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8" r:id="rId8"/>
    <p:sldId id="267" r:id="rId9"/>
    <p:sldId id="293" r:id="rId10"/>
    <p:sldId id="294" r:id="rId11"/>
    <p:sldId id="281" r:id="rId12"/>
    <p:sldId id="282" r:id="rId13"/>
    <p:sldId id="292" r:id="rId14"/>
    <p:sldId id="283" r:id="rId15"/>
    <p:sldId id="284" r:id="rId16"/>
    <p:sldId id="285" r:id="rId17"/>
    <p:sldId id="295" r:id="rId18"/>
    <p:sldId id="296" r:id="rId19"/>
    <p:sldId id="286" r:id="rId20"/>
    <p:sldId id="287" r:id="rId21"/>
    <p:sldId id="288" r:id="rId22"/>
    <p:sldId id="297" r:id="rId23"/>
    <p:sldId id="289" r:id="rId24"/>
    <p:sldId id="290" r:id="rId25"/>
    <p:sldId id="291" r:id="rId26"/>
    <p:sldId id="266" r:id="rId27"/>
    <p:sldId id="334" r:id="rId28"/>
    <p:sldId id="263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33879-12B1-AFBD-6096-A9A940ACD206}" v="4" dt="2025-10-16T07:07:24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Cyplik" userId="S::piotr.cyplik@put.poznan.pl::21bb8c41-e480-4f34-92de-aa52479c6f55" providerId="AD" clId="Web-{00533879-12B1-AFBD-6096-A9A940ACD206}"/>
    <pc:docChg chg="modSld">
      <pc:chgData name="Piotr Cyplik" userId="S::piotr.cyplik@put.poznan.pl::21bb8c41-e480-4f34-92de-aa52479c6f55" providerId="AD" clId="Web-{00533879-12B1-AFBD-6096-A9A940ACD206}" dt="2025-10-16T07:07:22.991" v="0" actId="20577"/>
      <pc:docMkLst>
        <pc:docMk/>
      </pc:docMkLst>
      <pc:sldChg chg="modSp">
        <pc:chgData name="Piotr Cyplik" userId="S::piotr.cyplik@put.poznan.pl::21bb8c41-e480-4f34-92de-aa52479c6f55" providerId="AD" clId="Web-{00533879-12B1-AFBD-6096-A9A940ACD206}" dt="2025-10-16T07:07:22.991" v="0" actId="20577"/>
        <pc:sldMkLst>
          <pc:docMk/>
          <pc:sldMk cId="2920479427" sldId="256"/>
        </pc:sldMkLst>
        <pc:spChg chg="mod">
          <ac:chgData name="Piotr Cyplik" userId="S::piotr.cyplik@put.poznan.pl::21bb8c41-e480-4f34-92de-aa52479c6f55" providerId="AD" clId="Web-{00533879-12B1-AFBD-6096-A9A940ACD206}" dt="2025-10-16T07:07:22.991" v="0" actId="20577"/>
          <ac:spMkLst>
            <pc:docMk/>
            <pc:sldMk cId="2920479427" sldId="256"/>
            <ac:spMk id="5" creationId="{9AC256C7-DE57-3D54-E589-F59329555D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6E10E31-9327-88C1-D6E4-1C21AAD7F6F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5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4442678B-C6CD-4BD3-A981-FF76666F24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Business Analytics Skills </a:t>
            </a:r>
            <a:b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for 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Future-proof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Systemy informatyczne </a:t>
            </a:r>
            <a:b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logistyce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0406D9E-3EE3-CAAD-34A7-9327E8BD1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91" y="5709926"/>
            <a:ext cx="4480662" cy="853008"/>
          </a:xfrm>
          <a:prstGeom prst="rect">
            <a:avLst/>
          </a:prstGeom>
        </p:spPr>
      </p:pic>
      <p:pic>
        <p:nvPicPr>
          <p:cNvPr id="6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E3ADE52C-A8B3-6B77-AC62-08C760DB0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55496"/>
            <a:ext cx="112906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8F10-C389-B20D-8212-28F62ADD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8DD3F-BD53-AB26-D01C-34B7153D9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4439" cy="4351338"/>
          </a:xfrm>
        </p:spPr>
        <p:txBody>
          <a:bodyPr>
            <a:normAutofit/>
          </a:bodyPr>
          <a:lstStyle/>
          <a:p>
            <a:r>
              <a:rPr lang="pl-PL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Głównym powodem, dla którego firmy wdrażają systemy ERP, jest chęć </a:t>
            </a:r>
            <a:r>
              <a:rPr lang="pl-PL" b="1" kern="100" dirty="0">
                <a:solidFill>
                  <a:srgbClr val="1065AB"/>
                </a:solidFill>
                <a:cs typeface="Times New Roman" panose="02020603050405020304" pitchFamily="18" charset="0"/>
              </a:rPr>
              <a:t>wspierania rozwoju firmy</a:t>
            </a:r>
            <a:r>
              <a:rPr lang="pl-PL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pl-PL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Wdrażanie systemów ERP jest </a:t>
            </a:r>
            <a:r>
              <a:rPr lang="pl-PL" b="1" kern="100" dirty="0">
                <a:solidFill>
                  <a:srgbClr val="1065AB"/>
                </a:solidFill>
                <a:cs typeface="Times New Roman" panose="02020603050405020304" pitchFamily="18" charset="0"/>
              </a:rPr>
              <a:t>bardzo złożone</a:t>
            </a:r>
            <a:r>
              <a:rPr lang="pl-PL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większość projektów ERP kończy się niepowodzeniem. </a:t>
            </a:r>
          </a:p>
          <a:p>
            <a:r>
              <a:rPr lang="pl-PL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Według </a:t>
            </a:r>
            <a:r>
              <a:rPr lang="pl-PL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Saundersa</a:t>
            </a:r>
            <a:r>
              <a:rPr lang="pl-PL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(2022), około </a:t>
            </a:r>
            <a:r>
              <a:rPr lang="pl-PL" b="1" kern="100" dirty="0">
                <a:solidFill>
                  <a:srgbClr val="1065AB"/>
                </a:solidFill>
                <a:cs typeface="Times New Roman" panose="02020603050405020304" pitchFamily="18" charset="0"/>
              </a:rPr>
              <a:t>80%</a:t>
            </a:r>
            <a:r>
              <a:rPr lang="pl-PL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projektów ERP kończy się niepowodzeniem. </a:t>
            </a:r>
          </a:p>
          <a:p>
            <a:r>
              <a:rPr lang="pl-PL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 projektów ERP zostało </a:t>
            </a:r>
            <a:r>
              <a:rPr lang="pl-PL" b="1" kern="100" dirty="0">
                <a:solidFill>
                  <a:srgbClr val="1065AB"/>
                </a:solidFill>
                <a:cs typeface="Times New Roman" panose="02020603050405020304" pitchFamily="18" charset="0"/>
              </a:rPr>
              <a:t>anulowanych</a:t>
            </a:r>
            <a:r>
              <a:rPr lang="pl-PL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lub opóźnionych, a kolejne 55% nie spełniło </a:t>
            </a:r>
            <a:r>
              <a:rPr lang="pl-PL" b="1" kern="100" dirty="0">
                <a:solidFill>
                  <a:srgbClr val="1065AB"/>
                </a:solidFill>
                <a:cs typeface="Times New Roman" panose="02020603050405020304" pitchFamily="18" charset="0"/>
              </a:rPr>
              <a:t>oczekiwań</a:t>
            </a:r>
            <a:r>
              <a:rPr lang="pl-PL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interesariuszy w zakresie projektu.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36856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1516-F80F-5B10-D8F2-E44765AD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Najbardziej krytyczne kwestie związane </a:t>
            </a:r>
            <a:br>
              <a:rPr lang="pl-PL" dirty="0"/>
            </a:br>
            <a:r>
              <a:rPr lang="pl-PL" dirty="0"/>
              <a:t>z wdrożeniem systemu ERP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14C7C-41A0-3204-C9F4-EB1418117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000" b="1" dirty="0">
                <a:solidFill>
                  <a:srgbClr val="1065AB"/>
                </a:solidFill>
              </a:rPr>
              <a:t>Wsparcie najwyższego kierownictwa </a:t>
            </a:r>
            <a:r>
              <a:rPr lang="pl-PL" sz="2000" dirty="0"/>
              <a:t>– wsparcie, kierownictwo strategiczne </a:t>
            </a:r>
            <a:br>
              <a:rPr lang="pl-PL" sz="2000" dirty="0"/>
            </a:br>
            <a:r>
              <a:rPr lang="pl-PL" sz="2000" dirty="0"/>
              <a:t>i aktywne zaangażowanie najwyższego kierownictwa są niezbędne do pomyślnego wdrożenia i zarządzania systemami ERP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Zarządzanie zmianą </a:t>
            </a:r>
            <a:r>
              <a:rPr lang="pl-PL" sz="2000" dirty="0"/>
              <a:t>– opór, szczególnie ze strony średniego szczebla przyzwyczajonych do tradycyjnych metod, stwarza poważne wyzwania dla wdrażania nowych systemów ERP</a:t>
            </a:r>
            <a:endParaRPr lang="hr-HR" sz="2000" dirty="0"/>
          </a:p>
          <a:p>
            <a:r>
              <a:rPr lang="pl-PL" sz="2000" b="1" dirty="0">
                <a:solidFill>
                  <a:srgbClr val="1065AB"/>
                </a:solidFill>
              </a:rPr>
              <a:t>Szkolenie i rozwój </a:t>
            </a:r>
            <a:r>
              <a:rPr lang="pl-PL" sz="2000" dirty="0"/>
              <a:t>– złożoność systemów ERP wymaga rozległego i ciągłego szkolenia pracowników, przy czym niewystarczające szkolenie prowadzi do potencjalnych awarii ERP i często stanowi ukryte koszty dla organizacji</a:t>
            </a:r>
            <a:endParaRPr lang="hr-HR" sz="2000" dirty="0"/>
          </a:p>
          <a:p>
            <a:r>
              <a:rPr lang="pl-PL" sz="2000" b="1" dirty="0">
                <a:solidFill>
                  <a:srgbClr val="1065AB"/>
                </a:solidFill>
              </a:rPr>
              <a:t>Skuteczna komunikacja </a:t>
            </a:r>
            <a:r>
              <a:rPr lang="pl-PL" sz="2000" dirty="0"/>
              <a:t>– jasna i ciągła komunikacja oraz koordynacja między różnymi użytkownikami działów ma kluczowe znaczenie dla pomyślnego wdrożenia ERP i zarządzania zmianami organizacyjnymi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Integracja systemów </a:t>
            </a:r>
            <a:r>
              <a:rPr lang="pl-PL" sz="2000" dirty="0"/>
              <a:t>– obejmuje złożone zadanie integracji różnych modułów ERP </a:t>
            </a:r>
            <a:br>
              <a:rPr lang="pl-PL" sz="2000" dirty="0"/>
            </a:br>
            <a:r>
              <a:rPr lang="pl-PL" sz="2000" dirty="0"/>
              <a:t>z istniejącymi aplikacjami biznesowymi i starszymi systemami w organizacji, działanie niezbędne do optymalizacji procesów biznesowych i poprawy wydajności, ale często kosztowne i złożone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337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BB7F-2BDB-60D1-FFFF-DF2230D5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Koszty systemu 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89A2B-B3D2-D44E-C88C-50C60AC9D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kosztowne i złożone wdrożenie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całkowity koszt wdrożenia systemu ERP obejmuje wydatki związane z licencjonowaniem oprogramowania, wymaganiami sprzętowymi, wdrożeniem, utrzymaniem, doradztwem, szkoleniami formalnymi i nieformalnymi oraz dostosowaniem do potrzeb klienta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800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Całkowity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Koszt </a:t>
            </a:r>
            <a:r>
              <a:rPr lang="en-US" sz="1800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Posiadania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(TCO – ang. Total Cost of Ownership</a:t>
            </a:r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Może się ona znacznie różnić w zależności od zakresu wdrożenia, złożoności oprogramowania i wybranego dostawcy ERP. </a:t>
            </a:r>
          </a:p>
          <a:p>
            <a:pPr lvl="1"/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średniej wielkości organizacji sama inwestycja w pakiet oprogramowania ERP może wynieść </a:t>
            </a:r>
            <a:r>
              <a:rPr lang="pl-PL" sz="16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kilka milionów dolarów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(Leon, 2014; Tilley, 2020)</a:t>
            </a:r>
            <a:endParaRPr lang="hr-HR" sz="1200" b="1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Oprócz kosztów oprogramowania, wdrożenie systemów ERP często wymaga znacznych inwestycji </a:t>
            </a:r>
            <a:b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infrastrukturę IT</a:t>
            </a:r>
            <a:endParaRPr lang="hr-HR" sz="1800" b="1" dirty="0">
              <a:solidFill>
                <a:srgbClr val="1065AB"/>
              </a:solidFill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serwery, systemy pamięci masowej, komponenty sieciowe i ewentualna modernizacja istniejących komponentów, których cykl życia dobiega końca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8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hr-HR" sz="1800" b="1" dirty="0">
                <a:solidFill>
                  <a:srgbClr val="1065AB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Ukryte koszty</a:t>
            </a:r>
          </a:p>
          <a:p>
            <a:pPr lvl="1"/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opłaty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konsultacje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Koszty utrzymania</a:t>
            </a:r>
          </a:p>
        </p:txBody>
      </p:sp>
    </p:spTree>
    <p:extLst>
      <p:ext uri="{BB962C8B-B14F-4D97-AF65-F5344CB8AC3E}">
        <p14:creationId xmlns:p14="http://schemas.microsoft.com/office/powerpoint/2010/main" val="149174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FE118-8397-DAEA-F683-F09CB35D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9580-C2CD-4BA6-8C64-21E6E606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Koszty systemu 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90851-F33A-AE80-25C2-9D417121A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cost of ERP software is influenced by various factors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Metoda wdrażania </a:t>
            </a:r>
            <a:r>
              <a:rPr lang="pl-PL" sz="1800" dirty="0">
                <a:cs typeface="Times New Roman" panose="02020603050405020304" pitchFamily="18" charset="0"/>
              </a:rPr>
              <a:t>– systemy ERP mogą być wdrażane w chmurze, lokalnie lub jako kombinacja obu</a:t>
            </a:r>
          </a:p>
          <a:p>
            <a:pPr lvl="1">
              <a:lnSpc>
                <a:spcPct val="100000"/>
              </a:lnSpc>
            </a:pP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Liczba użytkowników </a:t>
            </a:r>
            <a:r>
              <a:rPr lang="pl-PL" sz="1800" dirty="0">
                <a:cs typeface="Times New Roman" panose="02020603050405020304" pitchFamily="18" charset="0"/>
              </a:rPr>
              <a:t>– systemy ERP z mniejszą liczbą użytkowników mogą kosztować mniej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Wymagane aplikacje </a:t>
            </a:r>
            <a:r>
              <a:rPr lang="pl-PL" sz="1800" dirty="0">
                <a:cs typeface="Times New Roman" panose="02020603050405020304" pitchFamily="18" charset="0"/>
              </a:rPr>
              <a:t>–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 </a:t>
            </a:r>
            <a:r>
              <a:rPr lang="pl-PL" sz="1800" dirty="0">
                <a:cs typeface="Times New Roman" panose="02020603050405020304" pitchFamily="18" charset="0"/>
              </a:rPr>
              <a:t>liczba modułów może się wahać od modułów podstawowych do niektórych konkretnych modułów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Poziom dostosowania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wszelkie dodatkowe uaktualnienia początkowego oprogramowania zwiększają cenę systemu ERP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Szkolenie i wsparcie użytkowników </a:t>
            </a:r>
            <a:r>
              <a:rPr lang="pl-PL" sz="1800" dirty="0">
                <a:cs typeface="Times New Roman" panose="02020603050405020304" pitchFamily="18" charset="0"/>
              </a:rPr>
              <a:t>– zazwyczaj, ale nie zawsze, opłaty za wdrożenie obejmują rok wsparcia technicznego dla klienta</a:t>
            </a:r>
          </a:p>
          <a:p>
            <a:pPr lvl="1"/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Modernizacja sprzętu </a:t>
            </a:r>
            <a:r>
              <a:rPr lang="pl-PL" sz="1800" dirty="0">
                <a:cs typeface="Times New Roman" panose="02020603050405020304" pitchFamily="18" charset="0"/>
              </a:rPr>
              <a:t>– firmy muszą liczyć się z koniecznością zakupu dodatkowego sprzętu (np. serwery, pamięć masowa, infrastruktura sieciowa) podczas wdrażania, aby móc obsługiwać swój nowy system ERP</a:t>
            </a:r>
            <a:endParaRPr lang="hr-HR" sz="1800" dirty="0">
              <a:cs typeface="Times New Roman" panose="02020603050405020304" pitchFamily="18" charset="0"/>
            </a:endParaRPr>
          </a:p>
          <a:p>
            <a:pPr lvl="1"/>
            <a:endParaRPr lang="hr-HR" sz="1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0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33A8-4273-1671-71F1-2D2DD0DD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Wybór modelu cenowego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2A29-6739-F4BB-F2F4-FAEB0AE0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1065AB"/>
                </a:solidFill>
              </a:rPr>
              <a:t>Licencja stała </a:t>
            </a:r>
            <a:r>
              <a:rPr lang="pl-PL" dirty="0"/>
              <a:t>(model on-</a:t>
            </a:r>
            <a:r>
              <a:rPr lang="pl-PL" dirty="0" err="1"/>
              <a:t>premise</a:t>
            </a:r>
            <a:r>
              <a:rPr lang="pl-PL" dirty="0"/>
              <a:t>) - użytkownik kupuje licencję na korzystanie </a:t>
            </a:r>
            <a:br>
              <a:rPr lang="pl-PL" dirty="0"/>
            </a:br>
            <a:r>
              <a:rPr lang="pl-PL" dirty="0"/>
              <a:t>z oprogramowania.</a:t>
            </a:r>
          </a:p>
          <a:p>
            <a:pPr lvl="1"/>
            <a:r>
              <a:rPr lang="pl-PL" dirty="0"/>
              <a:t>Oprogramowanie jest instalowane na serwerze klienta, który jest odpowiedzialny za utrzymanie sprzętu</a:t>
            </a:r>
          </a:p>
          <a:p>
            <a:pPr lvl="1"/>
            <a:r>
              <a:rPr lang="pl-PL" b="1" dirty="0">
                <a:solidFill>
                  <a:srgbClr val="1065AB"/>
                </a:solidFill>
              </a:rPr>
              <a:t>Zalety:</a:t>
            </a:r>
          </a:p>
          <a:p>
            <a:pPr lvl="2"/>
            <a:r>
              <a:rPr lang="pl-PL" sz="1800" dirty="0"/>
              <a:t>Dobrze zdefiniowane TCO</a:t>
            </a:r>
          </a:p>
          <a:p>
            <a:pPr lvl="2"/>
            <a:r>
              <a:rPr lang="pl-PL" sz="1800" dirty="0"/>
              <a:t>Licencja jest opłacana jednorazowo</a:t>
            </a:r>
          </a:p>
          <a:p>
            <a:pPr lvl="1"/>
            <a:r>
              <a:rPr lang="pl-PL" b="1" dirty="0">
                <a:solidFill>
                  <a:srgbClr val="1065AB"/>
                </a:solidFill>
              </a:rPr>
              <a:t>Wady:</a:t>
            </a:r>
          </a:p>
          <a:p>
            <a:pPr lvl="2"/>
            <a:r>
              <a:rPr lang="pl-PL" sz="1800" dirty="0"/>
              <a:t>Dodatkowe koszty sprzętu dla małych i średnich firm</a:t>
            </a:r>
          </a:p>
          <a:p>
            <a:pPr lvl="2"/>
            <a:r>
              <a:rPr lang="pl-PL" sz="1800" dirty="0"/>
              <a:t>Wątpliwa skalowalność ze względu na rozwój firmy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1787209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33A8-4273-1671-71F1-2D2DD0DD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Wybór modelu cenowego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2A29-6739-F4BB-F2F4-FAEB0AE0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1065AB"/>
                </a:solidFill>
              </a:rPr>
              <a:t>Model </a:t>
            </a:r>
            <a:r>
              <a:rPr lang="en-US" b="1" dirty="0">
                <a:solidFill>
                  <a:srgbClr val="1065AB"/>
                </a:solidFill>
              </a:rPr>
              <a:t>SaaS (</a:t>
            </a:r>
            <a:r>
              <a:rPr lang="pl-PL" b="1" dirty="0">
                <a:solidFill>
                  <a:srgbClr val="1065AB"/>
                </a:solidFill>
              </a:rPr>
              <a:t>systemy chmurowe</a:t>
            </a:r>
            <a:r>
              <a:rPr lang="en-US" b="1" dirty="0">
                <a:solidFill>
                  <a:srgbClr val="1065AB"/>
                </a:solidFill>
              </a:rPr>
              <a:t>) </a:t>
            </a:r>
            <a:r>
              <a:rPr lang="en-US" dirty="0"/>
              <a:t>– </a:t>
            </a:r>
            <a:r>
              <a:rPr lang="pl-PL" dirty="0"/>
              <a:t>użytkownik uiszcza opłatę za dostęp do oprogramowania</a:t>
            </a:r>
            <a:endParaRPr lang="hr-HR" dirty="0"/>
          </a:p>
          <a:p>
            <a:pPr lvl="1"/>
            <a:r>
              <a:rPr lang="pl-PL" dirty="0"/>
              <a:t>Oprogramowanie znajduje się na serwerach dostawcy, a użytkownik uzyskuje do niego dostęp za pośrednictwem przeglądarki lub aplikacji mobilnej</a:t>
            </a:r>
          </a:p>
          <a:p>
            <a:pPr lvl="1"/>
            <a:r>
              <a:rPr lang="pl-PL" b="1" dirty="0">
                <a:solidFill>
                  <a:srgbClr val="1065AB"/>
                </a:solidFill>
              </a:rPr>
              <a:t>Zalety</a:t>
            </a:r>
            <a:r>
              <a:rPr lang="en-US" b="1" dirty="0">
                <a:solidFill>
                  <a:srgbClr val="1065AB"/>
                </a:solidFill>
              </a:rPr>
              <a:t>:</a:t>
            </a:r>
            <a:endParaRPr lang="hr-HR" b="1" dirty="0">
              <a:solidFill>
                <a:srgbClr val="1065AB"/>
              </a:solidFill>
            </a:endParaRPr>
          </a:p>
          <a:p>
            <a:pPr lvl="2"/>
            <a:r>
              <a:rPr lang="pl-PL" sz="1800" dirty="0"/>
              <a:t>Cena zależy od liczby użytkowników lub liczby transakcji</a:t>
            </a:r>
          </a:p>
          <a:p>
            <a:pPr lvl="2"/>
            <a:r>
              <a:rPr lang="pl-PL" sz="1800" dirty="0"/>
              <a:t>Niższe koszty początkowe (brak serwera</a:t>
            </a:r>
            <a:r>
              <a:rPr lang="en-US" sz="1800" dirty="0"/>
              <a:t>)</a:t>
            </a:r>
            <a:endParaRPr lang="hr-HR" sz="1800" dirty="0"/>
          </a:p>
          <a:p>
            <a:pPr lvl="1"/>
            <a:r>
              <a:rPr lang="pl-PL" b="1" dirty="0">
                <a:solidFill>
                  <a:srgbClr val="1065AB"/>
                </a:solidFill>
              </a:rPr>
              <a:t>Wady</a:t>
            </a:r>
            <a:r>
              <a:rPr lang="hr-HR" b="1" dirty="0">
                <a:solidFill>
                  <a:srgbClr val="1065AB"/>
                </a:solidFill>
              </a:rPr>
              <a:t>:</a:t>
            </a:r>
          </a:p>
          <a:p>
            <a:pPr lvl="2"/>
            <a:r>
              <a:rPr lang="pl-PL" sz="1800" dirty="0"/>
              <a:t>Koszt subskrypcji może przewyższać koszt licencji wieczystej, zwłaszcza w przypadku dużych przedsiębiorstw posiadających własną infrastrukturę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1524796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FB25-70BD-09A0-D06F-8E7BC798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Trendy w systemach 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B2506-FF24-DC2E-330C-CD7463AE5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Chmurowe</a:t>
            </a:r>
            <a:r>
              <a:rPr lang="en-US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  <a:r>
              <a:rPr lang="en-US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Dwupoziomowe </a:t>
            </a:r>
            <a:r>
              <a:rPr lang="en-US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ERP</a:t>
            </a:r>
            <a:r>
              <a:rPr lang="en-US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Transformacja cyfrowa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Integracja z innymi technologiami</a:t>
            </a:r>
            <a:endParaRPr lang="hr-H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Personalizacja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Wnioski i usprawnienia oparte na sztucznej inteligencji</a:t>
            </a:r>
            <a:endParaRPr lang="hr-H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Analityka predykcyjna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Mobilne </a:t>
            </a:r>
            <a:r>
              <a:rPr lang="en-US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ERP</a:t>
            </a:r>
            <a:r>
              <a:rPr lang="en-US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244386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5DCE-5EDD-B994-4FD8-0EA5030A8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System zarzadzania magazynem - WMS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9103A-55DC-3F64-4A17-664D56B8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11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monitorowanie i zarządzanie </a:t>
            </a:r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operacjami magazynowymi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momentu wejścia materiałów lub towarów do centrum dystrybucji lub realizacji aż do ich opuszczenia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zapewniają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wgląd w czasie rzeczywistym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całe zapasy firmy, zarówno w tranzycie, jak </a:t>
            </a:r>
            <a:b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 magazynach, i stanowią kluczową część zarządzania łańcuchem dostaw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usprawnia proces przyjmowania i wydawania towarów przy użyciu technologii RFID i integruje się </a:t>
            </a:r>
            <a:b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innym oprogramowaniem w celu wydajnej obsługi artykułów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zapewnia widoczność w czasie rzeczywistym i obsługuje zaawansowaną analitykę w celu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lepszej kontroli zapasów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kompletacji, pakowania i realizacji zamówień, kieruje wydajnym przechowywaniem, pobieraniem i pakowaniem, wykorzystując technologie takie jak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skanowanie RF i robotykę </a:t>
            </a:r>
            <a:b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celu optymalizacji przetwarzania zamówień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ułatwia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zarządzanie placem i dokiem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poprawiając wydajność załadunku i obsługuje cross-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docking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dla łatwo psujących się towarów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zapewnia cenne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wskaźniki magazynowe i analizy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umożliwiając lepsze podejmowanie decyzji </a:t>
            </a:r>
            <a:b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optymalizację procesów.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7366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78057-E6B0-A017-5A3F-940C0335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Korzyści WMS </a:t>
            </a:r>
            <a:r>
              <a:rPr lang="hr-HR" sz="1800" dirty="0"/>
              <a:t>(SAP, b.d.)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B85AD-1A81-7315-0F37-543D8357E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000" b="1" dirty="0">
                <a:solidFill>
                  <a:srgbClr val="1065AB"/>
                </a:solidFill>
              </a:rPr>
              <a:t>Zwiększona wydajność operacyjna </a:t>
            </a:r>
            <a:r>
              <a:rPr lang="pl-PL" sz="2000" dirty="0">
                <a:cs typeface="Times New Roman" panose="02020603050405020304" pitchFamily="18" charset="0"/>
              </a:rPr>
              <a:t>– systemy WMS zwiększają wydajność </a:t>
            </a:r>
            <a:br>
              <a:rPr lang="pl-PL" sz="2000" dirty="0">
                <a:cs typeface="Times New Roman" panose="02020603050405020304" pitchFamily="18" charset="0"/>
              </a:rPr>
            </a:br>
            <a:r>
              <a:rPr lang="pl-PL" sz="2000" dirty="0">
                <a:cs typeface="Times New Roman" panose="02020603050405020304" pitchFamily="18" charset="0"/>
              </a:rPr>
              <a:t>i obsługiwane wolumeny poprzez automatyzację i usprawnienie procesów magazynowych od przyjęć po dostawy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Niższe marnotrawstwo i koszty </a:t>
            </a:r>
            <a:r>
              <a:rPr lang="pl-PL" sz="2000" dirty="0">
                <a:cs typeface="Times New Roman" panose="02020603050405020304" pitchFamily="18" charset="0"/>
              </a:rPr>
              <a:t>– WMS pomaga minimalizować marnotrawstwo, zwłaszcza w przypadku zapasów o ograniczonej dacie przydatności lub nietrwałych, </a:t>
            </a:r>
            <a:br>
              <a:rPr lang="pl-PL" sz="2000" dirty="0">
                <a:cs typeface="Times New Roman" panose="02020603050405020304" pitchFamily="18" charset="0"/>
              </a:rPr>
            </a:br>
            <a:r>
              <a:rPr lang="pl-PL" sz="2000" dirty="0">
                <a:cs typeface="Times New Roman" panose="02020603050405020304" pitchFamily="18" charset="0"/>
              </a:rPr>
              <a:t>a także optymalizuje wykorzystanie powierzchni magazynowej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Przejrzystość zapasów w czasie rzeczywistym </a:t>
            </a:r>
            <a:r>
              <a:rPr lang="pl-PL" sz="2000" dirty="0">
                <a:cs typeface="Times New Roman" panose="02020603050405020304" pitchFamily="18" charset="0"/>
              </a:rPr>
              <a:t>– oferuje wgląd w czasie rzeczywistym w przepływy zapasów, wspomagając dokładne prognozy popytu </a:t>
            </a:r>
            <a:br>
              <a:rPr lang="pl-PL" sz="2000" dirty="0">
                <a:cs typeface="Times New Roman" panose="02020603050405020304" pitchFamily="18" charset="0"/>
              </a:rPr>
            </a:br>
            <a:r>
              <a:rPr lang="pl-PL" sz="2000" dirty="0">
                <a:cs typeface="Times New Roman" panose="02020603050405020304" pitchFamily="18" charset="0"/>
              </a:rPr>
              <a:t>i poprawiając identyfikowalność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Usprawnione zarządzanie pracą </a:t>
            </a:r>
            <a:r>
              <a:rPr lang="pl-PL" sz="2000" dirty="0">
                <a:cs typeface="Times New Roman" panose="02020603050405020304" pitchFamily="18" charset="0"/>
              </a:rPr>
              <a:t>– WMS wspomaga prognozowanie potrzeb kadrowych i optymalizację alokacji zadań na podstawie różnych czynników, poprawiając tym samym morale pracowników</a:t>
            </a:r>
            <a:endParaRPr lang="hr-HR" sz="2000" dirty="0">
              <a:cs typeface="Times New Roman" panose="02020603050405020304" pitchFamily="18" charset="0"/>
            </a:endParaRPr>
          </a:p>
          <a:p>
            <a:r>
              <a:rPr lang="pl-PL" sz="2000" b="1" dirty="0">
                <a:solidFill>
                  <a:srgbClr val="1065AB"/>
                </a:solidFill>
              </a:rPr>
              <a:t>Lepsze relacje z klientami i dostawcami </a:t>
            </a:r>
            <a:r>
              <a:rPr lang="pl-PL" sz="2000" dirty="0">
                <a:cs typeface="Times New Roman" panose="02020603050405020304" pitchFamily="18" charset="0"/>
              </a:rPr>
              <a:t>– WMS prowadzi do lepszej realizacji zamówień i szybszych dostaw, zwiększając zadowolenie klientów i poprawiając relacje </a:t>
            </a:r>
            <a:br>
              <a:rPr lang="pl-PL" sz="2000" dirty="0">
                <a:cs typeface="Times New Roman" panose="02020603050405020304" pitchFamily="18" charset="0"/>
              </a:rPr>
            </a:br>
            <a:r>
              <a:rPr lang="pl-PL" sz="2000" dirty="0">
                <a:cs typeface="Times New Roman" panose="02020603050405020304" pitchFamily="18" charset="0"/>
              </a:rPr>
              <a:t>z dostawcami</a:t>
            </a:r>
            <a:endParaRPr lang="hr-HR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67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9702-F4E3-6729-5959-A4DC711C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Postęp technologiczny w zakresie WMS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C88F3-CF8D-9042-2AA6-139F3761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000" b="1" dirty="0">
                <a:solidFill>
                  <a:srgbClr val="1065AB"/>
                </a:solidFill>
              </a:rPr>
              <a:t>Zautomatyzowane narzędzia kompletacji </a:t>
            </a:r>
            <a:r>
              <a:rPr lang="pl-PL" sz="2000" dirty="0"/>
              <a:t>– technologie takie jak automatyczne głosowe kompletowanie zamówień, roboty do kompletacji zamówień i systemy </a:t>
            </a:r>
            <a:r>
              <a:rPr lang="pl-PL" sz="2000" dirty="0" err="1"/>
              <a:t>pick</a:t>
            </a:r>
            <a:r>
              <a:rPr lang="pl-PL" sz="2000" dirty="0"/>
              <a:t>-to-</a:t>
            </a:r>
            <a:r>
              <a:rPr lang="pl-PL" sz="2000" dirty="0" err="1"/>
              <a:t>light</a:t>
            </a:r>
            <a:r>
              <a:rPr lang="pl-PL" sz="2000" dirty="0"/>
              <a:t>, połączone z zaawansowanymi kodami kreskowymi</a:t>
            </a:r>
            <a:r>
              <a:rPr lang="en-US" sz="2000" dirty="0"/>
              <a:t>,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Roboty AGV (ang. </a:t>
            </a:r>
            <a:r>
              <a:rPr lang="pl-PL" sz="2000" b="1" dirty="0" err="1">
                <a:solidFill>
                  <a:srgbClr val="1065AB"/>
                </a:solidFill>
              </a:rPr>
              <a:t>Automated</a:t>
            </a:r>
            <a:r>
              <a:rPr lang="pl-PL" sz="2000" b="1" dirty="0">
                <a:solidFill>
                  <a:srgbClr val="1065AB"/>
                </a:solidFill>
              </a:rPr>
              <a:t> </a:t>
            </a:r>
            <a:r>
              <a:rPr lang="pl-PL" sz="2000" b="1" dirty="0" err="1">
                <a:solidFill>
                  <a:srgbClr val="1065AB"/>
                </a:solidFill>
              </a:rPr>
              <a:t>Guided</a:t>
            </a:r>
            <a:r>
              <a:rPr lang="pl-PL" sz="2000" b="1" dirty="0">
                <a:solidFill>
                  <a:srgbClr val="1065AB"/>
                </a:solidFill>
              </a:rPr>
              <a:t> </a:t>
            </a:r>
            <a:r>
              <a:rPr lang="pl-PL" sz="2000" b="1" dirty="0" err="1">
                <a:solidFill>
                  <a:srgbClr val="1065AB"/>
                </a:solidFill>
              </a:rPr>
              <a:t>Vehicles</a:t>
            </a:r>
            <a:r>
              <a:rPr lang="pl-PL" sz="2000" b="1" dirty="0">
                <a:solidFill>
                  <a:srgbClr val="1065AB"/>
                </a:solidFill>
              </a:rPr>
              <a:t>) </a:t>
            </a:r>
            <a:r>
              <a:rPr lang="pl-PL" sz="2000" dirty="0"/>
              <a:t>– usprawniają procesy składowania </a:t>
            </a:r>
            <a:br>
              <a:rPr lang="pl-PL" sz="2000" dirty="0"/>
            </a:br>
            <a:r>
              <a:rPr lang="pl-PL" sz="2000" dirty="0"/>
              <a:t>i pobierania, co jest kluczowe dla zadań takich jak składowanie z wykorzystaniem palet </a:t>
            </a:r>
            <a:br>
              <a:rPr lang="pl-PL" sz="2000" dirty="0"/>
            </a:br>
            <a:r>
              <a:rPr lang="pl-PL" sz="2000" dirty="0"/>
              <a:t>i regałów, zarządzanie kontenerami i automatyzacja procesu przyjęć</a:t>
            </a:r>
            <a:r>
              <a:rPr lang="en-US" sz="2000" dirty="0"/>
              <a:t>,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Internet rzeczy (</a:t>
            </a:r>
            <a:r>
              <a:rPr lang="pl-PL" sz="2000" b="1" dirty="0" err="1">
                <a:solidFill>
                  <a:srgbClr val="1065AB"/>
                </a:solidFill>
              </a:rPr>
              <a:t>IoT</a:t>
            </a:r>
            <a:r>
              <a:rPr lang="pl-PL" sz="2000" b="1" dirty="0">
                <a:solidFill>
                  <a:srgbClr val="1065AB"/>
                </a:solidFill>
              </a:rPr>
              <a:t>) </a:t>
            </a:r>
            <a:r>
              <a:rPr lang="pl-PL" sz="2000" dirty="0"/>
              <a:t>– dzięki integracji </a:t>
            </a:r>
            <a:r>
              <a:rPr lang="pl-PL" sz="2000" dirty="0" err="1"/>
              <a:t>IoT</a:t>
            </a:r>
            <a:r>
              <a:rPr lang="pl-PL" sz="2000" dirty="0"/>
              <a:t>, różne zautomatyzowane i ręczne elementy są kontrolowane w ramach ujednoliconej sieci, poprawiając kontrolę zapasów, planowanie pracy </a:t>
            </a:r>
            <a:br>
              <a:rPr lang="pl-PL" sz="2000" dirty="0"/>
            </a:br>
            <a:r>
              <a:rPr lang="pl-PL" sz="2000" dirty="0"/>
              <a:t>i obsługę klienta dzięki szybszej realizacji zamówień</a:t>
            </a:r>
            <a:r>
              <a:rPr lang="en-US" sz="2000" dirty="0"/>
              <a:t>,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Rzeczywistość rozszerzona (AR) i wirtualna (VR) </a:t>
            </a:r>
            <a:r>
              <a:rPr lang="pl-PL" sz="2400" dirty="0"/>
              <a:t>–</a:t>
            </a:r>
            <a:r>
              <a:rPr lang="pl-PL" sz="2100" dirty="0"/>
              <a:t> technologia AR, za pośrednictwem urządzeń takich jak inteligentne okulary, zapewnia nakładanie instrukcji lub informacji </a:t>
            </a:r>
            <a:br>
              <a:rPr lang="pl-PL" sz="2100" dirty="0"/>
            </a:br>
            <a:r>
              <a:rPr lang="pl-PL" sz="2100" dirty="0"/>
              <a:t>w czasie rzeczywistym w środowisku magazynowym, pomagając w zadaniach takich jak nawigacja po trasie i lokalizacja pojemników bez użycia rąk. VR jest wykorzystywana do celów szkoleniowych i bezpieczeństwa, takich jak szkolenie operatorów wózków podnośnikowych </a:t>
            </a:r>
            <a:br>
              <a:rPr lang="pl-PL" sz="2100" dirty="0"/>
            </a:br>
            <a:r>
              <a:rPr lang="pl-PL" sz="2100" dirty="0"/>
              <a:t>i optymalizacja tras dostaw</a:t>
            </a:r>
            <a:r>
              <a:rPr lang="en-US" sz="2100" dirty="0"/>
              <a:t>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4447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Systemy Planowania Zasobów Przedsiębiorstwa</a:t>
            </a:r>
          </a:p>
          <a:p>
            <a:r>
              <a:rPr lang="pl-PL" sz="2000" dirty="0"/>
              <a:t>Koszty systemów ERP</a:t>
            </a:r>
          </a:p>
          <a:p>
            <a:r>
              <a:rPr lang="pl-PL" sz="2000" dirty="0"/>
              <a:t>Trendy w systemach ERP</a:t>
            </a:r>
          </a:p>
          <a:p>
            <a:r>
              <a:rPr lang="pl-PL" sz="2000" dirty="0"/>
              <a:t>Systemy Zarządzania Magazynem</a:t>
            </a:r>
          </a:p>
          <a:p>
            <a:r>
              <a:rPr lang="pl-PL" sz="2000" dirty="0"/>
              <a:t>Systemy Zarządzania Transportem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1DAE-EACD-A6AD-3515-D9414E1D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System zarządzania transportem (TMS)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26FA5-A2CB-C4BE-FA7D-6BD14D1B6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kluczowe oprogramowanie w logistyce,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które optymalizuje przepływ towarów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różnych rodzajach transportu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optymalizuje trasy załadunku i dostawy, śledzi fracht i automatyzuje zadania, takie jak zgodność handlowa i fakturowanie frachtu.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istnieje kilka sposobów, w jakie system TMS może obniżyć koszty transportu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 spedycji może zaoszczędzić wiele czasu i wysiłku dzięki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automatyzacji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procesu rezerwacji i śledzeniu przesyłek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Funkcje przewodnika po trasach zapewniają, że pracownicy działu spedycji wybierają metodę transportu, która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kosztuje najmniej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każdej przesyłki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Wiele produktów TMS może zoptymalizować przesyłki częściowe do przesyłek 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całopojazdowych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które są znacznie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tańsze</a:t>
            </a:r>
            <a:endParaRPr lang="hr-HR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19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465-3407-AFAD-849A-D2E4BF0B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Korzyści TMS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A6D77-59FB-19CA-7856-63C34378A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1065AB"/>
                </a:solidFill>
              </a:rPr>
              <a:t>Oszczędności kosztów </a:t>
            </a:r>
            <a:r>
              <a:rPr lang="pl-PL" sz="2000" dirty="0"/>
              <a:t>– TMS znacznie obniża koszty administracyjne i transportu, optymalizując zarządzanie ładunkiem i frachtem</a:t>
            </a:r>
            <a:r>
              <a:rPr lang="en-US" sz="2000" dirty="0"/>
              <a:t>,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Widoczność w czasie rzeczywistym </a:t>
            </a:r>
            <a:r>
              <a:rPr lang="pl-PL" sz="2000" dirty="0"/>
              <a:t>– zapewnia kluczowe informacje na temat procesu transportu, zwiększając wydajność trasy i śledzenie przesyłek</a:t>
            </a:r>
            <a:r>
              <a:rPr lang="en-US" sz="2000" dirty="0"/>
              <a:t>,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Większe zadowolenie klienta </a:t>
            </a:r>
            <a:r>
              <a:rPr lang="pl-PL" sz="2000" dirty="0"/>
              <a:t>– zapewnia terminową dostawę i poprawia poziom obsługi klienta dzięki usprawnionym procesom śledzenia i fakturowania</a:t>
            </a:r>
            <a:r>
              <a:rPr lang="en-US" sz="2000" dirty="0"/>
              <a:t>,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Poprawa wydajności </a:t>
            </a:r>
            <a:r>
              <a:rPr lang="pl-PL" sz="2000" dirty="0"/>
              <a:t>– TMS zwiększa ogólną wydajność operacji transportowych</a:t>
            </a:r>
            <a:r>
              <a:rPr lang="en-US" sz="2000" dirty="0"/>
              <a:t>,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Usprawnione podejmowanie decyzji </a:t>
            </a:r>
            <a:r>
              <a:rPr lang="pl-PL" sz="2000" dirty="0"/>
              <a:t>– oferuje cenne dane do podejmowania świadomych decyzji, usprawniając strategiczne planowanie w zarządzaniu transportem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61614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C097-F261-06DF-3B49-479227115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 vs. WMS vs. TMS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815ADC9-67F6-6644-7B0F-4738821EB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051" y="1487715"/>
            <a:ext cx="7337898" cy="3882570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BEF3DE79-7D41-EB8D-23D4-7DFB30C2B582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Essex</a:t>
            </a:r>
            <a:r>
              <a:rPr lang="pl-PL" sz="1200" dirty="0">
                <a:solidFill>
                  <a:srgbClr val="7F7F7F"/>
                </a:solidFill>
              </a:rPr>
              <a:t> (2020)</a:t>
            </a:r>
          </a:p>
        </p:txBody>
      </p:sp>
    </p:spTree>
    <p:extLst>
      <p:ext uri="{BB962C8B-B14F-4D97-AF65-F5344CB8AC3E}">
        <p14:creationId xmlns:p14="http://schemas.microsoft.com/office/powerpoint/2010/main" val="850187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Integracja technologii i systemów zarządzania odgrywa ważną rolę w poprawie wydajności, dokładności i podejmowaniu strategicznych decyzji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Trzy podstawowe systemy usprawniające operacje biznesowe w logistyce to systemy planowania zasobów przedsiębiorstwa (ERP), systemy zarządzania magazynem (WMS) i systemy zarządzania transportem (TMS).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Systemy ERP tworzą kręgosłup firmy, integrując różne działy (takie jak księgowość, zaopatrzenie, sprzedaż, produkcja itp.) i procesy w ujednolicony system.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WMS koncentruje się na optymalizacji operacji magazynowych, zapewniając efektywne zarządzanie zapasami i optymalizację magazynowania.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TMS jest przeznaczony do planowania, realizacji i optymalizacji transportu towarów.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</a:t>
            </a:r>
            <a:r>
              <a:rPr lang="pl-PL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ERP - </a:t>
            </a:r>
            <a:r>
              <a:rPr lang="en-US" sz="24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Enterprise Resource Planning</a:t>
            </a:r>
            <a:endParaRPr lang="hr-HR" sz="2400" b="1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kręgosłup</a:t>
            </a: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firmy, integrujący różne działy (takie jak księgowość, zaopatrzenie, sprzedaż, produkcja itp.) i procesy w jednolity system.</a:t>
            </a:r>
          </a:p>
          <a:p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początku firmy były podzielone na </a:t>
            </a:r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różne działy</a:t>
            </a: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 zależności od pełnionych przez nie funkcji</a:t>
            </a:r>
          </a:p>
          <a:p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każdy dział działał w </a:t>
            </a:r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izolacji </a:t>
            </a: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taki sposób, że posiadał własny system gromadzenia i analizy danych.</a:t>
            </a:r>
          </a:p>
          <a:p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obecnie organizacje są uważane za </a:t>
            </a:r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jeden system</a:t>
            </a: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wszystkie działy są jego podsystemami </a:t>
            </a:r>
          </a:p>
          <a:p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wszystkie współdzielą tę samą, </a:t>
            </a:r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scentralizowaną bazę danych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Systemy ERP</a:t>
            </a:r>
          </a:p>
        </p:txBody>
      </p:sp>
      <p:pic>
        <p:nvPicPr>
          <p:cNvPr id="3" name="Obraz 2" descr="Obraz zawierający tekst, zrzut ekranu, diagram, Czcionka&#10;&#10;Opis wygenerowany automatycznie">
            <a:extLst>
              <a:ext uri="{FF2B5EF4-FFF2-40B4-BE49-F238E27FC236}">
                <a16:creationId xmlns:a16="http://schemas.microsoft.com/office/drawing/2014/main" id="{2039EC99-5B42-1480-1A73-ACACD8773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325" y="1143323"/>
            <a:ext cx="4329373" cy="5085209"/>
          </a:xfrm>
          <a:prstGeom prst="rect">
            <a:avLst/>
          </a:prstGeom>
        </p:spPr>
      </p:pic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1C9075B-DFF1-0EF5-982A-908AFA00B9F9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opracowanie własne </a:t>
            </a:r>
            <a:r>
              <a:rPr lang="pl-PL" sz="1200">
                <a:solidFill>
                  <a:srgbClr val="7F7F7F"/>
                </a:solidFill>
              </a:rPr>
              <a:t>na podstawie </a:t>
            </a:r>
            <a:r>
              <a:rPr lang="pl-PL" sz="1200" dirty="0">
                <a:solidFill>
                  <a:srgbClr val="7F7F7F"/>
                </a:solidFill>
              </a:rPr>
              <a:t>(2014)</a:t>
            </a:r>
          </a:p>
        </p:txBody>
      </p:sp>
    </p:spTree>
    <p:extLst>
      <p:ext uri="{BB962C8B-B14F-4D97-AF65-F5344CB8AC3E}">
        <p14:creationId xmlns:p14="http://schemas.microsoft.com/office/powerpoint/2010/main" val="11369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Systemy biznesowe, które łączą i organizują dane z różnych działów organizacji w celu stworzenia </a:t>
            </a:r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jednego, kompleksowego systemu</a:t>
            </a: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który służy potrzebom całego przedsiębiorstwa.</a:t>
            </a:r>
          </a:p>
          <a:p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kompleksowe, </a:t>
            </a:r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modułowe</a:t>
            </a: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oprogramowanie, które integruje wszystkie funkcje biznesowe firmy, pomaga w zarządzaniu procesami biznesowymi i współdzieli jedną bazę danych dla całego systemu</a:t>
            </a:r>
          </a:p>
          <a:p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wielofunkcyjny system</a:t>
            </a: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który automatyzuje i integruje podstawowe operacje biznesowe organizacji w celu maksymalizacji skuteczności i wydajności. </a:t>
            </a:r>
          </a:p>
          <a:p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firmy mogą wdrożyć moduł lub moduły oprogramowania ERP bez konieczności zakupu i wdrożenia kompletnego pakietu, ponieważ większość z nich jest wystarczająco elastyczna</a:t>
            </a:r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Bradford (2015)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CA85F-871E-ED0C-FEA1-9569205B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BC3EF-F429-018F-8358-3123D1114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Są one sprzedawane w </a:t>
            </a:r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modułach</a:t>
            </a:r>
            <a:r>
              <a:rPr lang="pl-PL" dirty="0"/>
              <a:t>, tj. grupach połączonych programów, które wykonują określone funkcje w systemie (księgowość, produkcja...).</a:t>
            </a:r>
          </a:p>
          <a:p>
            <a:r>
              <a:rPr lang="pl-PL" dirty="0"/>
              <a:t>Nowoczesne systemy ERP są </a:t>
            </a:r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elastyczne</a:t>
            </a:r>
            <a:r>
              <a:rPr lang="pl-PL" dirty="0"/>
              <a:t>, więc możliwe jest kupowanie tylko pojedynczych modułów.</a:t>
            </a:r>
          </a:p>
          <a:p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Kluczowe moduły ERP</a:t>
            </a:r>
            <a:r>
              <a:rPr lang="pl-PL" dirty="0"/>
              <a:t>: finanse, zarządzanie zasobami ludzkimi i logistyka (wraz z ich podsystemami)</a:t>
            </a:r>
          </a:p>
          <a:p>
            <a:r>
              <a:rPr lang="pl-PL" dirty="0"/>
              <a:t>Składa się z </a:t>
            </a:r>
            <a:r>
              <a:rPr lang="pl-PL" sz="2400" b="1" dirty="0">
                <a:solidFill>
                  <a:srgbClr val="1065AB"/>
                </a:solidFill>
                <a:cs typeface="Times New Roman" panose="02020603050405020304" pitchFamily="18" charset="0"/>
              </a:rPr>
              <a:t>kilku milionów linii </a:t>
            </a:r>
            <a:r>
              <a:rPr lang="pl-PL" dirty="0"/>
              <a:t>kodu programu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746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D5CC-8F85-FD7C-522B-F3EFD02C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firmy wybierają systemy </a:t>
            </a:r>
            <a:r>
              <a:rPr lang="en-US" dirty="0"/>
              <a:t>ERP?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6C61-E359-1E86-8442-D8011BEB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1065AB"/>
                </a:solidFill>
              </a:rPr>
              <a:t>Zbyt wiele problemów biznesowych i nierozwiązanych kwestii </a:t>
            </a:r>
            <a:r>
              <a:rPr lang="pl-PL" sz="2000" dirty="0"/>
              <a:t>- ERP może pomóc w podejmowaniu decyzji biznesowych, raportowaniu, prognozowaniu...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Zmiana modelu biznesowego </a:t>
            </a:r>
            <a:r>
              <a:rPr lang="pl-PL" sz="2000" dirty="0"/>
              <a:t>- obecne oprogramowanie nie może wspierać nowego modelu biznesowego firmy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Chęć rozwoju </a:t>
            </a:r>
            <a:r>
              <a:rPr lang="pl-PL" sz="2000" dirty="0"/>
              <a:t>- obecne oprogramowanie nie jest w stanie obsłużyć rosnącej liczby użytkowników i transakcji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Potrzeba zaawansowanych funkcjonalności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Zbyt wiele różnych systemów biznesowych używanych w tym samym czasie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Niezgodność z przepisami prawa, regulacjami...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Oprogramowanie ERP posiada funkcje wielojęzyczne i wielowalutowe</a:t>
            </a:r>
            <a:r>
              <a:rPr lang="pl-PL" sz="2000" dirty="0"/>
              <a:t>, tj. jest odpowiednie dla rynku globalnego.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25907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1BBEB-4F63-76D3-70FF-4D1C68136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C468A13-2B50-78C7-AFD6-BC6DF419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ERP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776168B-981D-2116-B422-531F834D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Większa przejrzystość i wgląd w dane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pracownicy szczebla kierowniczego mają dostęp do danych wytworzonych przez każdy dział,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Dostęp do informacji w czasie rzeczywistym </a:t>
            </a:r>
            <a:r>
              <a:rPr lang="pl-PL" sz="1800" kern="100" dirty="0">
                <a:cs typeface="Times New Roman" panose="02020603050405020304" pitchFamily="18" charset="0"/>
              </a:rPr>
              <a:t>– użytkownicy wszystkich działów posiadają dostęp do danych w czasie rzeczywistym,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Redukcja kosztów operacyjnych </a:t>
            </a:r>
            <a:r>
              <a:rPr lang="pl-PL" sz="1800" kern="100" dirty="0">
                <a:cs typeface="Times New Roman" panose="02020603050405020304" pitchFamily="18" charset="0"/>
              </a:rPr>
              <a:t>- poprzez niższe koszty zapasów, produkcji lub zakupów,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kern="100" dirty="0">
                <a:solidFill>
                  <a:srgbClr val="1065AB"/>
                </a:solidFill>
                <a:cs typeface="Times New Roman" panose="02020603050405020304" pitchFamily="18" charset="0"/>
              </a:rPr>
              <a:t>Pojedynczy interfejs we wszystkich modułach </a:t>
            </a:r>
            <a:r>
              <a:rPr lang="pl-PL" sz="1800" kern="100" dirty="0">
                <a:cs typeface="Times New Roman" panose="02020603050405020304" pitchFamily="18" charset="0"/>
              </a:rPr>
              <a:t>- moduły w systemie ERP wyglądają tak samo </a:t>
            </a:r>
            <a:br>
              <a:rPr lang="pl-PL" sz="1800" kern="100" dirty="0">
                <a:cs typeface="Times New Roman" panose="02020603050405020304" pitchFamily="18" charset="0"/>
              </a:rPr>
            </a:br>
            <a:r>
              <a:rPr lang="pl-PL" sz="1800" kern="100" dirty="0">
                <a:cs typeface="Times New Roman" panose="02020603050405020304" pitchFamily="18" charset="0"/>
              </a:rPr>
              <a:t>i zapewniają ten sam sposób funkcjonowania,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Skalowalność </a:t>
            </a:r>
            <a:r>
              <a:rPr lang="pl-PL" sz="1800" kern="100" dirty="0">
                <a:cs typeface="Times New Roman" panose="02020603050405020304" pitchFamily="18" charset="0"/>
              </a:rPr>
              <a:t>- systemy ERP oparte na rozwiązaniach chmurowych umożliwiają wykorzystanie dodatkowych zasobów obliczeniowych w przypadku rozwoju firmy i ilości danych,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Usprawniona obsługa klienta </a:t>
            </a:r>
            <a:r>
              <a:rPr lang="pl-PL" sz="1800" kern="100" dirty="0">
                <a:cs typeface="Times New Roman" panose="02020603050405020304" pitchFamily="18" charset="0"/>
              </a:rPr>
              <a:t>- nowy system, taki jak oprogramowanie ERP, może umożliwić bardziej spersonalizowaną i szybszą obsługę klienta, ponieważ centralizuje wszystkie dane klientów.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E53D3355-F2BB-2878-77DA-8B1769BD3B42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108320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ERP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4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Złożone i czasochłonne wdrożenie </a:t>
            </a:r>
            <a:r>
              <a:rPr lang="pl-PL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wdrożenie systemu ERP może trwać od kilku miesięcy do kilku lat, w zależności od wielkości firmy,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4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Cena - </a:t>
            </a:r>
            <a:r>
              <a:rPr lang="pl-PL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systemy ERP są często bardzo drogie, szczególnie te popularne: SAP i Microsoft Dynamics NAV,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4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Zarządzanie zmianą </a:t>
            </a:r>
            <a:r>
              <a:rPr lang="pl-PL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potrzeba dużo czasu i wysiłku, aby upewnić się, że każdy ważny pracownik został odpowiednio przeszkolony w zakresie korzystania z nowego systemu.</a:t>
            </a:r>
            <a:endParaRPr lang="en-US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Brackett</a:t>
            </a:r>
            <a:r>
              <a:rPr lang="pl-PL" sz="1200" dirty="0">
                <a:solidFill>
                  <a:srgbClr val="7F7F7F"/>
                </a:solidFill>
              </a:rPr>
              <a:t>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11237453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43EC5E-DF6F-4EB9-8D6A-06BF7E1C5259}"/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2908</TotalTime>
  <Words>2022</Words>
  <Application>Microsoft Office PowerPoint</Application>
  <PresentationFormat>Widescreen</PresentationFormat>
  <Paragraphs>150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Motyw pakietu Office</vt:lpstr>
      <vt:lpstr>Business Intelligence</vt:lpstr>
      <vt:lpstr>Agenda</vt:lpstr>
      <vt:lpstr>ERP</vt:lpstr>
      <vt:lpstr>Systemy ERP</vt:lpstr>
      <vt:lpstr>ERP</vt:lpstr>
      <vt:lpstr>ERP</vt:lpstr>
      <vt:lpstr>Dlaczego firmy wybierają systemy ERP?</vt:lpstr>
      <vt:lpstr>Zalety ERP</vt:lpstr>
      <vt:lpstr>Wady ERP</vt:lpstr>
      <vt:lpstr>ERP</vt:lpstr>
      <vt:lpstr>Najbardziej krytyczne kwestie związane  z wdrożeniem systemu ERP</vt:lpstr>
      <vt:lpstr>Koszty systemu ERP</vt:lpstr>
      <vt:lpstr>Koszty systemu ERP</vt:lpstr>
      <vt:lpstr>Wybór modelu cenowego</vt:lpstr>
      <vt:lpstr>Wybór modelu cenowego</vt:lpstr>
      <vt:lpstr>Trendy w systemach ERP</vt:lpstr>
      <vt:lpstr>System zarzadzania magazynem - WMS</vt:lpstr>
      <vt:lpstr>Korzyści WMS (SAP, b.d.)</vt:lpstr>
      <vt:lpstr>Postęp technologiczny w zakresie WMS</vt:lpstr>
      <vt:lpstr>System zarządzania transportem (TMS)</vt:lpstr>
      <vt:lpstr>Korzyści TMS</vt:lpstr>
      <vt:lpstr>ERP vs. WMS vs. TMS</vt:lpstr>
      <vt:lpstr>Podsumowanie</vt:lpstr>
      <vt:lpstr>Autorzy:  Dario Šebalj Dejan Mirčetić Michał Adamczak 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72</cp:revision>
  <dcterms:created xsi:type="dcterms:W3CDTF">2023-07-06T12:09:08Z</dcterms:created>
  <dcterms:modified xsi:type="dcterms:W3CDTF">2025-10-16T07:07:27Z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