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336" r:id="rId54"/>
    <p:sldId id="263" r:id="rId5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77" d="100"/>
          <a:sy n="77" d="100"/>
        </p:scale>
        <p:origin x="125"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custT="1"/>
      <dgm:spPr/>
      <dgm:t>
        <a:bodyPr/>
        <a:lstStyle/>
        <a:p>
          <a:r>
            <a:rPr lang="pl-PL" sz="2600" dirty="0"/>
            <a:t>Forecasting </a:t>
          </a:r>
          <a:r>
            <a:rPr lang="pl-PL" sz="2600" dirty="0" err="1"/>
            <a:t>methods</a:t>
          </a:r>
          <a:r>
            <a:rPr lang="pl-PL" sz="2600" dirty="0"/>
            <a:t> </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custT="1"/>
      <dgm:spPr/>
      <dgm:t>
        <a:bodyPr/>
        <a:lstStyle/>
        <a:p>
          <a:r>
            <a:rPr lang="pl-PL" sz="2600" b="0" i="0" dirty="0" err="1"/>
            <a:t>Quantitative</a:t>
          </a:r>
          <a:r>
            <a:rPr lang="pl-PL" sz="2600" b="0" i="0" dirty="0"/>
            <a:t> </a:t>
          </a:r>
          <a:r>
            <a:rPr lang="pl-PL" sz="2600" b="0" i="0" dirty="0" err="1"/>
            <a:t>methods</a:t>
          </a:r>
          <a:endParaRPr lang="pl-PL" sz="2600"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custT="1"/>
      <dgm:spPr/>
      <dgm:t>
        <a:bodyPr/>
        <a:lstStyle/>
        <a:p>
          <a:r>
            <a:rPr lang="pl-PL" sz="2600" b="0" i="0" dirty="0" err="1"/>
            <a:t>Qualitative</a:t>
          </a:r>
          <a:r>
            <a:rPr lang="pl-PL" sz="2600" b="0" i="0" dirty="0"/>
            <a:t> </a:t>
          </a:r>
          <a:r>
            <a:rPr lang="pl-PL" sz="2600" b="0" i="0" dirty="0" err="1"/>
            <a:t>methods</a:t>
          </a:r>
          <a:endParaRPr lang="pl-PL" sz="2600"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custT="1"/>
      <dgm:spPr/>
      <dgm:t>
        <a:bodyPr anchor="ctr" anchorCtr="0"/>
        <a:lstStyle/>
        <a:p>
          <a:r>
            <a:rPr lang="pl-PL" sz="1800" b="1" dirty="0"/>
            <a:t>Quantitative forecasts</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custT="1"/>
      <dgm:spPr/>
      <dgm:t>
        <a:bodyPr/>
        <a:lstStyle/>
        <a:p>
          <a:r>
            <a:rPr lang="pl-PL" sz="2000" dirty="0"/>
            <a:t>Time series models</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custT="1"/>
      <dgm:spPr/>
      <dgm:t>
        <a:bodyPr/>
        <a:lstStyle/>
        <a:p>
          <a:r>
            <a:rPr lang="pl-PL" sz="2000" dirty="0"/>
            <a:t>Econometric models</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custT="1"/>
      <dgm:spPr/>
      <dgm:t>
        <a:bodyPr/>
        <a:lstStyle/>
        <a:p>
          <a:r>
            <a:rPr lang="pl-PL" sz="2000" dirty="0"/>
            <a:t>Analog models</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custT="1"/>
      <dgm:spPr/>
      <dgm:t>
        <a:bodyPr/>
        <a:lstStyle/>
        <a:p>
          <a:r>
            <a:rPr lang="pl-PL" sz="2000" dirty="0"/>
            <a:t>Lead variable models</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custT="1"/>
      <dgm:spPr/>
      <dgm:t>
        <a:bodyPr/>
        <a:lstStyle/>
        <a:p>
          <a:r>
            <a:rPr lang="pl-PL" sz="2000" dirty="0"/>
            <a:t>Cohort analysis models</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custT="1"/>
      <dgm:spPr/>
      <dgm:t>
        <a:bodyPr/>
        <a:lstStyle/>
        <a:p>
          <a:r>
            <a:rPr lang="pl-PL" sz="2000" dirty="0"/>
            <a:t>Market tests</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custScaleX="126582"/>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4E809CE9-1150-44E5-B607-E954A4FBDB5E}" type="presOf" srcId="{147CAE3D-7E6E-4428-A53D-CD127AE682BA}" destId="{E855B9D5-220B-45BB-A8D1-F77F97C44AA4}"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6E3A74DA-27DC-44F1-B0C0-3B9A37121D7A}" srcId="{614555B7-D6EF-411A-8F24-AAB0BE0535B8}" destId="{E625784C-DE8C-4F27-9728-DA7AFE4F003F}" srcOrd="1" destOrd="0" parTransId="{02A63F08-9E16-435C-B87C-4E0164F49677}" sibTransId="{2642A60D-6793-41CA-923B-A04787710E07}"/>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r>
            <a:rPr lang="pl-PL" sz="2000" b="0" i="0" dirty="0" err="1">
              <a:latin typeface="Arial" panose="020B0604020202020204" pitchFamily="34" charset="0"/>
              <a:cs typeface="Arial" panose="020B0604020202020204" pitchFamily="34" charset="0"/>
            </a:rPr>
            <a:t>Constant</a:t>
          </a:r>
          <a:r>
            <a:rPr lang="pl-PL" sz="2000" b="0" i="0" dirty="0">
              <a:latin typeface="Arial" panose="020B0604020202020204" pitchFamily="34" charset="0"/>
              <a:cs typeface="Arial" panose="020B0604020202020204" pitchFamily="34" charset="0"/>
            </a:rPr>
            <a:t> </a:t>
          </a:r>
          <a:r>
            <a:rPr lang="pl-PL" sz="2000" b="0" i="0" dirty="0" err="1">
              <a:latin typeface="Arial" panose="020B0604020202020204" pitchFamily="34" charset="0"/>
              <a:cs typeface="Arial" panose="020B0604020202020204" pitchFamily="34" charset="0"/>
            </a:rPr>
            <a:t>demand</a:t>
          </a:r>
          <a:r>
            <a:rPr lang="pl-PL"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000" b="0" i="0" dirty="0">
              <a:latin typeface="Arial" panose="020B0604020202020204" pitchFamily="34" charset="0"/>
              <a:cs typeface="Arial" panose="020B0604020202020204" pitchFamily="34" charset="0"/>
            </a:rPr>
            <a:t>Naive </a:t>
          </a:r>
          <a:r>
            <a:rPr lang="pl-PL" sz="2000" b="0" i="0" dirty="0" err="1">
              <a:latin typeface="Arial" panose="020B0604020202020204" pitchFamily="34" charset="0"/>
              <a:cs typeface="Arial" panose="020B0604020202020204" pitchFamily="34" charset="0"/>
            </a:rPr>
            <a:t>methods</a:t>
          </a:r>
          <a:endParaRPr lang="pl-PL" sz="20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000" dirty="0">
              <a:latin typeface="Arial" panose="020B0604020202020204" pitchFamily="34" charset="0"/>
              <a:cs typeface="Arial" panose="020B0604020202020204" pitchFamily="34" charset="0"/>
            </a:rPr>
            <a:t>ARIMA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000" b="0" i="0" dirty="0" err="1">
              <a:latin typeface="Arial" panose="020B0604020202020204" pitchFamily="34" charset="0"/>
              <a:cs typeface="Arial" panose="020B0604020202020204" pitchFamily="34" charset="0"/>
            </a:rPr>
            <a:t>Average</a:t>
          </a:r>
          <a:r>
            <a:rPr lang="pl-PL" sz="2000" b="0" i="0" dirty="0">
              <a:latin typeface="Arial" panose="020B0604020202020204" pitchFamily="34" charset="0"/>
              <a:cs typeface="Arial" panose="020B0604020202020204" pitchFamily="34" charset="0"/>
            </a:rPr>
            <a:t> </a:t>
          </a:r>
          <a:r>
            <a:rPr lang="pl-PL" sz="2000" b="0" i="0" dirty="0" err="1">
              <a:latin typeface="Arial" panose="020B0604020202020204" pitchFamily="34" charset="0"/>
              <a:cs typeface="Arial" panose="020B0604020202020204" pitchFamily="34" charset="0"/>
            </a:rPr>
            <a:t>methods</a:t>
          </a:r>
          <a:endParaRPr lang="pl-PL" sz="20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nchor="ctr" anchorCtr="0"/>
        <a:lstStyle/>
        <a:p>
          <a:r>
            <a:rPr lang="pl-PL" sz="1800" b="0" i="0" dirty="0">
              <a:latin typeface="Arial" panose="020B0604020202020204" pitchFamily="34" charset="0"/>
              <a:cs typeface="Arial" panose="020B0604020202020204" pitchFamily="34" charset="0"/>
            </a:rPr>
            <a:t>Trend-</a:t>
          </a:r>
          <a:r>
            <a:rPr lang="pl-PL" sz="1800" b="0" i="0" dirty="0" err="1">
              <a:latin typeface="Arial" panose="020B0604020202020204" pitchFamily="34" charset="0"/>
              <a:cs typeface="Arial" panose="020B0604020202020204" pitchFamily="34" charset="0"/>
            </a:rPr>
            <a:t>like</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2000" b="0" dirty="0">
              <a:latin typeface="Arial" panose="020B0604020202020204" pitchFamily="34" charset="0"/>
              <a:cs typeface="Arial" panose="020B0604020202020204" pitchFamily="34" charset="0"/>
            </a:rPr>
            <a:t>Simple </a:t>
          </a:r>
          <a:r>
            <a:rPr lang="pl-PL" sz="2000" b="0" dirty="0" err="1">
              <a:latin typeface="Arial" panose="020B0604020202020204" pitchFamily="34" charset="0"/>
              <a:cs typeface="Arial" panose="020B0604020202020204" pitchFamily="34" charset="0"/>
            </a:rPr>
            <a:t>linear</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regression</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method</a:t>
          </a:r>
          <a:endParaRPr lang="pl-PL" sz="20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nchor="ctr" anchorCtr="0"/>
        <a:lstStyle/>
        <a:p>
          <a:r>
            <a:rPr lang="pl-PL" sz="2000" b="0" i="0" dirty="0" err="1">
              <a:latin typeface="Arial" panose="020B0604020202020204" pitchFamily="34" charset="0"/>
              <a:cs typeface="Arial" panose="020B0604020202020204" pitchFamily="34" charset="0"/>
            </a:rPr>
            <a:t>Seasonal</a:t>
          </a:r>
          <a:r>
            <a:rPr lang="pl-PL" sz="2000" b="0" i="0" dirty="0">
              <a:latin typeface="Arial" panose="020B0604020202020204" pitchFamily="34" charset="0"/>
              <a:cs typeface="Arial" panose="020B0604020202020204" pitchFamily="34" charset="0"/>
            </a:rPr>
            <a:t> </a:t>
          </a:r>
          <a:r>
            <a:rPr lang="pl-PL" sz="2000" b="0" i="0" dirty="0" err="1">
              <a:latin typeface="Arial" panose="020B0604020202020204" pitchFamily="34" charset="0"/>
              <a:cs typeface="Arial" panose="020B0604020202020204" pitchFamily="34" charset="0"/>
            </a:rPr>
            <a:t>demand</a:t>
          </a:r>
          <a:endParaRPr lang="pl-PL" sz="20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nchor="ctr" anchorCtr="0"/>
        <a:lstStyle/>
        <a:p>
          <a:r>
            <a:rPr lang="pl-PL" sz="2000" dirty="0" err="1">
              <a:latin typeface="Arial" panose="020B0604020202020204" pitchFamily="34" charset="0"/>
              <a:cs typeface="Arial" panose="020B0604020202020204" pitchFamily="34" charset="0"/>
            </a:rPr>
            <a:t>Holt-Winters</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seasonal</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method</a:t>
          </a:r>
          <a:r>
            <a:rPr lang="pl-PL" sz="2000" dirty="0">
              <a:latin typeface="Arial" panose="020B0604020202020204" pitchFamily="34" charset="0"/>
              <a:cs typeface="Arial" panose="020B0604020202020204" pitchFamily="34" charset="0"/>
            </a:rPr>
            <a:t> </a:t>
          </a:r>
          <a:r>
            <a:rPr lang="pl-PL" altLang="pl-PL" sz="2000" dirty="0">
              <a:latin typeface="Arial" panose="020B0604020202020204" pitchFamily="34" charset="0"/>
              <a:cs typeface="Arial" panose="020B0604020202020204" pitchFamily="34" charset="0"/>
            </a:rPr>
            <a:t>(</a:t>
          </a:r>
          <a:r>
            <a:rPr lang="pl-PL" altLang="pl-PL" sz="2000" dirty="0" err="1">
              <a:latin typeface="Arial" panose="020B0604020202020204" pitchFamily="34" charset="0"/>
              <a:cs typeface="Arial" panose="020B0604020202020204" pitchFamily="34" charset="0"/>
            </a:rPr>
            <a:t>Holt-</a:t>
          </a:r>
          <a:r>
            <a:rPr lang="pl-PL" sz="2000" dirty="0" err="1">
              <a:latin typeface="Arial" panose="020B0604020202020204" pitchFamily="34" charset="0"/>
              <a:cs typeface="Arial" panose="020B0604020202020204" pitchFamily="34" charset="0"/>
            </a:rPr>
            <a:t>Winters</a:t>
          </a:r>
          <a:r>
            <a:rPr lang="pl-PL" sz="20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000" b="0" i="0" dirty="0">
              <a:latin typeface="Arial" panose="020B0604020202020204" pitchFamily="34" charset="0"/>
              <a:cs typeface="Arial" panose="020B0604020202020204" pitchFamily="34" charset="0"/>
            </a:rPr>
            <a:t>Exponential </a:t>
          </a:r>
          <a:r>
            <a:rPr lang="pl-PL" sz="2000" b="0" i="0" dirty="0" err="1">
              <a:latin typeface="Arial" panose="020B0604020202020204" pitchFamily="34" charset="0"/>
              <a:cs typeface="Arial" panose="020B0604020202020204" pitchFamily="34" charset="0"/>
            </a:rPr>
            <a:t>smoothing</a:t>
          </a:r>
          <a:r>
            <a:rPr lang="pl-PL" sz="2000" b="0" i="0" dirty="0">
              <a:latin typeface="Arial" panose="020B0604020202020204" pitchFamily="34" charset="0"/>
              <a:cs typeface="Arial" panose="020B0604020202020204" pitchFamily="34" charset="0"/>
            </a:rPr>
            <a:t> </a:t>
          </a:r>
          <a:r>
            <a:rPr lang="pl-PL" sz="2000" b="0" i="0" dirty="0" err="1">
              <a:latin typeface="Arial" panose="020B0604020202020204" pitchFamily="34" charset="0"/>
              <a:cs typeface="Arial" panose="020B0604020202020204" pitchFamily="34" charset="0"/>
            </a:rPr>
            <a:t>method</a:t>
          </a:r>
          <a:r>
            <a:rPr lang="pl-PL" sz="2000" b="0" i="0" dirty="0">
              <a:latin typeface="Arial" panose="020B0604020202020204" pitchFamily="34" charset="0"/>
              <a:cs typeface="Arial" panose="020B0604020202020204" pitchFamily="34" charset="0"/>
            </a:rPr>
            <a:t> (Brown</a:t>
          </a:r>
          <a:r>
            <a:rPr lang="pl-PL" sz="2000" b="0" i="0" dirty="0"/>
            <a:t>)</a:t>
          </a:r>
          <a:endParaRPr lang="pl-PL" sz="20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2000" dirty="0" err="1">
              <a:latin typeface="Arial" panose="020B0604020202020204" pitchFamily="34" charset="0"/>
              <a:cs typeface="Arial" panose="020B0604020202020204" pitchFamily="34" charset="0"/>
            </a:rPr>
            <a:t>Linear</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exponential</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smoothing</a:t>
          </a:r>
          <a:r>
            <a:rPr lang="pl-PL" sz="2000" dirty="0">
              <a:latin typeface="Arial" panose="020B0604020202020204" pitchFamily="34" charset="0"/>
              <a:cs typeface="Arial" panose="020B0604020202020204" pitchFamily="34" charset="0"/>
            </a:rPr>
            <a:t>, LES </a:t>
          </a:r>
          <a:r>
            <a:rPr lang="pl-PL" altLang="pl-PL" sz="2000" dirty="0">
              <a:latin typeface="Arial" panose="020B0604020202020204" pitchFamily="34" charset="0"/>
              <a:cs typeface="Arial" panose="020B0604020202020204" pitchFamily="34" charset="0"/>
            </a:rPr>
            <a:t>(</a:t>
          </a:r>
          <a:r>
            <a:rPr lang="pl-PL" sz="2000" dirty="0" err="1">
              <a:latin typeface="Arial" panose="020B0604020202020204" pitchFamily="34" charset="0"/>
              <a:cs typeface="Arial" panose="020B0604020202020204" pitchFamily="34" charset="0"/>
            </a:rPr>
            <a:t>Holt</a:t>
          </a:r>
          <a:r>
            <a:rPr lang="pl-PL" sz="20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20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20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89E4E18E-CD15-4F7B-AF78-AE50EE1E6608}" type="presOf" srcId="{3DD47964-9E4B-48CC-B984-3BB66748FB73}" destId="{B49A7700-87FA-45B8-8335-93608C7CBF8F}"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r>
            <a:rPr lang="pl-PL" sz="2800" b="0" dirty="0">
              <a:latin typeface="Arial" panose="020B0604020202020204" pitchFamily="34" charset="0"/>
              <a:cs typeface="Arial" panose="020B0604020202020204" pitchFamily="34" charset="0"/>
            </a:rPr>
            <a:t>Naive </a:t>
          </a:r>
          <a:r>
            <a:rPr lang="pl-PL" sz="2800" b="0" dirty="0" err="1">
              <a:latin typeface="Arial" panose="020B0604020202020204" pitchFamily="34" charset="0"/>
              <a:cs typeface="Arial" panose="020B0604020202020204" pitchFamily="34" charset="0"/>
            </a:rPr>
            <a:t>methods</a:t>
          </a:r>
          <a:r>
            <a:rPr lang="pl-PL"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Naive </a:t>
          </a:r>
          <a:r>
            <a:rPr lang="pl-PL" sz="2800" b="0" dirty="0" err="1">
              <a:latin typeface="Arial" panose="020B0604020202020204" pitchFamily="34" charset="0"/>
              <a:cs typeface="Arial" panose="020B0604020202020204" pitchFamily="34" charset="0"/>
            </a:rPr>
            <a:t>forecast</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Drift method</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Seasonal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naive</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method</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r>
            <a:rPr lang="pl-PL" sz="2800" b="0" i="0" dirty="0" err="1">
              <a:latin typeface="Arial" panose="020B0604020202020204" pitchFamily="34" charset="0"/>
              <a:cs typeface="Arial" panose="020B0604020202020204" pitchFamily="34" charset="0"/>
            </a:rPr>
            <a:t>Average</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 Mean or Global Average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Weighted Moving Average,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Simple Moving Average,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a:latin typeface="Arial" panose="020B0604020202020204" pitchFamily="34" charset="0"/>
              <a:cs typeface="Arial" panose="020B0604020202020204" pitchFamily="34" charset="0"/>
            </a:rPr>
            <a:t>Exponential </a:t>
          </a:r>
          <a:r>
            <a:rPr lang="pl-PL" sz="2800" b="0" dirty="0" err="1">
              <a:latin typeface="Arial" panose="020B0604020202020204" pitchFamily="34" charset="0"/>
              <a:cs typeface="Arial" panose="020B0604020202020204" pitchFamily="34" charset="0"/>
            </a:rPr>
            <a:t>moving</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average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pPr>
            <a:lnSpc>
              <a:spcPct val="120000"/>
            </a:lnSpc>
          </a:pPr>
          <a:r>
            <a:rPr lang="pl-PL" sz="2800" b="0" i="0" dirty="0">
              <a:latin typeface="Arial" panose="020B0604020202020204" pitchFamily="34" charset="0"/>
              <a:cs typeface="Arial" panose="020B0604020202020204" pitchFamily="34" charset="0"/>
            </a:rPr>
            <a:t>Exponential </a:t>
          </a:r>
          <a:r>
            <a:rPr lang="pl-PL" sz="2800" b="0" i="0" dirty="0" err="1">
              <a:latin typeface="Arial" panose="020B0604020202020204" pitchFamily="34" charset="0"/>
              <a:cs typeface="Arial" panose="020B0604020202020204" pitchFamily="34" charset="0"/>
            </a:rPr>
            <a:t>smoothing</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Simple Exponential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Brown’s</a:t>
          </a:r>
          <a:r>
            <a:rPr lang="pl-PL" sz="2800" b="0" dirty="0">
              <a:latin typeface="Arial" panose="020B0604020202020204" pitchFamily="34" charset="0"/>
              <a:cs typeface="Arial" panose="020B0604020202020204" pitchFamily="34" charset="0"/>
            </a:rPr>
            <a:t> 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a:t>
          </a:r>
          <a:r>
            <a:rPr lang="pl-PL" sz="2800" b="0" dirty="0">
              <a:latin typeface="Arial" panose="020B0604020202020204" pitchFamily="34" charset="0"/>
              <a:cs typeface="Arial" panose="020B0604020202020204" pitchFamily="34" charset="0"/>
            </a:rPr>
            <a:t> Exponential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Holt’s</a:t>
          </a:r>
          <a:r>
            <a:rPr lang="pl-PL" sz="2800" b="0" dirty="0">
              <a:latin typeface="Arial" panose="020B0604020202020204" pitchFamily="34" charset="0"/>
              <a:cs typeface="Arial" panose="020B0604020202020204" pitchFamily="34" charset="0"/>
            </a:rPr>
            <a:t> 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seasonal</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pPr>
            <a:lnSpc>
              <a:spcPct val="120000"/>
            </a:lnSpc>
          </a:pPr>
          <a:r>
            <a:rPr lang="pl-PL" sz="2400" b="0" i="0" dirty="0">
              <a:latin typeface="Arial" panose="020B0604020202020204" pitchFamily="34" charset="0"/>
              <a:cs typeface="Arial" panose="020B0604020202020204" pitchFamily="34" charset="0"/>
            </a:rPr>
            <a:t>Autoregressive </a:t>
          </a:r>
          <a:r>
            <a:rPr lang="pl-PL" sz="2400" b="0" i="0" dirty="0" err="1">
              <a:latin typeface="Arial" panose="020B0604020202020204" pitchFamily="34" charset="0"/>
              <a:cs typeface="Arial" panose="020B0604020202020204" pitchFamily="34" charset="0"/>
            </a:rPr>
            <a:t>methods</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600" b="0" dirty="0">
              <a:latin typeface="Arial" panose="020B0604020202020204" pitchFamily="34" charset="0"/>
              <a:cs typeface="Arial" panose="020B0604020202020204" pitchFamily="34" charset="0"/>
            </a:rPr>
            <a:t>Autoregressive </a:t>
          </a:r>
          <a:r>
            <a:rPr lang="pl-PL" sz="2600" b="0" dirty="0" err="1">
              <a:latin typeface="Arial" panose="020B0604020202020204" pitchFamily="34" charset="0"/>
              <a:cs typeface="Arial" panose="020B0604020202020204" pitchFamily="34" charset="0"/>
            </a:rPr>
            <a:t>Integrated</a:t>
          </a:r>
          <a:r>
            <a:rPr lang="pl-PL" sz="2600" b="0" dirty="0">
              <a:latin typeface="Arial" panose="020B0604020202020204" pitchFamily="34" charset="0"/>
              <a:cs typeface="Arial" panose="020B0604020202020204" pitchFamily="34" charset="0"/>
            </a:rPr>
            <a:t> </a:t>
          </a:r>
          <a:r>
            <a:rPr lang="pl-PL" sz="2600" b="0" dirty="0" err="1">
              <a:latin typeface="Arial" panose="020B0604020202020204" pitchFamily="34" charset="0"/>
              <a:cs typeface="Arial" panose="020B0604020202020204" pitchFamily="34" charset="0"/>
            </a:rPr>
            <a:t>Moving</a:t>
          </a:r>
          <a:r>
            <a:rPr lang="pl-PL" sz="2600" b="0" dirty="0">
              <a:latin typeface="Arial" panose="020B0604020202020204" pitchFamily="34" charset="0"/>
              <a:cs typeface="Arial" panose="020B0604020202020204" pitchFamily="34" charset="0"/>
            </a:rPr>
            <a:t> </a:t>
          </a:r>
          <a:r>
            <a:rPr lang="pl-PL" sz="2600" b="0" dirty="0" err="1">
              <a:latin typeface="Arial" panose="020B0604020202020204" pitchFamily="34" charset="0"/>
              <a:cs typeface="Arial" panose="020B0604020202020204" pitchFamily="34" charset="0"/>
            </a:rPr>
            <a:t>Average</a:t>
          </a:r>
          <a:r>
            <a:rPr lang="pl-PL" sz="2600" b="0" dirty="0">
              <a:latin typeface="Arial" panose="020B0604020202020204" pitchFamily="34" charset="0"/>
              <a:cs typeface="Arial" panose="020B0604020202020204" pitchFamily="34" charset="0"/>
            </a:rPr>
            <a:t> (ARIMA</a:t>
          </a:r>
          <a:r>
            <a:rPr lang="pl-PL" sz="2600" b="0" i="0" dirty="0">
              <a:latin typeface="Arial" panose="020B0604020202020204" pitchFamily="34" charset="0"/>
              <a:cs typeface="Arial" panose="020B0604020202020204" pitchFamily="34" charset="0"/>
            </a:rPr>
            <a:t>)</a:t>
          </a: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600" dirty="0">
              <a:latin typeface="Arial" panose="020B0604020202020204" pitchFamily="34" charset="0"/>
              <a:cs typeface="Arial" panose="020B0604020202020204" pitchFamily="34" charset="0"/>
            </a:rPr>
            <a:t>Autoregressive </a:t>
          </a:r>
          <a:r>
            <a:rPr lang="pl-PL" sz="2600" dirty="0" err="1">
              <a:latin typeface="Arial" panose="020B0604020202020204" pitchFamily="34" charset="0"/>
              <a:cs typeface="Arial" panose="020B0604020202020204" pitchFamily="34" charset="0"/>
            </a:rPr>
            <a:t>Moving</a:t>
          </a:r>
          <a:r>
            <a:rPr lang="pl-PL" sz="2600" dirty="0">
              <a:latin typeface="Arial" panose="020B0604020202020204" pitchFamily="34" charset="0"/>
              <a:cs typeface="Arial" panose="020B0604020202020204" pitchFamily="34" charset="0"/>
            </a:rPr>
            <a:t> </a:t>
          </a:r>
          <a:r>
            <a:rPr lang="pl-PL" sz="2600" dirty="0" err="1">
              <a:latin typeface="Arial" panose="020B0604020202020204" pitchFamily="34" charset="0"/>
              <a:cs typeface="Arial" panose="020B0604020202020204" pitchFamily="34" charset="0"/>
            </a:rPr>
            <a:t>Average</a:t>
          </a:r>
          <a:r>
            <a:rPr lang="pl-PL" sz="2600" dirty="0">
              <a:latin typeface="Arial" panose="020B0604020202020204" pitchFamily="34" charset="0"/>
              <a:cs typeface="Arial" panose="020B0604020202020204" pitchFamily="34" charset="0"/>
            </a:rPr>
            <a:t> </a:t>
          </a:r>
          <a:r>
            <a:rPr lang="pl-PL" sz="26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600" b="0" dirty="0" err="1">
              <a:latin typeface="Arial" panose="020B0604020202020204" pitchFamily="34" charset="0"/>
              <a:cs typeface="Arial" panose="020B0604020202020204" pitchFamily="34" charset="0"/>
            </a:rPr>
            <a:t>Random</a:t>
          </a:r>
          <a:r>
            <a:rPr lang="pl-PL" sz="2600" b="0" dirty="0">
              <a:latin typeface="Arial" panose="020B0604020202020204" pitchFamily="34" charset="0"/>
              <a:cs typeface="Arial" panose="020B0604020202020204" pitchFamily="34" charset="0"/>
            </a:rPr>
            <a:t> Walk (RW</a:t>
          </a:r>
          <a:r>
            <a:rPr lang="pl-PL" sz="2600" dirty="0">
              <a:latin typeface="Arial" panose="020B0604020202020204" pitchFamily="34" charset="0"/>
              <a:cs typeface="Arial" panose="020B0604020202020204" pitchFamily="34" charset="0"/>
            </a:rPr>
            <a:t>)</a:t>
          </a:r>
          <a:endParaRPr lang="pl-PL" sz="26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nchor="ctr" anchorCtr="0"/>
        <a:lstStyle/>
        <a:p>
          <a:r>
            <a:rPr lang="pl-PL" sz="1800" dirty="0" err="1">
              <a:latin typeface="Arial" panose="020B0604020202020204" pitchFamily="34" charset="0"/>
              <a:cs typeface="Arial" panose="020B0604020202020204" pitchFamily="34" charset="0"/>
            </a:rPr>
            <a:t>Regression</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methods</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000" b="0" dirty="0">
              <a:latin typeface="Arial" panose="020B0604020202020204" pitchFamily="34" charset="0"/>
              <a:cs typeface="Arial" panose="020B0604020202020204" pitchFamily="34" charset="0"/>
            </a:rPr>
            <a:t>Trend </a:t>
          </a:r>
          <a:r>
            <a:rPr lang="pl-PL" sz="2000" b="0" dirty="0" err="1">
              <a:latin typeface="Arial" panose="020B0604020202020204" pitchFamily="34" charset="0"/>
              <a:cs typeface="Arial" panose="020B0604020202020204" pitchFamily="34" charset="0"/>
            </a:rPr>
            <a:t>Projection</a:t>
          </a:r>
          <a:r>
            <a:rPr lang="pl-PL" sz="2000" b="0" dirty="0">
              <a:latin typeface="Arial" panose="020B0604020202020204" pitchFamily="34" charset="0"/>
              <a:cs typeface="Arial" panose="020B0604020202020204" pitchFamily="34" charset="0"/>
            </a:rPr>
            <a:t> Method</a:t>
          </a: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000" b="0" dirty="0">
              <a:latin typeface="Arial" panose="020B0604020202020204" pitchFamily="34" charset="0"/>
              <a:cs typeface="Arial" panose="020B0604020202020204" pitchFamily="34" charset="0"/>
            </a:rPr>
            <a:t>Simple </a:t>
          </a:r>
          <a:r>
            <a:rPr lang="pl-PL" sz="2000" b="0" dirty="0" err="1">
              <a:latin typeface="Arial" panose="020B0604020202020204" pitchFamily="34" charset="0"/>
              <a:cs typeface="Arial" panose="020B0604020202020204" pitchFamily="34" charset="0"/>
            </a:rPr>
            <a:t>linear</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regression</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method</a:t>
          </a:r>
          <a:endParaRPr lang="pl-PL" sz="20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000" b="0" dirty="0" err="1">
              <a:latin typeface="Arial" panose="020B0604020202020204" pitchFamily="34" charset="0"/>
              <a:cs typeface="Arial" panose="020B0604020202020204" pitchFamily="34" charset="0"/>
            </a:rPr>
            <a:t>Multiple</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linear</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regression</a:t>
          </a:r>
          <a:r>
            <a:rPr lang="pl-PL" sz="2000" b="0" dirty="0">
              <a:latin typeface="Arial" panose="020B0604020202020204" pitchFamily="34" charset="0"/>
              <a:cs typeface="Arial" panose="020B0604020202020204" pitchFamily="34" charset="0"/>
            </a:rPr>
            <a:t> </a:t>
          </a:r>
          <a:r>
            <a:rPr lang="pl-PL" sz="2000" b="0" dirty="0" err="1">
              <a:latin typeface="Arial" panose="020B0604020202020204" pitchFamily="34" charset="0"/>
              <a:cs typeface="Arial" panose="020B0604020202020204" pitchFamily="34" charset="0"/>
            </a:rPr>
            <a:t>method</a:t>
          </a:r>
          <a:endParaRPr lang="pl-PL" sz="2000" b="0" i="0" dirty="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pl-PL" sz="2600" kern="1200" dirty="0"/>
            <a:t>Forecasting </a:t>
          </a:r>
          <a:r>
            <a:rPr lang="pl-PL" sz="2600" kern="1200" dirty="0" err="1"/>
            <a:t>methods</a:t>
          </a:r>
          <a:r>
            <a:rPr lang="pl-PL" sz="2600" kern="1200" dirty="0"/>
            <a:t> </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pl-PL" sz="2600" b="0" i="0" kern="1200" dirty="0" err="1"/>
            <a:t>Quantitative</a:t>
          </a:r>
          <a:r>
            <a:rPr lang="pl-PL" sz="2600" b="0" i="0" kern="1200" dirty="0"/>
            <a:t> </a:t>
          </a:r>
          <a:r>
            <a:rPr lang="pl-PL" sz="2600" b="0" i="0" kern="1200" dirty="0" err="1"/>
            <a:t>methods</a:t>
          </a:r>
          <a:endParaRPr lang="pl-PL" sz="26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pl-PL" sz="2600" b="0" i="0" kern="1200" dirty="0" err="1"/>
            <a:t>Qualitative</a:t>
          </a:r>
          <a:r>
            <a:rPr lang="pl-PL" sz="2600" b="0" i="0" kern="1200" dirty="0"/>
            <a:t> </a:t>
          </a:r>
          <a:r>
            <a:rPr lang="pl-PL" sz="2600" b="0" i="0" kern="1200" dirty="0" err="1"/>
            <a:t>methods</a:t>
          </a:r>
          <a:endParaRPr lang="pl-PL" sz="26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1225"/>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1225"/>
          <a:ext cx="1385182" cy="250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t>Quantitative forecasts</a:t>
          </a:r>
        </a:p>
      </dsp:txBody>
      <dsp:txXfrm>
        <a:off x="0" y="1225"/>
        <a:ext cx="1385182" cy="2507052"/>
      </dsp:txXfrm>
    </dsp:sp>
    <dsp:sp modelId="{3ECD91E3-025A-4D25-8DDB-D17C69B56FD4}">
      <dsp:nvSpPr>
        <dsp:cNvPr id="0" name=""/>
        <dsp:cNvSpPr/>
      </dsp:nvSpPr>
      <dsp:spPr>
        <a:xfrm>
          <a:off x="1467254" y="20964"/>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Time series models</a:t>
          </a:r>
        </a:p>
      </dsp:txBody>
      <dsp:txXfrm>
        <a:off x="1467254" y="20964"/>
        <a:ext cx="4295114" cy="394787"/>
      </dsp:txXfrm>
    </dsp:sp>
    <dsp:sp modelId="{DA78946F-6B31-403A-817C-9E3A6DA96A01}">
      <dsp:nvSpPr>
        <dsp:cNvPr id="0" name=""/>
        <dsp:cNvSpPr/>
      </dsp:nvSpPr>
      <dsp:spPr>
        <a:xfrm>
          <a:off x="1385182" y="415751"/>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467254" y="435491"/>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Econometric models</a:t>
          </a:r>
        </a:p>
      </dsp:txBody>
      <dsp:txXfrm>
        <a:off x="1467254" y="435491"/>
        <a:ext cx="4295114" cy="394787"/>
      </dsp:txXfrm>
    </dsp:sp>
    <dsp:sp modelId="{2471DC2A-DB3D-44A9-A288-A4E95330E1EC}">
      <dsp:nvSpPr>
        <dsp:cNvPr id="0" name=""/>
        <dsp:cNvSpPr/>
      </dsp:nvSpPr>
      <dsp:spPr>
        <a:xfrm>
          <a:off x="1385182" y="830278"/>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467254" y="850018"/>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Analog models</a:t>
          </a:r>
        </a:p>
      </dsp:txBody>
      <dsp:txXfrm>
        <a:off x="1467254" y="850018"/>
        <a:ext cx="4295114" cy="394787"/>
      </dsp:txXfrm>
    </dsp:sp>
    <dsp:sp modelId="{B7B4EB43-2900-47A4-95A7-3041EF55BDA2}">
      <dsp:nvSpPr>
        <dsp:cNvPr id="0" name=""/>
        <dsp:cNvSpPr/>
      </dsp:nvSpPr>
      <dsp:spPr>
        <a:xfrm>
          <a:off x="1385182" y="1244805"/>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467254" y="1264544"/>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Lead variable models</a:t>
          </a:r>
        </a:p>
      </dsp:txBody>
      <dsp:txXfrm>
        <a:off x="1467254" y="1264544"/>
        <a:ext cx="4295114" cy="394787"/>
      </dsp:txXfrm>
    </dsp:sp>
    <dsp:sp modelId="{72ABBA05-8FC3-45D6-ADBE-62F710F01495}">
      <dsp:nvSpPr>
        <dsp:cNvPr id="0" name=""/>
        <dsp:cNvSpPr/>
      </dsp:nvSpPr>
      <dsp:spPr>
        <a:xfrm>
          <a:off x="1385182" y="1659331"/>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467254" y="1679071"/>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Cohort analysis models</a:t>
          </a:r>
        </a:p>
      </dsp:txBody>
      <dsp:txXfrm>
        <a:off x="1467254" y="1679071"/>
        <a:ext cx="4295114" cy="394787"/>
      </dsp:txXfrm>
    </dsp:sp>
    <dsp:sp modelId="{B399317C-835E-4BE0-9F4B-840399D48973}">
      <dsp:nvSpPr>
        <dsp:cNvPr id="0" name=""/>
        <dsp:cNvSpPr/>
      </dsp:nvSpPr>
      <dsp:spPr>
        <a:xfrm>
          <a:off x="1385182" y="2073858"/>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467254" y="2093597"/>
          <a:ext cx="4295114" cy="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t>Market tests</a:t>
          </a:r>
        </a:p>
      </dsp:txBody>
      <dsp:txXfrm>
        <a:off x="1467254" y="2093597"/>
        <a:ext cx="4295114" cy="394787"/>
      </dsp:txXfrm>
    </dsp:sp>
    <dsp:sp modelId="{317E2439-C45F-4541-8671-74C857C4B605}">
      <dsp:nvSpPr>
        <dsp:cNvPr id="0" name=""/>
        <dsp:cNvSpPr/>
      </dsp:nvSpPr>
      <dsp:spPr>
        <a:xfrm>
          <a:off x="1385182" y="2488385"/>
          <a:ext cx="43771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960"/>
          <a:ext cx="60945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960"/>
          <a:ext cx="1218903" cy="133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0" i="0" kern="1200" dirty="0" err="1">
              <a:latin typeface="Arial" panose="020B0604020202020204" pitchFamily="34" charset="0"/>
              <a:cs typeface="Arial" panose="020B0604020202020204" pitchFamily="34" charset="0"/>
            </a:rPr>
            <a:t>Constant</a:t>
          </a:r>
          <a:r>
            <a:rPr lang="pl-PL" sz="2000" b="0" i="0" kern="1200" dirty="0">
              <a:latin typeface="Arial" panose="020B0604020202020204" pitchFamily="34" charset="0"/>
              <a:cs typeface="Arial" panose="020B0604020202020204" pitchFamily="34" charset="0"/>
            </a:rPr>
            <a:t> </a:t>
          </a:r>
          <a:r>
            <a:rPr lang="pl-PL" sz="2000" b="0" i="0" kern="1200" dirty="0" err="1">
              <a:latin typeface="Arial" panose="020B0604020202020204" pitchFamily="34" charset="0"/>
              <a:cs typeface="Arial" panose="020B0604020202020204" pitchFamily="34" charset="0"/>
            </a:rPr>
            <a:t>demand</a:t>
          </a:r>
          <a:r>
            <a:rPr lang="pl-PL" sz="1800" kern="1200" dirty="0">
              <a:latin typeface="Arial" panose="020B0604020202020204" pitchFamily="34" charset="0"/>
              <a:cs typeface="Arial" panose="020B0604020202020204" pitchFamily="34" charset="0"/>
            </a:rPr>
            <a:t>	</a:t>
          </a:r>
        </a:p>
      </dsp:txBody>
      <dsp:txXfrm>
        <a:off x="0" y="1960"/>
        <a:ext cx="1218903" cy="1337233"/>
      </dsp:txXfrm>
    </dsp:sp>
    <dsp:sp modelId="{38502B14-0636-4068-BF82-FD00319EB8FF}">
      <dsp:nvSpPr>
        <dsp:cNvPr id="0" name=""/>
        <dsp:cNvSpPr/>
      </dsp:nvSpPr>
      <dsp:spPr>
        <a:xfrm>
          <a:off x="1310321" y="17680"/>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b="0" i="0" kern="1200" dirty="0">
              <a:latin typeface="Arial" panose="020B0604020202020204" pitchFamily="34" charset="0"/>
              <a:cs typeface="Arial" panose="020B0604020202020204" pitchFamily="34" charset="0"/>
            </a:rPr>
            <a:t>Naive </a:t>
          </a:r>
          <a:r>
            <a:rPr lang="pl-PL" sz="2000" b="0" i="0" kern="1200" dirty="0" err="1">
              <a:latin typeface="Arial" panose="020B0604020202020204" pitchFamily="34" charset="0"/>
              <a:cs typeface="Arial" panose="020B0604020202020204" pitchFamily="34" charset="0"/>
            </a:rPr>
            <a:t>methods</a:t>
          </a:r>
          <a:endParaRPr lang="pl-PL" sz="2000" kern="1200" dirty="0">
            <a:latin typeface="Arial" panose="020B0604020202020204" pitchFamily="34" charset="0"/>
            <a:cs typeface="Arial" panose="020B0604020202020204" pitchFamily="34" charset="0"/>
          </a:endParaRPr>
        </a:p>
      </dsp:txBody>
      <dsp:txXfrm>
        <a:off x="1310321" y="17680"/>
        <a:ext cx="4784197" cy="314393"/>
      </dsp:txXfrm>
    </dsp:sp>
    <dsp:sp modelId="{0666C116-1EB9-4E04-934F-C783C7C54296}">
      <dsp:nvSpPr>
        <dsp:cNvPr id="0" name=""/>
        <dsp:cNvSpPr/>
      </dsp:nvSpPr>
      <dsp:spPr>
        <a:xfrm>
          <a:off x="1218903" y="332073"/>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310321" y="347793"/>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b="0" i="0" kern="1200" dirty="0" err="1">
              <a:latin typeface="Arial" panose="020B0604020202020204" pitchFamily="34" charset="0"/>
              <a:cs typeface="Arial" panose="020B0604020202020204" pitchFamily="34" charset="0"/>
            </a:rPr>
            <a:t>Average</a:t>
          </a:r>
          <a:r>
            <a:rPr lang="pl-PL" sz="2000" b="0" i="0" kern="1200" dirty="0">
              <a:latin typeface="Arial" panose="020B0604020202020204" pitchFamily="34" charset="0"/>
              <a:cs typeface="Arial" panose="020B0604020202020204" pitchFamily="34" charset="0"/>
            </a:rPr>
            <a:t> </a:t>
          </a:r>
          <a:r>
            <a:rPr lang="pl-PL" sz="2000" b="0" i="0" kern="1200" dirty="0" err="1">
              <a:latin typeface="Arial" panose="020B0604020202020204" pitchFamily="34" charset="0"/>
              <a:cs typeface="Arial" panose="020B0604020202020204" pitchFamily="34" charset="0"/>
            </a:rPr>
            <a:t>methods</a:t>
          </a:r>
          <a:endParaRPr lang="pl-PL" sz="2000" kern="1200" dirty="0">
            <a:latin typeface="Arial" panose="020B0604020202020204" pitchFamily="34" charset="0"/>
            <a:cs typeface="Arial" panose="020B0604020202020204" pitchFamily="34" charset="0"/>
          </a:endParaRPr>
        </a:p>
      </dsp:txBody>
      <dsp:txXfrm>
        <a:off x="1310321" y="347793"/>
        <a:ext cx="4784197" cy="314393"/>
      </dsp:txXfrm>
    </dsp:sp>
    <dsp:sp modelId="{1A4C8F95-D5FA-4D27-A602-57C2AF9827CC}">
      <dsp:nvSpPr>
        <dsp:cNvPr id="0" name=""/>
        <dsp:cNvSpPr/>
      </dsp:nvSpPr>
      <dsp:spPr>
        <a:xfrm>
          <a:off x="1218903" y="662187"/>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310321" y="677906"/>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b="0" i="0" kern="1200" dirty="0">
              <a:latin typeface="Arial" panose="020B0604020202020204" pitchFamily="34" charset="0"/>
              <a:cs typeface="Arial" panose="020B0604020202020204" pitchFamily="34" charset="0"/>
            </a:rPr>
            <a:t>Exponential </a:t>
          </a:r>
          <a:r>
            <a:rPr lang="pl-PL" sz="2000" b="0" i="0" kern="1200" dirty="0" err="1">
              <a:latin typeface="Arial" panose="020B0604020202020204" pitchFamily="34" charset="0"/>
              <a:cs typeface="Arial" panose="020B0604020202020204" pitchFamily="34" charset="0"/>
            </a:rPr>
            <a:t>smoothing</a:t>
          </a:r>
          <a:r>
            <a:rPr lang="pl-PL" sz="2000" b="0" i="0" kern="1200" dirty="0">
              <a:latin typeface="Arial" panose="020B0604020202020204" pitchFamily="34" charset="0"/>
              <a:cs typeface="Arial" panose="020B0604020202020204" pitchFamily="34" charset="0"/>
            </a:rPr>
            <a:t> </a:t>
          </a:r>
          <a:r>
            <a:rPr lang="pl-PL" sz="2000" b="0" i="0" kern="1200" dirty="0" err="1">
              <a:latin typeface="Arial" panose="020B0604020202020204" pitchFamily="34" charset="0"/>
              <a:cs typeface="Arial" panose="020B0604020202020204" pitchFamily="34" charset="0"/>
            </a:rPr>
            <a:t>method</a:t>
          </a:r>
          <a:r>
            <a:rPr lang="pl-PL" sz="2000" b="0" i="0" kern="1200" dirty="0">
              <a:latin typeface="Arial" panose="020B0604020202020204" pitchFamily="34" charset="0"/>
              <a:cs typeface="Arial" panose="020B0604020202020204" pitchFamily="34" charset="0"/>
            </a:rPr>
            <a:t> (Brown</a:t>
          </a:r>
          <a:r>
            <a:rPr lang="pl-PL" sz="2000" b="0" i="0" kern="1200" dirty="0"/>
            <a:t>)</a:t>
          </a:r>
          <a:endParaRPr lang="pl-PL" sz="2000" kern="1200" dirty="0">
            <a:latin typeface="Arial" panose="020B0604020202020204" pitchFamily="34" charset="0"/>
            <a:cs typeface="Arial" panose="020B0604020202020204" pitchFamily="34" charset="0"/>
          </a:endParaRPr>
        </a:p>
      </dsp:txBody>
      <dsp:txXfrm>
        <a:off x="1310321" y="677906"/>
        <a:ext cx="4784197" cy="314393"/>
      </dsp:txXfrm>
    </dsp:sp>
    <dsp:sp modelId="{54E17A4C-992F-4604-9BF5-4D3E674BFAC4}">
      <dsp:nvSpPr>
        <dsp:cNvPr id="0" name=""/>
        <dsp:cNvSpPr/>
      </dsp:nvSpPr>
      <dsp:spPr>
        <a:xfrm>
          <a:off x="1218903" y="992300"/>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310321" y="1008020"/>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latin typeface="Arial" panose="020B0604020202020204" pitchFamily="34" charset="0"/>
              <a:cs typeface="Arial" panose="020B0604020202020204" pitchFamily="34" charset="0"/>
            </a:rPr>
            <a:t>ARIMA model</a:t>
          </a:r>
        </a:p>
      </dsp:txBody>
      <dsp:txXfrm>
        <a:off x="1310321" y="1008020"/>
        <a:ext cx="4784197" cy="314393"/>
      </dsp:txXfrm>
    </dsp:sp>
    <dsp:sp modelId="{3FA619F6-BE32-4672-BF4A-2E5F44193847}">
      <dsp:nvSpPr>
        <dsp:cNvPr id="0" name=""/>
        <dsp:cNvSpPr/>
      </dsp:nvSpPr>
      <dsp:spPr>
        <a:xfrm>
          <a:off x="1218903" y="1322413"/>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339194"/>
          <a:ext cx="60945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339194"/>
          <a:ext cx="1218903" cy="133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0" i="0" kern="1200" dirty="0">
              <a:latin typeface="Arial" panose="020B0604020202020204" pitchFamily="34" charset="0"/>
              <a:cs typeface="Arial" panose="020B0604020202020204" pitchFamily="34" charset="0"/>
            </a:rPr>
            <a:t>Trend-</a:t>
          </a:r>
          <a:r>
            <a:rPr lang="pl-PL" sz="1800" b="0" i="0" kern="1200" dirty="0" err="1">
              <a:latin typeface="Arial" panose="020B0604020202020204" pitchFamily="34" charset="0"/>
              <a:cs typeface="Arial" panose="020B0604020202020204" pitchFamily="34" charset="0"/>
            </a:rPr>
            <a:t>like</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endParaRPr lang="pl-PL" sz="1800" kern="1200" dirty="0">
            <a:latin typeface="Arial" panose="020B0604020202020204" pitchFamily="34" charset="0"/>
            <a:cs typeface="Arial" panose="020B0604020202020204" pitchFamily="34" charset="0"/>
          </a:endParaRPr>
        </a:p>
      </dsp:txBody>
      <dsp:txXfrm>
        <a:off x="0" y="1339194"/>
        <a:ext cx="1218903" cy="1337233"/>
      </dsp:txXfrm>
    </dsp:sp>
    <dsp:sp modelId="{317B284B-1AB9-4FF2-9669-33EE2E1EEBB5}">
      <dsp:nvSpPr>
        <dsp:cNvPr id="0" name=""/>
        <dsp:cNvSpPr/>
      </dsp:nvSpPr>
      <dsp:spPr>
        <a:xfrm>
          <a:off x="1310321" y="1354913"/>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err="1">
              <a:latin typeface="Arial" panose="020B0604020202020204" pitchFamily="34" charset="0"/>
              <a:cs typeface="Arial" panose="020B0604020202020204" pitchFamily="34" charset="0"/>
            </a:rPr>
            <a:t>Linear</a:t>
          </a:r>
          <a:r>
            <a:rPr lang="pl-PL" sz="2000" kern="1200" dirty="0">
              <a:latin typeface="Arial" panose="020B0604020202020204" pitchFamily="34" charset="0"/>
              <a:cs typeface="Arial" panose="020B0604020202020204" pitchFamily="34" charset="0"/>
            </a:rPr>
            <a:t> </a:t>
          </a:r>
          <a:r>
            <a:rPr lang="pl-PL" sz="2000" kern="1200" dirty="0" err="1">
              <a:latin typeface="Arial" panose="020B0604020202020204" pitchFamily="34" charset="0"/>
              <a:cs typeface="Arial" panose="020B0604020202020204" pitchFamily="34" charset="0"/>
            </a:rPr>
            <a:t>exponential</a:t>
          </a:r>
          <a:r>
            <a:rPr lang="pl-PL" sz="2000" kern="1200" dirty="0">
              <a:latin typeface="Arial" panose="020B0604020202020204" pitchFamily="34" charset="0"/>
              <a:cs typeface="Arial" panose="020B0604020202020204" pitchFamily="34" charset="0"/>
            </a:rPr>
            <a:t> </a:t>
          </a:r>
          <a:r>
            <a:rPr lang="pl-PL" sz="2000" kern="1200" dirty="0" err="1">
              <a:latin typeface="Arial" panose="020B0604020202020204" pitchFamily="34" charset="0"/>
              <a:cs typeface="Arial" panose="020B0604020202020204" pitchFamily="34" charset="0"/>
            </a:rPr>
            <a:t>smoothing</a:t>
          </a:r>
          <a:r>
            <a:rPr lang="pl-PL" sz="2000" kern="1200" dirty="0">
              <a:latin typeface="Arial" panose="020B0604020202020204" pitchFamily="34" charset="0"/>
              <a:cs typeface="Arial" panose="020B0604020202020204" pitchFamily="34" charset="0"/>
            </a:rPr>
            <a:t>, LES </a:t>
          </a:r>
          <a:r>
            <a:rPr lang="pl-PL" altLang="pl-PL" sz="2000" kern="1200" dirty="0">
              <a:latin typeface="Arial" panose="020B0604020202020204" pitchFamily="34" charset="0"/>
              <a:cs typeface="Arial" panose="020B0604020202020204" pitchFamily="34" charset="0"/>
            </a:rPr>
            <a:t>(</a:t>
          </a:r>
          <a:r>
            <a:rPr lang="pl-PL" sz="2000" kern="1200" dirty="0" err="1">
              <a:latin typeface="Arial" panose="020B0604020202020204" pitchFamily="34" charset="0"/>
              <a:cs typeface="Arial" panose="020B0604020202020204" pitchFamily="34" charset="0"/>
            </a:rPr>
            <a:t>Holt</a:t>
          </a:r>
          <a:r>
            <a:rPr lang="pl-PL" sz="2000" kern="1200" dirty="0">
              <a:latin typeface="Arial" panose="020B0604020202020204" pitchFamily="34" charset="0"/>
              <a:cs typeface="Arial" panose="020B0604020202020204" pitchFamily="34" charset="0"/>
            </a:rPr>
            <a:t>)</a:t>
          </a:r>
        </a:p>
      </dsp:txBody>
      <dsp:txXfrm>
        <a:off x="1310321" y="1354913"/>
        <a:ext cx="4784197" cy="314393"/>
      </dsp:txXfrm>
    </dsp:sp>
    <dsp:sp modelId="{6631F698-3823-4057-8D94-F4B8044730F2}">
      <dsp:nvSpPr>
        <dsp:cNvPr id="0" name=""/>
        <dsp:cNvSpPr/>
      </dsp:nvSpPr>
      <dsp:spPr>
        <a:xfrm>
          <a:off x="1218903" y="1669307"/>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310321" y="1685027"/>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b="0" kern="1200" dirty="0">
              <a:latin typeface="Arial" panose="020B0604020202020204" pitchFamily="34" charset="0"/>
              <a:cs typeface="Arial" panose="020B0604020202020204" pitchFamily="34" charset="0"/>
            </a:rPr>
            <a:t>Simple </a:t>
          </a:r>
          <a:r>
            <a:rPr lang="pl-PL" sz="2000" b="0" kern="1200" dirty="0" err="1">
              <a:latin typeface="Arial" panose="020B0604020202020204" pitchFamily="34" charset="0"/>
              <a:cs typeface="Arial" panose="020B0604020202020204" pitchFamily="34" charset="0"/>
            </a:rPr>
            <a:t>linear</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regression</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method</a:t>
          </a:r>
          <a:endParaRPr lang="pl-PL" sz="2000" b="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pl-PL" sz="1800" b="0" kern="1200" dirty="0">
            <a:latin typeface="Arial" panose="020B0604020202020204" pitchFamily="34" charset="0"/>
            <a:cs typeface="Arial" panose="020B0604020202020204" pitchFamily="34" charset="0"/>
          </a:endParaRPr>
        </a:p>
      </dsp:txBody>
      <dsp:txXfrm>
        <a:off x="1310321" y="1685027"/>
        <a:ext cx="4784197" cy="314393"/>
      </dsp:txXfrm>
    </dsp:sp>
    <dsp:sp modelId="{3E68DFCA-D600-4FD3-9A0B-4C1602F02227}">
      <dsp:nvSpPr>
        <dsp:cNvPr id="0" name=""/>
        <dsp:cNvSpPr/>
      </dsp:nvSpPr>
      <dsp:spPr>
        <a:xfrm>
          <a:off x="1218903" y="1999420"/>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310321" y="2015140"/>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latin typeface="Arial" panose="020B0604020202020204" pitchFamily="34" charset="0"/>
              <a:cs typeface="Arial" panose="020B0604020202020204" pitchFamily="34" charset="0"/>
            </a:rPr>
            <a:t>ARIMA model</a:t>
          </a:r>
        </a:p>
      </dsp:txBody>
      <dsp:txXfrm>
        <a:off x="1310321" y="2015140"/>
        <a:ext cx="4784197" cy="314393"/>
      </dsp:txXfrm>
    </dsp:sp>
    <dsp:sp modelId="{9C0D4B64-CFBA-4BFA-9C14-9C2EB02E2122}">
      <dsp:nvSpPr>
        <dsp:cNvPr id="0" name=""/>
        <dsp:cNvSpPr/>
      </dsp:nvSpPr>
      <dsp:spPr>
        <a:xfrm>
          <a:off x="1218903" y="2329533"/>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310321" y="2345253"/>
          <a:ext cx="4784197" cy="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dirty="0">
              <a:latin typeface="Arial" panose="020B0604020202020204" pitchFamily="34" charset="0"/>
              <a:cs typeface="Arial" panose="020B0604020202020204" pitchFamily="34" charset="0"/>
            </a:rPr>
            <a:t>RW model</a:t>
          </a:r>
        </a:p>
      </dsp:txBody>
      <dsp:txXfrm>
        <a:off x="1310321" y="2345253"/>
        <a:ext cx="4784197" cy="314393"/>
      </dsp:txXfrm>
    </dsp:sp>
    <dsp:sp modelId="{F92D8CC1-CFDF-469D-A776-72E2271F975E}">
      <dsp:nvSpPr>
        <dsp:cNvPr id="0" name=""/>
        <dsp:cNvSpPr/>
      </dsp:nvSpPr>
      <dsp:spPr>
        <a:xfrm>
          <a:off x="1218903" y="2659647"/>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676427"/>
          <a:ext cx="60945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676427"/>
          <a:ext cx="1218903" cy="1337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0" i="0" kern="1200" dirty="0" err="1">
              <a:latin typeface="Arial" panose="020B0604020202020204" pitchFamily="34" charset="0"/>
              <a:cs typeface="Arial" panose="020B0604020202020204" pitchFamily="34" charset="0"/>
            </a:rPr>
            <a:t>Seasonal</a:t>
          </a:r>
          <a:r>
            <a:rPr lang="pl-PL" sz="2000" b="0" i="0" kern="1200" dirty="0">
              <a:latin typeface="Arial" panose="020B0604020202020204" pitchFamily="34" charset="0"/>
              <a:cs typeface="Arial" panose="020B0604020202020204" pitchFamily="34" charset="0"/>
            </a:rPr>
            <a:t> </a:t>
          </a:r>
          <a:r>
            <a:rPr lang="pl-PL" sz="2000" b="0" i="0" kern="1200" dirty="0" err="1">
              <a:latin typeface="Arial" panose="020B0604020202020204" pitchFamily="34" charset="0"/>
              <a:cs typeface="Arial" panose="020B0604020202020204" pitchFamily="34" charset="0"/>
            </a:rPr>
            <a:t>demand</a:t>
          </a:r>
          <a:endParaRPr lang="pl-PL" sz="2000" kern="1200" dirty="0">
            <a:latin typeface="Arial" panose="020B0604020202020204" pitchFamily="34" charset="0"/>
            <a:cs typeface="Arial" panose="020B0604020202020204" pitchFamily="34" charset="0"/>
          </a:endParaRPr>
        </a:p>
      </dsp:txBody>
      <dsp:txXfrm>
        <a:off x="0" y="2676427"/>
        <a:ext cx="1218903" cy="1337233"/>
      </dsp:txXfrm>
    </dsp:sp>
    <dsp:sp modelId="{0E12B06E-2F49-48FE-84A3-08651AE239ED}">
      <dsp:nvSpPr>
        <dsp:cNvPr id="0" name=""/>
        <dsp:cNvSpPr/>
      </dsp:nvSpPr>
      <dsp:spPr>
        <a:xfrm>
          <a:off x="1310321" y="2737151"/>
          <a:ext cx="4784197" cy="121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err="1">
              <a:latin typeface="Arial" panose="020B0604020202020204" pitchFamily="34" charset="0"/>
              <a:cs typeface="Arial" panose="020B0604020202020204" pitchFamily="34" charset="0"/>
            </a:rPr>
            <a:t>Holt-Winters</a:t>
          </a:r>
          <a:r>
            <a:rPr lang="pl-PL" sz="2000" kern="1200" dirty="0">
              <a:latin typeface="Arial" panose="020B0604020202020204" pitchFamily="34" charset="0"/>
              <a:cs typeface="Arial" panose="020B0604020202020204" pitchFamily="34" charset="0"/>
            </a:rPr>
            <a:t>’ </a:t>
          </a:r>
          <a:r>
            <a:rPr lang="pl-PL" sz="2000" kern="1200" dirty="0" err="1">
              <a:latin typeface="Arial" panose="020B0604020202020204" pitchFamily="34" charset="0"/>
              <a:cs typeface="Arial" panose="020B0604020202020204" pitchFamily="34" charset="0"/>
            </a:rPr>
            <a:t>seasonal</a:t>
          </a:r>
          <a:r>
            <a:rPr lang="pl-PL" sz="2000" kern="1200" dirty="0">
              <a:latin typeface="Arial" panose="020B0604020202020204" pitchFamily="34" charset="0"/>
              <a:cs typeface="Arial" panose="020B0604020202020204" pitchFamily="34" charset="0"/>
            </a:rPr>
            <a:t> </a:t>
          </a:r>
          <a:r>
            <a:rPr lang="pl-PL" sz="2000" kern="1200" dirty="0" err="1">
              <a:latin typeface="Arial" panose="020B0604020202020204" pitchFamily="34" charset="0"/>
              <a:cs typeface="Arial" panose="020B0604020202020204" pitchFamily="34" charset="0"/>
            </a:rPr>
            <a:t>method</a:t>
          </a:r>
          <a:r>
            <a:rPr lang="pl-PL" sz="2000" kern="1200" dirty="0">
              <a:latin typeface="Arial" panose="020B0604020202020204" pitchFamily="34" charset="0"/>
              <a:cs typeface="Arial" panose="020B0604020202020204" pitchFamily="34" charset="0"/>
            </a:rPr>
            <a:t> </a:t>
          </a:r>
          <a:r>
            <a:rPr lang="pl-PL" altLang="pl-PL" sz="2000" kern="1200" dirty="0">
              <a:latin typeface="Arial" panose="020B0604020202020204" pitchFamily="34" charset="0"/>
              <a:cs typeface="Arial" panose="020B0604020202020204" pitchFamily="34" charset="0"/>
            </a:rPr>
            <a:t>(</a:t>
          </a:r>
          <a:r>
            <a:rPr lang="pl-PL" altLang="pl-PL" sz="2000" kern="1200" dirty="0" err="1">
              <a:latin typeface="Arial" panose="020B0604020202020204" pitchFamily="34" charset="0"/>
              <a:cs typeface="Arial" panose="020B0604020202020204" pitchFamily="34" charset="0"/>
            </a:rPr>
            <a:t>Holt-</a:t>
          </a:r>
          <a:r>
            <a:rPr lang="pl-PL" sz="2000" kern="1200" dirty="0" err="1">
              <a:latin typeface="Arial" panose="020B0604020202020204" pitchFamily="34" charset="0"/>
              <a:cs typeface="Arial" panose="020B0604020202020204" pitchFamily="34" charset="0"/>
            </a:rPr>
            <a:t>Winters</a:t>
          </a:r>
          <a:r>
            <a:rPr lang="pl-PL" sz="2000" kern="1200" dirty="0">
              <a:latin typeface="Arial" panose="020B0604020202020204" pitchFamily="34" charset="0"/>
              <a:cs typeface="Arial" panose="020B0604020202020204" pitchFamily="34" charset="0"/>
            </a:rPr>
            <a:t>)</a:t>
          </a:r>
        </a:p>
      </dsp:txBody>
      <dsp:txXfrm>
        <a:off x="1310321" y="2737151"/>
        <a:ext cx="4784197" cy="1214479"/>
      </dsp:txXfrm>
    </dsp:sp>
    <dsp:sp modelId="{0135E0A2-C6BF-4006-BBB9-E776B81C9534}">
      <dsp:nvSpPr>
        <dsp:cNvPr id="0" name=""/>
        <dsp:cNvSpPr/>
      </dsp:nvSpPr>
      <dsp:spPr>
        <a:xfrm>
          <a:off x="1218903" y="3951631"/>
          <a:ext cx="48756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Naive </a:t>
          </a:r>
          <a:r>
            <a:rPr lang="pl-PL" sz="2800" b="0" kern="1200" dirty="0" err="1">
              <a:latin typeface="Arial" panose="020B0604020202020204" pitchFamily="34" charset="0"/>
              <a:cs typeface="Arial" panose="020B0604020202020204" pitchFamily="34" charset="0"/>
            </a:rPr>
            <a:t>methods</a:t>
          </a:r>
          <a:r>
            <a:rPr lang="pl-PL"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Naive </a:t>
          </a:r>
          <a:r>
            <a:rPr lang="pl-PL" sz="2800" b="0" kern="1200" dirty="0" err="1">
              <a:latin typeface="Arial" panose="020B0604020202020204" pitchFamily="34" charset="0"/>
              <a:cs typeface="Arial" panose="020B0604020202020204" pitchFamily="34" charset="0"/>
            </a:rPr>
            <a:t>forecast</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Seasonal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naive</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method</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Drift method</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pl-PL" sz="2800" b="0" i="0" kern="1200" dirty="0" err="1">
              <a:latin typeface="Arial" panose="020B0604020202020204" pitchFamily="34" charset="0"/>
              <a:cs typeface="Arial" panose="020B0604020202020204" pitchFamily="34" charset="0"/>
            </a:rPr>
            <a:t>Average</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methods</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Global Mean or Global Average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Simple Moving Average,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Exponential </a:t>
          </a:r>
          <a:r>
            <a:rPr lang="pl-PL" sz="2800" b="0" kern="1200" dirty="0" err="1">
              <a:latin typeface="Arial" panose="020B0604020202020204" pitchFamily="34" charset="0"/>
              <a:cs typeface="Arial" panose="020B0604020202020204" pitchFamily="34" charset="0"/>
            </a:rPr>
            <a:t>moving</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average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Weighted Moving Average,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29554" cy="221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20000"/>
            </a:lnSpc>
            <a:spcBef>
              <a:spcPct val="0"/>
            </a:spcBef>
            <a:spcAft>
              <a:spcPct val="35000"/>
            </a:spcAft>
            <a:buNone/>
          </a:pPr>
          <a:r>
            <a:rPr lang="pl-PL" sz="2800" b="0" i="0" kern="1200" dirty="0">
              <a:latin typeface="Arial" panose="020B0604020202020204" pitchFamily="34" charset="0"/>
              <a:cs typeface="Arial" panose="020B0604020202020204" pitchFamily="34" charset="0"/>
            </a:rPr>
            <a:t>Exponential </a:t>
          </a:r>
          <a:r>
            <a:rPr lang="pl-PL" sz="2800" b="0" i="0" kern="1200" dirty="0" err="1">
              <a:latin typeface="Arial" panose="020B0604020202020204" pitchFamily="34" charset="0"/>
              <a:cs typeface="Arial" panose="020B0604020202020204" pitchFamily="34" charset="0"/>
            </a:rPr>
            <a:t>smoothing</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methods</a:t>
          </a:r>
          <a:endParaRPr lang="pl-PL" sz="2800" kern="1200" dirty="0">
            <a:latin typeface="Arial" panose="020B0604020202020204" pitchFamily="34" charset="0"/>
            <a:cs typeface="Arial" panose="020B0604020202020204" pitchFamily="34" charset="0"/>
          </a:endParaRPr>
        </a:p>
      </dsp:txBody>
      <dsp:txXfrm>
        <a:off x="0" y="0"/>
        <a:ext cx="2329554" cy="2218758"/>
      </dsp:txXfrm>
    </dsp:sp>
    <dsp:sp modelId="{38502B14-0636-4068-BF82-FD00319EB8FF}">
      <dsp:nvSpPr>
        <dsp:cNvPr id="0" name=""/>
        <dsp:cNvSpPr/>
      </dsp:nvSpPr>
      <dsp:spPr>
        <a:xfrm>
          <a:off x="2504271" y="34668"/>
          <a:ext cx="9143502" cy="693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Simple Exponential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Brown’s</a:t>
          </a:r>
          <a:r>
            <a:rPr lang="pl-PL" sz="2800" b="0" kern="1200" dirty="0">
              <a:latin typeface="Arial" panose="020B0604020202020204" pitchFamily="34" charset="0"/>
              <a:cs typeface="Arial" panose="020B0604020202020204" pitchFamily="34" charset="0"/>
            </a:rPr>
            <a:t> 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34668"/>
        <a:ext cx="9143502" cy="693361"/>
      </dsp:txXfrm>
    </dsp:sp>
    <dsp:sp modelId="{0666C116-1EB9-4E04-934F-C783C7C54296}">
      <dsp:nvSpPr>
        <dsp:cNvPr id="0" name=""/>
        <dsp:cNvSpPr/>
      </dsp:nvSpPr>
      <dsp:spPr>
        <a:xfrm>
          <a:off x="2329554" y="728029"/>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762698"/>
          <a:ext cx="9143502" cy="693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kern="1200" dirty="0" err="1">
              <a:latin typeface="Arial" panose="020B0604020202020204" pitchFamily="34" charset="0"/>
              <a:cs typeface="Arial" panose="020B0604020202020204" pitchFamily="34" charset="0"/>
            </a:rPr>
            <a:t>Linear</a:t>
          </a:r>
          <a:r>
            <a:rPr lang="pl-PL" sz="2800" b="0" kern="1200" dirty="0">
              <a:latin typeface="Arial" panose="020B0604020202020204" pitchFamily="34" charset="0"/>
              <a:cs typeface="Arial" panose="020B0604020202020204" pitchFamily="34" charset="0"/>
            </a:rPr>
            <a:t> Exponential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Holt’s</a:t>
          </a:r>
          <a:r>
            <a:rPr lang="pl-PL" sz="2800" b="0" kern="1200" dirty="0">
              <a:latin typeface="Arial" panose="020B0604020202020204" pitchFamily="34" charset="0"/>
              <a:cs typeface="Arial" panose="020B0604020202020204" pitchFamily="34" charset="0"/>
            </a:rPr>
            <a:t> model)</a:t>
          </a:r>
          <a:endParaRPr lang="pl-PL" sz="2800" b="0" i="0" kern="1200" dirty="0">
            <a:latin typeface="Arial" panose="020B0604020202020204" pitchFamily="34" charset="0"/>
            <a:cs typeface="Arial" panose="020B0604020202020204" pitchFamily="34" charset="0"/>
          </a:endParaRPr>
        </a:p>
      </dsp:txBody>
      <dsp:txXfrm>
        <a:off x="2504271" y="762698"/>
        <a:ext cx="9143502" cy="693361"/>
      </dsp:txXfrm>
    </dsp:sp>
    <dsp:sp modelId="{451F7A10-DF48-4CF4-8CA3-B30ED2E344E0}">
      <dsp:nvSpPr>
        <dsp:cNvPr id="0" name=""/>
        <dsp:cNvSpPr/>
      </dsp:nvSpPr>
      <dsp:spPr>
        <a:xfrm>
          <a:off x="2329554" y="1456059"/>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490728"/>
          <a:ext cx="9143502" cy="693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seasonal</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model)</a:t>
          </a:r>
        </a:p>
      </dsp:txBody>
      <dsp:txXfrm>
        <a:off x="2504271" y="1490728"/>
        <a:ext cx="9143502" cy="693361"/>
      </dsp:txXfrm>
    </dsp:sp>
    <dsp:sp modelId="{86B220C7-E4D9-44C3-9FAB-F1B589C5F0AF}">
      <dsp:nvSpPr>
        <dsp:cNvPr id="0" name=""/>
        <dsp:cNvSpPr/>
      </dsp:nvSpPr>
      <dsp:spPr>
        <a:xfrm>
          <a:off x="2329554" y="2184089"/>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37"/>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37"/>
          <a:ext cx="2319348" cy="17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120000"/>
            </a:lnSpc>
            <a:spcBef>
              <a:spcPct val="0"/>
            </a:spcBef>
            <a:spcAft>
              <a:spcPct val="35000"/>
            </a:spcAft>
            <a:buNone/>
          </a:pPr>
          <a:r>
            <a:rPr lang="pl-PL" sz="2400" b="0" i="0" kern="1200" dirty="0">
              <a:latin typeface="Arial" panose="020B0604020202020204" pitchFamily="34" charset="0"/>
              <a:cs typeface="Arial" panose="020B0604020202020204" pitchFamily="34" charset="0"/>
            </a:rPr>
            <a:t>Autoregressive </a:t>
          </a:r>
          <a:r>
            <a:rPr lang="pl-PL" sz="2400" b="0" i="0" kern="1200" dirty="0" err="1">
              <a:latin typeface="Arial" panose="020B0604020202020204" pitchFamily="34" charset="0"/>
              <a:cs typeface="Arial" panose="020B0604020202020204" pitchFamily="34" charset="0"/>
            </a:rPr>
            <a:t>methods</a:t>
          </a:r>
          <a:endParaRPr lang="pl-PL" sz="2400" kern="1200" dirty="0">
            <a:latin typeface="Arial" panose="020B0604020202020204" pitchFamily="34" charset="0"/>
            <a:cs typeface="Arial" panose="020B0604020202020204" pitchFamily="34" charset="0"/>
          </a:endParaRPr>
        </a:p>
      </dsp:txBody>
      <dsp:txXfrm>
        <a:off x="0" y="837"/>
        <a:ext cx="2319348" cy="1714376"/>
      </dsp:txXfrm>
    </dsp:sp>
    <dsp:sp modelId="{73FD6DF1-BB38-44C1-940D-80817738EB3F}">
      <dsp:nvSpPr>
        <dsp:cNvPr id="0" name=""/>
        <dsp:cNvSpPr/>
      </dsp:nvSpPr>
      <dsp:spPr>
        <a:xfrm>
          <a:off x="2493299" y="27625"/>
          <a:ext cx="9103442" cy="53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l-PL" sz="2600" kern="1200" dirty="0">
              <a:latin typeface="Arial" panose="020B0604020202020204" pitchFamily="34" charset="0"/>
              <a:cs typeface="Arial" panose="020B0604020202020204" pitchFamily="34" charset="0"/>
            </a:rPr>
            <a:t>Autoregressive </a:t>
          </a:r>
          <a:r>
            <a:rPr lang="pl-PL" sz="2600" kern="1200" dirty="0" err="1">
              <a:latin typeface="Arial" panose="020B0604020202020204" pitchFamily="34" charset="0"/>
              <a:cs typeface="Arial" panose="020B0604020202020204" pitchFamily="34" charset="0"/>
            </a:rPr>
            <a:t>Moving</a:t>
          </a:r>
          <a:r>
            <a:rPr lang="pl-PL" sz="2600" kern="1200" dirty="0">
              <a:latin typeface="Arial" panose="020B0604020202020204" pitchFamily="34" charset="0"/>
              <a:cs typeface="Arial" panose="020B0604020202020204" pitchFamily="34" charset="0"/>
            </a:rPr>
            <a:t> </a:t>
          </a:r>
          <a:r>
            <a:rPr lang="pl-PL" sz="2600" kern="1200" dirty="0" err="1">
              <a:latin typeface="Arial" panose="020B0604020202020204" pitchFamily="34" charset="0"/>
              <a:cs typeface="Arial" panose="020B0604020202020204" pitchFamily="34" charset="0"/>
            </a:rPr>
            <a:t>Average</a:t>
          </a:r>
          <a:r>
            <a:rPr lang="pl-PL" sz="2600" kern="1200" dirty="0">
              <a:latin typeface="Arial" panose="020B0604020202020204" pitchFamily="34" charset="0"/>
              <a:cs typeface="Arial" panose="020B0604020202020204" pitchFamily="34" charset="0"/>
            </a:rPr>
            <a:t> </a:t>
          </a:r>
          <a:r>
            <a:rPr lang="pl-PL" sz="2600" b="0" i="0" kern="1200" dirty="0">
              <a:latin typeface="Arial" panose="020B0604020202020204" pitchFamily="34" charset="0"/>
              <a:cs typeface="Arial" panose="020B0604020202020204" pitchFamily="34" charset="0"/>
            </a:rPr>
            <a:t>(ARMA)</a:t>
          </a:r>
        </a:p>
      </dsp:txBody>
      <dsp:txXfrm>
        <a:off x="2493299" y="27625"/>
        <a:ext cx="9103442" cy="535742"/>
      </dsp:txXfrm>
    </dsp:sp>
    <dsp:sp modelId="{711C6B1A-C594-4A13-9A72-4757D9CBDD87}">
      <dsp:nvSpPr>
        <dsp:cNvPr id="0" name=""/>
        <dsp:cNvSpPr/>
      </dsp:nvSpPr>
      <dsp:spPr>
        <a:xfrm>
          <a:off x="2319348" y="563367"/>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90154"/>
          <a:ext cx="9103442" cy="53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l-PL" sz="2600" b="0" kern="1200" dirty="0">
              <a:latin typeface="Arial" panose="020B0604020202020204" pitchFamily="34" charset="0"/>
              <a:cs typeface="Arial" panose="020B0604020202020204" pitchFamily="34" charset="0"/>
            </a:rPr>
            <a:t>Autoregressive </a:t>
          </a:r>
          <a:r>
            <a:rPr lang="pl-PL" sz="2600" b="0" kern="1200" dirty="0" err="1">
              <a:latin typeface="Arial" panose="020B0604020202020204" pitchFamily="34" charset="0"/>
              <a:cs typeface="Arial" panose="020B0604020202020204" pitchFamily="34" charset="0"/>
            </a:rPr>
            <a:t>Integrated</a:t>
          </a:r>
          <a:r>
            <a:rPr lang="pl-PL" sz="2600" b="0" kern="1200" dirty="0">
              <a:latin typeface="Arial" panose="020B0604020202020204" pitchFamily="34" charset="0"/>
              <a:cs typeface="Arial" panose="020B0604020202020204" pitchFamily="34" charset="0"/>
            </a:rPr>
            <a:t> </a:t>
          </a:r>
          <a:r>
            <a:rPr lang="pl-PL" sz="2600" b="0" kern="1200" dirty="0" err="1">
              <a:latin typeface="Arial" panose="020B0604020202020204" pitchFamily="34" charset="0"/>
              <a:cs typeface="Arial" panose="020B0604020202020204" pitchFamily="34" charset="0"/>
            </a:rPr>
            <a:t>Moving</a:t>
          </a:r>
          <a:r>
            <a:rPr lang="pl-PL" sz="2600" b="0" kern="1200" dirty="0">
              <a:latin typeface="Arial" panose="020B0604020202020204" pitchFamily="34" charset="0"/>
              <a:cs typeface="Arial" panose="020B0604020202020204" pitchFamily="34" charset="0"/>
            </a:rPr>
            <a:t> </a:t>
          </a:r>
          <a:r>
            <a:rPr lang="pl-PL" sz="2600" b="0" kern="1200" dirty="0" err="1">
              <a:latin typeface="Arial" panose="020B0604020202020204" pitchFamily="34" charset="0"/>
              <a:cs typeface="Arial" panose="020B0604020202020204" pitchFamily="34" charset="0"/>
            </a:rPr>
            <a:t>Average</a:t>
          </a:r>
          <a:r>
            <a:rPr lang="pl-PL" sz="2600" b="0" kern="1200" dirty="0">
              <a:latin typeface="Arial" panose="020B0604020202020204" pitchFamily="34" charset="0"/>
              <a:cs typeface="Arial" panose="020B0604020202020204" pitchFamily="34" charset="0"/>
            </a:rPr>
            <a:t> (ARIMA</a:t>
          </a:r>
          <a:r>
            <a:rPr lang="pl-PL" sz="2600" b="0" i="0" kern="1200" dirty="0">
              <a:latin typeface="Arial" panose="020B0604020202020204" pitchFamily="34" charset="0"/>
              <a:cs typeface="Arial" panose="020B0604020202020204" pitchFamily="34" charset="0"/>
            </a:rPr>
            <a:t>)</a:t>
          </a:r>
        </a:p>
      </dsp:txBody>
      <dsp:txXfrm>
        <a:off x="2493299" y="590154"/>
        <a:ext cx="9103442" cy="535742"/>
      </dsp:txXfrm>
    </dsp:sp>
    <dsp:sp modelId="{0666C116-1EB9-4E04-934F-C783C7C54296}">
      <dsp:nvSpPr>
        <dsp:cNvPr id="0" name=""/>
        <dsp:cNvSpPr/>
      </dsp:nvSpPr>
      <dsp:spPr>
        <a:xfrm>
          <a:off x="2319348" y="1125897"/>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684"/>
          <a:ext cx="9103442" cy="53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pl-PL" sz="2600" b="0" kern="1200" dirty="0" err="1">
              <a:latin typeface="Arial" panose="020B0604020202020204" pitchFamily="34" charset="0"/>
              <a:cs typeface="Arial" panose="020B0604020202020204" pitchFamily="34" charset="0"/>
            </a:rPr>
            <a:t>Random</a:t>
          </a:r>
          <a:r>
            <a:rPr lang="pl-PL" sz="2600" b="0" kern="1200" dirty="0">
              <a:latin typeface="Arial" panose="020B0604020202020204" pitchFamily="34" charset="0"/>
              <a:cs typeface="Arial" panose="020B0604020202020204" pitchFamily="34" charset="0"/>
            </a:rPr>
            <a:t> Walk (RW</a:t>
          </a:r>
          <a:r>
            <a:rPr lang="pl-PL" sz="2600" kern="1200" dirty="0">
              <a:latin typeface="Arial" panose="020B0604020202020204" pitchFamily="34" charset="0"/>
              <a:cs typeface="Arial" panose="020B0604020202020204" pitchFamily="34" charset="0"/>
            </a:rPr>
            <a:t>)</a:t>
          </a:r>
          <a:endParaRPr lang="pl-PL" sz="2600" b="0" i="0" kern="1200" dirty="0">
            <a:latin typeface="Arial" panose="020B0604020202020204" pitchFamily="34" charset="0"/>
            <a:cs typeface="Arial" panose="020B0604020202020204" pitchFamily="34" charset="0"/>
          </a:endParaRPr>
        </a:p>
      </dsp:txBody>
      <dsp:txXfrm>
        <a:off x="2493299" y="1152684"/>
        <a:ext cx="9103442" cy="535742"/>
      </dsp:txXfrm>
    </dsp:sp>
    <dsp:sp modelId="{70C585B9-6E35-470D-BC29-16B5C391E32B}">
      <dsp:nvSpPr>
        <dsp:cNvPr id="0" name=""/>
        <dsp:cNvSpPr/>
      </dsp:nvSpPr>
      <dsp:spPr>
        <a:xfrm>
          <a:off x="2319348" y="1688426"/>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Regression</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methods</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b="0" kern="1200" dirty="0">
              <a:latin typeface="Arial" panose="020B0604020202020204" pitchFamily="34" charset="0"/>
              <a:cs typeface="Arial" panose="020B0604020202020204" pitchFamily="34" charset="0"/>
            </a:rPr>
            <a:t>Trend </a:t>
          </a:r>
          <a:r>
            <a:rPr lang="pl-PL" sz="2000" b="0" kern="1200" dirty="0" err="1">
              <a:latin typeface="Arial" panose="020B0604020202020204" pitchFamily="34" charset="0"/>
              <a:cs typeface="Arial" panose="020B0604020202020204" pitchFamily="34" charset="0"/>
            </a:rPr>
            <a:t>Projection</a:t>
          </a:r>
          <a:r>
            <a:rPr lang="pl-PL" sz="2000" b="0" kern="1200" dirty="0">
              <a:latin typeface="Arial" panose="020B0604020202020204" pitchFamily="34" charset="0"/>
              <a:cs typeface="Arial" panose="020B0604020202020204" pitchFamily="34" charset="0"/>
            </a:rPr>
            <a:t> Method</a:t>
          </a: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pl-PL" sz="2000" b="0" kern="1200" dirty="0">
              <a:latin typeface="Arial" panose="020B0604020202020204" pitchFamily="34" charset="0"/>
              <a:cs typeface="Arial" panose="020B0604020202020204" pitchFamily="34" charset="0"/>
            </a:rPr>
            <a:t>Simple </a:t>
          </a:r>
          <a:r>
            <a:rPr lang="pl-PL" sz="2000" b="0" kern="1200" dirty="0" err="1">
              <a:latin typeface="Arial" panose="020B0604020202020204" pitchFamily="34" charset="0"/>
              <a:cs typeface="Arial" panose="020B0604020202020204" pitchFamily="34" charset="0"/>
            </a:rPr>
            <a:t>linear</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regression</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method</a:t>
          </a:r>
          <a:endParaRPr lang="pl-PL" sz="2000" b="0" i="0" kern="1200" dirty="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mj-lt"/>
            <a:buNone/>
          </a:pPr>
          <a:r>
            <a:rPr lang="pl-PL" sz="2000" b="0" kern="1200" dirty="0" err="1">
              <a:latin typeface="Arial" panose="020B0604020202020204" pitchFamily="34" charset="0"/>
              <a:cs typeface="Arial" panose="020B0604020202020204" pitchFamily="34" charset="0"/>
            </a:rPr>
            <a:t>Multiple</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linear</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regression</a:t>
          </a:r>
          <a:r>
            <a:rPr lang="pl-PL" sz="2000" b="0" kern="1200" dirty="0">
              <a:latin typeface="Arial" panose="020B0604020202020204" pitchFamily="34" charset="0"/>
              <a:cs typeface="Arial" panose="020B0604020202020204" pitchFamily="34" charset="0"/>
            </a:rPr>
            <a:t> </a:t>
          </a:r>
          <a:r>
            <a:rPr lang="pl-PL" sz="2000" b="0" kern="1200" dirty="0" err="1">
              <a:latin typeface="Arial" panose="020B0604020202020204" pitchFamily="34" charset="0"/>
              <a:cs typeface="Arial" panose="020B0604020202020204" pitchFamily="34" charset="0"/>
            </a:rPr>
            <a:t>method</a:t>
          </a:r>
          <a:endParaRPr lang="pl-PL" sz="2000" b="0" i="0" kern="1200" dirty="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377551-6362-4E7F-AA93-EF3A84A95335}"/>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7.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hyperlink" Target="https://publicdomainpictures.net/view-image.php?image=16268&amp;jazyk=s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096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925440" y="2368462"/>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3800" dirty="0">
                <a:latin typeface="Tahoma" panose="020B0604030504040204" pitchFamily="34" charset="0"/>
                <a:ea typeface="Tahoma" panose="020B0604030504040204" pitchFamily="34" charset="0"/>
                <a:cs typeface="Tahoma" panose="020B0604030504040204" pitchFamily="34" charset="0"/>
              </a:rPr>
              <a:t>Forecasting </a:t>
            </a:r>
            <a:r>
              <a:rPr lang="pl-PL" sz="3800" dirty="0" err="1">
                <a:latin typeface="Tahoma" panose="020B0604030504040204" pitchFamily="34" charset="0"/>
                <a:ea typeface="Tahoma" panose="020B0604030504040204" pitchFamily="34" charset="0"/>
                <a:cs typeface="Tahoma" panose="020B0604030504040204" pitchFamily="34" charset="0"/>
              </a:rPr>
              <a:t>Techniques</a:t>
            </a:r>
            <a:endParaRPr lang="pl-PL" sz="38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925440" y="4271056"/>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546867"/>
            <a:ext cx="7306347" cy="1752566"/>
          </a:xfrm>
        </p:spPr>
        <p:txBody>
          <a:bodyPr>
            <a:normAutofit/>
          </a:bodyPr>
          <a:lstStyle/>
          <a:p>
            <a:r>
              <a:rPr lang="en-US" sz="3600" b="1" dirty="0"/>
              <a:t>Advanced using of spreadsheet to </a:t>
            </a:r>
            <a:r>
              <a:rPr lang="en-US" sz="3600" b="1" dirty="0" err="1"/>
              <a:t>analy</a:t>
            </a:r>
            <a:r>
              <a:rPr lang="pl-PL" sz="3600" b="1" dirty="0"/>
              <a:t>s</a:t>
            </a:r>
            <a:r>
              <a:rPr lang="en-US" sz="3600" b="1" dirty="0"/>
              <a:t>e logistics data</a:t>
            </a:r>
            <a:endParaRPr lang="pl-PL" sz="3600" b="1" dirty="0"/>
          </a:p>
        </p:txBody>
      </p:sp>
      <p:sp>
        <p:nvSpPr>
          <p:cNvPr id="13" name="TextBox 12">
            <a:extLst>
              <a:ext uri="{FF2B5EF4-FFF2-40B4-BE49-F238E27FC236}">
                <a16:creationId xmlns:a16="http://schemas.microsoft.com/office/drawing/2014/main" id="{535696E0-0DC3-47B7-959C-F7E6BBF8E220}"/>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370638"/>
            <a:ext cx="4622992" cy="1899302"/>
          </a:xfrm>
          <a:prstGeom prst="rect">
            <a:avLst/>
          </a:prstGeom>
          <a:noFill/>
        </p:spPr>
        <p:txBody>
          <a:bodyPr wrap="square">
            <a:spAutoFit/>
          </a:bodyPr>
          <a:lstStyle/>
          <a:p>
            <a:pPr algn="just">
              <a:lnSpc>
                <a:spcPct val="120000"/>
              </a:lnSpc>
            </a:pPr>
            <a:r>
              <a:rPr lang="en-US" sz="2000" dirty="0">
                <a:solidFill>
                  <a:srgbClr val="347CB8"/>
                </a:solidFill>
                <a:latin typeface="Tahoma" panose="020B0604030504040204" pitchFamily="34" charset="0"/>
                <a:ea typeface="Tahoma" panose="020B0604030504040204" pitchFamily="34" charset="0"/>
                <a:cs typeface="Tahoma" panose="020B0604030504040204" pitchFamily="34" charset="0"/>
              </a:rPr>
              <a:t>development tendencies (trend) </a:t>
            </a:r>
            <a:r>
              <a:rPr lang="en-US" sz="2000" dirty="0">
                <a:latin typeface="Tahoma" panose="020B0604030504040204" pitchFamily="34" charset="0"/>
                <a:ea typeface="Tahoma" panose="020B0604030504040204" pitchFamily="34" charset="0"/>
                <a:cs typeface="Tahoma" panose="020B0604030504040204" pitchFamily="34" charset="0"/>
              </a:rPr>
              <a:t>– these are the long-term tendency of series data to one-way (monotonic) changes in the forecast variable. They are of an increase or decrease nature</a:t>
            </a:r>
            <a:r>
              <a:rPr lang="pl-PL" sz="2000" dirty="0">
                <a:latin typeface="Tahoma" panose="020B0604030504040204" pitchFamily="34" charset="0"/>
                <a:ea typeface="Tahoma" panose="020B0604030504040204" pitchFamily="34" charset="0"/>
                <a:cs typeface="Tahoma" panose="020B0604030504040204" pitchFamily="34" charset="0"/>
              </a:rPr>
              <a:t>.</a:t>
            </a: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396501"/>
            <a:ext cx="4622992" cy="1899302"/>
          </a:xfrm>
          <a:prstGeom prst="rect">
            <a:avLst/>
          </a:prstGeom>
          <a:noFill/>
        </p:spPr>
        <p:txBody>
          <a:bodyPr wrap="square">
            <a:spAutoFit/>
          </a:bodyPr>
          <a:lstStyle/>
          <a:p>
            <a:pPr algn="just">
              <a:lnSpc>
                <a:spcPct val="120000"/>
              </a:lnSpc>
            </a:pPr>
            <a:r>
              <a:rPr lang="en-US" sz="2000" dirty="0">
                <a:solidFill>
                  <a:srgbClr val="347CB8"/>
                </a:solidFill>
                <a:latin typeface="Tahoma" panose="020B0604030504040204" pitchFamily="34" charset="0"/>
                <a:ea typeface="Tahoma" panose="020B0604030504040204" pitchFamily="34" charset="0"/>
                <a:cs typeface="Tahoma" panose="020B0604030504040204" pitchFamily="34" charset="0"/>
              </a:rPr>
              <a:t>cyclical fluctuations </a:t>
            </a:r>
            <a:r>
              <a:rPr lang="en-US" sz="2000" dirty="0">
                <a:latin typeface="Tahoma" panose="020B0604030504040204" pitchFamily="34" charset="0"/>
                <a:ea typeface="Tahoma" panose="020B0604030504040204" pitchFamily="34" charset="0"/>
                <a:cs typeface="Tahoma" panose="020B0604030504040204" pitchFamily="34" charset="0"/>
              </a:rPr>
              <a:t>– these are long-term, rhythmic fluctuations in the value of a variable around a trend or a constant level, which persist for a long time (longer than a year</a:t>
            </a:r>
            <a:r>
              <a:rPr lang="pl-PL" sz="2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730807" y="2568171"/>
            <a:ext cx="4622992" cy="2486322"/>
          </a:xfrm>
          <a:prstGeom prst="rect">
            <a:avLst/>
          </a:prstGeom>
          <a:noFill/>
        </p:spPr>
        <p:txBody>
          <a:bodyPr wrap="square">
            <a:spAutoFit/>
          </a:bodyPr>
          <a:lstStyle/>
          <a:p>
            <a:pPr algn="just">
              <a:lnSpc>
                <a:spcPct val="120000"/>
              </a:lnSpc>
            </a:pPr>
            <a:r>
              <a:rPr lang="en-US" sz="2200" dirty="0">
                <a:solidFill>
                  <a:srgbClr val="347CB8"/>
                </a:solidFill>
                <a:latin typeface="Tahoma" panose="020B0604030504040204" pitchFamily="34" charset="0"/>
                <a:ea typeface="Tahoma" panose="020B0604030504040204" pitchFamily="34" charset="0"/>
                <a:cs typeface="Tahoma" panose="020B0604030504040204" pitchFamily="34" charset="0"/>
              </a:rPr>
              <a:t>seasonal fluctuations </a:t>
            </a:r>
            <a:r>
              <a:rPr lang="en-US" sz="2200" dirty="0">
                <a:latin typeface="Tahoma" panose="020B0604030504040204" pitchFamily="34" charset="0"/>
                <a:ea typeface="Tahoma" panose="020B0604030504040204" pitchFamily="34" charset="0"/>
                <a:cs typeface="Tahoma" panose="020B0604030504040204" pitchFamily="34" charset="0"/>
              </a:rPr>
              <a:t>– these are fluctuations in the value of a time series variable around a trend or constant level, which tend to repeat at regular (seasonal) intervals, not exceeding a year</a:t>
            </a:r>
            <a:r>
              <a:rPr lang="pl-PL" sz="2200" dirty="0">
                <a:latin typeface="Tahoma" panose="020B0604030504040204" pitchFamily="34" charset="0"/>
                <a:ea typeface="Tahoma" panose="020B0604030504040204" pitchFamily="34" charset="0"/>
                <a:cs typeface="Tahoma" panose="020B0604030504040204" pitchFamily="34" charset="0"/>
              </a:rPr>
              <a:t>.</a:t>
            </a: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Aft>
                <a:spcPts val="1200"/>
              </a:spcAft>
            </a:pPr>
            <a:r>
              <a:rPr lang="pl-PL" dirty="0"/>
              <a:t>Pe</a:t>
            </a:r>
            <a:r>
              <a:rPr lang="en-US" dirty="0" err="1"/>
              <a:t>rforming</a:t>
            </a:r>
            <a:r>
              <a:rPr lang="en-US" dirty="0"/>
              <a:t> preliminary data processing, also known as </a:t>
            </a:r>
            <a:r>
              <a:rPr lang="en-US" dirty="0">
                <a:solidFill>
                  <a:srgbClr val="347CB8"/>
                </a:solidFill>
              </a:rPr>
              <a:t>data cleaning</a:t>
            </a:r>
            <a:r>
              <a:rPr lang="pl-PL" dirty="0"/>
              <a:t>;</a:t>
            </a:r>
            <a:r>
              <a:rPr lang="en-US" dirty="0"/>
              <a:t> </a:t>
            </a:r>
            <a:endParaRPr lang="pl-PL" dirty="0"/>
          </a:p>
          <a:p>
            <a:pPr algn="just">
              <a:lnSpc>
                <a:spcPct val="120000"/>
              </a:lnSpc>
              <a:spcAft>
                <a:spcPts val="1200"/>
              </a:spcAft>
            </a:pPr>
            <a:r>
              <a:rPr lang="pl-PL" dirty="0"/>
              <a:t>V</a:t>
            </a:r>
            <a:r>
              <a:rPr lang="en-US" dirty="0" err="1"/>
              <a:t>arious</a:t>
            </a:r>
            <a:r>
              <a:rPr lang="en-US" dirty="0"/>
              <a:t> strategies for dealing with outlier data</a:t>
            </a:r>
            <a:r>
              <a:rPr lang="pl-PL" dirty="0"/>
              <a:t>:</a:t>
            </a:r>
          </a:p>
          <a:p>
            <a:pPr lvl="1" algn="just">
              <a:lnSpc>
                <a:spcPct val="120000"/>
              </a:lnSpc>
            </a:pPr>
            <a:r>
              <a:rPr lang="en-US" dirty="0"/>
              <a:t>no action – it involves ignoring atypical data;</a:t>
            </a:r>
          </a:p>
          <a:p>
            <a:pPr lvl="1" algn="just">
              <a:lnSpc>
                <a:spcPct val="120000"/>
              </a:lnSpc>
            </a:pPr>
            <a:r>
              <a:rPr lang="en-US" dirty="0"/>
              <a:t>filtering cases with outlier data – this involves removing this data;</a:t>
            </a:r>
          </a:p>
          <a:p>
            <a:pPr lvl="1" algn="just">
              <a:lnSpc>
                <a:spcPct val="120000"/>
              </a:lnSpc>
            </a:pPr>
            <a:r>
              <a:rPr lang="en-US" dirty="0"/>
              <a:t>replacing unusual data – this is a popular strategy in which outliers are replaced by: (1) a value of 0, (2) an average value; (3) the maximum/minimum value of the filter or (4) another value determined </a:t>
            </a:r>
            <a:r>
              <a:rPr lang="pl-PL" dirty="0" err="1"/>
              <a:t>based</a:t>
            </a:r>
            <a:r>
              <a:rPr lang="pl-PL" dirty="0"/>
              <a:t> on </a:t>
            </a:r>
            <a:r>
              <a:rPr lang="en-US" dirty="0"/>
              <a:t>a substantive criterion.</a:t>
            </a:r>
            <a:endParaRPr lang="pl-PL" dirty="0"/>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Selected types of outliers</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578751"/>
            <a:ext cx="4622992" cy="1718676"/>
          </a:xfrm>
          <a:prstGeom prst="rect">
            <a:avLst/>
          </a:prstGeom>
          <a:noFill/>
        </p:spPr>
        <p:txBody>
          <a:bodyPr wrap="square">
            <a:spAutoFit/>
          </a:bodyPr>
          <a:lstStyle/>
          <a:p>
            <a:pPr algn="just">
              <a:lnSpc>
                <a:spcPct val="120000"/>
              </a:lnSpc>
            </a:pPr>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Additive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appears as a surprisingly large or surprisingly small value for a single observation.</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It has no effect on subsequent observations – the value of the series does not deviate any further.</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56705" y="4578751"/>
            <a:ext cx="4978245" cy="1718676"/>
          </a:xfrm>
          <a:prstGeom prst="rect">
            <a:avLst/>
          </a:prstGeom>
          <a:noFill/>
        </p:spPr>
        <p:txBody>
          <a:bodyPr wrap="square">
            <a:spAutoFit/>
          </a:bodyPr>
          <a:lstStyle/>
          <a:p>
            <a:pPr algn="just">
              <a:lnSpc>
                <a:spcPct val="120000"/>
              </a:lnSpc>
            </a:pPr>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Innovative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occurs as a deviation with further effects on observations. An initial (first) effect with a delay and extension effect on subsequent observations (decreasing or increasing) can be observed.</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Selected types of outliers</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947746" y="4644276"/>
            <a:ext cx="4098730" cy="1753109"/>
          </a:xfrm>
          <a:prstGeom prst="rect">
            <a:avLst/>
          </a:prstGeom>
          <a:noFill/>
        </p:spPr>
        <p:txBody>
          <a:bodyPr wrap="square">
            <a:spAutoFit/>
          </a:bodyPr>
          <a:lstStyle/>
          <a:p>
            <a:pPr algn="just">
              <a:lnSpc>
                <a:spcPct val="110000"/>
              </a:lnSpc>
            </a:pPr>
            <a:r>
              <a:rPr lang="en-US" sz="2000" dirty="0">
                <a:solidFill>
                  <a:srgbClr val="347CB8"/>
                </a:solidFill>
                <a:latin typeface="Tahoma" panose="020B0604030504040204" pitchFamily="34" charset="0"/>
                <a:ea typeface="Tahoma" panose="020B0604030504040204" pitchFamily="34" charset="0"/>
                <a:cs typeface="Tahoma" panose="020B0604030504040204" pitchFamily="34" charset="0"/>
              </a:rPr>
              <a:t>Transient change outlier</a:t>
            </a:r>
            <a:r>
              <a:rPr lang="pl-PL" sz="2000"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 i</a:t>
            </a:r>
            <a:r>
              <a:rPr lang="en-US" sz="2000" dirty="0">
                <a:latin typeface="Tahoma" panose="020B0604030504040204" pitchFamily="34" charset="0"/>
                <a:ea typeface="Tahoma" panose="020B0604030504040204" pitchFamily="34" charset="0"/>
                <a:cs typeface="Tahoma" panose="020B0604030504040204" pitchFamily="34" charset="0"/>
              </a:rPr>
              <a:t>t occurs when the influence decays exponentially with subsequent observations.</a:t>
            </a:r>
            <a:r>
              <a:rPr lang="pl-PL"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Eventually the series returns to its normal level.</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704691"/>
            <a:ext cx="4978245" cy="1414554"/>
          </a:xfrm>
          <a:prstGeom prst="rect">
            <a:avLst/>
          </a:prstGeom>
          <a:noFill/>
        </p:spPr>
        <p:txBody>
          <a:bodyPr wrap="square">
            <a:spAutoFit/>
          </a:bodyPr>
          <a:lstStyle/>
          <a:p>
            <a:pPr algn="just">
              <a:lnSpc>
                <a:spcPct val="110000"/>
              </a:lnSpc>
            </a:pPr>
            <a:r>
              <a:rPr lang="en-US" sz="2000" dirty="0">
                <a:solidFill>
                  <a:srgbClr val="347CB8"/>
                </a:solidFill>
                <a:latin typeface="Tahoma" panose="020B0604030504040204" pitchFamily="34" charset="0"/>
                <a:ea typeface="Tahoma" panose="020B0604030504040204" pitchFamily="34" charset="0"/>
                <a:cs typeface="Tahoma" panose="020B0604030504040204" pitchFamily="34" charset="0"/>
              </a:rPr>
              <a:t>Seasonally additive outlier</a:t>
            </a:r>
            <a:r>
              <a:rPr lang="pl-PL" sz="2000"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 i</a:t>
            </a:r>
            <a:r>
              <a:rPr lang="en-US" sz="2000" dirty="0">
                <a:latin typeface="Tahoma" panose="020B0604030504040204" pitchFamily="34" charset="0"/>
                <a:ea typeface="Tahoma" panose="020B0604030504040204" pitchFamily="34" charset="0"/>
                <a:cs typeface="Tahoma" panose="020B0604030504040204" pitchFamily="34" charset="0"/>
              </a:rPr>
              <a:t>t appears as a surprisingly large or surprisingly small value that occurs periodically (at regular intervals).</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576471" y="1481668"/>
            <a:ext cx="11506038" cy="5011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n-US" sz="2400" dirty="0"/>
              <a:t>Reducing the forecaster's subjectivity when removing atypical cases is possible with quantitative data</a:t>
            </a:r>
            <a:r>
              <a:rPr lang="pl-PL" sz="2400" dirty="0"/>
              <a:t>;</a:t>
            </a:r>
          </a:p>
          <a:p>
            <a:pPr algn="just">
              <a:lnSpc>
                <a:spcPct val="110000"/>
              </a:lnSpc>
            </a:pPr>
            <a:r>
              <a:rPr lang="pl-PL" sz="2400" dirty="0">
                <a:solidFill>
                  <a:srgbClr val="1065AB"/>
                </a:solidFill>
              </a:rPr>
              <a:t>S</a:t>
            </a:r>
            <a:r>
              <a:rPr lang="en-US" sz="2400" dirty="0" err="1">
                <a:solidFill>
                  <a:srgbClr val="1065AB"/>
                </a:solidFill>
              </a:rPr>
              <a:t>tandard</a:t>
            </a:r>
            <a:r>
              <a:rPr lang="en-US" sz="2400" dirty="0">
                <a:solidFill>
                  <a:srgbClr val="1065AB"/>
                </a:solidFill>
              </a:rPr>
              <a:t> deviation rule</a:t>
            </a:r>
            <a:r>
              <a:rPr lang="pl-PL" sz="2400" dirty="0">
                <a:solidFill>
                  <a:srgbClr val="1065AB"/>
                </a:solidFill>
              </a:rPr>
              <a:t> </a:t>
            </a:r>
            <a:r>
              <a:rPr lang="pl-PL" sz="2400" dirty="0" err="1"/>
              <a:t>can</a:t>
            </a:r>
            <a:r>
              <a:rPr lang="pl-PL" sz="2400" dirty="0"/>
              <a:t> be applied:</a:t>
            </a:r>
          </a:p>
          <a:p>
            <a:pPr marL="914400" lvl="1" indent="-457200" algn="just">
              <a:lnSpc>
                <a:spcPct val="110000"/>
              </a:lnSpc>
              <a:buFont typeface="+mj-lt"/>
              <a:buAutoNum type="arabicPeriod"/>
            </a:pPr>
            <a:r>
              <a:rPr lang="en-US" sz="2200" dirty="0"/>
              <a:t>Identifying the functional form of the series, which means determining the type of trend</a:t>
            </a:r>
            <a:r>
              <a:rPr lang="pl-PL" sz="2200" dirty="0"/>
              <a:t>.</a:t>
            </a:r>
            <a:endParaRPr lang="en-US" sz="2200" dirty="0"/>
          </a:p>
          <a:p>
            <a:pPr marL="914400" lvl="1" indent="-457200" algn="just">
              <a:lnSpc>
                <a:spcPct val="110000"/>
              </a:lnSpc>
              <a:buFont typeface="+mj-lt"/>
              <a:buAutoNum type="arabicPeriod"/>
            </a:pPr>
            <a:r>
              <a:rPr lang="en-US" sz="2200" dirty="0"/>
              <a:t>Search for outlier observations and replace them with average values or so-called upper and/or lower filters</a:t>
            </a:r>
            <a:r>
              <a:rPr lang="pl-PL" sz="2200" dirty="0"/>
              <a:t>.</a:t>
            </a:r>
            <a:endParaRPr lang="en-US" sz="2200" dirty="0"/>
          </a:p>
          <a:p>
            <a:pPr marL="914400" lvl="1" indent="-457200" algn="just">
              <a:lnSpc>
                <a:spcPct val="110000"/>
              </a:lnSpc>
              <a:buFont typeface="+mj-lt"/>
              <a:buAutoNum type="arabicPeriod"/>
            </a:pPr>
            <a:r>
              <a:rPr lang="en-US" sz="2200" dirty="0"/>
              <a:t>Verification whether the last observed data in the series behaves typically; if not cleansing it</a:t>
            </a:r>
            <a:r>
              <a:rPr lang="pl-PL" sz="2200" dirty="0"/>
              <a:t>.</a:t>
            </a:r>
            <a:endParaRPr lang="en-US" sz="2200" dirty="0"/>
          </a:p>
          <a:p>
            <a:pPr marL="914400" lvl="1" indent="-457200" algn="just">
              <a:lnSpc>
                <a:spcPct val="110000"/>
              </a:lnSpc>
              <a:buFont typeface="+mj-lt"/>
              <a:buAutoNum type="arabicPeriod"/>
            </a:pPr>
            <a:r>
              <a:rPr lang="en-US" sz="2200" dirty="0"/>
              <a:t>Identification of the trend slope coefficient, to determine the stability of the main trend observed in the series</a:t>
            </a:r>
            <a:r>
              <a:rPr lang="pl-PL" sz="2200" dirty="0"/>
              <a:t>.</a:t>
            </a:r>
            <a:endParaRPr lang="en-US" sz="2200" dirty="0"/>
          </a:p>
          <a:p>
            <a:pPr marL="914400" lvl="1" indent="-457200" algn="just">
              <a:lnSpc>
                <a:spcPct val="110000"/>
              </a:lnSpc>
              <a:buFont typeface="+mj-lt"/>
              <a:buAutoNum type="arabicPeriod"/>
            </a:pPr>
            <a:r>
              <a:rPr lang="en-US" sz="2200" dirty="0"/>
              <a:t>Examine the stability of the current short-term trend.</a:t>
            </a:r>
          </a:p>
          <a:p>
            <a:pPr algn="just"/>
            <a:endParaRPr lang="pl-PL" dirty="0"/>
          </a:p>
          <a:p>
            <a:pPr algn="just"/>
            <a:endParaRPr lang="en-US" dirty="0"/>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Aft>
                    <a:spcPts val="1200"/>
                  </a:spcAft>
                  <a:buNone/>
                </a:pPr>
                <a:r>
                  <a:rPr lang="en-US" dirty="0"/>
                  <a:t>Filters (minimum or maximum) are a good solution when outliers </a:t>
                </a:r>
                <a:r>
                  <a:rPr lang="en-US" dirty="0" err="1"/>
                  <a:t>appea</a:t>
                </a:r>
                <a:r>
                  <a:rPr lang="pl-PL" dirty="0"/>
                  <a:t>r;</a:t>
                </a:r>
              </a:p>
              <a:p>
                <a:pPr marL="0" indent="0" algn="just">
                  <a:lnSpc>
                    <a:spcPct val="110000"/>
                  </a:lnSpc>
                  <a:buNone/>
                </a:pPr>
                <a:r>
                  <a:rPr lang="en-GB" sz="2800" dirty="0">
                    <a:effectLst/>
                    <a:latin typeface="Tahoma" panose="020B0604030504040204" pitchFamily="34" charset="0"/>
                    <a:ea typeface="Calibri" panose="020F0502020204030204" pitchFamily="34" charset="0"/>
                    <a:cs typeface="Times New Roman" panose="02020603050405020304" pitchFamily="18" charset="0"/>
                  </a:rPr>
                  <a:t>Extreme outliers are found above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or below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800" dirty="0">
                    <a:effectLst/>
                    <a:latin typeface="Tahoma" panose="020B0604030504040204" pitchFamily="34" charset="0"/>
                    <a:ea typeface="Calibri" panose="020F0502020204030204" pitchFamily="34" charset="0"/>
                    <a:cs typeface="Times New Roman" panose="02020603050405020304" pitchFamily="18" charset="0"/>
                  </a:rPr>
                  <a:t>Values suspected of being outliers are included in the ranges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110" t="-1190" r="-2110"/>
                </a:stretch>
              </a:blipFill>
            </p:spPr>
            <p:txBody>
              <a:bodyPr/>
              <a:lstStyle/>
              <a:p>
                <a:r>
                  <a:rPr lang="en-GB">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707886"/>
          </a:xfrm>
          <a:prstGeom prst="rect">
            <a:avLst/>
          </a:prstGeom>
          <a:noFill/>
        </p:spPr>
        <p:txBody>
          <a:bodyPr wrap="square">
            <a:spAutoFit/>
          </a:bodyPr>
          <a:lstStyle/>
          <a:p>
            <a:pPr algn="ctr"/>
            <a:r>
              <a:rPr lang="en-US" sz="2000" dirty="0"/>
              <a:t>Figure</a:t>
            </a:r>
            <a:r>
              <a:rPr lang="pl-PL" sz="2000" dirty="0"/>
              <a:t> 4: </a:t>
            </a:r>
            <a:r>
              <a:rPr lang="en-US" sz="2000" dirty="0"/>
              <a:t>Clearly inconsistent values with the general regularity of the time series</a:t>
            </a:r>
            <a:endParaRPr lang="pl-PL" sz="2000"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03825"/>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a typeface="Calibri" panose="020F0502020204030204" pitchFamily="34" charset="0"/>
                <a:cs typeface="Times New Roman" panose="02020603050405020304" pitchFamily="18" charset="0"/>
              </a:rPr>
              <a:t>This is represented by the model</a:t>
            </a:r>
            <a:r>
              <a:rPr lang="pl-PL" sz="2000" dirty="0">
                <a:ea typeface="Calibri" panose="020F0502020204030204" pitchFamily="34" charset="0"/>
                <a:cs typeface="Times New Roman" panose="02020603050405020304" pitchFamily="18" charset="0"/>
              </a:rPr>
              <a:t>:</a:t>
            </a:r>
            <a:endParaRPr lang="en-US" sz="2000"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550895"/>
            <a:ext cx="5534694" cy="400110"/>
          </a:xfrm>
          <a:prstGeom prst="rect">
            <a:avLst/>
          </a:prstGeom>
          <a:noFill/>
        </p:spPr>
        <p:txBody>
          <a:bodyPr wrap="square">
            <a:spAutoFit/>
          </a:bodyPr>
          <a:lstStyle/>
          <a:p>
            <a:pPr algn="ctr"/>
            <a:r>
              <a:rPr lang="en-US" sz="2000" dirty="0"/>
              <a:t>Figure</a:t>
            </a:r>
            <a:r>
              <a:rPr lang="pl-PL" sz="2000" dirty="0"/>
              <a:t> 5: </a:t>
            </a:r>
            <a:r>
              <a:rPr lang="en-US" sz="2000" dirty="0"/>
              <a:t>Filter values and outliers</a:t>
            </a:r>
            <a:endParaRPr lang="pl-PL" sz="2000"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710768" y="1780186"/>
                <a:ext cx="6094520" cy="4369401"/>
              </a:xfrm>
              <a:prstGeom prst="rect">
                <a:avLst/>
              </a:prstGeom>
              <a:noFill/>
            </p:spPr>
            <p:txBody>
              <a:bodyPr wrap="square">
                <a:spAutoFit/>
              </a:bodyPr>
              <a:lstStyle/>
              <a:p>
                <a:pPr marL="449580" algn="just">
                  <a:lnSpc>
                    <a:spcPct val="125000"/>
                  </a:lnSpc>
                  <a:spcAft>
                    <a:spcPts val="600"/>
                  </a:spcAft>
                </a:pPr>
                <a14:m>
                  <m:oMathPara xmlns:m="http://schemas.openxmlformats.org/officeDocument/2006/math">
                    <m:oMathParaPr>
                      <m:jc m:val="left"/>
                    </m:oMathParaPr>
                    <m:oMath xmlns:m="http://schemas.openxmlformats.org/officeDocument/2006/math">
                      <m:sSub>
                        <m:sSubPr>
                          <m:ctrlPr>
                            <a:rPr lang="pl-PL" sz="20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br>
                  <a:rPr lang="pl-PL" sz="20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20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20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pl-PL" sz="20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5000"/>
                  </a:lnSpc>
                  <a:spcAft>
                    <a:spcPts val="600"/>
                  </a:spcAft>
                </a:pPr>
                <a:r>
                  <a:rPr lang="en-GB" sz="20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20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minimum filter value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5000"/>
                  </a:lnSpc>
                  <a:spcAft>
                    <a:spcPts val="600"/>
                  </a:spcAft>
                </a:pPr>
                <a:r>
                  <a:rPr lang="en-GB" sz="20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20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maximum filter value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5000"/>
                  </a:lnSpc>
                  <a:spcAft>
                    <a:spcPts val="600"/>
                  </a:spcAft>
                </a:pPr>
                <a:r>
                  <a:rPr lang="en-GB" sz="20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20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minimum value determined from the time series</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5000"/>
                  </a:lnSpc>
                  <a:spcAft>
                    <a:spcPts val="600"/>
                  </a:spcAft>
                </a:pPr>
                <a:r>
                  <a:rPr lang="en-GB" sz="20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20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maximum value determined from the time series</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5000"/>
                  </a:lnSpc>
                  <a:spcAft>
                    <a:spcPts val="600"/>
                  </a:spcAft>
                </a:pPr>
                <a:r>
                  <a:rPr lang="en-GB" sz="20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20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interquartile range.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710768" y="1780186"/>
                <a:ext cx="6094520" cy="4369401"/>
              </a:xfrm>
              <a:prstGeom prst="rect">
                <a:avLst/>
              </a:prstGeom>
              <a:blipFill>
                <a:blip r:embed="rId3"/>
                <a:stretch>
                  <a:fillRect r="-1000" b="-1534"/>
                </a:stretch>
              </a:blipFill>
            </p:spPr>
            <p:txBody>
              <a:bodyPr/>
              <a:lstStyle/>
              <a:p>
                <a:r>
                  <a:rPr lang="en-GB">
                    <a:noFill/>
                  </a:rPr>
                  <a:t> </a:t>
                </a:r>
              </a:p>
            </p:txBody>
          </p:sp>
        </mc:Fallback>
      </mc:AlternateContent>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forecasting</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372155"/>
                <a:ext cx="5527091" cy="4659908"/>
              </a:xfrm>
            </p:spPr>
            <p:txBody>
              <a:bodyPr>
                <a:noAutofit/>
              </a:bodyPr>
              <a:lstStyle/>
              <a:p>
                <a:pPr algn="just">
                  <a:lnSpc>
                    <a:spcPct val="120000"/>
                  </a:lnSpc>
                  <a:spcAft>
                    <a:spcPts val="1200"/>
                  </a:spcAft>
                </a:pPr>
                <a:r>
                  <a:rPr lang="en-US" sz="2400" dirty="0"/>
                  <a:t>Time series forecasting methods have been divided according to the data trend. Forecasts can be specified for constant demand, trend-like demand (growing or decreasing) and seasonal demand (Fig. 6</a:t>
                </a:r>
                <a:r>
                  <a:rPr lang="pl-PL" sz="2400" dirty="0"/>
                  <a:t>);</a:t>
                </a:r>
              </a:p>
              <a:p>
                <a:pPr algn="just">
                  <a:lnSpc>
                    <a:spcPct val="120000"/>
                  </a:lnSpc>
                </a:pPr>
                <a:r>
                  <a:rPr lang="en-GB" sz="2400" dirty="0">
                    <a:effectLst/>
                    <a:latin typeface="Tahoma" panose="020B0604030504040204" pitchFamily="34" charset="0"/>
                    <a:ea typeface="Calibri" panose="020F0502020204030204" pitchFamily="34" charset="0"/>
                    <a:cs typeface="Times New Roman" panose="02020603050405020304" pitchFamily="18" charset="0"/>
                  </a:rPr>
                  <a:t>the </a:t>
                </a:r>
                <a:r>
                  <a:rPr lang="en-GB" sz="2400" i="1" dirty="0">
                    <a:effectLst/>
                    <a:latin typeface="Tahoma" panose="020B0604030504040204" pitchFamily="34" charset="0"/>
                    <a:ea typeface="Calibri" panose="020F0502020204030204" pitchFamily="34" charset="0"/>
                    <a:cs typeface="Times New Roman" panose="02020603050405020304" pitchFamily="18" charset="0"/>
                  </a:rPr>
                  <a:t>y</a:t>
                </a:r>
                <a:r>
                  <a:rPr lang="en-GB" sz="2400" dirty="0">
                    <a:effectLst/>
                    <a:latin typeface="Tahoma" panose="020B0604030504040204" pitchFamily="34" charset="0"/>
                    <a:ea typeface="Calibri" panose="020F0502020204030204" pitchFamily="34" charset="0"/>
                    <a:cs typeface="Times New Roman" panose="02020603050405020304" pitchFamily="18" charset="0"/>
                  </a:rPr>
                  <a:t> parameter always refers to the actual demand values, and the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dirty="0">
                    <a:effectLst/>
                    <a:latin typeface="Tahoma" panose="020B0604030504040204" pitchFamily="34" charset="0"/>
                    <a:ea typeface="Calibri" panose="020F0502020204030204" pitchFamily="34" charset="0"/>
                    <a:cs typeface="Times New Roman" panose="02020603050405020304" pitchFamily="18" charset="0"/>
                  </a:rPr>
                  <a:t> parameter always refers to the constructed forecast</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372155"/>
                <a:ext cx="5527091" cy="4659908"/>
              </a:xfrm>
              <a:blipFill>
                <a:blip r:embed="rId2"/>
                <a:stretch>
                  <a:fillRect l="-1433" t="-523" r="-5402" b="-4052"/>
                </a:stretch>
              </a:blipFill>
            </p:spPr>
            <p:txBody>
              <a:bodyPr/>
              <a:lstStyle/>
              <a:p>
                <a:r>
                  <a:rPr lang="en-GB">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48914" y="5898793"/>
            <a:ext cx="5805996" cy="369332"/>
          </a:xfrm>
          <a:prstGeom prst="rect">
            <a:avLst/>
          </a:prstGeom>
          <a:noFill/>
        </p:spPr>
        <p:txBody>
          <a:bodyPr wrap="square">
            <a:spAutoFit/>
          </a:bodyPr>
          <a:lstStyle/>
          <a:p>
            <a:pPr algn="ctr"/>
            <a:r>
              <a:rPr lang="en-US" dirty="0"/>
              <a:t>Figure</a:t>
            </a:r>
            <a:r>
              <a:rPr lang="pl-PL" dirty="0"/>
              <a:t> 6: </a:t>
            </a:r>
            <a:r>
              <a:rPr lang="en-US" dirty="0"/>
              <a:t>Quantitative methods for time series forecasting</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4019246542"/>
              </p:ext>
            </p:extLst>
          </p:nvPr>
        </p:nvGraphicFramePr>
        <p:xfrm>
          <a:off x="448914" y="1694298"/>
          <a:ext cx="6094519" cy="401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64622" y="4509080"/>
            <a:ext cx="7178412" cy="2014572"/>
          </a:xfrm>
        </p:spPr>
        <p:txBody>
          <a:bodyPr>
            <a:noAutofit/>
          </a:bodyPr>
          <a:lstStyle/>
          <a:p>
            <a:pPr algn="just">
              <a:lnSpc>
                <a:spcPct val="120000"/>
              </a:lnSpc>
            </a:pPr>
            <a:r>
              <a:rPr lang="en-US" sz="2600" dirty="0">
                <a:solidFill>
                  <a:srgbClr val="1065AB"/>
                </a:solidFill>
              </a:rPr>
              <a:t>Naive forecasting </a:t>
            </a:r>
            <a:r>
              <a:rPr lang="en-US" sz="2600" dirty="0"/>
              <a:t>methods are </a:t>
            </a:r>
            <a:r>
              <a:rPr lang="en-US" sz="2600" dirty="0" err="1"/>
              <a:t>characterised</a:t>
            </a:r>
            <a:r>
              <a:rPr lang="en-US" sz="2600" dirty="0"/>
              <a:t> as simple, fast and cheap. They allow the development of forecasts from a small amount of historical data</a:t>
            </a:r>
            <a:r>
              <a:rPr lang="pl-PL" sz="26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5687447" y="3996426"/>
            <a:ext cx="4370953" cy="400110"/>
          </a:xfrm>
          <a:prstGeom prst="rect">
            <a:avLst/>
          </a:prstGeom>
          <a:noFill/>
        </p:spPr>
        <p:txBody>
          <a:bodyPr wrap="square">
            <a:spAutoFit/>
          </a:bodyPr>
          <a:lstStyle/>
          <a:p>
            <a:r>
              <a:rPr lang="en-US" sz="2000" dirty="0"/>
              <a:t>Figure</a:t>
            </a:r>
            <a:r>
              <a:rPr lang="pl-PL" sz="2000" dirty="0"/>
              <a:t> 7: </a:t>
            </a:r>
            <a:r>
              <a:rPr lang="en-US" sz="2000" dirty="0"/>
              <a:t>Selected naive methods</a:t>
            </a:r>
            <a:endParaRPr lang="pl-PL" sz="2000"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3039458041"/>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555423"/>
            <a:ext cx="10947400" cy="4581425"/>
          </a:xfrm>
          <a:solidFill>
            <a:schemeClr val="bg1">
              <a:lumMod val="95000"/>
            </a:schemeClr>
          </a:solidFill>
        </p:spPr>
        <p:txBody>
          <a:bodyPr>
            <a:noAutofit/>
          </a:bodyPr>
          <a:lstStyle/>
          <a:p>
            <a:pPr>
              <a:lnSpc>
                <a:spcPct val="110000"/>
              </a:lnSpc>
            </a:pPr>
            <a:r>
              <a:rPr lang="pl-PL" sz="3200" dirty="0"/>
              <a:t>Forecasting </a:t>
            </a:r>
            <a:r>
              <a:rPr lang="pl-PL" sz="3200" dirty="0" err="1"/>
              <a:t>definition</a:t>
            </a:r>
            <a:r>
              <a:rPr lang="pl-PL" sz="3200" dirty="0"/>
              <a:t>;</a:t>
            </a:r>
          </a:p>
          <a:p>
            <a:pPr>
              <a:lnSpc>
                <a:spcPct val="110000"/>
              </a:lnSpc>
            </a:pPr>
            <a:r>
              <a:rPr lang="pl-PL" sz="3200" dirty="0"/>
              <a:t>Classification of </a:t>
            </a:r>
            <a:r>
              <a:rPr lang="pl-PL" sz="3200" dirty="0" err="1"/>
              <a:t>forecasting</a:t>
            </a:r>
            <a:r>
              <a:rPr lang="pl-PL" sz="3200" dirty="0"/>
              <a:t> </a:t>
            </a:r>
            <a:r>
              <a:rPr lang="pl-PL" sz="3200" dirty="0" err="1"/>
              <a:t>methods</a:t>
            </a:r>
            <a:r>
              <a:rPr lang="pl-PL" sz="3200" dirty="0"/>
              <a:t>;</a:t>
            </a:r>
          </a:p>
          <a:p>
            <a:pPr>
              <a:lnSpc>
                <a:spcPct val="110000"/>
              </a:lnSpc>
            </a:pPr>
            <a:r>
              <a:rPr lang="pl-PL" sz="3200" dirty="0"/>
              <a:t>Time </a:t>
            </a:r>
            <a:r>
              <a:rPr lang="pl-PL" sz="3200" dirty="0" err="1"/>
              <a:t>series</a:t>
            </a:r>
            <a:r>
              <a:rPr lang="pl-PL" sz="3200" dirty="0"/>
              <a:t> </a:t>
            </a:r>
            <a:r>
              <a:rPr lang="pl-PL" sz="3200" dirty="0" err="1"/>
              <a:t>forecasting</a:t>
            </a:r>
            <a:r>
              <a:rPr lang="pl-PL" sz="3200" dirty="0"/>
              <a:t> and </a:t>
            </a:r>
            <a:r>
              <a:rPr lang="pl-PL" sz="3200" dirty="0" err="1"/>
              <a:t>decomposition</a:t>
            </a:r>
            <a:r>
              <a:rPr lang="pl-PL" sz="3200" dirty="0"/>
              <a:t>;</a:t>
            </a:r>
          </a:p>
          <a:p>
            <a:pPr>
              <a:lnSpc>
                <a:spcPct val="110000"/>
              </a:lnSpc>
            </a:pPr>
            <a:r>
              <a:rPr lang="pl-PL" sz="3200" dirty="0"/>
              <a:t>Time </a:t>
            </a:r>
            <a:r>
              <a:rPr lang="pl-PL" sz="3200" dirty="0" err="1"/>
              <a:t>series</a:t>
            </a:r>
            <a:r>
              <a:rPr lang="pl-PL" sz="3200" dirty="0"/>
              <a:t> </a:t>
            </a:r>
            <a:r>
              <a:rPr lang="pl-PL" sz="3200" dirty="0" err="1"/>
              <a:t>forecasting</a:t>
            </a:r>
            <a:r>
              <a:rPr lang="pl-PL" sz="3200" dirty="0"/>
              <a:t> </a:t>
            </a:r>
            <a:r>
              <a:rPr lang="pl-PL" sz="3200" dirty="0" err="1"/>
              <a:t>methods</a:t>
            </a:r>
            <a:r>
              <a:rPr lang="pl-PL" sz="3200" dirty="0"/>
              <a:t>;</a:t>
            </a:r>
          </a:p>
          <a:p>
            <a:pPr>
              <a:lnSpc>
                <a:spcPct val="110000"/>
              </a:lnSpc>
            </a:pPr>
            <a:r>
              <a:rPr lang="pl-PL" sz="3200" dirty="0" err="1"/>
              <a:t>Forecast</a:t>
            </a:r>
            <a:r>
              <a:rPr lang="pl-PL" sz="3200" dirty="0"/>
              <a:t> </a:t>
            </a:r>
            <a:r>
              <a:rPr lang="pl-PL" sz="3200" dirty="0" err="1"/>
              <a:t>errors</a:t>
            </a:r>
            <a:r>
              <a:rPr lang="pl-PL" sz="3200" dirty="0"/>
              <a:t>;</a:t>
            </a:r>
          </a:p>
          <a:p>
            <a:pPr>
              <a:lnSpc>
                <a:spcPct val="110000"/>
              </a:lnSpc>
            </a:pPr>
            <a:r>
              <a:rPr lang="pl-PL" sz="3200" dirty="0"/>
              <a:t>Forecasting in Excel;</a:t>
            </a:r>
          </a:p>
          <a:p>
            <a:pPr>
              <a:lnSpc>
                <a:spcPct val="110000"/>
              </a:lnSpc>
            </a:pPr>
            <a:r>
              <a:rPr lang="pl-PL" sz="3200" dirty="0" err="1"/>
              <a:t>Summary</a:t>
            </a:r>
            <a:r>
              <a:rPr lang="pl-PL" sz="3200" dirty="0"/>
              <a:t>.</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588256"/>
              </a:xfrm>
            </p:spPr>
            <p:txBody>
              <a:bodyPr>
                <a:noAutofit/>
              </a:bodyPr>
              <a:lstStyle/>
              <a:p>
                <a:pPr marL="0" indent="0" algn="just">
                  <a:lnSpc>
                    <a:spcPct val="110000"/>
                  </a:lnSpc>
                  <a:spcAft>
                    <a:spcPts val="1200"/>
                  </a:spcAft>
                  <a:buNone/>
                </a:pPr>
                <a:r>
                  <a:rPr lang="pl-PL" sz="2600" dirty="0"/>
                  <a:t>Method</a:t>
                </a:r>
                <a:r>
                  <a:rPr lang="en-US" sz="2600" dirty="0"/>
                  <a:t> in which the forecast value for a given period is simply equal to the value observed in the previous period</a:t>
                </a:r>
                <a:r>
                  <a:rPr lang="pl-PL" sz="2600" dirty="0"/>
                  <a:t>;</a:t>
                </a:r>
                <a:endParaRPr lang="pl-PL" sz="26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10000"/>
                  </a:lnSpc>
                  <a:spcAft>
                    <a:spcPts val="1800"/>
                  </a:spcAft>
                  <a:buNone/>
                </a:pPr>
                <a:r>
                  <a:rPr lang="en-GB" sz="2600"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sz="2600" kern="100" dirty="0">
                  <a:ea typeface="Calibri" panose="020F0502020204030204" pitchFamily="34" charset="0"/>
                  <a:cs typeface="Times New Roman" panose="02020603050405020304" pitchFamily="18" charset="0"/>
                </a:endParaRPr>
              </a:p>
              <a:p>
                <a:pPr marL="0" indent="0" algn="just">
                  <a:lnSpc>
                    <a:spcPct val="110000"/>
                  </a:lnSpc>
                  <a:buNone/>
                </a:pPr>
                <a14:m>
                  <m:oMathPara xmlns:m="http://schemas.openxmlformats.org/officeDocument/2006/math">
                    <m:oMathParaPr>
                      <m:jc m:val="center"/>
                    </m:oMathParaPr>
                    <m:oMath xmlns:m="http://schemas.openxmlformats.org/officeDocument/2006/math">
                      <m:sSub>
                        <m:sSubPr>
                          <m:ctrlPr>
                            <a:rPr lang="pl-PL" sz="26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6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6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600" kern="100" dirty="0">
                  <a:effectLst/>
                  <a:ea typeface="Calibri" panose="020F0502020204030204" pitchFamily="34" charset="0"/>
                  <a:cs typeface="Times New Roman" panose="02020603050405020304" pitchFamily="18" charset="0"/>
                </a:endParaRPr>
              </a:p>
              <a:p>
                <a:pPr marL="0" indent="0" algn="just">
                  <a:lnSpc>
                    <a:spcPct val="110000"/>
                  </a:lnSpc>
                  <a:buNone/>
                </a:pPr>
                <a:r>
                  <a:rPr lang="en-GB" sz="2400" kern="100" dirty="0">
                    <a:effectLst/>
                    <a:ea typeface="Calibri" panose="020F0502020204030204" pitchFamily="34" charset="0"/>
                    <a:cs typeface="Times New Roman" panose="02020603050405020304" pitchFamily="18" charset="0"/>
                  </a:rPr>
                  <a:t>where:</a:t>
                </a:r>
                <a:endParaRPr lang="pl-PL" sz="2400" kern="100" dirty="0">
                  <a:ea typeface="Calibri" panose="020F0502020204030204" pitchFamily="34" charset="0"/>
                  <a:cs typeface="Times New Roman" panose="02020603050405020304" pitchFamily="18" charset="0"/>
                </a:endParaRPr>
              </a:p>
              <a:p>
                <a:pPr marL="0" indent="0" algn="just">
                  <a:lnSpc>
                    <a:spcPct val="110000"/>
                  </a:lnSpc>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forecast for the future period</a:t>
                </a:r>
                <a:r>
                  <a:rPr lang="pl-PL" sz="2400" kern="100" dirty="0">
                    <a:effectLst/>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lnSpc>
                    <a:spcPct val="110000"/>
                  </a:lnSpc>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actual value of demand from the previous period.</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588256"/>
              </a:xfrm>
              <a:blipFill>
                <a:blip r:embed="rId2"/>
                <a:stretch>
                  <a:fillRect l="-1353" t="-1330" r="-142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Naive </a:t>
            </a:r>
            <a:r>
              <a:rPr lang="pl-PL" sz="2000" dirty="0" err="1"/>
              <a:t>forecast</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374165" y="3662868"/>
            <a:ext cx="3560217" cy="1015663"/>
          </a:xfrm>
          <a:prstGeom prst="rect">
            <a:avLst/>
          </a:prstGeom>
          <a:noFill/>
        </p:spPr>
        <p:txBody>
          <a:bodyPr wrap="square">
            <a:spAutoFit/>
          </a:bodyPr>
          <a:lstStyle/>
          <a:p>
            <a:pPr algn="ctr">
              <a:lnSpc>
                <a:spcPct val="150000"/>
              </a:lnSpc>
              <a:spcAft>
                <a:spcPts val="600"/>
              </a:spcAft>
            </a:pPr>
            <a:r>
              <a:rPr lang="en-GB" sz="22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r>
              <a:rPr lang="en-GB" sz="22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2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2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392243" y="1593454"/>
                <a:ext cx="7628635" cy="4983171"/>
              </a:xfrm>
            </p:spPr>
            <p:txBody>
              <a:bodyPr>
                <a:noAutofit/>
              </a:bodyPr>
              <a:lstStyle/>
              <a:p>
                <a:pPr marL="0" indent="0" algn="just">
                  <a:lnSpc>
                    <a:spcPct val="110000"/>
                  </a:lnSpc>
                  <a:buNone/>
                </a:pPr>
                <a:r>
                  <a:rPr lang="pl-PL" sz="2400" dirty="0"/>
                  <a:t>E</a:t>
                </a:r>
                <a:r>
                  <a:rPr lang="en-US" sz="2400" dirty="0"/>
                  <a:t>ach forecast is equal to the last observed value from the same season (e.g., from the same month of the previous year). The forecasts assume the value observed in the previous season</a:t>
                </a:r>
                <a:r>
                  <a:rPr lang="pl-PL" sz="2400" dirty="0"/>
                  <a:t>;</a:t>
                </a:r>
                <a:endParaRPr lang="pl-PL" sz="2400" kern="100" dirty="0">
                  <a:effectLst/>
                  <a:ea typeface="Calibri" panose="020F0502020204030204" pitchFamily="34" charset="0"/>
                  <a:cs typeface="Times New Roman" panose="02020603050405020304" pitchFamily="18" charset="0"/>
                </a:endParaRPr>
              </a:p>
              <a:p>
                <a:pPr marL="0" indent="0" algn="just">
                  <a:lnSpc>
                    <a:spcPct val="100000"/>
                  </a:lnSpc>
                  <a:spcAft>
                    <a:spcPts val="1200"/>
                  </a:spcAft>
                  <a:buNone/>
                </a:pPr>
                <a:r>
                  <a:rPr lang="en-GB" sz="2400" dirty="0"/>
                  <a:t>This is represented by the formal model:</a:t>
                </a:r>
                <a:endParaRPr lang="pl-PL" sz="2400" dirty="0"/>
              </a:p>
              <a:p>
                <a:pPr marL="0" indent="0" algn="just">
                  <a:lnSpc>
                    <a:spcPct val="100000"/>
                  </a:lnSpc>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lnSpc>
                    <a:spcPct val="100000"/>
                  </a:lnSpc>
                  <a:buNone/>
                </a:pPr>
                <a:r>
                  <a:rPr lang="en-GB" sz="2400" dirty="0"/>
                  <a:t>where:</a:t>
                </a:r>
                <a:endParaRPr lang="pl-PL" sz="2400" dirty="0"/>
              </a:p>
              <a:p>
                <a:pPr marL="0" indent="0" algn="just">
                  <a:lnSpc>
                    <a:spcPct val="100000"/>
                  </a:lnSpc>
                  <a:buNone/>
                </a:pPr>
                <a14:m>
                  <m:oMath xmlns:m="http://schemas.openxmlformats.org/officeDocument/2006/math">
                    <m:sSub>
                      <m:sSubPr>
                        <m:ctrlPr>
                          <a:rPr lang="pl-PL" sz="2200" i="1">
                            <a:latin typeface="Cambria Math" panose="02040503050406030204" pitchFamily="18" charset="0"/>
                          </a:rPr>
                        </m:ctrlPr>
                      </m:sSubPr>
                      <m:e>
                        <m:acc>
                          <m:accPr>
                            <m:chr m:val="̌"/>
                            <m:ctrlPr>
                              <a:rPr lang="pl-PL" sz="2200" i="1">
                                <a:latin typeface="Cambria Math" panose="02040503050406030204" pitchFamily="18" charset="0"/>
                              </a:rPr>
                            </m:ctrlPr>
                          </m:accPr>
                          <m:e>
                            <m:r>
                              <a:rPr lang="en-GB" sz="2200" i="1">
                                <a:latin typeface="Cambria Math" panose="02040503050406030204" pitchFamily="18" charset="0"/>
                              </a:rPr>
                              <m:t>𝑦</m:t>
                            </m:r>
                          </m:e>
                        </m:acc>
                      </m:e>
                      <m:sub>
                        <m:r>
                          <a:rPr lang="en-GB" sz="2200" i="1">
                            <a:latin typeface="Cambria Math" panose="02040503050406030204" pitchFamily="18" charset="0"/>
                          </a:rPr>
                          <m:t>𝑡</m:t>
                        </m:r>
                        <m:r>
                          <a:rPr lang="en-GB" sz="2200" i="1">
                            <a:latin typeface="Cambria Math" panose="02040503050406030204" pitchFamily="18" charset="0"/>
                          </a:rPr>
                          <m:t>+</m:t>
                        </m:r>
                        <m:r>
                          <a:rPr lang="en-GB" sz="2200" i="1">
                            <a:latin typeface="Cambria Math" panose="02040503050406030204" pitchFamily="18" charset="0"/>
                          </a:rPr>
                          <m:t>h</m:t>
                        </m:r>
                        <m:r>
                          <a:rPr lang="en-GB" sz="2200" i="1">
                            <a:latin typeface="Cambria Math" panose="02040503050406030204" pitchFamily="18" charset="0"/>
                          </a:rPr>
                          <m:t>| </m:t>
                        </m:r>
                        <m:r>
                          <a:rPr lang="en-GB" sz="2200" i="1">
                            <a:latin typeface="Cambria Math" panose="02040503050406030204" pitchFamily="18" charset="0"/>
                          </a:rPr>
                          <m:t>𝑇</m:t>
                        </m:r>
                      </m:sub>
                    </m:sSub>
                  </m:oMath>
                </a14:m>
                <a:r>
                  <a:rPr lang="en-GB" sz="2200" dirty="0"/>
                  <a:t>– forecast for the future period</a:t>
                </a:r>
                <a:endParaRPr lang="pl-PL" sz="2200" dirty="0"/>
              </a:p>
              <a:p>
                <a:pPr marL="0" indent="0" algn="just">
                  <a:lnSpc>
                    <a:spcPct val="100000"/>
                  </a:lnSpc>
                  <a:buNone/>
                </a:pPr>
                <a:r>
                  <a:rPr lang="en-GB" sz="2200" i="1" dirty="0"/>
                  <a:t>m</a:t>
                </a:r>
                <a:r>
                  <a:rPr lang="en-GB" sz="2200" dirty="0"/>
                  <a:t> – seasonal period</a:t>
                </a:r>
                <a:endParaRPr lang="pl-PL" sz="2200" dirty="0"/>
              </a:p>
              <a:p>
                <a:pPr marL="0" indent="0" algn="just">
                  <a:lnSpc>
                    <a:spcPct val="110000"/>
                  </a:lnSpc>
                  <a:buNone/>
                </a:pPr>
                <a:r>
                  <a:rPr lang="en-GB" sz="2200" i="1" dirty="0"/>
                  <a:t>k</a:t>
                </a:r>
                <a:r>
                  <a:rPr lang="en-GB" sz="2200" dirty="0"/>
                  <a:t> – integer part</a:t>
                </a:r>
                <a:r>
                  <a:rPr lang="pl-PL" sz="2200" dirty="0"/>
                  <a:t> </a:t>
                </a:r>
                <a:r>
                  <a:rPr lang="en-GB" sz="2200" i="1" dirty="0"/>
                  <a:t>(h−1)/m</a:t>
                </a:r>
                <a:r>
                  <a:rPr lang="en-GB" sz="2200" dirty="0"/>
                  <a:t> (i.e. the number of complete years in the forecast period preceding </a:t>
                </a:r>
                <a:r>
                  <a:rPr lang="en-GB" sz="2200" i="1" dirty="0" err="1"/>
                  <a:t>T+h</a:t>
                </a:r>
                <a:r>
                  <a:rPr lang="en-GB" sz="2200" dirty="0"/>
                  <a:t>).</a:t>
                </a:r>
                <a:endParaRPr lang="pl-PL" sz="2200" dirty="0"/>
              </a:p>
              <a:p>
                <a:pPr algn="just"/>
                <a:endParaRPr lang="pl-PL" sz="2400" dirty="0"/>
              </a:p>
            </p:txBody>
          </p:sp>
        </mc:Choice>
        <mc:Fallback>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392243" y="1593454"/>
                <a:ext cx="7628635" cy="4983171"/>
              </a:xfrm>
              <a:blipFill>
                <a:blip r:embed="rId2"/>
                <a:stretch>
                  <a:fillRect l="-1198" t="-978" r="-1198" b="-3301"/>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Seasonal Naive method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7832035" y="3734718"/>
            <a:ext cx="4359965" cy="1477328"/>
          </a:xfrm>
          <a:prstGeom prst="rect">
            <a:avLst/>
          </a:prstGeom>
          <a:noFill/>
        </p:spPr>
        <p:txBody>
          <a:bodyPr wrap="square">
            <a:spAutoFit/>
          </a:bodyPr>
          <a:lstStyle/>
          <a:p>
            <a:pPr algn="just">
              <a:lnSpc>
                <a:spcPct val="150000"/>
              </a:lnSpc>
              <a:spcAft>
                <a:spcPts val="12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r>
              <a:rPr lang="en-GB" sz="20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0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 previous year)</a:t>
            </a:r>
            <a:r>
              <a:rPr lang="en-GB" sz="2000" b="1" dirty="0">
                <a:effectLst/>
                <a:latin typeface="Tahoma" panose="020B0604030504040204" pitchFamily="34" charset="0"/>
                <a:ea typeface="Calibri" panose="020F0502020204030204" pitchFamily="34" charset="0"/>
                <a:cs typeface="Times New Roman" panose="02020603050405020304" pitchFamily="18" charset="0"/>
              </a:rPr>
              <a:t> </a:t>
            </a:r>
            <a:endParaRPr lang="pl-PL" sz="2000" dirty="0"/>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lnSpc>
                    <a:spcPct val="110000"/>
                  </a:lnSpc>
                  <a:spcAft>
                    <a:spcPts val="1200"/>
                  </a:spcAft>
                  <a:buNone/>
                </a:pPr>
                <a:r>
                  <a:rPr lang="pl-PL" sz="2400" dirty="0"/>
                  <a:t>This </a:t>
                </a:r>
                <a:r>
                  <a:rPr lang="en-US" sz="2400" dirty="0"/>
                  <a:t>method involves allowing forecasts to increase or decrease over time, where the amount of change over time (called drift) is set to the average change seen in historical data</a:t>
                </a:r>
                <a:r>
                  <a:rPr lang="pl-PL" sz="2400" dirty="0"/>
                  <a:t>;</a:t>
                </a:r>
                <a:endParaRPr lang="pl-PL" sz="2400" kern="100" dirty="0">
                  <a:effectLst/>
                  <a:ea typeface="Calibri" panose="020F0502020204030204" pitchFamily="34" charset="0"/>
                  <a:cs typeface="Times New Roman" panose="02020603050405020304" pitchFamily="18" charset="0"/>
                </a:endParaRPr>
              </a:p>
              <a:p>
                <a:pPr marL="0" indent="0" algn="just">
                  <a:lnSpc>
                    <a:spcPct val="110000"/>
                  </a:lnSpc>
                  <a:spcAft>
                    <a:spcPts val="1200"/>
                  </a:spcAft>
                  <a:buNone/>
                </a:pPr>
                <a:r>
                  <a:rPr lang="en-GB" sz="2400" dirty="0"/>
                  <a:t>This is represented by the formal model:</a:t>
                </a:r>
                <a:endParaRPr lang="pl-PL" sz="2400" dirty="0"/>
              </a:p>
              <a:p>
                <a:pPr marL="0" indent="0">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lnSpc>
                    <a:spcPct val="110000"/>
                  </a:lnSpc>
                  <a:buNone/>
                </a:pPr>
                <a:r>
                  <a:rPr lang="en-GB" sz="2400" dirty="0"/>
                  <a:t>where:</a:t>
                </a:r>
                <a:endParaRPr lang="pl-PL" sz="2400" dirty="0"/>
              </a:p>
              <a:p>
                <a:pPr marL="0" indent="0">
                  <a:lnSpc>
                    <a:spcPct val="110000"/>
                  </a:lnSpc>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 forecast for the future period</a:t>
                </a:r>
                <a:r>
                  <a:rPr lang="pl-PL" sz="2400" dirty="0"/>
                  <a:t>,</a:t>
                </a:r>
              </a:p>
              <a:p>
                <a:pPr marL="0" indent="0">
                  <a:lnSpc>
                    <a:spcPct val="110000"/>
                  </a:lnSpc>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en-GB" sz="2400" dirty="0"/>
                  <a:t> – drift component.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979" r="-121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6916244" y="4244494"/>
            <a:ext cx="5088892" cy="1818383"/>
          </a:xfrm>
          <a:prstGeom prst="rect">
            <a:avLst/>
          </a:prstGeom>
          <a:noFill/>
        </p:spPr>
        <p:txBody>
          <a:bodyPr wrap="square">
            <a:spAutoFit/>
          </a:bodyPr>
          <a:lstStyle/>
          <a:p>
            <a:pPr algn="just">
              <a:lnSpc>
                <a:spcPct val="110000"/>
              </a:lnSpc>
              <a:spcAft>
                <a:spcPts val="12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0000"/>
              </a:lnSpc>
            </a:pPr>
            <a:r>
              <a:rPr lang="en-GB" sz="19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9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9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900" b="1" baseline="-25000" dirty="0">
                <a:effectLst/>
                <a:latin typeface="Tahoma" panose="020B0604030504040204" pitchFamily="34" charset="0"/>
                <a:ea typeface="Calibri" panose="020F0502020204030204" pitchFamily="34" charset="0"/>
                <a:cs typeface="Times New Roman" panose="02020603050405020304" pitchFamily="18" charset="0"/>
              </a:rPr>
              <a:t>(from the last period of the previous year)</a:t>
            </a:r>
            <a:r>
              <a:rPr lang="en-GB" sz="1900" b="1" dirty="0">
                <a:effectLst/>
                <a:latin typeface="Tahoma" panose="020B0604030504040204" pitchFamily="34" charset="0"/>
                <a:ea typeface="Calibri" panose="020F0502020204030204" pitchFamily="34" charset="0"/>
                <a:cs typeface="Times New Roman" panose="02020603050405020304" pitchFamily="18" charset="0"/>
              </a:rPr>
              <a:t> + [h *(demand</a:t>
            </a:r>
            <a:r>
              <a:rPr lang="en-GB" sz="1900" b="1" baseline="-25000" dirty="0">
                <a:effectLst/>
                <a:latin typeface="Tahoma" panose="020B0604030504040204" pitchFamily="34" charset="0"/>
                <a:ea typeface="Calibri" panose="020F0502020204030204" pitchFamily="34" charset="0"/>
                <a:cs typeface="Times New Roman" panose="02020603050405020304" pitchFamily="18" charset="0"/>
              </a:rPr>
              <a:t>(from the last period of the previous year)</a:t>
            </a:r>
            <a:r>
              <a:rPr lang="en-GB" sz="19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900" b="1" baseline="-25000" dirty="0">
                <a:effectLst/>
                <a:latin typeface="Tahoma" panose="020B0604030504040204" pitchFamily="34" charset="0"/>
                <a:ea typeface="Calibri" panose="020F0502020204030204" pitchFamily="34" charset="0"/>
                <a:cs typeface="Times New Roman" panose="02020603050405020304" pitchFamily="18" charset="0"/>
              </a:rPr>
              <a:t>(from the first period of the previous year)</a:t>
            </a:r>
            <a:r>
              <a:rPr lang="en-GB" sz="19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sz="1900" dirty="0"/>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849951" y="1319334"/>
            <a:ext cx="5801360" cy="4862805"/>
          </a:xfrm>
        </p:spPr>
        <p:txBody>
          <a:bodyPr>
            <a:noAutofit/>
          </a:bodyPr>
          <a:lstStyle/>
          <a:p>
            <a:pPr marL="0" indent="0" algn="just">
              <a:lnSpc>
                <a:spcPct val="110000"/>
              </a:lnSpc>
              <a:buNone/>
            </a:pPr>
            <a:r>
              <a:rPr lang="en-US" sz="2400" kern="100" dirty="0">
                <a:solidFill>
                  <a:srgbClr val="1065AB"/>
                </a:solidFill>
                <a:ea typeface="Calibri" panose="020F0502020204030204" pitchFamily="34" charset="0"/>
                <a:cs typeface="Times New Roman" panose="02020603050405020304" pitchFamily="18" charset="0"/>
              </a:rPr>
              <a:t>Drift </a:t>
            </a:r>
            <a:r>
              <a:rPr lang="en-US" sz="2400" kern="100" dirty="0">
                <a:ea typeface="Calibri" panose="020F0502020204030204" pitchFamily="34" charset="0"/>
                <a:cs typeface="Times New Roman" panose="02020603050405020304" pitchFamily="18" charset="0"/>
              </a:rPr>
              <a:t>refers to the decline in model performance due to changes in data and the relationship between input and output variables</a:t>
            </a:r>
            <a:r>
              <a:rPr lang="pl-PL" sz="2400" kern="100" dirty="0">
                <a:ea typeface="Calibri" panose="020F0502020204030204" pitchFamily="34" charset="0"/>
                <a:cs typeface="Times New Roman" panose="02020603050405020304" pitchFamily="18" charset="0"/>
              </a:rPr>
              <a:t>. </a:t>
            </a:r>
            <a:r>
              <a:rPr lang="en-US" sz="2400" kern="100" dirty="0">
                <a:ea typeface="Calibri" panose="020F0502020204030204" pitchFamily="34" charset="0"/>
                <a:cs typeface="Times New Roman" panose="02020603050405020304" pitchFamily="18" charset="0"/>
              </a:rPr>
              <a:t>Changing the input data can be:</a:t>
            </a:r>
          </a:p>
          <a:p>
            <a:pPr algn="just">
              <a:lnSpc>
                <a:spcPct val="110000"/>
              </a:lnSpc>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violent (sudden), e.g., due to lockdowns during the COVID-19 pandemic</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lnSpc>
                <a:spcPct val="110000"/>
              </a:lnSpc>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increasing (changing slowly)</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lnSpc>
                <a:spcPct val="110000"/>
              </a:lnSpc>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impulse (one-off), e.g., in the case of incorrectly supplied data</a:t>
            </a:r>
            <a:r>
              <a:rPr lang="pl-PL" sz="2400" kern="100" dirty="0">
                <a:ea typeface="Calibri" panose="020F0502020204030204" pitchFamily="34" charset="0"/>
                <a:cs typeface="Times New Roman" panose="02020603050405020304" pitchFamily="18" charset="0"/>
              </a:rPr>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Types</a:t>
            </a:r>
            <a:r>
              <a:rPr lang="pl-PL" dirty="0">
                <a:solidFill>
                  <a:schemeClr val="tx1"/>
                </a:solidFill>
              </a:rPr>
              <a:t> of </a:t>
            </a:r>
            <a:r>
              <a:rPr lang="pl-PL" dirty="0" err="1">
                <a:solidFill>
                  <a:schemeClr val="tx1"/>
                </a:solidFill>
              </a:rPr>
              <a:t>drifts</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2000" dirty="0"/>
              <a:t>Change of input data – rapid (sudden)</a:t>
            </a:r>
            <a:endParaRPr lang="pl-PL" sz="2000" dirty="0"/>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sz="2600" dirty="0" err="1">
                <a:solidFill>
                  <a:schemeClr val="tx1"/>
                </a:solidFill>
              </a:rPr>
              <a:t>Types</a:t>
            </a:r>
            <a:r>
              <a:rPr lang="pl-PL" sz="2600" dirty="0">
                <a:solidFill>
                  <a:schemeClr val="tx1"/>
                </a:solidFill>
              </a:rPr>
              <a:t> of </a:t>
            </a:r>
            <a:r>
              <a:rPr lang="pl-PL" sz="2600" dirty="0" err="1">
                <a:solidFill>
                  <a:schemeClr val="tx1"/>
                </a:solidFill>
              </a:rPr>
              <a:t>drifts</a:t>
            </a:r>
            <a:r>
              <a:rPr lang="pl-PL" sz="2600" dirty="0">
                <a:solidFill>
                  <a:schemeClr val="tx1"/>
                </a:solidFill>
              </a:rPr>
              <a:t>:</a:t>
            </a:r>
            <a:endParaRPr lang="en-US" sz="2600"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t>Change of input data – incremental</a:t>
            </a:r>
            <a:endParaRPr lang="pl-PL"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t>Change of input data – impulse</a:t>
            </a:r>
            <a:endParaRPr lang="pl-PL" dirty="0"/>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94440" y="4398788"/>
            <a:ext cx="7347534" cy="2210733"/>
          </a:xfrm>
        </p:spPr>
        <p:txBody>
          <a:bodyPr>
            <a:noAutofit/>
          </a:bodyPr>
          <a:lstStyle/>
          <a:p>
            <a:pPr algn="just">
              <a:lnSpc>
                <a:spcPct val="110000"/>
              </a:lnSpc>
            </a:pPr>
            <a:r>
              <a:rPr lang="en-US" sz="2600" dirty="0">
                <a:solidFill>
                  <a:srgbClr val="1065AB"/>
                </a:solidFill>
              </a:rPr>
              <a:t>Moving average methods </a:t>
            </a:r>
            <a:r>
              <a:rPr lang="en-US" sz="2600" dirty="0"/>
              <a:t>act as a filter because they eliminate short-term fluctuations from the data series. To build a forecast, moving average methods use a specific number of adjacent demand data</a:t>
            </a:r>
            <a:r>
              <a:rPr lang="pl-PL" sz="26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878681247"/>
              </p:ext>
            </p:extLst>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4749976" y="3833197"/>
            <a:ext cx="5805996" cy="400110"/>
          </a:xfrm>
          <a:prstGeom prst="rect">
            <a:avLst/>
          </a:prstGeom>
          <a:noFill/>
        </p:spPr>
        <p:txBody>
          <a:bodyPr wrap="square">
            <a:spAutoFit/>
          </a:bodyPr>
          <a:lstStyle/>
          <a:p>
            <a:r>
              <a:rPr lang="en-US" sz="2000" dirty="0"/>
              <a:t>Figure</a:t>
            </a:r>
            <a:r>
              <a:rPr lang="pl-PL" sz="2000" dirty="0"/>
              <a:t> 8: </a:t>
            </a:r>
            <a:r>
              <a:rPr lang="en-US" sz="2000" dirty="0"/>
              <a:t>Selected average methods</a:t>
            </a:r>
            <a:endParaRPr lang="pl-PL" sz="2000" dirty="0"/>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lnSpc>
                    <a:spcPct val="110000"/>
                  </a:lnSpc>
                  <a:spcAft>
                    <a:spcPts val="1200"/>
                  </a:spcAft>
                  <a:buNone/>
                </a:pPr>
                <a:r>
                  <a:rPr lang="en-US" sz="2600" dirty="0"/>
                  <a:t>The forecast, using the global average method, is built on all available historical observations included in the series</a:t>
                </a:r>
                <a:r>
                  <a:rPr lang="pl-PL" sz="2600" dirty="0"/>
                  <a:t>;</a:t>
                </a:r>
              </a:p>
              <a:p>
                <a:pPr marL="0" indent="0" algn="just">
                  <a:lnSpc>
                    <a:spcPct val="110000"/>
                  </a:lnSpc>
                  <a:spcAft>
                    <a:spcPts val="1800"/>
                  </a:spcAft>
                  <a:buNone/>
                </a:pPr>
                <a:r>
                  <a:rPr lang="en-US" sz="2600" dirty="0"/>
                  <a:t>This is represented by the formal model:</a:t>
                </a:r>
                <a:endParaRPr lang="pl-PL" sz="2600" dirty="0"/>
              </a:p>
              <a:p>
                <a:pPr marL="0" indent="0" algn="ctr">
                  <a:buNone/>
                </a:pPr>
                <a14:m>
                  <m:oMath xmlns:m="http://schemas.openxmlformats.org/officeDocument/2006/math">
                    <m:sSub>
                      <m:sSubPr>
                        <m:ctrlPr>
                          <a:rPr lang="pl-PL"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spcBef>
                    <a:spcPts val="1800"/>
                  </a:spcBef>
                  <a:spcAft>
                    <a:spcPts val="1200"/>
                  </a:spcAft>
                  <a:buNone/>
                </a:pPr>
                <a:r>
                  <a:rPr lang="en-GB" sz="2600" kern="100" dirty="0">
                    <a:effectLst/>
                    <a:ea typeface="Calibri" panose="020F0502020204030204" pitchFamily="34" charset="0"/>
                    <a:cs typeface="Times New Roman" panose="02020603050405020304" pitchFamily="18" charset="0"/>
                  </a:rPr>
                  <a:t>where:</a:t>
                </a:r>
                <a:endParaRPr lang="pl-PL" sz="2600" kern="100" dirty="0">
                  <a:ea typeface="Calibri" panose="020F0502020204030204" pitchFamily="34" charset="0"/>
                  <a:cs typeface="Times New Roman" panose="02020603050405020304" pitchFamily="18" charset="0"/>
                </a:endParaRPr>
              </a:p>
              <a:p>
                <a:pPr marL="0" indent="0" algn="just">
                  <a:buNone/>
                </a:pPr>
                <a:r>
                  <a:rPr lang="en-GB" sz="2600" i="1" kern="100" dirty="0">
                    <a:effectLst/>
                    <a:ea typeface="Calibri" panose="020F0502020204030204" pitchFamily="34" charset="0"/>
                    <a:cs typeface="Times New Roman" panose="02020603050405020304" pitchFamily="18" charset="0"/>
                  </a:rPr>
                  <a:t>n</a:t>
                </a:r>
                <a:r>
                  <a:rPr lang="en-GB" sz="2600" kern="100" dirty="0">
                    <a:effectLst/>
                    <a:ea typeface="Calibri" panose="020F0502020204030204" pitchFamily="34" charset="0"/>
                    <a:cs typeface="Times New Roman" panose="02020603050405020304" pitchFamily="18" charset="0"/>
                  </a:rPr>
                  <a:t> – number of periods </a:t>
                </a:r>
                <a:r>
                  <a:rPr lang="en-GB" sz="2600" kern="100" dirty="0" err="1">
                    <a:effectLst/>
                    <a:ea typeface="Calibri" panose="020F0502020204030204" pitchFamily="34" charset="0"/>
                    <a:cs typeface="Times New Roman" panose="02020603050405020304" pitchFamily="18" charset="0"/>
                  </a:rPr>
                  <a:t>analy</a:t>
                </a:r>
                <a:r>
                  <a:rPr lang="pl-PL" sz="2600" kern="100" dirty="0">
                    <a:effectLst/>
                    <a:ea typeface="Calibri" panose="020F0502020204030204" pitchFamily="34" charset="0"/>
                    <a:cs typeface="Times New Roman" panose="02020603050405020304" pitchFamily="18" charset="0"/>
                  </a:rPr>
                  <a:t>s</a:t>
                </a:r>
                <a:r>
                  <a:rPr lang="en-GB" sz="2600" kern="100" dirty="0">
                    <a:effectLst/>
                    <a:ea typeface="Calibri" panose="020F0502020204030204" pitchFamily="34" charset="0"/>
                    <a:cs typeface="Times New Roman" panose="02020603050405020304" pitchFamily="18" charset="0"/>
                  </a:rPr>
                  <a:t>ed.</a:t>
                </a:r>
                <a:endParaRPr lang="pl-PL" sz="26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455" t="-1224" r="-1455"/>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Global Mean or Global Average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6728791" y="4595239"/>
            <a:ext cx="5431137" cy="1046440"/>
          </a:xfrm>
          <a:prstGeom prst="rect">
            <a:avLst/>
          </a:prstGeom>
          <a:noFill/>
        </p:spPr>
        <p:txBody>
          <a:bodyPr wrap="square">
            <a:spAutoFit/>
          </a:bodyPr>
          <a:lstStyle/>
          <a:p>
            <a:pPr algn="just">
              <a:lnSpc>
                <a:spcPct val="150000"/>
              </a:lnSpc>
              <a:spcAft>
                <a:spcPts val="12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r>
              <a:rPr lang="en-GB" sz="22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200" b="1" dirty="0">
                <a:effectLst/>
                <a:latin typeface="Tahoma" panose="020B0604030504040204" pitchFamily="34" charset="0"/>
                <a:ea typeface="Calibri" panose="020F0502020204030204" pitchFamily="34" charset="0"/>
                <a:cs typeface="Times New Roman" panose="02020603050405020304" pitchFamily="18" charset="0"/>
              </a:rPr>
              <a:t> = </a:t>
            </a:r>
            <a:r>
              <a:rPr lang="en-GB" sz="2200" b="1" dirty="0">
                <a:effectLst/>
                <a:latin typeface="Tahoma" panose="020B0604030504040204" pitchFamily="34" charset="0"/>
                <a:ea typeface="Calibri" panose="020F0502020204030204" pitchFamily="34" charset="0"/>
              </a:rPr>
              <a:t>∑d</a:t>
            </a:r>
            <a:r>
              <a:rPr lang="en-GB" sz="2200" b="1" dirty="0">
                <a:effectLst/>
                <a:latin typeface="Tahoma" panose="020B0604030504040204" pitchFamily="34" charset="0"/>
                <a:ea typeface="Calibri" panose="020F0502020204030204" pitchFamily="34" charset="0"/>
                <a:cs typeface="Times New Roman" panose="02020603050405020304" pitchFamily="18" charset="0"/>
              </a:rPr>
              <a:t>emand/n</a:t>
            </a:r>
            <a:r>
              <a:rPr lang="en-GB" sz="2200" dirty="0">
                <a:effectLst/>
                <a:latin typeface="Tahoma" panose="020B0604030504040204" pitchFamily="34" charset="0"/>
                <a:ea typeface="Calibri" panose="020F0502020204030204" pitchFamily="34" charset="0"/>
                <a:cs typeface="Times New Roman" panose="02020603050405020304" pitchFamily="18" charset="0"/>
              </a:rPr>
              <a:t> </a:t>
            </a:r>
            <a:endParaRPr lang="pl-PL" sz="2200" dirty="0"/>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lnSpc>
                    <a:spcPct val="110000"/>
                  </a:lnSpc>
                  <a:spcAft>
                    <a:spcPts val="1200"/>
                  </a:spcAft>
                  <a:buNone/>
                </a:pPr>
                <a:r>
                  <a:rPr lang="en-US" sz="2400" dirty="0"/>
                  <a:t>The simple moving average method uses a typical arithmetic average, but only of a certain amount of historical data</a:t>
                </a:r>
                <a:r>
                  <a:rPr lang="pl-PL" sz="2400" dirty="0"/>
                  <a:t>;</a:t>
                </a:r>
              </a:p>
              <a:p>
                <a:pPr marL="0" indent="0" algn="just">
                  <a:lnSpc>
                    <a:spcPct val="110000"/>
                  </a:lnSpc>
                  <a:spcAft>
                    <a:spcPts val="1200"/>
                  </a:spcAft>
                  <a:buNone/>
                </a:pPr>
                <a:r>
                  <a:rPr lang="en-US" sz="2400" dirty="0"/>
                  <a:t>This is represented by the formal model:</a:t>
                </a: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lnSpc>
                    <a:spcPct val="110000"/>
                  </a:lnSpc>
                  <a:spcBef>
                    <a:spcPts val="1200"/>
                  </a:spcBef>
                  <a:spcAft>
                    <a:spcPts val="1200"/>
                  </a:spcAft>
                  <a:buNone/>
                </a:pPr>
                <a:r>
                  <a:rPr lang="en-GB" sz="2400" dirty="0"/>
                  <a:t>where:</a:t>
                </a:r>
                <a:endParaRPr lang="pl-PL" sz="2400" dirty="0"/>
              </a:p>
              <a:p>
                <a:pPr marL="0" indent="0">
                  <a:buNone/>
                </a:pPr>
                <a:r>
                  <a:rPr lang="en-GB" sz="2400" i="1" dirty="0"/>
                  <a:t>m</a:t>
                </a:r>
                <a:r>
                  <a:rPr lang="en-GB" sz="2400" dirty="0"/>
                  <a:t> – number of periods </a:t>
                </a:r>
                <a:r>
                  <a:rPr lang="en-GB" sz="2400" dirty="0" err="1"/>
                  <a:t>analy</a:t>
                </a:r>
                <a:r>
                  <a:rPr lang="pl-PL" sz="2400" dirty="0"/>
                  <a:t>s</a:t>
                </a:r>
                <a:r>
                  <a:rPr lang="en-GB" sz="2400" dirty="0"/>
                  <a:t>ed.</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998" r="-1850" b="-125"/>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Simple Moving Average,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51761" y="589363"/>
            <a:ext cx="1200816" cy="100409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73417" y="1593454"/>
            <a:ext cx="6047659" cy="4899420"/>
          </a:xfrm>
          <a:prstGeom prst="rect">
            <a:avLst/>
          </a:prstGeom>
          <a:noFill/>
        </p:spPr>
        <p:txBody>
          <a:bodyPr wrap="square">
            <a:noAutofit/>
          </a:bodyPr>
          <a:lstStyle/>
          <a:p>
            <a:pPr algn="just">
              <a:lnSpc>
                <a:spcPct val="150000"/>
              </a:lnSpc>
              <a:spcAft>
                <a:spcPts val="600"/>
              </a:spcAft>
            </a:pPr>
            <a:r>
              <a:rPr lang="en-GB" sz="17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700" kern="100" dirty="0">
                <a:effectLst/>
                <a:latin typeface="Tahoma" panose="020B0604030504040204" pitchFamily="34" charset="0"/>
                <a:ea typeface="Calibri" panose="020F0502020204030204" pitchFamily="34" charset="0"/>
                <a:cs typeface="Times New Roman" panose="02020603050405020304" pitchFamily="18" charset="0"/>
              </a:rPr>
              <a:t>for a 3-element average:</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7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700" kern="100" dirty="0">
                <a:effectLst/>
                <a:latin typeface="Tahoma" panose="020B0604030504040204" pitchFamily="34" charset="0"/>
                <a:ea typeface="Calibri" panose="020F0502020204030204" pitchFamily="34" charset="0"/>
                <a:cs typeface="Times New Roman" panose="02020603050405020304" pitchFamily="18" charset="0"/>
              </a:rPr>
              <a:t>for a 5-element average:</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700" b="1" kern="100"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7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7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GB" sz="1700" kern="100" dirty="0">
                <a:effectLst/>
                <a:latin typeface="Tahoma" panose="020B0604030504040204" pitchFamily="34" charset="0"/>
                <a:ea typeface="Calibri" panose="020F0502020204030204" pitchFamily="34" charset="0"/>
                <a:cs typeface="Times New Roman" panose="02020603050405020304" pitchFamily="18" charset="0"/>
              </a:rPr>
              <a:t>To calculate a moving average, you can use a simple formula based on the </a:t>
            </a:r>
            <a:r>
              <a:rPr lang="en-GB" sz="1700" i="1" kern="100" dirty="0">
                <a:effectLst/>
                <a:latin typeface="Tahoma" panose="020B0604030504040204" pitchFamily="34" charset="0"/>
                <a:ea typeface="Calibri" panose="020F0502020204030204" pitchFamily="34" charset="0"/>
                <a:cs typeface="Times New Roman" panose="02020603050405020304" pitchFamily="18" charset="0"/>
              </a:rPr>
              <a:t>AVERAGE</a:t>
            </a:r>
            <a:r>
              <a:rPr lang="en-GB" sz="1700" kern="100" dirty="0">
                <a:effectLst/>
                <a:latin typeface="Tahoma" panose="020B0604030504040204" pitchFamily="34" charset="0"/>
                <a:ea typeface="Calibri" panose="020F0502020204030204" pitchFamily="34" charset="0"/>
                <a:cs typeface="Times New Roman" panose="02020603050405020304" pitchFamily="18" charset="0"/>
              </a:rPr>
              <a:t> function with relative references.</a:t>
            </a:r>
            <a:endParaRPr lang="pl-PL" sz="1700"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20000"/>
              </a:lnSpc>
            </a:pPr>
            <a:r>
              <a:rPr lang="en-GB" sz="1700" dirty="0">
                <a:effectLst/>
                <a:latin typeface="Tahoma" panose="020B0604030504040204" pitchFamily="34" charset="0"/>
                <a:ea typeface="Calibri" panose="020F0502020204030204" pitchFamily="34" charset="0"/>
                <a:cs typeface="Times New Roman" panose="02020603050405020304" pitchFamily="18" charset="0"/>
              </a:rPr>
              <a:t>As the formulas are copied down the column, the range changes on each row to account for the values needed for each average.</a:t>
            </a:r>
            <a:endParaRPr lang="pl-PL" sz="1700" dirty="0"/>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lnSpc>
                    <a:spcPct val="120000"/>
                  </a:lnSpc>
                  <a:spcAft>
                    <a:spcPts val="1200"/>
                  </a:spcAft>
                  <a:buNone/>
                </a:pPr>
                <a:r>
                  <a:rPr lang="en-US" sz="2400" dirty="0"/>
                  <a:t>The exponential moving average method allows you to reduce latency by paying more attention to recent historical data values</a:t>
                </a:r>
                <a:r>
                  <a:rPr lang="pl-PL" sz="2400" dirty="0"/>
                  <a:t>;</a:t>
                </a:r>
              </a:p>
              <a:p>
                <a:pPr marL="0" indent="0" algn="just">
                  <a:lnSpc>
                    <a:spcPct val="120000"/>
                  </a:lnSpc>
                  <a:spcAft>
                    <a:spcPts val="1200"/>
                  </a:spcAft>
                  <a:buNone/>
                </a:pPr>
                <a:r>
                  <a:rPr lang="en-US" sz="2400" dirty="0"/>
                  <a:t>This is represented by the formal model:</a:t>
                </a: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lgn="ctr">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en-GB" sz="2400" dirty="0"/>
                  <a:t>where:</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en-GB" sz="2400" dirty="0"/>
                  <a:t> – multiplier</a:t>
                </a:r>
                <a:endParaRPr lang="pl-PL" sz="2400" dirty="0"/>
              </a:p>
              <a:p>
                <a:pPr marL="0" indent="0">
                  <a:buNone/>
                </a:pPr>
                <a:r>
                  <a:rPr lang="en-GB" sz="2400" i="1" dirty="0"/>
                  <a:t>n</a:t>
                </a:r>
                <a:r>
                  <a:rPr lang="en-GB" sz="2400" dirty="0"/>
                  <a:t> – selected time period.</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499" r="-140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Exponential Moving Average,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6718852" y="3525094"/>
            <a:ext cx="5391868" cy="1418786"/>
          </a:xfrm>
          <a:prstGeom prst="rect">
            <a:avLst/>
          </a:prstGeom>
          <a:noFill/>
        </p:spPr>
        <p:txBody>
          <a:bodyPr wrap="square">
            <a:spAutoFit/>
          </a:bodyPr>
          <a:lstStyle/>
          <a:p>
            <a:pPr algn="just">
              <a:lnSpc>
                <a:spcPct val="150000"/>
              </a:lnSpc>
              <a:spcAft>
                <a:spcPts val="12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20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2000" b="1" dirty="0">
                <a:effectLst/>
                <a:latin typeface="Tahoma" panose="020B0604030504040204" pitchFamily="34" charset="0"/>
                <a:ea typeface="Calibri" panose="020F0502020204030204" pitchFamily="34" charset="0"/>
                <a:cs typeface="Times New Roman" panose="02020603050405020304" pitchFamily="18" charset="0"/>
              </a:rPr>
              <a:t>= forecast</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000" b="1" dirty="0">
                <a:effectLst/>
                <a:latin typeface="Tahoma" panose="020B0604030504040204" pitchFamily="34" charset="0"/>
                <a:ea typeface="Calibri" panose="020F0502020204030204" pitchFamily="34" charset="0"/>
                <a:cs typeface="Times New Roman" panose="02020603050405020304" pitchFamily="18" charset="0"/>
              </a:rPr>
              <a:t> + multiplier * (demand</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0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000" b="1"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239574" y="1692016"/>
                <a:ext cx="6492224" cy="4856235"/>
              </a:xfrm>
            </p:spPr>
            <p:txBody>
              <a:bodyPr>
                <a:noAutofit/>
              </a:bodyPr>
              <a:lstStyle/>
              <a:p>
                <a:pPr marL="0" indent="0" algn="just">
                  <a:lnSpc>
                    <a:spcPct val="110000"/>
                  </a:lnSpc>
                  <a:spcAft>
                    <a:spcPts val="1200"/>
                  </a:spcAft>
                  <a:buNone/>
                </a:pPr>
                <a:r>
                  <a:rPr lang="en-US" sz="2400" dirty="0"/>
                  <a:t>This is a variant of the Simple Moving Average (SMA). The Weighted Moving Average (WMA) method is a moving average that gives weight to the latest demand values. This means that the latest data has the strongest impact on the forecast value than older data</a:t>
                </a:r>
                <a:r>
                  <a:rPr lang="pl-PL" sz="2400" dirty="0"/>
                  <a:t>;</a:t>
                </a:r>
              </a:p>
              <a:p>
                <a:pPr marL="0" indent="0" algn="just">
                  <a:lnSpc>
                    <a:spcPct val="110000"/>
                  </a:lnSpc>
                  <a:spcBef>
                    <a:spcPts val="600"/>
                  </a:spcBef>
                  <a:spcAft>
                    <a:spcPts val="1200"/>
                  </a:spcAft>
                  <a:buNone/>
                </a:pPr>
                <a:r>
                  <a:rPr lang="en-US" sz="2400" dirty="0"/>
                  <a:t>This is represented by the formal model:</a:t>
                </a:r>
                <a:endParaRPr lang="pl-PL" sz="2400" i="1" dirty="0">
                  <a:latin typeface="Cambria Math" panose="02040503050406030204" pitchFamily="18" charset="0"/>
                </a:endParaRPr>
              </a:p>
              <a:p>
                <a:pPr marL="0" indent="0" algn="just">
                  <a:spcBef>
                    <a:spcPts val="600"/>
                  </a:spcBef>
                  <a:spcAft>
                    <a:spcPts val="1200"/>
                  </a:spcAft>
                  <a:buNone/>
                </a:pPr>
                <a14:m>
                  <m:oMathPara xmlns:m="http://schemas.openxmlformats.org/officeDocument/2006/math">
                    <m:oMathParaPr>
                      <m:jc m:val="centerGroup"/>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pl-PL" sz="2400" dirty="0" err="1"/>
                  <a:t>weighted</a:t>
                </a:r>
                <a:r>
                  <a:rPr lang="pl-PL" sz="2400" dirty="0"/>
                  <a:t> </a:t>
                </a:r>
                <a:r>
                  <a:rPr lang="pl-PL" sz="2400" dirty="0" err="1"/>
                  <a:t>coefficient</a:t>
                </a:r>
                <a:r>
                  <a:rPr lang="pl-PL" sz="2400" dirty="0"/>
                  <a:t> in the </a:t>
                </a:r>
                <a:r>
                  <a:rPr lang="pl-PL" sz="2400" dirty="0" err="1"/>
                  <a:t>range</a:t>
                </a:r>
                <a:r>
                  <a:rPr lang="pl-PL" sz="2400" dirty="0"/>
                  <a:t> &lt;0;1&gt;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239574" y="1692016"/>
                <a:ext cx="6492224" cy="4856235"/>
              </a:xfrm>
              <a:blipFill>
                <a:blip r:embed="rId2"/>
                <a:stretch>
                  <a:fillRect l="-1408" t="-1005" r="-1502" b="-213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Weighted Moving Average,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43107" y="1312156"/>
            <a:ext cx="1335298" cy="1116542"/>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54732" y="647073"/>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6838122" y="2330053"/>
            <a:ext cx="5145269" cy="3802391"/>
          </a:xfrm>
          <a:prstGeom prst="rect">
            <a:avLst/>
          </a:prstGeom>
          <a:noFill/>
        </p:spPr>
        <p:txBody>
          <a:bodyPr wrap="square">
            <a:noAutofit/>
          </a:bodyPr>
          <a:lstStyle/>
          <a:p>
            <a:pPr algn="just">
              <a:lnSpc>
                <a:spcPct val="12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12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 a 3-element weighted average: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1200"/>
              </a:spcAft>
            </a:pPr>
            <a:r>
              <a:rPr lang="en-GB"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b="1" kern="100" dirty="0">
                <a:effectLst/>
                <a:latin typeface="Tahoma" panose="020B0604030504040204" pitchFamily="34" charset="0"/>
                <a:ea typeface="Calibri" panose="020F0502020204030204" pitchFamily="34" charset="0"/>
                <a:cs typeface="Tahoma" panose="020B0604030504040204" pitchFamily="34" charset="0"/>
              </a:rPr>
              <a:t>ω</a:t>
            </a:r>
            <a:r>
              <a:rPr lang="en-GB"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b="1" kern="100" dirty="0">
                <a:effectLst/>
                <a:latin typeface="Tahoma" panose="020B0604030504040204" pitchFamily="34" charset="0"/>
                <a:ea typeface="Calibri" panose="020F0502020204030204" pitchFamily="34" charset="0"/>
                <a:cs typeface="Tahoma" panose="020B0604030504040204" pitchFamily="34" charset="0"/>
              </a:rPr>
              <a:t>) + (demand</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b="1" kern="100" dirty="0">
                <a:effectLst/>
                <a:latin typeface="Tahoma" panose="020B0604030504040204" pitchFamily="34" charset="0"/>
                <a:ea typeface="Calibri" panose="020F0502020204030204" pitchFamily="34" charset="0"/>
                <a:cs typeface="Tahoma" panose="020B0604030504040204" pitchFamily="34" charset="0"/>
              </a:rPr>
              <a:t> ω</a:t>
            </a:r>
            <a:r>
              <a:rPr lang="en-GB"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b="1" kern="100" dirty="0">
                <a:effectLst/>
                <a:latin typeface="Tahoma" panose="020B0604030504040204" pitchFamily="34" charset="0"/>
                <a:ea typeface="Calibri" panose="020F0502020204030204" pitchFamily="34" charset="0"/>
                <a:cs typeface="Tahoma" panose="020B0604030504040204" pitchFamily="34" charset="0"/>
              </a:rPr>
              <a:t>)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b="1" kern="100" dirty="0">
                <a:effectLst/>
                <a:latin typeface="Tahoma" panose="020B0604030504040204" pitchFamily="34" charset="0"/>
                <a:ea typeface="Calibri" panose="020F0502020204030204" pitchFamily="34" charset="0"/>
                <a:cs typeface="Tahoma" panose="020B0604030504040204" pitchFamily="34" charset="0"/>
              </a:rPr>
              <a:t> ω</a:t>
            </a:r>
            <a:r>
              <a:rPr lang="en-GB" b="1" kern="100" baseline="-25000" dirty="0">
                <a:effectLst/>
                <a:latin typeface="Tahoma" panose="020B0604030504040204" pitchFamily="34" charset="0"/>
                <a:ea typeface="Calibri" panose="020F0502020204030204" pitchFamily="34" charset="0"/>
                <a:cs typeface="Tahoma" panose="020B0604030504040204" pitchFamily="34" charset="0"/>
              </a:rPr>
              <a:t>(3)</a:t>
            </a:r>
            <a:r>
              <a:rPr lang="en-GB" b="1" kern="100" dirty="0">
                <a:effectLst/>
                <a:latin typeface="Tahoma" panose="020B0604030504040204" pitchFamily="34" charset="0"/>
                <a:ea typeface="Calibri" panose="020F0502020204030204" pitchFamily="34" charset="0"/>
                <a:cs typeface="Tahoma" panose="020B0604030504040204" pitchFamily="34" charset="0"/>
              </a:rPr>
              <a: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12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 a 5-element weighted average: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b="1" dirty="0">
                <a:effectLst/>
                <a:latin typeface="Tahoma" panose="020B0604030504040204" pitchFamily="34" charset="0"/>
                <a:ea typeface="Calibri" panose="020F0502020204030204" pitchFamily="34" charset="0"/>
                <a:cs typeface="Times New Roman" panose="02020603050405020304" pitchFamily="18" charset="0"/>
              </a:rPr>
              <a:t>= (demand</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b="1" dirty="0">
                <a:effectLst/>
                <a:latin typeface="Tahoma" panose="020B0604030504040204" pitchFamily="34" charset="0"/>
                <a:ea typeface="Calibri" panose="020F0502020204030204" pitchFamily="34" charset="0"/>
                <a:cs typeface="Times New Roman" panose="02020603050405020304" pitchFamily="18" charset="0"/>
              </a:rPr>
              <a:t> * </a:t>
            </a:r>
            <a:r>
              <a:rPr lang="en-GB" b="1" dirty="0">
                <a:effectLst/>
                <a:latin typeface="Tahoma" panose="020B0604030504040204" pitchFamily="34" charset="0"/>
                <a:ea typeface="Calibri" panose="020F0502020204030204" pitchFamily="34" charset="0"/>
              </a:rPr>
              <a:t>ω</a:t>
            </a:r>
            <a:r>
              <a:rPr lang="en-GB" b="1" baseline="-25000" dirty="0">
                <a:effectLst/>
                <a:latin typeface="Tahoma" panose="020B0604030504040204" pitchFamily="34" charset="0"/>
                <a:ea typeface="Calibri" panose="020F0502020204030204" pitchFamily="34" charset="0"/>
              </a:rPr>
              <a:t>(1)</a:t>
            </a:r>
            <a:r>
              <a:rPr lang="en-GB" b="1" dirty="0">
                <a:effectLst/>
                <a:latin typeface="Tahoma" panose="020B0604030504040204" pitchFamily="34" charset="0"/>
                <a:ea typeface="Calibri" panose="020F0502020204030204" pitchFamily="34" charset="0"/>
              </a:rPr>
              <a:t>) + (demand</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b="1" dirty="0">
                <a:effectLst/>
                <a:latin typeface="Tahoma" panose="020B0604030504040204" pitchFamily="34" charset="0"/>
                <a:ea typeface="Calibri" panose="020F0502020204030204" pitchFamily="34" charset="0"/>
                <a:cs typeface="Times New Roman" panose="02020603050405020304" pitchFamily="18" charset="0"/>
              </a:rPr>
              <a:t> *</a:t>
            </a:r>
            <a:r>
              <a:rPr lang="en-GB" b="1" dirty="0">
                <a:effectLst/>
                <a:latin typeface="Tahoma" panose="020B0604030504040204" pitchFamily="34" charset="0"/>
                <a:ea typeface="Calibri" panose="020F0502020204030204" pitchFamily="34" charset="0"/>
              </a:rPr>
              <a:t> ω</a:t>
            </a:r>
            <a:r>
              <a:rPr lang="en-GB" b="1" baseline="-25000" dirty="0">
                <a:effectLst/>
                <a:latin typeface="Tahoma" panose="020B0604030504040204" pitchFamily="34" charset="0"/>
                <a:ea typeface="Calibri" panose="020F0502020204030204" pitchFamily="34" charset="0"/>
              </a:rPr>
              <a:t>(2)</a:t>
            </a:r>
            <a:r>
              <a:rPr lang="en-GB" b="1" dirty="0">
                <a:effectLst/>
                <a:latin typeface="Tahoma" panose="020B0604030504040204" pitchFamily="34" charset="0"/>
                <a:ea typeface="Calibri" panose="020F0502020204030204" pitchFamily="34" charset="0"/>
              </a:rPr>
              <a:t>) </a:t>
            </a:r>
            <a:r>
              <a:rPr lang="en-GB" b="1" dirty="0">
                <a:effectLst/>
                <a:latin typeface="Tahoma" panose="020B0604030504040204" pitchFamily="34" charset="0"/>
                <a:ea typeface="Calibri" panose="020F0502020204030204" pitchFamily="34" charset="0"/>
                <a:cs typeface="Times New Roman" panose="02020603050405020304" pitchFamily="18" charset="0"/>
              </a:rPr>
              <a:t>+ (demand</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b="1" dirty="0">
                <a:effectLst/>
                <a:latin typeface="Tahoma" panose="020B0604030504040204" pitchFamily="34" charset="0"/>
                <a:ea typeface="Calibri" panose="020F0502020204030204" pitchFamily="34" charset="0"/>
                <a:cs typeface="Times New Roman" panose="02020603050405020304" pitchFamily="18" charset="0"/>
              </a:rPr>
              <a:t> *</a:t>
            </a:r>
            <a:r>
              <a:rPr lang="en-GB" b="1" dirty="0">
                <a:effectLst/>
                <a:latin typeface="Tahoma" panose="020B0604030504040204" pitchFamily="34" charset="0"/>
                <a:ea typeface="Calibri" panose="020F0502020204030204" pitchFamily="34" charset="0"/>
              </a:rPr>
              <a:t> ω</a:t>
            </a:r>
            <a:r>
              <a:rPr lang="en-GB" b="1" baseline="-25000" dirty="0">
                <a:effectLst/>
                <a:latin typeface="Tahoma" panose="020B0604030504040204" pitchFamily="34" charset="0"/>
                <a:ea typeface="Calibri" panose="020F0502020204030204" pitchFamily="34" charset="0"/>
              </a:rPr>
              <a:t>(3)</a:t>
            </a:r>
            <a:r>
              <a:rPr lang="en-GB" b="1" dirty="0">
                <a:effectLst/>
                <a:latin typeface="Tahoma" panose="020B0604030504040204" pitchFamily="34" charset="0"/>
                <a:ea typeface="Calibri" panose="020F0502020204030204" pitchFamily="34" charset="0"/>
              </a:rPr>
              <a:t>) + (demand</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b="1" dirty="0">
                <a:effectLst/>
                <a:latin typeface="Tahoma" panose="020B0604030504040204" pitchFamily="34" charset="0"/>
                <a:ea typeface="Calibri" panose="020F0502020204030204" pitchFamily="34" charset="0"/>
                <a:cs typeface="Times New Roman" panose="02020603050405020304" pitchFamily="18" charset="0"/>
              </a:rPr>
              <a:t> *</a:t>
            </a:r>
            <a:r>
              <a:rPr lang="en-GB" b="1" dirty="0">
                <a:effectLst/>
                <a:latin typeface="Tahoma" panose="020B0604030504040204" pitchFamily="34" charset="0"/>
                <a:ea typeface="Calibri" panose="020F0502020204030204" pitchFamily="34" charset="0"/>
              </a:rPr>
              <a:t> ω</a:t>
            </a:r>
            <a:r>
              <a:rPr lang="en-GB" b="1" baseline="-25000" dirty="0">
                <a:effectLst/>
                <a:latin typeface="Tahoma" panose="020B0604030504040204" pitchFamily="34" charset="0"/>
                <a:ea typeface="Calibri" panose="020F0502020204030204" pitchFamily="34" charset="0"/>
              </a:rPr>
              <a:t>(4)</a:t>
            </a:r>
            <a:r>
              <a:rPr lang="en-GB" b="1" dirty="0">
                <a:effectLst/>
                <a:latin typeface="Tahoma" panose="020B0604030504040204" pitchFamily="34" charset="0"/>
                <a:ea typeface="Calibri" panose="020F0502020204030204" pitchFamily="34" charset="0"/>
              </a:rPr>
              <a:t>) </a:t>
            </a:r>
            <a:r>
              <a:rPr lang="en-GB" b="1" dirty="0">
                <a:effectLst/>
                <a:latin typeface="Tahoma" panose="020B0604030504040204" pitchFamily="34" charset="0"/>
                <a:ea typeface="Calibri" panose="020F0502020204030204" pitchFamily="34" charset="0"/>
                <a:cs typeface="Times New Roman" panose="02020603050405020304" pitchFamily="18" charset="0"/>
              </a:rPr>
              <a:t>+ (demand</a:t>
            </a:r>
            <a:r>
              <a:rPr lang="en-GB"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b="1" dirty="0">
                <a:effectLst/>
                <a:latin typeface="Tahoma" panose="020B0604030504040204" pitchFamily="34" charset="0"/>
                <a:ea typeface="Calibri" panose="020F0502020204030204" pitchFamily="34" charset="0"/>
                <a:cs typeface="Times New Roman" panose="02020603050405020304" pitchFamily="18" charset="0"/>
              </a:rPr>
              <a:t> *</a:t>
            </a:r>
            <a:r>
              <a:rPr lang="en-GB" b="1" dirty="0">
                <a:effectLst/>
                <a:latin typeface="Tahoma" panose="020B0604030504040204" pitchFamily="34" charset="0"/>
                <a:ea typeface="Calibri" panose="020F0502020204030204" pitchFamily="34" charset="0"/>
              </a:rPr>
              <a:t> ω</a:t>
            </a:r>
            <a:r>
              <a:rPr lang="en-GB" b="1" baseline="-25000" dirty="0">
                <a:effectLst/>
                <a:latin typeface="Tahoma" panose="020B0604030504040204" pitchFamily="34" charset="0"/>
                <a:ea typeface="Calibri" panose="020F0502020204030204" pitchFamily="34" charset="0"/>
              </a:rPr>
              <a:t>(5)</a:t>
            </a:r>
            <a:r>
              <a:rPr lang="en-GB" b="1" dirty="0">
                <a:effectLst/>
                <a:latin typeface="Tahoma" panose="020B0604030504040204" pitchFamily="34" charset="0"/>
                <a:ea typeface="Calibri" panose="020F0502020204030204" pitchFamily="34" charset="0"/>
              </a:rPr>
              <a:t>)</a:t>
            </a:r>
            <a:endParaRPr lang="pl-PL" dirty="0"/>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Forecasting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12695"/>
            <a:ext cx="10515600" cy="4351338"/>
          </a:xfrm>
        </p:spPr>
        <p:txBody>
          <a:bodyPr>
            <a:normAutofit/>
          </a:bodyPr>
          <a:lstStyle/>
          <a:p>
            <a:pPr algn="just">
              <a:lnSpc>
                <a:spcPct val="120000"/>
              </a:lnSpc>
            </a:pPr>
            <a:r>
              <a:rPr lang="en-US" sz="2400" dirty="0"/>
              <a:t>Forecasting can be called prediction; predicting future demand, predicting demand, predicting sales or a new trend</a:t>
            </a:r>
            <a:r>
              <a:rPr lang="pl-PL" sz="2400" dirty="0"/>
              <a:t>;</a:t>
            </a:r>
          </a:p>
          <a:p>
            <a:pPr algn="just">
              <a:lnSpc>
                <a:spcPct val="120000"/>
              </a:lnSpc>
            </a:pPr>
            <a:r>
              <a:rPr lang="pl-PL" sz="2400" dirty="0" err="1"/>
              <a:t>However</a:t>
            </a:r>
            <a:r>
              <a:rPr lang="pl-PL" sz="2400" dirty="0"/>
              <a:t>,</a:t>
            </a:r>
            <a:r>
              <a:rPr lang="en-US" sz="2400" dirty="0"/>
              <a:t> not every prediction is forecasting, because forecasting (also called prediction) is based on </a:t>
            </a:r>
            <a:r>
              <a:rPr lang="en-US" sz="2400" dirty="0">
                <a:solidFill>
                  <a:srgbClr val="347CB8"/>
                </a:solidFill>
              </a:rPr>
              <a:t>a rational, usually </a:t>
            </a:r>
            <a:r>
              <a:rPr lang="en-US" sz="2400" dirty="0" err="1">
                <a:solidFill>
                  <a:srgbClr val="347CB8"/>
                </a:solidFill>
              </a:rPr>
              <a:t>scientif</a:t>
            </a:r>
            <a:r>
              <a:rPr lang="pl-PL" sz="2400" dirty="0">
                <a:solidFill>
                  <a:srgbClr val="347CB8"/>
                </a:solidFill>
              </a:rPr>
              <a:t>i</a:t>
            </a:r>
            <a:r>
              <a:rPr lang="en-US" sz="2400" dirty="0">
                <a:solidFill>
                  <a:srgbClr val="347CB8"/>
                </a:solidFill>
              </a:rPr>
              <a:t>c basis</a:t>
            </a:r>
            <a:r>
              <a:rPr lang="pl-PL" sz="2400" dirty="0">
                <a:solidFill>
                  <a:srgbClr val="347CB8"/>
                </a:solidFill>
              </a:rPr>
              <a:t>;</a:t>
            </a:r>
          </a:p>
          <a:p>
            <a:pPr algn="just">
              <a:lnSpc>
                <a:spcPct val="120000"/>
              </a:lnSpc>
              <a:spcAft>
                <a:spcPts val="1200"/>
              </a:spcAft>
            </a:pPr>
            <a:r>
              <a:rPr lang="en-US" sz="2400" dirty="0">
                <a:solidFill>
                  <a:srgbClr val="347CB8"/>
                </a:solidFill>
              </a:rPr>
              <a:t>Forecasting</a:t>
            </a:r>
            <a:r>
              <a:rPr lang="en-US" sz="2400" dirty="0"/>
              <a:t> is inferring about unknown events based on known events. For example, it can be predicted that:</a:t>
            </a:r>
          </a:p>
          <a:p>
            <a:pPr lvl="1" algn="just">
              <a:lnSpc>
                <a:spcPct val="120000"/>
              </a:lnSpc>
            </a:pPr>
            <a:r>
              <a:rPr lang="en-US" sz="1800" dirty="0"/>
              <a:t>(1) the event will occur because it occurred in the past;</a:t>
            </a:r>
          </a:p>
          <a:p>
            <a:pPr lvl="1" algn="just">
              <a:lnSpc>
                <a:spcPct val="120000"/>
              </a:lnSpc>
            </a:pPr>
            <a:r>
              <a:rPr lang="en-US" sz="1800" dirty="0"/>
              <a:t>(2) an event will occur because its frequency indicates it;</a:t>
            </a:r>
          </a:p>
          <a:p>
            <a:pPr lvl="1" algn="just">
              <a:lnSpc>
                <a:spcPct val="120000"/>
              </a:lnSpc>
            </a:pPr>
            <a:r>
              <a:rPr lang="en-US" sz="1800" dirty="0"/>
              <a:t>(3) the event will occur because it is related to other events that have </a:t>
            </a:r>
            <a:r>
              <a:rPr lang="en-US" sz="1800" dirty="0" err="1"/>
              <a:t>occurre</a:t>
            </a:r>
            <a:r>
              <a:rPr lang="pl-PL" sz="1800" dirty="0"/>
              <a:t>d.</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6175118"/>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Cieślak, 2005; </a:t>
            </a:r>
            <a:r>
              <a:rPr lang="pl-PL" sz="1200" dirty="0" err="1">
                <a:solidFill>
                  <a:srgbClr val="7F7F7F"/>
                </a:solidFill>
              </a:rPr>
              <a:t>Dittmann</a:t>
            </a:r>
            <a:r>
              <a:rPr lang="pl-PL" sz="1200" dirty="0">
                <a:solidFill>
                  <a:srgbClr val="7F7F7F"/>
                </a:solidFill>
              </a:rPr>
              <a:t>, 2003  </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88463" y="4597571"/>
            <a:ext cx="11015074" cy="1644202"/>
          </a:xfrm>
        </p:spPr>
        <p:txBody>
          <a:bodyPr>
            <a:noAutofit/>
          </a:bodyPr>
          <a:lstStyle/>
          <a:p>
            <a:pPr algn="just">
              <a:lnSpc>
                <a:spcPct val="120000"/>
              </a:lnSpc>
            </a:pPr>
            <a:r>
              <a:rPr lang="en-US" dirty="0">
                <a:solidFill>
                  <a:srgbClr val="1065AB"/>
                </a:solidFill>
              </a:rPr>
              <a:t>Exponential smoothing methods </a:t>
            </a:r>
            <a:r>
              <a:rPr lang="en-US" dirty="0"/>
              <a:t>are widely used. There are 15 different methods. Each variant is specified for a different forecasting scenario</a:t>
            </a:r>
            <a:r>
              <a:rPr lang="pl-PL" dirty="0"/>
              <a:t>.</a:t>
            </a:r>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88346603"/>
              </p:ext>
            </p:extLst>
          </p:nvPr>
        </p:nvGraphicFramePr>
        <p:xfrm>
          <a:off x="474562" y="1550226"/>
          <a:ext cx="11647774" cy="221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3395451" y="3837542"/>
            <a:ext cx="5805996" cy="400110"/>
          </a:xfrm>
          <a:prstGeom prst="rect">
            <a:avLst/>
          </a:prstGeom>
          <a:noFill/>
        </p:spPr>
        <p:txBody>
          <a:bodyPr wrap="square">
            <a:spAutoFit/>
          </a:bodyPr>
          <a:lstStyle/>
          <a:p>
            <a:pPr algn="ctr"/>
            <a:r>
              <a:rPr lang="en-US" sz="2000" dirty="0"/>
              <a:t>Figure</a:t>
            </a:r>
            <a:r>
              <a:rPr lang="pl-PL" sz="2000" dirty="0"/>
              <a:t> </a:t>
            </a:r>
            <a:r>
              <a:rPr lang="en-US" sz="2000" dirty="0"/>
              <a:t>9</a:t>
            </a:r>
            <a:r>
              <a:rPr lang="pl-PL" sz="2000" dirty="0"/>
              <a:t>:</a:t>
            </a:r>
            <a:r>
              <a:rPr lang="en-US" sz="2000" dirty="0"/>
              <a:t> Selected exponential smoothing methods</a:t>
            </a:r>
            <a:endParaRPr lang="pl-PL" sz="2000" dirty="0"/>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77273"/>
            <a:ext cx="9745133" cy="1116542"/>
          </a:xfrm>
        </p:spPr>
        <p:txBody>
          <a:bodyPr/>
          <a:lstStyle/>
          <a:p>
            <a:r>
              <a:rPr lang="en-US" dirty="0"/>
              <a:t>Exponential Smoothing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lnSpc>
                    <a:spcPct val="110000"/>
                  </a:lnSpc>
                  <a:spcAft>
                    <a:spcPts val="1200"/>
                  </a:spcAft>
                  <a:buNone/>
                </a:pPr>
                <a:r>
                  <a:rPr lang="en-US" sz="2400" dirty="0"/>
                  <a:t>It considers the exponential smoothing factor </a:t>
                </a:r>
                <a:r>
                  <a:rPr lang="en-US" sz="2400" i="1" dirty="0"/>
                  <a:t>(a)</a:t>
                </a:r>
                <a:r>
                  <a:rPr lang="en-US" sz="2400" dirty="0"/>
                  <a:t>. At the same time, the method gives more weight to newer data. It assigns exponentially decreasing weights as the data becomes more distant</a:t>
                </a:r>
                <a:r>
                  <a:rPr lang="pl-PL" sz="2400" dirty="0"/>
                  <a:t>;</a:t>
                </a:r>
              </a:p>
              <a:p>
                <a:pPr marL="0" indent="0" algn="just">
                  <a:lnSpc>
                    <a:spcPct val="110000"/>
                  </a:lnSpc>
                  <a:buNone/>
                </a:pPr>
                <a:r>
                  <a:rPr lang="en-US" sz="2400" dirty="0"/>
                  <a:t>This is represented by the formal model:</a:t>
                </a:r>
                <a:br>
                  <a:rPr lang="pl-PL" sz="2400" dirty="0"/>
                </a:br>
                <a:endParaRPr lang="pl-PL" sz="2400" dirty="0"/>
              </a:p>
              <a:p>
                <a:pPr marL="0" indent="0" algn="just">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lnSpc>
                    <a:spcPct val="120000"/>
                  </a:lnSpc>
                  <a:spcBef>
                    <a:spcPts val="1800"/>
                  </a:spcBef>
                  <a:buNone/>
                </a:pPr>
                <a:r>
                  <a:rPr lang="en-GB" sz="2400" dirty="0"/>
                  <a:t>where:</a:t>
                </a:r>
                <a:endParaRPr lang="pl-PL" sz="2400" dirty="0"/>
              </a:p>
              <a:p>
                <a:pPr marL="0" indent="0">
                  <a:lnSpc>
                    <a:spcPct val="120000"/>
                  </a:lnSpc>
                  <a:buNone/>
                </a:pPr>
                <a:r>
                  <a:rPr lang="en-GB" sz="2400" i="1" dirty="0"/>
                  <a:t>α </a:t>
                </a:r>
                <a:r>
                  <a:rPr lang="en-GB" sz="2400" dirty="0"/>
                  <a:t>– exponential smoothing factor.</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998" r="-1537"/>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031633"/>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2000" dirty="0"/>
              <a:t>S</a:t>
            </a:r>
            <a:r>
              <a:rPr lang="en-US" sz="2000" dirty="0" err="1"/>
              <a:t>imple</a:t>
            </a:r>
            <a:r>
              <a:rPr lang="en-US" sz="2000" dirty="0"/>
              <a:t> Exponential Smoothing, SES (Brown</a:t>
            </a:r>
            <a:r>
              <a:rPr lang="pl-PL" sz="2000" dirty="0"/>
              <a:t>’s</a:t>
            </a:r>
            <a:r>
              <a:rPr lang="en-US" sz="2000" dirty="0"/>
              <a:t> 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778487" y="3805957"/>
            <a:ext cx="5413513" cy="1461939"/>
          </a:xfrm>
          <a:prstGeom prst="rect">
            <a:avLst/>
          </a:prstGeom>
          <a:noFill/>
        </p:spPr>
        <p:txBody>
          <a:bodyPr wrap="square">
            <a:spAutoFit/>
          </a:bodyPr>
          <a:lstStyle/>
          <a:p>
            <a:pPr algn="ctr">
              <a:lnSpc>
                <a:spcPct val="120000"/>
              </a:lnSpc>
              <a:spcAft>
                <a:spcPts val="600"/>
              </a:spcAft>
            </a:pPr>
            <a:r>
              <a:rPr lang="en-GB" sz="24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24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4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400" b="1" dirty="0">
                <a:effectLst/>
                <a:latin typeface="Tahoma" panose="020B0604030504040204" pitchFamily="34" charset="0"/>
                <a:ea typeface="Calibri" panose="020F0502020204030204" pitchFamily="34" charset="0"/>
                <a:cs typeface="Times New Roman" panose="02020603050405020304" pitchFamily="18" charset="0"/>
              </a:rPr>
              <a:t> = </a:t>
            </a:r>
            <a:r>
              <a:rPr lang="en-GB" sz="2400" b="1" dirty="0">
                <a:effectLst/>
                <a:latin typeface="Tahoma" panose="020B0604030504040204" pitchFamily="34" charset="0"/>
                <a:ea typeface="Calibri" panose="020F0502020204030204" pitchFamily="34" charset="0"/>
              </a:rPr>
              <a:t>α</a:t>
            </a:r>
            <a:r>
              <a:rPr lang="en-GB" sz="2400" b="1" dirty="0" err="1">
                <a:effectLst/>
                <a:latin typeface="Tahoma" panose="020B0604030504040204" pitchFamily="34" charset="0"/>
                <a:ea typeface="Calibri" panose="020F0502020204030204" pitchFamily="34" charset="0"/>
              </a:rPr>
              <a:t>lfa</a:t>
            </a:r>
            <a:r>
              <a:rPr lang="en-GB" sz="24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2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pl-PL" sz="2400" b="1" dirty="0">
                <a:effectLst/>
                <a:latin typeface="Tahoma" panose="020B0604030504040204" pitchFamily="34" charset="0"/>
                <a:ea typeface="Calibri" panose="020F0502020204030204" pitchFamily="34" charset="0"/>
                <a:cs typeface="Times New Roman" panose="02020603050405020304" pitchFamily="18" charset="0"/>
              </a:rPr>
              <a:t>+</a:t>
            </a:r>
            <a:r>
              <a:rPr lang="en-GB" sz="2400" b="1" dirty="0">
                <a:effectLst/>
                <a:latin typeface="Tahoma" panose="020B0604030504040204" pitchFamily="34" charset="0"/>
                <a:ea typeface="Calibri" panose="020F0502020204030204" pitchFamily="34" charset="0"/>
                <a:cs typeface="Times New Roman" panose="02020603050405020304" pitchFamily="18" charset="0"/>
              </a:rPr>
              <a:t> </a:t>
            </a:r>
            <a:r>
              <a:rPr lang="pl-PL" sz="2400" b="1" dirty="0">
                <a:effectLst/>
                <a:latin typeface="Tahoma" panose="020B0604030504040204" pitchFamily="34" charset="0"/>
                <a:ea typeface="Calibri" panose="020F0502020204030204" pitchFamily="34" charset="0"/>
                <a:cs typeface="Times New Roman" panose="02020603050405020304" pitchFamily="18" charset="0"/>
              </a:rPr>
              <a:t>+</a:t>
            </a:r>
            <a:r>
              <a:rPr lang="en-GB" sz="2400" b="1" dirty="0">
                <a:effectLst/>
                <a:latin typeface="Tahoma" panose="020B0604030504040204" pitchFamily="34" charset="0"/>
                <a:ea typeface="Calibri" panose="020F0502020204030204" pitchFamily="34" charset="0"/>
                <a:cs typeface="Times New Roman" panose="02020603050405020304" pitchFamily="18" charset="0"/>
              </a:rPr>
              <a:t>[(1 – </a:t>
            </a:r>
            <a:r>
              <a:rPr lang="en-GB" sz="2400" b="1" dirty="0">
                <a:effectLst/>
                <a:latin typeface="Tahoma" panose="020B0604030504040204" pitchFamily="34" charset="0"/>
                <a:ea typeface="Calibri" panose="020F0502020204030204" pitchFamily="34" charset="0"/>
              </a:rPr>
              <a:t>α</a:t>
            </a:r>
            <a:r>
              <a:rPr lang="en-GB" sz="2400" b="1" dirty="0" err="1">
                <a:effectLst/>
                <a:latin typeface="Tahoma" panose="020B0604030504040204" pitchFamily="34" charset="0"/>
                <a:ea typeface="Calibri" panose="020F0502020204030204" pitchFamily="34" charset="0"/>
              </a:rPr>
              <a:t>lfa</a:t>
            </a:r>
            <a:r>
              <a:rPr lang="en-GB" sz="24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2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400" b="1"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5" y="143597"/>
            <a:ext cx="9745133" cy="1116542"/>
          </a:xfrm>
        </p:spPr>
        <p:txBody>
          <a:bodyPr/>
          <a:lstStyle/>
          <a:p>
            <a:r>
              <a:rPr lang="en-US" dirty="0"/>
              <a:t>Exponential Smoothing methods </a:t>
            </a:r>
            <a:endParaRPr lang="pl-PL" dirty="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426796"/>
                <a:ext cx="6666949" cy="5431203"/>
              </a:xfrm>
            </p:spPr>
            <p:txBody>
              <a:bodyPr>
                <a:noAutofit/>
              </a:bodyPr>
              <a:lstStyle/>
              <a:p>
                <a:pPr marL="0" indent="0" algn="just">
                  <a:lnSpc>
                    <a:spcPct val="110000"/>
                  </a:lnSpc>
                  <a:buNone/>
                </a:pPr>
                <a:r>
                  <a:rPr lang="en-GB" sz="1800" dirty="0"/>
                  <a:t>The double exponential smoothing model is based on two smoothing factors. One of them refers to the smoothing of the variable level (random fluctuations), and the other to its increase (trend fluctuations). Both coefficients should be within the range: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pl-PL" sz="1800" dirty="0"/>
                  <a:t>;</a:t>
                </a:r>
              </a:p>
              <a:p>
                <a:pPr marL="0" indent="0">
                  <a:lnSpc>
                    <a:spcPct val="100000"/>
                  </a:lnSpc>
                  <a:spcAft>
                    <a:spcPts val="1200"/>
                  </a:spcAft>
                  <a:buNone/>
                </a:pPr>
                <a:r>
                  <a:rPr lang="en-US" sz="1800" dirty="0"/>
                  <a:t>This is represented by the formal model:</a:t>
                </a:r>
                <a:endParaRPr lang="pl-PL" sz="1800" dirty="0"/>
              </a:p>
              <a:p>
                <a:pPr marL="0" indent="0" algn="ctr">
                  <a:lnSpc>
                    <a:spcPct val="10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lgn="ctr">
                  <a:lnSpc>
                    <a:spcPct val="10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gn="ctr">
                  <a:lnSpc>
                    <a:spcPct val="10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lnSpc>
                    <a:spcPct val="100000"/>
                  </a:lnSpc>
                  <a:spcBef>
                    <a:spcPts val="1200"/>
                  </a:spcBef>
                  <a:buNone/>
                </a:pPr>
                <a:r>
                  <a:rPr lang="en-GB" sz="1800" dirty="0"/>
                  <a:t>where:</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variable level smoothing factor</a:t>
                </a:r>
                <a:endParaRPr lang="pl-PL" sz="1800" dirty="0"/>
              </a:p>
              <a:p>
                <a:pPr marL="0" indent="0">
                  <a:lnSpc>
                    <a:spcPct val="100000"/>
                  </a:lnSpc>
                  <a:spcAft>
                    <a:spcPts val="1200"/>
                  </a:spcAft>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growth smoothing factor. </a:t>
                </a:r>
                <a:endParaRPr lang="pl-PL" sz="1800" dirty="0"/>
              </a:p>
              <a:p>
                <a:pPr marL="0" indent="0">
                  <a:lnSpc>
                    <a:spcPct val="100000"/>
                  </a:lnSpc>
                  <a:buNone/>
                </a:pPr>
                <a:r>
                  <a:rPr lang="en-GB" sz="1800" dirty="0"/>
                  <a:t>According to the model, two starting values </a:t>
                </a:r>
                <a:r>
                  <a:rPr lang="en-GB" sz="1800" i="1" dirty="0"/>
                  <a:t>L</a:t>
                </a:r>
                <a:r>
                  <a:rPr lang="en-GB" sz="1800" i="1" baseline="-25000" dirty="0"/>
                  <a:t>t</a:t>
                </a:r>
                <a:r>
                  <a:rPr lang="en-GB" sz="1800" i="1" dirty="0"/>
                  <a:t> </a:t>
                </a:r>
                <a:r>
                  <a:rPr lang="en-GB" sz="1800" dirty="0"/>
                  <a:t>i </a:t>
                </a:r>
                <a:r>
                  <a:rPr lang="en-GB" sz="1800" i="1" dirty="0"/>
                  <a:t>T</a:t>
                </a:r>
                <a:r>
                  <a:rPr lang="en-GB" sz="1800" i="1" baseline="-25000" dirty="0"/>
                  <a:t>t</a:t>
                </a:r>
                <a:r>
                  <a:rPr lang="en-GB" sz="1800" dirty="0"/>
                  <a:t> are needed:</a:t>
                </a:r>
                <a:endParaRPr lang="pl-PL" sz="1800" dirty="0"/>
              </a:p>
              <a:p>
                <a:pPr marL="0" indent="0" algn="ctr">
                  <a:lnSpc>
                    <a:spcPct val="100000"/>
                  </a:lnSpc>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en-GB" sz="1800" dirty="0"/>
                  <a:t> – according to the naive method</a:t>
                </a:r>
                <a:endParaRPr lang="pl-PL" sz="1800" dirty="0"/>
              </a:p>
              <a:p>
                <a:pPr marL="0" indent="0" algn="ctr">
                  <a:lnSpc>
                    <a:spcPct val="10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426796"/>
                <a:ext cx="6666949" cy="5431203"/>
              </a:xfrm>
              <a:blipFill>
                <a:blip r:embed="rId2"/>
                <a:stretch>
                  <a:fillRect l="-823" t="-561" r="-823" b="-78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1766" y="935067"/>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Linear Exponential Smoothing, LES (</a:t>
            </a:r>
            <a:r>
              <a:rPr lang="pl-PL" sz="2000" dirty="0"/>
              <a:t>H</a:t>
            </a:r>
            <a:r>
              <a:rPr lang="en-US" sz="2000" dirty="0" err="1"/>
              <a:t>olt</a:t>
            </a:r>
            <a:r>
              <a:rPr lang="pl-PL" sz="2000" dirty="0"/>
              <a:t>’s 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0" y="1902698"/>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44290" y="111765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419149"/>
            <a:ext cx="5041705" cy="2698175"/>
          </a:xfrm>
          <a:prstGeom prst="rect">
            <a:avLst/>
          </a:prstGeom>
          <a:noFill/>
        </p:spPr>
        <p:txBody>
          <a:bodyPr wrap="square">
            <a:spAutoFit/>
          </a:bodyPr>
          <a:lstStyle/>
          <a:p>
            <a:pPr algn="ctr">
              <a:lnSpc>
                <a:spcPct val="150000"/>
              </a:lnSpc>
              <a:spcAft>
                <a:spcPts val="600"/>
              </a:spcAft>
            </a:pPr>
            <a:r>
              <a:rPr lang="en-GB" sz="2200" dirty="0"/>
              <a:t>Formula used in Excel:</a:t>
            </a:r>
            <a:endParaRPr lang="pl-PL" sz="2200" dirty="0"/>
          </a:p>
          <a:p>
            <a:pPr algn="just">
              <a:lnSpc>
                <a:spcPct val="150000"/>
              </a:lnSpc>
              <a:spcAft>
                <a:spcPts val="600"/>
              </a:spcAft>
            </a:pPr>
            <a:r>
              <a:rPr lang="en-GB"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b="1" kern="100" dirty="0">
                <a:effectLst/>
                <a:latin typeface="Tahoma" panose="020B0604030504040204" pitchFamily="34" charset="0"/>
                <a:ea typeface="Calibri" panose="020F0502020204030204" pitchFamily="34" charset="0"/>
                <a:cs typeface="Tahoma" panose="020B0604030504040204" pitchFamily="34" charset="0"/>
              </a:rPr>
              <a:t>α</a:t>
            </a:r>
            <a:r>
              <a:rPr lang="en-GB" b="1" kern="100" dirty="0" err="1">
                <a:effectLst/>
                <a:latin typeface="Tahoma" panose="020B0604030504040204" pitchFamily="34" charset="0"/>
                <a:ea typeface="Calibri" panose="020F0502020204030204" pitchFamily="34" charset="0"/>
                <a:cs typeface="Tahoma" panose="020B0604030504040204" pitchFamily="34" charset="0"/>
              </a:rPr>
              <a:t>lfa</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b="1" kern="100" dirty="0">
                <a:effectLst/>
                <a:latin typeface="Tahoma" panose="020B0604030504040204" pitchFamily="34" charset="0"/>
                <a:ea typeface="Calibri" panose="020F0502020204030204" pitchFamily="34" charset="0"/>
                <a:cs typeface="Tahoma" panose="020B0604030504040204" pitchFamily="34" charset="0"/>
              </a:rPr>
              <a:t>α</a:t>
            </a:r>
            <a:r>
              <a:rPr lang="en-GB" b="1" kern="100" dirty="0" err="1">
                <a:effectLst/>
                <a:latin typeface="Tahoma" panose="020B0604030504040204" pitchFamily="34" charset="0"/>
                <a:ea typeface="Calibri" panose="020F0502020204030204" pitchFamily="34" charset="0"/>
                <a:cs typeface="Tahoma" panose="020B0604030504040204" pitchFamily="34" charset="0"/>
              </a:rPr>
              <a:t>lfa</a:t>
            </a:r>
            <a:r>
              <a:rPr lang="en-GB"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trend fluctuation</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[beta * (random fluctuation</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b="1" kern="100" dirty="0">
                <a:effectLst/>
                <a:latin typeface="Tahoma" panose="020B0604030504040204" pitchFamily="34" charset="0"/>
                <a:ea typeface="Calibri" panose="020F0502020204030204" pitchFamily="34" charset="0"/>
                <a:cs typeface="Times New Roman" panose="02020603050405020304" pitchFamily="18" charset="0"/>
              </a:rPr>
              <a:t>) + (1 – beta) * trend fluctuation</a:t>
            </a:r>
            <a:r>
              <a:rPr lang="en-GB"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4" y="8260"/>
            <a:ext cx="9745133" cy="1116542"/>
          </a:xfrm>
        </p:spPr>
        <p:txBody>
          <a:bodyPr/>
          <a:lstStyle/>
          <a:p>
            <a:r>
              <a:rPr lang="en-US" dirty="0"/>
              <a:t>Exponential Smoothing methods </a:t>
            </a:r>
            <a:endParaRPr lang="pl-PL" dirty="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694230" y="1338997"/>
                <a:ext cx="5033944" cy="4805793"/>
              </a:xfrm>
            </p:spPr>
            <p:txBody>
              <a:bodyPr>
                <a:noAutofit/>
              </a:bodyPr>
              <a:lstStyle/>
              <a:p>
                <a:pPr marL="0" indent="0" algn="just">
                  <a:spcAft>
                    <a:spcPts val="1200"/>
                  </a:spcAft>
                  <a:buNone/>
                </a:pPr>
                <a:r>
                  <a:rPr lang="en-US" sz="1800" dirty="0"/>
                  <a:t>This is represented by the formal model:</a:t>
                </a:r>
                <a:endParaRPr lang="pl-PL" sz="18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lnSpc>
                    <a:spcPct val="100000"/>
                  </a:lnSpc>
                  <a:buNone/>
                </a:pPr>
                <a:r>
                  <a:rPr lang="en-GB" sz="1800" dirty="0"/>
                  <a:t>where:</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variable level smoothing factor</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trend smoothing factor</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en-GB" sz="1800" dirty="0"/>
                  <a:t>– coefficient of the seasonal component</a:t>
                </a:r>
                <a:endParaRPr lang="pl-PL" sz="1800" dirty="0"/>
              </a:p>
              <a:p>
                <a:pPr marL="0" indent="0">
                  <a:lnSpc>
                    <a:spcPct val="100000"/>
                  </a:lnSpc>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en-GB" sz="1800" dirty="0"/>
                  <a:t>– level component at time </a:t>
                </a:r>
                <a:r>
                  <a:rPr lang="en-GB" sz="1800" i="1" dirty="0"/>
                  <a:t>t</a:t>
                </a:r>
                <a:endParaRPr lang="pl-PL" sz="1800" dirty="0"/>
              </a:p>
              <a:p>
                <a:pPr marL="0" indent="0">
                  <a:lnSpc>
                    <a:spcPct val="100000"/>
                  </a:lnSpc>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en-GB" sz="1800" dirty="0"/>
                  <a:t>– trend component at time </a:t>
                </a:r>
                <a:r>
                  <a:rPr lang="en-GB" sz="1800" i="1" dirty="0"/>
                  <a:t>t</a:t>
                </a:r>
                <a:endParaRPr lang="pl-PL" sz="1800" dirty="0"/>
              </a:p>
              <a:p>
                <a:pPr marL="0" indent="0">
                  <a:lnSpc>
                    <a:spcPct val="100000"/>
                  </a:lnSpc>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en-GB" sz="1800" dirty="0"/>
                  <a:t>– seasonal component at time </a:t>
                </a:r>
                <a:r>
                  <a:rPr lang="en-GB" sz="1800" i="1" dirty="0"/>
                  <a:t>t</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𝑝</m:t>
                    </m:r>
                  </m:oMath>
                </a14:m>
                <a:r>
                  <a:rPr lang="pl-PL" sz="1800" dirty="0"/>
                  <a:t> </a:t>
                </a:r>
                <a:r>
                  <a:rPr lang="en-GB" sz="1800" dirty="0"/>
                  <a:t>– seasonal period.</a:t>
                </a:r>
                <a:endParaRPr lang="pl-PL" sz="1800" dirty="0"/>
              </a:p>
            </p:txBody>
          </p:sp>
        </mc:Choice>
        <mc:Fallback>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694230" y="1338997"/>
                <a:ext cx="5033944" cy="4805793"/>
              </a:xfrm>
              <a:blipFill>
                <a:blip r:embed="rId2"/>
                <a:stretch>
                  <a:fillRect l="-969" t="-1269" b="-6091"/>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4" y="847268"/>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87611" y="1553192"/>
            <a:ext cx="6094520" cy="5073761"/>
          </a:xfrm>
          <a:prstGeom prst="rect">
            <a:avLst/>
          </a:prstGeom>
          <a:noFill/>
        </p:spPr>
        <p:txBody>
          <a:bodyPr wrap="square">
            <a:spAutoFit/>
          </a:bodyPr>
          <a:lstStyle/>
          <a:p>
            <a:pPr algn="just">
              <a:lnSpc>
                <a:spcPct val="120000"/>
              </a:lnSpc>
              <a:spcAft>
                <a:spcPts val="1200"/>
              </a:spcAft>
            </a:pPr>
            <a:r>
              <a:rPr lang="en-GB" sz="2400" dirty="0">
                <a:effectLst/>
                <a:latin typeface="Tahoma" panose="020B0604030504040204" pitchFamily="34" charset="0"/>
                <a:ea typeface="Calibri" panose="020F0502020204030204" pitchFamily="34" charset="0"/>
                <a:cs typeface="Times New Roman" panose="02020603050405020304" pitchFamily="18" charset="0"/>
              </a:rPr>
              <a:t>The seasonal exponential smoothing method, also called the Holt-Winters model, is very suitable for forecasting demand for data </a:t>
            </a:r>
            <a:r>
              <a:rPr lang="en-GB" sz="2400" dirty="0" err="1">
                <a:effectLst/>
                <a:latin typeface="Tahoma" panose="020B0604030504040204" pitchFamily="34" charset="0"/>
                <a:ea typeface="Calibri" panose="020F0502020204030204" pitchFamily="34" charset="0"/>
                <a:cs typeface="Times New Roman" panose="02020603050405020304" pitchFamily="18" charset="0"/>
              </a:rPr>
              <a:t>characteri</a:t>
            </a:r>
            <a:r>
              <a:rPr lang="pl-PL" sz="2400" dirty="0">
                <a:effectLst/>
                <a:latin typeface="Tahoma" panose="020B0604030504040204" pitchFamily="34" charset="0"/>
                <a:ea typeface="Calibri" panose="020F0502020204030204" pitchFamily="34" charset="0"/>
                <a:cs typeface="Times New Roman" panose="02020603050405020304" pitchFamily="18" charset="0"/>
              </a:rPr>
              <a:t>s</a:t>
            </a:r>
            <a:r>
              <a:rPr lang="en-GB" sz="2400" dirty="0">
                <a:effectLst/>
                <a:latin typeface="Tahoma" panose="020B0604030504040204" pitchFamily="34" charset="0"/>
                <a:ea typeface="Calibri" panose="020F0502020204030204" pitchFamily="34" charset="0"/>
                <a:cs typeface="Times New Roman" panose="02020603050405020304" pitchFamily="18" charset="0"/>
              </a:rPr>
              <a:t>ed by both trend and seasonality</a:t>
            </a:r>
            <a:r>
              <a:rPr lang="pl-PL" sz="2400" dirty="0">
                <a:latin typeface="Tahoma" panose="020B0604030504040204" pitchFamily="34" charset="0"/>
                <a:ea typeface="Calibri" panose="020F0502020204030204" pitchFamily="34" charset="0"/>
                <a:cs typeface="Times New Roman" panose="02020603050405020304" pitchFamily="18" charset="0"/>
              </a:rPr>
              <a:t>;</a:t>
            </a:r>
            <a:endParaRPr lang="pl-PL" sz="24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pPr>
            <a:r>
              <a:rPr lang="en-US" sz="2400" dirty="0">
                <a:solidFill>
                  <a:srgbClr val="1065AB"/>
                </a:solidFill>
                <a:latin typeface="Tahoma" panose="020B0604030504040204" pitchFamily="34" charset="0"/>
                <a:cs typeface="Times New Roman" panose="02020603050405020304" pitchFamily="18" charset="0"/>
              </a:rPr>
              <a:t>Additive fluctuations </a:t>
            </a:r>
            <a:r>
              <a:rPr lang="en-US" sz="2400" dirty="0">
                <a:latin typeface="Tahoma" panose="020B0604030504040204" pitchFamily="34" charset="0"/>
                <a:cs typeface="Times New Roman" panose="02020603050405020304" pitchFamily="18" charset="0"/>
              </a:rPr>
              <a:t>occur when, in individual sub-periods of the seasonality cycle, deviations of the level of the </a:t>
            </a:r>
            <a:r>
              <a:rPr lang="en-US" sz="2400" dirty="0" err="1">
                <a:latin typeface="Tahoma" panose="020B0604030504040204" pitchFamily="34" charset="0"/>
                <a:cs typeface="Times New Roman" panose="02020603050405020304" pitchFamily="18" charset="0"/>
              </a:rPr>
              <a:t>analy</a:t>
            </a:r>
            <a:r>
              <a:rPr lang="pl-PL" sz="2400" dirty="0">
                <a:latin typeface="Tahoma" panose="020B0604030504040204" pitchFamily="34" charset="0"/>
                <a:cs typeface="Times New Roman" panose="02020603050405020304" pitchFamily="18" charset="0"/>
              </a:rPr>
              <a:t>s</a:t>
            </a:r>
            <a:r>
              <a:rPr lang="en-US" sz="2400" dirty="0">
                <a:latin typeface="Tahoma" panose="020B0604030504040204" pitchFamily="34" charset="0"/>
                <a:cs typeface="Times New Roman" panose="02020603050405020304" pitchFamily="18" charset="0"/>
              </a:rPr>
              <a:t>ed phenomenon from the average level or trend, in terms of absolute value, can be observed.</a:t>
            </a:r>
            <a:endParaRPr lang="pl-PL" sz="2400"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5" y="159064"/>
            <a:ext cx="9745133" cy="1116542"/>
          </a:xfrm>
        </p:spPr>
        <p:txBody>
          <a:bodyPr/>
          <a:lstStyle/>
          <a:p>
            <a:r>
              <a:rPr lang="en-US" dirty="0"/>
              <a:t>Exponential Smoothing methods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5" y="994001"/>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41782" y="5982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67340" y="1352317"/>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8" y="1485730"/>
            <a:ext cx="8872177" cy="5292757"/>
          </a:xfrm>
          <a:prstGeom prst="rect">
            <a:avLst/>
          </a:prstGeom>
          <a:noFill/>
        </p:spPr>
        <p:txBody>
          <a:bodyPr wrap="square">
            <a:noAutofit/>
          </a:bodyPr>
          <a:lstStyle/>
          <a:p>
            <a:pPr algn="ctr">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12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5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 </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 </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level component </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12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for four quarters</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pPr>
            <a:r>
              <a:rPr lang="en-GB" sz="15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5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5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500" dirty="0"/>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4" y="105501"/>
            <a:ext cx="9745133" cy="1116542"/>
          </a:xfrm>
        </p:spPr>
        <p:txBody>
          <a:bodyPr/>
          <a:lstStyle/>
          <a:p>
            <a:r>
              <a:rPr lang="en-US" dirty="0"/>
              <a:t>Exponential Smoothing methods </a:t>
            </a:r>
            <a:endParaRPr lang="pl-PL" dirty="0"/>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452787"/>
                <a:ext cx="4974309" cy="4878440"/>
              </a:xfrm>
            </p:spPr>
            <p:txBody>
              <a:bodyPr>
                <a:noAutofit/>
              </a:bodyPr>
              <a:lstStyle/>
              <a:p>
                <a:pPr marL="0" indent="0" algn="ctr">
                  <a:buNone/>
                </a:pPr>
                <a:r>
                  <a:rPr lang="en-US" sz="1600" dirty="0"/>
                  <a:t>This is represented by the formal model:</a:t>
                </a:r>
                <a:endParaRPr lang="pl-PL" sz="1600" dirty="0"/>
              </a:p>
              <a:p>
                <a:pPr marL="0" indent="0" algn="just">
                  <a:lnSpc>
                    <a:spcPct val="100000"/>
                  </a:lnSpc>
                  <a:buNone/>
                </a:pPr>
                <a:endParaRPr lang="pl-PL" sz="1500" dirty="0"/>
              </a:p>
              <a:p>
                <a:pPr marL="0" indent="0" algn="just">
                  <a:lnSpc>
                    <a:spcPct val="110000"/>
                  </a:lnSpc>
                  <a:buNone/>
                </a:pPr>
                <a14:m>
                  <m:oMathPara xmlns:m="http://schemas.openxmlformats.org/officeDocument/2006/math">
                    <m:oMathParaPr>
                      <m:jc m:val="center"/>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en-GB" sz="1500" dirty="0"/>
                  <a:t>where:</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en-GB" sz="1500" dirty="0"/>
                  <a:t>– variable level smoothing factor</a:t>
                </a:r>
                <a:r>
                  <a:rPr lang="pl-PL" sz="1500" dirty="0"/>
                  <a:t>,</a:t>
                </a:r>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en-GB" sz="1500" dirty="0"/>
                  <a:t>– trend smoothing factor</a:t>
                </a:r>
                <a:r>
                  <a:rPr lang="pl-PL" sz="1500" dirty="0"/>
                  <a:t>,</a:t>
                </a:r>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en-GB" sz="1500" dirty="0"/>
                  <a:t>– coefficient of the seasonal component</a:t>
                </a:r>
                <a:r>
                  <a:rPr lang="pl-PL" sz="1500" dirty="0"/>
                  <a:t>,</a:t>
                </a:r>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en-GB" sz="1500" dirty="0"/>
                  <a:t>– level component at time </a:t>
                </a:r>
                <a:r>
                  <a:rPr lang="en-GB" sz="1500" i="1" dirty="0"/>
                  <a:t>t</a:t>
                </a:r>
                <a:r>
                  <a:rPr lang="pl-PL" sz="1500" dirty="0"/>
                  <a:t>,</a:t>
                </a:r>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en-GB" sz="1500" dirty="0"/>
                  <a:t>– trend component at time </a:t>
                </a:r>
                <a:r>
                  <a:rPr lang="en-GB" sz="1500" i="1" dirty="0"/>
                  <a:t>t</a:t>
                </a:r>
                <a:r>
                  <a:rPr lang="pl-PL" sz="1500" dirty="0"/>
                  <a:t>,</a:t>
                </a:r>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en-GB" sz="1500" dirty="0"/>
                  <a:t>– seasonal component at time </a:t>
                </a:r>
                <a:r>
                  <a:rPr lang="en-GB" sz="1500" i="1" dirty="0"/>
                  <a:t>t</a:t>
                </a:r>
                <a:r>
                  <a:rPr lang="pl-PL" sz="1500" dirty="0"/>
                  <a:t>,</a:t>
                </a:r>
              </a:p>
              <a:p>
                <a:pPr marL="0" indent="0">
                  <a:buNone/>
                </a:pPr>
                <a14:m>
                  <m:oMath xmlns:m="http://schemas.openxmlformats.org/officeDocument/2006/math">
                    <m:r>
                      <a:rPr lang="en-GB" sz="1500" i="1">
                        <a:latin typeface="Cambria Math" panose="02040503050406030204" pitchFamily="18" charset="0"/>
                      </a:rPr>
                      <m:t>𝑝</m:t>
                    </m:r>
                  </m:oMath>
                </a14:m>
                <a:r>
                  <a:rPr lang="en-GB" sz="1500" dirty="0"/>
                  <a:t> – seasonal period.</a:t>
                </a:r>
                <a:endParaRPr lang="pl-PL" sz="1500" dirty="0"/>
              </a:p>
            </p:txBody>
          </p:sp>
        </mc:Choice>
        <mc:Fallback>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452787"/>
                <a:ext cx="4974309" cy="4878440"/>
              </a:xfrm>
              <a:blipFill>
                <a:blip r:embed="rId2"/>
                <a:stretch>
                  <a:fillRect l="-490" t="-874" b="-162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4" y="961057"/>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4630563"/>
          </a:xfrm>
          <a:prstGeom prst="rect">
            <a:avLst/>
          </a:prstGeom>
          <a:noFill/>
        </p:spPr>
        <p:txBody>
          <a:bodyPr wrap="square">
            <a:spAutoFit/>
          </a:bodyPr>
          <a:lstStyle/>
          <a:p>
            <a:pPr algn="just">
              <a:lnSpc>
                <a:spcPct val="120000"/>
              </a:lnSpc>
              <a:spcAft>
                <a:spcPts val="1200"/>
              </a:spcAft>
            </a:pPr>
            <a:r>
              <a:rPr lang="en-GB" sz="2400" dirty="0">
                <a:effectLst/>
                <a:latin typeface="Tahoma" panose="020B0604030504040204" pitchFamily="34" charset="0"/>
                <a:ea typeface="Calibri" panose="020F0502020204030204" pitchFamily="34" charset="0"/>
                <a:cs typeface="Times New Roman" panose="02020603050405020304" pitchFamily="18" charset="0"/>
              </a:rPr>
              <a:t>The seasonal exponential smoothing method, also called the Holt-Winters model, is very suitable for forecasting demand for data </a:t>
            </a:r>
            <a:r>
              <a:rPr lang="en-GB" sz="2400" dirty="0" err="1">
                <a:effectLst/>
                <a:latin typeface="Tahoma" panose="020B0604030504040204" pitchFamily="34" charset="0"/>
                <a:ea typeface="Calibri" panose="020F0502020204030204" pitchFamily="34" charset="0"/>
                <a:cs typeface="Times New Roman" panose="02020603050405020304" pitchFamily="18" charset="0"/>
              </a:rPr>
              <a:t>characteri</a:t>
            </a:r>
            <a:r>
              <a:rPr lang="pl-PL" sz="2400" dirty="0">
                <a:effectLst/>
                <a:latin typeface="Tahoma" panose="020B0604030504040204" pitchFamily="34" charset="0"/>
                <a:ea typeface="Calibri" panose="020F0502020204030204" pitchFamily="34" charset="0"/>
                <a:cs typeface="Times New Roman" panose="02020603050405020304" pitchFamily="18" charset="0"/>
              </a:rPr>
              <a:t>s</a:t>
            </a:r>
            <a:r>
              <a:rPr lang="en-GB" sz="2400" dirty="0">
                <a:effectLst/>
                <a:latin typeface="Tahoma" panose="020B0604030504040204" pitchFamily="34" charset="0"/>
                <a:ea typeface="Calibri" panose="020F0502020204030204" pitchFamily="34" charset="0"/>
                <a:cs typeface="Times New Roman" panose="02020603050405020304" pitchFamily="18" charset="0"/>
              </a:rPr>
              <a:t>ed by both trend and seasonality</a:t>
            </a:r>
            <a:r>
              <a:rPr lang="pl-PL" sz="2400" dirty="0">
                <a:latin typeface="Tahoma" panose="020B0604030504040204" pitchFamily="34" charset="0"/>
                <a:ea typeface="Calibri" panose="020F0502020204030204" pitchFamily="34" charset="0"/>
                <a:cs typeface="Times New Roman" panose="02020603050405020304" pitchFamily="18" charset="0"/>
              </a:rPr>
              <a:t>;</a:t>
            </a:r>
            <a:endParaRPr lang="pl-PL" sz="24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pPr>
            <a:r>
              <a:rPr lang="en-US" sz="2400" dirty="0">
                <a:solidFill>
                  <a:srgbClr val="1065AB"/>
                </a:solidFill>
                <a:latin typeface="Tahoma" panose="020B0604030504040204" pitchFamily="34" charset="0"/>
                <a:cs typeface="Times New Roman" panose="02020603050405020304" pitchFamily="18" charset="0"/>
              </a:rPr>
              <a:t>Multiplicative fluctuations </a:t>
            </a:r>
            <a:r>
              <a:rPr lang="en-US" sz="2400" dirty="0">
                <a:latin typeface="Tahoma" panose="020B0604030504040204" pitchFamily="34" charset="0"/>
                <a:cs typeface="Times New Roman" panose="02020603050405020304" pitchFamily="18" charset="0"/>
              </a:rPr>
              <a:t>occur when, in individual sub-periods of the cycle, a deviation from the average level or trend by a certain constant relative amount can be observed.</a:t>
            </a:r>
            <a:endParaRPr lang="pl-PL" sz="24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652927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Sobczyk, 2006</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0"/>
            <a:ext cx="9745133" cy="1116542"/>
          </a:xfrm>
        </p:spPr>
        <p:txBody>
          <a:bodyPr/>
          <a:lstStyle/>
          <a:p>
            <a:r>
              <a:rPr lang="en-US" dirty="0"/>
              <a:t>Exponential Smoothing methods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5" y="815671"/>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710471" y="9906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2174" y="1660696"/>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97627" y="1346699"/>
            <a:ext cx="9040629" cy="5564921"/>
          </a:xfrm>
          <a:prstGeom prst="rect">
            <a:avLst/>
          </a:prstGeom>
          <a:noFill/>
        </p:spPr>
        <p:txBody>
          <a:bodyPr wrap="square">
            <a:spAutoFit/>
          </a:bodyPr>
          <a:lstStyle/>
          <a:p>
            <a:pPr algn="ctr">
              <a:lnSpc>
                <a:spcPct val="110000"/>
              </a:lnSpc>
              <a:spcAft>
                <a:spcPts val="120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5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 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5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12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for four quarters</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spcAft>
                <a:spcPts val="600"/>
              </a:spcAft>
            </a:pP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5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5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pPr>
            <a:r>
              <a:rPr lang="en-GB" sz="15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5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5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5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500" dirty="0"/>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944216" y="4478302"/>
            <a:ext cx="10409583" cy="1716052"/>
          </a:xfrm>
        </p:spPr>
        <p:txBody>
          <a:bodyPr>
            <a:noAutofit/>
          </a:bodyPr>
          <a:lstStyle/>
          <a:p>
            <a:pPr algn="just">
              <a:lnSpc>
                <a:spcPct val="120000"/>
              </a:lnSpc>
            </a:pPr>
            <a:r>
              <a:rPr lang="en-US" sz="2600" dirty="0">
                <a:solidFill>
                  <a:srgbClr val="1065AB"/>
                </a:solidFill>
              </a:rPr>
              <a:t>Autoregressive methods</a:t>
            </a:r>
            <a:r>
              <a:rPr lang="pl-PL" sz="2600" dirty="0">
                <a:solidFill>
                  <a:srgbClr val="1065AB"/>
                </a:solidFill>
              </a:rPr>
              <a:t> </a:t>
            </a:r>
            <a:r>
              <a:rPr lang="en-US" sz="2600" dirty="0"/>
              <a:t>are models based on the phenomenon of autocorrelation, created by integrating the AR autoregressive model (</a:t>
            </a:r>
            <a:r>
              <a:rPr lang="en-US" sz="2600" dirty="0" err="1"/>
              <a:t>AutoRegressive</a:t>
            </a:r>
            <a:r>
              <a:rPr lang="en-US" sz="2600" dirty="0"/>
              <a:t> model) and the MA (Moving Average) model</a:t>
            </a:r>
            <a:r>
              <a:rPr lang="pl-PL" sz="26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386837591"/>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3193002" y="3660280"/>
            <a:ext cx="5805996" cy="400110"/>
          </a:xfrm>
          <a:prstGeom prst="rect">
            <a:avLst/>
          </a:prstGeom>
          <a:noFill/>
        </p:spPr>
        <p:txBody>
          <a:bodyPr wrap="square">
            <a:spAutoFit/>
          </a:bodyPr>
          <a:lstStyle/>
          <a:p>
            <a:pPr algn="ctr"/>
            <a:r>
              <a:rPr lang="en-US" sz="2000" dirty="0"/>
              <a:t>Figure</a:t>
            </a:r>
            <a:r>
              <a:rPr lang="pl-PL" sz="2000" dirty="0"/>
              <a:t> </a:t>
            </a:r>
            <a:r>
              <a:rPr lang="en-US" sz="2000" dirty="0"/>
              <a:t>10</a:t>
            </a:r>
            <a:r>
              <a:rPr lang="pl-PL" sz="2000" dirty="0"/>
              <a:t>:</a:t>
            </a:r>
            <a:r>
              <a:rPr lang="en-US" sz="2000" dirty="0"/>
              <a:t> Selected exponential smoothing methods</a:t>
            </a:r>
            <a:endParaRPr lang="pl-PL" sz="2000" dirty="0"/>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92411"/>
            <a:ext cx="9745133" cy="1116542"/>
          </a:xfrm>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580322"/>
                <a:ext cx="6512461" cy="5184462"/>
              </a:xfrm>
            </p:spPr>
            <p:txBody>
              <a:bodyPr>
                <a:noAutofit/>
              </a:bodyPr>
              <a:lstStyle/>
              <a:p>
                <a:pPr marL="0" indent="0" algn="just">
                  <a:lnSpc>
                    <a:spcPct val="110000"/>
                  </a:lnSpc>
                  <a:spcAft>
                    <a:spcPts val="1200"/>
                  </a:spcAft>
                  <a:buNone/>
                </a:pPr>
                <a:r>
                  <a:rPr lang="pl-PL" sz="1900" dirty="0"/>
                  <a:t>T</a:t>
                </a:r>
                <a:r>
                  <a:rPr lang="en-US" sz="1900" dirty="0"/>
                  <a:t>he forecast value at time t depends on its past values and on the differences between the past actual values of the forecast variable and its values obtained from the model – forecast errors. This model is referred to as the ARMA</a:t>
                </a:r>
                <a:r>
                  <a:rPr lang="en-US" sz="1900" i="1" dirty="0"/>
                  <a:t>(</a:t>
                </a:r>
                <a:r>
                  <a:rPr lang="en-US" sz="1900" i="1" dirty="0" err="1"/>
                  <a:t>p,q</a:t>
                </a:r>
                <a:r>
                  <a:rPr lang="en-US" sz="1900" i="1" dirty="0"/>
                  <a:t>)</a:t>
                </a:r>
                <a:r>
                  <a:rPr lang="en-US" sz="1900" dirty="0"/>
                  <a:t> model, where p refers to the order of the autoregressive polynomial and q is the order of the moving average polynomial</a:t>
                </a:r>
                <a:r>
                  <a:rPr lang="pl-PL" sz="1900" dirty="0"/>
                  <a:t>;</a:t>
                </a:r>
              </a:p>
              <a:p>
                <a:pPr marL="0" indent="0">
                  <a:lnSpc>
                    <a:spcPct val="110000"/>
                  </a:lnSpc>
                  <a:spcAft>
                    <a:spcPts val="1200"/>
                  </a:spcAft>
                  <a:buNone/>
                </a:pPr>
                <a:r>
                  <a:rPr lang="en-US" sz="1900" dirty="0"/>
                  <a:t>This is represented by the formal model:</a:t>
                </a:r>
                <a:endParaRPr lang="pl-PL" sz="1900" dirty="0"/>
              </a:p>
              <a:p>
                <a:pPr marL="0" indent="0">
                  <a:lnSpc>
                    <a:spcPct val="110000"/>
                  </a:lnSpc>
                  <a:spcAft>
                    <a:spcPts val="1200"/>
                  </a:spcAft>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lnSpc>
                    <a:spcPct val="110000"/>
                  </a:lnSpc>
                  <a:buNone/>
                </a:pPr>
                <a:r>
                  <a:rPr lang="en-GB" sz="1900" dirty="0"/>
                  <a:t>where:</a:t>
                </a:r>
                <a:endParaRPr lang="pl-PL" sz="1900" dirty="0"/>
              </a:p>
              <a:p>
                <a:pPr marL="0" indent="0">
                  <a:lnSpc>
                    <a:spcPct val="110000"/>
                  </a:lnSpc>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parameter of the autoregressive model</a:t>
                </a:r>
                <a:r>
                  <a:rPr lang="pl-PL" sz="1900" dirty="0"/>
                  <a:t>,</a:t>
                </a:r>
              </a:p>
              <a:p>
                <a:pPr marL="0" indent="0">
                  <a:lnSpc>
                    <a:spcPct val="110000"/>
                  </a:lnSpc>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en-GB" sz="1900" dirty="0"/>
                  <a:t>– parameter of the moving average model</a:t>
                </a:r>
                <a:r>
                  <a:rPr lang="pl-PL" sz="1900" dirty="0"/>
                  <a:t>,</a:t>
                </a:r>
              </a:p>
              <a:p>
                <a:pPr marL="0" indent="0">
                  <a:lnSpc>
                    <a:spcPct val="110000"/>
                  </a:lnSpc>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en-GB" sz="1900" dirty="0"/>
                  <a:t>– model error (white noise).</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580322"/>
                <a:ext cx="6512461" cy="5184462"/>
              </a:xfrm>
              <a:blipFill>
                <a:blip r:embed="rId2"/>
                <a:stretch>
                  <a:fillRect l="-936" t="-705" r="-843" b="-376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23386" y="994010"/>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Autoregressive Moving Average,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70859" y="1027685"/>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42144" y="2425149"/>
            <a:ext cx="4966976" cy="3736456"/>
          </a:xfrm>
          <a:prstGeom prst="rect">
            <a:avLst/>
          </a:prstGeom>
          <a:noFill/>
        </p:spPr>
        <p:txBody>
          <a:bodyPr wrap="square">
            <a:noAutofit/>
          </a:bodyPr>
          <a:lstStyle/>
          <a:p>
            <a:pPr algn="ctr">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12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component1 + component2 + component3 </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600"/>
              </a:spcAft>
            </a:pPr>
            <a:r>
              <a:rPr lang="pl-PL" sz="1600" b="1" kern="100" dirty="0">
                <a:effectLst/>
                <a:latin typeface="Tahoma" panose="020B0604030504040204" pitchFamily="34" charset="0"/>
                <a:ea typeface="Calibri" panose="020F0502020204030204" pitchFamily="34" charset="0"/>
                <a:cs typeface="Times New Roman" panose="02020603050405020304" pitchFamily="18" charset="0"/>
              </a:rPr>
              <a:t>Model error</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component1 = alfa * component1</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component2 = beta * component2</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 (t-2)</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alfa * component2</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model error</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1600" b="1" dirty="0">
                <a:effectLst/>
                <a:latin typeface="Tahoma" panose="020B0604030504040204" pitchFamily="34" charset="0"/>
                <a:ea typeface="Calibri" panose="020F0502020204030204" pitchFamily="34" charset="0"/>
                <a:cs typeface="Times New Roman" panose="02020603050405020304" pitchFamily="18" charset="0"/>
              </a:rPr>
              <a:t>component3 = model error</a:t>
            </a:r>
            <a:r>
              <a:rPr lang="en-GB" sz="16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600" b="1" dirty="0">
                <a:effectLst/>
                <a:latin typeface="Tahoma" panose="020B0604030504040204" pitchFamily="34" charset="0"/>
                <a:ea typeface="Calibri" panose="020F0502020204030204" pitchFamily="34" charset="0"/>
                <a:cs typeface="Times New Roman" panose="02020603050405020304" pitchFamily="18" charset="0"/>
              </a:rPr>
              <a:t>+ alfa * model error</a:t>
            </a:r>
            <a:r>
              <a:rPr lang="en-GB" sz="16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600" dirty="0"/>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29409"/>
                <a:ext cx="6664539" cy="5059017"/>
              </a:xfrm>
            </p:spPr>
            <p:txBody>
              <a:bodyPr>
                <a:noAutofit/>
              </a:bodyPr>
              <a:lstStyle/>
              <a:p>
                <a:pPr marL="0" indent="0" algn="just">
                  <a:lnSpc>
                    <a:spcPct val="120000"/>
                  </a:lnSpc>
                  <a:spcAft>
                    <a:spcPts val="1200"/>
                  </a:spcAft>
                  <a:buNone/>
                </a:pPr>
                <a:r>
                  <a:rPr lang="en-US" sz="1800" dirty="0"/>
                  <a:t>In the case of ARIMA models, attention is paid to the non-stationarity of the series. There are three parameters in the model: the autoregressive parameter </a:t>
                </a:r>
                <a:r>
                  <a:rPr lang="en-US" sz="1800" i="1" dirty="0"/>
                  <a:t>(p)</a:t>
                </a:r>
                <a:r>
                  <a:rPr lang="en-US" sz="1800" dirty="0"/>
                  <a:t>, the moving average parameter </a:t>
                </a:r>
                <a:r>
                  <a:rPr lang="en-US" sz="1800" i="1" dirty="0"/>
                  <a:t>(q) </a:t>
                </a:r>
                <a:r>
                  <a:rPr lang="en-US" sz="1800" dirty="0"/>
                  <a:t>and the order of differentiation </a:t>
                </a:r>
                <a:r>
                  <a:rPr lang="en-US" sz="1800" i="1" dirty="0"/>
                  <a:t>(d)</a:t>
                </a:r>
                <a:r>
                  <a:rPr lang="en-US" sz="1800" dirty="0"/>
                  <a:t>. The ARIMA</a:t>
                </a:r>
                <a:r>
                  <a:rPr lang="en-US" sz="1800" i="1" dirty="0"/>
                  <a:t>(</a:t>
                </a:r>
                <a:r>
                  <a:rPr lang="en-US" sz="1800" i="1" dirty="0" err="1"/>
                  <a:t>p,q,d</a:t>
                </a:r>
                <a:r>
                  <a:rPr lang="en-US" sz="1800" i="1" dirty="0"/>
                  <a:t>)</a:t>
                </a:r>
                <a:r>
                  <a:rPr lang="en-US" sz="1800" dirty="0"/>
                  <a:t> model is also described using numbers, for example: </a:t>
                </a:r>
                <a:r>
                  <a:rPr lang="en-US" sz="1800" i="1" dirty="0"/>
                  <a:t>(1,1,0)</a:t>
                </a:r>
                <a:r>
                  <a:rPr lang="en-US" sz="1800" dirty="0"/>
                  <a:t>, which means that in the series p=1 there is a single autoregressive parameter, q=1 there is a single moving average parameter and d =0, no differentiation occurs</a:t>
                </a:r>
                <a:r>
                  <a:rPr lang="pl-PL" sz="1800" dirty="0"/>
                  <a:t>;</a:t>
                </a:r>
              </a:p>
              <a:p>
                <a:pPr marL="0" indent="0">
                  <a:lnSpc>
                    <a:spcPct val="110000"/>
                  </a:lnSpc>
                  <a:spcAft>
                    <a:spcPts val="1200"/>
                  </a:spcAft>
                  <a:buNone/>
                </a:pPr>
                <a:r>
                  <a:rPr lang="en-US" sz="1800" dirty="0"/>
                  <a:t>This is represented by the formal model:</a:t>
                </a:r>
                <a:endParaRPr lang="pl-PL" sz="18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 </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e>
                        <m:sub>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oMath>
                  </m:oMathPara>
                </a14:m>
                <a:endParaRPr lang="pl-PL" sz="1800" dirty="0"/>
              </a:p>
              <a:p>
                <a:pPr marL="0" indent="0">
                  <a:lnSpc>
                    <a:spcPct val="100000"/>
                  </a:lnSpc>
                  <a:buNone/>
                </a:pPr>
                <a:r>
                  <a:rPr lang="en-GB" sz="1800" dirty="0"/>
                  <a:t>where:</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parameter of the autoregressive model</a:t>
                </a:r>
                <a:endParaRPr lang="pl-PL" sz="1800" dirty="0"/>
              </a:p>
              <a:p>
                <a:pPr marL="0" indent="0">
                  <a:lnSpc>
                    <a:spcPct val="100000"/>
                  </a:lnSpc>
                  <a:buNone/>
                </a:pPr>
                <a14:m>
                  <m:oMath xmlns:m="http://schemas.openxmlformats.org/officeDocument/2006/math">
                    <m:r>
                      <a:rPr lang="en-GB" sz="1800" i="1">
                        <a:latin typeface="Cambria Math" panose="02040503050406030204" pitchFamily="18" charset="0"/>
                      </a:rPr>
                      <m:t>𝛽</m:t>
                    </m:r>
                  </m:oMath>
                </a14:m>
                <a:r>
                  <a:rPr lang="en-GB" sz="1800" dirty="0"/>
                  <a:t> – moving average parameter.</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29409"/>
                <a:ext cx="6664539" cy="5059017"/>
              </a:xfrm>
              <a:blipFill>
                <a:blip r:embed="rId2"/>
                <a:stretch>
                  <a:fillRect l="-823" t="-241" r="-732"/>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Autoregressive Integrated Moving Average,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341842"/>
          </a:xfrm>
          <a:prstGeom prst="rect">
            <a:avLst/>
          </a:prstGeom>
          <a:noFill/>
        </p:spPr>
        <p:txBody>
          <a:bodyPr wrap="square">
            <a:spAutoFit/>
          </a:bodyPr>
          <a:lstStyle/>
          <a:p>
            <a:pPr algn="ctr">
              <a:lnSpc>
                <a:spcPct val="150000"/>
              </a:lnSpc>
              <a:spcAft>
                <a:spcPts val="6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20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000" b="1" dirty="0">
                <a:effectLst/>
                <a:latin typeface="Tahoma" panose="020B0604030504040204" pitchFamily="34" charset="0"/>
                <a:ea typeface="Calibri" panose="020F0502020204030204" pitchFamily="34" charset="0"/>
                <a:cs typeface="Times New Roman" panose="02020603050405020304" pitchFamily="18" charset="0"/>
              </a:rPr>
              <a:t> = alfa + demand</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000" b="1" dirty="0">
                <a:effectLst/>
                <a:latin typeface="Tahoma" panose="020B0604030504040204" pitchFamily="34" charset="0"/>
                <a:ea typeface="Calibri" panose="020F0502020204030204" pitchFamily="34" charset="0"/>
                <a:cs typeface="Times New Roman" panose="02020603050405020304" pitchFamily="18" charset="0"/>
              </a:rPr>
              <a:t> + beta  * [demand</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0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20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2000" b="1"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Forecasting </a:t>
            </a:r>
            <a:r>
              <a:rPr lang="pl-PL" dirty="0" err="1"/>
              <a:t>horizons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2"/>
            <a:ext cx="6941598" cy="4827777"/>
          </a:xfrm>
        </p:spPr>
        <p:txBody>
          <a:bodyPr>
            <a:normAutofit lnSpcReduction="10000"/>
          </a:bodyPr>
          <a:lstStyle/>
          <a:p>
            <a:pPr algn="just">
              <a:lnSpc>
                <a:spcPct val="130000"/>
              </a:lnSpc>
              <a:spcAft>
                <a:spcPts val="1200"/>
              </a:spcAft>
            </a:pPr>
            <a:r>
              <a:rPr lang="en-US" sz="2000" dirty="0"/>
              <a:t>The forecast always concerns a specific forecast horizon. The forecast horizon is the interval </a:t>
            </a:r>
            <a:r>
              <a:rPr lang="pl-PL" sz="2000" dirty="0"/>
              <a:t>	    </a:t>
            </a:r>
            <a:r>
              <a:rPr lang="en-US" sz="2000" dirty="0"/>
              <a:t>, where:</a:t>
            </a:r>
          </a:p>
          <a:p>
            <a:pPr lvl="1" algn="just">
              <a:lnSpc>
                <a:spcPct val="130000"/>
              </a:lnSpc>
            </a:pPr>
            <a:r>
              <a:rPr lang="en-US" sz="1900" dirty="0"/>
              <a:t>T – current moment,</a:t>
            </a:r>
          </a:p>
          <a:p>
            <a:pPr lvl="1" algn="just">
              <a:lnSpc>
                <a:spcPct val="130000"/>
              </a:lnSpc>
              <a:spcAft>
                <a:spcPts val="1200"/>
              </a:spcAft>
            </a:pPr>
            <a:r>
              <a:rPr lang="en-US" sz="1900" dirty="0"/>
              <a:t>T</a:t>
            </a:r>
            <a:r>
              <a:rPr lang="en-US" sz="1900" baseline="-25000" dirty="0"/>
              <a:t>i</a:t>
            </a:r>
            <a:r>
              <a:rPr lang="en-US" sz="1900" dirty="0"/>
              <a:t> – final moment.</a:t>
            </a:r>
            <a:endParaRPr lang="pl-PL" sz="1900" dirty="0"/>
          </a:p>
          <a:p>
            <a:pPr algn="just">
              <a:lnSpc>
                <a:spcPct val="130000"/>
              </a:lnSpc>
              <a:spcBef>
                <a:spcPts val="600"/>
              </a:spcBef>
              <a:spcAft>
                <a:spcPts val="600"/>
              </a:spcAft>
            </a:pPr>
            <a:r>
              <a:rPr lang="en-US" sz="2000" dirty="0"/>
              <a:t>Depending on the time horizon, the forecasting problem is generally divided into three areas:</a:t>
            </a:r>
            <a:endParaRPr lang="pl-PL" sz="2000" dirty="0"/>
          </a:p>
          <a:p>
            <a:pPr lvl="1" algn="just">
              <a:lnSpc>
                <a:spcPct val="120000"/>
              </a:lnSpc>
            </a:pPr>
            <a:r>
              <a:rPr lang="en-US" sz="1800" dirty="0">
                <a:solidFill>
                  <a:srgbClr val="347CB8"/>
                </a:solidFill>
              </a:rPr>
              <a:t>short-term</a:t>
            </a:r>
            <a:r>
              <a:rPr lang="pl-PL" sz="1800" dirty="0">
                <a:solidFill>
                  <a:srgbClr val="347CB8"/>
                </a:solidFill>
              </a:rPr>
              <a:t> </a:t>
            </a:r>
            <a:r>
              <a:rPr lang="pl-PL" sz="1800" dirty="0"/>
              <a:t>– i</a:t>
            </a:r>
            <a:r>
              <a:rPr lang="en-US" sz="1800" dirty="0"/>
              <a:t>t covers prediction horizons from one hour to a week</a:t>
            </a:r>
            <a:r>
              <a:rPr lang="pl-PL" sz="1800" dirty="0"/>
              <a:t>;</a:t>
            </a:r>
            <a:r>
              <a:rPr lang="en-US" sz="1800" dirty="0"/>
              <a:t> </a:t>
            </a:r>
            <a:endParaRPr lang="pl-PL" sz="1800" dirty="0"/>
          </a:p>
          <a:p>
            <a:pPr lvl="1" algn="just">
              <a:lnSpc>
                <a:spcPct val="120000"/>
              </a:lnSpc>
            </a:pPr>
            <a:r>
              <a:rPr lang="en-US" sz="1800" dirty="0">
                <a:solidFill>
                  <a:srgbClr val="347CB8"/>
                </a:solidFill>
              </a:rPr>
              <a:t>medium-term</a:t>
            </a:r>
            <a:r>
              <a:rPr lang="pl-PL" sz="1800" dirty="0">
                <a:solidFill>
                  <a:srgbClr val="347CB8"/>
                </a:solidFill>
              </a:rPr>
              <a:t> </a:t>
            </a:r>
            <a:r>
              <a:rPr lang="pl-PL" sz="1800" dirty="0"/>
              <a:t>– </a:t>
            </a:r>
            <a:r>
              <a:rPr lang="en-US" sz="1800" dirty="0"/>
              <a:t>refers to forecasts from one month to a maximum of a year</a:t>
            </a:r>
            <a:r>
              <a:rPr lang="pl-PL" sz="1800" dirty="0"/>
              <a:t>;</a:t>
            </a:r>
          </a:p>
          <a:p>
            <a:pPr lvl="1" algn="just">
              <a:lnSpc>
                <a:spcPct val="120000"/>
              </a:lnSpc>
            </a:pPr>
            <a:r>
              <a:rPr lang="en-US" sz="1800" dirty="0">
                <a:solidFill>
                  <a:srgbClr val="347CB8"/>
                </a:solidFill>
              </a:rPr>
              <a:t>long-term forecasting</a:t>
            </a:r>
            <a:r>
              <a:rPr lang="pl-PL" sz="1800" dirty="0">
                <a:solidFill>
                  <a:srgbClr val="347CB8"/>
                </a:solidFill>
              </a:rPr>
              <a:t> </a:t>
            </a:r>
            <a:r>
              <a:rPr lang="pl-PL" sz="1800" dirty="0"/>
              <a:t>– </a:t>
            </a:r>
            <a:r>
              <a:rPr lang="en-US" sz="1800" dirty="0" err="1"/>
              <a:t>characterised</a:t>
            </a:r>
            <a:r>
              <a:rPr lang="en-US" sz="1800" dirty="0"/>
              <a:t> by a prediction horizon longer than one year</a:t>
            </a:r>
            <a:r>
              <a:rPr lang="pl-PL" sz="1800" dirty="0"/>
              <a:t>.</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997689"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Raza</a:t>
            </a:r>
            <a:r>
              <a:rPr lang="pl-PL" sz="1200" dirty="0">
                <a:solidFill>
                  <a:srgbClr val="7F7F7F"/>
                </a:solidFill>
              </a:rPr>
              <a:t> &amp;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1059837568"/>
              </p:ext>
            </p:extLst>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spid="_x0000_s1056" r:id="rId3" imgW="418918" imgH="253890" progId="Equation.3">
                  <p:embed/>
                </p:oleObj>
              </mc:Choice>
              <mc:Fallback>
                <p:oleObj r:id="rId3" imgW="418918" imgH="25389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680566" y="4540084"/>
            <a:ext cx="4580467" cy="400110"/>
          </a:xfrm>
          <a:prstGeom prst="rect">
            <a:avLst/>
          </a:prstGeom>
          <a:noFill/>
        </p:spPr>
        <p:txBody>
          <a:bodyPr wrap="square">
            <a:spAutoFit/>
          </a:bodyPr>
          <a:lstStyle/>
          <a:p>
            <a:r>
              <a:rPr lang="en-US" sz="2000" dirty="0"/>
              <a:t>Figure</a:t>
            </a:r>
            <a:r>
              <a:rPr lang="pl-PL" sz="2000" dirty="0"/>
              <a:t> 1: </a:t>
            </a:r>
            <a:r>
              <a:rPr lang="en-US" sz="2000" dirty="0"/>
              <a:t>Generali</a:t>
            </a:r>
            <a:r>
              <a:rPr lang="pl-PL" sz="2000" dirty="0"/>
              <a:t>s</a:t>
            </a:r>
            <a:r>
              <a:rPr lang="en-US" sz="2000" dirty="0"/>
              <a:t>ed forecasting model</a:t>
            </a:r>
            <a:endParaRPr lang="pl-PL" sz="2000"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pl-PL" sz="2000" dirty="0" err="1">
                <a:solidFill>
                  <a:schemeClr val="bg1"/>
                </a:solidFill>
              </a:rPr>
              <a:t>Historical</a:t>
            </a:r>
            <a:r>
              <a:rPr lang="pl-PL" sz="2000" dirty="0">
                <a:solidFill>
                  <a:schemeClr val="bg1"/>
                </a:solidFill>
              </a:rPr>
              <a:t> data </a:t>
            </a: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dirty="0" err="1">
                <a:solidFill>
                  <a:schemeClr val="bg1"/>
                </a:solidFill>
              </a:rPr>
              <a:t>Forecast</a:t>
            </a:r>
            <a:endParaRPr lang="pl-PL" sz="2000" dirty="0">
              <a:solidFill>
                <a:schemeClr val="bg1"/>
              </a:solidFill>
            </a:endParaRPr>
          </a:p>
          <a:p>
            <a:pPr algn="ctr"/>
            <a:r>
              <a:rPr lang="pl-PL" sz="2000" dirty="0">
                <a:solidFill>
                  <a:schemeClr val="bg1"/>
                </a:solidFill>
              </a:rPr>
              <a:t>data </a:t>
            </a:r>
          </a:p>
          <a:p>
            <a:pPr algn="ctr"/>
            <a:r>
              <a:rPr lang="pl-PL"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400110"/>
          </a:xfrm>
          <a:prstGeom prst="rect">
            <a:avLst/>
          </a:prstGeom>
          <a:noFill/>
        </p:spPr>
        <p:txBody>
          <a:bodyPr wrap="square" rtlCol="0">
            <a:spAutoFit/>
          </a:bodyPr>
          <a:lstStyle/>
          <a:p>
            <a:pPr algn="ctr"/>
            <a:r>
              <a:rPr lang="pl-PL" sz="2000" dirty="0"/>
              <a:t>Forecasting</a:t>
            </a:r>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400110"/>
          </a:xfrm>
          <a:prstGeom prst="rect">
            <a:avLst/>
          </a:prstGeom>
          <a:noFill/>
        </p:spPr>
        <p:txBody>
          <a:bodyPr wrap="square" rtlCol="0">
            <a:spAutoFit/>
          </a:bodyPr>
          <a:lstStyle/>
          <a:p>
            <a:pPr algn="ctr"/>
            <a:r>
              <a:rPr lang="pl-PL" sz="2000" dirty="0"/>
              <a:t>model</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82880"/>
            <a:ext cx="9745133" cy="1116542"/>
          </a:xfrm>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593454"/>
                <a:ext cx="5856341" cy="5081666"/>
              </a:xfrm>
            </p:spPr>
            <p:txBody>
              <a:bodyPr>
                <a:noAutofit/>
              </a:bodyPr>
              <a:lstStyle/>
              <a:p>
                <a:pPr marL="0" indent="0" algn="just">
                  <a:lnSpc>
                    <a:spcPct val="110000"/>
                  </a:lnSpc>
                  <a:spcAft>
                    <a:spcPts val="1200"/>
                  </a:spcAft>
                  <a:buNone/>
                </a:pPr>
                <a:r>
                  <a:rPr lang="en-US" sz="2000" dirty="0"/>
                  <a:t>In a simple RW model, each forecast is assumed to be the sum of the last observation and a random error term. It therefore assumes that the latest observation is the best indication for building the nearest next forecast. This model is quite simple to understand and implement. It is used when a development trend is observed in the data sequence</a:t>
                </a:r>
                <a:r>
                  <a:rPr lang="en-GB" sz="2000" dirty="0"/>
                  <a:t>.</a:t>
                </a:r>
                <a:endParaRPr lang="pl-PL" sz="2000" dirty="0"/>
              </a:p>
              <a:p>
                <a:pPr marL="0" indent="0">
                  <a:lnSpc>
                    <a:spcPct val="110000"/>
                  </a:lnSpc>
                  <a:spcAft>
                    <a:spcPts val="1200"/>
                  </a:spcAft>
                  <a:buNone/>
                </a:pPr>
                <a:r>
                  <a:rPr lang="en-US" sz="2000" dirty="0"/>
                  <a:t>This is represented by the formal model:</a:t>
                </a:r>
                <a:endParaRPr lang="pl-PL" sz="20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lnSpc>
                    <a:spcPct val="110000"/>
                  </a:lnSpc>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en-GB" sz="2000" dirty="0"/>
                  <a:t>where:</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en-GB" sz="2000" dirty="0"/>
                  <a:t>– model error (white noise).</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593454"/>
                <a:ext cx="5856341" cy="5081666"/>
              </a:xfrm>
              <a:blipFill>
                <a:blip r:embed="rId2"/>
                <a:stretch>
                  <a:fillRect l="-1146" t="-600" r="-1042" b="-71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970119"/>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Random Walk,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459117"/>
          </a:xfrm>
          <a:prstGeom prst="rect">
            <a:avLst/>
          </a:prstGeom>
          <a:noFill/>
        </p:spPr>
        <p:txBody>
          <a:bodyPr wrap="square">
            <a:spAutoFit/>
          </a:bodyPr>
          <a:lstStyle/>
          <a:p>
            <a:pPr algn="ctr">
              <a:lnSpc>
                <a:spcPct val="150000"/>
              </a:lnSpc>
              <a:spcAft>
                <a:spcPts val="600"/>
              </a:spcAft>
            </a:pPr>
            <a:r>
              <a:rPr lang="en-GB" sz="22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22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22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2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22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22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2200" b="1" dirty="0">
                <a:effectLst/>
                <a:latin typeface="Tahoma" panose="020B0604030504040204" pitchFamily="34" charset="0"/>
                <a:ea typeface="Calibri" panose="020F0502020204030204" pitchFamily="34" charset="0"/>
                <a:cs typeface="Times New Roman" panose="02020603050405020304" pitchFamily="18" charset="0"/>
              </a:rPr>
              <a:t>]</a:t>
            </a:r>
            <a:endParaRPr lang="pl-PL" sz="2200" dirty="0"/>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230288" y="3603129"/>
            <a:ext cx="5724518" cy="3135601"/>
          </a:xfrm>
        </p:spPr>
        <p:txBody>
          <a:bodyPr>
            <a:noAutofit/>
          </a:bodyPr>
          <a:lstStyle/>
          <a:p>
            <a:pPr algn="just">
              <a:lnSpc>
                <a:spcPct val="110000"/>
              </a:lnSpc>
            </a:pPr>
            <a:r>
              <a:rPr lang="en-US" sz="2200" dirty="0"/>
              <a:t>In regression models, it is not possible to talk about the influence of one variable on another</a:t>
            </a:r>
            <a:r>
              <a:rPr lang="pl-PL" sz="2200" dirty="0"/>
              <a:t>;</a:t>
            </a:r>
          </a:p>
          <a:p>
            <a:pPr algn="just">
              <a:lnSpc>
                <a:spcPct val="110000"/>
              </a:lnSpc>
            </a:pPr>
            <a:r>
              <a:rPr lang="en-US" sz="2200" dirty="0"/>
              <a:t>To apply regression methods, a larger amount of historical data is needed – the longer the observation period of historical data, the greater the possibility of precisely determining forecasts</a:t>
            </a:r>
            <a:r>
              <a:rPr lang="pl-PL" sz="22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340154" y="3135004"/>
            <a:ext cx="5805996" cy="369332"/>
          </a:xfrm>
          <a:prstGeom prst="rect">
            <a:avLst/>
          </a:prstGeom>
          <a:noFill/>
        </p:spPr>
        <p:txBody>
          <a:bodyPr wrap="square">
            <a:spAutoFit/>
          </a:bodyPr>
          <a:lstStyle/>
          <a:p>
            <a:pPr algn="ctr"/>
            <a:r>
              <a:rPr lang="en-US" dirty="0"/>
              <a:t>Figure</a:t>
            </a:r>
            <a:r>
              <a:rPr lang="pl-PL" dirty="0"/>
              <a:t> </a:t>
            </a:r>
            <a:r>
              <a:rPr lang="en-US" dirty="0"/>
              <a:t>11</a:t>
            </a:r>
            <a:r>
              <a:rPr lang="pl-PL" dirty="0"/>
              <a:t>:</a:t>
            </a:r>
            <a:r>
              <a:rPr lang="en-US" dirty="0"/>
              <a:t> Selected regression methods</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1033642789"/>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683980"/>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0000"/>
              </a:lnSpc>
            </a:pPr>
            <a:r>
              <a:rPr lang="en-GB" sz="2200" dirty="0"/>
              <a:t>Many variants of regression models are known: linear regression, non-linear regression, logistic regression, stepwise regression, ordinal regression</a:t>
            </a:r>
            <a:r>
              <a:rPr lang="pl-PL" sz="2200" dirty="0"/>
              <a:t>.</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743200"/>
                <a:ext cx="5480480" cy="3548270"/>
              </a:xfrm>
              <a:prstGeom prst="rect">
                <a:avLst/>
              </a:prstGeom>
              <a:noFill/>
            </p:spPr>
            <p:txBody>
              <a:bodyPr wrap="square">
                <a:noAutofit/>
              </a:bodyPr>
              <a:lstStyle/>
              <a:p>
                <a:pPr algn="just">
                  <a:lnSpc>
                    <a:spcPct val="120000"/>
                  </a:lnSpc>
                  <a:spcAft>
                    <a:spcPts val="12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The formula for the general form of regression is:</a:t>
                </a:r>
                <a:endParaRPr lang="pl-PL" sz="2000" i="1" kern="100" dirty="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20000"/>
                  </a:lnSpc>
                  <a:spcAft>
                    <a:spcPts val="1200"/>
                  </a:spcAft>
                </a:pPr>
                <a14:m>
                  <m:oMathPara xmlns:m="http://schemas.openxmlformats.org/officeDocument/2006/math">
                    <m:oMathParaPr>
                      <m:jc m:val="centerGroup"/>
                    </m:oMathParaPr>
                    <m:oMath xmlns:m="http://schemas.openxmlformats.org/officeDocument/2006/math">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GB" sz="20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GB" sz="2000" i="1" kern="100" dirty="0">
                    <a:effectLst/>
                    <a:latin typeface="Tahoma" panose="020B0604030504040204" pitchFamily="34" charset="0"/>
                    <a:ea typeface="Calibri" panose="020F0502020204030204" pitchFamily="34" charset="0"/>
                    <a:cs typeface="Times New Roman" panose="02020603050405020304" pitchFamily="18" charset="0"/>
                  </a:rPr>
                  <a:t>X</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 explanatory, predicting variable</a:t>
                </a:r>
                <a:endParaRPr lang="pl-PL"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14:m>
                  <m:oMath xmlns:m="http://schemas.openxmlformats.org/officeDocument/2006/math">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en-GB" sz="2000" i="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regression coefficient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20000"/>
                  </a:lnSpc>
                  <a:spcAft>
                    <a:spcPts val="600"/>
                  </a:spcAft>
                </a:pPr>
                <a14:m>
                  <m:oMath xmlns:m="http://schemas.openxmlformats.org/officeDocument/2006/math">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en-GB" sz="20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regression equation</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20000"/>
                  </a:lnSpc>
                  <a:spcAft>
                    <a:spcPts val="600"/>
                  </a:spcAft>
                </a:pPr>
                <a14:m>
                  <m:oMath xmlns:m="http://schemas.openxmlformats.org/officeDocument/2006/math">
                    <m:sSub>
                      <m:sSubPr>
                        <m:ctrlPr>
                          <a:rPr lang="pl-PL" sz="2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sz="20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0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 random error.</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743200"/>
                <a:ext cx="5480480" cy="3548270"/>
              </a:xfrm>
              <a:prstGeom prst="rect">
                <a:avLst/>
              </a:prstGeom>
              <a:blipFill>
                <a:blip r:embed="rId7"/>
                <a:stretch>
                  <a:fillRect l="-1112" t="-172" r="-1224" b="-4296"/>
                </a:stretch>
              </a:blipFill>
            </p:spPr>
            <p:txBody>
              <a:bodyPr/>
              <a:lstStyle/>
              <a:p>
                <a:r>
                  <a:rPr lang="en-GB">
                    <a:noFill/>
                  </a:rPr>
                  <a:t> </a:t>
                </a:r>
              </a:p>
            </p:txBody>
          </p:sp>
        </mc:Fallback>
      </mc:AlternateContent>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5" y="229100"/>
            <a:ext cx="9745133" cy="1116542"/>
          </a:xfrm>
        </p:spPr>
        <p:txBody>
          <a:bodyPr/>
          <a:lstStyle/>
          <a:p>
            <a:r>
              <a:rPr lang="en-US" dirty="0"/>
              <a:t>Regression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217278" cy="4922210"/>
          </a:xfrm>
        </p:spPr>
        <p:txBody>
          <a:bodyPr>
            <a:noAutofit/>
          </a:bodyPr>
          <a:lstStyle/>
          <a:p>
            <a:pPr algn="just">
              <a:lnSpc>
                <a:spcPct val="110000"/>
              </a:lnSpc>
              <a:spcAft>
                <a:spcPts val="1200"/>
              </a:spcAft>
            </a:pPr>
            <a:r>
              <a:rPr lang="en-US" sz="2200" dirty="0"/>
              <a:t>The Trend Projection method is a variation of the straight line method. Jet is the most classic business forecasting method that deals with the movement of variables over time</a:t>
            </a:r>
            <a:r>
              <a:rPr lang="pl-PL" sz="2200" dirty="0"/>
              <a:t>;</a:t>
            </a:r>
          </a:p>
          <a:p>
            <a:pPr algn="just">
              <a:lnSpc>
                <a:spcPct val="110000"/>
              </a:lnSpc>
            </a:pPr>
            <a:r>
              <a:rPr lang="en-US" sz="2200" dirty="0"/>
              <a:t>A distinction can be made between the </a:t>
            </a:r>
            <a:r>
              <a:rPr lang="en-US" sz="2200" dirty="0">
                <a:solidFill>
                  <a:srgbClr val="1065AB"/>
                </a:solidFill>
              </a:rPr>
              <a:t>graphical method </a:t>
            </a:r>
            <a:r>
              <a:rPr lang="en-US" sz="2200" dirty="0"/>
              <a:t>– in which the data is displayed on a graph and a line is drawn manually through it. The line is drawn maintaining the smallest distance between the designated points and the line; </a:t>
            </a:r>
            <a:r>
              <a:rPr lang="en-US" sz="2200" dirty="0">
                <a:solidFill>
                  <a:srgbClr val="1065AB"/>
                </a:solidFill>
              </a:rPr>
              <a:t>trend equation fitting method</a:t>
            </a:r>
            <a:r>
              <a:rPr lang="en-US" sz="2200" dirty="0"/>
              <a:t> using data and a straight or exponential line equation</a:t>
            </a:r>
            <a:r>
              <a:rPr lang="pl-PL" sz="2200" dirty="0"/>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2000" dirty="0">
                <a:effectLst/>
                <a:latin typeface="Tahoma" panose="020B0604030504040204" pitchFamily="34" charset="0"/>
                <a:ea typeface="Calibri" panose="020F0502020204030204" pitchFamily="34" charset="0"/>
                <a:cs typeface="Times New Roman" panose="02020603050405020304" pitchFamily="18" charset="0"/>
              </a:rPr>
              <a:t>Trend Projection Method</a:t>
            </a:r>
            <a:endParaRPr lang="pl-PL" sz="20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265504" y="1099777"/>
            <a:ext cx="4562061" cy="491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2000" dirty="0">
                <a:effectLst/>
                <a:latin typeface="Tahoma" panose="020B0604030504040204" pitchFamily="34" charset="0"/>
                <a:ea typeface="Calibri" panose="020F0502020204030204" pitchFamily="34" charset="0"/>
                <a:cs typeface="Times New Roman" panose="02020603050405020304" pitchFamily="18" charset="0"/>
              </a:rPr>
              <a:t>Multiple linear regression method</a:t>
            </a:r>
            <a:endParaRPr lang="pl-PL" sz="20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979534" y="1591506"/>
                <a:ext cx="5124435" cy="5084469"/>
              </a:xfrm>
              <a:prstGeom prst="rect">
                <a:avLst/>
              </a:prstGeom>
              <a:noFill/>
            </p:spPr>
            <p:txBody>
              <a:bodyPr wrap="square">
                <a:spAutoFit/>
              </a:bodyPr>
              <a:lstStyle/>
              <a:p>
                <a:pPr algn="just">
                  <a:lnSpc>
                    <a:spcPct val="120000"/>
                  </a:lnSpc>
                </a:pPr>
                <a:r>
                  <a:rPr lang="en-GB" dirty="0">
                    <a:effectLst/>
                    <a:latin typeface="Tahoma" panose="020B0604030504040204" pitchFamily="34" charset="0"/>
                    <a:ea typeface="Calibri" panose="020F0502020204030204" pitchFamily="34" charset="0"/>
                    <a:cs typeface="Times New Roman" panose="02020603050405020304" pitchFamily="18" charset="0"/>
                  </a:rPr>
                  <a:t>Multiple linear regression allows you to build models of linear relationships between many variables. The multiple linear regression method is used in data analysis to examine complex relationships between multiple variables</a:t>
                </a:r>
                <a:r>
                  <a:rPr lang="pl-PL"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pP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Bef>
                    <a:spcPts val="1200"/>
                  </a:spcBef>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kern="100" dirty="0">
                    <a:effectLst/>
                    <a:latin typeface="Tahoma" panose="020B0604030504040204" pitchFamily="34" charset="0"/>
                    <a:ea typeface="Calibri" panose="020F0502020204030204" pitchFamily="34" charset="0"/>
                    <a:cs typeface="Times New Roman" panose="02020603050405020304" pitchFamily="18" charset="0"/>
                  </a:rPr>
                  <a:t> – value of the variable in the </a:t>
                </a:r>
                <a:r>
                  <a:rPr lang="en-GB" kern="100" dirty="0" err="1">
                    <a:effectLst/>
                    <a:latin typeface="Tahoma" panose="020B0604030504040204" pitchFamily="34" charset="0"/>
                    <a:ea typeface="Calibri" panose="020F0502020204030204" pitchFamily="34" charset="0"/>
                    <a:cs typeface="Times New Roman" panose="02020603050405020304" pitchFamily="18" charset="0"/>
                  </a:rPr>
                  <a:t>analy</a:t>
                </a:r>
                <a:r>
                  <a:rPr lang="pl-PL" kern="100" dirty="0">
                    <a:effectLst/>
                    <a:latin typeface="Tahoma" panose="020B0604030504040204" pitchFamily="34" charset="0"/>
                    <a:ea typeface="Calibri" panose="020F0502020204030204" pitchFamily="34" charset="0"/>
                    <a:cs typeface="Times New Roman" panose="02020603050405020304" pitchFamily="18" charset="0"/>
                  </a:rPr>
                  <a:t>s</a:t>
                </a:r>
                <a:r>
                  <a:rPr lang="en-GB" kern="100" dirty="0">
                    <a:effectLst/>
                    <a:latin typeface="Tahoma" panose="020B0604030504040204" pitchFamily="34" charset="0"/>
                    <a:ea typeface="Calibri" panose="020F0502020204030204" pitchFamily="34" charset="0"/>
                    <a:cs typeface="Times New Roman" panose="02020603050405020304" pitchFamily="18" charset="0"/>
                  </a:rPr>
                  <a:t>ed period</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kern="100" dirty="0">
                    <a:effectLst/>
                    <a:latin typeface="Tahoma" panose="020B0604030504040204" pitchFamily="34" charset="0"/>
                    <a:ea typeface="Calibri" panose="020F0502020204030204" pitchFamily="34" charset="0"/>
                    <a:cs typeface="Times New Roman" panose="02020603050405020304" pitchFamily="18" charset="0"/>
                  </a:rPr>
                  <a:t> – value of the increase or decrease in the dependent variable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model error (white noise).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979534" y="1591506"/>
                <a:ext cx="5124435" cy="5084469"/>
              </a:xfrm>
              <a:prstGeom prst="rect">
                <a:avLst/>
              </a:prstGeom>
              <a:blipFill>
                <a:blip r:embed="rId2"/>
                <a:stretch>
                  <a:fillRect l="-1070" t="-120" r="-832"/>
                </a:stretch>
              </a:blipFill>
            </p:spPr>
            <p:txBody>
              <a:bodyPr/>
              <a:lstStyle/>
              <a:p>
                <a:r>
                  <a:rPr lang="en-GB">
                    <a:noFill/>
                  </a:rPr>
                  <a:t> </a:t>
                </a:r>
              </a:p>
            </p:txBody>
          </p:sp>
        </mc:Fallback>
      </mc:AlternateContent>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654600" cy="4922210"/>
              </a:xfrm>
            </p:spPr>
            <p:txBody>
              <a:bodyPr>
                <a:noAutofit/>
              </a:bodyPr>
              <a:lstStyle/>
              <a:p>
                <a:pPr marL="0" indent="0" algn="just">
                  <a:lnSpc>
                    <a:spcPct val="110000"/>
                  </a:lnSpc>
                  <a:spcAft>
                    <a:spcPts val="1200"/>
                  </a:spcAft>
                  <a:buNone/>
                </a:pPr>
                <a:r>
                  <a:rPr lang="en-US" sz="2000" dirty="0"/>
                  <a:t>The purpose of the linear regression method is to fit a straight line to the data</a:t>
                </a:r>
                <a:r>
                  <a:rPr lang="en-GB" sz="2000" dirty="0"/>
                  <a:t>.</a:t>
                </a:r>
                <a:r>
                  <a:rPr lang="pl-PL" sz="2000" dirty="0"/>
                  <a:t> </a:t>
                </a:r>
                <a:r>
                  <a:rPr lang="en-US" sz="2000" dirty="0"/>
                  <a:t>In the simple linear regression method, the forecasting model is based on a linear tendency. To determine the regression line, and therefore the values in the linear regression model, you need to calculate the straight line coefficients </a:t>
                </a:r>
                <a:r>
                  <a:rPr lang="en-US" sz="2000" i="1" dirty="0"/>
                  <a:t>a</a:t>
                </a:r>
                <a:r>
                  <a:rPr lang="en-US" sz="2000" dirty="0"/>
                  <a:t> and </a:t>
                </a:r>
                <a:r>
                  <a:rPr lang="en-US" sz="2000" i="1" dirty="0"/>
                  <a:t>b</a:t>
                </a:r>
                <a:r>
                  <a:rPr lang="pl-PL" sz="2000" dirty="0"/>
                  <a:t>;</a:t>
                </a:r>
              </a:p>
              <a:p>
                <a:pPr marL="0" indent="0" algn="just">
                  <a:lnSpc>
                    <a:spcPct val="110000"/>
                  </a:lnSpc>
                  <a:spcAft>
                    <a:spcPts val="1200"/>
                  </a:spcAf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sz="1800" kern="100" dirty="0">
                  <a:ea typeface="Calibri" panose="020F0502020204030204" pitchFamily="34" charset="0"/>
                  <a:cs typeface="Times New Roman" panose="02020603050405020304" pitchFamily="18" charset="0"/>
                </a:endParaRPr>
              </a:p>
              <a:p>
                <a:pPr marL="0" indent="0" algn="ctr">
                  <a:lnSpc>
                    <a:spcPct val="110000"/>
                  </a:lnSpc>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lnSpc>
                    <a:spcPct val="110000"/>
                  </a:lnSpc>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sz="1800" kern="100" dirty="0">
                  <a:ea typeface="Calibri" panose="020F0502020204030204" pitchFamily="34" charset="0"/>
                  <a:cs typeface="Times New Roman" panose="02020603050405020304" pitchFamily="18" charset="0"/>
                </a:endParaRPr>
              </a:p>
              <a:p>
                <a:pPr marL="0" indent="0" algn="just">
                  <a:lnSpc>
                    <a:spcPct val="110000"/>
                  </a:lnSpc>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variable in the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ed period</a:t>
                </a:r>
                <a:endParaRPr lang="pl-PL" sz="1800" kern="100" dirty="0">
                  <a:ea typeface="Calibri" panose="020F0502020204030204" pitchFamily="34" charset="0"/>
                  <a:cs typeface="Times New Roman" panose="02020603050405020304" pitchFamily="18" charset="0"/>
                </a:endParaRPr>
              </a:p>
              <a:p>
                <a:pPr marL="0" indent="0" algn="just">
                  <a:lnSpc>
                    <a:spcPct val="110000"/>
                  </a:lnSpc>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increase or decrease in the dependent variable</a:t>
                </a:r>
                <a:endParaRPr lang="pl-PL" sz="1800" kern="100" dirty="0">
                  <a:ea typeface="Calibri" panose="020F0502020204030204" pitchFamily="34" charset="0"/>
                  <a:cs typeface="Times New Roman" panose="02020603050405020304" pitchFamily="18" charset="0"/>
                </a:endParaRPr>
              </a:p>
              <a:p>
                <a:pPr marL="0" indent="0" algn="just">
                  <a:lnSpc>
                    <a:spcPct val="110000"/>
                  </a:lnSpc>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serial number of the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analy</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ed and forecast period.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654600" cy="4922210"/>
              </a:xfrm>
              <a:blipFill>
                <a:blip r:embed="rId2"/>
                <a:stretch>
                  <a:fillRect l="-1008" t="-743" r="-917" b="-272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Simple Linear Regression Method</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28008" y="1697109"/>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162507" y="1038863"/>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156175" y="3257497"/>
            <a:ext cx="4623703" cy="2434449"/>
          </a:xfrm>
          <a:prstGeom prst="rect">
            <a:avLst/>
          </a:prstGeom>
          <a:noFill/>
        </p:spPr>
        <p:txBody>
          <a:bodyPr wrap="square">
            <a:spAutoFit/>
          </a:bodyPr>
          <a:lstStyle/>
          <a:p>
            <a:pPr algn="just">
              <a:lnSpc>
                <a:spcPct val="120000"/>
              </a:lnSpc>
              <a:spcAft>
                <a:spcPts val="12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T</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he quickest way to calculate the above regression coefficients is to use the LINEST function.</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1200"/>
              </a:spcAft>
            </a:pPr>
            <a:r>
              <a:rPr lang="en-GB" sz="2000" dirty="0">
                <a:effectLst/>
                <a:latin typeface="Tahoma" panose="020B0604030504040204" pitchFamily="34" charset="0"/>
                <a:ea typeface="Calibri" panose="020F0502020204030204" pitchFamily="34" charset="0"/>
                <a:cs typeface="Times New Roman" panose="02020603050405020304" pitchFamily="18" charset="0"/>
              </a:rPr>
              <a:t>Syntax</a:t>
            </a:r>
            <a:r>
              <a:rPr lang="en-GB" sz="20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20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2000" b="1" dirty="0">
                <a:effectLst/>
                <a:latin typeface="Tahoma" panose="020B0604030504040204" pitchFamily="34" charset="0"/>
                <a:ea typeface="Calibri" panose="020F0502020204030204" pitchFamily="34" charset="0"/>
                <a:cs typeface="Times New Roman" panose="02020603050405020304" pitchFamily="18" charset="0"/>
              </a:rPr>
              <a:t>,[</a:t>
            </a:r>
            <a:r>
              <a:rPr lang="en-GB" sz="20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20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2000" dirty="0"/>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49096"/>
            <a:ext cx="9745133" cy="1116542"/>
          </a:xfrm>
        </p:spPr>
        <p:txBody>
          <a:bodyPr/>
          <a:lstStyle/>
          <a:p>
            <a:r>
              <a:rPr lang="en-US" dirty="0"/>
              <a:t>Regression methods</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46563" y="959301"/>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Simple Linear Regression Method</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1783071"/>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71836" y="105611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268427" y="3421098"/>
            <a:ext cx="4648996" cy="2434449"/>
          </a:xfrm>
          <a:prstGeom prst="rect">
            <a:avLst/>
          </a:prstGeom>
          <a:noFill/>
        </p:spPr>
        <p:txBody>
          <a:bodyPr wrap="square">
            <a:spAutoFit/>
          </a:bodyPr>
          <a:lstStyle/>
          <a:p>
            <a:pPr algn="just">
              <a:lnSpc>
                <a:spcPct val="120000"/>
              </a:lnSpc>
              <a:spcAft>
                <a:spcPts val="12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T</a:t>
            </a:r>
            <a:r>
              <a:rPr lang="en-GB" sz="2000" kern="100" dirty="0">
                <a:effectLst/>
                <a:latin typeface="Tahoma" panose="020B0604030504040204" pitchFamily="34" charset="0"/>
                <a:ea typeface="Calibri" panose="020F0502020204030204" pitchFamily="34" charset="0"/>
                <a:cs typeface="Times New Roman" panose="02020603050405020304" pitchFamily="18" charset="0"/>
              </a:rPr>
              <a:t>he quickest way to calculate the above regression coefficients is to use the LINEST function.</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GB" sz="2000" dirty="0">
                <a:effectLst/>
                <a:latin typeface="Tahoma" panose="020B0604030504040204" pitchFamily="34" charset="0"/>
                <a:ea typeface="Calibri" panose="020F0502020204030204" pitchFamily="34" charset="0"/>
                <a:cs typeface="Times New Roman" panose="02020603050405020304" pitchFamily="18" charset="0"/>
              </a:rPr>
              <a:t>Syntax</a:t>
            </a:r>
            <a:r>
              <a:rPr lang="en-GB" sz="20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20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2000" b="1" dirty="0">
                <a:effectLst/>
                <a:latin typeface="Tahoma" panose="020B0604030504040204" pitchFamily="34" charset="0"/>
                <a:ea typeface="Calibri" panose="020F0502020204030204" pitchFamily="34" charset="0"/>
                <a:cs typeface="Times New Roman" panose="02020603050405020304" pitchFamily="18" charset="0"/>
              </a:rPr>
              <a:t>,[</a:t>
            </a:r>
            <a:r>
              <a:rPr lang="en-GB" sz="20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20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20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558778"/>
            <a:ext cx="6342927"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2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To determine the parameters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and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you need to calculate a system of two equations. It has the following form:</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827808041"/>
              </p:ext>
            </p:extLst>
          </p:nvPr>
        </p:nvGraphicFramePr>
        <p:xfrm>
          <a:off x="1646563" y="2352256"/>
          <a:ext cx="3277012" cy="1705260"/>
        </p:xfrm>
        <a:graphic>
          <a:graphicData uri="http://schemas.openxmlformats.org/presentationml/2006/ole">
            <mc:AlternateContent xmlns:mc="http://schemas.openxmlformats.org/markup-compatibility/2006">
              <mc:Choice xmlns:v="urn:schemas-microsoft-com:vml" Requires="v">
                <p:oleObj spid="_x0000_s2081" r:id="rId5" imgW="1714500" imgH="889000" progId="Equation.3">
                  <p:embed/>
                </p:oleObj>
              </mc:Choice>
              <mc:Fallback>
                <p:oleObj r:id="rId5" imgW="1714500" imgH="889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563" y="2352256"/>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88659" y="4104151"/>
            <a:ext cx="6672875" cy="279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20000"/>
              </a:lnSpc>
              <a:spcBef>
                <a:spcPct val="0"/>
              </a:spcBef>
              <a:spcAft>
                <a:spcPts val="60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where: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2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the ordinal number of the per</a:t>
            </a:r>
            <a:r>
              <a:rPr kumimoji="0" lang="pl-PL"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od (t = 1, 2, 3, ...), which is the value of the independent time variable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2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dependent variable (e.g. demand for a given good in a given time period)</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2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value of the variable in the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analy</a:t>
            </a:r>
            <a:r>
              <a:rPr kumimoji="0" lang="pl-PL"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ed period</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2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value of the increase or decrease in the dependent variable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2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number of all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analy</a:t>
            </a:r>
            <a:r>
              <a:rPr kumimoji="0" lang="pl-PL"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ed periods.</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838199" y="1606964"/>
            <a:ext cx="10515600" cy="4351338"/>
          </a:xfrm>
        </p:spPr>
        <p:txBody>
          <a:bodyPr/>
          <a:lstStyle/>
          <a:p>
            <a:pPr algn="just">
              <a:lnSpc>
                <a:spcPct val="125000"/>
              </a:lnSpc>
            </a:pPr>
            <a:r>
              <a:rPr lang="en-US" sz="3000" dirty="0"/>
              <a:t>To assess forecast accuracy, forecast errors must be measured. Given that there is no guarantee of perfect prediction of future demand, every forecast is subject to error</a:t>
            </a:r>
            <a:r>
              <a:rPr lang="pl-PL" sz="3000" dirty="0"/>
              <a:t>.</a:t>
            </a:r>
          </a:p>
          <a:p>
            <a:pPr algn="just">
              <a:lnSpc>
                <a:spcPct val="125000"/>
              </a:lnSpc>
              <a:spcAft>
                <a:spcPts val="1200"/>
              </a:spcAft>
            </a:pPr>
            <a:r>
              <a:rPr lang="pl-PL" sz="3000" dirty="0"/>
              <a:t>We </a:t>
            </a:r>
            <a:r>
              <a:rPr lang="pl-PL" sz="3000" dirty="0" err="1"/>
              <a:t>can</a:t>
            </a:r>
            <a:r>
              <a:rPr lang="pl-PL" sz="3000" dirty="0"/>
              <a:t> </a:t>
            </a:r>
            <a:r>
              <a:rPr lang="pl-PL" sz="3000" dirty="0" err="1"/>
              <a:t>distinguish</a:t>
            </a:r>
            <a:r>
              <a:rPr lang="pl-PL" sz="3000" dirty="0"/>
              <a:t>:</a:t>
            </a:r>
          </a:p>
          <a:p>
            <a:pPr lvl="1">
              <a:lnSpc>
                <a:spcPct val="125000"/>
              </a:lnSpc>
            </a:pPr>
            <a:r>
              <a:rPr lang="en-US" sz="2600" dirty="0"/>
              <a:t>systematic and </a:t>
            </a:r>
            <a:endParaRPr lang="pl-PL" sz="2600" dirty="0"/>
          </a:p>
          <a:p>
            <a:pPr lvl="1">
              <a:lnSpc>
                <a:spcPct val="125000"/>
              </a:lnSpc>
            </a:pPr>
            <a:r>
              <a:rPr lang="en-US" sz="2600" dirty="0"/>
              <a:t>unsystematic effects of forecast errors</a:t>
            </a:r>
            <a:r>
              <a:rPr lang="pl-PL" sz="2600" dirty="0"/>
              <a:t>.</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6363608"/>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Hopp</a:t>
            </a:r>
            <a:r>
              <a:rPr lang="pl-PL" dirty="0"/>
              <a:t> &amp; </a:t>
            </a:r>
            <a:r>
              <a:rPr lang="pl-PL" dirty="0" err="1"/>
              <a:t>Spearman</a:t>
            </a:r>
            <a:r>
              <a:rPr lang="pl-PL" dirty="0"/>
              <a:t>, 1999, </a:t>
            </a:r>
            <a:r>
              <a:rPr lang="da-DK" dirty="0"/>
              <a:t>Zeiml, et al., 2019; Shcherbakov et al., 2013</a:t>
            </a:r>
            <a:endParaRPr lang="pl-PL" dirty="0"/>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lnSpc>
                <a:spcPct val="120000"/>
              </a:lnSpc>
              <a:buNone/>
            </a:pPr>
            <a:r>
              <a:rPr lang="en-US" sz="1800" dirty="0"/>
              <a:t>The mean squared error can only be positive and its value should be as small as possible. The value of this error, which is </a:t>
            </a:r>
            <a:r>
              <a:rPr lang="en-US" sz="1800" i="1" dirty="0"/>
              <a:t>0</a:t>
            </a:r>
            <a:r>
              <a:rPr lang="en-US" sz="1800" dirty="0"/>
              <a:t>, indicates excellent forecast accuracy</a:t>
            </a:r>
            <a:r>
              <a:rPr lang="pl-PL" sz="1800" dirty="0"/>
              <a:t>.</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Mean Squared Error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pl-PL">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800" dirty="0"/>
              <a:t>The error value should be as close to 0 as possible. The lower the root mean square error value, the better the model. And the perfect model has a value equal to </a:t>
            </a:r>
            <a:r>
              <a:rPr lang="en-US" sz="1800" i="1" dirty="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Root Mean Squared Error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pl-PL">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5"/>
            <a:ext cx="3837972" cy="24014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800" dirty="0"/>
              <a:t>This is one of the more popular measures of error. A value of</a:t>
            </a:r>
            <a:r>
              <a:rPr lang="en-US" sz="1800" i="1" dirty="0"/>
              <a:t> 0 </a:t>
            </a:r>
            <a:r>
              <a:rPr lang="en-US" sz="1800" dirty="0"/>
              <a:t>indicates that the model has no mean error, meaning the value should be as close to </a:t>
            </a:r>
            <a:r>
              <a:rPr lang="en-US" sz="1800" i="1" dirty="0"/>
              <a:t>0</a:t>
            </a:r>
            <a:r>
              <a:rPr lang="en-US" sz="1800" dirty="0"/>
              <a:t> as possible.</a:t>
            </a:r>
            <a:r>
              <a:rPr lang="pl-PL" sz="1800" dirty="0"/>
              <a:t> </a:t>
            </a:r>
            <a:r>
              <a:rPr lang="en-US" sz="1800" dirty="0"/>
              <a:t>For the same forecast errors, smaller actual values make the relative error larger.</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ea typeface="Calibri" panose="020F0502020204030204" pitchFamily="34" charset="0"/>
                <a:cs typeface="Times New Roman" panose="02020603050405020304" pitchFamily="18" charset="0"/>
              </a:rPr>
              <a:t>Mean Absolute Percentage Error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667588"/>
          </a:xfrm>
        </p:spPr>
        <p:txBody>
          <a:bodyPr>
            <a:normAutofit lnSpcReduction="10000"/>
          </a:bodyPr>
          <a:lstStyle/>
          <a:p>
            <a:pPr marL="0" indent="0" algn="just">
              <a:lnSpc>
                <a:spcPct val="120000"/>
              </a:lnSpc>
              <a:buNone/>
            </a:pPr>
            <a:r>
              <a:rPr lang="en-US" sz="1800" dirty="0"/>
              <a:t>This is the average percentage error (or deviation). It informs how much the deviation from the actual value will be on average during the forecast period.</a:t>
            </a:r>
          </a:p>
          <a:p>
            <a:pPr marL="0" indent="0" algn="just">
              <a:lnSpc>
                <a:spcPct val="120000"/>
              </a:lnSpc>
              <a:buNone/>
            </a:pPr>
            <a:r>
              <a:rPr lang="en-US" sz="1800" dirty="0"/>
              <a:t>MPE is useful because it allows you to check whether a forecast model systematically underestimates (more negative error) or overestimates (positive error).</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043609" y="1763575"/>
            <a:ext cx="4373341" cy="491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2200" dirty="0">
                <a:effectLst/>
                <a:ea typeface="Calibri" panose="020F0502020204030204" pitchFamily="34" charset="0"/>
                <a:cs typeface="Times New Roman" panose="02020603050405020304" pitchFamily="18" charset="0"/>
              </a:rPr>
              <a:t>Mean Percentage Error (MPE)</a:t>
            </a:r>
            <a:endParaRPr lang="pl-PL" sz="2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6780352" y="1763574"/>
            <a:ext cx="4729161" cy="491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200" dirty="0">
                <a:ea typeface="Calibri" panose="020F0502020204030204" pitchFamily="34" charset="0"/>
                <a:cs typeface="Times New Roman" panose="02020603050405020304" pitchFamily="18" charset="0"/>
              </a:rPr>
              <a:t>Mean Absolute Deviation (MAD)</a:t>
            </a:r>
            <a:endParaRPr lang="pl-PL" sz="2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470992" y="2616549"/>
                <a:ext cx="3184440" cy="9121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200" i="1" smtClean="0">
                          <a:latin typeface="Cambria Math" panose="02040503050406030204" pitchFamily="18" charset="0"/>
                        </a:rPr>
                        <m:t>𝑀𝑃𝐸</m:t>
                      </m:r>
                      <m:r>
                        <a:rPr lang="pl-PL" sz="2200" i="0">
                          <a:latin typeface="Cambria Math" panose="02040503050406030204" pitchFamily="18" charset="0"/>
                        </a:rPr>
                        <m:t>=</m:t>
                      </m:r>
                      <m:f>
                        <m:fPr>
                          <m:ctrlPr>
                            <a:rPr lang="pl-PL" sz="2200" i="1">
                              <a:solidFill>
                                <a:srgbClr val="836967"/>
                              </a:solidFill>
                              <a:latin typeface="Cambria Math" panose="02040503050406030204" pitchFamily="18" charset="0"/>
                            </a:rPr>
                          </m:ctrlPr>
                        </m:fPr>
                        <m:num>
                          <m:r>
                            <a:rPr lang="pl-PL" sz="2200" i="0">
                              <a:latin typeface="Cambria Math" panose="02040503050406030204" pitchFamily="18" charset="0"/>
                            </a:rPr>
                            <m:t>100%</m:t>
                          </m:r>
                        </m:num>
                        <m:den>
                          <m:r>
                            <a:rPr lang="pl-PL" sz="2200" i="1">
                              <a:latin typeface="Cambria Math" panose="02040503050406030204" pitchFamily="18" charset="0"/>
                            </a:rPr>
                            <m:t>𝑛</m:t>
                          </m:r>
                        </m:den>
                      </m:f>
                      <m:nary>
                        <m:naryPr>
                          <m:chr m:val="∑"/>
                          <m:subHide m:val="on"/>
                          <m:supHide m:val="on"/>
                          <m:ctrlPr>
                            <a:rPr lang="pl-PL" sz="2200" i="1">
                              <a:latin typeface="Cambria Math" panose="02040503050406030204" pitchFamily="18" charset="0"/>
                            </a:rPr>
                          </m:ctrlPr>
                        </m:naryPr>
                        <m:sub/>
                        <m:sup/>
                        <m:e>
                          <m:f>
                            <m:fPr>
                              <m:ctrlPr>
                                <a:rPr lang="pl-PL" sz="2200" i="1">
                                  <a:solidFill>
                                    <a:srgbClr val="836967"/>
                                  </a:solidFill>
                                  <a:latin typeface="Cambria Math" panose="02040503050406030204" pitchFamily="18" charset="0"/>
                                </a:rPr>
                              </m:ctrlPr>
                            </m:fPr>
                            <m:num>
                              <m:sSub>
                                <m:sSubPr>
                                  <m:ctrlPr>
                                    <a:rPr lang="pl-PL" sz="2200" i="1">
                                      <a:solidFill>
                                        <a:srgbClr val="836967"/>
                                      </a:solidFill>
                                      <a:latin typeface="Cambria Math" panose="02040503050406030204" pitchFamily="18" charset="0"/>
                                    </a:rPr>
                                  </m:ctrlPr>
                                </m:sSubPr>
                                <m:e>
                                  <m:r>
                                    <a:rPr lang="pl-PL" sz="2200" i="1">
                                      <a:latin typeface="Cambria Math" panose="02040503050406030204" pitchFamily="18" charset="0"/>
                                    </a:rPr>
                                    <m:t>𝑎</m:t>
                                  </m:r>
                                </m:e>
                                <m:sub>
                                  <m:r>
                                    <a:rPr lang="pl-PL" sz="2200" i="1">
                                      <a:latin typeface="Cambria Math" panose="02040503050406030204" pitchFamily="18" charset="0"/>
                                    </a:rPr>
                                    <m:t>𝑡</m:t>
                                  </m:r>
                                </m:sub>
                              </m:sSub>
                              <m:r>
                                <a:rPr lang="pl-PL" sz="2200" i="0">
                                  <a:latin typeface="Cambria Math" panose="02040503050406030204" pitchFamily="18" charset="0"/>
                                </a:rPr>
                                <m:t>−</m:t>
                              </m:r>
                              <m:sSub>
                                <m:sSubPr>
                                  <m:ctrlPr>
                                    <a:rPr lang="pl-PL" sz="2200" i="1">
                                      <a:solidFill>
                                        <a:srgbClr val="836967"/>
                                      </a:solidFill>
                                      <a:latin typeface="Cambria Math" panose="02040503050406030204" pitchFamily="18" charset="0"/>
                                    </a:rPr>
                                  </m:ctrlPr>
                                </m:sSubPr>
                                <m:e>
                                  <m:r>
                                    <a:rPr lang="pl-PL" sz="2200" i="1">
                                      <a:latin typeface="Cambria Math" panose="02040503050406030204" pitchFamily="18" charset="0"/>
                                    </a:rPr>
                                    <m:t>𝑓</m:t>
                                  </m:r>
                                </m:e>
                                <m:sub>
                                  <m:r>
                                    <a:rPr lang="pl-PL" sz="2200" i="1">
                                      <a:latin typeface="Cambria Math" panose="02040503050406030204" pitchFamily="18" charset="0"/>
                                    </a:rPr>
                                    <m:t>𝑡</m:t>
                                  </m:r>
                                </m:sub>
                              </m:sSub>
                            </m:num>
                            <m:den>
                              <m:sSub>
                                <m:sSubPr>
                                  <m:ctrlPr>
                                    <a:rPr lang="pl-PL" sz="2200" i="1">
                                      <a:solidFill>
                                        <a:srgbClr val="836967"/>
                                      </a:solidFill>
                                      <a:latin typeface="Cambria Math" panose="02040503050406030204" pitchFamily="18" charset="0"/>
                                    </a:rPr>
                                  </m:ctrlPr>
                                </m:sSubPr>
                                <m:e>
                                  <m:r>
                                    <a:rPr lang="pl-PL" sz="2200" i="1">
                                      <a:latin typeface="Cambria Math" panose="02040503050406030204" pitchFamily="18" charset="0"/>
                                    </a:rPr>
                                    <m:t>𝑎</m:t>
                                  </m:r>
                                </m:e>
                                <m:sub>
                                  <m:r>
                                    <a:rPr lang="pl-PL" sz="2200" i="1">
                                      <a:latin typeface="Cambria Math" panose="02040503050406030204" pitchFamily="18" charset="0"/>
                                    </a:rPr>
                                    <m:t>𝑡</m:t>
                                  </m:r>
                                </m:sub>
                              </m:sSub>
                            </m:den>
                          </m:f>
                        </m:e>
                      </m:nary>
                    </m:oMath>
                  </m:oMathPara>
                </a14:m>
                <a:endParaRPr lang="pl-PL" sz="2200"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470992" y="2616549"/>
                <a:ext cx="3184440" cy="91217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7613374" y="2591300"/>
                <a:ext cx="2694363" cy="9156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200" i="1" smtClean="0">
                          <a:latin typeface="Cambria Math" panose="02040503050406030204" pitchFamily="18" charset="0"/>
                        </a:rPr>
                        <m:t>𝑀𝐴𝐷</m:t>
                      </m:r>
                      <m:r>
                        <a:rPr lang="pl-PL" sz="2200" i="0">
                          <a:latin typeface="Cambria Math" panose="02040503050406030204" pitchFamily="18" charset="0"/>
                        </a:rPr>
                        <m:t>=</m:t>
                      </m:r>
                      <m:nary>
                        <m:naryPr>
                          <m:chr m:val="∑"/>
                          <m:subHide m:val="on"/>
                          <m:supHide m:val="on"/>
                          <m:ctrlPr>
                            <a:rPr lang="pl-PL" sz="2200" i="1">
                              <a:latin typeface="Cambria Math" panose="02040503050406030204" pitchFamily="18" charset="0"/>
                            </a:rPr>
                          </m:ctrlPr>
                        </m:naryPr>
                        <m:sub/>
                        <m:sup/>
                        <m:e>
                          <m:f>
                            <m:fPr>
                              <m:ctrlPr>
                                <a:rPr lang="pl-PL" sz="2200" i="1">
                                  <a:solidFill>
                                    <a:srgbClr val="836967"/>
                                  </a:solidFill>
                                  <a:latin typeface="Cambria Math" panose="02040503050406030204" pitchFamily="18" charset="0"/>
                                </a:rPr>
                              </m:ctrlPr>
                            </m:fPr>
                            <m:num>
                              <m:d>
                                <m:dPr>
                                  <m:begChr m:val="⌈"/>
                                  <m:endChr m:val="⌉"/>
                                  <m:ctrlPr>
                                    <a:rPr lang="pl-PL" sz="2200" i="1">
                                      <a:solidFill>
                                        <a:srgbClr val="836967"/>
                                      </a:solidFill>
                                      <a:latin typeface="Cambria Math" panose="02040503050406030204" pitchFamily="18" charset="0"/>
                                    </a:rPr>
                                  </m:ctrlPr>
                                </m:dPr>
                                <m:e>
                                  <m:sSub>
                                    <m:sSubPr>
                                      <m:ctrlPr>
                                        <a:rPr lang="pl-PL" sz="2200" i="1">
                                          <a:solidFill>
                                            <a:srgbClr val="836967"/>
                                          </a:solidFill>
                                          <a:latin typeface="Cambria Math" panose="02040503050406030204" pitchFamily="18" charset="0"/>
                                        </a:rPr>
                                      </m:ctrlPr>
                                    </m:sSubPr>
                                    <m:e>
                                      <m:r>
                                        <a:rPr lang="pl-PL" sz="2200" i="1">
                                          <a:latin typeface="Cambria Math" panose="02040503050406030204" pitchFamily="18" charset="0"/>
                                        </a:rPr>
                                        <m:t>𝑥</m:t>
                                      </m:r>
                                    </m:e>
                                    <m:sub>
                                      <m:r>
                                        <a:rPr lang="pl-PL" sz="2200" i="1">
                                          <a:latin typeface="Cambria Math" panose="02040503050406030204" pitchFamily="18" charset="0"/>
                                        </a:rPr>
                                        <m:t>𝑡</m:t>
                                      </m:r>
                                    </m:sub>
                                  </m:sSub>
                                  <m:r>
                                    <a:rPr lang="pl-PL" sz="2200" i="0">
                                      <a:latin typeface="Cambria Math" panose="02040503050406030204" pitchFamily="18" charset="0"/>
                                    </a:rPr>
                                    <m:t>−</m:t>
                                  </m:r>
                                  <m:acc>
                                    <m:accPr>
                                      <m:chr m:val="̅"/>
                                      <m:ctrlPr>
                                        <a:rPr lang="pl-PL" sz="2200" i="1">
                                          <a:solidFill>
                                            <a:srgbClr val="836967"/>
                                          </a:solidFill>
                                          <a:latin typeface="Cambria Math" panose="02040503050406030204" pitchFamily="18" charset="0"/>
                                        </a:rPr>
                                      </m:ctrlPr>
                                    </m:accPr>
                                    <m:e>
                                      <m:sSub>
                                        <m:sSubPr>
                                          <m:ctrlPr>
                                            <a:rPr lang="pl-PL" sz="2200" i="1">
                                              <a:solidFill>
                                                <a:srgbClr val="836967"/>
                                              </a:solidFill>
                                              <a:latin typeface="Cambria Math" panose="02040503050406030204" pitchFamily="18" charset="0"/>
                                            </a:rPr>
                                          </m:ctrlPr>
                                        </m:sSubPr>
                                        <m:e>
                                          <m:r>
                                            <a:rPr lang="pl-PL" sz="2200" i="1">
                                              <a:latin typeface="Cambria Math" panose="02040503050406030204" pitchFamily="18" charset="0"/>
                                            </a:rPr>
                                            <m:t>𝑥</m:t>
                                          </m:r>
                                        </m:e>
                                        <m:sub>
                                          <m:r>
                                            <a:rPr lang="pl-PL" sz="2200" i="1">
                                              <a:latin typeface="Cambria Math" panose="02040503050406030204" pitchFamily="18" charset="0"/>
                                            </a:rPr>
                                            <m:t>𝑡</m:t>
                                          </m:r>
                                        </m:sub>
                                      </m:sSub>
                                    </m:e>
                                  </m:acc>
                                </m:e>
                              </m:d>
                            </m:num>
                            <m:den>
                              <m:r>
                                <a:rPr lang="pl-PL" sz="2200" i="1">
                                  <a:latin typeface="Cambria Math" panose="02040503050406030204" pitchFamily="18" charset="0"/>
                                </a:rPr>
                                <m:t>𝑛</m:t>
                              </m:r>
                            </m:den>
                          </m:f>
                        </m:e>
                      </m:nary>
                    </m:oMath>
                  </m:oMathPara>
                </a14:m>
                <a:endParaRPr lang="pl-PL" sz="2200"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7613374" y="2591300"/>
                <a:ext cx="2694363" cy="915635"/>
              </a:xfrm>
              <a:prstGeom prst="rect">
                <a:avLst/>
              </a:prstGeom>
              <a:blipFill>
                <a:blip r:embed="rId3"/>
                <a:stretch>
                  <a:fillRect/>
                </a:stretch>
              </a:blipFill>
            </p:spPr>
            <p:txBody>
              <a:bodyPr/>
              <a:lstStyle/>
              <a:p>
                <a:r>
                  <a:rPr lang="en-GB">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2200" dirty="0"/>
              <a:t>It is a simple extension of absolute variance. The mean absolute deviation is used as a measure of the variation in the data</a:t>
            </a:r>
            <a:r>
              <a:rPr lang="pl-PL" sz="2200" dirty="0"/>
              <a:t>.</a:t>
            </a: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a:t>
            </a:r>
            <a:r>
              <a:rPr lang="pl-PL" dirty="0"/>
              <a:t> and </a:t>
            </a:r>
            <a:r>
              <a:rPr lang="pl-PL" dirty="0" err="1"/>
              <a:t>disadvantages</a:t>
            </a:r>
            <a:r>
              <a:rPr lang="pl-PL" dirty="0"/>
              <a:t> </a:t>
            </a:r>
            <a:r>
              <a:rPr lang="en-US" dirty="0"/>
              <a:t>of forecasting in Excel</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4156003838"/>
              </p:ext>
            </p:extLst>
          </p:nvPr>
        </p:nvGraphicFramePr>
        <p:xfrm>
          <a:off x="254000" y="1600200"/>
          <a:ext cx="6487433" cy="5099855"/>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322468">
                <a:tc>
                  <a:txBody>
                    <a:bodyPr/>
                    <a:lstStyle/>
                    <a:p>
                      <a:pPr algn="ctr">
                        <a:lnSpc>
                          <a:spcPct val="150000"/>
                        </a:lnSpc>
                        <a:spcAft>
                          <a:spcPts val="600"/>
                        </a:spcAft>
                      </a:pPr>
                      <a:r>
                        <a:rPr lang="en-GB" sz="1600" kern="100" dirty="0">
                          <a:effectLst/>
                          <a:latin typeface="Tahoma" panose="020B0604030504040204" pitchFamily="34" charset="0"/>
                          <a:ea typeface="Tahoma" panose="020B0604030504040204" pitchFamily="34" charset="0"/>
                          <a:cs typeface="Tahoma" panose="020B0604030504040204" pitchFamily="34" charset="0"/>
                        </a:rPr>
                        <a:t>Function </a:t>
                      </a:r>
                      <a:endParaRPr lang="pl-PL"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50000"/>
                        </a:lnSpc>
                        <a:spcAft>
                          <a:spcPts val="600"/>
                        </a:spcAft>
                      </a:pPr>
                      <a:r>
                        <a:rPr lang="en-GB" sz="1600" kern="100" dirty="0">
                          <a:effectLst/>
                          <a:latin typeface="Tahoma" panose="020B0604030504040204" pitchFamily="34" charset="0"/>
                          <a:ea typeface="Tahoma" panose="020B0604030504040204" pitchFamily="34" charset="0"/>
                          <a:cs typeface="Tahoma" panose="020B0604030504040204" pitchFamily="34" charset="0"/>
                        </a:rPr>
                        <a:t>Explanation</a:t>
                      </a:r>
                      <a:endParaRPr lang="pl-PL" sz="16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18196521"/>
                  </a:ext>
                </a:extLst>
              </a:tr>
              <a:tr h="660866">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=AVERAGE</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The function allows you to calculate the average based on existing values.</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86468">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=SUM</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 </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The function allows you to calculate a sum based on existing values.</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60866">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=FORECAST</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The function allows you to predict future value based on existing values using linear regression.</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935267">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=FORECAST.ETS</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Calculates or predicts a future value based on existing (historical) values using a version of the exponential smoothing (ETS) algorithm.</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82168">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=LINEST</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Calculates statistics for lines using least squares.</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60866">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=FORECAST.LINEAR</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Calculates or predicts future value based on existing values using linear regression.</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82168">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=TREND</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It will be used to determine a linear trend.</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608718">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=FORECAST.ETS.SEASONALITY 	</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Calculates the length of a seasonal pattern based on existing values and timeline.</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66008" y="4868760"/>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329241"/>
            <a:ext cx="4067910" cy="2725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800" dirty="0"/>
              <a:t>The advantage</a:t>
            </a:r>
            <a:r>
              <a:rPr lang="pl-PL" sz="1800" dirty="0"/>
              <a:t> of </a:t>
            </a:r>
            <a:r>
              <a:rPr lang="pl-PL" sz="1800" dirty="0" err="1"/>
              <a:t>using</a:t>
            </a:r>
            <a:r>
              <a:rPr lang="pl-PL" sz="1800" dirty="0"/>
              <a:t> Excel </a:t>
            </a:r>
            <a:r>
              <a:rPr lang="pl-PL" sz="1800" dirty="0" err="1"/>
              <a:t>are</a:t>
            </a:r>
            <a:r>
              <a:rPr lang="pl-PL" sz="1800" dirty="0"/>
              <a:t>: </a:t>
            </a:r>
          </a:p>
          <a:p>
            <a:pPr algn="just">
              <a:lnSpc>
                <a:spcPct val="120000"/>
              </a:lnSpc>
            </a:pPr>
            <a:r>
              <a:rPr lang="pl-PL" sz="1800" dirty="0"/>
              <a:t>a n</a:t>
            </a:r>
            <a:r>
              <a:rPr lang="en-US" sz="1800" dirty="0"/>
              <a:t>umber of appropriate tools at its disposal</a:t>
            </a:r>
            <a:r>
              <a:rPr lang="pl-PL" sz="1800" dirty="0"/>
              <a:t>;</a:t>
            </a:r>
          </a:p>
          <a:p>
            <a:pPr algn="just">
              <a:lnSpc>
                <a:spcPct val="120000"/>
              </a:lnSpc>
            </a:pPr>
            <a:r>
              <a:rPr lang="pl-PL" sz="1800" dirty="0"/>
              <a:t>d</a:t>
            </a:r>
            <a:r>
              <a:rPr lang="en-US" sz="1800" dirty="0" err="1"/>
              <a:t>ata</a:t>
            </a:r>
            <a:r>
              <a:rPr lang="en-US" sz="1800" dirty="0"/>
              <a:t> can be easily stored and calculate</a:t>
            </a:r>
            <a:r>
              <a:rPr lang="pl-PL" sz="1800" dirty="0"/>
              <a:t>d;</a:t>
            </a:r>
          </a:p>
          <a:p>
            <a:pPr algn="just">
              <a:lnSpc>
                <a:spcPct val="120000"/>
              </a:lnSpc>
            </a:pPr>
            <a:r>
              <a:rPr lang="pl-PL" sz="1800" dirty="0"/>
              <a:t>It </a:t>
            </a:r>
            <a:r>
              <a:rPr lang="en-US" sz="1800" dirty="0"/>
              <a:t>can </a:t>
            </a:r>
            <a:r>
              <a:rPr lang="en-US" sz="1800" dirty="0" err="1"/>
              <a:t>visuali</a:t>
            </a:r>
            <a:r>
              <a:rPr lang="pl-PL" sz="1800" dirty="0"/>
              <a:t>s</a:t>
            </a:r>
            <a:r>
              <a:rPr lang="en-US" sz="1800" dirty="0"/>
              <a:t>e the acquired and processed data in various ways</a:t>
            </a:r>
            <a:r>
              <a:rPr lang="pl-PL" sz="1800" dirty="0"/>
              <a:t>.</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98156" y="4218847"/>
            <a:ext cx="4211777" cy="1963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800" dirty="0"/>
              <a:t>The disadvantage</a:t>
            </a:r>
            <a:r>
              <a:rPr lang="pl-PL" sz="1800" dirty="0"/>
              <a:t> </a:t>
            </a:r>
            <a:r>
              <a:rPr lang="pl-PL" sz="1800" dirty="0" err="1"/>
              <a:t>are</a:t>
            </a:r>
            <a:r>
              <a:rPr lang="pl-PL" sz="1800" dirty="0"/>
              <a:t>:</a:t>
            </a:r>
          </a:p>
          <a:p>
            <a:pPr algn="just">
              <a:lnSpc>
                <a:spcPct val="120000"/>
              </a:lnSpc>
            </a:pPr>
            <a:r>
              <a:rPr lang="pl-PL" sz="1800" dirty="0"/>
              <a:t>the </a:t>
            </a:r>
            <a:r>
              <a:rPr lang="en-US" sz="1800" dirty="0"/>
              <a:t>need </a:t>
            </a:r>
            <a:r>
              <a:rPr lang="pl-PL" sz="1800" dirty="0"/>
              <a:t>to </a:t>
            </a:r>
            <a:r>
              <a:rPr lang="en-US" sz="1800" dirty="0" err="1"/>
              <a:t>synchroni</a:t>
            </a:r>
            <a:r>
              <a:rPr lang="pl-PL" sz="1800" dirty="0"/>
              <a:t>s</a:t>
            </a:r>
            <a:r>
              <a:rPr lang="en-US" sz="1800" dirty="0"/>
              <a:t>e and update data manually</a:t>
            </a:r>
            <a:r>
              <a:rPr lang="pl-PL" sz="1800" dirty="0"/>
              <a:t>;</a:t>
            </a:r>
          </a:p>
          <a:p>
            <a:pPr algn="just">
              <a:lnSpc>
                <a:spcPct val="120000"/>
              </a:lnSpc>
            </a:pPr>
            <a:r>
              <a:rPr lang="en-US" sz="1800" dirty="0"/>
              <a:t>the possibility of making errors as a result of </a:t>
            </a:r>
            <a:r>
              <a:rPr lang="pl-PL" sz="1800" dirty="0"/>
              <a:t>manual </a:t>
            </a:r>
            <a:r>
              <a:rPr lang="pl-PL" sz="1800" dirty="0" err="1"/>
              <a:t>actions</a:t>
            </a:r>
            <a:r>
              <a:rPr lang="pl-PL" sz="1800" dirty="0"/>
              <a:t> with data</a:t>
            </a:r>
            <a:r>
              <a:rPr lang="en-US" sz="1800" dirty="0"/>
              <a:t>. </a:t>
            </a:r>
            <a:endParaRPr lang="pl-PL" sz="1800" dirty="0">
              <a:highlight>
                <a:srgbClr val="FFFF00"/>
              </a:highlight>
            </a:endParaRPr>
          </a:p>
        </p:txBody>
      </p:sp>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83365" y="1564263"/>
            <a:ext cx="10436087" cy="4568180"/>
          </a:xfrm>
          <a:solidFill>
            <a:schemeClr val="bg1">
              <a:lumMod val="95000"/>
            </a:schemeClr>
          </a:solidFill>
        </p:spPr>
        <p:txBody>
          <a:bodyPr>
            <a:noAutofit/>
          </a:bodyPr>
          <a:lstStyle/>
          <a:p>
            <a:pPr>
              <a:lnSpc>
                <a:spcPct val="120000"/>
              </a:lnSpc>
            </a:pPr>
            <a:r>
              <a:rPr lang="en-US" sz="2400" dirty="0"/>
              <a:t>Forecasting is inferring about unknown events based on known events</a:t>
            </a:r>
            <a:r>
              <a:rPr lang="pl-PL" sz="2400" dirty="0"/>
              <a:t>;</a:t>
            </a:r>
          </a:p>
          <a:p>
            <a:pPr>
              <a:lnSpc>
                <a:spcPct val="120000"/>
              </a:lnSpc>
            </a:pPr>
            <a:r>
              <a:rPr lang="pl-PL" sz="2400" dirty="0" err="1"/>
              <a:t>Forecast</a:t>
            </a:r>
            <a:r>
              <a:rPr lang="pl-PL" sz="2400" dirty="0"/>
              <a:t> </a:t>
            </a:r>
            <a:r>
              <a:rPr lang="pl-PL" sz="2400" dirty="0" err="1"/>
              <a:t>methods</a:t>
            </a:r>
            <a:r>
              <a:rPr lang="pl-PL" sz="2400" dirty="0"/>
              <a:t> </a:t>
            </a:r>
            <a:r>
              <a:rPr lang="pl-PL" sz="2400" dirty="0" err="1"/>
              <a:t>can</a:t>
            </a:r>
            <a:r>
              <a:rPr lang="pl-PL" sz="2400" dirty="0"/>
              <a:t> be </a:t>
            </a:r>
            <a:r>
              <a:rPr lang="pl-PL" sz="2400" dirty="0" err="1"/>
              <a:t>divided</a:t>
            </a:r>
            <a:r>
              <a:rPr lang="pl-PL" sz="2400" dirty="0"/>
              <a:t> </a:t>
            </a:r>
            <a:r>
              <a:rPr lang="pl-PL" sz="2400" dirty="0" err="1"/>
              <a:t>into</a:t>
            </a:r>
            <a:r>
              <a:rPr lang="pl-PL" sz="2400" dirty="0"/>
              <a:t> </a:t>
            </a:r>
            <a:r>
              <a:rPr lang="pl-PL" sz="2400" dirty="0">
                <a:solidFill>
                  <a:srgbClr val="1065AB"/>
                </a:solidFill>
              </a:rPr>
              <a:t>q</a:t>
            </a:r>
            <a:r>
              <a:rPr lang="en-US" sz="2400" dirty="0" err="1">
                <a:solidFill>
                  <a:srgbClr val="1065AB"/>
                </a:solidFill>
              </a:rPr>
              <a:t>ualitative</a:t>
            </a:r>
            <a:r>
              <a:rPr lang="en-US" sz="2400" dirty="0">
                <a:solidFill>
                  <a:srgbClr val="1065AB"/>
                </a:solidFill>
              </a:rPr>
              <a:t> </a:t>
            </a:r>
            <a:r>
              <a:rPr lang="pl-PL" sz="2400" dirty="0">
                <a:solidFill>
                  <a:srgbClr val="1065AB"/>
                </a:solidFill>
              </a:rPr>
              <a:t>and </a:t>
            </a:r>
            <a:r>
              <a:rPr lang="pl-PL" sz="2400" dirty="0" err="1">
                <a:solidFill>
                  <a:srgbClr val="1065AB"/>
                </a:solidFill>
              </a:rPr>
              <a:t>quantitative</a:t>
            </a:r>
            <a:r>
              <a:rPr lang="en-US" sz="2400" dirty="0">
                <a:solidFill>
                  <a:srgbClr val="1065AB"/>
                </a:solidFill>
              </a:rPr>
              <a:t> forecasts</a:t>
            </a:r>
            <a:r>
              <a:rPr lang="pl-PL" sz="2400" dirty="0"/>
              <a:t>;</a:t>
            </a:r>
          </a:p>
          <a:p>
            <a:pPr>
              <a:lnSpc>
                <a:spcPct val="120000"/>
              </a:lnSpc>
            </a:pPr>
            <a:r>
              <a:rPr lang="en-US" sz="2400" dirty="0"/>
              <a:t>Time series is a methodology for exploring complex and sequential types of data</a:t>
            </a:r>
            <a:r>
              <a:rPr lang="pl-PL" sz="2400" dirty="0"/>
              <a:t>;</a:t>
            </a:r>
          </a:p>
          <a:p>
            <a:pPr>
              <a:lnSpc>
                <a:spcPct val="120000"/>
              </a:lnSpc>
            </a:pPr>
            <a:r>
              <a:rPr lang="en-US" sz="2400" dirty="0"/>
              <a:t>Choosing the right method depends on the type of data and its value</a:t>
            </a:r>
            <a:r>
              <a:rPr lang="pl-PL" sz="2400" dirty="0"/>
              <a:t>;</a:t>
            </a:r>
          </a:p>
          <a:p>
            <a:pPr>
              <a:lnSpc>
                <a:spcPct val="120000"/>
              </a:lnSpc>
            </a:pPr>
            <a:r>
              <a:rPr lang="en-US" sz="2400" dirty="0"/>
              <a:t>It is necessary to ensure that the data is prepared appropriately;</a:t>
            </a:r>
            <a:endParaRPr lang="pl-PL" sz="2400" dirty="0"/>
          </a:p>
          <a:p>
            <a:pPr>
              <a:lnSpc>
                <a:spcPct val="120000"/>
              </a:lnSpc>
            </a:pPr>
            <a:r>
              <a:rPr lang="en-US" sz="2400" dirty="0"/>
              <a:t>Forecasts can be determined manually (using calculation formulas), using MS Excel or using dedicated tools.</a:t>
            </a:r>
            <a:endParaRPr lang="pl-PL" sz="2400" dirty="0"/>
          </a:p>
        </p:txBody>
      </p:sp>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Properties</a:t>
            </a:r>
            <a:r>
              <a:rPr lang="pl-PL" dirty="0"/>
              <a:t> and </a:t>
            </a:r>
            <a:r>
              <a:rPr lang="pl-PL" dirty="0" err="1"/>
              <a:t>functions</a:t>
            </a:r>
            <a:r>
              <a:rPr lang="pl-PL" dirty="0"/>
              <a:t> of </a:t>
            </a:r>
            <a:r>
              <a:rPr lang="pl-PL" dirty="0" err="1"/>
              <a:t>forecasts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649692"/>
            <a:ext cx="10515600" cy="4644576"/>
          </a:xfrm>
        </p:spPr>
        <p:txBody>
          <a:bodyPr>
            <a:normAutofit fontScale="92500" lnSpcReduction="20000"/>
          </a:bodyPr>
          <a:lstStyle/>
          <a:p>
            <a:pPr algn="just">
              <a:spcAft>
                <a:spcPts val="1200"/>
              </a:spcAft>
            </a:pPr>
            <a:r>
              <a:rPr lang="pl-PL" sz="2400" dirty="0"/>
              <a:t>P</a:t>
            </a:r>
            <a:r>
              <a:rPr lang="en-US" sz="2400" dirty="0" err="1"/>
              <a:t>roperties</a:t>
            </a:r>
            <a:r>
              <a:rPr lang="en-US" sz="2400" dirty="0"/>
              <a:t> of forecasts:</a:t>
            </a:r>
          </a:p>
          <a:p>
            <a:pPr lvl="1" algn="just">
              <a:lnSpc>
                <a:spcPct val="130000"/>
              </a:lnSpc>
            </a:pPr>
            <a:r>
              <a:rPr lang="en-US" sz="2100" dirty="0"/>
              <a:t>Forecasts are formulated using the achievements of science (developed and verified mathematical models);</a:t>
            </a:r>
          </a:p>
          <a:p>
            <a:pPr lvl="1" algn="just">
              <a:lnSpc>
                <a:spcPct val="130000"/>
              </a:lnSpc>
            </a:pPr>
            <a:r>
              <a:rPr lang="en-US" sz="2100" dirty="0"/>
              <a:t>Forecasts refer to a specific future;</a:t>
            </a:r>
          </a:p>
          <a:p>
            <a:pPr lvl="1" algn="just">
              <a:lnSpc>
                <a:spcPct val="130000"/>
              </a:lnSpc>
            </a:pPr>
            <a:r>
              <a:rPr lang="en-US" sz="2100" dirty="0"/>
              <a:t>Forecasts are verified empirically (after a specified period);</a:t>
            </a:r>
          </a:p>
          <a:p>
            <a:pPr lvl="1" algn="just">
              <a:lnSpc>
                <a:spcPct val="130000"/>
              </a:lnSpc>
            </a:pPr>
            <a:r>
              <a:rPr lang="en-US" sz="2100" dirty="0"/>
              <a:t>Forecasts are acceptable to the person preparing the forecast.</a:t>
            </a:r>
            <a:endParaRPr lang="pl-PL" sz="2100" dirty="0"/>
          </a:p>
          <a:p>
            <a:pPr lvl="1" algn="just"/>
            <a:endParaRPr lang="pl-PL" sz="2000" dirty="0"/>
          </a:p>
          <a:p>
            <a:pPr algn="just">
              <a:spcBef>
                <a:spcPts val="0"/>
              </a:spcBef>
              <a:spcAft>
                <a:spcPts val="1200"/>
              </a:spcAft>
            </a:pPr>
            <a:r>
              <a:rPr lang="en-US" sz="2400" dirty="0"/>
              <a:t>Functions</a:t>
            </a:r>
            <a:r>
              <a:rPr lang="pl-PL" sz="2400" dirty="0"/>
              <a:t> of </a:t>
            </a:r>
            <a:r>
              <a:rPr lang="pl-PL" sz="2400" dirty="0" err="1"/>
              <a:t>forecasts</a:t>
            </a:r>
            <a:r>
              <a:rPr lang="pl-PL" sz="2400" dirty="0"/>
              <a:t>:</a:t>
            </a:r>
            <a:endParaRPr lang="en-US" sz="2400" dirty="0"/>
          </a:p>
          <a:p>
            <a:pPr lvl="1" algn="just">
              <a:lnSpc>
                <a:spcPct val="140000"/>
              </a:lnSpc>
            </a:pPr>
            <a:r>
              <a:rPr lang="en-US" sz="2100" dirty="0"/>
              <a:t>preparatory – the forecast is an impulse to take a specific action but has no impact on the forecasted phenomenon</a:t>
            </a:r>
            <a:r>
              <a:rPr lang="pl-PL" sz="2100" dirty="0"/>
              <a:t>;</a:t>
            </a:r>
          </a:p>
          <a:p>
            <a:pPr lvl="1" algn="just">
              <a:lnSpc>
                <a:spcPct val="140000"/>
              </a:lnSpc>
            </a:pPr>
            <a:r>
              <a:rPr lang="en-US" sz="2100" dirty="0"/>
              <a:t>activating – the forecast is an impulse to take a specific action and at the same time influences the forecasted phenomenon.</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Gajda, 2001</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31273"/>
            <a:ext cx="9144000" cy="4995453"/>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Classification of forecasting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7"/>
            <a:ext cx="6094519" cy="4501689"/>
          </a:xfrm>
        </p:spPr>
        <p:txBody>
          <a:bodyPr>
            <a:normAutofit lnSpcReduction="10000"/>
          </a:bodyPr>
          <a:lstStyle/>
          <a:p>
            <a:pPr algn="just">
              <a:lnSpc>
                <a:spcPct val="130000"/>
              </a:lnSpc>
              <a:spcAft>
                <a:spcPts val="1200"/>
              </a:spcAft>
            </a:pPr>
            <a:r>
              <a:rPr lang="en-US" dirty="0">
                <a:solidFill>
                  <a:srgbClr val="1065AB"/>
                </a:solidFill>
              </a:rPr>
              <a:t>Qualitative forecasts </a:t>
            </a:r>
            <a:r>
              <a:rPr lang="en-US" dirty="0"/>
              <a:t>take a non-numerical form. They refer to the </a:t>
            </a:r>
            <a:r>
              <a:rPr lang="en-US" dirty="0" err="1"/>
              <a:t>analy</a:t>
            </a:r>
            <a:r>
              <a:rPr lang="pl-PL" dirty="0"/>
              <a:t>s</a:t>
            </a:r>
            <a:r>
              <a:rPr lang="en-US" dirty="0"/>
              <a:t>ed phenomenon in the future and the estimation of its increase, decrease or lack of change</a:t>
            </a:r>
            <a:r>
              <a:rPr lang="pl-PL" dirty="0"/>
              <a:t>;</a:t>
            </a:r>
          </a:p>
          <a:p>
            <a:pPr algn="just">
              <a:lnSpc>
                <a:spcPct val="130000"/>
              </a:lnSpc>
            </a:pPr>
            <a:r>
              <a:rPr lang="en-US" dirty="0">
                <a:solidFill>
                  <a:srgbClr val="1065AB"/>
                </a:solidFill>
              </a:rPr>
              <a:t>Qualitative forecasts </a:t>
            </a:r>
            <a:r>
              <a:rPr lang="en-US" dirty="0"/>
              <a:t>can be treated as based on the opinions of market experts</a:t>
            </a:r>
            <a:r>
              <a:rPr lang="pl-PL" dirty="0"/>
              <a:t>.</a:t>
            </a:r>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3587663834"/>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314764" y="6178884"/>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400110"/>
          </a:xfrm>
          <a:prstGeom prst="rect">
            <a:avLst/>
          </a:prstGeom>
          <a:noFill/>
        </p:spPr>
        <p:txBody>
          <a:bodyPr wrap="square">
            <a:spAutoFit/>
          </a:bodyPr>
          <a:lstStyle/>
          <a:p>
            <a:r>
              <a:rPr lang="en-US" sz="2000" dirty="0"/>
              <a:t>Figure</a:t>
            </a:r>
            <a:r>
              <a:rPr lang="pl-PL" sz="2000" dirty="0"/>
              <a:t> 2: </a:t>
            </a:r>
            <a:r>
              <a:rPr lang="en-US" sz="2000" dirty="0"/>
              <a:t>Forecasting methods – types</a:t>
            </a:r>
            <a:endParaRPr lang="pl-PL" sz="2000" dirty="0"/>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Classification of forecasting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lnSpc>
                <a:spcPct val="120000"/>
              </a:lnSpc>
              <a:spcAft>
                <a:spcPts val="1200"/>
              </a:spcAft>
            </a:pPr>
            <a:r>
              <a:rPr lang="en-US" dirty="0"/>
              <a:t>Quantitative forecasts can be classified considering the models used (Fig.</a:t>
            </a:r>
            <a:r>
              <a:rPr lang="pl-PL" dirty="0"/>
              <a:t> </a:t>
            </a:r>
            <a:r>
              <a:rPr lang="en-US" dirty="0"/>
              <a:t>3)</a:t>
            </a:r>
            <a:r>
              <a:rPr lang="pl-PL" dirty="0"/>
              <a:t>;</a:t>
            </a:r>
          </a:p>
          <a:p>
            <a:pPr algn="just">
              <a:lnSpc>
                <a:spcPct val="120000"/>
              </a:lnSpc>
            </a:pPr>
            <a:r>
              <a:rPr lang="pl-PL" dirty="0"/>
              <a:t>This </a:t>
            </a:r>
            <a:r>
              <a:rPr lang="pl-PL" dirty="0" err="1"/>
              <a:t>lecture</a:t>
            </a:r>
            <a:r>
              <a:rPr lang="pl-PL" dirty="0"/>
              <a:t> </a:t>
            </a:r>
            <a:r>
              <a:rPr lang="pl-PL" dirty="0" err="1"/>
              <a:t>is</a:t>
            </a:r>
            <a:r>
              <a:rPr lang="pl-PL" dirty="0"/>
              <a:t> </a:t>
            </a:r>
            <a:r>
              <a:rPr lang="en-US" dirty="0"/>
              <a:t>focus</a:t>
            </a:r>
            <a:r>
              <a:rPr lang="pl-PL" dirty="0" err="1"/>
              <a:t>ed</a:t>
            </a:r>
            <a:r>
              <a:rPr lang="en-US" dirty="0"/>
              <a:t> on </a:t>
            </a:r>
            <a:r>
              <a:rPr lang="en-US" dirty="0">
                <a:solidFill>
                  <a:srgbClr val="347CB8"/>
                </a:solidFill>
              </a:rPr>
              <a:t>time series models</a:t>
            </a:r>
            <a:r>
              <a:rPr lang="pl-PL" dirty="0"/>
              <a:t>.</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294886"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Figure</a:t>
            </a:r>
            <a:r>
              <a:rPr lang="pl-PL" dirty="0"/>
              <a:t> 3: </a:t>
            </a:r>
            <a:r>
              <a:rPr lang="en-US" dirty="0"/>
              <a:t>Quantitative methods of forecasting</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225046679"/>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forecasting</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Aft>
                <a:spcPts val="600"/>
              </a:spcAft>
            </a:pPr>
            <a:r>
              <a:rPr lang="en-US" dirty="0"/>
              <a:t>Time series is a methodology for exploring complex and sequential types of data</a:t>
            </a:r>
            <a:r>
              <a:rPr lang="pl-PL" dirty="0"/>
              <a:t>;</a:t>
            </a:r>
          </a:p>
          <a:p>
            <a:pPr algn="just">
              <a:lnSpc>
                <a:spcPct val="120000"/>
              </a:lnSpc>
              <a:spcAft>
                <a:spcPts val="600"/>
              </a:spcAft>
            </a:pPr>
            <a:r>
              <a:rPr lang="en-US" dirty="0"/>
              <a:t>In time series models, sequential data, which consists of strings of numeric data, is recorded at regular intervals (e.g.</a:t>
            </a:r>
            <a:r>
              <a:rPr lang="pl-PL" dirty="0"/>
              <a:t>,</a:t>
            </a:r>
            <a:r>
              <a:rPr lang="en-US" dirty="0"/>
              <a:t> per minute, per hour, or per day)</a:t>
            </a:r>
            <a:r>
              <a:rPr lang="pl-PL" dirty="0"/>
              <a:t>;</a:t>
            </a:r>
          </a:p>
          <a:p>
            <a:pPr algn="just">
              <a:lnSpc>
                <a:spcPct val="120000"/>
              </a:lnSpc>
            </a:pPr>
            <a:r>
              <a:rPr lang="pl-PL" dirty="0">
                <a:solidFill>
                  <a:srgbClr val="347CB8"/>
                </a:solidFill>
              </a:rPr>
              <a:t>T</a:t>
            </a:r>
            <a:r>
              <a:rPr lang="en-US" dirty="0" err="1">
                <a:solidFill>
                  <a:srgbClr val="347CB8"/>
                </a:solidFill>
              </a:rPr>
              <a:t>ime</a:t>
            </a:r>
            <a:r>
              <a:rPr lang="en-US" dirty="0">
                <a:solidFill>
                  <a:srgbClr val="347CB8"/>
                </a:solidFill>
              </a:rPr>
              <a:t> series models have development potential</a:t>
            </a:r>
            <a:r>
              <a:rPr lang="pl-PL" dirty="0"/>
              <a:t>.</a:t>
            </a:r>
            <a:endParaRPr lang="en-US" dirty="0"/>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59077" y="1481668"/>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sz="2600" dirty="0"/>
              <a:t>The components of the time series are random fluctuations, development tendency (trend), cyclical fluctuations and seasonal fluctuations</a:t>
            </a:r>
            <a:r>
              <a:rPr lang="pl-PL" sz="2600" dirty="0"/>
              <a:t>;</a:t>
            </a:r>
          </a:p>
          <a:p>
            <a:pPr algn="just">
              <a:lnSpc>
                <a:spcPct val="120000"/>
              </a:lnSpc>
            </a:pPr>
            <a:r>
              <a:rPr lang="en-US" sz="2600" dirty="0"/>
              <a:t>The identification and analysis of the indicated components of a time series is called </a:t>
            </a:r>
            <a:r>
              <a:rPr lang="en-US" sz="2600" dirty="0">
                <a:solidFill>
                  <a:srgbClr val="347CB8"/>
                </a:solidFill>
              </a:rPr>
              <a:t>time series decomposition</a:t>
            </a:r>
            <a:r>
              <a:rPr lang="pl-PL" sz="2600" dirty="0"/>
              <a:t>.</a:t>
            </a:r>
            <a:endParaRPr lang="en-US" sz="26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000904" y="3562963"/>
            <a:ext cx="4468853" cy="2486322"/>
          </a:xfrm>
          <a:prstGeom prst="rect">
            <a:avLst/>
          </a:prstGeom>
          <a:noFill/>
        </p:spPr>
        <p:txBody>
          <a:bodyPr wrap="square">
            <a:spAutoFit/>
          </a:bodyPr>
          <a:lstStyle/>
          <a:p>
            <a:pPr algn="just">
              <a:lnSpc>
                <a:spcPct val="120000"/>
              </a:lnSpc>
            </a:pPr>
            <a:r>
              <a:rPr lang="en-US" sz="2200" dirty="0">
                <a:solidFill>
                  <a:srgbClr val="347CB8"/>
                </a:solidFill>
                <a:latin typeface="Tahoma" panose="020B0604030504040204" pitchFamily="34" charset="0"/>
                <a:ea typeface="Tahoma" panose="020B0604030504040204" pitchFamily="34" charset="0"/>
                <a:cs typeface="Tahoma" panose="020B0604030504040204" pitchFamily="34" charset="0"/>
              </a:rPr>
              <a:t>random fluctuations </a:t>
            </a:r>
            <a:r>
              <a:rPr lang="en-US" sz="2200" dirty="0">
                <a:latin typeface="Tahoma" panose="020B0604030504040204" pitchFamily="34" charset="0"/>
                <a:ea typeface="Tahoma" panose="020B0604030504040204" pitchFamily="34" charset="0"/>
                <a:cs typeface="Tahoma" panose="020B0604030504040204" pitchFamily="34" charset="0"/>
              </a:rPr>
              <a:t>– these are random, accidental and unpredictable changes in a series variable of varying strength, which are observed over time and do not show any clear tendency</a:t>
            </a:r>
            <a:r>
              <a:rPr lang="pl-PL" sz="2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15C5B-7F18-468D-B3C8-A7BF4C9E5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5018</TotalTime>
  <Words>5492</Words>
  <Application>Microsoft Office PowerPoint</Application>
  <PresentationFormat>Widescreen</PresentationFormat>
  <Paragraphs>494</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Arial</vt:lpstr>
      <vt:lpstr>Calibri</vt:lpstr>
      <vt:lpstr>Cambria Math</vt:lpstr>
      <vt:lpstr>Tahoma</vt:lpstr>
      <vt:lpstr>Wingdings</vt:lpstr>
      <vt:lpstr>Motyw pakietu Office</vt:lpstr>
      <vt:lpstr>Equation.3</vt:lpstr>
      <vt:lpstr>Advanced using of spreadsheet to analyse logistics data</vt:lpstr>
      <vt:lpstr>Agenda</vt:lpstr>
      <vt:lpstr>Forecasting definition</vt:lpstr>
      <vt:lpstr>Forecasting horizons</vt:lpstr>
      <vt:lpstr>Properties and functions of forecasts</vt:lpstr>
      <vt:lpstr>Classification of forecasting methods</vt:lpstr>
      <vt:lpstr>Classification of forecasting methods</vt:lpstr>
      <vt:lpstr>Time series forecasting</vt:lpstr>
      <vt:lpstr>Time series decomposition</vt:lpstr>
      <vt:lpstr>Time series decomposition</vt:lpstr>
      <vt:lpstr>Time series decomposition</vt:lpstr>
      <vt:lpstr>Preparing time series data</vt:lpstr>
      <vt:lpstr>Selected types of outliers</vt:lpstr>
      <vt:lpstr>Selected types of outliers</vt:lpstr>
      <vt:lpstr>Preparing time series data</vt:lpstr>
      <vt:lpstr>Preparing time series data</vt:lpstr>
      <vt:lpstr>Preparing time series data</vt:lpstr>
      <vt:lpstr>Time series forecasting</vt:lpstr>
      <vt:lpstr>Naive methods</vt:lpstr>
      <vt:lpstr>Naive methods</vt:lpstr>
      <vt:lpstr>Naive methods</vt:lpstr>
      <vt:lpstr>Naive methods</vt:lpstr>
      <vt:lpstr>Naive methods</vt:lpstr>
      <vt:lpstr>Naive methods</vt:lpstr>
      <vt:lpstr>Average methods </vt:lpstr>
      <vt:lpstr>Average methods </vt:lpstr>
      <vt:lpstr>Average methods </vt:lpstr>
      <vt:lpstr>Average methods </vt:lpstr>
      <vt:lpstr>Average methods </vt:lpstr>
      <vt:lpstr>Exponential Smoothing methods </vt:lpstr>
      <vt:lpstr>Exponential Smoothing methods </vt:lpstr>
      <vt:lpstr>Exponential Smoothing methods </vt:lpstr>
      <vt:lpstr>Exponential Smoothing methods </vt:lpstr>
      <vt:lpstr>Exponential Smoothing methods </vt:lpstr>
      <vt:lpstr>Exponential Smoothing methods </vt:lpstr>
      <vt:lpstr>Exponential Smoothing methods </vt:lpstr>
      <vt:lpstr>Autoregressive methods</vt:lpstr>
      <vt:lpstr>Autoregressive methods</vt:lpstr>
      <vt:lpstr>Autoregressive methods</vt:lpstr>
      <vt:lpstr>Autoregressive methods</vt:lpstr>
      <vt:lpstr>Regression methods</vt:lpstr>
      <vt:lpstr>Regression methods</vt:lpstr>
      <vt:lpstr>Regression methods</vt:lpstr>
      <vt:lpstr>Regression methods</vt:lpstr>
      <vt:lpstr>Forecast errors</vt:lpstr>
      <vt:lpstr>Forecast errors</vt:lpstr>
      <vt:lpstr>Forecast errors</vt:lpstr>
      <vt:lpstr>Advantages and disadvantages of forecasting in Excel</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165</cp:revision>
  <dcterms:created xsi:type="dcterms:W3CDTF">2023-07-06T12:09:08Z</dcterms:created>
  <dcterms:modified xsi:type="dcterms:W3CDTF">2025-10-22T04:59:55Z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