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</p:sldMasterIdLst>
  <p:sldIdLst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266" r:id="rId30"/>
    <p:sldId id="335" r:id="rId31"/>
    <p:sldId id="464" r:id="rId3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A5503-C921-4653-827A-141311A739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66BCB58C-0D47-4199-8FE1-63BDED146729}">
      <dgm:prSet phldrT="[Tekst]"/>
      <dgm:spPr/>
      <dgm:t>
        <a:bodyPr/>
        <a:lstStyle/>
        <a:p>
          <a:r>
            <a:rPr lang="pl-PL" dirty="0"/>
            <a:t>Transportna </a:t>
          </a:r>
          <a:r>
            <a:rPr lang="pl-PL" dirty="0" err="1"/>
            <a:t>logistika</a:t>
          </a:r>
          <a:endParaRPr lang="pl-PL" dirty="0"/>
        </a:p>
      </dgm:t>
    </dgm:pt>
    <dgm:pt modelId="{BC705B10-9DAA-479E-A499-A241B6058CF2}" type="parTrans" cxnId="{2C8CC3B4-7CA9-47A0-870F-3464E1B69D0A}">
      <dgm:prSet/>
      <dgm:spPr/>
      <dgm:t>
        <a:bodyPr/>
        <a:lstStyle/>
        <a:p>
          <a:endParaRPr lang="pl-PL"/>
        </a:p>
      </dgm:t>
    </dgm:pt>
    <dgm:pt modelId="{1EA28DF4-8F1A-4766-A3D7-A8CD9ABEEC74}" type="sibTrans" cxnId="{2C8CC3B4-7CA9-47A0-870F-3464E1B69D0A}">
      <dgm:prSet/>
      <dgm:spPr/>
      <dgm:t>
        <a:bodyPr/>
        <a:lstStyle/>
        <a:p>
          <a:endParaRPr lang="pl-PL"/>
        </a:p>
      </dgm:t>
    </dgm:pt>
    <dgm:pt modelId="{C7ADAC95-F479-45D2-9CB6-DB6C69845A12}">
      <dgm:prSet phldrT="[Tekst]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 err="1"/>
            <a:t>obremenitve</a:t>
          </a:r>
          <a:endParaRPr lang="pl-PL" dirty="0"/>
        </a:p>
      </dgm:t>
    </dgm:pt>
    <dgm:pt modelId="{AFC411B0-84B3-44EB-950E-260B25416293}" type="parTrans" cxnId="{A963516A-2971-4624-94D3-D0801B552D7B}">
      <dgm:prSet/>
      <dgm:spPr/>
      <dgm:t>
        <a:bodyPr/>
        <a:lstStyle/>
        <a:p>
          <a:endParaRPr lang="pl-PL"/>
        </a:p>
      </dgm:t>
    </dgm:pt>
    <dgm:pt modelId="{CA1993D2-F61F-4EB0-B754-89C2B1EF5EE3}" type="sibTrans" cxnId="{A963516A-2971-4624-94D3-D0801B552D7B}">
      <dgm:prSet/>
      <dgm:spPr/>
      <dgm:t>
        <a:bodyPr/>
        <a:lstStyle/>
        <a:p>
          <a:endParaRPr lang="pl-PL"/>
        </a:p>
      </dgm:t>
    </dgm:pt>
    <dgm:pt modelId="{57C7A254-3C07-40B4-AE19-2C0A9DF1ACFD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 err="1"/>
            <a:t>konsolidacijske </a:t>
          </a:r>
          <a:r>
            <a:rPr lang="pl-PL" dirty="0"/>
            <a:t>postaje </a:t>
          </a:r>
        </a:p>
      </dgm:t>
    </dgm:pt>
    <dgm:pt modelId="{8547EF8D-EEF2-481B-9B29-7EA43E4B4766}" type="parTrans" cxnId="{0FCCA553-849D-4B52-877D-B7EFE63D6989}">
      <dgm:prSet/>
      <dgm:spPr/>
      <dgm:t>
        <a:bodyPr/>
        <a:lstStyle/>
        <a:p>
          <a:endParaRPr lang="pl-PL"/>
        </a:p>
      </dgm:t>
    </dgm:pt>
    <dgm:pt modelId="{49958844-5865-4AB7-8333-D344A9FD6D66}" type="sibTrans" cxnId="{0FCCA553-849D-4B52-877D-B7EFE63D6989}">
      <dgm:prSet/>
      <dgm:spPr/>
      <dgm:t>
        <a:bodyPr/>
        <a:lstStyle/>
        <a:p>
          <a:endParaRPr lang="pl-PL"/>
        </a:p>
      </dgm:t>
    </dgm:pt>
    <dgm:pt modelId="{72F30FBD-4E45-4727-8623-810C4AE5A803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/>
            <a:t>transportna vozlišča</a:t>
          </a:r>
        </a:p>
      </dgm:t>
    </dgm:pt>
    <dgm:pt modelId="{2BBD6195-7A36-4682-BB08-E74C8D2B5844}" type="parTrans" cxnId="{8F0E06A1-A098-4300-A9E9-BF1335BD85FE}">
      <dgm:prSet/>
      <dgm:spPr/>
      <dgm:t>
        <a:bodyPr/>
        <a:lstStyle/>
        <a:p>
          <a:endParaRPr lang="pl-PL"/>
        </a:p>
      </dgm:t>
    </dgm:pt>
    <dgm:pt modelId="{D4904272-8FE6-4132-9666-10A523D7404E}" type="sibTrans" cxnId="{8F0E06A1-A098-4300-A9E9-BF1335BD85FE}">
      <dgm:prSet/>
      <dgm:spPr/>
      <dgm:t>
        <a:bodyPr/>
        <a:lstStyle/>
        <a:p>
          <a:endParaRPr lang="pl-PL"/>
        </a:p>
      </dgm:t>
    </dgm:pt>
    <dgm:pt modelId="{4099E642-8AED-4D60-875B-689CC4ED74C5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/>
            <a:t>transportno omrežje</a:t>
          </a:r>
        </a:p>
      </dgm:t>
    </dgm:pt>
    <dgm:pt modelId="{423E2CD0-7438-4C90-86C3-B76FDB550AC1}" type="parTrans" cxnId="{E95E4430-7BFD-4A7B-8472-1317D80E3A33}">
      <dgm:prSet/>
      <dgm:spPr/>
      <dgm:t>
        <a:bodyPr/>
        <a:lstStyle/>
        <a:p>
          <a:endParaRPr lang="pl-PL"/>
        </a:p>
      </dgm:t>
    </dgm:pt>
    <dgm:pt modelId="{F273EBD1-20C0-44B0-B151-7C42E14489B1}" type="sibTrans" cxnId="{E95E4430-7BFD-4A7B-8472-1317D80E3A33}">
      <dgm:prSet/>
      <dgm:spPr/>
      <dgm:t>
        <a:bodyPr/>
        <a:lstStyle/>
        <a:p>
          <a:endParaRPr lang="pl-PL"/>
        </a:p>
      </dgm:t>
    </dgm:pt>
    <dgm:pt modelId="{A90890E6-56C8-4CB6-BAFF-09761901CB9A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/>
            <a:t>železniški vozni </a:t>
          </a:r>
          <a:r>
            <a:rPr lang="pl-PL" dirty="0" err="1"/>
            <a:t>park</a:t>
          </a:r>
          <a:endParaRPr lang="pl-PL" dirty="0"/>
        </a:p>
      </dgm:t>
    </dgm:pt>
    <dgm:pt modelId="{D8A629A5-8DAF-4C91-91D9-A5223B92753C}" type="parTrans" cxnId="{25DEF354-90DE-4F97-B2C8-CC1913775715}">
      <dgm:prSet/>
      <dgm:spPr/>
      <dgm:t>
        <a:bodyPr/>
        <a:lstStyle/>
        <a:p>
          <a:endParaRPr lang="pl-PL"/>
        </a:p>
      </dgm:t>
    </dgm:pt>
    <dgm:pt modelId="{A9AB6147-7CF3-4B86-9046-F654AFDDD28A}" type="sibTrans" cxnId="{25DEF354-90DE-4F97-B2C8-CC1913775715}">
      <dgm:prSet/>
      <dgm:spPr/>
      <dgm:t>
        <a:bodyPr/>
        <a:lstStyle/>
        <a:p>
          <a:endParaRPr lang="pl-PL"/>
        </a:p>
      </dgm:t>
    </dgm:pt>
    <dgm:pt modelId="{39863AF2-6920-451C-888C-7C122567C2A0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 err="1"/>
            <a:t>oprema za ravnanje z odpadki</a:t>
          </a:r>
          <a:endParaRPr lang="pl-PL" dirty="0"/>
        </a:p>
      </dgm:t>
    </dgm:pt>
    <dgm:pt modelId="{CFE06303-A020-4A81-AC7F-31B5351A5FF3}" type="parTrans" cxnId="{8F550364-1FAC-4AAF-A63F-576E0D104BC8}">
      <dgm:prSet/>
      <dgm:spPr/>
      <dgm:t>
        <a:bodyPr/>
        <a:lstStyle/>
        <a:p>
          <a:endParaRPr lang="pl-PL"/>
        </a:p>
      </dgm:t>
    </dgm:pt>
    <dgm:pt modelId="{D6C88F89-D176-4FF0-A2F7-88AA6925CA96}" type="sibTrans" cxnId="{8F550364-1FAC-4AAF-A63F-576E0D104BC8}">
      <dgm:prSet/>
      <dgm:spPr/>
      <dgm:t>
        <a:bodyPr/>
        <a:lstStyle/>
        <a:p>
          <a:endParaRPr lang="pl-PL"/>
        </a:p>
      </dgm:t>
    </dgm:pt>
    <dgm:pt modelId="{CC418194-8C5E-47DE-91A0-33D056929DEC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 err="1"/>
            <a:t>udeleženci logističnega procesa</a:t>
          </a:r>
          <a:endParaRPr lang="pl-PL" dirty="0"/>
        </a:p>
      </dgm:t>
    </dgm:pt>
    <dgm:pt modelId="{2927925B-49AD-408F-BAA2-F83B91C0A2EA}" type="parTrans" cxnId="{37679F4C-8DFD-45A1-B76C-ACB050FA2F7F}">
      <dgm:prSet/>
      <dgm:spPr/>
      <dgm:t>
        <a:bodyPr/>
        <a:lstStyle/>
        <a:p>
          <a:endParaRPr lang="pl-PL"/>
        </a:p>
      </dgm:t>
    </dgm:pt>
    <dgm:pt modelId="{76AB0DA5-C74C-478A-8D5E-3BB029D577EC}" type="sibTrans" cxnId="{37679F4C-8DFD-45A1-B76C-ACB050FA2F7F}">
      <dgm:prSet/>
      <dgm:spPr/>
      <dgm:t>
        <a:bodyPr/>
        <a:lstStyle/>
        <a:p>
          <a:endParaRPr lang="pl-PL"/>
        </a:p>
      </dgm:t>
    </dgm:pt>
    <dgm:pt modelId="{A4D1FCE1-4263-4FDA-BD57-52E4C2459AD8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/>
            <a:t>transportni </a:t>
          </a:r>
          <a:r>
            <a:rPr lang="pl-PL" dirty="0" err="1"/>
            <a:t>zabojniki</a:t>
          </a:r>
          <a:endParaRPr lang="pl-PL" dirty="0"/>
        </a:p>
      </dgm:t>
    </dgm:pt>
    <dgm:pt modelId="{6E55F768-BF17-4F9D-AC13-52922298FCFF}" type="parTrans" cxnId="{B093B3B5-4D94-4BE3-9652-AFF1CEF25739}">
      <dgm:prSet/>
      <dgm:spPr/>
      <dgm:t>
        <a:bodyPr/>
        <a:lstStyle/>
        <a:p>
          <a:endParaRPr lang="pl-PL"/>
        </a:p>
      </dgm:t>
    </dgm:pt>
    <dgm:pt modelId="{7E2EEDEF-47E6-4816-B4FD-C7B660689E77}" type="sibTrans" cxnId="{B093B3B5-4D94-4BE3-9652-AFF1CEF25739}">
      <dgm:prSet/>
      <dgm:spPr/>
      <dgm:t>
        <a:bodyPr/>
        <a:lstStyle/>
        <a:p>
          <a:endParaRPr lang="pl-PL"/>
        </a:p>
      </dgm:t>
    </dgm:pt>
    <dgm:pt modelId="{DAE918B8-7197-40E0-9DA8-AC4D54CBCFF4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 err="1"/>
            <a:t>pakiranje</a:t>
          </a:r>
          <a:r>
            <a:rPr lang="pl-PL" dirty="0"/>
            <a:t>.</a:t>
          </a:r>
        </a:p>
      </dgm:t>
    </dgm:pt>
    <dgm:pt modelId="{D4EEA4D3-76D3-4474-B7C0-76711D0CC0AA}" type="parTrans" cxnId="{F5A0128C-E0F9-41BF-8E36-66B0BFECD94A}">
      <dgm:prSet/>
      <dgm:spPr/>
      <dgm:t>
        <a:bodyPr/>
        <a:lstStyle/>
        <a:p>
          <a:endParaRPr lang="pl-PL"/>
        </a:p>
      </dgm:t>
    </dgm:pt>
    <dgm:pt modelId="{968C33C4-0274-475A-AA65-0F45DB922576}" type="sibTrans" cxnId="{F5A0128C-E0F9-41BF-8E36-66B0BFECD94A}">
      <dgm:prSet/>
      <dgm:spPr/>
      <dgm:t>
        <a:bodyPr/>
        <a:lstStyle/>
        <a:p>
          <a:endParaRPr lang="pl-PL"/>
        </a:p>
      </dgm:t>
    </dgm:pt>
    <dgm:pt modelId="{3EF32609-909C-45B3-A223-8CF903F3EAB5}" type="pres">
      <dgm:prSet presAssocID="{0AEA5503-C921-4653-827A-141311A739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4FC443-FC75-4673-97D4-D9A6A2954B6B}" type="pres">
      <dgm:prSet presAssocID="{66BCB58C-0D47-4199-8FE1-63BDED146729}" presName="root1" presStyleCnt="0"/>
      <dgm:spPr/>
    </dgm:pt>
    <dgm:pt modelId="{32C36331-EF12-40C6-A935-DABA16899143}" type="pres">
      <dgm:prSet presAssocID="{66BCB58C-0D47-4199-8FE1-63BDED146729}" presName="LevelOneTextNode" presStyleLbl="node0" presStyleIdx="0" presStyleCnt="1">
        <dgm:presLayoutVars>
          <dgm:chPref val="3"/>
        </dgm:presLayoutVars>
      </dgm:prSet>
      <dgm:spPr/>
    </dgm:pt>
    <dgm:pt modelId="{C0748ADE-EC87-4831-B0B8-C9CC2D70A114}" type="pres">
      <dgm:prSet presAssocID="{66BCB58C-0D47-4199-8FE1-63BDED146729}" presName="level2hierChild" presStyleCnt="0"/>
      <dgm:spPr/>
    </dgm:pt>
    <dgm:pt modelId="{580B1B7B-F097-4D07-A064-9B1F09695E46}" type="pres">
      <dgm:prSet presAssocID="{AFC411B0-84B3-44EB-950E-260B25416293}" presName="conn2-1" presStyleLbl="parChTrans1D2" presStyleIdx="0" presStyleCnt="9"/>
      <dgm:spPr/>
    </dgm:pt>
    <dgm:pt modelId="{9D4D6D69-F55B-4251-9DA3-FA4B906BB509}" type="pres">
      <dgm:prSet presAssocID="{AFC411B0-84B3-44EB-950E-260B25416293}" presName="connTx" presStyleLbl="parChTrans1D2" presStyleIdx="0" presStyleCnt="9"/>
      <dgm:spPr/>
    </dgm:pt>
    <dgm:pt modelId="{68AF93F8-D5D7-45DF-B10D-022F7BB102CA}" type="pres">
      <dgm:prSet presAssocID="{C7ADAC95-F479-45D2-9CB6-DB6C69845A12}" presName="root2" presStyleCnt="0"/>
      <dgm:spPr/>
    </dgm:pt>
    <dgm:pt modelId="{89B16DD4-5995-4FA2-9174-1465724E9388}" type="pres">
      <dgm:prSet presAssocID="{C7ADAC95-F479-45D2-9CB6-DB6C69845A12}" presName="LevelTwoTextNode" presStyleLbl="node2" presStyleIdx="0" presStyleCnt="9">
        <dgm:presLayoutVars>
          <dgm:chPref val="3"/>
        </dgm:presLayoutVars>
      </dgm:prSet>
      <dgm:spPr/>
    </dgm:pt>
    <dgm:pt modelId="{4347C027-B8E4-4B90-A6B6-7BDD2DE2EA70}" type="pres">
      <dgm:prSet presAssocID="{C7ADAC95-F479-45D2-9CB6-DB6C69845A12}" presName="level3hierChild" presStyleCnt="0"/>
      <dgm:spPr/>
    </dgm:pt>
    <dgm:pt modelId="{A30DF047-BC6C-4D46-931A-AB133A22F02D}" type="pres">
      <dgm:prSet presAssocID="{8547EF8D-EEF2-481B-9B29-7EA43E4B4766}" presName="conn2-1" presStyleLbl="parChTrans1D2" presStyleIdx="1" presStyleCnt="9"/>
      <dgm:spPr/>
    </dgm:pt>
    <dgm:pt modelId="{6B78ACAF-19D0-4870-873F-6824C54E06C8}" type="pres">
      <dgm:prSet presAssocID="{8547EF8D-EEF2-481B-9B29-7EA43E4B4766}" presName="connTx" presStyleLbl="parChTrans1D2" presStyleIdx="1" presStyleCnt="9"/>
      <dgm:spPr/>
    </dgm:pt>
    <dgm:pt modelId="{D1D7621E-D066-4546-9589-5E7668442D7D}" type="pres">
      <dgm:prSet presAssocID="{57C7A254-3C07-40B4-AE19-2C0A9DF1ACFD}" presName="root2" presStyleCnt="0"/>
      <dgm:spPr/>
    </dgm:pt>
    <dgm:pt modelId="{128D3C75-6302-479D-8359-4FE68B232276}" type="pres">
      <dgm:prSet presAssocID="{57C7A254-3C07-40B4-AE19-2C0A9DF1ACFD}" presName="LevelTwoTextNode" presStyleLbl="node2" presStyleIdx="1" presStyleCnt="9">
        <dgm:presLayoutVars>
          <dgm:chPref val="3"/>
        </dgm:presLayoutVars>
      </dgm:prSet>
      <dgm:spPr/>
    </dgm:pt>
    <dgm:pt modelId="{8B3EB43D-84FD-491C-876B-AE2A487BED0F}" type="pres">
      <dgm:prSet presAssocID="{57C7A254-3C07-40B4-AE19-2C0A9DF1ACFD}" presName="level3hierChild" presStyleCnt="0"/>
      <dgm:spPr/>
    </dgm:pt>
    <dgm:pt modelId="{1C523267-BCF9-45DE-BCBF-2A7C9D2AC090}" type="pres">
      <dgm:prSet presAssocID="{2BBD6195-7A36-4682-BB08-E74C8D2B5844}" presName="conn2-1" presStyleLbl="parChTrans1D2" presStyleIdx="2" presStyleCnt="9"/>
      <dgm:spPr/>
    </dgm:pt>
    <dgm:pt modelId="{BF69EEC1-4B42-4CDD-9FAB-2A63A3DDBB56}" type="pres">
      <dgm:prSet presAssocID="{2BBD6195-7A36-4682-BB08-E74C8D2B5844}" presName="connTx" presStyleLbl="parChTrans1D2" presStyleIdx="2" presStyleCnt="9"/>
      <dgm:spPr/>
    </dgm:pt>
    <dgm:pt modelId="{EEAA5907-5338-4439-940F-74083DC23B9D}" type="pres">
      <dgm:prSet presAssocID="{72F30FBD-4E45-4727-8623-810C4AE5A803}" presName="root2" presStyleCnt="0"/>
      <dgm:spPr/>
    </dgm:pt>
    <dgm:pt modelId="{5E98B18F-ECAF-4C30-94EF-857425093E67}" type="pres">
      <dgm:prSet presAssocID="{72F30FBD-4E45-4727-8623-810C4AE5A803}" presName="LevelTwoTextNode" presStyleLbl="node2" presStyleIdx="2" presStyleCnt="9">
        <dgm:presLayoutVars>
          <dgm:chPref val="3"/>
        </dgm:presLayoutVars>
      </dgm:prSet>
      <dgm:spPr/>
    </dgm:pt>
    <dgm:pt modelId="{E17415BF-9C20-4C59-AA88-1E5B98348C58}" type="pres">
      <dgm:prSet presAssocID="{72F30FBD-4E45-4727-8623-810C4AE5A803}" presName="level3hierChild" presStyleCnt="0"/>
      <dgm:spPr/>
    </dgm:pt>
    <dgm:pt modelId="{A08F7414-59AF-4424-AC43-D1A241D2E90D}" type="pres">
      <dgm:prSet presAssocID="{423E2CD0-7438-4C90-86C3-B76FDB550AC1}" presName="conn2-1" presStyleLbl="parChTrans1D2" presStyleIdx="3" presStyleCnt="9"/>
      <dgm:spPr/>
    </dgm:pt>
    <dgm:pt modelId="{7B1A464C-B83E-4FD4-ADD6-29B1E2E4D7C2}" type="pres">
      <dgm:prSet presAssocID="{423E2CD0-7438-4C90-86C3-B76FDB550AC1}" presName="connTx" presStyleLbl="parChTrans1D2" presStyleIdx="3" presStyleCnt="9"/>
      <dgm:spPr/>
    </dgm:pt>
    <dgm:pt modelId="{A20FA125-6F63-4C81-A5ED-89274A4FF4D9}" type="pres">
      <dgm:prSet presAssocID="{4099E642-8AED-4D60-875B-689CC4ED74C5}" presName="root2" presStyleCnt="0"/>
      <dgm:spPr/>
    </dgm:pt>
    <dgm:pt modelId="{BB8CFF62-B53B-47AE-9E91-5E308F835188}" type="pres">
      <dgm:prSet presAssocID="{4099E642-8AED-4D60-875B-689CC4ED74C5}" presName="LevelTwoTextNode" presStyleLbl="node2" presStyleIdx="3" presStyleCnt="9">
        <dgm:presLayoutVars>
          <dgm:chPref val="3"/>
        </dgm:presLayoutVars>
      </dgm:prSet>
      <dgm:spPr/>
    </dgm:pt>
    <dgm:pt modelId="{5542E926-6BD9-45FF-89A6-6EC32ED0B49B}" type="pres">
      <dgm:prSet presAssocID="{4099E642-8AED-4D60-875B-689CC4ED74C5}" presName="level3hierChild" presStyleCnt="0"/>
      <dgm:spPr/>
    </dgm:pt>
    <dgm:pt modelId="{E6BAB16A-2915-4FBF-BD74-7D2DEE0B08F4}" type="pres">
      <dgm:prSet presAssocID="{D8A629A5-8DAF-4C91-91D9-A5223B92753C}" presName="conn2-1" presStyleLbl="parChTrans1D2" presStyleIdx="4" presStyleCnt="9"/>
      <dgm:spPr/>
    </dgm:pt>
    <dgm:pt modelId="{A0372B0C-2F08-4484-9A4D-BD80D5290003}" type="pres">
      <dgm:prSet presAssocID="{D8A629A5-8DAF-4C91-91D9-A5223B92753C}" presName="connTx" presStyleLbl="parChTrans1D2" presStyleIdx="4" presStyleCnt="9"/>
      <dgm:spPr/>
    </dgm:pt>
    <dgm:pt modelId="{9B48EB55-A040-490D-A4BC-3A3D8824D1F7}" type="pres">
      <dgm:prSet presAssocID="{A90890E6-56C8-4CB6-BAFF-09761901CB9A}" presName="root2" presStyleCnt="0"/>
      <dgm:spPr/>
    </dgm:pt>
    <dgm:pt modelId="{96D05921-9D74-43A6-9C7E-559C9CEED4D6}" type="pres">
      <dgm:prSet presAssocID="{A90890E6-56C8-4CB6-BAFF-09761901CB9A}" presName="LevelTwoTextNode" presStyleLbl="node2" presStyleIdx="4" presStyleCnt="9">
        <dgm:presLayoutVars>
          <dgm:chPref val="3"/>
        </dgm:presLayoutVars>
      </dgm:prSet>
      <dgm:spPr/>
    </dgm:pt>
    <dgm:pt modelId="{328D9709-D0EC-4585-9E1A-D5FD0B75DB4E}" type="pres">
      <dgm:prSet presAssocID="{A90890E6-56C8-4CB6-BAFF-09761901CB9A}" presName="level3hierChild" presStyleCnt="0"/>
      <dgm:spPr/>
    </dgm:pt>
    <dgm:pt modelId="{4846CE16-97FF-4C6A-9A8A-7948989A27A4}" type="pres">
      <dgm:prSet presAssocID="{CFE06303-A020-4A81-AC7F-31B5351A5FF3}" presName="conn2-1" presStyleLbl="parChTrans1D2" presStyleIdx="5" presStyleCnt="9"/>
      <dgm:spPr/>
    </dgm:pt>
    <dgm:pt modelId="{93A641C6-F1BB-4D6F-AA26-BBC7FA0DE80E}" type="pres">
      <dgm:prSet presAssocID="{CFE06303-A020-4A81-AC7F-31B5351A5FF3}" presName="connTx" presStyleLbl="parChTrans1D2" presStyleIdx="5" presStyleCnt="9"/>
      <dgm:spPr/>
    </dgm:pt>
    <dgm:pt modelId="{08C6A4DE-FCF9-46C0-96D3-82C99AF2672E}" type="pres">
      <dgm:prSet presAssocID="{39863AF2-6920-451C-888C-7C122567C2A0}" presName="root2" presStyleCnt="0"/>
      <dgm:spPr/>
    </dgm:pt>
    <dgm:pt modelId="{2C807540-BA50-4512-BBEF-7F8459AA671F}" type="pres">
      <dgm:prSet presAssocID="{39863AF2-6920-451C-888C-7C122567C2A0}" presName="LevelTwoTextNode" presStyleLbl="node2" presStyleIdx="5" presStyleCnt="9">
        <dgm:presLayoutVars>
          <dgm:chPref val="3"/>
        </dgm:presLayoutVars>
      </dgm:prSet>
      <dgm:spPr/>
    </dgm:pt>
    <dgm:pt modelId="{7660CA0E-BEF0-4035-B2C8-07F8E589CF5A}" type="pres">
      <dgm:prSet presAssocID="{39863AF2-6920-451C-888C-7C122567C2A0}" presName="level3hierChild" presStyleCnt="0"/>
      <dgm:spPr/>
    </dgm:pt>
    <dgm:pt modelId="{7C4DA0C6-A6E6-4C28-904F-461C2C0AEA13}" type="pres">
      <dgm:prSet presAssocID="{2927925B-49AD-408F-BAA2-F83B91C0A2EA}" presName="conn2-1" presStyleLbl="parChTrans1D2" presStyleIdx="6" presStyleCnt="9"/>
      <dgm:spPr/>
    </dgm:pt>
    <dgm:pt modelId="{EA3D32BB-B946-4409-B59F-DD102B09845D}" type="pres">
      <dgm:prSet presAssocID="{2927925B-49AD-408F-BAA2-F83B91C0A2EA}" presName="connTx" presStyleLbl="parChTrans1D2" presStyleIdx="6" presStyleCnt="9"/>
      <dgm:spPr/>
    </dgm:pt>
    <dgm:pt modelId="{58251088-A4B3-4F30-9325-0E43D768D660}" type="pres">
      <dgm:prSet presAssocID="{CC418194-8C5E-47DE-91A0-33D056929DEC}" presName="root2" presStyleCnt="0"/>
      <dgm:spPr/>
    </dgm:pt>
    <dgm:pt modelId="{D98DA43A-E964-4BF6-8A51-4B71DB51CDBD}" type="pres">
      <dgm:prSet presAssocID="{CC418194-8C5E-47DE-91A0-33D056929DEC}" presName="LevelTwoTextNode" presStyleLbl="node2" presStyleIdx="6" presStyleCnt="9">
        <dgm:presLayoutVars>
          <dgm:chPref val="3"/>
        </dgm:presLayoutVars>
      </dgm:prSet>
      <dgm:spPr/>
    </dgm:pt>
    <dgm:pt modelId="{F2D3C245-DCCF-436F-A91E-4D1872DE0436}" type="pres">
      <dgm:prSet presAssocID="{CC418194-8C5E-47DE-91A0-33D056929DEC}" presName="level3hierChild" presStyleCnt="0"/>
      <dgm:spPr/>
    </dgm:pt>
    <dgm:pt modelId="{00E6E530-71D1-476F-979D-8AB15A871DC6}" type="pres">
      <dgm:prSet presAssocID="{6E55F768-BF17-4F9D-AC13-52922298FCFF}" presName="conn2-1" presStyleLbl="parChTrans1D2" presStyleIdx="7" presStyleCnt="9"/>
      <dgm:spPr/>
    </dgm:pt>
    <dgm:pt modelId="{C4E71267-88C2-40A2-8C35-4F73B140A540}" type="pres">
      <dgm:prSet presAssocID="{6E55F768-BF17-4F9D-AC13-52922298FCFF}" presName="connTx" presStyleLbl="parChTrans1D2" presStyleIdx="7" presStyleCnt="9"/>
      <dgm:spPr/>
    </dgm:pt>
    <dgm:pt modelId="{CCE13133-E611-4E63-A8D0-FBD188729611}" type="pres">
      <dgm:prSet presAssocID="{A4D1FCE1-4263-4FDA-BD57-52E4C2459AD8}" presName="root2" presStyleCnt="0"/>
      <dgm:spPr/>
    </dgm:pt>
    <dgm:pt modelId="{0810E3BC-D9EC-43E9-8883-61B7B0F714AE}" type="pres">
      <dgm:prSet presAssocID="{A4D1FCE1-4263-4FDA-BD57-52E4C2459AD8}" presName="LevelTwoTextNode" presStyleLbl="node2" presStyleIdx="7" presStyleCnt="9">
        <dgm:presLayoutVars>
          <dgm:chPref val="3"/>
        </dgm:presLayoutVars>
      </dgm:prSet>
      <dgm:spPr/>
    </dgm:pt>
    <dgm:pt modelId="{EC00C976-4E2D-415A-A613-CD0BD7A8C083}" type="pres">
      <dgm:prSet presAssocID="{A4D1FCE1-4263-4FDA-BD57-52E4C2459AD8}" presName="level3hierChild" presStyleCnt="0"/>
      <dgm:spPr/>
    </dgm:pt>
    <dgm:pt modelId="{5555940E-4D32-4A00-AA97-F1FC14D456BA}" type="pres">
      <dgm:prSet presAssocID="{D4EEA4D3-76D3-4474-B7C0-76711D0CC0AA}" presName="conn2-1" presStyleLbl="parChTrans1D2" presStyleIdx="8" presStyleCnt="9"/>
      <dgm:spPr/>
    </dgm:pt>
    <dgm:pt modelId="{A48FCD83-58F6-4A92-8AF1-0ED54AAEBA7C}" type="pres">
      <dgm:prSet presAssocID="{D4EEA4D3-76D3-4474-B7C0-76711D0CC0AA}" presName="connTx" presStyleLbl="parChTrans1D2" presStyleIdx="8" presStyleCnt="9"/>
      <dgm:spPr/>
    </dgm:pt>
    <dgm:pt modelId="{7006E0FE-771C-4921-884B-8923BB1BD027}" type="pres">
      <dgm:prSet presAssocID="{DAE918B8-7197-40E0-9DA8-AC4D54CBCFF4}" presName="root2" presStyleCnt="0"/>
      <dgm:spPr/>
    </dgm:pt>
    <dgm:pt modelId="{6B540F87-C1F1-4E93-91EB-0B6E39903CA2}" type="pres">
      <dgm:prSet presAssocID="{DAE918B8-7197-40E0-9DA8-AC4D54CBCFF4}" presName="LevelTwoTextNode" presStyleLbl="node2" presStyleIdx="8" presStyleCnt="9">
        <dgm:presLayoutVars>
          <dgm:chPref val="3"/>
        </dgm:presLayoutVars>
      </dgm:prSet>
      <dgm:spPr/>
    </dgm:pt>
    <dgm:pt modelId="{648BD37B-7B0E-4657-9C07-D17BD5A8E53F}" type="pres">
      <dgm:prSet presAssocID="{DAE918B8-7197-40E0-9DA8-AC4D54CBCFF4}" presName="level3hierChild" presStyleCnt="0"/>
      <dgm:spPr/>
    </dgm:pt>
  </dgm:ptLst>
  <dgm:cxnLst>
    <dgm:cxn modelId="{34893D0A-D8C7-47E2-B936-FD3CC48D9DB7}" type="presOf" srcId="{AFC411B0-84B3-44EB-950E-260B25416293}" destId="{580B1B7B-F097-4D07-A064-9B1F09695E46}" srcOrd="0" destOrd="0" presId="urn:microsoft.com/office/officeart/2008/layout/HorizontalMultiLevelHierarchy"/>
    <dgm:cxn modelId="{4C32A72C-DA64-4D18-B2D7-5E8ACFACF73D}" type="presOf" srcId="{2BBD6195-7A36-4682-BB08-E74C8D2B5844}" destId="{1C523267-BCF9-45DE-BCBF-2A7C9D2AC090}" srcOrd="0" destOrd="0" presId="urn:microsoft.com/office/officeart/2008/layout/HorizontalMultiLevelHierarchy"/>
    <dgm:cxn modelId="{E95E4430-7BFD-4A7B-8472-1317D80E3A33}" srcId="{66BCB58C-0D47-4199-8FE1-63BDED146729}" destId="{4099E642-8AED-4D60-875B-689CC4ED74C5}" srcOrd="3" destOrd="0" parTransId="{423E2CD0-7438-4C90-86C3-B76FDB550AC1}" sibTransId="{F273EBD1-20C0-44B0-B151-7C42E14489B1}"/>
    <dgm:cxn modelId="{56477535-5523-44F9-9F69-89E1AE23ED1D}" type="presOf" srcId="{57C7A254-3C07-40B4-AE19-2C0A9DF1ACFD}" destId="{128D3C75-6302-479D-8359-4FE68B232276}" srcOrd="0" destOrd="0" presId="urn:microsoft.com/office/officeart/2008/layout/HorizontalMultiLevelHierarchy"/>
    <dgm:cxn modelId="{8B4F5137-F160-490C-AE2B-7BDB1564877F}" type="presOf" srcId="{2BBD6195-7A36-4682-BB08-E74C8D2B5844}" destId="{BF69EEC1-4B42-4CDD-9FAB-2A63A3DDBB56}" srcOrd="1" destOrd="0" presId="urn:microsoft.com/office/officeart/2008/layout/HorizontalMultiLevelHierarchy"/>
    <dgm:cxn modelId="{7C8E6D3A-4402-4939-986D-78E6522EC8F3}" type="presOf" srcId="{72F30FBD-4E45-4727-8623-810C4AE5A803}" destId="{5E98B18F-ECAF-4C30-94EF-857425093E67}" srcOrd="0" destOrd="0" presId="urn:microsoft.com/office/officeart/2008/layout/HorizontalMultiLevelHierarchy"/>
    <dgm:cxn modelId="{F8FBAC43-F56B-4C3C-BEB2-FCC08CD4CD55}" type="presOf" srcId="{C7ADAC95-F479-45D2-9CB6-DB6C69845A12}" destId="{89B16DD4-5995-4FA2-9174-1465724E9388}" srcOrd="0" destOrd="0" presId="urn:microsoft.com/office/officeart/2008/layout/HorizontalMultiLevelHierarchy"/>
    <dgm:cxn modelId="{CCC2C843-955B-4781-923C-AB6F489EA966}" type="presOf" srcId="{2927925B-49AD-408F-BAA2-F83B91C0A2EA}" destId="{EA3D32BB-B946-4409-B59F-DD102B09845D}" srcOrd="1" destOrd="0" presId="urn:microsoft.com/office/officeart/2008/layout/HorizontalMultiLevelHierarchy"/>
    <dgm:cxn modelId="{8F550364-1FAC-4AAF-A63F-576E0D104BC8}" srcId="{66BCB58C-0D47-4199-8FE1-63BDED146729}" destId="{39863AF2-6920-451C-888C-7C122567C2A0}" srcOrd="5" destOrd="0" parTransId="{CFE06303-A020-4A81-AC7F-31B5351A5FF3}" sibTransId="{D6C88F89-D176-4FF0-A2F7-88AA6925CA96}"/>
    <dgm:cxn modelId="{49136044-03BB-4876-ABCD-123019B06E97}" type="presOf" srcId="{DAE918B8-7197-40E0-9DA8-AC4D54CBCFF4}" destId="{6B540F87-C1F1-4E93-91EB-0B6E39903CA2}" srcOrd="0" destOrd="0" presId="urn:microsoft.com/office/officeart/2008/layout/HorizontalMultiLevelHierarchy"/>
    <dgm:cxn modelId="{A963516A-2971-4624-94D3-D0801B552D7B}" srcId="{66BCB58C-0D47-4199-8FE1-63BDED146729}" destId="{C7ADAC95-F479-45D2-9CB6-DB6C69845A12}" srcOrd="0" destOrd="0" parTransId="{AFC411B0-84B3-44EB-950E-260B25416293}" sibTransId="{CA1993D2-F61F-4EB0-B754-89C2B1EF5EE3}"/>
    <dgm:cxn modelId="{37679F4C-8DFD-45A1-B76C-ACB050FA2F7F}" srcId="{66BCB58C-0D47-4199-8FE1-63BDED146729}" destId="{CC418194-8C5E-47DE-91A0-33D056929DEC}" srcOrd="6" destOrd="0" parTransId="{2927925B-49AD-408F-BAA2-F83B91C0A2EA}" sibTransId="{76AB0DA5-C74C-478A-8D5E-3BB029D577EC}"/>
    <dgm:cxn modelId="{DC3B746E-2155-41F5-858F-5BAD7DA81272}" type="presOf" srcId="{4099E642-8AED-4D60-875B-689CC4ED74C5}" destId="{BB8CFF62-B53B-47AE-9E91-5E308F835188}" srcOrd="0" destOrd="0" presId="urn:microsoft.com/office/officeart/2008/layout/HorizontalMultiLevelHierarchy"/>
    <dgm:cxn modelId="{D72EAC72-2EC4-486C-9053-6A3DE2600B34}" type="presOf" srcId="{CC418194-8C5E-47DE-91A0-33D056929DEC}" destId="{D98DA43A-E964-4BF6-8A51-4B71DB51CDBD}" srcOrd="0" destOrd="0" presId="urn:microsoft.com/office/officeart/2008/layout/HorizontalMultiLevelHierarchy"/>
    <dgm:cxn modelId="{D450AF52-A2EE-4DE9-A48A-786C87D97F01}" type="presOf" srcId="{A4D1FCE1-4263-4FDA-BD57-52E4C2459AD8}" destId="{0810E3BC-D9EC-43E9-8883-61B7B0F714AE}" srcOrd="0" destOrd="0" presId="urn:microsoft.com/office/officeart/2008/layout/HorizontalMultiLevelHierarchy"/>
    <dgm:cxn modelId="{101A0573-62A6-48FB-B6C5-18DFFE72E58E}" type="presOf" srcId="{423E2CD0-7438-4C90-86C3-B76FDB550AC1}" destId="{A08F7414-59AF-4424-AC43-D1A241D2E90D}" srcOrd="0" destOrd="0" presId="urn:microsoft.com/office/officeart/2008/layout/HorizontalMultiLevelHierarchy"/>
    <dgm:cxn modelId="{0FCCA553-849D-4B52-877D-B7EFE63D6989}" srcId="{66BCB58C-0D47-4199-8FE1-63BDED146729}" destId="{57C7A254-3C07-40B4-AE19-2C0A9DF1ACFD}" srcOrd="1" destOrd="0" parTransId="{8547EF8D-EEF2-481B-9B29-7EA43E4B4766}" sibTransId="{49958844-5865-4AB7-8333-D344A9FD6D66}"/>
    <dgm:cxn modelId="{3048DA73-DF7B-4A3D-BAD4-086BADCD9990}" type="presOf" srcId="{D4EEA4D3-76D3-4474-B7C0-76711D0CC0AA}" destId="{5555940E-4D32-4A00-AA97-F1FC14D456BA}" srcOrd="0" destOrd="0" presId="urn:microsoft.com/office/officeart/2008/layout/HorizontalMultiLevelHierarchy"/>
    <dgm:cxn modelId="{25DEF354-90DE-4F97-B2C8-CC1913775715}" srcId="{66BCB58C-0D47-4199-8FE1-63BDED146729}" destId="{A90890E6-56C8-4CB6-BAFF-09761901CB9A}" srcOrd="4" destOrd="0" parTransId="{D8A629A5-8DAF-4C91-91D9-A5223B92753C}" sibTransId="{A9AB6147-7CF3-4B86-9046-F654AFDDD28A}"/>
    <dgm:cxn modelId="{EAE81856-FF0F-4C7B-AC87-0120F6C240D8}" type="presOf" srcId="{8547EF8D-EEF2-481B-9B29-7EA43E4B4766}" destId="{6B78ACAF-19D0-4870-873F-6824C54E06C8}" srcOrd="1" destOrd="0" presId="urn:microsoft.com/office/officeart/2008/layout/HorizontalMultiLevelHierarchy"/>
    <dgm:cxn modelId="{F53DE358-E942-4DC5-9C4C-2FA4FD029EA9}" type="presOf" srcId="{8547EF8D-EEF2-481B-9B29-7EA43E4B4766}" destId="{A30DF047-BC6C-4D46-931A-AB133A22F02D}" srcOrd="0" destOrd="0" presId="urn:microsoft.com/office/officeart/2008/layout/HorizontalMultiLevelHierarchy"/>
    <dgm:cxn modelId="{3BF11A87-15BD-4FA1-B75B-08A7BFE01B06}" type="presOf" srcId="{AFC411B0-84B3-44EB-950E-260B25416293}" destId="{9D4D6D69-F55B-4251-9DA3-FA4B906BB509}" srcOrd="1" destOrd="0" presId="urn:microsoft.com/office/officeart/2008/layout/HorizontalMultiLevelHierarchy"/>
    <dgm:cxn modelId="{5213BC88-C0D5-4196-AC03-85BF346194B4}" type="presOf" srcId="{CFE06303-A020-4A81-AC7F-31B5351A5FF3}" destId="{4846CE16-97FF-4C6A-9A8A-7948989A27A4}" srcOrd="0" destOrd="0" presId="urn:microsoft.com/office/officeart/2008/layout/HorizontalMultiLevelHierarchy"/>
    <dgm:cxn modelId="{1F1AEE89-75B7-4B87-8EAF-314C206D0F7B}" type="presOf" srcId="{6E55F768-BF17-4F9D-AC13-52922298FCFF}" destId="{C4E71267-88C2-40A2-8C35-4F73B140A540}" srcOrd="1" destOrd="0" presId="urn:microsoft.com/office/officeart/2008/layout/HorizontalMultiLevelHierarchy"/>
    <dgm:cxn modelId="{F5A0128C-E0F9-41BF-8E36-66B0BFECD94A}" srcId="{66BCB58C-0D47-4199-8FE1-63BDED146729}" destId="{DAE918B8-7197-40E0-9DA8-AC4D54CBCFF4}" srcOrd="8" destOrd="0" parTransId="{D4EEA4D3-76D3-4474-B7C0-76711D0CC0AA}" sibTransId="{968C33C4-0274-475A-AA65-0F45DB922576}"/>
    <dgm:cxn modelId="{05996094-6EF8-4A60-A92A-3A03F042351A}" type="presOf" srcId="{D8A629A5-8DAF-4C91-91D9-A5223B92753C}" destId="{E6BAB16A-2915-4FBF-BD74-7D2DEE0B08F4}" srcOrd="0" destOrd="0" presId="urn:microsoft.com/office/officeart/2008/layout/HorizontalMultiLevelHierarchy"/>
    <dgm:cxn modelId="{41514A97-CAC7-406A-84C3-5BB106181F67}" type="presOf" srcId="{D8A629A5-8DAF-4C91-91D9-A5223B92753C}" destId="{A0372B0C-2F08-4484-9A4D-BD80D5290003}" srcOrd="1" destOrd="0" presId="urn:microsoft.com/office/officeart/2008/layout/HorizontalMultiLevelHierarchy"/>
    <dgm:cxn modelId="{8F0E06A1-A098-4300-A9E9-BF1335BD85FE}" srcId="{66BCB58C-0D47-4199-8FE1-63BDED146729}" destId="{72F30FBD-4E45-4727-8623-810C4AE5A803}" srcOrd="2" destOrd="0" parTransId="{2BBD6195-7A36-4682-BB08-E74C8D2B5844}" sibTransId="{D4904272-8FE6-4132-9666-10A523D7404E}"/>
    <dgm:cxn modelId="{2C8CC3B4-7CA9-47A0-870F-3464E1B69D0A}" srcId="{0AEA5503-C921-4653-827A-141311A7399D}" destId="{66BCB58C-0D47-4199-8FE1-63BDED146729}" srcOrd="0" destOrd="0" parTransId="{BC705B10-9DAA-479E-A499-A241B6058CF2}" sibTransId="{1EA28DF4-8F1A-4766-A3D7-A8CD9ABEEC74}"/>
    <dgm:cxn modelId="{B093B3B5-4D94-4BE3-9652-AFF1CEF25739}" srcId="{66BCB58C-0D47-4199-8FE1-63BDED146729}" destId="{A4D1FCE1-4263-4FDA-BD57-52E4C2459AD8}" srcOrd="7" destOrd="0" parTransId="{6E55F768-BF17-4F9D-AC13-52922298FCFF}" sibTransId="{7E2EEDEF-47E6-4816-B4FD-C7B660689E77}"/>
    <dgm:cxn modelId="{1B7CD8B9-9AB6-4232-B964-A71D7FF521C2}" type="presOf" srcId="{423E2CD0-7438-4C90-86C3-B76FDB550AC1}" destId="{7B1A464C-B83E-4FD4-ADD6-29B1E2E4D7C2}" srcOrd="1" destOrd="0" presId="urn:microsoft.com/office/officeart/2008/layout/HorizontalMultiLevelHierarchy"/>
    <dgm:cxn modelId="{E23212BF-1BFC-404B-8C62-35E9BED9C8E1}" type="presOf" srcId="{39863AF2-6920-451C-888C-7C122567C2A0}" destId="{2C807540-BA50-4512-BBEF-7F8459AA671F}" srcOrd="0" destOrd="0" presId="urn:microsoft.com/office/officeart/2008/layout/HorizontalMultiLevelHierarchy"/>
    <dgm:cxn modelId="{6BDDA5C4-D007-4A5F-94BC-F9BA4AB77A41}" type="presOf" srcId="{D4EEA4D3-76D3-4474-B7C0-76711D0CC0AA}" destId="{A48FCD83-58F6-4A92-8AF1-0ED54AAEBA7C}" srcOrd="1" destOrd="0" presId="urn:microsoft.com/office/officeart/2008/layout/HorizontalMultiLevelHierarchy"/>
    <dgm:cxn modelId="{6EC619CE-FD9B-4CF0-839A-B0DA3FE5E7BF}" type="presOf" srcId="{CFE06303-A020-4A81-AC7F-31B5351A5FF3}" destId="{93A641C6-F1BB-4D6F-AA26-BBC7FA0DE80E}" srcOrd="1" destOrd="0" presId="urn:microsoft.com/office/officeart/2008/layout/HorizontalMultiLevelHierarchy"/>
    <dgm:cxn modelId="{DC48DAD5-FDAA-4BCD-AD3E-668EC0751869}" type="presOf" srcId="{66BCB58C-0D47-4199-8FE1-63BDED146729}" destId="{32C36331-EF12-40C6-A935-DABA16899143}" srcOrd="0" destOrd="0" presId="urn:microsoft.com/office/officeart/2008/layout/HorizontalMultiLevelHierarchy"/>
    <dgm:cxn modelId="{DF74C1E1-43A8-4CDE-8604-5D6CE5B6B2B2}" type="presOf" srcId="{A90890E6-56C8-4CB6-BAFF-09761901CB9A}" destId="{96D05921-9D74-43A6-9C7E-559C9CEED4D6}" srcOrd="0" destOrd="0" presId="urn:microsoft.com/office/officeart/2008/layout/HorizontalMultiLevelHierarchy"/>
    <dgm:cxn modelId="{DA29D1E8-5A84-40DB-9E2B-AD844AEEFB6F}" type="presOf" srcId="{6E55F768-BF17-4F9D-AC13-52922298FCFF}" destId="{00E6E530-71D1-476F-979D-8AB15A871DC6}" srcOrd="0" destOrd="0" presId="urn:microsoft.com/office/officeart/2008/layout/HorizontalMultiLevelHierarchy"/>
    <dgm:cxn modelId="{74CA67F0-2351-4B9F-8D85-21EB49F0D5A3}" type="presOf" srcId="{2927925B-49AD-408F-BAA2-F83B91C0A2EA}" destId="{7C4DA0C6-A6E6-4C28-904F-461C2C0AEA13}" srcOrd="0" destOrd="0" presId="urn:microsoft.com/office/officeart/2008/layout/HorizontalMultiLevelHierarchy"/>
    <dgm:cxn modelId="{609E73FF-953C-459A-9F0E-B7806A9FDB12}" type="presOf" srcId="{0AEA5503-C921-4653-827A-141311A7399D}" destId="{3EF32609-909C-45B3-A223-8CF903F3EAB5}" srcOrd="0" destOrd="0" presId="urn:microsoft.com/office/officeart/2008/layout/HorizontalMultiLevelHierarchy"/>
    <dgm:cxn modelId="{A92128E2-B089-4E10-AA04-E6D570151ACD}" type="presParOf" srcId="{3EF32609-909C-45B3-A223-8CF903F3EAB5}" destId="{FA4FC443-FC75-4673-97D4-D9A6A2954B6B}" srcOrd="0" destOrd="0" presId="urn:microsoft.com/office/officeart/2008/layout/HorizontalMultiLevelHierarchy"/>
    <dgm:cxn modelId="{31C60318-552F-4AB2-ABCA-809EEF2FFFBE}" type="presParOf" srcId="{FA4FC443-FC75-4673-97D4-D9A6A2954B6B}" destId="{32C36331-EF12-40C6-A935-DABA16899143}" srcOrd="0" destOrd="0" presId="urn:microsoft.com/office/officeart/2008/layout/HorizontalMultiLevelHierarchy"/>
    <dgm:cxn modelId="{43EDB3AE-B038-4DB4-84D9-7A3BB707718E}" type="presParOf" srcId="{FA4FC443-FC75-4673-97D4-D9A6A2954B6B}" destId="{C0748ADE-EC87-4831-B0B8-C9CC2D70A114}" srcOrd="1" destOrd="0" presId="urn:microsoft.com/office/officeart/2008/layout/HorizontalMultiLevelHierarchy"/>
    <dgm:cxn modelId="{56366CAB-1AB6-488A-A663-6D2F8F3D0F90}" type="presParOf" srcId="{C0748ADE-EC87-4831-B0B8-C9CC2D70A114}" destId="{580B1B7B-F097-4D07-A064-9B1F09695E46}" srcOrd="0" destOrd="0" presId="urn:microsoft.com/office/officeart/2008/layout/HorizontalMultiLevelHierarchy"/>
    <dgm:cxn modelId="{ACB3FFF5-A65E-4B7C-BEE4-A1C39451313D}" type="presParOf" srcId="{580B1B7B-F097-4D07-A064-9B1F09695E46}" destId="{9D4D6D69-F55B-4251-9DA3-FA4B906BB509}" srcOrd="0" destOrd="0" presId="urn:microsoft.com/office/officeart/2008/layout/HorizontalMultiLevelHierarchy"/>
    <dgm:cxn modelId="{451C7178-3598-4EE1-A72E-D8E77700F5A5}" type="presParOf" srcId="{C0748ADE-EC87-4831-B0B8-C9CC2D70A114}" destId="{68AF93F8-D5D7-45DF-B10D-022F7BB102CA}" srcOrd="1" destOrd="0" presId="urn:microsoft.com/office/officeart/2008/layout/HorizontalMultiLevelHierarchy"/>
    <dgm:cxn modelId="{BB127DFD-F9D6-4C04-B25F-CAC3BBCBF7B9}" type="presParOf" srcId="{68AF93F8-D5D7-45DF-B10D-022F7BB102CA}" destId="{89B16DD4-5995-4FA2-9174-1465724E9388}" srcOrd="0" destOrd="0" presId="urn:microsoft.com/office/officeart/2008/layout/HorizontalMultiLevelHierarchy"/>
    <dgm:cxn modelId="{957C996C-36C0-4F0B-844D-8F1BED457F51}" type="presParOf" srcId="{68AF93F8-D5D7-45DF-B10D-022F7BB102CA}" destId="{4347C027-B8E4-4B90-A6B6-7BDD2DE2EA70}" srcOrd="1" destOrd="0" presId="urn:microsoft.com/office/officeart/2008/layout/HorizontalMultiLevelHierarchy"/>
    <dgm:cxn modelId="{B25046A7-A849-43F5-9655-4106E9D8B14A}" type="presParOf" srcId="{C0748ADE-EC87-4831-B0B8-C9CC2D70A114}" destId="{A30DF047-BC6C-4D46-931A-AB133A22F02D}" srcOrd="2" destOrd="0" presId="urn:microsoft.com/office/officeart/2008/layout/HorizontalMultiLevelHierarchy"/>
    <dgm:cxn modelId="{4B35152A-5C1C-4496-B86B-C355948637CA}" type="presParOf" srcId="{A30DF047-BC6C-4D46-931A-AB133A22F02D}" destId="{6B78ACAF-19D0-4870-873F-6824C54E06C8}" srcOrd="0" destOrd="0" presId="urn:microsoft.com/office/officeart/2008/layout/HorizontalMultiLevelHierarchy"/>
    <dgm:cxn modelId="{695619CA-3856-4D7B-9785-A218B83CF5B2}" type="presParOf" srcId="{C0748ADE-EC87-4831-B0B8-C9CC2D70A114}" destId="{D1D7621E-D066-4546-9589-5E7668442D7D}" srcOrd="3" destOrd="0" presId="urn:microsoft.com/office/officeart/2008/layout/HorizontalMultiLevelHierarchy"/>
    <dgm:cxn modelId="{365B141E-44FC-4122-91BE-F96EF65A2248}" type="presParOf" srcId="{D1D7621E-D066-4546-9589-5E7668442D7D}" destId="{128D3C75-6302-479D-8359-4FE68B232276}" srcOrd="0" destOrd="0" presId="urn:microsoft.com/office/officeart/2008/layout/HorizontalMultiLevelHierarchy"/>
    <dgm:cxn modelId="{01AE7FF8-9793-4D9F-B635-75C3B97C9140}" type="presParOf" srcId="{D1D7621E-D066-4546-9589-5E7668442D7D}" destId="{8B3EB43D-84FD-491C-876B-AE2A487BED0F}" srcOrd="1" destOrd="0" presId="urn:microsoft.com/office/officeart/2008/layout/HorizontalMultiLevelHierarchy"/>
    <dgm:cxn modelId="{7C230897-4BC3-40CD-ADF0-F307929E2B43}" type="presParOf" srcId="{C0748ADE-EC87-4831-B0B8-C9CC2D70A114}" destId="{1C523267-BCF9-45DE-BCBF-2A7C9D2AC090}" srcOrd="4" destOrd="0" presId="urn:microsoft.com/office/officeart/2008/layout/HorizontalMultiLevelHierarchy"/>
    <dgm:cxn modelId="{835958D0-4028-4787-BF3D-ED344FE6DAD1}" type="presParOf" srcId="{1C523267-BCF9-45DE-BCBF-2A7C9D2AC090}" destId="{BF69EEC1-4B42-4CDD-9FAB-2A63A3DDBB56}" srcOrd="0" destOrd="0" presId="urn:microsoft.com/office/officeart/2008/layout/HorizontalMultiLevelHierarchy"/>
    <dgm:cxn modelId="{A1F13F0C-0253-4F38-913E-CE3985CB08E7}" type="presParOf" srcId="{C0748ADE-EC87-4831-B0B8-C9CC2D70A114}" destId="{EEAA5907-5338-4439-940F-74083DC23B9D}" srcOrd="5" destOrd="0" presId="urn:microsoft.com/office/officeart/2008/layout/HorizontalMultiLevelHierarchy"/>
    <dgm:cxn modelId="{A84C0E6C-D460-4EF8-9074-2140513C99A1}" type="presParOf" srcId="{EEAA5907-5338-4439-940F-74083DC23B9D}" destId="{5E98B18F-ECAF-4C30-94EF-857425093E67}" srcOrd="0" destOrd="0" presId="urn:microsoft.com/office/officeart/2008/layout/HorizontalMultiLevelHierarchy"/>
    <dgm:cxn modelId="{A0396CE8-AC8D-44F5-86D4-F4D165B43580}" type="presParOf" srcId="{EEAA5907-5338-4439-940F-74083DC23B9D}" destId="{E17415BF-9C20-4C59-AA88-1E5B98348C58}" srcOrd="1" destOrd="0" presId="urn:microsoft.com/office/officeart/2008/layout/HorizontalMultiLevelHierarchy"/>
    <dgm:cxn modelId="{2535EF0D-685B-4C01-9396-1ECF1C2980A6}" type="presParOf" srcId="{C0748ADE-EC87-4831-B0B8-C9CC2D70A114}" destId="{A08F7414-59AF-4424-AC43-D1A241D2E90D}" srcOrd="6" destOrd="0" presId="urn:microsoft.com/office/officeart/2008/layout/HorizontalMultiLevelHierarchy"/>
    <dgm:cxn modelId="{4D51A3C0-BDD9-4345-B8EF-CAA445AE782F}" type="presParOf" srcId="{A08F7414-59AF-4424-AC43-D1A241D2E90D}" destId="{7B1A464C-B83E-4FD4-ADD6-29B1E2E4D7C2}" srcOrd="0" destOrd="0" presId="urn:microsoft.com/office/officeart/2008/layout/HorizontalMultiLevelHierarchy"/>
    <dgm:cxn modelId="{616CD693-B6CA-409C-8AE5-42E9FE706D34}" type="presParOf" srcId="{C0748ADE-EC87-4831-B0B8-C9CC2D70A114}" destId="{A20FA125-6F63-4C81-A5ED-89274A4FF4D9}" srcOrd="7" destOrd="0" presId="urn:microsoft.com/office/officeart/2008/layout/HorizontalMultiLevelHierarchy"/>
    <dgm:cxn modelId="{F3BD50B1-2C18-4801-A81F-E1A2CBEACADE}" type="presParOf" srcId="{A20FA125-6F63-4C81-A5ED-89274A4FF4D9}" destId="{BB8CFF62-B53B-47AE-9E91-5E308F835188}" srcOrd="0" destOrd="0" presId="urn:microsoft.com/office/officeart/2008/layout/HorizontalMultiLevelHierarchy"/>
    <dgm:cxn modelId="{69AC5854-CA40-4D75-BBC6-3726E86A74A4}" type="presParOf" srcId="{A20FA125-6F63-4C81-A5ED-89274A4FF4D9}" destId="{5542E926-6BD9-45FF-89A6-6EC32ED0B49B}" srcOrd="1" destOrd="0" presId="urn:microsoft.com/office/officeart/2008/layout/HorizontalMultiLevelHierarchy"/>
    <dgm:cxn modelId="{823B0B39-3740-4F7F-B9CB-2ADAA89572BD}" type="presParOf" srcId="{C0748ADE-EC87-4831-B0B8-C9CC2D70A114}" destId="{E6BAB16A-2915-4FBF-BD74-7D2DEE0B08F4}" srcOrd="8" destOrd="0" presId="urn:microsoft.com/office/officeart/2008/layout/HorizontalMultiLevelHierarchy"/>
    <dgm:cxn modelId="{9BE4F680-BC48-491D-9FEE-A4C236F2FC0A}" type="presParOf" srcId="{E6BAB16A-2915-4FBF-BD74-7D2DEE0B08F4}" destId="{A0372B0C-2F08-4484-9A4D-BD80D5290003}" srcOrd="0" destOrd="0" presId="urn:microsoft.com/office/officeart/2008/layout/HorizontalMultiLevelHierarchy"/>
    <dgm:cxn modelId="{694C56D2-38EC-43A2-B60A-A91A3E15FE94}" type="presParOf" srcId="{C0748ADE-EC87-4831-B0B8-C9CC2D70A114}" destId="{9B48EB55-A040-490D-A4BC-3A3D8824D1F7}" srcOrd="9" destOrd="0" presId="urn:microsoft.com/office/officeart/2008/layout/HorizontalMultiLevelHierarchy"/>
    <dgm:cxn modelId="{CDCF7229-0BCE-484D-9447-0DF9AB25C635}" type="presParOf" srcId="{9B48EB55-A040-490D-A4BC-3A3D8824D1F7}" destId="{96D05921-9D74-43A6-9C7E-559C9CEED4D6}" srcOrd="0" destOrd="0" presId="urn:microsoft.com/office/officeart/2008/layout/HorizontalMultiLevelHierarchy"/>
    <dgm:cxn modelId="{D5631CD2-E5AA-4A24-9711-A1696CAADDE0}" type="presParOf" srcId="{9B48EB55-A040-490D-A4BC-3A3D8824D1F7}" destId="{328D9709-D0EC-4585-9E1A-D5FD0B75DB4E}" srcOrd="1" destOrd="0" presId="urn:microsoft.com/office/officeart/2008/layout/HorizontalMultiLevelHierarchy"/>
    <dgm:cxn modelId="{0F0BFF7D-D5AA-4E04-9C7D-62E1B31E1188}" type="presParOf" srcId="{C0748ADE-EC87-4831-B0B8-C9CC2D70A114}" destId="{4846CE16-97FF-4C6A-9A8A-7948989A27A4}" srcOrd="10" destOrd="0" presId="urn:microsoft.com/office/officeart/2008/layout/HorizontalMultiLevelHierarchy"/>
    <dgm:cxn modelId="{CC9A2B45-C198-4825-8653-99F833BE6B61}" type="presParOf" srcId="{4846CE16-97FF-4C6A-9A8A-7948989A27A4}" destId="{93A641C6-F1BB-4D6F-AA26-BBC7FA0DE80E}" srcOrd="0" destOrd="0" presId="urn:microsoft.com/office/officeart/2008/layout/HorizontalMultiLevelHierarchy"/>
    <dgm:cxn modelId="{FAD373A3-9F9B-41B3-A755-A4F7C944B615}" type="presParOf" srcId="{C0748ADE-EC87-4831-B0B8-C9CC2D70A114}" destId="{08C6A4DE-FCF9-46C0-96D3-82C99AF2672E}" srcOrd="11" destOrd="0" presId="urn:microsoft.com/office/officeart/2008/layout/HorizontalMultiLevelHierarchy"/>
    <dgm:cxn modelId="{663B8284-0468-4F13-9380-4472D4192B65}" type="presParOf" srcId="{08C6A4DE-FCF9-46C0-96D3-82C99AF2672E}" destId="{2C807540-BA50-4512-BBEF-7F8459AA671F}" srcOrd="0" destOrd="0" presId="urn:microsoft.com/office/officeart/2008/layout/HorizontalMultiLevelHierarchy"/>
    <dgm:cxn modelId="{F2FF8BCC-94DF-47A8-A7FD-C3BDF7DC9460}" type="presParOf" srcId="{08C6A4DE-FCF9-46C0-96D3-82C99AF2672E}" destId="{7660CA0E-BEF0-4035-B2C8-07F8E589CF5A}" srcOrd="1" destOrd="0" presId="urn:microsoft.com/office/officeart/2008/layout/HorizontalMultiLevelHierarchy"/>
    <dgm:cxn modelId="{BD660D17-BABD-4E67-8110-B0B9283F37CA}" type="presParOf" srcId="{C0748ADE-EC87-4831-B0B8-C9CC2D70A114}" destId="{7C4DA0C6-A6E6-4C28-904F-461C2C0AEA13}" srcOrd="12" destOrd="0" presId="urn:microsoft.com/office/officeart/2008/layout/HorizontalMultiLevelHierarchy"/>
    <dgm:cxn modelId="{DB75C5B0-DE42-4B88-B269-97657A761BB4}" type="presParOf" srcId="{7C4DA0C6-A6E6-4C28-904F-461C2C0AEA13}" destId="{EA3D32BB-B946-4409-B59F-DD102B09845D}" srcOrd="0" destOrd="0" presId="urn:microsoft.com/office/officeart/2008/layout/HorizontalMultiLevelHierarchy"/>
    <dgm:cxn modelId="{52946037-F653-4154-9539-F0E302C051AB}" type="presParOf" srcId="{C0748ADE-EC87-4831-B0B8-C9CC2D70A114}" destId="{58251088-A4B3-4F30-9325-0E43D768D660}" srcOrd="13" destOrd="0" presId="urn:microsoft.com/office/officeart/2008/layout/HorizontalMultiLevelHierarchy"/>
    <dgm:cxn modelId="{C03ECA74-0028-4DB0-A214-2BCE75883DE9}" type="presParOf" srcId="{58251088-A4B3-4F30-9325-0E43D768D660}" destId="{D98DA43A-E964-4BF6-8A51-4B71DB51CDBD}" srcOrd="0" destOrd="0" presId="urn:microsoft.com/office/officeart/2008/layout/HorizontalMultiLevelHierarchy"/>
    <dgm:cxn modelId="{9C879E04-33B1-4D9E-AE5D-0C3A161D9FD2}" type="presParOf" srcId="{58251088-A4B3-4F30-9325-0E43D768D660}" destId="{F2D3C245-DCCF-436F-A91E-4D1872DE0436}" srcOrd="1" destOrd="0" presId="urn:microsoft.com/office/officeart/2008/layout/HorizontalMultiLevelHierarchy"/>
    <dgm:cxn modelId="{3102CA43-E264-4CB1-AAFD-A18282E7857A}" type="presParOf" srcId="{C0748ADE-EC87-4831-B0B8-C9CC2D70A114}" destId="{00E6E530-71D1-476F-979D-8AB15A871DC6}" srcOrd="14" destOrd="0" presId="urn:microsoft.com/office/officeart/2008/layout/HorizontalMultiLevelHierarchy"/>
    <dgm:cxn modelId="{824A362F-9178-4B57-B30F-8BA563F1191F}" type="presParOf" srcId="{00E6E530-71D1-476F-979D-8AB15A871DC6}" destId="{C4E71267-88C2-40A2-8C35-4F73B140A540}" srcOrd="0" destOrd="0" presId="urn:microsoft.com/office/officeart/2008/layout/HorizontalMultiLevelHierarchy"/>
    <dgm:cxn modelId="{5FBECB82-C51C-4D91-84FB-C8BA31F33D03}" type="presParOf" srcId="{C0748ADE-EC87-4831-B0B8-C9CC2D70A114}" destId="{CCE13133-E611-4E63-A8D0-FBD188729611}" srcOrd="15" destOrd="0" presId="urn:microsoft.com/office/officeart/2008/layout/HorizontalMultiLevelHierarchy"/>
    <dgm:cxn modelId="{45055CBE-F229-44D4-8849-CD4DDE61BC40}" type="presParOf" srcId="{CCE13133-E611-4E63-A8D0-FBD188729611}" destId="{0810E3BC-D9EC-43E9-8883-61B7B0F714AE}" srcOrd="0" destOrd="0" presId="urn:microsoft.com/office/officeart/2008/layout/HorizontalMultiLevelHierarchy"/>
    <dgm:cxn modelId="{57655A2D-5587-45E7-BF99-4049A1A3D2AF}" type="presParOf" srcId="{CCE13133-E611-4E63-A8D0-FBD188729611}" destId="{EC00C976-4E2D-415A-A613-CD0BD7A8C083}" srcOrd="1" destOrd="0" presId="urn:microsoft.com/office/officeart/2008/layout/HorizontalMultiLevelHierarchy"/>
    <dgm:cxn modelId="{C79E07FD-195B-4320-ADB0-AD520E00A453}" type="presParOf" srcId="{C0748ADE-EC87-4831-B0B8-C9CC2D70A114}" destId="{5555940E-4D32-4A00-AA97-F1FC14D456BA}" srcOrd="16" destOrd="0" presId="urn:microsoft.com/office/officeart/2008/layout/HorizontalMultiLevelHierarchy"/>
    <dgm:cxn modelId="{7B798E29-DB60-42B5-B4A2-16D8D0F1DF83}" type="presParOf" srcId="{5555940E-4D32-4A00-AA97-F1FC14D456BA}" destId="{A48FCD83-58F6-4A92-8AF1-0ED54AAEBA7C}" srcOrd="0" destOrd="0" presId="urn:microsoft.com/office/officeart/2008/layout/HorizontalMultiLevelHierarchy"/>
    <dgm:cxn modelId="{F8AFF31D-3DD4-4A9F-8307-DAC121CEE694}" type="presParOf" srcId="{C0748ADE-EC87-4831-B0B8-C9CC2D70A114}" destId="{7006E0FE-771C-4921-884B-8923BB1BD027}" srcOrd="17" destOrd="0" presId="urn:microsoft.com/office/officeart/2008/layout/HorizontalMultiLevelHierarchy"/>
    <dgm:cxn modelId="{DEE563D1-4F31-4600-AEDC-3B103D97C277}" type="presParOf" srcId="{7006E0FE-771C-4921-884B-8923BB1BD027}" destId="{6B540F87-C1F1-4E93-91EB-0B6E39903CA2}" srcOrd="0" destOrd="0" presId="urn:microsoft.com/office/officeart/2008/layout/HorizontalMultiLevelHierarchy"/>
    <dgm:cxn modelId="{E62865CC-5EFD-4006-9708-A6FB13CCF34D}" type="presParOf" srcId="{7006E0FE-771C-4921-884B-8923BB1BD027}" destId="{648BD37B-7B0E-4657-9C07-D17BD5A8E53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672A4-BCB3-42E9-8F8D-385F5687BBD1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3F9C02F-B970-4600-B6E3-9196D050529D}">
      <dgm:prSet phldrT="[Tekst]"/>
      <dgm:spPr/>
      <dgm:t>
        <a:bodyPr/>
        <a:lstStyle/>
        <a:p>
          <a:r>
            <a:rPr lang="pl-PL" dirty="0"/>
            <a:t>TSP </a:t>
          </a:r>
          <a:r>
            <a:rPr lang="pl-PL" dirty="0" err="1"/>
            <a:t>soultion</a:t>
          </a:r>
          <a:endParaRPr lang="pl-PL" dirty="0"/>
        </a:p>
      </dgm:t>
    </dgm:pt>
    <dgm:pt modelId="{A81259DF-E6A7-47E4-BB3E-209F4174F16F}" type="parTrans" cxnId="{A97A7286-39F8-4B47-A324-35903DC77833}">
      <dgm:prSet/>
      <dgm:spPr/>
      <dgm:t>
        <a:bodyPr/>
        <a:lstStyle/>
        <a:p>
          <a:endParaRPr lang="pl-PL"/>
        </a:p>
      </dgm:t>
    </dgm:pt>
    <dgm:pt modelId="{5BDBE9E7-D603-48C7-8AA1-FFE206789A11}" type="sibTrans" cxnId="{A97A7286-39F8-4B47-A324-35903DC77833}">
      <dgm:prSet/>
      <dgm:spPr/>
      <dgm:t>
        <a:bodyPr/>
        <a:lstStyle/>
        <a:p>
          <a:endParaRPr lang="pl-PL"/>
        </a:p>
      </dgm:t>
    </dgm:pt>
    <dgm:pt modelId="{2E0DC507-1636-4EFA-86D0-25953FA45E61}">
      <dgm:prSet phldrT="[Tekst]"/>
      <dgm:spPr/>
      <dgm:t>
        <a:bodyPr/>
        <a:lstStyle/>
        <a:p>
          <a:r>
            <a:rPr lang="en-US" dirty="0"/>
            <a:t>raven zaloge proizvodov na vsaki točki pošiljanja.</a:t>
          </a:r>
          <a:endParaRPr lang="pl-PL" dirty="0"/>
        </a:p>
      </dgm:t>
    </dgm:pt>
    <dgm:pt modelId="{7279FBC3-1B27-495F-B124-9DA5102ED409}" type="parTrans" cxnId="{A3713D70-502E-430D-958D-8567FC27B247}">
      <dgm:prSet/>
      <dgm:spPr/>
      <dgm:t>
        <a:bodyPr/>
        <a:lstStyle/>
        <a:p>
          <a:endParaRPr lang="pl-PL"/>
        </a:p>
      </dgm:t>
    </dgm:pt>
    <dgm:pt modelId="{C2968E09-95F8-4BE1-AD18-C1B70C8BC5D6}" type="sibTrans" cxnId="{A3713D70-502E-430D-958D-8567FC27B247}">
      <dgm:prSet/>
      <dgm:spPr/>
      <dgm:t>
        <a:bodyPr/>
        <a:lstStyle/>
        <a:p>
          <a:endParaRPr lang="pl-PL"/>
        </a:p>
      </dgm:t>
    </dgm:pt>
    <dgm:pt modelId="{243D686C-02CC-4B55-95FA-807B948B188B}">
      <dgm:prSet phldrT="[Tekst]"/>
      <dgm:spPr/>
      <dgm:t>
        <a:bodyPr/>
        <a:lstStyle/>
        <a:p>
          <a:r>
            <a:rPr lang="en-US" dirty="0"/>
            <a:t>obseg povpraševanja na vsaki sprejemni točki</a:t>
          </a:r>
          <a:endParaRPr lang="pl-PL" dirty="0"/>
        </a:p>
      </dgm:t>
    </dgm:pt>
    <dgm:pt modelId="{3D3319A1-BD0B-4F52-8654-08CC52F91E56}" type="parTrans" cxnId="{E9DF0E8F-7C12-4161-84FD-166A00052EF5}">
      <dgm:prSet/>
      <dgm:spPr/>
      <dgm:t>
        <a:bodyPr/>
        <a:lstStyle/>
        <a:p>
          <a:endParaRPr lang="pl-PL"/>
        </a:p>
      </dgm:t>
    </dgm:pt>
    <dgm:pt modelId="{71CE75FC-1C56-48F3-AC49-F037AC1A2280}" type="sibTrans" cxnId="{E9DF0E8F-7C12-4161-84FD-166A00052EF5}">
      <dgm:prSet/>
      <dgm:spPr/>
      <dgm:t>
        <a:bodyPr/>
        <a:lstStyle/>
        <a:p>
          <a:endParaRPr lang="pl-PL"/>
        </a:p>
      </dgm:t>
    </dgm:pt>
    <dgm:pt modelId="{A270BC85-956B-4DB1-8786-986D8150C9ED}">
      <dgm:prSet phldrT="[Tekst]"/>
      <dgm:spPr/>
      <dgm:t>
        <a:bodyPr/>
        <a:lstStyle/>
        <a:p>
          <a:r>
            <a:rPr lang="en-US" dirty="0"/>
            <a:t>stroški prevoza od vsake točke pošiljanja do vsake točke prejema</a:t>
          </a:r>
          <a:r>
            <a:rPr lang="en-US"/>
            <a:t>. </a:t>
          </a:r>
          <a:endParaRPr lang="pl-PL" dirty="0"/>
        </a:p>
      </dgm:t>
    </dgm:pt>
    <dgm:pt modelId="{32822FB9-F682-46D3-BC98-BDD71B3B54A1}" type="parTrans" cxnId="{38092332-71C2-4AB1-8FB7-EFAD89581E48}">
      <dgm:prSet/>
      <dgm:spPr/>
      <dgm:t>
        <a:bodyPr/>
        <a:lstStyle/>
        <a:p>
          <a:endParaRPr lang="pl-PL"/>
        </a:p>
      </dgm:t>
    </dgm:pt>
    <dgm:pt modelId="{CCD3307B-F4FA-417C-91D5-53B6EAE6D8A4}" type="sibTrans" cxnId="{38092332-71C2-4AB1-8FB7-EFAD89581E48}">
      <dgm:prSet/>
      <dgm:spPr/>
      <dgm:t>
        <a:bodyPr/>
        <a:lstStyle/>
        <a:p>
          <a:endParaRPr lang="pl-PL"/>
        </a:p>
      </dgm:t>
    </dgm:pt>
    <dgm:pt modelId="{D17BB1F0-1301-43FB-A399-E4E357DD90C6}" type="pres">
      <dgm:prSet presAssocID="{49B672A4-BCB3-42E9-8F8D-385F5687BB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A2B594-144D-4CA8-91BA-7C8F612D1413}" type="pres">
      <dgm:prSet presAssocID="{03F9C02F-B970-4600-B6E3-9196D050529D}" presName="hierRoot1" presStyleCnt="0">
        <dgm:presLayoutVars>
          <dgm:hierBranch val="init"/>
        </dgm:presLayoutVars>
      </dgm:prSet>
      <dgm:spPr/>
    </dgm:pt>
    <dgm:pt modelId="{635B805C-AC30-4A7A-AD99-39314009D32A}" type="pres">
      <dgm:prSet presAssocID="{03F9C02F-B970-4600-B6E3-9196D050529D}" presName="rootComposite1" presStyleCnt="0"/>
      <dgm:spPr/>
    </dgm:pt>
    <dgm:pt modelId="{9D90B3B8-4833-46B4-89CD-254CC30A8249}" type="pres">
      <dgm:prSet presAssocID="{03F9C02F-B970-4600-B6E3-9196D050529D}" presName="rootText1" presStyleLbl="node0" presStyleIdx="0" presStyleCnt="1">
        <dgm:presLayoutVars>
          <dgm:chPref val="3"/>
        </dgm:presLayoutVars>
      </dgm:prSet>
      <dgm:spPr/>
    </dgm:pt>
    <dgm:pt modelId="{DD262EF1-782E-4CDE-97E9-8214DA6594F8}" type="pres">
      <dgm:prSet presAssocID="{03F9C02F-B970-4600-B6E3-9196D050529D}" presName="rootConnector1" presStyleLbl="node1" presStyleIdx="0" presStyleCnt="0"/>
      <dgm:spPr/>
    </dgm:pt>
    <dgm:pt modelId="{A06CAD11-D89B-4B19-B971-1B41968999BC}" type="pres">
      <dgm:prSet presAssocID="{03F9C02F-B970-4600-B6E3-9196D050529D}" presName="hierChild2" presStyleCnt="0"/>
      <dgm:spPr/>
    </dgm:pt>
    <dgm:pt modelId="{1A374847-6168-44B0-B455-F1D6C305D180}" type="pres">
      <dgm:prSet presAssocID="{7279FBC3-1B27-495F-B124-9DA5102ED409}" presName="Name37" presStyleLbl="parChTrans1D2" presStyleIdx="0" presStyleCnt="3"/>
      <dgm:spPr/>
    </dgm:pt>
    <dgm:pt modelId="{99BCE9A2-B743-4D92-B71F-066E39367303}" type="pres">
      <dgm:prSet presAssocID="{2E0DC507-1636-4EFA-86D0-25953FA45E61}" presName="hierRoot2" presStyleCnt="0">
        <dgm:presLayoutVars>
          <dgm:hierBranch val="init"/>
        </dgm:presLayoutVars>
      </dgm:prSet>
      <dgm:spPr/>
    </dgm:pt>
    <dgm:pt modelId="{27477E95-689A-40E6-AC77-F901C99FD7E4}" type="pres">
      <dgm:prSet presAssocID="{2E0DC507-1636-4EFA-86D0-25953FA45E61}" presName="rootComposite" presStyleCnt="0"/>
      <dgm:spPr/>
    </dgm:pt>
    <dgm:pt modelId="{7681CC6F-9C7E-4507-81DC-326FCF61BB3F}" type="pres">
      <dgm:prSet presAssocID="{2E0DC507-1636-4EFA-86D0-25953FA45E61}" presName="rootText" presStyleLbl="node2" presStyleIdx="0" presStyleCnt="3">
        <dgm:presLayoutVars>
          <dgm:chPref val="3"/>
        </dgm:presLayoutVars>
      </dgm:prSet>
      <dgm:spPr/>
    </dgm:pt>
    <dgm:pt modelId="{4FFBF594-51EE-41F4-9E67-ACD242AE2A22}" type="pres">
      <dgm:prSet presAssocID="{2E0DC507-1636-4EFA-86D0-25953FA45E61}" presName="rootConnector" presStyleLbl="node2" presStyleIdx="0" presStyleCnt="3"/>
      <dgm:spPr/>
    </dgm:pt>
    <dgm:pt modelId="{A0ACC7CD-7E86-4859-8297-8142965FDDD7}" type="pres">
      <dgm:prSet presAssocID="{2E0DC507-1636-4EFA-86D0-25953FA45E61}" presName="hierChild4" presStyleCnt="0"/>
      <dgm:spPr/>
    </dgm:pt>
    <dgm:pt modelId="{A01F0371-A34A-4B52-A0AD-7F075804ADB2}" type="pres">
      <dgm:prSet presAssocID="{2E0DC507-1636-4EFA-86D0-25953FA45E61}" presName="hierChild5" presStyleCnt="0"/>
      <dgm:spPr/>
    </dgm:pt>
    <dgm:pt modelId="{C4D6C380-A97C-434B-A15F-EAC71F345B9B}" type="pres">
      <dgm:prSet presAssocID="{3D3319A1-BD0B-4F52-8654-08CC52F91E56}" presName="Name37" presStyleLbl="parChTrans1D2" presStyleIdx="1" presStyleCnt="3"/>
      <dgm:spPr/>
    </dgm:pt>
    <dgm:pt modelId="{1E894CE2-0675-4182-A063-107CD5801F3B}" type="pres">
      <dgm:prSet presAssocID="{243D686C-02CC-4B55-95FA-807B948B188B}" presName="hierRoot2" presStyleCnt="0">
        <dgm:presLayoutVars>
          <dgm:hierBranch val="init"/>
        </dgm:presLayoutVars>
      </dgm:prSet>
      <dgm:spPr/>
    </dgm:pt>
    <dgm:pt modelId="{0EB1C0D5-D5A9-43D8-9213-0EA7D5783F68}" type="pres">
      <dgm:prSet presAssocID="{243D686C-02CC-4B55-95FA-807B948B188B}" presName="rootComposite" presStyleCnt="0"/>
      <dgm:spPr/>
    </dgm:pt>
    <dgm:pt modelId="{9EA8F204-5FCB-4EE3-B4DB-6C0284D6E7B1}" type="pres">
      <dgm:prSet presAssocID="{243D686C-02CC-4B55-95FA-807B948B188B}" presName="rootText" presStyleLbl="node2" presStyleIdx="1" presStyleCnt="3">
        <dgm:presLayoutVars>
          <dgm:chPref val="3"/>
        </dgm:presLayoutVars>
      </dgm:prSet>
      <dgm:spPr/>
    </dgm:pt>
    <dgm:pt modelId="{456A1331-8121-4EB1-A6BC-8249500C081B}" type="pres">
      <dgm:prSet presAssocID="{243D686C-02CC-4B55-95FA-807B948B188B}" presName="rootConnector" presStyleLbl="node2" presStyleIdx="1" presStyleCnt="3"/>
      <dgm:spPr/>
    </dgm:pt>
    <dgm:pt modelId="{F6694868-39CF-4114-B393-D94F5F033380}" type="pres">
      <dgm:prSet presAssocID="{243D686C-02CC-4B55-95FA-807B948B188B}" presName="hierChild4" presStyleCnt="0"/>
      <dgm:spPr/>
    </dgm:pt>
    <dgm:pt modelId="{3B734B4D-95FC-409C-99DC-CF7158B1A1DE}" type="pres">
      <dgm:prSet presAssocID="{243D686C-02CC-4B55-95FA-807B948B188B}" presName="hierChild5" presStyleCnt="0"/>
      <dgm:spPr/>
    </dgm:pt>
    <dgm:pt modelId="{D370825E-BB8E-4BCE-A448-B42A26936AD0}" type="pres">
      <dgm:prSet presAssocID="{32822FB9-F682-46D3-BC98-BDD71B3B54A1}" presName="Name37" presStyleLbl="parChTrans1D2" presStyleIdx="2" presStyleCnt="3"/>
      <dgm:spPr/>
    </dgm:pt>
    <dgm:pt modelId="{8CA29C93-3078-4C40-8D32-5C7AE220135E}" type="pres">
      <dgm:prSet presAssocID="{A270BC85-956B-4DB1-8786-986D8150C9ED}" presName="hierRoot2" presStyleCnt="0">
        <dgm:presLayoutVars>
          <dgm:hierBranch val="init"/>
        </dgm:presLayoutVars>
      </dgm:prSet>
      <dgm:spPr/>
    </dgm:pt>
    <dgm:pt modelId="{918FEAAA-CE38-4A20-9E68-22879D7323BD}" type="pres">
      <dgm:prSet presAssocID="{A270BC85-956B-4DB1-8786-986D8150C9ED}" presName="rootComposite" presStyleCnt="0"/>
      <dgm:spPr/>
    </dgm:pt>
    <dgm:pt modelId="{4404737F-A209-4454-9514-2CA5C9ADB886}" type="pres">
      <dgm:prSet presAssocID="{A270BC85-956B-4DB1-8786-986D8150C9ED}" presName="rootText" presStyleLbl="node2" presStyleIdx="2" presStyleCnt="3">
        <dgm:presLayoutVars>
          <dgm:chPref val="3"/>
        </dgm:presLayoutVars>
      </dgm:prSet>
      <dgm:spPr/>
    </dgm:pt>
    <dgm:pt modelId="{68028AEC-5418-42CC-B3AA-ED136F131F54}" type="pres">
      <dgm:prSet presAssocID="{A270BC85-956B-4DB1-8786-986D8150C9ED}" presName="rootConnector" presStyleLbl="node2" presStyleIdx="2" presStyleCnt="3"/>
      <dgm:spPr/>
    </dgm:pt>
    <dgm:pt modelId="{8F3745E2-9E14-4293-9004-4094F9E2D6AF}" type="pres">
      <dgm:prSet presAssocID="{A270BC85-956B-4DB1-8786-986D8150C9ED}" presName="hierChild4" presStyleCnt="0"/>
      <dgm:spPr/>
    </dgm:pt>
    <dgm:pt modelId="{B65CD7EF-E919-419D-BAD1-F80A1780CDD3}" type="pres">
      <dgm:prSet presAssocID="{A270BC85-956B-4DB1-8786-986D8150C9ED}" presName="hierChild5" presStyleCnt="0"/>
      <dgm:spPr/>
    </dgm:pt>
    <dgm:pt modelId="{0878DEE5-0C52-44A6-AAFF-A254E278BB76}" type="pres">
      <dgm:prSet presAssocID="{03F9C02F-B970-4600-B6E3-9196D050529D}" presName="hierChild3" presStyleCnt="0"/>
      <dgm:spPr/>
    </dgm:pt>
  </dgm:ptLst>
  <dgm:cxnLst>
    <dgm:cxn modelId="{38CF9715-A9A7-4E7C-A97A-013F51B74A66}" type="presOf" srcId="{03F9C02F-B970-4600-B6E3-9196D050529D}" destId="{9D90B3B8-4833-46B4-89CD-254CC30A8249}" srcOrd="0" destOrd="0" presId="urn:microsoft.com/office/officeart/2005/8/layout/orgChart1"/>
    <dgm:cxn modelId="{38092332-71C2-4AB1-8FB7-EFAD89581E48}" srcId="{03F9C02F-B970-4600-B6E3-9196D050529D}" destId="{A270BC85-956B-4DB1-8786-986D8150C9ED}" srcOrd="2" destOrd="0" parTransId="{32822FB9-F682-46D3-BC98-BDD71B3B54A1}" sibTransId="{CCD3307B-F4FA-417C-91D5-53B6EAE6D8A4}"/>
    <dgm:cxn modelId="{E382CB34-6CF0-45C1-9FA4-AAFBAEF2EDFD}" type="presOf" srcId="{243D686C-02CC-4B55-95FA-807B948B188B}" destId="{9EA8F204-5FCB-4EE3-B4DB-6C0284D6E7B1}" srcOrd="0" destOrd="0" presId="urn:microsoft.com/office/officeart/2005/8/layout/orgChart1"/>
    <dgm:cxn modelId="{11B26F39-13F4-4923-B5F3-B102D600E19E}" type="presOf" srcId="{A270BC85-956B-4DB1-8786-986D8150C9ED}" destId="{4404737F-A209-4454-9514-2CA5C9ADB886}" srcOrd="0" destOrd="0" presId="urn:microsoft.com/office/officeart/2005/8/layout/orgChart1"/>
    <dgm:cxn modelId="{7B106E44-F4C3-448E-A9E3-11145B0B86FD}" type="presOf" srcId="{3D3319A1-BD0B-4F52-8654-08CC52F91E56}" destId="{C4D6C380-A97C-434B-A15F-EAC71F345B9B}" srcOrd="0" destOrd="0" presId="urn:microsoft.com/office/officeart/2005/8/layout/orgChart1"/>
    <dgm:cxn modelId="{A3713D70-502E-430D-958D-8567FC27B247}" srcId="{03F9C02F-B970-4600-B6E3-9196D050529D}" destId="{2E0DC507-1636-4EFA-86D0-25953FA45E61}" srcOrd="0" destOrd="0" parTransId="{7279FBC3-1B27-495F-B124-9DA5102ED409}" sibTransId="{C2968E09-95F8-4BE1-AD18-C1B70C8BC5D6}"/>
    <dgm:cxn modelId="{6974C374-4A03-4D44-AEC5-58D365DCD8EF}" type="presOf" srcId="{A270BC85-956B-4DB1-8786-986D8150C9ED}" destId="{68028AEC-5418-42CC-B3AA-ED136F131F54}" srcOrd="1" destOrd="0" presId="urn:microsoft.com/office/officeart/2005/8/layout/orgChart1"/>
    <dgm:cxn modelId="{17DC157C-344C-4937-B1CE-785AAA00E331}" type="presOf" srcId="{03F9C02F-B970-4600-B6E3-9196D050529D}" destId="{DD262EF1-782E-4CDE-97E9-8214DA6594F8}" srcOrd="1" destOrd="0" presId="urn:microsoft.com/office/officeart/2005/8/layout/orgChart1"/>
    <dgm:cxn modelId="{A97A7286-39F8-4B47-A324-35903DC77833}" srcId="{49B672A4-BCB3-42E9-8F8D-385F5687BBD1}" destId="{03F9C02F-B970-4600-B6E3-9196D050529D}" srcOrd="0" destOrd="0" parTransId="{A81259DF-E6A7-47E4-BB3E-209F4174F16F}" sibTransId="{5BDBE9E7-D603-48C7-8AA1-FFE206789A11}"/>
    <dgm:cxn modelId="{FD809789-D49C-47F6-B0E2-9DD4799BF90E}" type="presOf" srcId="{2E0DC507-1636-4EFA-86D0-25953FA45E61}" destId="{4FFBF594-51EE-41F4-9E67-ACD242AE2A22}" srcOrd="1" destOrd="0" presId="urn:microsoft.com/office/officeart/2005/8/layout/orgChart1"/>
    <dgm:cxn modelId="{E9DF0E8F-7C12-4161-84FD-166A00052EF5}" srcId="{03F9C02F-B970-4600-B6E3-9196D050529D}" destId="{243D686C-02CC-4B55-95FA-807B948B188B}" srcOrd="1" destOrd="0" parTransId="{3D3319A1-BD0B-4F52-8654-08CC52F91E56}" sibTransId="{71CE75FC-1C56-48F3-AC49-F037AC1A2280}"/>
    <dgm:cxn modelId="{773C949C-7465-4D3B-B0A5-8D76A3A9FFBB}" type="presOf" srcId="{32822FB9-F682-46D3-BC98-BDD71B3B54A1}" destId="{D370825E-BB8E-4BCE-A448-B42A26936AD0}" srcOrd="0" destOrd="0" presId="urn:microsoft.com/office/officeart/2005/8/layout/orgChart1"/>
    <dgm:cxn modelId="{4E6A12A4-DCB1-44AC-A3FF-B6D8C20D37D3}" type="presOf" srcId="{49B672A4-BCB3-42E9-8F8D-385F5687BBD1}" destId="{D17BB1F0-1301-43FB-A399-E4E357DD90C6}" srcOrd="0" destOrd="0" presId="urn:microsoft.com/office/officeart/2005/8/layout/orgChart1"/>
    <dgm:cxn modelId="{8D8469B5-29AD-4587-9682-86A291E4AFDC}" type="presOf" srcId="{2E0DC507-1636-4EFA-86D0-25953FA45E61}" destId="{7681CC6F-9C7E-4507-81DC-326FCF61BB3F}" srcOrd="0" destOrd="0" presId="urn:microsoft.com/office/officeart/2005/8/layout/orgChart1"/>
    <dgm:cxn modelId="{BD7388EE-CFA9-4975-A646-95847544B92C}" type="presOf" srcId="{243D686C-02CC-4B55-95FA-807B948B188B}" destId="{456A1331-8121-4EB1-A6BC-8249500C081B}" srcOrd="1" destOrd="0" presId="urn:microsoft.com/office/officeart/2005/8/layout/orgChart1"/>
    <dgm:cxn modelId="{721649FF-1C85-4B3E-9D95-25E2C2ED41C7}" type="presOf" srcId="{7279FBC3-1B27-495F-B124-9DA5102ED409}" destId="{1A374847-6168-44B0-B455-F1D6C305D180}" srcOrd="0" destOrd="0" presId="urn:microsoft.com/office/officeart/2005/8/layout/orgChart1"/>
    <dgm:cxn modelId="{504E8A2D-FC8B-4230-BAB2-1D8D3AD6A454}" type="presParOf" srcId="{D17BB1F0-1301-43FB-A399-E4E357DD90C6}" destId="{EDA2B594-144D-4CA8-91BA-7C8F612D1413}" srcOrd="0" destOrd="0" presId="urn:microsoft.com/office/officeart/2005/8/layout/orgChart1"/>
    <dgm:cxn modelId="{5D73716B-8B82-4F7F-93D7-87A6CD09D693}" type="presParOf" srcId="{EDA2B594-144D-4CA8-91BA-7C8F612D1413}" destId="{635B805C-AC30-4A7A-AD99-39314009D32A}" srcOrd="0" destOrd="0" presId="urn:microsoft.com/office/officeart/2005/8/layout/orgChart1"/>
    <dgm:cxn modelId="{378FB7A0-0870-49FC-9E0C-C12673D1506C}" type="presParOf" srcId="{635B805C-AC30-4A7A-AD99-39314009D32A}" destId="{9D90B3B8-4833-46B4-89CD-254CC30A8249}" srcOrd="0" destOrd="0" presId="urn:microsoft.com/office/officeart/2005/8/layout/orgChart1"/>
    <dgm:cxn modelId="{35BBB3E5-662D-445F-A8B6-B7C25D763C80}" type="presParOf" srcId="{635B805C-AC30-4A7A-AD99-39314009D32A}" destId="{DD262EF1-782E-4CDE-97E9-8214DA6594F8}" srcOrd="1" destOrd="0" presId="urn:microsoft.com/office/officeart/2005/8/layout/orgChart1"/>
    <dgm:cxn modelId="{69166B1F-5FB9-437D-BAB5-28DD8839E373}" type="presParOf" srcId="{EDA2B594-144D-4CA8-91BA-7C8F612D1413}" destId="{A06CAD11-D89B-4B19-B971-1B41968999BC}" srcOrd="1" destOrd="0" presId="urn:microsoft.com/office/officeart/2005/8/layout/orgChart1"/>
    <dgm:cxn modelId="{4C5C9699-F777-453D-929A-522E81E8107F}" type="presParOf" srcId="{A06CAD11-D89B-4B19-B971-1B41968999BC}" destId="{1A374847-6168-44B0-B455-F1D6C305D180}" srcOrd="0" destOrd="0" presId="urn:microsoft.com/office/officeart/2005/8/layout/orgChart1"/>
    <dgm:cxn modelId="{279DAB19-DF2D-400A-94EA-4F13D87214E7}" type="presParOf" srcId="{A06CAD11-D89B-4B19-B971-1B41968999BC}" destId="{99BCE9A2-B743-4D92-B71F-066E39367303}" srcOrd="1" destOrd="0" presId="urn:microsoft.com/office/officeart/2005/8/layout/orgChart1"/>
    <dgm:cxn modelId="{991309A8-7168-46A7-AAB2-A69E798C3888}" type="presParOf" srcId="{99BCE9A2-B743-4D92-B71F-066E39367303}" destId="{27477E95-689A-40E6-AC77-F901C99FD7E4}" srcOrd="0" destOrd="0" presId="urn:microsoft.com/office/officeart/2005/8/layout/orgChart1"/>
    <dgm:cxn modelId="{E1A16628-7C93-499F-8583-A45B24710981}" type="presParOf" srcId="{27477E95-689A-40E6-AC77-F901C99FD7E4}" destId="{7681CC6F-9C7E-4507-81DC-326FCF61BB3F}" srcOrd="0" destOrd="0" presId="urn:microsoft.com/office/officeart/2005/8/layout/orgChart1"/>
    <dgm:cxn modelId="{4A95F9F6-FED8-4B2E-8873-78E0813320C9}" type="presParOf" srcId="{27477E95-689A-40E6-AC77-F901C99FD7E4}" destId="{4FFBF594-51EE-41F4-9E67-ACD242AE2A22}" srcOrd="1" destOrd="0" presId="urn:microsoft.com/office/officeart/2005/8/layout/orgChart1"/>
    <dgm:cxn modelId="{772F37FB-2B0B-46E9-940D-380187B15041}" type="presParOf" srcId="{99BCE9A2-B743-4D92-B71F-066E39367303}" destId="{A0ACC7CD-7E86-4859-8297-8142965FDDD7}" srcOrd="1" destOrd="0" presId="urn:microsoft.com/office/officeart/2005/8/layout/orgChart1"/>
    <dgm:cxn modelId="{0829FB2B-E8BE-4940-8A34-98334A4B3C03}" type="presParOf" srcId="{99BCE9A2-B743-4D92-B71F-066E39367303}" destId="{A01F0371-A34A-4B52-A0AD-7F075804ADB2}" srcOrd="2" destOrd="0" presId="urn:microsoft.com/office/officeart/2005/8/layout/orgChart1"/>
    <dgm:cxn modelId="{884460AF-1CB5-48EA-A5DA-BBFFEFBA5E93}" type="presParOf" srcId="{A06CAD11-D89B-4B19-B971-1B41968999BC}" destId="{C4D6C380-A97C-434B-A15F-EAC71F345B9B}" srcOrd="2" destOrd="0" presId="urn:microsoft.com/office/officeart/2005/8/layout/orgChart1"/>
    <dgm:cxn modelId="{77192687-EA29-45A9-9094-EA68AD577F4E}" type="presParOf" srcId="{A06CAD11-D89B-4B19-B971-1B41968999BC}" destId="{1E894CE2-0675-4182-A063-107CD5801F3B}" srcOrd="3" destOrd="0" presId="urn:microsoft.com/office/officeart/2005/8/layout/orgChart1"/>
    <dgm:cxn modelId="{089D067B-639A-4D01-9835-5F8D4F7D5023}" type="presParOf" srcId="{1E894CE2-0675-4182-A063-107CD5801F3B}" destId="{0EB1C0D5-D5A9-43D8-9213-0EA7D5783F68}" srcOrd="0" destOrd="0" presId="urn:microsoft.com/office/officeart/2005/8/layout/orgChart1"/>
    <dgm:cxn modelId="{7C6C11CE-D9A1-41AF-93C0-3A3F95EA3231}" type="presParOf" srcId="{0EB1C0D5-D5A9-43D8-9213-0EA7D5783F68}" destId="{9EA8F204-5FCB-4EE3-B4DB-6C0284D6E7B1}" srcOrd="0" destOrd="0" presId="urn:microsoft.com/office/officeart/2005/8/layout/orgChart1"/>
    <dgm:cxn modelId="{3EFB0BE5-CF40-41A0-848D-83EF4712C1F0}" type="presParOf" srcId="{0EB1C0D5-D5A9-43D8-9213-0EA7D5783F68}" destId="{456A1331-8121-4EB1-A6BC-8249500C081B}" srcOrd="1" destOrd="0" presId="urn:microsoft.com/office/officeart/2005/8/layout/orgChart1"/>
    <dgm:cxn modelId="{52641164-6456-4355-B8B5-1E1F9383961F}" type="presParOf" srcId="{1E894CE2-0675-4182-A063-107CD5801F3B}" destId="{F6694868-39CF-4114-B393-D94F5F033380}" srcOrd="1" destOrd="0" presId="urn:microsoft.com/office/officeart/2005/8/layout/orgChart1"/>
    <dgm:cxn modelId="{601D57A8-E33B-4BE9-92CD-A8670DAC347B}" type="presParOf" srcId="{1E894CE2-0675-4182-A063-107CD5801F3B}" destId="{3B734B4D-95FC-409C-99DC-CF7158B1A1DE}" srcOrd="2" destOrd="0" presId="urn:microsoft.com/office/officeart/2005/8/layout/orgChart1"/>
    <dgm:cxn modelId="{974CC2E4-C355-409C-876D-5FFAA7703190}" type="presParOf" srcId="{A06CAD11-D89B-4B19-B971-1B41968999BC}" destId="{D370825E-BB8E-4BCE-A448-B42A26936AD0}" srcOrd="4" destOrd="0" presId="urn:microsoft.com/office/officeart/2005/8/layout/orgChart1"/>
    <dgm:cxn modelId="{98AFD2C0-0609-4B07-804F-D9F747284243}" type="presParOf" srcId="{A06CAD11-D89B-4B19-B971-1B41968999BC}" destId="{8CA29C93-3078-4C40-8D32-5C7AE220135E}" srcOrd="5" destOrd="0" presId="urn:microsoft.com/office/officeart/2005/8/layout/orgChart1"/>
    <dgm:cxn modelId="{92DAA114-6742-45EA-AD1B-2B91ABB0ADBF}" type="presParOf" srcId="{8CA29C93-3078-4C40-8D32-5C7AE220135E}" destId="{918FEAAA-CE38-4A20-9E68-22879D7323BD}" srcOrd="0" destOrd="0" presId="urn:microsoft.com/office/officeart/2005/8/layout/orgChart1"/>
    <dgm:cxn modelId="{A5459B4C-5CA3-4F68-900E-50D2F8958498}" type="presParOf" srcId="{918FEAAA-CE38-4A20-9E68-22879D7323BD}" destId="{4404737F-A209-4454-9514-2CA5C9ADB886}" srcOrd="0" destOrd="0" presId="urn:microsoft.com/office/officeart/2005/8/layout/orgChart1"/>
    <dgm:cxn modelId="{716A588A-2E7A-4095-9233-1C48F00C1C07}" type="presParOf" srcId="{918FEAAA-CE38-4A20-9E68-22879D7323BD}" destId="{68028AEC-5418-42CC-B3AA-ED136F131F54}" srcOrd="1" destOrd="0" presId="urn:microsoft.com/office/officeart/2005/8/layout/orgChart1"/>
    <dgm:cxn modelId="{9A7485AD-CD07-4394-91DD-F00060DCB33C}" type="presParOf" srcId="{8CA29C93-3078-4C40-8D32-5C7AE220135E}" destId="{8F3745E2-9E14-4293-9004-4094F9E2D6AF}" srcOrd="1" destOrd="0" presId="urn:microsoft.com/office/officeart/2005/8/layout/orgChart1"/>
    <dgm:cxn modelId="{26CB0DA0-E438-4EBD-AB7B-2F50219B2EA0}" type="presParOf" srcId="{8CA29C93-3078-4C40-8D32-5C7AE220135E}" destId="{B65CD7EF-E919-419D-BAD1-F80A1780CDD3}" srcOrd="2" destOrd="0" presId="urn:microsoft.com/office/officeart/2005/8/layout/orgChart1"/>
    <dgm:cxn modelId="{AA57DC63-81BC-425B-979C-D91EE88A107B}" type="presParOf" srcId="{EDA2B594-144D-4CA8-91BA-7C8F612D1413}" destId="{0878DEE5-0C52-44A6-AAFF-A254E278BB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5940E-4D32-4A00-AA97-F1FC14D456BA}">
      <dsp:nvSpPr>
        <dsp:cNvPr id="0" name=""/>
        <dsp:cNvSpPr/>
      </dsp:nvSpPr>
      <dsp:spPr>
        <a:xfrm>
          <a:off x="3027586" y="2362584"/>
          <a:ext cx="281531" cy="2145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2145821"/>
              </a:lnTo>
              <a:lnTo>
                <a:pt x="281531" y="21458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114247" y="3381390"/>
        <a:ext cx="108210" cy="108210"/>
      </dsp:txXfrm>
    </dsp:sp>
    <dsp:sp modelId="{00E6E530-71D1-476F-979D-8AB15A871DC6}">
      <dsp:nvSpPr>
        <dsp:cNvPr id="0" name=""/>
        <dsp:cNvSpPr/>
      </dsp:nvSpPr>
      <dsp:spPr>
        <a:xfrm>
          <a:off x="3027586" y="2362584"/>
          <a:ext cx="281531" cy="1609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1609366"/>
              </a:lnTo>
              <a:lnTo>
                <a:pt x="281531" y="16093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27507" y="3126422"/>
        <a:ext cx="81690" cy="81690"/>
      </dsp:txXfrm>
    </dsp:sp>
    <dsp:sp modelId="{7C4DA0C6-A6E6-4C28-904F-461C2C0AEA13}">
      <dsp:nvSpPr>
        <dsp:cNvPr id="0" name=""/>
        <dsp:cNvSpPr/>
      </dsp:nvSpPr>
      <dsp:spPr>
        <a:xfrm>
          <a:off x="3027586" y="2362584"/>
          <a:ext cx="281531" cy="1072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1072910"/>
              </a:lnTo>
              <a:lnTo>
                <a:pt x="281531" y="10729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40621" y="2871309"/>
        <a:ext cx="55461" cy="55461"/>
      </dsp:txXfrm>
    </dsp:sp>
    <dsp:sp modelId="{4846CE16-97FF-4C6A-9A8A-7948989A27A4}">
      <dsp:nvSpPr>
        <dsp:cNvPr id="0" name=""/>
        <dsp:cNvSpPr/>
      </dsp:nvSpPr>
      <dsp:spPr>
        <a:xfrm>
          <a:off x="3027586" y="2362584"/>
          <a:ext cx="281531" cy="536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536455"/>
              </a:lnTo>
              <a:lnTo>
                <a:pt x="281531" y="5364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53206" y="2615666"/>
        <a:ext cx="30292" cy="30292"/>
      </dsp:txXfrm>
    </dsp:sp>
    <dsp:sp modelId="{E6BAB16A-2915-4FBF-BD74-7D2DEE0B08F4}">
      <dsp:nvSpPr>
        <dsp:cNvPr id="0" name=""/>
        <dsp:cNvSpPr/>
      </dsp:nvSpPr>
      <dsp:spPr>
        <a:xfrm>
          <a:off x="3027586" y="2316864"/>
          <a:ext cx="2815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53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61314" y="2355546"/>
        <a:ext cx="14076" cy="14076"/>
      </dsp:txXfrm>
    </dsp:sp>
    <dsp:sp modelId="{A08F7414-59AF-4424-AC43-D1A241D2E90D}">
      <dsp:nvSpPr>
        <dsp:cNvPr id="0" name=""/>
        <dsp:cNvSpPr/>
      </dsp:nvSpPr>
      <dsp:spPr>
        <a:xfrm>
          <a:off x="3027586" y="1826129"/>
          <a:ext cx="281531" cy="536455"/>
        </a:xfrm>
        <a:custGeom>
          <a:avLst/>
          <a:gdLst/>
          <a:ahLst/>
          <a:cxnLst/>
          <a:rect l="0" t="0" r="0" b="0"/>
          <a:pathLst>
            <a:path>
              <a:moveTo>
                <a:pt x="0" y="536455"/>
              </a:moveTo>
              <a:lnTo>
                <a:pt x="140765" y="536455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53206" y="2079210"/>
        <a:ext cx="30292" cy="30292"/>
      </dsp:txXfrm>
    </dsp:sp>
    <dsp:sp modelId="{1C523267-BCF9-45DE-BCBF-2A7C9D2AC090}">
      <dsp:nvSpPr>
        <dsp:cNvPr id="0" name=""/>
        <dsp:cNvSpPr/>
      </dsp:nvSpPr>
      <dsp:spPr>
        <a:xfrm>
          <a:off x="3027586" y="1289673"/>
          <a:ext cx="281531" cy="1072910"/>
        </a:xfrm>
        <a:custGeom>
          <a:avLst/>
          <a:gdLst/>
          <a:ahLst/>
          <a:cxnLst/>
          <a:rect l="0" t="0" r="0" b="0"/>
          <a:pathLst>
            <a:path>
              <a:moveTo>
                <a:pt x="0" y="1072910"/>
              </a:moveTo>
              <a:lnTo>
                <a:pt x="140765" y="1072910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40621" y="1798398"/>
        <a:ext cx="55461" cy="55461"/>
      </dsp:txXfrm>
    </dsp:sp>
    <dsp:sp modelId="{A30DF047-BC6C-4D46-931A-AB133A22F02D}">
      <dsp:nvSpPr>
        <dsp:cNvPr id="0" name=""/>
        <dsp:cNvSpPr/>
      </dsp:nvSpPr>
      <dsp:spPr>
        <a:xfrm>
          <a:off x="3027586" y="753218"/>
          <a:ext cx="281531" cy="1609366"/>
        </a:xfrm>
        <a:custGeom>
          <a:avLst/>
          <a:gdLst/>
          <a:ahLst/>
          <a:cxnLst/>
          <a:rect l="0" t="0" r="0" b="0"/>
          <a:pathLst>
            <a:path>
              <a:moveTo>
                <a:pt x="0" y="1609366"/>
              </a:moveTo>
              <a:lnTo>
                <a:pt x="140765" y="1609366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27507" y="1517056"/>
        <a:ext cx="81690" cy="81690"/>
      </dsp:txXfrm>
    </dsp:sp>
    <dsp:sp modelId="{580B1B7B-F097-4D07-A064-9B1F09695E46}">
      <dsp:nvSpPr>
        <dsp:cNvPr id="0" name=""/>
        <dsp:cNvSpPr/>
      </dsp:nvSpPr>
      <dsp:spPr>
        <a:xfrm>
          <a:off x="3027586" y="216762"/>
          <a:ext cx="281531" cy="2145821"/>
        </a:xfrm>
        <a:custGeom>
          <a:avLst/>
          <a:gdLst/>
          <a:ahLst/>
          <a:cxnLst/>
          <a:rect l="0" t="0" r="0" b="0"/>
          <a:pathLst>
            <a:path>
              <a:moveTo>
                <a:pt x="0" y="2145821"/>
              </a:moveTo>
              <a:lnTo>
                <a:pt x="140765" y="2145821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114247" y="1235568"/>
        <a:ext cx="108210" cy="108210"/>
      </dsp:txXfrm>
    </dsp:sp>
    <dsp:sp modelId="{32C36331-EF12-40C6-A935-DABA16899143}">
      <dsp:nvSpPr>
        <dsp:cNvPr id="0" name=""/>
        <dsp:cNvSpPr/>
      </dsp:nvSpPr>
      <dsp:spPr>
        <a:xfrm rot="16200000">
          <a:off x="1683624" y="2148002"/>
          <a:ext cx="2258759" cy="429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Transportna </a:t>
          </a:r>
          <a:r>
            <a:rPr lang="pl-PL" sz="2000" kern="1200" dirty="0" err="1"/>
            <a:t>logistika</a:t>
          </a:r>
          <a:endParaRPr lang="pl-PL" sz="2000" kern="1200" dirty="0"/>
        </a:p>
      </dsp:txBody>
      <dsp:txXfrm>
        <a:off x="1683624" y="2148002"/>
        <a:ext cx="2258759" cy="429164"/>
      </dsp:txXfrm>
    </dsp:sp>
    <dsp:sp modelId="{89B16DD4-5995-4FA2-9174-1465724E9388}">
      <dsp:nvSpPr>
        <dsp:cNvPr id="0" name=""/>
        <dsp:cNvSpPr/>
      </dsp:nvSpPr>
      <dsp:spPr>
        <a:xfrm>
          <a:off x="3309118" y="2180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300" kern="1200" dirty="0" err="1"/>
            <a:t>obremenitve</a:t>
          </a:r>
          <a:endParaRPr lang="pl-PL" sz="1300" kern="1200" dirty="0"/>
        </a:p>
      </dsp:txBody>
      <dsp:txXfrm>
        <a:off x="3309118" y="2180"/>
        <a:ext cx="1407659" cy="429164"/>
      </dsp:txXfrm>
    </dsp:sp>
    <dsp:sp modelId="{128D3C75-6302-479D-8359-4FE68B232276}">
      <dsp:nvSpPr>
        <dsp:cNvPr id="0" name=""/>
        <dsp:cNvSpPr/>
      </dsp:nvSpPr>
      <dsp:spPr>
        <a:xfrm>
          <a:off x="3309118" y="538635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300" kern="1200" dirty="0" err="1"/>
            <a:t>konsolidacijske </a:t>
          </a:r>
          <a:r>
            <a:rPr lang="pl-PL" sz="1300" kern="1200" dirty="0"/>
            <a:t>postaje </a:t>
          </a:r>
        </a:p>
      </dsp:txBody>
      <dsp:txXfrm>
        <a:off x="3309118" y="538635"/>
        <a:ext cx="1407659" cy="429164"/>
      </dsp:txXfrm>
    </dsp:sp>
    <dsp:sp modelId="{5E98B18F-ECAF-4C30-94EF-857425093E67}">
      <dsp:nvSpPr>
        <dsp:cNvPr id="0" name=""/>
        <dsp:cNvSpPr/>
      </dsp:nvSpPr>
      <dsp:spPr>
        <a:xfrm>
          <a:off x="3309118" y="1075091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300" kern="1200" dirty="0"/>
            <a:t>transportna vozlišča</a:t>
          </a:r>
        </a:p>
      </dsp:txBody>
      <dsp:txXfrm>
        <a:off x="3309118" y="1075091"/>
        <a:ext cx="1407659" cy="429164"/>
      </dsp:txXfrm>
    </dsp:sp>
    <dsp:sp modelId="{BB8CFF62-B53B-47AE-9E91-5E308F835188}">
      <dsp:nvSpPr>
        <dsp:cNvPr id="0" name=""/>
        <dsp:cNvSpPr/>
      </dsp:nvSpPr>
      <dsp:spPr>
        <a:xfrm>
          <a:off x="3309118" y="1611546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300" kern="1200" dirty="0"/>
            <a:t>transportno omrežje</a:t>
          </a:r>
        </a:p>
      </dsp:txBody>
      <dsp:txXfrm>
        <a:off x="3309118" y="1611546"/>
        <a:ext cx="1407659" cy="429164"/>
      </dsp:txXfrm>
    </dsp:sp>
    <dsp:sp modelId="{96D05921-9D74-43A6-9C7E-559C9CEED4D6}">
      <dsp:nvSpPr>
        <dsp:cNvPr id="0" name=""/>
        <dsp:cNvSpPr/>
      </dsp:nvSpPr>
      <dsp:spPr>
        <a:xfrm>
          <a:off x="3309118" y="2148002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300" kern="1200" dirty="0"/>
            <a:t>železniški vozni </a:t>
          </a:r>
          <a:r>
            <a:rPr lang="pl-PL" sz="1300" kern="1200" dirty="0" err="1"/>
            <a:t>park</a:t>
          </a:r>
          <a:endParaRPr lang="pl-PL" sz="1300" kern="1200" dirty="0"/>
        </a:p>
      </dsp:txBody>
      <dsp:txXfrm>
        <a:off x="3309118" y="2148002"/>
        <a:ext cx="1407659" cy="429164"/>
      </dsp:txXfrm>
    </dsp:sp>
    <dsp:sp modelId="{2C807540-BA50-4512-BBEF-7F8459AA671F}">
      <dsp:nvSpPr>
        <dsp:cNvPr id="0" name=""/>
        <dsp:cNvSpPr/>
      </dsp:nvSpPr>
      <dsp:spPr>
        <a:xfrm>
          <a:off x="3309118" y="2684457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300" kern="1200" dirty="0" err="1"/>
            <a:t>oprema za ravnanje z odpadki</a:t>
          </a:r>
          <a:endParaRPr lang="pl-PL" sz="1300" kern="1200" dirty="0"/>
        </a:p>
      </dsp:txBody>
      <dsp:txXfrm>
        <a:off x="3309118" y="2684457"/>
        <a:ext cx="1407659" cy="429164"/>
      </dsp:txXfrm>
    </dsp:sp>
    <dsp:sp modelId="{D98DA43A-E964-4BF6-8A51-4B71DB51CDBD}">
      <dsp:nvSpPr>
        <dsp:cNvPr id="0" name=""/>
        <dsp:cNvSpPr/>
      </dsp:nvSpPr>
      <dsp:spPr>
        <a:xfrm>
          <a:off x="3309118" y="3220913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300" kern="1200" dirty="0" err="1"/>
            <a:t>udeleženci logističnega procesa</a:t>
          </a:r>
          <a:endParaRPr lang="pl-PL" sz="1300" kern="1200" dirty="0"/>
        </a:p>
      </dsp:txBody>
      <dsp:txXfrm>
        <a:off x="3309118" y="3220913"/>
        <a:ext cx="1407659" cy="429164"/>
      </dsp:txXfrm>
    </dsp:sp>
    <dsp:sp modelId="{0810E3BC-D9EC-43E9-8883-61B7B0F714AE}">
      <dsp:nvSpPr>
        <dsp:cNvPr id="0" name=""/>
        <dsp:cNvSpPr/>
      </dsp:nvSpPr>
      <dsp:spPr>
        <a:xfrm>
          <a:off x="3309118" y="3757368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300" kern="1200" dirty="0"/>
            <a:t>transportni </a:t>
          </a:r>
          <a:r>
            <a:rPr lang="pl-PL" sz="1300" kern="1200" dirty="0" err="1"/>
            <a:t>zabojniki</a:t>
          </a:r>
          <a:endParaRPr lang="pl-PL" sz="1300" kern="1200" dirty="0"/>
        </a:p>
      </dsp:txBody>
      <dsp:txXfrm>
        <a:off x="3309118" y="3757368"/>
        <a:ext cx="1407659" cy="429164"/>
      </dsp:txXfrm>
    </dsp:sp>
    <dsp:sp modelId="{6B540F87-C1F1-4E93-91EB-0B6E39903CA2}">
      <dsp:nvSpPr>
        <dsp:cNvPr id="0" name=""/>
        <dsp:cNvSpPr/>
      </dsp:nvSpPr>
      <dsp:spPr>
        <a:xfrm>
          <a:off x="3309118" y="4293824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300" kern="1200" dirty="0" err="1"/>
            <a:t>pakiranje</a:t>
          </a:r>
          <a:r>
            <a:rPr lang="pl-PL" sz="1300" kern="1200" dirty="0"/>
            <a:t>.</a:t>
          </a:r>
        </a:p>
      </dsp:txBody>
      <dsp:txXfrm>
        <a:off x="3309118" y="4293824"/>
        <a:ext cx="1407659" cy="429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825E-BB8E-4BCE-A448-B42A26936AD0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6C380-A97C-434B-A15F-EAC71F345B9B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74847-6168-44B0-B455-F1D6C305D180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0B3B8-4833-46B4-89CD-254CC30A8249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TSP </a:t>
          </a:r>
          <a:r>
            <a:rPr lang="pl-PL" sz="2600" kern="1200" dirty="0" err="1"/>
            <a:t>soultion</a:t>
          </a:r>
          <a:endParaRPr lang="pl-PL" sz="2600" kern="1200" dirty="0"/>
        </a:p>
      </dsp:txBody>
      <dsp:txXfrm>
        <a:off x="3720638" y="315702"/>
        <a:ext cx="3074323" cy="1537161"/>
      </dsp:txXfrm>
    </dsp:sp>
    <dsp:sp modelId="{7681CC6F-9C7E-4507-81DC-326FCF61BB3F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raven zaloge proizvodov na vsaki točki pošiljanja.</a:t>
          </a:r>
          <a:endParaRPr lang="pl-PL" sz="2600" kern="1200" dirty="0"/>
        </a:p>
      </dsp:txBody>
      <dsp:txXfrm>
        <a:off x="706" y="2498473"/>
        <a:ext cx="3074323" cy="1537161"/>
      </dsp:txXfrm>
    </dsp:sp>
    <dsp:sp modelId="{9EA8F204-5FCB-4EE3-B4DB-6C0284D6E7B1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obseg povpraševanja na vsaki sprejemni točki</a:t>
          </a:r>
          <a:endParaRPr lang="pl-PL" sz="2600" kern="1200" dirty="0"/>
        </a:p>
      </dsp:txBody>
      <dsp:txXfrm>
        <a:off x="3720638" y="2498473"/>
        <a:ext cx="3074323" cy="1537161"/>
      </dsp:txXfrm>
    </dsp:sp>
    <dsp:sp modelId="{4404737F-A209-4454-9514-2CA5C9ADB886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stroški prevoza od vsake točke pošiljanja do vsake točke prejema</a:t>
          </a:r>
          <a:r>
            <a:rPr lang="en-US" sz="2600" kern="1200"/>
            <a:t>. </a:t>
          </a:r>
          <a:endParaRPr lang="pl-PL" sz="2600" kern="1200" dirty="0"/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1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91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4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0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9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7029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308890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7779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37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kar se je zgodilo.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06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DB8B49A-91DD-E2E0-C046-13FDB51AFF31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  <p:extLst>
      <p:ext uri="{BB962C8B-B14F-4D97-AF65-F5344CB8AC3E}">
        <p14:creationId xmlns:p14="http://schemas.microsoft.com/office/powerpoint/2010/main" val="405636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5547" y="908526"/>
            <a:ext cx="5432301" cy="1752566"/>
          </a:xfrm>
        </p:spPr>
        <p:txBody>
          <a:bodyPr>
            <a:noAutofit/>
          </a:bodyPr>
          <a:lstStyle/>
          <a:p>
            <a:r>
              <a:rPr lang="sl-SI" sz="3600" dirty="0"/>
              <a:t>N</a:t>
            </a:r>
            <a:r>
              <a:rPr lang="en-US" sz="3600" dirty="0" err="1"/>
              <a:t>apredna</a:t>
            </a:r>
            <a:r>
              <a:rPr lang="en-US" sz="3600" dirty="0"/>
              <a:t> </a:t>
            </a:r>
            <a:r>
              <a:rPr lang="en-US" sz="3600" dirty="0" err="1"/>
              <a:t>uporaba</a:t>
            </a:r>
            <a:r>
              <a:rPr lang="en-US" sz="3600" dirty="0"/>
              <a:t> </a:t>
            </a:r>
            <a:r>
              <a:rPr lang="en-US" sz="3600"/>
              <a:t>preglednic </a:t>
            </a:r>
            <a:r>
              <a:rPr lang="en-US" sz="3600" dirty="0"/>
              <a:t>za analizo logističnih podatkov</a:t>
            </a:r>
            <a:endParaRPr lang="pl-PL" sz="36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5307" y="291080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 transporta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A47FBB04-C1FD-A15F-3C29-98F988EA160B}"/>
              </a:ext>
            </a:extLst>
          </p:cNvPr>
          <p:cNvSpPr txBox="1">
            <a:spLocks/>
          </p:cNvSpPr>
          <p:nvPr/>
        </p:nvSpPr>
        <p:spPr>
          <a:xfrm>
            <a:off x="5705307" y="447351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EE25876-F521-C3DB-0090-3780001EF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9337" y="5652601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F7EE76B-759E-1E1B-5D96-0F559E78E875}"/>
              </a:ext>
            </a:extLst>
          </p:cNvPr>
          <p:cNvSpPr txBox="1"/>
          <p:nvPr/>
        </p:nvSpPr>
        <p:spPr>
          <a:xfrm>
            <a:off x="5998342" y="5741735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8DA21110-50D4-33DF-6F0D-3D1D24F3CC48}"/>
              </a:ext>
            </a:extLst>
          </p:cNvPr>
          <p:cNvGrpSpPr/>
          <p:nvPr/>
        </p:nvGrpSpPr>
        <p:grpSpPr>
          <a:xfrm>
            <a:off x="-235935" y="5309561"/>
            <a:ext cx="6096000" cy="1422929"/>
            <a:chOff x="-170560" y="5378273"/>
            <a:chExt cx="6096000" cy="1422929"/>
          </a:xfrm>
        </p:grpSpPr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0383FBF8-4273-743D-B708-164E0A4263A6}"/>
                </a:ext>
              </a:extLst>
            </p:cNvPr>
            <p:cNvSpPr txBox="1"/>
            <p:nvPr/>
          </p:nvSpPr>
          <p:spPr>
            <a:xfrm>
              <a:off x="411916" y="5378273"/>
              <a:ext cx="499703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BAS4SC</a:t>
              </a:r>
            </a:p>
            <a:p>
              <a:pPr algn="ctr"/>
              <a:r>
                <a:rPr lang="en-GB" sz="1800" b="1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Business Analytics Skills </a:t>
              </a:r>
              <a:b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 the Future-proof Supply Chains 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BA2EF165-DCA7-2678-57B1-F3718A64E39C}"/>
                </a:ext>
              </a:extLst>
            </p:cNvPr>
            <p:cNvSpPr txBox="1"/>
            <p:nvPr/>
          </p:nvSpPr>
          <p:spPr>
            <a:xfrm>
              <a:off x="-170560" y="6462648"/>
              <a:ext cx="609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ctr" defTabSz="914400" rtl="0" eaLnBrk="1" latinLnBrk="0" hangingPunct="1">
                <a:defRPr sz="2800" b="1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Project </a:t>
              </a:r>
              <a:r>
                <a:rPr lang="en-GB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number</a:t>
              </a:r>
              <a:r>
                <a:rPr lang="pl-PL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2022-1-PL01-KA220-HED-000088856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9635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Opredelitev </a:t>
            </a:r>
            <a:r>
              <a:rPr lang="pl-PL" sz="3200" kern="100" dirty="0" err="1">
                <a:cs typeface="Times New Roman" panose="02020603050405020304" pitchFamily="18" charset="0"/>
              </a:rPr>
              <a:t>optimizacije poti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Eden od osnovnih elementov </a:t>
            </a:r>
            <a:r>
              <a:rPr lang="en-US" sz="2000" dirty="0" err="1"/>
              <a:t>optimizacije </a:t>
            </a:r>
            <a:r>
              <a:rPr lang="en-US" sz="2000" dirty="0"/>
              <a:t>prevoza je </a:t>
            </a:r>
            <a:r>
              <a:rPr lang="en-US" sz="2000" b="1" dirty="0" err="1"/>
              <a:t>optimizacija </a:t>
            </a:r>
            <a:r>
              <a:rPr lang="en-US" sz="2000" b="1" dirty="0"/>
              <a:t>poti. </a:t>
            </a:r>
            <a:r>
              <a:rPr lang="en-US" sz="2000" dirty="0"/>
              <a:t>Ta vključuje načrtovanje poti za vozila, ki se uporabljajo za prevoz blaga, da se </a:t>
            </a:r>
            <a:r>
              <a:rPr lang="en-US" sz="2000" dirty="0" err="1"/>
              <a:t>optimizirata </a:t>
            </a:r>
            <a:r>
              <a:rPr lang="en-US" sz="2000" dirty="0"/>
              <a:t>dobiček in storitev za stranke</a:t>
            </a:r>
            <a:r>
              <a:rPr lang="pl-PL" sz="2000" dirty="0"/>
              <a:t>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 poti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eden od osnovnih elementov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Gre za načrtovanje poti za vozila, ki se uporabljajo za prevoz blaga, da bi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optimizirali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dobiček in storitve za stranke.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881A068-DDB0-6799-7453-CA3A1C054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D85E3B9C-5798-A965-70D4-F96E59597B4B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E2239F9-602D-3859-67DD-0C8C29B4DE7F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00752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864828"/>
            <a:ext cx="11376616" cy="3773972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rgbClr val="1065AB"/>
                </a:solidFill>
              </a:rPr>
              <a:t>Problem </a:t>
            </a:r>
            <a:r>
              <a:rPr lang="en-US" dirty="0">
                <a:solidFill>
                  <a:srgbClr val="1065AB"/>
                </a:solidFill>
              </a:rPr>
              <a:t>potujočega </a:t>
            </a:r>
            <a:r>
              <a:rPr lang="en-US" dirty="0" err="1">
                <a:solidFill>
                  <a:srgbClr val="1065AB"/>
                </a:solidFill>
              </a:rPr>
              <a:t>prodajalca </a:t>
            </a:r>
            <a:r>
              <a:rPr lang="pl-PL" dirty="0">
                <a:solidFill>
                  <a:srgbClr val="1065AB"/>
                </a:solidFill>
              </a:rPr>
              <a:t>(TSP) </a:t>
            </a:r>
            <a:r>
              <a:rPr lang="en-US" dirty="0"/>
              <a:t>je klasični kombinatorični optimizacijski problem, ki vključuje načrtovanje najkrajše in najcenejše prevozne poti, ki poteka skozi n določenih točk pošiljanja in prejemanja z danimi potnimi stroški med vsakim parom točk</a:t>
            </a:r>
            <a:r>
              <a:rPr lang="pl-PL" dirty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en-US" dirty="0">
                <a:solidFill>
                  <a:srgbClr val="1065AB"/>
                </a:solidFill>
              </a:rPr>
              <a:t>Problem usmerjanja vozil </a:t>
            </a:r>
            <a:r>
              <a:rPr lang="pl-PL" dirty="0">
                <a:solidFill>
                  <a:srgbClr val="1065AB"/>
                </a:solidFill>
              </a:rPr>
              <a:t>(</a:t>
            </a:r>
            <a:r>
              <a:rPr lang="en-US" dirty="0">
                <a:solidFill>
                  <a:srgbClr val="1065AB"/>
                </a:solidFill>
              </a:rPr>
              <a:t>Vehicle Routing Problem, VRP</a:t>
            </a:r>
            <a:r>
              <a:rPr lang="pl-PL" dirty="0">
                <a:solidFill>
                  <a:srgbClr val="1065AB"/>
                </a:solidFill>
              </a:rPr>
              <a:t>) </a:t>
            </a:r>
            <a:r>
              <a:rPr lang="en-US" dirty="0"/>
              <a:t>je </a:t>
            </a:r>
            <a:r>
              <a:rPr lang="en-US" dirty="0" err="1"/>
              <a:t>posplošitev </a:t>
            </a:r>
            <a:r>
              <a:rPr lang="en-US" dirty="0"/>
              <a:t>TSP. V njem je mogoče imeti več potnikov (več vozil), ki se lahko večkrat vrnejo v bazo, preden dosežejo vseh n lokacij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Optifacility, dostop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30.5.2024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 err="1"/>
              <a:t>Problemi </a:t>
            </a:r>
            <a:r>
              <a:rPr lang="pl-PL" dirty="0"/>
              <a:t>potujočega </a:t>
            </a:r>
            <a:r>
              <a:rPr lang="pl-PL" dirty="0" err="1"/>
              <a:t>prodajalca </a:t>
            </a:r>
            <a:r>
              <a:rPr lang="pl-PL" dirty="0"/>
              <a:t>in usmerjanja </a:t>
            </a:r>
            <a:r>
              <a:rPr lang="pl-PL" dirty="0" err="1"/>
              <a:t>vozil</a:t>
            </a:r>
            <a:endParaRPr lang="pl-PL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E54FA13-D9D0-5B03-7191-EC956A2A7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B484B25-0A6A-7826-DB00-9C0D21776525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4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Viničenko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2009, str. 133.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Problem potujočega </a:t>
            </a:r>
            <a:r>
              <a:rPr lang="pl-PL" dirty="0" err="1"/>
              <a:t>prodajalca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FEBFFB30-91B2-6309-C5D8-A9927B0385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497DD819-CCBB-B7AA-11A3-10625C506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2CEE851-EBC6-4A27-9152-94C53FFE6D76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C59DD9B-0F0A-1980-3FFF-593AC2932A6A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85919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864827"/>
            <a:ext cx="11376616" cy="4274715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Če so </a:t>
            </a:r>
            <a:r>
              <a:rPr lang="en-US" dirty="0" err="1"/>
              <a:t>stroški</a:t>
            </a:r>
            <a:r>
              <a:rPr lang="en-US" dirty="0"/>
              <a:t> </a:t>
            </a:r>
            <a:r>
              <a:rPr lang="sl-SI" dirty="0"/>
              <a:t>transporta</a:t>
            </a:r>
            <a:r>
              <a:rPr lang="en-US" dirty="0"/>
              <a:t> neposredno sorazmerni s prepeljano količino, imamo opravka z </a:t>
            </a:r>
            <a:r>
              <a:rPr lang="en-US" dirty="0" err="1">
                <a:solidFill>
                  <a:srgbClr val="1065AB"/>
                </a:solidFill>
              </a:rPr>
              <a:t>linearno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sl-SI" dirty="0"/>
              <a:t>transportno</a:t>
            </a:r>
            <a:r>
              <a:rPr lang="en-US" dirty="0"/>
              <a:t> nalogo. V nasprotnem primeru, če ta pogoj ni izpolnjen, postane prevozna naloga </a:t>
            </a:r>
            <a:r>
              <a:rPr lang="en-US" dirty="0">
                <a:solidFill>
                  <a:srgbClr val="1065AB"/>
                </a:solidFill>
              </a:rPr>
              <a:t>nelinearna </a:t>
            </a:r>
            <a:r>
              <a:rPr lang="en-US" dirty="0"/>
              <a:t>naloga</a:t>
            </a:r>
            <a:r>
              <a:rPr lang="pl-PL" dirty="0"/>
              <a:t>;</a:t>
            </a:r>
          </a:p>
          <a:p>
            <a:pPr algn="just"/>
            <a:r>
              <a:rPr lang="en-US" dirty="0"/>
              <a:t>Ena od najbolj priljubljenih metod </a:t>
            </a:r>
            <a:r>
              <a:rPr lang="en-US" dirty="0" err="1"/>
              <a:t>optimizacije </a:t>
            </a:r>
            <a:r>
              <a:rPr lang="en-US" dirty="0"/>
              <a:t>je </a:t>
            </a:r>
            <a:r>
              <a:rPr lang="en-US" dirty="0">
                <a:solidFill>
                  <a:srgbClr val="1065AB"/>
                </a:solidFill>
              </a:rPr>
              <a:t>linearno programiranje</a:t>
            </a:r>
            <a:r>
              <a:rPr lang="pl-PL" dirty="0"/>
              <a:t>;</a:t>
            </a:r>
          </a:p>
          <a:p>
            <a:pPr algn="just"/>
            <a:r>
              <a:rPr lang="en-US" dirty="0"/>
              <a:t>Čeprav je metoda linearnega programiranja precej praktična, ima njena uporaba </a:t>
            </a:r>
            <a:r>
              <a:rPr lang="en-US" dirty="0">
                <a:solidFill>
                  <a:srgbClr val="1065AB"/>
                </a:solidFill>
              </a:rPr>
              <a:t>določene omejitve</a:t>
            </a:r>
            <a:r>
              <a:rPr lang="pl-PL" dirty="0"/>
              <a:t>:</a:t>
            </a:r>
          </a:p>
          <a:p>
            <a:pPr lvl="1" algn="just"/>
            <a:r>
              <a:rPr lang="en-US" dirty="0"/>
              <a:t>problem, ki ga je treba rešiti z njim, mora biti oblikovan deterministično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problem je treba obravnavati z linearnim približkom</a:t>
            </a:r>
            <a:endParaRPr lang="pl-PL" dirty="0"/>
          </a:p>
          <a:p>
            <a:pPr lvl="1" algn="just"/>
            <a:r>
              <a:rPr lang="en-US" dirty="0"/>
              <a:t>pri linearnem programiranju ni mogoče upoštevati stalnih in spremenljivih stroškov poslovanja logističnih objektov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80961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Silaen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Savaluddin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Tulus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2019; Gass, 2013;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Sierksma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2002; Biethahn &amp; Nissen, 1995;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Coyle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Bardi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Langley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2002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Problem potujočega </a:t>
            </a:r>
            <a:r>
              <a:rPr lang="pl-PL" dirty="0" err="1"/>
              <a:t>prodajalca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EC82F8-9311-60BE-C2A8-75377A2AB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7A8F5C1-E2B7-2630-CA71-DAA85F8E11A4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B3EE5E5-7D49-B67A-1932-7985541CB048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25272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687286"/>
                <a:ext cx="5422130" cy="4452256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en-US" dirty="0"/>
                  <a:t>Splošna oblika modela, ki opisuje zaprt transportni problem s časovnim kriterijem, je lahko predstavljena na naslednji način</a:t>
                </a:r>
                <a:r>
                  <a:rPr lang="pl-PL" dirty="0"/>
                  <a:t>:</a:t>
                </a:r>
              </a:p>
              <a:p>
                <a:pPr algn="just"/>
                <a:endParaRPr lang="pl-PL" dirty="0"/>
              </a:p>
              <a:p>
                <a:pPr marL="0" indent="0" algn="ctr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 sz="18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}</m:t>
                          </m:r>
                          <m:box>
                            <m:box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r>
                                <a:rPr lang="pl-PL" sz="180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</m:e>
                          </m:box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</m:e>
                      </m:func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−1,…,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=1,…,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pl-PL" sz="180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pl-PL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687286"/>
                <a:ext cx="5422130" cy="4452256"/>
              </a:xfrm>
              <a:blipFill>
                <a:blip r:embed="rId2"/>
                <a:stretch>
                  <a:fillRect l="-1012" t="-2877" r="-1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Matematični model naloge prevoza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9FE83F2C-639E-A3AC-A1FF-D4C0B6788176}"/>
                  </a:ext>
                </a:extLst>
              </p:cNvPr>
              <p:cNvSpPr txBox="1"/>
              <p:nvPr/>
            </p:nvSpPr>
            <p:spPr>
              <a:xfrm>
                <a:off x="6770916" y="1687286"/>
                <a:ext cx="4735284" cy="4356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kjer:</a:t>
                </a:r>
                <a:endParaRPr kumimoji="0" lang="pl-PL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pl-PL" sz="1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pl-PL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pl-PL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količina blaga, prepeljanega od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i-tega 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dobavitelja do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j-tega 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kupca,</a:t>
                </a:r>
                <a:endParaRPr kumimoji="0" lang="pl-PL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pl-PL" sz="1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pl-PL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kumimoji="0" lang="pl-PL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čas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sl-SI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transporta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blaga od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i-tega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dobavitelja do j-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tega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prejemnika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kumimoji="0" lang="pl-PL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pl-PL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kumimoji="0" lang="sl-SI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število prejemnikov,</a:t>
                </a:r>
                <a:endParaRPr kumimoji="0" lang="pl-PL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pl-PL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število dobaviteljev,</a:t>
                </a:r>
                <a:endParaRPr kumimoji="0" lang="pl-PL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pl-PL" sz="1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pl-PL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pl-PL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 - dobava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i-tega 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dobavitelja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kumimoji="0" lang="pl-PL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pl-PL" sz="1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pl-PL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kumimoji="0" lang="pl-PL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kumimoji="0" lang="sl-SI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- povpraševanje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j-te 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stranke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pl-PL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9FE83F2C-639E-A3AC-A1FF-D4C0B6788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916" y="1687286"/>
                <a:ext cx="4735284" cy="4356514"/>
              </a:xfrm>
              <a:prstGeom prst="rect">
                <a:avLst/>
              </a:prstGeom>
              <a:blipFill>
                <a:blip r:embed="rId3"/>
                <a:stretch>
                  <a:fillRect l="-1158" r="-1030" b="-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Slika 1">
            <a:extLst>
              <a:ext uri="{FF2B5EF4-FFF2-40B4-BE49-F238E27FC236}">
                <a16:creationId xmlns:a16="http://schemas.microsoft.com/office/drawing/2014/main" id="{08962D98-8A0B-4BAD-41F6-42E62297E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A36CEAA-7D2D-5FFD-C29C-CC809089B158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4866DE7-E834-3AC1-56ED-706B1BE109DC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75006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687285"/>
                <a:ext cx="5476560" cy="507406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Algoritem za reševanje opisanega </a:t>
                </a:r>
                <a:r>
                  <a:rPr lang="en-US" dirty="0" err="1"/>
                  <a:t>problema</a:t>
                </a:r>
                <a:r>
                  <a:rPr lang="en-US" dirty="0"/>
                  <a:t> </a:t>
                </a:r>
                <a:r>
                  <a:rPr lang="sl-SI" dirty="0"/>
                  <a:t>transporta</a:t>
                </a:r>
                <a:r>
                  <a:rPr lang="pl-PL" dirty="0"/>
                  <a:t>: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dirty="0" err="1"/>
                  <a:t>Določite </a:t>
                </a:r>
                <a:r>
                  <a:rPr lang="en-US" dirty="0"/>
                  <a:t>dopustno osnovno enačbo z metodo minimalnega matričnega elementa, znano kot metoda MEM, ki temelji na tabeli časov.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dirty="0" err="1"/>
                  <a:t>Določite </a:t>
                </a:r>
                <a:r>
                  <a:rPr lang="en-US" dirty="0"/>
                  <a:t>najdaljši čas dostave (Tk) za določeno rešitev na podlagi formule</a:t>
                </a:r>
                <a:r>
                  <a:rPr lang="pl-PL" dirty="0"/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4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pl-PL" sz="29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pl-PL" sz="4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 sz="29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l-PL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pl-PL" sz="2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l-PL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</m:func>
                    </m:oMath>
                  </m:oMathPara>
                </a14:m>
                <a:endParaRPr lang="pl-PL" sz="4600" dirty="0"/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kjer: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l-PL" sz="26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pl-PL" sz="2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kumimoji="0" lang="pl-PL" sz="2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kumimoji="0" lang="en-US" sz="26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najdaljši čas dostave v </a:t>
                </a:r>
                <a:r>
                  <a:rPr lang="en-US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k-ti </a:t>
                </a:r>
                <a:r>
                  <a:rPr lang="en-US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iteraciji.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514350" indent="-514350" algn="just">
                  <a:buFont typeface="+mj-lt"/>
                  <a:buAutoNum type="arabicPeriod"/>
                </a:pPr>
                <a:endParaRPr lang="pl-PL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687285"/>
                <a:ext cx="5476560" cy="5074069"/>
              </a:xfrm>
              <a:blipFill>
                <a:blip r:embed="rId2"/>
                <a:stretch>
                  <a:fillRect l="-1559" t="-2764" r="-1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Matematični model </a:t>
            </a:r>
            <a:r>
              <a:rPr lang="en-US" dirty="0" err="1"/>
              <a:t>naloge</a:t>
            </a:r>
            <a:r>
              <a:rPr lang="en-US" dirty="0"/>
              <a:t> </a:t>
            </a:r>
            <a:r>
              <a:rPr lang="sl-SI" dirty="0"/>
              <a:t>transporta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4">
                <a:extLst>
                  <a:ext uri="{FF2B5EF4-FFF2-40B4-BE49-F238E27FC236}">
                    <a16:creationId xmlns:a16="http://schemas.microsoft.com/office/drawing/2014/main" id="{2958B278-BB41-D736-9CDD-DC184B550B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9660" y="1687286"/>
                <a:ext cx="5476560" cy="4805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marR="0" lvl="0" indent="-514350" algn="just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15BA6"/>
                  </a:buClr>
                  <a:buSzTx/>
                  <a:buFont typeface="+mj-lt"/>
                  <a:buAutoNum type="arabicPeriod" startAt="3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Preglednica stroškov (cij ) za k-to rešitev mora biti predstavljena po vrsti v skladu s formulo</a:t>
                </a:r>
                <a:r>
                  <a:rPr kumimoji="0" lang="pl-P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600"/>
                  </a:spcAft>
                  <a:buClr>
                    <a:srgbClr val="015BA6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pl-PL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kumimoji="0" lang="pl-PL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0" lang="pl-PL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kumimoji="0" lang="pl-PL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kumimoji="0" lang="pl-PL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pl-PL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pl-PL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kumimoji="0" lang="pl-PL" sz="18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kumimoji="0" lang="pl-PL" sz="18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0                          </m:t>
                                  </m:r>
                                  <m:sSub>
                                    <m:sSubPr>
                                      <m:ctrlP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kumimoji="0" lang="pl-PL" sz="18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&lt;</m:t>
                                  </m:r>
                                  <m:sSup>
                                    <m:sSupPr>
                                      <m:ctrlP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  <m:e/>
                                <m:e>
                                  <m:r>
                                    <a:rPr kumimoji="0" lang="pl-PL" sz="18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1  </m:t>
                                  </m:r>
                                  <m:sSub>
                                    <m:sSubPr>
                                      <m:ctrlP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                      </m:t>
                                      </m:r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kumimoji="0" lang="pl-PL" sz="18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pl-PL" sz="1800" b="0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𝑖𝑓</m:t>
                                  </m:r>
                                </m:e>
                                <m:e>
                                  <m:r>
                                    <a:rPr kumimoji="0" lang="pl-PL" sz="18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10                   </m:t>
                                  </m:r>
                                  <m:sSub>
                                    <m:sSubPr>
                                      <m:ctrlP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     </m:t>
                                      </m:r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kumimoji="0" lang="pl-PL" sz="18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&gt;</m:t>
                                  </m:r>
                                  <m:sSup>
                                    <m:sSupPr>
                                      <m:ctrlP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eqArr>
                              <m:r>
                                <a:rPr kumimoji="0" lang="pl-PL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  <m:e/>
                            <m:e>
                              <m:r>
                                <a:rPr kumimoji="0" lang="pl-PL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14350" marR="0" lvl="0" indent="-514350" algn="just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15BA6"/>
                  </a:buClr>
                  <a:buSzTx/>
                  <a:buFont typeface="+mj-lt"/>
                  <a:buAutoNum type="arabicPeriod"/>
                  <a:tabLst/>
                  <a:defRPr/>
                </a:pPr>
                <a:endParaRPr kumimoji="0" lang="pl-P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" name="Symbol zastępczy zawartości 4">
                <a:extLst>
                  <a:ext uri="{FF2B5EF4-FFF2-40B4-BE49-F238E27FC236}">
                    <a16:creationId xmlns:a16="http://schemas.microsoft.com/office/drawing/2014/main" id="{2958B278-BB41-D736-9CDD-DC184B550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660" y="1687286"/>
                <a:ext cx="5476560" cy="4805588"/>
              </a:xfrm>
              <a:prstGeom prst="rect">
                <a:avLst/>
              </a:prstGeom>
              <a:blipFill>
                <a:blip r:embed="rId3"/>
                <a:stretch>
                  <a:fillRect l="-1782" t="-1777" r="-16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Slika 2">
            <a:extLst>
              <a:ext uri="{FF2B5EF4-FFF2-40B4-BE49-F238E27FC236}">
                <a16:creationId xmlns:a16="http://schemas.microsoft.com/office/drawing/2014/main" id="{38A1CA78-2B14-1449-12B4-2F3465CD1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AF01DE1-1881-9A02-CCD9-CA023440C307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2E9B945-B577-190B-11FA-2BC92221CB10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987353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6" y="1687285"/>
                <a:ext cx="6107934" cy="5074069"/>
              </a:xfrm>
            </p:spPr>
            <p:txBody>
              <a:bodyPr>
                <a:normAutofit fontScale="92500"/>
              </a:bodyPr>
              <a:lstStyle/>
              <a:p>
                <a:pPr marL="514350" indent="-514350" algn="just">
                  <a:buFont typeface="+mj-lt"/>
                  <a:buAutoNum type="arabicPeriod" startAt="4"/>
                </a:pPr>
                <a:r>
                  <a:rPr lang="en-US" sz="2400" dirty="0"/>
                  <a:t>Naslednji korak je preverjanje optimalnosti rešitve na podlagi preglednice stroškov. Če kriterij optimalnosti (∆</a:t>
                </a:r>
                <a:r>
                  <a:rPr lang="en-US" sz="2400" baseline="-25000" dirty="0" err="1"/>
                  <a:t>ij</a:t>
                </a:r>
                <a:r>
                  <a:rPr lang="en-US" sz="2400" dirty="0"/>
                  <a:t> ) za vse osnovne poti ni negativen, se postopek na tej stopnji konča. Če so merila optimalnosti negativna, sledite korakom v petem koraku</a:t>
                </a:r>
                <a:r>
                  <a:rPr lang="pl-PL" sz="2400" dirty="0"/>
                  <a:t>.</a:t>
                </a:r>
              </a:p>
              <a:p>
                <a:pPr marL="0" indent="0" algn="just">
                  <a:buNone/>
                </a:pPr>
                <a:endParaRPr lang="pl-PL" sz="16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l-P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l-P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pl-PL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24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kjer</a:t>
                </a:r>
                <a:r>
                  <a:rPr lang="pl-PL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l-PL" sz="2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pl-PL" sz="24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pl-PL" sz="2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kumimoji="0" lang="pl-PL" sz="2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kumimoji="0" lang="pl-PL" sz="2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kumimoji="0" lang="en-US" sz="2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kumimoji="0" lang="pl-PL" sz="2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pl-PL" sz="2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kumimoji="0" lang="pl-PL" sz="2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kumimoji="0" lang="pl-PL" sz="2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dvojne spremenljivke, tj. potenciali v </a:t>
                </a:r>
                <a:r>
                  <a:rPr lang="en-US" sz="24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k-ti </a:t>
                </a:r>
                <a:r>
                  <a:rPr lang="en-US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iteraciji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pl-PL" sz="24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6" y="1687285"/>
                <a:ext cx="6107934" cy="5074069"/>
              </a:xfrm>
              <a:blipFill>
                <a:blip r:embed="rId2"/>
                <a:stretch>
                  <a:fillRect l="-1397" t="-1563" r="-1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Matematični model </a:t>
            </a:r>
            <a:r>
              <a:rPr lang="en-US" dirty="0" err="1"/>
              <a:t>naloge</a:t>
            </a:r>
            <a:r>
              <a:rPr lang="en-US" dirty="0"/>
              <a:t> </a:t>
            </a:r>
            <a:r>
              <a:rPr lang="sl-SI" dirty="0"/>
              <a:t>transporta</a:t>
            </a:r>
            <a:endParaRPr lang="pl-PL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2958B278-BB41-D736-9CDD-DC184B550BD1}"/>
              </a:ext>
            </a:extLst>
          </p:cNvPr>
          <p:cNvSpPr txBox="1">
            <a:spLocks/>
          </p:cNvSpPr>
          <p:nvPr/>
        </p:nvSpPr>
        <p:spPr>
          <a:xfrm>
            <a:off x="6509660" y="1687286"/>
            <a:ext cx="5476560" cy="4805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Sprejemljivo osnovno rešitev je treba ponovno določiti, pri čemer je treba upoštevati najbolj negativno merilo optimalnosti, nato pa se vrniti na drugi korak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9107719-ADBF-7095-4773-10F1D3A80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C6AE4C9-752A-84A0-FEA8-2C7F8B3C0DFA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9879AF8-254B-5505-30C7-BC53AD7A0327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17419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564572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Transportna naloga z uporabo programa MS Excel in Solver</a:t>
            </a:r>
            <a:endParaRPr lang="pl-PL" dirty="0"/>
          </a:p>
        </p:txBody>
      </p:sp>
      <p:pic>
        <p:nvPicPr>
          <p:cNvPr id="2" name="Obraz 1" descr="Obraz zawierający tekst, zrzut ekranu, projekt graficzny, Grafika&#10;&#10;Opis wygenerowany automatycznie">
            <a:extLst>
              <a:ext uri="{FF2B5EF4-FFF2-40B4-BE49-F238E27FC236}">
                <a16:creationId xmlns:a16="http://schemas.microsoft.com/office/drawing/2014/main" id="{70F7CEC2-CA03-A841-4D0E-694A5240F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561" y="3797559"/>
            <a:ext cx="1867622" cy="203624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7C828E5-0FB8-570B-2E06-7B6474915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5B2559E-DA4C-B30F-DBC4-7AC4BF00A8C0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9E972DF-5BE4-6658-434F-1BDA7DADC72B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808320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6" y="1687285"/>
                <a:ext cx="11267760" cy="5074069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kern="100" dirty="0">
                    <a:effectLst/>
                  </a:rPr>
                  <a:t>Primer zadeva verigo supermarketov, ki jo sestavljajo trije veletrgovci, P (na jugu države), Z (na zahodu države) in PW (na severovzhodu države), ter 50 trgovin, razdeljenih v 8 diferenciranih sektorjev, označenih s črkami (A, B, C, D, E, F, G in H). Na podlagi prepeljanih proizvodov lahko vsak veletrgovec sestavi 18 kompletov. Povpraševanje po kompletih po sektorjih je naslednje:</a:t>
                </a:r>
                <a:endParaRPr lang="pl-PL" sz="2400" kern="100" dirty="0">
                  <a:effectLst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kern="100" dirty="0">
                    <a:effectLst/>
                  </a:rPr>
                  <a:t>Z</a:t>
                </a:r>
                <a:r>
                  <a:rPr lang="en-US" sz="2400" kern="100" baseline="-25000" dirty="0">
                    <a:effectLst/>
                  </a:rPr>
                  <a:t>A</a:t>
                </a:r>
                <a:r>
                  <a:rPr lang="en-US" sz="2400" kern="100" dirty="0">
                    <a:effectLst/>
                  </a:rPr>
                  <a:t> = 6; Z</a:t>
                </a:r>
                <a:r>
                  <a:rPr lang="en-US" sz="2400" kern="100" baseline="-25000" dirty="0">
                    <a:effectLst/>
                  </a:rPr>
                  <a:t>B</a:t>
                </a:r>
                <a:r>
                  <a:rPr lang="en-US" sz="2400" kern="100" dirty="0">
                    <a:effectLst/>
                  </a:rPr>
                  <a:t> =7; Z</a:t>
                </a:r>
                <a:r>
                  <a:rPr lang="en-US" sz="2400" kern="100" baseline="-25000" dirty="0">
                    <a:effectLst/>
                  </a:rPr>
                  <a:t>C</a:t>
                </a:r>
                <a:r>
                  <a:rPr lang="en-US" sz="2400" kern="100" dirty="0">
                    <a:effectLst/>
                  </a:rPr>
                  <a:t> =9; Z</a:t>
                </a:r>
                <a:r>
                  <a:rPr lang="en-US" sz="2400" kern="100" baseline="-25000" dirty="0">
                    <a:effectLst/>
                  </a:rPr>
                  <a:t>D</a:t>
                </a:r>
                <a:r>
                  <a:rPr lang="en-US" sz="2400" kern="100" dirty="0">
                    <a:effectLst/>
                  </a:rPr>
                  <a:t> =6; Z</a:t>
                </a:r>
                <a:r>
                  <a:rPr lang="en-US" sz="2400" kern="100" baseline="-25000" dirty="0">
                    <a:effectLst/>
                  </a:rPr>
                  <a:t>E</a:t>
                </a:r>
                <a:r>
                  <a:rPr lang="en-US" sz="2400" kern="100" dirty="0">
                    <a:effectLst/>
                  </a:rPr>
                  <a:t> =8; Z</a:t>
                </a:r>
                <a:r>
                  <a:rPr lang="en-US" sz="2400" kern="100" baseline="-25000" dirty="0">
                    <a:effectLst/>
                  </a:rPr>
                  <a:t>F</a:t>
                </a:r>
                <a:r>
                  <a:rPr lang="en-US" sz="2400" kern="100" dirty="0">
                    <a:effectLst/>
                  </a:rPr>
                  <a:t> =5; Z</a:t>
                </a:r>
                <a:r>
                  <a:rPr lang="en-US" sz="2400" kern="100" baseline="-25000" dirty="0">
                    <a:effectLst/>
                  </a:rPr>
                  <a:t>G</a:t>
                </a:r>
                <a:r>
                  <a:rPr lang="en-US" sz="2400" kern="100" dirty="0">
                    <a:effectLst/>
                  </a:rPr>
                  <a:t> =4; Z</a:t>
                </a:r>
                <a:r>
                  <a:rPr lang="en-US" sz="2400" kern="100" baseline="-25000" dirty="0">
                    <a:effectLst/>
                  </a:rPr>
                  <a:t>H</a:t>
                </a:r>
                <a:r>
                  <a:rPr lang="en-US" sz="2400" kern="100" dirty="0">
                    <a:effectLst/>
                  </a:rPr>
                  <a:t> =5, pri čemer .</a:t>
                </a:r>
                <a:endParaRPr lang="pl-PL" sz="2400" kern="100" dirty="0">
                  <a:effectLst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6" y="1687285"/>
                <a:ext cx="11267760" cy="5074069"/>
              </a:xfrm>
              <a:blipFill>
                <a:blip r:embed="rId2"/>
                <a:stretch>
                  <a:fillRect l="-758" r="-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l-SI" dirty="0"/>
              <a:t>Transportna</a:t>
            </a:r>
            <a:r>
              <a:rPr lang="en-US" dirty="0"/>
              <a:t> naloga z uporabo MS Excel in Solver </a:t>
            </a:r>
            <a:r>
              <a:rPr lang="pl-PL" dirty="0" err="1"/>
              <a:t>- primer</a:t>
            </a:r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5D9ED0F-3A52-2D1E-CAE1-E565DCBAC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2CFF7E3-DF4B-D306-23BD-CFBE3A4CEA12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43CD30D-D362-AAF4-60CA-5BA2163FE6F2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48969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20" y="1553044"/>
            <a:ext cx="11267760" cy="15886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600" kern="100" dirty="0">
                <a:effectLst/>
              </a:rPr>
              <a:t>Čas </a:t>
            </a:r>
            <a:r>
              <a:rPr lang="sl-SI" sz="1600" kern="100" dirty="0">
                <a:effectLst/>
              </a:rPr>
              <a:t>transporta</a:t>
            </a:r>
            <a:r>
              <a:rPr lang="en-US" sz="1600" kern="100" dirty="0">
                <a:effectLst/>
              </a:rPr>
              <a:t> v sektorju, ki je v praksi odvisen od razdalje med trgovinami v sektorju, se upošteva pri času raztovarjanja asortimenta v posamezni trgovini.</a:t>
            </a:r>
            <a:endParaRPr lang="pl-PL" sz="1600" kern="100" dirty="0">
              <a:effectLst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600" kern="100" dirty="0">
                <a:solidFill>
                  <a:srgbClr val="1065AB"/>
                </a:solidFill>
                <a:effectLst/>
              </a:rPr>
              <a:t>Cilj je </a:t>
            </a:r>
            <a:r>
              <a:rPr lang="en-US" sz="1600" kern="100" dirty="0" err="1">
                <a:solidFill>
                  <a:srgbClr val="1065AB"/>
                </a:solidFill>
                <a:effectLst/>
              </a:rPr>
              <a:t>čim bolj skrajšati </a:t>
            </a:r>
            <a:r>
              <a:rPr lang="en-US" sz="1600" kern="100" dirty="0">
                <a:effectLst/>
              </a:rPr>
              <a:t>čas dostave, ki je najdaljši.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l-SI" dirty="0"/>
              <a:t>Transportna</a:t>
            </a:r>
            <a:r>
              <a:rPr lang="en-US" dirty="0"/>
              <a:t> naloga z uporabo programa MS Excel in Solverja </a:t>
            </a:r>
            <a:r>
              <a:rPr lang="pl-PL" dirty="0" err="1"/>
              <a:t>- primer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9B85DEB-0767-63FF-D3E5-BB126B836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20" y="3049618"/>
            <a:ext cx="6972823" cy="13074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1CD8E56-6166-397B-E309-3EE339436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184" y="5021004"/>
            <a:ext cx="8987816" cy="1116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2F16C86F-8FD7-27FF-463A-4680529831E6}"/>
                  </a:ext>
                </a:extLst>
              </p:cNvPr>
              <p:cNvSpPr txBox="1"/>
              <p:nvPr/>
            </p:nvSpPr>
            <p:spPr>
              <a:xfrm>
                <a:off x="6705150" y="4579902"/>
                <a:ext cx="6096000" cy="27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Preglednica </a:t>
                </a:r>
                <a:r>
                  <a:rPr kumimoji="0" lang="pl-PL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2: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Povprečni čas raztovarjanja enote ( , v urah).</a:t>
                </a:r>
                <a:endPara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2F16C86F-8FD7-27FF-463A-468052983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150" y="4579902"/>
                <a:ext cx="6096000" cy="277192"/>
              </a:xfrm>
              <a:prstGeom prst="rect">
                <a:avLst/>
              </a:prstGeom>
              <a:blipFill>
                <a:blip r:embed="rId4"/>
                <a:stretch>
                  <a:fillRect l="-100" t="-2174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67B981E5-3D89-28B3-B922-A267A6B5B7EC}"/>
                  </a:ext>
                </a:extLst>
              </p:cNvPr>
              <p:cNvSpPr txBox="1"/>
              <p:nvPr/>
            </p:nvSpPr>
            <p:spPr>
              <a:xfrm>
                <a:off x="5834743" y="2781579"/>
                <a:ext cx="6096000" cy="32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Preglednica </a:t>
                </a:r>
                <a:r>
                  <a:rPr kumimoji="0" lang="pl-PL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1: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Približni čas potovanja ( , v urah ).</a:t>
                </a:r>
                <a:endPara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67B981E5-3D89-28B3-B922-A267A6B5B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3" y="2781579"/>
                <a:ext cx="6096000" cy="321435"/>
              </a:xfrm>
              <a:prstGeom prst="rect">
                <a:avLst/>
              </a:prstGeom>
              <a:blipFill>
                <a:blip r:embed="rId5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EC96CDB-4A73-BCBC-2E61-081F3BB6CF7B}"/>
              </a:ext>
            </a:extLst>
          </p:cNvPr>
          <p:cNvSpPr txBox="1"/>
          <p:nvPr/>
        </p:nvSpPr>
        <p:spPr>
          <a:xfrm>
            <a:off x="3516086" y="5115863"/>
            <a:ext cx="13280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Sektorji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rójkąt prostokątny 15">
            <a:extLst>
              <a:ext uri="{FF2B5EF4-FFF2-40B4-BE49-F238E27FC236}">
                <a16:creationId xmlns:a16="http://schemas.microsoft.com/office/drawing/2014/main" id="{8FEEC537-5B7D-1F95-8BFB-38B186A80459}"/>
              </a:ext>
            </a:extLst>
          </p:cNvPr>
          <p:cNvSpPr/>
          <p:nvPr/>
        </p:nvSpPr>
        <p:spPr>
          <a:xfrm>
            <a:off x="445135" y="3141692"/>
            <a:ext cx="1176866" cy="29992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rójkąt prostokątny 16">
            <a:extLst>
              <a:ext uri="{FF2B5EF4-FFF2-40B4-BE49-F238E27FC236}">
                <a16:creationId xmlns:a16="http://schemas.microsoft.com/office/drawing/2014/main" id="{D667C8FF-7655-F67D-25C8-F1FBE122D5B9}"/>
              </a:ext>
            </a:extLst>
          </p:cNvPr>
          <p:cNvSpPr/>
          <p:nvPr/>
        </p:nvSpPr>
        <p:spPr>
          <a:xfrm rot="10800000">
            <a:off x="586105" y="3110433"/>
            <a:ext cx="1176866" cy="29992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73EB137-D44C-0849-C39A-4DF1E04379EB}"/>
              </a:ext>
            </a:extLst>
          </p:cNvPr>
          <p:cNvSpPr txBox="1"/>
          <p:nvPr/>
        </p:nvSpPr>
        <p:spPr>
          <a:xfrm>
            <a:off x="788703" y="3049337"/>
            <a:ext cx="13280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Sektorji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44ABD44-4218-E7FF-B072-4B1AFC11BFB1}"/>
              </a:ext>
            </a:extLst>
          </p:cNvPr>
          <p:cNvSpPr txBox="1"/>
          <p:nvPr/>
        </p:nvSpPr>
        <p:spPr>
          <a:xfrm>
            <a:off x="339024" y="3212765"/>
            <a:ext cx="10672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Trgovci na debelo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112C8CB-CCD5-D1CA-E7A3-8717389ADF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2670E4E-69D3-5D03-4040-D5528BCDE75E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86D585D-A77A-5351-F9BE-28DB1F269916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61205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6700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kern="100" dirty="0" err="1">
                <a:cs typeface="Times New Roman" panose="02020603050405020304" pitchFamily="18" charset="0"/>
              </a:rPr>
              <a:t>Osnovne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opredelitve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transportnega</a:t>
            </a:r>
            <a:r>
              <a:rPr lang="en-US" sz="1800" kern="100" dirty="0">
                <a:cs typeface="Times New Roman" panose="02020603050405020304" pitchFamily="18" charset="0"/>
              </a:rPr>
              <a:t> sistema</a:t>
            </a:r>
            <a:r>
              <a:rPr lang="pl-PL" sz="1800" kern="100" dirty="0">
                <a:cs typeface="Times New Roman" panose="02020603050405020304" pitchFamily="18" charset="0"/>
              </a:rPr>
              <a:t>;</a:t>
            </a:r>
            <a:endParaRPr lang="en-US" sz="1800" kern="100" dirty="0">
              <a:cs typeface="Times New Roman" panose="02020603050405020304" pitchFamily="18" charset="0"/>
            </a:endParaRPr>
          </a:p>
          <a:p>
            <a:r>
              <a:rPr lang="en-US" sz="1800" kern="100" dirty="0">
                <a:cs typeface="Times New Roman" panose="02020603050405020304" pitchFamily="18" charset="0"/>
              </a:rPr>
              <a:t>Narava in pomen </a:t>
            </a:r>
            <a:r>
              <a:rPr lang="en-US" sz="1800" kern="100" dirty="0" err="1">
                <a:cs typeface="Times New Roman" panose="02020603050405020304" pitchFamily="18" charset="0"/>
              </a:rPr>
              <a:t>optimizacije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sl-SI" sz="1800" kern="100" dirty="0">
                <a:cs typeface="Times New Roman" panose="02020603050405020304" pitchFamily="18" charset="0"/>
              </a:rPr>
              <a:t>transportnih</a:t>
            </a:r>
            <a:r>
              <a:rPr lang="en-US" sz="1800" kern="100" dirty="0">
                <a:cs typeface="Times New Roman" panose="02020603050405020304" pitchFamily="18" charset="0"/>
              </a:rPr>
              <a:t> sistemov</a:t>
            </a:r>
            <a:r>
              <a:rPr lang="pl-PL" sz="1800" kern="100" dirty="0">
                <a:cs typeface="Times New Roman" panose="02020603050405020304" pitchFamily="18" charset="0"/>
              </a:rPr>
              <a:t>;</a:t>
            </a:r>
          </a:p>
          <a:p>
            <a:r>
              <a:rPr lang="pl-PL" sz="1800" kern="100" dirty="0">
                <a:cs typeface="Times New Roman" panose="02020603050405020304" pitchFamily="18" charset="0"/>
              </a:rPr>
              <a:t>Optimizacijsko modeliranje transportnega sistema;</a:t>
            </a:r>
            <a:endParaRPr lang="en-US" sz="1800" kern="100" dirty="0">
              <a:cs typeface="Times New Roman" panose="02020603050405020304" pitchFamily="18" charset="0"/>
            </a:endParaRPr>
          </a:p>
          <a:p>
            <a:r>
              <a:rPr lang="pl-PL" sz="1800" kern="100" dirty="0">
                <a:cs typeface="Times New Roman" panose="02020603050405020304" pitchFamily="18" charset="0"/>
              </a:rPr>
              <a:t>Primer naloge transporta v MS Excelu.</a:t>
            </a:r>
            <a:endParaRPr lang="en-US" sz="1800" kern="100" dirty="0"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8DAE3ED-8E2B-F46F-D94D-2BB1D5593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8A0AC11-BE58-3453-1931-1481C324901C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DBC2CF0-423E-3048-6A1E-B190AB6E9C15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661269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lika 28">
            <a:extLst>
              <a:ext uri="{FF2B5EF4-FFF2-40B4-BE49-F238E27FC236}">
                <a16:creationId xmlns:a16="http://schemas.microsoft.com/office/drawing/2014/main" id="{3BC97845-5A99-0042-7F4A-368D3E6C1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52FE5002-74E2-3D07-F654-AD80A299E595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393963"/>
            <a:ext cx="11267760" cy="1588647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600" kern="100" dirty="0" err="1"/>
              <a:t>Vnos </a:t>
            </a:r>
            <a:r>
              <a:rPr lang="pl-PL" sz="1600" kern="100" dirty="0"/>
              <a:t>podatkov </a:t>
            </a:r>
            <a:r>
              <a:rPr lang="en-US" sz="1600" kern="100" dirty="0"/>
              <a:t>v preglednico v tem primeru naloge prevoza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9959073" y="2982610"/>
            <a:ext cx="2001867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Prevozna naloga z uporabo MS Excel in Solver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F16C86F-8FD7-27FF-463A-4680529831E6}"/>
              </a:ext>
            </a:extLst>
          </p:cNvPr>
          <p:cNvSpPr txBox="1"/>
          <p:nvPr/>
        </p:nvSpPr>
        <p:spPr>
          <a:xfrm>
            <a:off x="1451666" y="6205077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3: Podatki, vneseni v preglednico v tem primeru naloge prevoza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C541CB-C5D4-6A22-E72B-137C40857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89" y="1806124"/>
            <a:ext cx="6954970" cy="440128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1C64BC2-5803-50D4-B6B4-3183EB2761EE}"/>
              </a:ext>
            </a:extLst>
          </p:cNvPr>
          <p:cNvSpPr txBox="1"/>
          <p:nvPr/>
        </p:nvSpPr>
        <p:spPr>
          <a:xfrm>
            <a:off x="2736273" y="2163350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Trgovci na debelo 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kumimoji="0" lang="pl-P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sektorji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A72588F-CA05-3D17-A1CC-8F83583D6D28}"/>
              </a:ext>
            </a:extLst>
          </p:cNvPr>
          <p:cNvSpPr/>
          <p:nvPr/>
        </p:nvSpPr>
        <p:spPr>
          <a:xfrm>
            <a:off x="7937183" y="2156135"/>
            <a:ext cx="548190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3BBAAFE-18E1-65FC-BE3A-8F212266FC02}"/>
              </a:ext>
            </a:extLst>
          </p:cNvPr>
          <p:cNvSpPr txBox="1"/>
          <p:nvPr/>
        </p:nvSpPr>
        <p:spPr>
          <a:xfrm>
            <a:off x="7899472" y="2132572"/>
            <a:ext cx="62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Skupaj </a:t>
            </a:r>
            <a:r>
              <a:rPr kumimoji="0" lang="pl-PL" sz="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določenem trgovcu na debelo</a:t>
            </a:r>
            <a:endParaRPr kumimoji="0" lang="pl-PL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A90A71-1926-165F-0231-7D42FA3BA393}"/>
              </a:ext>
            </a:extLst>
          </p:cNvPr>
          <p:cNvSpPr txBox="1"/>
          <p:nvPr/>
        </p:nvSpPr>
        <p:spPr>
          <a:xfrm>
            <a:off x="8676060" y="2224905"/>
            <a:ext cx="623612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Oskrba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81C7A21-7635-BAC6-7A1E-28AAD5EB4D18}"/>
              </a:ext>
            </a:extLst>
          </p:cNvPr>
          <p:cNvSpPr/>
          <p:nvPr/>
        </p:nvSpPr>
        <p:spPr>
          <a:xfrm>
            <a:off x="2888674" y="2949651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0BF8AB5-4EE1-7325-DF37-99279DC3EA86}"/>
              </a:ext>
            </a:extLst>
          </p:cNvPr>
          <p:cNvSpPr txBox="1"/>
          <p:nvPr/>
        </p:nvSpPr>
        <p:spPr>
          <a:xfrm>
            <a:off x="2787698" y="2891814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 skupaj</a:t>
            </a:r>
            <a:endParaRPr kumimoji="0" lang="pl-PL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44AC351D-9C23-6884-A750-3F07699B41FC}"/>
              </a:ext>
            </a:extLst>
          </p:cNvPr>
          <p:cNvSpPr/>
          <p:nvPr/>
        </p:nvSpPr>
        <p:spPr>
          <a:xfrm>
            <a:off x="2990274" y="3080951"/>
            <a:ext cx="553720" cy="10105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ED7DFEC-20D5-DCA4-9053-0D16B3A55C5A}"/>
              </a:ext>
            </a:extLst>
          </p:cNvPr>
          <p:cNvSpPr txBox="1"/>
          <p:nvPr/>
        </p:nvSpPr>
        <p:spPr>
          <a:xfrm>
            <a:off x="2924120" y="3018220"/>
            <a:ext cx="6236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Povpraševanje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016D5E4F-F529-9B14-0BB7-969C5687F1D7}"/>
              </a:ext>
            </a:extLst>
          </p:cNvPr>
          <p:cNvSpPr/>
          <p:nvPr/>
        </p:nvSpPr>
        <p:spPr>
          <a:xfrm>
            <a:off x="2736273" y="3423256"/>
            <a:ext cx="1038861" cy="200055"/>
          </a:xfrm>
          <a:prstGeom prst="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3AD3C0B-BA29-70AC-08DD-9770897EF847}"/>
              </a:ext>
            </a:extLst>
          </p:cNvPr>
          <p:cNvSpPr txBox="1"/>
          <p:nvPr/>
        </p:nvSpPr>
        <p:spPr>
          <a:xfrm>
            <a:off x="2787698" y="3356538"/>
            <a:ext cx="93347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potovanja do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sektorja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D65FB349-D410-4434-BD1F-FCB16885311E}"/>
              </a:ext>
            </a:extLst>
          </p:cNvPr>
          <p:cNvSpPr/>
          <p:nvPr/>
        </p:nvSpPr>
        <p:spPr>
          <a:xfrm>
            <a:off x="2851301" y="3898221"/>
            <a:ext cx="869868" cy="97779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6FC194D-2888-EFED-FAF7-2F0986D5E3CD}"/>
              </a:ext>
            </a:extLst>
          </p:cNvPr>
          <p:cNvSpPr txBox="1"/>
          <p:nvPr/>
        </p:nvSpPr>
        <p:spPr>
          <a:xfrm>
            <a:off x="2709949" y="3830850"/>
            <a:ext cx="111436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raztovarjanja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E5C923D5-135A-2ED4-5A69-F4B3A6269411}"/>
              </a:ext>
            </a:extLst>
          </p:cNvPr>
          <p:cNvSpPr/>
          <p:nvPr/>
        </p:nvSpPr>
        <p:spPr>
          <a:xfrm>
            <a:off x="2736273" y="4247894"/>
            <a:ext cx="1066801" cy="196299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A56DB08-D76E-4E9F-C1E8-ADA2A7CAD98F}"/>
              </a:ext>
            </a:extLst>
          </p:cNvPr>
          <p:cNvSpPr txBox="1"/>
          <p:nvPr/>
        </p:nvSpPr>
        <p:spPr>
          <a:xfrm>
            <a:off x="2688705" y="4182052"/>
            <a:ext cx="11143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raztovarjanja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E74237B5-0B86-F464-E54A-780CFBEC61E9}"/>
              </a:ext>
            </a:extLst>
          </p:cNvPr>
          <p:cNvSpPr/>
          <p:nvPr/>
        </p:nvSpPr>
        <p:spPr>
          <a:xfrm>
            <a:off x="2697248" y="4698776"/>
            <a:ext cx="1114369" cy="372163"/>
          </a:xfrm>
          <a:prstGeom prst="rect">
            <a:avLst/>
          </a:prstGeom>
          <a:solidFill>
            <a:srgbClr val="FFCD99"/>
          </a:solidFill>
          <a:ln>
            <a:solidFill>
              <a:srgbClr val="FFCD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74DC927-248B-CEB9-2F09-B73D2E2FBD6E}"/>
              </a:ext>
            </a:extLst>
          </p:cNvPr>
          <p:cNvSpPr txBox="1"/>
          <p:nvPr/>
        </p:nvSpPr>
        <p:spPr>
          <a:xfrm>
            <a:off x="2486727" y="4651906"/>
            <a:ext cx="14983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vožnje (fiksni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raztovarjanja 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spremenljivi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9B8AA6BB-C07F-F56F-986D-FBE0D6257620}"/>
              </a:ext>
            </a:extLst>
          </p:cNvPr>
          <p:cNvSpPr/>
          <p:nvPr/>
        </p:nvSpPr>
        <p:spPr>
          <a:xfrm>
            <a:off x="2736273" y="5260574"/>
            <a:ext cx="1066801" cy="3200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649E21E-5C06-9BB9-1755-93005BDF5D4C}"/>
              </a:ext>
            </a:extLst>
          </p:cNvPr>
          <p:cNvSpPr txBox="1"/>
          <p:nvPr/>
        </p:nvSpPr>
        <p:spPr>
          <a:xfrm>
            <a:off x="2486726" y="5275893"/>
            <a:ext cx="149839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Osnovne in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neosnovne poti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78226A5C-5406-9950-6564-3A1C816F1FDE}"/>
              </a:ext>
            </a:extLst>
          </p:cNvPr>
          <p:cNvSpPr/>
          <p:nvPr/>
        </p:nvSpPr>
        <p:spPr>
          <a:xfrm>
            <a:off x="2769191" y="5782122"/>
            <a:ext cx="1055127" cy="3200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E7DDB2C-D534-87EB-3394-246F344909CC}"/>
              </a:ext>
            </a:extLst>
          </p:cNvPr>
          <p:cNvSpPr txBox="1"/>
          <p:nvPr/>
        </p:nvSpPr>
        <p:spPr>
          <a:xfrm>
            <a:off x="2642887" y="5782122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osnovnih poteh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B89CBB87-694B-18A8-CADE-28452029E263}"/>
              </a:ext>
            </a:extLst>
          </p:cNvPr>
          <p:cNvSpPr/>
          <p:nvPr/>
        </p:nvSpPr>
        <p:spPr>
          <a:xfrm>
            <a:off x="8540750" y="5782122"/>
            <a:ext cx="896620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203E85E-7712-EBFE-8B81-0E3CE78C9D38}"/>
              </a:ext>
            </a:extLst>
          </p:cNvPr>
          <p:cNvSpPr txBox="1"/>
          <p:nvPr/>
        </p:nvSpPr>
        <p:spPr>
          <a:xfrm>
            <a:off x="8392998" y="5728543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Ciljna funkcija</a:t>
            </a:r>
            <a:endParaRPr kumimoji="0" lang="pl-PL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EFB84033-C23A-3CE9-3A23-373D64177A15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71115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393964"/>
            <a:ext cx="11267760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sz="1600" kern="100" dirty="0"/>
              <a:t>Izračun skupnega časa raztovarjanja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Prevozna naloga z uporabo MS Excel in Solver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F16C86F-8FD7-27FF-463A-4680529831E6}"/>
              </a:ext>
            </a:extLst>
          </p:cNvPr>
          <p:cNvSpPr txBox="1"/>
          <p:nvPr/>
        </p:nvSpPr>
        <p:spPr>
          <a:xfrm>
            <a:off x="4152450" y="2449384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4: Izračun skupnega časa raztovarjanja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95B73A-135A-A66F-1903-9C64F7FBC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"/>
          <a:stretch/>
        </p:blipFill>
        <p:spPr>
          <a:xfrm>
            <a:off x="1608666" y="1885504"/>
            <a:ext cx="8282940" cy="56388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A90A71-1926-165F-0231-7D42FA3BA393}"/>
              </a:ext>
            </a:extLst>
          </p:cNvPr>
          <p:cNvSpPr txBox="1"/>
          <p:nvPr/>
        </p:nvSpPr>
        <p:spPr>
          <a:xfrm>
            <a:off x="1775245" y="2035816"/>
            <a:ext cx="1588774" cy="25391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raztovarjanja</a:t>
            </a:r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DDC52D69-C6B6-CC6E-B136-2861E6FF9CE7}"/>
              </a:ext>
            </a:extLst>
          </p:cNvPr>
          <p:cNvSpPr txBox="1">
            <a:spLocks/>
          </p:cNvSpPr>
          <p:nvPr/>
        </p:nvSpPr>
        <p:spPr>
          <a:xfrm>
            <a:off x="462120" y="2718528"/>
            <a:ext cx="11267760" cy="61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Clr>
                <a:srgbClr val="015BA6"/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 skupnega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časa </a:t>
            </a:r>
            <a:r>
              <a:rPr kumimoji="0" lang="pl-PL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potovanja</a:t>
            </a:r>
            <a:endParaRPr kumimoji="0" lang="pl-PL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B9E02F9-C516-E67B-B7B2-FE5855730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2"/>
          <a:stretch/>
        </p:blipFill>
        <p:spPr>
          <a:xfrm>
            <a:off x="1608666" y="3256281"/>
            <a:ext cx="8282939" cy="54864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7BE7E34-084C-EBC5-D93F-C81122075AAF}"/>
              </a:ext>
            </a:extLst>
          </p:cNvPr>
          <p:cNvSpPr txBox="1"/>
          <p:nvPr/>
        </p:nvSpPr>
        <p:spPr>
          <a:xfrm>
            <a:off x="1652692" y="3351982"/>
            <a:ext cx="1798320" cy="33855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 </a:t>
            </a:r>
            <a:r>
              <a:rPr kumimoji="0" lang="pl-P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vožnje (fiksni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</a:t>
            </a:r>
            <a:r>
              <a:rPr kumimoji="0" lang="pl-P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raztovarjanja 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pl-P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spremenljivi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E547C04-E944-C6A1-EB3A-9CE71D828FA5}"/>
              </a:ext>
            </a:extLst>
          </p:cNvPr>
          <p:cNvSpPr txBox="1"/>
          <p:nvPr/>
        </p:nvSpPr>
        <p:spPr>
          <a:xfrm>
            <a:off x="4152450" y="3870217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Izračun skupnega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časa potovanja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07490A4-2341-94E2-6EC0-082BEA40BC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5"/>
          <a:stretch/>
        </p:blipFill>
        <p:spPr>
          <a:xfrm>
            <a:off x="1608666" y="4572690"/>
            <a:ext cx="8282940" cy="556260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4BE2026F-F8A4-D928-827C-DFF4D9566091}"/>
              </a:ext>
            </a:extLst>
          </p:cNvPr>
          <p:cNvSpPr txBox="1">
            <a:spLocks/>
          </p:cNvSpPr>
          <p:nvPr/>
        </p:nvSpPr>
        <p:spPr>
          <a:xfrm>
            <a:off x="462120" y="4125981"/>
            <a:ext cx="11267760" cy="61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Clr>
                <a:srgbClr val="015BA6"/>
              </a:buClr>
              <a:buSzTx/>
              <a:buFont typeface="+mj-lt"/>
              <a:buAutoNum type="arabicPeriod" startAt="4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Določitev osnovnih in neosnovnih poti</a:t>
            </a:r>
            <a:endParaRPr kumimoji="0" lang="pl-PL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E147378-FDC5-E46A-D4C8-3F56B9F0625C}"/>
              </a:ext>
            </a:extLst>
          </p:cNvPr>
          <p:cNvSpPr txBox="1"/>
          <p:nvPr/>
        </p:nvSpPr>
        <p:spPr>
          <a:xfrm>
            <a:off x="3995432" y="518703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6: Določitev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osnovnih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drugih poti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3E35EEA-15CA-2111-D2BB-08697A06192F}"/>
              </a:ext>
            </a:extLst>
          </p:cNvPr>
          <p:cNvSpPr txBox="1"/>
          <p:nvPr/>
        </p:nvSpPr>
        <p:spPr>
          <a:xfrm>
            <a:off x="1753761" y="4743098"/>
            <a:ext cx="1631741" cy="215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Osnovne in </a:t>
            </a:r>
            <a:r>
              <a:rPr kumimoji="0" lang="pl-P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neosnovne poti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F60ECACF-4A85-1068-F1C2-F6E03DF3C460}"/>
                  </a:ext>
                </a:extLst>
              </p:cNvPr>
              <p:cNvSpPr txBox="1"/>
              <p:nvPr/>
            </p:nvSpPr>
            <p:spPr>
              <a:xfrm>
                <a:off x="9578109" y="5325536"/>
                <a:ext cx="2271605" cy="652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pl-PL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l-PL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l-PL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pl-PL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pl-PL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l-PL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pl-PL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𝑖𝑗</m:t>
                              </m:r>
                            </m:sub>
                          </m:sSub>
                          <m:r>
                            <a:rPr kumimoji="0" lang="pl-PL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+0,00001</m:t>
                          </m:r>
                        </m:den>
                      </m:f>
                    </m:oMath>
                  </m:oMathPara>
                </a14:m>
                <a:endPara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 xmlns:a16="http://schemas.microsoft.com/office/drawing/2014/main" xmlns:a1611="http://schemas.microsoft.com/office/drawing/2016/11/main" xmlns:p14="http://schemas.microsoft.com/office/powerpoint/2010/main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F60ECACF-4A85-1068-F1C2-F6E03DF3C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109" y="5325536"/>
                <a:ext cx="2271605" cy="6528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Obraz 18" descr="Obraz zawierający design&#10;&#10;Opis wygenerowany automatycznie">
            <a:extLst>
              <a:ext uri="{FF2B5EF4-FFF2-40B4-BE49-F238E27FC236}">
                <a16:creationId xmlns:a16="http://schemas.microsoft.com/office/drawing/2014/main" id="{8BD6DD91-D819-360D-DE32-70E03F86A3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48450" y="4359551"/>
            <a:ext cx="1183413" cy="989539"/>
          </a:xfrm>
          <a:prstGeom prst="rect">
            <a:avLst/>
          </a:prstGeom>
        </p:spPr>
      </p:pic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D2FD21CC-0386-143F-BBAE-7F21991428FE}"/>
              </a:ext>
            </a:extLst>
          </p:cNvPr>
          <p:cNvSpPr/>
          <p:nvPr/>
        </p:nvSpPr>
        <p:spPr>
          <a:xfrm rot="2444167">
            <a:off x="10799992" y="3156193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trzałka: w dół 20">
            <a:extLst>
              <a:ext uri="{FF2B5EF4-FFF2-40B4-BE49-F238E27FC236}">
                <a16:creationId xmlns:a16="http://schemas.microsoft.com/office/drawing/2014/main" id="{DC4741A5-9915-76D1-15FE-697D8D454242}"/>
              </a:ext>
            </a:extLst>
          </p:cNvPr>
          <p:cNvSpPr/>
          <p:nvPr/>
        </p:nvSpPr>
        <p:spPr>
          <a:xfrm rot="19086423">
            <a:off x="9070266" y="5182500"/>
            <a:ext cx="292792" cy="8003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EC9CB334-318B-B37D-06A2-BCD6E2C770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B19A8554-4754-977E-E1BD-24E642FC900A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99A70F41-9F21-AB20-9BB0-20ADDAAF8937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50794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  <p:bldP spid="12" grpId="0" animBg="1"/>
      <p:bldP spid="8" grpId="0"/>
      <p:bldP spid="14" grpId="0" animBg="1"/>
      <p:bldP spid="15" grpId="0"/>
      <p:bldP spid="3" grpId="0"/>
      <p:bldP spid="11" grpId="0"/>
      <p:bldP spid="16" grpId="0" animBg="1"/>
      <p:bldP spid="18" grpId="0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601355"/>
            <a:ext cx="11267760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en-US" sz="1600" kern="100" dirty="0"/>
              <a:t>Določitev skupnih stroškov na osnovnih progah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Prevozna naloga z uporabo MS Excel in Solver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en-US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E147378-FDC5-E46A-D4C8-3F56B9F0625C}"/>
              </a:ext>
            </a:extLst>
          </p:cNvPr>
          <p:cNvSpPr txBox="1"/>
          <p:nvPr/>
        </p:nvSpPr>
        <p:spPr>
          <a:xfrm>
            <a:off x="2604116" y="269943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Določitev skupnih stroškov na osnovnih poteh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161899E-46FE-5C3B-550B-10BD886CE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63" y="2095553"/>
            <a:ext cx="7498387" cy="5715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A90A71-1926-165F-0231-7D42FA3BA393}"/>
              </a:ext>
            </a:extLst>
          </p:cNvPr>
          <p:cNvSpPr txBox="1"/>
          <p:nvPr/>
        </p:nvSpPr>
        <p:spPr>
          <a:xfrm>
            <a:off x="299450" y="2173554"/>
            <a:ext cx="1407815" cy="4154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osnovnih poteh</a:t>
            </a:r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Symbol zastępczy zawartości 4">
            <a:extLst>
              <a:ext uri="{FF2B5EF4-FFF2-40B4-BE49-F238E27FC236}">
                <a16:creationId xmlns:a16="http://schemas.microsoft.com/office/drawing/2014/main" id="{9C7FAED4-0C16-8D8C-BAAD-F25FFA46BDE2}"/>
              </a:ext>
            </a:extLst>
          </p:cNvPr>
          <p:cNvSpPr txBox="1">
            <a:spLocks/>
          </p:cNvSpPr>
          <p:nvPr/>
        </p:nvSpPr>
        <p:spPr>
          <a:xfrm>
            <a:off x="3548215" y="4102417"/>
            <a:ext cx="3995959" cy="6182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Clr>
                <a:srgbClr val="015BA6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Reševanje problema </a:t>
            </a:r>
            <a:r>
              <a:rPr kumimoji="0" lang="pl-PL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programom Solver</a:t>
            </a:r>
            <a:endParaRPr kumimoji="0" lang="pl-PL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E528EB14-E80C-8B6B-5FCA-DF5ED5889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286" y="1771227"/>
            <a:ext cx="4385451" cy="4075392"/>
          </a:xfrm>
          <a:prstGeom prst="rect">
            <a:avLst/>
          </a:prstGeom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AED08959-AC3C-CECF-F5F0-130F1EF12B5A}"/>
              </a:ext>
            </a:extLst>
          </p:cNvPr>
          <p:cNvSpPr/>
          <p:nvPr/>
        </p:nvSpPr>
        <p:spPr>
          <a:xfrm>
            <a:off x="9578109" y="2048895"/>
            <a:ext cx="526473" cy="290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8827B23C-D7AC-F017-FBFB-394088A6636F}"/>
              </a:ext>
            </a:extLst>
          </p:cNvPr>
          <p:cNvSpPr/>
          <p:nvPr/>
        </p:nvSpPr>
        <p:spPr>
          <a:xfrm>
            <a:off x="8220211" y="2344313"/>
            <a:ext cx="526473" cy="290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3D9F66EF-5EDB-E93F-C08B-4393AFB5F830}"/>
              </a:ext>
            </a:extLst>
          </p:cNvPr>
          <p:cNvSpPr/>
          <p:nvPr/>
        </p:nvSpPr>
        <p:spPr>
          <a:xfrm>
            <a:off x="7934036" y="2750827"/>
            <a:ext cx="526473" cy="159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8CCE5432-ED5F-2DEC-F217-9DE684348B82}"/>
              </a:ext>
            </a:extLst>
          </p:cNvPr>
          <p:cNvSpPr/>
          <p:nvPr/>
        </p:nvSpPr>
        <p:spPr>
          <a:xfrm>
            <a:off x="7929265" y="3138639"/>
            <a:ext cx="1057717" cy="389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E84F7DF-965A-D2AC-6DBE-6F18EE6D4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67B004E-046A-0E6C-6383-6E41E06F1D41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80A0213-BC41-7CE2-2699-7FEA5A9DD9CA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6439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2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39">
            <a:extLst>
              <a:ext uri="{FF2B5EF4-FFF2-40B4-BE49-F238E27FC236}">
                <a16:creationId xmlns:a16="http://schemas.microsoft.com/office/drawing/2014/main" id="{463D92FE-7FE1-3296-0ED4-2F8A849A4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35" y="1630196"/>
            <a:ext cx="6911797" cy="440280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7"/>
            </a:pPr>
            <a:r>
              <a:rPr lang="pl-PL" sz="1600" kern="100" dirty="0"/>
              <a:t>Prva </a:t>
            </a:r>
            <a:r>
              <a:rPr lang="pl-PL" sz="1600" kern="100" dirty="0" err="1"/>
              <a:t>rešitev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Prevozna naloga z uporabo MS Excel in Solver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22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Prva rešitev naloge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084902" y="2019286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Trgovci na debelo 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sektorji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7245383" y="2012071"/>
            <a:ext cx="548190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7207672" y="1988508"/>
            <a:ext cx="62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Skupaj </a:t>
            </a:r>
            <a:r>
              <a:rPr kumimoji="0" lang="pl-PL" sz="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določenem trgovcu na debelo</a:t>
            </a:r>
            <a:endParaRPr kumimoji="0" lang="pl-PL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984260" y="2080841"/>
            <a:ext cx="623612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Oskrba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07399" y="2854055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06423" y="2792822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 skupaj</a:t>
            </a:r>
            <a:endParaRPr kumimoji="0" lang="pl-PL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296298" y="2988491"/>
            <a:ext cx="553720" cy="9373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293148" y="2916745"/>
            <a:ext cx="6236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Povpraševanje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9CE1788B-D45D-6E65-E16A-85D9CDED6A6A}"/>
              </a:ext>
            </a:extLst>
          </p:cNvPr>
          <p:cNvSpPr/>
          <p:nvPr/>
        </p:nvSpPr>
        <p:spPr>
          <a:xfrm>
            <a:off x="2072413" y="3279477"/>
            <a:ext cx="1038861" cy="200055"/>
          </a:xfrm>
          <a:prstGeom prst="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BF58B9D-7070-66E5-9E2E-9946327B8F38}"/>
              </a:ext>
            </a:extLst>
          </p:cNvPr>
          <p:cNvSpPr txBox="1"/>
          <p:nvPr/>
        </p:nvSpPr>
        <p:spPr>
          <a:xfrm>
            <a:off x="2138218" y="3276652"/>
            <a:ext cx="93347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potovanja do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sektorja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5E3B60B1-D8A4-50FA-926F-B6225DC87808}"/>
              </a:ext>
            </a:extLst>
          </p:cNvPr>
          <p:cNvSpPr/>
          <p:nvPr/>
        </p:nvSpPr>
        <p:spPr>
          <a:xfrm>
            <a:off x="2166723" y="3778906"/>
            <a:ext cx="869868" cy="97779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7C67B05E-D6D6-D557-9C16-6548AE52D091}"/>
              </a:ext>
            </a:extLst>
          </p:cNvPr>
          <p:cNvSpPr txBox="1"/>
          <p:nvPr/>
        </p:nvSpPr>
        <p:spPr>
          <a:xfrm>
            <a:off x="2034658" y="3707163"/>
            <a:ext cx="111436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raztovarjanja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6E6BCA43-9EE1-BF51-C478-F36EE0556B50}"/>
              </a:ext>
            </a:extLst>
          </p:cNvPr>
          <p:cNvSpPr/>
          <p:nvPr/>
        </p:nvSpPr>
        <p:spPr>
          <a:xfrm>
            <a:off x="2044473" y="4103830"/>
            <a:ext cx="1066801" cy="196299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0DEE986-B455-0526-6FA0-981B0DE16770}"/>
              </a:ext>
            </a:extLst>
          </p:cNvPr>
          <p:cNvSpPr txBox="1"/>
          <p:nvPr/>
        </p:nvSpPr>
        <p:spPr>
          <a:xfrm>
            <a:off x="2034657" y="4048483"/>
            <a:ext cx="11143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raztovarjanja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3F05009F-770B-6FD1-B926-CC5F25D1DEBF}"/>
              </a:ext>
            </a:extLst>
          </p:cNvPr>
          <p:cNvSpPr/>
          <p:nvPr/>
        </p:nvSpPr>
        <p:spPr>
          <a:xfrm>
            <a:off x="2034656" y="4572680"/>
            <a:ext cx="1114369" cy="360687"/>
          </a:xfrm>
          <a:prstGeom prst="rect">
            <a:avLst/>
          </a:prstGeom>
          <a:solidFill>
            <a:srgbClr val="FFCD99"/>
          </a:solidFill>
          <a:ln>
            <a:solidFill>
              <a:srgbClr val="FFCD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1FA74D40-3C48-4745-F66C-9E842989FE50}"/>
              </a:ext>
            </a:extLst>
          </p:cNvPr>
          <p:cNvSpPr txBox="1"/>
          <p:nvPr/>
        </p:nvSpPr>
        <p:spPr>
          <a:xfrm>
            <a:off x="1823959" y="4499438"/>
            <a:ext cx="14983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vožnje (fiksni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raztovarjanja 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spremenljivi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29A1E5D3-AD39-55EF-F05F-23DBD3DF8D49}"/>
              </a:ext>
            </a:extLst>
          </p:cNvPr>
          <p:cNvSpPr/>
          <p:nvPr/>
        </p:nvSpPr>
        <p:spPr>
          <a:xfrm>
            <a:off x="2044473" y="5116510"/>
            <a:ext cx="1066801" cy="3200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F8E20179-5CDC-19D8-0667-2382FDD309E6}"/>
              </a:ext>
            </a:extLst>
          </p:cNvPr>
          <p:cNvSpPr txBox="1"/>
          <p:nvPr/>
        </p:nvSpPr>
        <p:spPr>
          <a:xfrm>
            <a:off x="1842641" y="5105566"/>
            <a:ext cx="149839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Osnovne in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neosnovne poti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077391" y="5638058"/>
            <a:ext cx="1055127" cy="3200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25715" y="5630830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osnovnih poteh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848950" y="5638058"/>
            <a:ext cx="896620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701198" y="5584479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Ciljna funkcija</a:t>
            </a:r>
            <a:endParaRPr kumimoji="0" lang="pl-PL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0203035A-B8D4-6583-5ADE-F737520280B4}"/>
                  </a:ext>
                </a:extLst>
              </p:cNvPr>
              <p:cNvSpPr txBox="1"/>
              <p:nvPr/>
            </p:nvSpPr>
            <p:spPr>
              <a:xfrm>
                <a:off x="9062312" y="2662371"/>
                <a:ext cx="2944961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+mn-cs"/>
                  </a:rPr>
                  <a:t>Prevoz izdelkov na poti, ki povezuje veletrgovca P s sektorjem F, trenutno traja najdlje, tj.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65AB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+mn-cs"/>
                  </a:rPr>
                  <a:t>9</a:t>
                </a:r>
                <a:r>
                  <a:rPr kumimoji="0" lang="pl-P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65AB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+mn-cs"/>
                  </a:rPr>
                  <a:t>,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65AB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+mn-cs"/>
                  </a:rPr>
                  <a:t>8 ure,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+mn-cs"/>
                  </a:rPr>
                  <a:t>in mora oskrbovati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65AB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+mn-cs"/>
                  </a:rPr>
                  <a:t>dve trgovini .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0203035A-B8D4-6583-5ADE-F73752028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12" y="2662371"/>
                <a:ext cx="2944961" cy="2031325"/>
              </a:xfrm>
              <a:prstGeom prst="rect">
                <a:avLst/>
              </a:prstGeom>
              <a:blipFill>
                <a:blip r:embed="rId3"/>
                <a:stretch>
                  <a:fillRect l="-1863" t="-1802" r="-1242" b="-4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lika 6">
            <a:extLst>
              <a:ext uri="{FF2B5EF4-FFF2-40B4-BE49-F238E27FC236}">
                <a16:creationId xmlns:a16="http://schemas.microsoft.com/office/drawing/2014/main" id="{635A6EC0-D945-061D-BEC4-6A0E94E62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0C5D45D4-D0DE-66E7-5411-88D690F8AE57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0AA1B15B-4C3C-D74A-57F0-B353483CDC38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565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CEFDD90-0F32-3894-47B3-8DFEED04D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126" y="1666851"/>
            <a:ext cx="6340371" cy="2040772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pl-PL" sz="1600" kern="100" dirty="0"/>
              <a:t>2. </a:t>
            </a:r>
            <a:r>
              <a:rPr lang="pl-PL" sz="1600" kern="100" dirty="0" err="1"/>
              <a:t>rešitev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Prevozna naloga z uporabo MS Excel in Solver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22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10: Druga rešitev naloge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044473" y="2019286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Trgovci na debelo 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sektorji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6850341" y="2019286"/>
            <a:ext cx="520739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6798904" y="2003897"/>
            <a:ext cx="62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Skupaj </a:t>
            </a:r>
            <a:r>
              <a:rPr kumimoji="0" lang="pl-PL" sz="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določenem trgovcu na debelo</a:t>
            </a:r>
            <a:endParaRPr kumimoji="0" lang="pl-PL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516117" y="2096930"/>
            <a:ext cx="623612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Oskrba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08985" y="2840985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06421" y="2775675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 skupaj</a:t>
            </a:r>
            <a:endParaRPr kumimoji="0" lang="pl-PL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296296" y="2967916"/>
            <a:ext cx="553720" cy="9373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261350" y="2891709"/>
            <a:ext cx="6236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Povpraševanje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097167" y="3359416"/>
            <a:ext cx="933471" cy="287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07034" y="3333895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osnovnih poteh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422516" y="3347085"/>
            <a:ext cx="812799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233055" y="3276605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Ciljna funkcija</a:t>
            </a:r>
            <a:endParaRPr kumimoji="0" lang="pl-PL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6" y="4576077"/>
            <a:ext cx="95493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Vanj je vredno vključiti pogoj x_28≤2, tj. $J$9≤2, saj bo prispeval k skrajšanju časa dostave na poti Z-H za vsaj 0,4 ure (čas raztovarjanja izdelkov v sektorju H bo potem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65AB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8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065AB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65AB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2-0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065AB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65AB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4=7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065AB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65AB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8 ure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).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D984B4D-3291-2832-B8A8-0D6481C52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B475DD8-E42E-6205-D5C6-278929638AFF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1C2607D8-3AA0-3473-4127-77F6A2A05DB7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5384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Povzetek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Glavna naloga transporta je v celoti in pravočasno zadovoljiti prometne potrebe nacionalnega gospodarstva in prebivalstva ter povečati učinkovitost in kakovost transportnega omrežja.</a:t>
            </a:r>
          </a:p>
          <a:p>
            <a:r>
              <a:rPr lang="pl-PL" sz="2000" dirty="0"/>
              <a:t>Model optimizacije transportnega sistema zagotavlja metode in znanstvena orodja za nadzor prometnega sistema.</a:t>
            </a:r>
          </a:p>
          <a:p>
            <a:r>
              <a:rPr lang="pl-PL" sz="2000" dirty="0"/>
              <a:t>Optimizacija v transportu je zelo širok pojem, ki zajema različne procese.</a:t>
            </a:r>
          </a:p>
          <a:p>
            <a:r>
              <a:rPr lang="pl-PL" sz="2000" dirty="0"/>
              <a:t>Med predavanjem je bila predstavljena primerna prometna naloga z uporabo programa MS Excel Solver.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C967E5B-532F-AB54-C8EE-56768BD3C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EBE9A56-FB5F-B27E-3634-A8CBAC116EF9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9CC55B9-E267-7874-9600-F6587813DBE5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388152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1959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Katarzyna Grzybowska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Katarzyna Ragin-Skorecka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Katarzyna Siemieniak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Piotr Cyplik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Jędrzej Jankowski-Guzy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Adrianna Toboła-Walaszczyk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71144C4-5BAD-C12F-C752-5C57C271D56A}"/>
              </a:ext>
            </a:extLst>
          </p:cNvPr>
          <p:cNvSpPr txBox="1"/>
          <p:nvPr/>
        </p:nvSpPr>
        <p:spPr>
          <a:xfrm>
            <a:off x="6469270" y="6266561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4C1D2CC-7927-7B07-F2C4-D6A25107F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435" y="6125798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za vašo pozornost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F9058896-0514-B258-1B71-2DCCBD892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260313E-2224-250A-DFAE-4E43E2E9FA24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BBB15B3-B932-0E73-7C79-6B547D1B1ABA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03039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Opredelitev transporta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sl-SI" sz="2000" b="1" dirty="0"/>
              <a:t>Transport</a:t>
            </a:r>
            <a:r>
              <a:rPr lang="en-US" sz="2000" b="1" dirty="0"/>
              <a:t> </a:t>
            </a:r>
            <a:r>
              <a:rPr lang="en-US" sz="2000" dirty="0"/>
              <a:t>sodi na področje proizvodnje materialnih storitev, opravlja prevoz ljudi in blaga, zagotavlja distribucijo in dobavo surovin in izdelkov industrije in kmetijstva v vse regije sveta. doma in v tujini</a:t>
            </a:r>
            <a:r>
              <a:rPr lang="pl-PL" sz="2000" dirty="0"/>
              <a:t>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Glavna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naloga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celoti in pravočasno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zadovoljiti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potrebe nacionalnega gospodarstva in prebivalstva ter povečati učinkovitost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kakovost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transportnega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omrežja. Zaradi vodilne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vloge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tržnem gospodarstvu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upravljanje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dodeljeno posebnemu področju,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imenovanemu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logistika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Yahiaoui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2019, str. 190-199,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Vakulenko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Evreenova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2019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B127B26-9433-5B78-F540-19BE1C4A9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7590F53-09A3-8FCE-0662-1A7BA34D827A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B2F71B8-B6BD-8FF7-FCA0-4CAF854F6C11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07891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 err="1">
                <a:cs typeface="Times New Roman" panose="02020603050405020304" pitchFamily="18" charset="0"/>
              </a:rPr>
              <a:t>Elementi </a:t>
            </a:r>
            <a:r>
              <a:rPr lang="pl-PL" sz="3200" kern="100" dirty="0">
                <a:cs typeface="Times New Roman" panose="02020603050405020304" pitchFamily="18" charset="0"/>
              </a:rPr>
              <a:t>transportne </a:t>
            </a:r>
            <a:r>
              <a:rPr lang="pl-PL" sz="3200" kern="100" dirty="0" err="1">
                <a:cs typeface="Times New Roman" panose="02020603050405020304" pitchFamily="18" charset="0"/>
              </a:rPr>
              <a:t>logistike</a:t>
            </a:r>
            <a:endParaRPr lang="pl-PL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Yahiaoui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2019, str. 190-199,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Vakulenko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Evreenova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2019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F9A1BDE-A295-D49F-5B96-F1368274A049}"/>
              </a:ext>
            </a:extLst>
          </p:cNvPr>
          <p:cNvGraphicFramePr/>
          <p:nvPr/>
        </p:nvGraphicFramePr>
        <p:xfrm>
          <a:off x="2346037" y="1237673"/>
          <a:ext cx="7315200" cy="47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E66C6548-0836-964A-4EFA-8A68738912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00DDCA6-047E-2A14-08BF-3712837D59FC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EB1A063-87DB-B12A-C9BF-E6CC5812697B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67121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Opredelitev optimizacije transporta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Raziskave in delo na področju </a:t>
            </a:r>
            <a:r>
              <a:rPr lang="en-US" sz="2000" b="1" dirty="0" err="1"/>
              <a:t>optimizacije</a:t>
            </a:r>
            <a:r>
              <a:rPr lang="en-US" sz="2000" b="1" dirty="0"/>
              <a:t> </a:t>
            </a:r>
            <a:r>
              <a:rPr lang="en-US" sz="2000" b="1" dirty="0" err="1"/>
              <a:t>transportnih</a:t>
            </a:r>
            <a:r>
              <a:rPr lang="en-US" sz="2000" b="1" dirty="0"/>
              <a:t> sistemov </a:t>
            </a:r>
            <a:r>
              <a:rPr lang="en-US" sz="2000" dirty="0"/>
              <a:t>so povezane s pomembnimi </a:t>
            </a:r>
            <a:r>
              <a:rPr lang="en-US" sz="2000" dirty="0" err="1"/>
              <a:t>vprašanji</a:t>
            </a:r>
            <a:r>
              <a:rPr lang="en-US" sz="2000" dirty="0"/>
              <a:t> </a:t>
            </a:r>
            <a:r>
              <a:rPr lang="en-US" sz="2000" dirty="0" err="1"/>
              <a:t>transportne</a:t>
            </a:r>
            <a:r>
              <a:rPr lang="en-US" sz="2000" dirty="0"/>
              <a:t> politike in imajo pomembno vlogo pri razvoju </a:t>
            </a:r>
            <a:r>
              <a:rPr lang="en-US" sz="2000" dirty="0" err="1"/>
              <a:t>teorije</a:t>
            </a:r>
            <a:r>
              <a:rPr lang="en-US" sz="2000" dirty="0"/>
              <a:t> </a:t>
            </a:r>
            <a:r>
              <a:rPr lang="en-US" sz="2000" dirty="0" err="1"/>
              <a:t>transportne</a:t>
            </a:r>
            <a:r>
              <a:rPr lang="en-US" sz="2000" dirty="0"/>
              <a:t> ekonomije</a:t>
            </a:r>
            <a:r>
              <a:rPr lang="pl-PL" sz="2000" dirty="0"/>
              <a:t>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zelo širok pojem, ki zajema različne procese. Njihov cilj je izboljšati položaj udeležencev 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(pošiljateljev, prejemnikov, zaposlenih)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De Maio,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Vitetta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2015;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Optifacility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dostop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30.5.2024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CD2373E-939B-B05A-E9FC-E2826A55A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9011A19-3094-23B2-9587-5D26BE5CBCC1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3EEF10F-8D1E-F2DC-294B-444F986B26E9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10269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864828"/>
            <a:ext cx="5426551" cy="3210939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Prednosti </a:t>
            </a:r>
            <a:r>
              <a:rPr lang="en-US" dirty="0"/>
              <a:t>pravilno izvedenega postopka </a:t>
            </a:r>
            <a:r>
              <a:rPr lang="en-US" dirty="0" err="1"/>
              <a:t>optimizacije </a:t>
            </a:r>
            <a:r>
              <a:rPr lang="en-US" dirty="0"/>
              <a:t>so</a:t>
            </a:r>
            <a:r>
              <a:rPr lang="pl-PL" dirty="0"/>
              <a:t>:</a:t>
            </a:r>
          </a:p>
          <a:p>
            <a:pPr lvl="1" algn="just"/>
            <a:r>
              <a:rPr lang="en-US" dirty="0"/>
              <a:t>večja varnost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boljša kakovost storitev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večja razpoložljivost blaga in storitev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Zajdel, Filipowicz, 2008, str. 999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E7B2DFF-5849-11F4-DC43-28293A47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659" y="436952"/>
            <a:ext cx="5057140" cy="478863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8496EB9-3D8C-2D1F-7FC3-A12F50DAC2AB}"/>
              </a:ext>
            </a:extLst>
          </p:cNvPr>
          <p:cNvSpPr txBox="1"/>
          <p:nvPr/>
        </p:nvSpPr>
        <p:spPr>
          <a:xfrm>
            <a:off x="6011101" y="5477181"/>
            <a:ext cx="53426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Slika 1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Spremembe zaradi uporabe optimizacije transportnih procesov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29F3FA0-80D6-58E5-7D46-4E602B2A245F}"/>
              </a:ext>
            </a:extLst>
          </p:cNvPr>
          <p:cNvSpPr txBox="1"/>
          <p:nvPr/>
        </p:nvSpPr>
        <p:spPr>
          <a:xfrm>
            <a:off x="6296659" y="1733262"/>
            <a:ext cx="9156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CC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Rastoče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1CC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2C471CA-EEB9-799D-8E21-EC235CBB46D9}"/>
              </a:ext>
            </a:extLst>
          </p:cNvPr>
          <p:cNvSpPr/>
          <p:nvPr/>
        </p:nvSpPr>
        <p:spPr>
          <a:xfrm>
            <a:off x="7328535" y="2123440"/>
            <a:ext cx="857885" cy="257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A6D63C4-E625-9576-04BB-A17F38AC91E5}"/>
              </a:ext>
            </a:extLst>
          </p:cNvPr>
          <p:cNvSpPr/>
          <p:nvPr/>
        </p:nvSpPr>
        <p:spPr>
          <a:xfrm>
            <a:off x="7282816" y="2144462"/>
            <a:ext cx="45719" cy="257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2E26CFE-734C-E2F7-16F2-F2A4DA493E9A}"/>
              </a:ext>
            </a:extLst>
          </p:cNvPr>
          <p:cNvSpPr txBox="1"/>
          <p:nvPr/>
        </p:nvSpPr>
        <p:spPr>
          <a:xfrm>
            <a:off x="7212331" y="2049494"/>
            <a:ext cx="102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1CC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RAZPOLOŽLJIVOST STORITEV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5BAE1AE9-767D-397E-F576-D9A704813112}"/>
              </a:ext>
            </a:extLst>
          </p:cNvPr>
          <p:cNvSpPr/>
          <p:nvPr/>
        </p:nvSpPr>
        <p:spPr>
          <a:xfrm>
            <a:off x="8290560" y="1871761"/>
            <a:ext cx="75692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5D6E976-C85F-C09E-C96B-575F22AA39B1}"/>
              </a:ext>
            </a:extLst>
          </p:cNvPr>
          <p:cNvSpPr/>
          <p:nvPr/>
        </p:nvSpPr>
        <p:spPr>
          <a:xfrm>
            <a:off x="9276077" y="1768058"/>
            <a:ext cx="756920" cy="325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37EF4476-DDFB-9179-8AF6-9E1DEC9F3912}"/>
              </a:ext>
            </a:extLst>
          </p:cNvPr>
          <p:cNvSpPr/>
          <p:nvPr/>
        </p:nvSpPr>
        <p:spPr>
          <a:xfrm>
            <a:off x="10117404" y="1580915"/>
            <a:ext cx="10693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CD83AED-2CCA-614A-F10F-E894F6B0BA7B}"/>
              </a:ext>
            </a:extLst>
          </p:cNvPr>
          <p:cNvSpPr txBox="1"/>
          <p:nvPr/>
        </p:nvSpPr>
        <p:spPr>
          <a:xfrm>
            <a:off x="8254363" y="1911475"/>
            <a:ext cx="1024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1CC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COMFORT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315C8C8-F2B6-9C26-89CE-1CEDD1598CD0}"/>
              </a:ext>
            </a:extLst>
          </p:cNvPr>
          <p:cNvSpPr txBox="1"/>
          <p:nvPr/>
        </p:nvSpPr>
        <p:spPr>
          <a:xfrm>
            <a:off x="9196589" y="1680162"/>
            <a:ext cx="80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1CC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KAKOVOST STORITEV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70B8C22-B375-51DB-CB4E-A5FCDE2D278A}"/>
              </a:ext>
            </a:extLst>
          </p:cNvPr>
          <p:cNvSpPr txBox="1"/>
          <p:nvPr/>
        </p:nvSpPr>
        <p:spPr>
          <a:xfrm>
            <a:off x="10278167" y="1581812"/>
            <a:ext cx="102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1CC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ZADOVOLJSTVO STRANK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D818446-1B34-CE76-6484-352CF0CAE845}"/>
              </a:ext>
            </a:extLst>
          </p:cNvPr>
          <p:cNvSpPr/>
          <p:nvPr/>
        </p:nvSpPr>
        <p:spPr>
          <a:xfrm>
            <a:off x="8300280" y="2847803"/>
            <a:ext cx="3012497" cy="494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FDAE491-32AC-22D3-F099-F94C15605A4F}"/>
              </a:ext>
            </a:extLst>
          </p:cNvPr>
          <p:cNvSpPr txBox="1"/>
          <p:nvPr/>
        </p:nvSpPr>
        <p:spPr>
          <a:xfrm>
            <a:off x="8325802" y="2859403"/>
            <a:ext cx="304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C1101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 TRANSPORTNIH PROCESOV.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7471B5B6-87AB-C34F-ACDD-D8D9AF39769B}"/>
              </a:ext>
            </a:extLst>
          </p:cNvPr>
          <p:cNvSpPr/>
          <p:nvPr/>
        </p:nvSpPr>
        <p:spPr>
          <a:xfrm>
            <a:off x="6662305" y="3510439"/>
            <a:ext cx="432810" cy="177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19C02F0-6CD0-C229-6E4A-FA1B40B9D941}"/>
              </a:ext>
            </a:extLst>
          </p:cNvPr>
          <p:cNvSpPr txBox="1"/>
          <p:nvPr/>
        </p:nvSpPr>
        <p:spPr>
          <a:xfrm>
            <a:off x="6732587" y="3382278"/>
            <a:ext cx="479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476F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4F4FA5B5-2005-2610-3BC9-C79438A409CB}"/>
              </a:ext>
            </a:extLst>
          </p:cNvPr>
          <p:cNvSpPr/>
          <p:nvPr/>
        </p:nvSpPr>
        <p:spPr>
          <a:xfrm>
            <a:off x="7724776" y="3814579"/>
            <a:ext cx="931544" cy="16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B8EC686B-714A-D0A9-5159-FBD4C986F097}"/>
              </a:ext>
            </a:extLst>
          </p:cNvPr>
          <p:cNvSpPr txBox="1"/>
          <p:nvPr/>
        </p:nvSpPr>
        <p:spPr>
          <a:xfrm>
            <a:off x="7631430" y="3743239"/>
            <a:ext cx="1024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476F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SERVISNI ČAS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A428C907-C3EB-EF62-E2C6-4AB31703F4A2}"/>
              </a:ext>
            </a:extLst>
          </p:cNvPr>
          <p:cNvSpPr/>
          <p:nvPr/>
        </p:nvSpPr>
        <p:spPr>
          <a:xfrm>
            <a:off x="8766808" y="4089296"/>
            <a:ext cx="50926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78BC654-ECE8-7E57-33DB-ECBB983D2B2E}"/>
              </a:ext>
            </a:extLst>
          </p:cNvPr>
          <p:cNvSpPr txBox="1"/>
          <p:nvPr/>
        </p:nvSpPr>
        <p:spPr>
          <a:xfrm>
            <a:off x="8656320" y="4096669"/>
            <a:ext cx="6985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476F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EFFORT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AFC1F4A4-20EB-1FDA-B451-ACECD4BA50B5}"/>
              </a:ext>
            </a:extLst>
          </p:cNvPr>
          <p:cNvSpPr/>
          <p:nvPr/>
        </p:nvSpPr>
        <p:spPr>
          <a:xfrm>
            <a:off x="9806528" y="4391954"/>
            <a:ext cx="471639" cy="316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0CEFF01-E96C-068B-C749-25EB793E6536}"/>
              </a:ext>
            </a:extLst>
          </p:cNvPr>
          <p:cNvSpPr txBox="1"/>
          <p:nvPr/>
        </p:nvSpPr>
        <p:spPr>
          <a:xfrm>
            <a:off x="9657441" y="4387834"/>
            <a:ext cx="68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476F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CENE STORITEV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Prednosti optimizacije</a:t>
            </a:r>
            <a:endParaRPr lang="pl-PL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AEF03B05-5ABB-B200-B151-4A592DA54322}"/>
              </a:ext>
            </a:extLst>
          </p:cNvPr>
          <p:cNvSpPr/>
          <p:nvPr/>
        </p:nvSpPr>
        <p:spPr>
          <a:xfrm>
            <a:off x="9806528" y="4998441"/>
            <a:ext cx="1004347" cy="227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DA38FC1-32F8-142D-48FC-FB98509A435C}"/>
              </a:ext>
            </a:extLst>
          </p:cNvPr>
          <p:cNvSpPr txBox="1"/>
          <p:nvPr/>
        </p:nvSpPr>
        <p:spPr>
          <a:xfrm>
            <a:off x="9354821" y="4948588"/>
            <a:ext cx="197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76F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Zmanjševanje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476F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4CDE2E74-374D-D006-DA7E-C1CDD5226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7E8FE198-4E95-F9A9-22B8-7ACD003314D8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B09D9FEE-473A-658A-BE2A-D38AEE813B07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78320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702904"/>
                <a:ext cx="10952072" cy="441214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100" kern="100" dirty="0">
                    <a:ea typeface="Calibri" panose="020F0502020204030204" pitchFamily="34" charset="0"/>
                  </a:rPr>
                  <a:t>Skupne stroške sistema lahko izračunate z naslednjo formulo</a:t>
                </a:r>
                <a:r>
                  <a:rPr lang="pl-PL" sz="2100" kern="100" dirty="0">
                    <a:ea typeface="Calibri" panose="020F0502020204030204" pitchFamily="34" charset="0"/>
                  </a:rPr>
                  <a:t>:</a:t>
                </a:r>
                <a:endParaRPr lang="pl-PL" sz="2100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𝐶𝑆𝐷</m:t>
                          </m:r>
                        </m:sub>
                      </m:sSub>
                      <m:r>
                        <a:rPr lang="pl-PL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𝑗</m:t>
                          </m:r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l-PL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pl-PL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pl-PL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pl-PL" sz="2000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kjer: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KCSD - skupni stroški distribucijskega sistema,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900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d-Oj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stroški prevoza in odstranjevanja </a:t>
                </a:r>
                <a:r>
                  <a:rPr lang="en-US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i-tega 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terminala,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900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Tj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stroški terminala </a:t>
                </a:r>
                <a:r>
                  <a:rPr lang="en-US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i-tega 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terminala,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900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Pj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stroški linearnega prevoza </a:t>
                </a:r>
                <a:r>
                  <a:rPr lang="en-US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i-tega 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terminala,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- število priključkov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endParaRPr lang="pl-PL" sz="12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 xmlns:a16="http://schemas.microsoft.com/office/drawing/2014/main" xmlns:a1611="http://schemas.microsoft.com/office/drawing/2016/11/main" xmlns:p14="http://schemas.microsoft.com/office/powerpoint/2010/main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702904"/>
                <a:ext cx="10952072" cy="4412146"/>
              </a:xfrm>
              <a:blipFill>
                <a:blip r:embed="rId2"/>
                <a:stretch>
                  <a:fillRect l="-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17007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Milewski, 2011, str. 67.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Stroški distribucijskega </a:t>
            </a:r>
            <a:r>
              <a:rPr lang="pl-PL" dirty="0"/>
              <a:t>sistema</a:t>
            </a:r>
          </a:p>
        </p:txBody>
      </p:sp>
      <p:pic>
        <p:nvPicPr>
          <p:cNvPr id="23" name="Obraz 22" descr="Obraz zawierający design&#10;&#10;Opis wygenerowany automatycznie">
            <a:extLst>
              <a:ext uri="{FF2B5EF4-FFF2-40B4-BE49-F238E27FC236}">
                <a16:creationId xmlns:a16="http://schemas.microsoft.com/office/drawing/2014/main" id="{20DCF171-9986-CC4E-48EF-6CC9E143F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41428" y="2209800"/>
            <a:ext cx="1183413" cy="989539"/>
          </a:xfrm>
          <a:prstGeom prst="rect">
            <a:avLst/>
          </a:prstGeom>
        </p:spPr>
      </p:pic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8247EF0F-BD1C-4C4A-9326-6FBEAB70DA00}"/>
              </a:ext>
            </a:extLst>
          </p:cNvPr>
          <p:cNvSpPr/>
          <p:nvPr/>
        </p:nvSpPr>
        <p:spPr>
          <a:xfrm rot="2444167">
            <a:off x="9836421" y="1051954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EA66167-8174-41AE-5B05-3AAEA78A7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99B751D-A12A-5157-F231-4AB29BE8CA23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CE7E789-B730-078F-CCC4-7D947FDBF4FB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0645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4454" y="1702904"/>
                <a:ext cx="5694273" cy="478997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 kern="100" dirty="0">
                    <a:ea typeface="Calibri" panose="020F0502020204030204" pitchFamily="34" charset="0"/>
                  </a:rPr>
                  <a:t>Optimizacijski model </a:t>
                </a:r>
                <a:r>
                  <a:rPr lang="en-US" sz="1800" kern="100" dirty="0" err="1">
                    <a:ea typeface="Calibri" panose="020F0502020204030204" pitchFamily="34" charset="0"/>
                  </a:rPr>
                  <a:t>transportnega</a:t>
                </a:r>
                <a:r>
                  <a:rPr lang="en-US" sz="1800" kern="100" dirty="0">
                    <a:ea typeface="Calibri" panose="020F0502020204030204" pitchFamily="34" charset="0"/>
                  </a:rPr>
                  <a:t> sistema zagotavlja metode in znanstvena orodja za </a:t>
                </a:r>
                <a:r>
                  <a:rPr lang="en-US" sz="1800" kern="100" dirty="0" err="1">
                    <a:ea typeface="Calibri" panose="020F0502020204030204" pitchFamily="34" charset="0"/>
                  </a:rPr>
                  <a:t>nadzor</a:t>
                </a:r>
                <a:r>
                  <a:rPr lang="en-US" sz="1800" kern="100" dirty="0">
                    <a:ea typeface="Calibri" panose="020F0502020204030204" pitchFamily="34" charset="0"/>
                  </a:rPr>
                  <a:t> </a:t>
                </a:r>
                <a:r>
                  <a:rPr lang="en-US" sz="1800" kern="100" dirty="0" err="1">
                    <a:ea typeface="Calibri" panose="020F0502020204030204" pitchFamily="34" charset="0"/>
                  </a:rPr>
                  <a:t>transportnega</a:t>
                </a:r>
                <a:r>
                  <a:rPr lang="en-US" sz="1800" kern="100" dirty="0">
                    <a:ea typeface="Calibri" panose="020F0502020204030204" pitchFamily="34" charset="0"/>
                  </a:rPr>
                  <a:t> sistema. Zapišemo ga lahko v obliki naslednjega izraza</a:t>
                </a:r>
                <a:r>
                  <a:rPr lang="pl-PL" sz="1800" kern="100" dirty="0">
                    <a:ea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endParaRPr lang="pl-PL" sz="1800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𝑀𝐷𝐸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=&lt;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1600">
                          <a:latin typeface="Cambria Math" panose="02040503050406030204" pitchFamily="18" charset="0"/>
                        </a:rPr>
                        <m:t>II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&gt; </m:t>
                      </m:r>
                      <m:box>
                        <m:box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pl-PL" sz="16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𝑆𝑇𝑂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𝑆𝑇</m:t>
                                  </m:r>
                                </m:sub>
                              </m:sSub>
                            </m:e>
                          </m:groupChr>
                        </m:e>
                      </m:box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𝑚𝑖𝑛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</m:oMath>
                  </m:oMathPara>
                </a14:m>
                <a:endParaRPr lang="pl-PL" sz="1600" dirty="0"/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pl-PL" sz="1200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endParaRPr lang="pl-PL" sz="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4454" y="1702904"/>
                <a:ext cx="5694273" cy="4789970"/>
              </a:xfrm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401727" y="6634692"/>
            <a:ext cx="4580467" cy="223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Ficoń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2010, str. 126.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Optimizacijski model </a:t>
            </a:r>
            <a:r>
              <a:rPr lang="en-US" dirty="0" err="1"/>
              <a:t>transportnega</a:t>
            </a:r>
            <a:r>
              <a:rPr lang="en-US" dirty="0"/>
              <a:t> sistema </a:t>
            </a:r>
            <a:endParaRPr lang="pl-PL" dirty="0"/>
          </a:p>
        </p:txBody>
      </p:sp>
      <p:pic>
        <p:nvPicPr>
          <p:cNvPr id="23" name="Obraz 22" descr="Obraz zawierający design&#10;&#10;Opis wygenerowany automatycznie">
            <a:extLst>
              <a:ext uri="{FF2B5EF4-FFF2-40B4-BE49-F238E27FC236}">
                <a16:creationId xmlns:a16="http://schemas.microsoft.com/office/drawing/2014/main" id="{20DCF171-9986-CC4E-48EF-6CC9E143F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0231" y="3938889"/>
            <a:ext cx="1183413" cy="989539"/>
          </a:xfrm>
          <a:prstGeom prst="rect">
            <a:avLst/>
          </a:prstGeom>
        </p:spPr>
      </p:pic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8247EF0F-BD1C-4C4A-9326-6FBEAB70DA00}"/>
              </a:ext>
            </a:extLst>
          </p:cNvPr>
          <p:cNvSpPr/>
          <p:nvPr/>
        </p:nvSpPr>
        <p:spPr>
          <a:xfrm rot="7288439">
            <a:off x="1180041" y="4773883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54E6B1D-D1D4-AD41-E99F-359A893F4F4A}"/>
              </a:ext>
            </a:extLst>
          </p:cNvPr>
          <p:cNvSpPr txBox="1"/>
          <p:nvPr/>
        </p:nvSpPr>
        <p:spPr>
          <a:xfrm>
            <a:off x="7030404" y="1743263"/>
            <a:ext cx="5161595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kjer: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kumimoji="0" lang="en-US" sz="1800" b="0" i="0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- sklop operativnih (logističnih) virov sistema 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1800" b="0" i="0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 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- sklop operativnih (logističnih) procesov sistema 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sz="1800" b="0" i="0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- niz omejitev in robnih pogojev sistema 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1800" b="0" i="0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- Funkcija merila delovanja sistema 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1800" b="0" i="0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- niz sprejemljivih urnikov obratovanja za sistem 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1800" b="0" i="0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- globalni stroški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delovanja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transportnega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makrosistema 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STO - standardi logističnih storitev za stranke v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transportnem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sektorju.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B2E9063-7323-7D89-7B69-3DE56F60E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0F5B4A4-452F-C026-3A45-9FE4AFE8A283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2A77799-F6FB-D1CA-2B61-82AA6592D59E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78953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Ficoń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2010, str. 126.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8496EB9-3D8C-2D1F-7FC3-A12F50DAC2AB}"/>
              </a:ext>
            </a:extLst>
          </p:cNvPr>
          <p:cNvSpPr txBox="1"/>
          <p:nvPr/>
        </p:nvSpPr>
        <p:spPr>
          <a:xfrm>
            <a:off x="3729719" y="5725533"/>
            <a:ext cx="53426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Slika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Koncept optimizacijskega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modeliranja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transportnega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sistema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Optimizacijsko modeliranje transportnega sistema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8046E65C-9A2C-E50F-D0B2-DF3CCB106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60" y="1481668"/>
            <a:ext cx="7455285" cy="4238793"/>
          </a:xfrm>
          <a:prstGeom prst="rect">
            <a:avLst/>
          </a:prstGeom>
        </p:spPr>
      </p:pic>
      <p:sp>
        <p:nvSpPr>
          <p:cNvPr id="34" name="pole tekstowe 33">
            <a:extLst>
              <a:ext uri="{FF2B5EF4-FFF2-40B4-BE49-F238E27FC236}">
                <a16:creationId xmlns:a16="http://schemas.microsoft.com/office/drawing/2014/main" id="{3C7E2414-6A77-2428-769D-A4AAE53021FA}"/>
              </a:ext>
            </a:extLst>
          </p:cNvPr>
          <p:cNvSpPr txBox="1"/>
          <p:nvPr/>
        </p:nvSpPr>
        <p:spPr>
          <a:xfrm>
            <a:off x="4346480" y="1620168"/>
            <a:ext cx="11029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Sistemski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viri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B9C0BD2D-C5D6-75E4-251C-4DF899F8FACA}"/>
              </a:ext>
            </a:extLst>
          </p:cNvPr>
          <p:cNvSpPr txBox="1"/>
          <p:nvPr/>
        </p:nvSpPr>
        <p:spPr>
          <a:xfrm>
            <a:off x="6474690" y="1605301"/>
            <a:ext cx="9336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Sistemski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procesi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1DAB3EB8-8D2A-9F69-C035-23F96FCD2606}"/>
              </a:ext>
            </a:extLst>
          </p:cNvPr>
          <p:cNvSpPr txBox="1"/>
          <p:nvPr/>
        </p:nvSpPr>
        <p:spPr>
          <a:xfrm>
            <a:off x="8543636" y="2155018"/>
            <a:ext cx="9194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87412E21-3629-9924-ADEB-0B70963E77A1}"/>
              </a:ext>
            </a:extLst>
          </p:cNvPr>
          <p:cNvSpPr txBox="1"/>
          <p:nvPr/>
        </p:nvSpPr>
        <p:spPr>
          <a:xfrm>
            <a:off x="8490526" y="3799239"/>
            <a:ext cx="10875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Makrosistem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94EF5823-D7A5-CBCD-02D3-3C45EF086EBC}"/>
              </a:ext>
            </a:extLst>
          </p:cNvPr>
          <p:cNvSpPr txBox="1"/>
          <p:nvPr/>
        </p:nvSpPr>
        <p:spPr>
          <a:xfrm>
            <a:off x="7783560" y="2827207"/>
            <a:ext cx="919402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Odločitve o optimalnem krmiljenju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18571A0F-1030-EA5B-33F4-E4C4486D457F}"/>
              </a:ext>
            </a:extLst>
          </p:cNvPr>
          <p:cNvSpPr txBox="1"/>
          <p:nvPr/>
        </p:nvSpPr>
        <p:spPr>
          <a:xfrm>
            <a:off x="4902778" y="3059875"/>
            <a:ext cx="20387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Modeliranje optimizacije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A2BAAA85-CEA0-EE4C-3420-0E41E5DE6031}"/>
              </a:ext>
            </a:extLst>
          </p:cNvPr>
          <p:cNvSpPr txBox="1"/>
          <p:nvPr/>
        </p:nvSpPr>
        <p:spPr>
          <a:xfrm>
            <a:off x="5486669" y="3764055"/>
            <a:ext cx="9143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Kriterijska funkcija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A933D93B-DF91-0F64-F79D-EF4DC408D891}"/>
              </a:ext>
            </a:extLst>
          </p:cNvPr>
          <p:cNvSpPr txBox="1"/>
          <p:nvPr/>
        </p:nvSpPr>
        <p:spPr>
          <a:xfrm>
            <a:off x="5423457" y="2363454"/>
            <a:ext cx="10408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Omejitve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73102EAC-5504-7BCA-AB4F-A0C81C66D9A9}"/>
              </a:ext>
            </a:extLst>
          </p:cNvPr>
          <p:cNvSpPr txBox="1"/>
          <p:nvPr/>
        </p:nvSpPr>
        <p:spPr>
          <a:xfrm>
            <a:off x="2625782" y="2980353"/>
            <a:ext cx="10440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Identifikacija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1CDB6A9F-C4CA-E7BB-C30E-7392D2FD03EA}"/>
              </a:ext>
            </a:extLst>
          </p:cNvPr>
          <p:cNvSpPr txBox="1"/>
          <p:nvPr/>
        </p:nvSpPr>
        <p:spPr>
          <a:xfrm>
            <a:off x="3858741" y="3003436"/>
            <a:ext cx="73375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Težave pri sprejemanju odločitev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4F5D8C62-3A9F-502D-8BF4-D285AFB708D8}"/>
              </a:ext>
            </a:extLst>
          </p:cNvPr>
          <p:cNvSpPr txBox="1"/>
          <p:nvPr/>
        </p:nvSpPr>
        <p:spPr>
          <a:xfrm>
            <a:off x="5555288" y="4557592"/>
            <a:ext cx="9194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Urnik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EC0651B9-C763-982B-EAF0-831C033756B9}"/>
              </a:ext>
            </a:extLst>
          </p:cNvPr>
          <p:cNvSpPr txBox="1"/>
          <p:nvPr/>
        </p:nvSpPr>
        <p:spPr>
          <a:xfrm>
            <a:off x="4274853" y="4978965"/>
            <a:ext cx="7337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Naloga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5C79FCE3-2022-F186-B23E-A8C4A69E4339}"/>
              </a:ext>
            </a:extLst>
          </p:cNvPr>
          <p:cNvSpPr txBox="1"/>
          <p:nvPr/>
        </p:nvSpPr>
        <p:spPr>
          <a:xfrm>
            <a:off x="5265352" y="4973091"/>
            <a:ext cx="7337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9221D544-A462-A4DB-42E3-79877E253A44}"/>
              </a:ext>
            </a:extLst>
          </p:cNvPr>
          <p:cNvSpPr txBox="1"/>
          <p:nvPr/>
        </p:nvSpPr>
        <p:spPr>
          <a:xfrm>
            <a:off x="6181541" y="4978592"/>
            <a:ext cx="8372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Lokacija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98BF7DC5-702A-80F9-CC4D-8CBCABBCF49D}"/>
              </a:ext>
            </a:extLst>
          </p:cNvPr>
          <p:cNvSpPr txBox="1"/>
          <p:nvPr/>
        </p:nvSpPr>
        <p:spPr>
          <a:xfrm>
            <a:off x="7183398" y="4978592"/>
            <a:ext cx="8372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Viri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21C3D15-6FEE-53A5-4C6E-A48042532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6C43EA-429C-FBE2-BF65-7A6BA762C29A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3A8797F-D39A-1BCD-BE55-7877CFBB92E6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9647195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2BD1C9C8-35C5-4B7C-84D8-609765959B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307B77-18DA-4B37-894A-5DB8FBBB49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96DED3-4BA0-4582-9958-35110E1C266E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4402</Words>
  <Application>Microsoft Office PowerPoint</Application>
  <PresentationFormat>Panoramiczny</PresentationFormat>
  <Paragraphs>310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 Math</vt:lpstr>
      <vt:lpstr>Tahoma</vt:lpstr>
      <vt:lpstr>Times New Roman</vt:lpstr>
      <vt:lpstr>Wingdings</vt:lpstr>
      <vt:lpstr>Motyw pakietu Office</vt:lpstr>
      <vt:lpstr>1_Motyw pakietu Office</vt:lpstr>
      <vt:lpstr>Napredna uporaba preglednic za analizo logističnih podatkov</vt:lpstr>
      <vt:lpstr>Agenda</vt:lpstr>
      <vt:lpstr>Opredelitev transporta</vt:lpstr>
      <vt:lpstr>Elementi transportne logistike</vt:lpstr>
      <vt:lpstr>Opredelitev optimizacije transporta</vt:lpstr>
      <vt:lpstr>Prednosti optimizacije</vt:lpstr>
      <vt:lpstr>Stroški distribucijskega sistema</vt:lpstr>
      <vt:lpstr>Optimizacijski model transportnega sistema </vt:lpstr>
      <vt:lpstr>Optimizacijsko modeliranje transportnega sistema</vt:lpstr>
      <vt:lpstr>Opredelitev optimizacije poti</vt:lpstr>
      <vt:lpstr>Problemi potujočega prodajalca in usmerjanja vozil</vt:lpstr>
      <vt:lpstr>Problem potujočega prodajalca</vt:lpstr>
      <vt:lpstr>Problem potujočega prodajalca</vt:lpstr>
      <vt:lpstr>Matematični model naloge prevoza</vt:lpstr>
      <vt:lpstr>Matematični model naloge transporta</vt:lpstr>
      <vt:lpstr>Matematični model naloge transporta</vt:lpstr>
      <vt:lpstr>Prezentacja programu PowerPoint</vt:lpstr>
      <vt:lpstr>Transportna naloga z uporabo MS Excel in Solver - primer</vt:lpstr>
      <vt:lpstr>Transportna naloga z uporabo programa MS Excel in Solverja - primer</vt:lpstr>
      <vt:lpstr>Prevozna naloga z uporabo MS Excel in Solver - primer</vt:lpstr>
      <vt:lpstr>Prevozna naloga z uporabo MS Excel in Solver - primer</vt:lpstr>
      <vt:lpstr>Prevozna naloga z uporabo MS Excel in Solver - primer</vt:lpstr>
      <vt:lpstr>Prevozna naloga z uporabo MS Excel in Solver - primer</vt:lpstr>
      <vt:lpstr>Prevozna naloga z uporabo MS Excel in Solver - primer</vt:lpstr>
      <vt:lpstr>Povzetek</vt:lpstr>
      <vt:lpstr>Avtorji:  Katarzyna Grzybowska Katarzyna Ragin-Skorecka Katarzyna Siemieniak Piotr Cyplik Michał Adamczak Jędrzej Jankowski-Guzy Adrianna Toboła-Walaszczyk  Končna verzija: Junij 2025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Kristijan Brglez</dc:creator>
  <cp:lastModifiedBy>KRS</cp:lastModifiedBy>
  <cp:revision>8</cp:revision>
  <dcterms:created xsi:type="dcterms:W3CDTF">2025-05-04T10:42:57Z</dcterms:created>
  <dcterms:modified xsi:type="dcterms:W3CDTF">2025-10-28T10:47:50Z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