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2" r:id="rId7"/>
    <p:sldId id="267" r:id="rId8"/>
    <p:sldId id="268" r:id="rId9"/>
    <p:sldId id="269" r:id="rId10"/>
    <p:sldId id="271" r:id="rId11"/>
    <p:sldId id="272" r:id="rId12"/>
    <p:sldId id="273" r:id="rId13"/>
    <p:sldId id="275" r:id="rId14"/>
    <p:sldId id="274" r:id="rId15"/>
    <p:sldId id="276" r:id="rId16"/>
    <p:sldId id="277" r:id="rId17"/>
    <p:sldId id="278" r:id="rId18"/>
    <p:sldId id="279" r:id="rId19"/>
    <p:sldId id="280" r:id="rId20"/>
    <p:sldId id="281" r:id="rId21"/>
    <p:sldId id="282" r:id="rId22"/>
    <p:sldId id="283" r:id="rId23"/>
    <p:sldId id="285" r:id="rId24"/>
    <p:sldId id="284" r:id="rId25"/>
    <p:sldId id="286" r:id="rId26"/>
    <p:sldId id="288" r:id="rId27"/>
    <p:sldId id="289" r:id="rId28"/>
    <p:sldId id="290" r:id="rId29"/>
    <p:sldId id="291" r:id="rId30"/>
    <p:sldId id="292" r:id="rId31"/>
    <p:sldId id="293" r:id="rId32"/>
    <p:sldId id="294" r:id="rId33"/>
    <p:sldId id="295" r:id="rId34"/>
    <p:sldId id="296" r:id="rId35"/>
    <p:sldId id="297" r:id="rId36"/>
    <p:sldId id="298" r:id="rId37"/>
    <p:sldId id="266" r:id="rId38"/>
    <p:sldId id="336" r:id="rId39"/>
    <p:sldId id="337" r:id="rId40"/>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7190C6"/>
    <a:srgbClr val="7F7F7F"/>
    <a:srgbClr val="AEAEAE"/>
    <a:srgbClr val="FFFFFF"/>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F73115-016C-180A-97BA-628193F4A989}" v="2" dt="2024-04-24T07:42:59.246"/>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76" d="100"/>
          <a:sy n="76" d="100"/>
        </p:scale>
        <p:origin x="106" y="17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ł Adamczak" userId="S::madamczak_wslonline.onmicrosoft.com#ext#@putpoznanpl.onmicrosoft.com::6ca873f4-88b0-4847-a9b7-f40185dc56be" providerId="AD" clId="Web-{39F73115-016C-180A-97BA-628193F4A989}"/>
    <pc:docChg chg="modSld">
      <pc:chgData name="Michał Adamczak" userId="S::madamczak_wslonline.onmicrosoft.com#ext#@putpoznanpl.onmicrosoft.com::6ca873f4-88b0-4847-a9b7-f40185dc56be" providerId="AD" clId="Web-{39F73115-016C-180A-97BA-628193F4A989}" dt="2024-04-24T07:42:59.246" v="1" actId="1076"/>
      <pc:docMkLst>
        <pc:docMk/>
      </pc:docMkLst>
      <pc:sldChg chg="modSp">
        <pc:chgData name="Michał Adamczak" userId="S::madamczak_wslonline.onmicrosoft.com#ext#@putpoznanpl.onmicrosoft.com::6ca873f4-88b0-4847-a9b7-f40185dc56be" providerId="AD" clId="Web-{39F73115-016C-180A-97BA-628193F4A989}" dt="2024-04-24T07:42:59.246" v="1" actId="1076"/>
        <pc:sldMkLst>
          <pc:docMk/>
          <pc:sldMk cId="2459825909" sldId="281"/>
        </pc:sldMkLst>
        <pc:spChg chg="mod">
          <ac:chgData name="Michał Adamczak" userId="S::madamczak_wslonline.onmicrosoft.com#ext#@putpoznanpl.onmicrosoft.com::6ca873f4-88b0-4847-a9b7-f40185dc56be" providerId="AD" clId="Web-{39F73115-016C-180A-97BA-628193F4A989}" dt="2024-04-24T07:42:59.246" v="1" actId="1076"/>
          <ac:spMkLst>
            <pc:docMk/>
            <pc:sldMk cId="2459825909" sldId="281"/>
            <ac:spMk id="5" creationId="{08B1E3E4-9C4A-4CF8-DBD2-8A61BD59772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70E7B0-FDFE-4EBB-9108-E7E3ECB4FCA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pl-PL"/>
        </a:p>
      </dgm:t>
    </dgm:pt>
    <dgm:pt modelId="{28C182C3-FD5B-4B87-ABDE-41D48FFF801C}">
      <dgm:prSet phldrT="[Tekst]"/>
      <dgm:spPr/>
      <dgm:t>
        <a:bodyPr/>
        <a:lstStyle/>
        <a:p>
          <a:r>
            <a:rPr lang="pl-PL" dirty="0"/>
            <a:t>T</a:t>
          </a:r>
          <a:r>
            <a:rPr lang="en-US" dirty="0" err="1"/>
            <a:t>ype</a:t>
          </a:r>
          <a:r>
            <a:rPr lang="en-US" dirty="0"/>
            <a:t> of problem being solved</a:t>
          </a:r>
          <a:endParaRPr lang="pl-PL" dirty="0"/>
        </a:p>
      </dgm:t>
    </dgm:pt>
    <dgm:pt modelId="{F5BAA93C-A115-40B1-B1D0-9C9CC29C0048}" type="parTrans" cxnId="{DBAD71D3-EE4A-4D9C-89E1-CCBACE74104C}">
      <dgm:prSet/>
      <dgm:spPr/>
      <dgm:t>
        <a:bodyPr/>
        <a:lstStyle/>
        <a:p>
          <a:endParaRPr lang="pl-PL"/>
        </a:p>
      </dgm:t>
    </dgm:pt>
    <dgm:pt modelId="{A9D9C9D2-6BA3-4CF4-99D4-D79D5BF2BB6A}" type="sibTrans" cxnId="{DBAD71D3-EE4A-4D9C-89E1-CCBACE74104C}">
      <dgm:prSet/>
      <dgm:spPr/>
      <dgm:t>
        <a:bodyPr/>
        <a:lstStyle/>
        <a:p>
          <a:endParaRPr lang="pl-PL"/>
        </a:p>
      </dgm:t>
    </dgm:pt>
    <dgm:pt modelId="{25794D3D-CACD-4184-8E57-5E51E9F6F524}">
      <dgm:prSet phldrT="[Tekst]"/>
      <dgm:spPr/>
      <dgm:t>
        <a:bodyPr/>
        <a:lstStyle/>
        <a:p>
          <a:r>
            <a:rPr lang="pl-PL" dirty="0"/>
            <a:t>l</a:t>
          </a:r>
          <a:r>
            <a:rPr lang="en-US" dirty="0" err="1"/>
            <a:t>inear</a:t>
          </a:r>
          <a:r>
            <a:rPr lang="en-US" dirty="0"/>
            <a:t> programming methods</a:t>
          </a:r>
          <a:endParaRPr lang="pl-PL" dirty="0"/>
        </a:p>
      </dgm:t>
    </dgm:pt>
    <dgm:pt modelId="{5FEE0693-CF3C-4E30-8186-A0182065210F}" type="parTrans" cxnId="{F7CA7E4A-C5CF-46FD-8781-D1EED6694D41}">
      <dgm:prSet/>
      <dgm:spPr/>
      <dgm:t>
        <a:bodyPr/>
        <a:lstStyle/>
        <a:p>
          <a:endParaRPr lang="pl-PL"/>
        </a:p>
      </dgm:t>
    </dgm:pt>
    <dgm:pt modelId="{6BCE122D-0C18-4D26-B5F9-659DA784A123}" type="sibTrans" cxnId="{F7CA7E4A-C5CF-46FD-8781-D1EED6694D41}">
      <dgm:prSet/>
      <dgm:spPr/>
      <dgm:t>
        <a:bodyPr/>
        <a:lstStyle/>
        <a:p>
          <a:endParaRPr lang="pl-PL"/>
        </a:p>
      </dgm:t>
    </dgm:pt>
    <dgm:pt modelId="{839A575D-8F23-427F-8C12-370B9E685588}">
      <dgm:prSet phldrT="[Tekst]"/>
      <dgm:spPr/>
      <dgm:t>
        <a:bodyPr/>
        <a:lstStyle/>
        <a:p>
          <a:r>
            <a:rPr lang="en-US" dirty="0"/>
            <a:t>nonlinear </a:t>
          </a:r>
          <a:r>
            <a:rPr lang="pl-PL" dirty="0"/>
            <a:t>o</a:t>
          </a:r>
          <a:r>
            <a:rPr lang="en-US" dirty="0" err="1"/>
            <a:t>ptimisation</a:t>
          </a:r>
          <a:r>
            <a:rPr lang="en-US" dirty="0"/>
            <a:t> methods</a:t>
          </a:r>
          <a:endParaRPr lang="pl-PL" dirty="0"/>
        </a:p>
      </dgm:t>
    </dgm:pt>
    <dgm:pt modelId="{BD486C94-7F6C-4E50-A043-49AC569D0FFB}" type="parTrans" cxnId="{13DE619E-37DB-4E25-9B97-80908EA0D246}">
      <dgm:prSet/>
      <dgm:spPr/>
      <dgm:t>
        <a:bodyPr/>
        <a:lstStyle/>
        <a:p>
          <a:endParaRPr lang="pl-PL"/>
        </a:p>
      </dgm:t>
    </dgm:pt>
    <dgm:pt modelId="{4D5C8546-0169-4CCC-8072-A73590E41368}" type="sibTrans" cxnId="{13DE619E-37DB-4E25-9B97-80908EA0D246}">
      <dgm:prSet/>
      <dgm:spPr/>
      <dgm:t>
        <a:bodyPr/>
        <a:lstStyle/>
        <a:p>
          <a:endParaRPr lang="pl-PL"/>
        </a:p>
      </dgm:t>
    </dgm:pt>
    <dgm:pt modelId="{3AA1117B-D4A3-4980-9E90-281D369A2C88}">
      <dgm:prSet phldrT="[Tekst]"/>
      <dgm:spPr/>
      <dgm:t>
        <a:bodyPr/>
        <a:lstStyle/>
        <a:p>
          <a:r>
            <a:rPr lang="pl-PL" dirty="0"/>
            <a:t>Optimisation </a:t>
          </a:r>
          <a:r>
            <a:rPr lang="pl-PL" dirty="0" err="1"/>
            <a:t>methods</a:t>
          </a:r>
          <a:endParaRPr lang="pl-PL" dirty="0"/>
        </a:p>
      </dgm:t>
    </dgm:pt>
    <dgm:pt modelId="{2BC4260A-932A-4C60-8FBA-F10D30684418}" type="parTrans" cxnId="{E730D3A7-1FD8-4FEB-B98C-554E4346D121}">
      <dgm:prSet/>
      <dgm:spPr/>
      <dgm:t>
        <a:bodyPr/>
        <a:lstStyle/>
        <a:p>
          <a:endParaRPr lang="pl-PL"/>
        </a:p>
      </dgm:t>
    </dgm:pt>
    <dgm:pt modelId="{3E53F46E-2D8B-42A8-B946-07520FA609F7}" type="sibTrans" cxnId="{E730D3A7-1FD8-4FEB-B98C-554E4346D121}">
      <dgm:prSet/>
      <dgm:spPr/>
      <dgm:t>
        <a:bodyPr/>
        <a:lstStyle/>
        <a:p>
          <a:endParaRPr lang="pl-PL"/>
        </a:p>
      </dgm:t>
    </dgm:pt>
    <dgm:pt modelId="{D6035856-9352-4A91-860E-36003951D924}">
      <dgm:prSet phldrT="[Tekst]"/>
      <dgm:spPr/>
      <dgm:t>
        <a:bodyPr/>
        <a:lstStyle/>
        <a:p>
          <a:r>
            <a:rPr lang="en-US" dirty="0"/>
            <a:t>Constraints</a:t>
          </a:r>
          <a:endParaRPr lang="pl-PL" dirty="0"/>
        </a:p>
      </dgm:t>
    </dgm:pt>
    <dgm:pt modelId="{EC6D995E-026A-482D-ADD6-E08FB2712C16}" type="parTrans" cxnId="{55117985-76C0-4B7E-86F6-8F5419B2D702}">
      <dgm:prSet/>
      <dgm:spPr/>
      <dgm:t>
        <a:bodyPr/>
        <a:lstStyle/>
        <a:p>
          <a:endParaRPr lang="pl-PL"/>
        </a:p>
      </dgm:t>
    </dgm:pt>
    <dgm:pt modelId="{1E50C772-9E50-4ABF-ADF8-CBAFABBBE952}" type="sibTrans" cxnId="{55117985-76C0-4B7E-86F6-8F5419B2D702}">
      <dgm:prSet/>
      <dgm:spPr/>
      <dgm:t>
        <a:bodyPr/>
        <a:lstStyle/>
        <a:p>
          <a:endParaRPr lang="pl-PL"/>
        </a:p>
      </dgm:t>
    </dgm:pt>
    <dgm:pt modelId="{2DE99D33-15EB-41FF-9D58-22CFAE7DAFCD}">
      <dgm:prSet phldrT="[Tekst]"/>
      <dgm:spPr/>
      <dgm:t>
        <a:bodyPr/>
        <a:lstStyle/>
        <a:p>
          <a:pPr>
            <a:buClr>
              <a:srgbClr val="1065AB"/>
            </a:buClr>
            <a:buFont typeface="Wingdings" panose="05000000000000000000" pitchFamily="2" charset="2"/>
            <a:buChar char=""/>
          </a:pPr>
          <a:r>
            <a:rPr lang="en-US" dirty="0"/>
            <a:t>unconstrained </a:t>
          </a:r>
          <a:r>
            <a:rPr lang="pl-PL" dirty="0"/>
            <a:t>o</a:t>
          </a:r>
          <a:r>
            <a:rPr lang="en-US" dirty="0" err="1"/>
            <a:t>ptimisation</a:t>
          </a:r>
          <a:r>
            <a:rPr lang="en-US" dirty="0"/>
            <a:t> method</a:t>
          </a:r>
          <a:endParaRPr lang="pl-PL" dirty="0"/>
        </a:p>
      </dgm:t>
    </dgm:pt>
    <dgm:pt modelId="{5CFC7C77-AF31-4AED-ACF4-24D9D13BE8DA}" type="parTrans" cxnId="{F8124D55-BFD8-40E5-BBC2-C53E83D7FDE0}">
      <dgm:prSet/>
      <dgm:spPr/>
      <dgm:t>
        <a:bodyPr/>
        <a:lstStyle/>
        <a:p>
          <a:endParaRPr lang="pl-PL"/>
        </a:p>
      </dgm:t>
    </dgm:pt>
    <dgm:pt modelId="{E55BCFBC-17E3-4572-9659-77629F2E0E09}" type="sibTrans" cxnId="{F8124D55-BFD8-40E5-BBC2-C53E83D7FDE0}">
      <dgm:prSet/>
      <dgm:spPr/>
      <dgm:t>
        <a:bodyPr/>
        <a:lstStyle/>
        <a:p>
          <a:endParaRPr lang="pl-PL"/>
        </a:p>
      </dgm:t>
    </dgm:pt>
    <dgm:pt modelId="{CC0EAB3D-A1E7-489C-94E7-E0D8A87BFF87}">
      <dgm:prSet phldrT="[Tekst]"/>
      <dgm:spPr/>
      <dgm:t>
        <a:bodyPr/>
        <a:lstStyle/>
        <a:p>
          <a:pPr>
            <a:buClr>
              <a:srgbClr val="1065AB"/>
            </a:buClr>
            <a:buFont typeface="Wingdings" panose="05000000000000000000" pitchFamily="2" charset="2"/>
            <a:buChar char=""/>
          </a:pPr>
          <a:r>
            <a:rPr lang="en-US" dirty="0"/>
            <a:t>constrained </a:t>
          </a:r>
          <a:r>
            <a:rPr lang="pl-PL" dirty="0"/>
            <a:t>o</a:t>
          </a:r>
          <a:r>
            <a:rPr lang="en-US" dirty="0" err="1"/>
            <a:t>ptimisation</a:t>
          </a:r>
          <a:r>
            <a:rPr lang="en-US" dirty="0"/>
            <a:t> methods</a:t>
          </a:r>
          <a:endParaRPr lang="pl-PL" dirty="0"/>
        </a:p>
      </dgm:t>
    </dgm:pt>
    <dgm:pt modelId="{C57E4851-FE04-406E-85AE-5479C484F63B}" type="parTrans" cxnId="{FEC580BE-00F5-42F2-9A49-FB1CADBE6FEF}">
      <dgm:prSet/>
      <dgm:spPr/>
      <dgm:t>
        <a:bodyPr/>
        <a:lstStyle/>
        <a:p>
          <a:endParaRPr lang="pl-PL"/>
        </a:p>
      </dgm:t>
    </dgm:pt>
    <dgm:pt modelId="{A062FA0F-044A-4044-839B-71BD8D7848AF}" type="sibTrans" cxnId="{FEC580BE-00F5-42F2-9A49-FB1CADBE6FEF}">
      <dgm:prSet/>
      <dgm:spPr/>
      <dgm:t>
        <a:bodyPr/>
        <a:lstStyle/>
        <a:p>
          <a:endParaRPr lang="pl-PL"/>
        </a:p>
      </dgm:t>
    </dgm:pt>
    <dgm:pt modelId="{11B118DF-3819-4AAB-8261-CEED442BA960}">
      <dgm:prSet phldrT="[Tekst]"/>
      <dgm:spPr/>
      <dgm:t>
        <a:bodyPr/>
        <a:lstStyle/>
        <a:p>
          <a:r>
            <a:rPr lang="pl-PL" dirty="0"/>
            <a:t>D</a:t>
          </a:r>
          <a:r>
            <a:rPr lang="en-US" dirty="0" err="1"/>
            <a:t>imension</a:t>
          </a:r>
          <a:r>
            <a:rPr lang="en-US" dirty="0"/>
            <a:t> of the problem </a:t>
          </a:r>
          <a:endParaRPr lang="pl-PL" dirty="0"/>
        </a:p>
      </dgm:t>
    </dgm:pt>
    <dgm:pt modelId="{D64A5860-E143-4D46-ACFB-E02FB2DE692C}" type="parTrans" cxnId="{9E2EAA4A-7859-4A8F-A46D-34D498F1A134}">
      <dgm:prSet/>
      <dgm:spPr/>
      <dgm:t>
        <a:bodyPr/>
        <a:lstStyle/>
        <a:p>
          <a:endParaRPr lang="pl-PL"/>
        </a:p>
      </dgm:t>
    </dgm:pt>
    <dgm:pt modelId="{A8AF9625-9209-4251-B424-0B9F0040D253}" type="sibTrans" cxnId="{9E2EAA4A-7859-4A8F-A46D-34D498F1A134}">
      <dgm:prSet/>
      <dgm:spPr/>
      <dgm:t>
        <a:bodyPr/>
        <a:lstStyle/>
        <a:p>
          <a:endParaRPr lang="pl-PL"/>
        </a:p>
      </dgm:t>
    </dgm:pt>
    <dgm:pt modelId="{8FCF841C-0452-4EFC-A69F-023E161426F5}">
      <dgm:prSet phldrT="[Tekst]"/>
      <dgm:spPr/>
      <dgm:t>
        <a:bodyPr/>
        <a:lstStyle/>
        <a:p>
          <a:r>
            <a:rPr lang="en-US" dirty="0"/>
            <a:t>univariate methods</a:t>
          </a:r>
          <a:endParaRPr lang="pl-PL" dirty="0"/>
        </a:p>
      </dgm:t>
    </dgm:pt>
    <dgm:pt modelId="{B5B6CF5D-BB6C-4529-9E0B-6861E48AE4B7}" type="parTrans" cxnId="{883C20A8-57EB-443C-873E-0C1D634BAB84}">
      <dgm:prSet/>
      <dgm:spPr/>
      <dgm:t>
        <a:bodyPr/>
        <a:lstStyle/>
        <a:p>
          <a:endParaRPr lang="pl-PL"/>
        </a:p>
      </dgm:t>
    </dgm:pt>
    <dgm:pt modelId="{2DDF72A5-47DE-488E-8F02-902E7429752C}" type="sibTrans" cxnId="{883C20A8-57EB-443C-873E-0C1D634BAB84}">
      <dgm:prSet/>
      <dgm:spPr/>
      <dgm:t>
        <a:bodyPr/>
        <a:lstStyle/>
        <a:p>
          <a:endParaRPr lang="pl-PL"/>
        </a:p>
      </dgm:t>
    </dgm:pt>
    <dgm:pt modelId="{2E5505AC-407A-48EA-82EF-B0A1ABC91AC7}">
      <dgm:prSet phldrT="[Tekst]"/>
      <dgm:spPr/>
      <dgm:t>
        <a:bodyPr/>
        <a:lstStyle/>
        <a:p>
          <a:r>
            <a:rPr lang="en-US" dirty="0"/>
            <a:t>multivariate methods</a:t>
          </a:r>
          <a:endParaRPr lang="pl-PL" dirty="0"/>
        </a:p>
      </dgm:t>
    </dgm:pt>
    <dgm:pt modelId="{94B12386-BF3B-4D69-842F-A7326DD35A21}" type="parTrans" cxnId="{09597D9A-B5EF-4E93-AE39-727BD9A6EC9B}">
      <dgm:prSet/>
      <dgm:spPr/>
      <dgm:t>
        <a:bodyPr/>
        <a:lstStyle/>
        <a:p>
          <a:endParaRPr lang="pl-PL"/>
        </a:p>
      </dgm:t>
    </dgm:pt>
    <dgm:pt modelId="{F8B31CC3-3B1D-4B3F-A106-AB9B17F2F441}" type="sibTrans" cxnId="{09597D9A-B5EF-4E93-AE39-727BD9A6EC9B}">
      <dgm:prSet/>
      <dgm:spPr/>
      <dgm:t>
        <a:bodyPr/>
        <a:lstStyle/>
        <a:p>
          <a:endParaRPr lang="pl-PL"/>
        </a:p>
      </dgm:t>
    </dgm:pt>
    <dgm:pt modelId="{4BB52C08-C60D-4456-BE54-1C9F51C14DD7}">
      <dgm:prSet phldrT="[Tekst]"/>
      <dgm:spPr/>
      <dgm:t>
        <a:bodyPr/>
        <a:lstStyle/>
        <a:p>
          <a:r>
            <a:rPr lang="pl-PL" dirty="0"/>
            <a:t>Optimisation</a:t>
          </a:r>
          <a:r>
            <a:rPr lang="en-US" dirty="0"/>
            <a:t> criteria</a:t>
          </a:r>
          <a:endParaRPr lang="pl-PL" dirty="0"/>
        </a:p>
      </dgm:t>
    </dgm:pt>
    <dgm:pt modelId="{7189DC32-2317-47C8-8AA8-BCAAA5CE1CDE}" type="parTrans" cxnId="{68FFA12C-FF95-4AED-97AE-6C55292BDD8A}">
      <dgm:prSet/>
      <dgm:spPr/>
      <dgm:t>
        <a:bodyPr/>
        <a:lstStyle/>
        <a:p>
          <a:endParaRPr lang="pl-PL"/>
        </a:p>
      </dgm:t>
    </dgm:pt>
    <dgm:pt modelId="{6A31ACB2-9DB4-4727-93B3-EA8A075BD623}" type="sibTrans" cxnId="{68FFA12C-FF95-4AED-97AE-6C55292BDD8A}">
      <dgm:prSet/>
      <dgm:spPr/>
      <dgm:t>
        <a:bodyPr/>
        <a:lstStyle/>
        <a:p>
          <a:endParaRPr lang="pl-PL"/>
        </a:p>
      </dgm:t>
    </dgm:pt>
    <dgm:pt modelId="{94B31393-4944-4181-9EF6-27655ED8C6F3}">
      <dgm:prSet phldrT="[Tekst]"/>
      <dgm:spPr/>
      <dgm:t>
        <a:bodyPr/>
        <a:lstStyle/>
        <a:p>
          <a:r>
            <a:rPr lang="en-US" dirty="0"/>
            <a:t>single-criterion method</a:t>
          </a:r>
          <a:r>
            <a:rPr lang="pl-PL" dirty="0"/>
            <a:t>s</a:t>
          </a:r>
        </a:p>
      </dgm:t>
    </dgm:pt>
    <dgm:pt modelId="{F218A346-657B-443D-9F72-939FC5F2D1EB}" type="parTrans" cxnId="{9143777B-25F4-46CC-9CFD-1B7A46B7030C}">
      <dgm:prSet/>
      <dgm:spPr/>
      <dgm:t>
        <a:bodyPr/>
        <a:lstStyle/>
        <a:p>
          <a:endParaRPr lang="pl-PL"/>
        </a:p>
      </dgm:t>
    </dgm:pt>
    <dgm:pt modelId="{19D254B0-64C6-4B5F-86A8-E132CA35BFCB}" type="sibTrans" cxnId="{9143777B-25F4-46CC-9CFD-1B7A46B7030C}">
      <dgm:prSet/>
      <dgm:spPr/>
      <dgm:t>
        <a:bodyPr/>
        <a:lstStyle/>
        <a:p>
          <a:endParaRPr lang="pl-PL"/>
        </a:p>
      </dgm:t>
    </dgm:pt>
    <dgm:pt modelId="{20B56E37-FDA1-44F1-BFDD-8EB27D8B4058}">
      <dgm:prSet phldrT="[Tekst]"/>
      <dgm:spPr/>
      <dgm:t>
        <a:bodyPr/>
        <a:lstStyle/>
        <a:p>
          <a:r>
            <a:rPr lang="en-US"/>
            <a:t>multicriteria </a:t>
          </a:r>
          <a:r>
            <a:rPr lang="en-US" dirty="0"/>
            <a:t>methods </a:t>
          </a:r>
          <a:endParaRPr lang="pl-PL" dirty="0"/>
        </a:p>
      </dgm:t>
    </dgm:pt>
    <dgm:pt modelId="{3C5D750E-EC12-48C9-950F-8CAE52B2DD3A}" type="parTrans" cxnId="{0E957EC9-7137-4D87-8A88-608BB1CDEEB6}">
      <dgm:prSet/>
      <dgm:spPr/>
      <dgm:t>
        <a:bodyPr/>
        <a:lstStyle/>
        <a:p>
          <a:endParaRPr lang="pl-PL"/>
        </a:p>
      </dgm:t>
    </dgm:pt>
    <dgm:pt modelId="{92AE19C6-7606-46C0-BB1E-9418AC88EEDF}" type="sibTrans" cxnId="{0E957EC9-7137-4D87-8A88-608BB1CDEEB6}">
      <dgm:prSet/>
      <dgm:spPr/>
      <dgm:t>
        <a:bodyPr/>
        <a:lstStyle/>
        <a:p>
          <a:endParaRPr lang="pl-PL"/>
        </a:p>
      </dgm:t>
    </dgm:pt>
    <dgm:pt modelId="{EB50CAB1-0F5D-4CD5-8FA5-CDDC522499C7}" type="pres">
      <dgm:prSet presAssocID="{A770E7B0-FDFE-4EBB-9108-E7E3ECB4FCA2}" presName="hierChild1" presStyleCnt="0">
        <dgm:presLayoutVars>
          <dgm:orgChart val="1"/>
          <dgm:chPref val="1"/>
          <dgm:dir/>
          <dgm:animOne val="branch"/>
          <dgm:animLvl val="lvl"/>
          <dgm:resizeHandles/>
        </dgm:presLayoutVars>
      </dgm:prSet>
      <dgm:spPr/>
    </dgm:pt>
    <dgm:pt modelId="{6DC69E93-EF38-467E-B3A3-12C1FB21057A}" type="pres">
      <dgm:prSet presAssocID="{3AA1117B-D4A3-4980-9E90-281D369A2C88}" presName="hierRoot1" presStyleCnt="0">
        <dgm:presLayoutVars>
          <dgm:hierBranch val="init"/>
        </dgm:presLayoutVars>
      </dgm:prSet>
      <dgm:spPr/>
    </dgm:pt>
    <dgm:pt modelId="{010A7A2F-1E55-4102-AB57-8F854BA22A05}" type="pres">
      <dgm:prSet presAssocID="{3AA1117B-D4A3-4980-9E90-281D369A2C88}" presName="rootComposite1" presStyleCnt="0"/>
      <dgm:spPr/>
    </dgm:pt>
    <dgm:pt modelId="{6F035C19-59FA-4053-A9DF-066BA4EB08DB}" type="pres">
      <dgm:prSet presAssocID="{3AA1117B-D4A3-4980-9E90-281D369A2C88}" presName="rootText1" presStyleLbl="node0" presStyleIdx="0" presStyleCnt="1">
        <dgm:presLayoutVars>
          <dgm:chPref val="3"/>
        </dgm:presLayoutVars>
      </dgm:prSet>
      <dgm:spPr/>
    </dgm:pt>
    <dgm:pt modelId="{5A776467-956D-4C9A-8DDA-C3D9E2A40626}" type="pres">
      <dgm:prSet presAssocID="{3AA1117B-D4A3-4980-9E90-281D369A2C88}" presName="rootConnector1" presStyleLbl="node1" presStyleIdx="0" presStyleCnt="0"/>
      <dgm:spPr/>
    </dgm:pt>
    <dgm:pt modelId="{B5B4B27F-CE9A-413E-9CF6-8FEF6B764FE8}" type="pres">
      <dgm:prSet presAssocID="{3AA1117B-D4A3-4980-9E90-281D369A2C88}" presName="hierChild2" presStyleCnt="0"/>
      <dgm:spPr/>
    </dgm:pt>
    <dgm:pt modelId="{A5FAE5A6-E962-44A5-830C-380CE0A6610C}" type="pres">
      <dgm:prSet presAssocID="{F5BAA93C-A115-40B1-B1D0-9C9CC29C0048}" presName="Name37" presStyleLbl="parChTrans1D2" presStyleIdx="0" presStyleCnt="4"/>
      <dgm:spPr/>
    </dgm:pt>
    <dgm:pt modelId="{802A3196-3AAB-47D8-8855-DD774611FFF0}" type="pres">
      <dgm:prSet presAssocID="{28C182C3-FD5B-4B87-ABDE-41D48FFF801C}" presName="hierRoot2" presStyleCnt="0">
        <dgm:presLayoutVars>
          <dgm:hierBranch val="init"/>
        </dgm:presLayoutVars>
      </dgm:prSet>
      <dgm:spPr/>
    </dgm:pt>
    <dgm:pt modelId="{50CF279D-3A2E-4969-8BF1-79CD31D59BD6}" type="pres">
      <dgm:prSet presAssocID="{28C182C3-FD5B-4B87-ABDE-41D48FFF801C}" presName="rootComposite" presStyleCnt="0"/>
      <dgm:spPr/>
    </dgm:pt>
    <dgm:pt modelId="{091BD58A-5D20-4CC3-827B-7539F4168270}" type="pres">
      <dgm:prSet presAssocID="{28C182C3-FD5B-4B87-ABDE-41D48FFF801C}" presName="rootText" presStyleLbl="node2" presStyleIdx="0" presStyleCnt="4">
        <dgm:presLayoutVars>
          <dgm:chPref val="3"/>
        </dgm:presLayoutVars>
      </dgm:prSet>
      <dgm:spPr/>
    </dgm:pt>
    <dgm:pt modelId="{0F26D944-87A5-42C7-9E07-29DFEFBE841E}" type="pres">
      <dgm:prSet presAssocID="{28C182C3-FD5B-4B87-ABDE-41D48FFF801C}" presName="rootConnector" presStyleLbl="node2" presStyleIdx="0" presStyleCnt="4"/>
      <dgm:spPr/>
    </dgm:pt>
    <dgm:pt modelId="{66B76697-F5EF-497E-810C-5820AA9FFD41}" type="pres">
      <dgm:prSet presAssocID="{28C182C3-FD5B-4B87-ABDE-41D48FFF801C}" presName="hierChild4" presStyleCnt="0"/>
      <dgm:spPr/>
    </dgm:pt>
    <dgm:pt modelId="{CD1D957A-E103-406B-A863-2AD3A84CB858}" type="pres">
      <dgm:prSet presAssocID="{5FEE0693-CF3C-4E30-8186-A0182065210F}" presName="Name37" presStyleLbl="parChTrans1D3" presStyleIdx="0" presStyleCnt="8"/>
      <dgm:spPr/>
    </dgm:pt>
    <dgm:pt modelId="{DE3F9693-C182-4131-AB91-72212A7737C1}" type="pres">
      <dgm:prSet presAssocID="{25794D3D-CACD-4184-8E57-5E51E9F6F524}" presName="hierRoot2" presStyleCnt="0">
        <dgm:presLayoutVars>
          <dgm:hierBranch val="init"/>
        </dgm:presLayoutVars>
      </dgm:prSet>
      <dgm:spPr/>
    </dgm:pt>
    <dgm:pt modelId="{BD6CAF9F-D89C-458A-AA34-303F8FDB807C}" type="pres">
      <dgm:prSet presAssocID="{25794D3D-CACD-4184-8E57-5E51E9F6F524}" presName="rootComposite" presStyleCnt="0"/>
      <dgm:spPr/>
    </dgm:pt>
    <dgm:pt modelId="{B20FC95F-1EF0-40D1-B84E-FD9403D34C6A}" type="pres">
      <dgm:prSet presAssocID="{25794D3D-CACD-4184-8E57-5E51E9F6F524}" presName="rootText" presStyleLbl="node3" presStyleIdx="0" presStyleCnt="8">
        <dgm:presLayoutVars>
          <dgm:chPref val="3"/>
        </dgm:presLayoutVars>
      </dgm:prSet>
      <dgm:spPr/>
    </dgm:pt>
    <dgm:pt modelId="{7FD62594-C493-4001-933C-D2F99256E30C}" type="pres">
      <dgm:prSet presAssocID="{25794D3D-CACD-4184-8E57-5E51E9F6F524}" presName="rootConnector" presStyleLbl="node3" presStyleIdx="0" presStyleCnt="8"/>
      <dgm:spPr/>
    </dgm:pt>
    <dgm:pt modelId="{70201028-BF8C-4A42-9916-1AE92207D542}" type="pres">
      <dgm:prSet presAssocID="{25794D3D-CACD-4184-8E57-5E51E9F6F524}" presName="hierChild4" presStyleCnt="0"/>
      <dgm:spPr/>
    </dgm:pt>
    <dgm:pt modelId="{FF72F043-FE05-4CF4-A2FE-7B2DE69E4AB9}" type="pres">
      <dgm:prSet presAssocID="{25794D3D-CACD-4184-8E57-5E51E9F6F524}" presName="hierChild5" presStyleCnt="0"/>
      <dgm:spPr/>
    </dgm:pt>
    <dgm:pt modelId="{5F82F4DB-9D36-476B-9C65-CB6ACFC5EF23}" type="pres">
      <dgm:prSet presAssocID="{BD486C94-7F6C-4E50-A043-49AC569D0FFB}" presName="Name37" presStyleLbl="parChTrans1D3" presStyleIdx="1" presStyleCnt="8"/>
      <dgm:spPr/>
    </dgm:pt>
    <dgm:pt modelId="{521AAA02-8A0B-453E-B162-656FC5AA6E8F}" type="pres">
      <dgm:prSet presAssocID="{839A575D-8F23-427F-8C12-370B9E685588}" presName="hierRoot2" presStyleCnt="0">
        <dgm:presLayoutVars>
          <dgm:hierBranch val="init"/>
        </dgm:presLayoutVars>
      </dgm:prSet>
      <dgm:spPr/>
    </dgm:pt>
    <dgm:pt modelId="{3FA67288-9BC9-4676-BDB6-4AAAFC8DA937}" type="pres">
      <dgm:prSet presAssocID="{839A575D-8F23-427F-8C12-370B9E685588}" presName="rootComposite" presStyleCnt="0"/>
      <dgm:spPr/>
    </dgm:pt>
    <dgm:pt modelId="{EDEA15E3-807D-4661-9E19-D7D417691378}" type="pres">
      <dgm:prSet presAssocID="{839A575D-8F23-427F-8C12-370B9E685588}" presName="rootText" presStyleLbl="node3" presStyleIdx="1" presStyleCnt="8">
        <dgm:presLayoutVars>
          <dgm:chPref val="3"/>
        </dgm:presLayoutVars>
      </dgm:prSet>
      <dgm:spPr/>
    </dgm:pt>
    <dgm:pt modelId="{FB14E926-3C79-4301-ABE9-B686C08B8892}" type="pres">
      <dgm:prSet presAssocID="{839A575D-8F23-427F-8C12-370B9E685588}" presName="rootConnector" presStyleLbl="node3" presStyleIdx="1" presStyleCnt="8"/>
      <dgm:spPr/>
    </dgm:pt>
    <dgm:pt modelId="{1D79B107-6DAD-4649-8863-C5AC2393B07F}" type="pres">
      <dgm:prSet presAssocID="{839A575D-8F23-427F-8C12-370B9E685588}" presName="hierChild4" presStyleCnt="0"/>
      <dgm:spPr/>
    </dgm:pt>
    <dgm:pt modelId="{52296EF2-DB32-4805-B846-3D19AC460047}" type="pres">
      <dgm:prSet presAssocID="{839A575D-8F23-427F-8C12-370B9E685588}" presName="hierChild5" presStyleCnt="0"/>
      <dgm:spPr/>
    </dgm:pt>
    <dgm:pt modelId="{132D14F9-6A56-40FA-AC55-D2E69BDC4CDE}" type="pres">
      <dgm:prSet presAssocID="{28C182C3-FD5B-4B87-ABDE-41D48FFF801C}" presName="hierChild5" presStyleCnt="0"/>
      <dgm:spPr/>
    </dgm:pt>
    <dgm:pt modelId="{A70BC88E-C833-4E25-A438-27B79B0A9073}" type="pres">
      <dgm:prSet presAssocID="{EC6D995E-026A-482D-ADD6-E08FB2712C16}" presName="Name37" presStyleLbl="parChTrans1D2" presStyleIdx="1" presStyleCnt="4"/>
      <dgm:spPr/>
    </dgm:pt>
    <dgm:pt modelId="{145818FF-1650-445B-8D83-D180B48E54AD}" type="pres">
      <dgm:prSet presAssocID="{D6035856-9352-4A91-860E-36003951D924}" presName="hierRoot2" presStyleCnt="0">
        <dgm:presLayoutVars>
          <dgm:hierBranch val="init"/>
        </dgm:presLayoutVars>
      </dgm:prSet>
      <dgm:spPr/>
    </dgm:pt>
    <dgm:pt modelId="{ECD4B30D-9704-4C84-B7E9-25DF63C97F56}" type="pres">
      <dgm:prSet presAssocID="{D6035856-9352-4A91-860E-36003951D924}" presName="rootComposite" presStyleCnt="0"/>
      <dgm:spPr/>
    </dgm:pt>
    <dgm:pt modelId="{386356D6-4AAD-42AE-8712-30397F27D786}" type="pres">
      <dgm:prSet presAssocID="{D6035856-9352-4A91-860E-36003951D924}" presName="rootText" presStyleLbl="node2" presStyleIdx="1" presStyleCnt="4">
        <dgm:presLayoutVars>
          <dgm:chPref val="3"/>
        </dgm:presLayoutVars>
      </dgm:prSet>
      <dgm:spPr/>
    </dgm:pt>
    <dgm:pt modelId="{BE35DBEF-87AF-455E-883E-A8BAFBB8DCBA}" type="pres">
      <dgm:prSet presAssocID="{D6035856-9352-4A91-860E-36003951D924}" presName="rootConnector" presStyleLbl="node2" presStyleIdx="1" presStyleCnt="4"/>
      <dgm:spPr/>
    </dgm:pt>
    <dgm:pt modelId="{893F9BF7-9FB6-4DE1-80C3-9D22BF6F1EF4}" type="pres">
      <dgm:prSet presAssocID="{D6035856-9352-4A91-860E-36003951D924}" presName="hierChild4" presStyleCnt="0"/>
      <dgm:spPr/>
    </dgm:pt>
    <dgm:pt modelId="{E6279B20-8F90-49AE-B5EF-9E61583BD5B6}" type="pres">
      <dgm:prSet presAssocID="{5CFC7C77-AF31-4AED-ACF4-24D9D13BE8DA}" presName="Name37" presStyleLbl="parChTrans1D3" presStyleIdx="2" presStyleCnt="8"/>
      <dgm:spPr/>
    </dgm:pt>
    <dgm:pt modelId="{46C6E4EA-6147-4C11-9CBE-9B937BE922F4}" type="pres">
      <dgm:prSet presAssocID="{2DE99D33-15EB-41FF-9D58-22CFAE7DAFCD}" presName="hierRoot2" presStyleCnt="0">
        <dgm:presLayoutVars>
          <dgm:hierBranch val="init"/>
        </dgm:presLayoutVars>
      </dgm:prSet>
      <dgm:spPr/>
    </dgm:pt>
    <dgm:pt modelId="{CB2B7A97-95EE-4DA5-81EE-370180A83E71}" type="pres">
      <dgm:prSet presAssocID="{2DE99D33-15EB-41FF-9D58-22CFAE7DAFCD}" presName="rootComposite" presStyleCnt="0"/>
      <dgm:spPr/>
    </dgm:pt>
    <dgm:pt modelId="{4EA36268-0022-4793-93C6-929BF4906086}" type="pres">
      <dgm:prSet presAssocID="{2DE99D33-15EB-41FF-9D58-22CFAE7DAFCD}" presName="rootText" presStyleLbl="node3" presStyleIdx="2" presStyleCnt="8">
        <dgm:presLayoutVars>
          <dgm:chPref val="3"/>
        </dgm:presLayoutVars>
      </dgm:prSet>
      <dgm:spPr/>
    </dgm:pt>
    <dgm:pt modelId="{FEDAD99B-6ABD-4D39-BFCC-A747BF8907DD}" type="pres">
      <dgm:prSet presAssocID="{2DE99D33-15EB-41FF-9D58-22CFAE7DAFCD}" presName="rootConnector" presStyleLbl="node3" presStyleIdx="2" presStyleCnt="8"/>
      <dgm:spPr/>
    </dgm:pt>
    <dgm:pt modelId="{52B72CB5-D4B2-4DCB-9D2D-97CEA056F36F}" type="pres">
      <dgm:prSet presAssocID="{2DE99D33-15EB-41FF-9D58-22CFAE7DAFCD}" presName="hierChild4" presStyleCnt="0"/>
      <dgm:spPr/>
    </dgm:pt>
    <dgm:pt modelId="{005D9886-3AD6-4D7D-98E8-E9345181B331}" type="pres">
      <dgm:prSet presAssocID="{2DE99D33-15EB-41FF-9D58-22CFAE7DAFCD}" presName="hierChild5" presStyleCnt="0"/>
      <dgm:spPr/>
    </dgm:pt>
    <dgm:pt modelId="{9C3882C4-D484-4D14-87D2-8483943E2C38}" type="pres">
      <dgm:prSet presAssocID="{C57E4851-FE04-406E-85AE-5479C484F63B}" presName="Name37" presStyleLbl="parChTrans1D3" presStyleIdx="3" presStyleCnt="8"/>
      <dgm:spPr/>
    </dgm:pt>
    <dgm:pt modelId="{EBCB90D9-B064-484D-884C-11BFBA0B17FB}" type="pres">
      <dgm:prSet presAssocID="{CC0EAB3D-A1E7-489C-94E7-E0D8A87BFF87}" presName="hierRoot2" presStyleCnt="0">
        <dgm:presLayoutVars>
          <dgm:hierBranch val="init"/>
        </dgm:presLayoutVars>
      </dgm:prSet>
      <dgm:spPr/>
    </dgm:pt>
    <dgm:pt modelId="{E8A0BBF8-BFE5-4CCA-966F-A918233F6A7C}" type="pres">
      <dgm:prSet presAssocID="{CC0EAB3D-A1E7-489C-94E7-E0D8A87BFF87}" presName="rootComposite" presStyleCnt="0"/>
      <dgm:spPr/>
    </dgm:pt>
    <dgm:pt modelId="{C6D22CD4-29F6-4DA4-B45F-89A841627B80}" type="pres">
      <dgm:prSet presAssocID="{CC0EAB3D-A1E7-489C-94E7-E0D8A87BFF87}" presName="rootText" presStyleLbl="node3" presStyleIdx="3" presStyleCnt="8">
        <dgm:presLayoutVars>
          <dgm:chPref val="3"/>
        </dgm:presLayoutVars>
      </dgm:prSet>
      <dgm:spPr/>
    </dgm:pt>
    <dgm:pt modelId="{C5967923-A275-4C1E-A0D2-B2BB88BADC4E}" type="pres">
      <dgm:prSet presAssocID="{CC0EAB3D-A1E7-489C-94E7-E0D8A87BFF87}" presName="rootConnector" presStyleLbl="node3" presStyleIdx="3" presStyleCnt="8"/>
      <dgm:spPr/>
    </dgm:pt>
    <dgm:pt modelId="{0E4C2010-B420-4ADE-BB26-7BF5F6559CB8}" type="pres">
      <dgm:prSet presAssocID="{CC0EAB3D-A1E7-489C-94E7-E0D8A87BFF87}" presName="hierChild4" presStyleCnt="0"/>
      <dgm:spPr/>
    </dgm:pt>
    <dgm:pt modelId="{51551055-CA91-4DF7-BAD9-B551A914F8C9}" type="pres">
      <dgm:prSet presAssocID="{CC0EAB3D-A1E7-489C-94E7-E0D8A87BFF87}" presName="hierChild5" presStyleCnt="0"/>
      <dgm:spPr/>
    </dgm:pt>
    <dgm:pt modelId="{FD65ABCA-E2A9-4E08-913A-343F09EDDEE3}" type="pres">
      <dgm:prSet presAssocID="{D6035856-9352-4A91-860E-36003951D924}" presName="hierChild5" presStyleCnt="0"/>
      <dgm:spPr/>
    </dgm:pt>
    <dgm:pt modelId="{EC59D83A-8344-43B8-A11B-49EAC43926D3}" type="pres">
      <dgm:prSet presAssocID="{D64A5860-E143-4D46-ACFB-E02FB2DE692C}" presName="Name37" presStyleLbl="parChTrans1D2" presStyleIdx="2" presStyleCnt="4"/>
      <dgm:spPr/>
    </dgm:pt>
    <dgm:pt modelId="{DAEC949B-C9D8-49DF-8E4B-2DE3E79AE077}" type="pres">
      <dgm:prSet presAssocID="{11B118DF-3819-4AAB-8261-CEED442BA960}" presName="hierRoot2" presStyleCnt="0">
        <dgm:presLayoutVars>
          <dgm:hierBranch val="init"/>
        </dgm:presLayoutVars>
      </dgm:prSet>
      <dgm:spPr/>
    </dgm:pt>
    <dgm:pt modelId="{08E549B2-2695-4BB5-8F72-97D3FFDC3034}" type="pres">
      <dgm:prSet presAssocID="{11B118DF-3819-4AAB-8261-CEED442BA960}" presName="rootComposite" presStyleCnt="0"/>
      <dgm:spPr/>
    </dgm:pt>
    <dgm:pt modelId="{FD7C309E-38DC-449A-B088-9A91518E772C}" type="pres">
      <dgm:prSet presAssocID="{11B118DF-3819-4AAB-8261-CEED442BA960}" presName="rootText" presStyleLbl="node2" presStyleIdx="2" presStyleCnt="4">
        <dgm:presLayoutVars>
          <dgm:chPref val="3"/>
        </dgm:presLayoutVars>
      </dgm:prSet>
      <dgm:spPr/>
    </dgm:pt>
    <dgm:pt modelId="{0C7F4177-CA60-4F62-8D3F-CB331E457642}" type="pres">
      <dgm:prSet presAssocID="{11B118DF-3819-4AAB-8261-CEED442BA960}" presName="rootConnector" presStyleLbl="node2" presStyleIdx="2" presStyleCnt="4"/>
      <dgm:spPr/>
    </dgm:pt>
    <dgm:pt modelId="{BDEEFB01-EAE8-40F6-AD04-31B97E9E47FA}" type="pres">
      <dgm:prSet presAssocID="{11B118DF-3819-4AAB-8261-CEED442BA960}" presName="hierChild4" presStyleCnt="0"/>
      <dgm:spPr/>
    </dgm:pt>
    <dgm:pt modelId="{8907D646-D551-4731-892B-7759B4A860CB}" type="pres">
      <dgm:prSet presAssocID="{B5B6CF5D-BB6C-4529-9E0B-6861E48AE4B7}" presName="Name37" presStyleLbl="parChTrans1D3" presStyleIdx="4" presStyleCnt="8"/>
      <dgm:spPr/>
    </dgm:pt>
    <dgm:pt modelId="{7B24774C-131F-4D69-B7D2-24C458558357}" type="pres">
      <dgm:prSet presAssocID="{8FCF841C-0452-4EFC-A69F-023E161426F5}" presName="hierRoot2" presStyleCnt="0">
        <dgm:presLayoutVars>
          <dgm:hierBranch val="init"/>
        </dgm:presLayoutVars>
      </dgm:prSet>
      <dgm:spPr/>
    </dgm:pt>
    <dgm:pt modelId="{DE2AEAC9-9755-4D08-B18E-7CA18AD5185A}" type="pres">
      <dgm:prSet presAssocID="{8FCF841C-0452-4EFC-A69F-023E161426F5}" presName="rootComposite" presStyleCnt="0"/>
      <dgm:spPr/>
    </dgm:pt>
    <dgm:pt modelId="{987FA9F5-14B2-4EB4-8849-F0D24F1C1405}" type="pres">
      <dgm:prSet presAssocID="{8FCF841C-0452-4EFC-A69F-023E161426F5}" presName="rootText" presStyleLbl="node3" presStyleIdx="4" presStyleCnt="8">
        <dgm:presLayoutVars>
          <dgm:chPref val="3"/>
        </dgm:presLayoutVars>
      </dgm:prSet>
      <dgm:spPr/>
    </dgm:pt>
    <dgm:pt modelId="{3296558C-7969-4628-A3B2-4D0B6E121947}" type="pres">
      <dgm:prSet presAssocID="{8FCF841C-0452-4EFC-A69F-023E161426F5}" presName="rootConnector" presStyleLbl="node3" presStyleIdx="4" presStyleCnt="8"/>
      <dgm:spPr/>
    </dgm:pt>
    <dgm:pt modelId="{F1192EEB-6F10-48DA-9291-2914CF2E0EF1}" type="pres">
      <dgm:prSet presAssocID="{8FCF841C-0452-4EFC-A69F-023E161426F5}" presName="hierChild4" presStyleCnt="0"/>
      <dgm:spPr/>
    </dgm:pt>
    <dgm:pt modelId="{0A49C448-E297-4882-9044-FEE0B479F542}" type="pres">
      <dgm:prSet presAssocID="{8FCF841C-0452-4EFC-A69F-023E161426F5}" presName="hierChild5" presStyleCnt="0"/>
      <dgm:spPr/>
    </dgm:pt>
    <dgm:pt modelId="{C976A22B-3067-4397-A13F-4689DD6A4109}" type="pres">
      <dgm:prSet presAssocID="{94B12386-BF3B-4D69-842F-A7326DD35A21}" presName="Name37" presStyleLbl="parChTrans1D3" presStyleIdx="5" presStyleCnt="8"/>
      <dgm:spPr/>
    </dgm:pt>
    <dgm:pt modelId="{EE3F3409-C3B6-4889-ACE4-5805E04DDBA2}" type="pres">
      <dgm:prSet presAssocID="{2E5505AC-407A-48EA-82EF-B0A1ABC91AC7}" presName="hierRoot2" presStyleCnt="0">
        <dgm:presLayoutVars>
          <dgm:hierBranch val="init"/>
        </dgm:presLayoutVars>
      </dgm:prSet>
      <dgm:spPr/>
    </dgm:pt>
    <dgm:pt modelId="{B0AC3900-A3D1-4D43-9455-4F8EA2C3BA09}" type="pres">
      <dgm:prSet presAssocID="{2E5505AC-407A-48EA-82EF-B0A1ABC91AC7}" presName="rootComposite" presStyleCnt="0"/>
      <dgm:spPr/>
    </dgm:pt>
    <dgm:pt modelId="{CA14FAFA-449B-47AA-97D8-FDEB781320D8}" type="pres">
      <dgm:prSet presAssocID="{2E5505AC-407A-48EA-82EF-B0A1ABC91AC7}" presName="rootText" presStyleLbl="node3" presStyleIdx="5" presStyleCnt="8">
        <dgm:presLayoutVars>
          <dgm:chPref val="3"/>
        </dgm:presLayoutVars>
      </dgm:prSet>
      <dgm:spPr/>
    </dgm:pt>
    <dgm:pt modelId="{10643EDB-BA9B-43F4-8DB7-EDF288A7D0A4}" type="pres">
      <dgm:prSet presAssocID="{2E5505AC-407A-48EA-82EF-B0A1ABC91AC7}" presName="rootConnector" presStyleLbl="node3" presStyleIdx="5" presStyleCnt="8"/>
      <dgm:spPr/>
    </dgm:pt>
    <dgm:pt modelId="{F75DB084-EB4F-481A-81EB-1C2985164724}" type="pres">
      <dgm:prSet presAssocID="{2E5505AC-407A-48EA-82EF-B0A1ABC91AC7}" presName="hierChild4" presStyleCnt="0"/>
      <dgm:spPr/>
    </dgm:pt>
    <dgm:pt modelId="{77033039-7B99-4304-9E34-87A072B6923A}" type="pres">
      <dgm:prSet presAssocID="{2E5505AC-407A-48EA-82EF-B0A1ABC91AC7}" presName="hierChild5" presStyleCnt="0"/>
      <dgm:spPr/>
    </dgm:pt>
    <dgm:pt modelId="{D78CA7D6-E2F2-41A6-94B3-5189F0B98130}" type="pres">
      <dgm:prSet presAssocID="{11B118DF-3819-4AAB-8261-CEED442BA960}" presName="hierChild5" presStyleCnt="0"/>
      <dgm:spPr/>
    </dgm:pt>
    <dgm:pt modelId="{2E566D02-795A-402F-B3BB-AD194BBBFA33}" type="pres">
      <dgm:prSet presAssocID="{7189DC32-2317-47C8-8AA8-BCAAA5CE1CDE}" presName="Name37" presStyleLbl="parChTrans1D2" presStyleIdx="3" presStyleCnt="4"/>
      <dgm:spPr/>
    </dgm:pt>
    <dgm:pt modelId="{DCB81892-6AC1-4E91-83F8-EA37E7843659}" type="pres">
      <dgm:prSet presAssocID="{4BB52C08-C60D-4456-BE54-1C9F51C14DD7}" presName="hierRoot2" presStyleCnt="0">
        <dgm:presLayoutVars>
          <dgm:hierBranch val="init"/>
        </dgm:presLayoutVars>
      </dgm:prSet>
      <dgm:spPr/>
    </dgm:pt>
    <dgm:pt modelId="{2BE0CF41-531F-45C1-8F77-97B9FE574B69}" type="pres">
      <dgm:prSet presAssocID="{4BB52C08-C60D-4456-BE54-1C9F51C14DD7}" presName="rootComposite" presStyleCnt="0"/>
      <dgm:spPr/>
    </dgm:pt>
    <dgm:pt modelId="{63F39A85-6CC2-42DE-BAA0-0CCC63012D28}" type="pres">
      <dgm:prSet presAssocID="{4BB52C08-C60D-4456-BE54-1C9F51C14DD7}" presName="rootText" presStyleLbl="node2" presStyleIdx="3" presStyleCnt="4">
        <dgm:presLayoutVars>
          <dgm:chPref val="3"/>
        </dgm:presLayoutVars>
      </dgm:prSet>
      <dgm:spPr/>
    </dgm:pt>
    <dgm:pt modelId="{628B44B7-9465-46D7-AAF5-7497916787C6}" type="pres">
      <dgm:prSet presAssocID="{4BB52C08-C60D-4456-BE54-1C9F51C14DD7}" presName="rootConnector" presStyleLbl="node2" presStyleIdx="3" presStyleCnt="4"/>
      <dgm:spPr/>
    </dgm:pt>
    <dgm:pt modelId="{B38EF6AE-2D1B-4467-874E-2F10FDE4FA38}" type="pres">
      <dgm:prSet presAssocID="{4BB52C08-C60D-4456-BE54-1C9F51C14DD7}" presName="hierChild4" presStyleCnt="0"/>
      <dgm:spPr/>
    </dgm:pt>
    <dgm:pt modelId="{68AFBC87-37AC-4275-AFD8-2C3BA547389A}" type="pres">
      <dgm:prSet presAssocID="{F218A346-657B-443D-9F72-939FC5F2D1EB}" presName="Name37" presStyleLbl="parChTrans1D3" presStyleIdx="6" presStyleCnt="8"/>
      <dgm:spPr/>
    </dgm:pt>
    <dgm:pt modelId="{F375BDA9-E484-438E-8C55-402B61B85164}" type="pres">
      <dgm:prSet presAssocID="{94B31393-4944-4181-9EF6-27655ED8C6F3}" presName="hierRoot2" presStyleCnt="0">
        <dgm:presLayoutVars>
          <dgm:hierBranch val="init"/>
        </dgm:presLayoutVars>
      </dgm:prSet>
      <dgm:spPr/>
    </dgm:pt>
    <dgm:pt modelId="{96128A31-1F00-41EB-8AA4-2B05D0CC5913}" type="pres">
      <dgm:prSet presAssocID="{94B31393-4944-4181-9EF6-27655ED8C6F3}" presName="rootComposite" presStyleCnt="0"/>
      <dgm:spPr/>
    </dgm:pt>
    <dgm:pt modelId="{28C17384-E1CC-488D-BE83-8314A8688B99}" type="pres">
      <dgm:prSet presAssocID="{94B31393-4944-4181-9EF6-27655ED8C6F3}" presName="rootText" presStyleLbl="node3" presStyleIdx="6" presStyleCnt="8">
        <dgm:presLayoutVars>
          <dgm:chPref val="3"/>
        </dgm:presLayoutVars>
      </dgm:prSet>
      <dgm:spPr/>
    </dgm:pt>
    <dgm:pt modelId="{D014DF53-A2B3-4BFB-B902-933CD987E62B}" type="pres">
      <dgm:prSet presAssocID="{94B31393-4944-4181-9EF6-27655ED8C6F3}" presName="rootConnector" presStyleLbl="node3" presStyleIdx="6" presStyleCnt="8"/>
      <dgm:spPr/>
    </dgm:pt>
    <dgm:pt modelId="{7D20D39A-6D0B-4EAD-A3B9-AAA86CBD9238}" type="pres">
      <dgm:prSet presAssocID="{94B31393-4944-4181-9EF6-27655ED8C6F3}" presName="hierChild4" presStyleCnt="0"/>
      <dgm:spPr/>
    </dgm:pt>
    <dgm:pt modelId="{F9AFD7A1-6D3E-4382-9024-5F68A0DF6C76}" type="pres">
      <dgm:prSet presAssocID="{94B31393-4944-4181-9EF6-27655ED8C6F3}" presName="hierChild5" presStyleCnt="0"/>
      <dgm:spPr/>
    </dgm:pt>
    <dgm:pt modelId="{D1BCD886-912D-462A-9CF6-F1A12879D522}" type="pres">
      <dgm:prSet presAssocID="{3C5D750E-EC12-48C9-950F-8CAE52B2DD3A}" presName="Name37" presStyleLbl="parChTrans1D3" presStyleIdx="7" presStyleCnt="8"/>
      <dgm:spPr/>
    </dgm:pt>
    <dgm:pt modelId="{E4AC92E7-AC6F-41D2-943D-11E9CD5F2EC6}" type="pres">
      <dgm:prSet presAssocID="{20B56E37-FDA1-44F1-BFDD-8EB27D8B4058}" presName="hierRoot2" presStyleCnt="0">
        <dgm:presLayoutVars>
          <dgm:hierBranch val="init"/>
        </dgm:presLayoutVars>
      </dgm:prSet>
      <dgm:spPr/>
    </dgm:pt>
    <dgm:pt modelId="{6558886B-4944-4C42-90C8-48A0BEA3154E}" type="pres">
      <dgm:prSet presAssocID="{20B56E37-FDA1-44F1-BFDD-8EB27D8B4058}" presName="rootComposite" presStyleCnt="0"/>
      <dgm:spPr/>
    </dgm:pt>
    <dgm:pt modelId="{86260B1F-4A54-4B77-9F94-9E9EA8E01C4A}" type="pres">
      <dgm:prSet presAssocID="{20B56E37-FDA1-44F1-BFDD-8EB27D8B4058}" presName="rootText" presStyleLbl="node3" presStyleIdx="7" presStyleCnt="8">
        <dgm:presLayoutVars>
          <dgm:chPref val="3"/>
        </dgm:presLayoutVars>
      </dgm:prSet>
      <dgm:spPr/>
    </dgm:pt>
    <dgm:pt modelId="{E0D6B74A-1576-4B9C-ACD7-93A3E9A7FEE7}" type="pres">
      <dgm:prSet presAssocID="{20B56E37-FDA1-44F1-BFDD-8EB27D8B4058}" presName="rootConnector" presStyleLbl="node3" presStyleIdx="7" presStyleCnt="8"/>
      <dgm:spPr/>
    </dgm:pt>
    <dgm:pt modelId="{138C7116-365C-4B8F-96DA-B60234961D59}" type="pres">
      <dgm:prSet presAssocID="{20B56E37-FDA1-44F1-BFDD-8EB27D8B4058}" presName="hierChild4" presStyleCnt="0"/>
      <dgm:spPr/>
    </dgm:pt>
    <dgm:pt modelId="{94B04702-8853-428B-B381-068B84FB2161}" type="pres">
      <dgm:prSet presAssocID="{20B56E37-FDA1-44F1-BFDD-8EB27D8B4058}" presName="hierChild5" presStyleCnt="0"/>
      <dgm:spPr/>
    </dgm:pt>
    <dgm:pt modelId="{19C2F748-1F84-4717-AB1E-B4E785CC9183}" type="pres">
      <dgm:prSet presAssocID="{4BB52C08-C60D-4456-BE54-1C9F51C14DD7}" presName="hierChild5" presStyleCnt="0"/>
      <dgm:spPr/>
    </dgm:pt>
    <dgm:pt modelId="{9D5AFEEE-B595-4934-B1E7-E765CB543DB1}" type="pres">
      <dgm:prSet presAssocID="{3AA1117B-D4A3-4980-9E90-281D369A2C88}" presName="hierChild3" presStyleCnt="0"/>
      <dgm:spPr/>
    </dgm:pt>
  </dgm:ptLst>
  <dgm:cxnLst>
    <dgm:cxn modelId="{7D221D04-4F3E-4BCE-90D8-C94BFA6C514E}" type="presOf" srcId="{839A575D-8F23-427F-8C12-370B9E685588}" destId="{EDEA15E3-807D-4661-9E19-D7D417691378}" srcOrd="0" destOrd="0" presId="urn:microsoft.com/office/officeart/2005/8/layout/orgChart1"/>
    <dgm:cxn modelId="{09FF590E-04BA-4705-99FE-61AFC7689155}" type="presOf" srcId="{5CFC7C77-AF31-4AED-ACF4-24D9D13BE8DA}" destId="{E6279B20-8F90-49AE-B5EF-9E61583BD5B6}" srcOrd="0" destOrd="0" presId="urn:microsoft.com/office/officeart/2005/8/layout/orgChart1"/>
    <dgm:cxn modelId="{E5505011-3B45-442A-8E4C-9F76028C1F91}" type="presOf" srcId="{7189DC32-2317-47C8-8AA8-BCAAA5CE1CDE}" destId="{2E566D02-795A-402F-B3BB-AD194BBBFA33}" srcOrd="0" destOrd="0" presId="urn:microsoft.com/office/officeart/2005/8/layout/orgChart1"/>
    <dgm:cxn modelId="{2484F314-5747-4CB6-A714-302E1EFDCED2}" type="presOf" srcId="{2E5505AC-407A-48EA-82EF-B0A1ABC91AC7}" destId="{10643EDB-BA9B-43F4-8DB7-EDF288A7D0A4}" srcOrd="1" destOrd="0" presId="urn:microsoft.com/office/officeart/2005/8/layout/orgChart1"/>
    <dgm:cxn modelId="{79C9BF17-1221-492A-8A31-134DDD286839}" type="presOf" srcId="{25794D3D-CACD-4184-8E57-5E51E9F6F524}" destId="{B20FC95F-1EF0-40D1-B84E-FD9403D34C6A}" srcOrd="0" destOrd="0" presId="urn:microsoft.com/office/officeart/2005/8/layout/orgChart1"/>
    <dgm:cxn modelId="{D1188520-C784-44C9-B607-D1F9E302C0E7}" type="presOf" srcId="{11B118DF-3819-4AAB-8261-CEED442BA960}" destId="{FD7C309E-38DC-449A-B088-9A91518E772C}" srcOrd="0" destOrd="0" presId="urn:microsoft.com/office/officeart/2005/8/layout/orgChart1"/>
    <dgm:cxn modelId="{2DD2E020-1107-425E-A209-7DF4ACF12934}" type="presOf" srcId="{8FCF841C-0452-4EFC-A69F-023E161426F5}" destId="{3296558C-7969-4628-A3B2-4D0B6E121947}" srcOrd="1" destOrd="0" presId="urn:microsoft.com/office/officeart/2005/8/layout/orgChart1"/>
    <dgm:cxn modelId="{C970FD24-DE91-45B6-BFB7-901C577207A8}" type="presOf" srcId="{EC6D995E-026A-482D-ADD6-E08FB2712C16}" destId="{A70BC88E-C833-4E25-A438-27B79B0A9073}" srcOrd="0" destOrd="0" presId="urn:microsoft.com/office/officeart/2005/8/layout/orgChart1"/>
    <dgm:cxn modelId="{68FFA12C-FF95-4AED-97AE-6C55292BDD8A}" srcId="{3AA1117B-D4A3-4980-9E90-281D369A2C88}" destId="{4BB52C08-C60D-4456-BE54-1C9F51C14DD7}" srcOrd="3" destOrd="0" parTransId="{7189DC32-2317-47C8-8AA8-BCAAA5CE1CDE}" sibTransId="{6A31ACB2-9DB4-4727-93B3-EA8A075BD623}"/>
    <dgm:cxn modelId="{FAD0D531-695C-4645-B2E7-E6B8266E04A0}" type="presOf" srcId="{25794D3D-CACD-4184-8E57-5E51E9F6F524}" destId="{7FD62594-C493-4001-933C-D2F99256E30C}" srcOrd="1" destOrd="0" presId="urn:microsoft.com/office/officeart/2005/8/layout/orgChart1"/>
    <dgm:cxn modelId="{D274BC36-3690-4A98-8A9E-FC3E3D948D9F}" type="presOf" srcId="{C57E4851-FE04-406E-85AE-5479C484F63B}" destId="{9C3882C4-D484-4D14-87D2-8483943E2C38}" srcOrd="0" destOrd="0" presId="urn:microsoft.com/office/officeart/2005/8/layout/orgChart1"/>
    <dgm:cxn modelId="{9C2AB53B-5CC8-4C54-B620-7CC7A2A79553}" type="presOf" srcId="{B5B6CF5D-BB6C-4529-9E0B-6861E48AE4B7}" destId="{8907D646-D551-4731-892B-7759B4A860CB}" srcOrd="0" destOrd="0" presId="urn:microsoft.com/office/officeart/2005/8/layout/orgChart1"/>
    <dgm:cxn modelId="{1397D03B-14C5-4226-AD28-2972520DD5E5}" type="presOf" srcId="{28C182C3-FD5B-4B87-ABDE-41D48FFF801C}" destId="{091BD58A-5D20-4CC3-827B-7539F4168270}" srcOrd="0" destOrd="0" presId="urn:microsoft.com/office/officeart/2005/8/layout/orgChart1"/>
    <dgm:cxn modelId="{C3DED23E-96CE-4AC3-B980-C14171D5BB93}" type="presOf" srcId="{BD486C94-7F6C-4E50-A043-49AC569D0FFB}" destId="{5F82F4DB-9D36-476B-9C65-CB6ACFC5EF23}" srcOrd="0" destOrd="0" presId="urn:microsoft.com/office/officeart/2005/8/layout/orgChart1"/>
    <dgm:cxn modelId="{B689373F-15C2-453A-AA41-312C298208CF}" type="presOf" srcId="{2E5505AC-407A-48EA-82EF-B0A1ABC91AC7}" destId="{CA14FAFA-449B-47AA-97D8-FDEB781320D8}" srcOrd="0" destOrd="0" presId="urn:microsoft.com/office/officeart/2005/8/layout/orgChart1"/>
    <dgm:cxn modelId="{0DBDB040-A80E-4F53-8F5F-0B7E85814BA8}" type="presOf" srcId="{D6035856-9352-4A91-860E-36003951D924}" destId="{BE35DBEF-87AF-455E-883E-A8BAFBB8DCBA}" srcOrd="1" destOrd="0" presId="urn:microsoft.com/office/officeart/2005/8/layout/orgChart1"/>
    <dgm:cxn modelId="{2163755F-3568-4B75-8B24-687C5D62690D}" type="presOf" srcId="{20B56E37-FDA1-44F1-BFDD-8EB27D8B4058}" destId="{86260B1F-4A54-4B77-9F94-9E9EA8E01C4A}" srcOrd="0" destOrd="0" presId="urn:microsoft.com/office/officeart/2005/8/layout/orgChart1"/>
    <dgm:cxn modelId="{A9FBE943-85AC-4F55-BB0B-718390774FE1}" type="presOf" srcId="{2DE99D33-15EB-41FF-9D58-22CFAE7DAFCD}" destId="{4EA36268-0022-4793-93C6-929BF4906086}" srcOrd="0" destOrd="0" presId="urn:microsoft.com/office/officeart/2005/8/layout/orgChart1"/>
    <dgm:cxn modelId="{F7CA7E4A-C5CF-46FD-8781-D1EED6694D41}" srcId="{28C182C3-FD5B-4B87-ABDE-41D48FFF801C}" destId="{25794D3D-CACD-4184-8E57-5E51E9F6F524}" srcOrd="0" destOrd="0" parTransId="{5FEE0693-CF3C-4E30-8186-A0182065210F}" sibTransId="{6BCE122D-0C18-4D26-B5F9-659DA784A123}"/>
    <dgm:cxn modelId="{9E2EAA4A-7859-4A8F-A46D-34D498F1A134}" srcId="{3AA1117B-D4A3-4980-9E90-281D369A2C88}" destId="{11B118DF-3819-4AAB-8261-CEED442BA960}" srcOrd="2" destOrd="0" parTransId="{D64A5860-E143-4D46-ACFB-E02FB2DE692C}" sibTransId="{A8AF9625-9209-4251-B424-0B9F0040D253}"/>
    <dgm:cxn modelId="{28CBC76C-C78C-4240-AC8B-185197F69134}" type="presOf" srcId="{8FCF841C-0452-4EFC-A69F-023E161426F5}" destId="{987FA9F5-14B2-4EB4-8849-F0D24F1C1405}" srcOrd="0" destOrd="0" presId="urn:microsoft.com/office/officeart/2005/8/layout/orgChart1"/>
    <dgm:cxn modelId="{BB29094E-96BD-4B39-ABFE-DA4734C24440}" type="presOf" srcId="{CC0EAB3D-A1E7-489C-94E7-E0D8A87BFF87}" destId="{C6D22CD4-29F6-4DA4-B45F-89A841627B80}" srcOrd="0" destOrd="0" presId="urn:microsoft.com/office/officeart/2005/8/layout/orgChart1"/>
    <dgm:cxn modelId="{AD395573-40A8-4E07-A6F9-3233B70C4B7D}" type="presOf" srcId="{11B118DF-3819-4AAB-8261-CEED442BA960}" destId="{0C7F4177-CA60-4F62-8D3F-CB331E457642}" srcOrd="1" destOrd="0" presId="urn:microsoft.com/office/officeart/2005/8/layout/orgChart1"/>
    <dgm:cxn modelId="{F8124D55-BFD8-40E5-BBC2-C53E83D7FDE0}" srcId="{D6035856-9352-4A91-860E-36003951D924}" destId="{2DE99D33-15EB-41FF-9D58-22CFAE7DAFCD}" srcOrd="0" destOrd="0" parTransId="{5CFC7C77-AF31-4AED-ACF4-24D9D13BE8DA}" sibTransId="{E55BCFBC-17E3-4572-9659-77629F2E0E09}"/>
    <dgm:cxn modelId="{DF55F25A-C452-414A-9931-FA65F23D6112}" type="presOf" srcId="{2DE99D33-15EB-41FF-9D58-22CFAE7DAFCD}" destId="{FEDAD99B-6ABD-4D39-BFCC-A747BF8907DD}" srcOrd="1" destOrd="0" presId="urn:microsoft.com/office/officeart/2005/8/layout/orgChart1"/>
    <dgm:cxn modelId="{9143777B-25F4-46CC-9CFD-1B7A46B7030C}" srcId="{4BB52C08-C60D-4456-BE54-1C9F51C14DD7}" destId="{94B31393-4944-4181-9EF6-27655ED8C6F3}" srcOrd="0" destOrd="0" parTransId="{F218A346-657B-443D-9F72-939FC5F2D1EB}" sibTransId="{19D254B0-64C6-4B5F-86A8-E132CA35BFCB}"/>
    <dgm:cxn modelId="{1CCDB184-EDD8-4105-9DAB-AB8BB4747D12}" type="presOf" srcId="{839A575D-8F23-427F-8C12-370B9E685588}" destId="{FB14E926-3C79-4301-ABE9-B686C08B8892}" srcOrd="1" destOrd="0" presId="urn:microsoft.com/office/officeart/2005/8/layout/orgChart1"/>
    <dgm:cxn modelId="{51F13E85-1E3B-4E2C-B1EF-291E32548BC5}" type="presOf" srcId="{28C182C3-FD5B-4B87-ABDE-41D48FFF801C}" destId="{0F26D944-87A5-42C7-9E07-29DFEFBE841E}" srcOrd="1" destOrd="0" presId="urn:microsoft.com/office/officeart/2005/8/layout/orgChart1"/>
    <dgm:cxn modelId="{55117985-76C0-4B7E-86F6-8F5419B2D702}" srcId="{3AA1117B-D4A3-4980-9E90-281D369A2C88}" destId="{D6035856-9352-4A91-860E-36003951D924}" srcOrd="1" destOrd="0" parTransId="{EC6D995E-026A-482D-ADD6-E08FB2712C16}" sibTransId="{1E50C772-9E50-4ABF-ADF8-CBAFABBBE952}"/>
    <dgm:cxn modelId="{EF090E8A-2E40-4035-AE61-A6DF84747E5C}" type="presOf" srcId="{F218A346-657B-443D-9F72-939FC5F2D1EB}" destId="{68AFBC87-37AC-4275-AFD8-2C3BA547389A}" srcOrd="0" destOrd="0" presId="urn:microsoft.com/office/officeart/2005/8/layout/orgChart1"/>
    <dgm:cxn modelId="{09597D9A-B5EF-4E93-AE39-727BD9A6EC9B}" srcId="{11B118DF-3819-4AAB-8261-CEED442BA960}" destId="{2E5505AC-407A-48EA-82EF-B0A1ABC91AC7}" srcOrd="1" destOrd="0" parTransId="{94B12386-BF3B-4D69-842F-A7326DD35A21}" sibTransId="{F8B31CC3-3B1D-4B3F-A106-AB9B17F2F441}"/>
    <dgm:cxn modelId="{13DE619E-37DB-4E25-9B97-80908EA0D246}" srcId="{28C182C3-FD5B-4B87-ABDE-41D48FFF801C}" destId="{839A575D-8F23-427F-8C12-370B9E685588}" srcOrd="1" destOrd="0" parTransId="{BD486C94-7F6C-4E50-A043-49AC569D0FFB}" sibTransId="{4D5C8546-0169-4CCC-8072-A73590E41368}"/>
    <dgm:cxn modelId="{784EA98F-BB49-44CE-A69B-56951B9161B4}" type="presOf" srcId="{3AA1117B-D4A3-4980-9E90-281D369A2C88}" destId="{6F035C19-59FA-4053-A9DF-066BA4EB08DB}" srcOrd="0" destOrd="0" presId="urn:microsoft.com/office/officeart/2005/8/layout/orgChart1"/>
    <dgm:cxn modelId="{E730D3A7-1FD8-4FEB-B98C-554E4346D121}" srcId="{A770E7B0-FDFE-4EBB-9108-E7E3ECB4FCA2}" destId="{3AA1117B-D4A3-4980-9E90-281D369A2C88}" srcOrd="0" destOrd="0" parTransId="{2BC4260A-932A-4C60-8FBA-F10D30684418}" sibTransId="{3E53F46E-2D8B-42A8-B946-07520FA609F7}"/>
    <dgm:cxn modelId="{883C20A8-57EB-443C-873E-0C1D634BAB84}" srcId="{11B118DF-3819-4AAB-8261-CEED442BA960}" destId="{8FCF841C-0452-4EFC-A69F-023E161426F5}" srcOrd="0" destOrd="0" parTransId="{B5B6CF5D-BB6C-4529-9E0B-6861E48AE4B7}" sibTransId="{2DDF72A5-47DE-488E-8F02-902E7429752C}"/>
    <dgm:cxn modelId="{9A2528AE-5DAC-4860-8AB0-D2518ADC4E62}" type="presOf" srcId="{F5BAA93C-A115-40B1-B1D0-9C9CC29C0048}" destId="{A5FAE5A6-E962-44A5-830C-380CE0A6610C}" srcOrd="0" destOrd="0" presId="urn:microsoft.com/office/officeart/2005/8/layout/orgChart1"/>
    <dgm:cxn modelId="{DE4332B1-9C8F-4650-9373-57BF468CC732}" type="presOf" srcId="{A770E7B0-FDFE-4EBB-9108-E7E3ECB4FCA2}" destId="{EB50CAB1-0F5D-4CD5-8FA5-CDDC522499C7}" srcOrd="0" destOrd="0" presId="urn:microsoft.com/office/officeart/2005/8/layout/orgChart1"/>
    <dgm:cxn modelId="{AA01BEB8-352A-49AA-AA2A-397F7CFFBD4E}" type="presOf" srcId="{94B12386-BF3B-4D69-842F-A7326DD35A21}" destId="{C976A22B-3067-4397-A13F-4689DD6A4109}" srcOrd="0" destOrd="0" presId="urn:microsoft.com/office/officeart/2005/8/layout/orgChart1"/>
    <dgm:cxn modelId="{A653C5A5-960A-40FD-861D-22ECDC557FAD}" type="presOf" srcId="{CC0EAB3D-A1E7-489C-94E7-E0D8A87BFF87}" destId="{C5967923-A275-4C1E-A0D2-B2BB88BADC4E}" srcOrd="1" destOrd="0" presId="urn:microsoft.com/office/officeart/2005/8/layout/orgChart1"/>
    <dgm:cxn modelId="{FEC580BE-00F5-42F2-9A49-FB1CADBE6FEF}" srcId="{D6035856-9352-4A91-860E-36003951D924}" destId="{CC0EAB3D-A1E7-489C-94E7-E0D8A87BFF87}" srcOrd="1" destOrd="0" parTransId="{C57E4851-FE04-406E-85AE-5479C484F63B}" sibTransId="{A062FA0F-044A-4044-839B-71BD8D7848AF}"/>
    <dgm:cxn modelId="{EE039CBE-BEBD-4683-984D-BEA90CA0D4F1}" type="presOf" srcId="{94B31393-4944-4181-9EF6-27655ED8C6F3}" destId="{D014DF53-A2B3-4BFB-B902-933CD987E62B}" srcOrd="1" destOrd="0" presId="urn:microsoft.com/office/officeart/2005/8/layout/orgChart1"/>
    <dgm:cxn modelId="{760E50E6-B8CF-4810-9E4E-5629D3B65512}" type="presOf" srcId="{4BB52C08-C60D-4456-BE54-1C9F51C14DD7}" destId="{628B44B7-9465-46D7-AAF5-7497916787C6}" srcOrd="1" destOrd="0" presId="urn:microsoft.com/office/officeart/2005/8/layout/orgChart1"/>
    <dgm:cxn modelId="{6F77B7E6-F16E-4E04-BA1B-5828E05E6A3A}" type="presOf" srcId="{4BB52C08-C60D-4456-BE54-1C9F51C14DD7}" destId="{63F39A85-6CC2-42DE-BAA0-0CCC63012D28}" srcOrd="0" destOrd="0" presId="urn:microsoft.com/office/officeart/2005/8/layout/orgChart1"/>
    <dgm:cxn modelId="{0E957EC9-7137-4D87-8A88-608BB1CDEEB6}" srcId="{4BB52C08-C60D-4456-BE54-1C9F51C14DD7}" destId="{20B56E37-FDA1-44F1-BFDD-8EB27D8B4058}" srcOrd="1" destOrd="0" parTransId="{3C5D750E-EC12-48C9-950F-8CAE52B2DD3A}" sibTransId="{92AE19C6-7606-46C0-BB1E-9418AC88EEDF}"/>
    <dgm:cxn modelId="{D356E2D1-E6E6-47D1-9713-1DAD757D8156}" type="presOf" srcId="{94B31393-4944-4181-9EF6-27655ED8C6F3}" destId="{28C17384-E1CC-488D-BE83-8314A8688B99}" srcOrd="0" destOrd="0" presId="urn:microsoft.com/office/officeart/2005/8/layout/orgChart1"/>
    <dgm:cxn modelId="{BC6BABF2-2340-4E63-A429-453474692A8E}" type="presOf" srcId="{20B56E37-FDA1-44F1-BFDD-8EB27D8B4058}" destId="{E0D6B74A-1576-4B9C-ACD7-93A3E9A7FEE7}" srcOrd="1" destOrd="0" presId="urn:microsoft.com/office/officeart/2005/8/layout/orgChart1"/>
    <dgm:cxn modelId="{B10112F3-DBC7-4358-92C9-74825DAFED08}" type="presOf" srcId="{3C5D750E-EC12-48C9-950F-8CAE52B2DD3A}" destId="{D1BCD886-912D-462A-9CF6-F1A12879D522}" srcOrd="0" destOrd="0" presId="urn:microsoft.com/office/officeart/2005/8/layout/orgChart1"/>
    <dgm:cxn modelId="{DBAD71D3-EE4A-4D9C-89E1-CCBACE74104C}" srcId="{3AA1117B-D4A3-4980-9E90-281D369A2C88}" destId="{28C182C3-FD5B-4B87-ABDE-41D48FFF801C}" srcOrd="0" destOrd="0" parTransId="{F5BAA93C-A115-40B1-B1D0-9C9CC29C0048}" sibTransId="{A9D9C9D2-6BA3-4CF4-99D4-D79D5BF2BB6A}"/>
    <dgm:cxn modelId="{133E63D9-C68D-43AB-A858-2C5171D82D98}" type="presOf" srcId="{5FEE0693-CF3C-4E30-8186-A0182065210F}" destId="{CD1D957A-E103-406B-A863-2AD3A84CB858}" srcOrd="0" destOrd="0" presId="urn:microsoft.com/office/officeart/2005/8/layout/orgChart1"/>
    <dgm:cxn modelId="{F4255AFB-451A-4EB3-9445-BF6DAE320941}" type="presOf" srcId="{3AA1117B-D4A3-4980-9E90-281D369A2C88}" destId="{5A776467-956D-4C9A-8DDA-C3D9E2A40626}" srcOrd="1" destOrd="0" presId="urn:microsoft.com/office/officeart/2005/8/layout/orgChart1"/>
    <dgm:cxn modelId="{913A8BDB-7A46-4039-ADFE-61205246A7F8}" type="presOf" srcId="{D64A5860-E143-4D46-ACFB-E02FB2DE692C}" destId="{EC59D83A-8344-43B8-A11B-49EAC43926D3}" srcOrd="0" destOrd="0" presId="urn:microsoft.com/office/officeart/2005/8/layout/orgChart1"/>
    <dgm:cxn modelId="{12633BFD-2EBF-45E0-82A2-9E0CB31BC748}" type="presOf" srcId="{D6035856-9352-4A91-860E-36003951D924}" destId="{386356D6-4AAD-42AE-8712-30397F27D786}" srcOrd="0" destOrd="0" presId="urn:microsoft.com/office/officeart/2005/8/layout/orgChart1"/>
    <dgm:cxn modelId="{BBA39EB6-1807-454B-8659-1EF9C8B6783A}" type="presParOf" srcId="{EB50CAB1-0F5D-4CD5-8FA5-CDDC522499C7}" destId="{6DC69E93-EF38-467E-B3A3-12C1FB21057A}" srcOrd="0" destOrd="0" presId="urn:microsoft.com/office/officeart/2005/8/layout/orgChart1"/>
    <dgm:cxn modelId="{7EADE619-F28F-4417-B67C-1668AFD5E5A6}" type="presParOf" srcId="{6DC69E93-EF38-467E-B3A3-12C1FB21057A}" destId="{010A7A2F-1E55-4102-AB57-8F854BA22A05}" srcOrd="0" destOrd="0" presId="urn:microsoft.com/office/officeart/2005/8/layout/orgChart1"/>
    <dgm:cxn modelId="{93D92729-56F8-4C34-9AE9-13FC196600BB}" type="presParOf" srcId="{010A7A2F-1E55-4102-AB57-8F854BA22A05}" destId="{6F035C19-59FA-4053-A9DF-066BA4EB08DB}" srcOrd="0" destOrd="0" presId="urn:microsoft.com/office/officeart/2005/8/layout/orgChart1"/>
    <dgm:cxn modelId="{83047157-AA40-428A-A1DD-2A71D503061A}" type="presParOf" srcId="{010A7A2F-1E55-4102-AB57-8F854BA22A05}" destId="{5A776467-956D-4C9A-8DDA-C3D9E2A40626}" srcOrd="1" destOrd="0" presId="urn:microsoft.com/office/officeart/2005/8/layout/orgChart1"/>
    <dgm:cxn modelId="{3DDA427A-7D69-406D-BB6F-0E6C40A94300}" type="presParOf" srcId="{6DC69E93-EF38-467E-B3A3-12C1FB21057A}" destId="{B5B4B27F-CE9A-413E-9CF6-8FEF6B764FE8}" srcOrd="1" destOrd="0" presId="urn:microsoft.com/office/officeart/2005/8/layout/orgChart1"/>
    <dgm:cxn modelId="{2926F606-0809-4C65-8E7F-8148D5FF33F8}" type="presParOf" srcId="{B5B4B27F-CE9A-413E-9CF6-8FEF6B764FE8}" destId="{A5FAE5A6-E962-44A5-830C-380CE0A6610C}" srcOrd="0" destOrd="0" presId="urn:microsoft.com/office/officeart/2005/8/layout/orgChart1"/>
    <dgm:cxn modelId="{3FB31BDF-0DEA-417C-A474-0FDB61E4A6E4}" type="presParOf" srcId="{B5B4B27F-CE9A-413E-9CF6-8FEF6B764FE8}" destId="{802A3196-3AAB-47D8-8855-DD774611FFF0}" srcOrd="1" destOrd="0" presId="urn:microsoft.com/office/officeart/2005/8/layout/orgChart1"/>
    <dgm:cxn modelId="{E6835E10-C1D5-4C03-B3B5-A7AE8629E6A1}" type="presParOf" srcId="{802A3196-3AAB-47D8-8855-DD774611FFF0}" destId="{50CF279D-3A2E-4969-8BF1-79CD31D59BD6}" srcOrd="0" destOrd="0" presId="urn:microsoft.com/office/officeart/2005/8/layout/orgChart1"/>
    <dgm:cxn modelId="{51A5317D-EFD8-485C-B2E1-2DE3E2F556CE}" type="presParOf" srcId="{50CF279D-3A2E-4969-8BF1-79CD31D59BD6}" destId="{091BD58A-5D20-4CC3-827B-7539F4168270}" srcOrd="0" destOrd="0" presId="urn:microsoft.com/office/officeart/2005/8/layout/orgChart1"/>
    <dgm:cxn modelId="{AC354E43-383C-484D-B9F7-3B65196F7F11}" type="presParOf" srcId="{50CF279D-3A2E-4969-8BF1-79CD31D59BD6}" destId="{0F26D944-87A5-42C7-9E07-29DFEFBE841E}" srcOrd="1" destOrd="0" presId="urn:microsoft.com/office/officeart/2005/8/layout/orgChart1"/>
    <dgm:cxn modelId="{52C84F77-1954-4CDB-915C-9BD3392E2D73}" type="presParOf" srcId="{802A3196-3AAB-47D8-8855-DD774611FFF0}" destId="{66B76697-F5EF-497E-810C-5820AA9FFD41}" srcOrd="1" destOrd="0" presId="urn:microsoft.com/office/officeart/2005/8/layout/orgChart1"/>
    <dgm:cxn modelId="{5E6FFC56-90B7-476B-9501-33D8E1B75D90}" type="presParOf" srcId="{66B76697-F5EF-497E-810C-5820AA9FFD41}" destId="{CD1D957A-E103-406B-A863-2AD3A84CB858}" srcOrd="0" destOrd="0" presId="urn:microsoft.com/office/officeart/2005/8/layout/orgChart1"/>
    <dgm:cxn modelId="{7016CDB5-4FEF-4C12-A85B-41FE7F040F3F}" type="presParOf" srcId="{66B76697-F5EF-497E-810C-5820AA9FFD41}" destId="{DE3F9693-C182-4131-AB91-72212A7737C1}" srcOrd="1" destOrd="0" presId="urn:microsoft.com/office/officeart/2005/8/layout/orgChart1"/>
    <dgm:cxn modelId="{118E589C-7183-46A0-9EEC-AE5D220133DC}" type="presParOf" srcId="{DE3F9693-C182-4131-AB91-72212A7737C1}" destId="{BD6CAF9F-D89C-458A-AA34-303F8FDB807C}" srcOrd="0" destOrd="0" presId="urn:microsoft.com/office/officeart/2005/8/layout/orgChart1"/>
    <dgm:cxn modelId="{7D7F9451-1B23-4559-A8BA-74948109D9F4}" type="presParOf" srcId="{BD6CAF9F-D89C-458A-AA34-303F8FDB807C}" destId="{B20FC95F-1EF0-40D1-B84E-FD9403D34C6A}" srcOrd="0" destOrd="0" presId="urn:microsoft.com/office/officeart/2005/8/layout/orgChart1"/>
    <dgm:cxn modelId="{6B4665B6-ABDD-49CB-BF3A-9DA69BA8D0BD}" type="presParOf" srcId="{BD6CAF9F-D89C-458A-AA34-303F8FDB807C}" destId="{7FD62594-C493-4001-933C-D2F99256E30C}" srcOrd="1" destOrd="0" presId="urn:microsoft.com/office/officeart/2005/8/layout/orgChart1"/>
    <dgm:cxn modelId="{6B0A79DE-8D99-4A85-8CB3-3A5AB09F3B9D}" type="presParOf" srcId="{DE3F9693-C182-4131-AB91-72212A7737C1}" destId="{70201028-BF8C-4A42-9916-1AE92207D542}" srcOrd="1" destOrd="0" presId="urn:microsoft.com/office/officeart/2005/8/layout/orgChart1"/>
    <dgm:cxn modelId="{89FA8437-70B6-4603-8504-B6F1EC29012F}" type="presParOf" srcId="{DE3F9693-C182-4131-AB91-72212A7737C1}" destId="{FF72F043-FE05-4CF4-A2FE-7B2DE69E4AB9}" srcOrd="2" destOrd="0" presId="urn:microsoft.com/office/officeart/2005/8/layout/orgChart1"/>
    <dgm:cxn modelId="{F45E2119-5CB4-444C-9025-CEB4A583A22F}" type="presParOf" srcId="{66B76697-F5EF-497E-810C-5820AA9FFD41}" destId="{5F82F4DB-9D36-476B-9C65-CB6ACFC5EF23}" srcOrd="2" destOrd="0" presId="urn:microsoft.com/office/officeart/2005/8/layout/orgChart1"/>
    <dgm:cxn modelId="{23544A24-1CBB-4B6C-9793-16EA29EA80F7}" type="presParOf" srcId="{66B76697-F5EF-497E-810C-5820AA9FFD41}" destId="{521AAA02-8A0B-453E-B162-656FC5AA6E8F}" srcOrd="3" destOrd="0" presId="urn:microsoft.com/office/officeart/2005/8/layout/orgChart1"/>
    <dgm:cxn modelId="{7768C36D-5E2A-4A08-8185-72EAD66061A7}" type="presParOf" srcId="{521AAA02-8A0B-453E-B162-656FC5AA6E8F}" destId="{3FA67288-9BC9-4676-BDB6-4AAAFC8DA937}" srcOrd="0" destOrd="0" presId="urn:microsoft.com/office/officeart/2005/8/layout/orgChart1"/>
    <dgm:cxn modelId="{0F2BFA02-FB81-4252-985B-0E32385C9996}" type="presParOf" srcId="{3FA67288-9BC9-4676-BDB6-4AAAFC8DA937}" destId="{EDEA15E3-807D-4661-9E19-D7D417691378}" srcOrd="0" destOrd="0" presId="urn:microsoft.com/office/officeart/2005/8/layout/orgChart1"/>
    <dgm:cxn modelId="{77343348-22E4-427D-8B37-65ABA4228BE1}" type="presParOf" srcId="{3FA67288-9BC9-4676-BDB6-4AAAFC8DA937}" destId="{FB14E926-3C79-4301-ABE9-B686C08B8892}" srcOrd="1" destOrd="0" presId="urn:microsoft.com/office/officeart/2005/8/layout/orgChart1"/>
    <dgm:cxn modelId="{6E566E9C-AA9D-4105-8288-041777A386CF}" type="presParOf" srcId="{521AAA02-8A0B-453E-B162-656FC5AA6E8F}" destId="{1D79B107-6DAD-4649-8863-C5AC2393B07F}" srcOrd="1" destOrd="0" presId="urn:microsoft.com/office/officeart/2005/8/layout/orgChart1"/>
    <dgm:cxn modelId="{5D792CA9-1009-4CAE-877C-405038C83EA9}" type="presParOf" srcId="{521AAA02-8A0B-453E-B162-656FC5AA6E8F}" destId="{52296EF2-DB32-4805-B846-3D19AC460047}" srcOrd="2" destOrd="0" presId="urn:microsoft.com/office/officeart/2005/8/layout/orgChart1"/>
    <dgm:cxn modelId="{48FE78A6-349C-4DBF-BBFC-121919920E49}" type="presParOf" srcId="{802A3196-3AAB-47D8-8855-DD774611FFF0}" destId="{132D14F9-6A56-40FA-AC55-D2E69BDC4CDE}" srcOrd="2" destOrd="0" presId="urn:microsoft.com/office/officeart/2005/8/layout/orgChart1"/>
    <dgm:cxn modelId="{789E40EE-00FC-4F38-94FB-F8BD1FEDDAFD}" type="presParOf" srcId="{B5B4B27F-CE9A-413E-9CF6-8FEF6B764FE8}" destId="{A70BC88E-C833-4E25-A438-27B79B0A9073}" srcOrd="2" destOrd="0" presId="urn:microsoft.com/office/officeart/2005/8/layout/orgChart1"/>
    <dgm:cxn modelId="{C3266CCD-D484-4E84-9962-6112F5B5A14F}" type="presParOf" srcId="{B5B4B27F-CE9A-413E-9CF6-8FEF6B764FE8}" destId="{145818FF-1650-445B-8D83-D180B48E54AD}" srcOrd="3" destOrd="0" presId="urn:microsoft.com/office/officeart/2005/8/layout/orgChart1"/>
    <dgm:cxn modelId="{5581FE0F-A439-410A-9560-BF662542095C}" type="presParOf" srcId="{145818FF-1650-445B-8D83-D180B48E54AD}" destId="{ECD4B30D-9704-4C84-B7E9-25DF63C97F56}" srcOrd="0" destOrd="0" presId="urn:microsoft.com/office/officeart/2005/8/layout/orgChart1"/>
    <dgm:cxn modelId="{D38186BE-2453-4C02-A953-271473F77983}" type="presParOf" srcId="{ECD4B30D-9704-4C84-B7E9-25DF63C97F56}" destId="{386356D6-4AAD-42AE-8712-30397F27D786}" srcOrd="0" destOrd="0" presId="urn:microsoft.com/office/officeart/2005/8/layout/orgChart1"/>
    <dgm:cxn modelId="{D9AF83DD-E7CE-4C3A-B6FD-2AFE320A76E9}" type="presParOf" srcId="{ECD4B30D-9704-4C84-B7E9-25DF63C97F56}" destId="{BE35DBEF-87AF-455E-883E-A8BAFBB8DCBA}" srcOrd="1" destOrd="0" presId="urn:microsoft.com/office/officeart/2005/8/layout/orgChart1"/>
    <dgm:cxn modelId="{60839DBD-1057-4F9D-9C1C-C080EB7BD8A1}" type="presParOf" srcId="{145818FF-1650-445B-8D83-D180B48E54AD}" destId="{893F9BF7-9FB6-4DE1-80C3-9D22BF6F1EF4}" srcOrd="1" destOrd="0" presId="urn:microsoft.com/office/officeart/2005/8/layout/orgChart1"/>
    <dgm:cxn modelId="{B761A759-8420-48A6-BE99-A94A1FD50791}" type="presParOf" srcId="{893F9BF7-9FB6-4DE1-80C3-9D22BF6F1EF4}" destId="{E6279B20-8F90-49AE-B5EF-9E61583BD5B6}" srcOrd="0" destOrd="0" presId="urn:microsoft.com/office/officeart/2005/8/layout/orgChart1"/>
    <dgm:cxn modelId="{BD2A2CC1-5B24-445F-B782-F66841EA20A7}" type="presParOf" srcId="{893F9BF7-9FB6-4DE1-80C3-9D22BF6F1EF4}" destId="{46C6E4EA-6147-4C11-9CBE-9B937BE922F4}" srcOrd="1" destOrd="0" presId="urn:microsoft.com/office/officeart/2005/8/layout/orgChart1"/>
    <dgm:cxn modelId="{AA5EC3A5-1CE5-4093-BC12-0AC03DF42236}" type="presParOf" srcId="{46C6E4EA-6147-4C11-9CBE-9B937BE922F4}" destId="{CB2B7A97-95EE-4DA5-81EE-370180A83E71}" srcOrd="0" destOrd="0" presId="urn:microsoft.com/office/officeart/2005/8/layout/orgChart1"/>
    <dgm:cxn modelId="{D017E573-C405-466C-B137-598C5A0F852B}" type="presParOf" srcId="{CB2B7A97-95EE-4DA5-81EE-370180A83E71}" destId="{4EA36268-0022-4793-93C6-929BF4906086}" srcOrd="0" destOrd="0" presId="urn:microsoft.com/office/officeart/2005/8/layout/orgChart1"/>
    <dgm:cxn modelId="{C92F8558-514D-4790-B792-50EFFC5130E8}" type="presParOf" srcId="{CB2B7A97-95EE-4DA5-81EE-370180A83E71}" destId="{FEDAD99B-6ABD-4D39-BFCC-A747BF8907DD}" srcOrd="1" destOrd="0" presId="urn:microsoft.com/office/officeart/2005/8/layout/orgChart1"/>
    <dgm:cxn modelId="{6B1F3976-F29A-4857-B8F4-ADFAFB22E748}" type="presParOf" srcId="{46C6E4EA-6147-4C11-9CBE-9B937BE922F4}" destId="{52B72CB5-D4B2-4DCB-9D2D-97CEA056F36F}" srcOrd="1" destOrd="0" presId="urn:microsoft.com/office/officeart/2005/8/layout/orgChart1"/>
    <dgm:cxn modelId="{C323DEBB-1B7E-4461-8CFA-0DD079227400}" type="presParOf" srcId="{46C6E4EA-6147-4C11-9CBE-9B937BE922F4}" destId="{005D9886-3AD6-4D7D-98E8-E9345181B331}" srcOrd="2" destOrd="0" presId="urn:microsoft.com/office/officeart/2005/8/layout/orgChart1"/>
    <dgm:cxn modelId="{A0A5AB79-4044-4A5C-8505-00D3DD540E7D}" type="presParOf" srcId="{893F9BF7-9FB6-4DE1-80C3-9D22BF6F1EF4}" destId="{9C3882C4-D484-4D14-87D2-8483943E2C38}" srcOrd="2" destOrd="0" presId="urn:microsoft.com/office/officeart/2005/8/layout/orgChart1"/>
    <dgm:cxn modelId="{9A56AAB6-7895-4BFE-A572-264D44E194EC}" type="presParOf" srcId="{893F9BF7-9FB6-4DE1-80C3-9D22BF6F1EF4}" destId="{EBCB90D9-B064-484D-884C-11BFBA0B17FB}" srcOrd="3" destOrd="0" presId="urn:microsoft.com/office/officeart/2005/8/layout/orgChart1"/>
    <dgm:cxn modelId="{6125338B-7C7A-4E02-95DD-68A9E989D636}" type="presParOf" srcId="{EBCB90D9-B064-484D-884C-11BFBA0B17FB}" destId="{E8A0BBF8-BFE5-4CCA-966F-A918233F6A7C}" srcOrd="0" destOrd="0" presId="urn:microsoft.com/office/officeart/2005/8/layout/orgChart1"/>
    <dgm:cxn modelId="{A774BBC6-B7E4-4296-A0B0-C130F4FE1321}" type="presParOf" srcId="{E8A0BBF8-BFE5-4CCA-966F-A918233F6A7C}" destId="{C6D22CD4-29F6-4DA4-B45F-89A841627B80}" srcOrd="0" destOrd="0" presId="urn:microsoft.com/office/officeart/2005/8/layout/orgChart1"/>
    <dgm:cxn modelId="{5A3297F1-3D70-400C-9EE2-BE58D04FCEC5}" type="presParOf" srcId="{E8A0BBF8-BFE5-4CCA-966F-A918233F6A7C}" destId="{C5967923-A275-4C1E-A0D2-B2BB88BADC4E}" srcOrd="1" destOrd="0" presId="urn:microsoft.com/office/officeart/2005/8/layout/orgChart1"/>
    <dgm:cxn modelId="{4DA8AA69-F129-45ED-8D00-E23ECDE7E601}" type="presParOf" srcId="{EBCB90D9-B064-484D-884C-11BFBA0B17FB}" destId="{0E4C2010-B420-4ADE-BB26-7BF5F6559CB8}" srcOrd="1" destOrd="0" presId="urn:microsoft.com/office/officeart/2005/8/layout/orgChart1"/>
    <dgm:cxn modelId="{195F8240-7950-4ED0-B2F5-61945AFB30D6}" type="presParOf" srcId="{EBCB90D9-B064-484D-884C-11BFBA0B17FB}" destId="{51551055-CA91-4DF7-BAD9-B551A914F8C9}" srcOrd="2" destOrd="0" presId="urn:microsoft.com/office/officeart/2005/8/layout/orgChart1"/>
    <dgm:cxn modelId="{23B282C3-D14D-48D0-9E62-FD7276FF221F}" type="presParOf" srcId="{145818FF-1650-445B-8D83-D180B48E54AD}" destId="{FD65ABCA-E2A9-4E08-913A-343F09EDDEE3}" srcOrd="2" destOrd="0" presId="urn:microsoft.com/office/officeart/2005/8/layout/orgChart1"/>
    <dgm:cxn modelId="{21E8288C-A7C3-4574-BCCA-79A4CCE7523F}" type="presParOf" srcId="{B5B4B27F-CE9A-413E-9CF6-8FEF6B764FE8}" destId="{EC59D83A-8344-43B8-A11B-49EAC43926D3}" srcOrd="4" destOrd="0" presId="urn:microsoft.com/office/officeart/2005/8/layout/orgChart1"/>
    <dgm:cxn modelId="{826488C7-60F1-44D3-A701-EAB2D77410B6}" type="presParOf" srcId="{B5B4B27F-CE9A-413E-9CF6-8FEF6B764FE8}" destId="{DAEC949B-C9D8-49DF-8E4B-2DE3E79AE077}" srcOrd="5" destOrd="0" presId="urn:microsoft.com/office/officeart/2005/8/layout/orgChart1"/>
    <dgm:cxn modelId="{3779F29C-34CD-44BA-8304-6D3D1C76A497}" type="presParOf" srcId="{DAEC949B-C9D8-49DF-8E4B-2DE3E79AE077}" destId="{08E549B2-2695-4BB5-8F72-97D3FFDC3034}" srcOrd="0" destOrd="0" presId="urn:microsoft.com/office/officeart/2005/8/layout/orgChart1"/>
    <dgm:cxn modelId="{5149289C-22B5-4102-B2C7-45AFEB237905}" type="presParOf" srcId="{08E549B2-2695-4BB5-8F72-97D3FFDC3034}" destId="{FD7C309E-38DC-449A-B088-9A91518E772C}" srcOrd="0" destOrd="0" presId="urn:microsoft.com/office/officeart/2005/8/layout/orgChart1"/>
    <dgm:cxn modelId="{6AA0D2F8-FD0A-4E4C-8791-2E9305E42EA3}" type="presParOf" srcId="{08E549B2-2695-4BB5-8F72-97D3FFDC3034}" destId="{0C7F4177-CA60-4F62-8D3F-CB331E457642}" srcOrd="1" destOrd="0" presId="urn:microsoft.com/office/officeart/2005/8/layout/orgChart1"/>
    <dgm:cxn modelId="{D743F39D-2F22-467D-91BD-1EEE87E3103E}" type="presParOf" srcId="{DAEC949B-C9D8-49DF-8E4B-2DE3E79AE077}" destId="{BDEEFB01-EAE8-40F6-AD04-31B97E9E47FA}" srcOrd="1" destOrd="0" presId="urn:microsoft.com/office/officeart/2005/8/layout/orgChart1"/>
    <dgm:cxn modelId="{4707E868-D5C7-49FC-AFB4-A868FF4BD734}" type="presParOf" srcId="{BDEEFB01-EAE8-40F6-AD04-31B97E9E47FA}" destId="{8907D646-D551-4731-892B-7759B4A860CB}" srcOrd="0" destOrd="0" presId="urn:microsoft.com/office/officeart/2005/8/layout/orgChart1"/>
    <dgm:cxn modelId="{9B81585A-E8F2-4584-B17C-82AB06BB9E87}" type="presParOf" srcId="{BDEEFB01-EAE8-40F6-AD04-31B97E9E47FA}" destId="{7B24774C-131F-4D69-B7D2-24C458558357}" srcOrd="1" destOrd="0" presId="urn:microsoft.com/office/officeart/2005/8/layout/orgChart1"/>
    <dgm:cxn modelId="{FCE85356-3DC9-41D7-85B7-D9EA9109BFFA}" type="presParOf" srcId="{7B24774C-131F-4D69-B7D2-24C458558357}" destId="{DE2AEAC9-9755-4D08-B18E-7CA18AD5185A}" srcOrd="0" destOrd="0" presId="urn:microsoft.com/office/officeart/2005/8/layout/orgChart1"/>
    <dgm:cxn modelId="{4CB8BDFD-1F0D-40C4-A90B-1BEC69B59AFD}" type="presParOf" srcId="{DE2AEAC9-9755-4D08-B18E-7CA18AD5185A}" destId="{987FA9F5-14B2-4EB4-8849-F0D24F1C1405}" srcOrd="0" destOrd="0" presId="urn:microsoft.com/office/officeart/2005/8/layout/orgChart1"/>
    <dgm:cxn modelId="{2A0B5468-9E33-4193-908A-4CC36D7D6E33}" type="presParOf" srcId="{DE2AEAC9-9755-4D08-B18E-7CA18AD5185A}" destId="{3296558C-7969-4628-A3B2-4D0B6E121947}" srcOrd="1" destOrd="0" presId="urn:microsoft.com/office/officeart/2005/8/layout/orgChart1"/>
    <dgm:cxn modelId="{0841CA26-F61F-43AD-955D-964CEA6E3A72}" type="presParOf" srcId="{7B24774C-131F-4D69-B7D2-24C458558357}" destId="{F1192EEB-6F10-48DA-9291-2914CF2E0EF1}" srcOrd="1" destOrd="0" presId="urn:microsoft.com/office/officeart/2005/8/layout/orgChart1"/>
    <dgm:cxn modelId="{28060189-EDFB-4C34-87CE-8FA5623BE4CC}" type="presParOf" srcId="{7B24774C-131F-4D69-B7D2-24C458558357}" destId="{0A49C448-E297-4882-9044-FEE0B479F542}" srcOrd="2" destOrd="0" presId="urn:microsoft.com/office/officeart/2005/8/layout/orgChart1"/>
    <dgm:cxn modelId="{327DC1D5-548A-4C09-8267-EEE89A7A60B0}" type="presParOf" srcId="{BDEEFB01-EAE8-40F6-AD04-31B97E9E47FA}" destId="{C976A22B-3067-4397-A13F-4689DD6A4109}" srcOrd="2" destOrd="0" presId="urn:microsoft.com/office/officeart/2005/8/layout/orgChart1"/>
    <dgm:cxn modelId="{2CFA43EC-B968-45AD-9853-E0587D3A339A}" type="presParOf" srcId="{BDEEFB01-EAE8-40F6-AD04-31B97E9E47FA}" destId="{EE3F3409-C3B6-4889-ACE4-5805E04DDBA2}" srcOrd="3" destOrd="0" presId="urn:microsoft.com/office/officeart/2005/8/layout/orgChart1"/>
    <dgm:cxn modelId="{D1487082-8432-4F0A-B211-7E67684E76A4}" type="presParOf" srcId="{EE3F3409-C3B6-4889-ACE4-5805E04DDBA2}" destId="{B0AC3900-A3D1-4D43-9455-4F8EA2C3BA09}" srcOrd="0" destOrd="0" presId="urn:microsoft.com/office/officeart/2005/8/layout/orgChart1"/>
    <dgm:cxn modelId="{7474CFE0-EEB5-498A-9E80-B605E2C04FA8}" type="presParOf" srcId="{B0AC3900-A3D1-4D43-9455-4F8EA2C3BA09}" destId="{CA14FAFA-449B-47AA-97D8-FDEB781320D8}" srcOrd="0" destOrd="0" presId="urn:microsoft.com/office/officeart/2005/8/layout/orgChart1"/>
    <dgm:cxn modelId="{64862936-357D-4DAB-91D1-E91B20473398}" type="presParOf" srcId="{B0AC3900-A3D1-4D43-9455-4F8EA2C3BA09}" destId="{10643EDB-BA9B-43F4-8DB7-EDF288A7D0A4}" srcOrd="1" destOrd="0" presId="urn:microsoft.com/office/officeart/2005/8/layout/orgChart1"/>
    <dgm:cxn modelId="{E8E8ADB1-E065-47F4-AC34-D0FF37BFEC98}" type="presParOf" srcId="{EE3F3409-C3B6-4889-ACE4-5805E04DDBA2}" destId="{F75DB084-EB4F-481A-81EB-1C2985164724}" srcOrd="1" destOrd="0" presId="urn:microsoft.com/office/officeart/2005/8/layout/orgChart1"/>
    <dgm:cxn modelId="{8C04B2C8-1C46-44A4-89CA-2E8C21728147}" type="presParOf" srcId="{EE3F3409-C3B6-4889-ACE4-5805E04DDBA2}" destId="{77033039-7B99-4304-9E34-87A072B6923A}" srcOrd="2" destOrd="0" presId="urn:microsoft.com/office/officeart/2005/8/layout/orgChart1"/>
    <dgm:cxn modelId="{91DE2C26-9360-4DCC-831A-7A2CB94D3346}" type="presParOf" srcId="{DAEC949B-C9D8-49DF-8E4B-2DE3E79AE077}" destId="{D78CA7D6-E2F2-41A6-94B3-5189F0B98130}" srcOrd="2" destOrd="0" presId="urn:microsoft.com/office/officeart/2005/8/layout/orgChart1"/>
    <dgm:cxn modelId="{246DD30E-6B38-4948-9FE5-53FB930E34C3}" type="presParOf" srcId="{B5B4B27F-CE9A-413E-9CF6-8FEF6B764FE8}" destId="{2E566D02-795A-402F-B3BB-AD194BBBFA33}" srcOrd="6" destOrd="0" presId="urn:microsoft.com/office/officeart/2005/8/layout/orgChart1"/>
    <dgm:cxn modelId="{3A36521E-76BA-469C-BDED-E0E85A2306A7}" type="presParOf" srcId="{B5B4B27F-CE9A-413E-9CF6-8FEF6B764FE8}" destId="{DCB81892-6AC1-4E91-83F8-EA37E7843659}" srcOrd="7" destOrd="0" presId="urn:microsoft.com/office/officeart/2005/8/layout/orgChart1"/>
    <dgm:cxn modelId="{8A5203EC-E9C2-44CB-AB95-5AFDF05248C3}" type="presParOf" srcId="{DCB81892-6AC1-4E91-83F8-EA37E7843659}" destId="{2BE0CF41-531F-45C1-8F77-97B9FE574B69}" srcOrd="0" destOrd="0" presId="urn:microsoft.com/office/officeart/2005/8/layout/orgChart1"/>
    <dgm:cxn modelId="{34660BD4-E451-4A2E-8E11-D7458F74C2AF}" type="presParOf" srcId="{2BE0CF41-531F-45C1-8F77-97B9FE574B69}" destId="{63F39A85-6CC2-42DE-BAA0-0CCC63012D28}" srcOrd="0" destOrd="0" presId="urn:microsoft.com/office/officeart/2005/8/layout/orgChart1"/>
    <dgm:cxn modelId="{64302490-4B08-431B-830F-FF1D5E1E399E}" type="presParOf" srcId="{2BE0CF41-531F-45C1-8F77-97B9FE574B69}" destId="{628B44B7-9465-46D7-AAF5-7497916787C6}" srcOrd="1" destOrd="0" presId="urn:microsoft.com/office/officeart/2005/8/layout/orgChart1"/>
    <dgm:cxn modelId="{8EF65292-114E-468A-A193-F87EAB23D0F8}" type="presParOf" srcId="{DCB81892-6AC1-4E91-83F8-EA37E7843659}" destId="{B38EF6AE-2D1B-4467-874E-2F10FDE4FA38}" srcOrd="1" destOrd="0" presId="urn:microsoft.com/office/officeart/2005/8/layout/orgChart1"/>
    <dgm:cxn modelId="{4687B859-A7A8-4407-9C50-CA56E55BA046}" type="presParOf" srcId="{B38EF6AE-2D1B-4467-874E-2F10FDE4FA38}" destId="{68AFBC87-37AC-4275-AFD8-2C3BA547389A}" srcOrd="0" destOrd="0" presId="urn:microsoft.com/office/officeart/2005/8/layout/orgChart1"/>
    <dgm:cxn modelId="{A4DBE03B-25E5-42BC-9970-1B680D12B3E8}" type="presParOf" srcId="{B38EF6AE-2D1B-4467-874E-2F10FDE4FA38}" destId="{F375BDA9-E484-438E-8C55-402B61B85164}" srcOrd="1" destOrd="0" presId="urn:microsoft.com/office/officeart/2005/8/layout/orgChart1"/>
    <dgm:cxn modelId="{03A19DF2-8CB1-4929-8A04-EB77E7DFE04C}" type="presParOf" srcId="{F375BDA9-E484-438E-8C55-402B61B85164}" destId="{96128A31-1F00-41EB-8AA4-2B05D0CC5913}" srcOrd="0" destOrd="0" presId="urn:microsoft.com/office/officeart/2005/8/layout/orgChart1"/>
    <dgm:cxn modelId="{BFE01CEB-9F71-47B9-82D9-7ABBD2BBE45D}" type="presParOf" srcId="{96128A31-1F00-41EB-8AA4-2B05D0CC5913}" destId="{28C17384-E1CC-488D-BE83-8314A8688B99}" srcOrd="0" destOrd="0" presId="urn:microsoft.com/office/officeart/2005/8/layout/orgChart1"/>
    <dgm:cxn modelId="{319FBD8F-31D9-484E-91F7-3DD4C366D49C}" type="presParOf" srcId="{96128A31-1F00-41EB-8AA4-2B05D0CC5913}" destId="{D014DF53-A2B3-4BFB-B902-933CD987E62B}" srcOrd="1" destOrd="0" presId="urn:microsoft.com/office/officeart/2005/8/layout/orgChart1"/>
    <dgm:cxn modelId="{A310E04C-F070-4ED9-8699-4606526D5D3E}" type="presParOf" srcId="{F375BDA9-E484-438E-8C55-402B61B85164}" destId="{7D20D39A-6D0B-4EAD-A3B9-AAA86CBD9238}" srcOrd="1" destOrd="0" presId="urn:microsoft.com/office/officeart/2005/8/layout/orgChart1"/>
    <dgm:cxn modelId="{24A48428-CEAD-47FB-A7AF-A116BEB2FD14}" type="presParOf" srcId="{F375BDA9-E484-438E-8C55-402B61B85164}" destId="{F9AFD7A1-6D3E-4382-9024-5F68A0DF6C76}" srcOrd="2" destOrd="0" presId="urn:microsoft.com/office/officeart/2005/8/layout/orgChart1"/>
    <dgm:cxn modelId="{E548700C-D6D1-4F35-A7F4-ADC8E51A86A0}" type="presParOf" srcId="{B38EF6AE-2D1B-4467-874E-2F10FDE4FA38}" destId="{D1BCD886-912D-462A-9CF6-F1A12879D522}" srcOrd="2" destOrd="0" presId="urn:microsoft.com/office/officeart/2005/8/layout/orgChart1"/>
    <dgm:cxn modelId="{C589D4FD-10C8-4AD7-B860-AA80669D4C3A}" type="presParOf" srcId="{B38EF6AE-2D1B-4467-874E-2F10FDE4FA38}" destId="{E4AC92E7-AC6F-41D2-943D-11E9CD5F2EC6}" srcOrd="3" destOrd="0" presId="urn:microsoft.com/office/officeart/2005/8/layout/orgChart1"/>
    <dgm:cxn modelId="{A95E75CB-6AF4-43B7-BA8D-F84EBCBCE205}" type="presParOf" srcId="{E4AC92E7-AC6F-41D2-943D-11E9CD5F2EC6}" destId="{6558886B-4944-4C42-90C8-48A0BEA3154E}" srcOrd="0" destOrd="0" presId="urn:microsoft.com/office/officeart/2005/8/layout/orgChart1"/>
    <dgm:cxn modelId="{8FB7A0DC-7510-4F1F-9198-8D1DB7AFCEEE}" type="presParOf" srcId="{6558886B-4944-4C42-90C8-48A0BEA3154E}" destId="{86260B1F-4A54-4B77-9F94-9E9EA8E01C4A}" srcOrd="0" destOrd="0" presId="urn:microsoft.com/office/officeart/2005/8/layout/orgChart1"/>
    <dgm:cxn modelId="{B7038098-5138-4F29-A63B-8FC9DD146558}" type="presParOf" srcId="{6558886B-4944-4C42-90C8-48A0BEA3154E}" destId="{E0D6B74A-1576-4B9C-ACD7-93A3E9A7FEE7}" srcOrd="1" destOrd="0" presId="urn:microsoft.com/office/officeart/2005/8/layout/orgChart1"/>
    <dgm:cxn modelId="{9726783E-CE58-4FB7-9FF2-FF0ED44E151C}" type="presParOf" srcId="{E4AC92E7-AC6F-41D2-943D-11E9CD5F2EC6}" destId="{138C7116-365C-4B8F-96DA-B60234961D59}" srcOrd="1" destOrd="0" presId="urn:microsoft.com/office/officeart/2005/8/layout/orgChart1"/>
    <dgm:cxn modelId="{7E92FF72-7624-41CB-AB43-841E95E03FB1}" type="presParOf" srcId="{E4AC92E7-AC6F-41D2-943D-11E9CD5F2EC6}" destId="{94B04702-8853-428B-B381-068B84FB2161}" srcOrd="2" destOrd="0" presId="urn:microsoft.com/office/officeart/2005/8/layout/orgChart1"/>
    <dgm:cxn modelId="{643DEB35-57D2-4461-B8B3-A5B043091D11}" type="presParOf" srcId="{DCB81892-6AC1-4E91-83F8-EA37E7843659}" destId="{19C2F748-1F84-4717-AB1E-B4E785CC9183}" srcOrd="2" destOrd="0" presId="urn:microsoft.com/office/officeart/2005/8/layout/orgChart1"/>
    <dgm:cxn modelId="{D4E81E21-CA66-4D45-B38B-EB89A61C1A99}" type="presParOf" srcId="{6DC69E93-EF38-467E-B3A3-12C1FB21057A}" destId="{9D5AFEEE-B595-4934-B1E7-E765CB543DB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118DA0-E0CE-46F7-9D47-F9F70FB670F0}" type="doc">
      <dgm:prSet loTypeId="urn:microsoft.com/office/officeart/2005/8/layout/hierarchy6" loCatId="hierarchy" qsTypeId="urn:microsoft.com/office/officeart/2005/8/quickstyle/simple2" qsCatId="simple" csTypeId="urn:microsoft.com/office/officeart/2005/8/colors/accent0_2" csCatId="mainScheme" phldr="1"/>
      <dgm:spPr/>
      <dgm:t>
        <a:bodyPr/>
        <a:lstStyle/>
        <a:p>
          <a:endParaRPr lang="pl-PL"/>
        </a:p>
      </dgm:t>
    </dgm:pt>
    <dgm:pt modelId="{1AC855AF-B9A7-446B-ABF5-441BA3632773}">
      <dgm:prSet phldrT="[Tekst]" custT="1"/>
      <dgm:spPr/>
      <dgm:t>
        <a:bodyPr/>
        <a:lstStyle/>
        <a:p>
          <a:r>
            <a:rPr lang="pl-PL" sz="1400" dirty="0">
              <a:solidFill>
                <a:schemeClr val="tx1"/>
              </a:solidFill>
              <a:latin typeface="Times New Roman" pitchFamily="18" charset="0"/>
              <a:cs typeface="Times New Roman" pitchFamily="18" charset="0"/>
            </a:rPr>
            <a:t>Total </a:t>
          </a:r>
          <a:r>
            <a:rPr lang="pl-PL" sz="1400" dirty="0" err="1">
              <a:solidFill>
                <a:schemeClr val="tx1"/>
              </a:solidFill>
              <a:latin typeface="Times New Roman" pitchFamily="18" charset="0"/>
              <a:cs typeface="Times New Roman" pitchFamily="18" charset="0"/>
            </a:rPr>
            <a:t>gross</a:t>
          </a:r>
          <a:r>
            <a:rPr lang="pl-PL" sz="1400" dirty="0">
              <a:solidFill>
                <a:schemeClr val="tx1"/>
              </a:solidFill>
              <a:latin typeface="Times New Roman" pitchFamily="18" charset="0"/>
              <a:cs typeface="Times New Roman" pitchFamily="18" charset="0"/>
            </a:rPr>
            <a:t> </a:t>
          </a:r>
          <a:r>
            <a:rPr lang="pl-PL" sz="1400" dirty="0" err="1">
              <a:solidFill>
                <a:schemeClr val="tx1"/>
              </a:solidFill>
              <a:latin typeface="Times New Roman" pitchFamily="18" charset="0"/>
              <a:cs typeface="Times New Roman" pitchFamily="18" charset="0"/>
            </a:rPr>
            <a:t>warehouse</a:t>
          </a:r>
          <a:r>
            <a:rPr lang="pl-PL" sz="1400" dirty="0">
              <a:solidFill>
                <a:schemeClr val="tx1"/>
              </a:solidFill>
              <a:latin typeface="Times New Roman" pitchFamily="18" charset="0"/>
              <a:cs typeface="Times New Roman" pitchFamily="18" charset="0"/>
            </a:rPr>
            <a:t> </a:t>
          </a:r>
          <a:r>
            <a:rPr lang="pl-PL" sz="1400" dirty="0" err="1">
              <a:solidFill>
                <a:schemeClr val="tx1"/>
              </a:solidFill>
              <a:latin typeface="Times New Roman" pitchFamily="18" charset="0"/>
              <a:cs typeface="Times New Roman" pitchFamily="18" charset="0"/>
            </a:rPr>
            <a:t>area</a:t>
          </a:r>
          <a:endParaRPr lang="pl-PL" sz="1400" dirty="0">
            <a:solidFill>
              <a:schemeClr val="tx1"/>
            </a:solidFill>
            <a:latin typeface="Times New Roman" pitchFamily="18" charset="0"/>
            <a:cs typeface="Times New Roman" pitchFamily="18" charset="0"/>
          </a:endParaRPr>
        </a:p>
      </dgm:t>
    </dgm:pt>
    <dgm:pt modelId="{442D10FC-1E71-4C76-AB32-4FAE6E22B562}" type="parTrans" cxnId="{6B20725C-7CB8-428F-8359-B63EFD34E4EE}">
      <dgm:prSet/>
      <dgm:spPr/>
      <dgm:t>
        <a:bodyPr/>
        <a:lstStyle/>
        <a:p>
          <a:endParaRPr lang="pl-PL" sz="1000">
            <a:latin typeface="Times New Roman" pitchFamily="18" charset="0"/>
            <a:cs typeface="Times New Roman" pitchFamily="18" charset="0"/>
          </a:endParaRPr>
        </a:p>
      </dgm:t>
    </dgm:pt>
    <dgm:pt modelId="{70AC207E-745E-4261-86A0-ED1DD0960395}" type="sibTrans" cxnId="{6B20725C-7CB8-428F-8359-B63EFD34E4EE}">
      <dgm:prSet/>
      <dgm:spPr/>
      <dgm:t>
        <a:bodyPr/>
        <a:lstStyle/>
        <a:p>
          <a:endParaRPr lang="pl-PL" sz="1000">
            <a:latin typeface="Times New Roman" pitchFamily="18" charset="0"/>
            <a:cs typeface="Times New Roman" pitchFamily="18" charset="0"/>
          </a:endParaRPr>
        </a:p>
      </dgm:t>
    </dgm:pt>
    <dgm:pt modelId="{44FAEC11-C0E8-45F8-BB32-9F4CCF6EEC83}">
      <dgm:prSet custT="1"/>
      <dgm:spPr/>
      <dgm:t>
        <a:bodyPr/>
        <a:lstStyle/>
        <a:p>
          <a:r>
            <a:rPr lang="pl-PL" sz="1400" dirty="0">
              <a:solidFill>
                <a:schemeClr val="tx1"/>
              </a:solidFill>
              <a:latin typeface="Times New Roman" pitchFamily="18" charset="0"/>
              <a:cs typeface="Times New Roman" pitchFamily="18" charset="0"/>
            </a:rPr>
            <a:t>Construction </a:t>
          </a:r>
          <a:r>
            <a:rPr lang="pl-PL" sz="1400" dirty="0" err="1">
              <a:solidFill>
                <a:schemeClr val="tx1"/>
              </a:solidFill>
              <a:latin typeface="Times New Roman" pitchFamily="18" charset="0"/>
              <a:cs typeface="Times New Roman" pitchFamily="18" charset="0"/>
            </a:rPr>
            <a:t>area</a:t>
          </a:r>
          <a:endParaRPr lang="pl-PL" sz="1400" dirty="0">
            <a:solidFill>
              <a:schemeClr val="tx1"/>
            </a:solidFill>
            <a:latin typeface="Times New Roman" pitchFamily="18" charset="0"/>
            <a:cs typeface="Times New Roman" pitchFamily="18" charset="0"/>
          </a:endParaRPr>
        </a:p>
      </dgm:t>
    </dgm:pt>
    <dgm:pt modelId="{72A2BF55-5A51-45C5-9377-0F6066E61D01}" type="parTrans" cxnId="{EB81B666-5A70-4499-BF3B-0C603631BBF0}">
      <dgm:prSet/>
      <dgm:spPr/>
      <dgm:t>
        <a:bodyPr/>
        <a:lstStyle/>
        <a:p>
          <a:endParaRPr lang="pl-PL"/>
        </a:p>
      </dgm:t>
    </dgm:pt>
    <dgm:pt modelId="{3431728E-BC03-4CC8-9285-312B350110F3}" type="sibTrans" cxnId="{EB81B666-5A70-4499-BF3B-0C603631BBF0}">
      <dgm:prSet/>
      <dgm:spPr/>
      <dgm:t>
        <a:bodyPr/>
        <a:lstStyle/>
        <a:p>
          <a:endParaRPr lang="pl-PL"/>
        </a:p>
      </dgm:t>
    </dgm:pt>
    <dgm:pt modelId="{D9056A45-314A-4FB4-8910-320945D5B005}">
      <dgm:prSet custT="1"/>
      <dgm:spPr/>
      <dgm:t>
        <a:bodyPr/>
        <a:lstStyle/>
        <a:p>
          <a:r>
            <a:rPr lang="pl-PL" sz="1400" dirty="0">
              <a:solidFill>
                <a:schemeClr val="tx1"/>
              </a:solidFill>
              <a:latin typeface="Times New Roman" pitchFamily="18" charset="0"/>
              <a:cs typeface="Times New Roman" pitchFamily="18" charset="0"/>
            </a:rPr>
            <a:t>Net </a:t>
          </a:r>
          <a:r>
            <a:rPr lang="pl-PL" sz="1400" dirty="0" err="1">
              <a:solidFill>
                <a:schemeClr val="tx1"/>
              </a:solidFill>
              <a:latin typeface="Times New Roman" pitchFamily="18" charset="0"/>
              <a:cs typeface="Times New Roman" pitchFamily="18" charset="0"/>
            </a:rPr>
            <a:t>area</a:t>
          </a:r>
          <a:endParaRPr lang="pl-PL" sz="1400" dirty="0">
            <a:solidFill>
              <a:schemeClr val="tx1"/>
            </a:solidFill>
            <a:latin typeface="Times New Roman" pitchFamily="18" charset="0"/>
            <a:cs typeface="Times New Roman" pitchFamily="18" charset="0"/>
          </a:endParaRPr>
        </a:p>
      </dgm:t>
    </dgm:pt>
    <dgm:pt modelId="{9851B6ED-277E-424F-846F-073CD04ACE6A}" type="parTrans" cxnId="{AF9693C1-4D04-4B50-AF40-E69741A7A28D}">
      <dgm:prSet/>
      <dgm:spPr/>
      <dgm:t>
        <a:bodyPr/>
        <a:lstStyle/>
        <a:p>
          <a:endParaRPr lang="pl-PL"/>
        </a:p>
      </dgm:t>
    </dgm:pt>
    <dgm:pt modelId="{E4D987F0-B456-4657-94A7-4554B4511BF9}" type="sibTrans" cxnId="{AF9693C1-4D04-4B50-AF40-E69741A7A28D}">
      <dgm:prSet/>
      <dgm:spPr/>
      <dgm:t>
        <a:bodyPr/>
        <a:lstStyle/>
        <a:p>
          <a:endParaRPr lang="pl-PL"/>
        </a:p>
      </dgm:t>
    </dgm:pt>
    <dgm:pt modelId="{3D015736-AA0E-4EE6-B82C-C2D9D0CE5507}">
      <dgm:prSet custT="1"/>
      <dgm:spPr/>
      <dgm:t>
        <a:bodyPr/>
        <a:lstStyle/>
        <a:p>
          <a:r>
            <a:rPr lang="pl-PL" sz="1400" dirty="0" err="1">
              <a:solidFill>
                <a:schemeClr val="tx1"/>
              </a:solidFill>
              <a:latin typeface="Times New Roman" pitchFamily="18" charset="0"/>
              <a:cs typeface="Times New Roman" pitchFamily="18" charset="0"/>
            </a:rPr>
            <a:t>Communication</a:t>
          </a:r>
          <a:r>
            <a:rPr lang="pl-PL" sz="1400" dirty="0">
              <a:solidFill>
                <a:schemeClr val="tx1"/>
              </a:solidFill>
              <a:latin typeface="Times New Roman" pitchFamily="18" charset="0"/>
              <a:cs typeface="Times New Roman" pitchFamily="18" charset="0"/>
            </a:rPr>
            <a:t> </a:t>
          </a:r>
          <a:r>
            <a:rPr lang="pl-PL" sz="1400" dirty="0" err="1">
              <a:solidFill>
                <a:schemeClr val="tx1"/>
              </a:solidFill>
              <a:latin typeface="Times New Roman" pitchFamily="18" charset="0"/>
              <a:cs typeface="Times New Roman" pitchFamily="18" charset="0"/>
            </a:rPr>
            <a:t>area</a:t>
          </a:r>
          <a:endParaRPr lang="pl-PL" sz="1400" dirty="0">
            <a:solidFill>
              <a:schemeClr val="tx1"/>
            </a:solidFill>
            <a:latin typeface="Times New Roman" pitchFamily="18" charset="0"/>
            <a:cs typeface="Times New Roman" pitchFamily="18" charset="0"/>
          </a:endParaRPr>
        </a:p>
      </dgm:t>
    </dgm:pt>
    <dgm:pt modelId="{0F223BA5-3C09-4FB9-B1EA-0808E3E4A5CE}" type="parTrans" cxnId="{F7EE8584-C48A-44AA-9258-99FB4B292965}">
      <dgm:prSet/>
      <dgm:spPr/>
      <dgm:t>
        <a:bodyPr/>
        <a:lstStyle/>
        <a:p>
          <a:endParaRPr lang="pl-PL"/>
        </a:p>
      </dgm:t>
    </dgm:pt>
    <dgm:pt modelId="{E4055F65-BA1A-4C77-B151-A562A1FAD3E6}" type="sibTrans" cxnId="{F7EE8584-C48A-44AA-9258-99FB4B292965}">
      <dgm:prSet/>
      <dgm:spPr/>
      <dgm:t>
        <a:bodyPr/>
        <a:lstStyle/>
        <a:p>
          <a:endParaRPr lang="pl-PL"/>
        </a:p>
      </dgm:t>
    </dgm:pt>
    <dgm:pt modelId="{0011E1FE-1358-4345-B602-2CBC00B62228}">
      <dgm:prSet custT="1"/>
      <dgm:spPr/>
      <dgm:t>
        <a:bodyPr/>
        <a:lstStyle/>
        <a:p>
          <a:r>
            <a:rPr lang="pl-PL" sz="1400" dirty="0">
              <a:solidFill>
                <a:schemeClr val="tx1"/>
              </a:solidFill>
              <a:latin typeface="Times New Roman" pitchFamily="18" charset="0"/>
              <a:cs typeface="Times New Roman" pitchFamily="18" charset="0"/>
            </a:rPr>
            <a:t>Service </a:t>
          </a:r>
          <a:r>
            <a:rPr lang="pl-PL" sz="1400" dirty="0" err="1">
              <a:solidFill>
                <a:schemeClr val="tx1"/>
              </a:solidFill>
              <a:latin typeface="Times New Roman" pitchFamily="18" charset="0"/>
              <a:cs typeface="Times New Roman" pitchFamily="18" charset="0"/>
            </a:rPr>
            <a:t>area</a:t>
          </a:r>
          <a:endParaRPr lang="pl-PL" sz="1400" dirty="0">
            <a:solidFill>
              <a:schemeClr val="tx1"/>
            </a:solidFill>
            <a:latin typeface="Times New Roman" pitchFamily="18" charset="0"/>
            <a:cs typeface="Times New Roman" pitchFamily="18" charset="0"/>
          </a:endParaRPr>
        </a:p>
      </dgm:t>
    </dgm:pt>
    <dgm:pt modelId="{AFCC467E-6022-4EBA-9BAE-02ED4146DE1A}" type="parTrans" cxnId="{243AA1FF-B60E-4875-B901-D295CF5D3CFC}">
      <dgm:prSet/>
      <dgm:spPr/>
      <dgm:t>
        <a:bodyPr/>
        <a:lstStyle/>
        <a:p>
          <a:endParaRPr lang="pl-PL"/>
        </a:p>
      </dgm:t>
    </dgm:pt>
    <dgm:pt modelId="{E519FC5B-C149-497C-968B-39FEB5528082}" type="sibTrans" cxnId="{243AA1FF-B60E-4875-B901-D295CF5D3CFC}">
      <dgm:prSet/>
      <dgm:spPr/>
      <dgm:t>
        <a:bodyPr/>
        <a:lstStyle/>
        <a:p>
          <a:endParaRPr lang="pl-PL"/>
        </a:p>
      </dgm:t>
    </dgm:pt>
    <dgm:pt modelId="{A65C0721-4C36-4CAE-9BCE-153AD867D1A4}">
      <dgm:prSet custT="1"/>
      <dgm:spPr/>
      <dgm:t>
        <a:bodyPr/>
        <a:lstStyle/>
        <a:p>
          <a:r>
            <a:rPr lang="pl-PL" sz="1400" dirty="0" err="1">
              <a:solidFill>
                <a:schemeClr val="tx1"/>
              </a:solidFill>
              <a:latin typeface="Times New Roman" pitchFamily="18" charset="0"/>
              <a:cs typeface="Times New Roman" pitchFamily="18" charset="0"/>
            </a:rPr>
            <a:t>Usable</a:t>
          </a:r>
          <a:r>
            <a:rPr lang="pl-PL" sz="1400" dirty="0">
              <a:solidFill>
                <a:schemeClr val="tx1"/>
              </a:solidFill>
              <a:latin typeface="Times New Roman" pitchFamily="18" charset="0"/>
              <a:cs typeface="Times New Roman" pitchFamily="18" charset="0"/>
            </a:rPr>
            <a:t> </a:t>
          </a:r>
          <a:r>
            <a:rPr lang="pl-PL" sz="1400" dirty="0" err="1">
              <a:solidFill>
                <a:schemeClr val="tx1"/>
              </a:solidFill>
              <a:latin typeface="Times New Roman" pitchFamily="18" charset="0"/>
              <a:cs typeface="Times New Roman" pitchFamily="18" charset="0"/>
            </a:rPr>
            <a:t>area</a:t>
          </a:r>
          <a:endParaRPr lang="pl-PL" sz="1400" dirty="0">
            <a:solidFill>
              <a:schemeClr val="tx1"/>
            </a:solidFill>
            <a:latin typeface="Times New Roman" pitchFamily="18" charset="0"/>
            <a:cs typeface="Times New Roman" pitchFamily="18" charset="0"/>
          </a:endParaRPr>
        </a:p>
      </dgm:t>
    </dgm:pt>
    <dgm:pt modelId="{28986F4A-4B3D-4966-92A3-018D006DFF45}" type="parTrans" cxnId="{29C60E92-37EF-4950-8DF6-FE15FA1CBC16}">
      <dgm:prSet/>
      <dgm:spPr/>
      <dgm:t>
        <a:bodyPr/>
        <a:lstStyle/>
        <a:p>
          <a:endParaRPr lang="pl-PL"/>
        </a:p>
      </dgm:t>
    </dgm:pt>
    <dgm:pt modelId="{FA314964-7776-404A-90D5-6C8E8703AAFA}" type="sibTrans" cxnId="{29C60E92-37EF-4950-8DF6-FE15FA1CBC16}">
      <dgm:prSet/>
      <dgm:spPr/>
      <dgm:t>
        <a:bodyPr/>
        <a:lstStyle/>
        <a:p>
          <a:endParaRPr lang="pl-PL"/>
        </a:p>
      </dgm:t>
    </dgm:pt>
    <dgm:pt modelId="{8FE1CDB6-60FF-4FCE-8FA5-A8E56214722C}">
      <dgm:prSet custT="1"/>
      <dgm:spPr/>
      <dgm:t>
        <a:bodyPr/>
        <a:lstStyle/>
        <a:p>
          <a:r>
            <a:rPr lang="pl-PL" sz="1400" dirty="0" err="1">
              <a:solidFill>
                <a:schemeClr val="tx1"/>
              </a:solidFill>
              <a:latin typeface="Times New Roman" pitchFamily="18" charset="0"/>
              <a:cs typeface="Times New Roman" pitchFamily="18" charset="0"/>
            </a:rPr>
            <a:t>Auxiliary</a:t>
          </a:r>
          <a:r>
            <a:rPr lang="pl-PL" sz="1400" dirty="0">
              <a:solidFill>
                <a:schemeClr val="tx1"/>
              </a:solidFill>
              <a:latin typeface="Times New Roman" pitchFamily="18" charset="0"/>
              <a:cs typeface="Times New Roman" pitchFamily="18" charset="0"/>
            </a:rPr>
            <a:t> </a:t>
          </a:r>
          <a:r>
            <a:rPr lang="pl-PL" sz="1400" dirty="0" err="1">
              <a:solidFill>
                <a:schemeClr val="tx1"/>
              </a:solidFill>
              <a:latin typeface="Times New Roman" pitchFamily="18" charset="0"/>
              <a:cs typeface="Times New Roman" pitchFamily="18" charset="0"/>
            </a:rPr>
            <a:t>surface</a:t>
          </a:r>
          <a:endParaRPr lang="pl-PL" sz="1400" dirty="0">
            <a:solidFill>
              <a:schemeClr val="tx1"/>
            </a:solidFill>
            <a:latin typeface="Times New Roman" pitchFamily="18" charset="0"/>
            <a:cs typeface="Times New Roman" pitchFamily="18" charset="0"/>
          </a:endParaRPr>
        </a:p>
      </dgm:t>
    </dgm:pt>
    <dgm:pt modelId="{2F7E2F03-75C7-4F76-A5BA-1383B0081A17}" type="parTrans" cxnId="{23BCC6B3-1392-422C-B518-34A03D3BEF2F}">
      <dgm:prSet/>
      <dgm:spPr/>
      <dgm:t>
        <a:bodyPr/>
        <a:lstStyle/>
        <a:p>
          <a:endParaRPr lang="pl-PL"/>
        </a:p>
      </dgm:t>
    </dgm:pt>
    <dgm:pt modelId="{D7FE296F-2334-43DF-8A6B-EC72B9F2A886}" type="sibTrans" cxnId="{23BCC6B3-1392-422C-B518-34A03D3BEF2F}">
      <dgm:prSet/>
      <dgm:spPr/>
      <dgm:t>
        <a:bodyPr/>
        <a:lstStyle/>
        <a:p>
          <a:endParaRPr lang="pl-PL"/>
        </a:p>
      </dgm:t>
    </dgm:pt>
    <dgm:pt modelId="{59F61F7F-7749-40A4-9F19-4944909CA58E}">
      <dgm:prSet custT="1"/>
      <dgm:spPr/>
      <dgm:t>
        <a:bodyPr/>
        <a:lstStyle/>
        <a:p>
          <a:r>
            <a:rPr lang="pl-PL" sz="1400" dirty="0">
              <a:solidFill>
                <a:schemeClr val="tx1"/>
              </a:solidFill>
              <a:latin typeface="Times New Roman" pitchFamily="18" charset="0"/>
              <a:cs typeface="Times New Roman" pitchFamily="18" charset="0"/>
            </a:rPr>
            <a:t>Basic </a:t>
          </a:r>
          <a:r>
            <a:rPr lang="pl-PL" sz="1400" dirty="0" err="1">
              <a:solidFill>
                <a:schemeClr val="tx1"/>
              </a:solidFill>
              <a:latin typeface="Times New Roman" pitchFamily="18" charset="0"/>
              <a:cs typeface="Times New Roman" pitchFamily="18" charset="0"/>
            </a:rPr>
            <a:t>surface</a:t>
          </a:r>
          <a:endParaRPr lang="pl-PL" sz="1400" dirty="0">
            <a:solidFill>
              <a:schemeClr val="tx1"/>
            </a:solidFill>
            <a:latin typeface="Times New Roman" pitchFamily="18" charset="0"/>
            <a:cs typeface="Times New Roman" pitchFamily="18" charset="0"/>
          </a:endParaRPr>
        </a:p>
      </dgm:t>
    </dgm:pt>
    <dgm:pt modelId="{2BD43208-6312-4007-810A-A150FA6941B1}" type="parTrans" cxnId="{0141DA06-E2AA-461C-9660-03241E418522}">
      <dgm:prSet/>
      <dgm:spPr/>
      <dgm:t>
        <a:bodyPr/>
        <a:lstStyle/>
        <a:p>
          <a:endParaRPr lang="pl-PL"/>
        </a:p>
      </dgm:t>
    </dgm:pt>
    <dgm:pt modelId="{1181D7ED-978E-4086-BADF-458B0BCA1EA2}" type="sibTrans" cxnId="{0141DA06-E2AA-461C-9660-03241E418522}">
      <dgm:prSet/>
      <dgm:spPr/>
      <dgm:t>
        <a:bodyPr/>
        <a:lstStyle/>
        <a:p>
          <a:endParaRPr lang="pl-PL"/>
        </a:p>
      </dgm:t>
    </dgm:pt>
    <dgm:pt modelId="{0C9C9C03-4012-44C8-9A0A-F1E6CB039685}">
      <dgm:prSet custT="1"/>
      <dgm:spPr/>
      <dgm:t>
        <a:bodyPr/>
        <a:lstStyle/>
        <a:p>
          <a:r>
            <a:rPr lang="pl-PL" sz="1400" dirty="0">
              <a:solidFill>
                <a:schemeClr val="tx1"/>
              </a:solidFill>
              <a:latin typeface="Times New Roman" pitchFamily="18" charset="0"/>
              <a:cs typeface="Times New Roman" pitchFamily="18" charset="0"/>
            </a:rPr>
            <a:t>Handling </a:t>
          </a:r>
          <a:r>
            <a:rPr lang="pl-PL" sz="1400" dirty="0" err="1">
              <a:solidFill>
                <a:schemeClr val="tx1"/>
              </a:solidFill>
              <a:latin typeface="Times New Roman" pitchFamily="18" charset="0"/>
              <a:cs typeface="Times New Roman" pitchFamily="18" charset="0"/>
            </a:rPr>
            <a:t>surface</a:t>
          </a:r>
          <a:endParaRPr lang="pl-PL" sz="1400" dirty="0">
            <a:solidFill>
              <a:schemeClr val="tx1"/>
            </a:solidFill>
            <a:latin typeface="Times New Roman" pitchFamily="18" charset="0"/>
            <a:cs typeface="Times New Roman" pitchFamily="18" charset="0"/>
          </a:endParaRPr>
        </a:p>
      </dgm:t>
    </dgm:pt>
    <dgm:pt modelId="{21519E11-9BB3-494E-83F5-0F4190CFD576}" type="parTrans" cxnId="{2A528FF7-05D8-4A12-87C0-855C2E77EEB9}">
      <dgm:prSet/>
      <dgm:spPr/>
      <dgm:t>
        <a:bodyPr/>
        <a:lstStyle/>
        <a:p>
          <a:endParaRPr lang="pl-PL"/>
        </a:p>
      </dgm:t>
    </dgm:pt>
    <dgm:pt modelId="{4ADC1FEA-DC0D-4943-BC84-ECD50CF370CB}" type="sibTrans" cxnId="{2A528FF7-05D8-4A12-87C0-855C2E77EEB9}">
      <dgm:prSet/>
      <dgm:spPr/>
      <dgm:t>
        <a:bodyPr/>
        <a:lstStyle/>
        <a:p>
          <a:endParaRPr lang="pl-PL"/>
        </a:p>
      </dgm:t>
    </dgm:pt>
    <dgm:pt modelId="{422E9896-AC2F-4A7B-A7FD-0C8358E22996}">
      <dgm:prSet custT="1"/>
      <dgm:spPr/>
      <dgm:t>
        <a:bodyPr/>
        <a:lstStyle/>
        <a:p>
          <a:r>
            <a:rPr lang="pl-PL" sz="1400" dirty="0">
              <a:solidFill>
                <a:schemeClr val="tx1"/>
              </a:solidFill>
              <a:latin typeface="Times New Roman" pitchFamily="18" charset="0"/>
              <a:cs typeface="Times New Roman" pitchFamily="18" charset="0"/>
            </a:rPr>
            <a:t>Storage </a:t>
          </a:r>
          <a:r>
            <a:rPr lang="pl-PL" sz="1400" dirty="0" err="1">
              <a:solidFill>
                <a:schemeClr val="tx1"/>
              </a:solidFill>
              <a:latin typeface="Times New Roman" pitchFamily="18" charset="0"/>
              <a:cs typeface="Times New Roman" pitchFamily="18" charset="0"/>
            </a:rPr>
            <a:t>area</a:t>
          </a:r>
          <a:endParaRPr lang="pl-PL" sz="1400" dirty="0">
            <a:solidFill>
              <a:schemeClr val="tx1"/>
            </a:solidFill>
            <a:latin typeface="Times New Roman" pitchFamily="18" charset="0"/>
            <a:cs typeface="Times New Roman" pitchFamily="18" charset="0"/>
          </a:endParaRPr>
        </a:p>
      </dgm:t>
    </dgm:pt>
    <dgm:pt modelId="{0955912E-5C0D-47B4-A1F7-23BC987D057F}" type="parTrans" cxnId="{26D08A03-AA60-44BD-B5C4-CD8596546228}">
      <dgm:prSet/>
      <dgm:spPr/>
      <dgm:t>
        <a:bodyPr/>
        <a:lstStyle/>
        <a:p>
          <a:endParaRPr lang="pl-PL"/>
        </a:p>
      </dgm:t>
    </dgm:pt>
    <dgm:pt modelId="{A42AE3E4-ABAC-42CB-BC11-87CCA366B4D6}" type="sibTrans" cxnId="{26D08A03-AA60-44BD-B5C4-CD8596546228}">
      <dgm:prSet/>
      <dgm:spPr/>
      <dgm:t>
        <a:bodyPr/>
        <a:lstStyle/>
        <a:p>
          <a:endParaRPr lang="pl-PL"/>
        </a:p>
      </dgm:t>
    </dgm:pt>
    <dgm:pt modelId="{24D4C047-9F10-40E8-8E1A-8FE35DFC328E}">
      <dgm:prSet custT="1"/>
      <dgm:spPr/>
      <dgm:t>
        <a:bodyPr/>
        <a:lstStyle/>
        <a:p>
          <a:r>
            <a:rPr lang="pl-PL" sz="1400" dirty="0" err="1">
              <a:solidFill>
                <a:schemeClr val="tx1"/>
              </a:solidFill>
              <a:latin typeface="Times New Roman" pitchFamily="18" charset="0"/>
              <a:cs typeface="Times New Roman" pitchFamily="18" charset="0"/>
            </a:rPr>
            <a:t>Reception</a:t>
          </a:r>
          <a:r>
            <a:rPr lang="pl-PL" sz="1400" dirty="0">
              <a:solidFill>
                <a:schemeClr val="tx1"/>
              </a:solidFill>
              <a:latin typeface="Times New Roman" pitchFamily="18" charset="0"/>
              <a:cs typeface="Times New Roman" pitchFamily="18" charset="0"/>
            </a:rPr>
            <a:t>/</a:t>
          </a:r>
          <a:r>
            <a:rPr lang="pl-PL" sz="1400" dirty="0" err="1">
              <a:solidFill>
                <a:schemeClr val="tx1"/>
              </a:solidFill>
              <a:latin typeface="Times New Roman" pitchFamily="18" charset="0"/>
              <a:cs typeface="Times New Roman" pitchFamily="18" charset="0"/>
            </a:rPr>
            <a:t>release</a:t>
          </a:r>
          <a:r>
            <a:rPr lang="pl-PL" sz="1400" dirty="0">
              <a:solidFill>
                <a:schemeClr val="tx1"/>
              </a:solidFill>
              <a:latin typeface="Times New Roman" pitchFamily="18" charset="0"/>
              <a:cs typeface="Times New Roman" pitchFamily="18" charset="0"/>
            </a:rPr>
            <a:t> </a:t>
          </a:r>
          <a:r>
            <a:rPr lang="pl-PL" sz="1400" dirty="0" err="1">
              <a:solidFill>
                <a:schemeClr val="tx1"/>
              </a:solidFill>
              <a:latin typeface="Times New Roman" pitchFamily="18" charset="0"/>
              <a:cs typeface="Times New Roman" pitchFamily="18" charset="0"/>
            </a:rPr>
            <a:t>area</a:t>
          </a:r>
          <a:endParaRPr lang="pl-PL" sz="1400" dirty="0">
            <a:solidFill>
              <a:schemeClr val="tx1"/>
            </a:solidFill>
            <a:latin typeface="Times New Roman" pitchFamily="18" charset="0"/>
            <a:cs typeface="Times New Roman" pitchFamily="18" charset="0"/>
          </a:endParaRPr>
        </a:p>
      </dgm:t>
    </dgm:pt>
    <dgm:pt modelId="{304B1062-10AF-4924-A69D-F9876B49FBD9}" type="parTrans" cxnId="{738F49C6-F84A-4E6B-BB96-285DC2F4EFF8}">
      <dgm:prSet/>
      <dgm:spPr/>
      <dgm:t>
        <a:bodyPr/>
        <a:lstStyle/>
        <a:p>
          <a:endParaRPr lang="pl-PL"/>
        </a:p>
      </dgm:t>
    </dgm:pt>
    <dgm:pt modelId="{7FC2DB45-6EA7-4018-A7EA-D953F865F53C}" type="sibTrans" cxnId="{738F49C6-F84A-4E6B-BB96-285DC2F4EFF8}">
      <dgm:prSet/>
      <dgm:spPr/>
      <dgm:t>
        <a:bodyPr/>
        <a:lstStyle/>
        <a:p>
          <a:endParaRPr lang="pl-PL"/>
        </a:p>
      </dgm:t>
    </dgm:pt>
    <dgm:pt modelId="{2C303391-4E93-40C9-9A3B-C8FAC4E2B09E}" type="pres">
      <dgm:prSet presAssocID="{7F118DA0-E0CE-46F7-9D47-F9F70FB670F0}" presName="mainComposite" presStyleCnt="0">
        <dgm:presLayoutVars>
          <dgm:chPref val="1"/>
          <dgm:dir/>
          <dgm:animOne val="branch"/>
          <dgm:animLvl val="lvl"/>
          <dgm:resizeHandles val="exact"/>
        </dgm:presLayoutVars>
      </dgm:prSet>
      <dgm:spPr/>
    </dgm:pt>
    <dgm:pt modelId="{A1811E83-E9C8-4CC6-87F4-BBDFA82674CE}" type="pres">
      <dgm:prSet presAssocID="{7F118DA0-E0CE-46F7-9D47-F9F70FB670F0}" presName="hierFlow" presStyleCnt="0"/>
      <dgm:spPr/>
    </dgm:pt>
    <dgm:pt modelId="{5E54C12C-8A5E-4977-88DD-692F1624F3CC}" type="pres">
      <dgm:prSet presAssocID="{7F118DA0-E0CE-46F7-9D47-F9F70FB670F0}" presName="hierChild1" presStyleCnt="0">
        <dgm:presLayoutVars>
          <dgm:chPref val="1"/>
          <dgm:animOne val="branch"/>
          <dgm:animLvl val="lvl"/>
        </dgm:presLayoutVars>
      </dgm:prSet>
      <dgm:spPr/>
    </dgm:pt>
    <dgm:pt modelId="{FF39AA27-B1EC-437B-9440-C7490225C225}" type="pres">
      <dgm:prSet presAssocID="{1AC855AF-B9A7-446B-ABF5-441BA3632773}" presName="Name14" presStyleCnt="0"/>
      <dgm:spPr/>
    </dgm:pt>
    <dgm:pt modelId="{AA7ABB64-BA7D-42FF-8638-1914229189D9}" type="pres">
      <dgm:prSet presAssocID="{1AC855AF-B9A7-446B-ABF5-441BA3632773}" presName="level1Shape" presStyleLbl="node0" presStyleIdx="0" presStyleCnt="1" custScaleX="166451">
        <dgm:presLayoutVars>
          <dgm:chPref val="3"/>
        </dgm:presLayoutVars>
      </dgm:prSet>
      <dgm:spPr/>
    </dgm:pt>
    <dgm:pt modelId="{D680B24D-2DEB-4166-B001-08A41401E24B}" type="pres">
      <dgm:prSet presAssocID="{1AC855AF-B9A7-446B-ABF5-441BA3632773}" presName="hierChild2" presStyleCnt="0"/>
      <dgm:spPr/>
    </dgm:pt>
    <dgm:pt modelId="{1C8C58F2-5AEA-4135-8261-D96C22F87C3B}" type="pres">
      <dgm:prSet presAssocID="{72A2BF55-5A51-45C5-9377-0F6066E61D01}" presName="Name19" presStyleLbl="parChTrans1D2" presStyleIdx="0" presStyleCnt="2"/>
      <dgm:spPr/>
    </dgm:pt>
    <dgm:pt modelId="{6E82355E-E20B-4E54-848B-1D3A65EAA407}" type="pres">
      <dgm:prSet presAssocID="{44FAEC11-C0E8-45F8-BB32-9F4CCF6EEC83}" presName="Name21" presStyleCnt="0"/>
      <dgm:spPr/>
    </dgm:pt>
    <dgm:pt modelId="{D2B9D270-C6B8-4D13-8240-249C8EC1A476}" type="pres">
      <dgm:prSet presAssocID="{44FAEC11-C0E8-45F8-BB32-9F4CCF6EEC83}" presName="level2Shape" presStyleLbl="node2" presStyleIdx="0" presStyleCnt="2" custScaleX="139592"/>
      <dgm:spPr/>
    </dgm:pt>
    <dgm:pt modelId="{BD8C7B15-CBAE-40B2-95EB-7EC4E2312723}" type="pres">
      <dgm:prSet presAssocID="{44FAEC11-C0E8-45F8-BB32-9F4CCF6EEC83}" presName="hierChild3" presStyleCnt="0"/>
      <dgm:spPr/>
    </dgm:pt>
    <dgm:pt modelId="{5FA1F610-ED8D-40EA-B357-DFF9286ECBD9}" type="pres">
      <dgm:prSet presAssocID="{9851B6ED-277E-424F-846F-073CD04ACE6A}" presName="Name19" presStyleLbl="parChTrans1D2" presStyleIdx="1" presStyleCnt="2"/>
      <dgm:spPr/>
    </dgm:pt>
    <dgm:pt modelId="{EDF134A4-BFD7-4790-9268-569101E6BD7B}" type="pres">
      <dgm:prSet presAssocID="{D9056A45-314A-4FB4-8910-320945D5B005}" presName="Name21" presStyleCnt="0"/>
      <dgm:spPr/>
    </dgm:pt>
    <dgm:pt modelId="{D2088ABE-AFE7-425B-BE9A-E4EEB7BEFB85}" type="pres">
      <dgm:prSet presAssocID="{D9056A45-314A-4FB4-8910-320945D5B005}" presName="level2Shape" presStyleLbl="node2" presStyleIdx="1" presStyleCnt="2"/>
      <dgm:spPr/>
    </dgm:pt>
    <dgm:pt modelId="{6BEB1010-DA86-4718-B914-750EB56D7198}" type="pres">
      <dgm:prSet presAssocID="{D9056A45-314A-4FB4-8910-320945D5B005}" presName="hierChild3" presStyleCnt="0"/>
      <dgm:spPr/>
    </dgm:pt>
    <dgm:pt modelId="{21F05971-DEE3-4572-B4E6-8F6D563B87AF}" type="pres">
      <dgm:prSet presAssocID="{0F223BA5-3C09-4FB9-B1EA-0808E3E4A5CE}" presName="Name19" presStyleLbl="parChTrans1D3" presStyleIdx="0" presStyleCnt="3"/>
      <dgm:spPr/>
    </dgm:pt>
    <dgm:pt modelId="{60F4E591-A7F9-4B32-B181-2BDDD4B1B997}" type="pres">
      <dgm:prSet presAssocID="{3D015736-AA0E-4EE6-B82C-C2D9D0CE5507}" presName="Name21" presStyleCnt="0"/>
      <dgm:spPr/>
    </dgm:pt>
    <dgm:pt modelId="{92624AA2-6965-4207-AAAD-81B9097ACDB5}" type="pres">
      <dgm:prSet presAssocID="{3D015736-AA0E-4EE6-B82C-C2D9D0CE5507}" presName="level2Shape" presStyleLbl="node3" presStyleIdx="0" presStyleCnt="3" custScaleX="157421"/>
      <dgm:spPr/>
    </dgm:pt>
    <dgm:pt modelId="{261CB0D3-77B5-4D93-BCD1-52BA68B232B2}" type="pres">
      <dgm:prSet presAssocID="{3D015736-AA0E-4EE6-B82C-C2D9D0CE5507}" presName="hierChild3" presStyleCnt="0"/>
      <dgm:spPr/>
    </dgm:pt>
    <dgm:pt modelId="{AC386E3D-B4BD-4BB3-A0D9-5C0277FC1EE5}" type="pres">
      <dgm:prSet presAssocID="{AFCC467E-6022-4EBA-9BAE-02ED4146DE1A}" presName="Name19" presStyleLbl="parChTrans1D3" presStyleIdx="1" presStyleCnt="3"/>
      <dgm:spPr/>
    </dgm:pt>
    <dgm:pt modelId="{FDF63147-906F-4234-A18A-C158F55C2BD2}" type="pres">
      <dgm:prSet presAssocID="{0011E1FE-1358-4345-B602-2CBC00B62228}" presName="Name21" presStyleCnt="0"/>
      <dgm:spPr/>
    </dgm:pt>
    <dgm:pt modelId="{97DCE8EE-4F00-4F8B-8E86-F2CA16ECC4C4}" type="pres">
      <dgm:prSet presAssocID="{0011E1FE-1358-4345-B602-2CBC00B62228}" presName="level2Shape" presStyleLbl="node3" presStyleIdx="1" presStyleCnt="3"/>
      <dgm:spPr/>
    </dgm:pt>
    <dgm:pt modelId="{CC9BCF33-B1AB-4AA2-B6F3-128122F9FBEF}" type="pres">
      <dgm:prSet presAssocID="{0011E1FE-1358-4345-B602-2CBC00B62228}" presName="hierChild3" presStyleCnt="0"/>
      <dgm:spPr/>
    </dgm:pt>
    <dgm:pt modelId="{34D7B73D-7C2F-48D9-A1EE-471740E02225}" type="pres">
      <dgm:prSet presAssocID="{28986F4A-4B3D-4966-92A3-018D006DFF45}" presName="Name19" presStyleLbl="parChTrans1D3" presStyleIdx="2" presStyleCnt="3"/>
      <dgm:spPr/>
    </dgm:pt>
    <dgm:pt modelId="{B76CD5A3-7500-4D53-AC9B-A01C8A80FF09}" type="pres">
      <dgm:prSet presAssocID="{A65C0721-4C36-4CAE-9BCE-153AD867D1A4}" presName="Name21" presStyleCnt="0"/>
      <dgm:spPr/>
    </dgm:pt>
    <dgm:pt modelId="{33605D40-C5E0-4CFD-BEB2-A6938BD66268}" type="pres">
      <dgm:prSet presAssocID="{A65C0721-4C36-4CAE-9BCE-153AD867D1A4}" presName="level2Shape" presStyleLbl="node3" presStyleIdx="2" presStyleCnt="3"/>
      <dgm:spPr/>
    </dgm:pt>
    <dgm:pt modelId="{D303AAF9-885C-4094-BBA1-16A6642F97B2}" type="pres">
      <dgm:prSet presAssocID="{A65C0721-4C36-4CAE-9BCE-153AD867D1A4}" presName="hierChild3" presStyleCnt="0"/>
      <dgm:spPr/>
    </dgm:pt>
    <dgm:pt modelId="{A323C160-F98A-435A-94F8-68699B829A4E}" type="pres">
      <dgm:prSet presAssocID="{2F7E2F03-75C7-4F76-A5BA-1383B0081A17}" presName="Name19" presStyleLbl="parChTrans1D4" presStyleIdx="0" presStyleCnt="5"/>
      <dgm:spPr/>
    </dgm:pt>
    <dgm:pt modelId="{6358FB85-A48C-4F57-AE41-780E6150A6A5}" type="pres">
      <dgm:prSet presAssocID="{8FE1CDB6-60FF-4FCE-8FA5-A8E56214722C}" presName="Name21" presStyleCnt="0"/>
      <dgm:spPr/>
    </dgm:pt>
    <dgm:pt modelId="{AAC3940B-B7C1-44A1-BB37-10799D84D6A0}" type="pres">
      <dgm:prSet presAssocID="{8FE1CDB6-60FF-4FCE-8FA5-A8E56214722C}" presName="level2Shape" presStyleLbl="node4" presStyleIdx="0" presStyleCnt="5"/>
      <dgm:spPr/>
    </dgm:pt>
    <dgm:pt modelId="{B4489923-0E88-465B-B947-396C323D67EB}" type="pres">
      <dgm:prSet presAssocID="{8FE1CDB6-60FF-4FCE-8FA5-A8E56214722C}" presName="hierChild3" presStyleCnt="0"/>
      <dgm:spPr/>
    </dgm:pt>
    <dgm:pt modelId="{3621FD88-3B39-466F-9AD7-C57E233FC1D8}" type="pres">
      <dgm:prSet presAssocID="{2BD43208-6312-4007-810A-A150FA6941B1}" presName="Name19" presStyleLbl="parChTrans1D4" presStyleIdx="1" presStyleCnt="5"/>
      <dgm:spPr/>
    </dgm:pt>
    <dgm:pt modelId="{4434D907-A13D-4701-895B-4687E81B44CC}" type="pres">
      <dgm:prSet presAssocID="{59F61F7F-7749-40A4-9F19-4944909CA58E}" presName="Name21" presStyleCnt="0"/>
      <dgm:spPr/>
    </dgm:pt>
    <dgm:pt modelId="{9F5E5280-BC0D-4A08-9A12-32AD2A1CDB99}" type="pres">
      <dgm:prSet presAssocID="{59F61F7F-7749-40A4-9F19-4944909CA58E}" presName="level2Shape" presStyleLbl="node4" presStyleIdx="1" presStyleCnt="5"/>
      <dgm:spPr/>
    </dgm:pt>
    <dgm:pt modelId="{7260C18D-443F-4E7D-A823-63ECE9114EB5}" type="pres">
      <dgm:prSet presAssocID="{59F61F7F-7749-40A4-9F19-4944909CA58E}" presName="hierChild3" presStyleCnt="0"/>
      <dgm:spPr/>
    </dgm:pt>
    <dgm:pt modelId="{265A469C-665C-4262-9052-4C2CEE66347D}" type="pres">
      <dgm:prSet presAssocID="{21519E11-9BB3-494E-83F5-0F4190CFD576}" presName="Name19" presStyleLbl="parChTrans1D4" presStyleIdx="2" presStyleCnt="5"/>
      <dgm:spPr/>
    </dgm:pt>
    <dgm:pt modelId="{9D76965C-D9CB-4BF5-ADA9-5F9A87C9902A}" type="pres">
      <dgm:prSet presAssocID="{0C9C9C03-4012-44C8-9A0A-F1E6CB039685}" presName="Name21" presStyleCnt="0"/>
      <dgm:spPr/>
    </dgm:pt>
    <dgm:pt modelId="{D5D6378C-2966-4502-89E3-B6F2D0855518}" type="pres">
      <dgm:prSet presAssocID="{0C9C9C03-4012-44C8-9A0A-F1E6CB039685}" presName="level2Shape" presStyleLbl="node4" presStyleIdx="2" presStyleCnt="5"/>
      <dgm:spPr/>
    </dgm:pt>
    <dgm:pt modelId="{006DCD52-644F-4A95-A919-46E1283C93C6}" type="pres">
      <dgm:prSet presAssocID="{0C9C9C03-4012-44C8-9A0A-F1E6CB039685}" presName="hierChild3" presStyleCnt="0"/>
      <dgm:spPr/>
    </dgm:pt>
    <dgm:pt modelId="{AADC3C1A-3F6B-407C-B824-EA2ED7834ECE}" type="pres">
      <dgm:prSet presAssocID="{0955912E-5C0D-47B4-A1F7-23BC987D057F}" presName="Name19" presStyleLbl="parChTrans1D4" presStyleIdx="3" presStyleCnt="5"/>
      <dgm:spPr/>
    </dgm:pt>
    <dgm:pt modelId="{6E759916-4EC5-4BFA-96E4-A0D1BDCFE0AB}" type="pres">
      <dgm:prSet presAssocID="{422E9896-AC2F-4A7B-A7FD-0C8358E22996}" presName="Name21" presStyleCnt="0"/>
      <dgm:spPr/>
    </dgm:pt>
    <dgm:pt modelId="{EF639246-4A58-4BA1-AD7F-695F55B61D96}" type="pres">
      <dgm:prSet presAssocID="{422E9896-AC2F-4A7B-A7FD-0C8358E22996}" presName="level2Shape" presStyleLbl="node4" presStyleIdx="3" presStyleCnt="5"/>
      <dgm:spPr/>
    </dgm:pt>
    <dgm:pt modelId="{598684F9-ECAB-4F35-AD79-6581EA798D24}" type="pres">
      <dgm:prSet presAssocID="{422E9896-AC2F-4A7B-A7FD-0C8358E22996}" presName="hierChild3" presStyleCnt="0"/>
      <dgm:spPr/>
    </dgm:pt>
    <dgm:pt modelId="{4A21CBC7-6EEE-479F-8E0D-C8E68301F014}" type="pres">
      <dgm:prSet presAssocID="{304B1062-10AF-4924-A69D-F9876B49FBD9}" presName="Name19" presStyleLbl="parChTrans1D4" presStyleIdx="4" presStyleCnt="5"/>
      <dgm:spPr/>
    </dgm:pt>
    <dgm:pt modelId="{E3BD4603-1426-4FE3-85B1-6BB7E53A70E1}" type="pres">
      <dgm:prSet presAssocID="{24D4C047-9F10-40E8-8E1A-8FE35DFC328E}" presName="Name21" presStyleCnt="0"/>
      <dgm:spPr/>
    </dgm:pt>
    <dgm:pt modelId="{7D186D63-34E0-4176-B5FD-693075FBCF52}" type="pres">
      <dgm:prSet presAssocID="{24D4C047-9F10-40E8-8E1A-8FE35DFC328E}" presName="level2Shape" presStyleLbl="node4" presStyleIdx="4" presStyleCnt="5" custScaleX="167981"/>
      <dgm:spPr/>
    </dgm:pt>
    <dgm:pt modelId="{A326976D-38BE-47DE-96FD-CDC09214FF7F}" type="pres">
      <dgm:prSet presAssocID="{24D4C047-9F10-40E8-8E1A-8FE35DFC328E}" presName="hierChild3" presStyleCnt="0"/>
      <dgm:spPr/>
    </dgm:pt>
    <dgm:pt modelId="{15702EEF-632F-49B0-A136-B66B5F65E426}" type="pres">
      <dgm:prSet presAssocID="{7F118DA0-E0CE-46F7-9D47-F9F70FB670F0}" presName="bgShapesFlow" presStyleCnt="0"/>
      <dgm:spPr/>
    </dgm:pt>
  </dgm:ptLst>
  <dgm:cxnLst>
    <dgm:cxn modelId="{26D08A03-AA60-44BD-B5C4-CD8596546228}" srcId="{59F61F7F-7749-40A4-9F19-4944909CA58E}" destId="{422E9896-AC2F-4A7B-A7FD-0C8358E22996}" srcOrd="1" destOrd="0" parTransId="{0955912E-5C0D-47B4-A1F7-23BC987D057F}" sibTransId="{A42AE3E4-ABAC-42CB-BC11-87CCA366B4D6}"/>
    <dgm:cxn modelId="{0141DA06-E2AA-461C-9660-03241E418522}" srcId="{A65C0721-4C36-4CAE-9BCE-153AD867D1A4}" destId="{59F61F7F-7749-40A4-9F19-4944909CA58E}" srcOrd="1" destOrd="0" parTransId="{2BD43208-6312-4007-810A-A150FA6941B1}" sibTransId="{1181D7ED-978E-4086-BADF-458B0BCA1EA2}"/>
    <dgm:cxn modelId="{09B06D08-6E29-4789-AB4B-9DA46E6804F9}" type="presOf" srcId="{2F7E2F03-75C7-4F76-A5BA-1383B0081A17}" destId="{A323C160-F98A-435A-94F8-68699B829A4E}" srcOrd="0" destOrd="0" presId="urn:microsoft.com/office/officeart/2005/8/layout/hierarchy6"/>
    <dgm:cxn modelId="{AE1B6809-E777-4B36-8E67-0AB55D82EDA1}" type="presOf" srcId="{7F118DA0-E0CE-46F7-9D47-F9F70FB670F0}" destId="{2C303391-4E93-40C9-9A3B-C8FAC4E2B09E}" srcOrd="0" destOrd="0" presId="urn:microsoft.com/office/officeart/2005/8/layout/hierarchy6"/>
    <dgm:cxn modelId="{A03CC11C-FA75-48F7-85FB-04CE0EB1622E}" type="presOf" srcId="{72A2BF55-5A51-45C5-9377-0F6066E61D01}" destId="{1C8C58F2-5AEA-4135-8261-D96C22F87C3B}" srcOrd="0" destOrd="0" presId="urn:microsoft.com/office/officeart/2005/8/layout/hierarchy6"/>
    <dgm:cxn modelId="{B3A6441D-4632-48EE-971A-650EF03A6087}" type="presOf" srcId="{8FE1CDB6-60FF-4FCE-8FA5-A8E56214722C}" destId="{AAC3940B-B7C1-44A1-BB37-10799D84D6A0}" srcOrd="0" destOrd="0" presId="urn:microsoft.com/office/officeart/2005/8/layout/hierarchy6"/>
    <dgm:cxn modelId="{49D81120-6D28-47FE-983C-201EADE79D29}" type="presOf" srcId="{0F223BA5-3C09-4FB9-B1EA-0808E3E4A5CE}" destId="{21F05971-DEE3-4572-B4E6-8F6D563B87AF}" srcOrd="0" destOrd="0" presId="urn:microsoft.com/office/officeart/2005/8/layout/hierarchy6"/>
    <dgm:cxn modelId="{94AC2526-AEE7-4D2E-AB8E-B48C10FA976D}" type="presOf" srcId="{21519E11-9BB3-494E-83F5-0F4190CFD576}" destId="{265A469C-665C-4262-9052-4C2CEE66347D}" srcOrd="0" destOrd="0" presId="urn:microsoft.com/office/officeart/2005/8/layout/hierarchy6"/>
    <dgm:cxn modelId="{6B20725C-7CB8-428F-8359-B63EFD34E4EE}" srcId="{7F118DA0-E0CE-46F7-9D47-F9F70FB670F0}" destId="{1AC855AF-B9A7-446B-ABF5-441BA3632773}" srcOrd="0" destOrd="0" parTransId="{442D10FC-1E71-4C76-AB32-4FAE6E22B562}" sibTransId="{70AC207E-745E-4261-86A0-ED1DD0960395}"/>
    <dgm:cxn modelId="{01819D42-32F5-4DAB-BD68-DD42CC29AD58}" type="presOf" srcId="{D9056A45-314A-4FB4-8910-320945D5B005}" destId="{D2088ABE-AFE7-425B-BE9A-E4EEB7BEFB85}" srcOrd="0" destOrd="0" presId="urn:microsoft.com/office/officeart/2005/8/layout/hierarchy6"/>
    <dgm:cxn modelId="{F9D7E242-B341-4194-9B46-063082E4520D}" type="presOf" srcId="{1AC855AF-B9A7-446B-ABF5-441BA3632773}" destId="{AA7ABB64-BA7D-42FF-8638-1914229189D9}" srcOrd="0" destOrd="0" presId="urn:microsoft.com/office/officeart/2005/8/layout/hierarchy6"/>
    <dgm:cxn modelId="{EB81B666-5A70-4499-BF3B-0C603631BBF0}" srcId="{1AC855AF-B9A7-446B-ABF5-441BA3632773}" destId="{44FAEC11-C0E8-45F8-BB32-9F4CCF6EEC83}" srcOrd="0" destOrd="0" parTransId="{72A2BF55-5A51-45C5-9377-0F6066E61D01}" sibTransId="{3431728E-BC03-4CC8-9285-312B350110F3}"/>
    <dgm:cxn modelId="{A32A6671-DC2F-4FFD-87CB-DA46024B4DAF}" type="presOf" srcId="{28986F4A-4B3D-4966-92A3-018D006DFF45}" destId="{34D7B73D-7C2F-48D9-A1EE-471740E02225}" srcOrd="0" destOrd="0" presId="urn:microsoft.com/office/officeart/2005/8/layout/hierarchy6"/>
    <dgm:cxn modelId="{EE1C5972-DD0E-4B9F-953C-13B765FBE573}" type="presOf" srcId="{0955912E-5C0D-47B4-A1F7-23BC987D057F}" destId="{AADC3C1A-3F6B-407C-B824-EA2ED7834ECE}" srcOrd="0" destOrd="0" presId="urn:microsoft.com/office/officeart/2005/8/layout/hierarchy6"/>
    <dgm:cxn modelId="{A23AC572-D03B-4E29-9852-A251BB3EE78E}" type="presOf" srcId="{3D015736-AA0E-4EE6-B82C-C2D9D0CE5507}" destId="{92624AA2-6965-4207-AAAD-81B9097ACDB5}" srcOrd="0" destOrd="0" presId="urn:microsoft.com/office/officeart/2005/8/layout/hierarchy6"/>
    <dgm:cxn modelId="{BF735375-FE53-481E-8826-6F3C834D0A6E}" type="presOf" srcId="{2BD43208-6312-4007-810A-A150FA6941B1}" destId="{3621FD88-3B39-466F-9AD7-C57E233FC1D8}" srcOrd="0" destOrd="0" presId="urn:microsoft.com/office/officeart/2005/8/layout/hierarchy6"/>
    <dgm:cxn modelId="{D3D91E57-A1AC-431A-A277-D4BCD509CE63}" type="presOf" srcId="{422E9896-AC2F-4A7B-A7FD-0C8358E22996}" destId="{EF639246-4A58-4BA1-AD7F-695F55B61D96}" srcOrd="0" destOrd="0" presId="urn:microsoft.com/office/officeart/2005/8/layout/hierarchy6"/>
    <dgm:cxn modelId="{AAC88278-5B4F-4E15-A884-2380ECACAC3E}" type="presOf" srcId="{0011E1FE-1358-4345-B602-2CBC00B62228}" destId="{97DCE8EE-4F00-4F8B-8E86-F2CA16ECC4C4}" srcOrd="0" destOrd="0" presId="urn:microsoft.com/office/officeart/2005/8/layout/hierarchy6"/>
    <dgm:cxn modelId="{CFF3B281-0707-4FED-BD9C-EFB740B149BA}" type="presOf" srcId="{304B1062-10AF-4924-A69D-F9876B49FBD9}" destId="{4A21CBC7-6EEE-479F-8E0D-C8E68301F014}" srcOrd="0" destOrd="0" presId="urn:microsoft.com/office/officeart/2005/8/layout/hierarchy6"/>
    <dgm:cxn modelId="{F7EE8584-C48A-44AA-9258-99FB4B292965}" srcId="{D9056A45-314A-4FB4-8910-320945D5B005}" destId="{3D015736-AA0E-4EE6-B82C-C2D9D0CE5507}" srcOrd="0" destOrd="0" parTransId="{0F223BA5-3C09-4FB9-B1EA-0808E3E4A5CE}" sibTransId="{E4055F65-BA1A-4C77-B151-A562A1FAD3E6}"/>
    <dgm:cxn modelId="{29C60E92-37EF-4950-8DF6-FE15FA1CBC16}" srcId="{D9056A45-314A-4FB4-8910-320945D5B005}" destId="{A65C0721-4C36-4CAE-9BCE-153AD867D1A4}" srcOrd="2" destOrd="0" parTransId="{28986F4A-4B3D-4966-92A3-018D006DFF45}" sibTransId="{FA314964-7776-404A-90D5-6C8E8703AAFA}"/>
    <dgm:cxn modelId="{69D17192-8023-494F-9D9D-D7723AFA06ED}" type="presOf" srcId="{9851B6ED-277E-424F-846F-073CD04ACE6A}" destId="{5FA1F610-ED8D-40EA-B357-DFF9286ECBD9}" srcOrd="0" destOrd="0" presId="urn:microsoft.com/office/officeart/2005/8/layout/hierarchy6"/>
    <dgm:cxn modelId="{5122A09B-253E-44DD-863A-F07B2A6CD127}" type="presOf" srcId="{AFCC467E-6022-4EBA-9BAE-02ED4146DE1A}" destId="{AC386E3D-B4BD-4BB3-A0D9-5C0277FC1EE5}" srcOrd="0" destOrd="0" presId="urn:microsoft.com/office/officeart/2005/8/layout/hierarchy6"/>
    <dgm:cxn modelId="{23BCC6B3-1392-422C-B518-34A03D3BEF2F}" srcId="{A65C0721-4C36-4CAE-9BCE-153AD867D1A4}" destId="{8FE1CDB6-60FF-4FCE-8FA5-A8E56214722C}" srcOrd="0" destOrd="0" parTransId="{2F7E2F03-75C7-4F76-A5BA-1383B0081A17}" sibTransId="{D7FE296F-2334-43DF-8A6B-EC72B9F2A886}"/>
    <dgm:cxn modelId="{AF9693C1-4D04-4B50-AF40-E69741A7A28D}" srcId="{1AC855AF-B9A7-446B-ABF5-441BA3632773}" destId="{D9056A45-314A-4FB4-8910-320945D5B005}" srcOrd="1" destOrd="0" parTransId="{9851B6ED-277E-424F-846F-073CD04ACE6A}" sibTransId="{E4D987F0-B456-4657-94A7-4554B4511BF9}"/>
    <dgm:cxn modelId="{0E79A7C4-2C2D-418F-91BB-6CAC576145E9}" type="presOf" srcId="{24D4C047-9F10-40E8-8E1A-8FE35DFC328E}" destId="{7D186D63-34E0-4176-B5FD-693075FBCF52}" srcOrd="0" destOrd="0" presId="urn:microsoft.com/office/officeart/2005/8/layout/hierarchy6"/>
    <dgm:cxn modelId="{F22245E5-1AF2-4FAD-B74C-54C2142E812C}" type="presOf" srcId="{0C9C9C03-4012-44C8-9A0A-F1E6CB039685}" destId="{D5D6378C-2966-4502-89E3-B6F2D0855518}" srcOrd="0" destOrd="0" presId="urn:microsoft.com/office/officeart/2005/8/layout/hierarchy6"/>
    <dgm:cxn modelId="{738F49C6-F84A-4E6B-BB96-285DC2F4EFF8}" srcId="{59F61F7F-7749-40A4-9F19-4944909CA58E}" destId="{24D4C047-9F10-40E8-8E1A-8FE35DFC328E}" srcOrd="2" destOrd="0" parTransId="{304B1062-10AF-4924-A69D-F9876B49FBD9}" sibTransId="{7FC2DB45-6EA7-4018-A7EA-D953F865F53C}"/>
    <dgm:cxn modelId="{7974E4EF-AC20-4D08-BA54-A6693C7BECCD}" type="presOf" srcId="{44FAEC11-C0E8-45F8-BB32-9F4CCF6EEC83}" destId="{D2B9D270-C6B8-4D13-8240-249C8EC1A476}" srcOrd="0" destOrd="0" presId="urn:microsoft.com/office/officeart/2005/8/layout/hierarchy6"/>
    <dgm:cxn modelId="{515C78F7-8AC0-4B0C-8717-B549681292BE}" type="presOf" srcId="{A65C0721-4C36-4CAE-9BCE-153AD867D1A4}" destId="{33605D40-C5E0-4CFD-BEB2-A6938BD66268}" srcOrd="0" destOrd="0" presId="urn:microsoft.com/office/officeart/2005/8/layout/hierarchy6"/>
    <dgm:cxn modelId="{2A528FF7-05D8-4A12-87C0-855C2E77EEB9}" srcId="{59F61F7F-7749-40A4-9F19-4944909CA58E}" destId="{0C9C9C03-4012-44C8-9A0A-F1E6CB039685}" srcOrd="0" destOrd="0" parTransId="{21519E11-9BB3-494E-83F5-0F4190CFD576}" sibTransId="{4ADC1FEA-DC0D-4943-BC84-ECD50CF370CB}"/>
    <dgm:cxn modelId="{82F916FD-B633-4A20-A3B9-BE883E51B7DF}" type="presOf" srcId="{59F61F7F-7749-40A4-9F19-4944909CA58E}" destId="{9F5E5280-BC0D-4A08-9A12-32AD2A1CDB99}" srcOrd="0" destOrd="0" presId="urn:microsoft.com/office/officeart/2005/8/layout/hierarchy6"/>
    <dgm:cxn modelId="{243AA1FF-B60E-4875-B901-D295CF5D3CFC}" srcId="{D9056A45-314A-4FB4-8910-320945D5B005}" destId="{0011E1FE-1358-4345-B602-2CBC00B62228}" srcOrd="1" destOrd="0" parTransId="{AFCC467E-6022-4EBA-9BAE-02ED4146DE1A}" sibTransId="{E519FC5B-C149-497C-968B-39FEB5528082}"/>
    <dgm:cxn modelId="{88D9BB7E-E4AB-4477-A42E-2A6150A46524}" type="presParOf" srcId="{2C303391-4E93-40C9-9A3B-C8FAC4E2B09E}" destId="{A1811E83-E9C8-4CC6-87F4-BBDFA82674CE}" srcOrd="0" destOrd="0" presId="urn:microsoft.com/office/officeart/2005/8/layout/hierarchy6"/>
    <dgm:cxn modelId="{4A4A565F-AE5E-4AD1-B10E-C819DB4F3F53}" type="presParOf" srcId="{A1811E83-E9C8-4CC6-87F4-BBDFA82674CE}" destId="{5E54C12C-8A5E-4977-88DD-692F1624F3CC}" srcOrd="0" destOrd="0" presId="urn:microsoft.com/office/officeart/2005/8/layout/hierarchy6"/>
    <dgm:cxn modelId="{5CFCE439-7D55-45CD-9ED1-A5F52886FD94}" type="presParOf" srcId="{5E54C12C-8A5E-4977-88DD-692F1624F3CC}" destId="{FF39AA27-B1EC-437B-9440-C7490225C225}" srcOrd="0" destOrd="0" presId="urn:microsoft.com/office/officeart/2005/8/layout/hierarchy6"/>
    <dgm:cxn modelId="{214F8F0E-DE3F-4EFD-B7C7-E9FAC9F2D02B}" type="presParOf" srcId="{FF39AA27-B1EC-437B-9440-C7490225C225}" destId="{AA7ABB64-BA7D-42FF-8638-1914229189D9}" srcOrd="0" destOrd="0" presId="urn:microsoft.com/office/officeart/2005/8/layout/hierarchy6"/>
    <dgm:cxn modelId="{C5F75542-F4E9-4AF7-AA1F-41C1C689A759}" type="presParOf" srcId="{FF39AA27-B1EC-437B-9440-C7490225C225}" destId="{D680B24D-2DEB-4166-B001-08A41401E24B}" srcOrd="1" destOrd="0" presId="urn:microsoft.com/office/officeart/2005/8/layout/hierarchy6"/>
    <dgm:cxn modelId="{E1944B08-CEE6-47FC-B415-F39219C6BC08}" type="presParOf" srcId="{D680B24D-2DEB-4166-B001-08A41401E24B}" destId="{1C8C58F2-5AEA-4135-8261-D96C22F87C3B}" srcOrd="0" destOrd="0" presId="urn:microsoft.com/office/officeart/2005/8/layout/hierarchy6"/>
    <dgm:cxn modelId="{E4B0676D-D72C-4DD1-AD89-27D1EFF8936B}" type="presParOf" srcId="{D680B24D-2DEB-4166-B001-08A41401E24B}" destId="{6E82355E-E20B-4E54-848B-1D3A65EAA407}" srcOrd="1" destOrd="0" presId="urn:microsoft.com/office/officeart/2005/8/layout/hierarchy6"/>
    <dgm:cxn modelId="{0C403B12-FF6B-4712-9D1F-09AB4ACF0AB2}" type="presParOf" srcId="{6E82355E-E20B-4E54-848B-1D3A65EAA407}" destId="{D2B9D270-C6B8-4D13-8240-249C8EC1A476}" srcOrd="0" destOrd="0" presId="urn:microsoft.com/office/officeart/2005/8/layout/hierarchy6"/>
    <dgm:cxn modelId="{F6D03191-CB77-4857-A682-095B05C85445}" type="presParOf" srcId="{6E82355E-E20B-4E54-848B-1D3A65EAA407}" destId="{BD8C7B15-CBAE-40B2-95EB-7EC4E2312723}" srcOrd="1" destOrd="0" presId="urn:microsoft.com/office/officeart/2005/8/layout/hierarchy6"/>
    <dgm:cxn modelId="{151A4663-5B9F-41F0-95A3-76A3EB7D999E}" type="presParOf" srcId="{D680B24D-2DEB-4166-B001-08A41401E24B}" destId="{5FA1F610-ED8D-40EA-B357-DFF9286ECBD9}" srcOrd="2" destOrd="0" presId="urn:microsoft.com/office/officeart/2005/8/layout/hierarchy6"/>
    <dgm:cxn modelId="{0D57DDED-3374-4083-86B9-E6C29AA2883E}" type="presParOf" srcId="{D680B24D-2DEB-4166-B001-08A41401E24B}" destId="{EDF134A4-BFD7-4790-9268-569101E6BD7B}" srcOrd="3" destOrd="0" presId="urn:microsoft.com/office/officeart/2005/8/layout/hierarchy6"/>
    <dgm:cxn modelId="{D79CDBC8-AD8B-49F7-A2AF-C163BB978702}" type="presParOf" srcId="{EDF134A4-BFD7-4790-9268-569101E6BD7B}" destId="{D2088ABE-AFE7-425B-BE9A-E4EEB7BEFB85}" srcOrd="0" destOrd="0" presId="urn:microsoft.com/office/officeart/2005/8/layout/hierarchy6"/>
    <dgm:cxn modelId="{2C0DD10E-5FB4-432D-B64E-10BF14A1509E}" type="presParOf" srcId="{EDF134A4-BFD7-4790-9268-569101E6BD7B}" destId="{6BEB1010-DA86-4718-B914-750EB56D7198}" srcOrd="1" destOrd="0" presId="urn:microsoft.com/office/officeart/2005/8/layout/hierarchy6"/>
    <dgm:cxn modelId="{93DDB310-3525-4B47-804F-D3678C1FD59C}" type="presParOf" srcId="{6BEB1010-DA86-4718-B914-750EB56D7198}" destId="{21F05971-DEE3-4572-B4E6-8F6D563B87AF}" srcOrd="0" destOrd="0" presId="urn:microsoft.com/office/officeart/2005/8/layout/hierarchy6"/>
    <dgm:cxn modelId="{F755C2B9-5F36-47E7-8545-DCAB13D8C6DC}" type="presParOf" srcId="{6BEB1010-DA86-4718-B914-750EB56D7198}" destId="{60F4E591-A7F9-4B32-B181-2BDDD4B1B997}" srcOrd="1" destOrd="0" presId="urn:microsoft.com/office/officeart/2005/8/layout/hierarchy6"/>
    <dgm:cxn modelId="{09D6A5DF-7EAA-4FBB-B37F-EDE9D3C68B12}" type="presParOf" srcId="{60F4E591-A7F9-4B32-B181-2BDDD4B1B997}" destId="{92624AA2-6965-4207-AAAD-81B9097ACDB5}" srcOrd="0" destOrd="0" presId="urn:microsoft.com/office/officeart/2005/8/layout/hierarchy6"/>
    <dgm:cxn modelId="{CE908E06-9D80-4EB8-ACFE-58A0903B0BA1}" type="presParOf" srcId="{60F4E591-A7F9-4B32-B181-2BDDD4B1B997}" destId="{261CB0D3-77B5-4D93-BCD1-52BA68B232B2}" srcOrd="1" destOrd="0" presId="urn:microsoft.com/office/officeart/2005/8/layout/hierarchy6"/>
    <dgm:cxn modelId="{E71137AE-2A5D-40DE-B454-E512E88695C5}" type="presParOf" srcId="{6BEB1010-DA86-4718-B914-750EB56D7198}" destId="{AC386E3D-B4BD-4BB3-A0D9-5C0277FC1EE5}" srcOrd="2" destOrd="0" presId="urn:microsoft.com/office/officeart/2005/8/layout/hierarchy6"/>
    <dgm:cxn modelId="{82263E97-7721-481C-8376-091277F07748}" type="presParOf" srcId="{6BEB1010-DA86-4718-B914-750EB56D7198}" destId="{FDF63147-906F-4234-A18A-C158F55C2BD2}" srcOrd="3" destOrd="0" presId="urn:microsoft.com/office/officeart/2005/8/layout/hierarchy6"/>
    <dgm:cxn modelId="{F90B00AE-E87D-4200-B4C4-7804F5809529}" type="presParOf" srcId="{FDF63147-906F-4234-A18A-C158F55C2BD2}" destId="{97DCE8EE-4F00-4F8B-8E86-F2CA16ECC4C4}" srcOrd="0" destOrd="0" presId="urn:microsoft.com/office/officeart/2005/8/layout/hierarchy6"/>
    <dgm:cxn modelId="{18A99149-BCB1-4AFD-8D46-E68E53F74C26}" type="presParOf" srcId="{FDF63147-906F-4234-A18A-C158F55C2BD2}" destId="{CC9BCF33-B1AB-4AA2-B6F3-128122F9FBEF}" srcOrd="1" destOrd="0" presId="urn:microsoft.com/office/officeart/2005/8/layout/hierarchy6"/>
    <dgm:cxn modelId="{7A6EA9C0-24E6-4E66-8870-5283D495ED70}" type="presParOf" srcId="{6BEB1010-DA86-4718-B914-750EB56D7198}" destId="{34D7B73D-7C2F-48D9-A1EE-471740E02225}" srcOrd="4" destOrd="0" presId="urn:microsoft.com/office/officeart/2005/8/layout/hierarchy6"/>
    <dgm:cxn modelId="{A7CFF2C7-C3F0-4307-9767-5C1A860ABA2C}" type="presParOf" srcId="{6BEB1010-DA86-4718-B914-750EB56D7198}" destId="{B76CD5A3-7500-4D53-AC9B-A01C8A80FF09}" srcOrd="5" destOrd="0" presId="urn:microsoft.com/office/officeart/2005/8/layout/hierarchy6"/>
    <dgm:cxn modelId="{388877A9-7D57-46E5-A772-75CE6E6C2335}" type="presParOf" srcId="{B76CD5A3-7500-4D53-AC9B-A01C8A80FF09}" destId="{33605D40-C5E0-4CFD-BEB2-A6938BD66268}" srcOrd="0" destOrd="0" presId="urn:microsoft.com/office/officeart/2005/8/layout/hierarchy6"/>
    <dgm:cxn modelId="{C11C4C4F-8E8A-4551-9B9D-F4CB9D772A74}" type="presParOf" srcId="{B76CD5A3-7500-4D53-AC9B-A01C8A80FF09}" destId="{D303AAF9-885C-4094-BBA1-16A6642F97B2}" srcOrd="1" destOrd="0" presId="urn:microsoft.com/office/officeart/2005/8/layout/hierarchy6"/>
    <dgm:cxn modelId="{886AB9CC-1519-4C75-A794-E914C6EE7B74}" type="presParOf" srcId="{D303AAF9-885C-4094-BBA1-16A6642F97B2}" destId="{A323C160-F98A-435A-94F8-68699B829A4E}" srcOrd="0" destOrd="0" presId="urn:microsoft.com/office/officeart/2005/8/layout/hierarchy6"/>
    <dgm:cxn modelId="{4BDD842A-29AB-432D-BE79-3C1D24929E31}" type="presParOf" srcId="{D303AAF9-885C-4094-BBA1-16A6642F97B2}" destId="{6358FB85-A48C-4F57-AE41-780E6150A6A5}" srcOrd="1" destOrd="0" presId="urn:microsoft.com/office/officeart/2005/8/layout/hierarchy6"/>
    <dgm:cxn modelId="{D606C370-4AC3-4D29-8A9F-C6ADB8558776}" type="presParOf" srcId="{6358FB85-A48C-4F57-AE41-780E6150A6A5}" destId="{AAC3940B-B7C1-44A1-BB37-10799D84D6A0}" srcOrd="0" destOrd="0" presId="urn:microsoft.com/office/officeart/2005/8/layout/hierarchy6"/>
    <dgm:cxn modelId="{09B90D8E-1316-4277-949F-1F32DD360969}" type="presParOf" srcId="{6358FB85-A48C-4F57-AE41-780E6150A6A5}" destId="{B4489923-0E88-465B-B947-396C323D67EB}" srcOrd="1" destOrd="0" presId="urn:microsoft.com/office/officeart/2005/8/layout/hierarchy6"/>
    <dgm:cxn modelId="{E52CF61B-C7A9-4DA1-95D6-92D6A9B10519}" type="presParOf" srcId="{D303AAF9-885C-4094-BBA1-16A6642F97B2}" destId="{3621FD88-3B39-466F-9AD7-C57E233FC1D8}" srcOrd="2" destOrd="0" presId="urn:microsoft.com/office/officeart/2005/8/layout/hierarchy6"/>
    <dgm:cxn modelId="{4327CF03-D6A4-4EE5-8F00-B093A89A7EC7}" type="presParOf" srcId="{D303AAF9-885C-4094-BBA1-16A6642F97B2}" destId="{4434D907-A13D-4701-895B-4687E81B44CC}" srcOrd="3" destOrd="0" presId="urn:microsoft.com/office/officeart/2005/8/layout/hierarchy6"/>
    <dgm:cxn modelId="{92A992E1-3BC6-496C-9F53-CDCFA293CCD6}" type="presParOf" srcId="{4434D907-A13D-4701-895B-4687E81B44CC}" destId="{9F5E5280-BC0D-4A08-9A12-32AD2A1CDB99}" srcOrd="0" destOrd="0" presId="urn:microsoft.com/office/officeart/2005/8/layout/hierarchy6"/>
    <dgm:cxn modelId="{F7B029AE-9BBD-48A3-9AF8-C8C6AED2E723}" type="presParOf" srcId="{4434D907-A13D-4701-895B-4687E81B44CC}" destId="{7260C18D-443F-4E7D-A823-63ECE9114EB5}" srcOrd="1" destOrd="0" presId="urn:microsoft.com/office/officeart/2005/8/layout/hierarchy6"/>
    <dgm:cxn modelId="{A1E09A99-6B3B-4DB0-AE14-F7A41B615B14}" type="presParOf" srcId="{7260C18D-443F-4E7D-A823-63ECE9114EB5}" destId="{265A469C-665C-4262-9052-4C2CEE66347D}" srcOrd="0" destOrd="0" presId="urn:microsoft.com/office/officeart/2005/8/layout/hierarchy6"/>
    <dgm:cxn modelId="{CEFF4EBF-F40E-48BE-A656-C4C6D59FA9E4}" type="presParOf" srcId="{7260C18D-443F-4E7D-A823-63ECE9114EB5}" destId="{9D76965C-D9CB-4BF5-ADA9-5F9A87C9902A}" srcOrd="1" destOrd="0" presId="urn:microsoft.com/office/officeart/2005/8/layout/hierarchy6"/>
    <dgm:cxn modelId="{0F1550A0-B83B-4EDE-AE5A-7E2F4ABF7D4C}" type="presParOf" srcId="{9D76965C-D9CB-4BF5-ADA9-5F9A87C9902A}" destId="{D5D6378C-2966-4502-89E3-B6F2D0855518}" srcOrd="0" destOrd="0" presId="urn:microsoft.com/office/officeart/2005/8/layout/hierarchy6"/>
    <dgm:cxn modelId="{A9FE4A16-7401-4BFD-8CCF-8983BE9D4337}" type="presParOf" srcId="{9D76965C-D9CB-4BF5-ADA9-5F9A87C9902A}" destId="{006DCD52-644F-4A95-A919-46E1283C93C6}" srcOrd="1" destOrd="0" presId="urn:microsoft.com/office/officeart/2005/8/layout/hierarchy6"/>
    <dgm:cxn modelId="{F5DE9891-AF3D-4D56-A054-1D719B6A464E}" type="presParOf" srcId="{7260C18D-443F-4E7D-A823-63ECE9114EB5}" destId="{AADC3C1A-3F6B-407C-B824-EA2ED7834ECE}" srcOrd="2" destOrd="0" presId="urn:microsoft.com/office/officeart/2005/8/layout/hierarchy6"/>
    <dgm:cxn modelId="{6B08D522-CC51-402B-BB7D-5498AE1E75EF}" type="presParOf" srcId="{7260C18D-443F-4E7D-A823-63ECE9114EB5}" destId="{6E759916-4EC5-4BFA-96E4-A0D1BDCFE0AB}" srcOrd="3" destOrd="0" presId="urn:microsoft.com/office/officeart/2005/8/layout/hierarchy6"/>
    <dgm:cxn modelId="{3B801FB7-C693-41D7-B2DF-36BDF78621C5}" type="presParOf" srcId="{6E759916-4EC5-4BFA-96E4-A0D1BDCFE0AB}" destId="{EF639246-4A58-4BA1-AD7F-695F55B61D96}" srcOrd="0" destOrd="0" presId="urn:microsoft.com/office/officeart/2005/8/layout/hierarchy6"/>
    <dgm:cxn modelId="{32A03224-843A-4EDD-A6DC-F0AD91564E0D}" type="presParOf" srcId="{6E759916-4EC5-4BFA-96E4-A0D1BDCFE0AB}" destId="{598684F9-ECAB-4F35-AD79-6581EA798D24}" srcOrd="1" destOrd="0" presId="urn:microsoft.com/office/officeart/2005/8/layout/hierarchy6"/>
    <dgm:cxn modelId="{E1D52A87-01F5-4D0D-9AF7-5263006444CA}" type="presParOf" srcId="{7260C18D-443F-4E7D-A823-63ECE9114EB5}" destId="{4A21CBC7-6EEE-479F-8E0D-C8E68301F014}" srcOrd="4" destOrd="0" presId="urn:microsoft.com/office/officeart/2005/8/layout/hierarchy6"/>
    <dgm:cxn modelId="{A3EEA8B3-647D-4048-B523-1E0D4C43A916}" type="presParOf" srcId="{7260C18D-443F-4E7D-A823-63ECE9114EB5}" destId="{E3BD4603-1426-4FE3-85B1-6BB7E53A70E1}" srcOrd="5" destOrd="0" presId="urn:microsoft.com/office/officeart/2005/8/layout/hierarchy6"/>
    <dgm:cxn modelId="{3F11C8FC-4797-4A6A-A97A-787B0B8A97C0}" type="presParOf" srcId="{E3BD4603-1426-4FE3-85B1-6BB7E53A70E1}" destId="{7D186D63-34E0-4176-B5FD-693075FBCF52}" srcOrd="0" destOrd="0" presId="urn:microsoft.com/office/officeart/2005/8/layout/hierarchy6"/>
    <dgm:cxn modelId="{E66B68F5-3095-40CC-8053-E10DB8C5DC26}" type="presParOf" srcId="{E3BD4603-1426-4FE3-85B1-6BB7E53A70E1}" destId="{A326976D-38BE-47DE-96FD-CDC09214FF7F}" srcOrd="1" destOrd="0" presId="urn:microsoft.com/office/officeart/2005/8/layout/hierarchy6"/>
    <dgm:cxn modelId="{C4A9D2A5-F52C-458B-B13D-926328385CC6}" type="presParOf" srcId="{2C303391-4E93-40C9-9A3B-C8FAC4E2B09E}" destId="{15702EEF-632F-49B0-A136-B66B5F65E426}"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29A372-CD8A-4831-8EC8-ED5A9E635991}" type="doc">
      <dgm:prSet loTypeId="urn:microsoft.com/office/officeart/2005/8/layout/hierarchy2" loCatId="hierarchy" qsTypeId="urn:microsoft.com/office/officeart/2005/8/quickstyle/simple1" qsCatId="simple" csTypeId="urn:microsoft.com/office/officeart/2005/8/colors/accent1_1" csCatId="accent1" phldr="1"/>
      <dgm:spPr/>
      <dgm:t>
        <a:bodyPr/>
        <a:lstStyle/>
        <a:p>
          <a:endParaRPr lang="pl-PL"/>
        </a:p>
      </dgm:t>
    </dgm:pt>
    <dgm:pt modelId="{18458DA8-36EE-4BB9-B7A6-40F43586FF9D}">
      <dgm:prSet phldrT="[Tekst]" custT="1"/>
      <dgm:spPr/>
      <dgm:t>
        <a:bodyPr/>
        <a:lstStyle/>
        <a:p>
          <a:pPr algn="ctr"/>
          <a:r>
            <a:rPr lang="pl-PL" sz="1600" dirty="0">
              <a:latin typeface="Tahoma" panose="020B0604030504040204" pitchFamily="34" charset="0"/>
              <a:ea typeface="Tahoma" panose="020B0604030504040204" pitchFamily="34" charset="0"/>
              <a:cs typeface="Tahoma" panose="020B0604030504040204" pitchFamily="34" charset="0"/>
            </a:rPr>
            <a:t>Supplier</a:t>
          </a:r>
        </a:p>
      </dgm:t>
    </dgm:pt>
    <dgm:pt modelId="{A75038BD-CD91-49AB-B7EA-04ED320ABE22}" type="parTrans" cxnId="{735BA8D3-1F40-4A38-906B-79F64E28C21C}">
      <dgm:prSet/>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8A9A2CD8-FC75-4203-9259-55465A3ADC54}" type="sibTrans" cxnId="{735BA8D3-1F40-4A38-906B-79F64E28C21C}">
      <dgm:prSet/>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5DCB654F-DA07-46D9-AF1C-D02A161C9F4C}">
      <dgm:prSet phldrT="[Tekst]" custT="1"/>
      <dgm:spPr/>
      <dgm:t>
        <a:bodyPr/>
        <a:lstStyle/>
        <a:p>
          <a:pPr algn="ctr"/>
          <a:r>
            <a:rPr lang="pl-PL" sz="1400" dirty="0">
              <a:latin typeface="Tahoma" panose="020B0604030504040204" pitchFamily="34" charset="0"/>
              <a:ea typeface="Tahoma" panose="020B0604030504040204" pitchFamily="34" charset="0"/>
              <a:cs typeface="Tahoma" panose="020B0604030504040204" pitchFamily="34" charset="0"/>
            </a:rPr>
            <a:t>Central </a:t>
          </a:r>
          <a:r>
            <a:rPr lang="pl-PL" sz="1400" dirty="0" err="1">
              <a:latin typeface="Tahoma" panose="020B0604030504040204" pitchFamily="34" charset="0"/>
              <a:ea typeface="Tahoma" panose="020B0604030504040204" pitchFamily="34" charset="0"/>
              <a:cs typeface="Tahoma" panose="020B0604030504040204" pitchFamily="34" charset="0"/>
            </a:rPr>
            <a:t>warehouse</a:t>
          </a:r>
          <a:endParaRPr lang="pl-PL" sz="1400" dirty="0">
            <a:latin typeface="Tahoma" panose="020B0604030504040204" pitchFamily="34" charset="0"/>
            <a:ea typeface="Tahoma" panose="020B0604030504040204" pitchFamily="34" charset="0"/>
            <a:cs typeface="Tahoma" panose="020B0604030504040204" pitchFamily="34" charset="0"/>
          </a:endParaRPr>
        </a:p>
      </dgm:t>
    </dgm:pt>
    <dgm:pt modelId="{CBE8622F-22BA-4A32-865A-6E8271E35EA5}" type="parTrans" cxnId="{A295FD97-1EB5-4F81-AE77-224259F36E30}">
      <dgm:prSet custT="1"/>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50503393-60BD-404F-8668-BE84D9066D72}" type="sibTrans" cxnId="{A295FD97-1EB5-4F81-AE77-224259F36E30}">
      <dgm:prSet/>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C5B6348D-9010-4426-A1FB-028817509646}">
      <dgm:prSet phldrT="[Tekst]" custT="1"/>
      <dgm:spPr/>
      <dgm:t>
        <a:bodyPr/>
        <a:lstStyle/>
        <a:p>
          <a:pPr algn="ctr"/>
          <a:r>
            <a:rPr lang="pl-PL" sz="1400" dirty="0" err="1">
              <a:latin typeface="Tahoma" panose="020B0604030504040204" pitchFamily="34" charset="0"/>
              <a:ea typeface="Tahoma" panose="020B0604030504040204" pitchFamily="34" charset="0"/>
              <a:cs typeface="Tahoma" panose="020B0604030504040204" pitchFamily="34" charset="0"/>
            </a:rPr>
            <a:t>Regional</a:t>
          </a:r>
          <a:r>
            <a:rPr lang="pl-PL" sz="1400" dirty="0">
              <a:latin typeface="Tahoma" panose="020B0604030504040204" pitchFamily="34" charset="0"/>
              <a:ea typeface="Tahoma" panose="020B0604030504040204" pitchFamily="34" charset="0"/>
              <a:cs typeface="Tahoma" panose="020B0604030504040204" pitchFamily="34" charset="0"/>
            </a:rPr>
            <a:t> </a:t>
          </a:r>
          <a:r>
            <a:rPr lang="en-US" sz="1400" dirty="0">
              <a:latin typeface="Tahoma" panose="020B0604030504040204" pitchFamily="34" charset="0"/>
              <a:ea typeface="Tahoma" panose="020B0604030504040204" pitchFamily="34" charset="0"/>
              <a:cs typeface="Tahoma" panose="020B0604030504040204" pitchFamily="34" charset="0"/>
            </a:rPr>
            <a:t>warehouse</a:t>
          </a:r>
          <a:r>
            <a:rPr lang="en-US" sz="1400" dirty="0"/>
            <a:t> </a:t>
          </a:r>
          <a:r>
            <a:rPr lang="pl-PL" sz="1400" dirty="0">
              <a:latin typeface="Tahoma" panose="020B0604030504040204" pitchFamily="34" charset="0"/>
              <a:ea typeface="Tahoma" panose="020B0604030504040204" pitchFamily="34" charset="0"/>
              <a:cs typeface="Tahoma" panose="020B0604030504040204" pitchFamily="34" charset="0"/>
            </a:rPr>
            <a:t> 1</a:t>
          </a:r>
        </a:p>
      </dgm:t>
    </dgm:pt>
    <dgm:pt modelId="{7E3D4737-4368-4E18-B900-41AF66857A93}" type="parTrans" cxnId="{C9FD78D5-0247-49BE-AD24-B5E13F389FAE}">
      <dgm:prSet custT="1"/>
      <dgm:spPr>
        <a:solidFill>
          <a:schemeClr val="accent1"/>
        </a:solidFill>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1F14ED61-A801-44AC-8A52-FA24A59DE965}" type="sibTrans" cxnId="{C9FD78D5-0247-49BE-AD24-B5E13F389FAE}">
      <dgm:prSet/>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B997EF30-9669-4439-886D-366DE9A74896}">
      <dgm:prSet phldrT="[Tekst]" custT="1"/>
      <dgm:spPr/>
      <dgm:t>
        <a:bodyPr/>
        <a:lstStyle/>
        <a:p>
          <a:pPr algn="ctr"/>
          <a:r>
            <a:rPr lang="pl-PL" sz="1400" dirty="0" err="1">
              <a:latin typeface="Tahoma" panose="020B0604030504040204" pitchFamily="34" charset="0"/>
              <a:ea typeface="Tahoma" panose="020B0604030504040204" pitchFamily="34" charset="0"/>
              <a:cs typeface="Tahoma" panose="020B0604030504040204" pitchFamily="34" charset="0"/>
            </a:rPr>
            <a:t>Regional</a:t>
          </a:r>
          <a:r>
            <a:rPr lang="pl-PL" sz="1400" dirty="0">
              <a:latin typeface="Tahoma" panose="020B0604030504040204" pitchFamily="34" charset="0"/>
              <a:ea typeface="Tahoma" panose="020B0604030504040204" pitchFamily="34" charset="0"/>
              <a:cs typeface="Tahoma" panose="020B0604030504040204" pitchFamily="34" charset="0"/>
            </a:rPr>
            <a:t> </a:t>
          </a:r>
          <a:r>
            <a:rPr lang="en-US" sz="1400" dirty="0">
              <a:latin typeface="Tahoma" panose="020B0604030504040204" pitchFamily="34" charset="0"/>
              <a:ea typeface="Tahoma" panose="020B0604030504040204" pitchFamily="34" charset="0"/>
              <a:cs typeface="Tahoma" panose="020B0604030504040204" pitchFamily="34" charset="0"/>
            </a:rPr>
            <a:t>warehouse</a:t>
          </a:r>
          <a:r>
            <a:rPr lang="pl-PL" sz="1400" dirty="0">
              <a:latin typeface="Tahoma" panose="020B0604030504040204" pitchFamily="34" charset="0"/>
              <a:ea typeface="Tahoma" panose="020B0604030504040204" pitchFamily="34" charset="0"/>
              <a:cs typeface="Tahoma" panose="020B0604030504040204" pitchFamily="34" charset="0"/>
            </a:rPr>
            <a:t> 2</a:t>
          </a:r>
        </a:p>
      </dgm:t>
    </dgm:pt>
    <dgm:pt modelId="{4B70CFB4-D3E4-45DD-930F-8EEF6CBEDC9D}" type="parTrans" cxnId="{3C1CBA2A-35F2-4ABB-A862-DE455C772A52}">
      <dgm:prSet custT="1"/>
      <dgm:spPr>
        <a:solidFill>
          <a:schemeClr val="accent1"/>
        </a:solidFill>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46D7DCDF-7F1B-4D10-8E29-33B205570C0B}" type="sibTrans" cxnId="{3C1CBA2A-35F2-4ABB-A862-DE455C772A52}">
      <dgm:prSet/>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EFC87464-838C-4BA8-8B87-403A47BD533A}">
      <dgm:prSet phldrT="[Tekst]" custT="1"/>
      <dgm:spPr/>
      <dgm:t>
        <a:bodyPr/>
        <a:lstStyle/>
        <a:p>
          <a:pPr algn="ctr"/>
          <a:r>
            <a:rPr lang="pl-PL" sz="1400" dirty="0" err="1">
              <a:latin typeface="Tahoma" panose="020B0604030504040204" pitchFamily="34" charset="0"/>
              <a:ea typeface="Tahoma" panose="020B0604030504040204" pitchFamily="34" charset="0"/>
              <a:cs typeface="Tahoma" panose="020B0604030504040204" pitchFamily="34" charset="0"/>
            </a:rPr>
            <a:t>Regional</a:t>
          </a:r>
          <a:r>
            <a:rPr lang="pl-PL" sz="1400" dirty="0">
              <a:latin typeface="Tahoma" panose="020B0604030504040204" pitchFamily="34" charset="0"/>
              <a:ea typeface="Tahoma" panose="020B0604030504040204" pitchFamily="34" charset="0"/>
              <a:cs typeface="Tahoma" panose="020B0604030504040204" pitchFamily="34" charset="0"/>
            </a:rPr>
            <a:t> </a:t>
          </a:r>
          <a:r>
            <a:rPr lang="en-US" sz="1400" dirty="0">
              <a:latin typeface="Tahoma" panose="020B0604030504040204" pitchFamily="34" charset="0"/>
              <a:ea typeface="Tahoma" panose="020B0604030504040204" pitchFamily="34" charset="0"/>
              <a:cs typeface="Tahoma" panose="020B0604030504040204" pitchFamily="34" charset="0"/>
            </a:rPr>
            <a:t>warehouse</a:t>
          </a:r>
          <a:r>
            <a:rPr lang="pl-PL" sz="1400" dirty="0">
              <a:latin typeface="Tahoma" panose="020B0604030504040204" pitchFamily="34" charset="0"/>
              <a:ea typeface="Tahoma" panose="020B0604030504040204" pitchFamily="34" charset="0"/>
              <a:cs typeface="Tahoma" panose="020B0604030504040204" pitchFamily="34" charset="0"/>
            </a:rPr>
            <a:t> 3</a:t>
          </a:r>
        </a:p>
      </dgm:t>
    </dgm:pt>
    <dgm:pt modelId="{305948EA-6F4F-4972-90DA-F0A207FB8E03}" type="parTrans" cxnId="{B36B41B2-F7E3-434F-94A7-0F33A221B044}">
      <dgm:prSet custT="1"/>
      <dgm:spPr>
        <a:solidFill>
          <a:schemeClr val="accent1"/>
        </a:solidFill>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D025B6E1-F0A0-438D-86B9-8DDF466AB9A9}" type="sibTrans" cxnId="{B36B41B2-F7E3-434F-94A7-0F33A221B044}">
      <dgm:prSet/>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CD88E199-1A9D-45C6-BBCB-698AA6E05321}">
      <dgm:prSet phldrT="[Tekst]" custT="1"/>
      <dgm:spPr/>
      <dgm:t>
        <a:bodyPr/>
        <a:lstStyle/>
        <a:p>
          <a:pPr algn="ctr"/>
          <a:r>
            <a:rPr lang="pl-PL" sz="1400" dirty="0" err="1">
              <a:latin typeface="Tahoma" panose="020B0604030504040204" pitchFamily="34" charset="0"/>
              <a:ea typeface="Tahoma" panose="020B0604030504040204" pitchFamily="34" charset="0"/>
              <a:cs typeface="Tahoma" panose="020B0604030504040204" pitchFamily="34" charset="0"/>
            </a:rPr>
            <a:t>Regional</a:t>
          </a:r>
          <a:r>
            <a:rPr lang="pl-PL" sz="1400" dirty="0">
              <a:latin typeface="Tahoma" panose="020B0604030504040204" pitchFamily="34" charset="0"/>
              <a:ea typeface="Tahoma" panose="020B0604030504040204" pitchFamily="34" charset="0"/>
              <a:cs typeface="Tahoma" panose="020B0604030504040204" pitchFamily="34" charset="0"/>
            </a:rPr>
            <a:t> </a:t>
          </a:r>
          <a:r>
            <a:rPr lang="en-US" sz="1400" dirty="0">
              <a:latin typeface="Tahoma" panose="020B0604030504040204" pitchFamily="34" charset="0"/>
              <a:ea typeface="Tahoma" panose="020B0604030504040204" pitchFamily="34" charset="0"/>
              <a:cs typeface="Tahoma" panose="020B0604030504040204" pitchFamily="34" charset="0"/>
            </a:rPr>
            <a:t>warehouse</a:t>
          </a:r>
          <a:r>
            <a:rPr lang="pl-PL" sz="1400" dirty="0">
              <a:latin typeface="Tahoma" panose="020B0604030504040204" pitchFamily="34" charset="0"/>
              <a:ea typeface="Tahoma" panose="020B0604030504040204" pitchFamily="34" charset="0"/>
              <a:cs typeface="Tahoma" panose="020B0604030504040204" pitchFamily="34" charset="0"/>
            </a:rPr>
            <a:t> 4</a:t>
          </a:r>
        </a:p>
      </dgm:t>
    </dgm:pt>
    <dgm:pt modelId="{C3F5BD2B-2DC1-4BAE-AC35-755350CAC8FE}" type="parTrans" cxnId="{B0DA0889-9505-475E-862B-88F946A5B96A}">
      <dgm:prSet custT="1"/>
      <dgm:spPr>
        <a:solidFill>
          <a:schemeClr val="accent1"/>
        </a:solidFill>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6C875B57-F1CE-48FA-B76E-FA46E9A45BDC}" type="sibTrans" cxnId="{B0DA0889-9505-475E-862B-88F946A5B96A}">
      <dgm:prSet/>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43CD9C14-01C1-4DC9-9355-37CAE9E756D1}">
      <dgm:prSet phldrT="[Tekst]" custT="1"/>
      <dgm:spPr/>
      <dgm:t>
        <a:bodyPr/>
        <a:lstStyle/>
        <a:p>
          <a:pPr algn="ctr"/>
          <a:r>
            <a:rPr lang="pl-PL" sz="1400" dirty="0" err="1">
              <a:latin typeface="Tahoma" panose="020B0604030504040204" pitchFamily="34" charset="0"/>
              <a:ea typeface="Tahoma" panose="020B0604030504040204" pitchFamily="34" charset="0"/>
              <a:cs typeface="Tahoma" panose="020B0604030504040204" pitchFamily="34" charset="0"/>
            </a:rPr>
            <a:t>Regional</a:t>
          </a:r>
          <a:r>
            <a:rPr lang="pl-PL" sz="1400" dirty="0">
              <a:latin typeface="Tahoma" panose="020B0604030504040204" pitchFamily="34" charset="0"/>
              <a:ea typeface="Tahoma" panose="020B0604030504040204" pitchFamily="34" charset="0"/>
              <a:cs typeface="Tahoma" panose="020B0604030504040204" pitchFamily="34" charset="0"/>
            </a:rPr>
            <a:t> </a:t>
          </a:r>
          <a:r>
            <a:rPr lang="en-US" sz="1400" dirty="0">
              <a:latin typeface="Tahoma" panose="020B0604030504040204" pitchFamily="34" charset="0"/>
              <a:ea typeface="Tahoma" panose="020B0604030504040204" pitchFamily="34" charset="0"/>
              <a:cs typeface="Tahoma" panose="020B0604030504040204" pitchFamily="34" charset="0"/>
            </a:rPr>
            <a:t>warehouse</a:t>
          </a:r>
          <a:r>
            <a:rPr lang="pl-PL" sz="1400" dirty="0">
              <a:latin typeface="Tahoma" panose="020B0604030504040204" pitchFamily="34" charset="0"/>
              <a:ea typeface="Tahoma" panose="020B0604030504040204" pitchFamily="34" charset="0"/>
              <a:cs typeface="Tahoma" panose="020B0604030504040204" pitchFamily="34" charset="0"/>
            </a:rPr>
            <a:t> n</a:t>
          </a:r>
        </a:p>
      </dgm:t>
    </dgm:pt>
    <dgm:pt modelId="{46D736FB-8049-41DA-958A-2A8B8EC174E9}" type="parTrans" cxnId="{66438107-75E4-4C9A-A217-AC240FA7D540}">
      <dgm:prSet custT="1"/>
      <dgm:spPr>
        <a:solidFill>
          <a:schemeClr val="accent1"/>
        </a:solidFill>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5EAF791E-D473-48C0-B169-912F24EE2C57}" type="sibTrans" cxnId="{66438107-75E4-4C9A-A217-AC240FA7D540}">
      <dgm:prSet/>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7830C75B-F565-41AE-B78F-A295974F019D}">
      <dgm:prSet phldrT="[Tekst]" custT="1"/>
      <dgm:spPr/>
      <dgm:t>
        <a:bodyPr/>
        <a:lstStyle/>
        <a:p>
          <a:pPr algn="ctr"/>
          <a:r>
            <a:rPr lang="pl-PL" sz="1400" dirty="0">
              <a:latin typeface="Tahoma" panose="020B0604030504040204" pitchFamily="34" charset="0"/>
              <a:ea typeface="Tahoma" panose="020B0604030504040204" pitchFamily="34" charset="0"/>
              <a:cs typeface="Tahoma" panose="020B0604030504040204" pitchFamily="34" charset="0"/>
            </a:rPr>
            <a:t>Client</a:t>
          </a:r>
        </a:p>
      </dgm:t>
    </dgm:pt>
    <dgm:pt modelId="{C65FB941-336E-4B54-8249-D269118E4C6D}" type="parTrans" cxnId="{8AE0CA2F-B69E-47A1-8EA6-1CCFD613AD90}">
      <dgm:prSet custT="1"/>
      <dgm:spPr>
        <a:solidFill>
          <a:schemeClr val="accent1"/>
        </a:solidFill>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BBD7715E-7FA0-430B-97D7-0B916A2D5DF4}" type="sibTrans" cxnId="{8AE0CA2F-B69E-47A1-8EA6-1CCFD613AD90}">
      <dgm:prSet/>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F3B7BA36-AE48-4519-A429-51DB16E6959C}">
      <dgm:prSet phldrT="[Tekst]" custT="1"/>
      <dgm:spPr/>
      <dgm:t>
        <a:bodyPr/>
        <a:lstStyle/>
        <a:p>
          <a:pPr algn="ctr"/>
          <a:r>
            <a:rPr lang="pl-PL" sz="1400" dirty="0">
              <a:latin typeface="Tahoma" panose="020B0604030504040204" pitchFamily="34" charset="0"/>
              <a:ea typeface="Tahoma" panose="020B0604030504040204" pitchFamily="34" charset="0"/>
              <a:cs typeface="Tahoma" panose="020B0604030504040204" pitchFamily="34" charset="0"/>
            </a:rPr>
            <a:t>Client</a:t>
          </a:r>
        </a:p>
      </dgm:t>
    </dgm:pt>
    <dgm:pt modelId="{1229BF16-B629-41BA-B364-A3753648046B}" type="parTrans" cxnId="{890D59D7-7D29-470C-A7AB-D901B99F6F0B}">
      <dgm:prSet custT="1"/>
      <dgm:spPr>
        <a:solidFill>
          <a:schemeClr val="accent1"/>
        </a:solidFill>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C1BEE361-8364-4ABA-ADB9-1F998F3B9C5B}" type="sibTrans" cxnId="{890D59D7-7D29-470C-A7AB-D901B99F6F0B}">
      <dgm:prSet/>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A93F2A11-1804-4FC1-A805-CCFA4723CA28}">
      <dgm:prSet phldrT="[Tekst]" custT="1"/>
      <dgm:spPr/>
      <dgm:t>
        <a:bodyPr/>
        <a:lstStyle/>
        <a:p>
          <a:pPr algn="ctr"/>
          <a:r>
            <a:rPr lang="pl-PL" sz="1400" dirty="0">
              <a:latin typeface="Tahoma" panose="020B0604030504040204" pitchFamily="34" charset="0"/>
              <a:ea typeface="Tahoma" panose="020B0604030504040204" pitchFamily="34" charset="0"/>
              <a:cs typeface="Tahoma" panose="020B0604030504040204" pitchFamily="34" charset="0"/>
            </a:rPr>
            <a:t>Client</a:t>
          </a:r>
        </a:p>
      </dgm:t>
    </dgm:pt>
    <dgm:pt modelId="{28E20C53-523F-40AF-899D-FE614A88A28D}" type="parTrans" cxnId="{03BCE7CA-A1B5-42F5-BBA2-2C6E3DC430A5}">
      <dgm:prSet custT="1"/>
      <dgm:spPr>
        <a:solidFill>
          <a:schemeClr val="accent1"/>
        </a:solidFill>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52F3FD2D-2CA4-43AE-99FC-9812478EA4D9}" type="sibTrans" cxnId="{03BCE7CA-A1B5-42F5-BBA2-2C6E3DC430A5}">
      <dgm:prSet/>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862056B8-3C35-4ADF-B5BE-FE51FDC58563}">
      <dgm:prSet phldrT="[Tekst]" custT="1"/>
      <dgm:spPr/>
      <dgm:t>
        <a:bodyPr/>
        <a:lstStyle/>
        <a:p>
          <a:pPr algn="ctr"/>
          <a:r>
            <a:rPr lang="pl-PL" sz="1400" dirty="0">
              <a:latin typeface="Tahoma" panose="020B0604030504040204" pitchFamily="34" charset="0"/>
              <a:ea typeface="Tahoma" panose="020B0604030504040204" pitchFamily="34" charset="0"/>
              <a:cs typeface="Tahoma" panose="020B0604030504040204" pitchFamily="34" charset="0"/>
            </a:rPr>
            <a:t>Client</a:t>
          </a:r>
        </a:p>
      </dgm:t>
    </dgm:pt>
    <dgm:pt modelId="{A677FEDD-82F9-4901-8ECE-57C9DAFF2398}" type="parTrans" cxnId="{C81CA13B-04A7-46E0-B099-C35DFE3132D3}">
      <dgm:prSet custT="1"/>
      <dgm:spPr>
        <a:solidFill>
          <a:schemeClr val="accent1"/>
        </a:solidFill>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401C511E-FE27-4B3C-8BDA-7BCF322A1AB9}" type="sibTrans" cxnId="{C81CA13B-04A7-46E0-B099-C35DFE3132D3}">
      <dgm:prSet/>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3E46452C-102E-47E6-A4E7-D79F64A45E8D}">
      <dgm:prSet phldrT="[Tekst]" custT="1"/>
      <dgm:spPr/>
      <dgm:t>
        <a:bodyPr/>
        <a:lstStyle/>
        <a:p>
          <a:pPr algn="ctr"/>
          <a:r>
            <a:rPr lang="pl-PL" sz="1400" dirty="0">
              <a:latin typeface="Tahoma" panose="020B0604030504040204" pitchFamily="34" charset="0"/>
              <a:ea typeface="Tahoma" panose="020B0604030504040204" pitchFamily="34" charset="0"/>
              <a:cs typeface="Tahoma" panose="020B0604030504040204" pitchFamily="34" charset="0"/>
            </a:rPr>
            <a:t>Client</a:t>
          </a:r>
        </a:p>
      </dgm:t>
    </dgm:pt>
    <dgm:pt modelId="{1ACEBD31-4E1A-4E38-BFDD-9225A7FC9E09}" type="parTrans" cxnId="{9204B136-BA11-4860-B713-ACF3AE63CBA5}">
      <dgm:prSet custT="1"/>
      <dgm:spPr>
        <a:solidFill>
          <a:schemeClr val="accent1"/>
        </a:solidFill>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E3C4BB2F-A293-48B6-8470-D6064ED92790}" type="sibTrans" cxnId="{9204B136-BA11-4860-B713-ACF3AE63CBA5}">
      <dgm:prSet/>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D2EC7D3B-9BBD-4921-8D33-7D3C7750FDC3}" type="pres">
      <dgm:prSet presAssocID="{2729A372-CD8A-4831-8EC8-ED5A9E635991}" presName="diagram" presStyleCnt="0">
        <dgm:presLayoutVars>
          <dgm:chPref val="1"/>
          <dgm:dir/>
          <dgm:animOne val="branch"/>
          <dgm:animLvl val="lvl"/>
          <dgm:resizeHandles val="exact"/>
        </dgm:presLayoutVars>
      </dgm:prSet>
      <dgm:spPr/>
    </dgm:pt>
    <dgm:pt modelId="{3D8B12D7-EA6A-44B6-BAA2-2E22894584E1}" type="pres">
      <dgm:prSet presAssocID="{18458DA8-36EE-4BB9-B7A6-40F43586FF9D}" presName="root1" presStyleCnt="0"/>
      <dgm:spPr/>
    </dgm:pt>
    <dgm:pt modelId="{A389076B-7857-4184-AB8C-D0943E5844CB}" type="pres">
      <dgm:prSet presAssocID="{18458DA8-36EE-4BB9-B7A6-40F43586FF9D}" presName="LevelOneTextNode" presStyleLbl="node0" presStyleIdx="0" presStyleCnt="1">
        <dgm:presLayoutVars>
          <dgm:chPref val="3"/>
        </dgm:presLayoutVars>
      </dgm:prSet>
      <dgm:spPr/>
    </dgm:pt>
    <dgm:pt modelId="{90FE549A-711F-4720-BE27-4F1CB023628A}" type="pres">
      <dgm:prSet presAssocID="{18458DA8-36EE-4BB9-B7A6-40F43586FF9D}" presName="level2hierChild" presStyleCnt="0"/>
      <dgm:spPr/>
    </dgm:pt>
    <dgm:pt modelId="{8C1CF681-136E-45A2-98E5-01ED0100E347}" type="pres">
      <dgm:prSet presAssocID="{CBE8622F-22BA-4A32-865A-6E8271E35EA5}" presName="conn2-1" presStyleLbl="parChTrans1D2" presStyleIdx="0" presStyleCnt="1"/>
      <dgm:spPr>
        <a:prstGeom prst="rightArrow">
          <a:avLst/>
        </a:prstGeom>
      </dgm:spPr>
    </dgm:pt>
    <dgm:pt modelId="{80B970AF-D271-4982-856A-16BA67DC4EDE}" type="pres">
      <dgm:prSet presAssocID="{CBE8622F-22BA-4A32-865A-6E8271E35EA5}" presName="connTx" presStyleLbl="parChTrans1D2" presStyleIdx="0" presStyleCnt="1"/>
      <dgm:spPr/>
    </dgm:pt>
    <dgm:pt modelId="{544CE10E-61DC-4B31-ABDB-C2FBE7BA325B}" type="pres">
      <dgm:prSet presAssocID="{5DCB654F-DA07-46D9-AF1C-D02A161C9F4C}" presName="root2" presStyleCnt="0"/>
      <dgm:spPr/>
    </dgm:pt>
    <dgm:pt modelId="{F95906E8-9770-456D-8E25-9EDA43C5414F}" type="pres">
      <dgm:prSet presAssocID="{5DCB654F-DA07-46D9-AF1C-D02A161C9F4C}" presName="LevelTwoTextNode" presStyleLbl="node2" presStyleIdx="0" presStyleCnt="1">
        <dgm:presLayoutVars>
          <dgm:chPref val="3"/>
        </dgm:presLayoutVars>
      </dgm:prSet>
      <dgm:spPr/>
    </dgm:pt>
    <dgm:pt modelId="{E0565D47-698D-4AB2-98FE-C1F7D600EE6D}" type="pres">
      <dgm:prSet presAssocID="{5DCB654F-DA07-46D9-AF1C-D02A161C9F4C}" presName="level3hierChild" presStyleCnt="0"/>
      <dgm:spPr/>
    </dgm:pt>
    <dgm:pt modelId="{E2410318-E53B-47A6-A4E2-24A2261CC313}" type="pres">
      <dgm:prSet presAssocID="{7E3D4737-4368-4E18-B900-41AF66857A93}" presName="conn2-1" presStyleLbl="parChTrans1D3" presStyleIdx="0" presStyleCnt="5"/>
      <dgm:spPr>
        <a:prstGeom prst="rightArrow">
          <a:avLst/>
        </a:prstGeom>
      </dgm:spPr>
    </dgm:pt>
    <dgm:pt modelId="{912E20DE-C526-4FB9-8085-725D702CFAAA}" type="pres">
      <dgm:prSet presAssocID="{7E3D4737-4368-4E18-B900-41AF66857A93}" presName="connTx" presStyleLbl="parChTrans1D3" presStyleIdx="0" presStyleCnt="5"/>
      <dgm:spPr/>
    </dgm:pt>
    <dgm:pt modelId="{B1A5FF00-EFEF-4C6B-85B4-21BD25016C02}" type="pres">
      <dgm:prSet presAssocID="{C5B6348D-9010-4426-A1FB-028817509646}" presName="root2" presStyleCnt="0"/>
      <dgm:spPr/>
    </dgm:pt>
    <dgm:pt modelId="{D336EC1D-5DCA-4C23-9050-0EE7EDC9506F}" type="pres">
      <dgm:prSet presAssocID="{C5B6348D-9010-4426-A1FB-028817509646}" presName="LevelTwoTextNode" presStyleLbl="node3" presStyleIdx="0" presStyleCnt="5" custScaleX="108067">
        <dgm:presLayoutVars>
          <dgm:chPref val="3"/>
        </dgm:presLayoutVars>
      </dgm:prSet>
      <dgm:spPr/>
    </dgm:pt>
    <dgm:pt modelId="{60EF4815-99FE-4747-8E9C-F916FCEECD82}" type="pres">
      <dgm:prSet presAssocID="{C5B6348D-9010-4426-A1FB-028817509646}" presName="level3hierChild" presStyleCnt="0"/>
      <dgm:spPr/>
    </dgm:pt>
    <dgm:pt modelId="{A6C828D7-324F-4227-B99F-8AEC127CAA8F}" type="pres">
      <dgm:prSet presAssocID="{C65FB941-336E-4B54-8249-D269118E4C6D}" presName="conn2-1" presStyleLbl="parChTrans1D4" presStyleIdx="0" presStyleCnt="5"/>
      <dgm:spPr>
        <a:prstGeom prst="rightArrow">
          <a:avLst/>
        </a:prstGeom>
      </dgm:spPr>
    </dgm:pt>
    <dgm:pt modelId="{63A56EA8-B3E1-4896-BE8C-D0845E44574D}" type="pres">
      <dgm:prSet presAssocID="{C65FB941-336E-4B54-8249-D269118E4C6D}" presName="connTx" presStyleLbl="parChTrans1D4" presStyleIdx="0" presStyleCnt="5"/>
      <dgm:spPr/>
    </dgm:pt>
    <dgm:pt modelId="{FCC043AB-F7C6-487A-9DE9-15198A0B1A55}" type="pres">
      <dgm:prSet presAssocID="{7830C75B-F565-41AE-B78F-A295974F019D}" presName="root2" presStyleCnt="0"/>
      <dgm:spPr/>
    </dgm:pt>
    <dgm:pt modelId="{60D89080-6AC0-48EB-8894-5DE78058213E}" type="pres">
      <dgm:prSet presAssocID="{7830C75B-F565-41AE-B78F-A295974F019D}" presName="LevelTwoTextNode" presStyleLbl="node4" presStyleIdx="0" presStyleCnt="5" custScaleX="48029">
        <dgm:presLayoutVars>
          <dgm:chPref val="3"/>
        </dgm:presLayoutVars>
      </dgm:prSet>
      <dgm:spPr/>
    </dgm:pt>
    <dgm:pt modelId="{7EFFA0A4-617B-4ECE-B6E4-78D21CA88E08}" type="pres">
      <dgm:prSet presAssocID="{7830C75B-F565-41AE-B78F-A295974F019D}" presName="level3hierChild" presStyleCnt="0"/>
      <dgm:spPr/>
    </dgm:pt>
    <dgm:pt modelId="{D9586618-C034-4054-91F5-B08BF27D297E}" type="pres">
      <dgm:prSet presAssocID="{4B70CFB4-D3E4-45DD-930F-8EEF6CBEDC9D}" presName="conn2-1" presStyleLbl="parChTrans1D3" presStyleIdx="1" presStyleCnt="5"/>
      <dgm:spPr>
        <a:prstGeom prst="rightArrow">
          <a:avLst/>
        </a:prstGeom>
      </dgm:spPr>
    </dgm:pt>
    <dgm:pt modelId="{72D28E86-EE4A-4766-B6BE-42BF14ED7F3B}" type="pres">
      <dgm:prSet presAssocID="{4B70CFB4-D3E4-45DD-930F-8EEF6CBEDC9D}" presName="connTx" presStyleLbl="parChTrans1D3" presStyleIdx="1" presStyleCnt="5"/>
      <dgm:spPr/>
    </dgm:pt>
    <dgm:pt modelId="{59E4AE4A-7D31-4173-A0C3-50D8ABD1AFB3}" type="pres">
      <dgm:prSet presAssocID="{B997EF30-9669-4439-886D-366DE9A74896}" presName="root2" presStyleCnt="0"/>
      <dgm:spPr/>
    </dgm:pt>
    <dgm:pt modelId="{9A652884-EDDF-4A1B-AEE8-F78D50B6C66C}" type="pres">
      <dgm:prSet presAssocID="{B997EF30-9669-4439-886D-366DE9A74896}" presName="LevelTwoTextNode" presStyleLbl="node3" presStyleIdx="1" presStyleCnt="5" custScaleX="107169">
        <dgm:presLayoutVars>
          <dgm:chPref val="3"/>
        </dgm:presLayoutVars>
      </dgm:prSet>
      <dgm:spPr/>
    </dgm:pt>
    <dgm:pt modelId="{AB000727-AF69-4752-9093-4852E1DAEF87}" type="pres">
      <dgm:prSet presAssocID="{B997EF30-9669-4439-886D-366DE9A74896}" presName="level3hierChild" presStyleCnt="0"/>
      <dgm:spPr/>
    </dgm:pt>
    <dgm:pt modelId="{DE02E81F-72A1-4DD3-BAFF-5FC5546FB9FA}" type="pres">
      <dgm:prSet presAssocID="{1229BF16-B629-41BA-B364-A3753648046B}" presName="conn2-1" presStyleLbl="parChTrans1D4" presStyleIdx="1" presStyleCnt="5"/>
      <dgm:spPr>
        <a:prstGeom prst="rightArrow">
          <a:avLst/>
        </a:prstGeom>
      </dgm:spPr>
    </dgm:pt>
    <dgm:pt modelId="{A9B8C8BF-E76F-4ABC-9608-681C837AE743}" type="pres">
      <dgm:prSet presAssocID="{1229BF16-B629-41BA-B364-A3753648046B}" presName="connTx" presStyleLbl="parChTrans1D4" presStyleIdx="1" presStyleCnt="5"/>
      <dgm:spPr/>
    </dgm:pt>
    <dgm:pt modelId="{31D5D255-CEEF-4F74-80B1-CB354B630178}" type="pres">
      <dgm:prSet presAssocID="{F3B7BA36-AE48-4519-A429-51DB16E6959C}" presName="root2" presStyleCnt="0"/>
      <dgm:spPr/>
    </dgm:pt>
    <dgm:pt modelId="{370765EB-D9A0-431C-9FD8-ACF54EE9127D}" type="pres">
      <dgm:prSet presAssocID="{F3B7BA36-AE48-4519-A429-51DB16E6959C}" presName="LevelTwoTextNode" presStyleLbl="node4" presStyleIdx="1" presStyleCnt="5" custScaleX="46867">
        <dgm:presLayoutVars>
          <dgm:chPref val="3"/>
        </dgm:presLayoutVars>
      </dgm:prSet>
      <dgm:spPr/>
    </dgm:pt>
    <dgm:pt modelId="{EEE258A4-4C49-43C5-B599-BEC9056B0C09}" type="pres">
      <dgm:prSet presAssocID="{F3B7BA36-AE48-4519-A429-51DB16E6959C}" presName="level3hierChild" presStyleCnt="0"/>
      <dgm:spPr/>
    </dgm:pt>
    <dgm:pt modelId="{14F28EC6-33E8-4953-9540-B291E5F29496}" type="pres">
      <dgm:prSet presAssocID="{305948EA-6F4F-4972-90DA-F0A207FB8E03}" presName="conn2-1" presStyleLbl="parChTrans1D3" presStyleIdx="2" presStyleCnt="5"/>
      <dgm:spPr>
        <a:prstGeom prst="rightArrow">
          <a:avLst/>
        </a:prstGeom>
      </dgm:spPr>
    </dgm:pt>
    <dgm:pt modelId="{2158506E-7551-4108-857C-76ECB1845CC3}" type="pres">
      <dgm:prSet presAssocID="{305948EA-6F4F-4972-90DA-F0A207FB8E03}" presName="connTx" presStyleLbl="parChTrans1D3" presStyleIdx="2" presStyleCnt="5"/>
      <dgm:spPr/>
    </dgm:pt>
    <dgm:pt modelId="{DFB8E448-6F2B-4A3B-9DD1-36AEE3E49BD3}" type="pres">
      <dgm:prSet presAssocID="{EFC87464-838C-4BA8-8B87-403A47BD533A}" presName="root2" presStyleCnt="0"/>
      <dgm:spPr/>
    </dgm:pt>
    <dgm:pt modelId="{A7278AA7-A24D-4A2C-96AD-4EF7F4C08796}" type="pres">
      <dgm:prSet presAssocID="{EFC87464-838C-4BA8-8B87-403A47BD533A}" presName="LevelTwoTextNode" presStyleLbl="node3" presStyleIdx="2" presStyleCnt="5" custScaleX="109731">
        <dgm:presLayoutVars>
          <dgm:chPref val="3"/>
        </dgm:presLayoutVars>
      </dgm:prSet>
      <dgm:spPr/>
    </dgm:pt>
    <dgm:pt modelId="{6DD04B26-52C4-4710-83B7-D94A89056B23}" type="pres">
      <dgm:prSet presAssocID="{EFC87464-838C-4BA8-8B87-403A47BD533A}" presName="level3hierChild" presStyleCnt="0"/>
      <dgm:spPr/>
    </dgm:pt>
    <dgm:pt modelId="{28F207F9-B648-446C-9F49-3FB9ACB2D4DB}" type="pres">
      <dgm:prSet presAssocID="{28E20C53-523F-40AF-899D-FE614A88A28D}" presName="conn2-1" presStyleLbl="parChTrans1D4" presStyleIdx="2" presStyleCnt="5"/>
      <dgm:spPr>
        <a:prstGeom prst="rightArrow">
          <a:avLst/>
        </a:prstGeom>
      </dgm:spPr>
    </dgm:pt>
    <dgm:pt modelId="{E0FFA6FC-9B9E-40ED-9BDB-B810685CA6C3}" type="pres">
      <dgm:prSet presAssocID="{28E20C53-523F-40AF-899D-FE614A88A28D}" presName="connTx" presStyleLbl="parChTrans1D4" presStyleIdx="2" presStyleCnt="5"/>
      <dgm:spPr/>
    </dgm:pt>
    <dgm:pt modelId="{070E5849-99B6-4571-8D0D-A31FD1011307}" type="pres">
      <dgm:prSet presAssocID="{A93F2A11-1804-4FC1-A805-CCFA4723CA28}" presName="root2" presStyleCnt="0"/>
      <dgm:spPr/>
    </dgm:pt>
    <dgm:pt modelId="{34C53C67-4D95-4E64-AA13-6D90FC7C3B76}" type="pres">
      <dgm:prSet presAssocID="{A93F2A11-1804-4FC1-A805-CCFA4723CA28}" presName="LevelTwoTextNode" presStyleLbl="node4" presStyleIdx="2" presStyleCnt="5" custScaleX="44570">
        <dgm:presLayoutVars>
          <dgm:chPref val="3"/>
        </dgm:presLayoutVars>
      </dgm:prSet>
      <dgm:spPr/>
    </dgm:pt>
    <dgm:pt modelId="{180465A0-5AAF-44CC-BE16-DBD62F4FBBF9}" type="pres">
      <dgm:prSet presAssocID="{A93F2A11-1804-4FC1-A805-CCFA4723CA28}" presName="level3hierChild" presStyleCnt="0"/>
      <dgm:spPr/>
    </dgm:pt>
    <dgm:pt modelId="{E093A2CD-1AD8-49B0-9540-1427A8DCAFB1}" type="pres">
      <dgm:prSet presAssocID="{C3F5BD2B-2DC1-4BAE-AC35-755350CAC8FE}" presName="conn2-1" presStyleLbl="parChTrans1D3" presStyleIdx="3" presStyleCnt="5"/>
      <dgm:spPr>
        <a:prstGeom prst="rightArrow">
          <a:avLst/>
        </a:prstGeom>
      </dgm:spPr>
    </dgm:pt>
    <dgm:pt modelId="{D8DA82A8-0F74-4FD1-8789-962836E09385}" type="pres">
      <dgm:prSet presAssocID="{C3F5BD2B-2DC1-4BAE-AC35-755350CAC8FE}" presName="connTx" presStyleLbl="parChTrans1D3" presStyleIdx="3" presStyleCnt="5"/>
      <dgm:spPr/>
    </dgm:pt>
    <dgm:pt modelId="{B83A0A9E-C9C5-4F52-A73D-BAA702757951}" type="pres">
      <dgm:prSet presAssocID="{CD88E199-1A9D-45C6-BBCB-698AA6E05321}" presName="root2" presStyleCnt="0"/>
      <dgm:spPr/>
    </dgm:pt>
    <dgm:pt modelId="{36819D74-7630-4EA0-850B-A4810A61EBB2}" type="pres">
      <dgm:prSet presAssocID="{CD88E199-1A9D-45C6-BBCB-698AA6E05321}" presName="LevelTwoTextNode" presStyleLbl="node3" presStyleIdx="3" presStyleCnt="5" custScaleX="108833">
        <dgm:presLayoutVars>
          <dgm:chPref val="3"/>
        </dgm:presLayoutVars>
      </dgm:prSet>
      <dgm:spPr/>
    </dgm:pt>
    <dgm:pt modelId="{6E461221-925B-4617-AAA8-EB7D290F3B04}" type="pres">
      <dgm:prSet presAssocID="{CD88E199-1A9D-45C6-BBCB-698AA6E05321}" presName="level3hierChild" presStyleCnt="0"/>
      <dgm:spPr/>
    </dgm:pt>
    <dgm:pt modelId="{5C76E288-FB50-4069-A1A8-09BA21E532D3}" type="pres">
      <dgm:prSet presAssocID="{A677FEDD-82F9-4901-8ECE-57C9DAFF2398}" presName="conn2-1" presStyleLbl="parChTrans1D4" presStyleIdx="3" presStyleCnt="5"/>
      <dgm:spPr>
        <a:prstGeom prst="rightArrow">
          <a:avLst/>
        </a:prstGeom>
      </dgm:spPr>
    </dgm:pt>
    <dgm:pt modelId="{302833ED-1280-4FE6-BF09-70264C0AF054}" type="pres">
      <dgm:prSet presAssocID="{A677FEDD-82F9-4901-8ECE-57C9DAFF2398}" presName="connTx" presStyleLbl="parChTrans1D4" presStyleIdx="3" presStyleCnt="5"/>
      <dgm:spPr/>
    </dgm:pt>
    <dgm:pt modelId="{C11EC3C0-E438-416A-8543-8A5F7776206F}" type="pres">
      <dgm:prSet presAssocID="{862056B8-3C35-4ADF-B5BE-FE51FDC58563}" presName="root2" presStyleCnt="0"/>
      <dgm:spPr/>
    </dgm:pt>
    <dgm:pt modelId="{AB445D95-F54B-4E99-8D64-529AFD966FF4}" type="pres">
      <dgm:prSet presAssocID="{862056B8-3C35-4ADF-B5BE-FE51FDC58563}" presName="LevelTwoTextNode" presStyleLbl="node4" presStyleIdx="3" presStyleCnt="5" custScaleX="44867">
        <dgm:presLayoutVars>
          <dgm:chPref val="3"/>
        </dgm:presLayoutVars>
      </dgm:prSet>
      <dgm:spPr/>
    </dgm:pt>
    <dgm:pt modelId="{6BE777A4-B075-480D-8522-E581542992D7}" type="pres">
      <dgm:prSet presAssocID="{862056B8-3C35-4ADF-B5BE-FE51FDC58563}" presName="level3hierChild" presStyleCnt="0"/>
      <dgm:spPr/>
    </dgm:pt>
    <dgm:pt modelId="{B35037FE-DFE9-4266-B6CE-D5AC769FEB5B}" type="pres">
      <dgm:prSet presAssocID="{46D736FB-8049-41DA-958A-2A8B8EC174E9}" presName="conn2-1" presStyleLbl="parChTrans1D3" presStyleIdx="4" presStyleCnt="5"/>
      <dgm:spPr>
        <a:prstGeom prst="rightArrow">
          <a:avLst/>
        </a:prstGeom>
      </dgm:spPr>
    </dgm:pt>
    <dgm:pt modelId="{4F440610-047D-4479-BDD4-90455E15B068}" type="pres">
      <dgm:prSet presAssocID="{46D736FB-8049-41DA-958A-2A8B8EC174E9}" presName="connTx" presStyleLbl="parChTrans1D3" presStyleIdx="4" presStyleCnt="5"/>
      <dgm:spPr/>
    </dgm:pt>
    <dgm:pt modelId="{41013D82-C44A-4517-9EF4-7DB519C6D6EE}" type="pres">
      <dgm:prSet presAssocID="{43CD9C14-01C1-4DC9-9355-37CAE9E756D1}" presName="root2" presStyleCnt="0"/>
      <dgm:spPr/>
    </dgm:pt>
    <dgm:pt modelId="{194CA964-9BA0-4EF1-B7D2-249985ACFEAA}" type="pres">
      <dgm:prSet presAssocID="{43CD9C14-01C1-4DC9-9355-37CAE9E756D1}" presName="LevelTwoTextNode" presStyleLbl="node3" presStyleIdx="4" presStyleCnt="5" custScaleX="113573">
        <dgm:presLayoutVars>
          <dgm:chPref val="3"/>
        </dgm:presLayoutVars>
      </dgm:prSet>
      <dgm:spPr/>
    </dgm:pt>
    <dgm:pt modelId="{A6B5734F-4661-4F32-B0BA-8E9AA5F9325B}" type="pres">
      <dgm:prSet presAssocID="{43CD9C14-01C1-4DC9-9355-37CAE9E756D1}" presName="level3hierChild" presStyleCnt="0"/>
      <dgm:spPr/>
    </dgm:pt>
    <dgm:pt modelId="{2F50352A-97CD-49C0-99AD-A4100515D107}" type="pres">
      <dgm:prSet presAssocID="{1ACEBD31-4E1A-4E38-BFDD-9225A7FC9E09}" presName="conn2-1" presStyleLbl="parChTrans1D4" presStyleIdx="4" presStyleCnt="5"/>
      <dgm:spPr>
        <a:prstGeom prst="rightArrow">
          <a:avLst/>
        </a:prstGeom>
      </dgm:spPr>
    </dgm:pt>
    <dgm:pt modelId="{9E41CEE3-CC40-422B-899A-A3D511B4EBEA}" type="pres">
      <dgm:prSet presAssocID="{1ACEBD31-4E1A-4E38-BFDD-9225A7FC9E09}" presName="connTx" presStyleLbl="parChTrans1D4" presStyleIdx="4" presStyleCnt="5"/>
      <dgm:spPr/>
    </dgm:pt>
    <dgm:pt modelId="{A21297ED-B231-4E29-BE52-BAE549E0C75D}" type="pres">
      <dgm:prSet presAssocID="{3E46452C-102E-47E6-A4E7-D79F64A45E8D}" presName="root2" presStyleCnt="0"/>
      <dgm:spPr/>
    </dgm:pt>
    <dgm:pt modelId="{D477A3B2-6669-4313-B36B-F57C4FA12121}" type="pres">
      <dgm:prSet presAssocID="{3E46452C-102E-47E6-A4E7-D79F64A45E8D}" presName="LevelTwoTextNode" presStyleLbl="node4" presStyleIdx="4" presStyleCnt="5" custScaleX="43223" custLinFactNeighborX="-4147" custLinFactNeighborY="2084">
        <dgm:presLayoutVars>
          <dgm:chPref val="3"/>
        </dgm:presLayoutVars>
      </dgm:prSet>
      <dgm:spPr/>
    </dgm:pt>
    <dgm:pt modelId="{B0F5408A-D613-4606-94C5-B27EAACB1F52}" type="pres">
      <dgm:prSet presAssocID="{3E46452C-102E-47E6-A4E7-D79F64A45E8D}" presName="level3hierChild" presStyleCnt="0"/>
      <dgm:spPr/>
    </dgm:pt>
  </dgm:ptLst>
  <dgm:cxnLst>
    <dgm:cxn modelId="{66438107-75E4-4C9A-A217-AC240FA7D540}" srcId="{5DCB654F-DA07-46D9-AF1C-D02A161C9F4C}" destId="{43CD9C14-01C1-4DC9-9355-37CAE9E756D1}" srcOrd="4" destOrd="0" parTransId="{46D736FB-8049-41DA-958A-2A8B8EC174E9}" sibTransId="{5EAF791E-D473-48C0-B169-912F24EE2C57}"/>
    <dgm:cxn modelId="{B5CD440A-EC0A-469E-80CB-4DF0B3F60781}" type="presOf" srcId="{1229BF16-B629-41BA-B364-A3753648046B}" destId="{DE02E81F-72A1-4DD3-BAFF-5FC5546FB9FA}" srcOrd="0" destOrd="0" presId="urn:microsoft.com/office/officeart/2005/8/layout/hierarchy2"/>
    <dgm:cxn modelId="{A8A7E30B-7AFB-4C6B-BAE6-F25EC648EC31}" type="presOf" srcId="{C65FB941-336E-4B54-8249-D269118E4C6D}" destId="{63A56EA8-B3E1-4896-BE8C-D0845E44574D}" srcOrd="1" destOrd="0" presId="urn:microsoft.com/office/officeart/2005/8/layout/hierarchy2"/>
    <dgm:cxn modelId="{5FAD5915-D87A-48D2-9390-9572E89FE7FB}" type="presOf" srcId="{1ACEBD31-4E1A-4E38-BFDD-9225A7FC9E09}" destId="{2F50352A-97CD-49C0-99AD-A4100515D107}" srcOrd="0" destOrd="0" presId="urn:microsoft.com/office/officeart/2005/8/layout/hierarchy2"/>
    <dgm:cxn modelId="{58C62916-FD04-440E-A68F-FC8CEB7A38CC}" type="presOf" srcId="{C65FB941-336E-4B54-8249-D269118E4C6D}" destId="{A6C828D7-324F-4227-B99F-8AEC127CAA8F}" srcOrd="0" destOrd="0" presId="urn:microsoft.com/office/officeart/2005/8/layout/hierarchy2"/>
    <dgm:cxn modelId="{083B361B-9D80-4D6F-AB60-B20443DCF139}" type="presOf" srcId="{18458DA8-36EE-4BB9-B7A6-40F43586FF9D}" destId="{A389076B-7857-4184-AB8C-D0943E5844CB}" srcOrd="0" destOrd="0" presId="urn:microsoft.com/office/officeart/2005/8/layout/hierarchy2"/>
    <dgm:cxn modelId="{1CD9291C-0CD0-4B62-95FD-92D4854DBA44}" type="presOf" srcId="{305948EA-6F4F-4972-90DA-F0A207FB8E03}" destId="{2158506E-7551-4108-857C-76ECB1845CC3}" srcOrd="1" destOrd="0" presId="urn:microsoft.com/office/officeart/2005/8/layout/hierarchy2"/>
    <dgm:cxn modelId="{D7F74C1D-294C-4828-8ABB-CB2BDE6C89F3}" type="presOf" srcId="{C3F5BD2B-2DC1-4BAE-AC35-755350CAC8FE}" destId="{D8DA82A8-0F74-4FD1-8789-962836E09385}" srcOrd="1" destOrd="0" presId="urn:microsoft.com/office/officeart/2005/8/layout/hierarchy2"/>
    <dgm:cxn modelId="{5FA76B23-E2C9-4A00-B30B-2EB1556CC392}" type="presOf" srcId="{C5B6348D-9010-4426-A1FB-028817509646}" destId="{D336EC1D-5DCA-4C23-9050-0EE7EDC9506F}" srcOrd="0" destOrd="0" presId="urn:microsoft.com/office/officeart/2005/8/layout/hierarchy2"/>
    <dgm:cxn modelId="{E2A28527-C2FD-483F-B0F5-AB879DD84387}" type="presOf" srcId="{C3F5BD2B-2DC1-4BAE-AC35-755350CAC8FE}" destId="{E093A2CD-1AD8-49B0-9540-1427A8DCAFB1}" srcOrd="0" destOrd="0" presId="urn:microsoft.com/office/officeart/2005/8/layout/hierarchy2"/>
    <dgm:cxn modelId="{3C1CBA2A-35F2-4ABB-A862-DE455C772A52}" srcId="{5DCB654F-DA07-46D9-AF1C-D02A161C9F4C}" destId="{B997EF30-9669-4439-886D-366DE9A74896}" srcOrd="1" destOrd="0" parTransId="{4B70CFB4-D3E4-45DD-930F-8EEF6CBEDC9D}" sibTransId="{46D7DCDF-7F1B-4D10-8E29-33B205570C0B}"/>
    <dgm:cxn modelId="{8AE0CA2F-B69E-47A1-8EA6-1CCFD613AD90}" srcId="{C5B6348D-9010-4426-A1FB-028817509646}" destId="{7830C75B-F565-41AE-B78F-A295974F019D}" srcOrd="0" destOrd="0" parTransId="{C65FB941-336E-4B54-8249-D269118E4C6D}" sibTransId="{BBD7715E-7FA0-430B-97D7-0B916A2D5DF4}"/>
    <dgm:cxn modelId="{9204B136-BA11-4860-B713-ACF3AE63CBA5}" srcId="{43CD9C14-01C1-4DC9-9355-37CAE9E756D1}" destId="{3E46452C-102E-47E6-A4E7-D79F64A45E8D}" srcOrd="0" destOrd="0" parTransId="{1ACEBD31-4E1A-4E38-BFDD-9225A7FC9E09}" sibTransId="{E3C4BB2F-A293-48B6-8470-D6064ED92790}"/>
    <dgm:cxn modelId="{FAD1703A-15DC-4AFA-88D2-1A9499001225}" type="presOf" srcId="{2729A372-CD8A-4831-8EC8-ED5A9E635991}" destId="{D2EC7D3B-9BBD-4921-8D33-7D3C7750FDC3}" srcOrd="0" destOrd="0" presId="urn:microsoft.com/office/officeart/2005/8/layout/hierarchy2"/>
    <dgm:cxn modelId="{C81CA13B-04A7-46E0-B099-C35DFE3132D3}" srcId="{CD88E199-1A9D-45C6-BBCB-698AA6E05321}" destId="{862056B8-3C35-4ADF-B5BE-FE51FDC58563}" srcOrd="0" destOrd="0" parTransId="{A677FEDD-82F9-4901-8ECE-57C9DAFF2398}" sibTransId="{401C511E-FE27-4B3C-8BDA-7BCF322A1AB9}"/>
    <dgm:cxn modelId="{379CE85C-0D48-444B-8B33-D3CA897017F4}" type="presOf" srcId="{4B70CFB4-D3E4-45DD-930F-8EEF6CBEDC9D}" destId="{72D28E86-EE4A-4766-B6BE-42BF14ED7F3B}" srcOrd="1" destOrd="0" presId="urn:microsoft.com/office/officeart/2005/8/layout/hierarchy2"/>
    <dgm:cxn modelId="{9FEAC541-9E1C-44FA-9AC2-B4DB440296C6}" type="presOf" srcId="{A677FEDD-82F9-4901-8ECE-57C9DAFF2398}" destId="{5C76E288-FB50-4069-A1A8-09BA21E532D3}" srcOrd="0" destOrd="0" presId="urn:microsoft.com/office/officeart/2005/8/layout/hierarchy2"/>
    <dgm:cxn modelId="{6FE0DB61-7580-4ABB-ACF3-DA3D4B8723D2}" type="presOf" srcId="{3E46452C-102E-47E6-A4E7-D79F64A45E8D}" destId="{D477A3B2-6669-4313-B36B-F57C4FA12121}" srcOrd="0" destOrd="0" presId="urn:microsoft.com/office/officeart/2005/8/layout/hierarchy2"/>
    <dgm:cxn modelId="{DDA61363-DB06-4495-9FCC-A1F76F9A6781}" type="presOf" srcId="{A93F2A11-1804-4FC1-A805-CCFA4723CA28}" destId="{34C53C67-4D95-4E64-AA13-6D90FC7C3B76}" srcOrd="0" destOrd="0" presId="urn:microsoft.com/office/officeart/2005/8/layout/hierarchy2"/>
    <dgm:cxn modelId="{483AB56E-58AD-4834-99A1-B60E7616BD8C}" type="presOf" srcId="{B997EF30-9669-4439-886D-366DE9A74896}" destId="{9A652884-EDDF-4A1B-AEE8-F78D50B6C66C}" srcOrd="0" destOrd="0" presId="urn:microsoft.com/office/officeart/2005/8/layout/hierarchy2"/>
    <dgm:cxn modelId="{B9E8D56F-995B-4E5B-B498-9FAC24066EBD}" type="presOf" srcId="{46D736FB-8049-41DA-958A-2A8B8EC174E9}" destId="{4F440610-047D-4479-BDD4-90455E15B068}" srcOrd="1" destOrd="0" presId="urn:microsoft.com/office/officeart/2005/8/layout/hierarchy2"/>
    <dgm:cxn modelId="{774D9750-2369-4930-AD8D-63D54DEDAD88}" type="presOf" srcId="{5DCB654F-DA07-46D9-AF1C-D02A161C9F4C}" destId="{F95906E8-9770-456D-8E25-9EDA43C5414F}" srcOrd="0" destOrd="0" presId="urn:microsoft.com/office/officeart/2005/8/layout/hierarchy2"/>
    <dgm:cxn modelId="{A26A6B54-D146-4924-AFB8-FB10F71A50E6}" type="presOf" srcId="{7E3D4737-4368-4E18-B900-41AF66857A93}" destId="{912E20DE-C526-4FB9-8085-725D702CFAAA}" srcOrd="1" destOrd="0" presId="urn:microsoft.com/office/officeart/2005/8/layout/hierarchy2"/>
    <dgm:cxn modelId="{C6761957-357F-4E98-BCB7-2107FA94CFA2}" type="presOf" srcId="{F3B7BA36-AE48-4519-A429-51DB16E6959C}" destId="{370765EB-D9A0-431C-9FD8-ACF54EE9127D}" srcOrd="0" destOrd="0" presId="urn:microsoft.com/office/officeart/2005/8/layout/hierarchy2"/>
    <dgm:cxn modelId="{47C7E087-4E22-4834-AF18-24FAA16A25B4}" type="presOf" srcId="{305948EA-6F4F-4972-90DA-F0A207FB8E03}" destId="{14F28EC6-33E8-4953-9540-B291E5F29496}" srcOrd="0" destOrd="0" presId="urn:microsoft.com/office/officeart/2005/8/layout/hierarchy2"/>
    <dgm:cxn modelId="{B0DA0889-9505-475E-862B-88F946A5B96A}" srcId="{5DCB654F-DA07-46D9-AF1C-D02A161C9F4C}" destId="{CD88E199-1A9D-45C6-BBCB-698AA6E05321}" srcOrd="3" destOrd="0" parTransId="{C3F5BD2B-2DC1-4BAE-AC35-755350CAC8FE}" sibTransId="{6C875B57-F1CE-48FA-B76E-FA46E9A45BDC}"/>
    <dgm:cxn modelId="{9DEAAB90-9898-459D-96F4-5C99233A61C2}" type="presOf" srcId="{CD88E199-1A9D-45C6-BBCB-698AA6E05321}" destId="{36819D74-7630-4EA0-850B-A4810A61EBB2}" srcOrd="0" destOrd="0" presId="urn:microsoft.com/office/officeart/2005/8/layout/hierarchy2"/>
    <dgm:cxn modelId="{DF185892-D9B5-46BC-999B-B6BBC0FA0EFD}" type="presOf" srcId="{CBE8622F-22BA-4A32-865A-6E8271E35EA5}" destId="{80B970AF-D271-4982-856A-16BA67DC4EDE}" srcOrd="1" destOrd="0" presId="urn:microsoft.com/office/officeart/2005/8/layout/hierarchy2"/>
    <dgm:cxn modelId="{A295FD97-1EB5-4F81-AE77-224259F36E30}" srcId="{18458DA8-36EE-4BB9-B7A6-40F43586FF9D}" destId="{5DCB654F-DA07-46D9-AF1C-D02A161C9F4C}" srcOrd="0" destOrd="0" parTransId="{CBE8622F-22BA-4A32-865A-6E8271E35EA5}" sibTransId="{50503393-60BD-404F-8668-BE84D9066D72}"/>
    <dgm:cxn modelId="{E4F3368C-6452-429B-8205-DA9B9E7C7B97}" type="presOf" srcId="{862056B8-3C35-4ADF-B5BE-FE51FDC58563}" destId="{AB445D95-F54B-4E99-8D64-529AFD966FF4}" srcOrd="0" destOrd="0" presId="urn:microsoft.com/office/officeart/2005/8/layout/hierarchy2"/>
    <dgm:cxn modelId="{C2FFD3A0-9931-4257-AF00-122C92A0AF77}" type="presOf" srcId="{28E20C53-523F-40AF-899D-FE614A88A28D}" destId="{28F207F9-B648-446C-9F49-3FB9ACB2D4DB}" srcOrd="0" destOrd="0" presId="urn:microsoft.com/office/officeart/2005/8/layout/hierarchy2"/>
    <dgm:cxn modelId="{C49B42A4-8D61-459C-A679-EFA12CD988CF}" type="presOf" srcId="{7E3D4737-4368-4E18-B900-41AF66857A93}" destId="{E2410318-E53B-47A6-A4E2-24A2261CC313}" srcOrd="0" destOrd="0" presId="urn:microsoft.com/office/officeart/2005/8/layout/hierarchy2"/>
    <dgm:cxn modelId="{7E3A07AD-4459-4D04-827C-F706D9A97647}" type="presOf" srcId="{A677FEDD-82F9-4901-8ECE-57C9DAFF2398}" destId="{302833ED-1280-4FE6-BF09-70264C0AF054}" srcOrd="1" destOrd="0" presId="urn:microsoft.com/office/officeart/2005/8/layout/hierarchy2"/>
    <dgm:cxn modelId="{4D5E0DB2-6E81-4828-A867-437A3ECD0655}" type="presOf" srcId="{1229BF16-B629-41BA-B364-A3753648046B}" destId="{A9B8C8BF-E76F-4ABC-9608-681C837AE743}" srcOrd="1" destOrd="0" presId="urn:microsoft.com/office/officeart/2005/8/layout/hierarchy2"/>
    <dgm:cxn modelId="{B36B41B2-F7E3-434F-94A7-0F33A221B044}" srcId="{5DCB654F-DA07-46D9-AF1C-D02A161C9F4C}" destId="{EFC87464-838C-4BA8-8B87-403A47BD533A}" srcOrd="2" destOrd="0" parTransId="{305948EA-6F4F-4972-90DA-F0A207FB8E03}" sibTransId="{D025B6E1-F0A0-438D-86B9-8DDF466AB9A9}"/>
    <dgm:cxn modelId="{206FBFB8-A60C-4141-9EEB-A5998ECAEFAB}" type="presOf" srcId="{43CD9C14-01C1-4DC9-9355-37CAE9E756D1}" destId="{194CA964-9BA0-4EF1-B7D2-249985ACFEAA}" srcOrd="0" destOrd="0" presId="urn:microsoft.com/office/officeart/2005/8/layout/hierarchy2"/>
    <dgm:cxn modelId="{1C9A88AF-BE77-490B-92D0-E2F09E040364}" type="presOf" srcId="{46D736FB-8049-41DA-958A-2A8B8EC174E9}" destId="{B35037FE-DFE9-4266-B6CE-D5AC769FEB5B}" srcOrd="0" destOrd="0" presId="urn:microsoft.com/office/officeart/2005/8/layout/hierarchy2"/>
    <dgm:cxn modelId="{890D59D7-7D29-470C-A7AB-D901B99F6F0B}" srcId="{B997EF30-9669-4439-886D-366DE9A74896}" destId="{F3B7BA36-AE48-4519-A429-51DB16E6959C}" srcOrd="0" destOrd="0" parTransId="{1229BF16-B629-41BA-B364-A3753648046B}" sibTransId="{C1BEE361-8364-4ABA-ADB9-1F998F3B9C5B}"/>
    <dgm:cxn modelId="{D33E9FD7-D760-4066-9C6D-15C95CC46ACD}" type="presOf" srcId="{EFC87464-838C-4BA8-8B87-403A47BD533A}" destId="{A7278AA7-A24D-4A2C-96AD-4EF7F4C08796}" srcOrd="0" destOrd="0" presId="urn:microsoft.com/office/officeart/2005/8/layout/hierarchy2"/>
    <dgm:cxn modelId="{5AB804E4-4760-42F4-9DA2-2379D2432092}" type="presOf" srcId="{7830C75B-F565-41AE-B78F-A295974F019D}" destId="{60D89080-6AC0-48EB-8894-5DE78058213E}" srcOrd="0" destOrd="0" presId="urn:microsoft.com/office/officeart/2005/8/layout/hierarchy2"/>
    <dgm:cxn modelId="{705CC2C7-A7CB-46D7-B9B4-E5A32349AB4C}" type="presOf" srcId="{CBE8622F-22BA-4A32-865A-6E8271E35EA5}" destId="{8C1CF681-136E-45A2-98E5-01ED0100E347}" srcOrd="0" destOrd="0" presId="urn:microsoft.com/office/officeart/2005/8/layout/hierarchy2"/>
    <dgm:cxn modelId="{03BCE7CA-A1B5-42F5-BBA2-2C6E3DC430A5}" srcId="{EFC87464-838C-4BA8-8B87-403A47BD533A}" destId="{A93F2A11-1804-4FC1-A805-CCFA4723CA28}" srcOrd="0" destOrd="0" parTransId="{28E20C53-523F-40AF-899D-FE614A88A28D}" sibTransId="{52F3FD2D-2CA4-43AE-99FC-9812478EA4D9}"/>
    <dgm:cxn modelId="{9A2348CC-BF56-4F36-BD9A-58DDFAA495C3}" type="presOf" srcId="{4B70CFB4-D3E4-45DD-930F-8EEF6CBEDC9D}" destId="{D9586618-C034-4054-91F5-B08BF27D297E}" srcOrd="0" destOrd="0" presId="urn:microsoft.com/office/officeart/2005/8/layout/hierarchy2"/>
    <dgm:cxn modelId="{735BA8D3-1F40-4A38-906B-79F64E28C21C}" srcId="{2729A372-CD8A-4831-8EC8-ED5A9E635991}" destId="{18458DA8-36EE-4BB9-B7A6-40F43586FF9D}" srcOrd="0" destOrd="0" parTransId="{A75038BD-CD91-49AB-B7EA-04ED320ABE22}" sibTransId="{8A9A2CD8-FC75-4203-9259-55465A3ADC54}"/>
    <dgm:cxn modelId="{CBA3B5F3-8932-4043-B70E-87A22E5CACA2}" type="presOf" srcId="{28E20C53-523F-40AF-899D-FE614A88A28D}" destId="{E0FFA6FC-9B9E-40ED-9BDB-B810685CA6C3}" srcOrd="1" destOrd="0" presId="urn:microsoft.com/office/officeart/2005/8/layout/hierarchy2"/>
    <dgm:cxn modelId="{C9FD78D5-0247-49BE-AD24-B5E13F389FAE}" srcId="{5DCB654F-DA07-46D9-AF1C-D02A161C9F4C}" destId="{C5B6348D-9010-4426-A1FB-028817509646}" srcOrd="0" destOrd="0" parTransId="{7E3D4737-4368-4E18-B900-41AF66857A93}" sibTransId="{1F14ED61-A801-44AC-8A52-FA24A59DE965}"/>
    <dgm:cxn modelId="{A5B9CFDA-CD0C-47FA-84DD-E0EF313D9F58}" type="presOf" srcId="{1ACEBD31-4E1A-4E38-BFDD-9225A7FC9E09}" destId="{9E41CEE3-CC40-422B-899A-A3D511B4EBEA}" srcOrd="1" destOrd="0" presId="urn:microsoft.com/office/officeart/2005/8/layout/hierarchy2"/>
    <dgm:cxn modelId="{AC2A3800-0808-4987-9C2A-F873C6D70607}" type="presParOf" srcId="{D2EC7D3B-9BBD-4921-8D33-7D3C7750FDC3}" destId="{3D8B12D7-EA6A-44B6-BAA2-2E22894584E1}" srcOrd="0" destOrd="0" presId="urn:microsoft.com/office/officeart/2005/8/layout/hierarchy2"/>
    <dgm:cxn modelId="{DE139253-0A75-436D-BED1-34B39A249AF5}" type="presParOf" srcId="{3D8B12D7-EA6A-44B6-BAA2-2E22894584E1}" destId="{A389076B-7857-4184-AB8C-D0943E5844CB}" srcOrd="0" destOrd="0" presId="urn:microsoft.com/office/officeart/2005/8/layout/hierarchy2"/>
    <dgm:cxn modelId="{DB02D590-8636-44D4-888A-6C5F702490CB}" type="presParOf" srcId="{3D8B12D7-EA6A-44B6-BAA2-2E22894584E1}" destId="{90FE549A-711F-4720-BE27-4F1CB023628A}" srcOrd="1" destOrd="0" presId="urn:microsoft.com/office/officeart/2005/8/layout/hierarchy2"/>
    <dgm:cxn modelId="{FD91F26F-C0E3-4C6E-9E87-C8227C8CA30D}" type="presParOf" srcId="{90FE549A-711F-4720-BE27-4F1CB023628A}" destId="{8C1CF681-136E-45A2-98E5-01ED0100E347}" srcOrd="0" destOrd="0" presId="urn:microsoft.com/office/officeart/2005/8/layout/hierarchy2"/>
    <dgm:cxn modelId="{94C5D90E-7920-4FEE-A2CA-A83A5E20C6D1}" type="presParOf" srcId="{8C1CF681-136E-45A2-98E5-01ED0100E347}" destId="{80B970AF-D271-4982-856A-16BA67DC4EDE}" srcOrd="0" destOrd="0" presId="urn:microsoft.com/office/officeart/2005/8/layout/hierarchy2"/>
    <dgm:cxn modelId="{E574AB14-E9D9-4542-AFEF-84313D00D2F3}" type="presParOf" srcId="{90FE549A-711F-4720-BE27-4F1CB023628A}" destId="{544CE10E-61DC-4B31-ABDB-C2FBE7BA325B}" srcOrd="1" destOrd="0" presId="urn:microsoft.com/office/officeart/2005/8/layout/hierarchy2"/>
    <dgm:cxn modelId="{8E7B984D-45AB-409B-AEA8-FD9A22BD4E3F}" type="presParOf" srcId="{544CE10E-61DC-4B31-ABDB-C2FBE7BA325B}" destId="{F95906E8-9770-456D-8E25-9EDA43C5414F}" srcOrd="0" destOrd="0" presId="urn:microsoft.com/office/officeart/2005/8/layout/hierarchy2"/>
    <dgm:cxn modelId="{44C3B17D-2EC1-4F5A-9ADA-BB506FC9D030}" type="presParOf" srcId="{544CE10E-61DC-4B31-ABDB-C2FBE7BA325B}" destId="{E0565D47-698D-4AB2-98FE-C1F7D600EE6D}" srcOrd="1" destOrd="0" presId="urn:microsoft.com/office/officeart/2005/8/layout/hierarchy2"/>
    <dgm:cxn modelId="{2B51EA49-72CE-41E9-A169-D7B81E4285A6}" type="presParOf" srcId="{E0565D47-698D-4AB2-98FE-C1F7D600EE6D}" destId="{E2410318-E53B-47A6-A4E2-24A2261CC313}" srcOrd="0" destOrd="0" presId="urn:microsoft.com/office/officeart/2005/8/layout/hierarchy2"/>
    <dgm:cxn modelId="{6E6E7763-9FC7-457E-A071-07C226113E7D}" type="presParOf" srcId="{E2410318-E53B-47A6-A4E2-24A2261CC313}" destId="{912E20DE-C526-4FB9-8085-725D702CFAAA}" srcOrd="0" destOrd="0" presId="urn:microsoft.com/office/officeart/2005/8/layout/hierarchy2"/>
    <dgm:cxn modelId="{0CD46E4D-92D7-4627-878A-DD0D395702EA}" type="presParOf" srcId="{E0565D47-698D-4AB2-98FE-C1F7D600EE6D}" destId="{B1A5FF00-EFEF-4C6B-85B4-21BD25016C02}" srcOrd="1" destOrd="0" presId="urn:microsoft.com/office/officeart/2005/8/layout/hierarchy2"/>
    <dgm:cxn modelId="{EFF983F6-5D2B-4F71-AC3D-B7CE0B4B4A7D}" type="presParOf" srcId="{B1A5FF00-EFEF-4C6B-85B4-21BD25016C02}" destId="{D336EC1D-5DCA-4C23-9050-0EE7EDC9506F}" srcOrd="0" destOrd="0" presId="urn:microsoft.com/office/officeart/2005/8/layout/hierarchy2"/>
    <dgm:cxn modelId="{A42E26B7-1B14-4F74-8E5A-207B79AB2304}" type="presParOf" srcId="{B1A5FF00-EFEF-4C6B-85B4-21BD25016C02}" destId="{60EF4815-99FE-4747-8E9C-F916FCEECD82}" srcOrd="1" destOrd="0" presId="urn:microsoft.com/office/officeart/2005/8/layout/hierarchy2"/>
    <dgm:cxn modelId="{FEC65886-809D-4DC5-ADE4-22FE9DDABD66}" type="presParOf" srcId="{60EF4815-99FE-4747-8E9C-F916FCEECD82}" destId="{A6C828D7-324F-4227-B99F-8AEC127CAA8F}" srcOrd="0" destOrd="0" presId="urn:microsoft.com/office/officeart/2005/8/layout/hierarchy2"/>
    <dgm:cxn modelId="{18A7791A-5D01-4933-B94E-B73DCB3B1414}" type="presParOf" srcId="{A6C828D7-324F-4227-B99F-8AEC127CAA8F}" destId="{63A56EA8-B3E1-4896-BE8C-D0845E44574D}" srcOrd="0" destOrd="0" presId="urn:microsoft.com/office/officeart/2005/8/layout/hierarchy2"/>
    <dgm:cxn modelId="{17BE2FFB-19E1-4FC5-B2FE-229EE9EE8902}" type="presParOf" srcId="{60EF4815-99FE-4747-8E9C-F916FCEECD82}" destId="{FCC043AB-F7C6-487A-9DE9-15198A0B1A55}" srcOrd="1" destOrd="0" presId="urn:microsoft.com/office/officeart/2005/8/layout/hierarchy2"/>
    <dgm:cxn modelId="{FDBDED91-5F35-4E6F-B67B-196A37C0FD00}" type="presParOf" srcId="{FCC043AB-F7C6-487A-9DE9-15198A0B1A55}" destId="{60D89080-6AC0-48EB-8894-5DE78058213E}" srcOrd="0" destOrd="0" presId="urn:microsoft.com/office/officeart/2005/8/layout/hierarchy2"/>
    <dgm:cxn modelId="{D0FEFAD9-497E-43C8-B7CD-3778DD6330F9}" type="presParOf" srcId="{FCC043AB-F7C6-487A-9DE9-15198A0B1A55}" destId="{7EFFA0A4-617B-4ECE-B6E4-78D21CA88E08}" srcOrd="1" destOrd="0" presId="urn:microsoft.com/office/officeart/2005/8/layout/hierarchy2"/>
    <dgm:cxn modelId="{E9A0BE98-5ED7-4562-8796-86AC52F72DA1}" type="presParOf" srcId="{E0565D47-698D-4AB2-98FE-C1F7D600EE6D}" destId="{D9586618-C034-4054-91F5-B08BF27D297E}" srcOrd="2" destOrd="0" presId="urn:microsoft.com/office/officeart/2005/8/layout/hierarchy2"/>
    <dgm:cxn modelId="{9C774F01-A49D-4441-A9CD-EE677B66CA9F}" type="presParOf" srcId="{D9586618-C034-4054-91F5-B08BF27D297E}" destId="{72D28E86-EE4A-4766-B6BE-42BF14ED7F3B}" srcOrd="0" destOrd="0" presId="urn:microsoft.com/office/officeart/2005/8/layout/hierarchy2"/>
    <dgm:cxn modelId="{71881A00-D04A-4C96-9F1E-79B777B7EF0B}" type="presParOf" srcId="{E0565D47-698D-4AB2-98FE-C1F7D600EE6D}" destId="{59E4AE4A-7D31-4173-A0C3-50D8ABD1AFB3}" srcOrd="3" destOrd="0" presId="urn:microsoft.com/office/officeart/2005/8/layout/hierarchy2"/>
    <dgm:cxn modelId="{4262DC70-6CCF-44DE-8513-8DB39FC7A9BC}" type="presParOf" srcId="{59E4AE4A-7D31-4173-A0C3-50D8ABD1AFB3}" destId="{9A652884-EDDF-4A1B-AEE8-F78D50B6C66C}" srcOrd="0" destOrd="0" presId="urn:microsoft.com/office/officeart/2005/8/layout/hierarchy2"/>
    <dgm:cxn modelId="{9D2C8CD1-EEB7-497B-A61A-FFBBA2F93341}" type="presParOf" srcId="{59E4AE4A-7D31-4173-A0C3-50D8ABD1AFB3}" destId="{AB000727-AF69-4752-9093-4852E1DAEF87}" srcOrd="1" destOrd="0" presId="urn:microsoft.com/office/officeart/2005/8/layout/hierarchy2"/>
    <dgm:cxn modelId="{8BBFEA4E-644C-4A35-B45A-5C68A3CC196E}" type="presParOf" srcId="{AB000727-AF69-4752-9093-4852E1DAEF87}" destId="{DE02E81F-72A1-4DD3-BAFF-5FC5546FB9FA}" srcOrd="0" destOrd="0" presId="urn:microsoft.com/office/officeart/2005/8/layout/hierarchy2"/>
    <dgm:cxn modelId="{F58491DB-42D7-4D5B-9DB9-676D783C479C}" type="presParOf" srcId="{DE02E81F-72A1-4DD3-BAFF-5FC5546FB9FA}" destId="{A9B8C8BF-E76F-4ABC-9608-681C837AE743}" srcOrd="0" destOrd="0" presId="urn:microsoft.com/office/officeart/2005/8/layout/hierarchy2"/>
    <dgm:cxn modelId="{6FCFBB17-D57E-49AC-8FEA-551B5EF2CAB6}" type="presParOf" srcId="{AB000727-AF69-4752-9093-4852E1DAEF87}" destId="{31D5D255-CEEF-4F74-80B1-CB354B630178}" srcOrd="1" destOrd="0" presId="urn:microsoft.com/office/officeart/2005/8/layout/hierarchy2"/>
    <dgm:cxn modelId="{E9C95169-39D7-44CE-A80A-C16C6DAFC2FC}" type="presParOf" srcId="{31D5D255-CEEF-4F74-80B1-CB354B630178}" destId="{370765EB-D9A0-431C-9FD8-ACF54EE9127D}" srcOrd="0" destOrd="0" presId="urn:microsoft.com/office/officeart/2005/8/layout/hierarchy2"/>
    <dgm:cxn modelId="{28B06F18-540A-4149-BC6D-A785CBB5F037}" type="presParOf" srcId="{31D5D255-CEEF-4F74-80B1-CB354B630178}" destId="{EEE258A4-4C49-43C5-B599-BEC9056B0C09}" srcOrd="1" destOrd="0" presId="urn:microsoft.com/office/officeart/2005/8/layout/hierarchy2"/>
    <dgm:cxn modelId="{3676DA02-A40B-46BF-BE48-E6A035BEFEF3}" type="presParOf" srcId="{E0565D47-698D-4AB2-98FE-C1F7D600EE6D}" destId="{14F28EC6-33E8-4953-9540-B291E5F29496}" srcOrd="4" destOrd="0" presId="urn:microsoft.com/office/officeart/2005/8/layout/hierarchy2"/>
    <dgm:cxn modelId="{EB3030AA-F01C-4492-8736-E46B88AFCACB}" type="presParOf" srcId="{14F28EC6-33E8-4953-9540-B291E5F29496}" destId="{2158506E-7551-4108-857C-76ECB1845CC3}" srcOrd="0" destOrd="0" presId="urn:microsoft.com/office/officeart/2005/8/layout/hierarchy2"/>
    <dgm:cxn modelId="{F86CA33F-0B38-43D4-9F68-F1F00B039DCB}" type="presParOf" srcId="{E0565D47-698D-4AB2-98FE-C1F7D600EE6D}" destId="{DFB8E448-6F2B-4A3B-9DD1-36AEE3E49BD3}" srcOrd="5" destOrd="0" presId="urn:microsoft.com/office/officeart/2005/8/layout/hierarchy2"/>
    <dgm:cxn modelId="{C2797F07-4852-4092-8EFA-B45A78CF5725}" type="presParOf" srcId="{DFB8E448-6F2B-4A3B-9DD1-36AEE3E49BD3}" destId="{A7278AA7-A24D-4A2C-96AD-4EF7F4C08796}" srcOrd="0" destOrd="0" presId="urn:microsoft.com/office/officeart/2005/8/layout/hierarchy2"/>
    <dgm:cxn modelId="{FE304970-9DBA-4069-870E-20D4C8E4185F}" type="presParOf" srcId="{DFB8E448-6F2B-4A3B-9DD1-36AEE3E49BD3}" destId="{6DD04B26-52C4-4710-83B7-D94A89056B23}" srcOrd="1" destOrd="0" presId="urn:microsoft.com/office/officeart/2005/8/layout/hierarchy2"/>
    <dgm:cxn modelId="{FDBED489-3C3F-44B4-88B9-25389F0116CA}" type="presParOf" srcId="{6DD04B26-52C4-4710-83B7-D94A89056B23}" destId="{28F207F9-B648-446C-9F49-3FB9ACB2D4DB}" srcOrd="0" destOrd="0" presId="urn:microsoft.com/office/officeart/2005/8/layout/hierarchy2"/>
    <dgm:cxn modelId="{BECF2070-6E78-46AE-88C8-7052062FFF83}" type="presParOf" srcId="{28F207F9-B648-446C-9F49-3FB9ACB2D4DB}" destId="{E0FFA6FC-9B9E-40ED-9BDB-B810685CA6C3}" srcOrd="0" destOrd="0" presId="urn:microsoft.com/office/officeart/2005/8/layout/hierarchy2"/>
    <dgm:cxn modelId="{EB9792BE-7331-4B33-BAC6-E44928D8E897}" type="presParOf" srcId="{6DD04B26-52C4-4710-83B7-D94A89056B23}" destId="{070E5849-99B6-4571-8D0D-A31FD1011307}" srcOrd="1" destOrd="0" presId="urn:microsoft.com/office/officeart/2005/8/layout/hierarchy2"/>
    <dgm:cxn modelId="{B015B5B3-8889-47D9-A387-07D84FACFD24}" type="presParOf" srcId="{070E5849-99B6-4571-8D0D-A31FD1011307}" destId="{34C53C67-4D95-4E64-AA13-6D90FC7C3B76}" srcOrd="0" destOrd="0" presId="urn:microsoft.com/office/officeart/2005/8/layout/hierarchy2"/>
    <dgm:cxn modelId="{4012E5C9-73B6-4805-AA0B-6514C4A15723}" type="presParOf" srcId="{070E5849-99B6-4571-8D0D-A31FD1011307}" destId="{180465A0-5AAF-44CC-BE16-DBD62F4FBBF9}" srcOrd="1" destOrd="0" presId="urn:microsoft.com/office/officeart/2005/8/layout/hierarchy2"/>
    <dgm:cxn modelId="{D00CD20D-F782-4079-AE3C-503EF9242236}" type="presParOf" srcId="{E0565D47-698D-4AB2-98FE-C1F7D600EE6D}" destId="{E093A2CD-1AD8-49B0-9540-1427A8DCAFB1}" srcOrd="6" destOrd="0" presId="urn:microsoft.com/office/officeart/2005/8/layout/hierarchy2"/>
    <dgm:cxn modelId="{5CCA1993-B4F5-4582-BFFF-7030EE1A7896}" type="presParOf" srcId="{E093A2CD-1AD8-49B0-9540-1427A8DCAFB1}" destId="{D8DA82A8-0F74-4FD1-8789-962836E09385}" srcOrd="0" destOrd="0" presId="urn:microsoft.com/office/officeart/2005/8/layout/hierarchy2"/>
    <dgm:cxn modelId="{E5F24994-A2EA-4510-81D9-17C199516EDB}" type="presParOf" srcId="{E0565D47-698D-4AB2-98FE-C1F7D600EE6D}" destId="{B83A0A9E-C9C5-4F52-A73D-BAA702757951}" srcOrd="7" destOrd="0" presId="urn:microsoft.com/office/officeart/2005/8/layout/hierarchy2"/>
    <dgm:cxn modelId="{8D791F77-723F-490B-83CA-5819F76F1D15}" type="presParOf" srcId="{B83A0A9E-C9C5-4F52-A73D-BAA702757951}" destId="{36819D74-7630-4EA0-850B-A4810A61EBB2}" srcOrd="0" destOrd="0" presId="urn:microsoft.com/office/officeart/2005/8/layout/hierarchy2"/>
    <dgm:cxn modelId="{0005E310-7D93-4233-96DB-080918E92C28}" type="presParOf" srcId="{B83A0A9E-C9C5-4F52-A73D-BAA702757951}" destId="{6E461221-925B-4617-AAA8-EB7D290F3B04}" srcOrd="1" destOrd="0" presId="urn:microsoft.com/office/officeart/2005/8/layout/hierarchy2"/>
    <dgm:cxn modelId="{A1D1200F-F5F9-4409-92AB-7398D66CAD6C}" type="presParOf" srcId="{6E461221-925B-4617-AAA8-EB7D290F3B04}" destId="{5C76E288-FB50-4069-A1A8-09BA21E532D3}" srcOrd="0" destOrd="0" presId="urn:microsoft.com/office/officeart/2005/8/layout/hierarchy2"/>
    <dgm:cxn modelId="{B9B97641-A376-457C-A6BB-36F743586C74}" type="presParOf" srcId="{5C76E288-FB50-4069-A1A8-09BA21E532D3}" destId="{302833ED-1280-4FE6-BF09-70264C0AF054}" srcOrd="0" destOrd="0" presId="urn:microsoft.com/office/officeart/2005/8/layout/hierarchy2"/>
    <dgm:cxn modelId="{B21D1AC9-A3F1-4BD9-94E5-34E73CF6EB59}" type="presParOf" srcId="{6E461221-925B-4617-AAA8-EB7D290F3B04}" destId="{C11EC3C0-E438-416A-8543-8A5F7776206F}" srcOrd="1" destOrd="0" presId="urn:microsoft.com/office/officeart/2005/8/layout/hierarchy2"/>
    <dgm:cxn modelId="{B9FDCA4A-F860-4C31-BA9F-A6390C93B5EE}" type="presParOf" srcId="{C11EC3C0-E438-416A-8543-8A5F7776206F}" destId="{AB445D95-F54B-4E99-8D64-529AFD966FF4}" srcOrd="0" destOrd="0" presId="urn:microsoft.com/office/officeart/2005/8/layout/hierarchy2"/>
    <dgm:cxn modelId="{C9A044A3-A48F-499A-8764-7192E9C68A91}" type="presParOf" srcId="{C11EC3C0-E438-416A-8543-8A5F7776206F}" destId="{6BE777A4-B075-480D-8522-E581542992D7}" srcOrd="1" destOrd="0" presId="urn:microsoft.com/office/officeart/2005/8/layout/hierarchy2"/>
    <dgm:cxn modelId="{ABDAE005-AB4C-4D93-A0E6-A8AC000B1D99}" type="presParOf" srcId="{E0565D47-698D-4AB2-98FE-C1F7D600EE6D}" destId="{B35037FE-DFE9-4266-B6CE-D5AC769FEB5B}" srcOrd="8" destOrd="0" presId="urn:microsoft.com/office/officeart/2005/8/layout/hierarchy2"/>
    <dgm:cxn modelId="{58C67DF1-BA94-4525-9CEA-9DD257C29E20}" type="presParOf" srcId="{B35037FE-DFE9-4266-B6CE-D5AC769FEB5B}" destId="{4F440610-047D-4479-BDD4-90455E15B068}" srcOrd="0" destOrd="0" presId="urn:microsoft.com/office/officeart/2005/8/layout/hierarchy2"/>
    <dgm:cxn modelId="{4A0F4081-7CB1-4D12-B044-40C306EFEE13}" type="presParOf" srcId="{E0565D47-698D-4AB2-98FE-C1F7D600EE6D}" destId="{41013D82-C44A-4517-9EF4-7DB519C6D6EE}" srcOrd="9" destOrd="0" presId="urn:microsoft.com/office/officeart/2005/8/layout/hierarchy2"/>
    <dgm:cxn modelId="{257961B5-D7F7-4CC7-A9FA-42C78F3A4216}" type="presParOf" srcId="{41013D82-C44A-4517-9EF4-7DB519C6D6EE}" destId="{194CA964-9BA0-4EF1-B7D2-249985ACFEAA}" srcOrd="0" destOrd="0" presId="urn:microsoft.com/office/officeart/2005/8/layout/hierarchy2"/>
    <dgm:cxn modelId="{3712973F-B984-4CC2-9C68-B3D6633703AB}" type="presParOf" srcId="{41013D82-C44A-4517-9EF4-7DB519C6D6EE}" destId="{A6B5734F-4661-4F32-B0BA-8E9AA5F9325B}" srcOrd="1" destOrd="0" presId="urn:microsoft.com/office/officeart/2005/8/layout/hierarchy2"/>
    <dgm:cxn modelId="{2BCD13E8-1700-421B-A215-C1F63F5C4136}" type="presParOf" srcId="{A6B5734F-4661-4F32-B0BA-8E9AA5F9325B}" destId="{2F50352A-97CD-49C0-99AD-A4100515D107}" srcOrd="0" destOrd="0" presId="urn:microsoft.com/office/officeart/2005/8/layout/hierarchy2"/>
    <dgm:cxn modelId="{1FF6B665-BE57-41F4-B374-6C26E6F57251}" type="presParOf" srcId="{2F50352A-97CD-49C0-99AD-A4100515D107}" destId="{9E41CEE3-CC40-422B-899A-A3D511B4EBEA}" srcOrd="0" destOrd="0" presId="urn:microsoft.com/office/officeart/2005/8/layout/hierarchy2"/>
    <dgm:cxn modelId="{2AD2233A-4CAF-4020-873E-ADA18931DC2F}" type="presParOf" srcId="{A6B5734F-4661-4F32-B0BA-8E9AA5F9325B}" destId="{A21297ED-B231-4E29-BE52-BAE549E0C75D}" srcOrd="1" destOrd="0" presId="urn:microsoft.com/office/officeart/2005/8/layout/hierarchy2"/>
    <dgm:cxn modelId="{2FBB7AAB-903B-4224-98BA-DE7DFCAA9218}" type="presParOf" srcId="{A21297ED-B231-4E29-BE52-BAE549E0C75D}" destId="{D477A3B2-6669-4313-B36B-F57C4FA12121}" srcOrd="0" destOrd="0" presId="urn:microsoft.com/office/officeart/2005/8/layout/hierarchy2"/>
    <dgm:cxn modelId="{DC86A95E-ABA5-4B36-A729-820852B5D4FB}" type="presParOf" srcId="{A21297ED-B231-4E29-BE52-BAE549E0C75D}" destId="{B0F5408A-D613-4606-94C5-B27EAACB1F52}"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729A372-CD8A-4831-8EC8-ED5A9E635991}" type="doc">
      <dgm:prSet loTypeId="urn:microsoft.com/office/officeart/2005/8/layout/hierarchy2" loCatId="hierarchy" qsTypeId="urn:microsoft.com/office/officeart/2005/8/quickstyle/simple1" qsCatId="simple" csTypeId="urn:microsoft.com/office/officeart/2005/8/colors/accent1_1" csCatId="accent1" phldr="1"/>
      <dgm:spPr/>
      <dgm:t>
        <a:bodyPr/>
        <a:lstStyle/>
        <a:p>
          <a:endParaRPr lang="pl-PL"/>
        </a:p>
      </dgm:t>
    </dgm:pt>
    <dgm:pt modelId="{18458DA8-36EE-4BB9-B7A6-40F43586FF9D}">
      <dgm:prSet phldrT="[Tekst]" custT="1"/>
      <dgm:spPr/>
      <dgm:t>
        <a:bodyPr/>
        <a:lstStyle/>
        <a:p>
          <a:pPr algn="ctr"/>
          <a:r>
            <a:rPr lang="pl-PL" sz="1400" dirty="0">
              <a:latin typeface="Tahoma" panose="020B0604030504040204" pitchFamily="34" charset="0"/>
              <a:ea typeface="Tahoma" panose="020B0604030504040204" pitchFamily="34" charset="0"/>
              <a:cs typeface="Tahoma" panose="020B0604030504040204" pitchFamily="34" charset="0"/>
            </a:rPr>
            <a:t>Supplier</a:t>
          </a:r>
        </a:p>
      </dgm:t>
    </dgm:pt>
    <dgm:pt modelId="{A75038BD-CD91-49AB-B7EA-04ED320ABE22}" type="parTrans" cxnId="{735BA8D3-1F40-4A38-906B-79F64E28C21C}">
      <dgm:prSet/>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8A9A2CD8-FC75-4203-9259-55465A3ADC54}" type="sibTrans" cxnId="{735BA8D3-1F40-4A38-906B-79F64E28C21C}">
      <dgm:prSet/>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5DCB654F-DA07-46D9-AF1C-D02A161C9F4C}">
      <dgm:prSet phldrT="[Tekst]" custT="1"/>
      <dgm:spPr/>
      <dgm:t>
        <a:bodyPr/>
        <a:lstStyle/>
        <a:p>
          <a:pPr algn="ctr"/>
          <a:r>
            <a:rPr lang="pl-PL" sz="1400" dirty="0">
              <a:latin typeface="Tahoma" panose="020B0604030504040204" pitchFamily="34" charset="0"/>
              <a:ea typeface="Tahoma" panose="020B0604030504040204" pitchFamily="34" charset="0"/>
              <a:cs typeface="Tahoma" panose="020B0604030504040204" pitchFamily="34" charset="0"/>
            </a:rPr>
            <a:t>Central </a:t>
          </a:r>
          <a:r>
            <a:rPr lang="pl-PL" sz="1400" dirty="0" err="1">
              <a:latin typeface="Tahoma" panose="020B0604030504040204" pitchFamily="34" charset="0"/>
              <a:ea typeface="Tahoma" panose="020B0604030504040204" pitchFamily="34" charset="0"/>
              <a:cs typeface="Tahoma" panose="020B0604030504040204" pitchFamily="34" charset="0"/>
            </a:rPr>
            <a:t>warehouse</a:t>
          </a:r>
          <a:endParaRPr lang="pl-PL" sz="1400" dirty="0">
            <a:latin typeface="Tahoma" panose="020B0604030504040204" pitchFamily="34" charset="0"/>
            <a:ea typeface="Tahoma" panose="020B0604030504040204" pitchFamily="34" charset="0"/>
            <a:cs typeface="Tahoma" panose="020B0604030504040204" pitchFamily="34" charset="0"/>
          </a:endParaRPr>
        </a:p>
      </dgm:t>
    </dgm:pt>
    <dgm:pt modelId="{CBE8622F-22BA-4A32-865A-6E8271E35EA5}" type="parTrans" cxnId="{A295FD97-1EB5-4F81-AE77-224259F36E30}">
      <dgm:prSet custT="1"/>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50503393-60BD-404F-8668-BE84D9066D72}" type="sibTrans" cxnId="{A295FD97-1EB5-4F81-AE77-224259F36E30}">
      <dgm:prSet/>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C5B6348D-9010-4426-A1FB-028817509646}">
      <dgm:prSet phldrT="[Tekst]" custT="1"/>
      <dgm:spPr/>
      <dgm:t>
        <a:bodyPr/>
        <a:lstStyle/>
        <a:p>
          <a:pPr algn="ctr"/>
          <a:r>
            <a:rPr lang="pl-PL" sz="1400" dirty="0" err="1">
              <a:latin typeface="Tahoma" panose="020B0604030504040204" pitchFamily="34" charset="0"/>
              <a:ea typeface="Tahoma" panose="020B0604030504040204" pitchFamily="34" charset="0"/>
              <a:cs typeface="Tahoma" panose="020B0604030504040204" pitchFamily="34" charset="0"/>
            </a:rPr>
            <a:t>Regional</a:t>
          </a:r>
          <a:r>
            <a:rPr lang="pl-PL" sz="1400" dirty="0">
              <a:latin typeface="Tahoma" panose="020B0604030504040204" pitchFamily="34" charset="0"/>
              <a:ea typeface="Tahoma" panose="020B0604030504040204" pitchFamily="34" charset="0"/>
              <a:cs typeface="Tahoma" panose="020B0604030504040204" pitchFamily="34" charset="0"/>
            </a:rPr>
            <a:t> </a:t>
          </a:r>
          <a:r>
            <a:rPr lang="en-US" sz="1400" dirty="0">
              <a:latin typeface="Tahoma" panose="020B0604030504040204" pitchFamily="34" charset="0"/>
              <a:ea typeface="Tahoma" panose="020B0604030504040204" pitchFamily="34" charset="0"/>
              <a:cs typeface="Tahoma" panose="020B0604030504040204" pitchFamily="34" charset="0"/>
            </a:rPr>
            <a:t>warehouse</a:t>
          </a:r>
          <a:r>
            <a:rPr lang="pl-PL" sz="1400" dirty="0">
              <a:latin typeface="Tahoma" panose="020B0604030504040204" pitchFamily="34" charset="0"/>
              <a:ea typeface="Tahoma" panose="020B0604030504040204" pitchFamily="34" charset="0"/>
              <a:cs typeface="Tahoma" panose="020B0604030504040204" pitchFamily="34" charset="0"/>
            </a:rPr>
            <a:t> 1</a:t>
          </a:r>
        </a:p>
      </dgm:t>
    </dgm:pt>
    <dgm:pt modelId="{7E3D4737-4368-4E18-B900-41AF66857A93}" type="parTrans" cxnId="{C9FD78D5-0247-49BE-AD24-B5E13F389FAE}">
      <dgm:prSet custT="1"/>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1F14ED61-A801-44AC-8A52-FA24A59DE965}" type="sibTrans" cxnId="{C9FD78D5-0247-49BE-AD24-B5E13F389FAE}">
      <dgm:prSet/>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B997EF30-9669-4439-886D-366DE9A74896}">
      <dgm:prSet phldrT="[Tekst]" custT="1"/>
      <dgm:spPr/>
      <dgm:t>
        <a:bodyPr/>
        <a:lstStyle/>
        <a:p>
          <a:pPr algn="ctr"/>
          <a:r>
            <a:rPr lang="pl-PL" sz="1400" dirty="0" err="1">
              <a:latin typeface="Tahoma" panose="020B0604030504040204" pitchFamily="34" charset="0"/>
              <a:ea typeface="Tahoma" panose="020B0604030504040204" pitchFamily="34" charset="0"/>
              <a:cs typeface="Tahoma" panose="020B0604030504040204" pitchFamily="34" charset="0"/>
            </a:rPr>
            <a:t>Regional</a:t>
          </a:r>
          <a:r>
            <a:rPr lang="pl-PL" sz="1400" dirty="0">
              <a:latin typeface="Tahoma" panose="020B0604030504040204" pitchFamily="34" charset="0"/>
              <a:ea typeface="Tahoma" panose="020B0604030504040204" pitchFamily="34" charset="0"/>
              <a:cs typeface="Tahoma" panose="020B0604030504040204" pitchFamily="34" charset="0"/>
            </a:rPr>
            <a:t> </a:t>
          </a:r>
          <a:r>
            <a:rPr lang="en-US" sz="1400" dirty="0">
              <a:latin typeface="Tahoma" panose="020B0604030504040204" pitchFamily="34" charset="0"/>
              <a:ea typeface="Tahoma" panose="020B0604030504040204" pitchFamily="34" charset="0"/>
              <a:cs typeface="Tahoma" panose="020B0604030504040204" pitchFamily="34" charset="0"/>
            </a:rPr>
            <a:t>warehouse</a:t>
          </a:r>
          <a:r>
            <a:rPr lang="pl-PL" sz="1400" dirty="0">
              <a:latin typeface="Tahoma" panose="020B0604030504040204" pitchFamily="34" charset="0"/>
              <a:ea typeface="Tahoma" panose="020B0604030504040204" pitchFamily="34" charset="0"/>
              <a:cs typeface="Tahoma" panose="020B0604030504040204" pitchFamily="34" charset="0"/>
            </a:rPr>
            <a:t> 2</a:t>
          </a:r>
        </a:p>
      </dgm:t>
    </dgm:pt>
    <dgm:pt modelId="{4B70CFB4-D3E4-45DD-930F-8EEF6CBEDC9D}" type="parTrans" cxnId="{3C1CBA2A-35F2-4ABB-A862-DE455C772A52}">
      <dgm:prSet custT="1"/>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46D7DCDF-7F1B-4D10-8E29-33B205570C0B}" type="sibTrans" cxnId="{3C1CBA2A-35F2-4ABB-A862-DE455C772A52}">
      <dgm:prSet/>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EFC87464-838C-4BA8-8B87-403A47BD533A}">
      <dgm:prSet phldrT="[Tekst]" custT="1"/>
      <dgm:spPr/>
      <dgm:t>
        <a:bodyPr/>
        <a:lstStyle/>
        <a:p>
          <a:pPr algn="ctr"/>
          <a:r>
            <a:rPr lang="pl-PL" sz="1400" dirty="0" err="1">
              <a:latin typeface="Tahoma" panose="020B0604030504040204" pitchFamily="34" charset="0"/>
              <a:ea typeface="Tahoma" panose="020B0604030504040204" pitchFamily="34" charset="0"/>
              <a:cs typeface="Tahoma" panose="020B0604030504040204" pitchFamily="34" charset="0"/>
            </a:rPr>
            <a:t>Regional</a:t>
          </a:r>
          <a:r>
            <a:rPr lang="pl-PL" sz="1400" dirty="0">
              <a:latin typeface="Tahoma" panose="020B0604030504040204" pitchFamily="34" charset="0"/>
              <a:ea typeface="Tahoma" panose="020B0604030504040204" pitchFamily="34" charset="0"/>
              <a:cs typeface="Tahoma" panose="020B0604030504040204" pitchFamily="34" charset="0"/>
            </a:rPr>
            <a:t> </a:t>
          </a:r>
          <a:r>
            <a:rPr lang="en-US" sz="1400" dirty="0">
              <a:latin typeface="Tahoma" panose="020B0604030504040204" pitchFamily="34" charset="0"/>
              <a:ea typeface="Tahoma" panose="020B0604030504040204" pitchFamily="34" charset="0"/>
              <a:cs typeface="Tahoma" panose="020B0604030504040204" pitchFamily="34" charset="0"/>
            </a:rPr>
            <a:t>warehouse</a:t>
          </a:r>
          <a:r>
            <a:rPr lang="pl-PL" sz="1400" dirty="0">
              <a:latin typeface="Tahoma" panose="020B0604030504040204" pitchFamily="34" charset="0"/>
              <a:ea typeface="Tahoma" panose="020B0604030504040204" pitchFamily="34" charset="0"/>
              <a:cs typeface="Tahoma" panose="020B0604030504040204" pitchFamily="34" charset="0"/>
            </a:rPr>
            <a:t> 3</a:t>
          </a:r>
        </a:p>
      </dgm:t>
    </dgm:pt>
    <dgm:pt modelId="{305948EA-6F4F-4972-90DA-F0A207FB8E03}" type="parTrans" cxnId="{B36B41B2-F7E3-434F-94A7-0F33A221B044}">
      <dgm:prSet custT="1"/>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D025B6E1-F0A0-438D-86B9-8DDF466AB9A9}" type="sibTrans" cxnId="{B36B41B2-F7E3-434F-94A7-0F33A221B044}">
      <dgm:prSet/>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CD88E199-1A9D-45C6-BBCB-698AA6E05321}">
      <dgm:prSet phldrT="[Tekst]" custT="1"/>
      <dgm:spPr/>
      <dgm:t>
        <a:bodyPr/>
        <a:lstStyle/>
        <a:p>
          <a:pPr algn="ctr"/>
          <a:r>
            <a:rPr lang="pl-PL" sz="1400" dirty="0" err="1">
              <a:latin typeface="Tahoma" panose="020B0604030504040204" pitchFamily="34" charset="0"/>
              <a:ea typeface="Tahoma" panose="020B0604030504040204" pitchFamily="34" charset="0"/>
              <a:cs typeface="Tahoma" panose="020B0604030504040204" pitchFamily="34" charset="0"/>
            </a:rPr>
            <a:t>Regional</a:t>
          </a:r>
          <a:r>
            <a:rPr lang="pl-PL" sz="1400" dirty="0">
              <a:latin typeface="Tahoma" panose="020B0604030504040204" pitchFamily="34" charset="0"/>
              <a:ea typeface="Tahoma" panose="020B0604030504040204" pitchFamily="34" charset="0"/>
              <a:cs typeface="Tahoma" panose="020B0604030504040204" pitchFamily="34" charset="0"/>
            </a:rPr>
            <a:t> </a:t>
          </a:r>
          <a:r>
            <a:rPr lang="en-US" sz="1400" dirty="0">
              <a:latin typeface="Tahoma" panose="020B0604030504040204" pitchFamily="34" charset="0"/>
              <a:ea typeface="Tahoma" panose="020B0604030504040204" pitchFamily="34" charset="0"/>
              <a:cs typeface="Tahoma" panose="020B0604030504040204" pitchFamily="34" charset="0"/>
            </a:rPr>
            <a:t>warehouse</a:t>
          </a:r>
          <a:r>
            <a:rPr lang="pl-PL" sz="1400" dirty="0">
              <a:latin typeface="Tahoma" panose="020B0604030504040204" pitchFamily="34" charset="0"/>
              <a:ea typeface="Tahoma" panose="020B0604030504040204" pitchFamily="34" charset="0"/>
              <a:cs typeface="Tahoma" panose="020B0604030504040204" pitchFamily="34" charset="0"/>
            </a:rPr>
            <a:t> 4</a:t>
          </a:r>
        </a:p>
      </dgm:t>
    </dgm:pt>
    <dgm:pt modelId="{C3F5BD2B-2DC1-4BAE-AC35-755350CAC8FE}" type="parTrans" cxnId="{B0DA0889-9505-475E-862B-88F946A5B96A}">
      <dgm:prSet custT="1"/>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6C875B57-F1CE-48FA-B76E-FA46E9A45BDC}" type="sibTrans" cxnId="{B0DA0889-9505-475E-862B-88F946A5B96A}">
      <dgm:prSet/>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43CD9C14-01C1-4DC9-9355-37CAE9E756D1}">
      <dgm:prSet phldrT="[Tekst]" custT="1"/>
      <dgm:spPr/>
      <dgm:t>
        <a:bodyPr/>
        <a:lstStyle/>
        <a:p>
          <a:pPr algn="ctr"/>
          <a:r>
            <a:rPr lang="pl-PL" sz="1400" dirty="0" err="1">
              <a:latin typeface="Tahoma" panose="020B0604030504040204" pitchFamily="34" charset="0"/>
              <a:ea typeface="Tahoma" panose="020B0604030504040204" pitchFamily="34" charset="0"/>
              <a:cs typeface="Tahoma" panose="020B0604030504040204" pitchFamily="34" charset="0"/>
            </a:rPr>
            <a:t>Regional</a:t>
          </a:r>
          <a:r>
            <a:rPr lang="pl-PL" sz="1400" dirty="0">
              <a:latin typeface="Tahoma" panose="020B0604030504040204" pitchFamily="34" charset="0"/>
              <a:ea typeface="Tahoma" panose="020B0604030504040204" pitchFamily="34" charset="0"/>
              <a:cs typeface="Tahoma" panose="020B0604030504040204" pitchFamily="34" charset="0"/>
            </a:rPr>
            <a:t> </a:t>
          </a:r>
          <a:r>
            <a:rPr lang="en-US" sz="1400" dirty="0">
              <a:latin typeface="Tahoma" panose="020B0604030504040204" pitchFamily="34" charset="0"/>
              <a:ea typeface="Tahoma" panose="020B0604030504040204" pitchFamily="34" charset="0"/>
              <a:cs typeface="Tahoma" panose="020B0604030504040204" pitchFamily="34" charset="0"/>
            </a:rPr>
            <a:t>warehouse</a:t>
          </a:r>
          <a:r>
            <a:rPr lang="pl-PL" sz="1400" dirty="0">
              <a:latin typeface="Tahoma" panose="020B0604030504040204" pitchFamily="34" charset="0"/>
              <a:ea typeface="Tahoma" panose="020B0604030504040204" pitchFamily="34" charset="0"/>
              <a:cs typeface="Tahoma" panose="020B0604030504040204" pitchFamily="34" charset="0"/>
            </a:rPr>
            <a:t> n</a:t>
          </a:r>
        </a:p>
      </dgm:t>
    </dgm:pt>
    <dgm:pt modelId="{46D736FB-8049-41DA-958A-2A8B8EC174E9}" type="parTrans" cxnId="{66438107-75E4-4C9A-A217-AC240FA7D540}">
      <dgm:prSet custT="1"/>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5EAF791E-D473-48C0-B169-912F24EE2C57}" type="sibTrans" cxnId="{66438107-75E4-4C9A-A217-AC240FA7D540}">
      <dgm:prSet/>
      <dgm:spPr/>
      <dgm:t>
        <a:bodyPr/>
        <a:lstStyle/>
        <a:p>
          <a:pPr algn="ctr"/>
          <a:endParaRPr lang="pl-PL" sz="1000">
            <a:latin typeface="Tahoma" panose="020B0604030504040204" pitchFamily="34" charset="0"/>
            <a:ea typeface="Tahoma" panose="020B0604030504040204" pitchFamily="34" charset="0"/>
            <a:cs typeface="Tahoma" panose="020B0604030504040204" pitchFamily="34" charset="0"/>
          </a:endParaRPr>
        </a:p>
      </dgm:t>
    </dgm:pt>
    <dgm:pt modelId="{D2EC7D3B-9BBD-4921-8D33-7D3C7750FDC3}" type="pres">
      <dgm:prSet presAssocID="{2729A372-CD8A-4831-8EC8-ED5A9E635991}" presName="diagram" presStyleCnt="0">
        <dgm:presLayoutVars>
          <dgm:chPref val="1"/>
          <dgm:dir/>
          <dgm:animOne val="branch"/>
          <dgm:animLvl val="lvl"/>
          <dgm:resizeHandles val="exact"/>
        </dgm:presLayoutVars>
      </dgm:prSet>
      <dgm:spPr/>
    </dgm:pt>
    <dgm:pt modelId="{3D8B12D7-EA6A-44B6-BAA2-2E22894584E1}" type="pres">
      <dgm:prSet presAssocID="{18458DA8-36EE-4BB9-B7A6-40F43586FF9D}" presName="root1" presStyleCnt="0"/>
      <dgm:spPr/>
    </dgm:pt>
    <dgm:pt modelId="{A389076B-7857-4184-AB8C-D0943E5844CB}" type="pres">
      <dgm:prSet presAssocID="{18458DA8-36EE-4BB9-B7A6-40F43586FF9D}" presName="LevelOneTextNode" presStyleLbl="node0" presStyleIdx="0" presStyleCnt="1">
        <dgm:presLayoutVars>
          <dgm:chPref val="3"/>
        </dgm:presLayoutVars>
      </dgm:prSet>
      <dgm:spPr/>
    </dgm:pt>
    <dgm:pt modelId="{90FE549A-711F-4720-BE27-4F1CB023628A}" type="pres">
      <dgm:prSet presAssocID="{18458DA8-36EE-4BB9-B7A6-40F43586FF9D}" presName="level2hierChild" presStyleCnt="0"/>
      <dgm:spPr/>
    </dgm:pt>
    <dgm:pt modelId="{8C1CF681-136E-45A2-98E5-01ED0100E347}" type="pres">
      <dgm:prSet presAssocID="{CBE8622F-22BA-4A32-865A-6E8271E35EA5}" presName="conn2-1" presStyleLbl="parChTrans1D2" presStyleIdx="0" presStyleCnt="1"/>
      <dgm:spPr>
        <a:prstGeom prst="rightArrow">
          <a:avLst/>
        </a:prstGeom>
      </dgm:spPr>
    </dgm:pt>
    <dgm:pt modelId="{80B970AF-D271-4982-856A-16BA67DC4EDE}" type="pres">
      <dgm:prSet presAssocID="{CBE8622F-22BA-4A32-865A-6E8271E35EA5}" presName="connTx" presStyleLbl="parChTrans1D2" presStyleIdx="0" presStyleCnt="1"/>
      <dgm:spPr/>
    </dgm:pt>
    <dgm:pt modelId="{544CE10E-61DC-4B31-ABDB-C2FBE7BA325B}" type="pres">
      <dgm:prSet presAssocID="{5DCB654F-DA07-46D9-AF1C-D02A161C9F4C}" presName="root2" presStyleCnt="0"/>
      <dgm:spPr/>
    </dgm:pt>
    <dgm:pt modelId="{F95906E8-9770-456D-8E25-9EDA43C5414F}" type="pres">
      <dgm:prSet presAssocID="{5DCB654F-DA07-46D9-AF1C-D02A161C9F4C}" presName="LevelTwoTextNode" presStyleLbl="node2" presStyleIdx="0" presStyleCnt="1">
        <dgm:presLayoutVars>
          <dgm:chPref val="3"/>
        </dgm:presLayoutVars>
      </dgm:prSet>
      <dgm:spPr/>
    </dgm:pt>
    <dgm:pt modelId="{E0565D47-698D-4AB2-98FE-C1F7D600EE6D}" type="pres">
      <dgm:prSet presAssocID="{5DCB654F-DA07-46D9-AF1C-D02A161C9F4C}" presName="level3hierChild" presStyleCnt="0"/>
      <dgm:spPr/>
    </dgm:pt>
    <dgm:pt modelId="{E2410318-E53B-47A6-A4E2-24A2261CC313}" type="pres">
      <dgm:prSet presAssocID="{7E3D4737-4368-4E18-B900-41AF66857A93}" presName="conn2-1" presStyleLbl="parChTrans1D3" presStyleIdx="0" presStyleCnt="5"/>
      <dgm:spPr>
        <a:prstGeom prst="leftArrow">
          <a:avLst/>
        </a:prstGeom>
      </dgm:spPr>
    </dgm:pt>
    <dgm:pt modelId="{912E20DE-C526-4FB9-8085-725D702CFAAA}" type="pres">
      <dgm:prSet presAssocID="{7E3D4737-4368-4E18-B900-41AF66857A93}" presName="connTx" presStyleLbl="parChTrans1D3" presStyleIdx="0" presStyleCnt="5"/>
      <dgm:spPr/>
    </dgm:pt>
    <dgm:pt modelId="{B1A5FF00-EFEF-4C6B-85B4-21BD25016C02}" type="pres">
      <dgm:prSet presAssocID="{C5B6348D-9010-4426-A1FB-028817509646}" presName="root2" presStyleCnt="0"/>
      <dgm:spPr/>
    </dgm:pt>
    <dgm:pt modelId="{D336EC1D-5DCA-4C23-9050-0EE7EDC9506F}" type="pres">
      <dgm:prSet presAssocID="{C5B6348D-9010-4426-A1FB-028817509646}" presName="LevelTwoTextNode" presStyleLbl="node3" presStyleIdx="0" presStyleCnt="5" custScaleX="108067">
        <dgm:presLayoutVars>
          <dgm:chPref val="3"/>
        </dgm:presLayoutVars>
      </dgm:prSet>
      <dgm:spPr/>
    </dgm:pt>
    <dgm:pt modelId="{60EF4815-99FE-4747-8E9C-F916FCEECD82}" type="pres">
      <dgm:prSet presAssocID="{C5B6348D-9010-4426-A1FB-028817509646}" presName="level3hierChild" presStyleCnt="0"/>
      <dgm:spPr/>
    </dgm:pt>
    <dgm:pt modelId="{C11A7035-8377-4AB8-8761-56C5D98C2F94}" type="pres">
      <dgm:prSet presAssocID="{4B70CFB4-D3E4-45DD-930F-8EEF6CBEDC9D}" presName="conn2-1" presStyleLbl="parChTrans1D3" presStyleIdx="1" presStyleCnt="5"/>
      <dgm:spPr>
        <a:prstGeom prst="leftArrow">
          <a:avLst/>
        </a:prstGeom>
      </dgm:spPr>
    </dgm:pt>
    <dgm:pt modelId="{6C1FA27D-BEA2-4BC0-B9DA-989AF74EC338}" type="pres">
      <dgm:prSet presAssocID="{4B70CFB4-D3E4-45DD-930F-8EEF6CBEDC9D}" presName="connTx" presStyleLbl="parChTrans1D3" presStyleIdx="1" presStyleCnt="5"/>
      <dgm:spPr/>
    </dgm:pt>
    <dgm:pt modelId="{7C5ACE9C-2840-452D-A3CA-815ED7FEBB95}" type="pres">
      <dgm:prSet presAssocID="{B997EF30-9669-4439-886D-366DE9A74896}" presName="root2" presStyleCnt="0"/>
      <dgm:spPr/>
    </dgm:pt>
    <dgm:pt modelId="{054B2755-C7E6-446A-9F0F-012DE570794A}" type="pres">
      <dgm:prSet presAssocID="{B997EF30-9669-4439-886D-366DE9A74896}" presName="LevelTwoTextNode" presStyleLbl="node3" presStyleIdx="1" presStyleCnt="5" custScaleX="107003">
        <dgm:presLayoutVars>
          <dgm:chPref val="3"/>
        </dgm:presLayoutVars>
      </dgm:prSet>
      <dgm:spPr/>
    </dgm:pt>
    <dgm:pt modelId="{AC64A84E-EBF7-4756-AAAB-FEFFA535F6BF}" type="pres">
      <dgm:prSet presAssocID="{B997EF30-9669-4439-886D-366DE9A74896}" presName="level3hierChild" presStyleCnt="0"/>
      <dgm:spPr/>
    </dgm:pt>
    <dgm:pt modelId="{14F28EC6-33E8-4953-9540-B291E5F29496}" type="pres">
      <dgm:prSet presAssocID="{305948EA-6F4F-4972-90DA-F0A207FB8E03}" presName="conn2-1" presStyleLbl="parChTrans1D3" presStyleIdx="2" presStyleCnt="5"/>
      <dgm:spPr>
        <a:prstGeom prst="leftArrow">
          <a:avLst/>
        </a:prstGeom>
      </dgm:spPr>
    </dgm:pt>
    <dgm:pt modelId="{2158506E-7551-4108-857C-76ECB1845CC3}" type="pres">
      <dgm:prSet presAssocID="{305948EA-6F4F-4972-90DA-F0A207FB8E03}" presName="connTx" presStyleLbl="parChTrans1D3" presStyleIdx="2" presStyleCnt="5"/>
      <dgm:spPr/>
    </dgm:pt>
    <dgm:pt modelId="{DFB8E448-6F2B-4A3B-9DD1-36AEE3E49BD3}" type="pres">
      <dgm:prSet presAssocID="{EFC87464-838C-4BA8-8B87-403A47BD533A}" presName="root2" presStyleCnt="0"/>
      <dgm:spPr/>
    </dgm:pt>
    <dgm:pt modelId="{A7278AA7-A24D-4A2C-96AD-4EF7F4C08796}" type="pres">
      <dgm:prSet presAssocID="{EFC87464-838C-4BA8-8B87-403A47BD533A}" presName="LevelTwoTextNode" presStyleLbl="node3" presStyleIdx="2" presStyleCnt="5" custScaleX="109731">
        <dgm:presLayoutVars>
          <dgm:chPref val="3"/>
        </dgm:presLayoutVars>
      </dgm:prSet>
      <dgm:spPr/>
    </dgm:pt>
    <dgm:pt modelId="{6DD04B26-52C4-4710-83B7-D94A89056B23}" type="pres">
      <dgm:prSet presAssocID="{EFC87464-838C-4BA8-8B87-403A47BD533A}" presName="level3hierChild" presStyleCnt="0"/>
      <dgm:spPr/>
    </dgm:pt>
    <dgm:pt modelId="{E093A2CD-1AD8-49B0-9540-1427A8DCAFB1}" type="pres">
      <dgm:prSet presAssocID="{C3F5BD2B-2DC1-4BAE-AC35-755350CAC8FE}" presName="conn2-1" presStyleLbl="parChTrans1D3" presStyleIdx="3" presStyleCnt="5"/>
      <dgm:spPr>
        <a:prstGeom prst="leftArrow">
          <a:avLst/>
        </a:prstGeom>
      </dgm:spPr>
    </dgm:pt>
    <dgm:pt modelId="{D8DA82A8-0F74-4FD1-8789-962836E09385}" type="pres">
      <dgm:prSet presAssocID="{C3F5BD2B-2DC1-4BAE-AC35-755350CAC8FE}" presName="connTx" presStyleLbl="parChTrans1D3" presStyleIdx="3" presStyleCnt="5"/>
      <dgm:spPr/>
    </dgm:pt>
    <dgm:pt modelId="{B83A0A9E-C9C5-4F52-A73D-BAA702757951}" type="pres">
      <dgm:prSet presAssocID="{CD88E199-1A9D-45C6-BBCB-698AA6E05321}" presName="root2" presStyleCnt="0"/>
      <dgm:spPr/>
    </dgm:pt>
    <dgm:pt modelId="{36819D74-7630-4EA0-850B-A4810A61EBB2}" type="pres">
      <dgm:prSet presAssocID="{CD88E199-1A9D-45C6-BBCB-698AA6E05321}" presName="LevelTwoTextNode" presStyleLbl="node3" presStyleIdx="3" presStyleCnt="5" custScaleX="108833">
        <dgm:presLayoutVars>
          <dgm:chPref val="3"/>
        </dgm:presLayoutVars>
      </dgm:prSet>
      <dgm:spPr/>
    </dgm:pt>
    <dgm:pt modelId="{6E461221-925B-4617-AAA8-EB7D290F3B04}" type="pres">
      <dgm:prSet presAssocID="{CD88E199-1A9D-45C6-BBCB-698AA6E05321}" presName="level3hierChild" presStyleCnt="0"/>
      <dgm:spPr/>
    </dgm:pt>
    <dgm:pt modelId="{B35037FE-DFE9-4266-B6CE-D5AC769FEB5B}" type="pres">
      <dgm:prSet presAssocID="{46D736FB-8049-41DA-958A-2A8B8EC174E9}" presName="conn2-1" presStyleLbl="parChTrans1D3" presStyleIdx="4" presStyleCnt="5"/>
      <dgm:spPr>
        <a:prstGeom prst="leftArrow">
          <a:avLst/>
        </a:prstGeom>
      </dgm:spPr>
    </dgm:pt>
    <dgm:pt modelId="{4F440610-047D-4479-BDD4-90455E15B068}" type="pres">
      <dgm:prSet presAssocID="{46D736FB-8049-41DA-958A-2A8B8EC174E9}" presName="connTx" presStyleLbl="parChTrans1D3" presStyleIdx="4" presStyleCnt="5"/>
      <dgm:spPr/>
    </dgm:pt>
    <dgm:pt modelId="{41013D82-C44A-4517-9EF4-7DB519C6D6EE}" type="pres">
      <dgm:prSet presAssocID="{43CD9C14-01C1-4DC9-9355-37CAE9E756D1}" presName="root2" presStyleCnt="0"/>
      <dgm:spPr/>
    </dgm:pt>
    <dgm:pt modelId="{194CA964-9BA0-4EF1-B7D2-249985ACFEAA}" type="pres">
      <dgm:prSet presAssocID="{43CD9C14-01C1-4DC9-9355-37CAE9E756D1}" presName="LevelTwoTextNode" presStyleLbl="node3" presStyleIdx="4" presStyleCnt="5" custScaleX="113573">
        <dgm:presLayoutVars>
          <dgm:chPref val="3"/>
        </dgm:presLayoutVars>
      </dgm:prSet>
      <dgm:spPr/>
    </dgm:pt>
    <dgm:pt modelId="{A6B5734F-4661-4F32-B0BA-8E9AA5F9325B}" type="pres">
      <dgm:prSet presAssocID="{43CD9C14-01C1-4DC9-9355-37CAE9E756D1}" presName="level3hierChild" presStyleCnt="0"/>
      <dgm:spPr/>
    </dgm:pt>
  </dgm:ptLst>
  <dgm:cxnLst>
    <dgm:cxn modelId="{66438107-75E4-4C9A-A217-AC240FA7D540}" srcId="{5DCB654F-DA07-46D9-AF1C-D02A161C9F4C}" destId="{43CD9C14-01C1-4DC9-9355-37CAE9E756D1}" srcOrd="4" destOrd="0" parTransId="{46D736FB-8049-41DA-958A-2A8B8EC174E9}" sibTransId="{5EAF791E-D473-48C0-B169-912F24EE2C57}"/>
    <dgm:cxn modelId="{083B361B-9D80-4D6F-AB60-B20443DCF139}" type="presOf" srcId="{18458DA8-36EE-4BB9-B7A6-40F43586FF9D}" destId="{A389076B-7857-4184-AB8C-D0943E5844CB}" srcOrd="0" destOrd="0" presId="urn:microsoft.com/office/officeart/2005/8/layout/hierarchy2"/>
    <dgm:cxn modelId="{5FA76B23-E2C9-4A00-B30B-2EB1556CC392}" type="presOf" srcId="{C5B6348D-9010-4426-A1FB-028817509646}" destId="{D336EC1D-5DCA-4C23-9050-0EE7EDC9506F}" srcOrd="0" destOrd="0" presId="urn:microsoft.com/office/officeart/2005/8/layout/hierarchy2"/>
    <dgm:cxn modelId="{E25BFE28-6ABE-4AAB-8D93-78474ECD75B7}" type="presOf" srcId="{305948EA-6F4F-4972-90DA-F0A207FB8E03}" destId="{2158506E-7551-4108-857C-76ECB1845CC3}" srcOrd="1" destOrd="0" presId="urn:microsoft.com/office/officeart/2005/8/layout/hierarchy2"/>
    <dgm:cxn modelId="{3C1CBA2A-35F2-4ABB-A862-DE455C772A52}" srcId="{5DCB654F-DA07-46D9-AF1C-D02A161C9F4C}" destId="{B997EF30-9669-4439-886D-366DE9A74896}" srcOrd="1" destOrd="0" parTransId="{4B70CFB4-D3E4-45DD-930F-8EEF6CBEDC9D}" sibTransId="{46D7DCDF-7F1B-4D10-8E29-33B205570C0B}"/>
    <dgm:cxn modelId="{FAD1703A-15DC-4AFA-88D2-1A9499001225}" type="presOf" srcId="{2729A372-CD8A-4831-8EC8-ED5A9E635991}" destId="{D2EC7D3B-9BBD-4921-8D33-7D3C7750FDC3}" srcOrd="0" destOrd="0" presId="urn:microsoft.com/office/officeart/2005/8/layout/hierarchy2"/>
    <dgm:cxn modelId="{FEB7F05D-FE0E-4B6B-BE4C-0131B3CC5B0C}" type="presOf" srcId="{B997EF30-9669-4439-886D-366DE9A74896}" destId="{054B2755-C7E6-446A-9F0F-012DE570794A}" srcOrd="0" destOrd="0" presId="urn:microsoft.com/office/officeart/2005/8/layout/hierarchy2"/>
    <dgm:cxn modelId="{B08D9A44-742F-49B1-80A2-B42CE7863D94}" type="presOf" srcId="{4B70CFB4-D3E4-45DD-930F-8EEF6CBEDC9D}" destId="{6C1FA27D-BEA2-4BC0-B9DA-989AF74EC338}" srcOrd="1" destOrd="0" presId="urn:microsoft.com/office/officeart/2005/8/layout/hierarchy2"/>
    <dgm:cxn modelId="{7B66EA44-0DF3-47BC-BD6E-A37D20915795}" type="presOf" srcId="{46D736FB-8049-41DA-958A-2A8B8EC174E9}" destId="{B35037FE-DFE9-4266-B6CE-D5AC769FEB5B}" srcOrd="0" destOrd="0" presId="urn:microsoft.com/office/officeart/2005/8/layout/hierarchy2"/>
    <dgm:cxn modelId="{774D9750-2369-4930-AD8D-63D54DEDAD88}" type="presOf" srcId="{5DCB654F-DA07-46D9-AF1C-D02A161C9F4C}" destId="{F95906E8-9770-456D-8E25-9EDA43C5414F}" srcOrd="0" destOrd="0" presId="urn:microsoft.com/office/officeart/2005/8/layout/hierarchy2"/>
    <dgm:cxn modelId="{A26A6B54-D146-4924-AFB8-FB10F71A50E6}" type="presOf" srcId="{7E3D4737-4368-4E18-B900-41AF66857A93}" destId="{912E20DE-C526-4FB9-8085-725D702CFAAA}" srcOrd="1" destOrd="0" presId="urn:microsoft.com/office/officeart/2005/8/layout/hierarchy2"/>
    <dgm:cxn modelId="{B0DA0889-9505-475E-862B-88F946A5B96A}" srcId="{5DCB654F-DA07-46D9-AF1C-D02A161C9F4C}" destId="{CD88E199-1A9D-45C6-BBCB-698AA6E05321}" srcOrd="3" destOrd="0" parTransId="{C3F5BD2B-2DC1-4BAE-AC35-755350CAC8FE}" sibTransId="{6C875B57-F1CE-48FA-B76E-FA46E9A45BDC}"/>
    <dgm:cxn modelId="{F2DF5391-B7A6-45BE-B71F-B10439C0CCE0}" type="presOf" srcId="{EFC87464-838C-4BA8-8B87-403A47BD533A}" destId="{A7278AA7-A24D-4A2C-96AD-4EF7F4C08796}" srcOrd="0" destOrd="0" presId="urn:microsoft.com/office/officeart/2005/8/layout/hierarchy2"/>
    <dgm:cxn modelId="{DF185892-D9B5-46BC-999B-B6BBC0FA0EFD}" type="presOf" srcId="{CBE8622F-22BA-4A32-865A-6E8271E35EA5}" destId="{80B970AF-D271-4982-856A-16BA67DC4EDE}" srcOrd="1" destOrd="0" presId="urn:microsoft.com/office/officeart/2005/8/layout/hierarchy2"/>
    <dgm:cxn modelId="{A295FD97-1EB5-4F81-AE77-224259F36E30}" srcId="{18458DA8-36EE-4BB9-B7A6-40F43586FF9D}" destId="{5DCB654F-DA07-46D9-AF1C-D02A161C9F4C}" srcOrd="0" destOrd="0" parTransId="{CBE8622F-22BA-4A32-865A-6E8271E35EA5}" sibTransId="{50503393-60BD-404F-8668-BE84D9066D72}"/>
    <dgm:cxn modelId="{C49B42A4-8D61-459C-A679-EFA12CD988CF}" type="presOf" srcId="{7E3D4737-4368-4E18-B900-41AF66857A93}" destId="{E2410318-E53B-47A6-A4E2-24A2261CC313}" srcOrd="0" destOrd="0" presId="urn:microsoft.com/office/officeart/2005/8/layout/hierarchy2"/>
    <dgm:cxn modelId="{9B70B8B0-B2DA-4A7C-84B5-AB5BF93C23A8}" type="presOf" srcId="{C3F5BD2B-2DC1-4BAE-AC35-755350CAC8FE}" destId="{E093A2CD-1AD8-49B0-9540-1427A8DCAFB1}" srcOrd="0" destOrd="0" presId="urn:microsoft.com/office/officeart/2005/8/layout/hierarchy2"/>
    <dgm:cxn modelId="{B36B41B2-F7E3-434F-94A7-0F33A221B044}" srcId="{5DCB654F-DA07-46D9-AF1C-D02A161C9F4C}" destId="{EFC87464-838C-4BA8-8B87-403A47BD533A}" srcOrd="2" destOrd="0" parTransId="{305948EA-6F4F-4972-90DA-F0A207FB8E03}" sibTransId="{D025B6E1-F0A0-438D-86B9-8DDF466AB9A9}"/>
    <dgm:cxn modelId="{CAFD9BAA-95D7-4B66-946B-A121E836093A}" type="presOf" srcId="{305948EA-6F4F-4972-90DA-F0A207FB8E03}" destId="{14F28EC6-33E8-4953-9540-B291E5F29496}" srcOrd="0" destOrd="0" presId="urn:microsoft.com/office/officeart/2005/8/layout/hierarchy2"/>
    <dgm:cxn modelId="{5AF233BF-AC63-42F0-A30C-C2F52FD45809}" type="presOf" srcId="{CD88E199-1A9D-45C6-BBCB-698AA6E05321}" destId="{36819D74-7630-4EA0-850B-A4810A61EBB2}" srcOrd="0" destOrd="0" presId="urn:microsoft.com/office/officeart/2005/8/layout/hierarchy2"/>
    <dgm:cxn modelId="{5E2B3EE4-95E0-4C53-ADDA-9FAB81B34982}" type="presOf" srcId="{4B70CFB4-D3E4-45DD-930F-8EEF6CBEDC9D}" destId="{C11A7035-8377-4AB8-8761-56C5D98C2F94}" srcOrd="0" destOrd="0" presId="urn:microsoft.com/office/officeart/2005/8/layout/hierarchy2"/>
    <dgm:cxn modelId="{07D875E7-37AB-4564-BCCF-E562057DD06D}" type="presOf" srcId="{C3F5BD2B-2DC1-4BAE-AC35-755350CAC8FE}" destId="{D8DA82A8-0F74-4FD1-8789-962836E09385}" srcOrd="1" destOrd="0" presId="urn:microsoft.com/office/officeart/2005/8/layout/hierarchy2"/>
    <dgm:cxn modelId="{705CC2C7-A7CB-46D7-B9B4-E5A32349AB4C}" type="presOf" srcId="{CBE8622F-22BA-4A32-865A-6E8271E35EA5}" destId="{8C1CF681-136E-45A2-98E5-01ED0100E347}" srcOrd="0" destOrd="0" presId="urn:microsoft.com/office/officeart/2005/8/layout/hierarchy2"/>
    <dgm:cxn modelId="{0F69A1EA-52BC-4FF5-8ABB-4A943EDEBC08}" type="presOf" srcId="{46D736FB-8049-41DA-958A-2A8B8EC174E9}" destId="{4F440610-047D-4479-BDD4-90455E15B068}" srcOrd="1" destOrd="0" presId="urn:microsoft.com/office/officeart/2005/8/layout/hierarchy2"/>
    <dgm:cxn modelId="{732F00D2-AC24-4C80-9B62-2D1507BBA0C4}" type="presOf" srcId="{43CD9C14-01C1-4DC9-9355-37CAE9E756D1}" destId="{194CA964-9BA0-4EF1-B7D2-249985ACFEAA}" srcOrd="0" destOrd="0" presId="urn:microsoft.com/office/officeart/2005/8/layout/hierarchy2"/>
    <dgm:cxn modelId="{735BA8D3-1F40-4A38-906B-79F64E28C21C}" srcId="{2729A372-CD8A-4831-8EC8-ED5A9E635991}" destId="{18458DA8-36EE-4BB9-B7A6-40F43586FF9D}" srcOrd="0" destOrd="0" parTransId="{A75038BD-CD91-49AB-B7EA-04ED320ABE22}" sibTransId="{8A9A2CD8-FC75-4203-9259-55465A3ADC54}"/>
    <dgm:cxn modelId="{C9FD78D5-0247-49BE-AD24-B5E13F389FAE}" srcId="{5DCB654F-DA07-46D9-AF1C-D02A161C9F4C}" destId="{C5B6348D-9010-4426-A1FB-028817509646}" srcOrd="0" destOrd="0" parTransId="{7E3D4737-4368-4E18-B900-41AF66857A93}" sibTransId="{1F14ED61-A801-44AC-8A52-FA24A59DE965}"/>
    <dgm:cxn modelId="{AC2A3800-0808-4987-9C2A-F873C6D70607}" type="presParOf" srcId="{D2EC7D3B-9BBD-4921-8D33-7D3C7750FDC3}" destId="{3D8B12D7-EA6A-44B6-BAA2-2E22894584E1}" srcOrd="0" destOrd="0" presId="urn:microsoft.com/office/officeart/2005/8/layout/hierarchy2"/>
    <dgm:cxn modelId="{DE139253-0A75-436D-BED1-34B39A249AF5}" type="presParOf" srcId="{3D8B12D7-EA6A-44B6-BAA2-2E22894584E1}" destId="{A389076B-7857-4184-AB8C-D0943E5844CB}" srcOrd="0" destOrd="0" presId="urn:microsoft.com/office/officeart/2005/8/layout/hierarchy2"/>
    <dgm:cxn modelId="{DB02D590-8636-44D4-888A-6C5F702490CB}" type="presParOf" srcId="{3D8B12D7-EA6A-44B6-BAA2-2E22894584E1}" destId="{90FE549A-711F-4720-BE27-4F1CB023628A}" srcOrd="1" destOrd="0" presId="urn:microsoft.com/office/officeart/2005/8/layout/hierarchy2"/>
    <dgm:cxn modelId="{FD91F26F-C0E3-4C6E-9E87-C8227C8CA30D}" type="presParOf" srcId="{90FE549A-711F-4720-BE27-4F1CB023628A}" destId="{8C1CF681-136E-45A2-98E5-01ED0100E347}" srcOrd="0" destOrd="0" presId="urn:microsoft.com/office/officeart/2005/8/layout/hierarchy2"/>
    <dgm:cxn modelId="{94C5D90E-7920-4FEE-A2CA-A83A5E20C6D1}" type="presParOf" srcId="{8C1CF681-136E-45A2-98E5-01ED0100E347}" destId="{80B970AF-D271-4982-856A-16BA67DC4EDE}" srcOrd="0" destOrd="0" presId="urn:microsoft.com/office/officeart/2005/8/layout/hierarchy2"/>
    <dgm:cxn modelId="{E574AB14-E9D9-4542-AFEF-84313D00D2F3}" type="presParOf" srcId="{90FE549A-711F-4720-BE27-4F1CB023628A}" destId="{544CE10E-61DC-4B31-ABDB-C2FBE7BA325B}" srcOrd="1" destOrd="0" presId="urn:microsoft.com/office/officeart/2005/8/layout/hierarchy2"/>
    <dgm:cxn modelId="{8E7B984D-45AB-409B-AEA8-FD9A22BD4E3F}" type="presParOf" srcId="{544CE10E-61DC-4B31-ABDB-C2FBE7BA325B}" destId="{F95906E8-9770-456D-8E25-9EDA43C5414F}" srcOrd="0" destOrd="0" presId="urn:microsoft.com/office/officeart/2005/8/layout/hierarchy2"/>
    <dgm:cxn modelId="{44C3B17D-2EC1-4F5A-9ADA-BB506FC9D030}" type="presParOf" srcId="{544CE10E-61DC-4B31-ABDB-C2FBE7BA325B}" destId="{E0565D47-698D-4AB2-98FE-C1F7D600EE6D}" srcOrd="1" destOrd="0" presId="urn:microsoft.com/office/officeart/2005/8/layout/hierarchy2"/>
    <dgm:cxn modelId="{2B51EA49-72CE-41E9-A169-D7B81E4285A6}" type="presParOf" srcId="{E0565D47-698D-4AB2-98FE-C1F7D600EE6D}" destId="{E2410318-E53B-47A6-A4E2-24A2261CC313}" srcOrd="0" destOrd="0" presId="urn:microsoft.com/office/officeart/2005/8/layout/hierarchy2"/>
    <dgm:cxn modelId="{6E6E7763-9FC7-457E-A071-07C226113E7D}" type="presParOf" srcId="{E2410318-E53B-47A6-A4E2-24A2261CC313}" destId="{912E20DE-C526-4FB9-8085-725D702CFAAA}" srcOrd="0" destOrd="0" presId="urn:microsoft.com/office/officeart/2005/8/layout/hierarchy2"/>
    <dgm:cxn modelId="{0CD46E4D-92D7-4627-878A-DD0D395702EA}" type="presParOf" srcId="{E0565D47-698D-4AB2-98FE-C1F7D600EE6D}" destId="{B1A5FF00-EFEF-4C6B-85B4-21BD25016C02}" srcOrd="1" destOrd="0" presId="urn:microsoft.com/office/officeart/2005/8/layout/hierarchy2"/>
    <dgm:cxn modelId="{EFF983F6-5D2B-4F71-AC3D-B7CE0B4B4A7D}" type="presParOf" srcId="{B1A5FF00-EFEF-4C6B-85B4-21BD25016C02}" destId="{D336EC1D-5DCA-4C23-9050-0EE7EDC9506F}" srcOrd="0" destOrd="0" presId="urn:microsoft.com/office/officeart/2005/8/layout/hierarchy2"/>
    <dgm:cxn modelId="{A42E26B7-1B14-4F74-8E5A-207B79AB2304}" type="presParOf" srcId="{B1A5FF00-EFEF-4C6B-85B4-21BD25016C02}" destId="{60EF4815-99FE-4747-8E9C-F916FCEECD82}" srcOrd="1" destOrd="0" presId="urn:microsoft.com/office/officeart/2005/8/layout/hierarchy2"/>
    <dgm:cxn modelId="{E7DC78BA-274A-4848-87F8-5CF1B71154D7}" type="presParOf" srcId="{E0565D47-698D-4AB2-98FE-C1F7D600EE6D}" destId="{C11A7035-8377-4AB8-8761-56C5D98C2F94}" srcOrd="2" destOrd="0" presId="urn:microsoft.com/office/officeart/2005/8/layout/hierarchy2"/>
    <dgm:cxn modelId="{D82AAA28-F4C4-45F1-B194-E01BC1C3EDE8}" type="presParOf" srcId="{C11A7035-8377-4AB8-8761-56C5D98C2F94}" destId="{6C1FA27D-BEA2-4BC0-B9DA-989AF74EC338}" srcOrd="0" destOrd="0" presId="urn:microsoft.com/office/officeart/2005/8/layout/hierarchy2"/>
    <dgm:cxn modelId="{1CCD92B6-EB0C-4810-8ED7-5EF6C6468887}" type="presParOf" srcId="{E0565D47-698D-4AB2-98FE-C1F7D600EE6D}" destId="{7C5ACE9C-2840-452D-A3CA-815ED7FEBB95}" srcOrd="3" destOrd="0" presId="urn:microsoft.com/office/officeart/2005/8/layout/hierarchy2"/>
    <dgm:cxn modelId="{2C445754-F8AD-48D0-BE99-96C91432C8D1}" type="presParOf" srcId="{7C5ACE9C-2840-452D-A3CA-815ED7FEBB95}" destId="{054B2755-C7E6-446A-9F0F-012DE570794A}" srcOrd="0" destOrd="0" presId="urn:microsoft.com/office/officeart/2005/8/layout/hierarchy2"/>
    <dgm:cxn modelId="{2ED0BC03-BEB4-4554-9452-BE37E76685DB}" type="presParOf" srcId="{7C5ACE9C-2840-452D-A3CA-815ED7FEBB95}" destId="{AC64A84E-EBF7-4756-AAAB-FEFFA535F6BF}" srcOrd="1" destOrd="0" presId="urn:microsoft.com/office/officeart/2005/8/layout/hierarchy2"/>
    <dgm:cxn modelId="{9FEBB2A2-8A3C-4C62-9C4D-015AB5F9092B}" type="presParOf" srcId="{E0565D47-698D-4AB2-98FE-C1F7D600EE6D}" destId="{14F28EC6-33E8-4953-9540-B291E5F29496}" srcOrd="4" destOrd="0" presId="urn:microsoft.com/office/officeart/2005/8/layout/hierarchy2"/>
    <dgm:cxn modelId="{68E00054-2AC5-4C36-B54F-70238A242283}" type="presParOf" srcId="{14F28EC6-33E8-4953-9540-B291E5F29496}" destId="{2158506E-7551-4108-857C-76ECB1845CC3}" srcOrd="0" destOrd="0" presId="urn:microsoft.com/office/officeart/2005/8/layout/hierarchy2"/>
    <dgm:cxn modelId="{580F027D-C08B-457E-9FF5-08E79AEA8BEC}" type="presParOf" srcId="{E0565D47-698D-4AB2-98FE-C1F7D600EE6D}" destId="{DFB8E448-6F2B-4A3B-9DD1-36AEE3E49BD3}" srcOrd="5" destOrd="0" presId="urn:microsoft.com/office/officeart/2005/8/layout/hierarchy2"/>
    <dgm:cxn modelId="{7873BF2F-894E-441D-9325-BA3EA49C9AC5}" type="presParOf" srcId="{DFB8E448-6F2B-4A3B-9DD1-36AEE3E49BD3}" destId="{A7278AA7-A24D-4A2C-96AD-4EF7F4C08796}" srcOrd="0" destOrd="0" presId="urn:microsoft.com/office/officeart/2005/8/layout/hierarchy2"/>
    <dgm:cxn modelId="{B39058B9-75A4-4B8A-8B19-3AEDA3FF6B5A}" type="presParOf" srcId="{DFB8E448-6F2B-4A3B-9DD1-36AEE3E49BD3}" destId="{6DD04B26-52C4-4710-83B7-D94A89056B23}" srcOrd="1" destOrd="0" presId="urn:microsoft.com/office/officeart/2005/8/layout/hierarchy2"/>
    <dgm:cxn modelId="{EC4130C5-FEBF-4D4D-A0BA-301E752DC311}" type="presParOf" srcId="{E0565D47-698D-4AB2-98FE-C1F7D600EE6D}" destId="{E093A2CD-1AD8-49B0-9540-1427A8DCAFB1}" srcOrd="6" destOrd="0" presId="urn:microsoft.com/office/officeart/2005/8/layout/hierarchy2"/>
    <dgm:cxn modelId="{1CE98088-9FDF-4AB5-8A84-CF4BEAAF0D23}" type="presParOf" srcId="{E093A2CD-1AD8-49B0-9540-1427A8DCAFB1}" destId="{D8DA82A8-0F74-4FD1-8789-962836E09385}" srcOrd="0" destOrd="0" presId="urn:microsoft.com/office/officeart/2005/8/layout/hierarchy2"/>
    <dgm:cxn modelId="{E0CD0D79-DB6E-471B-B9CE-E27BB0028CFF}" type="presParOf" srcId="{E0565D47-698D-4AB2-98FE-C1F7D600EE6D}" destId="{B83A0A9E-C9C5-4F52-A73D-BAA702757951}" srcOrd="7" destOrd="0" presId="urn:microsoft.com/office/officeart/2005/8/layout/hierarchy2"/>
    <dgm:cxn modelId="{B86D12EB-0CFA-4DE9-97EA-791D471DBDC4}" type="presParOf" srcId="{B83A0A9E-C9C5-4F52-A73D-BAA702757951}" destId="{36819D74-7630-4EA0-850B-A4810A61EBB2}" srcOrd="0" destOrd="0" presId="urn:microsoft.com/office/officeart/2005/8/layout/hierarchy2"/>
    <dgm:cxn modelId="{75BD79D7-9B2F-4BB7-A0BE-659F24ADFBAC}" type="presParOf" srcId="{B83A0A9E-C9C5-4F52-A73D-BAA702757951}" destId="{6E461221-925B-4617-AAA8-EB7D290F3B04}" srcOrd="1" destOrd="0" presId="urn:microsoft.com/office/officeart/2005/8/layout/hierarchy2"/>
    <dgm:cxn modelId="{8678439E-6F4C-44D7-9B19-B951A5F40FF8}" type="presParOf" srcId="{E0565D47-698D-4AB2-98FE-C1F7D600EE6D}" destId="{B35037FE-DFE9-4266-B6CE-D5AC769FEB5B}" srcOrd="8" destOrd="0" presId="urn:microsoft.com/office/officeart/2005/8/layout/hierarchy2"/>
    <dgm:cxn modelId="{1A0E1923-9731-403F-B080-A4E8700221D0}" type="presParOf" srcId="{B35037FE-DFE9-4266-B6CE-D5AC769FEB5B}" destId="{4F440610-047D-4479-BDD4-90455E15B068}" srcOrd="0" destOrd="0" presId="urn:microsoft.com/office/officeart/2005/8/layout/hierarchy2"/>
    <dgm:cxn modelId="{2FCDA6DF-547C-4F91-A2B7-B064C86186F3}" type="presParOf" srcId="{E0565D47-698D-4AB2-98FE-C1F7D600EE6D}" destId="{41013D82-C44A-4517-9EF4-7DB519C6D6EE}" srcOrd="9" destOrd="0" presId="urn:microsoft.com/office/officeart/2005/8/layout/hierarchy2"/>
    <dgm:cxn modelId="{4D0D9514-37E2-4B9F-92A0-A16FE2EB7D4F}" type="presParOf" srcId="{41013D82-C44A-4517-9EF4-7DB519C6D6EE}" destId="{194CA964-9BA0-4EF1-B7D2-249985ACFEAA}" srcOrd="0" destOrd="0" presId="urn:microsoft.com/office/officeart/2005/8/layout/hierarchy2"/>
    <dgm:cxn modelId="{2B266C31-CDFC-4D6F-8D0F-98CD13B68D98}" type="presParOf" srcId="{41013D82-C44A-4517-9EF4-7DB519C6D6EE}" destId="{A6B5734F-4661-4F32-B0BA-8E9AA5F9325B}"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22AF15D-DA39-4ACE-A3B1-B23391B52986}"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pl-PL"/>
        </a:p>
      </dgm:t>
    </dgm:pt>
    <dgm:pt modelId="{F2A09DE6-1F62-4026-AF9C-31BE8F3A462C}">
      <dgm:prSet phldrT="[Tekst]" custT="1"/>
      <dgm:spPr/>
      <dgm:t>
        <a:bodyPr/>
        <a:lstStyle/>
        <a:p>
          <a:r>
            <a:rPr lang="pl-PL" sz="1800" dirty="0"/>
            <a:t>1. </a:t>
          </a:r>
          <a:r>
            <a:rPr lang="en-US" sz="1800" dirty="0"/>
            <a:t>Netting – projected on-hand is an on-hand inventory</a:t>
          </a:r>
          <a:endParaRPr lang="pl-PL" sz="1800" dirty="0"/>
        </a:p>
      </dgm:t>
    </dgm:pt>
    <dgm:pt modelId="{E862BC91-27D1-40E1-B3B4-7BD3839382A7}" type="parTrans" cxnId="{5CB805EB-045F-4B88-BBE6-BC892E11534B}">
      <dgm:prSet/>
      <dgm:spPr/>
      <dgm:t>
        <a:bodyPr/>
        <a:lstStyle/>
        <a:p>
          <a:endParaRPr lang="pl-PL"/>
        </a:p>
      </dgm:t>
    </dgm:pt>
    <dgm:pt modelId="{672CC542-2A42-4D73-B6D1-2C1ADF37C087}" type="sibTrans" cxnId="{5CB805EB-045F-4B88-BBE6-BC892E11534B}">
      <dgm:prSet/>
      <dgm:spPr/>
      <dgm:t>
        <a:bodyPr/>
        <a:lstStyle/>
        <a:p>
          <a:endParaRPr lang="pl-PL"/>
        </a:p>
      </dgm:t>
    </dgm:pt>
    <dgm:pt modelId="{36987541-DABB-4C20-A354-6F7F1E3DCBAC}">
      <dgm:prSet phldrT="[Tekst]" custT="1"/>
      <dgm:spPr/>
      <dgm:t>
        <a:bodyPr/>
        <a:lstStyle/>
        <a:p>
          <a:r>
            <a:rPr lang="pl-PL" sz="1800" dirty="0"/>
            <a:t>2. </a:t>
          </a:r>
          <a:r>
            <a:rPr lang="en-US" sz="1800" dirty="0"/>
            <a:t>Lotting is the process to find the order or production lot size in every network distribution</a:t>
          </a:r>
          <a:endParaRPr lang="pl-PL" sz="1800" dirty="0"/>
        </a:p>
      </dgm:t>
    </dgm:pt>
    <dgm:pt modelId="{69DDAFC5-876F-463D-95A5-E211A3E9B1E4}" type="parTrans" cxnId="{89904292-98F4-44B2-B16B-C4033C5BC5CB}">
      <dgm:prSet/>
      <dgm:spPr/>
      <dgm:t>
        <a:bodyPr/>
        <a:lstStyle/>
        <a:p>
          <a:endParaRPr lang="pl-PL"/>
        </a:p>
      </dgm:t>
    </dgm:pt>
    <dgm:pt modelId="{4FF54867-D4C2-49CA-8407-47581365C3A0}" type="sibTrans" cxnId="{89904292-98F4-44B2-B16B-C4033C5BC5CB}">
      <dgm:prSet/>
      <dgm:spPr/>
      <dgm:t>
        <a:bodyPr/>
        <a:lstStyle/>
        <a:p>
          <a:endParaRPr lang="pl-PL"/>
        </a:p>
      </dgm:t>
    </dgm:pt>
    <dgm:pt modelId="{12585BAA-5B0A-40B2-B253-5EB91A6B69F6}">
      <dgm:prSet phldrT="[Tekst]" custT="1"/>
      <dgm:spPr/>
      <dgm:t>
        <a:bodyPr/>
        <a:lstStyle/>
        <a:p>
          <a:r>
            <a:rPr lang="pl-PL" sz="1800" dirty="0"/>
            <a:t>3. </a:t>
          </a:r>
          <a:r>
            <a:rPr lang="en-US" sz="1800" dirty="0"/>
            <a:t>Offsetting is an order quantity that is planned to be ordered in the planned time period</a:t>
          </a:r>
          <a:endParaRPr lang="pl-PL" sz="1800" dirty="0"/>
        </a:p>
      </dgm:t>
    </dgm:pt>
    <dgm:pt modelId="{526823B4-4459-4B7C-BEF8-C258AF862A00}" type="parTrans" cxnId="{BBB8A6CF-BB26-4760-9874-145AFD974949}">
      <dgm:prSet/>
      <dgm:spPr/>
      <dgm:t>
        <a:bodyPr/>
        <a:lstStyle/>
        <a:p>
          <a:endParaRPr lang="pl-PL"/>
        </a:p>
      </dgm:t>
    </dgm:pt>
    <dgm:pt modelId="{2869D652-7B69-4A39-B82F-DED2AAAD7E4C}" type="sibTrans" cxnId="{BBB8A6CF-BB26-4760-9874-145AFD974949}">
      <dgm:prSet/>
      <dgm:spPr/>
      <dgm:t>
        <a:bodyPr/>
        <a:lstStyle/>
        <a:p>
          <a:endParaRPr lang="pl-PL"/>
        </a:p>
      </dgm:t>
    </dgm:pt>
    <dgm:pt modelId="{1FCD539E-DEF2-4528-A2E4-565C3CEA0F41}">
      <dgm:prSet phldrT="[Tekst]" custT="1"/>
      <dgm:spPr/>
      <dgm:t>
        <a:bodyPr/>
        <a:lstStyle/>
        <a:p>
          <a:r>
            <a:rPr lang="pl-PL" sz="1800" dirty="0"/>
            <a:t>4</a:t>
          </a:r>
          <a:r>
            <a:rPr lang="en-US" sz="1800" dirty="0"/>
            <a:t>. Explosion – total inventory and distribution cost </a:t>
          </a:r>
          <a:endParaRPr lang="pl-PL" sz="1800" dirty="0"/>
        </a:p>
      </dgm:t>
    </dgm:pt>
    <dgm:pt modelId="{4876B9FB-4F4E-494A-A65E-4EE87F20EFAB}" type="parTrans" cxnId="{72344310-B837-4BAF-B17E-C5FA8322ED7F}">
      <dgm:prSet/>
      <dgm:spPr/>
      <dgm:t>
        <a:bodyPr/>
        <a:lstStyle/>
        <a:p>
          <a:endParaRPr lang="pl-PL"/>
        </a:p>
      </dgm:t>
    </dgm:pt>
    <dgm:pt modelId="{FB1E0C4A-19A5-486F-8EFE-3BB93B1202BD}" type="sibTrans" cxnId="{72344310-B837-4BAF-B17E-C5FA8322ED7F}">
      <dgm:prSet/>
      <dgm:spPr/>
      <dgm:t>
        <a:bodyPr/>
        <a:lstStyle/>
        <a:p>
          <a:endParaRPr lang="pl-PL"/>
        </a:p>
      </dgm:t>
    </dgm:pt>
    <dgm:pt modelId="{15480306-8C73-469F-B5FB-F735AEF07623}" type="pres">
      <dgm:prSet presAssocID="{422AF15D-DA39-4ACE-A3B1-B23391B52986}" presName="outerComposite" presStyleCnt="0">
        <dgm:presLayoutVars>
          <dgm:chMax val="5"/>
          <dgm:dir/>
          <dgm:resizeHandles val="exact"/>
        </dgm:presLayoutVars>
      </dgm:prSet>
      <dgm:spPr/>
    </dgm:pt>
    <dgm:pt modelId="{D2469C8B-33FA-449F-A874-0600E224AC03}" type="pres">
      <dgm:prSet presAssocID="{422AF15D-DA39-4ACE-A3B1-B23391B52986}" presName="dummyMaxCanvas" presStyleCnt="0">
        <dgm:presLayoutVars/>
      </dgm:prSet>
      <dgm:spPr/>
    </dgm:pt>
    <dgm:pt modelId="{8C0F2534-65F4-42E8-9A77-B3F699A4F165}" type="pres">
      <dgm:prSet presAssocID="{422AF15D-DA39-4ACE-A3B1-B23391B52986}" presName="FourNodes_1" presStyleLbl="node1" presStyleIdx="0" presStyleCnt="4" custLinFactNeighborY="1083">
        <dgm:presLayoutVars>
          <dgm:bulletEnabled val="1"/>
        </dgm:presLayoutVars>
      </dgm:prSet>
      <dgm:spPr/>
    </dgm:pt>
    <dgm:pt modelId="{E726B79C-3309-4824-B6BE-17B3B7EBCB87}" type="pres">
      <dgm:prSet presAssocID="{422AF15D-DA39-4ACE-A3B1-B23391B52986}" presName="FourNodes_2" presStyleLbl="node1" presStyleIdx="1" presStyleCnt="4">
        <dgm:presLayoutVars>
          <dgm:bulletEnabled val="1"/>
        </dgm:presLayoutVars>
      </dgm:prSet>
      <dgm:spPr/>
    </dgm:pt>
    <dgm:pt modelId="{F0AA1DAD-7283-4178-9D89-22DB57D90B0E}" type="pres">
      <dgm:prSet presAssocID="{422AF15D-DA39-4ACE-A3B1-B23391B52986}" presName="FourNodes_3" presStyleLbl="node1" presStyleIdx="2" presStyleCnt="4">
        <dgm:presLayoutVars>
          <dgm:bulletEnabled val="1"/>
        </dgm:presLayoutVars>
      </dgm:prSet>
      <dgm:spPr/>
    </dgm:pt>
    <dgm:pt modelId="{B3F83A60-8B34-4962-8062-A3DD98B92857}" type="pres">
      <dgm:prSet presAssocID="{422AF15D-DA39-4ACE-A3B1-B23391B52986}" presName="FourNodes_4" presStyleLbl="node1" presStyleIdx="3" presStyleCnt="4">
        <dgm:presLayoutVars>
          <dgm:bulletEnabled val="1"/>
        </dgm:presLayoutVars>
      </dgm:prSet>
      <dgm:spPr/>
    </dgm:pt>
    <dgm:pt modelId="{AAE058E7-ABFB-4607-9395-9480CD03F928}" type="pres">
      <dgm:prSet presAssocID="{422AF15D-DA39-4ACE-A3B1-B23391B52986}" presName="FourConn_1-2" presStyleLbl="fgAccFollowNode1" presStyleIdx="0" presStyleCnt="3">
        <dgm:presLayoutVars>
          <dgm:bulletEnabled val="1"/>
        </dgm:presLayoutVars>
      </dgm:prSet>
      <dgm:spPr/>
    </dgm:pt>
    <dgm:pt modelId="{2DADD91A-2DB9-4A25-9B0B-1966DD5F02DD}" type="pres">
      <dgm:prSet presAssocID="{422AF15D-DA39-4ACE-A3B1-B23391B52986}" presName="FourConn_2-3" presStyleLbl="fgAccFollowNode1" presStyleIdx="1" presStyleCnt="3">
        <dgm:presLayoutVars>
          <dgm:bulletEnabled val="1"/>
        </dgm:presLayoutVars>
      </dgm:prSet>
      <dgm:spPr/>
    </dgm:pt>
    <dgm:pt modelId="{B986BFB8-B82D-4CEC-B55B-0A5398608DC4}" type="pres">
      <dgm:prSet presAssocID="{422AF15D-DA39-4ACE-A3B1-B23391B52986}" presName="FourConn_3-4" presStyleLbl="fgAccFollowNode1" presStyleIdx="2" presStyleCnt="3">
        <dgm:presLayoutVars>
          <dgm:bulletEnabled val="1"/>
        </dgm:presLayoutVars>
      </dgm:prSet>
      <dgm:spPr/>
    </dgm:pt>
    <dgm:pt modelId="{C2A275E4-2197-4EB1-953C-929AA6E4F7E1}" type="pres">
      <dgm:prSet presAssocID="{422AF15D-DA39-4ACE-A3B1-B23391B52986}" presName="FourNodes_1_text" presStyleLbl="node1" presStyleIdx="3" presStyleCnt="4">
        <dgm:presLayoutVars>
          <dgm:bulletEnabled val="1"/>
        </dgm:presLayoutVars>
      </dgm:prSet>
      <dgm:spPr/>
    </dgm:pt>
    <dgm:pt modelId="{EF3BB4F9-D051-4070-BC79-DCF57644F7F0}" type="pres">
      <dgm:prSet presAssocID="{422AF15D-DA39-4ACE-A3B1-B23391B52986}" presName="FourNodes_2_text" presStyleLbl="node1" presStyleIdx="3" presStyleCnt="4">
        <dgm:presLayoutVars>
          <dgm:bulletEnabled val="1"/>
        </dgm:presLayoutVars>
      </dgm:prSet>
      <dgm:spPr/>
    </dgm:pt>
    <dgm:pt modelId="{FF0A1B80-A3FB-4869-8566-C60994EB385A}" type="pres">
      <dgm:prSet presAssocID="{422AF15D-DA39-4ACE-A3B1-B23391B52986}" presName="FourNodes_3_text" presStyleLbl="node1" presStyleIdx="3" presStyleCnt="4">
        <dgm:presLayoutVars>
          <dgm:bulletEnabled val="1"/>
        </dgm:presLayoutVars>
      </dgm:prSet>
      <dgm:spPr/>
    </dgm:pt>
    <dgm:pt modelId="{E1A1ABA1-90FA-4C9C-8153-6E1893F230FC}" type="pres">
      <dgm:prSet presAssocID="{422AF15D-DA39-4ACE-A3B1-B23391B52986}" presName="FourNodes_4_text" presStyleLbl="node1" presStyleIdx="3" presStyleCnt="4">
        <dgm:presLayoutVars>
          <dgm:bulletEnabled val="1"/>
        </dgm:presLayoutVars>
      </dgm:prSet>
      <dgm:spPr/>
    </dgm:pt>
  </dgm:ptLst>
  <dgm:cxnLst>
    <dgm:cxn modelId="{8062C701-C9F2-4020-BD64-09AAB474F548}" type="presOf" srcId="{12585BAA-5B0A-40B2-B253-5EB91A6B69F6}" destId="{FF0A1B80-A3FB-4869-8566-C60994EB385A}" srcOrd="1" destOrd="0" presId="urn:microsoft.com/office/officeart/2005/8/layout/vProcess5"/>
    <dgm:cxn modelId="{72344310-B837-4BAF-B17E-C5FA8322ED7F}" srcId="{422AF15D-DA39-4ACE-A3B1-B23391B52986}" destId="{1FCD539E-DEF2-4528-A2E4-565C3CEA0F41}" srcOrd="3" destOrd="0" parTransId="{4876B9FB-4F4E-494A-A65E-4EE87F20EFAB}" sibTransId="{FB1E0C4A-19A5-486F-8EFE-3BB93B1202BD}"/>
    <dgm:cxn modelId="{98C4FC36-FEAD-4E09-867F-7C5CBD58B311}" type="presOf" srcId="{422AF15D-DA39-4ACE-A3B1-B23391B52986}" destId="{15480306-8C73-469F-B5FB-F735AEF07623}" srcOrd="0" destOrd="0" presId="urn:microsoft.com/office/officeart/2005/8/layout/vProcess5"/>
    <dgm:cxn modelId="{5A714A3B-7CD2-4455-9233-494ADF9C73D7}" type="presOf" srcId="{672CC542-2A42-4D73-B6D1-2C1ADF37C087}" destId="{AAE058E7-ABFB-4607-9395-9480CD03F928}" srcOrd="0" destOrd="0" presId="urn:microsoft.com/office/officeart/2005/8/layout/vProcess5"/>
    <dgm:cxn modelId="{AD5D903B-2253-4CD9-9AFD-50CFBCB29AB6}" type="presOf" srcId="{1FCD539E-DEF2-4528-A2E4-565C3CEA0F41}" destId="{E1A1ABA1-90FA-4C9C-8153-6E1893F230FC}" srcOrd="1" destOrd="0" presId="urn:microsoft.com/office/officeart/2005/8/layout/vProcess5"/>
    <dgm:cxn modelId="{5A58CF5E-BC42-4C10-A7C8-40D915F38FCB}" type="presOf" srcId="{1FCD539E-DEF2-4528-A2E4-565C3CEA0F41}" destId="{B3F83A60-8B34-4962-8062-A3DD98B92857}" srcOrd="0" destOrd="0" presId="urn:microsoft.com/office/officeart/2005/8/layout/vProcess5"/>
    <dgm:cxn modelId="{E3DE6648-4EE7-4F53-BA58-E7AD9F0A64A5}" type="presOf" srcId="{12585BAA-5B0A-40B2-B253-5EB91A6B69F6}" destId="{F0AA1DAD-7283-4178-9D89-22DB57D90B0E}" srcOrd="0" destOrd="0" presId="urn:microsoft.com/office/officeart/2005/8/layout/vProcess5"/>
    <dgm:cxn modelId="{63033F7D-7AF7-448E-BE70-0C10C3143F27}" type="presOf" srcId="{36987541-DABB-4C20-A354-6F7F1E3DCBAC}" destId="{EF3BB4F9-D051-4070-BC79-DCF57644F7F0}" srcOrd="1" destOrd="0" presId="urn:microsoft.com/office/officeart/2005/8/layout/vProcess5"/>
    <dgm:cxn modelId="{89904292-98F4-44B2-B16B-C4033C5BC5CB}" srcId="{422AF15D-DA39-4ACE-A3B1-B23391B52986}" destId="{36987541-DABB-4C20-A354-6F7F1E3DCBAC}" srcOrd="1" destOrd="0" parTransId="{69DDAFC5-876F-463D-95A5-E211A3E9B1E4}" sibTransId="{4FF54867-D4C2-49CA-8407-47581365C3A0}"/>
    <dgm:cxn modelId="{574B87E1-1743-42EB-B304-8E461C777596}" type="presOf" srcId="{4FF54867-D4C2-49CA-8407-47581365C3A0}" destId="{2DADD91A-2DB9-4A25-9B0B-1966DD5F02DD}" srcOrd="0" destOrd="0" presId="urn:microsoft.com/office/officeart/2005/8/layout/vProcess5"/>
    <dgm:cxn modelId="{46AD91E1-E9C9-4537-936B-011F74C23B94}" type="presOf" srcId="{36987541-DABB-4C20-A354-6F7F1E3DCBAC}" destId="{E726B79C-3309-4824-B6BE-17B3B7EBCB87}" srcOrd="0" destOrd="0" presId="urn:microsoft.com/office/officeart/2005/8/layout/vProcess5"/>
    <dgm:cxn modelId="{C2D450E3-6EB5-488B-9B2C-C8FE41AACD51}" type="presOf" srcId="{2869D652-7B69-4A39-B82F-DED2AAAD7E4C}" destId="{B986BFB8-B82D-4CEC-B55B-0A5398608DC4}" srcOrd="0" destOrd="0" presId="urn:microsoft.com/office/officeart/2005/8/layout/vProcess5"/>
    <dgm:cxn modelId="{5CB805EB-045F-4B88-BBE6-BC892E11534B}" srcId="{422AF15D-DA39-4ACE-A3B1-B23391B52986}" destId="{F2A09DE6-1F62-4026-AF9C-31BE8F3A462C}" srcOrd="0" destOrd="0" parTransId="{E862BC91-27D1-40E1-B3B4-7BD3839382A7}" sibTransId="{672CC542-2A42-4D73-B6D1-2C1ADF37C087}"/>
    <dgm:cxn modelId="{BBB8A6CF-BB26-4760-9874-145AFD974949}" srcId="{422AF15D-DA39-4ACE-A3B1-B23391B52986}" destId="{12585BAA-5B0A-40B2-B253-5EB91A6B69F6}" srcOrd="2" destOrd="0" parTransId="{526823B4-4459-4B7C-BEF8-C258AF862A00}" sibTransId="{2869D652-7B69-4A39-B82F-DED2AAAD7E4C}"/>
    <dgm:cxn modelId="{A10823D3-0590-4CC5-9B91-CF55B244AC13}" type="presOf" srcId="{F2A09DE6-1F62-4026-AF9C-31BE8F3A462C}" destId="{8C0F2534-65F4-42E8-9A77-B3F699A4F165}" srcOrd="0" destOrd="0" presId="urn:microsoft.com/office/officeart/2005/8/layout/vProcess5"/>
    <dgm:cxn modelId="{34182AD4-E9D6-411A-9DC5-3B9389F76900}" type="presOf" srcId="{F2A09DE6-1F62-4026-AF9C-31BE8F3A462C}" destId="{C2A275E4-2197-4EB1-953C-929AA6E4F7E1}" srcOrd="1" destOrd="0" presId="urn:microsoft.com/office/officeart/2005/8/layout/vProcess5"/>
    <dgm:cxn modelId="{DDC51DEA-57DE-446F-80A4-360AA43DE492}" type="presParOf" srcId="{15480306-8C73-469F-B5FB-F735AEF07623}" destId="{D2469C8B-33FA-449F-A874-0600E224AC03}" srcOrd="0" destOrd="0" presId="urn:microsoft.com/office/officeart/2005/8/layout/vProcess5"/>
    <dgm:cxn modelId="{7A478CB8-B04D-40F4-88BA-23B3C9DA9B79}" type="presParOf" srcId="{15480306-8C73-469F-B5FB-F735AEF07623}" destId="{8C0F2534-65F4-42E8-9A77-B3F699A4F165}" srcOrd="1" destOrd="0" presId="urn:microsoft.com/office/officeart/2005/8/layout/vProcess5"/>
    <dgm:cxn modelId="{7B009296-B894-48FD-B2AF-22AAFC896035}" type="presParOf" srcId="{15480306-8C73-469F-B5FB-F735AEF07623}" destId="{E726B79C-3309-4824-B6BE-17B3B7EBCB87}" srcOrd="2" destOrd="0" presId="urn:microsoft.com/office/officeart/2005/8/layout/vProcess5"/>
    <dgm:cxn modelId="{98E147C5-77CC-4D10-9067-CE86189C5E4F}" type="presParOf" srcId="{15480306-8C73-469F-B5FB-F735AEF07623}" destId="{F0AA1DAD-7283-4178-9D89-22DB57D90B0E}" srcOrd="3" destOrd="0" presId="urn:microsoft.com/office/officeart/2005/8/layout/vProcess5"/>
    <dgm:cxn modelId="{3D0D4FDC-F6B9-4B75-8BA1-A3F329B856B9}" type="presParOf" srcId="{15480306-8C73-469F-B5FB-F735AEF07623}" destId="{B3F83A60-8B34-4962-8062-A3DD98B92857}" srcOrd="4" destOrd="0" presId="urn:microsoft.com/office/officeart/2005/8/layout/vProcess5"/>
    <dgm:cxn modelId="{32B4D5EF-DB73-46DA-80CC-A55E94843CEA}" type="presParOf" srcId="{15480306-8C73-469F-B5FB-F735AEF07623}" destId="{AAE058E7-ABFB-4607-9395-9480CD03F928}" srcOrd="5" destOrd="0" presId="urn:microsoft.com/office/officeart/2005/8/layout/vProcess5"/>
    <dgm:cxn modelId="{9D17403D-37DA-44E1-9554-ABB65362735A}" type="presParOf" srcId="{15480306-8C73-469F-B5FB-F735AEF07623}" destId="{2DADD91A-2DB9-4A25-9B0B-1966DD5F02DD}" srcOrd="6" destOrd="0" presId="urn:microsoft.com/office/officeart/2005/8/layout/vProcess5"/>
    <dgm:cxn modelId="{AA86BF74-CAA1-4516-8805-2A7BF191386E}" type="presParOf" srcId="{15480306-8C73-469F-B5FB-F735AEF07623}" destId="{B986BFB8-B82D-4CEC-B55B-0A5398608DC4}" srcOrd="7" destOrd="0" presId="urn:microsoft.com/office/officeart/2005/8/layout/vProcess5"/>
    <dgm:cxn modelId="{B2775C61-C8EF-41D7-895E-D594FA1AA16E}" type="presParOf" srcId="{15480306-8C73-469F-B5FB-F735AEF07623}" destId="{C2A275E4-2197-4EB1-953C-929AA6E4F7E1}" srcOrd="8" destOrd="0" presId="urn:microsoft.com/office/officeart/2005/8/layout/vProcess5"/>
    <dgm:cxn modelId="{89244D2C-D795-488C-A3DB-235C245C9750}" type="presParOf" srcId="{15480306-8C73-469F-B5FB-F735AEF07623}" destId="{EF3BB4F9-D051-4070-BC79-DCF57644F7F0}" srcOrd="9" destOrd="0" presId="urn:microsoft.com/office/officeart/2005/8/layout/vProcess5"/>
    <dgm:cxn modelId="{8063BC38-6F75-43D7-B736-A887E491C66C}" type="presParOf" srcId="{15480306-8C73-469F-B5FB-F735AEF07623}" destId="{FF0A1B80-A3FB-4869-8566-C60994EB385A}" srcOrd="10" destOrd="0" presId="urn:microsoft.com/office/officeart/2005/8/layout/vProcess5"/>
    <dgm:cxn modelId="{8BCCB0FF-4458-4DD9-AA2F-A75922973C1B}" type="presParOf" srcId="{15480306-8C73-469F-B5FB-F735AEF07623}" destId="{E1A1ABA1-90FA-4C9C-8153-6E1893F230FC}"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BCD886-912D-462A-9CF6-F1A12879D522}">
      <dsp:nvSpPr>
        <dsp:cNvPr id="0" name=""/>
        <dsp:cNvSpPr/>
      </dsp:nvSpPr>
      <dsp:spPr>
        <a:xfrm>
          <a:off x="7347169" y="1764616"/>
          <a:ext cx="218514" cy="1704411"/>
        </a:xfrm>
        <a:custGeom>
          <a:avLst/>
          <a:gdLst/>
          <a:ahLst/>
          <a:cxnLst/>
          <a:rect l="0" t="0" r="0" b="0"/>
          <a:pathLst>
            <a:path>
              <a:moveTo>
                <a:pt x="0" y="0"/>
              </a:moveTo>
              <a:lnTo>
                <a:pt x="0" y="1704411"/>
              </a:lnTo>
              <a:lnTo>
                <a:pt x="218514" y="17044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AFBC87-37AC-4275-AFD8-2C3BA547389A}">
      <dsp:nvSpPr>
        <dsp:cNvPr id="0" name=""/>
        <dsp:cNvSpPr/>
      </dsp:nvSpPr>
      <dsp:spPr>
        <a:xfrm>
          <a:off x="7347169" y="1764616"/>
          <a:ext cx="218514" cy="670110"/>
        </a:xfrm>
        <a:custGeom>
          <a:avLst/>
          <a:gdLst/>
          <a:ahLst/>
          <a:cxnLst/>
          <a:rect l="0" t="0" r="0" b="0"/>
          <a:pathLst>
            <a:path>
              <a:moveTo>
                <a:pt x="0" y="0"/>
              </a:moveTo>
              <a:lnTo>
                <a:pt x="0" y="670110"/>
              </a:lnTo>
              <a:lnTo>
                <a:pt x="218514" y="67011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E566D02-795A-402F-B3BB-AD194BBBFA33}">
      <dsp:nvSpPr>
        <dsp:cNvPr id="0" name=""/>
        <dsp:cNvSpPr/>
      </dsp:nvSpPr>
      <dsp:spPr>
        <a:xfrm>
          <a:off x="5285851" y="730315"/>
          <a:ext cx="2644022" cy="305919"/>
        </a:xfrm>
        <a:custGeom>
          <a:avLst/>
          <a:gdLst/>
          <a:ahLst/>
          <a:cxnLst/>
          <a:rect l="0" t="0" r="0" b="0"/>
          <a:pathLst>
            <a:path>
              <a:moveTo>
                <a:pt x="0" y="0"/>
              </a:moveTo>
              <a:lnTo>
                <a:pt x="0" y="152959"/>
              </a:lnTo>
              <a:lnTo>
                <a:pt x="2644022" y="152959"/>
              </a:lnTo>
              <a:lnTo>
                <a:pt x="2644022" y="30591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976A22B-3067-4397-A13F-4689DD6A4109}">
      <dsp:nvSpPr>
        <dsp:cNvPr id="0" name=""/>
        <dsp:cNvSpPr/>
      </dsp:nvSpPr>
      <dsp:spPr>
        <a:xfrm>
          <a:off x="5584487" y="1764616"/>
          <a:ext cx="218514" cy="1704411"/>
        </a:xfrm>
        <a:custGeom>
          <a:avLst/>
          <a:gdLst/>
          <a:ahLst/>
          <a:cxnLst/>
          <a:rect l="0" t="0" r="0" b="0"/>
          <a:pathLst>
            <a:path>
              <a:moveTo>
                <a:pt x="0" y="0"/>
              </a:moveTo>
              <a:lnTo>
                <a:pt x="0" y="1704411"/>
              </a:lnTo>
              <a:lnTo>
                <a:pt x="218514" y="17044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907D646-D551-4731-892B-7759B4A860CB}">
      <dsp:nvSpPr>
        <dsp:cNvPr id="0" name=""/>
        <dsp:cNvSpPr/>
      </dsp:nvSpPr>
      <dsp:spPr>
        <a:xfrm>
          <a:off x="5584487" y="1764616"/>
          <a:ext cx="218514" cy="670110"/>
        </a:xfrm>
        <a:custGeom>
          <a:avLst/>
          <a:gdLst/>
          <a:ahLst/>
          <a:cxnLst/>
          <a:rect l="0" t="0" r="0" b="0"/>
          <a:pathLst>
            <a:path>
              <a:moveTo>
                <a:pt x="0" y="0"/>
              </a:moveTo>
              <a:lnTo>
                <a:pt x="0" y="670110"/>
              </a:lnTo>
              <a:lnTo>
                <a:pt x="218514" y="67011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59D83A-8344-43B8-A11B-49EAC43926D3}">
      <dsp:nvSpPr>
        <dsp:cNvPr id="0" name=""/>
        <dsp:cNvSpPr/>
      </dsp:nvSpPr>
      <dsp:spPr>
        <a:xfrm>
          <a:off x="5285851" y="730315"/>
          <a:ext cx="881340" cy="305919"/>
        </a:xfrm>
        <a:custGeom>
          <a:avLst/>
          <a:gdLst/>
          <a:ahLst/>
          <a:cxnLst/>
          <a:rect l="0" t="0" r="0" b="0"/>
          <a:pathLst>
            <a:path>
              <a:moveTo>
                <a:pt x="0" y="0"/>
              </a:moveTo>
              <a:lnTo>
                <a:pt x="0" y="152959"/>
              </a:lnTo>
              <a:lnTo>
                <a:pt x="881340" y="152959"/>
              </a:lnTo>
              <a:lnTo>
                <a:pt x="881340" y="30591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C3882C4-D484-4D14-87D2-8483943E2C38}">
      <dsp:nvSpPr>
        <dsp:cNvPr id="0" name=""/>
        <dsp:cNvSpPr/>
      </dsp:nvSpPr>
      <dsp:spPr>
        <a:xfrm>
          <a:off x="3821805" y="1764616"/>
          <a:ext cx="218514" cy="1704411"/>
        </a:xfrm>
        <a:custGeom>
          <a:avLst/>
          <a:gdLst/>
          <a:ahLst/>
          <a:cxnLst/>
          <a:rect l="0" t="0" r="0" b="0"/>
          <a:pathLst>
            <a:path>
              <a:moveTo>
                <a:pt x="0" y="0"/>
              </a:moveTo>
              <a:lnTo>
                <a:pt x="0" y="1704411"/>
              </a:lnTo>
              <a:lnTo>
                <a:pt x="218514" y="17044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279B20-8F90-49AE-B5EF-9E61583BD5B6}">
      <dsp:nvSpPr>
        <dsp:cNvPr id="0" name=""/>
        <dsp:cNvSpPr/>
      </dsp:nvSpPr>
      <dsp:spPr>
        <a:xfrm>
          <a:off x="3821805" y="1764616"/>
          <a:ext cx="218514" cy="670110"/>
        </a:xfrm>
        <a:custGeom>
          <a:avLst/>
          <a:gdLst/>
          <a:ahLst/>
          <a:cxnLst/>
          <a:rect l="0" t="0" r="0" b="0"/>
          <a:pathLst>
            <a:path>
              <a:moveTo>
                <a:pt x="0" y="0"/>
              </a:moveTo>
              <a:lnTo>
                <a:pt x="0" y="670110"/>
              </a:lnTo>
              <a:lnTo>
                <a:pt x="218514" y="67011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0BC88E-C833-4E25-A438-27B79B0A9073}">
      <dsp:nvSpPr>
        <dsp:cNvPr id="0" name=""/>
        <dsp:cNvSpPr/>
      </dsp:nvSpPr>
      <dsp:spPr>
        <a:xfrm>
          <a:off x="4404510" y="730315"/>
          <a:ext cx="881340" cy="305919"/>
        </a:xfrm>
        <a:custGeom>
          <a:avLst/>
          <a:gdLst/>
          <a:ahLst/>
          <a:cxnLst/>
          <a:rect l="0" t="0" r="0" b="0"/>
          <a:pathLst>
            <a:path>
              <a:moveTo>
                <a:pt x="881340" y="0"/>
              </a:moveTo>
              <a:lnTo>
                <a:pt x="881340" y="152959"/>
              </a:lnTo>
              <a:lnTo>
                <a:pt x="0" y="152959"/>
              </a:lnTo>
              <a:lnTo>
                <a:pt x="0" y="30591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82F4DB-9D36-476B-9C65-CB6ACFC5EF23}">
      <dsp:nvSpPr>
        <dsp:cNvPr id="0" name=""/>
        <dsp:cNvSpPr/>
      </dsp:nvSpPr>
      <dsp:spPr>
        <a:xfrm>
          <a:off x="2059123" y="1764616"/>
          <a:ext cx="218514" cy="1704411"/>
        </a:xfrm>
        <a:custGeom>
          <a:avLst/>
          <a:gdLst/>
          <a:ahLst/>
          <a:cxnLst/>
          <a:rect l="0" t="0" r="0" b="0"/>
          <a:pathLst>
            <a:path>
              <a:moveTo>
                <a:pt x="0" y="0"/>
              </a:moveTo>
              <a:lnTo>
                <a:pt x="0" y="1704411"/>
              </a:lnTo>
              <a:lnTo>
                <a:pt x="218514" y="17044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1D957A-E103-406B-A863-2AD3A84CB858}">
      <dsp:nvSpPr>
        <dsp:cNvPr id="0" name=""/>
        <dsp:cNvSpPr/>
      </dsp:nvSpPr>
      <dsp:spPr>
        <a:xfrm>
          <a:off x="2059123" y="1764616"/>
          <a:ext cx="218514" cy="670110"/>
        </a:xfrm>
        <a:custGeom>
          <a:avLst/>
          <a:gdLst/>
          <a:ahLst/>
          <a:cxnLst/>
          <a:rect l="0" t="0" r="0" b="0"/>
          <a:pathLst>
            <a:path>
              <a:moveTo>
                <a:pt x="0" y="0"/>
              </a:moveTo>
              <a:lnTo>
                <a:pt x="0" y="670110"/>
              </a:lnTo>
              <a:lnTo>
                <a:pt x="218514" y="67011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5FAE5A6-E962-44A5-830C-380CE0A6610C}">
      <dsp:nvSpPr>
        <dsp:cNvPr id="0" name=""/>
        <dsp:cNvSpPr/>
      </dsp:nvSpPr>
      <dsp:spPr>
        <a:xfrm>
          <a:off x="2641828" y="730315"/>
          <a:ext cx="2644022" cy="305919"/>
        </a:xfrm>
        <a:custGeom>
          <a:avLst/>
          <a:gdLst/>
          <a:ahLst/>
          <a:cxnLst/>
          <a:rect l="0" t="0" r="0" b="0"/>
          <a:pathLst>
            <a:path>
              <a:moveTo>
                <a:pt x="2644022" y="0"/>
              </a:moveTo>
              <a:lnTo>
                <a:pt x="2644022" y="152959"/>
              </a:lnTo>
              <a:lnTo>
                <a:pt x="0" y="152959"/>
              </a:lnTo>
              <a:lnTo>
                <a:pt x="0" y="30591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035C19-59FA-4053-A9DF-066BA4EB08DB}">
      <dsp:nvSpPr>
        <dsp:cNvPr id="0" name=""/>
        <dsp:cNvSpPr/>
      </dsp:nvSpPr>
      <dsp:spPr>
        <a:xfrm>
          <a:off x="4557470" y="1934"/>
          <a:ext cx="1456761" cy="7283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pl-PL" sz="1600" kern="1200" dirty="0"/>
            <a:t>Optimisation </a:t>
          </a:r>
          <a:r>
            <a:rPr lang="pl-PL" sz="1600" kern="1200" dirty="0" err="1"/>
            <a:t>methods</a:t>
          </a:r>
          <a:endParaRPr lang="pl-PL" sz="1600" kern="1200" dirty="0"/>
        </a:p>
      </dsp:txBody>
      <dsp:txXfrm>
        <a:off x="4557470" y="1934"/>
        <a:ext cx="1456761" cy="728380"/>
      </dsp:txXfrm>
    </dsp:sp>
    <dsp:sp modelId="{091BD58A-5D20-4CC3-827B-7539F4168270}">
      <dsp:nvSpPr>
        <dsp:cNvPr id="0" name=""/>
        <dsp:cNvSpPr/>
      </dsp:nvSpPr>
      <dsp:spPr>
        <a:xfrm>
          <a:off x="1913447" y="1036235"/>
          <a:ext cx="1456761" cy="7283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pl-PL" sz="1600" kern="1200" dirty="0"/>
            <a:t>T</a:t>
          </a:r>
          <a:r>
            <a:rPr lang="en-US" sz="1600" kern="1200" dirty="0" err="1"/>
            <a:t>ype</a:t>
          </a:r>
          <a:r>
            <a:rPr lang="en-US" sz="1600" kern="1200" dirty="0"/>
            <a:t> of problem being solved</a:t>
          </a:r>
          <a:endParaRPr lang="pl-PL" sz="1600" kern="1200" dirty="0"/>
        </a:p>
      </dsp:txBody>
      <dsp:txXfrm>
        <a:off x="1913447" y="1036235"/>
        <a:ext cx="1456761" cy="728380"/>
      </dsp:txXfrm>
    </dsp:sp>
    <dsp:sp modelId="{B20FC95F-1EF0-40D1-B84E-FD9403D34C6A}">
      <dsp:nvSpPr>
        <dsp:cNvPr id="0" name=""/>
        <dsp:cNvSpPr/>
      </dsp:nvSpPr>
      <dsp:spPr>
        <a:xfrm>
          <a:off x="2277638" y="2070536"/>
          <a:ext cx="1456761" cy="7283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pl-PL" sz="1600" kern="1200" dirty="0"/>
            <a:t>l</a:t>
          </a:r>
          <a:r>
            <a:rPr lang="en-US" sz="1600" kern="1200" dirty="0" err="1"/>
            <a:t>inear</a:t>
          </a:r>
          <a:r>
            <a:rPr lang="en-US" sz="1600" kern="1200" dirty="0"/>
            <a:t> programming methods</a:t>
          </a:r>
          <a:endParaRPr lang="pl-PL" sz="1600" kern="1200" dirty="0"/>
        </a:p>
      </dsp:txBody>
      <dsp:txXfrm>
        <a:off x="2277638" y="2070536"/>
        <a:ext cx="1456761" cy="728380"/>
      </dsp:txXfrm>
    </dsp:sp>
    <dsp:sp modelId="{EDEA15E3-807D-4661-9E19-D7D417691378}">
      <dsp:nvSpPr>
        <dsp:cNvPr id="0" name=""/>
        <dsp:cNvSpPr/>
      </dsp:nvSpPr>
      <dsp:spPr>
        <a:xfrm>
          <a:off x="2277638" y="3104837"/>
          <a:ext cx="1456761" cy="7283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nonlinear </a:t>
          </a:r>
          <a:r>
            <a:rPr lang="pl-PL" sz="1600" kern="1200" dirty="0"/>
            <a:t>o</a:t>
          </a:r>
          <a:r>
            <a:rPr lang="en-US" sz="1600" kern="1200" dirty="0" err="1"/>
            <a:t>ptimisation</a:t>
          </a:r>
          <a:r>
            <a:rPr lang="en-US" sz="1600" kern="1200" dirty="0"/>
            <a:t> methods</a:t>
          </a:r>
          <a:endParaRPr lang="pl-PL" sz="1600" kern="1200" dirty="0"/>
        </a:p>
      </dsp:txBody>
      <dsp:txXfrm>
        <a:off x="2277638" y="3104837"/>
        <a:ext cx="1456761" cy="728380"/>
      </dsp:txXfrm>
    </dsp:sp>
    <dsp:sp modelId="{386356D6-4AAD-42AE-8712-30397F27D786}">
      <dsp:nvSpPr>
        <dsp:cNvPr id="0" name=""/>
        <dsp:cNvSpPr/>
      </dsp:nvSpPr>
      <dsp:spPr>
        <a:xfrm>
          <a:off x="3676129" y="1036235"/>
          <a:ext cx="1456761" cy="7283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Constraints</a:t>
          </a:r>
          <a:endParaRPr lang="pl-PL" sz="1600" kern="1200" dirty="0"/>
        </a:p>
      </dsp:txBody>
      <dsp:txXfrm>
        <a:off x="3676129" y="1036235"/>
        <a:ext cx="1456761" cy="728380"/>
      </dsp:txXfrm>
    </dsp:sp>
    <dsp:sp modelId="{4EA36268-0022-4793-93C6-929BF4906086}">
      <dsp:nvSpPr>
        <dsp:cNvPr id="0" name=""/>
        <dsp:cNvSpPr/>
      </dsp:nvSpPr>
      <dsp:spPr>
        <a:xfrm>
          <a:off x="4040319" y="2070536"/>
          <a:ext cx="1456761" cy="7283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Clr>
              <a:srgbClr val="1065AB"/>
            </a:buClr>
            <a:buFont typeface="Wingdings" panose="05000000000000000000" pitchFamily="2" charset="2"/>
            <a:buNone/>
          </a:pPr>
          <a:r>
            <a:rPr lang="en-US" sz="1600" kern="1200" dirty="0"/>
            <a:t>unconstrained </a:t>
          </a:r>
          <a:r>
            <a:rPr lang="pl-PL" sz="1600" kern="1200" dirty="0"/>
            <a:t>o</a:t>
          </a:r>
          <a:r>
            <a:rPr lang="en-US" sz="1600" kern="1200" dirty="0" err="1"/>
            <a:t>ptimisation</a:t>
          </a:r>
          <a:r>
            <a:rPr lang="en-US" sz="1600" kern="1200" dirty="0"/>
            <a:t> method</a:t>
          </a:r>
          <a:endParaRPr lang="pl-PL" sz="1600" kern="1200" dirty="0"/>
        </a:p>
      </dsp:txBody>
      <dsp:txXfrm>
        <a:off x="4040319" y="2070536"/>
        <a:ext cx="1456761" cy="728380"/>
      </dsp:txXfrm>
    </dsp:sp>
    <dsp:sp modelId="{C6D22CD4-29F6-4DA4-B45F-89A841627B80}">
      <dsp:nvSpPr>
        <dsp:cNvPr id="0" name=""/>
        <dsp:cNvSpPr/>
      </dsp:nvSpPr>
      <dsp:spPr>
        <a:xfrm>
          <a:off x="4040319" y="3104837"/>
          <a:ext cx="1456761" cy="7283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Clr>
              <a:srgbClr val="1065AB"/>
            </a:buClr>
            <a:buFont typeface="Wingdings" panose="05000000000000000000" pitchFamily="2" charset="2"/>
            <a:buNone/>
          </a:pPr>
          <a:r>
            <a:rPr lang="en-US" sz="1600" kern="1200" dirty="0"/>
            <a:t>constrained </a:t>
          </a:r>
          <a:r>
            <a:rPr lang="pl-PL" sz="1600" kern="1200" dirty="0"/>
            <a:t>o</a:t>
          </a:r>
          <a:r>
            <a:rPr lang="en-US" sz="1600" kern="1200" dirty="0" err="1"/>
            <a:t>ptimisation</a:t>
          </a:r>
          <a:r>
            <a:rPr lang="en-US" sz="1600" kern="1200" dirty="0"/>
            <a:t> methods</a:t>
          </a:r>
          <a:endParaRPr lang="pl-PL" sz="1600" kern="1200" dirty="0"/>
        </a:p>
      </dsp:txBody>
      <dsp:txXfrm>
        <a:off x="4040319" y="3104837"/>
        <a:ext cx="1456761" cy="728380"/>
      </dsp:txXfrm>
    </dsp:sp>
    <dsp:sp modelId="{FD7C309E-38DC-449A-B088-9A91518E772C}">
      <dsp:nvSpPr>
        <dsp:cNvPr id="0" name=""/>
        <dsp:cNvSpPr/>
      </dsp:nvSpPr>
      <dsp:spPr>
        <a:xfrm>
          <a:off x="5438811" y="1036235"/>
          <a:ext cx="1456761" cy="7283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pl-PL" sz="1600" kern="1200" dirty="0"/>
            <a:t>D</a:t>
          </a:r>
          <a:r>
            <a:rPr lang="en-US" sz="1600" kern="1200" dirty="0" err="1"/>
            <a:t>imension</a:t>
          </a:r>
          <a:r>
            <a:rPr lang="en-US" sz="1600" kern="1200" dirty="0"/>
            <a:t> of the problem </a:t>
          </a:r>
          <a:endParaRPr lang="pl-PL" sz="1600" kern="1200" dirty="0"/>
        </a:p>
      </dsp:txBody>
      <dsp:txXfrm>
        <a:off x="5438811" y="1036235"/>
        <a:ext cx="1456761" cy="728380"/>
      </dsp:txXfrm>
    </dsp:sp>
    <dsp:sp modelId="{987FA9F5-14B2-4EB4-8849-F0D24F1C1405}">
      <dsp:nvSpPr>
        <dsp:cNvPr id="0" name=""/>
        <dsp:cNvSpPr/>
      </dsp:nvSpPr>
      <dsp:spPr>
        <a:xfrm>
          <a:off x="5803001" y="2070536"/>
          <a:ext cx="1456761" cy="7283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univariate methods</a:t>
          </a:r>
          <a:endParaRPr lang="pl-PL" sz="1600" kern="1200" dirty="0"/>
        </a:p>
      </dsp:txBody>
      <dsp:txXfrm>
        <a:off x="5803001" y="2070536"/>
        <a:ext cx="1456761" cy="728380"/>
      </dsp:txXfrm>
    </dsp:sp>
    <dsp:sp modelId="{CA14FAFA-449B-47AA-97D8-FDEB781320D8}">
      <dsp:nvSpPr>
        <dsp:cNvPr id="0" name=""/>
        <dsp:cNvSpPr/>
      </dsp:nvSpPr>
      <dsp:spPr>
        <a:xfrm>
          <a:off x="5803001" y="3104837"/>
          <a:ext cx="1456761" cy="7283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multivariate methods</a:t>
          </a:r>
          <a:endParaRPr lang="pl-PL" sz="1600" kern="1200" dirty="0"/>
        </a:p>
      </dsp:txBody>
      <dsp:txXfrm>
        <a:off x="5803001" y="3104837"/>
        <a:ext cx="1456761" cy="728380"/>
      </dsp:txXfrm>
    </dsp:sp>
    <dsp:sp modelId="{63F39A85-6CC2-42DE-BAA0-0CCC63012D28}">
      <dsp:nvSpPr>
        <dsp:cNvPr id="0" name=""/>
        <dsp:cNvSpPr/>
      </dsp:nvSpPr>
      <dsp:spPr>
        <a:xfrm>
          <a:off x="7201493" y="1036235"/>
          <a:ext cx="1456761" cy="7283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pl-PL" sz="1600" kern="1200" dirty="0"/>
            <a:t>Optimisation</a:t>
          </a:r>
          <a:r>
            <a:rPr lang="en-US" sz="1600" kern="1200" dirty="0"/>
            <a:t> criteria</a:t>
          </a:r>
          <a:endParaRPr lang="pl-PL" sz="1600" kern="1200" dirty="0"/>
        </a:p>
      </dsp:txBody>
      <dsp:txXfrm>
        <a:off x="7201493" y="1036235"/>
        <a:ext cx="1456761" cy="728380"/>
      </dsp:txXfrm>
    </dsp:sp>
    <dsp:sp modelId="{28C17384-E1CC-488D-BE83-8314A8688B99}">
      <dsp:nvSpPr>
        <dsp:cNvPr id="0" name=""/>
        <dsp:cNvSpPr/>
      </dsp:nvSpPr>
      <dsp:spPr>
        <a:xfrm>
          <a:off x="7565683" y="2070536"/>
          <a:ext cx="1456761" cy="7283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single-criterion method</a:t>
          </a:r>
          <a:r>
            <a:rPr lang="pl-PL" sz="1600" kern="1200" dirty="0"/>
            <a:t>s</a:t>
          </a:r>
        </a:p>
      </dsp:txBody>
      <dsp:txXfrm>
        <a:off x="7565683" y="2070536"/>
        <a:ext cx="1456761" cy="728380"/>
      </dsp:txXfrm>
    </dsp:sp>
    <dsp:sp modelId="{86260B1F-4A54-4B77-9F94-9E9EA8E01C4A}">
      <dsp:nvSpPr>
        <dsp:cNvPr id="0" name=""/>
        <dsp:cNvSpPr/>
      </dsp:nvSpPr>
      <dsp:spPr>
        <a:xfrm>
          <a:off x="7565683" y="3104837"/>
          <a:ext cx="1456761" cy="7283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t>multicriteria </a:t>
          </a:r>
          <a:r>
            <a:rPr lang="en-US" sz="1600" kern="1200" dirty="0"/>
            <a:t>methods </a:t>
          </a:r>
          <a:endParaRPr lang="pl-PL" sz="1600" kern="1200" dirty="0"/>
        </a:p>
      </dsp:txBody>
      <dsp:txXfrm>
        <a:off x="7565683" y="3104837"/>
        <a:ext cx="1456761" cy="7283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ABB64-BA7D-42FF-8638-1914229189D9}">
      <dsp:nvSpPr>
        <dsp:cNvPr id="0" name=""/>
        <dsp:cNvSpPr/>
      </dsp:nvSpPr>
      <dsp:spPr>
        <a:xfrm>
          <a:off x="850284" y="2943"/>
          <a:ext cx="1404299" cy="562447"/>
        </a:xfrm>
        <a:prstGeom prst="roundRect">
          <a:avLst>
            <a:gd name="adj" fmla="val 1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l-PL" sz="1400" kern="1200" dirty="0">
              <a:solidFill>
                <a:schemeClr val="tx1"/>
              </a:solidFill>
              <a:latin typeface="Times New Roman" pitchFamily="18" charset="0"/>
              <a:cs typeface="Times New Roman" pitchFamily="18" charset="0"/>
            </a:rPr>
            <a:t>Total </a:t>
          </a:r>
          <a:r>
            <a:rPr lang="pl-PL" sz="1400" kern="1200" dirty="0" err="1">
              <a:solidFill>
                <a:schemeClr val="tx1"/>
              </a:solidFill>
              <a:latin typeface="Times New Roman" pitchFamily="18" charset="0"/>
              <a:cs typeface="Times New Roman" pitchFamily="18" charset="0"/>
            </a:rPr>
            <a:t>gross</a:t>
          </a:r>
          <a:r>
            <a:rPr lang="pl-PL" sz="1400" kern="1200" dirty="0">
              <a:solidFill>
                <a:schemeClr val="tx1"/>
              </a:solidFill>
              <a:latin typeface="Times New Roman" pitchFamily="18" charset="0"/>
              <a:cs typeface="Times New Roman" pitchFamily="18" charset="0"/>
            </a:rPr>
            <a:t> </a:t>
          </a:r>
          <a:r>
            <a:rPr lang="pl-PL" sz="1400" kern="1200" dirty="0" err="1">
              <a:solidFill>
                <a:schemeClr val="tx1"/>
              </a:solidFill>
              <a:latin typeface="Times New Roman" pitchFamily="18" charset="0"/>
              <a:cs typeface="Times New Roman" pitchFamily="18" charset="0"/>
            </a:rPr>
            <a:t>warehouse</a:t>
          </a:r>
          <a:r>
            <a:rPr lang="pl-PL" sz="1400" kern="1200" dirty="0">
              <a:solidFill>
                <a:schemeClr val="tx1"/>
              </a:solidFill>
              <a:latin typeface="Times New Roman" pitchFamily="18" charset="0"/>
              <a:cs typeface="Times New Roman" pitchFamily="18" charset="0"/>
            </a:rPr>
            <a:t> </a:t>
          </a:r>
          <a:r>
            <a:rPr lang="pl-PL" sz="1400" kern="1200" dirty="0" err="1">
              <a:solidFill>
                <a:schemeClr val="tx1"/>
              </a:solidFill>
              <a:latin typeface="Times New Roman" pitchFamily="18" charset="0"/>
              <a:cs typeface="Times New Roman" pitchFamily="18" charset="0"/>
            </a:rPr>
            <a:t>area</a:t>
          </a:r>
          <a:endParaRPr lang="pl-PL" sz="1400" kern="1200" dirty="0">
            <a:solidFill>
              <a:schemeClr val="tx1"/>
            </a:solidFill>
            <a:latin typeface="Times New Roman" pitchFamily="18" charset="0"/>
            <a:cs typeface="Times New Roman" pitchFamily="18" charset="0"/>
          </a:endParaRPr>
        </a:p>
      </dsp:txBody>
      <dsp:txXfrm>
        <a:off x="866758" y="19417"/>
        <a:ext cx="1371351" cy="529499"/>
      </dsp:txXfrm>
    </dsp:sp>
    <dsp:sp modelId="{1C8C58F2-5AEA-4135-8261-D96C22F87C3B}">
      <dsp:nvSpPr>
        <dsp:cNvPr id="0" name=""/>
        <dsp:cNvSpPr/>
      </dsp:nvSpPr>
      <dsp:spPr>
        <a:xfrm>
          <a:off x="1004047" y="565391"/>
          <a:ext cx="548386" cy="224979"/>
        </a:xfrm>
        <a:custGeom>
          <a:avLst/>
          <a:gdLst/>
          <a:ahLst/>
          <a:cxnLst/>
          <a:rect l="0" t="0" r="0" b="0"/>
          <a:pathLst>
            <a:path>
              <a:moveTo>
                <a:pt x="548386" y="0"/>
              </a:moveTo>
              <a:lnTo>
                <a:pt x="548386" y="112489"/>
              </a:lnTo>
              <a:lnTo>
                <a:pt x="0" y="112489"/>
              </a:lnTo>
              <a:lnTo>
                <a:pt x="0" y="224979"/>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B9D270-C6B8-4D13-8240-249C8EC1A476}">
      <dsp:nvSpPr>
        <dsp:cNvPr id="0" name=""/>
        <dsp:cNvSpPr/>
      </dsp:nvSpPr>
      <dsp:spPr>
        <a:xfrm>
          <a:off x="415198" y="790370"/>
          <a:ext cx="1177698" cy="562447"/>
        </a:xfrm>
        <a:prstGeom prst="roundRect">
          <a:avLst>
            <a:gd name="adj" fmla="val 1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l-PL" sz="1400" kern="1200" dirty="0">
              <a:solidFill>
                <a:schemeClr val="tx1"/>
              </a:solidFill>
              <a:latin typeface="Times New Roman" pitchFamily="18" charset="0"/>
              <a:cs typeface="Times New Roman" pitchFamily="18" charset="0"/>
            </a:rPr>
            <a:t>Construction </a:t>
          </a:r>
          <a:r>
            <a:rPr lang="pl-PL" sz="1400" kern="1200" dirty="0" err="1">
              <a:solidFill>
                <a:schemeClr val="tx1"/>
              </a:solidFill>
              <a:latin typeface="Times New Roman" pitchFamily="18" charset="0"/>
              <a:cs typeface="Times New Roman" pitchFamily="18" charset="0"/>
            </a:rPr>
            <a:t>area</a:t>
          </a:r>
          <a:endParaRPr lang="pl-PL" sz="1400" kern="1200" dirty="0">
            <a:solidFill>
              <a:schemeClr val="tx1"/>
            </a:solidFill>
            <a:latin typeface="Times New Roman" pitchFamily="18" charset="0"/>
            <a:cs typeface="Times New Roman" pitchFamily="18" charset="0"/>
          </a:endParaRPr>
        </a:p>
      </dsp:txBody>
      <dsp:txXfrm>
        <a:off x="431672" y="806844"/>
        <a:ext cx="1144750" cy="529499"/>
      </dsp:txXfrm>
    </dsp:sp>
    <dsp:sp modelId="{5FA1F610-ED8D-40EA-B357-DFF9286ECBD9}">
      <dsp:nvSpPr>
        <dsp:cNvPr id="0" name=""/>
        <dsp:cNvSpPr/>
      </dsp:nvSpPr>
      <dsp:spPr>
        <a:xfrm>
          <a:off x="1552433" y="565391"/>
          <a:ext cx="715399" cy="224979"/>
        </a:xfrm>
        <a:custGeom>
          <a:avLst/>
          <a:gdLst/>
          <a:ahLst/>
          <a:cxnLst/>
          <a:rect l="0" t="0" r="0" b="0"/>
          <a:pathLst>
            <a:path>
              <a:moveTo>
                <a:pt x="0" y="0"/>
              </a:moveTo>
              <a:lnTo>
                <a:pt x="0" y="112489"/>
              </a:lnTo>
              <a:lnTo>
                <a:pt x="715399" y="112489"/>
              </a:lnTo>
              <a:lnTo>
                <a:pt x="715399" y="224979"/>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088ABE-AFE7-425B-BE9A-E4EEB7BEFB85}">
      <dsp:nvSpPr>
        <dsp:cNvPr id="0" name=""/>
        <dsp:cNvSpPr/>
      </dsp:nvSpPr>
      <dsp:spPr>
        <a:xfrm>
          <a:off x="1845997" y="790370"/>
          <a:ext cx="843671" cy="562447"/>
        </a:xfrm>
        <a:prstGeom prst="roundRect">
          <a:avLst>
            <a:gd name="adj" fmla="val 1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l-PL" sz="1400" kern="1200" dirty="0">
              <a:solidFill>
                <a:schemeClr val="tx1"/>
              </a:solidFill>
              <a:latin typeface="Times New Roman" pitchFamily="18" charset="0"/>
              <a:cs typeface="Times New Roman" pitchFamily="18" charset="0"/>
            </a:rPr>
            <a:t>Net </a:t>
          </a:r>
          <a:r>
            <a:rPr lang="pl-PL" sz="1400" kern="1200" dirty="0" err="1">
              <a:solidFill>
                <a:schemeClr val="tx1"/>
              </a:solidFill>
              <a:latin typeface="Times New Roman" pitchFamily="18" charset="0"/>
              <a:cs typeface="Times New Roman" pitchFamily="18" charset="0"/>
            </a:rPr>
            <a:t>area</a:t>
          </a:r>
          <a:endParaRPr lang="pl-PL" sz="1400" kern="1200" dirty="0">
            <a:solidFill>
              <a:schemeClr val="tx1"/>
            </a:solidFill>
            <a:latin typeface="Times New Roman" pitchFamily="18" charset="0"/>
            <a:cs typeface="Times New Roman" pitchFamily="18" charset="0"/>
          </a:endParaRPr>
        </a:p>
      </dsp:txBody>
      <dsp:txXfrm>
        <a:off x="1862471" y="806844"/>
        <a:ext cx="810723" cy="529499"/>
      </dsp:txXfrm>
    </dsp:sp>
    <dsp:sp modelId="{21F05971-DEE3-4572-B4E6-8F6D563B87AF}">
      <dsp:nvSpPr>
        <dsp:cNvPr id="0" name=""/>
        <dsp:cNvSpPr/>
      </dsp:nvSpPr>
      <dsp:spPr>
        <a:xfrm>
          <a:off x="1171060" y="1352818"/>
          <a:ext cx="1096773" cy="224979"/>
        </a:xfrm>
        <a:custGeom>
          <a:avLst/>
          <a:gdLst/>
          <a:ahLst/>
          <a:cxnLst/>
          <a:rect l="0" t="0" r="0" b="0"/>
          <a:pathLst>
            <a:path>
              <a:moveTo>
                <a:pt x="1096773" y="0"/>
              </a:moveTo>
              <a:lnTo>
                <a:pt x="1096773" y="112489"/>
              </a:lnTo>
              <a:lnTo>
                <a:pt x="0" y="112489"/>
              </a:lnTo>
              <a:lnTo>
                <a:pt x="0" y="224979"/>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624AA2-6965-4207-AAAD-81B9097ACDB5}">
      <dsp:nvSpPr>
        <dsp:cNvPr id="0" name=""/>
        <dsp:cNvSpPr/>
      </dsp:nvSpPr>
      <dsp:spPr>
        <a:xfrm>
          <a:off x="507002" y="1577797"/>
          <a:ext cx="1328116" cy="562447"/>
        </a:xfrm>
        <a:prstGeom prst="roundRect">
          <a:avLst>
            <a:gd name="adj" fmla="val 1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l-PL" sz="1400" kern="1200" dirty="0" err="1">
              <a:solidFill>
                <a:schemeClr val="tx1"/>
              </a:solidFill>
              <a:latin typeface="Times New Roman" pitchFamily="18" charset="0"/>
              <a:cs typeface="Times New Roman" pitchFamily="18" charset="0"/>
            </a:rPr>
            <a:t>Communication</a:t>
          </a:r>
          <a:r>
            <a:rPr lang="pl-PL" sz="1400" kern="1200" dirty="0">
              <a:solidFill>
                <a:schemeClr val="tx1"/>
              </a:solidFill>
              <a:latin typeface="Times New Roman" pitchFamily="18" charset="0"/>
              <a:cs typeface="Times New Roman" pitchFamily="18" charset="0"/>
            </a:rPr>
            <a:t> </a:t>
          </a:r>
          <a:r>
            <a:rPr lang="pl-PL" sz="1400" kern="1200" dirty="0" err="1">
              <a:solidFill>
                <a:schemeClr val="tx1"/>
              </a:solidFill>
              <a:latin typeface="Times New Roman" pitchFamily="18" charset="0"/>
              <a:cs typeface="Times New Roman" pitchFamily="18" charset="0"/>
            </a:rPr>
            <a:t>area</a:t>
          </a:r>
          <a:endParaRPr lang="pl-PL" sz="1400" kern="1200" dirty="0">
            <a:solidFill>
              <a:schemeClr val="tx1"/>
            </a:solidFill>
            <a:latin typeface="Times New Roman" pitchFamily="18" charset="0"/>
            <a:cs typeface="Times New Roman" pitchFamily="18" charset="0"/>
          </a:endParaRPr>
        </a:p>
      </dsp:txBody>
      <dsp:txXfrm>
        <a:off x="523476" y="1594271"/>
        <a:ext cx="1295168" cy="529499"/>
      </dsp:txXfrm>
    </dsp:sp>
    <dsp:sp modelId="{AC386E3D-B4BD-4BB3-A0D9-5C0277FC1EE5}">
      <dsp:nvSpPr>
        <dsp:cNvPr id="0" name=""/>
        <dsp:cNvSpPr/>
      </dsp:nvSpPr>
      <dsp:spPr>
        <a:xfrm>
          <a:off x="2267833" y="1352818"/>
          <a:ext cx="242222" cy="224979"/>
        </a:xfrm>
        <a:custGeom>
          <a:avLst/>
          <a:gdLst/>
          <a:ahLst/>
          <a:cxnLst/>
          <a:rect l="0" t="0" r="0" b="0"/>
          <a:pathLst>
            <a:path>
              <a:moveTo>
                <a:pt x="0" y="0"/>
              </a:moveTo>
              <a:lnTo>
                <a:pt x="0" y="112489"/>
              </a:lnTo>
              <a:lnTo>
                <a:pt x="242222" y="112489"/>
              </a:lnTo>
              <a:lnTo>
                <a:pt x="242222" y="224979"/>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DCE8EE-4F00-4F8B-8E86-F2CA16ECC4C4}">
      <dsp:nvSpPr>
        <dsp:cNvPr id="0" name=""/>
        <dsp:cNvSpPr/>
      </dsp:nvSpPr>
      <dsp:spPr>
        <a:xfrm>
          <a:off x="2088220" y="1577797"/>
          <a:ext cx="843671" cy="562447"/>
        </a:xfrm>
        <a:prstGeom prst="roundRect">
          <a:avLst>
            <a:gd name="adj" fmla="val 1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l-PL" sz="1400" kern="1200" dirty="0">
              <a:solidFill>
                <a:schemeClr val="tx1"/>
              </a:solidFill>
              <a:latin typeface="Times New Roman" pitchFamily="18" charset="0"/>
              <a:cs typeface="Times New Roman" pitchFamily="18" charset="0"/>
            </a:rPr>
            <a:t>Service </a:t>
          </a:r>
          <a:r>
            <a:rPr lang="pl-PL" sz="1400" kern="1200" dirty="0" err="1">
              <a:solidFill>
                <a:schemeClr val="tx1"/>
              </a:solidFill>
              <a:latin typeface="Times New Roman" pitchFamily="18" charset="0"/>
              <a:cs typeface="Times New Roman" pitchFamily="18" charset="0"/>
            </a:rPr>
            <a:t>area</a:t>
          </a:r>
          <a:endParaRPr lang="pl-PL" sz="1400" kern="1200" dirty="0">
            <a:solidFill>
              <a:schemeClr val="tx1"/>
            </a:solidFill>
            <a:latin typeface="Times New Roman" pitchFamily="18" charset="0"/>
            <a:cs typeface="Times New Roman" pitchFamily="18" charset="0"/>
          </a:endParaRPr>
        </a:p>
      </dsp:txBody>
      <dsp:txXfrm>
        <a:off x="2104694" y="1594271"/>
        <a:ext cx="810723" cy="529499"/>
      </dsp:txXfrm>
    </dsp:sp>
    <dsp:sp modelId="{34D7B73D-7C2F-48D9-A1EE-471740E02225}">
      <dsp:nvSpPr>
        <dsp:cNvPr id="0" name=""/>
        <dsp:cNvSpPr/>
      </dsp:nvSpPr>
      <dsp:spPr>
        <a:xfrm>
          <a:off x="2267833" y="1352818"/>
          <a:ext cx="1338995" cy="224979"/>
        </a:xfrm>
        <a:custGeom>
          <a:avLst/>
          <a:gdLst/>
          <a:ahLst/>
          <a:cxnLst/>
          <a:rect l="0" t="0" r="0" b="0"/>
          <a:pathLst>
            <a:path>
              <a:moveTo>
                <a:pt x="0" y="0"/>
              </a:moveTo>
              <a:lnTo>
                <a:pt x="0" y="112489"/>
              </a:lnTo>
              <a:lnTo>
                <a:pt x="1338995" y="112489"/>
              </a:lnTo>
              <a:lnTo>
                <a:pt x="1338995" y="224979"/>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605D40-C5E0-4CFD-BEB2-A6938BD66268}">
      <dsp:nvSpPr>
        <dsp:cNvPr id="0" name=""/>
        <dsp:cNvSpPr/>
      </dsp:nvSpPr>
      <dsp:spPr>
        <a:xfrm>
          <a:off x="3184993" y="1577797"/>
          <a:ext cx="843671" cy="562447"/>
        </a:xfrm>
        <a:prstGeom prst="roundRect">
          <a:avLst>
            <a:gd name="adj" fmla="val 1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l-PL" sz="1400" kern="1200" dirty="0" err="1">
              <a:solidFill>
                <a:schemeClr val="tx1"/>
              </a:solidFill>
              <a:latin typeface="Times New Roman" pitchFamily="18" charset="0"/>
              <a:cs typeface="Times New Roman" pitchFamily="18" charset="0"/>
            </a:rPr>
            <a:t>Usable</a:t>
          </a:r>
          <a:r>
            <a:rPr lang="pl-PL" sz="1400" kern="1200" dirty="0">
              <a:solidFill>
                <a:schemeClr val="tx1"/>
              </a:solidFill>
              <a:latin typeface="Times New Roman" pitchFamily="18" charset="0"/>
              <a:cs typeface="Times New Roman" pitchFamily="18" charset="0"/>
            </a:rPr>
            <a:t> </a:t>
          </a:r>
          <a:r>
            <a:rPr lang="pl-PL" sz="1400" kern="1200" dirty="0" err="1">
              <a:solidFill>
                <a:schemeClr val="tx1"/>
              </a:solidFill>
              <a:latin typeface="Times New Roman" pitchFamily="18" charset="0"/>
              <a:cs typeface="Times New Roman" pitchFamily="18" charset="0"/>
            </a:rPr>
            <a:t>area</a:t>
          </a:r>
          <a:endParaRPr lang="pl-PL" sz="1400" kern="1200" dirty="0">
            <a:solidFill>
              <a:schemeClr val="tx1"/>
            </a:solidFill>
            <a:latin typeface="Times New Roman" pitchFamily="18" charset="0"/>
            <a:cs typeface="Times New Roman" pitchFamily="18" charset="0"/>
          </a:endParaRPr>
        </a:p>
      </dsp:txBody>
      <dsp:txXfrm>
        <a:off x="3201467" y="1594271"/>
        <a:ext cx="810723" cy="529499"/>
      </dsp:txXfrm>
    </dsp:sp>
    <dsp:sp modelId="{A323C160-F98A-435A-94F8-68699B829A4E}">
      <dsp:nvSpPr>
        <dsp:cNvPr id="0" name=""/>
        <dsp:cNvSpPr/>
      </dsp:nvSpPr>
      <dsp:spPr>
        <a:xfrm>
          <a:off x="3058442" y="2140244"/>
          <a:ext cx="548386" cy="224979"/>
        </a:xfrm>
        <a:custGeom>
          <a:avLst/>
          <a:gdLst/>
          <a:ahLst/>
          <a:cxnLst/>
          <a:rect l="0" t="0" r="0" b="0"/>
          <a:pathLst>
            <a:path>
              <a:moveTo>
                <a:pt x="548386" y="0"/>
              </a:moveTo>
              <a:lnTo>
                <a:pt x="548386" y="112489"/>
              </a:lnTo>
              <a:lnTo>
                <a:pt x="0" y="112489"/>
              </a:lnTo>
              <a:lnTo>
                <a:pt x="0" y="224979"/>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C3940B-B7C1-44A1-BB37-10799D84D6A0}">
      <dsp:nvSpPr>
        <dsp:cNvPr id="0" name=""/>
        <dsp:cNvSpPr/>
      </dsp:nvSpPr>
      <dsp:spPr>
        <a:xfrm>
          <a:off x="2636606" y="2365223"/>
          <a:ext cx="843671" cy="562447"/>
        </a:xfrm>
        <a:prstGeom prst="roundRect">
          <a:avLst>
            <a:gd name="adj" fmla="val 1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l-PL" sz="1400" kern="1200" dirty="0" err="1">
              <a:solidFill>
                <a:schemeClr val="tx1"/>
              </a:solidFill>
              <a:latin typeface="Times New Roman" pitchFamily="18" charset="0"/>
              <a:cs typeface="Times New Roman" pitchFamily="18" charset="0"/>
            </a:rPr>
            <a:t>Auxiliary</a:t>
          </a:r>
          <a:r>
            <a:rPr lang="pl-PL" sz="1400" kern="1200" dirty="0">
              <a:solidFill>
                <a:schemeClr val="tx1"/>
              </a:solidFill>
              <a:latin typeface="Times New Roman" pitchFamily="18" charset="0"/>
              <a:cs typeface="Times New Roman" pitchFamily="18" charset="0"/>
            </a:rPr>
            <a:t> </a:t>
          </a:r>
          <a:r>
            <a:rPr lang="pl-PL" sz="1400" kern="1200" dirty="0" err="1">
              <a:solidFill>
                <a:schemeClr val="tx1"/>
              </a:solidFill>
              <a:latin typeface="Times New Roman" pitchFamily="18" charset="0"/>
              <a:cs typeface="Times New Roman" pitchFamily="18" charset="0"/>
            </a:rPr>
            <a:t>surface</a:t>
          </a:r>
          <a:endParaRPr lang="pl-PL" sz="1400" kern="1200" dirty="0">
            <a:solidFill>
              <a:schemeClr val="tx1"/>
            </a:solidFill>
            <a:latin typeface="Times New Roman" pitchFamily="18" charset="0"/>
            <a:cs typeface="Times New Roman" pitchFamily="18" charset="0"/>
          </a:endParaRPr>
        </a:p>
      </dsp:txBody>
      <dsp:txXfrm>
        <a:off x="2653080" y="2381697"/>
        <a:ext cx="810723" cy="529499"/>
      </dsp:txXfrm>
    </dsp:sp>
    <dsp:sp modelId="{3621FD88-3B39-466F-9AD7-C57E233FC1D8}">
      <dsp:nvSpPr>
        <dsp:cNvPr id="0" name=""/>
        <dsp:cNvSpPr/>
      </dsp:nvSpPr>
      <dsp:spPr>
        <a:xfrm>
          <a:off x="3606829" y="2140244"/>
          <a:ext cx="548386" cy="224979"/>
        </a:xfrm>
        <a:custGeom>
          <a:avLst/>
          <a:gdLst/>
          <a:ahLst/>
          <a:cxnLst/>
          <a:rect l="0" t="0" r="0" b="0"/>
          <a:pathLst>
            <a:path>
              <a:moveTo>
                <a:pt x="0" y="0"/>
              </a:moveTo>
              <a:lnTo>
                <a:pt x="0" y="112489"/>
              </a:lnTo>
              <a:lnTo>
                <a:pt x="548386" y="112489"/>
              </a:lnTo>
              <a:lnTo>
                <a:pt x="548386" y="224979"/>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F5E5280-BC0D-4A08-9A12-32AD2A1CDB99}">
      <dsp:nvSpPr>
        <dsp:cNvPr id="0" name=""/>
        <dsp:cNvSpPr/>
      </dsp:nvSpPr>
      <dsp:spPr>
        <a:xfrm>
          <a:off x="3733379" y="2365223"/>
          <a:ext cx="843671" cy="562447"/>
        </a:xfrm>
        <a:prstGeom prst="roundRect">
          <a:avLst>
            <a:gd name="adj" fmla="val 1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l-PL" sz="1400" kern="1200" dirty="0">
              <a:solidFill>
                <a:schemeClr val="tx1"/>
              </a:solidFill>
              <a:latin typeface="Times New Roman" pitchFamily="18" charset="0"/>
              <a:cs typeface="Times New Roman" pitchFamily="18" charset="0"/>
            </a:rPr>
            <a:t>Basic </a:t>
          </a:r>
          <a:r>
            <a:rPr lang="pl-PL" sz="1400" kern="1200" dirty="0" err="1">
              <a:solidFill>
                <a:schemeClr val="tx1"/>
              </a:solidFill>
              <a:latin typeface="Times New Roman" pitchFamily="18" charset="0"/>
              <a:cs typeface="Times New Roman" pitchFamily="18" charset="0"/>
            </a:rPr>
            <a:t>surface</a:t>
          </a:r>
          <a:endParaRPr lang="pl-PL" sz="1400" kern="1200" dirty="0">
            <a:solidFill>
              <a:schemeClr val="tx1"/>
            </a:solidFill>
            <a:latin typeface="Times New Roman" pitchFamily="18" charset="0"/>
            <a:cs typeface="Times New Roman" pitchFamily="18" charset="0"/>
          </a:endParaRPr>
        </a:p>
      </dsp:txBody>
      <dsp:txXfrm>
        <a:off x="3749853" y="2381697"/>
        <a:ext cx="810723" cy="529499"/>
      </dsp:txXfrm>
    </dsp:sp>
    <dsp:sp modelId="{265A469C-665C-4262-9052-4C2CEE66347D}">
      <dsp:nvSpPr>
        <dsp:cNvPr id="0" name=""/>
        <dsp:cNvSpPr/>
      </dsp:nvSpPr>
      <dsp:spPr>
        <a:xfrm>
          <a:off x="2771674" y="2927671"/>
          <a:ext cx="1383541" cy="224979"/>
        </a:xfrm>
        <a:custGeom>
          <a:avLst/>
          <a:gdLst/>
          <a:ahLst/>
          <a:cxnLst/>
          <a:rect l="0" t="0" r="0" b="0"/>
          <a:pathLst>
            <a:path>
              <a:moveTo>
                <a:pt x="1383541" y="0"/>
              </a:moveTo>
              <a:lnTo>
                <a:pt x="1383541" y="112489"/>
              </a:lnTo>
              <a:lnTo>
                <a:pt x="0" y="112489"/>
              </a:lnTo>
              <a:lnTo>
                <a:pt x="0" y="224979"/>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D6378C-2966-4502-89E3-B6F2D0855518}">
      <dsp:nvSpPr>
        <dsp:cNvPr id="0" name=""/>
        <dsp:cNvSpPr/>
      </dsp:nvSpPr>
      <dsp:spPr>
        <a:xfrm>
          <a:off x="2349838" y="3152650"/>
          <a:ext cx="843671" cy="562447"/>
        </a:xfrm>
        <a:prstGeom prst="roundRect">
          <a:avLst>
            <a:gd name="adj" fmla="val 1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l-PL" sz="1400" kern="1200" dirty="0">
              <a:solidFill>
                <a:schemeClr val="tx1"/>
              </a:solidFill>
              <a:latin typeface="Times New Roman" pitchFamily="18" charset="0"/>
              <a:cs typeface="Times New Roman" pitchFamily="18" charset="0"/>
            </a:rPr>
            <a:t>Handling </a:t>
          </a:r>
          <a:r>
            <a:rPr lang="pl-PL" sz="1400" kern="1200" dirty="0" err="1">
              <a:solidFill>
                <a:schemeClr val="tx1"/>
              </a:solidFill>
              <a:latin typeface="Times New Roman" pitchFamily="18" charset="0"/>
              <a:cs typeface="Times New Roman" pitchFamily="18" charset="0"/>
            </a:rPr>
            <a:t>surface</a:t>
          </a:r>
          <a:endParaRPr lang="pl-PL" sz="1400" kern="1200" dirty="0">
            <a:solidFill>
              <a:schemeClr val="tx1"/>
            </a:solidFill>
            <a:latin typeface="Times New Roman" pitchFamily="18" charset="0"/>
            <a:cs typeface="Times New Roman" pitchFamily="18" charset="0"/>
          </a:endParaRPr>
        </a:p>
      </dsp:txBody>
      <dsp:txXfrm>
        <a:off x="2366312" y="3169124"/>
        <a:ext cx="810723" cy="529499"/>
      </dsp:txXfrm>
    </dsp:sp>
    <dsp:sp modelId="{AADC3C1A-3F6B-407C-B824-EA2ED7834ECE}">
      <dsp:nvSpPr>
        <dsp:cNvPr id="0" name=""/>
        <dsp:cNvSpPr/>
      </dsp:nvSpPr>
      <dsp:spPr>
        <a:xfrm>
          <a:off x="3868447" y="2927671"/>
          <a:ext cx="286768" cy="224979"/>
        </a:xfrm>
        <a:custGeom>
          <a:avLst/>
          <a:gdLst/>
          <a:ahLst/>
          <a:cxnLst/>
          <a:rect l="0" t="0" r="0" b="0"/>
          <a:pathLst>
            <a:path>
              <a:moveTo>
                <a:pt x="286768" y="0"/>
              </a:moveTo>
              <a:lnTo>
                <a:pt x="286768" y="112489"/>
              </a:lnTo>
              <a:lnTo>
                <a:pt x="0" y="112489"/>
              </a:lnTo>
              <a:lnTo>
                <a:pt x="0" y="224979"/>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F639246-4A58-4BA1-AD7F-695F55B61D96}">
      <dsp:nvSpPr>
        <dsp:cNvPr id="0" name=""/>
        <dsp:cNvSpPr/>
      </dsp:nvSpPr>
      <dsp:spPr>
        <a:xfrm>
          <a:off x="3446611" y="3152650"/>
          <a:ext cx="843671" cy="562447"/>
        </a:xfrm>
        <a:prstGeom prst="roundRect">
          <a:avLst>
            <a:gd name="adj" fmla="val 1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l-PL" sz="1400" kern="1200" dirty="0">
              <a:solidFill>
                <a:schemeClr val="tx1"/>
              </a:solidFill>
              <a:latin typeface="Times New Roman" pitchFamily="18" charset="0"/>
              <a:cs typeface="Times New Roman" pitchFamily="18" charset="0"/>
            </a:rPr>
            <a:t>Storage </a:t>
          </a:r>
          <a:r>
            <a:rPr lang="pl-PL" sz="1400" kern="1200" dirty="0" err="1">
              <a:solidFill>
                <a:schemeClr val="tx1"/>
              </a:solidFill>
              <a:latin typeface="Times New Roman" pitchFamily="18" charset="0"/>
              <a:cs typeface="Times New Roman" pitchFamily="18" charset="0"/>
            </a:rPr>
            <a:t>area</a:t>
          </a:r>
          <a:endParaRPr lang="pl-PL" sz="1400" kern="1200" dirty="0">
            <a:solidFill>
              <a:schemeClr val="tx1"/>
            </a:solidFill>
            <a:latin typeface="Times New Roman" pitchFamily="18" charset="0"/>
            <a:cs typeface="Times New Roman" pitchFamily="18" charset="0"/>
          </a:endParaRPr>
        </a:p>
      </dsp:txBody>
      <dsp:txXfrm>
        <a:off x="3463085" y="3169124"/>
        <a:ext cx="810723" cy="529499"/>
      </dsp:txXfrm>
    </dsp:sp>
    <dsp:sp modelId="{4A21CBC7-6EEE-479F-8E0D-C8E68301F014}">
      <dsp:nvSpPr>
        <dsp:cNvPr id="0" name=""/>
        <dsp:cNvSpPr/>
      </dsp:nvSpPr>
      <dsp:spPr>
        <a:xfrm>
          <a:off x="4155215" y="2927671"/>
          <a:ext cx="1096773" cy="224979"/>
        </a:xfrm>
        <a:custGeom>
          <a:avLst/>
          <a:gdLst/>
          <a:ahLst/>
          <a:cxnLst/>
          <a:rect l="0" t="0" r="0" b="0"/>
          <a:pathLst>
            <a:path>
              <a:moveTo>
                <a:pt x="0" y="0"/>
              </a:moveTo>
              <a:lnTo>
                <a:pt x="0" y="112489"/>
              </a:lnTo>
              <a:lnTo>
                <a:pt x="1096773" y="112489"/>
              </a:lnTo>
              <a:lnTo>
                <a:pt x="1096773" y="224979"/>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186D63-34E0-4176-B5FD-693075FBCF52}">
      <dsp:nvSpPr>
        <dsp:cNvPr id="0" name=""/>
        <dsp:cNvSpPr/>
      </dsp:nvSpPr>
      <dsp:spPr>
        <a:xfrm>
          <a:off x="4543384" y="3152650"/>
          <a:ext cx="1417207" cy="562447"/>
        </a:xfrm>
        <a:prstGeom prst="roundRect">
          <a:avLst>
            <a:gd name="adj" fmla="val 1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l-PL" sz="1400" kern="1200" dirty="0" err="1">
              <a:solidFill>
                <a:schemeClr val="tx1"/>
              </a:solidFill>
              <a:latin typeface="Times New Roman" pitchFamily="18" charset="0"/>
              <a:cs typeface="Times New Roman" pitchFamily="18" charset="0"/>
            </a:rPr>
            <a:t>Reception</a:t>
          </a:r>
          <a:r>
            <a:rPr lang="pl-PL" sz="1400" kern="1200" dirty="0">
              <a:solidFill>
                <a:schemeClr val="tx1"/>
              </a:solidFill>
              <a:latin typeface="Times New Roman" pitchFamily="18" charset="0"/>
              <a:cs typeface="Times New Roman" pitchFamily="18" charset="0"/>
            </a:rPr>
            <a:t>/</a:t>
          </a:r>
          <a:r>
            <a:rPr lang="pl-PL" sz="1400" kern="1200" dirty="0" err="1">
              <a:solidFill>
                <a:schemeClr val="tx1"/>
              </a:solidFill>
              <a:latin typeface="Times New Roman" pitchFamily="18" charset="0"/>
              <a:cs typeface="Times New Roman" pitchFamily="18" charset="0"/>
            </a:rPr>
            <a:t>release</a:t>
          </a:r>
          <a:r>
            <a:rPr lang="pl-PL" sz="1400" kern="1200" dirty="0">
              <a:solidFill>
                <a:schemeClr val="tx1"/>
              </a:solidFill>
              <a:latin typeface="Times New Roman" pitchFamily="18" charset="0"/>
              <a:cs typeface="Times New Roman" pitchFamily="18" charset="0"/>
            </a:rPr>
            <a:t> </a:t>
          </a:r>
          <a:r>
            <a:rPr lang="pl-PL" sz="1400" kern="1200" dirty="0" err="1">
              <a:solidFill>
                <a:schemeClr val="tx1"/>
              </a:solidFill>
              <a:latin typeface="Times New Roman" pitchFamily="18" charset="0"/>
              <a:cs typeface="Times New Roman" pitchFamily="18" charset="0"/>
            </a:rPr>
            <a:t>area</a:t>
          </a:r>
          <a:endParaRPr lang="pl-PL" sz="1400" kern="1200" dirty="0">
            <a:solidFill>
              <a:schemeClr val="tx1"/>
            </a:solidFill>
            <a:latin typeface="Times New Roman" pitchFamily="18" charset="0"/>
            <a:cs typeface="Times New Roman" pitchFamily="18" charset="0"/>
          </a:endParaRPr>
        </a:p>
      </dsp:txBody>
      <dsp:txXfrm>
        <a:off x="4559858" y="3169124"/>
        <a:ext cx="1384259" cy="5294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89076B-7857-4184-AB8C-D0943E5844CB}">
      <dsp:nvSpPr>
        <dsp:cNvPr id="0" name=""/>
        <dsp:cNvSpPr/>
      </dsp:nvSpPr>
      <dsp:spPr>
        <a:xfrm>
          <a:off x="252110" y="1732216"/>
          <a:ext cx="1505201" cy="752600"/>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pl-PL" sz="1600" kern="1200" dirty="0">
              <a:latin typeface="Tahoma" panose="020B0604030504040204" pitchFamily="34" charset="0"/>
              <a:ea typeface="Tahoma" panose="020B0604030504040204" pitchFamily="34" charset="0"/>
              <a:cs typeface="Tahoma" panose="020B0604030504040204" pitchFamily="34" charset="0"/>
            </a:rPr>
            <a:t>Supplier</a:t>
          </a:r>
        </a:p>
      </dsp:txBody>
      <dsp:txXfrm>
        <a:off x="274153" y="1754259"/>
        <a:ext cx="1461115" cy="708514"/>
      </dsp:txXfrm>
    </dsp:sp>
    <dsp:sp modelId="{8C1CF681-136E-45A2-98E5-01ED0100E347}">
      <dsp:nvSpPr>
        <dsp:cNvPr id="0" name=""/>
        <dsp:cNvSpPr/>
      </dsp:nvSpPr>
      <dsp:spPr>
        <a:xfrm>
          <a:off x="1757311" y="2092454"/>
          <a:ext cx="602080" cy="32124"/>
        </a:xfrm>
        <a:prstGeom prst="rightArrow">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pl-PL" sz="1000" kern="1200">
            <a:latin typeface="Tahoma" panose="020B0604030504040204" pitchFamily="34" charset="0"/>
            <a:ea typeface="Tahoma" panose="020B0604030504040204" pitchFamily="34" charset="0"/>
            <a:cs typeface="Tahoma" panose="020B0604030504040204" pitchFamily="34" charset="0"/>
          </a:endParaRPr>
        </a:p>
      </dsp:txBody>
      <dsp:txXfrm>
        <a:off x="2043299" y="2093464"/>
        <a:ext cx="30104" cy="30104"/>
      </dsp:txXfrm>
    </dsp:sp>
    <dsp:sp modelId="{F95906E8-9770-456D-8E25-9EDA43C5414F}">
      <dsp:nvSpPr>
        <dsp:cNvPr id="0" name=""/>
        <dsp:cNvSpPr/>
      </dsp:nvSpPr>
      <dsp:spPr>
        <a:xfrm>
          <a:off x="2359392" y="1732216"/>
          <a:ext cx="1505201" cy="752600"/>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l-PL" sz="1400" kern="1200" dirty="0">
              <a:latin typeface="Tahoma" panose="020B0604030504040204" pitchFamily="34" charset="0"/>
              <a:ea typeface="Tahoma" panose="020B0604030504040204" pitchFamily="34" charset="0"/>
              <a:cs typeface="Tahoma" panose="020B0604030504040204" pitchFamily="34" charset="0"/>
            </a:rPr>
            <a:t>Central </a:t>
          </a:r>
          <a:r>
            <a:rPr lang="pl-PL" sz="1400" kern="1200" dirty="0" err="1">
              <a:latin typeface="Tahoma" panose="020B0604030504040204" pitchFamily="34" charset="0"/>
              <a:ea typeface="Tahoma" panose="020B0604030504040204" pitchFamily="34" charset="0"/>
              <a:cs typeface="Tahoma" panose="020B0604030504040204" pitchFamily="34" charset="0"/>
            </a:rPr>
            <a:t>warehouse</a:t>
          </a:r>
          <a:endParaRPr lang="pl-PL" sz="1400" kern="1200" dirty="0">
            <a:latin typeface="Tahoma" panose="020B0604030504040204" pitchFamily="34" charset="0"/>
            <a:ea typeface="Tahoma" panose="020B0604030504040204" pitchFamily="34" charset="0"/>
            <a:cs typeface="Tahoma" panose="020B0604030504040204" pitchFamily="34" charset="0"/>
          </a:endParaRPr>
        </a:p>
      </dsp:txBody>
      <dsp:txXfrm>
        <a:off x="2381435" y="1754259"/>
        <a:ext cx="1461115" cy="708514"/>
      </dsp:txXfrm>
    </dsp:sp>
    <dsp:sp modelId="{E2410318-E53B-47A6-A4E2-24A2261CC313}">
      <dsp:nvSpPr>
        <dsp:cNvPr id="0" name=""/>
        <dsp:cNvSpPr/>
      </dsp:nvSpPr>
      <dsp:spPr>
        <a:xfrm rot="17350740">
          <a:off x="3249282" y="1226964"/>
          <a:ext cx="1832702" cy="32124"/>
        </a:xfrm>
        <a:prstGeom prst="rightArrow">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pl-PL" sz="1000" kern="1200">
            <a:latin typeface="Tahoma" panose="020B0604030504040204" pitchFamily="34" charset="0"/>
            <a:ea typeface="Tahoma" panose="020B0604030504040204" pitchFamily="34" charset="0"/>
            <a:cs typeface="Tahoma" panose="020B0604030504040204" pitchFamily="34" charset="0"/>
          </a:endParaRPr>
        </a:p>
      </dsp:txBody>
      <dsp:txXfrm>
        <a:off x="4119815" y="1197208"/>
        <a:ext cx="91635" cy="91635"/>
      </dsp:txXfrm>
    </dsp:sp>
    <dsp:sp modelId="{D336EC1D-5DCA-4C23-9050-0EE7EDC9506F}">
      <dsp:nvSpPr>
        <dsp:cNvPr id="0" name=""/>
        <dsp:cNvSpPr/>
      </dsp:nvSpPr>
      <dsp:spPr>
        <a:xfrm>
          <a:off x="4466673" y="1235"/>
          <a:ext cx="1626625" cy="752600"/>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l-PL" sz="1400" kern="1200" dirty="0" err="1">
              <a:latin typeface="Tahoma" panose="020B0604030504040204" pitchFamily="34" charset="0"/>
              <a:ea typeface="Tahoma" panose="020B0604030504040204" pitchFamily="34" charset="0"/>
              <a:cs typeface="Tahoma" panose="020B0604030504040204" pitchFamily="34" charset="0"/>
            </a:rPr>
            <a:t>Regional</a:t>
          </a:r>
          <a:r>
            <a:rPr lang="pl-PL" sz="1400" kern="1200" dirty="0">
              <a:latin typeface="Tahoma" panose="020B0604030504040204" pitchFamily="34" charset="0"/>
              <a:ea typeface="Tahoma" panose="020B0604030504040204" pitchFamily="34" charset="0"/>
              <a:cs typeface="Tahoma" panose="020B0604030504040204" pitchFamily="34" charset="0"/>
            </a:rPr>
            <a:t> </a:t>
          </a:r>
          <a:r>
            <a:rPr lang="en-US" sz="1400" kern="1200" dirty="0">
              <a:latin typeface="Tahoma" panose="020B0604030504040204" pitchFamily="34" charset="0"/>
              <a:ea typeface="Tahoma" panose="020B0604030504040204" pitchFamily="34" charset="0"/>
              <a:cs typeface="Tahoma" panose="020B0604030504040204" pitchFamily="34" charset="0"/>
            </a:rPr>
            <a:t>warehouse</a:t>
          </a:r>
          <a:r>
            <a:rPr lang="en-US" sz="1400" kern="1200" dirty="0"/>
            <a:t> </a:t>
          </a:r>
          <a:r>
            <a:rPr lang="pl-PL" sz="1400" kern="1200" dirty="0">
              <a:latin typeface="Tahoma" panose="020B0604030504040204" pitchFamily="34" charset="0"/>
              <a:ea typeface="Tahoma" panose="020B0604030504040204" pitchFamily="34" charset="0"/>
              <a:cs typeface="Tahoma" panose="020B0604030504040204" pitchFamily="34" charset="0"/>
            </a:rPr>
            <a:t> 1</a:t>
          </a:r>
        </a:p>
      </dsp:txBody>
      <dsp:txXfrm>
        <a:off x="4488716" y="23278"/>
        <a:ext cx="1582539" cy="708514"/>
      </dsp:txXfrm>
    </dsp:sp>
    <dsp:sp modelId="{A6C828D7-324F-4227-B99F-8AEC127CAA8F}">
      <dsp:nvSpPr>
        <dsp:cNvPr id="0" name=""/>
        <dsp:cNvSpPr/>
      </dsp:nvSpPr>
      <dsp:spPr>
        <a:xfrm>
          <a:off x="6093299" y="361473"/>
          <a:ext cx="602080" cy="32124"/>
        </a:xfrm>
        <a:prstGeom prst="rightArrow">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pl-PL" sz="1000" kern="1200">
            <a:latin typeface="Tahoma" panose="020B0604030504040204" pitchFamily="34" charset="0"/>
            <a:ea typeface="Tahoma" panose="020B0604030504040204" pitchFamily="34" charset="0"/>
            <a:cs typeface="Tahoma" panose="020B0604030504040204" pitchFamily="34" charset="0"/>
          </a:endParaRPr>
        </a:p>
      </dsp:txBody>
      <dsp:txXfrm>
        <a:off x="6379287" y="362483"/>
        <a:ext cx="30104" cy="30104"/>
      </dsp:txXfrm>
    </dsp:sp>
    <dsp:sp modelId="{60D89080-6AC0-48EB-8894-5DE78058213E}">
      <dsp:nvSpPr>
        <dsp:cNvPr id="0" name=""/>
        <dsp:cNvSpPr/>
      </dsp:nvSpPr>
      <dsp:spPr>
        <a:xfrm>
          <a:off x="6695379" y="1235"/>
          <a:ext cx="722933" cy="752600"/>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l-PL" sz="1400" kern="1200" dirty="0">
              <a:latin typeface="Tahoma" panose="020B0604030504040204" pitchFamily="34" charset="0"/>
              <a:ea typeface="Tahoma" panose="020B0604030504040204" pitchFamily="34" charset="0"/>
              <a:cs typeface="Tahoma" panose="020B0604030504040204" pitchFamily="34" charset="0"/>
            </a:rPr>
            <a:t>Client</a:t>
          </a:r>
        </a:p>
      </dsp:txBody>
      <dsp:txXfrm>
        <a:off x="6716553" y="22409"/>
        <a:ext cx="680585" cy="710252"/>
      </dsp:txXfrm>
    </dsp:sp>
    <dsp:sp modelId="{D9586618-C034-4054-91F5-B08BF27D297E}">
      <dsp:nvSpPr>
        <dsp:cNvPr id="0" name=""/>
        <dsp:cNvSpPr/>
      </dsp:nvSpPr>
      <dsp:spPr>
        <a:xfrm rot="18289469">
          <a:off x="3638477" y="1659709"/>
          <a:ext cx="1054312" cy="32124"/>
        </a:xfrm>
        <a:prstGeom prst="rightArrow">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pl-PL" sz="1000" kern="1200">
            <a:latin typeface="Tahoma" panose="020B0604030504040204" pitchFamily="34" charset="0"/>
            <a:ea typeface="Tahoma" panose="020B0604030504040204" pitchFamily="34" charset="0"/>
            <a:cs typeface="Tahoma" panose="020B0604030504040204" pitchFamily="34" charset="0"/>
          </a:endParaRPr>
        </a:p>
      </dsp:txBody>
      <dsp:txXfrm>
        <a:off x="4139275" y="1649413"/>
        <a:ext cx="52715" cy="52715"/>
      </dsp:txXfrm>
    </dsp:sp>
    <dsp:sp modelId="{9A652884-EDDF-4A1B-AEE8-F78D50B6C66C}">
      <dsp:nvSpPr>
        <dsp:cNvPr id="0" name=""/>
        <dsp:cNvSpPr/>
      </dsp:nvSpPr>
      <dsp:spPr>
        <a:xfrm>
          <a:off x="4466673" y="866726"/>
          <a:ext cx="1613108" cy="752600"/>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l-PL" sz="1400" kern="1200" dirty="0" err="1">
              <a:latin typeface="Tahoma" panose="020B0604030504040204" pitchFamily="34" charset="0"/>
              <a:ea typeface="Tahoma" panose="020B0604030504040204" pitchFamily="34" charset="0"/>
              <a:cs typeface="Tahoma" panose="020B0604030504040204" pitchFamily="34" charset="0"/>
            </a:rPr>
            <a:t>Regional</a:t>
          </a:r>
          <a:r>
            <a:rPr lang="pl-PL" sz="1400" kern="1200" dirty="0">
              <a:latin typeface="Tahoma" panose="020B0604030504040204" pitchFamily="34" charset="0"/>
              <a:ea typeface="Tahoma" panose="020B0604030504040204" pitchFamily="34" charset="0"/>
              <a:cs typeface="Tahoma" panose="020B0604030504040204" pitchFamily="34" charset="0"/>
            </a:rPr>
            <a:t> </a:t>
          </a:r>
          <a:r>
            <a:rPr lang="en-US" sz="1400" kern="1200" dirty="0">
              <a:latin typeface="Tahoma" panose="020B0604030504040204" pitchFamily="34" charset="0"/>
              <a:ea typeface="Tahoma" panose="020B0604030504040204" pitchFamily="34" charset="0"/>
              <a:cs typeface="Tahoma" panose="020B0604030504040204" pitchFamily="34" charset="0"/>
            </a:rPr>
            <a:t>warehouse</a:t>
          </a:r>
          <a:r>
            <a:rPr lang="pl-PL" sz="1400" kern="1200" dirty="0">
              <a:latin typeface="Tahoma" panose="020B0604030504040204" pitchFamily="34" charset="0"/>
              <a:ea typeface="Tahoma" panose="020B0604030504040204" pitchFamily="34" charset="0"/>
              <a:cs typeface="Tahoma" panose="020B0604030504040204" pitchFamily="34" charset="0"/>
            </a:rPr>
            <a:t> 2</a:t>
          </a:r>
        </a:p>
      </dsp:txBody>
      <dsp:txXfrm>
        <a:off x="4488716" y="888769"/>
        <a:ext cx="1569022" cy="708514"/>
      </dsp:txXfrm>
    </dsp:sp>
    <dsp:sp modelId="{DE02E81F-72A1-4DD3-BAFF-5FC5546FB9FA}">
      <dsp:nvSpPr>
        <dsp:cNvPr id="0" name=""/>
        <dsp:cNvSpPr/>
      </dsp:nvSpPr>
      <dsp:spPr>
        <a:xfrm>
          <a:off x="6079782" y="1226964"/>
          <a:ext cx="602080" cy="32124"/>
        </a:xfrm>
        <a:prstGeom prst="rightArrow">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pl-PL" sz="1000" kern="1200">
            <a:latin typeface="Tahoma" panose="020B0604030504040204" pitchFamily="34" charset="0"/>
            <a:ea typeface="Tahoma" panose="020B0604030504040204" pitchFamily="34" charset="0"/>
            <a:cs typeface="Tahoma" panose="020B0604030504040204" pitchFamily="34" charset="0"/>
          </a:endParaRPr>
        </a:p>
      </dsp:txBody>
      <dsp:txXfrm>
        <a:off x="6365770" y="1227974"/>
        <a:ext cx="30104" cy="30104"/>
      </dsp:txXfrm>
    </dsp:sp>
    <dsp:sp modelId="{370765EB-D9A0-431C-9FD8-ACF54EE9127D}">
      <dsp:nvSpPr>
        <dsp:cNvPr id="0" name=""/>
        <dsp:cNvSpPr/>
      </dsp:nvSpPr>
      <dsp:spPr>
        <a:xfrm>
          <a:off x="6681863" y="866726"/>
          <a:ext cx="705442" cy="752600"/>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l-PL" sz="1400" kern="1200" dirty="0">
              <a:latin typeface="Tahoma" panose="020B0604030504040204" pitchFamily="34" charset="0"/>
              <a:ea typeface="Tahoma" panose="020B0604030504040204" pitchFamily="34" charset="0"/>
              <a:cs typeface="Tahoma" panose="020B0604030504040204" pitchFamily="34" charset="0"/>
            </a:rPr>
            <a:t>Client</a:t>
          </a:r>
        </a:p>
      </dsp:txBody>
      <dsp:txXfrm>
        <a:off x="6702525" y="887388"/>
        <a:ext cx="664118" cy="711276"/>
      </dsp:txXfrm>
    </dsp:sp>
    <dsp:sp modelId="{14F28EC6-33E8-4953-9540-B291E5F29496}">
      <dsp:nvSpPr>
        <dsp:cNvPr id="0" name=""/>
        <dsp:cNvSpPr/>
      </dsp:nvSpPr>
      <dsp:spPr>
        <a:xfrm>
          <a:off x="3864593" y="2092454"/>
          <a:ext cx="602080" cy="32124"/>
        </a:xfrm>
        <a:prstGeom prst="rightArrow">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pl-PL" sz="1000" kern="1200">
            <a:latin typeface="Tahoma" panose="020B0604030504040204" pitchFamily="34" charset="0"/>
            <a:ea typeface="Tahoma" panose="020B0604030504040204" pitchFamily="34" charset="0"/>
            <a:cs typeface="Tahoma" panose="020B0604030504040204" pitchFamily="34" charset="0"/>
          </a:endParaRPr>
        </a:p>
      </dsp:txBody>
      <dsp:txXfrm>
        <a:off x="4150581" y="2093464"/>
        <a:ext cx="30104" cy="30104"/>
      </dsp:txXfrm>
    </dsp:sp>
    <dsp:sp modelId="{A7278AA7-A24D-4A2C-96AD-4EF7F4C08796}">
      <dsp:nvSpPr>
        <dsp:cNvPr id="0" name=""/>
        <dsp:cNvSpPr/>
      </dsp:nvSpPr>
      <dsp:spPr>
        <a:xfrm>
          <a:off x="4466673" y="1732216"/>
          <a:ext cx="1651672" cy="752600"/>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l-PL" sz="1400" kern="1200" dirty="0" err="1">
              <a:latin typeface="Tahoma" panose="020B0604030504040204" pitchFamily="34" charset="0"/>
              <a:ea typeface="Tahoma" panose="020B0604030504040204" pitchFamily="34" charset="0"/>
              <a:cs typeface="Tahoma" panose="020B0604030504040204" pitchFamily="34" charset="0"/>
            </a:rPr>
            <a:t>Regional</a:t>
          </a:r>
          <a:r>
            <a:rPr lang="pl-PL" sz="1400" kern="1200" dirty="0">
              <a:latin typeface="Tahoma" panose="020B0604030504040204" pitchFamily="34" charset="0"/>
              <a:ea typeface="Tahoma" panose="020B0604030504040204" pitchFamily="34" charset="0"/>
              <a:cs typeface="Tahoma" panose="020B0604030504040204" pitchFamily="34" charset="0"/>
            </a:rPr>
            <a:t> </a:t>
          </a:r>
          <a:r>
            <a:rPr lang="en-US" sz="1400" kern="1200" dirty="0">
              <a:latin typeface="Tahoma" panose="020B0604030504040204" pitchFamily="34" charset="0"/>
              <a:ea typeface="Tahoma" panose="020B0604030504040204" pitchFamily="34" charset="0"/>
              <a:cs typeface="Tahoma" panose="020B0604030504040204" pitchFamily="34" charset="0"/>
            </a:rPr>
            <a:t>warehouse</a:t>
          </a:r>
          <a:r>
            <a:rPr lang="pl-PL" sz="1400" kern="1200" dirty="0">
              <a:latin typeface="Tahoma" panose="020B0604030504040204" pitchFamily="34" charset="0"/>
              <a:ea typeface="Tahoma" panose="020B0604030504040204" pitchFamily="34" charset="0"/>
              <a:cs typeface="Tahoma" panose="020B0604030504040204" pitchFamily="34" charset="0"/>
            </a:rPr>
            <a:t> 3</a:t>
          </a:r>
        </a:p>
      </dsp:txBody>
      <dsp:txXfrm>
        <a:off x="4488716" y="1754259"/>
        <a:ext cx="1607586" cy="708514"/>
      </dsp:txXfrm>
    </dsp:sp>
    <dsp:sp modelId="{28F207F9-B648-446C-9F49-3FB9ACB2D4DB}">
      <dsp:nvSpPr>
        <dsp:cNvPr id="0" name=""/>
        <dsp:cNvSpPr/>
      </dsp:nvSpPr>
      <dsp:spPr>
        <a:xfrm>
          <a:off x="6118345" y="2092454"/>
          <a:ext cx="602080" cy="32124"/>
        </a:xfrm>
        <a:prstGeom prst="rightArrow">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pl-PL" sz="1000" kern="1200">
            <a:latin typeface="Tahoma" panose="020B0604030504040204" pitchFamily="34" charset="0"/>
            <a:ea typeface="Tahoma" panose="020B0604030504040204" pitchFamily="34" charset="0"/>
            <a:cs typeface="Tahoma" panose="020B0604030504040204" pitchFamily="34" charset="0"/>
          </a:endParaRPr>
        </a:p>
      </dsp:txBody>
      <dsp:txXfrm>
        <a:off x="6404334" y="2093464"/>
        <a:ext cx="30104" cy="30104"/>
      </dsp:txXfrm>
    </dsp:sp>
    <dsp:sp modelId="{34C53C67-4D95-4E64-AA13-6D90FC7C3B76}">
      <dsp:nvSpPr>
        <dsp:cNvPr id="0" name=""/>
        <dsp:cNvSpPr/>
      </dsp:nvSpPr>
      <dsp:spPr>
        <a:xfrm>
          <a:off x="6720426" y="1732216"/>
          <a:ext cx="670868" cy="752600"/>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l-PL" sz="1400" kern="1200" dirty="0">
              <a:latin typeface="Tahoma" panose="020B0604030504040204" pitchFamily="34" charset="0"/>
              <a:ea typeface="Tahoma" panose="020B0604030504040204" pitchFamily="34" charset="0"/>
              <a:cs typeface="Tahoma" panose="020B0604030504040204" pitchFamily="34" charset="0"/>
            </a:rPr>
            <a:t>Client</a:t>
          </a:r>
        </a:p>
      </dsp:txBody>
      <dsp:txXfrm>
        <a:off x="6740075" y="1751865"/>
        <a:ext cx="631570" cy="713302"/>
      </dsp:txXfrm>
    </dsp:sp>
    <dsp:sp modelId="{E093A2CD-1AD8-49B0-9540-1427A8DCAFB1}">
      <dsp:nvSpPr>
        <dsp:cNvPr id="0" name=""/>
        <dsp:cNvSpPr/>
      </dsp:nvSpPr>
      <dsp:spPr>
        <a:xfrm rot="3310531">
          <a:off x="3638477" y="2525200"/>
          <a:ext cx="1054312" cy="32124"/>
        </a:xfrm>
        <a:prstGeom prst="rightArrow">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pl-PL" sz="1000" kern="1200">
            <a:latin typeface="Tahoma" panose="020B0604030504040204" pitchFamily="34" charset="0"/>
            <a:ea typeface="Tahoma" panose="020B0604030504040204" pitchFamily="34" charset="0"/>
            <a:cs typeface="Tahoma" panose="020B0604030504040204" pitchFamily="34" charset="0"/>
          </a:endParaRPr>
        </a:p>
      </dsp:txBody>
      <dsp:txXfrm>
        <a:off x="4139275" y="2514904"/>
        <a:ext cx="52715" cy="52715"/>
      </dsp:txXfrm>
    </dsp:sp>
    <dsp:sp modelId="{36819D74-7630-4EA0-850B-A4810A61EBB2}">
      <dsp:nvSpPr>
        <dsp:cNvPr id="0" name=""/>
        <dsp:cNvSpPr/>
      </dsp:nvSpPr>
      <dsp:spPr>
        <a:xfrm>
          <a:off x="4466673" y="2597707"/>
          <a:ext cx="1638155" cy="752600"/>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l-PL" sz="1400" kern="1200" dirty="0" err="1">
              <a:latin typeface="Tahoma" panose="020B0604030504040204" pitchFamily="34" charset="0"/>
              <a:ea typeface="Tahoma" panose="020B0604030504040204" pitchFamily="34" charset="0"/>
              <a:cs typeface="Tahoma" panose="020B0604030504040204" pitchFamily="34" charset="0"/>
            </a:rPr>
            <a:t>Regional</a:t>
          </a:r>
          <a:r>
            <a:rPr lang="pl-PL" sz="1400" kern="1200" dirty="0">
              <a:latin typeface="Tahoma" panose="020B0604030504040204" pitchFamily="34" charset="0"/>
              <a:ea typeface="Tahoma" panose="020B0604030504040204" pitchFamily="34" charset="0"/>
              <a:cs typeface="Tahoma" panose="020B0604030504040204" pitchFamily="34" charset="0"/>
            </a:rPr>
            <a:t> </a:t>
          </a:r>
          <a:r>
            <a:rPr lang="en-US" sz="1400" kern="1200" dirty="0">
              <a:latin typeface="Tahoma" panose="020B0604030504040204" pitchFamily="34" charset="0"/>
              <a:ea typeface="Tahoma" panose="020B0604030504040204" pitchFamily="34" charset="0"/>
              <a:cs typeface="Tahoma" panose="020B0604030504040204" pitchFamily="34" charset="0"/>
            </a:rPr>
            <a:t>warehouse</a:t>
          </a:r>
          <a:r>
            <a:rPr lang="pl-PL" sz="1400" kern="1200" dirty="0">
              <a:latin typeface="Tahoma" panose="020B0604030504040204" pitchFamily="34" charset="0"/>
              <a:ea typeface="Tahoma" panose="020B0604030504040204" pitchFamily="34" charset="0"/>
              <a:cs typeface="Tahoma" panose="020B0604030504040204" pitchFamily="34" charset="0"/>
            </a:rPr>
            <a:t> 4</a:t>
          </a:r>
        </a:p>
      </dsp:txBody>
      <dsp:txXfrm>
        <a:off x="4488716" y="2619750"/>
        <a:ext cx="1594069" cy="708514"/>
      </dsp:txXfrm>
    </dsp:sp>
    <dsp:sp modelId="{5C76E288-FB50-4069-A1A8-09BA21E532D3}">
      <dsp:nvSpPr>
        <dsp:cNvPr id="0" name=""/>
        <dsp:cNvSpPr/>
      </dsp:nvSpPr>
      <dsp:spPr>
        <a:xfrm>
          <a:off x="6104829" y="2957945"/>
          <a:ext cx="602080" cy="32124"/>
        </a:xfrm>
        <a:prstGeom prst="rightArrow">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pl-PL" sz="1000" kern="1200">
            <a:latin typeface="Tahoma" panose="020B0604030504040204" pitchFamily="34" charset="0"/>
            <a:ea typeface="Tahoma" panose="020B0604030504040204" pitchFamily="34" charset="0"/>
            <a:cs typeface="Tahoma" panose="020B0604030504040204" pitchFamily="34" charset="0"/>
          </a:endParaRPr>
        </a:p>
      </dsp:txBody>
      <dsp:txXfrm>
        <a:off x="6390817" y="2958955"/>
        <a:ext cx="30104" cy="30104"/>
      </dsp:txXfrm>
    </dsp:sp>
    <dsp:sp modelId="{AB445D95-F54B-4E99-8D64-529AFD966FF4}">
      <dsp:nvSpPr>
        <dsp:cNvPr id="0" name=""/>
        <dsp:cNvSpPr/>
      </dsp:nvSpPr>
      <dsp:spPr>
        <a:xfrm>
          <a:off x="6706909" y="2597707"/>
          <a:ext cx="675338" cy="752600"/>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l-PL" sz="1400" kern="1200" dirty="0">
              <a:latin typeface="Tahoma" panose="020B0604030504040204" pitchFamily="34" charset="0"/>
              <a:ea typeface="Tahoma" panose="020B0604030504040204" pitchFamily="34" charset="0"/>
              <a:cs typeface="Tahoma" panose="020B0604030504040204" pitchFamily="34" charset="0"/>
            </a:rPr>
            <a:t>Client</a:t>
          </a:r>
        </a:p>
      </dsp:txBody>
      <dsp:txXfrm>
        <a:off x="6726689" y="2617487"/>
        <a:ext cx="635778" cy="713040"/>
      </dsp:txXfrm>
    </dsp:sp>
    <dsp:sp modelId="{B35037FE-DFE9-4266-B6CE-D5AC769FEB5B}">
      <dsp:nvSpPr>
        <dsp:cNvPr id="0" name=""/>
        <dsp:cNvSpPr/>
      </dsp:nvSpPr>
      <dsp:spPr>
        <a:xfrm rot="4249260">
          <a:off x="3249282" y="2957945"/>
          <a:ext cx="1832702" cy="32124"/>
        </a:xfrm>
        <a:prstGeom prst="rightArrow">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pl-PL" sz="1000" kern="1200">
            <a:latin typeface="Tahoma" panose="020B0604030504040204" pitchFamily="34" charset="0"/>
            <a:ea typeface="Tahoma" panose="020B0604030504040204" pitchFamily="34" charset="0"/>
            <a:cs typeface="Tahoma" panose="020B0604030504040204" pitchFamily="34" charset="0"/>
          </a:endParaRPr>
        </a:p>
      </dsp:txBody>
      <dsp:txXfrm>
        <a:off x="4119815" y="2928190"/>
        <a:ext cx="91635" cy="91635"/>
      </dsp:txXfrm>
    </dsp:sp>
    <dsp:sp modelId="{194CA964-9BA0-4EF1-B7D2-249985ACFEAA}">
      <dsp:nvSpPr>
        <dsp:cNvPr id="0" name=""/>
        <dsp:cNvSpPr/>
      </dsp:nvSpPr>
      <dsp:spPr>
        <a:xfrm>
          <a:off x="4466673" y="3463197"/>
          <a:ext cx="1709502" cy="752600"/>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l-PL" sz="1400" kern="1200" dirty="0" err="1">
              <a:latin typeface="Tahoma" panose="020B0604030504040204" pitchFamily="34" charset="0"/>
              <a:ea typeface="Tahoma" panose="020B0604030504040204" pitchFamily="34" charset="0"/>
              <a:cs typeface="Tahoma" panose="020B0604030504040204" pitchFamily="34" charset="0"/>
            </a:rPr>
            <a:t>Regional</a:t>
          </a:r>
          <a:r>
            <a:rPr lang="pl-PL" sz="1400" kern="1200" dirty="0">
              <a:latin typeface="Tahoma" panose="020B0604030504040204" pitchFamily="34" charset="0"/>
              <a:ea typeface="Tahoma" panose="020B0604030504040204" pitchFamily="34" charset="0"/>
              <a:cs typeface="Tahoma" panose="020B0604030504040204" pitchFamily="34" charset="0"/>
            </a:rPr>
            <a:t> </a:t>
          </a:r>
          <a:r>
            <a:rPr lang="en-US" sz="1400" kern="1200" dirty="0">
              <a:latin typeface="Tahoma" panose="020B0604030504040204" pitchFamily="34" charset="0"/>
              <a:ea typeface="Tahoma" panose="020B0604030504040204" pitchFamily="34" charset="0"/>
              <a:cs typeface="Tahoma" panose="020B0604030504040204" pitchFamily="34" charset="0"/>
            </a:rPr>
            <a:t>warehouse</a:t>
          </a:r>
          <a:r>
            <a:rPr lang="pl-PL" sz="1400" kern="1200" dirty="0">
              <a:latin typeface="Tahoma" panose="020B0604030504040204" pitchFamily="34" charset="0"/>
              <a:ea typeface="Tahoma" panose="020B0604030504040204" pitchFamily="34" charset="0"/>
              <a:cs typeface="Tahoma" panose="020B0604030504040204" pitchFamily="34" charset="0"/>
            </a:rPr>
            <a:t> n</a:t>
          </a:r>
        </a:p>
      </dsp:txBody>
      <dsp:txXfrm>
        <a:off x="4488716" y="3485240"/>
        <a:ext cx="1665416" cy="708514"/>
      </dsp:txXfrm>
    </dsp:sp>
    <dsp:sp modelId="{2F50352A-97CD-49C0-99AD-A4100515D107}">
      <dsp:nvSpPr>
        <dsp:cNvPr id="0" name=""/>
        <dsp:cNvSpPr/>
      </dsp:nvSpPr>
      <dsp:spPr>
        <a:xfrm rot="7870">
          <a:off x="6176175" y="3824053"/>
          <a:ext cx="539661" cy="32124"/>
        </a:xfrm>
        <a:prstGeom prst="rightArrow">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pl-PL" sz="1000" kern="1200">
            <a:latin typeface="Tahoma" panose="020B0604030504040204" pitchFamily="34" charset="0"/>
            <a:ea typeface="Tahoma" panose="020B0604030504040204" pitchFamily="34" charset="0"/>
            <a:cs typeface="Tahoma" panose="020B0604030504040204" pitchFamily="34" charset="0"/>
          </a:endParaRPr>
        </a:p>
      </dsp:txBody>
      <dsp:txXfrm>
        <a:off x="6432514" y="3826624"/>
        <a:ext cx="26983" cy="26983"/>
      </dsp:txXfrm>
    </dsp:sp>
    <dsp:sp modelId="{D477A3B2-6669-4313-B36B-F57C4FA12121}">
      <dsp:nvSpPr>
        <dsp:cNvPr id="0" name=""/>
        <dsp:cNvSpPr/>
      </dsp:nvSpPr>
      <dsp:spPr>
        <a:xfrm>
          <a:off x="6715835" y="3464433"/>
          <a:ext cx="650593" cy="752600"/>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l-PL" sz="1400" kern="1200" dirty="0">
              <a:latin typeface="Tahoma" panose="020B0604030504040204" pitchFamily="34" charset="0"/>
              <a:ea typeface="Tahoma" panose="020B0604030504040204" pitchFamily="34" charset="0"/>
              <a:cs typeface="Tahoma" panose="020B0604030504040204" pitchFamily="34" charset="0"/>
            </a:rPr>
            <a:t>Client</a:t>
          </a:r>
        </a:p>
      </dsp:txBody>
      <dsp:txXfrm>
        <a:off x="6734890" y="3483488"/>
        <a:ext cx="612483" cy="7144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89076B-7857-4184-AB8C-D0943E5844CB}">
      <dsp:nvSpPr>
        <dsp:cNvPr id="0" name=""/>
        <dsp:cNvSpPr/>
      </dsp:nvSpPr>
      <dsp:spPr>
        <a:xfrm>
          <a:off x="823965" y="1459847"/>
          <a:ext cx="1268527" cy="634263"/>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l-PL" sz="1400" kern="1200" dirty="0">
              <a:latin typeface="Tahoma" panose="020B0604030504040204" pitchFamily="34" charset="0"/>
              <a:ea typeface="Tahoma" panose="020B0604030504040204" pitchFamily="34" charset="0"/>
              <a:cs typeface="Tahoma" panose="020B0604030504040204" pitchFamily="34" charset="0"/>
            </a:rPr>
            <a:t>Supplier</a:t>
          </a:r>
        </a:p>
      </dsp:txBody>
      <dsp:txXfrm>
        <a:off x="842542" y="1478424"/>
        <a:ext cx="1231373" cy="597109"/>
      </dsp:txXfrm>
    </dsp:sp>
    <dsp:sp modelId="{8C1CF681-136E-45A2-98E5-01ED0100E347}">
      <dsp:nvSpPr>
        <dsp:cNvPr id="0" name=""/>
        <dsp:cNvSpPr/>
      </dsp:nvSpPr>
      <dsp:spPr>
        <a:xfrm>
          <a:off x="2092493" y="1760917"/>
          <a:ext cx="507410" cy="32124"/>
        </a:xfrm>
        <a:prstGeom prst="rightArrow">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pl-PL" sz="1000" kern="1200">
            <a:latin typeface="Tahoma" panose="020B0604030504040204" pitchFamily="34" charset="0"/>
            <a:ea typeface="Tahoma" panose="020B0604030504040204" pitchFamily="34" charset="0"/>
            <a:cs typeface="Tahoma" panose="020B0604030504040204" pitchFamily="34" charset="0"/>
          </a:endParaRPr>
        </a:p>
      </dsp:txBody>
      <dsp:txXfrm>
        <a:off x="2333513" y="1764294"/>
        <a:ext cx="25370" cy="25370"/>
      </dsp:txXfrm>
    </dsp:sp>
    <dsp:sp modelId="{F95906E8-9770-456D-8E25-9EDA43C5414F}">
      <dsp:nvSpPr>
        <dsp:cNvPr id="0" name=""/>
        <dsp:cNvSpPr/>
      </dsp:nvSpPr>
      <dsp:spPr>
        <a:xfrm>
          <a:off x="2599904" y="1459847"/>
          <a:ext cx="1268527" cy="634263"/>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l-PL" sz="1400" kern="1200" dirty="0">
              <a:latin typeface="Tahoma" panose="020B0604030504040204" pitchFamily="34" charset="0"/>
              <a:ea typeface="Tahoma" panose="020B0604030504040204" pitchFamily="34" charset="0"/>
              <a:cs typeface="Tahoma" panose="020B0604030504040204" pitchFamily="34" charset="0"/>
            </a:rPr>
            <a:t>Central </a:t>
          </a:r>
          <a:r>
            <a:rPr lang="pl-PL" sz="1400" kern="1200" dirty="0" err="1">
              <a:latin typeface="Tahoma" panose="020B0604030504040204" pitchFamily="34" charset="0"/>
              <a:ea typeface="Tahoma" panose="020B0604030504040204" pitchFamily="34" charset="0"/>
              <a:cs typeface="Tahoma" panose="020B0604030504040204" pitchFamily="34" charset="0"/>
            </a:rPr>
            <a:t>warehouse</a:t>
          </a:r>
          <a:endParaRPr lang="pl-PL" sz="1400" kern="1200" dirty="0">
            <a:latin typeface="Tahoma" panose="020B0604030504040204" pitchFamily="34" charset="0"/>
            <a:ea typeface="Tahoma" panose="020B0604030504040204" pitchFamily="34" charset="0"/>
            <a:cs typeface="Tahoma" panose="020B0604030504040204" pitchFamily="34" charset="0"/>
          </a:endParaRPr>
        </a:p>
      </dsp:txBody>
      <dsp:txXfrm>
        <a:off x="2618481" y="1478424"/>
        <a:ext cx="1231373" cy="597109"/>
      </dsp:txXfrm>
    </dsp:sp>
    <dsp:sp modelId="{E2410318-E53B-47A6-A4E2-24A2261CC313}">
      <dsp:nvSpPr>
        <dsp:cNvPr id="0" name=""/>
        <dsp:cNvSpPr/>
      </dsp:nvSpPr>
      <dsp:spPr>
        <a:xfrm rot="17350740">
          <a:off x="3349870" y="1031514"/>
          <a:ext cx="1544532" cy="32124"/>
        </a:xfrm>
        <a:prstGeom prst="leftArrow">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pl-PL" sz="1000" kern="1200">
            <a:latin typeface="Tahoma" panose="020B0604030504040204" pitchFamily="34" charset="0"/>
            <a:ea typeface="Tahoma" panose="020B0604030504040204" pitchFamily="34" charset="0"/>
            <a:cs typeface="Tahoma" panose="020B0604030504040204" pitchFamily="34" charset="0"/>
          </a:endParaRPr>
        </a:p>
      </dsp:txBody>
      <dsp:txXfrm>
        <a:off x="4083523" y="1008962"/>
        <a:ext cx="77226" cy="77226"/>
      </dsp:txXfrm>
    </dsp:sp>
    <dsp:sp modelId="{D336EC1D-5DCA-4C23-9050-0EE7EDC9506F}">
      <dsp:nvSpPr>
        <dsp:cNvPr id="0" name=""/>
        <dsp:cNvSpPr/>
      </dsp:nvSpPr>
      <dsp:spPr>
        <a:xfrm>
          <a:off x="4375842" y="1041"/>
          <a:ext cx="1370859" cy="634263"/>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l-PL" sz="1400" kern="1200" dirty="0" err="1">
              <a:latin typeface="Tahoma" panose="020B0604030504040204" pitchFamily="34" charset="0"/>
              <a:ea typeface="Tahoma" panose="020B0604030504040204" pitchFamily="34" charset="0"/>
              <a:cs typeface="Tahoma" panose="020B0604030504040204" pitchFamily="34" charset="0"/>
            </a:rPr>
            <a:t>Regional</a:t>
          </a:r>
          <a:r>
            <a:rPr lang="pl-PL" sz="1400" kern="1200" dirty="0">
              <a:latin typeface="Tahoma" panose="020B0604030504040204" pitchFamily="34" charset="0"/>
              <a:ea typeface="Tahoma" panose="020B0604030504040204" pitchFamily="34" charset="0"/>
              <a:cs typeface="Tahoma" panose="020B0604030504040204" pitchFamily="34" charset="0"/>
            </a:rPr>
            <a:t> </a:t>
          </a:r>
          <a:r>
            <a:rPr lang="en-US" sz="1400" kern="1200" dirty="0">
              <a:latin typeface="Tahoma" panose="020B0604030504040204" pitchFamily="34" charset="0"/>
              <a:ea typeface="Tahoma" panose="020B0604030504040204" pitchFamily="34" charset="0"/>
              <a:cs typeface="Tahoma" panose="020B0604030504040204" pitchFamily="34" charset="0"/>
            </a:rPr>
            <a:t>warehouse</a:t>
          </a:r>
          <a:r>
            <a:rPr lang="pl-PL" sz="1400" kern="1200" dirty="0">
              <a:latin typeface="Tahoma" panose="020B0604030504040204" pitchFamily="34" charset="0"/>
              <a:ea typeface="Tahoma" panose="020B0604030504040204" pitchFamily="34" charset="0"/>
              <a:cs typeface="Tahoma" panose="020B0604030504040204" pitchFamily="34" charset="0"/>
            </a:rPr>
            <a:t> 1</a:t>
          </a:r>
        </a:p>
      </dsp:txBody>
      <dsp:txXfrm>
        <a:off x="4394419" y="19618"/>
        <a:ext cx="1333705" cy="597109"/>
      </dsp:txXfrm>
    </dsp:sp>
    <dsp:sp modelId="{C11A7035-8377-4AB8-8761-56C5D98C2F94}">
      <dsp:nvSpPr>
        <dsp:cNvPr id="0" name=""/>
        <dsp:cNvSpPr/>
      </dsp:nvSpPr>
      <dsp:spPr>
        <a:xfrm rot="18289469">
          <a:off x="3677869" y="1396215"/>
          <a:ext cx="888535" cy="32124"/>
        </a:xfrm>
        <a:prstGeom prst="leftArrow">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pl-PL" sz="1000" kern="1200">
            <a:latin typeface="Tahoma" panose="020B0604030504040204" pitchFamily="34" charset="0"/>
            <a:ea typeface="Tahoma" panose="020B0604030504040204" pitchFamily="34" charset="0"/>
            <a:cs typeface="Tahoma" panose="020B0604030504040204" pitchFamily="34" charset="0"/>
          </a:endParaRPr>
        </a:p>
      </dsp:txBody>
      <dsp:txXfrm>
        <a:off x="4099923" y="1390064"/>
        <a:ext cx="44426" cy="44426"/>
      </dsp:txXfrm>
    </dsp:sp>
    <dsp:sp modelId="{054B2755-C7E6-446A-9F0F-012DE570794A}">
      <dsp:nvSpPr>
        <dsp:cNvPr id="0" name=""/>
        <dsp:cNvSpPr/>
      </dsp:nvSpPr>
      <dsp:spPr>
        <a:xfrm>
          <a:off x="4375842" y="730444"/>
          <a:ext cx="1357362" cy="634263"/>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l-PL" sz="1400" kern="1200" dirty="0" err="1">
              <a:latin typeface="Tahoma" panose="020B0604030504040204" pitchFamily="34" charset="0"/>
              <a:ea typeface="Tahoma" panose="020B0604030504040204" pitchFamily="34" charset="0"/>
              <a:cs typeface="Tahoma" panose="020B0604030504040204" pitchFamily="34" charset="0"/>
            </a:rPr>
            <a:t>Regional</a:t>
          </a:r>
          <a:r>
            <a:rPr lang="pl-PL" sz="1400" kern="1200" dirty="0">
              <a:latin typeface="Tahoma" panose="020B0604030504040204" pitchFamily="34" charset="0"/>
              <a:ea typeface="Tahoma" panose="020B0604030504040204" pitchFamily="34" charset="0"/>
              <a:cs typeface="Tahoma" panose="020B0604030504040204" pitchFamily="34" charset="0"/>
            </a:rPr>
            <a:t> </a:t>
          </a:r>
          <a:r>
            <a:rPr lang="en-US" sz="1400" kern="1200" dirty="0">
              <a:latin typeface="Tahoma" panose="020B0604030504040204" pitchFamily="34" charset="0"/>
              <a:ea typeface="Tahoma" panose="020B0604030504040204" pitchFamily="34" charset="0"/>
              <a:cs typeface="Tahoma" panose="020B0604030504040204" pitchFamily="34" charset="0"/>
            </a:rPr>
            <a:t>warehouse</a:t>
          </a:r>
          <a:r>
            <a:rPr lang="pl-PL" sz="1400" kern="1200" dirty="0">
              <a:latin typeface="Tahoma" panose="020B0604030504040204" pitchFamily="34" charset="0"/>
              <a:ea typeface="Tahoma" panose="020B0604030504040204" pitchFamily="34" charset="0"/>
              <a:cs typeface="Tahoma" panose="020B0604030504040204" pitchFamily="34" charset="0"/>
            </a:rPr>
            <a:t> 2</a:t>
          </a:r>
        </a:p>
      </dsp:txBody>
      <dsp:txXfrm>
        <a:off x="4394419" y="749021"/>
        <a:ext cx="1320208" cy="597109"/>
      </dsp:txXfrm>
    </dsp:sp>
    <dsp:sp modelId="{14F28EC6-33E8-4953-9540-B291E5F29496}">
      <dsp:nvSpPr>
        <dsp:cNvPr id="0" name=""/>
        <dsp:cNvSpPr/>
      </dsp:nvSpPr>
      <dsp:spPr>
        <a:xfrm>
          <a:off x="3868431" y="1760917"/>
          <a:ext cx="507410" cy="32124"/>
        </a:xfrm>
        <a:prstGeom prst="leftArrow">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pl-PL" sz="1000" kern="1200">
            <a:latin typeface="Tahoma" panose="020B0604030504040204" pitchFamily="34" charset="0"/>
            <a:ea typeface="Tahoma" panose="020B0604030504040204" pitchFamily="34" charset="0"/>
            <a:cs typeface="Tahoma" panose="020B0604030504040204" pitchFamily="34" charset="0"/>
          </a:endParaRPr>
        </a:p>
      </dsp:txBody>
      <dsp:txXfrm>
        <a:off x="4109451" y="1764294"/>
        <a:ext cx="25370" cy="25370"/>
      </dsp:txXfrm>
    </dsp:sp>
    <dsp:sp modelId="{A7278AA7-A24D-4A2C-96AD-4EF7F4C08796}">
      <dsp:nvSpPr>
        <dsp:cNvPr id="0" name=""/>
        <dsp:cNvSpPr/>
      </dsp:nvSpPr>
      <dsp:spPr>
        <a:xfrm>
          <a:off x="4375842" y="1459847"/>
          <a:ext cx="1391967" cy="634263"/>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l-PL" sz="1400" kern="1200" dirty="0" err="1">
              <a:latin typeface="Tahoma" panose="020B0604030504040204" pitchFamily="34" charset="0"/>
              <a:ea typeface="Tahoma" panose="020B0604030504040204" pitchFamily="34" charset="0"/>
              <a:cs typeface="Tahoma" panose="020B0604030504040204" pitchFamily="34" charset="0"/>
            </a:rPr>
            <a:t>Regional</a:t>
          </a:r>
          <a:r>
            <a:rPr lang="pl-PL" sz="1400" kern="1200" dirty="0">
              <a:latin typeface="Tahoma" panose="020B0604030504040204" pitchFamily="34" charset="0"/>
              <a:ea typeface="Tahoma" panose="020B0604030504040204" pitchFamily="34" charset="0"/>
              <a:cs typeface="Tahoma" panose="020B0604030504040204" pitchFamily="34" charset="0"/>
            </a:rPr>
            <a:t> </a:t>
          </a:r>
          <a:r>
            <a:rPr lang="en-US" sz="1400" kern="1200" dirty="0">
              <a:latin typeface="Tahoma" panose="020B0604030504040204" pitchFamily="34" charset="0"/>
              <a:ea typeface="Tahoma" panose="020B0604030504040204" pitchFamily="34" charset="0"/>
              <a:cs typeface="Tahoma" panose="020B0604030504040204" pitchFamily="34" charset="0"/>
            </a:rPr>
            <a:t>warehouse</a:t>
          </a:r>
          <a:r>
            <a:rPr lang="pl-PL" sz="1400" kern="1200" dirty="0">
              <a:latin typeface="Tahoma" panose="020B0604030504040204" pitchFamily="34" charset="0"/>
              <a:ea typeface="Tahoma" panose="020B0604030504040204" pitchFamily="34" charset="0"/>
              <a:cs typeface="Tahoma" panose="020B0604030504040204" pitchFamily="34" charset="0"/>
            </a:rPr>
            <a:t> 3</a:t>
          </a:r>
        </a:p>
      </dsp:txBody>
      <dsp:txXfrm>
        <a:off x="4394419" y="1478424"/>
        <a:ext cx="1354813" cy="597109"/>
      </dsp:txXfrm>
    </dsp:sp>
    <dsp:sp modelId="{E093A2CD-1AD8-49B0-9540-1427A8DCAFB1}">
      <dsp:nvSpPr>
        <dsp:cNvPr id="0" name=""/>
        <dsp:cNvSpPr/>
      </dsp:nvSpPr>
      <dsp:spPr>
        <a:xfrm rot="3310531">
          <a:off x="3677869" y="2125619"/>
          <a:ext cx="888535" cy="32124"/>
        </a:xfrm>
        <a:prstGeom prst="leftArrow">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pl-PL" sz="1000" kern="1200">
            <a:latin typeface="Tahoma" panose="020B0604030504040204" pitchFamily="34" charset="0"/>
            <a:ea typeface="Tahoma" panose="020B0604030504040204" pitchFamily="34" charset="0"/>
            <a:cs typeface="Tahoma" panose="020B0604030504040204" pitchFamily="34" charset="0"/>
          </a:endParaRPr>
        </a:p>
      </dsp:txBody>
      <dsp:txXfrm>
        <a:off x="4099923" y="2119467"/>
        <a:ext cx="44426" cy="44426"/>
      </dsp:txXfrm>
    </dsp:sp>
    <dsp:sp modelId="{36819D74-7630-4EA0-850B-A4810A61EBB2}">
      <dsp:nvSpPr>
        <dsp:cNvPr id="0" name=""/>
        <dsp:cNvSpPr/>
      </dsp:nvSpPr>
      <dsp:spPr>
        <a:xfrm>
          <a:off x="4375842" y="2189250"/>
          <a:ext cx="1380576" cy="634263"/>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l-PL" sz="1400" kern="1200" dirty="0" err="1">
              <a:latin typeface="Tahoma" panose="020B0604030504040204" pitchFamily="34" charset="0"/>
              <a:ea typeface="Tahoma" panose="020B0604030504040204" pitchFamily="34" charset="0"/>
              <a:cs typeface="Tahoma" panose="020B0604030504040204" pitchFamily="34" charset="0"/>
            </a:rPr>
            <a:t>Regional</a:t>
          </a:r>
          <a:r>
            <a:rPr lang="pl-PL" sz="1400" kern="1200" dirty="0">
              <a:latin typeface="Tahoma" panose="020B0604030504040204" pitchFamily="34" charset="0"/>
              <a:ea typeface="Tahoma" panose="020B0604030504040204" pitchFamily="34" charset="0"/>
              <a:cs typeface="Tahoma" panose="020B0604030504040204" pitchFamily="34" charset="0"/>
            </a:rPr>
            <a:t> </a:t>
          </a:r>
          <a:r>
            <a:rPr lang="en-US" sz="1400" kern="1200" dirty="0">
              <a:latin typeface="Tahoma" panose="020B0604030504040204" pitchFamily="34" charset="0"/>
              <a:ea typeface="Tahoma" panose="020B0604030504040204" pitchFamily="34" charset="0"/>
              <a:cs typeface="Tahoma" panose="020B0604030504040204" pitchFamily="34" charset="0"/>
            </a:rPr>
            <a:t>warehouse</a:t>
          </a:r>
          <a:r>
            <a:rPr lang="pl-PL" sz="1400" kern="1200" dirty="0">
              <a:latin typeface="Tahoma" panose="020B0604030504040204" pitchFamily="34" charset="0"/>
              <a:ea typeface="Tahoma" panose="020B0604030504040204" pitchFamily="34" charset="0"/>
              <a:cs typeface="Tahoma" panose="020B0604030504040204" pitchFamily="34" charset="0"/>
            </a:rPr>
            <a:t> 4</a:t>
          </a:r>
        </a:p>
      </dsp:txBody>
      <dsp:txXfrm>
        <a:off x="4394419" y="2207827"/>
        <a:ext cx="1343422" cy="597109"/>
      </dsp:txXfrm>
    </dsp:sp>
    <dsp:sp modelId="{B35037FE-DFE9-4266-B6CE-D5AC769FEB5B}">
      <dsp:nvSpPr>
        <dsp:cNvPr id="0" name=""/>
        <dsp:cNvSpPr/>
      </dsp:nvSpPr>
      <dsp:spPr>
        <a:xfrm rot="4249260">
          <a:off x="3349870" y="2490320"/>
          <a:ext cx="1544532" cy="32124"/>
        </a:xfrm>
        <a:prstGeom prst="leftArrow">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pl-PL" sz="1000" kern="1200">
            <a:latin typeface="Tahoma" panose="020B0604030504040204" pitchFamily="34" charset="0"/>
            <a:ea typeface="Tahoma" panose="020B0604030504040204" pitchFamily="34" charset="0"/>
            <a:cs typeface="Tahoma" panose="020B0604030504040204" pitchFamily="34" charset="0"/>
          </a:endParaRPr>
        </a:p>
      </dsp:txBody>
      <dsp:txXfrm>
        <a:off x="4083523" y="2467769"/>
        <a:ext cx="77226" cy="77226"/>
      </dsp:txXfrm>
    </dsp:sp>
    <dsp:sp modelId="{194CA964-9BA0-4EF1-B7D2-249985ACFEAA}">
      <dsp:nvSpPr>
        <dsp:cNvPr id="0" name=""/>
        <dsp:cNvSpPr/>
      </dsp:nvSpPr>
      <dsp:spPr>
        <a:xfrm>
          <a:off x="4375842" y="2918654"/>
          <a:ext cx="1440704" cy="634263"/>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l-PL" sz="1400" kern="1200" dirty="0" err="1">
              <a:latin typeface="Tahoma" panose="020B0604030504040204" pitchFamily="34" charset="0"/>
              <a:ea typeface="Tahoma" panose="020B0604030504040204" pitchFamily="34" charset="0"/>
              <a:cs typeface="Tahoma" panose="020B0604030504040204" pitchFamily="34" charset="0"/>
            </a:rPr>
            <a:t>Regional</a:t>
          </a:r>
          <a:r>
            <a:rPr lang="pl-PL" sz="1400" kern="1200" dirty="0">
              <a:latin typeface="Tahoma" panose="020B0604030504040204" pitchFamily="34" charset="0"/>
              <a:ea typeface="Tahoma" panose="020B0604030504040204" pitchFamily="34" charset="0"/>
              <a:cs typeface="Tahoma" panose="020B0604030504040204" pitchFamily="34" charset="0"/>
            </a:rPr>
            <a:t> </a:t>
          </a:r>
          <a:r>
            <a:rPr lang="en-US" sz="1400" kern="1200" dirty="0">
              <a:latin typeface="Tahoma" panose="020B0604030504040204" pitchFamily="34" charset="0"/>
              <a:ea typeface="Tahoma" panose="020B0604030504040204" pitchFamily="34" charset="0"/>
              <a:cs typeface="Tahoma" panose="020B0604030504040204" pitchFamily="34" charset="0"/>
            </a:rPr>
            <a:t>warehouse</a:t>
          </a:r>
          <a:r>
            <a:rPr lang="pl-PL" sz="1400" kern="1200" dirty="0">
              <a:latin typeface="Tahoma" panose="020B0604030504040204" pitchFamily="34" charset="0"/>
              <a:ea typeface="Tahoma" panose="020B0604030504040204" pitchFamily="34" charset="0"/>
              <a:cs typeface="Tahoma" panose="020B0604030504040204" pitchFamily="34" charset="0"/>
            </a:rPr>
            <a:t> n</a:t>
          </a:r>
        </a:p>
      </dsp:txBody>
      <dsp:txXfrm>
        <a:off x="4394419" y="2937231"/>
        <a:ext cx="1403550" cy="5971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0F2534-65F4-42E8-9A77-B3F699A4F165}">
      <dsp:nvSpPr>
        <dsp:cNvPr id="0" name=""/>
        <dsp:cNvSpPr/>
      </dsp:nvSpPr>
      <dsp:spPr>
        <a:xfrm>
          <a:off x="0" y="10045"/>
          <a:ext cx="5000266" cy="92756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pl-PL" sz="1800" kern="1200" dirty="0"/>
            <a:t>1. </a:t>
          </a:r>
          <a:r>
            <a:rPr lang="en-US" sz="1800" kern="1200" dirty="0"/>
            <a:t>Netting – projected on-hand is an on-hand inventory</a:t>
          </a:r>
          <a:endParaRPr lang="pl-PL" sz="1800" kern="1200" dirty="0"/>
        </a:p>
      </dsp:txBody>
      <dsp:txXfrm>
        <a:off x="27167" y="37212"/>
        <a:ext cx="3920975" cy="873228"/>
      </dsp:txXfrm>
    </dsp:sp>
    <dsp:sp modelId="{E726B79C-3309-4824-B6BE-17B3B7EBCB87}">
      <dsp:nvSpPr>
        <dsp:cNvPr id="0" name=""/>
        <dsp:cNvSpPr/>
      </dsp:nvSpPr>
      <dsp:spPr>
        <a:xfrm>
          <a:off x="418772" y="1096210"/>
          <a:ext cx="5000266" cy="92756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pl-PL" sz="1800" kern="1200" dirty="0"/>
            <a:t>2. </a:t>
          </a:r>
          <a:r>
            <a:rPr lang="en-US" sz="1800" kern="1200" dirty="0"/>
            <a:t>Lotting is the process to find the order or production lot size in every network distribution</a:t>
          </a:r>
          <a:endParaRPr lang="pl-PL" sz="1800" kern="1200" dirty="0"/>
        </a:p>
      </dsp:txBody>
      <dsp:txXfrm>
        <a:off x="445939" y="1123377"/>
        <a:ext cx="3924244" cy="873228"/>
      </dsp:txXfrm>
    </dsp:sp>
    <dsp:sp modelId="{F0AA1DAD-7283-4178-9D89-22DB57D90B0E}">
      <dsp:nvSpPr>
        <dsp:cNvPr id="0" name=""/>
        <dsp:cNvSpPr/>
      </dsp:nvSpPr>
      <dsp:spPr>
        <a:xfrm>
          <a:off x="831294" y="2192420"/>
          <a:ext cx="5000266" cy="92756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pl-PL" sz="1800" kern="1200" dirty="0"/>
            <a:t>3. </a:t>
          </a:r>
          <a:r>
            <a:rPr lang="en-US" sz="1800" kern="1200" dirty="0"/>
            <a:t>Offsetting is an order quantity that is planned to be ordered in the planned time period</a:t>
          </a:r>
          <a:endParaRPr lang="pl-PL" sz="1800" kern="1200" dirty="0"/>
        </a:p>
      </dsp:txBody>
      <dsp:txXfrm>
        <a:off x="858461" y="2219587"/>
        <a:ext cx="3930494" cy="873228"/>
      </dsp:txXfrm>
    </dsp:sp>
    <dsp:sp modelId="{B3F83A60-8B34-4962-8062-A3DD98B92857}">
      <dsp:nvSpPr>
        <dsp:cNvPr id="0" name=""/>
        <dsp:cNvSpPr/>
      </dsp:nvSpPr>
      <dsp:spPr>
        <a:xfrm>
          <a:off x="1250066" y="3288631"/>
          <a:ext cx="5000266" cy="92756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pl-PL" sz="1800" kern="1200" dirty="0"/>
            <a:t>4</a:t>
          </a:r>
          <a:r>
            <a:rPr lang="en-US" sz="1800" kern="1200" dirty="0"/>
            <a:t>. Explosion – total inventory and distribution cost </a:t>
          </a:r>
          <a:endParaRPr lang="pl-PL" sz="1800" kern="1200" dirty="0"/>
        </a:p>
      </dsp:txBody>
      <dsp:txXfrm>
        <a:off x="1277233" y="3315798"/>
        <a:ext cx="3924244" cy="873228"/>
      </dsp:txXfrm>
    </dsp:sp>
    <dsp:sp modelId="{AAE058E7-ABFB-4607-9395-9480CD03F928}">
      <dsp:nvSpPr>
        <dsp:cNvPr id="0" name=""/>
        <dsp:cNvSpPr/>
      </dsp:nvSpPr>
      <dsp:spPr>
        <a:xfrm>
          <a:off x="4397350" y="710428"/>
          <a:ext cx="602915" cy="602915"/>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pl-PL" sz="2700" kern="1200"/>
        </a:p>
      </dsp:txBody>
      <dsp:txXfrm>
        <a:off x="4533006" y="710428"/>
        <a:ext cx="331603" cy="453694"/>
      </dsp:txXfrm>
    </dsp:sp>
    <dsp:sp modelId="{2DADD91A-2DB9-4A25-9B0B-1966DD5F02DD}">
      <dsp:nvSpPr>
        <dsp:cNvPr id="0" name=""/>
        <dsp:cNvSpPr/>
      </dsp:nvSpPr>
      <dsp:spPr>
        <a:xfrm>
          <a:off x="4816122" y="1806639"/>
          <a:ext cx="602915" cy="602915"/>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pl-PL" sz="2700" kern="1200"/>
        </a:p>
      </dsp:txBody>
      <dsp:txXfrm>
        <a:off x="4951778" y="1806639"/>
        <a:ext cx="331603" cy="453694"/>
      </dsp:txXfrm>
    </dsp:sp>
    <dsp:sp modelId="{B986BFB8-B82D-4CEC-B55B-0A5398608DC4}">
      <dsp:nvSpPr>
        <dsp:cNvPr id="0" name=""/>
        <dsp:cNvSpPr/>
      </dsp:nvSpPr>
      <dsp:spPr>
        <a:xfrm>
          <a:off x="5228644" y="2902849"/>
          <a:ext cx="602915" cy="602915"/>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pl-PL" sz="2700" kern="1200"/>
        </a:p>
      </dsp:txBody>
      <dsp:txXfrm>
        <a:off x="5364300" y="2902849"/>
        <a:ext cx="331603" cy="45369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
        <p:nvSpPr>
          <p:cNvPr id="12" name="TextBox 11">
            <a:extLst>
              <a:ext uri="{FF2B5EF4-FFF2-40B4-BE49-F238E27FC236}">
                <a16:creationId xmlns:a16="http://schemas.microsoft.com/office/drawing/2014/main" id="{2A62AC15-4DB3-4BE7-9BE8-0721DD9F4EE5}"/>
              </a:ext>
            </a:extLst>
          </p:cNvPr>
          <p:cNvSpPr txBox="1"/>
          <p:nvPr userDrawn="1"/>
        </p:nvSpPr>
        <p:spPr>
          <a:xfrm>
            <a:off x="8073736" y="6231264"/>
            <a:ext cx="3372169" cy="523220"/>
          </a:xfrm>
          <a:prstGeom prst="rect">
            <a:avLst/>
          </a:prstGeom>
          <a:solidFill>
            <a:schemeClr val="bg1"/>
          </a:solidFill>
        </p:spPr>
        <p:txBody>
          <a:bodyPr wrap="square">
            <a:spAutoFit/>
          </a:bodyPr>
          <a:lstStyle/>
          <a:p>
            <a:pPr algn="just"/>
            <a:r>
              <a:rPr lang="en-GB" sz="700" b="0" i="0" dirty="0">
                <a:solidFill>
                  <a:srgbClr val="000000"/>
                </a:solidFill>
                <a:effectLst/>
                <a:latin typeface="arial" panose="020B0604020202020204" pitchFamily="34" charset="0"/>
              </a:rPr>
              <a:t>Co-funded by the European Union</a:t>
            </a:r>
          </a:p>
          <a:p>
            <a:pPr algn="just"/>
            <a:r>
              <a:rPr lang="en-GB" sz="7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700" b="0" i="0" dirty="0">
                <a:solidFill>
                  <a:srgbClr val="000000"/>
                </a:solidFill>
                <a:effectLst/>
                <a:latin typeface="arial" panose="020B0604020202020204" pitchFamily="34" charset="0"/>
              </a:rPr>
              <a:t>.</a:t>
            </a:r>
            <a:endParaRPr lang="en-GB" sz="7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
        <p:nvSpPr>
          <p:cNvPr id="11" name="TextBox 10">
            <a:extLst>
              <a:ext uri="{FF2B5EF4-FFF2-40B4-BE49-F238E27FC236}">
                <a16:creationId xmlns:a16="http://schemas.microsoft.com/office/drawing/2014/main" id="{AFA2DDEA-97AE-41DC-9243-50A9E8E95217}"/>
              </a:ext>
            </a:extLst>
          </p:cNvPr>
          <p:cNvSpPr txBox="1"/>
          <p:nvPr userDrawn="1"/>
        </p:nvSpPr>
        <p:spPr>
          <a:xfrm>
            <a:off x="8073736" y="6231264"/>
            <a:ext cx="3372169" cy="523220"/>
          </a:xfrm>
          <a:prstGeom prst="rect">
            <a:avLst/>
          </a:prstGeom>
          <a:solidFill>
            <a:schemeClr val="bg1"/>
          </a:solidFill>
        </p:spPr>
        <p:txBody>
          <a:bodyPr wrap="square">
            <a:spAutoFit/>
          </a:bodyPr>
          <a:lstStyle/>
          <a:p>
            <a:pPr algn="just"/>
            <a:r>
              <a:rPr lang="en-GB" sz="700" b="0" i="0" dirty="0">
                <a:solidFill>
                  <a:srgbClr val="000000"/>
                </a:solidFill>
                <a:effectLst/>
                <a:latin typeface="arial" panose="020B0604020202020204" pitchFamily="34" charset="0"/>
              </a:rPr>
              <a:t>Co-funded by the European Union</a:t>
            </a:r>
          </a:p>
          <a:p>
            <a:pPr algn="just"/>
            <a:r>
              <a:rPr lang="en-GB" sz="7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700" b="0" i="0" dirty="0">
                <a:solidFill>
                  <a:srgbClr val="000000"/>
                </a:solidFill>
                <a:effectLst/>
                <a:latin typeface="arial" panose="020B0604020202020204" pitchFamily="34" charset="0"/>
              </a:rPr>
              <a:t>.</a:t>
            </a:r>
            <a:endParaRPr lang="en-GB" sz="7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8" name="TextBox 7">
            <a:extLst>
              <a:ext uri="{FF2B5EF4-FFF2-40B4-BE49-F238E27FC236}">
                <a16:creationId xmlns:a16="http://schemas.microsoft.com/office/drawing/2014/main" id="{947B286E-6552-44F4-9D04-4DB9FFA37898}"/>
              </a:ext>
            </a:extLst>
          </p:cNvPr>
          <p:cNvSpPr txBox="1"/>
          <p:nvPr userDrawn="1"/>
        </p:nvSpPr>
        <p:spPr>
          <a:xfrm>
            <a:off x="8073736" y="6231264"/>
            <a:ext cx="3372169" cy="523220"/>
          </a:xfrm>
          <a:prstGeom prst="rect">
            <a:avLst/>
          </a:prstGeom>
          <a:solidFill>
            <a:schemeClr val="bg1"/>
          </a:solidFill>
        </p:spPr>
        <p:txBody>
          <a:bodyPr wrap="square">
            <a:spAutoFit/>
          </a:bodyPr>
          <a:lstStyle/>
          <a:p>
            <a:pPr algn="just"/>
            <a:r>
              <a:rPr lang="en-GB" sz="700" b="0" i="0" dirty="0">
                <a:solidFill>
                  <a:srgbClr val="000000"/>
                </a:solidFill>
                <a:effectLst/>
                <a:latin typeface="arial" panose="020B0604020202020204" pitchFamily="34" charset="0"/>
              </a:rPr>
              <a:t>Co-funded by the European Union</a:t>
            </a:r>
          </a:p>
          <a:p>
            <a:pPr algn="just"/>
            <a:r>
              <a:rPr lang="en-GB" sz="7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700" b="0" i="0" dirty="0">
                <a:solidFill>
                  <a:srgbClr val="000000"/>
                </a:solidFill>
                <a:effectLst/>
                <a:latin typeface="arial" panose="020B0604020202020204" pitchFamily="34" charset="0"/>
              </a:rPr>
              <a:t>.</a:t>
            </a:r>
            <a:endParaRPr lang="en-GB" sz="7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TextBox 6">
            <a:extLst>
              <a:ext uri="{FF2B5EF4-FFF2-40B4-BE49-F238E27FC236}">
                <a16:creationId xmlns:a16="http://schemas.microsoft.com/office/drawing/2014/main" id="{0592B0CF-88BC-4C67-81A0-80893E201DCB}"/>
              </a:ext>
            </a:extLst>
          </p:cNvPr>
          <p:cNvSpPr txBox="1"/>
          <p:nvPr userDrawn="1"/>
        </p:nvSpPr>
        <p:spPr>
          <a:xfrm>
            <a:off x="8073736" y="6231264"/>
            <a:ext cx="3372169" cy="523220"/>
          </a:xfrm>
          <a:prstGeom prst="rect">
            <a:avLst/>
          </a:prstGeom>
          <a:solidFill>
            <a:schemeClr val="bg1"/>
          </a:solidFill>
        </p:spPr>
        <p:txBody>
          <a:bodyPr wrap="square">
            <a:spAutoFit/>
          </a:bodyPr>
          <a:lstStyle/>
          <a:p>
            <a:pPr algn="just"/>
            <a:r>
              <a:rPr lang="en-GB" sz="700" b="0" i="0" dirty="0">
                <a:solidFill>
                  <a:srgbClr val="000000"/>
                </a:solidFill>
                <a:effectLst/>
                <a:latin typeface="arial" panose="020B0604020202020204" pitchFamily="34" charset="0"/>
              </a:rPr>
              <a:t>Co-funded by the European Union</a:t>
            </a:r>
          </a:p>
          <a:p>
            <a:pPr algn="just"/>
            <a:r>
              <a:rPr lang="en-GB" sz="7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700" b="0" i="0" dirty="0">
                <a:solidFill>
                  <a:srgbClr val="000000"/>
                </a:solidFill>
                <a:effectLst/>
                <a:latin typeface="arial" panose="020B0604020202020204" pitchFamily="34" charset="0"/>
              </a:rPr>
              <a:t>.</a:t>
            </a:r>
            <a:endParaRPr lang="en-GB" sz="7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TextBox 6">
            <a:extLst>
              <a:ext uri="{FF2B5EF4-FFF2-40B4-BE49-F238E27FC236}">
                <a16:creationId xmlns:a16="http://schemas.microsoft.com/office/drawing/2014/main" id="{25480B1F-B6A6-4F11-9DAE-CC45DA83ECC2}"/>
              </a:ext>
            </a:extLst>
          </p:cNvPr>
          <p:cNvSpPr txBox="1"/>
          <p:nvPr userDrawn="1"/>
        </p:nvSpPr>
        <p:spPr>
          <a:xfrm>
            <a:off x="8073736" y="6231264"/>
            <a:ext cx="3372169" cy="523220"/>
          </a:xfrm>
          <a:prstGeom prst="rect">
            <a:avLst/>
          </a:prstGeom>
          <a:solidFill>
            <a:schemeClr val="bg1"/>
          </a:solidFill>
        </p:spPr>
        <p:txBody>
          <a:bodyPr wrap="square">
            <a:spAutoFit/>
          </a:bodyPr>
          <a:lstStyle/>
          <a:p>
            <a:pPr algn="just"/>
            <a:r>
              <a:rPr lang="en-GB" sz="700" b="0" i="0" dirty="0">
                <a:solidFill>
                  <a:srgbClr val="000000"/>
                </a:solidFill>
                <a:effectLst/>
                <a:latin typeface="arial" panose="020B0604020202020204" pitchFamily="34" charset="0"/>
              </a:rPr>
              <a:t>Co-funded by the European Union</a:t>
            </a:r>
          </a:p>
          <a:p>
            <a:pPr algn="just"/>
            <a:r>
              <a:rPr lang="en-GB" sz="7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700" b="0" i="0" dirty="0">
                <a:solidFill>
                  <a:srgbClr val="000000"/>
                </a:solidFill>
                <a:effectLst/>
                <a:latin typeface="arial" panose="020B0604020202020204" pitchFamily="34" charset="0"/>
              </a:rPr>
              <a:t>.</a:t>
            </a:r>
            <a:endParaRPr lang="en-GB" sz="7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69678F4-4848-4CBE-89E2-A5AAC8B74CC8}"/>
              </a:ext>
            </a:extLst>
          </p:cNvPr>
          <p:cNvSpPr txBox="1"/>
          <p:nvPr userDrawn="1"/>
        </p:nvSpPr>
        <p:spPr>
          <a:xfrm>
            <a:off x="8073736" y="6231264"/>
            <a:ext cx="3372169" cy="523220"/>
          </a:xfrm>
          <a:prstGeom prst="rect">
            <a:avLst/>
          </a:prstGeom>
          <a:solidFill>
            <a:schemeClr val="bg1"/>
          </a:solidFill>
        </p:spPr>
        <p:txBody>
          <a:bodyPr wrap="square">
            <a:spAutoFit/>
          </a:bodyPr>
          <a:lstStyle/>
          <a:p>
            <a:pPr algn="just"/>
            <a:r>
              <a:rPr lang="en-GB" sz="700" b="0" i="0" dirty="0">
                <a:solidFill>
                  <a:srgbClr val="000000"/>
                </a:solidFill>
                <a:effectLst/>
                <a:latin typeface="arial" panose="020B0604020202020204" pitchFamily="34" charset="0"/>
              </a:rPr>
              <a:t>Co-funded by the European Union</a:t>
            </a:r>
          </a:p>
          <a:p>
            <a:pPr algn="just"/>
            <a:r>
              <a:rPr lang="en-GB" sz="7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700" b="0" i="0" dirty="0">
                <a:solidFill>
                  <a:srgbClr val="000000"/>
                </a:solidFill>
                <a:effectLst/>
                <a:latin typeface="arial" panose="020B0604020202020204" pitchFamily="34" charset="0"/>
              </a:rPr>
              <a:t>.</a:t>
            </a:r>
            <a:endParaRPr lang="en-GB" sz="7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4.jpeg"/><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444523"/>
            <a:ext cx="5733805"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10000"/>
              </a:lnSpc>
            </a:pPr>
            <a:r>
              <a:rPr lang="pl-PL" sz="4000" dirty="0">
                <a:latin typeface="Tahoma" panose="020B0604030504040204" pitchFamily="34" charset="0"/>
                <a:ea typeface="Tahoma" panose="020B0604030504040204" pitchFamily="34" charset="0"/>
                <a:cs typeface="Tahoma" panose="020B0604030504040204" pitchFamily="34" charset="0"/>
              </a:rPr>
              <a:t>Optimisation in Supply Chain Management</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997223" y="4277818"/>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err="1">
                <a:latin typeface="Tahoma" panose="020B0604030504040204" pitchFamily="34" charset="0"/>
                <a:ea typeface="Tahoma" panose="020B0604030504040204" pitchFamily="34" charset="0"/>
                <a:cs typeface="Tahoma" panose="020B0604030504040204" pitchFamily="34" charset="0"/>
              </a:rPr>
              <a:t>Lecture</a:t>
            </a:r>
            <a:endParaRPr lang="pl-PL" sz="28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Tytuł 1">
            <a:extLst>
              <a:ext uri="{FF2B5EF4-FFF2-40B4-BE49-F238E27FC236}">
                <a16:creationId xmlns:a16="http://schemas.microsoft.com/office/drawing/2014/main" id="{290F90A3-1F64-269A-85B2-68DF043DA27C}"/>
              </a:ext>
            </a:extLst>
          </p:cNvPr>
          <p:cNvSpPr>
            <a:spLocks noGrp="1"/>
          </p:cNvSpPr>
          <p:nvPr>
            <p:ph type="ctrTitle"/>
          </p:nvPr>
        </p:nvSpPr>
        <p:spPr>
          <a:xfrm>
            <a:off x="5275385" y="546867"/>
            <a:ext cx="6842659" cy="1752566"/>
          </a:xfrm>
        </p:spPr>
        <p:txBody>
          <a:bodyPr>
            <a:normAutofit fontScale="90000"/>
          </a:bodyPr>
          <a:lstStyle/>
          <a:p>
            <a:pPr>
              <a:lnSpc>
                <a:spcPct val="100000"/>
              </a:lnSpc>
            </a:pPr>
            <a:r>
              <a:rPr lang="en-US" sz="3800" b="1" dirty="0"/>
              <a:t>Advanced using of spreadsheet to </a:t>
            </a:r>
            <a:r>
              <a:rPr lang="en-US" sz="3800" b="1" dirty="0" err="1"/>
              <a:t>analyse</a:t>
            </a:r>
            <a:r>
              <a:rPr lang="en-US" sz="3800" b="1" dirty="0"/>
              <a:t> logistics data</a:t>
            </a:r>
            <a:endParaRPr lang="pl-PL" sz="3800" b="1" dirty="0"/>
          </a:p>
        </p:txBody>
      </p:sp>
      <p:sp>
        <p:nvSpPr>
          <p:cNvPr id="13" name="TextBox 12">
            <a:extLst>
              <a:ext uri="{FF2B5EF4-FFF2-40B4-BE49-F238E27FC236}">
                <a16:creationId xmlns:a16="http://schemas.microsoft.com/office/drawing/2014/main" id="{0402FC20-22B3-4706-B554-09D193ADD131}"/>
              </a:ext>
            </a:extLst>
          </p:cNvPr>
          <p:cNvSpPr txBox="1"/>
          <p:nvPr/>
        </p:nvSpPr>
        <p:spPr>
          <a:xfrm>
            <a:off x="6344170" y="5987967"/>
            <a:ext cx="4792133" cy="646331"/>
          </a:xfrm>
          <a:prstGeom prst="rect">
            <a:avLst/>
          </a:prstGeom>
          <a:noFill/>
        </p:spPr>
        <p:txBody>
          <a:bodyPr wrap="square">
            <a:spAutoFit/>
          </a:bodyPr>
          <a:lstStyle/>
          <a:p>
            <a:pPr algn="l"/>
            <a:r>
              <a:rPr lang="en-GB" sz="900" b="0" i="0" dirty="0">
                <a:solidFill>
                  <a:srgbClr val="000000"/>
                </a:solidFill>
                <a:effectLst/>
                <a:latin typeface="arial" panose="020B0604020202020204" pitchFamily="34" charset="0"/>
              </a:rPr>
              <a:t>Co-funded by the European Union</a:t>
            </a:r>
          </a:p>
          <a:p>
            <a:pPr algn="l"/>
            <a:r>
              <a:rPr lang="en-GB" sz="9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Warehouse</a:t>
            </a:r>
            <a:r>
              <a:rPr lang="pl-PL" dirty="0"/>
              <a:t> </a:t>
            </a:r>
            <a:r>
              <a:rPr lang="pl-PL" dirty="0" err="1"/>
              <a:t>storage</a:t>
            </a:r>
            <a:r>
              <a:rPr lang="pl-PL" dirty="0"/>
              <a:t> </a:t>
            </a:r>
            <a:r>
              <a:rPr lang="pl-PL" dirty="0" err="1"/>
              <a:t>space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97536" y="1506852"/>
            <a:ext cx="10515600" cy="2572718"/>
          </a:xfrm>
        </p:spPr>
        <p:txBody>
          <a:bodyPr>
            <a:noAutofit/>
          </a:bodyPr>
          <a:lstStyle/>
          <a:p>
            <a:pPr algn="just">
              <a:lnSpc>
                <a:spcPct val="120000"/>
              </a:lnSpc>
            </a:pPr>
            <a:r>
              <a:rPr lang="en-US" sz="2200" dirty="0"/>
              <a:t>The part of the warehouse area that includes the horizontal projection of the smallest repeatable part of two rows or blocks of </a:t>
            </a:r>
            <a:r>
              <a:rPr lang="en-US" sz="2200" dirty="0">
                <a:solidFill>
                  <a:srgbClr val="1065AB"/>
                </a:solidFill>
              </a:rPr>
              <a:t>load units </a:t>
            </a:r>
            <a:r>
              <a:rPr lang="en-US" sz="2200" dirty="0"/>
              <a:t>(LU) along with handling clearances for storage and the handling path between them is the warehouse module</a:t>
            </a:r>
            <a:r>
              <a:rPr lang="pl-PL" sz="2200" dirty="0"/>
              <a:t>;</a:t>
            </a:r>
          </a:p>
          <a:p>
            <a:pPr algn="just">
              <a:lnSpc>
                <a:spcPct val="120000"/>
              </a:lnSpc>
            </a:pPr>
            <a:r>
              <a:rPr lang="en-US" sz="2200" dirty="0"/>
              <a:t>Warehouse modules for </a:t>
            </a:r>
            <a:r>
              <a:rPr lang="en-US" sz="2200" dirty="0">
                <a:solidFill>
                  <a:srgbClr val="1065AB"/>
                </a:solidFill>
              </a:rPr>
              <a:t>row storage </a:t>
            </a:r>
            <a:r>
              <a:rPr lang="en-US" sz="2200" dirty="0"/>
              <a:t>without equipment can be arranged in two ways</a:t>
            </a:r>
            <a:r>
              <a:rPr lang="pl-PL" sz="2200"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522688"/>
            <a:ext cx="4580467" cy="3353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sp>
        <p:nvSpPr>
          <p:cNvPr id="7" name="pole tekstowe 6">
            <a:extLst>
              <a:ext uri="{FF2B5EF4-FFF2-40B4-BE49-F238E27FC236}">
                <a16:creationId xmlns:a16="http://schemas.microsoft.com/office/drawing/2014/main" id="{66A355BE-934D-D21B-1D29-AA9FCA5D5FF4}"/>
              </a:ext>
            </a:extLst>
          </p:cNvPr>
          <p:cNvSpPr txBox="1"/>
          <p:nvPr/>
        </p:nvSpPr>
        <p:spPr>
          <a:xfrm>
            <a:off x="676099" y="5721977"/>
            <a:ext cx="4856435" cy="523220"/>
          </a:xfrm>
          <a:prstGeom prst="rect">
            <a:avLst/>
          </a:prstGeom>
          <a:noFill/>
        </p:spPr>
        <p:txBody>
          <a:bodyPr wrap="square">
            <a:spAutoFit/>
          </a:bodyPr>
          <a:lstStyle/>
          <a:p>
            <a:pPr algn="ctr"/>
            <a:r>
              <a:rPr lang="en-US" sz="1400" dirty="0">
                <a:effectLst/>
                <a:latin typeface="Tahoma" panose="020B0604030504040204" pitchFamily="34" charset="0"/>
                <a:ea typeface="Calibri" panose="020F0502020204030204" pitchFamily="34" charset="0"/>
                <a:cs typeface="Times New Roman" panose="02020603050405020304" pitchFamily="18" charset="0"/>
              </a:rPr>
              <a:t>Figure 2</a:t>
            </a:r>
            <a:r>
              <a:rPr lang="pl-PL" sz="1400" dirty="0">
                <a:effectLst/>
                <a:latin typeface="Tahoma" panose="020B0604030504040204" pitchFamily="34" charset="0"/>
                <a:ea typeface="Calibri" panose="020F0502020204030204" pitchFamily="34" charset="0"/>
                <a:cs typeface="Times New Roman" panose="02020603050405020304" pitchFamily="18" charset="0"/>
              </a:rPr>
              <a:t>:</a:t>
            </a:r>
            <a:r>
              <a:rPr lang="en-US" sz="1400" dirty="0">
                <a:effectLst/>
                <a:latin typeface="Tahoma" panose="020B0604030504040204" pitchFamily="34" charset="0"/>
                <a:ea typeface="Calibri" panose="020F0502020204030204" pitchFamily="34" charset="0"/>
                <a:cs typeface="Times New Roman" panose="02020603050405020304" pitchFamily="18" charset="0"/>
              </a:rPr>
              <a:t> A warehouse module for row storage without equipment with perpendicular arrangement of </a:t>
            </a:r>
            <a:r>
              <a:rPr lang="en-US" sz="1400" dirty="0" err="1">
                <a:effectLst/>
                <a:latin typeface="Tahoma" panose="020B0604030504040204" pitchFamily="34" charset="0"/>
                <a:ea typeface="Calibri" panose="020F0502020204030204" pitchFamily="34" charset="0"/>
                <a:cs typeface="Times New Roman" panose="02020603050405020304" pitchFamily="18" charset="0"/>
              </a:rPr>
              <a:t>palleti</a:t>
            </a:r>
            <a:r>
              <a:rPr lang="pl-PL" sz="1400" dirty="0">
                <a:effectLst/>
                <a:latin typeface="Tahoma" panose="020B0604030504040204" pitchFamily="34" charset="0"/>
                <a:ea typeface="Calibri" panose="020F0502020204030204" pitchFamily="34" charset="0"/>
                <a:cs typeface="Times New Roman" panose="02020603050405020304" pitchFamily="18" charset="0"/>
              </a:rPr>
              <a:t>s</a:t>
            </a:r>
            <a:r>
              <a:rPr lang="en-US" sz="1400" dirty="0">
                <a:effectLst/>
                <a:latin typeface="Tahoma" panose="020B0604030504040204" pitchFamily="34" charset="0"/>
                <a:ea typeface="Calibri" panose="020F0502020204030204" pitchFamily="34" charset="0"/>
                <a:cs typeface="Times New Roman" panose="02020603050405020304" pitchFamily="18" charset="0"/>
              </a:rPr>
              <a:t>ed LU</a:t>
            </a:r>
            <a:endParaRPr lang="pl-PL" sz="1400" dirty="0"/>
          </a:p>
        </p:txBody>
      </p:sp>
      <p:pic>
        <p:nvPicPr>
          <p:cNvPr id="3" name="Obraz 2">
            <a:extLst>
              <a:ext uri="{FF2B5EF4-FFF2-40B4-BE49-F238E27FC236}">
                <a16:creationId xmlns:a16="http://schemas.microsoft.com/office/drawing/2014/main" id="{F866132F-E572-FDD7-E8E5-0CC06711EE46}"/>
              </a:ext>
            </a:extLst>
          </p:cNvPr>
          <p:cNvPicPr>
            <a:picLocks noChangeAspect="1"/>
          </p:cNvPicPr>
          <p:nvPr/>
        </p:nvPicPr>
        <p:blipFill>
          <a:blip r:embed="rId2" cstate="print"/>
          <a:srcRect/>
          <a:stretch>
            <a:fillRect/>
          </a:stretch>
        </p:blipFill>
        <p:spPr bwMode="auto">
          <a:xfrm>
            <a:off x="897536" y="4141617"/>
            <a:ext cx="4614555" cy="1518313"/>
          </a:xfrm>
          <a:prstGeom prst="rect">
            <a:avLst/>
          </a:prstGeom>
          <a:noFill/>
          <a:ln w="9525">
            <a:noFill/>
            <a:miter lim="800000"/>
            <a:headEnd/>
            <a:tailEnd/>
          </a:ln>
        </p:spPr>
      </p:pic>
      <p:pic>
        <p:nvPicPr>
          <p:cNvPr id="8" name="Obraz 7">
            <a:extLst>
              <a:ext uri="{FF2B5EF4-FFF2-40B4-BE49-F238E27FC236}">
                <a16:creationId xmlns:a16="http://schemas.microsoft.com/office/drawing/2014/main" id="{6F83F892-133C-33D5-700D-B2AE8076FBFF}"/>
              </a:ext>
            </a:extLst>
          </p:cNvPr>
          <p:cNvPicPr>
            <a:picLocks noChangeAspect="1"/>
          </p:cNvPicPr>
          <p:nvPr/>
        </p:nvPicPr>
        <p:blipFill>
          <a:blip r:embed="rId3" cstate="print"/>
          <a:srcRect/>
          <a:stretch>
            <a:fillRect/>
          </a:stretch>
        </p:blipFill>
        <p:spPr bwMode="auto">
          <a:xfrm>
            <a:off x="7251623" y="3774645"/>
            <a:ext cx="4457137" cy="1947332"/>
          </a:xfrm>
          <a:prstGeom prst="rect">
            <a:avLst/>
          </a:prstGeom>
          <a:noFill/>
          <a:ln w="9525">
            <a:noFill/>
            <a:miter lim="800000"/>
            <a:headEnd/>
            <a:tailEnd/>
          </a:ln>
        </p:spPr>
      </p:pic>
      <p:sp>
        <p:nvSpPr>
          <p:cNvPr id="9" name="pole tekstowe 8">
            <a:extLst>
              <a:ext uri="{FF2B5EF4-FFF2-40B4-BE49-F238E27FC236}">
                <a16:creationId xmlns:a16="http://schemas.microsoft.com/office/drawing/2014/main" id="{B5BA710F-AF0B-D6D8-1EC7-CB24CAF98D3D}"/>
              </a:ext>
            </a:extLst>
          </p:cNvPr>
          <p:cNvSpPr txBox="1"/>
          <p:nvPr/>
        </p:nvSpPr>
        <p:spPr>
          <a:xfrm>
            <a:off x="7349729" y="5721977"/>
            <a:ext cx="4359031" cy="523220"/>
          </a:xfrm>
          <a:prstGeom prst="rect">
            <a:avLst/>
          </a:prstGeom>
          <a:noFill/>
        </p:spPr>
        <p:txBody>
          <a:bodyPr wrap="square">
            <a:spAutoFit/>
          </a:bodyPr>
          <a:lstStyle/>
          <a:p>
            <a:pPr algn="ctr"/>
            <a:r>
              <a:rPr lang="en-US" sz="1400" dirty="0">
                <a:effectLst/>
                <a:latin typeface="Tahoma" panose="020B0604030504040204" pitchFamily="34" charset="0"/>
                <a:ea typeface="Calibri" panose="020F0502020204030204" pitchFamily="34" charset="0"/>
                <a:cs typeface="Times New Roman" panose="02020603050405020304" pitchFamily="18" charset="0"/>
              </a:rPr>
              <a:t>Figure </a:t>
            </a:r>
            <a:r>
              <a:rPr lang="pl-PL" sz="1400" dirty="0">
                <a:latin typeface="Tahoma" panose="020B0604030504040204" pitchFamily="34" charset="0"/>
                <a:ea typeface="Calibri" panose="020F0502020204030204" pitchFamily="34" charset="0"/>
                <a:cs typeface="Times New Roman" panose="02020603050405020304" pitchFamily="18" charset="0"/>
              </a:rPr>
              <a:t>3</a:t>
            </a:r>
            <a:r>
              <a:rPr lang="pl-PL" sz="1400" dirty="0">
                <a:effectLst/>
                <a:latin typeface="Tahoma" panose="020B0604030504040204" pitchFamily="34" charset="0"/>
                <a:ea typeface="Calibri" panose="020F0502020204030204" pitchFamily="34" charset="0"/>
                <a:cs typeface="Times New Roman" panose="02020603050405020304" pitchFamily="18" charset="0"/>
              </a:rPr>
              <a:t>:</a:t>
            </a:r>
            <a:r>
              <a:rPr lang="en-US" sz="1400" dirty="0">
                <a:latin typeface="Tahoma" panose="020B0604030504040204" pitchFamily="34" charset="0"/>
                <a:ea typeface="Calibri" panose="020F0502020204030204" pitchFamily="34" charset="0"/>
                <a:cs typeface="Times New Roman" panose="02020603050405020304" pitchFamily="18" charset="0"/>
              </a:rPr>
              <a:t> warehouse module for row storage without equipment with parallel arrangement of </a:t>
            </a:r>
            <a:r>
              <a:rPr lang="en-US" sz="1400" dirty="0" err="1">
                <a:latin typeface="Tahoma" panose="020B0604030504040204" pitchFamily="34" charset="0"/>
                <a:ea typeface="Calibri" panose="020F0502020204030204" pitchFamily="34" charset="0"/>
                <a:cs typeface="Times New Roman" panose="02020603050405020304" pitchFamily="18" charset="0"/>
              </a:rPr>
              <a:t>palleti</a:t>
            </a:r>
            <a:r>
              <a:rPr lang="pl-PL" sz="1400" dirty="0">
                <a:latin typeface="Tahoma" panose="020B0604030504040204" pitchFamily="34" charset="0"/>
                <a:ea typeface="Calibri" panose="020F0502020204030204" pitchFamily="34" charset="0"/>
                <a:cs typeface="Times New Roman" panose="02020603050405020304" pitchFamily="18" charset="0"/>
              </a:rPr>
              <a:t>s</a:t>
            </a:r>
            <a:r>
              <a:rPr lang="en-US" sz="1400" dirty="0">
                <a:latin typeface="Tahoma" panose="020B0604030504040204" pitchFamily="34" charset="0"/>
                <a:ea typeface="Calibri" panose="020F0502020204030204" pitchFamily="34" charset="0"/>
                <a:cs typeface="Times New Roman" panose="02020603050405020304" pitchFamily="18" charset="0"/>
              </a:rPr>
              <a:t>ed LU</a:t>
            </a:r>
            <a:endParaRPr lang="pl-PL" sz="1400" dirty="0"/>
          </a:p>
        </p:txBody>
      </p:sp>
    </p:spTree>
    <p:extLst>
      <p:ext uri="{BB962C8B-B14F-4D97-AF65-F5344CB8AC3E}">
        <p14:creationId xmlns:p14="http://schemas.microsoft.com/office/powerpoint/2010/main" val="3665237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000"/>
                                        <p:tgtEl>
                                          <p:spTgt spid="9"/>
                                        </p:tgtEl>
                                      </p:cBhvr>
                                    </p:animEffect>
                                    <p:anim calcmode="lin" valueType="num">
                                      <p:cBhvr>
                                        <p:cTn id="39" dur="1000" fill="hold"/>
                                        <p:tgtEl>
                                          <p:spTgt spid="9"/>
                                        </p:tgtEl>
                                        <p:attrNameLst>
                                          <p:attrName>ppt_x</p:attrName>
                                        </p:attrNameLst>
                                      </p:cBhvr>
                                      <p:tavLst>
                                        <p:tav tm="0">
                                          <p:val>
                                            <p:strVal val="#ppt_x"/>
                                          </p:val>
                                        </p:tav>
                                        <p:tav tm="100000">
                                          <p:val>
                                            <p:strVal val="#ppt_x"/>
                                          </p:val>
                                        </p:tav>
                                      </p:tavLst>
                                    </p:anim>
                                    <p:anim calcmode="lin" valueType="num">
                                      <p:cBhvr>
                                        <p:cTn id="4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Warehouse</a:t>
            </a:r>
            <a:r>
              <a:rPr lang="pl-PL" dirty="0"/>
              <a:t> </a:t>
            </a:r>
            <a:r>
              <a:rPr lang="pl-PL" dirty="0" err="1"/>
              <a:t>storage</a:t>
            </a:r>
            <a:r>
              <a:rPr lang="pl-PL" dirty="0"/>
              <a:t> </a:t>
            </a:r>
            <a:r>
              <a:rPr lang="pl-PL" dirty="0" err="1"/>
              <a:t>space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198" y="1481668"/>
            <a:ext cx="7027418" cy="4806009"/>
          </a:xfrm>
        </p:spPr>
        <p:txBody>
          <a:bodyPr>
            <a:noAutofit/>
          </a:bodyPr>
          <a:lstStyle/>
          <a:p>
            <a:pPr marL="0" indent="0" algn="just">
              <a:lnSpc>
                <a:spcPct val="110000"/>
              </a:lnSpc>
              <a:spcAft>
                <a:spcPts val="1200"/>
              </a:spcAft>
              <a:buNone/>
            </a:pPr>
            <a:r>
              <a:rPr lang="en-US" sz="2400" dirty="0">
                <a:solidFill>
                  <a:srgbClr val="1065AB"/>
                </a:solidFill>
              </a:rPr>
              <a:t>The area of a warehouse module for row storage without equipment </a:t>
            </a:r>
            <a:r>
              <a:rPr lang="en-US" sz="2400" dirty="0"/>
              <a:t>is calculated using the formula: </a:t>
            </a:r>
            <a:endParaRPr lang="pl-PL" sz="2400" dirty="0"/>
          </a:p>
          <a:p>
            <a:pPr marL="0" indent="0" algn="ctr">
              <a:lnSpc>
                <a:spcPct val="110000"/>
              </a:lnSpc>
              <a:spcAft>
                <a:spcPts val="1200"/>
              </a:spcAft>
              <a:buNone/>
            </a:pPr>
            <a:r>
              <a:rPr lang="en-US" sz="2400" dirty="0"/>
              <a:t>M = (2 × d + G) × l [m</a:t>
            </a:r>
            <a:r>
              <a:rPr lang="en-US" sz="2400" baseline="30000" dirty="0"/>
              <a:t>2</a:t>
            </a:r>
            <a:r>
              <a:rPr lang="en-US" sz="2400" dirty="0"/>
              <a:t>]</a:t>
            </a:r>
            <a:endParaRPr lang="pl-PL" sz="2400" dirty="0"/>
          </a:p>
          <a:p>
            <a:pPr marL="0" indent="0">
              <a:lnSpc>
                <a:spcPct val="110000"/>
              </a:lnSpc>
              <a:spcAft>
                <a:spcPts val="600"/>
              </a:spcAft>
              <a:buNone/>
            </a:pPr>
            <a:r>
              <a:rPr lang="en-US" sz="2400" dirty="0"/>
              <a:t>d – width of the laydown area [m], </a:t>
            </a:r>
            <a:br>
              <a:rPr lang="en-US" sz="2400" dirty="0"/>
            </a:br>
            <a:r>
              <a:rPr lang="en-US" sz="2400" dirty="0"/>
              <a:t>G – width of the handling path [m], </a:t>
            </a:r>
            <a:br>
              <a:rPr lang="en-US" sz="2400" dirty="0"/>
            </a:br>
            <a:r>
              <a:rPr lang="en-US" sz="2400" dirty="0"/>
              <a:t>l – length of the storage field [m]. </a:t>
            </a:r>
            <a:endParaRPr lang="pl-PL" sz="2400" dirty="0"/>
          </a:p>
          <a:p>
            <a:pPr marL="0" indent="0" algn="just">
              <a:lnSpc>
                <a:spcPct val="110000"/>
              </a:lnSpc>
              <a:buNone/>
            </a:pPr>
            <a:r>
              <a:rPr lang="en-US" sz="2400" dirty="0"/>
              <a:t>The capacity of the module is equal to 2 </a:t>
            </a:r>
            <a:r>
              <a:rPr lang="en-US" sz="2400" dirty="0" err="1"/>
              <a:t>palleti</a:t>
            </a:r>
            <a:r>
              <a:rPr lang="pl-PL" sz="2400" dirty="0"/>
              <a:t>s</a:t>
            </a:r>
            <a:r>
              <a:rPr lang="en-US" sz="2400" dirty="0"/>
              <a:t>ed load units for single-level storage and 2×n </a:t>
            </a:r>
            <a:r>
              <a:rPr lang="en-US" sz="2400" dirty="0" err="1"/>
              <a:t>palleti</a:t>
            </a:r>
            <a:r>
              <a:rPr lang="pl-PL" sz="2400" dirty="0"/>
              <a:t>s</a:t>
            </a:r>
            <a:r>
              <a:rPr lang="en-US" sz="2400" dirty="0"/>
              <a:t>ed load units for stacked storage when stacking in n levels.</a:t>
            </a:r>
            <a:endParaRPr lang="pl-PL" sz="24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pic>
        <p:nvPicPr>
          <p:cNvPr id="2" name="Obraz 1" descr="Obraz zawierający design&#10;&#10;Opis wygenerowany automatycznie">
            <a:extLst>
              <a:ext uri="{FF2B5EF4-FFF2-40B4-BE49-F238E27FC236}">
                <a16:creationId xmlns:a16="http://schemas.microsoft.com/office/drawing/2014/main" id="{B1A84AF7-8D79-8706-5F91-0855A5C4D7A3}"/>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8699" y="2824438"/>
            <a:ext cx="829499" cy="698359"/>
          </a:xfrm>
          <a:prstGeom prst="rect">
            <a:avLst/>
          </a:prstGeom>
        </p:spPr>
      </p:pic>
      <p:pic>
        <p:nvPicPr>
          <p:cNvPr id="3" name="Obraz 2" descr="Obraz zawierający design&#10;&#10;Opis wygenerowany automatycznie">
            <a:extLst>
              <a:ext uri="{FF2B5EF4-FFF2-40B4-BE49-F238E27FC236}">
                <a16:creationId xmlns:a16="http://schemas.microsoft.com/office/drawing/2014/main" id="{A1128B8B-88A1-E775-F2FA-EE10F6510833}"/>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9571060" y="2225371"/>
            <a:ext cx="829499" cy="698359"/>
          </a:xfrm>
          <a:prstGeom prst="rect">
            <a:avLst/>
          </a:prstGeom>
        </p:spPr>
      </p:pic>
      <p:sp>
        <p:nvSpPr>
          <p:cNvPr id="9" name="pole tekstowe 8">
            <a:extLst>
              <a:ext uri="{FF2B5EF4-FFF2-40B4-BE49-F238E27FC236}">
                <a16:creationId xmlns:a16="http://schemas.microsoft.com/office/drawing/2014/main" id="{6701BE80-87FD-59A1-BCA0-518DF5FDE4FF}"/>
              </a:ext>
            </a:extLst>
          </p:cNvPr>
          <p:cNvSpPr txBox="1"/>
          <p:nvPr/>
        </p:nvSpPr>
        <p:spPr>
          <a:xfrm>
            <a:off x="7865616" y="2824438"/>
            <a:ext cx="4326384" cy="1953163"/>
          </a:xfrm>
          <a:prstGeom prst="rect">
            <a:avLst/>
          </a:prstGeom>
          <a:noFill/>
        </p:spPr>
        <p:txBody>
          <a:bodyPr wrap="square">
            <a:spAutoFit/>
          </a:bodyPr>
          <a:lstStyle/>
          <a:p>
            <a:pPr algn="ctr">
              <a:lnSpc>
                <a:spcPct val="150000"/>
              </a:lnSpc>
              <a:spcAft>
                <a:spcPts val="600"/>
              </a:spcAft>
            </a:pPr>
            <a:r>
              <a:rPr lang="en-US" sz="2000" b="1" kern="100" dirty="0">
                <a:solidFill>
                  <a:srgbClr val="002060"/>
                </a:solidFill>
                <a:latin typeface="Tahoma" panose="020B0604030504040204" pitchFamily="34" charset="0"/>
                <a:ea typeface="Calibri" panose="020F0502020204030204" pitchFamily="34" charset="0"/>
                <a:cs typeface="Times New Roman" panose="02020603050405020304" pitchFamily="18" charset="0"/>
              </a:rPr>
              <a:t>Formula in Excel: </a:t>
            </a:r>
          </a:p>
          <a:p>
            <a:pPr algn="ctr">
              <a:lnSpc>
                <a:spcPct val="150000"/>
              </a:lnSpc>
              <a:spcAft>
                <a:spcPts val="600"/>
              </a:spcAft>
            </a:pPr>
            <a:r>
              <a:rPr lang="en-US" sz="2000" kern="100" dirty="0">
                <a:solidFill>
                  <a:srgbClr val="002060"/>
                </a:solidFill>
                <a:latin typeface="Tahoma" panose="020B0604030504040204" pitchFamily="34" charset="0"/>
                <a:ea typeface="Calibri" panose="020F0502020204030204" pitchFamily="34" charset="0"/>
                <a:cs typeface="Times New Roman" panose="02020603050405020304" pitchFamily="18" charset="0"/>
              </a:rPr>
              <a:t>M = (2*[width of the laydown area]+[ width of the handling path])*[length of the storage field]</a:t>
            </a:r>
          </a:p>
        </p:txBody>
      </p:sp>
      <p:sp>
        <p:nvSpPr>
          <p:cNvPr id="10" name="Strzałka: w dół 9">
            <a:extLst>
              <a:ext uri="{FF2B5EF4-FFF2-40B4-BE49-F238E27FC236}">
                <a16:creationId xmlns:a16="http://schemas.microsoft.com/office/drawing/2014/main" id="{C5AC4F8E-B592-F770-326F-7AD70AE6EA84}"/>
              </a:ext>
            </a:extLst>
          </p:cNvPr>
          <p:cNvSpPr/>
          <p:nvPr/>
        </p:nvSpPr>
        <p:spPr>
          <a:xfrm rot="18214673">
            <a:off x="8915230" y="1175309"/>
            <a:ext cx="748767" cy="1174204"/>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324998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1000"/>
                                        <p:tgtEl>
                                          <p:spTgt spid="3"/>
                                        </p:tgtEl>
                                      </p:cBhvr>
                                    </p:animEffect>
                                    <p:anim calcmode="lin" valueType="num">
                                      <p:cBhvr>
                                        <p:cTn id="36" dur="1000" fill="hold"/>
                                        <p:tgtEl>
                                          <p:spTgt spid="3"/>
                                        </p:tgtEl>
                                        <p:attrNameLst>
                                          <p:attrName>ppt_x</p:attrName>
                                        </p:attrNameLst>
                                      </p:cBhvr>
                                      <p:tavLst>
                                        <p:tav tm="0">
                                          <p:val>
                                            <p:strVal val="#ppt_x"/>
                                          </p:val>
                                        </p:tav>
                                        <p:tav tm="100000">
                                          <p:val>
                                            <p:strVal val="#ppt_x"/>
                                          </p:val>
                                        </p:tav>
                                      </p:tavLst>
                                    </p:anim>
                                    <p:anim calcmode="lin" valueType="num">
                                      <p:cBhvr>
                                        <p:cTn id="37" dur="1000" fill="hold"/>
                                        <p:tgtEl>
                                          <p:spTgt spid="3"/>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1000"/>
                                        <p:tgtEl>
                                          <p:spTgt spid="9"/>
                                        </p:tgtEl>
                                      </p:cBhvr>
                                    </p:animEffect>
                                    <p:anim calcmode="lin" valueType="num">
                                      <p:cBhvr>
                                        <p:cTn id="41" dur="1000" fill="hold"/>
                                        <p:tgtEl>
                                          <p:spTgt spid="9"/>
                                        </p:tgtEl>
                                        <p:attrNameLst>
                                          <p:attrName>ppt_x</p:attrName>
                                        </p:attrNameLst>
                                      </p:cBhvr>
                                      <p:tavLst>
                                        <p:tav tm="0">
                                          <p:val>
                                            <p:strVal val="#ppt_x"/>
                                          </p:val>
                                        </p:tav>
                                        <p:tav tm="100000">
                                          <p:val>
                                            <p:strVal val="#ppt_x"/>
                                          </p:val>
                                        </p:tav>
                                      </p:tavLst>
                                    </p:anim>
                                    <p:anim calcmode="lin" valueType="num">
                                      <p:cBhvr>
                                        <p:cTn id="4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Warehouse</a:t>
            </a:r>
            <a:r>
              <a:rPr lang="pl-PL" dirty="0"/>
              <a:t> </a:t>
            </a:r>
            <a:r>
              <a:rPr lang="pl-PL" dirty="0" err="1"/>
              <a:t>storage</a:t>
            </a:r>
            <a:r>
              <a:rPr lang="pl-PL" dirty="0"/>
              <a:t> </a:t>
            </a:r>
            <a:r>
              <a:rPr lang="pl-PL" dirty="0" err="1"/>
              <a:t>space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6481232" y="1469572"/>
            <a:ext cx="5257800" cy="1116542"/>
          </a:xfrm>
        </p:spPr>
        <p:txBody>
          <a:bodyPr>
            <a:normAutofit/>
          </a:bodyPr>
          <a:lstStyle/>
          <a:p>
            <a:pPr marL="0" indent="0" algn="just">
              <a:lnSpc>
                <a:spcPct val="110000"/>
              </a:lnSpc>
              <a:buNone/>
            </a:pPr>
            <a:r>
              <a:rPr lang="en-US" sz="1800" dirty="0"/>
              <a:t>Warehouse modules for block storage without equipment can be arranged as shown </a:t>
            </a:r>
            <a:r>
              <a:rPr lang="pl-PL" sz="1800" dirty="0" err="1"/>
              <a:t>below</a:t>
            </a:r>
            <a:r>
              <a:rPr lang="pl-PL" sz="1800"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25138" y="6492874"/>
            <a:ext cx="4580467" cy="3219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sp>
        <p:nvSpPr>
          <p:cNvPr id="7" name="pole tekstowe 6">
            <a:extLst>
              <a:ext uri="{FF2B5EF4-FFF2-40B4-BE49-F238E27FC236}">
                <a16:creationId xmlns:a16="http://schemas.microsoft.com/office/drawing/2014/main" id="{66A355BE-934D-D21B-1D29-AA9FCA5D5FF4}"/>
              </a:ext>
            </a:extLst>
          </p:cNvPr>
          <p:cNvSpPr txBox="1"/>
          <p:nvPr/>
        </p:nvSpPr>
        <p:spPr>
          <a:xfrm>
            <a:off x="6693692" y="4020668"/>
            <a:ext cx="4832880" cy="523220"/>
          </a:xfrm>
          <a:prstGeom prst="rect">
            <a:avLst/>
          </a:prstGeom>
          <a:noFill/>
        </p:spPr>
        <p:txBody>
          <a:bodyPr wrap="square">
            <a:spAutoFit/>
          </a:bodyPr>
          <a:lstStyle/>
          <a:p>
            <a:pPr algn="ctr"/>
            <a:r>
              <a:rPr lang="en-US" sz="1400" dirty="0">
                <a:effectLst/>
                <a:latin typeface="Tahoma" panose="020B0604030504040204" pitchFamily="34" charset="0"/>
                <a:ea typeface="Calibri" panose="020F0502020204030204" pitchFamily="34" charset="0"/>
                <a:cs typeface="Times New Roman" panose="02020603050405020304" pitchFamily="18" charset="0"/>
              </a:rPr>
              <a:t>Figure</a:t>
            </a:r>
            <a:r>
              <a:rPr lang="en-US" sz="1400" dirty="0">
                <a:latin typeface="Tahoma" panose="020B0604030504040204" pitchFamily="34" charset="0"/>
                <a:ea typeface="Calibri" panose="020F0502020204030204" pitchFamily="34" charset="0"/>
                <a:cs typeface="Times New Roman" panose="02020603050405020304" pitchFamily="18" charset="0"/>
              </a:rPr>
              <a:t> 4</a:t>
            </a:r>
            <a:r>
              <a:rPr lang="pl-PL" sz="1400" dirty="0">
                <a:latin typeface="Tahoma" panose="020B0604030504040204" pitchFamily="34" charset="0"/>
                <a:ea typeface="Calibri" panose="020F0502020204030204" pitchFamily="34" charset="0"/>
                <a:cs typeface="Times New Roman" panose="02020603050405020304" pitchFamily="18" charset="0"/>
              </a:rPr>
              <a:t>:</a:t>
            </a:r>
            <a:r>
              <a:rPr lang="en-US" sz="1400" dirty="0">
                <a:latin typeface="Tahoma" panose="020B0604030504040204" pitchFamily="34" charset="0"/>
                <a:ea typeface="Calibri" panose="020F0502020204030204" pitchFamily="34" charset="0"/>
                <a:cs typeface="Times New Roman" panose="02020603050405020304" pitchFamily="18" charset="0"/>
              </a:rPr>
              <a:t> Warehouse module for block storage without equipment</a:t>
            </a:r>
            <a:endParaRPr lang="pl-PL" sz="1400" dirty="0"/>
          </a:p>
        </p:txBody>
      </p:sp>
      <p:pic>
        <p:nvPicPr>
          <p:cNvPr id="2" name="Obraz 1">
            <a:extLst>
              <a:ext uri="{FF2B5EF4-FFF2-40B4-BE49-F238E27FC236}">
                <a16:creationId xmlns:a16="http://schemas.microsoft.com/office/drawing/2014/main" id="{08476A4F-DCCD-14C9-5D63-6BAD4BD7280C}"/>
              </a:ext>
            </a:extLst>
          </p:cNvPr>
          <p:cNvPicPr>
            <a:picLocks noChangeAspect="1"/>
          </p:cNvPicPr>
          <p:nvPr/>
        </p:nvPicPr>
        <p:blipFill>
          <a:blip r:embed="rId2" cstate="print"/>
          <a:srcRect/>
          <a:stretch>
            <a:fillRect/>
          </a:stretch>
        </p:blipFill>
        <p:spPr bwMode="auto">
          <a:xfrm>
            <a:off x="6402155" y="2140515"/>
            <a:ext cx="5786886" cy="1878609"/>
          </a:xfrm>
          <a:prstGeom prst="rect">
            <a:avLst/>
          </a:prstGeom>
          <a:noFill/>
          <a:ln w="9525">
            <a:noFill/>
            <a:miter lim="800000"/>
            <a:headEnd/>
            <a:tailEnd/>
          </a:ln>
        </p:spPr>
      </p:pic>
      <p:pic>
        <p:nvPicPr>
          <p:cNvPr id="10" name="Obraz 9" descr="Obraz zawierający design&#10;&#10;Opis wygenerowany automatycznie">
            <a:extLst>
              <a:ext uri="{FF2B5EF4-FFF2-40B4-BE49-F238E27FC236}">
                <a16:creationId xmlns:a16="http://schemas.microsoft.com/office/drawing/2014/main" id="{A1128B8B-88A1-E775-F2FA-EE10F6510833}"/>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8571766" y="4543888"/>
            <a:ext cx="829499" cy="698359"/>
          </a:xfrm>
          <a:prstGeom prst="rect">
            <a:avLst/>
          </a:prstGeom>
        </p:spPr>
      </p:pic>
      <p:sp>
        <p:nvSpPr>
          <p:cNvPr id="11" name="pole tekstowe 10">
            <a:extLst>
              <a:ext uri="{FF2B5EF4-FFF2-40B4-BE49-F238E27FC236}">
                <a16:creationId xmlns:a16="http://schemas.microsoft.com/office/drawing/2014/main" id="{6701BE80-87FD-59A1-BCA0-518DF5FDE4FF}"/>
              </a:ext>
            </a:extLst>
          </p:cNvPr>
          <p:cNvSpPr txBox="1"/>
          <p:nvPr/>
        </p:nvSpPr>
        <p:spPr>
          <a:xfrm>
            <a:off x="6823323" y="5106211"/>
            <a:ext cx="4326384" cy="1130822"/>
          </a:xfrm>
          <a:prstGeom prst="rect">
            <a:avLst/>
          </a:prstGeom>
          <a:noFill/>
        </p:spPr>
        <p:txBody>
          <a:bodyPr wrap="square">
            <a:spAutoFit/>
          </a:bodyPr>
          <a:lstStyle/>
          <a:p>
            <a:pPr algn="ctr">
              <a:lnSpc>
                <a:spcPct val="120000"/>
              </a:lnSpc>
              <a:spcAft>
                <a:spcPts val="600"/>
              </a:spcAft>
            </a:pPr>
            <a:r>
              <a:rPr lang="en-US" b="1" kern="100" dirty="0">
                <a:solidFill>
                  <a:srgbClr val="002060"/>
                </a:solidFill>
                <a:latin typeface="Tahoma" panose="020B0604030504040204" pitchFamily="34" charset="0"/>
                <a:ea typeface="Calibri" panose="020F0502020204030204" pitchFamily="34" charset="0"/>
                <a:cs typeface="Times New Roman" panose="02020603050405020304" pitchFamily="18" charset="0"/>
              </a:rPr>
              <a:t>Formula in Excel: </a:t>
            </a:r>
          </a:p>
          <a:p>
            <a:pPr algn="ctr">
              <a:lnSpc>
                <a:spcPct val="120000"/>
              </a:lnSpc>
              <a:spcAft>
                <a:spcPts val="600"/>
              </a:spcAft>
            </a:pPr>
            <a:r>
              <a:rPr lang="en-US" kern="100" dirty="0">
                <a:solidFill>
                  <a:srgbClr val="002060"/>
                </a:solidFill>
                <a:latin typeface="Tahoma" panose="020B0604030504040204" pitchFamily="34" charset="0"/>
                <a:ea typeface="Calibri" panose="020F0502020204030204" pitchFamily="34" charset="0"/>
                <a:cs typeface="Times New Roman" panose="02020603050405020304" pitchFamily="18" charset="0"/>
              </a:rPr>
              <a:t>Mb = (2*[block width]+[width of the handling path])*[block length]</a:t>
            </a:r>
          </a:p>
        </p:txBody>
      </p:sp>
      <p:sp>
        <p:nvSpPr>
          <p:cNvPr id="12" name="Strzałka: w dół 11">
            <a:extLst>
              <a:ext uri="{FF2B5EF4-FFF2-40B4-BE49-F238E27FC236}">
                <a16:creationId xmlns:a16="http://schemas.microsoft.com/office/drawing/2014/main" id="{C5AC4F8E-B592-F770-326F-7AD70AE6EA84}"/>
              </a:ext>
            </a:extLst>
          </p:cNvPr>
          <p:cNvSpPr/>
          <p:nvPr/>
        </p:nvSpPr>
        <p:spPr>
          <a:xfrm rot="16200000">
            <a:off x="6888089" y="4358358"/>
            <a:ext cx="748767" cy="1174204"/>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Symbol zastępczy zawartości 4">
            <a:extLst>
              <a:ext uri="{FF2B5EF4-FFF2-40B4-BE49-F238E27FC236}">
                <a16:creationId xmlns:a16="http://schemas.microsoft.com/office/drawing/2014/main" id="{08B1E3E4-9C4A-4CF8-DBD2-8A61BD597723}"/>
              </a:ext>
            </a:extLst>
          </p:cNvPr>
          <p:cNvSpPr txBox="1">
            <a:spLocks/>
          </p:cNvSpPr>
          <p:nvPr/>
        </p:nvSpPr>
        <p:spPr>
          <a:xfrm>
            <a:off x="602073" y="1481668"/>
            <a:ext cx="5786886" cy="48126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spcAft>
                <a:spcPts val="600"/>
              </a:spcAft>
              <a:buNone/>
            </a:pPr>
            <a:r>
              <a:rPr lang="en-US" sz="1800" dirty="0">
                <a:solidFill>
                  <a:srgbClr val="1065AB"/>
                </a:solidFill>
              </a:rPr>
              <a:t>The area of a warehouse module for block storage without equipment </a:t>
            </a:r>
            <a:r>
              <a:rPr lang="en-US" sz="1800" dirty="0"/>
              <a:t>is calculated using the formula:</a:t>
            </a:r>
            <a:endParaRPr lang="pl-PL" sz="1600" dirty="0"/>
          </a:p>
          <a:p>
            <a:pPr marL="0" indent="0" algn="ctr">
              <a:lnSpc>
                <a:spcPct val="120000"/>
              </a:lnSpc>
              <a:spcAft>
                <a:spcPts val="600"/>
              </a:spcAft>
              <a:buNone/>
            </a:pPr>
            <a:r>
              <a:rPr lang="en-US" sz="1600" dirty="0"/>
              <a:t>Mb = (2 x f + G) × b = (2 × </a:t>
            </a:r>
            <a:r>
              <a:rPr lang="en-US" sz="1600" dirty="0" err="1"/>
              <a:t>n</a:t>
            </a:r>
            <a:r>
              <a:rPr lang="en-US" sz="1600" baseline="-25000" dirty="0" err="1"/>
              <a:t>LUz</a:t>
            </a:r>
            <a:r>
              <a:rPr lang="en-US" sz="1600" dirty="0"/>
              <a:t> × d + G) × </a:t>
            </a:r>
            <a:r>
              <a:rPr lang="en-US" sz="1600" dirty="0" err="1"/>
              <a:t>n</a:t>
            </a:r>
            <a:r>
              <a:rPr lang="en-US" sz="1600" baseline="-25000" dirty="0" err="1"/>
              <a:t>LUb</a:t>
            </a:r>
            <a:r>
              <a:rPr lang="en-US" sz="1600" dirty="0"/>
              <a:t> × l [m</a:t>
            </a:r>
            <a:r>
              <a:rPr lang="en-US" sz="1600" baseline="30000" dirty="0"/>
              <a:t>2</a:t>
            </a:r>
            <a:r>
              <a:rPr lang="en-US" sz="1600" dirty="0"/>
              <a:t>]</a:t>
            </a:r>
            <a:endParaRPr lang="pl-PL" sz="1600" dirty="0"/>
          </a:p>
          <a:p>
            <a:pPr marL="0" indent="0">
              <a:lnSpc>
                <a:spcPct val="120000"/>
              </a:lnSpc>
              <a:buNone/>
            </a:pPr>
            <a:r>
              <a:rPr lang="en-US" sz="1600" dirty="0"/>
              <a:t>f – block width [m], </a:t>
            </a:r>
            <a:endParaRPr lang="pl-PL" sz="1600" dirty="0"/>
          </a:p>
          <a:p>
            <a:pPr marL="0" indent="0">
              <a:lnSpc>
                <a:spcPct val="120000"/>
              </a:lnSpc>
              <a:buNone/>
            </a:pPr>
            <a:r>
              <a:rPr lang="en-US" sz="1600" dirty="0"/>
              <a:t>G – width of the handling path [m], </a:t>
            </a:r>
            <a:br>
              <a:rPr lang="en-US" sz="1600" dirty="0"/>
            </a:br>
            <a:r>
              <a:rPr lang="en-US" sz="1600" dirty="0"/>
              <a:t>b – block length [m], </a:t>
            </a:r>
            <a:br>
              <a:rPr lang="en-US" sz="1600" dirty="0"/>
            </a:br>
            <a:r>
              <a:rPr lang="en-US" sz="1600" dirty="0" err="1"/>
              <a:t>n</a:t>
            </a:r>
            <a:r>
              <a:rPr lang="en-US" sz="1600" baseline="-25000" dirty="0" err="1"/>
              <a:t>LUz</a:t>
            </a:r>
            <a:r>
              <a:rPr lang="en-US" sz="1600" dirty="0"/>
              <a:t> – number of loading units in a block row, </a:t>
            </a:r>
            <a:br>
              <a:rPr lang="en-US" sz="1600" dirty="0"/>
            </a:br>
            <a:r>
              <a:rPr lang="en-US" sz="1600" dirty="0"/>
              <a:t>d – width of the storage area [m], </a:t>
            </a:r>
            <a:br>
              <a:rPr lang="en-US" sz="1600" dirty="0"/>
            </a:br>
            <a:r>
              <a:rPr lang="en-US" sz="1600" dirty="0" err="1"/>
              <a:t>n</a:t>
            </a:r>
            <a:r>
              <a:rPr lang="en-US" sz="1600" baseline="-25000" dirty="0" err="1"/>
              <a:t>LUb</a:t>
            </a:r>
            <a:r>
              <a:rPr lang="en-US" sz="1600" dirty="0"/>
              <a:t> – number of rows in the block, </a:t>
            </a:r>
            <a:br>
              <a:rPr lang="en-US" sz="1600" dirty="0"/>
            </a:br>
            <a:r>
              <a:rPr lang="en-US" sz="1600" dirty="0"/>
              <a:t>l – length of the storage field [m]. </a:t>
            </a:r>
            <a:endParaRPr lang="pl-PL" sz="1600" dirty="0"/>
          </a:p>
          <a:p>
            <a:pPr marL="0" indent="0" algn="just">
              <a:lnSpc>
                <a:spcPct val="120000"/>
              </a:lnSpc>
              <a:buNone/>
            </a:pPr>
            <a:r>
              <a:rPr lang="en-US" sz="1600" dirty="0"/>
              <a:t>The capacity of the module is equal to 2×n</a:t>
            </a:r>
            <a:r>
              <a:rPr lang="en-US" sz="1600" baseline="-25000" dirty="0"/>
              <a:t>LUz</a:t>
            </a:r>
            <a:r>
              <a:rPr lang="en-US" sz="1600" dirty="0"/>
              <a:t>×n</a:t>
            </a:r>
            <a:r>
              <a:rPr lang="en-US" sz="1600" baseline="-25000" dirty="0"/>
              <a:t>LUb</a:t>
            </a:r>
            <a:r>
              <a:rPr lang="en-US" sz="1600" dirty="0"/>
              <a:t> </a:t>
            </a:r>
            <a:r>
              <a:rPr lang="en-US" sz="1600" dirty="0" err="1"/>
              <a:t>palleti</a:t>
            </a:r>
            <a:r>
              <a:rPr lang="pl-PL" sz="1600" dirty="0"/>
              <a:t>s</a:t>
            </a:r>
            <a:r>
              <a:rPr lang="en-US" sz="1600" dirty="0"/>
              <a:t>ed load units for single-level storage and 2×n</a:t>
            </a:r>
            <a:r>
              <a:rPr lang="en-US" sz="1600" baseline="-25000" dirty="0"/>
              <a:t>LUz</a:t>
            </a:r>
            <a:r>
              <a:rPr lang="en-US" sz="1600" dirty="0"/>
              <a:t>×n</a:t>
            </a:r>
            <a:r>
              <a:rPr lang="en-US" sz="1600" baseline="-25000" dirty="0"/>
              <a:t>LUb</a:t>
            </a:r>
            <a:r>
              <a:rPr lang="en-US" sz="1600" dirty="0"/>
              <a:t>×n </a:t>
            </a:r>
            <a:r>
              <a:rPr lang="en-US" sz="1600" dirty="0" err="1"/>
              <a:t>palleti</a:t>
            </a:r>
            <a:r>
              <a:rPr lang="pl-PL" sz="1600" dirty="0"/>
              <a:t>s</a:t>
            </a:r>
            <a:r>
              <a:rPr lang="en-US" sz="1600" dirty="0"/>
              <a:t>ed load units for stacked storage when stacking in n levels.</a:t>
            </a:r>
            <a:endParaRPr lang="pl-PL" sz="1600" dirty="0"/>
          </a:p>
        </p:txBody>
      </p:sp>
      <p:pic>
        <p:nvPicPr>
          <p:cNvPr id="15" name="Obraz 14" descr="Obraz zawierający design&#10;&#10;Opis wygenerowany automatycznie">
            <a:extLst>
              <a:ext uri="{FF2B5EF4-FFF2-40B4-BE49-F238E27FC236}">
                <a16:creationId xmlns:a16="http://schemas.microsoft.com/office/drawing/2014/main" id="{B1A84AF7-8D79-8706-5F91-0855A5C4D7A3}"/>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39235" y="2140515"/>
            <a:ext cx="650450" cy="698359"/>
          </a:xfrm>
          <a:prstGeom prst="rect">
            <a:avLst/>
          </a:prstGeom>
        </p:spPr>
      </p:pic>
    </p:spTree>
    <p:extLst>
      <p:ext uri="{BB962C8B-B14F-4D97-AF65-F5344CB8AC3E}">
        <p14:creationId xmlns:p14="http://schemas.microsoft.com/office/powerpoint/2010/main" val="785705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xEl>
                                              <p:pRg st="2" end="2"/>
                                            </p:txEl>
                                          </p:spTgt>
                                        </p:tgtEl>
                                        <p:attrNameLst>
                                          <p:attrName>style.visibility</p:attrName>
                                        </p:attrNameLst>
                                      </p:cBhvr>
                                      <p:to>
                                        <p:strVal val="visible"/>
                                      </p:to>
                                    </p:set>
                                    <p:animEffect transition="in" filter="fade">
                                      <p:cBhvr>
                                        <p:cTn id="21" dur="1000"/>
                                        <p:tgtEl>
                                          <p:spTgt spid="14">
                                            <p:txEl>
                                              <p:pRg st="2" end="2"/>
                                            </p:txEl>
                                          </p:spTgt>
                                        </p:tgtEl>
                                      </p:cBhvr>
                                    </p:animEffect>
                                    <p:anim calcmode="lin" valueType="num">
                                      <p:cBhvr>
                                        <p:cTn id="22" dur="1000" fill="hold"/>
                                        <p:tgtEl>
                                          <p:spTgt spid="1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4">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4">
                                            <p:txEl>
                                              <p:pRg st="3" end="3"/>
                                            </p:txEl>
                                          </p:spTgt>
                                        </p:tgtEl>
                                        <p:attrNameLst>
                                          <p:attrName>style.visibility</p:attrName>
                                        </p:attrNameLst>
                                      </p:cBhvr>
                                      <p:to>
                                        <p:strVal val="visible"/>
                                      </p:to>
                                    </p:set>
                                    <p:animEffect transition="in" filter="fade">
                                      <p:cBhvr>
                                        <p:cTn id="26" dur="1000"/>
                                        <p:tgtEl>
                                          <p:spTgt spid="14">
                                            <p:txEl>
                                              <p:pRg st="3" end="3"/>
                                            </p:txEl>
                                          </p:spTgt>
                                        </p:tgtEl>
                                      </p:cBhvr>
                                    </p:animEffect>
                                    <p:anim calcmode="lin" valueType="num">
                                      <p:cBhvr>
                                        <p:cTn id="27" dur="1000" fill="hold"/>
                                        <p:tgtEl>
                                          <p:spTgt spid="14">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1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4">
                                            <p:txEl>
                                              <p:pRg st="4" end="4"/>
                                            </p:txEl>
                                          </p:spTgt>
                                        </p:tgtEl>
                                        <p:attrNameLst>
                                          <p:attrName>style.visibility</p:attrName>
                                        </p:attrNameLst>
                                      </p:cBhvr>
                                      <p:to>
                                        <p:strVal val="visible"/>
                                      </p:to>
                                    </p:set>
                                    <p:animEffect transition="in" filter="fade">
                                      <p:cBhvr>
                                        <p:cTn id="33" dur="1000"/>
                                        <p:tgtEl>
                                          <p:spTgt spid="14">
                                            <p:txEl>
                                              <p:pRg st="4" end="4"/>
                                            </p:txEl>
                                          </p:spTgt>
                                        </p:tgtEl>
                                      </p:cBhvr>
                                    </p:animEffect>
                                    <p:anim calcmode="lin" valueType="num">
                                      <p:cBhvr>
                                        <p:cTn id="34" dur="1000" fill="hold"/>
                                        <p:tgtEl>
                                          <p:spTgt spid="14">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1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1000"/>
                                        <p:tgtEl>
                                          <p:spTgt spid="11"/>
                                        </p:tgtEl>
                                      </p:cBhvr>
                                    </p:animEffect>
                                    <p:anim calcmode="lin" valueType="num">
                                      <p:cBhvr>
                                        <p:cTn id="41" dur="1000" fill="hold"/>
                                        <p:tgtEl>
                                          <p:spTgt spid="11"/>
                                        </p:tgtEl>
                                        <p:attrNameLst>
                                          <p:attrName>ppt_x</p:attrName>
                                        </p:attrNameLst>
                                      </p:cBhvr>
                                      <p:tavLst>
                                        <p:tav tm="0">
                                          <p:val>
                                            <p:strVal val="#ppt_x"/>
                                          </p:val>
                                        </p:tav>
                                        <p:tav tm="100000">
                                          <p:val>
                                            <p:strVal val="#ppt_x"/>
                                          </p:val>
                                        </p:tav>
                                      </p:tavLst>
                                    </p:anim>
                                    <p:anim calcmode="lin" valueType="num">
                                      <p:cBhvr>
                                        <p:cTn id="42" dur="1000" fill="hold"/>
                                        <p:tgtEl>
                                          <p:spTgt spid="11"/>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1000"/>
                                        <p:tgtEl>
                                          <p:spTgt spid="10"/>
                                        </p:tgtEl>
                                      </p:cBhvr>
                                    </p:animEffect>
                                    <p:anim calcmode="lin" valueType="num">
                                      <p:cBhvr>
                                        <p:cTn id="46" dur="1000" fill="hold"/>
                                        <p:tgtEl>
                                          <p:spTgt spid="10"/>
                                        </p:tgtEl>
                                        <p:attrNameLst>
                                          <p:attrName>ppt_x</p:attrName>
                                        </p:attrNameLst>
                                      </p:cBhvr>
                                      <p:tavLst>
                                        <p:tav tm="0">
                                          <p:val>
                                            <p:strVal val="#ppt_x"/>
                                          </p:val>
                                        </p:tav>
                                        <p:tav tm="100000">
                                          <p:val>
                                            <p:strVal val="#ppt_x"/>
                                          </p:val>
                                        </p:tav>
                                      </p:tavLst>
                                    </p:anim>
                                    <p:anim calcmode="lin" valueType="num">
                                      <p:cBhvr>
                                        <p:cTn id="4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1000"/>
                                        <p:tgtEl>
                                          <p:spTgt spid="12"/>
                                        </p:tgtEl>
                                      </p:cBhvr>
                                    </p:animEffect>
                                    <p:anim calcmode="lin" valueType="num">
                                      <p:cBhvr>
                                        <p:cTn id="53" dur="1000" fill="hold"/>
                                        <p:tgtEl>
                                          <p:spTgt spid="12"/>
                                        </p:tgtEl>
                                        <p:attrNameLst>
                                          <p:attrName>ppt_x</p:attrName>
                                        </p:attrNameLst>
                                      </p:cBhvr>
                                      <p:tavLst>
                                        <p:tav tm="0">
                                          <p:val>
                                            <p:strVal val="#ppt_x"/>
                                          </p:val>
                                        </p:tav>
                                        <p:tav tm="100000">
                                          <p:val>
                                            <p:strVal val="#ppt_x"/>
                                          </p:val>
                                        </p:tav>
                                      </p:tavLst>
                                    </p:anim>
                                    <p:anim calcmode="lin" valueType="num">
                                      <p:cBhvr>
                                        <p:cTn id="5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Warehouse</a:t>
            </a:r>
            <a:r>
              <a:rPr lang="pl-PL" dirty="0"/>
              <a:t> </a:t>
            </a:r>
            <a:r>
              <a:rPr lang="pl-PL" dirty="0" err="1"/>
              <a:t>storage</a:t>
            </a:r>
            <a:r>
              <a:rPr lang="pl-PL" dirty="0"/>
              <a:t> </a:t>
            </a:r>
            <a:r>
              <a:rPr lang="pl-PL" dirty="0" err="1"/>
              <a:t>space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198" y="1577591"/>
            <a:ext cx="6387229" cy="5151683"/>
          </a:xfrm>
        </p:spPr>
        <p:txBody>
          <a:bodyPr>
            <a:noAutofit/>
          </a:bodyPr>
          <a:lstStyle/>
          <a:p>
            <a:pPr marL="0" indent="0" algn="just">
              <a:lnSpc>
                <a:spcPct val="110000"/>
              </a:lnSpc>
              <a:buNone/>
            </a:pPr>
            <a:r>
              <a:rPr lang="en-US" sz="1800" dirty="0"/>
              <a:t>The </a:t>
            </a:r>
            <a:r>
              <a:rPr lang="en-US" sz="1800" dirty="0">
                <a:solidFill>
                  <a:srgbClr val="1065AB"/>
                </a:solidFill>
              </a:rPr>
              <a:t>volume of a storage module </a:t>
            </a:r>
            <a:r>
              <a:rPr lang="en-US" sz="1800" dirty="0"/>
              <a:t>(module capacity) depends on its surface area (Mb) and the height at which the loading unit was formed (h). The volume of the module is calculated from the formula:</a:t>
            </a:r>
            <a:endParaRPr lang="pl-PL" sz="1600" dirty="0"/>
          </a:p>
          <a:p>
            <a:pPr marL="0" indent="0" algn="ctr">
              <a:lnSpc>
                <a:spcPct val="110000"/>
              </a:lnSpc>
              <a:buNone/>
            </a:pPr>
            <a:r>
              <a:rPr lang="en-US" sz="1800" dirty="0"/>
              <a:t>V</a:t>
            </a:r>
            <a:r>
              <a:rPr lang="en-US" sz="1800" baseline="-25000" dirty="0"/>
              <a:t>M</a:t>
            </a:r>
            <a:r>
              <a:rPr lang="en-US" sz="1800" dirty="0"/>
              <a:t> = [(2 x f + G) x b] x h [m</a:t>
            </a:r>
            <a:r>
              <a:rPr lang="en-US" sz="1800" baseline="30000" dirty="0"/>
              <a:t>3</a:t>
            </a:r>
            <a:r>
              <a:rPr lang="en-US" sz="1800" dirty="0"/>
              <a:t>]</a:t>
            </a:r>
            <a:endParaRPr lang="pl-PL" sz="1800" dirty="0"/>
          </a:p>
          <a:p>
            <a:pPr marL="0" indent="0" algn="ctr">
              <a:lnSpc>
                <a:spcPct val="110000"/>
              </a:lnSpc>
              <a:buNone/>
            </a:pPr>
            <a:r>
              <a:rPr lang="en-US" sz="1800" dirty="0"/>
              <a:t>h = </a:t>
            </a:r>
            <a:r>
              <a:rPr lang="en-US" sz="1800" dirty="0" err="1"/>
              <a:t>n</a:t>
            </a:r>
            <a:r>
              <a:rPr lang="en-US" sz="1800" baseline="-25000" dirty="0" err="1"/>
              <a:t>rh</a:t>
            </a:r>
            <a:r>
              <a:rPr lang="en-US" sz="1800" dirty="0"/>
              <a:t> x h</a:t>
            </a:r>
            <a:r>
              <a:rPr lang="en-US" sz="1800" baseline="-25000" dirty="0"/>
              <a:t>0</a:t>
            </a:r>
            <a:r>
              <a:rPr lang="en-US" sz="1800" dirty="0"/>
              <a:t> + h</a:t>
            </a:r>
            <a:r>
              <a:rPr lang="en-US" sz="1800" baseline="-25000" dirty="0"/>
              <a:t>p</a:t>
            </a:r>
            <a:r>
              <a:rPr lang="en-US" sz="1800" dirty="0"/>
              <a:t> [m]</a:t>
            </a:r>
            <a:endParaRPr lang="pl-PL" sz="1800" dirty="0"/>
          </a:p>
          <a:p>
            <a:pPr marL="0" indent="0">
              <a:lnSpc>
                <a:spcPct val="110000"/>
              </a:lnSpc>
              <a:buNone/>
            </a:pPr>
            <a:r>
              <a:rPr lang="en-US" sz="1600" dirty="0"/>
              <a:t>f – block width [m]</a:t>
            </a:r>
            <a:endParaRPr lang="pl-PL" sz="1600" dirty="0"/>
          </a:p>
          <a:p>
            <a:pPr marL="0" indent="0">
              <a:lnSpc>
                <a:spcPct val="110000"/>
              </a:lnSpc>
              <a:buNone/>
            </a:pPr>
            <a:r>
              <a:rPr lang="en-US" sz="1600" dirty="0"/>
              <a:t>G – width of the handling path [m]</a:t>
            </a:r>
            <a:endParaRPr lang="pl-PL" sz="1600" dirty="0"/>
          </a:p>
          <a:p>
            <a:pPr marL="0" indent="0">
              <a:lnSpc>
                <a:spcPct val="110000"/>
              </a:lnSpc>
              <a:buNone/>
            </a:pPr>
            <a:r>
              <a:rPr lang="en-US" sz="1600" dirty="0"/>
              <a:t>b – block length [m]</a:t>
            </a:r>
            <a:endParaRPr lang="pl-PL" sz="1600" dirty="0"/>
          </a:p>
          <a:p>
            <a:pPr marL="0" indent="0">
              <a:lnSpc>
                <a:spcPct val="110000"/>
              </a:lnSpc>
              <a:buNone/>
            </a:pPr>
            <a:r>
              <a:rPr lang="en-US" sz="1600" dirty="0"/>
              <a:t>h – high </a:t>
            </a:r>
            <a:r>
              <a:rPr lang="en-US" sz="1600" dirty="0" err="1"/>
              <a:t>palleti</a:t>
            </a:r>
            <a:r>
              <a:rPr lang="pl-PL" sz="1600" dirty="0"/>
              <a:t>s</a:t>
            </a:r>
            <a:r>
              <a:rPr lang="en-US" sz="1600" dirty="0"/>
              <a:t>ed load units [m]</a:t>
            </a:r>
            <a:endParaRPr lang="pl-PL" sz="1600" dirty="0"/>
          </a:p>
          <a:p>
            <a:pPr marL="0" indent="0">
              <a:lnSpc>
                <a:spcPct val="110000"/>
              </a:lnSpc>
              <a:buNone/>
            </a:pPr>
            <a:r>
              <a:rPr lang="en-US" sz="1600" dirty="0" err="1"/>
              <a:t>n</a:t>
            </a:r>
            <a:r>
              <a:rPr lang="en-US" sz="1600" baseline="-25000" dirty="0" err="1"/>
              <a:t>rh</a:t>
            </a:r>
            <a:r>
              <a:rPr lang="en-US" sz="1600" dirty="0"/>
              <a:t> – number of layers per </a:t>
            </a:r>
            <a:r>
              <a:rPr lang="en-US" sz="1600" dirty="0" err="1"/>
              <a:t>palleti</a:t>
            </a:r>
            <a:r>
              <a:rPr lang="pl-PL" sz="1600" dirty="0"/>
              <a:t>s</a:t>
            </a:r>
            <a:r>
              <a:rPr lang="en-US" sz="1600" dirty="0"/>
              <a:t>ed load units</a:t>
            </a:r>
            <a:endParaRPr lang="pl-PL" sz="1600" dirty="0"/>
          </a:p>
          <a:p>
            <a:pPr marL="0" indent="0">
              <a:lnSpc>
                <a:spcPct val="110000"/>
              </a:lnSpc>
              <a:buNone/>
            </a:pPr>
            <a:r>
              <a:rPr lang="en-US" sz="1600" dirty="0"/>
              <a:t>h</a:t>
            </a:r>
            <a:r>
              <a:rPr lang="en-US" sz="1600" baseline="-25000" dirty="0"/>
              <a:t>0</a:t>
            </a:r>
            <a:r>
              <a:rPr lang="en-US" sz="1600" dirty="0"/>
              <a:t> – height of the collective packaging [m]</a:t>
            </a:r>
            <a:endParaRPr lang="pl-PL" sz="1600" dirty="0"/>
          </a:p>
          <a:p>
            <a:pPr marL="0" indent="0">
              <a:lnSpc>
                <a:spcPct val="110000"/>
              </a:lnSpc>
              <a:buNone/>
            </a:pPr>
            <a:r>
              <a:rPr lang="en-US" sz="1600" dirty="0"/>
              <a:t>h</a:t>
            </a:r>
            <a:r>
              <a:rPr lang="en-US" sz="1600" baseline="-25000" dirty="0"/>
              <a:t>p</a:t>
            </a:r>
            <a:r>
              <a:rPr lang="en-US" sz="1600" dirty="0"/>
              <a:t> – media height [m]</a:t>
            </a:r>
            <a:endParaRPr lang="pl-PL" sz="16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3694507" y="6411764"/>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pic>
        <p:nvPicPr>
          <p:cNvPr id="2" name="Obraz 1" descr="Obraz zawierający design&#10;&#10;Opis wygenerowany automatycznie">
            <a:extLst>
              <a:ext uri="{FF2B5EF4-FFF2-40B4-BE49-F238E27FC236}">
                <a16:creationId xmlns:a16="http://schemas.microsoft.com/office/drawing/2014/main" id="{B1A84AF7-8D79-8706-5F91-0855A5C4D7A3}"/>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8699" y="3161789"/>
            <a:ext cx="829499" cy="698359"/>
          </a:xfrm>
          <a:prstGeom prst="rect">
            <a:avLst/>
          </a:prstGeom>
        </p:spPr>
      </p:pic>
      <p:pic>
        <p:nvPicPr>
          <p:cNvPr id="3" name="Obraz 2" descr="Obraz zawierający design&#10;&#10;Opis wygenerowany automatycznie">
            <a:extLst>
              <a:ext uri="{FF2B5EF4-FFF2-40B4-BE49-F238E27FC236}">
                <a16:creationId xmlns:a16="http://schemas.microsoft.com/office/drawing/2014/main" id="{A1128B8B-88A1-E775-F2FA-EE10F6510833}"/>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8729250" y="2926707"/>
            <a:ext cx="829499" cy="698359"/>
          </a:xfrm>
          <a:prstGeom prst="rect">
            <a:avLst/>
          </a:prstGeom>
        </p:spPr>
      </p:pic>
      <p:sp>
        <p:nvSpPr>
          <p:cNvPr id="9" name="pole tekstowe 8">
            <a:extLst>
              <a:ext uri="{FF2B5EF4-FFF2-40B4-BE49-F238E27FC236}">
                <a16:creationId xmlns:a16="http://schemas.microsoft.com/office/drawing/2014/main" id="{6701BE80-87FD-59A1-BCA0-518DF5FDE4FF}"/>
              </a:ext>
            </a:extLst>
          </p:cNvPr>
          <p:cNvSpPr txBox="1"/>
          <p:nvPr/>
        </p:nvSpPr>
        <p:spPr>
          <a:xfrm>
            <a:off x="6096000" y="3510968"/>
            <a:ext cx="6096000" cy="1436291"/>
          </a:xfrm>
          <a:prstGeom prst="rect">
            <a:avLst/>
          </a:prstGeom>
          <a:noFill/>
        </p:spPr>
        <p:txBody>
          <a:bodyPr wrap="square">
            <a:spAutoFit/>
          </a:bodyPr>
          <a:lstStyle/>
          <a:p>
            <a:pPr algn="ctr">
              <a:lnSpc>
                <a:spcPct val="150000"/>
              </a:lnSpc>
              <a:spcAft>
                <a:spcPts val="600"/>
              </a:spcAft>
            </a:pPr>
            <a:r>
              <a:rPr lang="en-US" b="1" kern="100" dirty="0">
                <a:solidFill>
                  <a:srgbClr val="002060"/>
                </a:solidFill>
                <a:latin typeface="Tahoma" panose="020B0604030504040204" pitchFamily="34" charset="0"/>
                <a:ea typeface="Calibri" panose="020F0502020204030204" pitchFamily="34" charset="0"/>
                <a:cs typeface="Times New Roman" panose="02020603050405020304" pitchFamily="18" charset="0"/>
              </a:rPr>
              <a:t>Formula in Excel: </a:t>
            </a:r>
          </a:p>
          <a:p>
            <a:pPr algn="ctr">
              <a:lnSpc>
                <a:spcPct val="150000"/>
              </a:lnSpc>
              <a:spcAft>
                <a:spcPts val="600"/>
              </a:spcAft>
            </a:pPr>
            <a:r>
              <a:rPr lang="en-US" kern="100" dirty="0">
                <a:solidFill>
                  <a:srgbClr val="002060"/>
                </a:solidFill>
                <a:latin typeface="Tahoma" panose="020B0604030504040204" pitchFamily="34" charset="0"/>
                <a:ea typeface="Calibri" panose="020F0502020204030204" pitchFamily="34" charset="0"/>
                <a:cs typeface="Times New Roman" panose="02020603050405020304" pitchFamily="18" charset="0"/>
              </a:rPr>
              <a:t>VM = {(2*[block width]+ [width of the handling path])*</a:t>
            </a:r>
          </a:p>
          <a:p>
            <a:pPr algn="ctr">
              <a:lnSpc>
                <a:spcPct val="150000"/>
              </a:lnSpc>
              <a:spcAft>
                <a:spcPts val="600"/>
              </a:spcAft>
            </a:pPr>
            <a:r>
              <a:rPr lang="en-US" kern="100" dirty="0">
                <a:solidFill>
                  <a:srgbClr val="002060"/>
                </a:solidFill>
                <a:latin typeface="Tahoma" panose="020B0604030504040204" pitchFamily="34" charset="0"/>
                <a:ea typeface="Calibri" panose="020F0502020204030204" pitchFamily="34" charset="0"/>
                <a:cs typeface="Times New Roman" panose="02020603050405020304" pitchFamily="18" charset="0"/>
              </a:rPr>
              <a:t>[block length]}*[high </a:t>
            </a:r>
            <a:r>
              <a:rPr lang="en-US" kern="100" dirty="0" err="1">
                <a:solidFill>
                  <a:srgbClr val="002060"/>
                </a:solidFill>
                <a:latin typeface="Tahoma" panose="020B0604030504040204" pitchFamily="34" charset="0"/>
                <a:ea typeface="Calibri" panose="020F0502020204030204" pitchFamily="34" charset="0"/>
                <a:cs typeface="Times New Roman" panose="02020603050405020304" pitchFamily="18" charset="0"/>
              </a:rPr>
              <a:t>palleti</a:t>
            </a:r>
            <a:r>
              <a:rPr lang="pl-PL" kern="100" dirty="0">
                <a:solidFill>
                  <a:srgbClr val="002060"/>
                </a:solidFill>
                <a:latin typeface="Tahoma" panose="020B0604030504040204" pitchFamily="34" charset="0"/>
                <a:ea typeface="Calibri" panose="020F0502020204030204" pitchFamily="34" charset="0"/>
                <a:cs typeface="Times New Roman" panose="02020603050405020304" pitchFamily="18" charset="0"/>
              </a:rPr>
              <a:t>s</a:t>
            </a:r>
            <a:r>
              <a:rPr lang="en-US" kern="100" dirty="0">
                <a:solidFill>
                  <a:srgbClr val="002060"/>
                </a:solidFill>
                <a:latin typeface="Tahoma" panose="020B0604030504040204" pitchFamily="34" charset="0"/>
                <a:ea typeface="Calibri" panose="020F0502020204030204" pitchFamily="34" charset="0"/>
                <a:cs typeface="Times New Roman" panose="02020603050405020304" pitchFamily="18" charset="0"/>
              </a:rPr>
              <a:t>ed load units]</a:t>
            </a:r>
          </a:p>
        </p:txBody>
      </p:sp>
      <p:sp>
        <p:nvSpPr>
          <p:cNvPr id="10" name="Strzałka: w dół 9">
            <a:extLst>
              <a:ext uri="{FF2B5EF4-FFF2-40B4-BE49-F238E27FC236}">
                <a16:creationId xmlns:a16="http://schemas.microsoft.com/office/drawing/2014/main" id="{C5AC4F8E-B592-F770-326F-7AD70AE6EA84}"/>
              </a:ext>
            </a:extLst>
          </p:cNvPr>
          <p:cNvSpPr/>
          <p:nvPr/>
        </p:nvSpPr>
        <p:spPr>
          <a:xfrm rot="18214673">
            <a:off x="8276038" y="1722451"/>
            <a:ext cx="748767" cy="1174204"/>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736994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1000"/>
                                        <p:tgtEl>
                                          <p:spTgt spid="5">
                                            <p:txEl>
                                              <p:pRg st="2" end="2"/>
                                            </p:txEl>
                                          </p:spTgt>
                                        </p:tgtEl>
                                      </p:cBhvr>
                                    </p:animEffect>
                                    <p:anim calcmode="lin" valueType="num">
                                      <p:cBhvr>
                                        <p:cTn id="2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Effect transition="in" filter="fade">
                                      <p:cBhvr>
                                        <p:cTn id="26" dur="1000"/>
                                        <p:tgtEl>
                                          <p:spTgt spid="5">
                                            <p:txEl>
                                              <p:pRg st="3" end="3"/>
                                            </p:txEl>
                                          </p:spTgt>
                                        </p:tgtEl>
                                      </p:cBhvr>
                                    </p:animEffect>
                                    <p:anim calcmode="lin" valueType="num">
                                      <p:cBhvr>
                                        <p:cTn id="27"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Effect transition="in" filter="fade">
                                      <p:cBhvr>
                                        <p:cTn id="31" dur="1000"/>
                                        <p:tgtEl>
                                          <p:spTgt spid="5">
                                            <p:txEl>
                                              <p:pRg st="4" end="4"/>
                                            </p:txEl>
                                          </p:spTgt>
                                        </p:tgtEl>
                                      </p:cBhvr>
                                    </p:animEffect>
                                    <p:anim calcmode="lin" valueType="num">
                                      <p:cBhvr>
                                        <p:cTn id="32"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5">
                                            <p:txEl>
                                              <p:pRg st="5" end="5"/>
                                            </p:txEl>
                                          </p:spTgt>
                                        </p:tgtEl>
                                        <p:attrNameLst>
                                          <p:attrName>style.visibility</p:attrName>
                                        </p:attrNameLst>
                                      </p:cBhvr>
                                      <p:to>
                                        <p:strVal val="visible"/>
                                      </p:to>
                                    </p:set>
                                    <p:animEffect transition="in" filter="fade">
                                      <p:cBhvr>
                                        <p:cTn id="36" dur="1000"/>
                                        <p:tgtEl>
                                          <p:spTgt spid="5">
                                            <p:txEl>
                                              <p:pRg st="5" end="5"/>
                                            </p:txEl>
                                          </p:spTgt>
                                        </p:tgtEl>
                                      </p:cBhvr>
                                    </p:animEffect>
                                    <p:anim calcmode="lin" valueType="num">
                                      <p:cBhvr>
                                        <p:cTn id="37"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5">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5">
                                            <p:txEl>
                                              <p:pRg st="6" end="6"/>
                                            </p:txEl>
                                          </p:spTgt>
                                        </p:tgtEl>
                                        <p:attrNameLst>
                                          <p:attrName>style.visibility</p:attrName>
                                        </p:attrNameLst>
                                      </p:cBhvr>
                                      <p:to>
                                        <p:strVal val="visible"/>
                                      </p:to>
                                    </p:set>
                                    <p:animEffect transition="in" filter="fade">
                                      <p:cBhvr>
                                        <p:cTn id="41" dur="1000"/>
                                        <p:tgtEl>
                                          <p:spTgt spid="5">
                                            <p:txEl>
                                              <p:pRg st="6" end="6"/>
                                            </p:txEl>
                                          </p:spTgt>
                                        </p:tgtEl>
                                      </p:cBhvr>
                                    </p:animEffect>
                                    <p:anim calcmode="lin" valueType="num">
                                      <p:cBhvr>
                                        <p:cTn id="42"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5">
                                            <p:txEl>
                                              <p:pRg st="6" end="6"/>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5">
                                            <p:txEl>
                                              <p:pRg st="7" end="7"/>
                                            </p:txEl>
                                          </p:spTgt>
                                        </p:tgtEl>
                                        <p:attrNameLst>
                                          <p:attrName>style.visibility</p:attrName>
                                        </p:attrNameLst>
                                      </p:cBhvr>
                                      <p:to>
                                        <p:strVal val="visible"/>
                                      </p:to>
                                    </p:set>
                                    <p:animEffect transition="in" filter="fade">
                                      <p:cBhvr>
                                        <p:cTn id="46" dur="1000"/>
                                        <p:tgtEl>
                                          <p:spTgt spid="5">
                                            <p:txEl>
                                              <p:pRg st="7" end="7"/>
                                            </p:txEl>
                                          </p:spTgt>
                                        </p:tgtEl>
                                      </p:cBhvr>
                                    </p:animEffect>
                                    <p:anim calcmode="lin" valueType="num">
                                      <p:cBhvr>
                                        <p:cTn id="47"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5">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5">
                                            <p:txEl>
                                              <p:pRg st="8" end="8"/>
                                            </p:txEl>
                                          </p:spTgt>
                                        </p:tgtEl>
                                        <p:attrNameLst>
                                          <p:attrName>style.visibility</p:attrName>
                                        </p:attrNameLst>
                                      </p:cBhvr>
                                      <p:to>
                                        <p:strVal val="visible"/>
                                      </p:to>
                                    </p:set>
                                    <p:animEffect transition="in" filter="fade">
                                      <p:cBhvr>
                                        <p:cTn id="51" dur="1000"/>
                                        <p:tgtEl>
                                          <p:spTgt spid="5">
                                            <p:txEl>
                                              <p:pRg st="8" end="8"/>
                                            </p:txEl>
                                          </p:spTgt>
                                        </p:tgtEl>
                                      </p:cBhvr>
                                    </p:animEffect>
                                    <p:anim calcmode="lin" valueType="num">
                                      <p:cBhvr>
                                        <p:cTn id="52"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5">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5">
                                            <p:txEl>
                                              <p:pRg st="9" end="9"/>
                                            </p:txEl>
                                          </p:spTgt>
                                        </p:tgtEl>
                                        <p:attrNameLst>
                                          <p:attrName>style.visibility</p:attrName>
                                        </p:attrNameLst>
                                      </p:cBhvr>
                                      <p:to>
                                        <p:strVal val="visible"/>
                                      </p:to>
                                    </p:set>
                                    <p:animEffect transition="in" filter="fade">
                                      <p:cBhvr>
                                        <p:cTn id="56" dur="1000"/>
                                        <p:tgtEl>
                                          <p:spTgt spid="5">
                                            <p:txEl>
                                              <p:pRg st="9" end="9"/>
                                            </p:txEl>
                                          </p:spTgt>
                                        </p:tgtEl>
                                      </p:cBhvr>
                                    </p:animEffect>
                                    <p:anim calcmode="lin" valueType="num">
                                      <p:cBhvr>
                                        <p:cTn id="57"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9"/>
                                        </p:tgtEl>
                                        <p:attrNameLst>
                                          <p:attrName>style.visibility</p:attrName>
                                        </p:attrNameLst>
                                      </p:cBhvr>
                                      <p:to>
                                        <p:strVal val="visible"/>
                                      </p:to>
                                    </p:set>
                                    <p:animEffect transition="in" filter="fade">
                                      <p:cBhvr>
                                        <p:cTn id="63" dur="1000"/>
                                        <p:tgtEl>
                                          <p:spTgt spid="9"/>
                                        </p:tgtEl>
                                      </p:cBhvr>
                                    </p:animEffect>
                                    <p:anim calcmode="lin" valueType="num">
                                      <p:cBhvr>
                                        <p:cTn id="64" dur="1000" fill="hold"/>
                                        <p:tgtEl>
                                          <p:spTgt spid="9"/>
                                        </p:tgtEl>
                                        <p:attrNameLst>
                                          <p:attrName>ppt_x</p:attrName>
                                        </p:attrNameLst>
                                      </p:cBhvr>
                                      <p:tavLst>
                                        <p:tav tm="0">
                                          <p:val>
                                            <p:strVal val="#ppt_x"/>
                                          </p:val>
                                        </p:tav>
                                        <p:tav tm="100000">
                                          <p:val>
                                            <p:strVal val="#ppt_x"/>
                                          </p:val>
                                        </p:tav>
                                      </p:tavLst>
                                    </p:anim>
                                    <p:anim calcmode="lin" valueType="num">
                                      <p:cBhvr>
                                        <p:cTn id="65" dur="1000" fill="hold"/>
                                        <p:tgtEl>
                                          <p:spTgt spid="9"/>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3"/>
                                        </p:tgtEl>
                                        <p:attrNameLst>
                                          <p:attrName>style.visibility</p:attrName>
                                        </p:attrNameLst>
                                      </p:cBhvr>
                                      <p:to>
                                        <p:strVal val="visible"/>
                                      </p:to>
                                    </p:set>
                                    <p:animEffect transition="in" filter="fade">
                                      <p:cBhvr>
                                        <p:cTn id="68" dur="1000"/>
                                        <p:tgtEl>
                                          <p:spTgt spid="3"/>
                                        </p:tgtEl>
                                      </p:cBhvr>
                                    </p:animEffect>
                                    <p:anim calcmode="lin" valueType="num">
                                      <p:cBhvr>
                                        <p:cTn id="69" dur="1000" fill="hold"/>
                                        <p:tgtEl>
                                          <p:spTgt spid="3"/>
                                        </p:tgtEl>
                                        <p:attrNameLst>
                                          <p:attrName>ppt_x</p:attrName>
                                        </p:attrNameLst>
                                      </p:cBhvr>
                                      <p:tavLst>
                                        <p:tav tm="0">
                                          <p:val>
                                            <p:strVal val="#ppt_x"/>
                                          </p:val>
                                        </p:tav>
                                        <p:tav tm="100000">
                                          <p:val>
                                            <p:strVal val="#ppt_x"/>
                                          </p:val>
                                        </p:tav>
                                      </p:tavLst>
                                    </p:anim>
                                    <p:anim calcmode="lin" valueType="num">
                                      <p:cBhvr>
                                        <p:cTn id="7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10"/>
                                        </p:tgtEl>
                                        <p:attrNameLst>
                                          <p:attrName>style.visibility</p:attrName>
                                        </p:attrNameLst>
                                      </p:cBhvr>
                                      <p:to>
                                        <p:strVal val="visible"/>
                                      </p:to>
                                    </p:set>
                                    <p:animEffect transition="in" filter="fade">
                                      <p:cBhvr>
                                        <p:cTn id="75" dur="1000"/>
                                        <p:tgtEl>
                                          <p:spTgt spid="10"/>
                                        </p:tgtEl>
                                      </p:cBhvr>
                                    </p:animEffect>
                                    <p:anim calcmode="lin" valueType="num">
                                      <p:cBhvr>
                                        <p:cTn id="76" dur="1000" fill="hold"/>
                                        <p:tgtEl>
                                          <p:spTgt spid="10"/>
                                        </p:tgtEl>
                                        <p:attrNameLst>
                                          <p:attrName>ppt_x</p:attrName>
                                        </p:attrNameLst>
                                      </p:cBhvr>
                                      <p:tavLst>
                                        <p:tav tm="0">
                                          <p:val>
                                            <p:strVal val="#ppt_x"/>
                                          </p:val>
                                        </p:tav>
                                        <p:tav tm="100000">
                                          <p:val>
                                            <p:strVal val="#ppt_x"/>
                                          </p:val>
                                        </p:tav>
                                      </p:tavLst>
                                    </p:anim>
                                    <p:anim calcmode="lin" valueType="num">
                                      <p:cBhvr>
                                        <p:cTn id="7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Warehouse</a:t>
            </a:r>
            <a:r>
              <a:rPr lang="pl-PL" dirty="0"/>
              <a:t> </a:t>
            </a:r>
            <a:r>
              <a:rPr lang="pl-PL" dirty="0" err="1"/>
              <a:t>storage</a:t>
            </a:r>
            <a:r>
              <a:rPr lang="pl-PL" dirty="0"/>
              <a:t> </a:t>
            </a:r>
            <a:r>
              <a:rPr lang="pl-PL" dirty="0" err="1"/>
              <a:t>space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65437" y="1485106"/>
            <a:ext cx="6468618" cy="5260312"/>
          </a:xfrm>
        </p:spPr>
        <p:txBody>
          <a:bodyPr>
            <a:noAutofit/>
          </a:bodyPr>
          <a:lstStyle/>
          <a:p>
            <a:pPr marL="0" indent="0" algn="just">
              <a:lnSpc>
                <a:spcPct val="110000"/>
              </a:lnSpc>
              <a:buNone/>
            </a:pPr>
            <a:r>
              <a:rPr lang="en-US" sz="1800" dirty="0"/>
              <a:t>The </a:t>
            </a:r>
            <a:r>
              <a:rPr lang="en-US" sz="1800" dirty="0">
                <a:solidFill>
                  <a:srgbClr val="1065AB"/>
                </a:solidFill>
              </a:rPr>
              <a:t>volume of the warehouse module </a:t>
            </a:r>
            <a:r>
              <a:rPr lang="en-US" sz="1800" dirty="0"/>
              <a:t>(module capacity) depends on its surface area (Mb) and the height to which the load unit (H) has been formed. The volume of the module is calculated using the formula:</a:t>
            </a:r>
            <a:endParaRPr lang="pl-PL" sz="1500" dirty="0"/>
          </a:p>
          <a:p>
            <a:pPr marL="0" indent="0" algn="ctr">
              <a:lnSpc>
                <a:spcPct val="110000"/>
              </a:lnSpc>
              <a:buNone/>
            </a:pPr>
            <a:r>
              <a:rPr lang="en-US" sz="1800" dirty="0"/>
              <a:t>V</a:t>
            </a:r>
            <a:r>
              <a:rPr lang="en-US" sz="1800" baseline="-25000" dirty="0"/>
              <a:t>M</a:t>
            </a:r>
            <a:r>
              <a:rPr lang="en-US" sz="1800" dirty="0"/>
              <a:t> = [(2 x f + G) x b] x H [m</a:t>
            </a:r>
            <a:r>
              <a:rPr lang="en-US" sz="1800" baseline="30000" dirty="0"/>
              <a:t>3</a:t>
            </a:r>
            <a:r>
              <a:rPr lang="en-US" sz="1800" dirty="0"/>
              <a:t>],</a:t>
            </a:r>
            <a:endParaRPr lang="pl-PL" sz="1800" dirty="0"/>
          </a:p>
          <a:p>
            <a:pPr marL="0" indent="0" algn="ctr">
              <a:lnSpc>
                <a:spcPct val="110000"/>
              </a:lnSpc>
              <a:spcAft>
                <a:spcPts val="1800"/>
              </a:spcAft>
              <a:buNone/>
            </a:pPr>
            <a:r>
              <a:rPr lang="en-US" sz="1800" dirty="0"/>
              <a:t>H = n x h = n x (</a:t>
            </a:r>
            <a:r>
              <a:rPr lang="en-US" sz="1800" dirty="0" err="1"/>
              <a:t>n</a:t>
            </a:r>
            <a:r>
              <a:rPr lang="en-US" sz="1800" baseline="-25000" dirty="0" err="1"/>
              <a:t>rh</a:t>
            </a:r>
            <a:r>
              <a:rPr lang="en-US" sz="1800" dirty="0"/>
              <a:t> x h</a:t>
            </a:r>
            <a:r>
              <a:rPr lang="en-US" sz="1800" baseline="-25000" dirty="0"/>
              <a:t>0</a:t>
            </a:r>
            <a:r>
              <a:rPr lang="en-US" sz="1800" dirty="0"/>
              <a:t> + h</a:t>
            </a:r>
            <a:r>
              <a:rPr lang="en-US" sz="1800" baseline="-25000" dirty="0"/>
              <a:t>p</a:t>
            </a:r>
            <a:r>
              <a:rPr lang="en-US" sz="1800" dirty="0"/>
              <a:t>) [m]</a:t>
            </a:r>
            <a:endParaRPr lang="pl-PL" sz="1800" dirty="0"/>
          </a:p>
          <a:p>
            <a:pPr marL="0" indent="0">
              <a:lnSpc>
                <a:spcPct val="120000"/>
              </a:lnSpc>
              <a:spcBef>
                <a:spcPts val="200"/>
              </a:spcBef>
              <a:buNone/>
            </a:pPr>
            <a:r>
              <a:rPr lang="en-US" sz="1600" dirty="0"/>
              <a:t>f – block width [m]</a:t>
            </a:r>
            <a:endParaRPr lang="pl-PL" sz="1600" dirty="0"/>
          </a:p>
          <a:p>
            <a:pPr marL="0" indent="0">
              <a:lnSpc>
                <a:spcPct val="120000"/>
              </a:lnSpc>
              <a:spcBef>
                <a:spcPts val="200"/>
              </a:spcBef>
              <a:buNone/>
            </a:pPr>
            <a:r>
              <a:rPr lang="en-US" sz="1600" dirty="0"/>
              <a:t>G – width of the handling path [m]</a:t>
            </a:r>
            <a:endParaRPr lang="pl-PL" sz="1600" dirty="0"/>
          </a:p>
          <a:p>
            <a:pPr marL="0" indent="0">
              <a:lnSpc>
                <a:spcPct val="120000"/>
              </a:lnSpc>
              <a:spcBef>
                <a:spcPts val="200"/>
              </a:spcBef>
              <a:buNone/>
            </a:pPr>
            <a:r>
              <a:rPr lang="en-US" sz="1600" dirty="0"/>
              <a:t>b – block length [m]</a:t>
            </a:r>
            <a:endParaRPr lang="pl-PL" sz="1600" dirty="0"/>
          </a:p>
          <a:p>
            <a:pPr marL="0" indent="0">
              <a:lnSpc>
                <a:spcPct val="120000"/>
              </a:lnSpc>
              <a:spcBef>
                <a:spcPts val="200"/>
              </a:spcBef>
              <a:buNone/>
            </a:pPr>
            <a:r>
              <a:rPr lang="en-US" sz="1600" dirty="0"/>
              <a:t>H – block height [m]</a:t>
            </a:r>
            <a:endParaRPr lang="pl-PL" sz="1600" dirty="0"/>
          </a:p>
          <a:p>
            <a:pPr marL="0" indent="0">
              <a:lnSpc>
                <a:spcPct val="120000"/>
              </a:lnSpc>
              <a:spcBef>
                <a:spcPts val="200"/>
              </a:spcBef>
              <a:buNone/>
            </a:pPr>
            <a:r>
              <a:rPr lang="en-US" sz="1600" dirty="0"/>
              <a:t>n –number of stacked </a:t>
            </a:r>
            <a:r>
              <a:rPr lang="en-US" sz="1600" dirty="0" err="1"/>
              <a:t>palleti</a:t>
            </a:r>
            <a:r>
              <a:rPr lang="pl-PL" sz="1600" dirty="0"/>
              <a:t>s</a:t>
            </a:r>
            <a:r>
              <a:rPr lang="en-US" sz="1600" dirty="0"/>
              <a:t>ed load units</a:t>
            </a:r>
            <a:endParaRPr lang="pl-PL" sz="1600" dirty="0"/>
          </a:p>
          <a:p>
            <a:pPr marL="0" indent="0">
              <a:lnSpc>
                <a:spcPct val="120000"/>
              </a:lnSpc>
              <a:spcBef>
                <a:spcPts val="200"/>
              </a:spcBef>
              <a:buNone/>
            </a:pPr>
            <a:r>
              <a:rPr lang="en-US" sz="1600" dirty="0"/>
              <a:t>h – high of </a:t>
            </a:r>
            <a:r>
              <a:rPr lang="en-US" sz="1600" dirty="0" err="1"/>
              <a:t>palleti</a:t>
            </a:r>
            <a:r>
              <a:rPr lang="pl-PL" sz="1600" dirty="0"/>
              <a:t>s</a:t>
            </a:r>
            <a:r>
              <a:rPr lang="en-US" sz="1600" dirty="0"/>
              <a:t>ed load units [m]</a:t>
            </a:r>
            <a:endParaRPr lang="pl-PL" sz="1600" dirty="0"/>
          </a:p>
          <a:p>
            <a:pPr marL="0" indent="0">
              <a:lnSpc>
                <a:spcPct val="120000"/>
              </a:lnSpc>
              <a:spcBef>
                <a:spcPts val="200"/>
              </a:spcBef>
              <a:buNone/>
            </a:pPr>
            <a:r>
              <a:rPr lang="en-US" sz="1600" dirty="0" err="1"/>
              <a:t>n</a:t>
            </a:r>
            <a:r>
              <a:rPr lang="en-US" sz="1600" baseline="-25000" dirty="0" err="1"/>
              <a:t>rh</a:t>
            </a:r>
            <a:r>
              <a:rPr lang="en-US" sz="1600" dirty="0"/>
              <a:t> – number of layers per </a:t>
            </a:r>
            <a:r>
              <a:rPr lang="en-US" sz="1600" dirty="0" err="1"/>
              <a:t>palleti</a:t>
            </a:r>
            <a:r>
              <a:rPr lang="pl-PL" sz="1600" dirty="0"/>
              <a:t>s</a:t>
            </a:r>
            <a:r>
              <a:rPr lang="en-US" sz="1600" dirty="0"/>
              <a:t>ed load units</a:t>
            </a:r>
            <a:endParaRPr lang="pl-PL" sz="1600" dirty="0"/>
          </a:p>
          <a:p>
            <a:pPr marL="0" indent="0">
              <a:lnSpc>
                <a:spcPct val="120000"/>
              </a:lnSpc>
              <a:spcBef>
                <a:spcPts val="200"/>
              </a:spcBef>
              <a:buNone/>
            </a:pPr>
            <a:r>
              <a:rPr lang="en-US" sz="1600" dirty="0"/>
              <a:t>h</a:t>
            </a:r>
            <a:r>
              <a:rPr lang="en-US" sz="1600" baseline="-25000" dirty="0"/>
              <a:t>0</a:t>
            </a:r>
            <a:r>
              <a:rPr lang="en-US" sz="1600" dirty="0"/>
              <a:t> – height of the collective packaging [m]</a:t>
            </a:r>
            <a:endParaRPr lang="pl-PL" sz="1600" dirty="0"/>
          </a:p>
          <a:p>
            <a:pPr marL="0" indent="0">
              <a:lnSpc>
                <a:spcPct val="120000"/>
              </a:lnSpc>
              <a:spcBef>
                <a:spcPts val="200"/>
              </a:spcBef>
              <a:buNone/>
            </a:pPr>
            <a:r>
              <a:rPr lang="pl-PL" sz="1600" dirty="0" err="1"/>
              <a:t>h</a:t>
            </a:r>
            <a:r>
              <a:rPr lang="pl-PL" sz="1600" baseline="-25000" dirty="0" err="1"/>
              <a:t>p</a:t>
            </a:r>
            <a:r>
              <a:rPr lang="pl-PL" sz="1600" dirty="0"/>
              <a:t> – media </a:t>
            </a:r>
            <a:r>
              <a:rPr lang="pl-PL" sz="1600" dirty="0" err="1"/>
              <a:t>height</a:t>
            </a:r>
            <a:r>
              <a:rPr lang="pl-PL" sz="1600" dirty="0"/>
              <a:t> [m]</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3694507" y="6601766"/>
            <a:ext cx="4580467" cy="2873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pic>
        <p:nvPicPr>
          <p:cNvPr id="2" name="Obraz 1" descr="Obraz zawierający design&#10;&#10;Opis wygenerowany automatycznie">
            <a:extLst>
              <a:ext uri="{FF2B5EF4-FFF2-40B4-BE49-F238E27FC236}">
                <a16:creationId xmlns:a16="http://schemas.microsoft.com/office/drawing/2014/main" id="{B1A84AF7-8D79-8706-5F91-0855A5C4D7A3}"/>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109399" y="2730641"/>
            <a:ext cx="829499" cy="698359"/>
          </a:xfrm>
          <a:prstGeom prst="rect">
            <a:avLst/>
          </a:prstGeom>
        </p:spPr>
      </p:pic>
      <p:pic>
        <p:nvPicPr>
          <p:cNvPr id="3" name="Obraz 2" descr="Obraz zawierający design&#10;&#10;Opis wygenerowany automatycznie">
            <a:extLst>
              <a:ext uri="{FF2B5EF4-FFF2-40B4-BE49-F238E27FC236}">
                <a16:creationId xmlns:a16="http://schemas.microsoft.com/office/drawing/2014/main" id="{A1128B8B-88A1-E775-F2FA-EE10F6510833}"/>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8729250" y="2926707"/>
            <a:ext cx="829499" cy="698359"/>
          </a:xfrm>
          <a:prstGeom prst="rect">
            <a:avLst/>
          </a:prstGeom>
        </p:spPr>
      </p:pic>
      <p:sp>
        <p:nvSpPr>
          <p:cNvPr id="9" name="pole tekstowe 8">
            <a:extLst>
              <a:ext uri="{FF2B5EF4-FFF2-40B4-BE49-F238E27FC236}">
                <a16:creationId xmlns:a16="http://schemas.microsoft.com/office/drawing/2014/main" id="{6701BE80-87FD-59A1-BCA0-518DF5FDE4FF}"/>
              </a:ext>
            </a:extLst>
          </p:cNvPr>
          <p:cNvSpPr txBox="1"/>
          <p:nvPr/>
        </p:nvSpPr>
        <p:spPr>
          <a:xfrm>
            <a:off x="5344357" y="3510968"/>
            <a:ext cx="6847643" cy="1568443"/>
          </a:xfrm>
          <a:prstGeom prst="rect">
            <a:avLst/>
          </a:prstGeom>
          <a:noFill/>
        </p:spPr>
        <p:txBody>
          <a:bodyPr wrap="square">
            <a:spAutoFit/>
          </a:bodyPr>
          <a:lstStyle/>
          <a:p>
            <a:pPr algn="ctr">
              <a:lnSpc>
                <a:spcPct val="150000"/>
              </a:lnSpc>
              <a:spcAft>
                <a:spcPts val="600"/>
              </a:spcAft>
            </a:pPr>
            <a:r>
              <a:rPr lang="en-US" sz="2000" b="1" kern="100" dirty="0">
                <a:solidFill>
                  <a:srgbClr val="002060"/>
                </a:solidFill>
                <a:latin typeface="Tahoma" panose="020B0604030504040204" pitchFamily="34" charset="0"/>
                <a:ea typeface="Calibri" panose="020F0502020204030204" pitchFamily="34" charset="0"/>
                <a:cs typeface="Times New Roman" panose="02020603050405020304" pitchFamily="18" charset="0"/>
              </a:rPr>
              <a:t>Formula in Excel: </a:t>
            </a:r>
          </a:p>
          <a:p>
            <a:pPr algn="ctr">
              <a:lnSpc>
                <a:spcPct val="150000"/>
              </a:lnSpc>
              <a:spcAft>
                <a:spcPts val="600"/>
              </a:spcAft>
            </a:pPr>
            <a:r>
              <a:rPr lang="en-US" sz="2000" kern="100" dirty="0">
                <a:solidFill>
                  <a:srgbClr val="002060"/>
                </a:solidFill>
                <a:latin typeface="Tahoma" panose="020B0604030504040204" pitchFamily="34" charset="0"/>
                <a:ea typeface="Calibri" panose="020F0502020204030204" pitchFamily="34" charset="0"/>
                <a:cs typeface="Times New Roman" panose="02020603050405020304" pitchFamily="18" charset="0"/>
              </a:rPr>
              <a:t>VM = {(2*[block width]+ [width of the handling path])*</a:t>
            </a:r>
          </a:p>
          <a:p>
            <a:pPr algn="ctr">
              <a:lnSpc>
                <a:spcPct val="150000"/>
              </a:lnSpc>
              <a:spcAft>
                <a:spcPts val="600"/>
              </a:spcAft>
            </a:pPr>
            <a:r>
              <a:rPr lang="en-US" sz="2000" kern="100" dirty="0">
                <a:solidFill>
                  <a:srgbClr val="002060"/>
                </a:solidFill>
                <a:latin typeface="Tahoma" panose="020B0604030504040204" pitchFamily="34" charset="0"/>
                <a:ea typeface="Calibri" panose="020F0502020204030204" pitchFamily="34" charset="0"/>
                <a:cs typeface="Times New Roman" panose="02020603050405020304" pitchFamily="18" charset="0"/>
              </a:rPr>
              <a:t>[block length]}*[block height]</a:t>
            </a:r>
          </a:p>
        </p:txBody>
      </p:sp>
      <p:sp>
        <p:nvSpPr>
          <p:cNvPr id="10" name="Strzałka: w dół 9">
            <a:extLst>
              <a:ext uri="{FF2B5EF4-FFF2-40B4-BE49-F238E27FC236}">
                <a16:creationId xmlns:a16="http://schemas.microsoft.com/office/drawing/2014/main" id="{C5AC4F8E-B592-F770-326F-7AD70AE6EA84}"/>
              </a:ext>
            </a:extLst>
          </p:cNvPr>
          <p:cNvSpPr/>
          <p:nvPr/>
        </p:nvSpPr>
        <p:spPr>
          <a:xfrm rot="18214673">
            <a:off x="8276038" y="1722451"/>
            <a:ext cx="748767" cy="1174204"/>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487129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1000"/>
                                        <p:tgtEl>
                                          <p:spTgt spid="5">
                                            <p:txEl>
                                              <p:pRg st="2" end="2"/>
                                            </p:txEl>
                                          </p:spTgt>
                                        </p:tgtEl>
                                      </p:cBhvr>
                                    </p:animEffect>
                                    <p:anim calcmode="lin" valueType="num">
                                      <p:cBhvr>
                                        <p:cTn id="2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Effect transition="in" filter="fade">
                                      <p:cBhvr>
                                        <p:cTn id="26" dur="1000"/>
                                        <p:tgtEl>
                                          <p:spTgt spid="5">
                                            <p:txEl>
                                              <p:pRg st="3" end="3"/>
                                            </p:txEl>
                                          </p:spTgt>
                                        </p:tgtEl>
                                      </p:cBhvr>
                                    </p:animEffect>
                                    <p:anim calcmode="lin" valueType="num">
                                      <p:cBhvr>
                                        <p:cTn id="27"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Effect transition="in" filter="fade">
                                      <p:cBhvr>
                                        <p:cTn id="31" dur="1000"/>
                                        <p:tgtEl>
                                          <p:spTgt spid="5">
                                            <p:txEl>
                                              <p:pRg st="4" end="4"/>
                                            </p:txEl>
                                          </p:spTgt>
                                        </p:tgtEl>
                                      </p:cBhvr>
                                    </p:animEffect>
                                    <p:anim calcmode="lin" valueType="num">
                                      <p:cBhvr>
                                        <p:cTn id="32"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5">
                                            <p:txEl>
                                              <p:pRg st="5" end="5"/>
                                            </p:txEl>
                                          </p:spTgt>
                                        </p:tgtEl>
                                        <p:attrNameLst>
                                          <p:attrName>style.visibility</p:attrName>
                                        </p:attrNameLst>
                                      </p:cBhvr>
                                      <p:to>
                                        <p:strVal val="visible"/>
                                      </p:to>
                                    </p:set>
                                    <p:animEffect transition="in" filter="fade">
                                      <p:cBhvr>
                                        <p:cTn id="36" dur="1000"/>
                                        <p:tgtEl>
                                          <p:spTgt spid="5">
                                            <p:txEl>
                                              <p:pRg st="5" end="5"/>
                                            </p:txEl>
                                          </p:spTgt>
                                        </p:tgtEl>
                                      </p:cBhvr>
                                    </p:animEffect>
                                    <p:anim calcmode="lin" valueType="num">
                                      <p:cBhvr>
                                        <p:cTn id="37"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5">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5">
                                            <p:txEl>
                                              <p:pRg st="6" end="6"/>
                                            </p:txEl>
                                          </p:spTgt>
                                        </p:tgtEl>
                                        <p:attrNameLst>
                                          <p:attrName>style.visibility</p:attrName>
                                        </p:attrNameLst>
                                      </p:cBhvr>
                                      <p:to>
                                        <p:strVal val="visible"/>
                                      </p:to>
                                    </p:set>
                                    <p:animEffect transition="in" filter="fade">
                                      <p:cBhvr>
                                        <p:cTn id="41" dur="1000"/>
                                        <p:tgtEl>
                                          <p:spTgt spid="5">
                                            <p:txEl>
                                              <p:pRg st="6" end="6"/>
                                            </p:txEl>
                                          </p:spTgt>
                                        </p:tgtEl>
                                      </p:cBhvr>
                                    </p:animEffect>
                                    <p:anim calcmode="lin" valueType="num">
                                      <p:cBhvr>
                                        <p:cTn id="42"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5">
                                            <p:txEl>
                                              <p:pRg st="6" end="6"/>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5">
                                            <p:txEl>
                                              <p:pRg st="7" end="7"/>
                                            </p:txEl>
                                          </p:spTgt>
                                        </p:tgtEl>
                                        <p:attrNameLst>
                                          <p:attrName>style.visibility</p:attrName>
                                        </p:attrNameLst>
                                      </p:cBhvr>
                                      <p:to>
                                        <p:strVal val="visible"/>
                                      </p:to>
                                    </p:set>
                                    <p:animEffect transition="in" filter="fade">
                                      <p:cBhvr>
                                        <p:cTn id="46" dur="1000"/>
                                        <p:tgtEl>
                                          <p:spTgt spid="5">
                                            <p:txEl>
                                              <p:pRg st="7" end="7"/>
                                            </p:txEl>
                                          </p:spTgt>
                                        </p:tgtEl>
                                      </p:cBhvr>
                                    </p:animEffect>
                                    <p:anim calcmode="lin" valueType="num">
                                      <p:cBhvr>
                                        <p:cTn id="47"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5">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5">
                                            <p:txEl>
                                              <p:pRg st="8" end="8"/>
                                            </p:txEl>
                                          </p:spTgt>
                                        </p:tgtEl>
                                        <p:attrNameLst>
                                          <p:attrName>style.visibility</p:attrName>
                                        </p:attrNameLst>
                                      </p:cBhvr>
                                      <p:to>
                                        <p:strVal val="visible"/>
                                      </p:to>
                                    </p:set>
                                    <p:animEffect transition="in" filter="fade">
                                      <p:cBhvr>
                                        <p:cTn id="51" dur="1000"/>
                                        <p:tgtEl>
                                          <p:spTgt spid="5">
                                            <p:txEl>
                                              <p:pRg st="8" end="8"/>
                                            </p:txEl>
                                          </p:spTgt>
                                        </p:tgtEl>
                                      </p:cBhvr>
                                    </p:animEffect>
                                    <p:anim calcmode="lin" valueType="num">
                                      <p:cBhvr>
                                        <p:cTn id="52"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5">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5">
                                            <p:txEl>
                                              <p:pRg st="9" end="9"/>
                                            </p:txEl>
                                          </p:spTgt>
                                        </p:tgtEl>
                                        <p:attrNameLst>
                                          <p:attrName>style.visibility</p:attrName>
                                        </p:attrNameLst>
                                      </p:cBhvr>
                                      <p:to>
                                        <p:strVal val="visible"/>
                                      </p:to>
                                    </p:set>
                                    <p:animEffect transition="in" filter="fade">
                                      <p:cBhvr>
                                        <p:cTn id="56" dur="1000"/>
                                        <p:tgtEl>
                                          <p:spTgt spid="5">
                                            <p:txEl>
                                              <p:pRg st="9" end="9"/>
                                            </p:txEl>
                                          </p:spTgt>
                                        </p:tgtEl>
                                      </p:cBhvr>
                                    </p:animEffect>
                                    <p:anim calcmode="lin" valueType="num">
                                      <p:cBhvr>
                                        <p:cTn id="57"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9" end="9"/>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5">
                                            <p:txEl>
                                              <p:pRg st="10" end="10"/>
                                            </p:txEl>
                                          </p:spTgt>
                                        </p:tgtEl>
                                        <p:attrNameLst>
                                          <p:attrName>style.visibility</p:attrName>
                                        </p:attrNameLst>
                                      </p:cBhvr>
                                      <p:to>
                                        <p:strVal val="visible"/>
                                      </p:to>
                                    </p:set>
                                    <p:animEffect transition="in" filter="fade">
                                      <p:cBhvr>
                                        <p:cTn id="61" dur="1000"/>
                                        <p:tgtEl>
                                          <p:spTgt spid="5">
                                            <p:txEl>
                                              <p:pRg st="10" end="10"/>
                                            </p:txEl>
                                          </p:spTgt>
                                        </p:tgtEl>
                                      </p:cBhvr>
                                    </p:animEffect>
                                    <p:anim calcmode="lin" valueType="num">
                                      <p:cBhvr>
                                        <p:cTn id="62"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63" dur="1000" fill="hold"/>
                                        <p:tgtEl>
                                          <p:spTgt spid="5">
                                            <p:txEl>
                                              <p:pRg st="10" end="10"/>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5">
                                            <p:txEl>
                                              <p:pRg st="11" end="11"/>
                                            </p:txEl>
                                          </p:spTgt>
                                        </p:tgtEl>
                                        <p:attrNameLst>
                                          <p:attrName>style.visibility</p:attrName>
                                        </p:attrNameLst>
                                      </p:cBhvr>
                                      <p:to>
                                        <p:strVal val="visible"/>
                                      </p:to>
                                    </p:set>
                                    <p:animEffect transition="in" filter="fade">
                                      <p:cBhvr>
                                        <p:cTn id="66" dur="1000"/>
                                        <p:tgtEl>
                                          <p:spTgt spid="5">
                                            <p:txEl>
                                              <p:pRg st="11" end="11"/>
                                            </p:txEl>
                                          </p:spTgt>
                                        </p:tgtEl>
                                      </p:cBhvr>
                                    </p:animEffect>
                                    <p:anim calcmode="lin" valueType="num">
                                      <p:cBhvr>
                                        <p:cTn id="67" dur="1000" fill="hold"/>
                                        <p:tgtEl>
                                          <p:spTgt spid="5">
                                            <p:txEl>
                                              <p:pRg st="11" end="11"/>
                                            </p:txEl>
                                          </p:spTgt>
                                        </p:tgtEl>
                                        <p:attrNameLst>
                                          <p:attrName>ppt_x</p:attrName>
                                        </p:attrNameLst>
                                      </p:cBhvr>
                                      <p:tavLst>
                                        <p:tav tm="0">
                                          <p:val>
                                            <p:strVal val="#ppt_x"/>
                                          </p:val>
                                        </p:tav>
                                        <p:tav tm="100000">
                                          <p:val>
                                            <p:strVal val="#ppt_x"/>
                                          </p:val>
                                        </p:tav>
                                      </p:tavLst>
                                    </p:anim>
                                    <p:anim calcmode="lin" valueType="num">
                                      <p:cBhvr>
                                        <p:cTn id="68" dur="1000" fill="hold"/>
                                        <p:tgtEl>
                                          <p:spTgt spid="5">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fade">
                                      <p:cBhvr>
                                        <p:cTn id="73" dur="1000"/>
                                        <p:tgtEl>
                                          <p:spTgt spid="9"/>
                                        </p:tgtEl>
                                      </p:cBhvr>
                                    </p:animEffect>
                                    <p:anim calcmode="lin" valueType="num">
                                      <p:cBhvr>
                                        <p:cTn id="74" dur="1000" fill="hold"/>
                                        <p:tgtEl>
                                          <p:spTgt spid="9"/>
                                        </p:tgtEl>
                                        <p:attrNameLst>
                                          <p:attrName>ppt_x</p:attrName>
                                        </p:attrNameLst>
                                      </p:cBhvr>
                                      <p:tavLst>
                                        <p:tav tm="0">
                                          <p:val>
                                            <p:strVal val="#ppt_x"/>
                                          </p:val>
                                        </p:tav>
                                        <p:tav tm="100000">
                                          <p:val>
                                            <p:strVal val="#ppt_x"/>
                                          </p:val>
                                        </p:tav>
                                      </p:tavLst>
                                    </p:anim>
                                    <p:anim calcmode="lin" valueType="num">
                                      <p:cBhvr>
                                        <p:cTn id="75" dur="1000" fill="hold"/>
                                        <p:tgtEl>
                                          <p:spTgt spid="9"/>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3"/>
                                        </p:tgtEl>
                                        <p:attrNameLst>
                                          <p:attrName>style.visibility</p:attrName>
                                        </p:attrNameLst>
                                      </p:cBhvr>
                                      <p:to>
                                        <p:strVal val="visible"/>
                                      </p:to>
                                    </p:set>
                                    <p:animEffect transition="in" filter="fade">
                                      <p:cBhvr>
                                        <p:cTn id="78" dur="1000"/>
                                        <p:tgtEl>
                                          <p:spTgt spid="3"/>
                                        </p:tgtEl>
                                      </p:cBhvr>
                                    </p:animEffect>
                                    <p:anim calcmode="lin" valueType="num">
                                      <p:cBhvr>
                                        <p:cTn id="79" dur="1000" fill="hold"/>
                                        <p:tgtEl>
                                          <p:spTgt spid="3"/>
                                        </p:tgtEl>
                                        <p:attrNameLst>
                                          <p:attrName>ppt_x</p:attrName>
                                        </p:attrNameLst>
                                      </p:cBhvr>
                                      <p:tavLst>
                                        <p:tav tm="0">
                                          <p:val>
                                            <p:strVal val="#ppt_x"/>
                                          </p:val>
                                        </p:tav>
                                        <p:tav tm="100000">
                                          <p:val>
                                            <p:strVal val="#ppt_x"/>
                                          </p:val>
                                        </p:tav>
                                      </p:tavLst>
                                    </p:anim>
                                    <p:anim calcmode="lin" valueType="num">
                                      <p:cBhvr>
                                        <p:cTn id="8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grpId="0" nodeType="clickEffect">
                                  <p:stCondLst>
                                    <p:cond delay="0"/>
                                  </p:stCondLst>
                                  <p:childTnLst>
                                    <p:set>
                                      <p:cBhvr>
                                        <p:cTn id="84" dur="1" fill="hold">
                                          <p:stCondLst>
                                            <p:cond delay="0"/>
                                          </p:stCondLst>
                                        </p:cTn>
                                        <p:tgtEl>
                                          <p:spTgt spid="10"/>
                                        </p:tgtEl>
                                        <p:attrNameLst>
                                          <p:attrName>style.visibility</p:attrName>
                                        </p:attrNameLst>
                                      </p:cBhvr>
                                      <p:to>
                                        <p:strVal val="visible"/>
                                      </p:to>
                                    </p:set>
                                    <p:animEffect transition="in" filter="fade">
                                      <p:cBhvr>
                                        <p:cTn id="85" dur="1000"/>
                                        <p:tgtEl>
                                          <p:spTgt spid="10"/>
                                        </p:tgtEl>
                                      </p:cBhvr>
                                    </p:animEffect>
                                    <p:anim calcmode="lin" valueType="num">
                                      <p:cBhvr>
                                        <p:cTn id="86" dur="1000" fill="hold"/>
                                        <p:tgtEl>
                                          <p:spTgt spid="10"/>
                                        </p:tgtEl>
                                        <p:attrNameLst>
                                          <p:attrName>ppt_x</p:attrName>
                                        </p:attrNameLst>
                                      </p:cBhvr>
                                      <p:tavLst>
                                        <p:tav tm="0">
                                          <p:val>
                                            <p:strVal val="#ppt_x"/>
                                          </p:val>
                                        </p:tav>
                                        <p:tav tm="100000">
                                          <p:val>
                                            <p:strVal val="#ppt_x"/>
                                          </p:val>
                                        </p:tav>
                                      </p:tavLst>
                                    </p:anim>
                                    <p:anim calcmode="lin" valueType="num">
                                      <p:cBhvr>
                                        <p:cTn id="8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Selected</a:t>
            </a:r>
            <a:r>
              <a:rPr lang="pl-PL" dirty="0"/>
              <a:t> </a:t>
            </a:r>
            <a:r>
              <a:rPr lang="pl-PL" dirty="0" err="1"/>
              <a:t>methods</a:t>
            </a:r>
            <a:r>
              <a:rPr lang="pl-PL" dirty="0"/>
              <a:t> of </a:t>
            </a:r>
            <a:r>
              <a:rPr lang="pl-PL" dirty="0" err="1"/>
              <a:t>inventory</a:t>
            </a:r>
            <a:r>
              <a:rPr lang="pl-PL" dirty="0"/>
              <a:t> management in the </a:t>
            </a:r>
            <a:r>
              <a:rPr lang="pl-PL" dirty="0" err="1"/>
              <a:t>supply</a:t>
            </a:r>
            <a:r>
              <a:rPr lang="pl-PL" dirty="0"/>
              <a:t> </a:t>
            </a:r>
            <a:r>
              <a:rPr lang="pl-PL" dirty="0" err="1"/>
              <a:t>chain</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583703"/>
            <a:ext cx="10515600" cy="4461989"/>
          </a:xfrm>
        </p:spPr>
        <p:txBody>
          <a:bodyPr>
            <a:noAutofit/>
          </a:bodyPr>
          <a:lstStyle/>
          <a:p>
            <a:pPr algn="just">
              <a:lnSpc>
                <a:spcPct val="114000"/>
              </a:lnSpc>
              <a:spcBef>
                <a:spcPts val="600"/>
              </a:spcBef>
            </a:pPr>
            <a:r>
              <a:rPr lang="en-US" sz="2400" dirty="0">
                <a:solidFill>
                  <a:srgbClr val="1065AB"/>
                </a:solidFill>
              </a:rPr>
              <a:t>Inventory management </a:t>
            </a:r>
            <a:r>
              <a:rPr lang="en-US" sz="2400" dirty="0"/>
              <a:t>in the supply chain is a key element that ensures operational fluidity, cost minimi</a:t>
            </a:r>
            <a:r>
              <a:rPr lang="pl-PL" sz="2400" dirty="0"/>
              <a:t>s</a:t>
            </a:r>
            <a:r>
              <a:rPr lang="en-US" sz="2400" dirty="0" err="1"/>
              <a:t>ation</a:t>
            </a:r>
            <a:r>
              <a:rPr lang="en-US" sz="2400" dirty="0"/>
              <a:t>, and customer satisfaction</a:t>
            </a:r>
            <a:r>
              <a:rPr lang="pl-PL" sz="2400" dirty="0"/>
              <a:t>;</a:t>
            </a:r>
          </a:p>
          <a:p>
            <a:pPr algn="just">
              <a:lnSpc>
                <a:spcPct val="114000"/>
              </a:lnSpc>
              <a:spcBef>
                <a:spcPts val="600"/>
              </a:spcBef>
            </a:pPr>
            <a:r>
              <a:rPr lang="en-US" sz="2400" dirty="0"/>
              <a:t>The classic concept of inventory management allows for managing inventories in a distribution network, where they are usually located in various places</a:t>
            </a:r>
            <a:r>
              <a:rPr lang="pl-PL" sz="2400" dirty="0"/>
              <a:t>;</a:t>
            </a:r>
          </a:p>
          <a:p>
            <a:pPr algn="just">
              <a:lnSpc>
                <a:spcPct val="114000"/>
              </a:lnSpc>
              <a:spcBef>
                <a:spcPts val="600"/>
              </a:spcBef>
            </a:pPr>
            <a:r>
              <a:rPr lang="en-US" sz="2400" dirty="0"/>
              <a:t>Solving the problems of inventories located in multiple locations focuses primarily on </a:t>
            </a:r>
            <a:r>
              <a:rPr lang="en-US" sz="2400" dirty="0" err="1"/>
              <a:t>analy</a:t>
            </a:r>
            <a:r>
              <a:rPr lang="pl-PL" sz="2400" dirty="0"/>
              <a:t>s</a:t>
            </a:r>
            <a:r>
              <a:rPr lang="en-US" sz="2400" dirty="0" err="1"/>
              <a:t>ing</a:t>
            </a:r>
            <a:r>
              <a:rPr lang="en-US" sz="2400" dirty="0"/>
              <a:t> the size of safety stocks</a:t>
            </a:r>
            <a:r>
              <a:rPr lang="pl-PL" sz="2400" dirty="0"/>
              <a:t>;</a:t>
            </a:r>
          </a:p>
          <a:p>
            <a:pPr algn="just">
              <a:lnSpc>
                <a:spcPct val="114000"/>
              </a:lnSpc>
              <a:spcBef>
                <a:spcPts val="600"/>
              </a:spcBef>
            </a:pPr>
            <a:r>
              <a:rPr lang="en-US" sz="2400" dirty="0">
                <a:solidFill>
                  <a:srgbClr val="1065AB"/>
                </a:solidFill>
              </a:rPr>
              <a:t>Safety stock </a:t>
            </a:r>
            <a:r>
              <a:rPr lang="en-US" sz="2400" dirty="0"/>
              <a:t>depends on the variability of demand in the inventory replenishment cycle, expressed as the standard deviation of demand in that period and a safety factor dependent on the adopted service level</a:t>
            </a:r>
            <a:r>
              <a:rPr lang="pl-PL" sz="2400" dirty="0"/>
              <a:t>.</a:t>
            </a:r>
            <a:endParaRPr lang="en-US" sz="24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Cyplik &amp; Hadaś, 2012; </a:t>
            </a:r>
            <a:r>
              <a:rPr lang="pl-PL" sz="1200" dirty="0" err="1">
                <a:solidFill>
                  <a:srgbClr val="7F7F7F"/>
                </a:solidFill>
              </a:rPr>
              <a:t>Babaï</a:t>
            </a:r>
            <a:r>
              <a:rPr lang="pl-PL" sz="1200" dirty="0">
                <a:solidFill>
                  <a:srgbClr val="7F7F7F"/>
                </a:solidFill>
              </a:rPr>
              <a:t> &amp; </a:t>
            </a:r>
            <a:r>
              <a:rPr lang="pl-PL" sz="1200" dirty="0" err="1">
                <a:solidFill>
                  <a:srgbClr val="7F7F7F"/>
                </a:solidFill>
              </a:rPr>
              <a:t>Dallery</a:t>
            </a:r>
            <a:r>
              <a:rPr lang="pl-PL" sz="1200" dirty="0">
                <a:solidFill>
                  <a:srgbClr val="7F7F7F"/>
                </a:solidFill>
              </a:rPr>
              <a:t>, 2005; </a:t>
            </a:r>
            <a:r>
              <a:rPr lang="pl-PL" sz="1200" dirty="0" err="1">
                <a:solidFill>
                  <a:srgbClr val="7F7F7F"/>
                </a:solidFill>
              </a:rPr>
              <a:t>Mascle</a:t>
            </a:r>
            <a:r>
              <a:rPr lang="pl-PL" sz="1200" dirty="0">
                <a:solidFill>
                  <a:srgbClr val="7F7F7F"/>
                </a:solidFill>
              </a:rPr>
              <a:t> &amp; </a:t>
            </a:r>
            <a:r>
              <a:rPr lang="pl-PL" sz="1200" dirty="0" err="1">
                <a:solidFill>
                  <a:srgbClr val="7F7F7F"/>
                </a:solidFill>
              </a:rPr>
              <a:t>Gosse</a:t>
            </a:r>
            <a:r>
              <a:rPr lang="pl-PL" sz="1200" dirty="0">
                <a:solidFill>
                  <a:srgbClr val="7F7F7F"/>
                </a:solidFill>
              </a:rPr>
              <a:t>, 2014</a:t>
            </a:r>
          </a:p>
        </p:txBody>
      </p:sp>
    </p:spTree>
    <p:extLst>
      <p:ext uri="{BB962C8B-B14F-4D97-AF65-F5344CB8AC3E}">
        <p14:creationId xmlns:p14="http://schemas.microsoft.com/office/powerpoint/2010/main" val="2569381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Safety</a:t>
            </a:r>
            <a:r>
              <a:rPr lang="pl-PL" dirty="0"/>
              <a:t> </a:t>
            </a:r>
            <a:r>
              <a:rPr lang="pl-PL" dirty="0" err="1"/>
              <a:t>stock</a:t>
            </a:r>
            <a:r>
              <a:rPr lang="pl-PL" dirty="0"/>
              <a:t> </a:t>
            </a:r>
            <a:r>
              <a:rPr lang="pl-PL" dirty="0" err="1"/>
              <a:t>calculation</a:t>
            </a:r>
            <a:endParaRPr lang="pl-PL" dirty="0"/>
          </a:p>
        </p:txBody>
      </p:sp>
      <mc:AlternateContent xmlns:mc="http://schemas.openxmlformats.org/markup-compatibility/2006">
        <mc:Choice xmlns:a14="http://schemas.microsoft.com/office/drawing/2010/main" Requires="a14">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972349" y="1481668"/>
                <a:ext cx="11076799" cy="4738261"/>
              </a:xfrm>
            </p:spPr>
            <p:txBody>
              <a:bodyPr>
                <a:normAutofit fontScale="92500" lnSpcReduction="20000"/>
              </a:bodyPr>
              <a:lstStyle/>
              <a:p>
                <a:pPr marL="0" indent="0" algn="l">
                  <a:lnSpc>
                    <a:spcPct val="150000"/>
                  </a:lnSpc>
                  <a:spcAft>
                    <a:spcPts val="600"/>
                  </a:spcAft>
                  <a:buNone/>
                </a:pPr>
                <a:r>
                  <a:rPr lang="en-US" sz="2200" kern="100" dirty="0">
                    <a:solidFill>
                      <a:schemeClr val="tx1"/>
                    </a:solidFill>
                    <a:effectLst/>
                    <a:latin typeface="Tahoma" panose="020B0604030504040204" pitchFamily="34" charset="0"/>
                    <a:ea typeface="Calibri" panose="020F0502020204030204" pitchFamily="34" charset="0"/>
                    <a:cs typeface="Times New Roman" panose="02020603050405020304" pitchFamily="18" charset="0"/>
                  </a:rPr>
                  <a:t>Formula to calculate safety stock:</a:t>
                </a:r>
                <a:endParaRPr lang="pl-PL" sz="2200" kern="100" dirty="0">
                  <a:solidFill>
                    <a:schemeClr val="tx1"/>
                  </a:solidFill>
                  <a:effectLst/>
                  <a:latin typeface="Tahoma" panose="020B0604030504040204" pitchFamily="34" charset="0"/>
                  <a:ea typeface="Calibri" panose="020F0502020204030204" pitchFamily="34" charset="0"/>
                  <a:cs typeface="Times New Roman" panose="02020603050405020304" pitchFamily="18" charset="0"/>
                </a:endParaRPr>
              </a:p>
              <a:p>
                <a:pPr marL="0" indent="0" algn="ctr">
                  <a:lnSpc>
                    <a:spcPct val="150000"/>
                  </a:lnSpc>
                  <a:spcAft>
                    <a:spcPts val="600"/>
                  </a:spcAft>
                  <a:buNone/>
                </a:pPr>
                <a:r>
                  <a:rPr lang="en-US" sz="1900" kern="100" dirty="0">
                    <a:solidFill>
                      <a:schemeClr val="tx1"/>
                    </a:solidFill>
                    <a:effectLst/>
                    <a:ea typeface="Calibri" panose="020F0502020204030204" pitchFamily="34" charset="0"/>
                    <a:cs typeface="Times New Roman" panose="02020603050405020304" pitchFamily="18" charset="0"/>
                  </a:rPr>
                  <a:t>S</a:t>
                </a:r>
                <a:r>
                  <a:rPr lang="en-US" sz="1900" kern="100" baseline="-25000" dirty="0">
                    <a:solidFill>
                      <a:schemeClr val="tx1"/>
                    </a:solidFill>
                    <a:effectLst/>
                    <a:ea typeface="Calibri" panose="020F0502020204030204" pitchFamily="34" charset="0"/>
                    <a:cs typeface="Times New Roman" panose="02020603050405020304" pitchFamily="18" charset="0"/>
                  </a:rPr>
                  <a:t>S</a:t>
                </a:r>
                <a:r>
                  <a:rPr lang="en-US" sz="1900" kern="100" dirty="0">
                    <a:solidFill>
                      <a:schemeClr val="tx1"/>
                    </a:solidFill>
                    <a:effectLst/>
                    <a:ea typeface="Calibri" panose="020F0502020204030204" pitchFamily="34" charset="0"/>
                    <a:cs typeface="Times New Roman" panose="02020603050405020304" pitchFamily="18" charset="0"/>
                  </a:rPr>
                  <a:t> = </a:t>
                </a:r>
                <a:r>
                  <a:rPr lang="pl-PL" sz="1900" kern="100" dirty="0">
                    <a:solidFill>
                      <a:schemeClr val="tx1"/>
                    </a:solidFill>
                    <a:effectLst/>
                    <a:ea typeface="Calibri" panose="020F0502020204030204" pitchFamily="34" charset="0"/>
                    <a:cs typeface="Times New Roman" panose="02020603050405020304" pitchFamily="18" charset="0"/>
                    <a:sym typeface="Symbol" panose="05050102010706020507" pitchFamily="18" charset="2"/>
                  </a:rPr>
                  <a:t></a:t>
                </a:r>
                <a:r>
                  <a:rPr lang="pl-PL" sz="1900" kern="100" dirty="0">
                    <a:solidFill>
                      <a:schemeClr val="tx1"/>
                    </a:solidFill>
                    <a:effectLst/>
                    <a:ea typeface="Calibri" panose="020F0502020204030204" pitchFamily="34" charset="0"/>
                    <a:cs typeface="Times New Roman" panose="02020603050405020304" pitchFamily="18" charset="0"/>
                  </a:rPr>
                  <a:t> </a:t>
                </a:r>
                <a:r>
                  <a:rPr lang="en-US" sz="1900" kern="100" dirty="0">
                    <a:solidFill>
                      <a:schemeClr val="tx1"/>
                    </a:solidFill>
                    <a:effectLst/>
                    <a:ea typeface="Calibri" panose="020F0502020204030204" pitchFamily="34" charset="0"/>
                  </a:rPr>
                  <a:t>×</a:t>
                </a:r>
                <a:r>
                  <a:rPr lang="en-US" sz="1900" kern="100" dirty="0">
                    <a:solidFill>
                      <a:schemeClr val="tx1"/>
                    </a:solidFill>
                    <a:effectLst/>
                    <a:ea typeface="Calibri" panose="020F0502020204030204" pitchFamily="34" charset="0"/>
                    <a:cs typeface="Times New Roman" panose="02020603050405020304" pitchFamily="18" charset="0"/>
                  </a:rPr>
                  <a:t> </a:t>
                </a:r>
                <a14:m>
                  <m:oMath xmlns:m="http://schemas.openxmlformats.org/officeDocument/2006/math">
                    <m: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𝜎</m:t>
                    </m:r>
                  </m:oMath>
                </a14:m>
                <a:r>
                  <a:rPr lang="en-US" sz="1900" kern="100" baseline="-25000" dirty="0">
                    <a:solidFill>
                      <a:schemeClr val="tx1"/>
                    </a:solidFill>
                    <a:effectLst/>
                    <a:ea typeface="Calibri" panose="020F0502020204030204" pitchFamily="34" charset="0"/>
                    <a:cs typeface="Times New Roman" panose="02020603050405020304" pitchFamily="18" charset="0"/>
                  </a:rPr>
                  <a:t>DT</a:t>
                </a:r>
                <a:endParaRPr lang="pl-PL" sz="1900" kern="100" dirty="0">
                  <a:solidFill>
                    <a:schemeClr val="tx1"/>
                  </a:solidFill>
                  <a:effectLst/>
                  <a:ea typeface="Calibri" panose="020F0502020204030204" pitchFamily="34" charset="0"/>
                  <a:cs typeface="Times New Roman" panose="02020603050405020304" pitchFamily="18" charset="0"/>
                </a:endParaRPr>
              </a:p>
              <a:p>
                <a:pPr marL="0" indent="0">
                  <a:lnSpc>
                    <a:spcPct val="150000"/>
                  </a:lnSpc>
                  <a:spcAft>
                    <a:spcPts val="600"/>
                  </a:spcAft>
                  <a:buNone/>
                </a:pPr>
                <a:r>
                  <a:rPr lang="en-US" sz="22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The obtained results will be correct under the assumption that the same service level (</a:t>
                </a:r>
                <a:r>
                  <a:rPr lang="pl-PL" sz="22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sym typeface="Symbol" panose="05050102010706020507" pitchFamily="18" charset="2"/>
                  </a:rPr>
                  <a:t></a:t>
                </a:r>
                <a:r>
                  <a:rPr lang="en-US" sz="2200" baseline="-250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L1</a:t>
                </a:r>
                <a:r>
                  <a:rPr lang="en-US" sz="22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 </a:t>
                </a:r>
                <a:r>
                  <a:rPr lang="pl-PL" sz="22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sym typeface="Symbol" panose="05050102010706020507" pitchFamily="18" charset="2"/>
                  </a:rPr>
                  <a:t></a:t>
                </a:r>
                <a:r>
                  <a:rPr lang="en-US" sz="2200" baseline="-250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L2</a:t>
                </a:r>
                <a:r>
                  <a:rPr lang="en-US" sz="22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 </a:t>
                </a:r>
                <a:r>
                  <a:rPr lang="pl-PL" sz="22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sym typeface="Symbol" panose="05050102010706020507" pitchFamily="18" charset="2"/>
                  </a:rPr>
                  <a:t></a:t>
                </a:r>
                <a:r>
                  <a:rPr lang="en-US" sz="2200" baseline="-250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L3</a:t>
                </a:r>
                <a:r>
                  <a:rPr lang="en-US" sz="22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 ... = </a:t>
                </a:r>
                <a:r>
                  <a:rPr lang="pl-PL" sz="22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sym typeface="Symbol" panose="05050102010706020507" pitchFamily="18" charset="2"/>
                  </a:rPr>
                  <a:t></a:t>
                </a:r>
                <a:r>
                  <a:rPr lang="en-US" sz="22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a:t>
                </a:r>
                <a:endParaRPr lang="pl-PL" sz="2200"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endParaRPr>
              </a:p>
              <a:p>
                <a:pPr marL="0" indent="0" algn="just">
                  <a:lnSpc>
                    <a:spcPct val="150000"/>
                  </a:lnSpc>
                  <a:spcAft>
                    <a:spcPts val="600"/>
                  </a:spcAft>
                  <a:buNone/>
                </a:pPr>
                <a:r>
                  <a:rPr lang="en-US" sz="2200" kern="100" dirty="0">
                    <a:solidFill>
                      <a:schemeClr val="tx1"/>
                    </a:solidFill>
                    <a:effectLst/>
                    <a:latin typeface="Tahoma" panose="020B0604030504040204" pitchFamily="34" charset="0"/>
                    <a:ea typeface="Calibri" panose="020F0502020204030204" pitchFamily="34" charset="0"/>
                    <a:cs typeface="Times New Roman" panose="02020603050405020304" pitchFamily="18" charset="0"/>
                  </a:rPr>
                  <a:t>Formula to calculate the standard deviation of the sum of demands: </a:t>
                </a:r>
                <a:endParaRPr lang="pl-PL" sz="2200" kern="100" dirty="0">
                  <a:solidFill>
                    <a:schemeClr val="tx1"/>
                  </a:solidFill>
                  <a:effectLst/>
                  <a:latin typeface="Tahoma" panose="020B0604030504040204" pitchFamily="34" charset="0"/>
                  <a:ea typeface="Calibri" panose="020F0502020204030204" pitchFamily="34" charset="0"/>
                  <a:cs typeface="Times New Roman" panose="02020603050405020304" pitchFamily="18" charset="0"/>
                </a:endParaRPr>
              </a:p>
              <a:p>
                <a:pPr marL="0" indent="0" algn="ctr">
                  <a:lnSpc>
                    <a:spcPct val="150000"/>
                  </a:lnSpc>
                  <a:spcAft>
                    <a:spcPts val="600"/>
                  </a:spcAft>
                  <a:buNone/>
                  <a:tabLst>
                    <a:tab pos="182880" algn="l"/>
                    <a:tab pos="274320" algn="l"/>
                    <a:tab pos="457200" algn="l"/>
                    <a:tab pos="1371600" algn="l"/>
                  </a:tabLst>
                </a:pPr>
                <a14:m>
                  <m:oMath xmlns:m="http://schemas.openxmlformats.org/officeDocument/2006/math">
                    <m: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𝜎</m:t>
                    </m:r>
                  </m:oMath>
                </a14:m>
                <a:r>
                  <a:rPr lang="pl-PL" sz="1900" kern="100" baseline="-25000" dirty="0">
                    <a:solidFill>
                      <a:schemeClr val="tx1"/>
                    </a:solidFill>
                    <a:effectLst/>
                    <a:ea typeface="Calibri" panose="020F0502020204030204" pitchFamily="34" charset="0"/>
                    <a:cs typeface="Times New Roman" panose="02020603050405020304" pitchFamily="18" charset="0"/>
                  </a:rPr>
                  <a:t>(D1+D2+D3+...</a:t>
                </a:r>
                <a:r>
                  <a:rPr lang="pl-PL" sz="1900" kern="100" baseline="-25000" dirty="0" err="1">
                    <a:solidFill>
                      <a:schemeClr val="tx1"/>
                    </a:solidFill>
                    <a:effectLst/>
                    <a:ea typeface="Calibri" panose="020F0502020204030204" pitchFamily="34" charset="0"/>
                    <a:cs typeface="Times New Roman" panose="02020603050405020304" pitchFamily="18" charset="0"/>
                  </a:rPr>
                  <a:t>Dn</a:t>
                </a:r>
                <a:r>
                  <a:rPr lang="pl-PL" sz="1900" kern="100" baseline="-25000" dirty="0">
                    <a:solidFill>
                      <a:schemeClr val="tx1"/>
                    </a:solidFill>
                    <a:effectLst/>
                    <a:ea typeface="Calibri" panose="020F0502020204030204" pitchFamily="34" charset="0"/>
                    <a:cs typeface="Times New Roman" panose="02020603050405020304" pitchFamily="18" charset="0"/>
                  </a:rPr>
                  <a:t>)</a:t>
                </a:r>
                <a:r>
                  <a:rPr lang="pl-PL" sz="1900" kern="100" dirty="0">
                    <a:solidFill>
                      <a:schemeClr val="tx1"/>
                    </a:solidFill>
                    <a:effectLst/>
                    <a:ea typeface="Calibri" panose="020F0502020204030204" pitchFamily="34" charset="0"/>
                    <a:cs typeface="Times New Roman" panose="02020603050405020304" pitchFamily="18" charset="0"/>
                  </a:rPr>
                  <a:t> = </a:t>
                </a:r>
                <a14:m>
                  <m:oMath xmlns:m="http://schemas.openxmlformats.org/officeDocument/2006/math">
                    <m:rad>
                      <m:radPr>
                        <m:degHide m:val="on"/>
                        <m:ctrlP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radPr>
                      <m:deg/>
                      <m:e>
                        <m:sSubSup>
                          <m:sSubSupPr>
                            <m:ctrlP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SupPr>
                          <m:e>
                            <m: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𝜎</m:t>
                            </m:r>
                          </m:e>
                          <m:sub>
                            <m: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𝐷</m:t>
                            </m:r>
                            <m: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m:t>
                            </m:r>
                          </m:sub>
                          <m:sup>
                            <m: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bSup>
                        <m: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 </m:t>
                        </m:r>
                        <m:sSubSup>
                          <m:sSubSupPr>
                            <m:ctrlP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SupPr>
                          <m:e>
                            <m: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𝜎</m:t>
                            </m:r>
                          </m:e>
                          <m:sub>
                            <m: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𝐷</m:t>
                            </m:r>
                            <m: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b>
                          <m:sup>
                            <m: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bSup>
                        <m: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 </m:t>
                        </m:r>
                        <m:sSubSup>
                          <m:sSubSupPr>
                            <m:ctrlP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SupPr>
                          <m:e>
                            <m: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𝜎</m:t>
                            </m:r>
                          </m:e>
                          <m:sub>
                            <m: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𝐷</m:t>
                            </m:r>
                            <m: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3</m:t>
                            </m:r>
                          </m:sub>
                          <m:sup>
                            <m: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bSup>
                        <m: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 ... + </m:t>
                        </m:r>
                        <m:sSubSup>
                          <m:sSubSupPr>
                            <m:ctrlP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SupPr>
                          <m:e>
                            <m: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𝜎</m:t>
                            </m:r>
                          </m:e>
                          <m:sub>
                            <m: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𝐷𝑛</m:t>
                            </m:r>
                          </m:sub>
                          <m:sup>
                            <m:r>
                              <a:rPr lang="pl-PL" sz="19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bSup>
                      </m:e>
                    </m:rad>
                  </m:oMath>
                </a14:m>
                <a:r>
                  <a:rPr lang="pl-PL" sz="1900" kern="100" dirty="0">
                    <a:solidFill>
                      <a:schemeClr val="tx1"/>
                    </a:solidFill>
                    <a:effectLst/>
                    <a:ea typeface="Calibri" panose="020F0502020204030204" pitchFamily="34" charset="0"/>
                    <a:cs typeface="Times New Roman" panose="02020603050405020304" pitchFamily="18" charset="0"/>
                  </a:rPr>
                  <a:t> </a:t>
                </a:r>
              </a:p>
              <a:p>
                <a:pPr marL="0" indent="0" algn="just">
                  <a:lnSpc>
                    <a:spcPct val="150000"/>
                  </a:lnSpc>
                  <a:spcAft>
                    <a:spcPts val="600"/>
                  </a:spcAft>
                  <a:buNone/>
                </a:pPr>
                <a:r>
                  <a:rPr lang="en-US" sz="1800" kern="100" dirty="0">
                    <a:solidFill>
                      <a:schemeClr val="tx1"/>
                    </a:solidFill>
                    <a:effectLst/>
                    <a:latin typeface="Tahoma" panose="020B0604030504040204" pitchFamily="34" charset="0"/>
                    <a:ea typeface="Calibri" panose="020F0502020204030204" pitchFamily="34" charset="0"/>
                    <a:cs typeface="Times New Roman" panose="02020603050405020304" pitchFamily="18" charset="0"/>
                  </a:rPr>
                  <a:t>n – number of </a:t>
                </a:r>
                <a:r>
                  <a:rPr lang="en-US" sz="1800" kern="100" dirty="0" err="1">
                    <a:solidFill>
                      <a:schemeClr val="tx1"/>
                    </a:solidFill>
                    <a:effectLst/>
                    <a:latin typeface="Tahoma" panose="020B0604030504040204" pitchFamily="34" charset="0"/>
                    <a:ea typeface="Calibri" panose="020F0502020204030204" pitchFamily="34" charset="0"/>
                    <a:cs typeface="Times New Roman" panose="02020603050405020304" pitchFamily="18" charset="0"/>
                  </a:rPr>
                  <a:t>locali</a:t>
                </a:r>
                <a:r>
                  <a:rPr lang="pl-PL" sz="1800" kern="100" dirty="0">
                    <a:solidFill>
                      <a:schemeClr val="tx1"/>
                    </a:solidFill>
                    <a:effectLst/>
                    <a:latin typeface="Tahoma" panose="020B0604030504040204" pitchFamily="34" charset="0"/>
                    <a:ea typeface="Calibri" panose="020F0502020204030204" pitchFamily="34" charset="0"/>
                    <a:cs typeface="Times New Roman" panose="02020603050405020304" pitchFamily="18" charset="0"/>
                  </a:rPr>
                  <a:t>s</a:t>
                </a:r>
                <a:r>
                  <a:rPr lang="en-US" sz="1800" kern="100" dirty="0" err="1">
                    <a:solidFill>
                      <a:schemeClr val="tx1"/>
                    </a:solidFill>
                    <a:effectLst/>
                    <a:latin typeface="Tahoma" panose="020B0604030504040204" pitchFamily="34" charset="0"/>
                    <a:ea typeface="Calibri" panose="020F0502020204030204" pitchFamily="34" charset="0"/>
                    <a:cs typeface="Times New Roman" panose="02020603050405020304" pitchFamily="18" charset="0"/>
                  </a:rPr>
                  <a:t>ation</a:t>
                </a:r>
                <a:endParaRPr lang="pl-PL" sz="1800" kern="100" dirty="0">
                  <a:solidFill>
                    <a:schemeClr val="tx1"/>
                  </a:solidFill>
                  <a:effectLst/>
                  <a:latin typeface="Tahoma" panose="020B0604030504040204" pitchFamily="34" charset="0"/>
                  <a:ea typeface="Calibri" panose="020F0502020204030204" pitchFamily="34" charset="0"/>
                  <a:cs typeface="Times New Roman" panose="02020603050405020304" pitchFamily="18" charset="0"/>
                </a:endParaRPr>
              </a:p>
              <a:p>
                <a:pPr marL="0" indent="0" algn="just">
                  <a:lnSpc>
                    <a:spcPct val="150000"/>
                  </a:lnSpc>
                  <a:spcAft>
                    <a:spcPts val="600"/>
                  </a:spcAft>
                  <a:buNone/>
                </a:pPr>
                <a:r>
                  <a:rPr lang="en-US" sz="1800" kern="100" dirty="0" err="1">
                    <a:solidFill>
                      <a:schemeClr val="tx1"/>
                    </a:solidFill>
                    <a:effectLst/>
                    <a:latin typeface="Tahoma" panose="020B0604030504040204" pitchFamily="34" charset="0"/>
                    <a:ea typeface="Calibri" panose="020F0502020204030204" pitchFamily="34" charset="0"/>
                    <a:cs typeface="Times New Roman" panose="02020603050405020304" pitchFamily="18" charset="0"/>
                  </a:rPr>
                  <a:t>D</a:t>
                </a:r>
                <a:r>
                  <a:rPr lang="en-US" sz="1800" kern="100" baseline="-25000" dirty="0" err="1">
                    <a:solidFill>
                      <a:schemeClr val="tx1"/>
                    </a:solidFill>
                    <a:effectLst/>
                    <a:latin typeface="Tahoma" panose="020B0604030504040204" pitchFamily="34" charset="0"/>
                    <a:ea typeface="Calibri" panose="020F0502020204030204" pitchFamily="34" charset="0"/>
                    <a:cs typeface="Times New Roman" panose="02020603050405020304" pitchFamily="18" charset="0"/>
                  </a:rPr>
                  <a:t>n</a:t>
                </a:r>
                <a:r>
                  <a:rPr lang="en-US" sz="1800" kern="100" dirty="0">
                    <a:solidFill>
                      <a:schemeClr val="tx1"/>
                    </a:solidFill>
                    <a:effectLst/>
                    <a:latin typeface="Tahoma" panose="020B0604030504040204" pitchFamily="34" charset="0"/>
                    <a:ea typeface="Calibri" panose="020F0502020204030204" pitchFamily="34" charset="0"/>
                    <a:cs typeface="Times New Roman" panose="02020603050405020304" pitchFamily="18" charset="0"/>
                  </a:rPr>
                  <a:t>​ – individual demand value in the n </a:t>
                </a:r>
                <a:r>
                  <a:rPr lang="en-US" sz="1800" kern="100" dirty="0" err="1">
                    <a:solidFill>
                      <a:schemeClr val="tx1"/>
                    </a:solidFill>
                    <a:effectLst/>
                    <a:latin typeface="Tahoma" panose="020B0604030504040204" pitchFamily="34" charset="0"/>
                    <a:ea typeface="Calibri" panose="020F0502020204030204" pitchFamily="34" charset="0"/>
                    <a:cs typeface="Times New Roman" panose="02020603050405020304" pitchFamily="18" charset="0"/>
                  </a:rPr>
                  <a:t>locali</a:t>
                </a:r>
                <a:r>
                  <a:rPr lang="pl-PL" sz="1800" kern="100" dirty="0">
                    <a:solidFill>
                      <a:schemeClr val="tx1"/>
                    </a:solidFill>
                    <a:effectLst/>
                    <a:latin typeface="Tahoma" panose="020B0604030504040204" pitchFamily="34" charset="0"/>
                    <a:ea typeface="Calibri" panose="020F0502020204030204" pitchFamily="34" charset="0"/>
                    <a:cs typeface="Times New Roman" panose="02020603050405020304" pitchFamily="18" charset="0"/>
                  </a:rPr>
                  <a:t>s</a:t>
                </a:r>
                <a:r>
                  <a:rPr lang="en-US" sz="1800" kern="100" dirty="0" err="1">
                    <a:solidFill>
                      <a:schemeClr val="tx1"/>
                    </a:solidFill>
                    <a:effectLst/>
                    <a:latin typeface="Tahoma" panose="020B0604030504040204" pitchFamily="34" charset="0"/>
                    <a:ea typeface="Calibri" panose="020F0502020204030204" pitchFamily="34" charset="0"/>
                    <a:cs typeface="Times New Roman" panose="02020603050405020304" pitchFamily="18" charset="0"/>
                  </a:rPr>
                  <a:t>ation</a:t>
                </a:r>
                <a:endParaRPr lang="pl-PL" sz="1800" kern="100" dirty="0">
                  <a:solidFill>
                    <a:schemeClr val="tx1"/>
                  </a:solidFill>
                  <a:effectLst/>
                  <a:latin typeface="Tahoma" panose="020B0604030504040204" pitchFamily="34" charset="0"/>
                  <a:ea typeface="Calibri" panose="020F0502020204030204" pitchFamily="34" charset="0"/>
                  <a:cs typeface="Times New Roman" panose="02020603050405020304" pitchFamily="18" charset="0"/>
                </a:endParaRPr>
              </a:p>
            </p:txBody>
          </p:sp>
        </mc:Choice>
        <mc:Fallback>
          <p:sp>
            <p:nvSpPr>
              <p:cNvPr id="5" name="Symbol zastępczy zawartości 4">
                <a:extLst>
                  <a:ext uri="{FF2B5EF4-FFF2-40B4-BE49-F238E27FC236}">
                    <a16:creationId xmlns:a16="http://schemas.microsoft.com/office/drawing/2014/main" id="{08B1E3E4-9C4A-4CF8-DBD2-8A61BD597723}"/>
                  </a:ext>
                </a:extLst>
              </p:cNvPr>
              <p:cNvSpPr>
                <a:spLocks noGrp="1" noRot="1" noChangeAspect="1" noMove="1" noResize="1" noEditPoints="1" noAdjustHandles="1" noChangeArrowheads="1" noChangeShapeType="1" noTextEdit="1"/>
              </p:cNvSpPr>
              <p:nvPr>
                <p:ph idx="1"/>
              </p:nvPr>
            </p:nvSpPr>
            <p:spPr>
              <a:xfrm>
                <a:off x="972349" y="1481668"/>
                <a:ext cx="11076799" cy="4738261"/>
              </a:xfrm>
              <a:blipFill>
                <a:blip r:embed="rId2"/>
                <a:stretch>
                  <a:fillRect l="-605"/>
                </a:stretch>
              </a:blipFill>
            </p:spPr>
            <p:txBody>
              <a:bodyPr/>
              <a:lstStyle/>
              <a:p>
                <a:r>
                  <a:rPr lang="en-GB">
                    <a:noFill/>
                  </a:rPr>
                  <a:t> </a:t>
                </a:r>
              </a:p>
            </p:txBody>
          </p:sp>
        </mc:Fallback>
      </mc:AlternateContent>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Cyplik &amp; Hadaś, 2012; </a:t>
            </a:r>
            <a:r>
              <a:rPr lang="pl-PL" sz="1200" dirty="0" err="1">
                <a:solidFill>
                  <a:srgbClr val="7F7F7F"/>
                </a:solidFill>
              </a:rPr>
              <a:t>Babaï</a:t>
            </a:r>
            <a:r>
              <a:rPr lang="pl-PL" sz="1200" dirty="0">
                <a:solidFill>
                  <a:srgbClr val="7F7F7F"/>
                </a:solidFill>
              </a:rPr>
              <a:t> &amp; </a:t>
            </a:r>
            <a:r>
              <a:rPr lang="pl-PL" sz="1200" dirty="0" err="1">
                <a:solidFill>
                  <a:srgbClr val="7F7F7F"/>
                </a:solidFill>
              </a:rPr>
              <a:t>Dallery</a:t>
            </a:r>
            <a:r>
              <a:rPr lang="pl-PL" sz="1200" dirty="0">
                <a:solidFill>
                  <a:srgbClr val="7F7F7F"/>
                </a:solidFill>
              </a:rPr>
              <a:t>, 2005; </a:t>
            </a:r>
            <a:r>
              <a:rPr lang="pl-PL" sz="1200" dirty="0" err="1">
                <a:solidFill>
                  <a:srgbClr val="7F7F7F"/>
                </a:solidFill>
              </a:rPr>
              <a:t>Mascle</a:t>
            </a:r>
            <a:r>
              <a:rPr lang="pl-PL" sz="1200" dirty="0">
                <a:solidFill>
                  <a:srgbClr val="7F7F7F"/>
                </a:solidFill>
              </a:rPr>
              <a:t> &amp; </a:t>
            </a:r>
            <a:r>
              <a:rPr lang="pl-PL" sz="1200" dirty="0" err="1">
                <a:solidFill>
                  <a:srgbClr val="7F7F7F"/>
                </a:solidFill>
              </a:rPr>
              <a:t>Gosse</a:t>
            </a:r>
            <a:r>
              <a:rPr lang="pl-PL" sz="1200" dirty="0">
                <a:solidFill>
                  <a:srgbClr val="7F7F7F"/>
                </a:solidFill>
              </a:rPr>
              <a:t>, 2014</a:t>
            </a:r>
          </a:p>
        </p:txBody>
      </p:sp>
      <p:pic>
        <p:nvPicPr>
          <p:cNvPr id="2" name="Obraz 1" descr="Obraz zawierający design&#10;&#10;Opis wygenerowany automatycznie">
            <a:extLst>
              <a:ext uri="{FF2B5EF4-FFF2-40B4-BE49-F238E27FC236}">
                <a16:creationId xmlns:a16="http://schemas.microsoft.com/office/drawing/2014/main" id="{01AB9992-D18E-95FF-2EE6-A40D7EFD8E91}"/>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142850" y="2215735"/>
            <a:ext cx="829499" cy="698359"/>
          </a:xfrm>
          <a:prstGeom prst="rect">
            <a:avLst/>
          </a:prstGeom>
        </p:spPr>
      </p:pic>
      <p:sp>
        <p:nvSpPr>
          <p:cNvPr id="3" name="Strzałka: w dół 2">
            <a:extLst>
              <a:ext uri="{FF2B5EF4-FFF2-40B4-BE49-F238E27FC236}">
                <a16:creationId xmlns:a16="http://schemas.microsoft.com/office/drawing/2014/main" id="{6945D147-D5C6-576A-4F2E-B9672FA25FFA}"/>
              </a:ext>
            </a:extLst>
          </p:cNvPr>
          <p:cNvSpPr/>
          <p:nvPr/>
        </p:nvSpPr>
        <p:spPr>
          <a:xfrm>
            <a:off x="10166434" y="1562645"/>
            <a:ext cx="748767" cy="1174204"/>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597391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animEffect transition="in" filter="fade">
                                      <p:cBhvr>
                                        <p:cTn id="35" dur="1000"/>
                                        <p:tgtEl>
                                          <p:spTgt spid="5">
                                            <p:txEl>
                                              <p:pRg st="3" end="3"/>
                                            </p:txEl>
                                          </p:spTgt>
                                        </p:tgtEl>
                                      </p:cBhvr>
                                    </p:animEffect>
                                    <p:anim calcmode="lin" valueType="num">
                                      <p:cBhvr>
                                        <p:cTn id="36"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4" end="4"/>
                                            </p:txEl>
                                          </p:spTgt>
                                        </p:tgtEl>
                                        <p:attrNameLst>
                                          <p:attrName>style.visibility</p:attrName>
                                        </p:attrNameLst>
                                      </p:cBhvr>
                                      <p:to>
                                        <p:strVal val="visible"/>
                                      </p:to>
                                    </p:set>
                                    <p:animEffect transition="in" filter="fade">
                                      <p:cBhvr>
                                        <p:cTn id="42" dur="1000"/>
                                        <p:tgtEl>
                                          <p:spTgt spid="5">
                                            <p:txEl>
                                              <p:pRg st="4" end="4"/>
                                            </p:txEl>
                                          </p:spTgt>
                                        </p:tgtEl>
                                      </p:cBhvr>
                                    </p:animEffect>
                                    <p:anim calcmode="lin" valueType="num">
                                      <p:cBhvr>
                                        <p:cTn id="43"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5" end="5"/>
                                            </p:txEl>
                                          </p:spTgt>
                                        </p:tgtEl>
                                        <p:attrNameLst>
                                          <p:attrName>style.visibility</p:attrName>
                                        </p:attrNameLst>
                                      </p:cBhvr>
                                      <p:to>
                                        <p:strVal val="visible"/>
                                      </p:to>
                                    </p:set>
                                    <p:animEffect transition="in" filter="fade">
                                      <p:cBhvr>
                                        <p:cTn id="49" dur="1000"/>
                                        <p:tgtEl>
                                          <p:spTgt spid="5">
                                            <p:txEl>
                                              <p:pRg st="5" end="5"/>
                                            </p:txEl>
                                          </p:spTgt>
                                        </p:tgtEl>
                                      </p:cBhvr>
                                    </p:animEffect>
                                    <p:anim calcmode="lin" valueType="num">
                                      <p:cBhvr>
                                        <p:cTn id="50"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5" end="5"/>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5">
                                            <p:txEl>
                                              <p:pRg st="6" end="6"/>
                                            </p:txEl>
                                          </p:spTgt>
                                        </p:tgtEl>
                                        <p:attrNameLst>
                                          <p:attrName>style.visibility</p:attrName>
                                        </p:attrNameLst>
                                      </p:cBhvr>
                                      <p:to>
                                        <p:strVal val="visible"/>
                                      </p:to>
                                    </p:set>
                                    <p:animEffect transition="in" filter="fade">
                                      <p:cBhvr>
                                        <p:cTn id="54" dur="1000"/>
                                        <p:tgtEl>
                                          <p:spTgt spid="5">
                                            <p:txEl>
                                              <p:pRg st="6" end="6"/>
                                            </p:txEl>
                                          </p:spTgt>
                                        </p:tgtEl>
                                      </p:cBhvr>
                                    </p:animEffect>
                                    <p:anim calcmode="lin" valueType="num">
                                      <p:cBhvr>
                                        <p:cTn id="55"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6"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Safety</a:t>
            </a:r>
            <a:r>
              <a:rPr lang="pl-PL" dirty="0"/>
              <a:t> </a:t>
            </a:r>
            <a:r>
              <a:rPr lang="pl-PL" dirty="0" err="1"/>
              <a:t>stock</a:t>
            </a:r>
            <a:r>
              <a:rPr lang="pl-PL" dirty="0"/>
              <a:t> </a:t>
            </a:r>
            <a:r>
              <a:rPr lang="pl-PL" dirty="0" err="1"/>
              <a:t>calculation</a:t>
            </a:r>
            <a:endParaRPr lang="pl-PL" dirty="0"/>
          </a:p>
        </p:txBody>
      </p:sp>
      <mc:AlternateContent xmlns:mc="http://schemas.openxmlformats.org/markup-compatibility/2006">
        <mc:Choice xmlns:a14="http://schemas.microsoft.com/office/drawing/2010/main" Requires="a14">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940152" y="1717991"/>
                <a:ext cx="11076799" cy="4392095"/>
              </a:xfrm>
            </p:spPr>
            <p:txBody>
              <a:bodyPr>
                <a:normAutofit fontScale="92500" lnSpcReduction="20000"/>
              </a:bodyPr>
              <a:lstStyle/>
              <a:p>
                <a:pPr marL="0" indent="0" algn="just">
                  <a:lnSpc>
                    <a:spcPct val="130000"/>
                  </a:lnSpc>
                  <a:buNone/>
                </a:pPr>
                <a:r>
                  <a:rPr lang="en-US" sz="2400" dirty="0"/>
                  <a:t>The total safety stock for demand handled e.g. from a central warehouse can be calculated as</a:t>
                </a:r>
                <a:r>
                  <a:rPr lang="en-US" sz="2000" dirty="0"/>
                  <a:t>:</a:t>
                </a:r>
                <a:endParaRPr lang="pl-PL" sz="2000" dirty="0"/>
              </a:p>
              <a:p>
                <a:pPr marL="0" indent="0" algn="ctr">
                  <a:lnSpc>
                    <a:spcPct val="120000"/>
                  </a:lnSpc>
                  <a:buNone/>
                </a:pPr>
                <a:endParaRPr lang="pl-PL" sz="2000" dirty="0"/>
              </a:p>
              <a:p>
                <a:pPr marL="0" indent="0" algn="ctr">
                  <a:lnSpc>
                    <a:spcPct val="120000"/>
                  </a:lnSpc>
                  <a:buNone/>
                </a:pPr>
                <a:r>
                  <a:rPr lang="en-US" sz="1800" dirty="0"/>
                  <a:t>S</a:t>
                </a:r>
                <a:r>
                  <a:rPr lang="en-US" sz="1800" baseline="-25000" dirty="0"/>
                  <a:t>ST</a:t>
                </a:r>
                <a:r>
                  <a:rPr lang="en-US" sz="1800" dirty="0"/>
                  <a:t> = S</a:t>
                </a:r>
                <a:r>
                  <a:rPr lang="en-US" sz="1800" baseline="-25000" dirty="0"/>
                  <a:t>S(D1+ D2+D3+....+</a:t>
                </a:r>
                <a:r>
                  <a:rPr lang="en-US" sz="1800" baseline="-25000" dirty="0" err="1"/>
                  <a:t>Dn</a:t>
                </a:r>
                <a:r>
                  <a:rPr lang="en-US" sz="1800" baseline="-25000" dirty="0"/>
                  <a:t>)</a:t>
                </a:r>
                <a:r>
                  <a:rPr lang="en-US" sz="1800" dirty="0"/>
                  <a:t> = </a:t>
                </a:r>
                <a:r>
                  <a:rPr lang="pl-PL" sz="1800" dirty="0">
                    <a:sym typeface="Symbol" panose="05050102010706020507" pitchFamily="18" charset="2"/>
                  </a:rPr>
                  <a:t></a:t>
                </a:r>
                <a:r>
                  <a:rPr lang="pl-PL" sz="1800" dirty="0"/>
                  <a:t> </a:t>
                </a:r>
                <a:r>
                  <a:rPr lang="en-US" sz="1800" dirty="0"/>
                  <a:t>× </a:t>
                </a:r>
                <a14:m>
                  <m:oMath xmlns:m="http://schemas.openxmlformats.org/officeDocument/2006/math">
                    <m:r>
                      <a:rPr lang="pl-PL" sz="1800" i="1">
                        <a:latin typeface="Cambria Math" panose="02040503050406030204" pitchFamily="18" charset="0"/>
                      </a:rPr>
                      <m:t>𝜎</m:t>
                    </m:r>
                  </m:oMath>
                </a14:m>
                <a:r>
                  <a:rPr lang="en-US" sz="1800" baseline="-25000" dirty="0"/>
                  <a:t>(D1+D2+D3+...</a:t>
                </a:r>
                <a:r>
                  <a:rPr lang="en-US" sz="1800" baseline="-25000" dirty="0" err="1"/>
                  <a:t>Dn</a:t>
                </a:r>
                <a:r>
                  <a:rPr lang="en-US" sz="1800" baseline="-25000" dirty="0"/>
                  <a:t>)</a:t>
                </a:r>
                <a:r>
                  <a:rPr lang="en-US" sz="1800" dirty="0"/>
                  <a:t> = </a:t>
                </a:r>
                <a:r>
                  <a:rPr lang="pl-PL" sz="1800" dirty="0">
                    <a:sym typeface="Symbol" panose="05050102010706020507" pitchFamily="18" charset="2"/>
                  </a:rPr>
                  <a:t></a:t>
                </a:r>
                <a:r>
                  <a:rPr lang="pl-PL" sz="1800" dirty="0"/>
                  <a:t> </a:t>
                </a:r>
                <a:r>
                  <a:rPr lang="en-US" sz="1800" dirty="0"/>
                  <a:t>× </a:t>
                </a:r>
                <a14:m>
                  <m:oMath xmlns:m="http://schemas.openxmlformats.org/officeDocument/2006/math">
                    <m:rad>
                      <m:radPr>
                        <m:degHide m:val="on"/>
                        <m:ctrlPr>
                          <a:rPr lang="pl-PL" sz="1800" i="1">
                            <a:latin typeface="Cambria Math" panose="02040503050406030204" pitchFamily="18" charset="0"/>
                          </a:rPr>
                        </m:ctrlPr>
                      </m:radPr>
                      <m:deg/>
                      <m:e>
                        <m:sSubSup>
                          <m:sSubSupPr>
                            <m:ctrlPr>
                              <a:rPr lang="pl-PL" sz="1800" i="1">
                                <a:latin typeface="Cambria Math" panose="02040503050406030204" pitchFamily="18" charset="0"/>
                              </a:rPr>
                            </m:ctrlPr>
                          </m:sSubSupPr>
                          <m:e>
                            <m:r>
                              <a:rPr lang="pl-PL" sz="1800" i="1">
                                <a:latin typeface="Cambria Math" panose="02040503050406030204" pitchFamily="18" charset="0"/>
                              </a:rPr>
                              <m:t>𝜎</m:t>
                            </m:r>
                          </m:e>
                          <m:sub>
                            <m:r>
                              <a:rPr lang="en-US" sz="1800" i="1">
                                <a:latin typeface="Cambria Math" panose="02040503050406030204" pitchFamily="18" charset="0"/>
                              </a:rPr>
                              <m:t>𝑃</m:t>
                            </m:r>
                            <m:r>
                              <a:rPr lang="en-US" sz="1800" i="1">
                                <a:latin typeface="Cambria Math" panose="02040503050406030204" pitchFamily="18" charset="0"/>
                              </a:rPr>
                              <m:t>1</m:t>
                            </m:r>
                          </m:sub>
                          <m:sup>
                            <m:r>
                              <a:rPr lang="en-US" sz="1800" i="1">
                                <a:latin typeface="Cambria Math" panose="02040503050406030204" pitchFamily="18" charset="0"/>
                              </a:rPr>
                              <m:t>2</m:t>
                            </m:r>
                          </m:sup>
                        </m:sSubSup>
                        <m:r>
                          <a:rPr lang="en-US" sz="1800" i="1">
                            <a:latin typeface="Cambria Math" panose="02040503050406030204" pitchFamily="18" charset="0"/>
                          </a:rPr>
                          <m:t> + </m:t>
                        </m:r>
                        <m:sSubSup>
                          <m:sSubSupPr>
                            <m:ctrlPr>
                              <a:rPr lang="pl-PL" sz="1800" i="1">
                                <a:latin typeface="Cambria Math" panose="02040503050406030204" pitchFamily="18" charset="0"/>
                              </a:rPr>
                            </m:ctrlPr>
                          </m:sSubSupPr>
                          <m:e>
                            <m:r>
                              <a:rPr lang="pl-PL" sz="1800" i="1">
                                <a:latin typeface="Cambria Math" panose="02040503050406030204" pitchFamily="18" charset="0"/>
                              </a:rPr>
                              <m:t>𝜎</m:t>
                            </m:r>
                          </m:e>
                          <m:sub>
                            <m:r>
                              <a:rPr lang="en-US" sz="1800" i="1">
                                <a:latin typeface="Cambria Math" panose="02040503050406030204" pitchFamily="18" charset="0"/>
                              </a:rPr>
                              <m:t>𝑃</m:t>
                            </m:r>
                            <m:r>
                              <a:rPr lang="en-US" sz="1800" i="1">
                                <a:latin typeface="Cambria Math" panose="02040503050406030204" pitchFamily="18" charset="0"/>
                              </a:rPr>
                              <m:t>2</m:t>
                            </m:r>
                          </m:sub>
                          <m:sup>
                            <m:r>
                              <a:rPr lang="en-US" sz="1800" i="1">
                                <a:latin typeface="Cambria Math" panose="02040503050406030204" pitchFamily="18" charset="0"/>
                              </a:rPr>
                              <m:t>2</m:t>
                            </m:r>
                          </m:sup>
                        </m:sSubSup>
                        <m:r>
                          <a:rPr lang="en-US" sz="1800" i="1">
                            <a:latin typeface="Cambria Math" panose="02040503050406030204" pitchFamily="18" charset="0"/>
                          </a:rPr>
                          <m:t> + </m:t>
                        </m:r>
                        <m:sSubSup>
                          <m:sSubSupPr>
                            <m:ctrlPr>
                              <a:rPr lang="pl-PL" sz="1800" i="1">
                                <a:latin typeface="Cambria Math" panose="02040503050406030204" pitchFamily="18" charset="0"/>
                              </a:rPr>
                            </m:ctrlPr>
                          </m:sSubSupPr>
                          <m:e>
                            <m:r>
                              <a:rPr lang="pl-PL" sz="1800" i="1">
                                <a:latin typeface="Cambria Math" panose="02040503050406030204" pitchFamily="18" charset="0"/>
                              </a:rPr>
                              <m:t>𝜎</m:t>
                            </m:r>
                          </m:e>
                          <m:sub>
                            <m:r>
                              <a:rPr lang="en-US" sz="1800" i="1">
                                <a:latin typeface="Cambria Math" panose="02040503050406030204" pitchFamily="18" charset="0"/>
                              </a:rPr>
                              <m:t>𝑃</m:t>
                            </m:r>
                            <m:r>
                              <a:rPr lang="en-US" sz="1800" i="1">
                                <a:latin typeface="Cambria Math" panose="02040503050406030204" pitchFamily="18" charset="0"/>
                              </a:rPr>
                              <m:t>3</m:t>
                            </m:r>
                          </m:sub>
                          <m:sup>
                            <m:r>
                              <a:rPr lang="en-US" sz="1800" i="1">
                                <a:latin typeface="Cambria Math" panose="02040503050406030204" pitchFamily="18" charset="0"/>
                              </a:rPr>
                              <m:t>2</m:t>
                            </m:r>
                          </m:sup>
                        </m:sSubSup>
                        <m:r>
                          <a:rPr lang="en-US" sz="1800" i="1">
                            <a:latin typeface="Cambria Math" panose="02040503050406030204" pitchFamily="18" charset="0"/>
                          </a:rPr>
                          <m:t> + ... + </m:t>
                        </m:r>
                        <m:sSubSup>
                          <m:sSubSupPr>
                            <m:ctrlPr>
                              <a:rPr lang="pl-PL" sz="1800" i="1">
                                <a:latin typeface="Cambria Math" panose="02040503050406030204" pitchFamily="18" charset="0"/>
                              </a:rPr>
                            </m:ctrlPr>
                          </m:sSubSupPr>
                          <m:e>
                            <m:r>
                              <a:rPr lang="pl-PL" sz="1800" i="1">
                                <a:latin typeface="Cambria Math" panose="02040503050406030204" pitchFamily="18" charset="0"/>
                              </a:rPr>
                              <m:t>𝜎</m:t>
                            </m:r>
                          </m:e>
                          <m:sub>
                            <m:r>
                              <a:rPr lang="en-US" sz="1800" i="1">
                                <a:latin typeface="Cambria Math" panose="02040503050406030204" pitchFamily="18" charset="0"/>
                              </a:rPr>
                              <m:t>𝑃𝑛</m:t>
                            </m:r>
                          </m:sub>
                          <m:sup>
                            <m:r>
                              <a:rPr lang="en-US" sz="1800" i="1">
                                <a:latin typeface="Cambria Math" panose="02040503050406030204" pitchFamily="18" charset="0"/>
                              </a:rPr>
                              <m:t>2</m:t>
                            </m:r>
                          </m:sup>
                        </m:sSubSup>
                      </m:e>
                    </m:rad>
                  </m:oMath>
                </a14:m>
                <a:r>
                  <a:rPr lang="pl-PL" sz="1800" dirty="0"/>
                  <a:t> </a:t>
                </a:r>
                <a:r>
                  <a:rPr lang="en-US" sz="1800" dirty="0"/>
                  <a:t> =</a:t>
                </a:r>
                <a:endParaRPr lang="pl-PL" sz="1800" dirty="0"/>
              </a:p>
              <a:p>
                <a:pPr marL="0" indent="0" algn="ctr">
                  <a:lnSpc>
                    <a:spcPct val="120000"/>
                  </a:lnSpc>
                  <a:buNone/>
                </a:pPr>
                <a:r>
                  <a:rPr lang="en-US" sz="1800" dirty="0"/>
                  <a:t>= </a:t>
                </a:r>
                <a14:m>
                  <m:oMath xmlns:m="http://schemas.openxmlformats.org/officeDocument/2006/math">
                    <m:rad>
                      <m:radPr>
                        <m:degHide m:val="on"/>
                        <m:ctrlPr>
                          <a:rPr lang="pl-PL" sz="1800" i="1">
                            <a:latin typeface="Cambria Math" panose="02040503050406030204" pitchFamily="18" charset="0"/>
                          </a:rPr>
                        </m:ctrlPr>
                      </m:radPr>
                      <m:deg/>
                      <m:e>
                        <m:sSubSup>
                          <m:sSubSupPr>
                            <m:ctrlPr>
                              <a:rPr lang="pl-PL" sz="1800" i="1">
                                <a:latin typeface="Cambria Math" panose="02040503050406030204" pitchFamily="18" charset="0"/>
                              </a:rPr>
                            </m:ctrlPr>
                          </m:sSubSupPr>
                          <m:e>
                            <m:sSup>
                              <m:sSupPr>
                                <m:ctrlPr>
                                  <a:rPr lang="pl-PL" sz="1800" i="1">
                                    <a:latin typeface="Cambria Math" panose="02040503050406030204" pitchFamily="18" charset="0"/>
                                  </a:rPr>
                                </m:ctrlPr>
                              </m:sSupPr>
                              <m:e>
                                <m:r>
                                  <a:rPr lang="pl-PL" sz="1800" i="1">
                                    <a:latin typeface="Cambria Math" panose="02040503050406030204" pitchFamily="18" charset="0"/>
                                  </a:rPr>
                                  <m:t>𝜔</m:t>
                                </m:r>
                              </m:e>
                              <m:sup>
                                <m:r>
                                  <a:rPr lang="en-US" sz="1800" i="1">
                                    <a:latin typeface="Cambria Math" panose="02040503050406030204" pitchFamily="18" charset="0"/>
                                  </a:rPr>
                                  <m:t>2</m:t>
                                </m:r>
                              </m:sup>
                            </m:sSup>
                            <m:r>
                              <a:rPr lang="en-US" sz="1800" i="1">
                                <a:latin typeface="Cambria Math" panose="02040503050406030204" pitchFamily="18" charset="0"/>
                              </a:rPr>
                              <m:t>× </m:t>
                            </m:r>
                            <m:r>
                              <a:rPr lang="pl-PL" sz="1800" i="1">
                                <a:latin typeface="Cambria Math" panose="02040503050406030204" pitchFamily="18" charset="0"/>
                              </a:rPr>
                              <m:t>𝜎</m:t>
                            </m:r>
                          </m:e>
                          <m:sub>
                            <m:r>
                              <a:rPr lang="en-US" sz="1800" i="1">
                                <a:latin typeface="Cambria Math" panose="02040503050406030204" pitchFamily="18" charset="0"/>
                              </a:rPr>
                              <m:t>𝑃</m:t>
                            </m:r>
                            <m:r>
                              <a:rPr lang="en-US" sz="1800" i="1">
                                <a:latin typeface="Cambria Math" panose="02040503050406030204" pitchFamily="18" charset="0"/>
                              </a:rPr>
                              <m:t>1</m:t>
                            </m:r>
                          </m:sub>
                          <m:sup>
                            <m:r>
                              <a:rPr lang="en-US" sz="1800" i="1">
                                <a:latin typeface="Cambria Math" panose="02040503050406030204" pitchFamily="18" charset="0"/>
                              </a:rPr>
                              <m:t>2</m:t>
                            </m:r>
                          </m:sup>
                        </m:sSubSup>
                        <m:r>
                          <a:rPr lang="en-US" sz="1800" i="1">
                            <a:latin typeface="Cambria Math" panose="02040503050406030204" pitchFamily="18" charset="0"/>
                          </a:rPr>
                          <m:t> +</m:t>
                        </m:r>
                        <m:sSup>
                          <m:sSupPr>
                            <m:ctrlPr>
                              <a:rPr lang="pl-PL" sz="1800" i="1">
                                <a:latin typeface="Cambria Math" panose="02040503050406030204" pitchFamily="18" charset="0"/>
                              </a:rPr>
                            </m:ctrlPr>
                          </m:sSupPr>
                          <m:e>
                            <m:r>
                              <a:rPr lang="pl-PL" sz="1800" i="1">
                                <a:latin typeface="Cambria Math" panose="02040503050406030204" pitchFamily="18" charset="0"/>
                              </a:rPr>
                              <m:t>𝜔</m:t>
                            </m:r>
                          </m:e>
                          <m:sup>
                            <m:r>
                              <a:rPr lang="en-US" sz="1800" i="1">
                                <a:latin typeface="Cambria Math" panose="02040503050406030204" pitchFamily="18" charset="0"/>
                              </a:rPr>
                              <m:t>2</m:t>
                            </m:r>
                          </m:sup>
                        </m:sSup>
                        <m:r>
                          <a:rPr lang="en-US" sz="1800" i="1">
                            <a:latin typeface="Cambria Math" panose="02040503050406030204" pitchFamily="18" charset="0"/>
                          </a:rPr>
                          <m:t>× </m:t>
                        </m:r>
                        <m:sSubSup>
                          <m:sSubSupPr>
                            <m:ctrlPr>
                              <a:rPr lang="pl-PL" sz="1800" i="1">
                                <a:latin typeface="Cambria Math" panose="02040503050406030204" pitchFamily="18" charset="0"/>
                              </a:rPr>
                            </m:ctrlPr>
                          </m:sSubSupPr>
                          <m:e>
                            <m:r>
                              <a:rPr lang="pl-PL" sz="1800" i="1">
                                <a:latin typeface="Cambria Math" panose="02040503050406030204" pitchFamily="18" charset="0"/>
                              </a:rPr>
                              <m:t>𝜎</m:t>
                            </m:r>
                          </m:e>
                          <m:sub>
                            <m:r>
                              <a:rPr lang="en-US" sz="1800" i="1">
                                <a:latin typeface="Cambria Math" panose="02040503050406030204" pitchFamily="18" charset="0"/>
                              </a:rPr>
                              <m:t>𝑃</m:t>
                            </m:r>
                            <m:r>
                              <a:rPr lang="en-US" sz="1800" i="1">
                                <a:latin typeface="Cambria Math" panose="02040503050406030204" pitchFamily="18" charset="0"/>
                              </a:rPr>
                              <m:t>2</m:t>
                            </m:r>
                          </m:sub>
                          <m:sup>
                            <m:r>
                              <a:rPr lang="en-US" sz="1800" i="1">
                                <a:latin typeface="Cambria Math" panose="02040503050406030204" pitchFamily="18" charset="0"/>
                              </a:rPr>
                              <m:t>2</m:t>
                            </m:r>
                          </m:sup>
                        </m:sSubSup>
                        <m:r>
                          <a:rPr lang="en-US" sz="1800" i="1">
                            <a:latin typeface="Cambria Math" panose="02040503050406030204" pitchFamily="18" charset="0"/>
                          </a:rPr>
                          <m:t> + </m:t>
                        </m:r>
                        <m:sSup>
                          <m:sSupPr>
                            <m:ctrlPr>
                              <a:rPr lang="pl-PL" sz="1800" i="1">
                                <a:latin typeface="Cambria Math" panose="02040503050406030204" pitchFamily="18" charset="0"/>
                              </a:rPr>
                            </m:ctrlPr>
                          </m:sSupPr>
                          <m:e>
                            <m:r>
                              <a:rPr lang="pl-PL" sz="1800" i="1">
                                <a:latin typeface="Cambria Math" panose="02040503050406030204" pitchFamily="18" charset="0"/>
                              </a:rPr>
                              <m:t>𝜔</m:t>
                            </m:r>
                          </m:e>
                          <m:sup>
                            <m:r>
                              <a:rPr lang="en-US" sz="1800" i="1">
                                <a:latin typeface="Cambria Math" panose="02040503050406030204" pitchFamily="18" charset="0"/>
                              </a:rPr>
                              <m:t>2</m:t>
                            </m:r>
                          </m:sup>
                        </m:sSup>
                        <m:r>
                          <a:rPr lang="en-US" sz="1800" i="1">
                            <a:latin typeface="Cambria Math" panose="02040503050406030204" pitchFamily="18" charset="0"/>
                          </a:rPr>
                          <m:t>× </m:t>
                        </m:r>
                        <m:sSubSup>
                          <m:sSubSupPr>
                            <m:ctrlPr>
                              <a:rPr lang="pl-PL" sz="1800" i="1">
                                <a:latin typeface="Cambria Math" panose="02040503050406030204" pitchFamily="18" charset="0"/>
                              </a:rPr>
                            </m:ctrlPr>
                          </m:sSubSupPr>
                          <m:e>
                            <m:r>
                              <a:rPr lang="pl-PL" sz="1800" i="1">
                                <a:latin typeface="Cambria Math" panose="02040503050406030204" pitchFamily="18" charset="0"/>
                              </a:rPr>
                              <m:t>𝜎</m:t>
                            </m:r>
                          </m:e>
                          <m:sub>
                            <m:r>
                              <a:rPr lang="en-US" sz="1800" i="1">
                                <a:latin typeface="Cambria Math" panose="02040503050406030204" pitchFamily="18" charset="0"/>
                              </a:rPr>
                              <m:t>𝑃</m:t>
                            </m:r>
                            <m:r>
                              <a:rPr lang="en-US" sz="1800" i="1">
                                <a:latin typeface="Cambria Math" panose="02040503050406030204" pitchFamily="18" charset="0"/>
                              </a:rPr>
                              <m:t>3</m:t>
                            </m:r>
                          </m:sub>
                          <m:sup>
                            <m:r>
                              <a:rPr lang="en-US" sz="1800" i="1">
                                <a:latin typeface="Cambria Math" panose="02040503050406030204" pitchFamily="18" charset="0"/>
                              </a:rPr>
                              <m:t>2</m:t>
                            </m:r>
                          </m:sup>
                        </m:sSubSup>
                        <m:r>
                          <a:rPr lang="en-US" sz="1800" i="1">
                            <a:latin typeface="Cambria Math" panose="02040503050406030204" pitchFamily="18" charset="0"/>
                          </a:rPr>
                          <m:t> + ... + </m:t>
                        </m:r>
                        <m:sSup>
                          <m:sSupPr>
                            <m:ctrlPr>
                              <a:rPr lang="pl-PL" sz="1800" i="1">
                                <a:latin typeface="Cambria Math" panose="02040503050406030204" pitchFamily="18" charset="0"/>
                              </a:rPr>
                            </m:ctrlPr>
                          </m:sSupPr>
                          <m:e>
                            <m:r>
                              <a:rPr lang="pl-PL" sz="1800" i="1">
                                <a:latin typeface="Cambria Math" panose="02040503050406030204" pitchFamily="18" charset="0"/>
                              </a:rPr>
                              <m:t>𝜔</m:t>
                            </m:r>
                          </m:e>
                          <m:sup>
                            <m:r>
                              <a:rPr lang="en-US" sz="1800" i="1">
                                <a:latin typeface="Cambria Math" panose="02040503050406030204" pitchFamily="18" charset="0"/>
                              </a:rPr>
                              <m:t>2</m:t>
                            </m:r>
                          </m:sup>
                        </m:sSup>
                        <m:r>
                          <a:rPr lang="en-US" sz="1800" i="1">
                            <a:latin typeface="Cambria Math" panose="02040503050406030204" pitchFamily="18" charset="0"/>
                          </a:rPr>
                          <m:t>× </m:t>
                        </m:r>
                        <m:sSubSup>
                          <m:sSubSupPr>
                            <m:ctrlPr>
                              <a:rPr lang="pl-PL" sz="1800" i="1">
                                <a:latin typeface="Cambria Math" panose="02040503050406030204" pitchFamily="18" charset="0"/>
                              </a:rPr>
                            </m:ctrlPr>
                          </m:sSubSupPr>
                          <m:e>
                            <m:r>
                              <a:rPr lang="pl-PL" sz="1800" i="1">
                                <a:latin typeface="Cambria Math" panose="02040503050406030204" pitchFamily="18" charset="0"/>
                              </a:rPr>
                              <m:t>𝜎</m:t>
                            </m:r>
                          </m:e>
                          <m:sub>
                            <m:r>
                              <a:rPr lang="en-US" sz="1800" i="1">
                                <a:latin typeface="Cambria Math" panose="02040503050406030204" pitchFamily="18" charset="0"/>
                              </a:rPr>
                              <m:t>𝑃𝑛</m:t>
                            </m:r>
                          </m:sub>
                          <m:sup>
                            <m:r>
                              <a:rPr lang="en-US" sz="1800" i="1">
                                <a:latin typeface="Cambria Math" panose="02040503050406030204" pitchFamily="18" charset="0"/>
                              </a:rPr>
                              <m:t>2</m:t>
                            </m:r>
                          </m:sup>
                        </m:sSubSup>
                      </m:e>
                    </m:rad>
                  </m:oMath>
                </a14:m>
                <a:r>
                  <a:rPr lang="en-US" sz="1800" dirty="0"/>
                  <a:t> = </a:t>
                </a:r>
                <a:br>
                  <a:rPr lang="en-US" sz="1800" dirty="0"/>
                </a:br>
                <a:r>
                  <a:rPr lang="en-US" sz="1800" dirty="0"/>
                  <a:t>= </a:t>
                </a:r>
                <a14:m>
                  <m:oMath xmlns:m="http://schemas.openxmlformats.org/officeDocument/2006/math">
                    <m:rad>
                      <m:radPr>
                        <m:degHide m:val="on"/>
                        <m:ctrlPr>
                          <a:rPr lang="pl-PL" sz="1800" i="1">
                            <a:latin typeface="Cambria Math" panose="02040503050406030204" pitchFamily="18" charset="0"/>
                          </a:rPr>
                        </m:ctrlPr>
                      </m:radPr>
                      <m:deg/>
                      <m:e>
                        <m:sSubSup>
                          <m:sSubSupPr>
                            <m:ctrlPr>
                              <a:rPr lang="pl-PL" sz="1800" i="1">
                                <a:latin typeface="Cambria Math" panose="02040503050406030204" pitchFamily="18" charset="0"/>
                              </a:rPr>
                            </m:ctrlPr>
                          </m:sSubSupPr>
                          <m:e>
                            <m:sSubSup>
                              <m:sSubSupPr>
                                <m:ctrlPr>
                                  <a:rPr lang="pl-PL" sz="1800" i="1">
                                    <a:latin typeface="Cambria Math" panose="02040503050406030204" pitchFamily="18" charset="0"/>
                                  </a:rPr>
                                </m:ctrlPr>
                              </m:sSubSupPr>
                              <m:e>
                                <m:r>
                                  <a:rPr lang="pl-PL" sz="1800" i="1">
                                    <a:latin typeface="Cambria Math" panose="02040503050406030204" pitchFamily="18" charset="0"/>
                                  </a:rPr>
                                  <m:t>𝑆</m:t>
                                </m:r>
                              </m:e>
                              <m:sub>
                                <m:r>
                                  <a:rPr lang="pl-PL" sz="1800" i="1">
                                    <a:latin typeface="Cambria Math" panose="02040503050406030204" pitchFamily="18" charset="0"/>
                                  </a:rPr>
                                  <m:t>𝑆𝐿</m:t>
                                </m:r>
                                <m:r>
                                  <a:rPr lang="en-US" sz="1800" i="1">
                                    <a:latin typeface="Cambria Math" panose="02040503050406030204" pitchFamily="18" charset="0"/>
                                  </a:rPr>
                                  <m:t>1</m:t>
                                </m:r>
                              </m:sub>
                              <m:sup>
                                <m:r>
                                  <a:rPr lang="en-US" sz="1800" i="1">
                                    <a:latin typeface="Cambria Math" panose="02040503050406030204" pitchFamily="18" charset="0"/>
                                  </a:rPr>
                                  <m:t>2</m:t>
                                </m:r>
                              </m:sup>
                            </m:sSubSup>
                            <m:r>
                              <a:rPr lang="en-US" sz="1800" i="1">
                                <a:latin typeface="Cambria Math" panose="02040503050406030204" pitchFamily="18" charset="0"/>
                              </a:rPr>
                              <m:t> + </m:t>
                            </m:r>
                            <m:sSubSup>
                              <m:sSubSupPr>
                                <m:ctrlPr>
                                  <a:rPr lang="pl-PL" sz="1800" i="1">
                                    <a:latin typeface="Cambria Math" panose="02040503050406030204" pitchFamily="18" charset="0"/>
                                  </a:rPr>
                                </m:ctrlPr>
                              </m:sSubSupPr>
                              <m:e>
                                <m:r>
                                  <a:rPr lang="pl-PL" sz="1800" i="1">
                                    <a:latin typeface="Cambria Math" panose="02040503050406030204" pitchFamily="18" charset="0"/>
                                  </a:rPr>
                                  <m:t>𝑆</m:t>
                                </m:r>
                              </m:e>
                              <m:sub>
                                <m:r>
                                  <a:rPr lang="pl-PL" sz="1800" i="1">
                                    <a:latin typeface="Cambria Math" panose="02040503050406030204" pitchFamily="18" charset="0"/>
                                  </a:rPr>
                                  <m:t>𝑆𝐿</m:t>
                                </m:r>
                                <m:r>
                                  <a:rPr lang="en-US" sz="1800" i="1">
                                    <a:latin typeface="Cambria Math" panose="02040503050406030204" pitchFamily="18" charset="0"/>
                                  </a:rPr>
                                  <m:t>2</m:t>
                                </m:r>
                              </m:sub>
                              <m:sup>
                                <m:r>
                                  <a:rPr lang="en-US" sz="1800" i="1">
                                    <a:latin typeface="Cambria Math" panose="02040503050406030204" pitchFamily="18" charset="0"/>
                                  </a:rPr>
                                  <m:t>2</m:t>
                                </m:r>
                              </m:sup>
                            </m:sSubSup>
                            <m:r>
                              <a:rPr lang="en-US" sz="1800" i="1">
                                <a:latin typeface="Cambria Math" panose="02040503050406030204" pitchFamily="18" charset="0"/>
                              </a:rPr>
                              <m:t> + </m:t>
                            </m:r>
                            <m:sSubSup>
                              <m:sSubSupPr>
                                <m:ctrlPr>
                                  <a:rPr lang="pl-PL" sz="1800" i="1">
                                    <a:latin typeface="Cambria Math" panose="02040503050406030204" pitchFamily="18" charset="0"/>
                                  </a:rPr>
                                </m:ctrlPr>
                              </m:sSubSupPr>
                              <m:e>
                                <m:r>
                                  <a:rPr lang="pl-PL" sz="1800" i="1">
                                    <a:latin typeface="Cambria Math" panose="02040503050406030204" pitchFamily="18" charset="0"/>
                                  </a:rPr>
                                  <m:t>𝑆</m:t>
                                </m:r>
                              </m:e>
                              <m:sub>
                                <m:r>
                                  <a:rPr lang="pl-PL" sz="1800" i="1">
                                    <a:latin typeface="Cambria Math" panose="02040503050406030204" pitchFamily="18" charset="0"/>
                                  </a:rPr>
                                  <m:t>𝑆𝐿</m:t>
                                </m:r>
                                <m:r>
                                  <a:rPr lang="en-US" sz="1800" i="1">
                                    <a:latin typeface="Cambria Math" panose="02040503050406030204" pitchFamily="18" charset="0"/>
                                  </a:rPr>
                                  <m:t>3</m:t>
                                </m:r>
                              </m:sub>
                              <m:sup>
                                <m:r>
                                  <a:rPr lang="en-US" sz="1800" i="1">
                                    <a:latin typeface="Cambria Math" panose="02040503050406030204" pitchFamily="18" charset="0"/>
                                  </a:rPr>
                                  <m:t>2</m:t>
                                </m:r>
                              </m:sup>
                            </m:sSubSup>
                            <m:r>
                              <a:rPr lang="en-US" sz="1800" i="1">
                                <a:latin typeface="Cambria Math" panose="02040503050406030204" pitchFamily="18" charset="0"/>
                              </a:rPr>
                              <m:t> + ... +</m:t>
                            </m:r>
                            <m:r>
                              <a:rPr lang="pl-PL" sz="1800" i="1">
                                <a:latin typeface="Cambria Math" panose="02040503050406030204" pitchFamily="18" charset="0"/>
                              </a:rPr>
                              <m:t>𝑆</m:t>
                            </m:r>
                          </m:e>
                          <m:sub>
                            <m:r>
                              <a:rPr lang="pl-PL" sz="1800" i="1">
                                <a:latin typeface="Cambria Math" panose="02040503050406030204" pitchFamily="18" charset="0"/>
                              </a:rPr>
                              <m:t>𝑆𝐿𝑛</m:t>
                            </m:r>
                          </m:sub>
                          <m:sup>
                            <m:r>
                              <a:rPr lang="en-US" sz="1800" i="1">
                                <a:latin typeface="Cambria Math" panose="02040503050406030204" pitchFamily="18" charset="0"/>
                              </a:rPr>
                              <m:t>2</m:t>
                            </m:r>
                          </m:sup>
                        </m:sSubSup>
                      </m:e>
                    </m:rad>
                  </m:oMath>
                </a14:m>
                <a:endParaRPr lang="pl-PL" sz="1800" dirty="0"/>
              </a:p>
              <a:p>
                <a:pPr marL="0" indent="0">
                  <a:lnSpc>
                    <a:spcPct val="120000"/>
                  </a:lnSpc>
                  <a:buNone/>
                </a:pPr>
                <a:endParaRPr lang="pl-PL" sz="2000" dirty="0"/>
              </a:p>
              <a:p>
                <a:pPr marL="0" indent="0">
                  <a:lnSpc>
                    <a:spcPct val="120000"/>
                  </a:lnSpc>
                  <a:buNone/>
                </a:pPr>
                <a:r>
                  <a:rPr lang="en-US" sz="2000" dirty="0"/>
                  <a:t>S</a:t>
                </a:r>
                <a:r>
                  <a:rPr lang="en-US" sz="2000" baseline="-25000" dirty="0"/>
                  <a:t>ST </a:t>
                </a:r>
                <a:r>
                  <a:rPr lang="en-US" sz="2000" dirty="0"/>
                  <a:t>– total safety stock</a:t>
                </a:r>
                <a:endParaRPr lang="pl-PL" sz="2000" dirty="0"/>
              </a:p>
              <a:p>
                <a:pPr marL="0" indent="0">
                  <a:lnSpc>
                    <a:spcPct val="120000"/>
                  </a:lnSpc>
                  <a:buNone/>
                </a:pPr>
                <a:r>
                  <a:rPr lang="en-US" sz="2000" dirty="0" err="1"/>
                  <a:t>S</a:t>
                </a:r>
                <a:r>
                  <a:rPr lang="en-US" sz="2000" baseline="-25000" dirty="0" err="1"/>
                  <a:t>SLn</a:t>
                </a:r>
                <a:r>
                  <a:rPr lang="en-US" sz="2000" dirty="0"/>
                  <a:t> – safety stock in n location</a:t>
                </a:r>
                <a:endParaRPr lang="pl-PL" sz="2000" dirty="0"/>
              </a:p>
            </p:txBody>
          </p:sp>
        </mc:Choice>
        <mc:Fallback>
          <p:sp>
            <p:nvSpPr>
              <p:cNvPr id="5" name="Symbol zastępczy zawartości 4">
                <a:extLst>
                  <a:ext uri="{FF2B5EF4-FFF2-40B4-BE49-F238E27FC236}">
                    <a16:creationId xmlns:a16="http://schemas.microsoft.com/office/drawing/2014/main" id="{08B1E3E4-9C4A-4CF8-DBD2-8A61BD597723}"/>
                  </a:ext>
                </a:extLst>
              </p:cNvPr>
              <p:cNvSpPr>
                <a:spLocks noGrp="1" noRot="1" noChangeAspect="1" noMove="1" noResize="1" noEditPoints="1" noAdjustHandles="1" noChangeArrowheads="1" noChangeShapeType="1" noTextEdit="1"/>
              </p:cNvSpPr>
              <p:nvPr>
                <p:ph idx="1"/>
              </p:nvPr>
            </p:nvSpPr>
            <p:spPr>
              <a:xfrm>
                <a:off x="940152" y="1717991"/>
                <a:ext cx="11076799" cy="4392095"/>
              </a:xfrm>
              <a:blipFill>
                <a:blip r:embed="rId2"/>
                <a:stretch>
                  <a:fillRect l="-715" t="-972" r="-715" b="-972"/>
                </a:stretch>
              </a:blipFill>
            </p:spPr>
            <p:txBody>
              <a:bodyPr/>
              <a:lstStyle/>
              <a:p>
                <a:r>
                  <a:rPr lang="en-GB">
                    <a:noFill/>
                  </a:rPr>
                  <a:t> </a:t>
                </a:r>
              </a:p>
            </p:txBody>
          </p:sp>
        </mc:Fallback>
      </mc:AlternateContent>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Cyplik &amp; Hadaś, 2012; </a:t>
            </a:r>
            <a:r>
              <a:rPr lang="pl-PL" sz="1200" dirty="0" err="1">
                <a:solidFill>
                  <a:srgbClr val="7F7F7F"/>
                </a:solidFill>
              </a:rPr>
              <a:t>Babaï</a:t>
            </a:r>
            <a:r>
              <a:rPr lang="pl-PL" sz="1200" dirty="0">
                <a:solidFill>
                  <a:srgbClr val="7F7F7F"/>
                </a:solidFill>
              </a:rPr>
              <a:t> &amp; </a:t>
            </a:r>
            <a:r>
              <a:rPr lang="pl-PL" sz="1200" dirty="0" err="1">
                <a:solidFill>
                  <a:srgbClr val="7F7F7F"/>
                </a:solidFill>
              </a:rPr>
              <a:t>Dallery</a:t>
            </a:r>
            <a:r>
              <a:rPr lang="pl-PL" sz="1200" dirty="0">
                <a:solidFill>
                  <a:srgbClr val="7F7F7F"/>
                </a:solidFill>
              </a:rPr>
              <a:t>, 2005; </a:t>
            </a:r>
            <a:r>
              <a:rPr lang="pl-PL" sz="1200" dirty="0" err="1">
                <a:solidFill>
                  <a:srgbClr val="7F7F7F"/>
                </a:solidFill>
              </a:rPr>
              <a:t>Mascle</a:t>
            </a:r>
            <a:r>
              <a:rPr lang="pl-PL" sz="1200" dirty="0">
                <a:solidFill>
                  <a:srgbClr val="7F7F7F"/>
                </a:solidFill>
              </a:rPr>
              <a:t> &amp; </a:t>
            </a:r>
            <a:r>
              <a:rPr lang="pl-PL" sz="1200" dirty="0" err="1">
                <a:solidFill>
                  <a:srgbClr val="7F7F7F"/>
                </a:solidFill>
              </a:rPr>
              <a:t>Gosse</a:t>
            </a:r>
            <a:r>
              <a:rPr lang="pl-PL" sz="1200" dirty="0">
                <a:solidFill>
                  <a:srgbClr val="7F7F7F"/>
                </a:solidFill>
              </a:rPr>
              <a:t>, 2014</a:t>
            </a:r>
          </a:p>
        </p:txBody>
      </p:sp>
      <p:pic>
        <p:nvPicPr>
          <p:cNvPr id="2" name="Obraz 1" descr="Obraz zawierający design&#10;&#10;Opis wygenerowany automatycznie">
            <a:extLst>
              <a:ext uri="{FF2B5EF4-FFF2-40B4-BE49-F238E27FC236}">
                <a16:creationId xmlns:a16="http://schemas.microsoft.com/office/drawing/2014/main" id="{01AB9992-D18E-95FF-2EE6-A40D7EFD8E91}"/>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543671" y="2739834"/>
            <a:ext cx="1394700" cy="1174204"/>
          </a:xfrm>
          <a:prstGeom prst="rect">
            <a:avLst/>
          </a:prstGeom>
        </p:spPr>
      </p:pic>
    </p:spTree>
    <p:extLst>
      <p:ext uri="{BB962C8B-B14F-4D97-AF65-F5344CB8AC3E}">
        <p14:creationId xmlns:p14="http://schemas.microsoft.com/office/powerpoint/2010/main" val="245982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fade">
                                      <p:cBhvr>
                                        <p:cTn id="19" dur="1000"/>
                                        <p:tgtEl>
                                          <p:spTgt spid="5">
                                            <p:txEl>
                                              <p:pRg st="3" end="3"/>
                                            </p:txEl>
                                          </p:spTgt>
                                        </p:tgtEl>
                                      </p:cBhvr>
                                    </p:animEffect>
                                    <p:anim calcmode="lin" valueType="num">
                                      <p:cBhvr>
                                        <p:cTn id="20"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fade">
                                      <p:cBhvr>
                                        <p:cTn id="26" dur="1000"/>
                                        <p:tgtEl>
                                          <p:spTgt spid="5">
                                            <p:txEl>
                                              <p:pRg st="5" end="5"/>
                                            </p:txEl>
                                          </p:spTgt>
                                        </p:tgtEl>
                                      </p:cBhvr>
                                    </p:animEffect>
                                    <p:anim calcmode="lin" valueType="num">
                                      <p:cBhvr>
                                        <p:cTn id="27"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5" end="5"/>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Effect transition="in" filter="fade">
                                      <p:cBhvr>
                                        <p:cTn id="31" dur="1000"/>
                                        <p:tgtEl>
                                          <p:spTgt spid="5">
                                            <p:txEl>
                                              <p:pRg st="6" end="6"/>
                                            </p:txEl>
                                          </p:spTgt>
                                        </p:tgtEl>
                                      </p:cBhvr>
                                    </p:animEffect>
                                    <p:anim calcmode="lin" valueType="num">
                                      <p:cBhvr>
                                        <p:cTn id="32"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Safety</a:t>
            </a:r>
            <a:r>
              <a:rPr lang="pl-PL" dirty="0"/>
              <a:t> </a:t>
            </a:r>
            <a:r>
              <a:rPr lang="pl-PL" dirty="0" err="1"/>
              <a:t>stock</a:t>
            </a:r>
            <a:r>
              <a:rPr lang="pl-PL" dirty="0"/>
              <a:t> </a:t>
            </a:r>
            <a:r>
              <a:rPr lang="pl-PL" dirty="0" err="1"/>
              <a:t>calculation</a:t>
            </a:r>
            <a:endParaRPr lang="pl-PL" dirty="0"/>
          </a:p>
        </p:txBody>
      </p:sp>
      <mc:AlternateContent xmlns:mc="http://schemas.openxmlformats.org/markup-compatibility/2006">
        <mc:Choice xmlns:a14="http://schemas.microsoft.com/office/drawing/2010/main" Requires="a14">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29499" y="1659118"/>
                <a:ext cx="4986839" cy="4468109"/>
              </a:xfrm>
            </p:spPr>
            <p:txBody>
              <a:bodyPr>
                <a:normAutofit/>
              </a:bodyPr>
              <a:lstStyle/>
              <a:p>
                <a:pPr marL="0" indent="0" algn="just">
                  <a:lnSpc>
                    <a:spcPct val="120000"/>
                  </a:lnSpc>
                  <a:spcAft>
                    <a:spcPts val="1200"/>
                  </a:spcAft>
                  <a:buNone/>
                </a:pPr>
                <a:r>
                  <a:rPr lang="en-US" sz="2200" dirty="0"/>
                  <a:t>In the </a:t>
                </a:r>
                <a:r>
                  <a:rPr lang="en-US" sz="2200" dirty="0">
                    <a:solidFill>
                      <a:srgbClr val="1065AB"/>
                    </a:solidFill>
                  </a:rPr>
                  <a:t>special case</a:t>
                </a:r>
                <a:r>
                  <a:rPr lang="en-US" sz="2200" dirty="0"/>
                  <a:t>, if the safety stock at all points in the location is the same (generally because of the same demand served by each of these points) and is equal to </a:t>
                </a:r>
                <a:r>
                  <a:rPr lang="en-US" sz="2200" dirty="0" err="1"/>
                  <a:t>S</a:t>
                </a:r>
                <a:r>
                  <a:rPr lang="en-US" sz="2200" baseline="-25000" dirty="0" err="1"/>
                  <a:t>STn</a:t>
                </a:r>
                <a:r>
                  <a:rPr lang="en-US" sz="2200" dirty="0"/>
                  <a:t>, then the centrali</a:t>
                </a:r>
                <a:r>
                  <a:rPr lang="pl-PL" sz="2200" dirty="0"/>
                  <a:t>s</a:t>
                </a:r>
                <a:r>
                  <a:rPr lang="en-US" sz="2200" dirty="0"/>
                  <a:t>ed stock S</a:t>
                </a:r>
                <a:r>
                  <a:rPr lang="en-US" sz="2200" baseline="-25000" dirty="0"/>
                  <a:t>STD</a:t>
                </a:r>
                <a:r>
                  <a:rPr lang="en-US" sz="2200" dirty="0"/>
                  <a:t> is equal to</a:t>
                </a:r>
                <a:r>
                  <a:rPr lang="pl-PL" sz="2200" dirty="0"/>
                  <a:t>:</a:t>
                </a:r>
              </a:p>
              <a:p>
                <a:pPr marL="0" indent="0" algn="ctr">
                  <a:lnSpc>
                    <a:spcPct val="120000"/>
                  </a:lnSpc>
                  <a:spcAft>
                    <a:spcPts val="1200"/>
                  </a:spcAft>
                  <a:buNone/>
                </a:pPr>
                <a:r>
                  <a:rPr lang="en-US" sz="2200" dirty="0"/>
                  <a:t>S</a:t>
                </a:r>
                <a:r>
                  <a:rPr lang="en-US" sz="2200" baseline="-25000" dirty="0"/>
                  <a:t>STD</a:t>
                </a:r>
                <a:r>
                  <a:rPr lang="en-US" sz="2200" dirty="0"/>
                  <a:t> = </a:t>
                </a:r>
                <a:r>
                  <a:rPr lang="en-US" sz="2200" dirty="0" err="1"/>
                  <a:t>S</a:t>
                </a:r>
                <a:r>
                  <a:rPr lang="en-US" sz="2200" baseline="-25000" dirty="0" err="1"/>
                  <a:t>STn</a:t>
                </a:r>
                <a:r>
                  <a:rPr lang="en-US" sz="2200" dirty="0"/>
                  <a:t> × </a:t>
                </a:r>
                <a14:m>
                  <m:oMath xmlns:m="http://schemas.openxmlformats.org/officeDocument/2006/math">
                    <m:rad>
                      <m:radPr>
                        <m:degHide m:val="on"/>
                        <m:ctrlPr>
                          <a:rPr lang="pl-PL" sz="2200" i="1">
                            <a:latin typeface="Cambria Math" panose="02040503050406030204" pitchFamily="18" charset="0"/>
                          </a:rPr>
                        </m:ctrlPr>
                      </m:radPr>
                      <m:deg/>
                      <m:e>
                        <m:r>
                          <a:rPr lang="pl-PL" sz="2200" i="1">
                            <a:latin typeface="Cambria Math" panose="02040503050406030204" pitchFamily="18" charset="0"/>
                          </a:rPr>
                          <m:t>𝑛</m:t>
                        </m:r>
                      </m:e>
                    </m:rad>
                  </m:oMath>
                </a14:m>
                <a:r>
                  <a:rPr lang="pl-PL" sz="2200" dirty="0"/>
                  <a:t>  </a:t>
                </a:r>
              </a:p>
              <a:p>
                <a:pPr marL="0" indent="0">
                  <a:lnSpc>
                    <a:spcPct val="120000"/>
                  </a:lnSpc>
                  <a:buNone/>
                </a:pPr>
                <a:r>
                  <a:rPr lang="en-US" sz="2200" dirty="0"/>
                  <a:t>where n is the number of stock location points.</a:t>
                </a:r>
                <a:endParaRPr lang="pl-PL" sz="2200" dirty="0"/>
              </a:p>
              <a:p>
                <a:pPr marL="0" indent="0">
                  <a:buNone/>
                </a:pPr>
                <a:endParaRPr lang="pl-PL" sz="2000" dirty="0"/>
              </a:p>
              <a:p>
                <a:pPr marL="0" indent="0">
                  <a:buNone/>
                </a:pPr>
                <a:endParaRPr lang="pl-PL" sz="1600" dirty="0"/>
              </a:p>
            </p:txBody>
          </p:sp>
        </mc:Choice>
        <mc:Fallback>
          <p:sp>
            <p:nvSpPr>
              <p:cNvPr id="5" name="Symbol zastępczy zawartości 4">
                <a:extLst>
                  <a:ext uri="{FF2B5EF4-FFF2-40B4-BE49-F238E27FC236}">
                    <a16:creationId xmlns:a16="http://schemas.microsoft.com/office/drawing/2014/main" id="{08B1E3E4-9C4A-4CF8-DBD2-8A61BD597723}"/>
                  </a:ext>
                </a:extLst>
              </p:cNvPr>
              <p:cNvSpPr>
                <a:spLocks noGrp="1" noRot="1" noChangeAspect="1" noMove="1" noResize="1" noEditPoints="1" noAdjustHandles="1" noChangeArrowheads="1" noChangeShapeType="1" noTextEdit="1"/>
              </p:cNvSpPr>
              <p:nvPr>
                <p:ph idx="1"/>
              </p:nvPr>
            </p:nvSpPr>
            <p:spPr>
              <a:xfrm>
                <a:off x="829499" y="1659118"/>
                <a:ext cx="4986839" cy="4468109"/>
              </a:xfrm>
              <a:blipFill>
                <a:blip r:embed="rId2"/>
                <a:stretch>
                  <a:fillRect l="-1589" t="-273" r="-1589"/>
                </a:stretch>
              </a:blipFill>
            </p:spPr>
            <p:txBody>
              <a:bodyPr/>
              <a:lstStyle/>
              <a:p>
                <a:r>
                  <a:rPr lang="en-GB">
                    <a:noFill/>
                  </a:rPr>
                  <a:t> </a:t>
                </a:r>
              </a:p>
            </p:txBody>
          </p:sp>
        </mc:Fallback>
      </mc:AlternateContent>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Cyplik &amp; Hadaś, 2012; </a:t>
            </a:r>
            <a:r>
              <a:rPr lang="pl-PL" sz="1200" dirty="0" err="1">
                <a:solidFill>
                  <a:srgbClr val="7F7F7F"/>
                </a:solidFill>
              </a:rPr>
              <a:t>Babaï</a:t>
            </a:r>
            <a:r>
              <a:rPr lang="pl-PL" sz="1200" dirty="0">
                <a:solidFill>
                  <a:srgbClr val="7F7F7F"/>
                </a:solidFill>
              </a:rPr>
              <a:t> &amp; </a:t>
            </a:r>
            <a:r>
              <a:rPr lang="pl-PL" sz="1200" dirty="0" err="1">
                <a:solidFill>
                  <a:srgbClr val="7F7F7F"/>
                </a:solidFill>
              </a:rPr>
              <a:t>Dallery</a:t>
            </a:r>
            <a:r>
              <a:rPr lang="pl-PL" sz="1200" dirty="0">
                <a:solidFill>
                  <a:srgbClr val="7F7F7F"/>
                </a:solidFill>
              </a:rPr>
              <a:t>, 2005; </a:t>
            </a:r>
            <a:r>
              <a:rPr lang="pl-PL" sz="1200" dirty="0" err="1">
                <a:solidFill>
                  <a:srgbClr val="7F7F7F"/>
                </a:solidFill>
              </a:rPr>
              <a:t>Mascle</a:t>
            </a:r>
            <a:r>
              <a:rPr lang="pl-PL" sz="1200" dirty="0">
                <a:solidFill>
                  <a:srgbClr val="7F7F7F"/>
                </a:solidFill>
              </a:rPr>
              <a:t> &amp; </a:t>
            </a:r>
            <a:r>
              <a:rPr lang="pl-PL" sz="1200" dirty="0" err="1">
                <a:solidFill>
                  <a:srgbClr val="7F7F7F"/>
                </a:solidFill>
              </a:rPr>
              <a:t>Gosse</a:t>
            </a:r>
            <a:r>
              <a:rPr lang="pl-PL" sz="1200" dirty="0">
                <a:solidFill>
                  <a:srgbClr val="7F7F7F"/>
                </a:solidFill>
              </a:rPr>
              <a:t>, 2014</a:t>
            </a:r>
          </a:p>
        </p:txBody>
      </p:sp>
      <p:pic>
        <p:nvPicPr>
          <p:cNvPr id="3" name="Obraz 2" descr="Obraz zawierający design&#10;&#10;Opis wygenerowany automatycznie">
            <a:extLst>
              <a:ext uri="{FF2B5EF4-FFF2-40B4-BE49-F238E27FC236}">
                <a16:creationId xmlns:a16="http://schemas.microsoft.com/office/drawing/2014/main" id="{270FC361-AA70-08A9-B115-DDCC8AE5784F}"/>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0" y="3769328"/>
            <a:ext cx="829499" cy="698359"/>
          </a:xfrm>
          <a:prstGeom prst="rect">
            <a:avLst/>
          </a:prstGeom>
        </p:spPr>
      </p:pic>
      <p:sp>
        <p:nvSpPr>
          <p:cNvPr id="8" name="pole tekstowe 7">
            <a:extLst>
              <a:ext uri="{FF2B5EF4-FFF2-40B4-BE49-F238E27FC236}">
                <a16:creationId xmlns:a16="http://schemas.microsoft.com/office/drawing/2014/main" id="{12AB6E1D-821B-9C31-1584-B84E605979F8}"/>
              </a:ext>
            </a:extLst>
          </p:cNvPr>
          <p:cNvSpPr txBox="1"/>
          <p:nvPr/>
        </p:nvSpPr>
        <p:spPr>
          <a:xfrm>
            <a:off x="6096000" y="2825860"/>
            <a:ext cx="5930284" cy="2796086"/>
          </a:xfrm>
          <a:prstGeom prst="rect">
            <a:avLst/>
          </a:prstGeom>
          <a:noFill/>
        </p:spPr>
        <p:txBody>
          <a:bodyPr wrap="square">
            <a:spAutoFit/>
          </a:bodyPr>
          <a:lstStyle/>
          <a:p>
            <a:pPr algn="ctr">
              <a:lnSpc>
                <a:spcPct val="114000"/>
              </a:lnSpc>
              <a:spcAft>
                <a:spcPts val="600"/>
              </a:spcAft>
            </a:pPr>
            <a:r>
              <a:rPr lang="en-US" sz="2000" b="1"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Formula in Excel: </a:t>
            </a:r>
            <a:endParaRPr lang="pl-PL" sz="2000" b="1"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4000"/>
              </a:lnSpc>
              <a:spcBef>
                <a:spcPts val="600"/>
              </a:spcBef>
              <a:spcAft>
                <a:spcPts val="600"/>
              </a:spcAft>
              <a:tabLst>
                <a:tab pos="182880" algn="l"/>
                <a:tab pos="274320" algn="l"/>
                <a:tab pos="457200" algn="l"/>
                <a:tab pos="1371600" algn="l"/>
              </a:tabLst>
            </a:pPr>
            <a:r>
              <a:rPr lang="en-US" sz="20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SST = [safety factor]*[standard deviation of the sum of demands at points D1-Dn in the replenishment cycle] =</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4000"/>
              </a:lnSpc>
            </a:pPr>
            <a:r>
              <a:rPr lang="en-US" sz="2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[safety factor]* SQRT[(STDEV.P([cell range for D1])^2) + (STDEV.P([cell range for D2])^2) + … + (STDEV.P([cell range for </a:t>
            </a:r>
            <a:r>
              <a:rPr lang="en-US" sz="20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Dn</a:t>
            </a:r>
            <a:r>
              <a:rPr lang="en-US" sz="2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])^2)]</a:t>
            </a:r>
            <a:endParaRPr lang="pl-PL" sz="2000" dirty="0"/>
          </a:p>
        </p:txBody>
      </p:sp>
      <p:pic>
        <p:nvPicPr>
          <p:cNvPr id="9" name="Obraz 8" descr="Obraz zawierający design&#10;&#10;Opis wygenerowany automatycznie">
            <a:extLst>
              <a:ext uri="{FF2B5EF4-FFF2-40B4-BE49-F238E27FC236}">
                <a16:creationId xmlns:a16="http://schemas.microsoft.com/office/drawing/2014/main" id="{43029293-2BC2-0459-DDDC-6C22BBB2D1ED}"/>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8646392" y="2227083"/>
            <a:ext cx="829499" cy="698359"/>
          </a:xfrm>
          <a:prstGeom prst="rect">
            <a:avLst/>
          </a:prstGeom>
        </p:spPr>
      </p:pic>
      <p:sp>
        <p:nvSpPr>
          <p:cNvPr id="10" name="Strzałka: w dół 9">
            <a:extLst>
              <a:ext uri="{FF2B5EF4-FFF2-40B4-BE49-F238E27FC236}">
                <a16:creationId xmlns:a16="http://schemas.microsoft.com/office/drawing/2014/main" id="{FCD82364-65CC-E42B-5A29-82720E908FA1}"/>
              </a:ext>
            </a:extLst>
          </p:cNvPr>
          <p:cNvSpPr/>
          <p:nvPr/>
        </p:nvSpPr>
        <p:spPr>
          <a:xfrm rot="18214673">
            <a:off x="8405312" y="1056314"/>
            <a:ext cx="748767" cy="1174204"/>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21737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1000"/>
                                        <p:tgtEl>
                                          <p:spTgt spid="10"/>
                                        </p:tgtEl>
                                      </p:cBhvr>
                                    </p:animEffect>
                                    <p:anim calcmode="lin" valueType="num">
                                      <p:cBhvr>
                                        <p:cTn id="41" dur="1000" fill="hold"/>
                                        <p:tgtEl>
                                          <p:spTgt spid="10"/>
                                        </p:tgtEl>
                                        <p:attrNameLst>
                                          <p:attrName>ppt_x</p:attrName>
                                        </p:attrNameLst>
                                      </p:cBhvr>
                                      <p:tavLst>
                                        <p:tav tm="0">
                                          <p:val>
                                            <p:strVal val="#ppt_x"/>
                                          </p:val>
                                        </p:tav>
                                        <p:tav tm="100000">
                                          <p:val>
                                            <p:strVal val="#ppt_x"/>
                                          </p:val>
                                        </p:tav>
                                      </p:tavLst>
                                    </p:anim>
                                    <p:anim calcmode="lin" valueType="num">
                                      <p:cBhvr>
                                        <p:cTn id="4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Warehouse</a:t>
            </a:r>
            <a:r>
              <a:rPr lang="pl-PL" dirty="0"/>
              <a:t> </a:t>
            </a:r>
            <a:r>
              <a:rPr lang="pl-PL" dirty="0" err="1"/>
              <a:t>space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06362" y="1480008"/>
            <a:ext cx="11570678" cy="5012866"/>
          </a:xfrm>
        </p:spPr>
        <p:txBody>
          <a:bodyPr>
            <a:normAutofit/>
          </a:bodyPr>
          <a:lstStyle/>
          <a:p>
            <a:pPr algn="just">
              <a:lnSpc>
                <a:spcPct val="120000"/>
              </a:lnSpc>
            </a:pPr>
            <a:r>
              <a:rPr lang="en-US" sz="2200" dirty="0"/>
              <a:t>In the case of </a:t>
            </a:r>
            <a:r>
              <a:rPr lang="en-US" sz="2200" dirty="0">
                <a:solidFill>
                  <a:srgbClr val="1065AB"/>
                </a:solidFill>
              </a:rPr>
              <a:t>dispersed stock</a:t>
            </a:r>
            <a:r>
              <a:rPr lang="en-US" sz="2200" dirty="0"/>
              <a:t>, customers are served directly from stock located in regional warehouses (RW), where the safety stock is maintained.</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Krzyżaniak, 2006</a:t>
            </a:r>
          </a:p>
        </p:txBody>
      </p:sp>
      <p:sp>
        <p:nvSpPr>
          <p:cNvPr id="7" name="pole tekstowe 6">
            <a:extLst>
              <a:ext uri="{FF2B5EF4-FFF2-40B4-BE49-F238E27FC236}">
                <a16:creationId xmlns:a16="http://schemas.microsoft.com/office/drawing/2014/main" id="{66A355BE-934D-D21B-1D29-AA9FCA5D5FF4}"/>
              </a:ext>
            </a:extLst>
          </p:cNvPr>
          <p:cNvSpPr txBox="1"/>
          <p:nvPr/>
        </p:nvSpPr>
        <p:spPr>
          <a:xfrm>
            <a:off x="3265996" y="6535748"/>
            <a:ext cx="4588358" cy="307777"/>
          </a:xfrm>
          <a:prstGeom prst="rect">
            <a:avLst/>
          </a:prstGeom>
          <a:noFill/>
        </p:spPr>
        <p:txBody>
          <a:bodyPr wrap="square">
            <a:spAutoFit/>
          </a:bodyPr>
          <a:lstStyle/>
          <a:p>
            <a:r>
              <a:rPr lang="en-US" sz="1400" dirty="0">
                <a:effectLst/>
                <a:latin typeface="Tahoma" panose="020B0604030504040204" pitchFamily="34" charset="0"/>
                <a:ea typeface="Calibri" panose="020F0502020204030204" pitchFamily="34" charset="0"/>
                <a:cs typeface="Times New Roman" panose="02020603050405020304" pitchFamily="18" charset="0"/>
              </a:rPr>
              <a:t>Figure </a:t>
            </a:r>
            <a:r>
              <a:rPr lang="pl-PL" sz="1400" dirty="0">
                <a:effectLst/>
                <a:latin typeface="Tahoma" panose="020B0604030504040204" pitchFamily="34" charset="0"/>
                <a:ea typeface="Calibri" panose="020F0502020204030204" pitchFamily="34" charset="0"/>
                <a:cs typeface="Times New Roman" panose="02020603050405020304" pitchFamily="18" charset="0"/>
              </a:rPr>
              <a:t>5</a:t>
            </a:r>
            <a:r>
              <a:rPr lang="pl-PL" sz="1400" dirty="0">
                <a:latin typeface="Tahoma" panose="020B0604030504040204" pitchFamily="34" charset="0"/>
                <a:ea typeface="Calibri" panose="020F0502020204030204" pitchFamily="34" charset="0"/>
                <a:cs typeface="Times New Roman" panose="02020603050405020304" pitchFamily="18" charset="0"/>
              </a:rPr>
              <a:t>:</a:t>
            </a:r>
            <a:r>
              <a:rPr lang="en-US" sz="1400" dirty="0">
                <a:effectLst/>
                <a:latin typeface="Tahoma" panose="020B0604030504040204" pitchFamily="34" charset="0"/>
                <a:ea typeface="Calibri" panose="020F0502020204030204" pitchFamily="34" charset="0"/>
                <a:cs typeface="Times New Roman" panose="02020603050405020304" pitchFamily="18" charset="0"/>
              </a:rPr>
              <a:t> Distributed inventory case illustration</a:t>
            </a:r>
            <a:endParaRPr lang="pl-PL" sz="1400" dirty="0"/>
          </a:p>
        </p:txBody>
      </p:sp>
      <p:graphicFrame>
        <p:nvGraphicFramePr>
          <p:cNvPr id="8" name="Diagram 7">
            <a:extLst>
              <a:ext uri="{FF2B5EF4-FFF2-40B4-BE49-F238E27FC236}">
                <a16:creationId xmlns:a16="http://schemas.microsoft.com/office/drawing/2014/main" id="{08634762-77E0-0888-7FB7-712CC07BCD88}"/>
              </a:ext>
            </a:extLst>
          </p:cNvPr>
          <p:cNvGraphicFramePr/>
          <p:nvPr>
            <p:extLst>
              <p:ext uri="{D42A27DB-BD31-4B8C-83A1-F6EECF244321}">
                <p14:modId xmlns:p14="http://schemas.microsoft.com/office/powerpoint/2010/main" val="3934184301"/>
              </p:ext>
            </p:extLst>
          </p:nvPr>
        </p:nvGraphicFramePr>
        <p:xfrm>
          <a:off x="1" y="2275840"/>
          <a:ext cx="7680960" cy="4217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AutoShape 2">
            <a:extLst>
              <a:ext uri="{FF2B5EF4-FFF2-40B4-BE49-F238E27FC236}">
                <a16:creationId xmlns:a16="http://schemas.microsoft.com/office/drawing/2014/main" id="{9DB2A1E7-DCC3-D8FB-759E-4712876FE98A}"/>
              </a:ext>
            </a:extLst>
          </p:cNvPr>
          <p:cNvSpPr>
            <a:spLocks noChangeArrowheads="1"/>
          </p:cNvSpPr>
          <p:nvPr/>
        </p:nvSpPr>
        <p:spPr bwMode="auto">
          <a:xfrm rot="10800000">
            <a:off x="6010875" y="2876417"/>
            <a:ext cx="160337" cy="160338"/>
          </a:xfrm>
          <a:prstGeom prst="triangle">
            <a:avLst>
              <a:gd name="adj" fmla="val 50000"/>
            </a:avLst>
          </a:prstGeom>
          <a:solidFill>
            <a:srgbClr val="FF0000"/>
          </a:solidFill>
          <a:ln w="12700">
            <a:solidFill>
              <a:srgbClr val="FF0000"/>
            </a:solidFill>
            <a:miter lim="800000"/>
            <a:headEnd/>
            <a:tailEnd/>
          </a:ln>
          <a:effectLst>
            <a:outerShdw sy="50000" kx="-2453608" rotWithShape="0">
              <a:srgbClr val="F7CAAC">
                <a:alpha val="50000"/>
              </a:srgbClr>
            </a:outerShdw>
          </a:effectLst>
        </p:spPr>
        <p:txBody>
          <a:bodyPr vert="horz" wrap="square" lIns="91440" tIns="45720" rIns="91440" bIns="45720" numCol="1" anchor="t" anchorCtr="0" compatLnSpc="1">
            <a:prstTxWarp prst="textNoShape">
              <a:avLst/>
            </a:prstTxWarp>
          </a:bodyPr>
          <a:lstStyle/>
          <a:p>
            <a:endParaRPr lang="pl-PL"/>
          </a:p>
        </p:txBody>
      </p:sp>
      <p:sp>
        <p:nvSpPr>
          <p:cNvPr id="10" name="AutoShape 3">
            <a:extLst>
              <a:ext uri="{FF2B5EF4-FFF2-40B4-BE49-F238E27FC236}">
                <a16:creationId xmlns:a16="http://schemas.microsoft.com/office/drawing/2014/main" id="{55DB0860-B112-918E-1079-7AFA3143D354}"/>
              </a:ext>
            </a:extLst>
          </p:cNvPr>
          <p:cNvSpPr>
            <a:spLocks noChangeArrowheads="1"/>
          </p:cNvSpPr>
          <p:nvPr/>
        </p:nvSpPr>
        <p:spPr bwMode="auto">
          <a:xfrm rot="10800000">
            <a:off x="6010875" y="3821246"/>
            <a:ext cx="160337" cy="160338"/>
          </a:xfrm>
          <a:prstGeom prst="triangle">
            <a:avLst>
              <a:gd name="adj" fmla="val 50000"/>
            </a:avLst>
          </a:prstGeom>
          <a:solidFill>
            <a:srgbClr val="FF0000"/>
          </a:solidFill>
          <a:ln w="12700">
            <a:solidFill>
              <a:srgbClr val="FF0000"/>
            </a:solidFill>
            <a:miter lim="800000"/>
            <a:headEnd/>
            <a:tailEnd/>
          </a:ln>
          <a:effectLst>
            <a:outerShdw sy="50000" kx="-2453608" rotWithShape="0">
              <a:srgbClr val="F7CAAC">
                <a:alpha val="50000"/>
              </a:srgbClr>
            </a:outerShdw>
          </a:effectLst>
        </p:spPr>
        <p:txBody>
          <a:bodyPr vert="horz" wrap="square" lIns="91440" tIns="45720" rIns="91440" bIns="45720" numCol="1" anchor="t" anchorCtr="0" compatLnSpc="1">
            <a:prstTxWarp prst="textNoShape">
              <a:avLst/>
            </a:prstTxWarp>
          </a:bodyPr>
          <a:lstStyle/>
          <a:p>
            <a:endParaRPr lang="pl-PL"/>
          </a:p>
        </p:txBody>
      </p:sp>
      <p:sp>
        <p:nvSpPr>
          <p:cNvPr id="11" name="AutoShape 4">
            <a:extLst>
              <a:ext uri="{FF2B5EF4-FFF2-40B4-BE49-F238E27FC236}">
                <a16:creationId xmlns:a16="http://schemas.microsoft.com/office/drawing/2014/main" id="{30DCBCE8-FA59-9DA2-A2EE-C7EB7335CA38}"/>
              </a:ext>
            </a:extLst>
          </p:cNvPr>
          <p:cNvSpPr>
            <a:spLocks noChangeArrowheads="1"/>
          </p:cNvSpPr>
          <p:nvPr/>
        </p:nvSpPr>
        <p:spPr bwMode="auto">
          <a:xfrm rot="10800000">
            <a:off x="6010874" y="5507658"/>
            <a:ext cx="160337" cy="160337"/>
          </a:xfrm>
          <a:prstGeom prst="triangle">
            <a:avLst>
              <a:gd name="adj" fmla="val 50000"/>
            </a:avLst>
          </a:prstGeom>
          <a:solidFill>
            <a:srgbClr val="FF0000"/>
          </a:solidFill>
          <a:ln w="12700">
            <a:solidFill>
              <a:srgbClr val="FF0000"/>
            </a:solidFill>
            <a:miter lim="800000"/>
            <a:headEnd/>
            <a:tailEnd/>
          </a:ln>
          <a:effectLst>
            <a:outerShdw sy="50000" kx="-2453608" rotWithShape="0">
              <a:srgbClr val="F7CAAC">
                <a:alpha val="50000"/>
              </a:srgbClr>
            </a:outerShdw>
          </a:effectLst>
        </p:spPr>
        <p:txBody>
          <a:bodyPr vert="horz" wrap="square" lIns="91440" tIns="45720" rIns="91440" bIns="45720" numCol="1" anchor="t" anchorCtr="0" compatLnSpc="1">
            <a:prstTxWarp prst="textNoShape">
              <a:avLst/>
            </a:prstTxWarp>
          </a:bodyPr>
          <a:lstStyle/>
          <a:p>
            <a:endParaRPr lang="pl-PL"/>
          </a:p>
        </p:txBody>
      </p:sp>
      <p:sp>
        <p:nvSpPr>
          <p:cNvPr id="12" name="AutoShape 5">
            <a:extLst>
              <a:ext uri="{FF2B5EF4-FFF2-40B4-BE49-F238E27FC236}">
                <a16:creationId xmlns:a16="http://schemas.microsoft.com/office/drawing/2014/main" id="{B8DC2EB3-EECF-CA50-24C6-C2262B7A07F6}"/>
              </a:ext>
            </a:extLst>
          </p:cNvPr>
          <p:cNvSpPr>
            <a:spLocks noChangeArrowheads="1"/>
          </p:cNvSpPr>
          <p:nvPr/>
        </p:nvSpPr>
        <p:spPr bwMode="auto">
          <a:xfrm rot="10800000">
            <a:off x="6010874" y="6372318"/>
            <a:ext cx="160337" cy="160337"/>
          </a:xfrm>
          <a:prstGeom prst="triangle">
            <a:avLst>
              <a:gd name="adj" fmla="val 50000"/>
            </a:avLst>
          </a:prstGeom>
          <a:solidFill>
            <a:srgbClr val="FF0000"/>
          </a:solidFill>
          <a:ln w="12700">
            <a:solidFill>
              <a:srgbClr val="FF0000"/>
            </a:solidFill>
            <a:miter lim="800000"/>
            <a:headEnd/>
            <a:tailEnd/>
          </a:ln>
          <a:effectLst>
            <a:outerShdw sy="50000" kx="-2453608" rotWithShape="0">
              <a:srgbClr val="F7CAAC">
                <a:alpha val="50000"/>
              </a:srgbClr>
            </a:outerShdw>
          </a:effectLst>
        </p:spPr>
        <p:txBody>
          <a:bodyPr vert="horz" wrap="square" lIns="91440" tIns="45720" rIns="91440" bIns="45720" numCol="1" anchor="t" anchorCtr="0" compatLnSpc="1">
            <a:prstTxWarp prst="textNoShape">
              <a:avLst/>
            </a:prstTxWarp>
          </a:bodyPr>
          <a:lstStyle/>
          <a:p>
            <a:endParaRPr lang="pl-PL"/>
          </a:p>
        </p:txBody>
      </p:sp>
      <p:sp>
        <p:nvSpPr>
          <p:cNvPr id="13" name="AutoShape 6">
            <a:extLst>
              <a:ext uri="{FF2B5EF4-FFF2-40B4-BE49-F238E27FC236}">
                <a16:creationId xmlns:a16="http://schemas.microsoft.com/office/drawing/2014/main" id="{15B3E621-086C-F5F6-7DAB-851FF9C4F522}"/>
              </a:ext>
            </a:extLst>
          </p:cNvPr>
          <p:cNvSpPr>
            <a:spLocks noChangeArrowheads="1"/>
          </p:cNvSpPr>
          <p:nvPr/>
        </p:nvSpPr>
        <p:spPr bwMode="auto">
          <a:xfrm rot="10800000">
            <a:off x="6010875" y="4682780"/>
            <a:ext cx="160337" cy="160337"/>
          </a:xfrm>
          <a:prstGeom prst="triangle">
            <a:avLst>
              <a:gd name="adj" fmla="val 50000"/>
            </a:avLst>
          </a:prstGeom>
          <a:solidFill>
            <a:srgbClr val="FF0000"/>
          </a:solidFill>
          <a:ln w="12700">
            <a:solidFill>
              <a:srgbClr val="FF0000"/>
            </a:solidFill>
            <a:miter lim="800000"/>
            <a:headEnd/>
            <a:tailEnd/>
          </a:ln>
          <a:effectLst>
            <a:outerShdw sy="50000" kx="-2453608" rotWithShape="0">
              <a:srgbClr val="F7CAAC">
                <a:alpha val="50000"/>
              </a:srgbClr>
            </a:outerShdw>
          </a:effectLst>
        </p:spPr>
        <p:txBody>
          <a:bodyPr vert="horz" wrap="square" lIns="91440" tIns="45720" rIns="91440" bIns="45720" numCol="1" anchor="t" anchorCtr="0" compatLnSpc="1">
            <a:prstTxWarp prst="textNoShape">
              <a:avLst/>
            </a:prstTxWarp>
          </a:bodyPr>
          <a:lstStyle/>
          <a:p>
            <a:endParaRPr lang="pl-PL"/>
          </a:p>
        </p:txBody>
      </p:sp>
    </p:spTree>
    <p:extLst>
      <p:ext uri="{BB962C8B-B14F-4D97-AF65-F5344CB8AC3E}">
        <p14:creationId xmlns:p14="http://schemas.microsoft.com/office/powerpoint/2010/main" val="3689535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9" grpId="0" animBg="1"/>
      <p:bldP spid="10" grpId="0" animBg="1"/>
      <p:bldP spid="11"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1" y="1842559"/>
            <a:ext cx="10109198" cy="3626908"/>
          </a:xfrm>
          <a:solidFill>
            <a:schemeClr val="bg1">
              <a:lumMod val="95000"/>
            </a:schemeClr>
          </a:solidFill>
        </p:spPr>
        <p:txBody>
          <a:bodyPr>
            <a:normAutofit/>
          </a:bodyPr>
          <a:lstStyle/>
          <a:p>
            <a:pPr>
              <a:lnSpc>
                <a:spcPct val="110000"/>
              </a:lnSpc>
            </a:pPr>
            <a:r>
              <a:rPr lang="en-US" sz="3000" dirty="0"/>
              <a:t>concept of </a:t>
            </a:r>
            <a:r>
              <a:rPr lang="pl-PL" sz="3000" dirty="0"/>
              <a:t>o</a:t>
            </a:r>
            <a:r>
              <a:rPr lang="en-US" sz="3000" dirty="0" err="1"/>
              <a:t>ptimisation</a:t>
            </a:r>
            <a:r>
              <a:rPr lang="en-US" sz="3000" dirty="0"/>
              <a:t> in logistics</a:t>
            </a:r>
            <a:r>
              <a:rPr lang="pl-PL" sz="3000" dirty="0"/>
              <a:t>;</a:t>
            </a:r>
            <a:endParaRPr lang="en-US" sz="3000" dirty="0"/>
          </a:p>
          <a:p>
            <a:pPr>
              <a:lnSpc>
                <a:spcPct val="110000"/>
              </a:lnSpc>
            </a:pPr>
            <a:r>
              <a:rPr lang="en-US" sz="3000" dirty="0"/>
              <a:t>the role of the warehouse in the supply chain</a:t>
            </a:r>
            <a:r>
              <a:rPr lang="pl-PL" sz="3000" dirty="0"/>
              <a:t>;</a:t>
            </a:r>
            <a:endParaRPr lang="en-US" sz="3000" dirty="0"/>
          </a:p>
          <a:p>
            <a:pPr>
              <a:lnSpc>
                <a:spcPct val="110000"/>
              </a:lnSpc>
            </a:pPr>
            <a:r>
              <a:rPr lang="en-US" sz="3000" dirty="0"/>
              <a:t>determining warehouse space</a:t>
            </a:r>
            <a:r>
              <a:rPr lang="pl-PL" sz="3000" dirty="0"/>
              <a:t>;</a:t>
            </a:r>
            <a:endParaRPr lang="en-US" sz="3000" dirty="0"/>
          </a:p>
          <a:p>
            <a:pPr>
              <a:lnSpc>
                <a:spcPct val="110000"/>
              </a:lnSpc>
            </a:pPr>
            <a:r>
              <a:rPr lang="en-US" sz="3000" dirty="0"/>
              <a:t>selected methods of inventory management in the supply chain</a:t>
            </a:r>
            <a:r>
              <a:rPr lang="pl-PL" sz="3000" dirty="0"/>
              <a:t>;</a:t>
            </a:r>
            <a:endParaRPr lang="en-US" sz="3000" dirty="0"/>
          </a:p>
          <a:p>
            <a:pPr>
              <a:lnSpc>
                <a:spcPct val="110000"/>
              </a:lnSpc>
            </a:pPr>
            <a:r>
              <a:rPr lang="en-US" sz="3000" dirty="0"/>
              <a:t>the Solver tool</a:t>
            </a:r>
            <a:r>
              <a:rPr lang="pl-PL" sz="3000" dirty="0"/>
              <a:t>.</a:t>
            </a:r>
            <a:endParaRPr lang="en-US" sz="3000" dirty="0"/>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Cost</a:t>
            </a:r>
            <a:r>
              <a:rPr lang="pl-PL" dirty="0"/>
              <a:t> of </a:t>
            </a:r>
            <a:r>
              <a:rPr lang="pl-PL" dirty="0" err="1"/>
              <a:t>maintaining</a:t>
            </a:r>
            <a:r>
              <a:rPr lang="pl-PL" dirty="0"/>
              <a:t>  </a:t>
            </a:r>
            <a:r>
              <a:rPr lang="pl-PL" dirty="0" err="1"/>
              <a:t>safety</a:t>
            </a:r>
            <a:r>
              <a:rPr lang="pl-PL" dirty="0"/>
              <a:t> </a:t>
            </a:r>
            <a:r>
              <a:rPr lang="pl-PL" dirty="0" err="1"/>
              <a:t>stock</a:t>
            </a:r>
            <a:endParaRPr lang="pl-PL" dirty="0"/>
          </a:p>
        </p:txBody>
      </p:sp>
      <mc:AlternateContent xmlns:mc="http://schemas.openxmlformats.org/markup-compatibility/2006">
        <mc:Choice xmlns:a14="http://schemas.microsoft.com/office/drawing/2010/main" Requires="a14">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52714" y="1425031"/>
                <a:ext cx="10924536" cy="4845140"/>
              </a:xfrm>
            </p:spPr>
            <p:txBody>
              <a:bodyPr>
                <a:noAutofit/>
              </a:bodyPr>
              <a:lstStyle/>
              <a:p>
                <a:pPr marL="0" indent="0">
                  <a:lnSpc>
                    <a:spcPct val="120000"/>
                  </a:lnSpc>
                  <a:spcBef>
                    <a:spcPts val="600"/>
                  </a:spcBef>
                  <a:buNone/>
                </a:pPr>
                <a:r>
                  <a:rPr lang="en-US" sz="1800" dirty="0"/>
                  <a:t>Given the assumptions, the total weekly cost of maintaining safety stock in the network is equal to:</a:t>
                </a:r>
                <a:endParaRPr lang="pl-PL" sz="1800" dirty="0"/>
              </a:p>
              <a:p>
                <a:pPr marL="0" indent="0">
                  <a:lnSpc>
                    <a:spcPct val="120000"/>
                  </a:lnSpc>
                  <a:spcBef>
                    <a:spcPts val="600"/>
                  </a:spcBef>
                  <a:buNone/>
                </a:pPr>
                <a14:m>
                  <m:oMathPara xmlns:m="http://schemas.openxmlformats.org/officeDocument/2006/math">
                    <m:oMathParaPr>
                      <m:jc m:val="centerGroup"/>
                    </m:oMathParaPr>
                    <m:oMath xmlns:m="http://schemas.openxmlformats.org/officeDocument/2006/math">
                      <m:sSub>
                        <m:sSubPr>
                          <m:ctrlPr>
                            <a:rPr lang="pl-PL" sz="2000" i="1">
                              <a:latin typeface="Cambria Math" panose="02040503050406030204" pitchFamily="18" charset="0"/>
                            </a:rPr>
                          </m:ctrlPr>
                        </m:sSubPr>
                        <m:e>
                          <m:r>
                            <a:rPr lang="pl-PL" sz="2000" i="1">
                              <a:latin typeface="Cambria Math" panose="02040503050406030204" pitchFamily="18" charset="0"/>
                            </a:rPr>
                            <m:t>𝐶</m:t>
                          </m:r>
                        </m:e>
                        <m:sub>
                          <m:r>
                            <a:rPr lang="pl-PL" sz="2000" i="1">
                              <a:latin typeface="Cambria Math" panose="02040503050406030204" pitchFamily="18" charset="0"/>
                            </a:rPr>
                            <m:t>1</m:t>
                          </m:r>
                        </m:sub>
                      </m:sSub>
                      <m:r>
                        <a:rPr lang="pl-PL" sz="2000" i="1">
                          <a:latin typeface="Cambria Math" panose="02040503050406030204" pitchFamily="18" charset="0"/>
                        </a:rPr>
                        <m:t> = </m:t>
                      </m:r>
                      <m:nary>
                        <m:naryPr>
                          <m:chr m:val="∑"/>
                          <m:limLoc m:val="undOvr"/>
                          <m:ctrlPr>
                            <a:rPr lang="pl-PL" sz="2000" i="1">
                              <a:latin typeface="Cambria Math" panose="02040503050406030204" pitchFamily="18" charset="0"/>
                            </a:rPr>
                          </m:ctrlPr>
                        </m:naryPr>
                        <m:sub>
                          <m:r>
                            <a:rPr lang="pl-PL" sz="2000" i="1">
                              <a:latin typeface="Cambria Math" panose="02040503050406030204" pitchFamily="18" charset="0"/>
                            </a:rPr>
                            <m:t>1</m:t>
                          </m:r>
                        </m:sub>
                        <m:sup>
                          <m:r>
                            <a:rPr lang="pl-PL" sz="2000" i="1">
                              <a:latin typeface="Cambria Math" panose="02040503050406030204" pitchFamily="18" charset="0"/>
                            </a:rPr>
                            <m:t>𝑛</m:t>
                          </m:r>
                        </m:sup>
                        <m:e>
                          <m:sSub>
                            <m:sSubPr>
                              <m:ctrlPr>
                                <a:rPr lang="pl-PL" sz="2000" i="1">
                                  <a:latin typeface="Cambria Math" panose="02040503050406030204" pitchFamily="18" charset="0"/>
                                </a:rPr>
                              </m:ctrlPr>
                            </m:sSubPr>
                            <m:e>
                              <m:r>
                                <a:rPr lang="pl-PL" sz="2000" i="1">
                                  <a:latin typeface="Cambria Math" panose="02040503050406030204" pitchFamily="18" charset="0"/>
                                </a:rPr>
                                <m:t>𝐻𝐶𝑆𝑆</m:t>
                              </m:r>
                            </m:e>
                            <m:sub>
                              <m:r>
                                <a:rPr lang="pl-PL" sz="2000" i="1">
                                  <a:latin typeface="Cambria Math" panose="02040503050406030204" pitchFamily="18" charset="0"/>
                                </a:rPr>
                                <m:t>𝑅𝑊</m:t>
                              </m:r>
                            </m:sub>
                          </m:sSub>
                        </m:e>
                      </m:nary>
                    </m:oMath>
                  </m:oMathPara>
                </a14:m>
                <a:endParaRPr lang="pl-PL" sz="2000" dirty="0"/>
              </a:p>
              <a:p>
                <a:pPr marL="0" indent="0">
                  <a:lnSpc>
                    <a:spcPct val="120000"/>
                  </a:lnSpc>
                  <a:spcBef>
                    <a:spcPts val="600"/>
                  </a:spcBef>
                  <a:spcAft>
                    <a:spcPts val="1200"/>
                  </a:spcAft>
                  <a:buNone/>
                </a:pPr>
                <a:r>
                  <a:rPr lang="en-US" sz="1800" dirty="0"/>
                  <a:t>With an even distribution of demand among all warehouses, we obtain:</a:t>
                </a:r>
                <a:endParaRPr lang="pl-PL" sz="1800" i="1" dirty="0"/>
              </a:p>
              <a:p>
                <a:pPr marL="0" indent="0">
                  <a:lnSpc>
                    <a:spcPct val="120000"/>
                  </a:lnSpc>
                  <a:spcBef>
                    <a:spcPts val="600"/>
                  </a:spcBef>
                  <a:buNone/>
                </a:pPr>
                <a14:m>
                  <m:oMathPara xmlns:m="http://schemas.openxmlformats.org/officeDocument/2006/math">
                    <m:oMathParaPr>
                      <m:jc m:val="centerGroup"/>
                    </m:oMathParaPr>
                    <m:oMath xmlns:m="http://schemas.openxmlformats.org/officeDocument/2006/math">
                      <m:sSub>
                        <m:sSubPr>
                          <m:ctrlPr>
                            <a:rPr lang="pl-PL" sz="2000" i="1">
                              <a:latin typeface="Cambria Math" panose="02040503050406030204" pitchFamily="18" charset="0"/>
                            </a:rPr>
                          </m:ctrlPr>
                        </m:sSubPr>
                        <m:e>
                          <m:r>
                            <a:rPr lang="en-US" sz="2000" i="1">
                              <a:latin typeface="Cambria Math" panose="02040503050406030204" pitchFamily="18" charset="0"/>
                            </a:rPr>
                            <m:t>𝐶</m:t>
                          </m:r>
                        </m:e>
                        <m:sub>
                          <m:r>
                            <a:rPr lang="en-US" sz="2000" i="1">
                              <a:latin typeface="Cambria Math" panose="02040503050406030204" pitchFamily="18" charset="0"/>
                            </a:rPr>
                            <m:t>1</m:t>
                          </m:r>
                        </m:sub>
                      </m:sSub>
                      <m:r>
                        <a:rPr lang="en-US" sz="2000" i="1">
                          <a:latin typeface="Cambria Math" panose="02040503050406030204" pitchFamily="18" charset="0"/>
                        </a:rPr>
                        <m:t> = </m:t>
                      </m:r>
                      <m:r>
                        <a:rPr lang="en-US" sz="2000" i="1">
                          <a:latin typeface="Cambria Math" panose="02040503050406030204" pitchFamily="18" charset="0"/>
                        </a:rPr>
                        <m:t>𝑛</m:t>
                      </m:r>
                      <m:r>
                        <a:rPr lang="en-US" sz="2000" i="1">
                          <a:latin typeface="Cambria Math" panose="02040503050406030204" pitchFamily="18" charset="0"/>
                        </a:rPr>
                        <m:t>×</m:t>
                      </m:r>
                      <m:sSub>
                        <m:sSubPr>
                          <m:ctrlPr>
                            <a:rPr lang="pl-PL" sz="2000" i="1">
                              <a:latin typeface="Cambria Math" panose="02040503050406030204" pitchFamily="18" charset="0"/>
                            </a:rPr>
                          </m:ctrlPr>
                        </m:sSubPr>
                        <m:e>
                          <m:r>
                            <a:rPr lang="en-US" sz="2000" i="1">
                              <a:latin typeface="Cambria Math" panose="02040503050406030204" pitchFamily="18" charset="0"/>
                            </a:rPr>
                            <m:t>𝑆𝑆</m:t>
                          </m:r>
                        </m:e>
                        <m:sub>
                          <m:r>
                            <a:rPr lang="en-US" sz="2000" i="1">
                              <a:latin typeface="Cambria Math" panose="02040503050406030204" pitchFamily="18" charset="0"/>
                            </a:rPr>
                            <m:t>𝑅𝑊</m:t>
                          </m:r>
                        </m:sub>
                      </m:sSub>
                      <m:r>
                        <a:rPr lang="en-US" sz="2000" i="1">
                          <a:latin typeface="Cambria Math" panose="02040503050406030204" pitchFamily="18" charset="0"/>
                        </a:rPr>
                        <m:t>×</m:t>
                      </m:r>
                      <m:r>
                        <a:rPr lang="en-US" sz="2000" i="1">
                          <a:latin typeface="Cambria Math" panose="02040503050406030204" pitchFamily="18" charset="0"/>
                        </a:rPr>
                        <m:t>𝑃</m:t>
                      </m:r>
                      <m:r>
                        <a:rPr lang="en-US" sz="2000" i="1">
                          <a:latin typeface="Cambria Math" panose="02040503050406030204" pitchFamily="18" charset="0"/>
                        </a:rPr>
                        <m:t>×</m:t>
                      </m:r>
                      <m:sSub>
                        <m:sSubPr>
                          <m:ctrlPr>
                            <a:rPr lang="pl-PL" sz="2000" i="1">
                              <a:latin typeface="Cambria Math" panose="02040503050406030204" pitchFamily="18" charset="0"/>
                            </a:rPr>
                          </m:ctrlPr>
                        </m:sSubPr>
                        <m:e>
                          <m:r>
                            <a:rPr lang="en-US" sz="2000" i="1">
                              <a:latin typeface="Cambria Math" panose="02040503050406030204" pitchFamily="18" charset="0"/>
                            </a:rPr>
                            <m:t>𝑢</m:t>
                          </m:r>
                        </m:e>
                        <m:sub>
                          <m:r>
                            <a:rPr lang="en-US" sz="2000" i="1">
                              <a:latin typeface="Cambria Math" panose="02040503050406030204" pitchFamily="18" charset="0"/>
                            </a:rPr>
                            <m:t>𝑡</m:t>
                          </m:r>
                          <m:r>
                            <m:rPr>
                              <m:nor/>
                            </m:rPr>
                            <a:rPr lang="en-US" sz="2000"/>
                            <m:t> </m:t>
                          </m:r>
                        </m:sub>
                      </m:sSub>
                      <m:r>
                        <a:rPr lang="en-US" sz="2000" i="1">
                          <a:latin typeface="Cambria Math" panose="02040503050406030204" pitchFamily="18" charset="0"/>
                        </a:rPr>
                        <m:t>= </m:t>
                      </m:r>
                      <m:r>
                        <a:rPr lang="en-US" sz="2000" i="1">
                          <a:latin typeface="Cambria Math" panose="02040503050406030204" pitchFamily="18" charset="0"/>
                        </a:rPr>
                        <m:t>𝑛</m:t>
                      </m:r>
                      <m:r>
                        <a:rPr lang="en-US" sz="2000" i="1">
                          <a:latin typeface="Cambria Math" panose="02040503050406030204" pitchFamily="18" charset="0"/>
                        </a:rPr>
                        <m:t>×</m:t>
                      </m:r>
                      <m:r>
                        <a:rPr lang="pl-PL" sz="2000" i="1">
                          <a:latin typeface="Cambria Math" panose="02040503050406030204" pitchFamily="18" charset="0"/>
                        </a:rPr>
                        <m:t>𝜔</m:t>
                      </m:r>
                      <m:r>
                        <a:rPr lang="en-US" sz="2000" i="1">
                          <a:latin typeface="Cambria Math" panose="02040503050406030204" pitchFamily="18" charset="0"/>
                        </a:rPr>
                        <m:t>×</m:t>
                      </m:r>
                      <m:sSub>
                        <m:sSubPr>
                          <m:ctrlPr>
                            <a:rPr lang="pl-PL" sz="2000" i="1">
                              <a:latin typeface="Cambria Math" panose="02040503050406030204" pitchFamily="18" charset="0"/>
                            </a:rPr>
                          </m:ctrlPr>
                        </m:sSubPr>
                        <m:e>
                          <m:r>
                            <a:rPr lang="pl-PL" sz="2000" i="1">
                              <a:latin typeface="Cambria Math" panose="02040503050406030204" pitchFamily="18" charset="0"/>
                            </a:rPr>
                            <m:t>𝜎</m:t>
                          </m:r>
                        </m:e>
                        <m:sub>
                          <m:r>
                            <a:rPr lang="en-US" sz="2000" i="1">
                              <a:latin typeface="Cambria Math" panose="02040503050406030204" pitchFamily="18" charset="0"/>
                            </a:rPr>
                            <m:t>𝐷𝑅𝑊</m:t>
                          </m:r>
                        </m:sub>
                      </m:sSub>
                      <m:r>
                        <a:rPr lang="en-US" sz="2000" i="1">
                          <a:latin typeface="Cambria Math" panose="02040503050406030204" pitchFamily="18" charset="0"/>
                        </a:rPr>
                        <m:t>×</m:t>
                      </m:r>
                      <m:rad>
                        <m:radPr>
                          <m:degHide m:val="on"/>
                          <m:ctrlPr>
                            <a:rPr lang="pl-PL" sz="2000" i="1">
                              <a:latin typeface="Cambria Math" panose="02040503050406030204" pitchFamily="18" charset="0"/>
                            </a:rPr>
                          </m:ctrlPr>
                        </m:radPr>
                        <m:deg/>
                        <m:e>
                          <m:sSub>
                            <m:sSubPr>
                              <m:ctrlPr>
                                <a:rPr lang="pl-PL" sz="2000" i="1">
                                  <a:latin typeface="Cambria Math" panose="02040503050406030204" pitchFamily="18" charset="0"/>
                                </a:rPr>
                              </m:ctrlPr>
                            </m:sSubPr>
                            <m:e>
                              <m:r>
                                <a:rPr lang="en-US" sz="2000" i="1">
                                  <a:latin typeface="Cambria Math" panose="02040503050406030204" pitchFamily="18" charset="0"/>
                                </a:rPr>
                                <m:t>𝑇</m:t>
                              </m:r>
                            </m:e>
                            <m:sub>
                              <m:r>
                                <a:rPr lang="en-US" sz="2000" i="1">
                                  <a:latin typeface="Cambria Math" panose="02040503050406030204" pitchFamily="18" charset="0"/>
                                </a:rPr>
                                <m:t>1</m:t>
                              </m:r>
                            </m:sub>
                          </m:sSub>
                        </m:e>
                      </m:rad>
                      <m:r>
                        <a:rPr lang="en-US" sz="2000" i="1">
                          <a:latin typeface="Cambria Math" panose="02040503050406030204" pitchFamily="18" charset="0"/>
                        </a:rPr>
                        <m:t> ×</m:t>
                      </m:r>
                      <m:r>
                        <a:rPr lang="en-US" sz="2000" i="1">
                          <a:latin typeface="Cambria Math" panose="02040503050406030204" pitchFamily="18" charset="0"/>
                        </a:rPr>
                        <m:t>𝑃</m:t>
                      </m:r>
                      <m:r>
                        <a:rPr lang="en-US" sz="2000" i="1">
                          <a:latin typeface="Cambria Math" panose="02040503050406030204" pitchFamily="18" charset="0"/>
                        </a:rPr>
                        <m:t>×</m:t>
                      </m:r>
                      <m:sSub>
                        <m:sSubPr>
                          <m:ctrlPr>
                            <a:rPr lang="pl-PL" sz="2000" i="1">
                              <a:latin typeface="Cambria Math" panose="02040503050406030204" pitchFamily="18" charset="0"/>
                            </a:rPr>
                          </m:ctrlPr>
                        </m:sSubPr>
                        <m:e>
                          <m:r>
                            <a:rPr lang="en-US" sz="2000" i="1">
                              <a:latin typeface="Cambria Math" panose="02040503050406030204" pitchFamily="18" charset="0"/>
                            </a:rPr>
                            <m:t>𝑢</m:t>
                          </m:r>
                        </m:e>
                        <m:sub>
                          <m:r>
                            <a:rPr lang="en-US" sz="2000" i="1">
                              <a:latin typeface="Cambria Math" panose="02040503050406030204" pitchFamily="18" charset="0"/>
                            </a:rPr>
                            <m:t>𝑡</m:t>
                          </m:r>
                        </m:sub>
                      </m:sSub>
                    </m:oMath>
                  </m:oMathPara>
                </a14:m>
                <a:endParaRPr lang="pl-PL" sz="2000" dirty="0"/>
              </a:p>
              <a:p>
                <a:pPr marL="0" indent="0">
                  <a:lnSpc>
                    <a:spcPct val="120000"/>
                  </a:lnSpc>
                  <a:spcBef>
                    <a:spcPts val="600"/>
                  </a:spcBef>
                  <a:buNone/>
                </a:pPr>
                <a:r>
                  <a:rPr lang="en-US" sz="1800" dirty="0"/>
                  <a:t>where:</a:t>
                </a:r>
                <a:endParaRPr lang="pl-PL" sz="1800" dirty="0"/>
              </a:p>
              <a:p>
                <a:pPr marL="0" indent="0">
                  <a:lnSpc>
                    <a:spcPct val="120000"/>
                  </a:lnSpc>
                  <a:spcBef>
                    <a:spcPts val="600"/>
                  </a:spcBef>
                  <a:buNone/>
                </a:pPr>
                <a:r>
                  <a:rPr lang="pl-PL" sz="1800" dirty="0"/>
                  <a:t>ω</a:t>
                </a:r>
                <a:r>
                  <a:rPr lang="en-US" sz="1800" dirty="0"/>
                  <a:t> – safety factor, dependent on the chosen service level and the type of distribution describing the given frequency distribution of demand,</a:t>
                </a:r>
                <a:endParaRPr lang="pl-PL" sz="1800" dirty="0"/>
              </a:p>
              <a:p>
                <a:pPr marL="0" indent="0">
                  <a:lnSpc>
                    <a:spcPct val="120000"/>
                  </a:lnSpc>
                  <a:spcBef>
                    <a:spcPts val="600"/>
                  </a:spcBef>
                  <a:buNone/>
                </a:pPr>
                <a:r>
                  <a:rPr lang="en-US" sz="1800" dirty="0"/>
                  <a:t>SS</a:t>
                </a:r>
                <a:r>
                  <a:rPr lang="en-US" sz="1800" baseline="-25000" dirty="0"/>
                  <a:t>RW</a:t>
                </a:r>
                <a:r>
                  <a:rPr lang="en-US" sz="1800" dirty="0"/>
                  <a:t> – safety stock in each of the regional warehouses.</a:t>
                </a:r>
                <a:endParaRPr lang="pl-PL" sz="1800" dirty="0"/>
              </a:p>
              <a:p>
                <a:pPr marL="0" indent="0">
                  <a:lnSpc>
                    <a:spcPct val="120000"/>
                  </a:lnSpc>
                  <a:spcBef>
                    <a:spcPts val="600"/>
                  </a:spcBef>
                  <a:spcAft>
                    <a:spcPts val="600"/>
                  </a:spcAft>
                  <a:buNone/>
                </a:pPr>
                <a:r>
                  <a:rPr lang="en-US" sz="1800" dirty="0"/>
                  <a:t>Since </a:t>
                </a:r>
                <a14:m>
                  <m:oMath xmlns:m="http://schemas.openxmlformats.org/officeDocument/2006/math">
                    <m:sSub>
                      <m:sSubPr>
                        <m:ctrlPr>
                          <a:rPr lang="pl-PL" sz="1800" i="1">
                            <a:latin typeface="Cambria Math" panose="02040503050406030204" pitchFamily="18" charset="0"/>
                          </a:rPr>
                        </m:ctrlPr>
                      </m:sSubPr>
                      <m:e>
                        <m:r>
                          <a:rPr lang="pl-PL" sz="1800" i="1">
                            <a:latin typeface="Cambria Math" panose="02040503050406030204" pitchFamily="18" charset="0"/>
                          </a:rPr>
                          <m:t>𝜎</m:t>
                        </m:r>
                      </m:e>
                      <m:sub>
                        <m:r>
                          <a:rPr lang="en-US" sz="1800" i="1">
                            <a:latin typeface="Cambria Math" panose="02040503050406030204" pitchFamily="18" charset="0"/>
                          </a:rPr>
                          <m:t>𝐷𝑅𝑊</m:t>
                        </m:r>
                      </m:sub>
                    </m:sSub>
                    <m:r>
                      <a:rPr lang="en-US" sz="1800" i="1">
                        <a:latin typeface="Cambria Math" panose="02040503050406030204" pitchFamily="18" charset="0"/>
                      </a:rPr>
                      <m:t>= </m:t>
                    </m:r>
                    <m:r>
                      <a:rPr lang="en-US" sz="1800" i="1">
                        <a:latin typeface="Cambria Math" panose="02040503050406030204" pitchFamily="18" charset="0"/>
                      </a:rPr>
                      <m:t>𝑉</m:t>
                    </m:r>
                    <m:r>
                      <a:rPr lang="en-US" sz="1800" i="1">
                        <a:latin typeface="Cambria Math" panose="02040503050406030204" pitchFamily="18" charset="0"/>
                      </a:rPr>
                      <m:t>× </m:t>
                    </m:r>
                    <m:sSub>
                      <m:sSubPr>
                        <m:ctrlPr>
                          <a:rPr lang="pl-PL" sz="1800" i="1">
                            <a:latin typeface="Cambria Math" panose="02040503050406030204" pitchFamily="18" charset="0"/>
                          </a:rPr>
                        </m:ctrlPr>
                      </m:sSubPr>
                      <m:e>
                        <m:r>
                          <a:rPr lang="en-US" sz="1800" i="1">
                            <a:latin typeface="Cambria Math" panose="02040503050406030204" pitchFamily="18" charset="0"/>
                          </a:rPr>
                          <m:t>𝐷</m:t>
                        </m:r>
                      </m:e>
                      <m:sub>
                        <m:r>
                          <a:rPr lang="en-US" sz="1800" i="1">
                            <a:latin typeface="Cambria Math" panose="02040503050406030204" pitchFamily="18" charset="0"/>
                          </a:rPr>
                          <m:t>𝑅𝑊</m:t>
                        </m:r>
                      </m:sub>
                    </m:sSub>
                  </m:oMath>
                </a14:m>
                <a:r>
                  <a:rPr lang="en-US" sz="1800" dirty="0"/>
                  <a:t>, where V is the coefficient of variation </a:t>
                </a:r>
                <a14:m>
                  <m:oMath xmlns:m="http://schemas.openxmlformats.org/officeDocument/2006/math">
                    <m:r>
                      <a:rPr lang="en-US" sz="1800" i="1">
                        <a:latin typeface="Cambria Math" panose="02040503050406030204" pitchFamily="18" charset="0"/>
                      </a:rPr>
                      <m:t>𝑉</m:t>
                    </m:r>
                    <m:r>
                      <a:rPr lang="en-US" sz="1800" i="1">
                        <a:latin typeface="Cambria Math" panose="02040503050406030204" pitchFamily="18" charset="0"/>
                      </a:rPr>
                      <m:t> = </m:t>
                    </m:r>
                    <m:f>
                      <m:fPr>
                        <m:ctrlPr>
                          <a:rPr lang="pl-PL" sz="1800" i="1">
                            <a:latin typeface="Cambria Math" panose="02040503050406030204" pitchFamily="18" charset="0"/>
                          </a:rPr>
                        </m:ctrlPr>
                      </m:fPr>
                      <m:num>
                        <m:sSub>
                          <m:sSubPr>
                            <m:ctrlPr>
                              <a:rPr lang="pl-PL" sz="1800" i="1">
                                <a:latin typeface="Cambria Math" panose="02040503050406030204" pitchFamily="18" charset="0"/>
                              </a:rPr>
                            </m:ctrlPr>
                          </m:sSubPr>
                          <m:e>
                            <m:r>
                              <a:rPr lang="pl-PL" sz="1800" i="1">
                                <a:latin typeface="Cambria Math" panose="02040503050406030204" pitchFamily="18" charset="0"/>
                              </a:rPr>
                              <m:t>𝜎</m:t>
                            </m:r>
                          </m:e>
                          <m:sub>
                            <m:r>
                              <a:rPr lang="en-US" sz="1800" i="1">
                                <a:latin typeface="Cambria Math" panose="02040503050406030204" pitchFamily="18" charset="0"/>
                              </a:rPr>
                              <m:t>𝐷</m:t>
                            </m:r>
                          </m:sub>
                        </m:sSub>
                      </m:num>
                      <m:den>
                        <m:r>
                          <a:rPr lang="en-US" sz="1800" i="1">
                            <a:latin typeface="Cambria Math" panose="02040503050406030204" pitchFamily="18" charset="0"/>
                          </a:rPr>
                          <m:t>𝐷</m:t>
                        </m:r>
                      </m:den>
                    </m:f>
                  </m:oMath>
                </a14:m>
                <a:r>
                  <a:rPr lang="en-US" sz="1800" dirty="0"/>
                  <a:t>, the formula takes the form:</a:t>
                </a:r>
                <a:endParaRPr lang="pl-PL" sz="1800" i="1" dirty="0"/>
              </a:p>
              <a:p>
                <a:pPr marL="0" indent="0">
                  <a:lnSpc>
                    <a:spcPct val="120000"/>
                  </a:lnSpc>
                  <a:spcBef>
                    <a:spcPts val="600"/>
                  </a:spcBef>
                  <a:buNone/>
                </a:pPr>
                <a14:m>
                  <m:oMathPara xmlns:m="http://schemas.openxmlformats.org/officeDocument/2006/math">
                    <m:oMathParaPr>
                      <m:jc m:val="centerGroup"/>
                    </m:oMathParaPr>
                    <m:oMath xmlns:m="http://schemas.openxmlformats.org/officeDocument/2006/math">
                      <m:sSub>
                        <m:sSubPr>
                          <m:ctrlPr>
                            <a:rPr lang="pl-PL"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1</m:t>
                          </m:r>
                        </m:sub>
                      </m:sSub>
                      <m:r>
                        <a:rPr lang="en-US" sz="1800" i="1">
                          <a:latin typeface="Cambria Math" panose="02040503050406030204" pitchFamily="18" charset="0"/>
                        </a:rPr>
                        <m:t> = </m:t>
                      </m:r>
                      <m:r>
                        <a:rPr lang="en-US" sz="1800" i="1">
                          <a:latin typeface="Cambria Math" panose="02040503050406030204" pitchFamily="18" charset="0"/>
                        </a:rPr>
                        <m:t>𝑛</m:t>
                      </m:r>
                      <m:r>
                        <a:rPr lang="en-US" sz="1800" i="1">
                          <a:latin typeface="Cambria Math" panose="02040503050406030204" pitchFamily="18" charset="0"/>
                        </a:rPr>
                        <m:t>×</m:t>
                      </m:r>
                      <m:r>
                        <a:rPr lang="pl-PL" sz="1800" i="1">
                          <a:latin typeface="Cambria Math" panose="02040503050406030204" pitchFamily="18" charset="0"/>
                        </a:rPr>
                        <m:t>𝜔</m:t>
                      </m:r>
                      <m:r>
                        <a:rPr lang="en-US" sz="1800" i="1">
                          <a:latin typeface="Cambria Math" panose="02040503050406030204" pitchFamily="18" charset="0"/>
                        </a:rPr>
                        <m:t>×</m:t>
                      </m:r>
                      <m:sSub>
                        <m:sSubPr>
                          <m:ctrlPr>
                            <a:rPr lang="pl-PL" sz="1800" i="1">
                              <a:latin typeface="Cambria Math" panose="02040503050406030204" pitchFamily="18" charset="0"/>
                            </a:rPr>
                          </m:ctrlPr>
                        </m:sSubPr>
                        <m:e>
                          <m:r>
                            <a:rPr lang="en-US" sz="1800" i="1">
                              <a:latin typeface="Cambria Math" panose="02040503050406030204" pitchFamily="18" charset="0"/>
                            </a:rPr>
                            <m:t>𝑉</m:t>
                          </m:r>
                          <m:r>
                            <a:rPr lang="en-US" sz="1800" i="1">
                              <a:latin typeface="Cambria Math" panose="02040503050406030204" pitchFamily="18" charset="0"/>
                            </a:rPr>
                            <m:t>×</m:t>
                          </m:r>
                          <m:r>
                            <a:rPr lang="en-US" sz="1800" i="1">
                              <a:latin typeface="Cambria Math" panose="02040503050406030204" pitchFamily="18" charset="0"/>
                            </a:rPr>
                            <m:t>𝐷</m:t>
                          </m:r>
                        </m:e>
                        <m:sub>
                          <m:r>
                            <a:rPr lang="en-US" sz="1800" i="1">
                              <a:latin typeface="Cambria Math" panose="02040503050406030204" pitchFamily="18" charset="0"/>
                            </a:rPr>
                            <m:t>𝑅𝑊</m:t>
                          </m:r>
                        </m:sub>
                      </m:sSub>
                      <m:r>
                        <a:rPr lang="en-US" sz="1800" i="1">
                          <a:latin typeface="Cambria Math" panose="02040503050406030204" pitchFamily="18" charset="0"/>
                        </a:rPr>
                        <m:t>×</m:t>
                      </m:r>
                      <m:rad>
                        <m:radPr>
                          <m:degHide m:val="on"/>
                          <m:ctrlPr>
                            <a:rPr lang="pl-PL" sz="1800" i="1">
                              <a:latin typeface="Cambria Math" panose="02040503050406030204" pitchFamily="18" charset="0"/>
                            </a:rPr>
                          </m:ctrlPr>
                        </m:radPr>
                        <m:deg/>
                        <m:e>
                          <m:sSub>
                            <m:sSubPr>
                              <m:ctrlPr>
                                <a:rPr lang="pl-PL" sz="1800" i="1">
                                  <a:latin typeface="Cambria Math" panose="02040503050406030204" pitchFamily="18" charset="0"/>
                                </a:rPr>
                              </m:ctrlPr>
                            </m:sSubPr>
                            <m:e>
                              <m:r>
                                <a:rPr lang="en-US" sz="1800" i="1">
                                  <a:latin typeface="Cambria Math" panose="02040503050406030204" pitchFamily="18" charset="0"/>
                                </a:rPr>
                                <m:t>𝑇</m:t>
                              </m:r>
                            </m:e>
                            <m:sub>
                              <m:r>
                                <a:rPr lang="en-US" sz="1800" i="1">
                                  <a:latin typeface="Cambria Math" panose="02040503050406030204" pitchFamily="18" charset="0"/>
                                </a:rPr>
                                <m:t>1</m:t>
                              </m:r>
                            </m:sub>
                          </m:sSub>
                        </m:e>
                      </m:rad>
                      <m:r>
                        <a:rPr lang="en-US" sz="1800" i="1">
                          <a:latin typeface="Cambria Math" panose="02040503050406030204" pitchFamily="18" charset="0"/>
                        </a:rPr>
                        <m:t> ×</m:t>
                      </m:r>
                      <m:r>
                        <a:rPr lang="en-US" sz="1800" i="1">
                          <a:latin typeface="Cambria Math" panose="02040503050406030204" pitchFamily="18" charset="0"/>
                        </a:rPr>
                        <m:t>𝑃</m:t>
                      </m:r>
                      <m:r>
                        <a:rPr lang="en-US" sz="1800" i="1">
                          <a:latin typeface="Cambria Math" panose="02040503050406030204" pitchFamily="18" charset="0"/>
                        </a:rPr>
                        <m:t>×</m:t>
                      </m:r>
                      <m:sSub>
                        <m:sSubPr>
                          <m:ctrlPr>
                            <a:rPr lang="pl-PL" sz="1800" i="1">
                              <a:latin typeface="Cambria Math" panose="02040503050406030204" pitchFamily="18" charset="0"/>
                            </a:rPr>
                          </m:ctrlPr>
                        </m:sSubPr>
                        <m:e>
                          <m:r>
                            <a:rPr lang="en-US" sz="1800" i="1">
                              <a:latin typeface="Cambria Math" panose="02040503050406030204" pitchFamily="18" charset="0"/>
                            </a:rPr>
                            <m:t>𝑢</m:t>
                          </m:r>
                        </m:e>
                        <m:sub>
                          <m:r>
                            <a:rPr lang="en-US" sz="1800" i="1">
                              <a:latin typeface="Cambria Math" panose="02040503050406030204" pitchFamily="18" charset="0"/>
                            </a:rPr>
                            <m:t>𝑡</m:t>
                          </m:r>
                        </m:sub>
                      </m:sSub>
                    </m:oMath>
                  </m:oMathPara>
                </a14:m>
                <a:endParaRPr lang="pl-PL" sz="1800" dirty="0"/>
              </a:p>
            </p:txBody>
          </p:sp>
        </mc:Choice>
        <mc:Fallback>
          <p:sp>
            <p:nvSpPr>
              <p:cNvPr id="5" name="Symbol zastępczy zawartości 4">
                <a:extLst>
                  <a:ext uri="{FF2B5EF4-FFF2-40B4-BE49-F238E27FC236}">
                    <a16:creationId xmlns:a16="http://schemas.microsoft.com/office/drawing/2014/main" id="{08B1E3E4-9C4A-4CF8-DBD2-8A61BD597723}"/>
                  </a:ext>
                </a:extLst>
              </p:cNvPr>
              <p:cNvSpPr>
                <a:spLocks noGrp="1" noRot="1" noChangeAspect="1" noMove="1" noResize="1" noEditPoints="1" noAdjustHandles="1" noChangeArrowheads="1" noChangeShapeType="1" noTextEdit="1"/>
              </p:cNvSpPr>
              <p:nvPr>
                <p:ph idx="1"/>
              </p:nvPr>
            </p:nvSpPr>
            <p:spPr>
              <a:xfrm>
                <a:off x="852714" y="1425031"/>
                <a:ext cx="10924536" cy="4845140"/>
              </a:xfrm>
              <a:blipFill>
                <a:blip r:embed="rId2"/>
                <a:stretch>
                  <a:fillRect l="-502" t="-252" b="-881"/>
                </a:stretch>
              </a:blipFill>
            </p:spPr>
            <p:txBody>
              <a:bodyPr/>
              <a:lstStyle/>
              <a:p>
                <a:r>
                  <a:rPr lang="en-GB">
                    <a:noFill/>
                  </a:rPr>
                  <a:t> </a:t>
                </a:r>
              </a:p>
            </p:txBody>
          </p:sp>
        </mc:Fallback>
      </mc:AlternateContent>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pic>
        <p:nvPicPr>
          <p:cNvPr id="3" name="Obraz 2" descr="Obraz zawierający design&#10;&#10;Opis wygenerowany automatycznie">
            <a:extLst>
              <a:ext uri="{FF2B5EF4-FFF2-40B4-BE49-F238E27FC236}">
                <a16:creationId xmlns:a16="http://schemas.microsoft.com/office/drawing/2014/main" id="{270FC361-AA70-08A9-B115-DDCC8AE5784F}"/>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23215" y="2219154"/>
            <a:ext cx="829499" cy="698359"/>
          </a:xfrm>
          <a:prstGeom prst="rect">
            <a:avLst/>
          </a:prstGeom>
        </p:spPr>
      </p:pic>
      <p:pic>
        <p:nvPicPr>
          <p:cNvPr id="2" name="Obraz 1" descr="Obraz zawierający design&#10;&#10;Opis wygenerowany automatycznie">
            <a:extLst>
              <a:ext uri="{FF2B5EF4-FFF2-40B4-BE49-F238E27FC236}">
                <a16:creationId xmlns:a16="http://schemas.microsoft.com/office/drawing/2014/main" id="{9AAFB469-0833-8D97-E2EF-D12F81AF5B8B}"/>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23215" y="3339694"/>
            <a:ext cx="829499" cy="698359"/>
          </a:xfrm>
          <a:prstGeom prst="rect">
            <a:avLst/>
          </a:prstGeom>
        </p:spPr>
      </p:pic>
      <p:pic>
        <p:nvPicPr>
          <p:cNvPr id="7" name="Obraz 6" descr="Obraz zawierający design&#10;&#10;Opis wygenerowany automatycznie">
            <a:extLst>
              <a:ext uri="{FF2B5EF4-FFF2-40B4-BE49-F238E27FC236}">
                <a16:creationId xmlns:a16="http://schemas.microsoft.com/office/drawing/2014/main" id="{6985B788-6FC8-DB14-A732-D243BC8189F9}"/>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23215" y="5154595"/>
            <a:ext cx="829499" cy="698359"/>
          </a:xfrm>
          <a:prstGeom prst="rect">
            <a:avLst/>
          </a:prstGeom>
        </p:spPr>
      </p:pic>
    </p:spTree>
    <p:extLst>
      <p:ext uri="{BB962C8B-B14F-4D97-AF65-F5344CB8AC3E}">
        <p14:creationId xmlns:p14="http://schemas.microsoft.com/office/powerpoint/2010/main" val="940651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fade">
                                      <p:cBhvr>
                                        <p:cTn id="28" dur="1000"/>
                                        <p:tgtEl>
                                          <p:spTgt spid="5">
                                            <p:txEl>
                                              <p:pRg st="2" end="2"/>
                                            </p:txEl>
                                          </p:spTgt>
                                        </p:tgtEl>
                                      </p:cBhvr>
                                    </p:animEffect>
                                    <p:anim calcmode="lin" valueType="num">
                                      <p:cBhvr>
                                        <p:cTn id="2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1000"/>
                                        <p:tgtEl>
                                          <p:spTgt spid="2"/>
                                        </p:tgtEl>
                                      </p:cBhvr>
                                    </p:animEffect>
                                    <p:anim calcmode="lin" valueType="num">
                                      <p:cBhvr>
                                        <p:cTn id="36" dur="1000" fill="hold"/>
                                        <p:tgtEl>
                                          <p:spTgt spid="2"/>
                                        </p:tgtEl>
                                        <p:attrNameLst>
                                          <p:attrName>ppt_x</p:attrName>
                                        </p:attrNameLst>
                                      </p:cBhvr>
                                      <p:tavLst>
                                        <p:tav tm="0">
                                          <p:val>
                                            <p:strVal val="#ppt_x"/>
                                          </p:val>
                                        </p:tav>
                                        <p:tav tm="100000">
                                          <p:val>
                                            <p:strVal val="#ppt_x"/>
                                          </p:val>
                                        </p:tav>
                                      </p:tavLst>
                                    </p:anim>
                                    <p:anim calcmode="lin" valueType="num">
                                      <p:cBhvr>
                                        <p:cTn id="3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3" end="3"/>
                                            </p:txEl>
                                          </p:spTgt>
                                        </p:tgtEl>
                                        <p:attrNameLst>
                                          <p:attrName>style.visibility</p:attrName>
                                        </p:attrNameLst>
                                      </p:cBhvr>
                                      <p:to>
                                        <p:strVal val="visible"/>
                                      </p:to>
                                    </p:set>
                                    <p:animEffect transition="in" filter="fade">
                                      <p:cBhvr>
                                        <p:cTn id="42" dur="1000"/>
                                        <p:tgtEl>
                                          <p:spTgt spid="5">
                                            <p:txEl>
                                              <p:pRg st="3" end="3"/>
                                            </p:txEl>
                                          </p:spTgt>
                                        </p:tgtEl>
                                      </p:cBhvr>
                                    </p:animEffect>
                                    <p:anim calcmode="lin" valueType="num">
                                      <p:cBhvr>
                                        <p:cTn id="4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4" end="4"/>
                                            </p:txEl>
                                          </p:spTgt>
                                        </p:tgtEl>
                                        <p:attrNameLst>
                                          <p:attrName>style.visibility</p:attrName>
                                        </p:attrNameLst>
                                      </p:cBhvr>
                                      <p:to>
                                        <p:strVal val="visible"/>
                                      </p:to>
                                    </p:set>
                                    <p:animEffect transition="in" filter="fade">
                                      <p:cBhvr>
                                        <p:cTn id="49" dur="1000"/>
                                        <p:tgtEl>
                                          <p:spTgt spid="5">
                                            <p:txEl>
                                              <p:pRg st="4" end="4"/>
                                            </p:txEl>
                                          </p:spTgt>
                                        </p:tgtEl>
                                      </p:cBhvr>
                                    </p:animEffect>
                                    <p:anim calcmode="lin" valueType="num">
                                      <p:cBhvr>
                                        <p:cTn id="50"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4" end="4"/>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5">
                                            <p:txEl>
                                              <p:pRg st="5" end="5"/>
                                            </p:txEl>
                                          </p:spTgt>
                                        </p:tgtEl>
                                        <p:attrNameLst>
                                          <p:attrName>style.visibility</p:attrName>
                                        </p:attrNameLst>
                                      </p:cBhvr>
                                      <p:to>
                                        <p:strVal val="visible"/>
                                      </p:to>
                                    </p:set>
                                    <p:animEffect transition="in" filter="fade">
                                      <p:cBhvr>
                                        <p:cTn id="54" dur="1000"/>
                                        <p:tgtEl>
                                          <p:spTgt spid="5">
                                            <p:txEl>
                                              <p:pRg st="5" end="5"/>
                                            </p:txEl>
                                          </p:spTgt>
                                        </p:tgtEl>
                                      </p:cBhvr>
                                    </p:animEffect>
                                    <p:anim calcmode="lin" valueType="num">
                                      <p:cBhvr>
                                        <p:cTn id="55"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56" dur="1000" fill="hold"/>
                                        <p:tgtEl>
                                          <p:spTgt spid="5">
                                            <p:txEl>
                                              <p:pRg st="5" end="5"/>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5">
                                            <p:txEl>
                                              <p:pRg st="6" end="6"/>
                                            </p:txEl>
                                          </p:spTgt>
                                        </p:tgtEl>
                                        <p:attrNameLst>
                                          <p:attrName>style.visibility</p:attrName>
                                        </p:attrNameLst>
                                      </p:cBhvr>
                                      <p:to>
                                        <p:strVal val="visible"/>
                                      </p:to>
                                    </p:set>
                                    <p:animEffect transition="in" filter="fade">
                                      <p:cBhvr>
                                        <p:cTn id="59" dur="1000"/>
                                        <p:tgtEl>
                                          <p:spTgt spid="5">
                                            <p:txEl>
                                              <p:pRg st="6" end="6"/>
                                            </p:txEl>
                                          </p:spTgt>
                                        </p:tgtEl>
                                      </p:cBhvr>
                                    </p:animEffect>
                                    <p:anim calcmode="lin" valueType="num">
                                      <p:cBhvr>
                                        <p:cTn id="6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61" dur="1000" fill="hold"/>
                                        <p:tgtEl>
                                          <p:spTgt spid="5">
                                            <p:txEl>
                                              <p:pRg st="6" end="6"/>
                                            </p:txEl>
                                          </p:spTgt>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5">
                                            <p:txEl>
                                              <p:pRg st="7" end="7"/>
                                            </p:txEl>
                                          </p:spTgt>
                                        </p:tgtEl>
                                        <p:attrNameLst>
                                          <p:attrName>style.visibility</p:attrName>
                                        </p:attrNameLst>
                                      </p:cBhvr>
                                      <p:to>
                                        <p:strVal val="visible"/>
                                      </p:to>
                                    </p:set>
                                    <p:animEffect transition="in" filter="fade">
                                      <p:cBhvr>
                                        <p:cTn id="64" dur="1000"/>
                                        <p:tgtEl>
                                          <p:spTgt spid="5">
                                            <p:txEl>
                                              <p:pRg st="7" end="7"/>
                                            </p:txEl>
                                          </p:spTgt>
                                        </p:tgtEl>
                                      </p:cBhvr>
                                    </p:animEffect>
                                    <p:anim calcmode="lin" valueType="num">
                                      <p:cBhvr>
                                        <p:cTn id="65"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66"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7"/>
                                        </p:tgtEl>
                                        <p:attrNameLst>
                                          <p:attrName>style.visibility</p:attrName>
                                        </p:attrNameLst>
                                      </p:cBhvr>
                                      <p:to>
                                        <p:strVal val="visible"/>
                                      </p:to>
                                    </p:set>
                                    <p:animEffect transition="in" filter="fade">
                                      <p:cBhvr>
                                        <p:cTn id="71" dur="1000"/>
                                        <p:tgtEl>
                                          <p:spTgt spid="7"/>
                                        </p:tgtEl>
                                      </p:cBhvr>
                                    </p:animEffect>
                                    <p:anim calcmode="lin" valueType="num">
                                      <p:cBhvr>
                                        <p:cTn id="72" dur="1000" fill="hold"/>
                                        <p:tgtEl>
                                          <p:spTgt spid="7"/>
                                        </p:tgtEl>
                                        <p:attrNameLst>
                                          <p:attrName>ppt_x</p:attrName>
                                        </p:attrNameLst>
                                      </p:cBhvr>
                                      <p:tavLst>
                                        <p:tav tm="0">
                                          <p:val>
                                            <p:strVal val="#ppt_x"/>
                                          </p:val>
                                        </p:tav>
                                        <p:tav tm="100000">
                                          <p:val>
                                            <p:strVal val="#ppt_x"/>
                                          </p:val>
                                        </p:tav>
                                      </p:tavLst>
                                    </p:anim>
                                    <p:anim calcmode="lin" valueType="num">
                                      <p:cBhvr>
                                        <p:cTn id="7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nodeType="clickEffect">
                                  <p:stCondLst>
                                    <p:cond delay="0"/>
                                  </p:stCondLst>
                                  <p:childTnLst>
                                    <p:set>
                                      <p:cBhvr>
                                        <p:cTn id="77" dur="1" fill="hold">
                                          <p:stCondLst>
                                            <p:cond delay="0"/>
                                          </p:stCondLst>
                                        </p:cTn>
                                        <p:tgtEl>
                                          <p:spTgt spid="5">
                                            <p:txEl>
                                              <p:pRg st="8" end="8"/>
                                            </p:txEl>
                                          </p:spTgt>
                                        </p:tgtEl>
                                        <p:attrNameLst>
                                          <p:attrName>style.visibility</p:attrName>
                                        </p:attrNameLst>
                                      </p:cBhvr>
                                      <p:to>
                                        <p:strVal val="visible"/>
                                      </p:to>
                                    </p:set>
                                    <p:animEffect transition="in" filter="fade">
                                      <p:cBhvr>
                                        <p:cTn id="78" dur="1000"/>
                                        <p:tgtEl>
                                          <p:spTgt spid="5">
                                            <p:txEl>
                                              <p:pRg st="8" end="8"/>
                                            </p:txEl>
                                          </p:spTgt>
                                        </p:tgtEl>
                                      </p:cBhvr>
                                    </p:animEffect>
                                    <p:anim calcmode="lin" valueType="num">
                                      <p:cBhvr>
                                        <p:cTn id="79"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80"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Warehouse</a:t>
            </a:r>
            <a:r>
              <a:rPr lang="pl-PL" dirty="0"/>
              <a:t> </a:t>
            </a:r>
            <a:r>
              <a:rPr lang="pl-PL" dirty="0" err="1"/>
              <a:t>space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06362" y="1481668"/>
            <a:ext cx="11662118" cy="975265"/>
          </a:xfrm>
        </p:spPr>
        <p:txBody>
          <a:bodyPr>
            <a:normAutofit/>
          </a:bodyPr>
          <a:lstStyle/>
          <a:p>
            <a:pPr algn="just">
              <a:lnSpc>
                <a:spcPct val="120000"/>
              </a:lnSpc>
            </a:pPr>
            <a:r>
              <a:rPr lang="pl-PL" sz="2400" dirty="0"/>
              <a:t>F</a:t>
            </a:r>
            <a:r>
              <a:rPr lang="en-US" sz="2400" dirty="0"/>
              <a:t>or </a:t>
            </a:r>
            <a:r>
              <a:rPr lang="en-US" sz="2400" dirty="0">
                <a:solidFill>
                  <a:srgbClr val="1065AB"/>
                </a:solidFill>
              </a:rPr>
              <a:t>centrali</a:t>
            </a:r>
            <a:r>
              <a:rPr lang="pl-PL" sz="2400" dirty="0">
                <a:solidFill>
                  <a:srgbClr val="1065AB"/>
                </a:solidFill>
              </a:rPr>
              <a:t>s</a:t>
            </a:r>
            <a:r>
              <a:rPr lang="en-US" sz="2400" dirty="0">
                <a:solidFill>
                  <a:srgbClr val="1065AB"/>
                </a:solidFill>
              </a:rPr>
              <a:t>ed stock</a:t>
            </a:r>
            <a:r>
              <a:rPr lang="en-US" sz="2400" dirty="0"/>
              <a:t>, customers are served from the central warehouse (CW) with direct deliveries, such as courier shipments</a:t>
            </a:r>
            <a:r>
              <a:rPr lang="en-US" sz="2000" dirty="0"/>
              <a:t>.</a:t>
            </a:r>
            <a:endParaRPr lang="en-US" sz="16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1536942" y="6401769"/>
            <a:ext cx="2866581"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Krzyżaniak, 2006</a:t>
            </a:r>
          </a:p>
        </p:txBody>
      </p:sp>
      <p:sp>
        <p:nvSpPr>
          <p:cNvPr id="7" name="pole tekstowe 6">
            <a:extLst>
              <a:ext uri="{FF2B5EF4-FFF2-40B4-BE49-F238E27FC236}">
                <a16:creationId xmlns:a16="http://schemas.microsoft.com/office/drawing/2014/main" id="{66A355BE-934D-D21B-1D29-AA9FCA5D5FF4}"/>
              </a:ext>
            </a:extLst>
          </p:cNvPr>
          <p:cNvSpPr txBox="1"/>
          <p:nvPr/>
        </p:nvSpPr>
        <p:spPr>
          <a:xfrm>
            <a:off x="846567" y="5839073"/>
            <a:ext cx="3935845" cy="307777"/>
          </a:xfrm>
          <a:prstGeom prst="rect">
            <a:avLst/>
          </a:prstGeom>
          <a:noFill/>
        </p:spPr>
        <p:txBody>
          <a:bodyPr wrap="square">
            <a:spAutoFit/>
          </a:bodyPr>
          <a:lstStyle/>
          <a:p>
            <a:r>
              <a:rPr lang="en-US" sz="1400" dirty="0">
                <a:effectLst/>
                <a:latin typeface="Tahoma" panose="020B0604030504040204" pitchFamily="34" charset="0"/>
                <a:ea typeface="Calibri" panose="020F0502020204030204" pitchFamily="34" charset="0"/>
                <a:cs typeface="Times New Roman" panose="02020603050405020304" pitchFamily="18" charset="0"/>
              </a:rPr>
              <a:t>Figure </a:t>
            </a:r>
            <a:r>
              <a:rPr lang="pl-PL" sz="1400" dirty="0">
                <a:effectLst/>
                <a:latin typeface="Tahoma" panose="020B0604030504040204" pitchFamily="34" charset="0"/>
                <a:ea typeface="Calibri" panose="020F0502020204030204" pitchFamily="34" charset="0"/>
                <a:cs typeface="Times New Roman" panose="02020603050405020304" pitchFamily="18" charset="0"/>
              </a:rPr>
              <a:t>6</a:t>
            </a:r>
            <a:r>
              <a:rPr lang="pl-PL" sz="1400" dirty="0">
                <a:latin typeface="Tahoma" panose="020B0604030504040204" pitchFamily="34" charset="0"/>
                <a:ea typeface="Calibri" panose="020F0502020204030204" pitchFamily="34" charset="0"/>
                <a:cs typeface="Times New Roman" panose="02020603050405020304" pitchFamily="18" charset="0"/>
              </a:rPr>
              <a:t>:</a:t>
            </a:r>
            <a:r>
              <a:rPr lang="en-US" sz="1400" dirty="0">
                <a:effectLst/>
                <a:latin typeface="Tahoma" panose="020B0604030504040204" pitchFamily="34" charset="0"/>
                <a:ea typeface="Calibri" panose="020F0502020204030204" pitchFamily="34" charset="0"/>
                <a:cs typeface="Times New Roman" panose="02020603050405020304" pitchFamily="18" charset="0"/>
              </a:rPr>
              <a:t> Centrali</a:t>
            </a:r>
            <a:r>
              <a:rPr lang="pl-PL" sz="1400" dirty="0">
                <a:effectLst/>
                <a:latin typeface="Tahoma" panose="020B0604030504040204" pitchFamily="34" charset="0"/>
                <a:ea typeface="Calibri" panose="020F0502020204030204" pitchFamily="34" charset="0"/>
                <a:cs typeface="Times New Roman" panose="02020603050405020304" pitchFamily="18" charset="0"/>
              </a:rPr>
              <a:t>s</a:t>
            </a:r>
            <a:r>
              <a:rPr lang="en-US" sz="1400" dirty="0">
                <a:effectLst/>
                <a:latin typeface="Tahoma" panose="020B0604030504040204" pitchFamily="34" charset="0"/>
                <a:ea typeface="Calibri" panose="020F0502020204030204" pitchFamily="34" charset="0"/>
                <a:cs typeface="Times New Roman" panose="02020603050405020304" pitchFamily="18" charset="0"/>
              </a:rPr>
              <a:t>ed inventory case illustration</a:t>
            </a:r>
            <a:endParaRPr lang="pl-PL" sz="1400" dirty="0"/>
          </a:p>
        </p:txBody>
      </p:sp>
      <p:graphicFrame>
        <p:nvGraphicFramePr>
          <p:cNvPr id="28" name="Diagram 27">
            <a:extLst>
              <a:ext uri="{FF2B5EF4-FFF2-40B4-BE49-F238E27FC236}">
                <a16:creationId xmlns:a16="http://schemas.microsoft.com/office/drawing/2014/main" id="{CF035CC9-340D-F881-53DC-AEEF0301F0BC}"/>
              </a:ext>
            </a:extLst>
          </p:cNvPr>
          <p:cNvGraphicFramePr/>
          <p:nvPr>
            <p:extLst>
              <p:ext uri="{D42A27DB-BD31-4B8C-83A1-F6EECF244321}">
                <p14:modId xmlns:p14="http://schemas.microsoft.com/office/powerpoint/2010/main" val="1885018605"/>
              </p:ext>
            </p:extLst>
          </p:nvPr>
        </p:nvGraphicFramePr>
        <p:xfrm>
          <a:off x="660400" y="2833111"/>
          <a:ext cx="6640513" cy="35539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2" name="Prostokąt: zaokrąglone rogi 31">
            <a:extLst>
              <a:ext uri="{FF2B5EF4-FFF2-40B4-BE49-F238E27FC236}">
                <a16:creationId xmlns:a16="http://schemas.microsoft.com/office/drawing/2014/main" id="{0A30D11A-2E77-85EE-4E54-7910BD4D4A3A}"/>
              </a:ext>
            </a:extLst>
          </p:cNvPr>
          <p:cNvSpPr/>
          <p:nvPr/>
        </p:nvSpPr>
        <p:spPr>
          <a:xfrm>
            <a:off x="6706553" y="2226061"/>
            <a:ext cx="974407" cy="461745"/>
          </a:xfrm>
          <a:prstGeom prst="roundRect">
            <a:avLst/>
          </a:prstGeom>
          <a:noFill/>
          <a:ln>
            <a:solidFill>
              <a:srgbClr val="7190C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1400" dirty="0">
                <a:solidFill>
                  <a:schemeClr val="tx1"/>
                </a:solidFill>
                <a:latin typeface="Tahoma" panose="020B0604030504040204" pitchFamily="34" charset="0"/>
                <a:ea typeface="Tahoma" panose="020B0604030504040204" pitchFamily="34" charset="0"/>
                <a:cs typeface="Tahoma" panose="020B0604030504040204" pitchFamily="34" charset="0"/>
              </a:rPr>
              <a:t>Client</a:t>
            </a:r>
          </a:p>
        </p:txBody>
      </p:sp>
      <p:cxnSp>
        <p:nvCxnSpPr>
          <p:cNvPr id="3091" name="AutoShape 19">
            <a:extLst>
              <a:ext uri="{FF2B5EF4-FFF2-40B4-BE49-F238E27FC236}">
                <a16:creationId xmlns:a16="http://schemas.microsoft.com/office/drawing/2014/main" id="{6F2ECB2C-58DF-C16A-0FDC-85933ADFA873}"/>
              </a:ext>
            </a:extLst>
          </p:cNvPr>
          <p:cNvCxnSpPr>
            <a:cxnSpLocks noChangeShapeType="1"/>
            <a:endCxn id="32" idx="1"/>
          </p:cNvCxnSpPr>
          <p:nvPr/>
        </p:nvCxnSpPr>
        <p:spPr bwMode="auto">
          <a:xfrm flipV="1">
            <a:off x="3667760" y="2456934"/>
            <a:ext cx="3038793" cy="1810266"/>
          </a:xfrm>
          <a:prstGeom prst="curvedConnector3">
            <a:avLst>
              <a:gd name="adj1" fmla="val 3192"/>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37" name="AutoShape 3">
            <a:extLst>
              <a:ext uri="{FF2B5EF4-FFF2-40B4-BE49-F238E27FC236}">
                <a16:creationId xmlns:a16="http://schemas.microsoft.com/office/drawing/2014/main" id="{3DAC318C-5F3B-AF53-3980-8BA1CBA6D4B1}"/>
              </a:ext>
            </a:extLst>
          </p:cNvPr>
          <p:cNvSpPr>
            <a:spLocks noChangeArrowheads="1"/>
          </p:cNvSpPr>
          <p:nvPr/>
        </p:nvSpPr>
        <p:spPr bwMode="auto">
          <a:xfrm rot="10800000">
            <a:off x="3820319" y="4852401"/>
            <a:ext cx="160337" cy="160338"/>
          </a:xfrm>
          <a:prstGeom prst="triangle">
            <a:avLst>
              <a:gd name="adj" fmla="val 50000"/>
            </a:avLst>
          </a:prstGeom>
          <a:solidFill>
            <a:srgbClr val="FF0000"/>
          </a:solidFill>
          <a:ln w="12700">
            <a:solidFill>
              <a:srgbClr val="FF0000"/>
            </a:solidFill>
            <a:miter lim="800000"/>
            <a:headEnd/>
            <a:tailEnd/>
          </a:ln>
          <a:effectLst>
            <a:outerShdw sy="50000" kx="-2453608" rotWithShape="0">
              <a:srgbClr val="F7CAAC">
                <a:alpha val="50000"/>
              </a:srgbClr>
            </a:outerShdw>
          </a:effectLst>
        </p:spPr>
        <p:txBody>
          <a:bodyPr vert="horz" wrap="square" lIns="91440" tIns="45720" rIns="91440" bIns="45720" numCol="1" anchor="t" anchorCtr="0" compatLnSpc="1">
            <a:prstTxWarp prst="textNoShape">
              <a:avLst/>
            </a:prstTxWarp>
          </a:bodyPr>
          <a:lstStyle/>
          <a:p>
            <a:endParaRPr lang="pl-PL"/>
          </a:p>
        </p:txBody>
      </p:sp>
    </p:spTree>
    <p:extLst>
      <p:ext uri="{BB962C8B-B14F-4D97-AF65-F5344CB8AC3E}">
        <p14:creationId xmlns:p14="http://schemas.microsoft.com/office/powerpoint/2010/main" val="1548036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Cost</a:t>
            </a:r>
            <a:r>
              <a:rPr lang="pl-PL" dirty="0"/>
              <a:t> of </a:t>
            </a:r>
            <a:r>
              <a:rPr lang="pl-PL" dirty="0" err="1"/>
              <a:t>maintaining</a:t>
            </a:r>
            <a:r>
              <a:rPr lang="pl-PL" dirty="0"/>
              <a:t>  </a:t>
            </a:r>
            <a:r>
              <a:rPr lang="pl-PL" dirty="0" err="1"/>
              <a:t>safety</a:t>
            </a:r>
            <a:r>
              <a:rPr lang="pl-PL" dirty="0"/>
              <a:t> </a:t>
            </a:r>
            <a:r>
              <a:rPr lang="pl-PL" dirty="0" err="1"/>
              <a:t>stock</a:t>
            </a:r>
            <a:endParaRPr lang="pl-PL" dirty="0"/>
          </a:p>
        </p:txBody>
      </p:sp>
      <mc:AlternateContent xmlns:mc="http://schemas.openxmlformats.org/markup-compatibility/2006">
        <mc:Choice xmlns:a14="http://schemas.microsoft.com/office/drawing/2010/main" Requires="a14">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29499" y="1735132"/>
                <a:ext cx="10924536" cy="4392095"/>
              </a:xfrm>
            </p:spPr>
            <p:txBody>
              <a:bodyPr>
                <a:normAutofit fontScale="62500" lnSpcReduction="20000"/>
              </a:bodyPr>
              <a:lstStyle/>
              <a:p>
                <a:pPr marL="0" indent="0">
                  <a:lnSpc>
                    <a:spcPct val="130000"/>
                  </a:lnSpc>
                  <a:spcBef>
                    <a:spcPts val="600"/>
                  </a:spcBef>
                  <a:spcAft>
                    <a:spcPts val="1200"/>
                  </a:spcAft>
                  <a:buNone/>
                </a:pPr>
                <a:r>
                  <a:rPr lang="en-US" sz="3500" dirty="0"/>
                  <a:t>The weekly cost of maintaining safety stock in the central warehouse is equal to:</a:t>
                </a:r>
                <a:endParaRPr lang="pl-PL" sz="3500" i="1" dirty="0">
                  <a:latin typeface="Cambria Math" panose="02040503050406030204" pitchFamily="18" charset="0"/>
                </a:endParaRPr>
              </a:p>
              <a:p>
                <a:pPr marL="0" indent="0" algn="ctr">
                  <a:lnSpc>
                    <a:spcPct val="130000"/>
                  </a:lnSpc>
                  <a:spcBef>
                    <a:spcPts val="0"/>
                  </a:spcBef>
                  <a:spcAft>
                    <a:spcPts val="1200"/>
                  </a:spcAft>
                  <a:buNone/>
                </a:pPr>
                <a14:m>
                  <m:oMathPara xmlns:m="http://schemas.openxmlformats.org/officeDocument/2006/math">
                    <m:oMathParaPr>
                      <m:jc m:val="centerGroup"/>
                    </m:oMathParaPr>
                    <m:oMath xmlns:m="http://schemas.openxmlformats.org/officeDocument/2006/math">
                      <m:sSub>
                        <m:sSubPr>
                          <m:ctrlPr>
                            <a:rPr lang="pl-PL" sz="3500" i="1">
                              <a:latin typeface="Cambria Math" panose="02040503050406030204" pitchFamily="18" charset="0"/>
                            </a:rPr>
                          </m:ctrlPr>
                        </m:sSubPr>
                        <m:e>
                          <m:r>
                            <a:rPr lang="en-US" sz="3500" i="1">
                              <a:latin typeface="Cambria Math" panose="02040503050406030204" pitchFamily="18" charset="0"/>
                            </a:rPr>
                            <m:t>𝐶</m:t>
                          </m:r>
                        </m:e>
                        <m:sub>
                          <m:r>
                            <a:rPr lang="en-US" sz="3500" i="1">
                              <a:latin typeface="Cambria Math" panose="02040503050406030204" pitchFamily="18" charset="0"/>
                            </a:rPr>
                            <m:t>2(</m:t>
                          </m:r>
                          <m:r>
                            <a:rPr lang="en-US" sz="3500" i="1">
                              <a:latin typeface="Cambria Math" panose="02040503050406030204" pitchFamily="18" charset="0"/>
                            </a:rPr>
                            <m:t>𝑆𝑆</m:t>
                          </m:r>
                          <m:r>
                            <a:rPr lang="en-US" sz="3500" i="1">
                              <a:latin typeface="Cambria Math" panose="02040503050406030204" pitchFamily="18" charset="0"/>
                            </a:rPr>
                            <m:t>)</m:t>
                          </m:r>
                        </m:sub>
                      </m:sSub>
                      <m:r>
                        <a:rPr lang="en-US" sz="3500" i="1">
                          <a:latin typeface="Cambria Math" panose="02040503050406030204" pitchFamily="18" charset="0"/>
                        </a:rPr>
                        <m:t> = </m:t>
                      </m:r>
                      <m:sSub>
                        <m:sSubPr>
                          <m:ctrlPr>
                            <a:rPr lang="pl-PL" sz="3500" i="1">
                              <a:latin typeface="Cambria Math" panose="02040503050406030204" pitchFamily="18" charset="0"/>
                            </a:rPr>
                          </m:ctrlPr>
                        </m:sSubPr>
                        <m:e>
                          <m:r>
                            <a:rPr lang="en-US" sz="3500" i="1">
                              <a:latin typeface="Cambria Math" panose="02040503050406030204" pitchFamily="18" charset="0"/>
                            </a:rPr>
                            <m:t>𝑆𝑆</m:t>
                          </m:r>
                        </m:e>
                        <m:sub>
                          <m:r>
                            <a:rPr lang="en-US" sz="3500" i="1">
                              <a:latin typeface="Cambria Math" panose="02040503050406030204" pitchFamily="18" charset="0"/>
                            </a:rPr>
                            <m:t>𝐶𝑊</m:t>
                          </m:r>
                        </m:sub>
                      </m:sSub>
                      <m:r>
                        <a:rPr lang="en-US" sz="3500" i="1">
                          <a:latin typeface="Cambria Math" panose="02040503050406030204" pitchFamily="18" charset="0"/>
                        </a:rPr>
                        <m:t>×</m:t>
                      </m:r>
                      <m:r>
                        <a:rPr lang="en-US" sz="3500" i="1">
                          <a:latin typeface="Cambria Math" panose="02040503050406030204" pitchFamily="18" charset="0"/>
                        </a:rPr>
                        <m:t>𝑃</m:t>
                      </m:r>
                      <m:r>
                        <a:rPr lang="en-US" sz="3500" i="1">
                          <a:latin typeface="Cambria Math" panose="02040503050406030204" pitchFamily="18" charset="0"/>
                        </a:rPr>
                        <m:t>×</m:t>
                      </m:r>
                      <m:sSub>
                        <m:sSubPr>
                          <m:ctrlPr>
                            <a:rPr lang="pl-PL" sz="3500" i="1">
                              <a:latin typeface="Cambria Math" panose="02040503050406030204" pitchFamily="18" charset="0"/>
                            </a:rPr>
                          </m:ctrlPr>
                        </m:sSubPr>
                        <m:e>
                          <m:r>
                            <a:rPr lang="en-US" sz="3500" i="1">
                              <a:latin typeface="Cambria Math" panose="02040503050406030204" pitchFamily="18" charset="0"/>
                            </a:rPr>
                            <m:t>𝑢</m:t>
                          </m:r>
                        </m:e>
                        <m:sub>
                          <m:r>
                            <a:rPr lang="en-US" sz="3500" i="1">
                              <a:latin typeface="Cambria Math" panose="02040503050406030204" pitchFamily="18" charset="0"/>
                            </a:rPr>
                            <m:t>𝑡</m:t>
                          </m:r>
                        </m:sub>
                      </m:sSub>
                      <m:r>
                        <a:rPr lang="en-US" sz="3500" i="1">
                          <a:latin typeface="Cambria Math" panose="02040503050406030204" pitchFamily="18" charset="0"/>
                        </a:rPr>
                        <m:t> = </m:t>
                      </m:r>
                      <m:r>
                        <a:rPr lang="pl-PL" sz="3500" i="1">
                          <a:latin typeface="Cambria Math" panose="02040503050406030204" pitchFamily="18" charset="0"/>
                        </a:rPr>
                        <m:t>𝜔</m:t>
                      </m:r>
                      <m:r>
                        <a:rPr lang="en-US" sz="3500" i="1">
                          <a:latin typeface="Cambria Math" panose="02040503050406030204" pitchFamily="18" charset="0"/>
                        </a:rPr>
                        <m:t>×</m:t>
                      </m:r>
                      <m:sSub>
                        <m:sSubPr>
                          <m:ctrlPr>
                            <a:rPr lang="pl-PL" sz="3500" i="1">
                              <a:latin typeface="Cambria Math" panose="02040503050406030204" pitchFamily="18" charset="0"/>
                            </a:rPr>
                          </m:ctrlPr>
                        </m:sSubPr>
                        <m:e>
                          <m:r>
                            <a:rPr lang="pl-PL" sz="3500" i="1">
                              <a:latin typeface="Cambria Math" panose="02040503050406030204" pitchFamily="18" charset="0"/>
                            </a:rPr>
                            <m:t>𝜎</m:t>
                          </m:r>
                        </m:e>
                        <m:sub>
                          <m:r>
                            <a:rPr lang="en-US" sz="3500" i="1">
                              <a:latin typeface="Cambria Math" panose="02040503050406030204" pitchFamily="18" charset="0"/>
                            </a:rPr>
                            <m:t>𝐷</m:t>
                          </m:r>
                          <m:r>
                            <a:rPr lang="pl-PL" sz="3500" i="1">
                              <a:latin typeface="Cambria Math" panose="02040503050406030204" pitchFamily="18" charset="0"/>
                            </a:rPr>
                            <m:t>𝐶</m:t>
                          </m:r>
                          <m:r>
                            <a:rPr lang="en-US" sz="3500" i="1">
                              <a:latin typeface="Cambria Math" panose="02040503050406030204" pitchFamily="18" charset="0"/>
                            </a:rPr>
                            <m:t>𝑊</m:t>
                          </m:r>
                        </m:sub>
                      </m:sSub>
                      <m:r>
                        <a:rPr lang="en-US" sz="3500" i="1">
                          <a:latin typeface="Cambria Math" panose="02040503050406030204" pitchFamily="18" charset="0"/>
                        </a:rPr>
                        <m:t>×</m:t>
                      </m:r>
                      <m:rad>
                        <m:radPr>
                          <m:degHide m:val="on"/>
                          <m:ctrlPr>
                            <a:rPr lang="pl-PL" sz="3500" i="1">
                              <a:latin typeface="Cambria Math" panose="02040503050406030204" pitchFamily="18" charset="0"/>
                            </a:rPr>
                          </m:ctrlPr>
                        </m:radPr>
                        <m:deg/>
                        <m:e>
                          <m:sSub>
                            <m:sSubPr>
                              <m:ctrlPr>
                                <a:rPr lang="pl-PL" sz="3500" i="1">
                                  <a:latin typeface="Cambria Math" panose="02040503050406030204" pitchFamily="18" charset="0"/>
                                </a:rPr>
                              </m:ctrlPr>
                            </m:sSubPr>
                            <m:e>
                              <m:r>
                                <a:rPr lang="en-US" sz="3500" i="1">
                                  <a:latin typeface="Cambria Math" panose="02040503050406030204" pitchFamily="18" charset="0"/>
                                </a:rPr>
                                <m:t>𝑇</m:t>
                              </m:r>
                            </m:e>
                            <m:sub>
                              <m:r>
                                <a:rPr lang="en-US" sz="3500" i="1">
                                  <a:latin typeface="Cambria Math" panose="02040503050406030204" pitchFamily="18" charset="0"/>
                                </a:rPr>
                                <m:t>2</m:t>
                              </m:r>
                            </m:sub>
                          </m:sSub>
                        </m:e>
                      </m:rad>
                      <m:r>
                        <a:rPr lang="en-US" sz="3500" i="1">
                          <a:latin typeface="Cambria Math" panose="02040503050406030204" pitchFamily="18" charset="0"/>
                        </a:rPr>
                        <m:t>×</m:t>
                      </m:r>
                      <m:r>
                        <a:rPr lang="en-US" sz="3500" i="1">
                          <a:latin typeface="Cambria Math" panose="02040503050406030204" pitchFamily="18" charset="0"/>
                        </a:rPr>
                        <m:t>𝑃</m:t>
                      </m:r>
                      <m:r>
                        <a:rPr lang="en-US" sz="3500" i="1">
                          <a:latin typeface="Cambria Math" panose="02040503050406030204" pitchFamily="18" charset="0"/>
                        </a:rPr>
                        <m:t>×</m:t>
                      </m:r>
                      <m:sSub>
                        <m:sSubPr>
                          <m:ctrlPr>
                            <a:rPr lang="pl-PL" sz="3500" i="1">
                              <a:latin typeface="Cambria Math" panose="02040503050406030204" pitchFamily="18" charset="0"/>
                            </a:rPr>
                          </m:ctrlPr>
                        </m:sSubPr>
                        <m:e>
                          <m:r>
                            <a:rPr lang="en-US" sz="3500" i="1">
                              <a:latin typeface="Cambria Math" panose="02040503050406030204" pitchFamily="18" charset="0"/>
                            </a:rPr>
                            <m:t>𝑢</m:t>
                          </m:r>
                        </m:e>
                        <m:sub>
                          <m:r>
                            <a:rPr lang="en-US" sz="3500" i="1">
                              <a:latin typeface="Cambria Math" panose="02040503050406030204" pitchFamily="18" charset="0"/>
                            </a:rPr>
                            <m:t>𝑡</m:t>
                          </m:r>
                        </m:sub>
                      </m:sSub>
                    </m:oMath>
                  </m:oMathPara>
                </a14:m>
                <a:endParaRPr lang="pl-PL" sz="3500" dirty="0"/>
              </a:p>
              <a:p>
                <a:pPr marL="0" indent="0">
                  <a:lnSpc>
                    <a:spcPct val="130000"/>
                  </a:lnSpc>
                  <a:spcAft>
                    <a:spcPts val="1200"/>
                  </a:spcAft>
                  <a:buNone/>
                </a:pPr>
                <a:r>
                  <a:rPr lang="en-US" sz="3500" dirty="0"/>
                  <a:t>Because, as intended </a:t>
                </a:r>
                <a14:m>
                  <m:oMath xmlns:m="http://schemas.openxmlformats.org/officeDocument/2006/math">
                    <m:sSub>
                      <m:sSubPr>
                        <m:ctrlPr>
                          <a:rPr lang="pl-PL" sz="3500" i="1">
                            <a:latin typeface="Cambria Math" panose="02040503050406030204" pitchFamily="18" charset="0"/>
                          </a:rPr>
                        </m:ctrlPr>
                      </m:sSubPr>
                      <m:e>
                        <m:r>
                          <a:rPr lang="pl-PL" sz="3500" i="1">
                            <a:latin typeface="Cambria Math" panose="02040503050406030204" pitchFamily="18" charset="0"/>
                          </a:rPr>
                          <m:t>𝑇</m:t>
                        </m:r>
                      </m:e>
                      <m:sub>
                        <m:r>
                          <a:rPr lang="pl-PL" sz="3500" i="1">
                            <a:latin typeface="Cambria Math" panose="02040503050406030204" pitchFamily="18" charset="0"/>
                          </a:rPr>
                          <m:t>2</m:t>
                        </m:r>
                      </m:sub>
                    </m:sSub>
                    <m:r>
                      <a:rPr lang="pl-PL" sz="3500" i="1">
                        <a:latin typeface="Cambria Math" panose="02040503050406030204" pitchFamily="18" charset="0"/>
                      </a:rPr>
                      <m:t>=</m:t>
                    </m:r>
                    <m:r>
                      <a:rPr lang="pl-PL" sz="3500" i="1">
                        <a:latin typeface="Cambria Math" panose="02040503050406030204" pitchFamily="18" charset="0"/>
                      </a:rPr>
                      <m:t>𝛼</m:t>
                    </m:r>
                    <m:r>
                      <a:rPr lang="pl-PL" sz="3500" i="1">
                        <a:latin typeface="Cambria Math" panose="02040503050406030204" pitchFamily="18" charset="0"/>
                      </a:rPr>
                      <m:t>×</m:t>
                    </m:r>
                    <m:sSub>
                      <m:sSubPr>
                        <m:ctrlPr>
                          <a:rPr lang="pl-PL" sz="3500" i="1">
                            <a:latin typeface="Cambria Math" panose="02040503050406030204" pitchFamily="18" charset="0"/>
                          </a:rPr>
                        </m:ctrlPr>
                      </m:sSubPr>
                      <m:e>
                        <m:r>
                          <a:rPr lang="pl-PL" sz="3500" i="1">
                            <a:latin typeface="Cambria Math" panose="02040503050406030204" pitchFamily="18" charset="0"/>
                          </a:rPr>
                          <m:t>𝑇</m:t>
                        </m:r>
                      </m:e>
                      <m:sub>
                        <m:r>
                          <a:rPr lang="pl-PL" sz="3500" i="1">
                            <a:latin typeface="Cambria Math" panose="02040503050406030204" pitchFamily="18" charset="0"/>
                          </a:rPr>
                          <m:t>1</m:t>
                        </m:r>
                      </m:sub>
                    </m:sSub>
                    <m:r>
                      <a:rPr lang="pl-PL" sz="3500" i="1">
                        <a:latin typeface="Cambria Math" panose="02040503050406030204" pitchFamily="18" charset="0"/>
                      </a:rPr>
                      <m:t>:</m:t>
                    </m:r>
                  </m:oMath>
                </a14:m>
                <a:endParaRPr lang="pl-PL" sz="3500" dirty="0"/>
              </a:p>
              <a:p>
                <a:pPr marL="0" indent="0" algn="ctr">
                  <a:lnSpc>
                    <a:spcPct val="130000"/>
                  </a:lnSpc>
                  <a:spcAft>
                    <a:spcPts val="1200"/>
                  </a:spcAft>
                  <a:buNone/>
                </a:pPr>
                <a14:m>
                  <m:oMathPara xmlns:m="http://schemas.openxmlformats.org/officeDocument/2006/math">
                    <m:oMathParaPr>
                      <m:jc m:val="centerGroup"/>
                    </m:oMathParaPr>
                    <m:oMath xmlns:m="http://schemas.openxmlformats.org/officeDocument/2006/math">
                      <m:sSub>
                        <m:sSubPr>
                          <m:ctrlPr>
                            <a:rPr lang="pl-PL" sz="3500" i="1">
                              <a:latin typeface="Cambria Math" panose="02040503050406030204" pitchFamily="18" charset="0"/>
                            </a:rPr>
                          </m:ctrlPr>
                        </m:sSubPr>
                        <m:e>
                          <m:r>
                            <a:rPr lang="pl-PL" sz="3500" i="1">
                              <a:latin typeface="Cambria Math" panose="02040503050406030204" pitchFamily="18" charset="0"/>
                            </a:rPr>
                            <m:t>𝐶</m:t>
                          </m:r>
                        </m:e>
                        <m:sub>
                          <m:r>
                            <a:rPr lang="pl-PL" sz="3500" i="1">
                              <a:latin typeface="Cambria Math" panose="02040503050406030204" pitchFamily="18" charset="0"/>
                            </a:rPr>
                            <m:t>2(</m:t>
                          </m:r>
                          <m:r>
                            <a:rPr lang="pl-PL" sz="3500" i="1">
                              <a:latin typeface="Cambria Math" panose="02040503050406030204" pitchFamily="18" charset="0"/>
                            </a:rPr>
                            <m:t>𝑆𝑆</m:t>
                          </m:r>
                          <m:r>
                            <a:rPr lang="pl-PL" sz="3500" i="1">
                              <a:latin typeface="Cambria Math" panose="02040503050406030204" pitchFamily="18" charset="0"/>
                            </a:rPr>
                            <m:t>)</m:t>
                          </m:r>
                        </m:sub>
                      </m:sSub>
                      <m:r>
                        <a:rPr lang="pl-PL" sz="3500" i="1">
                          <a:latin typeface="Cambria Math" panose="02040503050406030204" pitchFamily="18" charset="0"/>
                        </a:rPr>
                        <m:t> = </m:t>
                      </m:r>
                      <m:r>
                        <a:rPr lang="pl-PL" sz="3500" i="1">
                          <a:latin typeface="Cambria Math" panose="02040503050406030204" pitchFamily="18" charset="0"/>
                        </a:rPr>
                        <m:t>𝜔</m:t>
                      </m:r>
                      <m:r>
                        <a:rPr lang="pl-PL" sz="3500" i="1">
                          <a:latin typeface="Cambria Math" panose="02040503050406030204" pitchFamily="18" charset="0"/>
                        </a:rPr>
                        <m:t>×</m:t>
                      </m:r>
                      <m:sSub>
                        <m:sSubPr>
                          <m:ctrlPr>
                            <a:rPr lang="pl-PL" sz="3500" i="1">
                              <a:latin typeface="Cambria Math" panose="02040503050406030204" pitchFamily="18" charset="0"/>
                            </a:rPr>
                          </m:ctrlPr>
                        </m:sSubPr>
                        <m:e>
                          <m:r>
                            <a:rPr lang="pl-PL" sz="3500" i="1">
                              <a:latin typeface="Cambria Math" panose="02040503050406030204" pitchFamily="18" charset="0"/>
                            </a:rPr>
                            <m:t>𝜎</m:t>
                          </m:r>
                        </m:e>
                        <m:sub>
                          <m:r>
                            <a:rPr lang="pl-PL" sz="3500" i="1">
                              <a:latin typeface="Cambria Math" panose="02040503050406030204" pitchFamily="18" charset="0"/>
                            </a:rPr>
                            <m:t>𝐷𝐶𝑊</m:t>
                          </m:r>
                        </m:sub>
                      </m:sSub>
                      <m:r>
                        <a:rPr lang="pl-PL" sz="3500" i="1">
                          <a:latin typeface="Cambria Math" panose="02040503050406030204" pitchFamily="18" charset="0"/>
                        </a:rPr>
                        <m:t>×</m:t>
                      </m:r>
                      <m:rad>
                        <m:radPr>
                          <m:degHide m:val="on"/>
                          <m:ctrlPr>
                            <a:rPr lang="pl-PL" sz="3500" i="1">
                              <a:latin typeface="Cambria Math" panose="02040503050406030204" pitchFamily="18" charset="0"/>
                            </a:rPr>
                          </m:ctrlPr>
                        </m:radPr>
                        <m:deg/>
                        <m:e>
                          <m:r>
                            <a:rPr lang="pl-PL" sz="3500" i="1">
                              <a:latin typeface="Cambria Math" panose="02040503050406030204" pitchFamily="18" charset="0"/>
                            </a:rPr>
                            <m:t>𝛼</m:t>
                          </m:r>
                          <m:r>
                            <a:rPr lang="pl-PL" sz="3500" i="1">
                              <a:latin typeface="Cambria Math" panose="02040503050406030204" pitchFamily="18" charset="0"/>
                            </a:rPr>
                            <m:t>×</m:t>
                          </m:r>
                          <m:sSub>
                            <m:sSubPr>
                              <m:ctrlPr>
                                <a:rPr lang="pl-PL" sz="3500" i="1">
                                  <a:latin typeface="Cambria Math" panose="02040503050406030204" pitchFamily="18" charset="0"/>
                                </a:rPr>
                              </m:ctrlPr>
                            </m:sSubPr>
                            <m:e>
                              <m:r>
                                <a:rPr lang="pl-PL" sz="3500" i="1">
                                  <a:latin typeface="Cambria Math" panose="02040503050406030204" pitchFamily="18" charset="0"/>
                                </a:rPr>
                                <m:t>𝑇</m:t>
                              </m:r>
                            </m:e>
                            <m:sub>
                              <m:r>
                                <a:rPr lang="pl-PL" sz="3500" i="1">
                                  <a:latin typeface="Cambria Math" panose="02040503050406030204" pitchFamily="18" charset="0"/>
                                </a:rPr>
                                <m:t>1</m:t>
                              </m:r>
                            </m:sub>
                          </m:sSub>
                        </m:e>
                      </m:rad>
                      <m:r>
                        <a:rPr lang="pl-PL" sz="3500" i="1">
                          <a:latin typeface="Cambria Math" panose="02040503050406030204" pitchFamily="18" charset="0"/>
                        </a:rPr>
                        <m:t>×</m:t>
                      </m:r>
                      <m:r>
                        <a:rPr lang="pl-PL" sz="3500" i="1">
                          <a:latin typeface="Cambria Math" panose="02040503050406030204" pitchFamily="18" charset="0"/>
                        </a:rPr>
                        <m:t>𝑃</m:t>
                      </m:r>
                      <m:r>
                        <a:rPr lang="pl-PL" sz="3500" i="1">
                          <a:latin typeface="Cambria Math" panose="02040503050406030204" pitchFamily="18" charset="0"/>
                        </a:rPr>
                        <m:t>×</m:t>
                      </m:r>
                      <m:sSub>
                        <m:sSubPr>
                          <m:ctrlPr>
                            <a:rPr lang="pl-PL" sz="3500" i="1">
                              <a:latin typeface="Cambria Math" panose="02040503050406030204" pitchFamily="18" charset="0"/>
                            </a:rPr>
                          </m:ctrlPr>
                        </m:sSubPr>
                        <m:e>
                          <m:r>
                            <a:rPr lang="pl-PL" sz="3500" i="1">
                              <a:latin typeface="Cambria Math" panose="02040503050406030204" pitchFamily="18" charset="0"/>
                            </a:rPr>
                            <m:t>𝑢</m:t>
                          </m:r>
                        </m:e>
                        <m:sub>
                          <m:r>
                            <a:rPr lang="pl-PL" sz="3500" i="1">
                              <a:latin typeface="Cambria Math" panose="02040503050406030204" pitchFamily="18" charset="0"/>
                            </a:rPr>
                            <m:t>𝑡</m:t>
                          </m:r>
                        </m:sub>
                      </m:sSub>
                      <m:r>
                        <a:rPr lang="pl-PL" sz="3500" i="1">
                          <a:latin typeface="Cambria Math" panose="02040503050406030204" pitchFamily="18" charset="0"/>
                        </a:rPr>
                        <m:t>= </m:t>
                      </m:r>
                      <m:r>
                        <a:rPr lang="pl-PL" sz="3500" i="1">
                          <a:latin typeface="Cambria Math" panose="02040503050406030204" pitchFamily="18" charset="0"/>
                        </a:rPr>
                        <m:t>𝜔</m:t>
                      </m:r>
                      <m:r>
                        <a:rPr lang="pl-PL" sz="3500" i="1">
                          <a:latin typeface="Cambria Math" panose="02040503050406030204" pitchFamily="18" charset="0"/>
                        </a:rPr>
                        <m:t>×</m:t>
                      </m:r>
                      <m:sSub>
                        <m:sSubPr>
                          <m:ctrlPr>
                            <a:rPr lang="pl-PL" sz="3500" i="1">
                              <a:latin typeface="Cambria Math" panose="02040503050406030204" pitchFamily="18" charset="0"/>
                            </a:rPr>
                          </m:ctrlPr>
                        </m:sSubPr>
                        <m:e>
                          <m:r>
                            <a:rPr lang="pl-PL" sz="3500" i="1">
                              <a:latin typeface="Cambria Math" panose="02040503050406030204" pitchFamily="18" charset="0"/>
                            </a:rPr>
                            <m:t>𝜎</m:t>
                          </m:r>
                        </m:e>
                        <m:sub>
                          <m:r>
                            <a:rPr lang="pl-PL" sz="3500" i="1">
                              <a:latin typeface="Cambria Math" panose="02040503050406030204" pitchFamily="18" charset="0"/>
                            </a:rPr>
                            <m:t>𝐷𝑅𝑊</m:t>
                          </m:r>
                        </m:sub>
                      </m:sSub>
                      <m:r>
                        <a:rPr lang="pl-PL" sz="3500" i="1">
                          <a:latin typeface="Cambria Math" panose="02040503050406030204" pitchFamily="18" charset="0"/>
                        </a:rPr>
                        <m:t>×</m:t>
                      </m:r>
                      <m:rad>
                        <m:radPr>
                          <m:degHide m:val="on"/>
                          <m:ctrlPr>
                            <a:rPr lang="pl-PL" sz="3500" i="1">
                              <a:latin typeface="Cambria Math" panose="02040503050406030204" pitchFamily="18" charset="0"/>
                            </a:rPr>
                          </m:ctrlPr>
                        </m:radPr>
                        <m:deg/>
                        <m:e>
                          <m:r>
                            <a:rPr lang="pl-PL" sz="3500" i="1">
                              <a:latin typeface="Cambria Math" panose="02040503050406030204" pitchFamily="18" charset="0"/>
                            </a:rPr>
                            <m:t>𝑛</m:t>
                          </m:r>
                          <m:r>
                            <a:rPr lang="pl-PL" sz="3500" i="1">
                              <a:latin typeface="Cambria Math" panose="02040503050406030204" pitchFamily="18" charset="0"/>
                            </a:rPr>
                            <m:t>×</m:t>
                          </m:r>
                          <m:r>
                            <a:rPr lang="pl-PL" sz="3500" i="1">
                              <a:latin typeface="Cambria Math" panose="02040503050406030204" pitchFamily="18" charset="0"/>
                            </a:rPr>
                            <m:t>𝛼</m:t>
                          </m:r>
                          <m:r>
                            <a:rPr lang="pl-PL" sz="3500" i="1">
                              <a:latin typeface="Cambria Math" panose="02040503050406030204" pitchFamily="18" charset="0"/>
                            </a:rPr>
                            <m:t>×</m:t>
                          </m:r>
                          <m:sSub>
                            <m:sSubPr>
                              <m:ctrlPr>
                                <a:rPr lang="pl-PL" sz="3500" i="1">
                                  <a:latin typeface="Cambria Math" panose="02040503050406030204" pitchFamily="18" charset="0"/>
                                </a:rPr>
                              </m:ctrlPr>
                            </m:sSubPr>
                            <m:e>
                              <m:r>
                                <a:rPr lang="pl-PL" sz="3500" i="1">
                                  <a:latin typeface="Cambria Math" panose="02040503050406030204" pitchFamily="18" charset="0"/>
                                </a:rPr>
                                <m:t>𝑇</m:t>
                              </m:r>
                            </m:e>
                            <m:sub>
                              <m:r>
                                <a:rPr lang="pl-PL" sz="3500" i="1">
                                  <a:latin typeface="Cambria Math" panose="02040503050406030204" pitchFamily="18" charset="0"/>
                                </a:rPr>
                                <m:t>1</m:t>
                              </m:r>
                            </m:sub>
                          </m:sSub>
                        </m:e>
                      </m:rad>
                      <m:r>
                        <a:rPr lang="pl-PL" sz="3500" i="1">
                          <a:latin typeface="Cambria Math" panose="02040503050406030204" pitchFamily="18" charset="0"/>
                        </a:rPr>
                        <m:t>×</m:t>
                      </m:r>
                      <m:r>
                        <a:rPr lang="pl-PL" sz="3500" i="1">
                          <a:latin typeface="Cambria Math" panose="02040503050406030204" pitchFamily="18" charset="0"/>
                        </a:rPr>
                        <m:t>𝑃</m:t>
                      </m:r>
                      <m:r>
                        <a:rPr lang="pl-PL" sz="3500" i="1">
                          <a:latin typeface="Cambria Math" panose="02040503050406030204" pitchFamily="18" charset="0"/>
                        </a:rPr>
                        <m:t>×</m:t>
                      </m:r>
                      <m:sSub>
                        <m:sSubPr>
                          <m:ctrlPr>
                            <a:rPr lang="pl-PL" sz="3500" i="1">
                              <a:latin typeface="Cambria Math" panose="02040503050406030204" pitchFamily="18" charset="0"/>
                            </a:rPr>
                          </m:ctrlPr>
                        </m:sSubPr>
                        <m:e>
                          <m:r>
                            <a:rPr lang="pl-PL" sz="3500" i="1">
                              <a:latin typeface="Cambria Math" panose="02040503050406030204" pitchFamily="18" charset="0"/>
                            </a:rPr>
                            <m:t>𝑢</m:t>
                          </m:r>
                        </m:e>
                        <m:sub>
                          <m:r>
                            <a:rPr lang="pl-PL" sz="3500" i="1">
                              <a:latin typeface="Cambria Math" panose="02040503050406030204" pitchFamily="18" charset="0"/>
                            </a:rPr>
                            <m:t>𝑡</m:t>
                          </m:r>
                        </m:sub>
                      </m:sSub>
                    </m:oMath>
                  </m:oMathPara>
                </a14:m>
                <a:endParaRPr lang="pl-PL" sz="3500" dirty="0"/>
              </a:p>
              <a:p>
                <a:pPr marL="0" indent="0">
                  <a:lnSpc>
                    <a:spcPct val="130000"/>
                  </a:lnSpc>
                  <a:spcAft>
                    <a:spcPts val="600"/>
                  </a:spcAft>
                  <a:buNone/>
                </a:pPr>
                <a:r>
                  <a:rPr lang="en-US" sz="3500" dirty="0"/>
                  <a:t>Because it happens </a:t>
                </a:r>
                <a14:m>
                  <m:oMath xmlns:m="http://schemas.openxmlformats.org/officeDocument/2006/math">
                    <m:sSub>
                      <m:sSubPr>
                        <m:ctrlPr>
                          <a:rPr lang="pl-PL" sz="3500" i="1">
                            <a:latin typeface="Cambria Math" panose="02040503050406030204" pitchFamily="18" charset="0"/>
                          </a:rPr>
                        </m:ctrlPr>
                      </m:sSubPr>
                      <m:e>
                        <m:r>
                          <a:rPr lang="pl-PL" sz="3500" i="1">
                            <a:latin typeface="Cambria Math" panose="02040503050406030204" pitchFamily="18" charset="0"/>
                          </a:rPr>
                          <m:t>𝜎</m:t>
                        </m:r>
                      </m:e>
                      <m:sub>
                        <m:r>
                          <a:rPr lang="en-US" sz="3500" i="1">
                            <a:latin typeface="Cambria Math" panose="02040503050406030204" pitchFamily="18" charset="0"/>
                          </a:rPr>
                          <m:t>𝐷𝑅𝑊</m:t>
                        </m:r>
                      </m:sub>
                    </m:sSub>
                    <m:r>
                      <a:rPr lang="en-US" sz="3500" i="1">
                        <a:latin typeface="Cambria Math" panose="02040503050406030204" pitchFamily="18" charset="0"/>
                      </a:rPr>
                      <m:t>= </m:t>
                    </m:r>
                    <m:r>
                      <a:rPr lang="en-US" sz="3500" i="1">
                        <a:latin typeface="Cambria Math" panose="02040503050406030204" pitchFamily="18" charset="0"/>
                      </a:rPr>
                      <m:t>𝑉</m:t>
                    </m:r>
                    <m:r>
                      <a:rPr lang="en-US" sz="3500" i="1">
                        <a:latin typeface="Cambria Math" panose="02040503050406030204" pitchFamily="18" charset="0"/>
                      </a:rPr>
                      <m:t>× </m:t>
                    </m:r>
                    <m:sSub>
                      <m:sSubPr>
                        <m:ctrlPr>
                          <a:rPr lang="pl-PL" sz="3500" i="1">
                            <a:latin typeface="Cambria Math" panose="02040503050406030204" pitchFamily="18" charset="0"/>
                          </a:rPr>
                        </m:ctrlPr>
                      </m:sSubPr>
                      <m:e>
                        <m:r>
                          <a:rPr lang="en-US" sz="3500" i="1">
                            <a:latin typeface="Cambria Math" panose="02040503050406030204" pitchFamily="18" charset="0"/>
                          </a:rPr>
                          <m:t>𝐷</m:t>
                        </m:r>
                      </m:e>
                      <m:sub>
                        <m:r>
                          <a:rPr lang="en-US" sz="3500" i="1">
                            <a:latin typeface="Cambria Math" panose="02040503050406030204" pitchFamily="18" charset="0"/>
                          </a:rPr>
                          <m:t>𝑅𝑊</m:t>
                        </m:r>
                      </m:sub>
                    </m:sSub>
                  </m:oMath>
                </a14:m>
                <a:r>
                  <a:rPr lang="en-US" sz="3500" dirty="0"/>
                  <a:t>, where V is the so-called coefficient of variation </a:t>
                </a:r>
                <a14:m>
                  <m:oMath xmlns:m="http://schemas.openxmlformats.org/officeDocument/2006/math">
                    <m:r>
                      <a:rPr lang="en-US" sz="3500" i="1">
                        <a:latin typeface="Cambria Math" panose="02040503050406030204" pitchFamily="18" charset="0"/>
                      </a:rPr>
                      <m:t>𝑉</m:t>
                    </m:r>
                    <m:r>
                      <a:rPr lang="en-US" sz="3500" i="1">
                        <a:latin typeface="Cambria Math" panose="02040503050406030204" pitchFamily="18" charset="0"/>
                      </a:rPr>
                      <m:t> = </m:t>
                    </m:r>
                    <m:f>
                      <m:fPr>
                        <m:ctrlPr>
                          <a:rPr lang="pl-PL" sz="3500" i="1">
                            <a:latin typeface="Cambria Math" panose="02040503050406030204" pitchFamily="18" charset="0"/>
                          </a:rPr>
                        </m:ctrlPr>
                      </m:fPr>
                      <m:num>
                        <m:sSub>
                          <m:sSubPr>
                            <m:ctrlPr>
                              <a:rPr lang="pl-PL" sz="3500" i="1">
                                <a:latin typeface="Cambria Math" panose="02040503050406030204" pitchFamily="18" charset="0"/>
                              </a:rPr>
                            </m:ctrlPr>
                          </m:sSubPr>
                          <m:e>
                            <m:r>
                              <a:rPr lang="pl-PL" sz="3500" i="1">
                                <a:latin typeface="Cambria Math" panose="02040503050406030204" pitchFamily="18" charset="0"/>
                              </a:rPr>
                              <m:t>𝜎</m:t>
                            </m:r>
                          </m:e>
                          <m:sub>
                            <m:r>
                              <a:rPr lang="en-US" sz="3500" i="1">
                                <a:latin typeface="Cambria Math" panose="02040503050406030204" pitchFamily="18" charset="0"/>
                              </a:rPr>
                              <m:t>𝑃</m:t>
                            </m:r>
                          </m:sub>
                        </m:sSub>
                      </m:num>
                      <m:den>
                        <m:r>
                          <a:rPr lang="en-US" sz="3500" i="1">
                            <a:latin typeface="Cambria Math" panose="02040503050406030204" pitchFamily="18" charset="0"/>
                          </a:rPr>
                          <m:t>𝐷</m:t>
                        </m:r>
                      </m:den>
                    </m:f>
                  </m:oMath>
                </a14:m>
                <a:r>
                  <a:rPr lang="en-US" sz="3500" dirty="0"/>
                  <a:t>, then the pattern takes the form:</a:t>
                </a:r>
                <a:endParaRPr lang="pl-PL" sz="3500" i="1" dirty="0"/>
              </a:p>
              <a:p>
                <a:pPr marL="0" indent="0" algn="ctr">
                  <a:lnSpc>
                    <a:spcPct val="130000"/>
                  </a:lnSpc>
                  <a:buNone/>
                </a:pPr>
                <a14:m>
                  <m:oMath xmlns:m="http://schemas.openxmlformats.org/officeDocument/2006/math">
                    <m:sSub>
                      <m:sSubPr>
                        <m:ctrlPr>
                          <a:rPr lang="pl-PL" sz="3500" i="1">
                            <a:latin typeface="Cambria Math" panose="02040503050406030204" pitchFamily="18" charset="0"/>
                          </a:rPr>
                        </m:ctrlPr>
                      </m:sSubPr>
                      <m:e>
                        <m:r>
                          <a:rPr lang="pl-PL" sz="3500" i="1">
                            <a:latin typeface="Cambria Math" panose="02040503050406030204" pitchFamily="18" charset="0"/>
                          </a:rPr>
                          <m:t>𝐶</m:t>
                        </m:r>
                      </m:e>
                      <m:sub>
                        <m:r>
                          <a:rPr lang="pl-PL" sz="3500" i="1">
                            <a:latin typeface="Cambria Math" panose="02040503050406030204" pitchFamily="18" charset="0"/>
                          </a:rPr>
                          <m:t>2(</m:t>
                        </m:r>
                        <m:r>
                          <a:rPr lang="pl-PL" sz="3500" i="1">
                            <a:latin typeface="Cambria Math" panose="02040503050406030204" pitchFamily="18" charset="0"/>
                          </a:rPr>
                          <m:t>𝑆𝑆</m:t>
                        </m:r>
                        <m:r>
                          <a:rPr lang="pl-PL" sz="3500" i="1">
                            <a:latin typeface="Cambria Math" panose="02040503050406030204" pitchFamily="18" charset="0"/>
                          </a:rPr>
                          <m:t>)</m:t>
                        </m:r>
                      </m:sub>
                    </m:sSub>
                    <m:r>
                      <a:rPr lang="pl-PL" sz="3500" i="1">
                        <a:latin typeface="Cambria Math" panose="02040503050406030204" pitchFamily="18" charset="0"/>
                      </a:rPr>
                      <m:t> = </m:t>
                    </m:r>
                    <m:r>
                      <a:rPr lang="pl-PL" sz="3500" i="1">
                        <a:latin typeface="Cambria Math" panose="02040503050406030204" pitchFamily="18" charset="0"/>
                      </a:rPr>
                      <m:t>𝜔</m:t>
                    </m:r>
                    <m:r>
                      <a:rPr lang="pl-PL" sz="3500" i="1">
                        <a:latin typeface="Cambria Math" panose="02040503050406030204" pitchFamily="18" charset="0"/>
                      </a:rPr>
                      <m:t>×</m:t>
                    </m:r>
                    <m:r>
                      <a:rPr lang="pl-PL" sz="3500" i="1">
                        <a:latin typeface="Cambria Math" panose="02040503050406030204" pitchFamily="18" charset="0"/>
                      </a:rPr>
                      <m:t>𝑉</m:t>
                    </m:r>
                    <m:r>
                      <a:rPr lang="pl-PL" sz="3500" i="1">
                        <a:latin typeface="Cambria Math" panose="02040503050406030204" pitchFamily="18" charset="0"/>
                      </a:rPr>
                      <m:t>×</m:t>
                    </m:r>
                    <m:sSub>
                      <m:sSubPr>
                        <m:ctrlPr>
                          <a:rPr lang="pl-PL" sz="3500" i="1">
                            <a:latin typeface="Cambria Math" panose="02040503050406030204" pitchFamily="18" charset="0"/>
                          </a:rPr>
                        </m:ctrlPr>
                      </m:sSubPr>
                      <m:e>
                        <m:r>
                          <a:rPr lang="pl-PL" sz="3500" i="1">
                            <a:latin typeface="Cambria Math" panose="02040503050406030204" pitchFamily="18" charset="0"/>
                          </a:rPr>
                          <m:t>𝐷</m:t>
                        </m:r>
                      </m:e>
                      <m:sub>
                        <m:r>
                          <a:rPr lang="pl-PL" sz="3500" i="1">
                            <a:latin typeface="Cambria Math" panose="02040503050406030204" pitchFamily="18" charset="0"/>
                          </a:rPr>
                          <m:t>𝑅𝑊</m:t>
                        </m:r>
                      </m:sub>
                    </m:sSub>
                    <m:r>
                      <a:rPr lang="pl-PL" sz="3500" i="1">
                        <a:latin typeface="Cambria Math" panose="02040503050406030204" pitchFamily="18" charset="0"/>
                      </a:rPr>
                      <m:t>×</m:t>
                    </m:r>
                    <m:rad>
                      <m:radPr>
                        <m:degHide m:val="on"/>
                        <m:ctrlPr>
                          <a:rPr lang="pl-PL" sz="3500" i="1">
                            <a:latin typeface="Cambria Math" panose="02040503050406030204" pitchFamily="18" charset="0"/>
                          </a:rPr>
                        </m:ctrlPr>
                      </m:radPr>
                      <m:deg/>
                      <m:e>
                        <m:r>
                          <a:rPr lang="pl-PL" sz="3500" i="1">
                            <a:latin typeface="Cambria Math" panose="02040503050406030204" pitchFamily="18" charset="0"/>
                          </a:rPr>
                          <m:t>𝑛</m:t>
                        </m:r>
                        <m:r>
                          <a:rPr lang="pl-PL" sz="3500" i="1">
                            <a:latin typeface="Cambria Math" panose="02040503050406030204" pitchFamily="18" charset="0"/>
                          </a:rPr>
                          <m:t>×</m:t>
                        </m:r>
                        <m:r>
                          <a:rPr lang="pl-PL" sz="3500" i="1">
                            <a:latin typeface="Cambria Math" panose="02040503050406030204" pitchFamily="18" charset="0"/>
                          </a:rPr>
                          <m:t>𝛼</m:t>
                        </m:r>
                        <m:r>
                          <a:rPr lang="pl-PL" sz="3500" i="1">
                            <a:latin typeface="Cambria Math" panose="02040503050406030204" pitchFamily="18" charset="0"/>
                          </a:rPr>
                          <m:t>×</m:t>
                        </m:r>
                        <m:sSub>
                          <m:sSubPr>
                            <m:ctrlPr>
                              <a:rPr lang="pl-PL" sz="3500" i="1">
                                <a:latin typeface="Cambria Math" panose="02040503050406030204" pitchFamily="18" charset="0"/>
                              </a:rPr>
                            </m:ctrlPr>
                          </m:sSubPr>
                          <m:e>
                            <m:r>
                              <a:rPr lang="pl-PL" sz="3500" i="1">
                                <a:latin typeface="Cambria Math" panose="02040503050406030204" pitchFamily="18" charset="0"/>
                              </a:rPr>
                              <m:t>𝑇</m:t>
                            </m:r>
                          </m:e>
                          <m:sub>
                            <m:r>
                              <a:rPr lang="pl-PL" sz="3500" i="1">
                                <a:latin typeface="Cambria Math" panose="02040503050406030204" pitchFamily="18" charset="0"/>
                              </a:rPr>
                              <m:t>1</m:t>
                            </m:r>
                          </m:sub>
                        </m:sSub>
                      </m:e>
                    </m:rad>
                    <m:r>
                      <a:rPr lang="pl-PL" sz="3500" i="1">
                        <a:latin typeface="Cambria Math" panose="02040503050406030204" pitchFamily="18" charset="0"/>
                      </a:rPr>
                      <m:t>×</m:t>
                    </m:r>
                    <m:r>
                      <a:rPr lang="pl-PL" sz="3500" i="1">
                        <a:latin typeface="Cambria Math" panose="02040503050406030204" pitchFamily="18" charset="0"/>
                      </a:rPr>
                      <m:t>𝑃</m:t>
                    </m:r>
                    <m:r>
                      <a:rPr lang="pl-PL" sz="3500" i="1">
                        <a:latin typeface="Cambria Math" panose="02040503050406030204" pitchFamily="18" charset="0"/>
                      </a:rPr>
                      <m:t>×</m:t>
                    </m:r>
                    <m:sSub>
                      <m:sSubPr>
                        <m:ctrlPr>
                          <a:rPr lang="pl-PL" sz="3500" i="1">
                            <a:latin typeface="Cambria Math" panose="02040503050406030204" pitchFamily="18" charset="0"/>
                          </a:rPr>
                        </m:ctrlPr>
                      </m:sSubPr>
                      <m:e>
                        <m:r>
                          <a:rPr lang="pl-PL" sz="3500" i="1">
                            <a:latin typeface="Cambria Math" panose="02040503050406030204" pitchFamily="18" charset="0"/>
                          </a:rPr>
                          <m:t>𝑢</m:t>
                        </m:r>
                      </m:e>
                      <m:sub>
                        <m:r>
                          <a:rPr lang="pl-PL" sz="3500" i="1">
                            <a:latin typeface="Cambria Math" panose="02040503050406030204" pitchFamily="18" charset="0"/>
                          </a:rPr>
                          <m:t>𝑡</m:t>
                        </m:r>
                      </m:sub>
                    </m:sSub>
                  </m:oMath>
                </a14:m>
                <a:r>
                  <a:rPr lang="pl-PL" dirty="0"/>
                  <a:t>.</a:t>
                </a:r>
              </a:p>
            </p:txBody>
          </p:sp>
        </mc:Choice>
        <mc:Fallback>
          <p:sp>
            <p:nvSpPr>
              <p:cNvPr id="5" name="Symbol zastępczy zawartości 4">
                <a:extLst>
                  <a:ext uri="{FF2B5EF4-FFF2-40B4-BE49-F238E27FC236}">
                    <a16:creationId xmlns:a16="http://schemas.microsoft.com/office/drawing/2014/main" id="{08B1E3E4-9C4A-4CF8-DBD2-8A61BD597723}"/>
                  </a:ext>
                </a:extLst>
              </p:cNvPr>
              <p:cNvSpPr>
                <a:spLocks noGrp="1" noRot="1" noChangeAspect="1" noMove="1" noResize="1" noEditPoints="1" noAdjustHandles="1" noChangeArrowheads="1" noChangeShapeType="1" noTextEdit="1"/>
              </p:cNvSpPr>
              <p:nvPr>
                <p:ph idx="1"/>
              </p:nvPr>
            </p:nvSpPr>
            <p:spPr>
              <a:xfrm>
                <a:off x="829499" y="1735132"/>
                <a:ext cx="10924536" cy="4392095"/>
              </a:xfrm>
              <a:blipFill>
                <a:blip r:embed="rId2"/>
                <a:stretch>
                  <a:fillRect l="-725" t="-972"/>
                </a:stretch>
              </a:blipFill>
            </p:spPr>
            <p:txBody>
              <a:bodyPr/>
              <a:lstStyle/>
              <a:p>
                <a:r>
                  <a:rPr lang="en-GB">
                    <a:noFill/>
                  </a:rPr>
                  <a:t> </a:t>
                </a:r>
              </a:p>
            </p:txBody>
          </p:sp>
        </mc:Fallback>
      </mc:AlternateContent>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pic>
        <p:nvPicPr>
          <p:cNvPr id="3" name="Obraz 2" descr="Obraz zawierający design&#10;&#10;Opis wygenerowany automatycznie">
            <a:extLst>
              <a:ext uri="{FF2B5EF4-FFF2-40B4-BE49-F238E27FC236}">
                <a16:creationId xmlns:a16="http://schemas.microsoft.com/office/drawing/2014/main" id="{270FC361-AA70-08A9-B115-DDCC8AE5784F}"/>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28029" y="2280996"/>
            <a:ext cx="829499" cy="698359"/>
          </a:xfrm>
          <a:prstGeom prst="rect">
            <a:avLst/>
          </a:prstGeom>
        </p:spPr>
      </p:pic>
      <p:pic>
        <p:nvPicPr>
          <p:cNvPr id="2" name="Obraz 1" descr="Obraz zawierający design&#10;&#10;Opis wygenerowany automatycznie">
            <a:extLst>
              <a:ext uri="{FF2B5EF4-FFF2-40B4-BE49-F238E27FC236}">
                <a16:creationId xmlns:a16="http://schemas.microsoft.com/office/drawing/2014/main" id="{9AAFB469-0833-8D97-E2EF-D12F81AF5B8B}"/>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4846" y="3788329"/>
            <a:ext cx="829499" cy="698359"/>
          </a:xfrm>
          <a:prstGeom prst="rect">
            <a:avLst/>
          </a:prstGeom>
        </p:spPr>
      </p:pic>
      <p:pic>
        <p:nvPicPr>
          <p:cNvPr id="7" name="Obraz 6" descr="Obraz zawierający design&#10;&#10;Opis wygenerowany automatycznie">
            <a:extLst>
              <a:ext uri="{FF2B5EF4-FFF2-40B4-BE49-F238E27FC236}">
                <a16:creationId xmlns:a16="http://schemas.microsoft.com/office/drawing/2014/main" id="{6985B788-6FC8-DB14-A732-D243BC8189F9}"/>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28029" y="5428868"/>
            <a:ext cx="829499" cy="698359"/>
          </a:xfrm>
          <a:prstGeom prst="rect">
            <a:avLst/>
          </a:prstGeom>
        </p:spPr>
      </p:pic>
    </p:spTree>
    <p:extLst>
      <p:ext uri="{BB962C8B-B14F-4D97-AF65-F5344CB8AC3E}">
        <p14:creationId xmlns:p14="http://schemas.microsoft.com/office/powerpoint/2010/main" val="350986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fade">
                                      <p:cBhvr>
                                        <p:cTn id="28" dur="1000"/>
                                        <p:tgtEl>
                                          <p:spTgt spid="5">
                                            <p:txEl>
                                              <p:pRg st="2" end="2"/>
                                            </p:txEl>
                                          </p:spTgt>
                                        </p:tgtEl>
                                      </p:cBhvr>
                                    </p:animEffect>
                                    <p:anim calcmode="lin" valueType="num">
                                      <p:cBhvr>
                                        <p:cTn id="2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1000"/>
                                        <p:tgtEl>
                                          <p:spTgt spid="2"/>
                                        </p:tgtEl>
                                      </p:cBhvr>
                                    </p:animEffect>
                                    <p:anim calcmode="lin" valueType="num">
                                      <p:cBhvr>
                                        <p:cTn id="36" dur="1000" fill="hold"/>
                                        <p:tgtEl>
                                          <p:spTgt spid="2"/>
                                        </p:tgtEl>
                                        <p:attrNameLst>
                                          <p:attrName>ppt_x</p:attrName>
                                        </p:attrNameLst>
                                      </p:cBhvr>
                                      <p:tavLst>
                                        <p:tav tm="0">
                                          <p:val>
                                            <p:strVal val="#ppt_x"/>
                                          </p:val>
                                        </p:tav>
                                        <p:tav tm="100000">
                                          <p:val>
                                            <p:strVal val="#ppt_x"/>
                                          </p:val>
                                        </p:tav>
                                      </p:tavLst>
                                    </p:anim>
                                    <p:anim calcmode="lin" valueType="num">
                                      <p:cBhvr>
                                        <p:cTn id="3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3" end="3"/>
                                            </p:txEl>
                                          </p:spTgt>
                                        </p:tgtEl>
                                        <p:attrNameLst>
                                          <p:attrName>style.visibility</p:attrName>
                                        </p:attrNameLst>
                                      </p:cBhvr>
                                      <p:to>
                                        <p:strVal val="visible"/>
                                      </p:to>
                                    </p:set>
                                    <p:animEffect transition="in" filter="fade">
                                      <p:cBhvr>
                                        <p:cTn id="42" dur="1000"/>
                                        <p:tgtEl>
                                          <p:spTgt spid="5">
                                            <p:txEl>
                                              <p:pRg st="3" end="3"/>
                                            </p:txEl>
                                          </p:spTgt>
                                        </p:tgtEl>
                                      </p:cBhvr>
                                    </p:animEffect>
                                    <p:anim calcmode="lin" valueType="num">
                                      <p:cBhvr>
                                        <p:cTn id="4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4" end="4"/>
                                            </p:txEl>
                                          </p:spTgt>
                                        </p:tgtEl>
                                        <p:attrNameLst>
                                          <p:attrName>style.visibility</p:attrName>
                                        </p:attrNameLst>
                                      </p:cBhvr>
                                      <p:to>
                                        <p:strVal val="visible"/>
                                      </p:to>
                                    </p:set>
                                    <p:animEffect transition="in" filter="fade">
                                      <p:cBhvr>
                                        <p:cTn id="49" dur="1000"/>
                                        <p:tgtEl>
                                          <p:spTgt spid="5">
                                            <p:txEl>
                                              <p:pRg st="4" end="4"/>
                                            </p:txEl>
                                          </p:spTgt>
                                        </p:tgtEl>
                                      </p:cBhvr>
                                    </p:animEffect>
                                    <p:anim calcmode="lin" valueType="num">
                                      <p:cBhvr>
                                        <p:cTn id="50"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fade">
                                      <p:cBhvr>
                                        <p:cTn id="56" dur="1000"/>
                                        <p:tgtEl>
                                          <p:spTgt spid="7"/>
                                        </p:tgtEl>
                                      </p:cBhvr>
                                    </p:animEffect>
                                    <p:anim calcmode="lin" valueType="num">
                                      <p:cBhvr>
                                        <p:cTn id="57" dur="1000" fill="hold"/>
                                        <p:tgtEl>
                                          <p:spTgt spid="7"/>
                                        </p:tgtEl>
                                        <p:attrNameLst>
                                          <p:attrName>ppt_x</p:attrName>
                                        </p:attrNameLst>
                                      </p:cBhvr>
                                      <p:tavLst>
                                        <p:tav tm="0">
                                          <p:val>
                                            <p:strVal val="#ppt_x"/>
                                          </p:val>
                                        </p:tav>
                                        <p:tav tm="100000">
                                          <p:val>
                                            <p:strVal val="#ppt_x"/>
                                          </p:val>
                                        </p:tav>
                                      </p:tavLst>
                                    </p:anim>
                                    <p:anim calcmode="lin" valueType="num">
                                      <p:cBhvr>
                                        <p:cTn id="5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5">
                                            <p:txEl>
                                              <p:pRg st="5" end="5"/>
                                            </p:txEl>
                                          </p:spTgt>
                                        </p:tgtEl>
                                        <p:attrNameLst>
                                          <p:attrName>style.visibility</p:attrName>
                                        </p:attrNameLst>
                                      </p:cBhvr>
                                      <p:to>
                                        <p:strVal val="visible"/>
                                      </p:to>
                                    </p:set>
                                    <p:animEffect transition="in" filter="fade">
                                      <p:cBhvr>
                                        <p:cTn id="63" dur="1000"/>
                                        <p:tgtEl>
                                          <p:spTgt spid="5">
                                            <p:txEl>
                                              <p:pRg st="5" end="5"/>
                                            </p:txEl>
                                          </p:spTgt>
                                        </p:tgtEl>
                                      </p:cBhvr>
                                    </p:animEffect>
                                    <p:anim calcmode="lin" valueType="num">
                                      <p:cBhvr>
                                        <p:cTn id="64"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65"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S</a:t>
            </a:r>
            <a:r>
              <a:rPr lang="en-US" dirty="0" err="1"/>
              <a:t>trengths</a:t>
            </a:r>
            <a:r>
              <a:rPr lang="en-US" dirty="0"/>
              <a:t> </a:t>
            </a:r>
            <a:r>
              <a:rPr lang="pl-PL" dirty="0"/>
              <a:t>and </a:t>
            </a:r>
            <a:r>
              <a:rPr lang="pl-PL" dirty="0" err="1"/>
              <a:t>weaknesses</a:t>
            </a:r>
            <a:r>
              <a:rPr lang="pl-PL" dirty="0"/>
              <a:t> </a:t>
            </a:r>
            <a:r>
              <a:rPr lang="en-US" dirty="0"/>
              <a:t>of the classic inventory management concept</a:t>
            </a:r>
            <a:endParaRPr lang="pl-PL" dirty="0">
              <a:highlight>
                <a:srgbClr val="FFFF00"/>
              </a:highlight>
            </a:endParaRP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069196" y="1735132"/>
            <a:ext cx="5026804" cy="4392095"/>
          </a:xfrm>
        </p:spPr>
        <p:txBody>
          <a:bodyPr>
            <a:normAutofit/>
          </a:bodyPr>
          <a:lstStyle/>
          <a:p>
            <a:pPr algn="just">
              <a:lnSpc>
                <a:spcPct val="110000"/>
              </a:lnSpc>
            </a:pPr>
            <a:r>
              <a:rPr lang="en-US" sz="2200" dirty="0">
                <a:solidFill>
                  <a:srgbClr val="1065AB"/>
                </a:solidFill>
              </a:rPr>
              <a:t>simplicity and clarity </a:t>
            </a:r>
            <a:r>
              <a:rPr lang="en-US" sz="2200" dirty="0"/>
              <a:t>– they are easy to understand and implement</a:t>
            </a:r>
            <a:r>
              <a:rPr lang="pl-PL" sz="2200" dirty="0"/>
              <a:t>;</a:t>
            </a:r>
            <a:endParaRPr lang="en-US" sz="2200" dirty="0"/>
          </a:p>
          <a:p>
            <a:pPr algn="just">
              <a:lnSpc>
                <a:spcPct val="110000"/>
              </a:lnSpc>
            </a:pPr>
            <a:r>
              <a:rPr lang="en-US" sz="2200" dirty="0"/>
              <a:t>help in </a:t>
            </a:r>
            <a:r>
              <a:rPr lang="en-US" sz="2200" dirty="0">
                <a:solidFill>
                  <a:srgbClr val="1065AB"/>
                </a:solidFill>
              </a:rPr>
              <a:t>minimi</a:t>
            </a:r>
            <a:r>
              <a:rPr lang="pl-PL" sz="2200" dirty="0">
                <a:solidFill>
                  <a:srgbClr val="1065AB"/>
                </a:solidFill>
              </a:rPr>
              <a:t>s</a:t>
            </a:r>
            <a:r>
              <a:rPr lang="en-US" sz="2200" dirty="0" err="1">
                <a:solidFill>
                  <a:srgbClr val="1065AB"/>
                </a:solidFill>
              </a:rPr>
              <a:t>ing</a:t>
            </a:r>
            <a:r>
              <a:rPr lang="en-US" sz="2200" dirty="0">
                <a:solidFill>
                  <a:srgbClr val="1065AB"/>
                </a:solidFill>
              </a:rPr>
              <a:t> the total costs </a:t>
            </a:r>
            <a:r>
              <a:rPr lang="en-US" sz="2200" dirty="0"/>
              <a:t>of inventory management by balancing the costs of ordering and holding inventory, aiming for economic order quantity</a:t>
            </a:r>
            <a:r>
              <a:rPr lang="pl-PL" sz="2200" dirty="0"/>
              <a:t>;</a:t>
            </a:r>
            <a:endParaRPr lang="en-US" sz="2200" dirty="0"/>
          </a:p>
          <a:p>
            <a:pPr algn="just">
              <a:lnSpc>
                <a:spcPct val="110000"/>
              </a:lnSpc>
            </a:pPr>
            <a:r>
              <a:rPr lang="en-US" sz="2200" dirty="0">
                <a:solidFill>
                  <a:srgbClr val="1065AB"/>
                </a:solidFill>
              </a:rPr>
              <a:t>clear and defined decision-making processes </a:t>
            </a:r>
            <a:r>
              <a:rPr lang="en-US" sz="2200" dirty="0"/>
              <a:t>that help manage orders and inventory based on calculations and predefined rules.</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pic>
        <p:nvPicPr>
          <p:cNvPr id="8" name="Obraz 7">
            <a:extLst>
              <a:ext uri="{FF2B5EF4-FFF2-40B4-BE49-F238E27FC236}">
                <a16:creationId xmlns:a16="http://schemas.microsoft.com/office/drawing/2014/main" id="{A28DF30E-1BB7-A7B9-012B-2BF5B151BFE1}"/>
              </a:ext>
            </a:extLst>
          </p:cNvPr>
          <p:cNvPicPr>
            <a:picLocks noChangeAspect="1"/>
          </p:cNvPicPr>
          <p:nvPr/>
        </p:nvPicPr>
        <p:blipFill>
          <a:blip r:embed="rId2"/>
          <a:stretch>
            <a:fillRect/>
          </a:stretch>
        </p:blipFill>
        <p:spPr>
          <a:xfrm>
            <a:off x="2251" y="3279025"/>
            <a:ext cx="1099121" cy="921600"/>
          </a:xfrm>
          <a:prstGeom prst="rect">
            <a:avLst/>
          </a:prstGeom>
        </p:spPr>
      </p:pic>
      <p:pic>
        <p:nvPicPr>
          <p:cNvPr id="9" name="Obraz 8">
            <a:extLst>
              <a:ext uri="{FF2B5EF4-FFF2-40B4-BE49-F238E27FC236}">
                <a16:creationId xmlns:a16="http://schemas.microsoft.com/office/drawing/2014/main" id="{4A74C3D4-5119-209E-752F-D73F1E0F3C4B}"/>
              </a:ext>
            </a:extLst>
          </p:cNvPr>
          <p:cNvPicPr>
            <a:picLocks noChangeAspect="1"/>
          </p:cNvPicPr>
          <p:nvPr/>
        </p:nvPicPr>
        <p:blipFill>
          <a:blip r:embed="rId3"/>
          <a:stretch>
            <a:fillRect/>
          </a:stretch>
        </p:blipFill>
        <p:spPr>
          <a:xfrm>
            <a:off x="6202150" y="3278744"/>
            <a:ext cx="800244" cy="921881"/>
          </a:xfrm>
          <a:prstGeom prst="rect">
            <a:avLst/>
          </a:prstGeom>
        </p:spPr>
      </p:pic>
      <p:sp>
        <p:nvSpPr>
          <p:cNvPr id="10" name="Symbol zastępczy zawartości 4">
            <a:extLst>
              <a:ext uri="{FF2B5EF4-FFF2-40B4-BE49-F238E27FC236}">
                <a16:creationId xmlns:a16="http://schemas.microsoft.com/office/drawing/2014/main" id="{891FB4FB-9B9E-7116-020D-7901E5E503E2}"/>
              </a:ext>
            </a:extLst>
          </p:cNvPr>
          <p:cNvSpPr txBox="1">
            <a:spLocks/>
          </p:cNvSpPr>
          <p:nvPr/>
        </p:nvSpPr>
        <p:spPr>
          <a:xfrm>
            <a:off x="6965448" y="1735131"/>
            <a:ext cx="5026804" cy="4392095"/>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pPr>
            <a:r>
              <a:rPr lang="en-US" sz="2400" dirty="0"/>
              <a:t>the need for an </a:t>
            </a:r>
            <a:r>
              <a:rPr lang="en-US" sz="2400" dirty="0">
                <a:solidFill>
                  <a:srgbClr val="1065AB"/>
                </a:solidFill>
              </a:rPr>
              <a:t>assumption of constant and predictable demand</a:t>
            </a:r>
            <a:r>
              <a:rPr lang="en-US" sz="2400" dirty="0"/>
              <a:t>, which does not always correspond to the dynamic and variable market realities</a:t>
            </a:r>
            <a:r>
              <a:rPr lang="pl-PL" sz="2400" dirty="0"/>
              <a:t>;</a:t>
            </a:r>
            <a:endParaRPr lang="en-US" sz="2400" dirty="0"/>
          </a:p>
          <a:p>
            <a:pPr algn="just">
              <a:lnSpc>
                <a:spcPct val="120000"/>
              </a:lnSpc>
            </a:pPr>
            <a:r>
              <a:rPr lang="en-US" sz="2400" dirty="0">
                <a:solidFill>
                  <a:srgbClr val="1065AB"/>
                </a:solidFill>
              </a:rPr>
              <a:t>not accounting for demand variability and risk </a:t>
            </a:r>
            <a:r>
              <a:rPr lang="en-US" sz="2400" dirty="0"/>
              <a:t>in the supply chain (e.g., delivery delays, market changes)</a:t>
            </a:r>
            <a:r>
              <a:rPr lang="pl-PL" sz="2400" dirty="0"/>
              <a:t>;</a:t>
            </a:r>
            <a:endParaRPr lang="en-US" sz="2400" dirty="0"/>
          </a:p>
          <a:p>
            <a:pPr algn="just">
              <a:lnSpc>
                <a:spcPct val="120000"/>
              </a:lnSpc>
            </a:pPr>
            <a:r>
              <a:rPr lang="en-US" sz="2400" dirty="0">
                <a:solidFill>
                  <a:srgbClr val="1065AB"/>
                </a:solidFill>
              </a:rPr>
              <a:t>lack of flexibility</a:t>
            </a:r>
            <a:r>
              <a:rPr lang="en-US" sz="2400" dirty="0"/>
              <a:t> in responding to rapid changes in the market or supply chain, as they are based on fixed parameters and do not anticipate dynamic adaptation to new conditions</a:t>
            </a:r>
            <a:r>
              <a:rPr lang="pl-PL" sz="2400" dirty="0"/>
              <a:t>.</a:t>
            </a:r>
            <a:endParaRPr lang="en-US" sz="2400" dirty="0"/>
          </a:p>
        </p:txBody>
      </p:sp>
    </p:spTree>
    <p:extLst>
      <p:ext uri="{BB962C8B-B14F-4D97-AF65-F5344CB8AC3E}">
        <p14:creationId xmlns:p14="http://schemas.microsoft.com/office/powerpoint/2010/main" val="301052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fade">
                                      <p:cBhvr>
                                        <p:cTn id="28" dur="1000"/>
                                        <p:tgtEl>
                                          <p:spTgt spid="5">
                                            <p:txEl>
                                              <p:pRg st="2" end="2"/>
                                            </p:txEl>
                                          </p:spTgt>
                                        </p:tgtEl>
                                      </p:cBhvr>
                                    </p:animEffect>
                                    <p:anim calcmode="lin" valueType="num">
                                      <p:cBhvr>
                                        <p:cTn id="2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fade">
                                      <p:cBhvr>
                                        <p:cTn id="42" dur="1000"/>
                                        <p:tgtEl>
                                          <p:spTgt spid="10">
                                            <p:txEl>
                                              <p:pRg st="0" end="0"/>
                                            </p:txEl>
                                          </p:spTgt>
                                        </p:tgtEl>
                                      </p:cBhvr>
                                    </p:animEffect>
                                    <p:anim calcmode="lin" valueType="num">
                                      <p:cBhvr>
                                        <p:cTn id="43"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0">
                                            <p:txEl>
                                              <p:pRg st="1" end="1"/>
                                            </p:txEl>
                                          </p:spTgt>
                                        </p:tgtEl>
                                        <p:attrNameLst>
                                          <p:attrName>style.visibility</p:attrName>
                                        </p:attrNameLst>
                                      </p:cBhvr>
                                      <p:to>
                                        <p:strVal val="visible"/>
                                      </p:to>
                                    </p:set>
                                    <p:animEffect transition="in" filter="fade">
                                      <p:cBhvr>
                                        <p:cTn id="49" dur="1000"/>
                                        <p:tgtEl>
                                          <p:spTgt spid="10">
                                            <p:txEl>
                                              <p:pRg st="1" end="1"/>
                                            </p:txEl>
                                          </p:spTgt>
                                        </p:tgtEl>
                                      </p:cBhvr>
                                    </p:animEffect>
                                    <p:anim calcmode="lin" valueType="num">
                                      <p:cBhvr>
                                        <p:cTn id="50"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51"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0">
                                            <p:txEl>
                                              <p:pRg st="2" end="2"/>
                                            </p:txEl>
                                          </p:spTgt>
                                        </p:tgtEl>
                                        <p:attrNameLst>
                                          <p:attrName>style.visibility</p:attrName>
                                        </p:attrNameLst>
                                      </p:cBhvr>
                                      <p:to>
                                        <p:strVal val="visible"/>
                                      </p:to>
                                    </p:set>
                                    <p:animEffect transition="in" filter="fade">
                                      <p:cBhvr>
                                        <p:cTn id="56" dur="1000"/>
                                        <p:tgtEl>
                                          <p:spTgt spid="10">
                                            <p:txEl>
                                              <p:pRg st="2" end="2"/>
                                            </p:txEl>
                                          </p:spTgt>
                                        </p:tgtEl>
                                      </p:cBhvr>
                                    </p:animEffect>
                                    <p:anim calcmode="lin" valueType="num">
                                      <p:cBhvr>
                                        <p:cTn id="57"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58"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Distribution </a:t>
            </a:r>
            <a:r>
              <a:rPr lang="pl-PL" dirty="0" err="1"/>
              <a:t>Requirements</a:t>
            </a:r>
            <a:r>
              <a:rPr lang="pl-PL" dirty="0"/>
              <a:t> Planning</a:t>
            </a:r>
            <a:endParaRPr lang="pl-PL" dirty="0">
              <a:highlight>
                <a:srgbClr val="FFFF00"/>
              </a:highlight>
            </a:endParaRP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069196" y="1481668"/>
            <a:ext cx="10551674" cy="4788503"/>
          </a:xfrm>
        </p:spPr>
        <p:txBody>
          <a:bodyPr>
            <a:normAutofit fontScale="85000" lnSpcReduction="20000"/>
          </a:bodyPr>
          <a:lstStyle/>
          <a:p>
            <a:pPr algn="just">
              <a:lnSpc>
                <a:spcPct val="130000"/>
              </a:lnSpc>
            </a:pPr>
            <a:r>
              <a:rPr lang="en-US" sz="2400" dirty="0">
                <a:solidFill>
                  <a:srgbClr val="1065AB"/>
                </a:solidFill>
              </a:rPr>
              <a:t>DRP (Distribution Requirements Planning) </a:t>
            </a:r>
            <a:r>
              <a:rPr lang="en-US" sz="2400" dirty="0"/>
              <a:t>– coordinates demand with inventory levels in various locations</a:t>
            </a:r>
            <a:r>
              <a:rPr lang="pl-PL" sz="2400" dirty="0"/>
              <a:t>;</a:t>
            </a:r>
          </a:p>
          <a:p>
            <a:pPr algn="just">
              <a:lnSpc>
                <a:spcPct val="130000"/>
              </a:lnSpc>
            </a:pPr>
            <a:r>
              <a:rPr lang="en-US" sz="2400" dirty="0"/>
              <a:t>The </a:t>
            </a:r>
            <a:r>
              <a:rPr lang="en-US" sz="2400" dirty="0">
                <a:solidFill>
                  <a:srgbClr val="1065AB"/>
                </a:solidFill>
              </a:rPr>
              <a:t>purpose</a:t>
            </a:r>
            <a:r>
              <a:rPr lang="en-US" sz="2400" dirty="0"/>
              <a:t> of using the distribution demand planning method is to reduce inventories in the distribution network</a:t>
            </a:r>
            <a:r>
              <a:rPr lang="pl-PL" sz="2400" dirty="0"/>
              <a:t>;</a:t>
            </a:r>
          </a:p>
          <a:p>
            <a:pPr algn="just">
              <a:lnSpc>
                <a:spcPct val="130000"/>
              </a:lnSpc>
              <a:spcAft>
                <a:spcPts val="1200"/>
              </a:spcAft>
            </a:pPr>
            <a:r>
              <a:rPr lang="en-US" sz="2400" dirty="0"/>
              <a:t>The DRP system allows for estimating delivery schedules for each stock keeping unit </a:t>
            </a:r>
            <a:r>
              <a:rPr lang="en-US" sz="2400" dirty="0">
                <a:solidFill>
                  <a:srgbClr val="1065AB"/>
                </a:solidFill>
              </a:rPr>
              <a:t>(SKU) </a:t>
            </a:r>
            <a:r>
              <a:rPr lang="en-US" sz="2400" dirty="0"/>
              <a:t>to sales points. It requires having the following information:</a:t>
            </a:r>
          </a:p>
          <a:p>
            <a:pPr lvl="1" algn="just">
              <a:lnSpc>
                <a:spcPct val="130000"/>
              </a:lnSpc>
            </a:pPr>
            <a:r>
              <a:rPr lang="en-US" sz="2100" dirty="0"/>
              <a:t>the structure of the distribution channel through which the SKU flows</a:t>
            </a:r>
            <a:r>
              <a:rPr lang="pl-PL" sz="2100" dirty="0"/>
              <a:t>;</a:t>
            </a:r>
            <a:endParaRPr lang="en-US" sz="2100" dirty="0"/>
          </a:p>
          <a:p>
            <a:pPr lvl="1" algn="just">
              <a:lnSpc>
                <a:spcPct val="130000"/>
              </a:lnSpc>
            </a:pPr>
            <a:r>
              <a:rPr lang="en-US" sz="2100" dirty="0"/>
              <a:t>forecast of demand for individual SKUs at the point of sale level</a:t>
            </a:r>
            <a:r>
              <a:rPr lang="pl-PL" sz="2100" dirty="0"/>
              <a:t>;</a:t>
            </a:r>
            <a:endParaRPr lang="en-US" sz="2100" dirty="0"/>
          </a:p>
          <a:p>
            <a:pPr lvl="1" algn="just">
              <a:lnSpc>
                <a:spcPct val="130000"/>
              </a:lnSpc>
            </a:pPr>
            <a:r>
              <a:rPr lang="en-US" sz="2100" dirty="0"/>
              <a:t>the current stock level (on-hand stock) of a given SKU</a:t>
            </a:r>
            <a:r>
              <a:rPr lang="pl-PL" sz="2100" dirty="0"/>
              <a:t>;</a:t>
            </a:r>
            <a:endParaRPr lang="en-US" sz="2100" dirty="0"/>
          </a:p>
          <a:p>
            <a:pPr lvl="1" algn="just">
              <a:lnSpc>
                <a:spcPct val="130000"/>
              </a:lnSpc>
            </a:pPr>
            <a:r>
              <a:rPr lang="en-US" sz="2100" dirty="0"/>
              <a:t>target level of safety stock</a:t>
            </a:r>
            <a:r>
              <a:rPr lang="pl-PL" sz="2100" dirty="0"/>
              <a:t>;</a:t>
            </a:r>
            <a:endParaRPr lang="en-US" sz="2100" dirty="0"/>
          </a:p>
          <a:p>
            <a:pPr lvl="1" algn="just">
              <a:lnSpc>
                <a:spcPct val="130000"/>
              </a:lnSpc>
            </a:pPr>
            <a:r>
              <a:rPr lang="en-US" sz="2100" dirty="0"/>
              <a:t>recommended replenishment amount</a:t>
            </a:r>
            <a:r>
              <a:rPr lang="pl-PL" sz="2100" dirty="0"/>
              <a:t>;</a:t>
            </a:r>
            <a:endParaRPr lang="en-US" sz="2100" dirty="0"/>
          </a:p>
          <a:p>
            <a:pPr lvl="1" algn="just">
              <a:lnSpc>
                <a:spcPct val="130000"/>
              </a:lnSpc>
            </a:pPr>
            <a:r>
              <a:rPr lang="en-US" sz="2100" dirty="0"/>
              <a:t>replenishment delivery time. </a:t>
            </a:r>
          </a:p>
          <a:p>
            <a:pPr algn="just"/>
            <a:endParaRPr lang="pl-PL" sz="22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3219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Nugroho</a:t>
            </a:r>
            <a:r>
              <a:rPr lang="pl-PL" sz="1200" dirty="0">
                <a:solidFill>
                  <a:srgbClr val="7F7F7F"/>
                </a:solidFill>
              </a:rPr>
              <a:t>, 2019; </a:t>
            </a:r>
            <a:r>
              <a:rPr lang="pl-PL" sz="1200" dirty="0" err="1">
                <a:solidFill>
                  <a:srgbClr val="7F7F7F"/>
                </a:solidFill>
              </a:rPr>
              <a:t>Mukhsin</a:t>
            </a:r>
            <a:r>
              <a:rPr lang="pl-PL" sz="1200" dirty="0">
                <a:solidFill>
                  <a:srgbClr val="7F7F7F"/>
                </a:solidFill>
              </a:rPr>
              <a:t> &amp; </a:t>
            </a:r>
            <a:r>
              <a:rPr lang="pl-PL" sz="1200" dirty="0" err="1">
                <a:solidFill>
                  <a:srgbClr val="7F7F7F"/>
                </a:solidFill>
              </a:rPr>
              <a:t>Sobirin</a:t>
            </a:r>
            <a:r>
              <a:rPr lang="pl-PL" sz="1200" dirty="0">
                <a:solidFill>
                  <a:srgbClr val="7F7F7F"/>
                </a:solidFill>
              </a:rPr>
              <a:t>, 2022</a:t>
            </a:r>
          </a:p>
        </p:txBody>
      </p:sp>
    </p:spTree>
    <p:extLst>
      <p:ext uri="{BB962C8B-B14F-4D97-AF65-F5344CB8AC3E}">
        <p14:creationId xmlns:p14="http://schemas.microsoft.com/office/powerpoint/2010/main" val="39394428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DRP </a:t>
            </a:r>
            <a:r>
              <a:rPr lang="pl-PL" dirty="0" err="1"/>
              <a:t>Algorithm</a:t>
            </a:r>
            <a:r>
              <a:rPr lang="pl-PL" dirty="0"/>
              <a:t> </a:t>
            </a:r>
            <a:endParaRPr lang="pl-PL" dirty="0">
              <a:highlight>
                <a:srgbClr val="FFFF00"/>
              </a:highlight>
            </a:endParaRP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6500430" y="1111827"/>
            <a:ext cx="5541104" cy="3582492"/>
          </a:xfrm>
        </p:spPr>
        <p:txBody>
          <a:bodyPr>
            <a:noAutofit/>
          </a:bodyPr>
          <a:lstStyle/>
          <a:p>
            <a:pPr marL="0" indent="0" algn="ctr">
              <a:lnSpc>
                <a:spcPct val="150000"/>
              </a:lnSpc>
              <a:spcBef>
                <a:spcPts val="600"/>
              </a:spcBef>
              <a:buNone/>
            </a:pPr>
            <a:r>
              <a:rPr lang="en-US" sz="1800" kern="100" dirty="0">
                <a:effectLst/>
                <a:ea typeface="Calibri" panose="020F0502020204030204" pitchFamily="34" charset="0"/>
                <a:cs typeface="Times New Roman" panose="02020603050405020304" pitchFamily="18" charset="0"/>
              </a:rPr>
              <a:t>Projected on Hand (t) = (On Hand (t-1) + Scheduled Receipt (t) + Planned Order Receipt(t) – Gross Requirement (t))</a:t>
            </a:r>
            <a:endParaRPr lang="pl-PL" sz="1800" kern="100" dirty="0">
              <a:ea typeface="Calibri" panose="020F0502020204030204" pitchFamily="34" charset="0"/>
              <a:cs typeface="Times New Roman" panose="02020603050405020304" pitchFamily="18" charset="0"/>
            </a:endParaRPr>
          </a:p>
          <a:p>
            <a:pPr algn="just">
              <a:lnSpc>
                <a:spcPct val="150000"/>
              </a:lnSpc>
            </a:pPr>
            <a:r>
              <a:rPr lang="en-US" sz="1800" kern="100" dirty="0">
                <a:effectLst/>
                <a:ea typeface="Calibri" panose="020F0502020204030204" pitchFamily="34" charset="0"/>
                <a:cs typeface="Times New Roman" panose="02020603050405020304" pitchFamily="18" charset="0"/>
              </a:rPr>
              <a:t>Net Requirement can be calculated using formulation below:</a:t>
            </a:r>
          </a:p>
          <a:p>
            <a:pPr marL="0" indent="0" algn="ctr">
              <a:lnSpc>
                <a:spcPct val="150000"/>
              </a:lnSpc>
              <a:spcAft>
                <a:spcPts val="600"/>
              </a:spcAft>
              <a:buNone/>
            </a:pPr>
            <a:r>
              <a:rPr lang="en-US" sz="1800" kern="100" dirty="0">
                <a:effectLst/>
                <a:ea typeface="Calibri" panose="020F0502020204030204" pitchFamily="34" charset="0"/>
                <a:cs typeface="Times New Roman" panose="02020603050405020304" pitchFamily="18" charset="0"/>
              </a:rPr>
              <a:t>Net Requirement (t) = (Gross Requirement (t) + Safety Stock) – (Scheduled Receipt (t) + Projected on Hand (t-1)) </a:t>
            </a:r>
            <a:endParaRPr lang="pl-PL" sz="1800" kern="100" dirty="0">
              <a:effectLst/>
              <a:ea typeface="Calibri" panose="020F0502020204030204" pitchFamily="34" charset="0"/>
              <a:cs typeface="Times New Roman" panose="02020603050405020304" pitchFamily="18" charset="0"/>
            </a:endParaRPr>
          </a:p>
          <a:p>
            <a:pPr marL="0" indent="0" algn="just">
              <a:lnSpc>
                <a:spcPct val="150000"/>
              </a:lnSpc>
              <a:spcAft>
                <a:spcPts val="600"/>
              </a:spcAft>
              <a:buNone/>
            </a:pP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3219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Ngatilah</a:t>
            </a:r>
            <a:r>
              <a:rPr lang="pl-PL" sz="1200" dirty="0">
                <a:solidFill>
                  <a:srgbClr val="7F7F7F"/>
                </a:solidFill>
              </a:rPr>
              <a:t> et al., 2020</a:t>
            </a:r>
          </a:p>
        </p:txBody>
      </p:sp>
      <p:graphicFrame>
        <p:nvGraphicFramePr>
          <p:cNvPr id="2" name="Diagram 1">
            <a:extLst>
              <a:ext uri="{FF2B5EF4-FFF2-40B4-BE49-F238E27FC236}">
                <a16:creationId xmlns:a16="http://schemas.microsoft.com/office/drawing/2014/main" id="{FEDE3E77-F1C9-309E-917F-0435C4B69865}"/>
              </a:ext>
            </a:extLst>
          </p:cNvPr>
          <p:cNvGraphicFramePr/>
          <p:nvPr>
            <p:extLst>
              <p:ext uri="{D42A27DB-BD31-4B8C-83A1-F6EECF244321}">
                <p14:modId xmlns:p14="http://schemas.microsoft.com/office/powerpoint/2010/main" val="4266448269"/>
              </p:ext>
            </p:extLst>
          </p:nvPr>
        </p:nvGraphicFramePr>
        <p:xfrm>
          <a:off x="150466" y="1735132"/>
          <a:ext cx="6250333" cy="42161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trzałka: w prawo 2">
            <a:extLst>
              <a:ext uri="{FF2B5EF4-FFF2-40B4-BE49-F238E27FC236}">
                <a16:creationId xmlns:a16="http://schemas.microsoft.com/office/drawing/2014/main" id="{3AE554EC-8023-026E-5791-2B582752449A}"/>
              </a:ext>
            </a:extLst>
          </p:cNvPr>
          <p:cNvSpPr/>
          <p:nvPr/>
        </p:nvSpPr>
        <p:spPr>
          <a:xfrm>
            <a:off x="5489361" y="1917577"/>
            <a:ext cx="1011069" cy="683580"/>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7" name="Obraz 6" descr="Obraz zawierający design&#10;&#10;Opis wygenerowany automatycznie">
            <a:extLst>
              <a:ext uri="{FF2B5EF4-FFF2-40B4-BE49-F238E27FC236}">
                <a16:creationId xmlns:a16="http://schemas.microsoft.com/office/drawing/2014/main" id="{9935D9F7-FB23-ACC4-E4BA-2771C11D1C54}"/>
              </a:ext>
            </a:extLst>
          </p:cNvPr>
          <p:cNvPicPr>
            <a:picLocks noChangeAspect="1"/>
          </p:cNvPicPr>
          <p:nvPr/>
        </p:nvPicPr>
        <p:blipFill>
          <a:blip r:embed="rId7" cstate="print">
            <a:duotone>
              <a:schemeClr val="accent1">
                <a:shade val="45000"/>
                <a:satMod val="135000"/>
              </a:schemeClr>
              <a:prstClr val="white"/>
            </a:duotone>
          </a:blip>
          <a:stretch>
            <a:fillRect/>
          </a:stretch>
        </p:blipFill>
        <p:spPr>
          <a:xfrm>
            <a:off x="8973611" y="624927"/>
            <a:ext cx="666750" cy="561340"/>
          </a:xfrm>
          <a:prstGeom prst="rect">
            <a:avLst/>
          </a:prstGeom>
        </p:spPr>
      </p:pic>
      <p:sp>
        <p:nvSpPr>
          <p:cNvPr id="11" name="Symbol zastępczy zawartości 4">
            <a:extLst>
              <a:ext uri="{FF2B5EF4-FFF2-40B4-BE49-F238E27FC236}">
                <a16:creationId xmlns:a16="http://schemas.microsoft.com/office/drawing/2014/main" id="{518D5EEE-88EB-1600-7877-AA79EB9C0B43}"/>
              </a:ext>
            </a:extLst>
          </p:cNvPr>
          <p:cNvSpPr txBox="1">
            <a:spLocks/>
          </p:cNvSpPr>
          <p:nvPr/>
        </p:nvSpPr>
        <p:spPr>
          <a:xfrm>
            <a:off x="7510509" y="5082214"/>
            <a:ext cx="4531025" cy="12984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spcAft>
                <a:spcPts val="600"/>
              </a:spcAft>
              <a:buNone/>
            </a:pPr>
            <a:r>
              <a:rPr lang="en-US" sz="1800" kern="100" dirty="0">
                <a:ea typeface="Calibri" panose="020F0502020204030204" pitchFamily="34" charset="0"/>
                <a:cs typeface="Times New Roman" panose="02020603050405020304" pitchFamily="18" charset="0"/>
              </a:rPr>
              <a:t>Total Inventory and Distribution Cost = Ordering Cost  + Holding Cost + Delivery Cost </a:t>
            </a:r>
          </a:p>
        </p:txBody>
      </p:sp>
      <p:sp>
        <p:nvSpPr>
          <p:cNvPr id="12" name="Strzałka: w prawo 11">
            <a:extLst>
              <a:ext uri="{FF2B5EF4-FFF2-40B4-BE49-F238E27FC236}">
                <a16:creationId xmlns:a16="http://schemas.microsoft.com/office/drawing/2014/main" id="{1D918E22-409C-51FA-A87F-7347F35B1765}"/>
              </a:ext>
            </a:extLst>
          </p:cNvPr>
          <p:cNvSpPr/>
          <p:nvPr/>
        </p:nvSpPr>
        <p:spPr>
          <a:xfrm>
            <a:off x="6572437" y="5179199"/>
            <a:ext cx="1011069" cy="683580"/>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3" name="Obraz 12" descr="Obraz zawierający design&#10;&#10;Opis wygenerowany automatycznie">
            <a:extLst>
              <a:ext uri="{FF2B5EF4-FFF2-40B4-BE49-F238E27FC236}">
                <a16:creationId xmlns:a16="http://schemas.microsoft.com/office/drawing/2014/main" id="{4D83968D-68D2-3D59-5ABA-764A1478290E}"/>
              </a:ext>
            </a:extLst>
          </p:cNvPr>
          <p:cNvPicPr>
            <a:picLocks noChangeAspect="1"/>
          </p:cNvPicPr>
          <p:nvPr/>
        </p:nvPicPr>
        <p:blipFill>
          <a:blip r:embed="rId7" cstate="print">
            <a:duotone>
              <a:schemeClr val="accent1">
                <a:shade val="45000"/>
                <a:satMod val="135000"/>
              </a:schemeClr>
              <a:prstClr val="white"/>
            </a:duotone>
          </a:blip>
          <a:stretch>
            <a:fillRect/>
          </a:stretch>
        </p:blipFill>
        <p:spPr>
          <a:xfrm>
            <a:off x="9015070" y="4656089"/>
            <a:ext cx="666750" cy="561340"/>
          </a:xfrm>
          <a:prstGeom prst="rect">
            <a:avLst/>
          </a:prstGeom>
        </p:spPr>
      </p:pic>
    </p:spTree>
    <p:extLst>
      <p:ext uri="{BB962C8B-B14F-4D97-AF65-F5344CB8AC3E}">
        <p14:creationId xmlns:p14="http://schemas.microsoft.com/office/powerpoint/2010/main" val="1704257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1000"/>
                                        <p:tgtEl>
                                          <p:spTgt spid="5">
                                            <p:txEl>
                                              <p:pRg st="0" end="0"/>
                                            </p:txEl>
                                          </p:spTgt>
                                        </p:tgtEl>
                                      </p:cBhvr>
                                    </p:animEffect>
                                    <p:anim calcmode="lin" valueType="num">
                                      <p:cBhvr>
                                        <p:cTn id="2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animEffect transition="in" filter="fade">
                                      <p:cBhvr>
                                        <p:cTn id="26" dur="1000"/>
                                        <p:tgtEl>
                                          <p:spTgt spid="5">
                                            <p:txEl>
                                              <p:pRg st="1" end="1"/>
                                            </p:txEl>
                                          </p:spTgt>
                                        </p:tgtEl>
                                      </p:cBhvr>
                                    </p:animEffect>
                                    <p:anim calcmode="lin" valueType="num">
                                      <p:cBhvr>
                                        <p:cTn id="27"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5">
                                            <p:txEl>
                                              <p:pRg st="2" end="2"/>
                                            </p:txEl>
                                          </p:spTgt>
                                        </p:tgtEl>
                                        <p:attrNameLst>
                                          <p:attrName>style.visibility</p:attrName>
                                        </p:attrNameLst>
                                      </p:cBhvr>
                                      <p:to>
                                        <p:strVal val="visible"/>
                                      </p:to>
                                    </p:set>
                                    <p:animEffect transition="in" filter="fade">
                                      <p:cBhvr>
                                        <p:cTn id="33" dur="1000"/>
                                        <p:tgtEl>
                                          <p:spTgt spid="5">
                                            <p:txEl>
                                              <p:pRg st="2" end="2"/>
                                            </p:txEl>
                                          </p:spTgt>
                                        </p:tgtEl>
                                      </p:cBhvr>
                                    </p:animEffect>
                                    <p:anim calcmode="lin" valueType="num">
                                      <p:cBhvr>
                                        <p:cTn id="34"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1000"/>
                                        <p:tgtEl>
                                          <p:spTgt spid="12"/>
                                        </p:tgtEl>
                                      </p:cBhvr>
                                    </p:animEffect>
                                    <p:anim calcmode="lin" valueType="num">
                                      <p:cBhvr>
                                        <p:cTn id="41" dur="1000" fill="hold"/>
                                        <p:tgtEl>
                                          <p:spTgt spid="12"/>
                                        </p:tgtEl>
                                        <p:attrNameLst>
                                          <p:attrName>ppt_x</p:attrName>
                                        </p:attrNameLst>
                                      </p:cBhvr>
                                      <p:tavLst>
                                        <p:tav tm="0">
                                          <p:val>
                                            <p:strVal val="#ppt_x"/>
                                          </p:val>
                                        </p:tav>
                                        <p:tav tm="100000">
                                          <p:val>
                                            <p:strVal val="#ppt_x"/>
                                          </p:val>
                                        </p:tav>
                                      </p:tavLst>
                                    </p:anim>
                                    <p:anim calcmode="lin" valueType="num">
                                      <p:cBhvr>
                                        <p:cTn id="4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1000"/>
                                        <p:tgtEl>
                                          <p:spTgt spid="13"/>
                                        </p:tgtEl>
                                      </p:cBhvr>
                                    </p:animEffect>
                                    <p:anim calcmode="lin" valueType="num">
                                      <p:cBhvr>
                                        <p:cTn id="48" dur="1000" fill="hold"/>
                                        <p:tgtEl>
                                          <p:spTgt spid="13"/>
                                        </p:tgtEl>
                                        <p:attrNameLst>
                                          <p:attrName>ppt_x</p:attrName>
                                        </p:attrNameLst>
                                      </p:cBhvr>
                                      <p:tavLst>
                                        <p:tav tm="0">
                                          <p:val>
                                            <p:strVal val="#ppt_x"/>
                                          </p:val>
                                        </p:tav>
                                        <p:tav tm="100000">
                                          <p:val>
                                            <p:strVal val="#ppt_x"/>
                                          </p:val>
                                        </p:tav>
                                      </p:tavLst>
                                    </p:anim>
                                    <p:anim calcmode="lin" valueType="num">
                                      <p:cBhvr>
                                        <p:cTn id="49" dur="1000" fill="hold"/>
                                        <p:tgtEl>
                                          <p:spTgt spid="13"/>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1">
                                            <p:txEl>
                                              <p:pRg st="0" end="0"/>
                                            </p:txEl>
                                          </p:spTgt>
                                        </p:tgtEl>
                                        <p:attrNameLst>
                                          <p:attrName>style.visibility</p:attrName>
                                        </p:attrNameLst>
                                      </p:cBhvr>
                                      <p:to>
                                        <p:strVal val="visible"/>
                                      </p:to>
                                    </p:set>
                                    <p:animEffect transition="in" filter="fade">
                                      <p:cBhvr>
                                        <p:cTn id="52" dur="1000"/>
                                        <p:tgtEl>
                                          <p:spTgt spid="11">
                                            <p:txEl>
                                              <p:pRg st="0" end="0"/>
                                            </p:txEl>
                                          </p:spTgt>
                                        </p:tgtEl>
                                      </p:cBhvr>
                                    </p:animEffect>
                                    <p:anim calcmode="lin" valueType="num">
                                      <p:cBhvr>
                                        <p:cTn id="53"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54"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3" grpId="0" animBg="1"/>
      <p:bldP spid="11" grpId="0" build="p"/>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S</a:t>
            </a:r>
            <a:r>
              <a:rPr lang="en-US" dirty="0" err="1"/>
              <a:t>trengths</a:t>
            </a:r>
            <a:r>
              <a:rPr lang="en-US" dirty="0"/>
              <a:t> </a:t>
            </a:r>
            <a:r>
              <a:rPr lang="pl-PL" dirty="0"/>
              <a:t>and </a:t>
            </a:r>
            <a:r>
              <a:rPr lang="pl-PL" dirty="0" err="1"/>
              <a:t>weaknesses</a:t>
            </a:r>
            <a:r>
              <a:rPr lang="pl-PL" dirty="0"/>
              <a:t> </a:t>
            </a:r>
            <a:r>
              <a:rPr lang="en-US" dirty="0"/>
              <a:t>of </a:t>
            </a:r>
            <a:r>
              <a:rPr lang="pl-PL" dirty="0"/>
              <a:t>DRP</a:t>
            </a:r>
            <a:endParaRPr lang="pl-PL" dirty="0">
              <a:highlight>
                <a:srgbClr val="FFFF00"/>
              </a:highlight>
            </a:endParaRP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069196" y="1735132"/>
            <a:ext cx="5026804" cy="4392095"/>
          </a:xfrm>
        </p:spPr>
        <p:txBody>
          <a:bodyPr>
            <a:noAutofit/>
          </a:bodyPr>
          <a:lstStyle/>
          <a:p>
            <a:pPr algn="just">
              <a:lnSpc>
                <a:spcPct val="120000"/>
              </a:lnSpc>
            </a:pPr>
            <a:r>
              <a:rPr lang="en-US" sz="1800" dirty="0"/>
              <a:t>improved </a:t>
            </a:r>
            <a:r>
              <a:rPr lang="en-US" sz="1800" dirty="0">
                <a:solidFill>
                  <a:srgbClr val="1065AB"/>
                </a:solidFill>
              </a:rPr>
              <a:t>coordination in the supply chain</a:t>
            </a:r>
            <a:r>
              <a:rPr lang="en-US" sz="1800" dirty="0"/>
              <a:t> through better information and goods flow from the producer to the consumer, leading to more efficient distribution</a:t>
            </a:r>
            <a:r>
              <a:rPr lang="pl-PL" sz="1800" dirty="0"/>
              <a:t>;</a:t>
            </a:r>
            <a:endParaRPr lang="en-US" sz="1800" dirty="0"/>
          </a:p>
          <a:p>
            <a:pPr algn="just">
              <a:lnSpc>
                <a:spcPct val="120000"/>
              </a:lnSpc>
            </a:pPr>
            <a:r>
              <a:rPr lang="en-US" sz="1800" dirty="0"/>
              <a:t>increased </a:t>
            </a:r>
            <a:r>
              <a:rPr lang="en-US" sz="1800" dirty="0">
                <a:solidFill>
                  <a:srgbClr val="1065AB"/>
                </a:solidFill>
              </a:rPr>
              <a:t>forecasting accuracy</a:t>
            </a:r>
            <a:r>
              <a:rPr lang="en-US" sz="1800" dirty="0"/>
              <a:t>, as it considers actual order data and inventory levels throughout the chain, which helps </a:t>
            </a:r>
            <a:r>
              <a:rPr lang="en-US" sz="1800" dirty="0" err="1"/>
              <a:t>optimi</a:t>
            </a:r>
            <a:r>
              <a:rPr lang="pl-PL" sz="1800" dirty="0"/>
              <a:t>s</a:t>
            </a:r>
            <a:r>
              <a:rPr lang="en-US" sz="1800" dirty="0"/>
              <a:t>e inventory levels and reduce costs</a:t>
            </a:r>
            <a:r>
              <a:rPr lang="pl-PL" sz="1800" dirty="0"/>
              <a:t>;</a:t>
            </a:r>
            <a:endParaRPr lang="en-US" sz="1800" dirty="0"/>
          </a:p>
          <a:p>
            <a:pPr algn="just">
              <a:lnSpc>
                <a:spcPct val="120000"/>
              </a:lnSpc>
            </a:pPr>
            <a:r>
              <a:rPr lang="en-US" sz="1800" dirty="0"/>
              <a:t>improved </a:t>
            </a:r>
            <a:r>
              <a:rPr lang="en-US" sz="1800" dirty="0">
                <a:solidFill>
                  <a:srgbClr val="1065AB"/>
                </a:solidFill>
              </a:rPr>
              <a:t>product availability </a:t>
            </a:r>
            <a:r>
              <a:rPr lang="en-US" sz="1800" dirty="0"/>
              <a:t>by ensuring that stocks are placed where they are most needed, thereby minimi</a:t>
            </a:r>
            <a:r>
              <a:rPr lang="pl-PL" sz="1800" dirty="0"/>
              <a:t>s</a:t>
            </a:r>
            <a:r>
              <a:rPr lang="en-US" sz="1800" dirty="0" err="1"/>
              <a:t>ing</a:t>
            </a:r>
            <a:r>
              <a:rPr lang="en-US" sz="1800" dirty="0"/>
              <a:t> the risk of shortages and production downtime</a:t>
            </a:r>
            <a:r>
              <a:rPr lang="pl-PL" sz="2200" dirty="0"/>
              <a:t>.</a:t>
            </a:r>
            <a:endParaRPr lang="en-US" sz="22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pic>
        <p:nvPicPr>
          <p:cNvPr id="8" name="Obraz 7">
            <a:extLst>
              <a:ext uri="{FF2B5EF4-FFF2-40B4-BE49-F238E27FC236}">
                <a16:creationId xmlns:a16="http://schemas.microsoft.com/office/drawing/2014/main" id="{A28DF30E-1BB7-A7B9-012B-2BF5B151BFE1}"/>
              </a:ext>
            </a:extLst>
          </p:cNvPr>
          <p:cNvPicPr>
            <a:picLocks noChangeAspect="1"/>
          </p:cNvPicPr>
          <p:nvPr/>
        </p:nvPicPr>
        <p:blipFill>
          <a:blip r:embed="rId2"/>
          <a:stretch>
            <a:fillRect/>
          </a:stretch>
        </p:blipFill>
        <p:spPr>
          <a:xfrm>
            <a:off x="2251" y="3279025"/>
            <a:ext cx="1099121" cy="921600"/>
          </a:xfrm>
          <a:prstGeom prst="rect">
            <a:avLst/>
          </a:prstGeom>
        </p:spPr>
      </p:pic>
      <p:pic>
        <p:nvPicPr>
          <p:cNvPr id="9" name="Obraz 8">
            <a:extLst>
              <a:ext uri="{FF2B5EF4-FFF2-40B4-BE49-F238E27FC236}">
                <a16:creationId xmlns:a16="http://schemas.microsoft.com/office/drawing/2014/main" id="{4A74C3D4-5119-209E-752F-D73F1E0F3C4B}"/>
              </a:ext>
            </a:extLst>
          </p:cNvPr>
          <p:cNvPicPr>
            <a:picLocks noChangeAspect="1"/>
          </p:cNvPicPr>
          <p:nvPr/>
        </p:nvPicPr>
        <p:blipFill>
          <a:blip r:embed="rId3"/>
          <a:stretch>
            <a:fillRect/>
          </a:stretch>
        </p:blipFill>
        <p:spPr>
          <a:xfrm>
            <a:off x="6202150" y="3278744"/>
            <a:ext cx="800244" cy="921881"/>
          </a:xfrm>
          <a:prstGeom prst="rect">
            <a:avLst/>
          </a:prstGeom>
        </p:spPr>
      </p:pic>
      <p:sp>
        <p:nvSpPr>
          <p:cNvPr id="10" name="Symbol zastępczy zawartości 4">
            <a:extLst>
              <a:ext uri="{FF2B5EF4-FFF2-40B4-BE49-F238E27FC236}">
                <a16:creationId xmlns:a16="http://schemas.microsoft.com/office/drawing/2014/main" id="{891FB4FB-9B9E-7116-020D-7901E5E503E2}"/>
              </a:ext>
            </a:extLst>
          </p:cNvPr>
          <p:cNvSpPr txBox="1">
            <a:spLocks/>
          </p:cNvSpPr>
          <p:nvPr/>
        </p:nvSpPr>
        <p:spPr>
          <a:xfrm>
            <a:off x="6965448" y="1735131"/>
            <a:ext cx="5026804" cy="43920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pPr>
            <a:r>
              <a:rPr lang="en-US" sz="1900" dirty="0">
                <a:solidFill>
                  <a:srgbClr val="1065AB"/>
                </a:solidFill>
              </a:rPr>
              <a:t>complexity of implementation</a:t>
            </a:r>
            <a:r>
              <a:rPr lang="en-US" sz="1900" dirty="0"/>
              <a:t>, especially in large </a:t>
            </a:r>
            <a:r>
              <a:rPr lang="en-US" sz="1900" dirty="0" err="1"/>
              <a:t>organi</a:t>
            </a:r>
            <a:r>
              <a:rPr lang="pl-PL" sz="1900" dirty="0"/>
              <a:t>s</a:t>
            </a:r>
            <a:r>
              <a:rPr lang="en-US" sz="1900" dirty="0" err="1"/>
              <a:t>ations</a:t>
            </a:r>
            <a:r>
              <a:rPr lang="en-US" sz="1900" dirty="0"/>
              <a:t> with extensive supply chains, which requires precise planning and coordination</a:t>
            </a:r>
            <a:r>
              <a:rPr lang="pl-PL" sz="1900" dirty="0"/>
              <a:t>;</a:t>
            </a:r>
            <a:endParaRPr lang="en-US" sz="1900" dirty="0"/>
          </a:p>
          <a:p>
            <a:pPr algn="just">
              <a:lnSpc>
                <a:spcPct val="120000"/>
              </a:lnSpc>
            </a:pPr>
            <a:r>
              <a:rPr lang="en-US" sz="1900" dirty="0">
                <a:solidFill>
                  <a:srgbClr val="1065AB"/>
                </a:solidFill>
              </a:rPr>
              <a:t>high initial costs </a:t>
            </a:r>
            <a:r>
              <a:rPr lang="en-US" sz="1900" dirty="0"/>
              <a:t>related to purchasing software, hardware, and employee training</a:t>
            </a:r>
            <a:r>
              <a:rPr lang="pl-PL" sz="1900" dirty="0"/>
              <a:t>;</a:t>
            </a:r>
            <a:endParaRPr lang="en-US" sz="1900" dirty="0"/>
          </a:p>
          <a:p>
            <a:pPr algn="just">
              <a:lnSpc>
                <a:spcPct val="120000"/>
              </a:lnSpc>
            </a:pPr>
            <a:r>
              <a:rPr lang="en-US" sz="1900" dirty="0">
                <a:solidFill>
                  <a:srgbClr val="1065AB"/>
                </a:solidFill>
              </a:rPr>
              <a:t>dependency on the accuracy and timeliness of input data</a:t>
            </a:r>
            <a:r>
              <a:rPr lang="en-US" sz="1900" dirty="0"/>
              <a:t>, inaccuracies in the data can lead to forecasting and planning errors, which ultimately may cause excessive or insufficient inventories</a:t>
            </a:r>
            <a:r>
              <a:rPr lang="pl-PL" sz="1900" dirty="0"/>
              <a:t>.</a:t>
            </a:r>
            <a:endParaRPr lang="en-US" sz="1900" dirty="0"/>
          </a:p>
        </p:txBody>
      </p:sp>
    </p:spTree>
    <p:extLst>
      <p:ext uri="{BB962C8B-B14F-4D97-AF65-F5344CB8AC3E}">
        <p14:creationId xmlns:p14="http://schemas.microsoft.com/office/powerpoint/2010/main" val="3068645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fade">
                                      <p:cBhvr>
                                        <p:cTn id="28" dur="1000"/>
                                        <p:tgtEl>
                                          <p:spTgt spid="5">
                                            <p:txEl>
                                              <p:pRg st="2" end="2"/>
                                            </p:txEl>
                                          </p:spTgt>
                                        </p:tgtEl>
                                      </p:cBhvr>
                                    </p:animEffect>
                                    <p:anim calcmode="lin" valueType="num">
                                      <p:cBhvr>
                                        <p:cTn id="2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fade">
                                      <p:cBhvr>
                                        <p:cTn id="42" dur="1000"/>
                                        <p:tgtEl>
                                          <p:spTgt spid="10">
                                            <p:txEl>
                                              <p:pRg st="0" end="0"/>
                                            </p:txEl>
                                          </p:spTgt>
                                        </p:tgtEl>
                                      </p:cBhvr>
                                    </p:animEffect>
                                    <p:anim calcmode="lin" valueType="num">
                                      <p:cBhvr>
                                        <p:cTn id="43"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0">
                                            <p:txEl>
                                              <p:pRg st="1" end="1"/>
                                            </p:txEl>
                                          </p:spTgt>
                                        </p:tgtEl>
                                        <p:attrNameLst>
                                          <p:attrName>style.visibility</p:attrName>
                                        </p:attrNameLst>
                                      </p:cBhvr>
                                      <p:to>
                                        <p:strVal val="visible"/>
                                      </p:to>
                                    </p:set>
                                    <p:animEffect transition="in" filter="fade">
                                      <p:cBhvr>
                                        <p:cTn id="49" dur="1000"/>
                                        <p:tgtEl>
                                          <p:spTgt spid="10">
                                            <p:txEl>
                                              <p:pRg st="1" end="1"/>
                                            </p:txEl>
                                          </p:spTgt>
                                        </p:tgtEl>
                                      </p:cBhvr>
                                    </p:animEffect>
                                    <p:anim calcmode="lin" valueType="num">
                                      <p:cBhvr>
                                        <p:cTn id="50"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51"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0">
                                            <p:txEl>
                                              <p:pRg st="2" end="2"/>
                                            </p:txEl>
                                          </p:spTgt>
                                        </p:tgtEl>
                                        <p:attrNameLst>
                                          <p:attrName>style.visibility</p:attrName>
                                        </p:attrNameLst>
                                      </p:cBhvr>
                                      <p:to>
                                        <p:strVal val="visible"/>
                                      </p:to>
                                    </p:set>
                                    <p:animEffect transition="in" filter="fade">
                                      <p:cBhvr>
                                        <p:cTn id="56" dur="1000"/>
                                        <p:tgtEl>
                                          <p:spTgt spid="10">
                                            <p:txEl>
                                              <p:pRg st="2" end="2"/>
                                            </p:txEl>
                                          </p:spTgt>
                                        </p:tgtEl>
                                      </p:cBhvr>
                                    </p:animEffect>
                                    <p:anim calcmode="lin" valueType="num">
                                      <p:cBhvr>
                                        <p:cTn id="57"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58"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Economic</a:t>
            </a:r>
            <a:r>
              <a:rPr lang="pl-PL" dirty="0"/>
              <a:t> Order </a:t>
            </a:r>
            <a:r>
              <a:rPr lang="pl-PL" dirty="0" err="1"/>
              <a:t>Quantity</a:t>
            </a:r>
            <a:endParaRPr lang="pl-PL" dirty="0">
              <a:highlight>
                <a:srgbClr val="FFFF00"/>
              </a:highlight>
            </a:endParaRP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464948" y="1583107"/>
            <a:ext cx="5002768" cy="2570538"/>
          </a:xfrm>
        </p:spPr>
        <p:txBody>
          <a:bodyPr>
            <a:normAutofit fontScale="92500" lnSpcReduction="10000"/>
          </a:bodyPr>
          <a:lstStyle/>
          <a:p>
            <a:pPr algn="just">
              <a:lnSpc>
                <a:spcPct val="120000"/>
              </a:lnSpc>
            </a:pPr>
            <a:r>
              <a:rPr lang="en-US" sz="2200" dirty="0">
                <a:solidFill>
                  <a:srgbClr val="1065AB"/>
                </a:solidFill>
              </a:rPr>
              <a:t>EOQ (Economic Order Quantity) </a:t>
            </a:r>
            <a:r>
              <a:rPr lang="en-US" sz="2200" dirty="0"/>
              <a:t>is a mathematical model used to determine the optimal order quantity that minimi</a:t>
            </a:r>
            <a:r>
              <a:rPr lang="pl-PL" sz="2200" dirty="0"/>
              <a:t>s</a:t>
            </a:r>
            <a:r>
              <a:rPr lang="en-US" sz="2200" dirty="0"/>
              <a:t>es the total costs associated with ordering and holding inventory</a:t>
            </a:r>
            <a:r>
              <a:rPr lang="pl-PL" sz="2200" dirty="0"/>
              <a:t>;</a:t>
            </a:r>
          </a:p>
          <a:p>
            <a:pPr algn="just">
              <a:lnSpc>
                <a:spcPct val="120000"/>
              </a:lnSpc>
            </a:pPr>
            <a:r>
              <a:rPr lang="en-US" sz="2200" dirty="0"/>
              <a:t>This method is ideal for products with stable and predictable demand.</a:t>
            </a:r>
            <a:endParaRPr lang="pl-PL" sz="2200" dirty="0"/>
          </a:p>
          <a:p>
            <a:pPr algn="just"/>
            <a:endParaRPr lang="pl-PL" sz="22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3219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Davis et. al., 1984; Krzyżaniak, 2005; </a:t>
            </a:r>
            <a:r>
              <a:rPr lang="pl-PL" sz="1200" dirty="0" err="1">
                <a:solidFill>
                  <a:srgbClr val="7F7F7F"/>
                </a:solidFill>
              </a:rPr>
              <a:t>Muckstadt</a:t>
            </a:r>
            <a:r>
              <a:rPr lang="pl-PL" sz="1200" dirty="0">
                <a:solidFill>
                  <a:srgbClr val="7F7F7F"/>
                </a:solidFill>
              </a:rPr>
              <a:t>, 2010</a:t>
            </a:r>
          </a:p>
        </p:txBody>
      </p:sp>
      <mc:AlternateContent xmlns:mc="http://schemas.openxmlformats.org/markup-compatibility/2006">
        <mc:Choice xmlns:a14="http://schemas.microsoft.com/office/drawing/2010/main" Requires="a14">
          <p:sp>
            <p:nvSpPr>
              <p:cNvPr id="3" name="pole tekstowe 2">
                <a:extLst>
                  <a:ext uri="{FF2B5EF4-FFF2-40B4-BE49-F238E27FC236}">
                    <a16:creationId xmlns:a16="http://schemas.microsoft.com/office/drawing/2014/main" id="{BAAE3BF4-12F3-FDF5-5199-0B099248ED16}"/>
                  </a:ext>
                </a:extLst>
              </p:cNvPr>
              <p:cNvSpPr txBox="1"/>
              <p:nvPr/>
            </p:nvSpPr>
            <p:spPr>
              <a:xfrm>
                <a:off x="6621076" y="673232"/>
                <a:ext cx="5432217" cy="5572295"/>
              </a:xfrm>
              <a:prstGeom prst="rect">
                <a:avLst/>
              </a:prstGeom>
              <a:noFill/>
            </p:spPr>
            <p:txBody>
              <a:bodyPr wrap="square">
                <a:spAutoFit/>
              </a:bodyPr>
              <a:lstStyle/>
              <a:p>
                <a:pPr algn="ctr">
                  <a:lnSpc>
                    <a:spcPct val="150000"/>
                  </a:lnSpc>
                  <a:spcAft>
                    <a:spcPts val="600"/>
                  </a:spcAft>
                </a:pPr>
                <a:r>
                  <a:rPr lang="pl-PL" b="1" kern="1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Formula</a:t>
                </a:r>
                <a:r>
                  <a:rPr lang="pl-PL" b="1"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to </a:t>
                </a:r>
                <a:r>
                  <a:rPr lang="pl-PL" b="1" kern="1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calculate</a:t>
                </a:r>
                <a:r>
                  <a:rPr lang="pl-PL" b="1"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EOQ: </a:t>
                </a:r>
                <a:endParaRPr lang="pl-PL" b="1"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20000"/>
                  </a:lnSpc>
                  <a:spcAft>
                    <a:spcPts val="600"/>
                  </a:spcAft>
                </a:pPr>
                <a14:m>
                  <m:oMathPara xmlns:m="http://schemas.openxmlformats.org/officeDocument/2006/math">
                    <m:oMathParaPr>
                      <m:jc m:val="centerGroup"/>
                    </m:oMathParaPr>
                    <m:oMath xmlns:m="http://schemas.openxmlformats.org/officeDocument/2006/math">
                      <m:r>
                        <a:rPr lang="pl-PL" i="1" kern="100">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𝐸𝑂𝑄</m:t>
                      </m:r>
                      <m:r>
                        <a:rPr lang="pl-PL" i="1" kern="100">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 = </m:t>
                      </m:r>
                      <m:rad>
                        <m:radPr>
                          <m:degHide m:val="on"/>
                          <m:ctrlPr>
                            <a:rPr lang="pl-PL" i="1" kern="100">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ctrlPr>
                        </m:radPr>
                        <m:deg/>
                        <m:e>
                          <m:f>
                            <m:fPr>
                              <m:ctrlPr>
                                <a:rPr lang="pl-PL" i="1" kern="100">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pl-PL" i="1" kern="100">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2 × </m:t>
                              </m:r>
                              <m:r>
                                <a:rPr lang="pl-PL" i="1" kern="100">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𝐷</m:t>
                              </m:r>
                              <m:r>
                                <a:rPr lang="pl-PL" i="1" kern="100">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 × </m:t>
                              </m:r>
                              <m:sSub>
                                <m:sSubPr>
                                  <m:ctrlPr>
                                    <a:rPr lang="pl-PL" i="1" kern="100">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i="1" kern="100">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𝐶</m:t>
                                  </m:r>
                                </m:e>
                                <m:sub>
                                  <m:r>
                                    <a:rPr lang="pl-PL" i="1" kern="100">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𝑆</m:t>
                                  </m:r>
                                </m:sub>
                              </m:sSub>
                            </m:num>
                            <m:den>
                              <m:sSub>
                                <m:sSubPr>
                                  <m:ctrlPr>
                                    <a:rPr lang="pl-PL" i="1" kern="100">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i="1" kern="100">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𝐶</m:t>
                                  </m:r>
                                </m:e>
                                <m:sub>
                                  <m:r>
                                    <a:rPr lang="pl-PL" i="1" kern="100">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𝐾</m:t>
                                  </m:r>
                                </m:sub>
                              </m:sSub>
                            </m:den>
                          </m:f>
                        </m:e>
                      </m:rad>
                    </m:oMath>
                  </m:oMathPara>
                </a14:m>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20000"/>
                  </a:lnSpc>
                  <a:spcAft>
                    <a:spcPts val="600"/>
                  </a:spcAft>
                </a:pPr>
                <a:r>
                  <a:rPr lang="en-US" kern="100" dirty="0">
                    <a:solidFill>
                      <a:srgbClr val="1F3864"/>
                    </a:solidFill>
                    <a:effectLst/>
                    <a:latin typeface="Tahoma" panose="020B0604030504040204" pitchFamily="34" charset="0"/>
                    <a:ea typeface="Calibri" panose="020F0502020204030204" pitchFamily="34" charset="0"/>
                    <a:cs typeface="Times New Roman" panose="02020603050405020304" pitchFamily="18" charset="0"/>
                  </a:rPr>
                  <a:t>D – </a:t>
                </a:r>
                <a:r>
                  <a:rPr lang="en-US"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expected demand over a longer period of time</a:t>
                </a:r>
                <a:r>
                  <a:rPr lang="en-US" kern="100" dirty="0">
                    <a:solidFill>
                      <a:srgbClr val="1F3864"/>
                    </a:solidFill>
                    <a:effectLst/>
                    <a:latin typeface="Tahoma" panose="020B0604030504040204" pitchFamily="34" charset="0"/>
                    <a:ea typeface="Calibri" panose="020F0502020204030204" pitchFamily="34" charset="0"/>
                    <a:cs typeface="Times New Roman" panose="02020603050405020304" pitchFamily="18" charset="0"/>
                  </a:rPr>
                  <a:t>, </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20000"/>
                  </a:lnSpc>
                  <a:spcAft>
                    <a:spcPts val="600"/>
                  </a:spcAft>
                </a:pPr>
                <a:r>
                  <a:rPr lang="en-US" kern="100" dirty="0">
                    <a:solidFill>
                      <a:srgbClr val="1F3864"/>
                    </a:solidFill>
                    <a:effectLst/>
                    <a:latin typeface="Tahoma" panose="020B0604030504040204" pitchFamily="34" charset="0"/>
                    <a:ea typeface="Calibri" panose="020F0502020204030204" pitchFamily="34" charset="0"/>
                    <a:cs typeface="Times New Roman" panose="02020603050405020304" pitchFamily="18" charset="0"/>
                  </a:rPr>
                  <a:t>C</a:t>
                </a:r>
                <a:r>
                  <a:rPr lang="en-US" kern="100" baseline="-25000" dirty="0">
                    <a:solidFill>
                      <a:srgbClr val="1F3864"/>
                    </a:solidFill>
                    <a:effectLst/>
                    <a:latin typeface="Tahoma" panose="020B0604030504040204" pitchFamily="34" charset="0"/>
                    <a:ea typeface="Calibri" panose="020F0502020204030204" pitchFamily="34" charset="0"/>
                    <a:cs typeface="Times New Roman" panose="02020603050405020304" pitchFamily="18" charset="0"/>
                  </a:rPr>
                  <a:t>S</a:t>
                </a:r>
                <a:r>
                  <a:rPr lang="en-US" kern="100" dirty="0">
                    <a:solidFill>
                      <a:srgbClr val="1F3864"/>
                    </a:solidFill>
                    <a:effectLst/>
                    <a:latin typeface="Tahoma" panose="020B0604030504040204" pitchFamily="34" charset="0"/>
                    <a:ea typeface="Calibri" panose="020F0502020204030204" pitchFamily="34" charset="0"/>
                    <a:cs typeface="Times New Roman" panose="02020603050405020304" pitchFamily="18" charset="0"/>
                  </a:rPr>
                  <a:t> – cost of stockpiling – purchasing one batch, independent</a:t>
                </a:r>
                <a:r>
                  <a:rPr lang="pl-PL" kern="100" dirty="0">
                    <a:latin typeface="Tahoma" panose="020B0604030504040204" pitchFamily="34" charset="0"/>
                    <a:ea typeface="Calibri" panose="020F0502020204030204" pitchFamily="34" charset="0"/>
                    <a:cs typeface="Times New Roman" panose="02020603050405020304" pitchFamily="18" charset="0"/>
                  </a:rPr>
                  <a:t> </a:t>
                </a:r>
                <a:r>
                  <a:rPr lang="en-US" kern="100" dirty="0">
                    <a:solidFill>
                      <a:srgbClr val="1F3864"/>
                    </a:solidFill>
                    <a:effectLst/>
                    <a:latin typeface="Tahoma" panose="020B0604030504040204" pitchFamily="34" charset="0"/>
                    <a:ea typeface="Calibri" panose="020F0502020204030204" pitchFamily="34" charset="0"/>
                    <a:cs typeface="Times New Roman" panose="02020603050405020304" pitchFamily="18" charset="0"/>
                  </a:rPr>
                  <a:t>from its size, </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20000"/>
                  </a:lnSpc>
                  <a:spcAft>
                    <a:spcPts val="600"/>
                  </a:spcAft>
                </a:pPr>
                <a:r>
                  <a:rPr lang="en-US" kern="100" dirty="0">
                    <a:solidFill>
                      <a:srgbClr val="1F3864"/>
                    </a:solidFill>
                    <a:effectLst/>
                    <a:latin typeface="Tahoma" panose="020B0604030504040204" pitchFamily="34" charset="0"/>
                    <a:ea typeface="Calibri" panose="020F0502020204030204" pitchFamily="34" charset="0"/>
                    <a:cs typeface="Times New Roman" panose="02020603050405020304" pitchFamily="18" charset="0"/>
                  </a:rPr>
                  <a:t>C</a:t>
                </a:r>
                <a:r>
                  <a:rPr lang="en-US" kern="100" baseline="-25000" dirty="0">
                    <a:solidFill>
                      <a:srgbClr val="1F3864"/>
                    </a:solidFill>
                    <a:effectLst/>
                    <a:latin typeface="Tahoma" panose="020B0604030504040204" pitchFamily="34" charset="0"/>
                    <a:ea typeface="Calibri" panose="020F0502020204030204" pitchFamily="34" charset="0"/>
                    <a:cs typeface="Times New Roman" panose="02020603050405020304" pitchFamily="18" charset="0"/>
                  </a:rPr>
                  <a:t>K</a:t>
                </a:r>
                <a:r>
                  <a:rPr lang="en-US" kern="100" dirty="0">
                    <a:solidFill>
                      <a:srgbClr val="1F3864"/>
                    </a:solidFill>
                    <a:effectLst/>
                    <a:latin typeface="Tahoma" panose="020B0604030504040204" pitchFamily="34" charset="0"/>
                    <a:ea typeface="Calibri" panose="020F0502020204030204" pitchFamily="34" charset="0"/>
                    <a:cs typeface="Times New Roman" panose="02020603050405020304" pitchFamily="18" charset="0"/>
                  </a:rPr>
                  <a:t> – the cost of keeping one unit of a given product in stock over a given period of time, most often defined as a certain fraction of the purchase price, and therefore:</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20000"/>
                  </a:lnSpc>
                  <a:spcAft>
                    <a:spcPts val="600"/>
                  </a:spcAft>
                </a:pPr>
                <a:r>
                  <a:rPr lang="en-US" kern="100" dirty="0">
                    <a:solidFill>
                      <a:srgbClr val="1F3864"/>
                    </a:solidFill>
                    <a:effectLst/>
                    <a:latin typeface="Tahoma" panose="020B0604030504040204" pitchFamily="34" charset="0"/>
                    <a:ea typeface="Calibri" panose="020F0502020204030204" pitchFamily="34" charset="0"/>
                    <a:cs typeface="Times New Roman" panose="02020603050405020304" pitchFamily="18" charset="0"/>
                  </a:rPr>
                  <a:t>C</a:t>
                </a:r>
                <a:r>
                  <a:rPr lang="en-US" kern="100" baseline="-25000" dirty="0">
                    <a:solidFill>
                      <a:srgbClr val="1F3864"/>
                    </a:solidFill>
                    <a:effectLst/>
                    <a:latin typeface="Tahoma" panose="020B0604030504040204" pitchFamily="34" charset="0"/>
                    <a:ea typeface="Calibri" panose="020F0502020204030204" pitchFamily="34" charset="0"/>
                    <a:cs typeface="Times New Roman" panose="02020603050405020304" pitchFamily="18" charset="0"/>
                  </a:rPr>
                  <a:t>K</a:t>
                </a:r>
                <a:r>
                  <a:rPr lang="en-US" kern="100" dirty="0">
                    <a:solidFill>
                      <a:srgbClr val="1F3864"/>
                    </a:solidFill>
                    <a:effectLst/>
                    <a:latin typeface="Tahoma" panose="020B0604030504040204" pitchFamily="34" charset="0"/>
                    <a:ea typeface="Calibri" panose="020F0502020204030204" pitchFamily="34" charset="0"/>
                    <a:cs typeface="Times New Roman" panose="02020603050405020304" pitchFamily="18" charset="0"/>
                  </a:rPr>
                  <a:t> = </a:t>
                </a:r>
                <a:r>
                  <a:rPr lang="en-US" kern="100" dirty="0">
                    <a:solidFill>
                      <a:srgbClr val="1F3864"/>
                    </a:solidFill>
                    <a:effectLst/>
                    <a:latin typeface="Tahoma" panose="020B0604030504040204" pitchFamily="34" charset="0"/>
                    <a:ea typeface="Calibri" panose="020F0502020204030204" pitchFamily="34" charset="0"/>
                    <a:cs typeface="Tahoma" panose="020B0604030504040204" pitchFamily="34" charset="0"/>
                  </a:rPr>
                  <a:t>µ</a:t>
                </a:r>
                <a:r>
                  <a:rPr lang="en-US" kern="100" baseline="-25000" dirty="0">
                    <a:solidFill>
                      <a:srgbClr val="1F3864"/>
                    </a:solidFill>
                    <a:effectLst/>
                    <a:latin typeface="Tahoma" panose="020B0604030504040204" pitchFamily="34" charset="0"/>
                    <a:ea typeface="Calibri" panose="020F0502020204030204" pitchFamily="34" charset="0"/>
                    <a:cs typeface="Times New Roman" panose="02020603050405020304" pitchFamily="18" charset="0"/>
                  </a:rPr>
                  <a:t>o</a:t>
                </a:r>
                <a:r>
                  <a:rPr lang="en-US" kern="100" dirty="0">
                    <a:solidFill>
                      <a:srgbClr val="1F3864"/>
                    </a:solidFill>
                    <a:effectLst/>
                    <a:latin typeface="Tahoma" panose="020B0604030504040204" pitchFamily="34" charset="0"/>
                    <a:ea typeface="Calibri" panose="020F0502020204030204" pitchFamily="34" charset="0"/>
                    <a:cs typeface="Times New Roman" panose="02020603050405020304" pitchFamily="18" charset="0"/>
                  </a:rPr>
                  <a:t>  </a:t>
                </a:r>
                <a:r>
                  <a:rPr lang="en-US" kern="100" dirty="0">
                    <a:solidFill>
                      <a:srgbClr val="1F3864"/>
                    </a:solidFill>
                    <a:effectLst/>
                    <a:latin typeface="Tahoma" panose="020B0604030504040204" pitchFamily="34" charset="0"/>
                    <a:ea typeface="Calibri" panose="020F0502020204030204" pitchFamily="34" charset="0"/>
                    <a:cs typeface="Tahoma" panose="020B0604030504040204" pitchFamily="34" charset="0"/>
                  </a:rPr>
                  <a:t>×</a:t>
                </a:r>
                <a:r>
                  <a:rPr lang="en-US" kern="100" dirty="0">
                    <a:solidFill>
                      <a:srgbClr val="1F3864"/>
                    </a:solidFill>
                    <a:effectLst/>
                    <a:latin typeface="Tahoma" panose="020B0604030504040204" pitchFamily="34" charset="0"/>
                    <a:ea typeface="Calibri" panose="020F0502020204030204" pitchFamily="34" charset="0"/>
                    <a:cs typeface="Times New Roman" panose="02020603050405020304" pitchFamily="18" charset="0"/>
                  </a:rPr>
                  <a:t> P</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20000"/>
                  </a:lnSpc>
                </a:pPr>
                <a:r>
                  <a:rPr lang="en-US" kern="100" dirty="0">
                    <a:solidFill>
                      <a:srgbClr val="1F3864"/>
                    </a:solidFill>
                    <a:effectLst/>
                    <a:latin typeface="Tahoma" panose="020B0604030504040204" pitchFamily="34" charset="0"/>
                    <a:ea typeface="Calibri" panose="020F0502020204030204" pitchFamily="34" charset="0"/>
                    <a:cs typeface="Times New Roman" panose="02020603050405020304" pitchFamily="18" charset="0"/>
                  </a:rPr>
                  <a:t>P – purchase price,</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20000"/>
                  </a:lnSpc>
                  <a:spcAft>
                    <a:spcPts val="600"/>
                  </a:spcAft>
                </a:pPr>
                <a:r>
                  <a:rPr lang="en-US" kern="100" dirty="0">
                    <a:solidFill>
                      <a:srgbClr val="1F3864"/>
                    </a:solidFill>
                    <a:effectLst/>
                    <a:latin typeface="Tahoma" panose="020B0604030504040204" pitchFamily="34" charset="0"/>
                    <a:ea typeface="Calibri" panose="020F0502020204030204" pitchFamily="34" charset="0"/>
                    <a:cs typeface="Tahoma" panose="020B0604030504040204" pitchFamily="34" charset="0"/>
                  </a:rPr>
                  <a:t>µ</a:t>
                </a:r>
                <a:r>
                  <a:rPr lang="en-US" kern="100" baseline="-25000" dirty="0">
                    <a:solidFill>
                      <a:srgbClr val="1F3864"/>
                    </a:solidFill>
                    <a:effectLst/>
                    <a:latin typeface="Tahoma" panose="020B0604030504040204" pitchFamily="34" charset="0"/>
                    <a:ea typeface="Calibri" panose="020F0502020204030204" pitchFamily="34" charset="0"/>
                    <a:cs typeface="Times New Roman" panose="02020603050405020304" pitchFamily="18" charset="0"/>
                  </a:rPr>
                  <a:t>o</a:t>
                </a:r>
                <a:r>
                  <a:rPr lang="en-US" kern="100" dirty="0">
                    <a:solidFill>
                      <a:srgbClr val="1F3864"/>
                    </a:solidFill>
                    <a:effectLst/>
                    <a:latin typeface="Tahoma" panose="020B0604030504040204" pitchFamily="34" charset="0"/>
                    <a:ea typeface="Calibri" panose="020F0502020204030204" pitchFamily="34" charset="0"/>
                    <a:cs typeface="Times New Roman" panose="02020603050405020304" pitchFamily="18" charset="0"/>
                  </a:rPr>
                  <a:t> – percentage of the maintenance cost in the purchase price.</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p:txBody>
          </p:sp>
        </mc:Choice>
        <mc:Fallback>
          <p:sp>
            <p:nvSpPr>
              <p:cNvPr id="3" name="pole tekstowe 2">
                <a:extLst>
                  <a:ext uri="{FF2B5EF4-FFF2-40B4-BE49-F238E27FC236}">
                    <a16:creationId xmlns:a16="http://schemas.microsoft.com/office/drawing/2014/main" id="{BAAE3BF4-12F3-FDF5-5199-0B099248ED16}"/>
                  </a:ext>
                </a:extLst>
              </p:cNvPr>
              <p:cNvSpPr txBox="1">
                <a:spLocks noRot="1" noChangeAspect="1" noMove="1" noResize="1" noEditPoints="1" noAdjustHandles="1" noChangeArrowheads="1" noChangeShapeType="1" noTextEdit="1"/>
              </p:cNvSpPr>
              <p:nvPr/>
            </p:nvSpPr>
            <p:spPr>
              <a:xfrm>
                <a:off x="6621076" y="673232"/>
                <a:ext cx="5432217" cy="5572295"/>
              </a:xfrm>
              <a:prstGeom prst="rect">
                <a:avLst/>
              </a:prstGeom>
              <a:blipFill>
                <a:blip r:embed="rId2"/>
                <a:stretch>
                  <a:fillRect l="-898" r="-1010" b="-765"/>
                </a:stretch>
              </a:blipFill>
            </p:spPr>
            <p:txBody>
              <a:bodyPr/>
              <a:lstStyle/>
              <a:p>
                <a:r>
                  <a:rPr lang="en-GB">
                    <a:noFill/>
                  </a:rPr>
                  <a:t> </a:t>
                </a:r>
              </a:p>
            </p:txBody>
          </p:sp>
        </mc:Fallback>
      </mc:AlternateContent>
      <p:pic>
        <p:nvPicPr>
          <p:cNvPr id="7" name="Obraz 6" descr="Obraz zawierający design&#10;&#10;Opis wygenerowany automatycznie">
            <a:extLst>
              <a:ext uri="{FF2B5EF4-FFF2-40B4-BE49-F238E27FC236}">
                <a16:creationId xmlns:a16="http://schemas.microsoft.com/office/drawing/2014/main" id="{D4A1398E-6E12-1451-1083-B10158BAEDF9}"/>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5893857" y="1949844"/>
            <a:ext cx="666750" cy="561340"/>
          </a:xfrm>
          <a:prstGeom prst="rect">
            <a:avLst/>
          </a:prstGeom>
        </p:spPr>
      </p:pic>
      <p:pic>
        <p:nvPicPr>
          <p:cNvPr id="8" name="Obraz 7" descr="Obraz zawierający design&#10;&#10;Opis wygenerowany automatycznie">
            <a:extLst>
              <a:ext uri="{FF2B5EF4-FFF2-40B4-BE49-F238E27FC236}">
                <a16:creationId xmlns:a16="http://schemas.microsoft.com/office/drawing/2014/main" id="{7FD5577B-D9B6-F12A-10AD-9683408EEB4F}"/>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5893857" y="4836566"/>
            <a:ext cx="666750" cy="561340"/>
          </a:xfrm>
          <a:prstGeom prst="rect">
            <a:avLst/>
          </a:prstGeom>
        </p:spPr>
      </p:pic>
      <p:sp>
        <p:nvSpPr>
          <p:cNvPr id="10" name="pole tekstowe 9">
            <a:extLst>
              <a:ext uri="{FF2B5EF4-FFF2-40B4-BE49-F238E27FC236}">
                <a16:creationId xmlns:a16="http://schemas.microsoft.com/office/drawing/2014/main" id="{5EB47ECC-39F2-9767-8CC1-48A74DA227E3}"/>
              </a:ext>
            </a:extLst>
          </p:cNvPr>
          <p:cNvSpPr txBox="1"/>
          <p:nvPr/>
        </p:nvSpPr>
        <p:spPr>
          <a:xfrm>
            <a:off x="438882" y="5117236"/>
            <a:ext cx="5454975" cy="1212576"/>
          </a:xfrm>
          <a:prstGeom prst="rect">
            <a:avLst/>
          </a:prstGeom>
          <a:noFill/>
        </p:spPr>
        <p:txBody>
          <a:bodyPr wrap="square">
            <a:spAutoFit/>
          </a:bodyPr>
          <a:lstStyle/>
          <a:p>
            <a:pPr algn="ctr">
              <a:lnSpc>
                <a:spcPct val="120000"/>
              </a:lnSpc>
              <a:spcAft>
                <a:spcPts val="600"/>
              </a:spcAft>
            </a:pPr>
            <a:r>
              <a:rPr lang="en-US" sz="1800" b="1"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Formula in Excel: </a:t>
            </a:r>
            <a:endParaRPr lang="pl-PL" sz="1800" b="1"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20000"/>
              </a:lnSpc>
            </a:pPr>
            <a:r>
              <a:rPr lang="en-US" sz="2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EOQ = SQRT((2*[expected demand]*[</a:t>
            </a:r>
            <a:r>
              <a:rPr lang="en-US" sz="2000" dirty="0">
                <a:solidFill>
                  <a:srgbClr val="1F3864"/>
                </a:solidFill>
                <a:effectLst/>
                <a:latin typeface="Tahoma" panose="020B0604030504040204" pitchFamily="34" charset="0"/>
                <a:ea typeface="Calibri" panose="020F0502020204030204" pitchFamily="34" charset="0"/>
                <a:cs typeface="Times New Roman" panose="02020603050405020304" pitchFamily="18" charset="0"/>
              </a:rPr>
              <a:t>cost of stockpiling]</a:t>
            </a:r>
            <a:r>
              <a:rPr lang="en-US" sz="2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a:t>
            </a:r>
            <a:r>
              <a:rPr lang="en-US" sz="2000" dirty="0">
                <a:solidFill>
                  <a:srgbClr val="1F3864"/>
                </a:solidFill>
                <a:effectLst/>
                <a:latin typeface="Tahoma" panose="020B0604030504040204" pitchFamily="34" charset="0"/>
                <a:ea typeface="Calibri" panose="020F0502020204030204" pitchFamily="34" charset="0"/>
                <a:cs typeface="Times New Roman" panose="02020603050405020304" pitchFamily="18" charset="0"/>
              </a:rPr>
              <a:t>the cost of keeping one unit</a:t>
            </a:r>
            <a:r>
              <a:rPr lang="en-US" sz="2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a:t>
            </a:r>
            <a:endParaRPr lang="pl-PL" sz="2000" dirty="0"/>
          </a:p>
        </p:txBody>
      </p:sp>
      <p:pic>
        <p:nvPicPr>
          <p:cNvPr id="11" name="Obraz 10" descr="Obraz zawierający design&#10;&#10;Opis wygenerowany automatycznie">
            <a:extLst>
              <a:ext uri="{FF2B5EF4-FFF2-40B4-BE49-F238E27FC236}">
                <a16:creationId xmlns:a16="http://schemas.microsoft.com/office/drawing/2014/main" id="{12FE1D84-06A9-31BF-9F65-05B4C62B50AF}"/>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941916" y="4434315"/>
            <a:ext cx="666750" cy="561340"/>
          </a:xfrm>
          <a:prstGeom prst="rect">
            <a:avLst/>
          </a:prstGeom>
        </p:spPr>
      </p:pic>
      <p:sp>
        <p:nvSpPr>
          <p:cNvPr id="12" name="Strzałka: w prawo 11">
            <a:extLst>
              <a:ext uri="{FF2B5EF4-FFF2-40B4-BE49-F238E27FC236}">
                <a16:creationId xmlns:a16="http://schemas.microsoft.com/office/drawing/2014/main" id="{DFAFFA18-FF7A-660A-D047-968F41929D9A}"/>
              </a:ext>
            </a:extLst>
          </p:cNvPr>
          <p:cNvSpPr/>
          <p:nvPr/>
        </p:nvSpPr>
        <p:spPr>
          <a:xfrm rot="8417128">
            <a:off x="2401517" y="4217346"/>
            <a:ext cx="1011069" cy="683580"/>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841724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fade">
                                      <p:cBhvr>
                                        <p:cTn id="38" dur="1000"/>
                                        <p:tgtEl>
                                          <p:spTgt spid="3">
                                            <p:txEl>
                                              <p:pRg st="4" end="4"/>
                                            </p:txEl>
                                          </p:spTgt>
                                        </p:tgtEl>
                                      </p:cBhvr>
                                    </p:animEffect>
                                    <p:anim calcmode="lin" valueType="num">
                                      <p:cBhvr>
                                        <p:cTn id="3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1000"/>
                                        <p:tgtEl>
                                          <p:spTgt spid="8"/>
                                        </p:tgtEl>
                                      </p:cBhvr>
                                    </p:animEffect>
                                    <p:anim calcmode="lin" valueType="num">
                                      <p:cBhvr>
                                        <p:cTn id="46" dur="1000" fill="hold"/>
                                        <p:tgtEl>
                                          <p:spTgt spid="8"/>
                                        </p:tgtEl>
                                        <p:attrNameLst>
                                          <p:attrName>ppt_x</p:attrName>
                                        </p:attrNameLst>
                                      </p:cBhvr>
                                      <p:tavLst>
                                        <p:tav tm="0">
                                          <p:val>
                                            <p:strVal val="#ppt_x"/>
                                          </p:val>
                                        </p:tav>
                                        <p:tav tm="100000">
                                          <p:val>
                                            <p:strVal val="#ppt_x"/>
                                          </p:val>
                                        </p:tav>
                                      </p:tavLst>
                                    </p:anim>
                                    <p:anim calcmode="lin" valueType="num">
                                      <p:cBhvr>
                                        <p:cTn id="4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fade">
                                      <p:cBhvr>
                                        <p:cTn id="52" dur="1000"/>
                                        <p:tgtEl>
                                          <p:spTgt spid="3">
                                            <p:txEl>
                                              <p:pRg st="5" end="5"/>
                                            </p:txEl>
                                          </p:spTgt>
                                        </p:tgtEl>
                                      </p:cBhvr>
                                    </p:animEffect>
                                    <p:anim calcmode="lin" valueType="num">
                                      <p:cBhvr>
                                        <p:cTn id="5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3">
                                            <p:txEl>
                                              <p:pRg st="6" end="6"/>
                                            </p:txEl>
                                          </p:spTgt>
                                        </p:tgtEl>
                                        <p:attrNameLst>
                                          <p:attrName>style.visibility</p:attrName>
                                        </p:attrNameLst>
                                      </p:cBhvr>
                                      <p:to>
                                        <p:strVal val="visible"/>
                                      </p:to>
                                    </p:set>
                                    <p:animEffect transition="in" filter="fade">
                                      <p:cBhvr>
                                        <p:cTn id="59" dur="1000"/>
                                        <p:tgtEl>
                                          <p:spTgt spid="3">
                                            <p:txEl>
                                              <p:pRg st="6" end="6"/>
                                            </p:txEl>
                                          </p:spTgt>
                                        </p:tgtEl>
                                      </p:cBhvr>
                                    </p:animEffect>
                                    <p:anim calcmode="lin" valueType="num">
                                      <p:cBhvr>
                                        <p:cTn id="6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3">
                                            <p:txEl>
                                              <p:pRg st="7" end="7"/>
                                            </p:txEl>
                                          </p:spTgt>
                                        </p:tgtEl>
                                        <p:attrNameLst>
                                          <p:attrName>style.visibility</p:attrName>
                                        </p:attrNameLst>
                                      </p:cBhvr>
                                      <p:to>
                                        <p:strVal val="visible"/>
                                      </p:to>
                                    </p:set>
                                    <p:animEffect transition="in" filter="fade">
                                      <p:cBhvr>
                                        <p:cTn id="64" dur="1000"/>
                                        <p:tgtEl>
                                          <p:spTgt spid="3">
                                            <p:txEl>
                                              <p:pRg st="7" end="7"/>
                                            </p:txEl>
                                          </p:spTgt>
                                        </p:tgtEl>
                                      </p:cBhvr>
                                    </p:animEffect>
                                    <p:anim calcmode="lin" valueType="num">
                                      <p:cBhvr>
                                        <p:cTn id="6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11"/>
                                        </p:tgtEl>
                                        <p:attrNameLst>
                                          <p:attrName>style.visibility</p:attrName>
                                        </p:attrNameLst>
                                      </p:cBhvr>
                                      <p:to>
                                        <p:strVal val="visible"/>
                                      </p:to>
                                    </p:set>
                                    <p:animEffect transition="in" filter="fade">
                                      <p:cBhvr>
                                        <p:cTn id="71" dur="1000"/>
                                        <p:tgtEl>
                                          <p:spTgt spid="11"/>
                                        </p:tgtEl>
                                      </p:cBhvr>
                                    </p:animEffect>
                                    <p:anim calcmode="lin" valueType="num">
                                      <p:cBhvr>
                                        <p:cTn id="72" dur="1000" fill="hold"/>
                                        <p:tgtEl>
                                          <p:spTgt spid="11"/>
                                        </p:tgtEl>
                                        <p:attrNameLst>
                                          <p:attrName>ppt_x</p:attrName>
                                        </p:attrNameLst>
                                      </p:cBhvr>
                                      <p:tavLst>
                                        <p:tav tm="0">
                                          <p:val>
                                            <p:strVal val="#ppt_x"/>
                                          </p:val>
                                        </p:tav>
                                        <p:tav tm="100000">
                                          <p:val>
                                            <p:strVal val="#ppt_x"/>
                                          </p:val>
                                        </p:tav>
                                      </p:tavLst>
                                    </p:anim>
                                    <p:anim calcmode="lin" valueType="num">
                                      <p:cBhvr>
                                        <p:cTn id="73" dur="1000" fill="hold"/>
                                        <p:tgtEl>
                                          <p:spTgt spid="11"/>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10"/>
                                        </p:tgtEl>
                                        <p:attrNameLst>
                                          <p:attrName>style.visibility</p:attrName>
                                        </p:attrNameLst>
                                      </p:cBhvr>
                                      <p:to>
                                        <p:strVal val="visible"/>
                                      </p:to>
                                    </p:set>
                                    <p:animEffect transition="in" filter="fade">
                                      <p:cBhvr>
                                        <p:cTn id="76" dur="1000"/>
                                        <p:tgtEl>
                                          <p:spTgt spid="10"/>
                                        </p:tgtEl>
                                      </p:cBhvr>
                                    </p:animEffect>
                                    <p:anim calcmode="lin" valueType="num">
                                      <p:cBhvr>
                                        <p:cTn id="77" dur="1000" fill="hold"/>
                                        <p:tgtEl>
                                          <p:spTgt spid="10"/>
                                        </p:tgtEl>
                                        <p:attrNameLst>
                                          <p:attrName>ppt_x</p:attrName>
                                        </p:attrNameLst>
                                      </p:cBhvr>
                                      <p:tavLst>
                                        <p:tav tm="0">
                                          <p:val>
                                            <p:strVal val="#ppt_x"/>
                                          </p:val>
                                        </p:tav>
                                        <p:tav tm="100000">
                                          <p:val>
                                            <p:strVal val="#ppt_x"/>
                                          </p:val>
                                        </p:tav>
                                      </p:tavLst>
                                    </p:anim>
                                    <p:anim calcmode="lin" valueType="num">
                                      <p:cBhvr>
                                        <p:cTn id="7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grpId="0" nodeType="clickEffect">
                                  <p:stCondLst>
                                    <p:cond delay="0"/>
                                  </p:stCondLst>
                                  <p:childTnLst>
                                    <p:set>
                                      <p:cBhvr>
                                        <p:cTn id="82" dur="1" fill="hold">
                                          <p:stCondLst>
                                            <p:cond delay="0"/>
                                          </p:stCondLst>
                                        </p:cTn>
                                        <p:tgtEl>
                                          <p:spTgt spid="12"/>
                                        </p:tgtEl>
                                        <p:attrNameLst>
                                          <p:attrName>style.visibility</p:attrName>
                                        </p:attrNameLst>
                                      </p:cBhvr>
                                      <p:to>
                                        <p:strVal val="visible"/>
                                      </p:to>
                                    </p:set>
                                    <p:animEffect transition="in" filter="fade">
                                      <p:cBhvr>
                                        <p:cTn id="83" dur="1000"/>
                                        <p:tgtEl>
                                          <p:spTgt spid="12"/>
                                        </p:tgtEl>
                                      </p:cBhvr>
                                    </p:animEffect>
                                    <p:anim calcmode="lin" valueType="num">
                                      <p:cBhvr>
                                        <p:cTn id="84" dur="1000" fill="hold"/>
                                        <p:tgtEl>
                                          <p:spTgt spid="12"/>
                                        </p:tgtEl>
                                        <p:attrNameLst>
                                          <p:attrName>ppt_x</p:attrName>
                                        </p:attrNameLst>
                                      </p:cBhvr>
                                      <p:tavLst>
                                        <p:tav tm="0">
                                          <p:val>
                                            <p:strVal val="#ppt_x"/>
                                          </p:val>
                                        </p:tav>
                                        <p:tav tm="100000">
                                          <p:val>
                                            <p:strVal val="#ppt_x"/>
                                          </p:val>
                                        </p:tav>
                                      </p:tavLst>
                                    </p:anim>
                                    <p:anim calcmode="lin" valueType="num">
                                      <p:cBhvr>
                                        <p:cTn id="8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Economic</a:t>
            </a:r>
            <a:r>
              <a:rPr lang="pl-PL" dirty="0"/>
              <a:t> Order </a:t>
            </a:r>
            <a:r>
              <a:rPr lang="pl-PL" dirty="0" err="1"/>
              <a:t>Quantity</a:t>
            </a:r>
            <a:endParaRPr lang="pl-PL" dirty="0">
              <a:highlight>
                <a:srgbClr val="FFFF00"/>
              </a:highlight>
            </a:endParaRP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978093" y="1735130"/>
            <a:ext cx="5011758" cy="4392095"/>
          </a:xfrm>
        </p:spPr>
        <p:txBody>
          <a:bodyPr>
            <a:normAutofit/>
          </a:bodyPr>
          <a:lstStyle/>
          <a:p>
            <a:pPr>
              <a:lnSpc>
                <a:spcPct val="120000"/>
              </a:lnSpc>
              <a:spcAft>
                <a:spcPts val="1200"/>
              </a:spcAft>
            </a:pPr>
            <a:r>
              <a:rPr lang="en-US" sz="3000" dirty="0"/>
              <a:t>minimi</a:t>
            </a:r>
            <a:r>
              <a:rPr lang="pl-PL" sz="3000" dirty="0"/>
              <a:t>s</a:t>
            </a:r>
            <a:r>
              <a:rPr lang="en-US" sz="3000" dirty="0" err="1"/>
              <a:t>ation</a:t>
            </a:r>
            <a:r>
              <a:rPr lang="en-US" sz="3000" dirty="0"/>
              <a:t> of total costs</a:t>
            </a:r>
            <a:r>
              <a:rPr lang="pl-PL" sz="3000" dirty="0"/>
              <a:t>;</a:t>
            </a:r>
            <a:endParaRPr lang="en-US" sz="3000" dirty="0"/>
          </a:p>
          <a:p>
            <a:pPr>
              <a:lnSpc>
                <a:spcPct val="120000"/>
              </a:lnSpc>
              <a:spcAft>
                <a:spcPts val="1200"/>
              </a:spcAft>
            </a:pPr>
            <a:r>
              <a:rPr lang="en-US" sz="3000" dirty="0"/>
              <a:t>increased operational</a:t>
            </a:r>
            <a:r>
              <a:rPr lang="pl-PL" sz="3000" dirty="0"/>
              <a:t> </a:t>
            </a:r>
            <a:r>
              <a:rPr lang="en-US" sz="3000" dirty="0"/>
              <a:t>efficiency</a:t>
            </a:r>
            <a:r>
              <a:rPr lang="pl-PL" sz="3000" dirty="0"/>
              <a:t>;</a:t>
            </a:r>
            <a:endParaRPr lang="en-US" sz="3000" dirty="0"/>
          </a:p>
          <a:p>
            <a:pPr>
              <a:lnSpc>
                <a:spcPct val="120000"/>
              </a:lnSpc>
            </a:pPr>
            <a:r>
              <a:rPr lang="en-US" sz="3000" dirty="0"/>
              <a:t>simplification of the decision-making process in inventory management</a:t>
            </a:r>
            <a:r>
              <a:rPr lang="pl-PL" sz="3000" dirty="0"/>
              <a:t>.</a:t>
            </a:r>
            <a:endParaRPr lang="en-US" sz="30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pic>
        <p:nvPicPr>
          <p:cNvPr id="8" name="Obraz 7">
            <a:extLst>
              <a:ext uri="{FF2B5EF4-FFF2-40B4-BE49-F238E27FC236}">
                <a16:creationId xmlns:a16="http://schemas.microsoft.com/office/drawing/2014/main" id="{A28DF30E-1BB7-A7B9-012B-2BF5B151BFE1}"/>
              </a:ext>
            </a:extLst>
          </p:cNvPr>
          <p:cNvPicPr>
            <a:picLocks noChangeAspect="1"/>
          </p:cNvPicPr>
          <p:nvPr/>
        </p:nvPicPr>
        <p:blipFill>
          <a:blip r:embed="rId2"/>
          <a:stretch>
            <a:fillRect/>
          </a:stretch>
        </p:blipFill>
        <p:spPr>
          <a:xfrm>
            <a:off x="2251" y="3279025"/>
            <a:ext cx="1099121" cy="921600"/>
          </a:xfrm>
          <a:prstGeom prst="rect">
            <a:avLst/>
          </a:prstGeom>
        </p:spPr>
      </p:pic>
      <p:pic>
        <p:nvPicPr>
          <p:cNvPr id="9" name="Obraz 8">
            <a:extLst>
              <a:ext uri="{FF2B5EF4-FFF2-40B4-BE49-F238E27FC236}">
                <a16:creationId xmlns:a16="http://schemas.microsoft.com/office/drawing/2014/main" id="{4A74C3D4-5119-209E-752F-D73F1E0F3C4B}"/>
              </a:ext>
            </a:extLst>
          </p:cNvPr>
          <p:cNvPicPr>
            <a:picLocks noChangeAspect="1"/>
          </p:cNvPicPr>
          <p:nvPr/>
        </p:nvPicPr>
        <p:blipFill>
          <a:blip r:embed="rId3"/>
          <a:stretch>
            <a:fillRect/>
          </a:stretch>
        </p:blipFill>
        <p:spPr>
          <a:xfrm>
            <a:off x="6202150" y="3278744"/>
            <a:ext cx="800244" cy="921881"/>
          </a:xfrm>
          <a:prstGeom prst="rect">
            <a:avLst/>
          </a:prstGeom>
        </p:spPr>
      </p:pic>
      <p:sp>
        <p:nvSpPr>
          <p:cNvPr id="10" name="Symbol zastępczy zawartości 4">
            <a:extLst>
              <a:ext uri="{FF2B5EF4-FFF2-40B4-BE49-F238E27FC236}">
                <a16:creationId xmlns:a16="http://schemas.microsoft.com/office/drawing/2014/main" id="{891FB4FB-9B9E-7116-020D-7901E5E503E2}"/>
              </a:ext>
            </a:extLst>
          </p:cNvPr>
          <p:cNvSpPr txBox="1">
            <a:spLocks/>
          </p:cNvSpPr>
          <p:nvPr/>
        </p:nvSpPr>
        <p:spPr>
          <a:xfrm>
            <a:off x="6965448" y="1735131"/>
            <a:ext cx="5026804" cy="43920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10000"/>
              </a:lnSpc>
              <a:spcAft>
                <a:spcPts val="1200"/>
              </a:spcAft>
            </a:pPr>
            <a:r>
              <a:rPr lang="en-US" sz="3000" dirty="0"/>
              <a:t>the need for a constant demand assumption</a:t>
            </a:r>
            <a:r>
              <a:rPr lang="pl-PL" sz="3000" dirty="0"/>
              <a:t>;</a:t>
            </a:r>
            <a:endParaRPr lang="en-US" sz="3000" dirty="0"/>
          </a:p>
          <a:p>
            <a:pPr algn="just">
              <a:lnSpc>
                <a:spcPct val="110000"/>
              </a:lnSpc>
              <a:spcAft>
                <a:spcPts val="1200"/>
              </a:spcAft>
            </a:pPr>
            <a:r>
              <a:rPr lang="en-US" sz="3000" dirty="0"/>
              <a:t>the need for an assumption of fixed ordering and holding costs</a:t>
            </a:r>
            <a:r>
              <a:rPr lang="pl-PL" sz="3000" dirty="0"/>
              <a:t>;</a:t>
            </a:r>
            <a:endParaRPr lang="en-US" sz="3000" dirty="0"/>
          </a:p>
          <a:p>
            <a:pPr algn="just">
              <a:lnSpc>
                <a:spcPct val="110000"/>
              </a:lnSpc>
            </a:pPr>
            <a:r>
              <a:rPr lang="en-US" sz="3000" dirty="0"/>
              <a:t>lack of flexibility in responding to changes</a:t>
            </a:r>
            <a:r>
              <a:rPr lang="pl-PL" sz="3000" dirty="0"/>
              <a:t>.</a:t>
            </a:r>
            <a:endParaRPr lang="en-US" sz="3000" dirty="0"/>
          </a:p>
        </p:txBody>
      </p:sp>
    </p:spTree>
    <p:extLst>
      <p:ext uri="{BB962C8B-B14F-4D97-AF65-F5344CB8AC3E}">
        <p14:creationId xmlns:p14="http://schemas.microsoft.com/office/powerpoint/2010/main" val="2773514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fade">
                                      <p:cBhvr>
                                        <p:cTn id="28" dur="1000"/>
                                        <p:tgtEl>
                                          <p:spTgt spid="5">
                                            <p:txEl>
                                              <p:pRg st="2" end="2"/>
                                            </p:txEl>
                                          </p:spTgt>
                                        </p:tgtEl>
                                      </p:cBhvr>
                                    </p:animEffect>
                                    <p:anim calcmode="lin" valueType="num">
                                      <p:cBhvr>
                                        <p:cTn id="2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fade">
                                      <p:cBhvr>
                                        <p:cTn id="42" dur="1000"/>
                                        <p:tgtEl>
                                          <p:spTgt spid="10">
                                            <p:txEl>
                                              <p:pRg st="0" end="0"/>
                                            </p:txEl>
                                          </p:spTgt>
                                        </p:tgtEl>
                                      </p:cBhvr>
                                    </p:animEffect>
                                    <p:anim calcmode="lin" valueType="num">
                                      <p:cBhvr>
                                        <p:cTn id="43"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0">
                                            <p:txEl>
                                              <p:pRg st="1" end="1"/>
                                            </p:txEl>
                                          </p:spTgt>
                                        </p:tgtEl>
                                        <p:attrNameLst>
                                          <p:attrName>style.visibility</p:attrName>
                                        </p:attrNameLst>
                                      </p:cBhvr>
                                      <p:to>
                                        <p:strVal val="visible"/>
                                      </p:to>
                                    </p:set>
                                    <p:animEffect transition="in" filter="fade">
                                      <p:cBhvr>
                                        <p:cTn id="49" dur="1000"/>
                                        <p:tgtEl>
                                          <p:spTgt spid="10">
                                            <p:txEl>
                                              <p:pRg st="1" end="1"/>
                                            </p:txEl>
                                          </p:spTgt>
                                        </p:tgtEl>
                                      </p:cBhvr>
                                    </p:animEffect>
                                    <p:anim calcmode="lin" valueType="num">
                                      <p:cBhvr>
                                        <p:cTn id="50"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51"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0">
                                            <p:txEl>
                                              <p:pRg st="2" end="2"/>
                                            </p:txEl>
                                          </p:spTgt>
                                        </p:tgtEl>
                                        <p:attrNameLst>
                                          <p:attrName>style.visibility</p:attrName>
                                        </p:attrNameLst>
                                      </p:cBhvr>
                                      <p:to>
                                        <p:strVal val="visible"/>
                                      </p:to>
                                    </p:set>
                                    <p:animEffect transition="in" filter="fade">
                                      <p:cBhvr>
                                        <p:cTn id="56" dur="1000"/>
                                        <p:tgtEl>
                                          <p:spTgt spid="10">
                                            <p:txEl>
                                              <p:pRg st="2" end="2"/>
                                            </p:txEl>
                                          </p:spTgt>
                                        </p:tgtEl>
                                      </p:cBhvr>
                                    </p:animEffect>
                                    <p:anim calcmode="lin" valueType="num">
                                      <p:cBhvr>
                                        <p:cTn id="57"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58"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Solver tool in solving Optimisation problems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516301" y="1600200"/>
            <a:ext cx="11317633" cy="4527025"/>
          </a:xfrm>
        </p:spPr>
        <p:txBody>
          <a:bodyPr>
            <a:noAutofit/>
          </a:bodyPr>
          <a:lstStyle/>
          <a:p>
            <a:pPr algn="just">
              <a:lnSpc>
                <a:spcPct val="114000"/>
              </a:lnSpc>
            </a:pPr>
            <a:r>
              <a:rPr lang="en-US" sz="2600" dirty="0"/>
              <a:t>Solver is an add-in for Microsoft Excel used for advanced analysis and solving Optimisation problems</a:t>
            </a:r>
            <a:r>
              <a:rPr lang="pl-PL" sz="2600" dirty="0"/>
              <a:t>;</a:t>
            </a:r>
          </a:p>
          <a:p>
            <a:pPr algn="just">
              <a:lnSpc>
                <a:spcPct val="114000"/>
              </a:lnSpc>
            </a:pPr>
            <a:r>
              <a:rPr lang="en-US" sz="2600" dirty="0"/>
              <a:t>It allows users to define multiple decision variables, constraints, and objectives, and then employs various mathematical methods to find optimal solutions</a:t>
            </a:r>
            <a:r>
              <a:rPr lang="pl-PL" sz="2600" dirty="0"/>
              <a:t>;</a:t>
            </a:r>
          </a:p>
          <a:p>
            <a:pPr lvl="1" algn="just">
              <a:lnSpc>
                <a:spcPct val="114000"/>
              </a:lnSpc>
              <a:spcAft>
                <a:spcPts val="1200"/>
              </a:spcAft>
            </a:pPr>
            <a:r>
              <a:rPr lang="en-US" sz="2600" dirty="0"/>
              <a:t>The Optimisation model consists of three elements:</a:t>
            </a:r>
          </a:p>
          <a:p>
            <a:pPr lvl="2" algn="just">
              <a:lnSpc>
                <a:spcPct val="114000"/>
              </a:lnSpc>
            </a:pPr>
            <a:r>
              <a:rPr lang="en-US" sz="2400" dirty="0"/>
              <a:t>objective cells (objective function</a:t>
            </a:r>
            <a:r>
              <a:rPr lang="pl-PL" sz="2400" dirty="0"/>
              <a:t>);</a:t>
            </a:r>
            <a:endParaRPr lang="en-US" sz="2400" dirty="0"/>
          </a:p>
          <a:p>
            <a:pPr lvl="2" algn="just">
              <a:lnSpc>
                <a:spcPct val="114000"/>
              </a:lnSpc>
            </a:pPr>
            <a:r>
              <a:rPr lang="en-US" sz="2400" dirty="0"/>
              <a:t>variable cells (decision variables)</a:t>
            </a:r>
            <a:r>
              <a:rPr lang="pl-PL" sz="2400" dirty="0"/>
              <a:t>;</a:t>
            </a:r>
            <a:endParaRPr lang="en-US" sz="2400" dirty="0"/>
          </a:p>
          <a:p>
            <a:pPr lvl="2" algn="just">
              <a:lnSpc>
                <a:spcPct val="114000"/>
              </a:lnSpc>
            </a:pPr>
            <a:r>
              <a:rPr lang="en-US" sz="2400" dirty="0"/>
              <a:t>constraint cells</a:t>
            </a:r>
            <a:r>
              <a:rPr lang="pl-PL" sz="2400" dirty="0"/>
              <a:t>.</a:t>
            </a:r>
            <a:endParaRPr lang="en-US" sz="24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16301" y="6492874"/>
            <a:ext cx="6479303" cy="295316"/>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Bomba &amp; Kwiecień, 2012, Mason, 2013; MacDonald, 1995; Mason, 2012; Baj-Rogowska, 2013</a:t>
            </a:r>
          </a:p>
        </p:txBody>
      </p:sp>
      <p:pic>
        <p:nvPicPr>
          <p:cNvPr id="2" name="Picture 2" descr="Microsoft Excel – Wikipedia, wolna encyklopedia">
            <a:extLst>
              <a:ext uri="{FF2B5EF4-FFF2-40B4-BE49-F238E27FC236}">
                <a16:creationId xmlns:a16="http://schemas.microsoft.com/office/drawing/2014/main" id="{199EE693-3D8C-5509-57FC-9D1726B9EE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38096" y="3844031"/>
            <a:ext cx="2195838" cy="2042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6777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fade">
                                      <p:cBhvr>
                                        <p:cTn id="28" dur="1000"/>
                                        <p:tgtEl>
                                          <p:spTgt spid="5">
                                            <p:txEl>
                                              <p:pRg st="2" end="2"/>
                                            </p:txEl>
                                          </p:spTgt>
                                        </p:tgtEl>
                                      </p:cBhvr>
                                    </p:animEffect>
                                    <p:anim calcmode="lin" valueType="num">
                                      <p:cBhvr>
                                        <p:cTn id="2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animEffect transition="in" filter="fade">
                                      <p:cBhvr>
                                        <p:cTn id="35" dur="1000"/>
                                        <p:tgtEl>
                                          <p:spTgt spid="5">
                                            <p:txEl>
                                              <p:pRg st="3" end="3"/>
                                            </p:txEl>
                                          </p:spTgt>
                                        </p:tgtEl>
                                      </p:cBhvr>
                                    </p:animEffect>
                                    <p:anim calcmode="lin" valueType="num">
                                      <p:cBhvr>
                                        <p:cTn id="36"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4" end="4"/>
                                            </p:txEl>
                                          </p:spTgt>
                                        </p:tgtEl>
                                        <p:attrNameLst>
                                          <p:attrName>style.visibility</p:attrName>
                                        </p:attrNameLst>
                                      </p:cBhvr>
                                      <p:to>
                                        <p:strVal val="visible"/>
                                      </p:to>
                                    </p:set>
                                    <p:animEffect transition="in" filter="fade">
                                      <p:cBhvr>
                                        <p:cTn id="42" dur="1000"/>
                                        <p:tgtEl>
                                          <p:spTgt spid="5">
                                            <p:txEl>
                                              <p:pRg st="4" end="4"/>
                                            </p:txEl>
                                          </p:spTgt>
                                        </p:tgtEl>
                                      </p:cBhvr>
                                    </p:animEffect>
                                    <p:anim calcmode="lin" valueType="num">
                                      <p:cBhvr>
                                        <p:cTn id="43"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5" end="5"/>
                                            </p:txEl>
                                          </p:spTgt>
                                        </p:tgtEl>
                                        <p:attrNameLst>
                                          <p:attrName>style.visibility</p:attrName>
                                        </p:attrNameLst>
                                      </p:cBhvr>
                                      <p:to>
                                        <p:strVal val="visible"/>
                                      </p:to>
                                    </p:set>
                                    <p:animEffect transition="in" filter="fade">
                                      <p:cBhvr>
                                        <p:cTn id="49" dur="1000"/>
                                        <p:tgtEl>
                                          <p:spTgt spid="5">
                                            <p:txEl>
                                              <p:pRg st="5" end="5"/>
                                            </p:txEl>
                                          </p:spTgt>
                                        </p:tgtEl>
                                      </p:cBhvr>
                                    </p:animEffect>
                                    <p:anim calcmode="lin" valueType="num">
                                      <p:cBhvr>
                                        <p:cTn id="50"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Optimisation</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481669"/>
            <a:ext cx="10515600" cy="4730004"/>
          </a:xfrm>
        </p:spPr>
        <p:txBody>
          <a:bodyPr>
            <a:normAutofit fontScale="47500" lnSpcReduction="20000"/>
          </a:bodyPr>
          <a:lstStyle/>
          <a:p>
            <a:pPr algn="just">
              <a:lnSpc>
                <a:spcPct val="130000"/>
              </a:lnSpc>
            </a:pPr>
            <a:r>
              <a:rPr lang="en-US" sz="4600" dirty="0">
                <a:solidFill>
                  <a:srgbClr val="1065AB"/>
                </a:solidFill>
              </a:rPr>
              <a:t>Optimisation </a:t>
            </a:r>
            <a:r>
              <a:rPr lang="en-US" sz="4600" dirty="0"/>
              <a:t>in logistics is the process of finding the most effective way of </a:t>
            </a:r>
            <a:r>
              <a:rPr lang="en-US" sz="4600" dirty="0" err="1"/>
              <a:t>organi</a:t>
            </a:r>
            <a:r>
              <a:rPr lang="pl-PL" sz="4600" dirty="0"/>
              <a:t>s</a:t>
            </a:r>
            <a:r>
              <a:rPr lang="en-US" sz="4600" dirty="0" err="1"/>
              <a:t>ing</a:t>
            </a:r>
            <a:r>
              <a:rPr lang="en-US" sz="4600" dirty="0"/>
              <a:t> the flow of goods, information, and resources throughout the entire supply chain</a:t>
            </a:r>
            <a:r>
              <a:rPr lang="pl-PL" sz="4600" dirty="0"/>
              <a:t>;</a:t>
            </a:r>
          </a:p>
          <a:p>
            <a:pPr algn="just">
              <a:lnSpc>
                <a:spcPct val="130000"/>
              </a:lnSpc>
              <a:spcAft>
                <a:spcPts val="600"/>
              </a:spcAft>
            </a:pPr>
            <a:r>
              <a:rPr lang="en-US" sz="4600" dirty="0"/>
              <a:t>The goal of </a:t>
            </a:r>
            <a:r>
              <a:rPr lang="pl-PL" sz="4600" dirty="0"/>
              <a:t>o</a:t>
            </a:r>
            <a:r>
              <a:rPr lang="en-US" sz="4600" dirty="0" err="1"/>
              <a:t>ptimisation</a:t>
            </a:r>
            <a:r>
              <a:rPr lang="en-US" sz="4600" dirty="0"/>
              <a:t> in logistics is to improve various aspects of activity, such as</a:t>
            </a:r>
            <a:r>
              <a:rPr lang="pl-PL" sz="4600" dirty="0"/>
              <a:t>:</a:t>
            </a:r>
          </a:p>
          <a:p>
            <a:pPr lvl="1" algn="just">
              <a:lnSpc>
                <a:spcPct val="130000"/>
              </a:lnSpc>
            </a:pPr>
            <a:r>
              <a:rPr lang="en-US" sz="3800" dirty="0"/>
              <a:t>reduction of goods flow time</a:t>
            </a:r>
            <a:r>
              <a:rPr lang="pl-PL" sz="3800" dirty="0"/>
              <a:t>;</a:t>
            </a:r>
            <a:endParaRPr lang="en-US" sz="3800" dirty="0"/>
          </a:p>
          <a:p>
            <a:pPr lvl="1" algn="just">
              <a:lnSpc>
                <a:spcPct val="130000"/>
              </a:lnSpc>
            </a:pPr>
            <a:r>
              <a:rPr lang="pl-PL" sz="3800" dirty="0"/>
              <a:t>o</a:t>
            </a:r>
            <a:r>
              <a:rPr lang="en-US" sz="3800" dirty="0" err="1"/>
              <a:t>ptimisation</a:t>
            </a:r>
            <a:r>
              <a:rPr lang="en-US" sz="3800" dirty="0"/>
              <a:t> of transportation, warehousing, and handling costs</a:t>
            </a:r>
            <a:r>
              <a:rPr lang="pl-PL" sz="3800" dirty="0"/>
              <a:t>;</a:t>
            </a:r>
            <a:endParaRPr lang="en-US" sz="3800" dirty="0"/>
          </a:p>
          <a:p>
            <a:pPr lvl="1" algn="just">
              <a:lnSpc>
                <a:spcPct val="130000"/>
              </a:lnSpc>
            </a:pPr>
            <a:r>
              <a:rPr lang="en-US" sz="3800" dirty="0"/>
              <a:t>improvement of logistics service quality</a:t>
            </a:r>
            <a:r>
              <a:rPr lang="pl-PL" sz="3800" dirty="0"/>
              <a:t>;</a:t>
            </a:r>
            <a:endParaRPr lang="en-US" sz="3800" dirty="0"/>
          </a:p>
          <a:p>
            <a:pPr lvl="1" algn="just">
              <a:lnSpc>
                <a:spcPct val="130000"/>
              </a:lnSpc>
            </a:pPr>
            <a:r>
              <a:rPr lang="en-US" sz="3800" dirty="0"/>
              <a:t>increased flexibility and responsiveness to changes in demand</a:t>
            </a:r>
            <a:r>
              <a:rPr lang="pl-PL" sz="3800" dirty="0"/>
              <a:t>;</a:t>
            </a:r>
            <a:endParaRPr lang="en-US" sz="3800" dirty="0"/>
          </a:p>
          <a:p>
            <a:pPr lvl="1" algn="just">
              <a:lnSpc>
                <a:spcPct val="130000"/>
              </a:lnSpc>
            </a:pPr>
            <a:r>
              <a:rPr lang="en-US" sz="3800" dirty="0"/>
              <a:t>reduction of inventory levels while ensuring continuity of supply</a:t>
            </a:r>
            <a:r>
              <a:rPr lang="pl-PL" sz="3800" dirty="0"/>
              <a:t>;</a:t>
            </a:r>
            <a:endParaRPr lang="en-US" sz="3800" dirty="0"/>
          </a:p>
          <a:p>
            <a:pPr lvl="1" algn="just">
              <a:lnSpc>
                <a:spcPct val="130000"/>
              </a:lnSpc>
            </a:pPr>
            <a:r>
              <a:rPr lang="en-US" sz="3800" dirty="0"/>
              <a:t>improved management of warehouse space and transportation resources</a:t>
            </a:r>
            <a:r>
              <a:rPr lang="pl-PL" sz="3800" dirty="0"/>
              <a:t>;</a:t>
            </a:r>
            <a:endParaRPr lang="en-US" sz="3800" dirty="0"/>
          </a:p>
          <a:p>
            <a:pPr lvl="1" algn="just">
              <a:lnSpc>
                <a:spcPct val="130000"/>
              </a:lnSpc>
            </a:pPr>
            <a:r>
              <a:rPr lang="en-US" sz="3800" dirty="0"/>
              <a:t>integration and automation of logistics processes</a:t>
            </a:r>
            <a:r>
              <a:rPr lang="pl-PL" sz="3800" dirty="0"/>
              <a:t>.</a:t>
            </a:r>
            <a:endParaRPr lang="en-US" sz="3800" dirty="0"/>
          </a:p>
          <a:p>
            <a:pPr algn="just"/>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Reszka, 2012;</a:t>
            </a:r>
            <a:r>
              <a:rPr lang="da-DK" sz="1200" dirty="0">
                <a:solidFill>
                  <a:srgbClr val="7F7F7F"/>
                </a:solidFill>
              </a:rPr>
              <a:t> Antoniuk et al., 2021</a:t>
            </a:r>
            <a:r>
              <a:rPr lang="pl-PL" sz="1200" dirty="0">
                <a:solidFill>
                  <a:srgbClr val="7F7F7F"/>
                </a:solidFill>
              </a:rPr>
              <a:t>;</a:t>
            </a:r>
            <a:r>
              <a:rPr lang="da-DK" sz="1200" dirty="0">
                <a:solidFill>
                  <a:srgbClr val="7F7F7F"/>
                </a:solidFill>
              </a:rPr>
              <a:t> Gupta et al., 2022</a:t>
            </a:r>
            <a:r>
              <a:rPr lang="pl-PL" sz="1200" dirty="0">
                <a:solidFill>
                  <a:srgbClr val="7F7F7F"/>
                </a:solidFill>
              </a:rPr>
              <a:t>; </a:t>
            </a:r>
            <a:r>
              <a:rPr lang="da-DK" sz="1200" dirty="0">
                <a:solidFill>
                  <a:srgbClr val="7F7F7F"/>
                </a:solidFill>
              </a:rPr>
              <a:t>Kauf &amp; Tłuczak, 2016</a:t>
            </a:r>
            <a:r>
              <a:rPr lang="pl-PL" sz="1200" dirty="0">
                <a:solidFill>
                  <a:srgbClr val="7F7F7F"/>
                </a:solidFill>
              </a:rPr>
              <a:t>; </a:t>
            </a:r>
            <a:r>
              <a:rPr lang="da-DK" sz="1200" dirty="0">
                <a:solidFill>
                  <a:srgbClr val="7F7F7F"/>
                </a:solidFill>
              </a:rPr>
              <a:t>Konarzewska et al., 2020</a:t>
            </a:r>
            <a:r>
              <a:rPr lang="pl-PL" sz="1200" dirty="0">
                <a:solidFill>
                  <a:srgbClr val="7F7F7F"/>
                </a:solidFill>
              </a:rPr>
              <a:t> </a:t>
            </a:r>
          </a:p>
        </p:txBody>
      </p:sp>
    </p:spTree>
    <p:extLst>
      <p:ext uri="{BB962C8B-B14F-4D97-AF65-F5344CB8AC3E}">
        <p14:creationId xmlns:p14="http://schemas.microsoft.com/office/powerpoint/2010/main" val="195277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1000"/>
                                        <p:tgtEl>
                                          <p:spTgt spid="5">
                                            <p:txEl>
                                              <p:pRg st="6" end="6"/>
                                            </p:txEl>
                                          </p:spTgt>
                                        </p:tgtEl>
                                      </p:cBhvr>
                                    </p:animEffect>
                                    <p:anim calcmode="lin" valueType="num">
                                      <p:cBhvr>
                                        <p:cTn id="5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5">
                                            <p:txEl>
                                              <p:pRg st="7" end="7"/>
                                            </p:txEl>
                                          </p:spTgt>
                                        </p:tgtEl>
                                        <p:attrNameLst>
                                          <p:attrName>style.visibility</p:attrName>
                                        </p:attrNameLst>
                                      </p:cBhvr>
                                      <p:to>
                                        <p:strVal val="visible"/>
                                      </p:to>
                                    </p:set>
                                    <p:animEffect transition="in" filter="fade">
                                      <p:cBhvr>
                                        <p:cTn id="56" dur="1000"/>
                                        <p:tgtEl>
                                          <p:spTgt spid="5">
                                            <p:txEl>
                                              <p:pRg st="7" end="7"/>
                                            </p:txEl>
                                          </p:spTgt>
                                        </p:tgtEl>
                                      </p:cBhvr>
                                    </p:animEffect>
                                    <p:anim calcmode="lin" valueType="num">
                                      <p:cBhvr>
                                        <p:cTn id="57"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5">
                                            <p:txEl>
                                              <p:pRg st="8" end="8"/>
                                            </p:txEl>
                                          </p:spTgt>
                                        </p:tgtEl>
                                        <p:attrNameLst>
                                          <p:attrName>style.visibility</p:attrName>
                                        </p:attrNameLst>
                                      </p:cBhvr>
                                      <p:to>
                                        <p:strVal val="visible"/>
                                      </p:to>
                                    </p:set>
                                    <p:animEffect transition="in" filter="fade">
                                      <p:cBhvr>
                                        <p:cTn id="63" dur="1000"/>
                                        <p:tgtEl>
                                          <p:spTgt spid="5">
                                            <p:txEl>
                                              <p:pRg st="8" end="8"/>
                                            </p:txEl>
                                          </p:spTgt>
                                        </p:tgtEl>
                                      </p:cBhvr>
                                    </p:animEffect>
                                    <p:anim calcmode="lin" valueType="num">
                                      <p:cBhvr>
                                        <p:cTn id="64"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Solver tool in solving Optimisation problems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516301" y="1735130"/>
            <a:ext cx="11317633" cy="4392095"/>
          </a:xfrm>
        </p:spPr>
        <p:txBody>
          <a:bodyPr>
            <a:normAutofit/>
          </a:bodyPr>
          <a:lstStyle/>
          <a:p>
            <a:pPr algn="just">
              <a:lnSpc>
                <a:spcPct val="110000"/>
              </a:lnSpc>
              <a:spcAft>
                <a:spcPts val="1800"/>
              </a:spcAft>
            </a:pPr>
            <a:r>
              <a:rPr lang="en-US" sz="3200" dirty="0"/>
              <a:t>Solver allows the user to select the appropriate method depending on the characteristics of the problem to be solved. The main methods include:</a:t>
            </a:r>
          </a:p>
          <a:p>
            <a:pPr lvl="1" algn="just">
              <a:lnSpc>
                <a:spcPct val="110000"/>
              </a:lnSpc>
            </a:pPr>
            <a:r>
              <a:rPr lang="en-US" sz="2800" dirty="0"/>
              <a:t>Simplex Method (Simplex LP)</a:t>
            </a:r>
            <a:r>
              <a:rPr lang="pl-PL" sz="2800" dirty="0"/>
              <a:t>;</a:t>
            </a:r>
            <a:endParaRPr lang="en-US" sz="2800" dirty="0"/>
          </a:p>
          <a:p>
            <a:pPr lvl="1" algn="just">
              <a:lnSpc>
                <a:spcPct val="110000"/>
              </a:lnSpc>
            </a:pPr>
            <a:r>
              <a:rPr lang="en-US" sz="2800" dirty="0"/>
              <a:t>GRG Method (Generali</a:t>
            </a:r>
            <a:r>
              <a:rPr lang="pl-PL" sz="2800" dirty="0"/>
              <a:t>s</a:t>
            </a:r>
            <a:r>
              <a:rPr lang="en-US" sz="2800" dirty="0"/>
              <a:t>ed Reduced Gradient)</a:t>
            </a:r>
            <a:r>
              <a:rPr lang="pl-PL" sz="2800" dirty="0"/>
              <a:t>;</a:t>
            </a:r>
            <a:endParaRPr lang="en-US" sz="2800" dirty="0"/>
          </a:p>
          <a:p>
            <a:pPr lvl="1" algn="just">
              <a:lnSpc>
                <a:spcPct val="110000"/>
              </a:lnSpc>
            </a:pPr>
            <a:r>
              <a:rPr lang="en-US" sz="2800" dirty="0"/>
              <a:t>Evolutionary Method</a:t>
            </a:r>
            <a:r>
              <a:rPr lang="pl-PL" sz="2800" dirty="0"/>
              <a:t>;</a:t>
            </a:r>
            <a:endParaRPr lang="en-US" sz="2800" dirty="0"/>
          </a:p>
          <a:p>
            <a:pPr lvl="1" algn="just">
              <a:lnSpc>
                <a:spcPct val="110000"/>
              </a:lnSpc>
            </a:pPr>
            <a:r>
              <a:rPr lang="en-US" sz="2800" dirty="0"/>
              <a:t>Integer Constraints.</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16301" y="6492874"/>
            <a:ext cx="6479303" cy="2953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Baj-Rogowska, 2013; </a:t>
            </a:r>
            <a:r>
              <a:rPr lang="pl-PL" sz="1200" dirty="0" err="1">
                <a:solidFill>
                  <a:srgbClr val="7F7F7F"/>
                </a:solidFill>
              </a:rPr>
              <a:t>Delgado-Aguilar</a:t>
            </a:r>
            <a:r>
              <a:rPr lang="pl-PL" sz="1200" dirty="0">
                <a:solidFill>
                  <a:srgbClr val="7F7F7F"/>
                </a:solidFill>
              </a:rPr>
              <a:t> et al., 2018; Węgrzyn, 2013</a:t>
            </a:r>
          </a:p>
        </p:txBody>
      </p:sp>
      <p:pic>
        <p:nvPicPr>
          <p:cNvPr id="2" name="Picture 2" descr="Microsoft Excel – Wikipedia, wolna encyklopedia">
            <a:extLst>
              <a:ext uri="{FF2B5EF4-FFF2-40B4-BE49-F238E27FC236}">
                <a16:creationId xmlns:a16="http://schemas.microsoft.com/office/drawing/2014/main" id="{199EE693-3D8C-5509-57FC-9D1726B9EE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38096" y="3844031"/>
            <a:ext cx="2195838" cy="204220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0FA10B0-35C6-491F-BA4B-D503E8DDDE12}"/>
              </a:ext>
            </a:extLst>
          </p:cNvPr>
          <p:cNvSpPr txBox="1"/>
          <p:nvPr/>
        </p:nvSpPr>
        <p:spPr>
          <a:xfrm>
            <a:off x="8073736" y="6231264"/>
            <a:ext cx="3372169" cy="523220"/>
          </a:xfrm>
          <a:prstGeom prst="rect">
            <a:avLst/>
          </a:prstGeom>
          <a:solidFill>
            <a:schemeClr val="bg1"/>
          </a:solidFill>
        </p:spPr>
        <p:txBody>
          <a:bodyPr wrap="square">
            <a:spAutoFit/>
          </a:bodyPr>
          <a:lstStyle/>
          <a:p>
            <a:pPr algn="just"/>
            <a:r>
              <a:rPr lang="en-GB" sz="700" b="0" i="0" dirty="0">
                <a:solidFill>
                  <a:srgbClr val="000000"/>
                </a:solidFill>
                <a:effectLst/>
                <a:latin typeface="arial" panose="020B0604020202020204" pitchFamily="34" charset="0"/>
              </a:rPr>
              <a:t>Co-funded by the European Union</a:t>
            </a:r>
          </a:p>
          <a:p>
            <a:pPr algn="just"/>
            <a:r>
              <a:rPr lang="en-GB" sz="7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700" b="0" i="0" dirty="0">
                <a:solidFill>
                  <a:srgbClr val="000000"/>
                </a:solidFill>
                <a:effectLst/>
                <a:latin typeface="arial" panose="020B0604020202020204" pitchFamily="34" charset="0"/>
              </a:rPr>
              <a:t>.</a:t>
            </a:r>
            <a:endParaRPr lang="en-GB" sz="7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886872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err="1"/>
              <a:t>Optimi</a:t>
            </a:r>
            <a:r>
              <a:rPr lang="pl-PL" dirty="0"/>
              <a:t>s</a:t>
            </a:r>
            <a:r>
              <a:rPr lang="en-US" dirty="0" err="1"/>
              <a:t>ing</a:t>
            </a:r>
            <a:r>
              <a:rPr lang="en-US" dirty="0"/>
              <a:t> the use of warehouse space – an example of using the Solver tool</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516301" y="1735130"/>
            <a:ext cx="11317633" cy="4392095"/>
          </a:xfrm>
        </p:spPr>
        <p:txBody>
          <a:bodyPr>
            <a:normAutofit/>
          </a:bodyPr>
          <a:lstStyle/>
          <a:p>
            <a:pPr algn="just">
              <a:lnSpc>
                <a:spcPct val="110000"/>
              </a:lnSpc>
              <a:spcAft>
                <a:spcPts val="1800"/>
              </a:spcAft>
            </a:pPr>
            <a:r>
              <a:rPr lang="en-US" dirty="0"/>
              <a:t>The Alfa company has a warehouse with a total area of 10,000 m², which must accommodate three types of products: A, B and C. Each of these products has different requirements for warehouse space, has its own specific safety stock and generates different profits per product unit</a:t>
            </a:r>
            <a:r>
              <a:rPr lang="pl-PL" dirty="0"/>
              <a:t>:</a:t>
            </a:r>
          </a:p>
          <a:p>
            <a:pPr lvl="1" algn="just">
              <a:lnSpc>
                <a:spcPct val="110000"/>
              </a:lnSpc>
            </a:pPr>
            <a:r>
              <a:rPr lang="en-US" sz="2000" dirty="0"/>
              <a:t>product A: requires 14 m² per unit, safety stock is 40 pcs., generates a profit of 30 </a:t>
            </a:r>
            <a:r>
              <a:rPr lang="pl-PL" sz="2000" dirty="0"/>
              <a:t>E</a:t>
            </a:r>
            <a:r>
              <a:rPr lang="en-US" sz="2000" dirty="0" err="1"/>
              <a:t>uro</a:t>
            </a:r>
            <a:r>
              <a:rPr lang="pl-PL" sz="2000" dirty="0"/>
              <a:t>;</a:t>
            </a:r>
            <a:endParaRPr lang="en-US" sz="2000" dirty="0"/>
          </a:p>
          <a:p>
            <a:pPr lvl="1" algn="just">
              <a:lnSpc>
                <a:spcPct val="110000"/>
              </a:lnSpc>
            </a:pPr>
            <a:r>
              <a:rPr lang="en-US" sz="2000" dirty="0"/>
              <a:t>product B: requires 12 m² per unit, safety stock is 60 pcs., generates a profit of 32 </a:t>
            </a:r>
            <a:r>
              <a:rPr lang="pl-PL" sz="2000" dirty="0"/>
              <a:t>E</a:t>
            </a:r>
            <a:r>
              <a:rPr lang="en-US" sz="2000" dirty="0" err="1"/>
              <a:t>uro</a:t>
            </a:r>
            <a:r>
              <a:rPr lang="pl-PL" sz="2000" dirty="0"/>
              <a:t>;</a:t>
            </a:r>
            <a:endParaRPr lang="en-US" sz="2000" dirty="0"/>
          </a:p>
          <a:p>
            <a:pPr lvl="1" algn="just">
              <a:lnSpc>
                <a:spcPct val="110000"/>
              </a:lnSpc>
            </a:pPr>
            <a:r>
              <a:rPr lang="en-US" sz="2000" dirty="0"/>
              <a:t>product C: requires 18 m² per unit, safety stock is 90 pcs., generates a profit of 23 </a:t>
            </a:r>
            <a:r>
              <a:rPr lang="pl-PL" sz="2000" dirty="0"/>
              <a:t>E</a:t>
            </a:r>
            <a:r>
              <a:rPr lang="en-US" sz="2000" dirty="0" err="1"/>
              <a:t>ur</a:t>
            </a:r>
            <a:r>
              <a:rPr lang="pl-PL" sz="2000" dirty="0"/>
              <a:t>o.</a:t>
            </a:r>
            <a:endParaRPr lang="en-US" sz="2000" dirty="0"/>
          </a:p>
          <a:p>
            <a:pPr algn="just"/>
            <a:endParaRPr lang="en-US" sz="24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16301" y="6492874"/>
            <a:ext cx="6479303" cy="2953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spTree>
    <p:extLst>
      <p:ext uri="{BB962C8B-B14F-4D97-AF65-F5344CB8AC3E}">
        <p14:creationId xmlns:p14="http://schemas.microsoft.com/office/powerpoint/2010/main" val="5365866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Optimizing the use of warehouse space – an example of using the Solver tool</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516301" y="1735130"/>
            <a:ext cx="11317633" cy="4512612"/>
          </a:xfrm>
        </p:spPr>
        <p:txBody>
          <a:bodyPr>
            <a:normAutofit lnSpcReduction="10000"/>
          </a:bodyPr>
          <a:lstStyle/>
          <a:p>
            <a:pPr algn="just">
              <a:lnSpc>
                <a:spcPct val="110000"/>
              </a:lnSpc>
              <a:spcAft>
                <a:spcPts val="1800"/>
              </a:spcAft>
            </a:pPr>
            <a:r>
              <a:rPr lang="en-US" dirty="0"/>
              <a:t>Products A, B and C go to markets X, Y and Z. The total demand for all products in the markets is:</a:t>
            </a:r>
          </a:p>
          <a:p>
            <a:pPr lvl="1" algn="just">
              <a:lnSpc>
                <a:spcPct val="110000"/>
              </a:lnSpc>
            </a:pPr>
            <a:r>
              <a:rPr lang="en-US" dirty="0"/>
              <a:t>market X: 220 pcs.</a:t>
            </a:r>
          </a:p>
          <a:p>
            <a:pPr lvl="1" algn="just">
              <a:lnSpc>
                <a:spcPct val="110000"/>
              </a:lnSpc>
            </a:pPr>
            <a:r>
              <a:rPr lang="en-US" dirty="0"/>
              <a:t>market Y: 230 pcs.</a:t>
            </a:r>
          </a:p>
          <a:p>
            <a:pPr lvl="1" algn="just">
              <a:lnSpc>
                <a:spcPct val="110000"/>
              </a:lnSpc>
              <a:spcAft>
                <a:spcPts val="1200"/>
              </a:spcAft>
            </a:pPr>
            <a:r>
              <a:rPr lang="en-US" dirty="0"/>
              <a:t>market X: 332 pcs.</a:t>
            </a:r>
          </a:p>
          <a:p>
            <a:pPr algn="just">
              <a:lnSpc>
                <a:spcPct val="110000"/>
              </a:lnSpc>
            </a:pPr>
            <a:r>
              <a:rPr lang="en-US" b="1" dirty="0"/>
              <a:t>How many units of each product should be held in the warehouse to </a:t>
            </a:r>
            <a:r>
              <a:rPr lang="en-US" b="1" dirty="0" err="1"/>
              <a:t>maximi</a:t>
            </a:r>
            <a:r>
              <a:rPr lang="pl-PL" b="1" dirty="0"/>
              <a:t>s</a:t>
            </a:r>
            <a:r>
              <a:rPr lang="en-US" b="1" dirty="0"/>
              <a:t>e the total profit from the warehouse space used without exceeding the total warehouse space available, assuming that Alfa meets all demand?</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16301" y="6492874"/>
            <a:ext cx="6479303" cy="2953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spTree>
    <p:extLst>
      <p:ext uri="{BB962C8B-B14F-4D97-AF65-F5344CB8AC3E}">
        <p14:creationId xmlns:p14="http://schemas.microsoft.com/office/powerpoint/2010/main" val="2847278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Effect transition="in" filter="fade">
                                      <p:cBhvr>
                                        <p:cTn id="7" dur="1000"/>
                                        <p:tgtEl>
                                          <p:spTgt spid="5">
                                            <p:txEl>
                                              <p:pRg st="4" end="4"/>
                                            </p:txEl>
                                          </p:spTgt>
                                        </p:tgtEl>
                                      </p:cBhvr>
                                    </p:animEffect>
                                    <p:anim calcmode="lin" valueType="num">
                                      <p:cBhvr>
                                        <p:cTn id="8"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Optimi</a:t>
            </a:r>
            <a:r>
              <a:rPr lang="pl-PL" dirty="0"/>
              <a:t>s</a:t>
            </a:r>
            <a:r>
              <a:rPr lang="en-US" dirty="0" err="1"/>
              <a:t>ing</a:t>
            </a:r>
            <a:r>
              <a:rPr lang="en-US" dirty="0"/>
              <a:t> the use of warehouse space – an example of using the Solver tool</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516301" y="1735130"/>
            <a:ext cx="11317633" cy="4392095"/>
          </a:xfrm>
        </p:spPr>
        <p:txBody>
          <a:bodyPr>
            <a:normAutofit fontScale="92500" lnSpcReduction="10000"/>
          </a:bodyPr>
          <a:lstStyle/>
          <a:p>
            <a:pPr algn="just">
              <a:spcAft>
                <a:spcPts val="1800"/>
              </a:spcAft>
            </a:pPr>
            <a:r>
              <a:rPr lang="en-US" sz="3200" b="1" dirty="0"/>
              <a:t>Solution:</a:t>
            </a:r>
          </a:p>
          <a:p>
            <a:pPr lvl="1" algn="just">
              <a:spcAft>
                <a:spcPts val="600"/>
              </a:spcAft>
            </a:pPr>
            <a:r>
              <a:rPr lang="en-US" sz="2800" dirty="0"/>
              <a:t>Objective function: </a:t>
            </a:r>
            <a:r>
              <a:rPr lang="en-US" sz="2800" dirty="0" err="1"/>
              <a:t>maximi</a:t>
            </a:r>
            <a:r>
              <a:rPr lang="pl-PL" sz="2800" dirty="0"/>
              <a:t>s</a:t>
            </a:r>
            <a:r>
              <a:rPr lang="en-US" sz="2800" dirty="0" err="1"/>
              <a:t>ing</a:t>
            </a:r>
            <a:r>
              <a:rPr lang="en-US" sz="2800" dirty="0"/>
              <a:t> the total profit from products.</a:t>
            </a:r>
          </a:p>
          <a:p>
            <a:pPr lvl="1" algn="just">
              <a:lnSpc>
                <a:spcPct val="120000"/>
              </a:lnSpc>
            </a:pPr>
            <a:r>
              <a:rPr lang="en-US" sz="2800" dirty="0"/>
              <a:t>Constraint: size of warehouse space, storage space for a unit of product, volume of market demand.</a:t>
            </a:r>
            <a:endParaRPr lang="pl-PL" sz="2800" dirty="0"/>
          </a:p>
          <a:p>
            <a:pPr algn="just">
              <a:lnSpc>
                <a:spcPct val="120000"/>
              </a:lnSpc>
            </a:pPr>
            <a:endParaRPr lang="pl-PL" sz="3200" b="1" dirty="0"/>
          </a:p>
          <a:p>
            <a:pPr algn="just">
              <a:lnSpc>
                <a:spcPct val="120000"/>
              </a:lnSpc>
            </a:pPr>
            <a:r>
              <a:rPr lang="pl-PL" sz="3200" b="1" dirty="0" err="1"/>
              <a:t>Put</a:t>
            </a:r>
            <a:r>
              <a:rPr lang="pl-PL" sz="3200" b="1" dirty="0"/>
              <a:t> data in MS Excel </a:t>
            </a:r>
            <a:r>
              <a:rPr lang="pl-PL" sz="3200" b="1" dirty="0" err="1"/>
              <a:t>Sheet</a:t>
            </a:r>
            <a:r>
              <a:rPr lang="pl-PL" sz="3200" b="1" dirty="0"/>
              <a:t> and </a:t>
            </a:r>
            <a:r>
              <a:rPr lang="pl-PL" sz="3200" b="1" dirty="0" err="1"/>
              <a:t>use</a:t>
            </a:r>
            <a:r>
              <a:rPr lang="pl-PL" sz="3200" b="1" dirty="0"/>
              <a:t> </a:t>
            </a:r>
            <a:r>
              <a:rPr lang="pl-PL" sz="3200" b="1" dirty="0" err="1"/>
              <a:t>Solver</a:t>
            </a:r>
            <a:r>
              <a:rPr lang="pl-PL" sz="3200" b="1" dirty="0"/>
              <a:t> </a:t>
            </a:r>
            <a:r>
              <a:rPr lang="pl-PL" sz="3200" b="1" dirty="0" err="1"/>
              <a:t>tool</a:t>
            </a:r>
            <a:r>
              <a:rPr lang="pl-PL" sz="3200" b="1" dirty="0"/>
              <a:t> to </a:t>
            </a:r>
            <a:r>
              <a:rPr lang="pl-PL" sz="3200" b="1" dirty="0" err="1"/>
              <a:t>calculate</a:t>
            </a:r>
            <a:r>
              <a:rPr lang="pl-PL" sz="3200" b="1" dirty="0"/>
              <a:t> </a:t>
            </a:r>
            <a:r>
              <a:rPr lang="en-US" sz="3200" b="1" dirty="0"/>
              <a:t>How many units of each product should be held in the warehouse</a:t>
            </a:r>
            <a:endParaRPr lang="pl-PL" sz="3200" b="1" dirty="0"/>
          </a:p>
          <a:p>
            <a:pPr marL="457200" lvl="1" indent="0" algn="just">
              <a:buNone/>
            </a:pPr>
            <a:endParaRPr lang="en-US" sz="28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16301" y="6492874"/>
            <a:ext cx="6479303" cy="2953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pic>
        <p:nvPicPr>
          <p:cNvPr id="2" name="Picture 2" descr="Microsoft Excel – Wikipedia, wolna encyklopedia">
            <a:extLst>
              <a:ext uri="{FF2B5EF4-FFF2-40B4-BE49-F238E27FC236}">
                <a16:creationId xmlns:a16="http://schemas.microsoft.com/office/drawing/2014/main" id="{03092C1D-8B19-428D-B61E-02810CB1CB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5604" y="5555110"/>
            <a:ext cx="811735" cy="754940"/>
          </a:xfrm>
          <a:prstGeom prst="rect">
            <a:avLst/>
          </a:prstGeom>
          <a:noFill/>
          <a:extLst>
            <a:ext uri="{909E8E84-426E-40DD-AFC4-6F175D3DCCD1}">
              <a14:hiddenFill xmlns:a14="http://schemas.microsoft.com/office/drawing/2010/main">
                <a:solidFill>
                  <a:srgbClr val="FFFFFF"/>
                </a:solidFill>
              </a14:hiddenFill>
            </a:ext>
          </a:extLst>
        </p:spPr>
      </p:pic>
      <p:sp>
        <p:nvSpPr>
          <p:cNvPr id="3" name="Strzałka: w prawo 2">
            <a:extLst>
              <a:ext uri="{FF2B5EF4-FFF2-40B4-BE49-F238E27FC236}">
                <a16:creationId xmlns:a16="http://schemas.microsoft.com/office/drawing/2014/main" id="{DCAA3ADB-58C2-CD83-3017-3607A9758B45}"/>
              </a:ext>
            </a:extLst>
          </p:cNvPr>
          <p:cNvSpPr/>
          <p:nvPr/>
        </p:nvSpPr>
        <p:spPr>
          <a:xfrm>
            <a:off x="5669582" y="5435878"/>
            <a:ext cx="1011069" cy="683580"/>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163793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Effect transition="in" filter="fade">
                                      <p:cBhvr>
                                        <p:cTn id="7" dur="1000"/>
                                        <p:tgtEl>
                                          <p:spTgt spid="5">
                                            <p:txEl>
                                              <p:pRg st="4" end="4"/>
                                            </p:txEl>
                                          </p:spTgt>
                                        </p:tgtEl>
                                      </p:cBhvr>
                                    </p:animEffect>
                                    <p:anim calcmode="lin" valueType="num">
                                      <p:cBhvr>
                                        <p:cTn id="8"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Summary</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808182" y="1688124"/>
            <a:ext cx="10947400" cy="4431322"/>
          </a:xfrm>
          <a:solidFill>
            <a:schemeClr val="bg1">
              <a:lumMod val="95000"/>
            </a:schemeClr>
          </a:solidFill>
        </p:spPr>
        <p:txBody>
          <a:bodyPr>
            <a:noAutofit/>
          </a:bodyPr>
          <a:lstStyle/>
          <a:p>
            <a:pPr algn="just">
              <a:lnSpc>
                <a:spcPct val="110000"/>
              </a:lnSpc>
            </a:pPr>
            <a:r>
              <a:rPr lang="en-US" sz="2200" dirty="0"/>
              <a:t>Optimisation in logistics is the process of finding the most effective way of </a:t>
            </a:r>
            <a:r>
              <a:rPr lang="en-US" sz="2200" dirty="0" err="1"/>
              <a:t>organi</a:t>
            </a:r>
            <a:r>
              <a:rPr lang="pl-PL" sz="2200" dirty="0"/>
              <a:t>s</a:t>
            </a:r>
            <a:r>
              <a:rPr lang="en-US" sz="2200" dirty="0" err="1"/>
              <a:t>ing</a:t>
            </a:r>
            <a:r>
              <a:rPr lang="en-US" sz="2200" dirty="0"/>
              <a:t> the flow of goods, information, and resources throughout the entire supply chain</a:t>
            </a:r>
            <a:r>
              <a:rPr lang="pl-PL" sz="2200" dirty="0"/>
              <a:t>;</a:t>
            </a:r>
          </a:p>
          <a:p>
            <a:pPr algn="just">
              <a:lnSpc>
                <a:spcPct val="110000"/>
              </a:lnSpc>
            </a:pPr>
            <a:r>
              <a:rPr lang="en-US" sz="2200" dirty="0"/>
              <a:t>In the context of the supply chain, the warehouse have an extremely important role</a:t>
            </a:r>
            <a:r>
              <a:rPr lang="pl-PL" sz="2200" dirty="0"/>
              <a:t>;</a:t>
            </a:r>
          </a:p>
          <a:p>
            <a:pPr algn="just">
              <a:lnSpc>
                <a:spcPct val="110000"/>
              </a:lnSpc>
            </a:pPr>
            <a:r>
              <a:rPr lang="en-US" sz="2200" dirty="0"/>
              <a:t>Inventory management in the supply chain is a key element that ensures operational fluidity, cost minimi</a:t>
            </a:r>
            <a:r>
              <a:rPr lang="pl-PL" sz="2200" dirty="0"/>
              <a:t>s</a:t>
            </a:r>
            <a:r>
              <a:rPr lang="en-US" sz="2200" dirty="0" err="1"/>
              <a:t>ation</a:t>
            </a:r>
            <a:r>
              <a:rPr lang="en-US" sz="2200" dirty="0"/>
              <a:t>, and customer satisfaction</a:t>
            </a:r>
            <a:r>
              <a:rPr lang="pl-PL" sz="2200" dirty="0"/>
              <a:t>;</a:t>
            </a:r>
          </a:p>
          <a:p>
            <a:pPr algn="just">
              <a:lnSpc>
                <a:spcPct val="110000"/>
              </a:lnSpc>
            </a:pPr>
            <a:r>
              <a:rPr lang="en-US" sz="2200" dirty="0"/>
              <a:t>DRP – coordinates demand with inventory levels in various locations</a:t>
            </a:r>
            <a:r>
              <a:rPr lang="pl-PL" sz="2200" dirty="0"/>
              <a:t>;</a:t>
            </a:r>
          </a:p>
          <a:p>
            <a:pPr algn="just">
              <a:lnSpc>
                <a:spcPct val="110000"/>
              </a:lnSpc>
            </a:pPr>
            <a:r>
              <a:rPr lang="en-US" sz="2200" dirty="0"/>
              <a:t>EOQ is a mathematical model used to determine the optimal order quantity that minimi</a:t>
            </a:r>
            <a:r>
              <a:rPr lang="pl-PL" sz="2200" dirty="0"/>
              <a:t>s</a:t>
            </a:r>
            <a:r>
              <a:rPr lang="en-US" sz="2200" dirty="0"/>
              <a:t>es the total costs associated with ordering and holding inventory</a:t>
            </a:r>
            <a:r>
              <a:rPr lang="pl-PL" sz="2200" dirty="0"/>
              <a:t>;</a:t>
            </a:r>
          </a:p>
          <a:p>
            <a:pPr algn="just">
              <a:lnSpc>
                <a:spcPct val="110000"/>
              </a:lnSpc>
            </a:pPr>
            <a:r>
              <a:rPr lang="pl-PL" sz="2200" dirty="0" err="1"/>
              <a:t>Solver</a:t>
            </a:r>
            <a:r>
              <a:rPr lang="pl-PL" sz="2200" dirty="0"/>
              <a:t> </a:t>
            </a:r>
            <a:r>
              <a:rPr lang="en-US" sz="2200" dirty="0"/>
              <a:t>allows users to define multiple decision variables, constraints, and objectives, and then employs various mathematical methods to find optimal solutions</a:t>
            </a:r>
            <a:r>
              <a:rPr lang="pl-PL" sz="2200" dirty="0"/>
              <a:t>.</a:t>
            </a:r>
          </a:p>
        </p:txBody>
      </p:sp>
      <p:sp>
        <p:nvSpPr>
          <p:cNvPr id="5" name="TextBox 4">
            <a:extLst>
              <a:ext uri="{FF2B5EF4-FFF2-40B4-BE49-F238E27FC236}">
                <a16:creationId xmlns:a16="http://schemas.microsoft.com/office/drawing/2014/main" id="{5CC6AB3D-7DF9-4622-8823-4FFF507E32CB}"/>
              </a:ext>
            </a:extLst>
          </p:cNvPr>
          <p:cNvSpPr txBox="1"/>
          <p:nvPr/>
        </p:nvSpPr>
        <p:spPr>
          <a:xfrm>
            <a:off x="8073736" y="6231264"/>
            <a:ext cx="3372169" cy="523220"/>
          </a:xfrm>
          <a:prstGeom prst="rect">
            <a:avLst/>
          </a:prstGeom>
          <a:solidFill>
            <a:schemeClr val="bg1"/>
          </a:solidFill>
        </p:spPr>
        <p:txBody>
          <a:bodyPr wrap="square">
            <a:spAutoFit/>
          </a:bodyPr>
          <a:lstStyle/>
          <a:p>
            <a:pPr algn="just"/>
            <a:r>
              <a:rPr lang="en-GB" sz="700" b="0" i="0" dirty="0">
                <a:solidFill>
                  <a:srgbClr val="000000"/>
                </a:solidFill>
                <a:effectLst/>
                <a:latin typeface="arial" panose="020B0604020202020204" pitchFamily="34" charset="0"/>
              </a:rPr>
              <a:t>Co-funded by the European Union</a:t>
            </a:r>
          </a:p>
          <a:p>
            <a:pPr algn="just"/>
            <a:r>
              <a:rPr lang="en-GB" sz="7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700" b="0" i="0" dirty="0">
                <a:solidFill>
                  <a:srgbClr val="000000"/>
                </a:solidFill>
                <a:effectLst/>
                <a:latin typeface="arial" panose="020B0604020202020204" pitchFamily="34" charset="0"/>
              </a:rPr>
              <a:t>.</a:t>
            </a:r>
            <a:endParaRPr lang="en-GB" sz="7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2982984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904023"/>
            <a:ext cx="9144000" cy="5049954"/>
          </a:xfrm>
        </p:spPr>
        <p:txBody>
          <a:bodyPr>
            <a:normAutofit fontScale="90000"/>
          </a:bodyPr>
          <a:lstStyle/>
          <a:p>
            <a:pPr>
              <a:lnSpc>
                <a:spcPct val="110000"/>
              </a:lnSpc>
            </a:pPr>
            <a:r>
              <a:rPr lang="pl-PL" sz="4000" dirty="0" err="1"/>
              <a:t>Authors</a:t>
            </a:r>
            <a:r>
              <a:rPr lang="pl-PL" sz="4000" dirty="0"/>
              <a:t>:</a:t>
            </a:r>
            <a:br>
              <a:rPr lang="pl-PL" sz="4000" dirty="0"/>
            </a:br>
            <a:br>
              <a:rPr lang="pl-PL" sz="4000" dirty="0"/>
            </a:br>
            <a:r>
              <a:rPr lang="pl-PL" sz="2400" b="0" dirty="0">
                <a:solidFill>
                  <a:schemeClr val="tx1"/>
                </a:solidFill>
              </a:rPr>
              <a:t>Katarzyna Grzybowska</a:t>
            </a:r>
            <a:br>
              <a:rPr lang="pl-PL" sz="2400" b="0" dirty="0">
                <a:solidFill>
                  <a:schemeClr val="tx1"/>
                </a:solidFill>
              </a:rPr>
            </a:br>
            <a:r>
              <a:rPr lang="pl-PL" sz="2400" b="0" dirty="0">
                <a:solidFill>
                  <a:schemeClr val="tx1"/>
                </a:solidFill>
              </a:rPr>
              <a:t>Katarzyna </a:t>
            </a:r>
            <a:r>
              <a:rPr lang="pl-PL" sz="2400" b="0" dirty="0" err="1">
                <a:solidFill>
                  <a:schemeClr val="tx1"/>
                </a:solidFill>
              </a:rPr>
              <a:t>Ragin</a:t>
            </a:r>
            <a:r>
              <a:rPr lang="pl-PL" sz="2400" b="0" dirty="0">
                <a:solidFill>
                  <a:schemeClr val="tx1"/>
                </a:solidFill>
              </a:rPr>
              <a:t>-Skorecka</a:t>
            </a:r>
            <a:br>
              <a:rPr lang="pl-PL" sz="2400" b="0" dirty="0">
                <a:solidFill>
                  <a:schemeClr val="tx1"/>
                </a:solidFill>
              </a:rPr>
            </a:br>
            <a:r>
              <a:rPr lang="pl-PL" sz="2400" b="0" dirty="0">
                <a:solidFill>
                  <a:schemeClr val="tx1"/>
                </a:solidFill>
              </a:rPr>
              <a:t>Katarzyna Siemieniak</a:t>
            </a:r>
            <a:br>
              <a:rPr lang="pl-PL" sz="2400" b="0" dirty="0">
                <a:solidFill>
                  <a:schemeClr val="tx1"/>
                </a:solidFill>
              </a:rPr>
            </a:br>
            <a:r>
              <a:rPr lang="pl-PL" sz="2400" b="0" dirty="0">
                <a:solidFill>
                  <a:schemeClr val="tx1"/>
                </a:solidFill>
              </a:rPr>
              <a:t>Piotr </a:t>
            </a:r>
            <a:r>
              <a:rPr lang="pl-PL" sz="2400" b="0" dirty="0" err="1">
                <a:solidFill>
                  <a:schemeClr val="tx1"/>
                </a:solidFill>
              </a:rPr>
              <a:t>Cyplik</a:t>
            </a:r>
            <a:br>
              <a:rPr lang="pl-PL" sz="2400" b="0" dirty="0">
                <a:solidFill>
                  <a:schemeClr val="tx1"/>
                </a:solidFill>
              </a:rPr>
            </a:br>
            <a:r>
              <a:rPr lang="pl-PL" sz="2400" b="0" dirty="0">
                <a:solidFill>
                  <a:schemeClr val="tx1"/>
                </a:solidFill>
              </a:rPr>
              <a:t>Michał Adamczak</a:t>
            </a:r>
            <a:br>
              <a:rPr lang="pl-PL" sz="2400" b="0" dirty="0">
                <a:solidFill>
                  <a:schemeClr val="tx1"/>
                </a:solidFill>
              </a:rPr>
            </a:br>
            <a:r>
              <a:rPr lang="pl-PL" sz="2400" b="0" dirty="0">
                <a:solidFill>
                  <a:schemeClr val="tx1"/>
                </a:solidFill>
              </a:rPr>
              <a:t>Jędrzej Jankowski-Guzy</a:t>
            </a:r>
            <a:br>
              <a:rPr lang="pl-PL" sz="2400" b="0" dirty="0">
                <a:solidFill>
                  <a:schemeClr val="tx1"/>
                </a:solidFill>
              </a:rPr>
            </a:br>
            <a:r>
              <a:rPr lang="pl-PL" sz="2400" b="0" dirty="0">
                <a:solidFill>
                  <a:schemeClr val="tx1"/>
                </a:solidFill>
              </a:rPr>
              <a:t>Adrianna </a:t>
            </a:r>
            <a:r>
              <a:rPr lang="pl-PL" sz="2400" b="0" dirty="0" err="1">
                <a:solidFill>
                  <a:schemeClr val="tx1"/>
                </a:solidFill>
              </a:rPr>
              <a:t>Toboła</a:t>
            </a:r>
            <a:r>
              <a:rPr lang="pl-PL" sz="2400" b="0" dirty="0">
                <a:solidFill>
                  <a:schemeClr val="tx1"/>
                </a:solidFill>
              </a:rPr>
              <a:t>-Walaszczyk</a:t>
            </a:r>
            <a:br>
              <a:rPr lang="pl-PL" sz="24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1902805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1832181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Logistical</a:t>
            </a:r>
            <a:r>
              <a:rPr lang="pl-PL" dirty="0"/>
              <a:t> Optimisation </a:t>
            </a:r>
            <a:r>
              <a:rPr lang="pl-PL" dirty="0" err="1"/>
              <a:t>models</a:t>
            </a:r>
            <a:r>
              <a:rPr lang="pl-PL" dirty="0"/>
              <a:t> </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pPr algn="just">
              <a:lnSpc>
                <a:spcPct val="110000"/>
              </a:lnSpc>
            </a:pPr>
            <a:r>
              <a:rPr lang="en-US" dirty="0"/>
              <a:t>distribution network design (determining the locations of distribution cent</a:t>
            </a:r>
            <a:r>
              <a:rPr lang="pl-PL" dirty="0"/>
              <a:t>re</a:t>
            </a:r>
            <a:r>
              <a:rPr lang="en-US" dirty="0"/>
              <a:t>s)</a:t>
            </a:r>
            <a:r>
              <a:rPr lang="pl-PL" dirty="0"/>
              <a:t>;</a:t>
            </a:r>
            <a:endParaRPr lang="en-US" dirty="0"/>
          </a:p>
          <a:p>
            <a:pPr algn="just">
              <a:lnSpc>
                <a:spcPct val="110000"/>
              </a:lnSpc>
            </a:pPr>
            <a:r>
              <a:rPr lang="en-US" dirty="0"/>
              <a:t>designing transportation systems (</a:t>
            </a:r>
            <a:r>
              <a:rPr lang="pl-PL" dirty="0"/>
              <a:t>o</a:t>
            </a:r>
            <a:r>
              <a:rPr lang="en-US" dirty="0" err="1"/>
              <a:t>ptimisation</a:t>
            </a:r>
            <a:r>
              <a:rPr lang="en-US" dirty="0"/>
              <a:t> of transport tasks, minimi</a:t>
            </a:r>
            <a:r>
              <a:rPr lang="pl-PL" dirty="0"/>
              <a:t>s</a:t>
            </a:r>
            <a:r>
              <a:rPr lang="en-US" dirty="0" err="1"/>
              <a:t>ation</a:t>
            </a:r>
            <a:r>
              <a:rPr lang="en-US" dirty="0"/>
              <a:t> of empty runs, determining delivery routes)</a:t>
            </a:r>
            <a:r>
              <a:rPr lang="pl-PL" dirty="0"/>
              <a:t>;</a:t>
            </a:r>
          </a:p>
          <a:p>
            <a:pPr algn="just">
              <a:lnSpc>
                <a:spcPct val="110000"/>
              </a:lnSpc>
            </a:pPr>
            <a:r>
              <a:rPr lang="en-US" dirty="0"/>
              <a:t>inventory management (allocation of stocks, estimating their size, determining order placement timings)</a:t>
            </a:r>
            <a:r>
              <a:rPr lang="pl-PL" dirty="0"/>
              <a:t>;</a:t>
            </a:r>
            <a:endParaRPr lang="en-US" dirty="0"/>
          </a:p>
          <a:p>
            <a:pPr algn="just">
              <a:lnSpc>
                <a:spcPct val="110000"/>
              </a:lnSpc>
            </a:pPr>
            <a:r>
              <a:rPr lang="en-US" dirty="0"/>
              <a:t>designing and managing warehouse activities (</a:t>
            </a:r>
            <a:r>
              <a:rPr lang="en-US" dirty="0" err="1"/>
              <a:t>maximi</a:t>
            </a:r>
            <a:r>
              <a:rPr lang="pl-PL" dirty="0"/>
              <a:t>s</a:t>
            </a:r>
            <a:r>
              <a:rPr lang="en-US" dirty="0" err="1"/>
              <a:t>ing</a:t>
            </a:r>
            <a:r>
              <a:rPr lang="en-US" dirty="0"/>
              <a:t> warehouse space efficiency</a:t>
            </a:r>
            <a:r>
              <a:rPr lang="pl-PL" dirty="0"/>
              <a:t>).</a:t>
            </a:r>
            <a:endParaRPr lang="en-US"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Powers</a:t>
            </a:r>
            <a:r>
              <a:rPr lang="pl-PL" sz="1200" dirty="0">
                <a:solidFill>
                  <a:srgbClr val="7F7F7F"/>
                </a:solidFill>
              </a:rPr>
              <a:t>, 1989; Smyk, 2023; Tylicki &amp; Bartol, 2017</a:t>
            </a:r>
          </a:p>
        </p:txBody>
      </p:sp>
    </p:spTree>
    <p:extLst>
      <p:ext uri="{BB962C8B-B14F-4D97-AF65-F5344CB8AC3E}">
        <p14:creationId xmlns:p14="http://schemas.microsoft.com/office/powerpoint/2010/main" val="1018873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Optimisation </a:t>
            </a:r>
            <a:r>
              <a:rPr lang="pl-PL" dirty="0" err="1"/>
              <a:t>methods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443335"/>
            <a:ext cx="10515600" cy="1116542"/>
          </a:xfrm>
        </p:spPr>
        <p:txBody>
          <a:bodyPr>
            <a:normAutofit/>
          </a:bodyPr>
          <a:lstStyle/>
          <a:p>
            <a:pPr algn="just">
              <a:lnSpc>
                <a:spcPct val="110000"/>
              </a:lnSpc>
            </a:pPr>
            <a:r>
              <a:rPr lang="pl-PL" sz="2600" dirty="0"/>
              <a:t>T</a:t>
            </a:r>
            <a:r>
              <a:rPr lang="en-US" sz="2600" dirty="0"/>
              <a:t>he main classification of </a:t>
            </a:r>
            <a:r>
              <a:rPr lang="pl-PL" sz="2600" dirty="0" err="1"/>
              <a:t>optimisation</a:t>
            </a:r>
            <a:r>
              <a:rPr lang="en-US" sz="2600" dirty="0"/>
              <a:t> methods is based on the type of </a:t>
            </a:r>
            <a:r>
              <a:rPr lang="pl-PL" sz="2600" dirty="0"/>
              <a:t>o</a:t>
            </a:r>
            <a:r>
              <a:rPr lang="en-US" sz="2600" dirty="0" err="1"/>
              <a:t>ptimisation</a:t>
            </a:r>
            <a:r>
              <a:rPr lang="en-US" sz="2600" dirty="0"/>
              <a:t> task to be solve</a:t>
            </a:r>
            <a:r>
              <a:rPr lang="pl-PL" sz="2600" dirty="0"/>
              <a:t>d.</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nb-NO" sz="1200" dirty="0">
                <a:solidFill>
                  <a:srgbClr val="7F7F7F"/>
                </a:solidFill>
              </a:rPr>
              <a:t>Jayarathna et al., 2021</a:t>
            </a:r>
            <a:r>
              <a:rPr lang="pl-PL" sz="1200" dirty="0">
                <a:solidFill>
                  <a:srgbClr val="7F7F7F"/>
                </a:solidFill>
              </a:rPr>
              <a:t>; </a:t>
            </a:r>
            <a:r>
              <a:rPr lang="nb-NO" sz="1200" dirty="0">
                <a:solidFill>
                  <a:srgbClr val="7F7F7F"/>
                </a:solidFill>
              </a:rPr>
              <a:t>Kusiak et al., 2021</a:t>
            </a:r>
            <a:endParaRPr lang="pl-PL" sz="1200" dirty="0">
              <a:solidFill>
                <a:srgbClr val="7F7F7F"/>
              </a:solidFill>
            </a:endParaRPr>
          </a:p>
        </p:txBody>
      </p:sp>
      <p:graphicFrame>
        <p:nvGraphicFramePr>
          <p:cNvPr id="2" name="Diagram 1">
            <a:extLst>
              <a:ext uri="{FF2B5EF4-FFF2-40B4-BE49-F238E27FC236}">
                <a16:creationId xmlns:a16="http://schemas.microsoft.com/office/drawing/2014/main" id="{F1B44C2F-5495-A4F9-8EB8-F14D1AC00439}"/>
              </a:ext>
            </a:extLst>
          </p:cNvPr>
          <p:cNvGraphicFramePr/>
          <p:nvPr>
            <p:extLst>
              <p:ext uri="{D42A27DB-BD31-4B8C-83A1-F6EECF244321}">
                <p14:modId xmlns:p14="http://schemas.microsoft.com/office/powerpoint/2010/main" val="3876829446"/>
              </p:ext>
            </p:extLst>
          </p:nvPr>
        </p:nvGraphicFramePr>
        <p:xfrm>
          <a:off x="1013285" y="2380547"/>
          <a:ext cx="10935893" cy="38351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6605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Role of </a:t>
            </a:r>
            <a:r>
              <a:rPr lang="pl-PL" dirty="0" err="1"/>
              <a:t>warehouse</a:t>
            </a:r>
            <a:r>
              <a:rPr lang="pl-PL" dirty="0"/>
              <a:t> in </a:t>
            </a:r>
            <a:r>
              <a:rPr lang="pl-PL" dirty="0" err="1"/>
              <a:t>supply</a:t>
            </a:r>
            <a:r>
              <a:rPr lang="pl-PL" dirty="0"/>
              <a:t> </a:t>
            </a:r>
            <a:r>
              <a:rPr lang="pl-PL" dirty="0" err="1"/>
              <a:t>chain</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743959"/>
            <a:ext cx="10515600" cy="4433004"/>
          </a:xfrm>
        </p:spPr>
        <p:txBody>
          <a:bodyPr>
            <a:normAutofit fontScale="92500" lnSpcReduction="10000"/>
          </a:bodyPr>
          <a:lstStyle/>
          <a:p>
            <a:pPr algn="just">
              <a:lnSpc>
                <a:spcPct val="120000"/>
              </a:lnSpc>
              <a:spcAft>
                <a:spcPts val="600"/>
              </a:spcAft>
            </a:pPr>
            <a:r>
              <a:rPr lang="en-US" dirty="0"/>
              <a:t>The </a:t>
            </a:r>
            <a:r>
              <a:rPr lang="en-US" dirty="0">
                <a:solidFill>
                  <a:srgbClr val="1065AB"/>
                </a:solidFill>
              </a:rPr>
              <a:t>warehouse</a:t>
            </a:r>
            <a:r>
              <a:rPr lang="en-US" dirty="0"/>
              <a:t> is intended for storing material goods in a designated space of the warehouse building, according to established technology, equipped with appropriate devices and technical means, managed and serviced by a team of people equipped with the necessary skills</a:t>
            </a:r>
            <a:r>
              <a:rPr lang="pl-PL" dirty="0"/>
              <a:t>;</a:t>
            </a:r>
          </a:p>
          <a:p>
            <a:pPr algn="just">
              <a:lnSpc>
                <a:spcPct val="120000"/>
              </a:lnSpc>
            </a:pPr>
            <a:r>
              <a:rPr lang="en-US" dirty="0"/>
              <a:t>In the context of the supply chain, the warehouse have an extremely important role, serving as a key center for coordination and storage of goods, which is essential to ensure the smooth flow of products from producers to consumers</a:t>
            </a:r>
            <a:r>
              <a:rPr lang="pl-PL" dirty="0"/>
              <a:t>.</a:t>
            </a:r>
            <a:endParaRPr lang="en-US"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Gołembska, 1999; Miszewski, 2019; </a:t>
            </a:r>
            <a:r>
              <a:rPr lang="da-DK" sz="1200" dirty="0">
                <a:solidFill>
                  <a:srgbClr val="7F7F7F"/>
                </a:solidFill>
              </a:rPr>
              <a:t>Gu et al., 2007</a:t>
            </a:r>
            <a:r>
              <a:rPr lang="pl-PL" sz="1200" dirty="0">
                <a:solidFill>
                  <a:srgbClr val="7F7F7F"/>
                </a:solidFill>
              </a:rPr>
              <a:t>;</a:t>
            </a:r>
            <a:r>
              <a:rPr lang="da-DK" sz="1200" dirty="0">
                <a:solidFill>
                  <a:srgbClr val="7F7F7F"/>
                </a:solidFill>
              </a:rPr>
              <a:t> Mason et al., 2003</a:t>
            </a:r>
            <a:r>
              <a:rPr lang="pl-PL" sz="1200" dirty="0">
                <a:solidFill>
                  <a:srgbClr val="7F7F7F"/>
                </a:solidFill>
              </a:rPr>
              <a:t>;</a:t>
            </a:r>
            <a:r>
              <a:rPr lang="da-DK" sz="1200" dirty="0">
                <a:solidFill>
                  <a:srgbClr val="7F7F7F"/>
                </a:solidFill>
              </a:rPr>
              <a:t> Ramaa et al., 2012</a:t>
            </a:r>
            <a:endParaRPr lang="pl-PL" sz="1200" dirty="0">
              <a:solidFill>
                <a:srgbClr val="7F7F7F"/>
              </a:solidFill>
            </a:endParaRPr>
          </a:p>
        </p:txBody>
      </p:sp>
    </p:spTree>
    <p:extLst>
      <p:ext uri="{BB962C8B-B14F-4D97-AF65-F5344CB8AC3E}">
        <p14:creationId xmlns:p14="http://schemas.microsoft.com/office/powerpoint/2010/main" val="2796189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Warehouse</a:t>
            </a:r>
            <a:r>
              <a:rPr lang="pl-PL" dirty="0"/>
              <a:t> </a:t>
            </a:r>
            <a:r>
              <a:rPr lang="pl-PL" dirty="0" err="1"/>
              <a:t>space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481668"/>
            <a:ext cx="10515600" cy="835404"/>
          </a:xfrm>
        </p:spPr>
        <p:txBody>
          <a:bodyPr>
            <a:noAutofit/>
          </a:bodyPr>
          <a:lstStyle/>
          <a:p>
            <a:pPr algn="just">
              <a:lnSpc>
                <a:spcPct val="120000"/>
              </a:lnSpc>
            </a:pPr>
            <a:r>
              <a:rPr lang="en-US" sz="2500" dirty="0"/>
              <a:t>Calculating warehouse space requires consideration of its various types</a:t>
            </a:r>
            <a:r>
              <a:rPr lang="pl-PL" sz="2500"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Dudziński &amp; </a:t>
            </a:r>
            <a:r>
              <a:rPr lang="pl-PL" sz="1200" dirty="0" err="1">
                <a:solidFill>
                  <a:srgbClr val="7F7F7F"/>
                </a:solidFill>
              </a:rPr>
              <a:t>Kizyn</a:t>
            </a:r>
            <a:r>
              <a:rPr lang="pl-PL" sz="1200" dirty="0">
                <a:solidFill>
                  <a:srgbClr val="7F7F7F"/>
                </a:solidFill>
              </a:rPr>
              <a:t>, 2002; </a:t>
            </a:r>
            <a:r>
              <a:rPr lang="pl-PL" sz="1200" dirty="0" err="1">
                <a:solidFill>
                  <a:srgbClr val="7F7F7F"/>
                </a:solidFill>
              </a:rPr>
              <a:t>Zunic</a:t>
            </a:r>
            <a:r>
              <a:rPr lang="pl-PL" sz="1200" dirty="0">
                <a:solidFill>
                  <a:srgbClr val="7F7F7F"/>
                </a:solidFill>
              </a:rPr>
              <a:t> et al. 2017</a:t>
            </a:r>
          </a:p>
        </p:txBody>
      </p:sp>
      <p:graphicFrame>
        <p:nvGraphicFramePr>
          <p:cNvPr id="2" name="Diagram 1">
            <a:extLst>
              <a:ext uri="{FF2B5EF4-FFF2-40B4-BE49-F238E27FC236}">
                <a16:creationId xmlns:a16="http://schemas.microsoft.com/office/drawing/2014/main" id="{D63FAF8E-37FF-143F-36B3-66B6249F0C58}"/>
              </a:ext>
            </a:extLst>
          </p:cNvPr>
          <p:cNvGraphicFramePr/>
          <p:nvPr>
            <p:extLst>
              <p:ext uri="{D42A27DB-BD31-4B8C-83A1-F6EECF244321}">
                <p14:modId xmlns:p14="http://schemas.microsoft.com/office/powerpoint/2010/main" val="2368412510"/>
              </p:ext>
            </p:extLst>
          </p:nvPr>
        </p:nvGraphicFramePr>
        <p:xfrm>
          <a:off x="3582723" y="2121764"/>
          <a:ext cx="6375791" cy="37180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pole tekstowe 6">
            <a:extLst>
              <a:ext uri="{FF2B5EF4-FFF2-40B4-BE49-F238E27FC236}">
                <a16:creationId xmlns:a16="http://schemas.microsoft.com/office/drawing/2014/main" id="{66A355BE-934D-D21B-1D29-AA9FCA5D5FF4}"/>
              </a:ext>
            </a:extLst>
          </p:cNvPr>
          <p:cNvSpPr txBox="1"/>
          <p:nvPr/>
        </p:nvSpPr>
        <p:spPr>
          <a:xfrm>
            <a:off x="2768850" y="6072915"/>
            <a:ext cx="6094520" cy="307777"/>
          </a:xfrm>
          <a:prstGeom prst="rect">
            <a:avLst/>
          </a:prstGeom>
          <a:noFill/>
        </p:spPr>
        <p:txBody>
          <a:bodyPr wrap="square">
            <a:spAutoFit/>
          </a:bodyPr>
          <a:lstStyle/>
          <a:p>
            <a:pPr algn="ctr"/>
            <a:r>
              <a:rPr lang="en-US" sz="1400" dirty="0">
                <a:effectLst/>
                <a:latin typeface="Tahoma" panose="020B0604030504040204" pitchFamily="34" charset="0"/>
                <a:ea typeface="Calibri" panose="020F0502020204030204" pitchFamily="34" charset="0"/>
                <a:cs typeface="Times New Roman" panose="02020603050405020304" pitchFamily="18" charset="0"/>
              </a:rPr>
              <a:t>Figure 1</a:t>
            </a:r>
            <a:r>
              <a:rPr lang="pl-PL" sz="1400" dirty="0">
                <a:latin typeface="Tahoma" panose="020B0604030504040204" pitchFamily="34" charset="0"/>
                <a:ea typeface="Calibri" panose="020F0502020204030204" pitchFamily="34" charset="0"/>
                <a:cs typeface="Times New Roman" panose="02020603050405020304" pitchFamily="18" charset="0"/>
              </a:rPr>
              <a:t>:</a:t>
            </a:r>
            <a:r>
              <a:rPr lang="en-US" sz="1400" dirty="0">
                <a:effectLst/>
                <a:latin typeface="Tahoma" panose="020B0604030504040204" pitchFamily="34" charset="0"/>
                <a:ea typeface="Calibri" panose="020F0502020204030204" pitchFamily="34" charset="0"/>
                <a:cs typeface="Times New Roman" panose="02020603050405020304" pitchFamily="18" charset="0"/>
              </a:rPr>
              <a:t> Division of warehouse space</a:t>
            </a:r>
            <a:endParaRPr lang="pl-PL" sz="1400" dirty="0"/>
          </a:p>
        </p:txBody>
      </p:sp>
    </p:spTree>
    <p:extLst>
      <p:ext uri="{BB962C8B-B14F-4D97-AF65-F5344CB8AC3E}">
        <p14:creationId xmlns:p14="http://schemas.microsoft.com/office/powerpoint/2010/main" val="820889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Warehouse</a:t>
            </a:r>
            <a:r>
              <a:rPr lang="pl-PL" dirty="0"/>
              <a:t> </a:t>
            </a:r>
            <a:r>
              <a:rPr lang="pl-PL" dirty="0" err="1"/>
              <a:t>space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1" y="1564850"/>
            <a:ext cx="10515600" cy="4487158"/>
          </a:xfrm>
        </p:spPr>
        <p:txBody>
          <a:bodyPr>
            <a:normAutofit/>
          </a:bodyPr>
          <a:lstStyle/>
          <a:p>
            <a:pPr algn="just">
              <a:lnSpc>
                <a:spcPct val="110000"/>
              </a:lnSpc>
              <a:spcAft>
                <a:spcPts val="600"/>
              </a:spcAft>
            </a:pPr>
            <a:r>
              <a:rPr lang="en-US" dirty="0"/>
              <a:t>The size and shape of the warehouse depend on the following variables:</a:t>
            </a:r>
          </a:p>
          <a:p>
            <a:pPr lvl="1" algn="just">
              <a:lnSpc>
                <a:spcPct val="110000"/>
              </a:lnSpc>
            </a:pPr>
            <a:r>
              <a:rPr lang="en-US" dirty="0"/>
              <a:t>the types, number, and dimensions of positions where warehouse activities are performed in the receiving and dispatching zones</a:t>
            </a:r>
            <a:r>
              <a:rPr lang="pl-PL" dirty="0"/>
              <a:t>;</a:t>
            </a:r>
            <a:endParaRPr lang="en-US" dirty="0"/>
          </a:p>
          <a:p>
            <a:pPr lvl="1" algn="just">
              <a:lnSpc>
                <a:spcPct val="110000"/>
              </a:lnSpc>
            </a:pPr>
            <a:r>
              <a:rPr lang="en-US" dirty="0"/>
              <a:t>the dimensions and quantities of storage fields in the storage area</a:t>
            </a:r>
            <a:r>
              <a:rPr lang="pl-PL" dirty="0"/>
              <a:t>;</a:t>
            </a:r>
            <a:endParaRPr lang="en-US" dirty="0"/>
          </a:p>
          <a:p>
            <a:pPr lvl="1" algn="just">
              <a:lnSpc>
                <a:spcPct val="110000"/>
              </a:lnSpc>
            </a:pPr>
            <a:r>
              <a:rPr lang="en-US" dirty="0"/>
              <a:t>the dimensions and quantities of laydown areas</a:t>
            </a:r>
            <a:r>
              <a:rPr lang="pl-PL" dirty="0"/>
              <a:t>;</a:t>
            </a:r>
            <a:endParaRPr lang="en-US" dirty="0"/>
          </a:p>
          <a:p>
            <a:pPr lvl="1" algn="just">
              <a:lnSpc>
                <a:spcPct val="110000"/>
              </a:lnSpc>
            </a:pPr>
            <a:r>
              <a:rPr lang="en-US" dirty="0"/>
              <a:t>parameters of shelving rows and the number of columns in rows</a:t>
            </a:r>
            <a:r>
              <a:rPr lang="pl-PL" dirty="0"/>
              <a:t>;</a:t>
            </a:r>
            <a:endParaRPr lang="en-US" dirty="0"/>
          </a:p>
          <a:p>
            <a:pPr lvl="1" algn="just">
              <a:lnSpc>
                <a:spcPct val="110000"/>
              </a:lnSpc>
            </a:pPr>
            <a:r>
              <a:rPr lang="en-US" dirty="0"/>
              <a:t>the width of the working aisle for the selected forklift</a:t>
            </a:r>
            <a:r>
              <a:rPr lang="pl-PL" dirty="0"/>
              <a:t>;</a:t>
            </a:r>
            <a:endParaRPr lang="en-US" dirty="0"/>
          </a:p>
          <a:p>
            <a:pPr lvl="1" algn="just">
              <a:lnSpc>
                <a:spcPct val="110000"/>
              </a:lnSpc>
            </a:pPr>
            <a:r>
              <a:rPr lang="en-US" dirty="0"/>
              <a:t>the width of communication paths for equipment and </a:t>
            </a:r>
            <a:r>
              <a:rPr lang="en-US" dirty="0" err="1"/>
              <a:t>personel</a:t>
            </a:r>
            <a:r>
              <a:rPr lang="pl-PL" dirty="0"/>
              <a:t>.</a:t>
            </a:r>
            <a:endParaRPr lang="en-US"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Dudziński &amp; </a:t>
            </a:r>
            <a:r>
              <a:rPr lang="pl-PL" sz="1200" dirty="0" err="1">
                <a:solidFill>
                  <a:srgbClr val="7F7F7F"/>
                </a:solidFill>
              </a:rPr>
              <a:t>Kizyn</a:t>
            </a:r>
            <a:r>
              <a:rPr lang="pl-PL" sz="1200" dirty="0">
                <a:solidFill>
                  <a:srgbClr val="7F7F7F"/>
                </a:solidFill>
              </a:rPr>
              <a:t>, 2002; </a:t>
            </a:r>
            <a:r>
              <a:rPr lang="pl-PL" sz="1200" dirty="0" err="1">
                <a:solidFill>
                  <a:srgbClr val="7F7F7F"/>
                </a:solidFill>
              </a:rPr>
              <a:t>Zunic</a:t>
            </a:r>
            <a:r>
              <a:rPr lang="pl-PL" sz="1200" dirty="0">
                <a:solidFill>
                  <a:srgbClr val="7F7F7F"/>
                </a:solidFill>
              </a:rPr>
              <a:t> et al. 2017</a:t>
            </a:r>
          </a:p>
        </p:txBody>
      </p:sp>
    </p:spTree>
    <p:extLst>
      <p:ext uri="{BB962C8B-B14F-4D97-AF65-F5344CB8AC3E}">
        <p14:creationId xmlns:p14="http://schemas.microsoft.com/office/powerpoint/2010/main" val="2137875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000"/>
                                        <p:tgtEl>
                                          <p:spTgt spid="5">
                                            <p:txEl>
                                              <p:pRg st="1" end="1"/>
                                            </p:txEl>
                                          </p:spTgt>
                                        </p:tgtEl>
                                      </p:cBhvr>
                                    </p:animEffect>
                                    <p:anim calcmode="lin" valueType="num">
                                      <p:cBhvr>
                                        <p:cTn id="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1000"/>
                                        <p:tgtEl>
                                          <p:spTgt spid="5">
                                            <p:txEl>
                                              <p:pRg st="3" end="3"/>
                                            </p:txEl>
                                          </p:spTgt>
                                        </p:tgtEl>
                                      </p:cBhvr>
                                    </p:animEffect>
                                    <p:anim calcmode="lin" valueType="num">
                                      <p:cBhvr>
                                        <p:cTn id="2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Effect transition="in" filter="fade">
                                      <p:cBhvr>
                                        <p:cTn id="28" dur="1000"/>
                                        <p:tgtEl>
                                          <p:spTgt spid="5">
                                            <p:txEl>
                                              <p:pRg st="4" end="4"/>
                                            </p:txEl>
                                          </p:spTgt>
                                        </p:tgtEl>
                                      </p:cBhvr>
                                    </p:animEffect>
                                    <p:anim calcmode="lin" valueType="num">
                                      <p:cBhvr>
                                        <p:cTn id="29"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Effect transition="in" filter="fade">
                                      <p:cBhvr>
                                        <p:cTn id="35" dur="1000"/>
                                        <p:tgtEl>
                                          <p:spTgt spid="5">
                                            <p:txEl>
                                              <p:pRg st="5" end="5"/>
                                            </p:txEl>
                                          </p:spTgt>
                                        </p:tgtEl>
                                      </p:cBhvr>
                                    </p:animEffect>
                                    <p:anim calcmode="lin" valueType="num">
                                      <p:cBhvr>
                                        <p:cTn id="36"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6" end="6"/>
                                            </p:txEl>
                                          </p:spTgt>
                                        </p:tgtEl>
                                        <p:attrNameLst>
                                          <p:attrName>style.visibility</p:attrName>
                                        </p:attrNameLst>
                                      </p:cBhvr>
                                      <p:to>
                                        <p:strVal val="visible"/>
                                      </p:to>
                                    </p:set>
                                    <p:animEffect transition="in" filter="fade">
                                      <p:cBhvr>
                                        <p:cTn id="42" dur="1000"/>
                                        <p:tgtEl>
                                          <p:spTgt spid="5">
                                            <p:txEl>
                                              <p:pRg st="6" end="6"/>
                                            </p:txEl>
                                          </p:spTgt>
                                        </p:tgtEl>
                                      </p:cBhvr>
                                    </p:animEffect>
                                    <p:anim calcmode="lin" valueType="num">
                                      <p:cBhvr>
                                        <p:cTn id="43"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Warehouse</a:t>
            </a:r>
            <a:r>
              <a:rPr lang="pl-PL" dirty="0"/>
              <a:t> </a:t>
            </a:r>
            <a:r>
              <a:rPr lang="pl-PL" dirty="0" err="1"/>
              <a:t>space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199" y="1649691"/>
            <a:ext cx="4896776" cy="4280591"/>
          </a:xfrm>
        </p:spPr>
        <p:txBody>
          <a:bodyPr>
            <a:noAutofit/>
          </a:bodyPr>
          <a:lstStyle/>
          <a:p>
            <a:pPr marL="0" indent="0" algn="just">
              <a:lnSpc>
                <a:spcPct val="110000"/>
              </a:lnSpc>
              <a:buNone/>
            </a:pPr>
            <a:r>
              <a:rPr lang="en-US" sz="2600" dirty="0"/>
              <a:t>The total warehouse area S can be expressed by the formula: </a:t>
            </a:r>
            <a:endParaRPr lang="pl-PL" sz="2600" dirty="0"/>
          </a:p>
          <a:p>
            <a:pPr marL="0" indent="0">
              <a:buNone/>
            </a:pPr>
            <a:endParaRPr lang="pl-PL" sz="2400" dirty="0"/>
          </a:p>
          <a:p>
            <a:pPr marL="0" indent="0" algn="ctr">
              <a:buNone/>
            </a:pPr>
            <a:r>
              <a:rPr lang="en-US" sz="2400" dirty="0"/>
              <a:t>S = f</a:t>
            </a:r>
            <a:r>
              <a:rPr lang="en-US" sz="2400" baseline="-25000" dirty="0"/>
              <a:t>s</a:t>
            </a:r>
            <a:r>
              <a:rPr lang="en-US" sz="2400" dirty="0"/>
              <a:t> + </a:t>
            </a:r>
            <a:r>
              <a:rPr lang="en-US" sz="2400" dirty="0" err="1"/>
              <a:t>f</a:t>
            </a:r>
            <a:r>
              <a:rPr lang="en-US" sz="2400" baseline="-25000" dirty="0" err="1"/>
              <a:t>p</a:t>
            </a:r>
            <a:r>
              <a:rPr lang="en-US" sz="2400" dirty="0"/>
              <a:t> = f</a:t>
            </a:r>
            <a:r>
              <a:rPr lang="en-US" sz="2400" baseline="-25000" dirty="0"/>
              <a:t>s</a:t>
            </a:r>
            <a:r>
              <a:rPr lang="en-US" sz="2400" dirty="0"/>
              <a:t> + </a:t>
            </a:r>
            <a:r>
              <a:rPr lang="en-US" sz="2400" dirty="0" err="1"/>
              <a:t>f</a:t>
            </a:r>
            <a:r>
              <a:rPr lang="en-US" sz="2400" baseline="-25000" dirty="0" err="1"/>
              <a:t>w</a:t>
            </a:r>
            <a:r>
              <a:rPr lang="en-US" sz="2400" dirty="0"/>
              <a:t> + </a:t>
            </a:r>
            <a:r>
              <a:rPr lang="en-US" sz="2400" dirty="0" err="1"/>
              <a:t>f</a:t>
            </a:r>
            <a:r>
              <a:rPr lang="en-US" sz="2400" baseline="-25000" dirty="0" err="1"/>
              <a:t>d</a:t>
            </a:r>
            <a:r>
              <a:rPr lang="en-US" sz="2400" dirty="0"/>
              <a:t> + f</a:t>
            </a:r>
            <a:r>
              <a:rPr lang="en-US" sz="2400" baseline="-25000" dirty="0"/>
              <a:t>a</a:t>
            </a:r>
            <a:endParaRPr lang="pl-PL" sz="2400" dirty="0"/>
          </a:p>
          <a:p>
            <a:pPr marL="0" indent="0">
              <a:buNone/>
            </a:pPr>
            <a:endParaRPr lang="pl-PL" sz="2400" dirty="0"/>
          </a:p>
          <a:p>
            <a:pPr marL="0" indent="0">
              <a:lnSpc>
                <a:spcPct val="110000"/>
              </a:lnSpc>
              <a:buNone/>
            </a:pPr>
            <a:r>
              <a:rPr lang="en-US" sz="2400" dirty="0"/>
              <a:t>f</a:t>
            </a:r>
            <a:r>
              <a:rPr lang="en-US" sz="2400" baseline="-25000" dirty="0"/>
              <a:t>s</a:t>
            </a:r>
            <a:r>
              <a:rPr lang="en-US" sz="2400" dirty="0"/>
              <a:t> – storage area</a:t>
            </a:r>
            <a:endParaRPr lang="pl-PL" sz="2400" dirty="0"/>
          </a:p>
          <a:p>
            <a:pPr marL="0" indent="0">
              <a:lnSpc>
                <a:spcPct val="110000"/>
              </a:lnSpc>
              <a:buNone/>
            </a:pPr>
            <a:r>
              <a:rPr lang="en-US" sz="2400" dirty="0" err="1"/>
              <a:t>f</a:t>
            </a:r>
            <a:r>
              <a:rPr lang="en-US" sz="2400" baseline="-25000" dirty="0" err="1"/>
              <a:t>p</a:t>
            </a:r>
            <a:r>
              <a:rPr lang="en-US" sz="2400" dirty="0"/>
              <a:t> – auxiliary area</a:t>
            </a:r>
            <a:endParaRPr lang="pl-PL" sz="2400" dirty="0"/>
          </a:p>
          <a:p>
            <a:pPr marL="0" indent="0">
              <a:lnSpc>
                <a:spcPct val="110000"/>
              </a:lnSpc>
              <a:buNone/>
            </a:pPr>
            <a:r>
              <a:rPr lang="en-US" sz="2400" dirty="0" err="1"/>
              <a:t>f</a:t>
            </a:r>
            <a:r>
              <a:rPr lang="en-US" sz="2400" baseline="-25000" dirty="0" err="1"/>
              <a:t>w</a:t>
            </a:r>
            <a:r>
              <a:rPr lang="en-US" sz="2400" dirty="0"/>
              <a:t> – area designated for receiving, sorting, and dispatching </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pic>
        <p:nvPicPr>
          <p:cNvPr id="2" name="Obraz 1" descr="Obraz zawierający design&#10;&#10;Opis wygenerowany automatycznie">
            <a:extLst>
              <a:ext uri="{FF2B5EF4-FFF2-40B4-BE49-F238E27FC236}">
                <a16:creationId xmlns:a16="http://schemas.microsoft.com/office/drawing/2014/main" id="{B1A84AF7-8D79-8706-5F91-0855A5C4D7A3}"/>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8700" y="2923730"/>
            <a:ext cx="829499" cy="698359"/>
          </a:xfrm>
          <a:prstGeom prst="rect">
            <a:avLst/>
          </a:prstGeom>
        </p:spPr>
      </p:pic>
      <p:pic>
        <p:nvPicPr>
          <p:cNvPr id="3" name="Obraz 2" descr="Obraz zawierający design&#10;&#10;Opis wygenerowany automatycznie">
            <a:extLst>
              <a:ext uri="{FF2B5EF4-FFF2-40B4-BE49-F238E27FC236}">
                <a16:creationId xmlns:a16="http://schemas.microsoft.com/office/drawing/2014/main" id="{A1128B8B-88A1-E775-F2FA-EE10F6510833}"/>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8576761" y="2183334"/>
            <a:ext cx="829499" cy="698359"/>
          </a:xfrm>
          <a:prstGeom prst="rect">
            <a:avLst/>
          </a:prstGeom>
        </p:spPr>
      </p:pic>
      <p:sp>
        <p:nvSpPr>
          <p:cNvPr id="9" name="pole tekstowe 8">
            <a:extLst>
              <a:ext uri="{FF2B5EF4-FFF2-40B4-BE49-F238E27FC236}">
                <a16:creationId xmlns:a16="http://schemas.microsoft.com/office/drawing/2014/main" id="{6701BE80-87FD-59A1-BCA0-518DF5FDE4FF}"/>
              </a:ext>
            </a:extLst>
          </p:cNvPr>
          <p:cNvSpPr txBox="1"/>
          <p:nvPr/>
        </p:nvSpPr>
        <p:spPr>
          <a:xfrm>
            <a:off x="5791022" y="2824438"/>
            <a:ext cx="6400978" cy="2369880"/>
          </a:xfrm>
          <a:prstGeom prst="rect">
            <a:avLst/>
          </a:prstGeom>
          <a:noFill/>
        </p:spPr>
        <p:txBody>
          <a:bodyPr wrap="square">
            <a:spAutoFit/>
          </a:bodyPr>
          <a:lstStyle/>
          <a:p>
            <a:pPr algn="ctr">
              <a:lnSpc>
                <a:spcPct val="110000"/>
              </a:lnSpc>
              <a:spcAft>
                <a:spcPts val="600"/>
              </a:spcAft>
            </a:pPr>
            <a:r>
              <a:rPr lang="en-US" sz="2200" b="1"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Formula in Excel: </a:t>
            </a:r>
            <a:endParaRPr lang="pl-PL" sz="2200" b="1"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10000"/>
              </a:lnSpc>
            </a:pPr>
            <a:r>
              <a:rPr lang="en-US" sz="22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S = [the storage area] + [the auxiliary area] = </a:t>
            </a:r>
            <a:br>
              <a:rPr lang="en-US" sz="22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br>
            <a:r>
              <a:rPr lang="en-US" sz="22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[the storage area]+ [the area designated for receiving, sorting, and dispatching materials]+ [the area occupied by passages and driveways]+ [the administrative and social area]</a:t>
            </a:r>
            <a:endParaRPr lang="pl-PL" sz="2200" dirty="0"/>
          </a:p>
        </p:txBody>
      </p:sp>
      <p:sp>
        <p:nvSpPr>
          <p:cNvPr id="10" name="Strzałka: w dół 9">
            <a:extLst>
              <a:ext uri="{FF2B5EF4-FFF2-40B4-BE49-F238E27FC236}">
                <a16:creationId xmlns:a16="http://schemas.microsoft.com/office/drawing/2014/main" id="{C5AC4F8E-B592-F770-326F-7AD70AE6EA84}"/>
              </a:ext>
            </a:extLst>
          </p:cNvPr>
          <p:cNvSpPr/>
          <p:nvPr/>
        </p:nvSpPr>
        <p:spPr>
          <a:xfrm rot="18214673">
            <a:off x="7920931" y="1133272"/>
            <a:ext cx="748767" cy="1174204"/>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945562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1000"/>
                                        <p:tgtEl>
                                          <p:spTgt spid="5">
                                            <p:txEl>
                                              <p:pRg st="4" end="4"/>
                                            </p:txEl>
                                          </p:spTgt>
                                        </p:tgtEl>
                                      </p:cBhvr>
                                    </p:animEffect>
                                    <p:anim calcmode="lin" valueType="num">
                                      <p:cBhvr>
                                        <p:cTn id="22"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4" end="4"/>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fade">
                                      <p:cBhvr>
                                        <p:cTn id="26" dur="1000"/>
                                        <p:tgtEl>
                                          <p:spTgt spid="5">
                                            <p:txEl>
                                              <p:pRg st="5" end="5"/>
                                            </p:txEl>
                                          </p:spTgt>
                                        </p:tgtEl>
                                      </p:cBhvr>
                                    </p:animEffect>
                                    <p:anim calcmode="lin" valueType="num">
                                      <p:cBhvr>
                                        <p:cTn id="27"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5" end="5"/>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Effect transition="in" filter="fade">
                                      <p:cBhvr>
                                        <p:cTn id="31" dur="1000"/>
                                        <p:tgtEl>
                                          <p:spTgt spid="5">
                                            <p:txEl>
                                              <p:pRg st="6" end="6"/>
                                            </p:txEl>
                                          </p:spTgt>
                                        </p:tgtEl>
                                      </p:cBhvr>
                                    </p:animEffect>
                                    <p:anim calcmode="lin" valueType="num">
                                      <p:cBhvr>
                                        <p:cTn id="32"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fade">
                                      <p:cBhvr>
                                        <p:cTn id="38" dur="1000"/>
                                        <p:tgtEl>
                                          <p:spTgt spid="3"/>
                                        </p:tgtEl>
                                      </p:cBhvr>
                                    </p:animEffect>
                                    <p:anim calcmode="lin" valueType="num">
                                      <p:cBhvr>
                                        <p:cTn id="39" dur="1000" fill="hold"/>
                                        <p:tgtEl>
                                          <p:spTgt spid="3"/>
                                        </p:tgtEl>
                                        <p:attrNameLst>
                                          <p:attrName>ppt_x</p:attrName>
                                        </p:attrNameLst>
                                      </p:cBhvr>
                                      <p:tavLst>
                                        <p:tav tm="0">
                                          <p:val>
                                            <p:strVal val="#ppt_x"/>
                                          </p:val>
                                        </p:tav>
                                        <p:tav tm="100000">
                                          <p:val>
                                            <p:strVal val="#ppt_x"/>
                                          </p:val>
                                        </p:tav>
                                      </p:tavLst>
                                    </p:anim>
                                    <p:anim calcmode="lin" valueType="num">
                                      <p:cBhvr>
                                        <p:cTn id="40" dur="1000" fill="hold"/>
                                        <p:tgtEl>
                                          <p:spTgt spid="3"/>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1000"/>
                                        <p:tgtEl>
                                          <p:spTgt spid="9"/>
                                        </p:tgtEl>
                                      </p:cBhvr>
                                    </p:animEffect>
                                    <p:anim calcmode="lin" valueType="num">
                                      <p:cBhvr>
                                        <p:cTn id="44" dur="1000" fill="hold"/>
                                        <p:tgtEl>
                                          <p:spTgt spid="9"/>
                                        </p:tgtEl>
                                        <p:attrNameLst>
                                          <p:attrName>ppt_x</p:attrName>
                                        </p:attrNameLst>
                                      </p:cBhvr>
                                      <p:tavLst>
                                        <p:tav tm="0">
                                          <p:val>
                                            <p:strVal val="#ppt_x"/>
                                          </p:val>
                                        </p:tav>
                                        <p:tav tm="100000">
                                          <p:val>
                                            <p:strVal val="#ppt_x"/>
                                          </p:val>
                                        </p:tav>
                                      </p:tavLst>
                                    </p:anim>
                                    <p:anim calcmode="lin" valueType="num">
                                      <p:cBhvr>
                                        <p:cTn id="4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1000"/>
                                        <p:tgtEl>
                                          <p:spTgt spid="10"/>
                                        </p:tgtEl>
                                      </p:cBhvr>
                                    </p:animEffect>
                                    <p:anim calcmode="lin" valueType="num">
                                      <p:cBhvr>
                                        <p:cTn id="51" dur="1000" fill="hold"/>
                                        <p:tgtEl>
                                          <p:spTgt spid="10"/>
                                        </p:tgtEl>
                                        <p:attrNameLst>
                                          <p:attrName>ppt_x</p:attrName>
                                        </p:attrNameLst>
                                      </p:cBhvr>
                                      <p:tavLst>
                                        <p:tav tm="0">
                                          <p:val>
                                            <p:strVal val="#ppt_x"/>
                                          </p:val>
                                        </p:tav>
                                        <p:tav tm="100000">
                                          <p:val>
                                            <p:strVal val="#ppt_x"/>
                                          </p:val>
                                        </p:tav>
                                      </p:tavLst>
                                    </p:anim>
                                    <p:anim calcmode="lin" valueType="num">
                                      <p:cBhvr>
                                        <p:cTn id="5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twórz nowy dokument." ma:contentTypeScope="" ma:versionID="ea3c6b89e5b2f63f9c673131913526a4">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d298d80043a1406bbee35aad13b0ff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Tagi obrazów"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2.xml><?xml version="1.0" encoding="utf-8"?>
<ds:datastoreItem xmlns:ds="http://schemas.openxmlformats.org/officeDocument/2006/customXml" ds:itemID="{50D7C2C0-0BD9-414C-BC86-DF6005A31A76}"/>
</file>

<file path=customXml/itemProps3.xml><?xml version="1.0" encoding="utf-8"?>
<ds:datastoreItem xmlns:ds="http://schemas.openxmlformats.org/officeDocument/2006/customXml" ds:itemID="{96409C96-AFBA-4E6E-B02B-1A32F856FE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3348</TotalTime>
  <Words>4032</Words>
  <Application>Microsoft Office PowerPoint</Application>
  <PresentationFormat>Widescreen</PresentationFormat>
  <Paragraphs>329</Paragraphs>
  <Slides>36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Arial</vt:lpstr>
      <vt:lpstr>Arial</vt:lpstr>
      <vt:lpstr>Calibri</vt:lpstr>
      <vt:lpstr>Cambria Math</vt:lpstr>
      <vt:lpstr>Tahoma</vt:lpstr>
      <vt:lpstr>Times New Roman</vt:lpstr>
      <vt:lpstr>Wingdings</vt:lpstr>
      <vt:lpstr>Motyw pakietu Office</vt:lpstr>
      <vt:lpstr>Advanced using of spreadsheet to analyse logistics data</vt:lpstr>
      <vt:lpstr>Agenda</vt:lpstr>
      <vt:lpstr>Optimisation</vt:lpstr>
      <vt:lpstr>Logistical Optimisation models </vt:lpstr>
      <vt:lpstr>Optimisation methods</vt:lpstr>
      <vt:lpstr>Role of warehouse in supply chain</vt:lpstr>
      <vt:lpstr>Warehouse space</vt:lpstr>
      <vt:lpstr>Warehouse space</vt:lpstr>
      <vt:lpstr>Warehouse space</vt:lpstr>
      <vt:lpstr>Warehouse storage space</vt:lpstr>
      <vt:lpstr>Warehouse storage space</vt:lpstr>
      <vt:lpstr>Warehouse storage space</vt:lpstr>
      <vt:lpstr>Warehouse storage space</vt:lpstr>
      <vt:lpstr>Warehouse storage space</vt:lpstr>
      <vt:lpstr>Selected methods of inventory management in the supply chain</vt:lpstr>
      <vt:lpstr>Safety stock calculation</vt:lpstr>
      <vt:lpstr>Safety stock calculation</vt:lpstr>
      <vt:lpstr>Safety stock calculation</vt:lpstr>
      <vt:lpstr>Warehouse space</vt:lpstr>
      <vt:lpstr>Cost of maintaining  safety stock</vt:lpstr>
      <vt:lpstr>Warehouse space</vt:lpstr>
      <vt:lpstr>Cost of maintaining  safety stock</vt:lpstr>
      <vt:lpstr>Strengths and weaknesses of the classic inventory management concept</vt:lpstr>
      <vt:lpstr>Distribution Requirements Planning</vt:lpstr>
      <vt:lpstr>DRP Algorithm </vt:lpstr>
      <vt:lpstr>Strengths and weaknesses of DRP</vt:lpstr>
      <vt:lpstr>Economic Order Quantity</vt:lpstr>
      <vt:lpstr>Economic Order Quantity</vt:lpstr>
      <vt:lpstr>Solver tool in solving Optimisation problems</vt:lpstr>
      <vt:lpstr>Solver tool in solving Optimisation problems</vt:lpstr>
      <vt:lpstr>Optimising the use of warehouse space – an example of using the Solver tool</vt:lpstr>
      <vt:lpstr>Optimizing the use of warehouse space – an example of using the Solver tool</vt:lpstr>
      <vt:lpstr>Optimising the use of warehouse space – an example of using the Solver tool</vt:lpstr>
      <vt:lpstr>Summary</vt:lpstr>
      <vt:lpstr>Authors:  Katarzyna Grzybowska Katarzyna Ragin-Skorecka Katarzyna Siemieniak Piotr Cyplik Michał Adamczak Jędrzej Jankowski-Guzy Adrianna Toboła-Walaszczyk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Siemieniak</cp:lastModifiedBy>
  <cp:revision>130</cp:revision>
  <dcterms:created xsi:type="dcterms:W3CDTF">2023-07-06T12:09:08Z</dcterms:created>
  <dcterms:modified xsi:type="dcterms:W3CDTF">2025-10-21T19:30:40Z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