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72" r:id="rId8"/>
    <p:sldId id="273" r:id="rId9"/>
    <p:sldId id="274" r:id="rId10"/>
    <p:sldId id="267" r:id="rId11"/>
    <p:sldId id="275" r:id="rId12"/>
    <p:sldId id="277" r:id="rId13"/>
    <p:sldId id="276" r:id="rId14"/>
    <p:sldId id="268" r:id="rId15"/>
    <p:sldId id="269" r:id="rId16"/>
    <p:sldId id="278" r:id="rId17"/>
    <p:sldId id="279" r:id="rId18"/>
    <p:sldId id="280" r:id="rId19"/>
    <p:sldId id="270" r:id="rId20"/>
    <p:sldId id="282" r:id="rId21"/>
    <p:sldId id="281" r:id="rId22"/>
    <p:sldId id="266" r:id="rId23"/>
    <p:sldId id="271" r:id="rId24"/>
    <p:sldId id="283" r:id="rId25"/>
    <p:sldId id="263" r:id="rId26"/>
    <p:sldId id="335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CECB88-1478-4266-88A9-5F19798E6951}" v="4" dt="2025-11-05T08:59:18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5097" autoAdjust="0"/>
  </p:normalViewPr>
  <p:slideViewPr>
    <p:cSldViewPr snapToGrid="0">
      <p:cViewPr varScale="1">
        <p:scale>
          <a:sx n="102" d="100"/>
          <a:sy n="102" d="100"/>
        </p:scale>
        <p:origin x="76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0D71F56B-DD92-4394-A640-FC2E09197DEC}"/>
    <pc:docChg chg="modSld modMainMaster">
      <pc:chgData name="Dario Šebalj" userId="a71eced3-786e-4eb6-80ca-f62c4fda7d06" providerId="ADAL" clId="{0D71F56B-DD92-4394-A640-FC2E09197DEC}" dt="2025-11-05T08:59:18.616" v="7"/>
      <pc:docMkLst>
        <pc:docMk/>
      </pc:docMkLst>
      <pc:sldChg chg="addSp delSp modSp mod">
        <pc:chgData name="Dario Šebalj" userId="a71eced3-786e-4eb6-80ca-f62c4fda7d06" providerId="ADAL" clId="{0D71F56B-DD92-4394-A640-FC2E09197DEC}" dt="2025-11-05T08:59:18.616" v="7"/>
        <pc:sldMkLst>
          <pc:docMk/>
          <pc:sldMk cId="2920479427" sldId="256"/>
        </pc:sldMkLst>
        <pc:spChg chg="mod">
          <ac:chgData name="Dario Šebalj" userId="a71eced3-786e-4eb6-80ca-f62c4fda7d06" providerId="ADAL" clId="{0D71F56B-DD92-4394-A640-FC2E09197DEC}" dt="2025-11-05T08:59:14.907" v="5" actId="20577"/>
          <ac:spMkLst>
            <pc:docMk/>
            <pc:sldMk cId="2920479427" sldId="256"/>
            <ac:spMk id="5" creationId="{9AC256C7-DE57-3D54-E589-F59329555D7C}"/>
          </ac:spMkLst>
        </pc:spChg>
        <pc:spChg chg="mod">
          <ac:chgData name="Dario Šebalj" userId="a71eced3-786e-4eb6-80ca-f62c4fda7d06" providerId="ADAL" clId="{0D71F56B-DD92-4394-A640-FC2E09197DEC}" dt="2025-11-05T08:59:11.667" v="4" actId="20577"/>
          <ac:spMkLst>
            <pc:docMk/>
            <pc:sldMk cId="2920479427" sldId="256"/>
            <ac:spMk id="6" creationId="{311E5F1D-370A-1D7A-7E79-CCEB891EE01F}"/>
          </ac:spMkLst>
        </pc:spChg>
        <pc:picChg chg="add mod">
          <ac:chgData name="Dario Šebalj" userId="a71eced3-786e-4eb6-80ca-f62c4fda7d06" providerId="ADAL" clId="{0D71F56B-DD92-4394-A640-FC2E09197DEC}" dt="2025-11-05T08:59:18.616" v="7"/>
          <ac:picMkLst>
            <pc:docMk/>
            <pc:sldMk cId="2920479427" sldId="256"/>
            <ac:picMk id="3" creationId="{EF0610E7-C938-0127-60E2-15D49C43C495}"/>
          </ac:picMkLst>
        </pc:picChg>
        <pc:picChg chg="del">
          <ac:chgData name="Dario Šebalj" userId="a71eced3-786e-4eb6-80ca-f62c4fda7d06" providerId="ADAL" clId="{0D71F56B-DD92-4394-A640-FC2E09197DEC}" dt="2025-11-05T08:59:18.369" v="6" actId="478"/>
          <ac:picMkLst>
            <pc:docMk/>
            <pc:sldMk cId="2920479427" sldId="256"/>
            <ac:picMk id="1026" creationId="{DF3823DD-8D25-872F-C72C-4C503464DBA8}"/>
          </ac:picMkLst>
        </pc:picChg>
      </pc:sldChg>
      <pc:sldMasterChg chg="addSp delSp modSp">
        <pc:chgData name="Dario Šebalj" userId="a71eced3-786e-4eb6-80ca-f62c4fda7d06" providerId="ADAL" clId="{0D71F56B-DD92-4394-A640-FC2E09197DEC}" dt="2025-11-05T08:59:01.641" v="1"/>
        <pc:sldMasterMkLst>
          <pc:docMk/>
          <pc:sldMasterMk cId="3146977866" sldId="2147483648"/>
        </pc:sldMasterMkLst>
        <pc:spChg chg="add mod">
          <ac:chgData name="Dario Šebalj" userId="a71eced3-786e-4eb6-80ca-f62c4fda7d06" providerId="ADAL" clId="{0D71F56B-DD92-4394-A640-FC2E09197DEC}" dt="2025-11-05T08:59:01.641" v="1"/>
          <ac:spMkLst>
            <pc:docMk/>
            <pc:sldMasterMk cId="3146977866" sldId="2147483648"/>
            <ac:spMk id="4" creationId="{D4E3D82B-F6B7-6AAC-8326-6070A43A151A}"/>
          </ac:spMkLst>
        </pc:spChg>
        <pc:spChg chg="del">
          <ac:chgData name="Dario Šebalj" userId="a71eced3-786e-4eb6-80ca-f62c4fda7d06" providerId="ADAL" clId="{0D71F56B-DD92-4394-A640-FC2E09197DEC}" dt="2025-11-05T08:59:00.006" v="0" actId="478"/>
          <ac:spMkLst>
            <pc:docMk/>
            <pc:sldMasterMk cId="3146977866" sldId="2147483648"/>
            <ac:spMk id="5" creationId="{EDB8B49A-91DD-E2E0-C046-13FDB51AFF31}"/>
          </ac:spMkLst>
        </pc:spChg>
        <pc:picChg chg="del">
          <ac:chgData name="Dario Šebalj" userId="a71eced3-786e-4eb6-80ca-f62c4fda7d06" providerId="ADAL" clId="{0D71F56B-DD92-4394-A640-FC2E09197DEC}" dt="2025-11-05T08:59:00.006" v="0" actId="478"/>
          <ac:picMkLst>
            <pc:docMk/>
            <pc:sldMasterMk cId="3146977866" sldId="2147483648"/>
            <ac:picMk id="9" creationId="{A1CFD1AA-490A-2DEF-96E8-48A625214639}"/>
          </ac:picMkLst>
        </pc:picChg>
        <pc:picChg chg="add mod">
          <ac:chgData name="Dario Šebalj" userId="a71eced3-786e-4eb6-80ca-f62c4fda7d06" providerId="ADAL" clId="{0D71F56B-DD92-4394-A640-FC2E09197DEC}" dt="2025-11-05T08:59:01.641" v="1"/>
          <ac:picMkLst>
            <pc:docMk/>
            <pc:sldMasterMk cId="3146977866" sldId="2147483648"/>
            <ac:picMk id="10" creationId="{9D56B3BE-0392-9C4F-023E-49088938FCB3}"/>
          </ac:picMkLst>
        </pc:pic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F1AC1-D7D0-4554-9EDC-99FD29818DB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F352921-D9CD-47A8-8125-985715B1ECEF}">
      <dgm:prSet phldrT="[Tekst]"/>
      <dgm:spPr/>
      <dgm:t>
        <a:bodyPr/>
        <a:lstStyle/>
        <a:p>
          <a:r>
            <a:rPr lang="hr-HR" dirty="0"/>
            <a:t>planiranje materijalnih potreba </a:t>
          </a:r>
          <a:r>
            <a:rPr lang="pl-PL" dirty="0"/>
            <a:t>(MRP) </a:t>
          </a:r>
        </a:p>
      </dgm:t>
    </dgm:pt>
    <dgm:pt modelId="{745E887B-2895-4849-9BD0-ECB1B55A01FA}" type="parTrans" cxnId="{1F49847B-15E1-4AC2-B471-9FC09589D6D2}">
      <dgm:prSet/>
      <dgm:spPr/>
      <dgm:t>
        <a:bodyPr/>
        <a:lstStyle/>
        <a:p>
          <a:endParaRPr lang="pl-PL"/>
        </a:p>
      </dgm:t>
    </dgm:pt>
    <dgm:pt modelId="{41CF4CDC-8C85-4E96-80C3-1F6D0C2DD261}" type="sibTrans" cxnId="{1F49847B-15E1-4AC2-B471-9FC09589D6D2}">
      <dgm:prSet/>
      <dgm:spPr/>
      <dgm:t>
        <a:bodyPr/>
        <a:lstStyle/>
        <a:p>
          <a:endParaRPr lang="pl-PL"/>
        </a:p>
      </dgm:t>
    </dgm:pt>
    <dgm:pt modelId="{82316DBE-C694-42FA-AD53-391C9AA71548}">
      <dgm:prSet phldrT="[Tekst]"/>
      <dgm:spPr/>
      <dgm:t>
        <a:bodyPr/>
        <a:lstStyle/>
        <a:p>
          <a:r>
            <a:rPr lang="hr-HR" dirty="0"/>
            <a:t>planiranje resursa distribucije </a:t>
          </a:r>
          <a:r>
            <a:rPr lang="pl-PL" dirty="0"/>
            <a:t>(DRP) </a:t>
          </a:r>
        </a:p>
      </dgm:t>
    </dgm:pt>
    <dgm:pt modelId="{B4A2B770-540D-460C-AF09-C24AC2DA0CF5}" type="parTrans" cxnId="{51D32172-A219-44EA-A306-FAE519462B65}">
      <dgm:prSet/>
      <dgm:spPr/>
      <dgm:t>
        <a:bodyPr/>
        <a:lstStyle/>
        <a:p>
          <a:endParaRPr lang="pl-PL"/>
        </a:p>
      </dgm:t>
    </dgm:pt>
    <dgm:pt modelId="{DF23F231-5BC0-42AD-AC27-C59B538CA0C2}" type="sibTrans" cxnId="{51D32172-A219-44EA-A306-FAE519462B65}">
      <dgm:prSet/>
      <dgm:spPr/>
      <dgm:t>
        <a:bodyPr/>
        <a:lstStyle/>
        <a:p>
          <a:endParaRPr lang="pl-PL"/>
        </a:p>
      </dgm:t>
    </dgm:pt>
    <dgm:pt modelId="{351006AC-B1B4-4520-A848-0DBE85678BF8}">
      <dgm:prSet phldrT="[Tekst]"/>
      <dgm:spPr/>
      <dgm:t>
        <a:bodyPr/>
        <a:lstStyle/>
        <a:p>
          <a:r>
            <a:rPr lang="hr-HR" dirty="0"/>
            <a:t>planiranje resursa poduzeća </a:t>
          </a:r>
          <a:r>
            <a:rPr lang="pl-PL" dirty="0"/>
            <a:t>(ERP)</a:t>
          </a:r>
        </a:p>
      </dgm:t>
    </dgm:pt>
    <dgm:pt modelId="{DA4E509E-F9BC-4182-BC15-A24F56CD9ABF}" type="parTrans" cxnId="{F023B2B4-D268-48C1-85F1-3DA9537FF97E}">
      <dgm:prSet/>
      <dgm:spPr/>
      <dgm:t>
        <a:bodyPr/>
        <a:lstStyle/>
        <a:p>
          <a:endParaRPr lang="pl-PL"/>
        </a:p>
      </dgm:t>
    </dgm:pt>
    <dgm:pt modelId="{6DA7743D-5E2E-412C-8E31-E5AB73E9E915}" type="sibTrans" cxnId="{F023B2B4-D268-48C1-85F1-3DA9537FF97E}">
      <dgm:prSet/>
      <dgm:spPr/>
      <dgm:t>
        <a:bodyPr/>
        <a:lstStyle/>
        <a:p>
          <a:endParaRPr lang="pl-PL"/>
        </a:p>
      </dgm:t>
    </dgm:pt>
    <dgm:pt modelId="{5328AEDD-4CA5-4AB9-89BF-C27A3651804D}">
      <dgm:prSet phldrT="[Tekst]"/>
      <dgm:spPr/>
      <dgm:t>
        <a:bodyPr/>
        <a:lstStyle/>
        <a:p>
          <a:r>
            <a:rPr lang="hr-HR" dirty="0"/>
            <a:t>sustavi za upravljanje transportom </a:t>
          </a:r>
          <a:r>
            <a:rPr lang="pl-PL" dirty="0"/>
            <a:t>(TMS) </a:t>
          </a:r>
        </a:p>
      </dgm:t>
    </dgm:pt>
    <dgm:pt modelId="{BC740327-8950-47A9-A5AD-36F521825B38}" type="parTrans" cxnId="{EDAF9B47-08AC-4EC6-8174-E04B3E633C5B}">
      <dgm:prSet/>
      <dgm:spPr/>
      <dgm:t>
        <a:bodyPr/>
        <a:lstStyle/>
        <a:p>
          <a:endParaRPr lang="pl-PL"/>
        </a:p>
      </dgm:t>
    </dgm:pt>
    <dgm:pt modelId="{75CAB8BA-FDC1-462F-B9CF-1C40530D3201}" type="sibTrans" cxnId="{EDAF9B47-08AC-4EC6-8174-E04B3E633C5B}">
      <dgm:prSet/>
      <dgm:spPr/>
      <dgm:t>
        <a:bodyPr/>
        <a:lstStyle/>
        <a:p>
          <a:endParaRPr lang="pl-PL"/>
        </a:p>
      </dgm:t>
    </dgm:pt>
    <dgm:pt modelId="{81695652-E9FE-4D8E-BB10-CCEC436A9AB6}">
      <dgm:prSet phldrT="[Tekst]"/>
      <dgm:spPr/>
      <dgm:t>
        <a:bodyPr/>
        <a:lstStyle/>
        <a:p>
          <a:r>
            <a:rPr lang="hr-HR" dirty="0"/>
            <a:t>sustavi za upravljanje skladištem </a:t>
          </a:r>
          <a:r>
            <a:rPr lang="pl-PL" dirty="0"/>
            <a:t>(WMS)</a:t>
          </a:r>
        </a:p>
      </dgm:t>
    </dgm:pt>
    <dgm:pt modelId="{30287CB4-9F01-4C9F-9B45-2632F1C71FD0}" type="parTrans" cxnId="{85B4EDBF-C789-4061-B2FB-DA20A959CA49}">
      <dgm:prSet/>
      <dgm:spPr/>
      <dgm:t>
        <a:bodyPr/>
        <a:lstStyle/>
        <a:p>
          <a:endParaRPr lang="pl-PL"/>
        </a:p>
      </dgm:t>
    </dgm:pt>
    <dgm:pt modelId="{77B2507B-AF8B-49C6-BE47-79FD2C7D96B0}" type="sibTrans" cxnId="{85B4EDBF-C789-4061-B2FB-DA20A959CA49}">
      <dgm:prSet/>
      <dgm:spPr/>
      <dgm:t>
        <a:bodyPr/>
        <a:lstStyle/>
        <a:p>
          <a:endParaRPr lang="pl-PL"/>
        </a:p>
      </dgm:t>
    </dgm:pt>
    <dgm:pt modelId="{E0C7F82B-677C-4315-8FEC-D68E03462154}" type="pres">
      <dgm:prSet presAssocID="{1D0F1AC1-D7D0-4554-9EDC-99FD29818DB7}" presName="Name0" presStyleCnt="0">
        <dgm:presLayoutVars>
          <dgm:dir/>
          <dgm:animLvl val="lvl"/>
          <dgm:resizeHandles val="exact"/>
        </dgm:presLayoutVars>
      </dgm:prSet>
      <dgm:spPr/>
    </dgm:pt>
    <dgm:pt modelId="{F4B53497-765C-439E-9F62-FD7BE7137BF9}" type="pres">
      <dgm:prSet presAssocID="{5F352921-D9CD-47A8-8125-985715B1ECE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BC1CBA0-6BF7-4862-8E3B-BF7CC3744A71}" type="pres">
      <dgm:prSet presAssocID="{41CF4CDC-8C85-4E96-80C3-1F6D0C2DD261}" presName="parTxOnlySpace" presStyleCnt="0"/>
      <dgm:spPr/>
    </dgm:pt>
    <dgm:pt modelId="{BAE6392C-C537-4D5E-938F-6CB9A1175622}" type="pres">
      <dgm:prSet presAssocID="{82316DBE-C694-42FA-AD53-391C9AA7154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F4635C7F-0B4D-4F3A-9BC3-441D7925AA01}" type="pres">
      <dgm:prSet presAssocID="{DF23F231-5BC0-42AD-AC27-C59B538CA0C2}" presName="parTxOnlySpace" presStyleCnt="0"/>
      <dgm:spPr/>
    </dgm:pt>
    <dgm:pt modelId="{7C6B8B7C-14D5-4702-8A5E-C67C55528640}" type="pres">
      <dgm:prSet presAssocID="{351006AC-B1B4-4520-A848-0DBE85678BF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FFD0239-7938-463A-9823-EC1F5F515256}" type="pres">
      <dgm:prSet presAssocID="{6DA7743D-5E2E-412C-8E31-E5AB73E9E915}" presName="parTxOnlySpace" presStyleCnt="0"/>
      <dgm:spPr/>
    </dgm:pt>
    <dgm:pt modelId="{D05BD4BF-1D00-472C-995B-FA213F03840A}" type="pres">
      <dgm:prSet presAssocID="{5328AEDD-4CA5-4AB9-89BF-C27A3651804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DAB60D9-69FD-45DE-B009-BC138BA54EFE}" type="pres">
      <dgm:prSet presAssocID="{75CAB8BA-FDC1-462F-B9CF-1C40530D3201}" presName="parTxOnlySpace" presStyleCnt="0"/>
      <dgm:spPr/>
    </dgm:pt>
    <dgm:pt modelId="{47EA82B3-3DB6-4395-90CC-0EAF0CF06B51}" type="pres">
      <dgm:prSet presAssocID="{81695652-E9FE-4D8E-BB10-CCEC436A9AB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DAF9B47-08AC-4EC6-8174-E04B3E633C5B}" srcId="{1D0F1AC1-D7D0-4554-9EDC-99FD29818DB7}" destId="{5328AEDD-4CA5-4AB9-89BF-C27A3651804D}" srcOrd="3" destOrd="0" parTransId="{BC740327-8950-47A9-A5AD-36F521825B38}" sibTransId="{75CAB8BA-FDC1-462F-B9CF-1C40530D3201}"/>
    <dgm:cxn modelId="{BCE5104A-4C59-404D-84EB-9C1E691E91C2}" type="presOf" srcId="{82316DBE-C694-42FA-AD53-391C9AA71548}" destId="{BAE6392C-C537-4D5E-938F-6CB9A1175622}" srcOrd="0" destOrd="0" presId="urn:microsoft.com/office/officeart/2005/8/layout/chevron1"/>
    <dgm:cxn modelId="{8593644D-667A-49CD-A7F7-0BF3B1CA6FAB}" type="presOf" srcId="{5328AEDD-4CA5-4AB9-89BF-C27A3651804D}" destId="{D05BD4BF-1D00-472C-995B-FA213F03840A}" srcOrd="0" destOrd="0" presId="urn:microsoft.com/office/officeart/2005/8/layout/chevron1"/>
    <dgm:cxn modelId="{51D32172-A219-44EA-A306-FAE519462B65}" srcId="{1D0F1AC1-D7D0-4554-9EDC-99FD29818DB7}" destId="{82316DBE-C694-42FA-AD53-391C9AA71548}" srcOrd="1" destOrd="0" parTransId="{B4A2B770-540D-460C-AF09-C24AC2DA0CF5}" sibTransId="{DF23F231-5BC0-42AD-AC27-C59B538CA0C2}"/>
    <dgm:cxn modelId="{3705D676-BB91-44BA-A269-4C278ADB9C46}" type="presOf" srcId="{351006AC-B1B4-4520-A848-0DBE85678BF8}" destId="{7C6B8B7C-14D5-4702-8A5E-C67C55528640}" srcOrd="0" destOrd="0" presId="urn:microsoft.com/office/officeart/2005/8/layout/chevron1"/>
    <dgm:cxn modelId="{1F49847B-15E1-4AC2-B471-9FC09589D6D2}" srcId="{1D0F1AC1-D7D0-4554-9EDC-99FD29818DB7}" destId="{5F352921-D9CD-47A8-8125-985715B1ECEF}" srcOrd="0" destOrd="0" parTransId="{745E887B-2895-4849-9BD0-ECB1B55A01FA}" sibTransId="{41CF4CDC-8C85-4E96-80C3-1F6D0C2DD261}"/>
    <dgm:cxn modelId="{50B6D98A-4A2D-4163-9ABD-CB292E7A0BF4}" type="presOf" srcId="{1D0F1AC1-D7D0-4554-9EDC-99FD29818DB7}" destId="{E0C7F82B-677C-4315-8FEC-D68E03462154}" srcOrd="0" destOrd="0" presId="urn:microsoft.com/office/officeart/2005/8/layout/chevron1"/>
    <dgm:cxn modelId="{CAA5569A-AA6C-4A49-B778-B59D133ED6BE}" type="presOf" srcId="{81695652-E9FE-4D8E-BB10-CCEC436A9AB6}" destId="{47EA82B3-3DB6-4395-90CC-0EAF0CF06B51}" srcOrd="0" destOrd="0" presId="urn:microsoft.com/office/officeart/2005/8/layout/chevron1"/>
    <dgm:cxn modelId="{F023B2B4-D268-48C1-85F1-3DA9537FF97E}" srcId="{1D0F1AC1-D7D0-4554-9EDC-99FD29818DB7}" destId="{351006AC-B1B4-4520-A848-0DBE85678BF8}" srcOrd="2" destOrd="0" parTransId="{DA4E509E-F9BC-4182-BC15-A24F56CD9ABF}" sibTransId="{6DA7743D-5E2E-412C-8E31-E5AB73E9E915}"/>
    <dgm:cxn modelId="{85B4EDBF-C789-4061-B2FB-DA20A959CA49}" srcId="{1D0F1AC1-D7D0-4554-9EDC-99FD29818DB7}" destId="{81695652-E9FE-4D8E-BB10-CCEC436A9AB6}" srcOrd="4" destOrd="0" parTransId="{30287CB4-9F01-4C9F-9B45-2632F1C71FD0}" sibTransId="{77B2507B-AF8B-49C6-BE47-79FD2C7D96B0}"/>
    <dgm:cxn modelId="{A2067DD8-DDAB-41B4-8CF7-D720BE338DDF}" type="presOf" srcId="{5F352921-D9CD-47A8-8125-985715B1ECEF}" destId="{F4B53497-765C-439E-9F62-FD7BE7137BF9}" srcOrd="0" destOrd="0" presId="urn:microsoft.com/office/officeart/2005/8/layout/chevron1"/>
    <dgm:cxn modelId="{A9C92801-BFB7-41ED-ABE6-719E5FF346F5}" type="presParOf" srcId="{E0C7F82B-677C-4315-8FEC-D68E03462154}" destId="{F4B53497-765C-439E-9F62-FD7BE7137BF9}" srcOrd="0" destOrd="0" presId="urn:microsoft.com/office/officeart/2005/8/layout/chevron1"/>
    <dgm:cxn modelId="{B8A50852-8EE5-4765-8CD7-F90679C88687}" type="presParOf" srcId="{E0C7F82B-677C-4315-8FEC-D68E03462154}" destId="{0BC1CBA0-6BF7-4862-8E3B-BF7CC3744A71}" srcOrd="1" destOrd="0" presId="urn:microsoft.com/office/officeart/2005/8/layout/chevron1"/>
    <dgm:cxn modelId="{BC6DCF7E-FBB5-40DF-AA40-69FC95940198}" type="presParOf" srcId="{E0C7F82B-677C-4315-8FEC-D68E03462154}" destId="{BAE6392C-C537-4D5E-938F-6CB9A1175622}" srcOrd="2" destOrd="0" presId="urn:microsoft.com/office/officeart/2005/8/layout/chevron1"/>
    <dgm:cxn modelId="{C1CF044D-34B6-40B3-96AE-3429468AEE2A}" type="presParOf" srcId="{E0C7F82B-677C-4315-8FEC-D68E03462154}" destId="{F4635C7F-0B4D-4F3A-9BC3-441D7925AA01}" srcOrd="3" destOrd="0" presId="urn:microsoft.com/office/officeart/2005/8/layout/chevron1"/>
    <dgm:cxn modelId="{38BEFC4A-9A29-421E-91D0-2982232E6133}" type="presParOf" srcId="{E0C7F82B-677C-4315-8FEC-D68E03462154}" destId="{7C6B8B7C-14D5-4702-8A5E-C67C55528640}" srcOrd="4" destOrd="0" presId="urn:microsoft.com/office/officeart/2005/8/layout/chevron1"/>
    <dgm:cxn modelId="{E8337A68-D1C3-4CAA-92E5-734FA5254CD3}" type="presParOf" srcId="{E0C7F82B-677C-4315-8FEC-D68E03462154}" destId="{FFFD0239-7938-463A-9823-EC1F5F515256}" srcOrd="5" destOrd="0" presId="urn:microsoft.com/office/officeart/2005/8/layout/chevron1"/>
    <dgm:cxn modelId="{5F16F871-97EC-4C2C-8A7D-58A691B836EF}" type="presParOf" srcId="{E0C7F82B-677C-4315-8FEC-D68E03462154}" destId="{D05BD4BF-1D00-472C-995B-FA213F03840A}" srcOrd="6" destOrd="0" presId="urn:microsoft.com/office/officeart/2005/8/layout/chevron1"/>
    <dgm:cxn modelId="{88C77ED7-4646-4610-B68F-4B8112A3878C}" type="presParOf" srcId="{E0C7F82B-677C-4315-8FEC-D68E03462154}" destId="{0DAB60D9-69FD-45DE-B009-BC138BA54EFE}" srcOrd="7" destOrd="0" presId="urn:microsoft.com/office/officeart/2005/8/layout/chevron1"/>
    <dgm:cxn modelId="{1B03A49C-F34D-4781-B8EE-23DBA1D7260D}" type="presParOf" srcId="{E0C7F82B-677C-4315-8FEC-D68E03462154}" destId="{47EA82B3-3DB6-4395-90CC-0EAF0CF06B5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0F1AC1-D7D0-4554-9EDC-99FD29818DB7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5F352921-D9CD-47A8-8125-985715B1ECEF}">
      <dgm:prSet phldrT="[Tekst]" custT="1"/>
      <dgm:spPr/>
      <dgm:t>
        <a:bodyPr/>
        <a:lstStyle/>
        <a:p>
          <a:r>
            <a:rPr lang="pl-PL" sz="1200" dirty="0"/>
            <a:t>Elektronička tržišta (EM)</a:t>
          </a:r>
        </a:p>
      </dgm:t>
    </dgm:pt>
    <dgm:pt modelId="{745E887B-2895-4849-9BD0-ECB1B55A01FA}" type="parTrans" cxnId="{1F49847B-15E1-4AC2-B471-9FC09589D6D2}">
      <dgm:prSet/>
      <dgm:spPr/>
      <dgm:t>
        <a:bodyPr/>
        <a:lstStyle/>
        <a:p>
          <a:endParaRPr lang="pl-PL"/>
        </a:p>
      </dgm:t>
    </dgm:pt>
    <dgm:pt modelId="{41CF4CDC-8C85-4E96-80C3-1F6D0C2DD261}" type="sibTrans" cxnId="{1F49847B-15E1-4AC2-B471-9FC09589D6D2}">
      <dgm:prSet/>
      <dgm:spPr/>
      <dgm:t>
        <a:bodyPr/>
        <a:lstStyle/>
        <a:p>
          <a:endParaRPr lang="pl-PL"/>
        </a:p>
      </dgm:t>
    </dgm:pt>
    <dgm:pt modelId="{E0C7F82B-677C-4315-8FEC-D68E03462154}" type="pres">
      <dgm:prSet presAssocID="{1D0F1AC1-D7D0-4554-9EDC-99FD29818DB7}" presName="Name0" presStyleCnt="0">
        <dgm:presLayoutVars>
          <dgm:dir/>
          <dgm:animLvl val="lvl"/>
          <dgm:resizeHandles val="exact"/>
        </dgm:presLayoutVars>
      </dgm:prSet>
      <dgm:spPr/>
    </dgm:pt>
    <dgm:pt modelId="{F4B53497-765C-439E-9F62-FD7BE7137BF9}" type="pres">
      <dgm:prSet presAssocID="{5F352921-D9CD-47A8-8125-985715B1ECEF}" presName="parTxOnly" presStyleLbl="node1" presStyleIdx="0" presStyleCnt="1" custLinFactX="51234" custLinFactY="-100000" custLinFactNeighborX="100000" custLinFactNeighborY="-105432">
        <dgm:presLayoutVars>
          <dgm:chMax val="0"/>
          <dgm:chPref val="0"/>
          <dgm:bulletEnabled val="1"/>
        </dgm:presLayoutVars>
      </dgm:prSet>
      <dgm:spPr/>
    </dgm:pt>
  </dgm:ptLst>
  <dgm:cxnLst>
    <dgm:cxn modelId="{1F49847B-15E1-4AC2-B471-9FC09589D6D2}" srcId="{1D0F1AC1-D7D0-4554-9EDC-99FD29818DB7}" destId="{5F352921-D9CD-47A8-8125-985715B1ECEF}" srcOrd="0" destOrd="0" parTransId="{745E887B-2895-4849-9BD0-ECB1B55A01FA}" sibTransId="{41CF4CDC-8C85-4E96-80C3-1F6D0C2DD261}"/>
    <dgm:cxn modelId="{50B6D98A-4A2D-4163-9ABD-CB292E7A0BF4}" type="presOf" srcId="{1D0F1AC1-D7D0-4554-9EDC-99FD29818DB7}" destId="{E0C7F82B-677C-4315-8FEC-D68E03462154}" srcOrd="0" destOrd="0" presId="urn:microsoft.com/office/officeart/2005/8/layout/chevron1"/>
    <dgm:cxn modelId="{A2067DD8-DDAB-41B4-8CF7-D720BE338DDF}" type="presOf" srcId="{5F352921-D9CD-47A8-8125-985715B1ECEF}" destId="{F4B53497-765C-439E-9F62-FD7BE7137BF9}" srcOrd="0" destOrd="0" presId="urn:microsoft.com/office/officeart/2005/8/layout/chevron1"/>
    <dgm:cxn modelId="{A9C92801-BFB7-41ED-ABE6-719E5FF346F5}" type="presParOf" srcId="{E0C7F82B-677C-4315-8FEC-D68E03462154}" destId="{F4B53497-765C-439E-9F62-FD7BE7137BF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0F1AC1-D7D0-4554-9EDC-99FD29818DB7}" type="doc">
      <dgm:prSet loTypeId="urn:microsoft.com/office/officeart/2005/8/layout/chevron1" loCatId="process" qsTypeId="urn:microsoft.com/office/officeart/2005/8/quickstyle/simple1" qsCatId="simple" csTypeId="urn:microsoft.com/office/officeart/2005/8/colors/accent6_2" csCatId="accent6" phldr="1"/>
      <dgm:spPr/>
    </dgm:pt>
    <dgm:pt modelId="{5F352921-D9CD-47A8-8125-985715B1ECEF}">
      <dgm:prSet phldrT="[Tekst]" custT="1"/>
      <dgm:spPr/>
      <dgm:t>
        <a:bodyPr/>
        <a:lstStyle/>
        <a:p>
          <a:r>
            <a:rPr lang="pl-PL" sz="1200" dirty="0"/>
            <a:t>Sustavi za potporu odlučivanju (DSS)</a:t>
          </a:r>
        </a:p>
      </dgm:t>
    </dgm:pt>
    <dgm:pt modelId="{745E887B-2895-4849-9BD0-ECB1B55A01FA}" type="parTrans" cxnId="{1F49847B-15E1-4AC2-B471-9FC09589D6D2}">
      <dgm:prSet/>
      <dgm:spPr/>
      <dgm:t>
        <a:bodyPr/>
        <a:lstStyle/>
        <a:p>
          <a:endParaRPr lang="pl-PL"/>
        </a:p>
      </dgm:t>
    </dgm:pt>
    <dgm:pt modelId="{41CF4CDC-8C85-4E96-80C3-1F6D0C2DD261}" type="sibTrans" cxnId="{1F49847B-15E1-4AC2-B471-9FC09589D6D2}">
      <dgm:prSet/>
      <dgm:spPr/>
      <dgm:t>
        <a:bodyPr/>
        <a:lstStyle/>
        <a:p>
          <a:endParaRPr lang="pl-PL"/>
        </a:p>
      </dgm:t>
    </dgm:pt>
    <dgm:pt modelId="{E0C7F82B-677C-4315-8FEC-D68E03462154}" type="pres">
      <dgm:prSet presAssocID="{1D0F1AC1-D7D0-4554-9EDC-99FD29818DB7}" presName="Name0" presStyleCnt="0">
        <dgm:presLayoutVars>
          <dgm:dir/>
          <dgm:animLvl val="lvl"/>
          <dgm:resizeHandles val="exact"/>
        </dgm:presLayoutVars>
      </dgm:prSet>
      <dgm:spPr/>
    </dgm:pt>
    <dgm:pt modelId="{F4B53497-765C-439E-9F62-FD7BE7137BF9}" type="pres">
      <dgm:prSet presAssocID="{5F352921-D9CD-47A8-8125-985715B1ECEF}" presName="parTxOnly" presStyleLbl="node1" presStyleIdx="0" presStyleCnt="1" custLinFactNeighborX="-49" custLinFactNeighborY="-1262">
        <dgm:presLayoutVars>
          <dgm:chMax val="0"/>
          <dgm:chPref val="0"/>
          <dgm:bulletEnabled val="1"/>
        </dgm:presLayoutVars>
      </dgm:prSet>
      <dgm:spPr/>
    </dgm:pt>
  </dgm:ptLst>
  <dgm:cxnLst>
    <dgm:cxn modelId="{1F49847B-15E1-4AC2-B471-9FC09589D6D2}" srcId="{1D0F1AC1-D7D0-4554-9EDC-99FD29818DB7}" destId="{5F352921-D9CD-47A8-8125-985715B1ECEF}" srcOrd="0" destOrd="0" parTransId="{745E887B-2895-4849-9BD0-ECB1B55A01FA}" sibTransId="{41CF4CDC-8C85-4E96-80C3-1F6D0C2DD261}"/>
    <dgm:cxn modelId="{50B6D98A-4A2D-4163-9ABD-CB292E7A0BF4}" type="presOf" srcId="{1D0F1AC1-D7D0-4554-9EDC-99FD29818DB7}" destId="{E0C7F82B-677C-4315-8FEC-D68E03462154}" srcOrd="0" destOrd="0" presId="urn:microsoft.com/office/officeart/2005/8/layout/chevron1"/>
    <dgm:cxn modelId="{A2067DD8-DDAB-41B4-8CF7-D720BE338DDF}" type="presOf" srcId="{5F352921-D9CD-47A8-8125-985715B1ECEF}" destId="{F4B53497-765C-439E-9F62-FD7BE7137BF9}" srcOrd="0" destOrd="0" presId="urn:microsoft.com/office/officeart/2005/8/layout/chevron1"/>
    <dgm:cxn modelId="{A9C92801-BFB7-41ED-ABE6-719E5FF346F5}" type="presParOf" srcId="{E0C7F82B-677C-4315-8FEC-D68E03462154}" destId="{F4B53497-765C-439E-9F62-FD7BE7137BF9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53497-765C-439E-9F62-FD7BE7137BF9}">
      <dsp:nvSpPr>
        <dsp:cNvPr id="0" name=""/>
        <dsp:cNvSpPr/>
      </dsp:nvSpPr>
      <dsp:spPr>
        <a:xfrm>
          <a:off x="1984" y="2356114"/>
          <a:ext cx="1766093" cy="706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planiranje materijalnih potreba </a:t>
          </a:r>
          <a:r>
            <a:rPr lang="pl-PL" sz="1200" kern="1200" dirty="0"/>
            <a:t>(MRP) </a:t>
          </a:r>
        </a:p>
      </dsp:txBody>
      <dsp:txXfrm>
        <a:off x="355203" y="2356114"/>
        <a:ext cx="1059656" cy="706437"/>
      </dsp:txXfrm>
    </dsp:sp>
    <dsp:sp modelId="{BAE6392C-C537-4D5E-938F-6CB9A1175622}">
      <dsp:nvSpPr>
        <dsp:cNvPr id="0" name=""/>
        <dsp:cNvSpPr/>
      </dsp:nvSpPr>
      <dsp:spPr>
        <a:xfrm>
          <a:off x="1591468" y="2356114"/>
          <a:ext cx="1766093" cy="706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planiranje resursa distribucije </a:t>
          </a:r>
          <a:r>
            <a:rPr lang="pl-PL" sz="1200" kern="1200" dirty="0"/>
            <a:t>(DRP) </a:t>
          </a:r>
        </a:p>
      </dsp:txBody>
      <dsp:txXfrm>
        <a:off x="1944687" y="2356114"/>
        <a:ext cx="1059656" cy="706437"/>
      </dsp:txXfrm>
    </dsp:sp>
    <dsp:sp modelId="{7C6B8B7C-14D5-4702-8A5E-C67C55528640}">
      <dsp:nvSpPr>
        <dsp:cNvPr id="0" name=""/>
        <dsp:cNvSpPr/>
      </dsp:nvSpPr>
      <dsp:spPr>
        <a:xfrm>
          <a:off x="3180953" y="2356114"/>
          <a:ext cx="1766093" cy="706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planiranje resursa poduzeća </a:t>
          </a:r>
          <a:r>
            <a:rPr lang="pl-PL" sz="1200" kern="1200" dirty="0"/>
            <a:t>(ERP)</a:t>
          </a:r>
        </a:p>
      </dsp:txBody>
      <dsp:txXfrm>
        <a:off x="3534172" y="2356114"/>
        <a:ext cx="1059656" cy="706437"/>
      </dsp:txXfrm>
    </dsp:sp>
    <dsp:sp modelId="{D05BD4BF-1D00-472C-995B-FA213F03840A}">
      <dsp:nvSpPr>
        <dsp:cNvPr id="0" name=""/>
        <dsp:cNvSpPr/>
      </dsp:nvSpPr>
      <dsp:spPr>
        <a:xfrm>
          <a:off x="4770437" y="2356114"/>
          <a:ext cx="1766093" cy="706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sustavi za upravljanje transportom </a:t>
          </a:r>
          <a:r>
            <a:rPr lang="pl-PL" sz="1200" kern="1200" dirty="0"/>
            <a:t>(TMS) </a:t>
          </a:r>
        </a:p>
      </dsp:txBody>
      <dsp:txXfrm>
        <a:off x="5123656" y="2356114"/>
        <a:ext cx="1059656" cy="706437"/>
      </dsp:txXfrm>
    </dsp:sp>
    <dsp:sp modelId="{47EA82B3-3DB6-4395-90CC-0EAF0CF06B51}">
      <dsp:nvSpPr>
        <dsp:cNvPr id="0" name=""/>
        <dsp:cNvSpPr/>
      </dsp:nvSpPr>
      <dsp:spPr>
        <a:xfrm>
          <a:off x="6359921" y="2356114"/>
          <a:ext cx="1766093" cy="706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sustavi za upravljanje skladištem </a:t>
          </a:r>
          <a:r>
            <a:rPr lang="pl-PL" sz="1200" kern="1200" dirty="0"/>
            <a:t>(WMS)</a:t>
          </a:r>
        </a:p>
      </dsp:txBody>
      <dsp:txXfrm>
        <a:off x="6713140" y="2356114"/>
        <a:ext cx="1059656" cy="706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53497-765C-439E-9F62-FD7BE7137BF9}">
      <dsp:nvSpPr>
        <dsp:cNvPr id="0" name=""/>
        <dsp:cNvSpPr/>
      </dsp:nvSpPr>
      <dsp:spPr>
        <a:xfrm>
          <a:off x="3365" y="0"/>
          <a:ext cx="3443328" cy="71037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Elektronička tržišta (EM)</a:t>
          </a:r>
        </a:p>
      </dsp:txBody>
      <dsp:txXfrm>
        <a:off x="358551" y="0"/>
        <a:ext cx="2732957" cy="710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53497-765C-439E-9F62-FD7BE7137BF9}">
      <dsp:nvSpPr>
        <dsp:cNvPr id="0" name=""/>
        <dsp:cNvSpPr/>
      </dsp:nvSpPr>
      <dsp:spPr>
        <a:xfrm>
          <a:off x="0" y="0"/>
          <a:ext cx="4060031" cy="71037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Sustavi za potporu odlučivanju (DSS)</a:t>
          </a:r>
        </a:p>
      </dsp:txBody>
      <dsp:txXfrm>
        <a:off x="355186" y="0"/>
        <a:ext cx="3349660" cy="710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4">
            <a:extLst>
              <a:ext uri="{FF2B5EF4-FFF2-40B4-BE49-F238E27FC236}">
                <a16:creationId xmlns:a16="http://schemas.microsoft.com/office/drawing/2014/main" id="{D4E3D82B-F6B7-6AAC-8326-6070A43A151A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0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9D56B3BE-0392-9C4F-023E-49088938FC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E-Logistika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11E5F1D-370A-1D7A-7E79-CCEB891EE01F}"/>
              </a:ext>
            </a:extLst>
          </p:cNvPr>
          <p:cNvSpPr txBox="1"/>
          <p:nvPr/>
        </p:nvSpPr>
        <p:spPr>
          <a:xfrm>
            <a:off x="6266562" y="5723984"/>
            <a:ext cx="49673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Picture 2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EF0610E7-C938-0127-60E2-15D49C43C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5658462"/>
            <a:ext cx="1180628" cy="9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Definicija e-logistike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2872933" y="5648387"/>
            <a:ext cx="3344334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[Song &amp; Hou, 2004]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230A8C4-688D-11BF-CF71-8F875449FF8D}"/>
              </a:ext>
            </a:extLst>
          </p:cNvPr>
          <p:cNvSpPr txBox="1"/>
          <p:nvPr/>
        </p:nvSpPr>
        <p:spPr>
          <a:xfrm>
            <a:off x="1272490" y="1823852"/>
            <a:ext cx="7082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Osnovne razlike između tradicionalne i e-logistike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39FAF48-3DBD-6014-12B8-72EC8A4CBC47}"/>
              </a:ext>
            </a:extLst>
          </p:cNvPr>
          <p:cNvSpPr txBox="1"/>
          <p:nvPr/>
        </p:nvSpPr>
        <p:spPr>
          <a:xfrm>
            <a:off x="7781113" y="2312603"/>
            <a:ext cx="426745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indent="-2286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lice e-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logistike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logistička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potpora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robnim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tokovima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pokrenutim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putem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elektroničke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komunikacije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U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ovom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pristupu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e-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logistika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jednaka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tradicionalnoj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logistici.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0B8E29-DEC1-DB59-17C3-8C35A31274F2}"/>
              </a:ext>
            </a:extLst>
          </p:cNvPr>
          <p:cNvGraphicFramePr>
            <a:graphicFrameLocks noGrp="1"/>
          </p:cNvGraphicFramePr>
          <p:nvPr/>
        </p:nvGraphicFramePr>
        <p:xfrm>
          <a:off x="541538" y="2618874"/>
          <a:ext cx="7053144" cy="2603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1862">
                  <a:extLst>
                    <a:ext uri="{9D8B030D-6E8A-4147-A177-3AD203B41FA5}">
                      <a16:colId xmlns:a16="http://schemas.microsoft.com/office/drawing/2014/main" val="4221120872"/>
                    </a:ext>
                  </a:extLst>
                </a:gridCol>
                <a:gridCol w="2537326">
                  <a:extLst>
                    <a:ext uri="{9D8B030D-6E8A-4147-A177-3AD203B41FA5}">
                      <a16:colId xmlns:a16="http://schemas.microsoft.com/office/drawing/2014/main" val="935003618"/>
                    </a:ext>
                  </a:extLst>
                </a:gridCol>
                <a:gridCol w="2643956">
                  <a:extLst>
                    <a:ext uri="{9D8B030D-6E8A-4147-A177-3AD203B41FA5}">
                      <a16:colId xmlns:a16="http://schemas.microsoft.com/office/drawing/2014/main" val="3366858974"/>
                    </a:ext>
                  </a:extLst>
                </a:gridCol>
              </a:tblGrid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>
                          <a:effectLst/>
                        </a:rPr>
                        <a:t>Opseg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>
                          <a:effectLst/>
                        </a:rPr>
                        <a:t>Tradicionalna logistika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>
                          <a:effectLst/>
                        </a:rPr>
                        <a:t>E-logistika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5693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Vrsta pošiljke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Velike količine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Pojedinačni paketi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0629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Kupac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Strateški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Nepoznat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4362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Usluga kupcima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Reaktivna, stroga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Responzivna, fleksibilna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9519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Distribucijski model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„guranje“ na temelju ponude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„povlačenje“ na temelju potražnje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935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Zalihe/tok narudžbi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Jednosmjerno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Dvosmjerno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5794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Destinacije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Koncentrirane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Visoko disperzirane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6071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Potražnja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Stabilna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Sezonalna, fragmentirana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4775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Narudžbe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Predvidljive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 dirty="0">
                          <a:effectLst/>
                        </a:rPr>
                        <a:t>Varijabilne</a:t>
                      </a:r>
                      <a:endParaRPr lang="hr-HR" sz="2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4595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477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Razvoj e-logistike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[Wang, 2016]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35CBA2F-8786-CE95-AC60-1CADBC2638C1}"/>
              </a:ext>
            </a:extLst>
          </p:cNvPr>
          <p:cNvGraphicFramePr/>
          <p:nvPr/>
        </p:nvGraphicFramePr>
        <p:xfrm>
          <a:off x="2032000" y="-7415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3F48CA9A-991A-764C-BD0F-C286B512CE4D}"/>
              </a:ext>
            </a:extLst>
          </p:cNvPr>
          <p:cNvSpPr txBox="1"/>
          <p:nvPr/>
        </p:nvSpPr>
        <p:spPr>
          <a:xfrm>
            <a:off x="2353120" y="2857060"/>
            <a:ext cx="26967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Stvoreni su prvi informatički sustavi koji podržavaju upravljanje protokom materijala, planiranje potreba za materijalom (MRP) i sustave za planiranje resursa distribucije (DRP). Ti su se sustavi počeli razvijati 1960-ih.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28C9593-8B64-E937-6C39-9B9564E3DA29}"/>
              </a:ext>
            </a:extLst>
          </p:cNvPr>
          <p:cNvSpPr txBox="1"/>
          <p:nvPr/>
        </p:nvSpPr>
        <p:spPr>
          <a:xfrm>
            <a:off x="5188209" y="2857060"/>
            <a:ext cx="19867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/>
            </a:lvl1pPr>
          </a:lstStyle>
          <a:p>
            <a:r>
              <a:rPr lang="en-US" dirty="0" err="1"/>
              <a:t>Razvoj</a:t>
            </a:r>
            <a:r>
              <a:rPr lang="en-US" dirty="0"/>
              <a:t> ERP </a:t>
            </a:r>
            <a:r>
              <a:rPr lang="en-US" dirty="0" err="1"/>
              <a:t>sustava</a:t>
            </a:r>
            <a:r>
              <a:rPr lang="en-US" dirty="0"/>
              <a:t>, a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koncentracija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višedimenzionalnost</a:t>
            </a:r>
            <a:r>
              <a:rPr lang="en-US" dirty="0"/>
              <a:t>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, </a:t>
            </a:r>
            <a:r>
              <a:rPr lang="en-US" dirty="0" err="1"/>
              <a:t>omogućili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stvaranje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 za </a:t>
            </a:r>
            <a:r>
              <a:rPr lang="en-US" dirty="0" err="1"/>
              <a:t>podršku</a:t>
            </a:r>
            <a:r>
              <a:rPr lang="en-US" dirty="0"/>
              <a:t> </a:t>
            </a:r>
            <a:r>
              <a:rPr lang="en-US" dirty="0" err="1"/>
              <a:t>odlučivanju</a:t>
            </a:r>
            <a:r>
              <a:rPr lang="en-US" dirty="0"/>
              <a:t> (DSS)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C36273C-9ADC-F108-260D-ACF4906DEBD5}"/>
              </a:ext>
            </a:extLst>
          </p:cNvPr>
          <p:cNvSpPr txBox="1"/>
          <p:nvPr/>
        </p:nvSpPr>
        <p:spPr>
          <a:xfrm>
            <a:off x="7337069" y="2846083"/>
            <a:ext cx="25018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/>
            </a:lvl1pPr>
          </a:lstStyle>
          <a:p>
            <a:r>
              <a:rPr lang="pl-PL" dirty="0"/>
              <a:t>Razvijeni su sustavi posvećeni pojedinim logističkim funkcijama: sustavi za upravljanje transportom (TMS) i sustavi za upravljanje skladištem (WMS).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718A8B1-7ABB-E5E7-AF7F-44501A7279FD}"/>
              </a:ext>
            </a:extLst>
          </p:cNvPr>
          <p:cNvGraphicFramePr/>
          <p:nvPr/>
        </p:nvGraphicFramePr>
        <p:xfrm>
          <a:off x="6884514" y="5237138"/>
          <a:ext cx="3446694" cy="710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F09AE27-7BA7-87F7-2B66-AAF7B1BD1ADB}"/>
              </a:ext>
            </a:extLst>
          </p:cNvPr>
          <p:cNvGraphicFramePr/>
          <p:nvPr/>
        </p:nvGraphicFramePr>
        <p:xfrm>
          <a:off x="6267208" y="4089625"/>
          <a:ext cx="4064000" cy="710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Nawias klamrowy otwierający 12">
            <a:extLst>
              <a:ext uri="{FF2B5EF4-FFF2-40B4-BE49-F238E27FC236}">
                <a16:creationId xmlns:a16="http://schemas.microsoft.com/office/drawing/2014/main" id="{A553BEE0-6DC2-7E5F-645F-6F9A79EA0A2C}"/>
              </a:ext>
            </a:extLst>
          </p:cNvPr>
          <p:cNvSpPr/>
          <p:nvPr/>
        </p:nvSpPr>
        <p:spPr>
          <a:xfrm rot="16200000">
            <a:off x="3338835" y="1131478"/>
            <a:ext cx="348587" cy="29613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Nawias klamrowy otwierający 13">
            <a:extLst>
              <a:ext uri="{FF2B5EF4-FFF2-40B4-BE49-F238E27FC236}">
                <a16:creationId xmlns:a16="http://schemas.microsoft.com/office/drawing/2014/main" id="{76B40681-B556-3792-8C83-7A619B7F8D2C}"/>
              </a:ext>
            </a:extLst>
          </p:cNvPr>
          <p:cNvSpPr/>
          <p:nvPr/>
        </p:nvSpPr>
        <p:spPr>
          <a:xfrm rot="16200000">
            <a:off x="8229317" y="1148975"/>
            <a:ext cx="348587" cy="29613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7DE2F81-49CC-6FE8-3865-5EF333B762C2}"/>
              </a:ext>
            </a:extLst>
          </p:cNvPr>
          <p:cNvSpPr txBox="1"/>
          <p:nvPr/>
        </p:nvSpPr>
        <p:spPr>
          <a:xfrm>
            <a:off x="3688432" y="5088738"/>
            <a:ext cx="279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/>
            </a:lvl1pPr>
          </a:lstStyle>
          <a:p>
            <a:r>
              <a:rPr lang="pl-PL" dirty="0"/>
              <a:t>Stvaranje platformi koje povezuju poduzeća izravno s kupcima (i druge konfiguracije predstavljene u pododjeljku o e-poslovanju) omogućile su stvaranje novih poslovnih modela, a time i zahtjeva za logistiku</a:t>
            </a:r>
          </a:p>
        </p:txBody>
      </p:sp>
    </p:spTree>
    <p:extLst>
      <p:ext uri="{BB962C8B-B14F-4D97-AF65-F5344CB8AC3E}">
        <p14:creationId xmlns:p14="http://schemas.microsoft.com/office/powerpoint/2010/main" val="2094121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Suvremene tehnologije koje podržavaju e-logistiku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0847"/>
            <a:ext cx="10515600" cy="4106116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/>
              <a:t>Razvoj</a:t>
            </a:r>
            <a:r>
              <a:rPr lang="en-US" sz="1800" dirty="0"/>
              <a:t> </a:t>
            </a:r>
            <a:r>
              <a:rPr lang="en-US" sz="1800" dirty="0" err="1"/>
              <a:t>Industrije</a:t>
            </a:r>
            <a:r>
              <a:rPr lang="en-US" sz="1800" dirty="0"/>
              <a:t> 4.0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Logistike</a:t>
            </a:r>
            <a:r>
              <a:rPr lang="en-US" sz="1800" dirty="0"/>
              <a:t> 4.0 </a:t>
            </a:r>
            <a:r>
              <a:rPr lang="en-US" sz="1800" dirty="0" err="1"/>
              <a:t>pruža</a:t>
            </a:r>
            <a:r>
              <a:rPr lang="en-US" sz="1800" dirty="0"/>
              <a:t> </a:t>
            </a:r>
            <a:r>
              <a:rPr lang="en-US" sz="1800" dirty="0" err="1"/>
              <a:t>dodatne</a:t>
            </a:r>
            <a:r>
              <a:rPr lang="en-US" sz="1800" dirty="0"/>
              <a:t> </a:t>
            </a:r>
            <a:r>
              <a:rPr lang="en-US" sz="1800" dirty="0" err="1"/>
              <a:t>mogućnosti</a:t>
            </a:r>
            <a:r>
              <a:rPr lang="en-US" sz="1800" dirty="0"/>
              <a:t> za </a:t>
            </a:r>
            <a:r>
              <a:rPr lang="en-US" sz="1800" dirty="0" err="1"/>
              <a:t>proširenje</a:t>
            </a:r>
            <a:r>
              <a:rPr lang="en-US" sz="1800" dirty="0"/>
              <a:t> </a:t>
            </a:r>
            <a:r>
              <a:rPr lang="en-US" sz="1800" dirty="0" err="1"/>
              <a:t>rješenja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usluga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se nude </a:t>
            </a:r>
            <a:r>
              <a:rPr lang="en-US" sz="1800" dirty="0" err="1"/>
              <a:t>unutar</a:t>
            </a:r>
            <a:r>
              <a:rPr lang="en-US" sz="1800" dirty="0"/>
              <a:t> e-</a:t>
            </a:r>
            <a:r>
              <a:rPr lang="en-US" sz="1800" dirty="0" err="1"/>
              <a:t>logistike</a:t>
            </a:r>
            <a:r>
              <a:rPr lang="en-US" sz="1800" dirty="0"/>
              <a:t>. </a:t>
            </a:r>
            <a:r>
              <a:rPr lang="en-US" sz="1800" dirty="0" err="1"/>
              <a:t>Među</a:t>
            </a:r>
            <a:r>
              <a:rPr lang="en-US" sz="1800" dirty="0"/>
              <a:t> </a:t>
            </a:r>
            <a:r>
              <a:rPr lang="en-US" sz="1800" dirty="0" err="1"/>
              <a:t>glavnim</a:t>
            </a:r>
            <a:r>
              <a:rPr lang="en-US" sz="1800" dirty="0"/>
              <a:t> </a:t>
            </a:r>
            <a:r>
              <a:rPr lang="en-US" sz="1800" dirty="0" err="1"/>
              <a:t>tehnologijama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podržavaju</a:t>
            </a:r>
            <a:r>
              <a:rPr lang="en-US" sz="1800" dirty="0"/>
              <a:t> e-</a:t>
            </a:r>
            <a:r>
              <a:rPr lang="en-US" sz="1800" dirty="0" err="1"/>
              <a:t>logistiku</a:t>
            </a:r>
            <a:r>
              <a:rPr lang="en-US" sz="1800" dirty="0"/>
              <a:t> </a:t>
            </a:r>
            <a:r>
              <a:rPr lang="en-US" sz="1800" dirty="0" err="1"/>
              <a:t>trenutno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:</a:t>
            </a:r>
          </a:p>
          <a:p>
            <a:pPr lvl="1" algn="just"/>
            <a:r>
              <a:rPr lang="en-US" sz="1800" dirty="0"/>
              <a:t>Blockchain</a:t>
            </a:r>
          </a:p>
          <a:p>
            <a:pPr lvl="1" algn="just"/>
            <a:r>
              <a:rPr lang="en-US" sz="1800" dirty="0"/>
              <a:t>Internet </a:t>
            </a:r>
            <a:r>
              <a:rPr lang="en-US" sz="1800" dirty="0" err="1"/>
              <a:t>stvari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senzori</a:t>
            </a:r>
            <a:r>
              <a:rPr lang="en-US" sz="1800" dirty="0"/>
              <a:t> (IoT)</a:t>
            </a:r>
          </a:p>
          <a:p>
            <a:pPr lvl="1" algn="just"/>
            <a:r>
              <a:rPr lang="en-US" sz="1800" dirty="0" err="1"/>
              <a:t>Generativna</a:t>
            </a:r>
            <a:r>
              <a:rPr lang="en-US" sz="1800" dirty="0"/>
              <a:t> </a:t>
            </a:r>
            <a:r>
              <a:rPr lang="en-US" sz="1800" dirty="0" err="1"/>
              <a:t>umjetna</a:t>
            </a:r>
            <a:r>
              <a:rPr lang="en-US" sz="1800" dirty="0"/>
              <a:t> </a:t>
            </a:r>
            <a:r>
              <a:rPr lang="en-US" sz="1800" dirty="0" err="1"/>
              <a:t>inteligencija</a:t>
            </a:r>
            <a:r>
              <a:rPr lang="en-US" sz="1800" dirty="0"/>
              <a:t> (AI)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0237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127B6-232A-0D05-3374-42A47A247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FDD3E4F-FFC7-2EBF-2A91-E070A36B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Suvremene tehnologije koje podržavaju e-logistiku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D4311ABE-D46D-997D-0337-B31213502198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[Dutta et al., 2020], [Aritua et al., 2021]. </a:t>
            </a:r>
          </a:p>
        </p:txBody>
      </p:sp>
      <p:pic>
        <p:nvPicPr>
          <p:cNvPr id="1026" name="Picture 2" descr="Blockchain, Dane, Wpis, Bloki">
            <a:extLst>
              <a:ext uri="{FF2B5EF4-FFF2-40B4-BE49-F238E27FC236}">
                <a16:creationId xmlns:a16="http://schemas.microsoft.com/office/drawing/2014/main" id="{B0172D95-F915-794D-20F5-35584EC35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247" y="1565651"/>
            <a:ext cx="5396753" cy="356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0469559-F7D9-E49F-A326-6FBEDFE6C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7366"/>
            <a:ext cx="6934200" cy="4126940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Blockchain je </a:t>
            </a:r>
            <a:r>
              <a:rPr lang="en-US" sz="1800" dirty="0" err="1"/>
              <a:t>distribuirani</a:t>
            </a:r>
            <a:r>
              <a:rPr lang="en-US" sz="1800" dirty="0"/>
              <a:t> </a:t>
            </a:r>
            <a:r>
              <a:rPr lang="en-US" sz="1800" dirty="0" err="1"/>
              <a:t>sustav</a:t>
            </a:r>
            <a:r>
              <a:rPr lang="en-US" sz="1800" dirty="0"/>
              <a:t> </a:t>
            </a:r>
            <a:r>
              <a:rPr lang="en-US" sz="1800" dirty="0" err="1"/>
              <a:t>baze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između</a:t>
            </a:r>
            <a:r>
              <a:rPr lang="en-US" sz="1800" dirty="0"/>
              <a:t> </a:t>
            </a:r>
            <a:r>
              <a:rPr lang="en-US" sz="1800" dirty="0" err="1"/>
              <a:t>svih</a:t>
            </a:r>
            <a:r>
              <a:rPr lang="en-US" sz="1800" dirty="0"/>
              <a:t> </a:t>
            </a:r>
            <a:r>
              <a:rPr lang="en-US" sz="1800" dirty="0" err="1"/>
              <a:t>sudionika</a:t>
            </a:r>
            <a:r>
              <a:rPr lang="en-US" sz="1800" dirty="0"/>
              <a:t> u </a:t>
            </a:r>
            <a:r>
              <a:rPr lang="en-US" sz="1800" dirty="0" err="1"/>
              <a:t>istoj</a:t>
            </a:r>
            <a:r>
              <a:rPr lang="en-US" sz="1800" dirty="0"/>
              <a:t> </a:t>
            </a:r>
            <a:r>
              <a:rPr lang="en-US" sz="1800" dirty="0" err="1"/>
              <a:t>mreži</a:t>
            </a:r>
            <a:r>
              <a:rPr lang="en-US" sz="1800" dirty="0"/>
              <a:t>. </a:t>
            </a:r>
            <a:r>
              <a:rPr lang="en-US" sz="1800" dirty="0" err="1"/>
              <a:t>Ovaj</a:t>
            </a:r>
            <a:r>
              <a:rPr lang="en-US" sz="1800" dirty="0"/>
              <a:t> </a:t>
            </a:r>
            <a:r>
              <a:rPr lang="en-US" sz="1800" dirty="0" err="1"/>
              <a:t>sustav</a:t>
            </a:r>
            <a:r>
              <a:rPr lang="en-US" sz="1800" dirty="0"/>
              <a:t> </a:t>
            </a:r>
            <a:r>
              <a:rPr lang="en-US" sz="1800" dirty="0" err="1"/>
              <a:t>bilježi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pohranjuje</a:t>
            </a:r>
            <a:r>
              <a:rPr lang="en-US" sz="1800" dirty="0"/>
              <a:t> </a:t>
            </a:r>
            <a:r>
              <a:rPr lang="en-US" sz="1800" dirty="0" err="1"/>
              <a:t>podatke</a:t>
            </a:r>
            <a:r>
              <a:rPr lang="en-US" sz="1800" dirty="0"/>
              <a:t> u </a:t>
            </a:r>
            <a:r>
              <a:rPr lang="en-US" sz="1800" dirty="0" err="1"/>
              <a:t>obliku</a:t>
            </a:r>
            <a:r>
              <a:rPr lang="en-US" sz="1800" dirty="0"/>
              <a:t> </a:t>
            </a:r>
            <a:r>
              <a:rPr lang="en-US" sz="1800" dirty="0" err="1"/>
              <a:t>povezanih</a:t>
            </a:r>
            <a:r>
              <a:rPr lang="en-US" sz="1800" dirty="0"/>
              <a:t> </a:t>
            </a:r>
            <a:r>
              <a:rPr lang="en-US" sz="1800" dirty="0" err="1"/>
              <a:t>blokova</a:t>
            </a:r>
            <a:r>
              <a:rPr lang="en-US" sz="1800" dirty="0"/>
              <a:t> koji </a:t>
            </a:r>
            <a:r>
              <a:rPr lang="en-US" sz="1800" dirty="0" err="1"/>
              <a:t>tvore</a:t>
            </a:r>
            <a:r>
              <a:rPr lang="en-US" sz="1800" dirty="0"/>
              <a:t> </a:t>
            </a:r>
            <a:r>
              <a:rPr lang="en-US" sz="1800" dirty="0" err="1"/>
              <a:t>zbirku</a:t>
            </a:r>
            <a:r>
              <a:rPr lang="en-US" sz="1800" dirty="0"/>
              <a:t> </a:t>
            </a:r>
            <a:r>
              <a:rPr lang="en-US" sz="1800" dirty="0" err="1"/>
              <a:t>zapisa</a:t>
            </a:r>
            <a:r>
              <a:rPr lang="en-US" sz="1800" dirty="0"/>
              <a:t>. Oni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trajni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stoga</a:t>
            </a:r>
            <a:r>
              <a:rPr lang="en-US" sz="1800" dirty="0"/>
              <a:t> se ne </a:t>
            </a:r>
            <a:r>
              <a:rPr lang="en-US" sz="1800" dirty="0" err="1"/>
              <a:t>mogu</a:t>
            </a:r>
            <a:r>
              <a:rPr lang="en-US" sz="1800" dirty="0"/>
              <a:t> </a:t>
            </a:r>
            <a:r>
              <a:rPr lang="en-US" sz="1800" dirty="0" err="1"/>
              <a:t>izbrisati</a:t>
            </a:r>
            <a:r>
              <a:rPr lang="en-US" sz="1800" dirty="0"/>
              <a:t>. </a:t>
            </a:r>
            <a:r>
              <a:rPr lang="en-US" sz="1800" dirty="0" err="1"/>
              <a:t>Važno</a:t>
            </a:r>
            <a:r>
              <a:rPr lang="en-US" sz="1800" dirty="0"/>
              <a:t> je </a:t>
            </a:r>
            <a:r>
              <a:rPr lang="en-US" sz="1800" dirty="0" err="1"/>
              <a:t>znati</a:t>
            </a:r>
            <a:r>
              <a:rPr lang="en-US" sz="1800" dirty="0"/>
              <a:t> da ne </a:t>
            </a:r>
            <a:r>
              <a:rPr lang="en-US" sz="1800" dirty="0" err="1"/>
              <a:t>postoji</a:t>
            </a:r>
            <a:r>
              <a:rPr lang="en-US" sz="1800" dirty="0"/>
              <a:t> </a:t>
            </a:r>
            <a:r>
              <a:rPr lang="en-US" sz="1800" dirty="0" err="1"/>
              <a:t>mogućnost</a:t>
            </a:r>
            <a:r>
              <a:rPr lang="en-US" sz="1800" dirty="0"/>
              <a:t> </a:t>
            </a:r>
            <a:r>
              <a:rPr lang="en-US" sz="1800" dirty="0" err="1"/>
              <a:t>ažuriranja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bilo</a:t>
            </a:r>
            <a:r>
              <a:rPr lang="en-US" sz="1800" dirty="0"/>
              <a:t> </a:t>
            </a:r>
            <a:r>
              <a:rPr lang="en-US" sz="1800" dirty="0" err="1"/>
              <a:t>kakvih</a:t>
            </a:r>
            <a:r>
              <a:rPr lang="en-US" sz="1800" dirty="0"/>
              <a:t> </a:t>
            </a:r>
            <a:r>
              <a:rPr lang="en-US" sz="1800" dirty="0" err="1"/>
              <a:t>izmjena</a:t>
            </a:r>
            <a:r>
              <a:rPr lang="en-US" sz="1800" dirty="0"/>
              <a:t>. </a:t>
            </a:r>
            <a:r>
              <a:rPr lang="en-US" sz="1800" dirty="0" err="1"/>
              <a:t>Međutim</a:t>
            </a:r>
            <a:r>
              <a:rPr lang="en-US" sz="1800" dirty="0"/>
              <a:t>, </a:t>
            </a:r>
            <a:r>
              <a:rPr lang="en-US" sz="1800" dirty="0" err="1"/>
              <a:t>moguće</a:t>
            </a:r>
            <a:r>
              <a:rPr lang="en-US" sz="1800" dirty="0"/>
              <a:t> je </a:t>
            </a:r>
            <a:r>
              <a:rPr lang="en-US" sz="1800" dirty="0" err="1"/>
              <a:t>dodati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pročitati</a:t>
            </a:r>
            <a:r>
              <a:rPr lang="en-US" sz="1800" dirty="0"/>
              <a:t> </a:t>
            </a:r>
            <a:r>
              <a:rPr lang="en-US" sz="1800" dirty="0" err="1"/>
              <a:t>snimku</a:t>
            </a:r>
            <a:r>
              <a:rPr lang="en-US" sz="1800" dirty="0"/>
              <a:t>.</a:t>
            </a:r>
          </a:p>
          <a:p>
            <a:pPr algn="just"/>
            <a:r>
              <a:rPr lang="en-US" sz="1800" dirty="0"/>
              <a:t>Blockchain </a:t>
            </a:r>
            <a:r>
              <a:rPr lang="en-US" sz="1800" dirty="0" err="1"/>
              <a:t>tehnologija</a:t>
            </a:r>
            <a:r>
              <a:rPr lang="en-US" sz="1800" dirty="0"/>
              <a:t> </a:t>
            </a:r>
            <a:r>
              <a:rPr lang="en-US" sz="1800" dirty="0" err="1"/>
              <a:t>omogućuje</a:t>
            </a:r>
            <a:r>
              <a:rPr lang="en-US" sz="1800" dirty="0"/>
              <a:t> </a:t>
            </a:r>
            <a:r>
              <a:rPr lang="en-US" sz="1800" dirty="0" err="1"/>
              <a:t>praćenje</a:t>
            </a:r>
            <a:r>
              <a:rPr lang="en-US" sz="1800" dirty="0"/>
              <a:t> </a:t>
            </a:r>
            <a:r>
              <a:rPr lang="en-US" sz="1800" dirty="0" err="1"/>
              <a:t>različitih</a:t>
            </a:r>
            <a:r>
              <a:rPr lang="en-US" sz="1800" dirty="0"/>
              <a:t> </a:t>
            </a:r>
            <a:r>
              <a:rPr lang="en-US" sz="1800" dirty="0" err="1"/>
              <a:t>transakcija</a:t>
            </a:r>
            <a:r>
              <a:rPr lang="en-US" sz="1800" dirty="0"/>
              <a:t> </a:t>
            </a:r>
            <a:r>
              <a:rPr lang="en-US" sz="1800" dirty="0" err="1"/>
              <a:t>duž</a:t>
            </a:r>
            <a:r>
              <a:rPr lang="en-US" sz="1800" dirty="0"/>
              <a:t> </a:t>
            </a:r>
            <a:r>
              <a:rPr lang="en-US" sz="1800" dirty="0" err="1"/>
              <a:t>cijelog</a:t>
            </a:r>
            <a:r>
              <a:rPr lang="en-US" sz="1800" dirty="0"/>
              <a:t> </a:t>
            </a:r>
            <a:r>
              <a:rPr lang="en-US" sz="1800" dirty="0" err="1"/>
              <a:t>opskrbnog</a:t>
            </a:r>
            <a:r>
              <a:rPr lang="en-US" sz="1800" dirty="0"/>
              <a:t> </a:t>
            </a:r>
            <a:r>
              <a:rPr lang="en-US" sz="1800" dirty="0" err="1"/>
              <a:t>lanca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siguran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sljedivi</a:t>
            </a:r>
            <a:r>
              <a:rPr lang="en-US" sz="1800" dirty="0"/>
              <a:t> </a:t>
            </a:r>
            <a:r>
              <a:rPr lang="en-US" sz="1800" dirty="0" err="1"/>
              <a:t>način</a:t>
            </a:r>
            <a:r>
              <a:rPr lang="en-US" sz="1800" dirty="0"/>
              <a:t>. </a:t>
            </a:r>
            <a:r>
              <a:rPr lang="en-US" sz="1800" dirty="0" err="1"/>
              <a:t>Dokumentirane</a:t>
            </a:r>
            <a:r>
              <a:rPr lang="en-US" sz="1800" dirty="0"/>
              <a:t> </a:t>
            </a:r>
            <a:r>
              <a:rPr lang="en-US" sz="1800" dirty="0" err="1"/>
              <a:t>transakcije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podaci</a:t>
            </a:r>
            <a:r>
              <a:rPr lang="en-US" sz="1800" dirty="0"/>
              <a:t> </a:t>
            </a:r>
            <a:r>
              <a:rPr lang="en-US" sz="1800" dirty="0" err="1"/>
              <a:t>nepovratno</a:t>
            </a:r>
            <a:r>
              <a:rPr lang="en-US" sz="1800" dirty="0"/>
              <a:t> se </a:t>
            </a:r>
            <a:r>
              <a:rPr lang="en-US" sz="1800" dirty="0" err="1"/>
              <a:t>pohranjuju</a:t>
            </a:r>
            <a:r>
              <a:rPr lang="en-US" sz="1800" dirty="0"/>
              <a:t> u blockchain </a:t>
            </a:r>
            <a:r>
              <a:rPr lang="en-US" sz="1800" dirty="0" err="1"/>
              <a:t>i</a:t>
            </a:r>
            <a:r>
              <a:rPr lang="en-US" sz="1800" dirty="0"/>
              <a:t> ne </a:t>
            </a:r>
            <a:r>
              <a:rPr lang="en-US" sz="1800" dirty="0" err="1"/>
              <a:t>mogu</a:t>
            </a:r>
            <a:r>
              <a:rPr lang="en-US" sz="1800" dirty="0"/>
              <a:t> se </a:t>
            </a:r>
            <a:r>
              <a:rPr lang="en-US" sz="1800" dirty="0" err="1"/>
              <a:t>koristiti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čitati</a:t>
            </a:r>
            <a:r>
              <a:rPr lang="en-US" sz="1800" dirty="0"/>
              <a:t> bez </a:t>
            </a:r>
            <a:r>
              <a:rPr lang="en-US" sz="1800" dirty="0" err="1"/>
              <a:t>konsenzusa</a:t>
            </a:r>
            <a:r>
              <a:rPr lang="en-US" sz="1800" dirty="0"/>
              <a:t>. </a:t>
            </a:r>
            <a:r>
              <a:rPr lang="en-US" sz="1800" dirty="0" err="1"/>
              <a:t>Svaki</a:t>
            </a:r>
            <a:r>
              <a:rPr lang="en-US" sz="1800" dirty="0"/>
              <a:t> put </a:t>
            </a:r>
            <a:r>
              <a:rPr lang="en-US" sz="1800" dirty="0" err="1"/>
              <a:t>kada</a:t>
            </a:r>
            <a:r>
              <a:rPr lang="en-US" sz="1800" dirty="0"/>
              <a:t> se </a:t>
            </a:r>
            <a:r>
              <a:rPr lang="en-US" sz="1800" dirty="0" err="1"/>
              <a:t>pošiljka</a:t>
            </a:r>
            <a:r>
              <a:rPr lang="en-US" sz="1800" dirty="0"/>
              <a:t> </a:t>
            </a:r>
            <a:r>
              <a:rPr lang="en-US" sz="1800" dirty="0" err="1"/>
              <a:t>prevozi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rukuje</a:t>
            </a:r>
            <a:r>
              <a:rPr lang="en-US" sz="1800" dirty="0"/>
              <a:t>, </a:t>
            </a:r>
            <a:r>
              <a:rPr lang="en-US" sz="1800" dirty="0" err="1"/>
              <a:t>transakcija</a:t>
            </a:r>
            <a:r>
              <a:rPr lang="en-US" sz="1800" dirty="0"/>
              <a:t> se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dokumentirati</a:t>
            </a:r>
            <a:r>
              <a:rPr lang="en-US" sz="1800" dirty="0"/>
              <a:t>, </a:t>
            </a:r>
            <a:r>
              <a:rPr lang="en-US" sz="1800" dirty="0" err="1"/>
              <a:t>stvarajući</a:t>
            </a:r>
            <a:r>
              <a:rPr lang="en-US" sz="1800" dirty="0"/>
              <a:t> </a:t>
            </a:r>
            <a:r>
              <a:rPr lang="en-US" sz="1800" dirty="0" err="1"/>
              <a:t>trajnu</a:t>
            </a:r>
            <a:r>
              <a:rPr lang="en-US" sz="1800" dirty="0"/>
              <a:t> </a:t>
            </a:r>
            <a:r>
              <a:rPr lang="en-US" sz="1800" dirty="0" err="1"/>
              <a:t>povijest</a:t>
            </a:r>
            <a:r>
              <a:rPr lang="en-US" sz="1800" dirty="0"/>
              <a:t> od </a:t>
            </a:r>
            <a:r>
              <a:rPr lang="en-US" sz="1800" dirty="0" err="1"/>
              <a:t>proizvođača</a:t>
            </a:r>
            <a:r>
              <a:rPr lang="en-US" sz="1800" dirty="0"/>
              <a:t> do </a:t>
            </a:r>
            <a:r>
              <a:rPr lang="en-US" sz="1800" dirty="0" err="1"/>
              <a:t>trgovca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potrošača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9889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20292-6DC4-815C-ABBA-178250CB8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4634376-1E19-6E63-5F41-320A54F3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Suvremene tehnologije koje podržavaju e-logistiku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FDBA8C0-3FF1-4FC7-49A9-5828D8FD1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71" y="1882804"/>
            <a:ext cx="6763871" cy="3580093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Internet </a:t>
            </a:r>
            <a:r>
              <a:rPr lang="en-US" sz="1800" dirty="0" err="1"/>
              <a:t>stvari</a:t>
            </a:r>
            <a:r>
              <a:rPr lang="en-US" sz="1800" dirty="0"/>
              <a:t> (IoT) </a:t>
            </a:r>
            <a:r>
              <a:rPr lang="en-US" sz="1800" dirty="0" err="1"/>
              <a:t>omogućuje</a:t>
            </a:r>
            <a:r>
              <a:rPr lang="en-US" sz="1800" dirty="0"/>
              <a:t> ne-</a:t>
            </a:r>
            <a:r>
              <a:rPr lang="en-US" sz="1800" dirty="0" err="1"/>
              <a:t>računalnim</a:t>
            </a:r>
            <a:r>
              <a:rPr lang="en-US" sz="1800" dirty="0"/>
              <a:t> </a:t>
            </a:r>
            <a:r>
              <a:rPr lang="en-US" sz="1800" dirty="0" err="1"/>
              <a:t>uređajima</a:t>
            </a:r>
            <a:r>
              <a:rPr lang="en-US" sz="1800" dirty="0"/>
              <a:t> da </a:t>
            </a:r>
            <a:r>
              <a:rPr lang="en-US" sz="1800" dirty="0" err="1"/>
              <a:t>međusobno</a:t>
            </a:r>
            <a:r>
              <a:rPr lang="en-US" sz="1800" dirty="0"/>
              <a:t> </a:t>
            </a:r>
            <a:r>
              <a:rPr lang="en-US" sz="1800" dirty="0" err="1"/>
              <a:t>komuniciraju</a:t>
            </a:r>
            <a:r>
              <a:rPr lang="en-US" sz="1800" dirty="0"/>
              <a:t>. </a:t>
            </a:r>
            <a:r>
              <a:rPr lang="en-US" sz="1800" dirty="0" err="1"/>
              <a:t>Koncept</a:t>
            </a:r>
            <a:r>
              <a:rPr lang="en-US" sz="1800" dirty="0"/>
              <a:t> se </a:t>
            </a:r>
            <a:r>
              <a:rPr lang="en-US" sz="1800" dirty="0" err="1"/>
              <a:t>temelji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širokom</a:t>
            </a:r>
            <a:r>
              <a:rPr lang="en-US" sz="1800" dirty="0"/>
              <a:t> </a:t>
            </a:r>
            <a:r>
              <a:rPr lang="en-US" sz="1800" dirty="0" err="1"/>
              <a:t>spektru</a:t>
            </a:r>
            <a:r>
              <a:rPr lang="en-US" sz="1800" dirty="0"/>
              <a:t> </a:t>
            </a:r>
            <a:r>
              <a:rPr lang="en-US" sz="1800" dirty="0" err="1"/>
              <a:t>tehnologija</a:t>
            </a:r>
            <a:r>
              <a:rPr lang="en-US" sz="1800" dirty="0"/>
              <a:t>, od </a:t>
            </a:r>
            <a:r>
              <a:rPr lang="en-US" sz="1800" dirty="0" err="1"/>
              <a:t>komunikacijskih</a:t>
            </a:r>
            <a:r>
              <a:rPr lang="en-US" sz="1800" dirty="0"/>
              <a:t> </a:t>
            </a:r>
            <a:r>
              <a:rPr lang="en-US" sz="1800" dirty="0" err="1"/>
              <a:t>protokola</a:t>
            </a:r>
            <a:r>
              <a:rPr lang="en-US" sz="1800" dirty="0"/>
              <a:t> </a:t>
            </a:r>
            <a:r>
              <a:rPr lang="en-US" sz="1800" dirty="0" err="1"/>
              <a:t>preko</a:t>
            </a:r>
            <a:r>
              <a:rPr lang="en-US" sz="1800" dirty="0"/>
              <a:t> </a:t>
            </a:r>
            <a:r>
              <a:rPr lang="en-US" sz="1800" dirty="0" err="1"/>
              <a:t>senzora</a:t>
            </a:r>
            <a:r>
              <a:rPr lang="en-US" sz="1800" dirty="0"/>
              <a:t> koji </a:t>
            </a:r>
            <a:r>
              <a:rPr lang="en-US" sz="1800" dirty="0" err="1"/>
              <a:t>prikupljaju</a:t>
            </a:r>
            <a:r>
              <a:rPr lang="en-US" sz="1800" dirty="0"/>
              <a:t> </a:t>
            </a:r>
            <a:r>
              <a:rPr lang="en-US" sz="1800" dirty="0" err="1"/>
              <a:t>podatke</a:t>
            </a:r>
            <a:r>
              <a:rPr lang="en-US" sz="1800" dirty="0"/>
              <a:t>, </a:t>
            </a:r>
            <a:r>
              <a:rPr lang="en-US" sz="1800" dirty="0" err="1"/>
              <a:t>infrastrukture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</a:t>
            </a:r>
            <a:r>
              <a:rPr lang="en-US" sz="1800" dirty="0" err="1"/>
              <a:t>omogućuje</a:t>
            </a:r>
            <a:r>
              <a:rPr lang="en-US" sz="1800" dirty="0"/>
              <a:t> </a:t>
            </a:r>
            <a:r>
              <a:rPr lang="en-US" sz="1800" dirty="0" err="1"/>
              <a:t>prijenos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do </a:t>
            </a:r>
            <a:r>
              <a:rPr lang="en-US" sz="1800" dirty="0" err="1"/>
              <a:t>sustava</a:t>
            </a:r>
            <a:r>
              <a:rPr lang="en-US" sz="1800" dirty="0"/>
              <a:t> koji </a:t>
            </a:r>
            <a:r>
              <a:rPr lang="en-US" sz="1800" dirty="0" err="1"/>
              <a:t>analiziraju</a:t>
            </a:r>
            <a:r>
              <a:rPr lang="en-US" sz="1800" dirty="0"/>
              <a:t> </a:t>
            </a:r>
            <a:r>
              <a:rPr lang="en-US" sz="1800" dirty="0" err="1"/>
              <a:t>prikupljene</a:t>
            </a:r>
            <a:r>
              <a:rPr lang="en-US" sz="1800" dirty="0"/>
              <a:t> </a:t>
            </a:r>
            <a:r>
              <a:rPr lang="en-US" sz="1800" dirty="0" err="1"/>
              <a:t>podatke</a:t>
            </a:r>
            <a:r>
              <a:rPr lang="en-US" sz="1800" dirty="0"/>
              <a:t>.</a:t>
            </a:r>
          </a:p>
          <a:p>
            <a:r>
              <a:rPr lang="en-US" sz="1800" dirty="0"/>
              <a:t>IoT </a:t>
            </a:r>
            <a:r>
              <a:rPr lang="en-US" sz="1800" dirty="0" err="1"/>
              <a:t>rješenja</a:t>
            </a:r>
            <a:r>
              <a:rPr lang="en-US" sz="1800" dirty="0"/>
              <a:t> </a:t>
            </a:r>
            <a:r>
              <a:rPr lang="en-US" sz="1800" dirty="0" err="1"/>
              <a:t>često</a:t>
            </a:r>
            <a:r>
              <a:rPr lang="en-US" sz="1800" dirty="0"/>
              <a:t> se </a:t>
            </a:r>
            <a:r>
              <a:rPr lang="en-US" sz="1800" dirty="0" err="1"/>
              <a:t>kombiniraju</a:t>
            </a:r>
            <a:r>
              <a:rPr lang="en-US" sz="1800" dirty="0"/>
              <a:t> s RFID (</a:t>
            </a:r>
            <a:r>
              <a:rPr lang="en-US" sz="1800" dirty="0" err="1"/>
              <a:t>radiofrekventna</a:t>
            </a:r>
            <a:r>
              <a:rPr lang="en-US" sz="1800" dirty="0"/>
              <a:t> </a:t>
            </a:r>
            <a:r>
              <a:rPr lang="en-US" sz="1800" dirty="0" err="1"/>
              <a:t>identifikacija</a:t>
            </a:r>
            <a:r>
              <a:rPr lang="en-US" sz="1800" dirty="0"/>
              <a:t>) </a:t>
            </a:r>
            <a:r>
              <a:rPr lang="en-US" sz="1800" dirty="0" err="1"/>
              <a:t>senzorima</a:t>
            </a:r>
            <a:r>
              <a:rPr lang="en-US" sz="1800" dirty="0"/>
              <a:t>, </a:t>
            </a:r>
            <a:r>
              <a:rPr lang="en-US" sz="1800" dirty="0" err="1"/>
              <a:t>dajući</a:t>
            </a:r>
            <a:r>
              <a:rPr lang="en-US" sz="1800" dirty="0"/>
              <a:t> </a:t>
            </a:r>
            <a:r>
              <a:rPr lang="en-US" sz="1800" dirty="0" err="1"/>
              <a:t>mogućnost</a:t>
            </a:r>
            <a:r>
              <a:rPr lang="en-US" sz="1800" dirty="0"/>
              <a:t> ne </a:t>
            </a:r>
            <a:r>
              <a:rPr lang="en-US" sz="1800" dirty="0" err="1"/>
              <a:t>samo</a:t>
            </a:r>
            <a:r>
              <a:rPr lang="en-US" sz="1800" dirty="0"/>
              <a:t> </a:t>
            </a:r>
            <a:r>
              <a:rPr lang="en-US" sz="1800" dirty="0" err="1"/>
              <a:t>lokalne</a:t>
            </a:r>
            <a:r>
              <a:rPr lang="en-US" sz="1800" dirty="0"/>
              <a:t> </a:t>
            </a:r>
            <a:r>
              <a:rPr lang="en-US" sz="1800" dirty="0" err="1"/>
              <a:t>identifikacije</a:t>
            </a:r>
            <a:r>
              <a:rPr lang="en-US" sz="1800" dirty="0"/>
              <a:t> robe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tereta</a:t>
            </a:r>
            <a:r>
              <a:rPr lang="en-US" sz="1800" dirty="0"/>
              <a:t>, </a:t>
            </a:r>
            <a:r>
              <a:rPr lang="en-US" sz="1800" dirty="0" err="1"/>
              <a:t>već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prijenos</a:t>
            </a:r>
            <a:r>
              <a:rPr lang="en-US" sz="1800" dirty="0"/>
              <a:t> </a:t>
            </a:r>
            <a:r>
              <a:rPr lang="en-US" sz="1800" dirty="0" err="1"/>
              <a:t>tih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do </a:t>
            </a:r>
            <a:r>
              <a:rPr lang="en-US" sz="1800" dirty="0" err="1"/>
              <a:t>bilo</a:t>
            </a:r>
            <a:r>
              <a:rPr lang="en-US" sz="1800" dirty="0"/>
              <a:t> </a:t>
            </a:r>
            <a:r>
              <a:rPr lang="en-US" sz="1800" dirty="0" err="1"/>
              <a:t>kojeg</a:t>
            </a:r>
            <a:r>
              <a:rPr lang="en-US" sz="1800" dirty="0"/>
              <a:t> </a:t>
            </a:r>
            <a:r>
              <a:rPr lang="en-US" sz="1800" dirty="0" err="1"/>
              <a:t>korisnika</a:t>
            </a:r>
            <a:r>
              <a:rPr lang="en-US" sz="1800" dirty="0"/>
              <a:t>. IoT </a:t>
            </a:r>
            <a:r>
              <a:rPr lang="en-US" sz="1800" dirty="0" err="1"/>
              <a:t>rješenja</a:t>
            </a:r>
            <a:r>
              <a:rPr lang="en-US" sz="1800" dirty="0"/>
              <a:t> </a:t>
            </a:r>
            <a:r>
              <a:rPr lang="en-US" sz="1800" dirty="0" err="1"/>
              <a:t>mogu</a:t>
            </a:r>
            <a:r>
              <a:rPr lang="en-US" sz="1800" dirty="0"/>
              <a:t> se </a:t>
            </a:r>
            <a:r>
              <a:rPr lang="en-US" sz="1800" dirty="0" err="1"/>
              <a:t>izraditi</a:t>
            </a:r>
            <a:r>
              <a:rPr lang="en-US" sz="1800" dirty="0"/>
              <a:t> u </a:t>
            </a:r>
            <a:r>
              <a:rPr lang="en-US" sz="1800" dirty="0" err="1"/>
              <a:t>dvije</a:t>
            </a:r>
            <a:r>
              <a:rPr lang="en-US" sz="1800" dirty="0"/>
              <a:t> </a:t>
            </a:r>
            <a:r>
              <a:rPr lang="en-US" sz="1800" dirty="0" err="1"/>
              <a:t>varijante</a:t>
            </a:r>
            <a:r>
              <a:rPr lang="en-US" sz="1800" dirty="0"/>
              <a:t>:</a:t>
            </a:r>
          </a:p>
          <a:p>
            <a:pPr lvl="1"/>
            <a:r>
              <a:rPr lang="en-US" sz="1600" dirty="0"/>
              <a:t>Internet-centric – </a:t>
            </a:r>
            <a:r>
              <a:rPr lang="en-US" sz="1600" dirty="0" err="1"/>
              <a:t>glavni</a:t>
            </a:r>
            <a:r>
              <a:rPr lang="en-US" sz="1600" dirty="0"/>
              <a:t> element </a:t>
            </a:r>
            <a:r>
              <a:rPr lang="en-US" sz="1600" dirty="0" err="1"/>
              <a:t>sustava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usluge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se nude u </a:t>
            </a:r>
            <a:r>
              <a:rPr lang="en-US" sz="1600" dirty="0" err="1"/>
              <a:t>računalstvu</a:t>
            </a:r>
            <a:r>
              <a:rPr lang="en-US" sz="1600" dirty="0"/>
              <a:t> u </a:t>
            </a:r>
            <a:r>
              <a:rPr lang="en-US" sz="1600" dirty="0" err="1"/>
              <a:t>oblaku</a:t>
            </a:r>
            <a:r>
              <a:rPr lang="en-US" sz="1600" dirty="0"/>
              <a:t>, a </a:t>
            </a:r>
            <a:r>
              <a:rPr lang="en-US" sz="1600" dirty="0" err="1"/>
              <a:t>objekti</a:t>
            </a:r>
            <a:r>
              <a:rPr lang="en-US" sz="1600" dirty="0"/>
              <a:t> </a:t>
            </a:r>
            <a:r>
              <a:rPr lang="en-US" sz="1600" dirty="0" err="1"/>
              <a:t>sustava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pružatelji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;</a:t>
            </a:r>
          </a:p>
          <a:p>
            <a:pPr lvl="1"/>
            <a:r>
              <a:rPr lang="en-US" sz="1600" dirty="0"/>
              <a:t>Object-centric – </a:t>
            </a:r>
            <a:r>
              <a:rPr lang="en-US" sz="1600" dirty="0" err="1"/>
              <a:t>rješenje</a:t>
            </a:r>
            <a:r>
              <a:rPr lang="en-US" sz="1600" dirty="0"/>
              <a:t> u </a:t>
            </a:r>
            <a:r>
              <a:rPr lang="en-US" sz="1600" dirty="0" err="1"/>
              <a:t>kojemu</a:t>
            </a:r>
            <a:r>
              <a:rPr lang="en-US" sz="1600" dirty="0"/>
              <a:t> je </a:t>
            </a:r>
            <a:r>
              <a:rPr lang="en-US" sz="1600" dirty="0" err="1"/>
              <a:t>središnja</a:t>
            </a:r>
            <a:r>
              <a:rPr lang="en-US" sz="1600" dirty="0"/>
              <a:t> </a:t>
            </a:r>
            <a:r>
              <a:rPr lang="en-US" sz="1600" dirty="0" err="1"/>
              <a:t>točka</a:t>
            </a:r>
            <a:r>
              <a:rPr lang="en-US" sz="1600" dirty="0"/>
              <a:t> </a:t>
            </a:r>
            <a:r>
              <a:rPr lang="en-US" sz="1600" dirty="0" err="1"/>
              <a:t>mreže</a:t>
            </a:r>
            <a:r>
              <a:rPr lang="en-US" sz="1600" dirty="0"/>
              <a:t> </a:t>
            </a:r>
            <a:r>
              <a:rPr lang="en-US" sz="1600" dirty="0" err="1"/>
              <a:t>objekt</a:t>
            </a:r>
            <a:r>
              <a:rPr lang="en-US" sz="1600" dirty="0"/>
              <a:t> </a:t>
            </a:r>
            <a:r>
              <a:rPr lang="en-US" sz="1600" dirty="0" err="1"/>
              <a:t>kojim</a:t>
            </a:r>
            <a:r>
              <a:rPr lang="en-US" sz="1600" dirty="0"/>
              <a:t> se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upravljati</a:t>
            </a:r>
            <a:r>
              <a:rPr lang="en-US" sz="1600" dirty="0"/>
              <a:t> </a:t>
            </a:r>
            <a:r>
              <a:rPr lang="en-US" sz="1600" dirty="0" err="1"/>
              <a:t>putem</a:t>
            </a:r>
            <a:r>
              <a:rPr lang="en-US" sz="1600" dirty="0"/>
              <a:t> </a:t>
            </a:r>
            <a:r>
              <a:rPr lang="en-US" sz="1600" dirty="0" err="1"/>
              <a:t>poruka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se </a:t>
            </a:r>
            <a:r>
              <a:rPr lang="en-US" sz="1600" dirty="0" err="1"/>
              <a:t>prenose</a:t>
            </a:r>
            <a:r>
              <a:rPr lang="en-US" sz="1600" dirty="0"/>
              <a:t> </a:t>
            </a:r>
            <a:r>
              <a:rPr lang="en-US" sz="1600" dirty="0" err="1"/>
              <a:t>preko</a:t>
            </a:r>
            <a:r>
              <a:rPr lang="en-US" sz="1600" dirty="0"/>
              <a:t> </a:t>
            </a:r>
            <a:r>
              <a:rPr lang="en-US" sz="1600" dirty="0" err="1"/>
              <a:t>Interneta</a:t>
            </a:r>
            <a:r>
              <a:rPr lang="en-US" sz="1600" dirty="0"/>
              <a:t>.</a:t>
            </a:r>
            <a:endParaRPr lang="en-US" sz="105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AE567443-09BC-84E5-516E-DB65ACE45D3F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[Minerva, 2015], [Idrissi et al., 2022] </a:t>
            </a:r>
          </a:p>
        </p:txBody>
      </p:sp>
      <p:pic>
        <p:nvPicPr>
          <p:cNvPr id="2050" name="Picture 2" descr="Mediów Społecznych, Społeczny, Marketing">
            <a:extLst>
              <a:ext uri="{FF2B5EF4-FFF2-40B4-BE49-F238E27FC236}">
                <a16:creationId xmlns:a16="http://schemas.microsoft.com/office/drawing/2014/main" id="{F9F65DCD-2E61-D657-993B-B34C8D680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94" y="2048612"/>
            <a:ext cx="4697506" cy="313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91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3008D-345C-7476-5D96-C5AD4CCC4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D90D516-79C9-D0EC-DEA4-99BC203E5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6199593" cy="1116542"/>
          </a:xfrm>
        </p:spPr>
        <p:txBody>
          <a:bodyPr/>
          <a:lstStyle/>
          <a:p>
            <a:r>
              <a:rPr lang="pl-PL" dirty="0"/>
              <a:t>Suvremene tehnologije koje podržavaju e-logistiku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08E4D7C-44F2-A357-7C0A-922AC4A4D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94176" cy="3813175"/>
          </a:xfrm>
        </p:spPr>
        <p:txBody>
          <a:bodyPr>
            <a:normAutofit/>
          </a:bodyPr>
          <a:lstStyle/>
          <a:p>
            <a:r>
              <a:rPr lang="en-US" sz="1800" dirty="0"/>
              <a:t>AI je </a:t>
            </a:r>
            <a:r>
              <a:rPr lang="en-US" sz="1800" dirty="0" err="1"/>
              <a:t>simulacija</a:t>
            </a:r>
            <a:r>
              <a:rPr lang="en-US" sz="1800" dirty="0"/>
              <a:t> </a:t>
            </a:r>
            <a:r>
              <a:rPr lang="en-US" sz="1800" dirty="0" err="1"/>
              <a:t>procesa</a:t>
            </a:r>
            <a:r>
              <a:rPr lang="en-US" sz="1800" dirty="0"/>
              <a:t> </a:t>
            </a:r>
            <a:r>
              <a:rPr lang="en-US" sz="1800" dirty="0" err="1"/>
              <a:t>ljudske</a:t>
            </a:r>
            <a:r>
              <a:rPr lang="en-US" sz="1800" dirty="0"/>
              <a:t> </a:t>
            </a:r>
            <a:r>
              <a:rPr lang="en-US" sz="1800" dirty="0" err="1"/>
              <a:t>inteligencije</a:t>
            </a:r>
            <a:r>
              <a:rPr lang="en-US" sz="1800" dirty="0"/>
              <a:t> </a:t>
            </a:r>
            <a:r>
              <a:rPr lang="en-US" sz="1800" dirty="0" err="1"/>
              <a:t>pomoću</a:t>
            </a:r>
            <a:r>
              <a:rPr lang="en-US" sz="1800" dirty="0"/>
              <a:t> </a:t>
            </a:r>
            <a:r>
              <a:rPr lang="en-US" sz="1800" dirty="0" err="1"/>
              <a:t>strojeva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računalnih</a:t>
            </a:r>
            <a:r>
              <a:rPr lang="en-US" sz="1800" dirty="0"/>
              <a:t> </a:t>
            </a:r>
            <a:r>
              <a:rPr lang="en-US" sz="1800" dirty="0" err="1"/>
              <a:t>sustava</a:t>
            </a:r>
            <a:r>
              <a:rPr lang="en-US" sz="1800" dirty="0"/>
              <a:t>. </a:t>
            </a:r>
            <a:r>
              <a:rPr lang="en-US" sz="1800" dirty="0" err="1"/>
              <a:t>Generiranje</a:t>
            </a:r>
            <a:r>
              <a:rPr lang="en-US" sz="1800" dirty="0"/>
              <a:t> </a:t>
            </a:r>
            <a:r>
              <a:rPr lang="en-US" sz="1800" dirty="0" err="1"/>
              <a:t>znanja</a:t>
            </a:r>
            <a:r>
              <a:rPr lang="en-US" sz="1800" dirty="0"/>
              <a:t> </a:t>
            </a:r>
            <a:r>
              <a:rPr lang="en-US" sz="1800" dirty="0" err="1"/>
              <a:t>pomoću</a:t>
            </a:r>
            <a:r>
              <a:rPr lang="en-US" sz="1800" dirty="0"/>
              <a:t> </a:t>
            </a:r>
            <a:r>
              <a:rPr lang="en-US" sz="1800" dirty="0" err="1"/>
              <a:t>umjetne</a:t>
            </a:r>
            <a:r>
              <a:rPr lang="en-US" sz="1800" dirty="0"/>
              <a:t> </a:t>
            </a:r>
            <a:r>
              <a:rPr lang="en-US" sz="1800" dirty="0" err="1"/>
              <a:t>inteligencije</a:t>
            </a:r>
            <a:r>
              <a:rPr lang="en-US" sz="1800" dirty="0"/>
              <a:t> </a:t>
            </a:r>
            <a:r>
              <a:rPr lang="en-US" sz="1800" dirty="0" err="1"/>
              <a:t>odvija</a:t>
            </a:r>
            <a:r>
              <a:rPr lang="en-US" sz="1800" dirty="0"/>
              <a:t> se u tri </a:t>
            </a:r>
            <a:r>
              <a:rPr lang="en-US" sz="1800" dirty="0" err="1"/>
              <a:t>koraka</a:t>
            </a:r>
            <a:endParaRPr lang="en-US" sz="1800" dirty="0"/>
          </a:p>
          <a:p>
            <a:pPr lvl="1"/>
            <a:r>
              <a:rPr lang="en-US" sz="1400" dirty="0" err="1"/>
              <a:t>učenje</a:t>
            </a:r>
            <a:r>
              <a:rPr lang="en-US" sz="1400" dirty="0"/>
              <a:t> - </a:t>
            </a:r>
            <a:r>
              <a:rPr lang="en-US" sz="1400" dirty="0" err="1"/>
              <a:t>stjecanje</a:t>
            </a:r>
            <a:r>
              <a:rPr lang="en-US" sz="1400" dirty="0"/>
              <a:t> </a:t>
            </a:r>
            <a:r>
              <a:rPr lang="en-US" sz="1400" dirty="0" err="1"/>
              <a:t>informacija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njihova</a:t>
            </a:r>
            <a:r>
              <a:rPr lang="en-US" sz="1400" dirty="0"/>
              <a:t> </a:t>
            </a:r>
            <a:r>
              <a:rPr lang="en-US" sz="1400" dirty="0" err="1"/>
              <a:t>pravila</a:t>
            </a:r>
            <a:r>
              <a:rPr lang="en-US" sz="1400" dirty="0"/>
              <a:t> </a:t>
            </a:r>
            <a:r>
              <a:rPr lang="en-US" sz="1400" dirty="0" err="1"/>
              <a:t>korištenja</a:t>
            </a:r>
            <a:r>
              <a:rPr lang="en-US" sz="1400" dirty="0"/>
              <a:t>;</a:t>
            </a:r>
          </a:p>
          <a:p>
            <a:pPr lvl="1"/>
            <a:r>
              <a:rPr lang="en-US" sz="1400" dirty="0" err="1"/>
              <a:t>obrazloženje</a:t>
            </a:r>
            <a:r>
              <a:rPr lang="en-US" sz="1400" dirty="0"/>
              <a:t> - </a:t>
            </a:r>
            <a:r>
              <a:rPr lang="en-US" sz="1400" dirty="0" err="1"/>
              <a:t>korištenje</a:t>
            </a:r>
            <a:r>
              <a:rPr lang="en-US" sz="1400" dirty="0"/>
              <a:t> </a:t>
            </a:r>
            <a:r>
              <a:rPr lang="en-US" sz="1400" dirty="0" err="1"/>
              <a:t>pravila</a:t>
            </a:r>
            <a:r>
              <a:rPr lang="en-US" sz="1400" dirty="0"/>
              <a:t> za </a:t>
            </a:r>
            <a:r>
              <a:rPr lang="en-US" sz="1400" dirty="0" err="1"/>
              <a:t>zaključivanje</a:t>
            </a:r>
            <a:r>
              <a:rPr lang="en-US" sz="1400" dirty="0"/>
              <a:t>;</a:t>
            </a:r>
          </a:p>
          <a:p>
            <a:pPr lvl="1"/>
            <a:r>
              <a:rPr lang="en-US" sz="1400" dirty="0" err="1"/>
              <a:t>samoispravljanje</a:t>
            </a:r>
            <a:r>
              <a:rPr lang="en-US" sz="1400" dirty="0"/>
              <a:t>.</a:t>
            </a:r>
          </a:p>
          <a:p>
            <a:r>
              <a:rPr lang="en-US" sz="1800" dirty="0"/>
              <a:t>AI </a:t>
            </a:r>
            <a:r>
              <a:rPr lang="en-US" sz="1800" dirty="0" err="1"/>
              <a:t>aplikacija</a:t>
            </a:r>
            <a:r>
              <a:rPr lang="en-US" sz="1800" dirty="0"/>
              <a:t> </a:t>
            </a:r>
            <a:r>
              <a:rPr lang="en-US" sz="1800" dirty="0" err="1"/>
              <a:t>omogućuje</a:t>
            </a:r>
            <a:r>
              <a:rPr lang="en-US" sz="1800" dirty="0"/>
              <a:t> </a:t>
            </a:r>
            <a:r>
              <a:rPr lang="en-US" sz="1800" dirty="0" err="1"/>
              <a:t>sustavu</a:t>
            </a:r>
            <a:r>
              <a:rPr lang="en-US" sz="1800" dirty="0"/>
              <a:t> da </a:t>
            </a:r>
            <a:r>
              <a:rPr lang="en-US" sz="1800" dirty="0" err="1"/>
              <a:t>daje</a:t>
            </a:r>
            <a:r>
              <a:rPr lang="en-US" sz="1800" dirty="0"/>
              <a:t> </a:t>
            </a:r>
            <a:r>
              <a:rPr lang="en-US" sz="1800" dirty="0" err="1"/>
              <a:t>precizne</a:t>
            </a:r>
            <a:r>
              <a:rPr lang="en-US" sz="1800" dirty="0"/>
              <a:t> </a:t>
            </a:r>
            <a:r>
              <a:rPr lang="en-US" sz="1800" dirty="0" err="1"/>
              <a:t>indikacije</a:t>
            </a:r>
            <a:r>
              <a:rPr lang="en-US" sz="1800" dirty="0"/>
              <a:t> </a:t>
            </a:r>
            <a:r>
              <a:rPr lang="en-US" sz="1800" dirty="0" err="1"/>
              <a:t>svakom</a:t>
            </a:r>
            <a:r>
              <a:rPr lang="en-US" sz="1800" dirty="0"/>
              <a:t> </a:t>
            </a:r>
            <a:r>
              <a:rPr lang="en-US" sz="1800" dirty="0" err="1"/>
              <a:t>operateru</a:t>
            </a:r>
            <a:r>
              <a:rPr lang="en-US" sz="1800" dirty="0"/>
              <a:t> za </a:t>
            </a:r>
            <a:r>
              <a:rPr lang="en-US" sz="1800" dirty="0" err="1"/>
              <a:t>svaku</a:t>
            </a:r>
            <a:r>
              <a:rPr lang="en-US" sz="1800" dirty="0"/>
              <a:t> </a:t>
            </a:r>
            <a:r>
              <a:rPr lang="en-US" sz="1800" dirty="0" err="1"/>
              <a:t>narudžbu</a:t>
            </a:r>
            <a:r>
              <a:rPr lang="en-US" sz="1800" dirty="0"/>
              <a:t>. </a:t>
            </a:r>
            <a:r>
              <a:rPr lang="en-US" sz="1800" dirty="0" err="1"/>
              <a:t>Sustav</a:t>
            </a:r>
            <a:r>
              <a:rPr lang="en-US" sz="1800" dirty="0"/>
              <a:t> to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učiniti</a:t>
            </a:r>
            <a:r>
              <a:rPr lang="en-US" sz="1800" dirty="0"/>
              <a:t> </a:t>
            </a:r>
            <a:r>
              <a:rPr lang="en-US" sz="1800" dirty="0" err="1"/>
              <a:t>kroz</a:t>
            </a:r>
            <a:r>
              <a:rPr lang="en-US" sz="1800" dirty="0"/>
              <a:t> </a:t>
            </a:r>
            <a:r>
              <a:rPr lang="en-US" sz="1800" dirty="0" err="1"/>
              <a:t>učenje</a:t>
            </a:r>
            <a:r>
              <a:rPr lang="en-US" sz="1800" dirty="0"/>
              <a:t> </a:t>
            </a:r>
            <a:r>
              <a:rPr lang="en-US" sz="1800" dirty="0" err="1"/>
              <a:t>temeljeno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povijesti</a:t>
            </a:r>
            <a:r>
              <a:rPr lang="en-US" sz="1800" dirty="0"/>
              <a:t>. To </a:t>
            </a:r>
            <a:r>
              <a:rPr lang="en-US" sz="1800" dirty="0" err="1"/>
              <a:t>pomaže</a:t>
            </a:r>
            <a:r>
              <a:rPr lang="en-US" sz="1800" dirty="0"/>
              <a:t> u </a:t>
            </a:r>
            <a:r>
              <a:rPr lang="en-US" sz="1800" dirty="0" err="1"/>
              <a:t>postizanju</a:t>
            </a:r>
            <a:r>
              <a:rPr lang="en-US" sz="1800" dirty="0"/>
              <a:t> </a:t>
            </a:r>
            <a:r>
              <a:rPr lang="en-US" sz="1800" dirty="0" err="1"/>
              <a:t>maksimalne</a:t>
            </a:r>
            <a:r>
              <a:rPr lang="en-US" sz="1800" dirty="0"/>
              <a:t> </a:t>
            </a:r>
            <a:r>
              <a:rPr lang="en-US" sz="1800" dirty="0" err="1"/>
              <a:t>učinkovitosti</a:t>
            </a:r>
            <a:r>
              <a:rPr lang="en-US" sz="1800" dirty="0"/>
              <a:t>, </a:t>
            </a:r>
            <a:r>
              <a:rPr lang="en-US" sz="1800" dirty="0" err="1"/>
              <a:t>posebno</a:t>
            </a:r>
            <a:r>
              <a:rPr lang="en-US" sz="1800" dirty="0"/>
              <a:t> u </a:t>
            </a:r>
            <a:r>
              <a:rPr lang="en-US" sz="1800" dirty="0" err="1"/>
              <a:t>skladištima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</a:t>
            </a:r>
            <a:r>
              <a:rPr lang="en-US" sz="1800" dirty="0" err="1"/>
              <a:t>intenzivno</a:t>
            </a:r>
            <a:r>
              <a:rPr lang="en-US" sz="1800" dirty="0"/>
              <a:t> </a:t>
            </a:r>
            <a:r>
              <a:rPr lang="en-US" sz="1800" dirty="0" err="1"/>
              <a:t>komisioniraju</a:t>
            </a:r>
            <a:r>
              <a:rPr lang="en-US" sz="1800" dirty="0"/>
              <a:t>,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što</a:t>
            </a:r>
            <a:r>
              <a:rPr lang="en-US" sz="1800" dirty="0"/>
              <a:t> je e-</a:t>
            </a:r>
            <a:r>
              <a:rPr lang="en-US" sz="1800" dirty="0" err="1"/>
              <a:t>trgovina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29CB44A1-AAA0-16DA-192D-CCC52D613FD0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[Samoili et al., 2020]; [Dash et al., 2019].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CFF22D5-FDDE-D947-630B-BF5E85BF0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376" y="0"/>
            <a:ext cx="4159624" cy="60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53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E-logistika u praksi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812" y="1846794"/>
            <a:ext cx="6835588" cy="3505135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/>
              <a:t>Praktična</a:t>
            </a:r>
            <a:r>
              <a:rPr lang="en-US" sz="1800" dirty="0"/>
              <a:t> e-</a:t>
            </a:r>
            <a:r>
              <a:rPr lang="en-US" sz="1800" dirty="0" err="1"/>
              <a:t>logistička</a:t>
            </a:r>
            <a:r>
              <a:rPr lang="en-US" sz="1800" dirty="0"/>
              <a:t> </a:t>
            </a:r>
            <a:r>
              <a:rPr lang="en-US" sz="1800" dirty="0" err="1"/>
              <a:t>rješenja</a:t>
            </a:r>
            <a:r>
              <a:rPr lang="en-US" sz="1800" dirty="0"/>
              <a:t> nude </a:t>
            </a:r>
            <a:r>
              <a:rPr lang="en-US" sz="1800" dirty="0" err="1"/>
              <a:t>gotovo</a:t>
            </a:r>
            <a:r>
              <a:rPr lang="en-US" sz="1800" dirty="0"/>
              <a:t> </a:t>
            </a:r>
            <a:r>
              <a:rPr lang="en-US" sz="1800" dirty="0" err="1"/>
              <a:t>svi</a:t>
            </a:r>
            <a:r>
              <a:rPr lang="en-US" sz="1800" dirty="0"/>
              <a:t> </a:t>
            </a:r>
            <a:r>
              <a:rPr lang="en-US" sz="1800" dirty="0" err="1"/>
              <a:t>logistički</a:t>
            </a:r>
            <a:r>
              <a:rPr lang="en-US" sz="1800" dirty="0"/>
              <a:t> </a:t>
            </a:r>
            <a:r>
              <a:rPr lang="en-US" sz="1800" dirty="0" err="1"/>
              <a:t>operateri</a:t>
            </a:r>
            <a:r>
              <a:rPr lang="en-US" sz="1800" dirty="0"/>
              <a:t>, a </a:t>
            </a:r>
            <a:r>
              <a:rPr lang="en-US" sz="1800" dirty="0" err="1"/>
              <a:t>posebice</a:t>
            </a:r>
            <a:r>
              <a:rPr lang="en-US" sz="1800" dirty="0"/>
              <a:t> oni koji </a:t>
            </a:r>
            <a:r>
              <a:rPr lang="en-US" sz="1800" dirty="0" err="1"/>
              <a:t>djeluju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globalnom</a:t>
            </a:r>
            <a:r>
              <a:rPr lang="en-US" sz="1800" dirty="0"/>
              <a:t> </a:t>
            </a:r>
            <a:r>
              <a:rPr lang="en-US" sz="1800" dirty="0" err="1"/>
              <a:t>tržištu</a:t>
            </a:r>
            <a:r>
              <a:rPr lang="en-US" sz="1800" dirty="0"/>
              <a:t>. </a:t>
            </a:r>
            <a:br>
              <a:rPr lang="en-US" sz="1800" dirty="0"/>
            </a:br>
            <a:r>
              <a:rPr lang="en-US" sz="1800" dirty="0" err="1"/>
              <a:t>Izvrstan</a:t>
            </a:r>
            <a:r>
              <a:rPr lang="en-US" sz="1800" dirty="0"/>
              <a:t> </a:t>
            </a:r>
            <a:r>
              <a:rPr lang="en-US" sz="1800" dirty="0" err="1"/>
              <a:t>primjer</a:t>
            </a:r>
            <a:r>
              <a:rPr lang="en-US" sz="1800" dirty="0"/>
              <a:t> </a:t>
            </a:r>
            <a:r>
              <a:rPr lang="en-US" sz="1800" dirty="0" err="1"/>
              <a:t>rješenja</a:t>
            </a:r>
            <a:r>
              <a:rPr lang="en-US" sz="1800" dirty="0"/>
              <a:t> </a:t>
            </a:r>
            <a:r>
              <a:rPr lang="en-US" sz="1800" dirty="0" err="1"/>
              <a:t>korištenih</a:t>
            </a:r>
            <a:r>
              <a:rPr lang="en-US" sz="1800" dirty="0"/>
              <a:t> u e-logistici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ona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</a:t>
            </a:r>
            <a:r>
              <a:rPr lang="en-US" sz="1800" dirty="0" err="1"/>
              <a:t>nudi</a:t>
            </a:r>
            <a:r>
              <a:rPr lang="en-US" sz="1800" dirty="0"/>
              <a:t> </a:t>
            </a:r>
            <a:r>
              <a:rPr lang="en-US" sz="1800" dirty="0" err="1"/>
              <a:t>Dachser</a:t>
            </a:r>
            <a:r>
              <a:rPr lang="en-US" sz="1800" dirty="0"/>
              <a:t>. </a:t>
            </a:r>
            <a:r>
              <a:rPr lang="en-US" sz="1800" dirty="0" err="1"/>
              <a:t>Ovaj</a:t>
            </a:r>
            <a:r>
              <a:rPr lang="en-US" sz="1800" dirty="0"/>
              <a:t> </a:t>
            </a:r>
            <a:r>
              <a:rPr lang="en-US" sz="1800" dirty="0" err="1"/>
              <a:t>europski</a:t>
            </a:r>
            <a:r>
              <a:rPr lang="en-US" sz="1800" dirty="0"/>
              <a:t> </a:t>
            </a:r>
            <a:r>
              <a:rPr lang="en-US" sz="1800" dirty="0" err="1"/>
              <a:t>logistički</a:t>
            </a:r>
            <a:r>
              <a:rPr lang="en-US" sz="1800" dirty="0"/>
              <a:t> </a:t>
            </a:r>
            <a:r>
              <a:rPr lang="en-US" sz="1800" dirty="0" err="1"/>
              <a:t>operater</a:t>
            </a:r>
            <a:r>
              <a:rPr lang="en-US" sz="1800" dirty="0"/>
              <a:t> </a:t>
            </a:r>
            <a:r>
              <a:rPr lang="en-US" sz="1800" dirty="0" err="1"/>
              <a:t>svojim</a:t>
            </a:r>
            <a:r>
              <a:rPr lang="en-US" sz="1800" dirty="0"/>
              <a:t> </a:t>
            </a:r>
            <a:r>
              <a:rPr lang="en-US" sz="1800" dirty="0" err="1"/>
              <a:t>korisnicima</a:t>
            </a:r>
            <a:r>
              <a:rPr lang="en-US" sz="1800" dirty="0"/>
              <a:t> </a:t>
            </a:r>
            <a:r>
              <a:rPr lang="en-US" sz="1800" dirty="0" err="1"/>
              <a:t>omogućuje</a:t>
            </a:r>
            <a:r>
              <a:rPr lang="en-US" sz="1800" dirty="0"/>
              <a:t> </a:t>
            </a:r>
            <a:r>
              <a:rPr lang="en-US" sz="1800" dirty="0" err="1"/>
              <a:t>direktnu</a:t>
            </a:r>
            <a:r>
              <a:rPr lang="en-US" sz="1800" dirty="0"/>
              <a:t> </a:t>
            </a:r>
            <a:r>
              <a:rPr lang="en-US" sz="1800" dirty="0" err="1"/>
              <a:t>vezu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sustavima</a:t>
            </a:r>
            <a:r>
              <a:rPr lang="en-US" sz="1800" dirty="0"/>
              <a:t> za </a:t>
            </a:r>
            <a:r>
              <a:rPr lang="en-US" sz="1800" dirty="0" err="1"/>
              <a:t>upravljanje</a:t>
            </a:r>
            <a:r>
              <a:rPr lang="en-US" sz="1800" dirty="0"/>
              <a:t> </a:t>
            </a:r>
            <a:r>
              <a:rPr lang="en-US" sz="1800" dirty="0" err="1"/>
              <a:t>transportom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skladištenjem</a:t>
            </a:r>
            <a:r>
              <a:rPr lang="en-US" sz="1800" dirty="0"/>
              <a:t>, </a:t>
            </a:r>
            <a:r>
              <a:rPr lang="en-US" sz="1800" dirty="0" err="1"/>
              <a:t>zahvaljujući</a:t>
            </a:r>
            <a:r>
              <a:rPr lang="en-US" sz="1800" dirty="0"/>
              <a:t> </a:t>
            </a:r>
            <a:r>
              <a:rPr lang="en-US" sz="1800" dirty="0" err="1"/>
              <a:t>čemu</a:t>
            </a:r>
            <a:r>
              <a:rPr lang="en-US" sz="1800" dirty="0"/>
              <a:t> </a:t>
            </a:r>
            <a:r>
              <a:rPr lang="en-US" sz="1800" dirty="0" err="1"/>
              <a:t>korisnici</a:t>
            </a:r>
            <a:r>
              <a:rPr lang="en-US" sz="1800" dirty="0"/>
              <a:t> </a:t>
            </a:r>
            <a:r>
              <a:rPr lang="en-US" sz="1800" dirty="0" err="1"/>
              <a:t>imaju</a:t>
            </a:r>
            <a:r>
              <a:rPr lang="en-US" sz="1800" dirty="0"/>
              <a:t> </a:t>
            </a:r>
            <a:r>
              <a:rPr lang="en-US" sz="1800" dirty="0" err="1"/>
              <a:t>nesmetan</a:t>
            </a:r>
            <a:r>
              <a:rPr lang="en-US" sz="1800" dirty="0"/>
              <a:t> </a:t>
            </a:r>
            <a:r>
              <a:rPr lang="en-US" sz="1800" dirty="0" err="1"/>
              <a:t>pristup</a:t>
            </a:r>
            <a:r>
              <a:rPr lang="en-US" sz="1800" dirty="0"/>
              <a:t> </a:t>
            </a:r>
            <a:r>
              <a:rPr lang="en-US" sz="1800" dirty="0" err="1"/>
              <a:t>podacima</a:t>
            </a:r>
            <a:r>
              <a:rPr lang="en-US" sz="1800" dirty="0"/>
              <a:t> o </a:t>
            </a:r>
            <a:r>
              <a:rPr lang="en-US" sz="1800" dirty="0" err="1"/>
              <a:t>provedbi</a:t>
            </a:r>
            <a:r>
              <a:rPr lang="en-US" sz="1800" dirty="0"/>
              <a:t> </a:t>
            </a:r>
            <a:r>
              <a:rPr lang="en-US" sz="1800" dirty="0" err="1"/>
              <a:t>logističkih</a:t>
            </a:r>
            <a:r>
              <a:rPr lang="en-US" sz="1800" dirty="0"/>
              <a:t> </a:t>
            </a:r>
            <a:r>
              <a:rPr lang="en-US" sz="1800" dirty="0" err="1"/>
              <a:t>procesa</a:t>
            </a:r>
            <a:r>
              <a:rPr lang="en-US" sz="1800" dirty="0"/>
              <a:t> </a:t>
            </a:r>
            <a:r>
              <a:rPr lang="en-US" sz="1800" dirty="0" err="1"/>
              <a:t>ovog</a:t>
            </a:r>
            <a:r>
              <a:rPr lang="en-US" sz="1800" dirty="0"/>
              <a:t> </a:t>
            </a:r>
            <a:r>
              <a:rPr lang="en-US" sz="1800" dirty="0" err="1"/>
              <a:t>operatera</a:t>
            </a:r>
            <a:r>
              <a:rPr lang="en-US" sz="1800" dirty="0"/>
              <a:t> u </a:t>
            </a:r>
            <a:r>
              <a:rPr lang="en-US" sz="1800" dirty="0" err="1"/>
              <a:t>stvarnom</a:t>
            </a:r>
            <a:r>
              <a:rPr lang="en-US" sz="1800" dirty="0"/>
              <a:t> </a:t>
            </a:r>
            <a:r>
              <a:rPr lang="en-US" sz="1800" dirty="0" err="1"/>
              <a:t>vremenu</a:t>
            </a:r>
            <a:r>
              <a:rPr lang="en-US" sz="1800" dirty="0"/>
              <a:t>.</a:t>
            </a:r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838200" y="610508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[https://www.dachser.pl/pl/elogistics-116]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1BFCF04-F165-77A0-35DB-020665AD6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718" y="1880486"/>
            <a:ext cx="3681693" cy="239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15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8CA39-8A9F-024C-3119-80EF53DFB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E677A1E-B1CA-330B-B0C5-869D8762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E-logistika u praksi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3AAE83A-89C6-ED7E-36B7-0BBB46825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005918" cy="417176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l-PL" sz="4500" dirty="0"/>
              <a:t>Funkcije koje nudi Dachser unutar e-logistike uključuju:</a:t>
            </a:r>
          </a:p>
          <a:p>
            <a:r>
              <a:rPr lang="pl-PL" sz="4500" dirty="0"/>
              <a:t>online naručivanje - automatski uvoz podataka u narudžbe štedi vrijeme. Funkcija uvoza adresa iz ERP sustava nadopunjuje upravljanje adresama. Ova funkcionalnost vam također omogućuje slanje dokumenata, spremanje informacija o opasnoj robi, kao i slanje budućih narudžbi i korištenje vlastitih crtičnih kodova;</a:t>
            </a:r>
          </a:p>
          <a:p>
            <a:r>
              <a:rPr lang="pl-PL" sz="4500" dirty="0"/>
              <a:t>kontrola svih troškova prijevoza - omogućuje brzo dobivanje informacija o cijeni prijevoza bez podnošenja opsežnih upita;</a:t>
            </a:r>
          </a:p>
          <a:p>
            <a:r>
              <a:rPr lang="pl-PL" sz="4500" dirty="0"/>
              <a:t>praćenje zaliha - omogućuje vam praćenje procesa koji se odvijaju u skladištima - od provjere statusa primitka narudžbi do praćenja šarže. Ova funkcionalnost vam omogućuje da odmah odredite manjkove i razine zaliha;</a:t>
            </a:r>
          </a:p>
          <a:p>
            <a:r>
              <a:rPr lang="pl-PL" sz="4500" dirty="0"/>
              <a:t>trenutne informacije o statusu pošiljke i njezinoj lokaciji - Track &amp; Trace funkcija omogućuje kreiranje pojedine poveznice za svaku pošiljku, koja će vas informirati o trenutnom statusu pošiljke. Ta se poveznica zatim može proslijediti kupcima ili partnerima;</a:t>
            </a:r>
          </a:p>
          <a:p>
            <a:r>
              <a:rPr lang="pl-PL" sz="4500" dirty="0"/>
              <a:t>online upravljanje fakturama - online pristup svim podacima o pošiljci. Podaci su dostupni u PDF datotekama, Excel tablicama i CSV datotekama. Ove podatke možemo poslati i digitalno putem EDI centra.;</a:t>
            </a:r>
          </a:p>
          <a:p>
            <a:r>
              <a:rPr lang="pl-PL" sz="4500" dirty="0"/>
              <a:t>elektroničko računovodstvo paleta - upravlja opremom za utovar koja zahtijeva praćenje, tj. europaletama i regalima.</a:t>
            </a:r>
            <a:endParaRPr lang="pl-PL" sz="3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294084B7-AE3F-F970-4B49-2FE280B246A4}"/>
              </a:ext>
            </a:extLst>
          </p:cNvPr>
          <p:cNvSpPr txBox="1">
            <a:spLocks/>
          </p:cNvSpPr>
          <p:nvPr/>
        </p:nvSpPr>
        <p:spPr>
          <a:xfrm>
            <a:off x="838200" y="610508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[https://www.dachser.pl/pl/elogistics-116]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A843594-AEC7-89D6-163B-083E08640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718" y="1880486"/>
            <a:ext cx="3681693" cy="239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4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1952C-763E-3438-C1B8-319368B28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BF10C0F-455F-4800-AB4E-2BEAF549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</a:t>
            </a:r>
            <a:r>
              <a:rPr lang="pl-PL" dirty="0" err="1"/>
              <a:t>logistics</a:t>
            </a:r>
            <a:r>
              <a:rPr lang="pl-PL" dirty="0"/>
              <a:t> in </a:t>
            </a:r>
            <a:r>
              <a:rPr lang="pl-PL" dirty="0" err="1"/>
              <a:t>practice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8F83C8C-107E-86CB-2850-0A0EE4B91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023847" cy="372352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</a:pPr>
            <a:r>
              <a:rPr lang="pl-PL" sz="1800" dirty="0"/>
              <a:t>In </a:t>
            </a:r>
            <a:r>
              <a:rPr lang="pl-PL" sz="1800" dirty="0" err="1"/>
              <a:t>addition</a:t>
            </a:r>
            <a:r>
              <a:rPr lang="pl-PL" sz="1800" dirty="0"/>
              <a:t> to the </a:t>
            </a:r>
            <a:r>
              <a:rPr lang="pl-PL" sz="1800" dirty="0" err="1"/>
              <a:t>very</a:t>
            </a:r>
            <a:r>
              <a:rPr lang="pl-PL" sz="1800" dirty="0"/>
              <a:t> </a:t>
            </a:r>
            <a:r>
              <a:rPr lang="pl-PL" sz="1800" dirty="0" err="1"/>
              <a:t>similar</a:t>
            </a:r>
            <a:r>
              <a:rPr lang="pl-PL" sz="1800" dirty="0"/>
              <a:t> </a:t>
            </a:r>
            <a:r>
              <a:rPr lang="pl-PL" sz="1800" dirty="0" err="1"/>
              <a:t>functions</a:t>
            </a:r>
            <a:r>
              <a:rPr lang="pl-PL" sz="1800" dirty="0"/>
              <a:t> </a:t>
            </a:r>
            <a:r>
              <a:rPr lang="pl-PL" sz="1800" dirty="0" err="1"/>
              <a:t>presented</a:t>
            </a:r>
            <a:r>
              <a:rPr lang="pl-PL" sz="1800" dirty="0"/>
              <a:t> </a:t>
            </a:r>
            <a:r>
              <a:rPr lang="pl-PL" sz="1800" dirty="0" err="1"/>
              <a:t>above</a:t>
            </a:r>
            <a:r>
              <a:rPr lang="pl-PL" sz="1800" dirty="0"/>
              <a:t> for </a:t>
            </a:r>
            <a:r>
              <a:rPr lang="pl-PL" sz="1800" dirty="0" err="1"/>
              <a:t>another</a:t>
            </a:r>
            <a:r>
              <a:rPr lang="pl-PL" sz="1800" dirty="0"/>
              <a:t> operator, DHL </a:t>
            </a:r>
            <a:r>
              <a:rPr lang="pl-PL" sz="1800" dirty="0" err="1"/>
              <a:t>also</a:t>
            </a:r>
            <a:r>
              <a:rPr lang="pl-PL" sz="1800" dirty="0"/>
              <a:t> </a:t>
            </a:r>
            <a:r>
              <a:rPr lang="pl-PL" sz="1800" dirty="0" err="1"/>
              <a:t>uses</a:t>
            </a:r>
            <a:r>
              <a:rPr lang="pl-PL" sz="1800" dirty="0"/>
              <a:t> </a:t>
            </a:r>
            <a:r>
              <a:rPr lang="pl-PL" sz="1800" dirty="0" err="1"/>
              <a:t>solutions</a:t>
            </a:r>
            <a:r>
              <a:rPr lang="pl-PL" sz="1800" dirty="0"/>
              <a:t> from the field of </a:t>
            </a:r>
            <a:r>
              <a:rPr lang="pl-PL" sz="1800" dirty="0" err="1"/>
              <a:t>machine</a:t>
            </a:r>
            <a:r>
              <a:rPr lang="pl-PL" sz="1800" dirty="0"/>
              <a:t> learning, </a:t>
            </a:r>
            <a:r>
              <a:rPr lang="pl-PL" sz="1800" dirty="0" err="1"/>
              <a:t>augmented</a:t>
            </a:r>
            <a:r>
              <a:rPr lang="pl-PL" sz="1800" dirty="0"/>
              <a:t> </a:t>
            </a:r>
            <a:r>
              <a:rPr lang="pl-PL" sz="1800" dirty="0" err="1"/>
              <a:t>reality</a:t>
            </a:r>
            <a:r>
              <a:rPr lang="pl-PL" sz="1800" dirty="0"/>
              <a:t> and </a:t>
            </a:r>
            <a:r>
              <a:rPr lang="pl-PL" sz="1800" dirty="0" err="1"/>
              <a:t>artificial</a:t>
            </a:r>
            <a:r>
              <a:rPr lang="pl-PL" sz="1800" dirty="0"/>
              <a:t> </a:t>
            </a:r>
            <a:r>
              <a:rPr lang="pl-PL" sz="1800" dirty="0" err="1"/>
              <a:t>intelligence</a:t>
            </a:r>
            <a:r>
              <a:rPr lang="pl-PL" sz="1800" dirty="0"/>
              <a:t> to a </a:t>
            </a:r>
            <a:r>
              <a:rPr lang="pl-PL" sz="1800" dirty="0" err="1"/>
              <a:t>large</a:t>
            </a:r>
            <a:r>
              <a:rPr lang="pl-PL" sz="1800" dirty="0"/>
              <a:t> </a:t>
            </a:r>
            <a:r>
              <a:rPr lang="pl-PL" sz="1800" dirty="0" err="1"/>
              <a:t>extent</a:t>
            </a:r>
            <a:r>
              <a:rPr lang="pl-PL" sz="1800" dirty="0"/>
              <a:t>. </a:t>
            </a:r>
            <a:r>
              <a:rPr lang="pl-PL" sz="1800" dirty="0" err="1"/>
              <a:t>Augmented</a:t>
            </a:r>
            <a:r>
              <a:rPr lang="pl-PL" sz="1800" dirty="0"/>
              <a:t> </a:t>
            </a:r>
            <a:r>
              <a:rPr lang="pl-PL" sz="1800" dirty="0" err="1"/>
              <a:t>reality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used</a:t>
            </a:r>
            <a:r>
              <a:rPr lang="pl-PL" sz="1800" dirty="0"/>
              <a:t> to </a:t>
            </a:r>
            <a:r>
              <a:rPr lang="pl-PL" sz="1800" dirty="0" err="1"/>
              <a:t>optimize</a:t>
            </a:r>
            <a:r>
              <a:rPr lang="pl-PL" sz="1800" dirty="0"/>
              <a:t> the </a:t>
            </a:r>
            <a:r>
              <a:rPr lang="pl-PL" sz="1800" dirty="0" err="1"/>
              <a:t>warehouse</a:t>
            </a:r>
            <a:r>
              <a:rPr lang="pl-PL" sz="1800" dirty="0"/>
              <a:t> </a:t>
            </a:r>
            <a:r>
              <a:rPr lang="pl-PL" sz="1800" dirty="0" err="1"/>
              <a:t>infrastructure</a:t>
            </a:r>
            <a:r>
              <a:rPr lang="pl-PL" sz="1800" dirty="0"/>
              <a:t> and </a:t>
            </a:r>
            <a:r>
              <a:rPr lang="pl-PL" sz="1800" dirty="0" err="1"/>
              <a:t>logistics</a:t>
            </a:r>
            <a:r>
              <a:rPr lang="pl-PL" sz="1800" dirty="0"/>
              <a:t> </a:t>
            </a:r>
            <a:r>
              <a:rPr lang="pl-PL" sz="1800" dirty="0" err="1"/>
              <a:t>operations</a:t>
            </a:r>
            <a:r>
              <a:rPr lang="pl-PL" sz="1800" dirty="0"/>
              <a:t> </a:t>
            </a:r>
            <a:r>
              <a:rPr lang="pl-PL" sz="1800" dirty="0" err="1"/>
              <a:t>conducted</a:t>
            </a:r>
            <a:r>
              <a:rPr lang="pl-PL" sz="1800" dirty="0"/>
              <a:t> </a:t>
            </a:r>
            <a:r>
              <a:rPr lang="pl-PL" sz="1800" dirty="0" err="1"/>
              <a:t>there</a:t>
            </a:r>
            <a:r>
              <a:rPr lang="pl-PL" sz="1800" dirty="0"/>
              <a:t>. Machine learning </a:t>
            </a:r>
            <a:br>
              <a:rPr lang="pl-PL" sz="1800" dirty="0"/>
            </a:br>
            <a:r>
              <a:rPr lang="pl-PL" sz="1800" dirty="0"/>
              <a:t>and </a:t>
            </a:r>
            <a:r>
              <a:rPr lang="pl-PL" sz="1800" dirty="0" err="1"/>
              <a:t>artificial</a:t>
            </a:r>
            <a:r>
              <a:rPr lang="pl-PL" sz="1800" dirty="0"/>
              <a:t> </a:t>
            </a:r>
            <a:r>
              <a:rPr lang="pl-PL" sz="1800" dirty="0" err="1"/>
              <a:t>intelligence</a:t>
            </a:r>
            <a:r>
              <a:rPr lang="pl-PL" sz="1800" dirty="0"/>
              <a:t>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used</a:t>
            </a:r>
            <a:r>
              <a:rPr lang="pl-PL" sz="1800" dirty="0"/>
              <a:t> to </a:t>
            </a:r>
            <a:r>
              <a:rPr lang="pl-PL" sz="1800" dirty="0" err="1"/>
              <a:t>increase</a:t>
            </a:r>
            <a:r>
              <a:rPr lang="pl-PL" sz="1800" dirty="0"/>
              <a:t> the </a:t>
            </a:r>
            <a:r>
              <a:rPr lang="pl-PL" sz="1800" dirty="0" err="1"/>
              <a:t>efficiency</a:t>
            </a:r>
            <a:r>
              <a:rPr lang="pl-PL" sz="1800" dirty="0"/>
              <a:t> </a:t>
            </a:r>
            <a:br>
              <a:rPr lang="pl-PL" sz="1800" dirty="0"/>
            </a:br>
            <a:r>
              <a:rPr lang="pl-PL" sz="1800" dirty="0"/>
              <a:t>of the business and </a:t>
            </a:r>
            <a:r>
              <a:rPr lang="pl-PL" sz="1800" dirty="0" err="1"/>
              <a:t>increase</a:t>
            </a:r>
            <a:r>
              <a:rPr lang="pl-PL" sz="1800" dirty="0"/>
              <a:t> the </a:t>
            </a:r>
            <a:r>
              <a:rPr lang="pl-PL" sz="1800" dirty="0" err="1"/>
              <a:t>organization's</a:t>
            </a:r>
            <a:r>
              <a:rPr lang="pl-PL" sz="1800" dirty="0"/>
              <a:t> </a:t>
            </a:r>
            <a:r>
              <a:rPr lang="pl-PL" sz="1800" dirty="0" err="1"/>
              <a:t>resilience</a:t>
            </a:r>
            <a:r>
              <a:rPr lang="pl-PL" sz="1800" dirty="0"/>
              <a:t> by </a:t>
            </a:r>
            <a:r>
              <a:rPr lang="pl-PL" sz="1800" dirty="0" err="1"/>
              <a:t>focusing</a:t>
            </a:r>
            <a:r>
              <a:rPr lang="pl-PL" sz="1800" dirty="0"/>
              <a:t> the </a:t>
            </a:r>
            <a:r>
              <a:rPr lang="pl-PL" sz="1800" dirty="0" err="1"/>
              <a:t>actions</a:t>
            </a:r>
            <a:r>
              <a:rPr lang="pl-PL" sz="1800" dirty="0"/>
              <a:t> </a:t>
            </a:r>
            <a:r>
              <a:rPr lang="pl-PL" sz="1800" dirty="0" err="1"/>
              <a:t>taken</a:t>
            </a:r>
            <a:r>
              <a:rPr lang="pl-PL" sz="1800" dirty="0"/>
              <a:t> on </a:t>
            </a:r>
            <a:r>
              <a:rPr lang="pl-PL" sz="1800" dirty="0" err="1"/>
              <a:t>proactive</a:t>
            </a:r>
            <a:r>
              <a:rPr lang="pl-PL" sz="1800" dirty="0"/>
              <a:t> </a:t>
            </a:r>
            <a:r>
              <a:rPr lang="pl-PL" sz="1800" dirty="0" err="1"/>
              <a:t>instead</a:t>
            </a:r>
            <a:r>
              <a:rPr lang="pl-PL" sz="1800" dirty="0"/>
              <a:t> of </a:t>
            </a:r>
            <a:r>
              <a:rPr lang="pl-PL" sz="1800" dirty="0" err="1"/>
              <a:t>reactive</a:t>
            </a:r>
            <a:r>
              <a:rPr lang="pl-PL" sz="1800" dirty="0"/>
              <a:t> </a:t>
            </a:r>
            <a:r>
              <a:rPr lang="pl-PL" sz="1800" dirty="0" err="1"/>
              <a:t>actions</a:t>
            </a:r>
            <a:r>
              <a:rPr lang="pl-PL" sz="1800" dirty="0"/>
              <a:t>. </a:t>
            </a:r>
            <a:br>
              <a:rPr lang="pl-PL" sz="1800" dirty="0"/>
            </a:br>
            <a:r>
              <a:rPr lang="pl-PL" sz="1800" dirty="0" err="1"/>
              <a:t>Taking</a:t>
            </a:r>
            <a:r>
              <a:rPr lang="pl-PL" sz="1800" dirty="0"/>
              <a:t> </a:t>
            </a:r>
            <a:r>
              <a:rPr lang="pl-PL" sz="1800" dirty="0" err="1"/>
              <a:t>proactive</a:t>
            </a:r>
            <a:r>
              <a:rPr lang="pl-PL" sz="1800" dirty="0"/>
              <a:t> </a:t>
            </a:r>
            <a:r>
              <a:rPr lang="pl-PL" sz="1800" dirty="0" err="1"/>
              <a:t>actions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possible</a:t>
            </a:r>
            <a:r>
              <a:rPr lang="pl-PL" sz="1800" dirty="0"/>
              <a:t> </a:t>
            </a:r>
            <a:r>
              <a:rPr lang="pl-PL" sz="1800" dirty="0" err="1"/>
              <a:t>thanks</a:t>
            </a:r>
            <a:r>
              <a:rPr lang="pl-PL" sz="1800" dirty="0"/>
              <a:t> to the </a:t>
            </a:r>
            <a:r>
              <a:rPr lang="pl-PL" sz="1800" dirty="0" err="1"/>
              <a:t>analysis</a:t>
            </a:r>
            <a:r>
              <a:rPr lang="pl-PL" sz="1800" dirty="0"/>
              <a:t> of </a:t>
            </a:r>
            <a:r>
              <a:rPr lang="pl-PL" sz="1800" dirty="0" err="1"/>
              <a:t>large</a:t>
            </a:r>
            <a:r>
              <a:rPr lang="pl-PL" sz="1800" dirty="0"/>
              <a:t> data </a:t>
            </a:r>
            <a:r>
              <a:rPr lang="pl-PL" sz="1800" dirty="0" err="1"/>
              <a:t>sets</a:t>
            </a:r>
            <a:r>
              <a:rPr lang="pl-PL" sz="1800" dirty="0"/>
              <a:t> and </a:t>
            </a:r>
            <a:r>
              <a:rPr lang="pl-PL" sz="1800" dirty="0" err="1"/>
              <a:t>searching</a:t>
            </a:r>
            <a:r>
              <a:rPr lang="pl-PL" sz="1800" dirty="0"/>
              <a:t> for </a:t>
            </a:r>
            <a:r>
              <a:rPr lang="pl-PL" sz="1800" dirty="0" err="1"/>
              <a:t>relationships</a:t>
            </a:r>
            <a:r>
              <a:rPr lang="pl-PL" sz="1800" dirty="0"/>
              <a:t> </a:t>
            </a:r>
            <a:r>
              <a:rPr lang="pl-PL" sz="1800" dirty="0" err="1"/>
              <a:t>between</a:t>
            </a:r>
            <a:r>
              <a:rPr lang="pl-PL" sz="1800" dirty="0"/>
              <a:t> </a:t>
            </a:r>
            <a:r>
              <a:rPr lang="pl-PL" sz="1800" dirty="0" err="1"/>
              <a:t>causes</a:t>
            </a:r>
            <a:r>
              <a:rPr lang="pl-PL" sz="1800" dirty="0"/>
              <a:t> and </a:t>
            </a:r>
            <a:r>
              <a:rPr lang="pl-PL" sz="1800" dirty="0" err="1"/>
              <a:t>effects</a:t>
            </a:r>
            <a:r>
              <a:rPr lang="pl-PL" sz="1800" dirty="0"/>
              <a:t> in </a:t>
            </a:r>
            <a:r>
              <a:rPr lang="pl-PL" sz="1800" dirty="0" err="1"/>
              <a:t>them</a:t>
            </a:r>
            <a:r>
              <a:rPr lang="pl-PL" sz="1800" dirty="0"/>
              <a:t>. It </a:t>
            </a:r>
            <a:r>
              <a:rPr lang="pl-PL" sz="1800" dirty="0" err="1"/>
              <a:t>is</a:t>
            </a:r>
            <a:r>
              <a:rPr lang="pl-PL" sz="1800" dirty="0"/>
              <a:t> </a:t>
            </a:r>
            <a:r>
              <a:rPr lang="pl-PL" sz="1800" dirty="0" err="1"/>
              <a:t>therefore</a:t>
            </a:r>
            <a:r>
              <a:rPr lang="pl-PL" sz="1800" dirty="0"/>
              <a:t> </a:t>
            </a:r>
            <a:r>
              <a:rPr lang="pl-PL" sz="1800" dirty="0" err="1"/>
              <a:t>possible</a:t>
            </a:r>
            <a:r>
              <a:rPr lang="pl-PL" sz="1800" dirty="0"/>
              <a:t> to </a:t>
            </a:r>
            <a:r>
              <a:rPr lang="pl-PL" sz="1800" dirty="0" err="1"/>
              <a:t>predict</a:t>
            </a:r>
            <a:r>
              <a:rPr lang="pl-PL" sz="1800" dirty="0"/>
              <a:t> the </a:t>
            </a:r>
            <a:r>
              <a:rPr lang="pl-PL" sz="1800" dirty="0" err="1"/>
              <a:t>formation</a:t>
            </a:r>
            <a:r>
              <a:rPr lang="pl-PL" sz="1800" dirty="0"/>
              <a:t> of </a:t>
            </a:r>
            <a:r>
              <a:rPr lang="pl-PL" sz="1800" dirty="0" err="1"/>
              <a:t>future</a:t>
            </a:r>
            <a:r>
              <a:rPr lang="pl-PL" sz="1800" dirty="0"/>
              <a:t> </a:t>
            </a:r>
            <a:r>
              <a:rPr lang="pl-PL" sz="1800" dirty="0" err="1"/>
              <a:t>phenomena</a:t>
            </a:r>
            <a:r>
              <a:rPr lang="pl-PL" sz="1800" dirty="0"/>
              <a:t> </a:t>
            </a:r>
            <a:r>
              <a:rPr lang="pl-PL" sz="1800" dirty="0" err="1"/>
              <a:t>based</a:t>
            </a:r>
            <a:r>
              <a:rPr lang="pl-PL" sz="1800" dirty="0"/>
              <a:t> on past </a:t>
            </a:r>
            <a:r>
              <a:rPr lang="pl-PL" sz="1800" dirty="0" err="1"/>
              <a:t>events</a:t>
            </a:r>
            <a:r>
              <a:rPr lang="pl-PL" sz="1800" dirty="0"/>
              <a:t>. </a:t>
            </a:r>
            <a:r>
              <a:rPr lang="pl-PL" sz="1800" dirty="0" err="1"/>
              <a:t>Such</a:t>
            </a:r>
            <a:r>
              <a:rPr lang="pl-PL" sz="1800" dirty="0"/>
              <a:t> </a:t>
            </a:r>
            <a:r>
              <a:rPr lang="pl-PL" sz="1800" dirty="0" err="1"/>
              <a:t>actions</a:t>
            </a:r>
            <a:r>
              <a:rPr lang="pl-PL" sz="1800" dirty="0"/>
              <a:t> </a:t>
            </a:r>
            <a:r>
              <a:rPr lang="pl-PL" sz="1800" dirty="0" err="1"/>
              <a:t>also</a:t>
            </a:r>
            <a:r>
              <a:rPr lang="pl-PL" sz="1800" dirty="0"/>
              <a:t> </a:t>
            </a:r>
            <a:r>
              <a:rPr lang="pl-PL" sz="1800" dirty="0" err="1"/>
              <a:t>have</a:t>
            </a:r>
            <a:r>
              <a:rPr lang="pl-PL" sz="1800" dirty="0"/>
              <a:t> </a:t>
            </a:r>
            <a:r>
              <a:rPr lang="pl-PL" sz="1800" dirty="0" err="1"/>
              <a:t>an</a:t>
            </a:r>
            <a:r>
              <a:rPr lang="pl-PL" sz="1800" dirty="0"/>
              <a:t> </a:t>
            </a:r>
            <a:r>
              <a:rPr lang="pl-PL" sz="1800" dirty="0" err="1"/>
              <a:t>impact</a:t>
            </a:r>
            <a:r>
              <a:rPr lang="pl-PL" sz="1800" dirty="0"/>
              <a:t> on </a:t>
            </a:r>
            <a:r>
              <a:rPr lang="pl-PL" sz="1800" dirty="0" err="1"/>
              <a:t>increasing</a:t>
            </a:r>
            <a:r>
              <a:rPr lang="pl-PL" sz="1800" dirty="0"/>
              <a:t> the </a:t>
            </a:r>
            <a:r>
              <a:rPr lang="pl-PL" sz="1800" dirty="0" err="1"/>
              <a:t>value</a:t>
            </a:r>
            <a:r>
              <a:rPr lang="pl-PL" sz="1800" dirty="0"/>
              <a:t> of services </a:t>
            </a:r>
            <a:r>
              <a:rPr lang="pl-PL" sz="1800" dirty="0" err="1"/>
              <a:t>directed</a:t>
            </a:r>
            <a:r>
              <a:rPr lang="pl-PL" sz="1800" dirty="0"/>
              <a:t> to DHL </a:t>
            </a:r>
            <a:r>
              <a:rPr lang="pl-PL" sz="1800" dirty="0" err="1"/>
              <a:t>customers</a:t>
            </a:r>
            <a:r>
              <a:rPr lang="pl-PL" sz="1800" dirty="0"/>
              <a:t> </a:t>
            </a:r>
            <a:br>
              <a:rPr lang="pl-PL" sz="1800" dirty="0"/>
            </a:br>
            <a:r>
              <a:rPr lang="pl-PL" sz="1800" dirty="0"/>
              <a:t>and </a:t>
            </a:r>
            <a:r>
              <a:rPr lang="pl-PL" sz="1800" dirty="0" err="1"/>
              <a:t>increase</a:t>
            </a:r>
            <a:r>
              <a:rPr lang="pl-PL" sz="1800" dirty="0"/>
              <a:t> </a:t>
            </a:r>
            <a:r>
              <a:rPr lang="pl-PL" sz="1800" dirty="0" err="1"/>
              <a:t>their</a:t>
            </a:r>
            <a:r>
              <a:rPr lang="pl-PL" sz="1800" dirty="0"/>
              <a:t> </a:t>
            </a:r>
            <a:r>
              <a:rPr lang="pl-PL" sz="1800" dirty="0" err="1"/>
              <a:t>competitive</a:t>
            </a:r>
            <a:r>
              <a:rPr lang="pl-PL" sz="1800" dirty="0"/>
              <a:t> </a:t>
            </a:r>
            <a:r>
              <a:rPr lang="pl-PL" sz="1800" dirty="0" err="1"/>
              <a:t>position</a:t>
            </a:r>
            <a:r>
              <a:rPr lang="pl-PL" sz="1800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8617565-9894-6077-B401-9CE7FC943374}"/>
              </a:ext>
            </a:extLst>
          </p:cNvPr>
          <p:cNvSpPr txBox="1">
            <a:spLocks/>
          </p:cNvSpPr>
          <p:nvPr/>
        </p:nvSpPr>
        <p:spPr>
          <a:xfrm>
            <a:off x="838200" y="610508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[DHL, 2017]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4153705-1F6E-83B1-1FB3-B590FE7B0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924" y="2209364"/>
            <a:ext cx="3630856" cy="231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4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/>
              <a:t>Rješenja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djeluju</a:t>
            </a:r>
            <a:r>
              <a:rPr lang="en-US" sz="2000" dirty="0"/>
              <a:t> </a:t>
            </a:r>
            <a:r>
              <a:rPr lang="en-US" sz="2000" dirty="0" err="1"/>
              <a:t>unutar</a:t>
            </a:r>
            <a:r>
              <a:rPr lang="en-US" sz="2000" dirty="0"/>
              <a:t> e-</a:t>
            </a:r>
            <a:r>
              <a:rPr lang="en-US" sz="2000" dirty="0" err="1"/>
              <a:t>logistike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raznolika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definicije</a:t>
            </a:r>
            <a:r>
              <a:rPr lang="en-US" sz="2000" dirty="0"/>
              <a:t> </a:t>
            </a:r>
            <a:r>
              <a:rPr lang="en-US" sz="2000" dirty="0" err="1"/>
              <a:t>ovog</a:t>
            </a:r>
            <a:r>
              <a:rPr lang="en-US" sz="2000" dirty="0"/>
              <a:t> </a:t>
            </a:r>
            <a:r>
              <a:rPr lang="en-US" sz="2000" dirty="0" err="1"/>
              <a:t>pojma</a:t>
            </a:r>
            <a:r>
              <a:rPr lang="en-US" sz="2000" dirty="0"/>
              <a:t>. </a:t>
            </a:r>
            <a:r>
              <a:rPr lang="en-US" sz="2000" dirty="0" err="1"/>
              <a:t>Mogu</a:t>
            </a:r>
            <a:r>
              <a:rPr lang="en-US" sz="2000" dirty="0"/>
              <a:t> se </a:t>
            </a:r>
            <a:r>
              <a:rPr lang="en-US" sz="2000" dirty="0" err="1"/>
              <a:t>razlikovati</a:t>
            </a:r>
            <a:r>
              <a:rPr lang="en-US" sz="2000" dirty="0"/>
              <a:t> </a:t>
            </a:r>
            <a:r>
              <a:rPr lang="en-US" sz="2000" dirty="0" err="1"/>
              <a:t>dva</a:t>
            </a:r>
            <a:r>
              <a:rPr lang="en-US" sz="2000" dirty="0"/>
              <a:t> </a:t>
            </a:r>
            <a:r>
              <a:rPr lang="en-US" sz="2000" dirty="0" err="1"/>
              <a:t>glavna</a:t>
            </a:r>
            <a:r>
              <a:rPr lang="en-US" sz="2000" dirty="0"/>
              <a:t> </a:t>
            </a:r>
            <a:r>
              <a:rPr lang="en-US" sz="2000" dirty="0" err="1"/>
              <a:t>trenda</a:t>
            </a:r>
            <a:r>
              <a:rPr lang="en-US" sz="2000" dirty="0"/>
              <a:t> u </a:t>
            </a:r>
            <a:r>
              <a:rPr lang="en-US" sz="2000" dirty="0" err="1"/>
              <a:t>definiranju</a:t>
            </a:r>
            <a:r>
              <a:rPr lang="en-US" sz="2000" dirty="0"/>
              <a:t> </a:t>
            </a:r>
            <a:r>
              <a:rPr lang="en-US" sz="2000" dirty="0" err="1"/>
              <a:t>ovog</a:t>
            </a:r>
            <a:r>
              <a:rPr lang="en-US" sz="2000" dirty="0"/>
              <a:t> </a:t>
            </a:r>
            <a:r>
              <a:rPr lang="en-US" sz="2000" dirty="0" err="1"/>
              <a:t>pojma</a:t>
            </a:r>
            <a:r>
              <a:rPr lang="en-US" sz="2000" dirty="0"/>
              <a:t>.</a:t>
            </a:r>
          </a:p>
          <a:p>
            <a:pPr lvl="1"/>
            <a:r>
              <a:rPr lang="en-US" sz="1600" dirty="0"/>
              <a:t>U </a:t>
            </a:r>
            <a:r>
              <a:rPr lang="en-US" sz="1600" dirty="0" err="1"/>
              <a:t>širem</a:t>
            </a:r>
            <a:r>
              <a:rPr lang="en-US" sz="1600" dirty="0"/>
              <a:t> </a:t>
            </a:r>
            <a:r>
              <a:rPr lang="en-US" sz="1600" dirty="0" err="1"/>
              <a:t>smislu</a:t>
            </a:r>
            <a:r>
              <a:rPr lang="en-US" sz="1600" dirty="0"/>
              <a:t>, e-</a:t>
            </a:r>
            <a:r>
              <a:rPr lang="en-US" sz="1600" dirty="0" err="1"/>
              <a:t>logistika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sve</a:t>
            </a:r>
            <a:r>
              <a:rPr lang="en-US" sz="1600" dirty="0"/>
              <a:t> </a:t>
            </a:r>
            <a:r>
              <a:rPr lang="en-US" sz="1600" dirty="0" err="1"/>
              <a:t>vrste</a:t>
            </a:r>
            <a:r>
              <a:rPr lang="en-US" sz="1600" dirty="0"/>
              <a:t> </a:t>
            </a:r>
            <a:r>
              <a:rPr lang="en-US" sz="1600" dirty="0" err="1"/>
              <a:t>digitalnih</a:t>
            </a:r>
            <a:r>
              <a:rPr lang="en-US" sz="1600" dirty="0"/>
              <a:t> </a:t>
            </a:r>
            <a:r>
              <a:rPr lang="en-US" sz="1600" dirty="0" err="1"/>
              <a:t>rješenja</a:t>
            </a:r>
            <a:r>
              <a:rPr lang="en-US" sz="1600" dirty="0"/>
              <a:t> </a:t>
            </a:r>
            <a:r>
              <a:rPr lang="en-US" sz="1600" dirty="0" err="1"/>
              <a:t>koja</a:t>
            </a:r>
            <a:r>
              <a:rPr lang="en-US" sz="1600" dirty="0"/>
              <a:t> prate </a:t>
            </a:r>
            <a:r>
              <a:rPr lang="en-US" sz="1600" dirty="0" err="1"/>
              <a:t>protok</a:t>
            </a:r>
            <a:r>
              <a:rPr lang="en-US" sz="1600" dirty="0"/>
              <a:t> </a:t>
            </a:r>
            <a:r>
              <a:rPr lang="en-US" sz="1600" dirty="0" err="1"/>
              <a:t>materijala</a:t>
            </a:r>
            <a:r>
              <a:rPr lang="en-US" sz="1600" dirty="0"/>
              <a:t>.</a:t>
            </a:r>
          </a:p>
          <a:p>
            <a:pPr lvl="1"/>
            <a:r>
              <a:rPr lang="en-US" sz="1600" dirty="0"/>
              <a:t>U </a:t>
            </a:r>
            <a:r>
              <a:rPr lang="en-US" sz="1600" dirty="0" err="1"/>
              <a:t>užem</a:t>
            </a:r>
            <a:r>
              <a:rPr lang="en-US" sz="1600" dirty="0"/>
              <a:t> </a:t>
            </a:r>
            <a:r>
              <a:rPr lang="en-US" sz="1600" dirty="0" err="1"/>
              <a:t>smislu</a:t>
            </a:r>
            <a:r>
              <a:rPr lang="en-US" sz="1600" dirty="0"/>
              <a:t>, e-</a:t>
            </a:r>
            <a:r>
              <a:rPr lang="en-US" sz="1600" dirty="0" err="1"/>
              <a:t>logistika</a:t>
            </a:r>
            <a:r>
              <a:rPr lang="en-US" sz="1600" dirty="0"/>
              <a:t> se </a:t>
            </a:r>
            <a:r>
              <a:rPr lang="en-US" sz="1600" dirty="0" err="1"/>
              <a:t>definira</a:t>
            </a:r>
            <a:r>
              <a:rPr lang="en-US" sz="1600" dirty="0"/>
              <a:t>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provedba</a:t>
            </a:r>
            <a:r>
              <a:rPr lang="en-US" sz="1600" dirty="0"/>
              <a:t> </a:t>
            </a:r>
            <a:r>
              <a:rPr lang="en-US" sz="1600" dirty="0" err="1"/>
              <a:t>logističkih</a:t>
            </a:r>
            <a:r>
              <a:rPr lang="en-US" sz="1600" dirty="0"/>
              <a:t> </a:t>
            </a:r>
            <a:r>
              <a:rPr lang="en-US" sz="1600" dirty="0" err="1"/>
              <a:t>procesa</a:t>
            </a:r>
            <a:r>
              <a:rPr lang="en-US" sz="1600" dirty="0"/>
              <a:t> koji prate e-</a:t>
            </a:r>
            <a:r>
              <a:rPr lang="en-US" sz="1600" dirty="0" err="1"/>
              <a:t>trgovinu</a:t>
            </a:r>
            <a:r>
              <a:rPr lang="en-US" sz="1600" dirty="0"/>
              <a:t>.</a:t>
            </a:r>
          </a:p>
          <a:p>
            <a:r>
              <a:rPr lang="en-US" sz="2000" dirty="0" err="1"/>
              <a:t>Protok</a:t>
            </a:r>
            <a:r>
              <a:rPr lang="en-US" sz="2000" dirty="0"/>
              <a:t> </a:t>
            </a:r>
            <a:r>
              <a:rPr lang="en-US" sz="2000" dirty="0" err="1"/>
              <a:t>materijala</a:t>
            </a:r>
            <a:r>
              <a:rPr lang="en-US" sz="2000" dirty="0"/>
              <a:t> </a:t>
            </a:r>
            <a:r>
              <a:rPr lang="en-US" sz="2000" dirty="0" err="1"/>
              <a:t>neće</a:t>
            </a:r>
            <a:r>
              <a:rPr lang="en-US" sz="2000" dirty="0"/>
              <a:t> </a:t>
            </a:r>
            <a:r>
              <a:rPr lang="en-US" sz="2000" dirty="0" err="1"/>
              <a:t>biti</a:t>
            </a:r>
            <a:r>
              <a:rPr lang="en-US" sz="2000" dirty="0"/>
              <a:t> </a:t>
            </a:r>
            <a:r>
              <a:rPr lang="en-US" sz="2000" dirty="0" err="1"/>
              <a:t>zamijenjen</a:t>
            </a:r>
            <a:r>
              <a:rPr lang="en-US" sz="2000" dirty="0"/>
              <a:t> </a:t>
            </a:r>
            <a:r>
              <a:rPr lang="en-US" sz="2000" dirty="0" err="1"/>
              <a:t>protokom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. </a:t>
            </a:r>
            <a:r>
              <a:rPr lang="en-US" sz="2000" dirty="0" err="1"/>
              <a:t>Protok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 </a:t>
            </a:r>
            <a:r>
              <a:rPr lang="en-US" sz="2000" dirty="0" err="1"/>
              <a:t>određuje</a:t>
            </a:r>
            <a:r>
              <a:rPr lang="en-US" sz="2000" dirty="0"/>
              <a:t> </a:t>
            </a:r>
            <a:r>
              <a:rPr lang="en-US" sz="2000" dirty="0" err="1"/>
              <a:t>učinkovitost</a:t>
            </a:r>
            <a:r>
              <a:rPr lang="en-US" sz="2000" dirty="0"/>
              <a:t> </a:t>
            </a:r>
            <a:r>
              <a:rPr lang="en-US" sz="2000" dirty="0" err="1"/>
              <a:t>protoka</a:t>
            </a:r>
            <a:r>
              <a:rPr lang="en-US" sz="2000" dirty="0"/>
              <a:t> </a:t>
            </a:r>
            <a:r>
              <a:rPr lang="en-US" sz="2000" dirty="0" err="1"/>
              <a:t>materijala</a:t>
            </a:r>
            <a:r>
              <a:rPr lang="en-US" sz="2000" dirty="0"/>
              <a:t>. </a:t>
            </a:r>
            <a:r>
              <a:rPr lang="en-US" sz="2000" dirty="0" err="1"/>
              <a:t>Podrška</a:t>
            </a:r>
            <a:r>
              <a:rPr lang="en-US" sz="2000" dirty="0"/>
              <a:t> </a:t>
            </a:r>
            <a:r>
              <a:rPr lang="en-US" sz="2000" dirty="0" err="1"/>
              <a:t>informacijskim</a:t>
            </a:r>
            <a:r>
              <a:rPr lang="en-US" sz="2000" dirty="0"/>
              <a:t> </a:t>
            </a:r>
            <a:r>
              <a:rPr lang="en-US" sz="2000" dirty="0" err="1"/>
              <a:t>procesima</a:t>
            </a:r>
            <a:r>
              <a:rPr lang="en-US" sz="2000" dirty="0"/>
              <a:t> </a:t>
            </a:r>
            <a:r>
              <a:rPr lang="en-US" sz="2000" dirty="0" err="1"/>
              <a:t>implementiranim</a:t>
            </a:r>
            <a:r>
              <a:rPr lang="en-US" sz="2000" dirty="0"/>
              <a:t> </a:t>
            </a:r>
            <a:r>
              <a:rPr lang="en-US" sz="2000" dirty="0" err="1"/>
              <a:t>unutar</a:t>
            </a:r>
            <a:r>
              <a:rPr lang="en-US" sz="2000" dirty="0"/>
              <a:t> e-</a:t>
            </a:r>
            <a:r>
              <a:rPr lang="en-US" sz="2000" dirty="0" err="1"/>
              <a:t>logistike</a:t>
            </a:r>
            <a:r>
              <a:rPr lang="en-US" sz="2000" dirty="0"/>
              <a:t> </a:t>
            </a:r>
            <a:r>
              <a:rPr lang="en-US" sz="2000" dirty="0" err="1"/>
              <a:t>metodama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alatima</a:t>
            </a:r>
            <a:r>
              <a:rPr lang="en-US" sz="2000" dirty="0"/>
              <a:t> za </a:t>
            </a:r>
            <a:r>
              <a:rPr lang="en-US" sz="2000" dirty="0" err="1"/>
              <a:t>analizu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čini</a:t>
            </a:r>
            <a:r>
              <a:rPr lang="en-US" sz="2000" dirty="0"/>
              <a:t> se </a:t>
            </a:r>
            <a:r>
              <a:rPr lang="en-US" sz="2000" dirty="0" err="1"/>
              <a:t>posebno</a:t>
            </a:r>
            <a:r>
              <a:rPr lang="en-US" sz="2000" dirty="0"/>
              <a:t> </a:t>
            </a:r>
            <a:r>
              <a:rPr lang="en-US" sz="2000" dirty="0" err="1"/>
              <a:t>važnom</a:t>
            </a:r>
            <a:r>
              <a:rPr lang="en-US" sz="2000" dirty="0"/>
              <a:t> u tom </a:t>
            </a:r>
            <a:r>
              <a:rPr lang="en-US" sz="2000" dirty="0" err="1"/>
              <a:t>smislu</a:t>
            </a:r>
            <a:r>
              <a:rPr lang="en-US" sz="2000" dirty="0"/>
              <a:t>. </a:t>
            </a:r>
            <a:r>
              <a:rPr lang="en-US" sz="2000" dirty="0" err="1"/>
              <a:t>Suvremena</a:t>
            </a:r>
            <a:r>
              <a:rPr lang="en-US" sz="2000" dirty="0"/>
              <a:t> </a:t>
            </a:r>
            <a:r>
              <a:rPr lang="en-US" sz="2000" dirty="0" err="1"/>
              <a:t>tehnička</a:t>
            </a:r>
            <a:r>
              <a:rPr lang="en-US" sz="2000" dirty="0"/>
              <a:t> </a:t>
            </a:r>
            <a:r>
              <a:rPr lang="en-US" sz="2000" dirty="0" err="1"/>
              <a:t>rješenja</a:t>
            </a:r>
            <a:r>
              <a:rPr lang="en-US" sz="2000" dirty="0"/>
              <a:t> </a:t>
            </a:r>
            <a:r>
              <a:rPr lang="en-US" sz="2000" dirty="0" err="1"/>
              <a:t>omogućuju</a:t>
            </a:r>
            <a:r>
              <a:rPr lang="en-US" sz="2000" dirty="0"/>
              <a:t> </a:t>
            </a:r>
            <a:r>
              <a:rPr lang="en-US" sz="2000" dirty="0" err="1"/>
              <a:t>prikupljanje</a:t>
            </a:r>
            <a:r>
              <a:rPr lang="en-US" sz="2000" dirty="0"/>
              <a:t> </a:t>
            </a:r>
            <a:r>
              <a:rPr lang="en-US" sz="2000" dirty="0" err="1"/>
              <a:t>velikih</a:t>
            </a:r>
            <a:r>
              <a:rPr lang="en-US" sz="2000" dirty="0"/>
              <a:t> </a:t>
            </a:r>
            <a:r>
              <a:rPr lang="en-US" sz="2000" dirty="0" err="1"/>
              <a:t>skupova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traženje</a:t>
            </a:r>
            <a:r>
              <a:rPr lang="en-US" sz="2000" dirty="0"/>
              <a:t> </a:t>
            </a:r>
            <a:r>
              <a:rPr lang="en-US" sz="2000" dirty="0" err="1"/>
              <a:t>odnosa</a:t>
            </a:r>
            <a:r>
              <a:rPr lang="en-US" sz="2000" dirty="0"/>
              <a:t> </a:t>
            </a:r>
            <a:r>
              <a:rPr lang="en-US" sz="2000" dirty="0" err="1"/>
              <a:t>između</a:t>
            </a:r>
            <a:r>
              <a:rPr lang="en-US" sz="2000" dirty="0"/>
              <a:t> </a:t>
            </a:r>
            <a:r>
              <a:rPr lang="en-US" sz="2000" dirty="0" err="1"/>
              <a:t>tih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se </a:t>
            </a:r>
            <a:r>
              <a:rPr lang="en-US" sz="2000" dirty="0" err="1"/>
              <a:t>pripremile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 </a:t>
            </a:r>
            <a:r>
              <a:rPr lang="en-US" sz="2000" dirty="0" err="1"/>
              <a:t>korisne</a:t>
            </a:r>
            <a:r>
              <a:rPr lang="en-US" sz="2000" dirty="0"/>
              <a:t> za </a:t>
            </a:r>
            <a:r>
              <a:rPr lang="en-US" sz="2000" dirty="0" err="1"/>
              <a:t>donošenje</a:t>
            </a:r>
            <a:r>
              <a:rPr lang="en-US" sz="2000" dirty="0"/>
              <a:t> </a:t>
            </a:r>
            <a:r>
              <a:rPr lang="en-US" sz="2000" dirty="0" err="1"/>
              <a:t>menadžerskih</a:t>
            </a:r>
            <a:r>
              <a:rPr lang="en-US" sz="2000" dirty="0"/>
              <a:t> </a:t>
            </a:r>
            <a:r>
              <a:rPr lang="en-US" sz="2000" dirty="0" err="1"/>
              <a:t>odluka</a:t>
            </a:r>
            <a:r>
              <a:rPr lang="en-US" sz="2000" dirty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E-poslovanje</a:t>
            </a:r>
          </a:p>
          <a:p>
            <a:r>
              <a:rPr lang="pl-PL" sz="2000" dirty="0"/>
              <a:t>Definicija e-logistike</a:t>
            </a:r>
          </a:p>
          <a:p>
            <a:r>
              <a:rPr lang="pl-PL" sz="2000" dirty="0"/>
              <a:t>Razvoj e-logistike</a:t>
            </a:r>
          </a:p>
          <a:p>
            <a:r>
              <a:rPr lang="pl-PL" sz="2000" dirty="0"/>
              <a:t>Suvremene tehnologije koje podržavaju e-logistiku</a:t>
            </a:r>
          </a:p>
          <a:p>
            <a:r>
              <a:rPr lang="pl-PL" sz="2000" dirty="0"/>
              <a:t>E-logistika u praksi</a:t>
            </a:r>
          </a:p>
          <a:p>
            <a:r>
              <a:rPr lang="pl-PL" sz="2000" dirty="0"/>
              <a:t>Sažetak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Summary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sz="2100" dirty="0"/>
              <a:t>The </a:t>
            </a:r>
            <a:r>
              <a:rPr lang="pl-PL" sz="2100" dirty="0" err="1"/>
              <a:t>impact</a:t>
            </a:r>
            <a:r>
              <a:rPr lang="pl-PL" sz="2100" dirty="0"/>
              <a:t> of the development of data </a:t>
            </a:r>
            <a:r>
              <a:rPr lang="pl-PL" sz="2100" dirty="0" err="1"/>
              <a:t>processing</a:t>
            </a:r>
            <a:r>
              <a:rPr lang="pl-PL" sz="2100" dirty="0"/>
              <a:t> </a:t>
            </a:r>
            <a:r>
              <a:rPr lang="pl-PL" sz="2100" dirty="0" err="1"/>
              <a:t>technologies</a:t>
            </a:r>
            <a:r>
              <a:rPr lang="pl-PL" sz="2100" dirty="0"/>
              <a:t> and the Internet on </a:t>
            </a:r>
            <a:r>
              <a:rPr lang="pl-PL" sz="2100" dirty="0" err="1"/>
              <a:t>supply</a:t>
            </a:r>
            <a:r>
              <a:rPr lang="pl-PL" sz="2100" dirty="0"/>
              <a:t> </a:t>
            </a:r>
            <a:r>
              <a:rPr lang="pl-PL" sz="2100" dirty="0" err="1"/>
              <a:t>chains</a:t>
            </a:r>
            <a:r>
              <a:rPr lang="pl-PL" sz="2100" dirty="0"/>
              <a:t> </a:t>
            </a:r>
            <a:r>
              <a:rPr lang="pl-PL" sz="2100" dirty="0" err="1"/>
              <a:t>can</a:t>
            </a:r>
            <a:r>
              <a:rPr lang="pl-PL" sz="2100" dirty="0"/>
              <a:t> be </a:t>
            </a:r>
            <a:r>
              <a:rPr lang="pl-PL" sz="2100" dirty="0" err="1"/>
              <a:t>distinguished</a:t>
            </a:r>
            <a:r>
              <a:rPr lang="pl-PL" sz="2100" dirty="0"/>
              <a:t> in </a:t>
            </a:r>
            <a:r>
              <a:rPr lang="pl-PL" sz="2100" dirty="0" err="1"/>
              <a:t>three</a:t>
            </a:r>
            <a:r>
              <a:rPr lang="pl-PL" sz="2100" dirty="0"/>
              <a:t> </a:t>
            </a:r>
            <a:r>
              <a:rPr lang="pl-PL" sz="2100" dirty="0" err="1"/>
              <a:t>areas</a:t>
            </a:r>
            <a:r>
              <a:rPr lang="pl-PL" sz="2100" dirty="0"/>
              <a:t>: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enterprise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management (ERP) and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(APS);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business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decision-making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operates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real-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sharing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enterprises.</a:t>
            </a:r>
          </a:p>
          <a:p>
            <a:r>
              <a:rPr lang="en-US" sz="2000" dirty="0"/>
              <a:t>The lack of a clear context for defining the concept of e-logistics is caused by the rapid development of the subject and the blurring of the boundaries between individual solutions supporting the implementation of information flow.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833716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C3AF9-90CC-794E-AD63-C8A1D168F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7C4A6644-E88B-FBD6-491E-C0325B53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Izvori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BEDF48-6C07-998A-CAC6-B3CA7BCD2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518" y="1547719"/>
            <a:ext cx="11084858" cy="481722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l-PL" dirty="0"/>
              <a:t>[1.]	Aritua, B., Wagener, C., Wagener, N. &amp; Adamczak, M. (2021). </a:t>
            </a:r>
            <a:r>
              <a:rPr lang="pl-PL" dirty="0" err="1"/>
              <a:t>Blockchain</a:t>
            </a:r>
            <a:r>
              <a:rPr lang="pl-PL" dirty="0"/>
              <a:t> </a:t>
            </a:r>
            <a:r>
              <a:rPr lang="pl-PL" dirty="0" err="1"/>
              <a:t>solutions</a:t>
            </a:r>
            <a:r>
              <a:rPr lang="pl-PL" dirty="0"/>
              <a:t> for </a:t>
            </a:r>
            <a:r>
              <a:rPr lang="pl-PL" dirty="0" err="1"/>
              <a:t>international</a:t>
            </a:r>
            <a:r>
              <a:rPr lang="pl-PL" dirty="0"/>
              <a:t> </a:t>
            </a:r>
            <a:r>
              <a:rPr lang="pl-PL" dirty="0" err="1"/>
              <a:t>logistics</a:t>
            </a:r>
            <a:r>
              <a:rPr lang="pl-PL" dirty="0"/>
              <a:t> networks </a:t>
            </a:r>
            <a:r>
              <a:rPr lang="pl-PL" dirty="0" err="1"/>
              <a:t>along</a:t>
            </a:r>
            <a:r>
              <a:rPr lang="pl-PL" dirty="0"/>
              <a:t> the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silk</a:t>
            </a:r>
            <a:r>
              <a:rPr lang="pl-PL" dirty="0"/>
              <a:t> </a:t>
            </a:r>
            <a:r>
              <a:rPr lang="pl-PL" dirty="0" err="1"/>
              <a:t>road</a:t>
            </a:r>
            <a:r>
              <a:rPr lang="pl-PL" dirty="0"/>
              <a:t> </a:t>
            </a:r>
            <a:r>
              <a:rPr lang="pl-PL" dirty="0" err="1"/>
              <a:t>between</a:t>
            </a:r>
            <a:r>
              <a:rPr lang="pl-PL" dirty="0"/>
              <a:t> Europe and Asia, Logistics, 5(3), pp. 1-14.</a:t>
            </a:r>
          </a:p>
          <a:p>
            <a:pPr marL="0" indent="0">
              <a:buNone/>
            </a:pPr>
            <a:r>
              <a:rPr lang="pl-PL" dirty="0"/>
              <a:t>[2.]	</a:t>
            </a:r>
            <a:r>
              <a:rPr lang="pl-PL" dirty="0" err="1"/>
              <a:t>Dachser</a:t>
            </a:r>
            <a:r>
              <a:rPr lang="pl-PL" dirty="0"/>
              <a:t> – e-</a:t>
            </a:r>
            <a:r>
              <a:rPr lang="pl-PL" dirty="0" err="1"/>
              <a:t>logistics</a:t>
            </a:r>
            <a:r>
              <a:rPr lang="pl-PL" dirty="0"/>
              <a:t> (2024) [</a:t>
            </a:r>
            <a:r>
              <a:rPr lang="pl-PL" dirty="0" err="1"/>
              <a:t>available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: dachser.pl/</a:t>
            </a:r>
            <a:r>
              <a:rPr lang="pl-PL" dirty="0" err="1"/>
              <a:t>pl</a:t>
            </a:r>
            <a:r>
              <a:rPr lang="pl-PL" dirty="0"/>
              <a:t>/elogistics-116 </a:t>
            </a:r>
            <a:r>
              <a:rPr lang="pl-PL" dirty="0" err="1"/>
              <a:t>access</a:t>
            </a:r>
            <a:r>
              <a:rPr lang="pl-PL" dirty="0"/>
              <a:t>: </a:t>
            </a:r>
            <a:r>
              <a:rPr lang="pl-PL" dirty="0" err="1"/>
              <a:t>April</a:t>
            </a:r>
            <a:r>
              <a:rPr lang="pl-PL" dirty="0"/>
              <a:t> 07, 2024]</a:t>
            </a:r>
          </a:p>
          <a:p>
            <a:pPr marL="0" indent="0">
              <a:buNone/>
            </a:pPr>
            <a:r>
              <a:rPr lang="pl-PL" dirty="0"/>
              <a:t>[3.]	</a:t>
            </a:r>
            <a:r>
              <a:rPr lang="pl-PL" dirty="0" err="1"/>
              <a:t>Dash</a:t>
            </a:r>
            <a:r>
              <a:rPr lang="pl-PL" dirty="0"/>
              <a:t>, R., </a:t>
            </a:r>
            <a:r>
              <a:rPr lang="pl-PL" dirty="0" err="1"/>
              <a:t>McMurtrey</a:t>
            </a:r>
            <a:r>
              <a:rPr lang="pl-PL" dirty="0"/>
              <a:t>, M., </a:t>
            </a:r>
            <a:r>
              <a:rPr lang="pl-PL" dirty="0" err="1"/>
              <a:t>Rebman</a:t>
            </a:r>
            <a:r>
              <a:rPr lang="pl-PL" dirty="0"/>
              <a:t>, C. &amp; Kar U.K. (2019). Application of </a:t>
            </a:r>
            <a:r>
              <a:rPr lang="pl-PL" dirty="0" err="1"/>
              <a:t>Artificial</a:t>
            </a:r>
            <a:r>
              <a:rPr lang="pl-PL" dirty="0"/>
              <a:t> </a:t>
            </a:r>
            <a:r>
              <a:rPr lang="pl-PL" dirty="0" err="1"/>
              <a:t>Intelligence</a:t>
            </a:r>
            <a:r>
              <a:rPr lang="pl-PL" dirty="0"/>
              <a:t> in Automation of Supply Chain Management, Journal of Strategic </a:t>
            </a:r>
            <a:r>
              <a:rPr lang="pl-PL" dirty="0" err="1"/>
              <a:t>Innovation</a:t>
            </a:r>
            <a:r>
              <a:rPr lang="pl-PL" dirty="0"/>
              <a:t> and Sustainability, West 	Palm Beach, 14(3), pp. 43-53.</a:t>
            </a:r>
          </a:p>
          <a:p>
            <a:pPr marL="0" indent="0">
              <a:buNone/>
            </a:pPr>
            <a:r>
              <a:rPr lang="pl-PL" dirty="0"/>
              <a:t>[4.]	DHL 2017. The 21st Century Spice Trade: A Guide to the Cross-</a:t>
            </a:r>
            <a:r>
              <a:rPr lang="pl-PL" dirty="0" err="1"/>
              <a:t>Border</a:t>
            </a:r>
            <a:r>
              <a:rPr lang="pl-PL" dirty="0"/>
              <a:t> E-Commerce </a:t>
            </a:r>
            <a:r>
              <a:rPr lang="pl-PL" dirty="0" err="1"/>
              <a:t>Opportunity</a:t>
            </a:r>
            <a:r>
              <a:rPr lang="pl-PL" dirty="0"/>
              <a:t>. [</a:t>
            </a:r>
            <a:r>
              <a:rPr lang="pl-PL" dirty="0" err="1"/>
              <a:t>available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: 	http://www.dhl.com/content/dam/downloads/g0/press/publication/g0_dhl_express_cross_border_ecommerce_21st_century_spice_trade.pdf, </a:t>
            </a:r>
            <a:r>
              <a:rPr lang="pl-PL" dirty="0" err="1"/>
              <a:t>access</a:t>
            </a:r>
            <a:r>
              <a:rPr lang="pl-PL" dirty="0"/>
              <a:t>: </a:t>
            </a:r>
            <a:r>
              <a:rPr lang="pl-PL" dirty="0" err="1"/>
              <a:t>June</a:t>
            </a:r>
            <a:r>
              <a:rPr lang="pl-PL" dirty="0"/>
              <a:t> 23, 2018].</a:t>
            </a:r>
          </a:p>
          <a:p>
            <a:pPr marL="0" indent="0">
              <a:buNone/>
            </a:pPr>
            <a:r>
              <a:rPr lang="pl-PL" dirty="0"/>
              <a:t>[5.]	</a:t>
            </a:r>
            <a:r>
              <a:rPr lang="pl-PL" dirty="0" err="1"/>
              <a:t>Dutta</a:t>
            </a:r>
            <a:r>
              <a:rPr lang="pl-PL" dirty="0"/>
              <a:t>, P., </a:t>
            </a:r>
            <a:r>
              <a:rPr lang="pl-PL" dirty="0" err="1"/>
              <a:t>Choi</a:t>
            </a:r>
            <a:r>
              <a:rPr lang="pl-PL" dirty="0"/>
              <a:t>, T.M., </a:t>
            </a:r>
            <a:r>
              <a:rPr lang="pl-PL" dirty="0" err="1"/>
              <a:t>Somani</a:t>
            </a:r>
            <a:r>
              <a:rPr lang="pl-PL" dirty="0"/>
              <a:t>, S. &amp; </a:t>
            </a:r>
            <a:r>
              <a:rPr lang="pl-PL" dirty="0" err="1"/>
              <a:t>Butala</a:t>
            </a:r>
            <a:r>
              <a:rPr lang="pl-PL" dirty="0"/>
              <a:t>, R. (2020). </a:t>
            </a:r>
            <a:r>
              <a:rPr lang="pl-PL" dirty="0" err="1"/>
              <a:t>Blockchain</a:t>
            </a:r>
            <a:r>
              <a:rPr lang="pl-PL" dirty="0"/>
              <a:t> </a:t>
            </a:r>
            <a:r>
              <a:rPr lang="pl-PL" dirty="0" err="1"/>
              <a:t>technology</a:t>
            </a:r>
            <a:r>
              <a:rPr lang="pl-PL" dirty="0"/>
              <a:t> in </a:t>
            </a:r>
            <a:r>
              <a:rPr lang="pl-PL" dirty="0" err="1"/>
              <a:t>supply</a:t>
            </a:r>
            <a:r>
              <a:rPr lang="pl-PL" dirty="0"/>
              <a:t> </a:t>
            </a:r>
            <a:r>
              <a:rPr lang="pl-PL" dirty="0" err="1"/>
              <a:t>chain</a:t>
            </a:r>
            <a:r>
              <a:rPr lang="pl-PL" dirty="0"/>
              <a:t> </a:t>
            </a:r>
            <a:r>
              <a:rPr lang="pl-PL" dirty="0" err="1"/>
              <a:t>operations</a:t>
            </a:r>
            <a:r>
              <a:rPr lang="pl-PL" dirty="0"/>
              <a:t>: </a:t>
            </a:r>
            <a:r>
              <a:rPr lang="pl-PL" dirty="0" err="1"/>
              <a:t>applications</a:t>
            </a:r>
            <a:r>
              <a:rPr lang="pl-PL" dirty="0"/>
              <a:t>, </a:t>
            </a:r>
            <a:r>
              <a:rPr lang="pl-PL" dirty="0" err="1"/>
              <a:t>challenges</a:t>
            </a:r>
            <a:r>
              <a:rPr lang="pl-PL" dirty="0"/>
              <a:t> and </a:t>
            </a:r>
            <a:r>
              <a:rPr lang="pl-PL" dirty="0" err="1"/>
              <a:t>research</a:t>
            </a:r>
            <a:r>
              <a:rPr lang="pl-PL" dirty="0"/>
              <a:t> </a:t>
            </a:r>
            <a:r>
              <a:rPr lang="pl-PL" dirty="0" err="1"/>
              <a:t>opportunities</a:t>
            </a:r>
            <a:r>
              <a:rPr lang="pl-PL" dirty="0"/>
              <a:t>. </a:t>
            </a:r>
            <a:r>
              <a:rPr lang="pl-PL" dirty="0" err="1"/>
              <a:t>Transp</a:t>
            </a:r>
            <a:r>
              <a:rPr lang="pl-PL" dirty="0"/>
              <a:t> Res Part E: </a:t>
            </a:r>
            <a:r>
              <a:rPr lang="pl-PL" dirty="0" err="1"/>
              <a:t>Logist</a:t>
            </a:r>
            <a:r>
              <a:rPr lang="pl-PL" dirty="0"/>
              <a:t> </a:t>
            </a:r>
            <a:r>
              <a:rPr lang="pl-PL" dirty="0" err="1"/>
              <a:t>Transp</a:t>
            </a:r>
            <a:r>
              <a:rPr lang="pl-PL" dirty="0"/>
              <a:t> 	Rev,142(102067).</a:t>
            </a:r>
          </a:p>
          <a:p>
            <a:pPr marL="0" indent="0">
              <a:buNone/>
            </a:pPr>
            <a:r>
              <a:rPr lang="pl-PL" dirty="0"/>
              <a:t>[6.]	</a:t>
            </a:r>
            <a:r>
              <a:rPr lang="pl-PL" dirty="0" err="1"/>
              <a:t>Erceg</a:t>
            </a:r>
            <a:r>
              <a:rPr lang="pl-PL" dirty="0"/>
              <a:t>. A.&amp; </a:t>
            </a:r>
            <a:r>
              <a:rPr lang="pl-PL" dirty="0" err="1"/>
              <a:t>Damoska</a:t>
            </a:r>
            <a:r>
              <a:rPr lang="pl-PL" dirty="0"/>
              <a:t> </a:t>
            </a:r>
            <a:r>
              <a:rPr lang="pl-PL" dirty="0" err="1"/>
              <a:t>Sekuloska</a:t>
            </a:r>
            <a:r>
              <a:rPr lang="pl-PL" dirty="0"/>
              <a:t> J. (2019). E-</a:t>
            </a:r>
            <a:r>
              <a:rPr lang="pl-PL" dirty="0" err="1"/>
              <a:t>logistics</a:t>
            </a:r>
            <a:r>
              <a:rPr lang="pl-PL" dirty="0"/>
              <a:t> and e-SCM: </a:t>
            </a:r>
            <a:r>
              <a:rPr lang="pl-PL" dirty="0" err="1"/>
              <a:t>how</a:t>
            </a:r>
            <a:r>
              <a:rPr lang="pl-PL" dirty="0"/>
              <a:t> to </a:t>
            </a:r>
            <a:r>
              <a:rPr lang="pl-PL" dirty="0" err="1"/>
              <a:t>increase</a:t>
            </a:r>
            <a:r>
              <a:rPr lang="pl-PL" dirty="0"/>
              <a:t> </a:t>
            </a:r>
            <a:r>
              <a:rPr lang="pl-PL" dirty="0" err="1"/>
              <a:t>competitiveness</a:t>
            </a:r>
            <a:r>
              <a:rPr lang="pl-PL" dirty="0"/>
              <a:t>. LogForum,15 (1), pp. 155-169. </a:t>
            </a:r>
          </a:p>
          <a:p>
            <a:pPr marL="0" indent="0">
              <a:buNone/>
            </a:pPr>
            <a:r>
              <a:rPr lang="pl-PL" dirty="0"/>
              <a:t>[7.]	</a:t>
            </a:r>
            <a:r>
              <a:rPr lang="pl-PL" dirty="0" err="1"/>
              <a:t>Idrissi</a:t>
            </a:r>
            <a:r>
              <a:rPr lang="pl-PL" dirty="0"/>
              <a:t>, Z.K., </a:t>
            </a:r>
            <a:r>
              <a:rPr lang="pl-PL" dirty="0" err="1"/>
              <a:t>Lachgar</a:t>
            </a:r>
            <a:r>
              <a:rPr lang="pl-PL" dirty="0"/>
              <a:t> M. &amp; </a:t>
            </a:r>
            <a:r>
              <a:rPr lang="pl-PL" dirty="0" err="1"/>
              <a:t>Hrimech</a:t>
            </a:r>
            <a:r>
              <a:rPr lang="pl-PL" dirty="0"/>
              <a:t> H. (2022). </a:t>
            </a:r>
            <a:r>
              <a:rPr lang="pl-PL" dirty="0" err="1"/>
              <a:t>Blockchain</a:t>
            </a:r>
            <a:r>
              <a:rPr lang="pl-PL" dirty="0"/>
              <a:t>, IoT and AI </a:t>
            </a:r>
            <a:r>
              <a:rPr lang="pl-PL" dirty="0" err="1"/>
              <a:t>revolution</a:t>
            </a:r>
            <a:r>
              <a:rPr lang="pl-PL" dirty="0"/>
              <a:t> </a:t>
            </a:r>
            <a:r>
              <a:rPr lang="pl-PL" dirty="0" err="1"/>
              <a:t>within</a:t>
            </a:r>
            <a:r>
              <a:rPr lang="pl-PL" dirty="0"/>
              <a:t> transport and </a:t>
            </a:r>
            <a:r>
              <a:rPr lang="pl-PL" dirty="0" err="1"/>
              <a:t>logistics</a:t>
            </a:r>
            <a:r>
              <a:rPr lang="pl-PL" dirty="0"/>
              <a:t>, 2022 14th International Colloquium of Logistics and Supply Chain Management 	(LOGISTIQUA), EL JADIDA, </a:t>
            </a:r>
            <a:r>
              <a:rPr lang="pl-PL" dirty="0" err="1"/>
              <a:t>Morocco</a:t>
            </a:r>
            <a:r>
              <a:rPr lang="pl-PL" dirty="0"/>
              <a:t>, 25-27 May 2022.</a:t>
            </a:r>
          </a:p>
          <a:p>
            <a:pPr marL="0" indent="0">
              <a:buNone/>
            </a:pPr>
            <a:r>
              <a:rPr lang="pl-PL" dirty="0"/>
              <a:t>[8.]	</a:t>
            </a:r>
            <a:r>
              <a:rPr lang="pl-PL" dirty="0" err="1"/>
              <a:t>Merali</a:t>
            </a:r>
            <a:r>
              <a:rPr lang="pl-PL" dirty="0"/>
              <a:t> Y., </a:t>
            </a:r>
            <a:r>
              <a:rPr lang="pl-PL" dirty="0" err="1"/>
              <a:t>Papadopoulos</a:t>
            </a:r>
            <a:r>
              <a:rPr lang="pl-PL" dirty="0"/>
              <a:t>, T., </a:t>
            </a:r>
            <a:r>
              <a:rPr lang="pl-PL" dirty="0" err="1"/>
              <a:t>Nadkarni</a:t>
            </a:r>
            <a:r>
              <a:rPr lang="pl-PL" dirty="0"/>
              <a:t>, T. (2012). Information </a:t>
            </a:r>
            <a:r>
              <a:rPr lang="pl-PL" dirty="0" err="1"/>
              <a:t>systems</a:t>
            </a:r>
            <a:r>
              <a:rPr lang="pl-PL" dirty="0"/>
              <a:t> </a:t>
            </a:r>
            <a:r>
              <a:rPr lang="pl-PL" dirty="0" err="1"/>
              <a:t>strategy</a:t>
            </a:r>
            <a:r>
              <a:rPr lang="pl-PL" dirty="0"/>
              <a:t>: past, </a:t>
            </a:r>
            <a:r>
              <a:rPr lang="pl-PL" dirty="0" err="1"/>
              <a:t>present</a:t>
            </a:r>
            <a:r>
              <a:rPr lang="pl-PL" dirty="0"/>
              <a:t>, </a:t>
            </a:r>
            <a:r>
              <a:rPr lang="pl-PL" dirty="0" err="1"/>
              <a:t>future</a:t>
            </a:r>
            <a:r>
              <a:rPr lang="pl-PL" dirty="0"/>
              <a:t>? The Journal of Strategic Information Systems, 21(2), pp. 125–153.</a:t>
            </a:r>
          </a:p>
          <a:p>
            <a:pPr marL="0" indent="0">
              <a:buNone/>
            </a:pPr>
            <a:r>
              <a:rPr lang="pl-PL" dirty="0"/>
              <a:t>[9.]	</a:t>
            </a:r>
            <a:r>
              <a:rPr lang="pl-PL" dirty="0" err="1"/>
              <a:t>Minerva</a:t>
            </a:r>
            <a:r>
              <a:rPr lang="pl-PL" dirty="0"/>
              <a:t>, R., </a:t>
            </a:r>
            <a:r>
              <a:rPr lang="pl-PL" dirty="0" err="1"/>
              <a:t>Biru</a:t>
            </a:r>
            <a:r>
              <a:rPr lang="pl-PL" dirty="0"/>
              <a:t> A., &amp; </a:t>
            </a:r>
            <a:r>
              <a:rPr lang="pl-PL" dirty="0" err="1"/>
              <a:t>Rotondi</a:t>
            </a:r>
            <a:r>
              <a:rPr lang="pl-PL" dirty="0"/>
              <a:t>, D., (2015). </a:t>
            </a:r>
            <a:r>
              <a:rPr lang="pl-PL" dirty="0" err="1"/>
              <a:t>Towards</a:t>
            </a:r>
            <a:r>
              <a:rPr lang="pl-PL" dirty="0"/>
              <a:t> a </a:t>
            </a:r>
            <a:r>
              <a:rPr lang="pl-PL" dirty="0" err="1"/>
              <a:t>definition</a:t>
            </a:r>
            <a:r>
              <a:rPr lang="pl-PL" dirty="0"/>
              <a:t> of the Internet of </a:t>
            </a:r>
            <a:r>
              <a:rPr lang="pl-PL" dirty="0" err="1"/>
              <a:t>Things</a:t>
            </a:r>
            <a:r>
              <a:rPr lang="pl-PL" dirty="0"/>
              <a:t> (IoT), IEEE.</a:t>
            </a:r>
          </a:p>
          <a:p>
            <a:pPr marL="0" indent="0">
              <a:buNone/>
            </a:pPr>
            <a:r>
              <a:rPr lang="pl-PL" dirty="0"/>
              <a:t>[10.]	Moroz, M., </a:t>
            </a:r>
            <a:r>
              <a:rPr lang="pl-PL" dirty="0" err="1"/>
              <a:t>Nicu</a:t>
            </a:r>
            <a:r>
              <a:rPr lang="pl-PL" dirty="0"/>
              <a:t>, C., Pawel I. D.D., Polkowski Z., 2014. The </a:t>
            </a:r>
            <a:r>
              <a:rPr lang="pl-PL" dirty="0" err="1"/>
              <a:t>transformation</a:t>
            </a:r>
            <a:r>
              <a:rPr lang="pl-PL" dirty="0"/>
              <a:t> of </a:t>
            </a:r>
            <a:r>
              <a:rPr lang="pl-PL" dirty="0" err="1"/>
              <a:t>logistics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e-</a:t>
            </a:r>
            <a:r>
              <a:rPr lang="pl-PL" dirty="0" err="1"/>
              <a:t>logistics</a:t>
            </a:r>
            <a:r>
              <a:rPr lang="pl-PL" dirty="0"/>
              <a:t> with the </a:t>
            </a:r>
            <a:r>
              <a:rPr lang="pl-PL" dirty="0" err="1"/>
              <a:t>example</a:t>
            </a:r>
            <a:r>
              <a:rPr lang="pl-PL" dirty="0"/>
              <a:t> of </a:t>
            </a:r>
            <a:r>
              <a:rPr lang="pl-PL" dirty="0" err="1"/>
              <a:t>electronic</a:t>
            </a:r>
            <a:r>
              <a:rPr lang="pl-PL" dirty="0"/>
              <a:t> </a:t>
            </a:r>
            <a:r>
              <a:rPr lang="pl-PL" dirty="0" err="1"/>
              <a:t>freight</a:t>
            </a:r>
            <a:r>
              <a:rPr lang="pl-PL" dirty="0"/>
              <a:t> exchange, Zeszyty Naukowe Dolnośląskiej Wyższej Szkoły 	Przedsiębiorczości i Techniki. Studia z Nauk Technicznych, 3, pp. 111-128.</a:t>
            </a:r>
          </a:p>
          <a:p>
            <a:pPr marL="0" indent="0">
              <a:buNone/>
            </a:pPr>
            <a:r>
              <a:rPr lang="pl-PL" dirty="0"/>
              <a:t>[11.]	</a:t>
            </a:r>
            <a:r>
              <a:rPr lang="pl-PL" dirty="0" err="1"/>
              <a:t>Samoili</a:t>
            </a:r>
            <a:r>
              <a:rPr lang="pl-PL" dirty="0"/>
              <a:t>, S., </a:t>
            </a:r>
            <a:r>
              <a:rPr lang="pl-PL" dirty="0" err="1"/>
              <a:t>Cobo</a:t>
            </a:r>
            <a:r>
              <a:rPr lang="pl-PL" dirty="0"/>
              <a:t>, M.L., Gomez, E., De Prato, G. Martinez-</a:t>
            </a:r>
            <a:r>
              <a:rPr lang="pl-PL" dirty="0" err="1"/>
              <a:t>Plumed</a:t>
            </a:r>
            <a:r>
              <a:rPr lang="pl-PL" dirty="0"/>
              <a:t>, F. &amp; </a:t>
            </a:r>
            <a:r>
              <a:rPr lang="pl-PL" dirty="0" err="1"/>
              <a:t>Delipetrev</a:t>
            </a:r>
            <a:r>
              <a:rPr lang="pl-PL" dirty="0"/>
              <a:t>, B. (2020). </a:t>
            </a:r>
            <a:r>
              <a:rPr lang="pl-PL" dirty="0" err="1"/>
              <a:t>Defining</a:t>
            </a:r>
            <a:r>
              <a:rPr lang="pl-PL" dirty="0"/>
              <a:t> </a:t>
            </a:r>
            <a:r>
              <a:rPr lang="pl-PL" dirty="0" err="1"/>
              <a:t>Artificial</a:t>
            </a:r>
            <a:r>
              <a:rPr lang="pl-PL" dirty="0"/>
              <a:t> </a:t>
            </a:r>
            <a:r>
              <a:rPr lang="pl-PL" dirty="0" err="1"/>
              <a:t>Intelligence</a:t>
            </a:r>
            <a:r>
              <a:rPr lang="pl-PL" dirty="0"/>
              <a:t>. </a:t>
            </a:r>
            <a:r>
              <a:rPr lang="pl-PL" dirty="0" err="1"/>
              <a:t>Towards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operational</a:t>
            </a:r>
            <a:r>
              <a:rPr lang="pl-PL" dirty="0"/>
              <a:t> </a:t>
            </a:r>
            <a:r>
              <a:rPr lang="pl-PL" dirty="0" err="1"/>
              <a:t>definition</a:t>
            </a:r>
            <a:r>
              <a:rPr lang="pl-PL" dirty="0"/>
              <a:t> and </a:t>
            </a:r>
            <a:r>
              <a:rPr lang="pl-PL" dirty="0" err="1"/>
              <a:t>taxonomy</a:t>
            </a:r>
            <a:r>
              <a:rPr lang="pl-PL" dirty="0"/>
              <a:t> of </a:t>
            </a:r>
            <a:r>
              <a:rPr lang="pl-PL" dirty="0" err="1"/>
              <a:t>artificial</a:t>
            </a:r>
            <a:r>
              <a:rPr lang="pl-PL" dirty="0"/>
              <a:t> </a:t>
            </a:r>
            <a:r>
              <a:rPr lang="pl-PL" dirty="0" err="1"/>
              <a:t>intelligence</a:t>
            </a:r>
            <a:r>
              <a:rPr lang="pl-PL" dirty="0"/>
              <a:t>, 	Joint </a:t>
            </a:r>
            <a:r>
              <a:rPr lang="pl-PL" dirty="0" err="1"/>
              <a:t>Research</a:t>
            </a:r>
            <a:r>
              <a:rPr lang="pl-PL" dirty="0"/>
              <a:t> Centre, </a:t>
            </a:r>
            <a:r>
              <a:rPr lang="pl-PL" dirty="0" err="1"/>
              <a:t>Luxembourg</a:t>
            </a:r>
            <a:r>
              <a:rPr lang="pl-PL" dirty="0"/>
              <a:t>: Publications Office of the </a:t>
            </a:r>
            <a:r>
              <a:rPr lang="pl-PL" dirty="0" err="1"/>
              <a:t>European</a:t>
            </a:r>
            <a:r>
              <a:rPr lang="pl-PL" dirty="0"/>
              <a:t> Union, pp. 1-97.</a:t>
            </a:r>
          </a:p>
          <a:p>
            <a:pPr marL="0" indent="0">
              <a:buNone/>
            </a:pPr>
            <a:r>
              <a:rPr lang="pl-PL" dirty="0"/>
              <a:t>[12.]	</a:t>
            </a:r>
            <a:r>
              <a:rPr lang="pl-PL" dirty="0" err="1"/>
              <a:t>Skitsko</a:t>
            </a:r>
            <a:r>
              <a:rPr lang="pl-PL" dirty="0"/>
              <a:t> V.I., (2016). E-</a:t>
            </a:r>
            <a:r>
              <a:rPr lang="pl-PL" dirty="0" err="1"/>
              <a:t>logistics</a:t>
            </a:r>
            <a:r>
              <a:rPr lang="pl-PL" dirty="0"/>
              <a:t> and m-</a:t>
            </a:r>
            <a:r>
              <a:rPr lang="pl-PL" dirty="0" err="1"/>
              <a:t>logistics</a:t>
            </a:r>
            <a:r>
              <a:rPr lang="pl-PL" dirty="0"/>
              <a:t> in </a:t>
            </a:r>
            <a:r>
              <a:rPr lang="pl-PL" dirty="0" err="1"/>
              <a:t>information</a:t>
            </a:r>
            <a:r>
              <a:rPr lang="pl-PL" dirty="0"/>
              <a:t> </a:t>
            </a:r>
            <a:r>
              <a:rPr lang="pl-PL" dirty="0" err="1"/>
              <a:t>economy</a:t>
            </a:r>
            <a:r>
              <a:rPr lang="pl-PL" dirty="0"/>
              <a:t>. </a:t>
            </a:r>
            <a:r>
              <a:rPr lang="pl-PL" dirty="0" err="1"/>
              <a:t>LogForum</a:t>
            </a:r>
            <a:r>
              <a:rPr lang="pl-PL" dirty="0"/>
              <a:t>, 12(1), pp. 7-16.</a:t>
            </a:r>
          </a:p>
          <a:p>
            <a:pPr marL="0" indent="0">
              <a:buNone/>
            </a:pPr>
            <a:r>
              <a:rPr lang="pl-PL" dirty="0"/>
              <a:t>[13.]	Song, Y. &amp; </a:t>
            </a:r>
            <a:r>
              <a:rPr lang="pl-PL" dirty="0" err="1"/>
              <a:t>Hou</a:t>
            </a:r>
            <a:r>
              <a:rPr lang="pl-PL" dirty="0"/>
              <a:t>, H., (2004). On </a:t>
            </a:r>
            <a:r>
              <a:rPr lang="pl-PL" dirty="0" err="1"/>
              <a:t>traditional</a:t>
            </a:r>
            <a:r>
              <a:rPr lang="pl-PL" dirty="0"/>
              <a:t> M. F and Modern M. F, Journal of Beijing </a:t>
            </a:r>
            <a:r>
              <a:rPr lang="pl-PL" dirty="0" err="1"/>
              <a:t>Jiaotong</a:t>
            </a:r>
            <a:r>
              <a:rPr lang="pl-PL" dirty="0"/>
              <a:t> University (</a:t>
            </a:r>
            <a:r>
              <a:rPr lang="pl-PL" dirty="0" err="1"/>
              <a:t>Social</a:t>
            </a:r>
            <a:r>
              <a:rPr lang="pl-PL" dirty="0"/>
              <a:t> Sciences Edition), 3(1), pp. 10-16.</a:t>
            </a:r>
          </a:p>
          <a:p>
            <a:pPr marL="0" indent="0">
              <a:buNone/>
            </a:pPr>
            <a:r>
              <a:rPr lang="pl-PL" dirty="0"/>
              <a:t>[14.]	</a:t>
            </a:r>
            <a:r>
              <a:rPr lang="pl-PL" dirty="0" err="1"/>
              <a:t>Quirk</a:t>
            </a:r>
            <a:r>
              <a:rPr lang="pl-PL" dirty="0"/>
              <a:t>, A., </a:t>
            </a:r>
            <a:r>
              <a:rPr lang="pl-PL" dirty="0" err="1"/>
              <a:t>Forder</a:t>
            </a:r>
            <a:r>
              <a:rPr lang="pl-PL" dirty="0"/>
              <a:t>, J. &amp; Bentley D., (2003). </a:t>
            </a:r>
            <a:r>
              <a:rPr lang="pl-PL" dirty="0" err="1"/>
              <a:t>Electronic</a:t>
            </a:r>
            <a:r>
              <a:rPr lang="pl-PL" dirty="0"/>
              <a:t> Commerce and the Law, 2nd </a:t>
            </a:r>
            <a:r>
              <a:rPr lang="pl-PL" dirty="0" err="1"/>
              <a:t>edition</a:t>
            </a:r>
            <a:r>
              <a:rPr lang="pl-PL" dirty="0"/>
              <a:t>, John </a:t>
            </a:r>
            <a:r>
              <a:rPr lang="pl-PL" dirty="0" err="1"/>
              <a:t>Wiley</a:t>
            </a:r>
            <a:r>
              <a:rPr lang="pl-PL" dirty="0"/>
              <a:t> &amp; Sons Ltd., USA.</a:t>
            </a:r>
          </a:p>
          <a:p>
            <a:pPr marL="0" indent="0">
              <a:buNone/>
            </a:pPr>
            <a:r>
              <a:rPr lang="pl-PL" dirty="0"/>
              <a:t>[15.]	</a:t>
            </a:r>
            <a:r>
              <a:rPr lang="pl-PL" dirty="0" err="1"/>
              <a:t>Wang</a:t>
            </a:r>
            <a:r>
              <a:rPr lang="pl-PL" dirty="0"/>
              <a:t>, J., Yang, D., </a:t>
            </a:r>
            <a:r>
              <a:rPr lang="pl-PL" dirty="0" err="1"/>
              <a:t>Guo</a:t>
            </a:r>
            <a:r>
              <a:rPr lang="pl-PL" dirty="0"/>
              <a:t>, D. &amp; </a:t>
            </a:r>
            <a:r>
              <a:rPr lang="pl-PL" dirty="0" err="1"/>
              <a:t>Huo</a:t>
            </a:r>
            <a:r>
              <a:rPr lang="pl-PL" dirty="0"/>
              <a:t> Y., (2004). </a:t>
            </a:r>
            <a:r>
              <a:rPr lang="pl-PL" dirty="0" err="1"/>
              <a:t>Taking</a:t>
            </a:r>
            <a:r>
              <a:rPr lang="pl-PL" dirty="0"/>
              <a:t> Advantage of E-Logistics to </a:t>
            </a:r>
            <a:r>
              <a:rPr lang="pl-PL" dirty="0" err="1"/>
              <a:t>Strengthen</a:t>
            </a:r>
            <a:r>
              <a:rPr lang="pl-PL" dirty="0"/>
              <a:t> the </a:t>
            </a:r>
            <a:r>
              <a:rPr lang="pl-PL" dirty="0" err="1"/>
              <a:t>Competitive</a:t>
            </a:r>
            <a:r>
              <a:rPr lang="pl-PL" dirty="0"/>
              <a:t> Advantage of Enterprises in China [in:] </a:t>
            </a:r>
            <a:r>
              <a:rPr lang="pl-PL" dirty="0" err="1"/>
              <a:t>Proceedings</a:t>
            </a:r>
            <a:r>
              <a:rPr lang="pl-PL" dirty="0"/>
              <a:t> of The </a:t>
            </a:r>
            <a:r>
              <a:rPr lang="pl-PL" dirty="0" err="1"/>
              <a:t>Fourth</a:t>
            </a:r>
            <a:r>
              <a:rPr lang="pl-PL" dirty="0"/>
              <a:t> International 	Conference on </a:t>
            </a:r>
            <a:r>
              <a:rPr lang="pl-PL" dirty="0" err="1"/>
              <a:t>Electronic</a:t>
            </a:r>
            <a:r>
              <a:rPr lang="pl-PL" dirty="0"/>
              <a:t> Business, </a:t>
            </a:r>
            <a:r>
              <a:rPr lang="pl-PL" dirty="0" err="1"/>
              <a:t>Bejing</a:t>
            </a:r>
            <a:r>
              <a:rPr lang="pl-PL" dirty="0"/>
              <a:t>, pp. 185-189.</a:t>
            </a:r>
          </a:p>
          <a:p>
            <a:pPr marL="0" indent="0">
              <a:buNone/>
            </a:pPr>
            <a:r>
              <a:rPr lang="pl-PL" dirty="0"/>
              <a:t>[16.]	</a:t>
            </a:r>
            <a:r>
              <a:rPr lang="pl-PL" dirty="0" err="1"/>
              <a:t>Wang</a:t>
            </a:r>
            <a:r>
              <a:rPr lang="pl-PL" dirty="0"/>
              <a:t>, Y., Potter, A. &amp; </a:t>
            </a:r>
            <a:r>
              <a:rPr lang="pl-PL" dirty="0" err="1"/>
              <a:t>Naim</a:t>
            </a:r>
            <a:r>
              <a:rPr lang="pl-PL" dirty="0"/>
              <a:t>, M.M. (2007). </a:t>
            </a:r>
            <a:r>
              <a:rPr lang="pl-PL" dirty="0" err="1"/>
              <a:t>Electronic</a:t>
            </a:r>
            <a:r>
              <a:rPr lang="pl-PL" dirty="0"/>
              <a:t> </a:t>
            </a:r>
            <a:r>
              <a:rPr lang="pl-PL" dirty="0" err="1"/>
              <a:t>marketplaces</a:t>
            </a:r>
            <a:r>
              <a:rPr lang="pl-PL" dirty="0"/>
              <a:t> for </a:t>
            </a:r>
            <a:r>
              <a:rPr lang="pl-PL" dirty="0" err="1"/>
              <a:t>tailored</a:t>
            </a:r>
            <a:r>
              <a:rPr lang="pl-PL" dirty="0"/>
              <a:t> </a:t>
            </a:r>
            <a:r>
              <a:rPr lang="pl-PL" dirty="0" err="1"/>
              <a:t>logistics</a:t>
            </a:r>
            <a:r>
              <a:rPr lang="pl-PL" dirty="0"/>
              <a:t>, </a:t>
            </a:r>
            <a:r>
              <a:rPr lang="pl-PL" dirty="0" err="1"/>
              <a:t>Industrial</a:t>
            </a:r>
            <a:r>
              <a:rPr lang="pl-PL" dirty="0"/>
              <a:t> Management and Data Systems, 107 (8), pp. 1170–1187.</a:t>
            </a:r>
          </a:p>
          <a:p>
            <a:pPr marL="0" indent="0">
              <a:buNone/>
            </a:pPr>
            <a:r>
              <a:rPr lang="pl-PL" dirty="0"/>
              <a:t>[17.]	</a:t>
            </a:r>
            <a:r>
              <a:rPr lang="pl-PL" dirty="0" err="1"/>
              <a:t>Wang</a:t>
            </a:r>
            <a:r>
              <a:rPr lang="pl-PL" dirty="0"/>
              <a:t>, Y. (2016). E-</a:t>
            </a:r>
            <a:r>
              <a:rPr lang="pl-PL" dirty="0" err="1"/>
              <a:t>logistics</a:t>
            </a:r>
            <a:r>
              <a:rPr lang="pl-PL" dirty="0"/>
              <a:t>: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introduction</a:t>
            </a:r>
            <a:r>
              <a:rPr lang="pl-PL" dirty="0"/>
              <a:t>, in </a:t>
            </a:r>
            <a:r>
              <a:rPr lang="pl-PL" dirty="0" err="1"/>
              <a:t>Wang</a:t>
            </a:r>
            <a:r>
              <a:rPr lang="pl-PL" dirty="0"/>
              <a:t> Y.I. &amp; </a:t>
            </a:r>
            <a:r>
              <a:rPr lang="pl-PL" dirty="0" err="1"/>
              <a:t>Pettit</a:t>
            </a:r>
            <a:r>
              <a:rPr lang="pl-PL" dirty="0"/>
              <a:t> S., E-Logistics: Managing </a:t>
            </a:r>
            <a:r>
              <a:rPr lang="pl-PL" dirty="0" err="1"/>
              <a:t>Your</a:t>
            </a:r>
            <a:r>
              <a:rPr lang="pl-PL" dirty="0"/>
              <a:t> Digital Supply </a:t>
            </a:r>
            <a:r>
              <a:rPr lang="pl-PL" dirty="0" err="1"/>
              <a:t>Chains</a:t>
            </a:r>
            <a:r>
              <a:rPr lang="pl-PL" dirty="0"/>
              <a:t> for </a:t>
            </a:r>
            <a:r>
              <a:rPr lang="pl-PL" dirty="0" err="1"/>
              <a:t>Competitive</a:t>
            </a:r>
            <a:r>
              <a:rPr lang="pl-PL" dirty="0"/>
              <a:t> </a:t>
            </a:r>
            <a:r>
              <a:rPr lang="pl-PL" dirty="0" err="1"/>
              <a:t>Advantage,Kogan</a:t>
            </a:r>
            <a:r>
              <a:rPr lang="pl-PL" dirty="0"/>
              <a:t> </a:t>
            </a:r>
            <a:r>
              <a:rPr lang="pl-PL" dirty="0" err="1"/>
              <a:t>Page</a:t>
            </a:r>
            <a:r>
              <a:rPr lang="pl-PL" dirty="0"/>
              <a:t>, pp. 3-31</a:t>
            </a:r>
          </a:p>
        </p:txBody>
      </p:sp>
    </p:spTree>
    <p:extLst>
      <p:ext uri="{BB962C8B-B14F-4D97-AF65-F5344CB8AC3E}">
        <p14:creationId xmlns:p14="http://schemas.microsoft.com/office/powerpoint/2010/main" val="3486712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Zadnja verzija: Lipanj 2025.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E-poslovanje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E611071C-C6E3-65DF-73B9-E9F1B5F5C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599" y="2498629"/>
            <a:ext cx="6739468" cy="2348442"/>
          </a:xfrm>
        </p:spPr>
        <p:txBody>
          <a:bodyPr>
            <a:normAutofit/>
          </a:bodyPr>
          <a:lstStyle/>
          <a:p>
            <a:r>
              <a:rPr lang="en-US" sz="1800" dirty="0"/>
              <a:t>E-</a:t>
            </a:r>
            <a:r>
              <a:rPr lang="en-US" sz="1800" dirty="0" err="1"/>
              <a:t>logistika</a:t>
            </a:r>
            <a:r>
              <a:rPr lang="en-US" sz="1800" dirty="0"/>
              <a:t> je </a:t>
            </a:r>
            <a:r>
              <a:rPr lang="en-US" sz="1800" dirty="0" err="1"/>
              <a:t>rješenje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djeluje</a:t>
            </a:r>
            <a:r>
              <a:rPr lang="en-US" sz="1800" dirty="0"/>
              <a:t> </a:t>
            </a:r>
            <a:r>
              <a:rPr lang="en-US" sz="1800" dirty="0" err="1"/>
              <a:t>unutar</a:t>
            </a:r>
            <a:r>
              <a:rPr lang="en-US" sz="1800" dirty="0"/>
              <a:t> </a:t>
            </a:r>
            <a:r>
              <a:rPr lang="en-US" sz="1800" dirty="0" err="1"/>
              <a:t>šireg</a:t>
            </a:r>
            <a:r>
              <a:rPr lang="en-US" sz="1800" dirty="0"/>
              <a:t> </a:t>
            </a:r>
            <a:r>
              <a:rPr lang="en-US" sz="1800" dirty="0" err="1"/>
              <a:t>koncepta</a:t>
            </a:r>
            <a:r>
              <a:rPr lang="en-US" sz="1800" dirty="0"/>
              <a:t> e-</a:t>
            </a:r>
            <a:r>
              <a:rPr lang="en-US" sz="1800" dirty="0" err="1"/>
              <a:t>poslovanja</a:t>
            </a:r>
            <a:r>
              <a:rPr lang="en-US" sz="1800" dirty="0"/>
              <a:t>. E-</a:t>
            </a:r>
            <a:r>
              <a:rPr lang="en-US" sz="1800" dirty="0" err="1"/>
              <a:t>poslovanje</a:t>
            </a:r>
            <a:r>
              <a:rPr lang="en-US" sz="1800" dirty="0"/>
              <a:t> se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slobodno</a:t>
            </a:r>
            <a:r>
              <a:rPr lang="en-US" sz="1800" dirty="0"/>
              <a:t> </a:t>
            </a:r>
            <a:r>
              <a:rPr lang="en-US" sz="1800" dirty="0" err="1"/>
              <a:t>definirati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poslovni</a:t>
            </a:r>
            <a:r>
              <a:rPr lang="en-US" sz="1800" dirty="0"/>
              <a:t> </a:t>
            </a:r>
            <a:r>
              <a:rPr lang="en-US" sz="1800" dirty="0" err="1"/>
              <a:t>proces</a:t>
            </a:r>
            <a:r>
              <a:rPr lang="en-US" sz="1800" dirty="0"/>
              <a:t> koji </a:t>
            </a:r>
            <a:r>
              <a:rPr lang="en-US" sz="1800" dirty="0" err="1"/>
              <a:t>koristi</a:t>
            </a:r>
            <a:r>
              <a:rPr lang="en-US" sz="1800" dirty="0"/>
              <a:t> Internet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drugi</a:t>
            </a:r>
            <a:r>
              <a:rPr lang="en-US" sz="1800" dirty="0"/>
              <a:t> </a:t>
            </a:r>
            <a:r>
              <a:rPr lang="en-US" sz="1800" dirty="0" err="1"/>
              <a:t>elektronički</a:t>
            </a:r>
            <a:r>
              <a:rPr lang="en-US" sz="1800" dirty="0"/>
              <a:t> </a:t>
            </a:r>
            <a:r>
              <a:rPr lang="en-US" sz="1800" dirty="0" err="1"/>
              <a:t>medij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kanal</a:t>
            </a:r>
            <a:r>
              <a:rPr lang="en-US" sz="1800" dirty="0"/>
              <a:t> za </a:t>
            </a:r>
            <a:r>
              <a:rPr lang="en-US" sz="1800" dirty="0" err="1"/>
              <a:t>obavljanje</a:t>
            </a:r>
            <a:r>
              <a:rPr lang="en-US" sz="1800" dirty="0"/>
              <a:t> </a:t>
            </a:r>
            <a:r>
              <a:rPr lang="en-US" sz="1800" dirty="0" err="1"/>
              <a:t>poslovnih</a:t>
            </a:r>
            <a:r>
              <a:rPr lang="en-US" sz="1800" dirty="0"/>
              <a:t> </a:t>
            </a:r>
            <a:r>
              <a:rPr lang="en-US" sz="1800" dirty="0" err="1"/>
              <a:t>transakcija</a:t>
            </a:r>
            <a:r>
              <a:rPr lang="en-US" sz="1800" dirty="0"/>
              <a:t>.</a:t>
            </a:r>
            <a:endParaRPr lang="pl-PL" sz="1800" dirty="0"/>
          </a:p>
        </p:txBody>
      </p:sp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C1CEF596-AC61-6B39-B395-8BBA77E3D654}"/>
              </a:ext>
            </a:extLst>
          </p:cNvPr>
          <p:cNvSpPr txBox="1">
            <a:spLocks/>
          </p:cNvSpPr>
          <p:nvPr/>
        </p:nvSpPr>
        <p:spPr>
          <a:xfrm>
            <a:off x="4546599" y="500890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[Jayashankar et al., 2003] </a:t>
            </a:r>
          </a:p>
        </p:txBody>
      </p:sp>
      <p:pic>
        <p:nvPicPr>
          <p:cNvPr id="11" name="Obraz 10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id="{BA7630D8-D133-A0F3-10BE-23567AD89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01" y="2452600"/>
            <a:ext cx="1819699" cy="1819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E-poslovanje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50E0744-72A7-FAD8-698F-67D8BC663E5A}"/>
              </a:ext>
            </a:extLst>
          </p:cNvPr>
          <p:cNvSpPr txBox="1"/>
          <p:nvPr/>
        </p:nvSpPr>
        <p:spPr>
          <a:xfrm>
            <a:off x="5761565" y="1829347"/>
            <a:ext cx="4974169" cy="3853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Unutar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e-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poslovanja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možemo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razlikovati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detaljne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aktivnosti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trgovina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oglašavanje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e-marketing,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elektroničko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bankarstvo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elektroničke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dražbe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itd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Kod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ovih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vrsta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poslovanja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pridjev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"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elektronički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označava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se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djelatnosti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obavljaju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isključivo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elektroničkom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digitalnom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obliku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korištenjem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mobilne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veze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sl.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FEDFACB9-FDFF-7959-C818-AACF812E06EB}"/>
              </a:ext>
            </a:extLst>
          </p:cNvPr>
          <p:cNvSpPr txBox="1">
            <a:spLocks/>
          </p:cNvSpPr>
          <p:nvPr/>
        </p:nvSpPr>
        <p:spPr>
          <a:xfrm>
            <a:off x="713799" y="5843046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 : [Skitsko, 2016] </a:t>
            </a:r>
          </a:p>
        </p:txBody>
      </p:sp>
      <p:pic>
        <p:nvPicPr>
          <p:cNvPr id="2" name="Picture 1" descr="A diagram of a logistic&#10;&#10;Description automatically generated">
            <a:extLst>
              <a:ext uri="{FF2B5EF4-FFF2-40B4-BE49-F238E27FC236}">
                <a16:creationId xmlns:a16="http://schemas.microsoft.com/office/drawing/2014/main" id="{C98E701D-FB62-77BC-BDD8-37B2F5427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70" y="1493499"/>
            <a:ext cx="3846851" cy="43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2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E-poslovanje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50E0744-72A7-FAD8-698F-67D8BC663E5A}"/>
              </a:ext>
            </a:extLst>
          </p:cNvPr>
          <p:cNvSpPr txBox="1"/>
          <p:nvPr/>
        </p:nvSpPr>
        <p:spPr>
          <a:xfrm>
            <a:off x="4867851" y="1566911"/>
            <a:ext cx="6875416" cy="460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B2C (business-to-customer)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 ovom modelu tvrtka komunicira sa svojim krajnjim potrošačem.</a:t>
            </a:r>
          </a:p>
          <a:p>
            <a:pPr marL="342900" lvl="0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C2C (customer-to-customer)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 ovom modelu ljudi (fizičke osobe) međusobno komuniciraju uz pomoć različitih komunikacijskih sredstava i tehnologija.</a:t>
            </a:r>
          </a:p>
          <a:p>
            <a:pPr marL="342900" lvl="0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C2B (customer-to-business)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 ovom modelu mišljenja ili ideje krajnjih potrošača izražene različitim sredstvima, posebice na raznim internetskim forumima, društvenim mrežama, e-poštom itd. značajno utječu na izradu proizvoda (njihove karakteristike, karakteristike, cijena itd.) od strane proizvođača.</a:t>
            </a:r>
          </a:p>
        </p:txBody>
      </p:sp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FEDFACB9-FDFF-7959-C818-AACF812E06EB}"/>
              </a:ext>
            </a:extLst>
          </p:cNvPr>
          <p:cNvSpPr txBox="1">
            <a:spLocks/>
          </p:cNvSpPr>
          <p:nvPr/>
        </p:nvSpPr>
        <p:spPr>
          <a:xfrm>
            <a:off x="713799" y="5843046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[Skitsko, 2016] </a:t>
            </a:r>
          </a:p>
        </p:txBody>
      </p:sp>
      <p:pic>
        <p:nvPicPr>
          <p:cNvPr id="3" name="Picture 2" descr="A diagram of a logistic&#10;&#10;Description automatically generated">
            <a:extLst>
              <a:ext uri="{FF2B5EF4-FFF2-40B4-BE49-F238E27FC236}">
                <a16:creationId xmlns:a16="http://schemas.microsoft.com/office/drawing/2014/main" id="{9250AEA4-F786-FBD4-CF86-152EFB40D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70" y="1493499"/>
            <a:ext cx="3846851" cy="43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0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E-poslovanje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50E0744-72A7-FAD8-698F-67D8BC663E5A}"/>
              </a:ext>
            </a:extLst>
          </p:cNvPr>
          <p:cNvSpPr txBox="1"/>
          <p:nvPr/>
        </p:nvSpPr>
        <p:spPr>
          <a:xfrm>
            <a:off x="4427584" y="1829347"/>
            <a:ext cx="7349549" cy="2944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b="1" kern="100" dirty="0">
                <a:solidFill>
                  <a:srgbClr val="1065AB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B2G (business-to-government). </a:t>
            </a:r>
            <a:r>
              <a:rPr lang="pl-PL" kern="100" dirty="0">
                <a:latin typeface="Tahoma" panose="020B0604030504040204" pitchFamily="34" charset="0"/>
                <a:cs typeface="Times New Roman" panose="02020603050405020304" pitchFamily="18" charset="0"/>
              </a:rPr>
              <a:t>U ovom modelu tvrtka je u interakciji s državnim upravnim tijelima.</a:t>
            </a:r>
          </a:p>
          <a:p>
            <a:pPr marL="342900" lvl="0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b="1" kern="100" dirty="0">
                <a:solidFill>
                  <a:srgbClr val="1065AB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C2G (customer-to-government). </a:t>
            </a:r>
            <a:r>
              <a:rPr lang="pl-PL" kern="100" dirty="0">
                <a:latin typeface="Tahoma" panose="020B0604030504040204" pitchFamily="34" charset="0"/>
                <a:cs typeface="Times New Roman" panose="02020603050405020304" pitchFamily="18" charset="0"/>
              </a:rPr>
              <a:t>U ovom modelu postoji interakcija između osobe i organa državne uprave.</a:t>
            </a:r>
          </a:p>
          <a:p>
            <a:pPr marL="342900" lvl="0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b="1" kern="100" dirty="0">
                <a:solidFill>
                  <a:srgbClr val="1065AB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G2B (vlada-poduzeću), G2C (vlada-kupcu). </a:t>
            </a:r>
            <a:r>
              <a:rPr lang="pl-PL" kern="100" dirty="0">
                <a:latin typeface="Tahoma" panose="020B0604030504040204" pitchFamily="34" charset="0"/>
                <a:cs typeface="Times New Roman" panose="02020603050405020304" pitchFamily="18" charset="0"/>
              </a:rPr>
              <a:t>U ovim modelima organi državne uprave društvima (poduzećima) i fizičkim osobama pružaju informacijske usluge putem Interneta.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FEDFACB9-FDFF-7959-C818-AACF812E06EB}"/>
              </a:ext>
            </a:extLst>
          </p:cNvPr>
          <p:cNvSpPr txBox="1">
            <a:spLocks/>
          </p:cNvSpPr>
          <p:nvPr/>
        </p:nvSpPr>
        <p:spPr>
          <a:xfrm>
            <a:off x="713799" y="5843046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[Skitsko, 2016] </a:t>
            </a:r>
          </a:p>
        </p:txBody>
      </p:sp>
      <p:pic>
        <p:nvPicPr>
          <p:cNvPr id="3" name="Picture 2" descr="A diagram of a logistic&#10;&#10;Description automatically generated">
            <a:extLst>
              <a:ext uri="{FF2B5EF4-FFF2-40B4-BE49-F238E27FC236}">
                <a16:creationId xmlns:a16="http://schemas.microsoft.com/office/drawing/2014/main" id="{55575BBC-8FC5-268A-B394-DA112CC68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70" y="1493499"/>
            <a:ext cx="3846851" cy="43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5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Definicija e-logistike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0266" y="1975262"/>
            <a:ext cx="8646957" cy="1467908"/>
          </a:xfrm>
        </p:spPr>
        <p:txBody>
          <a:bodyPr>
            <a:normAutofit/>
          </a:bodyPr>
          <a:lstStyle/>
          <a:p>
            <a:r>
              <a:rPr lang="en-US" sz="1800" i="1" dirty="0"/>
              <a:t>„ E-</a:t>
            </a:r>
            <a:r>
              <a:rPr lang="en-US" sz="1800" i="1" dirty="0" err="1"/>
              <a:t>Logistika</a:t>
            </a:r>
            <a:r>
              <a:rPr lang="en-US" sz="1800" i="1" dirty="0"/>
              <a:t> je </a:t>
            </a:r>
            <a:r>
              <a:rPr lang="en-US" sz="1800" i="1" dirty="0" err="1"/>
              <a:t>dinamičan</a:t>
            </a:r>
            <a:r>
              <a:rPr lang="en-US" sz="1800" i="1" dirty="0"/>
              <a:t> </a:t>
            </a:r>
            <a:r>
              <a:rPr lang="en-US" sz="1800" i="1" dirty="0" err="1"/>
              <a:t>skup</a:t>
            </a:r>
            <a:r>
              <a:rPr lang="en-US" sz="1800" i="1" dirty="0"/>
              <a:t> </a:t>
            </a:r>
            <a:r>
              <a:rPr lang="en-US" sz="1800" i="1" dirty="0" err="1"/>
              <a:t>komunikacijskih</a:t>
            </a:r>
            <a:r>
              <a:rPr lang="en-US" sz="1800" i="1" dirty="0"/>
              <a:t>, </a:t>
            </a:r>
            <a:r>
              <a:rPr lang="en-US" sz="1800" i="1" dirty="0" err="1"/>
              <a:t>računalnih</a:t>
            </a:r>
            <a:r>
              <a:rPr lang="en-US" sz="1800" i="1" dirty="0"/>
              <a:t> </a:t>
            </a:r>
            <a:r>
              <a:rPr lang="en-US" sz="1800" i="1" dirty="0" err="1"/>
              <a:t>i</a:t>
            </a:r>
            <a:r>
              <a:rPr lang="en-US" sz="1800" i="1" dirty="0"/>
              <a:t> </a:t>
            </a:r>
            <a:r>
              <a:rPr lang="en-US" sz="1800" i="1" dirty="0" err="1"/>
              <a:t>kolaborativnih</a:t>
            </a:r>
            <a:r>
              <a:rPr lang="en-US" sz="1800" i="1" dirty="0"/>
              <a:t> </a:t>
            </a:r>
            <a:r>
              <a:rPr lang="en-US" sz="1800" i="1" dirty="0" err="1"/>
              <a:t>tehnologija</a:t>
            </a:r>
            <a:r>
              <a:rPr lang="en-US" sz="1800" i="1" dirty="0"/>
              <a:t> </a:t>
            </a:r>
            <a:r>
              <a:rPr lang="en-US" sz="1800" i="1" dirty="0" err="1"/>
              <a:t>koje</a:t>
            </a:r>
            <a:r>
              <a:rPr lang="en-US" sz="1800" i="1" dirty="0"/>
              <a:t> </a:t>
            </a:r>
            <a:r>
              <a:rPr lang="en-US" sz="1800" i="1" dirty="0" err="1"/>
              <a:t>transformiraju</a:t>
            </a:r>
            <a:r>
              <a:rPr lang="en-US" sz="1800" i="1" dirty="0"/>
              <a:t> </a:t>
            </a:r>
            <a:r>
              <a:rPr lang="en-US" sz="1800" i="1" dirty="0" err="1"/>
              <a:t>ključne</a:t>
            </a:r>
            <a:r>
              <a:rPr lang="en-US" sz="1800" i="1" dirty="0"/>
              <a:t> </a:t>
            </a:r>
            <a:r>
              <a:rPr lang="en-US" sz="1800" i="1" dirty="0" err="1"/>
              <a:t>logističke</a:t>
            </a:r>
            <a:r>
              <a:rPr lang="en-US" sz="1800" i="1" dirty="0"/>
              <a:t> </a:t>
            </a:r>
            <a:r>
              <a:rPr lang="en-US" sz="1800" i="1" dirty="0" err="1"/>
              <a:t>procese</a:t>
            </a:r>
            <a:r>
              <a:rPr lang="en-US" sz="1800" i="1" dirty="0"/>
              <a:t> da </a:t>
            </a:r>
            <a:r>
              <a:rPr lang="en-US" sz="1800" i="1" dirty="0" err="1"/>
              <a:t>budu</a:t>
            </a:r>
            <a:r>
              <a:rPr lang="en-US" sz="1800" i="1" dirty="0"/>
              <a:t> </a:t>
            </a:r>
            <a:r>
              <a:rPr lang="en-US" sz="1800" i="1" dirty="0" err="1"/>
              <a:t>usmjereni</a:t>
            </a:r>
            <a:r>
              <a:rPr lang="en-US" sz="1800" i="1" dirty="0"/>
              <a:t> </a:t>
            </a:r>
            <a:r>
              <a:rPr lang="en-US" sz="1800" i="1" dirty="0" err="1"/>
              <a:t>na</a:t>
            </a:r>
            <a:r>
              <a:rPr lang="en-US" sz="1800" i="1" dirty="0"/>
              <a:t> </a:t>
            </a:r>
            <a:r>
              <a:rPr lang="en-US" sz="1800" i="1" dirty="0" err="1"/>
              <a:t>kupca</a:t>
            </a:r>
            <a:r>
              <a:rPr lang="en-US" sz="1800" i="1" dirty="0"/>
              <a:t>, </a:t>
            </a:r>
            <a:r>
              <a:rPr lang="en-US" sz="1800" i="1" dirty="0" err="1"/>
              <a:t>dijeljenjem</a:t>
            </a:r>
            <a:r>
              <a:rPr lang="en-US" sz="1800" i="1" dirty="0"/>
              <a:t> </a:t>
            </a:r>
            <a:r>
              <a:rPr lang="en-US" sz="1800" i="1" dirty="0" err="1"/>
              <a:t>podataka</a:t>
            </a:r>
            <a:r>
              <a:rPr lang="en-US" sz="1800" i="1" dirty="0"/>
              <a:t>, </a:t>
            </a:r>
            <a:r>
              <a:rPr lang="en-US" sz="1800" i="1" dirty="0" err="1"/>
              <a:t>znanja</a:t>
            </a:r>
            <a:r>
              <a:rPr lang="en-US" sz="1800" i="1" dirty="0"/>
              <a:t> </a:t>
            </a:r>
            <a:r>
              <a:rPr lang="en-US" sz="1800" i="1" dirty="0" err="1"/>
              <a:t>i</a:t>
            </a:r>
            <a:r>
              <a:rPr lang="en-US" sz="1800" i="1" dirty="0"/>
              <a:t> </a:t>
            </a:r>
            <a:r>
              <a:rPr lang="en-US" sz="1800" i="1" dirty="0" err="1"/>
              <a:t>informacija</a:t>
            </a:r>
            <a:r>
              <a:rPr lang="en-US" sz="1800" i="1" dirty="0"/>
              <a:t> s </a:t>
            </a:r>
            <a:r>
              <a:rPr lang="en-US" sz="1800" i="1" dirty="0" err="1"/>
              <a:t>partnerima</a:t>
            </a:r>
            <a:r>
              <a:rPr lang="en-US" sz="1800" i="1" dirty="0"/>
              <a:t> u </a:t>
            </a:r>
            <a:r>
              <a:rPr lang="en-US" sz="1800" i="1" dirty="0" err="1"/>
              <a:t>opskrbnom</a:t>
            </a:r>
            <a:r>
              <a:rPr lang="en-US" sz="1800" i="1" dirty="0"/>
              <a:t> </a:t>
            </a:r>
            <a:r>
              <a:rPr lang="en-US" sz="1800" i="1" dirty="0" err="1"/>
              <a:t>lancu</a:t>
            </a:r>
            <a:r>
              <a:rPr lang="en-US" sz="1800" i="1" dirty="0"/>
              <a:t>.”</a:t>
            </a:r>
            <a:endParaRPr lang="pl-PL" sz="1800" i="1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8587690" y="2972089"/>
            <a:ext cx="3344334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[Wang et al., 2004] </a:t>
            </a:r>
          </a:p>
        </p:txBody>
      </p:sp>
      <p:pic>
        <p:nvPicPr>
          <p:cNvPr id="2" name="Obraz 1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id="{C41E43A2-CF03-ADFD-5273-D54FCD974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1" y="1838055"/>
            <a:ext cx="1134034" cy="1134034"/>
          </a:xfrm>
          <a:prstGeom prst="rect">
            <a:avLst/>
          </a:prstGeom>
          <a:noFill/>
        </p:spPr>
      </p:pic>
      <p:pic>
        <p:nvPicPr>
          <p:cNvPr id="3" name="Obraz 2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id="{964AE7D6-C9A5-C6D7-8B57-B3FFF0C52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1" y="3249706"/>
            <a:ext cx="1134034" cy="1134034"/>
          </a:xfrm>
          <a:prstGeom prst="rect">
            <a:avLst/>
          </a:prstGeom>
          <a:noFill/>
        </p:spPr>
      </p:pic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3555AE02-B114-8E76-A071-1DD2A4C9B32B}"/>
              </a:ext>
            </a:extLst>
          </p:cNvPr>
          <p:cNvSpPr txBox="1">
            <a:spLocks/>
          </p:cNvSpPr>
          <p:nvPr/>
        </p:nvSpPr>
        <p:spPr>
          <a:xfrm>
            <a:off x="3038536" y="3440927"/>
            <a:ext cx="8530415" cy="1467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„ E-Logistics </a:t>
            </a:r>
            <a:r>
              <a:rPr lang="en-US" sz="1800" dirty="0" err="1"/>
              <a:t>koristi</a:t>
            </a:r>
            <a:r>
              <a:rPr lang="en-US" sz="1800" dirty="0"/>
              <a:t> </a:t>
            </a:r>
            <a:r>
              <a:rPr lang="en-US" sz="1800" dirty="0" err="1"/>
              <a:t>internetske</a:t>
            </a:r>
            <a:r>
              <a:rPr lang="en-US" sz="1800" dirty="0"/>
              <a:t> </a:t>
            </a:r>
            <a:r>
              <a:rPr lang="en-US" sz="1800" dirty="0" err="1"/>
              <a:t>tehnologije</a:t>
            </a:r>
            <a:r>
              <a:rPr lang="en-US" sz="1800" dirty="0"/>
              <a:t> za </a:t>
            </a:r>
            <a:r>
              <a:rPr lang="en-US" sz="1800" dirty="0" err="1"/>
              <a:t>podršku</a:t>
            </a:r>
            <a:r>
              <a:rPr lang="en-US" sz="1800" dirty="0"/>
              <a:t> </a:t>
            </a:r>
            <a:r>
              <a:rPr lang="en-US" sz="1800" dirty="0" err="1"/>
              <a:t>nabave</a:t>
            </a:r>
            <a:r>
              <a:rPr lang="en-US" sz="1800" dirty="0"/>
              <a:t> </a:t>
            </a:r>
            <a:r>
              <a:rPr lang="en-US" sz="1800" dirty="0" err="1"/>
              <a:t>materijala</a:t>
            </a:r>
            <a:r>
              <a:rPr lang="en-US" sz="1800" dirty="0"/>
              <a:t>, </a:t>
            </a:r>
            <a:r>
              <a:rPr lang="en-US" sz="1800" dirty="0" err="1"/>
              <a:t>skladištenja</a:t>
            </a:r>
            <a:r>
              <a:rPr lang="en-US" sz="1800" dirty="0"/>
              <a:t>, </a:t>
            </a:r>
            <a:r>
              <a:rPr lang="en-US" sz="1800" dirty="0" err="1"/>
              <a:t>transporta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omogućuje</a:t>
            </a:r>
            <a:r>
              <a:rPr lang="en-US" sz="1800" dirty="0"/>
              <a:t> </a:t>
            </a:r>
            <a:r>
              <a:rPr lang="en-US" sz="1800" dirty="0" err="1"/>
              <a:t>distribuciju</a:t>
            </a:r>
            <a:r>
              <a:rPr lang="en-US" sz="1800" dirty="0"/>
              <a:t> </a:t>
            </a:r>
            <a:r>
              <a:rPr lang="en-US" sz="1800" dirty="0" err="1"/>
              <a:t>kroz</a:t>
            </a:r>
            <a:r>
              <a:rPr lang="en-US" sz="1800" dirty="0"/>
              <a:t> </a:t>
            </a:r>
            <a:r>
              <a:rPr lang="en-US" sz="1800" dirty="0" err="1"/>
              <a:t>optimizaciju</a:t>
            </a:r>
            <a:r>
              <a:rPr lang="en-US" sz="1800" dirty="0"/>
              <a:t> </a:t>
            </a:r>
            <a:r>
              <a:rPr lang="en-US" sz="1800" dirty="0" err="1"/>
              <a:t>rutiranja</a:t>
            </a:r>
            <a:r>
              <a:rPr lang="en-US" sz="1800" dirty="0"/>
              <a:t> s </a:t>
            </a:r>
            <a:r>
              <a:rPr lang="en-US" sz="1800" dirty="0" err="1"/>
              <a:t>praćenjem</a:t>
            </a:r>
            <a:r>
              <a:rPr lang="en-US" sz="1800" dirty="0"/>
              <a:t> </a:t>
            </a:r>
            <a:r>
              <a:rPr lang="en-US" sz="1800" dirty="0" err="1"/>
              <a:t>inventara</a:t>
            </a:r>
            <a:r>
              <a:rPr lang="en-US" sz="1800" dirty="0"/>
              <a:t>” </a:t>
            </a:r>
            <a:endParaRPr lang="pl-PL" sz="1800" dirty="0"/>
          </a:p>
        </p:txBody>
      </p:sp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64693DFC-3887-D9F1-B25B-21E95634510A}"/>
              </a:ext>
            </a:extLst>
          </p:cNvPr>
          <p:cNvSpPr txBox="1">
            <a:spLocks/>
          </p:cNvSpPr>
          <p:nvPr/>
        </p:nvSpPr>
        <p:spPr>
          <a:xfrm>
            <a:off x="8587690" y="4383740"/>
            <a:ext cx="3344334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 : [Quirk et al., 2003] </a:t>
            </a:r>
          </a:p>
        </p:txBody>
      </p:sp>
    </p:spTree>
    <p:extLst>
      <p:ext uri="{BB962C8B-B14F-4D97-AF65-F5344CB8AC3E}">
        <p14:creationId xmlns:p14="http://schemas.microsoft.com/office/powerpoint/2010/main" val="333816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Definicija e-logistike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2016560" y="6327626"/>
            <a:ext cx="3344334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[Moroz et al., 2014] </a:t>
            </a:r>
          </a:p>
        </p:txBody>
      </p:sp>
      <p:sp>
        <p:nvSpPr>
          <p:cNvPr id="15" name="Symbol zastępczy zawartości 4">
            <a:extLst>
              <a:ext uri="{FF2B5EF4-FFF2-40B4-BE49-F238E27FC236}">
                <a16:creationId xmlns:a16="http://schemas.microsoft.com/office/drawing/2014/main" id="{04D8F7BC-79C5-ED34-D141-A50BEDEB7F1D}"/>
              </a:ext>
            </a:extLst>
          </p:cNvPr>
          <p:cNvSpPr txBox="1">
            <a:spLocks/>
          </p:cNvSpPr>
          <p:nvPr/>
        </p:nvSpPr>
        <p:spPr>
          <a:xfrm>
            <a:off x="6364941" y="2947868"/>
            <a:ext cx="5159186" cy="1467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/>
              <a:t>„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e-logistika su logistički procesi koji provode tijek proizvoda kupljenih u elektroničkim prodajnim kanalima </a:t>
            </a:r>
            <a:r>
              <a:rPr lang="pl-PL" sz="1800" dirty="0"/>
              <a:t>”</a:t>
            </a:r>
          </a:p>
        </p:txBody>
      </p:sp>
      <p:sp>
        <p:nvSpPr>
          <p:cNvPr id="16" name="Symbol zastępczy zawartości 4">
            <a:extLst>
              <a:ext uri="{FF2B5EF4-FFF2-40B4-BE49-F238E27FC236}">
                <a16:creationId xmlns:a16="http://schemas.microsoft.com/office/drawing/2014/main" id="{008D567D-BA7C-537D-C037-555018B2BDEC}"/>
              </a:ext>
            </a:extLst>
          </p:cNvPr>
          <p:cNvSpPr txBox="1">
            <a:spLocks/>
          </p:cNvSpPr>
          <p:nvPr/>
        </p:nvSpPr>
        <p:spPr>
          <a:xfrm>
            <a:off x="7762938" y="4087904"/>
            <a:ext cx="3344334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[Erceg &amp; Damoska Sekuloska, 2019] </a:t>
            </a:r>
          </a:p>
        </p:txBody>
      </p:sp>
      <p:pic>
        <p:nvPicPr>
          <p:cNvPr id="2" name="Picture 1" descr="A circular diagram of icons&#10;&#10;Description automatically generated with medium confidence">
            <a:extLst>
              <a:ext uri="{FF2B5EF4-FFF2-40B4-BE49-F238E27FC236}">
                <a16:creationId xmlns:a16="http://schemas.microsoft.com/office/drawing/2014/main" id="{2C7CE6F9-BF75-86C6-A41D-603647779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28" y="1622395"/>
            <a:ext cx="4710852" cy="45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0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0651C-8C6B-A3FA-B028-B8EA249C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39792D2-DC61-C8D0-5647-774B0CAF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Definicija e-logistike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A75D319-F890-9AA3-5A9F-2EBDE0831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Osnovne</a:t>
            </a:r>
            <a:r>
              <a:rPr lang="en-US" sz="1800" dirty="0"/>
              <a:t> </a:t>
            </a:r>
            <a:r>
              <a:rPr lang="en-US" sz="1800" dirty="0" err="1"/>
              <a:t>funkcije</a:t>
            </a:r>
            <a:r>
              <a:rPr lang="en-US" sz="1800" dirty="0"/>
              <a:t> e-</a:t>
            </a:r>
            <a:r>
              <a:rPr lang="en-US" sz="1800" dirty="0" err="1"/>
              <a:t>logistike</a:t>
            </a:r>
            <a:r>
              <a:rPr lang="en-US" sz="1800" dirty="0"/>
              <a:t> u </a:t>
            </a:r>
            <a:r>
              <a:rPr lang="en-US" sz="1800" dirty="0" err="1"/>
              <a:t>kreiranju</a:t>
            </a:r>
            <a:r>
              <a:rPr lang="en-US" sz="1800" dirty="0"/>
              <a:t> </a:t>
            </a:r>
            <a:r>
              <a:rPr lang="en-US" sz="1800" dirty="0" err="1"/>
              <a:t>prijenosa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koji </a:t>
            </a:r>
            <a:r>
              <a:rPr lang="en-US" sz="1800" dirty="0" err="1"/>
              <a:t>opisuju</a:t>
            </a:r>
            <a:r>
              <a:rPr lang="en-US" sz="1800" dirty="0"/>
              <a:t> </a:t>
            </a:r>
            <a:r>
              <a:rPr lang="en-US" sz="1800" dirty="0" err="1"/>
              <a:t>tok</a:t>
            </a:r>
            <a:r>
              <a:rPr lang="en-US" sz="1800" dirty="0"/>
              <a:t> </a:t>
            </a:r>
            <a:r>
              <a:rPr lang="en-US" sz="1800" dirty="0" err="1"/>
              <a:t>materijala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pl-PL" sz="1800" dirty="0"/>
              <a:t>: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formiranje informacijskog okruženja u kojem međusobno djeluju sudionici logističkog lanca opskrbe robom;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definiranje karakteristika elektroničkih informacijskih tokova;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formiranje zahtjeva i potreba prema tvrtkama koje pružaju informacijske i komunikacijske usluge i odgovarajuće veze;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organizacija korištenja međunarodnih standarda identifikacije proizvoda;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održavanje ispravnog i pouzdanog rada, razvoj informacijskog sustava poduzeća;</a:t>
            </a: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prikupljanje, analiza, pohrana, transformacija i organizacija prijenosa informacija u elektroničkom obliku;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izbor potrebnih podataka za donošenje upravljačkih odluka</a:t>
            </a:r>
            <a:endParaRPr lang="en-US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BD83D082-017F-6F7F-0A34-E495607358F1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[Skitsko, 2016]</a:t>
            </a:r>
          </a:p>
        </p:txBody>
      </p:sp>
    </p:spTree>
    <p:extLst>
      <p:ext uri="{BB962C8B-B14F-4D97-AF65-F5344CB8AC3E}">
        <p14:creationId xmlns:p14="http://schemas.microsoft.com/office/powerpoint/2010/main" val="27749108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fdb3a0747c2ecd7720260e746945aa9f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64b2b236de84b52866d49dcb151f0965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E666FD-EEB5-410E-940C-B5B4490DB91A}"/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2724</Words>
  <Application>Microsoft Office PowerPoint</Application>
  <PresentationFormat>Widescreen</PresentationFormat>
  <Paragraphs>168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Tahoma</vt:lpstr>
      <vt:lpstr>Wingdings</vt:lpstr>
      <vt:lpstr>Motyw pakietu Office</vt:lpstr>
      <vt:lpstr>Poslovna inteligencija</vt:lpstr>
      <vt:lpstr>Sadržaj</vt:lpstr>
      <vt:lpstr>E-poslovanje</vt:lpstr>
      <vt:lpstr>E-poslovanje</vt:lpstr>
      <vt:lpstr>E-poslovanje</vt:lpstr>
      <vt:lpstr>E-poslovanje</vt:lpstr>
      <vt:lpstr>Definicija e-logistike</vt:lpstr>
      <vt:lpstr>Definicija e-logistike</vt:lpstr>
      <vt:lpstr>Definicija e-logistike</vt:lpstr>
      <vt:lpstr>Definicija e-logistike</vt:lpstr>
      <vt:lpstr>Razvoj e-logistike</vt:lpstr>
      <vt:lpstr>Suvremene tehnologije koje podržavaju e-logistiku</vt:lpstr>
      <vt:lpstr>Suvremene tehnologije koje podržavaju e-logistiku</vt:lpstr>
      <vt:lpstr>Suvremene tehnologije koje podržavaju e-logistiku</vt:lpstr>
      <vt:lpstr>Suvremene tehnologije koje podržavaju e-logistiku</vt:lpstr>
      <vt:lpstr>E-logistika u praksi</vt:lpstr>
      <vt:lpstr>E-logistika u praksi</vt:lpstr>
      <vt:lpstr>E-logistics in practice</vt:lpstr>
      <vt:lpstr>Zaključak</vt:lpstr>
      <vt:lpstr>Summary</vt:lpstr>
      <vt:lpstr>Izvori</vt:lpstr>
      <vt:lpstr>Hvala na pažnji</vt:lpstr>
      <vt:lpstr>Autori:  Dario Šebalj Dejan Mirčetić Michał Adamczak   Zadnja verzija: Lipanj 2025.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24</cp:revision>
  <dcterms:created xsi:type="dcterms:W3CDTF">2023-07-06T12:09:08Z</dcterms:created>
  <dcterms:modified xsi:type="dcterms:W3CDTF">2025-11-05T08:59:19Z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