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5" r:id="rId5"/>
  </p:sldMasterIdLst>
  <p:sldIdLst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7" r:id="rId37"/>
    <p:sldId id="336" r:id="rId3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B31366"/>
    <a:srgbClr val="B21366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64345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316709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846060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1851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22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Klikni, da bi lahko uredili slog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Kliknite, da uredite slog vzorca besedila</a:t>
            </a:r>
          </a:p>
          <a:p>
            <a:pPr lvl="1"/>
            <a:r>
              <a:rPr lang="pl-PL" dirty="0"/>
              <a:t>Drugi raven</a:t>
            </a:r>
          </a:p>
          <a:p>
            <a:pPr lvl="2"/>
            <a:r>
              <a:rPr lang="pl-PL" dirty="0"/>
              <a:t>Tretji raven</a:t>
            </a:r>
          </a:p>
          <a:p>
            <a:pPr lvl="3"/>
            <a:r>
              <a:rPr lang="pl-PL" dirty="0"/>
              <a:t>Višji nivo</a:t>
            </a:r>
          </a:p>
          <a:p>
            <a:pPr lvl="4"/>
            <a:r>
              <a:rPr lang="pl-PL" dirty="0"/>
              <a:t>Pojasnila o tem, kako se je zgodilo to, kar se je zgodilo.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Financira Evropska unija.</a:t>
            </a:r>
          </a:p>
          <a:p>
            <a:r>
              <a:rPr lang="en-US" dirty="0"/>
              <a:t>Izražena stališča in mnenja so izključno stališča in mnenja avtorjev in ne odražajo nujno stališč Evropske unije ali Izvajalske agencije za izobraževanje in kulturo (EACEA).</a:t>
            </a:r>
          </a:p>
          <a:p>
            <a:r>
              <a:rPr lang="en-US" dirty="0"/>
              <a:t>Evropska unija in agencija EACEA ne moreta biti odgovorni zanje.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EDB8B49A-91DD-E2E0-C046-13FDB51AFF31}"/>
              </a:ext>
            </a:extLst>
          </p:cNvPr>
          <p:cNvSpPr txBox="1"/>
          <p:nvPr userDrawn="1"/>
        </p:nvSpPr>
        <p:spPr>
          <a:xfrm>
            <a:off x="7657032" y="6200486"/>
            <a:ext cx="40385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Co-funded by the European Union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Views and opinions expressed are however those of the author(s) only and do not necessarily reflect those of the European Union or the National Agency (NA).</a:t>
            </a:r>
          </a:p>
          <a:p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Neither the European Union nor NA can be held responsible for them.</a:t>
            </a:r>
          </a:p>
        </p:txBody>
      </p:sp>
    </p:spTree>
    <p:extLst>
      <p:ext uri="{BB962C8B-B14F-4D97-AF65-F5344CB8AC3E}">
        <p14:creationId xmlns:p14="http://schemas.microsoft.com/office/powerpoint/2010/main" val="252658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Metode vizualizacije podatkov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Predavanja</a:t>
            </a:r>
            <a:endParaRPr lang="pl-PL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41498267-D74E-1CE3-0626-0E7A453A5E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8280" y="5720777"/>
            <a:ext cx="1063931" cy="107988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8">
            <a:extLst>
              <a:ext uri="{FF2B5EF4-FFF2-40B4-BE49-F238E27FC236}">
                <a16:creationId xmlns:a16="http://schemas.microsoft.com/office/drawing/2014/main" id="{2FCCA66E-08DE-4272-CD2F-9ACCC1B61120}"/>
              </a:ext>
            </a:extLst>
          </p:cNvPr>
          <p:cNvSpPr txBox="1"/>
          <p:nvPr/>
        </p:nvSpPr>
        <p:spPr>
          <a:xfrm>
            <a:off x="6022140" y="5818037"/>
            <a:ext cx="501139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r>
              <a:rPr lang="sl-SI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</a:t>
            </a:r>
            <a:r>
              <a:rPr lang="sl-SI" sz="105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Evropska unija in Nacionalna agencija zanje ne prevzemata odgovornosti.</a:t>
            </a:r>
            <a:endParaRPr lang="en-GB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pole tekstowe 12">
            <a:extLst>
              <a:ext uri="{FF2B5EF4-FFF2-40B4-BE49-F238E27FC236}">
                <a16:creationId xmlns:a16="http://schemas.microsoft.com/office/drawing/2014/main" id="{ACCC2E6D-B12F-F094-27A7-0A3B9C474417}"/>
              </a:ext>
            </a:extLst>
          </p:cNvPr>
          <p:cNvSpPr txBox="1"/>
          <p:nvPr/>
        </p:nvSpPr>
        <p:spPr>
          <a:xfrm>
            <a:off x="539680" y="5293868"/>
            <a:ext cx="49970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GB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en-GB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GB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pole tekstowe 16">
            <a:extLst>
              <a:ext uri="{FF2B5EF4-FFF2-40B4-BE49-F238E27FC236}">
                <a16:creationId xmlns:a16="http://schemas.microsoft.com/office/drawing/2014/main" id="{0F058E8B-A577-B5FB-1A70-911F674BD0DA}"/>
              </a:ext>
            </a:extLst>
          </p:cNvPr>
          <p:cNvSpPr txBox="1"/>
          <p:nvPr/>
        </p:nvSpPr>
        <p:spPr>
          <a:xfrm>
            <a:off x="-42796" y="6378243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ctr" defTabSz="914400" rtl="0" eaLnBrk="1" latinLnBrk="0" hangingPunct="1">
              <a:defRPr sz="28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en-GB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</p:spTree>
    <p:extLst>
      <p:ext uri="{BB962C8B-B14F-4D97-AF65-F5344CB8AC3E}">
        <p14:creationId xmlns:p14="http://schemas.microsoft.com/office/powerpoint/2010/main" val="3847661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Okvir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Če predmete zapremo, jih zaznavamo kot skupino.</a:t>
            </a: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89BE8B-3A10-C96D-5116-E2BD9CA61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683" y="2869707"/>
            <a:ext cx="4749866" cy="3211512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A7AB16F-CC98-9DDA-0CE8-5D6BC4824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C2F887-4E36-047C-23F5-FD742A7E86E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D91C192A-C09A-A7D1-C343-4A95531C0E99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3090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21F2C030-15FA-07FE-CBBE-8AA10B168AD8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06905F6-5EBD-6201-DD26-98F591C4F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Zapiranje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Naši možgani samodejno zaprejo določene nedokončane predmete ali črte.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F46979-FDD5-BAC4-4C4A-5861B878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56" y="2714625"/>
            <a:ext cx="581977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ECFC10-6A82-1904-60C4-B21F15B3F2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81" y="4538663"/>
            <a:ext cx="5734050" cy="1638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A6E3D0-3376-B451-3B97-62475FF29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706" y="2714625"/>
            <a:ext cx="2776438" cy="121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4C5DD-6F86-187A-47FE-89C666A285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6706" y="4249037"/>
            <a:ext cx="2057531" cy="2073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E5D583-33EB-00F7-26F8-24C471555F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4419" y="4469044"/>
            <a:ext cx="2437813" cy="9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3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29B2FD82-36FA-F6A9-9E28-1B38C2BAC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F778DF7-956F-3FBF-F4E7-09CCAA832045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Kontinuiteta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Ob pogledu na predmet naše oči iščejo najbolj logično pot in naravno ustvarijo kontinuiteto tam, kjer morda ni nakazana.</a:t>
            </a:r>
            <a:endParaRPr lang="hr-HR" sz="1800" dirty="0"/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82B1A38-DC30-8DED-BF74-A2A2EA4A9B7F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EAA11-5C77-5D97-DE17-EAE94DE2A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029" y="3048792"/>
            <a:ext cx="5152737" cy="3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37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Povezava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r-HR" sz="1800" dirty="0" err="1"/>
              <a:t>Povezane </a:t>
            </a:r>
            <a:r>
              <a:rPr lang="en-US" sz="1800" dirty="0"/>
              <a:t>predmete zaznavamo kot pripadnike iste skupine.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7548EE-6C30-EB98-3B35-15EBFE32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4" y="2973387"/>
            <a:ext cx="11901491" cy="170021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10DF9BA-5184-3DC1-67B5-AD6C6897A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3FD654F-1613-FEAC-7F3F-AC3F00F6971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9DD1C140-4694-B3C5-FC80-D0173187B68B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147321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56553D7-5BE2-D8CE-5F23-FF0A9AA84902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Spodbudne lastnosti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Ugotovite, koliko je številk 7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A14199D-BC37-E6C0-E5F4-BF63B09A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D5AF363-3B73-8328-7F1D-D8DB35110254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1FE34-CE73-AC78-ED15-6E582C0E7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497" y="2293365"/>
            <a:ext cx="5668186" cy="397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98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Spodbudne lastnosti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In zdaj</a:t>
            </a:r>
            <a:r>
              <a:rPr lang="hr-HR" dirty="0"/>
              <a:t>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C4E0B48-BD7C-9032-2668-AE1ECB484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FB2A43B-E1EB-767E-3BEF-8AB2862CE9B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52F35-C56D-5742-11EE-975DEF454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928" y="1884994"/>
            <a:ext cx="5981113" cy="4232600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11E87F0D-4F9E-891D-9595-89643F1FC4FF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94525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Spodbudne lastnosti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F93C9-5B77-4F87-1026-26D1895C9B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In zdaj</a:t>
            </a:r>
            <a:r>
              <a:rPr lang="hr-HR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73CF03-BCF7-0D1C-A597-FED1EAB79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877" y="1833245"/>
            <a:ext cx="5692580" cy="4028416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FA8D351-7EEB-3090-E177-ECD9EAE8C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37A2206-07A7-0B29-8EE3-3278A257303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23E7757-B51B-E5CE-E99E-F3A2670DFED2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7541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AFFC-F480-BE02-4877-1585CAF5B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Spodbudne lastnosti</a:t>
            </a:r>
            <a:endParaRPr lang="hr-HR" dirty="0"/>
          </a:p>
        </p:txBody>
      </p:sp>
      <p:pic>
        <p:nvPicPr>
          <p:cNvPr id="6" name="Picture 5" descr="A group of dots with different sizes&#10;&#10;Description automatically generated">
            <a:extLst>
              <a:ext uri="{FF2B5EF4-FFF2-40B4-BE49-F238E27FC236}">
                <a16:creationId xmlns:a16="http://schemas.microsoft.com/office/drawing/2014/main" id="{EAB6558B-6B2A-4FAD-23C5-F3B068CED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017" y="1719269"/>
            <a:ext cx="5571808" cy="436879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48C9E866-4852-BFC8-7CD5-F3D5031B5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20CDD45-281C-E657-0BA5-FB33A75261B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F75D7AAF-3FFC-8FE6-54FF-F024A3F19350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74667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1BBEB-4F63-76D3-70FF-4D1C68136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BC468A13-2B50-78C7-AFD6-BC6DF419F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Izbira prave metode vizualizacije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8776168B-981D-2116-B422-531F834D9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korak pri izbiri ustrezne metode je temeljito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razumevanje podatkov.</a:t>
            </a:r>
            <a:endParaRPr lang="hr-HR" sz="20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Katera so ključna sporočila, ki jih želimo posredovati?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Kakšna je vrsta podatkov?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delamo s podatki časovnih vrst, geografskimi informacijami ali hierarhičnimi strukturami?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endParaRPr lang="hr-HR" sz="20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Odvisno od:</a:t>
            </a:r>
            <a:endParaRPr lang="hr-HR" sz="20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Vprašanja, ki jih nameravate zastaviti.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Vrste podatkov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ačin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kako želite predstaviti in posredovati informacije drugim.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Občinstvo</a:t>
            </a: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0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E53D3355-F2BB-2878-77DA-8B1769BD3B42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873CF077-4A61-5B55-673C-279BE2D7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4EF9E0F-CFA4-694A-A38B-4E98794EDFE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A6400BDA-A69A-824F-8D05-5C522FDCB04A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083203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Preprosto besedilo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Uporabite, kadar želite navesti informacije o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več številkah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(številčnih kazalnikih).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Številka + kratko spremno besedilo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BAN (Big </a:t>
            </a:r>
            <a:r>
              <a:rPr lang="hr-HR" sz="18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Ass Numbers</a:t>
            </a:r>
            <a:r>
              <a:rPr lang="hr-HR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Picture 1" descr="A blue and grey numbers&#10;&#10;Description automatically generated">
            <a:extLst>
              <a:ext uri="{FF2B5EF4-FFF2-40B4-BE49-F238E27FC236}">
                <a16:creationId xmlns:a16="http://schemas.microsoft.com/office/drawing/2014/main" id="{F3165084-E1CC-CC0F-573E-772D92DCB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42" y="2759729"/>
            <a:ext cx="4296956" cy="2483129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94D39C8-879E-98AF-060B-DE6F32A43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8DCA9D9-66FA-F6AA-1B30-538812025F1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40D64353-3E56-0A0B-F0A2-D198AC5DDE78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1237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2000" dirty="0"/>
              <a:t>Razumevanje okoliščin.</a:t>
            </a:r>
            <a:endParaRPr lang="pl-PL" sz="2000" dirty="0"/>
          </a:p>
          <a:p>
            <a:r>
              <a:rPr lang="en-US" sz="2000" dirty="0"/>
              <a:t>Metode za pritegnitev pozornosti</a:t>
            </a:r>
            <a:endParaRPr lang="hr-HR" sz="2000" dirty="0"/>
          </a:p>
          <a:p>
            <a:r>
              <a:rPr lang="en-US" sz="2000" dirty="0"/>
              <a:t>Izbira prave metode vizualizacije</a:t>
            </a:r>
            <a:endParaRPr lang="hr-HR" sz="2000" dirty="0"/>
          </a:p>
          <a:p>
            <a:r>
              <a:rPr lang="en-US" sz="2000" dirty="0"/>
              <a:t>Smernice za dobro oblikovanje vizualizacije</a:t>
            </a:r>
            <a:endParaRPr lang="hr-HR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FA36D8F-ECD3-9588-197D-ABD57DC3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4928E5E-AD45-F566-3576-C5C61D585D5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D038255-DF2A-C456-8904-E6D04AFEC27A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2617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Tabele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E151D17C-0E63-B342-857A-DD2E04C61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Uporabite, če želite videti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posamezne vrednosti (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npr. po letih).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za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primerjavo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posameznih vrednosti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uporabite, če želite prikazati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zelo natančne podatke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 vsemi decimalkami).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Prikaz podatkov z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različnimi merskimi enotami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Niso primerni za prikaz nečesa, kar bo občinstvo takoj opazilo, so pa uporabni, če želite podatke prikazati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točno tako, kot so.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Dobro znani so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razumljivi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tistim, ki jih berejo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3AEC207-72F2-EAEB-AEF8-1202DDB2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40A2FE6C-26D3-F41E-49AD-8527FABED0DE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5167754-FCA5-1813-CE98-91B7D7FAD41C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961704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Tabele za oblikovanje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dstranite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vse robove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okoli mize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bolj ublažite mrežne črte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jih popolnoma odstranite.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asno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ločite glavo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jedra tabele.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esedilo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tabeli in glavi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poravnajte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levo, številke pa na desno.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l-SI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porabite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ustrezno raven </a:t>
            </a:r>
            <a:r>
              <a:rPr lang="en-US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podrobnosti podatkov (npr. uporabite številke z enim decimalnim mestom, če to zadostuje za razumevanje podatkov).</a:t>
            </a:r>
            <a:endParaRPr lang="hr-HR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DC27755-35B6-0DF8-F3BB-86794C5BB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CA679CD2-4F87-7B30-1B96-0718C64AFE7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809C23C-C910-9853-AF85-1665A7BF39A2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675384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C5F4FAF4-8EBA-B773-3F6B-AA90D048105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Stolpčni diagram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dličen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prikaz številčnih vrednosti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skupinah ali kategorijah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1800" b="1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ahko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orientiran navpično ali vodoravno.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ajučinkovitejši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način za prikaz ukrepov, povezanih z diskretnimi postavkami na nominalni ali ordinalni lestvici.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b="1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mora začeti pri nič.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855C510-4D6D-AA95-6C63-C5CE8A25F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30060206-1B85-62DD-7C0C-D8C967E64BD3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2" name="Picture 1" descr="A graph of sales&#10;&#10;Description automatically generated">
            <a:extLst>
              <a:ext uri="{FF2B5EF4-FFF2-40B4-BE49-F238E27FC236}">
                <a16:creationId xmlns:a16="http://schemas.microsoft.com/office/drawing/2014/main" id="{8E7E6882-F3A2-BE3E-0833-1498202DC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757" y="3429000"/>
            <a:ext cx="3644485" cy="339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885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Črtni diagram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porablja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za prikaz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spremembe neke kvantitativne vrednosti, ki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postavljena na os y, glede na čas, ki je postavljen na vodoravno os x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rtni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diagram ne sme vsebovati več kot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 vrstic.</a:t>
            </a:r>
            <a:endParaRPr lang="hr-HR" sz="1800" b="1" kern="100" dirty="0">
              <a:solidFill>
                <a:srgbClr val="1065A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of a graph with numbers and lines&#10;&#10;Description automatically generated with medium confidence">
            <a:extLst>
              <a:ext uri="{FF2B5EF4-FFF2-40B4-BE49-F238E27FC236}">
                <a16:creationId xmlns:a16="http://schemas.microsoft.com/office/drawing/2014/main" id="{EBADCC1D-EB47-3E87-ACE8-60932548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276" y="2512932"/>
            <a:ext cx="4062610" cy="3396110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AD422DB-8E24-C097-77D3-4B3D226C3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3C0A6B7-9732-BA0F-8CBC-95A472ECE9DC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C4BB8604-3B6D-CA4A-DC62-C98B9650BD9B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806476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Diagram razpršitve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 obstaja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povezava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 dvema kvantitativnima spremenljivkama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vzorci, ki jih vidimo na razpršitvi, lahko razložimo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vrsto korelacije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800" b="1" dirty="0">
              <a:solidFill>
                <a:srgbClr val="1065AB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Pozitivno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vrednosti se povečujejo skupaj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>
                <a:solidFill>
                  <a:srgbClr val="1065AB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Negativno 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ena vrednost se zmanjša, ko se druga poveča</a:t>
            </a:r>
            <a:r>
              <a:rPr lang="hr-HR" sz="1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-HR" sz="1600" b="1" kern="100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Ničelno 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(ni </a:t>
            </a:r>
            <a:r>
              <a:rPr lang="hr-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korelacije</a:t>
            </a:r>
            <a:r>
              <a:rPr lang="hr-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icture 1" descr="A graph with blue dots&#10;&#10;Description automatically generated">
            <a:extLst>
              <a:ext uri="{FF2B5EF4-FFF2-40B4-BE49-F238E27FC236}">
                <a16:creationId xmlns:a16="http://schemas.microsoft.com/office/drawing/2014/main" id="{BD90C4D2-2248-E49B-BB86-B69DCF95D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912" y="2908193"/>
            <a:ext cx="4054940" cy="344781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822A06A9-9B9E-4E27-0238-BDE5A34F1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F8F7E656-B505-0AB7-23E5-4CEDFA18A9C4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F788CD5-ADCD-9831-E78E-CB25D3656E82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62041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Choropleth zemljevid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porablja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razlike v senčenju ali barvi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vnaprej določenih območjih za označevanje vrednosti ali kategorij na teh območjih. 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arvna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paleta na zemljevidu choropleth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enostavna za razumevanje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manjše vrednosti ustrezajo svetlejšim barvam, večje vrednosti pa temnejšim barvam.</a:t>
            </a: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map of the united states&#10;&#10;Description automatically generated">
            <a:extLst>
              <a:ext uri="{FF2B5EF4-FFF2-40B4-BE49-F238E27FC236}">
                <a16:creationId xmlns:a16="http://schemas.microsoft.com/office/drawing/2014/main" id="{CEF58835-787F-8811-081B-C9466CFDD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71" y="3419695"/>
            <a:ext cx="4292554" cy="275726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CBD3B15-E372-8942-FABF-A82B9E32A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289CD45-3E39-3776-BB61-DF6E465B289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3AB60CFF-A0A7-034F-3F41-EDAA026DD11D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460977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Toplotni zemljevid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 v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obliki tabele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kjer barvne celice predstavljajo relativno velikost številk.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DA89B-00C3-0269-F71D-C03801B85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311" y="2883115"/>
            <a:ext cx="6943362" cy="2168278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11AEA3DB-F09D-6667-16BE-329402E064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8885F5CB-BEE9-CA9C-A8FD-4D25628DD9C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EBE387F-91E0-186E-C3D4-095599FAEE80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1948520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70ED2-EE9B-1D79-9639-12C41B56B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C7D72B00-DCBA-4B75-627C-E7649CEA5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Bullet graf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8C7EB58F-2B7A-1B93-3243-E9DBBBF6568A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sz="1200" dirty="0">
              <a:solidFill>
                <a:srgbClr val="7F7F7F"/>
              </a:solidFill>
            </a:endParaRPr>
          </a:p>
        </p:txBody>
      </p:sp>
      <p:sp>
        <p:nvSpPr>
          <p:cNvPr id="9" name="Symbol zastępczy zawartości 4">
            <a:extLst>
              <a:ext uri="{FF2B5EF4-FFF2-40B4-BE49-F238E27FC236}">
                <a16:creationId xmlns:a16="http://schemas.microsoft.com/office/drawing/2014/main" id="{8905655F-95E9-3969-5FCC-C90632ACB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sl-SI" sz="1800" dirty="0">
                <a:ea typeface="Calibri" panose="020F0502020204030204" pitchFamily="34" charset="0"/>
                <a:cs typeface="Times New Roman" panose="02020603050405020304" pitchFamily="18" charset="0"/>
              </a:rPr>
              <a:t>Bullet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eno samo črno vodoravno črto, ki predstavlja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dejansko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vrednost, dodatno (navpično) oznako za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ciljno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vrednost (ki jo želimo doseči) in osenčenimi območji v ozadju, ki predstavljajo </a:t>
            </a:r>
            <a:r>
              <a:rPr lang="en-US" sz="18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lestvico uspešnosti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(npr. slabo, dobro, odlično).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hr-HR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37F735B8-BA0F-816D-AF71-015016C8A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551" y="3507317"/>
            <a:ext cx="5521199" cy="2669646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57B8E73-D26B-DF4D-584F-2B1FE2DED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281EB37-5402-EC3A-A377-B5A3D8A1DD1F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DEA8104-3176-8985-C70C-B700676ADEA2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557563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21516-F80F-5B10-D8F2-E44765AD2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Smernice </a:t>
            </a:r>
            <a:r>
              <a:rPr lang="hr-HR" dirty="0"/>
              <a:t>za </a:t>
            </a:r>
            <a:r>
              <a:rPr lang="hr-HR" dirty="0" err="1"/>
              <a:t>dobro </a:t>
            </a:r>
            <a:r>
              <a:rPr lang="hr-HR" dirty="0"/>
              <a:t>oblikovanje </a:t>
            </a:r>
            <a:r>
              <a:rPr lang="hr-HR" dirty="0" err="1"/>
              <a:t>vizualizacije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14C7C-41A0-3204-C9F4-EB141811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Izberite </a:t>
            </a:r>
            <a:r>
              <a:rPr lang="en-US" sz="2400" b="1" dirty="0">
                <a:solidFill>
                  <a:srgbClr val="1065AB"/>
                </a:solidFill>
              </a:rPr>
              <a:t>ustrezno barvno kombinacijo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Izberite </a:t>
            </a:r>
            <a:r>
              <a:rPr lang="hr-HR" sz="2400" b="1" dirty="0" err="1">
                <a:solidFill>
                  <a:srgbClr val="1065AB"/>
                </a:solidFill>
              </a:rPr>
              <a:t>ustrezne barvne sheme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Barve </a:t>
            </a:r>
            <a:r>
              <a:rPr lang="hr-HR" sz="2400" dirty="0"/>
              <a:t>uporabljajte </a:t>
            </a:r>
            <a:r>
              <a:rPr lang="hr-HR" sz="2400" b="1" dirty="0" err="1">
                <a:solidFill>
                  <a:srgbClr val="1065AB"/>
                </a:solidFill>
              </a:rPr>
              <a:t>poredko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Razmislite o barvni </a:t>
            </a:r>
            <a:r>
              <a:rPr lang="hr-HR" sz="2400" b="1" dirty="0" err="1">
                <a:solidFill>
                  <a:srgbClr val="1065AB"/>
                </a:solidFill>
              </a:rPr>
              <a:t>slepoti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dirty="0" err="1"/>
              <a:t>Barve morajo biti </a:t>
            </a:r>
            <a:r>
              <a:rPr lang="hr-HR" sz="2400" b="1" dirty="0" err="1">
                <a:solidFill>
                  <a:srgbClr val="1065AB"/>
                </a:solidFill>
              </a:rPr>
              <a:t>dosledne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en-US" sz="2400" dirty="0"/>
              <a:t>Uporabite barvo </a:t>
            </a:r>
            <a:r>
              <a:rPr lang="en-US" sz="2400" b="1" dirty="0">
                <a:solidFill>
                  <a:srgbClr val="1065AB"/>
                </a:solidFill>
              </a:rPr>
              <a:t>za poudarjanje pomembnih podatkov</a:t>
            </a:r>
            <a:endParaRPr lang="hr-HR" sz="2400" b="1" dirty="0">
              <a:solidFill>
                <a:srgbClr val="1065AB"/>
              </a:solidFill>
            </a:endParaRPr>
          </a:p>
          <a:p>
            <a:r>
              <a:rPr lang="hr-HR" sz="2400" b="1" dirty="0" err="1">
                <a:solidFill>
                  <a:srgbClr val="1065AB"/>
                </a:solidFill>
              </a:rPr>
              <a:t>Ohranite preprostost</a:t>
            </a:r>
            <a:endParaRPr lang="hr-HR" sz="2400" b="1" dirty="0">
              <a:solidFill>
                <a:srgbClr val="1065AB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47571DD-0A3B-E3E8-C893-AEA83DAD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64C3F31-E3E0-4A1E-FA9E-4B33625C418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D22251FD-45A4-6FFB-B1A2-839FFFB51693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433782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0BB7F-2BDB-60D1-FFFF-DF2230D5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Teorija barv</a:t>
            </a:r>
            <a:endParaRPr lang="hr-H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C56DA73-E896-3DF8-E9AF-D9D901505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Barvno </a:t>
            </a:r>
            <a:r>
              <a:rPr lang="hr-HR" dirty="0"/>
              <a:t>kolo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E5D656-191D-2004-1D24-DDC1E30A6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9" y="2724151"/>
            <a:ext cx="11280502" cy="274081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4073570-0DE6-8A9D-5CCB-0E3055F35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B651C08-5FC1-1C0A-2C4D-8CFD5338FFCA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2142A8D-4624-10BF-E803-FC8D4CEE6426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91747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Vizualizacija podatkov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b="1" dirty="0">
                <a:solidFill>
                  <a:srgbClr val="1065AB"/>
                </a:solidFill>
              </a:rPr>
              <a:t>T</a:t>
            </a:r>
            <a:r>
              <a:rPr lang="en-US" sz="1800" b="1" dirty="0" err="1">
                <a:solidFill>
                  <a:srgbClr val="1065AB"/>
                </a:solidFill>
              </a:rPr>
              <a:t>emeljna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sl-SI" sz="1800" b="1" dirty="0">
                <a:solidFill>
                  <a:srgbClr val="1065AB"/>
                </a:solidFill>
              </a:rPr>
              <a:t>osnova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/>
              <a:t>poslovnega obveščanja, ki odločevalcem pomaga prepoznati trende, odstopanja in vzorce, skrite v neobdelanih podatkih.</a:t>
            </a:r>
            <a:endParaRPr lang="hr-HR" sz="1800" dirty="0"/>
          </a:p>
          <a:p>
            <a:r>
              <a:rPr lang="sl-SI" sz="1800" dirty="0"/>
              <a:t>P</a:t>
            </a:r>
            <a:r>
              <a:rPr lang="en-US" sz="1800" dirty="0" err="1"/>
              <a:t>ostopek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1065AB"/>
                </a:solidFill>
              </a:rPr>
              <a:t>pretvorbe informacij v vizualni kontekst</a:t>
            </a:r>
            <a:r>
              <a:rPr lang="en-US" sz="1800" dirty="0"/>
              <a:t>, kot sta zemljevid ali graf, ki se uporablja za lažje razumevanje podatkov in oblikovanje zaključkov v človeškem umu.</a:t>
            </a:r>
            <a:endParaRPr lang="hr-HR" sz="1800" dirty="0"/>
          </a:p>
          <a:p>
            <a:r>
              <a:rPr lang="sl-SI" sz="1800" b="1" dirty="0">
                <a:solidFill>
                  <a:srgbClr val="1065AB"/>
                </a:solidFill>
              </a:rPr>
              <a:t>S</a:t>
            </a:r>
            <a:r>
              <a:rPr lang="en-US" sz="1800" b="1" dirty="0" err="1">
                <a:solidFill>
                  <a:srgbClr val="1065AB"/>
                </a:solidFill>
              </a:rPr>
              <a:t>plošn</a:t>
            </a:r>
            <a:r>
              <a:rPr lang="sl-SI" sz="1800" b="1" dirty="0">
                <a:solidFill>
                  <a:srgbClr val="1065AB"/>
                </a:solidFill>
              </a:rPr>
              <a:t>e metode</a:t>
            </a:r>
            <a:r>
              <a:rPr lang="en-US" sz="1800" b="1" dirty="0">
                <a:solidFill>
                  <a:srgbClr val="1065AB"/>
                </a:solidFill>
              </a:rPr>
              <a:t> </a:t>
            </a:r>
            <a:r>
              <a:rPr lang="en-US" sz="1800" dirty="0"/>
              <a:t>vizualizacije podatkov so diagrami, tabele, zemljevidi in nadzorne plošče. </a:t>
            </a:r>
            <a:endParaRPr lang="hr-HR" sz="1800" dirty="0"/>
          </a:p>
          <a:p>
            <a:r>
              <a:rPr lang="sl-SI" sz="1800" dirty="0"/>
              <a:t>V</a:t>
            </a:r>
            <a:r>
              <a:rPr lang="en-US" sz="1800" dirty="0" err="1"/>
              <a:t>izualizacija</a:t>
            </a:r>
            <a:r>
              <a:rPr lang="en-US" sz="1800" dirty="0"/>
              <a:t> je zaradi vse večje priljubljenosti projektov analize velikih količin podatkov in podatkov danes bolj pomembna kot kdaj koli prej. </a:t>
            </a:r>
            <a:endParaRPr lang="hr-HR" sz="1800" dirty="0"/>
          </a:p>
          <a:p>
            <a:r>
              <a:rPr lang="sl-SI" sz="1800" dirty="0"/>
              <a:t>P</a:t>
            </a:r>
            <a:r>
              <a:rPr lang="en-US" sz="1800" dirty="0" err="1"/>
              <a:t>odjetja</a:t>
            </a:r>
            <a:r>
              <a:rPr lang="en-US" sz="1800" dirty="0"/>
              <a:t> vse pogosteje uporabljajo strojno učenje za zbiranje velikih količin podatkov, katerih obdelava, razumevanje in pojasnjevanje je lahko zahtevno in počasno. </a:t>
            </a:r>
            <a:endParaRPr lang="pl-PL" sz="1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AD64FA3F-DD48-A109-0AB0-67482F480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C0CF7E0-2BDC-166B-4DF7-EA99FC74F89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D829A5A-15AF-3E90-99FC-81C61EFD0D4F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3527631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EFE118-8397-DAEA-F683-F09CB35D6B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E9580-C2CD-4BA6-8C64-21E6E606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Barvne sheme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D92EC-EEE5-8953-E137-3588BD3E93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29" y="1627376"/>
            <a:ext cx="4373245" cy="424954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8CAB71-DF6E-5739-BB8C-5509957E3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44845" cy="4351338"/>
          </a:xfrm>
        </p:spPr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</a:rPr>
              <a:t>Zaporedne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000" b="1" dirty="0" err="1">
                <a:solidFill>
                  <a:srgbClr val="1065AB"/>
                </a:solidFill>
              </a:rPr>
              <a:t>barve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en-US" sz="2000" dirty="0"/>
              <a:t>- uporaba ene barve od svetle do temne in je idealna za prikaz številčnih podatkov, ki napredujejo od najnižje do najvišje. </a:t>
            </a:r>
            <a:endParaRPr lang="hr-HR" sz="20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Razhajajoče</a:t>
            </a:r>
            <a:r>
              <a:rPr lang="hr-HR" sz="2000" b="1" dirty="0">
                <a:solidFill>
                  <a:srgbClr val="1065AB"/>
                </a:solidFill>
              </a:rPr>
              <a:t> se </a:t>
            </a:r>
            <a:r>
              <a:rPr lang="hr-HR" sz="2000" b="1" dirty="0" err="1">
                <a:solidFill>
                  <a:srgbClr val="1065AB"/>
                </a:solidFill>
              </a:rPr>
              <a:t>barve</a:t>
            </a:r>
            <a:r>
              <a:rPr lang="hr-HR" sz="2000" b="1" dirty="0">
                <a:solidFill>
                  <a:srgbClr val="1065AB"/>
                </a:solidFill>
              </a:rPr>
              <a:t> </a:t>
            </a:r>
            <a:r>
              <a:rPr lang="hr-HR" sz="2400" dirty="0"/>
              <a:t>- </a:t>
            </a:r>
            <a:r>
              <a:rPr lang="en-US" sz="2000" dirty="0"/>
              <a:t>uporabno za poudarjanje vrednosti nad ali pod srednjo točko (npr. dobiček/izguba)</a:t>
            </a:r>
            <a:endParaRPr lang="hr-HR" sz="2000" dirty="0"/>
          </a:p>
          <a:p>
            <a:r>
              <a:rPr lang="hr-HR" sz="2000" b="1" dirty="0" err="1">
                <a:solidFill>
                  <a:srgbClr val="1065AB"/>
                </a:solidFill>
              </a:rPr>
              <a:t>Kategorične barve </a:t>
            </a:r>
            <a:r>
              <a:rPr lang="hr-HR" sz="2400" dirty="0"/>
              <a:t>- </a:t>
            </a:r>
            <a:r>
              <a:rPr lang="en-US" sz="2000" dirty="0"/>
              <a:t>najboljše za kategorične podatke, pri katerih morajo barve razlikovati med različnimi skupinami, ne da bi nakazovale vrstni red ali vrednost. </a:t>
            </a:r>
            <a:endParaRPr lang="hr-HR" sz="2400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71F06C-19C4-4F34-CD65-CE65F7B1F4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2E7F6B0-AD61-62C4-7D4C-40E20BED40A7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9F7BA5CD-E107-FD42-9ABF-4EBC174F732F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29001013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Povzetek</a:t>
            </a: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Glavni cilj vizualizacije </a:t>
            </a:r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podatkov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sporočanje kompleksnih informacij na način, ki je dostopen in razumljiv vsem javnostim.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Učinkovita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vizualizacija podatkov je ključna sestavina v procesu odločanja na podlagi podatkov.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 poglavju je poudarjen pomen prilagajanja vizualizacij posebnim potrebam ciljnega občinstva.</a:t>
            </a:r>
            <a:endParaRPr lang="hr-HR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Premišljena </a:t>
            </a:r>
            <a:r>
              <a:rPr lang="en-US" sz="18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vizualna predstavitev podatkov je pomembna za lažje razumevanje in sporočanje zapletenih informacij.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BA206B8-DBDA-7434-DC2E-94C8F38D4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FCCC001-25CB-B687-7669-0EB1EBEF159D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3ACBF6D-F2CA-1BF3-D668-B982F4ABE716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711980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5773"/>
            <a:ext cx="9144000" cy="4186454"/>
          </a:xfrm>
        </p:spPr>
        <p:txBody>
          <a:bodyPr>
            <a:normAutofit fontScale="90000"/>
          </a:bodyPr>
          <a:lstStyle/>
          <a:p>
            <a:r>
              <a:rPr lang="pl-PL" sz="4000" dirty="0"/>
              <a:t>Avtorji:</a:t>
            </a:r>
            <a:br>
              <a:rPr lang="pl-PL" sz="4000" dirty="0"/>
            </a:br>
            <a:br>
              <a:rPr lang="pl-PL" sz="4000" dirty="0"/>
            </a:br>
            <a:r>
              <a:rPr lang="pl-PL" sz="4000" b="0" dirty="0">
                <a:solidFill>
                  <a:schemeClr val="tx1"/>
                </a:solidFill>
              </a:rPr>
              <a:t>Dario Šebalj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Dejan Mirčetić</a:t>
            </a:r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b="0" dirty="0">
                <a:solidFill>
                  <a:schemeClr val="tx1"/>
                </a:solidFill>
              </a:rPr>
              <a:t>Michał Adamczak</a:t>
            </a:r>
            <a:br>
              <a:rPr lang="pl-PL" sz="4000" dirty="0"/>
            </a:br>
            <a:br>
              <a:rPr lang="pl-PL" sz="40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Končna verzija: Junij 2025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8F05239-4A4A-84D8-4A91-AFD12922D935}"/>
              </a:ext>
            </a:extLst>
          </p:cNvPr>
          <p:cNvSpPr txBox="1"/>
          <p:nvPr/>
        </p:nvSpPr>
        <p:spPr>
          <a:xfrm>
            <a:off x="6449604" y="622723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3A42DA4-1ED3-B704-30FE-B3554FD25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136281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Hvala za vašo pozornost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B69FB787-F0E0-3354-090C-3723DAA1E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7580BA2-1BC9-46CE-A636-D7D1F4BFFEB8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3446569-3E74-4CCD-3366-7D8F9FBB846A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142859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DBEF-F285-F46F-C722-B5F0315CC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okoliščin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E460E-D847-93F4-DA0F-0210FFA70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Prvi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0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najpomembnejši korak </a:t>
            </a:r>
            <a:r>
              <a:rPr lang="en-US" sz="2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 začetkom uporabe tehnik vizualizacije podatkov in metod pripovedovanja zgodb</a:t>
            </a:r>
            <a:endParaRPr lang="hr-HR" sz="2400" dirty="0"/>
          </a:p>
          <a:p>
            <a:r>
              <a:rPr lang="en-US" sz="2000" dirty="0"/>
              <a:t>Iz zbranih in analiziranih podatkov je treba prikazati le tisto, kar je pomembno za ciljno občinstvo.</a:t>
            </a:r>
            <a:endParaRPr lang="hr-HR" sz="2000" dirty="0"/>
          </a:p>
          <a:p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Kdo </a:t>
            </a:r>
            <a:r>
              <a:rPr lang="hr-HR" sz="2000" dirty="0" err="1"/>
              <a:t>je naša ciljna skupina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 err="1">
                <a:solidFill>
                  <a:srgbClr val="1065AB"/>
                </a:solidFill>
              </a:rPr>
              <a:t>Kaj </a:t>
            </a:r>
            <a:r>
              <a:rPr lang="en-US" sz="2000" dirty="0"/>
              <a:t>želite, da vaše občinstvo ve ali naredi?</a:t>
            </a:r>
            <a:endParaRPr lang="hr-HR" sz="2000" dirty="0"/>
          </a:p>
          <a:p>
            <a:pPr marL="971550" lvl="1" indent="-514350">
              <a:buFont typeface="+mj-lt"/>
              <a:buAutoNum type="arabicPeriod"/>
            </a:pPr>
            <a:r>
              <a:rPr lang="hr-HR" sz="2000" b="1" u="sng" dirty="0">
                <a:solidFill>
                  <a:srgbClr val="1065AB"/>
                </a:solidFill>
              </a:rPr>
              <a:t>Kako </a:t>
            </a:r>
            <a:r>
              <a:rPr lang="hr-HR" sz="2000" b="1" dirty="0"/>
              <a:t>lahko </a:t>
            </a:r>
            <a:r>
              <a:rPr lang="en-US" sz="2000" dirty="0"/>
              <a:t>s podatki nekaj dokažete</a:t>
            </a:r>
            <a:r>
              <a:rPr lang="hr-HR" sz="2000" dirty="0"/>
              <a:t>?</a:t>
            </a:r>
          </a:p>
          <a:p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CA81671-A82B-3170-AAA2-D8EE260F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1D34065-8F61-8BE8-3CBE-AF0907EF388B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82C990B-40F4-FC5B-0CDA-E519B2D01043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658604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>
            <a:extLst>
              <a:ext uri="{FF2B5EF4-FFF2-40B4-BE49-F238E27FC236}">
                <a16:creationId xmlns:a16="http://schemas.microsoft.com/office/drawing/2014/main" id="{BFFBF890-F5F3-6F75-F88D-68865CA59229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85372BC-8D47-2D36-1167-4ADF8FEE5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AECA1930-8561-2C3D-4348-067E2B4F745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Anscombov </a:t>
            </a:r>
            <a:r>
              <a:rPr lang="hr-HR" dirty="0"/>
              <a:t>kvartet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967FFF6-182C-50FA-3C36-BFB6603B5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8847" y="1516276"/>
          <a:ext cx="10954305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161">
                  <a:extLst>
                    <a:ext uri="{9D8B030D-6E8A-4147-A177-3AD203B41FA5}">
                      <a16:colId xmlns:a16="http://schemas.microsoft.com/office/drawing/2014/main" val="2405114739"/>
                    </a:ext>
                  </a:extLst>
                </a:gridCol>
                <a:gridCol w="1067129">
                  <a:extLst>
                    <a:ext uri="{9D8B030D-6E8A-4147-A177-3AD203B41FA5}">
                      <a16:colId xmlns:a16="http://schemas.microsoft.com/office/drawing/2014/main" val="4194978168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401662041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9217150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74959544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092805663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2431066387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327718181"/>
                    </a:ext>
                  </a:extLst>
                </a:gridCol>
                <a:gridCol w="1217145">
                  <a:extLst>
                    <a:ext uri="{9D8B030D-6E8A-4147-A177-3AD203B41FA5}">
                      <a16:colId xmlns:a16="http://schemas.microsoft.com/office/drawing/2014/main" val="186394360"/>
                    </a:ext>
                  </a:extLst>
                </a:gridCol>
              </a:tblGrid>
              <a:tr h="158898">
                <a:tc rowSpan="2">
                  <a:txBody>
                    <a:bodyPr/>
                    <a:lstStyle/>
                    <a:p>
                      <a:pPr algn="ctr"/>
                      <a:r>
                        <a:rPr lang="hr-HR" dirty="0" err="1"/>
                        <a:t>Spremenljivka</a:t>
                      </a:r>
                      <a:endParaRPr lang="hr-HR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hr-HR" dirty="0"/>
                        <a:t>1. niz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2. sklop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3. niz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dirty="0"/>
                        <a:t>4. niz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375643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b="1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895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1.</a:t>
                      </a:r>
                    </a:p>
                    <a:p>
                      <a:pPr algn="ctr"/>
                      <a:r>
                        <a:rPr lang="hr-HR" dirty="0"/>
                        <a:t>2.</a:t>
                      </a:r>
                    </a:p>
                    <a:p>
                      <a:pPr algn="ctr"/>
                      <a:r>
                        <a:rPr lang="hr-HR" dirty="0"/>
                        <a:t>3.</a:t>
                      </a:r>
                    </a:p>
                    <a:p>
                      <a:pPr algn="ctr"/>
                      <a:r>
                        <a:rPr lang="hr-HR" dirty="0"/>
                        <a:t>4.</a:t>
                      </a:r>
                    </a:p>
                    <a:p>
                      <a:pPr algn="ctr"/>
                      <a:r>
                        <a:rPr lang="hr-HR" dirty="0"/>
                        <a:t>5.</a:t>
                      </a:r>
                    </a:p>
                    <a:p>
                      <a:pPr algn="ctr"/>
                      <a:r>
                        <a:rPr lang="hr-HR" dirty="0"/>
                        <a:t>6.</a:t>
                      </a:r>
                    </a:p>
                    <a:p>
                      <a:pPr algn="ctr"/>
                      <a:r>
                        <a:rPr lang="hr-HR" dirty="0"/>
                        <a:t>7.</a:t>
                      </a:r>
                    </a:p>
                    <a:p>
                      <a:pPr algn="ctr"/>
                      <a:r>
                        <a:rPr lang="hr-HR" dirty="0"/>
                        <a:t>8.</a:t>
                      </a:r>
                    </a:p>
                    <a:p>
                      <a:pPr algn="ctr"/>
                      <a:r>
                        <a:rPr lang="hr-HR" dirty="0"/>
                        <a:t>9.</a:t>
                      </a:r>
                    </a:p>
                    <a:p>
                      <a:pPr algn="ctr"/>
                      <a:r>
                        <a:rPr lang="hr-HR" dirty="0"/>
                        <a:t>10.</a:t>
                      </a:r>
                    </a:p>
                    <a:p>
                      <a:pPr algn="ctr"/>
                      <a:r>
                        <a:rPr lang="hr-HR" dirty="0"/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8,0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7,6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8,3</a:t>
                      </a:r>
                    </a:p>
                    <a:p>
                      <a:pPr algn="r"/>
                      <a:r>
                        <a:rPr lang="hr-HR" dirty="0"/>
                        <a:t>10,0</a:t>
                      </a:r>
                    </a:p>
                    <a:p>
                      <a:pPr algn="r"/>
                      <a:r>
                        <a:rPr lang="hr-HR" dirty="0"/>
                        <a:t>7,2</a:t>
                      </a:r>
                    </a:p>
                    <a:p>
                      <a:pPr algn="r"/>
                      <a:r>
                        <a:rPr lang="hr-HR" dirty="0"/>
                        <a:t>4,3</a:t>
                      </a:r>
                    </a:p>
                    <a:p>
                      <a:pPr algn="r"/>
                      <a:r>
                        <a:rPr lang="hr-HR" dirty="0"/>
                        <a:t>10,8</a:t>
                      </a:r>
                    </a:p>
                    <a:p>
                      <a:pPr algn="r"/>
                      <a:r>
                        <a:rPr lang="hr-HR" dirty="0"/>
                        <a:t>4,8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8,7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9,3</a:t>
                      </a:r>
                    </a:p>
                    <a:p>
                      <a:pPr algn="r"/>
                      <a:r>
                        <a:rPr lang="hr-HR" dirty="0"/>
                        <a:t>8,1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3,1</a:t>
                      </a:r>
                    </a:p>
                    <a:p>
                      <a:pPr algn="r"/>
                      <a:r>
                        <a:rPr lang="hr-HR" dirty="0"/>
                        <a:t>9,1</a:t>
                      </a:r>
                    </a:p>
                    <a:p>
                      <a:pPr algn="r"/>
                      <a:r>
                        <a:rPr lang="hr-HR" dirty="0"/>
                        <a:t>7,3</a:t>
                      </a:r>
                    </a:p>
                    <a:p>
                      <a:pPr algn="r"/>
                      <a:r>
                        <a:rPr lang="hr-HR" dirty="0"/>
                        <a:t>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10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13</a:t>
                      </a:r>
                    </a:p>
                    <a:p>
                      <a:pPr algn="r"/>
                      <a:r>
                        <a:rPr lang="hr-HR" dirty="0"/>
                        <a:t>9</a:t>
                      </a:r>
                    </a:p>
                    <a:p>
                      <a:pPr algn="r"/>
                      <a:r>
                        <a:rPr lang="hr-HR" dirty="0"/>
                        <a:t>11</a:t>
                      </a:r>
                    </a:p>
                    <a:p>
                      <a:pPr algn="r"/>
                      <a:r>
                        <a:rPr lang="hr-HR" dirty="0"/>
                        <a:t>14</a:t>
                      </a:r>
                    </a:p>
                    <a:p>
                      <a:pPr algn="r"/>
                      <a:r>
                        <a:rPr lang="hr-HR" dirty="0"/>
                        <a:t>6</a:t>
                      </a:r>
                    </a:p>
                    <a:p>
                      <a:pPr algn="r"/>
                      <a:r>
                        <a:rPr lang="hr-HR" dirty="0"/>
                        <a:t>4</a:t>
                      </a:r>
                    </a:p>
                    <a:p>
                      <a:pPr algn="r"/>
                      <a:r>
                        <a:rPr lang="hr-HR" dirty="0"/>
                        <a:t>12</a:t>
                      </a:r>
                    </a:p>
                    <a:p>
                      <a:pPr algn="r"/>
                      <a:r>
                        <a:rPr lang="hr-HR" dirty="0"/>
                        <a:t>7</a:t>
                      </a:r>
                    </a:p>
                    <a:p>
                      <a:pPr algn="r"/>
                      <a:r>
                        <a:rPr lang="hr-H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6,8</a:t>
                      </a:r>
                    </a:p>
                    <a:p>
                      <a:pPr algn="r"/>
                      <a:r>
                        <a:rPr lang="hr-HR" dirty="0"/>
                        <a:t>12,7</a:t>
                      </a:r>
                    </a:p>
                    <a:p>
                      <a:pPr algn="r"/>
                      <a:r>
                        <a:rPr lang="hr-HR" dirty="0"/>
                        <a:t>7,1</a:t>
                      </a:r>
                    </a:p>
                    <a:p>
                      <a:pPr algn="r"/>
                      <a:r>
                        <a:rPr lang="hr-HR" dirty="0"/>
                        <a:t>7,8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6,1</a:t>
                      </a:r>
                    </a:p>
                    <a:p>
                      <a:pPr algn="r"/>
                      <a:r>
                        <a:rPr lang="hr-HR" dirty="0"/>
                        <a:t>5,4</a:t>
                      </a:r>
                    </a:p>
                    <a:p>
                      <a:pPr algn="r"/>
                      <a:r>
                        <a:rPr lang="hr-HR" dirty="0"/>
                        <a:t>8,2</a:t>
                      </a:r>
                    </a:p>
                    <a:p>
                      <a:pPr algn="r"/>
                      <a:r>
                        <a:rPr lang="hr-HR" dirty="0"/>
                        <a:t>6,4</a:t>
                      </a:r>
                    </a:p>
                    <a:p>
                      <a:pPr algn="r"/>
                      <a:r>
                        <a:rPr lang="hr-HR" dirty="0"/>
                        <a:t>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19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  <a:p>
                      <a:pPr algn="r"/>
                      <a:r>
                        <a:rPr lang="hr-H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6,6</a:t>
                      </a:r>
                    </a:p>
                    <a:p>
                      <a:pPr algn="r"/>
                      <a:r>
                        <a:rPr lang="hr-HR" dirty="0"/>
                        <a:t>5,8</a:t>
                      </a:r>
                    </a:p>
                    <a:p>
                      <a:pPr algn="r"/>
                      <a:r>
                        <a:rPr lang="hr-HR" dirty="0"/>
                        <a:t>7,7</a:t>
                      </a:r>
                    </a:p>
                    <a:p>
                      <a:pPr algn="r"/>
                      <a:r>
                        <a:rPr lang="hr-HR" dirty="0"/>
                        <a:t>8,8</a:t>
                      </a:r>
                    </a:p>
                    <a:p>
                      <a:pPr algn="r"/>
                      <a:r>
                        <a:rPr lang="hr-HR" dirty="0"/>
                        <a:t>8,5</a:t>
                      </a:r>
                    </a:p>
                    <a:p>
                      <a:pPr algn="r"/>
                      <a:r>
                        <a:rPr lang="hr-HR" dirty="0"/>
                        <a:t>7,0</a:t>
                      </a:r>
                    </a:p>
                    <a:p>
                      <a:pPr algn="r"/>
                      <a:r>
                        <a:rPr lang="hr-HR" dirty="0"/>
                        <a:t>5,3</a:t>
                      </a:r>
                    </a:p>
                    <a:p>
                      <a:pPr algn="r"/>
                      <a:r>
                        <a:rPr lang="hr-HR" dirty="0"/>
                        <a:t>12,5</a:t>
                      </a:r>
                    </a:p>
                    <a:p>
                      <a:pPr algn="r"/>
                      <a:r>
                        <a:rPr lang="hr-HR" dirty="0"/>
                        <a:t>5,6</a:t>
                      </a:r>
                    </a:p>
                    <a:p>
                      <a:pPr algn="r"/>
                      <a:r>
                        <a:rPr lang="hr-HR" dirty="0"/>
                        <a:t>7,9</a:t>
                      </a:r>
                    </a:p>
                    <a:p>
                      <a:pPr algn="r"/>
                      <a:r>
                        <a:rPr lang="hr-HR" dirty="0"/>
                        <a:t>6,9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24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/>
                        <a:t>Povprečje</a:t>
                      </a:r>
                      <a:endParaRPr lang="hr-HR" dirty="0"/>
                    </a:p>
                    <a:p>
                      <a:r>
                        <a:rPr lang="hr-HR" dirty="0" err="1"/>
                        <a:t>Odstopanje</a:t>
                      </a:r>
                      <a:endParaRPr lang="hr-HR" dirty="0"/>
                    </a:p>
                    <a:p>
                      <a:r>
                        <a:rPr lang="hr-HR" dirty="0" err="1"/>
                        <a:t>Korelacija</a:t>
                      </a:r>
                      <a:endParaRPr lang="hr-HR" dirty="0"/>
                    </a:p>
                    <a:p>
                      <a:r>
                        <a:rPr lang="hr-HR" dirty="0" err="1"/>
                        <a:t>Regresija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9,0</a:t>
                      </a:r>
                    </a:p>
                    <a:p>
                      <a:pPr algn="r"/>
                      <a:r>
                        <a:rPr lang="hr-HR" dirty="0"/>
                        <a:t>11,0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algn="r"/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dirty="0"/>
                        <a:t>7,5</a:t>
                      </a:r>
                    </a:p>
                    <a:p>
                      <a:pPr algn="r"/>
                      <a:r>
                        <a:rPr lang="hr-HR" dirty="0"/>
                        <a:t>4,1</a:t>
                      </a:r>
                    </a:p>
                    <a:p>
                      <a:pPr algn="r"/>
                      <a:r>
                        <a:rPr lang="hr-HR" dirty="0"/>
                        <a:t>0,816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y=3+0,5x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335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03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id="{0673C393-E43E-8B53-61C7-6F7509F4B60B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0D43415-8B9D-0F93-8453-404FC300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948F056-A29F-06EC-92A9-6800B440C331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A023E-005C-FB04-2228-643B05E73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Anscombov </a:t>
            </a:r>
            <a:r>
              <a:rPr lang="hr-HR" dirty="0"/>
              <a:t>kvartet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4DECF-2285-1E04-BA19-E99F2C61E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919" y="1300915"/>
            <a:ext cx="7439025" cy="2571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0DAEA-5FDB-BAA0-B49B-44635A005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379" y="4059654"/>
            <a:ext cx="741997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2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00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Metode za pritegnitev pozornosti</a:t>
            </a:r>
            <a:endParaRPr lang="pl-PL" sz="4800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 err="1">
                <a:solidFill>
                  <a:srgbClr val="1065AB"/>
                </a:solidFill>
                <a:cs typeface="Times New Roman" panose="02020603050405020304" pitchFamily="18" charset="0"/>
              </a:rPr>
              <a:t>Načela gestalta</a:t>
            </a:r>
            <a:endParaRPr lang="hr-HR" sz="20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  <a:p>
            <a:r>
              <a:rPr lang="hr-HR" sz="2000" dirty="0" err="1">
                <a:cs typeface="Times New Roman" panose="02020603050405020304" pitchFamily="18" charset="0"/>
              </a:rPr>
              <a:t>Razvit </a:t>
            </a:r>
            <a:r>
              <a:rPr lang="en-US" sz="2000" dirty="0">
                <a:cs typeface="Times New Roman" panose="02020603050405020304" pitchFamily="18" charset="0"/>
              </a:rPr>
              <a:t>leta 1912</a:t>
            </a:r>
            <a:endParaRPr lang="hr-HR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Cilj je bil odkriti, 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kako zaznavamo vzorce</a:t>
            </a:r>
            <a:r>
              <a:rPr lang="en-US" sz="2000" dirty="0">
                <a:cs typeface="Times New Roman" panose="02020603050405020304" pitchFamily="18" charset="0"/>
              </a:rPr>
              <a:t>, oblike in kako organiziramo informacije, ki jih vidimo.</a:t>
            </a:r>
            <a:endParaRPr lang="hr-HR" sz="2000" dirty="0"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Gestalt (nemško</a:t>
            </a:r>
            <a:r>
              <a:rPr lang="hr-HR" sz="2000" dirty="0">
                <a:cs typeface="Times New Roman" panose="02020603050405020304" pitchFamily="18" charset="0"/>
                <a:sym typeface="Wingdings" panose="05000000000000000000" pitchFamily="2" charset="2"/>
              </a:rPr>
              <a:t>)  </a:t>
            </a:r>
            <a:r>
              <a:rPr lang="en-US" sz="2000" b="1" dirty="0">
                <a:solidFill>
                  <a:srgbClr val="1065AB"/>
                </a:solidFill>
                <a:cs typeface="Times New Roman" panose="02020603050405020304" pitchFamily="18" charset="0"/>
              </a:rPr>
              <a:t>vzorec</a:t>
            </a:r>
            <a:endParaRPr lang="hr-HR" sz="2000" b="1" dirty="0">
              <a:solidFill>
                <a:srgbClr val="1065AB"/>
              </a:solidFill>
              <a:cs typeface="Times New Roman" panose="02020603050405020304" pitchFamily="18" charset="0"/>
            </a:endParaRPr>
          </a:p>
          <a:p>
            <a:r>
              <a:rPr lang="en-US" sz="2000" dirty="0">
                <a:cs typeface="Times New Roman" panose="02020603050405020304" pitchFamily="18" charset="0"/>
              </a:rPr>
              <a:t>Načela gestalta so pokazala, da poskušamo predmete razvrščati v skupine na določene načine.</a:t>
            </a:r>
            <a:endParaRPr lang="pl-PL" sz="1400" dirty="0"/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501396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Vir: Brackett (2015); Dalkir (2023); Cotton (2023)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2079A45D-1CE3-4D95-D3DF-43E5B52AB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8DB34F5-42B4-DA9B-A426-C920C6B21A86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3BC338C-6AA7-9D25-D334-069635F6F95D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94743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Bližina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predmete, ki so si blizu, zaznavamo kot pripadnike skupine.</a:t>
            </a:r>
            <a:endParaRPr lang="hr-HR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087E30-E91F-A6F7-E41F-11D7AB907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457" y="2762250"/>
            <a:ext cx="4926274" cy="351154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80D8125-F131-8702-2743-A9D4C1BFE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C2919DB0-8995-7CCE-DF5F-554ECCF021C9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17CC6ECF-223B-5D38-AD0C-4C646FE92F47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857585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526CF-57F6-00B2-F118-91F70169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Načela gestalta</a:t>
            </a:r>
            <a:endParaRPr lang="hr-H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EA7B5-FED4-67F1-C2CA-24597C17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err="1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Podobnos</a:t>
            </a:r>
            <a:r>
              <a:rPr lang="en-US" sz="2400" b="1" dirty="0">
                <a:solidFill>
                  <a:srgbClr val="1065AB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/>
              <a:t>Naši možgani združujejo predmete enake barve, oblike, velikosti ali smeri.</a:t>
            </a:r>
            <a:endParaRPr lang="hr-HR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ECCC3-0945-CCA3-A87A-B7E01829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963" y="2664438"/>
            <a:ext cx="4943475" cy="3657600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23CB224E-8C2A-D550-03F0-52A1A99C3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7226" y="6213237"/>
            <a:ext cx="635235" cy="6447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1AF4B392-C043-70D0-AEEE-F475C30FB520}"/>
              </a:ext>
            </a:extLst>
          </p:cNvPr>
          <p:cNvSpPr txBox="1"/>
          <p:nvPr/>
        </p:nvSpPr>
        <p:spPr>
          <a:xfrm>
            <a:off x="6455834" y="6213237"/>
            <a:ext cx="501139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Financirano s strani Evropske unije. Izražena stališča in mnenja so zgolj stališča in mnenja avtorja(-ev) in ni nujno, da odražajo stališča in mnenja Evropske unije ali Evropske izvajalske agencije za izobraževanje in kulturo (EACEA). Zanje ne moreta biti odgovorna niti Evropska unija niti EACEA.</a:t>
            </a:r>
            <a:endParaRPr lang="en-GB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2EB893C-302B-DC6F-34C5-F15CE04CCD6A}"/>
              </a:ext>
            </a:extLst>
          </p:cNvPr>
          <p:cNvSpPr txBox="1"/>
          <p:nvPr/>
        </p:nvSpPr>
        <p:spPr>
          <a:xfrm>
            <a:off x="6455834" y="6170902"/>
            <a:ext cx="5011392" cy="504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Sofinancirano s strani Evropske unije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Izražena stališča in mnenja so izključno mnenja avtorja(-jev) in ne odražajo nujno stališč Evropske unije ali Nacionalne agencije (NA). Evropska unija in Nacionalna agencija zanje ne prevzemata odgovornosti.</a:t>
            </a:r>
          </a:p>
        </p:txBody>
      </p:sp>
    </p:spTree>
    <p:extLst>
      <p:ext uri="{BB962C8B-B14F-4D97-AF65-F5344CB8AC3E}">
        <p14:creationId xmlns:p14="http://schemas.microsoft.com/office/powerpoint/2010/main" val="333859537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stvari nov dokument." ma:contentTypeScope="" ma:versionID="e39e5a21f07b79f5f02b47bb518c103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b4e78d507071451a3820eedd449fec3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Oznake slike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83E481-F02C-402A-90F1-76504C08C819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075104E6-DBE1-4E67-AEE6-09A19EE494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2B6B86-1972-4699-8A14-40114A9AAF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3617</TotalTime>
  <Words>4086</Words>
  <Application>Microsoft Office PowerPoint</Application>
  <PresentationFormat>Panoramiczny</PresentationFormat>
  <Paragraphs>372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Arial</vt:lpstr>
      <vt:lpstr>Calibri</vt:lpstr>
      <vt:lpstr>Symbol</vt:lpstr>
      <vt:lpstr>Tahoma</vt:lpstr>
      <vt:lpstr>Times New Roman</vt:lpstr>
      <vt:lpstr>Motyw pakietu Office</vt:lpstr>
      <vt:lpstr>1_Motyw pakietu Office</vt:lpstr>
      <vt:lpstr>Poslovna inteligenca</vt:lpstr>
      <vt:lpstr>Agenda</vt:lpstr>
      <vt:lpstr>Vizualizacija podatkov</vt:lpstr>
      <vt:lpstr>Razumevanje okoliščin</vt:lpstr>
      <vt:lpstr>Anscombov kvartet </vt:lpstr>
      <vt:lpstr>Anscombov kvartet </vt:lpstr>
      <vt:lpstr>Metode za pritegnitev pozornosti</vt:lpstr>
      <vt:lpstr>Načela gestalta</vt:lpstr>
      <vt:lpstr>Načela gestalta</vt:lpstr>
      <vt:lpstr>Načela gestalta</vt:lpstr>
      <vt:lpstr>Načela gestalta</vt:lpstr>
      <vt:lpstr>Načela gestalta</vt:lpstr>
      <vt:lpstr>Načela gestalta</vt:lpstr>
      <vt:lpstr>Spodbudne lastnosti</vt:lpstr>
      <vt:lpstr>Spodbudne lastnosti</vt:lpstr>
      <vt:lpstr>Spodbudne lastnosti</vt:lpstr>
      <vt:lpstr>Spodbudne lastnosti</vt:lpstr>
      <vt:lpstr>Izbira prave metode vizualizacije</vt:lpstr>
      <vt:lpstr>Preprosto besedilo</vt:lpstr>
      <vt:lpstr>Tabele</vt:lpstr>
      <vt:lpstr>Tabele za oblikovanje</vt:lpstr>
      <vt:lpstr>Stolpčni diagram</vt:lpstr>
      <vt:lpstr>Črtni diagram</vt:lpstr>
      <vt:lpstr>Diagram razpršitve</vt:lpstr>
      <vt:lpstr>Choropleth zemljevid</vt:lpstr>
      <vt:lpstr>Toplotni zemljevid</vt:lpstr>
      <vt:lpstr>Bullet graf</vt:lpstr>
      <vt:lpstr>Smernice za dobro oblikovanje vizualizacije</vt:lpstr>
      <vt:lpstr>Teorija barv</vt:lpstr>
      <vt:lpstr>Barvne sheme</vt:lpstr>
      <vt:lpstr>Povzetek</vt:lpstr>
      <vt:lpstr>Avtorji:  Dario Šebalj Dejan Mirčetić Michał Adamczak   Končna verzija: Junij 2025</vt:lpstr>
      <vt:lpstr>Hvala za vašo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keywords>, docId:F21D96A0F435B5994CE0F628F096F25F</cp:keywords>
  <cp:lastModifiedBy>KRS</cp:lastModifiedBy>
  <cp:revision>30</cp:revision>
  <dcterms:created xsi:type="dcterms:W3CDTF">2023-07-06T12:09:08Z</dcterms:created>
  <dcterms:modified xsi:type="dcterms:W3CDTF">2025-10-28T11:41:10Z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