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61" r:id="rId9"/>
    <p:sldId id="268" r:id="rId10"/>
    <p:sldId id="269" r:id="rId11"/>
    <p:sldId id="271" r:id="rId12"/>
    <p:sldId id="270" r:id="rId13"/>
    <p:sldId id="272" r:id="rId14"/>
    <p:sldId id="273" r:id="rId15"/>
    <p:sldId id="274" r:id="rId16"/>
    <p:sldId id="275" r:id="rId17"/>
    <p:sldId id="276" r:id="rId18"/>
    <p:sldId id="277" r:id="rId19"/>
    <p:sldId id="278" r:id="rId20"/>
    <p:sldId id="279" r:id="rId21"/>
    <p:sldId id="282" r:id="rId22"/>
    <p:sldId id="280" r:id="rId23"/>
    <p:sldId id="281" r:id="rId24"/>
    <p:sldId id="284" r:id="rId25"/>
    <p:sldId id="297"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66" r:id="rId39"/>
    <p:sldId id="336" r:id="rId40"/>
    <p:sldId id="337" r:id="rId4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00"/>
    <a:srgbClr val="B342D9"/>
    <a:srgbClr val="870D88"/>
    <a:srgbClr val="8B8B8B"/>
    <a:srgbClr val="A6C6E0"/>
    <a:srgbClr val="CFD5EA"/>
    <a:srgbClr val="AFAFAF"/>
    <a:srgbClr val="0673E1"/>
    <a:srgbClr val="00C0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76" d="100"/>
          <a:sy n="76" d="100"/>
        </p:scale>
        <p:origin x="10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41395-6864-4C02-ACBC-3B8001E40610}" type="doc">
      <dgm:prSet loTypeId="urn:microsoft.com/office/officeart/2005/8/layout/hProcess9" loCatId="process" qsTypeId="urn:microsoft.com/office/officeart/2005/8/quickstyle/simple1" qsCatId="simple" csTypeId="urn:microsoft.com/office/officeart/2005/8/colors/accent1_2" csCatId="accent1" phldr="1"/>
      <dgm:spPr/>
    </dgm:pt>
    <dgm:pt modelId="{457BF57A-11CD-40AC-A094-43B64E6370A5}">
      <dgm:prSet phldrT="[Tekst]"/>
      <dgm:spPr/>
      <dgm:t>
        <a:bodyPr/>
        <a:lstStyle/>
        <a:p>
          <a:r>
            <a:rPr lang="en-US" dirty="0"/>
            <a:t>internal preparations of the company </a:t>
          </a:r>
          <a:endParaRPr lang="pl-PL" dirty="0"/>
        </a:p>
      </dgm:t>
    </dgm:pt>
    <dgm:pt modelId="{954B1D18-2016-4775-89ED-FE998A2ED46D}" type="parTrans" cxnId="{A7E0E796-AC9E-4E9F-B42D-007DDFF587B0}">
      <dgm:prSet/>
      <dgm:spPr/>
      <dgm:t>
        <a:bodyPr/>
        <a:lstStyle/>
        <a:p>
          <a:endParaRPr lang="pl-PL"/>
        </a:p>
      </dgm:t>
    </dgm:pt>
    <dgm:pt modelId="{822651B6-3570-437B-A9D5-EAB8FC926007}" type="sibTrans" cxnId="{A7E0E796-AC9E-4E9F-B42D-007DDFF587B0}">
      <dgm:prSet/>
      <dgm:spPr/>
      <dgm:t>
        <a:bodyPr/>
        <a:lstStyle/>
        <a:p>
          <a:endParaRPr lang="pl-PL"/>
        </a:p>
      </dgm:t>
    </dgm:pt>
    <dgm:pt modelId="{7B5D7F30-CA0B-4FF8-8C83-166D2713AE0C}">
      <dgm:prSet phldrT="[Tekst]"/>
      <dgm:spPr/>
      <dgm:t>
        <a:bodyPr/>
        <a:lstStyle/>
        <a:p>
          <a:r>
            <a:rPr lang="pl-PL" dirty="0" err="1"/>
            <a:t>inviting</a:t>
          </a:r>
          <a:r>
            <a:rPr lang="pl-PL" dirty="0"/>
            <a:t> </a:t>
          </a:r>
          <a:r>
            <a:rPr lang="pl-PL" dirty="0" err="1"/>
            <a:t>external</a:t>
          </a:r>
          <a:r>
            <a:rPr lang="pl-PL" dirty="0"/>
            <a:t> </a:t>
          </a:r>
          <a:r>
            <a:rPr lang="pl-PL" dirty="0" err="1"/>
            <a:t>companies</a:t>
          </a:r>
          <a:r>
            <a:rPr lang="pl-PL" dirty="0"/>
            <a:t> </a:t>
          </a:r>
        </a:p>
      </dgm:t>
    </dgm:pt>
    <dgm:pt modelId="{938FAB7A-4B21-4B0E-909D-5E841D910605}" type="parTrans" cxnId="{0E48215C-21DC-4767-9BC0-12F16FD4EF01}">
      <dgm:prSet/>
      <dgm:spPr/>
      <dgm:t>
        <a:bodyPr/>
        <a:lstStyle/>
        <a:p>
          <a:endParaRPr lang="pl-PL"/>
        </a:p>
      </dgm:t>
    </dgm:pt>
    <dgm:pt modelId="{97F87DEA-45C3-42AD-85E2-29EC9F9DA5DE}" type="sibTrans" cxnId="{0E48215C-21DC-4767-9BC0-12F16FD4EF01}">
      <dgm:prSet/>
      <dgm:spPr/>
      <dgm:t>
        <a:bodyPr/>
        <a:lstStyle/>
        <a:p>
          <a:endParaRPr lang="pl-PL"/>
        </a:p>
      </dgm:t>
    </dgm:pt>
    <dgm:pt modelId="{E52BACBA-32B8-4A5B-81E4-67EBAE864340}">
      <dgm:prSet phldrT="[Tekst]"/>
      <dgm:spPr/>
      <dgm:t>
        <a:bodyPr/>
        <a:lstStyle/>
        <a:p>
          <a:r>
            <a:rPr lang="pl-PL" dirty="0" err="1"/>
            <a:t>implementation</a:t>
          </a:r>
          <a:endParaRPr lang="pl-PL" dirty="0"/>
        </a:p>
      </dgm:t>
    </dgm:pt>
    <dgm:pt modelId="{79539773-E715-49C7-8155-4BA9C9B65400}" type="parTrans" cxnId="{F9F4DC48-215C-4916-9856-00EC70221806}">
      <dgm:prSet/>
      <dgm:spPr/>
      <dgm:t>
        <a:bodyPr/>
        <a:lstStyle/>
        <a:p>
          <a:endParaRPr lang="pl-PL"/>
        </a:p>
      </dgm:t>
    </dgm:pt>
    <dgm:pt modelId="{1AE2BF8A-50F5-4200-BFAE-786B8B573192}" type="sibTrans" cxnId="{F9F4DC48-215C-4916-9856-00EC70221806}">
      <dgm:prSet/>
      <dgm:spPr/>
      <dgm:t>
        <a:bodyPr/>
        <a:lstStyle/>
        <a:p>
          <a:endParaRPr lang="pl-PL"/>
        </a:p>
      </dgm:t>
    </dgm:pt>
    <dgm:pt modelId="{92FE67B7-2A7B-40C4-B190-4C2FED453667}" type="pres">
      <dgm:prSet presAssocID="{45241395-6864-4C02-ACBC-3B8001E40610}" presName="CompostProcess" presStyleCnt="0">
        <dgm:presLayoutVars>
          <dgm:dir/>
          <dgm:resizeHandles val="exact"/>
        </dgm:presLayoutVars>
      </dgm:prSet>
      <dgm:spPr/>
    </dgm:pt>
    <dgm:pt modelId="{CF2F278B-286E-4143-925D-290720B5E4E1}" type="pres">
      <dgm:prSet presAssocID="{45241395-6864-4C02-ACBC-3B8001E40610}" presName="arrow" presStyleLbl="bgShp" presStyleIdx="0" presStyleCnt="1" custLinFactNeighborX="218"/>
      <dgm:spPr/>
    </dgm:pt>
    <dgm:pt modelId="{99E8DA77-C4DE-4400-A86C-D75B7346DF9E}" type="pres">
      <dgm:prSet presAssocID="{45241395-6864-4C02-ACBC-3B8001E40610}" presName="linearProcess" presStyleCnt="0"/>
      <dgm:spPr/>
    </dgm:pt>
    <dgm:pt modelId="{699C704E-8947-4D15-8C5F-F266209D74BD}" type="pres">
      <dgm:prSet presAssocID="{457BF57A-11CD-40AC-A094-43B64E6370A5}" presName="textNode" presStyleLbl="node1" presStyleIdx="0" presStyleCnt="3">
        <dgm:presLayoutVars>
          <dgm:bulletEnabled val="1"/>
        </dgm:presLayoutVars>
      </dgm:prSet>
      <dgm:spPr/>
    </dgm:pt>
    <dgm:pt modelId="{90E4514D-FEC0-45FF-8669-BBBF71C6D25D}" type="pres">
      <dgm:prSet presAssocID="{822651B6-3570-437B-A9D5-EAB8FC926007}" presName="sibTrans" presStyleCnt="0"/>
      <dgm:spPr/>
    </dgm:pt>
    <dgm:pt modelId="{85DA56F2-FF8E-4311-B9F0-BFE5E42087A1}" type="pres">
      <dgm:prSet presAssocID="{7B5D7F30-CA0B-4FF8-8C83-166D2713AE0C}" presName="textNode" presStyleLbl="node1" presStyleIdx="1" presStyleCnt="3">
        <dgm:presLayoutVars>
          <dgm:bulletEnabled val="1"/>
        </dgm:presLayoutVars>
      </dgm:prSet>
      <dgm:spPr/>
    </dgm:pt>
    <dgm:pt modelId="{C8F7348A-9C0D-476E-B928-72DBCC14AC74}" type="pres">
      <dgm:prSet presAssocID="{97F87DEA-45C3-42AD-85E2-29EC9F9DA5DE}" presName="sibTrans" presStyleCnt="0"/>
      <dgm:spPr/>
    </dgm:pt>
    <dgm:pt modelId="{9D2FADA7-EC0B-4BF4-940C-B423E1C01719}" type="pres">
      <dgm:prSet presAssocID="{E52BACBA-32B8-4A5B-81E4-67EBAE864340}" presName="textNode" presStyleLbl="node1" presStyleIdx="2" presStyleCnt="3">
        <dgm:presLayoutVars>
          <dgm:bulletEnabled val="1"/>
        </dgm:presLayoutVars>
      </dgm:prSet>
      <dgm:spPr/>
    </dgm:pt>
  </dgm:ptLst>
  <dgm:cxnLst>
    <dgm:cxn modelId="{7E90D233-D626-447A-A4E0-7939FB73BBA5}" type="presOf" srcId="{457BF57A-11CD-40AC-A094-43B64E6370A5}" destId="{699C704E-8947-4D15-8C5F-F266209D74BD}" srcOrd="0" destOrd="0" presId="urn:microsoft.com/office/officeart/2005/8/layout/hProcess9"/>
    <dgm:cxn modelId="{0E48215C-21DC-4767-9BC0-12F16FD4EF01}" srcId="{45241395-6864-4C02-ACBC-3B8001E40610}" destId="{7B5D7F30-CA0B-4FF8-8C83-166D2713AE0C}" srcOrd="1" destOrd="0" parTransId="{938FAB7A-4B21-4B0E-909D-5E841D910605}" sibTransId="{97F87DEA-45C3-42AD-85E2-29EC9F9DA5DE}"/>
    <dgm:cxn modelId="{9283BE67-0BBA-4184-88DF-AB57B74D7AC4}" type="presOf" srcId="{E52BACBA-32B8-4A5B-81E4-67EBAE864340}" destId="{9D2FADA7-EC0B-4BF4-940C-B423E1C01719}" srcOrd="0" destOrd="0" presId="urn:microsoft.com/office/officeart/2005/8/layout/hProcess9"/>
    <dgm:cxn modelId="{F9F4DC48-215C-4916-9856-00EC70221806}" srcId="{45241395-6864-4C02-ACBC-3B8001E40610}" destId="{E52BACBA-32B8-4A5B-81E4-67EBAE864340}" srcOrd="2" destOrd="0" parTransId="{79539773-E715-49C7-8155-4BA9C9B65400}" sibTransId="{1AE2BF8A-50F5-4200-BFAE-786B8B573192}"/>
    <dgm:cxn modelId="{3ED53C79-FD8A-4CE1-89F7-9D4E2489E51A}" type="presOf" srcId="{45241395-6864-4C02-ACBC-3B8001E40610}" destId="{92FE67B7-2A7B-40C4-B190-4C2FED453667}" srcOrd="0" destOrd="0" presId="urn:microsoft.com/office/officeart/2005/8/layout/hProcess9"/>
    <dgm:cxn modelId="{A7E0E796-AC9E-4E9F-B42D-007DDFF587B0}" srcId="{45241395-6864-4C02-ACBC-3B8001E40610}" destId="{457BF57A-11CD-40AC-A094-43B64E6370A5}" srcOrd="0" destOrd="0" parTransId="{954B1D18-2016-4775-89ED-FE998A2ED46D}" sibTransId="{822651B6-3570-437B-A9D5-EAB8FC926007}"/>
    <dgm:cxn modelId="{41F1259E-B0A5-418B-87A9-E37851AE86C4}" type="presOf" srcId="{7B5D7F30-CA0B-4FF8-8C83-166D2713AE0C}" destId="{85DA56F2-FF8E-4311-B9F0-BFE5E42087A1}" srcOrd="0" destOrd="0" presId="urn:microsoft.com/office/officeart/2005/8/layout/hProcess9"/>
    <dgm:cxn modelId="{065E9353-0FAA-4629-8A5B-66C91A45B930}" type="presParOf" srcId="{92FE67B7-2A7B-40C4-B190-4C2FED453667}" destId="{CF2F278B-286E-4143-925D-290720B5E4E1}" srcOrd="0" destOrd="0" presId="urn:microsoft.com/office/officeart/2005/8/layout/hProcess9"/>
    <dgm:cxn modelId="{27791215-9AFB-4A28-A73D-7D5BA8AA88DB}" type="presParOf" srcId="{92FE67B7-2A7B-40C4-B190-4C2FED453667}" destId="{99E8DA77-C4DE-4400-A86C-D75B7346DF9E}" srcOrd="1" destOrd="0" presId="urn:microsoft.com/office/officeart/2005/8/layout/hProcess9"/>
    <dgm:cxn modelId="{EB286B17-01A0-47A4-92FA-CE23E44D62CD}" type="presParOf" srcId="{99E8DA77-C4DE-4400-A86C-D75B7346DF9E}" destId="{699C704E-8947-4D15-8C5F-F266209D74BD}" srcOrd="0" destOrd="0" presId="urn:microsoft.com/office/officeart/2005/8/layout/hProcess9"/>
    <dgm:cxn modelId="{6A46506B-4EE3-4989-8883-5108D7277B18}" type="presParOf" srcId="{99E8DA77-C4DE-4400-A86C-D75B7346DF9E}" destId="{90E4514D-FEC0-45FF-8669-BBBF71C6D25D}" srcOrd="1" destOrd="0" presId="urn:microsoft.com/office/officeart/2005/8/layout/hProcess9"/>
    <dgm:cxn modelId="{0DF0E661-B991-4859-B305-9768D096F9A2}" type="presParOf" srcId="{99E8DA77-C4DE-4400-A86C-D75B7346DF9E}" destId="{85DA56F2-FF8E-4311-B9F0-BFE5E42087A1}" srcOrd="2" destOrd="0" presId="urn:microsoft.com/office/officeart/2005/8/layout/hProcess9"/>
    <dgm:cxn modelId="{F3457FB0-CC20-49E0-9E31-39818E8FA176}" type="presParOf" srcId="{99E8DA77-C4DE-4400-A86C-D75B7346DF9E}" destId="{C8F7348A-9C0D-476E-B928-72DBCC14AC74}" srcOrd="3" destOrd="0" presId="urn:microsoft.com/office/officeart/2005/8/layout/hProcess9"/>
    <dgm:cxn modelId="{9C32C5BF-F8D5-494D-9901-4C0C7A52E583}" type="presParOf" srcId="{99E8DA77-C4DE-4400-A86C-D75B7346DF9E}" destId="{9D2FADA7-EC0B-4BF4-940C-B423E1C0171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278B-286E-4143-925D-290720B5E4E1}">
      <dsp:nvSpPr>
        <dsp:cNvPr id="0" name=""/>
        <dsp:cNvSpPr/>
      </dsp:nvSpPr>
      <dsp:spPr>
        <a:xfrm>
          <a:off x="808155" y="0"/>
          <a:ext cx="8938260" cy="30138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C704E-8947-4D15-8C5F-F266209D74BD}">
      <dsp:nvSpPr>
        <dsp:cNvPr id="0" name=""/>
        <dsp:cNvSpPr/>
      </dsp:nvSpPr>
      <dsp:spPr>
        <a:xfrm>
          <a:off x="11296" y="904160"/>
          <a:ext cx="3384708"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internal preparations of the company </a:t>
          </a:r>
          <a:endParaRPr lang="pl-PL" sz="2800" kern="1200" dirty="0"/>
        </a:p>
      </dsp:txBody>
      <dsp:txXfrm>
        <a:off x="70146" y="963010"/>
        <a:ext cx="3267008" cy="1087847"/>
      </dsp:txXfrm>
    </dsp:sp>
    <dsp:sp modelId="{85DA56F2-FF8E-4311-B9F0-BFE5E42087A1}">
      <dsp:nvSpPr>
        <dsp:cNvPr id="0" name=""/>
        <dsp:cNvSpPr/>
      </dsp:nvSpPr>
      <dsp:spPr>
        <a:xfrm>
          <a:off x="3565445" y="904160"/>
          <a:ext cx="3384708"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err="1"/>
            <a:t>inviting</a:t>
          </a:r>
          <a:r>
            <a:rPr lang="pl-PL" sz="2800" kern="1200" dirty="0"/>
            <a:t> </a:t>
          </a:r>
          <a:r>
            <a:rPr lang="pl-PL" sz="2800" kern="1200" dirty="0" err="1"/>
            <a:t>external</a:t>
          </a:r>
          <a:r>
            <a:rPr lang="pl-PL" sz="2800" kern="1200" dirty="0"/>
            <a:t> </a:t>
          </a:r>
          <a:r>
            <a:rPr lang="pl-PL" sz="2800" kern="1200" dirty="0" err="1"/>
            <a:t>companies</a:t>
          </a:r>
          <a:r>
            <a:rPr lang="pl-PL" sz="2800" kern="1200" dirty="0"/>
            <a:t> </a:t>
          </a:r>
        </a:p>
      </dsp:txBody>
      <dsp:txXfrm>
        <a:off x="3624295" y="963010"/>
        <a:ext cx="3267008" cy="1087847"/>
      </dsp:txXfrm>
    </dsp:sp>
    <dsp:sp modelId="{9D2FADA7-EC0B-4BF4-940C-B423E1C01719}">
      <dsp:nvSpPr>
        <dsp:cNvPr id="0" name=""/>
        <dsp:cNvSpPr/>
      </dsp:nvSpPr>
      <dsp:spPr>
        <a:xfrm>
          <a:off x="7119595" y="904160"/>
          <a:ext cx="3384708"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err="1"/>
            <a:t>implementation</a:t>
          </a:r>
          <a:endParaRPr lang="pl-PL" sz="2800" kern="1200" dirty="0"/>
        </a:p>
      </dsp:txBody>
      <dsp:txXfrm>
        <a:off x="7178445" y="963010"/>
        <a:ext cx="3267008" cy="10878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6A18695-4883-4703-AF9A-0D60A385BA99}"/>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48773"/>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74589" y="2568687"/>
            <a:ext cx="5263955"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4400" dirty="0">
                <a:latin typeface="Tahoma" panose="020B0604030504040204" pitchFamily="34" charset="0"/>
                <a:ea typeface="Tahoma" panose="020B0604030504040204" pitchFamily="34" charset="0"/>
                <a:cs typeface="Tahoma" panose="020B0604030504040204" pitchFamily="34" charset="0"/>
              </a:rPr>
              <a:t>Outsourcing (</a:t>
            </a:r>
            <a:r>
              <a:rPr lang="pl-PL" sz="4400" dirty="0" err="1">
                <a:latin typeface="Tahoma" panose="020B0604030504040204" pitchFamily="34" charset="0"/>
                <a:ea typeface="Tahoma" panose="020B0604030504040204" pitchFamily="34" charset="0"/>
                <a:cs typeface="Tahoma" panose="020B0604030504040204" pitchFamily="34" charset="0"/>
              </a:rPr>
              <a:t>Make</a:t>
            </a:r>
            <a:r>
              <a:rPr lang="pl-PL" sz="4400" dirty="0">
                <a:latin typeface="Tahoma" panose="020B0604030504040204" pitchFamily="34" charset="0"/>
                <a:ea typeface="Tahoma" panose="020B0604030504040204" pitchFamily="34" charset="0"/>
                <a:cs typeface="Tahoma" panose="020B0604030504040204" pitchFamily="34" charset="0"/>
              </a:rPr>
              <a:t> </a:t>
            </a:r>
            <a:r>
              <a:rPr lang="pl-PL" sz="4400" dirty="0" err="1">
                <a:latin typeface="Tahoma" panose="020B0604030504040204" pitchFamily="34" charset="0"/>
                <a:ea typeface="Tahoma" panose="020B0604030504040204" pitchFamily="34" charset="0"/>
                <a:cs typeface="Tahoma" panose="020B0604030504040204" pitchFamily="34" charset="0"/>
              </a:rPr>
              <a:t>or</a:t>
            </a:r>
            <a:r>
              <a:rPr lang="pl-PL" sz="4400" dirty="0">
                <a:latin typeface="Tahoma" panose="020B0604030504040204" pitchFamily="34" charset="0"/>
                <a:ea typeface="Tahoma" panose="020B0604030504040204" pitchFamily="34" charset="0"/>
                <a:cs typeface="Tahoma" panose="020B0604030504040204" pitchFamily="34" charset="0"/>
              </a:rPr>
              <a:t> </a:t>
            </a:r>
            <a:r>
              <a:rPr lang="pl-PL" sz="4400" dirty="0" err="1">
                <a:latin typeface="Tahoma" panose="020B0604030504040204" pitchFamily="34" charset="0"/>
                <a:ea typeface="Tahoma" panose="020B0604030504040204" pitchFamily="34" charset="0"/>
                <a:cs typeface="Tahoma" panose="020B0604030504040204" pitchFamily="34" charset="0"/>
              </a:rPr>
              <a:t>Buy</a:t>
            </a:r>
            <a:r>
              <a:rPr lang="pl-PL" sz="4400" dirty="0">
                <a:latin typeface="Tahoma" panose="020B0604030504040204" pitchFamily="34" charset="0"/>
                <a:ea typeface="Tahoma" panose="020B0604030504040204" pitchFamily="34" charset="0"/>
                <a:cs typeface="Tahoma" panose="020B0604030504040204" pitchFamily="34" charset="0"/>
              </a:rPr>
              <a:t>)</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74589" y="4381178"/>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FE18AD2B-1CEF-B6FD-3058-1736C5CAD059}"/>
              </a:ext>
            </a:extLst>
          </p:cNvPr>
          <p:cNvSpPr>
            <a:spLocks noGrp="1"/>
          </p:cNvSpPr>
          <p:nvPr>
            <p:ph type="ctrTitle"/>
          </p:nvPr>
        </p:nvSpPr>
        <p:spPr>
          <a:xfrm>
            <a:off x="5274462" y="488154"/>
            <a:ext cx="6532497" cy="1752566"/>
          </a:xfrm>
        </p:spPr>
        <p:txBody>
          <a:bodyPr>
            <a:normAutofit fontScale="90000"/>
          </a:bodyPr>
          <a:lstStyle/>
          <a:p>
            <a:pPr>
              <a:lnSpc>
                <a:spcPct val="110000"/>
              </a:lnSpc>
            </a:pPr>
            <a:r>
              <a:rPr lang="en-US" sz="3600" b="1" dirty="0"/>
              <a:t>Advanced using of spreadsheet to </a:t>
            </a:r>
            <a:r>
              <a:rPr lang="en-US" sz="3600" b="1" dirty="0" err="1"/>
              <a:t>analy</a:t>
            </a:r>
            <a:r>
              <a:rPr lang="pl-PL" sz="3600" b="1" dirty="0"/>
              <a:t>s</a:t>
            </a:r>
            <a:r>
              <a:rPr lang="en-US" sz="3600" b="1" dirty="0"/>
              <a:t>e logistics data</a:t>
            </a:r>
            <a:endParaRPr lang="pl-PL" sz="3600" b="1" dirty="0"/>
          </a:p>
        </p:txBody>
      </p:sp>
      <p:sp>
        <p:nvSpPr>
          <p:cNvPr id="13" name="TextBox 12">
            <a:extLst>
              <a:ext uri="{FF2B5EF4-FFF2-40B4-BE49-F238E27FC236}">
                <a16:creationId xmlns:a16="http://schemas.microsoft.com/office/drawing/2014/main" id="{CAEB7600-916C-4D79-9176-1DD90352AF6D}"/>
              </a:ext>
            </a:extLst>
          </p:cNvPr>
          <p:cNvSpPr txBox="1"/>
          <p:nvPr/>
        </p:nvSpPr>
        <p:spPr>
          <a:xfrm>
            <a:off x="7458950" y="5847095"/>
            <a:ext cx="3549890" cy="784830"/>
          </a:xfrm>
          <a:prstGeom prst="rect">
            <a:avLst/>
          </a:prstGeom>
          <a:solidFill>
            <a:schemeClr val="bg1"/>
          </a:solidFill>
        </p:spPr>
        <p:txBody>
          <a:bodyPr wrap="square">
            <a:spAutoFit/>
          </a:bodyPr>
          <a:lstStyle/>
          <a:p>
            <a:pPr algn="just"/>
            <a:r>
              <a:rPr lang="en-GB" sz="900" b="0" i="0" dirty="0">
                <a:solidFill>
                  <a:srgbClr val="000000"/>
                </a:solidFill>
                <a:effectLst/>
                <a:latin typeface="arial" panose="020B0604020202020204" pitchFamily="34" charset="0"/>
              </a:rPr>
              <a:t>Co-funded by the European Union</a:t>
            </a:r>
          </a:p>
          <a:p>
            <a:pPr algn="just"/>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900" b="0" i="0" dirty="0">
                <a:solidFill>
                  <a:srgbClr val="000000"/>
                </a:solidFill>
                <a:effectLst/>
                <a:latin typeface="arial" panose="020B0604020202020204" pitchFamily="34" charset="0"/>
              </a:rPr>
              <a:t>.</a:t>
            </a:r>
            <a:endParaRPr lang="en-GB" sz="9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2006</a:t>
            </a:r>
          </a:p>
        </p:txBody>
      </p:sp>
      <p:graphicFrame>
        <p:nvGraphicFramePr>
          <p:cNvPr id="7" name="Symbol zastępczy zawartości 6">
            <a:extLst>
              <a:ext uri="{FF2B5EF4-FFF2-40B4-BE49-F238E27FC236}">
                <a16:creationId xmlns:a16="http://schemas.microsoft.com/office/drawing/2014/main" id="{571CDBA4-0320-107A-FE2D-B7C225DB2643}"/>
              </a:ext>
            </a:extLst>
          </p:cNvPr>
          <p:cNvGraphicFramePr>
            <a:graphicFrameLocks noGrp="1"/>
          </p:cNvGraphicFramePr>
          <p:nvPr>
            <p:ph idx="1"/>
            <p:extLst>
              <p:ext uri="{D42A27DB-BD31-4B8C-83A1-F6EECF244321}">
                <p14:modId xmlns:p14="http://schemas.microsoft.com/office/powerpoint/2010/main" val="3838430177"/>
              </p:ext>
            </p:extLst>
          </p:nvPr>
        </p:nvGraphicFramePr>
        <p:xfrm>
          <a:off x="1272854" y="1264247"/>
          <a:ext cx="10683240" cy="4811359"/>
        </p:xfrm>
        <a:graphic>
          <a:graphicData uri="http://schemas.openxmlformats.org/drawingml/2006/table">
            <a:tbl>
              <a:tblPr firstRow="1" bandRow="1">
                <a:tableStyleId>{5C22544A-7EE6-4342-B048-85BDC9FD1C3A}</a:tableStyleId>
              </a:tblPr>
              <a:tblGrid>
                <a:gridCol w="3561080">
                  <a:extLst>
                    <a:ext uri="{9D8B030D-6E8A-4147-A177-3AD203B41FA5}">
                      <a16:colId xmlns:a16="http://schemas.microsoft.com/office/drawing/2014/main" val="2319446816"/>
                    </a:ext>
                  </a:extLst>
                </a:gridCol>
                <a:gridCol w="3561080">
                  <a:extLst>
                    <a:ext uri="{9D8B030D-6E8A-4147-A177-3AD203B41FA5}">
                      <a16:colId xmlns:a16="http://schemas.microsoft.com/office/drawing/2014/main" val="2479941172"/>
                    </a:ext>
                  </a:extLst>
                </a:gridCol>
                <a:gridCol w="3561080">
                  <a:extLst>
                    <a:ext uri="{9D8B030D-6E8A-4147-A177-3AD203B41FA5}">
                      <a16:colId xmlns:a16="http://schemas.microsoft.com/office/drawing/2014/main" val="3911146147"/>
                    </a:ext>
                  </a:extLst>
                </a:gridCol>
              </a:tblGrid>
              <a:tr h="633536">
                <a:tc>
                  <a:txBody>
                    <a:bodyPr/>
                    <a:lstStyle/>
                    <a:p>
                      <a:pPr algn="ctr"/>
                      <a:r>
                        <a:rPr lang="pl-PL" sz="1800" dirty="0" err="1">
                          <a:latin typeface="Tahoma" panose="020B0604030504040204" pitchFamily="34" charset="0"/>
                          <a:ea typeface="Tahoma" panose="020B0604030504040204" pitchFamily="34" charset="0"/>
                          <a:cs typeface="Tahoma" panose="020B0604030504040204" pitchFamily="34" charset="0"/>
                        </a:rPr>
                        <a:t>Division</a:t>
                      </a:r>
                      <a:r>
                        <a:rPr lang="pl-PL" sz="1800" dirty="0">
                          <a:latin typeface="Tahoma" panose="020B0604030504040204" pitchFamily="34" charset="0"/>
                          <a:ea typeface="Tahoma" panose="020B0604030504040204" pitchFamily="34" charset="0"/>
                          <a:cs typeface="Tahoma" panose="020B0604030504040204" pitchFamily="34" charset="0"/>
                        </a:rPr>
                        <a:t> </a:t>
                      </a:r>
                      <a:r>
                        <a:rPr lang="pl-PL" sz="1800" dirty="0" err="1">
                          <a:latin typeface="Tahoma" panose="020B0604030504040204" pitchFamily="34" charset="0"/>
                          <a:ea typeface="Tahoma" panose="020B0604030504040204" pitchFamily="34" charset="0"/>
                          <a:cs typeface="Tahoma" panose="020B0604030504040204" pitchFamily="34" charset="0"/>
                        </a:rPr>
                        <a:t>criterion</a:t>
                      </a:r>
                      <a:endParaRPr lang="pl-PL" sz="1800" dirty="0">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algn="ctr"/>
                      <a:r>
                        <a:rPr lang="pl-PL" sz="1800" dirty="0" err="1">
                          <a:latin typeface="Tahoma" panose="020B0604030504040204" pitchFamily="34" charset="0"/>
                          <a:ea typeface="Tahoma" panose="020B0604030504040204" pitchFamily="34" charset="0"/>
                          <a:cs typeface="Tahoma" panose="020B0604030504040204" pitchFamily="34" charset="0"/>
                        </a:rPr>
                        <a:t>Types</a:t>
                      </a:r>
                      <a:r>
                        <a:rPr lang="pl-PL" sz="1800" dirty="0">
                          <a:latin typeface="Tahoma" panose="020B0604030504040204" pitchFamily="34" charset="0"/>
                          <a:ea typeface="Tahoma" panose="020B0604030504040204" pitchFamily="34" charset="0"/>
                          <a:cs typeface="Tahoma" panose="020B0604030504040204" pitchFamily="34" charset="0"/>
                        </a:rPr>
                        <a:t> of outsourcing</a:t>
                      </a:r>
                    </a:p>
                  </a:txBody>
                  <a:tcPr anchor="ctr"/>
                </a:tc>
                <a:tc hMerge="1">
                  <a:txBody>
                    <a:bodyPr/>
                    <a:lstStyle/>
                    <a:p>
                      <a:pPr algn="ct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743188773"/>
                  </a:ext>
                </a:extLst>
              </a:tr>
              <a:tr h="419578">
                <a:tc>
                  <a:txBody>
                    <a:bodyPr/>
                    <a:lstStyle/>
                    <a:p>
                      <a:pPr algn="just">
                        <a:lnSpc>
                          <a:spcPct val="150000"/>
                        </a:lnSpc>
                        <a:spcAft>
                          <a:spcPts val="600"/>
                        </a:spcAft>
                      </a:pPr>
                      <a:r>
                        <a:rPr lang="pl-PL" sz="1400" kern="100" dirty="0" err="1">
                          <a:effectLst/>
                          <a:latin typeface="Tahoma" panose="020B0604030504040204" pitchFamily="34" charset="0"/>
                          <a:ea typeface="Tahoma" panose="020B0604030504040204" pitchFamily="34" charset="0"/>
                          <a:cs typeface="Tahoma" panose="020B0604030504040204" pitchFamily="34" charset="0"/>
                        </a:rPr>
                        <a:t>Type</a:t>
                      </a:r>
                      <a:r>
                        <a:rPr lang="pl-PL" sz="1400" kern="100" dirty="0">
                          <a:effectLst/>
                          <a:latin typeface="Tahoma" panose="020B0604030504040204" pitchFamily="34" charset="0"/>
                          <a:ea typeface="Tahoma" panose="020B0604030504040204" pitchFamily="34" charset="0"/>
                          <a:cs typeface="Tahoma" panose="020B0604030504040204" pitchFamily="34" charset="0"/>
                        </a:rPr>
                        <a:t> of </a:t>
                      </a:r>
                      <a:r>
                        <a:rPr lang="pl-PL" sz="1400" kern="100" dirty="0" err="1">
                          <a:effectLst/>
                          <a:latin typeface="Tahoma" panose="020B0604030504040204" pitchFamily="34" charset="0"/>
                          <a:ea typeface="Tahoma" panose="020B0604030504040204" pitchFamily="34" charset="0"/>
                          <a:cs typeface="Tahoma" panose="020B0604030504040204" pitchFamily="34" charset="0"/>
                        </a:rPr>
                        <a:t>separated</a:t>
                      </a:r>
                      <a:r>
                        <a:rPr lang="pl-PL" sz="1400" kern="100" dirty="0">
                          <a:effectLst/>
                          <a:latin typeface="Tahoma" panose="020B0604030504040204" pitchFamily="34" charset="0"/>
                          <a:ea typeface="Tahoma" panose="020B0604030504040204" pitchFamily="34" charset="0"/>
                          <a:cs typeface="Tahoma" panose="020B0604030504040204" pitchFamily="34" charset="0"/>
                        </a:rPr>
                        <a:t> </a:t>
                      </a:r>
                      <a:r>
                        <a:rPr lang="pl-PL" sz="1400" kern="100" dirty="0" err="1">
                          <a:effectLst/>
                          <a:latin typeface="Tahoma" panose="020B0604030504040204" pitchFamily="34" charset="0"/>
                          <a:ea typeface="Tahoma" panose="020B0604030504040204" pitchFamily="34" charset="0"/>
                          <a:cs typeface="Tahoma" panose="020B0604030504040204" pitchFamily="34" charset="0"/>
                        </a:rPr>
                        <a:t>functions</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300" kern="100" dirty="0" err="1">
                          <a:effectLst/>
                          <a:latin typeface="Tahoma" panose="020B0604030504040204" pitchFamily="34" charset="0"/>
                          <a:ea typeface="Tahoma" panose="020B0604030504040204" pitchFamily="34" charset="0"/>
                          <a:cs typeface="Tahoma" panose="020B0604030504040204" pitchFamily="34" charset="0"/>
                        </a:rPr>
                        <a:t>auxiliary</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management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300" kern="100" dirty="0" err="1">
                          <a:effectLst/>
                          <a:latin typeface="Tahoma" panose="020B0604030504040204" pitchFamily="34" charset="0"/>
                          <a:ea typeface="Tahoma" panose="020B0604030504040204" pitchFamily="34" charset="0"/>
                          <a:cs typeface="Tahoma" panose="020B0604030504040204" pitchFamily="34" charset="0"/>
                        </a:rPr>
                        <a:t>basic</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101439144"/>
                  </a:ext>
                </a:extLst>
              </a:tr>
              <a:tr h="419578">
                <a:tc>
                  <a:txBody>
                    <a:bodyPr/>
                    <a:lstStyle/>
                    <a:p>
                      <a:pPr algn="just">
                        <a:lnSpc>
                          <a:spcPct val="150000"/>
                        </a:lnSpc>
                        <a:spcAft>
                          <a:spcPts val="600"/>
                        </a:spcAft>
                      </a:pPr>
                      <a:r>
                        <a:rPr lang="pl-PL" sz="1400" kern="100" dirty="0" err="1">
                          <a:effectLst/>
                          <a:latin typeface="Tahoma" panose="020B0604030504040204" pitchFamily="34" charset="0"/>
                          <a:ea typeface="Tahoma" panose="020B0604030504040204" pitchFamily="34" charset="0"/>
                          <a:cs typeface="Tahoma" panose="020B0604030504040204" pitchFamily="34" charset="0"/>
                        </a:rPr>
                        <a:t>Type</a:t>
                      </a:r>
                      <a:r>
                        <a:rPr lang="pl-PL" sz="1400" kern="100" dirty="0">
                          <a:effectLst/>
                          <a:latin typeface="Tahoma" panose="020B0604030504040204" pitchFamily="34" charset="0"/>
                          <a:ea typeface="Tahoma" panose="020B0604030504040204" pitchFamily="34" charset="0"/>
                          <a:cs typeface="Tahoma" panose="020B0604030504040204" pitchFamily="34" charset="0"/>
                        </a:rPr>
                        <a:t> of </a:t>
                      </a:r>
                      <a:r>
                        <a:rPr lang="pl-PL" sz="1400" kern="100" dirty="0" err="1">
                          <a:effectLst/>
                          <a:latin typeface="Tahoma" panose="020B0604030504040204" pitchFamily="34" charset="0"/>
                          <a:ea typeface="Tahoma" panose="020B0604030504040204" pitchFamily="34" charset="0"/>
                          <a:cs typeface="Tahoma" panose="020B0604030504040204" pitchFamily="34" charset="0"/>
                        </a:rPr>
                        <a:t>separated</a:t>
                      </a:r>
                      <a:r>
                        <a:rPr lang="pl-PL" sz="1400" kern="100" dirty="0">
                          <a:effectLst/>
                          <a:latin typeface="Tahoma" panose="020B0604030504040204" pitchFamily="34" charset="0"/>
                          <a:ea typeface="Tahoma" panose="020B0604030504040204" pitchFamily="34" charset="0"/>
                          <a:cs typeface="Tahoma" panose="020B0604030504040204" pitchFamily="34" charset="0"/>
                        </a:rPr>
                        <a:t> </a:t>
                      </a:r>
                      <a:r>
                        <a:rPr lang="pl-PL" sz="1400" kern="100" dirty="0" err="1">
                          <a:effectLst/>
                          <a:latin typeface="Tahoma" panose="020B0604030504040204" pitchFamily="34" charset="0"/>
                          <a:ea typeface="Tahoma" panose="020B0604030504040204" pitchFamily="34" charset="0"/>
                          <a:cs typeface="Tahoma" panose="020B0604030504040204" pitchFamily="34" charset="0"/>
                        </a:rPr>
                        <a:t>activity</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300" kern="100" dirty="0" err="1">
                          <a:effectLst/>
                          <a:latin typeface="Tahoma" panose="020B0604030504040204" pitchFamily="34" charset="0"/>
                          <a:ea typeface="Tahoma" panose="020B0604030504040204" pitchFamily="34" charset="0"/>
                          <a:cs typeface="Tahoma" panose="020B0604030504040204" pitchFamily="34" charset="0"/>
                        </a:rPr>
                        <a:t>side</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activities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300" kern="100" dirty="0" err="1">
                          <a:effectLst/>
                          <a:latin typeface="Tahoma" panose="020B0604030504040204" pitchFamily="34" charset="0"/>
                          <a:ea typeface="Tahoma" panose="020B0604030504040204" pitchFamily="34" charset="0"/>
                          <a:cs typeface="Tahoma" panose="020B0604030504040204" pitchFamily="34" charset="0"/>
                        </a:rPr>
                        <a:t>auxiliary</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activities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300" kern="100" dirty="0" err="1">
                          <a:effectLst/>
                          <a:latin typeface="Tahoma" panose="020B0604030504040204" pitchFamily="34" charset="0"/>
                          <a:ea typeface="Tahoma" panose="020B0604030504040204" pitchFamily="34" charset="0"/>
                          <a:cs typeface="Tahoma" panose="020B0604030504040204" pitchFamily="34" charset="0"/>
                        </a:rPr>
                        <a:t>core</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activities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548115733"/>
                  </a:ext>
                </a:extLst>
              </a:tr>
              <a:tr h="512734">
                <a:tc>
                  <a:txBody>
                    <a:bodyPr/>
                    <a:lstStyle/>
                    <a:p>
                      <a:pPr algn="just">
                        <a:lnSpc>
                          <a:spcPct val="150000"/>
                        </a:lnSpc>
                        <a:spcAft>
                          <a:spcPts val="600"/>
                        </a:spcAft>
                      </a:pPr>
                      <a:r>
                        <a:rPr lang="en-US" sz="1400" kern="100" dirty="0">
                          <a:effectLst/>
                          <a:latin typeface="Tahoma" panose="020B0604030504040204" pitchFamily="34" charset="0"/>
                          <a:ea typeface="Tahoma" panose="020B0604030504040204" pitchFamily="34" charset="0"/>
                          <a:cs typeface="Tahoma" panose="020B0604030504040204" pitchFamily="34" charset="0"/>
                        </a:rPr>
                        <a:t>Type of outsourcing by function</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IT services;</a:t>
                      </a:r>
                    </a:p>
                    <a:p>
                      <a:pPr marL="342900" lvl="0" indent="-342900" algn="just">
                        <a:lnSpc>
                          <a:spcPct val="150000"/>
                        </a:lnSpc>
                        <a:buClr>
                          <a:srgbClr val="1065AB"/>
                        </a:buClr>
                        <a:buFont typeface="Symbol" panose="05050102010706020507" pitchFamily="18" charset="2"/>
                        <a:buChar char=""/>
                      </a:pPr>
                      <a:r>
                        <a:rPr lang="pl-PL" sz="1300" kern="100" dirty="0" err="1">
                          <a:effectLst/>
                          <a:latin typeface="Tahoma" panose="020B0604030504040204" pitchFamily="34" charset="0"/>
                          <a:ea typeface="Tahoma" panose="020B0604030504040204" pitchFamily="34" charset="0"/>
                          <a:cs typeface="Tahoma" panose="020B0604030504040204" pitchFamily="34" charset="0"/>
                        </a:rPr>
                        <a:t>financial</a:t>
                      </a:r>
                      <a:r>
                        <a:rPr lang="pl-PL" sz="1300" kern="100" dirty="0">
                          <a:effectLst/>
                          <a:latin typeface="Tahoma" panose="020B0604030504040204" pitchFamily="34" charset="0"/>
                          <a:ea typeface="Tahoma" panose="020B0604030504040204" pitchFamily="34" charset="0"/>
                          <a:cs typeface="Tahoma" panose="020B0604030504040204" pitchFamily="34" charset="0"/>
                        </a:rPr>
                        <a:t> services outsourcing;</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lvl="0" indent="-342900" algn="just">
                        <a:lnSpc>
                          <a:spcPct val="150000"/>
                        </a:lnSpc>
                        <a:buClr>
                          <a:srgbClr val="1065AB"/>
                        </a:buClr>
                        <a:buFont typeface="Symbol" panose="05050102010706020507" pitchFamily="18" charset="2"/>
                        <a:buChar char=""/>
                      </a:pPr>
                      <a:r>
                        <a:rPr lang="pl-PL" sz="1300" kern="100" dirty="0" err="1">
                          <a:effectLst/>
                          <a:latin typeface="Tahoma" panose="020B0604030504040204" pitchFamily="34" charset="0"/>
                          <a:ea typeface="Tahoma" panose="020B0604030504040204" pitchFamily="34" charset="0"/>
                          <a:cs typeface="Tahoma" panose="020B0604030504040204" pitchFamily="34" charset="0"/>
                        </a:rPr>
                        <a:t>logistics</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a:t>
                      </a:r>
                    </a:p>
                    <a:p>
                      <a:pPr marL="342900" lvl="0" indent="-342900" algn="just">
                        <a:lnSpc>
                          <a:spcPct val="150000"/>
                        </a:lnSpc>
                        <a:spcAft>
                          <a:spcPts val="600"/>
                        </a:spcAft>
                        <a:buClr>
                          <a:srgbClr val="1065AB"/>
                        </a:buClr>
                        <a:buFont typeface="Symbol" panose="05050102010706020507" pitchFamily="18" charset="2"/>
                        <a:buChar char=""/>
                      </a:pPr>
                      <a:r>
                        <a:rPr lang="en-US" sz="1300" kern="100" dirty="0">
                          <a:effectLst/>
                          <a:latin typeface="Tahoma" panose="020B0604030504040204" pitchFamily="34" charset="0"/>
                          <a:ea typeface="Tahoma" panose="020B0604030504040204" pitchFamily="34" charset="0"/>
                          <a:cs typeface="Tahoma" panose="020B0604030504040204" pitchFamily="34" charset="0"/>
                        </a:rPr>
                        <a:t>human resources outsourcing and others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863295036"/>
                  </a:ext>
                </a:extLst>
              </a:tr>
              <a:tr h="419578">
                <a:tc>
                  <a:txBody>
                    <a:bodyPr/>
                    <a:lstStyle/>
                    <a:p>
                      <a:pPr algn="just">
                        <a:lnSpc>
                          <a:spcPct val="150000"/>
                        </a:lnSpc>
                        <a:spcAft>
                          <a:spcPts val="600"/>
                        </a:spcAft>
                      </a:pPr>
                      <a:r>
                        <a:rPr lang="pl-PL" sz="1400" kern="100">
                          <a:effectLst/>
                          <a:latin typeface="Tahoma" panose="020B0604030504040204" pitchFamily="34" charset="0"/>
                          <a:ea typeface="Tahoma" panose="020B0604030504040204" pitchFamily="34" charset="0"/>
                          <a:cs typeface="Tahoma" panose="020B0604030504040204" pitchFamily="34" charset="0"/>
                        </a:rPr>
                        <a:t>Complexity of separated functions</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300" kern="100" dirty="0" err="1">
                          <a:effectLst/>
                          <a:latin typeface="Tahoma" panose="020B0604030504040204" pitchFamily="34" charset="0"/>
                          <a:ea typeface="Tahoma" panose="020B0604030504040204" pitchFamily="34" charset="0"/>
                          <a:cs typeface="Tahoma" panose="020B0604030504040204" pitchFamily="34" charset="0"/>
                        </a:rPr>
                        <a:t>individual</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300" kern="100" dirty="0" err="1">
                          <a:effectLst/>
                          <a:latin typeface="Tahoma" panose="020B0604030504040204" pitchFamily="34" charset="0"/>
                          <a:ea typeface="Tahoma" panose="020B0604030504040204" pitchFamily="34" charset="0"/>
                          <a:cs typeface="Tahoma" panose="020B0604030504040204" pitchFamily="34" charset="0"/>
                        </a:rPr>
                        <a:t>process</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 (BPO);</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3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300" kern="100" dirty="0" err="1">
                          <a:effectLst/>
                          <a:latin typeface="Tahoma" panose="020B0604030504040204" pitchFamily="34" charset="0"/>
                          <a:ea typeface="Tahoma" panose="020B0604030504040204" pitchFamily="34" charset="0"/>
                          <a:cs typeface="Tahoma" panose="020B0604030504040204" pitchFamily="34" charset="0"/>
                        </a:rPr>
                        <a:t>functional</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areas</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4057255660"/>
                  </a:ext>
                </a:extLst>
              </a:tr>
              <a:tr h="419578">
                <a:tc>
                  <a:txBody>
                    <a:bodyPr/>
                    <a:lstStyle/>
                    <a:p>
                      <a:pPr algn="just">
                        <a:lnSpc>
                          <a:spcPct val="150000"/>
                        </a:lnSpc>
                        <a:spcAft>
                          <a:spcPts val="600"/>
                        </a:spcAft>
                      </a:pPr>
                      <a:r>
                        <a:rPr lang="pl-PL" sz="1400" kern="100">
                          <a:effectLst/>
                          <a:latin typeface="Tahoma" panose="020B0604030504040204" pitchFamily="34" charset="0"/>
                          <a:ea typeface="Tahoma" panose="020B0604030504040204" pitchFamily="34" charset="0"/>
                          <a:cs typeface="Tahoma" panose="020B0604030504040204" pitchFamily="34" charset="0"/>
                        </a:rPr>
                        <a:t>Purpose of the separation</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err="1">
                          <a:effectLst/>
                          <a:latin typeface="Tahoma" panose="020B0604030504040204" pitchFamily="34" charset="0"/>
                          <a:ea typeface="Tahoma" panose="020B0604030504040204" pitchFamily="34" charset="0"/>
                          <a:cs typeface="Tahoma" panose="020B0604030504040204" pitchFamily="34" charset="0"/>
                        </a:rPr>
                        <a:t>repair</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a:t>
                      </a:r>
                    </a:p>
                    <a:p>
                      <a:pPr marL="342900" lvl="0" indent="-342900" algn="just">
                        <a:lnSpc>
                          <a:spcPct val="150000"/>
                        </a:lnSpc>
                        <a:buClr>
                          <a:srgbClr val="1065AB"/>
                        </a:buClr>
                        <a:buFont typeface="Symbol" panose="05050102010706020507" pitchFamily="18" charset="2"/>
                        <a:buChar char=""/>
                      </a:pPr>
                      <a:r>
                        <a:rPr lang="pl-PL" sz="1300" kern="100" dirty="0" err="1">
                          <a:effectLst/>
                          <a:latin typeface="Tahoma" panose="020B0604030504040204" pitchFamily="34" charset="0"/>
                          <a:ea typeface="Tahoma" panose="020B0604030504040204" pitchFamily="34" charset="0"/>
                          <a:cs typeface="Tahoma" panose="020B0604030504040204" pitchFamily="34" charset="0"/>
                        </a:rPr>
                        <a:t>customization</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300" kern="100" dirty="0">
                          <a:effectLst/>
                          <a:latin typeface="Tahoma" panose="020B0604030504040204" pitchFamily="34" charset="0"/>
                          <a:ea typeface="Tahoma" panose="020B0604030504040204" pitchFamily="34" charset="0"/>
                          <a:cs typeface="Tahoma" panose="020B0604030504040204" pitchFamily="34" charset="0"/>
                        </a:rPr>
                        <a:t>development outsourcing;</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1568859522"/>
                  </a:ext>
                </a:extLst>
              </a:tr>
              <a:tr h="405685">
                <a:tc>
                  <a:txBody>
                    <a:bodyPr/>
                    <a:lstStyle/>
                    <a:p>
                      <a:pPr algn="just">
                        <a:lnSpc>
                          <a:spcPct val="150000"/>
                        </a:lnSpc>
                        <a:spcAft>
                          <a:spcPts val="600"/>
                        </a:spcAft>
                      </a:pPr>
                      <a:r>
                        <a:rPr lang="pl-PL" sz="1400" kern="100" dirty="0" err="1">
                          <a:effectLst/>
                          <a:latin typeface="Tahoma" panose="020B0604030504040204" pitchFamily="34" charset="0"/>
                          <a:ea typeface="Tahoma" panose="020B0604030504040204" pitchFamily="34" charset="0"/>
                          <a:cs typeface="Tahoma" panose="020B0604030504040204" pitchFamily="34" charset="0"/>
                        </a:rPr>
                        <a:t>Persistence</a:t>
                      </a:r>
                      <a:r>
                        <a:rPr lang="pl-PL" sz="1400" kern="100" dirty="0">
                          <a:effectLst/>
                          <a:latin typeface="Tahoma" panose="020B0604030504040204" pitchFamily="34" charset="0"/>
                          <a:ea typeface="Tahoma" panose="020B0604030504040204" pitchFamily="34" charset="0"/>
                          <a:cs typeface="Tahoma" panose="020B0604030504040204" pitchFamily="34" charset="0"/>
                        </a:rPr>
                        <a:t> of </a:t>
                      </a:r>
                      <a:r>
                        <a:rPr lang="pl-PL" sz="1400" kern="100" dirty="0" err="1">
                          <a:effectLst/>
                          <a:latin typeface="Tahoma" panose="020B0604030504040204" pitchFamily="34" charset="0"/>
                          <a:ea typeface="Tahoma" panose="020B0604030504040204" pitchFamily="34" charset="0"/>
                          <a:cs typeface="Tahoma" panose="020B0604030504040204" pitchFamily="34" charset="0"/>
                        </a:rPr>
                        <a:t>separation</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err="1">
                          <a:effectLst/>
                          <a:latin typeface="Tahoma" panose="020B0604030504040204" pitchFamily="34" charset="0"/>
                          <a:ea typeface="Tahoma" panose="020B0604030504040204" pitchFamily="34" charset="0"/>
                          <a:cs typeface="Tahoma" panose="020B0604030504040204" pitchFamily="34" charset="0"/>
                        </a:rPr>
                        <a:t>strategic</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300" kern="100" dirty="0" err="1">
                          <a:effectLst/>
                          <a:latin typeface="Tahoma" panose="020B0604030504040204" pitchFamily="34" charset="0"/>
                          <a:ea typeface="Tahoma" panose="020B0604030504040204" pitchFamily="34" charset="0"/>
                          <a:cs typeface="Tahoma" panose="020B0604030504040204" pitchFamily="34" charset="0"/>
                        </a:rPr>
                        <a:t>tactical</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3662453521"/>
                  </a:ext>
                </a:extLst>
              </a:tr>
              <a:tr h="419578">
                <a:tc>
                  <a:txBody>
                    <a:bodyPr/>
                    <a:lstStyle/>
                    <a:p>
                      <a:pPr algn="just">
                        <a:lnSpc>
                          <a:spcPct val="150000"/>
                        </a:lnSpc>
                        <a:spcAft>
                          <a:spcPts val="600"/>
                        </a:spcAft>
                      </a:pPr>
                      <a:r>
                        <a:rPr lang="en-US" sz="1400" kern="100">
                          <a:effectLst/>
                          <a:latin typeface="Tahoma" panose="020B0604030504040204" pitchFamily="34" charset="0"/>
                          <a:ea typeface="Tahoma" panose="020B0604030504040204" pitchFamily="34" charset="0"/>
                          <a:cs typeface="Tahoma" panose="020B0604030504040204" pitchFamily="34" charset="0"/>
                        </a:rPr>
                        <a:t>Place of performance of the outsourcing service</a:t>
                      </a:r>
                      <a:endParaRPr lang="pl-PL" sz="14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a:effectLst/>
                          <a:latin typeface="Tahoma" panose="020B0604030504040204" pitchFamily="34" charset="0"/>
                          <a:ea typeface="Tahoma" panose="020B0604030504040204" pitchFamily="34" charset="0"/>
                          <a:cs typeface="Tahoma" panose="020B0604030504040204" pitchFamily="34" charset="0"/>
                        </a:rPr>
                        <a:t>services </a:t>
                      </a:r>
                      <a:r>
                        <a:rPr lang="pl-PL" sz="1300" kern="100" dirty="0" err="1">
                          <a:effectLst/>
                          <a:latin typeface="Tahoma" panose="020B0604030504040204" pitchFamily="34" charset="0"/>
                          <a:ea typeface="Tahoma" panose="020B0604030504040204" pitchFamily="34" charset="0"/>
                          <a:cs typeface="Tahoma" panose="020B0604030504040204" pitchFamily="34" charset="0"/>
                        </a:rPr>
                        <a:t>provided</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centrally</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300" kern="100" dirty="0">
                          <a:effectLst/>
                          <a:latin typeface="Tahoma" panose="020B0604030504040204" pitchFamily="34" charset="0"/>
                          <a:ea typeface="Tahoma" panose="020B0604030504040204" pitchFamily="34" charset="0"/>
                          <a:cs typeface="Tahoma" panose="020B0604030504040204" pitchFamily="34" charset="0"/>
                        </a:rPr>
                        <a:t>services </a:t>
                      </a:r>
                      <a:r>
                        <a:rPr lang="pl-PL" sz="1300" kern="100" dirty="0" err="1">
                          <a:effectLst/>
                          <a:latin typeface="Tahoma" panose="020B0604030504040204" pitchFamily="34" charset="0"/>
                          <a:ea typeface="Tahoma" panose="020B0604030504040204" pitchFamily="34" charset="0"/>
                          <a:cs typeface="Tahoma" panose="020B0604030504040204" pitchFamily="34" charset="0"/>
                        </a:rPr>
                        <a:t>provided</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locally</a:t>
                      </a:r>
                      <a:r>
                        <a:rPr lang="pl-PL" sz="13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68168079"/>
                  </a:ext>
                </a:extLst>
              </a:tr>
              <a:tr h="405685">
                <a:tc>
                  <a:txBody>
                    <a:bodyPr/>
                    <a:lstStyle/>
                    <a:p>
                      <a:pPr algn="just">
                        <a:lnSpc>
                          <a:spcPct val="150000"/>
                        </a:lnSpc>
                        <a:spcAft>
                          <a:spcPts val="600"/>
                        </a:spcAft>
                      </a:pPr>
                      <a:r>
                        <a:rPr lang="pl-PL" sz="1400" kern="100" dirty="0" err="1">
                          <a:effectLst/>
                          <a:latin typeface="Tahoma" panose="020B0604030504040204" pitchFamily="34" charset="0"/>
                          <a:ea typeface="Tahoma" panose="020B0604030504040204" pitchFamily="34" charset="0"/>
                          <a:cs typeface="Tahoma" panose="020B0604030504040204" pitchFamily="34" charset="0"/>
                        </a:rPr>
                        <a:t>Scope</a:t>
                      </a:r>
                      <a:r>
                        <a:rPr lang="pl-PL" sz="1400" kern="100" dirty="0">
                          <a:effectLst/>
                          <a:latin typeface="Tahoma" panose="020B0604030504040204" pitchFamily="34" charset="0"/>
                          <a:ea typeface="Tahoma" panose="020B0604030504040204" pitchFamily="34" charset="0"/>
                          <a:cs typeface="Tahoma" panose="020B0604030504040204" pitchFamily="34" charset="0"/>
                        </a:rPr>
                        <a:t> of </a:t>
                      </a:r>
                      <a:r>
                        <a:rPr lang="pl-PL" sz="1400" kern="100" dirty="0" err="1">
                          <a:effectLst/>
                          <a:latin typeface="Tahoma" panose="020B0604030504040204" pitchFamily="34" charset="0"/>
                          <a:ea typeface="Tahoma" panose="020B0604030504040204" pitchFamily="34" charset="0"/>
                          <a:cs typeface="Tahoma" panose="020B0604030504040204" pitchFamily="34" charset="0"/>
                        </a:rPr>
                        <a:t>separation</a:t>
                      </a:r>
                      <a:endParaRPr lang="pl-PL" sz="14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300" kern="100" dirty="0" err="1">
                          <a:effectLst/>
                          <a:latin typeface="Tahoma" panose="020B0604030504040204" pitchFamily="34" charset="0"/>
                          <a:ea typeface="Tahoma" panose="020B0604030504040204" pitchFamily="34" charset="0"/>
                          <a:cs typeface="Tahoma" panose="020B0604030504040204" pitchFamily="34" charset="0"/>
                        </a:rPr>
                        <a:t>total</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300" kern="100" dirty="0" err="1">
                          <a:effectLst/>
                          <a:latin typeface="Tahoma" panose="020B0604030504040204" pitchFamily="34" charset="0"/>
                          <a:ea typeface="Tahoma" panose="020B0604030504040204" pitchFamily="34" charset="0"/>
                          <a:cs typeface="Tahoma" panose="020B0604030504040204" pitchFamily="34" charset="0"/>
                        </a:rPr>
                        <a:t>partial</a:t>
                      </a:r>
                      <a:r>
                        <a:rPr lang="pl-PL" sz="1300" kern="100" dirty="0">
                          <a:effectLst/>
                          <a:latin typeface="Tahoma" panose="020B0604030504040204" pitchFamily="34" charset="0"/>
                          <a:ea typeface="Tahoma" panose="020B0604030504040204" pitchFamily="34" charset="0"/>
                          <a:cs typeface="Tahoma" panose="020B0604030504040204" pitchFamily="34" charset="0"/>
                        </a:rPr>
                        <a:t> (</a:t>
                      </a:r>
                      <a:r>
                        <a:rPr lang="pl-PL" sz="1300" kern="100" dirty="0" err="1">
                          <a:effectLst/>
                          <a:latin typeface="Tahoma" panose="020B0604030504040204" pitchFamily="34" charset="0"/>
                          <a:ea typeface="Tahoma" panose="020B0604030504040204" pitchFamily="34" charset="0"/>
                          <a:cs typeface="Tahoma" panose="020B0604030504040204" pitchFamily="34" charset="0"/>
                        </a:rPr>
                        <a:t>selective</a:t>
                      </a:r>
                      <a:r>
                        <a:rPr lang="pl-PL" sz="13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1266826724"/>
                  </a:ext>
                </a:extLst>
              </a:tr>
            </a:tbl>
          </a:graphicData>
        </a:graphic>
      </p:graphicFrame>
      <p:sp>
        <p:nvSpPr>
          <p:cNvPr id="2" name="pole tekstowe 1">
            <a:extLst>
              <a:ext uri="{FF2B5EF4-FFF2-40B4-BE49-F238E27FC236}">
                <a16:creationId xmlns:a16="http://schemas.microsoft.com/office/drawing/2014/main" id="{6CDEB2BC-399E-EEE8-B3ED-EE9C23097971}"/>
              </a:ext>
            </a:extLst>
          </p:cNvPr>
          <p:cNvSpPr txBox="1"/>
          <p:nvPr/>
        </p:nvSpPr>
        <p:spPr>
          <a:xfrm>
            <a:off x="4825807" y="6118752"/>
            <a:ext cx="4016177" cy="338554"/>
          </a:xfrm>
          <a:prstGeom prst="rect">
            <a:avLst/>
          </a:prstGeom>
          <a:noFill/>
        </p:spPr>
        <p:txBody>
          <a:bodyPr wrap="square">
            <a:spAutoFit/>
          </a:bodyPr>
          <a:lstStyle/>
          <a:p>
            <a:r>
              <a:rPr lang="pl-PL" sz="1600" dirty="0" err="1">
                <a:latin typeface="Tahoma" panose="020B0604030504040204" pitchFamily="34" charset="0"/>
                <a:ea typeface="Tahoma" panose="020B0604030504040204" pitchFamily="34" charset="0"/>
                <a:cs typeface="Tahoma" panose="020B0604030504040204" pitchFamily="34" charset="0"/>
              </a:rPr>
              <a:t>Table</a:t>
            </a:r>
            <a:r>
              <a:rPr lang="pl-PL" sz="1600" dirty="0">
                <a:latin typeface="Tahoma" panose="020B0604030504040204" pitchFamily="34" charset="0"/>
                <a:ea typeface="Tahoma" panose="020B0604030504040204" pitchFamily="34" charset="0"/>
                <a:cs typeface="Tahoma" panose="020B0604030504040204" pitchFamily="34" charset="0"/>
              </a:rPr>
              <a:t> 1:</a:t>
            </a:r>
            <a:r>
              <a:rPr lang="en-US" sz="1600" dirty="0">
                <a:latin typeface="Tahoma" panose="020B0604030504040204" pitchFamily="34" charset="0"/>
                <a:ea typeface="Tahoma" panose="020B0604030504040204" pitchFamily="34" charset="0"/>
                <a:cs typeface="Tahoma" panose="020B0604030504040204" pitchFamily="34" charset="0"/>
              </a:rPr>
              <a:t> </a:t>
            </a:r>
            <a:r>
              <a:rPr lang="pl-PL" sz="1600" dirty="0">
                <a:latin typeface="Tahoma" panose="020B0604030504040204" pitchFamily="34" charset="0"/>
                <a:ea typeface="Tahoma" panose="020B0604030504040204" pitchFamily="34" charset="0"/>
                <a:cs typeface="Tahoma" panose="020B0604030504040204" pitchFamily="34" charset="0"/>
              </a:rPr>
              <a:t>Basic </a:t>
            </a:r>
            <a:r>
              <a:rPr lang="pl-PL" sz="1600" dirty="0" err="1">
                <a:latin typeface="Tahoma" panose="020B0604030504040204" pitchFamily="34" charset="0"/>
                <a:ea typeface="Tahoma" panose="020B0604030504040204" pitchFamily="34" charset="0"/>
                <a:cs typeface="Tahoma" panose="020B0604030504040204" pitchFamily="34" charset="0"/>
              </a:rPr>
              <a:t>types</a:t>
            </a:r>
            <a:r>
              <a:rPr lang="pl-PL" sz="1600" dirty="0">
                <a:latin typeface="Tahoma" panose="020B0604030504040204" pitchFamily="34" charset="0"/>
                <a:ea typeface="Tahoma" panose="020B0604030504040204" pitchFamily="34" charset="0"/>
                <a:cs typeface="Tahoma" panose="020B0604030504040204" pitchFamily="34" charset="0"/>
              </a:rPr>
              <a:t> of outsourcing</a:t>
            </a:r>
          </a:p>
        </p:txBody>
      </p:sp>
    </p:spTree>
    <p:extLst>
      <p:ext uri="{BB962C8B-B14F-4D97-AF65-F5344CB8AC3E}">
        <p14:creationId xmlns:p14="http://schemas.microsoft.com/office/powerpoint/2010/main" val="12942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199990"/>
            <a:ext cx="9745133" cy="1116542"/>
          </a:xfrm>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918590" y="1348785"/>
            <a:ext cx="11172929" cy="5031907"/>
          </a:xfrm>
        </p:spPr>
        <p:txBody>
          <a:bodyPr>
            <a:normAutofit fontScale="77500" lnSpcReduction="20000"/>
          </a:bodyPr>
          <a:lstStyle/>
          <a:p>
            <a:pPr algn="just">
              <a:lnSpc>
                <a:spcPct val="130000"/>
              </a:lnSpc>
              <a:spcAft>
                <a:spcPts val="600"/>
              </a:spcAft>
            </a:pPr>
            <a:r>
              <a:rPr lang="en-US" sz="3100" dirty="0"/>
              <a:t>Direct benefits</a:t>
            </a:r>
            <a:r>
              <a:rPr lang="pl-PL" sz="3100" dirty="0"/>
              <a:t>:</a:t>
            </a:r>
            <a:endParaRPr lang="en-US" sz="3100" dirty="0"/>
          </a:p>
          <a:p>
            <a:pPr lvl="1" algn="just">
              <a:lnSpc>
                <a:spcPct val="130000"/>
              </a:lnSpc>
              <a:spcBef>
                <a:spcPts val="600"/>
              </a:spcBef>
              <a:spcAft>
                <a:spcPts val="600"/>
              </a:spcAft>
            </a:pPr>
            <a:r>
              <a:rPr lang="en-US" sz="2600" dirty="0"/>
              <a:t>Legal benefits</a:t>
            </a:r>
            <a:r>
              <a:rPr lang="pl-PL" sz="2600" dirty="0"/>
              <a:t>:</a:t>
            </a:r>
            <a:endParaRPr lang="en-US" sz="2600" dirty="0"/>
          </a:p>
          <a:p>
            <a:pPr lvl="2" algn="just">
              <a:lnSpc>
                <a:spcPct val="130000"/>
              </a:lnSpc>
              <a:spcBef>
                <a:spcPts val="0"/>
              </a:spcBef>
            </a:pPr>
            <a:r>
              <a:rPr lang="en-US" sz="2100" dirty="0"/>
              <a:t>sense of security resulting from constant cooperation with an external company</a:t>
            </a:r>
            <a:r>
              <a:rPr lang="pl-PL" sz="2100" dirty="0"/>
              <a:t>;</a:t>
            </a:r>
            <a:endParaRPr lang="en-US" sz="2100" dirty="0"/>
          </a:p>
          <a:p>
            <a:pPr lvl="2" algn="just">
              <a:lnSpc>
                <a:spcPct val="130000"/>
              </a:lnSpc>
              <a:spcBef>
                <a:spcPts val="0"/>
              </a:spcBef>
            </a:pPr>
            <a:r>
              <a:rPr lang="en-US" sz="2100" dirty="0"/>
              <a:t>sharing the risk between the service company and the parent company</a:t>
            </a:r>
            <a:r>
              <a:rPr lang="pl-PL" sz="2100" dirty="0"/>
              <a:t>;</a:t>
            </a:r>
            <a:r>
              <a:rPr lang="en-US" sz="2100" dirty="0"/>
              <a:t> </a:t>
            </a:r>
          </a:p>
          <a:p>
            <a:pPr lvl="2" algn="just">
              <a:lnSpc>
                <a:spcPct val="130000"/>
              </a:lnSpc>
              <a:spcBef>
                <a:spcPts val="0"/>
              </a:spcBef>
            </a:pPr>
            <a:r>
              <a:rPr lang="en-US" sz="2100" dirty="0"/>
              <a:t>transfer of responsibility for providing services to the supplier</a:t>
            </a:r>
            <a:r>
              <a:rPr lang="pl-PL" sz="2100" dirty="0"/>
              <a:t>;</a:t>
            </a:r>
            <a:endParaRPr lang="en-US" sz="2100" dirty="0"/>
          </a:p>
          <a:p>
            <a:pPr lvl="1" algn="just">
              <a:lnSpc>
                <a:spcPct val="130000"/>
              </a:lnSpc>
              <a:spcBef>
                <a:spcPts val="600"/>
              </a:spcBef>
            </a:pPr>
            <a:r>
              <a:rPr lang="en-US" sz="2600" dirty="0"/>
              <a:t>Motivational benefits</a:t>
            </a:r>
            <a:r>
              <a:rPr lang="pl-PL" sz="2600" dirty="0"/>
              <a:t>:</a:t>
            </a:r>
            <a:endParaRPr lang="en-US" sz="2600" dirty="0"/>
          </a:p>
          <a:p>
            <a:pPr lvl="2" algn="just">
              <a:lnSpc>
                <a:spcPct val="130000"/>
              </a:lnSpc>
              <a:spcBef>
                <a:spcPts val="0"/>
              </a:spcBef>
            </a:pPr>
            <a:r>
              <a:rPr lang="en-US" sz="2100" dirty="0"/>
              <a:t>greater market orientation of management and employees</a:t>
            </a:r>
            <a:r>
              <a:rPr lang="pl-PL" sz="2100" dirty="0"/>
              <a:t>;</a:t>
            </a:r>
            <a:endParaRPr lang="en-US" sz="2100" dirty="0"/>
          </a:p>
          <a:p>
            <a:pPr lvl="2" algn="just">
              <a:lnSpc>
                <a:spcPct val="130000"/>
              </a:lnSpc>
              <a:spcBef>
                <a:spcPts val="0"/>
              </a:spcBef>
            </a:pPr>
            <a:r>
              <a:rPr lang="en-US" sz="2100" dirty="0"/>
              <a:t>increased satisfaction and psychological comfort in managing the </a:t>
            </a:r>
            <a:r>
              <a:rPr lang="en-US" sz="2100" dirty="0" err="1"/>
              <a:t>organisation</a:t>
            </a:r>
            <a:r>
              <a:rPr lang="pl-PL" sz="2100" dirty="0"/>
              <a:t>;</a:t>
            </a:r>
            <a:endParaRPr lang="en-US" sz="2100" dirty="0"/>
          </a:p>
          <a:p>
            <a:pPr lvl="2" algn="just">
              <a:lnSpc>
                <a:spcPct val="130000"/>
              </a:lnSpc>
              <a:spcBef>
                <a:spcPts val="0"/>
              </a:spcBef>
            </a:pPr>
            <a:r>
              <a:rPr lang="en-US" sz="2100" dirty="0"/>
              <a:t>increasing the motivation of management and employees</a:t>
            </a:r>
            <a:r>
              <a:rPr lang="pl-PL" sz="2100" dirty="0"/>
              <a:t>;</a:t>
            </a:r>
          </a:p>
          <a:p>
            <a:pPr lvl="1" algn="just">
              <a:lnSpc>
                <a:spcPct val="130000"/>
              </a:lnSpc>
              <a:spcBef>
                <a:spcPts val="600"/>
              </a:spcBef>
              <a:spcAft>
                <a:spcPts val="600"/>
              </a:spcAft>
            </a:pPr>
            <a:r>
              <a:rPr lang="en-US" sz="2600" dirty="0"/>
              <a:t>Technical and technological benefits</a:t>
            </a:r>
            <a:r>
              <a:rPr lang="pl-PL" sz="2600" dirty="0"/>
              <a:t>:</a:t>
            </a:r>
            <a:endParaRPr lang="en-US" sz="2600" dirty="0"/>
          </a:p>
          <a:p>
            <a:pPr lvl="2" algn="just">
              <a:lnSpc>
                <a:spcPct val="130000"/>
              </a:lnSpc>
              <a:spcBef>
                <a:spcPts val="0"/>
              </a:spcBef>
            </a:pPr>
            <a:r>
              <a:rPr lang="pl-PL" sz="2100" dirty="0"/>
              <a:t>e</a:t>
            </a:r>
            <a:r>
              <a:rPr lang="en-US" sz="2100" dirty="0"/>
              <a:t>stablishing cooperation with partner companies with appropriate qualifications confirmed by certificates</a:t>
            </a:r>
            <a:r>
              <a:rPr lang="pl-PL" sz="2100" dirty="0"/>
              <a:t>;</a:t>
            </a:r>
            <a:endParaRPr lang="en-US" sz="2100" dirty="0"/>
          </a:p>
          <a:p>
            <a:pPr lvl="2" algn="just">
              <a:lnSpc>
                <a:spcPct val="130000"/>
              </a:lnSpc>
              <a:spcBef>
                <a:spcPts val="0"/>
              </a:spcBef>
            </a:pPr>
            <a:r>
              <a:rPr lang="en-US" sz="2100" dirty="0"/>
              <a:t>increase in the level of use of enterprise resources</a:t>
            </a:r>
            <a:r>
              <a:rPr lang="pl-PL" sz="2100" dirty="0"/>
              <a:t>;</a:t>
            </a:r>
            <a:endParaRPr lang="en-US" sz="2100" dirty="0"/>
          </a:p>
          <a:p>
            <a:pPr lvl="2" algn="just">
              <a:lnSpc>
                <a:spcPct val="130000"/>
              </a:lnSpc>
              <a:spcBef>
                <a:spcPts val="0"/>
              </a:spcBef>
            </a:pPr>
            <a:r>
              <a:rPr lang="en-US" sz="2100" dirty="0"/>
              <a:t>availability of external technological resources (know how)</a:t>
            </a:r>
            <a:r>
              <a:rPr lang="pl-PL" sz="2100" dirty="0"/>
              <a:t>;</a:t>
            </a:r>
            <a:endParaRPr lang="en-US" sz="2100" dirty="0"/>
          </a:p>
          <a:p>
            <a:pPr lvl="2" algn="just">
              <a:lnSpc>
                <a:spcPct val="130000"/>
              </a:lnSpc>
              <a:spcBef>
                <a:spcPts val="0"/>
              </a:spcBef>
            </a:pPr>
            <a:r>
              <a:rPr lang="en-US" sz="2100" dirty="0"/>
              <a:t>improvement of performance parameters of the spheres of operation outsourced to an external company (their implementation, costs, resource input, quality, time, etc.)</a:t>
            </a:r>
            <a:r>
              <a:rPr lang="pl-PL" sz="2100" dirty="0"/>
              <a:t>;</a:t>
            </a:r>
            <a:endParaRPr lang="en-US" sz="2100" dirty="0"/>
          </a:p>
          <a:p>
            <a:pPr lvl="1" algn="just"/>
            <a:endParaRPr lang="en-US" dirty="0"/>
          </a:p>
        </p:txBody>
      </p:sp>
    </p:spTree>
    <p:extLst>
      <p:ext uri="{BB962C8B-B14F-4D97-AF65-F5344CB8AC3E}">
        <p14:creationId xmlns:p14="http://schemas.microsoft.com/office/powerpoint/2010/main" val="197823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1353800" cy="4797212"/>
          </a:xfrm>
        </p:spPr>
        <p:txBody>
          <a:bodyPr>
            <a:normAutofit fontScale="55000" lnSpcReduction="20000"/>
          </a:bodyPr>
          <a:lstStyle/>
          <a:p>
            <a:pPr algn="just">
              <a:spcAft>
                <a:spcPts val="600"/>
              </a:spcAft>
            </a:pPr>
            <a:r>
              <a:rPr lang="en-US" sz="4000" dirty="0"/>
              <a:t>Direct benefits</a:t>
            </a:r>
            <a:r>
              <a:rPr lang="pl-PL" sz="4000" dirty="0"/>
              <a:t>:</a:t>
            </a:r>
            <a:endParaRPr lang="en-US" sz="4000" dirty="0"/>
          </a:p>
          <a:p>
            <a:pPr lvl="1" algn="just">
              <a:lnSpc>
                <a:spcPct val="130000"/>
              </a:lnSpc>
              <a:spcBef>
                <a:spcPts val="600"/>
              </a:spcBef>
              <a:spcAft>
                <a:spcPts val="600"/>
              </a:spcAft>
            </a:pPr>
            <a:r>
              <a:rPr lang="en-US" sz="3600" dirty="0"/>
              <a:t>Organi</a:t>
            </a:r>
            <a:r>
              <a:rPr lang="pl-PL" sz="3600" dirty="0"/>
              <a:t>s</a:t>
            </a:r>
            <a:r>
              <a:rPr lang="en-US" sz="3600" dirty="0" err="1"/>
              <a:t>ational</a:t>
            </a:r>
            <a:r>
              <a:rPr lang="en-US" sz="3600" dirty="0"/>
              <a:t> and human resources benefits</a:t>
            </a:r>
            <a:r>
              <a:rPr lang="pl-PL" sz="3600" dirty="0"/>
              <a:t>:</a:t>
            </a:r>
            <a:endParaRPr lang="en-US" sz="3600" dirty="0"/>
          </a:p>
          <a:p>
            <a:pPr lvl="2" algn="just">
              <a:lnSpc>
                <a:spcPct val="134000"/>
              </a:lnSpc>
              <a:spcBef>
                <a:spcPts val="0"/>
              </a:spcBef>
            </a:pPr>
            <a:r>
              <a:rPr lang="en-US" sz="2900" dirty="0"/>
              <a:t>simplification of the </a:t>
            </a:r>
            <a:r>
              <a:rPr lang="en-US" sz="2900" dirty="0" err="1"/>
              <a:t>organi</a:t>
            </a:r>
            <a:r>
              <a:rPr lang="pl-PL" sz="2900" dirty="0"/>
              <a:t>s</a:t>
            </a:r>
            <a:r>
              <a:rPr lang="en-US" sz="2900" dirty="0" err="1"/>
              <a:t>ational</a:t>
            </a:r>
            <a:r>
              <a:rPr lang="en-US" sz="2900" dirty="0"/>
              <a:t> structure and </a:t>
            </a:r>
            <a:r>
              <a:rPr lang="en-US" sz="2900" dirty="0" err="1"/>
              <a:t>organi</a:t>
            </a:r>
            <a:r>
              <a:rPr lang="pl-PL" sz="2900" dirty="0"/>
              <a:t>s</a:t>
            </a:r>
            <a:r>
              <a:rPr lang="en-US" sz="2900" dirty="0" err="1"/>
              <a:t>ational</a:t>
            </a:r>
            <a:r>
              <a:rPr lang="en-US" sz="2900" dirty="0"/>
              <a:t> procedures applicable in the company</a:t>
            </a:r>
            <a:r>
              <a:rPr lang="pl-PL" sz="2900" dirty="0"/>
              <a:t>;</a:t>
            </a:r>
            <a:endParaRPr lang="en-US" sz="2900" dirty="0"/>
          </a:p>
          <a:p>
            <a:pPr lvl="2" algn="just">
              <a:lnSpc>
                <a:spcPct val="134000"/>
              </a:lnSpc>
              <a:spcBef>
                <a:spcPts val="0"/>
              </a:spcBef>
            </a:pPr>
            <a:r>
              <a:rPr lang="en-US" sz="2900" dirty="0"/>
              <a:t>faster information flow and better communication within the </a:t>
            </a:r>
            <a:r>
              <a:rPr lang="en-US" sz="2900" dirty="0" err="1"/>
              <a:t>organi</a:t>
            </a:r>
            <a:r>
              <a:rPr lang="pl-PL" sz="2900" dirty="0"/>
              <a:t>s</a:t>
            </a:r>
            <a:r>
              <a:rPr lang="en-US" sz="2900" dirty="0" err="1"/>
              <a:t>ation</a:t>
            </a:r>
            <a:r>
              <a:rPr lang="pl-PL" sz="2900" dirty="0"/>
              <a:t>;</a:t>
            </a:r>
            <a:endParaRPr lang="en-US" sz="2900" dirty="0"/>
          </a:p>
          <a:p>
            <a:pPr lvl="2" algn="just">
              <a:lnSpc>
                <a:spcPct val="134000"/>
              </a:lnSpc>
              <a:spcBef>
                <a:spcPts val="0"/>
              </a:spcBef>
            </a:pPr>
            <a:r>
              <a:rPr lang="en-US" sz="2900" dirty="0"/>
              <a:t>freeing internal resources and saving management time, which can be spent on the development of key activities</a:t>
            </a:r>
            <a:r>
              <a:rPr lang="pl-PL" sz="2900" dirty="0"/>
              <a:t>;</a:t>
            </a:r>
            <a:endParaRPr lang="en-US" sz="2900" dirty="0"/>
          </a:p>
          <a:p>
            <a:pPr lvl="2" algn="just">
              <a:lnSpc>
                <a:spcPct val="134000"/>
              </a:lnSpc>
              <a:spcBef>
                <a:spcPts val="0"/>
              </a:spcBef>
              <a:spcAft>
                <a:spcPts val="600"/>
              </a:spcAft>
            </a:pPr>
            <a:r>
              <a:rPr lang="en-US" sz="2900" dirty="0"/>
              <a:t>reducing the need to engage your own employees to perform certain tasks</a:t>
            </a:r>
            <a:r>
              <a:rPr lang="pl-PL" sz="2900" dirty="0"/>
              <a:t>;</a:t>
            </a:r>
            <a:endParaRPr lang="en-US" sz="2900" dirty="0"/>
          </a:p>
          <a:p>
            <a:pPr lvl="1" algn="just">
              <a:lnSpc>
                <a:spcPct val="130000"/>
              </a:lnSpc>
              <a:spcAft>
                <a:spcPts val="600"/>
              </a:spcAft>
            </a:pPr>
            <a:r>
              <a:rPr lang="en-US" sz="3600" dirty="0"/>
              <a:t>Economic and financial benefits</a:t>
            </a:r>
            <a:r>
              <a:rPr lang="pl-PL" sz="3600" dirty="0"/>
              <a:t>:</a:t>
            </a:r>
            <a:endParaRPr lang="en-US" sz="3600" dirty="0"/>
          </a:p>
          <a:p>
            <a:pPr lvl="2" algn="just">
              <a:lnSpc>
                <a:spcPct val="134000"/>
              </a:lnSpc>
            </a:pPr>
            <a:r>
              <a:rPr lang="en-US" sz="2900" dirty="0"/>
              <a:t>increasing financial discipline and increasing control of costs and revenues</a:t>
            </a:r>
            <a:r>
              <a:rPr lang="pl-PL" sz="2900" dirty="0"/>
              <a:t>;</a:t>
            </a:r>
            <a:endParaRPr lang="en-US" sz="2900" dirty="0"/>
          </a:p>
          <a:p>
            <a:pPr lvl="2" algn="just">
              <a:lnSpc>
                <a:spcPct val="134000"/>
              </a:lnSpc>
            </a:pPr>
            <a:r>
              <a:rPr lang="en-US" sz="2900" dirty="0" err="1"/>
              <a:t>minimi</a:t>
            </a:r>
            <a:r>
              <a:rPr lang="pl-PL" sz="2900" dirty="0"/>
              <a:t>s</a:t>
            </a:r>
            <a:r>
              <a:rPr lang="en-US" sz="2900" dirty="0" err="1"/>
              <a:t>ing</a:t>
            </a:r>
            <a:r>
              <a:rPr lang="en-US" sz="2900" dirty="0"/>
              <a:t> financial outlays for the implementation of tasks (primarily by reducing employment and other resources needed to perform them)</a:t>
            </a:r>
            <a:r>
              <a:rPr lang="pl-PL" sz="2900" dirty="0"/>
              <a:t>;</a:t>
            </a:r>
            <a:endParaRPr lang="en-US" sz="2900" dirty="0"/>
          </a:p>
          <a:p>
            <a:pPr lvl="2" algn="just">
              <a:lnSpc>
                <a:spcPct val="134000"/>
              </a:lnSpc>
            </a:pPr>
            <a:r>
              <a:rPr lang="en-US" sz="2900" dirty="0"/>
              <a:t>better structure of company expenses</a:t>
            </a:r>
            <a:r>
              <a:rPr lang="pl-PL" sz="2900" dirty="0"/>
              <a:t>;</a:t>
            </a:r>
            <a:endParaRPr lang="en-US" sz="2900" dirty="0"/>
          </a:p>
          <a:p>
            <a:pPr lvl="2" algn="just">
              <a:lnSpc>
                <a:spcPct val="134000"/>
              </a:lnSpc>
            </a:pPr>
            <a:r>
              <a:rPr lang="en-US" sz="2900" dirty="0"/>
              <a:t>transformation of fixed costs into variable costs thanks to payment only for the service provided by an external company, without the need to incur fixed costs for its implementation</a:t>
            </a:r>
            <a:r>
              <a:rPr lang="pl-PL" sz="2900" dirty="0"/>
              <a:t>;</a:t>
            </a:r>
            <a:endParaRPr lang="en-US" sz="2900" dirty="0"/>
          </a:p>
          <a:p>
            <a:pPr lvl="1" algn="just"/>
            <a:endParaRPr lang="en-US" dirty="0"/>
          </a:p>
        </p:txBody>
      </p:sp>
    </p:spTree>
    <p:extLst>
      <p:ext uri="{BB962C8B-B14F-4D97-AF65-F5344CB8AC3E}">
        <p14:creationId xmlns:p14="http://schemas.microsoft.com/office/powerpoint/2010/main" val="45692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481668"/>
            <a:ext cx="11353801" cy="4797212"/>
          </a:xfrm>
        </p:spPr>
        <p:txBody>
          <a:bodyPr>
            <a:noAutofit/>
          </a:bodyPr>
          <a:lstStyle/>
          <a:p>
            <a:pPr algn="just">
              <a:spcAft>
                <a:spcPts val="600"/>
              </a:spcAft>
            </a:pPr>
            <a:r>
              <a:rPr lang="en-US" sz="2600" dirty="0"/>
              <a:t>Direct benefits</a:t>
            </a:r>
            <a:r>
              <a:rPr lang="pl-PL" sz="2600" dirty="0"/>
              <a:t>:</a:t>
            </a:r>
            <a:endParaRPr lang="en-US" sz="2600" dirty="0"/>
          </a:p>
          <a:p>
            <a:pPr lvl="1" algn="just">
              <a:lnSpc>
                <a:spcPct val="100000"/>
              </a:lnSpc>
              <a:spcAft>
                <a:spcPts val="600"/>
              </a:spcAft>
            </a:pPr>
            <a:r>
              <a:rPr lang="en-US" dirty="0"/>
              <a:t>Operational benefits</a:t>
            </a:r>
            <a:r>
              <a:rPr lang="pl-PL" dirty="0"/>
              <a:t>:</a:t>
            </a:r>
            <a:endParaRPr lang="en-US" dirty="0"/>
          </a:p>
          <a:p>
            <a:pPr lvl="2" algn="just">
              <a:lnSpc>
                <a:spcPct val="110000"/>
              </a:lnSpc>
            </a:pPr>
            <a:r>
              <a:rPr lang="en-US" sz="1800" dirty="0"/>
              <a:t>improving the quality and efficiency of operational processes in the company</a:t>
            </a:r>
            <a:r>
              <a:rPr lang="pl-PL" sz="1800" dirty="0"/>
              <a:t>;</a:t>
            </a:r>
            <a:endParaRPr lang="en-US" sz="1800" dirty="0"/>
          </a:p>
          <a:p>
            <a:pPr lvl="2" algn="just">
              <a:lnSpc>
                <a:spcPct val="110000"/>
              </a:lnSpc>
              <a:spcAft>
                <a:spcPts val="1200"/>
              </a:spcAft>
            </a:pPr>
            <a:r>
              <a:rPr lang="en-US" sz="1800" dirty="0"/>
              <a:t>reducing operational problems</a:t>
            </a:r>
            <a:r>
              <a:rPr lang="pl-PL" sz="1800" dirty="0"/>
              <a:t>;</a:t>
            </a:r>
            <a:endParaRPr lang="en-US" sz="1800" dirty="0"/>
          </a:p>
          <a:p>
            <a:pPr lvl="1" algn="just">
              <a:spcAft>
                <a:spcPts val="600"/>
              </a:spcAft>
            </a:pPr>
            <a:r>
              <a:rPr lang="en-US" dirty="0"/>
              <a:t>Strategic benefits</a:t>
            </a:r>
            <a:r>
              <a:rPr lang="pl-PL" dirty="0"/>
              <a:t>:</a:t>
            </a:r>
            <a:endParaRPr lang="en-US" dirty="0"/>
          </a:p>
          <a:p>
            <a:pPr lvl="2" algn="just">
              <a:lnSpc>
                <a:spcPct val="110000"/>
              </a:lnSpc>
            </a:pPr>
            <a:r>
              <a:rPr lang="en-US" sz="1800" dirty="0"/>
              <a:t>increased strategic flexibility of operations</a:t>
            </a:r>
            <a:r>
              <a:rPr lang="pl-PL" sz="1800" dirty="0"/>
              <a:t>;</a:t>
            </a:r>
            <a:endParaRPr lang="en-US" sz="1800" dirty="0"/>
          </a:p>
          <a:p>
            <a:pPr lvl="2" algn="just">
              <a:lnSpc>
                <a:spcPct val="110000"/>
              </a:lnSpc>
            </a:pPr>
            <a:r>
              <a:rPr lang="en-US" sz="1800" dirty="0"/>
              <a:t>development of certain areas of the </a:t>
            </a:r>
            <a:r>
              <a:rPr lang="en-US" sz="1800" dirty="0" err="1"/>
              <a:t>organisation</a:t>
            </a:r>
            <a:r>
              <a:rPr lang="en-US" sz="1800" dirty="0"/>
              <a:t> without the need to invest - the service provider makes investments on its own in technology and resources necessary to perform specific functions</a:t>
            </a:r>
            <a:r>
              <a:rPr lang="pl-PL" sz="1800" dirty="0"/>
              <a:t>;</a:t>
            </a:r>
            <a:endParaRPr lang="en-US" sz="1800" dirty="0"/>
          </a:p>
          <a:p>
            <a:pPr lvl="2" algn="just">
              <a:lnSpc>
                <a:spcPct val="110000"/>
              </a:lnSpc>
            </a:pPr>
            <a:r>
              <a:rPr lang="en-US" sz="1800" dirty="0"/>
              <a:t>access to resources or qualifications that the company does not have in its structure or is unable to finance</a:t>
            </a:r>
            <a:r>
              <a:rPr lang="pl-PL" sz="1800" dirty="0"/>
              <a:t>;</a:t>
            </a:r>
            <a:endParaRPr lang="en-US" sz="1800" dirty="0"/>
          </a:p>
          <a:p>
            <a:pPr lvl="2" algn="just">
              <a:lnSpc>
                <a:spcPct val="110000"/>
              </a:lnSpc>
            </a:pPr>
            <a:r>
              <a:rPr lang="en-US" sz="1800" dirty="0"/>
              <a:t>the economic entity's focus on its core business and the development of key competences (areas of activity)</a:t>
            </a:r>
            <a:r>
              <a:rPr lang="pl-PL" sz="1800" dirty="0"/>
              <a:t>.</a:t>
            </a:r>
            <a:endParaRPr lang="en-US" sz="1800" dirty="0"/>
          </a:p>
          <a:p>
            <a:pPr lvl="1" algn="just"/>
            <a:endParaRPr lang="en-US" dirty="0"/>
          </a:p>
        </p:txBody>
      </p:sp>
    </p:spTree>
    <p:extLst>
      <p:ext uri="{BB962C8B-B14F-4D97-AF65-F5344CB8AC3E}">
        <p14:creationId xmlns:p14="http://schemas.microsoft.com/office/powerpoint/2010/main" val="169941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a:bodyPr>
          <a:lstStyle/>
          <a:p>
            <a:pPr algn="just">
              <a:spcAft>
                <a:spcPts val="1200"/>
              </a:spcAft>
            </a:pPr>
            <a:r>
              <a:rPr lang="en-US" sz="3200" dirty="0"/>
              <a:t>Indirect benefits </a:t>
            </a:r>
          </a:p>
          <a:p>
            <a:pPr lvl="1" algn="just">
              <a:lnSpc>
                <a:spcPct val="120000"/>
              </a:lnSpc>
            </a:pPr>
            <a:r>
              <a:rPr lang="en-US" sz="2800" dirty="0"/>
              <a:t>diversification or enrichment of the company's market offer</a:t>
            </a:r>
            <a:r>
              <a:rPr lang="pl-PL" sz="2800" dirty="0"/>
              <a:t>;</a:t>
            </a:r>
            <a:endParaRPr lang="en-US" sz="2800" dirty="0"/>
          </a:p>
          <a:p>
            <a:pPr lvl="1" algn="just">
              <a:lnSpc>
                <a:spcPct val="120000"/>
              </a:lnSpc>
              <a:spcBef>
                <a:spcPts val="600"/>
              </a:spcBef>
            </a:pPr>
            <a:r>
              <a:rPr lang="en-US" sz="2800" dirty="0"/>
              <a:t>increase in market share</a:t>
            </a:r>
            <a:r>
              <a:rPr lang="pl-PL" sz="2800" dirty="0"/>
              <a:t>;</a:t>
            </a:r>
            <a:endParaRPr lang="en-US" sz="2800" dirty="0"/>
          </a:p>
          <a:p>
            <a:pPr lvl="1" algn="just">
              <a:lnSpc>
                <a:spcPct val="120000"/>
              </a:lnSpc>
            </a:pPr>
            <a:r>
              <a:rPr lang="en-US" sz="2800" dirty="0"/>
              <a:t>acquiring new consumers</a:t>
            </a:r>
            <a:r>
              <a:rPr lang="pl-PL" sz="2800" dirty="0"/>
              <a:t>;</a:t>
            </a:r>
            <a:endParaRPr lang="en-US" sz="2800" dirty="0"/>
          </a:p>
          <a:p>
            <a:pPr lvl="1" algn="just">
              <a:lnSpc>
                <a:spcPct val="120000"/>
              </a:lnSpc>
            </a:pPr>
            <a:r>
              <a:rPr lang="en-US" sz="2800" dirty="0"/>
              <a:t>greater satisfaction and contentment of existing customers</a:t>
            </a:r>
            <a:r>
              <a:rPr lang="pl-PL" sz="2800" dirty="0"/>
              <a:t>;</a:t>
            </a:r>
            <a:r>
              <a:rPr lang="en-US" sz="2800" dirty="0"/>
              <a:t> </a:t>
            </a:r>
          </a:p>
          <a:p>
            <a:pPr lvl="1" algn="just">
              <a:lnSpc>
                <a:spcPct val="120000"/>
              </a:lnSpc>
            </a:pPr>
            <a:r>
              <a:rPr lang="en-US" sz="2800" dirty="0"/>
              <a:t>better competitive position</a:t>
            </a:r>
            <a:r>
              <a:rPr lang="pl-PL" sz="2800" dirty="0"/>
              <a:t>.</a:t>
            </a:r>
            <a:endParaRPr lang="en-US" sz="2800" dirty="0"/>
          </a:p>
          <a:p>
            <a:pPr lvl="1" algn="just"/>
            <a:endParaRPr lang="en-US" sz="2800" dirty="0"/>
          </a:p>
        </p:txBody>
      </p:sp>
    </p:spTree>
    <p:extLst>
      <p:ext uri="{BB962C8B-B14F-4D97-AF65-F5344CB8AC3E}">
        <p14:creationId xmlns:p14="http://schemas.microsoft.com/office/powerpoint/2010/main" val="70659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Perechuda</a:t>
            </a:r>
            <a:r>
              <a:rPr lang="pl-PL" sz="1200" dirty="0">
                <a:solidFill>
                  <a:srgbClr val="7F7F7F"/>
                </a:solidFill>
              </a:rPr>
              <a:t>, 2000</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701078" y="1587640"/>
            <a:ext cx="5868784" cy="4481565"/>
          </a:xfrm>
        </p:spPr>
        <p:txBody>
          <a:bodyPr>
            <a:normAutofit/>
          </a:bodyPr>
          <a:lstStyle/>
          <a:p>
            <a:pPr marL="0" indent="0" algn="just">
              <a:lnSpc>
                <a:spcPct val="110000"/>
              </a:lnSpc>
              <a:spcAft>
                <a:spcPts val="1200"/>
              </a:spcAft>
              <a:buNone/>
            </a:pPr>
            <a:r>
              <a:rPr lang="en-US" dirty="0"/>
              <a:t>One of the most important concepts that justify the use of outsourcing is the concept of </a:t>
            </a:r>
            <a:r>
              <a:rPr lang="en-US" dirty="0">
                <a:solidFill>
                  <a:srgbClr val="4472C4"/>
                </a:solidFill>
              </a:rPr>
              <a:t>make or buy </a:t>
            </a:r>
            <a:r>
              <a:rPr lang="en-US" dirty="0"/>
              <a:t>dilemmas, which is related to the fundamental problems of the functioning of every enterprise: </a:t>
            </a:r>
            <a:endParaRPr lang="pl-PL" dirty="0"/>
          </a:p>
          <a:p>
            <a:pPr algn="just"/>
            <a:r>
              <a:rPr lang="en-US" sz="2600" dirty="0"/>
              <a:t>to do it on its own (</a:t>
            </a:r>
            <a:r>
              <a:rPr lang="en-US" sz="2600" dirty="0">
                <a:solidFill>
                  <a:srgbClr val="4472C4"/>
                </a:solidFill>
              </a:rPr>
              <a:t>make</a:t>
            </a:r>
            <a:r>
              <a:rPr lang="en-US" sz="2600" dirty="0"/>
              <a:t>)</a:t>
            </a:r>
            <a:r>
              <a:rPr lang="pl-PL" sz="2600" dirty="0"/>
              <a:t> </a:t>
            </a:r>
            <a:r>
              <a:rPr lang="pl-PL" sz="2600" dirty="0" err="1"/>
              <a:t>or</a:t>
            </a:r>
            <a:endParaRPr lang="pl-PL" sz="2600" dirty="0"/>
          </a:p>
          <a:p>
            <a:pPr algn="just">
              <a:lnSpc>
                <a:spcPct val="100000"/>
              </a:lnSpc>
            </a:pPr>
            <a:r>
              <a:rPr lang="en-US" sz="2600" dirty="0"/>
              <a:t>to outsource the work to an external company (</a:t>
            </a:r>
            <a:r>
              <a:rPr lang="en-US" sz="2600" dirty="0">
                <a:solidFill>
                  <a:srgbClr val="4472C4"/>
                </a:solidFill>
              </a:rPr>
              <a:t>buy</a:t>
            </a:r>
            <a:r>
              <a:rPr lang="en-US" sz="2600" dirty="0"/>
              <a:t>)</a:t>
            </a:r>
            <a:r>
              <a:rPr lang="pl-PL" sz="2600" dirty="0"/>
              <a:t>.</a:t>
            </a:r>
          </a:p>
        </p:txBody>
      </p:sp>
      <p:pic>
        <p:nvPicPr>
          <p:cNvPr id="5" name="Obraz 4" descr="Obraz zawierający koło zębate, krąg, wyroby z metalu, koło&#10;&#10;Opis wygenerowany automatycznie">
            <a:extLst>
              <a:ext uri="{FF2B5EF4-FFF2-40B4-BE49-F238E27FC236}">
                <a16:creationId xmlns:a16="http://schemas.microsoft.com/office/drawing/2014/main" id="{694D2724-C4D0-C21C-3C24-ECBD8FFD6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139" y="2931184"/>
            <a:ext cx="1722656" cy="1800000"/>
          </a:xfrm>
          <a:prstGeom prst="rect">
            <a:avLst/>
          </a:prstGeom>
        </p:spPr>
      </p:pic>
      <p:pic>
        <p:nvPicPr>
          <p:cNvPr id="8" name="Obraz 7" descr="Obraz zawierający symbol, logo, Grafika, Czcionka&#10;&#10;Opis wygenerowany automatycznie">
            <a:extLst>
              <a:ext uri="{FF2B5EF4-FFF2-40B4-BE49-F238E27FC236}">
                <a16:creationId xmlns:a16="http://schemas.microsoft.com/office/drawing/2014/main" id="{698DDB57-4E34-1C82-2A9E-BB8C48E6FC4C}"/>
              </a:ext>
            </a:extLst>
          </p:cNvPr>
          <p:cNvPicPr>
            <a:picLocks noChangeAspect="1"/>
          </p:cNvPicPr>
          <p:nvPr/>
        </p:nvPicPr>
        <p:blipFill rotWithShape="1">
          <a:blip r:embed="rId3">
            <a:extLst>
              <a:ext uri="{28A0092B-C50C-407E-A947-70E740481C1C}">
                <a14:useLocalDpi xmlns:a14="http://schemas.microsoft.com/office/drawing/2010/main" val="0"/>
              </a:ext>
            </a:extLst>
          </a:blip>
          <a:srcRect l="23220" t="22231" r="17817" b="23546"/>
          <a:stretch/>
        </p:blipFill>
        <p:spPr>
          <a:xfrm>
            <a:off x="10234622" y="2931184"/>
            <a:ext cx="1957378" cy="1800000"/>
          </a:xfrm>
          <a:prstGeom prst="rect">
            <a:avLst/>
          </a:prstGeom>
        </p:spPr>
      </p:pic>
      <p:pic>
        <p:nvPicPr>
          <p:cNvPr id="10" name="Grafika 9" descr="Znaczek — znak zapytania kontur">
            <a:extLst>
              <a:ext uri="{FF2B5EF4-FFF2-40B4-BE49-F238E27FC236}">
                <a16:creationId xmlns:a16="http://schemas.microsoft.com/office/drawing/2014/main" id="{CBFA7F50-36AC-475E-F5D0-0732CC948F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5345" y="3291184"/>
            <a:ext cx="1080000" cy="1080000"/>
          </a:xfrm>
          <a:prstGeom prst="rect">
            <a:avLst/>
          </a:prstGeom>
        </p:spPr>
      </p:pic>
      <p:sp>
        <p:nvSpPr>
          <p:cNvPr id="11" name="pole tekstowe 10">
            <a:extLst>
              <a:ext uri="{FF2B5EF4-FFF2-40B4-BE49-F238E27FC236}">
                <a16:creationId xmlns:a16="http://schemas.microsoft.com/office/drawing/2014/main" id="{A6567218-318E-1BAF-5D8E-C3A56C9B7375}"/>
              </a:ext>
            </a:extLst>
          </p:cNvPr>
          <p:cNvSpPr txBox="1"/>
          <p:nvPr/>
        </p:nvSpPr>
        <p:spPr>
          <a:xfrm>
            <a:off x="6785530" y="2392757"/>
            <a:ext cx="1432560" cy="461665"/>
          </a:xfrm>
          <a:prstGeom prst="rect">
            <a:avLst/>
          </a:prstGeom>
          <a:noFill/>
        </p:spPr>
        <p:txBody>
          <a:bodyPr wrap="square" rtlCol="0">
            <a:spAutoFit/>
          </a:bodyPr>
          <a:lstStyle/>
          <a:p>
            <a:pPr algn="ctr"/>
            <a:r>
              <a:rPr lang="pl-PL" sz="2400" b="1" dirty="0" err="1">
                <a:solidFill>
                  <a:srgbClr val="00C0E9"/>
                </a:solidFill>
                <a:latin typeface="Tahoma" panose="020B0604030504040204" pitchFamily="34" charset="0"/>
                <a:ea typeface="Tahoma" panose="020B0604030504040204" pitchFamily="34" charset="0"/>
                <a:cs typeface="Tahoma" panose="020B0604030504040204" pitchFamily="34" charset="0"/>
              </a:rPr>
              <a:t>Make</a:t>
            </a:r>
            <a:endParaRPr lang="pl-PL" sz="2400" b="1" dirty="0">
              <a:solidFill>
                <a:srgbClr val="00C0E9"/>
              </a:solidFill>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a:extLst>
              <a:ext uri="{FF2B5EF4-FFF2-40B4-BE49-F238E27FC236}">
                <a16:creationId xmlns:a16="http://schemas.microsoft.com/office/drawing/2014/main" id="{CFB91660-5ABD-2F9B-93BE-DE24FA528028}"/>
              </a:ext>
            </a:extLst>
          </p:cNvPr>
          <p:cNvSpPr txBox="1"/>
          <p:nvPr/>
        </p:nvSpPr>
        <p:spPr>
          <a:xfrm>
            <a:off x="10497031" y="2392758"/>
            <a:ext cx="1432560" cy="461665"/>
          </a:xfrm>
          <a:prstGeom prst="rect">
            <a:avLst/>
          </a:prstGeom>
          <a:noFill/>
        </p:spPr>
        <p:txBody>
          <a:bodyPr wrap="square" rtlCol="0">
            <a:spAutoFit/>
          </a:bodyPr>
          <a:lstStyle/>
          <a:p>
            <a:pPr algn="ctr"/>
            <a:r>
              <a:rPr lang="pl-PL" sz="2400" b="1" dirty="0" err="1">
                <a:solidFill>
                  <a:srgbClr val="0673E1"/>
                </a:solidFill>
                <a:latin typeface="Tahoma" panose="020B0604030504040204" pitchFamily="34" charset="0"/>
                <a:ea typeface="Tahoma" panose="020B0604030504040204" pitchFamily="34" charset="0"/>
                <a:cs typeface="Tahoma" panose="020B0604030504040204" pitchFamily="34" charset="0"/>
              </a:rPr>
              <a:t>Buy</a:t>
            </a:r>
            <a:endParaRPr lang="pl-PL" sz="2400" b="1" dirty="0">
              <a:solidFill>
                <a:srgbClr val="0673E1"/>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0D566007-048A-FE2A-B31F-6763E1EE2FE8}"/>
              </a:ext>
            </a:extLst>
          </p:cNvPr>
          <p:cNvSpPr txBox="1"/>
          <p:nvPr/>
        </p:nvSpPr>
        <p:spPr>
          <a:xfrm>
            <a:off x="8728450" y="2392759"/>
            <a:ext cx="1432560" cy="461665"/>
          </a:xfrm>
          <a:prstGeom prst="rect">
            <a:avLst/>
          </a:prstGeom>
          <a:noFill/>
        </p:spPr>
        <p:txBody>
          <a:bodyPr wrap="square" rtlCol="0">
            <a:spAutoFit/>
          </a:bodyPr>
          <a:lstStyle/>
          <a:p>
            <a:pPr algn="ctr"/>
            <a:r>
              <a:rPr lang="pl-PL" sz="2400" b="1" dirty="0" err="1">
                <a:solidFill>
                  <a:srgbClr val="AFAFAF"/>
                </a:solidFill>
                <a:latin typeface="Tahoma" panose="020B0604030504040204" pitchFamily="34" charset="0"/>
                <a:ea typeface="Tahoma" panose="020B0604030504040204" pitchFamily="34" charset="0"/>
                <a:cs typeface="Tahoma" panose="020B0604030504040204" pitchFamily="34" charset="0"/>
              </a:rPr>
              <a:t>or</a:t>
            </a:r>
            <a:endParaRPr lang="pl-PL" sz="2400" b="1" dirty="0">
              <a:solidFill>
                <a:srgbClr val="AFAFA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2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lnSpcReduction="10000"/>
          </a:bodyPr>
          <a:lstStyle/>
          <a:p>
            <a:pPr marL="0" indent="0" algn="just">
              <a:lnSpc>
                <a:spcPct val="120000"/>
              </a:lnSpc>
              <a:spcAft>
                <a:spcPts val="1200"/>
              </a:spcAft>
              <a:buNone/>
            </a:pPr>
            <a:r>
              <a:rPr lang="en-US" sz="3000" dirty="0">
                <a:solidFill>
                  <a:srgbClr val="4472C4"/>
                </a:solidFill>
              </a:rPr>
              <a:t>Make (production) </a:t>
            </a:r>
            <a:r>
              <a:rPr lang="en-US" sz="3000" dirty="0"/>
              <a:t>- allows the </a:t>
            </a:r>
            <a:r>
              <a:rPr lang="en-US" sz="3000" dirty="0" err="1"/>
              <a:t>organi</a:t>
            </a:r>
            <a:r>
              <a:rPr lang="pl-PL" sz="3000" dirty="0"/>
              <a:t>s</a:t>
            </a:r>
            <a:r>
              <a:rPr lang="en-US" sz="3000" dirty="0" err="1"/>
              <a:t>ation</a:t>
            </a:r>
            <a:r>
              <a:rPr lang="en-US" sz="3000" dirty="0"/>
              <a:t> to control its activities. It is especially recommended when the company has proprietary products or processes. It is recommended when:</a:t>
            </a:r>
          </a:p>
          <a:p>
            <a:pPr algn="just">
              <a:lnSpc>
                <a:spcPct val="120000"/>
              </a:lnSpc>
            </a:pPr>
            <a:r>
              <a:rPr lang="en-US" sz="3000" dirty="0"/>
              <a:t>the product is valuable and not easily replicated</a:t>
            </a:r>
            <a:r>
              <a:rPr lang="pl-PL" sz="3000" dirty="0"/>
              <a:t>;</a:t>
            </a:r>
            <a:endParaRPr lang="en-US" sz="3000" dirty="0"/>
          </a:p>
          <a:p>
            <a:pPr algn="just">
              <a:lnSpc>
                <a:spcPct val="120000"/>
              </a:lnSpc>
            </a:pPr>
            <a:r>
              <a:rPr lang="en-US" sz="3000" dirty="0"/>
              <a:t>the supplier market is not very well developed</a:t>
            </a:r>
            <a:r>
              <a:rPr lang="pl-PL" sz="3000" dirty="0"/>
              <a:t>;</a:t>
            </a:r>
            <a:endParaRPr lang="en-US" sz="3000" dirty="0"/>
          </a:p>
          <a:p>
            <a:pPr algn="just">
              <a:lnSpc>
                <a:spcPct val="120000"/>
              </a:lnSpc>
            </a:pPr>
            <a:r>
              <a:rPr lang="en-US" sz="3000" dirty="0"/>
              <a:t>the environment is stable</a:t>
            </a:r>
            <a:r>
              <a:rPr lang="pl-PL" sz="3000" dirty="0"/>
              <a:t>.</a:t>
            </a:r>
            <a:endParaRPr lang="en-US" sz="3000" dirty="0"/>
          </a:p>
        </p:txBody>
      </p:sp>
    </p:spTree>
    <p:extLst>
      <p:ext uri="{BB962C8B-B14F-4D97-AF65-F5344CB8AC3E}">
        <p14:creationId xmlns:p14="http://schemas.microsoft.com/office/powerpoint/2010/main" val="853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17785"/>
            <a:ext cx="10515600" cy="4559178"/>
          </a:xfrm>
        </p:spPr>
        <p:txBody>
          <a:bodyPr>
            <a:normAutofit/>
          </a:bodyPr>
          <a:lstStyle/>
          <a:p>
            <a:pPr marL="0" indent="0" algn="just">
              <a:lnSpc>
                <a:spcPct val="110000"/>
              </a:lnSpc>
              <a:spcAft>
                <a:spcPts val="1200"/>
              </a:spcAft>
              <a:buNone/>
            </a:pPr>
            <a:r>
              <a:rPr lang="en-US" dirty="0">
                <a:solidFill>
                  <a:srgbClr val="4472C4"/>
                </a:solidFill>
              </a:rPr>
              <a:t>Buy (purchase) </a:t>
            </a:r>
            <a:r>
              <a:rPr lang="en-US" dirty="0"/>
              <a:t>- purchasing services and products from external companies in the supply chain contributes to the increase in the company's flexibility and provides it with access to the most modern products. This concept is recommended </a:t>
            </a:r>
            <a:r>
              <a:rPr lang="en-US" dirty="0" err="1"/>
              <a:t>whe</a:t>
            </a:r>
            <a:r>
              <a:rPr lang="pl-PL" dirty="0"/>
              <a:t>n:</a:t>
            </a:r>
            <a:endParaRPr lang="en-US" dirty="0"/>
          </a:p>
          <a:p>
            <a:pPr algn="just">
              <a:lnSpc>
                <a:spcPct val="110000"/>
              </a:lnSpc>
            </a:pPr>
            <a:r>
              <a:rPr lang="en-US" dirty="0"/>
              <a:t>environmental instability causes high risk of internal investments</a:t>
            </a:r>
            <a:r>
              <a:rPr lang="pl-PL" dirty="0"/>
              <a:t>;</a:t>
            </a:r>
            <a:endParaRPr lang="en-US" dirty="0"/>
          </a:p>
          <a:p>
            <a:pPr algn="just">
              <a:lnSpc>
                <a:spcPct val="110000"/>
              </a:lnSpc>
            </a:pPr>
            <a:r>
              <a:rPr lang="en-US" dirty="0"/>
              <a:t>we are dealing with competition on the supplier market</a:t>
            </a:r>
            <a:r>
              <a:rPr lang="pl-PL" dirty="0"/>
              <a:t>;</a:t>
            </a:r>
            <a:endParaRPr lang="en-US" dirty="0"/>
          </a:p>
          <a:p>
            <a:pPr algn="just">
              <a:lnSpc>
                <a:spcPct val="110000"/>
              </a:lnSpc>
            </a:pPr>
            <a:r>
              <a:rPr lang="en-US" dirty="0"/>
              <a:t>the product is not treated as strategically important.</a:t>
            </a:r>
          </a:p>
        </p:txBody>
      </p:sp>
    </p:spTree>
    <p:extLst>
      <p:ext uri="{BB962C8B-B14F-4D97-AF65-F5344CB8AC3E}">
        <p14:creationId xmlns:p14="http://schemas.microsoft.com/office/powerpoint/2010/main" val="46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a:t>
            </a:r>
            <a:r>
              <a:rPr lang="pl-PL" dirty="0"/>
              <a:t> of </a:t>
            </a:r>
            <a:r>
              <a:rPr lang="pl-PL" dirty="0" err="1"/>
              <a:t>Making</a:t>
            </a:r>
            <a:r>
              <a:rPr lang="pl-PL" dirty="0"/>
              <a:t> vs. </a:t>
            </a:r>
            <a:r>
              <a:rPr lang="pl-PL" dirty="0" err="1"/>
              <a:t>Buying</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https://projectskillsmentor.com.</a:t>
            </a:r>
          </a:p>
        </p:txBody>
      </p:sp>
      <p:sp>
        <p:nvSpPr>
          <p:cNvPr id="2" name="Owal 1">
            <a:extLst>
              <a:ext uri="{FF2B5EF4-FFF2-40B4-BE49-F238E27FC236}">
                <a16:creationId xmlns:a16="http://schemas.microsoft.com/office/drawing/2014/main" id="{43962DFE-D085-C24D-1BEE-7AA17A25894B}"/>
              </a:ext>
            </a:extLst>
          </p:cNvPr>
          <p:cNvSpPr/>
          <p:nvPr/>
        </p:nvSpPr>
        <p:spPr>
          <a:xfrm>
            <a:off x="5695200" y="1401945"/>
            <a:ext cx="1620000" cy="16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800" dirty="0">
                <a:latin typeface="Tahoma" panose="020B0604030504040204" pitchFamily="34" charset="0"/>
                <a:ea typeface="Tahoma" panose="020B0604030504040204" pitchFamily="34" charset="0"/>
                <a:cs typeface="Tahoma" panose="020B0604030504040204" pitchFamily="34" charset="0"/>
              </a:rPr>
              <a:t>BUY</a:t>
            </a:r>
          </a:p>
        </p:txBody>
      </p:sp>
      <p:sp>
        <p:nvSpPr>
          <p:cNvPr id="8" name="Owal 7">
            <a:extLst>
              <a:ext uri="{FF2B5EF4-FFF2-40B4-BE49-F238E27FC236}">
                <a16:creationId xmlns:a16="http://schemas.microsoft.com/office/drawing/2014/main" id="{0DEFDEBD-F5EF-6C55-D5B4-74C9187BA164}"/>
              </a:ext>
            </a:extLst>
          </p:cNvPr>
          <p:cNvSpPr/>
          <p:nvPr/>
        </p:nvSpPr>
        <p:spPr>
          <a:xfrm>
            <a:off x="4043680" y="1401945"/>
            <a:ext cx="1620000" cy="1620000"/>
          </a:xfrm>
          <a:prstGeom prst="ellipse">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800" dirty="0">
                <a:latin typeface="Tahoma" panose="020B0604030504040204" pitchFamily="34" charset="0"/>
                <a:ea typeface="Tahoma" panose="020B0604030504040204" pitchFamily="34" charset="0"/>
                <a:cs typeface="Tahoma" panose="020B0604030504040204" pitchFamily="34" charset="0"/>
              </a:rPr>
              <a:t>MAKE</a:t>
            </a:r>
          </a:p>
        </p:txBody>
      </p:sp>
      <p:sp>
        <p:nvSpPr>
          <p:cNvPr id="9" name="Prostokąt 8">
            <a:extLst>
              <a:ext uri="{FF2B5EF4-FFF2-40B4-BE49-F238E27FC236}">
                <a16:creationId xmlns:a16="http://schemas.microsoft.com/office/drawing/2014/main" id="{1F4E5722-B5FC-189C-97BB-23889B096027}"/>
              </a:ext>
            </a:extLst>
          </p:cNvPr>
          <p:cNvSpPr/>
          <p:nvPr/>
        </p:nvSpPr>
        <p:spPr>
          <a:xfrm>
            <a:off x="2550160" y="3128055"/>
            <a:ext cx="3060000" cy="2520000"/>
          </a:xfrm>
          <a:prstGeom prst="rect">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B399C020-305E-D0CF-2A0A-2C856F5329B2}"/>
              </a:ext>
            </a:extLst>
          </p:cNvPr>
          <p:cNvSpPr/>
          <p:nvPr/>
        </p:nvSpPr>
        <p:spPr>
          <a:xfrm>
            <a:off x="5695200" y="3128054"/>
            <a:ext cx="3060000" cy="25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ymbol zastępczy zawartości 2">
            <a:extLst>
              <a:ext uri="{FF2B5EF4-FFF2-40B4-BE49-F238E27FC236}">
                <a16:creationId xmlns:a16="http://schemas.microsoft.com/office/drawing/2014/main" id="{B821E332-F912-B5AF-79DF-909ED62C6F59}"/>
              </a:ext>
            </a:extLst>
          </p:cNvPr>
          <p:cNvSpPr>
            <a:spLocks noGrp="1"/>
          </p:cNvSpPr>
          <p:nvPr>
            <p:ph idx="1"/>
          </p:nvPr>
        </p:nvSpPr>
        <p:spPr>
          <a:xfrm>
            <a:off x="2626099" y="3290546"/>
            <a:ext cx="2247352" cy="438174"/>
          </a:xfrm>
        </p:spPr>
        <p:txBody>
          <a:bodyPr>
            <a:noAutofit/>
          </a:bodyPr>
          <a:lstStyle/>
          <a:p>
            <a:pPr algn="just">
              <a:buClr>
                <a:schemeClr val="bg1"/>
              </a:buClr>
            </a:pPr>
            <a:r>
              <a:rPr lang="pl-PL" sz="1800" dirty="0" err="1">
                <a:solidFill>
                  <a:schemeClr val="bg1"/>
                </a:solidFill>
              </a:rPr>
              <a:t>Production</a:t>
            </a:r>
            <a:r>
              <a:rPr lang="pl-PL" sz="1800" dirty="0">
                <a:solidFill>
                  <a:schemeClr val="bg1"/>
                </a:solidFill>
              </a:rPr>
              <a:t> </a:t>
            </a:r>
            <a:r>
              <a:rPr lang="pl-PL" sz="1800" dirty="0" err="1">
                <a:solidFill>
                  <a:schemeClr val="bg1"/>
                </a:solidFill>
              </a:rPr>
              <a:t>costs</a:t>
            </a:r>
            <a:endParaRPr lang="en-US" sz="1800" dirty="0">
              <a:solidFill>
                <a:schemeClr val="bg1"/>
              </a:solidFill>
            </a:endParaRPr>
          </a:p>
        </p:txBody>
      </p:sp>
      <p:sp>
        <p:nvSpPr>
          <p:cNvPr id="13" name="Symbol zastępczy zawartości 2">
            <a:extLst>
              <a:ext uri="{FF2B5EF4-FFF2-40B4-BE49-F238E27FC236}">
                <a16:creationId xmlns:a16="http://schemas.microsoft.com/office/drawing/2014/main" id="{47A28B7C-2BD1-3C71-DAC4-FE7868478D6D}"/>
              </a:ext>
            </a:extLst>
          </p:cNvPr>
          <p:cNvSpPr txBox="1">
            <a:spLocks/>
          </p:cNvSpPr>
          <p:nvPr/>
        </p:nvSpPr>
        <p:spPr>
          <a:xfrm>
            <a:off x="5861472" y="3290546"/>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err="1">
                <a:solidFill>
                  <a:schemeClr val="bg1"/>
                </a:solidFill>
              </a:rPr>
              <a:t>Purchase</a:t>
            </a:r>
            <a:r>
              <a:rPr lang="pl-PL" sz="1800" dirty="0">
                <a:solidFill>
                  <a:schemeClr val="bg1"/>
                </a:solidFill>
              </a:rPr>
              <a:t> </a:t>
            </a:r>
            <a:r>
              <a:rPr lang="pl-PL" sz="1800" dirty="0" err="1">
                <a:solidFill>
                  <a:schemeClr val="bg1"/>
                </a:solidFill>
              </a:rPr>
              <a:t>price</a:t>
            </a:r>
            <a:endParaRPr lang="en-US" sz="1800" dirty="0">
              <a:solidFill>
                <a:schemeClr val="bg1"/>
              </a:solidFill>
            </a:endParaRPr>
          </a:p>
        </p:txBody>
      </p:sp>
      <p:sp>
        <p:nvSpPr>
          <p:cNvPr id="14" name="Symbol zastępczy zawartości 2">
            <a:extLst>
              <a:ext uri="{FF2B5EF4-FFF2-40B4-BE49-F238E27FC236}">
                <a16:creationId xmlns:a16="http://schemas.microsoft.com/office/drawing/2014/main" id="{6699BA5F-AC3F-9410-A8CF-6F335B845D8E}"/>
              </a:ext>
            </a:extLst>
          </p:cNvPr>
          <p:cNvSpPr txBox="1">
            <a:spLocks/>
          </p:cNvSpPr>
          <p:nvPr/>
        </p:nvSpPr>
        <p:spPr>
          <a:xfrm>
            <a:off x="2626097" y="3809762"/>
            <a:ext cx="2338085" cy="438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a:solidFill>
                  <a:schemeClr val="bg1"/>
                </a:solidFill>
              </a:rPr>
              <a:t>Extra </a:t>
            </a:r>
            <a:r>
              <a:rPr lang="pl-PL" sz="1800" dirty="0" err="1">
                <a:solidFill>
                  <a:schemeClr val="bg1"/>
                </a:solidFill>
              </a:rPr>
              <a:t>labour</a:t>
            </a:r>
            <a:r>
              <a:rPr lang="pl-PL" sz="1800" dirty="0">
                <a:solidFill>
                  <a:schemeClr val="bg1"/>
                </a:solidFill>
              </a:rPr>
              <a:t> </a:t>
            </a:r>
            <a:r>
              <a:rPr lang="pl-PL" sz="1800" dirty="0" err="1">
                <a:solidFill>
                  <a:schemeClr val="bg1"/>
                </a:solidFill>
              </a:rPr>
              <a:t>costs</a:t>
            </a:r>
            <a:endParaRPr lang="en-US" sz="1800" dirty="0">
              <a:solidFill>
                <a:schemeClr val="bg1"/>
              </a:solidFill>
            </a:endParaRPr>
          </a:p>
        </p:txBody>
      </p:sp>
      <p:sp>
        <p:nvSpPr>
          <p:cNvPr id="15" name="Symbol zastępczy zawartości 2">
            <a:extLst>
              <a:ext uri="{FF2B5EF4-FFF2-40B4-BE49-F238E27FC236}">
                <a16:creationId xmlns:a16="http://schemas.microsoft.com/office/drawing/2014/main" id="{99B417C5-BEC6-A08D-FAFC-EE20D17DE33E}"/>
              </a:ext>
            </a:extLst>
          </p:cNvPr>
          <p:cNvSpPr txBox="1">
            <a:spLocks/>
          </p:cNvSpPr>
          <p:nvPr/>
        </p:nvSpPr>
        <p:spPr>
          <a:xfrm>
            <a:off x="5861471" y="3728720"/>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a:solidFill>
                  <a:schemeClr val="bg1"/>
                </a:solidFill>
              </a:rPr>
              <a:t>Sales </a:t>
            </a:r>
            <a:r>
              <a:rPr lang="pl-PL" sz="1800" dirty="0" err="1">
                <a:solidFill>
                  <a:schemeClr val="bg1"/>
                </a:solidFill>
              </a:rPr>
              <a:t>tax</a:t>
            </a:r>
            <a:endParaRPr lang="en-US" sz="1800" dirty="0">
              <a:solidFill>
                <a:schemeClr val="bg1"/>
              </a:solidFill>
            </a:endParaRPr>
          </a:p>
        </p:txBody>
      </p:sp>
      <p:sp>
        <p:nvSpPr>
          <p:cNvPr id="16" name="Symbol zastępczy zawartości 2">
            <a:extLst>
              <a:ext uri="{FF2B5EF4-FFF2-40B4-BE49-F238E27FC236}">
                <a16:creationId xmlns:a16="http://schemas.microsoft.com/office/drawing/2014/main" id="{44E18F83-6203-BBDF-74DD-6979DBD13400}"/>
              </a:ext>
            </a:extLst>
          </p:cNvPr>
          <p:cNvSpPr txBox="1">
            <a:spLocks/>
          </p:cNvSpPr>
          <p:nvPr/>
        </p:nvSpPr>
        <p:spPr>
          <a:xfrm>
            <a:off x="2626098" y="4224124"/>
            <a:ext cx="2171814" cy="438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a:solidFill>
                  <a:schemeClr val="bg1"/>
                </a:solidFill>
              </a:rPr>
              <a:t>Monitoring </a:t>
            </a:r>
            <a:r>
              <a:rPr lang="pl-PL" sz="1800" dirty="0" err="1">
                <a:solidFill>
                  <a:schemeClr val="bg1"/>
                </a:solidFill>
              </a:rPr>
              <a:t>costs</a:t>
            </a:r>
            <a:endParaRPr lang="en-US" sz="1800" dirty="0">
              <a:solidFill>
                <a:schemeClr val="bg1"/>
              </a:solidFill>
            </a:endParaRPr>
          </a:p>
        </p:txBody>
      </p:sp>
      <p:sp>
        <p:nvSpPr>
          <p:cNvPr id="17" name="Symbol zastępczy zawartości 2">
            <a:extLst>
              <a:ext uri="{FF2B5EF4-FFF2-40B4-BE49-F238E27FC236}">
                <a16:creationId xmlns:a16="http://schemas.microsoft.com/office/drawing/2014/main" id="{EF09DD08-E8A8-A7CD-FEBA-DB2E03688C6B}"/>
              </a:ext>
            </a:extLst>
          </p:cNvPr>
          <p:cNvSpPr txBox="1">
            <a:spLocks/>
          </p:cNvSpPr>
          <p:nvPr/>
        </p:nvSpPr>
        <p:spPr>
          <a:xfrm>
            <a:off x="5861471" y="4143082"/>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err="1">
                <a:solidFill>
                  <a:schemeClr val="bg1"/>
                </a:solidFill>
              </a:rPr>
              <a:t>Shipping</a:t>
            </a:r>
            <a:r>
              <a:rPr lang="pl-PL" sz="1800" dirty="0">
                <a:solidFill>
                  <a:schemeClr val="bg1"/>
                </a:solidFill>
              </a:rPr>
              <a:t> </a:t>
            </a:r>
            <a:r>
              <a:rPr lang="pl-PL" sz="1800" dirty="0" err="1">
                <a:solidFill>
                  <a:schemeClr val="bg1"/>
                </a:solidFill>
              </a:rPr>
              <a:t>costs</a:t>
            </a:r>
            <a:endParaRPr lang="en-US" sz="1800" dirty="0">
              <a:solidFill>
                <a:schemeClr val="bg1"/>
              </a:solidFill>
            </a:endParaRPr>
          </a:p>
        </p:txBody>
      </p:sp>
      <p:sp>
        <p:nvSpPr>
          <p:cNvPr id="18" name="Symbol zastępczy zawartości 2">
            <a:extLst>
              <a:ext uri="{FF2B5EF4-FFF2-40B4-BE49-F238E27FC236}">
                <a16:creationId xmlns:a16="http://schemas.microsoft.com/office/drawing/2014/main" id="{99EB5BFC-8447-571E-C0BA-7A4067A402B3}"/>
              </a:ext>
            </a:extLst>
          </p:cNvPr>
          <p:cNvSpPr txBox="1">
            <a:spLocks/>
          </p:cNvSpPr>
          <p:nvPr/>
        </p:nvSpPr>
        <p:spPr>
          <a:xfrm>
            <a:off x="2626098" y="4594767"/>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a:solidFill>
                  <a:schemeClr val="bg1"/>
                </a:solidFill>
              </a:rPr>
              <a:t>Storage</a:t>
            </a:r>
            <a:r>
              <a:rPr lang="pl-PL" sz="1700" dirty="0">
                <a:solidFill>
                  <a:schemeClr val="bg1"/>
                </a:solidFill>
              </a:rPr>
              <a:t> </a:t>
            </a:r>
            <a:r>
              <a:rPr lang="pl-PL" sz="1800" dirty="0" err="1">
                <a:solidFill>
                  <a:schemeClr val="bg1"/>
                </a:solidFill>
              </a:rPr>
              <a:t>costs</a:t>
            </a:r>
            <a:endParaRPr lang="en-US" sz="1800" dirty="0">
              <a:solidFill>
                <a:schemeClr val="bg1"/>
              </a:solidFill>
            </a:endParaRPr>
          </a:p>
        </p:txBody>
      </p:sp>
      <p:sp>
        <p:nvSpPr>
          <p:cNvPr id="19" name="Symbol zastępczy zawartości 2">
            <a:extLst>
              <a:ext uri="{FF2B5EF4-FFF2-40B4-BE49-F238E27FC236}">
                <a16:creationId xmlns:a16="http://schemas.microsoft.com/office/drawing/2014/main" id="{C42698F3-F63F-5714-09F1-507056288471}"/>
              </a:ext>
            </a:extLst>
          </p:cNvPr>
          <p:cNvSpPr txBox="1">
            <a:spLocks/>
          </p:cNvSpPr>
          <p:nvPr/>
        </p:nvSpPr>
        <p:spPr>
          <a:xfrm>
            <a:off x="5861471" y="4605831"/>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a:solidFill>
                  <a:schemeClr val="bg1"/>
                </a:solidFill>
              </a:rPr>
              <a:t>Storage </a:t>
            </a:r>
            <a:r>
              <a:rPr lang="pl-PL" sz="1800" dirty="0" err="1">
                <a:solidFill>
                  <a:schemeClr val="bg1"/>
                </a:solidFill>
              </a:rPr>
              <a:t>costs</a:t>
            </a:r>
            <a:endParaRPr lang="en-US" sz="1800" dirty="0">
              <a:solidFill>
                <a:schemeClr val="bg1"/>
              </a:solidFill>
            </a:endParaRPr>
          </a:p>
        </p:txBody>
      </p:sp>
      <p:sp>
        <p:nvSpPr>
          <p:cNvPr id="20" name="Symbol zastępczy zawartości 2">
            <a:extLst>
              <a:ext uri="{FF2B5EF4-FFF2-40B4-BE49-F238E27FC236}">
                <a16:creationId xmlns:a16="http://schemas.microsoft.com/office/drawing/2014/main" id="{3B4B9DEA-3A8F-440C-E04D-54A565821BE7}"/>
              </a:ext>
            </a:extLst>
          </p:cNvPr>
          <p:cNvSpPr txBox="1">
            <a:spLocks/>
          </p:cNvSpPr>
          <p:nvPr/>
        </p:nvSpPr>
        <p:spPr>
          <a:xfrm>
            <a:off x="2625837" y="5082739"/>
            <a:ext cx="2515123"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a:solidFill>
                  <a:schemeClr val="bg1"/>
                </a:solidFill>
              </a:rPr>
              <a:t>Waste </a:t>
            </a:r>
            <a:r>
              <a:rPr lang="pl-PL" sz="1800" dirty="0" err="1">
                <a:solidFill>
                  <a:schemeClr val="bg1"/>
                </a:solidFill>
              </a:rPr>
              <a:t>disposal</a:t>
            </a:r>
            <a:r>
              <a:rPr lang="pl-PL" sz="1800" dirty="0">
                <a:solidFill>
                  <a:schemeClr val="bg1"/>
                </a:solidFill>
              </a:rPr>
              <a:t> </a:t>
            </a:r>
            <a:r>
              <a:rPr lang="pl-PL" sz="1800" dirty="0" err="1">
                <a:solidFill>
                  <a:schemeClr val="bg1"/>
                </a:solidFill>
              </a:rPr>
              <a:t>costs</a:t>
            </a:r>
            <a:endParaRPr lang="en-US" sz="1800" dirty="0">
              <a:solidFill>
                <a:schemeClr val="bg1"/>
              </a:solidFill>
            </a:endParaRPr>
          </a:p>
        </p:txBody>
      </p:sp>
      <p:sp>
        <p:nvSpPr>
          <p:cNvPr id="21" name="Symbol zastępczy zawartości 2">
            <a:extLst>
              <a:ext uri="{FF2B5EF4-FFF2-40B4-BE49-F238E27FC236}">
                <a16:creationId xmlns:a16="http://schemas.microsoft.com/office/drawing/2014/main" id="{5010641C-0536-8B07-C415-27D3B169E921}"/>
              </a:ext>
            </a:extLst>
          </p:cNvPr>
          <p:cNvSpPr txBox="1">
            <a:spLocks/>
          </p:cNvSpPr>
          <p:nvPr/>
        </p:nvSpPr>
        <p:spPr>
          <a:xfrm>
            <a:off x="5861470" y="5082739"/>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800" dirty="0" err="1">
                <a:solidFill>
                  <a:schemeClr val="bg1"/>
                </a:solidFill>
              </a:rPr>
              <a:t>Ordering</a:t>
            </a:r>
            <a:r>
              <a:rPr lang="pl-PL" sz="1800" dirty="0">
                <a:solidFill>
                  <a:schemeClr val="bg1"/>
                </a:solidFill>
              </a:rPr>
              <a:t> </a:t>
            </a:r>
            <a:r>
              <a:rPr lang="pl-PL" sz="1800" dirty="0" err="1">
                <a:solidFill>
                  <a:schemeClr val="bg1"/>
                </a:solidFill>
              </a:rPr>
              <a:t>costs</a:t>
            </a:r>
            <a:endParaRPr lang="en-US" sz="1800" dirty="0">
              <a:solidFill>
                <a:schemeClr val="bg1"/>
              </a:solidFill>
            </a:endParaRPr>
          </a:p>
        </p:txBody>
      </p:sp>
      <p:sp>
        <p:nvSpPr>
          <p:cNvPr id="22" name="pole tekstowe 21">
            <a:extLst>
              <a:ext uri="{FF2B5EF4-FFF2-40B4-BE49-F238E27FC236}">
                <a16:creationId xmlns:a16="http://schemas.microsoft.com/office/drawing/2014/main" id="{1919960F-DCD8-23A1-1885-CF274990E129}"/>
              </a:ext>
            </a:extLst>
          </p:cNvPr>
          <p:cNvSpPr txBox="1"/>
          <p:nvPr/>
        </p:nvSpPr>
        <p:spPr>
          <a:xfrm>
            <a:off x="3767033" y="5867744"/>
            <a:ext cx="4271648" cy="338554"/>
          </a:xfrm>
          <a:prstGeom prst="rect">
            <a:avLst/>
          </a:prstGeom>
          <a:noFill/>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Figure </a:t>
            </a:r>
            <a:r>
              <a:rPr lang="pl-PL" sz="1600" dirty="0">
                <a:latin typeface="Tahoma" panose="020B0604030504040204" pitchFamily="34" charset="0"/>
                <a:ea typeface="Tahoma" panose="020B0604030504040204" pitchFamily="34" charset="0"/>
                <a:cs typeface="Tahoma" panose="020B0604030504040204" pitchFamily="34" charset="0"/>
              </a:rPr>
              <a:t>3:</a:t>
            </a:r>
            <a:r>
              <a:rPr lang="en-US" sz="1600" dirty="0">
                <a:latin typeface="Tahoma" panose="020B0604030504040204" pitchFamily="34" charset="0"/>
                <a:ea typeface="Tahoma" panose="020B0604030504040204" pitchFamily="34" charset="0"/>
                <a:cs typeface="Tahoma" panose="020B0604030504040204" pitchFamily="34" charset="0"/>
              </a:rPr>
              <a:t> </a:t>
            </a:r>
            <a:r>
              <a:rPr lang="en-GB" sz="1600" dirty="0">
                <a:latin typeface="Tahoma" panose="020B0604030504040204" pitchFamily="34" charset="0"/>
                <a:ea typeface="Tahoma" panose="020B0604030504040204" pitchFamily="34" charset="0"/>
                <a:cs typeface="Tahoma" panose="020B0604030504040204" pitchFamily="34" charset="0"/>
              </a:rPr>
              <a:t>Differences of Make and Buy costs</a:t>
            </a:r>
          </a:p>
        </p:txBody>
      </p:sp>
    </p:spTree>
    <p:extLst>
      <p:ext uri="{BB962C8B-B14F-4D97-AF65-F5344CB8AC3E}">
        <p14:creationId xmlns:p14="http://schemas.microsoft.com/office/powerpoint/2010/main" val="1597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4695295"/>
          </a:xfrm>
        </p:spPr>
        <p:txBody>
          <a:bodyPr>
            <a:normAutofit fontScale="92500" lnSpcReduction="10000"/>
          </a:bodyPr>
          <a:lstStyle/>
          <a:p>
            <a:pPr marL="0" indent="0" algn="just">
              <a:lnSpc>
                <a:spcPct val="120000"/>
              </a:lnSpc>
              <a:buNone/>
            </a:pPr>
            <a:r>
              <a:rPr lang="en-US" dirty="0">
                <a:solidFill>
                  <a:srgbClr val="4472C4"/>
                </a:solidFill>
              </a:rPr>
              <a:t>Make-or-buy </a:t>
            </a:r>
            <a:r>
              <a:rPr lang="en-US" dirty="0"/>
              <a:t>is a key company strategy, which includes, among others:</a:t>
            </a:r>
          </a:p>
          <a:p>
            <a:pPr algn="just">
              <a:lnSpc>
                <a:spcPct val="110000"/>
              </a:lnSpc>
            </a:pPr>
            <a:r>
              <a:rPr lang="en-US" dirty="0"/>
              <a:t>introducing a new product to the market</a:t>
            </a:r>
            <a:r>
              <a:rPr lang="pl-PL" dirty="0"/>
              <a:t>;</a:t>
            </a:r>
            <a:endParaRPr lang="en-US" dirty="0"/>
          </a:p>
          <a:p>
            <a:pPr algn="just">
              <a:lnSpc>
                <a:spcPct val="110000"/>
              </a:lnSpc>
            </a:pPr>
            <a:r>
              <a:rPr lang="en-US" dirty="0"/>
              <a:t>production control</a:t>
            </a:r>
            <a:r>
              <a:rPr lang="pl-PL" dirty="0"/>
              <a:t>;</a:t>
            </a:r>
            <a:endParaRPr lang="en-US" dirty="0"/>
          </a:p>
          <a:p>
            <a:pPr algn="just">
              <a:lnSpc>
                <a:spcPct val="110000"/>
              </a:lnSpc>
            </a:pPr>
            <a:r>
              <a:rPr lang="en-US" dirty="0"/>
              <a:t>quality systems</a:t>
            </a:r>
            <a:r>
              <a:rPr lang="pl-PL" dirty="0"/>
              <a:t>;</a:t>
            </a:r>
            <a:endParaRPr lang="en-US" dirty="0"/>
          </a:p>
          <a:p>
            <a:pPr algn="just">
              <a:lnSpc>
                <a:spcPct val="110000"/>
              </a:lnSpc>
            </a:pPr>
            <a:r>
              <a:rPr lang="en-US" dirty="0"/>
              <a:t>human resources</a:t>
            </a:r>
            <a:r>
              <a:rPr lang="pl-PL" dirty="0"/>
              <a:t>;</a:t>
            </a:r>
            <a:endParaRPr lang="en-US" dirty="0"/>
          </a:p>
          <a:p>
            <a:pPr algn="just">
              <a:lnSpc>
                <a:spcPct val="110000"/>
              </a:lnSpc>
            </a:pPr>
            <a:r>
              <a:rPr lang="en-US" dirty="0"/>
              <a:t>production process</a:t>
            </a:r>
            <a:r>
              <a:rPr lang="pl-PL" dirty="0"/>
              <a:t>;</a:t>
            </a:r>
            <a:endParaRPr lang="en-US" dirty="0"/>
          </a:p>
          <a:p>
            <a:pPr algn="just">
              <a:lnSpc>
                <a:spcPct val="110000"/>
              </a:lnSpc>
            </a:pPr>
            <a:r>
              <a:rPr lang="en-US" dirty="0"/>
              <a:t>size of the enterprise and its location</a:t>
            </a:r>
            <a:r>
              <a:rPr lang="pl-PL" dirty="0"/>
              <a:t>;</a:t>
            </a:r>
            <a:endParaRPr lang="en-US" dirty="0"/>
          </a:p>
          <a:p>
            <a:pPr algn="just">
              <a:lnSpc>
                <a:spcPct val="110000"/>
              </a:lnSpc>
            </a:pPr>
            <a:r>
              <a:rPr lang="en-US" dirty="0"/>
              <a:t>measuring efficiency.</a:t>
            </a:r>
          </a:p>
        </p:txBody>
      </p:sp>
    </p:spTree>
    <p:extLst>
      <p:ext uri="{BB962C8B-B14F-4D97-AF65-F5344CB8AC3E}">
        <p14:creationId xmlns:p14="http://schemas.microsoft.com/office/powerpoint/2010/main" val="13668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nSpc>
                <a:spcPct val="120000"/>
              </a:lnSpc>
            </a:pPr>
            <a:r>
              <a:rPr lang="en-US" sz="3200" dirty="0"/>
              <a:t>basic definitions</a:t>
            </a:r>
            <a:r>
              <a:rPr lang="pl-PL" sz="3200" dirty="0"/>
              <a:t>;</a:t>
            </a:r>
            <a:endParaRPr lang="en-US" sz="3200" dirty="0"/>
          </a:p>
          <a:p>
            <a:pPr>
              <a:lnSpc>
                <a:spcPct val="120000"/>
              </a:lnSpc>
            </a:pPr>
            <a:r>
              <a:rPr lang="en-US" sz="3200" dirty="0"/>
              <a:t>types of outsourcing</a:t>
            </a:r>
            <a:r>
              <a:rPr lang="pl-PL" sz="3200" dirty="0"/>
              <a:t>;</a:t>
            </a:r>
            <a:endParaRPr lang="en-US" sz="3200" dirty="0"/>
          </a:p>
          <a:p>
            <a:pPr>
              <a:lnSpc>
                <a:spcPct val="120000"/>
              </a:lnSpc>
            </a:pPr>
            <a:r>
              <a:rPr lang="en-US" sz="3200" dirty="0"/>
              <a:t>advantages and disadvantages of outsourcing</a:t>
            </a:r>
            <a:r>
              <a:rPr lang="pl-PL" sz="3200" dirty="0"/>
              <a:t>;</a:t>
            </a:r>
            <a:endParaRPr lang="en-US" sz="3200" dirty="0"/>
          </a:p>
          <a:p>
            <a:pPr>
              <a:lnSpc>
                <a:spcPct val="120000"/>
              </a:lnSpc>
            </a:pPr>
            <a:r>
              <a:rPr lang="en-US" sz="3200" dirty="0"/>
              <a:t>description of make-or-buy analysis</a:t>
            </a:r>
            <a:r>
              <a:rPr lang="pl-PL" sz="3200" dirty="0"/>
              <a:t>;</a:t>
            </a:r>
            <a:endParaRPr lang="en-US" sz="3200" dirty="0"/>
          </a:p>
          <a:p>
            <a:pPr>
              <a:lnSpc>
                <a:spcPct val="120000"/>
              </a:lnSpc>
            </a:pPr>
            <a:r>
              <a:rPr lang="en-US" sz="3200" dirty="0"/>
              <a:t>logistics outsourcing.</a:t>
            </a:r>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8" name="pole tekstowe 7">
            <a:extLst>
              <a:ext uri="{FF2B5EF4-FFF2-40B4-BE49-F238E27FC236}">
                <a16:creationId xmlns:a16="http://schemas.microsoft.com/office/drawing/2014/main" id="{A40D3F9A-3235-72AC-8274-DA2A9BC7F134}"/>
              </a:ext>
            </a:extLst>
          </p:cNvPr>
          <p:cNvSpPr txBox="1"/>
          <p:nvPr/>
        </p:nvSpPr>
        <p:spPr>
          <a:xfrm>
            <a:off x="1462192" y="1783252"/>
            <a:ext cx="5588000" cy="4366067"/>
          </a:xfrm>
          <a:prstGeom prst="rect">
            <a:avLst/>
          </a:prstGeom>
          <a:noFill/>
        </p:spPr>
        <p:txBody>
          <a:bodyPr wrap="square">
            <a:spAutoFit/>
          </a:bodyPr>
          <a:lstStyle/>
          <a:p>
            <a:pPr algn="just">
              <a:lnSpc>
                <a:spcPct val="125000"/>
              </a:lnSpc>
              <a:spcAft>
                <a:spcPts val="600"/>
              </a:spcAft>
            </a:pPr>
            <a:r>
              <a:rPr lang="en-US" sz="24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The calculations of production costs show that:</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pl-PL" sz="24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4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pl-PL"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4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4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s</a:t>
            </a:r>
            <a:r>
              <a:rPr lang="pl-PL"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+X* </a:t>
            </a:r>
            <a:r>
              <a:rPr lang="pl-PL" sz="24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4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2200"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where:</a:t>
            </a:r>
            <a:endParaRPr lang="pl-PL" sz="2200" kern="100" dirty="0">
              <a:effectLs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10000"/>
              </a:lnSpc>
              <a:spcAft>
                <a:spcPts val="600"/>
              </a:spcAft>
            </a:pP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2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total cost of producing x units of goods</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10000"/>
              </a:lnSpc>
              <a:spcAft>
                <a:spcPts val="600"/>
              </a:spcAft>
            </a:pP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2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s</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fixed costs of production</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10000"/>
              </a:lnSpc>
              <a:spcAft>
                <a:spcPts val="600"/>
              </a:spcAft>
            </a:pP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expected production volume</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10000"/>
              </a:lnSpc>
              <a:spcAft>
                <a:spcPts val="600"/>
              </a:spcAft>
            </a:pPr>
            <a:r>
              <a:rPr lang="en-US" sz="22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2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v</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unit variable costs</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p:sp>
        <p:nvSpPr>
          <p:cNvPr id="10" name="pole tekstowe 9">
            <a:extLst>
              <a:ext uri="{FF2B5EF4-FFF2-40B4-BE49-F238E27FC236}">
                <a16:creationId xmlns:a16="http://schemas.microsoft.com/office/drawing/2014/main" id="{B822DB95-3B59-34E1-2DA2-841358D1DE6D}"/>
              </a:ext>
            </a:extLst>
          </p:cNvPr>
          <p:cNvSpPr txBox="1"/>
          <p:nvPr/>
        </p:nvSpPr>
        <p:spPr>
          <a:xfrm>
            <a:off x="7221684" y="1841514"/>
            <a:ext cx="4801661" cy="3174972"/>
          </a:xfrm>
          <a:prstGeom prst="rect">
            <a:avLst/>
          </a:prstGeom>
          <a:noFill/>
        </p:spPr>
        <p:txBody>
          <a:bodyPr wrap="square">
            <a:spAutoFit/>
          </a:bodyPr>
          <a:lstStyle/>
          <a:p>
            <a:pPr>
              <a:spcBef>
                <a:spcPts val="1200"/>
              </a:spcBef>
              <a:spcAft>
                <a:spcPts val="1200"/>
              </a:spcAft>
            </a:pPr>
            <a:r>
              <a:rPr lang="en-US" sz="2400" dirty="0">
                <a:solidFill>
                  <a:srgbClr val="000000"/>
                </a:solidFill>
                <a:effectLst/>
                <a:highlight>
                  <a:srgbClr val="FFFFFF"/>
                </a:highlight>
                <a:latin typeface="Tahoma" panose="020B0604030504040204" pitchFamily="34" charset="0"/>
                <a:ea typeface="Times New Roman" panose="02020603050405020304" pitchFamily="18" charset="0"/>
              </a:rPr>
              <a:t>For purchases:</a:t>
            </a:r>
            <a:endParaRPr lang="pl-PL" sz="2400" dirty="0">
              <a:effectLst/>
              <a:highlight>
                <a:srgbClr val="FFFFFF"/>
              </a:highlight>
              <a:latin typeface="Times New Roman" panose="02020603050405020304" pitchFamily="18" charset="0"/>
              <a:ea typeface="Times New Roman" panose="02020603050405020304" pitchFamily="18" charset="0"/>
            </a:endParaRPr>
          </a:p>
          <a:p>
            <a:pPr algn="ctr">
              <a:spcBef>
                <a:spcPts val="1200"/>
              </a:spcBef>
              <a:spcAft>
                <a:spcPts val="1200"/>
              </a:spcAft>
            </a:pPr>
            <a:r>
              <a:rPr lang="pl-PL" sz="2400" b="1" dirty="0" err="1">
                <a:solidFill>
                  <a:srgbClr val="000000"/>
                </a:solidFill>
                <a:effectLst/>
                <a:highlight>
                  <a:srgbClr val="FFFFFF"/>
                </a:highlight>
                <a:latin typeface="Tahoma" panose="020B0604030504040204" pitchFamily="34" charset="0"/>
                <a:ea typeface="Times New Roman" panose="02020603050405020304" pitchFamily="18" charset="0"/>
              </a:rPr>
              <a:t>K</a:t>
            </a:r>
            <a:r>
              <a:rPr lang="pl-PL" sz="24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4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r>
              <a:rPr lang="pl-PL" sz="2400" b="1" dirty="0">
                <a:solidFill>
                  <a:srgbClr val="000000"/>
                </a:solidFill>
                <a:effectLst/>
                <a:highlight>
                  <a:srgbClr val="FFFFFF"/>
                </a:highlight>
                <a:latin typeface="Tahoma" panose="020B0604030504040204" pitchFamily="34" charset="0"/>
                <a:ea typeface="Times New Roman" panose="02020603050405020304" pitchFamily="18" charset="0"/>
              </a:rPr>
              <a:t>c*x</a:t>
            </a:r>
            <a:endParaRPr lang="pl-PL" sz="2400" dirty="0">
              <a:effectLst/>
              <a:highlight>
                <a:srgbClr val="FFFFFF"/>
              </a:highlight>
              <a:latin typeface="Times New Roman" panose="02020603050405020304" pitchFamily="18" charset="0"/>
              <a:ea typeface="Times New Roman" panose="02020603050405020304" pitchFamily="18" charset="0"/>
            </a:endParaRPr>
          </a:p>
          <a:p>
            <a:pPr>
              <a:spcBef>
                <a:spcPts val="1200"/>
              </a:spcBef>
              <a:spcAft>
                <a:spcPts val="1200"/>
              </a:spcAft>
            </a:pPr>
            <a:r>
              <a:rPr lang="en-US" sz="2200" dirty="0">
                <a:solidFill>
                  <a:srgbClr val="000000"/>
                </a:solidFill>
                <a:effectLst/>
                <a:highlight>
                  <a:srgbClr val="FFFFFF"/>
                </a:highlight>
                <a:latin typeface="Tahoma" panose="020B0604030504040204" pitchFamily="34" charset="0"/>
                <a:ea typeface="Times New Roman" panose="02020603050405020304" pitchFamily="18" charset="0"/>
              </a:rPr>
              <a:t>where:</a:t>
            </a:r>
            <a:endParaRPr lang="pl-PL" sz="2200" dirty="0">
              <a:effectLst/>
              <a:highlight>
                <a:srgbClr val="FFFFFF"/>
              </a:highlight>
              <a:latin typeface="Times New Roman" panose="02020603050405020304" pitchFamily="18" charset="0"/>
              <a:ea typeface="Times New Roman" panose="02020603050405020304" pitchFamily="18" charset="0"/>
            </a:endParaRPr>
          </a:p>
          <a:p>
            <a:pPr marL="472440" algn="l">
              <a:lnSpc>
                <a:spcPct val="110000"/>
              </a:lnSpc>
              <a:spcAft>
                <a:spcPts val="600"/>
              </a:spcAft>
            </a:pP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2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cost of purchase</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10000"/>
              </a:lnSpc>
              <a:spcAft>
                <a:spcPts val="600"/>
              </a:spcAft>
            </a:pP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unit price,</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10000"/>
              </a:lnSpc>
              <a:spcAft>
                <a:spcPts val="600"/>
              </a:spcAft>
            </a:pPr>
            <a:r>
              <a:rPr lang="pl-PL"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pl-PL"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a:t>
            </a:r>
            <a:r>
              <a:rPr lang="pl-PL" sz="22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purchase</a:t>
            </a:r>
            <a:r>
              <a:rPr lang="pl-PL"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pl-PL" sz="22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production</a:t>
            </a:r>
            <a:r>
              <a:rPr lang="pl-PL"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pl-PL" sz="22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volume</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8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pic>
        <p:nvPicPr>
          <p:cNvPr id="2" name="Obraz 1">
            <a:extLst>
              <a:ext uri="{FF2B5EF4-FFF2-40B4-BE49-F238E27FC236}">
                <a16:creationId xmlns:a16="http://schemas.microsoft.com/office/drawing/2014/main" id="{BA255D97-245B-D760-C4C6-8C67D2D7A671}"/>
              </a:ext>
            </a:extLst>
          </p:cNvPr>
          <p:cNvPicPr>
            <a:picLocks noChangeAspect="1"/>
          </p:cNvPicPr>
          <p:nvPr/>
        </p:nvPicPr>
        <p:blipFill>
          <a:blip r:embed="rId2"/>
          <a:stretch>
            <a:fillRect/>
          </a:stretch>
        </p:blipFill>
        <p:spPr>
          <a:xfrm>
            <a:off x="162560" y="1238310"/>
            <a:ext cx="5652135" cy="4942392"/>
          </a:xfrm>
          <a:prstGeom prst="rect">
            <a:avLst/>
          </a:prstGeom>
        </p:spPr>
      </p:pic>
      <p:sp>
        <p:nvSpPr>
          <p:cNvPr id="7" name="pole tekstowe 6">
            <a:extLst>
              <a:ext uri="{FF2B5EF4-FFF2-40B4-BE49-F238E27FC236}">
                <a16:creationId xmlns:a16="http://schemas.microsoft.com/office/drawing/2014/main" id="{F5D97FCC-F6DF-4665-F498-506F994A5E5F}"/>
              </a:ext>
            </a:extLst>
          </p:cNvPr>
          <p:cNvSpPr txBox="1"/>
          <p:nvPr/>
        </p:nvSpPr>
        <p:spPr>
          <a:xfrm>
            <a:off x="1918136" y="6171619"/>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a:t>
            </a:r>
            <a:r>
              <a:rPr lang="pl-PL" sz="1400" dirty="0">
                <a:latin typeface="Tahoma" panose="020B0604030504040204" pitchFamily="34" charset="0"/>
                <a:ea typeface="Tahoma" panose="020B0604030504040204" pitchFamily="34" charset="0"/>
                <a:cs typeface="Tahoma" panose="020B0604030504040204" pitchFamily="34" charset="0"/>
              </a:rPr>
              <a:t>4:</a:t>
            </a:r>
            <a:r>
              <a:rPr lang="en-US" sz="1400" dirty="0">
                <a:latin typeface="Tahoma" panose="020B0604030504040204" pitchFamily="34" charset="0"/>
                <a:ea typeface="Tahoma" panose="020B0604030504040204" pitchFamily="34" charset="0"/>
                <a:cs typeface="Tahoma" panose="020B0604030504040204" pitchFamily="34" charset="0"/>
              </a:rPr>
              <a:t> </a:t>
            </a:r>
            <a:r>
              <a:rPr lang="en-GB" sz="1400" dirty="0">
                <a:latin typeface="Tahoma" panose="020B0604030504040204" pitchFamily="34" charset="0"/>
                <a:ea typeface="Tahoma" panose="020B0604030504040204" pitchFamily="34" charset="0"/>
                <a:cs typeface="Tahoma" panose="020B0604030504040204" pitchFamily="34" charset="0"/>
              </a:rPr>
              <a:t>Critical production volume</a:t>
            </a:r>
          </a:p>
        </p:txBody>
      </p:sp>
      <p:sp>
        <p:nvSpPr>
          <p:cNvPr id="10" name="Owal 9">
            <a:extLst>
              <a:ext uri="{FF2B5EF4-FFF2-40B4-BE49-F238E27FC236}">
                <a16:creationId xmlns:a16="http://schemas.microsoft.com/office/drawing/2014/main" id="{549E597E-323F-DB48-AB69-3C4E30FF82E2}"/>
              </a:ext>
            </a:extLst>
          </p:cNvPr>
          <p:cNvSpPr/>
          <p:nvPr/>
        </p:nvSpPr>
        <p:spPr>
          <a:xfrm>
            <a:off x="3068319" y="3069426"/>
            <a:ext cx="690881" cy="6400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923397"/>
            <a:ext cx="5255893" cy="5437899"/>
          </a:xfrm>
          <a:prstGeom prst="rect">
            <a:avLst/>
          </a:prstGeom>
          <a:noFill/>
        </p:spPr>
        <p:txBody>
          <a:bodyPr wrap="square">
            <a:spAutoFit/>
          </a:bodyPr>
          <a:lstStyle/>
          <a:p>
            <a:pPr marL="457200" indent="-457200" algn="just">
              <a:lnSpc>
                <a:spcPct val="110000"/>
              </a:lnSpc>
              <a:spcAft>
                <a:spcPts val="600"/>
              </a:spcAft>
              <a:buClr>
                <a:srgbClr val="4472C4"/>
              </a:buClr>
              <a:buFont typeface="Arial" panose="020B0604020202020204" pitchFamily="34" charset="0"/>
              <a:buChar char="•"/>
            </a:pPr>
            <a:r>
              <a:rPr lang="en-US" sz="2200" b="1" dirty="0">
                <a:effectLst/>
                <a:latin typeface="Tahoma" panose="020B0604030504040204" pitchFamily="34" charset="0"/>
                <a:ea typeface="Calibri" panose="020F0502020204030204" pitchFamily="34" charset="0"/>
                <a:cs typeface="Times New Roman" panose="02020603050405020304" pitchFamily="18" charset="0"/>
              </a:rPr>
              <a:t>X</a:t>
            </a:r>
            <a:r>
              <a:rPr lang="en-US" sz="2200" b="1" baseline="-25000" dirty="0">
                <a:effectLst/>
                <a:latin typeface="Tahoma" panose="020B0604030504040204" pitchFamily="34" charset="0"/>
                <a:ea typeface="Calibri" panose="020F0502020204030204" pitchFamily="34" charset="0"/>
                <a:cs typeface="Times New Roman" panose="02020603050405020304" pitchFamily="18" charset="0"/>
              </a:rPr>
              <a:t>k</a:t>
            </a:r>
            <a:r>
              <a:rPr lang="en-US" sz="2200" dirty="0">
                <a:effectLst/>
                <a:latin typeface="Tahoma" panose="020B0604030504040204" pitchFamily="34" charset="0"/>
                <a:ea typeface="Calibri" panose="020F0502020204030204" pitchFamily="34" charset="0"/>
                <a:cs typeface="Times New Roman" panose="02020603050405020304" pitchFamily="18" charset="0"/>
              </a:rPr>
              <a:t> is defined as the critical production volume for which the purchase cost is equal to the cost of own production. This is the value below which it is not profitable to undertake production</a:t>
            </a:r>
            <a:r>
              <a:rPr lang="pl-PL" sz="2200" dirty="0">
                <a:latin typeface="Tahoma" panose="020B0604030504040204" pitchFamily="34" charset="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10000"/>
              </a:lnSpc>
              <a:spcAft>
                <a:spcPts val="600"/>
              </a:spcAft>
              <a:buClr>
                <a:srgbClr val="4472C4"/>
              </a:buClr>
              <a:buFont typeface="Arial" panose="020B0604020202020204" pitchFamily="34" charset="0"/>
              <a:buChar char="•"/>
            </a:pPr>
            <a:r>
              <a:rPr lang="en-US" sz="2200" dirty="0">
                <a:effectLst/>
                <a:latin typeface="Tahoma" panose="020B0604030504040204" pitchFamily="34" charset="0"/>
                <a:ea typeface="Calibri" panose="020F0502020204030204" pitchFamily="34" charset="0"/>
                <a:cs typeface="Times New Roman" panose="02020603050405020304" pitchFamily="18" charset="0"/>
              </a:rPr>
              <a:t>Only when the </a:t>
            </a:r>
            <a:r>
              <a:rPr lang="en-US" sz="2200" b="1" dirty="0">
                <a:effectLst/>
                <a:latin typeface="Tahoma" panose="020B0604030504040204" pitchFamily="34" charset="0"/>
                <a:ea typeface="Calibri" panose="020F0502020204030204" pitchFamily="34" charset="0"/>
                <a:cs typeface="Times New Roman" panose="02020603050405020304" pitchFamily="18" charset="0"/>
              </a:rPr>
              <a:t>X</a:t>
            </a:r>
            <a:r>
              <a:rPr lang="en-US" sz="2200" b="1" baseline="-25000" dirty="0">
                <a:effectLst/>
                <a:latin typeface="Tahoma" panose="020B0604030504040204" pitchFamily="34" charset="0"/>
                <a:ea typeface="Calibri" panose="020F0502020204030204" pitchFamily="34" charset="0"/>
                <a:cs typeface="Times New Roman" panose="02020603050405020304" pitchFamily="18" charset="0"/>
              </a:rPr>
              <a:t>k</a:t>
            </a:r>
            <a:r>
              <a:rPr lang="en-US" sz="2200" dirty="0">
                <a:effectLst/>
                <a:latin typeface="Tahoma" panose="020B0604030504040204" pitchFamily="34" charset="0"/>
                <a:ea typeface="Calibri" panose="020F0502020204030204" pitchFamily="34" charset="0"/>
                <a:cs typeface="Times New Roman" panose="02020603050405020304" pitchFamily="18" charset="0"/>
              </a:rPr>
              <a:t> value is exceeded is the decision to start production justified</a:t>
            </a:r>
            <a:r>
              <a:rPr lang="pl-PL" sz="2200" dirty="0">
                <a:latin typeface="Tahoma" panose="020B0604030504040204" pitchFamily="34" charset="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lnSpc>
                <a:spcPct val="110000"/>
              </a:lnSpc>
              <a:buClr>
                <a:srgbClr val="4472C4"/>
              </a:buClr>
              <a:buFont typeface="Arial" panose="020B0604020202020204" pitchFamily="34" charset="0"/>
              <a:buChar char="•"/>
            </a:pPr>
            <a:r>
              <a:rPr lang="pl-PL" sz="2200" dirty="0">
                <a:effectLst/>
                <a:latin typeface="Tahoma" panose="020B0604030504040204" pitchFamily="34" charset="0"/>
                <a:ea typeface="Calibri" panose="020F0502020204030204" pitchFamily="34" charset="0"/>
                <a:cs typeface="Times New Roman" panose="02020603050405020304" pitchFamily="18" charset="0"/>
              </a:rPr>
              <a:t>I</a:t>
            </a:r>
            <a:r>
              <a:rPr lang="en-US" sz="2200" dirty="0">
                <a:effectLst/>
                <a:latin typeface="Tahoma" panose="020B0604030504040204" pitchFamily="34" charset="0"/>
                <a:ea typeface="Calibri" panose="020F0502020204030204" pitchFamily="34" charset="0"/>
                <a:cs typeface="Times New Roman" panose="02020603050405020304" pitchFamily="18" charset="0"/>
              </a:rPr>
              <a:t>f the purchase is accompanied by additional financial outlays (e.g., transport costs), then the pattern must be modified by expanding it with appropriate components.</a:t>
            </a:r>
            <a:endParaRPr lang="pl-PL" sz="2200" dirty="0"/>
          </a:p>
        </p:txBody>
      </p:sp>
    </p:spTree>
    <p:extLst>
      <p:ext uri="{BB962C8B-B14F-4D97-AF65-F5344CB8AC3E}">
        <p14:creationId xmlns:p14="http://schemas.microsoft.com/office/powerpoint/2010/main" val="3413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0"/>
                                        </p:tgtEl>
                                      </p:cBhvr>
                                    </p:animEffect>
                                    <p:anim calcmode="lin" valueType="num">
                                      <p:cBhvr>
                                        <p:cTn id="14" dur="1000"/>
                                        <p:tgtEl>
                                          <p:spTgt spid="10"/>
                                        </p:tgtEl>
                                        <p:attrNameLst>
                                          <p:attrName>ppt_x</p:attrName>
                                        </p:attrNameLst>
                                      </p:cBhvr>
                                      <p:tavLst>
                                        <p:tav tm="0">
                                          <p:val>
                                            <p:strVal val="ppt_x"/>
                                          </p:val>
                                        </p:tav>
                                        <p:tav tm="100000">
                                          <p:val>
                                            <p:strVal val="ppt_x"/>
                                          </p:val>
                                        </p:tav>
                                      </p:tavLst>
                                    </p:anim>
                                    <p:anim calcmode="lin" valueType="num">
                                      <p:cBhvr>
                                        <p:cTn id="15" dur="1000"/>
                                        <p:tgtEl>
                                          <p:spTgt spid="10"/>
                                        </p:tgtEl>
                                        <p:attrNameLst>
                                          <p:attrName>ppt_y</p:attrName>
                                        </p:attrNameLst>
                                      </p:cBhvr>
                                      <p:tavLst>
                                        <p:tav tm="0">
                                          <p:val>
                                            <p:strVal val="ppt_y"/>
                                          </p:val>
                                        </p:tav>
                                        <p:tav tm="100000">
                                          <p:val>
                                            <p:strVal val="ppt_y+.1"/>
                                          </p:val>
                                        </p:tav>
                                      </p:tavLst>
                                    </p:anim>
                                    <p:set>
                                      <p:cBhvr>
                                        <p:cTn id="1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1012954"/>
            <a:ext cx="5255893" cy="3003899"/>
          </a:xfrm>
          <a:prstGeom prst="rect">
            <a:avLst/>
          </a:prstGeom>
          <a:noFill/>
        </p:spPr>
        <p:txBody>
          <a:bodyPr wrap="square">
            <a:spAutoFit/>
          </a:bodyPr>
          <a:lstStyle/>
          <a:p>
            <a:pPr marL="457200" indent="-457200" algn="just">
              <a:lnSpc>
                <a:spcPct val="110000"/>
              </a:lnSpc>
              <a:buClr>
                <a:srgbClr val="4472C4"/>
              </a:buClr>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Break – even point is a point where the total sales are equal to total cost. To find the cut-off production volume from where a firm will make profit is the main objective of the break even analysis.</a:t>
            </a:r>
          </a:p>
          <a:p>
            <a:pPr marL="457200" indent="-457200" algn="just">
              <a:buClr>
                <a:srgbClr val="4472C4"/>
              </a:buClr>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Clr>
                <a:srgbClr val="4472C4"/>
              </a:buClr>
              <a:buFont typeface="Arial" panose="020B0604020202020204" pitchFamily="34" charset="0"/>
              <a:buChar char="•"/>
            </a:pPr>
            <a:endParaRPr lang="pl-PL" sz="22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a:extLst>
              <a:ext uri="{FF2B5EF4-FFF2-40B4-BE49-F238E27FC236}">
                <a16:creationId xmlns:a16="http://schemas.microsoft.com/office/drawing/2014/main" id="{96203708-761C-AEAA-53B3-5BAE01E8D093}"/>
              </a:ext>
            </a:extLst>
          </p:cNvPr>
          <p:cNvPicPr>
            <a:picLocks noChangeAspect="1"/>
          </p:cNvPicPr>
          <p:nvPr/>
        </p:nvPicPr>
        <p:blipFill>
          <a:blip r:embed="rId2"/>
          <a:stretch>
            <a:fillRect/>
          </a:stretch>
        </p:blipFill>
        <p:spPr>
          <a:xfrm>
            <a:off x="620204" y="2111907"/>
            <a:ext cx="5475796" cy="3401625"/>
          </a:xfrm>
          <a:prstGeom prst="rect">
            <a:avLst/>
          </a:prstGeom>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74F528A8-FBAC-4759-F034-8D6A9B1B3FD3}"/>
                  </a:ext>
                </a:extLst>
              </p:cNvPr>
              <p:cNvSpPr txBox="1"/>
              <p:nvPr/>
            </p:nvSpPr>
            <p:spPr>
              <a:xfrm>
                <a:off x="8079316" y="3149452"/>
                <a:ext cx="2427177" cy="790537"/>
              </a:xfrm>
              <a:prstGeom prst="rect">
                <a:avLst/>
              </a:prstGeom>
              <a:noFill/>
            </p:spPr>
            <p:txBody>
              <a:bodyPr wrap="square" lIns="0" tIns="0" rIns="0" bIns="0" rtlCol="0">
                <a:spAutoFit/>
              </a:bodyPr>
              <a:lstStyle/>
              <a:p>
                <a:pPr algn="ctr"/>
                <a:r>
                  <a:rPr lang="pl-PL" sz="3600" dirty="0"/>
                  <a:t>BEP </a:t>
                </a:r>
                <a14:m>
                  <m:oMath xmlns:m="http://schemas.openxmlformats.org/officeDocument/2006/math">
                    <m:r>
                      <a:rPr lang="pl-PL" sz="3600" i="1" smtClean="0">
                        <a:latin typeface="Cambria Math" panose="02040503050406030204" pitchFamily="18" charset="0"/>
                      </a:rPr>
                      <m:t>=</m:t>
                    </m:r>
                    <m:f>
                      <m:fPr>
                        <m:ctrlPr>
                          <a:rPr lang="pl-PL" sz="3600" i="1" smtClean="0">
                            <a:latin typeface="Cambria Math" panose="02040503050406030204" pitchFamily="18" charset="0"/>
                          </a:rPr>
                        </m:ctrlPr>
                      </m:fPr>
                      <m:num>
                        <m:r>
                          <a:rPr lang="pl-PL" sz="3600" b="0" i="1" smtClean="0">
                            <a:latin typeface="Cambria Math" panose="02040503050406030204" pitchFamily="18" charset="0"/>
                          </a:rPr>
                          <m:t>𝐹𝐶</m:t>
                        </m:r>
                      </m:num>
                      <m:den>
                        <m:r>
                          <a:rPr lang="pl-PL" sz="3600" b="0" i="1" smtClean="0">
                            <a:latin typeface="Cambria Math" panose="02040503050406030204" pitchFamily="18" charset="0"/>
                          </a:rPr>
                          <m:t>𝑃</m:t>
                        </m:r>
                        <m:r>
                          <a:rPr lang="pl-PL" sz="3600" b="0" i="1" smtClean="0">
                            <a:latin typeface="Cambria Math" panose="02040503050406030204" pitchFamily="18" charset="0"/>
                          </a:rPr>
                          <m:t>−</m:t>
                        </m:r>
                        <m:r>
                          <a:rPr lang="pl-PL" sz="3600" b="0" i="1" smtClean="0">
                            <a:latin typeface="Cambria Math" panose="02040503050406030204" pitchFamily="18" charset="0"/>
                          </a:rPr>
                          <m:t>𝑈𝑉𝐶</m:t>
                        </m:r>
                      </m:den>
                    </m:f>
                  </m:oMath>
                </a14:m>
                <a:endParaRPr lang="pl-PL" sz="3600" dirty="0"/>
              </a:p>
            </p:txBody>
          </p:sp>
        </mc:Choice>
        <mc:Fallback xmlns="">
          <p:sp>
            <p:nvSpPr>
              <p:cNvPr id="5" name="pole tekstowe 4">
                <a:extLst>
                  <a:ext uri="{FF2B5EF4-FFF2-40B4-BE49-F238E27FC236}">
                    <a16:creationId xmlns:a16="http://schemas.microsoft.com/office/drawing/2014/main" id="{74F528A8-FBAC-4759-F034-8D6A9B1B3FD3}"/>
                  </a:ext>
                </a:extLst>
              </p:cNvPr>
              <p:cNvSpPr txBox="1">
                <a:spLocks noRot="1" noChangeAspect="1" noMove="1" noResize="1" noEditPoints="1" noAdjustHandles="1" noChangeArrowheads="1" noChangeShapeType="1" noTextEdit="1"/>
              </p:cNvSpPr>
              <p:nvPr/>
            </p:nvSpPr>
            <p:spPr>
              <a:xfrm>
                <a:off x="8079316" y="3149452"/>
                <a:ext cx="2427177" cy="790537"/>
              </a:xfrm>
              <a:prstGeom prst="rect">
                <a:avLst/>
              </a:prstGeom>
              <a:blipFill>
                <a:blip r:embed="rId3"/>
                <a:stretch>
                  <a:fillRect l="-11278" t="-2326" b="-20155"/>
                </a:stretch>
              </a:blipFill>
            </p:spPr>
            <p:txBody>
              <a:bodyPr/>
              <a:lstStyle/>
              <a:p>
                <a:r>
                  <a:rPr lang="en-GB">
                    <a:noFill/>
                  </a:rPr>
                  <a:t> </a:t>
                </a:r>
              </a:p>
            </p:txBody>
          </p:sp>
        </mc:Fallback>
      </mc:AlternateContent>
      <p:sp>
        <p:nvSpPr>
          <p:cNvPr id="14" name="pole tekstowe 13">
            <a:extLst>
              <a:ext uri="{FF2B5EF4-FFF2-40B4-BE49-F238E27FC236}">
                <a16:creationId xmlns:a16="http://schemas.microsoft.com/office/drawing/2014/main" id="{1FE4B5EC-304E-B06A-4785-0C1C53707387}"/>
              </a:ext>
            </a:extLst>
          </p:cNvPr>
          <p:cNvSpPr txBox="1"/>
          <p:nvPr/>
        </p:nvSpPr>
        <p:spPr>
          <a:xfrm>
            <a:off x="7248731" y="4158419"/>
            <a:ext cx="5255893" cy="1546834"/>
          </a:xfrm>
          <a:prstGeom prst="rect">
            <a:avLst/>
          </a:prstGeom>
          <a:noFill/>
        </p:spPr>
        <p:txBody>
          <a:bodyPr wrap="square">
            <a:spAutoFit/>
          </a:bodyPr>
          <a:lstStyle/>
          <a:p>
            <a:pPr algn="just">
              <a:lnSpc>
                <a:spcPct val="110000"/>
              </a:lnSpc>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BEP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break</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even</a:t>
            </a:r>
            <a:r>
              <a:rPr lang="pl-PL" sz="2200" dirty="0">
                <a:latin typeface="Tahoma" panose="020B0604030504040204" pitchFamily="34" charset="0"/>
                <a:ea typeface="Tahoma" panose="020B0604030504040204" pitchFamily="34" charset="0"/>
                <a:cs typeface="Tahoma" panose="020B0604030504040204" pitchFamily="34" charset="0"/>
              </a:rPr>
              <a:t> point</a:t>
            </a:r>
          </a:p>
          <a:p>
            <a:pPr algn="just">
              <a:lnSpc>
                <a:spcPct val="110000"/>
              </a:lnSpc>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FC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fixed</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cost</a:t>
            </a: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P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price</a:t>
            </a:r>
            <a:r>
              <a:rPr lang="pl-PL" sz="2200" dirty="0">
                <a:latin typeface="Tahoma" panose="020B0604030504040204" pitchFamily="34" charset="0"/>
                <a:ea typeface="Tahoma" panose="020B0604030504040204" pitchFamily="34" charset="0"/>
                <a:cs typeface="Tahoma" panose="020B0604030504040204" pitchFamily="34" charset="0"/>
              </a:rPr>
              <a:t> per unit</a:t>
            </a:r>
          </a:p>
          <a:p>
            <a:pPr algn="just">
              <a:lnSpc>
                <a:spcPct val="110000"/>
              </a:lnSpc>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UVC</a:t>
            </a:r>
            <a:r>
              <a:rPr lang="pl-PL" sz="2200" dirty="0">
                <a:latin typeface="Tahoma" panose="020B0604030504040204" pitchFamily="34" charset="0"/>
                <a:ea typeface="Tahoma" panose="020B0604030504040204" pitchFamily="34" charset="0"/>
                <a:cs typeface="Tahoma" panose="020B0604030504040204" pitchFamily="34" charset="0"/>
              </a:rPr>
              <a:t> – </a:t>
            </a:r>
            <a:r>
              <a:rPr lang="pl-PL" sz="2200" dirty="0" err="1">
                <a:latin typeface="Tahoma" panose="020B0604030504040204" pitchFamily="34" charset="0"/>
                <a:ea typeface="Tahoma" panose="020B0604030504040204" pitchFamily="34" charset="0"/>
                <a:cs typeface="Tahoma" panose="020B0604030504040204" pitchFamily="34" charset="0"/>
              </a:rPr>
              <a:t>variable</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cost</a:t>
            </a:r>
            <a:r>
              <a:rPr lang="pl-PL" sz="2200" dirty="0">
                <a:latin typeface="Tahoma" panose="020B0604030504040204" pitchFamily="34" charset="0"/>
                <a:ea typeface="Tahoma" panose="020B0604030504040204" pitchFamily="34" charset="0"/>
                <a:cs typeface="Tahoma" panose="020B0604030504040204" pitchFamily="34" charset="0"/>
              </a:rPr>
              <a:t> per unit</a:t>
            </a:r>
          </a:p>
        </p:txBody>
      </p:sp>
    </p:spTree>
    <p:extLst>
      <p:ext uri="{BB962C8B-B14F-4D97-AF65-F5344CB8AC3E}">
        <p14:creationId xmlns:p14="http://schemas.microsoft.com/office/powerpoint/2010/main" val="302065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r>
              <a:rPr lang="en-US" dirty="0"/>
              <a:t>in the context of investment expenditure on production</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DA4B27A7-DEE2-CBFA-64D3-8352F39ADCC8}"/>
                  </a:ext>
                </a:extLst>
              </p:cNvPr>
              <p:cNvSpPr txBox="1"/>
              <p:nvPr/>
            </p:nvSpPr>
            <p:spPr>
              <a:xfrm>
                <a:off x="462067" y="1764624"/>
                <a:ext cx="5562813" cy="4219168"/>
              </a:xfrm>
              <a:prstGeom prst="rect">
                <a:avLst/>
              </a:prstGeom>
              <a:noFill/>
            </p:spPr>
            <p:txBody>
              <a:bodyPr wrap="square">
                <a:spAutoFit/>
              </a:bodyPr>
              <a:lstStyle/>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2400" i="1" kern="0" smtClea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𝑖</m:t>
                          </m:r>
                        </m:sub>
                      </m:sSub>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f>
                        <m:fPr>
                          <m:ctrlP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fPr>
                        <m:num>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p>
                            <m:sSupPr>
                              <m:ctrlP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d>
                                <m:dPr>
                                  <m:ctrlP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dPr>
                                <m:e>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e>
                              </m:d>
                            </m:e>
                            <m:sup>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b>
                            <m:sSubPr>
                              <m:ctrlP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𝑑</m:t>
                              </m:r>
                            </m:sub>
                          </m:sSub>
                        </m:num>
                        <m:den>
                          <m:sSup>
                            <m:sSupPr>
                              <m:ctrlP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e>
                            <m:sup>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24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den>
                      </m:f>
                    </m:oMath>
                  </m:oMathPara>
                </a14:m>
                <a:endParaRPr lang="pl-PL" sz="24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endParaRPr>
              </a:p>
              <a:p>
                <a:pPr algn="just">
                  <a:lnSpc>
                    <a:spcPct val="110000"/>
                  </a:lnSpc>
                  <a:spcBef>
                    <a:spcPts val="1200"/>
                  </a:spcBef>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a:t>
                </a:r>
                <a:r>
                  <a:rPr lang="en-US" sz="20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0</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volume of investment expenditure</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r</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interest rate</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m</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period of use of the investment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d</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additional annual costs related to investment management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investment costs</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production cost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pole tekstowe 2">
                <a:extLst>
                  <a:ext uri="{FF2B5EF4-FFF2-40B4-BE49-F238E27FC236}">
                    <a16:creationId xmlns:a16="http://schemas.microsoft.com/office/drawing/2014/main" id="{DA4B27A7-DEE2-CBFA-64D3-8352F39ADCC8}"/>
                  </a:ext>
                </a:extLst>
              </p:cNvPr>
              <p:cNvSpPr txBox="1">
                <a:spLocks noRot="1" noChangeAspect="1" noMove="1" noResize="1" noEditPoints="1" noAdjustHandles="1" noChangeArrowheads="1" noChangeShapeType="1" noTextEdit="1"/>
              </p:cNvSpPr>
              <p:nvPr/>
            </p:nvSpPr>
            <p:spPr>
              <a:xfrm>
                <a:off x="462067" y="1764624"/>
                <a:ext cx="5562813" cy="4219168"/>
              </a:xfrm>
              <a:prstGeom prst="rect">
                <a:avLst/>
              </a:prstGeom>
              <a:blipFill>
                <a:blip r:embed="rId3"/>
                <a:stretch>
                  <a:fillRect l="-1206" r="-2412" b="-1587"/>
                </a:stretch>
              </a:blipFill>
            </p:spPr>
            <p:txBody>
              <a:bodyPr/>
              <a:lstStyle/>
              <a:p>
                <a:r>
                  <a:rPr lang="en-GB">
                    <a:noFill/>
                  </a:rPr>
                  <a:t> </a:t>
                </a:r>
              </a:p>
            </p:txBody>
          </p:sp>
        </mc:Fallback>
      </mc:AlternateContent>
      <p:sp>
        <p:nvSpPr>
          <p:cNvPr id="7" name="pole tekstowe 6">
            <a:extLst>
              <a:ext uri="{FF2B5EF4-FFF2-40B4-BE49-F238E27FC236}">
                <a16:creationId xmlns:a16="http://schemas.microsoft.com/office/drawing/2014/main" id="{E4A6D50E-6A27-4613-1611-DC8AB97F18BB}"/>
              </a:ext>
            </a:extLst>
          </p:cNvPr>
          <p:cNvSpPr txBox="1"/>
          <p:nvPr/>
        </p:nvSpPr>
        <p:spPr>
          <a:xfrm>
            <a:off x="6167122" y="1570303"/>
            <a:ext cx="5689933" cy="4896212"/>
          </a:xfrm>
          <a:prstGeom prst="rect">
            <a:avLst/>
          </a:prstGeom>
          <a:noFill/>
        </p:spPr>
        <p:txBody>
          <a:bodyPr wrap="square">
            <a:spAutoFit/>
          </a:bodyPr>
          <a:lstStyle/>
          <a:p>
            <a:pPr algn="just">
              <a:lnSpc>
                <a:spcPct val="150000"/>
              </a:lnSpc>
              <a:spcBef>
                <a:spcPts val="1200"/>
              </a:spcBef>
              <a:spcAft>
                <a:spcPts val="1200"/>
              </a:spcAft>
            </a:pP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Therefore, the production cost will be calculated according to the formula:</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2400" b="1" kern="0" dirty="0">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K</a:t>
            </a:r>
            <a:r>
              <a:rPr lang="en-US" sz="2400" b="1" kern="0" baseline="-25000" dirty="0">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p</a:t>
            </a:r>
            <a:r>
              <a:rPr lang="en-US" sz="2400" b="1" kern="0" dirty="0">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a:t>
            </a:r>
            <a:r>
              <a:rPr lang="en-US" sz="24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k</a:t>
            </a:r>
            <a:r>
              <a:rPr lang="en-US" sz="24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i</a:t>
            </a:r>
            <a:r>
              <a:rPr lang="en-US" sz="24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+x+k</a:t>
            </a:r>
            <a:r>
              <a:rPr lang="en-US" sz="24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v</a:t>
            </a:r>
            <a:r>
              <a:rPr lang="en-US" sz="2400" b="1" kern="0" dirty="0">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 </a:t>
            </a:r>
            <a:endParaRPr lang="pl-PL" sz="24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Bef>
                <a:spcPts val="1200"/>
              </a:spcBef>
              <a:spcAft>
                <a:spcPts val="1200"/>
              </a:spcAft>
            </a:pP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and the purchase cost</a:t>
            </a:r>
            <a:endParaRPr lang="pl-PL" sz="22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24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4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 </a:t>
            </a:r>
            <a:r>
              <a:rPr lang="en-US" sz="24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c*x</a:t>
            </a:r>
            <a:endParaRPr lang="pl-PL" sz="24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just">
              <a:lnSpc>
                <a:spcPct val="110000"/>
              </a:lnSpc>
            </a:pPr>
            <a:r>
              <a:rPr lang="en-US" sz="2200" dirty="0">
                <a:solidFill>
                  <a:srgbClr val="000000"/>
                </a:solidFill>
                <a:effectLst/>
                <a:highlight>
                  <a:srgbClr val="FFFFFF"/>
                </a:highlight>
                <a:latin typeface="Tahoma" panose="020B0604030504040204" pitchFamily="34" charset="0"/>
                <a:ea typeface="Calibri" panose="020F0502020204030204" pitchFamily="34" charset="0"/>
              </a:rPr>
              <a:t>If the inequality </a:t>
            </a:r>
            <a:r>
              <a:rPr lang="en-US" sz="2200" b="1" dirty="0">
                <a:solidFill>
                  <a:srgbClr val="000000"/>
                </a:solidFill>
                <a:effectLst/>
                <a:highlight>
                  <a:srgbClr val="FFFFFF"/>
                </a:highlight>
                <a:latin typeface="Tahoma" panose="020B0604030504040204" pitchFamily="34" charset="0"/>
                <a:ea typeface="Calibri" panose="020F0502020204030204" pitchFamily="34" charset="0"/>
              </a:rPr>
              <a:t>K</a:t>
            </a:r>
            <a:r>
              <a:rPr lang="en-US" sz="2200" b="1" baseline="-25000" dirty="0">
                <a:solidFill>
                  <a:srgbClr val="000000"/>
                </a:solidFill>
                <a:effectLst/>
                <a:highlight>
                  <a:srgbClr val="FFFFFF"/>
                </a:highlight>
                <a:latin typeface="Tahoma" panose="020B0604030504040204" pitchFamily="34" charset="0"/>
                <a:ea typeface="Calibri" panose="020F0502020204030204" pitchFamily="34" charset="0"/>
              </a:rPr>
              <a:t>z</a:t>
            </a:r>
            <a:r>
              <a:rPr lang="en-US" sz="2200" b="1" dirty="0">
                <a:solidFill>
                  <a:srgbClr val="000000"/>
                </a:solidFill>
                <a:effectLst/>
                <a:highlight>
                  <a:srgbClr val="FFFFFF"/>
                </a:highlight>
                <a:latin typeface="Tahoma" panose="020B0604030504040204" pitchFamily="34" charset="0"/>
                <a:ea typeface="Calibri" panose="020F0502020204030204" pitchFamily="34" charset="0"/>
              </a:rPr>
              <a:t> &lt; K</a:t>
            </a:r>
            <a:r>
              <a:rPr lang="en-US" sz="2200" b="1" baseline="-25000" dirty="0">
                <a:solidFill>
                  <a:srgbClr val="000000"/>
                </a:solidFill>
                <a:effectLst/>
                <a:highlight>
                  <a:srgbClr val="FFFFFF"/>
                </a:highlight>
                <a:latin typeface="Tahoma" panose="020B0604030504040204" pitchFamily="34" charset="0"/>
                <a:ea typeface="Calibri" panose="020F0502020204030204" pitchFamily="34" charset="0"/>
              </a:rPr>
              <a:t>p</a:t>
            </a:r>
            <a:r>
              <a:rPr lang="en-US" sz="2200" dirty="0">
                <a:solidFill>
                  <a:srgbClr val="000000"/>
                </a:solidFill>
                <a:effectLst/>
                <a:highlight>
                  <a:srgbClr val="FFFFFF"/>
                </a:highlight>
                <a:latin typeface="Tahoma" panose="020B0604030504040204" pitchFamily="34" charset="0"/>
                <a:ea typeface="Calibri" panose="020F0502020204030204" pitchFamily="34" charset="0"/>
              </a:rPr>
              <a:t> is met, there are grounds for making a decision to purchase a given product.</a:t>
            </a:r>
            <a:endParaRPr lang="pl-PL" sz="2200" dirty="0"/>
          </a:p>
        </p:txBody>
      </p:sp>
    </p:spTree>
    <p:extLst>
      <p:ext uri="{BB962C8B-B14F-4D97-AF65-F5344CB8AC3E}">
        <p14:creationId xmlns:p14="http://schemas.microsoft.com/office/powerpoint/2010/main" val="14919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25368E29-9B32-9C9D-69A0-FCC08DF11B8E}"/>
                  </a:ext>
                </a:extLst>
              </p:cNvPr>
              <p:cNvSpPr txBox="1"/>
              <p:nvPr/>
            </p:nvSpPr>
            <p:spPr>
              <a:xfrm>
                <a:off x="1477286" y="1501815"/>
                <a:ext cx="4378960" cy="5106911"/>
              </a:xfrm>
              <a:prstGeom prst="rect">
                <a:avLst/>
              </a:prstGeom>
              <a:noFill/>
            </p:spPr>
            <p:txBody>
              <a:bodyPr wrap="square">
                <a:spAutoFit/>
              </a:bodyPr>
              <a:lstStyle/>
              <a:p>
                <a:pPr algn="just">
                  <a:lnSpc>
                    <a:spcPct val="125000"/>
                  </a:lnSpc>
                  <a:spcAft>
                    <a:spcPts val="600"/>
                  </a:spcAft>
                </a:pP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Due to the possibility of changing both the demand volume </a:t>
                </a: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and the market price, it is recommended to determine the </a:t>
                </a: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critical price</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a:t>
                </a:r>
                <a:r>
                  <a:rPr lang="en-US" sz="22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and the </a:t>
                </a: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critical production volume</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en-US" sz="22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22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2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as the values at which the cost of own production and the cost of purchase are equal.</a:t>
                </a:r>
                <a:endParaRPr lang="pl-PL" sz="22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𝑐</m:t>
                          </m:r>
                        </m:e>
                        <m:sub>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sub>
                      </m:sSub>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f>
                        <m:fPr>
                          <m:ctrlP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fPr>
                        <m:num>
                          <m:sSub>
                            <m:sSubPr>
                              <m:ctrlP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𝑖</m:t>
                              </m:r>
                            </m:sub>
                          </m:sSub>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sSub>
                            <m:sSubPr>
                              <m:ctrlP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𝑣</m:t>
                              </m:r>
                            </m:sub>
                          </m:sSub>
                        </m:num>
                        <m:den>
                          <m:r>
                            <a:rPr lang="pl-PL" sz="24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den>
                      </m:f>
                    </m:oMath>
                  </m:oMathPara>
                </a14:m>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5" name="pole tekstowe 4">
                <a:extLst>
                  <a:ext uri="{FF2B5EF4-FFF2-40B4-BE49-F238E27FC236}">
                    <a16:creationId xmlns:a16="http://schemas.microsoft.com/office/drawing/2014/main" id="{25368E29-9B32-9C9D-69A0-FCC08DF11B8E}"/>
                  </a:ext>
                </a:extLst>
              </p:cNvPr>
              <p:cNvSpPr txBox="1">
                <a:spLocks noRot="1" noChangeAspect="1" noMove="1" noResize="1" noEditPoints="1" noAdjustHandles="1" noChangeArrowheads="1" noChangeShapeType="1" noTextEdit="1"/>
              </p:cNvSpPr>
              <p:nvPr/>
            </p:nvSpPr>
            <p:spPr>
              <a:xfrm>
                <a:off x="1477286" y="1501815"/>
                <a:ext cx="4378960" cy="5106911"/>
              </a:xfrm>
              <a:prstGeom prst="rect">
                <a:avLst/>
              </a:prstGeom>
              <a:blipFill>
                <a:blip r:embed="rId3"/>
                <a:stretch>
                  <a:fillRect l="-1808" r="-375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pole tekstowe 9">
                <a:extLst>
                  <a:ext uri="{FF2B5EF4-FFF2-40B4-BE49-F238E27FC236}">
                    <a16:creationId xmlns:a16="http://schemas.microsoft.com/office/drawing/2014/main" id="{E3A55C85-5F28-94D0-8F2D-9CC1C2836EB5}"/>
                  </a:ext>
                </a:extLst>
              </p:cNvPr>
              <p:cNvSpPr txBox="1"/>
              <p:nvPr/>
            </p:nvSpPr>
            <p:spPr>
              <a:xfrm>
                <a:off x="6837680" y="1652864"/>
                <a:ext cx="4632960" cy="3972113"/>
              </a:xfrm>
              <a:prstGeom prst="rect">
                <a:avLst/>
              </a:prstGeom>
              <a:noFill/>
            </p:spPr>
            <p:txBody>
              <a:bodyPr wrap="square">
                <a:spAutoFit/>
              </a:bodyPr>
              <a:lstStyle/>
              <a:p>
                <a:pPr algn="just">
                  <a:lnSpc>
                    <a:spcPct val="125000"/>
                  </a:lnSpc>
                  <a:spcAft>
                    <a:spcPts val="1200"/>
                  </a:spcAft>
                </a:pPr>
                <a:r>
                  <a:rPr lang="en-US" sz="2200" dirty="0">
                    <a:solidFill>
                      <a:srgbClr val="000000"/>
                    </a:solidFill>
                    <a:effectLst/>
                    <a:highlight>
                      <a:srgbClr val="FFFFFF"/>
                    </a:highlight>
                    <a:latin typeface="Tahoma" panose="020B0604030504040204" pitchFamily="34" charset="0"/>
                    <a:ea typeface="Calibri" panose="020F0502020204030204" pitchFamily="34" charset="0"/>
                  </a:rPr>
                  <a:t>In a situation where the initial calculations suggested the advisability of a purchase, the value of the critical price is an indicator to what level the market price can increase without undermining the purchase decision.</a:t>
                </a:r>
                <a:endParaRPr lang="pl-PL" sz="2200" dirty="0">
                  <a:effectLst/>
                  <a:highlight>
                    <a:srgbClr val="FFFFFF"/>
                  </a:highligh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pl-PL" sz="2400" i="1">
                              <a:solidFill>
                                <a:srgbClr val="000000"/>
                              </a:solidFill>
                              <a:effectLst/>
                              <a:latin typeface="Cambria Math" panose="02040503050406030204" pitchFamily="18" charset="0"/>
                              <a:cs typeface="Segoe UI" panose="020B0502040204020203" pitchFamily="34" charset="0"/>
                            </a:rPr>
                          </m:ctrlPr>
                        </m:sSubPr>
                        <m:e>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𝑋</m:t>
                          </m:r>
                        </m:e>
                        <m:sub>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sub>
                      </m:sSub>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f>
                        <m:fPr>
                          <m:ctrlPr>
                            <a:rPr lang="pl-PL" sz="2400" i="1">
                              <a:solidFill>
                                <a:srgbClr val="000000"/>
                              </a:solidFill>
                              <a:effectLst/>
                              <a:latin typeface="Cambria Math" panose="02040503050406030204" pitchFamily="18" charset="0"/>
                              <a:cs typeface="Segoe UI" panose="020B0502040204020203" pitchFamily="34" charset="0"/>
                            </a:rPr>
                          </m:ctrlPr>
                        </m:fPr>
                        <m:num>
                          <m:sSub>
                            <m:sSubPr>
                              <m:ctrlPr>
                                <a:rPr lang="pl-PL" sz="2400" i="1">
                                  <a:solidFill>
                                    <a:srgbClr val="000000"/>
                                  </a:solidFill>
                                  <a:effectLst/>
                                  <a:latin typeface="Cambria Math" panose="02040503050406030204" pitchFamily="18" charset="0"/>
                                  <a:cs typeface="Segoe UI" panose="020B0502040204020203" pitchFamily="34" charset="0"/>
                                </a:rPr>
                              </m:ctrlPr>
                            </m:sSubPr>
                            <m:e>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𝑖</m:t>
                              </m:r>
                            </m:sub>
                          </m:sSub>
                        </m:num>
                        <m:den>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𝐶</m:t>
                          </m:r>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sSub>
                            <m:sSubPr>
                              <m:ctrlPr>
                                <a:rPr lang="pl-PL" sz="2400" i="1">
                                  <a:solidFill>
                                    <a:srgbClr val="000000"/>
                                  </a:solidFill>
                                  <a:effectLst/>
                                  <a:latin typeface="Cambria Math" panose="02040503050406030204" pitchFamily="18" charset="0"/>
                                  <a:cs typeface="Segoe UI" panose="020B0502040204020203" pitchFamily="34" charset="0"/>
                                </a:rPr>
                              </m:ctrlPr>
                            </m:sSubPr>
                            <m:e>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4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𝑣</m:t>
                              </m:r>
                            </m:sub>
                          </m:sSub>
                        </m:den>
                      </m:f>
                    </m:oMath>
                  </m:oMathPara>
                </a14:m>
                <a:endParaRPr lang="pl-PL" sz="2400" dirty="0"/>
              </a:p>
            </p:txBody>
          </p:sp>
        </mc:Choice>
        <mc:Fallback>
          <p:sp>
            <p:nvSpPr>
              <p:cNvPr id="10" name="pole tekstowe 9">
                <a:extLst>
                  <a:ext uri="{FF2B5EF4-FFF2-40B4-BE49-F238E27FC236}">
                    <a16:creationId xmlns:a16="http://schemas.microsoft.com/office/drawing/2014/main" id="{E3A55C85-5F28-94D0-8F2D-9CC1C2836EB5}"/>
                  </a:ext>
                </a:extLst>
              </p:cNvPr>
              <p:cNvSpPr txBox="1">
                <a:spLocks noRot="1" noChangeAspect="1" noMove="1" noResize="1" noEditPoints="1" noAdjustHandles="1" noChangeArrowheads="1" noChangeShapeType="1" noTextEdit="1"/>
              </p:cNvSpPr>
              <p:nvPr/>
            </p:nvSpPr>
            <p:spPr>
              <a:xfrm>
                <a:off x="6837680" y="1652864"/>
                <a:ext cx="4632960" cy="3972113"/>
              </a:xfrm>
              <a:prstGeom prst="rect">
                <a:avLst/>
              </a:prstGeom>
              <a:blipFill>
                <a:blip r:embed="rId4"/>
                <a:stretch>
                  <a:fillRect l="-1711" r="-3684"/>
                </a:stretch>
              </a:blipFill>
            </p:spPr>
            <p:txBody>
              <a:bodyPr/>
              <a:lstStyle/>
              <a:p>
                <a:r>
                  <a:rPr lang="en-GB">
                    <a:noFill/>
                  </a:rPr>
                  <a:t> </a:t>
                </a:r>
              </a:p>
            </p:txBody>
          </p:sp>
        </mc:Fallback>
      </mc:AlternateContent>
    </p:spTree>
    <p:extLst>
      <p:ext uri="{BB962C8B-B14F-4D97-AF65-F5344CB8AC3E}">
        <p14:creationId xmlns:p14="http://schemas.microsoft.com/office/powerpoint/2010/main" val="23423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Stages</a:t>
            </a:r>
            <a:r>
              <a:rPr lang="pl-PL" dirty="0"/>
              <a:t> of </a:t>
            </a:r>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Müller-</a:t>
            </a:r>
            <a:r>
              <a:rPr lang="pl-PL" sz="1200" dirty="0" err="1">
                <a:solidFill>
                  <a:srgbClr val="7F7F7F"/>
                </a:solidFill>
              </a:rPr>
              <a:t>Die</a:t>
            </a:r>
            <a:r>
              <a:rPr lang="pl-PL" sz="1200" dirty="0">
                <a:solidFill>
                  <a:srgbClr val="7F7F7F"/>
                </a:solidFill>
              </a:rPr>
              <a:t> lila </a:t>
            </a:r>
            <a:r>
              <a:rPr lang="pl-PL" sz="1200" dirty="0" err="1">
                <a:solidFill>
                  <a:srgbClr val="7F7F7F"/>
                </a:solidFill>
              </a:rPr>
              <a:t>Logistik</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1387106" y="3729944"/>
            <a:ext cx="2504441" cy="2852967"/>
          </a:xfrm>
        </p:spPr>
        <p:txBody>
          <a:bodyPr>
            <a:normAutofit fontScale="92500" lnSpcReduction="10000"/>
          </a:bodyPr>
          <a:lstStyle/>
          <a:p>
            <a:pPr marL="0" indent="0" algn="just">
              <a:lnSpc>
                <a:spcPct val="120000"/>
              </a:lnSpc>
              <a:buNone/>
            </a:pPr>
            <a:r>
              <a:rPr lang="en-US" sz="1400" dirty="0"/>
              <a:t>There are standard logistics processes, such as transport, storage, shipping, import, export and customs clearance, and supporting logistics processes, which include, for example, preparation, commissioning, packaging, returns and inventory. This division is necessary to decide on the </a:t>
            </a:r>
            <a:r>
              <a:rPr lang="en-US" sz="1400" dirty="0">
                <a:solidFill>
                  <a:srgbClr val="4472C4"/>
                </a:solidFill>
              </a:rPr>
              <a:t>scope of outsourcing </a:t>
            </a:r>
            <a:r>
              <a:rPr lang="en-US" sz="1400" dirty="0"/>
              <a:t>as well as the operating model</a:t>
            </a:r>
            <a:r>
              <a:rPr lang="pl-PL" sz="1400" dirty="0"/>
              <a:t>.</a:t>
            </a:r>
            <a:endParaRPr lang="en-US" sz="1400" dirty="0"/>
          </a:p>
        </p:txBody>
      </p:sp>
      <p:pic>
        <p:nvPicPr>
          <p:cNvPr id="2" name="Obraz 1">
            <a:extLst>
              <a:ext uri="{FF2B5EF4-FFF2-40B4-BE49-F238E27FC236}">
                <a16:creationId xmlns:a16="http://schemas.microsoft.com/office/drawing/2014/main" id="{EF7B8826-9B11-7FA8-F3B3-B67895691569}"/>
              </a:ext>
            </a:extLst>
          </p:cNvPr>
          <p:cNvPicPr>
            <a:picLocks noChangeAspect="1"/>
          </p:cNvPicPr>
          <p:nvPr/>
        </p:nvPicPr>
        <p:blipFill rotWithShape="1">
          <a:blip r:embed="rId2"/>
          <a:srcRect b="8393"/>
          <a:stretch/>
        </p:blipFill>
        <p:spPr>
          <a:xfrm>
            <a:off x="1497751" y="1129433"/>
            <a:ext cx="9966961" cy="2426567"/>
          </a:xfrm>
          <a:prstGeom prst="rect">
            <a:avLst/>
          </a:prstGeom>
        </p:spPr>
      </p:pic>
      <p:sp>
        <p:nvSpPr>
          <p:cNvPr id="7" name="Prostokąt 6">
            <a:extLst>
              <a:ext uri="{FF2B5EF4-FFF2-40B4-BE49-F238E27FC236}">
                <a16:creationId xmlns:a16="http://schemas.microsoft.com/office/drawing/2014/main" id="{D9AA279D-8346-AC41-2B06-5CDCDEEFBD9B}"/>
              </a:ext>
            </a:extLst>
          </p:cNvPr>
          <p:cNvSpPr/>
          <p:nvPr/>
        </p:nvSpPr>
        <p:spPr>
          <a:xfrm>
            <a:off x="1865376" y="286836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a:extLst>
              <a:ext uri="{FF2B5EF4-FFF2-40B4-BE49-F238E27FC236}">
                <a16:creationId xmlns:a16="http://schemas.microsoft.com/office/drawing/2014/main" id="{A450977D-F526-48D9-4C2F-1A18164345F7}"/>
              </a:ext>
            </a:extLst>
          </p:cNvPr>
          <p:cNvSpPr txBox="1">
            <a:spLocks/>
          </p:cNvSpPr>
          <p:nvPr/>
        </p:nvSpPr>
        <p:spPr>
          <a:xfrm>
            <a:off x="1787993" y="279380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Preparation</a:t>
            </a:r>
            <a:endParaRPr lang="en-US" sz="1800" b="1" dirty="0">
              <a:solidFill>
                <a:srgbClr val="B342D9"/>
              </a:solidFill>
            </a:endParaRPr>
          </a:p>
        </p:txBody>
      </p:sp>
      <p:sp>
        <p:nvSpPr>
          <p:cNvPr id="8" name="Prostokąt 7">
            <a:extLst>
              <a:ext uri="{FF2B5EF4-FFF2-40B4-BE49-F238E27FC236}">
                <a16:creationId xmlns:a16="http://schemas.microsoft.com/office/drawing/2014/main" id="{56636306-4823-3E0B-140D-6E64391EF390}"/>
              </a:ext>
            </a:extLst>
          </p:cNvPr>
          <p:cNvSpPr/>
          <p:nvPr/>
        </p:nvSpPr>
        <p:spPr>
          <a:xfrm>
            <a:off x="3982721" y="2793802"/>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zawartości 2">
            <a:extLst>
              <a:ext uri="{FF2B5EF4-FFF2-40B4-BE49-F238E27FC236}">
                <a16:creationId xmlns:a16="http://schemas.microsoft.com/office/drawing/2014/main" id="{A6CA007F-D636-1197-4A95-D88026562002}"/>
              </a:ext>
            </a:extLst>
          </p:cNvPr>
          <p:cNvSpPr txBox="1">
            <a:spLocks/>
          </p:cNvSpPr>
          <p:nvPr/>
        </p:nvSpPr>
        <p:spPr>
          <a:xfrm>
            <a:off x="4084319" y="2756518"/>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Collect</a:t>
            </a:r>
            <a:r>
              <a:rPr lang="pl-PL" sz="1800" b="1" dirty="0">
                <a:solidFill>
                  <a:srgbClr val="B342D9"/>
                </a:solidFill>
              </a:rPr>
              <a:t> data</a:t>
            </a:r>
            <a:endParaRPr lang="en-US" sz="1800" b="1" dirty="0">
              <a:solidFill>
                <a:srgbClr val="B342D9"/>
              </a:solidFill>
            </a:endParaRPr>
          </a:p>
        </p:txBody>
      </p:sp>
      <p:sp>
        <p:nvSpPr>
          <p:cNvPr id="10" name="Prostokąt 9">
            <a:extLst>
              <a:ext uri="{FF2B5EF4-FFF2-40B4-BE49-F238E27FC236}">
                <a16:creationId xmlns:a16="http://schemas.microsoft.com/office/drawing/2014/main" id="{2DEDE17A-75A3-C9EF-9F75-39C1876F1BDF}"/>
              </a:ext>
            </a:extLst>
          </p:cNvPr>
          <p:cNvSpPr/>
          <p:nvPr/>
        </p:nvSpPr>
        <p:spPr>
          <a:xfrm>
            <a:off x="6388609" y="2831085"/>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zawartości 2">
            <a:extLst>
              <a:ext uri="{FF2B5EF4-FFF2-40B4-BE49-F238E27FC236}">
                <a16:creationId xmlns:a16="http://schemas.microsoft.com/office/drawing/2014/main" id="{0E3389C4-B669-D65C-D214-9FE493E0020A}"/>
              </a:ext>
            </a:extLst>
          </p:cNvPr>
          <p:cNvSpPr txBox="1">
            <a:spLocks/>
          </p:cNvSpPr>
          <p:nvPr/>
        </p:nvSpPr>
        <p:spPr>
          <a:xfrm>
            <a:off x="6481932"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a:solidFill>
                  <a:srgbClr val="B342D9"/>
                </a:solidFill>
              </a:rPr>
              <a:t>Analysis</a:t>
            </a:r>
            <a:endParaRPr lang="en-US" sz="1800" b="1" dirty="0">
              <a:solidFill>
                <a:srgbClr val="B342D9"/>
              </a:solidFill>
            </a:endParaRPr>
          </a:p>
        </p:txBody>
      </p:sp>
      <p:sp>
        <p:nvSpPr>
          <p:cNvPr id="12" name="Prostokąt 11">
            <a:extLst>
              <a:ext uri="{FF2B5EF4-FFF2-40B4-BE49-F238E27FC236}">
                <a16:creationId xmlns:a16="http://schemas.microsoft.com/office/drawing/2014/main" id="{4023C607-BD9B-4913-D0AC-CA345F7FC84E}"/>
              </a:ext>
            </a:extLst>
          </p:cNvPr>
          <p:cNvSpPr/>
          <p:nvPr/>
        </p:nvSpPr>
        <p:spPr>
          <a:xfrm>
            <a:off x="8970948" y="286322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ymbol zastępczy zawartości 2">
            <a:extLst>
              <a:ext uri="{FF2B5EF4-FFF2-40B4-BE49-F238E27FC236}">
                <a16:creationId xmlns:a16="http://schemas.microsoft.com/office/drawing/2014/main" id="{F71C36C2-28D6-8868-F85D-30FB83A4E533}"/>
              </a:ext>
            </a:extLst>
          </p:cNvPr>
          <p:cNvSpPr txBox="1">
            <a:spLocks/>
          </p:cNvSpPr>
          <p:nvPr/>
        </p:nvSpPr>
        <p:spPr>
          <a:xfrm>
            <a:off x="8929472"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Comparison</a:t>
            </a:r>
            <a:endParaRPr lang="en-US" sz="1800" b="1" dirty="0">
              <a:solidFill>
                <a:srgbClr val="B342D9"/>
              </a:solidFill>
            </a:endParaRPr>
          </a:p>
        </p:txBody>
      </p:sp>
      <p:sp>
        <p:nvSpPr>
          <p:cNvPr id="14" name="Symbol zastępczy zawartości 2">
            <a:extLst>
              <a:ext uri="{FF2B5EF4-FFF2-40B4-BE49-F238E27FC236}">
                <a16:creationId xmlns:a16="http://schemas.microsoft.com/office/drawing/2014/main" id="{F54B394D-12F1-AA0C-FF6D-6C7B0D19876D}"/>
              </a:ext>
            </a:extLst>
          </p:cNvPr>
          <p:cNvSpPr txBox="1">
            <a:spLocks/>
          </p:cNvSpPr>
          <p:nvPr/>
        </p:nvSpPr>
        <p:spPr>
          <a:xfrm>
            <a:off x="1608666" y="3109904"/>
            <a:ext cx="2191007" cy="447100"/>
          </a:xfrm>
          <a:prstGeom prst="rect">
            <a:avLst/>
          </a:prstGeom>
          <a:solidFill>
            <a:schemeClr val="bg1"/>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1400" b="1" dirty="0">
                <a:solidFill>
                  <a:srgbClr val="000000"/>
                </a:solidFill>
              </a:rPr>
              <a:t>of </a:t>
            </a:r>
            <a:r>
              <a:rPr lang="pl-PL" sz="1400" b="1" dirty="0" err="1">
                <a:solidFill>
                  <a:srgbClr val="000000"/>
                </a:solidFill>
              </a:rPr>
              <a:t>Make-or-Buy</a:t>
            </a:r>
            <a:r>
              <a:rPr lang="pl-PL" sz="1400" b="1" dirty="0">
                <a:solidFill>
                  <a:srgbClr val="000000"/>
                </a:solidFill>
              </a:rPr>
              <a:t> </a:t>
            </a:r>
            <a:r>
              <a:rPr lang="pl-PL" sz="1400" b="1" dirty="0" err="1">
                <a:solidFill>
                  <a:srgbClr val="000000"/>
                </a:solidFill>
              </a:rPr>
              <a:t>analysis</a:t>
            </a:r>
            <a:endParaRPr lang="en-US" sz="1400" b="1" dirty="0">
              <a:solidFill>
                <a:srgbClr val="000000"/>
              </a:solidFill>
            </a:endParaRPr>
          </a:p>
        </p:txBody>
      </p:sp>
      <p:sp>
        <p:nvSpPr>
          <p:cNvPr id="15" name="Symbol zastępczy zawartości 2">
            <a:extLst>
              <a:ext uri="{FF2B5EF4-FFF2-40B4-BE49-F238E27FC236}">
                <a16:creationId xmlns:a16="http://schemas.microsoft.com/office/drawing/2014/main" id="{BB805CB5-DEFB-78D2-D06B-D806634F6DB3}"/>
              </a:ext>
            </a:extLst>
          </p:cNvPr>
          <p:cNvSpPr txBox="1">
            <a:spLocks/>
          </p:cNvSpPr>
          <p:nvPr/>
        </p:nvSpPr>
        <p:spPr>
          <a:xfrm>
            <a:off x="3976289" y="3073498"/>
            <a:ext cx="2119711" cy="536198"/>
          </a:xfrm>
          <a:prstGeom prst="rect">
            <a:avLst/>
          </a:prstGeom>
          <a:solidFill>
            <a:schemeClr val="bg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1500" b="1" dirty="0">
                <a:solidFill>
                  <a:srgbClr val="000000"/>
                </a:solidFill>
              </a:rPr>
              <a:t>by </a:t>
            </a:r>
            <a:r>
              <a:rPr lang="pl-PL" sz="1500" b="1" dirty="0" err="1">
                <a:solidFill>
                  <a:srgbClr val="000000"/>
                </a:solidFill>
              </a:rPr>
              <a:t>asking</a:t>
            </a:r>
            <a:r>
              <a:rPr lang="pl-PL" sz="1500" b="1" dirty="0">
                <a:solidFill>
                  <a:srgbClr val="000000"/>
                </a:solidFill>
              </a:rPr>
              <a:t> the </a:t>
            </a:r>
            <a:r>
              <a:rPr lang="pl-PL" sz="1500" b="1" dirty="0" err="1">
                <a:solidFill>
                  <a:srgbClr val="000000"/>
                </a:solidFill>
              </a:rPr>
              <a:t>right</a:t>
            </a:r>
            <a:r>
              <a:rPr lang="pl-PL" sz="1500" b="1" dirty="0">
                <a:solidFill>
                  <a:srgbClr val="000000"/>
                </a:solidFill>
              </a:rPr>
              <a:t> </a:t>
            </a:r>
            <a:r>
              <a:rPr lang="pl-PL" sz="1500" b="1" dirty="0" err="1">
                <a:solidFill>
                  <a:srgbClr val="000000"/>
                </a:solidFill>
              </a:rPr>
              <a:t>questions</a:t>
            </a:r>
            <a:endParaRPr lang="en-US" sz="1500" b="1" dirty="0">
              <a:solidFill>
                <a:srgbClr val="000000"/>
              </a:solidFill>
            </a:endParaRPr>
          </a:p>
        </p:txBody>
      </p:sp>
      <p:sp>
        <p:nvSpPr>
          <p:cNvPr id="16" name="Symbol zastępczy zawartości 2">
            <a:extLst>
              <a:ext uri="{FF2B5EF4-FFF2-40B4-BE49-F238E27FC236}">
                <a16:creationId xmlns:a16="http://schemas.microsoft.com/office/drawing/2014/main" id="{99AEBEBF-89FD-1305-89BA-E3F514D699D8}"/>
              </a:ext>
            </a:extLst>
          </p:cNvPr>
          <p:cNvSpPr txBox="1">
            <a:spLocks/>
          </p:cNvSpPr>
          <p:nvPr/>
        </p:nvSpPr>
        <p:spPr>
          <a:xfrm>
            <a:off x="6481231" y="3028009"/>
            <a:ext cx="2119711" cy="536198"/>
          </a:xfrm>
          <a:prstGeom prst="rect">
            <a:avLst/>
          </a:prstGeom>
          <a:solidFill>
            <a:schemeClr val="bg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1500" b="1" dirty="0">
                <a:solidFill>
                  <a:srgbClr val="000000"/>
                </a:solidFill>
              </a:rPr>
              <a:t>of </a:t>
            </a:r>
            <a:r>
              <a:rPr lang="pl-PL" sz="1500" b="1" dirty="0" err="1">
                <a:solidFill>
                  <a:srgbClr val="000000"/>
                </a:solidFill>
              </a:rPr>
              <a:t>collected</a:t>
            </a:r>
            <a:r>
              <a:rPr lang="pl-PL" sz="1500" b="1" dirty="0">
                <a:solidFill>
                  <a:srgbClr val="000000"/>
                </a:solidFill>
              </a:rPr>
              <a:t> data </a:t>
            </a:r>
            <a:r>
              <a:rPr lang="pl-PL" sz="1500" b="1" dirty="0" err="1">
                <a:solidFill>
                  <a:srgbClr val="000000"/>
                </a:solidFill>
              </a:rPr>
              <a:t>sets</a:t>
            </a:r>
            <a:endParaRPr lang="en-US" sz="1500" b="1" dirty="0">
              <a:solidFill>
                <a:srgbClr val="000000"/>
              </a:solidFill>
            </a:endParaRPr>
          </a:p>
        </p:txBody>
      </p:sp>
      <p:sp>
        <p:nvSpPr>
          <p:cNvPr id="17" name="Symbol zastępczy zawartości 2">
            <a:extLst>
              <a:ext uri="{FF2B5EF4-FFF2-40B4-BE49-F238E27FC236}">
                <a16:creationId xmlns:a16="http://schemas.microsoft.com/office/drawing/2014/main" id="{7E0CB2F6-7239-51E5-CB0C-48BB91540EB5}"/>
              </a:ext>
            </a:extLst>
          </p:cNvPr>
          <p:cNvSpPr txBox="1">
            <a:spLocks/>
          </p:cNvSpPr>
          <p:nvPr/>
        </p:nvSpPr>
        <p:spPr>
          <a:xfrm>
            <a:off x="8929472" y="3065355"/>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pl-PL" sz="1500" b="1" dirty="0">
                <a:solidFill>
                  <a:srgbClr val="000000"/>
                </a:solidFill>
              </a:rPr>
              <a:t>of </a:t>
            </a:r>
            <a:r>
              <a:rPr lang="pl-PL" sz="1500" b="1" dirty="0" err="1">
                <a:solidFill>
                  <a:srgbClr val="000000"/>
                </a:solidFill>
              </a:rPr>
              <a:t>total</a:t>
            </a:r>
            <a:r>
              <a:rPr lang="pl-PL" sz="1500" b="1" dirty="0">
                <a:solidFill>
                  <a:srgbClr val="000000"/>
                </a:solidFill>
              </a:rPr>
              <a:t> </a:t>
            </a:r>
            <a:r>
              <a:rPr lang="pl-PL" sz="1500" b="1" dirty="0" err="1">
                <a:solidFill>
                  <a:srgbClr val="000000"/>
                </a:solidFill>
              </a:rPr>
              <a:t>costs</a:t>
            </a:r>
            <a:endParaRPr lang="en-US" sz="1500" b="1" dirty="0">
              <a:solidFill>
                <a:srgbClr val="000000"/>
              </a:solidFill>
            </a:endParaRPr>
          </a:p>
        </p:txBody>
      </p:sp>
      <p:sp>
        <p:nvSpPr>
          <p:cNvPr id="18" name="Symbol zastępczy zawartości 2">
            <a:extLst>
              <a:ext uri="{FF2B5EF4-FFF2-40B4-BE49-F238E27FC236}">
                <a16:creationId xmlns:a16="http://schemas.microsoft.com/office/drawing/2014/main" id="{CE41580B-4E97-A26B-EB56-82A863109DEB}"/>
              </a:ext>
            </a:extLst>
          </p:cNvPr>
          <p:cNvSpPr txBox="1">
            <a:spLocks/>
          </p:cNvSpPr>
          <p:nvPr/>
        </p:nvSpPr>
        <p:spPr>
          <a:xfrm>
            <a:off x="3874523" y="3618293"/>
            <a:ext cx="2504441" cy="3239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Font typeface="Arial" panose="020B0604020202020204" pitchFamily="34" charset="0"/>
              <a:buNone/>
            </a:pPr>
            <a:r>
              <a:rPr lang="en-US" sz="1300" dirty="0"/>
              <a:t>The </a:t>
            </a:r>
            <a:r>
              <a:rPr lang="en-US" sz="1300" dirty="0">
                <a:solidFill>
                  <a:srgbClr val="4472C4"/>
                </a:solidFill>
              </a:rPr>
              <a:t>quality</a:t>
            </a:r>
            <a:r>
              <a:rPr lang="en-US" sz="1300" dirty="0"/>
              <a:t> of the subsequent analysis results depends only on the correctness of the data. For this reason, it is necessary to collect or store in the company all the necessary data regarding staff and those answering the question whether logistics systems, e.g. industrial trucks or warehouse management, must be transferred or performed by external entities</a:t>
            </a:r>
            <a:r>
              <a:rPr lang="pl-PL" sz="1300" dirty="0"/>
              <a:t>.</a:t>
            </a:r>
            <a:endParaRPr lang="en-US" sz="1300" dirty="0"/>
          </a:p>
        </p:txBody>
      </p:sp>
      <p:sp>
        <p:nvSpPr>
          <p:cNvPr id="19" name="Symbol zastępczy zawartości 2">
            <a:extLst>
              <a:ext uri="{FF2B5EF4-FFF2-40B4-BE49-F238E27FC236}">
                <a16:creationId xmlns:a16="http://schemas.microsoft.com/office/drawing/2014/main" id="{ACB03878-B168-93BC-9F88-2E0E4B69EDDF}"/>
              </a:ext>
            </a:extLst>
          </p:cNvPr>
          <p:cNvSpPr txBox="1">
            <a:spLocks/>
          </p:cNvSpPr>
          <p:nvPr/>
        </p:nvSpPr>
        <p:spPr>
          <a:xfrm>
            <a:off x="6388609" y="3618292"/>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US" sz="1400" dirty="0"/>
              <a:t>In </a:t>
            </a:r>
            <a:r>
              <a:rPr lang="pl-PL" sz="1400" dirty="0" err="1"/>
              <a:t>this</a:t>
            </a:r>
            <a:r>
              <a:rPr lang="pl-PL" sz="1400" dirty="0"/>
              <a:t> </a:t>
            </a:r>
            <a:r>
              <a:rPr lang="en-US" sz="1400" dirty="0"/>
              <a:t>stage, the data is </a:t>
            </a:r>
            <a:r>
              <a:rPr lang="en-US" sz="1400" dirty="0">
                <a:solidFill>
                  <a:srgbClr val="4472C4"/>
                </a:solidFill>
              </a:rPr>
              <a:t>assessed and </a:t>
            </a:r>
            <a:r>
              <a:rPr lang="en-US" sz="1400" dirty="0" err="1">
                <a:solidFill>
                  <a:srgbClr val="4472C4"/>
                </a:solidFill>
              </a:rPr>
              <a:t>analy</a:t>
            </a:r>
            <a:r>
              <a:rPr lang="pl-PL" sz="1400" dirty="0">
                <a:solidFill>
                  <a:srgbClr val="4472C4"/>
                </a:solidFill>
              </a:rPr>
              <a:t>s</a:t>
            </a:r>
            <a:r>
              <a:rPr lang="en-US" sz="1400" dirty="0">
                <a:solidFill>
                  <a:srgbClr val="4472C4"/>
                </a:solidFill>
              </a:rPr>
              <a:t>ed</a:t>
            </a:r>
            <a:r>
              <a:rPr lang="en-US" sz="1400" dirty="0"/>
              <a:t>. The results of make-or-buy analysis are most often carried out using a set of indicator values from comparative analysis (benchmark), which are collected during the operational execution of orders for clients</a:t>
            </a:r>
            <a:r>
              <a:rPr lang="pl-PL" sz="1400" dirty="0"/>
              <a:t>.</a:t>
            </a:r>
            <a:endParaRPr lang="en-US" sz="1400" dirty="0"/>
          </a:p>
        </p:txBody>
      </p:sp>
      <p:sp>
        <p:nvSpPr>
          <p:cNvPr id="20" name="Symbol zastępczy zawartości 2">
            <a:extLst>
              <a:ext uri="{FF2B5EF4-FFF2-40B4-BE49-F238E27FC236}">
                <a16:creationId xmlns:a16="http://schemas.microsoft.com/office/drawing/2014/main" id="{C9FF991D-E060-0D4E-87AD-451937D2C730}"/>
              </a:ext>
            </a:extLst>
          </p:cNvPr>
          <p:cNvSpPr txBox="1">
            <a:spLocks/>
          </p:cNvSpPr>
          <p:nvPr/>
        </p:nvSpPr>
        <p:spPr>
          <a:xfrm>
            <a:off x="8849358" y="3556000"/>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pl-PL" sz="1400" dirty="0"/>
              <a:t>A</a:t>
            </a:r>
            <a:r>
              <a:rPr lang="en-US" sz="1400" dirty="0"/>
              <a:t> clear</a:t>
            </a:r>
            <a:r>
              <a:rPr lang="en-US" sz="1400" dirty="0">
                <a:solidFill>
                  <a:srgbClr val="4472C4"/>
                </a:solidFill>
              </a:rPr>
              <a:t> comparison </a:t>
            </a:r>
            <a:r>
              <a:rPr lang="en-US" sz="1400" dirty="0"/>
              <a:t>between the logistics costs within the company and the logistics costs of the external service provider is made. In terms of employees, for example, the </a:t>
            </a:r>
            <a:r>
              <a:rPr lang="en-US" sz="1400" dirty="0" err="1"/>
              <a:t>organisation's</a:t>
            </a:r>
            <a:r>
              <a:rPr lang="en-US" sz="1400" dirty="0"/>
              <a:t> total personnel costs are compared with the total staff costs of an external entity</a:t>
            </a:r>
            <a:r>
              <a:rPr lang="pl-PL" sz="1400" dirty="0"/>
              <a:t>.</a:t>
            </a:r>
            <a:endParaRPr lang="en-US" sz="1400" dirty="0"/>
          </a:p>
        </p:txBody>
      </p:sp>
    </p:spTree>
    <p:extLst>
      <p:ext uri="{BB962C8B-B14F-4D97-AF65-F5344CB8AC3E}">
        <p14:creationId xmlns:p14="http://schemas.microsoft.com/office/powerpoint/2010/main" val="14675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Logistics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Witkowski, 2008</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577591"/>
            <a:ext cx="10515600" cy="4429263"/>
          </a:xfrm>
        </p:spPr>
        <p:txBody>
          <a:bodyPr>
            <a:normAutofit/>
          </a:bodyPr>
          <a:lstStyle/>
          <a:p>
            <a:pPr algn="just">
              <a:lnSpc>
                <a:spcPct val="110000"/>
              </a:lnSpc>
              <a:spcAft>
                <a:spcPts val="600"/>
              </a:spcAft>
            </a:pPr>
            <a:r>
              <a:rPr lang="en-GB" sz="3000" dirty="0"/>
              <a:t>As part of outsourcing, the most frequently outsourced areas are areas that are not the key competencies of a given company, but only support it;</a:t>
            </a:r>
          </a:p>
          <a:p>
            <a:pPr algn="just">
              <a:lnSpc>
                <a:spcPct val="110000"/>
              </a:lnSpc>
            </a:pPr>
            <a:r>
              <a:rPr lang="en-GB" sz="3000" dirty="0"/>
              <a:t>If logistics is not a fundamental activity of the company, then delegating the </a:t>
            </a:r>
            <a:r>
              <a:rPr lang="en-GB" sz="3000" dirty="0" err="1"/>
              <a:t>organi</a:t>
            </a:r>
            <a:r>
              <a:rPr lang="pl-PL" sz="3000" dirty="0"/>
              <a:t>s</a:t>
            </a:r>
            <a:r>
              <a:rPr lang="en-GB" sz="3000" dirty="0" err="1"/>
              <a:t>ation</a:t>
            </a:r>
            <a:r>
              <a:rPr lang="en-GB" sz="3000" dirty="0"/>
              <a:t> and/or execution of all or part of the logistics processes to competent suppliers specialising in the provision of logistics services may significantly increase the efficiency of logistics processes.</a:t>
            </a:r>
          </a:p>
        </p:txBody>
      </p:sp>
    </p:spTree>
    <p:extLst>
      <p:ext uri="{BB962C8B-B14F-4D97-AF65-F5344CB8AC3E}">
        <p14:creationId xmlns:p14="http://schemas.microsoft.com/office/powerpoint/2010/main" val="278308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Logistics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Gąsowska,2016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351338"/>
          </a:xfrm>
        </p:spPr>
        <p:txBody>
          <a:bodyPr>
            <a:normAutofit/>
          </a:bodyPr>
          <a:lstStyle/>
          <a:p>
            <a:pPr algn="just">
              <a:lnSpc>
                <a:spcPct val="110000"/>
              </a:lnSpc>
              <a:spcAft>
                <a:spcPts val="600"/>
              </a:spcAft>
            </a:pPr>
            <a:r>
              <a:rPr lang="en-GB" sz="3200" dirty="0"/>
              <a:t>As a result of cooperation between the organisation and the logistics operator, it is possible to achieve the following goals:</a:t>
            </a:r>
          </a:p>
          <a:p>
            <a:pPr lvl="1" algn="just">
              <a:lnSpc>
                <a:spcPct val="100000"/>
              </a:lnSpc>
            </a:pPr>
            <a:r>
              <a:rPr lang="en-GB" sz="2800" dirty="0"/>
              <a:t>improving the quality of customer service;</a:t>
            </a:r>
          </a:p>
          <a:p>
            <a:pPr lvl="1" algn="just">
              <a:lnSpc>
                <a:spcPct val="100000"/>
              </a:lnSpc>
            </a:pPr>
            <a:r>
              <a:rPr lang="en-GB" sz="2800" dirty="0"/>
              <a:t>shorter order cycle execution time;</a:t>
            </a:r>
          </a:p>
          <a:p>
            <a:pPr lvl="1" algn="just">
              <a:lnSpc>
                <a:spcPct val="100000"/>
              </a:lnSpc>
            </a:pPr>
            <a:r>
              <a:rPr lang="en-GB" sz="2800" dirty="0"/>
              <a:t>better quality and delivery guarantee;</a:t>
            </a:r>
          </a:p>
          <a:p>
            <a:pPr lvl="1" algn="just">
              <a:lnSpc>
                <a:spcPct val="100000"/>
              </a:lnSpc>
            </a:pPr>
            <a:r>
              <a:rPr lang="en-GB" sz="2800" dirty="0"/>
              <a:t>faster flow and increased transparency of information;</a:t>
            </a:r>
          </a:p>
          <a:p>
            <a:pPr lvl="1" algn="just">
              <a:lnSpc>
                <a:spcPct val="100000"/>
              </a:lnSpc>
            </a:pPr>
            <a:r>
              <a:rPr lang="en-GB" sz="2800" dirty="0"/>
              <a:t>more efficient use of assets.</a:t>
            </a:r>
          </a:p>
          <a:p>
            <a:pPr lvl="1" algn="just"/>
            <a:endParaRPr lang="en-GB" sz="2800" dirty="0"/>
          </a:p>
        </p:txBody>
      </p:sp>
    </p:spTree>
    <p:extLst>
      <p:ext uri="{BB962C8B-B14F-4D97-AF65-F5344CB8AC3E}">
        <p14:creationId xmlns:p14="http://schemas.microsoft.com/office/powerpoint/2010/main" val="92471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Logistics outsourcing </a:t>
            </a:r>
            <a:r>
              <a:rPr lang="pl-PL" dirty="0" err="1"/>
              <a:t>indicatiors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Szukalski, 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603044"/>
          </a:xfrm>
        </p:spPr>
        <p:txBody>
          <a:bodyPr>
            <a:normAutofit/>
          </a:bodyPr>
          <a:lstStyle/>
          <a:p>
            <a:pPr algn="just">
              <a:spcAft>
                <a:spcPts val="1200"/>
              </a:spcAft>
            </a:pPr>
            <a:r>
              <a:rPr lang="pl-PL" sz="4400" dirty="0" err="1"/>
              <a:t>Four</a:t>
            </a:r>
            <a:r>
              <a:rPr lang="pl-PL" sz="4400" dirty="0"/>
              <a:t> </a:t>
            </a:r>
            <a:r>
              <a:rPr lang="pl-PL" sz="4400" dirty="0" err="1"/>
              <a:t>indicators</a:t>
            </a:r>
            <a:r>
              <a:rPr lang="pl-PL" sz="4400" dirty="0"/>
              <a:t> of </a:t>
            </a:r>
            <a:r>
              <a:rPr lang="pl-PL" sz="4400" dirty="0" err="1"/>
              <a:t>logistics</a:t>
            </a:r>
            <a:r>
              <a:rPr lang="pl-PL" sz="4400" dirty="0"/>
              <a:t> outsourcing:</a:t>
            </a:r>
          </a:p>
          <a:p>
            <a:pPr lvl="1" algn="just">
              <a:lnSpc>
                <a:spcPct val="110000"/>
              </a:lnSpc>
            </a:pPr>
            <a:r>
              <a:rPr lang="en-US" sz="4000" dirty="0"/>
              <a:t>changes in cost</a:t>
            </a:r>
            <a:r>
              <a:rPr lang="pl-PL" sz="4000" dirty="0"/>
              <a:t>s;</a:t>
            </a:r>
            <a:endParaRPr lang="en-US" sz="4000" dirty="0"/>
          </a:p>
          <a:p>
            <a:pPr lvl="1" algn="just">
              <a:lnSpc>
                <a:spcPct val="110000"/>
              </a:lnSpc>
            </a:pPr>
            <a:r>
              <a:rPr lang="en-US" sz="4000" dirty="0"/>
              <a:t>changes in profitability</a:t>
            </a:r>
            <a:r>
              <a:rPr lang="pl-PL" sz="4000" dirty="0"/>
              <a:t>;</a:t>
            </a:r>
            <a:endParaRPr lang="en-US" sz="4000" dirty="0"/>
          </a:p>
          <a:p>
            <a:pPr lvl="1" algn="just">
              <a:lnSpc>
                <a:spcPct val="110000"/>
              </a:lnSpc>
            </a:pPr>
            <a:r>
              <a:rPr lang="en-US" sz="4000" dirty="0"/>
              <a:t>changes in turnover</a:t>
            </a:r>
            <a:r>
              <a:rPr lang="pl-PL" sz="4000" dirty="0"/>
              <a:t>;</a:t>
            </a:r>
            <a:endParaRPr lang="en-US" sz="4000" dirty="0"/>
          </a:p>
          <a:p>
            <a:pPr lvl="1" algn="just">
              <a:lnSpc>
                <a:spcPct val="110000"/>
              </a:lnSpc>
            </a:pPr>
            <a:r>
              <a:rPr lang="pl-PL" sz="4000" dirty="0"/>
              <a:t>c</a:t>
            </a:r>
            <a:r>
              <a:rPr lang="en-US" sz="4000" dirty="0" err="1"/>
              <a:t>hanges</a:t>
            </a:r>
            <a:r>
              <a:rPr lang="en-US" sz="4000" dirty="0"/>
              <a:t> in the break-even point</a:t>
            </a:r>
            <a:r>
              <a:rPr lang="pl-PL" sz="4000" dirty="0"/>
              <a:t>.</a:t>
            </a:r>
            <a:endParaRPr lang="en-US" sz="4000" dirty="0"/>
          </a:p>
        </p:txBody>
      </p:sp>
    </p:spTree>
    <p:extLst>
      <p:ext uri="{BB962C8B-B14F-4D97-AF65-F5344CB8AC3E}">
        <p14:creationId xmlns:p14="http://schemas.microsoft.com/office/powerpoint/2010/main" val="198767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Stages</a:t>
            </a:r>
            <a:r>
              <a:rPr lang="pl-PL" dirty="0"/>
              <a:t> of </a:t>
            </a:r>
            <a:r>
              <a:rPr lang="pl-PL" dirty="0" err="1"/>
              <a:t>logistics</a:t>
            </a:r>
            <a:r>
              <a:rPr lang="pl-PL" dirty="0"/>
              <a:t>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1932" y="61769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Jaworski</a:t>
            </a:r>
          </a:p>
        </p:txBody>
      </p:sp>
      <p:graphicFrame>
        <p:nvGraphicFramePr>
          <p:cNvPr id="7" name="Symbol zastępczy zawartości 6">
            <a:extLst>
              <a:ext uri="{FF2B5EF4-FFF2-40B4-BE49-F238E27FC236}">
                <a16:creationId xmlns:a16="http://schemas.microsoft.com/office/drawing/2014/main" id="{185D39FE-73F5-2342-5AD1-D554A09971CB}"/>
              </a:ext>
            </a:extLst>
          </p:cNvPr>
          <p:cNvGraphicFramePr>
            <a:graphicFrameLocks noGrp="1"/>
          </p:cNvGraphicFramePr>
          <p:nvPr>
            <p:ph idx="1"/>
            <p:extLst>
              <p:ext uri="{D42A27DB-BD31-4B8C-83A1-F6EECF244321}">
                <p14:modId xmlns:p14="http://schemas.microsoft.com/office/powerpoint/2010/main" val="4259739934"/>
              </p:ext>
            </p:extLst>
          </p:nvPr>
        </p:nvGraphicFramePr>
        <p:xfrm>
          <a:off x="1098738" y="1270578"/>
          <a:ext cx="10515600"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7AE7424-613E-4789-DBB9-A8105C50101E}"/>
              </a:ext>
            </a:extLst>
          </p:cNvPr>
          <p:cNvSpPr txBox="1"/>
          <p:nvPr/>
        </p:nvSpPr>
        <p:spPr>
          <a:xfrm>
            <a:off x="1129803" y="4074579"/>
            <a:ext cx="3075095" cy="1426481"/>
          </a:xfrm>
          <a:prstGeom prst="rect">
            <a:avLst/>
          </a:prstGeom>
          <a:noFill/>
        </p:spPr>
        <p:txBody>
          <a:bodyPr wrap="square">
            <a:spAutoFit/>
          </a:bodyPr>
          <a:lstStyle/>
          <a:p>
            <a:pPr algn="just">
              <a:lnSpc>
                <a:spcPct val="110000"/>
              </a:lnSpc>
            </a:pPr>
            <a:r>
              <a:rPr lang="en-US" sz="2000" dirty="0">
                <a:effectLst/>
                <a:latin typeface="Tahoma" panose="020B0604030504040204" pitchFamily="34" charset="0"/>
                <a:ea typeface="Calibri" panose="020F0502020204030204" pitchFamily="34" charset="0"/>
                <a:cs typeface="Times New Roman" panose="02020603050405020304" pitchFamily="18" charset="0"/>
              </a:rPr>
              <a:t>The purpose of this stage is to initiate discussions with logistics service providers</a:t>
            </a:r>
            <a:r>
              <a:rPr lang="pl-PL" sz="2000"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
        <p:nvSpPr>
          <p:cNvPr id="11" name="pole tekstowe 10">
            <a:extLst>
              <a:ext uri="{FF2B5EF4-FFF2-40B4-BE49-F238E27FC236}">
                <a16:creationId xmlns:a16="http://schemas.microsoft.com/office/drawing/2014/main" id="{D9C619D9-F529-7DC2-2B48-59EDA4B5A559}"/>
              </a:ext>
            </a:extLst>
          </p:cNvPr>
          <p:cNvSpPr txBox="1"/>
          <p:nvPr/>
        </p:nvSpPr>
        <p:spPr>
          <a:xfrm>
            <a:off x="8215645" y="4074579"/>
            <a:ext cx="3537376" cy="2103589"/>
          </a:xfrm>
          <a:prstGeom prst="rect">
            <a:avLst/>
          </a:prstGeom>
          <a:noFill/>
        </p:spPr>
        <p:txBody>
          <a:bodyPr wrap="square">
            <a:spAutoFit/>
          </a:bodyPr>
          <a:lstStyle/>
          <a:p>
            <a:pPr algn="just">
              <a:lnSpc>
                <a:spcPct val="110000"/>
              </a:lnSpc>
            </a:pPr>
            <a:r>
              <a:rPr lang="pl-PL" sz="2000" dirty="0">
                <a:latin typeface="Tahoma" panose="020B0604030504040204" pitchFamily="34" charset="0"/>
                <a:ea typeface="Calibri" panose="020F0502020204030204" pitchFamily="34" charset="0"/>
                <a:cs typeface="Times New Roman" panose="02020603050405020304" pitchFamily="18" charset="0"/>
              </a:rPr>
              <a:t>W</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orking</a:t>
            </a:r>
            <a:r>
              <a:rPr lang="en-US" sz="2000" dirty="0">
                <a:effectLst/>
                <a:latin typeface="Tahoma" panose="020B0604030504040204" pitchFamily="34" charset="0"/>
                <a:ea typeface="Calibri" panose="020F0502020204030204" pitchFamily="34" charset="0"/>
                <a:cs typeface="Times New Roman" panose="02020603050405020304" pitchFamily="18" charset="0"/>
              </a:rPr>
              <a:t> with the selected business entity to implement the project and physical transfer of warehouse stocks under the operator's management</a:t>
            </a:r>
            <a:r>
              <a:rPr lang="pl-PL" sz="2000" dirty="0">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sp>
        <p:nvSpPr>
          <p:cNvPr id="12" name="pole tekstowe 11">
            <a:extLst>
              <a:ext uri="{FF2B5EF4-FFF2-40B4-BE49-F238E27FC236}">
                <a16:creationId xmlns:a16="http://schemas.microsoft.com/office/drawing/2014/main" id="{A483273A-C856-1FB0-1A0B-F76B85F17D65}"/>
              </a:ext>
            </a:extLst>
          </p:cNvPr>
          <p:cNvSpPr txBox="1"/>
          <p:nvPr/>
        </p:nvSpPr>
        <p:spPr>
          <a:xfrm>
            <a:off x="4646578" y="4074579"/>
            <a:ext cx="3159381" cy="2442143"/>
          </a:xfrm>
          <a:prstGeom prst="rect">
            <a:avLst/>
          </a:prstGeom>
          <a:noFill/>
        </p:spPr>
        <p:txBody>
          <a:bodyPr wrap="square">
            <a:spAutoFit/>
          </a:bodyPr>
          <a:lstStyle/>
          <a:p>
            <a:pPr algn="just">
              <a:lnSpc>
                <a:spcPct val="110000"/>
              </a:lnSpc>
            </a:pPr>
            <a:r>
              <a:rPr lang="pl-PL" sz="2000" dirty="0">
                <a:effectLst/>
                <a:latin typeface="Tahoma" panose="020B0604030504040204" pitchFamily="34" charset="0"/>
                <a:ea typeface="Calibri" panose="020F0502020204030204" pitchFamily="34" charset="0"/>
                <a:cs typeface="Times New Roman" panose="02020603050405020304" pitchFamily="18" charset="0"/>
              </a:rPr>
              <a:t>External </a:t>
            </a:r>
            <a:r>
              <a:rPr lang="pl-PL" sz="2000" dirty="0" err="1">
                <a:effectLst/>
                <a:latin typeface="Tahoma" panose="020B0604030504040204" pitchFamily="34" charset="0"/>
                <a:ea typeface="Calibri" panose="020F0502020204030204" pitchFamily="34" charset="0"/>
                <a:cs typeface="Times New Roman" panose="02020603050405020304" pitchFamily="18" charset="0"/>
              </a:rPr>
              <a:t>companies</a:t>
            </a:r>
            <a:r>
              <a:rPr lang="pl-PL" sz="2000" dirty="0">
                <a:effectLst/>
                <a:latin typeface="Tahoma" panose="020B0604030504040204" pitchFamily="34" charset="0"/>
                <a:ea typeface="Calibri" panose="020F0502020204030204" pitchFamily="34" charset="0"/>
                <a:cs typeface="Times New Roman" panose="02020603050405020304" pitchFamily="18" charset="0"/>
              </a:rPr>
              <a:t> </a:t>
            </a:r>
            <a:r>
              <a:rPr lang="en-US" sz="2000" dirty="0">
                <a:effectLst/>
                <a:latin typeface="Tahoma" panose="020B0604030504040204" pitchFamily="34" charset="0"/>
                <a:ea typeface="Calibri" panose="020F0502020204030204" pitchFamily="34" charset="0"/>
                <a:cs typeface="Times New Roman" panose="02020603050405020304" pitchFamily="18" charset="0"/>
              </a:rPr>
              <a:t>submit their proposals for logistics services, trade negotiations and selecting the </a:t>
            </a:r>
            <a:r>
              <a:rPr lang="en-US" sz="2000" dirty="0" err="1">
                <a:effectLst/>
                <a:latin typeface="Tahoma" panose="020B0604030504040204" pitchFamily="34" charset="0"/>
                <a:ea typeface="Calibri" panose="020F0502020204030204" pitchFamily="34" charset="0"/>
                <a:cs typeface="Times New Roman" panose="02020603050405020304" pitchFamily="18" charset="0"/>
              </a:rPr>
              <a:t>organisation</a:t>
            </a:r>
            <a:r>
              <a:rPr lang="en-US" sz="2000" dirty="0">
                <a:effectLst/>
                <a:latin typeface="Tahoma" panose="020B0604030504040204" pitchFamily="34" charset="0"/>
                <a:ea typeface="Calibri" panose="020F0502020204030204" pitchFamily="34" charset="0"/>
                <a:cs typeface="Times New Roman" panose="02020603050405020304" pitchFamily="18" charset="0"/>
              </a:rPr>
              <a:t> that will ultimately take over logistics services.</a:t>
            </a:r>
            <a:endParaRPr lang="pl-PL" sz="2000" dirty="0"/>
          </a:p>
        </p:txBody>
      </p:sp>
    </p:spTree>
    <p:extLst>
      <p:ext uri="{BB962C8B-B14F-4D97-AF65-F5344CB8AC3E}">
        <p14:creationId xmlns:p14="http://schemas.microsoft.com/office/powerpoint/2010/main" val="31619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Outsourcing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481668"/>
            <a:ext cx="10515600" cy="4497332"/>
          </a:xfrm>
        </p:spPr>
        <p:txBody>
          <a:bodyPr>
            <a:normAutofit lnSpcReduction="10000"/>
          </a:bodyPr>
          <a:lstStyle/>
          <a:p>
            <a:pPr algn="just">
              <a:lnSpc>
                <a:spcPct val="120000"/>
              </a:lnSpc>
              <a:spcAft>
                <a:spcPts val="600"/>
              </a:spcAft>
            </a:pPr>
            <a:r>
              <a:rPr lang="pl-PL" dirty="0">
                <a:solidFill>
                  <a:srgbClr val="1065AB"/>
                </a:solidFill>
              </a:rPr>
              <a:t>O</a:t>
            </a:r>
            <a:r>
              <a:rPr lang="en-US" dirty="0" err="1">
                <a:solidFill>
                  <a:srgbClr val="1065AB"/>
                </a:solidFill>
              </a:rPr>
              <a:t>utsourcing</a:t>
            </a:r>
            <a:r>
              <a:rPr lang="en-US" dirty="0">
                <a:solidFill>
                  <a:srgbClr val="1065AB"/>
                </a:solidFill>
              </a:rPr>
              <a:t> </a:t>
            </a:r>
            <a:r>
              <a:rPr lang="en-US" dirty="0"/>
              <a:t>is a management method (concept) that consists in limiting the scope of activities performed directly by a given company (referred to as the parent company) and outsourcing them for permanent implementation by external enterprises (referred to as service companies</a:t>
            </a:r>
            <a:r>
              <a:rPr lang="pl-PL" dirty="0"/>
              <a:t>);</a:t>
            </a:r>
          </a:p>
          <a:p>
            <a:pPr algn="just">
              <a:lnSpc>
                <a:spcPct val="120000"/>
              </a:lnSpc>
            </a:pPr>
            <a:r>
              <a:rPr lang="pl-PL" dirty="0">
                <a:solidFill>
                  <a:srgbClr val="1065AB"/>
                </a:solidFill>
              </a:rPr>
              <a:t>O</a:t>
            </a:r>
            <a:r>
              <a:rPr lang="en-US" dirty="0" err="1">
                <a:solidFill>
                  <a:srgbClr val="1065AB"/>
                </a:solidFill>
              </a:rPr>
              <a:t>utsourcing</a:t>
            </a:r>
            <a:r>
              <a:rPr lang="en-US" dirty="0">
                <a:solidFill>
                  <a:srgbClr val="1065AB"/>
                </a:solidFill>
              </a:rPr>
              <a:t> </a:t>
            </a:r>
            <a:r>
              <a:rPr lang="en-US" dirty="0"/>
              <a:t>is defined as a method of permanent external service by </a:t>
            </a:r>
            <a:r>
              <a:rPr lang="en-US" dirty="0" err="1"/>
              <a:t>speciali</a:t>
            </a:r>
            <a:r>
              <a:rPr lang="pl-PL" dirty="0"/>
              <a:t>s</a:t>
            </a:r>
            <a:r>
              <a:rPr lang="en-US" dirty="0"/>
              <a:t>ed enterprises, </a:t>
            </a:r>
            <a:r>
              <a:rPr lang="en-US" dirty="0" err="1"/>
              <a:t>externali</a:t>
            </a:r>
            <a:r>
              <a:rPr lang="pl-PL" dirty="0"/>
              <a:t>s</a:t>
            </a:r>
            <a:r>
              <a:rPr lang="en-US" dirty="0" err="1"/>
              <a:t>ation</a:t>
            </a:r>
            <a:r>
              <a:rPr lang="en-US" dirty="0"/>
              <a:t>, external management, or even </a:t>
            </a:r>
            <a:r>
              <a:rPr lang="en-US" dirty="0" err="1"/>
              <a:t>deconcentration</a:t>
            </a:r>
            <a:r>
              <a:rPr lang="en-US" dirty="0"/>
              <a:t> of the functioning of the organi</a:t>
            </a:r>
            <a:r>
              <a:rPr lang="pl-PL" dirty="0"/>
              <a:t>s</a:t>
            </a:r>
            <a:r>
              <a:rPr lang="en-US" dirty="0" err="1"/>
              <a:t>ation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59293" y="612499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a:t>
            </a:r>
          </a:p>
        </p:txBody>
      </p:sp>
    </p:spTree>
    <p:extLst>
      <p:ext uri="{BB962C8B-B14F-4D97-AF65-F5344CB8AC3E}">
        <p14:creationId xmlns:p14="http://schemas.microsoft.com/office/powerpoint/2010/main" val="195277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Advantages</a:t>
            </a:r>
            <a:r>
              <a:rPr lang="pl-PL" dirty="0"/>
              <a:t> and </a:t>
            </a:r>
            <a:r>
              <a:rPr lang="pl-PL" dirty="0" err="1"/>
              <a:t>disadvantages</a:t>
            </a:r>
            <a:r>
              <a:rPr lang="pl-PL" dirty="0"/>
              <a:t> of </a:t>
            </a:r>
            <a:r>
              <a:rPr lang="pl-PL" dirty="0" err="1"/>
              <a:t>logistics</a:t>
            </a:r>
            <a:r>
              <a:rPr lang="pl-PL" dirty="0"/>
              <a:t>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nn-NO" sz="1200" dirty="0">
                <a:solidFill>
                  <a:srgbClr val="7F7F7F"/>
                </a:solidFill>
              </a:rPr>
              <a:t>Khaletskaya</a:t>
            </a:r>
            <a:r>
              <a:rPr lang="pl-PL" sz="1200" dirty="0">
                <a:solidFill>
                  <a:srgbClr val="7F7F7F"/>
                </a:solidFill>
              </a:rPr>
              <a:t>, </a:t>
            </a:r>
            <a:r>
              <a:rPr lang="nn-NO" sz="1200" dirty="0">
                <a:solidFill>
                  <a:srgbClr val="7F7F7F"/>
                </a:solidFill>
              </a:rPr>
              <a:t>2021, Ware Teka</a:t>
            </a:r>
            <a:endParaRPr lang="pl-PL" sz="1200" dirty="0">
              <a:solidFill>
                <a:srgbClr val="7F7F7F"/>
              </a:solidFill>
            </a:endParaRPr>
          </a:p>
        </p:txBody>
      </p:sp>
      <p:graphicFrame>
        <p:nvGraphicFramePr>
          <p:cNvPr id="7" name="Symbol zastępczy zawartości 6">
            <a:extLst>
              <a:ext uri="{FF2B5EF4-FFF2-40B4-BE49-F238E27FC236}">
                <a16:creationId xmlns:a16="http://schemas.microsoft.com/office/drawing/2014/main" id="{7F59A8DF-A83E-3F72-55FA-AB631003E17E}"/>
              </a:ext>
            </a:extLst>
          </p:cNvPr>
          <p:cNvGraphicFramePr>
            <a:graphicFrameLocks noGrp="1"/>
          </p:cNvGraphicFramePr>
          <p:nvPr>
            <p:ph idx="1"/>
            <p:extLst>
              <p:ext uri="{D42A27DB-BD31-4B8C-83A1-F6EECF244321}">
                <p14:modId xmlns:p14="http://schemas.microsoft.com/office/powerpoint/2010/main" val="2384280537"/>
              </p:ext>
            </p:extLst>
          </p:nvPr>
        </p:nvGraphicFramePr>
        <p:xfrm>
          <a:off x="838200" y="1545185"/>
          <a:ext cx="10515600" cy="457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49896206"/>
                    </a:ext>
                  </a:extLst>
                </a:gridCol>
                <a:gridCol w="5257800">
                  <a:extLst>
                    <a:ext uri="{9D8B030D-6E8A-4147-A177-3AD203B41FA5}">
                      <a16:colId xmlns:a16="http://schemas.microsoft.com/office/drawing/2014/main" val="3697353276"/>
                    </a:ext>
                  </a:extLst>
                </a:gridCol>
              </a:tblGrid>
              <a:tr h="370840">
                <a:tc>
                  <a:txBody>
                    <a:bodyPr/>
                    <a:lstStyle/>
                    <a:p>
                      <a:pPr algn="ctr"/>
                      <a:r>
                        <a:rPr lang="pl-PL" sz="2200" dirty="0" err="1">
                          <a:latin typeface="Tahoma" panose="020B0604030504040204" pitchFamily="34" charset="0"/>
                          <a:ea typeface="Tahoma" panose="020B0604030504040204" pitchFamily="34" charset="0"/>
                          <a:cs typeface="Tahoma" panose="020B0604030504040204" pitchFamily="34" charset="0"/>
                        </a:rPr>
                        <a:t>Advantages</a:t>
                      </a:r>
                      <a:r>
                        <a:rPr lang="pl-PL" sz="2200" dirty="0">
                          <a:latin typeface="Tahoma" panose="020B0604030504040204" pitchFamily="34" charset="0"/>
                          <a:ea typeface="Tahoma" panose="020B0604030504040204" pitchFamily="34" charset="0"/>
                          <a:cs typeface="Tahoma" panose="020B0604030504040204" pitchFamily="34" charset="0"/>
                        </a:rPr>
                        <a:t> of </a:t>
                      </a:r>
                      <a:r>
                        <a:rPr lang="pl-PL" sz="2200" dirty="0" err="1">
                          <a:latin typeface="Tahoma" panose="020B0604030504040204" pitchFamily="34" charset="0"/>
                          <a:ea typeface="Tahoma" panose="020B0604030504040204" pitchFamily="34" charset="0"/>
                          <a:cs typeface="Tahoma" panose="020B0604030504040204" pitchFamily="34" charset="0"/>
                        </a:rPr>
                        <a:t>logistics</a:t>
                      </a:r>
                      <a:r>
                        <a:rPr lang="pl-PL" sz="2200" dirty="0">
                          <a:latin typeface="Tahoma" panose="020B0604030504040204" pitchFamily="34" charset="0"/>
                          <a:ea typeface="Tahoma" panose="020B0604030504040204" pitchFamily="34" charset="0"/>
                          <a:cs typeface="Tahoma" panose="020B0604030504040204" pitchFamily="34" charset="0"/>
                        </a:rPr>
                        <a:t> outsourcing</a:t>
                      </a:r>
                    </a:p>
                  </a:txBody>
                  <a:tcPr anchor="ctr"/>
                </a:tc>
                <a:tc>
                  <a:txBody>
                    <a:bodyPr/>
                    <a:lstStyle/>
                    <a:p>
                      <a:pPr algn="ctr"/>
                      <a:r>
                        <a:rPr lang="pl-PL" sz="2200" dirty="0" err="1">
                          <a:latin typeface="Tahoma" panose="020B0604030504040204" pitchFamily="34" charset="0"/>
                          <a:ea typeface="Tahoma" panose="020B0604030504040204" pitchFamily="34" charset="0"/>
                          <a:cs typeface="Tahoma" panose="020B0604030504040204" pitchFamily="34" charset="0"/>
                        </a:rPr>
                        <a:t>Disadvantages</a:t>
                      </a:r>
                      <a:r>
                        <a:rPr lang="pl-PL" sz="2200" dirty="0">
                          <a:latin typeface="Tahoma" panose="020B0604030504040204" pitchFamily="34" charset="0"/>
                          <a:ea typeface="Tahoma" panose="020B0604030504040204" pitchFamily="34" charset="0"/>
                          <a:cs typeface="Tahoma" panose="020B0604030504040204" pitchFamily="34" charset="0"/>
                        </a:rPr>
                        <a:t> of </a:t>
                      </a:r>
                      <a:r>
                        <a:rPr lang="pl-PL" sz="2200" dirty="0" err="1">
                          <a:latin typeface="Tahoma" panose="020B0604030504040204" pitchFamily="34" charset="0"/>
                          <a:ea typeface="Tahoma" panose="020B0604030504040204" pitchFamily="34" charset="0"/>
                          <a:cs typeface="Tahoma" panose="020B0604030504040204" pitchFamily="34" charset="0"/>
                        </a:rPr>
                        <a:t>logistics</a:t>
                      </a:r>
                      <a:r>
                        <a:rPr lang="pl-PL" sz="2200" dirty="0">
                          <a:latin typeface="Tahoma" panose="020B0604030504040204" pitchFamily="34" charset="0"/>
                          <a:ea typeface="Tahoma" panose="020B0604030504040204" pitchFamily="34" charset="0"/>
                          <a:cs typeface="Tahoma" panose="020B0604030504040204" pitchFamily="34" charset="0"/>
                        </a:rPr>
                        <a:t> outsourcing</a:t>
                      </a:r>
                    </a:p>
                  </a:txBody>
                  <a:tcPr anchor="ctr"/>
                </a:tc>
                <a:extLst>
                  <a:ext uri="{0D108BD9-81ED-4DB2-BD59-A6C34878D82A}">
                    <a16:rowId xmlns:a16="http://schemas.microsoft.com/office/drawing/2014/main" val="3863610861"/>
                  </a:ext>
                </a:extLst>
              </a:tr>
              <a:tr h="370840">
                <a:tc>
                  <a:txBody>
                    <a:bodyPr/>
                    <a:lstStyle/>
                    <a:p>
                      <a:r>
                        <a:rPr lang="en-US" sz="2200" dirty="0" err="1">
                          <a:latin typeface="Tahoma" panose="020B0604030504040204" pitchFamily="34" charset="0"/>
                          <a:ea typeface="Tahoma" panose="020B0604030504040204" pitchFamily="34" charset="0"/>
                          <a:cs typeface="Tahoma" panose="020B0604030504040204" pitchFamily="34" charset="0"/>
                        </a:rPr>
                        <a:t>Optimi</a:t>
                      </a:r>
                      <a:r>
                        <a:rPr lang="pl-PL" sz="2200" dirty="0">
                          <a:latin typeface="Tahoma" panose="020B0604030504040204" pitchFamily="34" charset="0"/>
                          <a:ea typeface="Tahoma" panose="020B0604030504040204" pitchFamily="34" charset="0"/>
                          <a:cs typeface="Tahoma" panose="020B0604030504040204" pitchFamily="34" charset="0"/>
                        </a:rPr>
                        <a:t>s</a:t>
                      </a:r>
                      <a:r>
                        <a:rPr lang="en-US" sz="2200" dirty="0" err="1">
                          <a:latin typeface="Tahoma" panose="020B0604030504040204" pitchFamily="34" charset="0"/>
                          <a:ea typeface="Tahoma" panose="020B0604030504040204" pitchFamily="34" charset="0"/>
                          <a:cs typeface="Tahoma" panose="020B0604030504040204" pitchFamily="34" charset="0"/>
                        </a:rPr>
                        <a:t>ing</a:t>
                      </a:r>
                      <a:r>
                        <a:rPr lang="en-US" sz="2200" dirty="0">
                          <a:latin typeface="Tahoma" panose="020B0604030504040204" pitchFamily="34" charset="0"/>
                          <a:ea typeface="Tahoma" panose="020B0604030504040204" pitchFamily="34" charset="0"/>
                          <a:cs typeface="Tahoma" panose="020B0604030504040204" pitchFamily="34" charset="0"/>
                        </a:rPr>
                        <a:t> expenses and reducing investment risk</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Employees' fear of dismissal and demotivation</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99396874"/>
                  </a:ext>
                </a:extLst>
              </a:tr>
              <a:tr h="370840">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Ability to focus on the right business</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Partial loss of control over order execution</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7312839"/>
                  </a:ext>
                </a:extLst>
              </a:tr>
              <a:tr h="370840">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Improving the flow of processes and division of responsibilities</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Choosing a partner with a lack of competence</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81522566"/>
                  </a:ext>
                </a:extLst>
              </a:tr>
              <a:tr h="370840">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Improving the quality of consumer service</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Becoming dependent on a service provider</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38763444"/>
                  </a:ext>
                </a:extLst>
              </a:tr>
              <a:tr h="370840">
                <a:tc>
                  <a:txBody>
                    <a:bodyPr/>
                    <a:lstStyle/>
                    <a:p>
                      <a:r>
                        <a:rPr lang="pl-PL" sz="2200" dirty="0" err="1">
                          <a:latin typeface="Tahoma" panose="020B0604030504040204" pitchFamily="34" charset="0"/>
                          <a:ea typeface="Tahoma" panose="020B0604030504040204" pitchFamily="34" charset="0"/>
                          <a:cs typeface="Tahoma" panose="020B0604030504040204" pitchFamily="34" charset="0"/>
                        </a:rPr>
                        <a:t>Increasing</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competitiveness</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2200" dirty="0">
                          <a:latin typeface="Tahoma" panose="020B0604030504040204" pitchFamily="34" charset="0"/>
                          <a:ea typeface="Tahoma" panose="020B0604030504040204" pitchFamily="34" charset="0"/>
                          <a:cs typeface="Tahoma" panose="020B0604030504040204" pitchFamily="34" charset="0"/>
                        </a:rPr>
                        <a:t>Possible problems with coordination and internal communication</a:t>
                      </a:r>
                      <a:endParaRPr lang="pl-PL" sz="2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91706543"/>
                  </a:ext>
                </a:extLst>
              </a:tr>
            </a:tbl>
          </a:graphicData>
        </a:graphic>
      </p:graphicFrame>
    </p:spTree>
    <p:extLst>
      <p:ext uri="{BB962C8B-B14F-4D97-AF65-F5344CB8AC3E}">
        <p14:creationId xmlns:p14="http://schemas.microsoft.com/office/powerpoint/2010/main" val="139523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662092" y="1481668"/>
            <a:ext cx="11050010" cy="4603044"/>
          </a:xfrm>
        </p:spPr>
        <p:txBody>
          <a:bodyPr>
            <a:noAutofit/>
          </a:bodyPr>
          <a:lstStyle/>
          <a:p>
            <a:pPr algn="just">
              <a:lnSpc>
                <a:spcPct val="110000"/>
              </a:lnSpc>
            </a:pPr>
            <a:r>
              <a:rPr lang="pl-PL" sz="2600" dirty="0"/>
              <a:t>O</a:t>
            </a:r>
            <a:r>
              <a:rPr lang="en-US" sz="2600" dirty="0" err="1"/>
              <a:t>rganisation</a:t>
            </a:r>
            <a:r>
              <a:rPr lang="en-US" sz="2600" dirty="0"/>
              <a:t> X must decide whether to produce a component for product A on its own or to purchase a ready-made component</a:t>
            </a:r>
            <a:r>
              <a:rPr lang="pl-PL" sz="2600" dirty="0"/>
              <a:t>;</a:t>
            </a:r>
          </a:p>
          <a:p>
            <a:pPr algn="just">
              <a:lnSpc>
                <a:spcPct val="110000"/>
              </a:lnSpc>
              <a:spcAft>
                <a:spcPts val="600"/>
              </a:spcAft>
            </a:pPr>
            <a:r>
              <a:rPr lang="en-US" sz="2600" dirty="0"/>
              <a:t>Fixed costs, unit variable costs and the purchase price of 1 piece of the component are specified below.</a:t>
            </a:r>
            <a:endParaRPr lang="pl-PL" sz="2600" dirty="0"/>
          </a:p>
          <a:p>
            <a:pPr lvl="1">
              <a:lnSpc>
                <a:spcPct val="110000"/>
              </a:lnSpc>
            </a:pPr>
            <a:r>
              <a:rPr lang="en-US" sz="2200" dirty="0"/>
              <a:t>Fixed costs</a:t>
            </a:r>
            <a:r>
              <a:rPr lang="pl-PL" sz="2200" dirty="0"/>
              <a:t>:</a:t>
            </a:r>
            <a:r>
              <a:rPr lang="en-US" sz="2200" dirty="0"/>
              <a:t> </a:t>
            </a:r>
            <a:r>
              <a:rPr lang="pl-PL" sz="2200" dirty="0">
                <a:solidFill>
                  <a:srgbClr val="4472C4"/>
                </a:solidFill>
              </a:rPr>
              <a:t>50 000 </a:t>
            </a:r>
            <a:r>
              <a:rPr lang="pl-PL" sz="2200" dirty="0"/>
              <a:t>EUR</a:t>
            </a:r>
          </a:p>
          <a:p>
            <a:pPr lvl="1">
              <a:lnSpc>
                <a:spcPct val="110000"/>
              </a:lnSpc>
            </a:pPr>
            <a:r>
              <a:rPr lang="en-US" sz="2200" dirty="0"/>
              <a:t>Variable costs</a:t>
            </a:r>
            <a:r>
              <a:rPr lang="pl-PL" sz="2200" dirty="0"/>
              <a:t>:</a:t>
            </a:r>
            <a:r>
              <a:rPr lang="en-US" sz="2200" dirty="0"/>
              <a:t> </a:t>
            </a:r>
            <a:r>
              <a:rPr lang="en-US" sz="2200" dirty="0">
                <a:solidFill>
                  <a:srgbClr val="4472C4"/>
                </a:solidFill>
              </a:rPr>
              <a:t>16</a:t>
            </a:r>
            <a:r>
              <a:rPr lang="pl-PL" sz="2200" dirty="0">
                <a:solidFill>
                  <a:srgbClr val="4472C4"/>
                </a:solidFill>
              </a:rPr>
              <a:t> </a:t>
            </a:r>
            <a:r>
              <a:rPr lang="pl-PL" sz="2200" dirty="0"/>
              <a:t>EUR</a:t>
            </a:r>
            <a:r>
              <a:rPr lang="en-US" sz="2200" dirty="0"/>
              <a:t>/</a:t>
            </a:r>
            <a:r>
              <a:rPr lang="pl-PL" sz="2200" dirty="0"/>
              <a:t>pc</a:t>
            </a:r>
          </a:p>
          <a:p>
            <a:pPr lvl="1">
              <a:lnSpc>
                <a:spcPct val="110000"/>
              </a:lnSpc>
              <a:spcAft>
                <a:spcPts val="600"/>
              </a:spcAft>
            </a:pPr>
            <a:r>
              <a:rPr lang="pl-PL" sz="2200" dirty="0"/>
              <a:t>Unit </a:t>
            </a:r>
            <a:r>
              <a:rPr lang="pl-PL" sz="2200" dirty="0" err="1"/>
              <a:t>purchase</a:t>
            </a:r>
            <a:r>
              <a:rPr lang="pl-PL" sz="2200" dirty="0"/>
              <a:t> </a:t>
            </a:r>
            <a:r>
              <a:rPr lang="pl-PL" sz="2200" dirty="0" err="1"/>
              <a:t>price</a:t>
            </a:r>
            <a:r>
              <a:rPr lang="pl-PL" sz="2200" dirty="0"/>
              <a:t>: </a:t>
            </a:r>
            <a:r>
              <a:rPr lang="pl-PL" sz="2200" dirty="0">
                <a:solidFill>
                  <a:srgbClr val="4472C4"/>
                </a:solidFill>
              </a:rPr>
              <a:t>25 </a:t>
            </a:r>
            <a:r>
              <a:rPr lang="pl-PL" sz="2200" dirty="0"/>
              <a:t>EUR/pc</a:t>
            </a:r>
            <a:endParaRPr lang="en-US" sz="2200" dirty="0"/>
          </a:p>
          <a:p>
            <a:pPr>
              <a:lnSpc>
                <a:spcPct val="110000"/>
              </a:lnSpc>
            </a:pPr>
            <a:r>
              <a:rPr lang="en-US" sz="2600" dirty="0"/>
              <a:t>Which variant to choose if you plan to produce </a:t>
            </a:r>
            <a:r>
              <a:rPr lang="en-US" sz="2600" dirty="0">
                <a:solidFill>
                  <a:srgbClr val="4472C4"/>
                </a:solidFill>
              </a:rPr>
              <a:t>10 000 </a:t>
            </a:r>
            <a:r>
              <a:rPr lang="en-US" sz="2600" dirty="0"/>
              <a:t>pcs per year?</a:t>
            </a:r>
            <a:endParaRPr lang="pl-PL" sz="2600" dirty="0"/>
          </a:p>
          <a:p>
            <a:pPr>
              <a:lnSpc>
                <a:spcPct val="110000"/>
              </a:lnSpc>
            </a:pPr>
            <a:r>
              <a:rPr lang="en-US" sz="2600" dirty="0"/>
              <a:t>At what volume of production </a:t>
            </a:r>
            <a:r>
              <a:rPr lang="pl-PL" sz="2600" dirty="0" err="1"/>
              <a:t>total</a:t>
            </a:r>
            <a:r>
              <a:rPr lang="en-US" sz="2600" dirty="0"/>
              <a:t> costs of both variants are the same</a:t>
            </a:r>
            <a:r>
              <a:rPr lang="pl-PL" sz="2600" dirty="0"/>
              <a:t>?</a:t>
            </a:r>
          </a:p>
        </p:txBody>
      </p:sp>
    </p:spTree>
    <p:extLst>
      <p:ext uri="{BB962C8B-B14F-4D97-AF65-F5344CB8AC3E}">
        <p14:creationId xmlns:p14="http://schemas.microsoft.com/office/powerpoint/2010/main" val="360632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 (</a:t>
            </a:r>
            <a:r>
              <a:rPr lang="pl-PL" dirty="0" err="1"/>
              <a:t>solution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4598119"/>
          </a:xfrm>
        </p:spPr>
        <p:txBody>
          <a:bodyPr>
            <a:noAutofit/>
          </a:bodyPr>
          <a:lstStyle/>
          <a:p>
            <a:pPr marL="0" indent="0">
              <a:lnSpc>
                <a:spcPct val="150000"/>
              </a:lnSpc>
              <a:buNone/>
            </a:pPr>
            <a:r>
              <a:rPr lang="en-US" sz="2200" dirty="0"/>
              <a:t>Which variant to choose if you plan to produce 10 000 pcs per year?</a:t>
            </a:r>
            <a:endParaRPr lang="pl-PL" sz="2200" dirty="0"/>
          </a:p>
          <a:p>
            <a:pPr>
              <a:lnSpc>
                <a:spcPct val="150000"/>
              </a:lnSpc>
            </a:pPr>
            <a:r>
              <a:rPr lang="pl-PL" sz="2200" dirty="0" err="1"/>
              <a:t>Make</a:t>
            </a:r>
            <a:r>
              <a:rPr lang="pl-PL" sz="2200" dirty="0"/>
              <a:t> </a:t>
            </a:r>
            <a:r>
              <a:rPr lang="pl-PL" sz="2200" dirty="0" err="1"/>
              <a:t>Variant</a:t>
            </a:r>
            <a:r>
              <a:rPr lang="pl-PL" sz="2200" dirty="0"/>
              <a:t>:</a:t>
            </a:r>
          </a:p>
          <a:p>
            <a:pPr lvl="1">
              <a:lnSpc>
                <a:spcPct val="150000"/>
              </a:lnSpc>
            </a:pPr>
            <a:r>
              <a:rPr lang="en-US" sz="2200" dirty="0"/>
              <a:t>Variable costs</a:t>
            </a:r>
            <a:r>
              <a:rPr lang="pl-PL" sz="2200" dirty="0"/>
              <a:t>:</a:t>
            </a:r>
            <a:r>
              <a:rPr lang="en-US" sz="2200" dirty="0"/>
              <a:t> </a:t>
            </a:r>
            <a:r>
              <a:rPr lang="en-US" sz="2200" dirty="0">
                <a:solidFill>
                  <a:srgbClr val="4472C4"/>
                </a:solidFill>
              </a:rPr>
              <a:t>16</a:t>
            </a:r>
            <a:r>
              <a:rPr lang="pl-PL" sz="2200" dirty="0">
                <a:solidFill>
                  <a:srgbClr val="4472C4"/>
                </a:solidFill>
              </a:rPr>
              <a:t> </a:t>
            </a:r>
            <a:r>
              <a:rPr lang="pl-PL" sz="2200" dirty="0"/>
              <a:t>EUR</a:t>
            </a:r>
            <a:r>
              <a:rPr lang="en-US" sz="2200" dirty="0"/>
              <a:t>/</a:t>
            </a:r>
            <a:r>
              <a:rPr lang="pl-PL" sz="2200" dirty="0"/>
              <a:t>pc</a:t>
            </a:r>
          </a:p>
          <a:p>
            <a:pPr lvl="1">
              <a:lnSpc>
                <a:spcPct val="150000"/>
              </a:lnSpc>
            </a:pPr>
            <a:r>
              <a:rPr lang="en-US" sz="2200" dirty="0">
                <a:solidFill>
                  <a:srgbClr val="4472C4"/>
                </a:solidFill>
              </a:rPr>
              <a:t>10 000 </a:t>
            </a:r>
            <a:r>
              <a:rPr lang="en-US" sz="2200" dirty="0"/>
              <a:t>pcs per year</a:t>
            </a:r>
            <a:endParaRPr lang="pl-PL" sz="2200" dirty="0"/>
          </a:p>
          <a:p>
            <a:pPr lvl="1">
              <a:lnSpc>
                <a:spcPct val="150000"/>
              </a:lnSpc>
            </a:pPr>
            <a:r>
              <a:rPr lang="en-US" sz="2200" dirty="0"/>
              <a:t>Fixed costs</a:t>
            </a:r>
            <a:r>
              <a:rPr lang="pl-PL" sz="2200" dirty="0"/>
              <a:t>:</a:t>
            </a:r>
            <a:r>
              <a:rPr lang="en-US" sz="2200" dirty="0"/>
              <a:t> </a:t>
            </a:r>
            <a:r>
              <a:rPr lang="pl-PL" sz="2200" dirty="0">
                <a:solidFill>
                  <a:srgbClr val="4472C4"/>
                </a:solidFill>
              </a:rPr>
              <a:t>50 000 </a:t>
            </a:r>
            <a:r>
              <a:rPr lang="pl-PL" sz="2200" dirty="0"/>
              <a:t>EUR</a:t>
            </a:r>
          </a:p>
          <a:p>
            <a:pPr lvl="1">
              <a:lnSpc>
                <a:spcPct val="150000"/>
              </a:lnSpc>
            </a:pPr>
            <a:endParaRPr lang="pl-PL" sz="2000" dirty="0"/>
          </a:p>
          <a:p>
            <a:pPr marL="0" indent="0">
              <a:lnSpc>
                <a:spcPct val="150000"/>
              </a:lnSpc>
              <a:buNone/>
            </a:pPr>
            <a:endParaRPr lang="pl-PL" sz="2000" dirty="0"/>
          </a:p>
        </p:txBody>
      </p:sp>
      <p:sp>
        <p:nvSpPr>
          <p:cNvPr id="5" name="pole tekstowe 4">
            <a:extLst>
              <a:ext uri="{FF2B5EF4-FFF2-40B4-BE49-F238E27FC236}">
                <a16:creationId xmlns:a16="http://schemas.microsoft.com/office/drawing/2014/main" id="{CBBDF5E6-593B-5D64-B3F3-3C71A8B8F2CB}"/>
              </a:ext>
            </a:extLst>
          </p:cNvPr>
          <p:cNvSpPr txBox="1"/>
          <p:nvPr/>
        </p:nvSpPr>
        <p:spPr>
          <a:xfrm>
            <a:off x="4961759" y="4246178"/>
            <a:ext cx="2876899" cy="531171"/>
          </a:xfrm>
          <a:prstGeom prst="rect">
            <a:avLst/>
          </a:prstGeom>
          <a:noFill/>
        </p:spPr>
        <p:txBody>
          <a:bodyPr wrap="square">
            <a:spAutoFit/>
          </a:bodyPr>
          <a:lstStyle/>
          <a:p>
            <a:pPr algn="ctr">
              <a:lnSpc>
                <a:spcPct val="150000"/>
              </a:lnSpc>
              <a:spcAft>
                <a:spcPts val="600"/>
              </a:spcAft>
            </a:pPr>
            <a:r>
              <a:rPr lang="en-US"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22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a:t>
            </a:r>
            <a:r>
              <a:rPr lang="en-US" sz="22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s </a:t>
            </a:r>
            <a:r>
              <a:rPr lang="en-US"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+X* </a:t>
            </a:r>
            <a:r>
              <a:rPr lang="en-US" sz="22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22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22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pole tekstowe 6">
            <a:extLst>
              <a:ext uri="{FF2B5EF4-FFF2-40B4-BE49-F238E27FC236}">
                <a16:creationId xmlns:a16="http://schemas.microsoft.com/office/drawing/2014/main" id="{8C82F9D7-623F-C6A7-3E01-A5DFD7221331}"/>
              </a:ext>
            </a:extLst>
          </p:cNvPr>
          <p:cNvSpPr txBox="1"/>
          <p:nvPr/>
        </p:nvSpPr>
        <p:spPr>
          <a:xfrm>
            <a:off x="3472775" y="4831231"/>
            <a:ext cx="5751764" cy="531171"/>
          </a:xfrm>
          <a:prstGeom prst="rect">
            <a:avLst/>
          </a:prstGeom>
          <a:noFill/>
        </p:spPr>
        <p:txBody>
          <a:bodyPr wrap="square">
            <a:spAutoFit/>
          </a:bodyPr>
          <a:lstStyle/>
          <a:p>
            <a:pPr algn="ctr">
              <a:lnSpc>
                <a:spcPct val="150000"/>
              </a:lnSpc>
              <a:spcAft>
                <a:spcPts val="600"/>
              </a:spcAft>
            </a:pPr>
            <a:r>
              <a:rPr lang="en-US"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22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50 000</a:t>
            </a:r>
            <a:r>
              <a:rPr lang="en-US" sz="22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en-US"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10 000</a:t>
            </a:r>
            <a:r>
              <a:rPr lang="en-US"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2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16 = 210 000 EUR</a:t>
            </a:r>
            <a:endParaRPr lang="pl-PL" sz="2200" kern="1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9" name="Łącznik prosty ze strzałką 8">
            <a:extLst>
              <a:ext uri="{FF2B5EF4-FFF2-40B4-BE49-F238E27FC236}">
                <a16:creationId xmlns:a16="http://schemas.microsoft.com/office/drawing/2014/main" id="{9E82ACC5-1896-529D-A8C9-4C163AF12194}"/>
              </a:ext>
            </a:extLst>
          </p:cNvPr>
          <p:cNvCxnSpPr>
            <a:cxnSpLocks/>
          </p:cNvCxnSpPr>
          <p:nvPr/>
        </p:nvCxnSpPr>
        <p:spPr>
          <a:xfrm>
            <a:off x="4550779" y="4143983"/>
            <a:ext cx="1545221" cy="282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4075889" y="3579779"/>
            <a:ext cx="2597285" cy="846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4786009" y="3044757"/>
            <a:ext cx="2170376" cy="1307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60C1C508-056C-BF7B-008E-8DA94AD02172}"/>
              </a:ext>
            </a:extLst>
          </p:cNvPr>
          <p:cNvSpPr txBox="1"/>
          <p:nvPr/>
        </p:nvSpPr>
        <p:spPr>
          <a:xfrm>
            <a:off x="3048965" y="5374617"/>
            <a:ext cx="6094070" cy="589072"/>
          </a:xfrm>
          <a:prstGeom prst="rect">
            <a:avLst/>
          </a:prstGeom>
          <a:noFill/>
        </p:spPr>
        <p:txBody>
          <a:bodyPr wrap="square">
            <a:spAutoFit/>
          </a:bodyPr>
          <a:lstStyle/>
          <a:p>
            <a:pPr algn="ctr">
              <a:lnSpc>
                <a:spcPct val="150000"/>
              </a:lnSpc>
            </a:pPr>
            <a:r>
              <a:rPr lang="pl-PL" sz="2400" b="1" dirty="0" err="1">
                <a:solidFill>
                  <a:srgbClr val="4472C4"/>
                </a:solidFill>
              </a:rPr>
              <a:t>Make</a:t>
            </a:r>
            <a:r>
              <a:rPr lang="pl-PL" sz="2400" b="1" dirty="0">
                <a:solidFill>
                  <a:srgbClr val="4472C4"/>
                </a:solidFill>
              </a:rPr>
              <a:t> </a:t>
            </a:r>
            <a:r>
              <a:rPr lang="pl-PL" sz="2400" b="1" dirty="0" err="1">
                <a:solidFill>
                  <a:srgbClr val="4472C4"/>
                </a:solidFill>
              </a:rPr>
              <a:t>Variant</a:t>
            </a:r>
            <a:r>
              <a:rPr lang="pl-PL" sz="2400" b="1" dirty="0">
                <a:solidFill>
                  <a:srgbClr val="4472C4"/>
                </a:solidFill>
              </a:rPr>
              <a:t> = 210 000 EUR / YEAR</a:t>
            </a:r>
          </a:p>
        </p:txBody>
      </p:sp>
    </p:spTree>
    <p:extLst>
      <p:ext uri="{BB962C8B-B14F-4D97-AF65-F5344CB8AC3E}">
        <p14:creationId xmlns:p14="http://schemas.microsoft.com/office/powerpoint/2010/main" val="13598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 (</a:t>
            </a:r>
            <a:r>
              <a:rPr lang="pl-PL" dirty="0" err="1"/>
              <a:t>solution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4699034"/>
          </a:xfrm>
        </p:spPr>
        <p:txBody>
          <a:bodyPr>
            <a:noAutofit/>
          </a:bodyPr>
          <a:lstStyle/>
          <a:p>
            <a:pPr marL="0" indent="0">
              <a:lnSpc>
                <a:spcPct val="150000"/>
              </a:lnSpc>
              <a:buNone/>
            </a:pPr>
            <a:r>
              <a:rPr lang="en-US" sz="2600" dirty="0"/>
              <a:t>Which variant to choose if you plan to produce 10 000 pcs per year?</a:t>
            </a:r>
            <a:endParaRPr lang="pl-PL" sz="2600" dirty="0"/>
          </a:p>
          <a:p>
            <a:pPr>
              <a:lnSpc>
                <a:spcPct val="150000"/>
              </a:lnSpc>
            </a:pPr>
            <a:r>
              <a:rPr lang="pl-PL" sz="2600" dirty="0" err="1"/>
              <a:t>Buy</a:t>
            </a:r>
            <a:r>
              <a:rPr lang="pl-PL" sz="2600" dirty="0"/>
              <a:t> </a:t>
            </a:r>
            <a:r>
              <a:rPr lang="pl-PL" sz="2600" dirty="0" err="1"/>
              <a:t>Variant</a:t>
            </a:r>
            <a:r>
              <a:rPr lang="pl-PL" sz="2600" dirty="0"/>
              <a:t>:</a:t>
            </a:r>
          </a:p>
          <a:p>
            <a:pPr lvl="1">
              <a:lnSpc>
                <a:spcPct val="150000"/>
              </a:lnSpc>
            </a:pPr>
            <a:r>
              <a:rPr lang="en-US" sz="2600" dirty="0">
                <a:solidFill>
                  <a:srgbClr val="4472C4"/>
                </a:solidFill>
              </a:rPr>
              <a:t>10 000 </a:t>
            </a:r>
            <a:r>
              <a:rPr lang="en-US" sz="2600" dirty="0"/>
              <a:t>pcs per year</a:t>
            </a:r>
            <a:endParaRPr lang="pl-PL" sz="2600" dirty="0"/>
          </a:p>
          <a:p>
            <a:pPr lvl="1">
              <a:lnSpc>
                <a:spcPct val="150000"/>
              </a:lnSpc>
            </a:pPr>
            <a:endParaRPr lang="pl-PL" sz="2000" dirty="0"/>
          </a:p>
          <a:p>
            <a:pPr marL="0" indent="0">
              <a:lnSpc>
                <a:spcPct val="150000"/>
              </a:lnSpc>
              <a:buNone/>
            </a:pPr>
            <a:endParaRPr lang="pl-PL" sz="2000" dirty="0"/>
          </a:p>
        </p:txBody>
      </p:sp>
      <p:sp>
        <p:nvSpPr>
          <p:cNvPr id="7" name="pole tekstowe 6">
            <a:extLst>
              <a:ext uri="{FF2B5EF4-FFF2-40B4-BE49-F238E27FC236}">
                <a16:creationId xmlns:a16="http://schemas.microsoft.com/office/drawing/2014/main" id="{8C82F9D7-623F-C6A7-3E01-A5DFD7221331}"/>
              </a:ext>
            </a:extLst>
          </p:cNvPr>
          <p:cNvSpPr txBox="1"/>
          <p:nvPr/>
        </p:nvSpPr>
        <p:spPr>
          <a:xfrm>
            <a:off x="3656901" y="3912025"/>
            <a:ext cx="5648661" cy="610936"/>
          </a:xfrm>
          <a:prstGeom prst="rect">
            <a:avLst/>
          </a:prstGeom>
          <a:noFill/>
        </p:spPr>
        <p:txBody>
          <a:bodyPr wrap="square">
            <a:spAutoFit/>
          </a:bodyPr>
          <a:lstStyle/>
          <a:p>
            <a:pPr algn="ctr">
              <a:lnSpc>
                <a:spcPct val="150000"/>
              </a:lnSpc>
              <a:spcAft>
                <a:spcPts val="600"/>
              </a:spcAft>
            </a:pPr>
            <a:r>
              <a:rPr lang="en-US" sz="26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6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Z</a:t>
            </a:r>
            <a:r>
              <a:rPr lang="en-US" sz="26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en-US" sz="26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6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10 000</a:t>
            </a:r>
            <a:r>
              <a:rPr lang="en-US" sz="26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600" b="1" kern="100" dirty="0">
                <a:solidFill>
                  <a:srgbClr val="000000"/>
                </a:solidFill>
                <a:latin typeface="Tahoma" panose="020B0604030504040204" pitchFamily="34" charset="0"/>
                <a:ea typeface="Calibri" panose="020F0502020204030204" pitchFamily="34" charset="0"/>
                <a:cs typeface="Tahoma" panose="020B0604030504040204" pitchFamily="34" charset="0"/>
              </a:rPr>
              <a:t>25</a:t>
            </a:r>
            <a:r>
              <a:rPr lang="pl-PL" sz="26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 250 000 EUR</a:t>
            </a:r>
            <a:endParaRPr lang="pl-PL" sz="26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6" name="pole tekstowe 15">
            <a:extLst>
              <a:ext uri="{FF2B5EF4-FFF2-40B4-BE49-F238E27FC236}">
                <a16:creationId xmlns:a16="http://schemas.microsoft.com/office/drawing/2014/main" id="{60C1C508-056C-BF7B-008E-8DA94AD02172}"/>
              </a:ext>
            </a:extLst>
          </p:cNvPr>
          <p:cNvSpPr txBox="1"/>
          <p:nvPr/>
        </p:nvSpPr>
        <p:spPr>
          <a:xfrm>
            <a:off x="3211492" y="4493294"/>
            <a:ext cx="6094070" cy="589072"/>
          </a:xfrm>
          <a:prstGeom prst="rect">
            <a:avLst/>
          </a:prstGeom>
          <a:noFill/>
        </p:spPr>
        <p:txBody>
          <a:bodyPr wrap="square">
            <a:spAutoFit/>
          </a:bodyPr>
          <a:lstStyle/>
          <a:p>
            <a:pPr algn="ctr">
              <a:lnSpc>
                <a:spcPct val="150000"/>
              </a:lnSpc>
            </a:pPr>
            <a:r>
              <a:rPr lang="pl-PL" sz="2400" b="1" dirty="0" err="1">
                <a:solidFill>
                  <a:srgbClr val="4472C4"/>
                </a:solidFill>
              </a:rPr>
              <a:t>Buy</a:t>
            </a:r>
            <a:r>
              <a:rPr lang="pl-PL" sz="2400" b="1" dirty="0">
                <a:solidFill>
                  <a:srgbClr val="4472C4"/>
                </a:solidFill>
              </a:rPr>
              <a:t> </a:t>
            </a:r>
            <a:r>
              <a:rPr lang="pl-PL" sz="2400" b="1" dirty="0" err="1">
                <a:solidFill>
                  <a:srgbClr val="4472C4"/>
                </a:solidFill>
              </a:rPr>
              <a:t>Variant</a:t>
            </a:r>
            <a:r>
              <a:rPr lang="pl-PL" sz="2400" b="1" dirty="0">
                <a:solidFill>
                  <a:srgbClr val="4472C4"/>
                </a:solidFill>
              </a:rPr>
              <a:t> = 250 000 EUR / YEAR</a:t>
            </a:r>
          </a:p>
        </p:txBody>
      </p:sp>
      <p:sp>
        <p:nvSpPr>
          <p:cNvPr id="8" name="pole tekstowe 7">
            <a:extLst>
              <a:ext uri="{FF2B5EF4-FFF2-40B4-BE49-F238E27FC236}">
                <a16:creationId xmlns:a16="http://schemas.microsoft.com/office/drawing/2014/main" id="{52339466-D55C-DEAD-0B3D-8B3096D254C5}"/>
              </a:ext>
            </a:extLst>
          </p:cNvPr>
          <p:cNvSpPr txBox="1"/>
          <p:nvPr/>
        </p:nvSpPr>
        <p:spPr>
          <a:xfrm>
            <a:off x="5457929" y="3442580"/>
            <a:ext cx="1883779" cy="492443"/>
          </a:xfrm>
          <a:prstGeom prst="rect">
            <a:avLst/>
          </a:prstGeom>
          <a:noFill/>
        </p:spPr>
        <p:txBody>
          <a:bodyPr wrap="square">
            <a:spAutoFit/>
          </a:bodyPr>
          <a:lstStyle/>
          <a:p>
            <a:pPr algn="ctr">
              <a:spcBef>
                <a:spcPts val="1200"/>
              </a:spcBef>
              <a:spcAft>
                <a:spcPts val="1200"/>
              </a:spcAft>
            </a:pPr>
            <a:r>
              <a:rPr lang="pl-PL" sz="2600" b="1" dirty="0" err="1">
                <a:solidFill>
                  <a:srgbClr val="000000"/>
                </a:solidFill>
                <a:effectLst/>
                <a:highlight>
                  <a:srgbClr val="FFFFFF"/>
                </a:highlight>
                <a:latin typeface="Tahoma" panose="020B0604030504040204" pitchFamily="34" charset="0"/>
                <a:ea typeface="Times New Roman" panose="02020603050405020304" pitchFamily="18" charset="0"/>
              </a:rPr>
              <a:t>K</a:t>
            </a:r>
            <a:r>
              <a:rPr lang="pl-PL" sz="26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6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r>
              <a:rPr lang="pl-PL" sz="2600" b="1" dirty="0">
                <a:solidFill>
                  <a:srgbClr val="000000"/>
                </a:solidFill>
                <a:effectLst/>
                <a:highlight>
                  <a:srgbClr val="FFFFFF"/>
                </a:highlight>
                <a:latin typeface="Tahoma" panose="020B0604030504040204" pitchFamily="34" charset="0"/>
                <a:ea typeface="Times New Roman" panose="02020603050405020304" pitchFamily="18" charset="0"/>
              </a:rPr>
              <a:t>c*x,</a:t>
            </a:r>
            <a:endParaRPr lang="pl-PL" sz="2600" dirty="0">
              <a:effectLst/>
              <a:highlight>
                <a:srgbClr val="FFFFFF"/>
              </a:highlight>
              <a:latin typeface="Times New Roman" panose="02020603050405020304" pitchFamily="18" charset="0"/>
              <a:ea typeface="Times New Roman" panose="02020603050405020304" pitchFamily="18" charset="0"/>
            </a:endParaRPr>
          </a:p>
        </p:txBody>
      </p: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4759036" y="3415420"/>
            <a:ext cx="1499491" cy="2001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4520045" y="3195067"/>
            <a:ext cx="2317173" cy="3335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ED9A6140-51A6-2FD1-9786-316AC9923231}"/>
              </a:ext>
            </a:extLst>
          </p:cNvPr>
          <p:cNvSpPr txBox="1"/>
          <p:nvPr/>
        </p:nvSpPr>
        <p:spPr>
          <a:xfrm>
            <a:off x="923081" y="5081232"/>
            <a:ext cx="10515600" cy="920252"/>
          </a:xfrm>
          <a:prstGeom prst="rect">
            <a:avLst/>
          </a:prstGeom>
          <a:solidFill>
            <a:srgbClr val="4472C4"/>
          </a:solidFill>
          <a:ln>
            <a:solidFill>
              <a:srgbClr val="4472C4"/>
            </a:solidFill>
          </a:ln>
        </p:spPr>
        <p:txBody>
          <a:bodyPr wrap="square" anchor="ctr" anchorCtr="0">
            <a:spAutoFit/>
          </a:bodyPr>
          <a:lstStyle/>
          <a:p>
            <a:pPr algn="ctr">
              <a:lnSpc>
                <a:spcPct val="150000"/>
              </a:lnSpc>
            </a:pPr>
            <a:r>
              <a:rPr lang="pl-PL" sz="4000" dirty="0">
                <a:solidFill>
                  <a:schemeClr val="bg1"/>
                </a:solidFill>
              </a:rPr>
              <a:t>Company </a:t>
            </a:r>
            <a:r>
              <a:rPr lang="pl-PL" sz="4000" dirty="0" err="1">
                <a:solidFill>
                  <a:schemeClr val="bg1"/>
                </a:solidFill>
              </a:rPr>
              <a:t>should</a:t>
            </a:r>
            <a:r>
              <a:rPr lang="pl-PL" sz="4000" dirty="0">
                <a:solidFill>
                  <a:schemeClr val="bg1"/>
                </a:solidFill>
              </a:rPr>
              <a:t> </a:t>
            </a:r>
            <a:r>
              <a:rPr lang="pl-PL" sz="4000" dirty="0" err="1">
                <a:solidFill>
                  <a:schemeClr val="bg1"/>
                </a:solidFill>
              </a:rPr>
              <a:t>choose</a:t>
            </a:r>
            <a:r>
              <a:rPr lang="pl-PL" sz="4000" dirty="0">
                <a:solidFill>
                  <a:schemeClr val="bg1"/>
                </a:solidFill>
              </a:rPr>
              <a:t> </a:t>
            </a:r>
            <a:r>
              <a:rPr lang="pl-PL" sz="4000" b="1" dirty="0" err="1">
                <a:solidFill>
                  <a:schemeClr val="bg1"/>
                </a:solidFill>
              </a:rPr>
              <a:t>Make</a:t>
            </a:r>
            <a:r>
              <a:rPr lang="pl-PL" sz="4000" b="1" dirty="0">
                <a:solidFill>
                  <a:schemeClr val="bg1"/>
                </a:solidFill>
              </a:rPr>
              <a:t> </a:t>
            </a:r>
            <a:r>
              <a:rPr lang="pl-PL" sz="4000" b="1" dirty="0" err="1">
                <a:solidFill>
                  <a:schemeClr val="bg1"/>
                </a:solidFill>
              </a:rPr>
              <a:t>Variant</a:t>
            </a:r>
            <a:endParaRPr lang="pl-PL" sz="4000" b="1" dirty="0">
              <a:solidFill>
                <a:schemeClr val="bg1"/>
              </a:solidFill>
            </a:endParaRPr>
          </a:p>
        </p:txBody>
      </p:sp>
    </p:spTree>
    <p:extLst>
      <p:ext uri="{BB962C8B-B14F-4D97-AF65-F5344CB8AC3E}">
        <p14:creationId xmlns:p14="http://schemas.microsoft.com/office/powerpoint/2010/main" val="20600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 (</a:t>
            </a:r>
            <a:r>
              <a:rPr lang="pl-PL" dirty="0" err="1"/>
              <a:t>solution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481668"/>
            <a:ext cx="10515600" cy="4603044"/>
          </a:xfrm>
        </p:spPr>
        <p:txBody>
          <a:bodyPr>
            <a:noAutofit/>
          </a:bodyPr>
          <a:lstStyle/>
          <a:p>
            <a:pPr>
              <a:lnSpc>
                <a:spcPct val="150000"/>
              </a:lnSpc>
            </a:pPr>
            <a:r>
              <a:rPr lang="en-US" sz="2400" dirty="0"/>
              <a:t>At what volume of production </a:t>
            </a:r>
            <a:r>
              <a:rPr lang="pl-PL" sz="2400" dirty="0" err="1"/>
              <a:t>total</a:t>
            </a:r>
            <a:r>
              <a:rPr lang="en-US" sz="2400" dirty="0"/>
              <a:t> costs of both variants are the same</a:t>
            </a:r>
            <a:r>
              <a:rPr lang="pl-PL" sz="2400" dirty="0"/>
              <a:t>?</a:t>
            </a:r>
          </a:p>
          <a:p>
            <a:pPr lvl="1">
              <a:lnSpc>
                <a:spcPct val="125000"/>
              </a:lnSpc>
            </a:pPr>
            <a:r>
              <a:rPr lang="en-US" dirty="0"/>
              <a:t>Fixed costs</a:t>
            </a:r>
            <a:r>
              <a:rPr lang="pl-PL" dirty="0"/>
              <a:t>:</a:t>
            </a:r>
            <a:r>
              <a:rPr lang="en-US" dirty="0"/>
              <a:t> </a:t>
            </a:r>
            <a:r>
              <a:rPr lang="pl-PL" dirty="0">
                <a:solidFill>
                  <a:srgbClr val="4472C4"/>
                </a:solidFill>
              </a:rPr>
              <a:t>50 000 </a:t>
            </a:r>
            <a:r>
              <a:rPr lang="pl-PL" dirty="0"/>
              <a:t>EUR</a:t>
            </a:r>
          </a:p>
          <a:p>
            <a:pPr lvl="1">
              <a:lnSpc>
                <a:spcPct val="125000"/>
              </a:lnSpc>
            </a:pPr>
            <a:r>
              <a:rPr lang="pl-PL" dirty="0"/>
              <a:t>Unit </a:t>
            </a:r>
            <a:r>
              <a:rPr lang="pl-PL" dirty="0" err="1"/>
              <a:t>purchase</a:t>
            </a:r>
            <a:r>
              <a:rPr lang="pl-PL" dirty="0"/>
              <a:t> </a:t>
            </a:r>
            <a:r>
              <a:rPr lang="pl-PL" dirty="0" err="1"/>
              <a:t>price</a:t>
            </a:r>
            <a:r>
              <a:rPr lang="pl-PL" dirty="0"/>
              <a:t>: </a:t>
            </a:r>
            <a:r>
              <a:rPr lang="pl-PL" dirty="0">
                <a:solidFill>
                  <a:srgbClr val="4472C4"/>
                </a:solidFill>
              </a:rPr>
              <a:t>25 </a:t>
            </a:r>
            <a:r>
              <a:rPr lang="pl-PL" dirty="0"/>
              <a:t>EUR/pc</a:t>
            </a:r>
          </a:p>
          <a:p>
            <a:pPr lvl="1">
              <a:lnSpc>
                <a:spcPct val="125000"/>
              </a:lnSpc>
            </a:pPr>
            <a:r>
              <a:rPr lang="en-US" dirty="0"/>
              <a:t>Variable costs</a:t>
            </a:r>
            <a:r>
              <a:rPr lang="pl-PL" dirty="0"/>
              <a:t>:</a:t>
            </a:r>
            <a:r>
              <a:rPr lang="en-US" dirty="0"/>
              <a:t> </a:t>
            </a:r>
            <a:r>
              <a:rPr lang="en-US" dirty="0">
                <a:solidFill>
                  <a:srgbClr val="4472C4"/>
                </a:solidFill>
              </a:rPr>
              <a:t>16</a:t>
            </a:r>
            <a:r>
              <a:rPr lang="pl-PL" dirty="0">
                <a:solidFill>
                  <a:srgbClr val="4472C4"/>
                </a:solidFill>
              </a:rPr>
              <a:t> </a:t>
            </a:r>
            <a:r>
              <a:rPr lang="pl-PL" dirty="0"/>
              <a:t>EUR</a:t>
            </a:r>
            <a:r>
              <a:rPr lang="en-US" dirty="0"/>
              <a:t>/</a:t>
            </a:r>
            <a:r>
              <a:rPr lang="pl-PL" dirty="0"/>
              <a:t>pc</a:t>
            </a:r>
          </a:p>
          <a:p>
            <a:pPr lvl="1">
              <a:lnSpc>
                <a:spcPct val="150000"/>
              </a:lnSpc>
            </a:pPr>
            <a:endParaRPr lang="en-US" sz="2000" dirty="0"/>
          </a:p>
          <a:p>
            <a:pPr lvl="1">
              <a:lnSpc>
                <a:spcPct val="150000"/>
              </a:lnSpc>
            </a:pPr>
            <a:endParaRPr lang="pl-PL" sz="2000" dirty="0"/>
          </a:p>
          <a:p>
            <a:pPr>
              <a:lnSpc>
                <a:spcPct val="150000"/>
              </a:lnSpc>
            </a:pPr>
            <a:endParaRPr lang="pl-PL" sz="2000"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45EFC06C-D40C-2754-9CD3-CD4ACF8F8EA4}"/>
                  </a:ext>
                </a:extLst>
              </p:cNvPr>
              <p:cNvSpPr txBox="1"/>
              <p:nvPr/>
            </p:nvSpPr>
            <p:spPr>
              <a:xfrm>
                <a:off x="6095996" y="2371857"/>
                <a:ext cx="2427177" cy="790537"/>
              </a:xfrm>
              <a:prstGeom prst="rect">
                <a:avLst/>
              </a:prstGeom>
              <a:noFill/>
            </p:spPr>
            <p:txBody>
              <a:bodyPr wrap="square" lIns="0" tIns="0" rIns="0" bIns="0" rtlCol="0">
                <a:spAutoFit/>
              </a:bodyPr>
              <a:lstStyle/>
              <a:p>
                <a:r>
                  <a:rPr lang="pl-PL" sz="3600" dirty="0"/>
                  <a:t>BEP </a:t>
                </a:r>
                <a14:m>
                  <m:oMath xmlns:m="http://schemas.openxmlformats.org/officeDocument/2006/math">
                    <m:r>
                      <a:rPr lang="pl-PL" sz="3600" i="1" smtClean="0">
                        <a:latin typeface="Cambria Math" panose="02040503050406030204" pitchFamily="18" charset="0"/>
                      </a:rPr>
                      <m:t>=</m:t>
                    </m:r>
                    <m:f>
                      <m:fPr>
                        <m:ctrlPr>
                          <a:rPr lang="pl-PL" sz="3600" i="1" smtClean="0">
                            <a:latin typeface="Cambria Math" panose="02040503050406030204" pitchFamily="18" charset="0"/>
                          </a:rPr>
                        </m:ctrlPr>
                      </m:fPr>
                      <m:num>
                        <m:r>
                          <a:rPr lang="pl-PL" sz="3600" b="0" i="1" smtClean="0">
                            <a:latin typeface="Cambria Math" panose="02040503050406030204" pitchFamily="18" charset="0"/>
                          </a:rPr>
                          <m:t>𝐹𝐶</m:t>
                        </m:r>
                      </m:num>
                      <m:den>
                        <m:r>
                          <a:rPr lang="pl-PL" sz="3600" b="0" i="1" smtClean="0">
                            <a:latin typeface="Cambria Math" panose="02040503050406030204" pitchFamily="18" charset="0"/>
                          </a:rPr>
                          <m:t>𝑃</m:t>
                        </m:r>
                        <m:r>
                          <a:rPr lang="pl-PL" sz="3600" b="0" i="1" smtClean="0">
                            <a:latin typeface="Cambria Math" panose="02040503050406030204" pitchFamily="18" charset="0"/>
                          </a:rPr>
                          <m:t>−</m:t>
                        </m:r>
                        <m:r>
                          <a:rPr lang="pl-PL" sz="3600" b="0" i="1" smtClean="0">
                            <a:latin typeface="Cambria Math" panose="02040503050406030204" pitchFamily="18" charset="0"/>
                          </a:rPr>
                          <m:t>𝑈𝑉𝐶</m:t>
                        </m:r>
                      </m:den>
                    </m:f>
                  </m:oMath>
                </a14:m>
                <a:endParaRPr lang="pl-PL" sz="3600" dirty="0"/>
              </a:p>
            </p:txBody>
          </p:sp>
        </mc:Choice>
        <mc:Fallback xmlns="">
          <p:sp>
            <p:nvSpPr>
              <p:cNvPr id="2" name="pole tekstowe 1">
                <a:extLst>
                  <a:ext uri="{FF2B5EF4-FFF2-40B4-BE49-F238E27FC236}">
                    <a16:creationId xmlns:a16="http://schemas.microsoft.com/office/drawing/2014/main" id="{45EFC06C-D40C-2754-9CD3-CD4ACF8F8EA4}"/>
                  </a:ext>
                </a:extLst>
              </p:cNvPr>
              <p:cNvSpPr txBox="1">
                <a:spLocks noRot="1" noChangeAspect="1" noMove="1" noResize="1" noEditPoints="1" noAdjustHandles="1" noChangeArrowheads="1" noChangeShapeType="1" noTextEdit="1"/>
              </p:cNvSpPr>
              <p:nvPr/>
            </p:nvSpPr>
            <p:spPr>
              <a:xfrm>
                <a:off x="6095996" y="2371857"/>
                <a:ext cx="2427177" cy="790537"/>
              </a:xfrm>
              <a:prstGeom prst="rect">
                <a:avLst/>
              </a:prstGeom>
              <a:blipFill>
                <a:blip r:embed="rId2"/>
                <a:stretch>
                  <a:fillRect l="-11307" t="-2308" b="-20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E195074E-7675-7C7E-DAF7-4F69E489FCC3}"/>
                  </a:ext>
                </a:extLst>
              </p:cNvPr>
              <p:cNvSpPr txBox="1"/>
              <p:nvPr/>
            </p:nvSpPr>
            <p:spPr>
              <a:xfrm>
                <a:off x="3331135" y="3828719"/>
                <a:ext cx="5529721" cy="794833"/>
              </a:xfrm>
              <a:prstGeom prst="rect">
                <a:avLst/>
              </a:prstGeom>
              <a:noFill/>
            </p:spPr>
            <p:txBody>
              <a:bodyPr wrap="square" lIns="0" tIns="0" rIns="0" bIns="0" rtlCol="0">
                <a:spAutoFit/>
              </a:bodyPr>
              <a:lstStyle/>
              <a:p>
                <a:r>
                  <a:rPr lang="pl-PL" sz="3600" dirty="0"/>
                  <a:t>BEP </a:t>
                </a:r>
                <a14:m>
                  <m:oMath xmlns:m="http://schemas.openxmlformats.org/officeDocument/2006/math">
                    <m:r>
                      <a:rPr lang="pl-PL" sz="3600" i="1" smtClean="0">
                        <a:latin typeface="Cambria Math" panose="02040503050406030204" pitchFamily="18" charset="0"/>
                      </a:rPr>
                      <m:t>=</m:t>
                    </m:r>
                    <m:f>
                      <m:fPr>
                        <m:ctrlPr>
                          <a:rPr lang="pl-PL" sz="3600" i="1" smtClean="0">
                            <a:latin typeface="Cambria Math" panose="02040503050406030204" pitchFamily="18" charset="0"/>
                          </a:rPr>
                        </m:ctrlPr>
                      </m:fPr>
                      <m:num>
                        <m:r>
                          <a:rPr lang="pl-PL" sz="3600" b="0" i="1" smtClean="0">
                            <a:latin typeface="Cambria Math" panose="02040503050406030204" pitchFamily="18" charset="0"/>
                          </a:rPr>
                          <m:t>50 000</m:t>
                        </m:r>
                      </m:num>
                      <m:den>
                        <m:r>
                          <a:rPr lang="pl-PL" sz="3600" b="0" i="1" smtClean="0">
                            <a:latin typeface="Cambria Math" panose="02040503050406030204" pitchFamily="18" charset="0"/>
                          </a:rPr>
                          <m:t>25−16</m:t>
                        </m:r>
                      </m:den>
                    </m:f>
                    <m:r>
                      <a:rPr lang="pl-PL" sz="3600" b="0" i="1" smtClean="0">
                        <a:latin typeface="Cambria Math" panose="02040503050406030204" pitchFamily="18" charset="0"/>
                        <a:ea typeface="Cambria Math" panose="02040503050406030204" pitchFamily="18" charset="0"/>
                      </a:rPr>
                      <m:t>≈</m:t>
                    </m:r>
                    <m:r>
                      <a:rPr lang="pl-PL" sz="3600" b="0" i="1" smtClean="0">
                        <a:latin typeface="Cambria Math" panose="02040503050406030204" pitchFamily="18" charset="0"/>
                      </a:rPr>
                      <m:t>5 556 </m:t>
                    </m:r>
                    <m:r>
                      <a:rPr lang="pl-PL" sz="3600" b="0" i="1" smtClean="0">
                        <a:latin typeface="Cambria Math" panose="02040503050406030204" pitchFamily="18" charset="0"/>
                      </a:rPr>
                      <m:t>𝑝𝑖𝑒𝑐𝑒𝑠</m:t>
                    </m:r>
                  </m:oMath>
                </a14:m>
                <a:endParaRPr lang="pl-PL" sz="3600" dirty="0"/>
              </a:p>
            </p:txBody>
          </p:sp>
        </mc:Choice>
        <mc:Fallback xmlns="">
          <p:sp>
            <p:nvSpPr>
              <p:cNvPr id="5" name="pole tekstowe 4">
                <a:extLst>
                  <a:ext uri="{FF2B5EF4-FFF2-40B4-BE49-F238E27FC236}">
                    <a16:creationId xmlns:a16="http://schemas.microsoft.com/office/drawing/2014/main" id="{E195074E-7675-7C7E-DAF7-4F69E489FCC3}"/>
                  </a:ext>
                </a:extLst>
              </p:cNvPr>
              <p:cNvSpPr txBox="1">
                <a:spLocks noRot="1" noChangeAspect="1" noMove="1" noResize="1" noEditPoints="1" noAdjustHandles="1" noChangeArrowheads="1" noChangeShapeType="1" noTextEdit="1"/>
              </p:cNvSpPr>
              <p:nvPr/>
            </p:nvSpPr>
            <p:spPr>
              <a:xfrm>
                <a:off x="3331135" y="3828719"/>
                <a:ext cx="5529721" cy="794833"/>
              </a:xfrm>
              <a:prstGeom prst="rect">
                <a:avLst/>
              </a:prstGeom>
              <a:blipFill>
                <a:blip r:embed="rId3"/>
                <a:stretch>
                  <a:fillRect l="-4956" t="-1538" b="-20769"/>
                </a:stretch>
              </a:blipFill>
            </p:spPr>
            <p:txBody>
              <a:bodyPr/>
              <a:lstStyle/>
              <a:p>
                <a:r>
                  <a:rPr lang="pl-PL">
                    <a:noFill/>
                  </a:rPr>
                  <a:t> </a:t>
                </a:r>
              </a:p>
            </p:txBody>
          </p:sp>
        </mc:Fallback>
      </mc:AlternateContent>
      <p:cxnSp>
        <p:nvCxnSpPr>
          <p:cNvPr id="8" name="Łącznik prosty ze strzałką 7">
            <a:extLst>
              <a:ext uri="{FF2B5EF4-FFF2-40B4-BE49-F238E27FC236}">
                <a16:creationId xmlns:a16="http://schemas.microsoft.com/office/drawing/2014/main" id="{E273A1B1-D727-104F-CB04-A7C994FFDCDB}"/>
              </a:ext>
            </a:extLst>
          </p:cNvPr>
          <p:cNvCxnSpPr>
            <a:cxnSpLocks/>
          </p:cNvCxnSpPr>
          <p:nvPr/>
        </p:nvCxnSpPr>
        <p:spPr>
          <a:xfrm>
            <a:off x="4987636" y="2386194"/>
            <a:ext cx="2774373" cy="128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D4D7306C-4855-E361-95EF-5DEE167A1A1D}"/>
              </a:ext>
            </a:extLst>
          </p:cNvPr>
          <p:cNvCxnSpPr>
            <a:cxnSpLocks/>
          </p:cNvCxnSpPr>
          <p:nvPr/>
        </p:nvCxnSpPr>
        <p:spPr>
          <a:xfrm>
            <a:off x="5850082" y="2961409"/>
            <a:ext cx="1459502" cy="1004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551178D3-5F55-155F-03E8-294FE9EFEFE1}"/>
              </a:ext>
            </a:extLst>
          </p:cNvPr>
          <p:cNvCxnSpPr>
            <a:cxnSpLocks/>
          </p:cNvCxnSpPr>
          <p:nvPr/>
        </p:nvCxnSpPr>
        <p:spPr>
          <a:xfrm flipV="1">
            <a:off x="5112327" y="3221887"/>
            <a:ext cx="3065318" cy="2071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5FA5FB69-8B1A-9F76-BC6F-68FD98715C75}"/>
              </a:ext>
            </a:extLst>
          </p:cNvPr>
          <p:cNvSpPr txBox="1"/>
          <p:nvPr/>
        </p:nvSpPr>
        <p:spPr>
          <a:xfrm>
            <a:off x="1018271" y="4687344"/>
            <a:ext cx="10515600" cy="1493358"/>
          </a:xfrm>
          <a:prstGeom prst="rect">
            <a:avLst/>
          </a:prstGeom>
          <a:solidFill>
            <a:srgbClr val="4472C4"/>
          </a:solidFill>
          <a:ln>
            <a:solidFill>
              <a:srgbClr val="4472C4"/>
            </a:solidFill>
          </a:ln>
        </p:spPr>
        <p:txBody>
          <a:bodyPr wrap="square">
            <a:spAutoFit/>
          </a:bodyPr>
          <a:lstStyle/>
          <a:p>
            <a:pPr algn="ctr">
              <a:lnSpc>
                <a:spcPct val="150000"/>
              </a:lnSpc>
            </a:pPr>
            <a:r>
              <a:rPr lang="pl-PL" sz="3200" dirty="0" err="1">
                <a:solidFill>
                  <a:schemeClr val="bg1"/>
                </a:solidFill>
              </a:rPr>
              <a:t>Make</a:t>
            </a:r>
            <a:r>
              <a:rPr lang="pl-PL" sz="3200" dirty="0">
                <a:solidFill>
                  <a:schemeClr val="bg1"/>
                </a:solidFill>
              </a:rPr>
              <a:t> and </a:t>
            </a:r>
            <a:r>
              <a:rPr lang="pl-PL" sz="3200" dirty="0" err="1">
                <a:solidFill>
                  <a:schemeClr val="bg1"/>
                </a:solidFill>
              </a:rPr>
              <a:t>Buy</a:t>
            </a:r>
            <a:r>
              <a:rPr lang="pl-PL" sz="3200" dirty="0">
                <a:solidFill>
                  <a:schemeClr val="bg1"/>
                </a:solidFill>
              </a:rPr>
              <a:t> </a:t>
            </a:r>
            <a:r>
              <a:rPr lang="pl-PL" sz="3200" dirty="0" err="1">
                <a:solidFill>
                  <a:schemeClr val="bg1"/>
                </a:solidFill>
              </a:rPr>
              <a:t>Variants</a:t>
            </a:r>
            <a:r>
              <a:rPr lang="pl-PL" sz="3200" dirty="0">
                <a:solidFill>
                  <a:schemeClr val="bg1"/>
                </a:solidFill>
              </a:rPr>
              <a:t> </a:t>
            </a:r>
            <a:r>
              <a:rPr lang="pl-PL" sz="3200" dirty="0" err="1">
                <a:solidFill>
                  <a:schemeClr val="bg1"/>
                </a:solidFill>
              </a:rPr>
              <a:t>would</a:t>
            </a:r>
            <a:r>
              <a:rPr lang="pl-PL" sz="3200" dirty="0">
                <a:solidFill>
                  <a:schemeClr val="bg1"/>
                </a:solidFill>
              </a:rPr>
              <a:t> be </a:t>
            </a:r>
            <a:r>
              <a:rPr lang="pl-PL" sz="3200" dirty="0" err="1">
                <a:solidFill>
                  <a:schemeClr val="bg1"/>
                </a:solidFill>
              </a:rPr>
              <a:t>equal</a:t>
            </a:r>
            <a:r>
              <a:rPr lang="pl-PL" sz="3200" dirty="0">
                <a:solidFill>
                  <a:schemeClr val="bg1"/>
                </a:solidFill>
              </a:rPr>
              <a:t> </a:t>
            </a:r>
            <a:r>
              <a:rPr lang="pl-PL" sz="3200" dirty="0" err="1">
                <a:solidFill>
                  <a:schemeClr val="bg1"/>
                </a:solidFill>
              </a:rPr>
              <a:t>when</a:t>
            </a:r>
            <a:r>
              <a:rPr lang="pl-PL" sz="3200" dirty="0">
                <a:solidFill>
                  <a:schemeClr val="bg1"/>
                </a:solidFill>
              </a:rPr>
              <a:t> the </a:t>
            </a:r>
            <a:r>
              <a:rPr lang="pl-PL" sz="3200" dirty="0" err="1">
                <a:solidFill>
                  <a:schemeClr val="bg1"/>
                </a:solidFill>
              </a:rPr>
              <a:t>production</a:t>
            </a:r>
            <a:r>
              <a:rPr lang="pl-PL" sz="3200" dirty="0">
                <a:solidFill>
                  <a:schemeClr val="bg1"/>
                </a:solidFill>
              </a:rPr>
              <a:t> plan </a:t>
            </a:r>
            <a:r>
              <a:rPr lang="pl-PL" sz="3200" dirty="0" err="1">
                <a:solidFill>
                  <a:schemeClr val="bg1"/>
                </a:solidFill>
              </a:rPr>
              <a:t>is</a:t>
            </a:r>
            <a:r>
              <a:rPr lang="pl-PL" sz="3200" dirty="0">
                <a:solidFill>
                  <a:schemeClr val="bg1"/>
                </a:solidFill>
              </a:rPr>
              <a:t> </a:t>
            </a:r>
            <a:r>
              <a:rPr lang="pl-PL" sz="3200" dirty="0" err="1">
                <a:solidFill>
                  <a:schemeClr val="bg1"/>
                </a:solidFill>
              </a:rPr>
              <a:t>approximately</a:t>
            </a:r>
            <a:r>
              <a:rPr lang="pl-PL" sz="3200" dirty="0">
                <a:solidFill>
                  <a:schemeClr val="bg1"/>
                </a:solidFill>
              </a:rPr>
              <a:t> 5 556 </a:t>
            </a:r>
            <a:r>
              <a:rPr lang="pl-PL" sz="3200" dirty="0" err="1">
                <a:solidFill>
                  <a:schemeClr val="bg1"/>
                </a:solidFill>
              </a:rPr>
              <a:t>pieces</a:t>
            </a:r>
            <a:r>
              <a:rPr lang="pl-PL" sz="3200" dirty="0">
                <a:solidFill>
                  <a:schemeClr val="bg1"/>
                </a:solidFill>
              </a:rPr>
              <a:t> per </a:t>
            </a:r>
            <a:r>
              <a:rPr lang="pl-PL" sz="3200" dirty="0" err="1">
                <a:solidFill>
                  <a:schemeClr val="bg1"/>
                </a:solidFill>
              </a:rPr>
              <a:t>year</a:t>
            </a:r>
            <a:endParaRPr lang="pl-PL" sz="3200" b="1" dirty="0">
              <a:solidFill>
                <a:schemeClr val="bg1"/>
              </a:solidFill>
            </a:endParaRPr>
          </a:p>
        </p:txBody>
      </p:sp>
    </p:spTree>
    <p:extLst>
      <p:ext uri="{BB962C8B-B14F-4D97-AF65-F5344CB8AC3E}">
        <p14:creationId xmlns:p14="http://schemas.microsoft.com/office/powerpoint/2010/main" val="25330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60137" y="1749041"/>
            <a:ext cx="10947400" cy="4475114"/>
          </a:xfrm>
          <a:solidFill>
            <a:schemeClr val="bg1">
              <a:lumMod val="95000"/>
            </a:schemeClr>
          </a:solidFill>
        </p:spPr>
        <p:txBody>
          <a:bodyPr>
            <a:noAutofit/>
          </a:bodyPr>
          <a:lstStyle/>
          <a:p>
            <a:pPr algn="just">
              <a:lnSpc>
                <a:spcPct val="110000"/>
              </a:lnSpc>
              <a:spcBef>
                <a:spcPts val="600"/>
              </a:spcBef>
            </a:pPr>
            <a:r>
              <a:rPr lang="en-GB" sz="2200" dirty="0"/>
              <a:t>Outsourcing is a method of permanent external service by specialised enterprises, externalisation, external management, or even </a:t>
            </a:r>
            <a:r>
              <a:rPr lang="en-GB" sz="2200" dirty="0" err="1"/>
              <a:t>deconcentration</a:t>
            </a:r>
            <a:r>
              <a:rPr lang="en-GB" sz="2200" dirty="0"/>
              <a:t> of the functioning of the organisation;</a:t>
            </a:r>
          </a:p>
          <a:p>
            <a:pPr algn="just">
              <a:lnSpc>
                <a:spcPct val="110000"/>
              </a:lnSpc>
              <a:spcBef>
                <a:spcPts val="600"/>
              </a:spcBef>
            </a:pPr>
            <a:r>
              <a:rPr lang="en-GB" sz="2200" dirty="0"/>
              <a:t>There are many types of outsourcing, depending on the purpose and degree of use of external services;</a:t>
            </a:r>
          </a:p>
          <a:p>
            <a:pPr algn="just">
              <a:lnSpc>
                <a:spcPct val="110000"/>
              </a:lnSpc>
              <a:spcBef>
                <a:spcPts val="600"/>
              </a:spcBef>
            </a:pPr>
            <a:r>
              <a:rPr lang="en-GB" sz="2200" dirty="0"/>
              <a:t>Making the decision to outsource or not to outsource makes it easier to conduct a Make-or-Buy analysis;</a:t>
            </a:r>
          </a:p>
          <a:p>
            <a:pPr algn="just">
              <a:lnSpc>
                <a:spcPct val="110000"/>
              </a:lnSpc>
              <a:spcBef>
                <a:spcPts val="600"/>
              </a:spcBef>
            </a:pPr>
            <a:r>
              <a:rPr lang="en-GB" sz="2200" dirty="0"/>
              <a:t>Make-or-Buy analysis compares the costs of your own </a:t>
            </a:r>
            <a:r>
              <a:rPr lang="en-GB" sz="2200" dirty="0" err="1"/>
              <a:t>labo</a:t>
            </a:r>
            <a:r>
              <a:rPr lang="pl-PL" sz="2200" dirty="0"/>
              <a:t>u</a:t>
            </a:r>
            <a:r>
              <a:rPr lang="en-GB" sz="2200" dirty="0"/>
              <a:t>r and external services;</a:t>
            </a:r>
          </a:p>
          <a:p>
            <a:pPr algn="just">
              <a:lnSpc>
                <a:spcPct val="110000"/>
              </a:lnSpc>
              <a:spcBef>
                <a:spcPts val="600"/>
              </a:spcBef>
            </a:pPr>
            <a:r>
              <a:rPr lang="en-GB" sz="2200" dirty="0"/>
              <a:t>Break – even point is a point where the total sales are equal to total cost;</a:t>
            </a:r>
          </a:p>
          <a:p>
            <a:pPr algn="just">
              <a:lnSpc>
                <a:spcPct val="110000"/>
              </a:lnSpc>
              <a:spcBef>
                <a:spcPts val="600"/>
              </a:spcBef>
            </a:pPr>
            <a:r>
              <a:rPr lang="en-GB" sz="2200" dirty="0"/>
              <a:t>If logistics is not a fundamental activity of the company it should be outsourced to an external logistics operator.</a:t>
            </a:r>
          </a:p>
        </p:txBody>
      </p:sp>
    </p:spTree>
    <p:extLst>
      <p:ext uri="{BB962C8B-B14F-4D97-AF65-F5344CB8AC3E}">
        <p14:creationId xmlns:p14="http://schemas.microsoft.com/office/powerpoint/2010/main" val="3298298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914071"/>
            <a:ext cx="9144000" cy="5029858"/>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316302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74652" y="39345"/>
            <a:ext cx="9745133" cy="1116542"/>
          </a:xfrm>
        </p:spPr>
        <p:txBody>
          <a:bodyPr/>
          <a:lstStyle/>
          <a:p>
            <a:r>
              <a:rPr lang="pl-PL" dirty="0" err="1"/>
              <a:t>Examples</a:t>
            </a:r>
            <a:r>
              <a:rPr lang="pl-PL" dirty="0"/>
              <a:t> of outsourcing services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8343"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2007</a:t>
            </a:r>
          </a:p>
        </p:txBody>
      </p:sp>
      <p:graphicFrame>
        <p:nvGraphicFramePr>
          <p:cNvPr id="7" name="Symbol zastępczy zawartości 6">
            <a:extLst>
              <a:ext uri="{FF2B5EF4-FFF2-40B4-BE49-F238E27FC236}">
                <a16:creationId xmlns:a16="http://schemas.microsoft.com/office/drawing/2014/main" id="{E87A42E6-53E9-204E-3564-CC9B82AE1181}"/>
              </a:ext>
            </a:extLst>
          </p:cNvPr>
          <p:cNvGraphicFramePr>
            <a:graphicFrameLocks noGrp="1"/>
          </p:cNvGraphicFramePr>
          <p:nvPr>
            <p:ph idx="1"/>
            <p:extLst>
              <p:ext uri="{D42A27DB-BD31-4B8C-83A1-F6EECF244321}">
                <p14:modId xmlns:p14="http://schemas.microsoft.com/office/powerpoint/2010/main" val="3993395678"/>
              </p:ext>
            </p:extLst>
          </p:nvPr>
        </p:nvGraphicFramePr>
        <p:xfrm>
          <a:off x="1289418" y="921685"/>
          <a:ext cx="10515600" cy="5367150"/>
        </p:xfrm>
        <a:graphic>
          <a:graphicData uri="http://schemas.openxmlformats.org/drawingml/2006/table">
            <a:tbl>
              <a:tblPr firstRow="1" bandRow="1">
                <a:tableStyleId>{5C22544A-7EE6-4342-B048-85BDC9FD1C3A}</a:tableStyleId>
              </a:tblPr>
              <a:tblGrid>
                <a:gridCol w="3201140">
                  <a:extLst>
                    <a:ext uri="{9D8B030D-6E8A-4147-A177-3AD203B41FA5}">
                      <a16:colId xmlns:a16="http://schemas.microsoft.com/office/drawing/2014/main" val="2319446816"/>
                    </a:ext>
                  </a:extLst>
                </a:gridCol>
                <a:gridCol w="7314460">
                  <a:extLst>
                    <a:ext uri="{9D8B030D-6E8A-4147-A177-3AD203B41FA5}">
                      <a16:colId xmlns:a16="http://schemas.microsoft.com/office/drawing/2014/main" val="2479941172"/>
                    </a:ext>
                  </a:extLst>
                </a:gridCol>
              </a:tblGrid>
              <a:tr h="370840">
                <a:tc>
                  <a:txBody>
                    <a:bodyPr/>
                    <a:lstStyle/>
                    <a:p>
                      <a:pPr algn="ctr"/>
                      <a:r>
                        <a:rPr lang="pl-PL" sz="1800" dirty="0" err="1"/>
                        <a:t>Area</a:t>
                      </a:r>
                      <a:endParaRPr lang="pl-PL" sz="1800" dirty="0"/>
                    </a:p>
                  </a:txBody>
                  <a:tcPr anchor="ctr"/>
                </a:tc>
                <a:tc>
                  <a:txBody>
                    <a:bodyPr/>
                    <a:lstStyle/>
                    <a:p>
                      <a:pPr algn="ctr"/>
                      <a:r>
                        <a:rPr lang="en-US" sz="1800" dirty="0"/>
                        <a:t>Examples of outsourcing tasks, functions or processes</a:t>
                      </a:r>
                      <a:endParaRPr lang="pl-PL" sz="1800" dirty="0"/>
                    </a:p>
                  </a:txBody>
                  <a:tcPr anchor="ctr"/>
                </a:tc>
                <a:extLst>
                  <a:ext uri="{0D108BD9-81ED-4DB2-BD59-A6C34878D82A}">
                    <a16:rowId xmlns:a16="http://schemas.microsoft.com/office/drawing/2014/main" val="1743188773"/>
                  </a:ext>
                </a:extLst>
              </a:tr>
              <a:tr h="370840">
                <a:tc>
                  <a:txBody>
                    <a:bodyPr/>
                    <a:lstStyle/>
                    <a:p>
                      <a:pPr algn="just">
                        <a:lnSpc>
                          <a:spcPct val="150000"/>
                        </a:lnSpc>
                        <a:spcAft>
                          <a:spcPts val="600"/>
                        </a:spcAft>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Production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supply</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production of components, semi-finished products and even finished products, product assembly, packaging, design</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439144"/>
                  </a:ext>
                </a:extLst>
              </a:tr>
              <a:tr h="370840">
                <a:tc>
                  <a:txBody>
                    <a:bodyPr/>
                    <a:lstStyle/>
                    <a:p>
                      <a:pPr algn="just">
                        <a:lnSpc>
                          <a:spcPct val="150000"/>
                        </a:lnSpc>
                        <a:spcAft>
                          <a:spcPts val="600"/>
                        </a:spcAft>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Transport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logistics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transport and distribution of products, courier services, warehousing</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8115733"/>
                  </a:ext>
                </a:extLst>
              </a:tr>
              <a:tr h="370840">
                <a:tc>
                  <a:txBody>
                    <a:bodyPr/>
                    <a:lstStyle/>
                    <a:p>
                      <a:pPr algn="just">
                        <a:lnSpc>
                          <a:spcPct val="150000"/>
                        </a:lnSpc>
                        <a:spcAft>
                          <a:spcPts val="600"/>
                        </a:spcAft>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Research</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and development</a:t>
                      </a: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research and development work, scientific research, implementation work</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3295036"/>
                  </a:ext>
                </a:extLst>
              </a:tr>
              <a:tr h="370840">
                <a:tc>
                  <a:txBody>
                    <a:bodyPr/>
                    <a:lstStyle/>
                    <a:p>
                      <a:pPr algn="just">
                        <a:lnSpc>
                          <a:spcPct val="150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Computer science and information technologies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computer network support, data center support, IT infrastructure maintenance services, IT application support, end-user support, security services or internet services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255660"/>
                  </a:ext>
                </a:extLst>
              </a:tr>
              <a:tr h="370840">
                <a:tc>
                  <a:txBody>
                    <a:bodyPr/>
                    <a:lstStyle/>
                    <a:p>
                      <a:pPr algn="just">
                        <a:lnSpc>
                          <a:spcPct val="150000"/>
                        </a:lnSpc>
                        <a:spcAft>
                          <a:spcPts val="600"/>
                        </a:spcAft>
                      </a:pPr>
                      <a:r>
                        <a:rPr lang="en-US" sz="1400" kern="100" dirty="0">
                          <a:effectLst/>
                          <a:latin typeface="Tahoma" panose="020B0604030504040204" pitchFamily="34" charset="0"/>
                          <a:ea typeface="Calibri" panose="020F0502020204030204" pitchFamily="34" charset="0"/>
                          <a:cs typeface="Times New Roman" panose="02020603050405020304" pitchFamily="18" charset="0"/>
                        </a:rPr>
                        <a:t>Finance, accounting and tax and accounting services</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accounting, debt management, controlling, audit, financial and analytical services, development of business plans, tax consultancy, taxpayer representation before tax authorities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8859522"/>
                  </a:ext>
                </a:extLst>
              </a:tr>
              <a:tr h="370840">
                <a:tc>
                  <a:txBody>
                    <a:bodyPr/>
                    <a:lstStyle/>
                    <a:p>
                      <a:pPr algn="just">
                        <a:lnSpc>
                          <a:spcPct val="150000"/>
                        </a:lnSpc>
                        <a:spcAft>
                          <a:spcPts val="600"/>
                        </a:spcAft>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Legal</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support</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legal advice in various fields, or representation in legal matters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2453521"/>
                  </a:ext>
                </a:extLst>
              </a:tr>
              <a:tr h="370840">
                <a:tc>
                  <a:txBody>
                    <a:bodyPr/>
                    <a:lstStyle/>
                    <a:p>
                      <a:pPr algn="just">
                        <a:lnSpc>
                          <a:spcPct val="150000"/>
                        </a:lnSpc>
                        <a:spcAft>
                          <a:spcPts val="600"/>
                        </a:spcAft>
                      </a:pP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Customer</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service</a:t>
                      </a: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telemarketing, running a reception, secretariat, hotline or call center</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168079"/>
                  </a:ext>
                </a:extLst>
              </a:tr>
              <a:tr h="370840">
                <a:tc>
                  <a:txBody>
                    <a:bodyPr/>
                    <a:lstStyle/>
                    <a:p>
                      <a:pPr algn="just">
                        <a:lnSpc>
                          <a:spcPct val="150000"/>
                        </a:lnSpc>
                        <a:spcAft>
                          <a:spcPts val="600"/>
                        </a:spcAft>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Marketing </a:t>
                      </a: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monitoring changes taking place on the market, researching customer expectations, creating concepts for new products, defining promotional, advertising and distribution strategies, and shaping the public relations sphere</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460356"/>
                  </a:ext>
                </a:extLst>
              </a:tr>
              <a:tr h="370840">
                <a:tc>
                  <a:txBody>
                    <a:bodyPr/>
                    <a:lstStyle/>
                    <a:p>
                      <a:pPr algn="just">
                        <a:lnSpc>
                          <a:spcPct val="150000"/>
                        </a:lnSpc>
                        <a:spcAft>
                          <a:spcPts val="600"/>
                        </a:spcAft>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Staff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human</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resources</a:t>
                      </a:r>
                      <a:r>
                        <a:rPr lang="pl-PL" sz="1400" kern="100" dirty="0">
                          <a:effectLst/>
                          <a:latin typeface="Tahoma" panose="020B060403050404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recruitment and selection of candidates, employee training, creation of motivational systems, personnel management, administration of HR documentation, temporary employment, and payroll settlements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4014409"/>
                  </a:ext>
                </a:extLst>
              </a:tr>
              <a:tr h="370840">
                <a:tc>
                  <a:txBody>
                    <a:bodyPr/>
                    <a:lstStyle/>
                    <a:p>
                      <a:pPr algn="just">
                        <a:lnSpc>
                          <a:spcPct val="150000"/>
                        </a:lnSpc>
                        <a:spcAft>
                          <a:spcPts val="600"/>
                        </a:spcAft>
                      </a:pPr>
                      <a:r>
                        <a:rPr lang="pl-PL" sz="1400" kern="100" dirty="0">
                          <a:effectLst/>
                          <a:latin typeface="Tahoma" panose="020B0604030504040204" pitchFamily="34" charset="0"/>
                          <a:ea typeface="Calibri" panose="020F0502020204030204" pitchFamily="34" charset="0"/>
                          <a:cs typeface="Times New Roman" panose="02020603050405020304" pitchFamily="18" charset="0"/>
                        </a:rPr>
                        <a:t>Management and </a:t>
                      </a:r>
                      <a:r>
                        <a:rPr lang="pl-PL" sz="1400" kern="100" dirty="0" err="1">
                          <a:effectLst/>
                          <a:latin typeface="Tahoma" panose="020B0604030504040204" pitchFamily="34" charset="0"/>
                          <a:ea typeface="Calibri" panose="020F0502020204030204" pitchFamily="34" charset="0"/>
                          <a:cs typeface="Times New Roman" panose="02020603050405020304" pitchFamily="18" charset="0"/>
                        </a:rPr>
                        <a:t>administration</a:t>
                      </a: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200" kern="100" dirty="0">
                          <a:effectLst/>
                          <a:latin typeface="Tahoma" panose="020B0604030504040204" pitchFamily="34" charset="0"/>
                          <a:ea typeface="Calibri" panose="020F0502020204030204" pitchFamily="34" charset="0"/>
                          <a:cs typeface="Times New Roman" panose="02020603050405020304" pitchFamily="18" charset="0"/>
                        </a:rPr>
                        <a:t>maintaining buildings and cleanliness, keeping archives, protection of people and property, managerial services</a:t>
                      </a:r>
                      <a:endParaRPr lang="pl-PL" sz="12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2669592"/>
                  </a:ext>
                </a:extLst>
              </a:tr>
            </a:tbl>
          </a:graphicData>
        </a:graphic>
      </p:graphicFrame>
    </p:spTree>
    <p:extLst>
      <p:ext uri="{BB962C8B-B14F-4D97-AF65-F5344CB8AC3E}">
        <p14:creationId xmlns:p14="http://schemas.microsoft.com/office/powerpoint/2010/main" val="126333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err="1"/>
              <a:t>Evolution</a:t>
            </a:r>
            <a:r>
              <a:rPr lang="pl-PL" dirty="0"/>
              <a:t> of outsourcing </a:t>
            </a:r>
            <a:r>
              <a:rPr lang="pl-PL" dirty="0" err="1"/>
              <a:t>concept</a:t>
            </a:r>
            <a:endParaRPr lang="pl-PL" dirty="0"/>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586303" y="6334366"/>
            <a:ext cx="4580467" cy="477308"/>
          </a:xfrm>
        </p:spPr>
        <p:txBody>
          <a:bodyPr>
            <a:normAutofit/>
          </a:bodyPr>
          <a:lstStyle/>
          <a:p>
            <a:pPr marL="0" inden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pic>
        <p:nvPicPr>
          <p:cNvPr id="5" name="Obraz 4">
            <a:extLst>
              <a:ext uri="{FF2B5EF4-FFF2-40B4-BE49-F238E27FC236}">
                <a16:creationId xmlns:a16="http://schemas.microsoft.com/office/drawing/2014/main" id="{370ADD20-FB3A-3CD9-77BF-3D1171ABF071}"/>
              </a:ext>
            </a:extLst>
          </p:cNvPr>
          <p:cNvPicPr>
            <a:picLocks noChangeAspect="1"/>
          </p:cNvPicPr>
          <p:nvPr/>
        </p:nvPicPr>
        <p:blipFill>
          <a:blip r:embed="rId2"/>
          <a:stretch>
            <a:fillRect/>
          </a:stretch>
        </p:blipFill>
        <p:spPr>
          <a:xfrm>
            <a:off x="441811" y="1603536"/>
            <a:ext cx="6913999" cy="4104806"/>
          </a:xfrm>
          <a:prstGeom prst="rect">
            <a:avLst/>
          </a:prstGeom>
        </p:spPr>
      </p:pic>
      <p:sp>
        <p:nvSpPr>
          <p:cNvPr id="6" name="pole tekstowe 5">
            <a:extLst>
              <a:ext uri="{FF2B5EF4-FFF2-40B4-BE49-F238E27FC236}">
                <a16:creationId xmlns:a16="http://schemas.microsoft.com/office/drawing/2014/main" id="{75CF878E-C0E5-1D3E-BE0D-9296E289E559}"/>
              </a:ext>
            </a:extLst>
          </p:cNvPr>
          <p:cNvSpPr txBox="1"/>
          <p:nvPr/>
        </p:nvSpPr>
        <p:spPr>
          <a:xfrm>
            <a:off x="6106890" y="5446732"/>
            <a:ext cx="748683" cy="276999"/>
          </a:xfrm>
          <a:prstGeom prst="rect">
            <a:avLst/>
          </a:prstGeom>
          <a:solidFill>
            <a:schemeClr val="bg1"/>
          </a:solidFill>
        </p:spPr>
        <p:txBody>
          <a:bodyPr wrap="square" rtlCol="0">
            <a:spAutoFit/>
          </a:bodyPr>
          <a:lstStyle/>
          <a:p>
            <a:pPr algn="ct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time</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38D506A6-3BB3-472F-FF66-90505074750A}"/>
              </a:ext>
            </a:extLst>
          </p:cNvPr>
          <p:cNvSpPr txBox="1"/>
          <p:nvPr/>
        </p:nvSpPr>
        <p:spPr>
          <a:xfrm rot="16200000">
            <a:off x="156947" y="2198887"/>
            <a:ext cx="748683" cy="276999"/>
          </a:xfrm>
          <a:prstGeom prst="rect">
            <a:avLst/>
          </a:prstGeom>
          <a:solidFill>
            <a:schemeClr val="bg1"/>
          </a:solidFill>
        </p:spPr>
        <p:txBody>
          <a:bodyPr wrap="square" rtlCol="0">
            <a:spAutoFit/>
          </a:bodyPr>
          <a:lstStyle/>
          <a:p>
            <a:pPr algn="ct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value</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B1D8B27-2C35-03A8-0918-BE7B7D56E5AA}"/>
              </a:ext>
            </a:extLst>
          </p:cNvPr>
          <p:cNvSpPr txBox="1"/>
          <p:nvPr/>
        </p:nvSpPr>
        <p:spPr>
          <a:xfrm>
            <a:off x="5047710" y="4532332"/>
            <a:ext cx="1711230" cy="276999"/>
          </a:xfrm>
          <a:prstGeom prst="rect">
            <a:avLst/>
          </a:prstGeom>
          <a:solidFill>
            <a:schemeClr val="bg1"/>
          </a:solidFill>
        </p:spPr>
        <p:txBody>
          <a:bodyPr wrap="square" rtlCol="0">
            <a:spAutoFit/>
          </a:bodyPr>
          <a:lstStyle/>
          <a:p>
            <a:pPr algn="ct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strategic</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dimension</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C83D6EC8-A702-042C-26C6-E2C6E17C8F10}"/>
              </a:ext>
            </a:extLst>
          </p:cNvPr>
          <p:cNvSpPr txBox="1"/>
          <p:nvPr/>
        </p:nvSpPr>
        <p:spPr>
          <a:xfrm>
            <a:off x="2738692" y="4722984"/>
            <a:ext cx="1597637" cy="276999"/>
          </a:xfrm>
          <a:prstGeom prst="rect">
            <a:avLst/>
          </a:prstGeom>
          <a:solidFill>
            <a:schemeClr val="bg1"/>
          </a:solidFill>
        </p:spPr>
        <p:txBody>
          <a:bodyPr wrap="square" rtlCol="0">
            <a:spAutoFit/>
          </a:bodyPr>
          <a:lstStyle/>
          <a:p>
            <a:pPr algn="ct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tactical</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dimension</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a:extLst>
              <a:ext uri="{FF2B5EF4-FFF2-40B4-BE49-F238E27FC236}">
                <a16:creationId xmlns:a16="http://schemas.microsoft.com/office/drawing/2014/main" id="{1535CB57-98FA-FD87-A541-79EC9C57CF18}"/>
              </a:ext>
            </a:extLst>
          </p:cNvPr>
          <p:cNvSpPr txBox="1"/>
          <p:nvPr/>
        </p:nvSpPr>
        <p:spPr>
          <a:xfrm>
            <a:off x="5144343" y="1894781"/>
            <a:ext cx="1711230" cy="461665"/>
          </a:xfrm>
          <a:prstGeom prst="rect">
            <a:avLst/>
          </a:prstGeom>
          <a:solidFill>
            <a:schemeClr val="bg1"/>
          </a:solidFill>
        </p:spPr>
        <p:txBody>
          <a:bodyPr wrap="square" rtlCol="0">
            <a:spAutoFit/>
          </a:bodyPr>
          <a:lstStyle/>
          <a:p>
            <a:pPr algn="ct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strategic</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choice of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functioning</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979C3D14-EDB3-BFC7-008F-3F381D69E521}"/>
              </a:ext>
            </a:extLst>
          </p:cNvPr>
          <p:cNvSpPr txBox="1"/>
          <p:nvPr/>
        </p:nvSpPr>
        <p:spPr>
          <a:xfrm>
            <a:off x="4192095" y="2844607"/>
            <a:ext cx="1711230" cy="461665"/>
          </a:xfrm>
          <a:prstGeom prst="rect">
            <a:avLst/>
          </a:prstGeom>
          <a:solidFill>
            <a:schemeClr val="bg1"/>
          </a:solidFill>
        </p:spPr>
        <p:txBody>
          <a:bodyPr wrap="square" rtlCol="0">
            <a:spAutoFit/>
          </a:bodyPr>
          <a:lstStyle/>
          <a:p>
            <a:pPr algn="ct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concept</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focusing</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on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key</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activities</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a:extLst>
              <a:ext uri="{FF2B5EF4-FFF2-40B4-BE49-F238E27FC236}">
                <a16:creationId xmlns:a16="http://schemas.microsoft.com/office/drawing/2014/main" id="{108E07E6-6E7D-144B-5DD1-6BF6C55C5D0E}"/>
              </a:ext>
            </a:extLst>
          </p:cNvPr>
          <p:cNvSpPr txBox="1"/>
          <p:nvPr/>
        </p:nvSpPr>
        <p:spPr>
          <a:xfrm>
            <a:off x="2137350" y="3655939"/>
            <a:ext cx="1774774" cy="646331"/>
          </a:xfrm>
          <a:prstGeom prst="rect">
            <a:avLst/>
          </a:prstGeom>
          <a:solidFill>
            <a:schemeClr val="bg1"/>
          </a:solidFill>
        </p:spPr>
        <p:txBody>
          <a:bodyPr wrap="square" rtlCol="0">
            <a:spAutoFit/>
          </a:bodyPr>
          <a:lstStyle/>
          <a:p>
            <a:pPr algn="ct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a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way</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to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reduce</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the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risk</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technological</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change</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9F9A5027-A167-1123-9A0C-3E8F90BF5E23}"/>
              </a:ext>
            </a:extLst>
          </p:cNvPr>
          <p:cNvSpPr txBox="1"/>
          <p:nvPr/>
        </p:nvSpPr>
        <p:spPr>
          <a:xfrm>
            <a:off x="945052" y="4112836"/>
            <a:ext cx="1192298" cy="646331"/>
          </a:xfrm>
          <a:prstGeom prst="rect">
            <a:avLst/>
          </a:prstGeom>
          <a:solidFill>
            <a:schemeClr val="bg1"/>
          </a:solidFill>
        </p:spPr>
        <p:txBody>
          <a:bodyPr wrap="square" rtlCol="0">
            <a:spAutoFit/>
          </a:bodyPr>
          <a:lstStyle/>
          <a:p>
            <a:pPr algn="ct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a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method</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reducing</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costs</a:t>
            </a:r>
            <a:endPar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pole tekstowe 13">
            <a:extLst>
              <a:ext uri="{FF2B5EF4-FFF2-40B4-BE49-F238E27FC236}">
                <a16:creationId xmlns:a16="http://schemas.microsoft.com/office/drawing/2014/main" id="{4F6B75B0-33C0-6211-83E7-98C1A30D5C36}"/>
              </a:ext>
            </a:extLst>
          </p:cNvPr>
          <p:cNvSpPr txBox="1"/>
          <p:nvPr/>
        </p:nvSpPr>
        <p:spPr>
          <a:xfrm>
            <a:off x="1772239" y="2008874"/>
            <a:ext cx="1932909" cy="276999"/>
          </a:xfrm>
          <a:prstGeom prst="rect">
            <a:avLst/>
          </a:prstGeom>
          <a:solidFill>
            <a:schemeClr val="bg1"/>
          </a:solidFill>
        </p:spPr>
        <p:txBody>
          <a:bodyPr wrap="square" rtlCol="0">
            <a:spAutoFit/>
          </a:bodyPr>
          <a:lstStyle/>
          <a:p>
            <a:pPr algn="ct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Outsourcing </a:t>
            </a:r>
            <a:r>
              <a:rPr lang="pl-PL" sz="1200" b="1" dirty="0" err="1">
                <a:solidFill>
                  <a:srgbClr val="000000"/>
                </a:solidFill>
                <a:latin typeface="Tahoma" panose="020B0604030504040204" pitchFamily="34" charset="0"/>
                <a:ea typeface="Tahoma" panose="020B0604030504040204" pitchFamily="34" charset="0"/>
                <a:cs typeface="Tahoma" panose="020B0604030504040204" pitchFamily="34" charset="0"/>
              </a:rPr>
              <a:t>treated</a:t>
            </a:r>
            <a:r>
              <a:rPr lang="pl-PL" sz="1200" b="1" dirty="0">
                <a:solidFill>
                  <a:srgbClr val="000000"/>
                </a:solidFill>
                <a:latin typeface="Tahoma" panose="020B0604030504040204" pitchFamily="34" charset="0"/>
                <a:ea typeface="Tahoma" panose="020B0604030504040204" pitchFamily="34" charset="0"/>
                <a:cs typeface="Tahoma" panose="020B0604030504040204" pitchFamily="34" charset="0"/>
              </a:rPr>
              <a:t> as</a:t>
            </a:r>
          </a:p>
        </p:txBody>
      </p:sp>
      <p:sp>
        <p:nvSpPr>
          <p:cNvPr id="16" name="pole tekstowe 15">
            <a:extLst>
              <a:ext uri="{FF2B5EF4-FFF2-40B4-BE49-F238E27FC236}">
                <a16:creationId xmlns:a16="http://schemas.microsoft.com/office/drawing/2014/main" id="{5252EB11-FB84-3DC6-5E1B-90C33F94FDD4}"/>
              </a:ext>
            </a:extLst>
          </p:cNvPr>
          <p:cNvSpPr txBox="1"/>
          <p:nvPr/>
        </p:nvSpPr>
        <p:spPr>
          <a:xfrm>
            <a:off x="1828800" y="5758523"/>
            <a:ext cx="4342515" cy="338554"/>
          </a:xfrm>
          <a:prstGeom prst="rect">
            <a:avLst/>
          </a:prstGeom>
          <a:noFill/>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Figure 1</a:t>
            </a:r>
            <a:r>
              <a:rPr lang="pl-PL" sz="1600" dirty="0">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Evolution of the outsourcing concept</a:t>
            </a:r>
            <a:endParaRPr lang="pl-PL" sz="1600" dirty="0">
              <a:latin typeface="Tahoma" panose="020B0604030504040204" pitchFamily="34" charset="0"/>
              <a:ea typeface="Tahoma" panose="020B0604030504040204" pitchFamily="34" charset="0"/>
              <a:cs typeface="Tahoma" panose="020B0604030504040204" pitchFamily="34" charset="0"/>
            </a:endParaRPr>
          </a:p>
        </p:txBody>
      </p:sp>
      <p:sp>
        <p:nvSpPr>
          <p:cNvPr id="18" name="pole tekstowe 17">
            <a:extLst>
              <a:ext uri="{FF2B5EF4-FFF2-40B4-BE49-F238E27FC236}">
                <a16:creationId xmlns:a16="http://schemas.microsoft.com/office/drawing/2014/main" id="{B8308BC5-A21F-CA16-D4DE-12A0B86EF3D7}"/>
              </a:ext>
            </a:extLst>
          </p:cNvPr>
          <p:cNvSpPr txBox="1"/>
          <p:nvPr/>
        </p:nvSpPr>
        <p:spPr>
          <a:xfrm>
            <a:off x="7859051" y="2967335"/>
            <a:ext cx="4141168" cy="1831784"/>
          </a:xfrm>
          <a:prstGeom prst="rect">
            <a:avLst/>
          </a:prstGeom>
          <a:noFill/>
        </p:spPr>
        <p:txBody>
          <a:bodyPr wrap="square">
            <a:spAutoFit/>
          </a:bodyPr>
          <a:lstStyle/>
          <a:p>
            <a:pPr algn="just">
              <a:lnSpc>
                <a:spcPct val="120000"/>
              </a:lnSpc>
            </a:pPr>
            <a:r>
              <a:rPr lang="en-US" sz="2400" dirty="0">
                <a:effectLst/>
                <a:latin typeface="Tahoma" panose="020B0604030504040204" pitchFamily="34" charset="0"/>
                <a:ea typeface="Calibri" panose="020F0502020204030204" pitchFamily="34" charset="0"/>
                <a:cs typeface="Times New Roman" panose="02020603050405020304" pitchFamily="18" charset="0"/>
              </a:rPr>
              <a:t>Th</a:t>
            </a:r>
            <a:r>
              <a:rPr lang="pl-PL" sz="2400" dirty="0" err="1">
                <a:effectLst/>
                <a:latin typeface="Tahoma" panose="020B0604030504040204" pitchFamily="34" charset="0"/>
                <a:ea typeface="Calibri" panose="020F0502020204030204" pitchFamily="34" charset="0"/>
                <a:cs typeface="Times New Roman" panose="02020603050405020304" pitchFamily="18" charset="0"/>
              </a:rPr>
              <a:t>is</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r>
              <a:rPr lang="en-US" sz="24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diagram</a:t>
            </a:r>
            <a:r>
              <a:rPr lang="en-US" sz="2400" dirty="0">
                <a:effectLst/>
                <a:latin typeface="Tahoma" panose="020B0604030504040204" pitchFamily="34" charset="0"/>
                <a:ea typeface="Calibri" panose="020F0502020204030204" pitchFamily="34" charset="0"/>
                <a:cs typeface="Times New Roman" panose="02020603050405020304" pitchFamily="18" charset="0"/>
              </a:rPr>
              <a:t> </a:t>
            </a:r>
            <a:r>
              <a:rPr lang="pl-PL" sz="2400" dirty="0" err="1">
                <a:effectLst/>
                <a:latin typeface="Tahoma" panose="020B0604030504040204" pitchFamily="34" charset="0"/>
                <a:ea typeface="Calibri" panose="020F0502020204030204" pitchFamily="34" charset="0"/>
                <a:cs typeface="Times New Roman" panose="02020603050405020304" pitchFamily="18" charset="0"/>
              </a:rPr>
              <a:t>shows</a:t>
            </a:r>
            <a:r>
              <a:rPr lang="pl-PL" sz="2400" dirty="0">
                <a:effectLst/>
                <a:latin typeface="Tahoma" panose="020B0604030504040204" pitchFamily="34" charset="0"/>
                <a:ea typeface="Calibri" panose="020F0502020204030204" pitchFamily="34" charset="0"/>
                <a:cs typeface="Times New Roman" panose="02020603050405020304" pitchFamily="18" charset="0"/>
              </a:rPr>
              <a:t> </a:t>
            </a:r>
            <a:r>
              <a:rPr lang="en-US" sz="2400" dirty="0">
                <a:effectLst/>
                <a:latin typeface="Tahoma" panose="020B0604030504040204" pitchFamily="34" charset="0"/>
                <a:ea typeface="Calibri" panose="020F0502020204030204" pitchFamily="34" charset="0"/>
                <a:cs typeface="Times New Roman" panose="02020603050405020304" pitchFamily="18" charset="0"/>
              </a:rPr>
              <a:t>the evolution and increase in the importance of outsourcing for modern enterprises</a:t>
            </a:r>
            <a:r>
              <a:rPr lang="pl-PL" sz="2400" dirty="0">
                <a:effectLst/>
                <a:latin typeface="Tahoma" panose="020B0604030504040204" pitchFamily="34" charset="0"/>
                <a:ea typeface="Calibri" panose="020F0502020204030204" pitchFamily="34" charset="0"/>
                <a:cs typeface="Times New Roman" panose="02020603050405020304" pitchFamily="18" charset="0"/>
              </a:rPr>
              <a:t>.</a:t>
            </a:r>
            <a:endParaRPr lang="pl-PL" sz="2400" dirty="0"/>
          </a:p>
        </p:txBody>
      </p:sp>
    </p:spTree>
    <p:extLst>
      <p:ext uri="{BB962C8B-B14F-4D97-AF65-F5344CB8AC3E}">
        <p14:creationId xmlns:p14="http://schemas.microsoft.com/office/powerpoint/2010/main" val="286369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sp>
        <p:nvSpPr>
          <p:cNvPr id="12" name="Prostokąt 11">
            <a:extLst>
              <a:ext uri="{FF2B5EF4-FFF2-40B4-BE49-F238E27FC236}">
                <a16:creationId xmlns:a16="http://schemas.microsoft.com/office/drawing/2014/main" id="{808C61C2-5A3F-58E8-9B2A-1690FC41E8EC}"/>
              </a:ext>
            </a:extLst>
          </p:cNvPr>
          <p:cNvSpPr/>
          <p:nvPr/>
        </p:nvSpPr>
        <p:spPr>
          <a:xfrm>
            <a:off x="4257040" y="1481668"/>
            <a:ext cx="2509520" cy="833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t>Outsourcing in business </a:t>
            </a:r>
            <a:r>
              <a:rPr lang="pl-PL" sz="2000" dirty="0" err="1"/>
              <a:t>practice</a:t>
            </a:r>
            <a:endParaRPr lang="pl-PL" sz="2000" dirty="0"/>
          </a:p>
        </p:txBody>
      </p:sp>
      <p:sp>
        <p:nvSpPr>
          <p:cNvPr id="13" name="Prostokąt 12">
            <a:extLst>
              <a:ext uri="{FF2B5EF4-FFF2-40B4-BE49-F238E27FC236}">
                <a16:creationId xmlns:a16="http://schemas.microsoft.com/office/drawing/2014/main" id="{105669E4-041F-A200-46F3-6C7D67B28814}"/>
              </a:ext>
            </a:extLst>
          </p:cNvPr>
          <p:cNvSpPr/>
          <p:nvPr/>
        </p:nvSpPr>
        <p:spPr>
          <a:xfrm>
            <a:off x="1717040" y="2976053"/>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err="1">
                <a:solidFill>
                  <a:srgbClr val="1065AB"/>
                </a:solidFill>
              </a:rPr>
              <a:t>Separation</a:t>
            </a:r>
            <a:endParaRPr lang="pl-PL" sz="2000" dirty="0">
              <a:solidFill>
                <a:srgbClr val="1065AB"/>
              </a:solidFill>
            </a:endParaRPr>
          </a:p>
        </p:txBody>
      </p:sp>
      <p:cxnSp>
        <p:nvCxnSpPr>
          <p:cNvPr id="15" name="Łącznik prosty ze strzałką 14">
            <a:extLst>
              <a:ext uri="{FF2B5EF4-FFF2-40B4-BE49-F238E27FC236}">
                <a16:creationId xmlns:a16="http://schemas.microsoft.com/office/drawing/2014/main" id="{C5169DCB-E1D9-3EC3-8E57-6287A4B82B11}"/>
              </a:ext>
            </a:extLst>
          </p:cNvPr>
          <p:cNvCxnSpPr>
            <a:stCxn id="12" idx="2"/>
            <a:endCxn id="13" idx="0"/>
          </p:cNvCxnSpPr>
          <p:nvPr/>
        </p:nvCxnSpPr>
        <p:spPr>
          <a:xfrm flipH="1">
            <a:off x="2971800" y="2314788"/>
            <a:ext cx="2540000" cy="66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rostokąt 16">
            <a:extLst>
              <a:ext uri="{FF2B5EF4-FFF2-40B4-BE49-F238E27FC236}">
                <a16:creationId xmlns:a16="http://schemas.microsoft.com/office/drawing/2014/main" id="{8B6A5236-E267-AD5D-F0C2-998C773604A1}"/>
              </a:ext>
            </a:extLst>
          </p:cNvPr>
          <p:cNvSpPr/>
          <p:nvPr/>
        </p:nvSpPr>
        <p:spPr>
          <a:xfrm>
            <a:off x="7777479" y="3012440"/>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err="1">
                <a:solidFill>
                  <a:srgbClr val="1065AB"/>
                </a:solidFill>
              </a:rPr>
              <a:t>Comission</a:t>
            </a:r>
            <a:endParaRPr lang="pl-PL" sz="2000" dirty="0">
              <a:solidFill>
                <a:srgbClr val="1065AB"/>
              </a:solidFill>
            </a:endParaRPr>
          </a:p>
        </p:txBody>
      </p:sp>
      <p:cxnSp>
        <p:nvCxnSpPr>
          <p:cNvPr id="18" name="Łącznik prosty ze strzałką 17">
            <a:extLst>
              <a:ext uri="{FF2B5EF4-FFF2-40B4-BE49-F238E27FC236}">
                <a16:creationId xmlns:a16="http://schemas.microsoft.com/office/drawing/2014/main" id="{3BB97490-BE89-FE90-BB41-4467F50E7496}"/>
              </a:ext>
            </a:extLst>
          </p:cNvPr>
          <p:cNvCxnSpPr>
            <a:cxnSpLocks/>
            <a:stCxn id="12" idx="2"/>
            <a:endCxn id="17" idx="0"/>
          </p:cNvCxnSpPr>
          <p:nvPr/>
        </p:nvCxnSpPr>
        <p:spPr>
          <a:xfrm>
            <a:off x="5511800" y="2314788"/>
            <a:ext cx="3520439" cy="69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rostokąt 21">
            <a:extLst>
              <a:ext uri="{FF2B5EF4-FFF2-40B4-BE49-F238E27FC236}">
                <a16:creationId xmlns:a16="http://schemas.microsoft.com/office/drawing/2014/main" id="{9CFD3C46-8C2F-561B-44CB-F8DED45660E6}"/>
              </a:ext>
            </a:extLst>
          </p:cNvPr>
          <p:cNvSpPr/>
          <p:nvPr/>
        </p:nvSpPr>
        <p:spPr>
          <a:xfrm>
            <a:off x="941832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rgbClr val="1065AB"/>
                </a:solidFill>
              </a:rPr>
              <a:t>Capital </a:t>
            </a:r>
            <a:r>
              <a:rPr lang="pl-PL" sz="2000" dirty="0" err="1">
                <a:solidFill>
                  <a:srgbClr val="1065AB"/>
                </a:solidFill>
              </a:rPr>
              <a:t>variant</a:t>
            </a:r>
            <a:endParaRPr lang="pl-PL" sz="2000" dirty="0">
              <a:solidFill>
                <a:srgbClr val="1065AB"/>
              </a:solidFill>
            </a:endParaRPr>
          </a:p>
        </p:txBody>
      </p:sp>
      <p:sp>
        <p:nvSpPr>
          <p:cNvPr id="23" name="Prostokąt 22">
            <a:extLst>
              <a:ext uri="{FF2B5EF4-FFF2-40B4-BE49-F238E27FC236}">
                <a16:creationId xmlns:a16="http://schemas.microsoft.com/office/drawing/2014/main" id="{2AEEF6DD-411E-C504-5F7F-EAFA74CB9FA1}"/>
              </a:ext>
            </a:extLst>
          </p:cNvPr>
          <p:cNvSpPr/>
          <p:nvPr/>
        </p:nvSpPr>
        <p:spPr>
          <a:xfrm>
            <a:off x="615187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err="1">
                <a:solidFill>
                  <a:srgbClr val="1065AB"/>
                </a:solidFill>
              </a:rPr>
              <a:t>Contract</a:t>
            </a:r>
            <a:r>
              <a:rPr lang="pl-PL" sz="2000" dirty="0">
                <a:solidFill>
                  <a:srgbClr val="1065AB"/>
                </a:solidFill>
              </a:rPr>
              <a:t> </a:t>
            </a:r>
            <a:r>
              <a:rPr lang="pl-PL" sz="2000" dirty="0" err="1">
                <a:solidFill>
                  <a:srgbClr val="1065AB"/>
                </a:solidFill>
              </a:rPr>
              <a:t>variant</a:t>
            </a:r>
            <a:endParaRPr lang="pl-PL" sz="2000" dirty="0">
              <a:solidFill>
                <a:srgbClr val="1065AB"/>
              </a:solidFill>
            </a:endParaRPr>
          </a:p>
        </p:txBody>
      </p:sp>
      <p:cxnSp>
        <p:nvCxnSpPr>
          <p:cNvPr id="24" name="Łącznik prosty ze strzałką 23">
            <a:extLst>
              <a:ext uri="{FF2B5EF4-FFF2-40B4-BE49-F238E27FC236}">
                <a16:creationId xmlns:a16="http://schemas.microsoft.com/office/drawing/2014/main" id="{DBD8FA75-655F-051F-7553-6BDFA9B361AA}"/>
              </a:ext>
            </a:extLst>
          </p:cNvPr>
          <p:cNvCxnSpPr>
            <a:cxnSpLocks/>
            <a:stCxn id="17" idx="2"/>
            <a:endCxn id="23" idx="0"/>
          </p:cNvCxnSpPr>
          <p:nvPr/>
        </p:nvCxnSpPr>
        <p:spPr>
          <a:xfrm flipH="1">
            <a:off x="7406639" y="3845560"/>
            <a:ext cx="1625600"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F346857D-ABA2-281C-1E9B-56E45FFD8A86}"/>
              </a:ext>
            </a:extLst>
          </p:cNvPr>
          <p:cNvCxnSpPr>
            <a:cxnSpLocks/>
            <a:stCxn id="17" idx="2"/>
            <a:endCxn id="22" idx="0"/>
          </p:cNvCxnSpPr>
          <p:nvPr/>
        </p:nvCxnSpPr>
        <p:spPr>
          <a:xfrm>
            <a:off x="9032239" y="3845560"/>
            <a:ext cx="1640841"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BEA3FDE9-EE82-E07B-E5A5-2F8E63645C6A}"/>
              </a:ext>
            </a:extLst>
          </p:cNvPr>
          <p:cNvSpPr txBox="1"/>
          <p:nvPr/>
        </p:nvSpPr>
        <p:spPr>
          <a:xfrm>
            <a:off x="4257040" y="5723318"/>
            <a:ext cx="4016177" cy="338554"/>
          </a:xfrm>
          <a:prstGeom prst="rect">
            <a:avLst/>
          </a:prstGeom>
          <a:noFill/>
        </p:spPr>
        <p:txBody>
          <a:bodyPr wrap="square">
            <a:spAutoFit/>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Figure </a:t>
            </a:r>
            <a:r>
              <a:rPr lang="pl-PL" sz="1600" dirty="0">
                <a:latin typeface="Tahoma" panose="020B0604030504040204" pitchFamily="34" charset="0"/>
                <a:ea typeface="Tahoma" panose="020B0604030504040204" pitchFamily="34" charset="0"/>
                <a:cs typeface="Tahoma" panose="020B0604030504040204" pitchFamily="34" charset="0"/>
              </a:rPr>
              <a:t>2:</a:t>
            </a:r>
            <a:r>
              <a:rPr lang="en-US" sz="1600" dirty="0">
                <a:latin typeface="Tahoma" panose="020B0604030504040204" pitchFamily="34" charset="0"/>
                <a:ea typeface="Tahoma" panose="020B0604030504040204" pitchFamily="34" charset="0"/>
                <a:cs typeface="Tahoma" panose="020B0604030504040204" pitchFamily="34" charset="0"/>
              </a:rPr>
              <a:t> </a:t>
            </a:r>
            <a:r>
              <a:rPr lang="pl-PL" sz="1600" dirty="0" err="1">
                <a:latin typeface="Tahoma" panose="020B0604030504040204" pitchFamily="34" charset="0"/>
                <a:ea typeface="Tahoma" panose="020B0604030504040204" pitchFamily="34" charset="0"/>
                <a:cs typeface="Tahoma" panose="020B0604030504040204" pitchFamily="34" charset="0"/>
              </a:rPr>
              <a:t>Types</a:t>
            </a:r>
            <a:r>
              <a:rPr lang="pl-PL" sz="1600" dirty="0">
                <a:latin typeface="Tahoma" panose="020B0604030504040204" pitchFamily="34" charset="0"/>
                <a:ea typeface="Tahoma" panose="020B0604030504040204" pitchFamily="34" charset="0"/>
                <a:cs typeface="Tahoma" panose="020B0604030504040204" pitchFamily="34" charset="0"/>
              </a:rPr>
              <a:t> of outsourcing</a:t>
            </a:r>
          </a:p>
        </p:txBody>
      </p:sp>
      <p:sp>
        <p:nvSpPr>
          <p:cNvPr id="31" name="Prostokąt 30">
            <a:extLst>
              <a:ext uri="{FF2B5EF4-FFF2-40B4-BE49-F238E27FC236}">
                <a16:creationId xmlns:a16="http://schemas.microsoft.com/office/drawing/2014/main" id="{F9281A2E-055F-9B7C-EDCD-3760806629D3}"/>
              </a:ext>
            </a:extLst>
          </p:cNvPr>
          <p:cNvSpPr/>
          <p:nvPr/>
        </p:nvSpPr>
        <p:spPr>
          <a:xfrm>
            <a:off x="337820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solidFill>
                  <a:srgbClr val="1065AB"/>
                </a:solidFill>
              </a:rPr>
              <a:t>Capital </a:t>
            </a:r>
            <a:r>
              <a:rPr lang="pl-PL" sz="2000" dirty="0" err="1">
                <a:solidFill>
                  <a:srgbClr val="1065AB"/>
                </a:solidFill>
              </a:rPr>
              <a:t>variant</a:t>
            </a:r>
            <a:endParaRPr lang="pl-PL" sz="2000" dirty="0">
              <a:solidFill>
                <a:srgbClr val="1065AB"/>
              </a:solidFill>
            </a:endParaRPr>
          </a:p>
        </p:txBody>
      </p:sp>
      <p:sp>
        <p:nvSpPr>
          <p:cNvPr id="32" name="Prostokąt 31">
            <a:extLst>
              <a:ext uri="{FF2B5EF4-FFF2-40B4-BE49-F238E27FC236}">
                <a16:creationId xmlns:a16="http://schemas.microsoft.com/office/drawing/2014/main" id="{7C0EEBA8-5FEA-5A74-A8CF-566E23810F6F}"/>
              </a:ext>
            </a:extLst>
          </p:cNvPr>
          <p:cNvSpPr/>
          <p:nvPr/>
        </p:nvSpPr>
        <p:spPr>
          <a:xfrm>
            <a:off x="11175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err="1">
                <a:solidFill>
                  <a:srgbClr val="1065AB"/>
                </a:solidFill>
              </a:rPr>
              <a:t>Contract</a:t>
            </a:r>
            <a:r>
              <a:rPr lang="pl-PL" sz="2000" dirty="0">
                <a:solidFill>
                  <a:srgbClr val="1065AB"/>
                </a:solidFill>
              </a:rPr>
              <a:t> </a:t>
            </a:r>
            <a:r>
              <a:rPr lang="pl-PL" sz="2000" dirty="0" err="1">
                <a:solidFill>
                  <a:srgbClr val="1065AB"/>
                </a:solidFill>
              </a:rPr>
              <a:t>variant</a:t>
            </a:r>
            <a:endParaRPr lang="pl-PL" sz="2000" dirty="0">
              <a:solidFill>
                <a:srgbClr val="1065AB"/>
              </a:solidFill>
            </a:endParaRPr>
          </a:p>
        </p:txBody>
      </p:sp>
      <p:cxnSp>
        <p:nvCxnSpPr>
          <p:cNvPr id="33" name="Łącznik prosty ze strzałką 32">
            <a:extLst>
              <a:ext uri="{FF2B5EF4-FFF2-40B4-BE49-F238E27FC236}">
                <a16:creationId xmlns:a16="http://schemas.microsoft.com/office/drawing/2014/main" id="{5176FE19-F3F6-B3EA-C02B-C558BBF376E5}"/>
              </a:ext>
            </a:extLst>
          </p:cNvPr>
          <p:cNvCxnSpPr>
            <a:cxnSpLocks/>
            <a:stCxn id="13" idx="2"/>
            <a:endCxn id="32" idx="0"/>
          </p:cNvCxnSpPr>
          <p:nvPr/>
        </p:nvCxnSpPr>
        <p:spPr>
          <a:xfrm flipH="1">
            <a:off x="1366519" y="3809173"/>
            <a:ext cx="1605281"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0705A141-5762-CF0F-F200-62D918B16B82}"/>
              </a:ext>
            </a:extLst>
          </p:cNvPr>
          <p:cNvCxnSpPr>
            <a:cxnSpLocks/>
            <a:stCxn id="13" idx="2"/>
            <a:endCxn id="31" idx="0"/>
          </p:cNvCxnSpPr>
          <p:nvPr/>
        </p:nvCxnSpPr>
        <p:spPr>
          <a:xfrm>
            <a:off x="2971800" y="3809173"/>
            <a:ext cx="1661160"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2" grpId="0" animBg="1"/>
      <p:bldP spid="23"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02557"/>
            <a:ext cx="10515600" cy="4574406"/>
          </a:xfrm>
        </p:spPr>
        <p:txBody>
          <a:bodyPr>
            <a:noAutofit/>
          </a:bodyPr>
          <a:lstStyle/>
          <a:p>
            <a:pPr algn="just">
              <a:lnSpc>
                <a:spcPct val="120000"/>
              </a:lnSpc>
              <a:spcAft>
                <a:spcPts val="600"/>
              </a:spcAft>
            </a:pPr>
            <a:r>
              <a:rPr lang="en-US" sz="2400" dirty="0">
                <a:solidFill>
                  <a:srgbClr val="1065AB"/>
                </a:solidFill>
              </a:rPr>
              <a:t>Separation</a:t>
            </a:r>
            <a:r>
              <a:rPr lang="en-US" sz="2400" dirty="0"/>
              <a:t> refers to the situation when a given sphere of activity (process, task, function) is performed within the </a:t>
            </a:r>
            <a:r>
              <a:rPr lang="en-US" sz="2400" dirty="0" err="1"/>
              <a:t>organi</a:t>
            </a:r>
            <a:r>
              <a:rPr lang="pl-PL" sz="2400" dirty="0"/>
              <a:t>s</a:t>
            </a:r>
            <a:r>
              <a:rPr lang="en-US" sz="2400" dirty="0" err="1"/>
              <a:t>ational</a:t>
            </a:r>
            <a:r>
              <a:rPr lang="en-US" sz="2400" dirty="0"/>
              <a:t> structure of the enterprise but does not belong to the main competences of the </a:t>
            </a:r>
            <a:r>
              <a:rPr lang="en-US" sz="2400" dirty="0" err="1"/>
              <a:t>organi</a:t>
            </a:r>
            <a:r>
              <a:rPr lang="pl-PL" sz="2400" dirty="0"/>
              <a:t>s</a:t>
            </a:r>
            <a:r>
              <a:rPr lang="en-US" sz="2400" dirty="0" err="1"/>
              <a:t>ation</a:t>
            </a:r>
            <a:r>
              <a:rPr lang="pl-PL" sz="2400" dirty="0"/>
              <a:t>. A</a:t>
            </a:r>
            <a:r>
              <a:rPr lang="en-US" sz="2400" dirty="0"/>
              <a:t>naly</a:t>
            </a:r>
            <a:r>
              <a:rPr lang="pl-PL" sz="2400" dirty="0"/>
              <a:t>s</a:t>
            </a:r>
            <a:r>
              <a:rPr lang="en-US" sz="2400" dirty="0"/>
              <a:t>es related to the costs of its maintenance and the quality, coordination and timeliness of activities show that </a:t>
            </a:r>
            <a:r>
              <a:rPr lang="pl-PL" sz="2400" dirty="0" err="1"/>
              <a:t>it</a:t>
            </a:r>
            <a:r>
              <a:rPr lang="en-US" sz="2400" dirty="0"/>
              <a:t> does not participate in the process of creating the value of services or products.</a:t>
            </a:r>
            <a:endParaRPr lang="pl-PL" sz="2400" dirty="0"/>
          </a:p>
          <a:p>
            <a:pPr algn="just">
              <a:lnSpc>
                <a:spcPct val="120000"/>
              </a:lnSpc>
            </a:pPr>
            <a:r>
              <a:rPr lang="en-US" sz="2400" dirty="0">
                <a:solidFill>
                  <a:srgbClr val="1065AB"/>
                </a:solidFill>
              </a:rPr>
              <a:t>Commission</a:t>
            </a:r>
            <a:r>
              <a:rPr lang="en-US" sz="2400" dirty="0"/>
              <a:t> occurs when a specific field of activity has not yet been performed within the company's </a:t>
            </a:r>
            <a:r>
              <a:rPr lang="en-US" sz="2400" dirty="0" err="1"/>
              <a:t>organi</a:t>
            </a:r>
            <a:r>
              <a:rPr lang="pl-PL" sz="2400" dirty="0"/>
              <a:t>s</a:t>
            </a:r>
            <a:r>
              <a:rPr lang="en-US" sz="2400" dirty="0" err="1"/>
              <a:t>ational</a:t>
            </a:r>
            <a:r>
              <a:rPr lang="en-US" sz="2400" dirty="0"/>
              <a:t> structure, and the analysis shows that it would be needed due to certain strategic benefits.</a:t>
            </a:r>
            <a:endParaRPr lang="pl-PL" sz="2400" dirty="0"/>
          </a:p>
        </p:txBody>
      </p:sp>
    </p:spTree>
    <p:extLst>
      <p:ext uri="{BB962C8B-B14F-4D97-AF65-F5344CB8AC3E}">
        <p14:creationId xmlns:p14="http://schemas.microsoft.com/office/powerpoint/2010/main" val="301796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30837"/>
            <a:ext cx="10515600" cy="4546126"/>
          </a:xfrm>
        </p:spPr>
        <p:txBody>
          <a:bodyPr>
            <a:normAutofit/>
          </a:bodyPr>
          <a:lstStyle/>
          <a:p>
            <a:pPr algn="just">
              <a:lnSpc>
                <a:spcPct val="110000"/>
              </a:lnSpc>
            </a:pPr>
            <a:r>
              <a:rPr lang="en-US" sz="2700" dirty="0"/>
              <a:t>In the </a:t>
            </a:r>
            <a:r>
              <a:rPr lang="en-US" sz="2700" dirty="0">
                <a:solidFill>
                  <a:srgbClr val="1065AB"/>
                </a:solidFill>
              </a:rPr>
              <a:t>contract variant</a:t>
            </a:r>
            <a:r>
              <a:rPr lang="en-US" sz="2700" dirty="0"/>
              <a:t>, the external supplier, that is the service company, is a capital-independent, </a:t>
            </a:r>
            <a:r>
              <a:rPr lang="en-US" sz="2700" dirty="0" err="1"/>
              <a:t>speciali</a:t>
            </a:r>
            <a:r>
              <a:rPr lang="pl-PL" sz="2700" dirty="0"/>
              <a:t>s</a:t>
            </a:r>
            <a:r>
              <a:rPr lang="en-US" sz="2700" dirty="0"/>
              <a:t>ed enterprise with ties to the parent company only </a:t>
            </a:r>
            <a:r>
              <a:rPr lang="pl-PL" sz="2700" dirty="0" err="1"/>
              <a:t>based</a:t>
            </a:r>
            <a:r>
              <a:rPr lang="pl-PL" sz="2700" dirty="0"/>
              <a:t> on </a:t>
            </a:r>
            <a:r>
              <a:rPr lang="en-US" sz="2700" dirty="0"/>
              <a:t>a contract</a:t>
            </a:r>
            <a:r>
              <a:rPr lang="pl-PL" sz="2700" dirty="0"/>
              <a:t>;</a:t>
            </a:r>
          </a:p>
          <a:p>
            <a:pPr algn="just">
              <a:lnSpc>
                <a:spcPct val="110000"/>
              </a:lnSpc>
            </a:pPr>
            <a:r>
              <a:rPr lang="en-US" sz="2700" dirty="0"/>
              <a:t>The assumption of the </a:t>
            </a:r>
            <a:r>
              <a:rPr lang="en-US" sz="2700" dirty="0">
                <a:solidFill>
                  <a:srgbClr val="1065AB"/>
                </a:solidFill>
              </a:rPr>
              <a:t>capital variant </a:t>
            </a:r>
            <a:r>
              <a:rPr lang="en-US" sz="2700" dirty="0"/>
              <a:t>is to enter into cooperation with a company dependent on ownership and capital</a:t>
            </a:r>
            <a:r>
              <a:rPr lang="pl-PL" sz="2700" dirty="0"/>
              <a:t>;</a:t>
            </a:r>
          </a:p>
          <a:p>
            <a:pPr algn="just">
              <a:lnSpc>
                <a:spcPct val="110000"/>
              </a:lnSpc>
            </a:pPr>
            <a:r>
              <a:rPr lang="en-US" sz="2700" dirty="0"/>
              <a:t>As a result of the </a:t>
            </a:r>
            <a:r>
              <a:rPr lang="en-US" sz="2700" dirty="0">
                <a:solidFill>
                  <a:srgbClr val="1065AB"/>
                </a:solidFill>
              </a:rPr>
              <a:t>combination </a:t>
            </a:r>
            <a:r>
              <a:rPr lang="en-US" sz="2700" dirty="0"/>
              <a:t>of capital and contract outsourcing with two basic methods of outsourcing services to an external service company, four basic variants of this method can be obtained</a:t>
            </a:r>
            <a:r>
              <a:rPr lang="pl-PL" sz="2700" dirty="0"/>
              <a:t>.</a:t>
            </a:r>
          </a:p>
        </p:txBody>
      </p:sp>
    </p:spTree>
    <p:extLst>
      <p:ext uri="{BB962C8B-B14F-4D97-AF65-F5344CB8AC3E}">
        <p14:creationId xmlns:p14="http://schemas.microsoft.com/office/powerpoint/2010/main" val="399881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94842" y="33017"/>
            <a:ext cx="9745133" cy="1116542"/>
          </a:xfrm>
        </p:spPr>
        <p:txBody>
          <a:bodyPr/>
          <a:lstStyle/>
          <a:p>
            <a:r>
              <a:rPr lang="pl-PL" dirty="0"/>
              <a:t>Basic </a:t>
            </a:r>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2006</a:t>
            </a:r>
          </a:p>
        </p:txBody>
      </p:sp>
      <p:sp>
        <p:nvSpPr>
          <p:cNvPr id="2" name="pole tekstowe 1">
            <a:extLst>
              <a:ext uri="{FF2B5EF4-FFF2-40B4-BE49-F238E27FC236}">
                <a16:creationId xmlns:a16="http://schemas.microsoft.com/office/drawing/2014/main" id="{6CDEB2BC-399E-EEE8-B3ED-EE9C23097971}"/>
              </a:ext>
            </a:extLst>
          </p:cNvPr>
          <p:cNvSpPr txBox="1"/>
          <p:nvPr/>
        </p:nvSpPr>
        <p:spPr>
          <a:xfrm>
            <a:off x="1594842" y="899955"/>
            <a:ext cx="9935070" cy="553998"/>
          </a:xfrm>
          <a:prstGeom prst="rect">
            <a:avLst/>
          </a:prstGeom>
          <a:noFill/>
        </p:spPr>
        <p:txBody>
          <a:bodyPr wrap="square">
            <a:spAutoFit/>
          </a:bodyPr>
          <a:lstStyle/>
          <a:p>
            <a:r>
              <a:rPr lang="pl-PL" sz="1500" dirty="0" err="1">
                <a:latin typeface="Tahoma" panose="020B0604030504040204" pitchFamily="34" charset="0"/>
                <a:ea typeface="Tahoma" panose="020B0604030504040204" pitchFamily="34" charset="0"/>
                <a:cs typeface="Tahoma" panose="020B0604030504040204" pitchFamily="34" charset="0"/>
              </a:rPr>
              <a:t>Table</a:t>
            </a:r>
            <a:r>
              <a:rPr lang="pl-PL" sz="1500" dirty="0">
                <a:latin typeface="Tahoma" panose="020B0604030504040204" pitchFamily="34" charset="0"/>
                <a:ea typeface="Tahoma" panose="020B0604030504040204" pitchFamily="34" charset="0"/>
                <a:cs typeface="Tahoma" panose="020B0604030504040204" pitchFamily="34" charset="0"/>
              </a:rPr>
              <a:t> </a:t>
            </a:r>
            <a:r>
              <a:rPr lang="en-US" sz="1500" dirty="0">
                <a:latin typeface="Tahoma" panose="020B0604030504040204" pitchFamily="34" charset="0"/>
                <a:ea typeface="Tahoma" panose="020B0604030504040204" pitchFamily="34" charset="0"/>
                <a:cs typeface="Tahoma" panose="020B0604030504040204" pitchFamily="34" charset="0"/>
              </a:rPr>
              <a:t>2. Variants of capital and contract outsourcing depending on the form of transfer of activities to a service company</a:t>
            </a:r>
            <a:endParaRPr lang="pl-PL" sz="15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Symbol zastępczy zawartości 7">
            <a:extLst>
              <a:ext uri="{FF2B5EF4-FFF2-40B4-BE49-F238E27FC236}">
                <a16:creationId xmlns:a16="http://schemas.microsoft.com/office/drawing/2014/main" id="{96931F54-DA36-9E8F-3D1D-BA85CAD9687A}"/>
              </a:ext>
            </a:extLst>
          </p:cNvPr>
          <p:cNvGraphicFramePr>
            <a:graphicFrameLocks noGrp="1"/>
          </p:cNvGraphicFramePr>
          <p:nvPr>
            <p:ph idx="1"/>
            <p:extLst>
              <p:ext uri="{D42A27DB-BD31-4B8C-83A1-F6EECF244321}">
                <p14:modId xmlns:p14="http://schemas.microsoft.com/office/powerpoint/2010/main" val="3905958891"/>
              </p:ext>
            </p:extLst>
          </p:nvPr>
        </p:nvGraphicFramePr>
        <p:xfrm>
          <a:off x="1304579" y="1228062"/>
          <a:ext cx="10515597" cy="5009099"/>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142546844"/>
                    </a:ext>
                  </a:extLst>
                </a:gridCol>
                <a:gridCol w="3505199">
                  <a:extLst>
                    <a:ext uri="{9D8B030D-6E8A-4147-A177-3AD203B41FA5}">
                      <a16:colId xmlns:a16="http://schemas.microsoft.com/office/drawing/2014/main" val="3658177666"/>
                    </a:ext>
                  </a:extLst>
                </a:gridCol>
                <a:gridCol w="3505199">
                  <a:extLst>
                    <a:ext uri="{9D8B030D-6E8A-4147-A177-3AD203B41FA5}">
                      <a16:colId xmlns:a16="http://schemas.microsoft.com/office/drawing/2014/main" val="1654839697"/>
                    </a:ext>
                  </a:extLst>
                </a:gridCol>
              </a:tblGrid>
              <a:tr h="390667">
                <a:tc>
                  <a:txBody>
                    <a:bodyPr/>
                    <a:lstStyle/>
                    <a:p>
                      <a:pPr algn="r"/>
                      <a:r>
                        <a:rPr lang="pl-PL" sz="1800" dirty="0">
                          <a:solidFill>
                            <a:schemeClr val="bg1"/>
                          </a:solidFill>
                          <a:latin typeface="Tahoma" panose="020B0604030504040204" pitchFamily="34" charset="0"/>
                          <a:ea typeface="Tahoma" panose="020B0604030504040204" pitchFamily="34" charset="0"/>
                          <a:cs typeface="Tahoma" panose="020B0604030504040204" pitchFamily="34" charset="0"/>
                        </a:rPr>
                        <a:t>Outsourcing</a:t>
                      </a:r>
                    </a:p>
                  </a:txBody>
                  <a:tcPr anchor="ctr"/>
                </a:tc>
                <a:tc>
                  <a:txBody>
                    <a:bodyPr/>
                    <a:lstStyle/>
                    <a:p>
                      <a:pPr algn="ctr"/>
                      <a:r>
                        <a:rPr lang="pl-PL" sz="1800" dirty="0">
                          <a:latin typeface="Tahoma" panose="020B0604030504040204" pitchFamily="34" charset="0"/>
                          <a:ea typeface="Tahoma" panose="020B0604030504040204" pitchFamily="34" charset="0"/>
                          <a:cs typeface="Tahoma" panose="020B0604030504040204" pitchFamily="34" charset="0"/>
                        </a:rPr>
                        <a:t>Capital outsourcing</a:t>
                      </a:r>
                    </a:p>
                  </a:txBody>
                  <a:tcPr anchor="ctr"/>
                </a:tc>
                <a:tc>
                  <a:txBody>
                    <a:bodyPr/>
                    <a:lstStyle/>
                    <a:p>
                      <a:pPr algn="ctr"/>
                      <a:r>
                        <a:rPr lang="pl-PL" sz="1800" dirty="0" err="1">
                          <a:latin typeface="Tahoma" panose="020B0604030504040204" pitchFamily="34" charset="0"/>
                          <a:ea typeface="Tahoma" panose="020B0604030504040204" pitchFamily="34" charset="0"/>
                          <a:cs typeface="Tahoma" panose="020B0604030504040204" pitchFamily="34" charset="0"/>
                        </a:rPr>
                        <a:t>Contract</a:t>
                      </a:r>
                      <a:r>
                        <a:rPr lang="pl-PL" sz="1800" dirty="0">
                          <a:latin typeface="Tahoma" panose="020B0604030504040204" pitchFamily="34" charset="0"/>
                          <a:ea typeface="Tahoma" panose="020B0604030504040204" pitchFamily="34" charset="0"/>
                          <a:cs typeface="Tahoma" panose="020B0604030504040204" pitchFamily="34" charset="0"/>
                        </a:rPr>
                        <a:t> outsourcing</a:t>
                      </a:r>
                    </a:p>
                  </a:txBody>
                  <a:tcPr anchor="ctr"/>
                </a:tc>
                <a:extLst>
                  <a:ext uri="{0D108BD9-81ED-4DB2-BD59-A6C34878D82A}">
                    <a16:rowId xmlns:a16="http://schemas.microsoft.com/office/drawing/2014/main" val="3788011779"/>
                  </a:ext>
                </a:extLst>
              </a:tr>
              <a:tr h="610083">
                <a:tc>
                  <a:txBody>
                    <a:bodyPr/>
                    <a:lstStyle/>
                    <a:p>
                      <a:r>
                        <a:rPr lang="pl-PL" sz="1600" dirty="0">
                          <a:solidFill>
                            <a:schemeClr val="tx1"/>
                          </a:solidFill>
                          <a:latin typeface="Tahoma" panose="020B0604030504040204" pitchFamily="34" charset="0"/>
                          <a:ea typeface="Tahoma" panose="020B0604030504040204" pitchFamily="34" charset="0"/>
                          <a:cs typeface="Tahoma" panose="020B0604030504040204" pitchFamily="34" charset="0"/>
                        </a:rPr>
                        <a:t>Form of business </a:t>
                      </a:r>
                      <a:br>
                        <a:rPr lang="pl-PL" sz="16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l-PL" sz="1600" dirty="0" err="1">
                          <a:solidFill>
                            <a:schemeClr val="tx1"/>
                          </a:solidFill>
                          <a:latin typeface="Tahoma" panose="020B0604030504040204" pitchFamily="34" charset="0"/>
                          <a:ea typeface="Tahoma" panose="020B0604030504040204" pitchFamily="34" charset="0"/>
                          <a:cs typeface="Tahoma" panose="020B0604030504040204" pitchFamily="34" charset="0"/>
                        </a:rPr>
                        <a:t>activity</a:t>
                      </a:r>
                      <a:r>
                        <a:rPr lang="pl-PL" sz="1600" dirty="0">
                          <a:solidFill>
                            <a:schemeClr val="tx1"/>
                          </a:solidFill>
                          <a:latin typeface="Tahoma" panose="020B0604030504040204" pitchFamily="34" charset="0"/>
                          <a:ea typeface="Tahoma" panose="020B0604030504040204" pitchFamily="34" charset="0"/>
                          <a:cs typeface="Tahoma" panose="020B0604030504040204" pitchFamily="34" charset="0"/>
                        </a:rPr>
                        <a:t> transfer</a:t>
                      </a:r>
                    </a:p>
                  </a:txBody>
                  <a:tcPr anchor="ctr">
                    <a:solidFill>
                      <a:srgbClr val="E9EBF5"/>
                    </a:solidFill>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permanent cooperation with an entity related by capital and ownership</a:t>
                      </a:r>
                      <a:endParaRPr lang="pl-PL" sz="15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permanent cooperation with an entity that is independent in terms of capital</a:t>
                      </a:r>
                      <a:endParaRPr lang="pl-PL" sz="15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extLst>
                  <a:ext uri="{0D108BD9-81ED-4DB2-BD59-A6C34878D82A}">
                    <a16:rowId xmlns:a16="http://schemas.microsoft.com/office/drawing/2014/main" val="4014318275"/>
                  </a:ext>
                </a:extLst>
              </a:tr>
              <a:tr h="390667">
                <a:tc rowSpan="2">
                  <a:txBody>
                    <a:bodyPr/>
                    <a:lstStyle/>
                    <a:p>
                      <a:r>
                        <a:rPr lang="pl-PL" sz="1600" dirty="0" err="1">
                          <a:latin typeface="Tahoma" panose="020B0604030504040204" pitchFamily="34" charset="0"/>
                          <a:ea typeface="Tahoma" panose="020B0604030504040204" pitchFamily="34" charset="0"/>
                          <a:cs typeface="Tahoma" panose="020B0604030504040204" pitchFamily="34" charset="0"/>
                        </a:rPr>
                        <a:t>Area</a:t>
                      </a:r>
                      <a:r>
                        <a:rPr lang="pl-PL" sz="1600" dirty="0">
                          <a:latin typeface="Tahoma" panose="020B0604030504040204" pitchFamily="34" charset="0"/>
                          <a:ea typeface="Tahoma" panose="020B0604030504040204" pitchFamily="34" charset="0"/>
                          <a:cs typeface="Tahoma" panose="020B0604030504040204" pitchFamily="34" charset="0"/>
                        </a:rPr>
                        <a:t> </a:t>
                      </a:r>
                      <a:r>
                        <a:rPr lang="pl-PL" sz="1600" dirty="0" err="1">
                          <a:latin typeface="Tahoma" panose="020B0604030504040204" pitchFamily="34" charset="0"/>
                          <a:ea typeface="Tahoma" panose="020B0604030504040204" pitchFamily="34" charset="0"/>
                          <a:cs typeface="Tahoma" panose="020B0604030504040204" pitchFamily="34" charset="0"/>
                        </a:rPr>
                        <a:t>separation</a:t>
                      </a: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Capital separation </a:t>
                      </a:r>
                      <a:endParaRPr lang="pl-PL" sz="16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Contractual</a:t>
                      </a:r>
                      <a:r>
                        <a:rPr lang="pl-PL"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separation</a:t>
                      </a:r>
                      <a:endParaRPr lang="pl-PL" sz="16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3174087843"/>
                  </a:ext>
                </a:extLst>
              </a:tr>
              <a:tr h="2022905">
                <a:tc vMerge="1">
                  <a:txBody>
                    <a:bodyPr/>
                    <a:lstStyle/>
                    <a:p>
                      <a:endParaRPr dirty="0"/>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creation of a new subsidiary on the resource base, which begins its independent market existence; it provides services to the parent company as well as to external entities.</a:t>
                      </a:r>
                      <a:endParaRPr lang="pl-PL" sz="15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liquidation of the previously performed function in the enterprise and establishment of formal cooperation with an external, independent supplier who ensures the implementation of tasks; possibility of partial transfer of staff and other resources to the supplier.</a:t>
                      </a:r>
                      <a:endParaRPr lang="pl-PL" sz="15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1298166"/>
                  </a:ext>
                </a:extLst>
              </a:tr>
              <a:tr h="390667">
                <a:tc rowSpan="2">
                  <a:txBody>
                    <a:bodyPr/>
                    <a:lstStyle/>
                    <a:p>
                      <a:pPr algn="just">
                        <a:lnSpc>
                          <a:spcPct val="150000"/>
                        </a:lnSpc>
                        <a:spcAft>
                          <a:spcPts val="600"/>
                        </a:spcAft>
                      </a:pPr>
                      <a:r>
                        <a:rPr lang="pl-PL" sz="16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Commission</a:t>
                      </a:r>
                      <a:r>
                        <a:rPr lang="pl-PL"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pl-PL" sz="16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an</a:t>
                      </a:r>
                      <a:r>
                        <a:rPr lang="pl-PL" sz="16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pl-PL" sz="16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area</a:t>
                      </a:r>
                      <a:endParaRPr lang="pl-PL" sz="16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Capital commission</a:t>
                      </a:r>
                      <a:endParaRPr lang="pl-PL" sz="16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Contract</a:t>
                      </a:r>
                      <a:r>
                        <a:rPr lang="pl-PL" sz="16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sz="16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commission</a:t>
                      </a:r>
                      <a:endParaRPr lang="pl-PL" sz="16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1229577477"/>
                  </a:ext>
                </a:extLst>
              </a:tr>
              <a:tr h="1204110">
                <a:tc vMerge="1">
                  <a:txBody>
                    <a:bodyPr/>
                    <a:lstStyle/>
                    <a:p>
                      <a:endParaRPr dirty="0"/>
                    </a:p>
                  </a:txBody>
                  <a:tcPr marL="68580" marR="68580" marT="0" marB="0" anchor="ctr"/>
                </a:tc>
                <a:tc>
                  <a:txBody>
                    <a:bodyPr/>
                    <a:lstStyle/>
                    <a:p>
                      <a:pPr marL="0" algn="l" defTabSz="914400" rtl="0" eaLnBrk="1" latinLnBrk="0" hangingPunct="1">
                        <a:lnSpc>
                          <a:spcPct val="100000"/>
                        </a:lnSpc>
                        <a:spcAft>
                          <a:spcPts val="600"/>
                        </a:spcAft>
                      </a:pPr>
                      <a:r>
                        <a:rPr lang="en-US" sz="1500" kern="1200" dirty="0">
                          <a:solidFill>
                            <a:schemeClr val="dk1"/>
                          </a:solidFill>
                          <a:latin typeface="Tahoma" panose="020B0604030504040204" pitchFamily="34" charset="0"/>
                          <a:ea typeface="Tahoma" panose="020B0604030504040204" pitchFamily="34" charset="0"/>
                          <a:cs typeface="Tahoma" panose="020B0604030504040204" pitchFamily="34" charset="0"/>
                        </a:rPr>
                        <a:t>purchase of shares or stocks in a company that provides the required services or performs specific tasks; as a result, a capital takeover takes place, and a subsidiary is established</a:t>
                      </a:r>
                      <a:endParaRPr lang="pl-PL" sz="15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tc>
                  <a:txBody>
                    <a:bodyPr/>
                    <a:lstStyle/>
                    <a:p>
                      <a:pPr marL="0" algn="l" defTabSz="914400" rtl="0" eaLnBrk="1" latinLnBrk="0" hangingPunct="1">
                        <a:lnSpc>
                          <a:spcPct val="100000"/>
                        </a:lnSpc>
                        <a:spcAft>
                          <a:spcPts val="600"/>
                        </a:spcAft>
                      </a:pPr>
                      <a:r>
                        <a:rPr lang="en-US" sz="1500" kern="1200" dirty="0">
                          <a:solidFill>
                            <a:schemeClr val="dk1"/>
                          </a:solidFill>
                          <a:latin typeface="Tahoma" panose="020B0604030504040204" pitchFamily="34" charset="0"/>
                          <a:ea typeface="Tahoma" panose="020B0604030504040204" pitchFamily="34" charset="0"/>
                          <a:cs typeface="Tahoma" panose="020B0604030504040204" pitchFamily="34" charset="0"/>
                        </a:rPr>
                        <a:t>establishing cooperation with a supplier that is independent in terms of capital and ownership, which begins the implementation of a specific function.</a:t>
                      </a:r>
                      <a:endParaRPr lang="pl-PL" sz="15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extLst>
                  <a:ext uri="{0D108BD9-81ED-4DB2-BD59-A6C34878D82A}">
                    <a16:rowId xmlns:a16="http://schemas.microsoft.com/office/drawing/2014/main" val="2790078837"/>
                  </a:ext>
                </a:extLst>
              </a:tr>
            </a:tbl>
          </a:graphicData>
        </a:graphic>
      </p:graphicFrame>
      <p:cxnSp>
        <p:nvCxnSpPr>
          <p:cNvPr id="18" name="Łącznik prosty 17">
            <a:extLst>
              <a:ext uri="{FF2B5EF4-FFF2-40B4-BE49-F238E27FC236}">
                <a16:creationId xmlns:a16="http://schemas.microsoft.com/office/drawing/2014/main" id="{C93177E3-682F-51E8-EBAA-90AFA5B45B63}"/>
              </a:ext>
            </a:extLst>
          </p:cNvPr>
          <p:cNvCxnSpPr>
            <a:cxnSpLocks/>
          </p:cNvCxnSpPr>
          <p:nvPr/>
        </p:nvCxnSpPr>
        <p:spPr>
          <a:xfrm>
            <a:off x="1304579" y="1212633"/>
            <a:ext cx="3465384" cy="908398"/>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64692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A68A462F-D831-4E8C-B517-BF09D29C1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4493</TotalTime>
  <Words>3448</Words>
  <Application>Microsoft Office PowerPoint</Application>
  <PresentationFormat>Widescreen</PresentationFormat>
  <Paragraphs>372</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vt:lpstr>
      <vt:lpstr>Calibri</vt:lpstr>
      <vt:lpstr>Cambria Math</vt:lpstr>
      <vt:lpstr>Symbol</vt:lpstr>
      <vt:lpstr>Tahoma</vt:lpstr>
      <vt:lpstr>Times New Roman</vt:lpstr>
      <vt:lpstr>Motyw pakietu Office</vt:lpstr>
      <vt:lpstr>Advanced using of spreadsheet to analyse logistics data</vt:lpstr>
      <vt:lpstr>Agenda</vt:lpstr>
      <vt:lpstr>Outsourcing definition</vt:lpstr>
      <vt:lpstr>Examples of outsourcing services</vt:lpstr>
      <vt:lpstr>Evolution of outsourcing concept</vt:lpstr>
      <vt:lpstr>Types of outsourcing</vt:lpstr>
      <vt:lpstr>Types of outsourcing</vt:lpstr>
      <vt:lpstr>Types of outsourcing</vt:lpstr>
      <vt:lpstr>Basic types of outsourcing</vt:lpstr>
      <vt:lpstr>Basic types of outsourcing</vt:lpstr>
      <vt:lpstr>Advantages of using outsourcing in modern enterprises</vt:lpstr>
      <vt:lpstr>Advantages of using outsourcing in modern enterprises</vt:lpstr>
      <vt:lpstr>Advantages of using outsourcing in modern enterprises</vt:lpstr>
      <vt:lpstr>Advantages of using outsourcing in modern enterprises</vt:lpstr>
      <vt:lpstr>Make-or-Buy analysis </vt:lpstr>
      <vt:lpstr>Make-or-Buy analysis </vt:lpstr>
      <vt:lpstr>Make-or-Buy analysis </vt:lpstr>
      <vt:lpstr>Cost of Making vs. Buying</vt:lpstr>
      <vt:lpstr>Make-or-Buy analysis </vt:lpstr>
      <vt:lpstr>Make-or-Buy analysis </vt:lpstr>
      <vt:lpstr>Make-or-Buy analysis </vt:lpstr>
      <vt:lpstr>Make-or-Buy analysis </vt:lpstr>
      <vt:lpstr>Make-or-Buy analysis in the context of investment expenditure on production</vt:lpstr>
      <vt:lpstr>Make-or-Buy analysis</vt:lpstr>
      <vt:lpstr>Stages of Make-or-Buy analysis </vt:lpstr>
      <vt:lpstr>Logistics outsourcing</vt:lpstr>
      <vt:lpstr>Logistics outsourcing</vt:lpstr>
      <vt:lpstr>Logistics outsourcing indicatiors</vt:lpstr>
      <vt:lpstr>Stages of logistics outsourcing</vt:lpstr>
      <vt:lpstr>Advantages and disadvantages of logistics outsourcing</vt:lpstr>
      <vt:lpstr>Make-or-Buy Analysis – Example 1</vt:lpstr>
      <vt:lpstr>Make-or-Buy Analysis – Example 1 (solution)</vt:lpstr>
      <vt:lpstr>Make-or-Buy Analysis – Example 1 (solution)</vt:lpstr>
      <vt:lpstr>Make-or-Buy Analysis – Example 1 (solution)</vt:lpstr>
      <vt:lpstr>Summary</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93</cp:revision>
  <dcterms:created xsi:type="dcterms:W3CDTF">2023-07-06T12:09:08Z</dcterms:created>
  <dcterms:modified xsi:type="dcterms:W3CDTF">2025-10-21T20:54:57Z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