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655" r:id="rId5"/>
  </p:sldMasterIdLst>
  <p:sldIdLst>
    <p:sldId id="350" r:id="rId6"/>
    <p:sldId id="351" r:id="rId7"/>
    <p:sldId id="352" r:id="rId8"/>
    <p:sldId id="353" r:id="rId9"/>
    <p:sldId id="354" r:id="rId10"/>
    <p:sldId id="355" r:id="rId11"/>
    <p:sldId id="356" r:id="rId12"/>
    <p:sldId id="357" r:id="rId13"/>
    <p:sldId id="358" r:id="rId14"/>
    <p:sldId id="359" r:id="rId15"/>
    <p:sldId id="360" r:id="rId16"/>
    <p:sldId id="361" r:id="rId17"/>
    <p:sldId id="362" r:id="rId18"/>
    <p:sldId id="363" r:id="rId19"/>
    <p:sldId id="364" r:id="rId20"/>
    <p:sldId id="365" r:id="rId21"/>
    <p:sldId id="366" r:id="rId22"/>
    <p:sldId id="367" r:id="rId23"/>
    <p:sldId id="368" r:id="rId24"/>
    <p:sldId id="369" r:id="rId25"/>
    <p:sldId id="370" r:id="rId26"/>
    <p:sldId id="371" r:id="rId27"/>
    <p:sldId id="372" r:id="rId28"/>
    <p:sldId id="373" r:id="rId29"/>
    <p:sldId id="374" r:id="rId30"/>
    <p:sldId id="375" r:id="rId31"/>
    <p:sldId id="376" r:id="rId32"/>
    <p:sldId id="377" r:id="rId33"/>
    <p:sldId id="378" r:id="rId34"/>
    <p:sldId id="379" r:id="rId35"/>
    <p:sldId id="335" r:id="rId36"/>
    <p:sldId id="380" r:id="rId37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1065AB"/>
    <a:srgbClr val="4472C4"/>
    <a:srgbClr val="7E898A"/>
    <a:srgbClr val="BA4C4C"/>
    <a:srgbClr val="B9B9B9"/>
    <a:srgbClr val="8ABD51"/>
    <a:srgbClr val="45455B"/>
    <a:srgbClr val="595959"/>
    <a:srgbClr val="6A6A6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39" autoAdjust="0"/>
    <p:restoredTop sz="94660"/>
  </p:normalViewPr>
  <p:slideViewPr>
    <p:cSldViewPr snapToGrid="0">
      <p:cViewPr varScale="1">
        <p:scale>
          <a:sx n="93" d="100"/>
          <a:sy n="93" d="100"/>
        </p:scale>
        <p:origin x="3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viewProps" Target="viewProps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820209F-A3C3-4EAD-A1A7-E59F2F1B05D5}" type="doc">
      <dgm:prSet loTypeId="urn:microsoft.com/office/officeart/2005/8/layout/bProcess4" loCatId="process" qsTypeId="urn:microsoft.com/office/officeart/2005/8/quickstyle/simple1" qsCatId="simple" csTypeId="urn:microsoft.com/office/officeart/2005/8/colors/accent1_2" csCatId="accent1" phldr="1"/>
      <dgm:spPr/>
    </dgm:pt>
    <dgm:pt modelId="{C22BDD9D-9755-48F6-8AF0-D457F6FC0602}">
      <dgm:prSet phldrT="[Tekst]"/>
      <dgm:spPr/>
      <dgm:t>
        <a:bodyPr/>
        <a:lstStyle/>
        <a:p>
          <a:r>
            <a:rPr lang="en-US" dirty="0"/>
            <a:t>uporabljena metoda vrednotenja</a:t>
          </a:r>
          <a:endParaRPr lang="pl-PL" dirty="0"/>
        </a:p>
      </dgm:t>
    </dgm:pt>
    <dgm:pt modelId="{F5518770-BD3A-4DE7-BC32-FE21943EFCAB}" type="parTrans" cxnId="{B6469B07-D720-481B-A091-DDE17C5B2890}">
      <dgm:prSet/>
      <dgm:spPr/>
      <dgm:t>
        <a:bodyPr/>
        <a:lstStyle/>
        <a:p>
          <a:endParaRPr lang="pl-PL"/>
        </a:p>
      </dgm:t>
    </dgm:pt>
    <dgm:pt modelId="{35835AB8-02B9-43D7-A663-C43A2D076247}" type="sibTrans" cxnId="{B6469B07-D720-481B-A091-DDE17C5B2890}">
      <dgm:prSet/>
      <dgm:spPr/>
      <dgm:t>
        <a:bodyPr/>
        <a:lstStyle/>
        <a:p>
          <a:endParaRPr lang="pl-PL"/>
        </a:p>
      </dgm:t>
    </dgm:pt>
    <dgm:pt modelId="{8BF526CA-42D1-450F-82BB-EE76CDCABBCF}">
      <dgm:prSet phldrT="[Tekst]"/>
      <dgm:spPr/>
      <dgm:t>
        <a:bodyPr/>
        <a:lstStyle/>
        <a:p>
          <a:r>
            <a:rPr lang="en-US" dirty="0"/>
            <a:t>najmanjša količina naročila</a:t>
          </a:r>
          <a:endParaRPr lang="pl-PL" dirty="0"/>
        </a:p>
      </dgm:t>
    </dgm:pt>
    <dgm:pt modelId="{66525974-67AF-48A5-8D05-AA08D40DCCA6}" type="parTrans" cxnId="{65A76578-F7D5-4785-96C0-525E2279C445}">
      <dgm:prSet/>
      <dgm:spPr/>
      <dgm:t>
        <a:bodyPr/>
        <a:lstStyle/>
        <a:p>
          <a:endParaRPr lang="pl-PL"/>
        </a:p>
      </dgm:t>
    </dgm:pt>
    <dgm:pt modelId="{561F9988-7709-4524-A7B0-27F09E8909A4}" type="sibTrans" cxnId="{65A76578-F7D5-4785-96C0-525E2279C445}">
      <dgm:prSet/>
      <dgm:spPr/>
      <dgm:t>
        <a:bodyPr/>
        <a:lstStyle/>
        <a:p>
          <a:endParaRPr lang="pl-PL"/>
        </a:p>
      </dgm:t>
    </dgm:pt>
    <dgm:pt modelId="{00B1E78F-9B07-4A62-B702-2DBD5349F2B0}">
      <dgm:prSet phldrT="[Tekst]"/>
      <dgm:spPr/>
      <dgm:t>
        <a:bodyPr/>
        <a:lstStyle/>
        <a:p>
          <a:r>
            <a:rPr lang="en-US" dirty="0"/>
            <a:t>strategija iskanja virov</a:t>
          </a:r>
          <a:endParaRPr lang="pl-PL" dirty="0"/>
        </a:p>
      </dgm:t>
    </dgm:pt>
    <dgm:pt modelId="{EA4199E0-DD8D-4F86-8980-EC3CA4F63C89}" type="parTrans" cxnId="{1A12D849-5CD5-41CF-9F16-A1D32187333A}">
      <dgm:prSet/>
      <dgm:spPr/>
      <dgm:t>
        <a:bodyPr/>
        <a:lstStyle/>
        <a:p>
          <a:endParaRPr lang="pl-PL"/>
        </a:p>
      </dgm:t>
    </dgm:pt>
    <dgm:pt modelId="{6DBEEC11-CEFB-4666-A3E8-B3FBF334E32E}" type="sibTrans" cxnId="{1A12D849-5CD5-41CF-9F16-A1D32187333A}">
      <dgm:prSet/>
      <dgm:spPr/>
      <dgm:t>
        <a:bodyPr/>
        <a:lstStyle/>
        <a:p>
          <a:endParaRPr lang="pl-PL"/>
        </a:p>
      </dgm:t>
    </dgm:pt>
    <dgm:pt modelId="{780DF05A-D806-4866-A881-8CB08710D676}">
      <dgm:prSet phldrT="[Tekst]"/>
      <dgm:spPr/>
      <dgm:t>
        <a:bodyPr/>
        <a:lstStyle/>
        <a:p>
          <a:r>
            <a:rPr lang="en-US" dirty="0"/>
            <a:t>proizvodna zmogljivost dobavitelja</a:t>
          </a:r>
          <a:endParaRPr lang="pl-PL" dirty="0"/>
        </a:p>
      </dgm:t>
    </dgm:pt>
    <dgm:pt modelId="{5BCBC19C-2E3F-43B7-8F29-401D27579BC4}" type="parTrans" cxnId="{EA21F9AC-75F3-466E-B314-76E3333BCFE7}">
      <dgm:prSet/>
      <dgm:spPr/>
      <dgm:t>
        <a:bodyPr/>
        <a:lstStyle/>
        <a:p>
          <a:endParaRPr lang="pl-PL"/>
        </a:p>
      </dgm:t>
    </dgm:pt>
    <dgm:pt modelId="{6A98166D-6EF0-46F3-8F96-5887B28A90F0}" type="sibTrans" cxnId="{EA21F9AC-75F3-466E-B314-76E3333BCFE7}">
      <dgm:prSet/>
      <dgm:spPr/>
      <dgm:t>
        <a:bodyPr/>
        <a:lstStyle/>
        <a:p>
          <a:endParaRPr lang="pl-PL"/>
        </a:p>
      </dgm:t>
    </dgm:pt>
    <dgm:pt modelId="{6EA6030E-24E6-4EDB-B8ED-D67B6CE52D51}">
      <dgm:prSet phldrT="[Tekst]"/>
      <dgm:spPr/>
      <dgm:t>
        <a:bodyPr/>
        <a:lstStyle/>
        <a:p>
          <a:r>
            <a:rPr lang="en-US" dirty="0"/>
            <a:t>vrsta izdelka</a:t>
          </a:r>
          <a:endParaRPr lang="pl-PL" dirty="0"/>
        </a:p>
      </dgm:t>
    </dgm:pt>
    <dgm:pt modelId="{E7C45580-C36C-489A-B17C-9F4956355702}" type="parTrans" cxnId="{C1B0C407-CD89-4487-94A0-47F77233ABF0}">
      <dgm:prSet/>
      <dgm:spPr/>
      <dgm:t>
        <a:bodyPr/>
        <a:lstStyle/>
        <a:p>
          <a:endParaRPr lang="pl-PL"/>
        </a:p>
      </dgm:t>
    </dgm:pt>
    <dgm:pt modelId="{B2AB05D5-92EE-4FD2-96ED-FCC2A00C3B62}" type="sibTrans" cxnId="{C1B0C407-CD89-4487-94A0-47F77233ABF0}">
      <dgm:prSet/>
      <dgm:spPr/>
      <dgm:t>
        <a:bodyPr/>
        <a:lstStyle/>
        <a:p>
          <a:endParaRPr lang="pl-PL"/>
        </a:p>
      </dgm:t>
    </dgm:pt>
    <dgm:pt modelId="{6790DC56-7D4D-4DC8-8EC2-CC813CDADACC}">
      <dgm:prSet phldrT="[Tekst]"/>
      <dgm:spPr/>
      <dgm:t>
        <a:bodyPr/>
        <a:lstStyle/>
        <a:p>
          <a:r>
            <a:rPr lang="en-US" dirty="0"/>
            <a:t>vrsta ocenjevanja dobaviteljev</a:t>
          </a:r>
          <a:endParaRPr lang="pl-PL" dirty="0"/>
        </a:p>
      </dgm:t>
    </dgm:pt>
    <dgm:pt modelId="{D36ED587-7267-4F6B-8B08-94CDA0C218EC}" type="parTrans" cxnId="{37C3FE20-1768-4A42-91CC-F3A7E6845B4E}">
      <dgm:prSet/>
      <dgm:spPr/>
      <dgm:t>
        <a:bodyPr/>
        <a:lstStyle/>
        <a:p>
          <a:endParaRPr lang="pl-PL"/>
        </a:p>
      </dgm:t>
    </dgm:pt>
    <dgm:pt modelId="{51DA6B5E-726D-4D96-8DFE-28E6DC82D6CC}" type="sibTrans" cxnId="{37C3FE20-1768-4A42-91CC-F3A7E6845B4E}">
      <dgm:prSet/>
      <dgm:spPr/>
      <dgm:t>
        <a:bodyPr/>
        <a:lstStyle/>
        <a:p>
          <a:endParaRPr lang="pl-PL"/>
        </a:p>
      </dgm:t>
    </dgm:pt>
    <dgm:pt modelId="{85E38462-6B74-46AC-B43D-64B0E3238118}">
      <dgm:prSet phldrT="[Tekst]"/>
      <dgm:spPr/>
      <dgm:t>
        <a:bodyPr/>
        <a:lstStyle/>
        <a:p>
          <a:r>
            <a:rPr lang="en-US" dirty="0"/>
            <a:t>želje glede lokacije dobavitelja</a:t>
          </a:r>
          <a:endParaRPr lang="pl-PL" dirty="0"/>
        </a:p>
      </dgm:t>
    </dgm:pt>
    <dgm:pt modelId="{C98C6BFB-DB50-424D-9396-0CD9998F12D4}" type="parTrans" cxnId="{422A9C30-0F13-43DD-A8DB-EA8F48AB326F}">
      <dgm:prSet/>
      <dgm:spPr/>
      <dgm:t>
        <a:bodyPr/>
        <a:lstStyle/>
        <a:p>
          <a:endParaRPr lang="pl-PL"/>
        </a:p>
      </dgm:t>
    </dgm:pt>
    <dgm:pt modelId="{EFABC8B3-3589-42F0-85B7-ACDECE4ADB1A}" type="sibTrans" cxnId="{422A9C30-0F13-43DD-A8DB-EA8F48AB326F}">
      <dgm:prSet/>
      <dgm:spPr/>
      <dgm:t>
        <a:bodyPr/>
        <a:lstStyle/>
        <a:p>
          <a:endParaRPr lang="pl-PL"/>
        </a:p>
      </dgm:t>
    </dgm:pt>
    <dgm:pt modelId="{2BB8FC09-C170-4ECB-9987-A034E53F4F6C}">
      <dgm:prSet phldrT="[Tekst]"/>
      <dgm:spPr/>
      <dgm:t>
        <a:bodyPr/>
        <a:lstStyle/>
        <a:p>
          <a:r>
            <a:rPr lang="en-US" dirty="0"/>
            <a:t>merila za izbiro dobavitelja</a:t>
          </a:r>
          <a:endParaRPr lang="pl-PL" dirty="0"/>
        </a:p>
      </dgm:t>
    </dgm:pt>
    <dgm:pt modelId="{9E4240ED-5C68-4C7B-95A7-7D7B258A55CB}" type="parTrans" cxnId="{106351AB-30C8-4875-8C60-093F98AAF51B}">
      <dgm:prSet/>
      <dgm:spPr/>
      <dgm:t>
        <a:bodyPr/>
        <a:lstStyle/>
        <a:p>
          <a:endParaRPr lang="pl-PL"/>
        </a:p>
      </dgm:t>
    </dgm:pt>
    <dgm:pt modelId="{7DAD664A-36A5-4DE7-9517-C5360CECC0A1}" type="sibTrans" cxnId="{106351AB-30C8-4875-8C60-093F98AAF51B}">
      <dgm:prSet/>
      <dgm:spPr/>
      <dgm:t>
        <a:bodyPr/>
        <a:lstStyle/>
        <a:p>
          <a:endParaRPr lang="pl-PL"/>
        </a:p>
      </dgm:t>
    </dgm:pt>
    <dgm:pt modelId="{714356E9-2E3C-4350-8D54-0FF5F4AF1EA8}">
      <dgm:prSet phldrT="[Tekst]"/>
      <dgm:spPr/>
      <dgm:t>
        <a:bodyPr/>
        <a:lstStyle/>
        <a:p>
          <a:r>
            <a:rPr lang="en-US" dirty="0"/>
            <a:t>proizvodna strategija</a:t>
          </a:r>
          <a:endParaRPr lang="pl-PL" dirty="0"/>
        </a:p>
      </dgm:t>
    </dgm:pt>
    <dgm:pt modelId="{94113357-9BB0-4646-A608-DF03423CFB1A}" type="parTrans" cxnId="{2FE45A62-5C3D-4CE8-95E4-A2FEBCE43A1E}">
      <dgm:prSet/>
      <dgm:spPr/>
      <dgm:t>
        <a:bodyPr/>
        <a:lstStyle/>
        <a:p>
          <a:endParaRPr lang="pl-PL"/>
        </a:p>
      </dgm:t>
    </dgm:pt>
    <dgm:pt modelId="{625EC9F5-E902-4834-B09D-4E887CD80899}" type="sibTrans" cxnId="{2FE45A62-5C3D-4CE8-95E4-A2FEBCE43A1E}">
      <dgm:prSet/>
      <dgm:spPr/>
      <dgm:t>
        <a:bodyPr/>
        <a:lstStyle/>
        <a:p>
          <a:endParaRPr lang="pl-PL"/>
        </a:p>
      </dgm:t>
    </dgm:pt>
    <dgm:pt modelId="{880F6F6B-F61D-44C1-87EB-704C111D180F}">
      <dgm:prSet phldrT="[Tekst]"/>
      <dgm:spPr/>
      <dgm:t>
        <a:bodyPr/>
        <a:lstStyle/>
        <a:p>
          <a:r>
            <a:rPr lang="en-US"/>
            <a:t>proizvodna zmogljivost dobavitelja</a:t>
          </a:r>
          <a:endParaRPr lang="pl-PL" dirty="0"/>
        </a:p>
      </dgm:t>
    </dgm:pt>
    <dgm:pt modelId="{6975482D-77F2-4A43-A802-03B1ED0AA4C6}" type="parTrans" cxnId="{BB297896-636B-4659-BA52-D3EAAA904021}">
      <dgm:prSet/>
      <dgm:spPr/>
      <dgm:t>
        <a:bodyPr/>
        <a:lstStyle/>
        <a:p>
          <a:endParaRPr lang="pl-PL"/>
        </a:p>
      </dgm:t>
    </dgm:pt>
    <dgm:pt modelId="{9B257892-4D0D-4CDF-8C46-FF5A58FA8C38}" type="sibTrans" cxnId="{BB297896-636B-4659-BA52-D3EAAA904021}">
      <dgm:prSet/>
      <dgm:spPr/>
      <dgm:t>
        <a:bodyPr/>
        <a:lstStyle/>
        <a:p>
          <a:endParaRPr lang="pl-PL"/>
        </a:p>
      </dgm:t>
    </dgm:pt>
    <dgm:pt modelId="{80EFCA2D-559C-47D2-A596-7082E74E6A63}" type="pres">
      <dgm:prSet presAssocID="{2820209F-A3C3-4EAD-A1A7-E59F2F1B05D5}" presName="Name0" presStyleCnt="0">
        <dgm:presLayoutVars>
          <dgm:dir/>
          <dgm:resizeHandles/>
        </dgm:presLayoutVars>
      </dgm:prSet>
      <dgm:spPr/>
    </dgm:pt>
    <dgm:pt modelId="{8F3CB71B-7F93-4F2C-A4E7-F9BB44C43B8C}" type="pres">
      <dgm:prSet presAssocID="{C22BDD9D-9755-48F6-8AF0-D457F6FC0602}" presName="compNode" presStyleCnt="0"/>
      <dgm:spPr/>
    </dgm:pt>
    <dgm:pt modelId="{599340F0-56D2-4DAB-9844-BADB30891E02}" type="pres">
      <dgm:prSet presAssocID="{C22BDD9D-9755-48F6-8AF0-D457F6FC0602}" presName="dummyConnPt" presStyleCnt="0"/>
      <dgm:spPr/>
    </dgm:pt>
    <dgm:pt modelId="{9B0A5852-4F65-4DA2-969B-0A8CFBD0D495}" type="pres">
      <dgm:prSet presAssocID="{C22BDD9D-9755-48F6-8AF0-D457F6FC0602}" presName="node" presStyleLbl="node1" presStyleIdx="0" presStyleCnt="10">
        <dgm:presLayoutVars>
          <dgm:bulletEnabled val="1"/>
        </dgm:presLayoutVars>
      </dgm:prSet>
      <dgm:spPr/>
    </dgm:pt>
    <dgm:pt modelId="{CEE1C068-4DCF-479C-8402-9B8E5949E114}" type="pres">
      <dgm:prSet presAssocID="{35835AB8-02B9-43D7-A663-C43A2D076247}" presName="sibTrans" presStyleLbl="bgSibTrans2D1" presStyleIdx="0" presStyleCnt="9"/>
      <dgm:spPr/>
    </dgm:pt>
    <dgm:pt modelId="{5D68AF13-46E0-4CAC-988D-5C7DD5E8EAE6}" type="pres">
      <dgm:prSet presAssocID="{8BF526CA-42D1-450F-82BB-EE76CDCABBCF}" presName="compNode" presStyleCnt="0"/>
      <dgm:spPr/>
    </dgm:pt>
    <dgm:pt modelId="{91F02668-8550-409E-82CB-4199FFB8CE00}" type="pres">
      <dgm:prSet presAssocID="{8BF526CA-42D1-450F-82BB-EE76CDCABBCF}" presName="dummyConnPt" presStyleCnt="0"/>
      <dgm:spPr/>
    </dgm:pt>
    <dgm:pt modelId="{27684644-D1FB-439D-B053-DD760482ABA8}" type="pres">
      <dgm:prSet presAssocID="{8BF526CA-42D1-450F-82BB-EE76CDCABBCF}" presName="node" presStyleLbl="node1" presStyleIdx="1" presStyleCnt="10">
        <dgm:presLayoutVars>
          <dgm:bulletEnabled val="1"/>
        </dgm:presLayoutVars>
      </dgm:prSet>
      <dgm:spPr/>
    </dgm:pt>
    <dgm:pt modelId="{30282B91-5A0C-43BA-93CD-ADADE5873967}" type="pres">
      <dgm:prSet presAssocID="{561F9988-7709-4524-A7B0-27F09E8909A4}" presName="sibTrans" presStyleLbl="bgSibTrans2D1" presStyleIdx="1" presStyleCnt="9"/>
      <dgm:spPr/>
    </dgm:pt>
    <dgm:pt modelId="{2CD3CF80-EF59-4EA8-B7D9-287C53E327DE}" type="pres">
      <dgm:prSet presAssocID="{00B1E78F-9B07-4A62-B702-2DBD5349F2B0}" presName="compNode" presStyleCnt="0"/>
      <dgm:spPr/>
    </dgm:pt>
    <dgm:pt modelId="{86B611F4-41B0-4392-8B0E-44977006D569}" type="pres">
      <dgm:prSet presAssocID="{00B1E78F-9B07-4A62-B702-2DBD5349F2B0}" presName="dummyConnPt" presStyleCnt="0"/>
      <dgm:spPr/>
    </dgm:pt>
    <dgm:pt modelId="{C9CED1E5-7708-477C-B424-BBEB134F8F26}" type="pres">
      <dgm:prSet presAssocID="{00B1E78F-9B07-4A62-B702-2DBD5349F2B0}" presName="node" presStyleLbl="node1" presStyleIdx="2" presStyleCnt="10">
        <dgm:presLayoutVars>
          <dgm:bulletEnabled val="1"/>
        </dgm:presLayoutVars>
      </dgm:prSet>
      <dgm:spPr/>
    </dgm:pt>
    <dgm:pt modelId="{9EBF7C7C-A83D-45E2-8C6F-C8E6E2B57CEC}" type="pres">
      <dgm:prSet presAssocID="{6DBEEC11-CEFB-4666-A3E8-B3FBF334E32E}" presName="sibTrans" presStyleLbl="bgSibTrans2D1" presStyleIdx="2" presStyleCnt="9"/>
      <dgm:spPr/>
    </dgm:pt>
    <dgm:pt modelId="{626B8F27-07B6-40EC-B533-F7075145F7BB}" type="pres">
      <dgm:prSet presAssocID="{780DF05A-D806-4866-A881-8CB08710D676}" presName="compNode" presStyleCnt="0"/>
      <dgm:spPr/>
    </dgm:pt>
    <dgm:pt modelId="{DD20D7EB-26A7-4084-B0C7-966FFB4232A1}" type="pres">
      <dgm:prSet presAssocID="{780DF05A-D806-4866-A881-8CB08710D676}" presName="dummyConnPt" presStyleCnt="0"/>
      <dgm:spPr/>
    </dgm:pt>
    <dgm:pt modelId="{16E33705-C6E7-4447-963E-38F2757D38EC}" type="pres">
      <dgm:prSet presAssocID="{780DF05A-D806-4866-A881-8CB08710D676}" presName="node" presStyleLbl="node1" presStyleIdx="3" presStyleCnt="10">
        <dgm:presLayoutVars>
          <dgm:bulletEnabled val="1"/>
        </dgm:presLayoutVars>
      </dgm:prSet>
      <dgm:spPr/>
    </dgm:pt>
    <dgm:pt modelId="{424BC00F-C205-4B3B-A666-E1C335E53D88}" type="pres">
      <dgm:prSet presAssocID="{6A98166D-6EF0-46F3-8F96-5887B28A90F0}" presName="sibTrans" presStyleLbl="bgSibTrans2D1" presStyleIdx="3" presStyleCnt="9"/>
      <dgm:spPr/>
    </dgm:pt>
    <dgm:pt modelId="{01B44DF7-D9FE-4C29-8348-6B27711ADD2C}" type="pres">
      <dgm:prSet presAssocID="{6EA6030E-24E6-4EDB-B8ED-D67B6CE52D51}" presName="compNode" presStyleCnt="0"/>
      <dgm:spPr/>
    </dgm:pt>
    <dgm:pt modelId="{25EEDDA4-E5F1-4D10-97ED-0861C82A0141}" type="pres">
      <dgm:prSet presAssocID="{6EA6030E-24E6-4EDB-B8ED-D67B6CE52D51}" presName="dummyConnPt" presStyleCnt="0"/>
      <dgm:spPr/>
    </dgm:pt>
    <dgm:pt modelId="{4C6F8ABC-4A9A-4C18-BB96-6D66C8B88FE9}" type="pres">
      <dgm:prSet presAssocID="{6EA6030E-24E6-4EDB-B8ED-D67B6CE52D51}" presName="node" presStyleLbl="node1" presStyleIdx="4" presStyleCnt="10">
        <dgm:presLayoutVars>
          <dgm:bulletEnabled val="1"/>
        </dgm:presLayoutVars>
      </dgm:prSet>
      <dgm:spPr/>
    </dgm:pt>
    <dgm:pt modelId="{8C1BC508-97C1-46D6-A4A1-FCEA5A673EC5}" type="pres">
      <dgm:prSet presAssocID="{B2AB05D5-92EE-4FD2-96ED-FCC2A00C3B62}" presName="sibTrans" presStyleLbl="bgSibTrans2D1" presStyleIdx="4" presStyleCnt="9"/>
      <dgm:spPr/>
    </dgm:pt>
    <dgm:pt modelId="{4855FC99-71C5-4DF5-9D5F-B0E3CA4A291E}" type="pres">
      <dgm:prSet presAssocID="{6790DC56-7D4D-4DC8-8EC2-CC813CDADACC}" presName="compNode" presStyleCnt="0"/>
      <dgm:spPr/>
    </dgm:pt>
    <dgm:pt modelId="{27B9B8BD-C0E1-4058-B15E-EB9F579E9020}" type="pres">
      <dgm:prSet presAssocID="{6790DC56-7D4D-4DC8-8EC2-CC813CDADACC}" presName="dummyConnPt" presStyleCnt="0"/>
      <dgm:spPr/>
    </dgm:pt>
    <dgm:pt modelId="{58D1E32F-D0F1-4768-9B6E-219889492E5A}" type="pres">
      <dgm:prSet presAssocID="{6790DC56-7D4D-4DC8-8EC2-CC813CDADACC}" presName="node" presStyleLbl="node1" presStyleIdx="5" presStyleCnt="10">
        <dgm:presLayoutVars>
          <dgm:bulletEnabled val="1"/>
        </dgm:presLayoutVars>
      </dgm:prSet>
      <dgm:spPr/>
    </dgm:pt>
    <dgm:pt modelId="{3DF82322-095F-4E47-A38A-BF58763571E2}" type="pres">
      <dgm:prSet presAssocID="{51DA6B5E-726D-4D96-8DFE-28E6DC82D6CC}" presName="sibTrans" presStyleLbl="bgSibTrans2D1" presStyleIdx="5" presStyleCnt="9"/>
      <dgm:spPr/>
    </dgm:pt>
    <dgm:pt modelId="{3F519655-750A-4EEB-8E6B-0DC73EC93604}" type="pres">
      <dgm:prSet presAssocID="{85E38462-6B74-46AC-B43D-64B0E3238118}" presName="compNode" presStyleCnt="0"/>
      <dgm:spPr/>
    </dgm:pt>
    <dgm:pt modelId="{81FE4D4D-C198-4D10-9EB4-C34A5F9562C9}" type="pres">
      <dgm:prSet presAssocID="{85E38462-6B74-46AC-B43D-64B0E3238118}" presName="dummyConnPt" presStyleCnt="0"/>
      <dgm:spPr/>
    </dgm:pt>
    <dgm:pt modelId="{BC8ECB89-C533-49B3-8E9B-AED0F2A3630D}" type="pres">
      <dgm:prSet presAssocID="{85E38462-6B74-46AC-B43D-64B0E3238118}" presName="node" presStyleLbl="node1" presStyleIdx="6" presStyleCnt="10">
        <dgm:presLayoutVars>
          <dgm:bulletEnabled val="1"/>
        </dgm:presLayoutVars>
      </dgm:prSet>
      <dgm:spPr/>
    </dgm:pt>
    <dgm:pt modelId="{D33A7826-4291-43F7-A858-3A7541B5ABAE}" type="pres">
      <dgm:prSet presAssocID="{EFABC8B3-3589-42F0-85B7-ACDECE4ADB1A}" presName="sibTrans" presStyleLbl="bgSibTrans2D1" presStyleIdx="6" presStyleCnt="9"/>
      <dgm:spPr/>
    </dgm:pt>
    <dgm:pt modelId="{9B2CFD33-1DEF-4D8B-A461-A1CA615AA739}" type="pres">
      <dgm:prSet presAssocID="{2BB8FC09-C170-4ECB-9987-A034E53F4F6C}" presName="compNode" presStyleCnt="0"/>
      <dgm:spPr/>
    </dgm:pt>
    <dgm:pt modelId="{1CF0C065-A321-4A7D-87C5-B23CA9F697CF}" type="pres">
      <dgm:prSet presAssocID="{2BB8FC09-C170-4ECB-9987-A034E53F4F6C}" presName="dummyConnPt" presStyleCnt="0"/>
      <dgm:spPr/>
    </dgm:pt>
    <dgm:pt modelId="{6C7F61BD-5321-4227-BC42-81E1F5F5CC4F}" type="pres">
      <dgm:prSet presAssocID="{2BB8FC09-C170-4ECB-9987-A034E53F4F6C}" presName="node" presStyleLbl="node1" presStyleIdx="7" presStyleCnt="10">
        <dgm:presLayoutVars>
          <dgm:bulletEnabled val="1"/>
        </dgm:presLayoutVars>
      </dgm:prSet>
      <dgm:spPr/>
    </dgm:pt>
    <dgm:pt modelId="{636EDBA8-2EBC-47DC-817F-54384502E730}" type="pres">
      <dgm:prSet presAssocID="{7DAD664A-36A5-4DE7-9517-C5360CECC0A1}" presName="sibTrans" presStyleLbl="bgSibTrans2D1" presStyleIdx="7" presStyleCnt="9"/>
      <dgm:spPr/>
    </dgm:pt>
    <dgm:pt modelId="{F89CB36C-6AAE-48B4-AB23-AAB11D39A4C5}" type="pres">
      <dgm:prSet presAssocID="{714356E9-2E3C-4350-8D54-0FF5F4AF1EA8}" presName="compNode" presStyleCnt="0"/>
      <dgm:spPr/>
    </dgm:pt>
    <dgm:pt modelId="{8D620396-22E2-4DD5-8973-55B918AB405C}" type="pres">
      <dgm:prSet presAssocID="{714356E9-2E3C-4350-8D54-0FF5F4AF1EA8}" presName="dummyConnPt" presStyleCnt="0"/>
      <dgm:spPr/>
    </dgm:pt>
    <dgm:pt modelId="{343BEB0B-CF38-4974-805F-7047587498B8}" type="pres">
      <dgm:prSet presAssocID="{714356E9-2E3C-4350-8D54-0FF5F4AF1EA8}" presName="node" presStyleLbl="node1" presStyleIdx="8" presStyleCnt="10">
        <dgm:presLayoutVars>
          <dgm:bulletEnabled val="1"/>
        </dgm:presLayoutVars>
      </dgm:prSet>
      <dgm:spPr/>
    </dgm:pt>
    <dgm:pt modelId="{123C7459-D69C-432A-82E5-99D13DA50F55}" type="pres">
      <dgm:prSet presAssocID="{625EC9F5-E902-4834-B09D-4E887CD80899}" presName="sibTrans" presStyleLbl="bgSibTrans2D1" presStyleIdx="8" presStyleCnt="9"/>
      <dgm:spPr/>
    </dgm:pt>
    <dgm:pt modelId="{4CF08DEB-6AEB-49CA-B356-247CD515A936}" type="pres">
      <dgm:prSet presAssocID="{880F6F6B-F61D-44C1-87EB-704C111D180F}" presName="compNode" presStyleCnt="0"/>
      <dgm:spPr/>
    </dgm:pt>
    <dgm:pt modelId="{FE803DA1-BE88-488A-AB80-83ABD1456B72}" type="pres">
      <dgm:prSet presAssocID="{880F6F6B-F61D-44C1-87EB-704C111D180F}" presName="dummyConnPt" presStyleCnt="0"/>
      <dgm:spPr/>
    </dgm:pt>
    <dgm:pt modelId="{A759DEBC-7F86-4098-A8A3-FDC1BE127577}" type="pres">
      <dgm:prSet presAssocID="{880F6F6B-F61D-44C1-87EB-704C111D180F}" presName="node" presStyleLbl="node1" presStyleIdx="9" presStyleCnt="10">
        <dgm:presLayoutVars>
          <dgm:bulletEnabled val="1"/>
        </dgm:presLayoutVars>
      </dgm:prSet>
      <dgm:spPr/>
    </dgm:pt>
  </dgm:ptLst>
  <dgm:cxnLst>
    <dgm:cxn modelId="{B6469B07-D720-481B-A091-DDE17C5B2890}" srcId="{2820209F-A3C3-4EAD-A1A7-E59F2F1B05D5}" destId="{C22BDD9D-9755-48F6-8AF0-D457F6FC0602}" srcOrd="0" destOrd="0" parTransId="{F5518770-BD3A-4DE7-BC32-FE21943EFCAB}" sibTransId="{35835AB8-02B9-43D7-A663-C43A2D076247}"/>
    <dgm:cxn modelId="{C1B0C407-CD89-4487-94A0-47F77233ABF0}" srcId="{2820209F-A3C3-4EAD-A1A7-E59F2F1B05D5}" destId="{6EA6030E-24E6-4EDB-B8ED-D67B6CE52D51}" srcOrd="4" destOrd="0" parTransId="{E7C45580-C36C-489A-B17C-9F4956355702}" sibTransId="{B2AB05D5-92EE-4FD2-96ED-FCC2A00C3B62}"/>
    <dgm:cxn modelId="{932FD40E-2DA2-4EF5-BD96-A009CF24216B}" type="presOf" srcId="{7DAD664A-36A5-4DE7-9517-C5360CECC0A1}" destId="{636EDBA8-2EBC-47DC-817F-54384502E730}" srcOrd="0" destOrd="0" presId="urn:microsoft.com/office/officeart/2005/8/layout/bProcess4"/>
    <dgm:cxn modelId="{8D86CE10-EEEA-4FBB-B22D-88D27812439A}" type="presOf" srcId="{2820209F-A3C3-4EAD-A1A7-E59F2F1B05D5}" destId="{80EFCA2D-559C-47D2-A596-7082E74E6A63}" srcOrd="0" destOrd="0" presId="urn:microsoft.com/office/officeart/2005/8/layout/bProcess4"/>
    <dgm:cxn modelId="{CF598413-D277-4EE0-BFF9-A6BFD890E632}" type="presOf" srcId="{6DBEEC11-CEFB-4666-A3E8-B3FBF334E32E}" destId="{9EBF7C7C-A83D-45E2-8C6F-C8E6E2B57CEC}" srcOrd="0" destOrd="0" presId="urn:microsoft.com/office/officeart/2005/8/layout/bProcess4"/>
    <dgm:cxn modelId="{29760815-B46A-40F2-B4FC-95C4EE6F8AEE}" type="presOf" srcId="{561F9988-7709-4524-A7B0-27F09E8909A4}" destId="{30282B91-5A0C-43BA-93CD-ADADE5873967}" srcOrd="0" destOrd="0" presId="urn:microsoft.com/office/officeart/2005/8/layout/bProcess4"/>
    <dgm:cxn modelId="{738C9E16-CF60-4F6F-BC8F-CFEC11510DB3}" type="presOf" srcId="{51DA6B5E-726D-4D96-8DFE-28E6DC82D6CC}" destId="{3DF82322-095F-4E47-A38A-BF58763571E2}" srcOrd="0" destOrd="0" presId="urn:microsoft.com/office/officeart/2005/8/layout/bProcess4"/>
    <dgm:cxn modelId="{37C3FE20-1768-4A42-91CC-F3A7E6845B4E}" srcId="{2820209F-A3C3-4EAD-A1A7-E59F2F1B05D5}" destId="{6790DC56-7D4D-4DC8-8EC2-CC813CDADACC}" srcOrd="5" destOrd="0" parTransId="{D36ED587-7267-4F6B-8B08-94CDA0C218EC}" sibTransId="{51DA6B5E-726D-4D96-8DFE-28E6DC82D6CC}"/>
    <dgm:cxn modelId="{422A9C30-0F13-43DD-A8DB-EA8F48AB326F}" srcId="{2820209F-A3C3-4EAD-A1A7-E59F2F1B05D5}" destId="{85E38462-6B74-46AC-B43D-64B0E3238118}" srcOrd="6" destOrd="0" parTransId="{C98C6BFB-DB50-424D-9396-0CD9998F12D4}" sibTransId="{EFABC8B3-3589-42F0-85B7-ACDECE4ADB1A}"/>
    <dgm:cxn modelId="{1522E933-667C-4A93-AF2C-B987A4384CF9}" type="presOf" srcId="{6EA6030E-24E6-4EDB-B8ED-D67B6CE52D51}" destId="{4C6F8ABC-4A9A-4C18-BB96-6D66C8B88FE9}" srcOrd="0" destOrd="0" presId="urn:microsoft.com/office/officeart/2005/8/layout/bProcess4"/>
    <dgm:cxn modelId="{2FE45A62-5C3D-4CE8-95E4-A2FEBCE43A1E}" srcId="{2820209F-A3C3-4EAD-A1A7-E59F2F1B05D5}" destId="{714356E9-2E3C-4350-8D54-0FF5F4AF1EA8}" srcOrd="8" destOrd="0" parTransId="{94113357-9BB0-4646-A608-DF03423CFB1A}" sibTransId="{625EC9F5-E902-4834-B09D-4E887CD80899}"/>
    <dgm:cxn modelId="{EE5F3D64-3309-478B-92F2-3902FD340635}" type="presOf" srcId="{880F6F6B-F61D-44C1-87EB-704C111D180F}" destId="{A759DEBC-7F86-4098-A8A3-FDC1BE127577}" srcOrd="0" destOrd="0" presId="urn:microsoft.com/office/officeart/2005/8/layout/bProcess4"/>
    <dgm:cxn modelId="{1A12D849-5CD5-41CF-9F16-A1D32187333A}" srcId="{2820209F-A3C3-4EAD-A1A7-E59F2F1B05D5}" destId="{00B1E78F-9B07-4A62-B702-2DBD5349F2B0}" srcOrd="2" destOrd="0" parTransId="{EA4199E0-DD8D-4F86-8980-EC3CA4F63C89}" sibTransId="{6DBEEC11-CEFB-4666-A3E8-B3FBF334E32E}"/>
    <dgm:cxn modelId="{BE69264A-5618-4DD8-B161-FED7669BC059}" type="presOf" srcId="{6790DC56-7D4D-4DC8-8EC2-CC813CDADACC}" destId="{58D1E32F-D0F1-4768-9B6E-219889492E5A}" srcOrd="0" destOrd="0" presId="urn:microsoft.com/office/officeart/2005/8/layout/bProcess4"/>
    <dgm:cxn modelId="{FB5DBD6B-5D2E-4BFF-AD9D-9C8D22395161}" type="presOf" srcId="{780DF05A-D806-4866-A881-8CB08710D676}" destId="{16E33705-C6E7-4447-963E-38F2757D38EC}" srcOrd="0" destOrd="0" presId="urn:microsoft.com/office/officeart/2005/8/layout/bProcess4"/>
    <dgm:cxn modelId="{6B0D2477-6BDB-4D7A-A109-CF892F9196A1}" type="presOf" srcId="{00B1E78F-9B07-4A62-B702-2DBD5349F2B0}" destId="{C9CED1E5-7708-477C-B424-BBEB134F8F26}" srcOrd="0" destOrd="0" presId="urn:microsoft.com/office/officeart/2005/8/layout/bProcess4"/>
    <dgm:cxn modelId="{65A76578-F7D5-4785-96C0-525E2279C445}" srcId="{2820209F-A3C3-4EAD-A1A7-E59F2F1B05D5}" destId="{8BF526CA-42D1-450F-82BB-EE76CDCABBCF}" srcOrd="1" destOrd="0" parTransId="{66525974-67AF-48A5-8D05-AA08D40DCCA6}" sibTransId="{561F9988-7709-4524-A7B0-27F09E8909A4}"/>
    <dgm:cxn modelId="{9F6C4788-8810-4213-9DD1-214DAC25100C}" type="presOf" srcId="{EFABC8B3-3589-42F0-85B7-ACDECE4ADB1A}" destId="{D33A7826-4291-43F7-A858-3A7541B5ABAE}" srcOrd="0" destOrd="0" presId="urn:microsoft.com/office/officeart/2005/8/layout/bProcess4"/>
    <dgm:cxn modelId="{BB297896-636B-4659-BA52-D3EAAA904021}" srcId="{2820209F-A3C3-4EAD-A1A7-E59F2F1B05D5}" destId="{880F6F6B-F61D-44C1-87EB-704C111D180F}" srcOrd="9" destOrd="0" parTransId="{6975482D-77F2-4A43-A802-03B1ED0AA4C6}" sibTransId="{9B257892-4D0D-4CDF-8C46-FF5A58FA8C38}"/>
    <dgm:cxn modelId="{106351AB-30C8-4875-8C60-093F98AAF51B}" srcId="{2820209F-A3C3-4EAD-A1A7-E59F2F1B05D5}" destId="{2BB8FC09-C170-4ECB-9987-A034E53F4F6C}" srcOrd="7" destOrd="0" parTransId="{9E4240ED-5C68-4C7B-95A7-7D7B258A55CB}" sibTransId="{7DAD664A-36A5-4DE7-9517-C5360CECC0A1}"/>
    <dgm:cxn modelId="{EA21F9AC-75F3-466E-B314-76E3333BCFE7}" srcId="{2820209F-A3C3-4EAD-A1A7-E59F2F1B05D5}" destId="{780DF05A-D806-4866-A881-8CB08710D676}" srcOrd="3" destOrd="0" parTransId="{5BCBC19C-2E3F-43B7-8F29-401D27579BC4}" sibTransId="{6A98166D-6EF0-46F3-8F96-5887B28A90F0}"/>
    <dgm:cxn modelId="{DFB5ECBC-3E45-4FFC-B5BE-FF7EB24CFDBB}" type="presOf" srcId="{8BF526CA-42D1-450F-82BB-EE76CDCABBCF}" destId="{27684644-D1FB-439D-B053-DD760482ABA8}" srcOrd="0" destOrd="0" presId="urn:microsoft.com/office/officeart/2005/8/layout/bProcess4"/>
    <dgm:cxn modelId="{5E6FDDC1-9A77-4231-B51A-788496732190}" type="presOf" srcId="{6A98166D-6EF0-46F3-8F96-5887B28A90F0}" destId="{424BC00F-C205-4B3B-A666-E1C335E53D88}" srcOrd="0" destOrd="0" presId="urn:microsoft.com/office/officeart/2005/8/layout/bProcess4"/>
    <dgm:cxn modelId="{335B4EC2-CBAC-4F51-B75B-415665C56E6B}" type="presOf" srcId="{B2AB05D5-92EE-4FD2-96ED-FCC2A00C3B62}" destId="{8C1BC508-97C1-46D6-A4A1-FCEA5A673EC5}" srcOrd="0" destOrd="0" presId="urn:microsoft.com/office/officeart/2005/8/layout/bProcess4"/>
    <dgm:cxn modelId="{C68FCAC5-AB73-4ACD-BFD6-F2A433243BC5}" type="presOf" srcId="{714356E9-2E3C-4350-8D54-0FF5F4AF1EA8}" destId="{343BEB0B-CF38-4974-805F-7047587498B8}" srcOrd="0" destOrd="0" presId="urn:microsoft.com/office/officeart/2005/8/layout/bProcess4"/>
    <dgm:cxn modelId="{ADFB46E5-294F-4D28-8379-68210CB97CFC}" type="presOf" srcId="{625EC9F5-E902-4834-B09D-4E887CD80899}" destId="{123C7459-D69C-432A-82E5-99D13DA50F55}" srcOrd="0" destOrd="0" presId="urn:microsoft.com/office/officeart/2005/8/layout/bProcess4"/>
    <dgm:cxn modelId="{84380BE9-F857-4817-B6BD-21E68EE12FAD}" type="presOf" srcId="{35835AB8-02B9-43D7-A663-C43A2D076247}" destId="{CEE1C068-4DCF-479C-8402-9B8E5949E114}" srcOrd="0" destOrd="0" presId="urn:microsoft.com/office/officeart/2005/8/layout/bProcess4"/>
    <dgm:cxn modelId="{6D0F49EA-8326-4EA8-8629-69BB2838CDE1}" type="presOf" srcId="{2BB8FC09-C170-4ECB-9987-A034E53F4F6C}" destId="{6C7F61BD-5321-4227-BC42-81E1F5F5CC4F}" srcOrd="0" destOrd="0" presId="urn:microsoft.com/office/officeart/2005/8/layout/bProcess4"/>
    <dgm:cxn modelId="{BE88FFED-5393-45A0-B2E2-E4C8816E827A}" type="presOf" srcId="{C22BDD9D-9755-48F6-8AF0-D457F6FC0602}" destId="{9B0A5852-4F65-4DA2-969B-0A8CFBD0D495}" srcOrd="0" destOrd="0" presId="urn:microsoft.com/office/officeart/2005/8/layout/bProcess4"/>
    <dgm:cxn modelId="{F20D7DFA-227F-478C-8831-2E7021027D2A}" type="presOf" srcId="{85E38462-6B74-46AC-B43D-64B0E3238118}" destId="{BC8ECB89-C533-49B3-8E9B-AED0F2A3630D}" srcOrd="0" destOrd="0" presId="urn:microsoft.com/office/officeart/2005/8/layout/bProcess4"/>
    <dgm:cxn modelId="{FA442F7A-3CCB-4BCB-B013-536D1DAC4F4C}" type="presParOf" srcId="{80EFCA2D-559C-47D2-A596-7082E74E6A63}" destId="{8F3CB71B-7F93-4F2C-A4E7-F9BB44C43B8C}" srcOrd="0" destOrd="0" presId="urn:microsoft.com/office/officeart/2005/8/layout/bProcess4"/>
    <dgm:cxn modelId="{2E5D5DB1-509E-4C85-AA02-710DC2BC68FB}" type="presParOf" srcId="{8F3CB71B-7F93-4F2C-A4E7-F9BB44C43B8C}" destId="{599340F0-56D2-4DAB-9844-BADB30891E02}" srcOrd="0" destOrd="0" presId="urn:microsoft.com/office/officeart/2005/8/layout/bProcess4"/>
    <dgm:cxn modelId="{0064D583-1AFB-42B6-8E29-96AD3F534C88}" type="presParOf" srcId="{8F3CB71B-7F93-4F2C-A4E7-F9BB44C43B8C}" destId="{9B0A5852-4F65-4DA2-969B-0A8CFBD0D495}" srcOrd="1" destOrd="0" presId="urn:microsoft.com/office/officeart/2005/8/layout/bProcess4"/>
    <dgm:cxn modelId="{96E935EF-0F3B-43E5-8BEB-EFAB6AB7F363}" type="presParOf" srcId="{80EFCA2D-559C-47D2-A596-7082E74E6A63}" destId="{CEE1C068-4DCF-479C-8402-9B8E5949E114}" srcOrd="1" destOrd="0" presId="urn:microsoft.com/office/officeart/2005/8/layout/bProcess4"/>
    <dgm:cxn modelId="{DC42EF92-02AA-49C4-A396-EAF1F13EE6EF}" type="presParOf" srcId="{80EFCA2D-559C-47D2-A596-7082E74E6A63}" destId="{5D68AF13-46E0-4CAC-988D-5C7DD5E8EAE6}" srcOrd="2" destOrd="0" presId="urn:microsoft.com/office/officeart/2005/8/layout/bProcess4"/>
    <dgm:cxn modelId="{88F023A5-6AA2-4169-9A34-4D831FEB4F30}" type="presParOf" srcId="{5D68AF13-46E0-4CAC-988D-5C7DD5E8EAE6}" destId="{91F02668-8550-409E-82CB-4199FFB8CE00}" srcOrd="0" destOrd="0" presId="urn:microsoft.com/office/officeart/2005/8/layout/bProcess4"/>
    <dgm:cxn modelId="{3A4815F9-83AA-44E4-90E7-13829FACD7E4}" type="presParOf" srcId="{5D68AF13-46E0-4CAC-988D-5C7DD5E8EAE6}" destId="{27684644-D1FB-439D-B053-DD760482ABA8}" srcOrd="1" destOrd="0" presId="urn:microsoft.com/office/officeart/2005/8/layout/bProcess4"/>
    <dgm:cxn modelId="{042AE65C-31A2-4DBE-B845-C79DE011D7D3}" type="presParOf" srcId="{80EFCA2D-559C-47D2-A596-7082E74E6A63}" destId="{30282B91-5A0C-43BA-93CD-ADADE5873967}" srcOrd="3" destOrd="0" presId="urn:microsoft.com/office/officeart/2005/8/layout/bProcess4"/>
    <dgm:cxn modelId="{0514EF0C-C54D-4DE2-82D3-1F9849FC0FB5}" type="presParOf" srcId="{80EFCA2D-559C-47D2-A596-7082E74E6A63}" destId="{2CD3CF80-EF59-4EA8-B7D9-287C53E327DE}" srcOrd="4" destOrd="0" presId="urn:microsoft.com/office/officeart/2005/8/layout/bProcess4"/>
    <dgm:cxn modelId="{89E3C0A4-F068-4DDE-AFA3-481ACE12DE29}" type="presParOf" srcId="{2CD3CF80-EF59-4EA8-B7D9-287C53E327DE}" destId="{86B611F4-41B0-4392-8B0E-44977006D569}" srcOrd="0" destOrd="0" presId="urn:microsoft.com/office/officeart/2005/8/layout/bProcess4"/>
    <dgm:cxn modelId="{1685A96E-1253-489E-A3A6-E84B6AE740ED}" type="presParOf" srcId="{2CD3CF80-EF59-4EA8-B7D9-287C53E327DE}" destId="{C9CED1E5-7708-477C-B424-BBEB134F8F26}" srcOrd="1" destOrd="0" presId="urn:microsoft.com/office/officeart/2005/8/layout/bProcess4"/>
    <dgm:cxn modelId="{23957DEF-B466-4023-986A-49B06D9BF120}" type="presParOf" srcId="{80EFCA2D-559C-47D2-A596-7082E74E6A63}" destId="{9EBF7C7C-A83D-45E2-8C6F-C8E6E2B57CEC}" srcOrd="5" destOrd="0" presId="urn:microsoft.com/office/officeart/2005/8/layout/bProcess4"/>
    <dgm:cxn modelId="{72F1935B-D76D-4C28-8845-527D8177A4C8}" type="presParOf" srcId="{80EFCA2D-559C-47D2-A596-7082E74E6A63}" destId="{626B8F27-07B6-40EC-B533-F7075145F7BB}" srcOrd="6" destOrd="0" presId="urn:microsoft.com/office/officeart/2005/8/layout/bProcess4"/>
    <dgm:cxn modelId="{D10B6489-B1F6-4967-8202-5798A3B4E8AA}" type="presParOf" srcId="{626B8F27-07B6-40EC-B533-F7075145F7BB}" destId="{DD20D7EB-26A7-4084-B0C7-966FFB4232A1}" srcOrd="0" destOrd="0" presId="urn:microsoft.com/office/officeart/2005/8/layout/bProcess4"/>
    <dgm:cxn modelId="{CB583C5A-91E3-4B81-BAF6-86B2B217DFA0}" type="presParOf" srcId="{626B8F27-07B6-40EC-B533-F7075145F7BB}" destId="{16E33705-C6E7-4447-963E-38F2757D38EC}" srcOrd="1" destOrd="0" presId="urn:microsoft.com/office/officeart/2005/8/layout/bProcess4"/>
    <dgm:cxn modelId="{0156D47B-5181-4DE4-A72A-30558C1F2D74}" type="presParOf" srcId="{80EFCA2D-559C-47D2-A596-7082E74E6A63}" destId="{424BC00F-C205-4B3B-A666-E1C335E53D88}" srcOrd="7" destOrd="0" presId="urn:microsoft.com/office/officeart/2005/8/layout/bProcess4"/>
    <dgm:cxn modelId="{78CD2FBD-A34E-4835-B9DF-0A87A184BA98}" type="presParOf" srcId="{80EFCA2D-559C-47D2-A596-7082E74E6A63}" destId="{01B44DF7-D9FE-4C29-8348-6B27711ADD2C}" srcOrd="8" destOrd="0" presId="urn:microsoft.com/office/officeart/2005/8/layout/bProcess4"/>
    <dgm:cxn modelId="{F5308F30-F0C8-4546-BA86-E0F40A2485AB}" type="presParOf" srcId="{01B44DF7-D9FE-4C29-8348-6B27711ADD2C}" destId="{25EEDDA4-E5F1-4D10-97ED-0861C82A0141}" srcOrd="0" destOrd="0" presId="urn:microsoft.com/office/officeart/2005/8/layout/bProcess4"/>
    <dgm:cxn modelId="{B49CFD93-04C3-4C8D-801B-062CEE9C4572}" type="presParOf" srcId="{01B44DF7-D9FE-4C29-8348-6B27711ADD2C}" destId="{4C6F8ABC-4A9A-4C18-BB96-6D66C8B88FE9}" srcOrd="1" destOrd="0" presId="urn:microsoft.com/office/officeart/2005/8/layout/bProcess4"/>
    <dgm:cxn modelId="{9C47655E-D90A-49AB-ADC9-F4D7433EE069}" type="presParOf" srcId="{80EFCA2D-559C-47D2-A596-7082E74E6A63}" destId="{8C1BC508-97C1-46D6-A4A1-FCEA5A673EC5}" srcOrd="9" destOrd="0" presId="urn:microsoft.com/office/officeart/2005/8/layout/bProcess4"/>
    <dgm:cxn modelId="{72AF0424-2DF1-4CAE-A1BE-C6E66CA62FB9}" type="presParOf" srcId="{80EFCA2D-559C-47D2-A596-7082E74E6A63}" destId="{4855FC99-71C5-4DF5-9D5F-B0E3CA4A291E}" srcOrd="10" destOrd="0" presId="urn:microsoft.com/office/officeart/2005/8/layout/bProcess4"/>
    <dgm:cxn modelId="{3A838D82-107F-477E-93F2-585E65C05C5B}" type="presParOf" srcId="{4855FC99-71C5-4DF5-9D5F-B0E3CA4A291E}" destId="{27B9B8BD-C0E1-4058-B15E-EB9F579E9020}" srcOrd="0" destOrd="0" presId="urn:microsoft.com/office/officeart/2005/8/layout/bProcess4"/>
    <dgm:cxn modelId="{A5E67290-0361-4209-862E-E3EA80E52762}" type="presParOf" srcId="{4855FC99-71C5-4DF5-9D5F-B0E3CA4A291E}" destId="{58D1E32F-D0F1-4768-9B6E-219889492E5A}" srcOrd="1" destOrd="0" presId="urn:microsoft.com/office/officeart/2005/8/layout/bProcess4"/>
    <dgm:cxn modelId="{D932F8B1-914F-401D-8EEC-26F08066A3E7}" type="presParOf" srcId="{80EFCA2D-559C-47D2-A596-7082E74E6A63}" destId="{3DF82322-095F-4E47-A38A-BF58763571E2}" srcOrd="11" destOrd="0" presId="urn:microsoft.com/office/officeart/2005/8/layout/bProcess4"/>
    <dgm:cxn modelId="{21942A64-5090-488E-9B7C-CCE9A1091930}" type="presParOf" srcId="{80EFCA2D-559C-47D2-A596-7082E74E6A63}" destId="{3F519655-750A-4EEB-8E6B-0DC73EC93604}" srcOrd="12" destOrd="0" presId="urn:microsoft.com/office/officeart/2005/8/layout/bProcess4"/>
    <dgm:cxn modelId="{8C3E7DEC-4C21-4C82-9840-7270E1D50918}" type="presParOf" srcId="{3F519655-750A-4EEB-8E6B-0DC73EC93604}" destId="{81FE4D4D-C198-4D10-9EB4-C34A5F9562C9}" srcOrd="0" destOrd="0" presId="urn:microsoft.com/office/officeart/2005/8/layout/bProcess4"/>
    <dgm:cxn modelId="{717896C4-D5BC-4E1A-873E-CB6A9DB35869}" type="presParOf" srcId="{3F519655-750A-4EEB-8E6B-0DC73EC93604}" destId="{BC8ECB89-C533-49B3-8E9B-AED0F2A3630D}" srcOrd="1" destOrd="0" presId="urn:microsoft.com/office/officeart/2005/8/layout/bProcess4"/>
    <dgm:cxn modelId="{39EC0143-BCAF-4E66-A881-743860E5C904}" type="presParOf" srcId="{80EFCA2D-559C-47D2-A596-7082E74E6A63}" destId="{D33A7826-4291-43F7-A858-3A7541B5ABAE}" srcOrd="13" destOrd="0" presId="urn:microsoft.com/office/officeart/2005/8/layout/bProcess4"/>
    <dgm:cxn modelId="{F2D02143-D51D-4647-B06B-433221165955}" type="presParOf" srcId="{80EFCA2D-559C-47D2-A596-7082E74E6A63}" destId="{9B2CFD33-1DEF-4D8B-A461-A1CA615AA739}" srcOrd="14" destOrd="0" presId="urn:microsoft.com/office/officeart/2005/8/layout/bProcess4"/>
    <dgm:cxn modelId="{F47F74A6-9298-4819-A59E-DFF034028FDC}" type="presParOf" srcId="{9B2CFD33-1DEF-4D8B-A461-A1CA615AA739}" destId="{1CF0C065-A321-4A7D-87C5-B23CA9F697CF}" srcOrd="0" destOrd="0" presId="urn:microsoft.com/office/officeart/2005/8/layout/bProcess4"/>
    <dgm:cxn modelId="{770016AC-AD3E-4C99-9E2B-344868E3C417}" type="presParOf" srcId="{9B2CFD33-1DEF-4D8B-A461-A1CA615AA739}" destId="{6C7F61BD-5321-4227-BC42-81E1F5F5CC4F}" srcOrd="1" destOrd="0" presId="urn:microsoft.com/office/officeart/2005/8/layout/bProcess4"/>
    <dgm:cxn modelId="{6993383D-7E0D-4F6E-B492-5A617B418CC1}" type="presParOf" srcId="{80EFCA2D-559C-47D2-A596-7082E74E6A63}" destId="{636EDBA8-2EBC-47DC-817F-54384502E730}" srcOrd="15" destOrd="0" presId="urn:microsoft.com/office/officeart/2005/8/layout/bProcess4"/>
    <dgm:cxn modelId="{42AC1987-095B-48B3-8604-38239EE3DF76}" type="presParOf" srcId="{80EFCA2D-559C-47D2-A596-7082E74E6A63}" destId="{F89CB36C-6AAE-48B4-AB23-AAB11D39A4C5}" srcOrd="16" destOrd="0" presId="urn:microsoft.com/office/officeart/2005/8/layout/bProcess4"/>
    <dgm:cxn modelId="{7CAC6006-EE20-4A77-8398-D13A30A4EEB6}" type="presParOf" srcId="{F89CB36C-6AAE-48B4-AB23-AAB11D39A4C5}" destId="{8D620396-22E2-4DD5-8973-55B918AB405C}" srcOrd="0" destOrd="0" presId="urn:microsoft.com/office/officeart/2005/8/layout/bProcess4"/>
    <dgm:cxn modelId="{68A7181E-9F3F-4DBB-B369-6F0927AFBA63}" type="presParOf" srcId="{F89CB36C-6AAE-48B4-AB23-AAB11D39A4C5}" destId="{343BEB0B-CF38-4974-805F-7047587498B8}" srcOrd="1" destOrd="0" presId="urn:microsoft.com/office/officeart/2005/8/layout/bProcess4"/>
    <dgm:cxn modelId="{51EED4B3-1B12-4F78-8D8E-F136C535BEA9}" type="presParOf" srcId="{80EFCA2D-559C-47D2-A596-7082E74E6A63}" destId="{123C7459-D69C-432A-82E5-99D13DA50F55}" srcOrd="17" destOrd="0" presId="urn:microsoft.com/office/officeart/2005/8/layout/bProcess4"/>
    <dgm:cxn modelId="{A9FD4BD9-722C-4436-87D3-3D0A930DF5BC}" type="presParOf" srcId="{80EFCA2D-559C-47D2-A596-7082E74E6A63}" destId="{4CF08DEB-6AEB-49CA-B356-247CD515A936}" srcOrd="18" destOrd="0" presId="urn:microsoft.com/office/officeart/2005/8/layout/bProcess4"/>
    <dgm:cxn modelId="{133E9090-72F7-4422-90D5-B192A606FFD1}" type="presParOf" srcId="{4CF08DEB-6AEB-49CA-B356-247CD515A936}" destId="{FE803DA1-BE88-488A-AB80-83ABD1456B72}" srcOrd="0" destOrd="0" presId="urn:microsoft.com/office/officeart/2005/8/layout/bProcess4"/>
    <dgm:cxn modelId="{B0A87662-D63E-4F4A-9809-57D15C6CA313}" type="presParOf" srcId="{4CF08DEB-6AEB-49CA-B356-247CD515A936}" destId="{A759DEBC-7F86-4098-A8A3-FDC1BE127577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790660-AC24-4265-A6A0-757CB01DAAF5}" type="doc">
      <dgm:prSet loTypeId="urn:microsoft.com/office/officeart/2008/layout/PictureAccentList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pl-PL"/>
        </a:p>
      </dgm:t>
    </dgm:pt>
    <dgm:pt modelId="{C6461E1A-0285-4005-B522-5CD925CD6F4E}">
      <dgm:prSet phldrT="[Tekst]"/>
      <dgm:spPr/>
      <dgm:t>
        <a:bodyPr/>
        <a:lstStyle/>
        <a:p>
          <a:pPr algn="ctr"/>
          <a:r>
            <a:rPr lang="pl-PL" dirty="0"/>
            <a:t>Merila za ocenjevanje</a:t>
          </a:r>
        </a:p>
      </dgm:t>
    </dgm:pt>
    <dgm:pt modelId="{BFFD15E1-2521-4889-8192-A7819AA2811B}" type="parTrans" cxnId="{0832B0D4-0B3D-4D5B-969D-897E56F6F298}">
      <dgm:prSet/>
      <dgm:spPr/>
      <dgm:t>
        <a:bodyPr/>
        <a:lstStyle/>
        <a:p>
          <a:pPr algn="ctr"/>
          <a:endParaRPr lang="pl-PL"/>
        </a:p>
      </dgm:t>
    </dgm:pt>
    <dgm:pt modelId="{AE96AB97-1CDC-41C3-9BFB-6B764CBECAC0}" type="sibTrans" cxnId="{0832B0D4-0B3D-4D5B-969D-897E56F6F298}">
      <dgm:prSet/>
      <dgm:spPr/>
      <dgm:t>
        <a:bodyPr/>
        <a:lstStyle/>
        <a:p>
          <a:pPr algn="ctr"/>
          <a:endParaRPr lang="pl-PL"/>
        </a:p>
      </dgm:t>
    </dgm:pt>
    <dgm:pt modelId="{88F25E3C-20D5-4CC3-BF29-E7D026961899}">
      <dgm:prSet phldrT="[Tekst]"/>
      <dgm:spPr/>
      <dgm:t>
        <a:bodyPr/>
        <a:lstStyle/>
        <a:p>
          <a:pPr algn="ctr"/>
          <a:r>
            <a:rPr lang="pl-PL" dirty="0"/>
            <a:t>Cena/stroški in plačilni pogoji</a:t>
          </a:r>
        </a:p>
      </dgm:t>
    </dgm:pt>
    <dgm:pt modelId="{C3F40FEC-CABA-4963-A814-B48F56C67822}" type="parTrans" cxnId="{E3C12C02-F6A7-4DC6-93FB-13E1340004B9}">
      <dgm:prSet/>
      <dgm:spPr/>
      <dgm:t>
        <a:bodyPr/>
        <a:lstStyle/>
        <a:p>
          <a:pPr algn="ctr"/>
          <a:endParaRPr lang="pl-PL"/>
        </a:p>
      </dgm:t>
    </dgm:pt>
    <dgm:pt modelId="{035DFBD3-84AB-4FBA-B96B-BA6CE41AE894}" type="sibTrans" cxnId="{E3C12C02-F6A7-4DC6-93FB-13E1340004B9}">
      <dgm:prSet/>
      <dgm:spPr/>
      <dgm:t>
        <a:bodyPr/>
        <a:lstStyle/>
        <a:p>
          <a:pPr algn="ctr"/>
          <a:endParaRPr lang="pl-PL"/>
        </a:p>
      </dgm:t>
    </dgm:pt>
    <dgm:pt modelId="{78712265-D6A0-49CA-B412-BF794AADC075}">
      <dgm:prSet phldrT="[Tekst]"/>
      <dgm:spPr/>
      <dgm:t>
        <a:bodyPr/>
        <a:lstStyle/>
        <a:p>
          <a:pPr algn="ctr"/>
          <a:r>
            <a:rPr lang="pl-PL" dirty="0"/>
            <a:t>Pogoji dostave</a:t>
          </a:r>
        </a:p>
      </dgm:t>
    </dgm:pt>
    <dgm:pt modelId="{2BFF9D9B-8A0B-4DD5-9318-6E373C8A33B4}" type="parTrans" cxnId="{679A1A1E-B2FE-4F85-9D0D-9797665821AD}">
      <dgm:prSet/>
      <dgm:spPr/>
      <dgm:t>
        <a:bodyPr/>
        <a:lstStyle/>
        <a:p>
          <a:pPr algn="ctr"/>
          <a:endParaRPr lang="pl-PL"/>
        </a:p>
      </dgm:t>
    </dgm:pt>
    <dgm:pt modelId="{27CE63C3-8ED1-4723-95B6-428AE8A98F65}" type="sibTrans" cxnId="{679A1A1E-B2FE-4F85-9D0D-9797665821AD}">
      <dgm:prSet/>
      <dgm:spPr/>
      <dgm:t>
        <a:bodyPr/>
        <a:lstStyle/>
        <a:p>
          <a:pPr algn="ctr"/>
          <a:endParaRPr lang="pl-PL"/>
        </a:p>
      </dgm:t>
    </dgm:pt>
    <dgm:pt modelId="{67365CD3-DFD1-4F1C-97A9-B0BBCF26381B}">
      <dgm:prSet phldrT="[Tekst]"/>
      <dgm:spPr/>
      <dgm:t>
        <a:bodyPr/>
        <a:lstStyle/>
        <a:p>
          <a:pPr algn="ctr"/>
          <a:r>
            <a:rPr lang="pl-PL" dirty="0"/>
            <a:t>Kakovost blaga</a:t>
          </a:r>
        </a:p>
      </dgm:t>
    </dgm:pt>
    <dgm:pt modelId="{7E13176A-2A97-4A8A-9B43-5BDD8F9F0AA2}" type="parTrans" cxnId="{6EE0C455-D0F8-4061-BC02-08A903CE8564}">
      <dgm:prSet/>
      <dgm:spPr/>
      <dgm:t>
        <a:bodyPr/>
        <a:lstStyle/>
        <a:p>
          <a:pPr algn="ctr"/>
          <a:endParaRPr lang="pl-PL"/>
        </a:p>
      </dgm:t>
    </dgm:pt>
    <dgm:pt modelId="{31C7BECD-67BD-4155-BF92-80F1985D48D7}" type="sibTrans" cxnId="{6EE0C455-D0F8-4061-BC02-08A903CE8564}">
      <dgm:prSet/>
      <dgm:spPr/>
      <dgm:t>
        <a:bodyPr/>
        <a:lstStyle/>
        <a:p>
          <a:pPr algn="ctr"/>
          <a:endParaRPr lang="pl-PL"/>
        </a:p>
      </dgm:t>
    </dgm:pt>
    <dgm:pt modelId="{4FAA67B1-8E2F-4CC0-B0DB-0C0D9AB8FF8B}">
      <dgm:prSet phldrT="[Tekst]"/>
      <dgm:spPr/>
      <dgm:t>
        <a:bodyPr/>
        <a:lstStyle/>
        <a:p>
          <a:pPr algn="ctr"/>
          <a:r>
            <a:rPr lang="pl-PL" dirty="0"/>
            <a:t>Potencial dobavitelja</a:t>
          </a:r>
        </a:p>
      </dgm:t>
    </dgm:pt>
    <dgm:pt modelId="{A982051F-42FF-4131-A7B9-2B5D9DB0BD48}" type="parTrans" cxnId="{32DE3973-410D-40BD-90FA-023FDA72C36F}">
      <dgm:prSet/>
      <dgm:spPr/>
      <dgm:t>
        <a:bodyPr/>
        <a:lstStyle/>
        <a:p>
          <a:pPr algn="ctr"/>
          <a:endParaRPr lang="pl-PL"/>
        </a:p>
      </dgm:t>
    </dgm:pt>
    <dgm:pt modelId="{2D45CBDA-B889-4C98-8422-DC9A9F7FEC74}" type="sibTrans" cxnId="{32DE3973-410D-40BD-90FA-023FDA72C36F}">
      <dgm:prSet/>
      <dgm:spPr/>
      <dgm:t>
        <a:bodyPr/>
        <a:lstStyle/>
        <a:p>
          <a:pPr algn="ctr"/>
          <a:endParaRPr lang="pl-PL"/>
        </a:p>
      </dgm:t>
    </dgm:pt>
    <dgm:pt modelId="{6E94984F-C64F-4FE8-82D9-A5913D4695A3}" type="pres">
      <dgm:prSet presAssocID="{8A790660-AC24-4265-A6A0-757CB01DAAF5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5096E520-0B54-4212-A3FA-746FCEB5B6C7}" type="pres">
      <dgm:prSet presAssocID="{C6461E1A-0285-4005-B522-5CD925CD6F4E}" presName="root" presStyleCnt="0">
        <dgm:presLayoutVars>
          <dgm:chMax/>
          <dgm:chPref val="4"/>
        </dgm:presLayoutVars>
      </dgm:prSet>
      <dgm:spPr/>
    </dgm:pt>
    <dgm:pt modelId="{303EF51A-EEA1-4A83-B2B2-8F974F8CC06E}" type="pres">
      <dgm:prSet presAssocID="{C6461E1A-0285-4005-B522-5CD925CD6F4E}" presName="rootComposite" presStyleCnt="0">
        <dgm:presLayoutVars/>
      </dgm:prSet>
      <dgm:spPr/>
    </dgm:pt>
    <dgm:pt modelId="{531516A7-1BA3-451E-8ED7-394F0913BE8F}" type="pres">
      <dgm:prSet presAssocID="{C6461E1A-0285-4005-B522-5CD925CD6F4E}" presName="rootText" presStyleLbl="node0" presStyleIdx="0" presStyleCnt="1">
        <dgm:presLayoutVars>
          <dgm:chMax/>
          <dgm:chPref val="4"/>
        </dgm:presLayoutVars>
      </dgm:prSet>
      <dgm:spPr/>
    </dgm:pt>
    <dgm:pt modelId="{BB3F7C81-190F-474F-A54D-B16308CF9A04}" type="pres">
      <dgm:prSet presAssocID="{C6461E1A-0285-4005-B522-5CD925CD6F4E}" presName="childShape" presStyleCnt="0">
        <dgm:presLayoutVars>
          <dgm:chMax val="0"/>
          <dgm:chPref val="0"/>
        </dgm:presLayoutVars>
      </dgm:prSet>
      <dgm:spPr/>
    </dgm:pt>
    <dgm:pt modelId="{279D120A-7DD0-4331-9E92-FE19DA4CFE16}" type="pres">
      <dgm:prSet presAssocID="{88F25E3C-20D5-4CC3-BF29-E7D026961899}" presName="childComposite" presStyleCnt="0">
        <dgm:presLayoutVars>
          <dgm:chMax val="0"/>
          <dgm:chPref val="0"/>
        </dgm:presLayoutVars>
      </dgm:prSet>
      <dgm:spPr/>
    </dgm:pt>
    <dgm:pt modelId="{3202AAB4-1423-4D16-B499-D5EA8FADE698}" type="pres">
      <dgm:prSet presAssocID="{88F25E3C-20D5-4CC3-BF29-E7D026961899}" presName="Image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Euro z wypełnieniem pełnym"/>
        </a:ext>
      </dgm:extLst>
    </dgm:pt>
    <dgm:pt modelId="{2B6B6113-5A93-4A83-B4A6-473203299E0B}" type="pres">
      <dgm:prSet presAssocID="{88F25E3C-20D5-4CC3-BF29-E7D026961899}" presName="childText" presStyleLbl="lnNode1" presStyleIdx="0" presStyleCnt="4">
        <dgm:presLayoutVars>
          <dgm:chMax val="0"/>
          <dgm:chPref val="0"/>
          <dgm:bulletEnabled val="1"/>
        </dgm:presLayoutVars>
      </dgm:prSet>
      <dgm:spPr/>
    </dgm:pt>
    <dgm:pt modelId="{8B3E699B-FC9A-4EA0-B392-5C399471A192}" type="pres">
      <dgm:prSet presAssocID="{78712265-D6A0-49CA-B412-BF794AADC075}" presName="childComposite" presStyleCnt="0">
        <dgm:presLayoutVars>
          <dgm:chMax val="0"/>
          <dgm:chPref val="0"/>
        </dgm:presLayoutVars>
      </dgm:prSet>
      <dgm:spPr/>
    </dgm:pt>
    <dgm:pt modelId="{F37FCF49-D29C-4873-93B7-A532E9B8D687}" type="pres">
      <dgm:prSet presAssocID="{78712265-D6A0-49CA-B412-BF794AADC075}" presName="Image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iężarówka z wypełnieniem pełnym"/>
        </a:ext>
      </dgm:extLst>
    </dgm:pt>
    <dgm:pt modelId="{13E500C5-925F-48B6-BB68-07EF813E21BD}" type="pres">
      <dgm:prSet presAssocID="{78712265-D6A0-49CA-B412-BF794AADC075}" presName="childText" presStyleLbl="lnNode1" presStyleIdx="1" presStyleCnt="4">
        <dgm:presLayoutVars>
          <dgm:chMax val="0"/>
          <dgm:chPref val="0"/>
          <dgm:bulletEnabled val="1"/>
        </dgm:presLayoutVars>
      </dgm:prSet>
      <dgm:spPr/>
    </dgm:pt>
    <dgm:pt modelId="{D954E95C-12A4-4464-A1D7-6C0B54C3C608}" type="pres">
      <dgm:prSet presAssocID="{67365CD3-DFD1-4F1C-97A9-B0BBCF26381B}" presName="childComposite" presStyleCnt="0">
        <dgm:presLayoutVars>
          <dgm:chMax val="0"/>
          <dgm:chPref val="0"/>
        </dgm:presLayoutVars>
      </dgm:prSet>
      <dgm:spPr/>
    </dgm:pt>
    <dgm:pt modelId="{5D5CCF00-3E9C-43BA-8D01-C727B338CBC3}" type="pres">
      <dgm:prSet presAssocID="{67365CD3-DFD1-4F1C-97A9-B0BBCF26381B}" presName="Image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Lista kontrolna z wypełnieniem pełnym"/>
        </a:ext>
      </dgm:extLst>
    </dgm:pt>
    <dgm:pt modelId="{074699A9-EEB8-4B96-A5A4-25F28D31C39F}" type="pres">
      <dgm:prSet presAssocID="{67365CD3-DFD1-4F1C-97A9-B0BBCF26381B}" presName="childText" presStyleLbl="lnNode1" presStyleIdx="2" presStyleCnt="4">
        <dgm:presLayoutVars>
          <dgm:chMax val="0"/>
          <dgm:chPref val="0"/>
          <dgm:bulletEnabled val="1"/>
        </dgm:presLayoutVars>
      </dgm:prSet>
      <dgm:spPr/>
    </dgm:pt>
    <dgm:pt modelId="{983FA121-D389-4F19-AFA6-7D0A7F91483C}" type="pres">
      <dgm:prSet presAssocID="{4FAA67B1-8E2F-4CC0-B0DB-0C0D9AB8FF8B}" presName="childComposite" presStyleCnt="0">
        <dgm:presLayoutVars>
          <dgm:chMax val="0"/>
          <dgm:chPref val="0"/>
        </dgm:presLayoutVars>
      </dgm:prSet>
      <dgm:spPr/>
    </dgm:pt>
    <dgm:pt modelId="{9A38E269-75FD-4DAC-AD5E-E75D10B67C60}" type="pres">
      <dgm:prSet presAssocID="{4FAA67B1-8E2F-4CC0-B0DB-0C0D9AB8FF8B}" presName="Image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Wykres słupkowy z trendem wzrostowym z wypełnieniem pełnym"/>
        </a:ext>
      </dgm:extLst>
    </dgm:pt>
    <dgm:pt modelId="{230D0A55-4D16-4FA4-A287-1F01246D4E98}" type="pres">
      <dgm:prSet presAssocID="{4FAA67B1-8E2F-4CC0-B0DB-0C0D9AB8FF8B}" presName="childText" presStyleLbl="ln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E3C12C02-F6A7-4DC6-93FB-13E1340004B9}" srcId="{C6461E1A-0285-4005-B522-5CD925CD6F4E}" destId="{88F25E3C-20D5-4CC3-BF29-E7D026961899}" srcOrd="0" destOrd="0" parTransId="{C3F40FEC-CABA-4963-A814-B48F56C67822}" sibTransId="{035DFBD3-84AB-4FBA-B96B-BA6CE41AE894}"/>
    <dgm:cxn modelId="{679A1A1E-B2FE-4F85-9D0D-9797665821AD}" srcId="{C6461E1A-0285-4005-B522-5CD925CD6F4E}" destId="{78712265-D6A0-49CA-B412-BF794AADC075}" srcOrd="1" destOrd="0" parTransId="{2BFF9D9B-8A0B-4DD5-9318-6E373C8A33B4}" sibTransId="{27CE63C3-8ED1-4723-95B6-428AE8A98F65}"/>
    <dgm:cxn modelId="{E0BD7060-8662-4B91-B694-57455D2DBEA2}" type="presOf" srcId="{88F25E3C-20D5-4CC3-BF29-E7D026961899}" destId="{2B6B6113-5A93-4A83-B4A6-473203299E0B}" srcOrd="0" destOrd="0" presId="urn:microsoft.com/office/officeart/2008/layout/PictureAccentList"/>
    <dgm:cxn modelId="{32DE3973-410D-40BD-90FA-023FDA72C36F}" srcId="{C6461E1A-0285-4005-B522-5CD925CD6F4E}" destId="{4FAA67B1-8E2F-4CC0-B0DB-0C0D9AB8FF8B}" srcOrd="3" destOrd="0" parTransId="{A982051F-42FF-4131-A7B9-2B5D9DB0BD48}" sibTransId="{2D45CBDA-B889-4C98-8422-DC9A9F7FEC74}"/>
    <dgm:cxn modelId="{6EE0C455-D0F8-4061-BC02-08A903CE8564}" srcId="{C6461E1A-0285-4005-B522-5CD925CD6F4E}" destId="{67365CD3-DFD1-4F1C-97A9-B0BBCF26381B}" srcOrd="2" destOrd="0" parTransId="{7E13176A-2A97-4A8A-9B43-5BDD8F9F0AA2}" sibTransId="{31C7BECD-67BD-4155-BF92-80F1985D48D7}"/>
    <dgm:cxn modelId="{18639C96-6247-4FBA-90D7-321BD6CB2FF1}" type="presOf" srcId="{67365CD3-DFD1-4F1C-97A9-B0BBCF26381B}" destId="{074699A9-EEB8-4B96-A5A4-25F28D31C39F}" srcOrd="0" destOrd="0" presId="urn:microsoft.com/office/officeart/2008/layout/PictureAccentList"/>
    <dgm:cxn modelId="{B9818BB6-1E67-4AA7-A588-D15F1624D3FE}" type="presOf" srcId="{C6461E1A-0285-4005-B522-5CD925CD6F4E}" destId="{531516A7-1BA3-451E-8ED7-394F0913BE8F}" srcOrd="0" destOrd="0" presId="urn:microsoft.com/office/officeart/2008/layout/PictureAccentList"/>
    <dgm:cxn modelId="{EA4B45C8-CE70-403B-97E2-319856D362DE}" type="presOf" srcId="{78712265-D6A0-49CA-B412-BF794AADC075}" destId="{13E500C5-925F-48B6-BB68-07EF813E21BD}" srcOrd="0" destOrd="0" presId="urn:microsoft.com/office/officeart/2008/layout/PictureAccentList"/>
    <dgm:cxn modelId="{0832B0D4-0B3D-4D5B-969D-897E56F6F298}" srcId="{8A790660-AC24-4265-A6A0-757CB01DAAF5}" destId="{C6461E1A-0285-4005-B522-5CD925CD6F4E}" srcOrd="0" destOrd="0" parTransId="{BFFD15E1-2521-4889-8192-A7819AA2811B}" sibTransId="{AE96AB97-1CDC-41C3-9BFB-6B764CBECAC0}"/>
    <dgm:cxn modelId="{2D27B9F0-3699-4A4D-B897-6EBD38E67DC3}" type="presOf" srcId="{4FAA67B1-8E2F-4CC0-B0DB-0C0D9AB8FF8B}" destId="{230D0A55-4D16-4FA4-A287-1F01246D4E98}" srcOrd="0" destOrd="0" presId="urn:microsoft.com/office/officeart/2008/layout/PictureAccentList"/>
    <dgm:cxn modelId="{3C86EFFF-3DEF-4885-9264-22573F074CEB}" type="presOf" srcId="{8A790660-AC24-4265-A6A0-757CB01DAAF5}" destId="{6E94984F-C64F-4FE8-82D9-A5913D4695A3}" srcOrd="0" destOrd="0" presId="urn:microsoft.com/office/officeart/2008/layout/PictureAccentList"/>
    <dgm:cxn modelId="{ECF334B9-29F8-4DF9-B679-1F9F1CED4EBA}" type="presParOf" srcId="{6E94984F-C64F-4FE8-82D9-A5913D4695A3}" destId="{5096E520-0B54-4212-A3FA-746FCEB5B6C7}" srcOrd="0" destOrd="0" presId="urn:microsoft.com/office/officeart/2008/layout/PictureAccentList"/>
    <dgm:cxn modelId="{CF69A0FC-7A9E-4A6E-B391-55989C64528D}" type="presParOf" srcId="{5096E520-0B54-4212-A3FA-746FCEB5B6C7}" destId="{303EF51A-EEA1-4A83-B2B2-8F974F8CC06E}" srcOrd="0" destOrd="0" presId="urn:microsoft.com/office/officeart/2008/layout/PictureAccentList"/>
    <dgm:cxn modelId="{586551B7-3F23-4034-8E73-10A99F74EEC6}" type="presParOf" srcId="{303EF51A-EEA1-4A83-B2B2-8F974F8CC06E}" destId="{531516A7-1BA3-451E-8ED7-394F0913BE8F}" srcOrd="0" destOrd="0" presId="urn:microsoft.com/office/officeart/2008/layout/PictureAccentList"/>
    <dgm:cxn modelId="{81002496-FA67-48F7-8C1E-A51E983E7851}" type="presParOf" srcId="{5096E520-0B54-4212-A3FA-746FCEB5B6C7}" destId="{BB3F7C81-190F-474F-A54D-B16308CF9A04}" srcOrd="1" destOrd="0" presId="urn:microsoft.com/office/officeart/2008/layout/PictureAccentList"/>
    <dgm:cxn modelId="{A58B2750-00FD-4F60-95F3-4EB0E63DA13C}" type="presParOf" srcId="{BB3F7C81-190F-474F-A54D-B16308CF9A04}" destId="{279D120A-7DD0-4331-9E92-FE19DA4CFE16}" srcOrd="0" destOrd="0" presId="urn:microsoft.com/office/officeart/2008/layout/PictureAccentList"/>
    <dgm:cxn modelId="{5BCB3F9F-9447-43D5-B852-37D5E7F86DDD}" type="presParOf" srcId="{279D120A-7DD0-4331-9E92-FE19DA4CFE16}" destId="{3202AAB4-1423-4D16-B499-D5EA8FADE698}" srcOrd="0" destOrd="0" presId="urn:microsoft.com/office/officeart/2008/layout/PictureAccentList"/>
    <dgm:cxn modelId="{2F935B9C-00ED-49BF-9E89-E6A9712FA8D1}" type="presParOf" srcId="{279D120A-7DD0-4331-9E92-FE19DA4CFE16}" destId="{2B6B6113-5A93-4A83-B4A6-473203299E0B}" srcOrd="1" destOrd="0" presId="urn:microsoft.com/office/officeart/2008/layout/PictureAccentList"/>
    <dgm:cxn modelId="{11D118C8-7075-4AF6-B88C-BD572C3DB0DD}" type="presParOf" srcId="{BB3F7C81-190F-474F-A54D-B16308CF9A04}" destId="{8B3E699B-FC9A-4EA0-B392-5C399471A192}" srcOrd="1" destOrd="0" presId="urn:microsoft.com/office/officeart/2008/layout/PictureAccentList"/>
    <dgm:cxn modelId="{D821EA43-46B4-485D-9630-B9D79DAF39CE}" type="presParOf" srcId="{8B3E699B-FC9A-4EA0-B392-5C399471A192}" destId="{F37FCF49-D29C-4873-93B7-A532E9B8D687}" srcOrd="0" destOrd="0" presId="urn:microsoft.com/office/officeart/2008/layout/PictureAccentList"/>
    <dgm:cxn modelId="{248EDB6E-B176-4F9D-8458-4515FB1462C2}" type="presParOf" srcId="{8B3E699B-FC9A-4EA0-B392-5C399471A192}" destId="{13E500C5-925F-48B6-BB68-07EF813E21BD}" srcOrd="1" destOrd="0" presId="urn:microsoft.com/office/officeart/2008/layout/PictureAccentList"/>
    <dgm:cxn modelId="{B1C5EFBB-E26C-446C-884B-7F6D858C93B4}" type="presParOf" srcId="{BB3F7C81-190F-474F-A54D-B16308CF9A04}" destId="{D954E95C-12A4-4464-A1D7-6C0B54C3C608}" srcOrd="2" destOrd="0" presId="urn:microsoft.com/office/officeart/2008/layout/PictureAccentList"/>
    <dgm:cxn modelId="{9DCE7238-88D5-42C4-8313-6060675EAE23}" type="presParOf" srcId="{D954E95C-12A4-4464-A1D7-6C0B54C3C608}" destId="{5D5CCF00-3E9C-43BA-8D01-C727B338CBC3}" srcOrd="0" destOrd="0" presId="urn:microsoft.com/office/officeart/2008/layout/PictureAccentList"/>
    <dgm:cxn modelId="{A2ACF93B-62C6-4719-93A6-C2EF2956D5E4}" type="presParOf" srcId="{D954E95C-12A4-4464-A1D7-6C0B54C3C608}" destId="{074699A9-EEB8-4B96-A5A4-25F28D31C39F}" srcOrd="1" destOrd="0" presId="urn:microsoft.com/office/officeart/2008/layout/PictureAccentList"/>
    <dgm:cxn modelId="{61F53D94-793F-49A8-9C83-F939653EF9DE}" type="presParOf" srcId="{BB3F7C81-190F-474F-A54D-B16308CF9A04}" destId="{983FA121-D389-4F19-AFA6-7D0A7F91483C}" srcOrd="3" destOrd="0" presId="urn:microsoft.com/office/officeart/2008/layout/PictureAccentList"/>
    <dgm:cxn modelId="{66B8CAD0-FDFD-4365-87FF-C6CB63BFBF71}" type="presParOf" srcId="{983FA121-D389-4F19-AFA6-7D0A7F91483C}" destId="{9A38E269-75FD-4DAC-AD5E-E75D10B67C60}" srcOrd="0" destOrd="0" presId="urn:microsoft.com/office/officeart/2008/layout/PictureAccentList"/>
    <dgm:cxn modelId="{80AD2482-0A92-4C38-9D2A-93ED09E0651B}" type="presParOf" srcId="{983FA121-D389-4F19-AFA6-7D0A7F91483C}" destId="{230D0A55-4D16-4FA4-A287-1F01246D4E98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FAD9FE-C347-446A-911C-CACC68F1CA4E}" type="doc">
      <dgm:prSet loTypeId="urn:microsoft.com/office/officeart/2005/8/layout/orgChart1" loCatId="hierarchy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9228B389-A2C4-45BD-B77E-7B61E159D888}">
      <dgm:prSet phldrT="[Tekst]"/>
      <dgm:spPr/>
      <dgm:t>
        <a:bodyPr/>
        <a:lstStyle/>
        <a:p>
          <a:r>
            <a:rPr lang="pl-PL" dirty="0"/>
            <a:t>AHP</a:t>
          </a:r>
        </a:p>
      </dgm:t>
    </dgm:pt>
    <dgm:pt modelId="{6CF4B523-456E-4C2B-A1A9-A69E26F25D15}" type="parTrans" cxnId="{3629F183-257C-4585-9004-0CA66AA2AB38}">
      <dgm:prSet/>
      <dgm:spPr/>
      <dgm:t>
        <a:bodyPr/>
        <a:lstStyle/>
        <a:p>
          <a:endParaRPr lang="pl-PL"/>
        </a:p>
      </dgm:t>
    </dgm:pt>
    <dgm:pt modelId="{532F5B1F-B4AA-46FA-831B-B1FCBC3AD889}" type="sibTrans" cxnId="{3629F183-257C-4585-9004-0CA66AA2AB38}">
      <dgm:prSet/>
      <dgm:spPr/>
      <dgm:t>
        <a:bodyPr/>
        <a:lstStyle/>
        <a:p>
          <a:endParaRPr lang="pl-PL"/>
        </a:p>
      </dgm:t>
    </dgm:pt>
    <dgm:pt modelId="{48974F79-D6A7-4990-83C6-916E70C3F21D}">
      <dgm:prSet phldrT="[Tekst]"/>
      <dgm:spPr/>
      <dgm:t>
        <a:bodyPr/>
        <a:lstStyle/>
        <a:p>
          <a:r>
            <a:rPr lang="en-US" dirty="0"/>
            <a:t>hierarhična struktura</a:t>
          </a:r>
          <a:endParaRPr lang="pl-PL" dirty="0"/>
        </a:p>
      </dgm:t>
    </dgm:pt>
    <dgm:pt modelId="{C1D159B0-B864-47B0-97EF-154E49516CF5}" type="parTrans" cxnId="{EF3BF635-0168-475C-8628-5D2A07A5271B}">
      <dgm:prSet/>
      <dgm:spPr/>
      <dgm:t>
        <a:bodyPr/>
        <a:lstStyle/>
        <a:p>
          <a:endParaRPr lang="pl-PL"/>
        </a:p>
      </dgm:t>
    </dgm:pt>
    <dgm:pt modelId="{CF1FD39B-5123-4B25-A4F6-D7687839B750}" type="sibTrans" cxnId="{EF3BF635-0168-475C-8628-5D2A07A5271B}">
      <dgm:prSet/>
      <dgm:spPr/>
      <dgm:t>
        <a:bodyPr/>
        <a:lstStyle/>
        <a:p>
          <a:endParaRPr lang="pl-PL"/>
        </a:p>
      </dgm:t>
    </dgm:pt>
    <dgm:pt modelId="{0E5A86AF-53D8-4DE2-B917-98F698190626}">
      <dgm:prSet phldrT="[Tekst]"/>
      <dgm:spPr/>
      <dgm:t>
        <a:bodyPr/>
        <a:lstStyle/>
        <a:p>
          <a:r>
            <a:rPr lang="en-US" dirty="0"/>
            <a:t>analiza prednostnih nalog</a:t>
          </a:r>
          <a:endParaRPr lang="pl-PL" dirty="0"/>
        </a:p>
      </dgm:t>
    </dgm:pt>
    <dgm:pt modelId="{BD1DE7E3-F752-4E9F-BB4C-AEF08360CA5D}" type="parTrans" cxnId="{170C577A-F43B-4AFE-B3F6-A46F77EAA222}">
      <dgm:prSet/>
      <dgm:spPr/>
      <dgm:t>
        <a:bodyPr/>
        <a:lstStyle/>
        <a:p>
          <a:endParaRPr lang="pl-PL"/>
        </a:p>
      </dgm:t>
    </dgm:pt>
    <dgm:pt modelId="{5C2DDCD1-36DC-4851-9A81-D2B734EC9840}" type="sibTrans" cxnId="{170C577A-F43B-4AFE-B3F6-A46F77EAA222}">
      <dgm:prSet/>
      <dgm:spPr/>
      <dgm:t>
        <a:bodyPr/>
        <a:lstStyle/>
        <a:p>
          <a:endParaRPr lang="pl-PL"/>
        </a:p>
      </dgm:t>
    </dgm:pt>
    <dgm:pt modelId="{1CE7FDC6-BD02-465D-B587-6BA1EEAEC014}">
      <dgm:prSet phldrT="[Tekst]"/>
      <dgm:spPr/>
      <dgm:t>
        <a:bodyPr/>
        <a:lstStyle/>
        <a:p>
          <a:r>
            <a:rPr lang="en-US"/>
            <a:t>preverjanje skladnosti </a:t>
          </a:r>
          <a:endParaRPr lang="pl-PL" dirty="0"/>
        </a:p>
      </dgm:t>
    </dgm:pt>
    <dgm:pt modelId="{2A6600CD-9D73-4DD3-B05F-81D9501AE844}" type="parTrans" cxnId="{24722B6A-5CAC-4B03-B6C0-3DB03429A31E}">
      <dgm:prSet/>
      <dgm:spPr/>
      <dgm:t>
        <a:bodyPr/>
        <a:lstStyle/>
        <a:p>
          <a:endParaRPr lang="pl-PL"/>
        </a:p>
      </dgm:t>
    </dgm:pt>
    <dgm:pt modelId="{9563ABFD-BAD1-407A-8F2A-E232F2ECA7A0}" type="sibTrans" cxnId="{24722B6A-5CAC-4B03-B6C0-3DB03429A31E}">
      <dgm:prSet/>
      <dgm:spPr/>
      <dgm:t>
        <a:bodyPr/>
        <a:lstStyle/>
        <a:p>
          <a:endParaRPr lang="pl-PL"/>
        </a:p>
      </dgm:t>
    </dgm:pt>
    <dgm:pt modelId="{786461A1-1D6B-44BC-BE33-624E17CA6B7B}" type="pres">
      <dgm:prSet presAssocID="{F1FAD9FE-C347-446A-911C-CACC68F1CA4E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AF0BCAAA-8695-49F2-999D-FDCD71316A0C}" type="pres">
      <dgm:prSet presAssocID="{9228B389-A2C4-45BD-B77E-7B61E159D888}" presName="hierRoot1" presStyleCnt="0">
        <dgm:presLayoutVars>
          <dgm:hierBranch val="init"/>
        </dgm:presLayoutVars>
      </dgm:prSet>
      <dgm:spPr/>
    </dgm:pt>
    <dgm:pt modelId="{975D3A76-46E9-42B5-8984-99B6495D42B7}" type="pres">
      <dgm:prSet presAssocID="{9228B389-A2C4-45BD-B77E-7B61E159D888}" presName="rootComposite1" presStyleCnt="0"/>
      <dgm:spPr/>
    </dgm:pt>
    <dgm:pt modelId="{40E24009-23D4-4D8E-A483-9240A3C217A6}" type="pres">
      <dgm:prSet presAssocID="{9228B389-A2C4-45BD-B77E-7B61E159D888}" presName="rootText1" presStyleLbl="node0" presStyleIdx="0" presStyleCnt="1">
        <dgm:presLayoutVars>
          <dgm:chPref val="3"/>
        </dgm:presLayoutVars>
      </dgm:prSet>
      <dgm:spPr/>
    </dgm:pt>
    <dgm:pt modelId="{5A74278C-E826-49A0-B396-F5521786CE90}" type="pres">
      <dgm:prSet presAssocID="{9228B389-A2C4-45BD-B77E-7B61E159D888}" presName="rootConnector1" presStyleLbl="node1" presStyleIdx="0" presStyleCnt="0"/>
      <dgm:spPr/>
    </dgm:pt>
    <dgm:pt modelId="{4EB4BD6C-D38E-46E6-9D66-836C0EBC7BC7}" type="pres">
      <dgm:prSet presAssocID="{9228B389-A2C4-45BD-B77E-7B61E159D888}" presName="hierChild2" presStyleCnt="0"/>
      <dgm:spPr/>
    </dgm:pt>
    <dgm:pt modelId="{FC5AA365-8DEF-4934-A393-F803F5E3C542}" type="pres">
      <dgm:prSet presAssocID="{C1D159B0-B864-47B0-97EF-154E49516CF5}" presName="Name37" presStyleLbl="parChTrans1D2" presStyleIdx="0" presStyleCnt="3"/>
      <dgm:spPr/>
    </dgm:pt>
    <dgm:pt modelId="{ACB2187A-D9E8-4C5E-BC0B-DEBAB38CCF9A}" type="pres">
      <dgm:prSet presAssocID="{48974F79-D6A7-4990-83C6-916E70C3F21D}" presName="hierRoot2" presStyleCnt="0">
        <dgm:presLayoutVars>
          <dgm:hierBranch val="init"/>
        </dgm:presLayoutVars>
      </dgm:prSet>
      <dgm:spPr/>
    </dgm:pt>
    <dgm:pt modelId="{ABACD208-3582-4E10-9467-F30480B1EEAE}" type="pres">
      <dgm:prSet presAssocID="{48974F79-D6A7-4990-83C6-916E70C3F21D}" presName="rootComposite" presStyleCnt="0"/>
      <dgm:spPr/>
    </dgm:pt>
    <dgm:pt modelId="{970EA3F5-036A-4510-A1F6-720400AF2D35}" type="pres">
      <dgm:prSet presAssocID="{48974F79-D6A7-4990-83C6-916E70C3F21D}" presName="rootText" presStyleLbl="node2" presStyleIdx="0" presStyleCnt="3">
        <dgm:presLayoutVars>
          <dgm:chPref val="3"/>
        </dgm:presLayoutVars>
      </dgm:prSet>
      <dgm:spPr/>
    </dgm:pt>
    <dgm:pt modelId="{DC879CBF-DE89-4CDA-8104-2158B4CB0107}" type="pres">
      <dgm:prSet presAssocID="{48974F79-D6A7-4990-83C6-916E70C3F21D}" presName="rootConnector" presStyleLbl="node2" presStyleIdx="0" presStyleCnt="3"/>
      <dgm:spPr/>
    </dgm:pt>
    <dgm:pt modelId="{C79956C1-3985-4D4C-82EF-1B7E82460724}" type="pres">
      <dgm:prSet presAssocID="{48974F79-D6A7-4990-83C6-916E70C3F21D}" presName="hierChild4" presStyleCnt="0"/>
      <dgm:spPr/>
    </dgm:pt>
    <dgm:pt modelId="{7341DC72-1E28-4D01-8196-8584CFAFB86F}" type="pres">
      <dgm:prSet presAssocID="{48974F79-D6A7-4990-83C6-916E70C3F21D}" presName="hierChild5" presStyleCnt="0"/>
      <dgm:spPr/>
    </dgm:pt>
    <dgm:pt modelId="{3DE364F6-7C0E-41FA-B19A-851FB588399C}" type="pres">
      <dgm:prSet presAssocID="{BD1DE7E3-F752-4E9F-BB4C-AEF08360CA5D}" presName="Name37" presStyleLbl="parChTrans1D2" presStyleIdx="1" presStyleCnt="3"/>
      <dgm:spPr/>
    </dgm:pt>
    <dgm:pt modelId="{06C2CBF4-220B-4A74-B657-B618DC500508}" type="pres">
      <dgm:prSet presAssocID="{0E5A86AF-53D8-4DE2-B917-98F698190626}" presName="hierRoot2" presStyleCnt="0">
        <dgm:presLayoutVars>
          <dgm:hierBranch val="init"/>
        </dgm:presLayoutVars>
      </dgm:prSet>
      <dgm:spPr/>
    </dgm:pt>
    <dgm:pt modelId="{A03826E9-43F1-4EF6-9E16-EA958C68AFD2}" type="pres">
      <dgm:prSet presAssocID="{0E5A86AF-53D8-4DE2-B917-98F698190626}" presName="rootComposite" presStyleCnt="0"/>
      <dgm:spPr/>
    </dgm:pt>
    <dgm:pt modelId="{45B975B6-24C2-4296-8750-2756C2117353}" type="pres">
      <dgm:prSet presAssocID="{0E5A86AF-53D8-4DE2-B917-98F698190626}" presName="rootText" presStyleLbl="node2" presStyleIdx="1" presStyleCnt="3">
        <dgm:presLayoutVars>
          <dgm:chPref val="3"/>
        </dgm:presLayoutVars>
      </dgm:prSet>
      <dgm:spPr/>
    </dgm:pt>
    <dgm:pt modelId="{47EDCF4C-F7F6-4B79-82A3-9C014CF7C537}" type="pres">
      <dgm:prSet presAssocID="{0E5A86AF-53D8-4DE2-B917-98F698190626}" presName="rootConnector" presStyleLbl="node2" presStyleIdx="1" presStyleCnt="3"/>
      <dgm:spPr/>
    </dgm:pt>
    <dgm:pt modelId="{C2D2F202-C8CE-4849-9689-82C5A5797332}" type="pres">
      <dgm:prSet presAssocID="{0E5A86AF-53D8-4DE2-B917-98F698190626}" presName="hierChild4" presStyleCnt="0"/>
      <dgm:spPr/>
    </dgm:pt>
    <dgm:pt modelId="{AB80165E-B0CC-4C3F-A2D8-5915B0DCAFFD}" type="pres">
      <dgm:prSet presAssocID="{0E5A86AF-53D8-4DE2-B917-98F698190626}" presName="hierChild5" presStyleCnt="0"/>
      <dgm:spPr/>
    </dgm:pt>
    <dgm:pt modelId="{3997D40D-93D0-4E64-8894-8B5CD15B1B65}" type="pres">
      <dgm:prSet presAssocID="{2A6600CD-9D73-4DD3-B05F-81D9501AE844}" presName="Name37" presStyleLbl="parChTrans1D2" presStyleIdx="2" presStyleCnt="3"/>
      <dgm:spPr/>
    </dgm:pt>
    <dgm:pt modelId="{F97D532F-C29F-4EFD-B60F-418333FC263C}" type="pres">
      <dgm:prSet presAssocID="{1CE7FDC6-BD02-465D-B587-6BA1EEAEC014}" presName="hierRoot2" presStyleCnt="0">
        <dgm:presLayoutVars>
          <dgm:hierBranch val="init"/>
        </dgm:presLayoutVars>
      </dgm:prSet>
      <dgm:spPr/>
    </dgm:pt>
    <dgm:pt modelId="{F9F10755-5BAD-4FC3-A74A-EAC0E78491DA}" type="pres">
      <dgm:prSet presAssocID="{1CE7FDC6-BD02-465D-B587-6BA1EEAEC014}" presName="rootComposite" presStyleCnt="0"/>
      <dgm:spPr/>
    </dgm:pt>
    <dgm:pt modelId="{C0D7FBAD-3456-4E3F-BB65-CBC5D937745B}" type="pres">
      <dgm:prSet presAssocID="{1CE7FDC6-BD02-465D-B587-6BA1EEAEC014}" presName="rootText" presStyleLbl="node2" presStyleIdx="2" presStyleCnt="3">
        <dgm:presLayoutVars>
          <dgm:chPref val="3"/>
        </dgm:presLayoutVars>
      </dgm:prSet>
      <dgm:spPr/>
    </dgm:pt>
    <dgm:pt modelId="{229BE233-AE17-4C73-9FC3-E17BDDC55645}" type="pres">
      <dgm:prSet presAssocID="{1CE7FDC6-BD02-465D-B587-6BA1EEAEC014}" presName="rootConnector" presStyleLbl="node2" presStyleIdx="2" presStyleCnt="3"/>
      <dgm:spPr/>
    </dgm:pt>
    <dgm:pt modelId="{731B6574-5E0E-4C86-9762-942240252121}" type="pres">
      <dgm:prSet presAssocID="{1CE7FDC6-BD02-465D-B587-6BA1EEAEC014}" presName="hierChild4" presStyleCnt="0"/>
      <dgm:spPr/>
    </dgm:pt>
    <dgm:pt modelId="{85DCD446-E9E8-4542-820E-83E3966AA29D}" type="pres">
      <dgm:prSet presAssocID="{1CE7FDC6-BD02-465D-B587-6BA1EEAEC014}" presName="hierChild5" presStyleCnt="0"/>
      <dgm:spPr/>
    </dgm:pt>
    <dgm:pt modelId="{0861FB6B-B8CC-4161-9815-EE481D6042F3}" type="pres">
      <dgm:prSet presAssocID="{9228B389-A2C4-45BD-B77E-7B61E159D888}" presName="hierChild3" presStyleCnt="0"/>
      <dgm:spPr/>
    </dgm:pt>
  </dgm:ptLst>
  <dgm:cxnLst>
    <dgm:cxn modelId="{FDF64C0C-59A2-4AAD-AC89-4FA140BC01D2}" type="presOf" srcId="{48974F79-D6A7-4990-83C6-916E70C3F21D}" destId="{DC879CBF-DE89-4CDA-8104-2158B4CB0107}" srcOrd="1" destOrd="0" presId="urn:microsoft.com/office/officeart/2005/8/layout/orgChart1"/>
    <dgm:cxn modelId="{209CDB2C-C429-447C-AEA5-273D7254C0C5}" type="presOf" srcId="{BD1DE7E3-F752-4E9F-BB4C-AEF08360CA5D}" destId="{3DE364F6-7C0E-41FA-B19A-851FB588399C}" srcOrd="0" destOrd="0" presId="urn:microsoft.com/office/officeart/2005/8/layout/orgChart1"/>
    <dgm:cxn modelId="{EF3BF635-0168-475C-8628-5D2A07A5271B}" srcId="{9228B389-A2C4-45BD-B77E-7B61E159D888}" destId="{48974F79-D6A7-4990-83C6-916E70C3F21D}" srcOrd="0" destOrd="0" parTransId="{C1D159B0-B864-47B0-97EF-154E49516CF5}" sibTransId="{CF1FD39B-5123-4B25-A4F6-D7687839B750}"/>
    <dgm:cxn modelId="{30A76540-83DF-4CE2-B256-32BE2E8E3D98}" type="presOf" srcId="{48974F79-D6A7-4990-83C6-916E70C3F21D}" destId="{970EA3F5-036A-4510-A1F6-720400AF2D35}" srcOrd="0" destOrd="0" presId="urn:microsoft.com/office/officeart/2005/8/layout/orgChart1"/>
    <dgm:cxn modelId="{DF7BE661-A5D8-4866-86A8-59C1C54A2619}" type="presOf" srcId="{2A6600CD-9D73-4DD3-B05F-81D9501AE844}" destId="{3997D40D-93D0-4E64-8894-8B5CD15B1B65}" srcOrd="0" destOrd="0" presId="urn:microsoft.com/office/officeart/2005/8/layout/orgChart1"/>
    <dgm:cxn modelId="{B60C7C49-C15B-4CB9-B2A6-875A244552D0}" type="presOf" srcId="{0E5A86AF-53D8-4DE2-B917-98F698190626}" destId="{45B975B6-24C2-4296-8750-2756C2117353}" srcOrd="0" destOrd="0" presId="urn:microsoft.com/office/officeart/2005/8/layout/orgChart1"/>
    <dgm:cxn modelId="{24722B6A-5CAC-4B03-B6C0-3DB03429A31E}" srcId="{9228B389-A2C4-45BD-B77E-7B61E159D888}" destId="{1CE7FDC6-BD02-465D-B587-6BA1EEAEC014}" srcOrd="2" destOrd="0" parTransId="{2A6600CD-9D73-4DD3-B05F-81D9501AE844}" sibTransId="{9563ABFD-BAD1-407A-8F2A-E232F2ECA7A0}"/>
    <dgm:cxn modelId="{170C577A-F43B-4AFE-B3F6-A46F77EAA222}" srcId="{9228B389-A2C4-45BD-B77E-7B61E159D888}" destId="{0E5A86AF-53D8-4DE2-B917-98F698190626}" srcOrd="1" destOrd="0" parTransId="{BD1DE7E3-F752-4E9F-BB4C-AEF08360CA5D}" sibTransId="{5C2DDCD1-36DC-4851-9A81-D2B734EC9840}"/>
    <dgm:cxn modelId="{3629F183-257C-4585-9004-0CA66AA2AB38}" srcId="{F1FAD9FE-C347-446A-911C-CACC68F1CA4E}" destId="{9228B389-A2C4-45BD-B77E-7B61E159D888}" srcOrd="0" destOrd="0" parTransId="{6CF4B523-456E-4C2B-A1A9-A69E26F25D15}" sibTransId="{532F5B1F-B4AA-46FA-831B-B1FCBC3AD889}"/>
    <dgm:cxn modelId="{C0E8F091-2BF1-40E5-98D3-CBB88DD4389A}" type="presOf" srcId="{F1FAD9FE-C347-446A-911C-CACC68F1CA4E}" destId="{786461A1-1D6B-44BC-BE33-624E17CA6B7B}" srcOrd="0" destOrd="0" presId="urn:microsoft.com/office/officeart/2005/8/layout/orgChart1"/>
    <dgm:cxn modelId="{E64A0A9C-54F2-468D-B782-014E67162543}" type="presOf" srcId="{1CE7FDC6-BD02-465D-B587-6BA1EEAEC014}" destId="{C0D7FBAD-3456-4E3F-BB65-CBC5D937745B}" srcOrd="0" destOrd="0" presId="urn:microsoft.com/office/officeart/2005/8/layout/orgChart1"/>
    <dgm:cxn modelId="{52151CB6-C0C7-4B04-A704-4E4F9A6111C9}" type="presOf" srcId="{C1D159B0-B864-47B0-97EF-154E49516CF5}" destId="{FC5AA365-8DEF-4934-A393-F803F5E3C542}" srcOrd="0" destOrd="0" presId="urn:microsoft.com/office/officeart/2005/8/layout/orgChart1"/>
    <dgm:cxn modelId="{41EC35B6-34BD-43A5-9D48-2CE739BF91B6}" type="presOf" srcId="{1CE7FDC6-BD02-465D-B587-6BA1EEAEC014}" destId="{229BE233-AE17-4C73-9FC3-E17BDDC55645}" srcOrd="1" destOrd="0" presId="urn:microsoft.com/office/officeart/2005/8/layout/orgChart1"/>
    <dgm:cxn modelId="{29CB6FC6-8502-472F-82C4-C0F4603EE669}" type="presOf" srcId="{9228B389-A2C4-45BD-B77E-7B61E159D888}" destId="{40E24009-23D4-4D8E-A483-9240A3C217A6}" srcOrd="0" destOrd="0" presId="urn:microsoft.com/office/officeart/2005/8/layout/orgChart1"/>
    <dgm:cxn modelId="{4B2C2AD5-5387-42C3-B38D-F5FD1F571DFE}" type="presOf" srcId="{9228B389-A2C4-45BD-B77E-7B61E159D888}" destId="{5A74278C-E826-49A0-B396-F5521786CE90}" srcOrd="1" destOrd="0" presId="urn:microsoft.com/office/officeart/2005/8/layout/orgChart1"/>
    <dgm:cxn modelId="{8997A8FB-87A2-413E-A4B1-6F0A645A1DB6}" type="presOf" srcId="{0E5A86AF-53D8-4DE2-B917-98F698190626}" destId="{47EDCF4C-F7F6-4B79-82A3-9C014CF7C537}" srcOrd="1" destOrd="0" presId="urn:microsoft.com/office/officeart/2005/8/layout/orgChart1"/>
    <dgm:cxn modelId="{BECF8D06-FA68-40E3-B9DB-874044BA9906}" type="presParOf" srcId="{786461A1-1D6B-44BC-BE33-624E17CA6B7B}" destId="{AF0BCAAA-8695-49F2-999D-FDCD71316A0C}" srcOrd="0" destOrd="0" presId="urn:microsoft.com/office/officeart/2005/8/layout/orgChart1"/>
    <dgm:cxn modelId="{E6607187-CACE-4812-BACF-9ECEF17F3307}" type="presParOf" srcId="{AF0BCAAA-8695-49F2-999D-FDCD71316A0C}" destId="{975D3A76-46E9-42B5-8984-99B6495D42B7}" srcOrd="0" destOrd="0" presId="urn:microsoft.com/office/officeart/2005/8/layout/orgChart1"/>
    <dgm:cxn modelId="{6FFE20E1-4A51-4DD8-A5EB-47CF598BE4FA}" type="presParOf" srcId="{975D3A76-46E9-42B5-8984-99B6495D42B7}" destId="{40E24009-23D4-4D8E-A483-9240A3C217A6}" srcOrd="0" destOrd="0" presId="urn:microsoft.com/office/officeart/2005/8/layout/orgChart1"/>
    <dgm:cxn modelId="{981A24AC-3682-4256-BDEB-977DE7082F95}" type="presParOf" srcId="{975D3A76-46E9-42B5-8984-99B6495D42B7}" destId="{5A74278C-E826-49A0-B396-F5521786CE90}" srcOrd="1" destOrd="0" presId="urn:microsoft.com/office/officeart/2005/8/layout/orgChart1"/>
    <dgm:cxn modelId="{74AF5F92-6642-4680-97AF-90ED5A409F32}" type="presParOf" srcId="{AF0BCAAA-8695-49F2-999D-FDCD71316A0C}" destId="{4EB4BD6C-D38E-46E6-9D66-836C0EBC7BC7}" srcOrd="1" destOrd="0" presId="urn:microsoft.com/office/officeart/2005/8/layout/orgChart1"/>
    <dgm:cxn modelId="{E0F4D52D-5F94-4BDA-A739-47A66BE681BE}" type="presParOf" srcId="{4EB4BD6C-D38E-46E6-9D66-836C0EBC7BC7}" destId="{FC5AA365-8DEF-4934-A393-F803F5E3C542}" srcOrd="0" destOrd="0" presId="urn:microsoft.com/office/officeart/2005/8/layout/orgChart1"/>
    <dgm:cxn modelId="{F19A978D-0E6B-47DA-93D2-216505C271C2}" type="presParOf" srcId="{4EB4BD6C-D38E-46E6-9D66-836C0EBC7BC7}" destId="{ACB2187A-D9E8-4C5E-BC0B-DEBAB38CCF9A}" srcOrd="1" destOrd="0" presId="urn:microsoft.com/office/officeart/2005/8/layout/orgChart1"/>
    <dgm:cxn modelId="{7DC08EE8-FAFC-4F02-838A-34456D72B74C}" type="presParOf" srcId="{ACB2187A-D9E8-4C5E-BC0B-DEBAB38CCF9A}" destId="{ABACD208-3582-4E10-9467-F30480B1EEAE}" srcOrd="0" destOrd="0" presId="urn:microsoft.com/office/officeart/2005/8/layout/orgChart1"/>
    <dgm:cxn modelId="{D514BF9A-7CD2-47EA-BFF8-161E49974589}" type="presParOf" srcId="{ABACD208-3582-4E10-9467-F30480B1EEAE}" destId="{970EA3F5-036A-4510-A1F6-720400AF2D35}" srcOrd="0" destOrd="0" presId="urn:microsoft.com/office/officeart/2005/8/layout/orgChart1"/>
    <dgm:cxn modelId="{CFB103C2-692F-4870-A03C-95D0950E1A46}" type="presParOf" srcId="{ABACD208-3582-4E10-9467-F30480B1EEAE}" destId="{DC879CBF-DE89-4CDA-8104-2158B4CB0107}" srcOrd="1" destOrd="0" presId="urn:microsoft.com/office/officeart/2005/8/layout/orgChart1"/>
    <dgm:cxn modelId="{6F3C3A19-F95C-44F5-BFCA-9844BE716DFC}" type="presParOf" srcId="{ACB2187A-D9E8-4C5E-BC0B-DEBAB38CCF9A}" destId="{C79956C1-3985-4D4C-82EF-1B7E82460724}" srcOrd="1" destOrd="0" presId="urn:microsoft.com/office/officeart/2005/8/layout/orgChart1"/>
    <dgm:cxn modelId="{0DAC564F-9BB8-46EE-9B4D-EA421025FCEE}" type="presParOf" srcId="{ACB2187A-D9E8-4C5E-BC0B-DEBAB38CCF9A}" destId="{7341DC72-1E28-4D01-8196-8584CFAFB86F}" srcOrd="2" destOrd="0" presId="urn:microsoft.com/office/officeart/2005/8/layout/orgChart1"/>
    <dgm:cxn modelId="{4110B87A-192D-47B6-A1CE-3A0DC46924D4}" type="presParOf" srcId="{4EB4BD6C-D38E-46E6-9D66-836C0EBC7BC7}" destId="{3DE364F6-7C0E-41FA-B19A-851FB588399C}" srcOrd="2" destOrd="0" presId="urn:microsoft.com/office/officeart/2005/8/layout/orgChart1"/>
    <dgm:cxn modelId="{47F8FD7B-1060-467D-9572-8D1DE5628772}" type="presParOf" srcId="{4EB4BD6C-D38E-46E6-9D66-836C0EBC7BC7}" destId="{06C2CBF4-220B-4A74-B657-B618DC500508}" srcOrd="3" destOrd="0" presId="urn:microsoft.com/office/officeart/2005/8/layout/orgChart1"/>
    <dgm:cxn modelId="{F460861E-62AB-4D77-83EA-58208F81E091}" type="presParOf" srcId="{06C2CBF4-220B-4A74-B657-B618DC500508}" destId="{A03826E9-43F1-4EF6-9E16-EA958C68AFD2}" srcOrd="0" destOrd="0" presId="urn:microsoft.com/office/officeart/2005/8/layout/orgChart1"/>
    <dgm:cxn modelId="{6061B3EC-65B8-4DF8-87FE-5A5F6B68D4A1}" type="presParOf" srcId="{A03826E9-43F1-4EF6-9E16-EA958C68AFD2}" destId="{45B975B6-24C2-4296-8750-2756C2117353}" srcOrd="0" destOrd="0" presId="urn:microsoft.com/office/officeart/2005/8/layout/orgChart1"/>
    <dgm:cxn modelId="{18EA6CC2-CA33-4E80-90B5-7CB0826C3FFE}" type="presParOf" srcId="{A03826E9-43F1-4EF6-9E16-EA958C68AFD2}" destId="{47EDCF4C-F7F6-4B79-82A3-9C014CF7C537}" srcOrd="1" destOrd="0" presId="urn:microsoft.com/office/officeart/2005/8/layout/orgChart1"/>
    <dgm:cxn modelId="{544E0BD4-91A6-48EB-8E95-683013604490}" type="presParOf" srcId="{06C2CBF4-220B-4A74-B657-B618DC500508}" destId="{C2D2F202-C8CE-4849-9689-82C5A5797332}" srcOrd="1" destOrd="0" presId="urn:microsoft.com/office/officeart/2005/8/layout/orgChart1"/>
    <dgm:cxn modelId="{10FD3E12-8829-4599-AE94-95C9D4BA9CDD}" type="presParOf" srcId="{06C2CBF4-220B-4A74-B657-B618DC500508}" destId="{AB80165E-B0CC-4C3F-A2D8-5915B0DCAFFD}" srcOrd="2" destOrd="0" presId="urn:microsoft.com/office/officeart/2005/8/layout/orgChart1"/>
    <dgm:cxn modelId="{2C841304-2882-4DAC-A1D9-B4B240CB6A05}" type="presParOf" srcId="{4EB4BD6C-D38E-46E6-9D66-836C0EBC7BC7}" destId="{3997D40D-93D0-4E64-8894-8B5CD15B1B65}" srcOrd="4" destOrd="0" presId="urn:microsoft.com/office/officeart/2005/8/layout/orgChart1"/>
    <dgm:cxn modelId="{BD5A7C32-B941-4E65-B0C1-338860F601FA}" type="presParOf" srcId="{4EB4BD6C-D38E-46E6-9D66-836C0EBC7BC7}" destId="{F97D532F-C29F-4EFD-B60F-418333FC263C}" srcOrd="5" destOrd="0" presId="urn:microsoft.com/office/officeart/2005/8/layout/orgChart1"/>
    <dgm:cxn modelId="{CA5D0D6D-C1B4-4149-90A5-9D1A5C2E3F09}" type="presParOf" srcId="{F97D532F-C29F-4EFD-B60F-418333FC263C}" destId="{F9F10755-5BAD-4FC3-A74A-EAC0E78491DA}" srcOrd="0" destOrd="0" presId="urn:microsoft.com/office/officeart/2005/8/layout/orgChart1"/>
    <dgm:cxn modelId="{3AB9EFA1-8DBA-4066-B203-535CB02C4F2D}" type="presParOf" srcId="{F9F10755-5BAD-4FC3-A74A-EAC0E78491DA}" destId="{C0D7FBAD-3456-4E3F-BB65-CBC5D937745B}" srcOrd="0" destOrd="0" presId="urn:microsoft.com/office/officeart/2005/8/layout/orgChart1"/>
    <dgm:cxn modelId="{3B491E27-7913-459E-867B-D3A687C9CDC8}" type="presParOf" srcId="{F9F10755-5BAD-4FC3-A74A-EAC0E78491DA}" destId="{229BE233-AE17-4C73-9FC3-E17BDDC55645}" srcOrd="1" destOrd="0" presId="urn:microsoft.com/office/officeart/2005/8/layout/orgChart1"/>
    <dgm:cxn modelId="{FA2FC3B6-0F46-4A7C-A6CB-205365889DA8}" type="presParOf" srcId="{F97D532F-C29F-4EFD-B60F-418333FC263C}" destId="{731B6574-5E0E-4C86-9762-942240252121}" srcOrd="1" destOrd="0" presId="urn:microsoft.com/office/officeart/2005/8/layout/orgChart1"/>
    <dgm:cxn modelId="{6B8D163D-767F-4207-9B4F-D98771596C56}" type="presParOf" srcId="{F97D532F-C29F-4EFD-B60F-418333FC263C}" destId="{85DCD446-E9E8-4542-820E-83E3966AA29D}" srcOrd="2" destOrd="0" presId="urn:microsoft.com/office/officeart/2005/8/layout/orgChart1"/>
    <dgm:cxn modelId="{45E151EA-F853-4B8D-BCBF-3CC52AEAF189}" type="presParOf" srcId="{AF0BCAAA-8695-49F2-999D-FDCD71316A0C}" destId="{0861FB6B-B8CC-4161-9815-EE481D6042F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E1C068-4DCF-479C-8402-9B8E5949E114}">
      <dsp:nvSpPr>
        <dsp:cNvPr id="0" name=""/>
        <dsp:cNvSpPr/>
      </dsp:nvSpPr>
      <dsp:spPr>
        <a:xfrm rot="5400000">
          <a:off x="-268249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B0A5852-4F65-4DA2-969B-0A8CFBD0D495}">
      <dsp:nvSpPr>
        <dsp:cNvPr id="0" name=""/>
        <dsp:cNvSpPr/>
      </dsp:nvSpPr>
      <dsp:spPr>
        <a:xfrm>
          <a:off x="2959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uporabljena metoda vrednotenja</a:t>
          </a:r>
          <a:endParaRPr lang="pl-PL" sz="1800" kern="1200" dirty="0"/>
        </a:p>
      </dsp:txBody>
      <dsp:txXfrm>
        <a:off x="31180" y="118637"/>
        <a:ext cx="1549472" cy="907106"/>
      </dsp:txXfrm>
    </dsp:sp>
    <dsp:sp modelId="{30282B91-5A0C-43BA-93CD-ADADE5873967}">
      <dsp:nvSpPr>
        <dsp:cNvPr id="0" name=""/>
        <dsp:cNvSpPr/>
      </dsp:nvSpPr>
      <dsp:spPr>
        <a:xfrm rot="5400000">
          <a:off x="-268249" y="2062574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7684644-D1FB-439D-B053-DD760482ABA8}">
      <dsp:nvSpPr>
        <dsp:cNvPr id="0" name=""/>
        <dsp:cNvSpPr/>
      </dsp:nvSpPr>
      <dsp:spPr>
        <a:xfrm>
          <a:off x="2959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najmanjša količina naročila</a:t>
          </a:r>
          <a:endParaRPr lang="pl-PL" sz="1800" kern="1200" dirty="0"/>
        </a:p>
      </dsp:txBody>
      <dsp:txXfrm>
        <a:off x="31180" y="1323072"/>
        <a:ext cx="1549472" cy="907106"/>
      </dsp:txXfrm>
    </dsp:sp>
    <dsp:sp modelId="{9EBF7C7C-A83D-45E2-8C6F-C8E6E2B57CEC}">
      <dsp:nvSpPr>
        <dsp:cNvPr id="0" name=""/>
        <dsp:cNvSpPr/>
      </dsp:nvSpPr>
      <dsp:spPr>
        <a:xfrm rot="5400000">
          <a:off x="-268249" y="3267009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CED1E5-7708-477C-B424-BBEB134F8F26}">
      <dsp:nvSpPr>
        <dsp:cNvPr id="0" name=""/>
        <dsp:cNvSpPr/>
      </dsp:nvSpPr>
      <dsp:spPr>
        <a:xfrm>
          <a:off x="2959" y="2499287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strategija iskanja virov</a:t>
          </a:r>
          <a:endParaRPr lang="pl-PL" sz="1800" kern="1200" dirty="0"/>
        </a:p>
      </dsp:txBody>
      <dsp:txXfrm>
        <a:off x="31180" y="2527508"/>
        <a:ext cx="1549472" cy="907106"/>
      </dsp:txXfrm>
    </dsp:sp>
    <dsp:sp modelId="{424BC00F-C205-4B3B-A666-E1C335E53D88}">
      <dsp:nvSpPr>
        <dsp:cNvPr id="0" name=""/>
        <dsp:cNvSpPr/>
      </dsp:nvSpPr>
      <dsp:spPr>
        <a:xfrm>
          <a:off x="333968" y="3869227"/>
          <a:ext cx="212603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E33705-C6E7-4447-963E-38F2757D38EC}">
      <dsp:nvSpPr>
        <dsp:cNvPr id="0" name=""/>
        <dsp:cNvSpPr/>
      </dsp:nvSpPr>
      <dsp:spPr>
        <a:xfrm>
          <a:off x="2959" y="3703723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proizvodna zmogljivost dobavitelja</a:t>
          </a:r>
          <a:endParaRPr lang="pl-PL" sz="1800" kern="1200" dirty="0"/>
        </a:p>
      </dsp:txBody>
      <dsp:txXfrm>
        <a:off x="31180" y="3731944"/>
        <a:ext cx="1549472" cy="907106"/>
      </dsp:txXfrm>
    </dsp:sp>
    <dsp:sp modelId="{8C1BC508-97C1-46D6-A4A1-FCEA5A673EC5}">
      <dsp:nvSpPr>
        <dsp:cNvPr id="0" name=""/>
        <dsp:cNvSpPr/>
      </dsp:nvSpPr>
      <dsp:spPr>
        <a:xfrm rot="16200000">
          <a:off x="1867616" y="3267009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6F8ABC-4A9A-4C18-BB96-6D66C8B88FE9}">
      <dsp:nvSpPr>
        <dsp:cNvPr id="0" name=""/>
        <dsp:cNvSpPr/>
      </dsp:nvSpPr>
      <dsp:spPr>
        <a:xfrm>
          <a:off x="2138824" y="3703723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vrsta izdelka</a:t>
          </a:r>
          <a:endParaRPr lang="pl-PL" sz="1800" kern="1200" dirty="0"/>
        </a:p>
      </dsp:txBody>
      <dsp:txXfrm>
        <a:off x="2167045" y="3731944"/>
        <a:ext cx="1549472" cy="907106"/>
      </dsp:txXfrm>
    </dsp:sp>
    <dsp:sp modelId="{3DF82322-095F-4E47-A38A-BF58763571E2}">
      <dsp:nvSpPr>
        <dsp:cNvPr id="0" name=""/>
        <dsp:cNvSpPr/>
      </dsp:nvSpPr>
      <dsp:spPr>
        <a:xfrm rot="16200000">
          <a:off x="1867616" y="2062574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D1E32F-D0F1-4768-9B6E-219889492E5A}">
      <dsp:nvSpPr>
        <dsp:cNvPr id="0" name=""/>
        <dsp:cNvSpPr/>
      </dsp:nvSpPr>
      <dsp:spPr>
        <a:xfrm>
          <a:off x="2138824" y="2499287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vrsta ocenjevanja dobaviteljev</a:t>
          </a:r>
          <a:endParaRPr lang="pl-PL" sz="1800" kern="1200" dirty="0"/>
        </a:p>
      </dsp:txBody>
      <dsp:txXfrm>
        <a:off x="2167045" y="2527508"/>
        <a:ext cx="1549472" cy="907106"/>
      </dsp:txXfrm>
    </dsp:sp>
    <dsp:sp modelId="{D33A7826-4291-43F7-A858-3A7541B5ABAE}">
      <dsp:nvSpPr>
        <dsp:cNvPr id="0" name=""/>
        <dsp:cNvSpPr/>
      </dsp:nvSpPr>
      <dsp:spPr>
        <a:xfrm rot="16200000">
          <a:off x="1867616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C8ECB89-C533-49B3-8E9B-AED0F2A3630D}">
      <dsp:nvSpPr>
        <dsp:cNvPr id="0" name=""/>
        <dsp:cNvSpPr/>
      </dsp:nvSpPr>
      <dsp:spPr>
        <a:xfrm>
          <a:off x="2138824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želje glede lokacije dobavitelja</a:t>
          </a:r>
          <a:endParaRPr lang="pl-PL" sz="1800" kern="1200" dirty="0"/>
        </a:p>
      </dsp:txBody>
      <dsp:txXfrm>
        <a:off x="2167045" y="1323072"/>
        <a:ext cx="1549472" cy="907106"/>
      </dsp:txXfrm>
    </dsp:sp>
    <dsp:sp modelId="{636EDBA8-2EBC-47DC-817F-54384502E730}">
      <dsp:nvSpPr>
        <dsp:cNvPr id="0" name=""/>
        <dsp:cNvSpPr/>
      </dsp:nvSpPr>
      <dsp:spPr>
        <a:xfrm>
          <a:off x="2469833" y="255920"/>
          <a:ext cx="212603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7F61BD-5321-4227-BC42-81E1F5F5CC4F}">
      <dsp:nvSpPr>
        <dsp:cNvPr id="0" name=""/>
        <dsp:cNvSpPr/>
      </dsp:nvSpPr>
      <dsp:spPr>
        <a:xfrm>
          <a:off x="2138824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merila za izbiro dobavitelja</a:t>
          </a:r>
          <a:endParaRPr lang="pl-PL" sz="1800" kern="1200" dirty="0"/>
        </a:p>
      </dsp:txBody>
      <dsp:txXfrm>
        <a:off x="2167045" y="118637"/>
        <a:ext cx="1549472" cy="907106"/>
      </dsp:txXfrm>
    </dsp:sp>
    <dsp:sp modelId="{123C7459-D69C-432A-82E5-99D13DA50F55}">
      <dsp:nvSpPr>
        <dsp:cNvPr id="0" name=""/>
        <dsp:cNvSpPr/>
      </dsp:nvSpPr>
      <dsp:spPr>
        <a:xfrm rot="5400000">
          <a:off x="4003481" y="858138"/>
          <a:ext cx="1194609" cy="144532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43BEB0B-CF38-4974-805F-7047587498B8}">
      <dsp:nvSpPr>
        <dsp:cNvPr id="0" name=""/>
        <dsp:cNvSpPr/>
      </dsp:nvSpPr>
      <dsp:spPr>
        <a:xfrm>
          <a:off x="4274690" y="90416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proizvodna strategija</a:t>
          </a:r>
          <a:endParaRPr lang="pl-PL" sz="1800" kern="1200" dirty="0"/>
        </a:p>
      </dsp:txBody>
      <dsp:txXfrm>
        <a:off x="4302911" y="118637"/>
        <a:ext cx="1549472" cy="907106"/>
      </dsp:txXfrm>
    </dsp:sp>
    <dsp:sp modelId="{A759DEBC-7F86-4098-A8A3-FDC1BE127577}">
      <dsp:nvSpPr>
        <dsp:cNvPr id="0" name=""/>
        <dsp:cNvSpPr/>
      </dsp:nvSpPr>
      <dsp:spPr>
        <a:xfrm>
          <a:off x="4274690" y="1294851"/>
          <a:ext cx="1605914" cy="96354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/>
            <a:t>proizvodna zmogljivost dobavitelja</a:t>
          </a:r>
          <a:endParaRPr lang="pl-PL" sz="1800" kern="1200" dirty="0"/>
        </a:p>
      </dsp:txBody>
      <dsp:txXfrm>
        <a:off x="4302911" y="1323072"/>
        <a:ext cx="1549472" cy="90710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1516A7-1BA3-451E-8ED7-394F0913BE8F}">
      <dsp:nvSpPr>
        <dsp:cNvPr id="0" name=""/>
        <dsp:cNvSpPr/>
      </dsp:nvSpPr>
      <dsp:spPr>
        <a:xfrm>
          <a:off x="947516" y="758"/>
          <a:ext cx="4913784" cy="57755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40640" rIns="60960" bIns="4064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200" kern="1200" dirty="0"/>
            <a:t>Merila za ocenjevanje</a:t>
          </a:r>
        </a:p>
      </dsp:txBody>
      <dsp:txXfrm>
        <a:off x="964432" y="17674"/>
        <a:ext cx="4879952" cy="543722"/>
      </dsp:txXfrm>
    </dsp:sp>
    <dsp:sp modelId="{3202AAB4-1423-4D16-B499-D5EA8FADE698}">
      <dsp:nvSpPr>
        <dsp:cNvPr id="0" name=""/>
        <dsp:cNvSpPr/>
      </dsp:nvSpPr>
      <dsp:spPr>
        <a:xfrm>
          <a:off x="947516" y="682272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B6B6113-5A93-4A83-B4A6-473203299E0B}">
      <dsp:nvSpPr>
        <dsp:cNvPr id="0" name=""/>
        <dsp:cNvSpPr/>
      </dsp:nvSpPr>
      <dsp:spPr>
        <a:xfrm>
          <a:off x="1559723" y="682272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Cena/stroški in plačilni pogoji</a:t>
          </a:r>
        </a:p>
      </dsp:txBody>
      <dsp:txXfrm>
        <a:off x="1587922" y="710471"/>
        <a:ext cx="4245179" cy="521156"/>
      </dsp:txXfrm>
    </dsp:sp>
    <dsp:sp modelId="{F37FCF49-D29C-4873-93B7-A532E9B8D687}">
      <dsp:nvSpPr>
        <dsp:cNvPr id="0" name=""/>
        <dsp:cNvSpPr/>
      </dsp:nvSpPr>
      <dsp:spPr>
        <a:xfrm>
          <a:off x="947516" y="1329133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E500C5-925F-48B6-BB68-07EF813E21BD}">
      <dsp:nvSpPr>
        <dsp:cNvPr id="0" name=""/>
        <dsp:cNvSpPr/>
      </dsp:nvSpPr>
      <dsp:spPr>
        <a:xfrm>
          <a:off x="1559723" y="1329133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Pogoji dostave</a:t>
          </a:r>
        </a:p>
      </dsp:txBody>
      <dsp:txXfrm>
        <a:off x="1587922" y="1357332"/>
        <a:ext cx="4245179" cy="521156"/>
      </dsp:txXfrm>
    </dsp:sp>
    <dsp:sp modelId="{5D5CCF00-3E9C-43BA-8D01-C727B338CBC3}">
      <dsp:nvSpPr>
        <dsp:cNvPr id="0" name=""/>
        <dsp:cNvSpPr/>
      </dsp:nvSpPr>
      <dsp:spPr>
        <a:xfrm>
          <a:off x="947516" y="1975994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4699A9-EEB8-4B96-A5A4-25F28D31C39F}">
      <dsp:nvSpPr>
        <dsp:cNvPr id="0" name=""/>
        <dsp:cNvSpPr/>
      </dsp:nvSpPr>
      <dsp:spPr>
        <a:xfrm>
          <a:off x="1559723" y="1975994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Kakovost blaga</a:t>
          </a:r>
        </a:p>
      </dsp:txBody>
      <dsp:txXfrm>
        <a:off x="1587922" y="2004193"/>
        <a:ext cx="4245179" cy="521156"/>
      </dsp:txXfrm>
    </dsp:sp>
    <dsp:sp modelId="{9A38E269-75FD-4DAC-AD5E-E75D10B67C60}">
      <dsp:nvSpPr>
        <dsp:cNvPr id="0" name=""/>
        <dsp:cNvSpPr/>
      </dsp:nvSpPr>
      <dsp:spPr>
        <a:xfrm>
          <a:off x="947516" y="2622855"/>
          <a:ext cx="577554" cy="577554"/>
        </a:xfrm>
        <a:prstGeom prst="roundRect">
          <a:avLst>
            <a:gd name="adj" fmla="val 16670"/>
          </a:avLst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0D0A55-4D16-4FA4-A287-1F01246D4E98}">
      <dsp:nvSpPr>
        <dsp:cNvPr id="0" name=""/>
        <dsp:cNvSpPr/>
      </dsp:nvSpPr>
      <dsp:spPr>
        <a:xfrm>
          <a:off x="1559723" y="2622855"/>
          <a:ext cx="4301577" cy="577554"/>
        </a:xfrm>
        <a:prstGeom prst="roundRect">
          <a:avLst>
            <a:gd name="adj" fmla="val 1667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/>
            <a:t>Potencial dobavitelja</a:t>
          </a:r>
        </a:p>
      </dsp:txBody>
      <dsp:txXfrm>
        <a:off x="1587922" y="2651054"/>
        <a:ext cx="4245179" cy="52115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997D40D-93D0-4E64-8894-8B5CD15B1B65}">
      <dsp:nvSpPr>
        <dsp:cNvPr id="0" name=""/>
        <dsp:cNvSpPr/>
      </dsp:nvSpPr>
      <dsp:spPr>
        <a:xfrm>
          <a:off x="5257800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2804"/>
              </a:lnTo>
              <a:lnTo>
                <a:pt x="3719932" y="322804"/>
              </a:lnTo>
              <a:lnTo>
                <a:pt x="3719932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DE364F6-7C0E-41FA-B19A-851FB588399C}">
      <dsp:nvSpPr>
        <dsp:cNvPr id="0" name=""/>
        <dsp:cNvSpPr/>
      </dsp:nvSpPr>
      <dsp:spPr>
        <a:xfrm>
          <a:off x="5212080" y="1852864"/>
          <a:ext cx="91440" cy="645608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C5AA365-8DEF-4934-A393-F803F5E3C542}">
      <dsp:nvSpPr>
        <dsp:cNvPr id="0" name=""/>
        <dsp:cNvSpPr/>
      </dsp:nvSpPr>
      <dsp:spPr>
        <a:xfrm>
          <a:off x="1537867" y="1852864"/>
          <a:ext cx="3719932" cy="645608"/>
        </a:xfrm>
        <a:custGeom>
          <a:avLst/>
          <a:gdLst/>
          <a:ahLst/>
          <a:cxnLst/>
          <a:rect l="0" t="0" r="0" b="0"/>
          <a:pathLst>
            <a:path>
              <a:moveTo>
                <a:pt x="3719932" y="0"/>
              </a:moveTo>
              <a:lnTo>
                <a:pt x="3719932" y="322804"/>
              </a:lnTo>
              <a:lnTo>
                <a:pt x="0" y="322804"/>
              </a:lnTo>
              <a:lnTo>
                <a:pt x="0" y="64560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0E24009-23D4-4D8E-A483-9240A3C217A6}">
      <dsp:nvSpPr>
        <dsp:cNvPr id="0" name=""/>
        <dsp:cNvSpPr/>
      </dsp:nvSpPr>
      <dsp:spPr>
        <a:xfrm>
          <a:off x="3720638" y="315702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3500" kern="1200" dirty="0"/>
            <a:t>AHP</a:t>
          </a:r>
        </a:p>
      </dsp:txBody>
      <dsp:txXfrm>
        <a:off x="3720638" y="315702"/>
        <a:ext cx="3074323" cy="1537161"/>
      </dsp:txXfrm>
    </dsp:sp>
    <dsp:sp modelId="{970EA3F5-036A-4510-A1F6-720400AF2D35}">
      <dsp:nvSpPr>
        <dsp:cNvPr id="0" name=""/>
        <dsp:cNvSpPr/>
      </dsp:nvSpPr>
      <dsp:spPr>
        <a:xfrm>
          <a:off x="706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hierarhična struktura</a:t>
          </a:r>
          <a:endParaRPr lang="pl-PL" sz="3500" kern="1200" dirty="0"/>
        </a:p>
      </dsp:txBody>
      <dsp:txXfrm>
        <a:off x="706" y="2498473"/>
        <a:ext cx="3074323" cy="1537161"/>
      </dsp:txXfrm>
    </dsp:sp>
    <dsp:sp modelId="{45B975B6-24C2-4296-8750-2756C2117353}">
      <dsp:nvSpPr>
        <dsp:cNvPr id="0" name=""/>
        <dsp:cNvSpPr/>
      </dsp:nvSpPr>
      <dsp:spPr>
        <a:xfrm>
          <a:off x="3720638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 dirty="0"/>
            <a:t>analiza prednostnih nalog</a:t>
          </a:r>
          <a:endParaRPr lang="pl-PL" sz="3500" kern="1200" dirty="0"/>
        </a:p>
      </dsp:txBody>
      <dsp:txXfrm>
        <a:off x="3720638" y="2498473"/>
        <a:ext cx="3074323" cy="1537161"/>
      </dsp:txXfrm>
    </dsp:sp>
    <dsp:sp modelId="{C0D7FBAD-3456-4E3F-BB65-CBC5D937745B}">
      <dsp:nvSpPr>
        <dsp:cNvPr id="0" name=""/>
        <dsp:cNvSpPr/>
      </dsp:nvSpPr>
      <dsp:spPr>
        <a:xfrm>
          <a:off x="7440570" y="2498473"/>
          <a:ext cx="3074323" cy="153716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22225" tIns="22225" rIns="22225" bIns="22225" numCol="1" spcCol="1270" anchor="ctr" anchorCtr="0">
          <a:noAutofit/>
        </a:bodyPr>
        <a:lstStyle/>
        <a:p>
          <a:pPr marL="0" lvl="0" indent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500" kern="1200"/>
            <a:t>preverjanje skladnosti </a:t>
          </a:r>
          <a:endParaRPr lang="pl-PL" sz="3500" kern="1200" dirty="0"/>
        </a:p>
      </dsp:txBody>
      <dsp:txXfrm>
        <a:off x="7440570" y="2498473"/>
        <a:ext cx="3074323" cy="15371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B4C51FD-5995-4709-769B-AF16D6EB69F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03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F5DBE5F-E910-791D-7E65-F471D32292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814239" y="6159042"/>
            <a:ext cx="3590855" cy="463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7467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E58A5AF-3F45-5069-5FAB-2D795215875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800">
                <a:solidFill>
                  <a:srgbClr val="015BA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l-PL" dirty="0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343BB85A-E454-8451-FB5E-F4FFB49387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rgbClr val="7F7F7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 dirty="0"/>
              <a:t>Kliknij, aby edytować styl wzorca podtytułu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0EF36B9-4F40-EC5C-6839-D90FF0327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41399" y="6159042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F0F9927-E26B-6CAA-9B92-9AB85EA58C4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88C548BB-0F84-4B1A-DCFA-9ED5B237D21D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9435658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58662E8-C0F6-01F7-3135-55754D9540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4672" y="262905"/>
            <a:ext cx="9390352" cy="836261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4A73EC7-14A4-45CC-5E00-8767B1FCAB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01D473C-60C7-F335-6DD1-5CC8ADB7F7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37168" y="6352531"/>
            <a:ext cx="2743200" cy="365125"/>
          </a:xfrm>
        </p:spPr>
        <p:txBody>
          <a:bodyPr/>
          <a:lstStyle>
            <a:lvl1pPr algn="l">
              <a:defRPr/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Podtytuł 2">
            <a:extLst>
              <a:ext uri="{FF2B5EF4-FFF2-40B4-BE49-F238E27FC236}">
                <a16:creationId xmlns:a16="http://schemas.microsoft.com/office/drawing/2014/main" id="{5E51F10D-98CF-2694-6381-FBA42C9A040F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5249333" y="4114000"/>
            <a:ext cx="4967366" cy="943069"/>
          </a:xfrm>
        </p:spPr>
        <p:txBody>
          <a:bodyPr>
            <a:normAutofit fontScale="92500"/>
          </a:bodyPr>
          <a:lstStyle/>
          <a:p>
            <a:pPr algn="l"/>
            <a:endParaRPr lang="pl-PL" sz="1000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7C3B84C6-E4A9-0972-31AD-1FB1FFB7534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3A62EFDB-9E47-3314-96E8-A69158CEE9B9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</p:spTree>
    <p:extLst>
      <p:ext uri="{BB962C8B-B14F-4D97-AF65-F5344CB8AC3E}">
        <p14:creationId xmlns:p14="http://schemas.microsoft.com/office/powerpoint/2010/main" val="21955974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wit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37583371-04E1-2146-3E36-12C9771D5F8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</p:spTree>
    <p:extLst>
      <p:ext uri="{BB962C8B-B14F-4D97-AF65-F5344CB8AC3E}">
        <p14:creationId xmlns:p14="http://schemas.microsoft.com/office/powerpoint/2010/main" val="141043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69309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DE4255F-DD1D-AA20-3912-D196BD51C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A1F961F0-8208-CAAD-19DB-E16F6E377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14399" y="6356350"/>
            <a:ext cx="2743200" cy="365125"/>
          </a:xfrm>
        </p:spPr>
        <p:txBody>
          <a:bodyPr/>
          <a:lstStyle/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67636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Klikni, da bi lahko uredili slog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Kliknite, da uredite slog vzorca besedila</a:t>
            </a:r>
          </a:p>
          <a:p>
            <a:pPr lvl="1"/>
            <a:r>
              <a:rPr lang="pl-PL" dirty="0"/>
              <a:t>Drugi raven</a:t>
            </a:r>
          </a:p>
          <a:p>
            <a:pPr lvl="2"/>
            <a:r>
              <a:rPr lang="pl-PL" dirty="0"/>
              <a:t>Tretji raven</a:t>
            </a:r>
          </a:p>
          <a:p>
            <a:pPr lvl="3"/>
            <a:r>
              <a:rPr lang="pl-PL" dirty="0"/>
              <a:t>Višji nivo</a:t>
            </a:r>
          </a:p>
          <a:p>
            <a:pPr lvl="4"/>
            <a:r>
              <a:rPr lang="pl-PL" dirty="0"/>
              <a:t>Pojasnila o tem, kako se je zgodilo to, da je bil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ymbol zastępczy stopki 4">
            <a:extLst>
              <a:ext uri="{FF2B5EF4-FFF2-40B4-BE49-F238E27FC236}">
                <a16:creationId xmlns:a16="http://schemas.microsoft.com/office/drawing/2014/main" id="{B83F9DA6-3C1E-F259-137C-1C439C9EBD5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468532" y="6338357"/>
            <a:ext cx="4885267" cy="365125"/>
          </a:xfrm>
          <a:prstGeom prst="rect">
            <a:avLst/>
          </a:prstGeom>
        </p:spPr>
        <p:txBody>
          <a:bodyPr/>
          <a:lstStyle>
            <a:lvl1pPr>
              <a:defRPr sz="6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/>
              <a:t>Financira Evropska unija.</a:t>
            </a:r>
          </a:p>
          <a:p>
            <a:r>
              <a:rPr lang="en-US" dirty="0"/>
              <a:t>Izražena stališča in mnenja so izključno stališča in mnenja avtorjev in ne odražajo nujno stališč Evropske unije ali Izvajalske agencije za izobraževanje in kulturo (EACEA).</a:t>
            </a:r>
          </a:p>
          <a:p>
            <a:r>
              <a:rPr lang="en-US" dirty="0"/>
              <a:t>Evropska unija in agencija EACEA ne moreta biti odgovorni zanje.</a:t>
            </a:r>
            <a:endParaRPr lang="pl-PL" dirty="0"/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1469778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960E9BA3-BDB4-BCD5-B127-3BFFA4E30B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08666" y="365126"/>
            <a:ext cx="9745133" cy="111654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dirty="0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50A06F91-E7B2-48F4-EA7A-6A09E7BE93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dirty="0"/>
              <a:t>Kliknij, aby edytować style wzorca tekstu</a:t>
            </a:r>
          </a:p>
          <a:p>
            <a:pPr lvl="1"/>
            <a:r>
              <a:rPr lang="pl-PL" dirty="0"/>
              <a:t>Drugi poziom</a:t>
            </a:r>
          </a:p>
          <a:p>
            <a:pPr lvl="2"/>
            <a:r>
              <a:rPr lang="pl-PL" dirty="0"/>
              <a:t>Trzeci poziom</a:t>
            </a:r>
          </a:p>
          <a:p>
            <a:pPr lvl="3"/>
            <a:r>
              <a:rPr lang="pl-PL" dirty="0"/>
              <a:t>Czwarty poziom</a:t>
            </a:r>
          </a:p>
          <a:p>
            <a:pPr lvl="4"/>
            <a:r>
              <a:rPr lang="pl-PL" dirty="0"/>
              <a:t>Piąty poziom</a:t>
            </a:r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64076C3-5CF8-AC0A-9E17-2F51A1E9DE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0460F1-09F6-4975-B8E5-8A0710446645}" type="slidenum">
              <a:rPr lang="pl-PL" smtClean="0"/>
              <a:pPr/>
              <a:t>‹#›</a:t>
            </a:fld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3B821523-8AB1-0531-2AF3-4D0D0548DC15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289112" y="169232"/>
            <a:ext cx="1098176" cy="102360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DA14F0DB-9ADC-C937-0F1A-1E8A90B74801}"/>
              </a:ext>
            </a:extLst>
          </p:cNvPr>
          <p:cNvSpPr txBox="1"/>
          <p:nvPr userDrawn="1"/>
        </p:nvSpPr>
        <p:spPr>
          <a:xfrm>
            <a:off x="0" y="1172173"/>
            <a:ext cx="16743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000" b="1" dirty="0">
                <a:solidFill>
                  <a:schemeClr val="bg1">
                    <a:lumMod val="50000"/>
                  </a:schemeClr>
                </a:solidFill>
              </a:rPr>
              <a:t>BAS4SC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A1CFD1AA-490A-2DEF-96E8-48A62521463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3641" y="6176963"/>
            <a:ext cx="644058" cy="652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EDB8B49A-91DD-E2E0-C046-13FDB51AFF31}"/>
              </a:ext>
            </a:extLst>
          </p:cNvPr>
          <p:cNvSpPr txBox="1"/>
          <p:nvPr userDrawn="1"/>
        </p:nvSpPr>
        <p:spPr>
          <a:xfrm>
            <a:off x="7657032" y="6200486"/>
            <a:ext cx="403859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Co-funded by the European Union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Views and opinions expressed are however those of the author(s) only and do not necessarily reflect those of the European Union or the National Agency (NA).</a:t>
            </a:r>
          </a:p>
          <a:p>
            <a:r>
              <a:rPr lang="en-US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Neither the European Union nor NA can be held responsible for them.</a:t>
            </a:r>
          </a:p>
        </p:txBody>
      </p:sp>
    </p:spTree>
    <p:extLst>
      <p:ext uri="{BB962C8B-B14F-4D97-AF65-F5344CB8AC3E}">
        <p14:creationId xmlns:p14="http://schemas.microsoft.com/office/powerpoint/2010/main" val="1521178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1065AB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015BA6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015BA6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5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publicdomainpictures.net/view-image.php?image=16268&amp;jazyk=se" TargetMode="External"/><Relationship Id="rId4" Type="http://schemas.openxmlformats.org/officeDocument/2006/relationships/image" Target="../media/image1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5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2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5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C290822D-E319-E253-8963-D002A6CDF433}"/>
              </a:ext>
            </a:extLst>
          </p:cNvPr>
          <p:cNvSpPr/>
          <p:nvPr/>
        </p:nvSpPr>
        <p:spPr>
          <a:xfrm>
            <a:off x="7213600" y="5952067"/>
            <a:ext cx="4967366" cy="84913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6BD86EEC-9260-C0D2-A1CF-EC9FE5B2B5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104" y="908526"/>
            <a:ext cx="4518672" cy="4211849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DF3823DD-8D25-872F-C72C-4C503464DB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38544" y="5638402"/>
            <a:ext cx="1079500" cy="109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ytuł 1">
            <a:extLst>
              <a:ext uri="{FF2B5EF4-FFF2-40B4-BE49-F238E27FC236}">
                <a16:creationId xmlns:a16="http://schemas.microsoft.com/office/drawing/2014/main" id="{19348FEB-0D15-F9D5-CC56-88E3DC56F6F1}"/>
              </a:ext>
            </a:extLst>
          </p:cNvPr>
          <p:cNvSpPr txBox="1">
            <a:spLocks/>
          </p:cNvSpPr>
          <p:nvPr/>
        </p:nvSpPr>
        <p:spPr>
          <a:xfrm>
            <a:off x="5700634" y="2195673"/>
            <a:ext cx="5645028" cy="163755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44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Analitika v nabavi in naročanju</a:t>
            </a:r>
          </a:p>
        </p:txBody>
      </p:sp>
      <p:sp>
        <p:nvSpPr>
          <p:cNvPr id="9" name="Tytuł 1">
            <a:extLst>
              <a:ext uri="{FF2B5EF4-FFF2-40B4-BE49-F238E27FC236}">
                <a16:creationId xmlns:a16="http://schemas.microsoft.com/office/drawing/2014/main" id="{EE4E65C5-835A-F284-C071-E322E9120233}"/>
              </a:ext>
            </a:extLst>
          </p:cNvPr>
          <p:cNvSpPr txBox="1">
            <a:spLocks/>
          </p:cNvSpPr>
          <p:nvPr/>
        </p:nvSpPr>
        <p:spPr>
          <a:xfrm>
            <a:off x="6039465" y="4082076"/>
            <a:ext cx="4967366" cy="8425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l-PL" sz="28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Predavanja</a:t>
            </a:r>
            <a:endParaRPr lang="pl-PL" sz="2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" name="Obraz 9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AB13C490-E78D-83E1-749C-E0D7C5A763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11" name="Dowolny kształt: kształt 10">
            <a:extLst>
              <a:ext uri="{FF2B5EF4-FFF2-40B4-BE49-F238E27FC236}">
                <a16:creationId xmlns:a16="http://schemas.microsoft.com/office/drawing/2014/main" id="{E8D1704C-0375-DFA9-1EDB-A9723DA7A992}"/>
              </a:ext>
            </a:extLst>
          </p:cNvPr>
          <p:cNvSpPr/>
          <p:nvPr/>
        </p:nvSpPr>
        <p:spPr>
          <a:xfrm>
            <a:off x="169333" y="93133"/>
            <a:ext cx="1625600" cy="1600200"/>
          </a:xfrm>
          <a:custGeom>
            <a:avLst/>
            <a:gdLst>
              <a:gd name="connsiteX0" fmla="*/ 0 w 1625600"/>
              <a:gd name="connsiteY0" fmla="*/ 16934 h 1600200"/>
              <a:gd name="connsiteX1" fmla="*/ 0 w 1625600"/>
              <a:gd name="connsiteY1" fmla="*/ 16934 h 1600200"/>
              <a:gd name="connsiteX2" fmla="*/ 448734 w 1625600"/>
              <a:gd name="connsiteY2" fmla="*/ 25400 h 1600200"/>
              <a:gd name="connsiteX3" fmla="*/ 567267 w 1625600"/>
              <a:gd name="connsiteY3" fmla="*/ 0 h 1600200"/>
              <a:gd name="connsiteX4" fmla="*/ 1625600 w 1625600"/>
              <a:gd name="connsiteY4" fmla="*/ 135467 h 1600200"/>
              <a:gd name="connsiteX5" fmla="*/ 1447800 w 1625600"/>
              <a:gd name="connsiteY5" fmla="*/ 931334 h 1600200"/>
              <a:gd name="connsiteX6" fmla="*/ 1143000 w 1625600"/>
              <a:gd name="connsiteY6" fmla="*/ 1312334 h 1600200"/>
              <a:gd name="connsiteX7" fmla="*/ 778934 w 1625600"/>
              <a:gd name="connsiteY7" fmla="*/ 1583267 h 1600200"/>
              <a:gd name="connsiteX8" fmla="*/ 135467 w 1625600"/>
              <a:gd name="connsiteY8" fmla="*/ 1600200 h 1600200"/>
              <a:gd name="connsiteX9" fmla="*/ 0 w 1625600"/>
              <a:gd name="connsiteY9" fmla="*/ 16934 h 160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625600" h="1600200">
                <a:moveTo>
                  <a:pt x="0" y="16934"/>
                </a:moveTo>
                <a:lnTo>
                  <a:pt x="0" y="16934"/>
                </a:lnTo>
                <a:cubicBezTo>
                  <a:pt x="200584" y="35168"/>
                  <a:pt x="226250" y="45177"/>
                  <a:pt x="448734" y="25400"/>
                </a:cubicBezTo>
                <a:cubicBezTo>
                  <a:pt x="488983" y="21822"/>
                  <a:pt x="527756" y="8467"/>
                  <a:pt x="567267" y="0"/>
                </a:cubicBezTo>
                <a:lnTo>
                  <a:pt x="1625600" y="135467"/>
                </a:lnTo>
                <a:lnTo>
                  <a:pt x="1447800" y="931334"/>
                </a:lnTo>
                <a:lnTo>
                  <a:pt x="1143000" y="1312334"/>
                </a:lnTo>
                <a:lnTo>
                  <a:pt x="778934" y="1583267"/>
                </a:lnTo>
                <a:lnTo>
                  <a:pt x="135467" y="1600200"/>
                </a:lnTo>
                <a:lnTo>
                  <a:pt x="0" y="16934"/>
                </a:lnTo>
                <a:close/>
              </a:path>
            </a:pathLst>
          </a:cu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D7224C4C-24EB-12AA-C4A4-857DC41FB5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25440" y="5851938"/>
            <a:ext cx="5207495" cy="671935"/>
          </a:xfrm>
          <a:prstGeom prst="rect">
            <a:avLst/>
          </a:prstGeom>
        </p:spPr>
      </p:pic>
      <p:sp>
        <p:nvSpPr>
          <p:cNvPr id="12" name="Tytuł 1">
            <a:extLst>
              <a:ext uri="{FF2B5EF4-FFF2-40B4-BE49-F238E27FC236}">
                <a16:creationId xmlns:a16="http://schemas.microsoft.com/office/drawing/2014/main" id="{290F90A3-1F64-269A-85B2-68DF043DA2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811697" y="546867"/>
            <a:ext cx="7306347" cy="1752566"/>
          </a:xfrm>
        </p:spPr>
        <p:txBody>
          <a:bodyPr>
            <a:normAutofit fontScale="90000"/>
          </a:bodyPr>
          <a:lstStyle/>
          <a:p>
            <a:r>
              <a:rPr lang="sl-SI" dirty="0"/>
              <a:t>N</a:t>
            </a:r>
            <a:r>
              <a:rPr lang="en-US" b="1" dirty="0" err="1"/>
              <a:t>apredna</a:t>
            </a:r>
            <a:r>
              <a:rPr lang="en-US" b="1" dirty="0"/>
              <a:t> uporaba preglednic za analizo logističnih podatkov</a:t>
            </a:r>
            <a:endParaRPr lang="pl-PL" b="1" dirty="0"/>
          </a:p>
        </p:txBody>
      </p:sp>
      <p:pic>
        <p:nvPicPr>
          <p:cNvPr id="2" name="Slika 1">
            <a:extLst>
              <a:ext uri="{FF2B5EF4-FFF2-40B4-BE49-F238E27FC236}">
                <a16:creationId xmlns:a16="http://schemas.microsoft.com/office/drawing/2014/main" id="{CEE25876-F521-C3DB-0090-3780001EF5A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54113" y="5687949"/>
            <a:ext cx="1063931" cy="1079889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3" name="PoljeZBesedilom 8">
            <a:extLst>
              <a:ext uri="{FF2B5EF4-FFF2-40B4-BE49-F238E27FC236}">
                <a16:creationId xmlns:a16="http://schemas.microsoft.com/office/drawing/2014/main" id="{8F7EE76B-759E-1E1B-5D96-0F559E78E875}"/>
              </a:ext>
            </a:extLst>
          </p:cNvPr>
          <p:cNvSpPr txBox="1"/>
          <p:nvPr/>
        </p:nvSpPr>
        <p:spPr>
          <a:xfrm>
            <a:off x="5987973" y="5785209"/>
            <a:ext cx="5011392" cy="73866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105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  <a:endParaRPr lang="en-GB" sz="105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6" name="Grupa 5">
            <a:extLst>
              <a:ext uri="{FF2B5EF4-FFF2-40B4-BE49-F238E27FC236}">
                <a16:creationId xmlns:a16="http://schemas.microsoft.com/office/drawing/2014/main" id="{DFD18628-16F6-2119-F4C6-7F718F926678}"/>
              </a:ext>
            </a:extLst>
          </p:cNvPr>
          <p:cNvGrpSpPr/>
          <p:nvPr/>
        </p:nvGrpSpPr>
        <p:grpSpPr>
          <a:xfrm>
            <a:off x="-331554" y="5285195"/>
            <a:ext cx="6096000" cy="1422929"/>
            <a:chOff x="-170560" y="5378273"/>
            <a:chExt cx="6096000" cy="1422929"/>
          </a:xfrm>
        </p:grpSpPr>
        <p:sp>
          <p:nvSpPr>
            <p:cNvPr id="13" name="pole tekstowe 12">
              <a:extLst>
                <a:ext uri="{FF2B5EF4-FFF2-40B4-BE49-F238E27FC236}">
                  <a16:creationId xmlns:a16="http://schemas.microsoft.com/office/drawing/2014/main" id="{08360369-D96E-1E6A-7211-B87B45300385}"/>
                </a:ext>
              </a:extLst>
            </p:cNvPr>
            <p:cNvSpPr txBox="1"/>
            <p:nvPr/>
          </p:nvSpPr>
          <p:spPr>
            <a:xfrm>
              <a:off x="411916" y="5378273"/>
              <a:ext cx="4997035" cy="13542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GB" sz="2800" b="1" dirty="0">
                  <a:solidFill>
                    <a:schemeClr val="bg1">
                      <a:lumMod val="50000"/>
                    </a:schemeClr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BAS4SC</a:t>
              </a:r>
            </a:p>
            <a:p>
              <a:pPr algn="ctr"/>
              <a:r>
                <a:rPr lang="en-GB" sz="1800" b="1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</a:t>
              </a: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Business Analytics Skills </a:t>
              </a:r>
              <a:b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</a:br>
              <a:r>
                <a:rPr lang="en-GB" sz="1800" dirty="0">
                  <a:solidFill>
                    <a:schemeClr val="bg1">
                      <a:lumMod val="50000"/>
                    </a:schemeClr>
                  </a:solidFill>
                  <a:effectLst/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for the Future-proof Supply Chains </a:t>
              </a:r>
              <a:endParaRPr lang="en-GB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  <a:p>
              <a:pPr algn="ctr"/>
              <a:endParaRPr lang="en-GB" b="1" dirty="0">
                <a:solidFill>
                  <a:schemeClr val="bg1">
                    <a:lumMod val="50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9A32465B-31D9-63B0-D7D8-48C99B59A235}"/>
                </a:ext>
              </a:extLst>
            </p:cNvPr>
            <p:cNvSpPr txBox="1"/>
            <p:nvPr/>
          </p:nvSpPr>
          <p:spPr>
            <a:xfrm>
              <a:off x="-170560" y="6462648"/>
              <a:ext cx="60960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pl-PL"/>
              </a:defPPr>
              <a:lvl1pPr marL="0" algn="ctr" defTabSz="914400" rtl="0" eaLnBrk="1" latinLnBrk="0" hangingPunct="1">
                <a:defRPr sz="2800" b="1" kern="1200">
                  <a:solidFill>
                    <a:schemeClr val="bg1">
                      <a:lumMod val="50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Project </a:t>
              </a:r>
              <a:r>
                <a:rPr lang="en-GB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number</a:t>
              </a:r>
              <a:r>
                <a:rPr lang="pl-PL" sz="1600" b="0" dirty="0"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 – 2022-1-PL01-KA220-HED-000088856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164070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Merila za ocenjevanje dobaviteljev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1282" y="1745985"/>
            <a:ext cx="5922818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Določitev pravih </a:t>
            </a:r>
            <a:r>
              <a:rPr lang="en-US" dirty="0">
                <a:solidFill>
                  <a:srgbClr val="1065AB"/>
                </a:solidFill>
              </a:rPr>
              <a:t>meril za </a:t>
            </a:r>
            <a:r>
              <a:rPr lang="en-US" dirty="0"/>
              <a:t>ocenjevanje dobaviteljev omogoča, da se pozneje sprejme najboljša možna izbira. Ta merila vplivajo na ocenjevanje ponudb podizvajalcev in jih določajo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da-DK" sz="1200" dirty="0">
                <a:solidFill>
                  <a:srgbClr val="7F7F7F"/>
                </a:solidFill>
              </a:rPr>
              <a:t>Midor &amp; Biały, 2019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3D474219-160A-4C4D-8C8B-78F21E370A01}"/>
              </a:ext>
            </a:extLst>
          </p:cNvPr>
          <p:cNvGraphicFramePr/>
          <p:nvPr/>
        </p:nvGraphicFramePr>
        <p:xfrm>
          <a:off x="5924550" y="1481668"/>
          <a:ext cx="6808817" cy="3201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pole tekstowe 6">
            <a:extLst>
              <a:ext uri="{FF2B5EF4-FFF2-40B4-BE49-F238E27FC236}">
                <a16:creationId xmlns:a16="http://schemas.microsoft.com/office/drawing/2014/main" id="{603DB568-6DC3-92C6-A4E8-E753F915CE08}"/>
              </a:ext>
            </a:extLst>
          </p:cNvPr>
          <p:cNvSpPr txBox="1"/>
          <p:nvPr/>
        </p:nvSpPr>
        <p:spPr>
          <a:xfrm>
            <a:off x="7026563" y="4875906"/>
            <a:ext cx="466667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 err="1"/>
              <a:t>Slika </a:t>
            </a:r>
            <a:r>
              <a:rPr lang="pl-PL" dirty="0"/>
              <a:t>1. </a:t>
            </a:r>
            <a:r>
              <a:rPr lang="pl-PL" dirty="0" err="1"/>
              <a:t>Izbrana merila za ocenjevanje dobaviteljev</a:t>
            </a:r>
            <a:endParaRPr lang="pl-PL" dirty="0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1724E9AE-42E2-8EA7-FEE5-881320816446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8" name="Slika 7">
            <a:extLst>
              <a:ext uri="{FF2B5EF4-FFF2-40B4-BE49-F238E27FC236}">
                <a16:creationId xmlns:a16="http://schemas.microsoft.com/office/drawing/2014/main" id="{848FD3AC-9022-6C07-572D-8EC07B8837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1279C67A-AEF2-B1E5-F8D7-9B5A3CB3911B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80071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40F725-FDCE-5BE6-AD7B-9383EC09C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F704B3D-C7D1-5B91-4CBC-66D609812F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Merila za ocenjevanje dobaviteljev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CC221E4D-FA4F-A15D-4DF9-81BC55F3A507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lastna študija</a:t>
            </a:r>
            <a:endParaRPr lang="pl-PL" sz="1200" dirty="0">
              <a:solidFill>
                <a:srgbClr val="7F7F7F"/>
              </a:solidFill>
            </a:endParaRP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6432F9CE-FC35-C3C1-42F5-F3A50A101356}"/>
              </a:ext>
            </a:extLst>
          </p:cNvPr>
          <p:cNvGraphicFramePr>
            <a:graphicFrameLocks noGrp="1"/>
          </p:cNvGraphicFramePr>
          <p:nvPr/>
        </p:nvGraphicFramePr>
        <p:xfrm>
          <a:off x="1500909" y="1138843"/>
          <a:ext cx="10409382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62100">
                  <a:extLst>
                    <a:ext uri="{9D8B030D-6E8A-4147-A177-3AD203B41FA5}">
                      <a16:colId xmlns:a16="http://schemas.microsoft.com/office/drawing/2014/main" val="1234638341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2565374035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627684923"/>
                    </a:ext>
                  </a:extLst>
                </a:gridCol>
                <a:gridCol w="2949094">
                  <a:extLst>
                    <a:ext uri="{9D8B030D-6E8A-4147-A177-3AD203B41FA5}">
                      <a16:colId xmlns:a16="http://schemas.microsoft.com/office/drawing/2014/main" val="160251249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dirty="0" err="1"/>
                        <a:t>Merilo za </a:t>
                      </a:r>
                      <a:r>
                        <a:rPr lang="pl-PL" dirty="0"/>
                        <a:t>ocenjevanje</a:t>
                      </a: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pl-PL" dirty="0" err="1"/>
                        <a:t>Karakteristični parametri</a:t>
                      </a:r>
                      <a:endParaRPr lang="pl-PL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endParaRPr lang="pl-PL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pl-PL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86876748"/>
                  </a:ext>
                </a:extLst>
              </a:tr>
              <a:tr h="442268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/>
                        <a:t>Cena/stroški in plačilni pogoji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cenovna konkurenčnost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stabilnost ali spremenljivost cen v daljšem časovnem obdobju.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plačilni pogoji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možnost dobropisa za dobavo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dirty="0"/>
                        <a:t>obseg popustov za večja naročila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obseg popustov za dolgoročno sodelovanje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pripravljenost na pogajanja o cenah.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stroški dostave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stroški prevoza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skriti (dodatni) stroški, ki niso neposredno vidni v ponudbeni ceni.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stroški, povezani s kakovostjo, ki se nanašajo na pritožbe, vračila, popravila.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997213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1200" dirty="0" err="1"/>
                        <a:t>Dostave</a:t>
                      </a:r>
                      <a:endParaRPr lang="pl-PL" sz="1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pravočasnost dobav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rednost dostave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pogostost dostave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popolnost dobav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natančnost/skladnost asortimana dostave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način pakiranja in zavarovanja blaga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količinska prilagodljivost dobav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pravočasna prilagodljivost dobav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udobje pri oddaji naročil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možnost upravljanja logistike dobav s strani dobavitelja (npr. prevoz, skladiščenje).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r>
                        <a:rPr lang="en-US" sz="1200" dirty="0"/>
                        <a:t>zanesljivost dobav</a:t>
                      </a:r>
                    </a:p>
                    <a:p>
                      <a:pPr marL="285750" indent="-285750">
                        <a:buFont typeface="Arial" panose="020B0604020202020204" pitchFamily="34" charset="0"/>
                        <a:buChar char="•"/>
                      </a:pPr>
                      <a:endParaRPr lang="en-US" sz="12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14766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Kakovost 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izdelka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tehnična kakovost izdelka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jamstva za kakovost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zanesljivost izdelka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tehnična služba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skladnost izdelka z normami in standardi.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funkcionalnost izdelka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trajnost izdelka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sistem nadzora kakovosti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varnost izdelkov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enostavnost popravila ali vzdrževanja izdelka.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vpliv izdelka na naravno okolje (ekološki značaj).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21029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Potencial 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dobavitelja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proizvodna zmogljivost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tehnološka razpoložljivost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razpoložljivost tehničnih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, </a:t>
                      </a:r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človeških 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</a:t>
                      </a:r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materialnih virov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inovacijski potencial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logistična </a:t>
                      </a:r>
                      <a:r>
                        <a:rPr lang="pl-PL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 </a:t>
                      </a:r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operativna učinkovitost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pl-PL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izkušnje z dobavitelji</a:t>
                      </a:r>
                      <a:endParaRPr lang="pl-PL" sz="1200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vodstvene in </a:t>
                      </a:r>
                      <a:r>
                        <a:rPr lang="en-US" sz="1200" kern="1200" dirty="0" err="1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organizacijske </a:t>
                      </a: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sposobnosti.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položaj dobavitelja na trgu (tržni delež, ugled).</a:t>
                      </a:r>
                    </a:p>
                    <a:p>
                      <a:pPr marL="285750" indent="-285750" algn="l" defTabSz="914400" rtl="0" eaLnBrk="1" latinLnBrk="0" hangingPunct="1">
                        <a:buFont typeface="Arial" panose="020B0604020202020204" pitchFamily="34" charset="0"/>
                        <a:buChar char="•"/>
                      </a:pPr>
                      <a:r>
                        <a:rPr lang="en-US" sz="12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možnosti uvajanja novih tehnologij, izdelkov ali postopkov.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74697296"/>
                  </a:ext>
                </a:extLst>
              </a:tr>
            </a:tbl>
          </a:graphicData>
        </a:graphic>
      </p:graphicFrame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29F5EA5-973A-01BC-A34F-274E5E4B88F9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6843EBA0-A9CF-C6C2-9F78-8BE05986B5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A4D25E7-A12D-F079-B646-6AF47F57F633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333193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sl-SI" dirty="0"/>
              <a:t>uteženih</a:t>
            </a:r>
            <a:r>
              <a:rPr lang="en-US" dirty="0"/>
              <a:t> točk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564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Najpogosteje uporabljena kvantitativna metoda ocenjevanja dobaviteljev</a:t>
            </a:r>
            <a:r>
              <a:rPr lang="pl-PL" dirty="0"/>
              <a:t>.</a:t>
            </a:r>
          </a:p>
          <a:p>
            <a:pPr algn="just"/>
            <a:endParaRPr lang="pl-PL" dirty="0"/>
          </a:p>
          <a:p>
            <a:pPr algn="just"/>
            <a:r>
              <a:rPr lang="en-US" dirty="0"/>
              <a:t>Najprej se določi vrstni red izbranih meril za ocenjevanje dobaviteljev in jim dodeli utežni faktor (utež).</a:t>
            </a:r>
            <a:endParaRPr lang="pl-PL" dirty="0"/>
          </a:p>
          <a:p>
            <a:pPr algn="just"/>
            <a:endParaRPr lang="pl-PL" dirty="0"/>
          </a:p>
          <a:p>
            <a:pPr algn="just"/>
            <a:r>
              <a:rPr lang="en-US" dirty="0"/>
              <a:t>Ponderirani faktor se nanaša na pomembnost izbranega merila za ocenjevanje</a:t>
            </a:r>
            <a:r>
              <a:rPr lang="pl-PL" dirty="0"/>
              <a:t>.</a:t>
            </a:r>
          </a:p>
          <a:p>
            <a:pPr algn="just"/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en-US" sz="1200" dirty="0" err="1">
                <a:solidFill>
                  <a:srgbClr val="7F7F7F"/>
                </a:solidFill>
              </a:rPr>
              <a:t>Burdzik</a:t>
            </a:r>
            <a:r>
              <a:rPr lang="en-US" sz="1200" dirty="0">
                <a:solidFill>
                  <a:srgbClr val="7F7F7F"/>
                </a:solidFill>
              </a:rPr>
              <a:t>, 2017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966BD6C-AB16-96E7-E149-63EA73BEE9B1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A0AAAA36-24CD-59BE-8938-A01053ADE3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19C9AC30-7D6B-E2EE-EEF9-58632EDDA1C8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73726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5AA578-DF4C-8DF1-73FC-62528853F3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5CDFC73-806B-082D-B18F-EF0ABE688B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sl-SI" dirty="0"/>
              <a:t>uteženih</a:t>
            </a:r>
            <a:r>
              <a:rPr lang="en-US" dirty="0"/>
              <a:t> točk</a:t>
            </a:r>
            <a:endParaRPr lang="pl-PL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389BC462-89B8-DC14-4BBC-D2D689B6BA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31282" y="1682992"/>
                <a:ext cx="4380345" cy="4429605"/>
              </a:xfrm>
            </p:spPr>
            <p:txBody>
              <a:bodyPr>
                <a:normAutofit fontScale="92500" lnSpcReduction="20000"/>
              </a:bodyPr>
              <a:lstStyle/>
              <a:p>
                <a:pPr algn="just"/>
                <a:r>
                  <a:rPr lang="en-US" sz="2000" dirty="0"/>
                  <a:t>Ocena dobavitelja se dobi tako, da se ocena vsakega merila pomnoži z vnaprej določenim ponderiranim faktorjem.</a:t>
                </a:r>
                <a:endParaRPr lang="pl-PL" sz="2000" dirty="0"/>
              </a:p>
              <a:p>
                <a:pPr algn="just"/>
                <a:r>
                  <a:rPr lang="en-US" sz="2000" dirty="0"/>
                  <a:t>Nato se dobljene vrednosti seštejejo.</a:t>
                </a:r>
                <a:endParaRPr lang="pl-PL" sz="2000" dirty="0"/>
              </a:p>
              <a:p>
                <a:pPr algn="just"/>
                <a:r>
                  <a:rPr lang="en-US" sz="2000" dirty="0"/>
                  <a:t>Ocena preferenc (P</a:t>
                </a:r>
                <a:r>
                  <a:rPr lang="en-US" sz="2000" baseline="-25000" dirty="0"/>
                  <a:t>S</a:t>
                </a:r>
                <a:r>
                  <a:rPr lang="en-US" sz="2000" dirty="0"/>
                  <a:t> ) označuje dobaviteljevo oceno</a:t>
                </a:r>
                <a:endParaRPr lang="pl-PL" sz="2000" dirty="0"/>
              </a:p>
              <a:p>
                <a:pPr algn="just"/>
                <a:endParaRPr lang="pl-PL" i="1" dirty="0"/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pl-PL" i="1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𝑆</m:t>
                        </m:r>
                      </m:sub>
                    </m:sSub>
                    <m:r>
                      <a:rPr lang="en-US" i="1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ctrlPr>
                          <a:rPr lang="pl-PL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a:rPr lang="pl-PL" i="1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pl-PL" i="1">
                            <a:latin typeface="Cambria Math" panose="02040503050406030204" pitchFamily="18" charset="0"/>
                          </a:rPr>
                          <m:t>𝑛</m:t>
                        </m:r>
                      </m:sup>
                      <m:e>
                        <m:d>
                          <m:dPr>
                            <m:ctrlPr>
                              <a:rPr lang="pl-PL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𝑂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i="1">
                                <a:latin typeface="Cambria Math" panose="02040503050406030204" pitchFamily="18" charset="0"/>
                              </a:rPr>
                              <m:t>•</m:t>
                            </m:r>
                            <m:sSub>
                              <m:sSubPr>
                                <m:ctrlPr>
                                  <a:rPr lang="pl-PL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𝜛</m:t>
                                </m:r>
                              </m:e>
                              <m:sub>
                                <m:r>
                                  <a:rPr lang="pl-PL" i="1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</m:e>
                        </m:d>
                      </m:e>
                    </m:nary>
                  </m:oMath>
                </a14:m>
                <a:r>
                  <a:rPr lang="en-US" dirty="0"/>
                  <a:t>  	</a:t>
                </a:r>
                <a:endParaRPr lang="pl-PL" dirty="0"/>
              </a:p>
              <a:p>
                <a:pPr algn="just"/>
                <a:endParaRPr lang="pl-PL" sz="2000" dirty="0"/>
              </a:p>
              <a:p>
                <a:pPr algn="just"/>
                <a:endParaRPr lang="pl-PL" sz="2000" dirty="0"/>
              </a:p>
              <a:p>
                <a:pPr algn="just"/>
                <a:r>
                  <a:rPr lang="en-US" sz="2000" dirty="0"/>
                  <a:t>P</a:t>
                </a:r>
                <a:r>
                  <a:rPr lang="en-US" sz="2000" baseline="-25000" dirty="0"/>
                  <a:t>S</a:t>
                </a:r>
                <a:r>
                  <a:rPr lang="en-US" sz="2000" dirty="0"/>
                  <a:t> - ocena preferenc</a:t>
                </a:r>
              </a:p>
              <a:p>
                <a:pPr algn="just"/>
                <a:r>
                  <a:rPr lang="en-US" sz="2000" dirty="0"/>
                  <a:t>O - vrednotenje meril</a:t>
                </a:r>
              </a:p>
              <a:p>
                <a:pPr algn="just"/>
                <a:r>
                  <a:rPr lang="en-US" sz="2000" dirty="0"/>
                  <a:t>- ponderirani koeficient.</a:t>
                </a:r>
              </a:p>
              <a:p>
                <a:pPr algn="just"/>
                <a:endParaRPr lang="pl-PL" sz="2000" dirty="0"/>
              </a:p>
              <a:p>
                <a:pPr algn="just"/>
                <a:endParaRPr lang="pl-PL" sz="2000" dirty="0"/>
              </a:p>
              <a:p>
                <a:pPr algn="just"/>
                <a:endParaRPr lang="pl-PL" sz="2000" dirty="0"/>
              </a:p>
            </p:txBody>
          </p:sp>
        </mc:Choice>
        <mc:Fallback xmlns:p14="http://schemas.microsoft.com/office/powerpoint/2010/main" xmlns:a1611="http://schemas.microsoft.com/office/drawing/2016/11/main" xmlns:a16="http://schemas.microsoft.com/office/drawing/2014/main" xmlns="">
          <p:sp>
            <p:nvSpPr>
              <p:cNvPr id="5" name="Symbol zastępczy zawartości 4">
                <a:extLst>
                  <a:ext uri="{FF2B5EF4-FFF2-40B4-BE49-F238E27FC236}">
                    <a16:creationId xmlns:a16="http://schemas.microsoft.com/office/drawing/2014/main" id="{389BC462-89B8-DC14-4BBC-D2D689B6BA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31282" y="1682992"/>
                <a:ext cx="4380345" cy="4429605"/>
              </a:xfrm>
              <a:blipFill>
                <a:blip r:embed="rId2"/>
                <a:stretch>
                  <a:fillRect l="-974" t="-2751" r="-139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1CBDCFF9-088A-27FA-B14E-30BD8C31B3E0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en-US" sz="1200" dirty="0" err="1">
                <a:solidFill>
                  <a:srgbClr val="7F7F7F"/>
                </a:solidFill>
              </a:rPr>
              <a:t>Burdzik</a:t>
            </a:r>
            <a:r>
              <a:rPr lang="en-US" sz="1200" dirty="0">
                <a:solidFill>
                  <a:srgbClr val="7F7F7F"/>
                </a:solidFill>
              </a:rPr>
              <a:t>, 2017</a:t>
            </a:r>
            <a:endParaRPr lang="pl-PL" sz="1200" dirty="0">
              <a:solidFill>
                <a:srgbClr val="7F7F7F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BC28840-F069-E0F6-1C42-5D72294A249E}"/>
                  </a:ext>
                </a:extLst>
              </p:cNvPr>
              <p:cNvSpPr txBox="1"/>
              <p:nvPr/>
            </p:nvSpPr>
            <p:spPr>
              <a:xfrm>
                <a:off x="6640081" y="350503"/>
                <a:ext cx="5417413" cy="367831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457200" algn="just">
                  <a:lnSpc>
                    <a:spcPct val="150000"/>
                  </a:lnSpc>
                  <a:spcAft>
                    <a:spcPts val="600"/>
                  </a:spcAft>
                </a:pPr>
                <a:r>
                  <a:rPr lang="en-US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Ponderirani koeficient mora: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pl-PL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Naj bo v </a:t>
                </a:r>
                <a:r>
                  <a:rPr lang="en-US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območju 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en-US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Vsak naslednji uporabljeni ponderirani koeficient je manjši od svojega predhodnika ,</a:t>
                </a:r>
                <a:endParaRPr lang="pl-PL" sz="1800" kern="100" dirty="0">
                  <a:effectLst/>
                  <a:latin typeface="Tahoma" panose="020B060403050404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en-US" sz="1800" kern="1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Vsota vseh ponderiranih koeficientov mora biti enaka 1: ,</a:t>
                </a:r>
                <a:endParaRPr lang="pl-PL" kern="100" dirty="0">
                  <a:latin typeface="Tahoma" panose="020B0604030504040204" pitchFamily="34" charset="0"/>
                  <a:ea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marL="342900" lvl="0" indent="-342900" algn="just">
                  <a:lnSpc>
                    <a:spcPct val="150000"/>
                  </a:lnSpc>
                  <a:spcAft>
                    <a:spcPts val="600"/>
                  </a:spcAft>
                  <a:buClr>
                    <a:srgbClr val="1065AB"/>
                  </a:buClr>
                  <a:buFont typeface="Wingdings" panose="05000000000000000000" pitchFamily="2" charset="2"/>
                  <a:buChar char=""/>
                </a:pPr>
                <a:r>
                  <a:rPr lang="en-US" sz="1800" dirty="0">
                    <a:effectLst/>
                    <a:latin typeface="Tahoma" panose="020B060403050404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Število ponderiranih koeficientov je odvisno od števila analiziranih meril.</a:t>
                </a:r>
                <a:endParaRPr lang="pl-PL" dirty="0"/>
              </a:p>
            </p:txBody>
          </p:sp>
        </mc:Choice>
        <mc:Fallback xmlns:p14="http://schemas.microsoft.com/office/powerpoint/2010/main" xmlns:a1611="http://schemas.microsoft.com/office/drawing/2016/11/main" xmlns:a16="http://schemas.microsoft.com/office/drawing/2014/main" xmlns="">
          <p:sp>
            <p:nvSpPr>
              <p:cNvPr id="17" name="pole tekstowe 16">
                <a:extLst>
                  <a:ext uri="{FF2B5EF4-FFF2-40B4-BE49-F238E27FC236}">
                    <a16:creationId xmlns:a16="http://schemas.microsoft.com/office/drawing/2014/main" id="{0BC28840-F069-E0F6-1C42-5D72294A249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40081" y="350503"/>
                <a:ext cx="5417413" cy="3678315"/>
              </a:xfrm>
              <a:prstGeom prst="rect">
                <a:avLst/>
              </a:prstGeom>
              <a:blipFill>
                <a:blip r:embed="rId3"/>
                <a:stretch>
                  <a:fillRect l="-675" r="-1012" b="-132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9" name="Obraz 18" descr="Obraz zawierający design&#10;&#10;Opis wygenerowany automatycznie">
            <a:extLst>
              <a:ext uri="{FF2B5EF4-FFF2-40B4-BE49-F238E27FC236}">
                <a16:creationId xmlns:a16="http://schemas.microsoft.com/office/drawing/2014/main" id="{325EB905-B940-2D05-B9AC-B16CD87E26B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tretch>
            <a:fillRect/>
          </a:stretch>
        </p:blipFill>
        <p:spPr>
          <a:xfrm>
            <a:off x="5122103" y="4642870"/>
            <a:ext cx="1757680" cy="1469727"/>
          </a:xfrm>
          <a:prstGeom prst="rect">
            <a:avLst/>
          </a:prstGeom>
        </p:spPr>
      </p:pic>
      <p:sp>
        <p:nvSpPr>
          <p:cNvPr id="20" name="Strzałka: w prawo 19">
            <a:extLst>
              <a:ext uri="{FF2B5EF4-FFF2-40B4-BE49-F238E27FC236}">
                <a16:creationId xmlns:a16="http://schemas.microsoft.com/office/drawing/2014/main" id="{448B3E95-A0A3-8490-FD78-8194ACD0C8AA}"/>
              </a:ext>
            </a:extLst>
          </p:cNvPr>
          <p:cNvSpPr/>
          <p:nvPr/>
        </p:nvSpPr>
        <p:spPr>
          <a:xfrm rot="1990099">
            <a:off x="4178202" y="4098432"/>
            <a:ext cx="1197039" cy="748145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B803D326-C2E5-60CF-1534-546D1F8EE9E7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2004B0D-A857-1657-0DDB-62FA33D6443A}"/>
              </a:ext>
            </a:extLst>
          </p:cNvPr>
          <p:cNvSpPr txBox="1"/>
          <p:nvPr/>
        </p:nvSpPr>
        <p:spPr>
          <a:xfrm>
            <a:off x="6879783" y="4129458"/>
            <a:ext cx="5187315" cy="1692771"/>
          </a:xfrm>
          <a:prstGeom prst="rect">
            <a:avLst/>
          </a:prstGeom>
          <a:solidFill>
            <a:srgbClr val="FFFFFF"/>
          </a:solidFill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</a:pPr>
            <a:r>
              <a:rPr lang="en-US" sz="1800" kern="1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 za metodo tehtanih točk, ki se uporablja v Excelu</a:t>
            </a:r>
            <a:endParaRPr lang="pl-PL" sz="1800" kern="100" dirty="0">
              <a:effectLst/>
              <a:latin typeface="Tahoma" panose="020B060403050404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 prednosti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(dobavitelj 1) 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 (ocena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(merilo 1) 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pl-PL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ω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(1)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) + (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(merilo 2) 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pl-PL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ω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(2)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 + (ocena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(merilo 3) 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pl-PL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ω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(3)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) + (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ocena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(merilo 4) 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pl-PL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ω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(4)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) + (ocena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(merilo 5) </a:t>
            </a:r>
            <a:r>
              <a:rPr lang="en-US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*</a:t>
            </a:r>
            <a:r>
              <a:rPr lang="pl-PL" sz="1800" b="1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 ω )</a:t>
            </a:r>
            <a:r>
              <a:rPr lang="en-US" sz="1800" b="1" baseline="-25000" dirty="0">
                <a:effectLst/>
                <a:latin typeface="Tahoma" panose="020B0604030504040204" pitchFamily="34" charset="0"/>
                <a:ea typeface="Calibri" panose="020F0502020204030204" pitchFamily="34" charset="0"/>
              </a:rPr>
              <a:t>(5)</a:t>
            </a:r>
            <a:endParaRPr lang="pl-PL" dirty="0"/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FACDB587-BA9F-79F9-D3B0-8EC6591930B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DD64E9F8-9479-DC29-DCAE-B9AADA8CDAA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5764295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0" grpId="0" animBg="1"/>
      <p:bldP spid="1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8FE627-9557-471C-8BAB-D9F9BF4DB0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99C4FD1C-B195-D9D9-432D-8AE29B2A82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sl-SI" dirty="0"/>
              <a:t>uteženih</a:t>
            </a:r>
            <a:r>
              <a:rPr lang="en-US" dirty="0"/>
              <a:t> točk </a:t>
            </a:r>
            <a:r>
              <a:rPr lang="pl-PL" dirty="0" err="1"/>
              <a:t>- primer</a:t>
            </a:r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2BA688FA-D008-59E4-6F86-3E1905657839}"/>
              </a:ext>
            </a:extLst>
          </p:cNvPr>
          <p:cNvSpPr txBox="1"/>
          <p:nvPr/>
        </p:nvSpPr>
        <p:spPr>
          <a:xfrm>
            <a:off x="969818" y="1751617"/>
            <a:ext cx="10086109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Ocenite dobavitelje za izbrano postavko asortimana.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 </a:t>
            </a:r>
            <a:r>
              <a:rPr lang="pl-PL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 sledite spodnjim korakom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Pripravite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podatkovni list;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navedite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merila in dodelite ponderirane koeficiente.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Določite lestvico ocenjevanja posameznih meril.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Določite nabor dobaviteljev, ki so predmet ocenjevanja; </a:t>
            </a:r>
            <a:r>
              <a:rPr lang="pl-PL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dodelite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ocene posameznim merilom in dobaviteljem.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tehtano povprečje za vsakega dobavitelja, ki je predmet ocenjevanja.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Narišite graf z merili in njihovo oceno dobaviteljev.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Izvedba analize in na njeni podlagi izbira najboljšega dobavitelja; določitev dobavitelja, ki bo prejel najboljšo oceno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5" name="Obraz 14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F95D3CB4-B1BF-6C99-B958-A7CEC042817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08" y="2155853"/>
            <a:ext cx="939165" cy="939165"/>
          </a:xfrm>
          <a:prstGeom prst="rect">
            <a:avLst/>
          </a:prstGeom>
          <a:noFill/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3E1C319C-EC80-6E6C-6324-318C79E9537C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5638D8A-D0FA-1820-8AFE-996A931D087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13D10E28-DC50-8FE6-04CA-4C784FA2F989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75084084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FFB31-1EAE-1B06-AB8C-78B0B8442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AEB2DB8-9B99-1C76-1E2A-3E7BC9993C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sl-SI" dirty="0"/>
              <a:t>uteženih</a:t>
            </a:r>
            <a:r>
              <a:rPr lang="en-US" dirty="0"/>
              <a:t> točk </a:t>
            </a:r>
            <a:r>
              <a:rPr lang="pl-PL" dirty="0" err="1"/>
              <a:t>- primer</a:t>
            </a:r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A5D646E-F2B1-95E8-4FA6-6F8A82A25198}"/>
              </a:ext>
            </a:extLst>
          </p:cNvPr>
          <p:cNvSpPr txBox="1"/>
          <p:nvPr/>
        </p:nvSpPr>
        <p:spPr>
          <a:xfrm>
            <a:off x="6622766" y="1677726"/>
            <a:ext cx="5303543" cy="33547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Dodeljeni ponderirani koeficienti so naslednji: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Kakovost dela kolesa - 30 %,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Cena dela kolesa - 25 %,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Pravočasnost dostave - 15 %,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Zanesljivost dobav - 10 %,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Skladnost blaga s pričakovanji - 10 %,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Postopek naročanja - 10 %.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D66F643-9749-7283-4D8F-38660A3A32F0}"/>
              </a:ext>
            </a:extLst>
          </p:cNvPr>
          <p:cNvSpPr txBox="1"/>
          <p:nvPr/>
        </p:nvSpPr>
        <p:spPr>
          <a:xfrm>
            <a:off x="265691" y="1677726"/>
            <a:ext cx="5660547" cy="47397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Izbrana merila so: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Kakovost dela kolesa (deli se ne zlomijo, so trpežni, ni pritožb),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Cena dela kolesa (čim nižja, tem boljša),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pravočasnost dobav (dobave so dostavljene pravočasno),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Zanesljivost dobav (izdelki prispejo nepoškodovani, brez poškodb),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skladnost blaga s pričakovanji (blago prispe točno tako, kot je bilo naročeno),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Postopek naročanja (preprosto in intuitivno naročanje).</a:t>
            </a: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5CB3F3FC-9A32-55FD-A329-5A9CE60BFF0D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CC9CD76-F4B1-2016-01E9-DE08EDDCEB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5E86A98-1B38-57F4-4058-027B30FCAC74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3122542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525250-C86F-33EF-5523-E15AEA813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6B8D4C07-0C75-58D4-D9AD-F2F9A1109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sl-SI" dirty="0"/>
              <a:t>uteženih</a:t>
            </a:r>
            <a:r>
              <a:rPr lang="en-US" dirty="0"/>
              <a:t> točk </a:t>
            </a:r>
            <a:r>
              <a:rPr lang="pl-PL" dirty="0" err="1"/>
              <a:t>- primer</a:t>
            </a:r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759974B-4831-ED2F-C0AC-E65456058393}"/>
              </a:ext>
            </a:extLst>
          </p:cNvPr>
          <p:cNvSpPr txBox="1"/>
          <p:nvPr/>
        </p:nvSpPr>
        <p:spPr>
          <a:xfrm>
            <a:off x="589782" y="1712450"/>
            <a:ext cx="11135372" cy="376000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Posamezna merila se ocenjujejo na podlagi 10-stopenjske ocene (1-10), pri čemer: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10 - Zelo dobro (popolna izpolnitev merila),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7-9 - Dobro (manjše težave),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4-6 - Povprečno (delna izpolnitev, nekaj težav),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2-3 - Slabo (številne težave),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Zelo slabo (ni izpolnjeno merilo).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oceno dobaviteljev je bilo izbranih </a:t>
            </a:r>
            <a:r>
              <a:rPr lang="en-US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pet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podjetij, ki dobavljajo dele za kolesa. Ta podjetja so bila kodirana: A1, B2, C3, D4, E5.</a:t>
            </a:r>
          </a:p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955046A-D525-1C1C-287C-98A65EC955DD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599CCCA3-2170-6AC3-632B-D5A331FBD5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8A1D803F-798F-BB1E-CC9F-20BE3292E3E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14121050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4BB301-56BE-3CE6-3489-5D0A3B359A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5762FE3-33C8-5BD0-83A7-9EBF931449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sl-SI" dirty="0"/>
              <a:t>uteženih</a:t>
            </a:r>
            <a:r>
              <a:rPr lang="en-US" dirty="0"/>
              <a:t> točk </a:t>
            </a:r>
            <a:r>
              <a:rPr lang="pl-PL" dirty="0" err="1"/>
              <a:t>- primer</a:t>
            </a:r>
            <a:endParaRPr lang="pl-PL" dirty="0"/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E6C3100F-38CA-E92C-B23C-0E7C75B2FD8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34098" y="1701495"/>
            <a:ext cx="666750" cy="5613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DB182C63-FAF7-0E7A-B4FF-07E9105B47E6}"/>
              </a:ext>
            </a:extLst>
          </p:cNvPr>
          <p:cNvSpPr txBox="1"/>
          <p:nvPr/>
        </p:nvSpPr>
        <p:spPr>
          <a:xfrm>
            <a:off x="1279859" y="1314209"/>
            <a:ext cx="10402747" cy="7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 programa Excel: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Pripravite preglednico s podatki; navedite merila in določite ponderirane koeficiente.</a:t>
            </a:r>
          </a:p>
        </p:txBody>
      </p:sp>
      <p:pic>
        <p:nvPicPr>
          <p:cNvPr id="7" name="Obraz 6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9D8F0159-C8E5-198E-24DA-26BF147E0B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859" y="2088780"/>
            <a:ext cx="5920232" cy="1905869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528B1691-6034-EDC1-6CF0-30C147E12E82}"/>
              </a:ext>
            </a:extLst>
          </p:cNvPr>
          <p:cNvSpPr txBox="1"/>
          <p:nvPr/>
        </p:nvSpPr>
        <p:spPr>
          <a:xfrm>
            <a:off x="1279858" y="4069472"/>
            <a:ext cx="1040274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2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Določite lestvico ocenjevanja posameznih meril v skladu z vzpostavljeno lestvico in jih dodelite vsakemu dobavitelju, ki je predmet ocenjevanja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171E9CAA-818A-A67D-C18C-811390D543DF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C2F31F03-A9B0-2321-DC1A-C1C9D58AA0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B67F0645-ABA3-C026-3AA9-D4361FD2822D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9" name="Obraz 8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0772094D-972F-CE37-0C1A-B788983A4D1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79858" y="4824867"/>
            <a:ext cx="5920233" cy="1883486"/>
          </a:xfrm>
          <a:prstGeom prst="rect">
            <a:avLst/>
          </a:prstGeom>
          <a:solidFill>
            <a:srgbClr val="FFFFFF"/>
          </a:solidFill>
        </p:spPr>
      </p:pic>
    </p:spTree>
    <p:extLst>
      <p:ext uri="{BB962C8B-B14F-4D97-AF65-F5344CB8AC3E}">
        <p14:creationId xmlns:p14="http://schemas.microsoft.com/office/powerpoint/2010/main" val="232297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5AE43F-48CE-B592-C929-72C7DFC429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F91B969-A982-57FD-EA7A-5E8F7B1875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sl-SI" dirty="0"/>
              <a:t>uteženih</a:t>
            </a:r>
            <a:r>
              <a:rPr lang="en-US" dirty="0"/>
              <a:t> točk </a:t>
            </a:r>
            <a:r>
              <a:rPr lang="pl-PL" dirty="0" err="1"/>
              <a:t>- primer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28192D3-12C7-CE9B-CE08-E4761B6E78D7}"/>
              </a:ext>
            </a:extLst>
          </p:cNvPr>
          <p:cNvSpPr txBox="1"/>
          <p:nvPr/>
        </p:nvSpPr>
        <p:spPr>
          <a:xfrm>
            <a:off x="243073" y="1808880"/>
            <a:ext cx="53282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3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ponderirana povprečja za vsakega ocenjevanega dobavitelja; Formula za izračun ponderiranega povprečja za posameznega dobavitelja je prikazana spodaj.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23C5719-B655-1BFE-7FCE-19569055E9CA}"/>
              </a:ext>
            </a:extLst>
          </p:cNvPr>
          <p:cNvSpPr txBox="1"/>
          <p:nvPr/>
        </p:nvSpPr>
        <p:spPr>
          <a:xfrm>
            <a:off x="6462531" y="1314209"/>
            <a:ext cx="57294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4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Narišite tabelo z merili in njihovo oceno s strani dobaviteljev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 vizualizacijo rezultatov je vredno narediti radarski diagram. </a:t>
            </a:r>
          </a:p>
        </p:txBody>
      </p:sp>
      <p:pic>
        <p:nvPicPr>
          <p:cNvPr id="2" name="Obraz 1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50C43DA9-04BF-45D6-E509-8528B492D1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840" y="3848791"/>
            <a:ext cx="5840655" cy="2841376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CB00CA83-A2B1-F565-AB95-5AE08E36C9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5080" y="2393992"/>
            <a:ext cx="4814103" cy="3653869"/>
          </a:xfrm>
          <a:prstGeom prst="rect">
            <a:avLst/>
          </a:prstGeom>
        </p:spPr>
      </p:pic>
      <p:sp>
        <p:nvSpPr>
          <p:cNvPr id="5" name="Strzałka: w prawo 4">
            <a:extLst>
              <a:ext uri="{FF2B5EF4-FFF2-40B4-BE49-F238E27FC236}">
                <a16:creationId xmlns:a16="http://schemas.microsoft.com/office/drawing/2014/main" id="{262FC1B9-0A9E-902C-BEB8-C0F530B97058}"/>
              </a:ext>
            </a:extLst>
          </p:cNvPr>
          <p:cNvSpPr/>
          <p:nvPr/>
        </p:nvSpPr>
        <p:spPr>
          <a:xfrm>
            <a:off x="6177507" y="4447625"/>
            <a:ext cx="1423686" cy="625033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F092F68A-D454-6FE5-1E93-723305A56A92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3EA45D19-9A59-724D-26BB-BA2CABE381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B2FC538B-2DC0-911C-3F20-B19E8D086AC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3366942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69F97-D201-1C1F-EFAE-8896010B6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0DF33CB-ED4A-4A8B-C947-133A022E42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Metoda</a:t>
            </a:r>
            <a:r>
              <a:rPr lang="en-US" dirty="0"/>
              <a:t> </a:t>
            </a:r>
            <a:r>
              <a:rPr lang="sl-SI" dirty="0"/>
              <a:t>uteženih</a:t>
            </a:r>
            <a:r>
              <a:rPr lang="en-US" dirty="0"/>
              <a:t> točk </a:t>
            </a:r>
            <a:r>
              <a:rPr lang="pl-PL" dirty="0" err="1"/>
              <a:t>- primer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1E56413A-C831-21E7-E418-2BE50935B69B}"/>
              </a:ext>
            </a:extLst>
          </p:cNvPr>
          <p:cNvSpPr txBox="1"/>
          <p:nvPr/>
        </p:nvSpPr>
        <p:spPr>
          <a:xfrm>
            <a:off x="243073" y="1808880"/>
            <a:ext cx="1156310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Izvedite analizo in na njeni podlagi izberite najboljšega dobavitelja; ugotovite, kateri dobavitelj je prejel najboljšo oceno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2143B227-336D-6126-463C-5620E1FCBC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1867" y="2266302"/>
            <a:ext cx="7413839" cy="2643269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D2497B6-2407-D757-BF13-CC853226BA14}"/>
              </a:ext>
            </a:extLst>
          </p:cNvPr>
          <p:cNvSpPr txBox="1"/>
          <p:nvPr/>
        </p:nvSpPr>
        <p:spPr>
          <a:xfrm>
            <a:off x="794187" y="5366993"/>
            <a:ext cx="1046087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pl-PL"/>
            </a:defPPr>
            <a:lvl1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  <a:defRPr sz="2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marL="0" indent="0">
              <a:buNone/>
            </a:pPr>
            <a:r>
              <a:rPr lang="en-US" dirty="0"/>
              <a:t>Za določitev dobavitelja, ki najbolje izpolnjuje merila, sprejeta med analizo, se izbere dobavitelj z najvišjo oceno preferenc.</a:t>
            </a:r>
            <a:endParaRPr lang="pl-PL" dirty="0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A55D534A-F438-D3DC-C057-F3B1BC066EE6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30445971-A2E6-64C0-62C9-3AA976275D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C35462B2-4628-1B02-1B29-3C2B95EEE47B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566473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Agenda</a:t>
            </a:r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r>
              <a:rPr lang="sl-SI" sz="2000" dirty="0"/>
              <a:t>V</a:t>
            </a:r>
            <a:r>
              <a:rPr lang="en-US" sz="2000" dirty="0" err="1"/>
              <a:t>loga</a:t>
            </a:r>
            <a:r>
              <a:rPr lang="en-US" sz="2000" dirty="0"/>
              <a:t> in pomen nabave in naročanja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/>
              <a:t>S</a:t>
            </a:r>
            <a:r>
              <a:rPr lang="en-US" sz="2000" dirty="0" err="1"/>
              <a:t>trategij</a:t>
            </a:r>
            <a:r>
              <a:rPr lang="en-US" sz="2000" dirty="0"/>
              <a:t> nakupa in nabavnih strategij</a:t>
            </a:r>
            <a:r>
              <a:rPr lang="pl-PL" sz="2000" dirty="0"/>
              <a:t>;</a:t>
            </a:r>
            <a:endParaRPr lang="en-US" sz="2000" dirty="0"/>
          </a:p>
          <a:p>
            <a:r>
              <a:rPr lang="sl-SI" sz="2000" dirty="0"/>
              <a:t>I</a:t>
            </a:r>
            <a:r>
              <a:rPr lang="en-US" sz="2000" dirty="0" err="1"/>
              <a:t>zbrane</a:t>
            </a:r>
            <a:r>
              <a:rPr lang="en-US" sz="2000" dirty="0"/>
              <a:t> metode ocenjevanja in izbire dobaviteljev</a:t>
            </a:r>
            <a:r>
              <a:rPr lang="pl-PL" sz="2000" dirty="0"/>
              <a:t>.</a:t>
            </a:r>
            <a:endParaRPr lang="en-US" sz="2000" dirty="0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50654262-EC56-4F57-8B1E-AD626E73BD4F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5B2C7838-8776-709B-C55D-7BD69778EC1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1357567C-7A4F-2BB3-FDB8-4C616C676054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158899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EE68C0-840A-8D7A-B615-9E72DC6921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AE8DA079-93B5-A33A-8216-475710CC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Večkriterijska metoda 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9EB3E719-DAE9-9B76-F870-4872B095B8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085648"/>
          </a:xfrm>
        </p:spPr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</a:rPr>
              <a:t>Analitični hierarhični proces (AHP</a:t>
            </a:r>
            <a:r>
              <a:rPr lang="en-US" dirty="0"/>
              <a:t>) je pogosto uporabljen postopek za reševanje problemov, povezanih s strateškimi odločitvami, tudi za ocenjevanje in izbiro dobaviteljev.</a:t>
            </a:r>
            <a:endParaRPr lang="pl-PL" dirty="0"/>
          </a:p>
          <a:p>
            <a:pPr algn="just"/>
            <a:r>
              <a:rPr lang="en-US" dirty="0"/>
              <a:t>AHP je običajna </a:t>
            </a:r>
            <a:r>
              <a:rPr lang="en-US" dirty="0">
                <a:solidFill>
                  <a:srgbClr val="1065AB"/>
                </a:solidFill>
              </a:rPr>
              <a:t>večkriterijska metoda odločanja</a:t>
            </a:r>
            <a:r>
              <a:rPr lang="en-US" dirty="0"/>
              <a:t>. </a:t>
            </a:r>
            <a:endParaRPr lang="pl-PL" dirty="0"/>
          </a:p>
          <a:p>
            <a:pPr algn="just"/>
            <a:r>
              <a:rPr lang="en-US" dirty="0"/>
              <a:t>Upošteva tako subjektivne kot objektivne ukrepe ocenjevanja</a:t>
            </a:r>
            <a:r>
              <a:rPr lang="pl-PL" dirty="0"/>
              <a:t>.</a:t>
            </a:r>
          </a:p>
          <a:p>
            <a:pPr algn="just"/>
            <a:r>
              <a:rPr lang="en-US" dirty="0"/>
              <a:t>AHP uporablja parno primerjavo meril vrednotenja glede na cilj.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0A08EBAB-21E6-C57C-9952-BEF4733503B9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Ossadnik </a:t>
            </a:r>
            <a:r>
              <a:rPr lang="pl-PL" sz="1200" dirty="0">
                <a:solidFill>
                  <a:srgbClr val="7F7F7F"/>
                </a:solidFill>
              </a:rPr>
              <a:t>&amp; Lange, 1999; </a:t>
            </a:r>
            <a:r>
              <a:rPr lang="pl-PL" sz="1200" dirty="0" err="1">
                <a:solidFill>
                  <a:srgbClr val="7F7F7F"/>
                </a:solidFill>
              </a:rPr>
              <a:t>Dweiri </a:t>
            </a:r>
            <a:r>
              <a:rPr lang="pl-PL" sz="1200" dirty="0">
                <a:solidFill>
                  <a:srgbClr val="7F7F7F"/>
                </a:solidFill>
              </a:rPr>
              <a:t>et al., 2016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3519ACFF-601B-4075-C1BE-446EB260BB91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C4B80C1E-C1A1-450D-5975-B0486AF861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2C6303A-9CB1-0230-928D-7F1DDD87948A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5490543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1E4C5E-6A27-74F6-1968-92465EC5E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E0A7C59-CC4B-37BB-3A5E-2CEC62767E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Večkriterijska metoda 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5EC36C93-55B3-B712-9618-4BD335239DC7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Cheng et al., 2007</a:t>
            </a:r>
          </a:p>
        </p:txBody>
      </p:sp>
      <p:graphicFrame>
        <p:nvGraphicFramePr>
          <p:cNvPr id="7" name="Symbol zastępczy zawartości 6">
            <a:extLst>
              <a:ext uri="{FF2B5EF4-FFF2-40B4-BE49-F238E27FC236}">
                <a16:creationId xmlns:a16="http://schemas.microsoft.com/office/drawing/2014/main" id="{66A63958-D85C-A41B-A6EC-578D60988BB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38200" y="1481668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B82F58D-4F1D-2701-3EE0-23055B7FEF18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19870802-1AFA-B373-7371-0030F67DC81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5" name="PoljeZBesedilom 4">
            <a:extLst>
              <a:ext uri="{FF2B5EF4-FFF2-40B4-BE49-F238E27FC236}">
                <a16:creationId xmlns:a16="http://schemas.microsoft.com/office/drawing/2014/main" id="{E57B5BFD-0ABB-0EA9-AF98-F2DF887DDF82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37261065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DA7AB-372F-534D-E2DD-B6B124C17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CBDDBE22-9576-7C67-4D43-039FC32671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Večkriterijska </a:t>
            </a:r>
            <a:r>
              <a:rPr lang="en-US" dirty="0" err="1"/>
              <a:t>metoda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1D17F6D3-B031-7DB7-CE19-6DCD494A15D4}"/>
              </a:ext>
            </a:extLst>
          </p:cNvPr>
          <p:cNvSpPr txBox="1"/>
          <p:nvPr/>
        </p:nvSpPr>
        <p:spPr>
          <a:xfrm>
            <a:off x="628398" y="2362602"/>
            <a:ext cx="5757459" cy="36317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Pripravite </a:t>
            </a: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podatkovni list; navedite merila.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Primerjajte merila v parih (lestvica 1, 3, 5).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vsoto za vsako merilo.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delež vsake celice v vsoti za vsako merilo.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globalne preference za vsako merilo.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Prikažite globalne preference za vsako merilo.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Navedite dobavitelje (A1, B2, C3, D4).</a:t>
            </a:r>
          </a:p>
        </p:txBody>
      </p:sp>
      <p:pic>
        <p:nvPicPr>
          <p:cNvPr id="15" name="Obraz 14" descr="Obraz zawierający clipart, kreskówka, żółty, symbol&#10;&#10;Opis wygenerowany automatycznie">
            <a:extLst>
              <a:ext uri="{FF2B5EF4-FFF2-40B4-BE49-F238E27FC236}">
                <a16:creationId xmlns:a16="http://schemas.microsoft.com/office/drawing/2014/main" id="{6E7A47D1-48FF-8F8A-41DB-5BCACF9F51F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908" y="2155853"/>
            <a:ext cx="939165" cy="939165"/>
          </a:xfrm>
          <a:prstGeom prst="rect">
            <a:avLst/>
          </a:prstGeom>
          <a:noFill/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83BE9801-806B-DFD4-F0F5-102F64B19516}"/>
              </a:ext>
            </a:extLst>
          </p:cNvPr>
          <p:cNvSpPr txBox="1"/>
          <p:nvPr/>
        </p:nvSpPr>
        <p:spPr>
          <a:xfrm>
            <a:off x="6755129" y="2362602"/>
            <a:ext cx="5239963" cy="37805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lokalne preference za vsako merilo in dobavitelja.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delež vsake celice v vsoti za vsako merilo in dobavitelja.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lokalne preference za vsako merilo in dobavitelja.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Prikažite lokalne preference za vsakega dobavitelja za določeno merilo.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Sestavite lestvico dobaviteljev.</a:t>
            </a:r>
          </a:p>
          <a:p>
            <a:pPr marL="914400" lvl="1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8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Izberite dobavitelja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D79FE3C-4B45-16BC-C61E-0E128AC3EFE0}"/>
              </a:ext>
            </a:extLst>
          </p:cNvPr>
          <p:cNvSpPr txBox="1"/>
          <p:nvPr/>
        </p:nvSpPr>
        <p:spPr>
          <a:xfrm>
            <a:off x="1052945" y="1656820"/>
            <a:ext cx="10086109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Ocenite dobavitelje za izbrano postavko asortimana. 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 </a:t>
            </a:r>
            <a:r>
              <a:rPr lang="pl-PL" sz="2000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tem sledite spodnjim korakom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PoljeZBesedilom 4">
            <a:extLst>
              <a:ext uri="{FF2B5EF4-FFF2-40B4-BE49-F238E27FC236}">
                <a16:creationId xmlns:a16="http://schemas.microsoft.com/office/drawing/2014/main" id="{FD47D5CA-C099-2E95-D98F-78DA0EE41A55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Slika 5">
            <a:extLst>
              <a:ext uri="{FF2B5EF4-FFF2-40B4-BE49-F238E27FC236}">
                <a16:creationId xmlns:a16="http://schemas.microsoft.com/office/drawing/2014/main" id="{47F2B9C6-8DEC-E42C-19A2-5049986C27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1CB05A8-3859-F863-B183-FD355B0AA53F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2719514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394600-4781-6FFB-9358-1B8833B7B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BB41CC2-86D0-51EF-2917-162D75C05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Večkriterijska </a:t>
            </a:r>
            <a:r>
              <a:rPr lang="en-US" dirty="0" err="1"/>
              <a:t>metoda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pl-PL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F30CCF18-E526-E11B-667C-E8931AE614D0}"/>
              </a:ext>
            </a:extLst>
          </p:cNvPr>
          <p:cNvSpPr txBox="1"/>
          <p:nvPr/>
        </p:nvSpPr>
        <p:spPr>
          <a:xfrm>
            <a:off x="6622766" y="1677726"/>
            <a:ext cx="5303543" cy="29495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Izbrana je bila lestvica za primerjavo meril: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1 - prav tako dobro/pomembno,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2 - nekoliko boljši/pomembnejši,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3 - vsekakor boljši/pomembnejši,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4 - veliko boljši / pomembnejši,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5 - izredno boljši / pomembnejši.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541560C-D725-8C3E-8C3A-01B8E148BB76}"/>
              </a:ext>
            </a:extLst>
          </p:cNvPr>
          <p:cNvSpPr txBox="1"/>
          <p:nvPr/>
        </p:nvSpPr>
        <p:spPr>
          <a:xfrm>
            <a:off x="265691" y="1677726"/>
            <a:ext cx="5660547" cy="30982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Izbrana merila so: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Kakovost dela kolesa (deli se ne pokvarijo, so trpežni, ni pritožb),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Cena dela kolesa (čim nižja, tem boljša),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pravočasnost dobav (dobave so dostavljene pravočasno),</a:t>
            </a:r>
          </a:p>
          <a:p>
            <a:pPr marL="800100" lvl="1" indent="-3429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Zanesljivost dobav (izdelki prispejo nepoškodovani, brez poškodb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PoljeZBesedilom 2">
            <a:extLst>
              <a:ext uri="{FF2B5EF4-FFF2-40B4-BE49-F238E27FC236}">
                <a16:creationId xmlns:a16="http://schemas.microsoft.com/office/drawing/2014/main" id="{9AC53C04-A352-AED0-4684-E2ADEE6C2D8E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1A100AE0-B414-EB86-26F4-829D45BF5E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F6DF3780-D028-2436-E9E9-102A31B8991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667959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19F4139-8A70-DD7A-8EFD-695EDC875A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23EC431-7CEC-92CD-4A1A-7559BB425F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Večkriterijska </a:t>
            </a:r>
            <a:r>
              <a:rPr lang="en-US" dirty="0" err="1"/>
              <a:t>metoda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pl-PL" dirty="0"/>
          </a:p>
        </p:txBody>
      </p:sp>
      <p:pic>
        <p:nvPicPr>
          <p:cNvPr id="3" name="Obraz 2" descr="Obraz zawierający design&#10;&#10;Opis wygenerowany automatycznie">
            <a:extLst>
              <a:ext uri="{FF2B5EF4-FFF2-40B4-BE49-F238E27FC236}">
                <a16:creationId xmlns:a16="http://schemas.microsoft.com/office/drawing/2014/main" id="{1DC0B48C-A30F-0C8C-239A-1B32AD98174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3093038" y="2757089"/>
            <a:ext cx="666750" cy="561340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E745B058-8562-ACAD-BA24-F01222FC61FF}"/>
              </a:ext>
            </a:extLst>
          </p:cNvPr>
          <p:cNvSpPr txBox="1"/>
          <p:nvPr/>
        </p:nvSpPr>
        <p:spPr>
          <a:xfrm>
            <a:off x="211906" y="2839095"/>
            <a:ext cx="5762264" cy="11798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 programa Excel: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Pripravite podatkovni list; navedite merila.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Primerjajte merila v parih (lestvica 1, 3, 5).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65F3DC1-0CCF-E0A4-586E-C693F9BADA56}"/>
              </a:ext>
            </a:extLst>
          </p:cNvPr>
          <p:cNvSpPr txBox="1"/>
          <p:nvPr/>
        </p:nvSpPr>
        <p:spPr>
          <a:xfrm>
            <a:off x="5476755" y="1541286"/>
            <a:ext cx="659564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3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vsoto za vsako merilo v stolpcu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36F1C2C5-A96F-B8B2-9DDC-E2F0876C1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76" y="4393129"/>
            <a:ext cx="6005924" cy="1615085"/>
          </a:xfrm>
          <a:prstGeom prst="rect">
            <a:avLst/>
          </a:prstGeom>
        </p:spPr>
      </p:pic>
      <p:pic>
        <p:nvPicPr>
          <p:cNvPr id="5" name="Obraz 4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D65E8551-E396-844B-3645-7F73992E90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3144" y="1970236"/>
            <a:ext cx="6262864" cy="2422893"/>
          </a:xfrm>
          <a:prstGeom prst="rect">
            <a:avLst/>
          </a:prstGeom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5D38BE0E-4B72-8340-AB4D-1C6E634BD852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9" name="Slika 8">
            <a:extLst>
              <a:ext uri="{FF2B5EF4-FFF2-40B4-BE49-F238E27FC236}">
                <a16:creationId xmlns:a16="http://schemas.microsoft.com/office/drawing/2014/main" id="{7265D48A-91BF-EE92-9457-ED04CF6CDE0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B8309592-BA15-E10E-2A46-75E7780F5519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32905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994F70-9CCD-2128-6F13-082944E836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22617D02-7039-D1DD-85A5-D10C6E35E6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Večkriterijska </a:t>
            </a:r>
            <a:r>
              <a:rPr lang="en-US" dirty="0" err="1"/>
              <a:t>metoda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3C5DD4A-C88C-C804-E10C-7E6CE80850C5}"/>
              </a:ext>
            </a:extLst>
          </p:cNvPr>
          <p:cNvSpPr txBox="1"/>
          <p:nvPr/>
        </p:nvSpPr>
        <p:spPr>
          <a:xfrm>
            <a:off x="243073" y="1808880"/>
            <a:ext cx="53282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4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Preštejte delež vsake celice v skupnem številu za vsako merilo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30EF0450-415E-5922-453E-ADF9C99CF85B}"/>
              </a:ext>
            </a:extLst>
          </p:cNvPr>
          <p:cNvSpPr txBox="1"/>
          <p:nvPr/>
        </p:nvSpPr>
        <p:spPr>
          <a:xfrm>
            <a:off x="6462531" y="1314209"/>
            <a:ext cx="572946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5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globalne preference za vsako merilo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CB1F211A-553F-E052-3A23-FBB96CCF0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120" y="2970703"/>
            <a:ext cx="5328292" cy="3522171"/>
          </a:xfrm>
          <a:prstGeom prst="rect">
            <a:avLst/>
          </a:prstGeom>
        </p:spPr>
      </p:pic>
      <p:pic>
        <p:nvPicPr>
          <p:cNvPr id="7" name="Obraz 6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7F70202D-092D-CBD1-C767-4507A8198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35285" y="2075662"/>
            <a:ext cx="6113642" cy="2034162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5FA1015E-E0E6-CE34-6BE0-6ECE4D5035FD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7EF75975-1975-F7B8-5942-243203A15A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9" name="PoljeZBesedilom 8">
            <a:extLst>
              <a:ext uri="{FF2B5EF4-FFF2-40B4-BE49-F238E27FC236}">
                <a16:creationId xmlns:a16="http://schemas.microsoft.com/office/drawing/2014/main" id="{A1D1C8A7-8196-714F-A969-7E1CF315AC81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9335009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7E646F-0C3D-ED59-A730-CDEB2F9154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3EA76409-F05D-8A44-5658-87F527F7EC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Večkriterijska </a:t>
            </a:r>
            <a:r>
              <a:rPr lang="en-US" dirty="0" err="1"/>
              <a:t>metoda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2BC2945F-1C0A-7850-7230-E98778E86EE1}"/>
              </a:ext>
            </a:extLst>
          </p:cNvPr>
          <p:cNvSpPr txBox="1"/>
          <p:nvPr/>
        </p:nvSpPr>
        <p:spPr>
          <a:xfrm>
            <a:off x="243073" y="1808880"/>
            <a:ext cx="115631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6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Prikažite globalne preference za vsako merilo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Obraz 1" descr="Obraz zawierający tekst, linia, Czcionka, diagram&#10;&#10;Opis wygenerowany automatycznie">
            <a:extLst>
              <a:ext uri="{FF2B5EF4-FFF2-40B4-BE49-F238E27FC236}">
                <a16:creationId xmlns:a16="http://schemas.microsoft.com/office/drawing/2014/main" id="{7444124B-D8CD-CF2F-9C91-0AD658F7CE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04640" y="1160346"/>
            <a:ext cx="5759563" cy="1666399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D16254E1-6182-B0A6-B96D-08BDF814CF36}"/>
              </a:ext>
            </a:extLst>
          </p:cNvPr>
          <p:cNvSpPr txBox="1"/>
          <p:nvPr/>
        </p:nvSpPr>
        <p:spPr>
          <a:xfrm>
            <a:off x="282639" y="2538792"/>
            <a:ext cx="11222596" cy="7745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7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Navedite dobavitelje (A1, B2, C3, D4).</a:t>
            </a:r>
          </a:p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7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 parih primerjajte ponudnike glede na vsako merilo (lestvica od 1 do 7).</a:t>
            </a:r>
          </a:p>
        </p:txBody>
      </p:sp>
      <p:pic>
        <p:nvPicPr>
          <p:cNvPr id="7" name="Obraz 6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43F964E9-C853-41DA-491D-E8A03F045A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5857" y="3313363"/>
            <a:ext cx="4340131" cy="3121190"/>
          </a:xfrm>
          <a:prstGeom prst="rect">
            <a:avLst/>
          </a:prstGeom>
        </p:spPr>
      </p:pic>
      <p:pic>
        <p:nvPicPr>
          <p:cNvPr id="9" name="Slika 8">
            <a:extLst>
              <a:ext uri="{FF2B5EF4-FFF2-40B4-BE49-F238E27FC236}">
                <a16:creationId xmlns:a16="http://schemas.microsoft.com/office/drawing/2014/main" id="{E075E8F5-81D7-C552-9A9C-5BE7CE9B15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10" name="PoljeZBesedilom 9">
            <a:extLst>
              <a:ext uri="{FF2B5EF4-FFF2-40B4-BE49-F238E27FC236}">
                <a16:creationId xmlns:a16="http://schemas.microsoft.com/office/drawing/2014/main" id="{CB309E99-9C9F-5D9B-DC8A-BE889E521F38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8" name="Obraz 7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5C9E91C8-2A34-E5D9-C628-2EEE8DDA58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313363"/>
            <a:ext cx="4292569" cy="3121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913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0D522-9708-50D5-1048-F67ECAB1FD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DF0EC674-A431-0FDA-6F4D-B15D0D9DC5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Večkriterijska </a:t>
            </a:r>
            <a:r>
              <a:rPr lang="en-US" dirty="0" err="1"/>
              <a:t>metoda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AFFF380D-4CBB-5096-C23F-132F278A44C9}"/>
              </a:ext>
            </a:extLst>
          </p:cNvPr>
          <p:cNvSpPr txBox="1"/>
          <p:nvPr/>
        </p:nvSpPr>
        <p:spPr>
          <a:xfrm>
            <a:off x="398974" y="1889974"/>
            <a:ext cx="944831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9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delež vsake celice v skupnem znesku za vsako merilo in dobavitelja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Obraz 2" descr="Obraz zawierający tekst, zrzut ekranu, numer, Równolegle&#10;&#10;Opis wygenerowany automatycznie">
            <a:extLst>
              <a:ext uri="{FF2B5EF4-FFF2-40B4-BE49-F238E27FC236}">
                <a16:creationId xmlns:a16="http://schemas.microsoft.com/office/drawing/2014/main" id="{68267398-93F3-9711-53A3-044FE98A6C7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1761"/>
          <a:stretch/>
        </p:blipFill>
        <p:spPr>
          <a:xfrm>
            <a:off x="0" y="2473779"/>
            <a:ext cx="6082258" cy="2908062"/>
          </a:xfrm>
          <a:prstGeom prst="rect">
            <a:avLst/>
          </a:prstGeom>
        </p:spPr>
      </p:pic>
      <p:pic>
        <p:nvPicPr>
          <p:cNvPr id="9" name="Obraz 8" descr="Obraz zawierający tekst, zrzut ekranu, numer, Równolegle&#10;&#10;Opis wygenerowany automatycznie">
            <a:extLst>
              <a:ext uri="{FF2B5EF4-FFF2-40B4-BE49-F238E27FC236}">
                <a16:creationId xmlns:a16="http://schemas.microsoft.com/office/drawing/2014/main" id="{9179774A-01C0-4110-67C4-E6170A4CF5F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267"/>
          <a:stretch/>
        </p:blipFill>
        <p:spPr>
          <a:xfrm>
            <a:off x="6082258" y="3397822"/>
            <a:ext cx="6082258" cy="1984019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407DEB1-80B4-ADC6-4DEB-E53A8044B777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F3F39028-0311-61AF-4F52-D755D18385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B740C623-0746-F9F1-B0D8-A26B52E9251C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9344608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CF7104-D418-1885-5AF5-43EFBD476A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EB7E24B-D8FA-3D7C-37B9-D2FF19A403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Večkriterijska </a:t>
            </a:r>
            <a:r>
              <a:rPr lang="en-US" dirty="0" err="1"/>
              <a:t>metoda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ECF0371E-22FF-AFD8-ABAF-0372324E23EB}"/>
              </a:ext>
            </a:extLst>
          </p:cNvPr>
          <p:cNvSpPr txBox="1"/>
          <p:nvPr/>
        </p:nvSpPr>
        <p:spPr>
          <a:xfrm>
            <a:off x="799137" y="1687087"/>
            <a:ext cx="9745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0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Izračunajte lokalne preference za vsako merilo in dobavitelja.</a:t>
            </a: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D6C9D6CE-58D9-8740-66EF-BAB898551CD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40664"/>
          <a:stretch/>
        </p:blipFill>
        <p:spPr>
          <a:xfrm>
            <a:off x="799137" y="2334869"/>
            <a:ext cx="4837162" cy="3846012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EAD95833-0B0A-8CDA-EBD2-1F094BA57EA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137"/>
          <a:stretch/>
        </p:blipFill>
        <p:spPr>
          <a:xfrm>
            <a:off x="5947168" y="3493076"/>
            <a:ext cx="4865995" cy="2599212"/>
          </a:xfrm>
          <a:prstGeom prst="rect">
            <a:avLst/>
          </a:prstGeom>
        </p:spPr>
      </p:pic>
      <p:sp>
        <p:nvSpPr>
          <p:cNvPr id="3" name="PoljeZBesedilom 2">
            <a:extLst>
              <a:ext uri="{FF2B5EF4-FFF2-40B4-BE49-F238E27FC236}">
                <a16:creationId xmlns:a16="http://schemas.microsoft.com/office/drawing/2014/main" id="{62FF93FA-D2EE-5361-4531-65809EECD1F4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Slika 6">
            <a:extLst>
              <a:ext uri="{FF2B5EF4-FFF2-40B4-BE49-F238E27FC236}">
                <a16:creationId xmlns:a16="http://schemas.microsoft.com/office/drawing/2014/main" id="{CCC5998F-D303-5F09-2814-5A3AB33BF52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8" name="PoljeZBesedilom 7">
            <a:extLst>
              <a:ext uri="{FF2B5EF4-FFF2-40B4-BE49-F238E27FC236}">
                <a16:creationId xmlns:a16="http://schemas.microsoft.com/office/drawing/2014/main" id="{00B418E6-2920-4CCE-FF2D-A9F7DF880476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23876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37E17-20A0-9832-C3A6-B40B5F530D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822AE6EE-A1BF-4264-8DDD-720B6C7CBD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Večkriterijska </a:t>
            </a:r>
            <a:r>
              <a:rPr lang="en-US" dirty="0" err="1"/>
              <a:t>metoda </a:t>
            </a:r>
            <a:r>
              <a:rPr lang="pl-PL" dirty="0"/>
              <a:t>- </a:t>
            </a:r>
            <a:r>
              <a:rPr lang="pl-PL" dirty="0" err="1"/>
              <a:t>primer</a:t>
            </a:r>
            <a:endParaRPr lang="pl-PL" dirty="0"/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54EBBB03-0062-DA8A-435E-5D00EF211D5F}"/>
              </a:ext>
            </a:extLst>
          </p:cNvPr>
          <p:cNvSpPr txBox="1"/>
          <p:nvPr/>
        </p:nvSpPr>
        <p:spPr>
          <a:xfrm>
            <a:off x="243074" y="1808880"/>
            <a:ext cx="406270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1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Prikažite lokalne preference za vsakega dobavitelja glede na dano merilo.</a:t>
            </a:r>
          </a:p>
        </p:txBody>
      </p:sp>
      <p:pic>
        <p:nvPicPr>
          <p:cNvPr id="3" name="Obraz 2" descr="Obraz zawierający tekst, zrzut ekranu, numer, linia&#10;&#10;Opis wygenerowany automatycznie">
            <a:extLst>
              <a:ext uri="{FF2B5EF4-FFF2-40B4-BE49-F238E27FC236}">
                <a16:creationId xmlns:a16="http://schemas.microsoft.com/office/drawing/2014/main" id="{C6878277-6953-81D1-7681-2ED27587B0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449" y="3006372"/>
            <a:ext cx="4173958" cy="1776981"/>
          </a:xfrm>
          <a:prstGeom prst="rect">
            <a:avLst/>
          </a:prstGeom>
        </p:spPr>
      </p:pic>
      <p:sp>
        <p:nvSpPr>
          <p:cNvPr id="9" name="pole tekstowe 8">
            <a:extLst>
              <a:ext uri="{FF2B5EF4-FFF2-40B4-BE49-F238E27FC236}">
                <a16:creationId xmlns:a16="http://schemas.microsoft.com/office/drawing/2014/main" id="{A4618B38-1467-754D-72EE-FAAC44597FD3}"/>
              </a:ext>
            </a:extLst>
          </p:cNvPr>
          <p:cNvSpPr txBox="1"/>
          <p:nvPr/>
        </p:nvSpPr>
        <p:spPr>
          <a:xfrm>
            <a:off x="7465676" y="1808880"/>
            <a:ext cx="4062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2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Določite razvrstitev dobaviteljev.</a:t>
            </a:r>
          </a:p>
        </p:txBody>
      </p:sp>
      <p:pic>
        <p:nvPicPr>
          <p:cNvPr id="10" name="Obraz 9" descr="Obraz zawierający tekst, zrzut ekranu, numer, Czcionka&#10;&#10;Opis wygenerowany automatycznie">
            <a:extLst>
              <a:ext uri="{FF2B5EF4-FFF2-40B4-BE49-F238E27FC236}">
                <a16:creationId xmlns:a16="http://schemas.microsoft.com/office/drawing/2014/main" id="{AC66164A-8E53-07E7-13AB-1E65531B91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2886" y="2224378"/>
            <a:ext cx="6346040" cy="240924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C086A3B-4D96-126A-8857-AFF590596358}"/>
              </a:ext>
            </a:extLst>
          </p:cNvPr>
          <p:cNvSpPr txBox="1"/>
          <p:nvPr/>
        </p:nvSpPr>
        <p:spPr>
          <a:xfrm>
            <a:off x="4361407" y="5191666"/>
            <a:ext cx="406270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+mj-lt"/>
              <a:buAutoNum type="arabicPeriod" startAt="13"/>
            </a:pPr>
            <a:r>
              <a:rPr lang="en-US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Izberite dobavitelja</a:t>
            </a:r>
            <a:r>
              <a:rPr lang="pl-PL" sz="2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sz="2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64401B31-7EF9-0F16-8D53-30F73FEFB541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Slika 4">
            <a:extLst>
              <a:ext uri="{FF2B5EF4-FFF2-40B4-BE49-F238E27FC236}">
                <a16:creationId xmlns:a16="http://schemas.microsoft.com/office/drawing/2014/main" id="{D1BDAD0F-C692-B836-2FFB-3717FAAB7F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88E9CFA2-7B1B-BD06-0D98-A3720E1AC4FD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2739919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Logistika oskrbe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Oskrba (</a:t>
            </a:r>
            <a:r>
              <a:rPr lang="en-US" dirty="0">
                <a:solidFill>
                  <a:srgbClr val="1065AB"/>
                </a:solidFill>
              </a:rPr>
              <a:t>oskrbovalna logistika</a:t>
            </a:r>
            <a:r>
              <a:rPr lang="en-US" dirty="0"/>
              <a:t>) je dodeljena osnovnim in pomožnim funkcijam. Prispeva k pridobivanju konkurenčne prednosti, med drugim z izbiro dobaviteljev, ki</a:t>
            </a:r>
            <a:r>
              <a:rPr lang="pl-PL" dirty="0"/>
              <a:t>:</a:t>
            </a:r>
          </a:p>
          <a:p>
            <a:pPr lvl="1" algn="just"/>
            <a:r>
              <a:rPr lang="en-US" dirty="0"/>
              <a:t>ponuditi </a:t>
            </a:r>
            <a:r>
              <a:rPr lang="en-US" dirty="0">
                <a:solidFill>
                  <a:srgbClr val="1065AB"/>
                </a:solidFill>
              </a:rPr>
              <a:t>visokokakovostne surovine po najnižji možni ceni </a:t>
            </a:r>
            <a:r>
              <a:rPr lang="en-US" dirty="0"/>
              <a:t>in tako prispevati k večjemu zadovoljstvu strank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zagotavlja </a:t>
            </a:r>
            <a:r>
              <a:rPr lang="en-US" dirty="0">
                <a:solidFill>
                  <a:srgbClr val="1065AB"/>
                </a:solidFill>
              </a:rPr>
              <a:t>inovativne tehnologije, </a:t>
            </a:r>
            <a:r>
              <a:rPr lang="en-US" dirty="0"/>
              <a:t>kar pomeni uvajanje novih rešitev in izdelkov na trg</a:t>
            </a:r>
            <a:r>
              <a:rPr lang="pl-PL" dirty="0"/>
              <a:t>;</a:t>
            </a:r>
            <a:endParaRPr lang="en-US" dirty="0"/>
          </a:p>
          <a:p>
            <a:pPr lvl="1" algn="just"/>
            <a:r>
              <a:rPr lang="en-US" dirty="0"/>
              <a:t>uporaba </a:t>
            </a:r>
            <a:r>
              <a:rPr lang="en-US" dirty="0">
                <a:solidFill>
                  <a:srgbClr val="1065AB"/>
                </a:solidFill>
              </a:rPr>
              <a:t>trajnostnih praks, </a:t>
            </a:r>
            <a:r>
              <a:rPr lang="en-US" dirty="0"/>
              <a:t>ki zmanjšujejo količino odpadkov in izboljšujejo podobo podjetja</a:t>
            </a:r>
            <a:r>
              <a:rPr lang="pl-PL" dirty="0"/>
              <a:t>.</a:t>
            </a:r>
            <a:endParaRPr lang="en-US" dirty="0"/>
          </a:p>
          <a:p>
            <a:pPr algn="just"/>
            <a:endParaRPr lang="pl-PL" dirty="0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387ACE7-CCB7-22F2-8166-B8AEE70B4E63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BC7E0D1-36FD-9223-C1AF-FF59335CF3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C045449E-B162-8882-36A5-05EE35B063EE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7189377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ytuł 6">
            <a:extLst>
              <a:ext uri="{FF2B5EF4-FFF2-40B4-BE49-F238E27FC236}">
                <a16:creationId xmlns:a16="http://schemas.microsoft.com/office/drawing/2014/main" id="{0CB6B79D-13A1-418A-3CD7-0760772861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err="1"/>
              <a:t>Povzetek</a:t>
            </a:r>
            <a:endParaRPr lang="pl-PL" dirty="0"/>
          </a:p>
        </p:txBody>
      </p:sp>
      <p:sp>
        <p:nvSpPr>
          <p:cNvPr id="8" name="Symbol zastępczy zawartości 7">
            <a:extLst>
              <a:ext uri="{FF2B5EF4-FFF2-40B4-BE49-F238E27FC236}">
                <a16:creationId xmlns:a16="http://schemas.microsoft.com/office/drawing/2014/main" id="{BA68647D-8959-AECA-FF1C-384AA40B60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44600" y="1842559"/>
            <a:ext cx="10947400" cy="3626908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/>
          <a:p>
            <a:pPr algn="just"/>
            <a:r>
              <a:rPr lang="en-US" sz="2000" dirty="0"/>
              <a:t>Oskrba omogoča pridobivanje opreme, materialov in sestavnih delov, potrebnih za proizvodnjo lastnega končnega izdelka ali za prodajo blaga naslednjim členom v oskrbovalni verigi, koncept nabave pa je menjalna transakcija, ki se začne, ko so materialne potrebe znane</a:t>
            </a:r>
            <a:r>
              <a:rPr lang="pl-PL" sz="2000" dirty="0"/>
              <a:t>;</a:t>
            </a:r>
            <a:endParaRPr lang="en-US" sz="2000" dirty="0"/>
          </a:p>
          <a:p>
            <a:pPr algn="just"/>
            <a:r>
              <a:rPr lang="en-US" sz="2000" dirty="0"/>
              <a:t>Izbira dobaviteljev je osnova za dolgoročna partnerstva z dobavitelji</a:t>
            </a:r>
            <a:r>
              <a:rPr lang="pl-PL" sz="2000" dirty="0"/>
              <a:t>;</a:t>
            </a:r>
            <a:endParaRPr lang="en-US" sz="2000" dirty="0"/>
          </a:p>
          <a:p>
            <a:pPr algn="just"/>
            <a:r>
              <a:rPr lang="en-US" sz="2000" dirty="0" err="1"/>
              <a:t>Metoda</a:t>
            </a:r>
            <a:r>
              <a:rPr lang="en-US" sz="2000" dirty="0"/>
              <a:t> </a:t>
            </a:r>
            <a:r>
              <a:rPr lang="sl-SI" sz="2000" dirty="0"/>
              <a:t>uteženih</a:t>
            </a:r>
            <a:r>
              <a:rPr lang="en-US" sz="2000" dirty="0"/>
              <a:t> točk je najpogosteje uporabljena kvantitativna metoda ocenjevanja dobaviteljev</a:t>
            </a:r>
            <a:r>
              <a:rPr lang="pl-PL" sz="2000" dirty="0"/>
              <a:t>;</a:t>
            </a:r>
            <a:endParaRPr lang="en-US" sz="2000" dirty="0"/>
          </a:p>
          <a:p>
            <a:pPr algn="just"/>
            <a:r>
              <a:rPr lang="en-US" sz="2000" dirty="0"/>
              <a:t>Analitični hierarhični proces (AHP), običajna metoda večkriterijskega odločanja, se uporablja za reševanje problemov, povezanih s strateškimi odločitvami, tudi za ocenjevanje in izbiro dobaviteljev</a:t>
            </a:r>
            <a:r>
              <a:rPr lang="pl-PL" sz="2000" dirty="0"/>
              <a:t>.</a:t>
            </a:r>
            <a:endParaRPr lang="en-US" sz="2000" dirty="0"/>
          </a:p>
          <a:p>
            <a:pPr algn="just"/>
            <a:endParaRPr lang="en-US" sz="2000" dirty="0"/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5EC7A390-22A9-6654-8BD9-597DABD52D2F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24C1D2CC-7927-7B07-F2C4-D6A25107FC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4" name="PoljeZBesedilom 3">
            <a:extLst>
              <a:ext uri="{FF2B5EF4-FFF2-40B4-BE49-F238E27FC236}">
                <a16:creationId xmlns:a16="http://schemas.microsoft.com/office/drawing/2014/main" id="{95BDA274-D038-8AAF-4E20-E377EE4B2D25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55018924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E85824-A001-2263-7D8B-EE06AD68A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4C80B287-0931-FC86-7ACD-C67A59D71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41959"/>
            <a:ext cx="9144000" cy="4186454"/>
          </a:xfrm>
        </p:spPr>
        <p:txBody>
          <a:bodyPr>
            <a:normAutofit fontScale="90000"/>
          </a:bodyPr>
          <a:lstStyle/>
          <a:p>
            <a:r>
              <a:rPr lang="pl-PL" sz="4000" dirty="0"/>
              <a:t>Avtorji:</a:t>
            </a:r>
            <a:br>
              <a:rPr lang="pl-PL" sz="4000" dirty="0"/>
            </a:br>
            <a:br>
              <a:rPr lang="pl-PL" sz="4000" dirty="0"/>
            </a:br>
            <a:r>
              <a:rPr lang="pl-PL" sz="4000" b="0" dirty="0">
                <a:solidFill>
                  <a:schemeClr val="tx1"/>
                </a:solidFill>
              </a:rPr>
              <a:t>Katarzyna Grzybowska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Ragin-Skorecka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Katarzyna Siemieniak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Piotr Cyplik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Michał Adamczak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Jędrzej Jankowski-Guzy</a:t>
            </a:r>
            <a:br>
              <a:rPr lang="pl-PL" sz="4000" b="0" dirty="0">
                <a:solidFill>
                  <a:schemeClr val="tx1"/>
                </a:solidFill>
              </a:rPr>
            </a:br>
            <a:r>
              <a:rPr lang="pl-PL" sz="4000" b="0" dirty="0">
                <a:solidFill>
                  <a:schemeClr val="tx1"/>
                </a:solidFill>
              </a:rPr>
              <a:t>Adrianna Toboła-Walaszczyk</a:t>
            </a:r>
            <a:br>
              <a:rPr lang="pl-PL" sz="4000" b="0" dirty="0">
                <a:solidFill>
                  <a:schemeClr val="tx1"/>
                </a:solidFill>
              </a:rPr>
            </a:br>
            <a:br>
              <a:rPr lang="pl-PL" sz="4000" dirty="0"/>
            </a:br>
            <a:r>
              <a:rPr lang="pl-PL" sz="4000" dirty="0"/>
              <a:t>Končna verzija: Junij 2025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71144C4-5BAD-C12F-C752-5C57C271D56A}"/>
              </a:ext>
            </a:extLst>
          </p:cNvPr>
          <p:cNvSpPr txBox="1"/>
          <p:nvPr/>
        </p:nvSpPr>
        <p:spPr>
          <a:xfrm>
            <a:off x="6469270" y="6266561"/>
            <a:ext cx="5011392" cy="504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sl-SI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6111834C-D259-5D38-88BF-74BED36B0F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1136281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ytuł 2">
            <a:extLst>
              <a:ext uri="{FF2B5EF4-FFF2-40B4-BE49-F238E27FC236}">
                <a16:creationId xmlns:a16="http://schemas.microsoft.com/office/drawing/2014/main" id="{5736179A-2A6B-1BB5-3527-A969A8C3E86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 err="1"/>
              <a:t>Hvala za vašo pozornost</a:t>
            </a:r>
            <a:endParaRPr lang="pl-PL" dirty="0"/>
          </a:p>
        </p:txBody>
      </p:sp>
      <p:pic>
        <p:nvPicPr>
          <p:cNvPr id="5" name="Obraz 4" descr="Obraz zawierający symbol, Czcionka, Grafika, zrzut ekranu&#10;&#10;Opis wygenerowany automatycznie">
            <a:extLst>
              <a:ext uri="{FF2B5EF4-FFF2-40B4-BE49-F238E27FC236}">
                <a16:creationId xmlns:a16="http://schemas.microsoft.com/office/drawing/2014/main" id="{219FB407-FBDE-B3A7-7F61-3F9311B8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4589" y="0"/>
            <a:ext cx="1227411" cy="429442"/>
          </a:xfrm>
          <a:prstGeom prst="rect">
            <a:avLst/>
          </a:prstGeom>
        </p:spPr>
      </p:pic>
      <p:sp>
        <p:nvSpPr>
          <p:cNvPr id="2" name="PoljeZBesedilom 1">
            <a:extLst>
              <a:ext uri="{FF2B5EF4-FFF2-40B4-BE49-F238E27FC236}">
                <a16:creationId xmlns:a16="http://schemas.microsoft.com/office/drawing/2014/main" id="{9E01B36F-569C-0BC3-A05D-05A5EAC0B401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Slika 3">
            <a:extLst>
              <a:ext uri="{FF2B5EF4-FFF2-40B4-BE49-F238E27FC236}">
                <a16:creationId xmlns:a16="http://schemas.microsoft.com/office/drawing/2014/main" id="{013D1C4E-C6E0-5C74-9D1D-D940A80EBF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PoljeZBesedilom 5">
            <a:extLst>
              <a:ext uri="{FF2B5EF4-FFF2-40B4-BE49-F238E27FC236}">
                <a16:creationId xmlns:a16="http://schemas.microsoft.com/office/drawing/2014/main" id="{6B95CF46-7EE0-CF58-AC1A-247CC488F23D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174973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Opredelitev dobave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sl-SI" dirty="0">
                <a:solidFill>
                  <a:srgbClr val="1065AB"/>
                </a:solidFill>
              </a:rPr>
              <a:t>Dobava</a:t>
            </a:r>
            <a:r>
              <a:rPr lang="en-US" dirty="0">
                <a:solidFill>
                  <a:srgbClr val="1065AB"/>
                </a:solidFill>
              </a:rPr>
              <a:t> </a:t>
            </a:r>
            <a:r>
              <a:rPr lang="en-US" dirty="0"/>
              <a:t>omogoča pridobivanje opreme, materialov in sestavnih delov, potrebnih za proizvodnjo lastnega končnega izdelka, ali prodajo blaga naslednjim členom v oskrbovalni verigi.</a:t>
            </a:r>
            <a:endParaRPr lang="pl-PL" dirty="0"/>
          </a:p>
          <a:p>
            <a:pPr algn="just"/>
            <a:r>
              <a:rPr lang="sl-SI" dirty="0"/>
              <a:t>Dobava</a:t>
            </a:r>
            <a:r>
              <a:rPr lang="en-US" dirty="0"/>
              <a:t> vključuje tudi dejavnosti, povezane z analizo razpoložljivih (trenutnih) zalog materialov in sestavnih delov, s katerimi razpolaga podjetje.</a:t>
            </a:r>
            <a:endParaRPr lang="pl-PL" dirty="0"/>
          </a:p>
          <a:p>
            <a:pPr algn="just"/>
            <a:r>
              <a:rPr lang="sl-SI" dirty="0"/>
              <a:t>Dobava</a:t>
            </a:r>
            <a:r>
              <a:rPr lang="en-US" dirty="0"/>
              <a:t> vključuje tudi nadzor in odzivanje na spremembe pogojev dobave (spremembe datuma, asortimenta, količine itd.). Pomeni torej, da se nekaj pridobi na načrtovan način.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6150358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pl-PL" sz="1200" dirty="0" err="1">
                <a:solidFill>
                  <a:srgbClr val="7F7F7F"/>
                </a:solidFill>
              </a:rPr>
              <a:t>Coyle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Bardi</a:t>
            </a:r>
            <a:r>
              <a:rPr lang="pl-PL" sz="1200" dirty="0">
                <a:solidFill>
                  <a:srgbClr val="7F7F7F"/>
                </a:solidFill>
              </a:rPr>
              <a:t>, </a:t>
            </a:r>
            <a:r>
              <a:rPr lang="pl-PL" sz="1200" dirty="0" err="1">
                <a:solidFill>
                  <a:srgbClr val="7F7F7F"/>
                </a:solidFill>
              </a:rPr>
              <a:t>Langley</a:t>
            </a:r>
            <a:r>
              <a:rPr lang="pl-PL" sz="1200" dirty="0">
                <a:solidFill>
                  <a:srgbClr val="7F7F7F"/>
                </a:solidFill>
              </a:rPr>
              <a:t>, 2002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E2B40A70-6CF5-01EF-84AD-054E31C09818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BBBBAC8C-DDBB-BF69-36CB-E37B3B3FB1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6D52B88-690C-3B74-0E6C-86B691A0B570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03211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Opredelitev nabave</a:t>
            </a:r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>
                <a:solidFill>
                  <a:srgbClr val="1065AB"/>
                </a:solidFill>
              </a:rPr>
              <a:t>Nabava </a:t>
            </a:r>
            <a:r>
              <a:rPr lang="en-US" dirty="0"/>
              <a:t>je ena od faz logistike oskrbe. Pomeni nabavo blaga in storitev</a:t>
            </a:r>
            <a:r>
              <a:rPr lang="pl-PL" dirty="0"/>
              <a:t>.</a:t>
            </a:r>
          </a:p>
          <a:p>
            <a:pPr algn="just"/>
            <a:r>
              <a:rPr lang="en-US" dirty="0"/>
              <a:t>Koncept nabave je treba razumeti kot </a:t>
            </a:r>
            <a:r>
              <a:rPr lang="en-US" dirty="0">
                <a:solidFill>
                  <a:srgbClr val="1065AB"/>
                </a:solidFill>
              </a:rPr>
              <a:t>menjalno transakcijo</a:t>
            </a:r>
            <a:r>
              <a:rPr lang="en-US" dirty="0"/>
              <a:t>, ki se začne, ko so znane materialne potrebe</a:t>
            </a:r>
            <a:r>
              <a:rPr lang="pl-PL" dirty="0"/>
              <a:t>.</a:t>
            </a:r>
          </a:p>
          <a:p>
            <a:pPr algn="just"/>
            <a:r>
              <a:rPr lang="en-US" dirty="0"/>
              <a:t>Zato vključuje štiri faze:</a:t>
            </a:r>
            <a:endParaRPr lang="pl-PL" dirty="0"/>
          </a:p>
          <a:p>
            <a:pPr lvl="1" algn="just"/>
            <a:r>
              <a:rPr lang="en-US" dirty="0"/>
              <a:t>z navedbo vrste nakupa;</a:t>
            </a:r>
            <a:endParaRPr lang="pl-PL" dirty="0"/>
          </a:p>
          <a:p>
            <a:pPr lvl="1" algn="just"/>
            <a:r>
              <a:rPr lang="en-US" dirty="0"/>
              <a:t>določitev potrebne ravni izdatkov;</a:t>
            </a:r>
            <a:endParaRPr lang="pl-PL" dirty="0"/>
          </a:p>
          <a:p>
            <a:pPr lvl="1" algn="just"/>
            <a:r>
              <a:rPr lang="en-US" dirty="0"/>
              <a:t>izvajanje dejanskega postopka nakupa;</a:t>
            </a:r>
            <a:endParaRPr lang="pl-PL" dirty="0"/>
          </a:p>
          <a:p>
            <a:pPr lvl="1" algn="just"/>
            <a:r>
              <a:rPr lang="en-US" dirty="0"/>
              <a:t>ocenjevanje učinkovitosti zaključenega postopka nakupa.</a:t>
            </a:r>
            <a:endParaRPr lang="pl-PL" dirty="0"/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603952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Kowalska, 2005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41957654-24D5-38DE-75BB-06B338A82674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1A33A6C0-42DB-3A14-80FF-FED818EC22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E950BADF-CF32-389E-A342-091EAEFA6D7B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35082683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Strategije nabave in </a:t>
            </a:r>
            <a:r>
              <a:rPr lang="sl-SI" dirty="0"/>
              <a:t>naročanja</a:t>
            </a:r>
            <a:r>
              <a:rPr lang="en-US" dirty="0"/>
              <a:t> 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Glede na možne vire oskrbe </a:t>
            </a:r>
            <a:r>
              <a:rPr lang="pl-PL" dirty="0" err="1"/>
              <a:t>lahko razlikujemo</a:t>
            </a:r>
            <a:r>
              <a:rPr lang="pl-PL" dirty="0"/>
              <a:t>:</a:t>
            </a:r>
          </a:p>
          <a:p>
            <a:pPr lvl="1" algn="just"/>
            <a:r>
              <a:rPr lang="en-US" dirty="0"/>
              <a:t>en sam vir dobave (en dobavitelj) </a:t>
            </a:r>
            <a:r>
              <a:rPr lang="pl-PL" dirty="0"/>
              <a:t>- </a:t>
            </a:r>
            <a:r>
              <a:rPr lang="en-US" dirty="0"/>
              <a:t>(</a:t>
            </a:r>
            <a:r>
              <a:rPr lang="en-US" dirty="0">
                <a:solidFill>
                  <a:srgbClr val="1065AB"/>
                </a:solidFill>
              </a:rPr>
              <a:t>single sourcing</a:t>
            </a:r>
            <a:r>
              <a:rPr lang="en-US" dirty="0"/>
              <a:t>) pomeni, da je na podlagi določenih meril izbran en dobavitelj, ki je odgovoren za dobavo določenega asortimentnega artikla ali asortimentne skupine</a:t>
            </a:r>
            <a:r>
              <a:rPr lang="pl-PL" dirty="0"/>
              <a:t>;</a:t>
            </a:r>
          </a:p>
          <a:p>
            <a:pPr lvl="1" algn="just"/>
            <a:r>
              <a:rPr lang="en-US" dirty="0"/>
              <a:t>dva vira dobave (dva dobavitelja) </a:t>
            </a:r>
            <a:r>
              <a:rPr lang="pl-PL" dirty="0"/>
              <a:t>- </a:t>
            </a:r>
            <a:r>
              <a:rPr lang="en-US" dirty="0"/>
              <a:t>(</a:t>
            </a:r>
            <a:r>
              <a:rPr lang="en-US" dirty="0">
                <a:solidFill>
                  <a:srgbClr val="1065AB"/>
                </a:solidFill>
              </a:rPr>
              <a:t>dvojna oskrba</a:t>
            </a:r>
            <a:r>
              <a:rPr lang="en-US" dirty="0"/>
              <a:t>), ki pomeni nabavo pri dveh enakih dobaviteljih, ki dobavljata isto vrsto izdelkov ali skupino izdelkov</a:t>
            </a:r>
            <a:r>
              <a:rPr lang="pl-PL" dirty="0"/>
              <a:t>;</a:t>
            </a:r>
          </a:p>
          <a:p>
            <a:pPr lvl="1" algn="just"/>
            <a:r>
              <a:rPr lang="en-US" dirty="0"/>
              <a:t>več virov dobave (več dobaviteljev) </a:t>
            </a:r>
            <a:r>
              <a:rPr lang="pl-PL" dirty="0"/>
              <a:t>- </a:t>
            </a:r>
            <a:r>
              <a:rPr lang="en-US" dirty="0"/>
              <a:t>(</a:t>
            </a:r>
            <a:r>
              <a:rPr lang="en-US" dirty="0">
                <a:solidFill>
                  <a:srgbClr val="1065AB"/>
                </a:solidFill>
              </a:rPr>
              <a:t>multiple sourcing</a:t>
            </a:r>
            <a:r>
              <a:rPr lang="en-US" dirty="0"/>
              <a:t>) pomeni uporabo storitev več dobaviteljev in podizvajalcev. Ta strategija zagotavlja visoko varnost oskrbe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Grzybowska, 2011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CABF8941-C2A8-0CD6-29D8-CB059520D8D1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85A73E18-C2E4-E19B-7A3E-DC8C03B3AD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B4E9B56-5443-1579-7CE0-93D237551724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44593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F02BE-9327-60A5-B587-2CB74F2DE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7D6CCD6A-CF1D-DB35-2F22-1E0BDC7A5F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Strategije nabave in nabave 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A4B79EAA-B986-B18F-0BFE-9C4FCCBCA0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/>
              <a:t>Zaradi predmeta nakupa </a:t>
            </a:r>
            <a:r>
              <a:rPr lang="pl-PL" dirty="0" err="1"/>
              <a:t>lahko razlikujemo</a:t>
            </a:r>
            <a:r>
              <a:rPr lang="pl-PL" dirty="0"/>
              <a:t>:</a:t>
            </a:r>
          </a:p>
          <a:p>
            <a:pPr lvl="1" algn="just"/>
            <a:r>
              <a:rPr lang="en-US" dirty="0"/>
              <a:t>nakupi posameznih elementov (</a:t>
            </a:r>
            <a:r>
              <a:rPr lang="en-US" dirty="0">
                <a:solidFill>
                  <a:srgbClr val="1065AB"/>
                </a:solidFill>
              </a:rPr>
              <a:t>unit sourcing</a:t>
            </a:r>
            <a:r>
              <a:rPr lang="en-US" dirty="0"/>
              <a:t>), ki so namenjeni proizvodnim podjetjem, ki predmet nakupa kupujejo v obliki nezahtevnih sestavnih delov (enostavni elementi: deli, detajli itd.), iz katerih nato izdelajo končni izdelek</a:t>
            </a:r>
            <a:r>
              <a:rPr lang="pl-PL" dirty="0"/>
              <a:t>;</a:t>
            </a:r>
          </a:p>
          <a:p>
            <a:pPr lvl="1" algn="just"/>
            <a:endParaRPr lang="pl-PL" dirty="0"/>
          </a:p>
          <a:p>
            <a:pPr lvl="1" algn="just"/>
            <a:r>
              <a:rPr lang="en-US" dirty="0"/>
              <a:t>modularni nakupi (</a:t>
            </a:r>
            <a:r>
              <a:rPr lang="en-US" dirty="0">
                <a:solidFill>
                  <a:srgbClr val="1065AB"/>
                </a:solidFill>
              </a:rPr>
              <a:t>modular sourcing</a:t>
            </a:r>
            <a:r>
              <a:rPr lang="en-US" dirty="0"/>
              <a:t>), ki pomenijo opuščanje nabave posameznih elementov </a:t>
            </a:r>
            <a:r>
              <a:rPr lang="en-US" dirty="0" err="1"/>
              <a:t>v korist </a:t>
            </a:r>
            <a:r>
              <a:rPr lang="en-US" dirty="0"/>
              <a:t>pripravljenih montažnih modulov ali kompleksnih sestavnih delov, ki se sestavijo v končni izdelek</a:t>
            </a:r>
            <a:r>
              <a:rPr lang="pl-PL" dirty="0"/>
              <a:t>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493056F-2A2B-B4E1-64EF-D6EF5B19D1BF}"/>
              </a:ext>
            </a:extLst>
          </p:cNvPr>
          <p:cNvSpPr txBox="1">
            <a:spLocks/>
          </p:cNvSpPr>
          <p:nvPr/>
        </p:nvSpPr>
        <p:spPr>
          <a:xfrm>
            <a:off x="702732" y="5864033"/>
            <a:ext cx="4580467" cy="4773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Grzybowska, 2011</a:t>
            </a: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23D90E9F-1661-6532-B079-AB16F1E5534B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CA626915-55CB-A540-4911-F79A83C8AD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7CC86B65-5216-76C0-98D1-B96EB9BA131A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771426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33035A-E6C2-24C1-388A-C5FD709E47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EDFAF367-BD50-1730-AF4C-DDBE9EACDA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Metode ocenjevanja in izbire dobaviteljev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57886FE9-408C-A7B2-BA85-DDF8977437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4800" y="1603952"/>
            <a:ext cx="5254361" cy="4351338"/>
          </a:xfrm>
        </p:spPr>
        <p:txBody>
          <a:bodyPr>
            <a:normAutofit/>
          </a:bodyPr>
          <a:lstStyle/>
          <a:p>
            <a:pPr algn="just"/>
            <a:r>
              <a:rPr lang="en-US" dirty="0"/>
              <a:t>Izbira dobaviteljev je osnova za </a:t>
            </a:r>
            <a:r>
              <a:rPr lang="en-US" dirty="0">
                <a:solidFill>
                  <a:srgbClr val="1065AB"/>
                </a:solidFill>
              </a:rPr>
              <a:t>dolgoročna partnerstva z </a:t>
            </a:r>
            <a:r>
              <a:rPr lang="en-US" dirty="0"/>
              <a:t>dobavitelji, ki lahko pomembno prispevajo k uspehu ali neuspehu podjetja.</a:t>
            </a:r>
            <a:endParaRPr lang="pl-PL" dirty="0"/>
          </a:p>
          <a:p>
            <a:pPr algn="just"/>
            <a:r>
              <a:rPr lang="en-US" dirty="0"/>
              <a:t>Na postopek odločanja o ocenjevanju in izbiri dobaviteljev vplivajo naslednji elementi</a:t>
            </a:r>
            <a:r>
              <a:rPr lang="pl-PL" dirty="0"/>
              <a:t>: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74DF49A9-6696-5FF8-FD5F-5890CFDA4DA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da-DK" sz="1200" dirty="0">
                <a:solidFill>
                  <a:srgbClr val="7F7F7F"/>
                </a:solidFill>
              </a:rPr>
              <a:t>Ali et al., 2023</a:t>
            </a:r>
            <a:r>
              <a:rPr lang="pl-PL" sz="1200" dirty="0">
                <a:solidFill>
                  <a:srgbClr val="7F7F7F"/>
                </a:solidFill>
              </a:rPr>
              <a:t>; Nowakowski &amp; </a:t>
            </a:r>
            <a:r>
              <a:rPr lang="pl-PL" sz="1200" dirty="0" err="1">
                <a:solidFill>
                  <a:srgbClr val="7F7F7F"/>
                </a:solidFill>
              </a:rPr>
              <a:t>Werbińska-Wojciechowska</a:t>
            </a:r>
            <a:r>
              <a:rPr lang="pl-PL" sz="1200" dirty="0">
                <a:solidFill>
                  <a:srgbClr val="7F7F7F"/>
                </a:solidFill>
              </a:rPr>
              <a:t>, 2012; de </a:t>
            </a:r>
            <a:r>
              <a:rPr lang="pl-PL" sz="1200" dirty="0" err="1">
                <a:solidFill>
                  <a:srgbClr val="7F7F7F"/>
                </a:solidFill>
              </a:rPr>
              <a:t>Boer</a:t>
            </a:r>
            <a:r>
              <a:rPr lang="pl-PL" sz="1200" dirty="0">
                <a:solidFill>
                  <a:srgbClr val="7F7F7F"/>
                </a:solidFill>
              </a:rPr>
              <a:t>, et al. 2001</a:t>
            </a: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9568DF0-3420-D328-A182-030FA36F163F}"/>
              </a:ext>
            </a:extLst>
          </p:cNvPr>
          <p:cNvGraphicFramePr/>
          <p:nvPr/>
        </p:nvGraphicFramePr>
        <p:xfrm>
          <a:off x="6003636" y="1400777"/>
          <a:ext cx="5883564" cy="47576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PoljeZBesedilom 1">
            <a:extLst>
              <a:ext uri="{FF2B5EF4-FFF2-40B4-BE49-F238E27FC236}">
                <a16:creationId xmlns:a16="http://schemas.microsoft.com/office/drawing/2014/main" id="{1AF291B5-C834-0411-2864-BF00623A1299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4D8EBD0C-26AA-D043-12B9-58C687075E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97A7FEAE-B3BB-A7A1-ECDF-48B86AEC4294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810866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1B53A616-BC45-7003-D00A-64BD157817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Metode ocenjevanja in izbire dobaviteljev</a:t>
            </a:r>
            <a:endParaRPr lang="pl-PL" dirty="0"/>
          </a:p>
        </p:txBody>
      </p:sp>
      <p:sp>
        <p:nvSpPr>
          <p:cNvPr id="5" name="Symbol zastępczy zawartości 4">
            <a:extLst>
              <a:ext uri="{FF2B5EF4-FFF2-40B4-BE49-F238E27FC236}">
                <a16:creationId xmlns:a16="http://schemas.microsoft.com/office/drawing/2014/main" id="{08B1E3E4-9C4A-4CF8-DBD2-8A61BD59772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pl-PL" dirty="0" err="1"/>
              <a:t>Razlikujemo </a:t>
            </a:r>
            <a:r>
              <a:rPr lang="pl-PL" dirty="0"/>
              <a:t>več </a:t>
            </a:r>
            <a:r>
              <a:rPr lang="en-US" dirty="0"/>
              <a:t>metod in tehnik za ocenjevanje in izbiro dobaviteljev</a:t>
            </a:r>
            <a:r>
              <a:rPr lang="pl-PL" dirty="0"/>
              <a:t>:</a:t>
            </a:r>
          </a:p>
          <a:p>
            <a:pPr lvl="1" algn="just"/>
            <a:r>
              <a:rPr lang="en-US" dirty="0"/>
              <a:t>metode izločanja, ki podjetjem pomagajo pri postopku izbire dobaviteljev s postopnim izločanjem tistih, ki ne izpolnjujejo določenih meril </a:t>
            </a:r>
            <a:r>
              <a:rPr lang="pl-PL" dirty="0"/>
              <a:t>(</a:t>
            </a:r>
            <a:r>
              <a:rPr lang="pl-PL" dirty="0" err="1"/>
              <a:t>npr. </a:t>
            </a:r>
            <a:r>
              <a:rPr lang="pl-PL" dirty="0"/>
              <a:t>točkovna </a:t>
            </a:r>
            <a:r>
              <a:rPr lang="pl-PL" dirty="0" err="1"/>
              <a:t>metoda)</a:t>
            </a:r>
            <a:r>
              <a:rPr lang="pl-PL" dirty="0"/>
              <a:t>;</a:t>
            </a:r>
          </a:p>
          <a:p>
            <a:pPr lvl="1" algn="just"/>
            <a:r>
              <a:rPr lang="en-US" dirty="0"/>
              <a:t>metode optimizacije, ki podjetjem pomagajo pri odločanju o izbiri najboljših dobaviteljev na podlagi različnih meril (</a:t>
            </a:r>
            <a:r>
              <a:rPr lang="pl-PL" dirty="0" err="1"/>
              <a:t>npr. metoda </a:t>
            </a:r>
            <a:r>
              <a:rPr lang="pl-PL" dirty="0"/>
              <a:t>AHP);</a:t>
            </a:r>
          </a:p>
          <a:p>
            <a:pPr lvl="1" algn="just"/>
            <a:r>
              <a:rPr lang="en-US" dirty="0" err="1"/>
              <a:t>verjetnostne </a:t>
            </a:r>
            <a:r>
              <a:rPr lang="en-US" dirty="0"/>
              <a:t>metode, ki v procesu odločanja upoštevajo negotovost in spremenljivost podatkov (</a:t>
            </a:r>
            <a:r>
              <a:rPr lang="pl-PL" dirty="0" err="1"/>
              <a:t>npr. metoda </a:t>
            </a:r>
            <a:r>
              <a:rPr lang="pl-PL" dirty="0"/>
              <a:t>TOPSIS).</a:t>
            </a:r>
          </a:p>
        </p:txBody>
      </p:sp>
      <p:sp>
        <p:nvSpPr>
          <p:cNvPr id="6" name="Symbol zastępczy zawartości 4">
            <a:extLst>
              <a:ext uri="{FF2B5EF4-FFF2-40B4-BE49-F238E27FC236}">
                <a16:creationId xmlns:a16="http://schemas.microsoft.com/office/drawing/2014/main" id="{4D0B990B-A015-95E2-DF45-A832FF931C3B}"/>
              </a:ext>
            </a:extLst>
          </p:cNvPr>
          <p:cNvSpPr txBox="1">
            <a:spLocks/>
          </p:cNvSpPr>
          <p:nvPr/>
        </p:nvSpPr>
        <p:spPr>
          <a:xfrm>
            <a:off x="531282" y="6361640"/>
            <a:ext cx="5393268" cy="3185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015BA6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pl-PL" sz="1200" dirty="0">
                <a:solidFill>
                  <a:srgbClr val="7F7F7F"/>
                </a:solidFill>
              </a:rPr>
              <a:t>Vir: </a:t>
            </a:r>
            <a:r>
              <a:rPr lang="da-DK" sz="1200" dirty="0">
                <a:solidFill>
                  <a:srgbClr val="7F7F7F"/>
                </a:solidFill>
              </a:rPr>
              <a:t>Benyoucef et al., 2003</a:t>
            </a:r>
            <a:endParaRPr lang="pl-PL" sz="1200" dirty="0">
              <a:solidFill>
                <a:srgbClr val="7F7F7F"/>
              </a:solidFill>
            </a:endParaRPr>
          </a:p>
        </p:txBody>
      </p:sp>
      <p:sp>
        <p:nvSpPr>
          <p:cNvPr id="2" name="PoljeZBesedilom 1">
            <a:extLst>
              <a:ext uri="{FF2B5EF4-FFF2-40B4-BE49-F238E27FC236}">
                <a16:creationId xmlns:a16="http://schemas.microsoft.com/office/drawing/2014/main" id="{08CF8DEA-3A61-660D-E0F4-C6FD6B9FBED5}"/>
              </a:ext>
            </a:extLst>
          </p:cNvPr>
          <p:cNvSpPr txBox="1"/>
          <p:nvPr/>
        </p:nvSpPr>
        <p:spPr>
          <a:xfrm>
            <a:off x="6464460" y="6213237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pl-PL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Financirano s strani Evropske unije. Izražena stališča in mnenja so zgolj stališča in mnenja avtorja(-ev) in ni nujno, da odražajo stališča in mnenja Evropske unije ali Evropske izvajalske agencije za izobraževanje in kulturo (EACEA). Zanje ne moreta biti odgovorna niti Evropska unija niti EACEA.</a:t>
            </a:r>
            <a:endParaRPr lang="en-GB" sz="8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Slika 2">
            <a:extLst>
              <a:ext uri="{FF2B5EF4-FFF2-40B4-BE49-F238E27FC236}">
                <a16:creationId xmlns:a16="http://schemas.microsoft.com/office/drawing/2014/main" id="{87BB6B0E-A7FB-99B2-B974-85F1E02CCF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75852" y="6213237"/>
            <a:ext cx="635235" cy="644763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7" name="PoljeZBesedilom 6">
            <a:extLst>
              <a:ext uri="{FF2B5EF4-FFF2-40B4-BE49-F238E27FC236}">
                <a16:creationId xmlns:a16="http://schemas.microsoft.com/office/drawing/2014/main" id="{66E978E0-E5F5-74CE-5AA6-65168D1E2EF8}"/>
              </a:ext>
            </a:extLst>
          </p:cNvPr>
          <p:cNvSpPr txBox="1"/>
          <p:nvPr/>
        </p:nvSpPr>
        <p:spPr>
          <a:xfrm>
            <a:off x="6459437" y="6266562"/>
            <a:ext cx="501139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Sofinancirano s strani Evropske unije</a:t>
            </a:r>
          </a:p>
          <a:p>
            <a:r>
              <a:rPr lang="sl-SI" sz="8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Izražena stališča in mnenja so izključno mnenja avtorja(-jev) in ne odražajo nujno stališč Evropske unije ali Nacionalne agencije (NA). Evropska unija in Nacionalna agencija zanje ne prevzemata odgovornosti.</a:t>
            </a:r>
          </a:p>
        </p:txBody>
      </p:sp>
    </p:spTree>
    <p:extLst>
      <p:ext uri="{BB962C8B-B14F-4D97-AF65-F5344CB8AC3E}">
        <p14:creationId xmlns:p14="http://schemas.microsoft.com/office/powerpoint/2010/main" val="17800009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a92fe6ce-cc5e-4661-b3e6-d9d5535f70b5">
      <Terms xmlns="http://schemas.microsoft.com/office/infopath/2007/PartnerControls"/>
    </lcf76f155ced4ddcb4097134ff3c332f>
    <TaxCatchAll xmlns="d9bddfac-6dc9-4958-8f35-4d0da3af229b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5D1A4C46F9DF340B00409C6B9ED12C1" ma:contentTypeVersion="15" ma:contentTypeDescription="Ustvari nov dokument." ma:contentTypeScope="" ma:versionID="e39e5a21f07b79f5f02b47bb518c1032">
  <xsd:schema xmlns:xsd="http://www.w3.org/2001/XMLSchema" xmlns:xs="http://www.w3.org/2001/XMLSchema" xmlns:p="http://schemas.microsoft.com/office/2006/metadata/properties" xmlns:ns2="a92fe6ce-cc5e-4661-b3e6-d9d5535f70b5" xmlns:ns3="d9bddfac-6dc9-4958-8f35-4d0da3af229b" targetNamespace="http://schemas.microsoft.com/office/2006/metadata/properties" ma:root="true" ma:fieldsID="b4e78d507071451a3820eedd449fec3a" ns2:_="" ns3:_="">
    <xsd:import namespace="a92fe6ce-cc5e-4661-b3e6-d9d5535f70b5"/>
    <xsd:import namespace="d9bddfac-6dc9-4958-8f35-4d0da3af229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CR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2fe6ce-cc5e-4661-b3e6-d9d5535f70b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Oznake slike" ma:readOnly="false" ma:fieldId="{5cf76f15-5ced-4ddc-b409-7134ff3c332f}" ma:taxonomyMulti="true" ma:sspId="dfb4df37-903f-415b-817d-12eb03f331f0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Location" ma:index="18" nillable="true" ma:displayName="Location" ma:indexed="true" ma:internalName="MediaServiceLocation" ma:readOnly="true">
      <xsd:simpleType>
        <xsd:restriction base="dms:Text"/>
      </xsd:simple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9bddfac-6dc9-4958-8f35-4d0da3af229b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4652e19-0f91-4064-a28d-12f01e91685a}" ma:internalName="TaxCatchAll" ma:showField="CatchAllData" ma:web="d9bddfac-6dc9-4958-8f35-4d0da3af229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V skupni rabi z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V skupni rabi s podrobnostmi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Vrsta vsebine"/>
        <xsd:element ref="dc:title" minOccurs="0" maxOccurs="1" ma:index="4" ma:displayName="Naslov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B307AB2-CEF4-4CE3-97BD-2736BED3D725}">
  <ds:schemaRefs>
    <ds:schemaRef ds:uri="http://schemas.microsoft.com/office/2006/metadata/properties"/>
    <ds:schemaRef ds:uri="http://schemas.microsoft.com/office/infopath/2007/PartnerControls"/>
    <ds:schemaRef ds:uri="a92fe6ce-cc5e-4661-b3e6-d9d5535f70b5"/>
    <ds:schemaRef ds:uri="d9bddfac-6dc9-4958-8f35-4d0da3af229b"/>
  </ds:schemaRefs>
</ds:datastoreItem>
</file>

<file path=customXml/itemProps2.xml><?xml version="1.0" encoding="utf-8"?>
<ds:datastoreItem xmlns:ds="http://schemas.openxmlformats.org/officeDocument/2006/customXml" ds:itemID="{73D4519B-B377-4836-85DE-66C1CEC2CC3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2fe6ce-cc5e-4661-b3e6-d9d5535f70b5"/>
    <ds:schemaRef ds:uri="d9bddfac-6dc9-4958-8f35-4d0da3af229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B286887E-698A-4D45-9125-771E050E1ED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3668</TotalTime>
  <Words>4915</Words>
  <Application>Microsoft Office PowerPoint</Application>
  <PresentationFormat>Panoramiczny</PresentationFormat>
  <Paragraphs>347</Paragraphs>
  <Slides>32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2</vt:i4>
      </vt:variant>
      <vt:variant>
        <vt:lpstr>Tytuły slajdów</vt:lpstr>
      </vt:variant>
      <vt:variant>
        <vt:i4>32</vt:i4>
      </vt:variant>
    </vt:vector>
  </HeadingPairs>
  <TitlesOfParts>
    <vt:vector size="39" baseType="lpstr">
      <vt:lpstr>Arial</vt:lpstr>
      <vt:lpstr>Calibri</vt:lpstr>
      <vt:lpstr>Cambria Math</vt:lpstr>
      <vt:lpstr>Tahoma</vt:lpstr>
      <vt:lpstr>Wingdings</vt:lpstr>
      <vt:lpstr>Motyw pakietu Office</vt:lpstr>
      <vt:lpstr>1_Motyw pakietu Office</vt:lpstr>
      <vt:lpstr>Napredna uporaba preglednic za analizo logističnih podatkov</vt:lpstr>
      <vt:lpstr>Agenda</vt:lpstr>
      <vt:lpstr>Logistika oskrbe</vt:lpstr>
      <vt:lpstr>Opredelitev dobave</vt:lpstr>
      <vt:lpstr>Opredelitev nabave</vt:lpstr>
      <vt:lpstr>Strategije nabave in naročanja </vt:lpstr>
      <vt:lpstr>Strategije nabave in nabave </vt:lpstr>
      <vt:lpstr>Metode ocenjevanja in izbire dobaviteljev</vt:lpstr>
      <vt:lpstr>Metode ocenjevanja in izbire dobaviteljev</vt:lpstr>
      <vt:lpstr>Merila za ocenjevanje dobaviteljev</vt:lpstr>
      <vt:lpstr>Merila za ocenjevanje dobaviteljev</vt:lpstr>
      <vt:lpstr>Metoda uteženih točk</vt:lpstr>
      <vt:lpstr>Metoda uteženih točk</vt:lpstr>
      <vt:lpstr>Metoda uteženih točk - primer</vt:lpstr>
      <vt:lpstr>Metoda uteženih točk - primer</vt:lpstr>
      <vt:lpstr>Metoda uteženih točk - primer</vt:lpstr>
      <vt:lpstr>Metoda uteženih točk - primer</vt:lpstr>
      <vt:lpstr>Metoda uteženih točk - primer</vt:lpstr>
      <vt:lpstr>Metoda uteženih točk - primer</vt:lpstr>
      <vt:lpstr>Večkriterijska metoda </vt:lpstr>
      <vt:lpstr>Večkriterijska metoda </vt:lpstr>
      <vt:lpstr>Večkriterijska metoda - primer</vt:lpstr>
      <vt:lpstr>Večkriterijska metoda - primer</vt:lpstr>
      <vt:lpstr>Večkriterijska metoda - primer</vt:lpstr>
      <vt:lpstr>Večkriterijska metoda - primer</vt:lpstr>
      <vt:lpstr>Večkriterijska metoda - primer</vt:lpstr>
      <vt:lpstr>Večkriterijska metoda - primer</vt:lpstr>
      <vt:lpstr>Večkriterijska metoda - primer</vt:lpstr>
      <vt:lpstr>Večkriterijska metoda - primer</vt:lpstr>
      <vt:lpstr>Povzetek</vt:lpstr>
      <vt:lpstr>Avtorji:  Katarzyna Grzybowska Katarzyna Ragin-Skorecka Katarzyna Siemieniak Piotr Cyplik Michał Adamczak Jędrzej Jankowski-Guzy Adrianna Toboła-Walaszczyk  Končna verzija: Junij 2025</vt:lpstr>
      <vt:lpstr>Hvala za vašo pozornost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Michał Adamczak | Wyższa Szkoła Logistyki</dc:creator>
  <cp:keywords>, docId:4DEDDB2A59A95B86F07B338F25273964</cp:keywords>
  <cp:lastModifiedBy>KRS</cp:lastModifiedBy>
  <cp:revision>86</cp:revision>
  <dcterms:created xsi:type="dcterms:W3CDTF">2023-07-06T12:09:08Z</dcterms:created>
  <dcterms:modified xsi:type="dcterms:W3CDTF">2025-10-28T10:45:41Z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0x010100C5D1A4C46F9DF340B00409C6B9ED12C1</vt:lpwstr>
  </property>
  <property fmtid="{D5CDD505-2E9C-101B-9397-08002B2CF9AE}" pid="3" name="MediaServiceImageTags">
    <vt:lpwstr/>
  </property>
</Properties>
</file>