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61" r:id="rId9"/>
    <p:sldId id="268" r:id="rId10"/>
    <p:sldId id="269" r:id="rId11"/>
    <p:sldId id="271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2" r:id="rId22"/>
    <p:sldId id="280" r:id="rId23"/>
    <p:sldId id="281" r:id="rId24"/>
    <p:sldId id="284" r:id="rId25"/>
    <p:sldId id="297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66" r:id="rId39"/>
    <p:sldId id="336" r:id="rId40"/>
    <p:sldId id="263" r:id="rId4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0000"/>
    <a:srgbClr val="B342D9"/>
    <a:srgbClr val="870D88"/>
    <a:srgbClr val="8B8B8B"/>
    <a:srgbClr val="A6C6E0"/>
    <a:srgbClr val="CFD5EA"/>
    <a:srgbClr val="AFAFAF"/>
    <a:srgbClr val="0673E1"/>
    <a:srgbClr val="00C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>
        <p:scale>
          <a:sx n="90" d="100"/>
          <a:sy n="90" d="100"/>
        </p:scale>
        <p:origin x="-800" y="-13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241395-6864-4C02-ACBC-3B8001E4061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57BF57A-11CD-40AC-A094-43B64E6370A5}">
      <dgm:prSet phldrT="[Tekst]"/>
      <dgm:spPr/>
      <dgm:t>
        <a:bodyPr/>
        <a:lstStyle/>
        <a:p>
          <a:r>
            <a:rPr lang="en-US" dirty="0"/>
            <a:t>Interne </a:t>
          </a:r>
          <a:r>
            <a:rPr lang="en-US" dirty="0" err="1"/>
            <a:t>pripreme</a:t>
          </a:r>
          <a:r>
            <a:rPr lang="en-US" dirty="0"/>
            <a:t> </a:t>
          </a:r>
          <a:r>
            <a:rPr lang="en-US" dirty="0" err="1"/>
            <a:t>kompanije</a:t>
          </a:r>
          <a:endParaRPr lang="pl-PL" dirty="0"/>
        </a:p>
      </dgm:t>
    </dgm:pt>
    <dgm:pt modelId="{954B1D18-2016-4775-89ED-FE998A2ED46D}" type="parTrans" cxnId="{A7E0E796-AC9E-4E9F-B42D-007DDFF587B0}">
      <dgm:prSet/>
      <dgm:spPr/>
      <dgm:t>
        <a:bodyPr/>
        <a:lstStyle/>
        <a:p>
          <a:endParaRPr lang="pl-PL"/>
        </a:p>
      </dgm:t>
    </dgm:pt>
    <dgm:pt modelId="{822651B6-3570-437B-A9D5-EAB8FC926007}" type="sibTrans" cxnId="{A7E0E796-AC9E-4E9F-B42D-007DDFF587B0}">
      <dgm:prSet/>
      <dgm:spPr/>
      <dgm:t>
        <a:bodyPr/>
        <a:lstStyle/>
        <a:p>
          <a:endParaRPr lang="pl-PL"/>
        </a:p>
      </dgm:t>
    </dgm:pt>
    <dgm:pt modelId="{7B5D7F30-CA0B-4FF8-8C83-166D2713AE0C}">
      <dgm:prSet phldrT="[Tekst]"/>
      <dgm:spPr/>
      <dgm:t>
        <a:bodyPr/>
        <a:lstStyle/>
        <a:p>
          <a:r>
            <a:rPr lang="pl-PL" dirty="0"/>
            <a:t>pozivanje spoljnih kompanija</a:t>
          </a:r>
        </a:p>
      </dgm:t>
    </dgm:pt>
    <dgm:pt modelId="{938FAB7A-4B21-4B0E-909D-5E841D910605}" type="parTrans" cxnId="{0E48215C-21DC-4767-9BC0-12F16FD4EF01}">
      <dgm:prSet/>
      <dgm:spPr/>
      <dgm:t>
        <a:bodyPr/>
        <a:lstStyle/>
        <a:p>
          <a:endParaRPr lang="pl-PL"/>
        </a:p>
      </dgm:t>
    </dgm:pt>
    <dgm:pt modelId="{97F87DEA-45C3-42AD-85E2-29EC9F9DA5DE}" type="sibTrans" cxnId="{0E48215C-21DC-4767-9BC0-12F16FD4EF01}">
      <dgm:prSet/>
      <dgm:spPr/>
      <dgm:t>
        <a:bodyPr/>
        <a:lstStyle/>
        <a:p>
          <a:endParaRPr lang="pl-PL"/>
        </a:p>
      </dgm:t>
    </dgm:pt>
    <dgm:pt modelId="{E52BACBA-32B8-4A5B-81E4-67EBAE864340}">
      <dgm:prSet phldrT="[Tekst]"/>
      <dgm:spPr/>
      <dgm:t>
        <a:bodyPr/>
        <a:lstStyle/>
        <a:p>
          <a:r>
            <a:rPr lang="pl-PL" dirty="0"/>
            <a:t>Implementacija</a:t>
          </a:r>
        </a:p>
      </dgm:t>
    </dgm:pt>
    <dgm:pt modelId="{79539773-E715-49C7-8155-4BA9C9B65400}" type="parTrans" cxnId="{F9F4DC48-215C-4916-9856-00EC70221806}">
      <dgm:prSet/>
      <dgm:spPr/>
      <dgm:t>
        <a:bodyPr/>
        <a:lstStyle/>
        <a:p>
          <a:endParaRPr lang="pl-PL"/>
        </a:p>
      </dgm:t>
    </dgm:pt>
    <dgm:pt modelId="{1AE2BF8A-50F5-4200-BFAE-786B8B573192}" type="sibTrans" cxnId="{F9F4DC48-215C-4916-9856-00EC70221806}">
      <dgm:prSet/>
      <dgm:spPr/>
      <dgm:t>
        <a:bodyPr/>
        <a:lstStyle/>
        <a:p>
          <a:endParaRPr lang="pl-PL"/>
        </a:p>
      </dgm:t>
    </dgm:pt>
    <dgm:pt modelId="{92FE67B7-2A7B-40C4-B190-4C2FED453667}" type="pres">
      <dgm:prSet presAssocID="{45241395-6864-4C02-ACBC-3B8001E40610}" presName="CompostProcess" presStyleCnt="0">
        <dgm:presLayoutVars>
          <dgm:dir/>
          <dgm:resizeHandles val="exact"/>
        </dgm:presLayoutVars>
      </dgm:prSet>
      <dgm:spPr/>
    </dgm:pt>
    <dgm:pt modelId="{CF2F278B-286E-4143-925D-290720B5E4E1}" type="pres">
      <dgm:prSet presAssocID="{45241395-6864-4C02-ACBC-3B8001E40610}" presName="arrow" presStyleLbl="bgShp" presStyleIdx="0" presStyleCnt="1"/>
      <dgm:spPr/>
    </dgm:pt>
    <dgm:pt modelId="{99E8DA77-C4DE-4400-A86C-D75B7346DF9E}" type="pres">
      <dgm:prSet presAssocID="{45241395-6864-4C02-ACBC-3B8001E40610}" presName="linearProcess" presStyleCnt="0"/>
      <dgm:spPr/>
    </dgm:pt>
    <dgm:pt modelId="{699C704E-8947-4D15-8C5F-F266209D74BD}" type="pres">
      <dgm:prSet presAssocID="{457BF57A-11CD-40AC-A094-43B64E6370A5}" presName="textNode" presStyleLbl="node1" presStyleIdx="0" presStyleCnt="3">
        <dgm:presLayoutVars>
          <dgm:bulletEnabled val="1"/>
        </dgm:presLayoutVars>
      </dgm:prSet>
      <dgm:spPr/>
    </dgm:pt>
    <dgm:pt modelId="{90E4514D-FEC0-45FF-8669-BBBF71C6D25D}" type="pres">
      <dgm:prSet presAssocID="{822651B6-3570-437B-A9D5-EAB8FC926007}" presName="sibTrans" presStyleCnt="0"/>
      <dgm:spPr/>
    </dgm:pt>
    <dgm:pt modelId="{85DA56F2-FF8E-4311-B9F0-BFE5E42087A1}" type="pres">
      <dgm:prSet presAssocID="{7B5D7F30-CA0B-4FF8-8C83-166D2713AE0C}" presName="textNode" presStyleLbl="node1" presStyleIdx="1" presStyleCnt="3">
        <dgm:presLayoutVars>
          <dgm:bulletEnabled val="1"/>
        </dgm:presLayoutVars>
      </dgm:prSet>
      <dgm:spPr/>
    </dgm:pt>
    <dgm:pt modelId="{C8F7348A-9C0D-476E-B928-72DBCC14AC74}" type="pres">
      <dgm:prSet presAssocID="{97F87DEA-45C3-42AD-85E2-29EC9F9DA5DE}" presName="sibTrans" presStyleCnt="0"/>
      <dgm:spPr/>
    </dgm:pt>
    <dgm:pt modelId="{9D2FADA7-EC0B-4BF4-940C-B423E1C01719}" type="pres">
      <dgm:prSet presAssocID="{E52BACBA-32B8-4A5B-81E4-67EBAE86434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E90D233-D626-447A-A4E0-7939FB73BBA5}" type="presOf" srcId="{457BF57A-11CD-40AC-A094-43B64E6370A5}" destId="{699C704E-8947-4D15-8C5F-F266209D74BD}" srcOrd="0" destOrd="0" presId="urn:microsoft.com/office/officeart/2005/8/layout/hProcess9"/>
    <dgm:cxn modelId="{0E48215C-21DC-4767-9BC0-12F16FD4EF01}" srcId="{45241395-6864-4C02-ACBC-3B8001E40610}" destId="{7B5D7F30-CA0B-4FF8-8C83-166D2713AE0C}" srcOrd="1" destOrd="0" parTransId="{938FAB7A-4B21-4B0E-909D-5E841D910605}" sibTransId="{97F87DEA-45C3-42AD-85E2-29EC9F9DA5DE}"/>
    <dgm:cxn modelId="{9283BE67-0BBA-4184-88DF-AB57B74D7AC4}" type="presOf" srcId="{E52BACBA-32B8-4A5B-81E4-67EBAE864340}" destId="{9D2FADA7-EC0B-4BF4-940C-B423E1C01719}" srcOrd="0" destOrd="0" presId="urn:microsoft.com/office/officeart/2005/8/layout/hProcess9"/>
    <dgm:cxn modelId="{F9F4DC48-215C-4916-9856-00EC70221806}" srcId="{45241395-6864-4C02-ACBC-3B8001E40610}" destId="{E52BACBA-32B8-4A5B-81E4-67EBAE864340}" srcOrd="2" destOrd="0" parTransId="{79539773-E715-49C7-8155-4BA9C9B65400}" sibTransId="{1AE2BF8A-50F5-4200-BFAE-786B8B573192}"/>
    <dgm:cxn modelId="{3ED53C79-FD8A-4CE1-89F7-9D4E2489E51A}" type="presOf" srcId="{45241395-6864-4C02-ACBC-3B8001E40610}" destId="{92FE67B7-2A7B-40C4-B190-4C2FED453667}" srcOrd="0" destOrd="0" presId="urn:microsoft.com/office/officeart/2005/8/layout/hProcess9"/>
    <dgm:cxn modelId="{A7E0E796-AC9E-4E9F-B42D-007DDFF587B0}" srcId="{45241395-6864-4C02-ACBC-3B8001E40610}" destId="{457BF57A-11CD-40AC-A094-43B64E6370A5}" srcOrd="0" destOrd="0" parTransId="{954B1D18-2016-4775-89ED-FE998A2ED46D}" sibTransId="{822651B6-3570-437B-A9D5-EAB8FC926007}"/>
    <dgm:cxn modelId="{41F1259E-B0A5-418B-87A9-E37851AE86C4}" type="presOf" srcId="{7B5D7F30-CA0B-4FF8-8C83-166D2713AE0C}" destId="{85DA56F2-FF8E-4311-B9F0-BFE5E42087A1}" srcOrd="0" destOrd="0" presId="urn:microsoft.com/office/officeart/2005/8/layout/hProcess9"/>
    <dgm:cxn modelId="{065E9353-0FAA-4629-8A5B-66C91A45B930}" type="presParOf" srcId="{92FE67B7-2A7B-40C4-B190-4C2FED453667}" destId="{CF2F278B-286E-4143-925D-290720B5E4E1}" srcOrd="0" destOrd="0" presId="urn:microsoft.com/office/officeart/2005/8/layout/hProcess9"/>
    <dgm:cxn modelId="{27791215-9AFB-4A28-A73D-7D5BA8AA88DB}" type="presParOf" srcId="{92FE67B7-2A7B-40C4-B190-4C2FED453667}" destId="{99E8DA77-C4DE-4400-A86C-D75B7346DF9E}" srcOrd="1" destOrd="0" presId="urn:microsoft.com/office/officeart/2005/8/layout/hProcess9"/>
    <dgm:cxn modelId="{EB286B17-01A0-47A4-92FA-CE23E44D62CD}" type="presParOf" srcId="{99E8DA77-C4DE-4400-A86C-D75B7346DF9E}" destId="{699C704E-8947-4D15-8C5F-F266209D74BD}" srcOrd="0" destOrd="0" presId="urn:microsoft.com/office/officeart/2005/8/layout/hProcess9"/>
    <dgm:cxn modelId="{6A46506B-4EE3-4989-8883-5108D7277B18}" type="presParOf" srcId="{99E8DA77-C4DE-4400-A86C-D75B7346DF9E}" destId="{90E4514D-FEC0-45FF-8669-BBBF71C6D25D}" srcOrd="1" destOrd="0" presId="urn:microsoft.com/office/officeart/2005/8/layout/hProcess9"/>
    <dgm:cxn modelId="{0DF0E661-B991-4859-B305-9768D096F9A2}" type="presParOf" srcId="{99E8DA77-C4DE-4400-A86C-D75B7346DF9E}" destId="{85DA56F2-FF8E-4311-B9F0-BFE5E42087A1}" srcOrd="2" destOrd="0" presId="urn:microsoft.com/office/officeart/2005/8/layout/hProcess9"/>
    <dgm:cxn modelId="{F3457FB0-CC20-49E0-9E31-39818E8FA176}" type="presParOf" srcId="{99E8DA77-C4DE-4400-A86C-D75B7346DF9E}" destId="{C8F7348A-9C0D-476E-B928-72DBCC14AC74}" srcOrd="3" destOrd="0" presId="urn:microsoft.com/office/officeart/2005/8/layout/hProcess9"/>
    <dgm:cxn modelId="{9C32C5BF-F8D5-494D-9901-4C0C7A52E583}" type="presParOf" srcId="{99E8DA77-C4DE-4400-A86C-D75B7346DF9E}" destId="{9D2FADA7-EC0B-4BF4-940C-B423E1C0171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F278B-286E-4143-925D-290720B5E4E1}">
      <dsp:nvSpPr>
        <dsp:cNvPr id="0" name=""/>
        <dsp:cNvSpPr/>
      </dsp:nvSpPr>
      <dsp:spPr>
        <a:xfrm>
          <a:off x="788669" y="0"/>
          <a:ext cx="8938260" cy="30138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C704E-8947-4D15-8C5F-F266209D74BD}">
      <dsp:nvSpPr>
        <dsp:cNvPr id="0" name=""/>
        <dsp:cNvSpPr/>
      </dsp:nvSpPr>
      <dsp:spPr>
        <a:xfrm>
          <a:off x="348894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Interne </a:t>
          </a:r>
          <a:r>
            <a:rPr lang="en-US" sz="3000" kern="1200" dirty="0" err="1"/>
            <a:t>pripreme</a:t>
          </a:r>
          <a:r>
            <a:rPr lang="en-US" sz="3000" kern="1200" dirty="0"/>
            <a:t> </a:t>
          </a:r>
          <a:r>
            <a:rPr lang="en-US" sz="3000" kern="1200" dirty="0" err="1"/>
            <a:t>kompanije</a:t>
          </a:r>
          <a:endParaRPr lang="pl-PL" sz="3000" kern="1200" dirty="0"/>
        </a:p>
      </dsp:txBody>
      <dsp:txXfrm>
        <a:off x="407744" y="963010"/>
        <a:ext cx="3036980" cy="1087847"/>
      </dsp:txXfrm>
    </dsp:sp>
    <dsp:sp modelId="{85DA56F2-FF8E-4311-B9F0-BFE5E42087A1}">
      <dsp:nvSpPr>
        <dsp:cNvPr id="0" name=""/>
        <dsp:cNvSpPr/>
      </dsp:nvSpPr>
      <dsp:spPr>
        <a:xfrm>
          <a:off x="3680460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pozivanje spoljnih kompanija</a:t>
          </a:r>
        </a:p>
      </dsp:txBody>
      <dsp:txXfrm>
        <a:off x="3739310" y="963010"/>
        <a:ext cx="3036980" cy="1087847"/>
      </dsp:txXfrm>
    </dsp:sp>
    <dsp:sp modelId="{9D2FADA7-EC0B-4BF4-940C-B423E1C01719}">
      <dsp:nvSpPr>
        <dsp:cNvPr id="0" name=""/>
        <dsp:cNvSpPr/>
      </dsp:nvSpPr>
      <dsp:spPr>
        <a:xfrm>
          <a:off x="7012025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Implementacija</a:t>
          </a:r>
        </a:p>
      </dsp:txBody>
      <dsp:txXfrm>
        <a:off x="7070875" y="963010"/>
        <a:ext cx="3036980" cy="1087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63456-3B9B-3267-9F3E-13015FFD69F9}"/>
              </a:ext>
            </a:extLst>
          </p:cNvPr>
          <p:cNvSpPr txBox="1"/>
          <p:nvPr userDrawn="1"/>
        </p:nvSpPr>
        <p:spPr>
          <a:xfrm>
            <a:off x="8222826" y="6176963"/>
            <a:ext cx="336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96FEB2-CDC6-5BC6-9159-57F3CB2655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08" y="6146734"/>
            <a:ext cx="624225" cy="66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466367" y="2494100"/>
            <a:ext cx="6096000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 (make or buy)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E18AD2B-1CEF-B6FD-3058-1736C5CAD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pl-PL" dirty="0"/>
              <a:t>Napredna upotreba tabele za analizu logističkih podataka</a:t>
            </a:r>
            <a:endParaRPr lang="pl-PL" b="1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61FB81E9-9D53-D36A-3909-5182AC52DD5C}"/>
              </a:ext>
            </a:extLst>
          </p:cNvPr>
          <p:cNvGrpSpPr/>
          <p:nvPr/>
        </p:nvGrpSpPr>
        <p:grpSpPr>
          <a:xfrm>
            <a:off x="8148320" y="6146734"/>
            <a:ext cx="3854513" cy="666573"/>
            <a:chOff x="8148320" y="6146734"/>
            <a:chExt cx="3854513" cy="666573"/>
          </a:xfrm>
        </p:grpSpPr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CBF56EF1-F04C-E0A1-5A0F-DE1AD49E8E89}"/>
                </a:ext>
              </a:extLst>
            </p:cNvPr>
            <p:cNvSpPr txBox="1"/>
            <p:nvPr userDrawn="1"/>
          </p:nvSpPr>
          <p:spPr>
            <a:xfrm>
              <a:off x="8148320" y="6227340"/>
              <a:ext cx="3422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err="1"/>
                <a:t>Sufinansirano</a:t>
              </a:r>
              <a:r>
                <a:rPr lang="en-US" sz="800" dirty="0"/>
                <a:t> od </a:t>
              </a:r>
              <a:r>
                <a:rPr lang="en-US" sz="800" dirty="0" err="1"/>
                <a:t>strane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. </a:t>
              </a:r>
              <a:r>
                <a:rPr lang="en-US" sz="800" dirty="0" err="1"/>
                <a:t>Stavovi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</a:t>
              </a:r>
              <a:r>
                <a:rPr lang="en-US" sz="800" dirty="0" err="1"/>
                <a:t>mišljenja</a:t>
              </a:r>
              <a:r>
                <a:rPr lang="en-US" sz="800" dirty="0"/>
                <a:t> </a:t>
              </a:r>
              <a:r>
                <a:rPr lang="en-US" sz="800" dirty="0" err="1"/>
                <a:t>izneti</a:t>
              </a:r>
              <a:r>
                <a:rPr lang="en-US" sz="800" dirty="0"/>
                <a:t> u </a:t>
              </a:r>
              <a:r>
                <a:rPr lang="en-US" sz="800" dirty="0" err="1"/>
                <a:t>ovoj</a:t>
              </a:r>
              <a:r>
                <a:rPr lang="en-US" sz="800" dirty="0"/>
                <a:t> </a:t>
              </a:r>
              <a:r>
                <a:rPr lang="en-US" sz="800" dirty="0" err="1"/>
                <a:t>publikaciji</a:t>
              </a:r>
              <a:r>
                <a:rPr lang="en-US" sz="800" dirty="0"/>
                <a:t> </a:t>
              </a:r>
              <a:r>
                <a:rPr lang="en-US" sz="800" dirty="0" err="1"/>
                <a:t>isključiva</a:t>
              </a:r>
              <a:r>
                <a:rPr lang="en-US" sz="800" dirty="0"/>
                <a:t> </a:t>
              </a:r>
              <a:r>
                <a:rPr lang="en-US" sz="800" dirty="0" err="1"/>
                <a:t>su</a:t>
              </a:r>
              <a:r>
                <a:rPr lang="en-US" sz="800" dirty="0"/>
                <a:t> </a:t>
              </a:r>
              <a:r>
                <a:rPr lang="en-US" sz="800" dirty="0" err="1"/>
                <a:t>odgovornost</a:t>
              </a:r>
              <a:r>
                <a:rPr lang="en-US" sz="800" dirty="0"/>
                <a:t> </a:t>
              </a:r>
              <a:r>
                <a:rPr lang="en-US" sz="800" dirty="0" err="1"/>
                <a:t>autora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ne </a:t>
              </a:r>
              <a:r>
                <a:rPr lang="en-US" sz="800" dirty="0" err="1"/>
                <a:t>odražavaju</a:t>
              </a:r>
              <a:r>
                <a:rPr lang="en-US" sz="800" dirty="0"/>
                <a:t> </a:t>
              </a:r>
              <a:r>
                <a:rPr lang="en-US" sz="800" dirty="0" err="1"/>
                <a:t>nužno</a:t>
              </a:r>
              <a:r>
                <a:rPr lang="en-US" sz="800" dirty="0"/>
                <a:t> </a:t>
              </a:r>
              <a:r>
                <a:rPr lang="en-US" sz="800" dirty="0" err="1"/>
                <a:t>stavove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 </a:t>
              </a:r>
              <a:r>
                <a:rPr lang="en-US" sz="800" dirty="0" err="1"/>
                <a:t>ili</a:t>
              </a:r>
              <a:r>
                <a:rPr lang="en-US" sz="800" dirty="0"/>
                <a:t> </a:t>
              </a:r>
              <a:r>
                <a:rPr lang="en-US" sz="800" dirty="0" err="1"/>
                <a:t>Nacionalne</a:t>
              </a:r>
              <a:r>
                <a:rPr lang="en-US" sz="800" dirty="0"/>
                <a:t> </a:t>
              </a:r>
              <a:r>
                <a:rPr lang="en-US" sz="800" dirty="0" err="1"/>
                <a:t>agencije</a:t>
              </a:r>
              <a:r>
                <a:rPr lang="en-US" sz="800" dirty="0"/>
                <a:t>. </a:t>
              </a:r>
              <a:r>
                <a:rPr lang="en-US" sz="800" dirty="0" err="1"/>
                <a:t>Evropska</a:t>
              </a:r>
              <a:r>
                <a:rPr lang="en-US" sz="800" dirty="0"/>
                <a:t> </a:t>
              </a:r>
              <a:r>
                <a:rPr lang="en-US" sz="800" dirty="0" err="1"/>
                <a:t>unija</a:t>
              </a:r>
              <a:r>
                <a:rPr lang="en-US" sz="800" dirty="0"/>
                <a:t> </a:t>
              </a:r>
              <a:r>
                <a:rPr lang="en-US" sz="800" dirty="0" err="1"/>
                <a:t>niti</a:t>
              </a:r>
              <a:r>
                <a:rPr lang="en-US" sz="800" dirty="0"/>
                <a:t> </a:t>
              </a:r>
              <a:r>
                <a:rPr lang="en-US" sz="800" dirty="0" err="1"/>
                <a:t>telo</a:t>
              </a:r>
              <a:r>
                <a:rPr lang="en-US" sz="800" dirty="0"/>
                <a:t> </a:t>
              </a:r>
              <a:r>
                <a:rPr lang="en-US" sz="800" dirty="0" err="1"/>
                <a:t>koje</a:t>
              </a:r>
              <a:r>
                <a:rPr lang="en-US" sz="800" dirty="0"/>
                <a:t> </a:t>
              </a:r>
              <a:r>
                <a:rPr lang="en-US" sz="800" dirty="0" err="1"/>
                <a:t>dodeljuje</a:t>
              </a:r>
              <a:r>
                <a:rPr lang="en-US" sz="800" dirty="0"/>
                <a:t> </a:t>
              </a:r>
              <a:r>
                <a:rPr lang="en-US" sz="800" dirty="0" err="1"/>
                <a:t>sredstva</a:t>
              </a:r>
              <a:r>
                <a:rPr lang="en-US" sz="800" dirty="0"/>
                <a:t> ne </a:t>
              </a:r>
              <a:r>
                <a:rPr lang="en-US" sz="800" dirty="0" err="1"/>
                <a:t>mogu</a:t>
              </a:r>
              <a:r>
                <a:rPr lang="en-US" sz="800" dirty="0"/>
                <a:t> se </a:t>
              </a:r>
              <a:r>
                <a:rPr lang="en-US" sz="800" dirty="0" err="1"/>
                <a:t>smatrati</a:t>
              </a:r>
              <a:r>
                <a:rPr lang="en-US" sz="800" dirty="0"/>
                <a:t> </a:t>
              </a:r>
              <a:r>
                <a:rPr lang="en-US" sz="800" dirty="0" err="1"/>
                <a:t>odgovornim</a:t>
              </a:r>
              <a:r>
                <a:rPr lang="en-US" sz="800" dirty="0"/>
                <a:t> za </a:t>
              </a:r>
              <a:r>
                <a:rPr lang="en-US" sz="800" dirty="0" err="1"/>
                <a:t>njih</a:t>
              </a:r>
              <a:r>
                <a:rPr lang="en-US" sz="800" dirty="0"/>
                <a:t>.</a:t>
              </a: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BB78539D-8C32-5EC5-354C-A3E70FBAEA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8608" y="6146734"/>
              <a:ext cx="624225" cy="6665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Osnovne vrste 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2006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571CDBA4-0320-107A-FE2D-B7C225DB26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783202"/>
              </p:ext>
            </p:extLst>
          </p:nvPr>
        </p:nvGraphicFramePr>
        <p:xfrm>
          <a:off x="754380" y="1705188"/>
          <a:ext cx="10683240" cy="4336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1080">
                  <a:extLst>
                    <a:ext uri="{9D8B030D-6E8A-4147-A177-3AD203B41FA5}">
                      <a16:colId xmlns:a16="http://schemas.microsoft.com/office/drawing/2014/main" val="2319446816"/>
                    </a:ext>
                  </a:extLst>
                </a:gridCol>
                <a:gridCol w="3561080">
                  <a:extLst>
                    <a:ext uri="{9D8B030D-6E8A-4147-A177-3AD203B41FA5}">
                      <a16:colId xmlns:a16="http://schemas.microsoft.com/office/drawing/2014/main" val="2479941172"/>
                    </a:ext>
                  </a:extLst>
                </a:gridCol>
                <a:gridCol w="3561080">
                  <a:extLst>
                    <a:ext uri="{9D8B030D-6E8A-4147-A177-3AD203B41FA5}">
                      <a16:colId xmlns:a16="http://schemas.microsoft.com/office/drawing/2014/main" val="3911146147"/>
                    </a:ext>
                  </a:extLst>
                </a:gridCol>
              </a:tblGrid>
              <a:tr h="63353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Kriterijum podele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Vrste outsourcinga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188773"/>
                  </a:ext>
                </a:extLst>
              </a:tr>
              <a:tr h="5534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Tip odvojenih funkcija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pomoćnih funkcija;
outsourcing funkcija menadžmenta;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osnovnih funkcija;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1439144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Vrsta odvojene aktivnosti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sporednih aktivnosti;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pomoćnih aktivnosti;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of </a:t>
                      </a:r>
                      <a:r>
                        <a:rPr lang="pl-PL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core</a:t>
                      </a: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activities</a:t>
                      </a: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48115733"/>
                  </a:ext>
                </a:extLst>
              </a:tr>
              <a:tr h="5127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po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funkciji</a:t>
                      </a:r>
                      <a:endParaRPr lang="pl-PL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IT usluga;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finansijskih usluga;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logistike;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bs-Latn-BA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utsourcing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ljudskih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resursa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drugi</a:t>
                      </a: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63295036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Složenost odvojenih funkcija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pojedinačnih funkcija;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procesa(BPO);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funkcionalnih oblasti;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57255660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Svrha razdvajanja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popravki;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prilagođavanja;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razvoja;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68859522"/>
                  </a:ext>
                </a:extLst>
              </a:tr>
              <a:tr h="4056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Upornost razdvajanja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strateški outsourcing;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taktički outsourcing;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62453521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Mesto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izvođenja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outsourcing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servisa</a:t>
                      </a:r>
                      <a:endParaRPr lang="pl-PL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bs-Latn-BA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</a:t>
                      </a:r>
                      <a:r>
                        <a:rPr lang="pt-BR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sluge </a:t>
                      </a:r>
                      <a:r>
                        <a:rPr lang="bs-Latn-BA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pružene </a:t>
                      </a:r>
                      <a:r>
                        <a:rPr lang="pt-BR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centralno</a:t>
                      </a: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usluge pružene lokalno;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8168079"/>
                  </a:ext>
                </a:extLst>
              </a:tr>
              <a:tr h="4056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Obim razdvajanja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potpuni outsourcing;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delimični (selektivni) outsourcing.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6826724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6CDEB2BC-399E-EEE8-B3ED-EE9C23097971}"/>
              </a:ext>
            </a:extLst>
          </p:cNvPr>
          <p:cNvSpPr txBox="1"/>
          <p:nvPr/>
        </p:nvSpPr>
        <p:spPr>
          <a:xfrm>
            <a:off x="621452" y="6180702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 1: Osnovne vrste outsourcinga</a:t>
            </a:r>
            <a:endPara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244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</a:t>
            </a:r>
            <a:r>
              <a:rPr lang="en-US" dirty="0" err="1"/>
              <a:t>outsourcinga</a:t>
            </a:r>
            <a:r>
              <a:rPr lang="en-US" dirty="0"/>
              <a:t> u </a:t>
            </a:r>
            <a:r>
              <a:rPr lang="en-US" dirty="0" err="1"/>
              <a:t>modernim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pl-PL" dirty="0"/>
              <a:t>:</a:t>
            </a:r>
            <a:endParaRPr lang="en-US" dirty="0"/>
          </a:p>
          <a:p>
            <a:pPr lvl="1" algn="just"/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beneficije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en-US" dirty="0" err="1"/>
              <a:t>osećaj</a:t>
            </a:r>
            <a:r>
              <a:rPr lang="en-US" dirty="0"/>
              <a:t> </a:t>
            </a:r>
            <a:r>
              <a:rPr lang="en-US" dirty="0" err="1"/>
              <a:t>sigurnosti</a:t>
            </a:r>
            <a:r>
              <a:rPr lang="en-US" dirty="0"/>
              <a:t> koji </a:t>
            </a:r>
            <a:r>
              <a:rPr lang="en-US" dirty="0" err="1"/>
              <a:t>proizilazi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stalne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spoljnom</a:t>
            </a:r>
            <a:r>
              <a:rPr lang="en-US" dirty="0"/>
              <a:t> </a:t>
            </a:r>
            <a:r>
              <a:rPr lang="en-US" dirty="0" err="1"/>
              <a:t>kompanijom</a:t>
            </a:r>
            <a:r>
              <a:rPr lang="en-US" dirty="0"/>
              <a:t>;
</a:t>
            </a:r>
            <a:r>
              <a:rPr lang="en-US" dirty="0" err="1"/>
              <a:t>deljenje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uslužne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matične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; 
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za </a:t>
            </a:r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Motivacione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tržišna</a:t>
            </a:r>
            <a:r>
              <a:rPr lang="en-US" dirty="0"/>
              <a:t> </a:t>
            </a:r>
            <a:r>
              <a:rPr lang="en-US" dirty="0" err="1"/>
              <a:t>orijentacija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;
</a:t>
            </a:r>
            <a:r>
              <a:rPr lang="en-US" dirty="0" err="1"/>
              <a:t>povećano</a:t>
            </a:r>
            <a:r>
              <a:rPr lang="en-US" dirty="0"/>
              <a:t> </a:t>
            </a:r>
            <a:r>
              <a:rPr lang="en-US" dirty="0" err="1"/>
              <a:t>zadovoljstvo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psihološki</a:t>
            </a:r>
            <a:r>
              <a:rPr lang="en-US" dirty="0"/>
              <a:t> </a:t>
            </a:r>
            <a:r>
              <a:rPr lang="en-US" dirty="0" err="1"/>
              <a:t>komfor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organizacijom</a:t>
            </a:r>
            <a:r>
              <a:rPr lang="en-US" dirty="0"/>
              <a:t>;
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motivacije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pl-PL" dirty="0"/>
              <a:t>;</a:t>
            </a:r>
          </a:p>
          <a:p>
            <a:pPr lvl="1" algn="just"/>
            <a:r>
              <a:rPr lang="en-US" dirty="0" err="1"/>
              <a:t>Tehničke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tehnološke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pl-PL" dirty="0"/>
              <a:t>uspostavljanje saradnje sa partnerskim kompanijama sa odgovarajućim kvalifikacijama potvrđenim sertifikatima;
povećanje nivoa korišćenja resursa preduzeća;
dostupnost spoljnih tehnoloških resursa (knovho);
unapređenje parametara performansi sfera poslovanja koje se prepuštaju spoljnoj kompaniji (njihova implementacija, troškovi, unos resursa, kvalitet, vreme, itd.);</a:t>
            </a:r>
            <a:endParaRPr lang="en-US" dirty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233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</a:t>
            </a:r>
            <a:r>
              <a:rPr lang="en-US" dirty="0" err="1"/>
              <a:t>outsourcinga</a:t>
            </a:r>
            <a:r>
              <a:rPr lang="en-US" dirty="0"/>
              <a:t> u </a:t>
            </a:r>
            <a:r>
              <a:rPr lang="en-US" dirty="0" err="1"/>
              <a:t>modernim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pl-PL" dirty="0"/>
              <a:t>:</a:t>
            </a:r>
            <a:endParaRPr lang="en-US" dirty="0"/>
          </a:p>
          <a:p>
            <a:pPr lvl="1" algn="just"/>
            <a:r>
              <a:rPr lang="en-US" dirty="0" err="1"/>
              <a:t>Koristi</a:t>
            </a:r>
            <a:r>
              <a:rPr lang="en-US" dirty="0"/>
              <a:t> za </a:t>
            </a:r>
            <a:r>
              <a:rPr lang="en-US" dirty="0" err="1"/>
              <a:t>organizacione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en-US" dirty="0" err="1"/>
              <a:t>pojednostavljenje</a:t>
            </a:r>
            <a:r>
              <a:rPr lang="en-US" dirty="0"/>
              <a:t> </a:t>
            </a:r>
            <a:r>
              <a:rPr lang="en-US" dirty="0" err="1"/>
              <a:t>organizacione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organizacionih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primenjuju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;
</a:t>
            </a:r>
            <a:r>
              <a:rPr lang="en-US" dirty="0" err="1"/>
              <a:t>brži</a:t>
            </a:r>
            <a:r>
              <a:rPr lang="en-US" dirty="0"/>
              <a:t> </a:t>
            </a:r>
            <a:r>
              <a:rPr lang="en-US" dirty="0" err="1"/>
              <a:t>protok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bolja</a:t>
            </a:r>
            <a:r>
              <a:rPr lang="en-US" dirty="0"/>
              <a:t> </a:t>
            </a:r>
            <a:r>
              <a:rPr lang="en-US" dirty="0" err="1"/>
              <a:t>komunikacija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;
</a:t>
            </a:r>
            <a:r>
              <a:rPr lang="en-US" dirty="0" err="1"/>
              <a:t>oslobađanje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ušteda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potrošiti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;
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da se </a:t>
            </a:r>
            <a:r>
              <a:rPr lang="en-US" dirty="0" err="1"/>
              <a:t>angažuju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za </a:t>
            </a:r>
            <a:r>
              <a:rPr lang="en-US" dirty="0" err="1"/>
              <a:t>obavljanje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discipline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;
</a:t>
            </a:r>
            <a:r>
              <a:rPr lang="en-US" dirty="0" err="1"/>
              <a:t>minimiziranje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izdataka</a:t>
            </a:r>
            <a:r>
              <a:rPr lang="en-US" dirty="0"/>
              <a:t> za </a:t>
            </a:r>
            <a:r>
              <a:rPr lang="en-US" dirty="0" err="1"/>
              <a:t>sprovođenje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 (pre </a:t>
            </a:r>
            <a:r>
              <a:rPr lang="en-US" dirty="0" err="1"/>
              <a:t>svega</a:t>
            </a:r>
            <a:r>
              <a:rPr lang="en-US" dirty="0"/>
              <a:t> </a:t>
            </a:r>
            <a:r>
              <a:rPr lang="en-US" dirty="0" err="1"/>
              <a:t>smanjenjem</a:t>
            </a:r>
            <a:r>
              <a:rPr lang="en-US" dirty="0"/>
              <a:t> </a:t>
            </a:r>
            <a:r>
              <a:rPr lang="en-US" dirty="0" err="1"/>
              <a:t>zaposlenosti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za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obavljanje</a:t>
            </a:r>
            <a:r>
              <a:rPr lang="en-US" dirty="0"/>
              <a:t>);
</a:t>
            </a:r>
            <a:r>
              <a:rPr lang="en-US" dirty="0" err="1"/>
              <a:t>bolja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;
</a:t>
            </a:r>
            <a:r>
              <a:rPr lang="en-US" dirty="0" err="1"/>
              <a:t>transformacija</a:t>
            </a:r>
            <a:r>
              <a:rPr lang="en-US" dirty="0"/>
              <a:t> </a:t>
            </a:r>
            <a:r>
              <a:rPr lang="en-US" dirty="0" err="1"/>
              <a:t>fiksnih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u </a:t>
            </a:r>
            <a:r>
              <a:rPr lang="en-US" dirty="0" err="1"/>
              <a:t>varijabilne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zahvaljujući</a:t>
            </a:r>
            <a:r>
              <a:rPr lang="en-US" dirty="0"/>
              <a:t> </a:t>
            </a:r>
            <a:r>
              <a:rPr lang="en-US" dirty="0" err="1"/>
              <a:t>plaćanju</a:t>
            </a:r>
            <a:r>
              <a:rPr lang="en-US" dirty="0"/>
              <a:t> samo za </a:t>
            </a:r>
            <a:r>
              <a:rPr lang="en-US" dirty="0" err="1"/>
              <a:t>uslugu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eksterna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, bez </a:t>
            </a:r>
            <a:r>
              <a:rPr lang="en-US" dirty="0" err="1"/>
              <a:t>potrebe</a:t>
            </a:r>
            <a:r>
              <a:rPr lang="en-US" dirty="0"/>
              <a:t> za </a:t>
            </a:r>
            <a:r>
              <a:rPr lang="en-US" dirty="0" err="1"/>
              <a:t>snošenjem</a:t>
            </a:r>
            <a:r>
              <a:rPr lang="en-US" dirty="0"/>
              <a:t> </a:t>
            </a:r>
            <a:r>
              <a:rPr lang="en-US" dirty="0" err="1"/>
              <a:t>fiksnih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za </a:t>
            </a:r>
            <a:r>
              <a:rPr lang="en-US" dirty="0" err="1"/>
              <a:t>njenu</a:t>
            </a:r>
            <a:r>
              <a:rPr lang="en-US" dirty="0"/>
              <a:t> </a:t>
            </a:r>
            <a:r>
              <a:rPr lang="en-US" dirty="0" err="1"/>
              <a:t>implementaciju</a:t>
            </a:r>
            <a:r>
              <a:rPr lang="pl-PL" dirty="0"/>
              <a:t>;</a:t>
            </a:r>
            <a:endParaRPr lang="en-US" dirty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920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</a:t>
            </a:r>
            <a:r>
              <a:rPr lang="en-US" dirty="0" err="1"/>
              <a:t>outsourcinga</a:t>
            </a:r>
            <a:r>
              <a:rPr lang="en-US" dirty="0"/>
              <a:t> u </a:t>
            </a:r>
            <a:r>
              <a:rPr lang="en-US" dirty="0" err="1"/>
              <a:t>modernim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pl-PL" dirty="0"/>
              <a:t>:</a:t>
            </a:r>
            <a:endParaRPr lang="en-US" dirty="0"/>
          </a:p>
          <a:p>
            <a:pPr lvl="1" algn="just"/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operativnih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;
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operativnih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Strateške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pl-PL" dirty="0"/>
              <a:t>:</a:t>
            </a:r>
            <a:endParaRPr lang="en-US" dirty="0"/>
          </a:p>
          <a:p>
            <a:pPr lvl="2" algn="just"/>
            <a:r>
              <a:rPr lang="en-US" dirty="0" err="1"/>
              <a:t>povećana</a:t>
            </a:r>
            <a:r>
              <a:rPr lang="en-US" dirty="0"/>
              <a:t> </a:t>
            </a:r>
            <a:r>
              <a:rPr lang="en-US" dirty="0" err="1"/>
              <a:t>strateška</a:t>
            </a:r>
            <a:r>
              <a:rPr lang="en-US" dirty="0"/>
              <a:t> </a:t>
            </a:r>
            <a:r>
              <a:rPr lang="en-US" dirty="0" err="1"/>
              <a:t>fleksibilnost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;
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bez </a:t>
            </a:r>
            <a:r>
              <a:rPr lang="en-US" dirty="0" err="1"/>
              <a:t>potrebe</a:t>
            </a:r>
            <a:r>
              <a:rPr lang="en-US" dirty="0"/>
              <a:t> za </a:t>
            </a:r>
            <a:r>
              <a:rPr lang="en-US" dirty="0" err="1"/>
              <a:t>ulaganjem</a:t>
            </a:r>
            <a:r>
              <a:rPr lang="en-US" dirty="0"/>
              <a:t> - </a:t>
            </a:r>
            <a:r>
              <a:rPr lang="en-US" dirty="0" err="1"/>
              <a:t>pružalac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 </a:t>
            </a:r>
            <a:r>
              <a:rPr lang="en-US" dirty="0" err="1"/>
              <a:t>ulaže</a:t>
            </a:r>
            <a:r>
              <a:rPr lang="en-US" dirty="0"/>
              <a:t> u </a:t>
            </a:r>
            <a:r>
              <a:rPr lang="en-US" dirty="0" err="1"/>
              <a:t>tehnologiju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neophodne</a:t>
            </a:r>
            <a:r>
              <a:rPr lang="en-US" dirty="0"/>
              <a:t> za </a:t>
            </a:r>
            <a:r>
              <a:rPr lang="en-US" dirty="0" err="1"/>
              <a:t>obavljanje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;
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resursima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kvalifikacijama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u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mogućnosti</a:t>
            </a:r>
            <a:r>
              <a:rPr lang="en-US" dirty="0"/>
              <a:t> da </a:t>
            </a:r>
            <a:r>
              <a:rPr lang="en-US" dirty="0" err="1"/>
              <a:t>finansira</a:t>
            </a:r>
            <a:r>
              <a:rPr lang="en-US" dirty="0"/>
              <a:t>;
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subjekta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osnovnu</a:t>
            </a:r>
            <a:r>
              <a:rPr lang="en-US" dirty="0"/>
              <a:t> </a:t>
            </a:r>
            <a:r>
              <a:rPr lang="en-US" dirty="0" err="1"/>
              <a:t>delatnost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kompetencija</a:t>
            </a:r>
            <a:r>
              <a:rPr lang="en-US" dirty="0"/>
              <a:t> (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delatnosti</a:t>
            </a:r>
            <a:r>
              <a:rPr lang="en-US" dirty="0"/>
              <a:t>)</a:t>
            </a:r>
            <a:r>
              <a:rPr lang="pl-PL" dirty="0"/>
              <a:t>.</a:t>
            </a:r>
            <a:endParaRPr lang="en-US" dirty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11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</a:t>
            </a:r>
            <a:r>
              <a:rPr lang="en-US" dirty="0" err="1"/>
              <a:t>outsourcinga</a:t>
            </a:r>
            <a:r>
              <a:rPr lang="en-US" dirty="0"/>
              <a:t> u </a:t>
            </a:r>
            <a:r>
              <a:rPr lang="en-US" dirty="0" err="1"/>
              <a:t>modernim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Indirektne </a:t>
            </a:r>
            <a:r>
              <a:rPr lang="en-US" sz="3200" dirty="0" err="1"/>
              <a:t>koristi</a:t>
            </a:r>
            <a:endParaRPr lang="en-US" sz="3200" dirty="0"/>
          </a:p>
          <a:p>
            <a:pPr lvl="1" algn="just"/>
            <a:r>
              <a:rPr lang="en-US" sz="2800" dirty="0" err="1"/>
              <a:t>diversifikacija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obogaćivanje</a:t>
            </a:r>
            <a:r>
              <a:rPr lang="en-US" sz="2800" dirty="0"/>
              <a:t> </a:t>
            </a:r>
            <a:r>
              <a:rPr lang="en-US" sz="2800" dirty="0" err="1"/>
              <a:t>tržišne</a:t>
            </a:r>
            <a:r>
              <a:rPr lang="en-US" sz="2800" dirty="0"/>
              <a:t> </a:t>
            </a:r>
            <a:r>
              <a:rPr lang="en-US" sz="2800" dirty="0" err="1"/>
              <a:t>ponude</a:t>
            </a:r>
            <a:r>
              <a:rPr lang="en-US" sz="2800" dirty="0"/>
              <a:t> </a:t>
            </a:r>
            <a:r>
              <a:rPr lang="en-US" sz="2800" dirty="0" err="1"/>
              <a:t>kompanije</a:t>
            </a:r>
            <a:r>
              <a:rPr lang="en-US" sz="2800" dirty="0"/>
              <a:t>;
</a:t>
            </a:r>
            <a:r>
              <a:rPr lang="en-US" sz="2800" dirty="0" err="1"/>
              <a:t>povećanje</a:t>
            </a:r>
            <a:r>
              <a:rPr lang="en-US" sz="2800" dirty="0"/>
              <a:t> </a:t>
            </a:r>
            <a:r>
              <a:rPr lang="en-US" sz="2800" dirty="0" err="1"/>
              <a:t>tržišnog</a:t>
            </a:r>
            <a:r>
              <a:rPr lang="en-US" sz="2800" dirty="0"/>
              <a:t> </a:t>
            </a:r>
            <a:r>
              <a:rPr lang="en-US" sz="2800" dirty="0" err="1"/>
              <a:t>učešća</a:t>
            </a:r>
            <a:r>
              <a:rPr lang="en-US" sz="2800" dirty="0"/>
              <a:t>;
</a:t>
            </a:r>
            <a:r>
              <a:rPr lang="en-US" sz="2800" dirty="0" err="1"/>
              <a:t>sticanje</a:t>
            </a:r>
            <a:r>
              <a:rPr lang="en-US" sz="2800" dirty="0"/>
              <a:t> </a:t>
            </a:r>
            <a:r>
              <a:rPr lang="en-US" sz="2800" dirty="0" err="1"/>
              <a:t>novih</a:t>
            </a:r>
            <a:r>
              <a:rPr lang="en-US" sz="2800" dirty="0"/>
              <a:t> </a:t>
            </a:r>
            <a:r>
              <a:rPr lang="en-US" sz="2800" dirty="0" err="1"/>
              <a:t>potrošača</a:t>
            </a:r>
            <a:r>
              <a:rPr lang="en-US" sz="2800" dirty="0"/>
              <a:t>;
</a:t>
            </a:r>
            <a:r>
              <a:rPr lang="en-US" sz="2800" dirty="0" err="1"/>
              <a:t>veće</a:t>
            </a:r>
            <a:r>
              <a:rPr lang="en-US" sz="2800" dirty="0"/>
              <a:t> </a:t>
            </a:r>
            <a:r>
              <a:rPr lang="en-US" sz="2800" dirty="0" err="1"/>
              <a:t>zadovoljstvo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zadovoljstvo</a:t>
            </a:r>
            <a:r>
              <a:rPr lang="en-US" sz="2800" dirty="0"/>
              <a:t> </a:t>
            </a:r>
            <a:r>
              <a:rPr lang="en-US" sz="2800" dirty="0" err="1"/>
              <a:t>postojećih</a:t>
            </a:r>
            <a:r>
              <a:rPr lang="en-US" sz="2800" dirty="0"/>
              <a:t> </a:t>
            </a:r>
            <a:r>
              <a:rPr lang="en-US" sz="2800" dirty="0" err="1"/>
              <a:t>kupaca</a:t>
            </a:r>
            <a:r>
              <a:rPr lang="en-US" sz="2800" dirty="0"/>
              <a:t>; 
</a:t>
            </a:r>
            <a:r>
              <a:rPr lang="en-US" sz="2800" dirty="0" err="1"/>
              <a:t>bolja</a:t>
            </a:r>
            <a:r>
              <a:rPr lang="en-US" sz="2800" dirty="0"/>
              <a:t> </a:t>
            </a:r>
            <a:r>
              <a:rPr lang="en-US" sz="2800" dirty="0" err="1"/>
              <a:t>konkurentska</a:t>
            </a:r>
            <a:r>
              <a:rPr lang="en-US" sz="2800" dirty="0"/>
              <a:t> </a:t>
            </a:r>
            <a:r>
              <a:rPr lang="en-US" sz="2800" dirty="0" err="1"/>
              <a:t>pozicija</a:t>
            </a:r>
            <a:r>
              <a:rPr lang="pl-PL" sz="2800" dirty="0"/>
              <a:t>.</a:t>
            </a:r>
            <a:endParaRPr lang="en-US" sz="2800" dirty="0"/>
          </a:p>
          <a:p>
            <a:pPr lvl="1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659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Perechuda</a:t>
            </a:r>
            <a:r>
              <a:rPr lang="pl-PL" sz="1200" dirty="0">
                <a:solidFill>
                  <a:srgbClr val="7F7F7F"/>
                </a:solidFill>
              </a:rPr>
              <a:t>, 2000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78" y="1802677"/>
            <a:ext cx="5715795" cy="4057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Jedan od </a:t>
            </a:r>
            <a:r>
              <a:rPr lang="en-US" dirty="0" err="1"/>
              <a:t>najvažnijih</a:t>
            </a:r>
            <a:r>
              <a:rPr lang="en-US" dirty="0"/>
              <a:t> </a:t>
            </a:r>
            <a:r>
              <a:rPr lang="en-US" dirty="0" err="1"/>
              <a:t>koncepata</a:t>
            </a:r>
            <a:r>
              <a:rPr lang="en-US" dirty="0"/>
              <a:t> koji </a:t>
            </a:r>
            <a:r>
              <a:rPr lang="en-US" dirty="0" err="1"/>
              <a:t>opravdavaju</a:t>
            </a:r>
            <a:r>
              <a:rPr lang="en-US" dirty="0"/>
              <a:t> </a:t>
            </a:r>
            <a:r>
              <a:rPr lang="en-US" dirty="0" err="1"/>
              <a:t>upotrebu</a:t>
            </a:r>
            <a:r>
              <a:rPr lang="en-US" dirty="0"/>
              <a:t> </a:t>
            </a:r>
            <a:r>
              <a:rPr lang="en-US" dirty="0" err="1"/>
              <a:t>outsourcinga</a:t>
            </a:r>
            <a:r>
              <a:rPr lang="en-US" dirty="0"/>
              <a:t> je </a:t>
            </a:r>
            <a:r>
              <a:rPr lang="en-US" dirty="0" err="1"/>
              <a:t>koncept</a:t>
            </a:r>
            <a:r>
              <a:rPr lang="bs-Latn-BA" dirty="0"/>
              <a:t> </a:t>
            </a:r>
            <a:r>
              <a:rPr lang="en-US" dirty="0">
                <a:solidFill>
                  <a:srgbClr val="4472C4"/>
                </a:solidFill>
              </a:rPr>
              <a:t>make or buy </a:t>
            </a:r>
            <a:r>
              <a:rPr lang="en-US" dirty="0" err="1"/>
              <a:t>dileme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funkcionisanja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: </a:t>
            </a:r>
            <a:endParaRPr lang="pl-PL" dirty="0"/>
          </a:p>
          <a:p>
            <a:pPr algn="just"/>
            <a:r>
              <a:rPr lang="en-US" dirty="0"/>
              <a:t>da to </a:t>
            </a:r>
            <a:r>
              <a:rPr lang="en-US" dirty="0" err="1"/>
              <a:t>uradi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(</a:t>
            </a:r>
            <a:r>
              <a:rPr lang="en-US" dirty="0">
                <a:solidFill>
                  <a:srgbClr val="4472C4"/>
                </a:solidFill>
              </a:rPr>
              <a:t>make</a:t>
            </a:r>
            <a:r>
              <a:rPr lang="bs-Latn-BA" dirty="0">
                <a:solidFill>
                  <a:srgbClr val="4472C4"/>
                </a:solidFill>
              </a:rPr>
              <a:t>-napravi</a:t>
            </a:r>
            <a:r>
              <a:rPr lang="en-US" dirty="0"/>
              <a:t>)</a:t>
            </a:r>
            <a:r>
              <a:rPr lang="pl-PL" dirty="0"/>
              <a:t> Ili</a:t>
            </a:r>
          </a:p>
          <a:p>
            <a:pPr algn="just"/>
            <a:r>
              <a:rPr lang="pl-PL" dirty="0"/>
              <a:t>da prenese posao na spoljnu kompaniju</a:t>
            </a:r>
            <a:r>
              <a:rPr lang="en-US" dirty="0"/>
              <a:t>(</a:t>
            </a:r>
            <a:r>
              <a:rPr lang="en-US" dirty="0">
                <a:solidFill>
                  <a:srgbClr val="4472C4"/>
                </a:solidFill>
              </a:rPr>
              <a:t>buy</a:t>
            </a:r>
            <a:r>
              <a:rPr lang="bs-Latn-BA" dirty="0">
                <a:solidFill>
                  <a:srgbClr val="4472C4"/>
                </a:solidFill>
              </a:rPr>
              <a:t>-kupi</a:t>
            </a:r>
            <a:r>
              <a:rPr lang="en-US" dirty="0"/>
              <a:t>)</a:t>
            </a:r>
            <a:r>
              <a:rPr lang="pl-PL" dirty="0"/>
              <a:t>.</a:t>
            </a:r>
          </a:p>
        </p:txBody>
      </p:sp>
      <p:pic>
        <p:nvPicPr>
          <p:cNvPr id="5" name="Obraz 4" descr="Obraz zawierający koło zębate, krąg, wyroby z metalu, koło&#10;&#10;Opis wygenerowany automatycznie">
            <a:extLst>
              <a:ext uri="{FF2B5EF4-FFF2-40B4-BE49-F238E27FC236}">
                <a16:creationId xmlns:a16="http://schemas.microsoft.com/office/drawing/2014/main" id="{694D2724-C4D0-C21C-3C24-ECBD8FFD6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139" y="2931184"/>
            <a:ext cx="1722656" cy="1800000"/>
          </a:xfrm>
          <a:prstGeom prst="rect">
            <a:avLst/>
          </a:prstGeom>
        </p:spPr>
      </p:pic>
      <p:pic>
        <p:nvPicPr>
          <p:cNvPr id="8" name="Obraz 7" descr="Obraz zawierający symbol, logo, Grafika, Czcionka&#10;&#10;Opis wygenerowany automatycznie">
            <a:extLst>
              <a:ext uri="{FF2B5EF4-FFF2-40B4-BE49-F238E27FC236}">
                <a16:creationId xmlns:a16="http://schemas.microsoft.com/office/drawing/2014/main" id="{698DDB57-4E34-1C82-2A9E-BB8C48E6F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0" t="22231" r="17817" b="23546"/>
          <a:stretch/>
        </p:blipFill>
        <p:spPr>
          <a:xfrm>
            <a:off x="10234622" y="2931184"/>
            <a:ext cx="1957378" cy="1800000"/>
          </a:xfrm>
          <a:prstGeom prst="rect">
            <a:avLst/>
          </a:prstGeom>
        </p:spPr>
      </p:pic>
      <p:pic>
        <p:nvPicPr>
          <p:cNvPr id="10" name="Grafika 9" descr="Znaczek — znak zapytania kontur">
            <a:extLst>
              <a:ext uri="{FF2B5EF4-FFF2-40B4-BE49-F238E27FC236}">
                <a16:creationId xmlns:a16="http://schemas.microsoft.com/office/drawing/2014/main" id="{CBFA7F50-36AC-475E-F5D0-0732CC948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65345" y="3291184"/>
            <a:ext cx="1080000" cy="10800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6567218-318E-1BAF-5D8E-C3A56C9B7375}"/>
              </a:ext>
            </a:extLst>
          </p:cNvPr>
          <p:cNvSpPr txBox="1"/>
          <p:nvPr/>
        </p:nvSpPr>
        <p:spPr>
          <a:xfrm>
            <a:off x="6785530" y="2392757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>
                <a:solidFill>
                  <a:srgbClr val="00C0E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endParaRPr lang="pl-PL" sz="2400" b="1" dirty="0">
              <a:solidFill>
                <a:srgbClr val="00C0E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FB91660-5ABD-2F9B-93BE-DE24FA528028}"/>
              </a:ext>
            </a:extLst>
          </p:cNvPr>
          <p:cNvSpPr txBox="1"/>
          <p:nvPr/>
        </p:nvSpPr>
        <p:spPr>
          <a:xfrm>
            <a:off x="10497031" y="2392758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>
                <a:solidFill>
                  <a:srgbClr val="0673E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  <a:endParaRPr lang="pl-PL" sz="2400" b="1" dirty="0">
              <a:solidFill>
                <a:srgbClr val="0673E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D566007-048A-FE2A-B31F-6763E1EE2FE8}"/>
              </a:ext>
            </a:extLst>
          </p:cNvPr>
          <p:cNvSpPr txBox="1"/>
          <p:nvPr/>
        </p:nvSpPr>
        <p:spPr>
          <a:xfrm>
            <a:off x="8728450" y="2392759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>
                <a:solidFill>
                  <a:srgbClr val="AFAFA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</a:t>
            </a:r>
            <a:endParaRPr lang="pl-PL" sz="2400" b="1" dirty="0">
              <a:solidFill>
                <a:srgbClr val="AFAFA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0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4472C4"/>
                </a:solidFill>
              </a:rPr>
              <a:t>Make (</a:t>
            </a:r>
            <a:r>
              <a:rPr lang="en-US" dirty="0" err="1">
                <a:solidFill>
                  <a:srgbClr val="4472C4"/>
                </a:solidFill>
              </a:rPr>
              <a:t>Proizvodnj</a:t>
            </a:r>
            <a:r>
              <a:rPr lang="bs-Latn-BA" dirty="0">
                <a:solidFill>
                  <a:srgbClr val="4472C4"/>
                </a:solidFill>
              </a:rPr>
              <a:t>a</a:t>
            </a:r>
            <a:r>
              <a:rPr lang="en-US" dirty="0">
                <a:solidFill>
                  <a:srgbClr val="4472C4"/>
                </a:solidFill>
              </a:rPr>
              <a:t>) </a:t>
            </a:r>
            <a:r>
              <a:rPr lang="en-US" dirty="0"/>
              <a:t>-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organizaciji</a:t>
            </a:r>
            <a:r>
              <a:rPr lang="en-US" dirty="0"/>
              <a:t> da </a:t>
            </a:r>
            <a:r>
              <a:rPr lang="en-US" dirty="0" err="1"/>
              <a:t>kontroliše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. </a:t>
            </a:r>
            <a:r>
              <a:rPr lang="en-US" dirty="0" err="1"/>
              <a:t>Posebno</a:t>
            </a:r>
            <a:r>
              <a:rPr lang="en-US" dirty="0"/>
              <a:t> se </a:t>
            </a:r>
            <a:r>
              <a:rPr lang="en-US" dirty="0" err="1"/>
              <a:t>preporučuje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vlasničke</a:t>
            </a:r>
            <a:r>
              <a:rPr lang="en-US" dirty="0"/>
              <a:t> </a:t>
            </a:r>
            <a:r>
              <a:rPr lang="en-US" dirty="0" err="1"/>
              <a:t>proizvode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. </a:t>
            </a:r>
            <a:r>
              <a:rPr lang="en-US" dirty="0" err="1"/>
              <a:t>Preporučuje</a:t>
            </a:r>
            <a:r>
              <a:rPr lang="en-US" dirty="0"/>
              <a:t> se </a:t>
            </a:r>
            <a:r>
              <a:rPr lang="en-US" dirty="0" err="1"/>
              <a:t>kada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proizvod</a:t>
            </a:r>
            <a:r>
              <a:rPr lang="en-US" dirty="0"/>
              <a:t> je </a:t>
            </a:r>
            <a:r>
              <a:rPr lang="en-US" dirty="0" err="1"/>
              <a:t>vredan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ponoviti</a:t>
            </a:r>
            <a:r>
              <a:rPr lang="en-US" dirty="0"/>
              <a:t>;
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dobro </a:t>
            </a:r>
            <a:r>
              <a:rPr lang="en-US" dirty="0" err="1"/>
              <a:t>razvijeno</a:t>
            </a:r>
            <a:r>
              <a:rPr lang="en-US" dirty="0"/>
              <a:t>;
</a:t>
            </a:r>
            <a:r>
              <a:rPr lang="en-US" dirty="0" err="1"/>
              <a:t>životna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 je </a:t>
            </a:r>
            <a:r>
              <a:rPr lang="en-US" dirty="0" err="1"/>
              <a:t>stabilna</a:t>
            </a:r>
            <a:r>
              <a:rPr lang="pl-PL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16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4472C4"/>
                </a:solidFill>
              </a:rPr>
              <a:t>Buy (</a:t>
            </a:r>
            <a:r>
              <a:rPr lang="bs-Latn-BA" dirty="0">
                <a:solidFill>
                  <a:srgbClr val="4472C4"/>
                </a:solidFill>
              </a:rPr>
              <a:t>kupovina</a:t>
            </a:r>
            <a:r>
              <a:rPr lang="en-US" dirty="0">
                <a:solidFill>
                  <a:srgbClr val="4472C4"/>
                </a:solidFill>
              </a:rPr>
              <a:t>) </a:t>
            </a:r>
            <a:r>
              <a:rPr lang="en-US" dirty="0"/>
              <a:t>- </a:t>
            </a:r>
            <a:r>
              <a:rPr lang="bs-Latn-BA" dirty="0"/>
              <a:t>k</a:t>
            </a:r>
            <a:r>
              <a:rPr lang="en-US" dirty="0" err="1"/>
              <a:t>upovina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od </a:t>
            </a:r>
            <a:r>
              <a:rPr lang="en-US" dirty="0" err="1"/>
              <a:t>spoljnih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u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</a:t>
            </a:r>
            <a:r>
              <a:rPr lang="en-US" dirty="0" err="1"/>
              <a:t>doprinosi</a:t>
            </a:r>
            <a:r>
              <a:rPr lang="en-US" dirty="0"/>
              <a:t>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fleksibilnosti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najsavremenijim</a:t>
            </a:r>
            <a:r>
              <a:rPr lang="en-US" dirty="0"/>
              <a:t> </a:t>
            </a:r>
            <a:r>
              <a:rPr lang="en-US" dirty="0" err="1"/>
              <a:t>proizvodima</a:t>
            </a:r>
            <a:r>
              <a:rPr lang="en-US" dirty="0"/>
              <a:t>. Ovaj </a:t>
            </a:r>
            <a:r>
              <a:rPr lang="en-US" dirty="0" err="1"/>
              <a:t>koncept</a:t>
            </a:r>
            <a:r>
              <a:rPr lang="en-US" dirty="0"/>
              <a:t> se </a:t>
            </a:r>
            <a:r>
              <a:rPr lang="en-US" dirty="0" err="1"/>
              <a:t>preporučuje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pl-PL" dirty="0"/>
              <a:t>:</a:t>
            </a:r>
            <a:endParaRPr lang="en-US" dirty="0"/>
          </a:p>
          <a:p>
            <a:pPr algn="just"/>
            <a:r>
              <a:rPr lang="en-US" dirty="0" err="1"/>
              <a:t>nestabilnost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uzrokuje</a:t>
            </a:r>
            <a:r>
              <a:rPr lang="en-US" dirty="0"/>
              <a:t> </a:t>
            </a:r>
            <a:r>
              <a:rPr lang="en-US" dirty="0" err="1"/>
              <a:t>visok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unutrašnjih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;
</a:t>
            </a:r>
            <a:r>
              <a:rPr lang="en-US" dirty="0" err="1"/>
              <a:t>bavimo</a:t>
            </a:r>
            <a:r>
              <a:rPr lang="en-US" dirty="0"/>
              <a:t> se </a:t>
            </a:r>
            <a:r>
              <a:rPr lang="en-US" dirty="0" err="1"/>
              <a:t>konkurencijom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;
</a:t>
            </a:r>
            <a:r>
              <a:rPr lang="en-US" dirty="0" err="1"/>
              <a:t>proizvod</a:t>
            </a:r>
            <a:r>
              <a:rPr lang="en-US" dirty="0"/>
              <a:t> se ne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strateški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4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Troškovi izrade vs. kupovine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https://projectskillsmentor.com.</a:t>
            </a: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43962DFE-D085-C24D-1BEE-7AA17A25894B}"/>
              </a:ext>
            </a:extLst>
          </p:cNvPr>
          <p:cNvSpPr/>
          <p:nvPr/>
        </p:nvSpPr>
        <p:spPr>
          <a:xfrm>
            <a:off x="5695200" y="1401945"/>
            <a:ext cx="1620000" cy="162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DEFDEBD-F5EF-6C55-D5B4-74C9187BA164}"/>
              </a:ext>
            </a:extLst>
          </p:cNvPr>
          <p:cNvSpPr/>
          <p:nvPr/>
        </p:nvSpPr>
        <p:spPr>
          <a:xfrm>
            <a:off x="4043680" y="1401945"/>
            <a:ext cx="1620000" cy="1620000"/>
          </a:xfrm>
          <a:prstGeom prst="ellipse">
            <a:avLst/>
          </a:prstGeom>
          <a:solidFill>
            <a:srgbClr val="8B8B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F4E5722-B5FC-189C-97BB-23889B096027}"/>
              </a:ext>
            </a:extLst>
          </p:cNvPr>
          <p:cNvSpPr/>
          <p:nvPr/>
        </p:nvSpPr>
        <p:spPr>
          <a:xfrm>
            <a:off x="2550160" y="3128055"/>
            <a:ext cx="3060000" cy="2520000"/>
          </a:xfrm>
          <a:prstGeom prst="rect">
            <a:avLst/>
          </a:prstGeom>
          <a:solidFill>
            <a:srgbClr val="8B8B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399C020-305E-D0CF-2A0A-2C856F5329B2}"/>
              </a:ext>
            </a:extLst>
          </p:cNvPr>
          <p:cNvSpPr/>
          <p:nvPr/>
        </p:nvSpPr>
        <p:spPr>
          <a:xfrm>
            <a:off x="5695200" y="3128054"/>
            <a:ext cx="3060000" cy="252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B821E332-F912-B5AF-79DF-909ED62C6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099" y="3290546"/>
            <a:ext cx="2338084" cy="438174"/>
          </a:xfrm>
        </p:spPr>
        <p:txBody>
          <a:bodyPr>
            <a:normAutofit fontScale="77500" lnSpcReduction="20000"/>
          </a:bodyPr>
          <a:lstStyle/>
          <a:p>
            <a:pPr algn="just">
              <a:buClr>
                <a:schemeClr val="bg1"/>
              </a:buClr>
            </a:pPr>
            <a:r>
              <a:rPr lang="pl-PL" sz="2000" dirty="0">
                <a:solidFill>
                  <a:schemeClr val="bg1"/>
                </a:solidFill>
              </a:rPr>
              <a:t>Troškovi proizvodnje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7A28B7C-2BD1-3C71-DAC4-FE7868478D6D}"/>
              </a:ext>
            </a:extLst>
          </p:cNvPr>
          <p:cNvSpPr txBox="1">
            <a:spLocks/>
          </p:cNvSpPr>
          <p:nvPr/>
        </p:nvSpPr>
        <p:spPr>
          <a:xfrm>
            <a:off x="5861472" y="3290546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600">
                <a:solidFill>
                  <a:schemeClr val="bg1"/>
                </a:solidFill>
              </a:rPr>
              <a:t>Kupovna cena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699BA5F-AC3F-9410-A8CF-6F335B845D8E}"/>
              </a:ext>
            </a:extLst>
          </p:cNvPr>
          <p:cNvSpPr txBox="1">
            <a:spLocks/>
          </p:cNvSpPr>
          <p:nvPr/>
        </p:nvSpPr>
        <p:spPr>
          <a:xfrm>
            <a:off x="2625837" y="3704908"/>
            <a:ext cx="261646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600" dirty="0">
                <a:solidFill>
                  <a:schemeClr val="bg1"/>
                </a:solidFill>
              </a:rPr>
              <a:t>Dodatni troškovi rada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99B417C5-BEC6-A08D-FAFC-EE20D17DE33E}"/>
              </a:ext>
            </a:extLst>
          </p:cNvPr>
          <p:cNvSpPr txBox="1">
            <a:spLocks/>
          </p:cNvSpPr>
          <p:nvPr/>
        </p:nvSpPr>
        <p:spPr>
          <a:xfrm>
            <a:off x="5861471" y="3728720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600">
                <a:solidFill>
                  <a:schemeClr val="bg1"/>
                </a:solidFill>
              </a:rPr>
              <a:t>Porez na promet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44E18F83-6203-BBDF-74DD-6979DBD13400}"/>
              </a:ext>
            </a:extLst>
          </p:cNvPr>
          <p:cNvSpPr txBox="1">
            <a:spLocks/>
          </p:cNvSpPr>
          <p:nvPr/>
        </p:nvSpPr>
        <p:spPr>
          <a:xfrm>
            <a:off x="2626098" y="4224124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2000" dirty="0">
                <a:solidFill>
                  <a:schemeClr val="bg1"/>
                </a:solidFill>
              </a:rPr>
              <a:t>Praćenje troškova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EF09DD08-E8A8-A7CD-FEBA-DB2E03688C6B}"/>
              </a:ext>
            </a:extLst>
          </p:cNvPr>
          <p:cNvSpPr txBox="1">
            <a:spLocks/>
          </p:cNvSpPr>
          <p:nvPr/>
        </p:nvSpPr>
        <p:spPr>
          <a:xfrm>
            <a:off x="5861471" y="4143082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600">
                <a:solidFill>
                  <a:schemeClr val="bg1"/>
                </a:solidFill>
              </a:rPr>
              <a:t>Troškovi isporuke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99EB5BFC-8447-571E-C0BA-7A4067A402B3}"/>
              </a:ext>
            </a:extLst>
          </p:cNvPr>
          <p:cNvSpPr txBox="1">
            <a:spLocks/>
          </p:cNvSpPr>
          <p:nvPr/>
        </p:nvSpPr>
        <p:spPr>
          <a:xfrm>
            <a:off x="2626098" y="4594767"/>
            <a:ext cx="2738382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Troškovi skladištenja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C42698F3-F63F-5714-09F1-507056288471}"/>
              </a:ext>
            </a:extLst>
          </p:cNvPr>
          <p:cNvSpPr txBox="1">
            <a:spLocks/>
          </p:cNvSpPr>
          <p:nvPr/>
        </p:nvSpPr>
        <p:spPr>
          <a:xfrm>
            <a:off x="5861471" y="4605831"/>
            <a:ext cx="2520529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600">
                <a:solidFill>
                  <a:schemeClr val="bg1"/>
                </a:solidFill>
              </a:rPr>
              <a:t>Troškovi skladištenja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3B4B9DEA-3A8F-440C-E04D-54A565821BE7}"/>
              </a:ext>
            </a:extLst>
          </p:cNvPr>
          <p:cNvSpPr txBox="1">
            <a:spLocks/>
          </p:cNvSpPr>
          <p:nvPr/>
        </p:nvSpPr>
        <p:spPr>
          <a:xfrm>
            <a:off x="2625837" y="5082739"/>
            <a:ext cx="2984323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>
                <a:solidFill>
                  <a:schemeClr val="bg1"/>
                </a:solidFill>
              </a:rPr>
              <a:t>Troškovi odlaganja otpada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5010641C-0536-8B07-C415-27D3B169E921}"/>
              </a:ext>
            </a:extLst>
          </p:cNvPr>
          <p:cNvSpPr txBox="1">
            <a:spLocks/>
          </p:cNvSpPr>
          <p:nvPr/>
        </p:nvSpPr>
        <p:spPr>
          <a:xfrm>
            <a:off x="5861470" y="5082739"/>
            <a:ext cx="2215730" cy="438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600">
                <a:solidFill>
                  <a:schemeClr val="bg1"/>
                </a:solidFill>
              </a:rPr>
              <a:t>Troškovi naručivanja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919960F-DCD8-23A1-1885-CF274990E129}"/>
              </a:ext>
            </a:extLst>
          </p:cNvPr>
          <p:cNvSpPr txBox="1"/>
          <p:nvPr/>
        </p:nvSpPr>
        <p:spPr>
          <a:xfrm>
            <a:off x="662092" y="5845867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Differences of Make and Buy costs</a:t>
            </a:r>
          </a:p>
        </p:txBody>
      </p:sp>
    </p:spTree>
    <p:extLst>
      <p:ext uri="{BB962C8B-B14F-4D97-AF65-F5344CB8AC3E}">
        <p14:creationId xmlns:p14="http://schemas.microsoft.com/office/powerpoint/2010/main" val="15970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4472C4"/>
                </a:solidFill>
              </a:rPr>
              <a:t>Make-or-buy </a:t>
            </a:r>
            <a:r>
              <a:rPr lang="pl-PL" dirty="0"/>
              <a:t>je ključna strategija kompanije, koja uključuje, između ostalog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uvođenje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;
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;
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;
</a:t>
            </a:r>
            <a:r>
              <a:rPr lang="en-US" dirty="0" err="1"/>
              <a:t>ljudski</a:t>
            </a:r>
            <a:r>
              <a:rPr lang="en-US" dirty="0"/>
              <a:t> </a:t>
            </a:r>
            <a:r>
              <a:rPr lang="en-US" dirty="0" err="1"/>
              <a:t>resursi</a:t>
            </a:r>
            <a:r>
              <a:rPr lang="en-US" dirty="0"/>
              <a:t>;
</a:t>
            </a:r>
            <a:r>
              <a:rPr lang="en-US" dirty="0" err="1"/>
              <a:t>proizvodni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;
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lokacija</a:t>
            </a:r>
            <a:r>
              <a:rPr lang="en-US" dirty="0"/>
              <a:t>;
</a:t>
            </a:r>
            <a:r>
              <a:rPr lang="en-US" dirty="0" err="1"/>
              <a:t>merenje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686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osnovne</a:t>
            </a:r>
            <a:r>
              <a:rPr lang="en-US" sz="2000" dirty="0"/>
              <a:t> </a:t>
            </a:r>
            <a:r>
              <a:rPr lang="en-US" sz="2000" dirty="0" err="1"/>
              <a:t>definicije</a:t>
            </a:r>
            <a:r>
              <a:rPr lang="en-US" sz="2000" dirty="0"/>
              <a:t>;
</a:t>
            </a:r>
            <a:r>
              <a:rPr lang="en-US" sz="2000" dirty="0" err="1"/>
              <a:t>vrste</a:t>
            </a:r>
            <a:r>
              <a:rPr lang="en-US" sz="2000" dirty="0"/>
              <a:t> </a:t>
            </a:r>
            <a:r>
              <a:rPr lang="en-US" sz="2000" dirty="0" err="1"/>
              <a:t>outsourcinga</a:t>
            </a:r>
            <a:r>
              <a:rPr lang="en-US" sz="2000" dirty="0"/>
              <a:t>;
</a:t>
            </a:r>
            <a:r>
              <a:rPr lang="en-US" sz="2000" dirty="0" err="1"/>
              <a:t>prednosti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nedostaci</a:t>
            </a:r>
            <a:r>
              <a:rPr lang="en-US" sz="2000" dirty="0"/>
              <a:t> </a:t>
            </a:r>
            <a:r>
              <a:rPr lang="en-US" sz="2000" dirty="0" err="1"/>
              <a:t>outsourcinga</a:t>
            </a:r>
            <a:r>
              <a:rPr lang="en-US" sz="2000" dirty="0"/>
              <a:t>;
</a:t>
            </a:r>
            <a:r>
              <a:rPr lang="en-US" sz="2000" dirty="0" err="1"/>
              <a:t>opis</a:t>
            </a:r>
            <a:r>
              <a:rPr lang="en-US" sz="2000" dirty="0"/>
              <a:t> make-or-buy </a:t>
            </a:r>
            <a:r>
              <a:rPr lang="en-US" sz="2000" dirty="0" err="1"/>
              <a:t>analize</a:t>
            </a:r>
            <a:r>
              <a:rPr lang="en-US" sz="2000" dirty="0"/>
              <a:t>;
Outsourcing </a:t>
            </a:r>
            <a:r>
              <a:rPr lang="en-US" sz="2000" dirty="0" err="1"/>
              <a:t>logistike</a:t>
            </a:r>
            <a:r>
              <a:rPr lang="en-US" sz="2000" dirty="0"/>
              <a:t>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40D3F9A-3235-72AC-8274-DA2A9BC7F134}"/>
              </a:ext>
            </a:extLst>
          </p:cNvPr>
          <p:cNvSpPr txBox="1"/>
          <p:nvPr/>
        </p:nvSpPr>
        <p:spPr>
          <a:xfrm>
            <a:off x="1462192" y="1783252"/>
            <a:ext cx="6203528" cy="372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Proračuni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troškova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proizvodnje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pokazuju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da</a:t>
            </a:r>
            <a:r>
              <a:rPr lang="en-US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pl-PL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l-PL" sz="20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0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pl-PL" sz="20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pl-PL" sz="20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0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0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</a:t>
            </a:r>
            <a:r>
              <a:rPr lang="pl-PL" sz="20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0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+X* </a:t>
            </a:r>
            <a:r>
              <a:rPr lang="pl-PL" sz="20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0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endParaRPr lang="pl-PL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bs-Latn-BA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pl-PL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0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0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en-US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 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Ukupni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proizvodnje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x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jedinica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robe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0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</a:t>
            </a:r>
            <a:r>
              <a:rPr lang="en-US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 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fiksni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proizvodnje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
X -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očekivani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obim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proizvodnje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
KV -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jedinični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varijabilni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troškovi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2DB95-3B59-34E1-2DA2-841358D1DE6D}"/>
              </a:ext>
            </a:extLst>
          </p:cNvPr>
          <p:cNvSpPr txBox="1"/>
          <p:nvPr/>
        </p:nvSpPr>
        <p:spPr>
          <a:xfrm>
            <a:off x="7389706" y="1871844"/>
            <a:ext cx="4523107" cy="3261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Za </a:t>
            </a:r>
            <a:r>
              <a:rPr lang="en-US" sz="2000" dirty="0" err="1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kupovinu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:</a:t>
            </a:r>
            <a:endParaRPr lang="pl-PL" sz="20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l-PL" sz="20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K</a:t>
            </a:r>
            <a:r>
              <a:rPr lang="pl-PL" sz="20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</a:t>
            </a:r>
            <a:r>
              <a:rPr lang="pl-PL" sz="2000" b="1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pl-PL" sz="20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c*x</a:t>
            </a:r>
            <a:endParaRPr lang="pl-PL" sz="20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dirty="0" err="1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gde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:</a:t>
            </a:r>
            <a:endParaRPr lang="pl-PL" sz="20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0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0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</a:t>
            </a:r>
            <a:r>
              <a:rPr lang="en-US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troškovi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kupovine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
c -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jedinična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cena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
x -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obim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kupovine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(</a:t>
            </a:r>
            <a:r>
              <a:rPr lang="en-US" sz="20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proizvodnje</a:t>
            </a:r>
            <a:r>
              <a:rPr lang="en-US" sz="20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)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83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</a:t>
            </a:r>
            <a:r>
              <a:rPr lang="en-US" dirty="0" err="1"/>
              <a:t>iza</a:t>
            </a:r>
            <a:r>
              <a:rPr lang="pl-PL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546462"/>
            <a:ext cx="4580467" cy="20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255D97-245B-D760-C4C6-8C67D2D7A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" y="1238310"/>
            <a:ext cx="5652135" cy="494239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5D97FCC-F6DF-4665-F498-506F994A5E5F}"/>
              </a:ext>
            </a:extLst>
          </p:cNvPr>
          <p:cNvSpPr txBox="1"/>
          <p:nvPr/>
        </p:nvSpPr>
        <p:spPr>
          <a:xfrm>
            <a:off x="662092" y="6211627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4: Kritični obim proizvodnje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549E597E-323F-DB48-AB69-3C4E30FF82E2}"/>
              </a:ext>
            </a:extLst>
          </p:cNvPr>
          <p:cNvSpPr/>
          <p:nvPr/>
        </p:nvSpPr>
        <p:spPr>
          <a:xfrm>
            <a:off x="3068319" y="3069426"/>
            <a:ext cx="690881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E07C6C-7376-7EB1-70D3-A5A5EFABB486}"/>
              </a:ext>
            </a:extLst>
          </p:cNvPr>
          <p:cNvSpPr txBox="1"/>
          <p:nvPr/>
        </p:nvSpPr>
        <p:spPr>
          <a:xfrm>
            <a:off x="6664959" y="1012954"/>
            <a:ext cx="525589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2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200" b="1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definisan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kritični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obim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proizvodnje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koji je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nabavni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trošak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troškovima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sopstvene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proizvodnje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To je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ispod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nije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profitabilno</a:t>
            </a:r>
            <a:r>
              <a:rPr lang="en-US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započinjati sopstvenu proizvodnju</a:t>
            </a: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 kada je prekoračena vrednost </a:t>
            </a:r>
            <a:r>
              <a:rPr lang="en-US" sz="22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200" b="1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odluka o pokretanju proizvodnje opravdana;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je kupovina praćena dodatnim finansijskim izdacima (npr. Troškovi transporta), onda se obrazac mora modifikovati proširenjem odgovarajućim komponentama.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136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546462"/>
            <a:ext cx="4580467" cy="20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E07C6C-7376-7EB1-70D3-A5A5EFABB486}"/>
              </a:ext>
            </a:extLst>
          </p:cNvPr>
          <p:cNvSpPr txBox="1"/>
          <p:nvPr/>
        </p:nvSpPr>
        <p:spPr>
          <a:xfrm>
            <a:off x="6664959" y="365126"/>
            <a:ext cx="525589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Tačka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pokrića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(Break-even point) je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tačka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kojoj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ukupna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prodaja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troškovi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jednaki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Glavni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tačke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pokrića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jeste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se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odredi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minimalni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obim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proizvodnje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kog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preduzeće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počinje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ostvaruje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profit.</a:t>
            </a: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6203708-761C-AEAA-53B3-5BAE01E8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04" y="2111907"/>
            <a:ext cx="5475796" cy="3401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4F528A8-FBAC-4759-F034-8D6A9B1B3FD3}"/>
                  </a:ext>
                </a:extLst>
              </p:cNvPr>
              <p:cNvSpPr txBox="1"/>
              <p:nvPr/>
            </p:nvSpPr>
            <p:spPr>
              <a:xfrm>
                <a:off x="7248731" y="2888195"/>
                <a:ext cx="2427177" cy="790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pl-PL" sz="3600" dirty="0"/>
                  <a:t>BEP 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𝐹𝐶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𝑈𝑉𝐶</m:t>
                        </m:r>
                      </m:den>
                    </m:f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4F528A8-FBAC-4759-F034-8D6A9B1B3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731" y="2888195"/>
                <a:ext cx="2427177" cy="790537"/>
              </a:xfrm>
              <a:prstGeom prst="rect">
                <a:avLst/>
              </a:prstGeom>
              <a:blipFill>
                <a:blip r:embed="rId3"/>
                <a:stretch>
                  <a:fillRect l="-11307" t="-2326" b="-2015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FE4B5EC-304E-B06A-4785-0C1C53707387}"/>
              </a:ext>
            </a:extLst>
          </p:cNvPr>
          <p:cNvSpPr txBox="1"/>
          <p:nvPr/>
        </p:nvSpPr>
        <p:spPr>
          <a:xfrm>
            <a:off x="7248731" y="4158419"/>
            <a:ext cx="52558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4472C4"/>
              </a:buClr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BEP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tačka preloma
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FC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fiksni troškovi
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cena po jedinici
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UVC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varijabilni trošak po jedinici</a:t>
            </a:r>
          </a:p>
        </p:txBody>
      </p:sp>
    </p:spTree>
    <p:extLst>
      <p:ext uri="{BB962C8B-B14F-4D97-AF65-F5344CB8AC3E}">
        <p14:creationId xmlns:p14="http://schemas.microsoft.com/office/powerpoint/2010/main" val="3020653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u kontekstu investicionih izdataka za proizvodnju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DA4B27A7-DEE2-CBFA-64D3-8352F39ADCC8}"/>
                  </a:ext>
                </a:extLst>
              </p:cNvPr>
              <p:cNvSpPr txBox="1"/>
              <p:nvPr/>
            </p:nvSpPr>
            <p:spPr>
              <a:xfrm>
                <a:off x="462067" y="1764624"/>
                <a:ext cx="5562813" cy="4286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0" smtClea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𝑖</m:t>
                          </m:r>
                        </m:sub>
                      </m:sSub>
                      <m:r>
                        <a:rPr lang="pl-PL" sz="1800" i="1" kern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𝑟</m:t>
                          </m:r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l-PL" sz="18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18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  <m:t>1+</m:t>
                                  </m:r>
                                  <m:r>
                                    <a:rPr lang="pl-PL" sz="18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(1+</m:t>
                              </m:r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𝑟</m:t>
                              </m:r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pl-PL" sz="1800" b="1" kern="10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Tahoma" panose="020B0604030504040204" pitchFamily="34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a</a:t>
                </a:r>
                <a:r>
                  <a:rPr lang="en-US" sz="1800" b="1" kern="100" baseline="-250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0</a:t>
                </a:r>
                <a:r>
                  <a:rPr lang="en-US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 - </a:t>
                </a:r>
                <a:r>
                  <a:rPr lang="bs-Latn-BA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o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bim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investicionih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rashoda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
</a:t>
                </a:r>
                <a:r>
                  <a:rPr lang="en-US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R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- </a:t>
                </a:r>
                <a:r>
                  <a:rPr lang="bs-Latn-BA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amatna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stopa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
</a:t>
                </a:r>
                <a:r>
                  <a:rPr lang="en-US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m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- period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korišćenja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investicije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
</a:t>
                </a:r>
                <a:r>
                  <a:rPr lang="bs-Latn-BA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kd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- </a:t>
                </a:r>
                <a:r>
                  <a:rPr lang="bs-Latn-BA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d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odatni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godišnji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troškovi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vezani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za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upravljanje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investicijama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
</a:t>
                </a:r>
                <a:r>
                  <a:rPr lang="bs-Latn-BA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- </a:t>
                </a:r>
                <a:r>
                  <a:rPr lang="bs-Latn-BA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nvesticioni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troškovi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
</a:t>
                </a:r>
                <a:r>
                  <a:rPr lang="en-US" b="1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Kp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–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troškovi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proizvodnje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DA4B27A7-DEE2-CBFA-64D3-8352F39AD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67" y="1764624"/>
                <a:ext cx="5562813" cy="4286110"/>
              </a:xfrm>
              <a:prstGeom prst="rect">
                <a:avLst/>
              </a:prstGeom>
              <a:blipFill>
                <a:blip r:embed="rId3"/>
                <a:stretch>
                  <a:fillRect l="-987" r="-877" b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e tekstowe 6">
            <a:extLst>
              <a:ext uri="{FF2B5EF4-FFF2-40B4-BE49-F238E27FC236}">
                <a16:creationId xmlns:a16="http://schemas.microsoft.com/office/drawing/2014/main" id="{E4A6D50E-6A27-4613-1611-DC8AB97F18BB}"/>
              </a:ext>
            </a:extLst>
          </p:cNvPr>
          <p:cNvSpPr txBox="1"/>
          <p:nvPr/>
        </p:nvSpPr>
        <p:spPr>
          <a:xfrm>
            <a:off x="6481232" y="1868659"/>
            <a:ext cx="5181600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Zbog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toga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će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se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troškovi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proizvodnje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izračunati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prema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formuli</a:t>
            </a:r>
            <a:r>
              <a:rPr lang="en-US" sz="1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8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</a:t>
            </a:r>
            <a:r>
              <a:rPr lang="en-US" sz="18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</a:t>
            </a:r>
            <a:r>
              <a:rPr lang="en-US" sz="18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=</a:t>
            </a:r>
            <a:r>
              <a:rPr lang="en-US" sz="18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</a:t>
            </a:r>
            <a:r>
              <a:rPr lang="en-US" sz="18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</a:t>
            </a:r>
            <a:r>
              <a:rPr lang="en-US" sz="18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+x+k</a:t>
            </a:r>
            <a:r>
              <a:rPr lang="en-US" sz="18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v</a:t>
            </a:r>
            <a:r>
              <a:rPr lang="en-US" sz="18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troškovi</a:t>
            </a:r>
            <a:r>
              <a:rPr lang="en-US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kupovine</a:t>
            </a:r>
            <a:endParaRPr lang="bs-Latn-BA" kern="100" dirty="0">
              <a:solidFill>
                <a:srgbClr val="000000"/>
              </a:solidFill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8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18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</a:t>
            </a:r>
            <a:r>
              <a:rPr lang="en-US" sz="18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 </a:t>
            </a:r>
            <a:r>
              <a:rPr lang="en-US" sz="18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c*x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Ako je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nejednakost</a:t>
            </a:r>
            <a:r>
              <a:rPr lang="bs-Latn-BA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K</a:t>
            </a:r>
            <a:r>
              <a:rPr lang="en-US" sz="18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z</a:t>
            </a:r>
            <a:r>
              <a:rPr lang="en-US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 &lt; </a:t>
            </a:r>
            <a:r>
              <a:rPr lang="en-US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K</a:t>
            </a:r>
            <a:r>
              <a:rPr lang="en-US" sz="18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p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ispunjen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postoje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osnove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za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donošenje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odluke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kupovini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određenog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proizvoda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192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Blaut.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5368E29-9B32-9C9D-69A0-FCC08DF11B8E}"/>
                  </a:ext>
                </a:extLst>
              </p:cNvPr>
              <p:cNvSpPr txBox="1"/>
              <p:nvPr/>
            </p:nvSpPr>
            <p:spPr>
              <a:xfrm>
                <a:off x="1406947" y="1815537"/>
                <a:ext cx="4378960" cy="36157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Zbog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mogućnosti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promene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obima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potražnje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bs-Latn-BA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x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tržišne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cene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,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preporučuje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se da se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odredi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b="1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kritičn</a:t>
                </a:r>
                <a:r>
                  <a:rPr lang="bs-Latn-BA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a</a:t>
                </a:r>
                <a:r>
                  <a:rPr lang="en-US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b="1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cen</a:t>
                </a:r>
                <a:r>
                  <a:rPr lang="bs-Latn-BA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a </a:t>
                </a:r>
                <a:r>
                  <a:rPr lang="en-US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c</a:t>
                </a:r>
                <a:r>
                  <a:rPr lang="en-US" sz="1800" b="1" kern="100" baseline="-250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</a:t>
                </a:r>
                <a:r>
                  <a:rPr lang="en-US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b="1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kritični</a:t>
                </a:r>
                <a:r>
                  <a:rPr lang="en-US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b="1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obim</a:t>
                </a:r>
                <a:r>
                  <a:rPr lang="en-US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b="1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proizvodnje</a:t>
                </a:r>
                <a:r>
                  <a:rPr lang="en-US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800" b="1" kern="1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X</a:t>
                </a:r>
                <a:r>
                  <a:rPr lang="en-US" sz="1800" b="1" kern="100" baseline="-250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</a:t>
                </a:r>
                <a:r>
                  <a:rPr lang="en-US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kao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vrednosti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po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kojima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su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troškovi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sopstvene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proizvodnje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troškovi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kupovine</a:t>
                </a:r>
                <a:r>
                  <a:rPr lang="en-US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kern="100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jednaki</a:t>
                </a:r>
                <a:r>
                  <a:rPr lang="en-US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b>
                      </m:sSub>
                      <m:r>
                        <a:rPr lang="pl-PL" sz="2000" i="1" kern="10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mbria Math" panose="02040503050406030204" pitchFamily="18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5368E29-9B32-9C9D-69A0-FCC08DF11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947" y="1815537"/>
                <a:ext cx="4378960" cy="3615798"/>
              </a:xfrm>
              <a:prstGeom prst="rect">
                <a:avLst/>
              </a:prstGeom>
              <a:blipFill>
                <a:blip r:embed="rId3"/>
                <a:stretch>
                  <a:fillRect l="-1253" r="-1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E3A55C85-5F28-94D0-8F2D-9CC1C2836EB5}"/>
                  </a:ext>
                </a:extLst>
              </p:cNvPr>
              <p:cNvSpPr txBox="1"/>
              <p:nvPr/>
            </p:nvSpPr>
            <p:spPr>
              <a:xfrm>
                <a:off x="6837680" y="1832754"/>
                <a:ext cx="4632960" cy="2882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U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situaciji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kada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su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početni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proračuni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sugerisali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preporučljivost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kupovine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,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vrednost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kritične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cene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je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pokazatelj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do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kojeg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nivoa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tržišna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cena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može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porasti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bez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podrivanja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odluke</a:t>
                </a:r>
                <a:r>
                  <a:rPr lang="en-US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 o </a:t>
                </a:r>
                <a:r>
                  <a:rPr lang="en-US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kupovini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</a:rPr>
                  <a:t>.</a:t>
                </a:r>
                <a:endParaRPr lang="pl-PL" sz="2000" dirty="0">
                  <a:effectLst/>
                  <a:highlight>
                    <a:srgbClr val="FFFFFF"/>
                  </a:highlight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𝑘</m:t>
                          </m:r>
                        </m:sub>
                      </m:sSub>
                      <m:r>
                        <a:rPr lang="pl-PL" sz="2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𝐶</m:t>
                          </m:r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E3A55C85-5F28-94D0-8F2D-9CC1C2836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680" y="1832754"/>
                <a:ext cx="4632960" cy="2882969"/>
              </a:xfrm>
              <a:prstGeom prst="rect">
                <a:avLst/>
              </a:prstGeom>
              <a:blipFill>
                <a:blip r:embed="rId4"/>
                <a:stretch>
                  <a:fillRect l="-1184" r="-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232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Faze Make-or-Buy analize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Müller-</a:t>
            </a:r>
            <a:r>
              <a:rPr lang="pl-PL" sz="1200" dirty="0" err="1">
                <a:solidFill>
                  <a:srgbClr val="7F7F7F"/>
                </a:solidFill>
              </a:rPr>
              <a:t>Die</a:t>
            </a:r>
            <a:r>
              <a:rPr lang="pl-PL" sz="1200" dirty="0">
                <a:solidFill>
                  <a:srgbClr val="7F7F7F"/>
                </a:solidFill>
              </a:rPr>
              <a:t> lila </a:t>
            </a:r>
            <a:r>
              <a:rPr lang="pl-PL" sz="1200" dirty="0" err="1">
                <a:solidFill>
                  <a:srgbClr val="7F7F7F"/>
                </a:solidFill>
              </a:rPr>
              <a:t>Logistik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819" y="3618293"/>
            <a:ext cx="2504441" cy="28529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400" dirty="0" err="1"/>
              <a:t>Postoje</a:t>
            </a:r>
            <a:r>
              <a:rPr lang="en-US" sz="1400" dirty="0"/>
              <a:t> </a:t>
            </a:r>
            <a:r>
              <a:rPr lang="en-US" sz="1400" dirty="0" err="1"/>
              <a:t>standardni</a:t>
            </a:r>
            <a:r>
              <a:rPr lang="en-US" sz="1400" dirty="0"/>
              <a:t> </a:t>
            </a:r>
            <a:r>
              <a:rPr lang="en-US" sz="1400" dirty="0" err="1"/>
              <a:t>logistički</a:t>
            </a:r>
            <a:r>
              <a:rPr lang="en-US" sz="1400" dirty="0"/>
              <a:t> </a:t>
            </a:r>
            <a:r>
              <a:rPr lang="en-US" sz="1400" dirty="0" err="1"/>
              <a:t>procesi</a:t>
            </a:r>
            <a:r>
              <a:rPr lang="en-US" sz="1400" dirty="0"/>
              <a:t>,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transport, </a:t>
            </a:r>
            <a:r>
              <a:rPr lang="en-US" sz="1400" dirty="0" err="1"/>
              <a:t>skladištenje</a:t>
            </a:r>
            <a:r>
              <a:rPr lang="en-US" sz="1400" dirty="0"/>
              <a:t>, </a:t>
            </a:r>
            <a:r>
              <a:rPr lang="en-US" sz="1400" dirty="0" err="1"/>
              <a:t>otprema</a:t>
            </a:r>
            <a:r>
              <a:rPr lang="en-US" sz="1400" dirty="0"/>
              <a:t>, </a:t>
            </a:r>
            <a:r>
              <a:rPr lang="en-US" sz="1400" dirty="0" err="1"/>
              <a:t>uvoz</a:t>
            </a:r>
            <a:r>
              <a:rPr lang="en-US" sz="1400" dirty="0"/>
              <a:t>, </a:t>
            </a:r>
            <a:r>
              <a:rPr lang="en-US" sz="1400" dirty="0" err="1"/>
              <a:t>izvoz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carinjenje</a:t>
            </a:r>
            <a:r>
              <a:rPr lang="en-US" sz="1400" dirty="0"/>
              <a:t>,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prateći</a:t>
            </a:r>
            <a:r>
              <a:rPr lang="en-US" sz="1400" dirty="0"/>
              <a:t> </a:t>
            </a:r>
            <a:r>
              <a:rPr lang="en-US" sz="1400" dirty="0" err="1"/>
              <a:t>logistički</a:t>
            </a:r>
            <a:r>
              <a:rPr lang="en-US" sz="1400" dirty="0"/>
              <a:t> </a:t>
            </a:r>
            <a:r>
              <a:rPr lang="en-US" sz="1400" dirty="0" err="1"/>
              <a:t>procesi</a:t>
            </a:r>
            <a:r>
              <a:rPr lang="en-US" sz="1400" dirty="0"/>
              <a:t>, koji </a:t>
            </a:r>
            <a:r>
              <a:rPr lang="en-US" sz="1400" dirty="0" err="1"/>
              <a:t>uključuju</a:t>
            </a:r>
            <a:r>
              <a:rPr lang="en-US" sz="1400" dirty="0"/>
              <a:t>, </a:t>
            </a:r>
            <a:r>
              <a:rPr lang="en-US" sz="1400" dirty="0" err="1"/>
              <a:t>na</a:t>
            </a:r>
            <a:r>
              <a:rPr lang="en-US" sz="1400" dirty="0"/>
              <a:t> primer, </a:t>
            </a:r>
            <a:r>
              <a:rPr lang="en-US" sz="1400" dirty="0" err="1"/>
              <a:t>pripremu</a:t>
            </a:r>
            <a:r>
              <a:rPr lang="en-US" sz="1400" dirty="0"/>
              <a:t>, </a:t>
            </a:r>
            <a:r>
              <a:rPr lang="en-US" sz="1400" dirty="0" err="1"/>
              <a:t>puštanje</a:t>
            </a:r>
            <a:r>
              <a:rPr lang="en-US" sz="1400" dirty="0"/>
              <a:t> u rad, </a:t>
            </a:r>
            <a:r>
              <a:rPr lang="en-US" sz="1400" dirty="0" err="1"/>
              <a:t>pakovanje</a:t>
            </a:r>
            <a:r>
              <a:rPr lang="en-US" sz="1400" dirty="0"/>
              <a:t>, </a:t>
            </a:r>
            <a:r>
              <a:rPr lang="en-US" sz="1400" dirty="0" err="1"/>
              <a:t>povratak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inventar</a:t>
            </a:r>
            <a:r>
              <a:rPr lang="en-US" sz="1400" dirty="0"/>
              <a:t>. Ova </a:t>
            </a:r>
            <a:r>
              <a:rPr lang="en-US" sz="1400" dirty="0" err="1"/>
              <a:t>podela</a:t>
            </a:r>
            <a:r>
              <a:rPr lang="en-US" sz="1400" dirty="0"/>
              <a:t> je </a:t>
            </a:r>
            <a:r>
              <a:rPr lang="en-US" sz="1400" dirty="0" err="1"/>
              <a:t>neophodna</a:t>
            </a:r>
            <a:r>
              <a:rPr lang="en-US" sz="1400" dirty="0"/>
              <a:t> da bi se </a:t>
            </a:r>
            <a:r>
              <a:rPr lang="en-US" sz="1400" dirty="0" err="1"/>
              <a:t>odlučilo</a:t>
            </a:r>
            <a:r>
              <a:rPr lang="en-US" sz="1400" dirty="0"/>
              <a:t> o </a:t>
            </a:r>
            <a:r>
              <a:rPr lang="en-US" sz="1400" dirty="0" err="1">
                <a:solidFill>
                  <a:schemeClr val="accent1"/>
                </a:solidFill>
              </a:rPr>
              <a:t>obimu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outsourcinga</a:t>
            </a:r>
            <a:r>
              <a:rPr lang="en-US" sz="1400" dirty="0"/>
              <a:t>,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o </a:t>
            </a:r>
            <a:r>
              <a:rPr lang="en-US" sz="1400" dirty="0" err="1"/>
              <a:t>operativnom</a:t>
            </a:r>
            <a:r>
              <a:rPr lang="en-US" sz="1400" dirty="0"/>
              <a:t> </a:t>
            </a:r>
            <a:r>
              <a:rPr lang="en-US" sz="1400" dirty="0" err="1"/>
              <a:t>modelu</a:t>
            </a:r>
            <a:endParaRPr lang="en-US" sz="14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F7B8826-9B11-7FA8-F3B3-B67895691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93"/>
          <a:stretch/>
        </p:blipFill>
        <p:spPr>
          <a:xfrm>
            <a:off x="1497751" y="1129433"/>
            <a:ext cx="9966961" cy="2426567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D9AA279D-8346-AC41-2B06-5CDCDEEFBD9B}"/>
              </a:ext>
            </a:extLst>
          </p:cNvPr>
          <p:cNvSpPr/>
          <p:nvPr/>
        </p:nvSpPr>
        <p:spPr>
          <a:xfrm>
            <a:off x="1865376" y="2868369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450977D-F526-48D9-4C2F-1A18164345F7}"/>
              </a:ext>
            </a:extLst>
          </p:cNvPr>
          <p:cNvSpPr txBox="1">
            <a:spLocks/>
          </p:cNvSpPr>
          <p:nvPr/>
        </p:nvSpPr>
        <p:spPr>
          <a:xfrm>
            <a:off x="1787993" y="279380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rgbClr val="B342D9"/>
                </a:solidFill>
              </a:rPr>
              <a:t>Priprema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6636306-4823-3E0B-140D-6E64391EF390}"/>
              </a:ext>
            </a:extLst>
          </p:cNvPr>
          <p:cNvSpPr/>
          <p:nvPr/>
        </p:nvSpPr>
        <p:spPr>
          <a:xfrm>
            <a:off x="3982721" y="2793802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6CA007F-D636-1197-4A95-D88026562002}"/>
              </a:ext>
            </a:extLst>
          </p:cNvPr>
          <p:cNvSpPr txBox="1">
            <a:spLocks/>
          </p:cNvSpPr>
          <p:nvPr/>
        </p:nvSpPr>
        <p:spPr>
          <a:xfrm>
            <a:off x="4002873" y="2756518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rgbClr val="B342D9"/>
                </a:solidFill>
              </a:rPr>
              <a:t>Prikupiti podatke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DEDE17A-75A3-C9EF-9F75-39C1876F1BDF}"/>
              </a:ext>
            </a:extLst>
          </p:cNvPr>
          <p:cNvSpPr/>
          <p:nvPr/>
        </p:nvSpPr>
        <p:spPr>
          <a:xfrm>
            <a:off x="6388609" y="2831085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0E3389C4-B669-D65C-D214-9FE493E0020A}"/>
              </a:ext>
            </a:extLst>
          </p:cNvPr>
          <p:cNvSpPr txBox="1">
            <a:spLocks/>
          </p:cNvSpPr>
          <p:nvPr/>
        </p:nvSpPr>
        <p:spPr>
          <a:xfrm>
            <a:off x="6418589" y="275038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B342D9"/>
                </a:solidFill>
              </a:rPr>
              <a:t>Analiza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023C607-BD9B-4913-D0AC-CA345F7FC84E}"/>
              </a:ext>
            </a:extLst>
          </p:cNvPr>
          <p:cNvSpPr/>
          <p:nvPr/>
        </p:nvSpPr>
        <p:spPr>
          <a:xfrm>
            <a:off x="8970948" y="2863229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F71C36C2-28D6-8868-F85D-30FB83A4E533}"/>
              </a:ext>
            </a:extLst>
          </p:cNvPr>
          <p:cNvSpPr txBox="1">
            <a:spLocks/>
          </p:cNvSpPr>
          <p:nvPr/>
        </p:nvSpPr>
        <p:spPr>
          <a:xfrm>
            <a:off x="8705771" y="275038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rgbClr val="B342D9"/>
                </a:solidFill>
              </a:rPr>
              <a:t>Poređenje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F54B394D-12F1-AA0C-FF6D-6C7B0D19876D}"/>
              </a:ext>
            </a:extLst>
          </p:cNvPr>
          <p:cNvSpPr txBox="1">
            <a:spLocks/>
          </p:cNvSpPr>
          <p:nvPr/>
        </p:nvSpPr>
        <p:spPr>
          <a:xfrm>
            <a:off x="1787992" y="3109904"/>
            <a:ext cx="2011681" cy="447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rgbClr val="000000"/>
                </a:solidFill>
              </a:rPr>
              <a:t>Make-or-Buy analize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BB805CB5-DEFB-78D2-D06B-D806634F6DB3}"/>
              </a:ext>
            </a:extLst>
          </p:cNvPr>
          <p:cNvSpPr txBox="1">
            <a:spLocks/>
          </p:cNvSpPr>
          <p:nvPr/>
        </p:nvSpPr>
        <p:spPr>
          <a:xfrm>
            <a:off x="3894843" y="3082096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500" b="1" dirty="0">
                <a:solidFill>
                  <a:srgbClr val="000000"/>
                </a:solidFill>
              </a:rPr>
              <a:t>postavljanjem pravih pitanja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99AEBEBF-89FD-1305-89BA-E3F514D699D8}"/>
              </a:ext>
            </a:extLst>
          </p:cNvPr>
          <p:cNvSpPr txBox="1">
            <a:spLocks/>
          </p:cNvSpPr>
          <p:nvPr/>
        </p:nvSpPr>
        <p:spPr>
          <a:xfrm>
            <a:off x="6481231" y="3028009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500" b="1">
                <a:solidFill>
                  <a:srgbClr val="000000"/>
                </a:solidFill>
              </a:rPr>
              <a:t>prikupljenih skupova podataka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7E0CB2F6-7239-51E5-CB0C-48BB91540EB5}"/>
              </a:ext>
            </a:extLst>
          </p:cNvPr>
          <p:cNvSpPr txBox="1">
            <a:spLocks/>
          </p:cNvSpPr>
          <p:nvPr/>
        </p:nvSpPr>
        <p:spPr>
          <a:xfrm>
            <a:off x="8929472" y="3065355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500" b="1">
                <a:solidFill>
                  <a:srgbClr val="000000"/>
                </a:solidFill>
              </a:rPr>
              <a:t>ukupnih troškova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E41580B-4E97-A26B-EB56-82A863109DEB}"/>
              </a:ext>
            </a:extLst>
          </p:cNvPr>
          <p:cNvSpPr txBox="1">
            <a:spLocks/>
          </p:cNvSpPr>
          <p:nvPr/>
        </p:nvSpPr>
        <p:spPr>
          <a:xfrm>
            <a:off x="3874523" y="3618293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400" dirty="0" err="1">
                <a:solidFill>
                  <a:schemeClr val="accent1"/>
                </a:solidFill>
              </a:rPr>
              <a:t>Kvalitet</a:t>
            </a:r>
            <a:r>
              <a:rPr lang="en-US" sz="1400" dirty="0"/>
              <a:t> </a:t>
            </a:r>
            <a:r>
              <a:rPr lang="en-US" sz="1400" dirty="0" err="1"/>
              <a:t>naknadnih</a:t>
            </a:r>
            <a:r>
              <a:rPr lang="en-US" sz="1400" dirty="0"/>
              <a:t> </a:t>
            </a:r>
            <a:r>
              <a:rPr lang="en-US" sz="1400" dirty="0" err="1"/>
              <a:t>rezultata</a:t>
            </a:r>
            <a:r>
              <a:rPr lang="en-US" sz="1400" dirty="0"/>
              <a:t> </a:t>
            </a:r>
            <a:r>
              <a:rPr lang="en-US" sz="1400" dirty="0" err="1"/>
              <a:t>analize</a:t>
            </a:r>
            <a:r>
              <a:rPr lang="en-US" sz="1400" dirty="0"/>
              <a:t> </a:t>
            </a:r>
            <a:r>
              <a:rPr lang="en-US" sz="1400" dirty="0" err="1"/>
              <a:t>zavisi</a:t>
            </a:r>
            <a:r>
              <a:rPr lang="en-US" sz="1400" dirty="0"/>
              <a:t> samo od </a:t>
            </a:r>
            <a:r>
              <a:rPr lang="en-US" sz="1400" dirty="0" err="1"/>
              <a:t>ispravnosti</a:t>
            </a:r>
            <a:r>
              <a:rPr lang="en-US" sz="1400" dirty="0"/>
              <a:t> </a:t>
            </a:r>
            <a:r>
              <a:rPr lang="en-US" sz="1400" dirty="0" err="1"/>
              <a:t>podataka</a:t>
            </a:r>
            <a:r>
              <a:rPr lang="en-US" sz="1400" dirty="0"/>
              <a:t>. </a:t>
            </a:r>
            <a:r>
              <a:rPr lang="en-US" sz="1400" dirty="0" err="1"/>
              <a:t>Iz</a:t>
            </a:r>
            <a:r>
              <a:rPr lang="en-US" sz="1400" dirty="0"/>
              <a:t> tog </a:t>
            </a:r>
            <a:r>
              <a:rPr lang="en-US" sz="1400" dirty="0" err="1"/>
              <a:t>razloga</a:t>
            </a:r>
            <a:r>
              <a:rPr lang="en-US" sz="1400" dirty="0"/>
              <a:t>, </a:t>
            </a:r>
            <a:r>
              <a:rPr lang="en-US" sz="1400" dirty="0" err="1"/>
              <a:t>neophodno</a:t>
            </a:r>
            <a:r>
              <a:rPr lang="en-US" sz="1400" dirty="0"/>
              <a:t> je da se u </a:t>
            </a:r>
            <a:r>
              <a:rPr lang="en-US" sz="1400" dirty="0" err="1"/>
              <a:t>preduzeću</a:t>
            </a:r>
            <a:r>
              <a:rPr lang="en-US" sz="1400" dirty="0"/>
              <a:t> </a:t>
            </a:r>
            <a:r>
              <a:rPr lang="en-US" sz="1400" dirty="0" err="1"/>
              <a:t>prikupe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čuvaju</a:t>
            </a:r>
            <a:r>
              <a:rPr lang="en-US" sz="1400" dirty="0"/>
              <a:t> </a:t>
            </a:r>
            <a:r>
              <a:rPr lang="en-US" sz="1400" dirty="0" err="1"/>
              <a:t>svi</a:t>
            </a:r>
            <a:r>
              <a:rPr lang="en-US" sz="1400" dirty="0"/>
              <a:t> </a:t>
            </a:r>
            <a:r>
              <a:rPr lang="en-US" sz="1400" dirty="0" err="1"/>
              <a:t>potrebni</a:t>
            </a:r>
            <a:r>
              <a:rPr lang="en-US" sz="1400" dirty="0"/>
              <a:t> </a:t>
            </a:r>
            <a:r>
              <a:rPr lang="en-US" sz="1400" dirty="0" err="1"/>
              <a:t>podaci</a:t>
            </a:r>
            <a:r>
              <a:rPr lang="en-US" sz="1400" dirty="0"/>
              <a:t> o </a:t>
            </a:r>
            <a:r>
              <a:rPr lang="en-US" sz="1400" dirty="0" err="1"/>
              <a:t>osoblju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onima</a:t>
            </a:r>
            <a:r>
              <a:rPr lang="en-US" sz="1400" dirty="0"/>
              <a:t> koji </a:t>
            </a:r>
            <a:r>
              <a:rPr lang="en-US" sz="1400" dirty="0" err="1"/>
              <a:t>odgovaraju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pitanje</a:t>
            </a:r>
            <a:r>
              <a:rPr lang="en-US" sz="1400" dirty="0"/>
              <a:t> da li </a:t>
            </a:r>
            <a:r>
              <a:rPr lang="en-US" sz="1400" dirty="0" err="1"/>
              <a:t>logistički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r>
              <a:rPr lang="en-US" sz="1400" dirty="0"/>
              <a:t>, </a:t>
            </a:r>
            <a:r>
              <a:rPr lang="en-US" sz="1400" dirty="0" err="1"/>
              <a:t>npr</a:t>
            </a:r>
            <a:r>
              <a:rPr lang="en-US" sz="1400" dirty="0"/>
              <a:t>. </a:t>
            </a:r>
            <a:r>
              <a:rPr lang="en-US" sz="1400" dirty="0" err="1"/>
              <a:t>industrijski</a:t>
            </a:r>
            <a:r>
              <a:rPr lang="en-US" sz="1400" dirty="0"/>
              <a:t> </a:t>
            </a:r>
            <a:r>
              <a:rPr lang="en-US" sz="1400" dirty="0" err="1"/>
              <a:t>kamioni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upravljanje</a:t>
            </a:r>
            <a:r>
              <a:rPr lang="en-US" sz="1400" dirty="0"/>
              <a:t> </a:t>
            </a:r>
            <a:r>
              <a:rPr lang="en-US" sz="1400" dirty="0" err="1"/>
              <a:t>skladištem</a:t>
            </a:r>
            <a:r>
              <a:rPr lang="en-US" sz="1400" dirty="0"/>
              <a:t>, </a:t>
            </a:r>
            <a:r>
              <a:rPr lang="en-US" sz="1400" dirty="0" err="1"/>
              <a:t>moraju</a:t>
            </a:r>
            <a:r>
              <a:rPr lang="en-US" sz="1400" dirty="0"/>
              <a:t> </a:t>
            </a:r>
            <a:r>
              <a:rPr lang="en-US" sz="1400" dirty="0" err="1"/>
              <a:t>biti</a:t>
            </a:r>
            <a:r>
              <a:rPr lang="en-US" sz="1400" dirty="0"/>
              <a:t> </a:t>
            </a:r>
            <a:r>
              <a:rPr lang="en-US" sz="1400" dirty="0" err="1"/>
              <a:t>preneti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izvedeni</a:t>
            </a:r>
            <a:r>
              <a:rPr lang="en-US" sz="1400" dirty="0"/>
              <a:t> od </a:t>
            </a:r>
            <a:r>
              <a:rPr lang="en-US" sz="1400" dirty="0" err="1"/>
              <a:t>strane</a:t>
            </a:r>
            <a:r>
              <a:rPr lang="en-US" sz="1400" dirty="0"/>
              <a:t> </a:t>
            </a:r>
            <a:r>
              <a:rPr lang="en-US" sz="1400" dirty="0" err="1"/>
              <a:t>spoljnih</a:t>
            </a:r>
            <a:r>
              <a:rPr lang="en-US" sz="1400" dirty="0"/>
              <a:t> </a:t>
            </a:r>
            <a:r>
              <a:rPr lang="en-US" sz="1400" dirty="0" err="1"/>
              <a:t>subjekata</a:t>
            </a:r>
            <a:endParaRPr lang="en-US" sz="1400" dirty="0"/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ACB03878-B168-93BC-9F88-2E0E4B69EDDF}"/>
              </a:ext>
            </a:extLst>
          </p:cNvPr>
          <p:cNvSpPr txBox="1">
            <a:spLocks/>
          </p:cNvSpPr>
          <p:nvPr/>
        </p:nvSpPr>
        <p:spPr>
          <a:xfrm>
            <a:off x="6388609" y="3618292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400" dirty="0"/>
              <a:t>U </a:t>
            </a:r>
            <a:r>
              <a:rPr lang="en-US" sz="1400" dirty="0" err="1"/>
              <a:t>ovoj</a:t>
            </a:r>
            <a:r>
              <a:rPr lang="en-US" sz="1400" dirty="0"/>
              <a:t> </a:t>
            </a:r>
            <a:r>
              <a:rPr lang="en-US" sz="1400" dirty="0" err="1"/>
              <a:t>fazi</a:t>
            </a:r>
            <a:r>
              <a:rPr lang="en-US" sz="1400" dirty="0"/>
              <a:t>, </a:t>
            </a:r>
            <a:r>
              <a:rPr lang="en-US" sz="1400" dirty="0" err="1"/>
              <a:t>podaci</a:t>
            </a:r>
            <a:r>
              <a:rPr lang="en-US" sz="1400" dirty="0"/>
              <a:t> se </a:t>
            </a:r>
            <a:r>
              <a:rPr lang="en-US" sz="1400" dirty="0" err="1">
                <a:solidFill>
                  <a:schemeClr val="accent1"/>
                </a:solidFill>
              </a:rPr>
              <a:t>procenjuju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i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analiziraju</a:t>
            </a:r>
            <a:r>
              <a:rPr lang="en-US" sz="1400" dirty="0"/>
              <a:t>. </a:t>
            </a:r>
            <a:r>
              <a:rPr lang="en-US" sz="1400" dirty="0" err="1"/>
              <a:t>Rezultati</a:t>
            </a:r>
            <a:r>
              <a:rPr lang="en-US" sz="1400" dirty="0"/>
              <a:t> make-or-</a:t>
            </a:r>
            <a:r>
              <a:rPr lang="en-US" sz="1400" dirty="0" err="1"/>
              <a:t>bu</a:t>
            </a:r>
            <a:r>
              <a:rPr lang="bs-Latn-BA" sz="1400" dirty="0"/>
              <a:t>y</a:t>
            </a:r>
            <a:r>
              <a:rPr lang="en-US" sz="1400" dirty="0"/>
              <a:t> </a:t>
            </a:r>
            <a:r>
              <a:rPr lang="en-US" sz="1400" dirty="0" err="1"/>
              <a:t>analize</a:t>
            </a:r>
            <a:r>
              <a:rPr lang="en-US" sz="1400" dirty="0"/>
              <a:t> se </a:t>
            </a:r>
            <a:r>
              <a:rPr lang="en-US" sz="1400" dirty="0" err="1"/>
              <a:t>najčešće</a:t>
            </a:r>
            <a:r>
              <a:rPr lang="en-US" sz="1400" dirty="0"/>
              <a:t> </a:t>
            </a:r>
            <a:r>
              <a:rPr lang="en-US" sz="1400" dirty="0" err="1"/>
              <a:t>sprovode</a:t>
            </a:r>
            <a:r>
              <a:rPr lang="en-US" sz="1400" dirty="0"/>
              <a:t> </a:t>
            </a:r>
            <a:r>
              <a:rPr lang="en-US" sz="1400" dirty="0" err="1"/>
              <a:t>korišćenjem</a:t>
            </a:r>
            <a:r>
              <a:rPr lang="en-US" sz="1400" dirty="0"/>
              <a:t> </a:t>
            </a:r>
            <a:r>
              <a:rPr lang="en-US" sz="1400" dirty="0" err="1"/>
              <a:t>skupa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indikatora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komparativne</a:t>
            </a:r>
            <a:r>
              <a:rPr lang="en-US" sz="1400" dirty="0"/>
              <a:t> </a:t>
            </a:r>
            <a:r>
              <a:rPr lang="en-US" sz="1400" dirty="0" err="1"/>
              <a:t>analize</a:t>
            </a:r>
            <a:r>
              <a:rPr lang="en-US" sz="1400" dirty="0"/>
              <a:t> (benchmark), koji se </a:t>
            </a:r>
            <a:r>
              <a:rPr lang="en-US" sz="1400" dirty="0" err="1"/>
              <a:t>prikupljaju</a:t>
            </a:r>
            <a:r>
              <a:rPr lang="en-US" sz="1400" dirty="0"/>
              <a:t> </a:t>
            </a:r>
            <a:r>
              <a:rPr lang="en-US" sz="1400" dirty="0" err="1"/>
              <a:t>tokom</a:t>
            </a:r>
            <a:r>
              <a:rPr lang="en-US" sz="1400" dirty="0"/>
              <a:t> </a:t>
            </a:r>
            <a:r>
              <a:rPr lang="en-US" sz="1400" dirty="0" err="1"/>
              <a:t>operativnog</a:t>
            </a:r>
            <a:r>
              <a:rPr lang="en-US" sz="1400" dirty="0"/>
              <a:t> </a:t>
            </a:r>
            <a:r>
              <a:rPr lang="en-US" sz="1400" dirty="0" err="1"/>
              <a:t>izvršenja</a:t>
            </a:r>
            <a:r>
              <a:rPr lang="en-US" sz="1400" dirty="0"/>
              <a:t> </a:t>
            </a:r>
            <a:r>
              <a:rPr lang="en-US" sz="1400" dirty="0" err="1"/>
              <a:t>naloga</a:t>
            </a:r>
            <a:r>
              <a:rPr lang="en-US" sz="1400" dirty="0"/>
              <a:t> za </a:t>
            </a:r>
            <a:r>
              <a:rPr lang="en-US" sz="1400" dirty="0" err="1"/>
              <a:t>klijente</a:t>
            </a:r>
            <a:endParaRPr lang="en-US" sz="1400" dirty="0"/>
          </a:p>
        </p:txBody>
      </p: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C9FF991D-E060-0D4E-87AD-451937D2C730}"/>
              </a:ext>
            </a:extLst>
          </p:cNvPr>
          <p:cNvSpPr txBox="1">
            <a:spLocks/>
          </p:cNvSpPr>
          <p:nvPr/>
        </p:nvSpPr>
        <p:spPr>
          <a:xfrm>
            <a:off x="8849358" y="3556000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400" dirty="0"/>
              <a:t>Napravljeno je jasno </a:t>
            </a:r>
            <a:r>
              <a:rPr lang="pl-PL" sz="1400" dirty="0">
                <a:solidFill>
                  <a:schemeClr val="accent1"/>
                </a:solidFill>
              </a:rPr>
              <a:t>poređenje</a:t>
            </a:r>
            <a:r>
              <a:rPr lang="pl-PL" sz="1400" dirty="0"/>
              <a:t> između logističkih troškova unutar kompanije i logističkih troškova spoljnog pružaoca usluga. Što se tiče zaposlenih, na primer, ukupni troškovi osoblja organizacije se upoređuju sa ukupnim troškovima osoblja spoljnog entiteta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6757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Outsourcing 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Witkowski, 2008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Kao deo </a:t>
            </a:r>
            <a:r>
              <a:rPr lang="en-US" dirty="0" err="1"/>
              <a:t>outsourcinga</a:t>
            </a:r>
            <a:r>
              <a:rPr lang="en-US" dirty="0"/>
              <a:t>,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eksternalizovane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kompetencije</a:t>
            </a:r>
            <a:r>
              <a:rPr lang="en-US" dirty="0"/>
              <a:t> date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je samo </a:t>
            </a:r>
            <a:r>
              <a:rPr lang="en-US" dirty="0" err="1"/>
              <a:t>podržavaju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Ako </a:t>
            </a:r>
            <a:r>
              <a:rPr lang="en-US" dirty="0" err="1"/>
              <a:t>logistika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delatnost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delegiranje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/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dela </a:t>
            </a:r>
            <a:r>
              <a:rPr lang="en-US" dirty="0" err="1"/>
              <a:t>logističkih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dobavljačima</a:t>
            </a:r>
            <a:r>
              <a:rPr lang="en-US" dirty="0"/>
              <a:t> </a:t>
            </a:r>
            <a:r>
              <a:rPr lang="en-US" dirty="0" err="1"/>
              <a:t>specijalizovanim</a:t>
            </a:r>
            <a:r>
              <a:rPr lang="en-US" dirty="0"/>
              <a:t> za </a:t>
            </a:r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logističkih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logističkih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pl-PL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084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Outsourcing 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Gąsowska,2016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Kao </a:t>
            </a:r>
            <a:r>
              <a:rPr lang="en-US" sz="3200" dirty="0" err="1"/>
              <a:t>rezultat</a:t>
            </a:r>
            <a:r>
              <a:rPr lang="en-US" sz="3200" dirty="0"/>
              <a:t> </a:t>
            </a:r>
            <a:r>
              <a:rPr lang="en-US" sz="3200" dirty="0" err="1"/>
              <a:t>saradnje</a:t>
            </a:r>
            <a:r>
              <a:rPr lang="en-US" sz="3200" dirty="0"/>
              <a:t> </a:t>
            </a:r>
            <a:r>
              <a:rPr lang="en-US" sz="3200" dirty="0" err="1"/>
              <a:t>između</a:t>
            </a:r>
            <a:r>
              <a:rPr lang="en-US" sz="3200" dirty="0"/>
              <a:t> </a:t>
            </a:r>
            <a:r>
              <a:rPr lang="en-US" sz="3200" dirty="0" err="1"/>
              <a:t>organizacije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logističkog</a:t>
            </a:r>
            <a:r>
              <a:rPr lang="en-US" sz="3200" dirty="0"/>
              <a:t> </a:t>
            </a:r>
            <a:r>
              <a:rPr lang="en-US" sz="3200" dirty="0" err="1"/>
              <a:t>operatera</a:t>
            </a:r>
            <a:r>
              <a:rPr lang="en-US" sz="3200" dirty="0"/>
              <a:t>, </a:t>
            </a:r>
            <a:r>
              <a:rPr lang="en-US" sz="3200" dirty="0" err="1"/>
              <a:t>moguće</a:t>
            </a:r>
            <a:r>
              <a:rPr lang="en-US" sz="3200" dirty="0"/>
              <a:t> je </a:t>
            </a:r>
            <a:r>
              <a:rPr lang="en-US" sz="3200" dirty="0" err="1"/>
              <a:t>postići</a:t>
            </a:r>
            <a:r>
              <a:rPr lang="en-US" sz="3200" dirty="0"/>
              <a:t> </a:t>
            </a:r>
            <a:r>
              <a:rPr lang="en-US" sz="3200" dirty="0" err="1"/>
              <a:t>sledeće</a:t>
            </a:r>
            <a:r>
              <a:rPr lang="en-US" sz="3200" dirty="0"/>
              <a:t> </a:t>
            </a:r>
            <a:r>
              <a:rPr lang="en-US" sz="3200" dirty="0" err="1"/>
              <a:t>ciljeve</a:t>
            </a:r>
            <a:r>
              <a:rPr lang="pl-PL" sz="3200" dirty="0"/>
              <a:t>:</a:t>
            </a:r>
          </a:p>
          <a:p>
            <a:pPr lvl="1" algn="just"/>
            <a:r>
              <a:rPr lang="en-US" sz="2800" dirty="0" err="1"/>
              <a:t>poboljšanje</a:t>
            </a:r>
            <a:r>
              <a:rPr lang="en-US" sz="2800" dirty="0"/>
              <a:t> </a:t>
            </a:r>
            <a:r>
              <a:rPr lang="en-US" sz="2800" dirty="0" err="1"/>
              <a:t>kvaliteta</a:t>
            </a:r>
            <a:r>
              <a:rPr lang="en-US" sz="2800" dirty="0"/>
              <a:t> </a:t>
            </a:r>
            <a:r>
              <a:rPr lang="en-US" sz="2800" dirty="0" err="1"/>
              <a:t>korisničkog</a:t>
            </a:r>
            <a:r>
              <a:rPr lang="en-US" sz="2800" dirty="0"/>
              <a:t> </a:t>
            </a:r>
            <a:r>
              <a:rPr lang="en-US" sz="2800" dirty="0" err="1"/>
              <a:t>servisa</a:t>
            </a:r>
            <a:r>
              <a:rPr lang="en-US" sz="2800" dirty="0"/>
              <a:t>;
</a:t>
            </a:r>
            <a:r>
              <a:rPr lang="en-US" sz="2800" dirty="0" err="1"/>
              <a:t>kraće</a:t>
            </a:r>
            <a:r>
              <a:rPr lang="en-US" sz="2800" dirty="0"/>
              <a:t> </a:t>
            </a:r>
            <a:r>
              <a:rPr lang="en-US" sz="2800" dirty="0" err="1"/>
              <a:t>vreme</a:t>
            </a:r>
            <a:r>
              <a:rPr lang="en-US" sz="2800" dirty="0"/>
              <a:t> </a:t>
            </a:r>
            <a:r>
              <a:rPr lang="en-US" sz="2800" dirty="0" err="1"/>
              <a:t>izvršenja</a:t>
            </a:r>
            <a:r>
              <a:rPr lang="en-US" sz="2800" dirty="0"/>
              <a:t> </a:t>
            </a:r>
            <a:r>
              <a:rPr lang="en-US" sz="2800" dirty="0" err="1"/>
              <a:t>ciklusa</a:t>
            </a:r>
            <a:r>
              <a:rPr lang="en-US" sz="2800" dirty="0"/>
              <a:t> </a:t>
            </a:r>
            <a:r>
              <a:rPr lang="en-US" sz="2800" dirty="0" err="1"/>
              <a:t>naloga</a:t>
            </a:r>
            <a:r>
              <a:rPr lang="en-US" sz="2800" dirty="0"/>
              <a:t>;
</a:t>
            </a:r>
            <a:r>
              <a:rPr lang="en-US" sz="2800" dirty="0" err="1"/>
              <a:t>bolji</a:t>
            </a:r>
            <a:r>
              <a:rPr lang="en-US" sz="2800" dirty="0"/>
              <a:t> </a:t>
            </a:r>
            <a:r>
              <a:rPr lang="en-US" sz="2800" dirty="0" err="1"/>
              <a:t>kvalitet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garancija</a:t>
            </a:r>
            <a:r>
              <a:rPr lang="en-US" sz="2800" dirty="0"/>
              <a:t> </a:t>
            </a:r>
            <a:r>
              <a:rPr lang="en-US" sz="2800" dirty="0" err="1"/>
              <a:t>isporuke</a:t>
            </a:r>
            <a:r>
              <a:rPr lang="en-US" sz="2800" dirty="0"/>
              <a:t>;
</a:t>
            </a:r>
            <a:r>
              <a:rPr lang="en-US" sz="2800" dirty="0" err="1"/>
              <a:t>brži</a:t>
            </a:r>
            <a:r>
              <a:rPr lang="en-US" sz="2800" dirty="0"/>
              <a:t> </a:t>
            </a:r>
            <a:r>
              <a:rPr lang="en-US" sz="2800" dirty="0" err="1"/>
              <a:t>protok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povećana</a:t>
            </a:r>
            <a:r>
              <a:rPr lang="en-US" sz="2800" dirty="0"/>
              <a:t> </a:t>
            </a:r>
            <a:r>
              <a:rPr lang="en-US" sz="2800" dirty="0" err="1"/>
              <a:t>transparentnost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;
</a:t>
            </a:r>
            <a:r>
              <a:rPr lang="en-US" sz="2800" dirty="0" err="1"/>
              <a:t>efikasnije</a:t>
            </a:r>
            <a:r>
              <a:rPr lang="en-US" sz="2800" dirty="0"/>
              <a:t> </a:t>
            </a:r>
            <a:r>
              <a:rPr lang="en-US" sz="2800" dirty="0" err="1"/>
              <a:t>korišćenje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pl-PL" sz="2800" dirty="0"/>
              <a:t>.</a:t>
            </a:r>
            <a:endParaRPr lang="en-US" sz="2800" dirty="0"/>
          </a:p>
          <a:p>
            <a:pPr lvl="1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471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Pokazatelji (indikatori) outsorsinga logistike.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Szukalski, 2016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603044"/>
          </a:xfrm>
        </p:spPr>
        <p:txBody>
          <a:bodyPr>
            <a:normAutofit/>
          </a:bodyPr>
          <a:lstStyle/>
          <a:p>
            <a:pPr algn="just"/>
            <a:r>
              <a:rPr lang="pl-PL" sz="4400" dirty="0"/>
              <a:t>Četiri pokazatelja outsourcinga logistike:</a:t>
            </a:r>
          </a:p>
          <a:p>
            <a:pPr lvl="1" algn="just"/>
            <a:r>
              <a:rPr lang="en-US" sz="4000" dirty="0" err="1"/>
              <a:t>promene</a:t>
            </a:r>
            <a:r>
              <a:rPr lang="en-US" sz="4000" dirty="0"/>
              <a:t> </a:t>
            </a:r>
            <a:r>
              <a:rPr lang="en-US" sz="4000" dirty="0" err="1"/>
              <a:t>troškova</a:t>
            </a:r>
            <a:r>
              <a:rPr lang="en-US" sz="4000" dirty="0"/>
              <a:t>;
</a:t>
            </a:r>
            <a:r>
              <a:rPr lang="en-US" sz="4000" dirty="0" err="1"/>
              <a:t>promene</a:t>
            </a:r>
            <a:r>
              <a:rPr lang="en-US" sz="4000" dirty="0"/>
              <a:t> u </a:t>
            </a:r>
            <a:r>
              <a:rPr lang="en-US" sz="4000" dirty="0" err="1"/>
              <a:t>profitabilnosti</a:t>
            </a:r>
            <a:r>
              <a:rPr lang="en-US" sz="4000" dirty="0"/>
              <a:t>;
</a:t>
            </a:r>
            <a:r>
              <a:rPr lang="en-US" sz="4000" dirty="0" err="1"/>
              <a:t>promene</a:t>
            </a:r>
            <a:r>
              <a:rPr lang="en-US" sz="4000" dirty="0"/>
              <a:t> u </a:t>
            </a:r>
            <a:r>
              <a:rPr lang="en-US" sz="4000" dirty="0" err="1"/>
              <a:t>prometu</a:t>
            </a:r>
            <a:r>
              <a:rPr lang="en-US" sz="4000" dirty="0"/>
              <a:t>;
</a:t>
            </a:r>
            <a:r>
              <a:rPr lang="en-US" sz="4000" dirty="0" err="1"/>
              <a:t>Promene</a:t>
            </a:r>
            <a:r>
              <a:rPr lang="en-US" sz="4000" dirty="0"/>
              <a:t> u </a:t>
            </a:r>
            <a:r>
              <a:rPr lang="en-US" sz="4000" dirty="0" err="1"/>
              <a:t>tački</a:t>
            </a:r>
            <a:r>
              <a:rPr lang="en-US" sz="4000" dirty="0"/>
              <a:t> </a:t>
            </a:r>
            <a:r>
              <a:rPr lang="en-US" sz="4000" dirty="0" err="1"/>
              <a:t>pokrića</a:t>
            </a:r>
            <a:r>
              <a:rPr lang="pl-PL" sz="4000" dirty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87672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Faze outsourcinga 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51932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Jaworski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185D39FE-73F5-2342-5AD1-D554A09971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0727397"/>
              </p:ext>
            </p:extLst>
          </p:nvPr>
        </p:nvGraphicFramePr>
        <p:xfrm>
          <a:off x="990600" y="1578451"/>
          <a:ext cx="10515600" cy="3013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57AE7424-613E-4789-DBB9-A8105C50101E}"/>
              </a:ext>
            </a:extLst>
          </p:cNvPr>
          <p:cNvSpPr txBox="1"/>
          <p:nvPr/>
        </p:nvSpPr>
        <p:spPr>
          <a:xfrm>
            <a:off x="1131145" y="4356219"/>
            <a:ext cx="30750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Svrha ove faze je da se započnu razgovori sa pružaocima logističkih usluga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C619D9-F529-7DC2-2B48-59EDA4B5A559}"/>
              </a:ext>
            </a:extLst>
          </p:cNvPr>
          <p:cNvSpPr txBox="1"/>
          <p:nvPr/>
        </p:nvSpPr>
        <p:spPr>
          <a:xfrm>
            <a:off x="8278704" y="4356219"/>
            <a:ext cx="35373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 sa odabranim privrednim subjektom na realizaciji projekta i fizičkom prenosu skladišnih zaliha pod upravom operatera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483273A-C856-1FB0-1A0B-F76B85F17D65}"/>
              </a:ext>
            </a:extLst>
          </p:cNvPr>
          <p:cNvSpPr txBox="1"/>
          <p:nvPr/>
        </p:nvSpPr>
        <p:spPr>
          <a:xfrm>
            <a:off x="4704924" y="4356219"/>
            <a:ext cx="30750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Spoljne kompanije podnose svoje predloge za logističke usluge, trgovinske pregovore i odabir organizacije koja će na kraju preuzeti logističke usluge.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198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outsourcinga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>
                <a:solidFill>
                  <a:srgbClr val="1065AB"/>
                </a:solidFill>
              </a:rPr>
              <a:t>O</a:t>
            </a:r>
            <a:r>
              <a:rPr lang="en-US" dirty="0" err="1">
                <a:solidFill>
                  <a:srgbClr val="1065AB"/>
                </a:solidFill>
              </a:rPr>
              <a:t>utsourcing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je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(</a:t>
            </a:r>
            <a:r>
              <a:rPr lang="en-US" dirty="0" err="1"/>
              <a:t>koncept</a:t>
            </a:r>
            <a:r>
              <a:rPr lang="en-US" dirty="0"/>
              <a:t>) koji se </a:t>
            </a:r>
            <a:r>
              <a:rPr lang="en-US" dirty="0" err="1"/>
              <a:t>sastoji</a:t>
            </a:r>
            <a:r>
              <a:rPr lang="en-US" dirty="0"/>
              <a:t> u </a:t>
            </a:r>
            <a:r>
              <a:rPr lang="en-US" dirty="0" err="1"/>
              <a:t>ograničavanju</a:t>
            </a:r>
            <a:r>
              <a:rPr lang="en-US" dirty="0"/>
              <a:t> </a:t>
            </a:r>
            <a:r>
              <a:rPr lang="en-US" dirty="0" err="1"/>
              <a:t>obima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(u </a:t>
            </a:r>
            <a:r>
              <a:rPr lang="en-US" dirty="0" err="1"/>
              <a:t>daljem</a:t>
            </a:r>
            <a:r>
              <a:rPr lang="en-US" dirty="0"/>
              <a:t> </a:t>
            </a:r>
            <a:r>
              <a:rPr lang="en-US" dirty="0" err="1"/>
              <a:t>tekstu</a:t>
            </a:r>
            <a:r>
              <a:rPr lang="en-US" dirty="0"/>
              <a:t> </a:t>
            </a:r>
            <a:r>
              <a:rPr lang="en-US" dirty="0" err="1"/>
              <a:t>matična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bs-Latn-BA" dirty="0"/>
              <a:t>pretpuštanju t</a:t>
            </a:r>
            <a:r>
              <a:rPr lang="en-US" dirty="0" err="1"/>
              <a:t>ih</a:t>
            </a:r>
            <a:r>
              <a:rPr lang="bs-Latn-BA" dirty="0"/>
              <a:t> aktivnosti</a:t>
            </a:r>
            <a:r>
              <a:rPr lang="en-US" dirty="0"/>
              <a:t> </a:t>
            </a:r>
            <a:r>
              <a:rPr lang="bs-Latn-BA" dirty="0"/>
              <a:t>n</a:t>
            </a:r>
            <a:r>
              <a:rPr lang="en-US" dirty="0"/>
              <a:t>a </a:t>
            </a:r>
            <a:r>
              <a:rPr lang="en-US" dirty="0" err="1"/>
              <a:t>trajn</a:t>
            </a:r>
            <a:r>
              <a:rPr lang="bs-Latn-BA" dirty="0"/>
              <a:t>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bs-Latn-BA" dirty="0"/>
              <a:t>zvršavanje</a:t>
            </a:r>
            <a:r>
              <a:rPr lang="en-US" dirty="0"/>
              <a:t> </a:t>
            </a:r>
            <a:r>
              <a:rPr lang="en-US" dirty="0" err="1"/>
              <a:t>spoljni</a:t>
            </a:r>
            <a:r>
              <a:rPr lang="bs-Latn-BA" dirty="0"/>
              <a:t>m</a:t>
            </a:r>
            <a:r>
              <a:rPr lang="en-US" dirty="0"/>
              <a:t> </a:t>
            </a:r>
            <a:r>
              <a:rPr lang="en-US" dirty="0" err="1"/>
              <a:t>preduzeć</a:t>
            </a:r>
            <a:r>
              <a:rPr lang="bs-Latn-BA" dirty="0"/>
              <a:t>ima</a:t>
            </a:r>
            <a:r>
              <a:rPr lang="en-US" dirty="0"/>
              <a:t> (u </a:t>
            </a:r>
            <a:r>
              <a:rPr lang="en-US" dirty="0" err="1"/>
              <a:t>daljem</a:t>
            </a:r>
            <a:r>
              <a:rPr lang="en-US" dirty="0"/>
              <a:t> </a:t>
            </a:r>
            <a:r>
              <a:rPr lang="en-US" dirty="0" err="1"/>
              <a:t>tekstu</a:t>
            </a:r>
            <a:r>
              <a:rPr lang="en-US" dirty="0"/>
              <a:t> </a:t>
            </a:r>
            <a:r>
              <a:rPr lang="en-US" dirty="0" err="1"/>
              <a:t>uslužne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pl-PL" dirty="0"/>
              <a:t>);</a:t>
            </a:r>
          </a:p>
          <a:p>
            <a:pPr algn="just"/>
            <a:r>
              <a:rPr lang="pl-PL" dirty="0">
                <a:solidFill>
                  <a:schemeClr val="accent1"/>
                </a:solidFill>
              </a:rPr>
              <a:t>Outsourcing</a:t>
            </a:r>
            <a:r>
              <a:rPr lang="pl-PL" dirty="0"/>
              <a:t> je definisan kao metoda trajnog eksternog pružanja usluga od strane specijalizovanih preduzeća, eksternalizacije, eksternog menadžmenta ili čak dekoncentracija funkcionisanja organizacije.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Trocki, 2001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Prednosti i nedostaci outsourcinga 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nn-NO" sz="1200" dirty="0">
                <a:solidFill>
                  <a:srgbClr val="7F7F7F"/>
                </a:solidFill>
              </a:rPr>
              <a:t>Khaletskaya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nn-NO" sz="1200" dirty="0">
                <a:solidFill>
                  <a:srgbClr val="7F7F7F"/>
                </a:solidFill>
              </a:rPr>
              <a:t>2021, Ware Teka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7F59A8DF-A83E-3F72-55FA-AB631003E1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050560"/>
              </p:ext>
            </p:extLst>
          </p:nvPr>
        </p:nvGraphicFramePr>
        <p:xfrm>
          <a:off x="838199" y="2047240"/>
          <a:ext cx="10515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4989620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97353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Prednosti outsourcinga logistike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Nedostaci logističkog outsourcinga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610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Optimizacija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troškova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smanjenje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rizika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ulaganja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Strah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zaposlenih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od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otpuštanja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demotivacije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9396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Sposobnost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da se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fokusira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pravom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poslu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Delimični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gubitak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kontrole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nad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izvršenjem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naloga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312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Poboljšanje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protoka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procesa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podele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odgovornosti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Izbor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partnera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nedostatkom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kompetentnosti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152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Poboljšanje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kvaliteta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potrošačkih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Postati zavisni od pružaoca usluga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876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Povećanje konkurentnosti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Mogući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problemi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koordinacijom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internom</a:t>
                      </a:r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komunikacijom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1706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236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– Primer 1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1003280" cy="4603044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Organizacija</a:t>
            </a:r>
            <a:r>
              <a:rPr lang="en-US" sz="2400" dirty="0"/>
              <a:t> X mora da </a:t>
            </a:r>
            <a:r>
              <a:rPr lang="en-US" sz="2400" dirty="0" err="1"/>
              <a:t>odluči</a:t>
            </a:r>
            <a:r>
              <a:rPr lang="en-US" sz="2400" dirty="0"/>
              <a:t> da li da </a:t>
            </a:r>
            <a:r>
              <a:rPr lang="en-US" sz="2400" dirty="0" err="1"/>
              <a:t>proizvede</a:t>
            </a:r>
            <a:r>
              <a:rPr lang="en-US" sz="2400" dirty="0"/>
              <a:t> </a:t>
            </a:r>
            <a:r>
              <a:rPr lang="en-US" sz="2400" dirty="0" err="1"/>
              <a:t>komponentu</a:t>
            </a:r>
            <a:r>
              <a:rPr lang="en-US" sz="2400" dirty="0"/>
              <a:t> za </a:t>
            </a:r>
            <a:r>
              <a:rPr lang="en-US" sz="2400" dirty="0" err="1"/>
              <a:t>proizvod</a:t>
            </a:r>
            <a:r>
              <a:rPr lang="en-US" sz="2400" dirty="0"/>
              <a:t> A </a:t>
            </a:r>
            <a:r>
              <a:rPr lang="en-US" sz="2400" dirty="0" err="1"/>
              <a:t>samostalno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da </a:t>
            </a:r>
            <a:r>
              <a:rPr lang="en-US" sz="2400" dirty="0" err="1"/>
              <a:t>kupi</a:t>
            </a:r>
            <a:r>
              <a:rPr lang="en-US" sz="2400" dirty="0"/>
              <a:t> </a:t>
            </a:r>
            <a:r>
              <a:rPr lang="en-US" sz="2400" dirty="0" err="1"/>
              <a:t>gotovu</a:t>
            </a:r>
            <a:r>
              <a:rPr lang="en-US" sz="2400" dirty="0"/>
              <a:t> </a:t>
            </a:r>
            <a:r>
              <a:rPr lang="en-US" sz="2400" dirty="0" err="1"/>
              <a:t>komponentu</a:t>
            </a:r>
            <a:r>
              <a:rPr lang="pl-PL" sz="2400" dirty="0"/>
              <a:t>;</a:t>
            </a:r>
          </a:p>
          <a:p>
            <a:pPr algn="just"/>
            <a:r>
              <a:rPr lang="en-US" sz="2400" dirty="0" err="1"/>
              <a:t>Fiksni</a:t>
            </a:r>
            <a:r>
              <a:rPr lang="en-US" sz="2400" dirty="0"/>
              <a:t> </a:t>
            </a:r>
            <a:r>
              <a:rPr lang="en-US" sz="2400" dirty="0" err="1"/>
              <a:t>troškovi</a:t>
            </a:r>
            <a:r>
              <a:rPr lang="en-US" sz="2400" dirty="0"/>
              <a:t>, </a:t>
            </a:r>
            <a:r>
              <a:rPr lang="en-US" sz="2400" dirty="0" err="1"/>
              <a:t>jedinični</a:t>
            </a:r>
            <a:r>
              <a:rPr lang="en-US" sz="2400" dirty="0"/>
              <a:t> </a:t>
            </a:r>
            <a:r>
              <a:rPr lang="en-US" sz="2400" dirty="0" err="1"/>
              <a:t>varijabilni</a:t>
            </a:r>
            <a:r>
              <a:rPr lang="en-US" sz="2400" dirty="0"/>
              <a:t> </a:t>
            </a:r>
            <a:r>
              <a:rPr lang="en-US" sz="2400" dirty="0" err="1"/>
              <a:t>troškovi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kupovna</a:t>
            </a:r>
            <a:r>
              <a:rPr lang="en-US" sz="2400" dirty="0"/>
              <a:t> </a:t>
            </a:r>
            <a:r>
              <a:rPr lang="en-US" sz="2400" dirty="0" err="1"/>
              <a:t>cena</a:t>
            </a:r>
            <a:r>
              <a:rPr lang="en-US" sz="2400" dirty="0"/>
              <a:t> 1 </a:t>
            </a:r>
            <a:r>
              <a:rPr lang="en-US" sz="2400" dirty="0" err="1"/>
              <a:t>komada</a:t>
            </a:r>
            <a:r>
              <a:rPr lang="en-US" sz="2400" dirty="0"/>
              <a:t> </a:t>
            </a:r>
            <a:r>
              <a:rPr lang="en-US" sz="2400" dirty="0" err="1"/>
              <a:t>komponente</a:t>
            </a:r>
            <a:r>
              <a:rPr lang="en-US" sz="2400" dirty="0"/>
              <a:t> </a:t>
            </a:r>
            <a:r>
              <a:rPr lang="en-US" sz="2400" dirty="0" err="1"/>
              <a:t>navedeni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u </a:t>
            </a:r>
            <a:r>
              <a:rPr lang="en-US" sz="2400" dirty="0" err="1"/>
              <a:t>nastavku</a:t>
            </a:r>
            <a:r>
              <a:rPr lang="en-US" sz="2400" dirty="0"/>
              <a:t>.</a:t>
            </a:r>
            <a:endParaRPr lang="pl-PL" sz="2400" dirty="0"/>
          </a:p>
          <a:p>
            <a:pPr lvl="1">
              <a:lnSpc>
                <a:spcPct val="150000"/>
              </a:lnSpc>
            </a:pPr>
            <a:r>
              <a:rPr lang="en-US" sz="2000" dirty="0" err="1"/>
              <a:t>Fiksni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pl-PL" sz="2000" dirty="0"/>
              <a:t>:</a:t>
            </a:r>
            <a:r>
              <a:rPr lang="en-US" sz="2000" dirty="0"/>
              <a:t> </a:t>
            </a:r>
            <a:r>
              <a:rPr lang="pl-PL" sz="2000" dirty="0">
                <a:solidFill>
                  <a:srgbClr val="4472C4"/>
                </a:solidFill>
              </a:rPr>
              <a:t>50 000 </a:t>
            </a:r>
            <a:r>
              <a:rPr lang="pl-PL" sz="2000" dirty="0"/>
              <a:t>EUR</a:t>
            </a:r>
          </a:p>
          <a:p>
            <a:pPr lvl="1">
              <a:lnSpc>
                <a:spcPct val="150000"/>
              </a:lnSpc>
            </a:pPr>
            <a:r>
              <a:rPr lang="en-US" sz="2000" dirty="0" err="1"/>
              <a:t>Varijabilni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pl-PL" sz="2000" dirty="0"/>
              <a:t>: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4472C4"/>
                </a:solidFill>
              </a:rPr>
              <a:t>16</a:t>
            </a:r>
            <a:r>
              <a:rPr lang="pl-PL" sz="2000" dirty="0">
                <a:solidFill>
                  <a:srgbClr val="4472C4"/>
                </a:solidFill>
              </a:rPr>
              <a:t> </a:t>
            </a:r>
            <a:r>
              <a:rPr lang="pl-PL" sz="2000" dirty="0"/>
              <a:t>EUR</a:t>
            </a:r>
            <a:r>
              <a:rPr lang="en-US" sz="2000" dirty="0"/>
              <a:t>/</a:t>
            </a:r>
            <a:r>
              <a:rPr lang="pl-PL" sz="2000" dirty="0" err="1"/>
              <a:t>pc</a:t>
            </a:r>
            <a:endParaRPr lang="pl-PL" sz="2000" dirty="0"/>
          </a:p>
          <a:p>
            <a:pPr lvl="1">
              <a:lnSpc>
                <a:spcPct val="150000"/>
              </a:lnSpc>
            </a:pPr>
            <a:r>
              <a:rPr lang="pl-PL" sz="2000" dirty="0"/>
              <a:t>Kupovna cena po jedinici: </a:t>
            </a:r>
            <a:r>
              <a:rPr lang="pl-PL" sz="2000" dirty="0">
                <a:solidFill>
                  <a:srgbClr val="4472C4"/>
                </a:solidFill>
              </a:rPr>
              <a:t>25 </a:t>
            </a:r>
            <a:r>
              <a:rPr lang="pl-PL" sz="2000" dirty="0"/>
              <a:t>EUR/pc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pt-BR" sz="2400" dirty="0"/>
              <a:t>Koju varijantu izabrati ako planirate da proizvedete 10 000 komada godišnje</a:t>
            </a:r>
            <a:r>
              <a:rPr lang="en-US" sz="2400" dirty="0"/>
              <a:t>?</a:t>
            </a:r>
            <a:endParaRPr lang="pl-PL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U </a:t>
            </a:r>
            <a:r>
              <a:rPr lang="en-US" sz="2400" dirty="0" err="1"/>
              <a:t>kom</a:t>
            </a:r>
            <a:r>
              <a:rPr lang="en-US" sz="2400" dirty="0"/>
              <a:t> </a:t>
            </a:r>
            <a:r>
              <a:rPr lang="en-US" sz="2400" dirty="0" err="1"/>
              <a:t>obimu</a:t>
            </a:r>
            <a:r>
              <a:rPr lang="en-US" sz="2400" dirty="0"/>
              <a:t> </a:t>
            </a:r>
            <a:r>
              <a:rPr lang="en-US" sz="2400" dirty="0" err="1"/>
              <a:t>proizvodnje</a:t>
            </a:r>
            <a:r>
              <a:rPr lang="en-US" sz="2400" dirty="0"/>
              <a:t> </a:t>
            </a:r>
            <a:r>
              <a:rPr lang="en-US" sz="2400" dirty="0" err="1"/>
              <a:t>ukupni</a:t>
            </a:r>
            <a:r>
              <a:rPr lang="en-US" sz="2400" dirty="0"/>
              <a:t> </a:t>
            </a:r>
            <a:r>
              <a:rPr lang="en-US" sz="2400" dirty="0" err="1"/>
              <a:t>troškovi</a:t>
            </a:r>
            <a:r>
              <a:rPr lang="en-US" sz="2400" dirty="0"/>
              <a:t> </a:t>
            </a:r>
            <a:r>
              <a:rPr lang="en-US" sz="2400" dirty="0" err="1"/>
              <a:t>obe</a:t>
            </a:r>
            <a:r>
              <a:rPr lang="en-US" sz="2400" dirty="0"/>
              <a:t> </a:t>
            </a:r>
            <a:r>
              <a:rPr lang="en-US" sz="2400" dirty="0" err="1"/>
              <a:t>varijante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isti</a:t>
            </a:r>
            <a:r>
              <a:rPr lang="pl-PL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06322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– Primer 1 (rešenje)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38009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2000" dirty="0"/>
              <a:t>Koju varijantu izabrati ako planirate da proizvedete 10 000 komada godišnje</a:t>
            </a:r>
            <a:r>
              <a:rPr lang="en-US" sz="2000" dirty="0"/>
              <a:t>?</a:t>
            </a:r>
            <a:endParaRPr lang="pl-PL" sz="2000" dirty="0"/>
          </a:p>
          <a:p>
            <a:pPr>
              <a:lnSpc>
                <a:spcPct val="150000"/>
              </a:lnSpc>
            </a:pPr>
            <a:r>
              <a:rPr lang="pl-PL" sz="2000" dirty="0"/>
              <a:t>Napravite varijantu:</a:t>
            </a:r>
          </a:p>
          <a:p>
            <a:pPr lvl="1">
              <a:lnSpc>
                <a:spcPct val="150000"/>
              </a:lnSpc>
            </a:pPr>
            <a:r>
              <a:rPr lang="en-US" sz="2000" dirty="0" err="1"/>
              <a:t>Varijabilni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: 16 EUR/</a:t>
            </a:r>
            <a:r>
              <a:rPr lang="en-US" sz="2000" dirty="0" err="1"/>
              <a:t>kom</a:t>
            </a:r>
            <a:endParaRPr lang="bs-Latn-BA" sz="2000" dirty="0"/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rgbClr val="4472C4"/>
                </a:solidFill>
              </a:rPr>
              <a:t>10 000 </a:t>
            </a:r>
            <a:r>
              <a:rPr lang="en-US" sz="2000" dirty="0" err="1"/>
              <a:t>komada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endParaRPr lang="bs-Latn-BA" sz="2000" dirty="0"/>
          </a:p>
          <a:p>
            <a:pPr lvl="1">
              <a:lnSpc>
                <a:spcPct val="150000"/>
              </a:lnSpc>
            </a:pPr>
            <a:r>
              <a:rPr lang="en-US" sz="2000" dirty="0" err="1"/>
              <a:t>Fiksni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pl-PL" sz="2000" dirty="0"/>
              <a:t>:</a:t>
            </a:r>
            <a:r>
              <a:rPr lang="en-US" sz="2000" dirty="0"/>
              <a:t> </a:t>
            </a:r>
            <a:r>
              <a:rPr lang="pl-PL" sz="2000" dirty="0">
                <a:solidFill>
                  <a:srgbClr val="4472C4"/>
                </a:solidFill>
              </a:rPr>
              <a:t>50 000 </a:t>
            </a:r>
            <a:r>
              <a:rPr lang="pl-PL" sz="2000" dirty="0"/>
              <a:t>EUR</a:t>
            </a:r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marL="0" indent="0">
              <a:lnSpc>
                <a:spcPct val="150000"/>
              </a:lnSpc>
              <a:buNone/>
            </a:pPr>
            <a:endParaRPr lang="pl-PL" sz="2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BBDF5E6-593B-5D64-B3F3-3C71A8B8F2CB}"/>
              </a:ext>
            </a:extLst>
          </p:cNvPr>
          <p:cNvSpPr txBox="1"/>
          <p:nvPr/>
        </p:nvSpPr>
        <p:spPr>
          <a:xfrm>
            <a:off x="4961759" y="4246178"/>
            <a:ext cx="2876899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18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en-US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K</a:t>
            </a:r>
            <a:r>
              <a:rPr lang="en-US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 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+X*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18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C82F9D7-623F-C6A7-3E01-A5DFD7221331}"/>
              </a:ext>
            </a:extLst>
          </p:cNvPr>
          <p:cNvSpPr txBox="1"/>
          <p:nvPr/>
        </p:nvSpPr>
        <p:spPr>
          <a:xfrm>
            <a:off x="3575877" y="4831231"/>
            <a:ext cx="5648661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18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en-US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50 000</a:t>
            </a:r>
            <a:r>
              <a:rPr lang="en-US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</a:t>
            </a:r>
            <a:r>
              <a:rPr lang="pl-PL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10 000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*</a:t>
            </a:r>
            <a:r>
              <a:rPr lang="pl-PL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16 = 210 000 EUR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9E82ACC5-1896-529D-A8C9-4C163AF12194}"/>
              </a:ext>
            </a:extLst>
          </p:cNvPr>
          <p:cNvCxnSpPr>
            <a:cxnSpLocks/>
          </p:cNvCxnSpPr>
          <p:nvPr/>
        </p:nvCxnSpPr>
        <p:spPr>
          <a:xfrm>
            <a:off x="4444678" y="3967092"/>
            <a:ext cx="1747778" cy="384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5CCFE8C-A290-7AA1-5ABA-5400F0687C6A}"/>
              </a:ext>
            </a:extLst>
          </p:cNvPr>
          <p:cNvCxnSpPr>
            <a:cxnSpLocks/>
          </p:cNvCxnSpPr>
          <p:nvPr/>
        </p:nvCxnSpPr>
        <p:spPr>
          <a:xfrm>
            <a:off x="3983620" y="3442560"/>
            <a:ext cx="2637099" cy="909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8F2C51E-6ED3-A7C2-FBA8-1B2264F26705}"/>
              </a:ext>
            </a:extLst>
          </p:cNvPr>
          <p:cNvCxnSpPr>
            <a:cxnSpLocks/>
          </p:cNvCxnSpPr>
          <p:nvPr/>
        </p:nvCxnSpPr>
        <p:spPr>
          <a:xfrm>
            <a:off x="4550779" y="2957514"/>
            <a:ext cx="2405606" cy="1394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C1C508-056C-BF7B-008E-8DA94AD02172}"/>
              </a:ext>
            </a:extLst>
          </p:cNvPr>
          <p:cNvSpPr txBox="1"/>
          <p:nvPr/>
        </p:nvSpPr>
        <p:spPr>
          <a:xfrm>
            <a:off x="3048964" y="5374617"/>
            <a:ext cx="6978955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solidFill>
                  <a:srgbClr val="4472C4"/>
                </a:solidFill>
              </a:rPr>
              <a:t>Vlastita proizvodnja = 210 000 EUR / GODIŠNJE</a:t>
            </a:r>
          </a:p>
        </p:txBody>
      </p:sp>
    </p:spTree>
    <p:extLst>
      <p:ext uri="{BB962C8B-B14F-4D97-AF65-F5344CB8AC3E}">
        <p14:creationId xmlns:p14="http://schemas.microsoft.com/office/powerpoint/2010/main" val="135981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– Primer 1 (rešenje)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38009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2000" dirty="0"/>
              <a:t>Koju varijantu izabrati ako planirate da proizvedete 10 000 komada godišnje</a:t>
            </a:r>
            <a:r>
              <a:rPr lang="en-US" sz="2000" dirty="0"/>
              <a:t>?</a:t>
            </a:r>
            <a:endParaRPr lang="pl-PL" sz="2000" dirty="0"/>
          </a:p>
          <a:p>
            <a:pPr>
              <a:lnSpc>
                <a:spcPct val="150000"/>
              </a:lnSpc>
            </a:pPr>
            <a:r>
              <a:rPr lang="pl-PL" sz="2000" dirty="0"/>
              <a:t>Varijanta kupovine: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rgbClr val="4472C4"/>
                </a:solidFill>
              </a:rPr>
              <a:t>10 000 </a:t>
            </a:r>
            <a:r>
              <a:rPr lang="en-US" sz="2000" dirty="0" err="1"/>
              <a:t>komada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endParaRPr lang="pl-PL" sz="2000" dirty="0"/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marL="0" indent="0">
              <a:lnSpc>
                <a:spcPct val="150000"/>
              </a:lnSpc>
              <a:buNone/>
            </a:pPr>
            <a:endParaRPr lang="pl-PL" sz="20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C82F9D7-623F-C6A7-3E01-A5DFD7221331}"/>
              </a:ext>
            </a:extLst>
          </p:cNvPr>
          <p:cNvSpPr txBox="1"/>
          <p:nvPr/>
        </p:nvSpPr>
        <p:spPr>
          <a:xfrm>
            <a:off x="3656901" y="3992786"/>
            <a:ext cx="5648661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4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</a:t>
            </a:r>
            <a:r>
              <a:rPr lang="en-US" sz="24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en-US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10 000</a:t>
            </a:r>
            <a:r>
              <a:rPr lang="en-US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*</a:t>
            </a:r>
            <a:r>
              <a:rPr lang="pl-PL" sz="2400" b="1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25</a:t>
            </a:r>
            <a:r>
              <a:rPr lang="pl-PL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= 250 000 EUR</a:t>
            </a:r>
            <a:endParaRPr lang="pl-PL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C1C508-056C-BF7B-008E-8DA94AD02172}"/>
              </a:ext>
            </a:extLst>
          </p:cNvPr>
          <p:cNvSpPr txBox="1"/>
          <p:nvPr/>
        </p:nvSpPr>
        <p:spPr>
          <a:xfrm>
            <a:off x="3211492" y="4493294"/>
            <a:ext cx="609407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solidFill>
                  <a:srgbClr val="4472C4"/>
                </a:solidFill>
              </a:rPr>
              <a:t>Varijanta kupovine= 250 000 EUR / GODIŠNJE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2339466-D55C-DEAD-0B3D-8B3096D254C5}"/>
              </a:ext>
            </a:extLst>
          </p:cNvPr>
          <p:cNvSpPr txBox="1"/>
          <p:nvPr/>
        </p:nvSpPr>
        <p:spPr>
          <a:xfrm>
            <a:off x="5354738" y="3649470"/>
            <a:ext cx="1883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l-PL" sz="2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K</a:t>
            </a:r>
            <a:r>
              <a:rPr lang="pl-PL" sz="24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</a:t>
            </a:r>
            <a:r>
              <a:rPr lang="pl-PL" sz="2400" b="1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pl-PL" sz="2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c*x,</a:t>
            </a:r>
            <a:endParaRPr lang="pl-PL" sz="28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5CCFE8C-A290-7AA1-5ABA-5400F0687C6A}"/>
              </a:ext>
            </a:extLst>
          </p:cNvPr>
          <p:cNvCxnSpPr>
            <a:cxnSpLocks/>
          </p:cNvCxnSpPr>
          <p:nvPr/>
        </p:nvCxnSpPr>
        <p:spPr>
          <a:xfrm>
            <a:off x="5162682" y="3472677"/>
            <a:ext cx="1018199" cy="331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8F2C51E-6ED3-A7C2-FBA8-1B2264F26705}"/>
              </a:ext>
            </a:extLst>
          </p:cNvPr>
          <p:cNvCxnSpPr>
            <a:cxnSpLocks/>
          </p:cNvCxnSpPr>
          <p:nvPr/>
        </p:nvCxnSpPr>
        <p:spPr>
          <a:xfrm>
            <a:off x="4307873" y="3020703"/>
            <a:ext cx="2397727" cy="710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9A6140-51A6-2FD1-9786-316AC9923231}"/>
              </a:ext>
            </a:extLst>
          </p:cNvPr>
          <p:cNvSpPr txBox="1"/>
          <p:nvPr/>
        </p:nvSpPr>
        <p:spPr>
          <a:xfrm>
            <a:off x="0" y="5081232"/>
            <a:ext cx="12192000" cy="920252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4000" dirty="0">
                <a:solidFill>
                  <a:schemeClr val="bg1"/>
                </a:solidFill>
              </a:rPr>
              <a:t>Kompanija treba da izabere </a:t>
            </a:r>
            <a:r>
              <a:rPr lang="pl-PL" sz="4000" b="1" dirty="0">
                <a:solidFill>
                  <a:schemeClr val="bg1"/>
                </a:solidFill>
              </a:rPr>
              <a:t>varijantu-vlastita proizvodnja</a:t>
            </a:r>
          </a:p>
        </p:txBody>
      </p:sp>
    </p:spTree>
    <p:extLst>
      <p:ext uri="{BB962C8B-B14F-4D97-AF65-F5344CB8AC3E}">
        <p14:creationId xmlns:p14="http://schemas.microsoft.com/office/powerpoint/2010/main" val="20600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Make-or-Buy Analiza – Primer 1 (rešenje)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1668"/>
            <a:ext cx="10515600" cy="46030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U </a:t>
            </a:r>
            <a:r>
              <a:rPr lang="en-US" sz="2000" dirty="0" err="1"/>
              <a:t>kom</a:t>
            </a:r>
            <a:r>
              <a:rPr lang="en-US" sz="2000" dirty="0"/>
              <a:t> </a:t>
            </a:r>
            <a:r>
              <a:rPr lang="en-US" sz="2000" dirty="0" err="1"/>
              <a:t>obimu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</a:t>
            </a:r>
            <a:r>
              <a:rPr lang="en-US" sz="2000" dirty="0" err="1"/>
              <a:t>ukupni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 </a:t>
            </a:r>
            <a:r>
              <a:rPr lang="en-US" sz="2000" dirty="0" err="1"/>
              <a:t>obe</a:t>
            </a:r>
            <a:r>
              <a:rPr lang="en-US" sz="2000" dirty="0"/>
              <a:t> </a:t>
            </a:r>
            <a:r>
              <a:rPr lang="en-US" sz="2000" dirty="0" err="1"/>
              <a:t>varijante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isti</a:t>
            </a:r>
            <a:r>
              <a:rPr lang="pl-PL" sz="2000" dirty="0"/>
              <a:t>?</a:t>
            </a:r>
          </a:p>
          <a:p>
            <a:pPr lvl="1">
              <a:lnSpc>
                <a:spcPct val="150000"/>
              </a:lnSpc>
            </a:pPr>
            <a:r>
              <a:rPr lang="en-US" sz="2000" dirty="0" err="1"/>
              <a:t>Fiksni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pl-PL" sz="2000" dirty="0"/>
              <a:t>:</a:t>
            </a:r>
            <a:r>
              <a:rPr lang="en-US" sz="2000" dirty="0"/>
              <a:t> </a:t>
            </a:r>
            <a:r>
              <a:rPr lang="pl-PL" sz="2000" dirty="0">
                <a:solidFill>
                  <a:srgbClr val="4472C4"/>
                </a:solidFill>
              </a:rPr>
              <a:t>50 000 </a:t>
            </a:r>
            <a:r>
              <a:rPr lang="pl-PL" sz="2000" dirty="0"/>
              <a:t>EUR</a:t>
            </a:r>
          </a:p>
          <a:p>
            <a:pPr lvl="1">
              <a:lnSpc>
                <a:spcPct val="150000"/>
              </a:lnSpc>
            </a:pPr>
            <a:r>
              <a:rPr lang="pl-PL" sz="2000" dirty="0"/>
              <a:t>Kupovna cena po jedinici: </a:t>
            </a:r>
            <a:r>
              <a:rPr lang="pl-PL" sz="2000" dirty="0">
                <a:solidFill>
                  <a:srgbClr val="4472C4"/>
                </a:solidFill>
              </a:rPr>
              <a:t>25 </a:t>
            </a:r>
            <a:r>
              <a:rPr lang="pl-PL" sz="2000" dirty="0"/>
              <a:t>EUR/pc</a:t>
            </a:r>
          </a:p>
          <a:p>
            <a:pPr lvl="1">
              <a:lnSpc>
                <a:spcPct val="150000"/>
              </a:lnSpc>
            </a:pPr>
            <a:r>
              <a:rPr lang="en-US" sz="2000" dirty="0" err="1"/>
              <a:t>Varijabilni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pl-PL" sz="2000" dirty="0"/>
              <a:t>: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4472C4"/>
                </a:solidFill>
              </a:rPr>
              <a:t>16</a:t>
            </a:r>
            <a:r>
              <a:rPr lang="pl-PL" sz="2000" dirty="0">
                <a:solidFill>
                  <a:srgbClr val="4472C4"/>
                </a:solidFill>
              </a:rPr>
              <a:t> </a:t>
            </a:r>
            <a:r>
              <a:rPr lang="pl-PL" sz="2000" dirty="0"/>
              <a:t>EUR</a:t>
            </a:r>
            <a:r>
              <a:rPr lang="en-US" sz="2000" dirty="0"/>
              <a:t>/</a:t>
            </a:r>
            <a:r>
              <a:rPr lang="pl-PL" sz="2000" dirty="0" err="1"/>
              <a:t>pc</a:t>
            </a:r>
            <a:endParaRPr lang="pl-PL" sz="2000" dirty="0"/>
          </a:p>
          <a:p>
            <a:pPr lvl="1">
              <a:lnSpc>
                <a:spcPct val="150000"/>
              </a:lnSpc>
            </a:pPr>
            <a:endParaRPr lang="en-US" sz="2000" dirty="0"/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>
              <a:lnSpc>
                <a:spcPct val="150000"/>
              </a:lnSpc>
            </a:pPr>
            <a:endParaRPr lang="pl-P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e tekstowe 1">
                <a:extLst>
                  <a:ext uri="{FF2B5EF4-FFF2-40B4-BE49-F238E27FC236}">
                    <a16:creationId xmlns:a16="http://schemas.microsoft.com/office/drawing/2014/main" id="{45EFC06C-D40C-2754-9CD3-CD4ACF8F8EA4}"/>
                  </a:ext>
                </a:extLst>
              </p:cNvPr>
              <p:cNvSpPr txBox="1"/>
              <p:nvPr/>
            </p:nvSpPr>
            <p:spPr>
              <a:xfrm>
                <a:off x="6095996" y="2371857"/>
                <a:ext cx="2427177" cy="790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pl-PL" sz="3600" dirty="0"/>
                  <a:t>BEP 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𝐹𝐶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𝑈𝑉𝐶</m:t>
                        </m:r>
                      </m:den>
                    </m:f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2" name="pole tekstowe 1">
                <a:extLst>
                  <a:ext uri="{FF2B5EF4-FFF2-40B4-BE49-F238E27FC236}">
                    <a16:creationId xmlns:a16="http://schemas.microsoft.com/office/drawing/2014/main" id="{45EFC06C-D40C-2754-9CD3-CD4ACF8F8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6" y="2371857"/>
                <a:ext cx="2427177" cy="790537"/>
              </a:xfrm>
              <a:prstGeom prst="rect">
                <a:avLst/>
              </a:prstGeom>
              <a:blipFill>
                <a:blip r:embed="rId2"/>
                <a:stretch>
                  <a:fillRect l="-11307" t="-2308" b="-20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E195074E-7675-7C7E-DAF7-4F69E489FCC3}"/>
                  </a:ext>
                </a:extLst>
              </p:cNvPr>
              <p:cNvSpPr txBox="1"/>
              <p:nvPr/>
            </p:nvSpPr>
            <p:spPr>
              <a:xfrm>
                <a:off x="3331135" y="3828719"/>
                <a:ext cx="6193865" cy="7948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pl-PL" sz="3600" dirty="0"/>
                  <a:t>BEP 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50 000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25−16</m:t>
                        </m:r>
                      </m:den>
                    </m:f>
                    <m:r>
                      <a:rPr lang="pl-PL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pl-PL" sz="3600" b="0" i="1" smtClean="0">
                        <a:latin typeface="Cambria Math" panose="02040503050406030204" pitchFamily="18" charset="0"/>
                      </a:rPr>
                      <m:t>5 556</m:t>
                    </m:r>
                    <m:r>
                      <a:rPr lang="bs-Latn-BA" sz="3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pl-PL" sz="3600" i="1">
                        <a:latin typeface="Cambria Math" panose="02040503050406030204" pitchFamily="18" charset="0"/>
                      </a:rPr>
                      <m:t>𝑜𝑚𝑎𝑑</m:t>
                    </m:r>
                    <m:r>
                      <a:rPr lang="bs-Latn-BA" sz="36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E195074E-7675-7C7E-DAF7-4F69E489F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135" y="3828719"/>
                <a:ext cx="6193865" cy="794833"/>
              </a:xfrm>
              <a:prstGeom prst="rect">
                <a:avLst/>
              </a:prstGeom>
              <a:blipFill>
                <a:blip r:embed="rId3"/>
                <a:stretch>
                  <a:fillRect l="-4425" t="-1538" b="-2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E273A1B1-D727-104F-CB04-A7C994FFDCDB}"/>
              </a:ext>
            </a:extLst>
          </p:cNvPr>
          <p:cNvCxnSpPr>
            <a:cxnSpLocks/>
          </p:cNvCxnSpPr>
          <p:nvPr/>
        </p:nvCxnSpPr>
        <p:spPr>
          <a:xfrm>
            <a:off x="4479403" y="2275867"/>
            <a:ext cx="3102015" cy="201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4D7306C-4855-E361-95EF-5DEE167A1A1D}"/>
              </a:ext>
            </a:extLst>
          </p:cNvPr>
          <p:cNvCxnSpPr>
            <a:cxnSpLocks/>
          </p:cNvCxnSpPr>
          <p:nvPr/>
        </p:nvCxnSpPr>
        <p:spPr>
          <a:xfrm>
            <a:off x="5806440" y="2910840"/>
            <a:ext cx="1503144" cy="150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551178D3-5F55-155F-03E8-294FE9EFEFE1}"/>
              </a:ext>
            </a:extLst>
          </p:cNvPr>
          <p:cNvCxnSpPr>
            <a:cxnSpLocks/>
          </p:cNvCxnSpPr>
          <p:nvPr/>
        </p:nvCxnSpPr>
        <p:spPr>
          <a:xfrm flipV="1">
            <a:off x="5242559" y="3209964"/>
            <a:ext cx="2917593" cy="219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FA5FB69-8B1A-9F76-BC6F-68FD98715C75}"/>
              </a:ext>
            </a:extLst>
          </p:cNvPr>
          <p:cNvSpPr txBox="1"/>
          <p:nvPr/>
        </p:nvSpPr>
        <p:spPr>
          <a:xfrm>
            <a:off x="1018271" y="4687344"/>
            <a:ext cx="10515600" cy="1493358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200" dirty="0">
                <a:solidFill>
                  <a:schemeClr val="bg1"/>
                </a:solidFill>
              </a:rPr>
              <a:t>Make and Buy Varijanta će biti jednaka kada je plan proizvodnje oko 5 556 komada godišnje</a:t>
            </a:r>
            <a:endParaRPr lang="pl-PL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0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/>
              <a:t>Outsourcing je </a:t>
            </a:r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stalne</a:t>
            </a:r>
            <a:r>
              <a:rPr lang="en-US" sz="2000" dirty="0"/>
              <a:t> </a:t>
            </a:r>
            <a:r>
              <a:rPr lang="en-US" sz="2000" dirty="0" err="1"/>
              <a:t>spoljne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od </a:t>
            </a:r>
            <a:r>
              <a:rPr lang="en-US" sz="2000" dirty="0" err="1"/>
              <a:t>strane</a:t>
            </a:r>
            <a:r>
              <a:rPr lang="en-US" sz="2000" dirty="0"/>
              <a:t> </a:t>
            </a:r>
            <a:r>
              <a:rPr lang="en-US" sz="2000" dirty="0" err="1"/>
              <a:t>specijalizovanih</a:t>
            </a:r>
            <a:r>
              <a:rPr lang="en-US" sz="2000" dirty="0"/>
              <a:t> </a:t>
            </a:r>
            <a:r>
              <a:rPr lang="en-US" sz="2000" dirty="0" err="1"/>
              <a:t>preduzeća</a:t>
            </a:r>
            <a:r>
              <a:rPr lang="en-US" sz="2000" dirty="0"/>
              <a:t>, </a:t>
            </a:r>
            <a:r>
              <a:rPr lang="en-US" sz="2000" dirty="0" err="1"/>
              <a:t>eksternalizacije</a:t>
            </a:r>
            <a:r>
              <a:rPr lang="en-US" sz="2000" dirty="0"/>
              <a:t>, </a:t>
            </a:r>
            <a:r>
              <a:rPr lang="en-US" sz="2000" dirty="0" err="1"/>
              <a:t>eksternog</a:t>
            </a:r>
            <a:r>
              <a:rPr lang="en-US" sz="2000" dirty="0"/>
              <a:t> </a:t>
            </a:r>
            <a:r>
              <a:rPr lang="en-US" sz="2000" dirty="0" err="1"/>
              <a:t>menadžmenta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dekoncentracije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 err="1"/>
              <a:t>Postoje</a:t>
            </a:r>
            <a:r>
              <a:rPr lang="en-US" sz="2000" dirty="0"/>
              <a:t> </a:t>
            </a:r>
            <a:r>
              <a:rPr lang="en-US" sz="2000" dirty="0" err="1"/>
              <a:t>mnoge</a:t>
            </a:r>
            <a:r>
              <a:rPr lang="en-US" sz="2000" dirty="0"/>
              <a:t> </a:t>
            </a:r>
            <a:r>
              <a:rPr lang="en-US" sz="2000" dirty="0" err="1"/>
              <a:t>vrste</a:t>
            </a:r>
            <a:r>
              <a:rPr lang="en-US" sz="2000" dirty="0"/>
              <a:t> </a:t>
            </a:r>
            <a:r>
              <a:rPr lang="en-US" sz="2000" dirty="0" err="1"/>
              <a:t>outsourcinga</a:t>
            </a:r>
            <a:r>
              <a:rPr lang="en-US" sz="2000" dirty="0"/>
              <a:t>, u </a:t>
            </a:r>
            <a:r>
              <a:rPr lang="en-US" sz="2000" dirty="0" err="1"/>
              <a:t>zavisnosti</a:t>
            </a:r>
            <a:r>
              <a:rPr lang="en-US" sz="2000" dirty="0"/>
              <a:t> od </a:t>
            </a:r>
            <a:r>
              <a:rPr lang="en-US" sz="2000" dirty="0" err="1"/>
              <a:t>svrhe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stepena</a:t>
            </a:r>
            <a:r>
              <a:rPr lang="en-US" sz="2000" dirty="0"/>
              <a:t> </a:t>
            </a:r>
            <a:r>
              <a:rPr lang="en-US" sz="2000" dirty="0" err="1"/>
              <a:t>korišćenja</a:t>
            </a:r>
            <a:r>
              <a:rPr lang="en-US" sz="2000" dirty="0"/>
              <a:t> </a:t>
            </a:r>
            <a:r>
              <a:rPr lang="en-US" sz="2000" dirty="0" err="1"/>
              <a:t>eksternih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odluke</a:t>
            </a:r>
            <a:r>
              <a:rPr lang="en-US" sz="2000" dirty="0"/>
              <a:t> o </a:t>
            </a:r>
            <a:r>
              <a:rPr lang="en-US" sz="2000" dirty="0" err="1"/>
              <a:t>outsourcingu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ne </a:t>
            </a:r>
            <a:r>
              <a:rPr lang="en-US" sz="2000" dirty="0" err="1"/>
              <a:t>prepuštanju</a:t>
            </a:r>
            <a:r>
              <a:rPr lang="en-US" sz="2000" dirty="0"/>
              <a:t> </a:t>
            </a:r>
            <a:r>
              <a:rPr lang="en-US" sz="2000" dirty="0" err="1"/>
              <a:t>olakšava</a:t>
            </a:r>
            <a:r>
              <a:rPr lang="en-US" sz="2000" dirty="0"/>
              <a:t> </a:t>
            </a:r>
            <a:r>
              <a:rPr lang="en-US" sz="2000" dirty="0" err="1"/>
              <a:t>sprovođenje</a:t>
            </a:r>
            <a:r>
              <a:rPr lang="en-US" sz="2000" dirty="0"/>
              <a:t> </a:t>
            </a:r>
            <a:r>
              <a:rPr lang="en-US" sz="2000" dirty="0" err="1"/>
              <a:t>analize</a:t>
            </a:r>
            <a:r>
              <a:rPr lang="en-US" sz="2000" dirty="0"/>
              <a:t> Make-or-Bu</a:t>
            </a:r>
            <a:r>
              <a:rPr lang="bs-Latn-BA" sz="2000" dirty="0"/>
              <a:t>y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Make-or-Buy anal</a:t>
            </a:r>
            <a:r>
              <a:rPr lang="bs-Latn-BA" sz="2000" dirty="0"/>
              <a:t>iza</a:t>
            </a:r>
            <a:r>
              <a:rPr lang="en-US" sz="2000" dirty="0"/>
              <a:t> </a:t>
            </a:r>
            <a:r>
              <a:rPr lang="en-US" sz="2000" dirty="0" err="1"/>
              <a:t>upoređuje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</a:t>
            </a:r>
            <a:r>
              <a:rPr lang="en-US" sz="2000" dirty="0" err="1"/>
              <a:t>sopstvenog</a:t>
            </a:r>
            <a:r>
              <a:rPr lang="en-US" sz="2000" dirty="0"/>
              <a:t> </a:t>
            </a:r>
            <a:r>
              <a:rPr lang="en-US" sz="2000" dirty="0" err="1"/>
              <a:t>rada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spoljnih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 err="1"/>
              <a:t>Tačka</a:t>
            </a:r>
            <a:r>
              <a:rPr lang="en-US" sz="2000" dirty="0"/>
              <a:t> </a:t>
            </a:r>
            <a:r>
              <a:rPr lang="en-US" sz="2000" dirty="0" err="1"/>
              <a:t>pokrića</a:t>
            </a:r>
            <a:r>
              <a:rPr lang="en-US" sz="2000" dirty="0"/>
              <a:t> je </a:t>
            </a:r>
            <a:r>
              <a:rPr lang="en-US" sz="2000" dirty="0" err="1"/>
              <a:t>tačka</a:t>
            </a:r>
            <a:r>
              <a:rPr lang="en-US" sz="2000" dirty="0"/>
              <a:t> u </a:t>
            </a:r>
            <a:r>
              <a:rPr lang="en-US" sz="2000" dirty="0" err="1"/>
              <a:t>kojoj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ukupna</a:t>
            </a:r>
            <a:r>
              <a:rPr lang="en-US" sz="2000" dirty="0"/>
              <a:t> </a:t>
            </a:r>
            <a:r>
              <a:rPr lang="en-US" sz="2000" dirty="0" err="1"/>
              <a:t>prodaja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ukupni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 </a:t>
            </a:r>
            <a:r>
              <a:rPr lang="en-US" sz="2000" dirty="0" err="1"/>
              <a:t>jednaki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Ako </a:t>
            </a:r>
            <a:r>
              <a:rPr lang="en-US" sz="2000" dirty="0" err="1"/>
              <a:t>logistika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osnovna</a:t>
            </a:r>
            <a:r>
              <a:rPr lang="en-US" sz="2000" dirty="0"/>
              <a:t> </a:t>
            </a:r>
            <a:r>
              <a:rPr lang="en-US" sz="2000" dirty="0" err="1"/>
              <a:t>aktivnost</a:t>
            </a:r>
            <a:r>
              <a:rPr lang="en-US" sz="2000" dirty="0"/>
              <a:t> </a:t>
            </a:r>
            <a:r>
              <a:rPr lang="en-US" sz="2000" dirty="0" err="1"/>
              <a:t>kompanije</a:t>
            </a:r>
            <a:r>
              <a:rPr lang="en-US" sz="2000" dirty="0"/>
              <a:t>, </a:t>
            </a:r>
            <a:r>
              <a:rPr lang="en-US" sz="2000" dirty="0" err="1"/>
              <a:t>trebalo</a:t>
            </a:r>
            <a:r>
              <a:rPr lang="en-US" sz="2000" dirty="0"/>
              <a:t> bi je </a:t>
            </a:r>
            <a:r>
              <a:rPr lang="en-US" sz="2000" dirty="0" err="1"/>
              <a:t>prepustiti</a:t>
            </a:r>
            <a:r>
              <a:rPr lang="en-US" sz="2000" dirty="0"/>
              <a:t> </a:t>
            </a:r>
            <a:r>
              <a:rPr lang="en-US" sz="2000" dirty="0" err="1"/>
              <a:t>spoljnom</a:t>
            </a:r>
            <a:r>
              <a:rPr lang="en-US" sz="2000" dirty="0"/>
              <a:t> </a:t>
            </a:r>
            <a:r>
              <a:rPr lang="en-US" sz="2000" dirty="0" err="1"/>
              <a:t>logističkom</a:t>
            </a:r>
            <a:r>
              <a:rPr lang="en-US" sz="2000" dirty="0"/>
              <a:t> </a:t>
            </a:r>
            <a:r>
              <a:rPr lang="en-US" sz="2000" dirty="0" err="1"/>
              <a:t>operateru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Primeri outsourcing usluga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58343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87A42E6-53E9-204E-3564-CC9B82AE11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701178"/>
              </p:ext>
            </p:extLst>
          </p:nvPr>
        </p:nvGraphicFramePr>
        <p:xfrm>
          <a:off x="485573" y="1481668"/>
          <a:ext cx="11220853" cy="447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6393">
                  <a:extLst>
                    <a:ext uri="{9D8B030D-6E8A-4147-A177-3AD203B41FA5}">
                      <a16:colId xmlns:a16="http://schemas.microsoft.com/office/drawing/2014/main" val="2319446816"/>
                    </a:ext>
                  </a:extLst>
                </a:gridCol>
                <a:gridCol w="7314460">
                  <a:extLst>
                    <a:ext uri="{9D8B030D-6E8A-4147-A177-3AD203B41FA5}">
                      <a16:colId xmlns:a16="http://schemas.microsoft.com/office/drawing/2014/main" val="24799411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Oblast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Primeri</a:t>
                      </a:r>
                      <a:r>
                        <a:rPr lang="en-US" sz="1600" dirty="0"/>
                        <a:t> outsourcing </a:t>
                      </a:r>
                      <a:r>
                        <a:rPr lang="en-US" sz="1600" dirty="0" err="1"/>
                        <a:t>zadataka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funkcija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procesa</a:t>
                      </a:r>
                      <a:endParaRPr lang="pl-PL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188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Proizvodnja i snabdevanje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komponenti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poluproizvoda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čak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gotovih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montaža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pakovanje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dizajn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1439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 i logistika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distribucija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kurirske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skladištenje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8115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Istraživanje i razvoj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istraživačko-razvojni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naučnoistraživački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implementacioni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32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Računarstvo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informacione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tehnologije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računarske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mreže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data centra,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održavanja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aplikacijama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krajnjim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korisnicima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bezbednosne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internet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7255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Finansije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računovodstvo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poreske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računovodstvene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računovodstvo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dugom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kontroling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revizija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finansijske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analitičke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izrada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poslovnih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planova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poresko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savetovanje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zastupanje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poreskih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obveznika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pred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poreskim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organima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8859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Pravna podrška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pravni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saveti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različitim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oblastima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odnosno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zastupanje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pravnim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stvarima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2453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Korisnički servis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telemarketing,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vođenje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recepcije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sekretarijata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telefonske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linije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pozivnog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centra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6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Marketing 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praćenje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promena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dešavaju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tržištu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istraživanje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očekivanja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kupaca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kreiranje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koncepata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definisanje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promotivnih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reklamnih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distributivnih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oblikovanje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sfere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odnosa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javnošću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5460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Osoblje i ljudski resursi,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regrutovanje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selekcija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kandidata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obuka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zaposlenih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kreiranje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motivacionih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kadrovima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administracija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HR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dokumentacije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privremeno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zapošljavanje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obračun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401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Menadžment i administracija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održavanje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objekata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čistoće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čuvanje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arhiva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zaštita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ljudi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imovine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rukovodeće</a:t>
                      </a: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poslove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2669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33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Evolucija koncepta outsourcinga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03" y="6334366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70ADD20-FB3A-3CD9-77BF-3D1171ABF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11" y="1603536"/>
            <a:ext cx="6913999" cy="410480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5CF878E-C0E5-1D3E-BE0D-9296E289E559}"/>
              </a:ext>
            </a:extLst>
          </p:cNvPr>
          <p:cNvSpPr txBox="1"/>
          <p:nvPr/>
        </p:nvSpPr>
        <p:spPr>
          <a:xfrm>
            <a:off x="6106890" y="5446732"/>
            <a:ext cx="74868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8D506A6-3BB3-472F-FF66-90505074750A}"/>
              </a:ext>
            </a:extLst>
          </p:cNvPr>
          <p:cNvSpPr txBox="1"/>
          <p:nvPr/>
        </p:nvSpPr>
        <p:spPr>
          <a:xfrm rot="16200000">
            <a:off x="29144" y="2334383"/>
            <a:ext cx="100429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B1D8B27-2C35-03A8-0918-BE7B7D56E5AA}"/>
              </a:ext>
            </a:extLst>
          </p:cNvPr>
          <p:cNvSpPr txBox="1"/>
          <p:nvPr/>
        </p:nvSpPr>
        <p:spPr>
          <a:xfrm>
            <a:off x="5047710" y="4532332"/>
            <a:ext cx="17112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strateška dimenzija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83D6EC8-A702-042C-26C6-E2C6E17C8F10}"/>
              </a:ext>
            </a:extLst>
          </p:cNvPr>
          <p:cNvSpPr txBox="1"/>
          <p:nvPr/>
        </p:nvSpPr>
        <p:spPr>
          <a:xfrm>
            <a:off x="2752301" y="4713624"/>
            <a:ext cx="15283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5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taktička dimenzija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535CB57-98FA-FD87-A541-79EC9C57CF18}"/>
              </a:ext>
            </a:extLst>
          </p:cNvPr>
          <p:cNvSpPr txBox="1"/>
          <p:nvPr/>
        </p:nvSpPr>
        <p:spPr>
          <a:xfrm>
            <a:off x="5144343" y="1894781"/>
            <a:ext cx="171123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strateški izbor funkcionisanja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79C3D14-EDB3-BFC7-008F-3F381D69E521}"/>
              </a:ext>
            </a:extLst>
          </p:cNvPr>
          <p:cNvSpPr txBox="1"/>
          <p:nvPr/>
        </p:nvSpPr>
        <p:spPr>
          <a:xfrm>
            <a:off x="4192095" y="2844607"/>
            <a:ext cx="171123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koncept fokusiranja na ključne aktivnosti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08E07E6-6E7D-144B-5DD1-6BF6C55C5D0E}"/>
              </a:ext>
            </a:extLst>
          </p:cNvPr>
          <p:cNvSpPr txBox="1"/>
          <p:nvPr/>
        </p:nvSpPr>
        <p:spPr>
          <a:xfrm>
            <a:off x="2137350" y="3655939"/>
            <a:ext cx="171123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 da se smanji rizik od tehnoloških promena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F9A5027-A167-1123-9A0C-3E8F90BF5E23}"/>
              </a:ext>
            </a:extLst>
          </p:cNvPr>
          <p:cNvSpPr txBox="1"/>
          <p:nvPr/>
        </p:nvSpPr>
        <p:spPr>
          <a:xfrm>
            <a:off x="945052" y="4112836"/>
            <a:ext cx="104019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 smanjenja troškova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F6B75B0-33C0-6211-83E7-98C1A30D5C36}"/>
              </a:ext>
            </a:extLst>
          </p:cNvPr>
          <p:cNvSpPr txBox="1"/>
          <p:nvPr/>
        </p:nvSpPr>
        <p:spPr>
          <a:xfrm>
            <a:off x="1799454" y="2008874"/>
            <a:ext cx="190569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 se tretira kao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252EB11-FB84-3DC6-5E1B-90C33F94FDD4}"/>
              </a:ext>
            </a:extLst>
          </p:cNvPr>
          <p:cNvSpPr txBox="1"/>
          <p:nvPr/>
        </p:nvSpPr>
        <p:spPr>
          <a:xfrm>
            <a:off x="586303" y="5944566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1: Evolucija koncepta outsourcinga</a:t>
            </a:r>
            <a:endPara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8308BC5-A21F-CA16-D4DE-12A0B86EF3D7}"/>
              </a:ext>
            </a:extLst>
          </p:cNvPr>
          <p:cNvSpPr txBox="1"/>
          <p:nvPr/>
        </p:nvSpPr>
        <p:spPr>
          <a:xfrm>
            <a:off x="8109081" y="2967335"/>
            <a:ext cx="38911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Ovaj </a:t>
            </a:r>
            <a:r>
              <a:rPr lang="en-US" dirty="0" err="1">
                <a:solidFill>
                  <a:schemeClr val="accent1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dijagram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prikazuje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evoluciju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povećanje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značaja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outsourcinga</a:t>
            </a:r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moderna </a:t>
            </a:r>
            <a:r>
              <a:rPr lang="en-US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preduzeća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08C61C2-5A3F-58E8-9B2A-1690FC41E8EC}"/>
              </a:ext>
            </a:extLst>
          </p:cNvPr>
          <p:cNvSpPr/>
          <p:nvPr/>
        </p:nvSpPr>
        <p:spPr>
          <a:xfrm>
            <a:off x="4257040" y="1481668"/>
            <a:ext cx="2509520" cy="8331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Outsourcing u poslovnoj praksi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05669E4-041F-A200-46F3-6C7D67B28814}"/>
              </a:ext>
            </a:extLst>
          </p:cNvPr>
          <p:cNvSpPr/>
          <p:nvPr/>
        </p:nvSpPr>
        <p:spPr>
          <a:xfrm>
            <a:off x="1717040" y="2976053"/>
            <a:ext cx="2509520" cy="833120"/>
          </a:xfrm>
          <a:prstGeom prst="rect">
            <a:avLst/>
          </a:prstGeom>
          <a:solidFill>
            <a:srgbClr val="CFD5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solidFill>
                  <a:srgbClr val="1065AB"/>
                </a:solidFill>
              </a:rPr>
              <a:t>Odvajanje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C5169DCB-E1D9-3EC3-8E57-6287A4B82B11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flipH="1">
            <a:off x="2971800" y="2314788"/>
            <a:ext cx="2540000" cy="661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8B6A5236-E267-AD5D-F0C2-998C773604A1}"/>
              </a:ext>
            </a:extLst>
          </p:cNvPr>
          <p:cNvSpPr/>
          <p:nvPr/>
        </p:nvSpPr>
        <p:spPr>
          <a:xfrm>
            <a:off x="7777479" y="3012440"/>
            <a:ext cx="2509520" cy="833120"/>
          </a:xfrm>
          <a:prstGeom prst="rect">
            <a:avLst/>
          </a:prstGeom>
          <a:solidFill>
            <a:srgbClr val="CFD5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solidFill>
                  <a:srgbClr val="1065AB"/>
                </a:solidFill>
              </a:rPr>
              <a:t>Komisija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BB97490-BE89-FE90-BB41-4467F50E7496}"/>
              </a:ext>
            </a:extLst>
          </p:cNvPr>
          <p:cNvCxnSpPr>
            <a:cxnSpLocks/>
            <a:stCxn id="12" idx="2"/>
            <a:endCxn id="17" idx="0"/>
          </p:cNvCxnSpPr>
          <p:nvPr/>
        </p:nvCxnSpPr>
        <p:spPr>
          <a:xfrm>
            <a:off x="5511800" y="2314788"/>
            <a:ext cx="3520439" cy="697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9CFD3C46-8C2F-561B-44CB-F8DED45660E6}"/>
              </a:ext>
            </a:extLst>
          </p:cNvPr>
          <p:cNvSpPr/>
          <p:nvPr/>
        </p:nvSpPr>
        <p:spPr>
          <a:xfrm>
            <a:off x="9418320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solidFill>
                  <a:srgbClr val="1065AB"/>
                </a:solidFill>
              </a:rPr>
              <a:t>Kapitalna varijanta</a:t>
            </a:r>
            <a:endParaRPr lang="pl-PL" dirty="0">
              <a:solidFill>
                <a:srgbClr val="1065AB"/>
              </a:solidFill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2AEEF6DD-411E-C504-5F7F-EAFA74CB9FA1}"/>
              </a:ext>
            </a:extLst>
          </p:cNvPr>
          <p:cNvSpPr/>
          <p:nvPr/>
        </p:nvSpPr>
        <p:spPr>
          <a:xfrm>
            <a:off x="6151879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solidFill>
                  <a:srgbClr val="1065AB"/>
                </a:solidFill>
              </a:rPr>
              <a:t>Varijanta ugovora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BD8FA75-655F-051F-7553-6BDFA9B361AA}"/>
              </a:ext>
            </a:extLst>
          </p:cNvPr>
          <p:cNvCxnSpPr>
            <a:cxnSpLocks/>
            <a:stCxn id="17" idx="2"/>
            <a:endCxn id="23" idx="0"/>
          </p:cNvCxnSpPr>
          <p:nvPr/>
        </p:nvCxnSpPr>
        <p:spPr>
          <a:xfrm flipH="1">
            <a:off x="7406639" y="3845560"/>
            <a:ext cx="1625600" cy="73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346857D-ABA2-281C-1E9B-56E45FFD8A86}"/>
              </a:ext>
            </a:extLst>
          </p:cNvPr>
          <p:cNvCxnSpPr>
            <a:cxnSpLocks/>
            <a:stCxn id="17" idx="2"/>
            <a:endCxn id="22" idx="0"/>
          </p:cNvCxnSpPr>
          <p:nvPr/>
        </p:nvCxnSpPr>
        <p:spPr>
          <a:xfrm>
            <a:off x="9032239" y="3845560"/>
            <a:ext cx="1640841" cy="73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EA3FDE9-EE82-E07B-E5A5-2F8E63645C6A}"/>
              </a:ext>
            </a:extLst>
          </p:cNvPr>
          <p:cNvSpPr txBox="1"/>
          <p:nvPr/>
        </p:nvSpPr>
        <p:spPr>
          <a:xfrm>
            <a:off x="662092" y="5845867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outsourcinga</a:t>
            </a:r>
            <a:endPara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F9281A2E-055F-9B7C-EDCD-3760806629D3}"/>
              </a:ext>
            </a:extLst>
          </p:cNvPr>
          <p:cNvSpPr/>
          <p:nvPr/>
        </p:nvSpPr>
        <p:spPr>
          <a:xfrm>
            <a:off x="3378200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solidFill>
                  <a:srgbClr val="1065AB"/>
                </a:solidFill>
              </a:rPr>
              <a:t>Kapitalna varijanta</a:t>
            </a:r>
            <a:endParaRPr lang="pl-PL" dirty="0">
              <a:solidFill>
                <a:srgbClr val="1065AB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C0EEBA8-5FEA-5A74-A8CF-566E23810F6F}"/>
              </a:ext>
            </a:extLst>
          </p:cNvPr>
          <p:cNvSpPr/>
          <p:nvPr/>
        </p:nvSpPr>
        <p:spPr>
          <a:xfrm>
            <a:off x="111759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>
                <a:solidFill>
                  <a:srgbClr val="1065AB"/>
                </a:solidFill>
              </a:rPr>
              <a:t>Varijanta ugovora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5176FE19-F3F6-B3EA-C02B-C558BBF376E5}"/>
              </a:ext>
            </a:extLst>
          </p:cNvPr>
          <p:cNvCxnSpPr>
            <a:cxnSpLocks/>
            <a:stCxn id="13" idx="2"/>
            <a:endCxn id="32" idx="0"/>
          </p:cNvCxnSpPr>
          <p:nvPr/>
        </p:nvCxnSpPr>
        <p:spPr>
          <a:xfrm flipH="1">
            <a:off x="1366519" y="3809173"/>
            <a:ext cx="1605281" cy="76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0705A141-5762-CF0F-F200-62D918B16B82}"/>
              </a:ext>
            </a:extLst>
          </p:cNvPr>
          <p:cNvCxnSpPr>
            <a:cxnSpLocks/>
            <a:stCxn id="13" idx="2"/>
            <a:endCxn id="31" idx="0"/>
          </p:cNvCxnSpPr>
          <p:nvPr/>
        </p:nvCxnSpPr>
        <p:spPr>
          <a:xfrm>
            <a:off x="2971800" y="3809173"/>
            <a:ext cx="1661160" cy="76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46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22" grpId="0" animBg="1"/>
      <p:bldP spid="23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Razdvajanje </a:t>
            </a:r>
            <a:r>
              <a:rPr lang="en-US" dirty="0"/>
              <a:t>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sfera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(</a:t>
            </a:r>
            <a:r>
              <a:rPr lang="en-US" dirty="0" err="1"/>
              <a:t>proces</a:t>
            </a:r>
            <a:r>
              <a:rPr lang="en-US" dirty="0"/>
              <a:t>, </a:t>
            </a:r>
            <a:r>
              <a:rPr lang="en-US" dirty="0" err="1"/>
              <a:t>zadatak</a:t>
            </a:r>
            <a:r>
              <a:rPr lang="en-US" dirty="0"/>
              <a:t>, </a:t>
            </a:r>
            <a:r>
              <a:rPr lang="en-US" dirty="0" err="1"/>
              <a:t>funkcija</a:t>
            </a:r>
            <a:r>
              <a:rPr lang="en-US" dirty="0"/>
              <a:t>) </a:t>
            </a:r>
            <a:r>
              <a:rPr lang="en-US" dirty="0" err="1"/>
              <a:t>obavlja</a:t>
            </a:r>
            <a:r>
              <a:rPr lang="en-US" dirty="0"/>
              <a:t> u </a:t>
            </a:r>
            <a:r>
              <a:rPr lang="en-US" dirty="0" err="1"/>
              <a:t>organizacionoj</a:t>
            </a:r>
            <a:r>
              <a:rPr lang="en-US" dirty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ne 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glavnim</a:t>
            </a:r>
            <a:r>
              <a:rPr lang="en-US" dirty="0"/>
              <a:t> </a:t>
            </a:r>
            <a:r>
              <a:rPr lang="en-US" dirty="0" err="1"/>
              <a:t>nadležnostima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. Analize </a:t>
            </a:r>
            <a:r>
              <a:rPr lang="en-US" dirty="0" err="1"/>
              <a:t>vezane</a:t>
            </a:r>
            <a:r>
              <a:rPr lang="en-US" dirty="0"/>
              <a:t> za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,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pravovremenost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da </a:t>
            </a:r>
            <a:r>
              <a:rPr lang="en-US" dirty="0" err="1"/>
              <a:t>ona</a:t>
            </a:r>
            <a:r>
              <a:rPr lang="en-US" dirty="0"/>
              <a:t> ne </a:t>
            </a:r>
            <a:r>
              <a:rPr lang="en-US" dirty="0" err="1"/>
              <a:t>učestvuje</a:t>
            </a:r>
            <a:r>
              <a:rPr lang="en-US" dirty="0"/>
              <a:t>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stvaranja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</a:t>
            </a:r>
            <a:endParaRPr lang="pl-PL" dirty="0"/>
          </a:p>
          <a:p>
            <a:pPr algn="just"/>
            <a:r>
              <a:rPr lang="bs-Latn-BA" dirty="0">
                <a:solidFill>
                  <a:srgbClr val="1065AB"/>
                </a:solidFill>
              </a:rPr>
              <a:t>Puštanje u rad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se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oblast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izvršena</a:t>
            </a:r>
            <a:r>
              <a:rPr lang="en-US" dirty="0"/>
              <a:t> u </a:t>
            </a:r>
            <a:r>
              <a:rPr lang="en-US" dirty="0" err="1"/>
              <a:t>organizacionoj</a:t>
            </a:r>
            <a:r>
              <a:rPr lang="en-US" dirty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a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pokazuje</a:t>
            </a:r>
            <a:r>
              <a:rPr lang="en-US" dirty="0"/>
              <a:t> da bi to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strateških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796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U </a:t>
            </a:r>
            <a:r>
              <a:rPr lang="en-US" dirty="0" err="1">
                <a:solidFill>
                  <a:schemeClr val="accent1"/>
                </a:solidFill>
              </a:rPr>
              <a:t>varijanti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ugovora</a:t>
            </a:r>
            <a:r>
              <a:rPr lang="en-US" dirty="0"/>
              <a:t>, </a:t>
            </a:r>
            <a:r>
              <a:rPr lang="en-US" dirty="0" err="1"/>
              <a:t>spoljni</a:t>
            </a:r>
            <a:r>
              <a:rPr lang="en-US" dirty="0"/>
              <a:t> </a:t>
            </a:r>
            <a:r>
              <a:rPr lang="en-US" dirty="0" err="1"/>
              <a:t>dobavljač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uslužna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, je </a:t>
            </a:r>
            <a:r>
              <a:rPr lang="en-US" dirty="0" err="1"/>
              <a:t>kapitalno</a:t>
            </a:r>
            <a:r>
              <a:rPr lang="en-US" dirty="0"/>
              <a:t> </a:t>
            </a:r>
            <a:r>
              <a:rPr lang="en-US" dirty="0" err="1"/>
              <a:t>nezavisno</a:t>
            </a:r>
            <a:r>
              <a:rPr lang="en-US" dirty="0"/>
              <a:t>, </a:t>
            </a:r>
            <a:r>
              <a:rPr lang="en-US" dirty="0" err="1"/>
              <a:t>specijalizovano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vezama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matičnom</a:t>
            </a:r>
            <a:r>
              <a:rPr lang="en-US" dirty="0"/>
              <a:t> </a:t>
            </a:r>
            <a:r>
              <a:rPr lang="en-US" dirty="0" err="1"/>
              <a:t>kompanijom</a:t>
            </a:r>
            <a:r>
              <a:rPr lang="en-US" dirty="0"/>
              <a:t> samo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pl-PL" dirty="0"/>
              <a:t>;</a:t>
            </a:r>
          </a:p>
          <a:p>
            <a:pPr algn="just"/>
            <a:r>
              <a:rPr lang="en-US" dirty="0" err="1"/>
              <a:t>Pretpostavka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varijante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kapitala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je da se </a:t>
            </a:r>
            <a:r>
              <a:rPr lang="en-US" dirty="0" err="1"/>
              <a:t>stupi</a:t>
            </a:r>
            <a:r>
              <a:rPr lang="en-US" dirty="0"/>
              <a:t> u </a:t>
            </a:r>
            <a:r>
              <a:rPr lang="en-US" dirty="0" err="1"/>
              <a:t>saradnju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kompanijom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Kao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kombinacije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outsourcing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outsourcing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eksternoj</a:t>
            </a:r>
            <a:r>
              <a:rPr lang="en-US" dirty="0"/>
              <a:t> </a:t>
            </a:r>
            <a:r>
              <a:rPr lang="en-US" dirty="0" err="1"/>
              <a:t>uslužnoj</a:t>
            </a:r>
            <a:r>
              <a:rPr lang="en-US" dirty="0"/>
              <a:t> </a:t>
            </a:r>
            <a:r>
              <a:rPr lang="en-US" dirty="0" err="1"/>
              <a:t>kompaniji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varijante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81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Osnovne vrste 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2006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CDEB2BC-399E-EEE8-B3ED-EE9C23097971}"/>
              </a:ext>
            </a:extLst>
          </p:cNvPr>
          <p:cNvSpPr txBox="1"/>
          <p:nvPr/>
        </p:nvSpPr>
        <p:spPr>
          <a:xfrm>
            <a:off x="113452" y="6302356"/>
            <a:ext cx="78011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 2. Varijante outsourcinga kapitala i ugovora u zavisnosti od oblika prenosa aktivnosti na uslužnu kompaniju</a:t>
            </a:r>
            <a:endParaRPr lang="pl-PL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96931F54-DA36-9E8F-3D1D-BA85CAD968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997674"/>
              </p:ext>
            </p:extLst>
          </p:nvPr>
        </p:nvGraphicFramePr>
        <p:xfrm>
          <a:off x="1012348" y="1636798"/>
          <a:ext cx="10515597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14254684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65817766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654839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Kapitalni outsourcing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ugovora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801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Oblik prenosa poslovne aktivnosti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stalna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saradnja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subjektom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povezanim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kapitalom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vlasništvom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stalna saradnja sa entitetom koji je nezavisan u pogledu kapitala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31827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pl-PL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Razdvajanje područja</a:t>
                      </a:r>
                    </a:p>
                  </a:txBody>
                  <a:tcPr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Razdvajanje </a:t>
                      </a:r>
                      <a:r>
                        <a:rPr lang="en-US" sz="1400" b="1" kern="120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kapitala</a:t>
                      </a:r>
                      <a:endParaRPr lang="pl-PL" sz="14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Ugovorno razdvajanje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087843"/>
                  </a:ext>
                </a:extLst>
              </a:tr>
              <a:tr h="369802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stvaranje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nove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podružnice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bazi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resursa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koja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započinje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svoje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nezavisno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postojanje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tržištu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pruža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matičnoj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kompaniji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kao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spoljnim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subjektima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likvidacija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prethodno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obavljene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preduzeću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uspostavljanje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formalne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saradnje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spoljnim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nezavisnim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dobavljačem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koji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obezbeđuje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sprovođenje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zadataka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mogućnost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delimičnog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prenosa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osoblja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drugih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resursa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dobavljača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9816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Staviti oblast u funkciju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Kapitalna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komisija</a:t>
                      </a:r>
                      <a:endParaRPr lang="pl-PL" sz="14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Ugovor komisija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5774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kupovina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akcija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ili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akcija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kompaniji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koja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pruža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potrebne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ili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obavlja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određene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zadatke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Kao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rezultat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toga,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dolazi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do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preuzimanja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osniva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se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podružnica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uspostavljanje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saradnje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dobavljačem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koji je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nezavisan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pogledu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vlasništva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čime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počinje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realizacija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određene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078837"/>
                  </a:ext>
                </a:extLst>
              </a:tr>
            </a:tbl>
          </a:graphicData>
        </a:graphic>
      </p:graphicFrame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C93177E3-682F-51E8-EBAA-90AFA5B45B63}"/>
              </a:ext>
            </a:extLst>
          </p:cNvPr>
          <p:cNvCxnSpPr>
            <a:cxnSpLocks/>
          </p:cNvCxnSpPr>
          <p:nvPr/>
        </p:nvCxnSpPr>
        <p:spPr>
          <a:xfrm>
            <a:off x="1012348" y="1636798"/>
            <a:ext cx="3513932" cy="8823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692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a92fe6ce-cc5e-4661-b3e6-d9d5535f70b5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d9bddfac-6dc9-4958-8f35-4d0da3af229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4F178B-7EE4-4C6E-AE44-8CC0111E3063}"/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3147</TotalTime>
  <Words>3034</Words>
  <Application>Microsoft Office PowerPoint</Application>
  <PresentationFormat>Panoramiczny</PresentationFormat>
  <Paragraphs>316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Calibri</vt:lpstr>
      <vt:lpstr>Cambria Math</vt:lpstr>
      <vt:lpstr>Symbol</vt:lpstr>
      <vt:lpstr>Tahoma</vt:lpstr>
      <vt:lpstr>Times New Roman</vt:lpstr>
      <vt:lpstr>Motyw pakietu Office</vt:lpstr>
      <vt:lpstr>Napredna upotreba tabele za analizu logističkih podataka</vt:lpstr>
      <vt:lpstr>Agenda</vt:lpstr>
      <vt:lpstr>Definicija outsourcinga</vt:lpstr>
      <vt:lpstr>Primeri outsourcing usluga</vt:lpstr>
      <vt:lpstr>Evolucija koncepta outsourcinga</vt:lpstr>
      <vt:lpstr>Vrste outsourcinga</vt:lpstr>
      <vt:lpstr>Vrste outsourcinga</vt:lpstr>
      <vt:lpstr>Vrste outsourcinga</vt:lpstr>
      <vt:lpstr>Osnovne vrste outsourcinga</vt:lpstr>
      <vt:lpstr>Osnovne vrste outsourcinga</vt:lpstr>
      <vt:lpstr>Prednosti korišćenja outsourcinga u modernim preduzećima</vt:lpstr>
      <vt:lpstr>Prednosti korišćenja outsourcinga u modernim preduzećima</vt:lpstr>
      <vt:lpstr>Prednosti korišćenja outsourcinga u modernim preduzećima</vt:lpstr>
      <vt:lpstr>Prednosti korišćenja outsourcinga u modernim preduzećima</vt:lpstr>
      <vt:lpstr>Make-or-Buy analiza </vt:lpstr>
      <vt:lpstr>Make-or-Buy analiza</vt:lpstr>
      <vt:lpstr>Make-or-Buy analiza</vt:lpstr>
      <vt:lpstr>Troškovi izrade vs. kupovine</vt:lpstr>
      <vt:lpstr>Make-or-Buy analiza</vt:lpstr>
      <vt:lpstr>Make-or-Buy analiza</vt:lpstr>
      <vt:lpstr>Make-or-Buy analiza </vt:lpstr>
      <vt:lpstr>Make-or-Buy analiza </vt:lpstr>
      <vt:lpstr>Make-or-Buy analiza u kontekstu investicionih izdataka za proizvodnju</vt:lpstr>
      <vt:lpstr>Make-or-Buy analiza</vt:lpstr>
      <vt:lpstr>Faze Make-or-Buy analize</vt:lpstr>
      <vt:lpstr>Outsourcing logistike</vt:lpstr>
      <vt:lpstr>Outsourcing logistike</vt:lpstr>
      <vt:lpstr> Pokazatelji (indikatori) outsorsinga logistike.</vt:lpstr>
      <vt:lpstr>Faze outsourcinga logistike</vt:lpstr>
      <vt:lpstr>Prednosti i nedostaci outsourcinga logistike</vt:lpstr>
      <vt:lpstr>Make-or-Buy Analiza – Primer 1</vt:lpstr>
      <vt:lpstr>Make-or-Buy Analiza – Primer 1 (rešenje)</vt:lpstr>
      <vt:lpstr>Make-or-Buy Analiza – Primer 1 (rešenje)</vt:lpstr>
      <vt:lpstr>Make-or-Buy Analiza – Primer 1 (rešenje)</vt:lpstr>
      <vt:lpstr>Rezime</vt:lpstr>
      <vt:lpstr>Autori:  Katarzyna Grzybowska Katarzyna Ragin-Skorecka Katarzyna Siemieniak Piotr Cyplik Michał Adamczak Jędrzej Jankowski-Guzy Adrianna Toboła-Walaszczyk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84</cp:revision>
  <dcterms:created xsi:type="dcterms:W3CDTF">2023-07-06T12:09:08Z</dcterms:created>
  <dcterms:modified xsi:type="dcterms:W3CDTF">2025-11-07T10:21:54Z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