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93" r:id="rId9"/>
    <p:sldId id="294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66" r:id="rId24"/>
    <p:sldId id="334" r:id="rId25"/>
    <p:sldId id="263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CA230-BFF1-DDAD-F526-C395B6FCFD7E}" v="4" dt="2025-10-16T07:08:25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DBCA230-BFF1-DDAD-F526-C395B6FCFD7E}"/>
    <pc:docChg chg="modSld">
      <pc:chgData name="" userId="" providerId="" clId="Web-{4DBCA230-BFF1-DDAD-F526-C395B6FCFD7E}" dt="2025-10-16T07:08:20.121" v="0" actId="20577"/>
      <pc:docMkLst>
        <pc:docMk/>
      </pc:docMkLst>
      <pc:sldChg chg="modSp">
        <pc:chgData name="" userId="" providerId="" clId="Web-{4DBCA230-BFF1-DDAD-F526-C395B6FCFD7E}" dt="2025-10-16T07:08:20.121" v="0" actId="20577"/>
        <pc:sldMkLst>
          <pc:docMk/>
          <pc:sldMk cId="2920479427" sldId="256"/>
        </pc:sldMkLst>
        <pc:spChg chg="mod">
          <ac:chgData name="" userId="" providerId="" clId="Web-{4DBCA230-BFF1-DDAD-F526-C395B6FCFD7E}" dt="2025-10-16T07:08:20.121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C1AD3C-34B6-D029-13DC-C2A7CF277E0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EF883A80-88BC-0A9C-E4AE-6DFF185DA6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GIS w logistyce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DB980F7-0299-1331-AB29-0D656A53F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6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213AA1E6-6CBD-1A02-AA3F-A443FFAB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E1A7-5288-70D9-F6D0-84505D94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w logistyce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4063-C9A2-22D1-D609-2CB8493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Jednym z głównych zastosowań GIS w logistyce jest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optymalizacja tras</a:t>
            </a:r>
            <a:r>
              <a:rPr lang="pl-PL" sz="2400" dirty="0"/>
              <a:t>. </a:t>
            </a:r>
          </a:p>
          <a:p>
            <a:pPr algn="just"/>
            <a:r>
              <a:rPr lang="pl-PL" sz="2400" dirty="0"/>
              <a:t>Analizując dane przestrzenne, firmy logistyczne mogą określić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najbardziej efektywne trasy </a:t>
            </a:r>
            <a:r>
              <a:rPr lang="pl-PL" sz="2400" dirty="0"/>
              <a:t>dostaw, skracając czas podróży, zużycie paliwa i ogólne koszty operacyjne. </a:t>
            </a:r>
          </a:p>
          <a:p>
            <a:pPr algn="just"/>
            <a:r>
              <a:rPr lang="pl-PL" sz="2400" dirty="0"/>
              <a:t>Na przykład GIS może uwzględniać wzorce ruchu, warunki drogowe, ograniczenia prędkości w celu optymalizacji tras w czasie rzeczywistym (</a:t>
            </a:r>
            <a:r>
              <a:rPr lang="pl-PL" sz="2400" dirty="0" err="1"/>
              <a:t>Ramzan</a:t>
            </a:r>
            <a:r>
              <a:rPr lang="pl-PL" sz="2400" dirty="0"/>
              <a:t>, 2023). </a:t>
            </a:r>
          </a:p>
          <a:p>
            <a:pPr algn="just"/>
            <a:r>
              <a:rPr lang="pl-PL" sz="2400" dirty="0"/>
              <a:t>Zdolność ta nie tylko poprawia wydajność, ale także zwiększa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zadowolenie klientów</a:t>
            </a:r>
            <a:r>
              <a:rPr lang="pl-PL" sz="2400" dirty="0"/>
              <a:t>, zapewniając terminowe dostawy</a:t>
            </a:r>
            <a:r>
              <a:rPr lang="en-US" sz="2400" dirty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5267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E1A7-5288-70D9-F6D0-84505D94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w logistyce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4063-C9A2-22D1-D609-2CB8493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umożliwia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wykorzystanie danych w czasie rzeczywistym 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dynamicznego dostosowywania ruchu i kompleksowej analizy przestrzennej, ułatwiając integrację różnych typów danych, w tym GPS </a:t>
            </a:r>
            <a:b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zdjęć satelitarnych</a:t>
            </a:r>
          </a:p>
          <a:p>
            <a:pPr algn="just"/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tej integracji możliwe są znaczne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oszczędności czasu i kosztów 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wynikające z krótszych dystansów podróży i mniejszego zużycia paliwa.</a:t>
            </a:r>
          </a:p>
          <a:p>
            <a:pPr algn="just"/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Procesy decyzyjne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są usprawniane dzięki możliwościom wizualizacji przestrzennej GIS, które ujawniają wzorce i trendy ukryte </a:t>
            </a:r>
            <a:b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konwencjonalnych formatach danych.</a:t>
            </a:r>
          </a:p>
          <a:p>
            <a:pPr algn="just"/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Oparta na GIS optymalizacja tras nie tylko zmniejsza wpływ na środowisko i zwiększa wydajność operacyjną, ale także oferuje solidne ramy do radzenia sobie ze skomplikowanymi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kwestiami ruchu miejskiego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4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5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6B73-C676-4952-2964-218F9A30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w logistyce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A4443-C37E-3C42-DE47-0AC2E7130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Zastosowanie GIS w optymalizacji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tras zbiórki odpadów komunalnych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okazało się bardzo skuteczne w zwiększaniu wydajności operacyjnej i obniżaniu kosztów.</a:t>
            </a:r>
          </a:p>
          <a:p>
            <a:pPr algn="just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Singh i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Behera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(2018) wykazali, że integracja GIS i narzędzia do analizy sieci w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ArcGIS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znacznie zmniejszyła odległości transportu średnio o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27,78%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Wykorzystując GIS do analizy przestrzennej i optymalizacji tras, gminy mogą osiągnąć bardziej zrównoważone i wydajne praktyki gospodarowania odpadami, poprawiając w ten sposób ogólne świadczenie usług i zmniejszając wpływ na środowisko.</a:t>
            </a:r>
          </a:p>
          <a:p>
            <a:pPr algn="just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Analityka oparta na GIS znacząco usprawnia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zarządzanie łańcuchem dostaw krwi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zapewniając widoczność w czasie rzeczywistym i ułatwiając podejmowanie lepszych decyzji. </a:t>
            </a:r>
          </a:p>
          <a:p>
            <a:pPr algn="just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Integracja GIS z eksploracją danych i innymi technikami analitycznymi pozwala na efektywne śledzenie, zarządzanie i optymalizację zasobów krwi, prowadząc do poprawy wydajności operacyjnej i zmniejszenia marnotrawstwa.</a:t>
            </a:r>
            <a:endParaRPr lang="pl-PL" sz="1800" b="1" dirty="0">
              <a:solidFill>
                <a:srgbClr val="1065A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717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83C5-DA4D-6FB8-3195-9421FA8D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w logistyce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EE702-3A8A-FDBF-0CB3-16A04AE9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odgrywa istotną rolę w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planowaniu i zarządzaniu infrastrukturą miejską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zapewniając solidną platformę do integracji i analizy danych przestrzennych.</a:t>
            </a:r>
          </a:p>
          <a:p>
            <a:pPr algn="just"/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zwiększa wydajność operacyjną poprzez integrację danych przestrzennych z zaawansowanymi narzędziami analitycznymi, ułatwiając podejmowanie decyzji w czasie rzeczywistym i optymalizując wykorzystanie zasobów. </a:t>
            </a:r>
          </a:p>
          <a:p>
            <a:pPr algn="just"/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Badania wykazały znaczną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redukcję kosztów i poprawę świadczenia usług 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optymalizacji tras w oparciu o GIS, podkreślając jego kluczową rolę w zarządzaniu złożonymi operacjami logistycznymi. </a:t>
            </a:r>
          </a:p>
          <a:p>
            <a:pPr algn="just"/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Wykorzystując technologię GIS, organizacje mogą osiągnąć zrównoważone praktyki, zmniejszyć wpływ na środowisko i zwiększyć ogólną efektywność operacyjną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77885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30DB-0EEC-21D1-082C-71B573E6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Trendy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AE67-46AA-6BB5-9CF5-A6FF44C2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Przyszłość GIS jest kształtowana przez kilka kluczowych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trendów </a:t>
            </a:r>
            <a:b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i innowacji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które zmieniają sposób, w jaki gromadzimy, analizujemy </a:t>
            </a:r>
            <a:b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wykorzystujemy dane przestrzenne.</a:t>
            </a:r>
          </a:p>
          <a:p>
            <a:pPr algn="just"/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Istotnym trendem jest integracja zaawansowanych technologii, takich jak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przetwarzanie w chmurze, sztuczna inteligencja, uczenie maszynowe (ML) i gromadzenie danych za pomocą dronów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 te zwiększają wydajność i możliwości GIS, umożliwiając przetwarzanie danych w czasie rzeczywistym i bardziej zaawansowane analizy przestrzenne.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99635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Trendy GIS – przetwarzenie w chmurze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b="1" dirty="0">
                <a:solidFill>
                  <a:srgbClr val="1065AB"/>
                </a:solidFill>
              </a:rPr>
              <a:t>Chmura obliczeniowa </a:t>
            </a:r>
            <a:r>
              <a:rPr lang="pl-PL" sz="2000" dirty="0"/>
              <a:t>rewolucjonizuje GIS, zapewniając skalowalne i dostępne platformy do przechowywania i przetwarzania dużych zbiorów danych. </a:t>
            </a:r>
          </a:p>
          <a:p>
            <a:pPr algn="just"/>
            <a:r>
              <a:rPr lang="pl-PL" sz="2000" dirty="0"/>
              <a:t>Zmiana ta umożliwia organizacjom wykorzystanie </a:t>
            </a:r>
            <a:r>
              <a:rPr lang="pl-PL" sz="2000" b="1" dirty="0">
                <a:solidFill>
                  <a:srgbClr val="1065AB"/>
                </a:solidFill>
              </a:rPr>
              <a:t>ogromnych ilości </a:t>
            </a:r>
            <a:r>
              <a:rPr lang="pl-PL" sz="2000" dirty="0"/>
              <a:t>danych </a:t>
            </a:r>
            <a:r>
              <a:rPr lang="pl-PL" sz="2000" dirty="0" err="1"/>
              <a:t>geoprzestrzennych</a:t>
            </a:r>
            <a:r>
              <a:rPr lang="pl-PL" sz="2000" dirty="0"/>
              <a:t> bez konieczności posiadania znaczącej infrastruktury lokalnej. </a:t>
            </a:r>
          </a:p>
          <a:p>
            <a:pPr algn="just"/>
            <a:r>
              <a:rPr lang="pl-PL" sz="2000" dirty="0"/>
              <a:t>Rośnie popularność </a:t>
            </a:r>
            <a:r>
              <a:rPr lang="pl-PL" sz="2000" b="1" dirty="0">
                <a:solidFill>
                  <a:srgbClr val="1065AB"/>
                </a:solidFill>
              </a:rPr>
              <a:t>GIS jako usługi</a:t>
            </a:r>
            <a:r>
              <a:rPr lang="pl-PL" sz="2000" dirty="0"/>
              <a:t>, umożliwiając użytkownikom dostęp do potężnych narzędzi GIS i możliwości analizy danych za pośrednictwem platform w chmurze. </a:t>
            </a:r>
          </a:p>
          <a:p>
            <a:pPr algn="just"/>
            <a:r>
              <a:rPr lang="pl-PL" sz="2000" dirty="0"/>
              <a:t>Trend ten sprawia, że GIS staje się </a:t>
            </a:r>
            <a:r>
              <a:rPr lang="pl-PL" sz="2000" b="1" dirty="0">
                <a:solidFill>
                  <a:srgbClr val="1065AB"/>
                </a:solidFill>
              </a:rPr>
              <a:t>bardziej dostępny i opłacalny</a:t>
            </a:r>
            <a:r>
              <a:rPr lang="pl-PL" sz="2000" dirty="0"/>
              <a:t>, szczególnie dla mniejszych organizacji i branż o ograniczonych zasobach.</a:t>
            </a:r>
            <a:endParaRPr lang="hr-HR" sz="2000" dirty="0"/>
          </a:p>
        </p:txBody>
      </p:sp>
      <p:pic>
        <p:nvPicPr>
          <p:cNvPr id="3074" name="Picture 2" descr="Cloud PNGs for Free Download">
            <a:extLst>
              <a:ext uri="{FF2B5EF4-FFF2-40B4-BE49-F238E27FC236}">
                <a16:creationId xmlns:a16="http://schemas.microsoft.com/office/drawing/2014/main" id="{E9081AA6-8E45-E38A-87E6-906FC54D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4687252"/>
            <a:ext cx="4267200" cy="20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3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Trendy GIS – AI i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614"/>
            <a:ext cx="11057546" cy="4351338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>
                <a:solidFill>
                  <a:srgbClr val="1065AB"/>
                </a:solidFill>
              </a:rPr>
              <a:t>Sztuczna Inteligencja (AI) i Uczenie Maszynowe (ML) </a:t>
            </a:r>
            <a:r>
              <a:rPr lang="pl-PL" sz="2000" dirty="0"/>
              <a:t>odgrywają ważną rolę </a:t>
            </a:r>
            <a:br>
              <a:rPr lang="pl-PL" sz="2000" dirty="0"/>
            </a:br>
            <a:r>
              <a:rPr lang="pl-PL" sz="2000" dirty="0"/>
              <a:t>w automatyzacji i ulepszaniu analizy danych przestrzennych. </a:t>
            </a:r>
          </a:p>
          <a:p>
            <a:pPr algn="just"/>
            <a:r>
              <a:rPr lang="pl-PL" sz="2000" dirty="0"/>
              <a:t>Technologie te mogą identyfikować wzorce, tworzyć prognozy i zapewniać wgląd w złożone zbiory danych, których ręczna analiza byłaby trudna. </a:t>
            </a:r>
          </a:p>
          <a:p>
            <a:pPr algn="just"/>
            <a:r>
              <a:rPr lang="pl-PL" sz="2000" dirty="0"/>
              <a:t>Przykładowo, </a:t>
            </a:r>
            <a:r>
              <a:rPr lang="pl-PL" sz="2000" b="1" dirty="0">
                <a:solidFill>
                  <a:srgbClr val="1065AB"/>
                </a:solidFill>
              </a:rPr>
              <a:t>algorytmy AI </a:t>
            </a:r>
            <a:r>
              <a:rPr lang="pl-PL" sz="2000" dirty="0"/>
              <a:t>mogą przetwarzać zdjęcia satelitarne w celu wykrycia zmian </a:t>
            </a:r>
            <a:br>
              <a:rPr lang="pl-PL" sz="2000" dirty="0"/>
            </a:br>
            <a:r>
              <a:rPr lang="pl-PL" sz="2000" dirty="0"/>
              <a:t>w użytkowaniu gruntów, podczas gdy </a:t>
            </a:r>
            <a:r>
              <a:rPr lang="pl-PL" sz="2000" b="1" dirty="0">
                <a:solidFill>
                  <a:srgbClr val="1065AB"/>
                </a:solidFill>
              </a:rPr>
              <a:t>modele ML </a:t>
            </a:r>
            <a:r>
              <a:rPr lang="pl-PL" sz="2000" dirty="0"/>
              <a:t>mogą przewidywać wzorce ruchu drogowego na podstawie danych historycznych. </a:t>
            </a:r>
          </a:p>
          <a:p>
            <a:pPr algn="just"/>
            <a:r>
              <a:rPr lang="pl-PL" sz="2000" dirty="0"/>
              <a:t>Integracja sztucznej inteligencji i uczenia maszynowego z GIS umożliwia </a:t>
            </a:r>
            <a:r>
              <a:rPr lang="pl-PL" sz="2000" b="1" dirty="0">
                <a:solidFill>
                  <a:srgbClr val="1065AB"/>
                </a:solidFill>
              </a:rPr>
              <a:t>dokładniejsze </a:t>
            </a:r>
            <a:br>
              <a:rPr lang="pl-PL" sz="2000" b="1" dirty="0">
                <a:solidFill>
                  <a:srgbClr val="1065AB"/>
                </a:solidFill>
              </a:rPr>
            </a:br>
            <a:r>
              <a:rPr lang="pl-PL" sz="2000" b="1" dirty="0">
                <a:solidFill>
                  <a:srgbClr val="1065AB"/>
                </a:solidFill>
              </a:rPr>
              <a:t>i szybsze podejmowanie decyzji </a:t>
            </a:r>
            <a:r>
              <a:rPr lang="pl-PL" sz="2000" dirty="0"/>
              <a:t>w różnych sektorach, od planowania urbanistycznego po zarządzanie katastrofami</a:t>
            </a:r>
            <a:r>
              <a:rPr lang="en-US" sz="2000" dirty="0"/>
              <a:t>. </a:t>
            </a:r>
            <a:endParaRPr lang="hr-HR" sz="2000" dirty="0"/>
          </a:p>
        </p:txBody>
      </p:sp>
      <p:pic>
        <p:nvPicPr>
          <p:cNvPr id="2050" name="Picture 2" descr="Why Machine Learning Needs Semantics Not Just Statistics">
            <a:extLst>
              <a:ext uri="{FF2B5EF4-FFF2-40B4-BE49-F238E27FC236}">
                <a16:creationId xmlns:a16="http://schemas.microsoft.com/office/drawing/2014/main" id="{9433910F-FE94-7A1C-A486-F0521900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31386"/>
            <a:ext cx="3306510" cy="21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7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Trendy GIS – drony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/>
              <a:t>Postępy w </a:t>
            </a:r>
            <a:r>
              <a:rPr lang="pl-PL" sz="2000" b="1" dirty="0">
                <a:solidFill>
                  <a:srgbClr val="1065AB"/>
                </a:solidFill>
              </a:rPr>
              <a:t>technologii dronów </a:t>
            </a:r>
            <a:r>
              <a:rPr lang="pl-PL" sz="2000" dirty="0"/>
              <a:t>są również istotnymi trendami w GIS. </a:t>
            </a:r>
          </a:p>
          <a:p>
            <a:pPr algn="just"/>
            <a:r>
              <a:rPr lang="pl-PL" sz="2000" dirty="0"/>
              <a:t>Drony wyposażone w kamery i czujniki o wysokiej rozdzielczości są coraz częściej wykorzystywane do gromadzenia danych w </a:t>
            </a:r>
            <a:r>
              <a:rPr lang="pl-PL" sz="2000" b="1" dirty="0">
                <a:solidFill>
                  <a:srgbClr val="1065AB"/>
                </a:solidFill>
              </a:rPr>
              <a:t>trudno dostępnych obszarach</a:t>
            </a:r>
            <a:r>
              <a:rPr lang="pl-PL" sz="2000" dirty="0"/>
              <a:t>. </a:t>
            </a:r>
          </a:p>
          <a:p>
            <a:pPr algn="just"/>
            <a:r>
              <a:rPr lang="pl-PL" sz="2000" dirty="0"/>
              <a:t>Narzędzia te zapewniają dokładne dane w czasie rzeczywistym, które można zintegrować z GIS w celu szczegółowego mapowania i analizy. </a:t>
            </a:r>
          </a:p>
          <a:p>
            <a:pPr algn="just"/>
            <a:r>
              <a:rPr lang="pl-PL" sz="2000" dirty="0"/>
              <a:t>Trend ten jest szczególnie korzystny w przypadku monitorowania środowiska, inspekcji infrastruktury i zarządzania rolnictwem</a:t>
            </a:r>
            <a:r>
              <a:rPr lang="en-US" sz="2000" dirty="0"/>
              <a:t>. </a:t>
            </a:r>
            <a:endParaRPr lang="hr-HR" sz="2000" dirty="0"/>
          </a:p>
        </p:txBody>
      </p:sp>
      <p:pic>
        <p:nvPicPr>
          <p:cNvPr id="1026" name="Picture 2" descr="What are FPV drones? | Space">
            <a:extLst>
              <a:ext uri="{FF2B5EF4-FFF2-40B4-BE49-F238E27FC236}">
                <a16:creationId xmlns:a16="http://schemas.microsoft.com/office/drawing/2014/main" id="{C92DD6A3-0C36-F28C-7D75-0B0986E1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3052"/>
            <a:ext cx="3914775" cy="22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8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Trendy GIS – AR i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b="1" dirty="0">
                <a:solidFill>
                  <a:srgbClr val="1065AB"/>
                </a:solidFill>
              </a:rPr>
              <a:t>Technologie rzeczywistości rozszerzonej (AR) i wirtualnej (VR) </a:t>
            </a:r>
            <a:r>
              <a:rPr lang="pl-PL" sz="2000" dirty="0"/>
              <a:t>oferują nowe sposoby wizualizacji i interakcji z danymi przestrzennymi, zapewniając wciągające doświadczenia, które mogą poprawić zrozumienie i podejmowanie decyzji. </a:t>
            </a:r>
          </a:p>
          <a:p>
            <a:pPr algn="just"/>
            <a:r>
              <a:rPr lang="pl-PL" sz="2000" dirty="0"/>
              <a:t>Na przykład, AR może nakładać dane </a:t>
            </a:r>
            <a:r>
              <a:rPr lang="pl-PL" sz="2000" dirty="0" err="1"/>
              <a:t>geoprzestrzenne</a:t>
            </a:r>
            <a:r>
              <a:rPr lang="pl-PL" sz="2000" dirty="0"/>
              <a:t> na rzeczywiste widoki, pomagając użytkownikom wizualizować podziemne media lub poruszać się po złożonych środowiskach. </a:t>
            </a:r>
          </a:p>
          <a:p>
            <a:pPr algn="just"/>
            <a:r>
              <a:rPr lang="pl-PL" sz="2000" dirty="0"/>
              <a:t>VR może tworzyć </a:t>
            </a:r>
            <a:r>
              <a:rPr lang="pl-PL" sz="2000" b="1" dirty="0">
                <a:solidFill>
                  <a:srgbClr val="1065AB"/>
                </a:solidFill>
              </a:rPr>
              <a:t>szczegółowe symulacje </a:t>
            </a:r>
            <a:r>
              <a:rPr lang="pl-PL" sz="2000" dirty="0"/>
              <a:t>krajobrazów miejskich, umożliwiając planistom badanie różnych scenariuszy i ich potencjalnych skutków.</a:t>
            </a:r>
            <a:endParaRPr lang="hr-HR" sz="2000" dirty="0"/>
          </a:p>
        </p:txBody>
      </p:sp>
      <p:pic>
        <p:nvPicPr>
          <p:cNvPr id="4098" name="Picture 2" descr="Augmented Reality (AR) vs Virtual Reality (VR)">
            <a:extLst>
              <a:ext uri="{FF2B5EF4-FFF2-40B4-BE49-F238E27FC236}">
                <a16:creationId xmlns:a16="http://schemas.microsoft.com/office/drawing/2014/main" id="{AB88211E-3E58-5964-4138-B731F7EA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4409686"/>
            <a:ext cx="4996279" cy="19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-HR" dirty="0"/>
              <a:t>Trendy GIS– Analiza danych w czasie rzeczywistym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b="1" dirty="0">
                <a:solidFill>
                  <a:srgbClr val="1065AB"/>
                </a:solidFill>
              </a:rPr>
              <a:t>Analiza danych w czasie rzeczywistym </a:t>
            </a:r>
            <a:r>
              <a:rPr lang="pl-PL" sz="2400" dirty="0"/>
              <a:t>staje się coraz ważniejsza </a:t>
            </a:r>
            <a:br>
              <a:rPr lang="pl-PL" sz="2400" dirty="0"/>
            </a:br>
            <a:r>
              <a:rPr lang="pl-PL" sz="2400" dirty="0"/>
              <a:t>w aplikacjach GIS. </a:t>
            </a:r>
          </a:p>
          <a:p>
            <a:pPr algn="just"/>
            <a:r>
              <a:rPr lang="pl-PL" sz="2400" dirty="0"/>
              <a:t>Zdolność do przetwarzania i analizowania danych w miarę ich gromadzenia umożliwia </a:t>
            </a:r>
            <a:r>
              <a:rPr lang="pl-PL" sz="2400" b="1" dirty="0">
                <a:solidFill>
                  <a:srgbClr val="1065AB"/>
                </a:solidFill>
              </a:rPr>
              <a:t>bardziej elastyczne </a:t>
            </a:r>
            <a:r>
              <a:rPr lang="pl-PL" sz="2400" dirty="0"/>
              <a:t>i </a:t>
            </a:r>
            <a:r>
              <a:rPr lang="pl-PL" sz="2400" b="1" dirty="0">
                <a:solidFill>
                  <a:srgbClr val="1065AB"/>
                </a:solidFill>
              </a:rPr>
              <a:t>dynamiczne</a:t>
            </a:r>
            <a:r>
              <a:rPr lang="pl-PL" sz="2400" dirty="0"/>
              <a:t> podejmowanie decyzji. </a:t>
            </a:r>
          </a:p>
          <a:p>
            <a:pPr algn="just"/>
            <a:r>
              <a:rPr lang="pl-PL" sz="2400" dirty="0"/>
              <a:t>Zdolność tę zwiększa integracja GIS z </a:t>
            </a:r>
            <a:r>
              <a:rPr lang="pl-PL" sz="2400" b="1" dirty="0">
                <a:solidFill>
                  <a:srgbClr val="1065AB"/>
                </a:solidFill>
              </a:rPr>
              <a:t>Internetem Rzeczy (</a:t>
            </a:r>
            <a:r>
              <a:rPr lang="pl-PL" sz="2400" b="1" dirty="0" err="1">
                <a:solidFill>
                  <a:srgbClr val="1065AB"/>
                </a:solidFill>
              </a:rPr>
              <a:t>IoT</a:t>
            </a:r>
            <a:r>
              <a:rPr lang="pl-PL" sz="2400" b="1" dirty="0">
                <a:solidFill>
                  <a:srgbClr val="1065AB"/>
                </a:solidFill>
              </a:rPr>
              <a:t>)</a:t>
            </a:r>
            <a:r>
              <a:rPr lang="pl-PL" sz="2400" dirty="0"/>
              <a:t>, gdzie dane z podłączonych urządzeń mogą być stale monitorowane </a:t>
            </a:r>
            <a:br>
              <a:rPr lang="pl-PL" sz="2400" dirty="0"/>
            </a:br>
            <a:r>
              <a:rPr lang="pl-PL" sz="2400" dirty="0"/>
              <a:t>i analizowane. </a:t>
            </a:r>
          </a:p>
          <a:p>
            <a:pPr algn="just"/>
            <a:r>
              <a:rPr lang="pl-PL" sz="2400" dirty="0"/>
              <a:t>GIS w czasie rzeczywistym jest wykorzystywany w takich zastosowaniach, jak zarządzanie ruchem, reagowanie kryzysowe i monitorowanie środowiska, gdzie aktualne informacje mają kluczowe znaczenie.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11485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Systemy informacji geograficznej (GIS)</a:t>
            </a:r>
          </a:p>
          <a:p>
            <a:r>
              <a:rPr lang="pl-PL" sz="2000" dirty="0"/>
              <a:t>Warstwy GIS</a:t>
            </a:r>
          </a:p>
          <a:p>
            <a:r>
              <a:rPr lang="pl-PL" sz="2000" dirty="0"/>
              <a:t>Dane GIS</a:t>
            </a:r>
          </a:p>
          <a:p>
            <a:r>
              <a:rPr lang="pl-PL" sz="2000" dirty="0"/>
              <a:t>GIS w logistyce</a:t>
            </a:r>
          </a:p>
          <a:p>
            <a:r>
              <a:rPr lang="pl-PL" sz="2000" dirty="0"/>
              <a:t>Przyszłe trendy w GIS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Systemy informacji geograficznej (GIS) zrewolucjonizowały branżę logistyczną, zapewniając potężne narzędzia do analizy przestrzennej i podejmowania decyzji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GIS można ogólnie podzielić na dwa główne typy: dane rastrowe i wektorowe.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Integracja GIS w logistyce umożliwia wizualizację, analizę i interpretację danych przestrzennych, co ma kluczowe znaczenie dla optymalizacji tras, zarządzania łańcuchami dostaw i zwiększania ogólnej wydajności operacyjnej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miarę rozwoju technologii GIS, jej zastosowania w logistyce będą się rozszerzać, oferując jeszcze bardziej wyrafinowane narzędzia do rozwiązywania złożonych wyzwań.</a:t>
            </a:r>
          </a:p>
          <a:p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GIS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Systemy informacji geograficznej (GIS) zrewolucjonizowały branżę logistyczną, zapewniając potężne narzędzia do </a:t>
            </a:r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analizy przestrzennej i podejmowania decyzji</a:t>
            </a:r>
          </a:p>
          <a:p>
            <a:pPr algn="just"/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Ponieważ firmy coraz częściej działają w zglobalizowanym środowisku, możliwość wizualizacji i analizy danych geograficznych jest </a:t>
            </a:r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niezbędna do optymalizacji łańcuchów dostaw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zarządzania sieciami transportowymi i zwiększania ogólnej wydajności.</a:t>
            </a:r>
          </a:p>
          <a:p>
            <a:pPr algn="just"/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Technologia GIS umożliwia specjalistom ds. logistyki mapowanie tras, śledzenie przesyłek </a:t>
            </a:r>
            <a:b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analizowanie wzorców przestrzennych, prowadząc do </a:t>
            </a:r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bardziej świadomych decyzji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lepszej alokacji zasobów.</a:t>
            </a:r>
          </a:p>
          <a:p>
            <a:pPr marL="0" indent="0" algn="just">
              <a:buNone/>
            </a:pPr>
            <a:endParaRPr lang="pl-PL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GIS – definicja i historia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Narzędzie komputerowe, które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integruje, przechowuje, analizuje i wizualizuje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geograficzne. </a:t>
            </a:r>
          </a:p>
          <a:p>
            <a:pPr algn="just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Łączy dane przestrzenne z informacjami opisowymi, aby pomóc użytkownikom zrozumieć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zinterpretować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relacje przestrzenne, wzorce i trendy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jest wykorzystywany w różnych branżach do mapowania, analizy i podejmowania decyzji, zapewniając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cenny wgląd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przestrzenne wymiary danych.</a:t>
            </a:r>
          </a:p>
          <a:p>
            <a:pPr algn="just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 Systemów Informacji Geograficznej (GIS) sięga wczesnych lat 60-tych XX wieku, kiedy to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Roger </a:t>
            </a:r>
            <a:r>
              <a:rPr lang="pl-PL" sz="18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Tomlinson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często nazywany „ojcem GIS”, opracował pierwszy skomputeryzowany GIS.</a:t>
            </a:r>
          </a:p>
          <a:p>
            <a:pPr algn="just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1969 roku powstała firma </a:t>
            </a:r>
            <a:r>
              <a:rPr lang="pl-PL" sz="18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Esri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Systems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która stała się kluczowym graczem w branży GIS, wprowadzając platformę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ArcGIS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która znacząco zwiększyła możliwości i dostępność technologii GIS.</a:t>
            </a:r>
          </a:p>
          <a:p>
            <a:pPr algn="just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Obecnie GIS jest integralnym narzędziem w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różnych sektorach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tym w transporcie, logistyce, rolnictwie i bezpieczeństwie publicznym, zapewniając krytyczny wgląd i pomagając w procesach decyzyjnych.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Jonker, 2023; GisGeography, 2024a; Esri, </a:t>
            </a:r>
            <a:r>
              <a:rPr lang="pl-PL" sz="1200" dirty="0" err="1">
                <a:solidFill>
                  <a:srgbClr val="7F7F7F"/>
                </a:solidFill>
              </a:rPr>
              <a:t>b.d.a</a:t>
            </a:r>
            <a:r>
              <a:rPr lang="pl-PL" sz="1200" dirty="0">
                <a:solidFill>
                  <a:srgbClr val="7F7F7F"/>
                </a:solidFill>
              </a:rPr>
              <a:t>; National Geographic, b.d.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A85F-871E-ED0C-FEA1-9569205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Komponenty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C3EF-F429-018F-8358-3123D111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3140" cy="4351338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>
                <a:solidFill>
                  <a:srgbClr val="1065AB"/>
                </a:solidFill>
              </a:rPr>
              <a:t>Sprzęt</a:t>
            </a:r>
            <a:r>
              <a:rPr lang="en-US" sz="2000" b="1" dirty="0">
                <a:solidFill>
                  <a:srgbClr val="1065AB"/>
                </a:solidFill>
              </a:rPr>
              <a:t>:</a:t>
            </a:r>
            <a:r>
              <a:rPr lang="en-US" sz="2000" dirty="0"/>
              <a:t> </a:t>
            </a:r>
            <a:r>
              <a:rPr lang="pl-PL" sz="2000" dirty="0"/>
              <a:t>Urządzenia fizyczne służące do uruchamiania oprogramowania GIS i przechowywania danych, takie jak komputery, serwery, urządzenia GPS i inne urządzenia peryferyjne</a:t>
            </a:r>
            <a:r>
              <a:rPr lang="en-US" sz="2000" dirty="0"/>
              <a:t>.</a:t>
            </a:r>
          </a:p>
          <a:p>
            <a:pPr algn="just"/>
            <a:r>
              <a:rPr lang="pl-PL" sz="2000" b="1" dirty="0">
                <a:solidFill>
                  <a:srgbClr val="1065AB"/>
                </a:solidFill>
              </a:rPr>
              <a:t>Oprogramowanie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pl-PL" sz="2000" dirty="0"/>
              <a:t>Programy i aplikacje realizujące funkcje GIS, umożliwiające użytkownikom analizowanie i wizualizację danych przestrzennych</a:t>
            </a:r>
            <a:r>
              <a:rPr lang="en-US" sz="2000" dirty="0"/>
              <a:t>.</a:t>
            </a:r>
          </a:p>
          <a:p>
            <a:pPr algn="just"/>
            <a:r>
              <a:rPr lang="pl-PL" sz="2000" b="1" dirty="0">
                <a:solidFill>
                  <a:srgbClr val="1065AB"/>
                </a:solidFill>
              </a:rPr>
              <a:t>Dane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pl-PL" sz="2000" dirty="0"/>
              <a:t>Informacje przestrzenne i </a:t>
            </a:r>
            <a:r>
              <a:rPr lang="pl-PL" sz="2000" dirty="0" err="1"/>
              <a:t>nieprzestrzenne</a:t>
            </a:r>
            <a:r>
              <a:rPr lang="pl-PL" sz="2000" dirty="0"/>
              <a:t> analizowane przez GIS, w tym mapy, zdjęcia satelitarne i dane tabelaryczne</a:t>
            </a:r>
            <a:r>
              <a:rPr lang="en-US" sz="2000" dirty="0"/>
              <a:t>.</a:t>
            </a:r>
          </a:p>
          <a:p>
            <a:pPr algn="just"/>
            <a:r>
              <a:rPr lang="pl-PL" sz="2000" b="1" dirty="0">
                <a:solidFill>
                  <a:srgbClr val="1065AB"/>
                </a:solidFill>
              </a:rPr>
              <a:t>Metody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pl-PL" sz="2000" dirty="0"/>
              <a:t>Techniki i procedury wykorzystywane do analizy danych GIS, takie jak algorytmy i modele statystyczne</a:t>
            </a:r>
            <a:r>
              <a:rPr lang="en-US" sz="2000" dirty="0"/>
              <a:t>.</a:t>
            </a:r>
          </a:p>
          <a:p>
            <a:pPr algn="just"/>
            <a:r>
              <a:rPr lang="pl-PL" sz="2000" b="1" dirty="0">
                <a:solidFill>
                  <a:srgbClr val="1065AB"/>
                </a:solidFill>
              </a:rPr>
              <a:t>Ludzie</a:t>
            </a:r>
            <a:r>
              <a:rPr lang="en-US" sz="2000" b="1" dirty="0">
                <a:solidFill>
                  <a:srgbClr val="1065AB"/>
                </a:solidFill>
              </a:rPr>
              <a:t>:</a:t>
            </a:r>
            <a:r>
              <a:rPr lang="en-US" sz="2000" dirty="0"/>
              <a:t> </a:t>
            </a:r>
            <a:r>
              <a:rPr lang="pl-PL" sz="2000" dirty="0"/>
              <a:t>Profesjonaliści i użytkownicy obsługujący i zarządzający technologią GIS, od analityków danych po decydentów</a:t>
            </a:r>
            <a:r>
              <a:rPr lang="en-US" sz="2000" dirty="0"/>
              <a:t>.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B295C036-5E68-01B0-DF56-759AE2BE45AE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en-US" sz="1200" dirty="0">
                <a:solidFill>
                  <a:srgbClr val="7F7F7F"/>
                </a:solidFill>
              </a:rPr>
              <a:t>Kishore and </a:t>
            </a:r>
            <a:r>
              <a:rPr lang="en-US" sz="1200" dirty="0" err="1">
                <a:solidFill>
                  <a:srgbClr val="7F7F7F"/>
                </a:solidFill>
              </a:rPr>
              <a:t>Rautray</a:t>
            </a:r>
            <a:r>
              <a:rPr lang="en-US" sz="1200" dirty="0">
                <a:solidFill>
                  <a:srgbClr val="7F7F7F"/>
                </a:solidFill>
              </a:rPr>
              <a:t> (</a:t>
            </a:r>
            <a:r>
              <a:rPr lang="pl-PL" sz="1200" dirty="0">
                <a:solidFill>
                  <a:srgbClr val="7F7F7F"/>
                </a:solidFill>
              </a:rPr>
              <a:t>b</a:t>
            </a:r>
            <a:r>
              <a:rPr lang="en-US" sz="1200" dirty="0">
                <a:solidFill>
                  <a:srgbClr val="7F7F7F"/>
                </a:solidFill>
              </a:rPr>
              <a:t>.d.)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6" name="Obraz 5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833012B3-2267-3C7E-0DC6-6AE18EFEA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540" y="2027139"/>
            <a:ext cx="294790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6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D5CC-8F85-FD7C-522B-F3EFD02C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Warstwy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6C61-E359-1E86-8442-D8011BEB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0748" cy="4351338"/>
          </a:xfrm>
        </p:spPr>
        <p:txBody>
          <a:bodyPr>
            <a:normAutofit/>
          </a:bodyPr>
          <a:lstStyle/>
          <a:p>
            <a:r>
              <a:rPr lang="pl-PL" sz="2000" dirty="0"/>
              <a:t>Jednym z podstawowych komponentów technologii GIS jest </a:t>
            </a:r>
            <a:r>
              <a:rPr lang="pl-PL" sz="2000" b="1" dirty="0">
                <a:solidFill>
                  <a:srgbClr val="1065AB"/>
                </a:solidFill>
              </a:rPr>
              <a:t>koncepcja warstw</a:t>
            </a:r>
            <a:endParaRPr lang="hr-HR" sz="2000" b="1" dirty="0">
              <a:solidFill>
                <a:srgbClr val="1065AB"/>
              </a:solidFill>
            </a:endParaRPr>
          </a:p>
          <a:p>
            <a:r>
              <a:rPr lang="pl-PL" sz="2000" dirty="0"/>
              <a:t>Warstwa to wycinek rzeczywistości geograficznej na określonym obszarze. Każda warstwa w GIS odpowiada określonemu typowi danych, takiemu jak drogi, użytkowanie gruntów, wysokość, zbiorniki wodne lub gęstość zaludnienia</a:t>
            </a:r>
            <a:endParaRPr lang="hr-HR" sz="2000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03E35AAB-A778-5231-0B53-DF651EFD2BB3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hr-HR" sz="1200" dirty="0">
                <a:solidFill>
                  <a:srgbClr val="7F7F7F"/>
                </a:solidFill>
              </a:rPr>
              <a:t>Esri (b.d.c)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6" name="Obraz 5" descr="Obraz zawierający diagram, zrzut ekranu, kreskówka, design&#10;&#10;Opis wygenerowany automatycznie">
            <a:extLst>
              <a:ext uri="{FF2B5EF4-FFF2-40B4-BE49-F238E27FC236}">
                <a16:creationId xmlns:a16="http://schemas.microsoft.com/office/drawing/2014/main" id="{A0119536-98C0-6ED9-17D7-5386CBB6E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375" y="1481668"/>
            <a:ext cx="5760720" cy="43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D72D-AAFD-103B-692C-728A70B7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Dane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AAAD4-9551-9321-77F5-BE4F8159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Systemy informacji geograficznej opierają się na różnych typach danych w celu reprezentowania, analizowania i wizualizowania informacji geograficznych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GIS można ogólnie podzielić na dwa główne typy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1800" kern="100" dirty="0">
                <a:cs typeface="Times New Roman" panose="02020603050405020304" pitchFamily="18" charset="0"/>
              </a:rPr>
              <a:t>dane</a:t>
            </a:r>
            <a:r>
              <a:rPr lang="pl-PL" sz="1800" b="1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rastrowe i wektorowe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b="1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wektorowe:</a:t>
            </a:r>
          </a:p>
          <a:p>
            <a:pPr lvl="1" algn="just"/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punkty, linie i wielokąty używane do reprezentowania danych geograficznych </a:t>
            </a:r>
          </a:p>
          <a:p>
            <a:pPr lvl="1" algn="just"/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wszystkie linie są przechwytywane jako punkty połączone dokładnie prostymi liniami </a:t>
            </a:r>
          </a:p>
          <a:p>
            <a:pPr lvl="1" algn="just"/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dane punktowe reprezentują dyskretne punkty danych lub określone lokalizacje, takie jak szkoły, nazwy miast lub punkty zainteresowania. Dane liniowe reprezentują cechy liniowe, takie jak drogi i rzeki, a wielokąty są używane do cech obszaru, takich jak jeziora, granice administracyjne i lasy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rastrowe:</a:t>
            </a:r>
          </a:p>
          <a:p>
            <a:pPr lvl="1" algn="just"/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danych oparta na siatce, składająca się z pikseli lub komórek, z których każda ma powiązany atrybut</a:t>
            </a:r>
          </a:p>
          <a:p>
            <a:pPr lvl="1" algn="just"/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najpopularniejszymi źródłami danych rastrowych są zdjęcia satelitarne, zdjęcia lotnicze, dane teledetekcyjne oraz dane </a:t>
            </a:r>
            <a:b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cieniowaną rzeźbą terenu i topografią.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r-HR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6F0B7141-9920-2A95-685E-6E4219928987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hr-HR" sz="1200" dirty="0">
                <a:solidFill>
                  <a:srgbClr val="7F7F7F"/>
                </a:solidFill>
              </a:rPr>
              <a:t>Dempsey (2024); Longley i in. (2015)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8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D72D-AAFD-103B-692C-728A70B7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Dane GIS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113F7-A69D-30B1-A747-F77BB86C88C5}"/>
              </a:ext>
            </a:extLst>
          </p:cNvPr>
          <p:cNvSpPr txBox="1"/>
          <p:nvPr/>
        </p:nvSpPr>
        <p:spPr>
          <a:xfrm>
            <a:off x="3124940" y="1461006"/>
            <a:ext cx="282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Obraz wektorowy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7030E-A1F6-95E2-A488-F3CAFE4A7D47}"/>
              </a:ext>
            </a:extLst>
          </p:cNvPr>
          <p:cNvSpPr txBox="1"/>
          <p:nvPr/>
        </p:nvSpPr>
        <p:spPr>
          <a:xfrm>
            <a:off x="6779813" y="1461006"/>
            <a:ext cx="2459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Obraz rastrowy</a:t>
            </a:r>
          </a:p>
        </p:txBody>
      </p:sp>
      <p:pic>
        <p:nvPicPr>
          <p:cNvPr id="3" name="Picture 1" descr="A map of a river and a map of a river&#10;&#10;Description automatically generated">
            <a:extLst>
              <a:ext uri="{FF2B5EF4-FFF2-40B4-BE49-F238E27FC236}">
                <a16:creationId xmlns:a16="http://schemas.microsoft.com/office/drawing/2014/main" id="{9AD2019B-BC80-45B0-DF14-76A909AA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900" y="2107856"/>
            <a:ext cx="7260199" cy="3351600"/>
          </a:xfrm>
          <a:prstGeom prst="rect">
            <a:avLst/>
          </a:prstGeom>
        </p:spPr>
      </p:pic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20FD5C70-4903-8673-DA4E-D9A45B01155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hr-HR" sz="1200" dirty="0">
                <a:solidFill>
                  <a:srgbClr val="7F7F7F"/>
                </a:solidFill>
              </a:rPr>
              <a:t>opracowanie własne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5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E1A7-5288-70D9-F6D0-84505D94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w logistyce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4063-C9A2-22D1-D609-2CB8493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/>
              <a:t>Systemy informacji geograficznej (GIS) fundamentalnie </a:t>
            </a:r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przekształciły</a:t>
            </a:r>
            <a:r>
              <a:rPr lang="pl-PL" sz="2000" dirty="0"/>
              <a:t> sektor logistyki, dostarczając narzędzi, które umożliwiają bardziej wydajne, opłacalne i strategiczne procesy podejmowania decyzji</a:t>
            </a:r>
          </a:p>
          <a:p>
            <a:pPr algn="just"/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Integracja GIS w logistyce umożliwia wizualizację, analizę i interpretację danych przestrzennych, co jest kluczowe dla optymalizacji tras, zarządzania łańcuchami dostaw </a:t>
            </a:r>
            <a:b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zwiększenia ogólnej wydajności operacyjnej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Specjaliści ds. logistyki mogą dostrzec </a:t>
            </a:r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wzorce, relacje i trendy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które nie są widoczne w tradycyjnych formatach danych, wykorzystując je do łatwiejszego nakładania różnych zestawów danych na mapę</a:t>
            </a:r>
          </a:p>
          <a:p>
            <a:pPr algn="just"/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Planowanie strategiczne i optymalizacja operacyjna czerpią ogromne korzyści z tej perspektywy przestrzennej.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05053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83879-DB79-493B-A496-8FD98154C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1776</Words>
  <Application>Microsoft Office PowerPoint</Application>
  <PresentationFormat>Widescreen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Motyw pakietu Office</vt:lpstr>
      <vt:lpstr>Business Intelligence</vt:lpstr>
      <vt:lpstr>Agenda</vt:lpstr>
      <vt:lpstr>GIS</vt:lpstr>
      <vt:lpstr>GIS – definicja i historia</vt:lpstr>
      <vt:lpstr>Komponenty GIS</vt:lpstr>
      <vt:lpstr>Warstwy GIS</vt:lpstr>
      <vt:lpstr>Dane GIS</vt:lpstr>
      <vt:lpstr>Dane GIS</vt:lpstr>
      <vt:lpstr>GIS w logistyce</vt:lpstr>
      <vt:lpstr>GIS w logistyce</vt:lpstr>
      <vt:lpstr>GIS w logistyce</vt:lpstr>
      <vt:lpstr>GIS w logistyce</vt:lpstr>
      <vt:lpstr>GIS w logistyce</vt:lpstr>
      <vt:lpstr>Trendy GIS</vt:lpstr>
      <vt:lpstr>Trendy GIS – przetwarzenie w chmurze</vt:lpstr>
      <vt:lpstr>Trendy GIS – AI i ML</vt:lpstr>
      <vt:lpstr>Trendy GIS – drony</vt:lpstr>
      <vt:lpstr>Trendy GIS – AR i VR</vt:lpstr>
      <vt:lpstr>Trendy GIS– Analiza danych w czasie rzeczywistym</vt:lpstr>
      <vt:lpstr>Podsumowanie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38</cp:revision>
  <dcterms:created xsi:type="dcterms:W3CDTF">2023-07-06T12:09:08Z</dcterms:created>
  <dcterms:modified xsi:type="dcterms:W3CDTF">2025-10-16T07:08:29Z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