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63" r:id="rId21"/>
    <p:sldId id="33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99E59-6424-4508-96B9-199E18FA91D1}" v="4" dt="2025-11-05T08:56:57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8:56:59.475" v="7" actId="6549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6:59.475" v="7" actId="6549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6:59.475" v="7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6:47.126" v="4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6:57.454" v="6"/>
          <ac:picMkLst>
            <pc:docMk/>
            <pc:sldMk cId="2920479427" sldId="256"/>
            <ac:picMk id="3" creationId="{60DDB7AB-F85B-3FCD-B746-C51C1DDEF65B}"/>
          </ac:picMkLst>
        </pc:picChg>
        <pc:picChg chg="del">
          <ac:chgData name="Dario Šebalj" userId="a71eced3-786e-4eb6-80ca-f62c4fda7d06" providerId="ADAL" clId="{0D71F56B-DD92-4394-A640-FC2E09197DEC}" dt="2025-11-05T08:56:54.997" v="5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8:56:39.222" v="1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6:39.222" v="1"/>
          <ac:spMkLst>
            <pc:docMk/>
            <pc:sldMasterMk cId="3146977866" sldId="2147483648"/>
            <ac:spMk id="4" creationId="{0887FD01-D45B-75CB-145E-12DE8E99E579}"/>
          </ac:spMkLst>
        </pc:spChg>
        <pc:spChg chg="del">
          <ac:chgData name="Dario Šebalj" userId="a71eced3-786e-4eb6-80ca-f62c4fda7d06" providerId="ADAL" clId="{0D71F56B-DD92-4394-A640-FC2E09197DEC}" dt="2025-11-05T08:56:36.647" v="0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6:36.647" v="0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6:39.222" v="1"/>
          <ac:picMkLst>
            <pc:docMk/>
            <pc:sldMasterMk cId="3146977866" sldId="2147483648"/>
            <ac:picMk id="10" creationId="{2F84B20B-2F17-4B84-3135-351661EA968E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0887FD01-D45B-75CB-145E-12DE8E99E579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F84B20B-2F17-4B84-3135-351661EA96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Rudarenje podataka i otkrivanje znanja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0DDB7AB-F85B-3FCD-B746-C51C1DDEF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8122" y="3809013"/>
            <a:ext cx="29754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Koraci za provođenje Delphi metode.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Korak 1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 Delphi </a:t>
            </a:r>
            <a:r>
              <a:rPr lang="en-GB" sz="1800" dirty="0" err="1"/>
              <a:t>studije</a:t>
            </a:r>
            <a:r>
              <a:rPr lang="en-GB" sz="1800" dirty="0"/>
              <a:t>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definirani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održavanju</a:t>
            </a:r>
            <a:r>
              <a:rPr lang="en-GB" sz="1800" dirty="0"/>
              <a:t> </a:t>
            </a:r>
            <a:r>
              <a:rPr lang="en-GB" sz="1800" dirty="0" err="1"/>
              <a:t>fokusa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relevantnosti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cijelog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  <a:p>
            <a:r>
              <a:rPr lang="en-GB" sz="1800" dirty="0"/>
              <a:t>Korak 2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odabira</a:t>
            </a:r>
            <a:r>
              <a:rPr lang="en-GB" sz="1800" dirty="0"/>
              <a:t> </a:t>
            </a:r>
            <a:r>
              <a:rPr lang="en-GB" sz="1800" dirty="0" err="1"/>
              <a:t>uravnotežene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raznolike</a:t>
            </a:r>
            <a:r>
              <a:rPr lang="en-GB" sz="1800" dirty="0"/>
              <a:t> </a:t>
            </a:r>
            <a:r>
              <a:rPr lang="en-GB" sz="1800" dirty="0" err="1"/>
              <a:t>skupine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pružiti</a:t>
            </a:r>
            <a:r>
              <a:rPr lang="en-GB" sz="1800" dirty="0"/>
              <a:t> </a:t>
            </a:r>
            <a:r>
              <a:rPr lang="en-GB" sz="1800" dirty="0" err="1"/>
              <a:t>vrijedne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perspektiva</a:t>
            </a:r>
            <a:r>
              <a:rPr lang="en-GB" sz="1800" dirty="0"/>
              <a:t>.</a:t>
            </a:r>
          </a:p>
          <a:p>
            <a:r>
              <a:rPr lang="en-GB" sz="1800" dirty="0"/>
              <a:t>Korak 3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izradu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pokretanje</a:t>
            </a:r>
            <a:r>
              <a:rPr lang="en-GB" sz="1800" dirty="0"/>
              <a:t> </a:t>
            </a:r>
            <a:r>
              <a:rPr lang="en-GB" sz="1800" dirty="0" err="1"/>
              <a:t>upitnika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da </a:t>
            </a:r>
            <a:r>
              <a:rPr lang="en-GB" sz="1800" dirty="0" err="1"/>
              <a:t>slobodno</a:t>
            </a:r>
            <a:r>
              <a:rPr lang="en-GB" sz="1800" dirty="0"/>
              <a:t> </a:t>
            </a:r>
            <a:r>
              <a:rPr lang="en-GB" sz="1800" dirty="0" err="1"/>
              <a:t>dijele</a:t>
            </a:r>
            <a:r>
              <a:rPr lang="en-GB" sz="1800" dirty="0"/>
              <a:t> </a:t>
            </a:r>
            <a:r>
              <a:rPr lang="en-GB" sz="1800" dirty="0" err="1"/>
              <a:t>svoja</a:t>
            </a:r>
            <a:r>
              <a:rPr lang="en-GB" sz="1800" dirty="0"/>
              <a:t> </a:t>
            </a:r>
            <a:r>
              <a:rPr lang="en-GB" sz="1800" dirty="0" err="1"/>
              <a:t>mišljenja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iterativno</a:t>
            </a:r>
            <a:r>
              <a:rPr lang="en-GB" sz="1800" dirty="0"/>
              <a:t> </a:t>
            </a:r>
            <a:r>
              <a:rPr lang="en-GB" sz="1800" dirty="0" err="1"/>
              <a:t>usavršavaju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.</a:t>
            </a:r>
          </a:p>
          <a:p>
            <a:r>
              <a:rPr lang="en-GB" sz="1800" dirty="0"/>
              <a:t>Korak 4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korištenje</a:t>
            </a:r>
            <a:r>
              <a:rPr lang="en-GB" sz="1800" dirty="0"/>
              <a:t> </a:t>
            </a:r>
            <a:r>
              <a:rPr lang="en-GB" sz="1800" dirty="0" err="1"/>
              <a:t>dobivenih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za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politike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 </a:t>
            </a:r>
            <a:r>
              <a:rPr lang="en-GB" sz="1800" dirty="0" err="1"/>
              <a:t>nepristranosti</a:t>
            </a:r>
            <a:r>
              <a:rPr lang="en-GB" sz="1800" dirty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Delphi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se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formalne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alate, </a:t>
            </a:r>
            <a:r>
              <a:rPr lang="en-GB" sz="1800" dirty="0" err="1"/>
              <a:t>posebno</a:t>
            </a:r>
            <a:r>
              <a:rPr lang="en-GB" sz="1800" dirty="0"/>
              <a:t> one </a:t>
            </a:r>
            <a:r>
              <a:rPr lang="en-GB" sz="1800" dirty="0" err="1"/>
              <a:t>statističke</a:t>
            </a:r>
            <a:r>
              <a:rPr lang="en-GB" sz="1800" dirty="0"/>
              <a:t>,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stvarnih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o </a:t>
            </a:r>
            <a:r>
              <a:rPr lang="en-GB" sz="1800" dirty="0" err="1"/>
              <a:t>poslovanju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nesklad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pretpostavki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distribucija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prisutnih</a:t>
            </a:r>
            <a:r>
              <a:rPr lang="en-GB" sz="1800" dirty="0"/>
              <a:t> u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svijeta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nedostataka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Ključno</a:t>
            </a:r>
            <a:r>
              <a:rPr lang="en-GB" sz="1800" dirty="0"/>
              <a:t> je da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zadovoljavaju</a:t>
            </a:r>
            <a:r>
              <a:rPr lang="en-GB" sz="1800" dirty="0"/>
              <a:t> </a:t>
            </a:r>
            <a:r>
              <a:rPr lang="en-GB" sz="1800" dirty="0" err="1"/>
              <a:t>teoretske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</a:t>
            </a:r>
            <a:r>
              <a:rPr lang="en-GB" sz="1800" dirty="0" err="1"/>
              <a:t>pretpostavke</a:t>
            </a:r>
            <a:r>
              <a:rPr lang="en-GB" sz="1800" dirty="0"/>
              <a:t> za </a:t>
            </a:r>
            <a:r>
              <a:rPr lang="en-GB" sz="1800" dirty="0" err="1"/>
              <a:t>valjane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Mining,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multidisciplinaran</a:t>
            </a:r>
            <a:r>
              <a:rPr lang="en-GB" sz="1800" dirty="0"/>
              <a:t> je,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analitičkim</a:t>
            </a:r>
            <a:r>
              <a:rPr lang="en-GB" sz="1800" dirty="0"/>
              <a:t> </a:t>
            </a:r>
            <a:r>
              <a:rPr lang="en-GB" sz="1800" dirty="0" err="1"/>
              <a:t>metodama</a:t>
            </a:r>
            <a:r>
              <a:rPr lang="en-GB" sz="1800" dirty="0"/>
              <a:t> </a:t>
            </a:r>
            <a:r>
              <a:rPr lang="en-GB" sz="1800" dirty="0" err="1"/>
              <a:t>utemeljenim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igra</a:t>
            </a:r>
            <a:r>
              <a:rPr lang="en-GB" sz="1800" dirty="0"/>
              <a:t> </a:t>
            </a:r>
            <a:r>
              <a:rPr lang="en-GB" sz="1800" dirty="0" err="1"/>
              <a:t>vitalnu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osobito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faze </a:t>
            </a:r>
            <a:r>
              <a:rPr lang="en-GB" sz="1800" dirty="0" err="1"/>
              <a:t>pripreme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čineći</a:t>
            </a:r>
            <a:r>
              <a:rPr lang="en-GB" sz="1800" dirty="0"/>
              <a:t> </a:t>
            </a:r>
            <a:r>
              <a:rPr lang="en-GB" sz="1800" dirty="0" err="1"/>
              <a:t>temelj</a:t>
            </a:r>
            <a:r>
              <a:rPr lang="en-GB" sz="1800" dirty="0"/>
              <a:t>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Zadaci</a:t>
            </a:r>
            <a:r>
              <a:rPr lang="en-GB" sz="1800" dirty="0"/>
              <a:t> Data </a:t>
            </a:r>
            <a:r>
              <a:rPr lang="en-GB" sz="1800" dirty="0" err="1"/>
              <a:t>Mininga</a:t>
            </a:r>
            <a:r>
              <a:rPr lang="en-GB" sz="1800" dirty="0"/>
              <a:t> </a:t>
            </a:r>
            <a:r>
              <a:rPr lang="en-GB" sz="1800" dirty="0" err="1"/>
              <a:t>klasificirani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u pet </a:t>
            </a:r>
            <a:r>
              <a:rPr lang="en-GB" sz="1800" dirty="0" err="1"/>
              <a:t>kategorija</a:t>
            </a:r>
            <a:r>
              <a:rPr lang="en-GB" sz="1800" dirty="0"/>
              <a:t>: </a:t>
            </a:r>
            <a:r>
              <a:rPr lang="en-GB" sz="1800" dirty="0" err="1"/>
              <a:t>grupiranje</a:t>
            </a:r>
            <a:r>
              <a:rPr lang="en-GB" sz="1800" dirty="0"/>
              <a:t>, </a:t>
            </a:r>
            <a:r>
              <a:rPr lang="en-GB" sz="1800" dirty="0" err="1"/>
              <a:t>klasifikacija</a:t>
            </a:r>
            <a:r>
              <a:rPr lang="en-GB" sz="1800" dirty="0"/>
              <a:t>, </a:t>
            </a:r>
            <a:r>
              <a:rPr lang="en-GB" sz="1800" dirty="0" err="1"/>
              <a:t>regresija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generalizacija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služi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svrhama</a:t>
            </a:r>
            <a:r>
              <a:rPr lang="en-GB" sz="1800" dirty="0"/>
              <a:t> u </a:t>
            </a:r>
            <a:r>
              <a:rPr lang="en-GB" sz="1800" dirty="0" err="1"/>
              <a:t>otkrivanju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odnosa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Uobičajene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 u Data </a:t>
            </a:r>
            <a:r>
              <a:rPr lang="en-GB" sz="1800" dirty="0" err="1"/>
              <a:t>Miningu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klasifikacije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klasteriranje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temeljeno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agentima</a:t>
            </a:r>
            <a:r>
              <a:rPr lang="en-GB" sz="1800" dirty="0"/>
              <a:t>,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ostalima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864" y="5115697"/>
            <a:ext cx="307488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Zadaci rudarenja podataka (Su,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751039" y="5115697"/>
            <a:ext cx="39485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</a:t>
            </a:r>
            <a:r>
              <a:rPr lang="pl-PL" sz="1100" dirty="0"/>
              <a:t>Steps that compose the KDD process 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085265" y="5115697"/>
            <a:ext cx="3280065" cy="318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</a:t>
            </a:r>
            <a:r>
              <a:rPr lang="pl-PL" sz="1100" dirty="0"/>
              <a:t>Koraci koji čine KDD proces(Fayyad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Model CRISP-DM </a:t>
            </a:r>
            <a:r>
              <a:rPr lang="en-GB" sz="1800" dirty="0" err="1"/>
              <a:t>obično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opisivanje</a:t>
            </a:r>
            <a:r>
              <a:rPr lang="en-GB" sz="1800" dirty="0"/>
              <a:t> </a:t>
            </a:r>
            <a:r>
              <a:rPr lang="en-GB" sz="1800" dirty="0" err="1"/>
              <a:t>koraka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vodeći</a:t>
            </a:r>
            <a:r>
              <a:rPr lang="en-GB" sz="1800" dirty="0"/>
              <a:t> </a:t>
            </a:r>
            <a:r>
              <a:rPr lang="en-GB" sz="1800" dirty="0" err="1"/>
              <a:t>industrijski</a:t>
            </a:r>
            <a:r>
              <a:rPr lang="en-GB" sz="1800" dirty="0"/>
              <a:t> model.</a:t>
            </a:r>
          </a:p>
          <a:p>
            <a:r>
              <a:rPr lang="en-GB" sz="1800" dirty="0" err="1"/>
              <a:t>Tehnike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se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u </a:t>
            </a:r>
            <a:r>
              <a:rPr lang="en-GB" sz="1800" dirty="0" err="1"/>
              <a:t>opskrbnim</a:t>
            </a:r>
            <a:r>
              <a:rPr lang="en-GB" sz="1800" dirty="0"/>
              <a:t>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klasteriranja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specifične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, </a:t>
            </a:r>
            <a:r>
              <a:rPr lang="en-GB" sz="1800" dirty="0" err="1"/>
              <a:t>identifikacija</a:t>
            </a:r>
            <a:r>
              <a:rPr lang="en-GB" sz="1800" dirty="0"/>
              <a:t> </a:t>
            </a:r>
            <a:r>
              <a:rPr lang="en-GB" sz="1800" dirty="0" err="1"/>
              <a:t>grešaka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optimizacija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izvučeno</a:t>
            </a:r>
            <a:r>
              <a:rPr lang="en-GB" sz="1800" dirty="0"/>
              <a:t> </a:t>
            </a:r>
            <a:r>
              <a:rPr lang="en-GB" sz="1800" dirty="0" err="1"/>
              <a:t>rudarenjem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pohranjuje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</a:t>
            </a:r>
            <a:r>
              <a:rPr lang="en-GB" sz="1800" dirty="0" err="1"/>
              <a:t>ekspertnih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(ES), </a:t>
            </a:r>
            <a:r>
              <a:rPr lang="en-GB" sz="1800" dirty="0" err="1"/>
              <a:t>sofisticiranih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osmišljenih</a:t>
            </a:r>
            <a:r>
              <a:rPr lang="en-GB" sz="1800" dirty="0"/>
              <a:t> za </a:t>
            </a:r>
            <a:r>
              <a:rPr lang="en-GB" sz="1800" dirty="0" err="1"/>
              <a:t>oponašanje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stručnosti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domenama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err="1"/>
              <a:t>sustavi</a:t>
            </a:r>
            <a:r>
              <a:rPr lang="en-GB" sz="1800" dirty="0"/>
              <a:t> (ES) </a:t>
            </a:r>
            <a:r>
              <a:rPr lang="en-GB" sz="1800" dirty="0" err="1"/>
              <a:t>oponašaju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došli</a:t>
            </a:r>
            <a:r>
              <a:rPr lang="en-GB" sz="1800" dirty="0"/>
              <a:t> do </a:t>
            </a:r>
            <a:r>
              <a:rPr lang="en-GB" sz="1800" dirty="0" err="1"/>
              <a:t>zaključaka</a:t>
            </a:r>
            <a:r>
              <a:rPr lang="en-GB" sz="1800" dirty="0"/>
              <a:t>, </a:t>
            </a:r>
            <a:r>
              <a:rPr lang="en-GB" sz="1800" dirty="0" err="1"/>
              <a:t>podržavajući</a:t>
            </a:r>
            <a:r>
              <a:rPr lang="en-GB" sz="1800" dirty="0"/>
              <a:t> </a:t>
            </a:r>
            <a:r>
              <a:rPr lang="en-GB" sz="1800" dirty="0" err="1"/>
              <a:t>donositelje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zamjenjujući</a:t>
            </a:r>
            <a:r>
              <a:rPr lang="en-GB" sz="1800" dirty="0"/>
              <a:t> u </a:t>
            </a:r>
            <a:r>
              <a:rPr lang="en-GB" sz="1800" dirty="0" err="1"/>
              <a:t>određenim</a:t>
            </a:r>
            <a:r>
              <a:rPr lang="en-GB" sz="1800" dirty="0"/>
              <a:t> </a:t>
            </a:r>
            <a:r>
              <a:rPr lang="en-GB" sz="1800" dirty="0" err="1"/>
              <a:t>kontekstima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primjenjivom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uspješnom</a:t>
            </a:r>
            <a:r>
              <a:rPr lang="en-GB" sz="1800" dirty="0"/>
              <a:t> </a:t>
            </a:r>
            <a:r>
              <a:rPr lang="en-GB" sz="1800" dirty="0" err="1"/>
              <a:t>tehnologijom</a:t>
            </a:r>
            <a:r>
              <a:rPr lang="en-GB" sz="1800" dirty="0"/>
              <a:t>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</a:t>
            </a:r>
          </a:p>
          <a:p>
            <a:r>
              <a:rPr lang="en-GB" sz="1800" dirty="0"/>
              <a:t>ES se </a:t>
            </a:r>
            <a:r>
              <a:rPr lang="en-GB" sz="1800" dirty="0" err="1"/>
              <a:t>smatraju</a:t>
            </a:r>
            <a:r>
              <a:rPr lang="en-GB" sz="1800" dirty="0"/>
              <a:t> </a:t>
            </a:r>
            <a:r>
              <a:rPr lang="en-GB" sz="1800" dirty="0" err="1"/>
              <a:t>dijelom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(DSS), </a:t>
            </a:r>
            <a:r>
              <a:rPr lang="en-GB" sz="1800" dirty="0" err="1"/>
              <a:t>računalnih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koji </a:t>
            </a:r>
            <a:r>
              <a:rPr lang="en-GB" sz="1800" dirty="0" err="1"/>
              <a:t>kombiniraju</a:t>
            </a:r>
            <a:r>
              <a:rPr lang="en-GB" sz="1800" dirty="0"/>
              <a:t> </a:t>
            </a:r>
            <a:r>
              <a:rPr lang="en-GB" sz="1800" dirty="0" err="1"/>
              <a:t>modele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za </a:t>
            </a:r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polustrukturiranih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nestrukturiranih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opsežno</a:t>
            </a:r>
            <a:r>
              <a:rPr lang="en-GB" sz="1800" dirty="0"/>
              <a:t> </a:t>
            </a:r>
            <a:r>
              <a:rPr lang="en-GB" sz="1800" dirty="0" err="1"/>
              <a:t>sudjelovanje</a:t>
            </a:r>
            <a:r>
              <a:rPr lang="en-GB" sz="1800" dirty="0"/>
              <a:t> </a:t>
            </a:r>
            <a:r>
              <a:rPr lang="en-GB" sz="1800" dirty="0" err="1"/>
              <a:t>korisnika</a:t>
            </a:r>
            <a:r>
              <a:rPr lang="en-GB" sz="1800" dirty="0"/>
              <a:t>.</a:t>
            </a:r>
          </a:p>
          <a:p>
            <a:r>
              <a:rPr lang="en-GB" sz="1800" dirty="0"/>
              <a:t>O </a:t>
            </a:r>
            <a:r>
              <a:rPr lang="en-GB" sz="1800" dirty="0" err="1"/>
              <a:t>strojnom</a:t>
            </a:r>
            <a:r>
              <a:rPr lang="en-GB" sz="1800" dirty="0"/>
              <a:t> </a:t>
            </a:r>
            <a:r>
              <a:rPr lang="en-GB" sz="1800" dirty="0" err="1"/>
              <a:t>učenju</a:t>
            </a:r>
            <a:r>
              <a:rPr lang="en-GB" sz="1800" dirty="0"/>
              <a:t> (ML) </a:t>
            </a:r>
            <a:r>
              <a:rPr lang="en-GB" sz="1800" dirty="0" err="1"/>
              <a:t>govori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o </a:t>
            </a:r>
            <a:r>
              <a:rPr lang="en-GB" sz="1800" dirty="0" err="1"/>
              <a:t>mostu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alata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predstavljaju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olakšava</a:t>
            </a:r>
            <a:r>
              <a:rPr lang="en-GB" sz="1800" dirty="0"/>
              <a:t> </a:t>
            </a:r>
            <a:r>
              <a:rPr lang="en-GB" sz="1800" dirty="0" err="1"/>
              <a:t>prezentaciju</a:t>
            </a:r>
            <a:r>
              <a:rPr lang="en-GB" sz="1800" dirty="0"/>
              <a:t> </a:t>
            </a:r>
            <a:r>
              <a:rPr lang="en-GB" sz="1800" dirty="0" err="1"/>
              <a:t>metrike</a:t>
            </a:r>
            <a:r>
              <a:rPr lang="en-GB" sz="1800" dirty="0"/>
              <a:t> </a:t>
            </a:r>
            <a:r>
              <a:rPr lang="en-GB" sz="1800" dirty="0" err="1"/>
              <a:t>izvješćivanja</a:t>
            </a:r>
            <a:r>
              <a:rPr lang="en-GB" sz="1800" dirty="0"/>
              <a:t> </a:t>
            </a:r>
            <a:r>
              <a:rPr lang="en-GB" sz="1800" dirty="0" err="1"/>
              <a:t>izvršne</a:t>
            </a:r>
            <a:r>
              <a:rPr lang="en-GB" sz="1800" dirty="0"/>
              <a:t> vlasti u </a:t>
            </a:r>
            <a:r>
              <a:rPr lang="en-GB" sz="1800" dirty="0" err="1"/>
              <a:t>formatu</a:t>
            </a:r>
            <a:r>
              <a:rPr lang="en-GB" sz="1800" dirty="0"/>
              <a:t> koji </a:t>
            </a:r>
            <a:r>
              <a:rPr lang="en-GB" sz="1800" dirty="0" err="1"/>
              <a:t>omogućuje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informirane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, </a:t>
            </a:r>
            <a:r>
              <a:rPr lang="en-GB" sz="1800" dirty="0" err="1"/>
              <a:t>povećavajući</a:t>
            </a:r>
            <a:r>
              <a:rPr lang="en-GB" sz="1800" dirty="0"/>
              <a:t> </a:t>
            </a:r>
            <a:r>
              <a:rPr lang="en-GB" sz="1800" dirty="0" err="1"/>
              <a:t>korisnost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/>
              <a:t> u Data Mining.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Što</a:t>
            </a:r>
            <a:r>
              <a:rPr lang="en-GB" sz="2000" dirty="0"/>
              <a:t> je Data Mining?</a:t>
            </a:r>
          </a:p>
          <a:p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u logistici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upravljanju</a:t>
            </a:r>
            <a:r>
              <a:rPr lang="en-GB" sz="2000" dirty="0"/>
              <a:t> </a:t>
            </a:r>
            <a:r>
              <a:rPr lang="en-GB" sz="2000" dirty="0" err="1"/>
              <a:t>lancem</a:t>
            </a:r>
            <a:r>
              <a:rPr lang="en-GB" sz="2000" dirty="0"/>
              <a:t> </a:t>
            </a:r>
            <a:r>
              <a:rPr lang="en-GB" sz="2000" dirty="0" err="1"/>
              <a:t>opskrbe</a:t>
            </a:r>
            <a:endParaRPr lang="en-GB" sz="2000" dirty="0"/>
          </a:p>
          <a:p>
            <a:r>
              <a:rPr lang="en-GB" sz="2000" dirty="0" err="1"/>
              <a:t>Delphijev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prosudbenom</a:t>
            </a:r>
            <a:r>
              <a:rPr lang="en-GB" sz="2000" dirty="0"/>
              <a:t> </a:t>
            </a:r>
            <a:r>
              <a:rPr lang="en-GB" sz="2000" dirty="0" err="1"/>
              <a:t>stvaranju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en-GB" sz="2000" dirty="0"/>
          </a:p>
          <a:p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kvantitativnog</a:t>
            </a:r>
            <a:r>
              <a:rPr lang="en-GB" sz="2000" dirty="0"/>
              <a:t> </a:t>
            </a:r>
            <a:r>
              <a:rPr lang="en-GB" sz="2000" dirty="0" err="1"/>
              <a:t>rudarenja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za </a:t>
            </a:r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Data Mining </a:t>
            </a:r>
            <a:r>
              <a:rPr lang="en-GB" sz="1800" dirty="0" err="1"/>
              <a:t>ključan</a:t>
            </a:r>
            <a:r>
              <a:rPr lang="en-GB" sz="1800" dirty="0"/>
              <a:t> je u </a:t>
            </a:r>
            <a:r>
              <a:rPr lang="en-GB" sz="1800" dirty="0" err="1"/>
              <a:t>suvremenom</a:t>
            </a:r>
            <a:r>
              <a:rPr lang="en-GB" sz="1800" dirty="0"/>
              <a:t> </a:t>
            </a:r>
            <a:r>
              <a:rPr lang="en-GB" sz="1800" dirty="0" err="1"/>
              <a:t>poslovanju</a:t>
            </a:r>
            <a:r>
              <a:rPr lang="en-GB" sz="1800" dirty="0"/>
              <a:t>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utjecaj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, </a:t>
            </a:r>
            <a:r>
              <a:rPr lang="en-GB" sz="1800" dirty="0" err="1"/>
              <a:t>taktičke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Količina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svijetu</a:t>
            </a:r>
            <a:r>
              <a:rPr lang="en-GB" sz="1800" dirty="0"/>
              <a:t> </a:t>
            </a:r>
            <a:r>
              <a:rPr lang="en-GB" sz="1800" dirty="0" err="1"/>
              <a:t>brzo</a:t>
            </a:r>
            <a:r>
              <a:rPr lang="en-GB" sz="1800" dirty="0"/>
              <a:t> </a:t>
            </a:r>
            <a:r>
              <a:rPr lang="en-GB" sz="1800" dirty="0" err="1"/>
              <a:t>raste</a:t>
            </a:r>
            <a:r>
              <a:rPr lang="en-GB" sz="1800" dirty="0"/>
              <a:t>, a </a:t>
            </a:r>
            <a:r>
              <a:rPr lang="en-GB" sz="1800" dirty="0" err="1"/>
              <a:t>značajni</a:t>
            </a:r>
            <a:r>
              <a:rPr lang="en-GB" sz="1800" dirty="0"/>
              <a:t> </a:t>
            </a:r>
            <a:r>
              <a:rPr lang="en-GB" sz="1800" dirty="0" err="1"/>
              <a:t>dijelovi</a:t>
            </a:r>
            <a:r>
              <a:rPr lang="en-GB" sz="1800" dirty="0"/>
              <a:t> </a:t>
            </a:r>
            <a:r>
              <a:rPr lang="en-GB" sz="1800" dirty="0" err="1"/>
              <a:t>postoje</a:t>
            </a:r>
            <a:r>
              <a:rPr lang="en-GB" sz="1800" dirty="0"/>
              <a:t> u </a:t>
            </a:r>
            <a:r>
              <a:rPr lang="en-GB" sz="1800" dirty="0" err="1"/>
              <a:t>nestrukturiranim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skloni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pogreškama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Unatoč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, Data Mining </a:t>
            </a:r>
            <a:r>
              <a:rPr lang="en-GB" sz="1800" dirty="0" err="1"/>
              <a:t>služi</a:t>
            </a:r>
            <a:r>
              <a:rPr lang="en-GB" sz="1800" dirty="0"/>
              <a:t> za </a:t>
            </a:r>
            <a:r>
              <a:rPr lang="en-GB" sz="1800" dirty="0" err="1"/>
              <a:t>povećanje</a:t>
            </a:r>
            <a:r>
              <a:rPr lang="en-GB" sz="1800" dirty="0"/>
              <a:t> </a:t>
            </a:r>
            <a:r>
              <a:rPr lang="en-GB" sz="1800" dirty="0" err="1"/>
              <a:t>prihoda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izvlačenjem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interaktivni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usmjeren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valjanog</a:t>
            </a:r>
            <a:r>
              <a:rPr lang="en-GB" sz="1800" dirty="0"/>
              <a:t>, </a:t>
            </a:r>
            <a:r>
              <a:rPr lang="en-GB" sz="1800" dirty="0" err="1"/>
              <a:t>novog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korisnog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obuhvaća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analitičke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umjetnu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za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skrivenih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To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radi</a:t>
            </a:r>
            <a:r>
              <a:rPr lang="en-GB" sz="1800" dirty="0"/>
              <a:t> u </a:t>
            </a:r>
            <a:r>
              <a:rPr lang="en-GB" sz="1800" dirty="0" err="1"/>
              <a:t>sprezi</a:t>
            </a:r>
            <a:r>
              <a:rPr lang="en-GB" sz="1800" dirty="0"/>
              <a:t> s </a:t>
            </a:r>
            <a:r>
              <a:rPr lang="en-GB" sz="1800" dirty="0" err="1"/>
              <a:t>poslovnom</a:t>
            </a:r>
            <a:r>
              <a:rPr lang="en-GB" sz="1800" dirty="0"/>
              <a:t> </a:t>
            </a:r>
            <a:r>
              <a:rPr lang="en-GB" sz="1800" dirty="0" err="1"/>
              <a:t>analitikom</a:t>
            </a:r>
            <a:r>
              <a:rPr lang="en-GB" sz="1800" dirty="0"/>
              <a:t> (BA)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izdvojenih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pohranjenih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.</a:t>
            </a:r>
          </a:p>
          <a:p>
            <a:r>
              <a:rPr lang="en-GB" sz="1800" dirty="0"/>
              <a:t>KDD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razumijevanje</a:t>
            </a:r>
            <a:r>
              <a:rPr lang="en-GB" sz="1800" dirty="0"/>
              <a:t>, </a:t>
            </a:r>
            <a:r>
              <a:rPr lang="en-GB" sz="1800" dirty="0" err="1"/>
              <a:t>razumijevanje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pripremu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, </a:t>
            </a:r>
            <a:r>
              <a:rPr lang="en-GB" sz="1800" dirty="0" err="1"/>
              <a:t>slijedeći</a:t>
            </a:r>
            <a:r>
              <a:rPr lang="en-GB" sz="1800" dirty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CRISP-DM.</a:t>
            </a:r>
          </a:p>
          <a:p>
            <a:r>
              <a:rPr lang="en-GB" sz="1800" dirty="0" err="1"/>
              <a:t>Naposljetku</a:t>
            </a:r>
            <a:r>
              <a:rPr lang="en-GB" sz="1800" dirty="0"/>
              <a:t>, Data Mining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primjenjivo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napredak</a:t>
            </a:r>
            <a:r>
              <a:rPr lang="en-GB" sz="1800" dirty="0"/>
              <a:t> u </a:t>
            </a:r>
            <a:r>
              <a:rPr lang="en-GB" sz="1800" dirty="0" err="1"/>
              <a:t>tehnologijama</a:t>
            </a:r>
            <a:r>
              <a:rPr lang="en-GB" sz="1800" dirty="0"/>
              <a:t> za </a:t>
            </a:r>
            <a:r>
              <a:rPr lang="en-GB" sz="1800" dirty="0" err="1"/>
              <a:t>pohranu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AI </a:t>
            </a:r>
            <a:r>
              <a:rPr lang="en-GB" sz="1800" dirty="0" err="1"/>
              <a:t>i</a:t>
            </a:r>
            <a:r>
              <a:rPr lang="en-GB" sz="1800" dirty="0"/>
              <a:t> RPA.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Međuindustrijski standardni proces za rudarenje podataka (CRISP-DM) (Rahman et al,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Data Mining se </a:t>
            </a:r>
            <a:r>
              <a:rPr lang="en-GB" sz="1800" dirty="0" err="1"/>
              <a:t>razlikuje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raznolikosti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struktura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izazov</a:t>
            </a:r>
            <a:r>
              <a:rPr lang="en-GB" sz="1800" dirty="0"/>
              <a:t> za </a:t>
            </a:r>
            <a:r>
              <a:rPr lang="en-GB" sz="1800" dirty="0" err="1"/>
              <a:t>dizajniranje</a:t>
            </a:r>
            <a:r>
              <a:rPr lang="en-GB" sz="1800" dirty="0"/>
              <a:t> </a:t>
            </a:r>
            <a:r>
              <a:rPr lang="en-GB" sz="1800" dirty="0" err="1"/>
              <a:t>rješenja</a:t>
            </a:r>
            <a:r>
              <a:rPr lang="en-GB" sz="1800" dirty="0"/>
              <a:t> za </a:t>
            </a:r>
            <a:r>
              <a:rPr lang="en-GB" sz="1800" dirty="0" err="1"/>
              <a:t>modeliranje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kontekstu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</a:t>
            </a:r>
            <a:r>
              <a:rPr lang="en-GB" sz="1800" dirty="0" err="1"/>
              <a:t>ovisi</a:t>
            </a:r>
            <a:r>
              <a:rPr lang="en-GB" sz="1800" dirty="0"/>
              <a:t> o </a:t>
            </a:r>
            <a:r>
              <a:rPr lang="en-GB" sz="1800" dirty="0" err="1"/>
              <a:t>izvoru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kategorizirati</a:t>
            </a:r>
            <a:r>
              <a:rPr lang="en-GB" sz="1800" dirty="0"/>
              <a:t> u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pristupe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Statistički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u </a:t>
            </a:r>
            <a:r>
              <a:rPr lang="en-GB" sz="1800" dirty="0" err="1"/>
              <a:t>izobilju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</a:t>
            </a:r>
            <a:r>
              <a:rPr lang="en-GB" sz="1800" dirty="0" err="1"/>
              <a:t>olakšavajući</a:t>
            </a:r>
            <a:r>
              <a:rPr lang="en-GB" sz="1800" dirty="0"/>
              <a:t> Data Mining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Suprotno</a:t>
            </a:r>
            <a:r>
              <a:rPr lang="en-GB" sz="1800" dirty="0"/>
              <a:t> tome, </a:t>
            </a:r>
            <a:r>
              <a:rPr lang="en-GB" sz="1800" dirty="0" err="1"/>
              <a:t>nekvantitativni</a:t>
            </a:r>
            <a:r>
              <a:rPr lang="en-GB" sz="1800" dirty="0"/>
              <a:t> </a:t>
            </a:r>
            <a:r>
              <a:rPr lang="en-GB" sz="1800" dirty="0" err="1"/>
              <a:t>izvori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stručne</a:t>
            </a:r>
            <a:r>
              <a:rPr lang="en-GB" sz="1800" dirty="0"/>
              <a:t>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panele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Delphi </a:t>
            </a:r>
            <a:r>
              <a:rPr lang="en-GB" sz="1800" dirty="0" err="1"/>
              <a:t>metoda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generiranja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kretanje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kvantitativnih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kvalitativnih</a:t>
            </a:r>
            <a:r>
              <a:rPr lang="en-GB" sz="1800" dirty="0"/>
              <a:t> </a:t>
            </a:r>
            <a:r>
              <a:rPr lang="en-GB" sz="1800" dirty="0" err="1"/>
              <a:t>pristupa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svoj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8334" y="5576471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Principi ekstrakcije znanja iz podataka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Vrijedni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iskusnih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ostanu</a:t>
            </a:r>
            <a:r>
              <a:rPr lang="en-GB" sz="1800" dirty="0"/>
              <a:t> </a:t>
            </a:r>
            <a:r>
              <a:rPr lang="en-GB" sz="1800" dirty="0" err="1"/>
              <a:t>neprepoznati</a:t>
            </a:r>
            <a:r>
              <a:rPr lang="en-GB" sz="1800" dirty="0"/>
              <a:t>.</a:t>
            </a:r>
          </a:p>
          <a:p>
            <a:r>
              <a:rPr lang="en-GB" sz="1800" dirty="0"/>
              <a:t>Ove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podijeliti</a:t>
            </a:r>
            <a:r>
              <a:rPr lang="en-GB" sz="1800" dirty="0"/>
              <a:t> s </a:t>
            </a:r>
            <a:r>
              <a:rPr lang="en-GB" sz="1800" dirty="0" err="1"/>
              <a:t>manje</a:t>
            </a:r>
            <a:r>
              <a:rPr lang="en-GB" sz="1800" dirty="0"/>
              <a:t> </a:t>
            </a:r>
            <a:r>
              <a:rPr lang="en-GB" sz="1800" dirty="0" err="1"/>
              <a:t>iskusnim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u tom </a:t>
            </a:r>
            <a:r>
              <a:rPr lang="en-GB" sz="1800" dirty="0" err="1"/>
              <a:t>području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pristupa</a:t>
            </a:r>
            <a:r>
              <a:rPr lang="en-GB" sz="1800" dirty="0"/>
              <a:t> za </a:t>
            </a:r>
            <a:r>
              <a:rPr lang="en-GB" sz="1800" dirty="0" err="1"/>
              <a:t>prikupljanje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širenje</a:t>
            </a:r>
            <a:r>
              <a:rPr lang="en-GB" sz="1800" dirty="0"/>
              <a:t> </a:t>
            </a:r>
            <a:r>
              <a:rPr lang="en-GB" sz="1800" dirty="0" err="1"/>
              <a:t>stručnog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Nazvana</a:t>
            </a:r>
            <a:r>
              <a:rPr lang="en-GB" sz="1800" dirty="0"/>
              <a:t> po </a:t>
            </a:r>
            <a:r>
              <a:rPr lang="en-GB" sz="1800" dirty="0" err="1"/>
              <a:t>proročištu</a:t>
            </a:r>
            <a:r>
              <a:rPr lang="en-GB" sz="1800" dirty="0"/>
              <a:t> u </a:t>
            </a:r>
            <a:r>
              <a:rPr lang="en-GB" sz="1800" dirty="0" err="1"/>
              <a:t>Delfima</a:t>
            </a:r>
            <a:r>
              <a:rPr lang="en-GB" sz="1800" dirty="0"/>
              <a:t> u </a:t>
            </a:r>
            <a:r>
              <a:rPr lang="en-GB" sz="1800" dirty="0" err="1"/>
              <a:t>staroj</a:t>
            </a:r>
            <a:r>
              <a:rPr lang="en-GB" sz="1800" dirty="0"/>
              <a:t> </a:t>
            </a:r>
            <a:r>
              <a:rPr lang="en-GB" sz="1800" dirty="0" err="1"/>
              <a:t>Grčkoj</a:t>
            </a:r>
            <a:r>
              <a:rPr lang="en-GB" sz="1800" dirty="0"/>
              <a:t>, </a:t>
            </a:r>
            <a:r>
              <a:rPr lang="en-GB" sz="1800" dirty="0" err="1"/>
              <a:t>metoda</a:t>
            </a:r>
            <a:r>
              <a:rPr lang="en-GB" sz="1800" dirty="0"/>
              <a:t> Delphi </a:t>
            </a:r>
            <a:r>
              <a:rPr lang="en-GB" sz="1800" dirty="0" err="1"/>
              <a:t>razvila</a:t>
            </a:r>
            <a:r>
              <a:rPr lang="en-GB" sz="1800" dirty="0"/>
              <a:t> se 1950-ih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postigao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.</a:t>
            </a:r>
          </a:p>
          <a:p>
            <a:r>
              <a:rPr lang="en-GB" sz="1800" dirty="0"/>
              <a:t>"Projekt Delphi", </a:t>
            </a:r>
            <a:r>
              <a:rPr lang="en-GB" sz="1800" dirty="0" err="1"/>
              <a:t>financiran</a:t>
            </a:r>
            <a:r>
              <a:rPr lang="en-GB" sz="1800" dirty="0"/>
              <a:t> od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en-GB" sz="1800" dirty="0" err="1"/>
              <a:t>Zračnih</a:t>
            </a:r>
            <a:r>
              <a:rPr lang="en-GB" sz="1800" dirty="0"/>
              <a:t> </a:t>
            </a:r>
            <a:r>
              <a:rPr lang="en-GB" sz="1800" dirty="0" err="1"/>
              <a:t>snaga</a:t>
            </a:r>
            <a:r>
              <a:rPr lang="en-GB" sz="1800" dirty="0"/>
              <a:t> SAD-a, bio je </a:t>
            </a:r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projekt</a:t>
            </a:r>
            <a:r>
              <a:rPr lang="en-GB" sz="1800" dirty="0"/>
              <a:t> koji je </a:t>
            </a:r>
            <a:r>
              <a:rPr lang="en-GB" sz="1800" dirty="0" err="1"/>
              <a:t>koristio</a:t>
            </a:r>
            <a:r>
              <a:rPr lang="en-GB" sz="1800" dirty="0"/>
              <a:t> </a:t>
            </a:r>
            <a:r>
              <a:rPr lang="en-GB" sz="1800" dirty="0" err="1"/>
              <a:t>ovu</a:t>
            </a:r>
            <a:r>
              <a:rPr lang="en-GB" sz="1800" dirty="0"/>
              <a:t> </a:t>
            </a:r>
            <a:r>
              <a:rPr lang="en-GB" sz="1800" dirty="0" err="1"/>
              <a:t>metodu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tehnološkog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se od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razvila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pronašla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u </a:t>
            </a:r>
            <a:r>
              <a:rPr lang="en-GB" sz="1800" dirty="0" err="1"/>
              <a:t>raznim</a:t>
            </a:r>
            <a:r>
              <a:rPr lang="en-GB" sz="1800" dirty="0"/>
              <a:t> </a:t>
            </a:r>
            <a:r>
              <a:rPr lang="en-GB" sz="1800" dirty="0" err="1"/>
              <a:t>znanstvenim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Cilj</a:t>
            </a:r>
            <a:r>
              <a:rPr lang="en-GB" sz="1800" dirty="0"/>
              <a:t> mu je </a:t>
            </a:r>
            <a:r>
              <a:rPr lang="en-GB" sz="1800" dirty="0" err="1"/>
              <a:t>postići</a:t>
            </a:r>
            <a:r>
              <a:rPr lang="en-GB" sz="1800" dirty="0"/>
              <a:t> </a:t>
            </a:r>
            <a:r>
              <a:rPr lang="en-GB" sz="1800" dirty="0" err="1"/>
              <a:t>pouzdani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zamjena</a:t>
            </a:r>
            <a:r>
              <a:rPr lang="en-GB" sz="1800" dirty="0"/>
              <a:t> za </a:t>
            </a:r>
            <a:r>
              <a:rPr lang="en-GB" sz="1800" dirty="0" err="1"/>
              <a:t>empirijske</a:t>
            </a:r>
            <a:r>
              <a:rPr lang="en-GB" sz="1800" dirty="0"/>
              <a:t> </a:t>
            </a:r>
            <a:r>
              <a:rPr lang="en-GB" sz="1800" dirty="0" err="1"/>
              <a:t>dokaze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tehnika</a:t>
            </a:r>
            <a:r>
              <a:rPr lang="en-GB" sz="1800" dirty="0"/>
              <a:t> je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u </a:t>
            </a:r>
            <a:r>
              <a:rPr lang="en-GB" sz="1800" dirty="0" err="1"/>
              <a:t>kojem</a:t>
            </a:r>
            <a:r>
              <a:rPr lang="en-GB" sz="1800" dirty="0"/>
              <a:t> </a:t>
            </a:r>
            <a:r>
              <a:rPr lang="en-GB" sz="1800" dirty="0" err="1"/>
              <a:t>stručnjaci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 </a:t>
            </a:r>
            <a:r>
              <a:rPr lang="en-GB" sz="1800" dirty="0" err="1"/>
              <a:t>daju</a:t>
            </a:r>
            <a:r>
              <a:rPr lang="en-GB" sz="1800" dirty="0"/>
              <a:t> </a:t>
            </a:r>
            <a:r>
              <a:rPr lang="en-GB" sz="1800" dirty="0" err="1"/>
              <a:t>prosudbe</a:t>
            </a:r>
            <a:r>
              <a:rPr lang="en-GB" sz="1800" dirty="0"/>
              <a:t> o </a:t>
            </a:r>
            <a:r>
              <a:rPr lang="en-GB" sz="1800" dirty="0" err="1"/>
              <a:t>određenom</a:t>
            </a:r>
            <a:r>
              <a:rPr lang="en-GB" sz="1800" dirty="0"/>
              <a:t> </a:t>
            </a:r>
            <a:r>
              <a:rPr lang="en-GB" sz="1800" dirty="0" err="1"/>
              <a:t>pitanju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Prikuplja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neslaganja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s </a:t>
            </a:r>
            <a:r>
              <a:rPr lang="en-GB" sz="1800" dirty="0" err="1"/>
              <a:t>obrazloženjima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</a:t>
            </a:r>
          </a:p>
          <a:p>
            <a:r>
              <a:rPr lang="en-GB" sz="1800" dirty="0"/>
              <a:t>Prema </a:t>
            </a:r>
            <a:r>
              <a:rPr lang="en-GB" sz="1800" dirty="0" err="1"/>
              <a:t>Paivarinta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sur. (2011),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intenzivno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istraživanju</a:t>
            </a:r>
            <a:r>
              <a:rPr lang="en-GB" sz="1800" dirty="0"/>
              <a:t> </a:t>
            </a:r>
            <a:r>
              <a:rPr lang="en-GB" sz="1800" dirty="0" err="1"/>
              <a:t>informacijskih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aspektima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odabir</a:t>
            </a:r>
            <a:r>
              <a:rPr lang="en-GB" sz="1800" dirty="0"/>
              <a:t> </a:t>
            </a:r>
            <a:r>
              <a:rPr lang="en-GB" sz="1800" dirty="0" err="1"/>
              <a:t>projekata</a:t>
            </a:r>
            <a:r>
              <a:rPr lang="en-GB" sz="1800" dirty="0"/>
              <a:t> IS-a, </a:t>
            </a:r>
            <a:r>
              <a:rPr lang="en-GB" sz="1800" dirty="0" err="1"/>
              <a:t>davanje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rizicima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definiranje</a:t>
            </a:r>
            <a:r>
              <a:rPr lang="en-GB" sz="1800" dirty="0"/>
              <a:t> </a:t>
            </a:r>
            <a:r>
              <a:rPr lang="en-GB" sz="1800" dirty="0" err="1"/>
              <a:t>zahtjeva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IS-a.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standardna</a:t>
            </a:r>
            <a:r>
              <a:rPr lang="en-GB" sz="1800" dirty="0"/>
              <a:t> </a:t>
            </a:r>
            <a:r>
              <a:rPr lang="en-GB" sz="1800" dirty="0" err="1"/>
              <a:t>praksa</a:t>
            </a:r>
            <a:r>
              <a:rPr lang="en-GB" sz="1800" dirty="0"/>
              <a:t> za </a:t>
            </a:r>
            <a:r>
              <a:rPr lang="en-GB" sz="1800" dirty="0" err="1"/>
              <a:t>kvantificiranje</a:t>
            </a:r>
            <a:r>
              <a:rPr lang="en-GB" sz="1800" dirty="0"/>
              <a:t> </a:t>
            </a:r>
            <a:r>
              <a:rPr lang="en-GB" sz="1800" dirty="0" err="1"/>
              <a:t>ishoda</a:t>
            </a:r>
            <a:r>
              <a:rPr lang="en-GB" sz="1800" dirty="0"/>
              <a:t> </a:t>
            </a:r>
            <a:r>
              <a:rPr lang="en-GB" sz="1800" dirty="0" err="1"/>
              <a:t>grupnih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izazivanja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istraživačkih</a:t>
            </a:r>
            <a:r>
              <a:rPr lang="en-GB" sz="1800" dirty="0"/>
              <a:t> </a:t>
            </a:r>
            <a:r>
              <a:rPr lang="en-GB" sz="1800" dirty="0" err="1"/>
              <a:t>područja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učinaka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političkih</a:t>
            </a:r>
            <a:r>
              <a:rPr lang="en-GB" sz="1800" dirty="0"/>
              <a:t> </a:t>
            </a:r>
            <a:r>
              <a:rPr lang="en-GB" sz="1800" dirty="0" err="1"/>
              <a:t>izbora</a:t>
            </a:r>
            <a:r>
              <a:rPr lang="en-GB" sz="1800" dirty="0"/>
              <a:t>.</a:t>
            </a:r>
          </a:p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preporučuje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, </a:t>
            </a:r>
            <a:r>
              <a:rPr lang="en-GB" sz="1800" dirty="0" err="1"/>
              <a:t>evaluaciju</a:t>
            </a:r>
            <a:r>
              <a:rPr lang="en-GB" sz="1800" dirty="0"/>
              <a:t> </a:t>
            </a:r>
            <a:r>
              <a:rPr lang="en-GB" sz="1800" dirty="0" err="1"/>
              <a:t>logističkog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strateško</a:t>
            </a:r>
            <a:r>
              <a:rPr lang="en-GB" sz="1800" dirty="0"/>
              <a:t> </a:t>
            </a:r>
            <a:r>
              <a:rPr lang="en-GB" sz="1800" dirty="0" err="1"/>
              <a:t>odlučivanje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Četiri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Delphi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iterativne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višestupanjske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,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</a:t>
            </a:r>
            <a:r>
              <a:rPr lang="en-GB" sz="1800" dirty="0" err="1"/>
              <a:t>sudionika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statističko</a:t>
            </a:r>
            <a:r>
              <a:rPr lang="en-GB" sz="1800" dirty="0"/>
              <a:t>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grupnog</a:t>
            </a:r>
            <a:r>
              <a:rPr lang="en-GB" sz="1800" dirty="0"/>
              <a:t> </a:t>
            </a:r>
            <a:r>
              <a:rPr lang="en-GB" sz="1800" dirty="0" err="1"/>
              <a:t>odgovora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Tipičan</a:t>
            </a:r>
            <a:r>
              <a:rPr lang="en-GB" sz="1800" dirty="0"/>
              <a:t> Delphi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niza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rundi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, a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kruga</a:t>
            </a:r>
            <a:r>
              <a:rPr lang="en-GB" sz="1800" dirty="0"/>
              <a:t> </a:t>
            </a:r>
            <a:r>
              <a:rPr lang="en-GB" sz="1800" dirty="0" err="1"/>
              <a:t>slijede</a:t>
            </a:r>
            <a:r>
              <a:rPr lang="en-GB" sz="1800" dirty="0"/>
              <a:t>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zbirnim</a:t>
            </a:r>
            <a:r>
              <a:rPr lang="en-GB" sz="1800" dirty="0"/>
              <a:t> </a:t>
            </a:r>
            <a:r>
              <a:rPr lang="en-GB" sz="1800" dirty="0" err="1"/>
              <a:t>odgovorima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prilagoditi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u </a:t>
            </a:r>
            <a:r>
              <a:rPr lang="en-GB" sz="1800" dirty="0" err="1"/>
              <a:t>sljedećim</a:t>
            </a:r>
            <a:r>
              <a:rPr lang="en-GB" sz="1800" dirty="0"/>
              <a:t> </a:t>
            </a:r>
            <a:r>
              <a:rPr lang="en-GB" sz="1800" dirty="0" err="1"/>
              <a:t>krugovima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se </a:t>
            </a:r>
            <a:r>
              <a:rPr lang="en-GB" sz="1800" dirty="0" err="1"/>
              <a:t>nastavlja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postigne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završi</a:t>
            </a:r>
            <a:r>
              <a:rPr lang="en-GB" sz="1800" dirty="0"/>
              <a:t> </a:t>
            </a:r>
            <a:r>
              <a:rPr lang="en-GB" sz="1800" dirty="0" err="1"/>
              <a:t>unaprijed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broj</a:t>
            </a:r>
            <a:r>
              <a:rPr lang="en-GB" sz="1800" dirty="0"/>
              <a:t> </a:t>
            </a:r>
            <a:r>
              <a:rPr lang="en-GB" sz="1800" dirty="0" err="1"/>
              <a:t>krugova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A2DA1-82E6-434A-89F1-00EFD62DB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1417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Poslovna inteligencija</vt:lpstr>
      <vt:lpstr>Sadržaj</vt:lpstr>
      <vt:lpstr>Što je rudarenje podataka? </vt:lpstr>
      <vt:lpstr>Što je rudarenje podataka? </vt:lpstr>
      <vt:lpstr>Što je rudarenje podataka? </vt:lpstr>
      <vt:lpstr>Otkrivanje znanja u logistici i upravljanju lancem opskrbe</vt:lpstr>
      <vt:lpstr>Otkrivanje znanja u logistici i upravljanju lancem opskrbe</vt:lpstr>
      <vt:lpstr>Delphijev pristup prosudbenom stvaranju znanja</vt:lpstr>
      <vt:lpstr>Delphijev pristup prosudbenom stvaranju znanja</vt:lpstr>
      <vt:lpstr>Koraci za provođenje Delphi metode</vt:lpstr>
      <vt:lpstr>Koraci za provođenje Delphi metode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20</cp:revision>
  <dcterms:created xsi:type="dcterms:W3CDTF">2023-07-06T12:09:08Z</dcterms:created>
  <dcterms:modified xsi:type="dcterms:W3CDTF">2025-11-05T08:57:04Z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