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4" r:id="rId7"/>
    <p:sldId id="281" r:id="rId8"/>
    <p:sldId id="282" r:id="rId9"/>
    <p:sldId id="286" r:id="rId10"/>
    <p:sldId id="287" r:id="rId11"/>
    <p:sldId id="276" r:id="rId12"/>
    <p:sldId id="267" r:id="rId13"/>
    <p:sldId id="261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85" r:id="rId24"/>
    <p:sldId id="262" r:id="rId25"/>
    <p:sldId id="279" r:id="rId26"/>
    <p:sldId id="280" r:id="rId27"/>
    <p:sldId id="278" r:id="rId28"/>
    <p:sldId id="266" r:id="rId29"/>
    <p:sldId id="336" r:id="rId30"/>
    <p:sldId id="2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E898A"/>
    <a:srgbClr val="BA4C4C"/>
    <a:srgbClr val="B9B9B9"/>
    <a:srgbClr val="8ABD51"/>
    <a:srgbClr val="45455B"/>
    <a:srgbClr val="595959"/>
    <a:srgbClr val="6A6A6A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adato\Downloads\Zeszyt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adato\Downloads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4-4C17-9FEF-1F06E7E1D88E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4-4C17-9FEF-1F06E7E1D88E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4-4C17-9FEF-1F06E7E1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6-4DC8-A883-9A735FF8F191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6-4DC8-A883-9A735FF8F191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6-4DC8-A883-9A735FF8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Podsumowanie!$AB$3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5-409B-BD3F-888F7F65F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5-409B-BD3F-888F7F65F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5-409B-BD3F-888F7F65F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Podsumowanie!$W$4:$W$6</c:f>
              <c:strCache>
                <c:ptCount val="3"/>
                <c:pt idx="0">
                  <c:v>Department 1</c:v>
                </c:pt>
                <c:pt idx="1">
                  <c:v>Department 2</c:v>
                </c:pt>
                <c:pt idx="2">
                  <c:v>Department 3</c:v>
                </c:pt>
              </c:strCache>
            </c:strRef>
          </c:cat>
          <c:val>
            <c:numRef>
              <c:f>Podsumowanie!$AB$4:$AB$6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85-409B-BD3F-888F7F65F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val>
            <c:numRef>
              <c:f>PL!$I$25:$T$25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PL!#REF!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84B-4E8D-BEBA-D7D47307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ENG!$W$4</c:f>
              <c:strCache>
                <c:ptCount val="1"/>
                <c:pt idx="0">
                  <c:v>Opening 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ENG!$W$5:$W$16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0-4A6B-95FE-A55544DC525F}"/>
            </c:ext>
          </c:extLst>
        </c:ser>
        <c:ser>
          <c:idx val="1"/>
          <c:order val="1"/>
          <c:tx>
            <c:strRef>
              <c:f>ENG!$X$4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ENG!$X$5:$X$16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0-4A6B-95FE-A55544DC525F}"/>
            </c:ext>
          </c:extLst>
        </c:ser>
        <c:ser>
          <c:idx val="2"/>
          <c:order val="2"/>
          <c:tx>
            <c:strRef>
              <c:f>ENG!$Y$4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ENG!$Y$5:$Y$16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20-4A6B-95FE-A55544DC525F}"/>
            </c:ext>
          </c:extLst>
        </c:ser>
        <c:ser>
          <c:idx val="3"/>
          <c:order val="3"/>
          <c:tx>
            <c:strRef>
              <c:f>ENG!$Z$4</c:f>
              <c:strCache>
                <c:ptCount val="1"/>
                <c:pt idx="0">
                  <c:v>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ENG!$Z$5:$Z$16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20-4A6B-95FE-A55544DC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ENG!$W$33</c:f>
              <c:strCache>
                <c:ptCount val="1"/>
                <c:pt idx="0">
                  <c:v>Supplier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ENG!$W$34:$W$38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8-40BE-8224-AB5BAE899C2F}"/>
            </c:ext>
          </c:extLst>
        </c:ser>
        <c:ser>
          <c:idx val="1"/>
          <c:order val="1"/>
          <c:tx>
            <c:strRef>
              <c:f>ENG!$X$33</c:f>
              <c:strCache>
                <c:ptCount val="1"/>
                <c:pt idx="0">
                  <c:v>Supplier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ENG!$X$34:$X$38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8-40BE-8224-AB5BAE899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ENG!$G$7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ENG!$H$7:$S$7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ENG!$G$8</c:f>
              <c:strCache>
                <c:ptCount val="1"/>
                <c:pt idx="0">
                  <c:v>Profitability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ENG!$H$8:$S$8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ENG!$V$56:$V$105</cx:f>
        <cx:lvl ptCount="50">
          <cx:pt idx="0">Product 50</cx:pt>
          <cx:pt idx="1">Product 49</cx:pt>
          <cx:pt idx="2">Product 48</cx:pt>
          <cx:pt idx="3">Product 47</cx:pt>
          <cx:pt idx="4">Product 46</cx:pt>
          <cx:pt idx="5">Product 45</cx:pt>
          <cx:pt idx="6">Product 44</cx:pt>
          <cx:pt idx="7">Product 43</cx:pt>
          <cx:pt idx="8">Product 42</cx:pt>
          <cx:pt idx="9">Product 41</cx:pt>
          <cx:pt idx="10">Product 40</cx:pt>
          <cx:pt idx="11">Product 39</cx:pt>
          <cx:pt idx="12">Product 38</cx:pt>
          <cx:pt idx="13">Product 37</cx:pt>
          <cx:pt idx="14">Product 36</cx:pt>
          <cx:pt idx="15">Product 35</cx:pt>
          <cx:pt idx="16">Product 34</cx:pt>
          <cx:pt idx="17">Product 33</cx:pt>
          <cx:pt idx="18">Product 32</cx:pt>
          <cx:pt idx="19">Product 31</cx:pt>
          <cx:pt idx="20">Product 30</cx:pt>
          <cx:pt idx="21">Product 29</cx:pt>
          <cx:pt idx="22">Product 28</cx:pt>
          <cx:pt idx="23">Product 27</cx:pt>
          <cx:pt idx="24">Product 26</cx:pt>
          <cx:pt idx="25">Product 25</cx:pt>
          <cx:pt idx="26">Product 24</cx:pt>
          <cx:pt idx="27">Product 23</cx:pt>
          <cx:pt idx="28">Product 22</cx:pt>
          <cx:pt idx="29">Product 21</cx:pt>
          <cx:pt idx="30">Product 20</cx:pt>
          <cx:pt idx="31">Product 19</cx:pt>
          <cx:pt idx="32">Product 18</cx:pt>
          <cx:pt idx="33">Product 17</cx:pt>
          <cx:pt idx="34">Product 16</cx:pt>
          <cx:pt idx="35">Product 15</cx:pt>
          <cx:pt idx="36">Product 14</cx:pt>
          <cx:pt idx="37">Product 13</cx:pt>
          <cx:pt idx="38">Product 12</cx:pt>
          <cx:pt idx="39">Product 11</cx:pt>
          <cx:pt idx="40">Product 10</cx:pt>
          <cx:pt idx="41">Product 9</cx:pt>
          <cx:pt idx="42">Product 8</cx:pt>
          <cx:pt idx="43">Product 7</cx:pt>
          <cx:pt idx="44">Product 6</cx:pt>
          <cx:pt idx="45">Product 5</cx:pt>
          <cx:pt idx="46">Product 4</cx:pt>
          <cx:pt idx="47">Product 3</cx:pt>
          <cx:pt idx="48">Product 2</cx:pt>
          <cx:pt idx="49">Product 1</cx:pt>
        </cx:lvl>
      </cx:strDim>
      <cx:numDim type="val">
        <cx:f>ENG!$W$56:$W$105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 formatIdx="0">
          <cx:tx>
            <cx:txData>
              <cx:f>ENG!$W$55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 formatIdx="1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pl-PL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ENG!$AB$85:$AB$89</cx:f>
        <cx:nf>ENG!$AB$84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ENG!$AC$85:$AC$89</cx:f>
        <cx:nf>ENG!$AC$84</cx:nf>
        <cx:lvl ptCount="5" formatCode="Standardowy" name="Value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 formatIdx="0">
          <cx:tx>
            <cx:txData>
              <cx:f>ENG!$AC$84</cx:f>
              <cx:v>Value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1HrZjuU4suSvJPJ5lCVSlEQ2uu4DKenscWJf8kWIjEUktZMStTwOMD8x8zvT/zUeVbcKndnddRuD
HmA6gEQiQssh6e7mZubnzy/zn16qt2fzaa6rxv7pZf75sxyG7k8//WRf5Fv9bL/U6sW0tn0fvry0
9U/t+7t6efvp1TxPqil+wj4iP73IZzO8zZ//48/wtuKtPbYvz4Nqm6vxzSzXb3asBvsH1/7upU/P
r7VqEmUHo14G9PPn4/httKV6+/zprRnUsNwu3dvPn7+76/Onn35819987qcKljaMr/BsiL8gFvlB
jNnnT1XbFP/5dxR+CQiOUIDxbx928VzDAw+t/vLpn1nHL6t4fn01b9bCRn75/28e/27psD/++dNL
OzbDx5EVcHo/f75sK1s+f/6kbCt+vSLaj4VfHn/Z6U/fn/Z//PmHP8Def/jLXwXkx4P6ry79TTyq
8dsbLO9fGhD0BWOfojiM/V9+0HdxwfgL833mxyH+/fKvufB9eP7rZf1xfH57/scA3f17BWhSb1XZ
dh859C8NEv4SBD6LSUh/jULwXZBQ/AUTjGPmh3+neB7+2TX9QYR+eMcPUXq4/PeKUv38l//+rw8S
YV9oyLAfo/DvBQn7XzCUGPPRr1d9KLS/qaTTP7myPwjV96/4IVKnf7NI/eV/Vf/7f9jyt5P6F/Qf
HyoJxYhEP5QQ/cIYwQHxKfv157fP/Cuc+8v//GU1f1zZfxCav3r+h7jcQHf5/7kR/YO1/TUr+O6W
/wtWgEkUIxb8fvp/TQ7YF+L7QA9o9H1UfmvW/3gdfz8avz333Zr/X/f+f8wLfidMyfPwnP7CtP6K
Gvzx1V82CPzvh0e/I2zfbfO3E9y9/vwZMQCh3/nbxyu+g6TfjunX4/39gbdnO/z8GZMviIRxTKMw
8v0QoO/zp+nt4wqCKxgzyqKQhAT5CKLWtGaQQP/IFxpELGQ0oBTiTennT7YdPy4BfPo+UNsY2hwN
gxCe+m1vsI6laJvfD+I/f//UjPVlq5rB/vwZQBcKuvv1xo+Vxj6hBH/wGj8kNCIBhfV1L8/XwKDh
fvTfYuSRIoJqFyofzt48HErTZZr6B4NuXNfXgniBwMGSNFOc5djuK6o4KmUaB3KDCi1G8zroMQmC
cldiLbyw5kvb8Dyat9FIMlc96ehUzFeV2ik6cG2RCHArfOOLst42ZZAs69cYPRPvIo9chiokFjdk
JPL5WCmhx473w3MnR65HxtGCn+tHNKx8sR4vLeUTeekjy3Wdpy5w3C33crW8KO2xdDsLnxCoxBsK
4cY+0fXXeQjEGCwZ7a67/qEZ9fXXurjtFsPpfMLsRjWbYDgES8ljVgmFYtHRq8Ze1BOPQs2x3Xh2
EggbHmGdMHPyuquw3casSLw4icOQ597XpjoxvMAiukQOOmnihbfxYwcvxePZRdeMlDxIVPfcIsmJ
zvJxO+QqaUO7743Azchz5gvqt3yUJ+NteroPDBV9tbP+UxkfdCkTZK67lYlJa+6CmmOyd+g9ttuh
Ibzr5jdnWBZ4wfVYhnsiT9KYdBlb3tjjOId8jZIynLhbm7ShBddk3BS5z2ciQgRBC5Hwh2jgBPao
+3JTBw+NibnBT7iwIg52eZEtU54ENBuUPeD45LDjJXlQ9QsLfG7dPoyrRLGSr+26rb3p3Hs7tfYi
DGIuseY+m/kws92ax8JKJfDi84LJtFE5ryIlVh+nualOGF/VZIYgzElsE+MHsFZ/pwIGp1vxSvZJ
S3XitktwMzHJo4ruTF4IY6sTWSLRjOs+qHvh5yca3SxxLqp6TVzoTmz0eFQGfMITz/NrNkZiRCO3
fc1leWxIMni81zvEFNf0lrFkDu4CEl46OV6twZkFnZBdI3wJRzWeZ3Ok2l2uheGyG8Sk6nTtz11Q
8JCUx3pdeW883tJ115n21cksjrOFHmNyr/MrqRJVZMbsvGET0K9E85qqvWtmbpqFV1Aik1acOnaN
9JDOfpMtmG6sXtOuuqMlJE05CT3Pqb8WYpxzkU9GtMw7+E3Bm6bhqq241CZtAiZMX+w8tTWdvAzM
KJBc0zGaE7/2ub+Uoiye42ATjYndLLk7DX7S03vdB5x0tebjLLehEWt7v0Zx2h+bLuL4iRb5hZxn
gVUHyQv12o58ZvWhUmhT4Wezvgf4rq/gjcvlZKY0t2XW92hTu/BATb0JiYiQx5WVJZeBzVbTC7qm
DduqgB5s12+HabqdhtfARrxo5q1TD5T2CZmrTSzLTRubB4/UvHY+d/5edij15rNqnglrjn5/O9oN
1RNXIWSjqYSz01dd7ofuRa7fYr8VOK94mEPqsW9VcLUu1bUzAV/IJHJIqQ7OO2rvcqW5qRbRz+Qw
qSUr/XhfFjchXfnYmKxDVSpDvAUrQ0OKOiu884JOVJcUQmD2Vas2qn53gESxD7lk9v5cpk2Ns6AL
d2X3zcaBkK7KKGmSmbg0RGxfuLuJuD2WQ+LjK+33nAXnOpLZvKJ0HdeUhNWeAFwUpt+4NTjlNs78
vOCkNDulfb56B4OLiJdq0nxWdpub9Zuux2SMH1cZtUdjJ8rnQT67II103afaNY4PVYHTIWaNaFAE
5TKUY4ZXkvM4QoTboJN8ygni1kgesLJI6s7uVxSfQjbVFySMbqe56zYoDyIetsulMeWu6ZASxFEn
1vWVrBXmeInmDQs9c2r3nifwzCl+9Hv14lQleejRrGBzvMehusfglGx04b0wGR3isKj2s4cPNsrv
6rA0myY2TRKZKtw2Iea+q3eLd7OUWonKMpfSoEgarDPsPMurjnoJscGSRgqAfNZ95tPxDdk15G0d
TqILy3lXMqrSiKmbElpXrxzURzCI3LrosV0qznDd8WaQT3GPFA98WsI+1XuhfbYFaK+pGMuuEE3Y
X5J160m3ioK5hlf5PO56rlSlk3FshetryecubAGJR5d5XTRzcoUrz6TSJKxu97KZyyQeFhGaGiWy
V++2FyMjXQo6t0rmqvV3faTfbLoMcIJ9p7btMo7cW7AS/aJ6PgwbGz4M+dMMvhKnQ8nHqbokuVfy
lpT5ls3mdUlj48l0lfpyXeaRVwurd4ObdlL7QtK+f8FquJoW8k2SglyxEDq4Kb1xMxqlxBTP437s
/LcZQdfrewDGfLnIfZUNg43TWBYbYrKwiruLsY/fAdx6HiFDd1StgG9yuq5UH1+PprpgCMBesY7j
ahjPKI/dJrCnyq+WjcIrAvSmLm2XPCNqHVMzs7tybvp9FS9ftZu+4aWe026lEFgXic4h2G99aydT
8Y/MMJi7HCp6qO9tju9Wv0RJ2NNraR6HWUMFMAsgFjTb2QdMHmK5bBdAknAiUBxEPvT1kNS4lYlb
12HjtKN3nmsoLwqoD2amXYyCvZT+eNCqstlE8X0Rx/KkVZxvc6cBAIeXvi7GPQ5abuFweI0avR+n
xC+MFqg092HbVifZo4cppDTxWA6cAdW7ypp+O6X9YgueF3IVErshmSJCNnSuLqAZXuSkkOd81eGF
RhdmoIj3NRAkNtfPYR85QWn7Gvajn04EA2hBjs6BJ0zIirSR7TEIXJFE1dKkQxlMZ78mN0tRhtuo
6aCDBNBelF6FhZzasSq6ITIvN9r4dOP35GLqhMH+ZHmuOz8ZrB/yicpwHy4BEeMwlIJ003bObbEb
Z+jHcNuS+Ea5Y66L+yguaz4cqYkptLxoyFY38Y7q4cLAzdBRqcv0EPQp7A44YN/uYXc60/ErW/EN
mfxIEF0PInLDMfSCIbNsOjLdupNr+52Ph6xWy22p2bMZ6QUmbuOZ4BK84SQYdJshzDXeErunuUsm
oIJdO/MJmhHGLXChQ1httTk2wY7iYjNrKrCZReWNAqhlQZM+t2IssspJXtTrDg3Pa5dO6BCNZ9uv
Imh8XgNihlOcFG1/JtW+kl8leonaQ4DeAnZmcmOANFSwA2lvaH3jqTgDRXE2FsMmz3WxK5oj872N
V75H+qIcuova1VAnMrUlzzucjNGlQ/thKZKuk7uq3XdFkzl6k08tn5pm6xeKD4g8L6HhczHvXRBu
cTAlZZNvF7/hNTtUg/raDPWzFxge1pC8ZQY4wwtvyJCjwClG0aEHo56WqsxqiJ4buVkP1utFDPF1
bXEo+2ug0PFkHlrgrgNbMy/62vVzmkcXPbJ7y7G5tF15Gw2r6CH7/Xof9FE6uifrzLXU53mV3Obb
qKoz4Dmc6pUH0ksGCLsDSuUIAUp8OY5+FpE5sZM8xlOQtnaP1uu2KfkU45R4/oH4hwi1twQNmoeM
XYJySiXxeYkuwoWltn9iXZ34KBA6zBMWblaP7X2zcOeWC+2NXKGjrb3tCoUN3KfddJgvfvjoxlLM
QCfqJjMI6ARDB9fsd8C1Z7ol3XCp5lYgqKGGrYnJT3LoRL2ec9xtXbimRbzD8pucY8jXlZuae6Ar
5rnnPiSV0zvqX/lll46j5LnDiYleZJkF45zOEKtqHkDBnChbknV+LW3IbQmCayVcjm+j3/FlBZFk
qnSGLhbFUxIRXrJUm0NRPDuTzfml34VcAe2sTq6qBSXtKaabMnqwG4MMUJurVV6Pk8fH8c7DIW9Q
CCh3n0eeKIDxs3VIK2h1ef1RMGhXKZ1QnItVnft8EK1zF9aUFwtJVB2nZUy3NlxAV1Ud9+PiLGs4
3o5schIbjvR6PzrGoS8nmhTCVj5v80jMHU3jdtcv8lJNhOsCVoFDoKlROsyKA3VRaOciKWhwUYSX
qL3sCHQ779Ivrim5dFMEUsvfSbbvJ3Rk6gnPtfCVyfxgw+pA+JHeTzNJnF8mtqSJmV4jdczjSNTm
itYgABx8av61lGWC4Ty7eMpUb4H1loKtTRaQgS9eLgq/u3blchN1F47M+wCBNpTxtrFdqoNm51OZ
enZOOoLFQE9jOz5Qr90E8yHwDrHUWS8L4F2P0L34uKxCR5dlAwptuJB0R1TBPR3tKz/Y+/gExaij
VZTOJH29irrWW1U/Ls0FQusO9E4bX6lxTvpWc1Z8jQogBFN46PLnUTMBatNF58DksD6/yFB81xdS
DK7PFKivHkvCFWQtbSECj6Fxd4RAb4iDrF3OGE3Jsng8wPLcdOOuA3lRBnvTkGz0T0UPgnACnrtu
xqhOcrpVzt3i+HYG5hPIKWVhxYNoG4x663kfooFZUOu7cdgvXXNra51UuuAVATXazMLGKp1NdzN4
5DbP0Uat3+Y+vMCg4OeMVeAqrChr5kMMSw3QfQ4oQeQAqGYhieIhRdG2BEti7rxkng+1PyaFu14G
yZ33stoprQbgNcrmiQQFO7F+O5sxacCCyNW2Q91G6zgzUdXzsJLnIqhFQ+vLmUC3lZbL9tzUTxOl
m6jodh7UQF/gcz3pb60CaEdFnC5FfOyb+jDvAgAvpM8Fvunpuo3luIntcV3zJJQRqIm7bl52nil2
Sxge8c5EZsPIuo9j77BGuWC1JyrQ8LUbQUK2NwALmdfbm2atuJ+jpLZ1BhLl3pfFjkTmqoPGHND+
WPdNUpT3CzgKc3tYUJv0RSfC6zC+De0gOlzyReGCL0v5yHRxqKQ5j2UWB76wUbfJyzFlErpui69i
/4hYt/GXXPioVFzF5GtN4ejJ2UjvFAM2ooJkjRcPoBmXk1NtUswm1YRteqbT2BcqDO/mUEGyDsAm
wRMqiphHdfA644rHI4TY3uMKGk3RH2TuvS7US2fW8LahVyperyhIyLpuU48+af+qYCYN29c5urXr
o9HBXtMS+O9dlL9XqgPfgQDaM8ANKzrtsqBXjWjH9sopckDLe+/CDBdgWoBKKML5pdMkpUu76waD
oJ2YLIqByFYppvPAazOmeDEnWUHLQSaRpc1sOD8sdOb+nE2FPVeqUdwYcCTcI13q8xpu2ASpx1bI
ZC1cc8Zhkfou3kUsSgJyreqtP/ki+kj39cIDwTQA53BBleZkXzV+co/IclXiJkPNk2aekECVQ9UB
932b2cNS+YfCD4Qj7wM4R013boMpq3Mt7LyL5n0xgWQjeF+VCxyVzExwBDsl6f1TvmxKCnS1oqmq
v/lNnlZGHj0SPiHJLvJiEmVcXMmPTjbbVAXXfl9obsnFGm7DGFrnDLwF1yKuQJgW8Yc1tQubk/9u
gGIrPKYT0IyirrbgmfXtHa3Gva5KYfwMhWbbSjiF0nCvbUQQQRXjfh/nk3DxfGxjBp2ICGYvPHoV
AQASAXP1qgkeW7VFmu3Llm1a2R39liQa1FiXH2wgYffyKl8uA2kAYAFcg3MX1oe2wTftBFrxMljb
m847DHrf1jaBqoCSu1Y54bMP7cd8Y3K8JbgXwbQkQxcAVXwf5bboct7K5ZtrQ8iIPMnrkqsi58qv
Mw/jG9XfQR81+iFn38b4mxwuYnZb4yldl0XUDdrX447V9QbstahPkPe49vJBgWtj1hZ6zZoE/bwt
gjZb1ipxtc2aIOnRfmqKrVa1YDc0ygrCKcoiOH+pBcuP5DKy53b9EJqDaAqwR2vRYrc3y01Vgt1h
pyahU7RZYI8oLredmmAP07YOLxCIu3ictsQ0oHhAkTp9UnWYRi3eBxkJQV8hAc7EUAJ44J53Ut07
MKtUflmPmF+trdlUagAj8Xao6El3fWLWUkzFjY8PVI5ZoR+ZIum84p0dp6wL7C5W4wmqgQfLa8GA
shG06aA4VwP/AAcx9Tlqdq2GoFgAliLPpvGDeWWrvZoxAUMZOGHUc1delfmcYaAqjc9eyjFIQitF
21V8Ccts9R9QrtJqWl56+V6VXoqDPcjKdDAHbUDcWpdV7aGZ3GGOVo7nW6vefH8UUG48nw2o9SgJ
Wctnl6c1xrzAl7MF5JEN95sVWgQRXvQUh0siGXgAAKsLOIxD1YGcPpeF2S4hhZ00AKkMBJ2+ul4r
uVONTYulBZsMNNCiQfpXwrhxX1fgc5ZnHbRiViFHoxQayq2V7dUymOvIwiMgSes6vyicFi/DsOa8
9uOD19iMTRnYIKDNfR4DHJW0F+1bC9AHbckuYeoHGXhDwFntzsHtI/KEq3nHVFaAVmbgAIwVmKWh
2dtqo6YyDd0m6oDjFEDimnPYRnyND4HaFbU8NbgRdDxPS7635QVhcDNLSJE5Bm5eD7YKGVID9g9B
YOqQ01IOvC/dVsOG7XRgU5mw1mwdbfi0XHS94lKCC0lfKVZ8GcGZayZwoPsNqZeN+WBR3Xs1P1i5
brUcE8/hbASHV1fA5pja0jHpfMNzqNLRw6kZRqCLTyvkslleSsPSqLNbh58LZKE2VnCm6m3cb3GU
xNCr/ZLXm6DyxNA/eOEmGCugUJZ3cAxzd5pWH0y4XjRTNrlGaDWcZn1Wy3OsnOjbgn+YvgwBXFDA
G0B1l9fAvktQ7fuGrBmttig8TablxbKfhuPqVYLGj+Fcch1NSVtsWXUeop0Hs4xJtaKZ+3RqXDLe
62kRykH2D8caKEbfHrrohKsFjg5aMD37Sw/IuafApLsh33bkvrHnPBy2ePb40Nx24dfOMVHB2nx1
UXlgMRUG5iOOo/oUrWffhWlR8QKk01i9EHW/TssuDqbtMuRCjlAEdnwK2FWx+jwodApSBsjMpopi
rp3hOD5qtSv9i77tUhjorP6ynauCj2ApwteA0oV5u/q0LMDv4jVZohsX7juwZ4u5gm5z6L2vyLSC
APp3+yECJq5fTF0mpS5eg+GtYrcWZNRYX3fTsqnQs+xvVvNtYuNmKoEIoSAlYKtRF2z9+TFiqxgG
te3VoZd7v4gy+DLSrgwKgVTDtecdlxyn1kpQ6VSEXWIBe4YYnBp6M0w9h0aHAfcU5F2dFGsowBeX
4SlAFddtdKjWN7RAFyCLWNBzbHYBAQT2ZjDH+BT2SY/dRs353dC6rIm71KHhawtc9MPu9UhWg/u5
rjch4NZIK5jwvDQA48FAhYfBBvCXzVo2p6isPoLPUVjeqDjca9TvHIzNIpgxAO8qIrXJh1q4KWPy
uZ7aU7SAgZNGdZlh1MGYYhV0ShTMgOicjsXMuwmgYtVJrV9DvaSMNofBO3X97QxMJljGZC4UnM9X
L5SiGg8B7TIwhhagqG65tMG0yX2zWQf2YalAz+gfXPih3G3i0HywrjstnRE1g+lNfV7ochcPfZb3
Iw/WgseF3oLBODJBWLcPy44z6nGJnqScgafdyPJEUSHWWt0PkEtxnidVc9Why6a7JfM317c7Szvw
TJak9yaY5EXCFIeGtMIb3rsuXfqp4GDyHGH2yWt8lU81BFGnUTFxz7IULY+re1jiJIy36DEfX+Ka
MzenUdhsXHHXtuSmelzN2QJmzT7mK3F3JWjq0vcvu84J1A9g9677iTxEQ5yackzWkV4X6/NUQ3G1
9NAae3TgYJZelRg0pGDjLs6HE3cB7+rbVXYpWlXL6WKeZn+9ryS4YxH09HARU2O3PZhBBWNgbD+t
7ZjkBkAOWm2HvS2dwrSdv60gF4m+X6Yzw8mComTB9b5HbZpXA2f9Q6BhChVVTxMYc7Fkwg/ckRYL
H5y9qUJ0AJa+pz0ChyryMzxMCa4uaKz3hR9nTal2Q3j0hgOjxb0Dzh8CLpL8wYAkGGezKfsB+paG
0zfQtIt0jhvwub3bEKS39vaLdmkzswRUZdLU+o7AJK7tNIhBwpt5EgOeNk1zqctb2rWpZWDVTTYr
8kWUSvE5z4Hs0FvZhJz5ZCP9+oDA9kas3A7RI5klEEi5nWJ6mlB5DKOrdQAF3IJ9CeLPN3kmCy9p
6G3E8lTTp6p/GHV0t5j5ZaxXzi4aREQw9txGh6DFKRisiXP7bjisdQw2dSMqfBerLi2HO3YYOnke
ZZfh/hL7s1iig+snLn0Yb+c3LT4rJB2vgrt8bRAPnYSqBEIHZrB7L2N7tmWzkavcaOcecvj00EZX
k6mzGOZg/jjsFhQkTq5J179aq1ND7cGA9lmNPgxRIqk6xo0+SALj5A/4P2voJ304C/D4BVuOg8t3
YTjwSUuBCXjZPVSX24C5uYM4rEvmAgNixO0JuPkFeoJGuHUvgASRvS7Go79ulDvP7FaRG5khaLjI
vUIn9uS5VPexIYmh2do/6OqK6stlqcVwWbf40Ed8uu6GbSF3A8vsHSK70p1wvi29jV64ZaXo64pT
8D+i575aX8oaZbMHzE6SzOJAoMFa7kLQRJFKlhG88KbeeF0I/f2tRmQfqX6LWpsto37Q/cxb4E4w
uQNLN76a6OUABkcd3az1ePCmelP02QT4Pqz61Hx8j6BbrhV8gaC3+pktmId9mw0wkyE1TmKEUudh
8B8vVhylH4OPdi2zeWpSDZP43nW7EsgGzA33PgwceuiwOAQaNVcQm5sGEqNoYUJe7BWBoS40+MbM
m6q3STTbrZ2rXZA/eet71EjQZzN0xk5YLB9rV6arjZO2h6EoAhioeZlHR2UKcNzmdGph5DiPYOpd
ztR7LuIbjzXXBF+R4UgmmpQw4rYtOJ8RBjf3gdr/w8WZbUcKa036ibSWJAbBLUOSo9NTebphlcs2
MwIkIeDpO9Ln7z7dfUOlszwyaO8d8YWgHLRqibad7/BHYUjSrGvmiU/O9gZqve5ZovJvur6hm0+7
Wrw6cowL9kFlFSnzl9v5grXAhZk8bJjcmjtdX3sMAhxrlMCNt+UyEj2LhRows2OMHezH0Pz1Kzcp
W5OxAWt9qJOi1Zn41LzEEDzjj32fXQG148ZjcFyVhyr4I1kQK+AB6bwROFttTFc8u/xUfYhcXiuJ
hoXGdavvZPcpvffehpHuym8yolh2+X1YzHFlPz1yDI2XlPylFPSiZZ5p3NuEf9vwrtzYK7pv4CUq
VqT6EqZNg3nc1zBpSQ1Jc4H7XaKquzphJdoJklEUdPipcV36L734U3Q/vVvGU37tIIc1znqtGYtW
VEm3mVPb+lHZKczmj9Jfk5yaaFOHaSlj1nXx1JKUtlu8uf+CQd0FNsz8vHyW3noM3PAQOmJPzTmY
/6x1AekAWgp6Oxu++t2P1+McHIMq2NXQgFW7y/st9lBdR8hqbgtDM48mB3QHem3QKqlbkmeQGFgB
sETismCcs0Pk+eYiDYZawRLT+nvb3olBrljX633Zlgk3y0G49li0896Q8gkcdtDa+1mTf1yH6SjM
caMb1Eyd6aE9boOMGIXaB6NVd1NaBKmrxY707fM81d+i3CBcACtYu523fbdzVo7vtVgwV89XqpxI
Dd98UlGA2SCAZaTd5UqqCa3UixfA5W7ios2jAdBFP44XJ8xfV/5AhLurmDzhC09D08KSwV/xarbn
28AAS/5d+zh3zboXPDS4v2aIXgMGH0z1P2ij9h0f/nShs6vHKH80BlJe7g4HL/xim45DU2WTViCR
jmpx9nZQf5oeahXgg9q8tg3NGkm+BXFUHIRPcoDJROs4YO61yulV2r1Eu+HmtUbrwKNOjZle5pSu
3RnC+4l55LHm60FN8lCUbVxwtI7QBOTAsslkVNk7KczBllfnS0L0tbT9K2B54LT48o5O6MA5e3IK
cwIRcB7N9LP0u7YAeLH52RC4h1Jtu8GzWRGUJ+lD7amiohwu5XziWM4KUkQDExD+4Ut61j84JgfO
cpKrG7GJ73IZHMOFJVRgpfHCOamMiJiCG9ttJJZYpdikn4LF/HNynZwafzrYBtenftwmFJi2h5I3
PgiUtdWBJG8/c1fB22QnC4EQ3sJj2JgqXvs8CqYoBPhhOvMIXiSdeJdRtBKOoxPi+TGHSE04e9Ob
PdYoWoxsz8JzItmA1iH0LwyBpMtFgu7zMIAdgjsZt/mDtW1kquFes+ksBLgsyg5mVpgo3gOrIOL7
RRJMcsb3XtJ2lfthRTft52lRYeBuZeo1/sNszE7w5Z6A3MjvRzJHKxpmIErzU1OG71NQoO+10Wj/
sNaF7gY+y9i0Kr5Kg+4EN79kNK0wOo7uqYOv2BP3zLj+WDoCAOXPhGazqp1DEY1YAsyeeHCZ89SH
O7et38v2ZQg5oGNK1jbfbT1gH+5OUTP332550731sefqoNCSkfKEtsRO6qW/PXklmjplDpv4CYAv
9XLJpnVLJMijvukjf9oiCTioFSLeZv4CyC9x8iBZ+haPZyju2Twn/YoeNLMYTXKpP3Qj92XNEl/D
aq2zQdl9rVu4eu+BRm2aIEYXBdnPPYmN3C3QLDp0AjBKLG6O3oJjGrNVPWhdXpp1SXKcd9eF74vh
WkFtAWqR+wIAUpcOQRXnbNyTmwlXkBcsmols7n12853trpnuPHc7eaDOQF6ccELuWI6be02ahkRt
Za5Fvlds3uVWnHhVpB4v9iwE36XmqIBEDz0kKioQb3rYuQzFk5t4kv5x4P0174pk+gxwQxqQgTer
CEo7sCD51ssXYvm11bfiDlmhsg9D1aYW/FYogsces3neQGnGZNj7UyIfxqmAHzpHYtoOxCM478NT
bdZYyR4CwrvrvlcbGlGBUYQmwuKW2qq45yeYDC8Cze80C2hzl0Z4UWvm50H3x8nL/3EXT7Fchn3l
zo+kcd65Qqvk9H6moMF0lKbTqo+ObrLRkLtlRVfUd1Cztj2taMTRK0W2oKmqeeIynHiOKRz6xch3
Ytgga4z2rgrWyFmcAykg5gTlrsEUWe96HaATb6Ah5F9VbnYdhrK2Kf6QNoxHsYF+GZL7MeyzoXTi
QG/HevtqALAtao61dN7y+jDD31rdV5d8DxBSFhCMYf8WsDUrajjd49fqZA7HdFBeNepnvqpkCAHR
8WeysP06ONDzq4ehcPfC1JGIdeXHocwPY2HiGrY3B0enuwubndgv64PbdMkENs4tnhzvY+sPHZ13
o8G/3Qwy73MIn3hN9oPnxXlfwtm/2+hjMTzy5a/tIQq5aR1i7nDrZMWZtQzAl6MezBZ8iw5CCioD
Wlm94CHp/8rSwZTvPZWdPZXEi9A+XmRFUusM2Rps0MN07Hj1eZ3VZ0XtO+tYxCyLXCJhwPh7AqOE
oRMUYUbIZZEW4wBAESxmw6YfFoPexceqj9AJlB52ttUchbbQQPnCbyvK9wnSuvQaLCaOuUxY/Mw6
Y05YPrYcy4L6lF2BVqpvLjCoG2e6w4LqeU+UdCZWjMfbosGozPlb67K4xKPZ3QEOxd1QzNHQrvdm
G59GWV68xYnVysEH0NMNZwyGyGoNZfnfDL12Go7b1v5Vy1ZHQ+7quBlueveESrNz0alJ1p3nhncp
2Tz3FeLuve+Z6tSUtMi2GcOrv9AXG7pfRUPPuizfZ1XI16BYUrmJlz4c13gg3rinZQn1Vk9wr/01
y6cV2mivohtIVTx6JBRFxNH44iFGjxDJiQxP1MIZHcrUETbugYPOjvY+jHVp7LndfGG42N2mpqT1
TQuBcwFbFbTvfdDuhKzvw9lUu3WqYNNjmduGAnrcBvVugS2VAdRoW6wGeaOTJXcERiz9FRiSo2kM
wse8ApoUhoBY6x63X+d+yoaWx9qYPAkMU0lQiR+UYX/vsQLkRonJx2UnQW/aar8o6DtTkTXt8Fri
+W0UdEBvpSkHihDWTuSjndzKJqVsO+r8hZxZCfnP/Qr5nQ5XGNZvRfuwyOWEzie94Re8GQ5+vqat
gpIM77S7dehgePANQUK6Ma2vAeplWOy5mGF805i4dSo5B3tWH1T+qpdl55fDgaKfHfxDT3HHQPmD
kw833jmxYn3KZ5ufusK2z24AKIVb+tJVGBa7l9VFsZnq+m5c9JC4NfwqLf7NGkuYv7j2tfVVn8LY
iiBBhIklPbCW8t7yAbOhOczLbUWQ+liZdt+E2snmue5haC5mR8q6ATgMs1damFyymZK5VibOG9g7
i9P5cbFiCl4U5EcwqA7aS3jqfjvtCudpBJI8MgO8Edr4AvKRg0pi9yWtpyMbl88agtTeygl62jIv
MYA18swoCHPWR1s1CPgYDcWw1zup518VA7swlP3zAvJlLe4qWLdOUSZ6/rdBc+tqCr8ftHMPJQj1
L4S+lm9rGozgkZfLrbGCWBi77Biuc+wPEDRmuIK2SnI0QgLrgjOjfLs0FR4qWQFVCASDwxM2/7SY
Q6ceRJ/7xyn03mpUZhdU36OC1hUWnyM4hwBXq/b+kq6FyFNHrQQfQZPATZoyQFfwJRxYvT56w8KL
V4OvLoLoBrPLpgVCvexVdVy8j67XOynNIff+zWCyiQcuJ/zDahD2frR4AvZdGMkChX+Azr7nWOFr
P6vtDtJnvIxZ22875mD4roaktdDJ4PMRCOaB+9Z7f2sX3pO+Q4GdhudueA0gGs1UHW4c6yaPMndh
3z3IcolCAq8naAEao4kF7VLNGCTzuBv3DsefQ9W5Emes2wNMu86pk4Z+WLpCaXyVEG2dhkKEBL6S
P/t0gmPzNveQdlEclQ/VYMO4tKCgu23U4awpuOdVf+LDD0YIguagWrG6W0AHLJr8q0C5cERzmEo4
+lt0k557dRyA4axVE3vWxu0TFKcVM7A+0+oECcPLrz60etqsu1Ln2eJmFpO+8D5m9jgIFS21F5Xr
zoe1Lbe0dJxozGeMn4eQ5Cma+DgMhqxTYUxQHV1Iz+UXZNG402fwDljwpxjabFN9lbWESGcAvsBJ
/ugGUADymo93NwOJwOAAfjyOf2WH4AHciw6WG21Tx6iYkRm+F3CEatwtODXcnHMop76JiXgLIeGa
6m3AqVk8fA6uigT8LMedmaskAGR7IzHFii7idYMo7bG7QdUn6QyRP1fAtqEgDm+1OoxdE+v8WCPo
ARFqYKdi/ub5/XCfw7edUewsvywUfSQspHWJCSIV3skiKaAxow/bI9Fgt8s2IdNJ5M8csIjAet83
4OTa566ejw1G9HJ4Wm3qTv+2ERg9vx/Lr7E6KkBO4Iwae1nD73yGtloMUef2cJPSABXWsV4En2Ln
gbJd9z7gyR6g8XeoppsHfGjxEE+YzImnd37447dYXTaInIsXe/43LTEY2lRv+Cswwo/9sXZVxNw/
dMlylDNTqmNep2V+quo/vV4iD2Now3fV8AMSNOoDjE176QKsaSEY7Zg/RHm7xB2WbnaUkNzKPNs8
EMouOSxYSgx9IGMqCGgadnUwsqggWwGmTW+s8E+2/VegmzU6iHL5stgT9XfBmtFKpbdbZ4PLXmME
oiNN/OHvgiTItHOWmxx3DKFsFgWLwPet/a7jb1Pzg0IbcW/eFVgtnUpiPMHdUKuoG9HasXjoDk7z
vPnfat4X7YcH4HP8klWTyDAGf+p3bkLyP84AkMQbJ7oXs9pisfXrDnKBqpbhPpCPYqVqzxSmkmmc
/612KBLJmX9gq9ceRFCxRMKrHUWPYQuT0M7L2xLRmJok042eI1o+NDD6ILJ8O9R99zcChHmtDGwJ
L38KvavFkCRY5b6QKkwGC62dj8US23H9Kr0ueFEzJqm8GN8mA5uykhKGgKGQauCaywAKsuiyZQnu
YG17f4z+4H0t0r7lXWIXSFMBeRj9vnh0239hPrcw0LBUEVcjqeRzgc5x/umG9dVvUT2Bh+EKPsgW
ZFHlP6l8CrLS+Du/UO8MxupnN5Yy6jApuLCzMFgO0NwMFnxSUpaW3Ba7jsbGgpq5Fmy8ruYPxWPv
4hdxRAUn5IFVeBiAT4T4ObArINxyONIBIlH0c2novu8f++ZswhW4Jwym4CeoM0HvV9k8rwgR+f12
nPhPrqFpWplt9keL/WSfR3IO2i+X1A8VTi+YaIFm/qWxQF19BJ9MahwIcUBprD8nwujIdx8VQJIC
MaWyHcEbX/rlJZzduzD8IMjtkPnXWLwVR6e10JHdtCnteXLx15TdsVmAn4DjtveSzn3CMcjqir63
E7/bOvjnesLMvOVh7HnjADRWYplX4N+UH/s+i1oSsC/IrZnrmeY8z3Gdl9v9WKlDSdDydKJGffS7
cldIzzu1Sz1kqPyvmiSqHe3VM04dBRsuTqH8fd2QMEOnXCC3dK765q6asd6BI0LxYxaOVeM/tRqt
lxi9RBK6RHwYlkM44gHRHeYVPnrgF2yNcA0V9y2pzzlszmHF4oxngUUcWuNudNa4tWrZIXv3Egyz
vHAzlencBDYyW3sOHAPpAtb4Y+7ewcB6rFotkItTNnFuxNbWgSmVlrsR0f516qCVd6OVcVX54AqP
rOdLYm3J4xt2rJZ1uLQb8HPg0ftybD5DDkABDTHL0NMdQqE2XKnESPJcghUOmutUdDL2MJWlNdFw
mLoPts4FhszP1aML5NcmIcrbMtWMsLOb9hsSzo3HAZaJxxaGCn4hnA2EfNiLrDyLe+gef1yFbi9Y
IPhXuylHfZ8mwDO+AcBXEXnsYHtGI04nhu7VQ8fIsrwUsGZ6CBJVuR/CXkfVWAZxOIk+3hQJ46Iu
IHLMPiQnyMm35BfRw206QadY0EXtMFGrVDQlCIyyfUIQYw9eAn0EwM9tBJogO5T+icn3XtcHJAOP
hYvKV5Tz/br4zln4LU7kkJKiDvem78DRNxHmVAFvFoz0VsCZRu1jFXCHZZTo3PLq9PuxO1IXckTz
tC4N3MHboWmJwrR+e/n75u+h9cR6rLnVsCVvL3/f1COBleLM13AMwyOGD+vFvy9X4DZ9VDBEGH1Z
TzEGdnQyEp6moj09mtthEfn2n8Pve//98Pd//7/3fv9Xa/t/f9nQb+UxmI7SwS0Y+zj9x3XOAbMw
VdcJIdA1hKPvQ1YgrVCh4YuGxZEnMtL6f17SToDtDumkD8GYx2YrhhPIQ3n6z38wLK8UaYWgXY9k
sMjGedSsx/8c5jqPajuDDeaI6UyrL46/r4b/8+o/H1becHBA5JF67k5l878PSKA3MQ8KgtnSbU4e
kCsIs94JjtqWAY3O+1WfOCGIF94OXg2vz7kd/r/38pG0B9LN0NJrgVKrxen3FeZ4yFDNCk0CeoaL
uSZade/wHVoEmU21ebe5w3TUY9eZs2mDFuxj3u8kH+o9BND70njuKViaakL7WnnwXq17IrXz/3xc
LsV2Kl//+wm/X/X7qabHU5Izv083upAzNNz/OZhtmE7fRsBoyml9+j3Y0MEk9N+PHZwD+KMGwoGL
/EK25PSv5hM/eV6PWE0gRgCtrfe0zcHroDV4Bswl3H0gfcfu8hL6B6mnu9kR6cZq9eA6ujrCtv3g
yAWBEgOhDrAlyKzGAOJNS3spLEKrhofHTTMQysjopHYBkeWyujz7Nf8LQMfbKZeqCAELCK1QME+/
BwQ8FVQgAvTBDONpqboALwkWUNOHOiVxLibnVGzqs2kKDToasAxYCZVLkg5F8afI3REmXDOfBAwu
CFbo4/vAXvJpImkJhTGqK2T86DCfJgMwZiT0cZt9uu/Eduh6C6xALfLgC/RoIUDTwV+RRG4gx7FS
7WTvZJ6/ARij45QuRStgHZtrnbvyUNlnvwzISwHeu58xVfDNKzPOMbGBNc8PIqwA+tYkm+Evp84W
7hhZEumAsHb7CrOZg9lKE34tGqT7KKU22kpSHjmm3mhrYC4Eq97pkd68jOqxDyGbqU23Z1mM6MY6
dS8vm9AETbst08qDSl8xMI1BC5lsnNS1bKPfH+2pHOGHnHqnfkAWwVbbc78iNrjmcKY8PT/7BHEW
oCm/n7iOkNEZhs1Dz0G7OFL7mddCa51DKDorQkkB5pl0HqsRJp/Uu8XNAbtMYR0P0JoeLMAtdPPd
+0RrkzLTjbuyQwtaO8Tfd35P73uC5lSMW5ch/7Pdh0IXSNnOkOj19k7DzT74SEIKMG0NV+ueg00r
t/pHtgWwasaaeznQy7wNziuuBU9lN4i43GBNumwoMrS0JuG+BjLWNs+NXBRQzhtrmhc/PV29Ewcq
nHcHiEPQ/xupLrWzEgDYy4vXTc1OtfP6USEfI4Z+ui9087gGXfDIoBANFRHwEox41NyZMw7haMDJ
LhfuP7jh6D8IkLeYDZ1u99/3xvqmSnMPJJVZzNUoChCS6vt5g3+P3LvMakgj978H1ZUjEITmkTt0
Q+ZMlFd/4+ec31KjEhOr6nGaFCto1g3hdF4qp9kx7DQVVa4uTh0jxQkSeZdJR2FfrAiKjUAh1OW5
HfzijA6bOpe58V0Y01V4m1IhqfG1yLxQDBeQM8NlLNBFyGEIU9NOUFXQaO+UXngkeCfvRh30SEB5
U+bfJDU1jfKS5yNoXmEAxHiIrxQQy5PBmOWMhr86OHV70be7sdnAPm8z4A9mArCK2tFj7Jvi02mg
mxWhYSfEJhFEXTj82Z5cZs3UmSAYvriGno12ceCGwiY0kGaCi4+ScmpZJe5LBtc0B+y3V0DUQwQK
H5q2pPEwMeRyb99r7HiQeK57r8cZklHvTg+caHHfe0gnEZpY49KDXsXyJjA7wUkVeFz+eCoAlKpy
RHjQAPq1EffC99RjI/LXFiA6nCnYPfgZNNBV7JGSnKqxRlTIBBxK6lZcalMxYMWwecf6bjElPc3q
UU0tdKIuDO4KJF9PVAt1apZ1ixCpzdOV0vmuleN8t7DiwS+Q58aldpNuLfM7pxmDlKMjTAI2s4SA
3NkHvIwRUfQfCid8GfQaovZhrOOzz/8oa+fUDQ50xtoMFt0e4JE8OgZB05D6Fxlqvl+snaJ1rFvw
RevzDBT/3HoQP2rjpOXWbX+HYHi2HCHwvKbjiVRd/RxOCNhAMsFlb/6gV+rSHF3EgdNmTpgDEmUk
3WWAgXrfw0IVxXMQVhzRrGVCJLXzMjOCnvtdpHIPonk31EAZSv7oj8rd68BiBAb2Z5AlRNZQTKs9
jR2utlmEPXlu1RxaKtKcgRzyJgQJ3VWWLJoVbq6gbDbIwfDA5kK7xwZAAqur/9xfAikewq05QnkE
gWmX8qLJWXmFxJdU4ACXfBze7VbTq+MB2+znJ5rDA6Yapr8/iutYruTye0OFDeQwKusl8aqi2qM9
P9g5bE4oXyodB+G/VWDpb+DUsFdYuK4TYyTrAwly2LL22pRlcfWfCsnItcBitWOV7WM2jPjw9l6A
3mLPOaIPYQ65mPkon7PjiDt9O5ReC0C22uh/nuh1di+B5NtBG0D0i7z7feA2Cxuz7vBtg1kjCELU
eSBo7Io5LIEQhJB63JKrK7Md20+4OSMYYcgD0fklrxt+xQDDr9igAN1A30GyGP3Mb93qTue6Al9a
1f95pbQHJdcAhoTsnxZLDrfUwyEJSfPqrIqBFONOEng+PzTYKqAoJx4vmiIFOCOkvizz22IKebEV
YLYAKlrjYEsQpGeqm8PS3C16HpNiCDKn5g0EV2+512vwo0pRZ37Q5idsZTHTOt+tw/odlqxImHJ2
eU5F7DtVl1RbC+FHNG5KSbUbwSLvYYHdO7A5QRFSpNvzDhR1kcMAtYjYLxJhqSAMTqMHccXxzVs9
7GbRlz+UjyB8hsr5M3cBCgoU3RU5OE/n9R557frYeoCVVeMhrIXSHyoACTnw3Ey4827t7HXhbhL2
6gB4F43O6t0jEvU4mm2vyjy2jLMdp5j6Bh0+blXx3GJPhyWzQKWPVf7hel345DEfKNLU1rEc07AC
p2mcCUxjV+ZHPzdxuSKD1rsVxaqyXbdp2s2N00AsG5qonb2HTg77Legx+YHdsu6+9/oRLewqdx0s
rM655QIW8tot+oL501zoDSYZAwR1CHp+3+bXHmdaYB+1eJ7P6xLwpKpdiT0ugqs7YCanQaWPdl4R
oLuuToMKN9JDtzRYh6d7iMHY2EQjh47NBXxwfvEg2quZe7QZzT9sP1Ochk1WcWN6WGXdCza9gAjX
pgMmYz/oKdhgVcfNVPzldevE/QiOwO/zUzhzvifBrexsn3NRHyiFIknJNp6NY19ZAfpsYNuFjfYj
EJi2tNJYjFzw64EBd0uHIaq1Ox5GCmvQBXLbLAi/1Z732Fd+CIvJkrgT4kLx1KSs8vlxla64OUoQ
G5pzGAZPhBdJuGzfvIL0Dq0BsFdpirgmstqR9nX1sVMJYIUpplS5p2J1ThThA4U18sGR9k65Sp0L
l90VfTi92HYGutHhT1+HhzDYRIT1zrsWGnLe1kuo8CDHji1AU1RrDTatm6O8wuYAfsV3CrsCQGcs
D6U7mR1sjhtN65eJ8cL3kmPblrWZzqFXjnc5FHSAGTztmYHgkhNAltPDVLfknaoq44F+akt+HaZp
TNpOHQlCf0hi8y2hoYdf19ZXtGvTHulycjDUHntGsfNJh20lrLc9L63tnwSyjGd0bS/GKR9+27/f
pi9nujmSgH8GzgD8xPpoYGWfwYBYQAk5mbkFDajI22xlawVaAEy6VxkQqRJlL6hhYHXysgAbhE2l
45quKfdns4PdquKt/aR6fPFLbDyQixxBkEmny/yQ12q+D0Inrfgg96ZdVlyfEKEaTKEz9bHfy7r+
pWWO/VXo8glEALl/P9TxPORTYsvxJlYjnTZggyGL3xtcrUEHj4hN4HrOXq3/2DppbGnUPeKEG+j6
cKvc0AapwoWd3BpcOGKEmavEp5Cud6LL1xZ4QLDWo3b4kCG4/c5owRNsf+hdqPEQR19PprbvuidF
QscagNnKs3WRON/cRTDWTt8EezEka02qOFCAHsuHzQPPVYFERV5knJMWohW24ZmfFtFsGTGQlmtz
j6Awj1rWvZUr/2GucKK2Hpyk4xC3OgrwvgYSnvcg8zd4cwZ0cYAVNwk1A0eO2++EXUAcWMzaqV8V
hohU1+OY9FDev8L1vlftP8nbvRHIc/UMF5V0Xh13HpvSqYbR1XYTiYGQ7yifaLIFgxMRiIkl9iPy
l7GPhd98cLG2O7d+D2GqZtYoIAFmvIQdA5ijJRgEg+FfkeehsTDp6vbNeOallEVSrlBrXY8/qY3B
X1Yp1FIqW/1GJ/7NOtueNcLeIUcZpGg8sa9Ii5o1tJk3Oua0YuMEw7A1iJunZdNOqR69nTfXVeqA
TtGif9hM/156MNFnD0ChLWBcB9DkkaPEAojdN+KqqY6rrh852tJJ/hSC5Flfj25EGbYZCItvp+ne
qhUbUQQlwlFQ8felcYt0CLErzxoUP67lSzw3iMG7hH1Lv4TMbJe/TJA/ve0Bg/fwa1Z0Mj4vz86E
TZxC695hlwW0BVJ+uerN9e0CtHz8HEM07/mKCk7Y9LHmaHWY8lPfSFBh4IoGBx3xPFPQGRDB8lbF
Pg/OGhaxXMs+BeKNLPKW7xY23/UdtlwaI/lMfEzohsJ/6dUbBh5EdVbUT+E8YouNPHnw+vrv1I5I
+hYtFH4s8Llv34ryFjo04ruQi5MVLZSmGukziikS+4GwR1b9awr/WQs/c+ftZW1gKo2qc6AswCRk
I8wU9+CKpkm0P5NjU5d/SCNgW+oaHYz8X9ydyY7kSLJlf6V/gAUqByW56YUZbfbBfB42hIdHOGfl
qJy+vg8Tr7OyGugG3raBQqIiIyPc3cyoKnLl3iNfrk5w5lfY3ibfvV+jRSKy9q4zmRsVtQ+Z5SLV
Zc0hTTsOFx+VNVjREZ2amaAIc9/WBOlHvX5fqXPyauI2foH7YErsV2dBGJPuFObyu81L7xysY9+l
Zi5Lu+8DMyjMdud0zWtGNbqDhnGAzHuJpils8ygcU06G1MZJCHAmtWu6OwbAbm0Xe2oq5swSOdeb
ieFZZPRFTryxG5sQ8+hTNnmXGOPg4C9QEaIe7W0IblCdCfbO5j435pe6ISTfJgX3zcgX9OUC72HO
sKXQtxRR++2sbk7rqxdDSajR+8xtTD2e2rlT46HTImbUfGtllL5PQ/88c3UCfpFHPzGbXay9Q8Wx
JUv6IhL5wGvSjaPKay692wpLrKLpN7Or9iH++BXvdabo2so6/l20PCTaq4lumDcNKQDwHMUZ2hyG
9sg7RuIRLo25HSJutA4XlYNgUKunscWxYaitFp55FMnvOJm+S1SnjZNibaf73CqF5ZxjDg+raL6C
DsuZqIuHpZzPyjQPmVLpc4pndKQJ45Vstqkai60dldwu3EqgeobXHkzeKUFd4jFmOGuWeDhgiyW7
eQZ3Aj7lgvZlb/MmC6e8eHFUe8So+mmaj2NfP9VKgUmwW2fra3uLr3x9YXAmtvN8HirOnyhyjmaT
DHsdVRVTgvbByZIPPw/Mjcsltek6dSnasdyV6descrmzbeAs7jw9mCmJBSsacDcDWqMebQ9eVhyp
qtCBub/bzmz2/cSL1HjOwZz6nWnCWTIC0n1e/qRSh9hS2R9MPeR0rkFxKgOHKKB8rGvcI37W/Umj
eaPXNCGRMTyKNVphRtzUtYXEJvcw8ghEqiWbkTffRTbLfeto6BDRE1MWsmHTbY4uHmrNJKUZm1sk
p4eMyMOxXV+/wYNxIyYa0STIzmZAnFXI58R3b/LewOcw6Z+mbKNQigFmivrO19Sf7XjNdiJAvDFt
582yenujZpVAdLB+6764Yp3rERZh281JfJfbCHvVkt3btVluk9jdG7F845tcmBBm78WclCCT8NzM
znIL2A+9zBeohjwAh6UWodcSYCX1e/EC5qCwucY2xf2ZJThCXRnSRW/rtcID4tPgYIE9lYpZbDXY
iFlC9rIdaofKw4dTVSbaCJaE2ihwxox4PXOyp1BE3oagnnaMDvggt4134lI/FbXdXoyc2RXcg0UV
NzUfJ9+W4zGf9E3AIWVhiHOU9y4ifeFovug4+JklAzmQiLjcoEfNlvOE0gboMLG5ufPPZdHtIS77
u6L13nKvAt2iDln1KzbqW57Vz+YvRA/apCJlQ6Cp5GNWmxc/tm6LTN/M8XhVkdXsEuo9Jpsu5SJh
Hn5yssceQxQXBxVpGQ3yp4EG1uVyu3gjaKCa2xWAwicxOOSRQah7w5bfY1d/DbO/8ZmQ7m2Fgbpy
7r0sHs9leapcnxBM+zYzXuUNlF+Zx1tuLU4XTtrczgb19dbgxqAmKOy7EZrMMopDjjRBE9jFW35y
BBE5kXRyhuelq1/w+JSh6ij/E9GYm2Dx+3PHrU5h9on3DGhH7AA9QDa6+P20bHgBnnGpB2UWXEs7
CauRFNvo1zANLe8RwzBGEpwWGyOd3wKizi4HfdHfj5b9KmN+fkFpHBkM5hYNcDDnCadPmXExG9it
sGAwTnucO5vUhGGAZqnN396Nu7ScwIVWYZZ7PEBwdMKlcJoLRdJbOzGMhwezq7z6RdEr1llSH/Oi
CTYj4BWvSBFybUJneXdZDOvXQmCsd+KOyXNOoiah+F+cmIN6rXofS6PlLPAKJiZWgxlbSbHNpqbY
Sj8rdoBYElx3Od0RMMTZgR0GNuy4jMGjSEgUSMNbtmPnJnwxFN2q72CYNThFO4xxLap1jna6tSR/
uBuCY2NHAFsMWjqdWaBA/LdSPIxeRI0IgmRjBjne3fbNXyk+1hC9dp3+1A0WA9mjvhbVPrf7oyjs
p86elgcN95tqkT899yXmeGc6TF2vt+4mK6R116b5JYomXMb9nITMYe7rWETbaTQxk7TFtxhtTlM/
3o1+8cadwQc5DgTGzIkPYysvSJTNzgnkvdXoW7t7dXNbQNYbwiAb8cX75T4e0k+iXpT9onqMEBx2
Uebd6tXtW6VTu4d2+tRXYJKCwsbqGaGKz5150wFQjDDBHILYwptWis9sYSQPoP9UDhzmuhYnHkKO
lczaRon8XSdVxC0QA030Oaz7Lj7EKcjKGsWq8AkvR7IlYRYZvMLuQMLBbWsKNe5qfykemdsRAwqI
RhlF9ayriI7ARo9camhXdvxdIgtSU0I6Yf7x3EzWfWUjV5sElZ0lF/sFHR2Vrz74FhqxmfUziaah
PXDC7gMjCPYGDkRTE+I3HObT0TTmt50qb7uAyafsyvo+m6it3A4Ttp/W7jFDoSpibvak1YQLgEaJ
lOTPbCd7O1fmMWqQ5TUT1cXRX1mVA6t6aEjHbaldCFnbJBhjK7uU6bSn98vDMf5SZoTptUo2lYX8
Wi1g7KoRtEMQWWHhMZBUOeqMKBl/TCWMimjZt2X8WuBWyNfpeqT0Q8klHRdhXeKBgzfGgP1SRkG+
6wY8qCIpnpVP14YhFZsSsW5Ajd4yXBJBACXy4DCaUl373PhtlrVBbsSbtrFfPyxGddOP4lMjo22r
KJ03WSCuf/0KUmAVqgIeacxMIfQYpWy6dCyOMUdmZJv9xvcwbnUzYce4iDnSJS90NO4tCZmnLhiJ
22b203cjCFq4dh2O+iZNfkBPYnWz/GUlPx7x2wwv2qrPFHfqKAMMP5lLvM2q8TQlqaP3psQ5a6qr
TrEzxSZ+tTnL9gtxzK3lQQUchH+K1+sqNXnndExGSjnjvhr6O5EOZzyRp8HIp2s6Tz8NnSl1gb31
LI87syM7EEW4s2tvusw5kTG3H4PQhk6LKRJLUMrFtH48YLfUYG1Wzk5FuWcX/Weq+2lvQAdonUls
+3z4SRf1NkROubONXU+HwGM6LqEmDldb1PWjA6jSKTB7ZJh5guiWURHjBz9dPdokIDgWh/6Pacav
JcSnm25Rn0Wdz9RN/YM/yfwiW3UT+Q1WO4iDad6Wt0zJ3hqzGrdukkAQMjaRjZRK/YJDp7WXgyN5
NbLSeKPUnG+UnzPUWOhC/cRgmsIjV9nzpRhldqWonArU4XmKBNWYmg71UB4poy9GD/HBWExzu8g+
CfnLbMx9pEPdYy+SY4Uc1MGI4dkHybSk0yFL+Ytdewkz2yN3q3Q4pNgs69LJt8C8scD1ZbxDY+Ej
Up4H00OaSdxQajgd7szPIgEktBroYEQaq/RGBy/fjDW+sTt8JuZ3zXOZmEbCscvPYar2KeobbjhV
0SJh8EvqJbmaBcmUhYh4jNGJWz7lVCU6UI6tzzU37RcjHk9zCmdomX5mJp6bSXf+XjJ/uJjCuBaZ
G9/iswWSk72NQWrv89ROAT+QH29iaEHkO5puDsfWocZuoAUyXMM5NqQHTdyjIxkTpg4e9CBJppta
8OHn9x6TEecRLI4c1i3f+ohtUlFW2Zg+2no9MHDr5HXJn88IGzbxlZYwPTqyeZaVsJmJJQdn4mjW
s3dXlPG1LDC0OIz7wHjQqjZgtnScFSgk1altPuvs02x6F47nFAZL4GMvsH7NlfvLifg5OgXRZUxW
YqKb72xHfE5u/tgpl3yn0i+tJFG+KCixNRAL/EOc3CgieYF9Lgi+fD/CZWjdyTz/xn//akRyP1TZ
50xvsZ0s/36MKogiE8nQWSkeORP3QteM59mCnSgGDFlKPxe63mZVz6AQs/p+7hb9MjkdOOdqPpGZ
ucWyj6FfV/0uV4vc9gp7L8rzJhcRNwm4wb0VwS7hc7/NYrl1Mc2PHhp7GhOr76oM5CDN1UBoYVcs
MY51PRwKRoNbu8tKWuB2NSet/4VPxjKPH8VgcrXiBPVWydZvL4yrpg3BQU71HNuk1UN76sVP3ab4
XIvos0yTm6UhYwCA85u4AsZS+K2m/mAGEWJTgHZsarEbc/lrLqYnDD1kI5t902Fpteangjl+6BkP
gXHubCTSIkLsVYXCc81Ciq1MBei7AlZeNwynMorcS0ydrqLUOSccKDizelIDWLGXkn5ZtGo7x3Af
3A42JJOZIFUfpYloOsy9wRE0nJfRp9g33HFnHdKxTrZRk/vHBkO+mansEJjZJ3pxDQkCjm3vDr+9
GqyGJNRnjl15gAIebQYIGlMJh61UmO0bIkXYyfmRUPLxvzdp9eMVUQDDO1oO3pi/NpiQx7LlolaA
k/Dj7NIhwVoNVGj0A4Te/ppXRAYXl8mgrBBZDKRrWZNstHjjjUAcR+HDcMMSxxtmmbwlucyJseY0
GLgPv1LiIvSg1yLx0Jxa595U1tvQYuZsGouXwgvaDVbrGAV52bWdkOSlVIXFldDBjLOSuktUVJD5
NkWX3sjIpdSrCRIOLvpQRFo4SXCNWTEmGcNfY/GJ+F0U1UsDS0xZRnbRFmgBkj68C2WHQ2S6SNyM
G8eZPgqVk4Nx8nfpNO3J6eIvMyVZadAJ625XmbBw2r4ejpZr3kWzd6za9llYSNKMDgEoxLeadpeQ
kfpdt/EEEMv/sMvgq8pd0Lb1velnzzrBBZ0bjQKhVGypIQ+dDXprhNbBWImpvMu1yvPPo2GSIiJc
ycBz3A+yJT3k56Ri6gwDA2qQiR2mzg2CuwB7fQ8kIijkk9OTXx5Gg6qPFjtgSkxQbeC8a224CdP9
Iit35X8/GDlJrBynsHCc17ZvfN5Ur9gmxS8jYhOOxG3kCQIEqJRAAkn/tqYHwnEgsZLgyYqH6tLP
9k8qh+9+wHCY1JPeelW9Z6KIKzo4dBA3peF8MgH8is0h4mMH6RyYcelhi42Jx6iIUrRrfhmpPht2
FZzw89zLuK0vc0/ZpuzhwRiI8fUGMm38BxPIJZugzAVx+osI0+tipQY5JAM7u/eBm4xOc25OJScH
2qqDNZcpS0sqZDtMBWSs4TX4GEbnj5QW99LgU10hiBST/Ioo4bcD/p58AcVLusLGvxgdcnNJtrVi
NDRimyb2Ne2djge3bgc0Ks/Z9Mn017n1UpYrgf1U8BBEA0HzxY5v8fTseSPcA+YDInfmzAFG4uEH
agbcQj0xYyztpyxikFQi7Xs+wrpwfbKk7edUkJcfXVOEAjKL5EfoREX2MQPmFjhgztwfFcx22Edi
63b6UtA+HpY5eta+Ly69Pk7wDs+dVe9BQSUnt5++41ZmDNUCD+FFbQMvGZ5w1eMSG/ObgpN5DrL2
0IziPtcBEbwad2aLN3cr8/FsgC7r+yfd9h3HSRw6jhswJtlCAd9kGIhwslzRkk4shQCk10D+1ma3
5kNh1qXF+BK0ZAd7Y3wtUH/gsQX3jjQfcgfuThv5vziV0YLtBWPMzOXVGRrDUjwZYVSHfcfHZomg
DNTISJSOBOjuAaTOXzZc/TDTDSdBB9deGTraMrfvj5Qd6AKWk4R2oH6pmr8gKV4b5qUMNLFopWm7
1UYPMidqjtATc9Dl+TkdCHnmaGF22mCcGJo/PSLxOIo/owFXTXGK8iMwt+64T7oZx43V8hmfFmgT
REzkQlPmpnLXtEjyLVHJkSn6Ku6JBhjfhGJVTfPeL8BkdgMlBWz1HVO6m9rnhNXy1uBn3NhtQGQu
ng5uWVW7sZzc0KLSSgeM8yrtwe+N5mcpJ2D9IDAcTGMKZWdETwEA1/hhNvmHdgGnU9Fg7FRmvI4z
h9Yi4WAQv4H8gObmY7WoehBf41K+Lcshy6s//eidrZivVrj2YQZlxRdCfo0dBn+CUZaxMCnro5My
gotICX8VmLOD2JQnM54f1ARvRGDa2XiASytTvVF7mLvJJ4GEo6PEat8PS8Js3mek6DJ97176tHlq
sRMBrwDk1M8oZNp+or86aFsAgW/KlR+hLrQbiCq2uzPofpA1SEJNmK5grNxEy/LMSdNt8pndARkn
epdKkyHP2hjnJBEsWexng1PAbd3TQBG+dSIffi0cnI1jVQ/FePFmsNoyvTczwhzD8l4lH5NhnZwB
l5xl0iUrpXn6HPs2RTWlwALhr4izuKxeMGxGMFPK9J05/T5g1sNzk/u79cNRk5VhklXipJim26T6
MLkhtw4TJ+795t1C3aklOcEqm1/TQvfbSXOyjE4Fp3+bJqD0s+k338VNkXr3awh4nLobINwvTR/D
dmp3eRoMx0UZJEHRtAsHYPMSjx9eG8wbLG+z8shlIdbWkVeBtTWvbXA/JAHQoLR7TXy4osGTSsZf
OXT9ff2+ZFQrdQ+Q16vlnVUk7xSd9bayWrHTzjsnqMATOV6X3rgaoEMxuyA7N3c8hBdvco9Y2DVG
QEnIJmAyP6rsdy1IO+OziFcZwWimfSJotRcby5EI0JEsC3qqB8hPmPYXI7PQSFImoqk62iubNf81
obkeOlVRZ40k4IYExVQFq8Q0HlPd2MC1DjRNULIs6R8a1wXn24MoXiy1hHKdNPbGqyjqgPQMSlDc
VcnJqF+KYgJNDrXXomSiiIIyYjOUYYpzMFsYz9nCSWJ6Dhqg6C+C+eI8kJ2yx7jYzs10E8TFY1y6
P+VyqcmkBHzIU5TJbZsEPjAgyOpyRKFNkHeosMn2NbI7FmVw04leX4iWro06wEVU/IvvO2/mwiOe
q2bYZfLbcED5BW5zNwpBQiPWz4mNXlAP6hUDPNGmiDNmQW3dtGUUmhLNxEOOZAAwMoPymNKMsKnh
o305OfMl/Ae//JiyyfWn5wLpKEzGIYNdgCLvClR9yqw81B5cW97strkylMBI4Du/Sylu/Cnw92g8
ZCxaEs8d0IVkccKlcb9kTDaRCK5FgJVmiSHUnCNK2EShUgUcaWpykP9+wdm78O8NjuzNeDSM+U9i
t29Z4h5obB4nNofUVkQ21rnyZA94q1BIEx94W+IigxMf9CMdMtAZMK7y5AnrGLs8SB5iiQJqHqel
3BQqMg6sK/Fhn9rhVA5XO7eaq6HJOTpJeyqZccqy04ciHu5E06e7pqIRHsfo5Lv198SIwJgZWWWJ
hylYE3oshvuKYBbN+wQ+QBkh9Qs/qcjFyXTQeyDTnKgeQytAcfY66xs3neRF4jxghcGuW5imA1M0
wkpl38lkPKiqeMqc4W2JsA2gCX9XgVXtegqzuneP+C6+szbIT1jZdwVZO8tu+5AwUXcMpNxZExCv
OvliK5AHb0bduGBUydBFPlZIkuuCmCPU/HlT9qRXugbQdICVn0HWbWwuxlk7xgumnF8JtMpdPA7v
czoxA0heTMC3W12SzhBPy4xQ4GLyWPISBHSPJDAity2Th8RXFMD+sM/mdf4W5ZToLeZati+JD6ud
UYTUJ/e75/1WU/tit5TqRsTKkqy71oY+9zkNSDWpz8yHt1iKD3/Kch5JBvx5m9i7xk0fB/utMovj
0qT5Dab8rY52ggj0NifQ1Xeg843xa7DFh2r7eyd3XjtBITmk9hmrNaTQKpyIoNK3fxGZfhItbp9u
sMCIutnOrvDMCmYJntQ0ksK8Y0wwhBaayy7lhTW1U2GsUPctV64xqde5d+uzN/J/0IbOQo73aYP/
W8dw8Rc3umYu8fEYoBJRPgiZYsqftOkzS0XanPqXKEA6lR7e46DI35uK3RVZ3VCI7QNyfwn573qv
W9g4xFtIls0rUwIy8FCkNzLFwU4GiAOynaBCwCHZu/e+Gpi0r6EMq7GATTrVe+AgfMzzW+yC4rSq
5AIQRvH1nGZn6av02HCkGSK4xKzDLAIU4wtBJz/HxHL1eoMifo0JyfbO2gWzfGVrCtzcFNGofMfy
2OwHk6+EKoJ7Hecoz48j+W3ZTT9qzu+CMmg2VjnfDVjAwrTNEHHFLwyN5cUKCLq0yO58PGF12O4+
yYm9R0rem2nx6j2hCQZHsKYQkDPMi6yO8qvxvp7661LIeu9Tktvcd5SXC9F/wz3ZJWPdJrsf27W4
mePnwc4P/TDYdy6cJmkRwvY1d7yZ4JNz0/YkmuxHVPmx616LvP70kj6BsqWvVcS3VI6hE3gftc1x
02DVDIukX4XjmjfYDo6RJX6ikRGQ1bShGDO0rRIKUoxXHGPdXmr3CQD9a63hMIGJDpWkuVKNsRtS
/SnzEkFlnG76vlB7pXsrXHoMyd5OZCAwfN/1w0DY77UwQk2pFmIyfMlMVFqL9U+hwQ60jR5mCHAj
7i3sn8RuPEW6uvydMaUPU9+z9g4Opny14oly/s0qFAqPfnrW6cJrh4iwwcJ5KSx3WYGuJJZXNJgH
Umw2a7GBNi/FS+rjg0PaNkPbQ322ZgaWYBPW3UHGqYeDjg1hR7DuV8wqqTTyPlwHmuLgoyUM/quJ
VH+oJaPHCnrWmdyzqmS9xdHQwkXpXusqKHG0goyIdRp6K92hwOFMKhZ38hxAaDWaF7eBWkKUUzsw
UHQWncuEe9vMDG4l6Xobn2IksnGtRimT377Tx8y2fsXjjLJlwx1sCN0C4vDAnqMbTA9pOh7HrEcA
Wylec+o0JMTrz6b2eENUw1KM3P0Tj/Jz8dmVU8mU8R7tcyJKrgg3v7mtGMhvi55LoLLd7zn4yMBe
WIRpQrBaa4DMegbXm20nHEKhjYc/nAwTd4y3BrYsyHElG496JoITeLSQhQ6E/hLiWH6SvGnHkyHX
5Ylbbw7t2DgtbfBo2Gi8BDCC1jnAmTA2cZbf1OteM2YbROkL/wVNH49jv/DRFAYq+NiwoIRagQ3R
gBABmjKwo5xsvD8TSHj29bCrRxCtYyTOnOplKhQlTAb3vwPaiRLYuw+9/dut9I/LG7EfSumHIv+u
fQR9thZtC5wUaYTXkcZQb4MBZhcLt5xBFhxKivhZZe65QyLqWjyVvpholhzpk3JjoNApVj/FuCXw
Ydv7Hh/Y1oiVsZ9thpe2ZR7MqhNQJrzrMjTWQcTQFarF3vZ62jp2eXXjd2/sbkGjXCRAvax5MaIf
hMWrbZVPNLApzAm0ZVm4u8zNXrTLjK+t0z9kSt4t1ibBS9SsWxDCBakCACEYlv2cMA9K09o6mob9
wmqySpYXryLHUic156tVs7OBj3Per7zT5lNpTu0Zf9Ygcc95ArgVjvQl/mpiLJTdLBUDt+RF6e6o
1wPFLy9Gq3/H1gz/mhe9yuDR4N3ZuL/92vgSte3thzT7cTOrPgyWiXHMycFjLPTcXB23ZavlHSLn
ySUXeMY4Sgg5Mqn/HcTnRhJoRSK5ZXDGIR1gGS8i4NnJh+Ma7xMdxF4O1St2z6cuMHsSYo+B6Nr9
YukfayIL2uRs5XAUVpSaD1uxgjnwg2D/kSff8/oTA5SF94kvPj1OOH9KwT4BeI0MrmJ7OqHB/Mba
tFPxL44vMOIrBmdNT34t666/0Vsv5sc17ZJk89siCow8H70zMhSFlGXWpxRyklPKQxJj6qqDC8YI
zItxfabO59upzpqwJbkWMKRAiZ0tOwQWnV8DDhKNj7GEKW2vBzyxzyU6tjo/DkH50VAVpFN8mZf8
QywcSca0r/yP1qItHyMoGHbyKze4h74bJS91+tB8uHV8FeIttj954s4jt2ABAwg+I5PB4Iyl5o7C
KMzq9pcEJtGx2XF8IzDLAj89vATDdMuYPqz91VDBtwg3WY/qvWl4FTTtgNu1F1AOuVNsS1wHXDJU
p+Zh6nEPi52tgn1wz2xk57ogJQrxQOHx2Q7Ozo+uEVJmEDsPLqQSZVMwrK4EOTGC0NElKsAZp+UT
Ce7J0z+xzRh0COx5M7LBZwzESWbZUVvJm1uDcaBQ1bwydKQfFa5ryviNra1D4k3PcZefVY6Ps7lq
a/htiRfBuiNOk41K812W83hCHXXk42zG9CjzJjH8O63u5pkW6J+r06//XOb5XbF/Mo2T/9pV//cv
/+dzVfK/v3ap//tfrqvu//2r2/Sbq6L66f+f/9XhT7Vu8O3+z/9o3cb699/1763t6w7Uv1e4r7/Y
Yfjq53+sY/3fS0n/O7/5H9tY/2P1739sYzVNSzqCHd7/95Wsb1X2r/9xzx3/zwXjf21m/fsP//n6
awmr/y9v/Vcm8QvbtTHf/72eVf6LiIBjmbZt+/ymyRdU/7WeVfyLDawi8Ne9rr7prztdu7/Xswae
Y1qB6whTEIhw/zvrWfmjbF/953ZWy3YsrrTAYlFE4HAB8Pv/2M46iDgpdUQM8/8zmbpr74ikih0S
XUTingd1nveCyhK8U3brQd+MSE4tPHXOSOnTju6z79WPMosgsxCohI6Ki6AieIRh34TwvJF4wbak
yAL42EzSCbfQ+k8w+GX2KYxxCHs3+Bm65iPVwDFnKwZYyJquzs/WJSQcA7Z9xSCb7wr2AoAKOGDP
HENl9hyREnnEibxDvczXRDr63MU9roceEWMcj5km14CpeCXak9avOrBcrjyXyMarzo28iKfG23D3
s5PBjIBnsea2mitWkUYk1XVPfsvjipnXMLt5oqP95ZTBQahWHljfVQPCIYdeL2aLAGV+ZNqEQ2jE
b0wK7vKuladJdoegpxqvA+Y8Oca5RHD0MGGGUuUke7WsmYsB0lBS/So9DFnaxAfESribIRHgcsd6
Gzi4urxSfuMP+xN3JSignUnXjHqAFEn16yeQdIIscG4GUQ1MW6IwBy0Ft8B4RmUlFWQAlJgHP6Ca
9rd+Oe9HQmW4VKbDYCf8ANZLjfEU8gY8AT/Hix01txahvhLWBeYqf1u4icKe7tZA2+wLaxoCnG3L
EkZ29J1XyXkY5vFsw3CqlEN8deaKb0yOW7vJ90VJsiCx3ioLVwM5pkddOe0WJ+CzQldZrTm8wC4t
YNE8sAkAF1SRI/qa5c3kxq8NWCMmRBd3bJtDNPUdSX4pQ6vv7tzFsvGfBoTVLH2a2M5wkE2RH4Ye
f1Gp/Nu//rGYFyZ8wS6HYMmIJEq3BcaGTVVHj76Rjxtwd0RyB/vdX/dzmNlr2X5FxdmyH8pesps4
5tYbMeksiZkeFeO8dAUXtTKo9i57ulxsZ4X9NfksIgZmApt9bFm6wQ4R3CLqUFnxtnQkzCDXwE/p
vhQTkByzNeEa1Sx0M2g33QTIiFqJT0SCCxYnMNq7cdeehXEM2swAVM/Be5mIW5Ly2FcHYotDra5W
AJZLl/JzNudL50Sgq5v3WfN8Sa+Cpddjmuswxsw+urzPjg3X8X3IwjlSMTnhjUeAfOvQvLHScV3+
6QV638/ffocYmAcAKuXVwWCME8rE5TOwcsucq2fs9TjknJ82VL3obim2/JskqJ/EYP0yssClf1/x
FRnqII5MsE8Id+fUsz5a0WF4KssLuGUGBoN4c4aEFa9V85yCvtwzXYJrLLv63jbOEdE/QmXkGgRs
K48xYb9Y9ZYG0EHDTPcqXiHXbrBLZv1AmsPa5t77wPZLsMJDeSh1eT84DN6WjnbKLwp2g4omhIJV
7HTZv8KVdOjmqmRvVlfi56HDkH1TE5dpx/QGUoC664gWB67HXmzPXDt9ZrxeBQQKlyDK43NmXIzI
8j9YnGI6PC/M+v4MVn92ohikV7WkoTllL/6CKDxgFebBSPGEsLSXod/B9eho8wpecyPgMuXAmaBp
QIuqJG641RlAHPoutV1A5pppTdtaxkWxWGtXD7k69yVNF6FyGJ3U5IhETGFXcWBKJ9pfBPNC6DM/
4vti6O9a4dDmXJurIDlqlsFpLI/C7B+6qWkv9i0zlvEMgqszcfuODQp4p7qQ0Qp9lsuhjs6bkcvS
14RvBz5O8iQArdD9uSdf+GGxEmI1kt0cTcvB182di+56GZjoF/jLjjj9t0I19CW0mVkAaNWPfiLp
/HHb55SdPC5NgAoklJFPNly6W5YxyEMQ5OWNO2M6X0EZdQLQ3WM3WuSOA6G3+hpEBlMK7bihw/OS
mtqH3guBMDb5rFGjjA9ddLYQmW+Cfl+3fX/2BcujHBvRvvCqS7V+Oqe4fG/rBR5KVpznpklOWWzB
ZiwaFpExnBksPhZmieN//RzNFhlsEd2StI+xXo1AfbtIM0cga7vguRHp3h/crxzo7s70WSs0dsmz
Cw3ZNmByjSOWoJIJHDTDiPUA4rF1x9tmyF1MlQykiZuCCJiax5rTBWpN8JRPJBesPL1pA331AXxZ
EDpNo8/3bhZ9uct4Ff6CtiAYbmcAu/Z2QlhURCwWcHExQPVBK4yX6t4rILUBIQLrTuaIBtJ+MHrr
3nXt/ZznySVqEjxEEJHCbjKPvsmgjj6QByOKj4AQYg5VdOkMkAOmKOLQ5vy/2DuP3sqVdMv+l56z
QAYZQXLQk+OtdOTNhJCUmfTe89f3iouqQrVBv35ooNGDmtwyiczUlXiC8e1v77WNezegbGrxCQQU
vDonAEKBTEgNTVgaqwCaINAPXh90FsHxgNCYpYIMKhaigbRebaS8Lg0o5T4RLlwodCC78a5P2Y2E
5XjpRygfFcTgFslsINGDrm5RO+3S8yPN7Mor4bnIOR6sGd5mc+eV98YUj7t2YEFqxLwUzdzCjces
fiD5fwpSvYBftPJuly9JbuuGyoFMuUmZuUiwC6sA1FQFp3XF/REzTx5fAEV8Ec+FrWhGDypla5nM
cNyN0Np34+xDMkDyAcrBVJHAjIGG7welBGo3Pcfirs2cM0m/X5O1TcZgOlUdpbIc+vXWVPLoRyUL
CkrKqnLYGlUd7MeOuIDCj1XOP+z8H8Qiv20Wi/D/i6cW1KE+RD57GG9BGQGqjcz70eJuQCEEUUpQ
iQWiRkr3uWfyoo6GFiksFhxMXLPkgPbKx5pn0PxxY329cAZ7Rb/Cls7CeU3vKmX2TnLA+lKf80Y+
4dS1NhNbopWR/OqYGFcTJmNWfGW4C7zgXBW0tePQ7nd1ObC3MCKKzSq1gAwCZeiFPnGLfHxmQ96u
mjh7r/WwHdnB9+IO/jX0Xp2CuOwysA/EKTfwjrUpK3DF1cHbsRoxrgmL3xoFzS3qdHIwYBPYqeLO
MaiWwH5+abqc8zWx30HkeKe8yjES98WDU/LLtmE++ONhGOgLI7jNj5jchmE0+UF14bzzW8q0upii
vGSi1SWaxwMtG6RTrEruWJ4RFGhP2eSOLx1tO36fe0CjB/c0tdO4F7J5pPar2vQz0mAnn0EG95cu
JZEaeibR6wVwjvSSD76XWFZcq9vEOI0JaHGQ4+3fuWO4sbv54LjVhM02vxr9nyqXPOIzkjA2qvc5
YdPahKPcjPWAwZF/sIcNLxOG1FN8s0Q+njwdn2h60AIJxulelgTPDfNaph6y8r/9ev/26/3br/dv
v97/c7/ef15E+z9TyP5vpLb/L1U0gTxlWv+hivYW41DEdfu/kNL+8Sf8XUrz/2ZZlgs3wHdcodC+
/imlyb+5nusjiuGSt4Rlopf9Q0qz/6ZcS9keMyEyF+nEf0pp0vqbZWILQvlSUgrXdv4zUhq6nfk/
ammm7ZkOihpKmkmekq/iX7U0N5qdJMtgqBtaDGhm2jEWvPgWewbys+9OAKRh4nIS4vIhDU6xD+gE
ah4mMCfCuRD2FHU6PQB34fYfI4mowPawGMkvP/AhqGRpsW6q5iZKi/nBJlqiJ4pZzxbcPx/wFuYX
GoZcKnIptF5+cj2P0EZKKwveeXSbbTZgLmvRrFdlpo5hDJc5ZZdXVX2+ibS01VsDmG9or42M8WV1
5DmwLW6lKz55Y1PNmAHadtJfcT+BHRwI6IGzujl5Ro+DM+BKGQi4AWiJ4bxv6nd/Suganrn4pbgN
1onI39Khe+vD4SnNnRrmOtyQuiNeEQwLpHOiyVsjnR/g2L/HJm5B6XBb1rwiD4/cinyJuauC9t6v
IKgZFYUpYw/RqSFDMNpE0FpTPFpN9BEnoNTsEkNf7znGfszD5lxMEc0CQ+0TPmV8lmD5fabgNUII
CNo5vwWAbynyfeyjHs5bEPWbrnE+kpBNH140GhvSmGrNfq62dRB+wrRMCLxInZVCjEnm6d4dZriC
I0JEaTEgEik0ThUqLsBB8ZqG0Y2fIEJCRYMvzQi/duTfjJ3K3sCYC/o0XUrKBLZSgxV4MTdbK7Co
wwFUzDIRS+8uMUFphghgm9qcXmWSg1guHXCzPWOCOxLodXGJoRtvFkP1G2ku+GS7HgpNMeJaAUWe
OhRB5fGfuEUlwEkYU+PT1tztw+KQ9e+AYO+wKe4rWHQG8L5VZ5K5JGPHftfDJt4v6uIQ9nVt2hfq
8KMgJr4ulbyMFt9ak5ovCQexJqRMz08Xbj07wXCD4lGPd94U0HvLCubgz9FMZ2FHA97C7dMLdfaj
RUBi/bomkTahr7JVEmECPQX5yJ+xXLPQWqWS+y1YZWfjejxdY8rfabKCVbWJ79sPkdMGsNtL8jwB
UtoCqAk3AdpaqqplbSs6kasg/jRc0udLi/PPsucnE8M1sFhq2qMweZQyh3jfg2QI0+yhd9VRqABA
AZ1+GOHUsc0JpJFleWvAOxwYtz5ZCMPAxb62NgkiW2aFLwTKbZPl1MO4Ncm7aKJPXoBddi39O7C8
m727dljHlga0h6aa671H/rpD9d+Igk92/TXU+HgAzrXadzBLNN95AVYX++Z4mw10MU9dgNXvTJaz
8Figj4sW2wkL7pwqsbjZ+H01rqibczdDsuBnUm9GaNAbV6GzdP3Jdgjv2yXtzY4tLg7fzJjibL+P
xo3XNHLTsXlt2sLdkF2AXsKQAAedn47tuvemmW6tBW5gnmjMSlv/JCW7Sgs+jtF3LN399piXmHp9
x7ZBCznZRo3L79BzSImXNBeHw65VsBxznvq1GMfLNI/dkWAim8RlPlqkFJsMWsQUGkwcC77eKiK9
kcXymefr5Cm6x6fXJdUmiAboZ6fJczWsqKZDmFNxRRmn2x5SAv7rsiRGqjKsv4M8kfF9wnkJhDrH
aRMOGHqsks2y6fskdov8p5bPiSgynf5+m4usWy8pgWFBxVPUW2CSvBqeHw8UvYVgT5P6RkCR7DpB
6qon4ufyQ2tsQp8EmfdWKggQFvzewPMfQK9xjEFq32H5xIqE8cWZaobE2dmESRGsZW0g6TjpfqJQ
HmpxSH8sGfJMWRHIFn4uY9HdEYOLt6KByrepdZzITjp8XTrGgT67twWOKcdmZpRzFeLIMN/LwH8n
nvuS2eEXdAmeyIlKJNUQH1d0/6VkmBzJ5zLM6AvyUjYJ5diege3tvIB9piuAoqpn+lfMDZ+mYo1H
+Ve+cBI0c4wJNELscO5Kw/tGyqRKJzBOOUVvUSTBgI9UcndTF52LJho29MgLXmfyqGwX4IWEOm7c
mqM7F2eMPeBtlh2MkW7X2sTE3d54Mer6EVLQXeZw3NZWeIike1wS64lUebQFDPXox9gCWyHemgp4
gkbp8T6Mv4vGfRzd7MmPzAvdHgAd6k0vDXdHeTbiXr8vTPwxdvhQUEJqlhxQBj9+FkP3gzBevJZq
Bwl6T3QTRhSkne3iN8eCvfFDkVTuETeagUXMvIaTeFvS+LMoUw5C/76Krf0cpBlgHgLHkbeEB/a6
jP/E0naLGZOxyIdiNTXi02VJXJE+7wnvrtKODACrbiIpaEk2SZi2nF2+KtMH2uRTB4Lvt/E7yo0y
apylxjjnPswvTCGanUEvPd/j0KYuYrB/IiQ9CEQPTW5c3YQQQQ7x9dqb+bBJq/4narvzTHwzEfXF
mdVZJ4thu21Bbp0BG8ltUPm7ru/2UWD/LGVxmbVHoaRUqDcTRfwRjS1PppeyWL5ZJsK4ZhVxB7K4
vZ+cjCb6ehJbLw3OHQIP/veOAgmS33MuV3nPptvLnBPqVX6hV0M2MImcFuOUEU4PTTS/tGyWiO8R
3RqI0dJyQzbtIZ6xnXd9666rX57E1yBFyffYPtqqeK9a1hCqVS9SZuUpHAz3MIa8rhxeGMduAIiS
5/6GW0EMu7fjm2ZKez1FmA39JeNqlScYlEasp5Th+Koj2qNYLDhoiJqpmPV1DHAp/erZMqR59yap
Xipif+cZpCo9gWst4EdCbzHhM5CDq8osm6s/PZqoaey14mRv1g9txjXE0aAL5xa3eKBmz7knv7h1
WnOXT+23m/p/ujyzSScDLAn06sjk/KOX0FxTLVrCZSIUDH7Ez+3b0DQPlgsBVrgnJxdX/Ph82y3V
3/FkrNLKBq4sn5sy/Rob1otzFFnnyJ4eFHEpuihIDBK6ew4Hq8IVY94VofEdw3YRxbMxl3fxTMot
G3bS5ucIThPydwU+fAo/B+CkLZpaHH9MUXaFcL8xxY20xL3ZN1dItgGJ6kg7fdX8pMrytaZMUBTF
d1Sq+8pFUUtMb2PaxkdS9+ck74i0q+LsJd6PF0T3AlJfZKAeJkb7JJcJvA6F0QoPD+GaM7Xky8mk
JBSHMcYYd7LBGUwIoH4NaIwaerpuzPbOX5w9tw8H3k3zyqclOzey+eMDDr9LlgTFPrkYZXbLkBxX
uKZzlK1H18hfrbD/tGrnGkMx2bapPd7Tu3QUY/KYsxTwEk7JYriPnOmuPS21A8dnCp4AuJD/a4tD
NY53QWZ3dyqGd5Ua5bWtvJrMyDZAdxXhdOwOjaMuVjVsGsc7WX70HlDcvary6neZkXSLGqylgXOy
yv5D8jeZRnaPjfQBxxuYOTeOdpFDieVop9uURAsFED7JtyVPj0NgfieSq1RR4NFPx+E3BkE+p4Hc
5fqbIts7qD0pECJZ7CxRHkRj7Gvh3AMWfmIzHdHTQ8qjVEwoXsDHP+Le4oaLLlwzX6OM8UMa8Uc9
qSenpScHfX/cug7rUDmxIZ1Gk32b9ifj8kKq54oOpvM+mL+A+16jvHhxFWuiNEy+DUIyDB0g2nzY
rusJ8kJaU5pQOw/emL3H7FVOFrJo7yzuDWv5+Gg7WH1dt5k3JRfcTQISZRPSfxCZ5VPD0TP59W9D
lu8qJaNSAey0egrE9NdRgHgXFGeeHA+eGGFzoO4+jT41ZB+OQsqowhdcaLSZih/CrGcye89hLh5L
FMxt1Uwa6vNoOtI7x9X04PZ1co0moEi9276UuB4dufzK03Y5kcPgtJ08d2tQQAQJjCs5Zta9qTTt
Ctvays5hmmJHH/Y9S+stqua+T1FG6z6uj4ZNT49Pbu0hSSde+N4M3ZH2agAa5EbKJFvO42j7myak
e3DqmXGG8plKXyKVpl1w04pRzUX+mLKdtaJxOwPEu7YsQzlE0FTd/kH0nIUYpMOxt3bt6E9bVpRM
JinwDqJ/rIJg4DED2V7xaJYDB2sI5Q+CIX5HO6f4OZiPC1V+uOFf8ip6tohEtC0MB6iNszOcTeCd
51lT2k1/pLEFU2Oi/lAytzPj6ZVKvw/XGr56WkEvk+XmF9bGxxmM00qxm1wL8ok5S81zy31+XffV
H2/a2yEDqaryJxEbz1OQMiFgQKXdDxbpaJT5HXiGEN6O/BNZdnuy2HsMFotdaYqDoNkg4BQBKhJX
0GFoPTGXZqOa8HVgQrUXL7yDfHEVZjzsHc84pD7lgRUhWWqDSa3J0MJlvUj4SRMlU14Ey3CBK7h1
sUZgVYAJew2keWhVK6/g6dQ1tStSSJ75rFy87EV7HvuGjSGGiW242B9OT+a3sKMV3ivoNcyij0UX
XqG9vqYLWXp3cqnFMZvxOPS8p0B4bdwuH87smYkwWhoQMyWs7oCc3palZEN+wPfKK68W8U5wKMY4
bX1pURNhkp9uS3Lj5dEMKBbUpnB66e6TDEzc6Ld7u++umTQvYxVTeTcFt770rw25t3TKjqaV+PeJ
kreRTsuuhUXrjtupp13e9d6iwUqxKlDQairvKvOErDbBx2PTfc0Jq5c85q0qDKpr8ilxkShc4MhA
OnbsV85J5xeMFxj+zMH7qqWP3dN5nMieeurb5N9/F0BHh+JLl2CbuglxD35kcS4smj+M2yLkh7Ty
1yYkzlgYHdF98y3UEx/o67/6Fu66ekrOs/ouOxMDZElpWcdd1e5TKEFFH+xnBbItLZPq6Lo9xuGS
UocxfmKt7u2kNaaHpsJQbmJj5Al+XibvNcmCJ4ZtakdH7yAMJhKf4xjX/UK9+66yVbIDrLnv6L00
62C+8qfmjv8qQefyZozOhFDYTAbxboZCtGEx3e7cgOKBwnmvFrSKFMrG3A/OhY3iuxDNNzkURhAb
3yqplWjFTew1xqmxo3oy3gCCi9PqPeGE5AzLKTtNcEyX9AmjqyQOraBT9WCVy3fE4YshweBCFb0P
RuYCyYdFUGBsepUK4/jCletS+uE9R/aCsZnUtutxHQ6FsVsgNdABRg1oV3dgeXTgqXfI/RoNGTbL
fmkK/4d+vcNMxwyJvWKgmFW+JMGaReaLbYWso1IvZbzntZNjisyiD8jc0LfbTRTQT2Xz1gS0gvZE
HR9IIbOFzqfT5ryfOHC5AFNXvIohXa0SCbz8njpG8BrF/D1a9bJqWQLuiVKw2o32QWJgqnLC3+Hc
4XvFIWUkHIrmL3iC77VHrAt46TnDX07fWlKfEk/sGmN+miIgp1mdihXHe763nOYDV4h1hnt0bEKL
bnfSfXzM8+3Ev9VqTOSb60hwE4GBFyQ3cLamFdtAM7qXE2Vu/dDcdwBlSMAiZHVzdixIqRwXbikX
MzhFLAOjxrVPZSWejCDvt8vM9FLgfS/BkeLjoUm9s8E5KvzRKn3jaKRX2Hxx3Zzwt05hEYDiloGG
x+N4sCaCHlQz0HpX1VQcFdBm5c20cZh76XDpEm8XE2i2lurX6AhgXdEdHEN0xJkaqbsQsEjOLRj7
C/COxS7n3aKMgS+FF8EYc38ZdMy+OE2+o3OvyScc0BY/djwBuAlD7qWGvm4PuLB0+pxmjYPXdGAt
4hkeWm48hxZh4Az+B4Y3TMrJvG04Fc2ScbS36JmuUuakcDzbBHoPzEmPA1tuHswbb687MecYc4fx
DS/xUx7ix9PRHWJaLxrfDwapd78W2R9tk4KdMkteIsjK0JUNWmeCEx/xvm2vDiCwASQlZr0NCkvd
v7Nh16HsZe0pgtGZH20i6lyBkRDbkSfyCxevJNyUEZhw0+HY9VjyXfe18tU1L3wbVibRxvWwON0R
x9Y3txhY2MsWWtC4Hm9IFCTGNNMw/z3O9YfDjQyt0v8QQWKtVWrZnDV0EC/VdBP9yTKGaldFoE7D
mfmPJ3FP84/tWY/LFD4wBUfkKutuswe0cOeS7/QrHW3BdmI0n0ssPsMw3RUR5cl57u3VaD3Oyvhj
a/By3eCgoI77ccHYf8x8E3ccKpjFppVw+vdg9M0lBiSSKdzGdM9TruSE8VOH1gwq4RJ7tXGYYbrz
a2Oyl0kYXwffkttOoDzljKPcRKlzS4FWZh6iDJzWgUtj9EnxlnOoQpAIAUV5TD2vBkLQNimzN9q6
rF1R/QlWaX9XRcQyBs/CbVhhKpKbOW4uGBLhSJSgDtUERy2wbiZQI7Nt7vusRcfjWwDMobY8IEh2
bUEYt15ZEaRbkFdPebe8juDiU9VNJ8uWD3L8JkN3TxaNgw0DGRcpUC3NNY+ZioOQXXbXYMGiWuMY
SzBvRDKeh6x8gEl/nslrWA2uy76Z7zA+MWg6YKniTq3zgNc/Gh9Pozu/0TvENafyoM6z/wdn59xE
0LxE9F2OHXrlaIovkzIDxVJ/JWWAaWq6RXH/O5ral7wh0tL2wbUs8Xk3Lm/fIf9jE7R4aKbu0Kv6
Q1WS9b8X2PspNLGpVykBjLR8cROCz/o6yfANUsnNzjMxwSF9a2AD7WoXN2CWFf4GfxNiKqPwyRhq
jpYxpD88wuan5l/AeKyTBGq2yzDrI9jTDQYb2gXCwEh9K6rkIxncdaJCnqXS+yOC+nu25MHixKot
yrHc3yRwvqy40Yo8NVZhFcN0Qu3D0cJDQwuRFW+duTnZjVa13ODRLzS9zYPLqCxopOo1mNNfU2rh
76G8fiMd+6bG6kPNw22MEiw+o3/nhe1j3vsny6EspOGtz0APzJ/QY/JK0weuODiL5IXWzVAS2xqQ
4OpDjsGEbDfeib7tvB26zC5t+0sbSOCWKLvrNVfDWxcNz9ki7gmhBuqi2pNrRVfVLnDn1b1n8PK1
wZdtYS49+i7fQgxwjI6nBtcIefIZWZTYVzK+Dp58p/1DkJCK4UKhEPVfk0LVFYv6HoT3wmQbrlwx
XhERGsYRuimb9qMzySVxxecjOCQwc9sL1A/qmoH6ANLktBBdWq1iY8z2FbRAvmRaloPiLpnLiSRD
JbeNIvppCAh7DSdMmps1H8Ws2rcqOk10up6n3hCbynUBKPvzAdtru64qcAKF2V59MHCFuNjiMwLl
OS/j71aQUA6mez8Tf3q0DZIVNUaZavkxOp6+2jF/vEExOHZ4fY38rex5+AcThD6bLNLTP8kSctli
9Nj5fbFyvOKTUQC+aS0+YuV8BNrNZI5cFJzuxZmfusneehDNV2KkOLcZ8ntbsVUofTqF7IO0CQsB
SUwVvuxhnkiAAw8M+WjKhTcOOuCuchS6VTVh5qFypVXzvdKsWFSftTtXyNJRd7NsbaqOwolA/nns
FvZWXOxVRTnA4pd/MpLNOKacHbfgIw/EcSn9dSx9deLSSIrW8B5Gu7+ljCV84oczq8CHqaehg4XF
T7u4R5x5T24Uf0BqE9q9eQ3EfHLoe5rC1sHGy1GWO02xcv96qfQECUMQ4ZpXUYnom78xJI2dPgRN
/adLaO5e0rcQfO4aoNizWo7OyD2uXPGeo3TUIKRdFhAh2a8Re0oeM0N943pSIDin70p2r37Q/7Hi
X9NY97tkGKxV6ZsvcUo/htERsWaZYVPvWphQVrxYfSPZQ4lKPBJuWLALgama5dGWRry9m4lTH85X
I7LuZSvpEymiayhMbX+jqHisvg0DYF8XF79YTtHPrHO1UZkxbUCKdh1YVbLhv+VB+mBKHrzaz8Ua
F/t0JMYYUlZkfPbBcK366CItA8GF8dx4d5XziR3vJ6I6ihRlDDMKXWGUKt+rLL8ZpS9x6NEMhmcX
tzJiwFwbv8JsOcTCH9ezOT5bFMEtp944m7N1FCGjz1LDSKzAFSoFPm0xyPJ6Cxwl1RlXrjHHZjx0
KbpL3r7QZ3cRbfxZubQQlqZORY/GdpLIM457nTPx4hcAyKMyAs9srqSxiDNNyYZflZvZq5p1qh5q
p/F2/WxfKd626ALfwM5sT1ypEAll+jPUpJwyDsyCojn6ZcT6Acoer4P+MtQDbP+BEdQggA+80N3K
yfK3fcxUyyrZQD3syQEvauSakjIAqUuY19/moCHX9O6gLP6pWI9go2MJk4avoWP/zhBZWVi+OfVI
DS4gIayw49HqnO+0FhC2LRZEaXhHo1Pq5dYpHegl8ylbXMx7yh8g9eDe1bkE8/zXP4BM86Np5ppM
cjBusjDrLyO3675Pn1iHvNFQmaHf8KhHKQZtab1gth63jnQAFgQQaZPC4uo4I17XTZkcZxhyQ40J
2kocxkaCwScRVPHezp13itQoaumiai3MYNkiAcCXmGi2So3otkCJsj1U6Yh8BkK52E2tj9OZy49d
018YF9fcgjpU0f3Vx8i0gadztpOVbAnirCgRU7s0RS13J+/aww3b4IMj78WLY1+JX15rWReipNvO
yALCGeFdRG5ONOEfo2zlVpZltB3pkFq5CtAKhbAyJyUvueymAEDrzkZE4GoacHWXSwmibs5OnTkq
avHg92SeC1MbIKJROo9has/Ptlv/zKpOr0OB4Awt1t6B2zAcMDn1Yw4H4lwW4MzBTXozzFZzFmd0
dAoojcrcAnXKveIk0lSiVTjcR7iqVaSG14qhZC/69PRrcKGtNWyKcCSLT4lRPRHll48seV6CHkN7
zUCUcB6WXvtpYuqskvwai5Y6yRzIao1fcOU+SIJ8zKdWeRwm+07ZZfA4NoeObwDG00MR6GwgJz3t
V+vRgEPCFqOpK+8xYkxr4aScqpbNfji716zCU5qm6ozLAU6lEcKbs6xtOQX5SZiToAZ6eYiV9+SY
lKVQ5bl260IRcekOcMDDDWBMInCd/w6VwI1LBVwVfaE1zM/awRWLisPSLHZXc2Ixrwg7RJVjyxLZ
5slHZALFfHHcBW5fCYdDX0XG8yLz6dAscKM7J3pU9vgD9DDatNrn78edd5Gnsk1uo2E+J6WBf0KS
752aradcjmy6NjZRLclF2nBEcbKuCHgGq/nMDXNeq54QPvyJMVucHUUCr4OsIECCWDCBwVAit56L
Gp4MUzIScPQzdX2ClRlRK+3UeTTL8hoD7/MLGCsYNKzXFt2ylSM89PZmYatOtL96xmhdasc1S8XH
SHuwedLIV2tfdo1B28KozfO8y7Rzu5xzPJ0NSyjLnfd4FJ7McVg2VFhBD/bF1zzpQA8QDizhpfaG
T9olLv7yi2Mcn7WDvO2BsI06toG5nHmD/6H95v+2Tv3+K8b4PFe//+t/+d8EEP8yPmEv+g8CiJf+
u/+fA4j/+M1/d02pvzm2NAkh2lDJQPK5/3RNOX8Dyqpc1tv8Fo9bzL+6pizhYGfCGyU8ar6wWv09
gIhriv5i0+eXMFXRZab+M64ppjAMWP9dAtHylE3yUP+BQnJ5066qf0kgVljuQcviNuqt9AHkIYj5
Se8BNUO6QyXuZF2vM7MXJ1uQPOujlEt3i5AuuCsfnH4mBcOepPDqmOCQT1nZ7H3aQ0zIpOJPTQow
vWIQQN8N5+zXcF4K+n94F7GhtCPAijb4Tap0EZoD6LguRDG2tFs+QMNJZaRkQE5GyFWCzy86PF2Z
2hvt3hqS2KXNAaci9W0ZgBACEnkrGEK8rl/nhJVmB7vQLKpVAVsbG0pyvyS3IUd66PUEQIKc+C6h
LwLj7VvZlT/BJJgzpxtprCu+8mDvSfvowvYZhwFj0A8gIzpJ9ItIFJ61q2b/1bfSPeTa/eJw52mi
NXdbXfUd3Fv9sHNk8VR2ySvdPwbzM7c9zvtDEJXYUSQlHqysnSsHB/15xfyl0nf6NrgWmJMDwCwa
ACuTOEi9txoFh3oEoPBqCDccqrzi484CbRgd5ohlnSHUD4Z5eJR995rWrXhIGeWbrO6fKjwzK2EN
1T5b3vGjPxZjXFFlLquHWVo4403KolVDeoXVUHjNbIAsTj7Ph5w+G2C/+Bzgw+8Nk/k2riokW8Ie
8OG+SPZMW/Lh/sWIMmb5BfloLPz11Cc9FqbR2giTrrfcfEq0H9+0MiqqUlYJNpR+ow7NfYzxjHCg
2W4kd7q1EU2/hauAQTQDhU58DyL8FQOQDcQyniTwULSQO2xwzYqfQ+S95CW5grmDnSApc2iA7wUR
zTP5+Jnm/a++qubtonq5G7S8yyrgnDgjjQym883q4t4vKEoN7Y5WrOAikT2HkqKm2kPeAjx554/5
DUOIBeN94wFkW+UQpUhir7Mw4roeM6omhqCKkC4KqB3yaKJ/UTQz/nJrcZRcbT0IbmFcpXA/ynUw
5c9Lblf7knUnm7gF5BtfyaqSI9z3YnJWBY8JcOiU5o4G4plfHisQnWf27Zc2zDdcG/e1N72A+MLg
NvK2SYrq3qVTYxU36ZfXZ+h/fAUV/YqhFzoHNufmKa3cNye19yJ+7Xv+v5LxBpjCUJHeMmOisePY
PTZeX24bF7NM0YiL0TDr0vD8ALboAZ5uWP8o27lDteDWJf/MESVQ6ehDh2Y9E1ISD8CAD1xgb5cE
NmOQ6puQbun2xRhsEjdpToV3n3iWOqvJZLsVnKN6+hA2TwVOuGofZznsbRpDj1HUfSeatFjrhmG7
q8SerFxX2k9TyFU5Mn2aSYJsVzuefzfE1SVuFryLXYoKUtJXPsnprc3p+sMVoMpjDuGOMe7VZa0+
9fyw6T4GiFRtu96+jwU4FlpzYjglYEKIuxbc6RAR1drt+oOT9dkuDed7sin9h/CDtQXnSxbcuj4L
j3LSBFy775j0ubWAJtoGTDOuIXg4CBTlnQcExcK+iaEg+wYm/ouGz1vHQ+axPIFfYOj7XC1wg/AV
6skmYMRR3vJSMfJYU/vbtQStfl73QoFIubEZjxbGpJxxqWdsasdD2OHfYZjy9VTFlEKFmJ60akYu
U89etp7CaMSAE36efEqlN7U7P7MJIuXH6LYwwoHBTzZKT3Ul411YMee5DHyTnvxaRsBOz4JkvgQt
fMaPx5hYMC4mCY+2zy7LALvAwjPyP82kDeky88ajKmNBhwf0wMCPH9juwKfRc+nIWBrrSdXQMytC
I+hCxtgwJL6c6cFWT7iOmG8sckIuTPiyYus+l8uV+P7JmdS+mKhAD3kXFUVH3G2h5qilOdNnpKYP
0WHf27LPXoc9M3e85Py0c/sl1fP4rCdzEf8KGNQ7tCOPwd3QE7ysne+pjB6dlLO2DRmhlVXA2cKl
9+FMnGczPjHXfC4VHeZ9GbOJoylgLv4AxXmAWQ8VCT0h4z8DLTB4KfOXJv/QXarPZGSIWQsSEmWC
QpaTMNyrpyULotYf2MueOrSMFk1j1uJGLuSDC2C37ZiaRjHehsh4+AufFVt0GRlseqJxPE5oJjba
Sa5FFBM1xdWyikRfIbrssAs4J1p4EVqC6ePmBm4yW/FqWLtapunQa/7qyqX3hAAXUk6DpqO0uLNo
mSesgzuphR8zcfb5wC9pRYiDY0yNO0Y2iqzK+9znBPMq3t2V6WxD42kIxxdTui+GFpsSVKcR9cnS
MpREjwq0LqUFKkNioI74t0W4cmGQbULgg7yh39hzApHVMleD3hX2CF+ZYf1AdybJrrSmGso/trvc
85dsF1SzmFtKkn3VgX2pgv3S9tdMgBaweWMgtpkHPwlhPWshbtaSXIc2R+lnRd2ODWzUt9ZkGKma
0VLeoEW9VMt7Mzqfgd5Xa+Ev0RKgrcXATMuCUguEgZYKyYZePCgCTYRNtXJwgw7oihb6YqeFRoXi
6GrpsUeDzEv/26ctjsXf9CVOWcb2QmnREnHkXXTzq01SvsvNs50Bvy/M8pSMySZA9+RYeyTvjTNM
S6LgI5GzIf53yXWG2qIuvkHfioDXPDxTqnvbFVpg7bTUmqG5Im7vBi3CelqOLbQw2xxMLdO2WrBl
8HfpuGgsFLsduMb0VWp5t9VCr9CSb4H2SzP0o2qMuzDh+VHTdHO1SqzVYi0bz1pANhjfIOW+elpa
FmjM09If6Dd+4s4XrJ2kO+mxXyWI96jT/IBYfWnB2ke5jkIWD0tTfHm/Gy1s01dHj4J76OfuO0D5
jrUEXvw39s5kN5IkXa/vor033N18MF9oE+ExkwzOTObGQWYmfR7N5+UF9BJ6Ht330rHU7dZtQUKr
BW0ukIsqoFBVZJIR4Wb/8J0DaNkXxbtZufdCN8nxbGrIcvNZsiS7dGJflrTMgtn66QW/wdcYlIHB
7VpVy3NhRwxvHRWwrblyxcThuPfnt9boP2mVXurehmWmG/qSzr5Nh7/Srf5FN/173f5vu4hedtO/
G3I4PgJCuy+YFdR6aNAwPWj1GKFinpAyV0iZLzBiYrbDhdZZYQ3Ww7UGkONIr9rHzCYsZhSr8O59
5V/7kfw9KdhqE7LE++bmjDaGBmeWoccdHnOPXA9AhtK8I8rJijxUKLsqYdfWDzkzk0wPT2pLw+MY
p7AdR304s4VsWrfs832XevTi6iFMPVtXy6BL6T8UekgzYf6smNowQ3xilz/fERx/5Ryy4FAm63ZY
CCAz8om64Rk60tXMl0fBRbLXw6HZVzCDiAKszI3k5IXW0IaEYln+ZbKE8NmmG/PV5a21B6711kVm
v/tmQO3dKLbLYVGxt+wuTE6YgW7Tib2PbL44XXJfieBlskGbAo+9m6RzSbP5tU/p/M+2tez9hR92
jgw2Z8uTNAaHWaatMcesZdt1md8N6koA1T25dvSZixjc9mT4nDOSZ3AlIL7F3VHGrEjkI/6AquWX
gzX9FebhYZjw+LqsQFYT3lfOFdb+pvZCSXZ2KVnMsnjq3Obb6LavA/z/hct9aCziLXPy9q6c3pwY
5WXpP9Z+eWRcqHlvcI0CFmXSB2+RUIG4KxXCEbSPJCt54zXms8iay0O9+gcHIyl3/zHmA5haD4PH
5ZQ6xeHcHPIv8IKcyYX66KxDWi5Pi+/gK3iVKOJ88wqIECGqmzwFle7Qz+dVRR9zXaDIqt597fbt
4YtvHC955dIC4IIbG68r8141tofWG75GB2JR1HIRKcgzU9aRdGGuAyrM2BWZU97AxHjlg8JA3GbF
UfkUU9OijrB6zwx2LCZnBmY9ANHYIN79ld1JJ4e6NNJ8mq35q8i8h0QNL0bHBZVM8N3vv5VLRtQ6
pd0qLa7fXcFNzXbS26TF9+oLuzwk5rJs+srzWRcZ6S5DERjquTxmvf2odEK6nOh0caIx0iJyHCT9
zZIvN6MfzGeDYwtwPXtc0QLeEeDG9wLEH6/rKZcFoHlImf3KXwXrO8MyH9D+ZPeBGW9dQ/KQxCnp
c3/JPZpcA7vkYP4SKteq/gmBJtr3o2tQBtDrXJAawAl29llenhbYbTf4VaPr7JYGXtSC9zIL8byp
71dh1scxdh/yMrDOKTPNq0+xe+tzowD3Z10nLCAXXv6nqJPmyW4YZrAllSnGDhk/PvRS3KUQMjcj
Afzd4AXlYS7S22KObo31lK3Nm8dGvyyWm2AWvPdzfxtHY3ozejiDxhg23UD9D3n5mVbibsZRuq4q
4BCkodtm/dt4jE37R0XnPKmJQwg2zGfwBkPM+g+ZhiCHXmlm5rr37fRi11fPe3Hoqm39YLysg3T5
dZvXkcWopa2+j31wky7rBxNN7iOG+Anmxga7u4mQ+1DKkZkWQPvTwN5PhrxWvo1Y2WjPPKAY/3es
QfqNeLFMJvRkFkCqAA4f0m92tGAx6ywzVJ08eQ3z8tp5jXkSc4KV0Gc1I82bUGqhjfCmgARYrRut
KKjihF0sp3tWjvXmGSl8iH66D7Dr7DyTiVoWBIr0eFydSxthU6dZx+yLVNLTs+P+MxFU30MWQvEp
NymddAblEBLb2nwcB/+uHLsb4lNEsnosDMUYnEphLEewHinZI+DwN2ajY/Ouc61RBx0iwVb7rJxT
WRj8UhZe1mysP7nQc7tpjhhCq9BtuWQGzTZazNe1IRJeOU607cfgY45YefXZOKS5yw0sWah5y+Mf
ze0fze0fze0fze0fze3/R82tymj2URkSaIvE+5+5yv/9XIU1jn84V7n9+Nd/+T8m0n9/gf8xW7Et
Zis2ufMAfqLv+pLZBisz/X/+T1bwF0Ykrh1Iy+XAljZcxb8m0s2/uLbjufQKhC9MwuJ/m604JNx9
jwsJMfV/DuzIf67T5n9HdiTMy/hGmORDTWkJpjv/fq5SWlLa+HTQJP9h3/9h3/9h3/9h3/9h35PC
/n9j3/dTSoyJluBciYqRBeFwBpUsS4qHXsboqkcHwOvbUtOBx94wZy7CkK79iZ2Arb2ULm3KSMFY
GBYC1fs2+mABkLAZ9yJbCsJSS36p0mxXqv6N3h/bofSqIc4693SxNeg1xmgDvZ596+LQkeTIZJ0j
W5gzNoU9RMyRaZLuPIIAdO+ShlJUBjS0cMLNqCjXOARP4W6UZLWzXFhhGeIq3U1IgxBUNCfbRJ1g
+Igux+LNp5kAg1yLU9vxqubeOBnVCv2i9WetXWtCrLr5DSnJBWJootheb35WhBEfW7KwDH56FMm5
zSYoxuwFp3SwQo8fckz2JknKIZVgG2M45/kUvwyRzUwwlh8BSnHRPVNpamxgmLaZDKfOlWGOl6SU
umtaLQzHsByJvP7WOA3+Nx+bEDuM7/Ai6Hqw9nXJe6IRgvXomU7ZNu7SH4wGmQayS7c15uVbMbP2
tpLgH2HQm42mMRj5OejxSRYD8xccOj8sIC/bERAieS1WBzA37HrXM7bsUghedMTIHLY/1a8pBaKP
6geFq0BXPCLBAik7X8mRJEfsTllIV2Kgd5ogpmWhzqAP7C0KW2PgbhZfsCdQ76u+GW+MYX1oY7ph
pDoY6SSmYpiEsNggKmR1trU3O/Kz+VSe7CL/NcafKFlOs2xxzDT+TdN7ziWecZ/aJB2MNQ/YYfD3
sQ72j4X2BpbDo1lnT8lizAcj0AvF1l2euM7GlP5wVPBDw6byfvaE4VAMsJHoJd22VVUaouVi4n/0
K/7qaCV6TkDTM6J3YLWRd25xMBAMY/TYV8aRle9p3/t021rX2Kcy+m6Wzk/yvz91u9crGmtnT/VH
mjBiX60KpWxcyQ2U1RcbeOx2zaL+4Pa+ez/G7718r4iJouXxLmyFDwQTwT+2xpqdVFRM+IT6fjOy
wjfHU7iasH2xG5UHMcHzL5quwzYhG+ijc7Oz2Z49O2qCqm+PdPGUuSmUa9L+tU4WVgOauP4HNqWT
QbKdARUBoNiTUziO5id8xmdHreUx9s1HroDEDFsXrQeh2cz2TmMeb4IuTc4dJrMgyTMYMVDtbf1b
b9e70sWe1dWkuln6XCIX4UQMBnJy4vexL2+UOz/BrGDEUEmcMNN8JvI6n9vF/6Z817sLWnRBc3th
Xg78lnnIbkTR4BCK2Ha2+3vDDrBAO54a+ttdgvkkK5oPYaxvNUQa33qYs+mwmKN99FwLxZYgFWVj
VGPp+hJI3HwZkQD29bzyXPkPS6Z+di7RgaL3v4o500BWGKDBvN6ik5DbZe12dmQrjNRBtGm9+DNn
dcxm7bQdVBmyXNczW2LxmK66T0Lc7J1bi100OPl8thPCTGG8IJztLQxVIzsV9eI9VFYVb0qj3Tr1
hDTaMZpNPUTlvj9Onez3RYtSdJzkBXEWjdJfyChJKxd054q+3LEUW2yJi+aHroPVYLb9ufE7hmJJ
eduKasK81f+ch/HSVgrdZFC90wd7FTNaYVH74L5ZqgXg4+wmOoCEUXKEeTdKGWqXNjS32yJ6yTE/
8VydTLYnydUxsZIjwu64rNTZKU0Yvn6iodWA/jkXdga7mzTtwdS0i3kya1DNYIPZ0o9wtPStf/Zz
OrM5nETbw8zhqugtzcS0Q0d+n5cweQYkEnI9Iln6wQoW6i9p8nGCn5EyjvEdmstJx/pokXg/XCnT
w9Il7tGUTAjYGkGUwIMlYbphSOJP5nTObeLmnfM9gVK8XV33M4m7Z5ClnB9G8pU31tHNsoXQOt6W
JCjxro/GQfCsDHqvf7dpC8YilsfA7cib19LazcGeWRsze3MRO8ZVrCHGrw5xuSxguMtOEN6Rng+F
J84ya4tz5jMClRXbTxI8T1b5v8glDDsVmw+9jaGvriL3LCC25L36dGG7tjHjpqASO3Nmw58x5c5d
k5gOuGCbNwIUzAY78zvWGgVvOl//OwWklhFvDimAOHXLOtlGRSTZTJ67qCNmoLTrsmMye5v4PHmV
ATI5KH/VXpzu3aletgBUkfblETAaEz6rYpBpqXbvFCTHjdE32BIbvHDuym95XX3gen7lhfBZQuXN
CXx43pWWtQfHIzBg9M9dFy1syDsO04QavvuSI1md8/OIDIxCbOZwQgkDqJNUeFjLbNjS3UYJP5tw
MrwRjEp3tFlINSsEwZYWTYxjxEeviPDSCCiaTu3dwVFGfRdw/gV2cUkVgOV+gfE7ROtXUvVk+Dsv
dHpONFtxtlcJ3uYlZgViNa0vv9cZFDAooLrLa6k5yj1m6y3qJkzvPPe3XQ4ffPWaYxkr5L/tS8zK
aUgioNuud1Y2Ebav7HabtzEMfP5c4Mr9Lft0AbRddmfsmQgAaB12q1iTcsv1pRpJN9TtQ0quj0xL
YZ2eZgcefe22ZOt6cv+JVBejsTGaDG7MrjoA6IWnKD43rOxWcztYvKWTZvhaKyg8fODCGsfkLkGs
RRpaOsgwZX2k7f/W5dbRwA3MF9A/egponyEsh3GBlHd4zAOHPLT+vVcRze2pMve21hiak3EvS2hO
tuk9pZ5/KD1P3CQSakOeG7tuTvsdu3lQ5q1La6F/dU0+3tbMrvxUqe9czx5FIVjAWXAGlyWDQ6y0
zz7QbbTf+Y+0qb4HBXbKABxIGLUDZqJ4vSnp8RxUVjGkZOazrQUS2zL2DxECWWt0BqbmuQVP3t/N
DbtVMTN/dg+6TQzVZnL6C3+qd0iy9046tqdkBhKSGaVGpBForqNlm7Vsjbs9IvbFKZ/NFgdshxtF
rvUalubUA6oxgn2Tg3Wup+HeasWplaRz2AtIWojlUGQL5jkMlCKDjGo8ZkRxmGi1rB4Bjq1WTPCo
rAR73wSDthDw+YQp5ysuWGd3VXICaPceYNg9MD1JzvnJ8sajzt/5c7pjdW7+cCVLQYiCwygtixBk
wHYCwG1PDdfslFBhD8HdXIZdywdvC6gs3horoN7yG+yJeS/bcR/M8r1e82sC5In0Iii7GLlQbFzJ
aOGNtxB1qaJvzl4yXZ3FxcFWcqngSbLJopGHaV7fot9+UarBqDXxMW6XljSPOKoeMPJqsMlTk+pc
PSDo0egjSWOjcc15GavBy29603sfbS5uyMn8rZs1T1HvXuM+cUJeO3+bZ32YxZPP9TthNL1nLYgc
t2PfkSnl2CKgqz1i9gZUCeyGH2BNnkx7yjcuwJZ2ZurXsXtoRDoBlE9X6AnTdvVQcTUmzoWoC1UA
yWTxZEGdIDhehxj6jveQgbSDbbcWIctS7HitHYYKRn3sNYzbMmNnh/Fi3FnVbohVvp9TDDlVXLy5
cvhlOjrm4k8wotZh2vhx1TwXNnD0dvL268oFZBR9GnK9CRXVxdEpnRNIesgRv7ePlLx2QQWwLRWP
cZJhQm1OYpjeaoesUTT2gP6I6M5eggNymutLHjKmR1RESK03mFtm/WNAaBaO8MQ7TfLYiDjpm7U0
t4uwD7biQYafjXlZL4iSpuOn2aaPriUgIyoCHQFT1rlrYB3zGOlmY9klznC7pGl0CuDXwJ15qSJY
YCSd3GH9zI11PwXuU+Syv2Q32AIC1kdqAiSMHRFczMku9ibnUJXWwx/z6R/z6X8s8+mf2cE/Mzug
jf8PMhn/+l+L//Zf/rehDDfg//4byjZgLOAGrmNLthz5F/82N5B/MR3Tc2XgYldwPQ9f01/nBhpX
SxDOtB2WwS2hRwr/lslgbiCYGXDmOtKm7S/lP5XJsCXqqb+fHRDxYDHQFr+/neMS//j3s4M4UoMc
GhwarN78sXL/R7FyV+JhKhznANF2N+rtoViBkXLnaCs41Qx9vM2cc3lh7YPU/pxYbl4z/4kN15eI
c3HVByQ2w1ulj0xoNCyPw1E6G+hphD5YeVNyQ0wfLX3i6qNX9gGndKVYrU6cA0Ak6mQIyDAp1YPd
uuiOEg/WhfPo0mTajyYrsqzAfxThpI/9RV8ALG4Chr4STENCEDkd3ggdn1jLI7otHsn26c1oefX0
xYJVdq4Y3DXMuYuPvQn9V19DTH0h6biZlPqKIvVlxdXXFk9fYKQi6FZY8y92Pd8WfckZ9XUn0Rcf
1uIqfRHy9ZVo4G5k6UuSW7G0701DEYocGQ2guIcEwsplqG3YRCZ5Tn3hKrh5tdzATH0VSy2WH+tk
gaDE1USwzt8O2IALaJBKrLptaz/lTvbD8r/sgrVBLtXsMurr36ovggk3QhzxBXBjkfPLNAuoux0b
iux8inCYxLU3yieC7T45SC6aAzfOWl89TX0JTbmNUqa6e0NHaaFjUjGu8Ao7j5jo5BwJ7Z4Hfa01
/dk42dx0S268RkYhmupLsOA2HLtssnlgAJQLD6QUrMz5fpwd4vae2nennLUM+2jBaEpg302MdzVN
e6ex5739PTOqZD/qi3mjr+jdSg219FHoc3sX+ho/c5/HeI6NsyvCJaYPbmXW85jL+aNaEGyyRzrr
gves6SxnqYuFhqrBoXpwdGfCLP2vThcWsy4xfF1sxKzpKZq2jS5DCiVIk1buxiZbTm8Gxwf/f7G1
Ar8+JzRyJJviNpVNoysclqg2loO9ptLlD1go7rBURJYujVZqJE8XS6kum1ZdQFkZX0kAbg2MRBcC
hIyVRFozj++1Gi9GgGVHF2S1AVYF1jbQFLnLkwl1pC7fDOq4inqu0YVdr0u8Xhd7lS77HOo/QxeC
aFsoCXVxmFElVlSLUpeNOEoQxFBIGrqkdHRx6VBlzlSbti47AxvMkgfciWasuLQgCJCF9DtZxfuA
3AFvnNy5SfOASlY+IfSBPkSNa+lil671vtTlb9zWw1Z/jLeN97iqxiNjRbFcUjUbM+VzpAtpMdlH
AqhvtFaao+clLNDpsrvRBbjQpbhJTZ5SmyNuq8KMat3TZfukIHLHCfu5CmFypIt7cNOXQZf7Uzsu
EORoATwbuh2QBjmURSpd6IBMDNb1ZejJsbg9Lk/dTiAmsyEpQamqWw2SnkOmmw8F2entb2HefC0c
uFQUyFOY07Eo6Fx4VdoeRQlCdZ4II/Rc5ucOvo9NW5wtuPqaTS45lZnpjBicL8/v6FvoVomlmyZO
TckFoiUsUtPf93RWlG6xtGDcCfxWFyoVNhh1I0bQkQF1ReUuMj/0Va7I59G4MZGKbWyibMt69DJG
F7CkcJ1Xbh06EDm2bKHaYa+bQYvuCtmdCtc9acL8vNrFfkwQFye+72xG8jJk+frnRTeZKrpNvW47
OWV3C2rosYT6soWYR0cjew4ENuOyy29LCYPQNdgjB7yH5u+I8vKF6Be2nbQfd0rcUdQk0DtZ8vf8
gtYaDw6WpDEi+Uqc11Gd4sEBnZSS1FB6O7vPgcisDYfB6EKpltE2l/Jp6O0cyTPUtXYkiBLDeIQD
2h2jpWaI0KiYKVHBYmc3PZsxP+G0UL6OPwCUGOexWehVUhrbs7J2kc/2cGace3EcCXsrD3zZwrMg
us9vKIFH25V7SHQkwqLuvVqpbB2ZfigV8+HIlmzbOHXMYIUAo7K+TTT9Qqe6NwO0tIQ55sNiLxjD
u30vyV8aIyq4nkxnnspQ2QsrfEtibDs9AmgkTUXk8Nu8AxsJNuWpHHnTMWKzdoNlbFUGq9nSK842
ef56TD48/KihDrJUIDuA+E88TI0eFsZK05tn295Zu7u0nuEudJrGifIeAJltbHMMRbbRU87abgtI
HtGd04R86IMLG86wNcFMOAafXLVyzBRTj77IGB8BtHHsaQgt3eXbHDbsNjXEaW4zHhErS0NxBjrZ
baB1LaV50xTr/TTKc241Je/7y5xY6e20IoNqim9e4mTPvgieAmeYTtiGOBuAcoHWt+cLrHqE1AEJ
ilgGX8rKTyrweKgySrBoKDGUBHhgWzGznIzTwb+YPU+xpBjMsGiqa+nTUffzNQzQNdLnrgfeqe36
jR8L2JIKpl2qjC8aeSvPCRI4oHZpmzypWNG58PNdNcLAlmb7o+tMixmV/Uh3+7GpoA9l9LrCUT6t
oJn4NjgCABkMjnR3xtSf8dYTFnR8ll396KHi/ArBr/JPYIYPhTI+4jU9zW7NqxqnDM2a4dD2kLai
2TSPvp+/53GNjkoyq+Rx+DRJXjrp0TtbOc+AMQHmbes3p7LWcA8RUGel0vg0M6HKk2OXI1xc6U0z
E0xwiK2QeDy0Y8k0nmy8UqE0HusctO3gjXfr3P50jck5Z4Z1LsEnP6QxzZfeXP1jkRMKDAbwjD3f
O/BdQROq4qew1hUBWvQ0GwxHY/cUOb1/M5k0tscgnsOaQayK7fxs5OuxKHowHICLx0xgNeX2IWBN
IKMDn6+IP24d8QZOr9qqJJ93zcziuS8/514By1p/VGIIrujewz7GMNrBE9xx8zuSIP6xyOW2I9Y7
FuyxR3SFN1Vpx3emTC4I5HXEL3W7fpd3VfcwlPPWjKILzwPvhuGLey/NpjwnsrThJBMgiiz3Dmrp
mdbaryy22CMHIsiv2yKiWY60GpVvc04BTbVRJzBrQ9NmKfnkTV18KFzvpfR6eWnQUlle1e1WhZ96
6chadRxUvArR3pG3flIPB4k+ooXAc+v8zFdot20NDvMe1uq0KaZ0OsRamjhqfWKtu1YMZVTfhmZw
FS5tR2akTM9l+9oZbMNXWsboY2U0PLUgH4vNTTTn18qpy0OXjuSj+m+mi1AL2ttDwTW6jNE99ngf
kxX2idIqyBGOWAJhatWSyCgPjNC3z12eNnx60mnTtum4H1KQzTVutDlb38wJnnS05pcxbsgWduZ7
B/8NJivb5sSDOcJsIgSdclyCpeun5VRPU5fIm3Xo1O2Iss76ysB5rTgwq3EF2Ky1mEILMktMmcwN
fNW2cDZ+LFqkCboL14iWazL3YfjwW7ip1Zv9ZMsd+VbCWaN7rOMZSn4bkf6AbLx02k8avAEPjE6E
Qy6lJb5HHjlVroD3zQTXaJ34uZt6vTUEb2beeuPBwhPqAFCz1ulmlutHMizgnLRSFBs3XFf4r7hG
V/xzh3zm0ebH4sX1Aw5+xKQVDNz4t6oUZ+k8IS8NRjSmkxaa5uLDJ1IfWul2bEW9TxbUpyUO1EXL
UEesqIPWow6Kr1GqhyE4Fd0H2wqvuT0c3cT6JkgC7OTEBXAq5GOTERVZB6x7eRSA5/ewkZrmxdCu
1t9/mzC3+lrhumiZ61D3dMGBa/RyEbAv2zsT4AJnR84MUetgR+vS/NbD4okVHsLYDHNsqhWy9Esf
Gi2VNRKMMuUMStj1nnstnnVG9djY/nxJ7bdSq2kdoMwtas/9WlDkNFpg62CynbTStsBta+C4nbXs
lvlGcDPgvwXChomQiXA4zuBmgeIeSuGHa9nc+thzM63RtUbQgrX9MmjBroHs7zDi3PVx784dIx9T
BNvaonADhjAzYjGe8zziXWLCEePmuJVa5wspK4fGtem16Def4FFmK+357NtSiV8eRmDcPaBjpobY
O7LgxoNkqfXBA+6+DZ/ZzwyzMMzQjGlQsmcFhsJW64d51jJBxEgcaTXxgqO4UMiKJ6zFhbYX5zPJ
oGF5L+oJLp3rLzxfWQ9o/MwD/kv8ae4+Y66HJ8CvOE2QP05lfyyjY6PVyQLX6Nh43KFG3JCVz1XZ
ewuwLUf6OdtV7tkZkJ0g1Nwooq2EM9gEGafjXLP4kue1QenAoKwwp3uvFf4hw/Fca9lzbsJlJ4df
ag10HzQ5dei9pwXRatUjP6vHeNAYME3RSK9MrRPD+7K1YLpqk++MCSFvtny+IoewFMoj3Bd83s0J
zhOZFWysPMhgI3FXMEn+YiBQbvVYNeJZTIiuF07RA4/ie4MItp9A86Xrnspu2Q8dldFvMk1lUcHc
GenAm6YOTvFUXb24ay4Lzlfm3OODMU67tjcAwsW/FmlfMuY3wBvSz66Qryvg5o0EOGE0/rtYmbxH
S3sqM+KTDjFpu6Wohq9Vbce5yDfp+Bq8j5Pzy/NsIiWjJPo6qw0E5Y9oEghsUhZ91nLeRSufHkZq
hxxg9rapakZOK08MBNh7R3XVtunGo0y4Lvcwk5lvZi9lCe0hORV2v2PQs4C0jm/jxtuPk+EeRtw5
G2EuvBYvVvYVFX29VcOc382leMo4q4ISmABIFcorl7RO0X2fYdFvJperiGVrpihnpkV9F2XmvA8c
9+i6X1WwCCplXhk1XArEOod1iZ4HKQmBDce5q5yzspu911bJye3nH8RXs9BuWbxZCmaDfjI+afwA
l6X8poii3cLd69BO1pUsD3n4Zsh2nZP6UEKmswHPtO+fhg4y8gwayXHcgCKfZo8Lj3uCc2HcV7l3
ol0IMx+NZTiYSoZzlTm7tJhego7TtTem12Kg6LKr4Op45kPudPW2i+Tn2jak6QTnYrv0I3Nz2K48
5g0qObBjrU5AgsxumkaFKcsk+dWChfEhOlOE2YC6KVWEsStjoEyw1/7Y6PitZztJKILqs2r4Aknx
CsgjO6fRdEsDCv8L4Sgynu2xoxAJgRWd05EHhwbnCbAs+2hsf/WwR6fJ+jUZHM1VSZC1N9QVLH65
UYtPXqvD9sKdbDbqc+3hFl7c1Nu1nbcX+j4wca0oOUAt1AX7GaF0PS+k11INvIVvXeBEIjJ600jK
ucG7NfgZWUzj0EdBfuDDUu+mEnapTT8jpQyCk9LzVJ7M76VHxYCE+Oh4y6kSHWHZbEBX1MoQi8+h
05aoGonVDonK67SkdBtwcVk1H79yZh1Gzt1N3WORndbybV0P6Jl+9ZN/tmO+W+GKwxLos8o81HPs
bLm8wx8zGNO7fcTeSnCx0iw4FN4Ia9D0Tma8PJC8X3mc8ND1Zx6UZvWWU8ru8LHGm2qXlbYiUAhx
NgATUphA9MkRc8N66kqMG8XqYW5axsM6iKcqh5YgoDyx48akmvBygL1s20OUoQfw3WyImGdzwAJD
N99E6/psxQGPehzi4HcoprgmANrLaQHl+fbPQOKfGUgwH/gHA4l7wqEfXfPxI09/MX/4DaA6/SSi
YEJ9QqX315mELf7iwnMSAQMJaVosyP11KEHMwXI8nzEBYQZyCX+bSJh/YdzAYe5wQnsMJP6nW4+J
hGnafJXAp+YC+vTPUaI8j5DG300k+BZ8fUo2k40s/iT/S5rBtwyHrbwATmfU40nuL3nX7DNpwo94
Ghv8UA5rrTa9qGry96ypnQtamzQLdr4g+06raOhg9dDtEfkpB4Bo8BwgHI2uZD56g7Mfi/fMQ+rz
UMAGltjSWdsSQBFMetp5eaxyES7rd9/6cIy7iKuBxXBk4YDgkbkZihQvHI3G/qOB1J3hk4FR8FF+
I+u7WZTBA0yy9fej9dQmK6PdyE7wuLwmqyIuq26gTiu+AxcAQ/OGSLVn5fe5p84QPJqax6Z9q4bs
8XsZPzcLFMv51g6e0go6xEUsOZovGu7sGTSSQpdQ+MZjA8pWB4NFAcvWRIgsDLpbo3lwWZAJYjZ9
Q59uamR8rwqIsAt/iCZM2M+r4PbX/reGL2qjQ/IeAzrUwEyaD+549Fj20XDsYRrUrjq3GNq4Z0aB
SYFOXDe51WYReRYdKMDipMz33L9k6O6s7rFZg+3EQuFIw9FGAMQKkgJjA3uomX+NHaY+QzwOaDyc
BFx6t1uGGubTzUCTYPXC3J1oaFc7THibzBkOMbsYswNxhBfNtbYmq2rggRGEANMuxRsdu01nv9v0
EHxxiuL9AgRISFay1MX2b0ebvQTnLS1/BJTZajwDUiYPrDvxK/j76doap3Rt2fb1N6i/NiYTjn6G
9RL5VMhYmBeT7DcM9zQCi5FuV9PeRV1xa9sPJYtFjZypn0IOQf6s5ikVqIUAYrJDpXe9wvG4iKcp
4PJQyFMXYQJTxa2z4IYeUMyVLUXyrfSe8CbwvFxDDpjbYDA27G5qIssmAqc8eFuO643SV5v8hr2Z
3tiwKGrp9U/5HAThLF6EwxJtMjxg0g44hJOmYhuOX9Vw5ZCR2XivL5pJw3mVlrBArg25aMLzNyX3
mxaAWS3XU9PVP8dk7/v7Rd74zmsWPZByTuN9152M/iDkdzZ8oPmfxwpea7WwRyPCCS6KHINHK+t3
M6XcYkOQ57bfFC+63Gk5ArJ53pmwRQfGUhEHRB0AbWULtKoqDeihFu52EBm2RIxPRoqbIbkX+HFY
JSV8PodsV8Kv54Ydf/jigOZQYd0ab3tsk/I1a1ntbuDmDHNCB3G71q8cY7v2pqKxbb/LOLpLZhT0
yMpssGz0vhmIlZcCDlphf3Trl7Bf2oKvuNxTQe4iBkVtax0wKl1kVx5cZ+tZBswo5gmJUPu1Y11w
3eFnTxHlqKY99tP0PPU/hfI2cTUfx/RNyjZ05uLAnuih9rs3g9lRObIBazKasHbGfE2rDyeobsz2
eVAHSRslZfV/7YrtqKbvWX7umx/J+umb9K0juGsRb73gsxAP61I8MuXbLPTIqEOZhVR7r2aSh56t
WLbt7ABUWPaUG+c8fnLBV4GQ2DdWsUtc+1hoLB5aF7U1rot1K7Nc8hJ0lIrpIS2/Rp5Evsl7qTub
M4240t5zrTzlzafyxTYZi710mOw44861AsRbL5Mznm2umKb9kIGkDsS19BJ6Y9ZuHVYaUMXZ4XER
63J3FbeR8lkVjDdO3p3SjHuFcelsICN5OmWgAlgy7tbPrKQr639bE6++6dQkAQwlH6MA6FLirByZ
DPZFbO96n8ZIZaEmZ4wIZ2l1Is1RcjbcPxNuk461URjvBNqYsGwwOFn+rQtc7c6hlp7mpgGNAhfL
rZd79ohPVUObwBnpeqzrT2ct2HdfvPkQuEZ3W58NY8tikrS/sXH0Y0xp3QNu2MfBzEXtv7N3Hjuy
a+uRfpVGj5sCuegFSYNMJtOb8pU1IcrS+0X79Pp41UID0qD7AXpwL3CAvc+pzCKX+SPiCzN+FbZw
t0mofLuRdbRNmLijIo5Y+14g9zXbwm5wtTUZyFSTCop+QTc8TWnCsKR1MYjqoVeIBD8iE9ischTP
oA9vYzH81sak9lWsWVoLgYKiomENg27cp64Tbyw3fqIO8YFREe+HLtdB21vvJdMTJCLogxI8Rq2h
9Kn4Mc0y/mM87O5Y2nNKE1LQfoVZ34wZalnPINalpS4Lxm7P6C3OQA+gmPQ1R+axwjvHxKj3FWpN
VsaDyJRmE9E2mTMSLsaU7hrctE2uoY/Ef2297lxYZ64Kz37MSnVfW8lvizbIN1hXFF1MXQfDh2r7
eoq5ichta77J4D7ifVg5Ejf0kN2MgCl3aaTBzh2bn2ljN0q0maPkNk8j1/bJzfeyH/YRk+/Iqetv
EcsHWhW/IiM0HlzYdZhZlW7bNZg1B3vsDl2l/o4aux4kr6gKpgv3eV8yX9zYUbg1Gt/M7OrS1fYf
i1vN1AvigxNDF8koJsji2n7smuziaiz2sUtlQSa7K2JAv9Xbc6Zm0zYWMwza3KEJd2LsCL4V86j7
ko5Ffcjs6QOqxhddF8xaZ4dfbG+tKxhhjsyf2wHddXkymqUzijda5q9tIF5mNQUrXIPTbd7lSGWd
BTRCxHqxG1XWZEnx8I5sx9UcoE8kRvRW5xRECBi2/TxLBr+986L0ZC3CkPfDpW3I1vRDFKkUscVZ
6w+OeA1thgFJbAe7oE9YAOV3zbDyIHSEKb4c/LxFgozsxe2keZMwXpnh0/giONnrrTbw2JiUkZSf
jmFSuqSrKVJHjK05XWDfxDeWwbKTt8aaLqjZK8zQx2j4bWip66VzBdYimOHJtAmIkexTdQO8jQ5n
qYJOLY9yGIgafNGXQb9biHYb5uEYRgX8F01rtFWdT9s0E1yknYnLKJZ8p4JNHOnhzzhK+JpFgOAy
MxZI6i00P84rKZihppUVgG3jx16UXFJSueIuyy90LYeYT5NSp2qO/eDjoQ83U62D2bDLzQxEkF4I
7psdUJ8iHNHfiXysykYd1vZS1ol6IB67ABhJPXTHqTjxcvQYCVXmXoDW3Ktd5cGpiqPngubQN+B2
HBgz/RLMw5crjBZPhZqTTeBVHoZlWlxV7tUZRujJLI+THuNldRw+zAV2SryGVU1pDY/rpjbqb26r
MZP6Gsla/gBtdA48x08yBUpD9eJw0AeVv9YpO+nCYzbdiV6x3E62hKSODpv5XkIn3GZR/DGivp+T
dnAP5dx6HG2ibd5meG3nxDdytlnoY/wbaujWbvdFoeodwBRN0/TR5S05sElxaMka5UV24Z/jtn8c
MjVug1l3hGeIulO+lgXtFOYzpP0J0B8FZDQqzl7j5G/quEzksqWKrgzZJwuWpjlk/jLt84rLZ6jR
g+qYxm1sUxwPamnswC3yXoyltrEDZBAgQfM6k59BzKNfLH+ndPrHrgbqxlwPzS1nkxUKT2pE2myi
wplTH+pzYtpEEDjb8aT4KB3VGtE58apa29WqgLAH13IT0EvJz8DjWynVbRR8biFIHcQGhWDlyaYG
apXXBVztclOCYCp8qHj1ujYJjQzoLhRsC3vXmDq/uSa8xFCNdoVU7llAC3gaUwnR8g5ZEVtYM3Is
4+fk8mDXw2GmYA5v1ruT2XenJL80D80pmyp50Mu4O8t01r3CuMnnOCWvOAVEcPJAnizVhmSZpMUu
bFClB5BHI1N9+oyWNram30MVSjVmc6FelfiNafvqyvoacTR28qT2MlOE3mC7fCO6sYX09IiL5Yfa
rhqLUfscjWgZVqWVS/ObehHlT25VtV+pEM2AtdqGxhgiJkYX6mXilY15h13lHnsVeqzQu2Mk3NIL
5t701dxdNiDkYs2SNKQvgKgge1W1yt2GGHPRAvn5+s5vnY6XKvihWrW26SVU6+aoZAQX6WGHYAMH
1eBxc8r5ZIUz7StDeSoV45VCbXOrgA2DEPaR4Bbvh9C5gSvC2gDZtMOfsIkj3oD0nBJrQRGIKm8q
ljYRoa0E7yfVzEHiGQOFYJRKiY2unyvNGTYAnfD6kL+qDBOVOwjfYvpObZOYQBQA3+Hf5Mv2bdaY
NpWpZnj6lGvc04yt4kzlljpYWvWkZzSg51tQTuzV7K4IVBmBzUX2G5NdoPfaQzzL1zwfi0NiMNAx
9eKIu4kjqz7dNLvSSLJl/UalqVCNmj9FdWgPzPI/qxlV3yqQy6s8f5Y5pVoExfDKcDqapaH5PLse
rGNzHfaJ4D3AlVXb8y2A4nYynPw+9K22r8fyGRzlUdEY8rsSDhtDxd1scMfDbo2SpGV0EXNfhiFE
kMxcEn52eCiJBFo1wQB2DH9pQFQQsVdzpaZ79imVG1dXcx7iak53jODrywP7Ia60V1txkjXLLjuA
yQSqS4DGOSn/1DGoVzkxWS7QUSSeLt6g4AzsJMk5F6gQ4fw2tcywtaqitY+r4iRykiGkAUOrvxMX
dRkYmPc+5LbFpvShZincfR3Nvm+ce9LHPuSEFQognnm6Jx2LnmzZcduUY8Mlom9e1cJpvbDsl0lZ
/hTrtEFqOQOBXIVkmMdya7XKNRPJr+2UDzlVLGvJjB/QYn5SqR5YJ0yOWWUsA++E4bda/JCRLnGM
9Gp05ug541R7ikVzoGrV7olEI11bxfA4UMW4zdQogU1Xbkatmr06HMwLcSkf9h5Fgo3WcbyavTLv
eq9lNAJTe1RwpbQ17Om8WOlIxnsViLsuyGJVQVOxgXLOVIdqE4ZWeDBom6DE2f40gqsZ1s8uhWnH
lF9V6AR/cbLAXtLIeTRsDtttEuwSC7Ul0QVn+E7fKW7GRJh6j4EKH8Tbvt2pBRzMXMW311SA8Tr9
QjT6YNsWOLShPyIU8JNOhFelafyIut2a/TJr3OMyw0mnko6yKsXrAXBhQis+KfO+kmij/Kvsj64Z
zuvCzpe2BPq5dD6gSMdf3EjpoVwyoNaSBk2XXGhSx1z8sLFte8jneGF6LzGo+nJAL7c9guvkNsme
xASXdpvq4pkQyTGZufw79y68cwAwbxReyi33Ct7WYH5xE9Kgih3jgViSrRoRV/p4tI1J6DUk/Dov
IVjCsFM7KX5LPFYsOdnKcnc0qOO0iPvRMzvNOmhLrraOLbGy/pG1JXSLFhbuaDSVcex1rNJrlXhu
u+R0SwK7qaFQfQAafaeW3HdkolKOCbh2yfmqafTUUmOaNCESnYJ/oHBMf+a2si6sJYRaxK/lkhwG
CY13gDDxQKjYHj8DGf2yRe8dIQY/UnvNbzCshY0eebXGdVHruKxPYpHm5PiQL/llJNVxyTMruWuy
tZJxplObsfIqWrLP3ZKCnpY8dL0ko+1xvtJQkB+LlAEE0GRUsyVJ3UAc1n/YQhdHAknrdslcj1gS
kMiQi+cBlmYK7tixrW9Ozpw5bNJHWpccIFADoP1Hopu6NujbbGrD+2y7M1dYlFGFq9pCTiQ8gs0q
IyLeuZQb5qkSbKUu7m1imzjJAIDOevZeLkJktaTNM2LnCfHzfsmhR0sifVI9fUmoN8rTaBkM+szP
PO4Nvv4AcxOZdrmk25mc0G2ql0eTZDVJcjLwOpqgQvEr3iLORRVnezLr6aMgOp8uGXpCoBMZfXL1
vJ1Y3mqy9sGSum+W/D0r47VcEvmK7eJNTJO3gLC+tqT2WbL3lBBzIK2AgudMaVHLCmjqS96/X5L/
1sIAaLW5XmWKyvmd7NAFT2A7IqqmuRZtCBsmXrzwBGrAAtg3QKUurIFsoQ7Q5XQwwRBwDWEDcik9
yUAU5KAK5oVZIBZ6QbhwDAjCMvkCbcCtHbxmp3tmYCXs9jPS0QJCWIgImMTGhZBAc/rCSzAz0uR6
Qapmqry6gZ2rpVPh5RlnDpPxZIfnKe+S4JDjQAECyIZmWnD2nRrWvl6WBISwh8qW/kddfIUDRDuT
Pu+sxspgmkTAQbXX9fgQx8NuWDwPFYWQ6yk2qM+0qw8otM2aWxnTztT8DQfrY7mQVbCVOVJRhEf9
skukMz2dGdxAxpR4Mkvd/J7ce6I3F1piDM/VyYTHCs12NaHK0baI9fVck0aKN9Hi+BqlSN6SnOGI
bMh/pxOmZZu5ohO1Of8XvXXM5L3QgucdmROZQIVeTvdRoYCX8JrKg7rFT6zg6EpP1TICjSs+2pQ5
L0VGEXAiZw4HGoUk6QA+eUCWIl0absaJKseo0tdTbf+ODLC52nOO0nLaDZF80vFlzHhM5kTB3xXi
JnNdaT5I/ccsuz9zolu+xzWK1embYz9HRgyiGWOWOECFR6DklAxqccNszuitbDOTEMfMofqRTaxZ
D2q5cjSuhzpKw7rMSZm3vOH0hEwrtlfdl6nN3CkkzT7pTH10oW5VIp8XCeN2pjmMgX3JkzLra0l+
19Dzmxm+20N7LiP9yFNVJ/WLEvxxIr3pIn9CSI09kUQ+kFdzQxX1SwdFdNVU8W8xVe9UPVO3auFj
lppmHiOFBlq3n/0pmhnmxRRcqor+whSztPKjXdapR3Nz45Wi2td8E9sUtyV64UfRhVhbMBT3lrNp
be1YTlOxmcPPOsTq2E44uoIkeinoUUVLv5VOflSa7icUE04rvvQyEXwvOBDMH6dSPrVKt/0+Tv7M
ROCiEqqCgzHFDz2j/XJKPudNZ10y196boWHSRFcj1DOs4IoBoqC2OMUXQXieQyDNk0tynasDZO+7
YSrvo6gT3+J+FXXhE3000k/HR1ejNmkW3Z8YqTWv07TaGBS94OMFjaDQq45dlYOCtXdsW+4Hl3Lo
dPmPj4/UG4Fm3SYJ8VyORKE+7vEC/Jgdc/DwS0uCY5P0zLJpctLJ8SELDPZOUpzUZ+kzzkCOvNk2
D+7SGFgdMcCp1T7uO3oerG0UWvuyco+uywBAhsQNFpgm4m23lAopHcU6Je1uawxdc5fe3ByZ2OrW
lITybnoWgxxnppa1S6FX5nd6iuAhh8dpTu/aDPJTGf3SuTcCeXgAzeDq0VdKFZf7TavQsYof6rtZ
hTdNewv1D964A4US5Og78AnaajYAfBTFxdZnSC/NlwVPuUUEGt66JmLW3/Uvbj+eB4cVGws5xXXr
WeF1HIr3uuZb6OrxZLbNEW9RatDk2OL8N+GMdup2lOGjhXu6cH2mAcxtsDit8gzXuGF9NL2xcQI8
cdBlmWKZYwuwny4iG++/NTp06waQ73HXx/kTro/R7v5CvWY258IhGNCRBlfbW0my60T0ZlbRj5GO
l45vRrfDe1mluIj48jqxjezxmTTEgaSpWte3TvQ/ApNwxc4wACqI002S8npGFTLX46SGp5Y3OFKc
C6DkaQJY8v+13P9HLVcV2K9JWf1ftNxT9/Wb/fdw2X/+7f9NpTOQa03bxpBqqdTsLWS44Xeh0iHk
WsLWTFejdMcU4ET+j5Yr/kk44NNtFyycs9Dn/jNcZqr/JBB+XUc3gdkZggKhf/uX7/Gfw9/y9h+8
ufa//PP/AEZ7K+NCtv/6P0mQUTj0X6RczXGh6Oi6ht3VUJfw2ffnY1yE/Hntf6XDiGicxYmHHzxh
y29eqVXLIDBrbwNUC0+BLyI6DRQuB4cdTqMJ/0cQ4kCPRC+9wSLi5IzZBWHtEhhhdA3mxLwk2qWR
tMvWOWKrO+afzKUwoDksU3VHr4aB3xCiTDfq2LxNN4QIUZ50eD6elbGMy1QfqFc1nqYwNXcWxudV
rCNVxcm8bplP793MegIinG6TRnW2am1cOCc2QsVeESS8MXBl2H+dyDyYk84RU1ITZFT4wQKqKboR
bY8/RlQCX+gpSMJXCxDVSp4cboXIZ5b0557F0UnkpeEPo845PUFovcb4lKAn1+WBT5f4if3jzuLJ
GFQLwn0u2Y3lyVR06WOnPrkQPM59We9VIX1qmZ+ZYHw2nXMRRr9VGv2WydbTJXEWTUCw2RntwcFH
PSArVyXWE4QtIUp01aOZ7ZLmVOjcA8LtmGAP5M6bsRyzvISOVwctMwmIwxFO3Zlewc+52pDWtrpr
W5OIKLgEM7oyB5v7cX01skMWgSH5tsqjrv3q7tWNtg3n/4xPELVPTv6kwCziob02reBDXvNwD9Ta
VZWtkv5ZySWVFbRjEu1or1joSZNwIbr12kFOISYkXF6UzIWFjyU8wH4/ME5TGW5IzficaFMbIZT3
urkTOtPZIthNKg3G7jGT8Uch809Fp048ZxCe+mgWMA2kr/V4y4ZuXWlvTXyfstTHEq+yaTXzEWQ0
HS3QT8rwmNaPyPH20LyV6ODSnX3F+qiIZwTWpdbaQ8t979ZW6bMlZ6BKpLvyg15bm66/t33zGCXX
kW6fNthZWe6jmdIGMLPkKp7k194jz/agRLro1nUMb4zRa4foZA86SYGDNj9yw11xntwYino01KOl
lc8GPiyCe+4N4AfBd3qbtQsnuk1b311IK6oGEdLEV25uZ4WahQZKd0/jscLpQjvhm97NiAToqEsf
Itgh873v0vWINJkXfkPNx+xqx7447NHtR2dnVPIW042r8Q4VLqPb4BwxVc/nayAASptMvO09JSXR
SJyNT9bkXBOZR3GkorJb9Ny11QeVo0jX4WruhddY31Hq6x2scH5X2Qg8IT87Lu698SdtATxwmFNI
Mkbdb8cMf8LBjKl4M6KIEfjzuJal7iZpjmH42Tf+GNxU7HAxEnZ2xhC8dozybDvb1HprQVKQUBkf
5uix44TdgYoXXJM1vIHJa7CMKnEPuDMzSGSzAKd6IijWZt1yRLCe42sdLPfX/tI26WUyvDinP892
qPvkSDJyzFPt8BoBf+org2mBjbUzmV87aifQ+Bg64IsiKlMSCRsrZ2OXHDajWzxwrQTjUwjqPCNO
rCNmwM6LadGxsBoT2jFvWnmrDJQz5aaGj45x6wcL2wblRe4Bp+DJje8Cv5caN76qb91cJ6OYHAaq
5nuV7sDU8Zrhx4pPgU2zdfPg0HvY4rBPgo80Sj3B91nZgx/XLQo6bKO58HUD/hQXhVCtHvt0erKq
Sw+oSsfGLSJ7V7TVJtGLPVfHjdKOVF7Q+Uq5Ztm9OUq51Uf63kFCJX4dhWi47yhhlNjAr7FuKV79
SV4iZ28wE1USC7+sflAFtlQO8zONCcw/83mN2LCLcwzDFwoW93gnSoaD+BHrElRJ+GGFiIuDeayC
zy5x1zhXeuuqN0vLsBr6mv1Sh6Tv+tqPcXLUIjJWMU+tg+Eze4dt9GIwL+5s/LnTVWhYidFj6Jq7
Is7sK+Z1qX7AuOl36jnk5kmHAQ8glH1q5J0d6ctnYT/j4Fvr0bBxTXpIrZ3eJTtFWQwI+OAGY98R
SamK5zZPKNvkgGngbMFK3NrxZmyqJ6kY1KhQszB/jbV5YUyJqRVQDE83/enwtPhRde01YJUwoqVF
p+UhsuVGs3aMD7Yjg7ERkz1En7B/nGid65XvmfrVTKKRxm1Af027HtwaA2qHJJdTa76rNMA4ie1j
taxX3JSvWKHXhUP7ksFuG+HOLK8FM1+Hnnn4HQrvQB2Kaz4kX2XM0q6FFHKH9qmmF2Tc6yxeWnIN
xVMNv8qOuq3dnuY58EgA40x4qcZprzThnhjnSewbq9m6xsz0TznOVgCOSQHxRHlQT0axLp9YFqgK
b58KZh5qoKEm5T52h1c1CveG1TxUbMy6U58QWDzKKybcSUueWCsZMTEjeDTtZ7OliYeZxRRTRzZN
6TuVPMcsaq5d6tskKVuLgXyKNIipvyrFg62eNJeCnimgxYQKtNg2PuAOHm3j2kTK2WZt1EIq4UD8
4z+Zzj3iZkjTS2KgPrj4a4k+m+bLyLA/zyXKNOP7MLQJUuk/oyBO2/Erbl9FxkYT1scoUH4mh5Jh
tI6ycB5ie35wFitoXm4Uhs/qQ+g21M3+jNZzO783iX5InBQt/cUK/jJGmKlhsNq7rBvUeye9r9dx
sS678qGPjaM2/dUoKSLEAIXjIDTH7wrTLyLDvpLopV3U+BCOELI3gqAbeUGwR1NzjjK2HK2hw7f1
odO9TQ6NORAkw/aaxUwBm4YZT//u0Hkwm1uXVpmRkdFc0EFUXIUZbtSecmyXtg7jMc5BKqlra3nc
54uC+UJy5uj1bBMYh4yJ1atmTA+pIO9R3EFZrSNkd5Pcqd7+ju7blKnHUNXXvfEncaHRNFfqA5lV
InTj3hoP4YD9w6DTKJ34qiK/0U9Ys4hknwO0YOCJfUY8Jf9Si2CTkSZXDPOuRbSMhwPgyPAhWnay
EdSb/qiSJF21xmXGwc08ifbJlSlodsgwuYT2YnPbm8VZ/WuYDsW0NQIhAuKT7fDf1eWLk3UHAhvr
RvU1s9mVEd9C2tDwy3XL4i0W9cEOSC/a46m0uUc70MfaCxXj1tJUtaYpFLjZexnvtMQ9wJvbllF1
Qs30EvTcKji2esSnjx4C3N5RwwLL4qpfKzNn1i2e0HMF3URz+VQpR5kcShBjvBW8co9xQNwfY3bf
fJFLfjYAdi1TRlnpHBX/umgXVkCfoumLzB9PROAFGKrjEMCUmvuKEE9x/cI+2jBtdL86+4tKQtt9
zgVcvQl5piCu1u3dPN9i1aODT1Pe5zqCZ8djMpfsNbOn1+OOQYa/QIhgn/kkc2rtMDDXpp5i7T5R
xRwaTIp8xuZosKDETsbNaq8lkwD4jkjrWC1xLov+0ExPqDNI7hRU0P2zpeyD+tp0R8Mnn2HY5eZF
wyhid8Nu6T7rGdLqfXKOc3NjleKgE5/Fq8GUzFlJZsq6ICMexa89xrc4uOWdWD3MZbPNyIJV1bPM
nHNS1V4zwzANwTEd8SL4YfLuxhT5zWLfdkzw9XYPr+DM27DSp5+Q5BYi2rbi5Zwb/sc6KBxKdot9
mfBLQblUw8AfuuXk5c/twygMzKmcCS1s6SmFmYTpOaoUqvuNhAJtLYICioBrplAe37Qg3mTD9F1H
fxk4MqEfmDhuZHNMYB92be9n5bFARxkxxIvxuY1/VcbuvG4k0hqcP5ZnumBRl5pxIoChQDZn5YmK
lcoUPcaXoVh3mwEkGMkN6QR6zRNPZhXWnGsaNrsJHQ+JmiXVxRySPDzOWbSPi5ZO5xLLHXcgArjQ
OtdN3x1yXOwyvSYwp0d87loXrRNetzIqHybZPFotf2UZgefBBaVx/S2JSaGZ2UelaH1Ip4gU+HzU
lc1ylDq0EP+WLH1sS+1kblTdx2fGmbXd9/zxJZBLYL9yYz+caYHHDtFlGC/N5tBm23hI0WG2VsUZ
BwU1KK5miepoH/V4H+bReWljd7rrMAWHNr0YLn/Y9YzQ7yncHmssWobcNEgrBqg/0zhPKYO3FIgo
H7gdju6Q0iPd7HqHSMJ0qSBDRmg0pfPjIHBOHS4/KJRTV9OyPG2b5RRVgdZ8g5m1SzDFKL3wO9yi
8E1XCu5+ShMrdJWAt5TquE0jO46L93kRHKbvtHGpZG53vfikZpN3Y8blRutTvRNE9tir1XQFADVT
qJN5I9+iUx+ZYDimlZADAnFfFTWE8sLBRz5bJ7E8j8k1nj7tmCw3wenFQOoy3ukd1htW9T7IOX2n
OIAOhTETkdhp5nlomMVNh0GelkGXY7+bKN4JuOEy3LnZVVp7wvy4SimTG6k/KoAQvCYkvkm6Y9Q9
5Rwx6vJYWWeRTXx1bMHOVZ1qVs6Dw0m6kmi6xmvRXgNT7sSowJV9rsyPqnfXGT+bGi/JLj47LfJE
UrT8bNHJ15u4alYhV6cu+zbiV4b3e1sfdvgO1hTD46Ps7rr7EGKEgBa64SrDYYaohE33DU4I+5TE
+1S9UHK7wRw+q9NuzIBsYE8kr0wCR9nn54l5OhU5pMyeevNQYfUMR2h16rFWPjQCMwarf3WQFifx
5LuhEz5Nwh9d/mbuc8s1qssfq4HksfYZ1U9z8zW43XZIOQhppPSw6Dm9vlPHdwvJSsp4V8fHOjqo
oeXHbbmnUwydkjomRTlNgdi0JOgE2qVZIZgyQ7BxfTlPkokdG90S74157oDgzQRA+QbMM5L8Kimt
Yzb/ahO7gAF6Qfu0mz3zeT9U8DyQujFrrxb9Nh6DF1mSa7GrTa/Jj5Kz6GIdVWh8xEk5z0+UG2w6
h1o/+7tgGdels1Ywu4TqtEUHOFtptvzyCU2lT7FtHhKt3vdY8C38ypy70Bq25PVIyvlu9JkP5ZlG
yGDeWHnqC63C8jyvge/G+MmdETQdcfxhUcsSL09+zGTauE5xlMq5qp9HTjI6yf2RZI0WfygwhHEW
gaP2GQxNHFH76dbqwzZQm+0MQYORCntG/daby80dIqRG2WVfnaeKCLmLEzynmnJ6sWXtw2dEqQAP
GyY7zIqdC4qlOpi0MbrQAyLtHkUj57SnKD07GmHvPH6VPEt2EHhZ8VBpNxg0xvi19L21DsjqePJq
Ba4ETu8mPJIPXivyr6rwlA2Ihnp9IkdBbveBBCK/RDoLgVAorbvRpve5f5tsz7R32nvQfds5PZUj
enax7cOXsjSesve5ubasWaMqmFj3Lyl3atrCblXVQzVBUxvnw2C8WdLeNGnn0Zn1GM6fQ87LVTrH
smlPPUP0VMm8RpNIiMQaVL5xWKAVjcFRtdHmuKQ/rrnjX3vNAM5aFns6Fo2haHc1w6DQdTHJ3uey
84KGRY6tthLKzsGoV45fcEQvRvI6DVdYupNm4R7MD7VWItTJlVu/6QmOdiu7Dwzm7Milp7o/OSEV
bH37lJnakVP6AbrtYtoC1SkH0lAXx04OIVSOIo330jwpEqBx+Npz5scJwOby1nAl6MZmmyJF4Vzk
22/YtNHF7ALPrPJscvUGNTEl/aYYXY9bpVfkyYuBq79Ebu6IERbjsAZSuy2KW5I+O1W5aV1GdUPr
h3Bh0hggSQCVpHGeI9gz+CNojsuPGhZazU130no3xogDZLQbbOc8aOnJtB5myQ24ZHzJ5U9tAjxh
tJE7zxCVN4lzz+q3LrFeCFF9d0S33EuhGZBJatigRx36EGZNqNSHSh4JrmN5LdaZoC8OZ4N8cY+y
iq4do3pR3wS2ksk69vVAZTFRmeCpFNdYo9E701+CBfxg9hFvJQc6jKX9H3LctU2LLdLgNun7t4D/
utlaD0OT+zaeerWT+4laWwRltOmftiWFCMml4e4zNwn1puBb45NdJMfIIJqyLP/XhP2kNkdEm37t
TifZB3vTlKuBELkw8MWiZWCaZbi55/cwT3gTgdw6ECdxBofanY1w13+zEljtY9id1Hkb99fRfY6N
pyUDzOmv/2EnVqJrGr/ajYFn0J/rtyR7cJLbBPpS3vJSHPEmDo+V3IXRXrp++6IZ+7Q/k9JLlW2C
69SFcE6/qMP8w/qss/kbSZzoICe7CEOOIKAn2xa9hDsRIulEej8v8q1Smezvv1iIDhaIGa1s/alD
5q3REDk7kQJgpGs/DM5NMuDIrac5xzA15PCU/IH1Xc7JuVgySdX0GBNGqtvk010QoJg2Jf5uIxce
AtSmh6dUaZdZWJvFRA3k1Idks0kE+19f7VMOG2QQDirm5ZodViDr5GPG7+YJqLodQjo1wkNsEBBh
gy8Ib2d161lju2thSujBXZn/rCLifjayM1brVkTvoE6gJ+AvqQlYYDfibJUGFj3XIRM3+tZL4gtj
x1DvNjpgNOwnxS0eDfFgyJMxgOsnLtOCw6ktwTT3zWmZHGQtpE7f0sWj3SkeCvjWtL+EtuuY1ksi
pG3wq07vnOY3eWK/6WWNr/IDeDb+2k8x9GfWAgMHZDVzc0svMoGvQI6INcrmwZvBYdsFTbJtxZ2d
a2w1fFTppxUbXpR1W21hVBNMDDO5tb+kiLgEAzQCwG7YTDuWbJfgt/IQOy+l5lC+ueo3PbKwWQLQ
nXh3xTH+sIPyGpMfJuuUZPJS5l+leS8Gl+rc6FeBQFvkwW2xFsTDl6kc3M70IvEa2epZllhMeLYV
8Tu4l2jW3jh9E1Vr160S/9hdBhS63iUEPoB3rcimrBrMhq0hPS3iOKFsVTZ0shlo+dZrYb+E+V9h
RMRzrznjsFSHOIZOCWGBJEW/GSAcR3nL3fyxtCYvUDv4MPtmjHClYWfOlI2azevZ+Haq9uIM7tYK
oufSnA6O4e5xMuzUjmrhFyqLGR0wS+FsN7hvVv5nFnwH2IgdP2EG3BLExY1rsrvWjNWMjHBEQHMj
STHO2iTfNkakPJPqYgVgieTXwnVuQPa2unOJS6+yNa/LrN2QXeyqhCNlJbsoizzRjXtaqQ/Q2Had
gn2pXDvZcOul8i0wG9R2d8A4xDRTbmWVHWbiyXgQ1z2hDZk3G9LyuLN8pcie+wbLXQSXhYs9fnOo
Rb9Zv43qe2KP3Kv7q9rqq7b6hbhEjzRd0khG0hivdINzlHo1QeWE6TrEAlvpTNrq+qy7wdskHhTb
8GOtPPIXj1UKCs7hU7x18/NyYcAlcpcW31067WzhgmNyeoZe8BMibvV/C9g9F9VL7up+Ak/5cXGa
wryv9qb7o81y7XbxtpGYgZxDO+q7oWpfUmynNkGmf2fvTJIkV7Iru5eaIwUKQKHAoCbWm3nfRnhM
IO4e7uj7RgHMuAxyG7WEIvfFo5FJYVMlxeKcoxR+Zv7/w90MeO++e8/Nxh/AYI5QBb6U5fbbIHyq
G45MAOgC4d1hC7irNUWpNRjebGB0gBbRY3WfsYEu5TXC+5WQ1mPmLOe+q8/QWSBlMTqiCdSNOHbj
0e71ba3GM0go93eN6Kvt4h3Ow44fi1/f2h0TuCOe3Hi8Il103Y7d91wdipgQ1+ofm8A7J/16aCQA
FQAwtY/ag2ssaW6S6crhcRZbGA2EQvgn4yC1D1olIhqHh8LbiM450LlsepR3tuJJI0OI96PaiJ5k
R7lacOIRHLvhKZjHTzcadle53511zu8ne4TZB1S7QslrHxSvtcVFktcfkdeTkxBXGoGQ28JjmI8p
Za7Rhg7LkBDZSCsG2bN955RHm1HCdYedJf2tg0htOeLnsOpLxksLP++zIe/UOck/y37nILDDm7pj
+jw35BC5Tm6L6EHTXzCmzf0gumulyHja4jxOPRvFW4Dfe1NSNx50tYkKzPtiqU8NHgy0z32csnAX
9V7m/sM0jgflzPcWKbDovqVyeGFg5sI/PeVJ+NYFMXMveXz9IkBqrRVZzxGGUvw7GZlO+PDXwt7j
Rtq32Nu4K1aWdy2c4ddcWoTZXjqGzTRzz3SM8AgYT5YksRLtfa5z6/I1r79HyzozMeGFjw5rRXDQ
4cafT9WXlxjdm+5mpz/3jGRWcsVYorv+tTLfPFx+OG3Pq/oOiEJW9QzvD/Mpvtoqr3AzYjQmaFgo
tV0n55XA8M6NDIig4OuJ5UcAq6vg9ORHzWoS1cMvUGOnJKO0YuDUmh2bXlPcUXDVewsG3k0dYnQc
W2DsrO2I+RDNomQS4FCi+XBUmkxke1z6h2FIbvJl3kX83D2Puy/LNQ7YidhW5CvCjOW+wU4RifYE
VByJwHrlobmrc0rGzd2Z0pXuVnrrlTTuZj/Cpe7dCuBzA6mE3NoU6XgXR6deTAccL1dOGu/xJJ1E
iF20B0WIRI8esjGIKW/ARCF4eTqQ1mofjHx1FwFt6D4CPpAjKWNzKkJpJ2JY/6zqV0s7d8VgXu7I
Cql+aNICRibUPxU8VuzmUY7SzGZY+ViVHlpcNeCkNqpbz5a0+Lk3T9mI76quEBDePO8tXRlEgUOk
9k4Z08hKN4VzxZHhVTH8dhMNPwYlJinCmZ6bobp0Mvp0PL7F9dycUm96tHL3zekZldzKP/ZoMKVt
70GZXVzoUu1o3c4LU1FVomatJzu14azzf+jY3vfwSDxgE5PDFo5+0ToH1cDF7Fp9mwaYwmb3bMWI
OUFyyNkiM3pxAibxHA0Bf380HkqWsiKPXyzTrKJWknTN7r6lUL5JXLhQ6yVbf+eEYeceSkbt/oyy
88R9a/F+eNZXg5Ayk4YOq5/Ao44xjDfd/l7co4shSyR3A+9PGn53De0dnfNszeK0YJ1LZfrQxN5J
jdlGbQdTPFFHZ5pvtxlnbweH+1DeiMklpUFRCzkljM1bL35y5a+1Opf2dGhH/rM0zqiPJnxyMutk
zHsRvEzO/Kv9GDePzvyuK0QhjwoN9g4v2y38ZLUgPOr2D+MafKkSIYU3A6PsMPMlqd5xwbHly6ek
1LjZJHzF7KZOrb2GKrMEK3rYsHVldr1M/Udq6zdRCmzJgrhOzQHGP1kcSgSToAqPlnUzA4yRE3EI
HmbNOjzMI7OLz1MfWiFKj7jW6USaIh6IBYdfWiVvUF72taTmI3XHG8IKD+NCP0g7/1ojHgv9R10C
hOuJfnGgznFK8kCV8sm2IBT2wgFqN5B3m6KfBQSbhK9meUvQnE9DPAGkW+7HtX1qa9A0My7gxcEf
YF+ZaHTQbPQwoCx/Tui18N1BAL73lFhv2ojfAsjO/KRb8YpMummbIj64sUCkmvYq7CjYzsP1pu7T
Y5JA9uh0e9tMkHYs8r2Lm0Bc88tq53ZMgGFZQTkjkgF1D2Ox6A4JqQt6W+L10HZFTTPMW1dH+Q4h
diFDOO5ru2frG5LqGGZILb3iEb+WBN6smZBQWky3cHh4fNUYUgM3fS08m1G6rL7r0DtCYyXKhU9m
O1Esz8QkIkK1C6hLy7bRzGeSuIt5gyBbuFPOX7I4ErULxpQm00+zXl4zqe+HDu2ARQiiZOCR6lge
vbJ9KuapxTtKVqvN1oeR9MR1lHbzRqFk8mtCHhKxtenVEjOJhocI7s4mC2cfiawDPFnTozDdeDbk
2bozMLf2RUwCtEw5LHvRg9bKQC90KWs4M+QudPD/Qx+bT9wAq2w9B+go5oeH4/MhtvP4QACMRiAH
uEKAeQJSHfESSje2UUT5Wcvs67uYH1ecIRJq626N+YNXI4dmq7OLnSUmKLBEmEZMkijFxE2bKv2M
eY3a0TJulmn9VgHa/qTfESuyrUej2Q6jKT4ALpu66H5bDHUhFhTU2IUH4lhufKaku0EOD8XUL6ds
fm37cW91eFx1CgeZBMuu6Znd6nUx5o38vnHenWD9xTYeED/qiT349VcbxzfJ6sKcsFiBrGHC0Vx5
v+gY2CVlxornx+11Ry4zrljw0IaBL47UylTYoSFo6gsku+qYzWQfYmZvFGZvx+ltBQoXSy60yGm4
DZR+hcO3L+ri0Ftc/ZqhiQ6uL/FAaG4NUd//Vm7gHNsMUXEulhciygromm73SS0IafBKsNuS0giK
XwYJdXbqhu2ccP/2WTEOHbHVuyq2UCbymOqF4knY42dia2Ym6R6l76mLsNGgzW3KtV6gPeDKegV2
CVcsmBkS0nEgat28YsAB+lDE7M12dIF/ySk2B9GFv7jdNoBN24qcSjkidTP1cQfhNlN0n/mSTAf9
p+acb3OaZN/TmMBdJMu3c+4cy/fuhgKUQU4r1H6KE9CK1Rxdkfm7t9yHgsjkPsadgwobPzXecuOW
H2R3ctOuzp8cvsbONomzEaPUNrP7N9BZezvGahV08lxWxQR4uZv2nYkLl5n3WNmKkpb4faYJbCe8
ADNGxNKdLHifSjBsEWABwsnMQlZH/jnPHwMwyhtlcZwJq7shhNxaFj1UaSBf8wBDI6nWeq/mBplc
EsYE2EZYGjaGqBiCZepcNaN7XfKLgl7KfVJXL0koM36M/giEljIO80nDG3ujIAvFGuKhj09uO1jT
cepTEK4iyfZNpwgmjv019wC+3imuBKcpYBXWHIS05yMAtZsgLj6aYHmHaiT2vsXXeoa6uoH/dFjw
XO/9KL7zfaBzAgfanna0DwWGemnhV00enrY2bzlf+HvVR/0RO9tRW9R0hLxk3BlLSE6sD7/+8jiX
RDrVIu6cNomOMXFsklhcJviBrabXSiQjXYcpI2Yg/atelLzGE4vuH3ZC1ejxoUP6T4SGA5g+a1o6
8AJz+bHxlCNwewRa0vkQ19Zza0WnwamDQwilQWUK0aHBWAdONbirZhId1RC9NPxpIEIW6YEzBQEL
1sNsRmYiTMitj5tvEhAx8GQIPhgnBwgvzpXudC+XZj2P8Ay8hVtIlsynfuEfFXjLx5pYD7PV3ZWu
i49p+uITWyNmY18SFkEwEtNPYCvIJea0xSXNiU2JBUEUXHKXCE+Z8PZNBt4rwdfFhdzBrCh/t+nC
eSPXpF5k8WDVroFqTqCHA+t2GhIbCouCqpx256Elq7pwmD0EAKM2iwm4ji6dUqXjfjE0SdAjVbvV
0YxbH+kkEct7mNry0GQo54kfPZOfYmQsMX3kNgYZ5bVbsmT3VmSqC72h2pdr97tosx5cKozEqdbf
EfJHtWbLa9T91Ll6cDAu3/qW97JmPZTTlABjUdyp8KuYpX9sVyIPESILSdLzPC6XNalgytZQJiq7
aM9i7J68tCn4gbzVHYFO+qiwh0MtOMZpm+yJyCE4WPtR4tLhG9oe1GjAYnP6GJfox9rj0+u3ccmw
6v9wl/CBl3CwITOawY9BcRTiqeZJmQgPumJKlq+3jkNbP6xIIVtiw/Zpmb7j0XuDHwzyYCbJl6Xy
HqKZtbH1D4cs6xafXrwFmgYQLvR+CXf5itdAccnAbwpHbmP7+L49VsPFs/D3aX6kkRcROhliTred
4UgPMEaliWCUFU1B6b7GPndIesxQlgKa0UEFyaziOo+bGtB9ese7lnx8ad0E5s/mdwRe9aDumW6u
SxJZp6gEcSvC6nW0VwRGdjIrJBUiiUTWJhsZEZJMTFqS4O8+MvnJ3iQpfZOpTAhXFoQsHZO2zBxy
l8OfBCYPE3LvFjvWuTPjAOlfUMlUF/Eq+dZxcmzdLLlwkiM5Gn0DgYNKu/bxsXcJrtNphIIvwxMf
RT47JiMqCYs2hEa52IqzS4w0NHnShmApZtd8b41kTQeTOk1VzRt+FofaJFIr3Jv9n4wqYVVpUqvS
5Fc1QdbIJFoBHX737KgriLl9A9L4jPdhua+G4l7k5dUkILOUa11d0qZ7JcQpHhiqs9PAGbgxidph
5DWYC/oQod1HO3yGg8nfRiaJGxHJBdEgjpVJ6VIFyum5/xGa/K5tkrw+Lp+EaO9CxLf2+PHZhH4H
k/5FRNQc52/aP7lgkxCeTVZYhA4Ks8kPzyg6Rc+gk5lscZ7fJESNB5M5ln/Sx/5wGk0eOTXB5MmF
OIUAiLUYkVK9hjEoFC4cX8qEmv+km/Xv2KSdCcoX0Nm6K1/5nJzzk4x+dzzSsFSODK0mMd1hWjQZ
6pwwdW5S1blrD5gsx2ea8gBhDY48xCaFLdzxajRvSdcktGOl3rQDHco36W1rWHrKptR7yFdzbICS
jPKz5+l2m/ps4vFMCrwiDt6bXPiY1b/DtnokiOEdJ6LjOdvxLk8BCIbMA1FX36mYi0s8FUh9I5Pk
yM2AQCTNtmQ/U5NPd01Qnb2dybU6KRv3FSyHa+5mdDQYbFPzSDptNJl3z6Tfy8Xk4P3mundyDuRE
5JEKfy5E5lOTnR8Fz7gpmsBywdzfwMpkpjZp+5LYfU383qeT9FQs0U018GVtTUaftypXdJPbj02C
PyfKXx01ioNMly3USj6q9XVC7F+Y/L82JIAaJAB4eAZiQwlQKbwAGATEqRznJHKeScPs4VMDOyYN
ybMh0EnKadzOhkHQJSQNMbNsleETCEG6GC6EaRiYHzMXUiN9mcFGqvc+4rnBS3reCeaffWHoB6Ph
IGhDROh95z72ooBbVm+6985eHIL6WlBukRF3jo+GwVgrNpbOf+QLDYKLausdXz1kiP4ZdslVJtvX
MYH4ZIgNMaO7uc19c0b7zg3VYTZ4h548YwfwYTHkB3pj3mpQEB67ap2P6sYzwAryxKDD/OqtNgQJ
CjGBiMCU4K2R3eRgJnrDm1CGPJEl+ZUu0/zoGSpFb/gU1gqpgmLG29GwK3pDsVDgLBrHcC3gWxjO
BaiobLMMw2cIF3qf4CvfeA7vxIlPZRCTKM7i7GKyuXaz3ojSDu94Iab0ZQQDmyBQsiQNDHNj/UhS
7d42eDk7Vy0/ijp7dlMdXZf1ve4OrU1WuTQkj7m6Zi6hZg3CRxbD+vAN9SNGvEZdh2G1jjapxzxy
8QKylVVa7GIyZVA3DXg7iveDeVtX5YAd28MSMQtuH1PC3DiBx4SX3PXqd2voJIPhlPSGWJK2x9UQ
TMgYIlosFdbFOPpUfzgnhngiDPskA4LS4DWxBbfx0PBRekNKkYaZohsId+l467ohZaAAHpg8DBYl
4bwwFO+pYa90fygsKzwW16AtPBAtJaiWwjBbyBd4dFUKfrWG6FLmN0zJfGCIq5liAxgC4F+sQN5k
IW0oPTn/rdUDhmwT9corTuz+Oyz0/xkWcgy3kdTMfxIW+qd/0Ok//j1M3m5d/s/M0L/8Tf6WGRJ/
gVPtKvJCvpB/TQb9NTMkwr8ogVAehB7FjiYX9K99VC5bC8VTYehTo6D+XWSI/77v2UABhO/b/0X6
IxGE/xAZctyQYJLne4HNnul6oCn/bWSoLyZ3WmPU+YxukXzNz1r3FzewvH2OPsLyGz6rkShPmqvX
jKDDgt3pOKTzFfRrhL6B6gFKgTnQ0P1it8NlQkBWMcDAccWukmDzaUROq7CqQaEO5RfKE0PBlcwl
/cMdTcT9qTK9xE7M5YYHEXAAIiAwkThqLJz1afSF0YObX4+4suUCLUaw5kvh2MxP/o0ry5vUXa6W
xXlJZpgv3Uh97RjKbdAlz8uQfUS06mwiO+pPqejBD+GqkQiyaOTBPtGMYHMVfU8e9MWZouZSPUym
tzk1Dc5BgMuT0e2KxDyW8YTBd0EG8tkkCGHOxyl5ZJiCdLP+gEv7blkWDnIgLBWn0HOFK95NQ5Z2
0ys9EsmdTdO0znoEoqK/mj14mX2ubpc4+rnqZLl4nvH+B+FVVc3IfNH6lGX1dVxlbzRrYG8wPdeC
KlDTe03kEWUhvC1jqmBSMhQXHoMZEh7CX4DFaeX54GLn97AXYox3EaBAn1m+/ej2tG4zBTyPk/1h
SYwAvY+0EJmCDi07eozC9ybvof8uznm2OM1aMTNBks4nT2FVKMP1y+PpuKHQYpMler6SHcdPPLxX
kwRNkEfyTiftu6onVJwG4V7RzeKVYXQILsMAFKcEnSW1+s0Nm0b1QE6kt/lARejZcz1fOoz6kug9
VhcVnwLiwHPq9vzDFcQsg/I3CIwMFkZqoBipwWNYdAOD5WCjyIbgcUnHbKfNuQk8O8daT14B5Xv2
GsOXeK+NdhlrusUDnHRMWJhRKA04KrqsH3IJMq9IxrNT8ieMJjQ+z/A9OkP6qKd1Ak5jU4wZjhCx
63A30du8aF/eDmaDtIhqzXGdHeICB3fZLo/CKLL5aofXXVL1u9x1aZeVEQglUd7NlAthiX/guYEk
GeFIWWGf2RU9X5xvKcw2MMeC1+wUtg/JWH75bXKPkRZCCctvokJ7s5ST3o4gUlB70dBGOIEUmL9K
fi0oBHz4+qq1QZPTtTvK4spikWC3PHQqevMdJPFA1TilXfGrC4ihjFXwVmpQsHWzvFH8lF+WpD4h
zAjKp1YeEHi5dPyz9NBwcqe4ARuhN0imqSvf44j1KJ5ZlDAoEwOuXi2zQlVmmfKjEgJzeM/vCsHb
LFwFm5c2K5jPLlaYpQyb1HVk1rQ4AI9nFrfGrHA+u1xqlrrSrHcoOANBl34nFlPpYpZAkONsXQUW
LLMg0lHxMzIro2Z3TMwS6bBNOmyV0Z/1ci3irZMjlOXRjyRzTAO1up/MUrqa9TRhT12nb9yd9iml
DWXnMqVxWOTSSjOzk8qddm3u7kv3rmPF7SQn05NPPux267YfAY3703OYOTAm0nuhPWvnc/HDEM0z
rXX+RNBp1fUZaVaW5W3rEUCqQHv0qSEOsICJwDZ1BGjdAm3MXgn9J+ZK0lcrfIrJd/cdEAkrQcjG
meMu+P58A+iucVEmdQ4SqeBCxkOA7xZd6Es1ba0ZRMY4dV9TkL1m4BuOs51/14mR71WLDxhNmA0b
3+30Pbb8J2SzK+FmLyy1tDGE2WeWa2ebj90PNkJ7h9BRsUI3wcEiAufYUb4XABh8gXsu5TFVLhgx
iODjf/IfiroP+ZePrF1QTCQK518xiEmCpILrNhAK28vUloChaOI7etceJ8FWNXhDe8woZG5ajHwq
TC++yenTHuRferlsKs8bz3zT4Zr++Wtcb/2LHNR85GHxpnDFBXn6wagYXCaANXlLLAlkzu81cfXG
kfrXkt57vNdpgSDlqEBtruAlMCP6qL35CIIg4/yguJtOxY07KbF3LOZD2r/to+o63iiItGT35mO1
uN8I0Z92lcXX0KeWW7xiW0p7cRwlePMzMk+47aydPUwPOgmO2pavzYhsQc2Y3Ceo4GFV6P3QYiMp
V2+vF2wb3RxQyIEJzbQgs25wvUkd2A6xueJ787iTdTBuFAc3XxFUSQbxTX/le0Wb+WaU2aO2QKxb
s0vqnxL4vEl/D5Xv3khTdDT06TZMyUMI7C2xB36KA35J4V/sjPGWbAsPU0WJdM/7qsHjPw3vmR/X
UNYHl3cE0lADwH1PO0m3zYVaOWpCWfER9+lgazeK3OY8tLByG9wfmKNIHXCNaDF0US0RnDVHFdwK
OBB47gJc6DjohG1v88bGLw6k4DQYzw6ZuDM3m4e4syfKf5poR1UEcjKNWlmBzQJ7xhsPvIBP+IJF
NSTXDAhm08xAgNI13fnUfCFNtVgRqbTedZL+esxS1ySlH72aupjC4fMZL7PYxo3lnDN5FBDvdy5J
pG2irfdxljcy7gMU89J42YmHBE0E6OitIHSMd6vZ87x7yAvrdRlJzSKYk4A0Z/9lLm9VNvGBLzO5
D/rqVdv4G5T9TjdKesD8UnNJD3qe4jiWEBREDPM+O3qLva3R1TvOrlE0EB2oEX4bX14tSYLZopbb
3Hf0tas1fDlhX4oPxcoddsux9Tlsenhc/KR866YYXOPs0nxiCT7A0XXYknOF1ir3hmUdw8ccRp76
rU0dXWHhnnHy+372rjF88dmgRmubhGt35BLYrhhOe6rRdmQurkOFC6qCrHZJFHWRWc1hzcOOr2Lh
XbXxp21bXKAAygAXGo9zV+OYJi2wc/3pnZGJtF+K1hiNdrLVOREKW6a3QdyeK6kZJgosC2jm/Azw
TPfr9NIC27aGDGcxVyU+5DSNcLRFiiE7sdirvyH49cT3pbrw7wUrc9nJZFw2IdnP7VBxcu0HPhJS
MIYKRCyktNU4gTGTrb06SSqqLgp3DbVeKVbejgsgDyUMppg7hitikbC/q0btRtybXaas/YBNATgL
Gexq5cxCTBy8ckjX0xrRbxYOUBlnzkk+oS3K07ldTzUxFEvvpx5LeWh59xy2v1xzJ3DX/rNG7vG4
NR5iO+NfcynuaXrLzw2nss2Ckz6VxvN4ytC9LlEeMTol923p8jkmYXAYluzHiA12Y6X+pkNYTBKy
RrEkl4qxYNl6aYnC0zf3Gc5DW5ec5mQCw6oj4LPWd2vDkTV1vIqKk/gzy8bH0GiVlpb3Iz93bDe8
Y0lzNk8lv4p9V9skdxA620EnW9cVR2YDHp9R/0jk2DETOrXe7hPBH6jUTvUlGtRwPcYeQyIp2ZR4
7LDi+k684jSUIKx5w37Ksty7wzLeu/Zdg5lo71r1w0BWb+vhcJcuZweZAwV1sw8iDB/zTAjUaU91
QZ/hZ+PDtVwMjFjV/qtHLYUTNrcWsNAC8DtM6Sull0ddd4Avy/wXiK47V9wMjGTBIPk3jgy4PGfG
q2xiGo6gbigRfEPyHxFBFRHBT+ItZR9SN/5wNH+yCeXeaR6HWt/qeeI8EYmzTIkk6QX7k1NQuSYx
dUVw7UzTW8DH+OxT/iZNC1xd/IQSJMAAmH64/ioTDe/skFBuOZNMXq4J+sANz0y3nGmZW0zfnD85
LAigFuhxuukjPsztKFJyRMNjUrctYTAe6DqW5qaqDzY9NttMdeEV6JkGuB03Y5rvXNOBB4Z7Ryko
EBVMJZuOrzgZVN5oLuV5mGdndFMm5sXvD1E+1NA16dprKd2Tpn0vTvL3sQ/P85yEu8CEsMo5xrFJ
Z19h2vtKu3/KuprXfOOAHaBCpjWrxPCn9c/0/2UUASL6OQcuaUwZ2PyjuT0sRNiQSGcgQItED7mj
rwPdLFp+zorkmWkcdE33YNcjULvUEa62h5GegsLRNBWODp2FCR12N6J5yCIZAxim13A89e6pci6M
zeiIYwkkO+EHoCZDWVqsS1UMn9hMci57poT2ubGYDdq+glDLtg8zGCyGjWehtRmfonkSrKIkncCE
PPnc9HnUTVtiBMSZrPJgC55Xy0Imyxroc8QUcvYUDY/SdD22PHIg4I/YtHlrWRL7X+fe2ikNkXZM
V6T0xEuoTzYVkvQQAsUMXJ5wHbEH1/RMZs/S9E4WpoFS9eGjW3Y3Xc3SrC2lAEDK19xv3mEA/lQL
KP9oUsyyRQ0EVqAPq77cCk0oqavziAiNf0e/KY63EnFudr5sQU9diDhNKefAcX1d9nkMD2rlKtVF
aK0NhaQMhrw1uU/B/CX/CSWN+UDOJW17/r4NMO2AOuW01nr70Pz/hOJwDKaZA6iJzdDB6C3lMRv6
Dwc4QlUxigCRxNMAFtFX9Yhwq75UTMSqankkNoW7U1lbUExzEYvZ3UJsqOzPKTN6uSc09FpiOZb2
4u4LX7DghUDZA7EPyJkfLCcOEIBN46o/vCHiby0K1Y78PN8d+oFRBbALBHgNrML6Ci17RTvtnhcp
P0guw07zxa8gUxeciVFA06o/WpwQoAWM5CMIHDY/5454hhcE6TFPfMqFMEdzJsBZzJm1pf2CHkIq
1Tj2nJacJ6peTiUTfUnwE/77fQKGbu/10Q/hM9GXOaqGn+NUHVp1ySKPcwq+DbsErYmZ5BxwdNlk
QhrPVLlPFhDZkKjR00ukcotV9qImrGstq76a2HlnPG5ZTQakKaKXpPENf9nq9/+tCv5XVEFYO/+Z
Kvh3//t//V7/710w/K//Jgfaf0G2gwePJAjr0jey39/kQArqA7BCtuc53Dz4L/yrIOjQQh+4ARt9
ELpSevzt+nockv/5P2AIUR7jMejDbkVnBEn0H5hB/y+GkHBtmmX+HUPIsUOOrCEgSCX520pTF/Nv
GUJpkNCZN/usCuyGM/2HeVaeNd4ZcxjEoZGTt42IzZg3XiwYv7kDkZof3XM9OAGn7+W2kt3j0K2A
eYKnts0+xiwTh0ZgrnMmkAno/57PLY/SjzVlQ+U1UzGfRMGhz3nvzoP9qAADSHVnO+WvuNdcL/H0
hbzUS17uJMSNEeZW8tIPePmnqzROZxYn/c1FZNvQcrCYYYGhwWpLjHptvR+s5CWO0EnaAZto3LGZ
luQxrLt1Dsd7n1EED83nnDfDPmZI6c20spq5pWKAmcwkY5uZpmO4qc2UU7lPsZl6IjP/uAxC0G9T
eMvElM2M1P+ZlhibCjM/CTNJ5WamGsx0FTFmBX/mrUI/pg0LtpnE7D8zmW7vxhbft1yzWw53EQNe
/pO7/D3WLbIIJdzrOA94Xfid3ECu5izCU1yQ2RgZCUszG3ZmSoRrY5mpMTfzY0MQgmkyxd8fxixg
sxPm52Ku7pM/s6eZQhszjjKWemY+RT79mi3/njAUEcRk2bdi9PY9NxY8mtlhNXNuxMBrm8mXkRkN
1UzDKjC9yik5LXYPev4GLlxjXx99b6Tr2UzU5WBG5oBnYkKxHjO3mb39P1O4mccXBvPCTOjV5CpC
chReUopLXmQkgZ5EZLak1bB0mDnfWbDnMPdr/hyXyvafsKX5DE5sB7J12RoKutv43+yzFkh52wLb
VvMLeBdc3ry2G7NvADLlg8cKIlhFZrOTWGY7sW28V9JsLA6rC6pPtyOe62w0a01g9pvVbDpN/Gk1
EVUgnKJZRXkED3WzK//sRw7mpWoF+hM57s738VfiWRwobz42mqOObTYtLpXXtdm9Suu7M7sYPjRv
WyQ9fJ6YWA36wIx5caMC6zoMU+bRUl7RHEnUT9dvtZMdO7P3RSyAIC83nQFBUPn8Y3DLLwckp6Lg
k6gfccrSuGol1mAA0i3gITJeyVDi4RmcBRLGMxESPGdouNiJZt7q2ZsTOa9lC2IqcC61aC0Olexf
K27jDXWO1P9AjVm1TaBGQRArHOshWNMZ2VDhkdUFHmTMpmH4uLqkbOqan+Qk+wBGwEvQaJePR10f
AvzioFrSqyit+SGFBEJjUnb3XCn0JqiTB2cC4SEG/uG4lJYO72/AIc2J+DPYhXxUagmOEUuJGPIK
K58DhqDL2u1AJqX2Y3je0QuWwexWZ7QedWnHFJDzS7cLzMjOWnmnpQ3Jj8UWBXAFeZEG39woUR99
Q9WJfI5zPrk7G85G5NL74hdVTdEfHjuOc21AqmEk/+p6uDfXflS0x1DeCiKVaL87Y8f2aD2OSMDG
OIau1/5OU1JyJ8Bm6pXkGwYJmi2XAH2HDvc8JKGeErEHALduNQYTSk84/DmaSBLf9MRLyM5aJCQU
h1nkoCuO/V9IIU+rxzcBVZI4r5cx0kQeT0wIJgVD0zLXAN9yZ+IjfVeqCL06VtaxJlfbtetdnuFf
KcBpACu/a42Xfuram85DypCSbqcw1x7P+ceyhT8Z2ih5kx5ucb6g5ejyAEXxiw2WcHvR8/fwFP70
vlle5wrAwrQGfARwXPVVpq/7zkmulMn71dl4cdGsq3aAWru0HZ8eArPGiOAIwpG2lXtH23EJOGAW
OKxjfA0Xm8dh5R+kM0LHJPPgw6G1jR8moziK3m3SetB3az4kKXVOJAhhkTx6gz67TSsPAzIphmHC
0zHTqSXRTAsr+1SeAVQxRBVwKplsHx0UXYPWwlve0EAloH8qSK6hHVKZ8RIP5OOnIXr03OJjsPMH
q0FJKZLh1CueSUnHQ7eZquVQuPtUZ3iKeq/dlYFFYj1yHQwcwP+BAOpNxk6+HXxR7S2OLqRmkOrH
nBS8xmmiqxYvQVdzRwnScxLwl7pwTrf8m+DGKxnmoXZu81a8aA8S6Ugz46afeQ0o3BKz9aN3SVzE
wChsI1foeY3p47RfaiZq6E0YxlafXEZeBWxoFXzZtHoGgQ5XWgPu05X3FJbgyQtU6MIZ++2ShScP
i/oJbbHbcPcivT2Bu6ht8r359KOn5OOyBNiAlppwOEXfPhkPBB21m6xmlzvkpeyGKbihZY6v+/jW
jwTHm2SpL/TI7KjgdfeZqEteiryzCt4aHd2HdoPQmBQPeRzwa/P1RbfVG3x8eBFzf5Mt/o9VjCdH
yuAqbdfPQWqCgQPv5wyYB87k6roGNjaD1Yh6RpmqKQiz86+Hb4pDnmOObZb0HhqrdM/Ug077oXju
g+zbCx28kHF03+PQ41KBDxm7TrvJXPmxsmMcBTj6/RDLckv1brrt/PBdGX1eNjjKib0mhQN1gsPL
zqIOnl/8VWCXwwkF6ypI3ZKi1AxFn+MGDgF3H3QxuS1n2gQRT9V1DEGDeoGzcSwuroKuXJIjr0WN
fJfl7UK8Lz/VVjlx5WifB1//5P1QXpNhPed0cvLBz+8g1iGqd9DtqcW8VCuSVqSR6XsMWGMDNZUn
1YOOCFaG6LfMqNu0xdCKeAqGmT2D48Ek3OPcpzdLPXpbii5J3QrxM1+FOuc5yCcnzbKLpTN2Mx8c
nUrc06QyTNdW+h1RTbWlpSCpz1H2uS4exaQ0tO3lkn/IDvCBnxBTnPKBmGZPZL5L0BlHuWAALrHj
CcD8cXppE/J/ffOO6wOakkMKfcm/HGrpj3G3Gh7l3kVBQIb4Z+7OY8dyLr2y76I5S/SHBKRJXO/i
ho/ImBBhMmgOzaE5dPN+in6d7vfS4l+/0CVBDak0FFDIQlZl2Ht5zP72XhvrLQuor1l3+4V0Eqft
xs5CHCc+EcR0VS1V2C11TsxHWFvahP4wxkVkxEcqbGAqmiQZDTj6TlLLI+YxuGWOZ56THsQHRmKM
kr73WiIKw/Zqj5XMaeiK1Vbp+odY1NGIYfZKWMJJPN35lDWdBQ/HLmIChhe0cy8eaVAawg8pR6Aj
ZjEe5pl0oDaiikUXsJVd1/s5AHmb2GxDio0sx0UDNMEnuhyh+VGoVhrBZ6HsW+bxBC/ij3zmDVdk
xjcIP5i8PY5V1weVZrfsWmrDfXeLj5R3XyDHlUGpNLQsAJodCvKgSHpGFUyJDgdbD8gOBMYHuNHn
MgrfGFi+hU5BStBBmXBtLPxjxZs+C619ky3enRJtCoIo3if0ZAhrZXcbLgadESkSInBPZJSjUz4y
BBmHbNfJACANhX6rARuZNyJatdhqjZqrbTIF5dYQ1vIWEvdUcrWYpEeOhAFu0nIp2XVdxHzFUY+q
5h0krqOf1XcL3nRV5L5D0KKlUp4MiVWToOmLcZ2KuFv14fTaW3G+w2qFXeALoYLkRAV2GgkPu1aR
Uz1UmtO2FdajrAvvmM4YrH15yDLWC/rmMccTOerdyiIdxsnY6cA/NEDAiFmMoK0opygp1huRwe2n
XIA+hCBdkhVeDOE5Ks5SWdTP04GFr0FQp6WcydKZ7AtTtJgTtRILqT6luLCwvzyqpTUQ43WAIwTW
kGYKH7aHSHeELDRhg7TKiBjWXzlSMHUeCWUyZrZB8rpGgpNMO7UJQ0QUN2QswSwf5bNpvHWgeV0S
GGkO5Rqh69hnuzIvtmsAIMiZt/UI172H+iIcMJzjPRoiMAwjH3Ddh/U68DJsFB1Vdu3Y0F7hZPY2
VMMWDvgZNiD5LzXcsTQhuGc70+V0PEpgFtAKPtsp/+zj3GEHST/rDn4UfP4N6XlGTM5NTVaKuc9A
yRS6YCrpOxvGpd0EeJY7fDgZ8akmrV8nCbuHZRiRHMMmgj8uXp9jbdhLDlgxuiJUcAbSckPZOn3Z
LZ+o9tnWdHFrz/5z4qQ/cmkySp2M9MRV2w4s5kL+cDZ4Ux3/OhLjoUmDtyFA1FON9xwBKMfnLdeR
R87exfLPcabeKaN2YZcRyjK1WIkIJJkQRD6woKz7Cji/EvVTXxv+FtUWN0mcnq2Sx8HnG/XaScMp
yt4N+uv3IdToruip60azO/TgQxw/crcc8A5ult13/UQLQJEylIqzB/j4uBVJM+4YYT86MhKbSJSU
YUXpu+1z2JcVR3YDoGg5kr7omt7YhF3ypFn8Z/ysa6829W42g5jYIFeUwZjX0UgEoMUsSL0oWNJg
Kq/wWre0uCISz7xb6xY101/eV/VAeYzEymnYAF9wJeZc7YDVRxZGEMm6eOMV8XALVVUYTPMomuQO
4dCk5JH3gxvek5a4KX3vTFe4oCwg/pV4U7F2xacO3LMdchx3lMnhZbn6RCUAkCorN5gtdhC+b8f4
zQhcSmVEW29SSXc0VH+aEyi/C7W19wLi6q7QEFURElnLACxi4FwXqKprLcJHf+AyTrqJkihm7G5W
ADkxxxcD5X6NQT+9WXHTV+jCQcvoZApvBEEeRdXDqmUezmDUXwXZZBPXeMlTnCsrpq3fhL0YjVTG
4rQ1rkFivtSWaUHmKIwjLqcSchW+2qCf5l2RTeMVTO6Ke7619VISU7WOfvUT8Y06o560stfwBdNY
cjZ2fwURvr8u0eBdeg+hQ/7UU3GXTMRXaFljukQlZEPWZIPKEIJ+4VdLL3lz6gPX2HEtS6AhtuTa
wuhNjqQfQ8KcsjPpH+PFiilxo8UCSg5s4auzZN9gwoFjCwKyu9yXE5NS8UCptwjk35wNjGT7WW5U
x60oDQLQ+gItp4v7x6zvXlO7eJUBIyc59YvDq8J/QQULoGYyzGLNYWpIaPZydQ00U3Cf6/FAQ7hI
8QN/xxFzXqsYOMgJ+73leh52wuI2EPWrEeM22FPa3YUPAaJENY4kYFtjeSPlPrgFioeVB2XXtHB6
FpOxxlNz7oxHDHO/BeU5Ia8BHeLku8r62VdQLSqAJDMzZqsTLT2i7e0YjTP+NYCyS0y8tTmnCg+o
s2Z/cJPH2PHmnZnqOwR7gFYyJTE6MCUKZEekjmhRY5rUqPj3sWYDmK/NWDcnKnTuuzRn2k7iqwqT
fUKNcUUwZDL01zCnb1Nu6aOh94scd9PBDcDW3o4E3BHZA4rU24LKiqqX5bGAREqLsQFyUPU4PDMe
2py0EAY+og6pIVb4vbDYSKwrvvIQf2V9pSoo2bY4sSPGLPhhSRbjXMKHN2PiH7PntGIk7kSxz0y3
O4Zx+psmz/pilocosoNfqXGKgqeK8+2GHsGO4sUJsgQ5SuI6TIsIUSeOGnaOyd3lxZ9hC0lNIt75
ZigWX8Tynip72oPL2x6b3bZZWGcpXoCpBT6KJa/ZcLLipaTJVaXhMwGseKem6BEpBboxueGV6NL6
0LaCRGoBMLedSTQnhQcgJSYT0pXT77CnX3IUt6RcxrtwAcgJdtejXQnvTqnWZ3gdUYI0rrKmbO4T
jzs5kSmC2Yj3CdNcO6ZYkuy/Zj6/g/CyG4PpElfmF7aGPbR/a9MS/yPPOaPg6PDazl9D10bo7sEn
wRfgIbANw8wAPblsl4xXcnx5CPzw/ciLYKJ3zI3jEdeWebeJiGk3sQ3+n1uEDvGRu0QWUVYccbZ7
/9BF+g5w7lMI/40TB9pUtIAQNItqpAHIKBeMtJqE2OOMhvcNWP7eGJyjawzctsb6u/P7WzfACyiM
B8sJkIuG/sBWuhS9VSs9JwTBBJO4kvfOytcpIB2SWfT+Dvdhu2XlxKwGDvbVlJW5qmdVrgVfuw+Y
CVZu+wjJnrBtzBSF8NmvcDTNveq420VK73j7JFw1KrEyYLfL1vgYmgRftOINx29jXg8iuifNSKlN
lmEZGbpjB5dg0051ss5Fyey+WQlCKz6dF5Yk7BKG/YNVuw8Gltc1kISvDBlrxT/PN9JrVx6UH8+E
JB6z0xkDqcjW+EGMIIwxUsWj5rdSL0OyghFLsMLDunwV48xs9xrn2lzPneagcIqzCWCiRX6al4GD
1IQ9/O+fkDxVBf/5p3+E4v+FSa5J46T7Q4//f3+7pF8Nc9Of7t//q3/zQaj2y9+pAlh/dB//5i+E
6dJuute/m+nhN6ayv36BP//lf/X//LOu/gkK6j//w8d3kZZkA7om/er+gyZ7ag7+k9nHukL8+r//
O/8//+v/44fmU/x1AGKJv4gwdCg78FjGTZcpx5/zD/cvgeVjQ8Y3b9OI8DcNChYfEgRYqAPf90Oy
zn87/uADXJf/lf/mYPJ3VShYnrmMN/7atXD4/ud/EKZtMXgBpOu4GLOxWTOe+dvxB67PNLOSnHOO
w+6HaY1xeOPMO9ePF1668eriNj6XAQlLb863bpAYN002MLHGhJwPfnZHO++IfwITR2Rtu7Ecd6ov
9qqtT0YH+pNJhrma/S5Z88n4LtAbem/f0d9VGflrCywYfDtsbvTUXZbyib2lI8UR5LZLvabQCxZM
4TIMJJKxQsaNN41xYAJTHHtT7GxqEpbp5eIoGXCAQspsNLUvEVieQrDtVvUEI6HmoKZn80s1pMhN
Iznw/bCXlM0jI0lmDiX1aRZG6UTNyZ2Zc37GoAy8H9Amrz/18jAkiqEJNqUkSY0/+DCxi5Ci+MFx
yK1R45xiBJxgbzXu8syLL/PYQ0vOXocwdbYyJc5tupwra2x/EtBH3SJiojzC7SN2G9MAIOY+3Wm4
Hy2IlDXOIXjkSTKelYV+xf/3kOAIvwHKKilQ51sfdkVbjrhFxnbbqHFb1phAe26VsWtfiFriyrbb
rYHlgT0zEDde1w/H9MEq/fKIfeCc15jmev6AdI2aNGY4m4DSvjGTa5daaERg/VPI4uIINe6EN+8d
djWraHyCWuY6zdN4RdNCx/GaU3zXFL9gkeP2Gj12tQpGY5fZ+pwUz5FGjR8cTSNk0JHgcoedj3iK
f7uF3GJYt7Scjc/8dEc033OoB29rpaCKU98b9qWqL6PTWOcRiZufIZ5QhRuw4+SHzYZkzlxB8o+G
fcc5777irhtpdQ/bT1ycNqeUYPTeMEunXCQHyi3A3mm/vK0i0WxSGJs4yZs7BzIbx05KNhqF9GW5
tBdHxQ4A97Dqg6nj+ON794Z4mVA7LrETfTZLdxHVdm9Nwoe6TjE8ucSDNpSBbw0jNrcK6gQ+aQgw
NFNzNJooNwwD0uUBVReW7OhOpAYIatE3uwPW5h7DStl4j2Go6xODo71jInD5jgPExqw20AhQdNOU
4vLB/GoYE/k9BBgZ4ez2IZ6E5ZRvWsoK1+bgXe0eXYfeu3FAMXYjzqaQz692A4sCyeLA1vnO5QnR
0ygf3TFI9s7sfbY56PBq+pr0Q9xPCWO2MdpVVb+JB1DdeL/Xs+8dajOqN1W3hIgIAR8HiyCS8d3k
7mmKr7Wan5Ichmq0kHH9xjzanCjIjCIXtl5IuMregXLgoiaxBlVmck8dAnyy0fnIihRdL6R5sIc1
x5WTLGWGNdNyCLV5bo9zsnBMnrz6OdCQlpn90EYRVkeH6PYeKglsg4z+lK53qFIpuLeb87UELFdj
CRFc1XwYl1ZbXvD0wdHAKYnVIIbTk8M9q2l8xbq9p0JzOEc4yltNxUCcMX8s55BLhMECVhOjY599
jZczaKnti+GQgUXquYtL7lh1BB6WqnNCcB6nPIxaN1iEuMC1xXzsUebNIbnDOJ+s0pZTi1cHPbk2
xGrcqjSJNslWmDyP5FLB1g7jOqwTSPRSJieyNFsSldfRd+4NOypXmGghZVc4P4e+vk52GN+QBUc+
HskpZhPmot4xk612MGgo3qnbcJruQjv+DFpT8vSAtZkww3kRNQAl1QPZrJ9Hs6oueeefkKoaAnA6
O2HO+LJGziPcqruViRJBdzpxS/Is7VjsrTh8GfPZ3Va5Pgg9/mQeXIT51IX4xWsomAgDTr5Oa2/F
LKNah77AGsRc2qNhrowydzUUztNQ53fdGV0pOLc1XBmRs0/U3fw1+tkDuQ19Y3oFvqkTiuh3VLVq
XY2UNbjjdE4aCLf5jKNMhDdmDHZkzhgxFX4qbqQPx68eiudWT+9zG0L6TiufjOzO7cI3ovL+TYjR
fT3a3T6gvoszFz/fINPjxGDVQB2ylbIP1HwVRwN6IjgCDuiV1exz6Z+SSbv8IS51y9WxG9zqmBrN
TVur4EHZFos05OQCMC4PbRXRPcZbea9pEa/mfY2d/kG0HkUVYXUINXZt4xF//HhD2zrN8HxqBnMZ
NCDvoIL2HdmTSLXgKGlG+hjZJPqkXX34POHZcqF0Moq9RdCcfjsaN3yXV7s68K1V1S3WVOK8jpTe
WhdBeVQnxTB50ytJCdAEsGlqZmiw4OZUiSeVhgLyTjTQsOsxgE6cLTBEYC9GLC9zUXGvq6enOaeN
HIgh1zhx6GaQKq058MtM5LGLjeFcAOrz8+y56ThyLpQuW+CqMFwALEKtejBr1TiBvp3SZCMWpLrT
xD+QiR8qM77VEFXWduMC5mbBD4vvzsOIXUr6Bmyi5yiU/iWXjsYSBu/dcugFHi20QpcRR8E/oCQU
dFFEcGU03OIypwdwFmDP2/DM3cLepgs7iov81gRSmhtES0ZMXYZMijWvyrwZugQBy0Hax9D+Zhtp
uqO4nqCRz71yqJW7Xg4FTVNlB7zy4MxKixFRNEGh81y5xhc4gNO1nlMJIyOFxuJAgTh6afTaa/k4
4mpPtOjOEAgwyTOyIBWNjJj5jnn64w8IH9RkBiUFMjMO0RDOWQ8YLyisIxTttr41ZTfc5MQVGMaI
zxg5j2BmtXYjeNRTL1+9sASd6f+W3ctIHgK6UEoWHkJ/i0xj9VKij9afce6fYc+Y1PLeeFrH+NSN
5Ib+QPb9sOpDZK2B4a6RL8tptBnqHtWrgedYVM8PTU/o31xg505e3w4193ZPfom0l6BWnfYYEVUx
CuvcTw6DVUiqOZm2gKHw7EsWgZqZEdN4FiIT9zJhpt64Ypr/7prsU7kOMCfXfCqii4Y2g95GYVbK
yazrS9ppa86RRrkTrl0clPcLs+NeKQ76jAj7WP+S2XCN3TLflmm3H7BKcEOaNybYgJx9PBs5K6Sz
Va7xkl9jNdFY2JanENCZ0TsbM3wm9Mx67leH7CcghjVRWmHTKbs2OuZeWTMv2pI6N24Q3mZllG+t
JDhO8QK0XozA+NE7ZQOr88VR+nCz06T7jKYRfnxYc8wAEEWMheNFWo+/gPSe6hlO8ASOtxmvUoBM
iGwm0FVg8LhInlvmjRR5MTMLTf3CearGmD1CThxCXItVuQt878eXTAUc97aL6y++YhHfwzG7j9sK
Z0Jjn1uB6NXjbtq4sPJNjzl6VnFS5nm5ULJ8iJhkWemLI51dpsRrRLj8aAgwZb1i7OUG9SUgtlx7
yUdAMS5vd4VtOWW2VDGJ8nGsc9HeYVFYI9OeEYvkKagOXlMzKWNWeFO48MqmvnNvwrnltDEtp/G0
MzduRU7LpC14Z4zFkw9DfsANfVQG+YYOqDgFRK5Js1Br1hcvdQ+Nq8lOdszGuNhg7FAi2Tg95lH4
q1zsExwOBDAcuQuGAgZUcztVBZ6NAOGGFxW/cnA27O4alOg5iaivaWx/9mlLpHqg7jyIgCj5mrG5
UnC6+ua7BlaujXkTmYK6CGHmK/aJbhW5X3n/bFY2nAwH8pdw3ZbBE0LePDFDEjEDIz1uZaZChGuH
cYPSv13PYD4UmC3jWmghMWbQ3UyOwEwA2skaua0khH4TJNMjFo1NaNUWNPug21XYR0ozW4YWCdBD
nx3SzPG21BATcoy9U7cwVBXyFYUyu7BhUFWWpJEwhE370WB18eqLb5ZIPKRk+LWv8FnfxY2n7ive
yPeTGB6K+c2x0IZqJHqOQrV+zCPrDrKvfT/I5kUW2G+zxP2aExAOrUmuLe2snePEzKnoGAUWx4yg
wgqLTe/VxUVcpQlgaHN0t0kOUlJIepamjwFOz018BgywS5N2BVbEXNM2W++xBrK81NBNuuxlsPJH
MjTbdIquCJ+Q52kNd+2W3l6mYZrhWileot5a1GU2jjjndUg+Bs4E8NTMs1nbh6nX0S4kp+fn/R3W
NE4s+Zcq69c4omxlqhmtRRmwUOq9OcRld7mfXasRM25r4oCAQ4gBJbtnTXxplwpq2j9sw8NMnfif
IKrY4Skw9QNxZ9lcFqyYnzC2kMwpuufggprI4bI/csYJUj5niDi5wprOjuEwr2MLpOsaXOTMjZAZ
uIEvMLfdk7YsVjXYBjmzndVcBGR1Ev+96y17n4k0PVh4fHBiDS+RLOQ+VMxbcRpZGzGEGDD83D6O
fUHnva2IAJOqyvsIuyAOF1xy6b2InF8jGjK3MZ6W0tUbS5WPAyXEi7anLWHureQ7TsYv0E3QkVPY
2S6Y2LJkuO8pFDHTqj/Clh+DNeB+Lia8Z+aOyWH6lAKlHSJ8gykSQFpio3AiVgbyXcRbiv6ls0R4
wAPmQL2Oep54hisJ5bqbacLkTz/jycp4CmWdLV6FZ7ds9pBw303zYejUI3Wp9LA5jQvPwyGK4GOB
W9CnzTQd+wqbRBRRl10D+dJRVa2HrLl3s+RXIEmJev7I/Yz1PW+GYlOkH1Mp/Q3TGq6Q03hvpiDR
bR5choP+mnbgZie4cw39tMqlN+AmNmuUDH5JAIx25tixjfikXUPqQ4R8LFOoeH3R7UyNBuiaYX4o
QgAchv+ANKsYpLS/02i60UtdCZYfIKiY6/GEpmgbtLOb7f2QE7YtG+Dvchl0TvDSXE0YL3os6A3S
+XiRJXUeWrf+vh5YiPP+PoOpvm+W318viPlaI1OcJMyOZkhfjuU/QZs6y463aTPqH8hs0RJRpJSx
/JJLrYjjCoQaGopuTMd9tW3ibeXE2G5U9rcGdQObszsJTtwR1plb6XBGrubsyswK70fsbY3Yf+Wb
ZDXT2RvrcLEC1g/9xJ0vROolW5dVEEGy+t2swLBhMpfUCp1gtcQjY52hIdcaM7ipB4awauHtIQKg
NydEH4l5rFJrslaaXrqJ89HK4Yi/qkQt2G3w5giKKpRBCAs3kGKUBdjcMF/7UCGAxMjCuqlxa1Tq
kCunORmSZAjFanOZn/GpPCCADXs56nMYNbjsQKiW4s2K9Ek5/UnH4Q++N38f+SMYTU5zk+0+coG3
VlPi/FiufJ9n3eziorvNG/EqRUU3JIC96jM21KVQ6XuNlahMPIgkYPwP0lwcBco8BbF9yTN9nuLh
roxswHlB9yhLwIMiwk3ET065kSCv7mHjAtGj6RStYx/FyV/SubCgFHPirg3fHXdixwXsdjUc/2vA
KtLjAwkKNWEdwHFUuVeRxcOxKA6VF0DZb16nmilUNfsfXB7wsMwMHUe8fJOBOxeaBgeqOcid28Gh
unuwdnIG8x2rlijE0oSnfFxE2u2f5lY902pBngGZZ50sCcNwDrojU8lVN6v3sJ4YT8UurWoDaJeg
G2fG9QXmIuCXWXhXOLRVY9RZUW3sY48SDxCJyU4UNEYZ6fQaYmL0ODHk3XWwnRef7QtWM8UeBm2S
89IKLXnC68aYwCQbm8ou2PB09jDBiFonBkcaU5nf4uzNDcDuXJfrTAoeIG6x6zl361Nl56/N2G9j
Cic3lVDPpQvskELzPfaokCt0sxU5h83eodVCtiemQp8z0bDOjVtaYiQWPmY0N7Mb15v40+zqh8Lg
3mQIss+GXTMWKrluZewiK3+xa9L0mKxZbph4mQ5PB8wAQ/mYR8MH6HQAmg0so0PrJXwxfHZV1z7K
BWlQM/pn5BmgakQFPlw+uO1D7osRjZBGt06AW7GNB68F+CkBGFAZmX+DuRg4cPMaYHXa4DV/aVv9
rmtVIHBi/M3xqDnd3sqdx9YZoXbmkkIFi4+euuKEbDPifMIf7pHF9u1b6JunKGJwGRFmWsvRu6rY
itCRTBTQJv+yBlh+RYBvLshf2TN4I8ehBfl15M3Y+CdIavXGDX3wfBr57cWTjnXMq34dZgPg7aDY
xn36TpdETjdm9RDhsdhEmbjogZtilY4NCev4sSPbvQ5zTLEe2/Zqas1zKwc6b+uCYQy0G7+w3rO5
fCgdYRNNZTHXyjrwELKsQAADNcekDiOoR5kj2jKLdQdULE5NmxEvjXFBQLuI33BSiQx+wx7Mg8hr
1Eo5DO4xID6ocsb3AnvmxsirJ11FNmBXPC6zKpZL21eBxLcG3gd+zYqe6tGmUc7pGaN2F3eW1pYi
dXTQRu0CG+s+wW0i3E3f7Fhht6ERhlsjBPSlaQkzXBSjaBzkpS2LSxtSve23hbpmo2oRzdD4glR5
+2WwlMd+fkzQr62GVlorpVoA2uzWkaW5j+p45+iKHjpXf2QVfM/8vqZ+YwVWFi3CoSIlJuReQDcs
a2whAx4ocuwXC2cUE2NkinlkBR/ojgsjm4t73HHvphHIKrAjjwUleNGMzz7GnKdvpAwGdi99X7BJ
xzmYIARjCo1v6wHVKJQcojFPM1R4KgNn3xZABAeb3iiMF4jcp8RCcogEThswd3edNL7NQhmA6cW4
igN1PxvVuRusd90j+GP+gH0RWnd//C3gxrwu8yRF7SP/KiZSQW065PuYJTMCQsbkHk9TO9GmEudY
on2gJmY0bG2fuyRDAwp0zOyna5EK42R4aJHW6zT5Sb2lChYU6xqtGUwXdxvOU8cQL+Tex426zjz6
M2zFiS5JXb01ffWIA+ROp6NHlyl++SkjJkDfC4JHUR1Bxh3iZbtKTV45zSSFANqwrfru1lriXtI8
9IYkCTmNP3XnEJ5HrhU2xgDZAifHRU0/mhhPk0Rq8TqwEY6aOHJSouKlbEzL2wMglKI3cynyrJbM
WN69Q0wdtwb1Y407WgCf+p90Ll/7yCV3Sp438vGZN8OMDm98wBrhauQuFMpcnvuMSF0YIY925S1I
1gUCDWKdZbHvfpsmUTTGKOd2Lt9zJUnbGt19MPry5DflOQpqtStsTE6yKS6e277WZsUsJkmoKDX+
G8Xu/xNnjr75n1e2n3T2AXCtMu6qgjKl/yh49cen+XPuCG3J4zwJVIl3D9gl5ot/Dh4FNey27TBX
pDwCiy9f+l9JTM5fSGmBJLVtUlbeH2mtfw1ekckiI8U8kmUVo/HfGbxiZPnvJ48msS8bVyPBK2QY
h+/ibyePDd9Zhl83wGjDCKLFy5Aiiu0rMi5FlSmeRwwRU0c8ZxqS/mh6CrpPexsvPtNwcZw6k4RS
3g0gg7CjZthSo8WfqvvsGJbdT7oYVxcHa4WVdZYYwdiCXkPb1YxiTLDHbWadExNgINQreXRzvJtE
2bZd45waKT4G3wJRzHTNTYd7hxWjFPFLE5mPstFvxIwZDXrI2v61oLm4ObslOk+WpB/8dvM12i/M
PodbgCOBqSkLUbzglict5PoM3cHASLfBQunA68QVZM0TKW+DGkyX0VOtsu9RTys0SPzp4sqS95Vo
BmBpMex652VCKrawSbXw/aquevXQ3wsv+DZMllZN9qHten+fJMGt46OfZYOYT3MJFhBrITFs4EMt
HaxhQ1CI9tmAckfrXFrD67wABDSbXx+6P1UVP899+eDN0as26OfqYrqMQu66fUqK2iD+uZBVS3go
rTkxVVCvZmgv+Wga0YqMm5pLVYu0MM8KagZY1WDkTQ6BgSKhkAZtMC7s105KSuCG4stp5LCdUj6R
NhWWxDbYpQPxhmbxy5VklPFM109USMB2MMJi29L9EJY9kThnuC6pHFFVFFJ3uBUrRnyIOMEaz9KT
kli9pzowcTnWa9cHMBh0fEmN963sCVfoDqXVDxUX3yqA3o7QAaLqps/M+pb62hchyn7Pb+dmUCNt
M/gTm7p9qWJ9xwGDqZZVXngI25Ub9BmS7/CcDkW/9XzCDHW4DTP/CSAhDCViP9yPnGcKUv0HjKc3
jMjTz5Frq40uWKqRilcw1HQRIYfLtxmnLXpk8wzFHx45vwnsYscuuo9gQ9l9d6fi+b2oVbxNm984
pfChd86bMfClWpt5H5ZxtKiKnPhMNZXvt+3+SWKXVBbvRaej3xCPMpqm8TSHSL1//FFW7lPrw9iS
JrXDQbZzFF4dXIwFnRMa8x8jhPrkl9VzWznf9Jd3geYWdFOk+XwQZfhbOPoIiXY/5xdUhPtCi0c6
88hWiPDShSrF+cU4XLj6IUmgJLOd38wxLvGgzq4sSgBoFnMlCtPj5HLiX0YOnPRpK9DeLk0FdYqh
ZGb81fvnXOJwT332V7M6xaVxq3Ey9x07UDKYTwL/Iee896U1dEzlVeZUy1T5klYWaGIzFhk6N3e5
N7ymKnmLneo2HBmZN+41HMkPILrlqx7U9MUoQRDbXAlumO9fvHKxZlOt6YVM27S2m/Vs8d32w9nU
EBq4tV/HGRI3rXW5Z+xZAC9jK8nSWcUWsY0Ho7rP4VlmnqIch/iWEeqvVjPl4d0SLcjG40j6MfJD
1kTnZHH6C2r9Ei4OQaKTzCcwfs3ycwTQXoNzDhgkcYvJIbjAGrHc1ySNbrsmfoBccEsY/mDTNWBl
mNpcD15ErBsKRr5J5HZ3kS6uedgxVC5L7LDAzM640ailwQMLP/tmFIRDw8r53WbqNtb5JZTGpQrp
PmzoWMHdePWisKP8rH4tOM0c2z57KXNsAPEez94PDuXPRmGAKhgbjsRxbAxbu6Zy8Jq0NuQek1Jn
c9QKoCo80si+B9WcUIqEd6tmYmAYSbBtpup9NPRdUKf7Cc7PEhObMYTGhxoZfOclYcvEB8GVozJG
E5oIWTNJSFnBrQsxY5U7Ub2jtotahPFozA6Ofe6la79BslKCvAmwGSq6gABNcbzup/2EsNl2Q7sR
FnWes/HWN0V4zOjKwljNuL3n5Im3ixMzSKJEd48NqcYiuff6AIJxU2+ygSXSayiNxcMBBnPQ+3hu
DY6nXJUaZV5E0V0GZ2bfCxQlRUwW1dxACCNguhls+002HJQVxuBNnh2aGflMymoLL6DceRk8s6rj
AU5J4awznv5TD/yr5uOnkp7b3qdyp+67lUgyjvJoOHUoUCMQlhRzzfqQ2NymCr3xZkyJWemcGZpu
KAp+dbT/4XGsS+342pUt7b8e+fsJjC1D80C+liiDN1bgPPnWqUvtvS/1tq9/5QUFsj4Tw8QuTzKO
79UQvDDFWNdwefaqwBvoujXKKGqUR9DVysNfoa9fiLoevFjfAvY45E34y8BkUCUGUZL5fbpLUuM3
InKTMTEtpfG7BOaMYkd/gOFs5xkchgzKi120GyjCT/mPteQ4p3bTGqHN9uHxcsfJbTiI2wD5verq
S+9mj8LZZ4Z359nW7yiabl1LnFBQ2OOhFMF33ohGXEyzFTsmrOGSgHiRg3MQgH7i/gk+Nj5l61Um
6p4LGDWbh6GdiVN6Cw67IJJgmLv8C4PVSSTxL5s5NtFPIPW0IezL2XxOi+Io6+ZQuMk3n3/Cp5e+
+To8T3752yjnZ+wMI7KDyMHlB98QZY+6NB9Vn28MY+vlRnokIUAeQCJ6MC+4ibDSHiWfjfaHZbJS
PCU1V/JBds0+9svn0IYu35oBSAvdYGTpcEakxa02W+dOwTLhu97B431qlKQIIunVkelkffANXaDo
pd9t4qfENmi3a7uMtE/21if6s8/eOp+uNzv5GlR+AhGdUhwhy/qMKHBVjfna9VxECxAeGTngnUcX
+OmPP0jEyRNf4exheN9PUx2dctM8cwCgIIeL1MZROHqJ2a9FyM+SOu9xXX/U0/AeCPUv3J3ZbiTJ
ll2/yBvm5vNrMEYGIzgPyRcHmcn0eTLz+eu1LCGo0YIEoV/10IUu4N6qm2SEu9k5e691S0qDSLv0
QSAB5t9LmDT3QrMvKCJKQRSYT37IFFwMySn/1tJKiDLAxsE7hgEI9CCu8nj0KJlRzmQkdvH1Rzw7
Ad8B2mZWT6ZETXTpAnjD5FjmvaODl8X2rrWJb/T6WC36nuXoS+qdVd1l+5E7aeoPvyiq/crp+SRp
t5DoplINtSlGVr+Ej1USqR0l27kD8uZn81vI0i9G/HJaiuGS6/GHW9gNGHNHj7t5ASCetbNzO7MN
vu3sBVcRNK2M+9+Z4VlEUNdhQt/i2tAz3lBZJhX2Y/7SMQai4FC/dkN/H9eUaYjv0jbAiO11j1PV
vfBz+5HpUTRpuisj8Qe/49sMMXlTqOVHj3QVXPuBsyL0tY5ISKxZLhFOuLJdYQSR0y7p2t9+Xf1M
FBSYaiXzLu8TvKBFu1vrrsHqxON7bL86x9DoGoUdiJIzfTx9atXoHJr8LWMCT/weCuTMO6H2TjZu
UcUoe9O7Ekk9Nkx/nq8mm9+Xgil4U951rkkLTGbl370lkXs3W8nL6jOxsaV1znoSs9P8J6kB2YmO
Hc4yvlDe897K96CWn6Js76spZf2V5G/L+It2+bFt5vcmCz5XpzmuTXXveO2LI1sYPVF+LlL2cboG
151RqrMqBrmOLOfdWFK/i2ak9h7Jgwrm+iCjv7K5KI70mOAYxK/OnecNH0NQ/IScq6gactK2Cv7d
TvROjxCKfv6SDc9rF+/pPb5YOTXEMYdR32V8cPk+oQkPePBnytraHq9LncRnzSyZxRUg6HKeJhiz
FL6shAUSK6DP1AdhveL32czReFi85Gz3AVuSlS8En2UaEzUQAHOMFA4MCyVJAc69yY2H5gzbPnB7
f/AyTvvl+sWPAGb6wrvVCrCSrbV+SKPibI3l/WQO2Qn40ZEYJi2XP53p37uLTf1LsVunCge9CFQs
tu06958GO0FskPPdp2bzZP4fZGQsaJ46Hrk3q+aYFAX574K7Fz9x/qIwlHSJ2YhkGVZYZsy8xPeD
bVQTAZTugFBqXEK1cad31kKUwfIBiZesDjIGdlesb51Y5DaX1KQ1XQLoDJTVZ59XJ6gY59TWf/0l
/GGc9sj94o1FLJW6KTX/wp6Z45BbGymcguXzFN5A9Hwl/fk1yprpYY8+ww32axo/pmi3c8GCiclV
O6YJu/L1KujhkzkiRpB18g6I4btOIPwG7GDL4MVZaWJDyr5daH1c19CnZOjxGBb2UXfIMCxRvji1
RxvH899I4HFwmFmHW3n/QCpLHuCzoaPfzeDHvSR7aiigbJsIak7lzbd+PAI3ymfFyPBY59Wn8Mbi
gchGua2qxUV8vQCzAKJ+FiEKj4BAChvb6QShtLrhvUFMKoxeAzu+s0NtPfleoLYBK7qkorA25fav
YvY12EdFOk6fvaByn+s0FC+5034UxEAvytfeJfLE0U3ny0Alh6D7wgGDzQZJBZyfilIu6zQ3sQnC
EcnacqWkqC0zIlGhdbQhkR2wsF8YkCbXoOboksWvWnZby+Ift0YZ3zMa77QZq2OPdGjtZs26gO+U
iZoUg/cX75S1d2VcXhtOiNAbjCYu5nxgc6/x2uoZzDLwfiLJQ/tXhQVN+LAsz/TdIGewMPVr8LzF
rE+THVR3PYbPO5ZmX+0y/SKP/NZJMzD9y/YSblrB+KwjzRSurT5z/DknqiBBq/WtwHKQW8/O2L9a
IXr6BTmmoziPzx21rGZson3tVneBtl7YKvDp8YrHUNjfXdI6B9Lhd1Bp6Y6X7IOUXz4xsl367i2d
yD9bOZuCNG5qXk8RovBxsPdJ29zGLsANHy+hTYxUsLbpAqu/eAgscrQqmayeWDMjtRFOfTPm3CrH
sXmZjBTh39q6iKJt0g3rOawFgVSHIasf8jTJaFPd0DVLuWUCw2oHjox9QTJYMmrp7SqES4XaXVbg
OWoAzMQ86X8KqjgJHwlWh1mz8+aQuWQOYhYy3XrrZuYB3bJrHvRrAk7LH7r8kjXjI2KP8Jym3VPP
Go7baLJzM4GRsH+BKX0WsfzNhIevMXbygSXk2oB00TZHs5oR6FQya/Xy8naxI5jVRK0NseGxd/Wt
vzi3ga4+pqj76SjOJqJ5bpzgfpTWgCULlJYf8MiRrtuwO7anp95dg4e2KrgWNN5tMJUf1DMe0WId
S3gkoc1iri6JUqwiR1+uk2/HT7k7xsWrVZWXofiq+vS+G03aBthJPfslJS2X9fLsOjvf7Yo99UfA
4Ww4jgQ5nvuh/BWNSXQWg3wLk5W2WqgDtlKlv5sF4RgDsS58lryJkyMocO9thcBX8sZavXqftvDs
ZNxx46Xp69CndPg8h47+qWqWVhwYSDnH4ttfq+LEtH3ca4ePOf8sUD8Ig4spBMTfEyuAk8K4vbx3
aw5TzfCrnSD0sTwl/s3TMFY/UrSIRrriw+ni2xkd5jiGd5rwJ9Ezi9ojnP827Cixte1lSbidzenA
lnS5Tro+Tg23TrxezzUZpo04ldF49cy/KcZcWEk+LSUL1/yko3S+zzoQSaJzL+mkPmtZvI3jk0sj
kgESUySFOl33dzURZy53pboSU/3blXF5zi31Rg/T3YcrphWvu46rRv/USSwUM5FhACAjG0mkcBAj
3GMedhya1/VMS5pjI3qmlWxLZulnm8gts6vsQLmMbWpIcKQ6ZxWj9ZGi+epYv5yVLNlEASBp/Hu7
rr9bnMJe03A5X56TYEDhxmIkOnHcvmTpQGHysZM42bzqYqXZL+Ldg7ecxjn5dJkk9b2Lcgz43a6D
ZpjBYlR9d63ES9o3JyAt38PEj9Hv2yMMnBcstZySK13wkZgf5xRC6qiCaUuA92uQwQt7b75CvPxt
f2CDzivcqeTFlsGtCNLboGsf59p+KHp+GI1t9pkcvVxCQTlZSzLirGtHAhappZy9X0R/y1l/O1rs
Q86Lc+jedwbza4f+A8pokdJjKORjH2f5AeANRI+Z/GajLhriLo49QgUqpggWyOIoDMaxyqK9S1Us
r/r33po3Ae2mtp9ByyWkHUQUzayXgp3njPf8EYaBE02jWmc3x0NIyc2rN1OHASPK7PmgFSziqYKe
MIzNlQVGfmrCINhYgxUcXQ+0sqf910aDl5SwsfOGdLxHLl5Zw439Ndt1QBO/jWCy+0T6sU0qMvNg
zvEjV2xqxWuerY/I0Nh96YK3Lctkp+HZjaOnHlo2bBUOuRWUQ1BOvz0fvVDoWeccUshucksfyOik
70HIxlfcmmaxNn2X+fxaKuYMvWBlu8BB2M2kUCG53kWr/zt1hkM8gX5xIdamSpznuQYIQmSihvYh
u7uZlVGi+3O4qt+9AIfBUENciCzk2w6s+CIf7IyFizU4v6uEeKxnp+dChe15ZNVYInDig6F4aEJM
cYK130l7+bbdSLCLFhExdYgqJrVsL+Tc9UpXOO+54zNVYeLJmp9Y5KTkp6p4CS6Q4Ali+bikTVU0
UgZYnwNeWayWobeSh7yw7kFL/lqK7BPxLNM1cZlDqH3rNAcnVbuK5n1/qjRMSbvnSD15NceRtX0J
rPQNjsM9D1f61UyN14HGqZM9rvW46ei7xEDLRs8K9pQ5efQgMAHnPAblc6WCpzrNvnFA8iIEtrRV
Ur6HUMsZ04knfwrJHOX2c+IFp8Xvk2PqwOKBPRp33ROTnbeikbA1xgY7Q0vdiO2nYwGPP6RF9ECe
+NZzAu6w3snxmWVWKh25gfXp+b9fp/u/duX+S7/u/88FGMW4/0fp7vK1kk38+f1/3nzx3/+fyEHn
P2xyVE6E44Pfb8hi6X8JSCQtLDfybDuww4Cu23/uvdwA4GAUUCOLzFbqPxt39n8I2xMR5V87AA7h
uv8d4CBuFPG/771s4RHfiIQT8gKjCvpf916FaaTRygZOiyqhzyZinIFCGCsKIvODeocyL28WMPSu
zUJbOqTp2d2PhlTfj38Fe6cwJvZZewOPSTRDNMrrv0QiPZ6v1Zush59AYk/EwTdCfmExwinjxlnI
NiQA8+sFga2GoJ9XobiJOg+ldRPDujvkhrbPi5Pmlj+TOzUsfq6fX6Wh86criPcMYL8y5P7UMPxB
y7H2huof0l/gqk+sxhD/AR1Ap5rJ94gJH0CUIWfDD+CNL8r4AirEAU2BQSCm3rdhI0ciXH3xpqYg
VTVUFTi7dWiLWqTA/qB5OofsugcEe5GPaa8gROumtntnbKWo+Aqg6oUNzNdqLJ4Ywnp0o/CdyBOl
PGPyw5gK2RG5XzhAWIIChUtsyVx2UHtXR+tN4gJ3n8qFFIskW9Eqnm+DcUHQB0Fh/Kw8RmIT82aT
2OV6g3CwRjxoISBUK8WmuVj8AzLj3jgKHTYF1tyf/CZ4Heo8uDZV9Ci9j9WZlrcKYbzK1r8y9fkN
2DUGxHb4U62kfhMLDq1Ak6gCtwPIEJ7yMOI0bVyKGVLFztgVYzAOHBOQbBrzIh+gh9a4GCtjZYwH
/6cKvIa8AXov3XKu6YJw2re8o3ltKuodGB7ha9KWR/qY9AKNJiHJTT8V1SOTqe0SB9VlRhY58SLL
AuyRnfFIajvAKAl4gHSupLqEbZLZEhJvMtDGQ9kv9rM0ZkrHxlE5GlvlOP50nmh3UdbdO1b4GBbT
N5uTcF/b49EzxsuR0IFvHJiFMz4UxooZ1I4PoRxhBt/CzWzcmbAVia/M01aj1Zxhw2+FMW12xrnZ
IN9sjIVzzZPo3g8TRtF+KvYz96B0gVW9wKy3auvFBF4A94QMHWhM03cjsG2sn272knCs3DJkgyow
DY8ugtDJmEK53UNT4NjhR+TI2owXFGlRfhD0XyXfwGbJR27fTXyoJ+c+WnLDIlqecslyVfW0CtKB
z0uB0WTJK/LtZc+MIthVQQekuMxOWRC2e6NU56L33YZExbPZluyds3suC/i5pxY7OdjowFhUfeNT
hd74FSXlt9/xkaZXFhpiJeuAbtsbG6trvKwdgtZOMVHKejMeSSvwVM188KcJBWMPcX8kIc9O6TIW
XXJpSRPaCFz2ifHBjvXrVDp6N5RYEUpwN3Gq5XkyFtnM+GRdxLKzN92GAKKI+TIoX4x91nedh9r4
aNvaWiBxXJkOYao1ztoQeW1jcZ/yjM+W+NumMoZbkeK6ZX9DxZ1HV1nRypQD2pxS3JHsfWJ3l91Y
3TzuYmqpkBb9UyiyiTKo3BVC/xqNaZeZIYxEY9+tJQnR1Bh53eqbOeEFB+kzVXnWKUnk8NF4imrn
wVv8+KwalvzakfiPvNImolNSknzsCkzAg3ECk1T5qzUNQDA1DMwaLkx+/9tSSMWhnW7FzA2tjDSY
dML5DK5vZuMfpllbbBLjJB6RE1NRiW5Asr91xltsh3Ow8XHIbPsPheeHtHj2xsAfxEZ4LB2qI3OO
ggHtACSZ4XeLHjlBk8yxP953xpzs5TiUJ1Pgika8ymXP1LeY7/Wk1JalNflEIY9jTaiUNTWw0YEF
AyRG1vm0OSJ2g7xXqEL3krzYlAGpMI5nADpkJOn2IH9uK8zYScrmGWvfjXb3JG7dbZyXZFKb4I+/
LPVh7vuJTlm07U1O2s9dgO4AQzYW/Ge/67q7sq0pXpLNXFz/Uy3wMcF+A2+efWpgTnqpF/XTNTyS
MmO4xqP52cgvbqUPtTFgN8aFXXjhdjR27Bjh802LMJu5C1+A5agRaXvGqD0at3ZnLNuh0W1TxaYg
8ce2uBOuJBwTjc+7dJ2czO/XWPI1WVr5N1T80THS7jq03kAZFlyzmL4X3I9qRKileq/cBnyQaXAx
FolCPq7Emvqbrq/oRjPijbgzRsYoXqMWZwSZMF7S8MZzW2ysFQO5Lh4TYyQPOq5+xlG+UKfBWB5K
NE0BEvMx19mJHUV109bDlejqshMjX+u8e60VxA4Ca1AlhsuAHD0Olcu3GmDhkCDGCyX2qAkGSmas
6q3xq9OVJTKLcX0IdXGHR+MxYSEMRMw0yaruuVnIs3EB8xXKLlIc2AJdip++ILS3PKsFjitfSspA
xvwuTVp/oqcUOHZy08tAQP+ko1s2YbwLsGsyMIoE6ilqKIzXD0nS/S1cGCkB0nm35TaYGQ+9Rd/3
Ghg3PbwMf1No0DN8hjasv9iTG5c9QLNdZez22njuFb57471X5PH2tuY2ylt9HxKeRR647ryWelAe
jLy3CadsM1XyGRbyEIHsYMXrd9fIYdi8UgapanEhyzcfnIbrkx0/52x4tGjNG9FhgIyghBdoOpz6
ykcJ2k6bnqgkiBjQMQGTFK/PyVuUtGJC+iaEBqfEzbZ2a+qbLJcOmemerrl1CEsaZmv63q7Wi2h6
lEvJ8lz54sPLMVNPfGxYuJ2Kcr3ye2nxtpShgbJfE6xLxAgIdtvtTAw+YfVDq4OyfxicI8IyVk6X
ciJAuILc36ju3SrFRQTqxYfVNjYdrkW6FSDJ+BmySV749tFDIpOaWV95OCa7IUBHM7pEfjJWUpsk
hBzsxcEvFLFPaYhJJ4nIQ3uJS/izDQ9ADv5wemMx1M+gA2debTJ963TzUEXDR+YXnz1hYf5HBvsl
srNdTqeW9FL/S9b1UxGl4QYq8qULCbS749uayk+ngOlZ2ph2Rj9GLLHcowSC7pNLm460fZvKRGK1
owW1MLNOnPec5rIdd2AWkQhtefrhT+deDLMPbVOaD/s2SL6SlXVTBC/Qdj/MQssDc7SploBaB60J
0fFtZ5vHt2gpGv7p9oefqe/E5xeRL26xF1X/4o7VXk3zp2ZTvVvHAhBLqhkPg5bFWwogTLTVJ4nq
hx4fwn6C0VIzjOmzRdwA17+XOZn6f3/xgaveRKVQe4ezq1LprS799ODqLAFuNvyymiOB3sckKCnf
8n9T201sH1IIFrZ7ckOLhd0CTo+JX7lNBvEx7ZgBoc/oAFhXBoEYfmiZ2wc/RHO19N9Zzvm+rVa+
f9HwFqgmMSzFct+yQBnJh2aVjIEJhTse0tUpIz42qD46p7VFVc1BCRD44zlZcx5mNh283tN0xVOW
S5YHqo1gmsjxyLurfLD85iHQvbvvjMWvUsV9OjcnK4Jf7SLiGOfhq0zHCrzizFLESIoyJXdWF995
xa3XptNzKP12nyfhp73qj6ylXJuDe5pYON14kvL80mvvtkt+Fr8AuxkMZ5A61Z1Q5Euyrn9p6tS5
Zl1Xbi35l0jxwzjKA5YkTE8IraG9rb+anV+wIWlgMKxT8Meu/He/YL4rix0Q06dcDa9ER1j1rYdQ
e9Sk7DcoRB/lMNwpO60BqZ2UOQvRIWFaYNLVq6NPnce3xR46ALIlnrhZe3QR1ADzkkrNblEuD+To
2nt71TB6J9HeuHskfzw07fiATeXgYs0Npti5LaDkbdkeMub0xyOpY2vvWIwzSoPRzTPuNw37ieiS
S48YNvGjvQjDy6qGvazVt712A5YRh7GK25Xcg1AvsLd7pUQhtoWKNX9Xe5BL60+RlB86/63n+qdI
oqskYWePwVvH0VGJmQOn/h1Td2SSeqRFW5y0cJ6LCinP6DXTfmYSvh8AMoGt/FmK/jpqek2z9h/V
IN59EYSMUPR37kT5fpbl49J4l1VkPAfkxBa/SG4Hz73XBf4fctBX3wT8pj78brkUbkUiPuGqQj23
jt76NJXPVmRqwxO5B0VqAaUH/asmuJinGHuE6m/oENpy6z88WM9d/IACtt07vveik+m5dYS/rXhw
7JrWvwYKxEz0nEn5oFof1U9nBzxh6QmLKflOV4R87Fu6CfhfgxD6GVLNlKLldvq+/TPwqQPJpkOw
mSFbclIctDkdb1sU8FNXz4b/vcaodCSDLJtRZg13HzrDrT9bD52D53ZI6s4kpIwsJaPNm0qidWW+
rQgiwaKQ8gr6BGGKuRGPkXyfZpkdoLS0+39/WyDk4IGoT6U4N4Q7KDWUt5Fy3JtisJ9wJ/5WPMAR
jy23XtydRcUnZwyjt0kz9eRliZ2UEKvfU7lYBbS8xjiG/WNdEfY0s17kJt+5xXl4lDifmpU3fj7g
8WgUw1cIy9ssXh9phx1ANb6m8SWQVnVkjcwgsuneYhVBGBD6Fk/MX64214iXoEyqWwX8wUnvmXZe
bCcv92uRY4HscSoP9Sccj/Vh7JCiSBKeMvGfyBoiF/HIfyVD8bKo1xIn38la1243wr2GQdIfKc8c
2e/4B2eOf/OS19wT+DVxpebKpV3oV3WiND25rrxm6cweMkW8F9lcgpMacWNO3WXsH/FF8QerpgbI
KBcTanBwVFzCUM1wrMPOOcDiubMbqAW9bU4F2r51XUTvMJwnlFr0luTGlXegcdnme+AjPfNSscpL
GEafXIig7Zm4Td1EZ7Ls1k3LMjuIifgBKHxrKrEZpvBTTtOOm/spWZPXYV6oT7MzmayPvnG/Q/f3
7Gb6KqSm1T1y+Rbu+JTNwClid0DqJgD15HkbH6qR4hPNFTAacBHWKDpLjCobVXmPYp3hofjspKu1
pYYxfTYqW24r12fhEj43kJR387xWb5yK4Exn1acD1HGuCHmORyovy04VPoODnteFvVCAUPVwmMZL
LNiBLeiOnKJknNk5ELVjdzt6fBvJTVV3nmhavGRULPKOn+HkT7RYAPH0KngN0lO6YHVPnM/eYhVW
6+LFqGX3WVu6O3dhh6k/CnQ2tG7Kv8tILIx+EwsxO2b+UoVX0IAVz6egPKnJek35ndNedjn+Wxl1
FPpBsbGc/0MqcMerWOBxklxLkptpt+PPD5RvYLzOxJazEj2MPp3MhzHf/ORZ+h7MrP4zs6PTtQcr
qDzz9rthQf7gdt2VdOxne+5a3G+oYalw8NqcQsVi5R8DhGdY7GD8E2sE2da6JR8HQJaStpPhX3NL
4Ak6oV1n7CbI1Tt5U/Xr59So61DcDX7zabv6IU6L67DMPcApd6f8/j6xB0rAY9+hymne7DE8Jx4z
tKnsSa5HJKu8xr5IWTGCAB+O8YOV+6Ye/YNtOt2h4GY8MYtgD3vJBW8Yi7sCp3pQ3WH1RffqIy3L
z6Gm4hTP7GN6wHIU3r7mpuE3lQY7aPJkqxLOXPmhnPpfiTP9KNv9HeoKHlU9nVYPXfcwetdYyrM7
UA+Oc772kIKLUsAG5Z/g+Zego8Ay52iMyBxtoxFISyFUc2Abft9b3nDQqwWPgbNzier2tnSH3wTT
1K6lqMLVcETDrpLkHH3Go9veSFH+6d2s5TjSXNYAmZiab4s+f+e0RtUy2IzW1OGOC0nKE45WQQyG
quU0pIbxY6oDJi7rTJGRnnObdyOwJmntE8pbG6aY+sDr4TAK580dgwrMXnm1CC047hRuU80/u+EP
rOP5Y21VgvLN2dfCeuJltE1TPAnW6pFxCd1P4vKKlSiXupanAy/lUJFJKvrs11hZD0W7fitetJvI
Su5TnhcwfhjeblaiiJuuA3OS+u1qIpmvmbJ5SKfhk4KfHUfpeCKWv615FOdNHhC9CV4zO3/wWm4Z
Q/wYLu4NAV7Cu5ifRf2nK7gXRQ430USeuVd8JvaeTnd6qUrozlSDjayLv8WwkZ5hgnMxDGE2MsrJ
Zr9mI4/u3gmRmdQ+4xRKFnbSP1hp9bkWQbD3+UFn40I9MU6pkYXiMeNZZZs87ihI5kYmo9uZtK5t
cru8V9nnMzIzid5Y+99+3nAjTI4VVzqCv6VJAGdEgV2TCZbFfWcywrVJC4cmNizzC4TCazuJnz5C
iKcyLskhR8GSyHFhsseTSSGT5jOSy+K+WQf+x05U00kse0SXpckwO4SZW0LNRMmvAyHnjLCzxc8M
tPDNTAiaWwobLWLRCyMQUXxjn4rPg8lNM/yCbw9KI3KODHbOcR8eI90+QNRh4EzyWpkMdkwYG18w
Pxni2QUxbSDUj5LYNrgtpoqFJHfmXCqC3RkBb8yC+4bAt44SfvXecMfr7WloeH/1CmiD7TH5iKzy
oC3rTqak25OGCfFkUuWTyZfHJmneEDmPiZ67YXXtwvi97Yf3kGi6tZBRn01avTG5dbIBB+Ab9xOB
dkC2w6cPLjsl6T4Qee9JADUqugrrllkx5DuTjZ/8u8X6vZjEfGd75JFqjxojWfw8nl86f95yF35a
LXanEQOlDfzs+8Vk8SWhfH7q4w0M9ydl8vrkgqFwCesS/cvyE+p3CPcv5aUm6u9UPahX/0eqfj0l
8ISpBND8Iuf9x6MoEKkWoJkW5wEFCq1S1RJKaz3OW6VpGSjaBpQOEJIQKzR/YRb0MnkjYBM3+21L
bqockJ6fPdNfSEaKxPxG6DRQbuhNy4FrrNi2lvhokyCFAfqH5FiyB3X3GU/qgWDlUcePGcWJmQLF
bJoU+UIHOAe13hYfIVUL+rqIy0Q376GPd5syIVMTpN/c2GDOL/6TsLv2TLfnOlSRusDBS5889kT7
1LEOvPu5yyTWMV5BQ9EuqvvyyU3iF5XLv2U8Eq1jRqja4T1IxF3Q5KjYx5xvBBcy2KjTmWvfxvEW
Zkztsp7VxA8gobWjeE4ce3o8sSn00MT449LwqWn6KBo/gubPzJhNdW9dNBz6hfBqQ0OobRlrBskz
tUVQN8kfYhHVoWEf0XJpucld197RCoff1QQTetfyrCmwsFnFyTF2/KBdmkpIZPDVJku0xcJQEvew
Pl1majfOLbHqI7jKe1Dr0pSfuHx9dLShKlpR7LxRn06PgrbUaGpTHf2pwFgHpMY/oNI/9T8fgWGn
EH3mGhBv4gxtpnEXWCmzZ2Mz4MiKxY/LLWFH/hNELjObCycGBNu4EGKkCJ707sbOUfs5Vl++OSYY
fwJXBo9HMgUfXlFOqw/MgRjtGusCE6Bs5xoTg7ugZDBuhsVYGlivJQ0YoX1VIicpq+TvEPD+LY3d
ITWehxjhg23MDzhjaGwZG4S27Y/J+CHmBlPEpLOLMu4Iklt8faQxSqQdI/ic2xBCAyLXaCcW9BN9
i4dCUdCJjJli5TpOJCu7DSfc6E0Ml8jFjS4c3op1FZ4m47jQ/vSBpuSlNvaLsqqOTjktOy8hjrRk
7zNaYiJDIiHUx7d9dBJgVFTpkPHQ8KxYXKzGtpGg3ViMf6OAIbVtaZNoNfRHsXjnla5+YawdbPB5
e6GdSpgA1gF7v7FPvhPj+tDG+iGM/2MxJhCc599kZcieG0uIMr4QPukPtAzbrUIlossXHjEj+VEc
I2vgP0oWnZAmM9IbRNu2Kk04Vmm4AjzoKaF7YELxlmSErhNjMtEeFMpFTL9jTtlnq+35M7vvk9dd
WuNBGRGiVIhRmDdgs4dEYowpUuFO6Y1FJZoASGBVmY1fxcFfwWGtuYWbPR0WJCzNPxsLEa9NLpnt
DKhaIEnA/0fekhuLC9E/thzhm/Yj91aE7+7ajhTqMb/g9KFTZ2wwjvHCzAhiCokpphCSnzVj1CaT
z3XgJLtw4NS7IJjRiGZyY5xZjHsm6FkRNktk0ZZfXqeVLno4UasngYxgWVOWKqJ3CIAbhdamN36b
0ZhuOIO/OsZ9s0Yd1vdE31gWmAyIU6CKUeVYHc6c0dhzpPHouMaoE6DWyRPg95wN6t3IOfCmbFcw
NS0LkLCc5X4I/AI8wdphtcwJVzk7GFcLdARsPnoAEOHp4Rh0HL5BED9ik/1Wc/JsaVxA+WtozEA8
LxQrOrgqrfEG8euHbRfuu/J5Bs95M9qDzZtjfixQDqmeHfM6NwsJZBxLg3QA7MzefgqhT+XLUwP5
YVY8mVNjM5q08RpprmGCeDPgMghmybhu+nI6ucaHRFPysCBIqv6ZkowzaTX2JNt4lBJ+QamTEUlG
Y7+pjG1Jcv0cjH+JdwfYNuisyriZ6FvvECsvD5PxNg3G4FS7nBe9mM+lq5mJR4ieLEaIkTE/DSig
uCaTGEobKO/lU2wsUb7xRY28sSiPNpc2yRgmIZUCeXKTG8vUYnxTNUCoBP+UJOJLG+Q+tmeo78ZR
xYMIR6pyzzP6qsZ4rEYHoxW8o4XJT/MMgPQnlWffuK8iY8FKjA+rLhtvU7OWlZw92cvxZA3T9ca2
QDZoGBFh6CWAIniAGhLivPLHlkv7MRsPl9D3qfFyWTHVKrb5ZHMJktEfbPkA89wVegh2rnF7jUId
VMgkmPAqyyBxA+oCznaVsnTysCKyPczPtevRaIjPki/oJpaYcsnY00J33PiQlcGzdCznKCowWZ1x
kHUZ+oPReMmEMZRRjH11i+yYLvLH8I1ISiIhwK9AKw/BmW9MZ2vpPYG9Z5tjsBozOjSzrRXwCKRB
m4TUpMsGbUqjZfNAEhl0gfGqLcawZraAEUCEvYFwgIt5UytDzNp42WAmMI5F1eYbZRvqNpzXK8ie
eLppRfSoE2gptR7brVNZ2ZEUBz1kC6+4gwoycXNrXwBmd1m5VUK8VVlK0wfXbl/ye8hH8Jbhc6Z5
VEeSpegyEl1LY2x4NlQI6kpmLMO718kMt18WN7OV/+Tz8A5cFMfCN757mKnTBJ1NTncj/pp/Qb8G
J3pq5OiR0aR3+NJZ7FwchtWsUA8koxJYepPcaQQxFvHZLbNOHuB7X3yN/1TstEgCI2f3jaa9+Cds
x9w+GIX7PJAlzbG6Q+V6lB22htlLWcz/UtUU7/IVmP1Ez4HYMvro2bskuOKlkcYLo4/PvIPVoJO3
5hl0AcStrWNk8ynW+QL7fGc09JkR0ts2oX74W/wtQJho4PhltqdkqgxXGZ/0tDghGf/0V2Z092uC
QnjwC2ihvOkgbYynYHQelzG5nbH8UJFN2mOPWSHstNimiq3TWpEEaeyBp+fMbMwS4QnVCB4TzeKu
bZKHqW2pkfTswf0mOSMLg5CWs2ocUr3PbQZxnijVDYGGlK0f75ZuhZAEOKk55OEX2pwdanvumjx5
1UgEfZIEadrFA+PcP7mDc5fbNjfFLOI6q3mlo6rWte9c8pYmFSpgykZsZy0Yr6yfn5RHgwJB1FdZ
u2D8gH5ZMZoGAsogPOZhm66KTdEo98pPxk3FjwItA48nayK3XVA/rCS2xKmrSPiUE69AsaMb5u9s
VkamwfE2qegghvkxLQhvEKHd+lw4tl7FBEKzvFtwpl8Rtyd3TrL8rhbn7wBe8BDDqd6xCvkOciEO
PFfIWLN1IBpwYSEM95srUlYMIY9+GjcL75INk+Rx55T2rQOwgKrtQ9wMn9bMS+d/sHcmy5EjWZb9
l1o3QlQxY1Eb2jyQNM7DBuJ0OjHPgGJY16/Vf9VRRmZGdohUZ8c+F0Eh6UF3kmYG6Lvv3nMp+/pM
m5hCR4Gzcmr9I57BD5d8kOfJN8l3sDOs2j0y4boc4bj6MkNH6iB4kn9/rvEjl4rMIj1WTb1JODN2
dt/sBkmaqnezeyqrueAeFzv1VoHuBs87zkBG3pDPnN41i60tQ376iou37d6JWjNJZxM8NVdPR6pp
IwAbSUAom387+X59Q/gf/z/w+a7APPcvnHyX6jP/8b8QLPjqf/j4AhsEhe/YQCp+9+v9buQz5W+Q
LnwTv17w/Uf+H04++zcyNJ4J2B53HWiJP4x85m8wTaTwPN8X4Css/68Y+ST0/j8Z+bR3z8VjKGBi
uNKWfwJYpMrump5j5LoJ3GyfCG41xCXp0a5tdoDtOiKawv2jksWZ/hLu9/T2vixVe3GdIdHJp2i3
gJwb3Uk8j4H9yTx87uP4TXVR9eITsasW77mEsLWqDQdaYhzDVYCsY6fuvAvbueRm1xEvQqa9d4yA
nK+J0qVVkgCLRGvUD2JEx62hZXoo7GxRldU77wNTCEztQl3L6buJu0WhZNrNfIDRgZ+/lT72qyq9
0EGSbKl8gBXINXep2aiXyyJWE9rqDkGWxc54F0LwnkILw5nTf/oUva3R84P7MElYnOooQ1rC7yrs
jyoT8THFhbf2B9kBZPa+araVe0cCrSR2hFVSnjwRXXXcwuERLC1w7Lwmzw7pG6se5D6hy+4Y3chU
Ld1hiemplwtIhGfjLNlrp/ZnYN70sJUkif78bqqmU+nr+vnv/Ar3g5lmFsq0oMoV3sD5sF/zF6LF
cztLb/2WUG+0NzElpDh2DDsFN4Y2XJBQCF968AxuXB8EnLTaPZSCMvKeSjlI5Zi/TtoUEKoxxMIz
5o9QhgEyjvqAkKjb4plz3bPdpulNM/VMHukY73rvp+oZ59yJUFvudizSmZSslJznaPCUCuML0CQD
Nh6r2G4N9rE/JkO+RyCzdkqlLPbjadiyNad4BN/7VTUi2lVkrnCdgCLPfNZ9VuGuIjI5q4mzPRDb
DTfZ3hu3bt5uI+uh4TzGTn8tTJpCJuZawtMTsVYBjlY20wdSSUuKo513y8QhB/638Yj5Za4kl+qk
1rZxElWmU1obx73t5IhTJS4fJ/8hJNAF6xO9Ll736udCHUCBVa4dGaUR7yWH9QAfXrjMOE6JAEzX
bIOZZqgaAnYMA8QlsNKyizHHZB3GwD2USREnIFSbeJkDTpS5t0bytkwWoV+5CfWQUUnZT7A29yPd
Rbhp1HLfUQIVRB8gk9c+j1bq/CCxsxpcgHMVBiOx9u11hrOhSj4htm4N9JA6crB58tUkGuMFx1+W
7wtj2nfJcXLei7LfVtVwCJ2fqiV14OBZCp5keqdJsxPmxc7GlRsBeK53rb3Xm6vU3aUjZlUwss0u
p85CWs12JNuWj/TsEYAwBDFN+7V0fqQ2Kab+JtGxmseifvEbNiiiO6RUSC/VsQptmBR3kGMYCiDk
MwlXARuXYFkn6k3Z7CKbPTa3q0p058Q7W91dzf6msNJ1Jt5H7H1KvlScQi2UtxhR1AgfCe1h+nlV
zCoSPnbnUn8J63jC8VpySiv4reH6pHDvZJKgQ7gvKDua8S1QaOcDuXdvPZYwlqc37ZRGMq25JNO6
Yz2XmznJVs5IDgz57m4edrI/i+QELcsJb113XIts3sZ9uJvs3UiTlue8K3lfEzDGbnAVzwwY1bpa
NjpHQV8WOWRCR+HGLMxVQLKciPnKqK2VDacs/qRYZFX0Z2tIOXe1HIsoDP6kcGltUqvHcT7O3mEO
MvDfEpwivLMyBN67iovBj6p4SMpmjz/rqhb5xmK4l4ZaOx0nxKTZUnC3oskCaalxKcz2XgNCgEPy
WvOrmZh+HB6VSiHksmNXmEx8KAdovd68HfyXhVIRh4qLLj1VHAAhQ59Lljl1/ZpiRGBn14dE2wsK
/q5qeYrULzO81JeQ3LBKFIfM60n0UEmOnGhWdDd0zmkMYdSkAPmWe4P+bDfGP9FShPlozigMXO/L
LNpN+SMl2JoOQKXJwzwigf1cOPpO5qWJP5vkSMUBQZunbLyeg1+hqjc6s1vQyg7DnL0eC1MHSorY
OvEbWVY3RUVhC/4rIFZD7u+Q8yJuWRQaTr91gy835+oCRRVk4Mpxfwkovz6nUtyNKo22TXnU3App
PwmOmNzOOHIfMdfF4SlJn0rWaw5ZtAy7af3Vo0CV/k037iv7jusdG4itZA8T0lBTcOmWx8rXM9UO
39aWNNsBWAokkTuj2XiGjWB4a6XjFeygGWWjfZVk1Mf8ZxSRP2SxEFbP03gS7tanwCnp0AShhrA9
S6lGw1i0dusfwN4q3D5TtmqKY5BStB3RtnFRc7ktzFeK6rjRXpkO3lmullZSbZeSZ0PaITk8gx1Z
gV60MiLqpOr3Uf7uCAjHn0zY5HZJdf50wVAZ4RMiJSi3phV7D9oc3S9oMGX+2OGbv/jVvTcLQnYd
g3PbqJ/zWEfrimTXQc6s1j2fshCA4FeNV1bUTdPy4jA57YwuNdbEnEiz9dVdVvAj5ssvS9hv7sK5
HduRZhM44UPg3I4dpQ0ysZ+NJFjXY0FJVBNNQO7nz9gpkMEUjnSG79cWbyL79eoOjom4Qbc6kurL
zo5HP8rk31gqdZ6G/t3E7b4pSWSvRxSo3DfumNGje/DLQajyvTlxqaJMZ1hbrsmSp1RfkDde3Jy7
p0j0I0h1C50lifvQha2/g3W1daPuTaqy+ygaBPpiFFd2W2TbSkIkMAcu+EYs5CY2x2hbiNUwnmXA
zpVCjOGJmCby3rSyPPyN4Z1MeDFQRYCbYHDKXWI/mGAaGOQS8TFlYo+9rWSRG8wEMWD6+F+Ajzxx
mSvsDGy8XBAQrfkV9npUrXbL+NXD+xofG+Ps55+2kd5hX11BCfOIqYEMecyAyQLb2gzQZrAmsIhR
CLX9lWvf48uhuZ2LW96wVrsup+dA2Tdk+Q02iIZC30hu9M0RuRdR1d5k8Qhynp8mBh4y2UzMuTde
sACUazOhmDkRb3lr3ixFXLKmNw7ZEgZ0mTc1Pn+96EdQ9DsX+hPStuHLz27KdzY6+xk2ZBrGy6XB
nhIbHHngDnN/dIuYdKPjnAh91Dvu/OT11pDBx1tngGhOAs3fRZ27J+UV7DIchlEozkmZ3SSK692s
6fWVpMp2ydyHvOfo5REwqQykLbOuyYw2vED6AqCT2TC/LmMKFkB4F+rJzyGrXlryGsZSXo2mn2bb
hvqbfOwmrKnRs1+r6toc2nijMItRkZCffQt65iLs/j60gU+yDsx7byejblxbJZroUrQz5yJTAz5Y
XBRE24oG90iSuCQujzjcpzV2GBP1gdQExRTX+VLupzCt9/QjfwDJM/WBWO440x0Cr1t4pNZDZRDR
XNE3cdtGBRXn4Gg3qdFvqql4l0gUmy79mB0xHQMsOEYH9bzLGshWWf5LUkZr0AZEiLjk6jHwDfHb
WDe+fK4SZ+Q5dOGHg4EQ+Kxd+2Tbhtzf21YQUxhYlSRGdSwcfp6GXydRGhreLMyDYexRNFziTU3i
fQ37Dn9d7GOSYVULeiiAlknXCd4CZnI8ov0UHIy+1tMJJ8VIL22MjK2xl7G0TGLydBQvAc7iHBG7
m6Wh7KEquPW3snqD1H4Y8oRSRUIRJci2K3KI87oMpyelC2dGn6A4FK1XIWxM1l6zlvF0oEPlSRj+
2SZviKmHMaMpXq2yH26n4pfr99cG3oB+Jkm8NPzk2NkIMmDLSgDD7RcmnY0HuBqfuP1hKYfYQJ7d
yBF5M1xsfzex50gbHsvUit77KHpi1bobEHh2ZblsPABCLGayJ9wpUFKsngyCNwUEFZ1TiHNUtWl0
IPh8oPIVYSQCkb50Nv0WE6Yrp6HiBHMtz5N0xFdm1jiWF44tmiljsDMntXycXXT/ZjLqrWz823GK
viILRHBFbwm7LQOYb5jvG4qn19HktatwwG8p5tbci7S42KwjZoVhICiNL9PKvgpeqOc5dV7aom1P
WEDUzseesG0aTvpOSW2JywU4DoxTIWl9qmT17shwS3yg3zqEclZxgRxcxhMqcJNlWwfrP9t/Oz90
FB3zPFIvk2mKVe0jbvObKE4IzdVS3lasL06ytW0c2CbIkkk8lsnQ7q2aFuDCJE7gtEuzW1Lro4aB
jI2qHVZjGx8Sf6rXxYwruqY1BjTDT0Hh9d6nlkOXw56TvsO0PjYEyIyKCyjZPSRHR0NUzkHidvc1
rKkkLirmCRoeAyoqaIy39sDVIRphAFEKz4cS0zquyBp4xkvcN862zjjQJgET46I9K4unWKh76Qnz
SQVJZB8Jl7UYghdq6wlm7V0cewx56VPeuweXVouhTe+tXteYhS5mUvOxzVrO++cotXuWDi4PLipq
bGUfSWwS/6VBLIha+ZwVY7aZxzxe0fd3TXAERZSIS+p3m9kKmEsyFN+0tZhxGJS8MuLcE3FF7syf
rq2tZ4QNSBebz6KyX2GxXJEv47XmqOzA1CaYQCatGMePKNg0FDdBRwGRsLeTSonyQubBo6qrnmjm
4QyAm7xeaEWTjn0TzQCvJf0kxHp6SkuPqsTk2BbdWlkAS0j1968FsC6bTNjDxHkxgo1waQrvribk
9NyH44ZaqPrWYWwicpVfsqV54w5HcWXAdMqF3w4qUEY+PQZW6FCMOobhJklOQ0uKgCdKuh3VsAcH
D08mEaig2QRxISEa5cabtqXcwoumd4X7B8JZScLhbjatau3LflxJjIZXXkGXKwuU22moPvoui/Yk
AQmQW/kuwCdzJdqaurTFjW/88IPbCU8HjziBj59A5v3AqaxcZcBQ1obt+leDu7wDJNp2TsX+Xkzt
RfDaY/5Kz0s7EXpU5W5pxGeaF9znc/rg+mqcrhcCIVNns0wA6nI1Dl1wU4BXWJWsQnODx0ZOF2Z0
N3RDLK/5C2cz6+g7nblR3yZH3I52TLXUwAIq1EbITFsip/aJLplHKFjTUWrTJIfTe7DMBPPwU7ba
WJngsMSdDx4KyyUV5Pm2wIVpApfAkynxZvoMLvQg39Tp+BUUoEcCXJwdbs5R2zqt1C72wXLdmPYT
Q9suxv/JXpD5gWWt8tJhZWM4Y+bkJpBo42iOgzT/tpLiKe3xlnbfJlM1iPUci37jO/FXzNnVttzT
MnnPIsII1uPoyJQ5HxtOS+FS/0xxs9YS8xJtTEe85xO7EYoQOVmkOGAj7YxV2hSrtD32+8NcW2Y9
vLNsls0b3JNkk6wIY23uI9HitUXliNa9tt/WTCIgRYzLHBC95Ba0ngJoI/rJl+PenbWNN9WGXqMN
nPWCx5cKm+K6xfWLB6DHA2z2mIHh9RB3mM+ltgnX34ZhbR3Og2s/TT88RG4Kb1zMxSK2d7O0ySUG
D257KnEh59qOnBdYt4TXP5CLfey1ZTlZLnXvn0YbkhFqhIWzGUfjwqDuXU+L8a4Sj70G1uP9InDT
jc69vaDT7T1tloZ6+V5p+zQi0AfGS6ydDtbqFo91j9eaNAarDnO8J3DvbSf82KOZ3yXaoJ23HV+A
ZbvBuz3i4R60mTtp2puc8ZHey1UPl35LMBeHpbaAQ0B6GGXPgI47PMAlrnCL67hSg7VvcoPnomB1
6IU3Le7yNv254DUv8JwrbT5PtQ3d04Z03KxP+LsIoWiz+qht6447DwegcR8zjvYFZ3unLe6Jidnd
uY2KnEW3NsFnLGRNbYt3PQ4dC31uaQQTnMI4qi+1jd7CTy8sF+i/AVUFo72D4x5C7KYcNnW0Iz50
42budaHt+aE26vctCidaIi8SbeOvtaF/xtmPz73CxjKmK6tL5FXi75XnFZuMPIAhs1c7eRGSQ4Y1
BgussfukZQImRzC7XNAb/1C71kvp2J+eRw7MDZNHmyfj8ubrOAId3niHCpoSguGSEriuSXSUOsIQ
k2VYdKih0/GGmJzDpAMPdfRr0gEI6K7YgHQoInIwWsTkJITOS5Cb8HSAIlf9+ND3R6p1r93e2ki9
4MLahG7gimLjpdMPKMGHKCSYkZDQGMriFtMEY3LBPWFxmgvPo4vPvXmbg25bOBLjn+e70dEPS4dA
oiWkYcWcFCFyb4/qpI5DlBEa0ekRHSOpyJPEOliieB2sQBHFOnICDCc6DKRQGh1HaSwuvGHYfCSS
oqXOFzt3eA3bcBf2DNCA+nmur6tofp16kPC2X6PX6fhLQg5m1IEYpaMxLhkZQ79hUrgLK6JywxsP
FVd5Hatp2vhokrPxdeAGO0iCJMXx6PuNTS6n0wGdSUd1gGR1OroTqPjSOSkLJ0I9Pl0zbKBKHcKm
s77V4Z9mnN4tVvkLqaBEx4Mqt8UAYfYfFcmhREeIECJRDDCjrHMWVWHAJCZjNls12aOSDFJEFsmY
YYqQTQp1SIkiHmjH5JYYh7h56ygTtZj2KiHdZJgvtkD6Rj79Fen400IOCjeYvGLlNsCXmW/lEGLJ
ITVl6vgUoYJ3N5mfZ8CENfmqVAetWMvfewuSntbDZ+ElujWevCFLeb6z95y8Vk1uS8bP8H4xmHUQ
QUl+ItKHzachCXvZpL4Mn/hX5POjwGW+5599q2Ji7bEOiw06NtbrABktPrjTyZSNOlxGaJ6nKHGz
HvOUrQNoHZ0Xa6zfWTI8hiTUmuZl1oG1sDQdrOX2/eS0LzAN/dPgCZaWOug26MjbQPaNpGjD5YOb
r47FMYvWa/JHN2nfHoiycmMhQzd086vjqYdFh+sCN34yBiibJeYOHb+LCwZok0AeJCIuXTqkpxeh
s47tOViqtJHcJc/n6mBfpyN+IiA+qMJqhX4xHMw2RemygZh0VP2ulLI5/kePJvkAU8cH3QAvsKc2
TIck/us82masj1Ujn/+9E/wrO0H2cP9iJ/jyAzPpf/+XBtwD+hj+N8A9f9Hf1oPmb77JdjDwqfxz
PcdjCfj7elAGAEAc6QeANizasn1Win8HfbAetD1qrdgROq5vOfR0dxXkg//8DwdsCEs8xzetwOMJ
Efwl0IeELPKn/aDJP+8KBl3fsi3bERoE8vPHfQKE6z//Q/6fPF1Ms4sAVsQ5uTg87aTBtZPeMLjv
mql3LUkrlnKTugu1rAkSCx58DkSnsPFurIAOmVT79D2kwrL14ASNv2pDvVlOtpsULsA6uk6003/G
8i+w/otmoTyQqzFiviANkb/nqNXdUP/o7TC8pDWgdy3ghggpKoIQqIZUaegvt2IPBBH+R7aZ1Vp+
hxKq73wCQQWlEwuj8k1gF+EpphgulpRaRXrcL0E2VT0ePJ18oAX0ZrKGC4TT97BnjOpvilC+j50y
V77OThAEGI+WzlO0lG1c1R3b0SxTa+SrU0mQddXFRgVmzlojRDEtV/0e6qO9KnRqoya+UZ2w3/5w
iHQYRDtMTIozUY8udM/8ikt2aToFQhzks3M47tXz/N4gVAc6MwK/2l03OkeS4gENdLLExeUmdNYk
LSWzms6f2IrSMeZkQO5YpoOOjLDlxM8ddLsDGGoMc0RZBp1pEXY0MH01XCUJvKQ6+SLcV4cgTKoT
MYHOxlSEZAadluF8+J5wDfXjwySCp2jANozuwsRE/nxE+lxLD4EFpGp5bscS34lO5thEdEh2eaeJ
0A44GQh26rohzCN0qifW+Z5GJ30cnflx1J4s8mqRbNdgZjstVluwiuUzve/hxqgeCwNgW5W28zGV
83tYu9QvUoDDTyR+GKV3Z5oBZK6wCE91Ezer0EQKjTkrTUCMl3qctmEnwvVckEkXhC6zGYimj+Zz
K9O+u8mqT8d3PzKCUCaBqKIcsaCEjwFBKTkSmIrxEXMNnmTxbBAPWQeFf89TyaDqIThV3Hw3Quev
KKd4twlk9SO3ocw0NokyiXVGuJ0m7qWC3jus9hahroBwV+2pAao7v0Mvq85pOUNTXNQegQWbIdsb
kAIpDA0UP6mTY/mo7jy9kYvkWxyxnTQGkDtJScArGUR+4xVjt+7Yrq0ylRC4jz0UF1un1bCh//T0
fFfqSc9m5Gu4Y+5DuGKMgk1Pg2OKibli7VtFVkBjU8/c+D1BMkp2eqZ09HQJQKeGzy1ozGbynBlB
xfcsylDa6+m01XOqPhT2DK6QOXGKU7a5Bvi4ip1l2JY+0jTSnQYhz2w0f+Zultx0Fomh2ukN6i6Z
kxU3/BjzzT5H3QrDwbxVun3+e7rWc/akJ25vvKsYwAc9ibuM5JatMG/Bmdm0gLWiFMVr8BGTlrj8
UXlq33Kz3Ba8rEhPnVI99act2/3EqRg7tSYA6cCJofNVdT2uYYO9uVVRXOQyXeUyam6naN4EeTQ+
J1VwZ/Myv9CJt6LXo30IHWdVqLl/TcsmOpoTQcA2Rp9yTYIFBUdX27jBGH8K6ea7yZ2F7XXhn0qD
BycJy+XqGkgxPbMWU6HjEWeuSJcsTteybk0fK62lwP2l2lXrK0orLR2Sy4L0Ulv2M6DdUlvqGgoa
nZ9C0tmjVPJEcoG1LPpRgI3iqlG4mIo46TcDO18E1R+uaV67E0aqLqRWrC5s+bzUKF1oascIwajW
yhFR8TsjQUuKboxh0A75p4X04r3XF2wUSQog4/xwfO/gIUpFiFOsee8aqzplOM+ikHVFxPey9wnC
0QR+SrXCpbhXzDaGf6mwngUFZlrVvyKdLJg4HB40F5mMjtkI0zV7WlS0ktJ7eAx0khd1xYPhrljG
9PcFr6k6rNclIa+rOWaxMRQDUmRAaKErxBlxjX9E63gmgp4ZV9a2sMQDGH1g/oh+aOvUiWgdkIqj
D1AnqK1aI7S1Wlhp3TDXCmKGlEilMxAhrS7WyIyJebK06kjWBTO7ViI9JMlea5O9VildrVdmWrnk
lehfJVrNlFUrViML2m3gI1vn7XuBhZCAWnxuNLJVq6L0zmbcghhAkW7UrtPq6YKMSgrUPw9h/BUi
sC5aaeWFzEzBk1NrsIZWY2Oty7ZaobW0VhslqLY18m2sdVxW4V8mwm6rFV56FfF4N/6xpa9gqSvA
4u0MDI9dMHXuKMQYJdaywkSMpVXQW+KXK5eKh405g0kODO+wtG10MBlALNs9hbUT7MwEBistYXz7
U/FkpJCYF4q6hzBvweMuu7hKnqAevyNGoUMjdmN283dC698SIdwbwmTNKPlhTCpaG7lN7j1GCGoc
NJIo6dcK3zllB3hi26lhhaquc/OXZ1jDbWxXr9zWctzToUaOnCNTPpkI9p0W7rWCj4/idTTamn0r
0SCvEE+NQoOttPIf6h1AZDsafq4uMwX1Z496FRBGGyPCJs+k+ozBHsYZwgrFGIwnkWwp2VEyOVnJ
xKxeoyqcvj+2G6ZZmAUPMzX2R6YaMJ250YHz1e9+f/L7Te543MHMsacxQb/7/cm+MQIO/+o2aILg
iAtpdLjr8+6caHpkJKGUudz7SLBFWBqqkbiBKAWZFt5MXrj8/ub7c398+P2nf/rc95/2/fjPX0Zd
XHz022NlsYsCKdx7x1mFHZyiLgVMZixkAKz+EhC/2yk6bbh8T7zKjUakf3tXFJ5iXyPa/uBj9gfz
TWhKDRWZcP0Hkj2rGI7w/OejUeP6vHIEILLf3ygCHumojFVkTt6x1QXU3+/V/3jv9w9JtB2sRMOl
FZJ/9vc3FhLByvQjnvCaz/9N6pcsALsuXXYt83A59ycQX93vb4Ce9CdLv/nT58LGIPVdqE3tpR47
9x5ZWr/nKNM7mRktke7cISRqAmZfWuYWrwCZ23R4QwFisivjvj8P0JkBV4XltjLrdG/xW4tBD5z8
KUsw9VsJKxvtvjdS6//6OJ6i5RS//PE/fH/V9/86lKzLQMeUm0VMxjkZvL+9WWySJwYNQlt25kRm
JZ1Dgzleger9SBuM/UQLPgqTYdKDhHtlMdLzdJ88bm8UVQerQa4Vp0HSOQ8GZNk1UR1/HY72RnUo
//lyu7R2c0RcJcBVoZiOjrMJgwKMaXihhK2DhrEA9GmnYZX4g7WJceXFMl7AOxv2rUFDyN59EFwj
+toytuHSk7kHkVMy2VCdSszfVOVBpGW9cXqeEVrET8KKGvDORy0ChFskqHPGcjCyBoN7rlX4Ghg6
YgRXKYve36qN1sJJ9wa4NJzL1rj1HMxAy5TsWTpw7x8SlBKbWBBSOgPKV8B/ea7GdUxYe2+20csc
D/eq1G1wifpVhKxS7amF5DrdDtGIb9ABscykgVZePclRUCQUDcnZF8aedHywV82IDaqWauU18wET
3K9psB9wIRP0CkiwitY9LPkERMWi6dVfDIlRD+wg2+FTYNl3fflznOxqQz73l89pjsgVMZPQf8He
jRu8A+2n2mDrS7BAsYeThmqFBINituugbO3cXEcWhuzGduz4GFTYlKVzDaVsRz3lJY95+tuOPENL
MLY9pQenqklopQyyjvtogyJBInIY5M5UQMaBZM85KQbh/SxoKDk7nf0BOZo9vf8q637H+JHn+SsN
h6B/cbj1I/EwsF7Tve4JqlzZ7ix23mlG6V5Dl2xSThxKgjLeFYvCPFB71gGD87GzykcYlvtqCW/j
mAqCYT3JsN6DqSdgmph3NeIMpYURWs74YU6sMsMcKkUL6Nw3nKsiBDvQMkCQp5OH3qbYpskMQnKo
dGsVlx8jAU4YuhLnYPvlqfq2XhA3HQkiFfmKmEYXbZpwGnju1ttqdm5mn3rjmSWcXll/pknwATwJ
ndijiVnN3qumSWoLPA/DtTei4gcYZWf5TDjjB+EQgiET+dZ5GIE/LpC90yDdw4rEshCOp4qDK+hA
yrATDHgeY2MwsYrJ3bM0B3/vC7VvjDTYzrXxFNmhxPumZR5PrRsbNxZ1ps2uXvxtVjCmGp7kNJgE
uBHn9rmsxgdVLN7G18xtVhyFxFtVtJRqJOjaw2xuDWfb+IrPzMVnQU1AnDpU3tNTbfTtnYUPrwNu
sgz1iQtMfRUXwJes/qlW1rZKkx/cIGnAnWdvlRn2S9NPpzE1bpuI1sqh4P/P2JR373bMdcOaHhco
7LSCqhsUhRELHWKA4+UvMcZ2jvPFjl6l9syoOOj8sBlRVm60bbXtDHaWVNxg/JtP+YDpETnxBhfi
GGxHF/KmWrLrqFZnZ+TUIubH2LcvbO7xz9RPHNtuYcQ9Dou6o6SEE1/ovbRk7bhpk8+W+fxWVtAk
Q/PZTTNWDPw7/WhkVAZA1Zp607nMbv45+LQKzPfRSMLBZeZOYWfN1cPSLT9y7HBwgJHKq08j5kU+
U4rl9WptOlDZe+ui3PSXaKwTp5XLnGWP9czkXlQP4RD8kvQA+QbhKPPRopX6erEZGuLKocl0Wc6i
Sr4oK9jwU+7U/KNoKEBxsIYkosTj6dN3kyMzsf8AyMW9c2845ZP6bsfRPTmVnz7mZmNjG44/g4wu
HY9MLVl1Eo7AjLkbm8kxdbZyyDYUYzwkFPJwafnsdENPqrt6GD6eCNr/gmZ4nvvkFTQ9nED+trRp
DzF1P9SXPUWkGPbCtsIdG1FSGNFbFtmnjCYjwUaT3qBZNwhhAntQEr4wfKSovHOM+cWgcEhGCsrG
T4qkD2USPacm8PtF0FDktt51qjuLRLLNdYeRRZlRoEuNKDdKKDlyrf1A5RFz07XvIJqzwsyoRFKC
biQhsHTP86ZW9sQ4Rz5DPEq6lFI6lWZdrsS+YYsy/zMdHaSaIP4yfLXsSV4Rj/2a8IUv76XuaqKz
KaO7KaLDCTXkpjCXg+8Oz4KOJ0eXPfm0PgHSaDYVPVDUwERQWox1RUNUSlNUkFBBnHqsDfG0L/7r
bHRMkebekSfhW49px/hVV+WLCyoiNcVbz+gSe/0pmZNbXUBq0lhV0FxVFmCpAvscTE7EiWXYRHRc
hRQXVA+27r3SxnhfV2G5cbp3gwaKjsudQNdl1VzhPZyloBOjU+xRqRVpGFQw4EFd2q7c+RVry4Y0
et0eesdiZQw2fjtmzuvkL1h+Fv6CRVd4dVzWlbX4K7for5taXAe67os7q7FqsM7tW10GRq74yCYB
gS4pwErRGFYBlLCGc1+3D3aOrZlOMeIL5maepnxVNpIWjCHwj5T9vhKrPmet2bHSYLfhYhyEOmnT
XFbrCrOKXzUZaBqQdL1ZqIvOrGak9rIHY2s1O0uXoY2MQjcdCXl2CoLwqOZG5Jog0evLfa6pEt8f
GgKmYfVeS4uyXsT/mtopEyAFxAXo4fZLwK6XbOSdiz+9WfILS+gnNQ7exXONa2fw1kPeKACs/RdQ
Kv/eJT/XLNVTpLkYtSZkzJqVYeJBLtd5CUYwZsOHPQmMiRw/liK4pMA2PO7qK1vzN5z6ygLHkWgu
B1ev91CTOiJGPSBtFstm4z4D5oFZPQI6I16BvWYrvUYh8+mv28598EGBWJoJMgAHaQx/R2ivg2mo
+IsJ5m77iflNCny4U2BTRJYHt4Y3vQa1XnxpBkkKjMTXVBJGiwbtj7gDwJK0T18i1tJGj/4zN9ex
kWOibavPwfHr1YRDHPKJEcJAqTQNhYtMu8kApGSalFKxyWgX2Cmdpqik4FRSzVX599bhr2wdiOz8
i63D5f/RpctX/6NL1yWGZAamL13pmlL+Y9Xg/uZJ4UhO3WRBCSv986YBoLhDNMiWUuK652v+2DQ4
wuWeYwmfL7bd4C8lkSznz0kkiI42GSmhQ1E2eSS9ifinTUMTEaCPBgBBlcHucVxAJAZJdi8bk96g
FOjsmroyc+cl6uJO7E57XTXE9/5s6/Kh1CsfRQaH2qLkiYYegFS1vycD4d0kQh3Tltg29NvHlqZx
v+33qk5fYtqOwopLZ2axGEgteROEdXREzWcxnbwj0+1mOpNqupM60/wcdJlSQ6vSODRPna5ZksLC
jTdwpsKvyNSh65imqtC1ndOzL6s7dKBfufWVW4wz5KapKtWlTq0F7ZhSBAZnQeVTQ/eTpAOKeNUu
0aVQMuyI7YQvZk6wwoqXimOo3CpdJWXRKdU05FA5eyVre0gR/qjm1QVU3298OqmYB+crlAx+k+re
wbTFiM4uNfXu9TuAlGs0EP++yYZbG0sZB6SVQGDGQOpQx16A74jt/NOlR5fSPHs/0ZyFd/QWguVp
0JVatS7XUuhyGwuVZ6R3Sx+rm6a+GOTCBnq5Zl3QBaTdh+gwhZqailuywLmIUnIldbUX0FhoM11C
M8a0KxczAEJMdQ+Z5vdFoxxDQ1/0bWvcNR1WS1FzXu+kwQErj1aBOcJkd+JqaxegYruoXaWeRadQ
BrlC0Usm6CdLh4fKzR/zjDoH2stqXWNGUwlIpYXVBA1nrjNwcXTOMwg/aoi4Ds/XISDvqzzGPMAi
YMvEfjXo1rTFQuX2YiaEWneq/Q97Z7IkuZVm51dpqz0o4GJuU9fC3eHzEHNkxgYWU2KeZ+zUZv0Q
aj2GHkHN99J3g0MxWSSrWqlFmUxchDEzIsPd4Q7g3vOf8x0a7Rg3hVgJBg67QLOOg+ZOSYrLRCFb
MBpPrdM9QmHi2CHSwxWS/W0zRW4WhW7JIwwO82Hs72bZ9qZkpFDjYXyz2swz6/CoRNjr2jS+w/tH
GVf7UCb9YmIgzlg/Q11QYXpwU7GpmVM6ALUF8R9dB71QyrJlYe1cCkLg8scZq/R1Hj8UNd112UyL
HWqFvrKLejfh3T7nYfM8mcb1JLvvOkrwItmGR9559IyKBbmlFO8BlXl2bN3nHx16Hc2LBTp1Lfv1
hGzaC6jcc9zoMyOZd+7EvLuU8iWU882ypU8D10RpXxEUd61yhRcUhFHtc6TNaiedCa6b3xNYh8Mu
GwA/vkhCFyMlSNGpTlOgXZIlC2V7YNrkD1ZhduvUj4z9FFv6voUFuMDTBuTiuSUb3yfTe+T2J9HO
GEUnnK9gmAfZW0jTSip7DE3ZaJjIbkMs292ymDhkEcWHEQWIgdV97ihErGQzYhsdDaHc+V13GXAR
sFHdR6N9jlX3rpTNihag4Ep2Lc4lcStdsdHWFd/eTNanJkzrU4iQLs1WOOPXUmFNZIdjjTCUaEV4
iF5a2fFo0pk3U/oYU36Ax5keSE02QhpuX6zBfxq3fTDi/qyLPRLFU2DkzwGFkpab3bmyYVJQNRnK
zslGtk8m1FCOso8SWFy+taiohBeSHGji/vFLZJE3Sqm0hMsLwaZWH3vKLpuxOIb0EJiD15fpIacS
s6Eas4s/1SxjLCzOap1eaUybOWeDeG236RufbEobA1ERZar2ClYGG5RrfgdfFFaP5rVqo2PKzzhc
bGJquZ3JABbF4UsA6YLtDzPE9IsQziy3YAcyFcGyburgFMf3cOvuTFboLjsn7nq3BTspBgd3Bjsr
NqDU7GXvRmNe6ey8NLkFi4JwZw80N7vVG/n6FeBxOBBck9i7gcpgLTq4TwNqQadCveBdLN5arDFX
ZUpDnOnTzzgaNTeKrj5nyaMdsywKNfVz6DJS0LlUYWOSu0m2lXgvr0N3uFP65sLu6L7G40T48yq3
1Tt4VPtCGY4D+9RRblhH2oKkt3bGWmXPN3alHnK5wa05seCwEAiSm1+ugtopKVaJ3BYHcoOMN2TJ
5uwxk1tnpNiBxXN/1jN/hKI23kFdX6HeP33Ao7l/yG34EIYEouZDyv4cXhk+58p3r+ire9Y0Yx0G
lHmzp6dIiItNWB8SPXmetXHRtmYNp3GLeTjeYHdbZGX5NlkmfKhgI3Dor0WD9yRjn17iQ4uTYxOG
XKo60/biFqO00z4oKZOnOmZt2zSz6aWWuxaRWdHjSJHd7HarokK1GiKciVXg3lPHgIhRdlshZY/M
Oprp3KAlAvtQxmBvU48X5G2yLqv+wMhag3OsxVsG/BrgczRLjLXbJgu4AKK6VBOBA1QYBzXGRZVp
UWdsVJqajU2aM6eN7BHOH0qOQNGJUnOCm4FIaNBiaA8VoWCtY0kQep0UVMDycg+TIpGDWhSiGlly
PzGiI3FXfzGlsISxMfI6KTYpUnZq0J9yKUQRFTJxHaBb+v46q9ScWEz3MkVYxyt0rBA9q5bC1iQl
Lnj9tI+cSql81cgIbnk3+oj8WmzsMmWCvQjEjEZXbjuDlNAStDQDTa2U4pqEtnVSbuuk8NZJCS5k
05ahyUGyECh0lDB9Kjsud6H94itteHSqN6sRgDqBdEmJj0uattFQ/TLUvxTgIKbtlCcJpeNgpqOy
Hgb9WCbYBHDlX0XoiIEwTz66oikFRqy45yrmtgtcxdkkASzsCPqlFrEdddhDLI16QrNpIq9xGa6T
53msyV64UtjMoWWNUurs8lcf5VNHAeVlQ1SSoqgp5VFVCqWhlEwtKZ6WWr4h4O3uKXRmbThtnL4/
s4m0vbKsrjLYoocG/Jky2c+gZdm4KrGCYZt61bKMjh9fOkcJj5aYfvyjreT7wOl9PjLQrQBV45wv
o0e7nVgJwdLYakFiHRwEFEA1/tU8je6Vg1R+pcMUCpusgkAbGrRzEmJfzFgUsUk6+15Jx0esXmsa
AMOdoYp2M/rqs6HP06FVVfD6mH9WzahNt3YI4K5Xxhvu+xsTG/2djpfnHEftcdLqdwfK79ad4K+G
bluffbqmzpEsEY/pkV6MvldCj/EXqZpmJ31sPK3tbbFUM1PdYyMCSTxCPHOJNVdxH+8dZxaHNHXF
IZZfqpYFVR2EV4W8h87yHqoYtbG3knbYk29vEJKKxodlpc9HYWTXJYh3jc+HN0H2X86gzGS6bzdH
83YKGyTEHKUFtFq2afUs3HW+8ljqOSFicC9rUQ/xxZho4Ol6FrxW1n2iuMQEDgb8ya7nrWE3+Pd6
Y1MybVYhLPHbTV+WclD+yEbcz9xtZIeeqHt7a/X6QWT5phl1i3pCmFQ0qIA3aid7pQPSgiTCFZMf
NRYDdSQ3qetyGYrJ3WNIWJq5xby0Atmh45mgu5ZigYF3zxil8b65DVLp7fYz6QY0uUkTV8uc2oXb
86nTRY6jqYYSYIGxdJqnUbffAR3jhGwkiy/R6JCotzOJZ1FxS9PUt0ETj3rWsF3WdIsesHrRGtOO
kBEN9rENia7glTeK3XoTXSoLRx3v7JwRW1jNb2lIgsn3SWTCKOq46iukycajqpAgVXCfLxm/A+6s
0Mlw5qo9txEy1RGuQO1ubob7OHoZSiLlyhBeyja6n4A8Jb16rC0uVSYGIVK3CLFkVtiD8O9GSgRI
I9AMnqE5gzYiozpQz8wgo/TTifeSUDSbkD0W/Wd/6MPFFAD7w5d2zmP/btJAweecPLAeCzLGxqNa
sCIy7LfasB71KH7WKyy0vXh0h6ghG0g5Jz3scoX7DFfxAjyMyiI3Aq/dEhOj2aNy2isqeVMAXXm/
ylx97Yb4u1zynryFT/ThmIs3mhtVpt1oiVGr8KOjIE/Aj4cDfw8BZl5QPbnzLdRxn9ykP7q0UyVz
T5oJGGRlRmIVUikS21xiZ59dmG4uGUC+BcrEiFj+ci0b921QEAYgZhyZdSHHz1s8JkeWZjtCgXTx
ueGwj5x5kfvcqPuRAmPpKBh9LfWi7BNQbJ2tlfsYBx0zlQSrjdaz35KfAHxhXHnn7EsYY0H7+G3d
eLQa4GQ90SWsEekqovrIq5qb0HZD0BdA0O26X84TSSQtVa5wX9+2pU/aPtNWDsUlB0R3TDR6Ya1x
a8dps7Fzq7zvzVM8ofjMTV2RmU7p0GElEVZdS9KtXtj0au7t2S6P2Bnfhgl830gZ6qLkujIJ/Pyh
X7tXRRB8sufYp25ifnAI19GiPOsJDACnp3I0HlFiQdOo7kguO0lRm3oO8dTJ3FZW7/qsh39Gg9CC
JTfTfBrvPDtIdtGGwsSZylZwgxZ5zGvhPDDQDyCRgGXTQRfUXb5PKZciuI6yxFySViKiMrCUrJDQ
v4saPwPw1fCyowY45Z7a7y2bI4afIfxpk+YYKBejeYU3cF5Zk3X1q4vix+XRMTvYEJXGRa4vp4Oj
6i5NCRQPNXAkDx9fBCBfz6+wZNWY7vBCyou0NjLsaaNQI83veqaOgvzxpW/SgPypsmEHrR47+QUo
nzyJ7e3HXwnN1bYYQE5aXJCcyQHgT/iLIKB2AME58bnsFYyPXDanbRbiRrPG9vjxheVKdaggjkCu
dE8fX9I8sY8mbiA5ibIwPe0aWVKY4yC6NhNnzZqb3t14opDCEAZAhbi5RsLM8nyDtK3jpUDLduYx
OFJYfKs2HreS7BMcd/cQxEO76GCJxG1q3oKXgklCM0Mq/xTNk7J0alSZQGG8R0RE30fV3B0qRTAO
r9qNtMieoiFsyH4UQK9BwbJpD5YsL8Mj/U/WqQTbuawtca50Lj1W3r/MKnncUYNRHwTJucNZsgp8
PO6TL/bCsoxFyD3ghBVgYeH52eQmGZaIWVFtOLBQwvkG5RioRJo4Gzt+GwMCO3Zd7+Jwfp6GAttq
8zq4PTYDdQCV6tRrNQMBa2QUJODAR57H6A5oD1mo76h/74DEORZNInyMZv1MbdJN5wz3AaU5lfPg
hPjXDgWjwqxrdzGjKbbsT2FjXbgtNgusQ55L0cjsxZoKhsy1LrZFkElMvtc7WDq7xvhsd861PeS4
OkTlepTikk/KB1J3cbJv4uHgNnR+OQ6kacm1pF2KJVILrdTgTCeXi06iZdBkAjLqvn3JMvFaRJ6f
Z3yO/IkCE326iXSiM8UMLrifttNQbz9OlSl03kedfNo0+QDEWA+A9i5wOLZEu/G5YiK8wzhwFErt
cC5DyuuGZyeky0Zei4vS2KW2smO/u1IA2RBa1s/KrG7GCM5tU0TWZ6F5RI9XmmQTz5kK1dJtKeSZ
x6chr96LmEsuueexIWct9klT7KsyvY0D7jqI+w+6w4ef0o4T+V95buuI4XG1T6zoJhOjRxtpeaVi
PlopvX3fhJlCkqs7Gwz2DHUTIGLhVTThj5D+z0gZz9R0sO+Vs4dm4ZRtTsTCRe7p9WPmDkRwu+bN
ny6moZ0HRz8mTUrMHuE+SUqszgqFnOFz4pikGTX0LEsFqTMk2Ne0m9wBiZzjd7qQ5JKogWbdpjXc
ILfwt1EPZ9t0MYMqvjMf1PmmGiZxilx6PslgLUURGBez7Td8QqhDTsgF6Dh9fKvElcqnkGmN7xUh
+6is9WmDYBvXkzsggst9zVKnkICpIjwbOP12oESAHOhrm+EH5c1/pONZ30wkhaaWgbMWCNy/hnlL
Dw8bUP5QjDNzKzX+AoRVQ8/yL1PTJF7cOMwSnFJfNW7y2VIoCfSzeTVQQGCnrCJa6tBSKmdMPNlL
3Ni9M3xWh9zf2nV4rbgVXLgeRREOvy5vd+ma3oo1d6No20Lw9NQRtoibRcW+rnFj+lzkVoNKTETN
w62eZ5tSzau1a+GrI/3oFV08w7oW5LmT8YDU4vsllB9QHX3IIm8UUCm4ELPh5mHDa8wBqXzU7Qyc
fBWlPnYs56GJ7+YOqS2XvXa0KiZbPVCdNR7s24QrrmV3WD2KuNyNFrNWP+8YdmKtRQKlM8ehRW2I
iX9O5WtZWfEhqvXzrPgYLEuVkoZEfcyU9goNm6l+kzyAj/08Ru4VgSTNK5mwsXe0gYXMA8V7FUG6
JohIjpavbVutBX4xivbo+HGew4xWywgq4AqTFuhM7rDAyidgwhL+QKHwMjPY80YaVAHFfgZHW+/q
mUtXo7snv6awUsM6u+or7JQEJHvq1il3vvSa6kWWeTUDK76w4KA+hobMwj0R9L7GWUYI1qTArmtP
mOthXyJgCPPSqaJZzr5tcg4Uu0ZrijOAXcfU0mOoi5f/P+X5z0x57L855Xl6fg2Ltzwqyj8Y9/Br
fhz3WN+5tqBjQQgbNIamUy37Y7LE+E7DCO+4loknSFM1JjF/SZYw7HEtly20+CE+8vO8R4CrUx3b
tfiu4xqm/p+a95iCZ1YWQC6KfPf2L38iRgVC2nXkM9QR04HQfT3vKfvcNqIwxcMj8i2ukaYijEDN
asaNnmVp17vPhQEOKm8Bb3WueCjlgntCyQtEDoXLLre4dfDQvbgT0/E0ZZeBXX2HTJbIUqRyUxJC
nUvujTHmhijKlL19J4Z83oaKv8M5DtVHw5Wepe0Rs9wZJ+2NY+FgrQK2D6IaeSZVstJi5RHL+UuM
cULun4w9RNRdBg0Dnlm+78uoZUWa6kRSNMcLuuHKVqJmzQ8+FsadYfngblWAoXFY0nyFa2EOVazE
jGgBonDb6IuLMSoZg5THicn9kSEGVRSWuoJijt+6iz4hO+FXnt/NBKa4Ver3OX000pKuLJuhIQrh
z9tecS6hi2YXm6tYatKZmvl0HLCXpMF8UvQ33e4S5giMr1r3yOjhaZjUbSHUi9o5IDjG8VDU88gK
7KGbL3qZwNbGp222cLnNcIqpvwQGQ06dddqbO8Hnn/STMovXblvG7WMHBGE5zVAqB2KLA6mUIbpr
kSRYO5IZxK0Az9SFHKVwIXNGMFIN8m+VARXz68fa2ZlVcE7d+JQ5CXl2kCGebfG2GplPHIYMegTP
ApBJcNZK9+TWjrozIu12KG3G/0haFyWF5WGOM+6PWLs4Sir2cWRf67XDSEYYVzNpUEoUKM0qOgXb
W6VcrK7Kj0TId6oqPfdd5mUqmzGQbCRKuP6uTTTliHspvbW2vki5J2MxFDCmtXsLO8nCV2FFl7Rf
6LSmMI+n2zUcVM/tFA/rENUBLYF5/YBH4Qm7QeVlghmXj/tv0dkuTRP2fAyN7pi3ConfkfBhzmzK
yWmn7AfjprMxQEODoStTHbBVRs7OTblx9qabbVyNBXcwRvFJx2ChphbxTxKUVDCiGk051smPLzXo
laAhIRxb14M2ful61uUQDTAwy7oEwFgRJtS4Z5sW87K4Aed7lifNVjQ2pMRKWIQ1i22kKw9YNPKj
22kKREEQOIRNDqVS3YOshS8OdHlRWt0XbFcbt2ZtGpI9BzVU61jKk4cyanApjJKwrH1OlSrydCV4
mamt8HP/nJghsD3kDcKXF1c8V+nDbBvnqFZvdWdT6N1zFiHYhEX+BdvjNfa/QdOxQevXcZU92CRZ
FwFSsIOooV8jjKIi4KKenIeMTNtipqN+A4z5bCjJNeOnVWL7rJvKh9zOWPXbN8OEyO8+wiqrzrVi
PjKADLHRsmHui4fGLD85VX6bEkLPemXvxM1hNqR0CMeeTlHMxV0QXEHx3EDHe8BcCZavr4qdI7hP
l3FRYwM01nGhYOFuqE2A71JS4OS/pPNk7trmohVZcmZvA9FZE7IzF26fn+0GX+nZ4IzE1oQ2YSqa
yeDB+u0d4xAT9Ak6xoRxZ98brXJp+/4QYS3STNEuTZ438+sg8Rp0nJprzuJIh/KD6QO6KwK8trNi
bFUnZMKtscvh5fEJCDaxHTdyQU/KVLRMmF3N9AzSNKdaDPGm8uGAWKwytyQGj2VW06fWRLeOkeUM
6IiyV0b6NA9GfRyK19JkfWFgU/bKGANiVWi7uspvqpbTSxAOILKvfDEHVDocrFnITFxR4vUUiSfC
GE+iuvdLePYOGoATGedDXUK5HCm5X+ljdB0Hxk1CAjYdk43dCYBgTDPCQZTrTt/rxXzF/zOuJZ0M
3yNmZ964n4uEEcYQtp+doHyPRkUi0ZbD9ZCzSg2AZ3sdkcLOfQFV3O1SFljFC124LF6Fc3JT/2GE
29bPw44l+NJFEF3YJhtu19qTnySyVK/iJKLuz1LhoqpLVqDy5Ok+fTGLfNVR4jfk6iZTq5PDInNy
9mMKtmQCHEaX0/1cMN/Ax7lTQ/85sBp1cYo1976RIJcut+989OzEnh7FKJtSnfFsQtnoOMfiQrsR
SgtmLmA+GikXv2l7gDwMOfTaus0Nj1QUct/IzmhQ6Bwi6gIOZ7JWgFllq0+0hfaYLisILWoxgBJ0
5Ad0VN7aUmz9eKsq6RNQ14AAS743mWcs+wjRL6cz3VJ69inFtJ7JiS1SmzykooZbRT8TEZx8JDPq
6KhTFp46l29hAXC0cteJDeJMTwMPd/4V5emnqaxuyxla5YgYLNWxLfu9bjESRyOK2OLDMIpLMIt7
U2ClT3NC2pzfOQ71maYFQzWmJec/RkAn9GxIUN7A2JRAibFPVeOk5tACouRYREBPAXfvysBBzEiL
DgWqvlgjvM5GDWkFLNlNM8Dd+r5CztMwOdCx+ThVYO4tKPdpiljWBFrp2QAcg0zVDsKoP2sGA098
DUSOQgvJVJluE0fQxckuNXMDbhAmvH7HkWF449OsqtTxKFKg2RZ2hdDrvzGvkKnNcOMbyrY1IJuN
WPSplJ9eevD+x/zCwhx4NyqyXkiiS0gqR2di7vSYyeKs2/sGZztGcMI6zM6pywMVmcGmtavx4M/x
586u0HjJvYo4hfgW42Eo/HvqYIFU3LuQI1ZQbhu2PtmW+95rpun3nIPUz6DCq4FmHMxktJApSqJ1
YPq2hYuzvDK6hd6CtZwsCnMwhl3I4KXHtAvVReyDcpk7m/ZSEPM0R8SfqP7FmdfEC9PRXuyxvk6M
5gHPIvW9/aZ2ECqiiC4G+Hv7aqw/uYIMJcXaVlmo68q1H8aQrd0YYbGchownU3UvyZR9YndvHIm1
LrXRijgYn/siJo406M26UhXWV3601nNFXBCbMDe3LC7i4BFOIASx+WTmzSZEAEuTMFnPchOZyu1k
X2+oF5AfggXoz/GgsO+ECTRTXjV7vtySMuCr1jPZR+Kj22AgxyaoQ1jlNCgR+Kto7EDoZ3GIZ6Sf
4u0B1NLaHMMM7nrMKkKphuVcEKVT6vhak5vmgd2zZDg4po+WQ33MnLLQYJ89st9W2HfbcgPeshMX
ckueyM05vQiJp7Bfd+TGXWUHX8qtPFN5zJzs7lN2+T/8QW78LZgfU1PrG0Ygj2Nj07w1TK8g+LZY
mbttIAUEU0oJrhQVZl3lSKOvCXhQy1JKDwBRgZZKOcKWwgQ2b9wWUIqkZGGhXehSxKAEcxlLWaOW
Aoc23wQKgoc7ERyv2PAigiCHdFIYYcq0tqRUUkjRpJDyiY+O0qKnUHWNv9pGzB20GmYFODoLdqAU
YULUmBhVxkgFoMSZ0qXLhGaTS/EmzMwjRH2WQqCXJaO3we7qqVLyEQykYKp88LoeQykLCfShomO/
O5xVXjsak3ufuL67ymPatCDqMcmObhopNrlSdlLRnxJ0KNvKKGpUxEPPsEpGgG4dBGcQJHsFDcto
6ht4tNTLvHOxfWKNrjKYQ/RC1cNDjA7G29lKWQzluAHtpW4EilmgIp3RGLDK0NJKNDVfimsuKpuO
2jaBt8/QL1Z5Gpyah2Egcd3qvCOFifdXt7hHEZJv11hQkfEs/z3Bt8pMotmGFJPrme1sLXLf2hjP
NymJLzCpRN0Kz7eN185xL7aUDSspILZwbqWgGElpMagRGWvLfW40A+ORFCBblMhcTfdhM+cLn+zV
0vcH19NrsK8OCmaPkjlISVNH23SkyDmiduaTBbGZ4oH+gbEGEH5E0QB1tLD6J8VS74TT7YKYy1N8
tGl/ch4UQaIEfZUS75u2M885U3gmHYhAJpgZBNlGSrORFGlTKddSB7DWpIBbhi0NcCyK2PTae81+
nfJGX4ADfHZQfycpAzvxWyllYUUKxBjrbsB8UxEixeMCFTlqrH5jZew3pMCsS6l5RnMOpfjcf8jQ
Vnp21SpeqVKittGqsfKR+Ee9LiugA2AjqZFX9GRZY+vaJcG4LZ2gOORgkVbI5DibCfCSOu6L1SDb
pgfuh1FDX7pFFyYG3TI7Fya9cpMbLQq9we8WDRsHI/WdbX6Kq/lUs4+6tJ2fnduODjJRXAAmVFwJ
ob4M9Z2tucOxERVexLBhRoXy3FOqUXAfg6ObPaT+RENGRzleZGILVOmXiMcDHw7tqEw+3Qo6EjC1
T/llqNUD8VzMN9ifD00Q5FvYkP1CVexPKRuExzRWE7z+dA9P657kFF7/L+xaLG+cKGoqENqvyYlR
EepfetVKN3rNoj+AYxK3I+J4yDJnmlp13VitdipAKlGtfqyYu6zKlBFsN4XZgRXYNtarp8A2tVWj
W86WT8O+G5P+MNn9K2DVbj3lMYn50b1zaMHiqOBlscrpZLOot0biODpWrFVsCuOYRGI9dgFpI/b/
hIwZrrYkdjCFqeVSnfqHzrQAASYufCJFuy3VHlCMr3EttWXnElHuA30hJwvTzcaa+hsGSk9Jmgyr
lAWx2w75Xvj9K8p+f+xz6f6euXhzl/6YszvulCC641Xq2R3WRgA6LY+qbdg5t3XH6K8uW2sR0k3D
rH0IjjoNcBz6aj/Qz7ZsCeeBnkvvZlZk3H8M1iHFe8xQGWYMlT3NJ+hEIxCyPPZEY+pkJZzpYCqY
NywtumQdUKLG6IARZwEV7+NZT+EF6SYYyjklksvohiyvqNP9TFERo0rb3Tq3mp4V51JvCTZ12pdZ
bipBvrFMdINoVenBBd/afOqjx4hc8CkgKXpGvIKRzK60s7nt5L6vriLsi6PbMyfozEujUnEWZZhF
TAeA4DjmoFs7NPWhBF2D1fgqJDoRdY3G2wWk3R/ORmmei8Q16INW74CcUr7qmY2MG9nqWWcZ2sJJ
PSmOuIvrMT7U9dqy+ewU4s2Bh83pLBsy0k3AemflVmzrNFkSnNWgOmhkw7InfGNTuD3cCWe8aQUc
hID8JN05GSGONFwrQRBtoa1t51QZN7DyrsNhnD2NHBSp+7GHpd6yq2eJEgcmsxNCmC3JYBaxLEoL
LHuLAL+t54ZasNIafc1BQbjXo2wVzcQfMjsxPFX6esdKbLO2uqK1J1xok2otEh+gJA1lyhLLzdHJ
oRyVyZTi9GHqmHacf3TMlEpg7OJ3Ox+ylWrTTGJgC0J3OnFHFytyDckq7ODixghkdEmm656QOcGD
e9vQ7nxAuUunT0lwARCdh6WFk3IlJASvx5mQiL3DVGylprQyZLEB1lyL8Dk52o2Tq8m6VY0vAzcg
rMbZrWrmL3GencxAQNWSD9unGFW18LobRhXBH5xtXqf3jUMdwkRdhPlJKf16aVWE+kXczOskDMl2
Soy6PdqsEmjR0TqSMUy3F0lQPLWho65sHZoCS680xcMiyvkgUn83s1E/522QeY7MuHU5mfERy2g6
IwFQPgXCYTJPxuwOLGNAdQ7x+NjqxspuP3KhaekxYwQpBXh86XPqLymFEkvxhYDqsIpjqgcTHBl+
Y9/ZEu4+4ajAzSy3B3W9DZS6WvSYlgJBNFxV22ipBPwOH7BqLvapzXZIkf8U9gUUcComx5LTXKIx
jDzaNA6GUkXcpqmqYvIt2ZYBbHCcofCCPEsBAIbLKGd1Fsc6k9cpthfjgPNElFLqH4fVbLNMox+R
AWLRnEt8aVrGEes1sZ7BKKwtdQ/La9qMTfLl48W13FyA3g7s8ovwxTLMczhTQkBii1LYDLWOOcXH
QQ8N8sJRzt+FU3qDCegG4xoaJCB3ULcbnOgsNoicuf26ocLxiXXRNbWGTLacvjo08ZSwxO/WlOC4
+0SYXwyEO3B4A8lfn/qHlBw4PsFqW6Xg4bRijra1ZmwDAlBWh3EoYYIEKsNco2SYF1zwV6XJoDCI
691Ysr+fQ4MBm34Y9H5au6r/ks3Z62jxa6pugprryn0iH1rRGwDTIhdej4pK0WEOKErElk1B2x8F
pQMfaagvDugbdIwWB2mVf4JpJ4nlyCGKvMgXb0kzLCirvMKrWEIzra80VzkH99YFwnbojcBxrtjL
3lTdDIMSi7EmKMxS+dCXrXszR8FdykKEFlra6/eR/8Tm0b01NUrjuPDGuA88N4IG1uk1nX5Z6O8t
v+Owww7LjQgYZSvj2PW6x8CJjQOiaNqb11lB956Tw3FO+tNgbHOJEcxDigAzm1YQXZYSjsojXOAT
NOnuxAVtBQii5UaODAO58IKJZ23rqouB6MhCU6yi2CjAjTgXo4SwrTpRux9oiduDJdf5JOqVCmY4
8b28hhqzcAV+jrDCaAVI1sAjk166PsdsmLzamhmAyyiiZdLlxyHKHqpaAamfesArbywuIEtDbeJl
UgfP7E6pBKv41Fq5f3B7AdXCQTTo5pc+iFFoGYqrylwdO314ZHSJtqbNJ60anhwbsa+FHtNwui1m
p8u4j5QSRGRUOz6fFtIqZP4xdolymzd5ZLleNg9Qe2z7pJpu72FeFPupwPlLPwzo8OSILe9WEcHK
RXUXEYKc2ZEcSMKOBkGliNYKWr3FMDadpHSiNsYhmPSDmihegyHnWi+Gc2M0zRF7/DnI3fphSDGD
mhkvfSqvXWe2cfDZ8CVb4PxzXuDEzMZunyrpKphgFOK9QzyIxm5nsWgh500FnUZ7uSEZlRHdC+zC
wlVnup9DYRL3T+ojeQhuz+w/4t6H8aN1wHp9hTOvvq7jVPmsNtFGOO0tINBLCcWWzH+zV6LRXRql
mDHumDxdDHuqK2tgGzjsnTrsc01F5QQrtx/M+W5kgXFroxwec0176HRmrVauXhFOna98rQWL6IgX
Ry93QzJYHlydfIPANCKF6ZvOwuel2sS4pWMMXjNIKTPq5oVRaCtSadTRZMVp1Iw9AIN2iZPCExaX
jtAaGUKmLySiH6ywesXiwMIZyoQ39td+3PTkD3SKtUoyDJhHeX/IUc+gJFh1YhScpmdktXBtq+PL
0OEUy2kMRbT369UQwju0iNQvkRfX/49NM//L6/jPwXuxem6fvY9WrOvunXTzO/6vtvnzf/3Ld6+K
KG/viv+zH/rjX/RPv5yPvhYdGSmeQRAVOUPMjyclJ4UYoX41Gv14Sh/P949+Q/rcRm339g4UTzDw
NCw2PzpQAfnfn/4pLaiy/OHbkPYMnHECF88v32R5aH7vxf/x6/rhKP7xz3z1zJ/fsihfRU1bR6/t
V69dFRqE1L/zAPzq13x1AHSu4LZhOqD8+I9Z8C8PgP2dAJoMyuAHwOEvPhv/EAcAHf3v+wT87gEw
3O8c0xUqd5zfOgBCpVVNVV1V++G7Px7wf7zjQCbyqyjo75wJv3scTPU7WDi2Zli/+gQ437muIWDO
Yen7+O8f70xQBSFU6um+7QBo3wlBYJXxzA9vNafWL84EIb5z5efANsXP3+bx/tE+CBgxvvU4cEl0
LVW3xa+uheZ3OldCor4/HOm/65X/HT/08y0FFkP69nEzid6b37rn/N4P/HQ5/evv/+pe8dUPyq7H
Hx77L/eaP391eny8ub/45k9v9sfj/PjPf3yBf/3QXz3WT6/qp7/cRu/1c/0aTh/fmH58mufnjFvS
sXt5xwgWvX99tf/pM/6X5/Mvf/rq2f7ibf+jX3/BafM7v12iZ3+/BvPnk+uPfjvFl8lzXT6//tXz
525lgpz95kf4/t+H6D/+e0vTH272336U/wuv4/T8/b9ipvqNI/XxOrjpfOuR+v6//a//+Tb/9guQ
Tq1vfCO+//f0P/7td44Pt4pv/fUwIvLi+//x+4/BteNbH4MTofvNV/BxjfvW3/4YvafJ777FHwur
b32IQxc/D5L3/EeuPC6m3/o44KSLIXr/zXOOC/m3P8DfqrP9xs/qL8jYGTSpPyJjf+Mj/S0axjf+
+r/bhvmHj/Nbt5SfFxp/faP5aUvxW//s67uo/InX9P25/vP/BgAA//8=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Razumevanje podataka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poslovnih odluka</a:t>
          </a: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Podrška za analizu podataka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Sticanje znanja o poslovanju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8CA87D-9608-4799-B471-76D4618572E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zaključaka</a:t>
          </a:r>
        </a:p>
      </dgm:t>
    </dgm:pt>
    <dgm:pt modelId="{46B8CA20-7F73-44B7-AED3-3F494A190206}" type="par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D5FB7-4D53-4D7B-AD4F-42A0C822EC59}" type="sib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35151C97-9E20-4087-930C-FD32C3A65AF7}" type="pres">
      <dgm:prSet presAssocID="{AA8CA87D-9608-4799-B471-76D4618572E0}" presName="node" presStyleLbl="node1" presStyleIdx="1" presStyleCnt="5">
        <dgm:presLayoutVars>
          <dgm:bulletEnabled val="1"/>
        </dgm:presLayoutVars>
      </dgm:prSet>
      <dgm:spPr/>
    </dgm:pt>
    <dgm:pt modelId="{FD5C1E30-4142-448F-86E7-B3FE108B5FE7}" type="pres">
      <dgm:prSet presAssocID="{961D5FB7-4D53-4D7B-AD4F-42A0C822EC59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7B618A3E-B65A-49AC-AC90-BB7DAD67A832}" type="presOf" srcId="{AA8CA87D-9608-4799-B471-76D4618572E0}" destId="{35151C97-9E20-4087-930C-FD32C3A65AF7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D535544A-852C-4907-B9DB-2740E2C5DC7E}" srcId="{2744EAAB-B652-4FCF-B336-77D90F3991C1}" destId="{AA8CA87D-9608-4799-B471-76D4618572E0}" srcOrd="1" destOrd="0" parTransId="{46B8CA20-7F73-44B7-AED3-3F494A190206}" sibTransId="{961D5FB7-4D53-4D7B-AD4F-42A0C822EC59}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EEEDBE92-56A6-4F9F-8CF5-C9EC992FB90F}" type="presParOf" srcId="{88895858-13B1-4951-9653-371F9A1E45F7}" destId="{35151C97-9E20-4087-930C-FD32C3A65AF7}" srcOrd="2" destOrd="0" presId="urn:microsoft.com/office/officeart/2005/8/layout/default"/>
    <dgm:cxn modelId="{064A1F8D-EDFA-488A-B7D5-BC3E5167B682}" type="presParOf" srcId="{88895858-13B1-4951-9653-371F9A1E45F7}" destId="{FD5C1E30-4142-448F-86E7-B3FE108B5FE7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DA8C8E-FCFA-4330-858F-B4258605CBC6}">
      <dgm:prSet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475F7C-F310-490F-8F3A-7DA2E47AC8FA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E93F1-E7DA-44F1-9E9A-3045E8B5AEDD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115665-5902-4543-B880-3198D41C74E5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74412C-ABB6-46DF-8B5B-D7F6B8672B8B}">
      <dgm:prSet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8AF1C9-591A-4E02-870D-2FA5179EA67D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ADCA9F-AC2C-4327-8ADE-B83E550E79E7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8F25-D382-4FDD-9AB7-1682EFE69EB1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6CA41D-0D62-4EDC-89BB-C9ABEB457716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6798A-5653-4D7A-9349-B8EE32978BEA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9847DF-7828-4CDF-BBEC-43FF301FD7D1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59A1BE-C3B4-4F4B-A592-F47D4FFBC3DC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2DE4F-0705-4750-BF17-FF62571CE66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7225C7-19D5-4CF8-9E8A-36B31130CE75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E4D46F-ACC7-4F1E-B14B-42AF142F5967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AB86B1-3C4D-42A9-93C2-1D5381430E68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32A48E-885E-42E2-9A05-77CF3CCCE7FE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Kontrolna tabla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803643-C01A-422E-93FF-CC33BCB86F5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u realnom vremenu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38B059-3B61-4A53-A111-E77C11343D2C}">
      <dgm:prSet phldrT="[Tekst]"/>
      <dgm:spPr/>
      <dgm:t>
        <a:bodyPr/>
        <a:lstStyle/>
        <a:p>
          <a:r>
            <a:rPr lang="bs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Mogućnost proširenja analize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B246EB-B3D0-495A-AB68-9718E8E84A7A}">
      <dgm:prSet phldrT="[Tekst]"/>
      <dgm:spPr/>
      <dgm:t>
        <a:bodyPr/>
        <a:lstStyle/>
        <a:p>
          <a:r>
            <a:rPr lang="bs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Kaskadno- od opšteg do detalja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BF1A94-3D46-4E56-A5FC-36B1D321D722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Mnogo grafikona, tabela, mapa</a:t>
          </a: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D3B6D0-C97D-4B1D-8FE6-AF307555CD9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Fleksibilnost </a:t>
          </a: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9F864A-05D6-4EBE-B072-4E8963118EF0}">
      <dgm:prSet phldrT="[Tekst]"/>
      <dgm:spPr/>
      <dgm:t>
        <a:bodyPr/>
        <a:lstStyle/>
        <a:p>
          <a:r>
            <a:rPr lang="bs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Puno praćenje indikatora/mera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 custT="1"/>
      <dgm:spPr/>
      <dgm:t>
        <a:bodyPr/>
        <a:lstStyle/>
        <a:p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Definišite svoju publiku i ciljeve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79C051-4D91-4B79-9703-77A95DC845A5}" type="sibTrans" cxnId="{463CA5C4-5E78-4C13-A915-4E20130671B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80EFF9-D93C-44B8-92D1-A16A8B837F74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koga?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EDF9-782B-42CA-8B01-21146A9D6C1E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svoje podatke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71B3C-355C-4EF0-91F5-2C9E2FF782B5}" type="sibTrans" cxnId="{880ED09E-4B9A-49FA-92EB-3B1B90EF17BA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E1EDE5-1234-4850-A8D2-1171AC00B65D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Šta je važno?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06B4E0-9AC0-4A9D-B77E-A9A9FEB171F2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Izaberite vizuelizacije</a:t>
          </a: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3D329-E08D-482F-9D07-CCDD98C67B9A}" type="sibTrans" cxnId="{DBE0C582-09E5-49FA-B65C-AF99BA692F10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B80903-CB9B-4817-AE69-5DF33127809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vizuelizovati?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7F1150-D4CE-4AA2-81E0-1946E0F01E7E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Koristite šablon</a:t>
          </a: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5D609D-49B1-451C-ABDB-2F805B25B353}" type="sibTrans" cxnId="{28DCE095-2218-4EA4-ADB4-2A0986CE3573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857F4-D723-442E-ACED-8F940E6BBAEC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Neka bude jednostavno</a:t>
          </a: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1BD246-E735-4878-8F1D-4D735D07FB93}" type="sibTrans" cxnId="{D881A3FC-DD78-4DBF-AE5D-E102D215CEF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3D3CF4-4D6C-4E1E-8EC6-A40E93ACC50F}">
      <dgm:prSet phldrT="[Tekst]" custT="1"/>
      <dgm:spPr/>
      <dgm:t>
        <a:bodyPr/>
        <a:lstStyle/>
        <a:p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Ponovite i poboljšajte</a:t>
          </a: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B79DF6-58B8-40E3-94CD-919CD25E5D26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neko ima ideju kako to bollje uraditi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970A9B-278E-40AE-880B-97177FD77F47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Manje znači više</a:t>
          </a: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5EC17D-5D67-4BB4-A8B8-38D559A66DA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 li da koristim šablon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ECF27-E7A3-4A09-80AF-75ABE6A87AC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šta?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5FFC57-97CB-4C61-942C-9AE7F99EA579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da li je tačno?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6DEF3E-0607-489D-9C3D-563CBB30026C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je čitljivo??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EADDF1-C3F7-4763-8EBD-8AE57665DC1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je neko ovo radio ranije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F42282-F8B2-498F-A644-B76CD99DAF5A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Zar nema previše boja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2EA916-78D3-44F8-8B49-BF350E7EF153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Zar nema previše informacija?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A4497B-35F7-4ED2-A650-22C410ED891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bs-Latn-BA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svi razumeju kontrolnu tablu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Metrički podaci o korisnicima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Finansijske informacije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Veb analitika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Informacjie o proizvodnji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iz ljudskih resursa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Marketinški učinak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Informacjie o logistici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Kontrolna tabla</a:t>
          </a:r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Kolona / bar dijagram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8B4C2D-F9CB-46D6-837B-041B6CDC830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Linijski grafikon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Odstupanja 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Berzanski grafikon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Trendovi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35A845-B1C4-482F-977C-C6B995B7D505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Kružni grafikon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Učešće 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</a:t>
          </a:r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en-US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</a:t>
          </a:r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14D15B-5737-466D-B4F3-96120B774E9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F380F3-647F-481A-9FEC-1C49A95E74D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08C996-047C-48B3-A35E-E8363ADA6C59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A2A4F4-0DB7-4DFC-B373-B20FD6FB91A4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8ED6-E871-4E55-BAB2-27CEFC73A0CF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3AB41-705C-4BFF-BD14-303766D077B4}">
      <dgm:prSet/>
      <dgm:spPr/>
      <dgm:t>
        <a:bodyPr/>
        <a:lstStyle/>
        <a:p>
          <a:r>
            <a:rPr lang="bs-Latn-BA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Radarski grafikon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pl-PL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 </a:t>
          </a: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Mapa 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Skala kategorije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Udeo u kategoriju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Ocene karakteristika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2F42C8-1F61-46CE-92D5-2DD5313C4371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Multifunkcionalnost</a:t>
          </a: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1CC6C0-8147-4C90-B5B1-A2897FA14087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Kombinovani grafikon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EB1E05-BCFE-4A60-B0B6-27AC0D4BEC30}">
      <dgm:prSet phldrT="[Tekst]"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Razumevanje podataka</a:t>
          </a:r>
        </a:p>
      </dsp:txBody>
      <dsp:txXfrm>
        <a:off x="0" y="39687"/>
        <a:ext cx="3286125" cy="1971675"/>
      </dsp:txXfrm>
    </dsp:sp>
    <dsp:sp modelId="{35151C97-9E20-4087-930C-FD32C3A65AF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zaključaka</a:t>
          </a: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poslovnih odluka</a:t>
          </a: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Podrška za analizu podataka</a:t>
          </a: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Sticanje znanja o poslovanju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272688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92514" y="23240"/>
        <a:ext cx="1314144" cy="637246"/>
      </dsp:txXfrm>
    </dsp:sp>
    <dsp:sp modelId="{A6DA6C8D-EE80-4BE5-9418-1AC7B413B3AD}">
      <dsp:nvSpPr>
        <dsp:cNvPr id="0" name=""/>
        <dsp:cNvSpPr/>
      </dsp:nvSpPr>
      <dsp:spPr>
        <a:xfrm>
          <a:off x="408068" y="680312"/>
          <a:ext cx="135379" cy="50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73"/>
              </a:lnTo>
              <a:lnTo>
                <a:pt x="135379" y="507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543447" y="849537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869363"/>
        <a:ext cx="1043385" cy="637246"/>
      </dsp:txXfrm>
    </dsp:sp>
    <dsp:sp modelId="{D9EED0BD-3812-4D00-BA59-9D7D8D7206AB}">
      <dsp:nvSpPr>
        <dsp:cNvPr id="0" name=""/>
        <dsp:cNvSpPr/>
      </dsp:nvSpPr>
      <dsp:spPr>
        <a:xfrm>
          <a:off x="408068" y="680312"/>
          <a:ext cx="135379" cy="135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796"/>
              </a:lnTo>
              <a:lnTo>
                <a:pt x="135379" y="1353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543447" y="1695660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1715486"/>
        <a:ext cx="1043385" cy="637246"/>
      </dsp:txXfrm>
    </dsp:sp>
    <dsp:sp modelId="{8B146E6C-B263-425A-B9AE-2EF8EB83849B}">
      <dsp:nvSpPr>
        <dsp:cNvPr id="0" name=""/>
        <dsp:cNvSpPr/>
      </dsp:nvSpPr>
      <dsp:spPr>
        <a:xfrm>
          <a:off x="408068" y="680312"/>
          <a:ext cx="135379" cy="219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920"/>
              </a:lnTo>
              <a:lnTo>
                <a:pt x="135379" y="219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543447" y="254178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2561609"/>
        <a:ext cx="1043385" cy="637246"/>
      </dsp:txXfrm>
    </dsp:sp>
    <dsp:sp modelId="{8AC9094E-E55C-4B24-B23B-AC458C4AA308}">
      <dsp:nvSpPr>
        <dsp:cNvPr id="0" name=""/>
        <dsp:cNvSpPr/>
      </dsp:nvSpPr>
      <dsp:spPr>
        <a:xfrm>
          <a:off x="408068" y="680312"/>
          <a:ext cx="135379" cy="304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043"/>
              </a:lnTo>
              <a:lnTo>
                <a:pt x="135379" y="3046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543447" y="3387906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3407732"/>
        <a:ext cx="1043385" cy="637246"/>
      </dsp:txXfrm>
    </dsp:sp>
    <dsp:sp modelId="{361538D8-E62D-4E74-BFA9-3863215A21A5}">
      <dsp:nvSpPr>
        <dsp:cNvPr id="0" name=""/>
        <dsp:cNvSpPr/>
      </dsp:nvSpPr>
      <dsp:spPr>
        <a:xfrm>
          <a:off x="408068" y="680312"/>
          <a:ext cx="135379" cy="38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166"/>
              </a:lnTo>
              <a:lnTo>
                <a:pt x="135379" y="3892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543447" y="4234029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4253855"/>
        <a:ext cx="1043385" cy="637246"/>
      </dsp:txXfrm>
    </dsp:sp>
    <dsp:sp modelId="{BF158219-876F-4FCC-BDB7-4116AE92315B}">
      <dsp:nvSpPr>
        <dsp:cNvPr id="0" name=""/>
        <dsp:cNvSpPr/>
      </dsp:nvSpPr>
      <dsp:spPr>
        <a:xfrm>
          <a:off x="408068" y="680312"/>
          <a:ext cx="135379" cy="473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289"/>
              </a:lnTo>
              <a:lnTo>
                <a:pt x="135379" y="4738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543447" y="508015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5099979"/>
        <a:ext cx="1043385" cy="637246"/>
      </dsp:txXfrm>
    </dsp:sp>
    <dsp:sp modelId="{711AF815-6A78-40D9-9A60-3120A6DF5813}">
      <dsp:nvSpPr>
        <dsp:cNvPr id="0" name=""/>
        <dsp:cNvSpPr/>
      </dsp:nvSpPr>
      <dsp:spPr>
        <a:xfrm>
          <a:off x="1964934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1984760" y="23240"/>
        <a:ext cx="1314144" cy="637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Kontrolna tabla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u realnom vremenu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Mogućnost proširenja analize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Kaskadno- od opšteg do detalja</a:t>
          </a:r>
          <a:endParaRPr lang="pl-PL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Mnogo grafikona, tabela, mapa</a:t>
          </a: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Fleksibilnost </a:t>
          </a: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Puno praćenje indikatora/mera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Definišite svoju publiku i ciljeve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87" y="18238"/>
        <a:ext cx="1140273" cy="456109"/>
      </dsp:txXfrm>
    </dsp:sp>
    <dsp:sp modelId="{7B438098-5710-42B8-AD5F-5CB38040B131}">
      <dsp:nvSpPr>
        <dsp:cNvPr id="0" name=""/>
        <dsp:cNvSpPr/>
      </dsp:nvSpPr>
      <dsp:spPr>
        <a:xfrm>
          <a:off x="236237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koga?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šta?</a:t>
          </a:r>
        </a:p>
      </dsp:txBody>
      <dsp:txXfrm>
        <a:off x="269634" y="507744"/>
        <a:ext cx="1073479" cy="3274006"/>
      </dsp:txXfrm>
    </dsp:sp>
    <dsp:sp modelId="{63A42D0C-8001-49F7-878A-6B8E5DE8C6FC}">
      <dsp:nvSpPr>
        <dsp:cNvPr id="0" name=""/>
        <dsp:cNvSpPr/>
      </dsp:nvSpPr>
      <dsp:spPr>
        <a:xfrm>
          <a:off x="1315822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5822" y="161124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svoje podatke</a:t>
          </a:r>
        </a:p>
      </dsp:txBody>
      <dsp:txXfrm>
        <a:off x="1834406" y="18238"/>
        <a:ext cx="1140273" cy="456109"/>
      </dsp:txXfrm>
    </dsp:sp>
    <dsp:sp modelId="{360DF727-F875-4C70-A4B1-05A2637F1E91}">
      <dsp:nvSpPr>
        <dsp:cNvPr id="0" name=""/>
        <dsp:cNvSpPr/>
      </dsp:nvSpPr>
      <dsp:spPr>
        <a:xfrm>
          <a:off x="2067956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Šta je važno?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da li je tačno?</a:t>
          </a:r>
        </a:p>
      </dsp:txBody>
      <dsp:txXfrm>
        <a:off x="2101353" y="507744"/>
        <a:ext cx="1073479" cy="3274006"/>
      </dsp:txXfrm>
    </dsp:sp>
    <dsp:sp modelId="{71830AE6-E0BD-4597-B7B3-5581AFD5D807}">
      <dsp:nvSpPr>
        <dsp:cNvPr id="0" name=""/>
        <dsp:cNvSpPr/>
      </dsp:nvSpPr>
      <dsp:spPr>
        <a:xfrm>
          <a:off x="314754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7541" y="161124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Izaberite vizuelizacije</a:t>
          </a:r>
        </a:p>
      </dsp:txBody>
      <dsp:txXfrm>
        <a:off x="3666125" y="18238"/>
        <a:ext cx="1140273" cy="456109"/>
      </dsp:txXfrm>
    </dsp:sp>
    <dsp:sp modelId="{97AC39E8-8F98-4E28-A758-0DDF1833D47A}">
      <dsp:nvSpPr>
        <dsp:cNvPr id="0" name=""/>
        <dsp:cNvSpPr/>
      </dsp:nvSpPr>
      <dsp:spPr>
        <a:xfrm>
          <a:off x="389967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vizuelizovati?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je čitljivo??</a:t>
          </a:r>
        </a:p>
      </dsp:txBody>
      <dsp:txXfrm>
        <a:off x="3933072" y="507744"/>
        <a:ext cx="1073479" cy="3274006"/>
      </dsp:txXfrm>
    </dsp:sp>
    <dsp:sp modelId="{FC20D41B-7CCB-4D21-A6AD-FE34836EA88D}">
      <dsp:nvSpPr>
        <dsp:cNvPr id="0" name=""/>
        <dsp:cNvSpPr/>
      </dsp:nvSpPr>
      <dsp:spPr>
        <a:xfrm>
          <a:off x="497926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79261" y="161124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Koristite šablon</a:t>
          </a:r>
        </a:p>
      </dsp:txBody>
      <dsp:txXfrm>
        <a:off x="5497845" y="18238"/>
        <a:ext cx="1140273" cy="456109"/>
      </dsp:txXfrm>
    </dsp:sp>
    <dsp:sp modelId="{DC89BC98-C04A-4A85-AB1F-E764CCB112F0}">
      <dsp:nvSpPr>
        <dsp:cNvPr id="0" name=""/>
        <dsp:cNvSpPr/>
      </dsp:nvSpPr>
      <dsp:spPr>
        <a:xfrm>
          <a:off x="573139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 li da koristim šablon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je neko ovo radio ranije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sp:txBody>
      <dsp:txXfrm>
        <a:off x="5764792" y="507744"/>
        <a:ext cx="1073479" cy="3274006"/>
      </dsp:txXfrm>
    </dsp:sp>
    <dsp:sp modelId="{64B4CC99-4E25-4D58-B74B-6274205EA8F0}">
      <dsp:nvSpPr>
        <dsp:cNvPr id="0" name=""/>
        <dsp:cNvSpPr/>
      </dsp:nvSpPr>
      <dsp:spPr>
        <a:xfrm>
          <a:off x="6810980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10980" y="161124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Neka bude jednostavno</a:t>
          </a:r>
        </a:p>
      </dsp:txBody>
      <dsp:txXfrm>
        <a:off x="7329564" y="18238"/>
        <a:ext cx="1140273" cy="456109"/>
      </dsp:txXfrm>
    </dsp:sp>
    <dsp:sp modelId="{7D831D0A-B5FE-4AA8-91DF-8D94FE80D0B0}">
      <dsp:nvSpPr>
        <dsp:cNvPr id="0" name=""/>
        <dsp:cNvSpPr/>
      </dsp:nvSpPr>
      <dsp:spPr>
        <a:xfrm>
          <a:off x="756311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Manje znači više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Zar nema previše boja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Zar nema previše informacija?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96511" y="507744"/>
        <a:ext cx="1073479" cy="3274006"/>
      </dsp:txXfrm>
    </dsp:sp>
    <dsp:sp modelId="{62A99CCC-74FE-4F8A-ABD0-7595187600CB}">
      <dsp:nvSpPr>
        <dsp:cNvPr id="0" name=""/>
        <dsp:cNvSpPr/>
      </dsp:nvSpPr>
      <dsp:spPr>
        <a:xfrm>
          <a:off x="8642699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2699" y="161124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Ponovite i poboljšajte</a:t>
          </a:r>
        </a:p>
      </dsp:txBody>
      <dsp:txXfrm>
        <a:off x="9161283" y="18238"/>
        <a:ext cx="1140273" cy="456109"/>
      </dsp:txXfrm>
    </dsp:sp>
    <dsp:sp modelId="{A69F4DD6-5BB5-49A4-91EE-ABA367E7C4A8}">
      <dsp:nvSpPr>
        <dsp:cNvPr id="0" name=""/>
        <dsp:cNvSpPr/>
      </dsp:nvSpPr>
      <dsp:spPr>
        <a:xfrm>
          <a:off x="939483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neko ima ideju kako to bollje uraditi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bs-Latn-BA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 li svi razumeju kontrolnu tablu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28231" y="507744"/>
        <a:ext cx="1073479" cy="3274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Kontrolna tabla</a:t>
          </a:r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Metrički podaci o korisnicima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Finansijske informacije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Veb analitika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Informacjie o proizvodnji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iz ljudskih resursa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Marketinški učinak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Informacjie o logistici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Kolona / bar dijagram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Kružni grafikon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Učešće </a:t>
          </a: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Linijski grafikon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Trendovi</a:t>
          </a: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Berzanski grafikon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Odstupanja </a:t>
          </a: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</a:t>
          </a: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</a:t>
          </a: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Pogodno za 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Tačno pokazuje meru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Dobro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Dostupan široj 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poređenje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Efektivno u prikazivanju podataka o procentima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Radarski grafikon</a:t>
          </a:r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Ocene karakteristika</a:t>
          </a: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kategoriji</a:t>
          </a: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pl-PL" sz="2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Udeo u kategoriju</a:t>
          </a: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Skala kategorije</a:t>
          </a: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Mapa 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 </a:t>
          </a:r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Kombinovani grafikon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tokom vremena</a:t>
          </a: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Multifunkcionalnost</a:t>
          </a: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C1691-7007-6042-E801-5B8CE27717B8}"/>
              </a:ext>
            </a:extLst>
          </p:cNvPr>
          <p:cNvSpPr txBox="1"/>
          <p:nvPr userDrawn="1"/>
        </p:nvSpPr>
        <p:spPr>
          <a:xfrm>
            <a:off x="8353958" y="6200486"/>
            <a:ext cx="314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DA0EBF-D94A-FBF2-9C36-0E4C90374A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2.xml"/><Relationship Id="rId7" Type="http://schemas.microsoft.com/office/2014/relationships/chartEx" Target="../charts/chartEx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3.xml"/><Relationship Id="rId7" Type="http://schemas.openxmlformats.org/officeDocument/2006/relationships/chart" Target="../charts/chart7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bs-Latn-BA" b="1" dirty="0"/>
              <a:t>Napredno korišćenje tabele za analizu logističkih podataka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vizuelizacije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35C8610-9955-3F24-CC75-AA4B4E5992ED}"/>
              </a:ext>
            </a:extLst>
          </p:cNvPr>
          <p:cNvGrpSpPr/>
          <p:nvPr/>
        </p:nvGrpSpPr>
        <p:grpSpPr>
          <a:xfrm>
            <a:off x="8148320" y="6146734"/>
            <a:ext cx="3854513" cy="666573"/>
            <a:chOff x="8148320" y="6146734"/>
            <a:chExt cx="3854513" cy="666573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9B380981-FB5A-5749-87A6-BE4EBEA9737A}"/>
                </a:ext>
              </a:extLst>
            </p:cNvPr>
            <p:cNvSpPr txBox="1"/>
            <p:nvPr userDrawn="1"/>
          </p:nvSpPr>
          <p:spPr>
            <a:xfrm>
              <a:off x="8148320" y="6227340"/>
              <a:ext cx="3422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/>
                <a:t>Sufinansirano</a:t>
              </a:r>
              <a:r>
                <a:rPr lang="en-US" sz="800" dirty="0"/>
                <a:t> od </a:t>
              </a:r>
              <a:r>
                <a:rPr lang="en-US" sz="800" dirty="0" err="1"/>
                <a:t>strane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. </a:t>
              </a:r>
              <a:r>
                <a:rPr lang="en-US" sz="800" dirty="0" err="1"/>
                <a:t>Stavovi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</a:t>
              </a:r>
              <a:r>
                <a:rPr lang="en-US" sz="800" dirty="0" err="1"/>
                <a:t>mišljenja</a:t>
              </a:r>
              <a:r>
                <a:rPr lang="en-US" sz="800" dirty="0"/>
                <a:t> </a:t>
              </a:r>
              <a:r>
                <a:rPr lang="en-US" sz="800" dirty="0" err="1"/>
                <a:t>izneti</a:t>
              </a:r>
              <a:r>
                <a:rPr lang="en-US" sz="800" dirty="0"/>
                <a:t> u </a:t>
              </a:r>
              <a:r>
                <a:rPr lang="en-US" sz="800" dirty="0" err="1"/>
                <a:t>ovoj</a:t>
              </a:r>
              <a:r>
                <a:rPr lang="en-US" sz="800" dirty="0"/>
                <a:t> </a:t>
              </a:r>
              <a:r>
                <a:rPr lang="en-US" sz="800" dirty="0" err="1"/>
                <a:t>publikaciji</a:t>
              </a:r>
              <a:r>
                <a:rPr lang="en-US" sz="800" dirty="0"/>
                <a:t> </a:t>
              </a:r>
              <a:r>
                <a:rPr lang="en-US" sz="800" dirty="0" err="1"/>
                <a:t>isključiva</a:t>
              </a:r>
              <a:r>
                <a:rPr lang="en-US" sz="800" dirty="0"/>
                <a:t> </a:t>
              </a:r>
              <a:r>
                <a:rPr lang="en-US" sz="800" dirty="0" err="1"/>
                <a:t>su</a:t>
              </a:r>
              <a:r>
                <a:rPr lang="en-US" sz="800" dirty="0"/>
                <a:t> </a:t>
              </a:r>
              <a:r>
                <a:rPr lang="en-US" sz="800" dirty="0" err="1"/>
                <a:t>odgovornost</a:t>
              </a:r>
              <a:r>
                <a:rPr lang="en-US" sz="800" dirty="0"/>
                <a:t> </a:t>
              </a:r>
              <a:r>
                <a:rPr lang="en-US" sz="800" dirty="0" err="1"/>
                <a:t>autora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ne </a:t>
              </a:r>
              <a:r>
                <a:rPr lang="en-US" sz="800" dirty="0" err="1"/>
                <a:t>odražavaju</a:t>
              </a:r>
              <a:r>
                <a:rPr lang="en-US" sz="800" dirty="0"/>
                <a:t> </a:t>
              </a:r>
              <a:r>
                <a:rPr lang="en-US" sz="800" dirty="0" err="1"/>
                <a:t>nužno</a:t>
              </a:r>
              <a:r>
                <a:rPr lang="en-US" sz="800" dirty="0"/>
                <a:t> </a:t>
              </a:r>
              <a:r>
                <a:rPr lang="en-US" sz="800" dirty="0" err="1"/>
                <a:t>stavove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 </a:t>
              </a:r>
              <a:r>
                <a:rPr lang="en-US" sz="800" dirty="0" err="1"/>
                <a:t>ili</a:t>
              </a:r>
              <a:r>
                <a:rPr lang="en-US" sz="800" dirty="0"/>
                <a:t> </a:t>
              </a:r>
              <a:r>
                <a:rPr lang="en-US" sz="800" dirty="0" err="1"/>
                <a:t>Nacionalne</a:t>
              </a:r>
              <a:r>
                <a:rPr lang="en-US" sz="800" dirty="0"/>
                <a:t> </a:t>
              </a:r>
              <a:r>
                <a:rPr lang="en-US" sz="800" dirty="0" err="1"/>
                <a:t>agencije</a:t>
              </a:r>
              <a:r>
                <a:rPr lang="en-US" sz="800" dirty="0"/>
                <a:t>. </a:t>
              </a:r>
              <a:r>
                <a:rPr lang="en-US" sz="800" dirty="0" err="1"/>
                <a:t>Evropska</a:t>
              </a:r>
              <a:r>
                <a:rPr lang="en-US" sz="800" dirty="0"/>
                <a:t> </a:t>
              </a:r>
              <a:r>
                <a:rPr lang="en-US" sz="800" dirty="0" err="1"/>
                <a:t>unija</a:t>
              </a:r>
              <a:r>
                <a:rPr lang="en-US" sz="800" dirty="0"/>
                <a:t> </a:t>
              </a:r>
              <a:r>
                <a:rPr lang="en-US" sz="800" dirty="0" err="1"/>
                <a:t>niti</a:t>
              </a:r>
              <a:r>
                <a:rPr lang="en-US" sz="800" dirty="0"/>
                <a:t> </a:t>
              </a:r>
              <a:r>
                <a:rPr lang="en-US" sz="800" dirty="0" err="1"/>
                <a:t>telo</a:t>
              </a:r>
              <a:r>
                <a:rPr lang="en-US" sz="800" dirty="0"/>
                <a:t> </a:t>
              </a:r>
              <a:r>
                <a:rPr lang="en-US" sz="800" dirty="0" err="1"/>
                <a:t>koje</a:t>
              </a:r>
              <a:r>
                <a:rPr lang="en-US" sz="800" dirty="0"/>
                <a:t> </a:t>
              </a:r>
              <a:r>
                <a:rPr lang="en-US" sz="800" dirty="0" err="1"/>
                <a:t>dodeljuje</a:t>
              </a:r>
              <a:r>
                <a:rPr lang="en-US" sz="800" dirty="0"/>
                <a:t> </a:t>
              </a:r>
              <a:r>
                <a:rPr lang="en-US" sz="800" dirty="0" err="1"/>
                <a:t>sredstva</a:t>
              </a:r>
              <a:r>
                <a:rPr lang="en-US" sz="800" dirty="0"/>
                <a:t> ne </a:t>
              </a:r>
              <a:r>
                <a:rPr lang="en-US" sz="800" dirty="0" err="1"/>
                <a:t>mogu</a:t>
              </a:r>
              <a:r>
                <a:rPr lang="en-US" sz="800" dirty="0"/>
                <a:t> se </a:t>
              </a:r>
              <a:r>
                <a:rPr lang="en-US" sz="800" dirty="0" err="1"/>
                <a:t>smatrati</a:t>
              </a:r>
              <a:r>
                <a:rPr lang="en-US" sz="800" dirty="0"/>
                <a:t> </a:t>
              </a:r>
              <a:r>
                <a:rPr lang="en-US" sz="800" dirty="0" err="1"/>
                <a:t>odgovornim</a:t>
              </a:r>
              <a:r>
                <a:rPr lang="en-US" sz="800" dirty="0"/>
                <a:t> za </a:t>
              </a:r>
              <a:r>
                <a:rPr lang="en-US" sz="800" dirty="0" err="1"/>
                <a:t>njih</a:t>
              </a:r>
              <a:r>
                <a:rPr lang="en-US" sz="800" dirty="0"/>
                <a:t>.</a:t>
              </a:r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E008D45B-BC08-50EA-2768-0F628BE90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608" y="6146734"/>
              <a:ext cx="624225" cy="666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Naslagani stubičasti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54" y="6448532"/>
            <a:ext cx="4580467" cy="33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076AA29-377C-4F4D-949D-066C9BD5A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354762"/>
              </p:ext>
            </p:extLst>
          </p:nvPr>
        </p:nvGraphicFramePr>
        <p:xfrm>
          <a:off x="1295400" y="1481668"/>
          <a:ext cx="7093592" cy="466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489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2FD8806-7742-A331-3B18-313469A18881}"/>
              </a:ext>
            </a:extLst>
          </p:cNvPr>
          <p:cNvSpPr txBox="1"/>
          <p:nvPr/>
        </p:nvSpPr>
        <p:spPr>
          <a:xfrm>
            <a:off x="985422" y="609077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Stacked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chart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13F145-2435-8601-B426-01B95F0C0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Kružni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82621"/>
            <a:ext cx="4580467" cy="29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7F9F3C5-0F01-584E-47B4-EB9A05D8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358508"/>
              </p:ext>
            </p:extLst>
          </p:nvPr>
        </p:nvGraphicFramePr>
        <p:xfrm>
          <a:off x="1608665" y="1300163"/>
          <a:ext cx="7449609" cy="46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95091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B37A106-31E4-B0B9-CB53-0081C1FC2FCA}"/>
              </a:ext>
            </a:extLst>
          </p:cNvPr>
          <p:cNvSpPr txBox="1"/>
          <p:nvPr/>
        </p:nvSpPr>
        <p:spPr>
          <a:xfrm>
            <a:off x="1083075" y="5974099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Pie chart (2D)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AE1174-6B04-A4BF-BB48-9044E21CA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Linijski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39208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82117-80C3-4533-3DD2-03934FD3FCC3}"/>
              </a:ext>
            </a:extLst>
          </p:cNvPr>
          <p:cNvSpPr txBox="1"/>
          <p:nvPr/>
        </p:nvSpPr>
        <p:spPr>
          <a:xfrm>
            <a:off x="88048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Line chart-&gt; + -&gt; Trend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 the equation on 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6614921-A55C-48AA-8741-18E792EFB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3709"/>
              </p:ext>
            </p:extLst>
          </p:nvPr>
        </p:nvGraphicFramePr>
        <p:xfrm>
          <a:off x="337486" y="1553593"/>
          <a:ext cx="7817246" cy="40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028E27E-F6CC-FB58-7CE3-6B80EB52A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Berzanski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53" y="6492874"/>
            <a:ext cx="4580467" cy="28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513417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97867A-97EC-9CB7-1BBD-7B8952001F20}"/>
              </a:ext>
            </a:extLst>
          </p:cNvPr>
          <p:cNvSpPr txBox="1"/>
          <p:nvPr/>
        </p:nvSpPr>
        <p:spPr>
          <a:xfrm>
            <a:off x="995695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Stock chart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41932962-6D02-436E-868A-02022489E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8592"/>
              </p:ext>
            </p:extLst>
          </p:nvPr>
        </p:nvGraphicFramePr>
        <p:xfrm>
          <a:off x="741609" y="1566551"/>
          <a:ext cx="7208668" cy="419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1CC6C22-7CEB-0B02-BB77-9E023619A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Grafikoni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5094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9176" y="6492874"/>
            <a:ext cx="4580467" cy="3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Radarski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74" y="6489839"/>
            <a:ext cx="4580467" cy="29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726867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4673B6-726E-F959-27C5-B3B3C2F91A34}"/>
              </a:ext>
            </a:extLst>
          </p:cNvPr>
          <p:cNvSpPr txBox="1"/>
          <p:nvPr/>
        </p:nvSpPr>
        <p:spPr>
          <a:xfrm>
            <a:off x="898042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Radar chart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B9FBA4D9-6D10-4582-969A-1EB748D7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9715"/>
              </p:ext>
            </p:extLst>
          </p:nvPr>
        </p:nvGraphicFramePr>
        <p:xfrm>
          <a:off x="648274" y="1216242"/>
          <a:ext cx="7661225" cy="45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2308487D-855C-CA5E-AB00-2182438BE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18716"/>
            <a:ext cx="4580467" cy="31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062243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6742182-8F63-8C6C-F9D4-8F4CA57CFC4A}"/>
              </a:ext>
            </a:extLst>
          </p:cNvPr>
          <p:cNvSpPr txBox="1"/>
          <p:nvPr/>
        </p:nvSpPr>
        <p:spPr>
          <a:xfrm>
            <a:off x="90692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DFA3A47-C0C0-A557-9604-D03970B4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Pareto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6072"/>
            <a:ext cx="1944280" cy="32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2DB569-945E-6292-5AA5-5A25AB923B4F}"/>
              </a:ext>
            </a:extLst>
          </p:cNvPr>
          <p:cNvSpPr txBox="1"/>
          <p:nvPr/>
        </p:nvSpPr>
        <p:spPr>
          <a:xfrm>
            <a:off x="2471093" y="6196267"/>
            <a:ext cx="546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 -&gt; Pareto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23477155"/>
                  </p:ext>
                </p:extLst>
              </p:nvPr>
            </p:nvGraphicFramePr>
            <p:xfrm>
              <a:off x="1486288" y="1239457"/>
              <a:ext cx="9219423" cy="48595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288" y="1239457"/>
                <a:ext cx="9219423" cy="485950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0234BDBF-BB60-C5D3-493B-B22F88D6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22" y="591883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Mapa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281395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B382A5A-615C-E9E7-C8EE-8531F1D11E62}"/>
              </a:ext>
            </a:extLst>
          </p:cNvPr>
          <p:cNvSpPr txBox="1">
            <a:spLocks/>
          </p:cNvSpPr>
          <p:nvPr/>
        </p:nvSpPr>
        <p:spPr>
          <a:xfrm>
            <a:off x="729297" y="6492874"/>
            <a:ext cx="4580467" cy="27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0B26B82-3E82-46DE-DAEE-4BC1B8EA48C1}"/>
              </a:ext>
            </a:extLst>
          </p:cNvPr>
          <p:cNvSpPr/>
          <p:nvPr/>
        </p:nvSpPr>
        <p:spPr>
          <a:xfrm>
            <a:off x="6481232" y="5184559"/>
            <a:ext cx="1197952" cy="32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E0D693-B604-52DC-B304-C1583BEEA15E}"/>
              </a:ext>
            </a:extLst>
          </p:cNvPr>
          <p:cNvSpPr txBox="1"/>
          <p:nvPr/>
        </p:nvSpPr>
        <p:spPr>
          <a:xfrm>
            <a:off x="942316" y="5762296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Map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8284974"/>
                  </p:ext>
                </p:extLst>
              </p:nvPr>
            </p:nvGraphicFramePr>
            <p:xfrm>
              <a:off x="772004" y="1546000"/>
              <a:ext cx="7208667" cy="3961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004" y="1546000"/>
                <a:ext cx="7208667" cy="396142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rostokąt 8">
            <a:extLst>
              <a:ext uri="{FF2B5EF4-FFF2-40B4-BE49-F238E27FC236}">
                <a16:creationId xmlns:a16="http://schemas.microsoft.com/office/drawing/2014/main" id="{FF2340B2-E48E-2C8F-C50F-67FE2335AA04}"/>
              </a:ext>
            </a:extLst>
          </p:cNvPr>
          <p:cNvSpPr/>
          <p:nvPr/>
        </p:nvSpPr>
        <p:spPr>
          <a:xfrm>
            <a:off x="6356412" y="5069150"/>
            <a:ext cx="1197952" cy="50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6535F5-34A7-48D7-383A-77E2B798B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Kombinovani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37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844728"/>
              </p:ext>
            </p:extLst>
          </p:nvPr>
        </p:nvGraphicFramePr>
        <p:xfrm>
          <a:off x="8388992" y="365127"/>
          <a:ext cx="3591420" cy="576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2C94791C-E11B-FC8F-8A88-B86C72E88ED5}"/>
              </a:ext>
            </a:extLst>
          </p:cNvPr>
          <p:cNvSpPr txBox="1"/>
          <p:nvPr/>
        </p:nvSpPr>
        <p:spPr>
          <a:xfrm>
            <a:off x="800796" y="5785744"/>
            <a:ext cx="7660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uraditi 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MS Excel: Insert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Histogram -&gt; Combo chart-&gt;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the chart type and select the secondary axis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7B73AE7-7903-46D0-9BA3-E4B70105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03481"/>
              </p:ext>
            </p:extLst>
          </p:nvPr>
        </p:nvGraphicFramePr>
        <p:xfrm>
          <a:off x="523783" y="1750844"/>
          <a:ext cx="7865209" cy="39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CDC1D7D-E779-CFCF-13BB-E984392C3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bs-Latn-BA" sz="2000" dirty="0"/>
              <a:t>potrebe za korišćenjem vizuelizacije podataka i njene prednosti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vrste vizuelizacije podataka – kada i koje vizuelizacije koristiti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poređenje grafikona u odnosu na njihova svojstva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opisivanje kontrolnih tabli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opisivanje koncepta izgradnje kontrolne table</a:t>
            </a:r>
            <a:r>
              <a:rPr lang="pl-PL" sz="2000" dirty="0"/>
              <a:t>.</a:t>
            </a:r>
            <a:endParaRPr lang="en-US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Kontrolna tabla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402671" y="2076748"/>
            <a:ext cx="100140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Kontrolne table</a:t>
            </a:r>
            <a:r>
              <a:rPr lang="en-US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s-Latn-BA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skup mnogih grafikona, mapa i tablea koje omogućavaju praćenje i analizu podataka, KPI-a i operativnih i finansijskih rezultata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Kontrolne table mogu prikazati u realnom vremenu i mogu biti potpuno fleksibilne i kaskadne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Interaktivnost kontrolnih tabli omogućava produbljivanje analize i prelazak sa opšteg na specifično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Svrha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s-Latn-BA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kontrolne table je da podrži upravljanje poslovanjem, tj. p</a:t>
            </a:r>
            <a:r>
              <a:rPr lang="bs-Latn-BA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odaci moraju pružiti informacije potrebne za donošenje poslovnih odluka. 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Kontrolna tabla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544941"/>
              </p:ext>
            </p:extLst>
          </p:nvPr>
        </p:nvGraphicFramePr>
        <p:xfrm>
          <a:off x="1036468" y="681037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powerbi.microsoft.com, 2023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Kontrolna tabla – korak po korak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716738"/>
              </p:ext>
            </p:extLst>
          </p:nvPr>
        </p:nvGraphicFramePr>
        <p:xfrm>
          <a:off x="967665" y="1768424"/>
          <a:ext cx="10537795" cy="383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Kontorlna tabla - primena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342803"/>
              </p:ext>
            </p:extLst>
          </p:nvPr>
        </p:nvGraphicFramePr>
        <p:xfrm>
          <a:off x="3639845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s-Latn-BA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Praktično ne postoji oblast u kojoj se kontrolne table ne mogu koristiti za unapređenje procesa i donošenje ispravnih poslovnih odluka. Vizuelizacija podataka putem kontrolnih tabli povećava svest zaposlenih o poslovanju u gotovo svakom mogućem procesu</a:t>
            </a:r>
            <a:r>
              <a:rPr lang="en-US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Kontrolne table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slideteam.net, 2023</a:t>
            </a: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bs-Latn-BA" sz="2000" dirty="0">
                <a:solidFill>
                  <a:srgbClr val="4472C4"/>
                </a:solidFill>
              </a:rPr>
              <a:t>Vizuelizacija podataka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bs-Latn-BA" sz="2000" dirty="0"/>
              <a:t>je znanje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Vizuelizacija podataka i kontrolne table grade menadžersku svest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>
                <a:solidFill>
                  <a:srgbClr val="4472C4"/>
                </a:solidFill>
              </a:rPr>
              <a:t>Analiza podataka</a:t>
            </a:r>
            <a:r>
              <a:rPr lang="en-US" sz="2000" dirty="0">
                <a:solidFill>
                  <a:srgbClr val="4472C4"/>
                </a:solidFill>
              </a:rPr>
              <a:t> </a:t>
            </a:r>
            <a:r>
              <a:rPr lang="bs-Latn-BA" sz="2000" dirty="0"/>
              <a:t>podržava poslovno odlučivanje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Postoji mnogo odblik</a:t>
            </a:r>
            <a:r>
              <a:rPr lang="en-US" sz="2000" dirty="0"/>
              <a:t>a</a:t>
            </a:r>
            <a:r>
              <a:rPr lang="bs-Latn-BA" sz="2000" dirty="0"/>
              <a:t> grafikona, morate znati koji ćete koristiti za koje podatke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Koristeći analize možete izgraditi konkurentsku prednost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9C834BD3-AFA8-EB2C-99CF-E8B8DECEF3DF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Vizuelizacija podataka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Graudina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Grundspenkis</a:t>
            </a:r>
            <a:r>
              <a:rPr lang="pl-PL" sz="1200" dirty="0">
                <a:solidFill>
                  <a:srgbClr val="7F7F7F"/>
                </a:solidFill>
              </a:rPr>
              <a:t> (2005)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 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8" y="1751349"/>
            <a:ext cx="10515600" cy="3935076"/>
          </a:xfrm>
        </p:spPr>
        <p:txBody>
          <a:bodyPr/>
          <a:lstStyle/>
          <a:p>
            <a:pPr algn="just"/>
            <a:r>
              <a:rPr lang="bs-Latn-BA" sz="2200" kern="0" dirty="0">
                <a:solidFill>
                  <a:srgbClr val="4472C4"/>
                </a:solidFill>
              </a:rPr>
              <a:t>Grafikoni i kontrolnen table </a:t>
            </a:r>
            <a:r>
              <a:rPr lang="bs-Latn-BA" sz="2200" kern="0" dirty="0"/>
              <a:t>su jasni i efikasno olakšavaju razumevanje podataka</a:t>
            </a:r>
            <a:r>
              <a:rPr lang="pl-PL" sz="2200" kern="0" dirty="0"/>
              <a:t>;</a:t>
            </a:r>
          </a:p>
          <a:p>
            <a:pPr algn="just"/>
            <a:r>
              <a:rPr lang="bs-Latn-BA" sz="2200" kern="0" dirty="0">
                <a:solidFill>
                  <a:srgbClr val="4472C4"/>
                </a:solidFill>
              </a:rPr>
              <a:t>Metode vizuelizacije </a:t>
            </a:r>
            <a:r>
              <a:rPr lang="bs-Latn-BA" sz="2200" kern="0" dirty="0"/>
              <a:t>pomažu u analizi podataka i pretvaraju ih u informacije i znanje o poslovanju</a:t>
            </a:r>
            <a:r>
              <a:rPr lang="pl-PL" sz="2200" kern="0" dirty="0">
                <a:effectLst/>
              </a:rPr>
              <a:t>;</a:t>
            </a:r>
          </a:p>
          <a:p>
            <a:pPr algn="just"/>
            <a:r>
              <a:rPr lang="en-US" sz="2200" dirty="0">
                <a:effectLst/>
              </a:rPr>
              <a:t>A</a:t>
            </a:r>
            <a:r>
              <a:rPr lang="bs-Latn-BA" sz="2200" dirty="0">
                <a:effectLst/>
              </a:rPr>
              <a:t>sve vrste vizuelizacije podataka omogućavaju bolje razumevanje</a:t>
            </a:r>
            <a:r>
              <a:rPr lang="pl-PL" sz="2200" dirty="0">
                <a:effectLst/>
              </a:rPr>
              <a:t>;</a:t>
            </a:r>
            <a:endParaRPr lang="pl-PL" sz="2200" dirty="0"/>
          </a:p>
          <a:p>
            <a:pPr algn="just"/>
            <a:r>
              <a:rPr lang="en-US" sz="2200" dirty="0">
                <a:effectLst/>
              </a:rPr>
              <a:t>Vi</a:t>
            </a:r>
            <a:r>
              <a:rPr lang="bs-Latn-BA" sz="2200" dirty="0">
                <a:effectLst/>
              </a:rPr>
              <a:t>zuelizacije omogućavaju da se obrati pažnja na najvažnije stvari, odstupanja i trendove</a:t>
            </a:r>
            <a:r>
              <a:rPr lang="pl-PL" sz="2200" dirty="0"/>
              <a:t>;</a:t>
            </a:r>
          </a:p>
          <a:p>
            <a:pPr algn="just"/>
            <a:r>
              <a:rPr lang="pl-PL" sz="2200" dirty="0">
                <a:effectLst/>
              </a:rPr>
              <a:t>P</a:t>
            </a:r>
            <a:r>
              <a:rPr lang="bs-Latn-BA" sz="2200" dirty="0">
                <a:effectLst/>
              </a:rPr>
              <a:t>redstavljanje podataka na grafikonima, mapama i kontrolnim tablama pretvara podatke u informacije, što može rezultirati približavanjem znanja potrebnim za donošenje poslovnih odluka</a:t>
            </a:r>
            <a:r>
              <a:rPr lang="pl-PL" sz="2200" dirty="0">
                <a:effectLst/>
              </a:rPr>
              <a:t>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Vizuelizacija podataka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189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Vizuelizacija podataka - alati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Tezel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Koskela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Tzortzopoulos</a:t>
            </a:r>
            <a:r>
              <a:rPr lang="pl-PL" sz="1200" dirty="0">
                <a:solidFill>
                  <a:srgbClr val="7F7F7F"/>
                </a:solidFill>
              </a:rPr>
              <a:t> (2009). The </a:t>
            </a:r>
            <a:r>
              <a:rPr lang="pl-PL" sz="1200" dirty="0" err="1">
                <a:solidFill>
                  <a:srgbClr val="7F7F7F"/>
                </a:solidFill>
              </a:rPr>
              <a:t>functions</a:t>
            </a:r>
            <a:r>
              <a:rPr lang="pl-PL" sz="1200" dirty="0">
                <a:solidFill>
                  <a:srgbClr val="7F7F7F"/>
                </a:solidFill>
              </a:rPr>
              <a:t> of </a:t>
            </a:r>
            <a:r>
              <a:rPr lang="pl-PL" sz="1200" dirty="0" err="1">
                <a:solidFill>
                  <a:srgbClr val="7F7F7F"/>
                </a:solidFill>
              </a:rPr>
              <a:t>visual</a:t>
            </a:r>
            <a:r>
              <a:rPr lang="pl-PL" sz="1200" dirty="0">
                <a:solidFill>
                  <a:srgbClr val="7F7F7F"/>
                </a:solidFill>
              </a:rPr>
              <a:t> management.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9076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C2B13-1D53-5A8C-B135-21E1B6F8908B}"/>
              </a:ext>
            </a:extLst>
          </p:cNvPr>
          <p:cNvSpPr txBox="1"/>
          <p:nvPr/>
        </p:nvSpPr>
        <p:spPr>
          <a:xfrm>
            <a:off x="319087" y="3897746"/>
            <a:ext cx="11553826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metode vizuelizacije podataka razvijaju se sa razvojem tehnologije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bs-Latn-B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uglavnom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alati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bs-Latn-B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</a:t>
            </a:r>
            <a:r>
              <a:rPr lang="bs-Latn-B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bio taj koji je popularizovao kontrolne table, koje omogućavaju korisnicima da analiziraju i prate podatke u realnom vremenu.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Grafikoni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Source:Hansoti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7835283" cy="49304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s-Latn-BA" dirty="0"/>
              <a:t>Postoji mnogo tipova grafikona</a:t>
            </a:r>
            <a:r>
              <a:rPr lang="en-US" dirty="0"/>
              <a:t>, </a:t>
            </a:r>
            <a:r>
              <a:rPr lang="bs-Latn-BA" dirty="0"/>
              <a:t>uključujući</a:t>
            </a:r>
            <a:r>
              <a:rPr lang="pl-PL" dirty="0"/>
              <a:t>:</a:t>
            </a:r>
          </a:p>
          <a:p>
            <a:pPr lvl="1" algn="just"/>
            <a:r>
              <a:rPr lang="bs-Latn-BA" dirty="0"/>
              <a:t>stubičasti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trakasti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l</a:t>
            </a:r>
            <a:r>
              <a:rPr lang="en-US" dirty="0"/>
              <a:t>in</a:t>
            </a:r>
            <a:r>
              <a:rPr lang="bs-Latn-BA" dirty="0"/>
              <a:t>ijski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kružni grafikon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dijagram područja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grafikoni akcija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trodimenzionalni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r</a:t>
            </a:r>
            <a:r>
              <a:rPr lang="en-US" dirty="0" err="1"/>
              <a:t>adar</a:t>
            </a:r>
            <a:r>
              <a:rPr lang="bs-Latn-BA" dirty="0"/>
              <a:t>ski grafikon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prstenasti grafikon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tačkasti grafikon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levkasti grafikoni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razbacani grafikoni</a:t>
            </a:r>
            <a:r>
              <a:rPr lang="pl-PL" dirty="0"/>
              <a:t>;</a:t>
            </a:r>
          </a:p>
          <a:p>
            <a:pPr lvl="1" algn="just"/>
            <a:r>
              <a:rPr lang="pl-PL" dirty="0"/>
              <a:t>his</a:t>
            </a:r>
            <a:r>
              <a:rPr lang="en-US" dirty="0" err="1"/>
              <a:t>togram</a:t>
            </a:r>
            <a:r>
              <a:rPr lang="bs-Latn-BA" dirty="0"/>
              <a:t>i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toplotne mape</a:t>
            </a:r>
            <a:r>
              <a:rPr lang="pl-PL" dirty="0"/>
              <a:t>;</a:t>
            </a:r>
          </a:p>
          <a:p>
            <a:pPr lvl="1" algn="just"/>
            <a:r>
              <a:rPr lang="bs-Latn-BA" dirty="0"/>
              <a:t>hijerarhijske mape</a:t>
            </a:r>
            <a:r>
              <a:rPr lang="en-US" dirty="0"/>
              <a:t>.</a:t>
            </a:r>
            <a:endParaRPr lang="pl-PL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Grafikoni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dirty="0"/>
              <a:t>Izbor grafikona treba da bude prilagođen vrsti podataka koji se analiziraju i da bude uslovljen potrebom da se analiza vrši</a:t>
            </a:r>
            <a:r>
              <a:rPr lang="pl-PL" dirty="0"/>
              <a:t>;</a:t>
            </a:r>
          </a:p>
          <a:p>
            <a:pPr algn="just"/>
            <a:endParaRPr lang="en-US" dirty="0"/>
          </a:p>
          <a:p>
            <a:pPr algn="just"/>
            <a:r>
              <a:rPr lang="bs-Latn-BA" dirty="0"/>
              <a:t>Sve vrste vizuelizacije podataka omogućavaju bolje razumevanje</a:t>
            </a:r>
            <a:r>
              <a:rPr lang="pl-PL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bs-Latn-BA" dirty="0"/>
              <a:t>Predstavljanje podataka na grafikonima, mapama i kontrolnim tablama pretvara podatke u informacije, što može dovesti do približavanja znanju potrebnom za donošenje poslovnih odluka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Source:Hansoti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Grafikoni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03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Grupisani stubičasti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7" y="6418691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C4C83DA-54A4-FE13-1D57-F2C1E0012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832738"/>
              </p:ext>
            </p:extLst>
          </p:nvPr>
        </p:nvGraphicFramePr>
        <p:xfrm>
          <a:off x="1400177" y="1285875"/>
          <a:ext cx="6879758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2166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EC700-B7FA-33E9-A965-C390A5768CF7}"/>
              </a:ext>
            </a:extLst>
          </p:cNvPr>
          <p:cNvSpPr txBox="1"/>
          <p:nvPr/>
        </p:nvSpPr>
        <p:spPr>
          <a:xfrm>
            <a:off x="907249" y="6036054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Excel: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chart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4E038C-E4AE-5536-A57C-AA7F8939E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5B77C5E7-22D8-41EF-96B9-F266BA0C32EA}"/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1373</Words>
  <Application>Microsoft Office PowerPoint</Application>
  <PresentationFormat>Panoramiczny</PresentationFormat>
  <Paragraphs>251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Motyw pakietu Office</vt:lpstr>
      <vt:lpstr>Napredno korišćenje tabele za analizu logističkih podataka</vt:lpstr>
      <vt:lpstr>Agenda</vt:lpstr>
      <vt:lpstr>Vizuelizacija podataka</vt:lpstr>
      <vt:lpstr>Vizuelizacija podataka</vt:lpstr>
      <vt:lpstr>Vizuelizacija podataka - alati</vt:lpstr>
      <vt:lpstr>Grafikoni</vt:lpstr>
      <vt:lpstr>Grafikoni</vt:lpstr>
      <vt:lpstr>Grafikoni</vt:lpstr>
      <vt:lpstr>Grupisani stubičasti grafikon</vt:lpstr>
      <vt:lpstr>Naslagani stubičasti grafikon</vt:lpstr>
      <vt:lpstr>Kružni grafikon</vt:lpstr>
      <vt:lpstr>Linijski grafikon</vt:lpstr>
      <vt:lpstr>Berzanski grafikon</vt:lpstr>
      <vt:lpstr>Grafikoni</vt:lpstr>
      <vt:lpstr>Radarski grafikon</vt:lpstr>
      <vt:lpstr>Histogram</vt:lpstr>
      <vt:lpstr>Pareto grafikon</vt:lpstr>
      <vt:lpstr>Mapa </vt:lpstr>
      <vt:lpstr>Kombinovani grafikon</vt:lpstr>
      <vt:lpstr>Kontrolna tabla</vt:lpstr>
      <vt:lpstr>Kontrolna tabla</vt:lpstr>
      <vt:lpstr>Kontrolna tabla – korak po korak</vt:lpstr>
      <vt:lpstr>Kontorlna tabla - primena</vt:lpstr>
      <vt:lpstr>Kontrolne table</vt:lpstr>
      <vt:lpstr>Rezime </vt:lpstr>
      <vt:lpstr>Autori:  Katarzyna Grzybowska Katarzyna Ragin-Skorecka Katarzyna Siemieniak Piotr Cyplik Michał Adamczak Jędrzej Jankowski-Guzy Adrianna Toboła-Walaszczyk  Finalna verzija: jun 2025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93</cp:revision>
  <dcterms:created xsi:type="dcterms:W3CDTF">2023-07-06T12:09:08Z</dcterms:created>
  <dcterms:modified xsi:type="dcterms:W3CDTF">2025-11-07T10:23:12Z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