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9" r:id="rId7"/>
    <p:sldId id="268" r:id="rId8"/>
    <p:sldId id="271" r:id="rId9"/>
    <p:sldId id="272" r:id="rId10"/>
    <p:sldId id="273" r:id="rId11"/>
    <p:sldId id="262" r:id="rId12"/>
    <p:sldId id="266" r:id="rId13"/>
    <p:sldId id="274" r:id="rId14"/>
    <p:sldId id="275" r:id="rId15"/>
    <p:sldId id="276" r:id="rId16"/>
    <p:sldId id="278" r:id="rId17"/>
    <p:sldId id="279" r:id="rId18"/>
    <p:sldId id="280" r:id="rId19"/>
    <p:sldId id="277" r:id="rId20"/>
    <p:sldId id="281" r:id="rId21"/>
    <p:sldId id="284" r:id="rId22"/>
    <p:sldId id="283" r:id="rId23"/>
    <p:sldId id="335" r:id="rId24"/>
    <p:sldId id="263" r:id="rId2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015BA6"/>
    <a:srgbClr val="7F7F7F"/>
    <a:srgbClr val="AEAEAE"/>
    <a:srgbClr val="FFFFFF"/>
    <a:srgbClr val="292928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81" d="100"/>
          <a:sy n="81" d="100"/>
        </p:scale>
        <p:origin x="59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7534B9-58B3-B82B-1BE6-1BBE0C0200C5}"/>
              </a:ext>
            </a:extLst>
          </p:cNvPr>
          <p:cNvSpPr txBox="1"/>
          <p:nvPr userDrawn="1"/>
        </p:nvSpPr>
        <p:spPr>
          <a:xfrm>
            <a:off x="8297587" y="6228532"/>
            <a:ext cx="3136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F8ECCA-1680-7701-A041-A35D0ED2B565}"/>
              </a:ext>
            </a:extLst>
          </p:cNvPr>
          <p:cNvSpPr txBox="1"/>
          <p:nvPr userDrawn="1"/>
        </p:nvSpPr>
        <p:spPr>
          <a:xfrm>
            <a:off x="8297587" y="6228532"/>
            <a:ext cx="3136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9BEC3DC5-1A3F-926B-B3C4-A21E845AD97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088380"/>
            <a:ext cx="720725" cy="769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microsoft.com/office/2007/relationships/hdphoto" Target="../media/hdphoto3.wdp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dept.clcillinois.edu/mth/oer/IntroductoryStatistics.pdf" TargetMode="External"/><Relationship Id="rId2" Type="http://schemas.openxmlformats.org/officeDocument/2006/relationships/hyperlink" Target="https://openstax.org/details/books/introductory-statistics-2e" TargetMode="Externa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dept.clcillinois.edu/mth/oer/IntroductoryStatistics.pdf" TargetMode="External"/><Relationship Id="rId13" Type="http://schemas.openxmlformats.org/officeDocument/2006/relationships/hyperlink" Target="https://www.khanacademy.org/math/statistics-probability" TargetMode="External"/><Relationship Id="rId18" Type="http://schemas.openxmlformats.org/officeDocument/2006/relationships/hyperlink" Target="https://www.youtube.com/watch?v=WWqE7YHR4Jc" TargetMode="External"/><Relationship Id="rId26" Type="http://schemas.openxmlformats.org/officeDocument/2006/relationships/hyperlink" Target="https://www.youtube.com/watch?v=F_mfuifKzgw" TargetMode="External"/><Relationship Id="rId3" Type="http://schemas.openxmlformats.org/officeDocument/2006/relationships/hyperlink" Target="https://www.scribbr.com/category/statistics/" TargetMode="External"/><Relationship Id="rId21" Type="http://schemas.openxmlformats.org/officeDocument/2006/relationships/hyperlink" Target="https://www.youtube.com/watch?v=xZ_z8KWkhXE" TargetMode="External"/><Relationship Id="rId7" Type="http://schemas.openxmlformats.org/officeDocument/2006/relationships/hyperlink" Target="https://drive.uqu.edu.sa/_/mskhayat/files/MySubjects/20178FS%20Elementary%20Statistics/Introductory%20Statistics%20(7th%20Ed).pdf" TargetMode="External"/><Relationship Id="rId12" Type="http://schemas.openxmlformats.org/officeDocument/2006/relationships/hyperlink" Target="https://byjus.com/maths/statistics/" TargetMode="External"/><Relationship Id="rId17" Type="http://schemas.openxmlformats.org/officeDocument/2006/relationships/hyperlink" Target="https://www.youtube.com/watch?v=HBdJGj_7FHQ" TargetMode="External"/><Relationship Id="rId25" Type="http://schemas.openxmlformats.org/officeDocument/2006/relationships/hyperlink" Target="https://www.youtube.com/watch?v=9Q5ErbQF_vk" TargetMode="External"/><Relationship Id="rId2" Type="http://schemas.openxmlformats.org/officeDocument/2006/relationships/hyperlink" Target="https://open.umn.edu/opentextbooks/textbooks/196" TargetMode="External"/><Relationship Id="rId16" Type="http://schemas.openxmlformats.org/officeDocument/2006/relationships/hyperlink" Target="https://www.youtube.com/watch?v=P8hT5nDai6A" TargetMode="External"/><Relationship Id="rId20" Type="http://schemas.openxmlformats.org/officeDocument/2006/relationships/hyperlink" Target="https://www.khanacademy.org/math/statistics-probability/describing-relationships-quantitative-data/more-on-regression/v/regression-line-example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saylordotorg.github.io/text_introductory-statistics/" TargetMode="External"/><Relationship Id="rId11" Type="http://schemas.openxmlformats.org/officeDocument/2006/relationships/hyperlink" Target="https://www.researchgate.net/profile/Tareq-Alodat-2/publication/340511098_INTRODUCTION_TO_STATISTICS_MADE_EASY/links/5e8de3dc4585150839c7b58a/INTRODUCTION-TO-STATISTICS-MADE-EASY.pdf" TargetMode="External"/><Relationship Id="rId24" Type="http://schemas.openxmlformats.org/officeDocument/2006/relationships/hyperlink" Target="https://www.khanacademy.org/math/ap-statistics/bivariate-data-ap/correlation-coefficient-r/v/correlation-coefficient-intuition-examples" TargetMode="External"/><Relationship Id="rId5" Type="http://schemas.openxmlformats.org/officeDocument/2006/relationships/hyperlink" Target="https://assets.openstax.org/oscms-prodcms/media/documents/IntroductoryStatistics-OP_i6tAI7e.pdf" TargetMode="External"/><Relationship Id="rId15" Type="http://schemas.openxmlformats.org/officeDocument/2006/relationships/hyperlink" Target="https://www.youtube.com/watch?v=owI7zxCqNY0" TargetMode="External"/><Relationship Id="rId23" Type="http://schemas.openxmlformats.org/officeDocument/2006/relationships/hyperlink" Target="https://www.youtube.com/watch?v=4EXNedimDMs" TargetMode="External"/><Relationship Id="rId10" Type="http://schemas.openxmlformats.org/officeDocument/2006/relationships/hyperlink" Target="https://onlinestatbook.com/Online_Statistics_Education.pdf" TargetMode="External"/><Relationship Id="rId19" Type="http://schemas.openxmlformats.org/officeDocument/2006/relationships/hyperlink" Target="https://www.youtube.com/watch?v=dQNpSa-bq4M" TargetMode="External"/><Relationship Id="rId4" Type="http://schemas.openxmlformats.org/officeDocument/2006/relationships/hyperlink" Target="https://stats.libretexts.org/Bookshelves/Introductory_Statistics" TargetMode="External"/><Relationship Id="rId9" Type="http://schemas.openxmlformats.org/officeDocument/2006/relationships/hyperlink" Target="https://www.geeksforgeeks.org/introduction-of-statistics-and-its-types/" TargetMode="External"/><Relationship Id="rId14" Type="http://schemas.openxmlformats.org/officeDocument/2006/relationships/hyperlink" Target="https://www.youtube.com/watch?v=ZkjP5RJLQF4" TargetMode="External"/><Relationship Id="rId22" Type="http://schemas.openxmlformats.org/officeDocument/2006/relationships/hyperlink" Target="https://www.youtube.com/watch?v=11c9cs6WpJ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C23A5442-C014-77E5-D09D-B09E50EECA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5440" y="659349"/>
            <a:ext cx="5648456" cy="2183467"/>
          </a:xfrm>
        </p:spPr>
        <p:txBody>
          <a:bodyPr>
            <a:normAutofit fontScale="90000"/>
          </a:bodyPr>
          <a:lstStyle/>
          <a:p>
            <a:pPr lvl="0"/>
            <a:r>
              <a:rPr lang="pl-PL" sz="4000" b="1" strike="noStrike" spc="-1">
                <a:solidFill>
                  <a:srgbClr val="015BA6"/>
                </a:solidFill>
                <a:latin typeface="Tahoma"/>
                <a:ea typeface="Tahoma"/>
              </a:rPr>
              <a:t>STATISTIČKE METODE ZA ANALIZU LOGISTIČKIH PODATAKA</a:t>
            </a:r>
            <a:endParaRPr lang="sl-SI" sz="4000" dirty="0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DEA46E14-D8E7-7E4D-60DD-BD66DD2AF73B}"/>
              </a:ext>
            </a:extLst>
          </p:cNvPr>
          <p:cNvSpPr txBox="1">
            <a:spLocks/>
          </p:cNvSpPr>
          <p:nvPr/>
        </p:nvSpPr>
        <p:spPr>
          <a:xfrm>
            <a:off x="6402763" y="4201919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50462898-A84A-3468-757C-2D9C9E57F05B}"/>
              </a:ext>
            </a:extLst>
          </p:cNvPr>
          <p:cNvSpPr txBox="1">
            <a:spLocks/>
          </p:cNvSpPr>
          <p:nvPr/>
        </p:nvSpPr>
        <p:spPr>
          <a:xfrm>
            <a:off x="6096000" y="3172628"/>
            <a:ext cx="5872309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Linearna regresija sa jednim i višestrukim regresorima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EE891F-ABDF-F6C9-A2DD-7B516703E4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0" y="6077662"/>
            <a:ext cx="3692151" cy="780338"/>
          </a:xfrm>
          <a:prstGeom prst="rect">
            <a:avLst/>
          </a:prstGeom>
        </p:spPr>
      </p:pic>
      <p:sp>
        <p:nvSpPr>
          <p:cNvPr id="15" name="Tytuł 1">
            <a:extLst>
              <a:ext uri="{FF2B5EF4-FFF2-40B4-BE49-F238E27FC236}">
                <a16:creationId xmlns:a16="http://schemas.microsoft.com/office/drawing/2014/main" id="{7DC755BF-88F4-4DA0-9229-090DCFF6BF2C}"/>
              </a:ext>
            </a:extLst>
          </p:cNvPr>
          <p:cNvSpPr txBox="1">
            <a:spLocks/>
          </p:cNvSpPr>
          <p:nvPr/>
        </p:nvSpPr>
        <p:spPr>
          <a:xfrm>
            <a:off x="6265985" y="4623197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Primer </a:t>
            </a:r>
            <a:r>
              <a:rPr lang="en-US" altLang="en-US" dirty="0" err="1"/>
              <a:t>jednostavne</a:t>
            </a:r>
            <a:r>
              <a:rPr lang="en-US" altLang="en-US" dirty="0"/>
              <a:t> </a:t>
            </a:r>
            <a:r>
              <a:rPr lang="en-US" altLang="en-US" dirty="0" err="1"/>
              <a:t>linearne</a:t>
            </a:r>
            <a:r>
              <a:rPr lang="en-US" altLang="en-US" dirty="0"/>
              <a:t> </a:t>
            </a:r>
            <a:r>
              <a:rPr lang="en-US" altLang="en-US" dirty="0" err="1"/>
              <a:t>regresije</a:t>
            </a:r>
            <a:endParaRPr lang="pl-PL" dirty="0"/>
          </a:p>
        </p:txBody>
      </p:sp>
      <p:sp>
        <p:nvSpPr>
          <p:cNvPr id="3" name="Rectangle 2"/>
          <p:cNvSpPr/>
          <p:nvPr/>
        </p:nvSpPr>
        <p:spPr>
          <a:xfrm>
            <a:off x="1797202" y="2016941"/>
            <a:ext cx="803495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dirty="0"/>
              <a:t>Kao ilustraciju jednostavne linearne i višestruke regresione analize, razmotrićemo problem sa kojim se suočava kompanija Logist Trucking, nezavisna kompanija za transport u Italiji. Najveći deo poslovanja Logist-a uključuje isporuke širom lokalnog područja. Za bolji razvoj radnih rasporeda, menadžeri žele da isplaniraju zajedničko dnevno vreme putovanja za svoje vozače.</a:t>
            </a:r>
            <a:endParaRPr lang="en-US" sz="2000" dirty="0"/>
          </a:p>
          <a:p>
            <a:endParaRPr lang="en-US" sz="2000" dirty="0"/>
          </a:p>
          <a:p>
            <a:r>
              <a:rPr lang="hr-HR" sz="2000" dirty="0"/>
              <a:t>U početku su menadžeri verovali da će ukupno dnevno vreme putovanja biti usko povezano sa brojem pređenih kilometara u dnevnim isporukama. Jednostavan slučajni uzorak od 10 dodela vozača obezbedio je podatke prikazane u sledećoj tabeli i raspršenom dijagramu.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3711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Primer </a:t>
            </a:r>
            <a:r>
              <a:rPr lang="en-US" altLang="en-US" dirty="0" err="1"/>
              <a:t>jednostavne</a:t>
            </a:r>
            <a:r>
              <a:rPr lang="en-US" altLang="en-US" dirty="0"/>
              <a:t> </a:t>
            </a:r>
            <a:r>
              <a:rPr lang="en-US" altLang="en-US" dirty="0" err="1"/>
              <a:t>linearne</a:t>
            </a:r>
            <a:r>
              <a:rPr lang="en-US" altLang="en-US" dirty="0"/>
              <a:t> </a:t>
            </a:r>
            <a:r>
              <a:rPr lang="en-US" altLang="en-US" dirty="0" err="1"/>
              <a:t>regresije</a:t>
            </a:r>
            <a:endParaRPr lang="pl-PL" dirty="0"/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5" t="39193" r="64837" b="38272"/>
          <a:stretch/>
        </p:blipFill>
        <p:spPr bwMode="auto">
          <a:xfrm>
            <a:off x="145111" y="2067600"/>
            <a:ext cx="6336121" cy="26992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05" t="27392" r="57436" b="33541"/>
          <a:stretch/>
        </p:blipFill>
        <p:spPr bwMode="auto">
          <a:xfrm>
            <a:off x="6898788" y="2217502"/>
            <a:ext cx="4055152" cy="2968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26045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Primer </a:t>
            </a:r>
            <a:r>
              <a:rPr lang="en-US" altLang="en-US" dirty="0" err="1"/>
              <a:t>jednostavne</a:t>
            </a:r>
            <a:r>
              <a:rPr lang="en-US" altLang="en-US" dirty="0"/>
              <a:t> </a:t>
            </a:r>
            <a:r>
              <a:rPr lang="en-US" altLang="en-US" dirty="0" err="1"/>
              <a:t>linearne</a:t>
            </a:r>
            <a:r>
              <a:rPr lang="en-US" altLang="en-US" dirty="0"/>
              <a:t> </a:t>
            </a:r>
            <a:r>
              <a:rPr lang="en-US" altLang="en-US" dirty="0" err="1"/>
              <a:t>regresije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394085" y="1901017"/>
                <a:ext cx="5726243" cy="30559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dirty="0"/>
                  <a:t>Za </a:t>
                </a:r>
                <a:r>
                  <a:rPr lang="en-US" dirty="0" err="1"/>
                  <a:t>procenu</a:t>
                </a:r>
                <a:r>
                  <a:rPr lang="en-US" dirty="0"/>
                  <a:t> </a:t>
                </a:r>
                <a:r>
                  <a:rPr lang="en-US" dirty="0" err="1"/>
                  <a:t>parametara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sl-SI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𝛽</m:t>
                        </m:r>
                      </m:e>
                      <m:sub>
                        <m:r>
                          <a:rPr lang="sl-SI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US" dirty="0" err="1"/>
                  <a:t>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sl-SI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𝛽</m:t>
                        </m:r>
                      </m:e>
                      <m:sub>
                        <m:r>
                          <a:rPr lang="sl-SI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korišćena</a:t>
                </a:r>
                <a:r>
                  <a:rPr lang="en-US" dirty="0"/>
                  <a:t> je </a:t>
                </a:r>
                <a:r>
                  <a:rPr lang="en-US" dirty="0" err="1"/>
                  <a:t>metoda</a:t>
                </a:r>
                <a:r>
                  <a:rPr lang="en-US" dirty="0"/>
                  <a:t> </a:t>
                </a:r>
                <a:r>
                  <a:rPr lang="en-US" dirty="0" err="1"/>
                  <a:t>jednačine</a:t>
                </a:r>
                <a:r>
                  <a:rPr lang="en-US" dirty="0"/>
                  <a:t> </a:t>
                </a:r>
                <a:r>
                  <a:rPr lang="en-US" dirty="0" err="1"/>
                  <a:t>najmanjih</a:t>
                </a:r>
                <a:r>
                  <a:rPr lang="en-US" dirty="0"/>
                  <a:t> </a:t>
                </a:r>
                <a:r>
                  <a:rPr lang="en-US" dirty="0" err="1"/>
                  <a:t>kvadrata</a:t>
                </a:r>
                <a:r>
                  <a:rPr lang="en-US" dirty="0"/>
                  <a:t> za </a:t>
                </a:r>
                <a:r>
                  <a:rPr lang="en-US" dirty="0" err="1"/>
                  <a:t>razvoj</a:t>
                </a:r>
                <a:r>
                  <a:rPr lang="en-US" dirty="0"/>
                  <a:t> </a:t>
                </a:r>
                <a:r>
                  <a:rPr lang="en-US" dirty="0" err="1"/>
                  <a:t>procenjene</a:t>
                </a:r>
                <a:r>
                  <a:rPr lang="en-US" dirty="0"/>
                  <a:t> </a:t>
                </a:r>
                <a:r>
                  <a:rPr lang="en-US" dirty="0" err="1"/>
                  <a:t>regresije</a:t>
                </a:r>
                <a:r>
                  <a:rPr lang="en-US" dirty="0"/>
                  <a:t>.</a:t>
                </a: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hr-H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𝑦</m:t>
                          </m:r>
                        </m:e>
                      </m:acc>
                      <m:r>
                        <a:rPr lang="sl-SI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0</m:t>
                          </m:r>
                        </m:sub>
                      </m:sSub>
                      <m:r>
                        <a:rPr lang="sl-SI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r-H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hr-HR" dirty="0">
                    <a:latin typeface="Calibri" panose="020F0502020204030204" pitchFamily="34" charset="0"/>
                    <a:ea typeface="TimesNewRoman"/>
                    <a:cs typeface="Calibri" panose="020F0502020204030204" pitchFamily="34" charset="0"/>
                  </a:rPr>
                  <a:t> </a:t>
                </a:r>
                <a:endParaRPr lang="hr-H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dirty="0">
                    <a:latin typeface="Calibri" panose="020F0502020204030204" pitchFamily="34" charset="0"/>
                    <a:ea typeface="TimesNewRoman"/>
                    <a:cs typeface="Calibri" panose="020F0502020204030204" pitchFamily="34" charset="0"/>
                  </a:rPr>
                  <a:t>‘Figure</a:t>
                </a:r>
                <a:r>
                  <a:rPr lang="hr-HR" dirty="0">
                    <a:latin typeface="Calibri" panose="020F0502020204030204" pitchFamily="34" charset="0"/>
                    <a:ea typeface="TimesNewRoman"/>
                    <a:cs typeface="Calibri" panose="020F0502020204030204" pitchFamily="34" charset="0"/>
                  </a:rPr>
                  <a:t> 15.3</a:t>
                </a:r>
                <a:r>
                  <a:rPr lang="en-US" dirty="0">
                    <a:latin typeface="Calibri" panose="020F0502020204030204" pitchFamily="34" charset="0"/>
                    <a:ea typeface="TimesNewRoman"/>
                    <a:cs typeface="Calibri" panose="020F0502020204030204" pitchFamily="34" charset="0"/>
                  </a:rPr>
                  <a:t>’</a:t>
                </a:r>
                <a:r>
                  <a:rPr lang="hr-HR" dirty="0">
                    <a:latin typeface="Calibri" panose="020F0502020204030204" pitchFamily="34" charset="0"/>
                    <a:ea typeface="TimesNewRoman"/>
                    <a:cs typeface="Calibri" panose="020F0502020204030204" pitchFamily="34" charset="0"/>
                  </a:rPr>
                  <a:t> prikazuje izlaz iz Minitab-a koji koristi jednostavnu linearnu regresiju na podatke iz prethodne tabele. Procena regresione jednačine je:</a:t>
                </a:r>
                <a:endParaRPr lang="en-US" dirty="0">
                  <a:latin typeface="Calibri" panose="020F0502020204030204" pitchFamily="34" charset="0"/>
                  <a:ea typeface="TimesNewRoman"/>
                  <a:cs typeface="Calibri" panose="020F050202020403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hr-HR" dirty="0">
                    <a:latin typeface="Calibri" panose="020F0502020204030204" pitchFamily="34" charset="0"/>
                    <a:ea typeface="TimesNewRoman"/>
                    <a:cs typeface="Calibri" panose="020F0502020204030204" pitchFamily="34" charset="0"/>
                  </a:rPr>
                  <a:t> </a:t>
                </a:r>
                <a:endParaRPr lang="hr-H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hr-H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𝑦</m:t>
                          </m:r>
                        </m:e>
                      </m:acc>
                      <m:r>
                        <a:rPr lang="sl-SI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=1.27+0.0678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r-H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085" y="1901017"/>
                <a:ext cx="5726243" cy="3055965"/>
              </a:xfrm>
              <a:prstGeom prst="rect">
                <a:avLst/>
              </a:prstGeom>
              <a:blipFill>
                <a:blip r:embed="rId2"/>
                <a:stretch>
                  <a:fillRect l="-958" t="-998" r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91" t="36840" r="64947" b="30434"/>
          <a:stretch/>
        </p:blipFill>
        <p:spPr bwMode="auto">
          <a:xfrm>
            <a:off x="7320351" y="2125480"/>
            <a:ext cx="4338580" cy="28315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58569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Model višestruke regresije</a:t>
            </a:r>
          </a:p>
        </p:txBody>
      </p:sp>
      <p:sp>
        <p:nvSpPr>
          <p:cNvPr id="3" name="Rectangle 2"/>
          <p:cNvSpPr/>
          <p:nvPr/>
        </p:nvSpPr>
        <p:spPr>
          <a:xfrm>
            <a:off x="1684080" y="2139181"/>
            <a:ext cx="81949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dirty="0"/>
              <a:t>U ovom delu, nastavljamo naše proučavanje regresione analize razmatrajući situacije koje uključuju dve ili više nezavisnih promenljivih. Ova oblast, nazvana analiza višestruke regresije, omogućava nam da uzmemo u obzir više faktora i time dobijemo bolje prognoze nego što je to moguće sa jednostavnom linearnom regresijom.</a:t>
            </a:r>
            <a:endParaRPr lang="en-US" sz="2000" dirty="0"/>
          </a:p>
          <a:p>
            <a:endParaRPr lang="en-US" sz="2000" dirty="0"/>
          </a:p>
          <a:p>
            <a:r>
              <a:rPr lang="hr-HR" sz="2000" dirty="0"/>
              <a:t>Analiza višestruke regresije je proučavanje kako je zavisna promenljiva y povezana sa dve ili više nezavisnih promenljivih. U opštem slučaju, označićemo sa p broj nezavisnih promenljivih.</a:t>
            </a:r>
          </a:p>
        </p:txBody>
      </p:sp>
    </p:spTree>
    <p:extLst>
      <p:ext uri="{BB962C8B-B14F-4D97-AF65-F5344CB8AC3E}">
        <p14:creationId xmlns:p14="http://schemas.microsoft.com/office/powerpoint/2010/main" val="374822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Regresioni model i regresiona jednačina</a:t>
            </a:r>
            <a:endParaRPr lang="hr-H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816055" y="2120328"/>
                <a:ext cx="8194901" cy="22940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 err="1"/>
                  <a:t>Koncepti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regresionog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modela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regresione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jednačine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uvedeni</a:t>
                </a:r>
                <a:r>
                  <a:rPr lang="en-US" sz="2000" dirty="0"/>
                  <a:t> u </a:t>
                </a:r>
                <a:r>
                  <a:rPr lang="en-US" sz="2000" dirty="0" err="1"/>
                  <a:t>prethodnom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delu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primenjuju</a:t>
                </a:r>
                <a:r>
                  <a:rPr lang="en-US" sz="2000" dirty="0"/>
                  <a:t> se </a:t>
                </a:r>
                <a:r>
                  <a:rPr lang="en-US" sz="2000" dirty="0" err="1"/>
                  <a:t>i</a:t>
                </a:r>
                <a:r>
                  <a:rPr lang="en-US" sz="2000" dirty="0"/>
                  <a:t> u </a:t>
                </a:r>
                <a:r>
                  <a:rPr lang="en-US" sz="2000" dirty="0" err="1"/>
                  <a:t>slučaju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višestruke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regresije</a:t>
                </a:r>
                <a:r>
                  <a:rPr lang="en-US" sz="2000" dirty="0"/>
                  <a:t>. </a:t>
                </a:r>
                <a:r>
                  <a:rPr lang="en-US" sz="2000" dirty="0" err="1"/>
                  <a:t>Jednačina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koja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opisuje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kako</a:t>
                </a:r>
                <a:r>
                  <a:rPr lang="en-US" sz="2000" dirty="0"/>
                  <a:t> je </a:t>
                </a:r>
                <a:r>
                  <a:rPr lang="en-US" sz="2000" dirty="0" err="1"/>
                  <a:t>zavisna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promenljiva</a:t>
                </a:r>
                <a:r>
                  <a:rPr lang="en-US" sz="2000" dirty="0"/>
                  <a:t> y </a:t>
                </a:r>
                <a:r>
                  <a:rPr lang="en-US" sz="2000" dirty="0" err="1"/>
                  <a:t>povezana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nezavisnim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promenljivim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hr-HR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r-HR" sz="20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hr-HR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hr-HR" sz="2000" i="1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hr-H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hr-HR" sz="20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hr-HR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 err="1"/>
                  <a:t>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greškom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naziva</a:t>
                </a:r>
                <a:r>
                  <a:rPr lang="en-US" sz="2000" dirty="0"/>
                  <a:t> se model </a:t>
                </a:r>
                <a:r>
                  <a:rPr lang="en-US" sz="2000" dirty="0" err="1"/>
                  <a:t>višestruke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regresije</a:t>
                </a:r>
                <a:r>
                  <a:rPr lang="en-US" sz="2000" dirty="0"/>
                  <a:t>. </a:t>
                </a:r>
                <a:r>
                  <a:rPr lang="en-US" sz="2000" dirty="0" err="1"/>
                  <a:t>Početno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pretpostavljamo</a:t>
                </a:r>
                <a:r>
                  <a:rPr lang="en-US" sz="2000" dirty="0"/>
                  <a:t> da model </a:t>
                </a:r>
                <a:r>
                  <a:rPr lang="en-US" sz="2000" dirty="0" err="1"/>
                  <a:t>višestruke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regresije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ima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sledeći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oblik</a:t>
                </a:r>
                <a:r>
                  <a:rPr lang="en-US" sz="2000" dirty="0"/>
                  <a:t>.</a:t>
                </a:r>
              </a:p>
              <a:p>
                <a:r>
                  <a:rPr lang="hr-HR" sz="2000" dirty="0"/>
                  <a:t> 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l-SI" sz="2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l-SI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l-SI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l-SI" sz="2000" i="1">
                          <a:latin typeface="Cambria Math" panose="020405030504060302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l-SI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l-SI" sz="2000" i="1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hr-HR" sz="20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055" y="2120328"/>
                <a:ext cx="8194901" cy="2294090"/>
              </a:xfrm>
              <a:prstGeom prst="rect">
                <a:avLst/>
              </a:prstGeom>
              <a:blipFill>
                <a:blip r:embed="rId2"/>
                <a:stretch>
                  <a:fillRect l="-818" t="-1596" r="-670" b="-7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9196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Procena jednačine višestruke regresije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608666" y="1799816"/>
                <a:ext cx="8194901" cy="40988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-HR" dirty="0"/>
                  <a:t>Ako su vrednosti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hr-HR" dirty="0"/>
                  <a:t>_𝑝poznate, poslednja jednačina se može koristiti za izračunavanje prosečne vrednosti y za date vrednosti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hr-HR" dirty="0"/>
                  <a:t>. Nažalost, ove vrednosti parametara obično neće biti poznate i moraju se proceniti na osnovu uzoraka podataka. Jednostavan slučajni uzorak se koristi za izračunavanje uzorčnih statistika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hr-HR" dirty="0"/>
                  <a:t>koje će se koristiti kao tačne procene parametara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hr-HR" dirty="0"/>
                  <a:t>. Ove uzorčne statistike pružaju sledeću procenu jednačine višestruke regresije.</a:t>
                </a:r>
              </a:p>
              <a:p>
                <a:r>
                  <a:rPr lang="hr-HR" dirty="0"/>
                  <a:t> 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l-SI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l-SI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l-SI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l-SI" i="1">
                          <a:latin typeface="Cambria Math" panose="020405030504060302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hr-HR" dirty="0"/>
              </a:p>
              <a:p>
                <a:r>
                  <a:rPr lang="hr-HR" dirty="0"/>
                  <a:t> </a:t>
                </a:r>
              </a:p>
              <a:p>
                <a:r>
                  <a:rPr lang="en-US" dirty="0" err="1"/>
                  <a:t>Gde</a:t>
                </a:r>
                <a:r>
                  <a:rPr lang="en-US" dirty="0"/>
                  <a:t> </a:t>
                </a:r>
                <a:r>
                  <a:rPr lang="en-US" dirty="0" err="1"/>
                  <a:t>su</a:t>
                </a:r>
                <a:endParaRPr lang="en-US" dirty="0"/>
              </a:p>
              <a:p>
                <a:r>
                  <a:rPr lang="hr-HR" dirty="0"/>
                  <a:t> 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hr-HR" dirty="0"/>
                  <a:t> procene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endParaRPr lang="hr-HR" dirty="0"/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  <m:r>
                      <a:rPr lang="hr-HR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hr-HR" dirty="0"/>
                  <a:t> predviđena vrednost zavisne promenljive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666" y="1799816"/>
                <a:ext cx="8194901" cy="4098814"/>
              </a:xfrm>
              <a:prstGeom prst="rect">
                <a:avLst/>
              </a:prstGeom>
              <a:blipFill>
                <a:blip r:embed="rId2"/>
                <a:stretch>
                  <a:fillRect l="-670" t="-892" r="-223" b="-13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2783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Primer </a:t>
            </a:r>
            <a:r>
              <a:rPr lang="en-US" altLang="en-US" dirty="0" err="1"/>
              <a:t>jednostavne</a:t>
            </a:r>
            <a:r>
              <a:rPr lang="en-US" altLang="en-US" dirty="0"/>
              <a:t> </a:t>
            </a:r>
            <a:r>
              <a:rPr lang="en-US" altLang="en-US" dirty="0" err="1"/>
              <a:t>višestruke</a:t>
            </a:r>
            <a:r>
              <a:rPr lang="en-US" altLang="en-US" dirty="0"/>
              <a:t> </a:t>
            </a:r>
            <a:r>
              <a:rPr lang="en-US" altLang="en-US" dirty="0" err="1"/>
              <a:t>regresije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608666" y="2029539"/>
                <a:ext cx="4522311" cy="34778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/>
                  <a:t>Pri </a:t>
                </a:r>
                <a:r>
                  <a:rPr lang="en-US" sz="2000" dirty="0" err="1"/>
                  <a:t>pokušaju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identifikovanja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druge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nezavisne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promenljive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menadžeri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razmotrili</a:t>
                </a:r>
                <a:r>
                  <a:rPr lang="en-US" sz="2000" dirty="0"/>
                  <a:t> da </a:t>
                </a:r>
                <a:r>
                  <a:rPr lang="en-US" sz="2000" dirty="0" err="1"/>
                  <a:t>broj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isporuka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takođe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može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doprineti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ukupnom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vremenu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putovanja</a:t>
                </a:r>
                <a:r>
                  <a:rPr lang="en-US" sz="2000" dirty="0"/>
                  <a:t>. </a:t>
                </a:r>
                <a:r>
                  <a:rPr lang="en-US" sz="2000" dirty="0" err="1"/>
                  <a:t>Podaci</a:t>
                </a:r>
                <a:r>
                  <a:rPr lang="en-US" sz="2000" dirty="0"/>
                  <a:t> za </a:t>
                </a:r>
                <a:r>
                  <a:rPr lang="en-US" sz="2000" dirty="0" err="1"/>
                  <a:t>Logist</a:t>
                </a:r>
                <a:r>
                  <a:rPr lang="en-US" sz="2000" dirty="0"/>
                  <a:t> Trucking, </a:t>
                </a:r>
                <a:r>
                  <a:rPr lang="en-US" sz="2000" dirty="0" err="1"/>
                  <a:t>sa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dodatim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brojem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isporuka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prikazani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su</a:t>
                </a:r>
                <a:r>
                  <a:rPr lang="en-US" sz="2000" dirty="0"/>
                  <a:t> u </a:t>
                </a:r>
                <a:r>
                  <a:rPr lang="en-US" sz="2000" dirty="0" err="1"/>
                  <a:t>tabeli</a:t>
                </a:r>
                <a:r>
                  <a:rPr lang="en-US" sz="2000" dirty="0"/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l-SI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/>
                  <a:t>(</a:t>
                </a:r>
                <a:r>
                  <a:rPr lang="en-US" sz="2000" dirty="0" err="1"/>
                  <a:t>pređene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milje</a:t>
                </a:r>
                <a:r>
                  <a:rPr lang="en-US" sz="2000" dirty="0"/>
                  <a:t>) </a:t>
                </a:r>
                <a:r>
                  <a:rPr lang="en-US" sz="2000" dirty="0" err="1"/>
                  <a:t>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broj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isporuka</a:t>
                </a:r>
                <a:r>
                  <a:rPr lang="en-US" sz="2000" dirty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l-SI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/>
                  <a:t>), </a:t>
                </a:r>
                <a:r>
                  <a:rPr lang="en-US" sz="2000" dirty="0" err="1"/>
                  <a:t>kao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nezavisne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promenljive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prikazani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slici</a:t>
                </a:r>
                <a:r>
                  <a:rPr lang="en-US" sz="2000" dirty="0"/>
                  <a:t>. </a:t>
                </a:r>
                <a:r>
                  <a:rPr lang="en-US" sz="2000" dirty="0" err="1"/>
                  <a:t>Procena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regresione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jednačine</a:t>
                </a:r>
                <a:r>
                  <a:rPr lang="en-US" sz="2000" dirty="0"/>
                  <a:t> je:</a:t>
                </a:r>
              </a:p>
              <a:p>
                <a:r>
                  <a:rPr lang="hr-HR" sz="2000" dirty="0"/>
                  <a:t> 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l-SI" sz="2000" i="1">
                          <a:latin typeface="Cambria Math" panose="02040503050406030204" pitchFamily="18" charset="0"/>
                        </a:rPr>
                        <m:t>=−0.869+0.0611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l-SI" sz="2000" i="1">
                          <a:latin typeface="Cambria Math" panose="02040503050406030204" pitchFamily="18" charset="0"/>
                        </a:rPr>
                        <m:t>+0.923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666" y="2029539"/>
                <a:ext cx="4522311" cy="3477875"/>
              </a:xfrm>
              <a:prstGeom prst="rect">
                <a:avLst/>
              </a:prstGeom>
              <a:blipFill>
                <a:blip r:embed="rId2"/>
                <a:stretch>
                  <a:fillRect l="-1482" t="-1053" r="-6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39" t="32628" r="54861" b="36508"/>
          <a:stretch/>
        </p:blipFill>
        <p:spPr bwMode="auto">
          <a:xfrm>
            <a:off x="6295869" y="2029539"/>
            <a:ext cx="5057929" cy="30221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81316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Simple </a:t>
            </a:r>
            <a:r>
              <a:rPr lang="sl-SI" altLang="en-US" dirty="0"/>
              <a:t>Multiple</a:t>
            </a:r>
            <a:r>
              <a:rPr lang="en-US" altLang="en-US" dirty="0"/>
              <a:t> Regression </a:t>
            </a:r>
            <a:br>
              <a:rPr lang="en-US" altLang="en-US" dirty="0"/>
            </a:br>
            <a:r>
              <a:rPr lang="en-US" altLang="en-US" dirty="0"/>
              <a:t>Example</a:t>
            </a:r>
            <a:endParaRPr lang="pl-PL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82040" y="1807739"/>
            <a:ext cx="4766873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hr-HR" altLang="sr-Latn-RS" sz="1200" dirty="0">
              <a:latin typeface="Calibri" panose="020F0502020204030204" pitchFamily="34" charset="0"/>
              <a:ea typeface="TimesNewRoman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U analizi višestruke regresije, ova interpretacija mora biti blago izmenjena. Naime, u analizi višestruke regresije, svaki regresioni koeficijent se tumači na sledeći način: predstavlja procenu promene u </a:t>
            </a:r>
            <a:r>
              <a:rPr kumimoji="0" lang="hr-HR" altLang="sr-Latn-R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y</a:t>
            </a:r>
            <a:r>
              <a:rPr kumimoji="0" lang="hr-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 koja odgovara promeni u </a:t>
            </a:r>
            <a:r>
              <a:rPr kumimoji="0" lang="hr-HR" altLang="sr-Latn-R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xi</a:t>
            </a:r>
            <a:r>
              <a:rPr kumimoji="0" lang="hr-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 za jednu jedinicu, kada se sve ostale nezavisne promenljive drže konstantnim.U slučaju Logist Trucking-a, to uključuje dve nezavisne promenljive, </a:t>
            </a:r>
            <a:r>
              <a:rPr kumimoji="0" lang="hr-HR" altLang="sr-Latn-R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b1</a:t>
            </a:r>
            <a:r>
              <a:rPr kumimoji="0" lang="hr-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 = 0.0611.</a:t>
            </a:r>
            <a:endParaRPr kumimoji="0" lang="hr-HR" altLang="sr-Latn-R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1" name="Picture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8" t="33765" r="56471" b="34100"/>
          <a:stretch>
            <a:fillRect/>
          </a:stretch>
        </p:blipFill>
        <p:spPr bwMode="auto">
          <a:xfrm>
            <a:off x="6774747" y="1817002"/>
            <a:ext cx="4843713" cy="308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14359" y="4201504"/>
            <a:ext cx="4734554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Dakle, 0.0611 sati je procena očekivanog povećanja vremena putovanja koje odgovara povećanju od jedne milje po pređenoj udaljenosti, kada broj isporuka ostaje konstantan. Slično tome, pošto je </a:t>
            </a:r>
            <a:r>
              <a:rPr kumimoji="0" lang="hr-HR" altLang="sr-Latn-R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b2</a:t>
            </a:r>
            <a:r>
              <a:rPr kumimoji="0" lang="hr-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 = 0.923, procena očekivanog povećanja vremena putovanja koje odgovara povećanju za jednu isporuku, kada broj pređenih milja ostaje konstantan, iznosi 0.923 sati.</a:t>
            </a:r>
            <a:endParaRPr kumimoji="0" lang="hr-HR" altLang="sr-Latn-R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803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82739" y="814106"/>
            <a:ext cx="9235439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Literature:</a:t>
            </a:r>
            <a:endParaRPr lang="hr-HR" sz="1600" dirty="0"/>
          </a:p>
          <a:p>
            <a:r>
              <a:rPr lang="en-GB" sz="1600" dirty="0"/>
              <a:t> </a:t>
            </a:r>
            <a:endParaRPr lang="hr-HR" sz="1600" dirty="0"/>
          </a:p>
          <a:p>
            <a:pPr lvl="0"/>
            <a:r>
              <a:rPr lang="hr-HR" sz="1600" b="1" dirty="0"/>
              <a:t>Introductory Statistics 2e, Openstax, </a:t>
            </a:r>
            <a:r>
              <a:rPr lang="hr-HR" sz="1600" dirty="0"/>
              <a:t>Rice University, Houston, Texas 77005, </a:t>
            </a:r>
            <a:r>
              <a:rPr lang="en-GB" sz="1600" dirty="0"/>
              <a:t>Jun 23, senior contributing authors: Barbara </a:t>
            </a:r>
            <a:r>
              <a:rPr lang="en-GB" sz="1600" dirty="0" err="1"/>
              <a:t>Illowsky</a:t>
            </a:r>
            <a:r>
              <a:rPr lang="en-GB" sz="1600" dirty="0"/>
              <a:t> and Susan dean, De </a:t>
            </a:r>
            <a:r>
              <a:rPr lang="en-GB" sz="1600" dirty="0" err="1"/>
              <a:t>anza</a:t>
            </a:r>
            <a:r>
              <a:rPr lang="en-GB" sz="1600" dirty="0"/>
              <a:t> college, Publish Date: Dec 13, 2023, (</a:t>
            </a:r>
            <a:r>
              <a:rPr lang="hr-HR" sz="1600" u="sng" dirty="0">
                <a:hlinkClick r:id="rId2"/>
              </a:rPr>
              <a:t>https://openstax.org/details/books/introductory-statistics-2e</a:t>
            </a:r>
            <a:r>
              <a:rPr lang="hr-HR" sz="1600" dirty="0"/>
              <a:t>)</a:t>
            </a:r>
            <a:r>
              <a:rPr lang="en-GB" sz="1600" dirty="0"/>
              <a:t>; </a:t>
            </a:r>
            <a:endParaRPr lang="hr-HR" sz="1600" dirty="0"/>
          </a:p>
          <a:p>
            <a:r>
              <a:rPr lang="en-GB" sz="1600" dirty="0"/>
              <a:t> </a:t>
            </a:r>
            <a:endParaRPr lang="hr-HR" sz="1600" dirty="0"/>
          </a:p>
          <a:p>
            <a:pPr lvl="0"/>
            <a:r>
              <a:rPr lang="hr-HR" sz="1600" b="1" dirty="0"/>
              <a:t>Introductory Statistics 4th Edition, </a:t>
            </a:r>
            <a:r>
              <a:rPr lang="hr-HR" sz="1600" dirty="0"/>
              <a:t>Susan Dean and Barbara Illowsky, Adapted by Riyanti Boyd &amp; Natalia Casper  (Published 2013 by OpenStax College) July 2021, (</a:t>
            </a:r>
            <a:r>
              <a:rPr lang="hr-HR" sz="1600" u="sng" dirty="0">
                <a:hlinkClick r:id="rId3"/>
              </a:rPr>
              <a:t>http://dept.clcillinois.edu/mth/oer/IntroductoryStatistics.pdf</a:t>
            </a:r>
            <a:r>
              <a:rPr lang="hr-HR" sz="1600" dirty="0"/>
              <a:t> );</a:t>
            </a:r>
          </a:p>
          <a:p>
            <a:r>
              <a:rPr lang="hr-HR" sz="1600" dirty="0"/>
              <a:t> </a:t>
            </a:r>
          </a:p>
          <a:p>
            <a:pPr lvl="0"/>
            <a:r>
              <a:rPr lang="hr-HR" sz="1600" b="1" dirty="0"/>
              <a:t>Introductory Statistics 7th Edition, </a:t>
            </a:r>
            <a:r>
              <a:rPr lang="hr-HR" sz="1600" dirty="0"/>
              <a:t>Prem S. Mann, eastern Connecticut state university with the help of Christopher Jay Lacke, Rowan university, John Wiley &amp; Sons, Inc., 111 River Street, Hoboken, NJ 07030-5774, 2011</a:t>
            </a:r>
          </a:p>
          <a:p>
            <a:r>
              <a:rPr lang="hr-HR" sz="1600" dirty="0"/>
              <a:t> </a:t>
            </a:r>
          </a:p>
          <a:p>
            <a:pPr lvl="0"/>
            <a:r>
              <a:rPr lang="hr-HR" sz="1600" b="1" dirty="0"/>
              <a:t>Introduction to statistics, made easy second edition,</a:t>
            </a:r>
            <a:r>
              <a:rPr lang="hr-HR" sz="1600" dirty="0"/>
              <a:t> Prof. Dr. Hamid Al-Oklah Dr. Said Titi Mr. Tareq Alodat, March 2014</a:t>
            </a:r>
          </a:p>
          <a:p>
            <a:r>
              <a:rPr lang="hr-HR" sz="1600" dirty="0"/>
              <a:t> </a:t>
            </a:r>
          </a:p>
          <a:p>
            <a:pPr lvl="0"/>
            <a:r>
              <a:rPr lang="hr-HR" sz="1600" b="1" dirty="0"/>
              <a:t>Statistics for Business and Economics</a:t>
            </a:r>
            <a:r>
              <a:rPr lang="hr-HR" sz="1600" dirty="0"/>
              <a:t>, </a:t>
            </a:r>
            <a:r>
              <a:rPr lang="hr-HR" sz="1600" b="1" dirty="0"/>
              <a:t>Thirteenth Edition</a:t>
            </a:r>
            <a:r>
              <a:rPr lang="hr-HR" sz="1600" dirty="0"/>
              <a:t>, David R. Anderson, Dennis J. Sweeney, Thomas A. Williams, Jeffrey D. Camm, James J. Cochran, 2017, 2015 Cengage Learning®</a:t>
            </a:r>
          </a:p>
          <a:p>
            <a:r>
              <a:rPr lang="hr-HR" sz="1600" b="1" dirty="0"/>
              <a:t> </a:t>
            </a:r>
            <a:endParaRPr lang="hr-HR" sz="1600" dirty="0"/>
          </a:p>
          <a:p>
            <a:pPr lvl="0"/>
            <a:r>
              <a:rPr lang="hr-HR" sz="1600" b="1" dirty="0"/>
              <a:t>Statistics for Business</a:t>
            </a:r>
            <a:r>
              <a:rPr lang="hr-HR" sz="1600" dirty="0"/>
              <a:t>, </a:t>
            </a:r>
            <a:r>
              <a:rPr lang="hr-HR" sz="1600" b="1" dirty="0"/>
              <a:t>First edition, </a:t>
            </a:r>
            <a:r>
              <a:rPr lang="hr-HR" sz="1600" dirty="0"/>
              <a:t>Derek L Waller,</a:t>
            </a:r>
            <a:r>
              <a:rPr lang="hr-HR" sz="1600" b="1" dirty="0"/>
              <a:t> </a:t>
            </a:r>
            <a:r>
              <a:rPr lang="hr-HR" sz="1600" dirty="0"/>
              <a:t>2008 Copyright © 2008, Derek L Waller, Published by Elsevier Inc. All rights reserved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219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6458" y="1801946"/>
            <a:ext cx="5586153" cy="4672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Internet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stranice</a:t>
            </a: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https://open.umn.edu/opentextbooks/textbooks/196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https://www.scribbr.com/category/statistics/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https://stats.libretexts.org/Bookshelves/Introductory_Statistics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https://assets.openstax.org/oscms-prodcms/media/documents/IntroductoryStatistics-OP_i6tAI7e.pdf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https://saylordotorg.github.io/text_introductory-statistics/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https://drive.uqu.edu.sa/_/mskhayat/files/MySubjects/20178FS%20Elementary%20Statistics/Introductory%20Statistics%20(7th%20Ed).pdf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https://dept.clcillinois.edu/mth/oer/IntroductoryStatistics.pdf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https://www.geeksforgeeks.org/introduction-of-statistics-and-its-types/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https://onlinestatbook.com/Online_Statistics_Education.pdf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1"/>
              </a:rPr>
              <a:t>https://www.researchgate.net/profile/Tareq-Alodat-2/publication/340511098_INTRODUCTION_TO_STATISTICS_MADE_EASY/links/5e8de3dc4585150839c7b58a/INTRODUCTION-TO-STATISTICS-MADE-EASY.pdf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https://byjus.com/maths/statistics/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https://www.khanacademy.org/math/statistics-probability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7999" y="1801946"/>
            <a:ext cx="4971011" cy="434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Youtube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link-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ovi</a:t>
            </a:r>
            <a:r>
              <a:rPr lang="sl-SI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4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Regresija</a:t>
            </a:r>
            <a:r>
              <a:rPr kumimoji="0" lang="sl-S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https://www.youtube.com/watch?v=ZkjP5RJLQF4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/>
              </a:rPr>
              <a:t>https://www.youtube.com/watch?v=owI7zxCqNY0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6"/>
              </a:rPr>
              <a:t>https://www.youtube.com/watch?v=P8hT5nDai6A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7"/>
              </a:rPr>
              <a:t>https://www.youtube.com/watch?v=HBdJGj_7FHQ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8"/>
              </a:rPr>
              <a:t>https://www.youtube.com/watch?v=WWqE7YHR4Jc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9"/>
              </a:rPr>
              <a:t>https://www.youtube.com/watch?v=dQNpSa-bq4M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0"/>
              </a:rPr>
              <a:t>https://www.khanacademy.org/math/statistics-probability/describing-relationships-quantitative-data/more-on-regression/v/regression-line-example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1"/>
              </a:rPr>
              <a:t>https://www.youtube.com/watch?v=xZ_z8KWkhXE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2"/>
              </a:rPr>
              <a:t>https://www.youtube.com/watch?v=11c9cs6WpJU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3"/>
              </a:rPr>
              <a:t>https://www.youtube.com/watch?v=4EXNedimDMs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4"/>
              </a:rPr>
              <a:t>https://www.khanacademy.org/math/ap-statistics/bivariate-data-ap/correlation-coefficient-r/v/correlation-coefficient-intuition-examples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5"/>
              </a:rPr>
              <a:t>https://www.youtube.com/watch?v=9Q5ErbQF_vk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6"/>
              </a:rPr>
              <a:t>https://www.youtube.com/watch?v=F_mfuifKzgw</a:t>
            </a:r>
            <a:endParaRPr lang="hr-H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42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Uvod</a:t>
            </a:r>
            <a:r>
              <a:rPr lang="en-US" dirty="0"/>
              <a:t> u </a:t>
            </a:r>
            <a:r>
              <a:rPr lang="en-US" dirty="0" err="1"/>
              <a:t>Regresionu</a:t>
            </a:r>
            <a:r>
              <a:rPr lang="en-US" dirty="0"/>
              <a:t> </a:t>
            </a:r>
            <a:r>
              <a:rPr lang="en-US" dirty="0" err="1"/>
              <a:t>analizu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9256" y="1842559"/>
            <a:ext cx="8798810" cy="362690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altLang="en-US" sz="2000" b="1" dirty="0"/>
              <a:t>U </a:t>
            </a:r>
            <a:r>
              <a:rPr lang="en-US" altLang="en-US" sz="2000" b="1" dirty="0" err="1"/>
              <a:t>ovom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poglavlju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naučićete</a:t>
            </a:r>
            <a:r>
              <a:rPr lang="en-US" altLang="en-US" sz="2000" b="1" dirty="0"/>
              <a:t>:</a:t>
            </a:r>
          </a:p>
          <a:p>
            <a:pPr marL="0" indent="0">
              <a:buNone/>
              <a:defRPr/>
            </a:pPr>
            <a:endParaRPr lang="en-US" altLang="en-US" sz="2000" dirty="0"/>
          </a:p>
          <a:p>
            <a:pPr>
              <a:spcBef>
                <a:spcPct val="250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/>
              <a:t>Kako </a:t>
            </a:r>
            <a:r>
              <a:rPr lang="en-US" altLang="en-US" sz="2000" dirty="0" err="1"/>
              <a:t>koristiti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regresionu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analizu</a:t>
            </a:r>
            <a:r>
              <a:rPr lang="en-US" altLang="en-US" sz="2000" dirty="0"/>
              <a:t> za </a:t>
            </a:r>
            <a:r>
              <a:rPr lang="en-US" altLang="en-US" sz="2000" dirty="0" err="1"/>
              <a:t>predviđanje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vrednosti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zavisne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promenljive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na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osnovu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vrednosti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nezavisne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promenljive</a:t>
            </a:r>
            <a:endParaRPr lang="en-US" altLang="en-US" sz="2000" dirty="0"/>
          </a:p>
          <a:p>
            <a:pPr>
              <a:spcBef>
                <a:spcPct val="250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 err="1"/>
              <a:t>Razumeti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značenje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regresionih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koeficijenata</a:t>
            </a:r>
            <a:r>
              <a:rPr lang="en-US" altLang="en-US" sz="2000" dirty="0"/>
              <a:t> b</a:t>
            </a:r>
            <a:r>
              <a:rPr lang="en-US" altLang="en-US" sz="2000" baseline="-25000" dirty="0"/>
              <a:t>0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</a:t>
            </a:r>
            <a:r>
              <a:rPr lang="en-US" altLang="en-US" sz="2000" dirty="0"/>
              <a:t> b</a:t>
            </a:r>
            <a:r>
              <a:rPr lang="en-US" altLang="en-US" sz="2000" baseline="-25000" dirty="0"/>
              <a:t>1 </a:t>
            </a:r>
          </a:p>
          <a:p>
            <a:pPr>
              <a:spcBef>
                <a:spcPct val="250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 err="1"/>
              <a:t>Procena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pretpostavki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regresione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analize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znati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šta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uraditi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ako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pretpostavke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prekršene</a:t>
            </a:r>
            <a:endParaRPr lang="en-US" altLang="en-US" sz="2000" dirty="0"/>
          </a:p>
          <a:p>
            <a:pPr>
              <a:spcBef>
                <a:spcPct val="250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 err="1"/>
              <a:t>Donošenje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zaključaka</a:t>
            </a:r>
            <a:r>
              <a:rPr lang="en-US" altLang="en-US" sz="2000" dirty="0"/>
              <a:t> o </a:t>
            </a:r>
            <a:r>
              <a:rPr lang="en-US" altLang="en-US" sz="2000" dirty="0" err="1"/>
              <a:t>nagibu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koeficijentu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korelacije</a:t>
            </a:r>
            <a:endParaRPr lang="en-US" altLang="en-US" sz="2000" dirty="0"/>
          </a:p>
          <a:p>
            <a:pPr>
              <a:spcBef>
                <a:spcPct val="250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 err="1"/>
              <a:t>Procena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srednjih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vrednosti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predviđanje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pojedinačnih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vrednosti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en-GB" sz="4000" b="0" dirty="0">
                <a:solidFill>
                  <a:schemeClr val="tx1"/>
                </a:solidFill>
              </a:rPr>
              <a:t>Sanja Bojić, </a:t>
            </a:r>
            <a:r>
              <a:rPr lang="sr-Latn-BA" sz="4000" b="0" dirty="0">
                <a:solidFill>
                  <a:schemeClr val="tx1"/>
                </a:solidFill>
              </a:rPr>
              <a:t>Svetlana Nikoličić, </a:t>
            </a:r>
            <a:r>
              <a:rPr lang="en-GB" sz="4000" b="0" dirty="0" err="1">
                <a:solidFill>
                  <a:schemeClr val="tx1"/>
                </a:solidFill>
              </a:rPr>
              <a:t>Kristijan</a:t>
            </a:r>
            <a:r>
              <a:rPr lang="en-GB" sz="4000" b="0" dirty="0">
                <a:solidFill>
                  <a:schemeClr val="tx1"/>
                </a:solidFill>
              </a:rPr>
              <a:t> Brglez , Maja </a:t>
            </a:r>
            <a:r>
              <a:rPr lang="en-GB" sz="4000" b="0" dirty="0" err="1">
                <a:solidFill>
                  <a:schemeClr val="tx1"/>
                </a:solidFill>
              </a:rPr>
              <a:t>Fošner</a:t>
            </a:r>
            <a:r>
              <a:rPr lang="en-GB" sz="4000" b="0" dirty="0">
                <a:solidFill>
                  <a:schemeClr val="tx1"/>
                </a:solidFill>
              </a:rPr>
              <a:t>, Roman </a:t>
            </a:r>
            <a:r>
              <a:rPr lang="en-GB" sz="4000" b="0" dirty="0" err="1">
                <a:solidFill>
                  <a:schemeClr val="tx1"/>
                </a:solidFill>
              </a:rPr>
              <a:t>Gumzej</a:t>
            </a:r>
            <a:r>
              <a:rPr lang="en-GB" sz="4000" b="0" dirty="0">
                <a:solidFill>
                  <a:schemeClr val="tx1"/>
                </a:solidFill>
              </a:rPr>
              <a:t>, Rebeka Kovačič Lukman, Benjamin </a:t>
            </a:r>
            <a:r>
              <a:rPr lang="en-GB" sz="4000" b="0" dirty="0" err="1">
                <a:solidFill>
                  <a:schemeClr val="tx1"/>
                </a:solidFill>
              </a:rPr>
              <a:t>Marcen</a:t>
            </a:r>
            <a:r>
              <a:rPr lang="en-GB" sz="4000" b="0" dirty="0">
                <a:solidFill>
                  <a:schemeClr val="tx1"/>
                </a:solidFill>
              </a:rPr>
              <a:t>, Marinko </a:t>
            </a:r>
            <a:r>
              <a:rPr lang="en-GB" sz="4000" b="0" dirty="0" err="1">
                <a:solidFill>
                  <a:schemeClr val="tx1"/>
                </a:solidFill>
              </a:rPr>
              <a:t>Maslarić</a:t>
            </a:r>
            <a:r>
              <a:rPr lang="en-GB" sz="4000" b="0" dirty="0">
                <a:solidFill>
                  <a:schemeClr val="tx1"/>
                </a:solidFill>
              </a:rPr>
              <a:t>, Boško </a:t>
            </a:r>
            <a:r>
              <a:rPr lang="en-GB" sz="4000" b="0" dirty="0" err="1">
                <a:solidFill>
                  <a:schemeClr val="tx1"/>
                </a:solidFill>
              </a:rPr>
              <a:t>Matović</a:t>
            </a:r>
            <a:r>
              <a:rPr lang="en-GB" sz="4000" b="0" dirty="0">
                <a:solidFill>
                  <a:schemeClr val="tx1"/>
                </a:solidFill>
              </a:rPr>
              <a:t>, Dejan </a:t>
            </a:r>
            <a:r>
              <a:rPr lang="en-GB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Finala verzija: jun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Hvala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pažnji</a:t>
            </a:r>
            <a:r>
              <a:rPr lang="en-US" dirty="0"/>
              <a:t>!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Korelacija</a:t>
            </a:r>
            <a:r>
              <a:rPr lang="en-US" dirty="0"/>
              <a:t> </a:t>
            </a:r>
            <a:r>
              <a:rPr lang="en-US" dirty="0" err="1"/>
              <a:t>naspram</a:t>
            </a:r>
            <a:r>
              <a:rPr lang="en-US" dirty="0"/>
              <a:t> </a:t>
            </a:r>
            <a:r>
              <a:rPr lang="en-US" dirty="0" err="1"/>
              <a:t>regresije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666" y="1827570"/>
            <a:ext cx="9635484" cy="1934961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altLang="en-US" sz="2000" dirty="0" err="1">
                <a:solidFill>
                  <a:schemeClr val="accent1">
                    <a:lumMod val="75000"/>
                  </a:schemeClr>
                </a:solidFill>
              </a:rPr>
              <a:t>Raspršeni</a:t>
            </a: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US" sz="2000" dirty="0" err="1">
                <a:solidFill>
                  <a:schemeClr val="accent1">
                    <a:lumMod val="75000"/>
                  </a:schemeClr>
                </a:solidFill>
              </a:rPr>
              <a:t>dijagram</a:t>
            </a: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US" sz="2000" dirty="0"/>
              <a:t>(scatter plot) </a:t>
            </a:r>
            <a:r>
              <a:rPr lang="en-US" altLang="en-US" sz="2000" dirty="0" err="1"/>
              <a:t>može</a:t>
            </a:r>
            <a:r>
              <a:rPr lang="en-US" altLang="en-US" sz="2000" dirty="0"/>
              <a:t> se </a:t>
            </a:r>
            <a:r>
              <a:rPr lang="en-US" altLang="en-US" sz="2000" dirty="0" err="1"/>
              <a:t>koristiti</a:t>
            </a:r>
            <a:r>
              <a:rPr lang="en-US" altLang="en-US" sz="2000" dirty="0"/>
              <a:t> za </a:t>
            </a:r>
            <a:r>
              <a:rPr lang="en-US" altLang="en-US" sz="2000" dirty="0" err="1"/>
              <a:t>prikaz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odnosa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između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dve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promenljive</a:t>
            </a:r>
            <a:endParaRPr lang="en-US" altLang="en-US" sz="2000" dirty="0"/>
          </a:p>
          <a:p>
            <a:pPr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altLang="en-US" sz="2000" dirty="0"/>
              <a:t>Analiza </a:t>
            </a:r>
            <a:r>
              <a:rPr lang="en-US" altLang="en-US" sz="2000" dirty="0" err="1">
                <a:solidFill>
                  <a:schemeClr val="accent1">
                    <a:lumMod val="75000"/>
                  </a:schemeClr>
                </a:solidFill>
              </a:rPr>
              <a:t>korelacije</a:t>
            </a:r>
            <a:r>
              <a:rPr lang="en-US" altLang="en-US" sz="2000" dirty="0"/>
              <a:t> se </a:t>
            </a:r>
            <a:r>
              <a:rPr lang="en-US" altLang="en-US" sz="2000" dirty="0" err="1"/>
              <a:t>koristi</a:t>
            </a:r>
            <a:r>
              <a:rPr lang="en-US" altLang="en-US" sz="2000" dirty="0"/>
              <a:t> za </a:t>
            </a:r>
            <a:r>
              <a:rPr lang="en-US" altLang="en-US" sz="2000" dirty="0" err="1"/>
              <a:t>merenje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jačine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povezanosti</a:t>
            </a:r>
            <a:r>
              <a:rPr lang="en-US" altLang="en-US" sz="2000" dirty="0"/>
              <a:t> (</a:t>
            </a:r>
            <a:r>
              <a:rPr lang="en-US" altLang="en-US" sz="2000" dirty="0" err="1"/>
              <a:t>linearnog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odnosa</a:t>
            </a:r>
            <a:r>
              <a:rPr lang="en-US" altLang="en-US" sz="2000" dirty="0"/>
              <a:t>) </a:t>
            </a:r>
            <a:r>
              <a:rPr lang="en-US" altLang="en-US" sz="2000" dirty="0" err="1"/>
              <a:t>između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dve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promenljive</a:t>
            </a:r>
            <a:r>
              <a:rPr lang="en-US" altLang="en-US" sz="2000" dirty="0"/>
              <a:t>.</a:t>
            </a: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altLang="en-US" sz="2000" dirty="0" err="1"/>
              <a:t>Korelacija</a:t>
            </a:r>
            <a:r>
              <a:rPr lang="en-US" altLang="en-US" sz="2000" dirty="0"/>
              <a:t> se </a:t>
            </a:r>
            <a:r>
              <a:rPr lang="en-US" altLang="en-US" sz="2000" dirty="0" err="1"/>
              <a:t>bavi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isključivo</a:t>
            </a:r>
            <a:r>
              <a:rPr lang="en-US" altLang="en-US" sz="2000" dirty="0"/>
              <a:t> </a:t>
            </a:r>
            <a:r>
              <a:rPr lang="en-US" altLang="en-US" sz="2000" dirty="0" err="1"/>
              <a:t>jačinom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odnosa</a:t>
            </a:r>
            <a:endParaRPr lang="en-US" altLang="en-US" sz="2000" dirty="0"/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en-US" altLang="en-US" sz="2000" dirty="0" err="1"/>
              <a:t>Korelacija</a:t>
            </a:r>
            <a:r>
              <a:rPr lang="en-US" altLang="en-US" sz="2000" dirty="0"/>
              <a:t> ne </a:t>
            </a:r>
            <a:r>
              <a:rPr lang="en-US" altLang="en-US" sz="2000" dirty="0" err="1"/>
              <a:t>podrazumeva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uzročno-posledični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odnos</a:t>
            </a:r>
            <a:endParaRPr lang="en-US" altLang="en-US" sz="2000" dirty="0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946" t="40180" r="29121" b="31850"/>
          <a:stretch/>
        </p:blipFill>
        <p:spPr bwMode="auto">
          <a:xfrm>
            <a:off x="2103341" y="3912431"/>
            <a:ext cx="7490364" cy="21435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35878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Uvod</a:t>
            </a:r>
            <a:r>
              <a:rPr lang="en-US" dirty="0"/>
              <a:t> u </a:t>
            </a:r>
            <a:r>
              <a:rPr lang="en-US" dirty="0" err="1"/>
              <a:t>regresionu</a:t>
            </a:r>
            <a:r>
              <a:rPr lang="en-US" dirty="0"/>
              <a:t> </a:t>
            </a:r>
            <a:r>
              <a:rPr lang="en-US" dirty="0" err="1"/>
              <a:t>analizu</a:t>
            </a:r>
            <a:endParaRPr lang="hr-HR" dirty="0"/>
          </a:p>
        </p:txBody>
      </p:sp>
      <p:sp>
        <p:nvSpPr>
          <p:cNvPr id="105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532" y="2247294"/>
            <a:ext cx="10947400" cy="362690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320675" lvl="0" indent="-320675" defTabSz="852488" fontAlgn="base">
              <a:spcBef>
                <a:spcPct val="40000"/>
              </a:spcBef>
              <a:spcAft>
                <a:spcPct val="0"/>
              </a:spcAft>
              <a:buClr>
                <a:srgbClr val="FEA402"/>
              </a:buClr>
              <a:buFont typeface="Wingdings" panose="05000000000000000000" pitchFamily="2" charset="2"/>
              <a:buChar char="§"/>
            </a:pPr>
            <a:r>
              <a:rPr lang="en-US" altLang="en-US" sz="2000" kern="0" dirty="0" err="1"/>
              <a:t>Regresiona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analiza</a:t>
            </a:r>
            <a:r>
              <a:rPr lang="en-US" altLang="en-US" sz="2000" kern="0" dirty="0"/>
              <a:t> se </a:t>
            </a:r>
            <a:r>
              <a:rPr lang="en-US" altLang="en-US" sz="2000" kern="0" dirty="0" err="1"/>
              <a:t>koristi</a:t>
            </a:r>
            <a:r>
              <a:rPr lang="en-US" altLang="en-US" sz="2000" kern="0" dirty="0"/>
              <a:t> za:</a:t>
            </a:r>
          </a:p>
          <a:p>
            <a:pPr marL="693738" lvl="1" indent="-268288" defTabSz="852488" fontAlgn="base">
              <a:spcBef>
                <a:spcPct val="40000"/>
              </a:spcBef>
              <a:spcAft>
                <a:spcPct val="0"/>
              </a:spcAft>
              <a:buClr>
                <a:srgbClr val="CC3300"/>
              </a:buClr>
              <a:buFont typeface="Wingdings" panose="05000000000000000000" pitchFamily="2" charset="2"/>
              <a:buChar char="§"/>
            </a:pPr>
            <a:r>
              <a:rPr lang="en-US" altLang="en-US" sz="2000" kern="0" dirty="0" err="1"/>
              <a:t>Predvideti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vrednost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zavisne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promenljive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na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osnovu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vrednosti</a:t>
            </a:r>
            <a:r>
              <a:rPr lang="en-US" altLang="en-US" sz="2000" kern="0" dirty="0"/>
              <a:t> bar </a:t>
            </a:r>
            <a:r>
              <a:rPr lang="en-US" altLang="en-US" sz="2000" kern="0" dirty="0" err="1"/>
              <a:t>jedne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nezavisne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promenljive</a:t>
            </a:r>
            <a:endParaRPr lang="en-US" altLang="en-US" sz="2000" kern="0" dirty="0"/>
          </a:p>
          <a:p>
            <a:pPr marL="693738" lvl="1" indent="-268288" defTabSz="852488" fontAlgn="base">
              <a:spcBef>
                <a:spcPct val="40000"/>
              </a:spcBef>
              <a:spcAft>
                <a:spcPct val="0"/>
              </a:spcAft>
              <a:buClr>
                <a:srgbClr val="CC3300"/>
              </a:buClr>
              <a:buFont typeface="Wingdings" panose="05000000000000000000" pitchFamily="2" charset="2"/>
              <a:buChar char="§"/>
            </a:pPr>
            <a:r>
              <a:rPr lang="en-US" altLang="en-US" sz="2000" kern="0" dirty="0" err="1"/>
              <a:t>Objasniti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uticaj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promena</a:t>
            </a:r>
            <a:r>
              <a:rPr lang="en-US" altLang="en-US" sz="2000" kern="0" dirty="0"/>
              <a:t> u </a:t>
            </a:r>
            <a:r>
              <a:rPr lang="en-US" altLang="en-US" sz="2000" kern="0" dirty="0" err="1"/>
              <a:t>nezavisnoj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promenljivoj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na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zavisnu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promenljivu</a:t>
            </a:r>
            <a:endParaRPr lang="sl-SI" altLang="en-US" sz="2000" kern="0" dirty="0"/>
          </a:p>
          <a:p>
            <a:pPr marL="768350" lvl="1" indent="-342900" defTabSz="852488" fontAlgn="base">
              <a:spcBef>
                <a:spcPct val="40000"/>
              </a:spcBef>
              <a:spcAft>
                <a:spcPct val="0"/>
              </a:spcAft>
              <a:buClr>
                <a:srgbClr val="CC3300"/>
              </a:buClr>
            </a:pPr>
            <a:endParaRPr lang="en-US" altLang="en-US" sz="2000" kern="0" dirty="0"/>
          </a:p>
          <a:p>
            <a:pPr marL="320675" lvl="0" indent="-320675" defTabSz="852488" fontAlgn="base">
              <a:spcBef>
                <a:spcPct val="40000"/>
              </a:spcBef>
              <a:spcAft>
                <a:spcPct val="0"/>
              </a:spcAft>
              <a:buClr>
                <a:srgbClr val="FEA402"/>
              </a:buClr>
              <a:buFont typeface="Wingdings" panose="05000000000000000000" pitchFamily="2" charset="2"/>
              <a:buChar char="§"/>
            </a:pPr>
            <a:r>
              <a:rPr lang="en-US" altLang="en-US" sz="2000" kern="0" dirty="0" err="1"/>
              <a:t>Zavisna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promenljiva</a:t>
            </a:r>
            <a:r>
              <a:rPr lang="en-US" altLang="en-US" sz="2000" kern="0" dirty="0"/>
              <a:t>: </a:t>
            </a:r>
            <a:r>
              <a:rPr lang="en-US" altLang="en-US" sz="2000" kern="0" dirty="0" err="1"/>
              <a:t>promenljiva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koju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želimo</a:t>
            </a:r>
            <a:r>
              <a:rPr lang="en-US" altLang="en-US" sz="2000" kern="0" dirty="0"/>
              <a:t> da </a:t>
            </a:r>
            <a:r>
              <a:rPr lang="en-US" altLang="en-US" sz="2000" kern="0" dirty="0" err="1"/>
              <a:t>predvidimo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ili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objasnimo</a:t>
            </a:r>
            <a:endParaRPr lang="en-US" altLang="en-US" sz="2000" kern="0" dirty="0"/>
          </a:p>
          <a:p>
            <a:pPr marL="320675" lvl="0" indent="-320675" defTabSz="852488" fontAlgn="base">
              <a:spcBef>
                <a:spcPct val="40000"/>
              </a:spcBef>
              <a:spcAft>
                <a:spcPct val="0"/>
              </a:spcAft>
              <a:buClr>
                <a:srgbClr val="FEA402"/>
              </a:buClr>
              <a:buFont typeface="Wingdings" panose="05000000000000000000" pitchFamily="2" charset="2"/>
              <a:buChar char="§"/>
            </a:pPr>
            <a:r>
              <a:rPr lang="en-US" altLang="en-US" sz="2000" kern="0" dirty="0" err="1"/>
              <a:t>Nezavisna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promenljiva</a:t>
            </a:r>
            <a:r>
              <a:rPr lang="en-US" altLang="en-US" sz="2000" kern="0" dirty="0"/>
              <a:t>: </a:t>
            </a:r>
            <a:r>
              <a:rPr lang="en-US" altLang="en-US" sz="2000" kern="0" dirty="0" err="1"/>
              <a:t>promenljiva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koja</a:t>
            </a:r>
            <a:r>
              <a:rPr lang="en-US" altLang="en-US" sz="2000" kern="0" dirty="0"/>
              <a:t> se </a:t>
            </a:r>
            <a:r>
              <a:rPr lang="en-US" altLang="en-US" sz="2000" kern="0" dirty="0" err="1"/>
              <a:t>koristi</a:t>
            </a:r>
            <a:r>
              <a:rPr lang="en-US" altLang="en-US" sz="2000" kern="0" dirty="0"/>
              <a:t> za </a:t>
            </a:r>
            <a:r>
              <a:rPr lang="en-US" altLang="en-US" sz="2000" kern="0" dirty="0" err="1"/>
              <a:t>predviđanje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ili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objašnjenje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zavisne</a:t>
            </a:r>
            <a:r>
              <a:rPr lang="en-US" altLang="en-US" sz="2000" kern="0" dirty="0"/>
              <a:t> </a:t>
            </a:r>
            <a:r>
              <a:rPr lang="en-US" altLang="en-US" sz="2000" kern="0" dirty="0" err="1"/>
              <a:t>promenljive</a:t>
            </a:r>
            <a:endParaRPr lang="en-US" altLang="en-US" sz="2000" kern="0" dirty="0"/>
          </a:p>
        </p:txBody>
      </p:sp>
    </p:spTree>
    <p:extLst>
      <p:ext uri="{BB962C8B-B14F-4D97-AF65-F5344CB8AC3E}">
        <p14:creationId xmlns:p14="http://schemas.microsoft.com/office/powerpoint/2010/main" val="3686552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</a:t>
            </a:r>
            <a:r>
              <a:rPr lang="en-US" dirty="0" err="1"/>
              <a:t>jednostavne</a:t>
            </a:r>
            <a:r>
              <a:rPr lang="en-US" dirty="0"/>
              <a:t> </a:t>
            </a:r>
            <a:r>
              <a:rPr lang="en-US" dirty="0" err="1"/>
              <a:t>linearne</a:t>
            </a:r>
            <a:r>
              <a:rPr lang="en-US" dirty="0"/>
              <a:t> </a:t>
            </a:r>
            <a:r>
              <a:rPr lang="en-US" dirty="0" err="1"/>
              <a:t>regresije</a:t>
            </a:r>
            <a:endParaRPr lang="pl-PL" dirty="0">
              <a:solidFill>
                <a:schemeClr val="tx1"/>
              </a:solidFill>
            </a:endParaRPr>
          </a:p>
        </p:txBody>
      </p:sp>
      <p:graphicFrame>
        <p:nvGraphicFramePr>
          <p:cNvPr id="1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6198325"/>
              </p:ext>
            </p:extLst>
          </p:nvPr>
        </p:nvGraphicFramePr>
        <p:xfrm>
          <a:off x="783679" y="3055585"/>
          <a:ext cx="6088062" cy="1217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3" imgW="1143000" imgH="228600" progId="Equation.3">
                  <p:embed/>
                </p:oleObj>
              </mc:Choice>
              <mc:Fallback>
                <p:oleObj name="Equation" r:id="rId3" imgW="1143000" imgH="228600" progId="Equation.3">
                  <p:embed/>
                  <p:pic>
                    <p:nvPicPr>
                      <p:cNvPr id="1331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679" y="3055585"/>
                        <a:ext cx="6088062" cy="12176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2752179" y="4564504"/>
            <a:ext cx="24368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000" dirty="0" err="1"/>
              <a:t>Linearni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komponent</a:t>
            </a:r>
            <a:endParaRPr lang="en-US" altLang="en-US" sz="2000" dirty="0"/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1304379" y="2049904"/>
            <a:ext cx="1752600" cy="70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dirty="0"/>
              <a:t>Intercept </a:t>
            </a:r>
            <a:r>
              <a:rPr lang="en-US" altLang="en-US" sz="2000" dirty="0" err="1"/>
              <a:t>populacije</a:t>
            </a:r>
            <a:r>
              <a:rPr lang="en-US" altLang="en-US" sz="2000" dirty="0"/>
              <a:t> Y</a:t>
            </a:r>
          </a:p>
        </p:txBody>
      </p:sp>
      <p:sp>
        <p:nvSpPr>
          <p:cNvPr id="23" name="Rectangle 7"/>
          <p:cNvSpPr>
            <a:spLocks noChangeArrowheads="1"/>
          </p:cNvSpPr>
          <p:nvPr/>
        </p:nvSpPr>
        <p:spPr bwMode="auto">
          <a:xfrm>
            <a:off x="3056979" y="1897504"/>
            <a:ext cx="14478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dirty="0" err="1"/>
              <a:t>Koeficijent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nagiba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populacije</a:t>
            </a:r>
            <a:endParaRPr lang="en-US" altLang="en-US" sz="2000" dirty="0"/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6922923" y="2142299"/>
            <a:ext cx="1224275" cy="70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dirty="0" err="1"/>
              <a:t>Slučajna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greška</a:t>
            </a:r>
            <a:endParaRPr lang="en-US" altLang="en-US" sz="2000" dirty="0"/>
          </a:p>
        </p:txBody>
      </p:sp>
      <p:sp>
        <p:nvSpPr>
          <p:cNvPr id="25" name="Line 10"/>
          <p:cNvSpPr>
            <a:spLocks noChangeShapeType="1"/>
          </p:cNvSpPr>
          <p:nvPr/>
        </p:nvSpPr>
        <p:spPr bwMode="auto">
          <a:xfrm>
            <a:off x="2147341" y="2735704"/>
            <a:ext cx="381000" cy="457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6" name="Line 11"/>
          <p:cNvSpPr>
            <a:spLocks noChangeShapeType="1"/>
          </p:cNvSpPr>
          <p:nvPr/>
        </p:nvSpPr>
        <p:spPr bwMode="auto">
          <a:xfrm flipV="1">
            <a:off x="735671" y="3942411"/>
            <a:ext cx="238690" cy="1018967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7" name="Line 12"/>
          <p:cNvSpPr>
            <a:spLocks noChangeShapeType="1"/>
          </p:cNvSpPr>
          <p:nvPr/>
        </p:nvSpPr>
        <p:spPr bwMode="auto">
          <a:xfrm flipH="1">
            <a:off x="5042941" y="2735704"/>
            <a:ext cx="0" cy="457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8" name="Line 13"/>
          <p:cNvSpPr>
            <a:spLocks noChangeShapeType="1"/>
          </p:cNvSpPr>
          <p:nvPr/>
        </p:nvSpPr>
        <p:spPr bwMode="auto">
          <a:xfrm rot="20940815" flipH="1">
            <a:off x="6495504" y="2964304"/>
            <a:ext cx="463550" cy="3651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9" name="Rectangle 14"/>
          <p:cNvSpPr>
            <a:spLocks noChangeArrowheads="1"/>
          </p:cNvSpPr>
          <p:nvPr/>
        </p:nvSpPr>
        <p:spPr bwMode="auto">
          <a:xfrm>
            <a:off x="4809579" y="2049904"/>
            <a:ext cx="1604962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dirty="0" err="1"/>
              <a:t>Nezavisna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promenljiva</a:t>
            </a:r>
            <a:endParaRPr lang="en-US" altLang="en-US" sz="2000" dirty="0"/>
          </a:p>
        </p:txBody>
      </p:sp>
      <p:sp>
        <p:nvSpPr>
          <p:cNvPr id="30" name="AutoShape 15"/>
          <p:cNvSpPr>
            <a:spLocks/>
          </p:cNvSpPr>
          <p:nvPr/>
        </p:nvSpPr>
        <p:spPr bwMode="auto">
          <a:xfrm rot="16200000" flipV="1">
            <a:off x="3745160" y="3195285"/>
            <a:ext cx="228600" cy="2662238"/>
          </a:xfrm>
          <a:prstGeom prst="leftBrace">
            <a:avLst>
              <a:gd name="adj1" fmla="val 97049"/>
              <a:gd name="adj2" fmla="val 50000"/>
            </a:avLst>
          </a:prstGeom>
          <a:noFill/>
          <a:ln w="381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31" name="Line 16"/>
          <p:cNvSpPr>
            <a:spLocks noChangeShapeType="1"/>
          </p:cNvSpPr>
          <p:nvPr/>
        </p:nvSpPr>
        <p:spPr bwMode="auto">
          <a:xfrm rot="20940815">
            <a:off x="3968204" y="2827779"/>
            <a:ext cx="227012" cy="39687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2" name="AutoShape 17"/>
          <p:cNvSpPr>
            <a:spLocks/>
          </p:cNvSpPr>
          <p:nvPr/>
        </p:nvSpPr>
        <p:spPr bwMode="auto">
          <a:xfrm rot="16200000" flipV="1">
            <a:off x="6300241" y="4053329"/>
            <a:ext cx="228600" cy="914400"/>
          </a:xfrm>
          <a:prstGeom prst="leftBrace">
            <a:avLst>
              <a:gd name="adj1" fmla="val 33333"/>
              <a:gd name="adj2" fmla="val 50000"/>
            </a:avLst>
          </a:prstGeom>
          <a:noFill/>
          <a:ln w="381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5352658" y="4624829"/>
            <a:ext cx="283453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000" dirty="0" err="1"/>
              <a:t>Komponenta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slučajne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greške</a:t>
            </a:r>
            <a:endParaRPr lang="en-US" altLang="en-US" sz="2000" dirty="0"/>
          </a:p>
        </p:txBody>
      </p:sp>
      <p:sp>
        <p:nvSpPr>
          <p:cNvPr id="34" name="Rectangle 33"/>
          <p:cNvSpPr/>
          <p:nvPr/>
        </p:nvSpPr>
        <p:spPr>
          <a:xfrm>
            <a:off x="8310791" y="2494960"/>
            <a:ext cx="324269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675" lvl="0" indent="-320675" defTabSz="852488" fontAlgn="base">
              <a:spcBef>
                <a:spcPct val="45000"/>
              </a:spcBef>
              <a:spcAft>
                <a:spcPct val="0"/>
              </a:spcAft>
              <a:buClr>
                <a:srgbClr val="FEA402"/>
              </a:buClr>
              <a:buSzPct val="60000"/>
              <a:buFont typeface="Wingdings" panose="05000000000000000000" pitchFamily="2" charset="2"/>
              <a:buChar char="n"/>
            </a:pPr>
            <a:r>
              <a:rPr lang="pl-PL" altLang="en-US" sz="20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Samo </a:t>
            </a:r>
            <a:r>
              <a:rPr lang="pl-PL" altLang="en-US" sz="20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jedna</a:t>
            </a:r>
            <a:r>
              <a:rPr lang="pl-PL" altLang="en-US" sz="20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nezavisna promenljiva, X</a:t>
            </a:r>
            <a:endParaRPr lang="en-US" altLang="en-US" sz="20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20675" lvl="0" indent="-320675" defTabSz="852488" fontAlgn="base">
              <a:spcBef>
                <a:spcPct val="45000"/>
              </a:spcBef>
              <a:spcAft>
                <a:spcPct val="0"/>
              </a:spcAft>
              <a:buClr>
                <a:srgbClr val="FEA402"/>
              </a:buClr>
              <a:buSzPct val="60000"/>
              <a:buFont typeface="Wingdings" panose="05000000000000000000" pitchFamily="2" charset="2"/>
              <a:buChar char="n"/>
            </a:pPr>
            <a:r>
              <a:rPr lang="pl-PL" altLang="en-US" sz="20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Odnos između X i Y opisuje se linearnom funkcijom</a:t>
            </a:r>
            <a:endParaRPr lang="en-US" altLang="en-US" sz="20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20675" lvl="0" indent="-320675" defTabSz="852488" fontAlgn="base">
              <a:spcBef>
                <a:spcPct val="45000"/>
              </a:spcBef>
              <a:spcAft>
                <a:spcPct val="0"/>
              </a:spcAft>
              <a:buClr>
                <a:srgbClr val="FEA402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en-US" sz="20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Pretpostavlja</a:t>
            </a:r>
            <a:r>
              <a:rPr lang="en-US" altLang="en-US" sz="20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da </a:t>
            </a:r>
            <a:r>
              <a:rPr lang="en-US" altLang="en-US" sz="20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altLang="en-US" sz="20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20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promene</a:t>
            </a:r>
            <a:r>
              <a:rPr lang="en-US" altLang="en-US" sz="20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Y </a:t>
            </a:r>
            <a:r>
              <a:rPr lang="en-US" altLang="en-US" sz="20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povezane</a:t>
            </a:r>
            <a:r>
              <a:rPr lang="en-US" altLang="en-US" sz="20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20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altLang="en-US" sz="20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20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promenama</a:t>
            </a:r>
            <a:r>
              <a:rPr lang="en-US" altLang="en-US" sz="20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X</a:t>
            </a:r>
          </a:p>
        </p:txBody>
      </p:sp>
      <p:sp>
        <p:nvSpPr>
          <p:cNvPr id="35" name="Rectangle 9"/>
          <p:cNvSpPr>
            <a:spLocks noChangeArrowheads="1"/>
          </p:cNvSpPr>
          <p:nvPr/>
        </p:nvSpPr>
        <p:spPr bwMode="auto">
          <a:xfrm>
            <a:off x="264280" y="5002076"/>
            <a:ext cx="18383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dirty="0" err="1"/>
              <a:t>Zavisna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promenljiva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07597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Model </a:t>
            </a:r>
            <a:r>
              <a:rPr lang="en-US" dirty="0" err="1"/>
              <a:t>jednostavne</a:t>
            </a:r>
            <a:r>
              <a:rPr lang="en-US" dirty="0"/>
              <a:t> </a:t>
            </a:r>
            <a:r>
              <a:rPr lang="en-US" dirty="0" err="1"/>
              <a:t>linearne</a:t>
            </a:r>
            <a:r>
              <a:rPr lang="en-US" dirty="0"/>
              <a:t> </a:t>
            </a:r>
            <a:r>
              <a:rPr lang="en-US" dirty="0" err="1"/>
              <a:t>regresije</a:t>
            </a:r>
            <a:endParaRPr lang="en-US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 flipH="1" flipV="1">
            <a:off x="3685705" y="4234901"/>
            <a:ext cx="17526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hr-HR"/>
          </a:p>
        </p:txBody>
      </p:sp>
      <p:sp>
        <p:nvSpPr>
          <p:cNvPr id="4" name="Line 3"/>
          <p:cNvSpPr>
            <a:spLocks noChangeShapeType="1"/>
          </p:cNvSpPr>
          <p:nvPr/>
        </p:nvSpPr>
        <p:spPr bwMode="auto">
          <a:xfrm flipH="1" flipV="1">
            <a:off x="3685705" y="2939501"/>
            <a:ext cx="17526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hr-HR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 flipH="1">
            <a:off x="5420843" y="3061739"/>
            <a:ext cx="6350" cy="27924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 flipV="1">
            <a:off x="3522193" y="2958551"/>
            <a:ext cx="6470650" cy="1830388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6352705" y="3930101"/>
            <a:ext cx="2438400" cy="70532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sz="2000" dirty="0"/>
              <a:t>Slučajna greška za ovu vrednost</a:t>
            </a:r>
            <a:r>
              <a:rPr lang="en-US" sz="2000" dirty="0"/>
              <a:t> </a:t>
            </a:r>
            <a:r>
              <a:rPr lang="en-US" altLang="en-US" sz="2000" dirty="0"/>
              <a:t>X</a:t>
            </a:r>
            <a:r>
              <a:rPr lang="en-US" altLang="en-US" sz="2000" baseline="-25000" dirty="0"/>
              <a:t>i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211043" y="1891751"/>
            <a:ext cx="457200" cy="582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/>
              <a:t>Y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9611843" y="5792239"/>
            <a:ext cx="457200" cy="582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/>
              <a:t>X</a:t>
            </a:r>
          </a:p>
        </p:txBody>
      </p:sp>
      <p:sp>
        <p:nvSpPr>
          <p:cNvPr id="22" name="Freeform 22"/>
          <p:cNvSpPr>
            <a:spLocks/>
          </p:cNvSpPr>
          <p:nvPr/>
        </p:nvSpPr>
        <p:spPr bwMode="auto">
          <a:xfrm>
            <a:off x="3685705" y="2406101"/>
            <a:ext cx="6323013" cy="3452813"/>
          </a:xfrm>
          <a:custGeom>
            <a:avLst/>
            <a:gdLst>
              <a:gd name="T0" fmla="*/ 2147483646 w 3983"/>
              <a:gd name="T1" fmla="*/ 0 h 2175"/>
              <a:gd name="T2" fmla="*/ 0 w 3983"/>
              <a:gd name="T3" fmla="*/ 2147483646 h 2175"/>
              <a:gd name="T4" fmla="*/ 2147483646 w 3983"/>
              <a:gd name="T5" fmla="*/ 2147483646 h 2175"/>
              <a:gd name="T6" fmla="*/ 0 60000 65536"/>
              <a:gd name="T7" fmla="*/ 0 60000 65536"/>
              <a:gd name="T8" fmla="*/ 0 60000 65536"/>
              <a:gd name="T9" fmla="*/ 0 w 3983"/>
              <a:gd name="T10" fmla="*/ 0 h 2175"/>
              <a:gd name="T11" fmla="*/ 3983 w 3983"/>
              <a:gd name="T12" fmla="*/ 2175 h 2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83" h="2175">
                <a:moveTo>
                  <a:pt x="1" y="0"/>
                </a:moveTo>
                <a:lnTo>
                  <a:pt x="0" y="2175"/>
                </a:lnTo>
                <a:lnTo>
                  <a:pt x="3983" y="2175"/>
                </a:lnTo>
              </a:path>
            </a:pathLst>
          </a:custGeom>
          <a:noFill/>
          <a:ln w="762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23" name="Line 23"/>
          <p:cNvSpPr>
            <a:spLocks noChangeShapeType="1"/>
          </p:cNvSpPr>
          <p:nvPr/>
        </p:nvSpPr>
        <p:spPr bwMode="auto">
          <a:xfrm>
            <a:off x="3299943" y="2483889"/>
            <a:ext cx="1587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>
            <a:off x="3299943" y="3044276"/>
            <a:ext cx="1587" cy="1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5" name="Line 25"/>
          <p:cNvSpPr>
            <a:spLocks noChangeShapeType="1"/>
          </p:cNvSpPr>
          <p:nvPr/>
        </p:nvSpPr>
        <p:spPr bwMode="auto">
          <a:xfrm>
            <a:off x="3299943" y="3358601"/>
            <a:ext cx="1587" cy="1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6" name="Line 26"/>
          <p:cNvSpPr>
            <a:spLocks noChangeShapeType="1"/>
          </p:cNvSpPr>
          <p:nvPr/>
        </p:nvSpPr>
        <p:spPr bwMode="auto">
          <a:xfrm>
            <a:off x="3299943" y="3666576"/>
            <a:ext cx="1587" cy="1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7" name="Line 27"/>
          <p:cNvSpPr>
            <a:spLocks noChangeShapeType="1"/>
          </p:cNvSpPr>
          <p:nvPr/>
        </p:nvSpPr>
        <p:spPr bwMode="auto">
          <a:xfrm>
            <a:off x="3299943" y="3982489"/>
            <a:ext cx="1587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8" name="Line 28"/>
          <p:cNvSpPr>
            <a:spLocks noChangeShapeType="1"/>
          </p:cNvSpPr>
          <p:nvPr/>
        </p:nvSpPr>
        <p:spPr bwMode="auto">
          <a:xfrm>
            <a:off x="3299943" y="4296814"/>
            <a:ext cx="1587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9" name="Line 29"/>
          <p:cNvSpPr>
            <a:spLocks noChangeShapeType="1"/>
          </p:cNvSpPr>
          <p:nvPr/>
        </p:nvSpPr>
        <p:spPr bwMode="auto">
          <a:xfrm>
            <a:off x="3299943" y="4604789"/>
            <a:ext cx="1587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0" name="Line 30"/>
          <p:cNvSpPr>
            <a:spLocks noChangeShapeType="1"/>
          </p:cNvSpPr>
          <p:nvPr/>
        </p:nvSpPr>
        <p:spPr bwMode="auto">
          <a:xfrm>
            <a:off x="3299943" y="4919114"/>
            <a:ext cx="1587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1" name="Line 31"/>
          <p:cNvSpPr>
            <a:spLocks noChangeShapeType="1"/>
          </p:cNvSpPr>
          <p:nvPr/>
        </p:nvSpPr>
        <p:spPr bwMode="auto">
          <a:xfrm>
            <a:off x="3299943" y="5227089"/>
            <a:ext cx="1587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2" name="Line 32"/>
          <p:cNvSpPr>
            <a:spLocks noChangeShapeType="1"/>
          </p:cNvSpPr>
          <p:nvPr/>
        </p:nvSpPr>
        <p:spPr bwMode="auto">
          <a:xfrm>
            <a:off x="3299943" y="5543001"/>
            <a:ext cx="1587" cy="1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5" name="Rectangle 35"/>
          <p:cNvSpPr>
            <a:spLocks noChangeArrowheads="1"/>
          </p:cNvSpPr>
          <p:nvPr/>
        </p:nvSpPr>
        <p:spPr bwMode="auto">
          <a:xfrm>
            <a:off x="1272706" y="2609301"/>
            <a:ext cx="2057400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dirty="0" err="1"/>
              <a:t>Posmatrana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vrednost</a:t>
            </a:r>
            <a:r>
              <a:rPr lang="en-US" altLang="en-US" sz="2000" dirty="0"/>
              <a:t> Y za X</a:t>
            </a:r>
            <a:r>
              <a:rPr lang="en-US" altLang="en-US" sz="2000" baseline="-25000" dirty="0"/>
              <a:t>i</a:t>
            </a:r>
            <a:endParaRPr lang="en-US" altLang="en-US" b="1" baseline="-25000" dirty="0"/>
          </a:p>
        </p:txBody>
      </p:sp>
      <p:sp>
        <p:nvSpPr>
          <p:cNvPr id="36" name="AutoShape 36"/>
          <p:cNvSpPr>
            <a:spLocks/>
          </p:cNvSpPr>
          <p:nvPr/>
        </p:nvSpPr>
        <p:spPr bwMode="auto">
          <a:xfrm>
            <a:off x="3457105" y="4863551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37" name="Line 37"/>
          <p:cNvSpPr>
            <a:spLocks noChangeShapeType="1"/>
          </p:cNvSpPr>
          <p:nvPr/>
        </p:nvSpPr>
        <p:spPr bwMode="auto">
          <a:xfrm>
            <a:off x="8105305" y="3472901"/>
            <a:ext cx="1676400" cy="1588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8" name="Line 38"/>
          <p:cNvSpPr>
            <a:spLocks noChangeShapeType="1"/>
          </p:cNvSpPr>
          <p:nvPr/>
        </p:nvSpPr>
        <p:spPr bwMode="auto">
          <a:xfrm>
            <a:off x="9781705" y="3015701"/>
            <a:ext cx="1588" cy="4572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9" name="AutoShape 39"/>
          <p:cNvSpPr>
            <a:spLocks/>
          </p:cNvSpPr>
          <p:nvPr/>
        </p:nvSpPr>
        <p:spPr bwMode="auto">
          <a:xfrm flipH="1">
            <a:off x="5497043" y="3187151"/>
            <a:ext cx="152400" cy="990600"/>
          </a:xfrm>
          <a:prstGeom prst="leftBrace">
            <a:avLst>
              <a:gd name="adj1" fmla="val 54167"/>
              <a:gd name="adj2" fmla="val 48958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40" name="Freeform 40"/>
          <p:cNvSpPr>
            <a:spLocks/>
          </p:cNvSpPr>
          <p:nvPr/>
        </p:nvSpPr>
        <p:spPr bwMode="auto">
          <a:xfrm>
            <a:off x="5344643" y="4177751"/>
            <a:ext cx="152400" cy="152400"/>
          </a:xfrm>
          <a:custGeom>
            <a:avLst/>
            <a:gdLst>
              <a:gd name="T0" fmla="*/ 0 w 286"/>
              <a:gd name="T1" fmla="*/ 2147483646 h 286"/>
              <a:gd name="T2" fmla="*/ 2147483646 w 286"/>
              <a:gd name="T3" fmla="*/ 2147483646 h 286"/>
              <a:gd name="T4" fmla="*/ 2147483646 w 286"/>
              <a:gd name="T5" fmla="*/ 2147483646 h 286"/>
              <a:gd name="T6" fmla="*/ 2147483646 w 286"/>
              <a:gd name="T7" fmla="*/ 2147483646 h 286"/>
              <a:gd name="T8" fmla="*/ 2147483646 w 286"/>
              <a:gd name="T9" fmla="*/ 2147483646 h 286"/>
              <a:gd name="T10" fmla="*/ 2147483646 w 286"/>
              <a:gd name="T11" fmla="*/ 0 h 286"/>
              <a:gd name="T12" fmla="*/ 2147483646 w 286"/>
              <a:gd name="T13" fmla="*/ 2147483646 h 286"/>
              <a:gd name="T14" fmla="*/ 2147483646 w 286"/>
              <a:gd name="T15" fmla="*/ 2147483646 h 286"/>
              <a:gd name="T16" fmla="*/ 2147483646 w 286"/>
              <a:gd name="T17" fmla="*/ 2147483646 h 286"/>
              <a:gd name="T18" fmla="*/ 2147483646 w 286"/>
              <a:gd name="T19" fmla="*/ 2147483646 h 286"/>
              <a:gd name="T20" fmla="*/ 2147483646 w 286"/>
              <a:gd name="T21" fmla="*/ 2147483646 h 286"/>
              <a:gd name="T22" fmla="*/ 2147483646 w 286"/>
              <a:gd name="T23" fmla="*/ 2147483646 h 286"/>
              <a:gd name="T24" fmla="*/ 2147483646 w 286"/>
              <a:gd name="T25" fmla="*/ 2147483646 h 286"/>
              <a:gd name="T26" fmla="*/ 2147483646 w 286"/>
              <a:gd name="T27" fmla="*/ 2147483646 h 286"/>
              <a:gd name="T28" fmla="*/ 2147483646 w 286"/>
              <a:gd name="T29" fmla="*/ 2147483646 h 286"/>
              <a:gd name="T30" fmla="*/ 2147483646 w 286"/>
              <a:gd name="T31" fmla="*/ 2147483646 h 286"/>
              <a:gd name="T32" fmla="*/ 2147483646 w 286"/>
              <a:gd name="T33" fmla="*/ 2147483646 h 286"/>
              <a:gd name="T34" fmla="*/ 2147483646 w 286"/>
              <a:gd name="T35" fmla="*/ 2147483646 h 286"/>
              <a:gd name="T36" fmla="*/ 2147483646 w 286"/>
              <a:gd name="T37" fmla="*/ 2147483646 h 286"/>
              <a:gd name="T38" fmla="*/ 2147483646 w 286"/>
              <a:gd name="T39" fmla="*/ 2147483646 h 286"/>
              <a:gd name="T40" fmla="*/ 0 w 286"/>
              <a:gd name="T41" fmla="*/ 2147483646 h 28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86"/>
              <a:gd name="T64" fmla="*/ 0 h 286"/>
              <a:gd name="T65" fmla="*/ 286 w 286"/>
              <a:gd name="T66" fmla="*/ 286 h 28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86" h="286">
                <a:moveTo>
                  <a:pt x="0" y="145"/>
                </a:moveTo>
                <a:lnTo>
                  <a:pt x="7" y="99"/>
                </a:lnTo>
                <a:lnTo>
                  <a:pt x="26" y="61"/>
                </a:lnTo>
                <a:lnTo>
                  <a:pt x="61" y="30"/>
                </a:lnTo>
                <a:lnTo>
                  <a:pt x="99" y="8"/>
                </a:lnTo>
                <a:lnTo>
                  <a:pt x="144" y="0"/>
                </a:lnTo>
                <a:lnTo>
                  <a:pt x="186" y="8"/>
                </a:lnTo>
                <a:lnTo>
                  <a:pt x="228" y="30"/>
                </a:lnTo>
                <a:lnTo>
                  <a:pt x="259" y="61"/>
                </a:lnTo>
                <a:lnTo>
                  <a:pt x="278" y="99"/>
                </a:lnTo>
                <a:lnTo>
                  <a:pt x="285" y="145"/>
                </a:lnTo>
                <a:lnTo>
                  <a:pt x="278" y="190"/>
                </a:lnTo>
                <a:lnTo>
                  <a:pt x="259" y="228"/>
                </a:lnTo>
                <a:lnTo>
                  <a:pt x="228" y="259"/>
                </a:lnTo>
                <a:lnTo>
                  <a:pt x="186" y="281"/>
                </a:lnTo>
                <a:lnTo>
                  <a:pt x="144" y="285"/>
                </a:lnTo>
                <a:lnTo>
                  <a:pt x="99" y="281"/>
                </a:lnTo>
                <a:lnTo>
                  <a:pt x="61" y="259"/>
                </a:lnTo>
                <a:lnTo>
                  <a:pt x="26" y="228"/>
                </a:lnTo>
                <a:lnTo>
                  <a:pt x="7" y="190"/>
                </a:lnTo>
                <a:lnTo>
                  <a:pt x="0" y="145"/>
                </a:lnTo>
              </a:path>
            </a:pathLst>
          </a:custGeom>
          <a:solidFill>
            <a:schemeClr val="hlink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hr-HR"/>
          </a:p>
        </p:txBody>
      </p:sp>
      <p:sp>
        <p:nvSpPr>
          <p:cNvPr id="41" name="Rectangle 41"/>
          <p:cNvSpPr>
            <a:spLocks noChangeArrowheads="1"/>
          </p:cNvSpPr>
          <p:nvPr/>
        </p:nvSpPr>
        <p:spPr bwMode="auto">
          <a:xfrm>
            <a:off x="1272706" y="3726863"/>
            <a:ext cx="2046288" cy="70532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dirty="0" err="1"/>
              <a:t>Predviđena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vrednost</a:t>
            </a:r>
            <a:r>
              <a:rPr lang="en-US" altLang="en-US" sz="2000" dirty="0"/>
              <a:t> Y za X</a:t>
            </a:r>
            <a:r>
              <a:rPr lang="en-US" altLang="en-US" sz="2000" baseline="-25000" dirty="0"/>
              <a:t>i</a:t>
            </a:r>
            <a:r>
              <a:rPr lang="en-US" altLang="en-US" sz="2000" dirty="0"/>
              <a:t> </a:t>
            </a:r>
          </a:p>
        </p:txBody>
      </p:sp>
      <p:graphicFrame>
        <p:nvGraphicFramePr>
          <p:cNvPr id="42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4369571"/>
              </p:ext>
            </p:extLst>
          </p:nvPr>
        </p:nvGraphicFramePr>
        <p:xfrm>
          <a:off x="5028730" y="1720301"/>
          <a:ext cx="3878263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3" imgW="1143000" imgH="228600" progId="Equation.3">
                  <p:embed/>
                </p:oleObj>
              </mc:Choice>
              <mc:Fallback>
                <p:oleObj name="Equation" r:id="rId3" imgW="1143000" imgH="228600" progId="Equation.3">
                  <p:embed/>
                  <p:pic>
                    <p:nvPicPr>
                      <p:cNvPr id="14376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8730" y="1720301"/>
                        <a:ext cx="3878263" cy="7762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 Box 43"/>
          <p:cNvSpPr txBox="1">
            <a:spLocks noChangeArrowheads="1"/>
          </p:cNvSpPr>
          <p:nvPr/>
        </p:nvSpPr>
        <p:spPr bwMode="auto">
          <a:xfrm>
            <a:off x="5209705" y="5835101"/>
            <a:ext cx="43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/>
              <a:t>X</a:t>
            </a:r>
            <a:r>
              <a:rPr lang="en-US" altLang="en-US" baseline="-25000"/>
              <a:t>i</a:t>
            </a:r>
          </a:p>
        </p:txBody>
      </p:sp>
      <p:sp>
        <p:nvSpPr>
          <p:cNvPr id="45" name="Line 45"/>
          <p:cNvSpPr>
            <a:spLocks noChangeShapeType="1"/>
          </p:cNvSpPr>
          <p:nvPr/>
        </p:nvSpPr>
        <p:spPr bwMode="auto">
          <a:xfrm flipH="1" flipV="1">
            <a:off x="6047905" y="3777701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hr-HR"/>
          </a:p>
        </p:txBody>
      </p:sp>
      <p:sp>
        <p:nvSpPr>
          <p:cNvPr id="46" name="Line 46"/>
          <p:cNvSpPr>
            <a:spLocks noChangeShapeType="1"/>
          </p:cNvSpPr>
          <p:nvPr/>
        </p:nvSpPr>
        <p:spPr bwMode="auto">
          <a:xfrm>
            <a:off x="7724305" y="2482301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hr-HR"/>
          </a:p>
        </p:txBody>
      </p:sp>
      <p:sp>
        <p:nvSpPr>
          <p:cNvPr id="47" name="Rectangle 47"/>
          <p:cNvSpPr>
            <a:spLocks noChangeArrowheads="1"/>
          </p:cNvSpPr>
          <p:nvPr/>
        </p:nvSpPr>
        <p:spPr bwMode="auto">
          <a:xfrm>
            <a:off x="8333905" y="3396701"/>
            <a:ext cx="1676400" cy="4587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dirty="0"/>
              <a:t>Nagib = </a:t>
            </a:r>
            <a:r>
              <a:rPr lang="el-GR" altLang="en-US" dirty="0"/>
              <a:t>β</a:t>
            </a:r>
            <a:r>
              <a:rPr lang="en-US" altLang="en-US" baseline="-25000" dirty="0"/>
              <a:t>1</a:t>
            </a:r>
            <a:endParaRPr lang="el-GR" altLang="en-US" baseline="-25000" dirty="0"/>
          </a:p>
        </p:txBody>
      </p:sp>
      <p:sp>
        <p:nvSpPr>
          <p:cNvPr id="48" name="Rectangle 48"/>
          <p:cNvSpPr>
            <a:spLocks noChangeArrowheads="1"/>
          </p:cNvSpPr>
          <p:nvPr/>
        </p:nvSpPr>
        <p:spPr bwMode="auto">
          <a:xfrm>
            <a:off x="1704505" y="5073101"/>
            <a:ext cx="1828800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dirty="0"/>
              <a:t>Intercept = </a:t>
            </a:r>
            <a:r>
              <a:rPr lang="el-GR" altLang="en-US" sz="2000" dirty="0"/>
              <a:t>β</a:t>
            </a:r>
            <a:r>
              <a:rPr lang="en-US" altLang="en-US" sz="2000" baseline="-25000" dirty="0"/>
              <a:t>0</a:t>
            </a:r>
            <a:r>
              <a:rPr lang="en-US" altLang="en-US" sz="2000" dirty="0"/>
              <a:t>  </a:t>
            </a:r>
          </a:p>
        </p:txBody>
      </p:sp>
      <p:sp>
        <p:nvSpPr>
          <p:cNvPr id="49" name="Text Box 49"/>
          <p:cNvSpPr txBox="1">
            <a:spLocks noChangeArrowheads="1"/>
          </p:cNvSpPr>
          <p:nvPr/>
        </p:nvSpPr>
        <p:spPr bwMode="auto">
          <a:xfrm>
            <a:off x="5590705" y="3320501"/>
            <a:ext cx="533400" cy="57943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n-US" sz="3200"/>
              <a:t>ε</a:t>
            </a:r>
            <a:r>
              <a:rPr lang="en-US" altLang="en-US" sz="3200" baseline="-25000"/>
              <a:t>i</a:t>
            </a:r>
            <a:endParaRPr lang="el-GR" altLang="en-US" sz="3200" baseline="-25000"/>
          </a:p>
        </p:txBody>
      </p:sp>
    </p:spTree>
    <p:extLst>
      <p:ext uri="{BB962C8B-B14F-4D97-AF65-F5344CB8AC3E}">
        <p14:creationId xmlns:p14="http://schemas.microsoft.com/office/powerpoint/2010/main" val="2295038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Jednačina</a:t>
            </a:r>
            <a:r>
              <a:rPr lang="en-US" altLang="en-US" dirty="0"/>
              <a:t> </a:t>
            </a:r>
            <a:r>
              <a:rPr lang="en-US" altLang="en-US" dirty="0" err="1"/>
              <a:t>jednostavne</a:t>
            </a:r>
            <a:r>
              <a:rPr lang="en-US" altLang="en-US" dirty="0"/>
              <a:t> </a:t>
            </a:r>
            <a:r>
              <a:rPr lang="en-US" altLang="en-US" dirty="0" err="1"/>
              <a:t>linearne</a:t>
            </a:r>
            <a:r>
              <a:rPr lang="en-US" altLang="en-US" dirty="0"/>
              <a:t> </a:t>
            </a:r>
            <a:r>
              <a:rPr lang="en-US" altLang="en-US" dirty="0" err="1"/>
              <a:t>regresije</a:t>
            </a:r>
            <a:r>
              <a:rPr lang="en-US" altLang="en-US" dirty="0"/>
              <a:t> (</a:t>
            </a:r>
            <a:r>
              <a:rPr lang="en-US" altLang="en-US" dirty="0" err="1"/>
              <a:t>Linija</a:t>
            </a:r>
            <a:r>
              <a:rPr lang="en-US" altLang="en-US" dirty="0"/>
              <a:t> </a:t>
            </a:r>
            <a:r>
              <a:rPr lang="en-US" altLang="en-US" dirty="0" err="1"/>
              <a:t>Predviđanja</a:t>
            </a:r>
            <a:r>
              <a:rPr lang="en-US" altLang="en-US" dirty="0"/>
              <a:t>)</a:t>
            </a:r>
            <a:endParaRPr lang="pl-PL" dirty="0"/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2058371" y="1890531"/>
            <a:ext cx="7315200" cy="3778250"/>
            <a:chOff x="672" y="1008"/>
            <a:chExt cx="4608" cy="2380"/>
          </a:xfrm>
        </p:grpSpPr>
        <p:graphicFrame>
          <p:nvGraphicFramePr>
            <p:cNvPr id="5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65584557"/>
                </p:ext>
              </p:extLst>
            </p:nvPr>
          </p:nvGraphicFramePr>
          <p:xfrm>
            <a:off x="1564" y="2693"/>
            <a:ext cx="2390" cy="6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5" name="Equation" r:id="rId3" imgW="875920" imgH="253890" progId="Equation.3">
                    <p:embed/>
                  </p:oleObj>
                </mc:Choice>
                <mc:Fallback>
                  <p:oleObj name="Equation" r:id="rId3" imgW="875920" imgH="253890" progId="Equation.3">
                    <p:embed/>
                    <p:pic>
                      <p:nvPicPr>
                        <p:cNvPr id="15365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4" y="2693"/>
                          <a:ext cx="2390" cy="69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720" y="1008"/>
              <a:ext cx="4464" cy="526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51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dirty="0" err="1"/>
                <a:t>Jednačina</a:t>
              </a:r>
              <a:r>
                <a:rPr lang="en-US" altLang="en-US" dirty="0"/>
                <a:t> </a:t>
              </a:r>
              <a:r>
                <a:rPr lang="en-US" altLang="en-US" dirty="0" err="1"/>
                <a:t>jednostavne</a:t>
              </a:r>
              <a:r>
                <a:rPr lang="en-US" altLang="en-US" dirty="0"/>
                <a:t> </a:t>
              </a:r>
              <a:r>
                <a:rPr lang="en-US" altLang="en-US" dirty="0" err="1"/>
                <a:t>linearne</a:t>
              </a:r>
              <a:r>
                <a:rPr lang="en-US" altLang="en-US" dirty="0"/>
                <a:t> </a:t>
              </a:r>
              <a:r>
                <a:rPr lang="en-US" altLang="en-US" dirty="0" err="1"/>
                <a:t>regresije</a:t>
              </a:r>
              <a:r>
                <a:rPr lang="en-US" altLang="en-US" dirty="0"/>
                <a:t> </a:t>
              </a:r>
              <a:r>
                <a:rPr lang="en-US" altLang="en-US" dirty="0" err="1"/>
                <a:t>pruža</a:t>
              </a:r>
              <a:r>
                <a:rPr lang="en-US" altLang="en-US" dirty="0"/>
                <a:t> </a:t>
              </a:r>
              <a:r>
                <a:rPr lang="en-US" altLang="en-US" dirty="0" err="1"/>
                <a:t>procenu</a:t>
              </a:r>
              <a:r>
                <a:rPr lang="en-US" altLang="en-US" dirty="0"/>
                <a:t> </a:t>
              </a:r>
              <a:r>
                <a:rPr lang="en-US" altLang="en-US" dirty="0" err="1"/>
                <a:t>regresione</a:t>
              </a:r>
              <a:r>
                <a:rPr lang="en-US" altLang="en-US" dirty="0"/>
                <a:t> </a:t>
              </a:r>
              <a:r>
                <a:rPr lang="en-US" altLang="en-US" dirty="0" err="1"/>
                <a:t>linije</a:t>
              </a:r>
              <a:r>
                <a:rPr lang="en-US" altLang="en-US" dirty="0"/>
                <a:t> </a:t>
              </a:r>
              <a:r>
                <a:rPr lang="en-US" altLang="en-US" dirty="0" err="1"/>
                <a:t>populacije</a:t>
              </a:r>
              <a:r>
                <a:rPr lang="en-US" altLang="en-US" dirty="0"/>
                <a:t>.</a:t>
              </a: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2160" y="1864"/>
              <a:ext cx="1152" cy="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 dirty="0" err="1"/>
                <a:t>Procena</a:t>
              </a:r>
              <a:r>
                <a:rPr lang="en-US" altLang="en-US" sz="2000" dirty="0"/>
                <a:t> </a:t>
              </a:r>
              <a:r>
                <a:rPr lang="en-US" altLang="en-US" sz="2000" dirty="0" err="1"/>
                <a:t>intercepta</a:t>
              </a:r>
              <a:r>
                <a:rPr lang="en-US" altLang="en-US" sz="2000" dirty="0"/>
                <a:t> </a:t>
              </a:r>
              <a:r>
                <a:rPr lang="en-US" altLang="en-US" sz="2000" dirty="0" err="1"/>
                <a:t>regresije</a:t>
              </a:r>
              <a:endParaRPr lang="en-US" altLang="en-US" sz="2000" baseline="-25000" dirty="0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3408" y="1912"/>
              <a:ext cx="1296" cy="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 dirty="0" err="1"/>
                <a:t>Procena</a:t>
              </a:r>
              <a:r>
                <a:rPr lang="en-US" altLang="en-US" sz="2000" dirty="0"/>
                <a:t> </a:t>
              </a:r>
              <a:r>
                <a:rPr lang="en-US" altLang="en-US" sz="2000" dirty="0" err="1"/>
                <a:t>nagiba</a:t>
              </a:r>
              <a:r>
                <a:rPr lang="en-US" altLang="en-US" sz="2000" dirty="0"/>
                <a:t> </a:t>
              </a:r>
              <a:r>
                <a:rPr lang="en-US" altLang="en-US" sz="2000" dirty="0" err="1"/>
                <a:t>regresije</a:t>
              </a:r>
              <a:endParaRPr lang="en-US" altLang="en-US" sz="2000" baseline="-25000" dirty="0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400" y="2488"/>
              <a:ext cx="48" cy="288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3408" y="2344"/>
              <a:ext cx="144" cy="48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672" y="1672"/>
              <a:ext cx="1104" cy="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pl-PL" altLang="en-US" sz="2000" dirty="0"/>
                <a:t>Procena (ili predviđena) Y vrednost za posmatranje i</a:t>
              </a:r>
              <a:endParaRPr lang="en-US" altLang="en-US" sz="2000" baseline="-25000" dirty="0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1344" y="2488"/>
              <a:ext cx="288" cy="288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4176" y="2584"/>
              <a:ext cx="1104" cy="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pl-PL" altLang="en-US" sz="2000" dirty="0"/>
                <a:t>Vrednost X za posmatranje i</a:t>
              </a:r>
              <a:endParaRPr lang="en-US" altLang="en-US" sz="2000" dirty="0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H="1">
              <a:off x="3840" y="2824"/>
              <a:ext cx="336" cy="9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r-HR"/>
            </a:p>
          </p:txBody>
        </p:sp>
      </p:grpSp>
    </p:spTree>
    <p:extLst>
      <p:ext uri="{BB962C8B-B14F-4D97-AF65-F5344CB8AC3E}">
        <p14:creationId xmlns:p14="http://schemas.microsoft.com/office/powerpoint/2010/main" val="3152512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Metod </a:t>
            </a:r>
            <a:r>
              <a:rPr lang="en-US" altLang="en-US" dirty="0" err="1"/>
              <a:t>najmanjih</a:t>
            </a:r>
            <a:r>
              <a:rPr lang="en-US" altLang="en-US" dirty="0"/>
              <a:t> </a:t>
            </a:r>
            <a:r>
              <a:rPr lang="en-US" altLang="en-US" dirty="0" err="1"/>
              <a:t>kvadrata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>
                <a:solidFill>
                  <a:srgbClr val="7F7F7F"/>
                </a:solidFill>
              </a:rPr>
              <a:t>Source: Source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1898754" y="1809028"/>
            <a:ext cx="8077200" cy="4532313"/>
          </a:xfrm>
        </p:spPr>
        <p:txBody>
          <a:bodyPr/>
          <a:lstStyle/>
          <a:p>
            <a:pPr marL="0" indent="0"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en-US" sz="2700" dirty="0"/>
              <a:t>b</a:t>
            </a:r>
            <a:r>
              <a:rPr lang="en-US" altLang="en-US" sz="2700" baseline="-25000" dirty="0"/>
              <a:t>0</a:t>
            </a:r>
            <a:r>
              <a:rPr lang="en-US" altLang="en-US" sz="2700" dirty="0"/>
              <a:t> </a:t>
            </a:r>
            <a:r>
              <a:rPr lang="en-US" altLang="en-US" sz="2700" dirty="0" err="1"/>
              <a:t>i</a:t>
            </a:r>
            <a:r>
              <a:rPr lang="en-US" altLang="en-US" sz="2700" dirty="0"/>
              <a:t>  b</a:t>
            </a:r>
            <a:r>
              <a:rPr lang="en-US" altLang="en-US" sz="2700" baseline="-25000" dirty="0"/>
              <a:t>1</a:t>
            </a:r>
            <a:r>
              <a:rPr lang="en-US" altLang="en-US" sz="2700" dirty="0"/>
              <a:t> </a:t>
            </a:r>
            <a:r>
              <a:rPr lang="en-US" altLang="en-US" sz="2700" dirty="0" err="1"/>
              <a:t>vrednosti</a:t>
            </a:r>
            <a:r>
              <a:rPr lang="en-US" altLang="en-US" sz="2700" dirty="0"/>
              <a:t> se </a:t>
            </a:r>
            <a:r>
              <a:rPr lang="en-US" altLang="en-US" sz="2700" dirty="0" err="1"/>
              <a:t>dobijaju</a:t>
            </a:r>
            <a:r>
              <a:rPr lang="en-US" altLang="en-US" sz="2700" dirty="0"/>
              <a:t> </a:t>
            </a:r>
            <a:r>
              <a:rPr lang="en-US" altLang="en-US" sz="2700" dirty="0" err="1"/>
              <a:t>pronalaženjem</a:t>
            </a:r>
            <a:r>
              <a:rPr lang="en-US" altLang="en-US" sz="2700" dirty="0"/>
              <a:t> </a:t>
            </a:r>
            <a:r>
              <a:rPr lang="en-US" altLang="en-US" sz="2700" dirty="0" err="1">
                <a:solidFill>
                  <a:schemeClr val="accent1">
                    <a:lumMod val="75000"/>
                  </a:schemeClr>
                </a:solidFill>
              </a:rPr>
              <a:t>vrednosti</a:t>
            </a:r>
            <a:r>
              <a:rPr lang="en-US" altLang="en-US" sz="27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US" sz="2700" dirty="0" err="1">
                <a:solidFill>
                  <a:schemeClr val="accent1">
                    <a:lumMod val="75000"/>
                  </a:schemeClr>
                </a:solidFill>
              </a:rPr>
              <a:t>koje</a:t>
            </a:r>
            <a:r>
              <a:rPr lang="en-US" altLang="en-US" sz="27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US" sz="2700" dirty="0" err="1">
                <a:solidFill>
                  <a:schemeClr val="accent1">
                    <a:lumMod val="75000"/>
                  </a:schemeClr>
                </a:solidFill>
              </a:rPr>
              <a:t>minimiziraju</a:t>
            </a:r>
            <a:r>
              <a:rPr lang="en-US" altLang="en-US" sz="27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US" sz="2700" dirty="0" err="1">
                <a:solidFill>
                  <a:schemeClr val="accent1">
                    <a:lumMod val="75000"/>
                  </a:schemeClr>
                </a:solidFill>
              </a:rPr>
              <a:t>zbir</a:t>
            </a:r>
            <a:r>
              <a:rPr lang="en-US" altLang="en-US" sz="27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US" sz="2700" dirty="0" err="1">
                <a:solidFill>
                  <a:schemeClr val="accent1">
                    <a:lumMod val="75000"/>
                  </a:schemeClr>
                </a:solidFill>
              </a:rPr>
              <a:t>kvadriranih</a:t>
            </a:r>
            <a:r>
              <a:rPr lang="en-US" altLang="en-US" sz="27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US" sz="2700" dirty="0" err="1">
                <a:solidFill>
                  <a:schemeClr val="accent1">
                    <a:lumMod val="75000"/>
                  </a:schemeClr>
                </a:solidFill>
              </a:rPr>
              <a:t>razlika</a:t>
            </a:r>
            <a:r>
              <a:rPr lang="en-US" altLang="en-US" sz="27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US" sz="2700" dirty="0" err="1"/>
              <a:t>između</a:t>
            </a:r>
            <a:r>
              <a:rPr lang="en-US" altLang="en-US" sz="2700" dirty="0"/>
              <a:t> Y </a:t>
            </a:r>
            <a:r>
              <a:rPr lang="en-US" altLang="en-US" sz="2700" dirty="0" err="1"/>
              <a:t>i</a:t>
            </a:r>
            <a:r>
              <a:rPr lang="en-US" altLang="en-US" sz="2700" dirty="0"/>
              <a:t> Ŷ.</a:t>
            </a:r>
            <a:endParaRPr lang="en-US" altLang="en-US" dirty="0"/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1905455"/>
              </p:ext>
            </p:extLst>
          </p:nvPr>
        </p:nvGraphicFramePr>
        <p:xfrm>
          <a:off x="1932885" y="3861387"/>
          <a:ext cx="8008938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3" imgW="2705100" imgH="266700" progId="Equation.3">
                  <p:embed/>
                </p:oleObj>
              </mc:Choice>
              <mc:Fallback>
                <p:oleObj name="Equation" r:id="rId3" imgW="2705100" imgH="266700" progId="Equation.3">
                  <p:embed/>
                  <p:pic>
                    <p:nvPicPr>
                      <p:cNvPr id="1638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2885" y="3861387"/>
                        <a:ext cx="8008938" cy="785813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  <a:alpha val="46000"/>
                        </a:schemeClr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Interpretacija</a:t>
            </a:r>
            <a:r>
              <a:rPr lang="en-US" altLang="en-US" dirty="0"/>
              <a:t> </a:t>
            </a:r>
            <a:r>
              <a:rPr lang="en-US" altLang="en-US" dirty="0" err="1"/>
              <a:t>nagiba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intercepta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608666" y="1902117"/>
                <a:ext cx="8732538" cy="45759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0000"/>
                  </a:lnSpc>
                  <a:spcBef>
                    <a:spcPct val="45000"/>
                  </a:spcBef>
                </a:pPr>
                <a:r>
                  <a:rPr lang="en-US" altLang="en-US" sz="2000" dirty="0"/>
                  <a:t>b</a:t>
                </a:r>
                <a:r>
                  <a:rPr lang="en-US" altLang="en-US" sz="2000" baseline="-25000" dirty="0"/>
                  <a:t>1</a:t>
                </a:r>
                <a:r>
                  <a:rPr lang="en-US" altLang="en-US" sz="2000" dirty="0"/>
                  <a:t> je </a:t>
                </a:r>
                <a:r>
                  <a:rPr lang="en-US" altLang="en-US" sz="2000" dirty="0" err="1"/>
                  <a:t>procenjena</a:t>
                </a:r>
                <a:r>
                  <a:rPr lang="en-US" altLang="en-US" sz="2000" dirty="0"/>
                  <a:t> </a:t>
                </a:r>
                <a:r>
                  <a:rPr lang="en-US" altLang="en-US" sz="2000" dirty="0" err="1"/>
                  <a:t>promena</a:t>
                </a:r>
                <a:r>
                  <a:rPr lang="en-US" altLang="en-US" sz="2000" dirty="0"/>
                  <a:t> u </a:t>
                </a:r>
                <a:r>
                  <a:rPr lang="en-US" altLang="en-US" sz="2000" dirty="0" err="1"/>
                  <a:t>srednjoj</a:t>
                </a:r>
                <a:r>
                  <a:rPr lang="en-US" altLang="en-US" sz="2000" dirty="0"/>
                  <a:t> </a:t>
                </a:r>
                <a:r>
                  <a:rPr lang="en-US" altLang="en-US" sz="2000" dirty="0" err="1"/>
                  <a:t>vrednosti</a:t>
                </a:r>
                <a:r>
                  <a:rPr lang="en-US" altLang="en-US" sz="2000" dirty="0"/>
                  <a:t> Y </a:t>
                </a:r>
                <a:r>
                  <a:rPr lang="en-US" altLang="en-US" sz="2000" dirty="0" err="1"/>
                  <a:t>kao</a:t>
                </a:r>
                <a:r>
                  <a:rPr lang="en-US" altLang="en-US" sz="2000" dirty="0"/>
                  <a:t> </a:t>
                </a:r>
                <a:r>
                  <a:rPr lang="en-US" altLang="en-US" sz="2000" dirty="0" err="1"/>
                  <a:t>rezultat</a:t>
                </a:r>
                <a:r>
                  <a:rPr lang="en-US" altLang="en-US" sz="2000" dirty="0"/>
                  <a:t> </a:t>
                </a:r>
                <a:r>
                  <a:rPr lang="en-US" altLang="en-US" sz="2000" dirty="0" err="1"/>
                  <a:t>povećanja</a:t>
                </a:r>
                <a:r>
                  <a:rPr lang="en-US" altLang="en-US" sz="2000" dirty="0"/>
                  <a:t> X za </a:t>
                </a:r>
                <a:r>
                  <a:rPr lang="en-US" altLang="en-US" sz="2000" dirty="0" err="1"/>
                  <a:t>jednu</a:t>
                </a:r>
                <a:r>
                  <a:rPr lang="en-US" altLang="en-US" sz="2000" dirty="0"/>
                  <a:t> </a:t>
                </a:r>
                <a:r>
                  <a:rPr lang="en-US" altLang="en-US" sz="2000" dirty="0" err="1"/>
                  <a:t>jedinicu</a:t>
                </a:r>
                <a:r>
                  <a:rPr lang="en-US" altLang="en-US" sz="2000" dirty="0"/>
                  <a:t>.</a:t>
                </a:r>
                <a:endParaRPr lang="sl-SI" altLang="en-US" sz="2000" dirty="0"/>
              </a:p>
              <a:p>
                <a:pPr>
                  <a:lnSpc>
                    <a:spcPct val="110000"/>
                  </a:lnSpc>
                  <a:spcBef>
                    <a:spcPct val="45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hr-H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hr-HR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hr-HR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hr-HR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hr-HR" sz="20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hr-HR" sz="20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hr-HR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hr-HR" sz="20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</m:oMath>
                  </m:oMathPara>
                </a14:m>
                <a:endParaRPr lang="sl-SI" altLang="en-US" sz="2000" dirty="0"/>
              </a:p>
              <a:p>
                <a:endParaRPr lang="hr-HR" sz="2000" dirty="0"/>
              </a:p>
              <a:p>
                <a:r>
                  <a:rPr lang="hr-HR" sz="2000" dirty="0"/>
                  <a:t>Alternativna jednačina za izračunavanje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sz="20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hr-HR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hr-HR" sz="2000" dirty="0"/>
                  <a:t>:</a:t>
                </a:r>
              </a:p>
              <a:p>
                <a:r>
                  <a:rPr lang="hr-HR" sz="2000" dirty="0"/>
                  <a:t> 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hr-H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hr-HR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−(</m:t>
                              </m:r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)(</m:t>
                              </m:r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num>
                        <m:den>
                          <m:r>
                            <a:rPr lang="hr-HR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hr-HR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Sup>
                                <m:sSubSup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limLoc m:val="undOvr"/>
                                          <m:subHide m:val="on"/>
                                          <m:supHide m:val="on"/>
                                          <m:ctrlPr>
                                            <a:rPr lang="hr-HR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sSub>
                                            <m:sSubPr>
                                              <m:ctrlPr>
                                                <a:rPr lang="hr-HR" sz="2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hr-HR" sz="20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hr-HR" sz="2000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</m:nary>
                                    </m:e>
                                  </m:d>
                                </m:e>
                                <m:sup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hr-HR" sz="2000" dirty="0"/>
              </a:p>
              <a:p>
                <a:pPr>
                  <a:lnSpc>
                    <a:spcPct val="110000"/>
                  </a:lnSpc>
                  <a:spcBef>
                    <a:spcPct val="45000"/>
                  </a:spcBef>
                </a:pPr>
                <a:r>
                  <a:rPr lang="en-US" altLang="en-US" sz="2000" dirty="0"/>
                  <a:t>b</a:t>
                </a:r>
                <a:r>
                  <a:rPr lang="en-US" altLang="en-US" sz="2000" baseline="-25000" dirty="0"/>
                  <a:t>0</a:t>
                </a:r>
                <a:r>
                  <a:rPr lang="en-US" altLang="en-US" sz="2000" dirty="0"/>
                  <a:t> </a:t>
                </a:r>
                <a:r>
                  <a:rPr lang="pl-PL" altLang="en-US" sz="2000" dirty="0"/>
                  <a:t>je procenjena srednja vrednost Y kada je vrednost X jednaka nuli.</a:t>
                </a:r>
                <a:endParaRPr lang="en-US" altLang="en-US" sz="2000" dirty="0"/>
              </a:p>
              <a:p>
                <a:pPr>
                  <a:lnSpc>
                    <a:spcPct val="110000"/>
                  </a:lnSpc>
                  <a:spcBef>
                    <a:spcPct val="45000"/>
                  </a:spcBef>
                </a:pPr>
                <a:endParaRPr lang="sl-SI" altLang="en-US" sz="1050" dirty="0"/>
              </a:p>
              <a:p>
                <a:pPr>
                  <a:lnSpc>
                    <a:spcPct val="110000"/>
                  </a:lnSpc>
                  <a:spcBef>
                    <a:spcPct val="45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l-SI" sz="2000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l-SI" sz="20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en-US" altLang="en-US" sz="1000" dirty="0"/>
              </a:p>
              <a:p>
                <a:pPr>
                  <a:lnSpc>
                    <a:spcPct val="110000"/>
                  </a:lnSpc>
                  <a:spcBef>
                    <a:spcPct val="45000"/>
                  </a:spcBef>
                </a:pPr>
                <a:endParaRPr lang="en-US" alt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666" y="1902117"/>
                <a:ext cx="8732538" cy="4575933"/>
              </a:xfrm>
              <a:prstGeom prst="rect">
                <a:avLst/>
              </a:prstGeom>
              <a:blipFill>
                <a:blip r:embed="rId2"/>
                <a:stretch>
                  <a:fillRect l="-768" t="-3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86103960ca44d5c9df2a8fb84c24390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f0b528dcbc4ce96b8fc80b5cec964086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1545E8-78CF-4BF0-A032-424BE8A941C5}"/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purl.org/dc/elements/1.1/"/>
    <ds:schemaRef ds:uri="a92fe6ce-cc5e-4661-b3e6-d9d5535f70b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d9bddfac-6dc9-4958-8f35-4d0da3af229b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2657</TotalTime>
  <Words>1737</Words>
  <Application>Microsoft Office PowerPoint</Application>
  <PresentationFormat>Panoramiczny</PresentationFormat>
  <Paragraphs>146</Paragraphs>
  <Slides>21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9" baseType="lpstr">
      <vt:lpstr>Arial</vt:lpstr>
      <vt:lpstr>Calibri</vt:lpstr>
      <vt:lpstr>Cambria Math</vt:lpstr>
      <vt:lpstr>Symbol</vt:lpstr>
      <vt:lpstr>Tahoma</vt:lpstr>
      <vt:lpstr>Wingdings</vt:lpstr>
      <vt:lpstr>Motyw pakietu Office</vt:lpstr>
      <vt:lpstr>Equation</vt:lpstr>
      <vt:lpstr>STATISTIČKE METODE ZA ANALIZU LOGISTIČKIH PODATAKA</vt:lpstr>
      <vt:lpstr>Uvod u Regresionu analizu</vt:lpstr>
      <vt:lpstr>Korelacija naspram regresije</vt:lpstr>
      <vt:lpstr>Uvod u regresionu analizu</vt:lpstr>
      <vt:lpstr>Model jednostavne linearne regresije</vt:lpstr>
      <vt:lpstr>Model jednostavne linearne regresije</vt:lpstr>
      <vt:lpstr>Jednačina jednostavne linearne regresije (Linija Predviđanja)</vt:lpstr>
      <vt:lpstr>Metod najmanjih kvadrata</vt:lpstr>
      <vt:lpstr>Interpretacija nagiba i intercepta</vt:lpstr>
      <vt:lpstr>Primer jednostavne linearne regresije</vt:lpstr>
      <vt:lpstr>Primer jednostavne linearne regresije</vt:lpstr>
      <vt:lpstr>Primer jednostavne linearne regresije</vt:lpstr>
      <vt:lpstr>Model višestruke regresije</vt:lpstr>
      <vt:lpstr>Regresioni model i regresiona jednačina</vt:lpstr>
      <vt:lpstr>Procena jednačine višestruke regresije</vt:lpstr>
      <vt:lpstr>Primer jednostavne višestruke regresije</vt:lpstr>
      <vt:lpstr>Simple Multiple Regression  Example</vt:lpstr>
      <vt:lpstr>Prezentacja programu PowerPoint</vt:lpstr>
      <vt:lpstr>Prezentacja programu PowerPoint</vt:lpstr>
      <vt:lpstr>Autori:  Sanja Bojić, Svetlana Nikoličić, Kristijan Brglez , Maja Fošner, Roman Gumzej, Rebeka Kovačič Lukman, Benjamin Marcen, Marinko Maslarić, Boško Matović, Dejan Mirčetić  Finala verzija: jun 2025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Siemieniak</cp:lastModifiedBy>
  <cp:revision>42</cp:revision>
  <dcterms:created xsi:type="dcterms:W3CDTF">2023-07-06T12:09:08Z</dcterms:created>
  <dcterms:modified xsi:type="dcterms:W3CDTF">2025-11-07T12:21:29Z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</Properties>
</file>