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94" r:id="rId8"/>
    <p:sldId id="295" r:id="rId9"/>
    <p:sldId id="296" r:id="rId10"/>
    <p:sldId id="281" r:id="rId11"/>
    <p:sldId id="284" r:id="rId12"/>
    <p:sldId id="297" r:id="rId13"/>
    <p:sldId id="298" r:id="rId14"/>
    <p:sldId id="299" r:id="rId15"/>
    <p:sldId id="300" r:id="rId16"/>
    <p:sldId id="301" r:id="rId17"/>
    <p:sldId id="302" r:id="rId18"/>
    <p:sldId id="303" r:id="rId19"/>
    <p:sldId id="304" r:id="rId20"/>
    <p:sldId id="263" r:id="rId21"/>
    <p:sldId id="335" r:id="rId2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599E59-6424-4508-96B9-199E18FA91D1}" v="4" dt="2025-11-05T08:56:57.4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23" autoAdjust="0"/>
    <p:restoredTop sz="95097" autoAdjust="0"/>
  </p:normalViewPr>
  <p:slideViewPr>
    <p:cSldViewPr snapToGrid="0">
      <p:cViewPr varScale="1">
        <p:scale>
          <a:sx n="102" d="100"/>
          <a:sy n="102" d="100"/>
        </p:scale>
        <p:origin x="768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io Šebalj" userId="a71eced3-786e-4eb6-80ca-f62c4fda7d06" providerId="ADAL" clId="{0D71F56B-DD92-4394-A640-FC2E09197DEC}"/>
    <pc:docChg chg="modSld modMainMaster">
      <pc:chgData name="Dario Šebalj" userId="a71eced3-786e-4eb6-80ca-f62c4fda7d06" providerId="ADAL" clId="{0D71F56B-DD92-4394-A640-FC2E09197DEC}" dt="2025-11-05T08:56:59.475" v="7" actId="6549"/>
      <pc:docMkLst>
        <pc:docMk/>
      </pc:docMkLst>
      <pc:sldChg chg="addSp delSp modSp mod">
        <pc:chgData name="Dario Šebalj" userId="a71eced3-786e-4eb6-80ca-f62c4fda7d06" providerId="ADAL" clId="{0D71F56B-DD92-4394-A640-FC2E09197DEC}" dt="2025-11-05T08:56:59.475" v="7" actId="6549"/>
        <pc:sldMkLst>
          <pc:docMk/>
          <pc:sldMk cId="2920479427" sldId="256"/>
        </pc:sldMkLst>
        <pc:spChg chg="mod">
          <ac:chgData name="Dario Šebalj" userId="a71eced3-786e-4eb6-80ca-f62c4fda7d06" providerId="ADAL" clId="{0D71F56B-DD92-4394-A640-FC2E09197DEC}" dt="2025-11-05T08:56:59.475" v="7" actId="6549"/>
          <ac:spMkLst>
            <pc:docMk/>
            <pc:sldMk cId="2920479427" sldId="256"/>
            <ac:spMk id="5" creationId="{9AC256C7-DE57-3D54-E589-F59329555D7C}"/>
          </ac:spMkLst>
        </pc:spChg>
        <pc:spChg chg="mod">
          <ac:chgData name="Dario Šebalj" userId="a71eced3-786e-4eb6-80ca-f62c4fda7d06" providerId="ADAL" clId="{0D71F56B-DD92-4394-A640-FC2E09197DEC}" dt="2025-11-05T08:56:47.126" v="4" actId="20577"/>
          <ac:spMkLst>
            <pc:docMk/>
            <pc:sldMk cId="2920479427" sldId="256"/>
            <ac:spMk id="6" creationId="{311E5F1D-370A-1D7A-7E79-CCEB891EE01F}"/>
          </ac:spMkLst>
        </pc:spChg>
        <pc:picChg chg="add mod">
          <ac:chgData name="Dario Šebalj" userId="a71eced3-786e-4eb6-80ca-f62c4fda7d06" providerId="ADAL" clId="{0D71F56B-DD92-4394-A640-FC2E09197DEC}" dt="2025-11-05T08:56:57.454" v="6"/>
          <ac:picMkLst>
            <pc:docMk/>
            <pc:sldMk cId="2920479427" sldId="256"/>
            <ac:picMk id="3" creationId="{60DDB7AB-F85B-3FCD-B746-C51C1DDEF65B}"/>
          </ac:picMkLst>
        </pc:picChg>
        <pc:picChg chg="del">
          <ac:chgData name="Dario Šebalj" userId="a71eced3-786e-4eb6-80ca-f62c4fda7d06" providerId="ADAL" clId="{0D71F56B-DD92-4394-A640-FC2E09197DEC}" dt="2025-11-05T08:56:54.997" v="5" actId="478"/>
          <ac:picMkLst>
            <pc:docMk/>
            <pc:sldMk cId="2920479427" sldId="256"/>
            <ac:picMk id="1026" creationId="{DF3823DD-8D25-872F-C72C-4C503464DBA8}"/>
          </ac:picMkLst>
        </pc:picChg>
      </pc:sldChg>
      <pc:sldMasterChg chg="addSp delSp modSp">
        <pc:chgData name="Dario Šebalj" userId="a71eced3-786e-4eb6-80ca-f62c4fda7d06" providerId="ADAL" clId="{0D71F56B-DD92-4394-A640-FC2E09197DEC}" dt="2025-11-05T08:56:39.222" v="1"/>
        <pc:sldMasterMkLst>
          <pc:docMk/>
          <pc:sldMasterMk cId="3146977866" sldId="2147483648"/>
        </pc:sldMasterMkLst>
        <pc:spChg chg="add mod">
          <ac:chgData name="Dario Šebalj" userId="a71eced3-786e-4eb6-80ca-f62c4fda7d06" providerId="ADAL" clId="{0D71F56B-DD92-4394-A640-FC2E09197DEC}" dt="2025-11-05T08:56:39.222" v="1"/>
          <ac:spMkLst>
            <pc:docMk/>
            <pc:sldMasterMk cId="3146977866" sldId="2147483648"/>
            <ac:spMk id="4" creationId="{0887FD01-D45B-75CB-145E-12DE8E99E579}"/>
          </ac:spMkLst>
        </pc:spChg>
        <pc:spChg chg="del">
          <ac:chgData name="Dario Šebalj" userId="a71eced3-786e-4eb6-80ca-f62c4fda7d06" providerId="ADAL" clId="{0D71F56B-DD92-4394-A640-FC2E09197DEC}" dt="2025-11-05T08:56:36.647" v="0" actId="478"/>
          <ac:spMkLst>
            <pc:docMk/>
            <pc:sldMasterMk cId="3146977866" sldId="2147483648"/>
            <ac:spMk id="5" creationId="{EDB8B49A-91DD-E2E0-C046-13FDB51AFF31}"/>
          </ac:spMkLst>
        </pc:spChg>
        <pc:picChg chg="del">
          <ac:chgData name="Dario Šebalj" userId="a71eced3-786e-4eb6-80ca-f62c4fda7d06" providerId="ADAL" clId="{0D71F56B-DD92-4394-A640-FC2E09197DEC}" dt="2025-11-05T08:56:36.647" v="0" actId="478"/>
          <ac:picMkLst>
            <pc:docMk/>
            <pc:sldMasterMk cId="3146977866" sldId="2147483648"/>
            <ac:picMk id="9" creationId="{A1CFD1AA-490A-2DEF-96E8-48A625214639}"/>
          </ac:picMkLst>
        </pc:picChg>
        <pc:picChg chg="add mod">
          <ac:chgData name="Dario Šebalj" userId="a71eced3-786e-4eb6-80ca-f62c4fda7d06" providerId="ADAL" clId="{0D71F56B-DD92-4394-A640-FC2E09197DEC}" dt="2025-11-05T08:56:39.222" v="1"/>
          <ac:picMkLst>
            <pc:docMk/>
            <pc:sldMasterMk cId="3146977866" sldId="2147483648"/>
            <ac:picMk id="10" creationId="{2F84B20B-2F17-4B84-3135-351661EA968E}"/>
          </ac:picMkLst>
        </pc:pic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pole tekstowe 4">
            <a:extLst>
              <a:ext uri="{FF2B5EF4-FFF2-40B4-BE49-F238E27FC236}">
                <a16:creationId xmlns:a16="http://schemas.microsoft.com/office/drawing/2014/main" id="{0887FD01-D45B-75CB-145E-12DE8E99E579}"/>
              </a:ext>
            </a:extLst>
          </p:cNvPr>
          <p:cNvSpPr txBox="1"/>
          <p:nvPr userDrawn="1"/>
        </p:nvSpPr>
        <p:spPr>
          <a:xfrm>
            <a:off x="7359162" y="6200486"/>
            <a:ext cx="39946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10" name="Picture 9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2F84B20B-2F17-4B84-3135-351661EA968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799" y="6178259"/>
            <a:ext cx="785255" cy="64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/>
          <a:lstStyle/>
          <a:p>
            <a:r>
              <a:rPr lang="pl-PL" b="1" dirty="0"/>
              <a:t>Poslovna inteligencija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Rudarenje podataka i otkrivanje znanja</a:t>
            </a:r>
            <a:endParaRPr lang="pl-PL"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11E5F1D-370A-1D7A-7E79-CCEB891EE01F}"/>
              </a:ext>
            </a:extLst>
          </p:cNvPr>
          <p:cNvSpPr txBox="1"/>
          <p:nvPr/>
        </p:nvSpPr>
        <p:spPr>
          <a:xfrm>
            <a:off x="6266562" y="5723984"/>
            <a:ext cx="496736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3" name="Picture 2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60DDB7AB-F85B-3FCD-B746-C51C1DDEF6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5658462"/>
            <a:ext cx="1180628" cy="97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Koraci za provođenje Delphi metode</a:t>
            </a:r>
          </a:p>
        </p:txBody>
      </p:sp>
      <p:pic>
        <p:nvPicPr>
          <p:cNvPr id="6" name="Picture 5" descr="A close-up of a couple of images&#10;&#10;Description automatically generate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510" y="2472338"/>
            <a:ext cx="5760720" cy="133667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188122" y="3809013"/>
            <a:ext cx="2975495" cy="3148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pl-PL" sz="11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Figure. Koraci za provođenje Delphi metode.</a:t>
            </a:r>
            <a:endParaRPr lang="en-GB" sz="1100" dirty="0"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513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Koraci za provođenje Delphi metode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1800" dirty="0"/>
          </a:p>
          <a:p>
            <a:r>
              <a:rPr lang="en-GB" sz="1800" dirty="0"/>
              <a:t>Korak 1 </a:t>
            </a:r>
            <a:r>
              <a:rPr lang="en-GB" sz="1800" dirty="0" err="1"/>
              <a:t>osigurava</a:t>
            </a:r>
            <a:r>
              <a:rPr lang="en-GB" sz="1800" dirty="0"/>
              <a:t> da </a:t>
            </a:r>
            <a:r>
              <a:rPr lang="en-GB" sz="1800" dirty="0" err="1"/>
              <a:t>su</a:t>
            </a:r>
            <a:r>
              <a:rPr lang="en-GB" sz="1800" dirty="0"/>
              <a:t> </a:t>
            </a:r>
            <a:r>
              <a:rPr lang="en-GB" sz="1800" dirty="0" err="1"/>
              <a:t>ciljevi</a:t>
            </a:r>
            <a:r>
              <a:rPr lang="en-GB" sz="1800" dirty="0"/>
              <a:t> Delphi </a:t>
            </a:r>
            <a:r>
              <a:rPr lang="en-GB" sz="1800" dirty="0" err="1"/>
              <a:t>studije</a:t>
            </a:r>
            <a:r>
              <a:rPr lang="en-GB" sz="1800" dirty="0"/>
              <a:t> </a:t>
            </a:r>
            <a:r>
              <a:rPr lang="en-GB" sz="1800" dirty="0" err="1"/>
              <a:t>jasno</a:t>
            </a:r>
            <a:r>
              <a:rPr lang="en-GB" sz="1800" dirty="0"/>
              <a:t> </a:t>
            </a:r>
            <a:r>
              <a:rPr lang="en-GB" sz="1800" dirty="0" err="1"/>
              <a:t>definirani</a:t>
            </a:r>
            <a:r>
              <a:rPr lang="en-GB" sz="1800" dirty="0"/>
              <a:t>, </a:t>
            </a:r>
            <a:r>
              <a:rPr lang="en-GB" sz="1800" dirty="0" err="1"/>
              <a:t>što</a:t>
            </a:r>
            <a:r>
              <a:rPr lang="en-GB" sz="1800" dirty="0"/>
              <a:t> </a:t>
            </a:r>
            <a:r>
              <a:rPr lang="en-GB" sz="1800" dirty="0" err="1"/>
              <a:t>pomaže</a:t>
            </a:r>
            <a:r>
              <a:rPr lang="en-GB" sz="1800" dirty="0"/>
              <a:t> u </a:t>
            </a:r>
            <a:r>
              <a:rPr lang="en-GB" sz="1800" dirty="0" err="1"/>
              <a:t>održavanju</a:t>
            </a:r>
            <a:r>
              <a:rPr lang="en-GB" sz="1800" dirty="0"/>
              <a:t> </a:t>
            </a:r>
            <a:r>
              <a:rPr lang="en-GB" sz="1800" dirty="0" err="1"/>
              <a:t>fokusa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relevantnosti</a:t>
            </a:r>
            <a:r>
              <a:rPr lang="en-GB" sz="1800" dirty="0"/>
              <a:t> </a:t>
            </a:r>
            <a:r>
              <a:rPr lang="en-GB" sz="1800" dirty="0" err="1"/>
              <a:t>tijekom</a:t>
            </a:r>
            <a:r>
              <a:rPr lang="en-GB" sz="1800" dirty="0"/>
              <a:t> </a:t>
            </a:r>
            <a:r>
              <a:rPr lang="en-GB" sz="1800" dirty="0" err="1"/>
              <a:t>cijelog</a:t>
            </a:r>
            <a:r>
              <a:rPr lang="en-GB" sz="1800" dirty="0"/>
              <a:t> </a:t>
            </a:r>
            <a:r>
              <a:rPr lang="en-GB" sz="1800" dirty="0" err="1"/>
              <a:t>procesa</a:t>
            </a:r>
            <a:r>
              <a:rPr lang="en-GB" sz="1800" dirty="0"/>
              <a:t>.</a:t>
            </a:r>
          </a:p>
          <a:p>
            <a:r>
              <a:rPr lang="en-GB" sz="1800" dirty="0"/>
              <a:t>Korak 2 </a:t>
            </a:r>
            <a:r>
              <a:rPr lang="en-GB" sz="1800" dirty="0" err="1"/>
              <a:t>naglašava</a:t>
            </a:r>
            <a:r>
              <a:rPr lang="en-GB" sz="1800" dirty="0"/>
              <a:t> </a:t>
            </a:r>
            <a:r>
              <a:rPr lang="en-GB" sz="1800" dirty="0" err="1"/>
              <a:t>važnost</a:t>
            </a:r>
            <a:r>
              <a:rPr lang="en-GB" sz="1800" dirty="0"/>
              <a:t> </a:t>
            </a:r>
            <a:r>
              <a:rPr lang="en-GB" sz="1800" dirty="0" err="1"/>
              <a:t>odabira</a:t>
            </a:r>
            <a:r>
              <a:rPr lang="en-GB" sz="1800" dirty="0"/>
              <a:t> </a:t>
            </a:r>
            <a:r>
              <a:rPr lang="en-GB" sz="1800" dirty="0" err="1"/>
              <a:t>uravnotežene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raznolike</a:t>
            </a:r>
            <a:r>
              <a:rPr lang="en-GB" sz="1800" dirty="0"/>
              <a:t> </a:t>
            </a:r>
            <a:r>
              <a:rPr lang="en-GB" sz="1800" dirty="0" err="1"/>
              <a:t>skupine</a:t>
            </a:r>
            <a:r>
              <a:rPr lang="en-GB" sz="1800" dirty="0"/>
              <a:t> </a:t>
            </a:r>
            <a:r>
              <a:rPr lang="en-GB" sz="1800" dirty="0" err="1"/>
              <a:t>stručnjaka</a:t>
            </a:r>
            <a:r>
              <a:rPr lang="en-GB" sz="1800" dirty="0"/>
              <a:t> koji </a:t>
            </a:r>
            <a:r>
              <a:rPr lang="en-GB" sz="1800" dirty="0" err="1"/>
              <a:t>mogu</a:t>
            </a:r>
            <a:r>
              <a:rPr lang="en-GB" sz="1800" dirty="0"/>
              <a:t> </a:t>
            </a:r>
            <a:r>
              <a:rPr lang="en-GB" sz="1800" dirty="0" err="1"/>
              <a:t>pružiti</a:t>
            </a:r>
            <a:r>
              <a:rPr lang="en-GB" sz="1800" dirty="0"/>
              <a:t> </a:t>
            </a:r>
            <a:r>
              <a:rPr lang="en-GB" sz="1800" dirty="0" err="1"/>
              <a:t>vrijedne</a:t>
            </a:r>
            <a:r>
              <a:rPr lang="en-GB" sz="1800" dirty="0"/>
              <a:t> </a:t>
            </a:r>
            <a:r>
              <a:rPr lang="en-GB" sz="1800" dirty="0" err="1"/>
              <a:t>uvide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različitih</a:t>
            </a:r>
            <a:r>
              <a:rPr lang="en-GB" sz="1800" dirty="0"/>
              <a:t> </a:t>
            </a:r>
            <a:r>
              <a:rPr lang="en-GB" sz="1800" dirty="0" err="1"/>
              <a:t>perspektiva</a:t>
            </a:r>
            <a:r>
              <a:rPr lang="en-GB" sz="1800" dirty="0"/>
              <a:t>.</a:t>
            </a:r>
          </a:p>
          <a:p>
            <a:r>
              <a:rPr lang="en-GB" sz="1800" dirty="0"/>
              <a:t>Korak 3 </a:t>
            </a:r>
            <a:r>
              <a:rPr lang="en-GB" sz="1800" dirty="0" err="1"/>
              <a:t>uključuje</a:t>
            </a:r>
            <a:r>
              <a:rPr lang="en-GB" sz="1800" dirty="0"/>
              <a:t> </a:t>
            </a:r>
            <a:r>
              <a:rPr lang="en-GB" sz="1800" dirty="0" err="1"/>
              <a:t>izradu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pokretanje</a:t>
            </a:r>
            <a:r>
              <a:rPr lang="en-GB" sz="1800" dirty="0"/>
              <a:t> </a:t>
            </a:r>
            <a:r>
              <a:rPr lang="en-GB" sz="1800" dirty="0" err="1"/>
              <a:t>upitnika</a:t>
            </a:r>
            <a:r>
              <a:rPr lang="en-GB" sz="1800" dirty="0"/>
              <a:t>, </a:t>
            </a:r>
            <a:r>
              <a:rPr lang="en-GB" sz="1800" dirty="0" err="1"/>
              <a:t>omogućujući</a:t>
            </a:r>
            <a:r>
              <a:rPr lang="en-GB" sz="1800" dirty="0"/>
              <a:t> </a:t>
            </a:r>
            <a:r>
              <a:rPr lang="en-GB" sz="1800" dirty="0" err="1"/>
              <a:t>stručnjacima</a:t>
            </a:r>
            <a:r>
              <a:rPr lang="en-GB" sz="1800" dirty="0"/>
              <a:t> da </a:t>
            </a:r>
            <a:r>
              <a:rPr lang="en-GB" sz="1800" dirty="0" err="1"/>
              <a:t>slobodno</a:t>
            </a:r>
            <a:r>
              <a:rPr lang="en-GB" sz="1800" dirty="0"/>
              <a:t> </a:t>
            </a:r>
            <a:r>
              <a:rPr lang="en-GB" sz="1800" dirty="0" err="1"/>
              <a:t>dijele</a:t>
            </a:r>
            <a:r>
              <a:rPr lang="en-GB" sz="1800" dirty="0"/>
              <a:t> </a:t>
            </a:r>
            <a:r>
              <a:rPr lang="en-GB" sz="1800" dirty="0" err="1"/>
              <a:t>svoja</a:t>
            </a:r>
            <a:r>
              <a:rPr lang="en-GB" sz="1800" dirty="0"/>
              <a:t> </a:t>
            </a:r>
            <a:r>
              <a:rPr lang="en-GB" sz="1800" dirty="0" err="1"/>
              <a:t>mišljenja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iterativno</a:t>
            </a:r>
            <a:r>
              <a:rPr lang="en-GB" sz="1800" dirty="0"/>
              <a:t> </a:t>
            </a:r>
            <a:r>
              <a:rPr lang="en-GB" sz="1800" dirty="0" err="1"/>
              <a:t>usavršavaju</a:t>
            </a:r>
            <a:r>
              <a:rPr lang="en-GB" sz="1800" dirty="0"/>
              <a:t> </a:t>
            </a:r>
            <a:r>
              <a:rPr lang="en-GB" sz="1800" dirty="0" err="1"/>
              <a:t>odgovore</a:t>
            </a:r>
            <a:r>
              <a:rPr lang="en-GB" sz="1800" dirty="0"/>
              <a:t> </a:t>
            </a:r>
            <a:r>
              <a:rPr lang="en-GB" sz="1800" dirty="0" err="1"/>
              <a:t>kako</a:t>
            </a:r>
            <a:r>
              <a:rPr lang="en-GB" sz="1800" dirty="0"/>
              <a:t> bi </a:t>
            </a:r>
            <a:r>
              <a:rPr lang="en-GB" sz="1800" dirty="0" err="1"/>
              <a:t>postigli</a:t>
            </a:r>
            <a:r>
              <a:rPr lang="en-GB" sz="1800" dirty="0"/>
              <a:t> </a:t>
            </a:r>
            <a:r>
              <a:rPr lang="en-GB" sz="1800" dirty="0" err="1"/>
              <a:t>konsenzus</a:t>
            </a:r>
            <a:r>
              <a:rPr lang="en-GB" sz="1800" dirty="0"/>
              <a:t>.</a:t>
            </a:r>
          </a:p>
          <a:p>
            <a:r>
              <a:rPr lang="en-GB" sz="1800" dirty="0"/>
              <a:t>Korak 4 </a:t>
            </a:r>
            <a:r>
              <a:rPr lang="en-GB" sz="1800" dirty="0" err="1"/>
              <a:t>uključuje</a:t>
            </a:r>
            <a:r>
              <a:rPr lang="en-GB" sz="1800" dirty="0"/>
              <a:t> </a:t>
            </a:r>
            <a:r>
              <a:rPr lang="en-GB" sz="1800" dirty="0" err="1"/>
              <a:t>analizu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korištenje</a:t>
            </a:r>
            <a:r>
              <a:rPr lang="en-GB" sz="1800" dirty="0"/>
              <a:t> </a:t>
            </a:r>
            <a:r>
              <a:rPr lang="en-GB" sz="1800" dirty="0" err="1"/>
              <a:t>dobivenih</a:t>
            </a:r>
            <a:r>
              <a:rPr lang="en-GB" sz="1800" dirty="0"/>
              <a:t> </a:t>
            </a:r>
            <a:r>
              <a:rPr lang="en-GB" sz="1800" dirty="0" err="1"/>
              <a:t>rezultata</a:t>
            </a:r>
            <a:r>
              <a:rPr lang="en-GB" sz="1800" dirty="0"/>
              <a:t> za </a:t>
            </a:r>
            <a:r>
              <a:rPr lang="en-GB" sz="1800" dirty="0" err="1"/>
              <a:t>informirano</a:t>
            </a:r>
            <a:r>
              <a:rPr lang="en-GB" sz="1800" dirty="0"/>
              <a:t> </a:t>
            </a:r>
            <a:r>
              <a:rPr lang="en-GB" sz="1800" dirty="0" err="1"/>
              <a:t>donošenje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, </a:t>
            </a:r>
            <a:r>
              <a:rPr lang="en-GB" sz="1800" dirty="0" err="1"/>
              <a:t>predviđanje</a:t>
            </a:r>
            <a:r>
              <a:rPr lang="en-GB" sz="1800" dirty="0"/>
              <a:t> </a:t>
            </a:r>
            <a:r>
              <a:rPr lang="en-GB" sz="1800" dirty="0" err="1"/>
              <a:t>ili</a:t>
            </a:r>
            <a:r>
              <a:rPr lang="en-GB" sz="1800" dirty="0"/>
              <a:t> </a:t>
            </a:r>
            <a:r>
              <a:rPr lang="en-GB" sz="1800" dirty="0" err="1"/>
              <a:t>razvoj</a:t>
            </a:r>
            <a:r>
              <a:rPr lang="en-GB" sz="1800" dirty="0"/>
              <a:t> </a:t>
            </a:r>
            <a:r>
              <a:rPr lang="en-GB" sz="1800" dirty="0" err="1"/>
              <a:t>politike</a:t>
            </a:r>
            <a:r>
              <a:rPr lang="en-GB" sz="1800" dirty="0"/>
              <a:t>, </a:t>
            </a:r>
            <a:r>
              <a:rPr lang="en-GB" sz="1800" dirty="0" err="1"/>
              <a:t>iskorištavajući</a:t>
            </a:r>
            <a:r>
              <a:rPr lang="en-GB" sz="1800" dirty="0"/>
              <a:t> </a:t>
            </a:r>
            <a:r>
              <a:rPr lang="en-GB" sz="1800" dirty="0" err="1"/>
              <a:t>prednosti</a:t>
            </a:r>
            <a:r>
              <a:rPr lang="en-GB" sz="1800" dirty="0"/>
              <a:t> </a:t>
            </a:r>
            <a:r>
              <a:rPr lang="en-GB" sz="1800" dirty="0" err="1"/>
              <a:t>nepristranosti</a:t>
            </a:r>
            <a:r>
              <a:rPr lang="en-GB" sz="1800" dirty="0"/>
              <a:t> </a:t>
            </a:r>
            <a:r>
              <a:rPr lang="en-GB" sz="1800" dirty="0" err="1"/>
              <a:t>koju</a:t>
            </a:r>
            <a:r>
              <a:rPr lang="en-GB" sz="1800" dirty="0"/>
              <a:t> </a:t>
            </a:r>
            <a:r>
              <a:rPr lang="en-GB" sz="1800" dirty="0" err="1"/>
              <a:t>osigurava</a:t>
            </a:r>
            <a:r>
              <a:rPr lang="en-GB" sz="1800" dirty="0"/>
              <a:t> </a:t>
            </a:r>
            <a:r>
              <a:rPr lang="en-GB" sz="1800" dirty="0" err="1"/>
              <a:t>anonimnost</a:t>
            </a:r>
            <a:r>
              <a:rPr lang="en-GB" sz="1800" dirty="0"/>
              <a:t> Delphi </a:t>
            </a:r>
            <a:r>
              <a:rPr lang="en-GB" sz="1800" dirty="0" err="1"/>
              <a:t>procesa</a:t>
            </a:r>
            <a:r>
              <a:rPr lang="en-GB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7471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Pristup</a:t>
            </a:r>
            <a:r>
              <a:rPr lang="en-GB" dirty="0"/>
              <a:t> </a:t>
            </a:r>
            <a:r>
              <a:rPr lang="en-GB" dirty="0" err="1"/>
              <a:t>kvantitativnog</a:t>
            </a:r>
            <a:r>
              <a:rPr lang="en-GB" dirty="0"/>
              <a:t> </a:t>
            </a:r>
            <a:r>
              <a:rPr lang="en-GB" dirty="0" err="1"/>
              <a:t>rudarenja</a:t>
            </a:r>
            <a:r>
              <a:rPr lang="en-GB" dirty="0"/>
              <a:t> </a:t>
            </a:r>
            <a:r>
              <a:rPr lang="en-GB" dirty="0" err="1"/>
              <a:t>podataka</a:t>
            </a:r>
            <a:r>
              <a:rPr lang="en-GB" dirty="0"/>
              <a:t> za </a:t>
            </a:r>
            <a:r>
              <a:rPr lang="en-GB" dirty="0" err="1"/>
              <a:t>otkrivanje</a:t>
            </a:r>
            <a:r>
              <a:rPr lang="en-GB" dirty="0"/>
              <a:t> </a:t>
            </a:r>
            <a:r>
              <a:rPr lang="en-GB" dirty="0" err="1"/>
              <a:t>znanja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GB" sz="1800" dirty="0"/>
          </a:p>
          <a:p>
            <a:r>
              <a:rPr lang="en-GB" sz="1800" dirty="0" err="1"/>
              <a:t>Kvantitativno</a:t>
            </a:r>
            <a:r>
              <a:rPr lang="en-GB" sz="1800" dirty="0"/>
              <a:t> </a:t>
            </a:r>
            <a:r>
              <a:rPr lang="en-GB" sz="1800" dirty="0" err="1"/>
              <a:t>rudarenje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</a:t>
            </a:r>
            <a:r>
              <a:rPr lang="en-GB" sz="1800" dirty="0" err="1"/>
              <a:t>uvelike</a:t>
            </a:r>
            <a:r>
              <a:rPr lang="en-GB" sz="1800" dirty="0"/>
              <a:t> se </a:t>
            </a:r>
            <a:r>
              <a:rPr lang="en-GB" sz="1800" dirty="0" err="1"/>
              <a:t>oslanja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formalne</a:t>
            </a:r>
            <a:r>
              <a:rPr lang="en-GB" sz="1800" dirty="0"/>
              <a:t> </a:t>
            </a:r>
            <a:r>
              <a:rPr lang="en-GB" sz="1800" dirty="0" err="1"/>
              <a:t>matematičke</a:t>
            </a:r>
            <a:r>
              <a:rPr lang="en-GB" sz="1800" dirty="0"/>
              <a:t> alate, </a:t>
            </a:r>
            <a:r>
              <a:rPr lang="en-GB" sz="1800" dirty="0" err="1"/>
              <a:t>posebno</a:t>
            </a:r>
            <a:r>
              <a:rPr lang="en-GB" sz="1800" dirty="0"/>
              <a:t> one </a:t>
            </a:r>
            <a:r>
              <a:rPr lang="en-GB" sz="1800" dirty="0" err="1"/>
              <a:t>statističke</a:t>
            </a:r>
            <a:r>
              <a:rPr lang="en-GB" sz="1800" dirty="0"/>
              <a:t>, za </a:t>
            </a:r>
            <a:r>
              <a:rPr lang="en-GB" sz="1800" dirty="0" err="1"/>
              <a:t>izvlačenje</a:t>
            </a:r>
            <a:r>
              <a:rPr lang="en-GB" sz="1800" dirty="0"/>
              <a:t> </a:t>
            </a:r>
            <a:r>
              <a:rPr lang="en-GB" sz="1800" dirty="0" err="1"/>
              <a:t>stvarnih</a:t>
            </a:r>
            <a:r>
              <a:rPr lang="en-GB" sz="1800" dirty="0"/>
              <a:t> </a:t>
            </a:r>
            <a:r>
              <a:rPr lang="en-GB" sz="1800" dirty="0" err="1"/>
              <a:t>obrazaca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generiranje</a:t>
            </a:r>
            <a:r>
              <a:rPr lang="en-GB" sz="1800" dirty="0"/>
              <a:t> </a:t>
            </a:r>
            <a:r>
              <a:rPr lang="en-GB" sz="1800" dirty="0" err="1"/>
              <a:t>korisnih</a:t>
            </a:r>
            <a:r>
              <a:rPr lang="en-GB" sz="1800" dirty="0"/>
              <a:t> </a:t>
            </a:r>
            <a:r>
              <a:rPr lang="en-GB" sz="1800" dirty="0" err="1"/>
              <a:t>uvida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o </a:t>
            </a:r>
            <a:r>
              <a:rPr lang="en-GB" sz="1800" dirty="0" err="1"/>
              <a:t>poslovanju</a:t>
            </a:r>
            <a:r>
              <a:rPr lang="en-GB" sz="1800" dirty="0"/>
              <a:t> </a:t>
            </a:r>
            <a:r>
              <a:rPr lang="en-GB" sz="1800" dirty="0" err="1"/>
              <a:t>ili</a:t>
            </a:r>
            <a:r>
              <a:rPr lang="en-GB" sz="1800" dirty="0"/>
              <a:t> </a:t>
            </a:r>
            <a:r>
              <a:rPr lang="en-GB" sz="1800" dirty="0" err="1"/>
              <a:t>lancu</a:t>
            </a:r>
            <a:r>
              <a:rPr lang="en-GB" sz="1800" dirty="0"/>
              <a:t> </a:t>
            </a:r>
            <a:r>
              <a:rPr lang="en-GB" sz="1800" dirty="0" err="1"/>
              <a:t>opskrbe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Međutim</a:t>
            </a:r>
            <a:r>
              <a:rPr lang="en-GB" sz="1800" dirty="0"/>
              <a:t>, </a:t>
            </a:r>
            <a:r>
              <a:rPr lang="en-GB" sz="1800" dirty="0" err="1"/>
              <a:t>često</a:t>
            </a:r>
            <a:r>
              <a:rPr lang="en-GB" sz="1800" dirty="0"/>
              <a:t> </a:t>
            </a:r>
            <a:r>
              <a:rPr lang="en-GB" sz="1800" dirty="0" err="1"/>
              <a:t>postoji</a:t>
            </a:r>
            <a:r>
              <a:rPr lang="en-GB" sz="1800" dirty="0"/>
              <a:t> </a:t>
            </a:r>
            <a:r>
              <a:rPr lang="en-GB" sz="1800" dirty="0" err="1"/>
              <a:t>značajan</a:t>
            </a:r>
            <a:r>
              <a:rPr lang="en-GB" sz="1800" dirty="0"/>
              <a:t> </a:t>
            </a:r>
            <a:r>
              <a:rPr lang="en-GB" sz="1800" dirty="0" err="1"/>
              <a:t>nesklad</a:t>
            </a:r>
            <a:r>
              <a:rPr lang="en-GB" sz="1800" dirty="0"/>
              <a:t> </a:t>
            </a:r>
            <a:r>
              <a:rPr lang="en-GB" sz="1800" dirty="0" err="1"/>
              <a:t>između</a:t>
            </a:r>
            <a:r>
              <a:rPr lang="en-GB" sz="1800" dirty="0"/>
              <a:t> </a:t>
            </a:r>
            <a:r>
              <a:rPr lang="en-GB" sz="1800" dirty="0" err="1"/>
              <a:t>pretpostavki</a:t>
            </a:r>
            <a:r>
              <a:rPr lang="en-GB" sz="1800" dirty="0"/>
              <a:t> </a:t>
            </a:r>
            <a:r>
              <a:rPr lang="en-GB" sz="1800" dirty="0" err="1"/>
              <a:t>statističke</a:t>
            </a:r>
            <a:r>
              <a:rPr lang="en-GB" sz="1800" dirty="0"/>
              <a:t> </a:t>
            </a:r>
            <a:r>
              <a:rPr lang="en-GB" sz="1800" dirty="0" err="1"/>
              <a:t>teorije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distribucija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obrazaca</a:t>
            </a:r>
            <a:r>
              <a:rPr lang="en-GB" sz="1800" dirty="0"/>
              <a:t> </a:t>
            </a:r>
            <a:r>
              <a:rPr lang="en-GB" sz="1800" dirty="0" err="1"/>
              <a:t>prisutnih</a:t>
            </a:r>
            <a:r>
              <a:rPr lang="en-GB" sz="1800" dirty="0"/>
              <a:t> u </a:t>
            </a:r>
            <a:r>
              <a:rPr lang="en-GB" sz="1800" dirty="0" err="1"/>
              <a:t>poslovnim</a:t>
            </a:r>
            <a:r>
              <a:rPr lang="en-GB" sz="1800" dirty="0"/>
              <a:t> </a:t>
            </a:r>
            <a:r>
              <a:rPr lang="en-GB" sz="1800" dirty="0" err="1"/>
              <a:t>podacima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stvarnog</a:t>
            </a:r>
            <a:r>
              <a:rPr lang="en-GB" sz="1800" dirty="0"/>
              <a:t> </a:t>
            </a:r>
            <a:r>
              <a:rPr lang="en-GB" sz="1800" dirty="0" err="1"/>
              <a:t>svijeta</a:t>
            </a:r>
            <a:r>
              <a:rPr lang="en-GB" sz="1800" dirty="0"/>
              <a:t>, </a:t>
            </a:r>
            <a:r>
              <a:rPr lang="en-GB" sz="1800" dirty="0" err="1"/>
              <a:t>što</a:t>
            </a:r>
            <a:r>
              <a:rPr lang="en-GB" sz="1800" dirty="0"/>
              <a:t> </a:t>
            </a:r>
            <a:r>
              <a:rPr lang="en-GB" sz="1800" dirty="0" err="1"/>
              <a:t>dovodi</a:t>
            </a:r>
            <a:r>
              <a:rPr lang="en-GB" sz="1800" dirty="0"/>
              <a:t> do </a:t>
            </a:r>
            <a:r>
              <a:rPr lang="en-GB" sz="1800" dirty="0" err="1"/>
              <a:t>potencijalnih</a:t>
            </a:r>
            <a:r>
              <a:rPr lang="en-GB" sz="1800" dirty="0"/>
              <a:t> </a:t>
            </a:r>
            <a:r>
              <a:rPr lang="en-GB" sz="1800" dirty="0" err="1"/>
              <a:t>nedostataka</a:t>
            </a:r>
            <a:r>
              <a:rPr lang="en-GB" sz="1800" dirty="0"/>
              <a:t> u </a:t>
            </a:r>
            <a:r>
              <a:rPr lang="en-GB" sz="1800" dirty="0" err="1"/>
              <a:t>analizi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Ključno</a:t>
            </a:r>
            <a:r>
              <a:rPr lang="en-GB" sz="1800" dirty="0"/>
              <a:t> je da </a:t>
            </a:r>
            <a:r>
              <a:rPr lang="en-GB" sz="1800" dirty="0" err="1"/>
              <a:t>podaci</a:t>
            </a:r>
            <a:r>
              <a:rPr lang="en-GB" sz="1800" dirty="0"/>
              <a:t> </a:t>
            </a:r>
            <a:r>
              <a:rPr lang="en-GB" sz="1800" dirty="0" err="1"/>
              <a:t>zadovoljavaju</a:t>
            </a:r>
            <a:r>
              <a:rPr lang="en-GB" sz="1800" dirty="0"/>
              <a:t> </a:t>
            </a:r>
            <a:r>
              <a:rPr lang="en-GB" sz="1800" dirty="0" err="1"/>
              <a:t>teoretske</a:t>
            </a:r>
            <a:r>
              <a:rPr lang="en-GB" sz="1800" dirty="0"/>
              <a:t> </a:t>
            </a:r>
            <a:r>
              <a:rPr lang="en-GB" sz="1800" dirty="0" err="1"/>
              <a:t>matematičke</a:t>
            </a:r>
            <a:r>
              <a:rPr lang="en-GB" sz="1800" dirty="0"/>
              <a:t> </a:t>
            </a:r>
            <a:r>
              <a:rPr lang="en-GB" sz="1800" dirty="0" err="1"/>
              <a:t>pretpostavke</a:t>
            </a:r>
            <a:r>
              <a:rPr lang="en-GB" sz="1800" dirty="0"/>
              <a:t> za </a:t>
            </a:r>
            <a:r>
              <a:rPr lang="en-GB" sz="1800" dirty="0" err="1"/>
              <a:t>valjane</a:t>
            </a:r>
            <a:r>
              <a:rPr lang="en-GB" sz="1800" dirty="0"/>
              <a:t> </a:t>
            </a:r>
            <a:r>
              <a:rPr lang="en-GB" sz="1800" dirty="0" err="1"/>
              <a:t>rezultate</a:t>
            </a:r>
            <a:r>
              <a:rPr lang="en-GB" sz="1800" dirty="0"/>
              <a:t> </a:t>
            </a:r>
            <a:r>
              <a:rPr lang="en-GB" sz="1800" dirty="0" err="1"/>
              <a:t>modela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informirano</a:t>
            </a:r>
            <a:r>
              <a:rPr lang="en-GB" sz="1800" dirty="0"/>
              <a:t> </a:t>
            </a:r>
            <a:r>
              <a:rPr lang="en-GB" sz="1800" dirty="0" err="1"/>
              <a:t>donošenje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.</a:t>
            </a:r>
          </a:p>
          <a:p>
            <a:r>
              <a:rPr lang="en-GB" sz="1800" dirty="0"/>
              <a:t>Data Mining, </a:t>
            </a:r>
            <a:r>
              <a:rPr lang="en-GB" sz="1800" dirty="0" err="1"/>
              <a:t>ključna</a:t>
            </a:r>
            <a:r>
              <a:rPr lang="en-GB" sz="1800" dirty="0"/>
              <a:t> </a:t>
            </a:r>
            <a:r>
              <a:rPr lang="en-GB" sz="1800" dirty="0" err="1"/>
              <a:t>komponenta</a:t>
            </a:r>
            <a:r>
              <a:rPr lang="en-GB" sz="1800" dirty="0"/>
              <a:t> </a:t>
            </a:r>
            <a:r>
              <a:rPr lang="en-GB" sz="1800" dirty="0" err="1"/>
              <a:t>procesa</a:t>
            </a:r>
            <a:r>
              <a:rPr lang="en-GB" sz="1800" dirty="0"/>
              <a:t> </a:t>
            </a:r>
            <a:r>
              <a:rPr lang="en-GB" sz="1800" dirty="0" err="1"/>
              <a:t>otkrivanja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 u </a:t>
            </a:r>
            <a:r>
              <a:rPr lang="en-GB" sz="1800" dirty="0" err="1"/>
              <a:t>bazama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(KDD), </a:t>
            </a:r>
            <a:r>
              <a:rPr lang="en-GB" sz="1800" dirty="0" err="1"/>
              <a:t>multidisciplinaran</a:t>
            </a:r>
            <a:r>
              <a:rPr lang="en-GB" sz="1800" dirty="0"/>
              <a:t> je, </a:t>
            </a:r>
            <a:r>
              <a:rPr lang="en-GB" sz="1800" dirty="0" err="1"/>
              <a:t>sa</a:t>
            </a:r>
            <a:r>
              <a:rPr lang="en-GB" sz="1800" dirty="0"/>
              <a:t> </a:t>
            </a:r>
            <a:r>
              <a:rPr lang="en-GB" sz="1800" dirty="0" err="1"/>
              <a:t>svojim</a:t>
            </a:r>
            <a:r>
              <a:rPr lang="en-GB" sz="1800" dirty="0"/>
              <a:t> </a:t>
            </a:r>
            <a:r>
              <a:rPr lang="en-GB" sz="1800" dirty="0" err="1"/>
              <a:t>analitičkim</a:t>
            </a:r>
            <a:r>
              <a:rPr lang="en-GB" sz="1800" dirty="0"/>
              <a:t> </a:t>
            </a:r>
            <a:r>
              <a:rPr lang="en-GB" sz="1800" dirty="0" err="1"/>
              <a:t>metodama</a:t>
            </a:r>
            <a:r>
              <a:rPr lang="en-GB" sz="1800" dirty="0"/>
              <a:t> </a:t>
            </a:r>
            <a:r>
              <a:rPr lang="en-GB" sz="1800" dirty="0" err="1"/>
              <a:t>utemeljenim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matematici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statistici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Statistika</a:t>
            </a:r>
            <a:r>
              <a:rPr lang="en-GB" sz="1800" dirty="0"/>
              <a:t> </a:t>
            </a:r>
            <a:r>
              <a:rPr lang="en-GB" sz="1800" dirty="0" err="1"/>
              <a:t>igra</a:t>
            </a:r>
            <a:r>
              <a:rPr lang="en-GB" sz="1800" dirty="0"/>
              <a:t> </a:t>
            </a:r>
            <a:r>
              <a:rPr lang="en-GB" sz="1800" dirty="0" err="1"/>
              <a:t>vitalnu</a:t>
            </a:r>
            <a:r>
              <a:rPr lang="en-GB" sz="1800" dirty="0"/>
              <a:t> </a:t>
            </a:r>
            <a:r>
              <a:rPr lang="en-GB" sz="1800" dirty="0" err="1"/>
              <a:t>ulogu</a:t>
            </a:r>
            <a:r>
              <a:rPr lang="en-GB" sz="1800" dirty="0"/>
              <a:t> u </a:t>
            </a:r>
            <a:r>
              <a:rPr lang="en-GB" sz="1800" dirty="0" err="1"/>
              <a:t>analizi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osobito</a:t>
            </a:r>
            <a:r>
              <a:rPr lang="en-GB" sz="1800" dirty="0"/>
              <a:t> </a:t>
            </a:r>
            <a:r>
              <a:rPr lang="en-GB" sz="1800" dirty="0" err="1"/>
              <a:t>tijekom</a:t>
            </a:r>
            <a:r>
              <a:rPr lang="en-GB" sz="1800" dirty="0"/>
              <a:t> faze </a:t>
            </a:r>
            <a:r>
              <a:rPr lang="en-GB" sz="1800" dirty="0" err="1"/>
              <a:t>pripreme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čineći</a:t>
            </a:r>
            <a:r>
              <a:rPr lang="en-GB" sz="1800" dirty="0"/>
              <a:t> </a:t>
            </a:r>
            <a:r>
              <a:rPr lang="en-GB" sz="1800" dirty="0" err="1"/>
              <a:t>temelj</a:t>
            </a:r>
            <a:r>
              <a:rPr lang="en-GB" sz="1800" dirty="0"/>
              <a:t> za </a:t>
            </a:r>
            <a:r>
              <a:rPr lang="en-GB" sz="1800" dirty="0" err="1"/>
              <a:t>različite</a:t>
            </a:r>
            <a:r>
              <a:rPr lang="en-GB" sz="1800" dirty="0"/>
              <a:t> </a:t>
            </a:r>
            <a:r>
              <a:rPr lang="en-GB" sz="1800" dirty="0" err="1"/>
              <a:t>metode</a:t>
            </a:r>
            <a:r>
              <a:rPr lang="en-GB" sz="1800" dirty="0"/>
              <a:t> </a:t>
            </a:r>
            <a:r>
              <a:rPr lang="en-GB" sz="1800" dirty="0" err="1"/>
              <a:t>rudarenja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Zadaci</a:t>
            </a:r>
            <a:r>
              <a:rPr lang="en-GB" sz="1800" dirty="0"/>
              <a:t> Data </a:t>
            </a:r>
            <a:r>
              <a:rPr lang="en-GB" sz="1800" dirty="0" err="1"/>
              <a:t>Mininga</a:t>
            </a:r>
            <a:r>
              <a:rPr lang="en-GB" sz="1800" dirty="0"/>
              <a:t> </a:t>
            </a:r>
            <a:r>
              <a:rPr lang="en-GB" sz="1800" dirty="0" err="1"/>
              <a:t>klasificirani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u pet </a:t>
            </a:r>
            <a:r>
              <a:rPr lang="en-GB" sz="1800" dirty="0" err="1"/>
              <a:t>kategorija</a:t>
            </a:r>
            <a:r>
              <a:rPr lang="en-GB" sz="1800" dirty="0"/>
              <a:t>: </a:t>
            </a:r>
            <a:r>
              <a:rPr lang="en-GB" sz="1800" dirty="0" err="1"/>
              <a:t>grupiranje</a:t>
            </a:r>
            <a:r>
              <a:rPr lang="en-GB" sz="1800" dirty="0"/>
              <a:t>, </a:t>
            </a:r>
            <a:r>
              <a:rPr lang="en-GB" sz="1800" dirty="0" err="1"/>
              <a:t>klasifikacija</a:t>
            </a:r>
            <a:r>
              <a:rPr lang="en-GB" sz="1800" dirty="0"/>
              <a:t>, </a:t>
            </a:r>
            <a:r>
              <a:rPr lang="en-GB" sz="1800" dirty="0" err="1"/>
              <a:t>regresija</a:t>
            </a:r>
            <a:r>
              <a:rPr lang="en-GB" sz="1800" dirty="0"/>
              <a:t>, </a:t>
            </a:r>
            <a:r>
              <a:rPr lang="en-GB" sz="1800" dirty="0" err="1"/>
              <a:t>pravila</a:t>
            </a:r>
            <a:r>
              <a:rPr lang="en-GB" sz="1800" dirty="0"/>
              <a:t> </a:t>
            </a:r>
            <a:r>
              <a:rPr lang="en-GB" sz="1800" dirty="0" err="1"/>
              <a:t>pridruživanja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generalizacija</a:t>
            </a:r>
            <a:r>
              <a:rPr lang="en-GB" sz="1800" dirty="0"/>
              <a:t>, od </a:t>
            </a:r>
            <a:r>
              <a:rPr lang="en-GB" sz="1800" dirty="0" err="1"/>
              <a:t>kojih</a:t>
            </a:r>
            <a:r>
              <a:rPr lang="en-GB" sz="1800" dirty="0"/>
              <a:t> </a:t>
            </a:r>
            <a:r>
              <a:rPr lang="en-GB" sz="1800" dirty="0" err="1"/>
              <a:t>svaka</a:t>
            </a:r>
            <a:r>
              <a:rPr lang="en-GB" sz="1800" dirty="0"/>
              <a:t> </a:t>
            </a:r>
            <a:r>
              <a:rPr lang="en-GB" sz="1800" dirty="0" err="1"/>
              <a:t>služi</a:t>
            </a:r>
            <a:r>
              <a:rPr lang="en-GB" sz="1800" dirty="0"/>
              <a:t> </a:t>
            </a:r>
            <a:r>
              <a:rPr lang="en-GB" sz="1800" dirty="0" err="1"/>
              <a:t>različitim</a:t>
            </a:r>
            <a:r>
              <a:rPr lang="en-GB" sz="1800" dirty="0"/>
              <a:t> </a:t>
            </a:r>
            <a:r>
              <a:rPr lang="en-GB" sz="1800" dirty="0" err="1"/>
              <a:t>svrhama</a:t>
            </a:r>
            <a:r>
              <a:rPr lang="en-GB" sz="1800" dirty="0"/>
              <a:t> u </a:t>
            </a:r>
            <a:r>
              <a:rPr lang="en-GB" sz="1800" dirty="0" err="1"/>
              <a:t>otkrivanju</a:t>
            </a:r>
            <a:r>
              <a:rPr lang="en-GB" sz="1800" dirty="0"/>
              <a:t> </a:t>
            </a:r>
            <a:r>
              <a:rPr lang="en-GB" sz="1800" dirty="0" err="1"/>
              <a:t>obrazaca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odnosa</a:t>
            </a:r>
            <a:r>
              <a:rPr lang="en-GB" sz="1800" dirty="0"/>
              <a:t> </a:t>
            </a:r>
            <a:r>
              <a:rPr lang="en-GB" sz="1800" dirty="0" err="1"/>
              <a:t>unutar</a:t>
            </a:r>
            <a:r>
              <a:rPr lang="en-GB" sz="1800" dirty="0"/>
              <a:t> </a:t>
            </a:r>
            <a:r>
              <a:rPr lang="en-GB" sz="1800" dirty="0" err="1"/>
              <a:t>skupova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Uobičajene</a:t>
            </a:r>
            <a:r>
              <a:rPr lang="en-GB" sz="1800" dirty="0"/>
              <a:t> </a:t>
            </a:r>
            <a:r>
              <a:rPr lang="en-GB" sz="1800" dirty="0" err="1"/>
              <a:t>tehnike</a:t>
            </a:r>
            <a:r>
              <a:rPr lang="en-GB" sz="1800" dirty="0"/>
              <a:t> u Data </a:t>
            </a:r>
            <a:r>
              <a:rPr lang="en-GB" sz="1800" dirty="0" err="1"/>
              <a:t>Miningu</a:t>
            </a:r>
            <a:r>
              <a:rPr lang="en-GB" sz="1800" dirty="0"/>
              <a:t> </a:t>
            </a:r>
            <a:r>
              <a:rPr lang="en-GB" sz="1800" dirty="0" err="1"/>
              <a:t>uključuju</a:t>
            </a:r>
            <a:r>
              <a:rPr lang="en-GB" sz="1800" dirty="0"/>
              <a:t> </a:t>
            </a:r>
            <a:r>
              <a:rPr lang="en-GB" sz="1800" dirty="0" err="1"/>
              <a:t>pravila</a:t>
            </a:r>
            <a:r>
              <a:rPr lang="en-GB" sz="1800" dirty="0"/>
              <a:t> </a:t>
            </a:r>
            <a:r>
              <a:rPr lang="en-GB" sz="1800" dirty="0" err="1"/>
              <a:t>klasifikacije</a:t>
            </a:r>
            <a:r>
              <a:rPr lang="en-GB" sz="1800" dirty="0"/>
              <a:t> </a:t>
            </a:r>
            <a:r>
              <a:rPr lang="en-GB" sz="1800" dirty="0" err="1"/>
              <a:t>ili</a:t>
            </a:r>
            <a:r>
              <a:rPr lang="en-GB" sz="1800" dirty="0"/>
              <a:t> </a:t>
            </a:r>
            <a:r>
              <a:rPr lang="en-GB" sz="1800" dirty="0" err="1"/>
              <a:t>stabla</a:t>
            </a:r>
            <a:r>
              <a:rPr lang="en-GB" sz="1800" dirty="0"/>
              <a:t> </a:t>
            </a:r>
            <a:r>
              <a:rPr lang="en-GB" sz="1800" dirty="0" err="1"/>
              <a:t>odlučivanja</a:t>
            </a:r>
            <a:r>
              <a:rPr lang="en-GB" sz="1800" dirty="0"/>
              <a:t>, </a:t>
            </a:r>
            <a:r>
              <a:rPr lang="en-GB" sz="1800" dirty="0" err="1"/>
              <a:t>regresiju</a:t>
            </a:r>
            <a:r>
              <a:rPr lang="en-GB" sz="1800" dirty="0"/>
              <a:t>, </a:t>
            </a:r>
            <a:r>
              <a:rPr lang="en-GB" sz="1800" dirty="0" err="1"/>
              <a:t>klasteriranje</a:t>
            </a:r>
            <a:r>
              <a:rPr lang="en-GB" sz="1800" dirty="0"/>
              <a:t>, </a:t>
            </a:r>
            <a:r>
              <a:rPr lang="en-GB" sz="1800" dirty="0" err="1"/>
              <a:t>genetske</a:t>
            </a:r>
            <a:r>
              <a:rPr lang="en-GB" sz="1800" dirty="0"/>
              <a:t> </a:t>
            </a:r>
            <a:r>
              <a:rPr lang="en-GB" sz="1800" dirty="0" err="1"/>
              <a:t>algoritme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modeliranje</a:t>
            </a:r>
            <a:r>
              <a:rPr lang="en-GB" sz="1800" dirty="0"/>
              <a:t> </a:t>
            </a:r>
            <a:r>
              <a:rPr lang="en-GB" sz="1800" dirty="0" err="1"/>
              <a:t>temeljeno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agentima</a:t>
            </a:r>
            <a:r>
              <a:rPr lang="en-GB" sz="1800" dirty="0"/>
              <a:t>, </a:t>
            </a:r>
            <a:r>
              <a:rPr lang="en-GB" sz="1800" dirty="0" err="1"/>
              <a:t>među</a:t>
            </a:r>
            <a:r>
              <a:rPr lang="en-GB" sz="1800" dirty="0"/>
              <a:t> </a:t>
            </a:r>
            <a:r>
              <a:rPr lang="en-GB" sz="1800" dirty="0" err="1"/>
              <a:t>ostalima</a:t>
            </a:r>
            <a:r>
              <a:rPr lang="en-GB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01090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Pristup</a:t>
            </a:r>
            <a:r>
              <a:rPr lang="en-GB" dirty="0"/>
              <a:t> </a:t>
            </a:r>
            <a:r>
              <a:rPr lang="en-GB" dirty="0" err="1"/>
              <a:t>kvantitativnog</a:t>
            </a:r>
            <a:r>
              <a:rPr lang="en-GB" dirty="0"/>
              <a:t> </a:t>
            </a:r>
            <a:r>
              <a:rPr lang="en-GB" dirty="0" err="1"/>
              <a:t>rudarenja</a:t>
            </a:r>
            <a:r>
              <a:rPr lang="en-GB" dirty="0"/>
              <a:t> </a:t>
            </a:r>
            <a:r>
              <a:rPr lang="en-GB" dirty="0" err="1"/>
              <a:t>podataka</a:t>
            </a:r>
            <a:r>
              <a:rPr lang="en-GB" dirty="0"/>
              <a:t> za </a:t>
            </a:r>
            <a:r>
              <a:rPr lang="en-GB" dirty="0" err="1"/>
              <a:t>otkrivanje</a:t>
            </a:r>
            <a:r>
              <a:rPr lang="en-GB" dirty="0"/>
              <a:t> </a:t>
            </a:r>
            <a:r>
              <a:rPr lang="en-GB" dirty="0" err="1"/>
              <a:t>znanja</a:t>
            </a:r>
            <a:endParaRPr lang="pl-PL" dirty="0"/>
          </a:p>
        </p:txBody>
      </p:sp>
      <p:pic>
        <p:nvPicPr>
          <p:cNvPr id="6" name="Picture 5" descr="A diagram of different types of data&#10;&#10;Description automatically generate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481" y="1946187"/>
            <a:ext cx="6079011" cy="316951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187864" y="5115697"/>
            <a:ext cx="3074881" cy="3148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pl-PL" sz="11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Figure. Zadaci rudarenja podataka (Su, 2016).</a:t>
            </a:r>
            <a:endParaRPr lang="en-GB" sz="1100" dirty="0"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36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Pristup</a:t>
            </a:r>
            <a:r>
              <a:rPr lang="en-GB" dirty="0"/>
              <a:t> </a:t>
            </a:r>
            <a:r>
              <a:rPr lang="en-GB" dirty="0" err="1"/>
              <a:t>kvantitativnog</a:t>
            </a:r>
            <a:r>
              <a:rPr lang="en-GB" dirty="0"/>
              <a:t> </a:t>
            </a:r>
            <a:r>
              <a:rPr lang="en-GB" dirty="0" err="1"/>
              <a:t>rudarenja</a:t>
            </a:r>
            <a:r>
              <a:rPr lang="en-GB" dirty="0"/>
              <a:t> </a:t>
            </a:r>
            <a:r>
              <a:rPr lang="en-GB" dirty="0" err="1"/>
              <a:t>podataka</a:t>
            </a:r>
            <a:r>
              <a:rPr lang="en-GB" dirty="0"/>
              <a:t> za </a:t>
            </a:r>
            <a:r>
              <a:rPr lang="en-GB" dirty="0" err="1"/>
              <a:t>otkrivanje</a:t>
            </a:r>
            <a:r>
              <a:rPr lang="en-GB" dirty="0"/>
              <a:t> </a:t>
            </a:r>
            <a:r>
              <a:rPr lang="en-GB" dirty="0" err="1"/>
              <a:t>znanja</a:t>
            </a:r>
            <a:endParaRPr lang="pl-PL" dirty="0"/>
          </a:p>
        </p:txBody>
      </p:sp>
      <p:sp>
        <p:nvSpPr>
          <p:cNvPr id="3" name="Rectangle 2"/>
          <p:cNvSpPr/>
          <p:nvPr/>
        </p:nvSpPr>
        <p:spPr>
          <a:xfrm>
            <a:off x="3751039" y="5115697"/>
            <a:ext cx="3948517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pl-PL" sz="11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Figure. </a:t>
            </a:r>
            <a:r>
              <a:rPr lang="pl-PL" sz="1100" dirty="0"/>
              <a:t>Steps that compose the KDD process (Fayyad et al, 1996).</a:t>
            </a:r>
            <a:endParaRPr lang="en-GB" sz="1100" dirty="0"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diagram of data processing process&#10;&#10;Description automatically generate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384" y="1464344"/>
            <a:ext cx="5244439" cy="365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128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Pristup</a:t>
            </a:r>
            <a:r>
              <a:rPr lang="en-GB" dirty="0"/>
              <a:t> </a:t>
            </a:r>
            <a:r>
              <a:rPr lang="en-GB" dirty="0" err="1"/>
              <a:t>kvantitativnog</a:t>
            </a:r>
            <a:r>
              <a:rPr lang="en-GB" dirty="0"/>
              <a:t> </a:t>
            </a:r>
            <a:r>
              <a:rPr lang="en-GB" dirty="0" err="1"/>
              <a:t>rudarenja</a:t>
            </a:r>
            <a:r>
              <a:rPr lang="en-GB" dirty="0"/>
              <a:t> </a:t>
            </a:r>
            <a:r>
              <a:rPr lang="en-GB" dirty="0" err="1"/>
              <a:t>podataka</a:t>
            </a:r>
            <a:r>
              <a:rPr lang="en-GB" dirty="0"/>
              <a:t> za </a:t>
            </a:r>
            <a:r>
              <a:rPr lang="en-GB" dirty="0" err="1"/>
              <a:t>otkrivanje</a:t>
            </a:r>
            <a:r>
              <a:rPr lang="en-GB" dirty="0"/>
              <a:t> </a:t>
            </a:r>
            <a:r>
              <a:rPr lang="en-GB" dirty="0" err="1"/>
              <a:t>znanja</a:t>
            </a:r>
            <a:endParaRPr lang="pl-PL" dirty="0"/>
          </a:p>
        </p:txBody>
      </p:sp>
      <p:sp>
        <p:nvSpPr>
          <p:cNvPr id="3" name="Rectangle 2"/>
          <p:cNvSpPr/>
          <p:nvPr/>
        </p:nvSpPr>
        <p:spPr>
          <a:xfrm>
            <a:off x="4085265" y="5115697"/>
            <a:ext cx="3280065" cy="3189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pl-PL" sz="11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Slika. </a:t>
            </a:r>
            <a:r>
              <a:rPr lang="pl-PL" sz="1100" dirty="0"/>
              <a:t>Koraci koji čine KDD proces(Fayyad et al, 1996).</a:t>
            </a:r>
            <a:endParaRPr lang="en-GB" sz="1100" dirty="0"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diagram of data processing process&#10;&#10;Description automatically generate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384" y="1464344"/>
            <a:ext cx="5244439" cy="365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7654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Pristup</a:t>
            </a:r>
            <a:r>
              <a:rPr lang="en-GB" dirty="0"/>
              <a:t> </a:t>
            </a:r>
            <a:r>
              <a:rPr lang="en-GB" dirty="0" err="1"/>
              <a:t>kvantitativnog</a:t>
            </a:r>
            <a:r>
              <a:rPr lang="en-GB" dirty="0"/>
              <a:t> </a:t>
            </a:r>
            <a:r>
              <a:rPr lang="en-GB" dirty="0" err="1"/>
              <a:t>rudarenja</a:t>
            </a:r>
            <a:r>
              <a:rPr lang="en-GB" dirty="0"/>
              <a:t> </a:t>
            </a:r>
            <a:r>
              <a:rPr lang="en-GB" dirty="0" err="1"/>
              <a:t>podataka</a:t>
            </a:r>
            <a:r>
              <a:rPr lang="en-GB" dirty="0"/>
              <a:t> za </a:t>
            </a:r>
            <a:r>
              <a:rPr lang="en-GB" dirty="0" err="1"/>
              <a:t>otkrivanje</a:t>
            </a:r>
            <a:r>
              <a:rPr lang="en-GB" dirty="0"/>
              <a:t> </a:t>
            </a:r>
            <a:r>
              <a:rPr lang="en-GB" dirty="0" err="1"/>
              <a:t>znanja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GB" sz="1800" dirty="0"/>
          </a:p>
          <a:p>
            <a:r>
              <a:rPr lang="en-GB" sz="1800" dirty="0"/>
              <a:t>Model CRISP-DM </a:t>
            </a:r>
            <a:r>
              <a:rPr lang="en-GB" sz="1800" dirty="0" err="1"/>
              <a:t>obično</a:t>
            </a:r>
            <a:r>
              <a:rPr lang="en-GB" sz="1800" dirty="0"/>
              <a:t> se </a:t>
            </a:r>
            <a:r>
              <a:rPr lang="en-GB" sz="1800" dirty="0" err="1"/>
              <a:t>koristi</a:t>
            </a:r>
            <a:r>
              <a:rPr lang="en-GB" sz="1800" dirty="0"/>
              <a:t> za </a:t>
            </a:r>
            <a:r>
              <a:rPr lang="en-GB" sz="1800" dirty="0" err="1"/>
              <a:t>opisivanje</a:t>
            </a:r>
            <a:r>
              <a:rPr lang="en-GB" sz="1800" dirty="0"/>
              <a:t> </a:t>
            </a:r>
            <a:r>
              <a:rPr lang="en-GB" sz="1800" dirty="0" err="1"/>
              <a:t>koraka</a:t>
            </a:r>
            <a:r>
              <a:rPr lang="en-GB" sz="1800" dirty="0"/>
              <a:t> </a:t>
            </a:r>
            <a:r>
              <a:rPr lang="en-GB" sz="1800" dirty="0" err="1"/>
              <a:t>procesa</a:t>
            </a:r>
            <a:r>
              <a:rPr lang="en-GB" sz="1800" dirty="0"/>
              <a:t> </a:t>
            </a:r>
            <a:r>
              <a:rPr lang="en-GB" sz="1800" dirty="0" err="1"/>
              <a:t>otkrivanja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 u </a:t>
            </a:r>
            <a:r>
              <a:rPr lang="en-GB" sz="1800" dirty="0" err="1"/>
              <a:t>bazama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(KDD), </a:t>
            </a:r>
            <a:r>
              <a:rPr lang="en-GB" sz="1800" dirty="0" err="1"/>
              <a:t>služeći</a:t>
            </a:r>
            <a:r>
              <a:rPr lang="en-GB" sz="1800" dirty="0"/>
              <a:t>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vodeći</a:t>
            </a:r>
            <a:r>
              <a:rPr lang="en-GB" sz="1800" dirty="0"/>
              <a:t> </a:t>
            </a:r>
            <a:r>
              <a:rPr lang="en-GB" sz="1800" dirty="0" err="1"/>
              <a:t>industrijski</a:t>
            </a:r>
            <a:r>
              <a:rPr lang="en-GB" sz="1800" dirty="0"/>
              <a:t> model.</a:t>
            </a:r>
          </a:p>
          <a:p>
            <a:r>
              <a:rPr lang="en-GB" sz="1800" dirty="0" err="1"/>
              <a:t>Tehnike</a:t>
            </a:r>
            <a:r>
              <a:rPr lang="en-GB" sz="1800" dirty="0"/>
              <a:t> </a:t>
            </a:r>
            <a:r>
              <a:rPr lang="en-GB" sz="1800" dirty="0" err="1"/>
              <a:t>rudarenja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</a:t>
            </a:r>
            <a:r>
              <a:rPr lang="en-GB" sz="1800" dirty="0" err="1"/>
              <a:t>koje</a:t>
            </a:r>
            <a:r>
              <a:rPr lang="en-GB" sz="1800" dirty="0"/>
              <a:t> se </a:t>
            </a:r>
            <a:r>
              <a:rPr lang="en-GB" sz="1800" dirty="0" err="1"/>
              <a:t>obično</a:t>
            </a:r>
            <a:r>
              <a:rPr lang="en-GB" sz="1800" dirty="0"/>
              <a:t> </a:t>
            </a:r>
            <a:r>
              <a:rPr lang="en-GB" sz="1800" dirty="0" err="1"/>
              <a:t>primjenjuju</a:t>
            </a:r>
            <a:r>
              <a:rPr lang="en-GB" sz="1800" dirty="0"/>
              <a:t> u </a:t>
            </a:r>
            <a:r>
              <a:rPr lang="en-GB" sz="1800" dirty="0" err="1"/>
              <a:t>opskrbnim</a:t>
            </a:r>
            <a:r>
              <a:rPr lang="en-GB" sz="1800" dirty="0"/>
              <a:t> </a:t>
            </a:r>
            <a:r>
              <a:rPr lang="en-GB" sz="1800" dirty="0" err="1"/>
              <a:t>lancima</a:t>
            </a:r>
            <a:r>
              <a:rPr lang="en-GB" sz="1800" dirty="0"/>
              <a:t> </a:t>
            </a:r>
            <a:r>
              <a:rPr lang="en-GB" sz="1800" dirty="0" err="1"/>
              <a:t>uključuju</a:t>
            </a:r>
            <a:r>
              <a:rPr lang="en-GB" sz="1800" dirty="0"/>
              <a:t> </a:t>
            </a:r>
            <a:r>
              <a:rPr lang="en-GB" sz="1800" dirty="0" err="1"/>
              <a:t>stabla</a:t>
            </a:r>
            <a:r>
              <a:rPr lang="en-GB" sz="1800" dirty="0"/>
              <a:t> </a:t>
            </a:r>
            <a:r>
              <a:rPr lang="en-GB" sz="1800" dirty="0" err="1"/>
              <a:t>odlučivanja</a:t>
            </a:r>
            <a:r>
              <a:rPr lang="en-GB" sz="1800" dirty="0"/>
              <a:t>, </a:t>
            </a:r>
            <a:r>
              <a:rPr lang="en-GB" sz="1800" dirty="0" err="1"/>
              <a:t>regresiju</a:t>
            </a:r>
            <a:r>
              <a:rPr lang="en-GB" sz="1800" dirty="0"/>
              <a:t>, </a:t>
            </a:r>
            <a:r>
              <a:rPr lang="en-GB" sz="1800" dirty="0" err="1"/>
              <a:t>pravila</a:t>
            </a:r>
            <a:r>
              <a:rPr lang="en-GB" sz="1800" dirty="0"/>
              <a:t> </a:t>
            </a:r>
            <a:r>
              <a:rPr lang="en-GB" sz="1800" dirty="0" err="1"/>
              <a:t>pridruživanja</a:t>
            </a:r>
            <a:r>
              <a:rPr lang="en-GB" sz="1800" dirty="0"/>
              <a:t>, </a:t>
            </a:r>
            <a:r>
              <a:rPr lang="en-GB" sz="1800" dirty="0" err="1"/>
              <a:t>genetske</a:t>
            </a:r>
            <a:r>
              <a:rPr lang="en-GB" sz="1800" dirty="0"/>
              <a:t> </a:t>
            </a:r>
            <a:r>
              <a:rPr lang="en-GB" sz="1800" dirty="0" err="1"/>
              <a:t>algoritme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algoritme</a:t>
            </a:r>
            <a:r>
              <a:rPr lang="en-GB" sz="1800" dirty="0"/>
              <a:t> </a:t>
            </a:r>
            <a:r>
              <a:rPr lang="en-GB" sz="1800" dirty="0" err="1"/>
              <a:t>klasteriranja</a:t>
            </a:r>
            <a:r>
              <a:rPr lang="en-GB" sz="1800" dirty="0"/>
              <a:t>, od </a:t>
            </a:r>
            <a:r>
              <a:rPr lang="en-GB" sz="1800" dirty="0" err="1"/>
              <a:t>kojih</a:t>
            </a:r>
            <a:r>
              <a:rPr lang="en-GB" sz="1800" dirty="0"/>
              <a:t> </a:t>
            </a:r>
            <a:r>
              <a:rPr lang="en-GB" sz="1800" dirty="0" err="1"/>
              <a:t>svaka</a:t>
            </a:r>
            <a:r>
              <a:rPr lang="en-GB" sz="1800" dirty="0"/>
              <a:t> </a:t>
            </a:r>
            <a:r>
              <a:rPr lang="en-GB" sz="1800" dirty="0" err="1"/>
              <a:t>ima</a:t>
            </a:r>
            <a:r>
              <a:rPr lang="en-GB" sz="1800" dirty="0"/>
              <a:t> </a:t>
            </a:r>
            <a:r>
              <a:rPr lang="en-GB" sz="1800" dirty="0" err="1"/>
              <a:t>specifične</a:t>
            </a:r>
            <a:r>
              <a:rPr lang="en-GB" sz="1800" dirty="0"/>
              <a:t> </a:t>
            </a:r>
            <a:r>
              <a:rPr lang="en-GB" sz="1800" dirty="0" err="1"/>
              <a:t>primjene</a:t>
            </a:r>
            <a:r>
              <a:rPr lang="en-GB" sz="1800" dirty="0"/>
              <a:t>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što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</a:t>
            </a:r>
            <a:r>
              <a:rPr lang="en-GB" sz="1800" dirty="0" err="1"/>
              <a:t>predviđanje</a:t>
            </a:r>
            <a:r>
              <a:rPr lang="en-GB" sz="1800" dirty="0"/>
              <a:t>, </a:t>
            </a:r>
            <a:r>
              <a:rPr lang="en-GB" sz="1800" dirty="0" err="1"/>
              <a:t>identifikacija</a:t>
            </a:r>
            <a:r>
              <a:rPr lang="en-GB" sz="1800" dirty="0"/>
              <a:t> </a:t>
            </a:r>
            <a:r>
              <a:rPr lang="en-GB" sz="1800" dirty="0" err="1"/>
              <a:t>grešaka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optimizacija</a:t>
            </a:r>
            <a:r>
              <a:rPr lang="en-GB" sz="1800" dirty="0"/>
              <a:t> </a:t>
            </a:r>
            <a:r>
              <a:rPr lang="en-GB" sz="1800" dirty="0" err="1"/>
              <a:t>proizvodnje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Znanje</a:t>
            </a:r>
            <a:r>
              <a:rPr lang="en-GB" sz="1800" dirty="0"/>
              <a:t> </a:t>
            </a:r>
            <a:r>
              <a:rPr lang="en-GB" sz="1800" dirty="0" err="1"/>
              <a:t>izvučeno</a:t>
            </a:r>
            <a:r>
              <a:rPr lang="en-GB" sz="1800" dirty="0"/>
              <a:t> </a:t>
            </a:r>
            <a:r>
              <a:rPr lang="en-GB" sz="1800" dirty="0" err="1"/>
              <a:t>rudarenjem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</a:t>
            </a:r>
            <a:r>
              <a:rPr lang="en-GB" sz="1800" dirty="0" err="1"/>
              <a:t>često</a:t>
            </a:r>
            <a:r>
              <a:rPr lang="en-GB" sz="1800" dirty="0"/>
              <a:t> se </a:t>
            </a:r>
            <a:r>
              <a:rPr lang="en-GB" sz="1800" dirty="0" err="1"/>
              <a:t>pohranjuje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predstavlja</a:t>
            </a:r>
            <a:r>
              <a:rPr lang="en-GB" sz="1800" dirty="0"/>
              <a:t> </a:t>
            </a:r>
            <a:r>
              <a:rPr lang="en-GB" sz="1800" dirty="0" err="1"/>
              <a:t>pomoću</a:t>
            </a:r>
            <a:r>
              <a:rPr lang="en-GB" sz="1800" dirty="0"/>
              <a:t> </a:t>
            </a:r>
            <a:r>
              <a:rPr lang="en-GB" sz="1800" dirty="0" err="1"/>
              <a:t>ekspertnih</a:t>
            </a:r>
            <a:r>
              <a:rPr lang="en-GB" sz="1800" dirty="0"/>
              <a:t> </a:t>
            </a:r>
            <a:r>
              <a:rPr lang="en-GB" sz="1800" dirty="0" err="1"/>
              <a:t>sustava</a:t>
            </a:r>
            <a:r>
              <a:rPr lang="en-GB" sz="1800" dirty="0"/>
              <a:t> (ES), </a:t>
            </a:r>
            <a:r>
              <a:rPr lang="en-GB" sz="1800" dirty="0" err="1"/>
              <a:t>sofisticiranih</a:t>
            </a:r>
            <a:r>
              <a:rPr lang="en-GB" sz="1800" dirty="0"/>
              <a:t> </a:t>
            </a:r>
            <a:r>
              <a:rPr lang="en-GB" sz="1800" dirty="0" err="1"/>
              <a:t>sustava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 </a:t>
            </a:r>
            <a:r>
              <a:rPr lang="en-GB" sz="1800" dirty="0" err="1"/>
              <a:t>osmišljenih</a:t>
            </a:r>
            <a:r>
              <a:rPr lang="en-GB" sz="1800" dirty="0"/>
              <a:t> za </a:t>
            </a:r>
            <a:r>
              <a:rPr lang="en-GB" sz="1800" dirty="0" err="1"/>
              <a:t>oponašanje</a:t>
            </a:r>
            <a:r>
              <a:rPr lang="en-GB" sz="1800" dirty="0"/>
              <a:t> </a:t>
            </a:r>
            <a:r>
              <a:rPr lang="en-GB" sz="1800" dirty="0" err="1"/>
              <a:t>ljudske</a:t>
            </a:r>
            <a:r>
              <a:rPr lang="en-GB" sz="1800" dirty="0"/>
              <a:t> </a:t>
            </a:r>
            <a:r>
              <a:rPr lang="en-GB" sz="1800" dirty="0" err="1"/>
              <a:t>stručnosti</a:t>
            </a:r>
            <a:r>
              <a:rPr lang="en-GB" sz="1800" dirty="0"/>
              <a:t> u </a:t>
            </a:r>
            <a:r>
              <a:rPr lang="en-GB" sz="1800" dirty="0" err="1"/>
              <a:t>različitim</a:t>
            </a:r>
            <a:r>
              <a:rPr lang="en-GB" sz="1800" dirty="0"/>
              <a:t> </a:t>
            </a:r>
            <a:r>
              <a:rPr lang="en-GB" sz="1800" dirty="0" err="1"/>
              <a:t>domenama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Ekspertni</a:t>
            </a:r>
            <a:r>
              <a:rPr lang="en-GB" sz="1800" dirty="0"/>
              <a:t> </a:t>
            </a:r>
            <a:r>
              <a:rPr lang="en-GB" sz="1800" dirty="0" err="1"/>
              <a:t>sustavi</a:t>
            </a:r>
            <a:r>
              <a:rPr lang="en-GB" sz="1800" dirty="0"/>
              <a:t> (ES) </a:t>
            </a:r>
            <a:r>
              <a:rPr lang="en-GB" sz="1800" dirty="0" err="1"/>
              <a:t>oponašaju</a:t>
            </a:r>
            <a:r>
              <a:rPr lang="en-GB" sz="1800" dirty="0"/>
              <a:t> </a:t>
            </a:r>
            <a:r>
              <a:rPr lang="en-GB" sz="1800" dirty="0" err="1"/>
              <a:t>ljudsko</a:t>
            </a:r>
            <a:r>
              <a:rPr lang="en-GB" sz="1800" dirty="0"/>
              <a:t> </a:t>
            </a:r>
            <a:r>
              <a:rPr lang="en-GB" sz="1800" dirty="0" err="1"/>
              <a:t>razmišljanje</a:t>
            </a:r>
            <a:r>
              <a:rPr lang="en-GB" sz="1800" dirty="0"/>
              <a:t> </a:t>
            </a:r>
            <a:r>
              <a:rPr lang="en-GB" sz="1800" dirty="0" err="1"/>
              <a:t>kako</a:t>
            </a:r>
            <a:r>
              <a:rPr lang="en-GB" sz="1800" dirty="0"/>
              <a:t> bi </a:t>
            </a:r>
            <a:r>
              <a:rPr lang="en-GB" sz="1800" dirty="0" err="1"/>
              <a:t>došli</a:t>
            </a:r>
            <a:r>
              <a:rPr lang="en-GB" sz="1800" dirty="0"/>
              <a:t> do </a:t>
            </a:r>
            <a:r>
              <a:rPr lang="en-GB" sz="1800" dirty="0" err="1"/>
              <a:t>zaključaka</a:t>
            </a:r>
            <a:r>
              <a:rPr lang="en-GB" sz="1800" dirty="0"/>
              <a:t>, </a:t>
            </a:r>
            <a:r>
              <a:rPr lang="en-GB" sz="1800" dirty="0" err="1"/>
              <a:t>podržavajući</a:t>
            </a:r>
            <a:r>
              <a:rPr lang="en-GB" sz="1800" dirty="0"/>
              <a:t> </a:t>
            </a:r>
            <a:r>
              <a:rPr lang="en-GB" sz="1800" dirty="0" err="1"/>
              <a:t>donositelje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 </a:t>
            </a:r>
            <a:r>
              <a:rPr lang="en-GB" sz="1800" dirty="0" err="1"/>
              <a:t>ili</a:t>
            </a:r>
            <a:r>
              <a:rPr lang="en-GB" sz="1800" dirty="0"/>
              <a:t> </a:t>
            </a:r>
            <a:r>
              <a:rPr lang="en-GB" sz="1800" dirty="0" err="1"/>
              <a:t>ih</a:t>
            </a:r>
            <a:r>
              <a:rPr lang="en-GB" sz="1800" dirty="0"/>
              <a:t> </a:t>
            </a:r>
            <a:r>
              <a:rPr lang="en-GB" sz="1800" dirty="0" err="1"/>
              <a:t>čak</a:t>
            </a:r>
            <a:r>
              <a:rPr lang="en-GB" sz="1800" dirty="0"/>
              <a:t> </a:t>
            </a:r>
            <a:r>
              <a:rPr lang="en-GB" sz="1800" dirty="0" err="1"/>
              <a:t>zamjenjujući</a:t>
            </a:r>
            <a:r>
              <a:rPr lang="en-GB" sz="1800" dirty="0"/>
              <a:t> u </a:t>
            </a:r>
            <a:r>
              <a:rPr lang="en-GB" sz="1800" dirty="0" err="1"/>
              <a:t>određenim</a:t>
            </a:r>
            <a:r>
              <a:rPr lang="en-GB" sz="1800" dirty="0"/>
              <a:t> </a:t>
            </a:r>
            <a:r>
              <a:rPr lang="en-GB" sz="1800" dirty="0" err="1"/>
              <a:t>kontekstima</a:t>
            </a:r>
            <a:r>
              <a:rPr lang="en-GB" sz="1800" dirty="0"/>
              <a:t>, </a:t>
            </a:r>
            <a:r>
              <a:rPr lang="en-GB" sz="1800" dirty="0" err="1"/>
              <a:t>što</a:t>
            </a:r>
            <a:r>
              <a:rPr lang="en-GB" sz="1800" dirty="0"/>
              <a:t> </a:t>
            </a:r>
            <a:r>
              <a:rPr lang="en-GB" sz="1800" dirty="0" err="1"/>
              <a:t>ih</a:t>
            </a:r>
            <a:r>
              <a:rPr lang="en-GB" sz="1800" dirty="0"/>
              <a:t> </a:t>
            </a:r>
            <a:r>
              <a:rPr lang="en-GB" sz="1800" dirty="0" err="1"/>
              <a:t>čini</a:t>
            </a:r>
            <a:r>
              <a:rPr lang="en-GB" sz="1800" dirty="0"/>
              <a:t> </a:t>
            </a:r>
            <a:r>
              <a:rPr lang="en-GB" sz="1800" dirty="0" err="1"/>
              <a:t>široko</a:t>
            </a:r>
            <a:r>
              <a:rPr lang="en-GB" sz="1800" dirty="0"/>
              <a:t> </a:t>
            </a:r>
            <a:r>
              <a:rPr lang="en-GB" sz="1800" dirty="0" err="1"/>
              <a:t>primjenjivom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komercijalno</a:t>
            </a:r>
            <a:r>
              <a:rPr lang="en-GB" sz="1800" dirty="0"/>
              <a:t> </a:t>
            </a:r>
            <a:r>
              <a:rPr lang="en-GB" sz="1800" dirty="0" err="1"/>
              <a:t>uspješnom</a:t>
            </a:r>
            <a:r>
              <a:rPr lang="en-GB" sz="1800" dirty="0"/>
              <a:t> </a:t>
            </a:r>
            <a:r>
              <a:rPr lang="en-GB" sz="1800" dirty="0" err="1"/>
              <a:t>tehnologijom</a:t>
            </a:r>
            <a:r>
              <a:rPr lang="en-GB" sz="1800" dirty="0"/>
              <a:t> </a:t>
            </a:r>
            <a:r>
              <a:rPr lang="en-GB" sz="1800" dirty="0" err="1"/>
              <a:t>umjetne</a:t>
            </a:r>
            <a:r>
              <a:rPr lang="en-GB" sz="1800" dirty="0"/>
              <a:t> </a:t>
            </a:r>
            <a:r>
              <a:rPr lang="en-GB" sz="1800" dirty="0" err="1"/>
              <a:t>inteligencije</a:t>
            </a:r>
            <a:r>
              <a:rPr lang="en-GB" sz="1800" dirty="0"/>
              <a:t>.</a:t>
            </a:r>
          </a:p>
          <a:p>
            <a:r>
              <a:rPr lang="en-GB" sz="1800" dirty="0"/>
              <a:t>ES se </a:t>
            </a:r>
            <a:r>
              <a:rPr lang="en-GB" sz="1800" dirty="0" err="1"/>
              <a:t>smatraju</a:t>
            </a:r>
            <a:r>
              <a:rPr lang="en-GB" sz="1800" dirty="0"/>
              <a:t> </a:t>
            </a:r>
            <a:r>
              <a:rPr lang="en-GB" sz="1800" dirty="0" err="1"/>
              <a:t>dijelom</a:t>
            </a:r>
            <a:r>
              <a:rPr lang="en-GB" sz="1800" dirty="0"/>
              <a:t> </a:t>
            </a:r>
            <a:r>
              <a:rPr lang="en-GB" sz="1800" dirty="0" err="1"/>
              <a:t>sustava</a:t>
            </a:r>
            <a:r>
              <a:rPr lang="en-GB" sz="1800" dirty="0"/>
              <a:t> za </a:t>
            </a:r>
            <a:r>
              <a:rPr lang="en-GB" sz="1800" dirty="0" err="1"/>
              <a:t>podršku</a:t>
            </a:r>
            <a:r>
              <a:rPr lang="en-GB" sz="1800" dirty="0"/>
              <a:t> </a:t>
            </a:r>
            <a:r>
              <a:rPr lang="en-GB" sz="1800" dirty="0" err="1"/>
              <a:t>odlučivanju</a:t>
            </a:r>
            <a:r>
              <a:rPr lang="en-GB" sz="1800" dirty="0"/>
              <a:t> (DSS), </a:t>
            </a:r>
            <a:r>
              <a:rPr lang="en-GB" sz="1800" dirty="0" err="1"/>
              <a:t>računalnih</a:t>
            </a:r>
            <a:r>
              <a:rPr lang="en-GB" sz="1800" dirty="0"/>
              <a:t> </a:t>
            </a:r>
            <a:r>
              <a:rPr lang="en-GB" sz="1800" dirty="0" err="1"/>
              <a:t>sustava</a:t>
            </a:r>
            <a:r>
              <a:rPr lang="en-GB" sz="1800" dirty="0"/>
              <a:t> koji </a:t>
            </a:r>
            <a:r>
              <a:rPr lang="en-GB" sz="1800" dirty="0" err="1"/>
              <a:t>kombiniraju</a:t>
            </a:r>
            <a:r>
              <a:rPr lang="en-GB" sz="1800" dirty="0"/>
              <a:t> </a:t>
            </a:r>
            <a:r>
              <a:rPr lang="en-GB" sz="1800" dirty="0" err="1"/>
              <a:t>modele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podatke</a:t>
            </a:r>
            <a:r>
              <a:rPr lang="en-GB" sz="1800" dirty="0"/>
              <a:t> za </a:t>
            </a:r>
            <a:r>
              <a:rPr lang="en-GB" sz="1800" dirty="0" err="1"/>
              <a:t>rješavanje</a:t>
            </a:r>
            <a:r>
              <a:rPr lang="en-GB" sz="1800" dirty="0"/>
              <a:t> </a:t>
            </a:r>
            <a:r>
              <a:rPr lang="en-GB" sz="1800" dirty="0" err="1"/>
              <a:t>polustrukturiranih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nestrukturiranih</a:t>
            </a:r>
            <a:r>
              <a:rPr lang="en-GB" sz="1800" dirty="0"/>
              <a:t> </a:t>
            </a:r>
            <a:r>
              <a:rPr lang="en-GB" sz="1800" dirty="0" err="1"/>
              <a:t>problema</a:t>
            </a:r>
            <a:r>
              <a:rPr lang="en-GB" sz="1800" dirty="0"/>
              <a:t> </a:t>
            </a:r>
            <a:r>
              <a:rPr lang="en-GB" sz="1800" dirty="0" err="1"/>
              <a:t>uz</a:t>
            </a:r>
            <a:r>
              <a:rPr lang="en-GB" sz="1800" dirty="0"/>
              <a:t> </a:t>
            </a:r>
            <a:r>
              <a:rPr lang="en-GB" sz="1800" dirty="0" err="1"/>
              <a:t>opsežno</a:t>
            </a:r>
            <a:r>
              <a:rPr lang="en-GB" sz="1800" dirty="0"/>
              <a:t> </a:t>
            </a:r>
            <a:r>
              <a:rPr lang="en-GB" sz="1800" dirty="0" err="1"/>
              <a:t>sudjelovanje</a:t>
            </a:r>
            <a:r>
              <a:rPr lang="en-GB" sz="1800" dirty="0"/>
              <a:t> </a:t>
            </a:r>
            <a:r>
              <a:rPr lang="en-GB" sz="1800" dirty="0" err="1"/>
              <a:t>korisnika</a:t>
            </a:r>
            <a:r>
              <a:rPr lang="en-GB" sz="1800" dirty="0"/>
              <a:t>.</a:t>
            </a:r>
          </a:p>
          <a:p>
            <a:r>
              <a:rPr lang="en-GB" sz="1800" dirty="0"/>
              <a:t>O </a:t>
            </a:r>
            <a:r>
              <a:rPr lang="en-GB" sz="1800" dirty="0" err="1"/>
              <a:t>strojnom</a:t>
            </a:r>
            <a:r>
              <a:rPr lang="en-GB" sz="1800" dirty="0"/>
              <a:t> </a:t>
            </a:r>
            <a:r>
              <a:rPr lang="en-GB" sz="1800" dirty="0" err="1"/>
              <a:t>učenju</a:t>
            </a:r>
            <a:r>
              <a:rPr lang="en-GB" sz="1800" dirty="0"/>
              <a:t> (ML) </a:t>
            </a:r>
            <a:r>
              <a:rPr lang="en-GB" sz="1800" dirty="0" err="1"/>
              <a:t>govori</a:t>
            </a:r>
            <a:r>
              <a:rPr lang="en-GB" sz="1800" dirty="0"/>
              <a:t> se </a:t>
            </a:r>
            <a:r>
              <a:rPr lang="en-GB" sz="1800" dirty="0" err="1"/>
              <a:t>kao</a:t>
            </a:r>
            <a:r>
              <a:rPr lang="en-GB" sz="1800" dirty="0"/>
              <a:t> o </a:t>
            </a:r>
            <a:r>
              <a:rPr lang="en-GB" sz="1800" dirty="0" err="1"/>
              <a:t>mostu</a:t>
            </a:r>
            <a:r>
              <a:rPr lang="en-GB" sz="1800" dirty="0"/>
              <a:t> </a:t>
            </a:r>
            <a:r>
              <a:rPr lang="en-GB" sz="1800" dirty="0" err="1"/>
              <a:t>između</a:t>
            </a:r>
            <a:r>
              <a:rPr lang="en-GB" sz="1800" dirty="0"/>
              <a:t> </a:t>
            </a:r>
            <a:r>
              <a:rPr lang="en-GB" sz="1800" dirty="0" err="1"/>
              <a:t>rezultata</a:t>
            </a:r>
            <a:r>
              <a:rPr lang="en-GB" sz="1800" dirty="0"/>
              <a:t> </a:t>
            </a:r>
            <a:r>
              <a:rPr lang="en-GB" sz="1800" dirty="0" err="1"/>
              <a:t>rudarenja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alata za </a:t>
            </a:r>
            <a:r>
              <a:rPr lang="en-GB" sz="1800" dirty="0" err="1"/>
              <a:t>poslovnu</a:t>
            </a:r>
            <a:r>
              <a:rPr lang="en-GB" sz="1800" dirty="0"/>
              <a:t> </a:t>
            </a:r>
            <a:r>
              <a:rPr lang="en-GB" sz="1800" dirty="0" err="1"/>
              <a:t>inteligenciju</a:t>
            </a:r>
            <a:r>
              <a:rPr lang="en-GB" sz="1800" dirty="0"/>
              <a:t>, </a:t>
            </a:r>
            <a:r>
              <a:rPr lang="en-GB" sz="1800" dirty="0" err="1"/>
              <a:t>omogućujući</a:t>
            </a:r>
            <a:r>
              <a:rPr lang="en-GB" sz="1800" dirty="0"/>
              <a:t> </a:t>
            </a:r>
            <a:r>
              <a:rPr lang="en-GB" sz="1800" dirty="0" err="1"/>
              <a:t>računalima</a:t>
            </a:r>
            <a:r>
              <a:rPr lang="en-GB" sz="1800" dirty="0"/>
              <a:t> da </a:t>
            </a:r>
            <a:r>
              <a:rPr lang="en-GB" sz="1800" dirty="0" err="1"/>
              <a:t>uče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predstavljaju</a:t>
            </a:r>
            <a:r>
              <a:rPr lang="en-GB" sz="1800" dirty="0"/>
              <a:t> </a:t>
            </a:r>
            <a:r>
              <a:rPr lang="en-GB" sz="1800" dirty="0" err="1"/>
              <a:t>znanje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ulaznih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.</a:t>
            </a:r>
          </a:p>
          <a:p>
            <a:r>
              <a:rPr lang="en-GB" sz="1800" dirty="0"/>
              <a:t>ML </a:t>
            </a:r>
            <a:r>
              <a:rPr lang="en-GB" sz="1800" dirty="0" err="1"/>
              <a:t>olakšava</a:t>
            </a:r>
            <a:r>
              <a:rPr lang="en-GB" sz="1800" dirty="0"/>
              <a:t> </a:t>
            </a:r>
            <a:r>
              <a:rPr lang="en-GB" sz="1800" dirty="0" err="1"/>
              <a:t>prezentaciju</a:t>
            </a:r>
            <a:r>
              <a:rPr lang="en-GB" sz="1800" dirty="0"/>
              <a:t> </a:t>
            </a:r>
            <a:r>
              <a:rPr lang="en-GB" sz="1800" dirty="0" err="1"/>
              <a:t>metrike</a:t>
            </a:r>
            <a:r>
              <a:rPr lang="en-GB" sz="1800" dirty="0"/>
              <a:t> </a:t>
            </a:r>
            <a:r>
              <a:rPr lang="en-GB" sz="1800" dirty="0" err="1"/>
              <a:t>izvješćivanja</a:t>
            </a:r>
            <a:r>
              <a:rPr lang="en-GB" sz="1800" dirty="0"/>
              <a:t> </a:t>
            </a:r>
            <a:r>
              <a:rPr lang="en-GB" sz="1800" dirty="0" err="1"/>
              <a:t>izvršne</a:t>
            </a:r>
            <a:r>
              <a:rPr lang="en-GB" sz="1800" dirty="0"/>
              <a:t> vlasti u </a:t>
            </a:r>
            <a:r>
              <a:rPr lang="en-GB" sz="1800" dirty="0" err="1"/>
              <a:t>formatu</a:t>
            </a:r>
            <a:r>
              <a:rPr lang="en-GB" sz="1800" dirty="0"/>
              <a:t> koji </a:t>
            </a:r>
            <a:r>
              <a:rPr lang="en-GB" sz="1800" dirty="0" err="1"/>
              <a:t>omogućuje</a:t>
            </a:r>
            <a:r>
              <a:rPr lang="en-GB" sz="1800" dirty="0"/>
              <a:t> </a:t>
            </a:r>
            <a:r>
              <a:rPr lang="en-GB" sz="1800" dirty="0" err="1"/>
              <a:t>menadžerima</a:t>
            </a:r>
            <a:r>
              <a:rPr lang="en-GB" sz="1800" dirty="0"/>
              <a:t> da </a:t>
            </a:r>
            <a:r>
              <a:rPr lang="en-GB" sz="1800" dirty="0" err="1"/>
              <a:t>donose</a:t>
            </a:r>
            <a:r>
              <a:rPr lang="en-GB" sz="1800" dirty="0"/>
              <a:t> </a:t>
            </a:r>
            <a:r>
              <a:rPr lang="en-GB" sz="1800" dirty="0" err="1"/>
              <a:t>informirane</a:t>
            </a:r>
            <a:r>
              <a:rPr lang="en-GB" sz="1800" dirty="0"/>
              <a:t> </a:t>
            </a:r>
            <a:r>
              <a:rPr lang="en-GB" sz="1800" dirty="0" err="1"/>
              <a:t>poslovne</a:t>
            </a:r>
            <a:r>
              <a:rPr lang="en-GB" sz="1800" dirty="0"/>
              <a:t> </a:t>
            </a:r>
            <a:r>
              <a:rPr lang="en-GB" sz="1800" dirty="0" err="1"/>
              <a:t>odluke</a:t>
            </a:r>
            <a:r>
              <a:rPr lang="en-GB" sz="1800" dirty="0"/>
              <a:t>, </a:t>
            </a:r>
            <a:r>
              <a:rPr lang="en-GB" sz="1800" dirty="0" err="1"/>
              <a:t>povećavajući</a:t>
            </a:r>
            <a:r>
              <a:rPr lang="en-GB" sz="1800" dirty="0"/>
              <a:t> </a:t>
            </a:r>
            <a:r>
              <a:rPr lang="en-GB" sz="1800" dirty="0" err="1"/>
              <a:t>korisnost</a:t>
            </a:r>
            <a:r>
              <a:rPr lang="en-GB" sz="1800" dirty="0"/>
              <a:t> </a:t>
            </a:r>
            <a:r>
              <a:rPr lang="en-GB" sz="1800" dirty="0" err="1"/>
              <a:t>uvida</a:t>
            </a:r>
            <a:r>
              <a:rPr lang="en-GB" sz="1800"/>
              <a:t> u Data Mining.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0492268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/>
              <a:t>Hvala na pažnji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Autori: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Dario Šebalj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Mirčetić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dirty="0"/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Zadnja verzija: Lipanj 2025.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Sadržaj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n-GB" sz="2000" dirty="0" err="1"/>
              <a:t>Što</a:t>
            </a:r>
            <a:r>
              <a:rPr lang="en-GB" sz="2000" dirty="0"/>
              <a:t> je Data Mining?</a:t>
            </a:r>
          </a:p>
          <a:p>
            <a:r>
              <a:rPr lang="en-GB" sz="2000" dirty="0" err="1"/>
              <a:t>Otkrivanje</a:t>
            </a:r>
            <a:r>
              <a:rPr lang="en-GB" sz="2000" dirty="0"/>
              <a:t> </a:t>
            </a:r>
            <a:r>
              <a:rPr lang="en-GB" sz="2000" dirty="0" err="1"/>
              <a:t>znanja</a:t>
            </a:r>
            <a:r>
              <a:rPr lang="en-GB" sz="2000" dirty="0"/>
              <a:t> u logistici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upravljanju</a:t>
            </a:r>
            <a:r>
              <a:rPr lang="en-GB" sz="2000" dirty="0"/>
              <a:t> </a:t>
            </a:r>
            <a:r>
              <a:rPr lang="en-GB" sz="2000" dirty="0" err="1"/>
              <a:t>lancem</a:t>
            </a:r>
            <a:r>
              <a:rPr lang="en-GB" sz="2000" dirty="0"/>
              <a:t> </a:t>
            </a:r>
            <a:r>
              <a:rPr lang="en-GB" sz="2000" dirty="0" err="1"/>
              <a:t>opskrbe</a:t>
            </a:r>
            <a:endParaRPr lang="en-GB" sz="2000" dirty="0"/>
          </a:p>
          <a:p>
            <a:r>
              <a:rPr lang="en-GB" sz="2000" dirty="0" err="1"/>
              <a:t>Delphijev</a:t>
            </a:r>
            <a:r>
              <a:rPr lang="en-GB" sz="2000" dirty="0"/>
              <a:t> </a:t>
            </a:r>
            <a:r>
              <a:rPr lang="en-GB" sz="2000" dirty="0" err="1"/>
              <a:t>pristup</a:t>
            </a:r>
            <a:r>
              <a:rPr lang="en-GB" sz="2000" dirty="0"/>
              <a:t> </a:t>
            </a:r>
            <a:r>
              <a:rPr lang="en-GB" sz="2000" dirty="0" err="1"/>
              <a:t>prosudbenom</a:t>
            </a:r>
            <a:r>
              <a:rPr lang="en-GB" sz="2000" dirty="0"/>
              <a:t> </a:t>
            </a:r>
            <a:r>
              <a:rPr lang="en-GB" sz="2000" dirty="0" err="1"/>
              <a:t>stvaranju</a:t>
            </a:r>
            <a:r>
              <a:rPr lang="en-GB" sz="2000" dirty="0"/>
              <a:t> </a:t>
            </a:r>
            <a:r>
              <a:rPr lang="en-GB" sz="2000" dirty="0" err="1"/>
              <a:t>znanja</a:t>
            </a:r>
            <a:endParaRPr lang="en-GB" sz="2000" dirty="0"/>
          </a:p>
          <a:p>
            <a:r>
              <a:rPr lang="en-GB" sz="2000" dirty="0" err="1"/>
              <a:t>Pristup</a:t>
            </a:r>
            <a:r>
              <a:rPr lang="en-GB" sz="2000" dirty="0"/>
              <a:t> </a:t>
            </a:r>
            <a:r>
              <a:rPr lang="en-GB" sz="2000" dirty="0" err="1"/>
              <a:t>kvantitativnog</a:t>
            </a:r>
            <a:r>
              <a:rPr lang="en-GB" sz="2000" dirty="0"/>
              <a:t> </a:t>
            </a:r>
            <a:r>
              <a:rPr lang="en-GB" sz="2000" dirty="0" err="1"/>
              <a:t>rudarenja</a:t>
            </a:r>
            <a:r>
              <a:rPr lang="en-GB" sz="2000" dirty="0"/>
              <a:t> </a:t>
            </a:r>
            <a:r>
              <a:rPr lang="en-GB" sz="2000" dirty="0" err="1"/>
              <a:t>podataka</a:t>
            </a:r>
            <a:r>
              <a:rPr lang="en-GB" sz="2000" dirty="0"/>
              <a:t> za </a:t>
            </a:r>
            <a:r>
              <a:rPr lang="en-GB" sz="2000" dirty="0" err="1"/>
              <a:t>otkrivanje</a:t>
            </a:r>
            <a:r>
              <a:rPr lang="en-GB" sz="2000" dirty="0"/>
              <a:t> </a:t>
            </a:r>
            <a:r>
              <a:rPr lang="en-GB" sz="2000" dirty="0" err="1"/>
              <a:t>znanja</a:t>
            </a:r>
            <a:endParaRPr lang="sr-Latn-RS" sz="20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Što je rudarenje podataka? 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/>
              <a:t>Data Mining </a:t>
            </a:r>
            <a:r>
              <a:rPr lang="en-GB" sz="1800" dirty="0" err="1"/>
              <a:t>ključan</a:t>
            </a:r>
            <a:r>
              <a:rPr lang="en-GB" sz="1800" dirty="0"/>
              <a:t> je u </a:t>
            </a:r>
            <a:r>
              <a:rPr lang="en-GB" sz="1800" dirty="0" err="1"/>
              <a:t>suvremenom</a:t>
            </a:r>
            <a:r>
              <a:rPr lang="en-GB" sz="1800" dirty="0"/>
              <a:t> </a:t>
            </a:r>
            <a:r>
              <a:rPr lang="en-GB" sz="1800" dirty="0" err="1"/>
              <a:t>poslovanju</a:t>
            </a:r>
            <a:r>
              <a:rPr lang="en-GB" sz="1800" dirty="0"/>
              <a:t> za </a:t>
            </a:r>
            <a:r>
              <a:rPr lang="en-GB" sz="1800" dirty="0" err="1"/>
              <a:t>izvlačenje</a:t>
            </a:r>
            <a:r>
              <a:rPr lang="en-GB" sz="1800" dirty="0"/>
              <a:t> </a:t>
            </a:r>
            <a:r>
              <a:rPr lang="en-GB" sz="1800" dirty="0" err="1"/>
              <a:t>vrijednih</a:t>
            </a:r>
            <a:r>
              <a:rPr lang="en-GB" sz="1800" dirty="0"/>
              <a:t> </a:t>
            </a:r>
            <a:r>
              <a:rPr lang="en-GB" sz="1800" dirty="0" err="1"/>
              <a:t>uvida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masivnih</a:t>
            </a:r>
            <a:r>
              <a:rPr lang="en-GB" sz="1800" dirty="0"/>
              <a:t> </a:t>
            </a:r>
            <a:r>
              <a:rPr lang="en-GB" sz="1800" dirty="0" err="1"/>
              <a:t>skupova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utjecaj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operativne</a:t>
            </a:r>
            <a:r>
              <a:rPr lang="en-GB" sz="1800" dirty="0"/>
              <a:t>, </a:t>
            </a:r>
            <a:r>
              <a:rPr lang="en-GB" sz="1800" dirty="0" err="1"/>
              <a:t>taktičke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strateške</a:t>
            </a:r>
            <a:r>
              <a:rPr lang="en-GB" sz="1800" dirty="0"/>
              <a:t> </a:t>
            </a:r>
            <a:r>
              <a:rPr lang="en-GB" sz="1800" dirty="0" err="1"/>
              <a:t>odluke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Količina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u </a:t>
            </a:r>
            <a:r>
              <a:rPr lang="en-GB" sz="1800" dirty="0" err="1"/>
              <a:t>svijetu</a:t>
            </a:r>
            <a:r>
              <a:rPr lang="en-GB" sz="1800" dirty="0"/>
              <a:t> </a:t>
            </a:r>
            <a:r>
              <a:rPr lang="en-GB" sz="1800" dirty="0" err="1"/>
              <a:t>brzo</a:t>
            </a:r>
            <a:r>
              <a:rPr lang="en-GB" sz="1800" dirty="0"/>
              <a:t> </a:t>
            </a:r>
            <a:r>
              <a:rPr lang="en-GB" sz="1800" dirty="0" err="1"/>
              <a:t>raste</a:t>
            </a:r>
            <a:r>
              <a:rPr lang="en-GB" sz="1800" dirty="0"/>
              <a:t>, a </a:t>
            </a:r>
            <a:r>
              <a:rPr lang="en-GB" sz="1800" dirty="0" err="1"/>
              <a:t>značajni</a:t>
            </a:r>
            <a:r>
              <a:rPr lang="en-GB" sz="1800" dirty="0"/>
              <a:t> </a:t>
            </a:r>
            <a:r>
              <a:rPr lang="en-GB" sz="1800" dirty="0" err="1"/>
              <a:t>dijelovi</a:t>
            </a:r>
            <a:r>
              <a:rPr lang="en-GB" sz="1800" dirty="0"/>
              <a:t> </a:t>
            </a:r>
            <a:r>
              <a:rPr lang="en-GB" sz="1800" dirty="0" err="1"/>
              <a:t>postoje</a:t>
            </a:r>
            <a:r>
              <a:rPr lang="en-GB" sz="1800" dirty="0"/>
              <a:t> u </a:t>
            </a:r>
            <a:r>
              <a:rPr lang="en-GB" sz="1800" dirty="0" err="1"/>
              <a:t>nestrukturiranim</a:t>
            </a:r>
            <a:r>
              <a:rPr lang="en-GB" sz="1800" dirty="0"/>
              <a:t> </a:t>
            </a:r>
            <a:r>
              <a:rPr lang="en-GB" sz="1800" dirty="0" err="1"/>
              <a:t>formatima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skloni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</a:t>
            </a:r>
            <a:r>
              <a:rPr lang="en-GB" sz="1800" dirty="0" err="1"/>
              <a:t>pogreškama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Unatoč</a:t>
            </a:r>
            <a:r>
              <a:rPr lang="en-GB" sz="1800" dirty="0"/>
              <a:t> </a:t>
            </a:r>
            <a:r>
              <a:rPr lang="en-GB" sz="1800" dirty="0" err="1"/>
              <a:t>izazovima</a:t>
            </a:r>
            <a:r>
              <a:rPr lang="en-GB" sz="1800" dirty="0"/>
              <a:t>, Data Mining </a:t>
            </a:r>
            <a:r>
              <a:rPr lang="en-GB" sz="1800" dirty="0" err="1"/>
              <a:t>služi</a:t>
            </a:r>
            <a:r>
              <a:rPr lang="en-GB" sz="1800" dirty="0"/>
              <a:t> za </a:t>
            </a:r>
            <a:r>
              <a:rPr lang="en-GB" sz="1800" dirty="0" err="1"/>
              <a:t>povećanje</a:t>
            </a:r>
            <a:r>
              <a:rPr lang="en-GB" sz="1800" dirty="0"/>
              <a:t> </a:t>
            </a:r>
            <a:r>
              <a:rPr lang="en-GB" sz="1800" dirty="0" err="1"/>
              <a:t>prihoda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smanjenje</a:t>
            </a:r>
            <a:r>
              <a:rPr lang="en-GB" sz="1800" dirty="0"/>
              <a:t> </a:t>
            </a:r>
            <a:r>
              <a:rPr lang="en-GB" sz="1800" dirty="0" err="1"/>
              <a:t>troškova</a:t>
            </a:r>
            <a:r>
              <a:rPr lang="en-GB" sz="1800" dirty="0"/>
              <a:t> </a:t>
            </a:r>
            <a:r>
              <a:rPr lang="en-GB" sz="1800" dirty="0" err="1"/>
              <a:t>izvlačenjem</a:t>
            </a:r>
            <a:r>
              <a:rPr lang="en-GB" sz="1800" dirty="0"/>
              <a:t> </a:t>
            </a:r>
            <a:r>
              <a:rPr lang="en-GB" sz="1800" dirty="0" err="1"/>
              <a:t>korisnih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poslovnih</a:t>
            </a:r>
            <a:r>
              <a:rPr lang="en-GB" sz="1800" dirty="0"/>
              <a:t> </a:t>
            </a:r>
            <a:r>
              <a:rPr lang="en-GB" sz="1800" dirty="0" err="1"/>
              <a:t>uvida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Uključuje</a:t>
            </a:r>
            <a:r>
              <a:rPr lang="en-GB" sz="1800" dirty="0"/>
              <a:t> </a:t>
            </a:r>
            <a:r>
              <a:rPr lang="en-GB" sz="1800" dirty="0" err="1"/>
              <a:t>iterativni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interaktivni</a:t>
            </a:r>
            <a:r>
              <a:rPr lang="en-GB" sz="1800" dirty="0"/>
              <a:t> </a:t>
            </a:r>
            <a:r>
              <a:rPr lang="en-GB" sz="1800" dirty="0" err="1"/>
              <a:t>proces</a:t>
            </a:r>
            <a:r>
              <a:rPr lang="en-GB" sz="1800" dirty="0"/>
              <a:t> </a:t>
            </a:r>
            <a:r>
              <a:rPr lang="en-GB" sz="1800" dirty="0" err="1"/>
              <a:t>usmjeren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otkrivanje</a:t>
            </a:r>
            <a:r>
              <a:rPr lang="en-GB" sz="1800" dirty="0"/>
              <a:t> </a:t>
            </a:r>
            <a:r>
              <a:rPr lang="en-GB" sz="1800" dirty="0" err="1"/>
              <a:t>valjanog</a:t>
            </a:r>
            <a:r>
              <a:rPr lang="en-GB" sz="1800" dirty="0"/>
              <a:t>, </a:t>
            </a:r>
            <a:r>
              <a:rPr lang="en-GB" sz="1800" dirty="0" err="1"/>
              <a:t>novog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korisnog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 </a:t>
            </a:r>
            <a:r>
              <a:rPr lang="en-GB" sz="1800" dirty="0" err="1"/>
              <a:t>unutar</a:t>
            </a:r>
            <a:r>
              <a:rPr lang="en-GB" sz="1800" dirty="0"/>
              <a:t> </a:t>
            </a:r>
            <a:r>
              <a:rPr lang="en-GB" sz="1800" dirty="0" err="1"/>
              <a:t>masivnih</a:t>
            </a:r>
            <a:r>
              <a:rPr lang="en-GB" sz="1800" dirty="0"/>
              <a:t> </a:t>
            </a:r>
            <a:r>
              <a:rPr lang="en-GB" sz="1800" dirty="0" err="1"/>
              <a:t>baza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.</a:t>
            </a:r>
          </a:p>
          <a:p>
            <a:r>
              <a:rPr lang="en-GB" sz="1800" dirty="0"/>
              <a:t>Data Mining </a:t>
            </a:r>
            <a:r>
              <a:rPr lang="en-GB" sz="1800" dirty="0" err="1"/>
              <a:t>obuhvaća</a:t>
            </a:r>
            <a:r>
              <a:rPr lang="en-GB" sz="1800" dirty="0"/>
              <a:t> </a:t>
            </a:r>
            <a:r>
              <a:rPr lang="en-GB" sz="1800" dirty="0" err="1"/>
              <a:t>različite</a:t>
            </a:r>
            <a:r>
              <a:rPr lang="en-GB" sz="1800" dirty="0"/>
              <a:t> </a:t>
            </a:r>
            <a:r>
              <a:rPr lang="en-GB" sz="1800" dirty="0" err="1"/>
              <a:t>analitičke</a:t>
            </a:r>
            <a:r>
              <a:rPr lang="en-GB" sz="1800" dirty="0"/>
              <a:t> </a:t>
            </a:r>
            <a:r>
              <a:rPr lang="en-GB" sz="1800" dirty="0" err="1"/>
              <a:t>tehnike</a:t>
            </a:r>
            <a:r>
              <a:rPr lang="en-GB" sz="1800" dirty="0"/>
              <a:t>, </a:t>
            </a:r>
            <a:r>
              <a:rPr lang="en-GB" sz="1800" dirty="0" err="1"/>
              <a:t>uključujući</a:t>
            </a:r>
            <a:r>
              <a:rPr lang="en-GB" sz="1800" dirty="0"/>
              <a:t> </a:t>
            </a:r>
            <a:r>
              <a:rPr lang="en-GB" sz="1800" dirty="0" err="1"/>
              <a:t>statistiku</a:t>
            </a:r>
            <a:r>
              <a:rPr lang="en-GB" sz="1800" dirty="0"/>
              <a:t>, </a:t>
            </a:r>
            <a:r>
              <a:rPr lang="en-GB" sz="1800" dirty="0" err="1"/>
              <a:t>umjetnu</a:t>
            </a:r>
            <a:r>
              <a:rPr lang="en-GB" sz="1800" dirty="0"/>
              <a:t> </a:t>
            </a:r>
            <a:r>
              <a:rPr lang="en-GB" sz="1800" dirty="0" err="1"/>
              <a:t>inteligenciju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strojno</a:t>
            </a:r>
            <a:r>
              <a:rPr lang="en-GB" sz="1800" dirty="0"/>
              <a:t> </a:t>
            </a:r>
            <a:r>
              <a:rPr lang="en-GB" sz="1800" dirty="0" err="1"/>
              <a:t>učenje</a:t>
            </a:r>
            <a:r>
              <a:rPr lang="en-GB" sz="1800" dirty="0"/>
              <a:t>, za </a:t>
            </a:r>
            <a:r>
              <a:rPr lang="en-GB" sz="1800" dirty="0" err="1"/>
              <a:t>otkrivanje</a:t>
            </a:r>
            <a:r>
              <a:rPr lang="en-GB" sz="1800" dirty="0"/>
              <a:t> </a:t>
            </a:r>
            <a:r>
              <a:rPr lang="en-GB" sz="1800" dirty="0" err="1"/>
              <a:t>skrivenih</a:t>
            </a:r>
            <a:r>
              <a:rPr lang="en-GB" sz="1800" dirty="0"/>
              <a:t> </a:t>
            </a:r>
            <a:r>
              <a:rPr lang="en-GB" sz="1800" dirty="0" err="1"/>
              <a:t>obrazaca</a:t>
            </a:r>
            <a:r>
              <a:rPr lang="en-GB" sz="1800" dirty="0"/>
              <a:t> </a:t>
            </a:r>
            <a:r>
              <a:rPr lang="en-GB" sz="1800" dirty="0" err="1"/>
              <a:t>unutar</a:t>
            </a:r>
            <a:r>
              <a:rPr lang="en-GB" sz="1800" dirty="0"/>
              <a:t> </a:t>
            </a:r>
            <a:r>
              <a:rPr lang="en-GB" sz="1800" dirty="0" err="1"/>
              <a:t>skupova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Što je rudarenje podataka? 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/>
              <a:t>To je </a:t>
            </a:r>
            <a:r>
              <a:rPr lang="en-GB" sz="1800" dirty="0" err="1"/>
              <a:t>ključna</a:t>
            </a:r>
            <a:r>
              <a:rPr lang="en-GB" sz="1800" dirty="0"/>
              <a:t> </a:t>
            </a:r>
            <a:r>
              <a:rPr lang="en-GB" sz="1800" dirty="0" err="1"/>
              <a:t>komponenta</a:t>
            </a:r>
            <a:r>
              <a:rPr lang="en-GB" sz="1800" dirty="0"/>
              <a:t> </a:t>
            </a:r>
            <a:r>
              <a:rPr lang="en-GB" sz="1800" dirty="0" err="1"/>
              <a:t>procesa</a:t>
            </a:r>
            <a:r>
              <a:rPr lang="en-GB" sz="1800" dirty="0"/>
              <a:t> </a:t>
            </a:r>
            <a:r>
              <a:rPr lang="en-GB" sz="1800" dirty="0" err="1"/>
              <a:t>otkrivanja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 u </a:t>
            </a:r>
            <a:r>
              <a:rPr lang="en-GB" sz="1800" dirty="0" err="1"/>
              <a:t>bazama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(KDD), </a:t>
            </a:r>
            <a:r>
              <a:rPr lang="en-GB" sz="1800" dirty="0" err="1"/>
              <a:t>koja</a:t>
            </a:r>
            <a:r>
              <a:rPr lang="en-GB" sz="1800" dirty="0"/>
              <a:t> </a:t>
            </a:r>
            <a:r>
              <a:rPr lang="en-GB" sz="1800" dirty="0" err="1"/>
              <a:t>radi</a:t>
            </a:r>
            <a:r>
              <a:rPr lang="en-GB" sz="1800" dirty="0"/>
              <a:t> u </a:t>
            </a:r>
            <a:r>
              <a:rPr lang="en-GB" sz="1800" dirty="0" err="1"/>
              <a:t>sprezi</a:t>
            </a:r>
            <a:r>
              <a:rPr lang="en-GB" sz="1800" dirty="0"/>
              <a:t> s </a:t>
            </a:r>
            <a:r>
              <a:rPr lang="en-GB" sz="1800" dirty="0" err="1"/>
              <a:t>poslovnom</a:t>
            </a:r>
            <a:r>
              <a:rPr lang="en-GB" sz="1800" dirty="0"/>
              <a:t> </a:t>
            </a:r>
            <a:r>
              <a:rPr lang="en-GB" sz="1800" dirty="0" err="1"/>
              <a:t>analitikom</a:t>
            </a:r>
            <a:r>
              <a:rPr lang="en-GB" sz="1800" dirty="0"/>
              <a:t> (BA) za </a:t>
            </a:r>
            <a:r>
              <a:rPr lang="en-GB" sz="1800" dirty="0" err="1"/>
              <a:t>podršku</a:t>
            </a:r>
            <a:r>
              <a:rPr lang="en-GB" sz="1800" dirty="0"/>
              <a:t> </a:t>
            </a:r>
            <a:r>
              <a:rPr lang="en-GB" sz="1800" dirty="0" err="1"/>
              <a:t>donošenju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.</a:t>
            </a:r>
          </a:p>
          <a:p>
            <a:r>
              <a:rPr lang="en-GB" sz="1800" dirty="0"/>
              <a:t>Data Mining </a:t>
            </a:r>
            <a:r>
              <a:rPr lang="en-GB" sz="1800" dirty="0" err="1"/>
              <a:t>koristi</a:t>
            </a:r>
            <a:r>
              <a:rPr lang="en-GB" sz="1800" dirty="0"/>
              <a:t> </a:t>
            </a:r>
            <a:r>
              <a:rPr lang="en-GB" sz="1800" dirty="0" err="1"/>
              <a:t>algoritme</a:t>
            </a:r>
            <a:r>
              <a:rPr lang="en-GB" sz="1800" dirty="0"/>
              <a:t> za </a:t>
            </a:r>
            <a:r>
              <a:rPr lang="en-GB" sz="1800" dirty="0" err="1"/>
              <a:t>prepoznavanje</a:t>
            </a:r>
            <a:r>
              <a:rPr lang="en-GB" sz="1800" dirty="0"/>
              <a:t> </a:t>
            </a:r>
            <a:r>
              <a:rPr lang="en-GB" sz="1800" dirty="0" err="1"/>
              <a:t>trendova</a:t>
            </a:r>
            <a:r>
              <a:rPr lang="en-GB" sz="1800" dirty="0"/>
              <a:t>, </a:t>
            </a:r>
            <a:r>
              <a:rPr lang="en-GB" sz="1800" dirty="0" err="1"/>
              <a:t>pravila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drugih</a:t>
            </a:r>
            <a:r>
              <a:rPr lang="en-GB" sz="1800" dirty="0"/>
              <a:t> </a:t>
            </a:r>
            <a:r>
              <a:rPr lang="en-GB" sz="1800" dirty="0" err="1"/>
              <a:t>vrijednih</a:t>
            </a:r>
            <a:r>
              <a:rPr lang="en-GB" sz="1800" dirty="0"/>
              <a:t> </a:t>
            </a:r>
            <a:r>
              <a:rPr lang="en-GB" sz="1800" dirty="0" err="1"/>
              <a:t>informacija</a:t>
            </a:r>
            <a:r>
              <a:rPr lang="en-GB" sz="1800" dirty="0"/>
              <a:t> </a:t>
            </a:r>
            <a:r>
              <a:rPr lang="en-GB" sz="1800" dirty="0" err="1"/>
              <a:t>izdvojenih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različitih</a:t>
            </a:r>
            <a:r>
              <a:rPr lang="en-GB" sz="1800" dirty="0"/>
              <a:t> </a:t>
            </a:r>
            <a:r>
              <a:rPr lang="en-GB" sz="1800" dirty="0" err="1"/>
              <a:t>izvora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</a:t>
            </a:r>
            <a:r>
              <a:rPr lang="en-GB" sz="1800" dirty="0" err="1"/>
              <a:t>pohranjenih</a:t>
            </a:r>
            <a:r>
              <a:rPr lang="en-GB" sz="1800" dirty="0"/>
              <a:t> u </a:t>
            </a:r>
            <a:r>
              <a:rPr lang="en-GB" sz="1800" dirty="0" err="1"/>
              <a:t>različitim</a:t>
            </a:r>
            <a:r>
              <a:rPr lang="en-GB" sz="1800" dirty="0"/>
              <a:t> </a:t>
            </a:r>
            <a:r>
              <a:rPr lang="en-GB" sz="1800" dirty="0" err="1"/>
              <a:t>formatima</a:t>
            </a:r>
            <a:r>
              <a:rPr lang="en-GB" sz="1800" dirty="0"/>
              <a:t>.</a:t>
            </a:r>
          </a:p>
          <a:p>
            <a:r>
              <a:rPr lang="en-GB" sz="1800" dirty="0"/>
              <a:t>KDD </a:t>
            </a:r>
            <a:r>
              <a:rPr lang="en-GB" sz="1800" dirty="0" err="1"/>
              <a:t>proces</a:t>
            </a:r>
            <a:r>
              <a:rPr lang="en-GB" sz="1800" dirty="0"/>
              <a:t> </a:t>
            </a:r>
            <a:r>
              <a:rPr lang="en-GB" sz="1800" dirty="0" err="1"/>
              <a:t>uključuje</a:t>
            </a:r>
            <a:r>
              <a:rPr lang="en-GB" sz="1800" dirty="0"/>
              <a:t> </a:t>
            </a:r>
            <a:r>
              <a:rPr lang="en-GB" sz="1800" dirty="0" err="1"/>
              <a:t>poslovno</a:t>
            </a:r>
            <a:r>
              <a:rPr lang="en-GB" sz="1800" dirty="0"/>
              <a:t> </a:t>
            </a:r>
            <a:r>
              <a:rPr lang="en-GB" sz="1800" dirty="0" err="1"/>
              <a:t>razumijevanje</a:t>
            </a:r>
            <a:r>
              <a:rPr lang="en-GB" sz="1800" dirty="0"/>
              <a:t>, </a:t>
            </a:r>
            <a:r>
              <a:rPr lang="en-GB" sz="1800" dirty="0" err="1"/>
              <a:t>razumijevanje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pripremu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modeliranje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procjenu</a:t>
            </a:r>
            <a:r>
              <a:rPr lang="en-GB" sz="1800" dirty="0"/>
              <a:t>, </a:t>
            </a:r>
            <a:r>
              <a:rPr lang="en-GB" sz="1800" dirty="0" err="1"/>
              <a:t>slijedeći</a:t>
            </a:r>
            <a:r>
              <a:rPr lang="en-GB" sz="1800" dirty="0"/>
              <a:t> </a:t>
            </a:r>
            <a:r>
              <a:rPr lang="en-GB" sz="1800" dirty="0" err="1"/>
              <a:t>standarde</a:t>
            </a:r>
            <a:r>
              <a:rPr lang="en-GB" sz="1800" dirty="0"/>
              <a:t> </a:t>
            </a:r>
            <a:r>
              <a:rPr lang="en-GB" sz="1800" dirty="0" err="1"/>
              <a:t>poput</a:t>
            </a:r>
            <a:r>
              <a:rPr lang="en-GB" sz="1800" dirty="0"/>
              <a:t> CRISP-DM.</a:t>
            </a:r>
          </a:p>
          <a:p>
            <a:r>
              <a:rPr lang="en-GB" sz="1800" dirty="0" err="1"/>
              <a:t>Naposljetku</a:t>
            </a:r>
            <a:r>
              <a:rPr lang="en-GB" sz="1800" dirty="0"/>
              <a:t>, Data Mining </a:t>
            </a:r>
            <a:r>
              <a:rPr lang="en-GB" sz="1800" dirty="0" err="1"/>
              <a:t>organizacijama</a:t>
            </a:r>
            <a:r>
              <a:rPr lang="en-GB" sz="1800" dirty="0"/>
              <a:t> </a:t>
            </a:r>
            <a:r>
              <a:rPr lang="en-GB" sz="1800" dirty="0" err="1"/>
              <a:t>pruža</a:t>
            </a:r>
            <a:r>
              <a:rPr lang="en-GB" sz="1800" dirty="0"/>
              <a:t> </a:t>
            </a:r>
            <a:r>
              <a:rPr lang="en-GB" sz="1800" dirty="0" err="1"/>
              <a:t>primjenjivo</a:t>
            </a:r>
            <a:r>
              <a:rPr lang="en-GB" sz="1800" dirty="0"/>
              <a:t> </a:t>
            </a:r>
            <a:r>
              <a:rPr lang="en-GB" sz="1800" dirty="0" err="1"/>
              <a:t>znanje</a:t>
            </a:r>
            <a:r>
              <a:rPr lang="en-GB" sz="1800" dirty="0"/>
              <a:t>, </a:t>
            </a:r>
            <a:r>
              <a:rPr lang="en-GB" sz="1800" dirty="0" err="1"/>
              <a:t>iskorištavajući</a:t>
            </a:r>
            <a:r>
              <a:rPr lang="en-GB" sz="1800" dirty="0"/>
              <a:t> </a:t>
            </a:r>
            <a:r>
              <a:rPr lang="en-GB" sz="1800" dirty="0" err="1"/>
              <a:t>napredak</a:t>
            </a:r>
            <a:r>
              <a:rPr lang="en-GB" sz="1800" dirty="0"/>
              <a:t> u </a:t>
            </a:r>
            <a:r>
              <a:rPr lang="en-GB" sz="1800" dirty="0" err="1"/>
              <a:t>tehnologijama</a:t>
            </a:r>
            <a:r>
              <a:rPr lang="en-GB" sz="1800" dirty="0"/>
              <a:t> za </a:t>
            </a:r>
            <a:r>
              <a:rPr lang="en-GB" sz="1800" dirty="0" err="1"/>
              <a:t>pohranu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AI </a:t>
            </a:r>
            <a:r>
              <a:rPr lang="en-GB" sz="1800" dirty="0" err="1"/>
              <a:t>i</a:t>
            </a:r>
            <a:r>
              <a:rPr lang="en-GB" sz="1800" dirty="0"/>
              <a:t> RPA.</a:t>
            </a:r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4012444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Što je rudarenje podataka? 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838" y="1606378"/>
            <a:ext cx="4205939" cy="384646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688118" y="5577549"/>
            <a:ext cx="8161377" cy="314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</a:pPr>
            <a:r>
              <a:rPr lang="pl-PL" sz="11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Slika. Međuindustrijski standardni proces za rudarenje podataka (CRISP-DM) (Rahman et al, 2016).</a:t>
            </a:r>
            <a:endParaRPr lang="en-GB" sz="1100" dirty="0"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031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Otkrivanje</a:t>
            </a:r>
            <a:r>
              <a:rPr lang="en-GB" dirty="0"/>
              <a:t> </a:t>
            </a:r>
            <a:r>
              <a:rPr lang="en-GB" dirty="0" err="1"/>
              <a:t>znanja</a:t>
            </a:r>
            <a:r>
              <a:rPr lang="en-GB" dirty="0"/>
              <a:t> u logistici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upravljanju</a:t>
            </a:r>
            <a:r>
              <a:rPr lang="en-GB" dirty="0"/>
              <a:t> </a:t>
            </a:r>
            <a:r>
              <a:rPr lang="en-GB" dirty="0" err="1"/>
              <a:t>lancem</a:t>
            </a:r>
            <a:r>
              <a:rPr lang="en-GB" dirty="0"/>
              <a:t> </a:t>
            </a:r>
            <a:r>
              <a:rPr lang="en-GB" dirty="0" err="1"/>
              <a:t>opskrbe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/>
              <a:t>U </a:t>
            </a:r>
            <a:r>
              <a:rPr lang="en-GB" sz="1800" dirty="0" err="1"/>
              <a:t>opskrbnom</a:t>
            </a:r>
            <a:r>
              <a:rPr lang="en-GB" sz="1800" dirty="0"/>
              <a:t> </a:t>
            </a:r>
            <a:r>
              <a:rPr lang="en-GB" sz="1800" dirty="0" err="1"/>
              <a:t>lancu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logistici Data Mining se </a:t>
            </a:r>
            <a:r>
              <a:rPr lang="en-GB" sz="1800" dirty="0" err="1"/>
              <a:t>razlikuje</a:t>
            </a:r>
            <a:r>
              <a:rPr lang="en-GB" sz="1800" dirty="0"/>
              <a:t> </a:t>
            </a:r>
            <a:r>
              <a:rPr lang="en-GB" sz="1800" dirty="0" err="1"/>
              <a:t>zbog</a:t>
            </a:r>
            <a:r>
              <a:rPr lang="en-GB" sz="1800" dirty="0"/>
              <a:t> </a:t>
            </a:r>
            <a:r>
              <a:rPr lang="en-GB" sz="1800" dirty="0" err="1"/>
              <a:t>raznolikosti</a:t>
            </a:r>
            <a:r>
              <a:rPr lang="en-GB" sz="1800" dirty="0"/>
              <a:t> </a:t>
            </a:r>
            <a:r>
              <a:rPr lang="en-GB" sz="1800" dirty="0" err="1"/>
              <a:t>izvora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struktura</a:t>
            </a:r>
            <a:r>
              <a:rPr lang="en-GB" sz="1800" dirty="0"/>
              <a:t>, </a:t>
            </a:r>
            <a:r>
              <a:rPr lang="en-GB" sz="1800" dirty="0" err="1"/>
              <a:t>što</a:t>
            </a:r>
            <a:r>
              <a:rPr lang="en-GB" sz="1800" dirty="0"/>
              <a:t> </a:t>
            </a:r>
            <a:r>
              <a:rPr lang="en-GB" sz="1800" dirty="0" err="1"/>
              <a:t>predstavlja</a:t>
            </a:r>
            <a:r>
              <a:rPr lang="en-GB" sz="1800" dirty="0"/>
              <a:t> </a:t>
            </a:r>
            <a:r>
              <a:rPr lang="en-GB" sz="1800" dirty="0" err="1"/>
              <a:t>izazov</a:t>
            </a:r>
            <a:r>
              <a:rPr lang="en-GB" sz="1800" dirty="0"/>
              <a:t> za </a:t>
            </a:r>
            <a:r>
              <a:rPr lang="en-GB" sz="1800" dirty="0" err="1"/>
              <a:t>dizajniranje</a:t>
            </a:r>
            <a:r>
              <a:rPr lang="en-GB" sz="1800" dirty="0"/>
              <a:t> </a:t>
            </a:r>
            <a:r>
              <a:rPr lang="en-GB" sz="1800" dirty="0" err="1"/>
              <a:t>rješenja</a:t>
            </a:r>
            <a:r>
              <a:rPr lang="en-GB" sz="1800" dirty="0"/>
              <a:t> za </a:t>
            </a:r>
            <a:r>
              <a:rPr lang="en-GB" sz="1800" dirty="0" err="1"/>
              <a:t>modeliranje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Otkrivanje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generiranje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u </a:t>
            </a:r>
            <a:r>
              <a:rPr lang="en-GB" sz="1800" dirty="0" err="1"/>
              <a:t>ovom</a:t>
            </a:r>
            <a:r>
              <a:rPr lang="en-GB" sz="1800" dirty="0"/>
              <a:t> </a:t>
            </a:r>
            <a:r>
              <a:rPr lang="en-GB" sz="1800" dirty="0" err="1"/>
              <a:t>kontekstu</a:t>
            </a:r>
            <a:r>
              <a:rPr lang="en-GB" sz="1800" dirty="0"/>
              <a:t> </a:t>
            </a:r>
            <a:r>
              <a:rPr lang="en-GB" sz="1800" dirty="0" err="1"/>
              <a:t>uvelike</a:t>
            </a:r>
            <a:r>
              <a:rPr lang="en-GB" sz="1800" dirty="0"/>
              <a:t> </a:t>
            </a:r>
            <a:r>
              <a:rPr lang="en-GB" sz="1800" dirty="0" err="1"/>
              <a:t>ovisi</a:t>
            </a:r>
            <a:r>
              <a:rPr lang="en-GB" sz="1800" dirty="0"/>
              <a:t> o </a:t>
            </a:r>
            <a:r>
              <a:rPr lang="en-GB" sz="1800" dirty="0" err="1"/>
              <a:t>izvoru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može</a:t>
            </a:r>
            <a:r>
              <a:rPr lang="en-GB" sz="1800" dirty="0"/>
              <a:t> se </a:t>
            </a:r>
            <a:r>
              <a:rPr lang="en-GB" sz="1800" dirty="0" err="1"/>
              <a:t>kategorizirati</a:t>
            </a:r>
            <a:r>
              <a:rPr lang="en-GB" sz="1800" dirty="0"/>
              <a:t> u </a:t>
            </a:r>
            <a:r>
              <a:rPr lang="en-GB" sz="1800" dirty="0" err="1"/>
              <a:t>prosudbene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statističke</a:t>
            </a:r>
            <a:r>
              <a:rPr lang="en-GB" sz="1800" dirty="0"/>
              <a:t> </a:t>
            </a:r>
            <a:r>
              <a:rPr lang="en-GB" sz="1800" dirty="0" err="1"/>
              <a:t>pristupe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Statistički</a:t>
            </a:r>
            <a:r>
              <a:rPr lang="en-GB" sz="1800" dirty="0"/>
              <a:t> </a:t>
            </a:r>
            <a:r>
              <a:rPr lang="en-GB" sz="1800" dirty="0" err="1"/>
              <a:t>pristup</a:t>
            </a:r>
            <a:r>
              <a:rPr lang="en-GB" sz="1800" dirty="0"/>
              <a:t> </a:t>
            </a:r>
            <a:r>
              <a:rPr lang="en-GB" sz="1800" dirty="0" err="1"/>
              <a:t>oslanja</a:t>
            </a:r>
            <a:r>
              <a:rPr lang="en-GB" sz="1800" dirty="0"/>
              <a:t> se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kvantitativne</a:t>
            </a:r>
            <a:r>
              <a:rPr lang="en-GB" sz="1800" dirty="0"/>
              <a:t> </a:t>
            </a:r>
            <a:r>
              <a:rPr lang="en-GB" sz="1800" dirty="0" err="1"/>
              <a:t>podatke</a:t>
            </a:r>
            <a:r>
              <a:rPr lang="en-GB" sz="1800" dirty="0"/>
              <a:t>, </a:t>
            </a:r>
            <a:r>
              <a:rPr lang="en-GB" sz="1800" dirty="0" err="1"/>
              <a:t>kojih</a:t>
            </a:r>
            <a:r>
              <a:rPr lang="en-GB" sz="1800" dirty="0"/>
              <a:t> </a:t>
            </a:r>
            <a:r>
              <a:rPr lang="en-GB" sz="1800" dirty="0" err="1"/>
              <a:t>ima</a:t>
            </a:r>
            <a:r>
              <a:rPr lang="en-GB" sz="1800" dirty="0"/>
              <a:t> u </a:t>
            </a:r>
            <a:r>
              <a:rPr lang="en-GB" sz="1800" dirty="0" err="1"/>
              <a:t>izobilju</a:t>
            </a:r>
            <a:r>
              <a:rPr lang="en-GB" sz="1800" dirty="0"/>
              <a:t> u </a:t>
            </a:r>
            <a:r>
              <a:rPr lang="en-GB" sz="1800" dirty="0" err="1"/>
              <a:t>opskrbnom</a:t>
            </a:r>
            <a:r>
              <a:rPr lang="en-GB" sz="1800" dirty="0"/>
              <a:t> </a:t>
            </a:r>
            <a:r>
              <a:rPr lang="en-GB" sz="1800" dirty="0" err="1"/>
              <a:t>lancu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logistici, </a:t>
            </a:r>
            <a:r>
              <a:rPr lang="en-GB" sz="1800" dirty="0" err="1"/>
              <a:t>olakšavajući</a:t>
            </a:r>
            <a:r>
              <a:rPr lang="en-GB" sz="1800" dirty="0"/>
              <a:t> Data Mining za </a:t>
            </a:r>
            <a:r>
              <a:rPr lang="en-GB" sz="1800" dirty="0" err="1"/>
              <a:t>izvlačenje</a:t>
            </a:r>
            <a:r>
              <a:rPr lang="en-GB" sz="1800" dirty="0"/>
              <a:t> </a:t>
            </a:r>
            <a:r>
              <a:rPr lang="en-GB" sz="1800" dirty="0" err="1"/>
              <a:t>korisnih</a:t>
            </a:r>
            <a:r>
              <a:rPr lang="en-GB" sz="1800" dirty="0"/>
              <a:t> </a:t>
            </a:r>
            <a:r>
              <a:rPr lang="en-GB" sz="1800" dirty="0" err="1"/>
              <a:t>povratnih</a:t>
            </a:r>
            <a:r>
              <a:rPr lang="en-GB" sz="1800" dirty="0"/>
              <a:t> </a:t>
            </a:r>
            <a:r>
              <a:rPr lang="en-GB" sz="1800" dirty="0" err="1"/>
              <a:t>informacija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Suprotno</a:t>
            </a:r>
            <a:r>
              <a:rPr lang="en-GB" sz="1800" dirty="0"/>
              <a:t> tome, </a:t>
            </a:r>
            <a:r>
              <a:rPr lang="en-GB" sz="1800" dirty="0" err="1"/>
              <a:t>nekvantitativni</a:t>
            </a:r>
            <a:r>
              <a:rPr lang="en-GB" sz="1800" dirty="0"/>
              <a:t> </a:t>
            </a:r>
            <a:r>
              <a:rPr lang="en-GB" sz="1800" dirty="0" err="1"/>
              <a:t>izvori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u </a:t>
            </a:r>
            <a:r>
              <a:rPr lang="en-GB" sz="1800" dirty="0" err="1"/>
              <a:t>ovom</a:t>
            </a:r>
            <a:r>
              <a:rPr lang="en-GB" sz="1800" dirty="0"/>
              <a:t> </a:t>
            </a:r>
            <a:r>
              <a:rPr lang="en-GB" sz="1800" dirty="0" err="1"/>
              <a:t>području</a:t>
            </a:r>
            <a:r>
              <a:rPr lang="en-GB" sz="1800" dirty="0"/>
              <a:t> </a:t>
            </a:r>
            <a:r>
              <a:rPr lang="en-GB" sz="1800" dirty="0" err="1"/>
              <a:t>često</a:t>
            </a:r>
            <a:r>
              <a:rPr lang="en-GB" sz="1800" dirty="0"/>
              <a:t> se </a:t>
            </a:r>
            <a:r>
              <a:rPr lang="en-GB" sz="1800" dirty="0" err="1"/>
              <a:t>oslanjaju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stručne</a:t>
            </a:r>
            <a:r>
              <a:rPr lang="en-GB" sz="1800" dirty="0"/>
              <a:t> </a:t>
            </a:r>
            <a:r>
              <a:rPr lang="en-GB" sz="1800" dirty="0" err="1"/>
              <a:t>prosudbene</a:t>
            </a:r>
            <a:r>
              <a:rPr lang="en-GB" sz="1800" dirty="0"/>
              <a:t> </a:t>
            </a:r>
            <a:r>
              <a:rPr lang="en-GB" sz="1800" dirty="0" err="1"/>
              <a:t>panele</a:t>
            </a:r>
            <a:r>
              <a:rPr lang="en-GB" sz="1800" dirty="0"/>
              <a:t>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što</a:t>
            </a:r>
            <a:r>
              <a:rPr lang="en-GB" sz="1800" dirty="0"/>
              <a:t> je Delphi </a:t>
            </a:r>
            <a:r>
              <a:rPr lang="en-GB" sz="1800" dirty="0" err="1"/>
              <a:t>metoda</a:t>
            </a:r>
            <a:r>
              <a:rPr lang="en-GB" sz="1800" dirty="0"/>
              <a:t> za </a:t>
            </a:r>
            <a:r>
              <a:rPr lang="en-GB" sz="1800" dirty="0" err="1"/>
              <a:t>donošenje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Proces</a:t>
            </a:r>
            <a:r>
              <a:rPr lang="en-GB" sz="1800" dirty="0"/>
              <a:t> </a:t>
            </a:r>
            <a:r>
              <a:rPr lang="en-GB" sz="1800" dirty="0" err="1"/>
              <a:t>generiranja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u </a:t>
            </a:r>
            <a:r>
              <a:rPr lang="en-GB" sz="1800" dirty="0" err="1"/>
              <a:t>opskrbnom</a:t>
            </a:r>
            <a:r>
              <a:rPr lang="en-GB" sz="1800" dirty="0"/>
              <a:t> </a:t>
            </a:r>
            <a:r>
              <a:rPr lang="en-GB" sz="1800" dirty="0" err="1"/>
              <a:t>lancu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logistici </a:t>
            </a:r>
            <a:r>
              <a:rPr lang="en-GB" sz="1800" dirty="0" err="1"/>
              <a:t>uključuje</a:t>
            </a:r>
            <a:r>
              <a:rPr lang="en-GB" sz="1800" dirty="0"/>
              <a:t> </a:t>
            </a:r>
            <a:r>
              <a:rPr lang="en-GB" sz="1800" dirty="0" err="1"/>
              <a:t>kretanje</a:t>
            </a:r>
            <a:r>
              <a:rPr lang="en-GB" sz="1800" dirty="0"/>
              <a:t> </a:t>
            </a:r>
            <a:r>
              <a:rPr lang="en-GB" sz="1800" dirty="0" err="1"/>
              <a:t>između</a:t>
            </a:r>
            <a:r>
              <a:rPr lang="en-GB" sz="1800" dirty="0"/>
              <a:t> </a:t>
            </a:r>
            <a:r>
              <a:rPr lang="en-GB" sz="1800" dirty="0" err="1"/>
              <a:t>kvantitativnih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kvalitativnih</a:t>
            </a:r>
            <a:r>
              <a:rPr lang="en-GB" sz="1800" dirty="0"/>
              <a:t> </a:t>
            </a:r>
            <a:r>
              <a:rPr lang="en-GB" sz="1800" dirty="0" err="1"/>
              <a:t>pristupa</a:t>
            </a:r>
            <a:r>
              <a:rPr lang="en-GB" sz="1800" dirty="0"/>
              <a:t>, od </a:t>
            </a:r>
            <a:r>
              <a:rPr lang="en-GB" sz="1800" dirty="0" err="1"/>
              <a:t>kojih</a:t>
            </a:r>
            <a:r>
              <a:rPr lang="en-GB" sz="1800" dirty="0"/>
              <a:t> </a:t>
            </a:r>
            <a:r>
              <a:rPr lang="en-GB" sz="1800" dirty="0" err="1"/>
              <a:t>svaki</a:t>
            </a:r>
            <a:r>
              <a:rPr lang="en-GB" sz="1800" dirty="0"/>
              <a:t> </a:t>
            </a:r>
            <a:r>
              <a:rPr lang="en-GB" sz="1800" dirty="0" err="1"/>
              <a:t>ima</a:t>
            </a:r>
            <a:r>
              <a:rPr lang="en-GB" sz="1800" dirty="0"/>
              <a:t> </a:t>
            </a:r>
            <a:r>
              <a:rPr lang="en-GB" sz="1800" dirty="0" err="1"/>
              <a:t>svoj</a:t>
            </a:r>
            <a:r>
              <a:rPr lang="en-GB" sz="1800" dirty="0"/>
              <a:t> </a:t>
            </a:r>
            <a:r>
              <a:rPr lang="en-GB" sz="1800" dirty="0" err="1"/>
              <a:t>niz</a:t>
            </a:r>
            <a:r>
              <a:rPr lang="en-GB" sz="1800" dirty="0"/>
              <a:t> </a:t>
            </a:r>
            <a:r>
              <a:rPr lang="en-GB" sz="1800" dirty="0" err="1"/>
              <a:t>izazova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prednosti</a:t>
            </a:r>
            <a:r>
              <a:rPr lang="en-GB" sz="1800" dirty="0"/>
              <a:t>.</a:t>
            </a:r>
          </a:p>
          <a:p>
            <a:endParaRPr lang="en-GB" sz="1800" dirty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082993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Otkrivanje</a:t>
            </a:r>
            <a:r>
              <a:rPr lang="en-GB" dirty="0"/>
              <a:t> </a:t>
            </a:r>
            <a:r>
              <a:rPr lang="en-GB" dirty="0" err="1"/>
              <a:t>znanja</a:t>
            </a:r>
            <a:r>
              <a:rPr lang="en-GB" dirty="0"/>
              <a:t> u logistici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upravljanju</a:t>
            </a:r>
            <a:r>
              <a:rPr lang="en-GB" dirty="0"/>
              <a:t> </a:t>
            </a:r>
            <a:r>
              <a:rPr lang="en-GB" dirty="0" err="1"/>
              <a:t>lancem</a:t>
            </a:r>
            <a:r>
              <a:rPr lang="en-GB" dirty="0"/>
              <a:t> </a:t>
            </a:r>
            <a:r>
              <a:rPr lang="en-GB" dirty="0" err="1"/>
              <a:t>opskrbe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838334" y="5576471"/>
            <a:ext cx="2993127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r-HR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Slika</a:t>
            </a:r>
            <a:r>
              <a:rPr kumimoji="0" lang="sr-Latn-RS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pl-PL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Principi ekstrakcije znanja iz podataka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 descr="C:\Users\Logistika\AppData\Local\Microsoft\Windows\INetCache\Content.Word\sl_2-11a_en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132" y="1647507"/>
            <a:ext cx="5753735" cy="35629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1420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Delphijev</a:t>
            </a:r>
            <a:r>
              <a:rPr lang="en-GB" dirty="0"/>
              <a:t> </a:t>
            </a:r>
            <a:r>
              <a:rPr lang="en-GB" dirty="0" err="1"/>
              <a:t>pristup</a:t>
            </a:r>
            <a:r>
              <a:rPr lang="en-GB" dirty="0"/>
              <a:t> </a:t>
            </a:r>
            <a:r>
              <a:rPr lang="en-GB" dirty="0" err="1"/>
              <a:t>prosudbenom</a:t>
            </a:r>
            <a:r>
              <a:rPr lang="en-GB" dirty="0"/>
              <a:t> </a:t>
            </a:r>
            <a:r>
              <a:rPr lang="en-GB" dirty="0" err="1"/>
              <a:t>stvaranju</a:t>
            </a:r>
            <a:r>
              <a:rPr lang="en-GB" dirty="0"/>
              <a:t> </a:t>
            </a:r>
            <a:r>
              <a:rPr lang="en-GB" dirty="0" err="1"/>
              <a:t>znanja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GB" sz="1800" dirty="0"/>
          </a:p>
          <a:p>
            <a:r>
              <a:rPr lang="en-GB" sz="1800" dirty="0" err="1"/>
              <a:t>Vrijedni</a:t>
            </a:r>
            <a:r>
              <a:rPr lang="en-GB" sz="1800" dirty="0"/>
              <a:t> </a:t>
            </a:r>
            <a:r>
              <a:rPr lang="en-GB" sz="1800" dirty="0" err="1"/>
              <a:t>uvidi</a:t>
            </a:r>
            <a:r>
              <a:rPr lang="en-GB" sz="1800" dirty="0"/>
              <a:t> </a:t>
            </a:r>
            <a:r>
              <a:rPr lang="en-GB" sz="1800" dirty="0" err="1"/>
              <a:t>iskusnih</a:t>
            </a:r>
            <a:r>
              <a:rPr lang="en-GB" sz="1800" dirty="0"/>
              <a:t> </a:t>
            </a:r>
            <a:r>
              <a:rPr lang="en-GB" sz="1800" dirty="0" err="1"/>
              <a:t>stručnjaka</a:t>
            </a:r>
            <a:r>
              <a:rPr lang="en-GB" sz="1800" dirty="0"/>
              <a:t> u </a:t>
            </a:r>
            <a:r>
              <a:rPr lang="en-GB" sz="1800" dirty="0" err="1"/>
              <a:t>opskrbnom</a:t>
            </a:r>
            <a:r>
              <a:rPr lang="en-GB" sz="1800" dirty="0"/>
              <a:t> </a:t>
            </a:r>
            <a:r>
              <a:rPr lang="en-GB" sz="1800" dirty="0" err="1"/>
              <a:t>lancu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logistici </a:t>
            </a:r>
            <a:r>
              <a:rPr lang="en-GB" sz="1800" dirty="0" err="1"/>
              <a:t>često</a:t>
            </a:r>
            <a:r>
              <a:rPr lang="en-GB" sz="1800" dirty="0"/>
              <a:t> </a:t>
            </a:r>
            <a:r>
              <a:rPr lang="en-GB" sz="1800" dirty="0" err="1"/>
              <a:t>ostanu</a:t>
            </a:r>
            <a:r>
              <a:rPr lang="en-GB" sz="1800" dirty="0"/>
              <a:t> </a:t>
            </a:r>
            <a:r>
              <a:rPr lang="en-GB" sz="1800" dirty="0" err="1"/>
              <a:t>neprepoznati</a:t>
            </a:r>
            <a:r>
              <a:rPr lang="en-GB" sz="1800" dirty="0"/>
              <a:t>.</a:t>
            </a:r>
          </a:p>
          <a:p>
            <a:r>
              <a:rPr lang="en-GB" sz="1800" dirty="0"/>
              <a:t>Ove </a:t>
            </a:r>
            <a:r>
              <a:rPr lang="en-GB" sz="1800" dirty="0" err="1"/>
              <a:t>uvide</a:t>
            </a:r>
            <a:r>
              <a:rPr lang="en-GB" sz="1800" dirty="0"/>
              <a:t> </a:t>
            </a:r>
            <a:r>
              <a:rPr lang="en-GB" sz="1800" dirty="0" err="1"/>
              <a:t>treba</a:t>
            </a:r>
            <a:r>
              <a:rPr lang="en-GB" sz="1800" dirty="0"/>
              <a:t> </a:t>
            </a:r>
            <a:r>
              <a:rPr lang="en-GB" sz="1800" dirty="0" err="1"/>
              <a:t>podijeliti</a:t>
            </a:r>
            <a:r>
              <a:rPr lang="en-GB" sz="1800" dirty="0"/>
              <a:t> s </a:t>
            </a:r>
            <a:r>
              <a:rPr lang="en-GB" sz="1800" dirty="0" err="1"/>
              <a:t>manje</a:t>
            </a:r>
            <a:r>
              <a:rPr lang="en-GB" sz="1800" dirty="0"/>
              <a:t> </a:t>
            </a:r>
            <a:r>
              <a:rPr lang="en-GB" sz="1800" dirty="0" err="1"/>
              <a:t>iskusnim</a:t>
            </a:r>
            <a:r>
              <a:rPr lang="en-GB" sz="1800" dirty="0"/>
              <a:t> </a:t>
            </a:r>
            <a:r>
              <a:rPr lang="en-GB" sz="1800" dirty="0" err="1"/>
              <a:t>stručnjacima</a:t>
            </a:r>
            <a:r>
              <a:rPr lang="en-GB" sz="1800" dirty="0"/>
              <a:t> u tom </a:t>
            </a:r>
            <a:r>
              <a:rPr lang="en-GB" sz="1800" dirty="0" err="1"/>
              <a:t>području</a:t>
            </a:r>
            <a:r>
              <a:rPr lang="en-GB" sz="1800" dirty="0"/>
              <a:t>.</a:t>
            </a:r>
          </a:p>
          <a:p>
            <a:r>
              <a:rPr lang="en-GB" sz="1800" dirty="0"/>
              <a:t>Delphi </a:t>
            </a:r>
            <a:r>
              <a:rPr lang="en-GB" sz="1800" dirty="0" err="1"/>
              <a:t>metoda</a:t>
            </a:r>
            <a:r>
              <a:rPr lang="en-GB" sz="1800" dirty="0"/>
              <a:t> je </a:t>
            </a:r>
            <a:r>
              <a:rPr lang="en-GB" sz="1800" dirty="0" err="1"/>
              <a:t>jedan</a:t>
            </a:r>
            <a:r>
              <a:rPr lang="en-GB" sz="1800" dirty="0"/>
              <a:t> od </a:t>
            </a:r>
            <a:r>
              <a:rPr lang="en-GB" sz="1800" dirty="0" err="1"/>
              <a:t>pristupa</a:t>
            </a:r>
            <a:r>
              <a:rPr lang="en-GB" sz="1800" dirty="0"/>
              <a:t> za </a:t>
            </a:r>
            <a:r>
              <a:rPr lang="en-GB" sz="1800" dirty="0" err="1"/>
              <a:t>prikupljanje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širenje</a:t>
            </a:r>
            <a:r>
              <a:rPr lang="en-GB" sz="1800" dirty="0"/>
              <a:t> </a:t>
            </a:r>
            <a:r>
              <a:rPr lang="en-GB" sz="1800" dirty="0" err="1"/>
              <a:t>stručnog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Nazvana</a:t>
            </a:r>
            <a:r>
              <a:rPr lang="en-GB" sz="1800" dirty="0"/>
              <a:t> po </a:t>
            </a:r>
            <a:r>
              <a:rPr lang="en-GB" sz="1800" dirty="0" err="1"/>
              <a:t>proročištu</a:t>
            </a:r>
            <a:r>
              <a:rPr lang="en-GB" sz="1800" dirty="0"/>
              <a:t> u </a:t>
            </a:r>
            <a:r>
              <a:rPr lang="en-GB" sz="1800" dirty="0" err="1"/>
              <a:t>Delfima</a:t>
            </a:r>
            <a:r>
              <a:rPr lang="en-GB" sz="1800" dirty="0"/>
              <a:t> u </a:t>
            </a:r>
            <a:r>
              <a:rPr lang="en-GB" sz="1800" dirty="0" err="1"/>
              <a:t>staroj</a:t>
            </a:r>
            <a:r>
              <a:rPr lang="en-GB" sz="1800" dirty="0"/>
              <a:t> </a:t>
            </a:r>
            <a:r>
              <a:rPr lang="en-GB" sz="1800" dirty="0" err="1"/>
              <a:t>Grčkoj</a:t>
            </a:r>
            <a:r>
              <a:rPr lang="en-GB" sz="1800" dirty="0"/>
              <a:t>, </a:t>
            </a:r>
            <a:r>
              <a:rPr lang="en-GB" sz="1800" dirty="0" err="1"/>
              <a:t>metoda</a:t>
            </a:r>
            <a:r>
              <a:rPr lang="en-GB" sz="1800" dirty="0"/>
              <a:t> Delphi </a:t>
            </a:r>
            <a:r>
              <a:rPr lang="en-GB" sz="1800" dirty="0" err="1"/>
              <a:t>razvila</a:t>
            </a:r>
            <a:r>
              <a:rPr lang="en-GB" sz="1800" dirty="0"/>
              <a:t> se 1950-ih </a:t>
            </a:r>
            <a:r>
              <a:rPr lang="en-GB" sz="1800" dirty="0" err="1"/>
              <a:t>kako</a:t>
            </a:r>
            <a:r>
              <a:rPr lang="en-GB" sz="1800" dirty="0"/>
              <a:t> bi se </a:t>
            </a:r>
            <a:r>
              <a:rPr lang="en-GB" sz="1800" dirty="0" err="1"/>
              <a:t>postigao</a:t>
            </a:r>
            <a:r>
              <a:rPr lang="en-GB" sz="1800" dirty="0"/>
              <a:t> </a:t>
            </a:r>
            <a:r>
              <a:rPr lang="en-GB" sz="1800" dirty="0" err="1"/>
              <a:t>konsenzus</a:t>
            </a:r>
            <a:r>
              <a:rPr lang="en-GB" sz="1800" dirty="0"/>
              <a:t> </a:t>
            </a:r>
            <a:r>
              <a:rPr lang="en-GB" sz="1800" dirty="0" err="1"/>
              <a:t>među</a:t>
            </a:r>
            <a:r>
              <a:rPr lang="en-GB" sz="1800" dirty="0"/>
              <a:t> </a:t>
            </a:r>
            <a:r>
              <a:rPr lang="en-GB" sz="1800" dirty="0" err="1"/>
              <a:t>stručnjacima</a:t>
            </a:r>
            <a:r>
              <a:rPr lang="en-GB" sz="1800" dirty="0"/>
              <a:t>.</a:t>
            </a:r>
          </a:p>
          <a:p>
            <a:r>
              <a:rPr lang="en-GB" sz="1800" dirty="0"/>
              <a:t>"Projekt Delphi", </a:t>
            </a:r>
            <a:r>
              <a:rPr lang="en-GB" sz="1800" dirty="0" err="1"/>
              <a:t>financiran</a:t>
            </a:r>
            <a:r>
              <a:rPr lang="en-GB" sz="1800" dirty="0"/>
              <a:t> od </a:t>
            </a:r>
            <a:r>
              <a:rPr lang="en-GB" sz="1800" dirty="0" err="1"/>
              <a:t>strane</a:t>
            </a:r>
            <a:r>
              <a:rPr lang="en-GB" sz="1800" dirty="0"/>
              <a:t> </a:t>
            </a:r>
            <a:r>
              <a:rPr lang="en-GB" sz="1800" dirty="0" err="1"/>
              <a:t>Zračnih</a:t>
            </a:r>
            <a:r>
              <a:rPr lang="en-GB" sz="1800" dirty="0"/>
              <a:t> </a:t>
            </a:r>
            <a:r>
              <a:rPr lang="en-GB" sz="1800" dirty="0" err="1"/>
              <a:t>snaga</a:t>
            </a:r>
            <a:r>
              <a:rPr lang="en-GB" sz="1800" dirty="0"/>
              <a:t> SAD-a, bio je </a:t>
            </a:r>
            <a:r>
              <a:rPr lang="en-GB" sz="1800" dirty="0" err="1"/>
              <a:t>prvi</a:t>
            </a:r>
            <a:r>
              <a:rPr lang="en-GB" sz="1800" dirty="0"/>
              <a:t> </a:t>
            </a:r>
            <a:r>
              <a:rPr lang="en-GB" sz="1800" dirty="0" err="1"/>
              <a:t>projekt</a:t>
            </a:r>
            <a:r>
              <a:rPr lang="en-GB" sz="1800" dirty="0"/>
              <a:t> koji je </a:t>
            </a:r>
            <a:r>
              <a:rPr lang="en-GB" sz="1800" dirty="0" err="1"/>
              <a:t>koristio</a:t>
            </a:r>
            <a:r>
              <a:rPr lang="en-GB" sz="1800" dirty="0"/>
              <a:t> </a:t>
            </a:r>
            <a:r>
              <a:rPr lang="en-GB" sz="1800" dirty="0" err="1"/>
              <a:t>ovu</a:t>
            </a:r>
            <a:r>
              <a:rPr lang="en-GB" sz="1800" dirty="0"/>
              <a:t> </a:t>
            </a:r>
            <a:r>
              <a:rPr lang="en-GB" sz="1800" dirty="0" err="1"/>
              <a:t>metodu</a:t>
            </a:r>
            <a:r>
              <a:rPr lang="en-GB" sz="1800" dirty="0"/>
              <a:t> za </a:t>
            </a:r>
            <a:r>
              <a:rPr lang="en-GB" sz="1800" dirty="0" err="1"/>
              <a:t>predviđanje</a:t>
            </a:r>
            <a:r>
              <a:rPr lang="en-GB" sz="1800" dirty="0"/>
              <a:t> </a:t>
            </a:r>
            <a:r>
              <a:rPr lang="en-GB" sz="1800" dirty="0" err="1"/>
              <a:t>tehnološkog</a:t>
            </a:r>
            <a:r>
              <a:rPr lang="en-GB" sz="1800" dirty="0"/>
              <a:t> </a:t>
            </a:r>
            <a:r>
              <a:rPr lang="en-GB" sz="1800" dirty="0" err="1"/>
              <a:t>razvoja</a:t>
            </a:r>
            <a:r>
              <a:rPr lang="en-GB" sz="1800" dirty="0"/>
              <a:t>.</a:t>
            </a:r>
          </a:p>
          <a:p>
            <a:r>
              <a:rPr lang="en-GB" sz="1800" dirty="0"/>
              <a:t>Delphi </a:t>
            </a:r>
            <a:r>
              <a:rPr lang="en-GB" sz="1800" dirty="0" err="1"/>
              <a:t>metoda</a:t>
            </a:r>
            <a:r>
              <a:rPr lang="en-GB" sz="1800" dirty="0"/>
              <a:t> se od </a:t>
            </a:r>
            <a:r>
              <a:rPr lang="en-GB" sz="1800" dirty="0" err="1"/>
              <a:t>tada</a:t>
            </a:r>
            <a:r>
              <a:rPr lang="en-GB" sz="1800" dirty="0"/>
              <a:t> </a:t>
            </a:r>
            <a:r>
              <a:rPr lang="en-GB" sz="1800" dirty="0" err="1"/>
              <a:t>razvila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pronašla</a:t>
            </a:r>
            <a:r>
              <a:rPr lang="en-GB" sz="1800" dirty="0"/>
              <a:t> </a:t>
            </a:r>
            <a:r>
              <a:rPr lang="en-GB" sz="1800" dirty="0" err="1"/>
              <a:t>primjene</a:t>
            </a:r>
            <a:r>
              <a:rPr lang="en-GB" sz="1800" dirty="0"/>
              <a:t> u </a:t>
            </a:r>
            <a:r>
              <a:rPr lang="en-GB" sz="1800" dirty="0" err="1"/>
              <a:t>raznim</a:t>
            </a:r>
            <a:r>
              <a:rPr lang="en-GB" sz="1800" dirty="0"/>
              <a:t> </a:t>
            </a:r>
            <a:r>
              <a:rPr lang="en-GB" sz="1800" dirty="0" err="1"/>
              <a:t>znanstvenim</a:t>
            </a:r>
            <a:r>
              <a:rPr lang="en-GB" sz="1800" dirty="0"/>
              <a:t> </a:t>
            </a:r>
            <a:r>
              <a:rPr lang="en-GB" sz="1800" dirty="0" err="1"/>
              <a:t>disciplinama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Cilj</a:t>
            </a:r>
            <a:r>
              <a:rPr lang="en-GB" sz="1800" dirty="0"/>
              <a:t> mu je </a:t>
            </a:r>
            <a:r>
              <a:rPr lang="en-GB" sz="1800" dirty="0" err="1"/>
              <a:t>postići</a:t>
            </a:r>
            <a:r>
              <a:rPr lang="en-GB" sz="1800" dirty="0"/>
              <a:t> </a:t>
            </a:r>
            <a:r>
              <a:rPr lang="en-GB" sz="1800" dirty="0" err="1"/>
              <a:t>pouzdani</a:t>
            </a:r>
            <a:r>
              <a:rPr lang="en-GB" sz="1800" dirty="0"/>
              <a:t> </a:t>
            </a:r>
            <a:r>
              <a:rPr lang="en-GB" sz="1800" dirty="0" err="1"/>
              <a:t>konsenzus</a:t>
            </a:r>
            <a:r>
              <a:rPr lang="en-GB" sz="1800" dirty="0"/>
              <a:t> </a:t>
            </a:r>
            <a:r>
              <a:rPr lang="en-GB" sz="1800" dirty="0" err="1"/>
              <a:t>stručnjaka</a:t>
            </a:r>
            <a:r>
              <a:rPr lang="en-GB" sz="1800" dirty="0"/>
              <a:t>, </a:t>
            </a:r>
            <a:r>
              <a:rPr lang="en-GB" sz="1800" dirty="0" err="1"/>
              <a:t>često</a:t>
            </a:r>
            <a:r>
              <a:rPr lang="en-GB" sz="1800" dirty="0"/>
              <a:t> </a:t>
            </a:r>
            <a:r>
              <a:rPr lang="en-GB" sz="1800" dirty="0" err="1"/>
              <a:t>služeći</a:t>
            </a:r>
            <a:r>
              <a:rPr lang="en-GB" sz="1800" dirty="0"/>
              <a:t>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zamjena</a:t>
            </a:r>
            <a:r>
              <a:rPr lang="en-GB" sz="1800" dirty="0"/>
              <a:t> za </a:t>
            </a:r>
            <a:r>
              <a:rPr lang="en-GB" sz="1800" dirty="0" err="1"/>
              <a:t>empirijske</a:t>
            </a:r>
            <a:r>
              <a:rPr lang="en-GB" sz="1800" dirty="0"/>
              <a:t> </a:t>
            </a:r>
            <a:r>
              <a:rPr lang="en-GB" sz="1800" dirty="0" err="1"/>
              <a:t>dokaze</a:t>
            </a:r>
            <a:r>
              <a:rPr lang="en-GB" sz="1800" dirty="0"/>
              <a:t>.</a:t>
            </a:r>
          </a:p>
          <a:p>
            <a:r>
              <a:rPr lang="en-GB" sz="1800" dirty="0"/>
              <a:t>Delphi </a:t>
            </a:r>
            <a:r>
              <a:rPr lang="en-GB" sz="1800" dirty="0" err="1"/>
              <a:t>tehnika</a:t>
            </a:r>
            <a:r>
              <a:rPr lang="en-GB" sz="1800" dirty="0"/>
              <a:t> je </a:t>
            </a:r>
            <a:r>
              <a:rPr lang="en-GB" sz="1800" dirty="0" err="1"/>
              <a:t>iterativni</a:t>
            </a:r>
            <a:r>
              <a:rPr lang="en-GB" sz="1800" dirty="0"/>
              <a:t> </a:t>
            </a:r>
            <a:r>
              <a:rPr lang="en-GB" sz="1800" dirty="0" err="1"/>
              <a:t>proces</a:t>
            </a:r>
            <a:r>
              <a:rPr lang="en-GB" sz="1800" dirty="0"/>
              <a:t> u </a:t>
            </a:r>
            <a:r>
              <a:rPr lang="en-GB" sz="1800" dirty="0" err="1"/>
              <a:t>kojem</a:t>
            </a:r>
            <a:r>
              <a:rPr lang="en-GB" sz="1800" dirty="0"/>
              <a:t> </a:t>
            </a:r>
            <a:r>
              <a:rPr lang="en-GB" sz="1800" dirty="0" err="1"/>
              <a:t>stručnjaci</a:t>
            </a:r>
            <a:r>
              <a:rPr lang="en-GB" sz="1800" dirty="0"/>
              <a:t> </a:t>
            </a:r>
            <a:r>
              <a:rPr lang="en-GB" sz="1800" dirty="0" err="1"/>
              <a:t>anonimno</a:t>
            </a:r>
            <a:r>
              <a:rPr lang="en-GB" sz="1800" dirty="0"/>
              <a:t> </a:t>
            </a:r>
            <a:r>
              <a:rPr lang="en-GB" sz="1800" dirty="0" err="1"/>
              <a:t>daju</a:t>
            </a:r>
            <a:r>
              <a:rPr lang="en-GB" sz="1800" dirty="0"/>
              <a:t> </a:t>
            </a:r>
            <a:r>
              <a:rPr lang="en-GB" sz="1800" dirty="0" err="1"/>
              <a:t>prosudbe</a:t>
            </a:r>
            <a:r>
              <a:rPr lang="en-GB" sz="1800" dirty="0"/>
              <a:t> o </a:t>
            </a:r>
            <a:r>
              <a:rPr lang="en-GB" sz="1800" dirty="0" err="1"/>
              <a:t>određenom</a:t>
            </a:r>
            <a:r>
              <a:rPr lang="en-GB" sz="1800" dirty="0"/>
              <a:t> </a:t>
            </a:r>
            <a:r>
              <a:rPr lang="en-GB" sz="1800" dirty="0" err="1"/>
              <a:t>pitanju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Prikuplja</a:t>
            </a:r>
            <a:r>
              <a:rPr lang="en-GB" sz="1800" dirty="0"/>
              <a:t> </a:t>
            </a:r>
            <a:r>
              <a:rPr lang="en-GB" sz="1800" dirty="0" err="1"/>
              <a:t>konsenzus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neslaganja</a:t>
            </a:r>
            <a:r>
              <a:rPr lang="en-GB" sz="1800" dirty="0"/>
              <a:t> </a:t>
            </a:r>
            <a:r>
              <a:rPr lang="en-GB" sz="1800" dirty="0" err="1"/>
              <a:t>zajedno</a:t>
            </a:r>
            <a:r>
              <a:rPr lang="en-GB" sz="1800" dirty="0"/>
              <a:t> s </a:t>
            </a:r>
            <a:r>
              <a:rPr lang="en-GB" sz="1800" dirty="0" err="1"/>
              <a:t>obrazloženjima</a:t>
            </a:r>
            <a:r>
              <a:rPr lang="en-GB" sz="1800" dirty="0"/>
              <a:t> </a:t>
            </a:r>
            <a:r>
              <a:rPr lang="en-GB" sz="1800" dirty="0" err="1"/>
              <a:t>stručnjaka</a:t>
            </a:r>
            <a:r>
              <a:rPr lang="en-GB" sz="1800" dirty="0"/>
              <a:t>.</a:t>
            </a:r>
          </a:p>
          <a:p>
            <a:r>
              <a:rPr lang="en-GB" sz="1800" dirty="0"/>
              <a:t>Prema </a:t>
            </a:r>
            <a:r>
              <a:rPr lang="en-GB" sz="1800" dirty="0" err="1"/>
              <a:t>Paivarinta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sur. (2011), Delphi </a:t>
            </a:r>
            <a:r>
              <a:rPr lang="en-GB" sz="1800" dirty="0" err="1"/>
              <a:t>metoda</a:t>
            </a:r>
            <a:r>
              <a:rPr lang="en-GB" sz="1800" dirty="0"/>
              <a:t> se </a:t>
            </a:r>
            <a:r>
              <a:rPr lang="en-GB" sz="1800" dirty="0" err="1"/>
              <a:t>intenzivno</a:t>
            </a:r>
            <a:r>
              <a:rPr lang="en-GB" sz="1800" dirty="0"/>
              <a:t> </a:t>
            </a:r>
            <a:r>
              <a:rPr lang="en-GB" sz="1800" dirty="0" err="1"/>
              <a:t>koristi</a:t>
            </a:r>
            <a:r>
              <a:rPr lang="en-GB" sz="1800" dirty="0"/>
              <a:t> u </a:t>
            </a:r>
            <a:r>
              <a:rPr lang="en-GB" sz="1800" dirty="0" err="1"/>
              <a:t>istraživanju</a:t>
            </a:r>
            <a:r>
              <a:rPr lang="en-GB" sz="1800" dirty="0"/>
              <a:t> </a:t>
            </a:r>
            <a:r>
              <a:rPr lang="en-GB" sz="1800" dirty="0" err="1"/>
              <a:t>informacijskih</a:t>
            </a:r>
            <a:r>
              <a:rPr lang="en-GB" sz="1800" dirty="0"/>
              <a:t> </a:t>
            </a:r>
            <a:r>
              <a:rPr lang="en-GB" sz="1800" dirty="0" err="1"/>
              <a:t>sustava</a:t>
            </a:r>
            <a:r>
              <a:rPr lang="en-GB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9849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Delphijev</a:t>
            </a:r>
            <a:r>
              <a:rPr lang="en-GB" dirty="0"/>
              <a:t> </a:t>
            </a:r>
            <a:r>
              <a:rPr lang="en-GB" dirty="0" err="1"/>
              <a:t>pristup</a:t>
            </a:r>
            <a:r>
              <a:rPr lang="en-GB" dirty="0"/>
              <a:t> </a:t>
            </a:r>
            <a:r>
              <a:rPr lang="en-GB" dirty="0" err="1"/>
              <a:t>prosudbenom</a:t>
            </a:r>
            <a:r>
              <a:rPr lang="en-GB" dirty="0"/>
              <a:t> </a:t>
            </a:r>
            <a:r>
              <a:rPr lang="en-GB" dirty="0" err="1"/>
              <a:t>stvaranju</a:t>
            </a:r>
            <a:r>
              <a:rPr lang="en-GB" dirty="0"/>
              <a:t> </a:t>
            </a:r>
            <a:r>
              <a:rPr lang="en-GB" dirty="0" err="1"/>
              <a:t>znanja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GB" sz="1800" dirty="0"/>
          </a:p>
          <a:p>
            <a:r>
              <a:rPr lang="en-GB" sz="1800" dirty="0" err="1"/>
              <a:t>Koristi</a:t>
            </a:r>
            <a:r>
              <a:rPr lang="en-GB" sz="1800" dirty="0"/>
              <a:t> se u </a:t>
            </a:r>
            <a:r>
              <a:rPr lang="en-GB" sz="1800" dirty="0" err="1"/>
              <a:t>različitim</a:t>
            </a:r>
            <a:r>
              <a:rPr lang="en-GB" sz="1800" dirty="0"/>
              <a:t> </a:t>
            </a:r>
            <a:r>
              <a:rPr lang="en-GB" sz="1800" dirty="0" err="1"/>
              <a:t>aspektima</a:t>
            </a:r>
            <a:r>
              <a:rPr lang="en-GB" sz="1800" dirty="0"/>
              <a:t>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što</a:t>
            </a:r>
            <a:r>
              <a:rPr lang="en-GB" sz="1800" dirty="0"/>
              <a:t> je </a:t>
            </a:r>
            <a:r>
              <a:rPr lang="en-GB" sz="1800" dirty="0" err="1"/>
              <a:t>odabir</a:t>
            </a:r>
            <a:r>
              <a:rPr lang="en-GB" sz="1800" dirty="0"/>
              <a:t> </a:t>
            </a:r>
            <a:r>
              <a:rPr lang="en-GB" sz="1800" dirty="0" err="1"/>
              <a:t>projekata</a:t>
            </a:r>
            <a:r>
              <a:rPr lang="en-GB" sz="1800" dirty="0"/>
              <a:t> IS-a, </a:t>
            </a:r>
            <a:r>
              <a:rPr lang="en-GB" sz="1800" dirty="0" err="1"/>
              <a:t>davanje</a:t>
            </a:r>
            <a:r>
              <a:rPr lang="en-GB" sz="1800" dirty="0"/>
              <a:t> </a:t>
            </a:r>
            <a:r>
              <a:rPr lang="en-GB" sz="1800" dirty="0" err="1"/>
              <a:t>prioriteta</a:t>
            </a:r>
            <a:r>
              <a:rPr lang="en-GB" sz="1800" dirty="0"/>
              <a:t> </a:t>
            </a:r>
            <a:r>
              <a:rPr lang="en-GB" sz="1800" dirty="0" err="1"/>
              <a:t>rizicima</a:t>
            </a:r>
            <a:r>
              <a:rPr lang="en-GB" sz="1800" dirty="0"/>
              <a:t> </a:t>
            </a:r>
            <a:r>
              <a:rPr lang="en-GB" sz="1800" dirty="0" err="1"/>
              <a:t>projekta</a:t>
            </a:r>
            <a:r>
              <a:rPr lang="en-GB" sz="1800" dirty="0"/>
              <a:t> </a:t>
            </a:r>
            <a:r>
              <a:rPr lang="en-GB" sz="1800" dirty="0" err="1"/>
              <a:t>razvoja</a:t>
            </a:r>
            <a:r>
              <a:rPr lang="en-GB" sz="1800" dirty="0"/>
              <a:t> </a:t>
            </a:r>
            <a:r>
              <a:rPr lang="en-GB" sz="1800" dirty="0" err="1"/>
              <a:t>softvera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definiranje</a:t>
            </a:r>
            <a:r>
              <a:rPr lang="en-GB" sz="1800" dirty="0"/>
              <a:t> </a:t>
            </a:r>
            <a:r>
              <a:rPr lang="en-GB" sz="1800" dirty="0" err="1"/>
              <a:t>zahtjeva</a:t>
            </a:r>
            <a:r>
              <a:rPr lang="en-GB" sz="1800" dirty="0"/>
              <a:t> </a:t>
            </a:r>
            <a:r>
              <a:rPr lang="en-GB" sz="1800" dirty="0" err="1"/>
              <a:t>projekta</a:t>
            </a:r>
            <a:r>
              <a:rPr lang="en-GB" sz="1800" dirty="0"/>
              <a:t> IS-a.</a:t>
            </a:r>
          </a:p>
          <a:p>
            <a:r>
              <a:rPr lang="en-GB" sz="1800" dirty="0"/>
              <a:t>Delphi </a:t>
            </a:r>
            <a:r>
              <a:rPr lang="en-GB" sz="1800" dirty="0" err="1"/>
              <a:t>metoda</a:t>
            </a:r>
            <a:r>
              <a:rPr lang="en-GB" sz="1800" dirty="0"/>
              <a:t> je </a:t>
            </a:r>
            <a:r>
              <a:rPr lang="en-GB" sz="1800" dirty="0" err="1"/>
              <a:t>standardna</a:t>
            </a:r>
            <a:r>
              <a:rPr lang="en-GB" sz="1800" dirty="0"/>
              <a:t> </a:t>
            </a:r>
            <a:r>
              <a:rPr lang="en-GB" sz="1800" dirty="0" err="1"/>
              <a:t>praksa</a:t>
            </a:r>
            <a:r>
              <a:rPr lang="en-GB" sz="1800" dirty="0"/>
              <a:t> za </a:t>
            </a:r>
            <a:r>
              <a:rPr lang="en-GB" sz="1800" dirty="0" err="1"/>
              <a:t>kvantificiranje</a:t>
            </a:r>
            <a:r>
              <a:rPr lang="en-GB" sz="1800" dirty="0"/>
              <a:t> </a:t>
            </a:r>
            <a:r>
              <a:rPr lang="en-GB" sz="1800" dirty="0" err="1"/>
              <a:t>ishoda</a:t>
            </a:r>
            <a:r>
              <a:rPr lang="en-GB" sz="1800" dirty="0"/>
              <a:t> </a:t>
            </a:r>
            <a:r>
              <a:rPr lang="en-GB" sz="1800" dirty="0" err="1"/>
              <a:t>grupnih</a:t>
            </a:r>
            <a:r>
              <a:rPr lang="en-GB" sz="1800" dirty="0"/>
              <a:t> </a:t>
            </a:r>
            <a:r>
              <a:rPr lang="en-GB" sz="1800" dirty="0" err="1"/>
              <a:t>procesa</a:t>
            </a:r>
            <a:r>
              <a:rPr lang="en-GB" sz="1800" dirty="0"/>
              <a:t> </a:t>
            </a:r>
            <a:r>
              <a:rPr lang="en-GB" sz="1800" dirty="0" err="1"/>
              <a:t>izazivanja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Koristi</a:t>
            </a:r>
            <a:r>
              <a:rPr lang="en-GB" sz="1800" dirty="0"/>
              <a:t> se u </a:t>
            </a:r>
            <a:r>
              <a:rPr lang="en-GB" sz="1800" dirty="0" err="1"/>
              <a:t>različitim</a:t>
            </a:r>
            <a:r>
              <a:rPr lang="en-GB" sz="1800" dirty="0"/>
              <a:t> </a:t>
            </a:r>
            <a:r>
              <a:rPr lang="en-GB" sz="1800" dirty="0" err="1"/>
              <a:t>disciplinama</a:t>
            </a:r>
            <a:r>
              <a:rPr lang="en-GB" sz="1800" dirty="0"/>
              <a:t> za </a:t>
            </a:r>
            <a:r>
              <a:rPr lang="en-GB" sz="1800" dirty="0" err="1"/>
              <a:t>predviđanje</a:t>
            </a:r>
            <a:r>
              <a:rPr lang="en-GB" sz="1800" dirty="0"/>
              <a:t> </a:t>
            </a:r>
            <a:r>
              <a:rPr lang="en-GB" sz="1800" dirty="0" err="1"/>
              <a:t>trendova</a:t>
            </a:r>
            <a:r>
              <a:rPr lang="en-GB" sz="1800" dirty="0"/>
              <a:t>, </a:t>
            </a:r>
            <a:r>
              <a:rPr lang="en-GB" sz="1800" dirty="0" err="1"/>
              <a:t>određivanje</a:t>
            </a:r>
            <a:r>
              <a:rPr lang="en-GB" sz="1800" dirty="0"/>
              <a:t> </a:t>
            </a:r>
            <a:r>
              <a:rPr lang="en-GB" sz="1800" dirty="0" err="1"/>
              <a:t>prioriteta</a:t>
            </a:r>
            <a:r>
              <a:rPr lang="en-GB" sz="1800" dirty="0"/>
              <a:t> </a:t>
            </a:r>
            <a:r>
              <a:rPr lang="en-GB" sz="1800" dirty="0" err="1"/>
              <a:t>istraživačkih</a:t>
            </a:r>
            <a:r>
              <a:rPr lang="en-GB" sz="1800" dirty="0"/>
              <a:t> </a:t>
            </a:r>
            <a:r>
              <a:rPr lang="en-GB" sz="1800" dirty="0" err="1"/>
              <a:t>područja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procjenu</a:t>
            </a:r>
            <a:r>
              <a:rPr lang="en-GB" sz="1800" dirty="0"/>
              <a:t> </a:t>
            </a:r>
            <a:r>
              <a:rPr lang="en-GB" sz="1800" dirty="0" err="1"/>
              <a:t>potencijalnih</a:t>
            </a:r>
            <a:r>
              <a:rPr lang="en-GB" sz="1800" dirty="0"/>
              <a:t> </a:t>
            </a:r>
            <a:r>
              <a:rPr lang="en-GB" sz="1800" dirty="0" err="1"/>
              <a:t>učinaka</a:t>
            </a:r>
            <a:r>
              <a:rPr lang="en-GB" sz="1800" dirty="0"/>
              <a:t> </a:t>
            </a:r>
            <a:r>
              <a:rPr lang="en-GB" sz="1800" dirty="0" err="1"/>
              <a:t>različitih</a:t>
            </a:r>
            <a:r>
              <a:rPr lang="en-GB" sz="1800" dirty="0"/>
              <a:t> </a:t>
            </a:r>
            <a:r>
              <a:rPr lang="en-GB" sz="1800" dirty="0" err="1"/>
              <a:t>političkih</a:t>
            </a:r>
            <a:r>
              <a:rPr lang="en-GB" sz="1800" dirty="0"/>
              <a:t> </a:t>
            </a:r>
            <a:r>
              <a:rPr lang="en-GB" sz="1800" dirty="0" err="1"/>
              <a:t>izbora</a:t>
            </a:r>
            <a:r>
              <a:rPr lang="en-GB" sz="1800" dirty="0"/>
              <a:t>.</a:t>
            </a:r>
          </a:p>
          <a:p>
            <a:r>
              <a:rPr lang="en-GB" sz="1800" dirty="0"/>
              <a:t>U </a:t>
            </a:r>
            <a:r>
              <a:rPr lang="en-GB" sz="1800" dirty="0" err="1"/>
              <a:t>opskrbnom</a:t>
            </a:r>
            <a:r>
              <a:rPr lang="en-GB" sz="1800" dirty="0"/>
              <a:t> </a:t>
            </a:r>
            <a:r>
              <a:rPr lang="en-GB" sz="1800" dirty="0" err="1"/>
              <a:t>lancu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logistici, Delphi </a:t>
            </a:r>
            <a:r>
              <a:rPr lang="en-GB" sz="1800" dirty="0" err="1"/>
              <a:t>metoda</a:t>
            </a:r>
            <a:r>
              <a:rPr lang="en-GB" sz="1800" dirty="0"/>
              <a:t> se </a:t>
            </a:r>
            <a:r>
              <a:rPr lang="en-GB" sz="1800" dirty="0" err="1"/>
              <a:t>preporučuje</a:t>
            </a:r>
            <a:r>
              <a:rPr lang="en-GB" sz="1800" dirty="0"/>
              <a:t> za </a:t>
            </a:r>
            <a:r>
              <a:rPr lang="en-GB" sz="1800" dirty="0" err="1"/>
              <a:t>prepoznavanje</a:t>
            </a:r>
            <a:r>
              <a:rPr lang="en-GB" sz="1800" dirty="0"/>
              <a:t> </a:t>
            </a:r>
            <a:r>
              <a:rPr lang="en-GB" sz="1800" dirty="0" err="1"/>
              <a:t>rizika</a:t>
            </a:r>
            <a:r>
              <a:rPr lang="en-GB" sz="1800" dirty="0"/>
              <a:t> </a:t>
            </a:r>
            <a:r>
              <a:rPr lang="en-GB" sz="1800" dirty="0" err="1"/>
              <a:t>opskrbe</a:t>
            </a:r>
            <a:r>
              <a:rPr lang="en-GB" sz="1800" dirty="0"/>
              <a:t>, </a:t>
            </a:r>
            <a:r>
              <a:rPr lang="en-GB" sz="1800" dirty="0" err="1"/>
              <a:t>evaluaciju</a:t>
            </a:r>
            <a:r>
              <a:rPr lang="en-GB" sz="1800" dirty="0"/>
              <a:t> </a:t>
            </a:r>
            <a:r>
              <a:rPr lang="en-GB" sz="1800" dirty="0" err="1"/>
              <a:t>logističkog</a:t>
            </a:r>
            <a:r>
              <a:rPr lang="en-GB" sz="1800" dirty="0"/>
              <a:t> </a:t>
            </a:r>
            <a:r>
              <a:rPr lang="en-GB" sz="1800" dirty="0" err="1"/>
              <a:t>procesa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strateško</a:t>
            </a:r>
            <a:r>
              <a:rPr lang="en-GB" sz="1800" dirty="0"/>
              <a:t> </a:t>
            </a:r>
            <a:r>
              <a:rPr lang="en-GB" sz="1800" dirty="0" err="1"/>
              <a:t>odlučivanje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Četiri</a:t>
            </a:r>
            <a:r>
              <a:rPr lang="en-GB" sz="1800" dirty="0"/>
              <a:t> </a:t>
            </a:r>
            <a:r>
              <a:rPr lang="en-GB" sz="1800" dirty="0" err="1"/>
              <a:t>ključne</a:t>
            </a:r>
            <a:r>
              <a:rPr lang="en-GB" sz="1800" dirty="0"/>
              <a:t> </a:t>
            </a:r>
            <a:r>
              <a:rPr lang="en-GB" sz="1800" dirty="0" err="1"/>
              <a:t>karakteristike</a:t>
            </a:r>
            <a:r>
              <a:rPr lang="en-GB" sz="1800" dirty="0"/>
              <a:t> Delphi </a:t>
            </a:r>
            <a:r>
              <a:rPr lang="en-GB" sz="1800" dirty="0" err="1"/>
              <a:t>metode</a:t>
            </a:r>
            <a:r>
              <a:rPr lang="en-GB" sz="1800" dirty="0"/>
              <a:t> </a:t>
            </a:r>
            <a:r>
              <a:rPr lang="en-GB" sz="1800" dirty="0" err="1"/>
              <a:t>uključuju</a:t>
            </a:r>
            <a:r>
              <a:rPr lang="en-GB" sz="1800" dirty="0"/>
              <a:t> </a:t>
            </a:r>
            <a:r>
              <a:rPr lang="en-GB" sz="1800" dirty="0" err="1"/>
              <a:t>iterativne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višestupanjske</a:t>
            </a:r>
            <a:r>
              <a:rPr lang="en-GB" sz="1800" dirty="0"/>
              <a:t> </a:t>
            </a:r>
            <a:r>
              <a:rPr lang="en-GB" sz="1800" dirty="0" err="1"/>
              <a:t>procese</a:t>
            </a:r>
            <a:r>
              <a:rPr lang="en-GB" sz="1800" dirty="0"/>
              <a:t>, </a:t>
            </a:r>
            <a:r>
              <a:rPr lang="en-GB" sz="1800" dirty="0" err="1"/>
              <a:t>povratne</a:t>
            </a:r>
            <a:r>
              <a:rPr lang="en-GB" sz="1800" dirty="0"/>
              <a:t> </a:t>
            </a:r>
            <a:r>
              <a:rPr lang="en-GB" sz="1800" dirty="0" err="1"/>
              <a:t>informacije</a:t>
            </a:r>
            <a:r>
              <a:rPr lang="en-GB" sz="1800" dirty="0"/>
              <a:t> </a:t>
            </a:r>
            <a:r>
              <a:rPr lang="en-GB" sz="1800" dirty="0" err="1"/>
              <a:t>sudionika</a:t>
            </a:r>
            <a:r>
              <a:rPr lang="en-GB" sz="1800" dirty="0"/>
              <a:t> </a:t>
            </a:r>
            <a:r>
              <a:rPr lang="en-GB" sz="1800" dirty="0" err="1"/>
              <a:t>uz</a:t>
            </a:r>
            <a:r>
              <a:rPr lang="en-GB" sz="1800" dirty="0"/>
              <a:t> </a:t>
            </a:r>
            <a:r>
              <a:rPr lang="en-GB" sz="1800" dirty="0" err="1"/>
              <a:t>anonimnost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statističko</a:t>
            </a:r>
            <a:r>
              <a:rPr lang="en-GB" sz="1800" dirty="0"/>
              <a:t> </a:t>
            </a:r>
            <a:r>
              <a:rPr lang="en-GB" sz="1800" dirty="0" err="1"/>
              <a:t>određivanje</a:t>
            </a:r>
            <a:r>
              <a:rPr lang="en-GB" sz="1800" dirty="0"/>
              <a:t> </a:t>
            </a:r>
            <a:r>
              <a:rPr lang="en-GB" sz="1800" dirty="0" err="1"/>
              <a:t>grupnog</a:t>
            </a:r>
            <a:r>
              <a:rPr lang="en-GB" sz="1800" dirty="0"/>
              <a:t> </a:t>
            </a:r>
            <a:r>
              <a:rPr lang="en-GB" sz="1800" dirty="0" err="1"/>
              <a:t>odgovora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Tipičan</a:t>
            </a:r>
            <a:r>
              <a:rPr lang="en-GB" sz="1800" dirty="0"/>
              <a:t> Delphi </a:t>
            </a:r>
            <a:r>
              <a:rPr lang="en-GB" sz="1800" dirty="0" err="1"/>
              <a:t>proces</a:t>
            </a:r>
            <a:r>
              <a:rPr lang="en-GB" sz="1800" dirty="0"/>
              <a:t> </a:t>
            </a:r>
            <a:r>
              <a:rPr lang="en-GB" sz="1800" dirty="0" err="1"/>
              <a:t>uključuje</a:t>
            </a:r>
            <a:r>
              <a:rPr lang="en-GB" sz="1800" dirty="0"/>
              <a:t> </a:t>
            </a:r>
            <a:r>
              <a:rPr lang="en-GB" sz="1800" dirty="0" err="1"/>
              <a:t>predstavljanje</a:t>
            </a:r>
            <a:r>
              <a:rPr lang="en-GB" sz="1800" dirty="0"/>
              <a:t> </a:t>
            </a:r>
            <a:r>
              <a:rPr lang="en-GB" sz="1800" dirty="0" err="1"/>
              <a:t>niza</a:t>
            </a:r>
            <a:r>
              <a:rPr lang="en-GB" sz="1800" dirty="0"/>
              <a:t> </a:t>
            </a:r>
            <a:r>
              <a:rPr lang="en-GB" sz="1800" dirty="0" err="1"/>
              <a:t>pitanja</a:t>
            </a:r>
            <a:r>
              <a:rPr lang="en-GB" sz="1800" dirty="0"/>
              <a:t> u </a:t>
            </a:r>
            <a:r>
              <a:rPr lang="en-GB" sz="1800" dirty="0" err="1"/>
              <a:t>više</a:t>
            </a:r>
            <a:r>
              <a:rPr lang="en-GB" sz="1800" dirty="0"/>
              <a:t> </a:t>
            </a:r>
            <a:r>
              <a:rPr lang="en-GB" sz="1800" dirty="0" err="1"/>
              <a:t>rundi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Panelisti</a:t>
            </a:r>
            <a:r>
              <a:rPr lang="en-GB" sz="1800" dirty="0"/>
              <a:t> </a:t>
            </a:r>
            <a:r>
              <a:rPr lang="en-GB" sz="1800" dirty="0" err="1"/>
              <a:t>odgovaraju</a:t>
            </a:r>
            <a:r>
              <a:rPr lang="en-GB" sz="1800" dirty="0"/>
              <a:t> </a:t>
            </a:r>
            <a:r>
              <a:rPr lang="en-GB" sz="1800" dirty="0" err="1"/>
              <a:t>anonimno</a:t>
            </a:r>
            <a:r>
              <a:rPr lang="en-GB" sz="1800" dirty="0"/>
              <a:t>, a </a:t>
            </a:r>
            <a:r>
              <a:rPr lang="en-GB" sz="1800" dirty="0" err="1"/>
              <a:t>nakon</a:t>
            </a:r>
            <a:r>
              <a:rPr lang="en-GB" sz="1800" dirty="0"/>
              <a:t> </a:t>
            </a:r>
            <a:r>
              <a:rPr lang="en-GB" sz="1800" dirty="0" err="1"/>
              <a:t>svakog</a:t>
            </a:r>
            <a:r>
              <a:rPr lang="en-GB" sz="1800" dirty="0"/>
              <a:t> </a:t>
            </a:r>
            <a:r>
              <a:rPr lang="en-GB" sz="1800" dirty="0" err="1"/>
              <a:t>kruga</a:t>
            </a:r>
            <a:r>
              <a:rPr lang="en-GB" sz="1800" dirty="0"/>
              <a:t> </a:t>
            </a:r>
            <a:r>
              <a:rPr lang="en-GB" sz="1800" dirty="0" err="1"/>
              <a:t>slijede</a:t>
            </a:r>
            <a:r>
              <a:rPr lang="en-GB" sz="1800" dirty="0"/>
              <a:t> </a:t>
            </a:r>
            <a:r>
              <a:rPr lang="en-GB" sz="1800" dirty="0" err="1"/>
              <a:t>povratne</a:t>
            </a:r>
            <a:r>
              <a:rPr lang="en-GB" sz="1800" dirty="0"/>
              <a:t> </a:t>
            </a:r>
            <a:r>
              <a:rPr lang="en-GB" sz="1800" dirty="0" err="1"/>
              <a:t>informacije</a:t>
            </a:r>
            <a:r>
              <a:rPr lang="en-GB" sz="1800" dirty="0"/>
              <a:t> o </a:t>
            </a:r>
            <a:r>
              <a:rPr lang="en-GB" sz="1800" dirty="0" err="1"/>
              <a:t>zbirnim</a:t>
            </a:r>
            <a:r>
              <a:rPr lang="en-GB" sz="1800" dirty="0"/>
              <a:t> </a:t>
            </a:r>
            <a:r>
              <a:rPr lang="en-GB" sz="1800" dirty="0" err="1"/>
              <a:t>odgovorima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Panelisti</a:t>
            </a:r>
            <a:r>
              <a:rPr lang="en-GB" sz="1800" dirty="0"/>
              <a:t> </a:t>
            </a:r>
            <a:r>
              <a:rPr lang="en-GB" sz="1800" dirty="0" err="1"/>
              <a:t>mogu</a:t>
            </a:r>
            <a:r>
              <a:rPr lang="en-GB" sz="1800" dirty="0"/>
              <a:t> </a:t>
            </a:r>
            <a:r>
              <a:rPr lang="en-GB" sz="1800" dirty="0" err="1"/>
              <a:t>prilagoditi</a:t>
            </a:r>
            <a:r>
              <a:rPr lang="en-GB" sz="1800" dirty="0"/>
              <a:t> </a:t>
            </a:r>
            <a:r>
              <a:rPr lang="en-GB" sz="1800" dirty="0" err="1"/>
              <a:t>svoje</a:t>
            </a:r>
            <a:r>
              <a:rPr lang="en-GB" sz="1800" dirty="0"/>
              <a:t> </a:t>
            </a:r>
            <a:r>
              <a:rPr lang="en-GB" sz="1800" dirty="0" err="1"/>
              <a:t>odgovore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temelju</a:t>
            </a:r>
            <a:r>
              <a:rPr lang="en-GB" sz="1800" dirty="0"/>
              <a:t> </a:t>
            </a:r>
            <a:r>
              <a:rPr lang="en-GB" sz="1800" dirty="0" err="1"/>
              <a:t>povratnih</a:t>
            </a:r>
            <a:r>
              <a:rPr lang="en-GB" sz="1800" dirty="0"/>
              <a:t> </a:t>
            </a:r>
            <a:r>
              <a:rPr lang="en-GB" sz="1800" dirty="0" err="1"/>
              <a:t>informacija</a:t>
            </a:r>
            <a:r>
              <a:rPr lang="en-GB" sz="1800" dirty="0"/>
              <a:t> u </a:t>
            </a:r>
            <a:r>
              <a:rPr lang="en-GB" sz="1800" dirty="0" err="1"/>
              <a:t>sljedećim</a:t>
            </a:r>
            <a:r>
              <a:rPr lang="en-GB" sz="1800" dirty="0"/>
              <a:t> </a:t>
            </a:r>
            <a:r>
              <a:rPr lang="en-GB" sz="1800" dirty="0" err="1"/>
              <a:t>krugovima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Iterativni</a:t>
            </a:r>
            <a:r>
              <a:rPr lang="en-GB" sz="1800" dirty="0"/>
              <a:t> </a:t>
            </a:r>
            <a:r>
              <a:rPr lang="en-GB" sz="1800" dirty="0" err="1"/>
              <a:t>proces</a:t>
            </a:r>
            <a:r>
              <a:rPr lang="en-GB" sz="1800" dirty="0"/>
              <a:t> se </a:t>
            </a:r>
            <a:r>
              <a:rPr lang="en-GB" sz="1800" dirty="0" err="1"/>
              <a:t>nastavlja</a:t>
            </a:r>
            <a:r>
              <a:rPr lang="en-GB" sz="1800" dirty="0"/>
              <a:t> </a:t>
            </a:r>
            <a:r>
              <a:rPr lang="en-GB" sz="1800" dirty="0" err="1"/>
              <a:t>dok</a:t>
            </a:r>
            <a:r>
              <a:rPr lang="en-GB" sz="1800" dirty="0"/>
              <a:t> se ne </a:t>
            </a:r>
            <a:r>
              <a:rPr lang="en-GB" sz="1800" dirty="0" err="1"/>
              <a:t>postigne</a:t>
            </a:r>
            <a:r>
              <a:rPr lang="en-GB" sz="1800" dirty="0"/>
              <a:t> </a:t>
            </a:r>
            <a:r>
              <a:rPr lang="en-GB" sz="1800" dirty="0" err="1"/>
              <a:t>konsenzus</a:t>
            </a:r>
            <a:r>
              <a:rPr lang="en-GB" sz="1800" dirty="0"/>
              <a:t> </a:t>
            </a:r>
            <a:r>
              <a:rPr lang="en-GB" sz="1800" dirty="0" err="1"/>
              <a:t>ili</a:t>
            </a:r>
            <a:r>
              <a:rPr lang="en-GB" sz="1800" dirty="0"/>
              <a:t> </a:t>
            </a:r>
            <a:r>
              <a:rPr lang="en-GB" sz="1800" dirty="0" err="1"/>
              <a:t>dok</a:t>
            </a:r>
            <a:r>
              <a:rPr lang="en-GB" sz="1800" dirty="0"/>
              <a:t> se ne </a:t>
            </a:r>
            <a:r>
              <a:rPr lang="en-GB" sz="1800" dirty="0" err="1"/>
              <a:t>završi</a:t>
            </a:r>
            <a:r>
              <a:rPr lang="en-GB" sz="1800" dirty="0"/>
              <a:t> </a:t>
            </a:r>
            <a:r>
              <a:rPr lang="en-GB" sz="1800" dirty="0" err="1"/>
              <a:t>unaprijed</a:t>
            </a:r>
            <a:r>
              <a:rPr lang="en-GB" sz="1800" dirty="0"/>
              <a:t> </a:t>
            </a:r>
            <a:r>
              <a:rPr lang="en-GB" sz="1800" dirty="0" err="1"/>
              <a:t>određeni</a:t>
            </a:r>
            <a:r>
              <a:rPr lang="en-GB" sz="1800" dirty="0"/>
              <a:t> </a:t>
            </a:r>
            <a:r>
              <a:rPr lang="en-GB" sz="1800" dirty="0" err="1"/>
              <a:t>broj</a:t>
            </a:r>
            <a:r>
              <a:rPr lang="en-GB" sz="1800" dirty="0"/>
              <a:t> </a:t>
            </a:r>
            <a:r>
              <a:rPr lang="en-GB" sz="1800" dirty="0" err="1"/>
              <a:t>krugova</a:t>
            </a:r>
            <a:r>
              <a:rPr lang="en-GB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694128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Stvaranje novog dokumenta." ma:contentTypeScope="" ma:versionID="fdb3a0747c2ecd7720260e746945aa9f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64b2b236de84b52866d49dcb151f0965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a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Zajednički se koristi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ji o zajedničkom korištenju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sadržaja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A5575BB-4FA1-44EB-A6AA-7667B9677393}"/>
</file>

<file path=customXml/itemProps3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3008</TotalTime>
  <Words>1417</Words>
  <Application>Microsoft Office PowerPoint</Application>
  <PresentationFormat>Widescreen</PresentationFormat>
  <Paragraphs>96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Tahoma</vt:lpstr>
      <vt:lpstr>Motyw pakietu Office</vt:lpstr>
      <vt:lpstr>Poslovna inteligencija</vt:lpstr>
      <vt:lpstr>Sadržaj</vt:lpstr>
      <vt:lpstr>Što je rudarenje podataka? </vt:lpstr>
      <vt:lpstr>Što je rudarenje podataka? </vt:lpstr>
      <vt:lpstr>Što je rudarenje podataka? </vt:lpstr>
      <vt:lpstr>Otkrivanje znanja u logistici i upravljanju lancem opskrbe</vt:lpstr>
      <vt:lpstr>Otkrivanje znanja u logistici i upravljanju lancem opskrbe</vt:lpstr>
      <vt:lpstr>Delphijev pristup prosudbenom stvaranju znanja</vt:lpstr>
      <vt:lpstr>Delphijev pristup prosudbenom stvaranju znanja</vt:lpstr>
      <vt:lpstr>Koraci za provođenje Delphi metode</vt:lpstr>
      <vt:lpstr>Koraci za provođenje Delphi metode</vt:lpstr>
      <vt:lpstr>Pristup kvantitativnog rudarenja podataka za otkrivanje znanja</vt:lpstr>
      <vt:lpstr>Pristup kvantitativnog rudarenja podataka za otkrivanje znanja</vt:lpstr>
      <vt:lpstr>Pristup kvantitativnog rudarenja podataka za otkrivanje znanja</vt:lpstr>
      <vt:lpstr>Pristup kvantitativnog rudarenja podataka za otkrivanje znanja</vt:lpstr>
      <vt:lpstr>Pristup kvantitativnog rudarenja podataka za otkrivanje znanja</vt:lpstr>
      <vt:lpstr>Hvala na pažnji</vt:lpstr>
      <vt:lpstr>Autori:  Dario Šebalj Dejan Mirčetić Michał Adamczak   Zadnja verzija: Lipanj 2025.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Dario Šebalj</cp:lastModifiedBy>
  <cp:revision>20</cp:revision>
  <dcterms:created xsi:type="dcterms:W3CDTF">2023-07-06T12:09:08Z</dcterms:created>
  <dcterms:modified xsi:type="dcterms:W3CDTF">2025-11-05T08:57:04Z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