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96" r:id="rId10"/>
    <p:sldId id="281" r:id="rId11"/>
    <p:sldId id="284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63" r:id="rId21"/>
    <p:sldId id="335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99E59-6424-4508-96B9-199E18FA91D1}" v="4" dt="2025-11-05T08:56:57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modSld modMainMaster">
      <pc:chgData name="Dario Šebalj" userId="a71eced3-786e-4eb6-80ca-f62c4fda7d06" providerId="ADAL" clId="{0D71F56B-DD92-4394-A640-FC2E09197DEC}" dt="2025-11-05T08:56:59.475" v="7" actId="6549"/>
      <pc:docMkLst>
        <pc:docMk/>
      </pc:docMkLst>
      <pc:sldChg chg="addSp delSp modSp mod">
        <pc:chgData name="Dario Šebalj" userId="a71eced3-786e-4eb6-80ca-f62c4fda7d06" providerId="ADAL" clId="{0D71F56B-DD92-4394-A640-FC2E09197DEC}" dt="2025-11-05T08:56:59.475" v="7" actId="6549"/>
        <pc:sldMkLst>
          <pc:docMk/>
          <pc:sldMk cId="2920479427" sldId="256"/>
        </pc:sldMkLst>
        <pc:spChg chg="mod">
          <ac:chgData name="Dario Šebalj" userId="a71eced3-786e-4eb6-80ca-f62c4fda7d06" providerId="ADAL" clId="{0D71F56B-DD92-4394-A640-FC2E09197DEC}" dt="2025-11-05T08:56:59.475" v="7" actId="6549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rio Šebalj" userId="a71eced3-786e-4eb6-80ca-f62c4fda7d06" providerId="ADAL" clId="{0D71F56B-DD92-4394-A640-FC2E09197DEC}" dt="2025-11-05T08:56:47.126" v="4" actId="20577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8:56:57.454" v="6"/>
          <ac:picMkLst>
            <pc:docMk/>
            <pc:sldMk cId="2920479427" sldId="256"/>
            <ac:picMk id="3" creationId="{60DDB7AB-F85B-3FCD-B746-C51C1DDEF65B}"/>
          </ac:picMkLst>
        </pc:picChg>
        <pc:picChg chg="del">
          <ac:chgData name="Dario Šebalj" userId="a71eced3-786e-4eb6-80ca-f62c4fda7d06" providerId="ADAL" clId="{0D71F56B-DD92-4394-A640-FC2E09197DEC}" dt="2025-11-05T08:56:54.997" v="5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">
        <pc:chgData name="Dario Šebalj" userId="a71eced3-786e-4eb6-80ca-f62c4fda7d06" providerId="ADAL" clId="{0D71F56B-DD92-4394-A640-FC2E09197DEC}" dt="2025-11-05T08:56:39.222" v="1"/>
        <pc:sldMasterMkLst>
          <pc:docMk/>
          <pc:sldMasterMk cId="3146977866" sldId="2147483648"/>
        </pc:sldMasterMkLst>
        <pc:spChg chg="add mod">
          <ac:chgData name="Dario Šebalj" userId="a71eced3-786e-4eb6-80ca-f62c4fda7d06" providerId="ADAL" clId="{0D71F56B-DD92-4394-A640-FC2E09197DEC}" dt="2025-11-05T08:56:39.222" v="1"/>
          <ac:spMkLst>
            <pc:docMk/>
            <pc:sldMasterMk cId="3146977866" sldId="2147483648"/>
            <ac:spMk id="4" creationId="{0887FD01-D45B-75CB-145E-12DE8E99E579}"/>
          </ac:spMkLst>
        </pc:spChg>
        <pc:spChg chg="del">
          <ac:chgData name="Dario Šebalj" userId="a71eced3-786e-4eb6-80ca-f62c4fda7d06" providerId="ADAL" clId="{0D71F56B-DD92-4394-A640-FC2E09197DEC}" dt="2025-11-05T08:56:36.647" v="0" actId="478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8:56:36.647" v="0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8:56:39.222" v="1"/>
          <ac:picMkLst>
            <pc:docMk/>
            <pc:sldMasterMk cId="3146977866" sldId="2147483648"/>
            <ac:picMk id="10" creationId="{2F84B20B-2F17-4B84-3135-351661EA968E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0887FD01-D45B-75CB-145E-12DE8E99E579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2F84B20B-2F17-4B84-3135-351661EA968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Rudarenje podataka i otkrivanje znanja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E5F1D-370A-1D7A-7E79-CCEB891EE01F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0DDB7AB-F85B-3FCD-B746-C51C1DDEF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Koraci za provođenje Delphi metode</a:t>
            </a:r>
          </a:p>
        </p:txBody>
      </p:sp>
      <p:pic>
        <p:nvPicPr>
          <p:cNvPr id="6" name="Picture 5" descr="A close-up of a couple of image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10" y="2472338"/>
            <a:ext cx="5760720" cy="133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8122" y="3809013"/>
            <a:ext cx="2975495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Koraci za provođenje Delphi metode.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1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Koraci za provođenje Delphi metode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Korak 1 </a:t>
            </a:r>
            <a:r>
              <a:rPr lang="en-GB" sz="1800" dirty="0" err="1"/>
              <a:t>osigurava</a:t>
            </a:r>
            <a:r>
              <a:rPr lang="en-GB" sz="1800" dirty="0"/>
              <a:t>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ciljevi</a:t>
            </a:r>
            <a:r>
              <a:rPr lang="en-GB" sz="1800" dirty="0"/>
              <a:t> Delphi </a:t>
            </a:r>
            <a:r>
              <a:rPr lang="en-GB" sz="1800" dirty="0" err="1"/>
              <a:t>studije</a:t>
            </a:r>
            <a:r>
              <a:rPr lang="en-GB" sz="1800" dirty="0"/>
              <a:t> </a:t>
            </a:r>
            <a:r>
              <a:rPr lang="en-GB" sz="1800" dirty="0" err="1"/>
              <a:t>jasno</a:t>
            </a:r>
            <a:r>
              <a:rPr lang="en-GB" sz="1800" dirty="0"/>
              <a:t> </a:t>
            </a:r>
            <a:r>
              <a:rPr lang="en-GB" sz="1800" dirty="0" err="1"/>
              <a:t>definirani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pomaže</a:t>
            </a:r>
            <a:r>
              <a:rPr lang="en-GB" sz="1800" dirty="0"/>
              <a:t> u </a:t>
            </a:r>
            <a:r>
              <a:rPr lang="en-GB" sz="1800" dirty="0" err="1"/>
              <a:t>održavanju</a:t>
            </a:r>
            <a:r>
              <a:rPr lang="en-GB" sz="1800" dirty="0"/>
              <a:t> </a:t>
            </a:r>
            <a:r>
              <a:rPr lang="en-GB" sz="1800" dirty="0" err="1"/>
              <a:t>fokusa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relevantnosti</a:t>
            </a:r>
            <a:r>
              <a:rPr lang="en-GB" sz="1800" dirty="0"/>
              <a:t> </a:t>
            </a:r>
            <a:r>
              <a:rPr lang="en-GB" sz="1800" dirty="0" err="1"/>
              <a:t>tijekom</a:t>
            </a:r>
            <a:r>
              <a:rPr lang="en-GB" sz="1800" dirty="0"/>
              <a:t> </a:t>
            </a:r>
            <a:r>
              <a:rPr lang="en-GB" sz="1800" dirty="0" err="1"/>
              <a:t>cijelog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.</a:t>
            </a:r>
          </a:p>
          <a:p>
            <a:r>
              <a:rPr lang="en-GB" sz="1800" dirty="0"/>
              <a:t>Korak 2 </a:t>
            </a:r>
            <a:r>
              <a:rPr lang="en-GB" sz="1800" dirty="0" err="1"/>
              <a:t>naglašava</a:t>
            </a:r>
            <a:r>
              <a:rPr lang="en-GB" sz="1800" dirty="0"/>
              <a:t> </a:t>
            </a:r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odabira</a:t>
            </a:r>
            <a:r>
              <a:rPr lang="en-GB" sz="1800" dirty="0"/>
              <a:t> </a:t>
            </a:r>
            <a:r>
              <a:rPr lang="en-GB" sz="1800" dirty="0" err="1"/>
              <a:t>uravnotežene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raznolike</a:t>
            </a:r>
            <a:r>
              <a:rPr lang="en-GB" sz="1800" dirty="0"/>
              <a:t> </a:t>
            </a:r>
            <a:r>
              <a:rPr lang="en-GB" sz="1800" dirty="0" err="1"/>
              <a:t>skupine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 koji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pružiti</a:t>
            </a:r>
            <a:r>
              <a:rPr lang="en-GB" sz="1800" dirty="0"/>
              <a:t> </a:t>
            </a:r>
            <a:r>
              <a:rPr lang="en-GB" sz="1800" dirty="0" err="1"/>
              <a:t>vrijedne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perspektiva</a:t>
            </a:r>
            <a:r>
              <a:rPr lang="en-GB" sz="1800" dirty="0"/>
              <a:t>.</a:t>
            </a:r>
          </a:p>
          <a:p>
            <a:r>
              <a:rPr lang="en-GB" sz="1800" dirty="0"/>
              <a:t>Korak 3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izradu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pokretanje</a:t>
            </a:r>
            <a:r>
              <a:rPr lang="en-GB" sz="1800" dirty="0"/>
              <a:t> </a:t>
            </a:r>
            <a:r>
              <a:rPr lang="en-GB" sz="1800" dirty="0" err="1"/>
              <a:t>upitnika</a:t>
            </a:r>
            <a:r>
              <a:rPr lang="en-GB" sz="1800" dirty="0"/>
              <a:t>, </a:t>
            </a:r>
            <a:r>
              <a:rPr lang="en-GB" sz="1800" dirty="0" err="1"/>
              <a:t>omogućujući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 da </a:t>
            </a:r>
            <a:r>
              <a:rPr lang="en-GB" sz="1800" dirty="0" err="1"/>
              <a:t>slobodno</a:t>
            </a:r>
            <a:r>
              <a:rPr lang="en-GB" sz="1800" dirty="0"/>
              <a:t> </a:t>
            </a:r>
            <a:r>
              <a:rPr lang="en-GB" sz="1800" dirty="0" err="1"/>
              <a:t>dijele</a:t>
            </a:r>
            <a:r>
              <a:rPr lang="en-GB" sz="1800" dirty="0"/>
              <a:t> </a:t>
            </a:r>
            <a:r>
              <a:rPr lang="en-GB" sz="1800" dirty="0" err="1"/>
              <a:t>svoja</a:t>
            </a:r>
            <a:r>
              <a:rPr lang="en-GB" sz="1800" dirty="0"/>
              <a:t> </a:t>
            </a:r>
            <a:r>
              <a:rPr lang="en-GB" sz="1800" dirty="0" err="1"/>
              <a:t>mišljenja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iterativno</a:t>
            </a:r>
            <a:r>
              <a:rPr lang="en-GB" sz="1800" dirty="0"/>
              <a:t> </a:t>
            </a:r>
            <a:r>
              <a:rPr lang="en-GB" sz="1800" dirty="0" err="1"/>
              <a:t>usavršavaju</a:t>
            </a:r>
            <a:r>
              <a:rPr lang="en-GB" sz="1800" dirty="0"/>
              <a:t> </a:t>
            </a:r>
            <a:r>
              <a:rPr lang="en-GB" sz="1800" dirty="0" err="1"/>
              <a:t>odgovore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postigli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.</a:t>
            </a:r>
          </a:p>
          <a:p>
            <a:r>
              <a:rPr lang="en-GB" sz="1800" dirty="0"/>
              <a:t>Korak 4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korištenje</a:t>
            </a:r>
            <a:r>
              <a:rPr lang="en-GB" sz="1800" dirty="0"/>
              <a:t> </a:t>
            </a:r>
            <a:r>
              <a:rPr lang="en-GB" sz="1800" dirty="0" err="1"/>
              <a:t>dobivenih</a:t>
            </a:r>
            <a:r>
              <a:rPr lang="en-GB" sz="1800" dirty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za </a:t>
            </a:r>
            <a:r>
              <a:rPr lang="en-GB" sz="1800" dirty="0" err="1"/>
              <a:t>informirano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,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politike</a:t>
            </a:r>
            <a:r>
              <a:rPr lang="en-GB" sz="1800" dirty="0"/>
              <a:t>, </a:t>
            </a:r>
            <a:r>
              <a:rPr lang="en-GB" sz="1800" dirty="0" err="1"/>
              <a:t>iskorištavajući</a:t>
            </a:r>
            <a:r>
              <a:rPr lang="en-GB" sz="1800" dirty="0"/>
              <a:t> </a:t>
            </a:r>
            <a:r>
              <a:rPr lang="en-GB" sz="1800" dirty="0" err="1"/>
              <a:t>prednosti</a:t>
            </a:r>
            <a:r>
              <a:rPr lang="en-GB" sz="1800" dirty="0"/>
              <a:t> </a:t>
            </a:r>
            <a:r>
              <a:rPr lang="en-GB" sz="1800" dirty="0" err="1"/>
              <a:t>nepristranosti</a:t>
            </a:r>
            <a:r>
              <a:rPr lang="en-GB" sz="1800" dirty="0"/>
              <a:t> </a:t>
            </a:r>
            <a:r>
              <a:rPr lang="en-GB" sz="1800" dirty="0" err="1"/>
              <a:t>koju</a:t>
            </a:r>
            <a:r>
              <a:rPr lang="en-GB" sz="1800" dirty="0"/>
              <a:t> </a:t>
            </a:r>
            <a:r>
              <a:rPr lang="en-GB" sz="1800" dirty="0" err="1"/>
              <a:t>osigurava</a:t>
            </a:r>
            <a:r>
              <a:rPr lang="en-GB" sz="1800" dirty="0"/>
              <a:t> </a:t>
            </a:r>
            <a:r>
              <a:rPr lang="en-GB" sz="1800" dirty="0" err="1"/>
              <a:t>anonimnost</a:t>
            </a:r>
            <a:r>
              <a:rPr lang="en-GB" sz="1800" dirty="0"/>
              <a:t> Delphi </a:t>
            </a:r>
            <a:r>
              <a:rPr lang="en-GB" sz="1800" dirty="0" err="1"/>
              <a:t>procesa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47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800" dirty="0"/>
          </a:p>
          <a:p>
            <a:r>
              <a:rPr lang="en-GB" sz="1800" dirty="0" err="1"/>
              <a:t>Kvantitativno</a:t>
            </a:r>
            <a:r>
              <a:rPr lang="en-GB" sz="1800" dirty="0"/>
              <a:t> </a:t>
            </a:r>
            <a:r>
              <a:rPr lang="en-GB" sz="1800" dirty="0" err="1"/>
              <a:t>rudarenje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uvelike</a:t>
            </a:r>
            <a:r>
              <a:rPr lang="en-GB" sz="1800" dirty="0"/>
              <a:t> se </a:t>
            </a:r>
            <a:r>
              <a:rPr lang="en-GB" sz="1800" dirty="0" err="1"/>
              <a:t>oslanja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formalne</a:t>
            </a:r>
            <a:r>
              <a:rPr lang="en-GB" sz="1800" dirty="0"/>
              <a:t> </a:t>
            </a:r>
            <a:r>
              <a:rPr lang="en-GB" sz="1800" dirty="0" err="1"/>
              <a:t>matematičke</a:t>
            </a:r>
            <a:r>
              <a:rPr lang="en-GB" sz="1800" dirty="0"/>
              <a:t> alate, </a:t>
            </a:r>
            <a:r>
              <a:rPr lang="en-GB" sz="1800" dirty="0" err="1"/>
              <a:t>posebno</a:t>
            </a:r>
            <a:r>
              <a:rPr lang="en-GB" sz="1800" dirty="0"/>
              <a:t> one </a:t>
            </a:r>
            <a:r>
              <a:rPr lang="en-GB" sz="1800" dirty="0" err="1"/>
              <a:t>statističke</a:t>
            </a:r>
            <a:r>
              <a:rPr lang="en-GB" sz="1800" dirty="0"/>
              <a:t>,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stvarnih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generiranje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o </a:t>
            </a:r>
            <a:r>
              <a:rPr lang="en-GB" sz="1800" dirty="0" err="1"/>
              <a:t>poslovanju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opskrbe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Međutim</a:t>
            </a:r>
            <a:r>
              <a:rPr lang="en-GB" sz="1800" dirty="0"/>
              <a:t>,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postoji</a:t>
            </a:r>
            <a:r>
              <a:rPr lang="en-GB" sz="1800" dirty="0"/>
              <a:t> </a:t>
            </a:r>
            <a:r>
              <a:rPr lang="en-GB" sz="1800" dirty="0" err="1"/>
              <a:t>značajan</a:t>
            </a:r>
            <a:r>
              <a:rPr lang="en-GB" sz="1800" dirty="0"/>
              <a:t> </a:t>
            </a:r>
            <a:r>
              <a:rPr lang="en-GB" sz="1800" dirty="0" err="1"/>
              <a:t>nesklad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pretpostavki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teorije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distribucija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prisutnih</a:t>
            </a:r>
            <a:r>
              <a:rPr lang="en-GB" sz="1800" dirty="0"/>
              <a:t> u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stvarnog</a:t>
            </a:r>
            <a:r>
              <a:rPr lang="en-GB" sz="1800" dirty="0"/>
              <a:t> </a:t>
            </a:r>
            <a:r>
              <a:rPr lang="en-GB" sz="1800" dirty="0" err="1"/>
              <a:t>svijeta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dovodi</a:t>
            </a:r>
            <a:r>
              <a:rPr lang="en-GB" sz="1800" dirty="0"/>
              <a:t> do </a:t>
            </a:r>
            <a:r>
              <a:rPr lang="en-GB" sz="1800" dirty="0" err="1"/>
              <a:t>potencijalnih</a:t>
            </a:r>
            <a:r>
              <a:rPr lang="en-GB" sz="1800" dirty="0"/>
              <a:t> </a:t>
            </a:r>
            <a:r>
              <a:rPr lang="en-GB" sz="1800" dirty="0" err="1"/>
              <a:t>nedostataka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Ključno</a:t>
            </a:r>
            <a:r>
              <a:rPr lang="en-GB" sz="1800" dirty="0"/>
              <a:t> je da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zadovoljavaju</a:t>
            </a:r>
            <a:r>
              <a:rPr lang="en-GB" sz="1800" dirty="0"/>
              <a:t> </a:t>
            </a:r>
            <a:r>
              <a:rPr lang="en-GB" sz="1800" dirty="0" err="1"/>
              <a:t>teoretske</a:t>
            </a:r>
            <a:r>
              <a:rPr lang="en-GB" sz="1800" dirty="0"/>
              <a:t> </a:t>
            </a:r>
            <a:r>
              <a:rPr lang="en-GB" sz="1800" dirty="0" err="1"/>
              <a:t>matematičke</a:t>
            </a:r>
            <a:r>
              <a:rPr lang="en-GB" sz="1800" dirty="0"/>
              <a:t> </a:t>
            </a:r>
            <a:r>
              <a:rPr lang="en-GB" sz="1800" dirty="0" err="1"/>
              <a:t>pretpostavke</a:t>
            </a:r>
            <a:r>
              <a:rPr lang="en-GB" sz="1800" dirty="0"/>
              <a:t> za </a:t>
            </a:r>
            <a:r>
              <a:rPr lang="en-GB" sz="1800" dirty="0" err="1"/>
              <a:t>valjane</a:t>
            </a:r>
            <a:r>
              <a:rPr lang="en-GB" sz="1800" dirty="0"/>
              <a:t> </a:t>
            </a:r>
            <a:r>
              <a:rPr lang="en-GB" sz="1800" dirty="0" err="1"/>
              <a:t>rezultate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informirano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Mining,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komponenta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multidisciplinaran</a:t>
            </a:r>
            <a:r>
              <a:rPr lang="en-GB" sz="1800" dirty="0"/>
              <a:t> je,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svojim</a:t>
            </a:r>
            <a:r>
              <a:rPr lang="en-GB" sz="1800" dirty="0"/>
              <a:t> </a:t>
            </a:r>
            <a:r>
              <a:rPr lang="en-GB" sz="1800" dirty="0" err="1"/>
              <a:t>analitičkim</a:t>
            </a:r>
            <a:r>
              <a:rPr lang="en-GB" sz="1800" dirty="0"/>
              <a:t> </a:t>
            </a:r>
            <a:r>
              <a:rPr lang="en-GB" sz="1800" dirty="0" err="1"/>
              <a:t>metodama</a:t>
            </a:r>
            <a:r>
              <a:rPr lang="en-GB" sz="1800" dirty="0"/>
              <a:t> </a:t>
            </a:r>
            <a:r>
              <a:rPr lang="en-GB" sz="1800" dirty="0" err="1"/>
              <a:t>utemeljenim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matematici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statistici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Statistika</a:t>
            </a:r>
            <a:r>
              <a:rPr lang="en-GB" sz="1800" dirty="0"/>
              <a:t> </a:t>
            </a:r>
            <a:r>
              <a:rPr lang="en-GB" sz="1800" dirty="0" err="1"/>
              <a:t>igra</a:t>
            </a:r>
            <a:r>
              <a:rPr lang="en-GB" sz="1800" dirty="0"/>
              <a:t> </a:t>
            </a:r>
            <a:r>
              <a:rPr lang="en-GB" sz="1800" dirty="0" err="1"/>
              <a:t>vitalnu</a:t>
            </a:r>
            <a:r>
              <a:rPr lang="en-GB" sz="1800" dirty="0"/>
              <a:t> </a:t>
            </a:r>
            <a:r>
              <a:rPr lang="en-GB" sz="1800" dirty="0" err="1"/>
              <a:t>ulogu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osobito</a:t>
            </a:r>
            <a:r>
              <a:rPr lang="en-GB" sz="1800" dirty="0"/>
              <a:t> </a:t>
            </a:r>
            <a:r>
              <a:rPr lang="en-GB" sz="1800" dirty="0" err="1"/>
              <a:t>tijekom</a:t>
            </a:r>
            <a:r>
              <a:rPr lang="en-GB" sz="1800" dirty="0"/>
              <a:t> faze </a:t>
            </a:r>
            <a:r>
              <a:rPr lang="en-GB" sz="1800" dirty="0" err="1"/>
              <a:t>pripreme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čineći</a:t>
            </a:r>
            <a:r>
              <a:rPr lang="en-GB" sz="1800" dirty="0"/>
              <a:t> </a:t>
            </a:r>
            <a:r>
              <a:rPr lang="en-GB" sz="1800" dirty="0" err="1"/>
              <a:t>temelj</a:t>
            </a:r>
            <a:r>
              <a:rPr lang="en-GB" sz="1800" dirty="0"/>
              <a:t> za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Zadaci</a:t>
            </a:r>
            <a:r>
              <a:rPr lang="en-GB" sz="1800" dirty="0"/>
              <a:t> Data </a:t>
            </a:r>
            <a:r>
              <a:rPr lang="en-GB" sz="1800" dirty="0" err="1"/>
              <a:t>Mininga</a:t>
            </a:r>
            <a:r>
              <a:rPr lang="en-GB" sz="1800" dirty="0"/>
              <a:t> </a:t>
            </a:r>
            <a:r>
              <a:rPr lang="en-GB" sz="1800" dirty="0" err="1"/>
              <a:t>klasificirani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u pet </a:t>
            </a:r>
            <a:r>
              <a:rPr lang="en-GB" sz="1800" dirty="0" err="1"/>
              <a:t>kategorija</a:t>
            </a:r>
            <a:r>
              <a:rPr lang="en-GB" sz="1800" dirty="0"/>
              <a:t>: </a:t>
            </a:r>
            <a:r>
              <a:rPr lang="en-GB" sz="1800" dirty="0" err="1"/>
              <a:t>grupiranje</a:t>
            </a:r>
            <a:r>
              <a:rPr lang="en-GB" sz="1800" dirty="0"/>
              <a:t>, </a:t>
            </a:r>
            <a:r>
              <a:rPr lang="en-GB" sz="1800" dirty="0" err="1"/>
              <a:t>klasifikacija</a:t>
            </a:r>
            <a:r>
              <a:rPr lang="en-GB" sz="1800" dirty="0"/>
              <a:t>, </a:t>
            </a:r>
            <a:r>
              <a:rPr lang="en-GB" sz="1800" dirty="0" err="1"/>
              <a:t>regresija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pridruživanja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generalizacija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svaka</a:t>
            </a:r>
            <a:r>
              <a:rPr lang="en-GB" sz="1800" dirty="0"/>
              <a:t> </a:t>
            </a:r>
            <a:r>
              <a:rPr lang="en-GB" sz="1800" dirty="0" err="1"/>
              <a:t>služi</a:t>
            </a:r>
            <a:r>
              <a:rPr lang="en-GB" sz="1800" dirty="0"/>
              <a:t>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svrhama</a:t>
            </a:r>
            <a:r>
              <a:rPr lang="en-GB" sz="1800" dirty="0"/>
              <a:t> u </a:t>
            </a:r>
            <a:r>
              <a:rPr lang="en-GB" sz="1800" dirty="0" err="1"/>
              <a:t>otkrivanju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odnosa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Uobičajene</a:t>
            </a:r>
            <a:r>
              <a:rPr lang="en-GB" sz="1800" dirty="0"/>
              <a:t> </a:t>
            </a:r>
            <a:r>
              <a:rPr lang="en-GB" sz="1800" dirty="0" err="1"/>
              <a:t>tehnike</a:t>
            </a:r>
            <a:r>
              <a:rPr lang="en-GB" sz="1800" dirty="0"/>
              <a:t> u Data </a:t>
            </a:r>
            <a:r>
              <a:rPr lang="en-GB" sz="1800" dirty="0" err="1"/>
              <a:t>Miningu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klasifikacije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stabla</a:t>
            </a:r>
            <a:r>
              <a:rPr lang="en-GB" sz="1800" dirty="0"/>
              <a:t> </a:t>
            </a:r>
            <a:r>
              <a:rPr lang="en-GB" sz="1800" dirty="0" err="1"/>
              <a:t>odlučivanja</a:t>
            </a:r>
            <a:r>
              <a:rPr lang="en-GB" sz="1800" dirty="0"/>
              <a:t>, </a:t>
            </a:r>
            <a:r>
              <a:rPr lang="en-GB" sz="1800" dirty="0" err="1"/>
              <a:t>regresiju</a:t>
            </a:r>
            <a:r>
              <a:rPr lang="en-GB" sz="1800" dirty="0"/>
              <a:t>, </a:t>
            </a:r>
            <a:r>
              <a:rPr lang="en-GB" sz="1800" dirty="0" err="1"/>
              <a:t>klasteriranje</a:t>
            </a:r>
            <a:r>
              <a:rPr lang="en-GB" sz="1800" dirty="0"/>
              <a:t>, </a:t>
            </a:r>
            <a:r>
              <a:rPr lang="en-GB" sz="1800" dirty="0" err="1"/>
              <a:t>genetske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modeliranje</a:t>
            </a:r>
            <a:r>
              <a:rPr lang="en-GB" sz="1800" dirty="0"/>
              <a:t> </a:t>
            </a:r>
            <a:r>
              <a:rPr lang="en-GB" sz="1800" dirty="0" err="1"/>
              <a:t>temeljeno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agentima</a:t>
            </a:r>
            <a:r>
              <a:rPr lang="en-GB" sz="1800" dirty="0"/>
              <a:t>, </a:t>
            </a:r>
            <a:r>
              <a:rPr lang="en-GB" sz="1800" dirty="0" err="1"/>
              <a:t>među</a:t>
            </a:r>
            <a:r>
              <a:rPr lang="en-GB" sz="1800" dirty="0"/>
              <a:t> </a:t>
            </a:r>
            <a:r>
              <a:rPr lang="en-GB" sz="1800" dirty="0" err="1"/>
              <a:t>ostalima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pic>
        <p:nvPicPr>
          <p:cNvPr id="6" name="Picture 5" descr="A diagram of different types of data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81" y="1946187"/>
            <a:ext cx="6079011" cy="316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7864" y="5115697"/>
            <a:ext cx="3074881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Zadaci rudarenja podataka (Su,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3751039" y="5115697"/>
            <a:ext cx="394851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</a:t>
            </a:r>
            <a:r>
              <a:rPr lang="pl-PL" sz="1100" dirty="0"/>
              <a:t>Steps that compose the KDD process (Fayyad et al, 1996).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4085265" y="5115697"/>
            <a:ext cx="3280065" cy="318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</a:t>
            </a:r>
            <a:r>
              <a:rPr lang="pl-PL" sz="1100" dirty="0"/>
              <a:t>Koraci koji čine KDD proces(Fayyad et al, 1996).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800" dirty="0"/>
          </a:p>
          <a:p>
            <a:r>
              <a:rPr lang="en-GB" sz="1800" dirty="0"/>
              <a:t>Model CRISP-DM </a:t>
            </a:r>
            <a:r>
              <a:rPr lang="en-GB" sz="1800" dirty="0" err="1"/>
              <a:t>obično</a:t>
            </a:r>
            <a:r>
              <a:rPr lang="en-GB" sz="1800" dirty="0"/>
              <a:t> se </a:t>
            </a:r>
            <a:r>
              <a:rPr lang="en-GB" sz="1800" dirty="0" err="1"/>
              <a:t>koristi</a:t>
            </a:r>
            <a:r>
              <a:rPr lang="en-GB" sz="1800" dirty="0"/>
              <a:t> za </a:t>
            </a:r>
            <a:r>
              <a:rPr lang="en-GB" sz="1800" dirty="0" err="1"/>
              <a:t>opisivanje</a:t>
            </a:r>
            <a:r>
              <a:rPr lang="en-GB" sz="1800" dirty="0"/>
              <a:t> </a:t>
            </a:r>
            <a:r>
              <a:rPr lang="en-GB" sz="1800" dirty="0" err="1"/>
              <a:t>koraka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služeći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vodeći</a:t>
            </a:r>
            <a:r>
              <a:rPr lang="en-GB" sz="1800" dirty="0"/>
              <a:t> </a:t>
            </a:r>
            <a:r>
              <a:rPr lang="en-GB" sz="1800" dirty="0" err="1"/>
              <a:t>industrijski</a:t>
            </a:r>
            <a:r>
              <a:rPr lang="en-GB" sz="1800" dirty="0"/>
              <a:t> model.</a:t>
            </a:r>
          </a:p>
          <a:p>
            <a:r>
              <a:rPr lang="en-GB" sz="1800" dirty="0" err="1"/>
              <a:t>Tehnike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se </a:t>
            </a:r>
            <a:r>
              <a:rPr lang="en-GB" sz="1800" dirty="0" err="1"/>
              <a:t>obično</a:t>
            </a:r>
            <a:r>
              <a:rPr lang="en-GB" sz="1800" dirty="0"/>
              <a:t> </a:t>
            </a:r>
            <a:r>
              <a:rPr lang="en-GB" sz="1800" dirty="0" err="1"/>
              <a:t>primjenjuju</a:t>
            </a:r>
            <a:r>
              <a:rPr lang="en-GB" sz="1800" dirty="0"/>
              <a:t> u </a:t>
            </a:r>
            <a:r>
              <a:rPr lang="en-GB" sz="1800" dirty="0" err="1"/>
              <a:t>opskrbnim</a:t>
            </a:r>
            <a:r>
              <a:rPr lang="en-GB" sz="1800" dirty="0"/>
              <a:t> </a:t>
            </a:r>
            <a:r>
              <a:rPr lang="en-GB" sz="1800" dirty="0" err="1"/>
              <a:t>lancima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stabla</a:t>
            </a:r>
            <a:r>
              <a:rPr lang="en-GB" sz="1800" dirty="0"/>
              <a:t> </a:t>
            </a:r>
            <a:r>
              <a:rPr lang="en-GB" sz="1800" dirty="0" err="1"/>
              <a:t>odlučivanja</a:t>
            </a:r>
            <a:r>
              <a:rPr lang="en-GB" sz="1800" dirty="0"/>
              <a:t>, </a:t>
            </a:r>
            <a:r>
              <a:rPr lang="en-GB" sz="1800" dirty="0" err="1"/>
              <a:t>regresiju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pridruživanja</a:t>
            </a:r>
            <a:r>
              <a:rPr lang="en-GB" sz="1800" dirty="0"/>
              <a:t>, </a:t>
            </a:r>
            <a:r>
              <a:rPr lang="en-GB" sz="1800" dirty="0" err="1"/>
              <a:t>genetske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klasteriranja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svaka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specifične</a:t>
            </a:r>
            <a:r>
              <a:rPr lang="en-GB" sz="1800" dirty="0"/>
              <a:t> </a:t>
            </a:r>
            <a:r>
              <a:rPr lang="en-GB" sz="1800" dirty="0" err="1"/>
              <a:t>primjene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predviđanje</a:t>
            </a:r>
            <a:r>
              <a:rPr lang="en-GB" sz="1800" dirty="0"/>
              <a:t>, </a:t>
            </a:r>
            <a:r>
              <a:rPr lang="en-GB" sz="1800" dirty="0" err="1"/>
              <a:t>identifikacija</a:t>
            </a:r>
            <a:r>
              <a:rPr lang="en-GB" sz="1800" dirty="0"/>
              <a:t> </a:t>
            </a:r>
            <a:r>
              <a:rPr lang="en-GB" sz="1800" dirty="0" err="1"/>
              <a:t>grešaka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optimizacija</a:t>
            </a:r>
            <a:r>
              <a:rPr lang="en-GB" sz="1800" dirty="0"/>
              <a:t> </a:t>
            </a:r>
            <a:r>
              <a:rPr lang="en-GB" sz="1800" dirty="0" err="1"/>
              <a:t>proizvodnje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izvučeno</a:t>
            </a:r>
            <a:r>
              <a:rPr lang="en-GB" sz="1800" dirty="0"/>
              <a:t> </a:t>
            </a:r>
            <a:r>
              <a:rPr lang="en-GB" sz="1800" dirty="0" err="1"/>
              <a:t>rudarenjem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pohranjuje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pomoću</a:t>
            </a:r>
            <a:r>
              <a:rPr lang="en-GB" sz="1800" dirty="0"/>
              <a:t> </a:t>
            </a:r>
            <a:r>
              <a:rPr lang="en-GB" sz="1800" dirty="0" err="1"/>
              <a:t>ekspertnih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(ES), </a:t>
            </a:r>
            <a:r>
              <a:rPr lang="en-GB" sz="1800" dirty="0" err="1"/>
              <a:t>sofisticiranih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osmišljenih</a:t>
            </a:r>
            <a:r>
              <a:rPr lang="en-GB" sz="1800" dirty="0"/>
              <a:t> za </a:t>
            </a:r>
            <a:r>
              <a:rPr lang="en-GB" sz="1800" dirty="0" err="1"/>
              <a:t>oponašanje</a:t>
            </a:r>
            <a:r>
              <a:rPr lang="en-GB" sz="1800" dirty="0"/>
              <a:t>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stručnosti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domenama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Ekspertni</a:t>
            </a:r>
            <a:r>
              <a:rPr lang="en-GB" sz="1800" dirty="0"/>
              <a:t> </a:t>
            </a:r>
            <a:r>
              <a:rPr lang="en-GB" sz="1800" dirty="0" err="1"/>
              <a:t>sustavi</a:t>
            </a:r>
            <a:r>
              <a:rPr lang="en-GB" sz="1800" dirty="0"/>
              <a:t> (ES) </a:t>
            </a:r>
            <a:r>
              <a:rPr lang="en-GB" sz="1800" dirty="0" err="1"/>
              <a:t>oponašaju</a:t>
            </a:r>
            <a:r>
              <a:rPr lang="en-GB" sz="1800" dirty="0"/>
              <a:t> </a:t>
            </a:r>
            <a:r>
              <a:rPr lang="en-GB" sz="1800" dirty="0" err="1"/>
              <a:t>ljudsko</a:t>
            </a:r>
            <a:r>
              <a:rPr lang="en-GB" sz="1800" dirty="0"/>
              <a:t> </a:t>
            </a:r>
            <a:r>
              <a:rPr lang="en-GB" sz="1800" dirty="0" err="1"/>
              <a:t>razmišljanje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došli</a:t>
            </a:r>
            <a:r>
              <a:rPr lang="en-GB" sz="1800" dirty="0"/>
              <a:t> do </a:t>
            </a:r>
            <a:r>
              <a:rPr lang="en-GB" sz="1800" dirty="0" err="1"/>
              <a:t>zaključaka</a:t>
            </a:r>
            <a:r>
              <a:rPr lang="en-GB" sz="1800" dirty="0"/>
              <a:t>, </a:t>
            </a:r>
            <a:r>
              <a:rPr lang="en-GB" sz="1800" dirty="0" err="1"/>
              <a:t>podržavajući</a:t>
            </a:r>
            <a:r>
              <a:rPr lang="en-GB" sz="1800" dirty="0"/>
              <a:t> </a:t>
            </a:r>
            <a:r>
              <a:rPr lang="en-GB" sz="1800" dirty="0" err="1"/>
              <a:t>donositelje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ih</a:t>
            </a:r>
            <a:r>
              <a:rPr lang="en-GB" sz="1800" dirty="0"/>
              <a:t> </a:t>
            </a:r>
            <a:r>
              <a:rPr lang="en-GB" sz="1800" dirty="0" err="1"/>
              <a:t>čak</a:t>
            </a:r>
            <a:r>
              <a:rPr lang="en-GB" sz="1800" dirty="0"/>
              <a:t> </a:t>
            </a:r>
            <a:r>
              <a:rPr lang="en-GB" sz="1800" dirty="0" err="1"/>
              <a:t>zamjenjujući</a:t>
            </a:r>
            <a:r>
              <a:rPr lang="en-GB" sz="1800" dirty="0"/>
              <a:t> u </a:t>
            </a:r>
            <a:r>
              <a:rPr lang="en-GB" sz="1800" dirty="0" err="1"/>
              <a:t>određenim</a:t>
            </a:r>
            <a:r>
              <a:rPr lang="en-GB" sz="1800" dirty="0"/>
              <a:t> </a:t>
            </a:r>
            <a:r>
              <a:rPr lang="en-GB" sz="1800" dirty="0" err="1"/>
              <a:t>kontekstima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ih</a:t>
            </a:r>
            <a:r>
              <a:rPr lang="en-GB" sz="1800" dirty="0"/>
              <a:t>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primjenjivom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komercijalno</a:t>
            </a:r>
            <a:r>
              <a:rPr lang="en-GB" sz="1800" dirty="0"/>
              <a:t> </a:t>
            </a:r>
            <a:r>
              <a:rPr lang="en-GB" sz="1800" dirty="0" err="1"/>
              <a:t>uspješnom</a:t>
            </a:r>
            <a:r>
              <a:rPr lang="en-GB" sz="1800" dirty="0"/>
              <a:t> </a:t>
            </a:r>
            <a:r>
              <a:rPr lang="en-GB" sz="1800" dirty="0" err="1"/>
              <a:t>tehnologijom</a:t>
            </a:r>
            <a:r>
              <a:rPr lang="en-GB" sz="1800" dirty="0"/>
              <a:t> </a:t>
            </a:r>
            <a:r>
              <a:rPr lang="en-GB" sz="1800" dirty="0" err="1"/>
              <a:t>umjetne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.</a:t>
            </a:r>
          </a:p>
          <a:p>
            <a:r>
              <a:rPr lang="en-GB" sz="1800" dirty="0"/>
              <a:t>ES se </a:t>
            </a:r>
            <a:r>
              <a:rPr lang="en-GB" sz="1800" dirty="0" err="1"/>
              <a:t>smatraju</a:t>
            </a:r>
            <a:r>
              <a:rPr lang="en-GB" sz="1800" dirty="0"/>
              <a:t> </a:t>
            </a:r>
            <a:r>
              <a:rPr lang="en-GB" sz="1800" dirty="0" err="1"/>
              <a:t>dijelom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odlučivanju</a:t>
            </a:r>
            <a:r>
              <a:rPr lang="en-GB" sz="1800" dirty="0"/>
              <a:t> (DSS), </a:t>
            </a:r>
            <a:r>
              <a:rPr lang="en-GB" sz="1800" dirty="0" err="1"/>
              <a:t>računalnih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koji </a:t>
            </a:r>
            <a:r>
              <a:rPr lang="en-GB" sz="1800" dirty="0" err="1"/>
              <a:t>kombiniraju</a:t>
            </a:r>
            <a:r>
              <a:rPr lang="en-GB" sz="1800" dirty="0"/>
              <a:t> </a:t>
            </a:r>
            <a:r>
              <a:rPr lang="en-GB" sz="1800" dirty="0" err="1"/>
              <a:t>modele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za </a:t>
            </a:r>
            <a:r>
              <a:rPr lang="en-GB" sz="1800" dirty="0" err="1"/>
              <a:t>rješavanje</a:t>
            </a:r>
            <a:r>
              <a:rPr lang="en-GB" sz="1800" dirty="0"/>
              <a:t> </a:t>
            </a:r>
            <a:r>
              <a:rPr lang="en-GB" sz="1800" dirty="0" err="1"/>
              <a:t>polustrukturiranih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nestrukturiranih</a:t>
            </a:r>
            <a:r>
              <a:rPr lang="en-GB" sz="1800" dirty="0"/>
              <a:t> </a:t>
            </a:r>
            <a:r>
              <a:rPr lang="en-GB" sz="1800" dirty="0" err="1"/>
              <a:t>problema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opsežno</a:t>
            </a:r>
            <a:r>
              <a:rPr lang="en-GB" sz="1800" dirty="0"/>
              <a:t> </a:t>
            </a:r>
            <a:r>
              <a:rPr lang="en-GB" sz="1800" dirty="0" err="1"/>
              <a:t>sudjelovanje</a:t>
            </a:r>
            <a:r>
              <a:rPr lang="en-GB" sz="1800" dirty="0"/>
              <a:t> </a:t>
            </a:r>
            <a:r>
              <a:rPr lang="en-GB" sz="1800" dirty="0" err="1"/>
              <a:t>korisnika</a:t>
            </a:r>
            <a:r>
              <a:rPr lang="en-GB" sz="1800" dirty="0"/>
              <a:t>.</a:t>
            </a:r>
          </a:p>
          <a:p>
            <a:r>
              <a:rPr lang="en-GB" sz="1800" dirty="0"/>
              <a:t>O </a:t>
            </a:r>
            <a:r>
              <a:rPr lang="en-GB" sz="1800" dirty="0" err="1"/>
              <a:t>strojnom</a:t>
            </a:r>
            <a:r>
              <a:rPr lang="en-GB" sz="1800" dirty="0"/>
              <a:t> </a:t>
            </a:r>
            <a:r>
              <a:rPr lang="en-GB" sz="1800" dirty="0" err="1"/>
              <a:t>učenju</a:t>
            </a:r>
            <a:r>
              <a:rPr lang="en-GB" sz="1800" dirty="0"/>
              <a:t> (ML) </a:t>
            </a:r>
            <a:r>
              <a:rPr lang="en-GB" sz="1800" dirty="0" err="1"/>
              <a:t>govori</a:t>
            </a:r>
            <a:r>
              <a:rPr lang="en-GB" sz="1800" dirty="0"/>
              <a:t> se </a:t>
            </a:r>
            <a:r>
              <a:rPr lang="en-GB" sz="1800" dirty="0" err="1"/>
              <a:t>kao</a:t>
            </a:r>
            <a:r>
              <a:rPr lang="en-GB" sz="1800" dirty="0"/>
              <a:t> o </a:t>
            </a:r>
            <a:r>
              <a:rPr lang="en-GB" sz="1800" dirty="0" err="1"/>
              <a:t>mostu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alata za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, </a:t>
            </a:r>
            <a:r>
              <a:rPr lang="en-GB" sz="1800" dirty="0" err="1"/>
              <a:t>omogućujući</a:t>
            </a:r>
            <a:r>
              <a:rPr lang="en-GB" sz="1800" dirty="0"/>
              <a:t> </a:t>
            </a:r>
            <a:r>
              <a:rPr lang="en-GB" sz="1800" dirty="0" err="1"/>
              <a:t>računalima</a:t>
            </a:r>
            <a:r>
              <a:rPr lang="en-GB" sz="1800" dirty="0"/>
              <a:t> da </a:t>
            </a:r>
            <a:r>
              <a:rPr lang="en-GB" sz="1800" dirty="0" err="1"/>
              <a:t>uče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predstavljaju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ulaznih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olakšava</a:t>
            </a:r>
            <a:r>
              <a:rPr lang="en-GB" sz="1800" dirty="0"/>
              <a:t> </a:t>
            </a:r>
            <a:r>
              <a:rPr lang="en-GB" sz="1800" dirty="0" err="1"/>
              <a:t>prezentaciju</a:t>
            </a:r>
            <a:r>
              <a:rPr lang="en-GB" sz="1800" dirty="0"/>
              <a:t> </a:t>
            </a:r>
            <a:r>
              <a:rPr lang="en-GB" sz="1800" dirty="0" err="1"/>
              <a:t>metrike</a:t>
            </a:r>
            <a:r>
              <a:rPr lang="en-GB" sz="1800" dirty="0"/>
              <a:t> </a:t>
            </a:r>
            <a:r>
              <a:rPr lang="en-GB" sz="1800" dirty="0" err="1"/>
              <a:t>izvješćivanja</a:t>
            </a:r>
            <a:r>
              <a:rPr lang="en-GB" sz="1800" dirty="0"/>
              <a:t> </a:t>
            </a:r>
            <a:r>
              <a:rPr lang="en-GB" sz="1800" dirty="0" err="1"/>
              <a:t>izvršne</a:t>
            </a:r>
            <a:r>
              <a:rPr lang="en-GB" sz="1800" dirty="0"/>
              <a:t> vlasti u </a:t>
            </a:r>
            <a:r>
              <a:rPr lang="en-GB" sz="1800" dirty="0" err="1"/>
              <a:t>formatu</a:t>
            </a:r>
            <a:r>
              <a:rPr lang="en-GB" sz="1800" dirty="0"/>
              <a:t> koji </a:t>
            </a:r>
            <a:r>
              <a:rPr lang="en-GB" sz="1800" dirty="0" err="1"/>
              <a:t>omogućuje</a:t>
            </a:r>
            <a:r>
              <a:rPr lang="en-GB" sz="1800" dirty="0"/>
              <a:t> </a:t>
            </a:r>
            <a:r>
              <a:rPr lang="en-GB" sz="1800" dirty="0" err="1"/>
              <a:t>menadžerima</a:t>
            </a:r>
            <a:r>
              <a:rPr lang="en-GB" sz="1800" dirty="0"/>
              <a:t> da </a:t>
            </a:r>
            <a:r>
              <a:rPr lang="en-GB" sz="1800" dirty="0" err="1"/>
              <a:t>donose</a:t>
            </a:r>
            <a:r>
              <a:rPr lang="en-GB" sz="1800" dirty="0"/>
              <a:t> </a:t>
            </a:r>
            <a:r>
              <a:rPr lang="en-GB" sz="1800" dirty="0" err="1"/>
              <a:t>informirane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, </a:t>
            </a:r>
            <a:r>
              <a:rPr lang="en-GB" sz="1800" dirty="0" err="1"/>
              <a:t>povećavajući</a:t>
            </a:r>
            <a:r>
              <a:rPr lang="en-GB" sz="1800" dirty="0"/>
              <a:t> </a:t>
            </a:r>
            <a:r>
              <a:rPr lang="en-GB" sz="1800" dirty="0" err="1"/>
              <a:t>korisnost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/>
              <a:t> u Data Mining.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4922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Što</a:t>
            </a:r>
            <a:r>
              <a:rPr lang="en-GB" sz="2000" dirty="0"/>
              <a:t> je Data Mining?</a:t>
            </a:r>
          </a:p>
          <a:p>
            <a:r>
              <a:rPr lang="en-GB" sz="2000" dirty="0" err="1"/>
              <a:t>Otkrivanje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r>
              <a:rPr lang="en-GB" sz="2000" dirty="0"/>
              <a:t> u logistici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upravljanju</a:t>
            </a:r>
            <a:r>
              <a:rPr lang="en-GB" sz="2000" dirty="0"/>
              <a:t> </a:t>
            </a:r>
            <a:r>
              <a:rPr lang="en-GB" sz="2000" dirty="0" err="1"/>
              <a:t>lancem</a:t>
            </a:r>
            <a:r>
              <a:rPr lang="en-GB" sz="2000" dirty="0"/>
              <a:t> </a:t>
            </a:r>
            <a:r>
              <a:rPr lang="en-GB" sz="2000" dirty="0" err="1"/>
              <a:t>opskrbe</a:t>
            </a:r>
            <a:endParaRPr lang="en-GB" sz="2000" dirty="0"/>
          </a:p>
          <a:p>
            <a:r>
              <a:rPr lang="en-GB" sz="2000" dirty="0" err="1"/>
              <a:t>Delphijev</a:t>
            </a:r>
            <a:r>
              <a:rPr lang="en-GB" sz="2000" dirty="0"/>
              <a:t> </a:t>
            </a:r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en-GB" sz="2000" dirty="0" err="1"/>
              <a:t>prosudbenom</a:t>
            </a:r>
            <a:r>
              <a:rPr lang="en-GB" sz="2000" dirty="0"/>
              <a:t> </a:t>
            </a:r>
            <a:r>
              <a:rPr lang="en-GB" sz="2000" dirty="0" err="1"/>
              <a:t>stvaranju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endParaRPr lang="en-GB" sz="2000" dirty="0"/>
          </a:p>
          <a:p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en-GB" sz="2000" dirty="0" err="1"/>
              <a:t>kvantitativnog</a:t>
            </a:r>
            <a:r>
              <a:rPr lang="en-GB" sz="2000" dirty="0"/>
              <a:t> </a:t>
            </a:r>
            <a:r>
              <a:rPr lang="en-GB" sz="2000" dirty="0" err="1"/>
              <a:t>rudarenja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 za </a:t>
            </a:r>
            <a:r>
              <a:rPr lang="en-GB" sz="2000" dirty="0" err="1"/>
              <a:t>otkrivanje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Data Mining </a:t>
            </a:r>
            <a:r>
              <a:rPr lang="en-GB" sz="1800" dirty="0" err="1"/>
              <a:t>ključan</a:t>
            </a:r>
            <a:r>
              <a:rPr lang="en-GB" sz="1800" dirty="0"/>
              <a:t> je u </a:t>
            </a:r>
            <a:r>
              <a:rPr lang="en-GB" sz="1800" dirty="0" err="1"/>
              <a:t>suvremenom</a:t>
            </a:r>
            <a:r>
              <a:rPr lang="en-GB" sz="1800" dirty="0"/>
              <a:t> </a:t>
            </a:r>
            <a:r>
              <a:rPr lang="en-GB" sz="1800" dirty="0" err="1"/>
              <a:t>poslovanju</a:t>
            </a:r>
            <a:r>
              <a:rPr lang="en-GB" sz="1800" dirty="0"/>
              <a:t>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vrijednih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masivnih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utjecaj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operativne</a:t>
            </a:r>
            <a:r>
              <a:rPr lang="en-GB" sz="1800" dirty="0"/>
              <a:t>, </a:t>
            </a:r>
            <a:r>
              <a:rPr lang="en-GB" sz="1800" dirty="0" err="1"/>
              <a:t>taktičke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strateške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Količina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svijetu</a:t>
            </a:r>
            <a:r>
              <a:rPr lang="en-GB" sz="1800" dirty="0"/>
              <a:t> </a:t>
            </a:r>
            <a:r>
              <a:rPr lang="en-GB" sz="1800" dirty="0" err="1"/>
              <a:t>brzo</a:t>
            </a:r>
            <a:r>
              <a:rPr lang="en-GB" sz="1800" dirty="0"/>
              <a:t> </a:t>
            </a:r>
            <a:r>
              <a:rPr lang="en-GB" sz="1800" dirty="0" err="1"/>
              <a:t>raste</a:t>
            </a:r>
            <a:r>
              <a:rPr lang="en-GB" sz="1800" dirty="0"/>
              <a:t>, a </a:t>
            </a:r>
            <a:r>
              <a:rPr lang="en-GB" sz="1800" dirty="0" err="1"/>
              <a:t>značajni</a:t>
            </a:r>
            <a:r>
              <a:rPr lang="en-GB" sz="1800" dirty="0"/>
              <a:t> </a:t>
            </a:r>
            <a:r>
              <a:rPr lang="en-GB" sz="1800" dirty="0" err="1"/>
              <a:t>dijelovi</a:t>
            </a:r>
            <a:r>
              <a:rPr lang="en-GB" sz="1800" dirty="0"/>
              <a:t> </a:t>
            </a:r>
            <a:r>
              <a:rPr lang="en-GB" sz="1800" dirty="0" err="1"/>
              <a:t>postoje</a:t>
            </a:r>
            <a:r>
              <a:rPr lang="en-GB" sz="1800" dirty="0"/>
              <a:t> u </a:t>
            </a:r>
            <a:r>
              <a:rPr lang="en-GB" sz="1800" dirty="0" err="1"/>
              <a:t>nestrukturiranim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skloni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pogreškama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Unatoč</a:t>
            </a:r>
            <a:r>
              <a:rPr lang="en-GB" sz="1800" dirty="0"/>
              <a:t> </a:t>
            </a:r>
            <a:r>
              <a:rPr lang="en-GB" sz="1800" dirty="0" err="1"/>
              <a:t>izazovima</a:t>
            </a:r>
            <a:r>
              <a:rPr lang="en-GB" sz="1800" dirty="0"/>
              <a:t>, Data Mining </a:t>
            </a:r>
            <a:r>
              <a:rPr lang="en-GB" sz="1800" dirty="0" err="1"/>
              <a:t>služi</a:t>
            </a:r>
            <a:r>
              <a:rPr lang="en-GB" sz="1800" dirty="0"/>
              <a:t> za </a:t>
            </a:r>
            <a:r>
              <a:rPr lang="en-GB" sz="1800" dirty="0" err="1"/>
              <a:t>povećanje</a:t>
            </a:r>
            <a:r>
              <a:rPr lang="en-GB" sz="1800" dirty="0"/>
              <a:t> </a:t>
            </a:r>
            <a:r>
              <a:rPr lang="en-GB" sz="1800" dirty="0" err="1"/>
              <a:t>prihoda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smanjenje</a:t>
            </a:r>
            <a:r>
              <a:rPr lang="en-GB" sz="1800" dirty="0"/>
              <a:t> </a:t>
            </a:r>
            <a:r>
              <a:rPr lang="en-GB" sz="1800" dirty="0" err="1"/>
              <a:t>troškova</a:t>
            </a:r>
            <a:r>
              <a:rPr lang="en-GB" sz="1800" dirty="0"/>
              <a:t> </a:t>
            </a:r>
            <a:r>
              <a:rPr lang="en-GB" sz="1800" dirty="0" err="1"/>
              <a:t>izvlačenjem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interaktivni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usmjeren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valjanog</a:t>
            </a:r>
            <a:r>
              <a:rPr lang="en-GB" sz="1800" dirty="0"/>
              <a:t>, </a:t>
            </a:r>
            <a:r>
              <a:rPr lang="en-GB" sz="1800" dirty="0" err="1"/>
              <a:t>novog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korisnog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masivnih</a:t>
            </a:r>
            <a:r>
              <a:rPr lang="en-GB" sz="1800" dirty="0"/>
              <a:t>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 </a:t>
            </a:r>
            <a:r>
              <a:rPr lang="en-GB" sz="1800" dirty="0" err="1"/>
              <a:t>obuhvaća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analitičke</a:t>
            </a:r>
            <a:r>
              <a:rPr lang="en-GB" sz="1800" dirty="0"/>
              <a:t> </a:t>
            </a:r>
            <a:r>
              <a:rPr lang="en-GB" sz="1800" dirty="0" err="1"/>
              <a:t>tehnike</a:t>
            </a:r>
            <a:r>
              <a:rPr lang="en-GB" sz="1800" dirty="0"/>
              <a:t>, </a:t>
            </a:r>
            <a:r>
              <a:rPr lang="en-GB" sz="1800" dirty="0" err="1"/>
              <a:t>uključujući</a:t>
            </a:r>
            <a:r>
              <a:rPr lang="en-GB" sz="1800" dirty="0"/>
              <a:t> </a:t>
            </a:r>
            <a:r>
              <a:rPr lang="en-GB" sz="1800" dirty="0" err="1"/>
              <a:t>statistiku</a:t>
            </a:r>
            <a:r>
              <a:rPr lang="en-GB" sz="1800" dirty="0"/>
              <a:t>, </a:t>
            </a:r>
            <a:r>
              <a:rPr lang="en-GB" sz="1800" dirty="0" err="1"/>
              <a:t>umjetnu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, za </a:t>
            </a:r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skrivenih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To je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komponenta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radi</a:t>
            </a:r>
            <a:r>
              <a:rPr lang="en-GB" sz="1800" dirty="0"/>
              <a:t> u </a:t>
            </a:r>
            <a:r>
              <a:rPr lang="en-GB" sz="1800" dirty="0" err="1"/>
              <a:t>sprezi</a:t>
            </a:r>
            <a:r>
              <a:rPr lang="en-GB" sz="1800" dirty="0"/>
              <a:t> s </a:t>
            </a:r>
            <a:r>
              <a:rPr lang="en-GB" sz="1800" dirty="0" err="1"/>
              <a:t>poslovnom</a:t>
            </a:r>
            <a:r>
              <a:rPr lang="en-GB" sz="1800" dirty="0"/>
              <a:t> </a:t>
            </a:r>
            <a:r>
              <a:rPr lang="en-GB" sz="1800" dirty="0" err="1"/>
              <a:t>analitikom</a:t>
            </a:r>
            <a:r>
              <a:rPr lang="en-GB" sz="1800" dirty="0"/>
              <a:t> (BA) 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 </a:t>
            </a:r>
            <a:r>
              <a:rPr lang="en-GB" sz="1800" dirty="0" err="1"/>
              <a:t>koristi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za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trendova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drugih</a:t>
            </a:r>
            <a:r>
              <a:rPr lang="en-GB" sz="1800" dirty="0"/>
              <a:t> </a:t>
            </a:r>
            <a:r>
              <a:rPr lang="en-GB" sz="1800" dirty="0" err="1"/>
              <a:t>vrijednih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</a:t>
            </a:r>
            <a:r>
              <a:rPr lang="en-GB" sz="1800" dirty="0" err="1"/>
              <a:t>izdvojenih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pohranjenih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.</a:t>
            </a:r>
          </a:p>
          <a:p>
            <a:r>
              <a:rPr lang="en-GB" sz="1800" dirty="0"/>
              <a:t>KDD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poslovno</a:t>
            </a:r>
            <a:r>
              <a:rPr lang="en-GB" sz="1800" dirty="0"/>
              <a:t> </a:t>
            </a:r>
            <a:r>
              <a:rPr lang="en-GB" sz="1800" dirty="0" err="1"/>
              <a:t>razumijevanje</a:t>
            </a:r>
            <a:r>
              <a:rPr lang="en-GB" sz="1800" dirty="0"/>
              <a:t>, </a:t>
            </a:r>
            <a:r>
              <a:rPr lang="en-GB" sz="1800" dirty="0" err="1"/>
              <a:t>razumijevanje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pripremu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modeliranje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procjenu</a:t>
            </a:r>
            <a:r>
              <a:rPr lang="en-GB" sz="1800" dirty="0"/>
              <a:t>, </a:t>
            </a:r>
            <a:r>
              <a:rPr lang="en-GB" sz="1800" dirty="0" err="1"/>
              <a:t>slijedeći</a:t>
            </a:r>
            <a:r>
              <a:rPr lang="en-GB" sz="1800" dirty="0"/>
              <a:t> </a:t>
            </a:r>
            <a:r>
              <a:rPr lang="en-GB" sz="1800" dirty="0" err="1"/>
              <a:t>standarde</a:t>
            </a:r>
            <a:r>
              <a:rPr lang="en-GB" sz="1800" dirty="0"/>
              <a:t> </a:t>
            </a:r>
            <a:r>
              <a:rPr lang="en-GB" sz="1800" dirty="0" err="1"/>
              <a:t>poput</a:t>
            </a:r>
            <a:r>
              <a:rPr lang="en-GB" sz="1800" dirty="0"/>
              <a:t> CRISP-DM.</a:t>
            </a:r>
          </a:p>
          <a:p>
            <a:r>
              <a:rPr lang="en-GB" sz="1800" dirty="0" err="1"/>
              <a:t>Naposljetku</a:t>
            </a:r>
            <a:r>
              <a:rPr lang="en-GB" sz="1800" dirty="0"/>
              <a:t>, Data Mining </a:t>
            </a:r>
            <a:r>
              <a:rPr lang="en-GB" sz="1800" dirty="0" err="1"/>
              <a:t>organizacijama</a:t>
            </a:r>
            <a:r>
              <a:rPr lang="en-GB" sz="1800" dirty="0"/>
              <a:t>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primjenjivo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, </a:t>
            </a:r>
            <a:r>
              <a:rPr lang="en-GB" sz="1800" dirty="0" err="1"/>
              <a:t>iskorištavajući</a:t>
            </a:r>
            <a:r>
              <a:rPr lang="en-GB" sz="1800" dirty="0"/>
              <a:t> </a:t>
            </a:r>
            <a:r>
              <a:rPr lang="en-GB" sz="1800" dirty="0" err="1"/>
              <a:t>napredak</a:t>
            </a:r>
            <a:r>
              <a:rPr lang="en-GB" sz="1800" dirty="0"/>
              <a:t> u </a:t>
            </a:r>
            <a:r>
              <a:rPr lang="en-GB" sz="1800" dirty="0" err="1"/>
              <a:t>tehnologijama</a:t>
            </a:r>
            <a:r>
              <a:rPr lang="en-GB" sz="1800" dirty="0"/>
              <a:t> za </a:t>
            </a:r>
            <a:r>
              <a:rPr lang="en-GB" sz="1800" dirty="0" err="1"/>
              <a:t>pohranu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AI </a:t>
            </a:r>
            <a:r>
              <a:rPr lang="en-GB" sz="1800" dirty="0" err="1"/>
              <a:t>i</a:t>
            </a:r>
            <a:r>
              <a:rPr lang="en-GB" sz="1800" dirty="0"/>
              <a:t> RPA.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1244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38" y="1606378"/>
            <a:ext cx="4205939" cy="38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88118" y="5577549"/>
            <a:ext cx="8161377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Međuindustrijski standardni proces za rudarenje podataka (CRISP-DM) (Rahman et al,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3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r>
              <a:rPr lang="en-GB" dirty="0"/>
              <a:t> u logistici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upravljanju</a:t>
            </a:r>
            <a:r>
              <a:rPr lang="en-GB" dirty="0"/>
              <a:t> </a:t>
            </a:r>
            <a:r>
              <a:rPr lang="en-GB" dirty="0" err="1"/>
              <a:t>lancem</a:t>
            </a:r>
            <a:r>
              <a:rPr lang="en-GB" dirty="0"/>
              <a:t> </a:t>
            </a:r>
            <a:r>
              <a:rPr lang="en-GB" dirty="0" err="1"/>
              <a:t>opskrbe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 Data Mining se </a:t>
            </a:r>
            <a:r>
              <a:rPr lang="en-GB" sz="1800" dirty="0" err="1"/>
              <a:t>razlikuje</a:t>
            </a:r>
            <a:r>
              <a:rPr lang="en-GB" sz="1800" dirty="0"/>
              <a:t> </a:t>
            </a:r>
            <a:r>
              <a:rPr lang="en-GB" sz="1800" dirty="0" err="1"/>
              <a:t>zbog</a:t>
            </a:r>
            <a:r>
              <a:rPr lang="en-GB" sz="1800" dirty="0"/>
              <a:t> </a:t>
            </a:r>
            <a:r>
              <a:rPr lang="en-GB" sz="1800" dirty="0" err="1"/>
              <a:t>raznolikosti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struktura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izazov</a:t>
            </a:r>
            <a:r>
              <a:rPr lang="en-GB" sz="1800" dirty="0"/>
              <a:t> za </a:t>
            </a:r>
            <a:r>
              <a:rPr lang="en-GB" sz="1800" dirty="0" err="1"/>
              <a:t>dizajniranje</a:t>
            </a:r>
            <a:r>
              <a:rPr lang="en-GB" sz="1800" dirty="0"/>
              <a:t> </a:t>
            </a:r>
            <a:r>
              <a:rPr lang="en-GB" sz="1800" dirty="0" err="1"/>
              <a:t>rješenja</a:t>
            </a:r>
            <a:r>
              <a:rPr lang="en-GB" sz="1800" dirty="0"/>
              <a:t> za </a:t>
            </a:r>
            <a:r>
              <a:rPr lang="en-GB" sz="1800" dirty="0" err="1"/>
              <a:t>modeliranje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generiranje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ovom</a:t>
            </a:r>
            <a:r>
              <a:rPr lang="en-GB" sz="1800" dirty="0"/>
              <a:t> </a:t>
            </a:r>
            <a:r>
              <a:rPr lang="en-GB" sz="1800" dirty="0" err="1"/>
              <a:t>kontekstu</a:t>
            </a:r>
            <a:r>
              <a:rPr lang="en-GB" sz="1800" dirty="0"/>
              <a:t> </a:t>
            </a:r>
            <a:r>
              <a:rPr lang="en-GB" sz="1800" dirty="0" err="1"/>
              <a:t>uvelike</a:t>
            </a:r>
            <a:r>
              <a:rPr lang="en-GB" sz="1800" dirty="0"/>
              <a:t> </a:t>
            </a:r>
            <a:r>
              <a:rPr lang="en-GB" sz="1800" dirty="0" err="1"/>
              <a:t>ovisi</a:t>
            </a:r>
            <a:r>
              <a:rPr lang="en-GB" sz="1800" dirty="0"/>
              <a:t> o </a:t>
            </a:r>
            <a:r>
              <a:rPr lang="en-GB" sz="1800" dirty="0" err="1"/>
              <a:t>izvoru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može</a:t>
            </a:r>
            <a:r>
              <a:rPr lang="en-GB" sz="1800" dirty="0"/>
              <a:t> se </a:t>
            </a:r>
            <a:r>
              <a:rPr lang="en-GB" sz="1800" dirty="0" err="1"/>
              <a:t>kategorizirati</a:t>
            </a:r>
            <a:r>
              <a:rPr lang="en-GB" sz="1800" dirty="0"/>
              <a:t> u </a:t>
            </a:r>
            <a:r>
              <a:rPr lang="en-GB" sz="1800" dirty="0" err="1"/>
              <a:t>prosudbene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pristupe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Statistički</a:t>
            </a:r>
            <a:r>
              <a:rPr lang="en-GB" sz="1800" dirty="0"/>
              <a:t>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oslanja</a:t>
            </a:r>
            <a:r>
              <a:rPr lang="en-GB" sz="1800" dirty="0"/>
              <a:t> se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kvantitativne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,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u </a:t>
            </a:r>
            <a:r>
              <a:rPr lang="en-GB" sz="1800" dirty="0" err="1"/>
              <a:t>izobilju</a:t>
            </a:r>
            <a:r>
              <a:rPr lang="en-GB" sz="1800" dirty="0"/>
              <a:t> 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logistici, </a:t>
            </a:r>
            <a:r>
              <a:rPr lang="en-GB" sz="1800" dirty="0" err="1"/>
              <a:t>olakšavajući</a:t>
            </a:r>
            <a:r>
              <a:rPr lang="en-GB" sz="1800" dirty="0"/>
              <a:t> Data Mining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povratnih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Suprotno</a:t>
            </a:r>
            <a:r>
              <a:rPr lang="en-GB" sz="1800" dirty="0"/>
              <a:t> tome, </a:t>
            </a:r>
            <a:r>
              <a:rPr lang="en-GB" sz="1800" dirty="0" err="1"/>
              <a:t>nekvantitativni</a:t>
            </a:r>
            <a:r>
              <a:rPr lang="en-GB" sz="1800" dirty="0"/>
              <a:t> </a:t>
            </a:r>
            <a:r>
              <a:rPr lang="en-GB" sz="1800" dirty="0" err="1"/>
              <a:t>izvori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ovom</a:t>
            </a:r>
            <a:r>
              <a:rPr lang="en-GB" sz="1800" dirty="0"/>
              <a:t> </a:t>
            </a:r>
            <a:r>
              <a:rPr lang="en-GB" sz="1800" dirty="0" err="1"/>
              <a:t>području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oslanjaju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stručne</a:t>
            </a:r>
            <a:r>
              <a:rPr lang="en-GB" sz="1800" dirty="0"/>
              <a:t> </a:t>
            </a:r>
            <a:r>
              <a:rPr lang="en-GB" sz="1800" dirty="0" err="1"/>
              <a:t>prosudbene</a:t>
            </a:r>
            <a:r>
              <a:rPr lang="en-GB" sz="1800" dirty="0"/>
              <a:t> </a:t>
            </a:r>
            <a:r>
              <a:rPr lang="en-GB" sz="1800" dirty="0" err="1"/>
              <a:t>panele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Delphi </a:t>
            </a:r>
            <a:r>
              <a:rPr lang="en-GB" sz="1800" dirty="0" err="1"/>
              <a:t>metoda</a:t>
            </a:r>
            <a:r>
              <a:rPr lang="en-GB" sz="1800" dirty="0"/>
              <a:t> za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generiranja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kretanje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kvantitativnih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kvalitativnih</a:t>
            </a:r>
            <a:r>
              <a:rPr lang="en-GB" sz="1800" dirty="0"/>
              <a:t> </a:t>
            </a:r>
            <a:r>
              <a:rPr lang="en-GB" sz="1800" dirty="0" err="1"/>
              <a:t>pristupa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svaki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svoj</a:t>
            </a:r>
            <a:r>
              <a:rPr lang="en-GB" sz="1800" dirty="0"/>
              <a:t> </a:t>
            </a:r>
            <a:r>
              <a:rPr lang="en-GB" sz="1800" dirty="0" err="1"/>
              <a:t>niz</a:t>
            </a:r>
            <a:r>
              <a:rPr lang="en-GB" sz="1800" dirty="0"/>
              <a:t> </a:t>
            </a:r>
            <a:r>
              <a:rPr lang="en-GB" sz="1800" dirty="0" err="1"/>
              <a:t>izazova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prednosti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299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r>
              <a:rPr lang="en-GB" dirty="0"/>
              <a:t> u logistici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upravljanju</a:t>
            </a:r>
            <a:r>
              <a:rPr lang="en-GB" dirty="0"/>
              <a:t> </a:t>
            </a:r>
            <a:r>
              <a:rPr lang="en-GB" dirty="0" err="1"/>
              <a:t>lancem</a:t>
            </a:r>
            <a:r>
              <a:rPr lang="en-GB" dirty="0"/>
              <a:t> </a:t>
            </a:r>
            <a:r>
              <a:rPr lang="en-GB" dirty="0" err="1"/>
              <a:t>opskrbe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38334" y="5576471"/>
            <a:ext cx="29931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Principi ekstrakcije znanja iz podataka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C:\Users\Logistika\AppData\Local\Microsoft\Windows\INetCache\Content.Word\sl_2-11a_e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32" y="1647507"/>
            <a:ext cx="5753735" cy="356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Delphijev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prosudbenom</a:t>
            </a:r>
            <a:r>
              <a:rPr lang="en-GB" dirty="0"/>
              <a:t> </a:t>
            </a:r>
            <a:r>
              <a:rPr lang="en-GB" dirty="0" err="1"/>
              <a:t>stvaranju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1800" dirty="0"/>
          </a:p>
          <a:p>
            <a:r>
              <a:rPr lang="en-GB" sz="1800" dirty="0" err="1"/>
              <a:t>Vrijedni</a:t>
            </a:r>
            <a:r>
              <a:rPr lang="en-GB" sz="1800" dirty="0"/>
              <a:t> </a:t>
            </a:r>
            <a:r>
              <a:rPr lang="en-GB" sz="1800" dirty="0" err="1"/>
              <a:t>uvidi</a:t>
            </a:r>
            <a:r>
              <a:rPr lang="en-GB" sz="1800" dirty="0"/>
              <a:t> </a:t>
            </a:r>
            <a:r>
              <a:rPr lang="en-GB" sz="1800" dirty="0" err="1"/>
              <a:t>iskusnih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 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ostanu</a:t>
            </a:r>
            <a:r>
              <a:rPr lang="en-GB" sz="1800" dirty="0"/>
              <a:t> </a:t>
            </a:r>
            <a:r>
              <a:rPr lang="en-GB" sz="1800" dirty="0" err="1"/>
              <a:t>neprepoznati</a:t>
            </a:r>
            <a:r>
              <a:rPr lang="en-GB" sz="1800" dirty="0"/>
              <a:t>.</a:t>
            </a:r>
          </a:p>
          <a:p>
            <a:r>
              <a:rPr lang="en-GB" sz="1800" dirty="0"/>
              <a:t>Ove </a:t>
            </a:r>
            <a:r>
              <a:rPr lang="en-GB" sz="1800" dirty="0" err="1"/>
              <a:t>uvide</a:t>
            </a:r>
            <a:r>
              <a:rPr lang="en-GB" sz="1800" dirty="0"/>
              <a:t> </a:t>
            </a:r>
            <a:r>
              <a:rPr lang="en-GB" sz="1800" dirty="0" err="1"/>
              <a:t>treba</a:t>
            </a:r>
            <a:r>
              <a:rPr lang="en-GB" sz="1800" dirty="0"/>
              <a:t> </a:t>
            </a:r>
            <a:r>
              <a:rPr lang="en-GB" sz="1800" dirty="0" err="1"/>
              <a:t>podijeliti</a:t>
            </a:r>
            <a:r>
              <a:rPr lang="en-GB" sz="1800" dirty="0"/>
              <a:t> s </a:t>
            </a:r>
            <a:r>
              <a:rPr lang="en-GB" sz="1800" dirty="0" err="1"/>
              <a:t>manje</a:t>
            </a:r>
            <a:r>
              <a:rPr lang="en-GB" sz="1800" dirty="0"/>
              <a:t> </a:t>
            </a:r>
            <a:r>
              <a:rPr lang="en-GB" sz="1800" dirty="0" err="1"/>
              <a:t>iskusnim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 u tom </a:t>
            </a:r>
            <a:r>
              <a:rPr lang="en-GB" sz="1800" dirty="0" err="1"/>
              <a:t>području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je </a:t>
            </a:r>
            <a:r>
              <a:rPr lang="en-GB" sz="1800" dirty="0" err="1"/>
              <a:t>jedan</a:t>
            </a:r>
            <a:r>
              <a:rPr lang="en-GB" sz="1800" dirty="0"/>
              <a:t> od </a:t>
            </a:r>
            <a:r>
              <a:rPr lang="en-GB" sz="1800" dirty="0" err="1"/>
              <a:t>pristupa</a:t>
            </a:r>
            <a:r>
              <a:rPr lang="en-GB" sz="1800" dirty="0"/>
              <a:t> za </a:t>
            </a:r>
            <a:r>
              <a:rPr lang="en-GB" sz="1800" dirty="0" err="1"/>
              <a:t>prikupljanje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širenje</a:t>
            </a:r>
            <a:r>
              <a:rPr lang="en-GB" sz="1800" dirty="0"/>
              <a:t> </a:t>
            </a:r>
            <a:r>
              <a:rPr lang="en-GB" sz="1800" dirty="0" err="1"/>
              <a:t>stručnog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Nazvana</a:t>
            </a:r>
            <a:r>
              <a:rPr lang="en-GB" sz="1800" dirty="0"/>
              <a:t> po </a:t>
            </a:r>
            <a:r>
              <a:rPr lang="en-GB" sz="1800" dirty="0" err="1"/>
              <a:t>proročištu</a:t>
            </a:r>
            <a:r>
              <a:rPr lang="en-GB" sz="1800" dirty="0"/>
              <a:t> u </a:t>
            </a:r>
            <a:r>
              <a:rPr lang="en-GB" sz="1800" dirty="0" err="1"/>
              <a:t>Delfima</a:t>
            </a:r>
            <a:r>
              <a:rPr lang="en-GB" sz="1800" dirty="0"/>
              <a:t> u </a:t>
            </a:r>
            <a:r>
              <a:rPr lang="en-GB" sz="1800" dirty="0" err="1"/>
              <a:t>staroj</a:t>
            </a:r>
            <a:r>
              <a:rPr lang="en-GB" sz="1800" dirty="0"/>
              <a:t> </a:t>
            </a:r>
            <a:r>
              <a:rPr lang="en-GB" sz="1800" dirty="0" err="1"/>
              <a:t>Grčkoj</a:t>
            </a:r>
            <a:r>
              <a:rPr lang="en-GB" sz="1800" dirty="0"/>
              <a:t>, </a:t>
            </a:r>
            <a:r>
              <a:rPr lang="en-GB" sz="1800" dirty="0" err="1"/>
              <a:t>metoda</a:t>
            </a:r>
            <a:r>
              <a:rPr lang="en-GB" sz="1800" dirty="0"/>
              <a:t> Delphi </a:t>
            </a:r>
            <a:r>
              <a:rPr lang="en-GB" sz="1800" dirty="0" err="1"/>
              <a:t>razvila</a:t>
            </a:r>
            <a:r>
              <a:rPr lang="en-GB" sz="1800" dirty="0"/>
              <a:t> se 1950-ih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postigao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među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.</a:t>
            </a:r>
          </a:p>
          <a:p>
            <a:r>
              <a:rPr lang="en-GB" sz="1800" dirty="0"/>
              <a:t>"Projekt Delphi", </a:t>
            </a:r>
            <a:r>
              <a:rPr lang="en-GB" sz="1800" dirty="0" err="1"/>
              <a:t>financiran</a:t>
            </a:r>
            <a:r>
              <a:rPr lang="en-GB" sz="1800" dirty="0"/>
              <a:t> od </a:t>
            </a:r>
            <a:r>
              <a:rPr lang="en-GB" sz="1800" dirty="0" err="1"/>
              <a:t>strane</a:t>
            </a:r>
            <a:r>
              <a:rPr lang="en-GB" sz="1800" dirty="0"/>
              <a:t> </a:t>
            </a:r>
            <a:r>
              <a:rPr lang="en-GB" sz="1800" dirty="0" err="1"/>
              <a:t>Zračnih</a:t>
            </a:r>
            <a:r>
              <a:rPr lang="en-GB" sz="1800" dirty="0"/>
              <a:t> </a:t>
            </a:r>
            <a:r>
              <a:rPr lang="en-GB" sz="1800" dirty="0" err="1"/>
              <a:t>snaga</a:t>
            </a:r>
            <a:r>
              <a:rPr lang="en-GB" sz="1800" dirty="0"/>
              <a:t> SAD-a, bio je </a:t>
            </a:r>
            <a:r>
              <a:rPr lang="en-GB" sz="1800" dirty="0" err="1"/>
              <a:t>prvi</a:t>
            </a:r>
            <a:r>
              <a:rPr lang="en-GB" sz="1800" dirty="0"/>
              <a:t> </a:t>
            </a:r>
            <a:r>
              <a:rPr lang="en-GB" sz="1800" dirty="0" err="1"/>
              <a:t>projekt</a:t>
            </a:r>
            <a:r>
              <a:rPr lang="en-GB" sz="1800" dirty="0"/>
              <a:t> koji je </a:t>
            </a:r>
            <a:r>
              <a:rPr lang="en-GB" sz="1800" dirty="0" err="1"/>
              <a:t>koristio</a:t>
            </a:r>
            <a:r>
              <a:rPr lang="en-GB" sz="1800" dirty="0"/>
              <a:t> </a:t>
            </a:r>
            <a:r>
              <a:rPr lang="en-GB" sz="1800" dirty="0" err="1"/>
              <a:t>ovu</a:t>
            </a:r>
            <a:r>
              <a:rPr lang="en-GB" sz="1800" dirty="0"/>
              <a:t> </a:t>
            </a:r>
            <a:r>
              <a:rPr lang="en-GB" sz="1800" dirty="0" err="1"/>
              <a:t>metodu</a:t>
            </a:r>
            <a:r>
              <a:rPr lang="en-GB" sz="1800" dirty="0"/>
              <a:t> za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tehnološkog</a:t>
            </a:r>
            <a:r>
              <a:rPr lang="en-GB" sz="1800" dirty="0"/>
              <a:t> </a:t>
            </a:r>
            <a:r>
              <a:rPr lang="en-GB" sz="1800" dirty="0" err="1"/>
              <a:t>razvoja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se od </a:t>
            </a:r>
            <a:r>
              <a:rPr lang="en-GB" sz="1800" dirty="0" err="1"/>
              <a:t>tada</a:t>
            </a:r>
            <a:r>
              <a:rPr lang="en-GB" sz="1800" dirty="0"/>
              <a:t> </a:t>
            </a:r>
            <a:r>
              <a:rPr lang="en-GB" sz="1800" dirty="0" err="1"/>
              <a:t>razvila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pronašla</a:t>
            </a:r>
            <a:r>
              <a:rPr lang="en-GB" sz="1800" dirty="0"/>
              <a:t> </a:t>
            </a:r>
            <a:r>
              <a:rPr lang="en-GB" sz="1800" dirty="0" err="1"/>
              <a:t>primjene</a:t>
            </a:r>
            <a:r>
              <a:rPr lang="en-GB" sz="1800" dirty="0"/>
              <a:t> u </a:t>
            </a:r>
            <a:r>
              <a:rPr lang="en-GB" sz="1800" dirty="0" err="1"/>
              <a:t>raznim</a:t>
            </a:r>
            <a:r>
              <a:rPr lang="en-GB" sz="1800" dirty="0"/>
              <a:t> </a:t>
            </a:r>
            <a:r>
              <a:rPr lang="en-GB" sz="1800" dirty="0" err="1"/>
              <a:t>znanstvenim</a:t>
            </a:r>
            <a:r>
              <a:rPr lang="en-GB" sz="1800" dirty="0"/>
              <a:t> </a:t>
            </a:r>
            <a:r>
              <a:rPr lang="en-GB" sz="1800" dirty="0" err="1"/>
              <a:t>disciplinama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Cilj</a:t>
            </a:r>
            <a:r>
              <a:rPr lang="en-GB" sz="1800" dirty="0"/>
              <a:t> mu je </a:t>
            </a:r>
            <a:r>
              <a:rPr lang="en-GB" sz="1800" dirty="0" err="1"/>
              <a:t>postići</a:t>
            </a:r>
            <a:r>
              <a:rPr lang="en-GB" sz="1800" dirty="0"/>
              <a:t> </a:t>
            </a:r>
            <a:r>
              <a:rPr lang="en-GB" sz="1800" dirty="0" err="1"/>
              <a:t>pouzdani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,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služeći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zamjena</a:t>
            </a:r>
            <a:r>
              <a:rPr lang="en-GB" sz="1800" dirty="0"/>
              <a:t> za </a:t>
            </a:r>
            <a:r>
              <a:rPr lang="en-GB" sz="1800" dirty="0" err="1"/>
              <a:t>empirijske</a:t>
            </a:r>
            <a:r>
              <a:rPr lang="en-GB" sz="1800" dirty="0"/>
              <a:t> </a:t>
            </a:r>
            <a:r>
              <a:rPr lang="en-GB" sz="1800" dirty="0" err="1"/>
              <a:t>dokaze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tehnika</a:t>
            </a:r>
            <a:r>
              <a:rPr lang="en-GB" sz="1800" dirty="0"/>
              <a:t> je </a:t>
            </a:r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u </a:t>
            </a:r>
            <a:r>
              <a:rPr lang="en-GB" sz="1800" dirty="0" err="1"/>
              <a:t>kojem</a:t>
            </a:r>
            <a:r>
              <a:rPr lang="en-GB" sz="1800" dirty="0"/>
              <a:t> </a:t>
            </a:r>
            <a:r>
              <a:rPr lang="en-GB" sz="1800" dirty="0" err="1"/>
              <a:t>stručnjaci</a:t>
            </a:r>
            <a:r>
              <a:rPr lang="en-GB" sz="1800" dirty="0"/>
              <a:t> </a:t>
            </a:r>
            <a:r>
              <a:rPr lang="en-GB" sz="1800" dirty="0" err="1"/>
              <a:t>anonimno</a:t>
            </a:r>
            <a:r>
              <a:rPr lang="en-GB" sz="1800" dirty="0"/>
              <a:t> </a:t>
            </a:r>
            <a:r>
              <a:rPr lang="en-GB" sz="1800" dirty="0" err="1"/>
              <a:t>daju</a:t>
            </a:r>
            <a:r>
              <a:rPr lang="en-GB" sz="1800" dirty="0"/>
              <a:t> </a:t>
            </a:r>
            <a:r>
              <a:rPr lang="en-GB" sz="1800" dirty="0" err="1"/>
              <a:t>prosudbe</a:t>
            </a:r>
            <a:r>
              <a:rPr lang="en-GB" sz="1800" dirty="0"/>
              <a:t> o </a:t>
            </a:r>
            <a:r>
              <a:rPr lang="en-GB" sz="1800" dirty="0" err="1"/>
              <a:t>određenom</a:t>
            </a:r>
            <a:r>
              <a:rPr lang="en-GB" sz="1800" dirty="0"/>
              <a:t> </a:t>
            </a:r>
            <a:r>
              <a:rPr lang="en-GB" sz="1800" dirty="0" err="1"/>
              <a:t>pitanju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Prikuplja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neslaganja</a:t>
            </a:r>
            <a:r>
              <a:rPr lang="en-GB" sz="1800" dirty="0"/>
              <a:t> </a:t>
            </a:r>
            <a:r>
              <a:rPr lang="en-GB" sz="1800" dirty="0" err="1"/>
              <a:t>zajedno</a:t>
            </a:r>
            <a:r>
              <a:rPr lang="en-GB" sz="1800" dirty="0"/>
              <a:t> s </a:t>
            </a:r>
            <a:r>
              <a:rPr lang="en-GB" sz="1800" dirty="0" err="1"/>
              <a:t>obrazloženjima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.</a:t>
            </a:r>
          </a:p>
          <a:p>
            <a:r>
              <a:rPr lang="en-GB" sz="1800" dirty="0"/>
              <a:t>Prema </a:t>
            </a:r>
            <a:r>
              <a:rPr lang="en-GB" sz="1800" dirty="0" err="1"/>
              <a:t>Paivarinta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sur. (2011), Delphi </a:t>
            </a:r>
            <a:r>
              <a:rPr lang="en-GB" sz="1800" dirty="0" err="1"/>
              <a:t>metoda</a:t>
            </a:r>
            <a:r>
              <a:rPr lang="en-GB" sz="1800" dirty="0"/>
              <a:t> se </a:t>
            </a:r>
            <a:r>
              <a:rPr lang="en-GB" sz="1800" dirty="0" err="1"/>
              <a:t>intenzivno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 u </a:t>
            </a:r>
            <a:r>
              <a:rPr lang="en-GB" sz="1800" dirty="0" err="1"/>
              <a:t>istraživanju</a:t>
            </a:r>
            <a:r>
              <a:rPr lang="en-GB" sz="1800" dirty="0"/>
              <a:t> </a:t>
            </a:r>
            <a:r>
              <a:rPr lang="en-GB" sz="1800" dirty="0" err="1"/>
              <a:t>informacijskih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Delphijev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prosudbenom</a:t>
            </a:r>
            <a:r>
              <a:rPr lang="en-GB" dirty="0"/>
              <a:t> </a:t>
            </a:r>
            <a:r>
              <a:rPr lang="en-GB" dirty="0" err="1"/>
              <a:t>stvaranju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1800" dirty="0"/>
          </a:p>
          <a:p>
            <a:r>
              <a:rPr lang="en-GB" sz="1800" dirty="0" err="1"/>
              <a:t>Koristi</a:t>
            </a:r>
            <a:r>
              <a:rPr lang="en-GB" sz="1800" dirty="0"/>
              <a:t> se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aspektima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</a:t>
            </a:r>
            <a:r>
              <a:rPr lang="en-GB" sz="1800" dirty="0" err="1"/>
              <a:t>odabir</a:t>
            </a:r>
            <a:r>
              <a:rPr lang="en-GB" sz="1800" dirty="0"/>
              <a:t> </a:t>
            </a:r>
            <a:r>
              <a:rPr lang="en-GB" sz="1800" dirty="0" err="1"/>
              <a:t>projekata</a:t>
            </a:r>
            <a:r>
              <a:rPr lang="en-GB" sz="1800" dirty="0"/>
              <a:t> IS-a, </a:t>
            </a:r>
            <a:r>
              <a:rPr lang="en-GB" sz="1800" dirty="0" err="1"/>
              <a:t>davanje</a:t>
            </a:r>
            <a:r>
              <a:rPr lang="en-GB" sz="1800" dirty="0"/>
              <a:t> </a:t>
            </a:r>
            <a:r>
              <a:rPr lang="en-GB" sz="1800" dirty="0" err="1"/>
              <a:t>prioriteta</a:t>
            </a:r>
            <a:r>
              <a:rPr lang="en-GB" sz="1800" dirty="0"/>
              <a:t> </a:t>
            </a:r>
            <a:r>
              <a:rPr lang="en-GB" sz="1800" dirty="0" err="1"/>
              <a:t>rizicima</a:t>
            </a:r>
            <a:r>
              <a:rPr lang="en-GB" sz="1800" dirty="0"/>
              <a:t> </a:t>
            </a:r>
            <a:r>
              <a:rPr lang="en-GB" sz="1800" dirty="0" err="1"/>
              <a:t>projekta</a:t>
            </a:r>
            <a:r>
              <a:rPr lang="en-GB" sz="1800" dirty="0"/>
              <a:t> </a:t>
            </a:r>
            <a:r>
              <a:rPr lang="en-GB" sz="1800" dirty="0" err="1"/>
              <a:t>razvoja</a:t>
            </a:r>
            <a:r>
              <a:rPr lang="en-GB" sz="1800" dirty="0"/>
              <a:t> </a:t>
            </a:r>
            <a:r>
              <a:rPr lang="en-GB" sz="1800" dirty="0" err="1"/>
              <a:t>softvera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definiranje</a:t>
            </a:r>
            <a:r>
              <a:rPr lang="en-GB" sz="1800" dirty="0"/>
              <a:t> </a:t>
            </a:r>
            <a:r>
              <a:rPr lang="en-GB" sz="1800" dirty="0" err="1"/>
              <a:t>zahtjeva</a:t>
            </a:r>
            <a:r>
              <a:rPr lang="en-GB" sz="1800" dirty="0"/>
              <a:t> </a:t>
            </a:r>
            <a:r>
              <a:rPr lang="en-GB" sz="1800" dirty="0" err="1"/>
              <a:t>projekta</a:t>
            </a:r>
            <a:r>
              <a:rPr lang="en-GB" sz="1800" dirty="0"/>
              <a:t> IS-a.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je </a:t>
            </a:r>
            <a:r>
              <a:rPr lang="en-GB" sz="1800" dirty="0" err="1"/>
              <a:t>standardna</a:t>
            </a:r>
            <a:r>
              <a:rPr lang="en-GB" sz="1800" dirty="0"/>
              <a:t> </a:t>
            </a:r>
            <a:r>
              <a:rPr lang="en-GB" sz="1800" dirty="0" err="1"/>
              <a:t>praksa</a:t>
            </a:r>
            <a:r>
              <a:rPr lang="en-GB" sz="1800" dirty="0"/>
              <a:t> za </a:t>
            </a:r>
            <a:r>
              <a:rPr lang="en-GB" sz="1800" dirty="0" err="1"/>
              <a:t>kvantificiranje</a:t>
            </a:r>
            <a:r>
              <a:rPr lang="en-GB" sz="1800" dirty="0"/>
              <a:t> </a:t>
            </a:r>
            <a:r>
              <a:rPr lang="en-GB" sz="1800" dirty="0" err="1"/>
              <a:t>ishoda</a:t>
            </a:r>
            <a:r>
              <a:rPr lang="en-GB" sz="1800" dirty="0"/>
              <a:t> </a:t>
            </a:r>
            <a:r>
              <a:rPr lang="en-GB" sz="1800" dirty="0" err="1"/>
              <a:t>grupnih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izazivanja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Koristi</a:t>
            </a:r>
            <a:r>
              <a:rPr lang="en-GB" sz="1800" dirty="0"/>
              <a:t> se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disciplinama</a:t>
            </a:r>
            <a:r>
              <a:rPr lang="en-GB" sz="1800" dirty="0"/>
              <a:t> za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trendova</a:t>
            </a:r>
            <a:r>
              <a:rPr lang="en-GB" sz="1800" dirty="0"/>
              <a:t>, </a:t>
            </a: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prioriteta</a:t>
            </a:r>
            <a:r>
              <a:rPr lang="en-GB" sz="1800" dirty="0"/>
              <a:t> </a:t>
            </a:r>
            <a:r>
              <a:rPr lang="en-GB" sz="1800" dirty="0" err="1"/>
              <a:t>istraživačkih</a:t>
            </a:r>
            <a:r>
              <a:rPr lang="en-GB" sz="1800" dirty="0"/>
              <a:t> </a:t>
            </a:r>
            <a:r>
              <a:rPr lang="en-GB" sz="1800" dirty="0" err="1"/>
              <a:t>područja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procjenu</a:t>
            </a:r>
            <a:r>
              <a:rPr lang="en-GB" sz="1800" dirty="0"/>
              <a:t> </a:t>
            </a:r>
            <a:r>
              <a:rPr lang="en-GB" sz="1800" dirty="0" err="1"/>
              <a:t>potencijalnih</a:t>
            </a:r>
            <a:r>
              <a:rPr lang="en-GB" sz="1800" dirty="0"/>
              <a:t> </a:t>
            </a:r>
            <a:r>
              <a:rPr lang="en-GB" sz="1800" dirty="0" err="1"/>
              <a:t>učinaka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političkih</a:t>
            </a:r>
            <a:r>
              <a:rPr lang="en-GB" sz="1800" dirty="0"/>
              <a:t> </a:t>
            </a:r>
            <a:r>
              <a:rPr lang="en-GB" sz="1800" dirty="0" err="1"/>
              <a:t>izbora</a:t>
            </a:r>
            <a:r>
              <a:rPr lang="en-GB" sz="1800" dirty="0"/>
              <a:t>.</a:t>
            </a:r>
          </a:p>
          <a:p>
            <a:r>
              <a:rPr lang="en-GB" sz="1800" dirty="0"/>
              <a:t>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logistici, Delphi </a:t>
            </a:r>
            <a:r>
              <a:rPr lang="en-GB" sz="1800" dirty="0" err="1"/>
              <a:t>metoda</a:t>
            </a:r>
            <a:r>
              <a:rPr lang="en-GB" sz="1800" dirty="0"/>
              <a:t> se </a:t>
            </a:r>
            <a:r>
              <a:rPr lang="en-GB" sz="1800" dirty="0" err="1"/>
              <a:t>preporučuje</a:t>
            </a:r>
            <a:r>
              <a:rPr lang="en-GB" sz="1800" dirty="0"/>
              <a:t> za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rizika</a:t>
            </a:r>
            <a:r>
              <a:rPr lang="en-GB" sz="1800" dirty="0"/>
              <a:t> </a:t>
            </a:r>
            <a:r>
              <a:rPr lang="en-GB" sz="1800" dirty="0" err="1"/>
              <a:t>opskrbe</a:t>
            </a:r>
            <a:r>
              <a:rPr lang="en-GB" sz="1800" dirty="0"/>
              <a:t>, </a:t>
            </a:r>
            <a:r>
              <a:rPr lang="en-GB" sz="1800" dirty="0" err="1"/>
              <a:t>evaluaciju</a:t>
            </a:r>
            <a:r>
              <a:rPr lang="en-GB" sz="1800" dirty="0"/>
              <a:t> </a:t>
            </a:r>
            <a:r>
              <a:rPr lang="en-GB" sz="1800" dirty="0" err="1"/>
              <a:t>logističkog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strateško</a:t>
            </a:r>
            <a:r>
              <a:rPr lang="en-GB" sz="1800" dirty="0"/>
              <a:t> </a:t>
            </a:r>
            <a:r>
              <a:rPr lang="en-GB" sz="1800" dirty="0" err="1"/>
              <a:t>odlučivanje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Četiri</a:t>
            </a:r>
            <a:r>
              <a:rPr lang="en-GB" sz="1800" dirty="0"/>
              <a:t> </a:t>
            </a:r>
            <a:r>
              <a:rPr lang="en-GB" sz="1800" dirty="0" err="1"/>
              <a:t>ključne</a:t>
            </a:r>
            <a:r>
              <a:rPr lang="en-GB" sz="1800" dirty="0"/>
              <a:t> </a:t>
            </a:r>
            <a:r>
              <a:rPr lang="en-GB" sz="1800" dirty="0" err="1"/>
              <a:t>karakteristike</a:t>
            </a:r>
            <a:r>
              <a:rPr lang="en-GB" sz="1800" dirty="0"/>
              <a:t> Delphi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iterativne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višestupanjske</a:t>
            </a:r>
            <a:r>
              <a:rPr lang="en-GB" sz="1800" dirty="0"/>
              <a:t> </a:t>
            </a:r>
            <a:r>
              <a:rPr lang="en-GB" sz="1800" dirty="0" err="1"/>
              <a:t>procese</a:t>
            </a:r>
            <a:r>
              <a:rPr lang="en-GB" sz="1800" dirty="0"/>
              <a:t>, </a:t>
            </a:r>
            <a:r>
              <a:rPr lang="en-GB" sz="1800" dirty="0" err="1"/>
              <a:t>povratne</a:t>
            </a:r>
            <a:r>
              <a:rPr lang="en-GB" sz="1800" dirty="0"/>
              <a:t> </a:t>
            </a:r>
            <a:r>
              <a:rPr lang="en-GB" sz="1800" dirty="0" err="1"/>
              <a:t>informacije</a:t>
            </a:r>
            <a:r>
              <a:rPr lang="en-GB" sz="1800" dirty="0"/>
              <a:t> </a:t>
            </a:r>
            <a:r>
              <a:rPr lang="en-GB" sz="1800" dirty="0" err="1"/>
              <a:t>sudionika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anonimnost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statističko</a:t>
            </a:r>
            <a:r>
              <a:rPr lang="en-GB" sz="1800" dirty="0"/>
              <a:t> </a:t>
            </a: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grupnog</a:t>
            </a:r>
            <a:r>
              <a:rPr lang="en-GB" sz="1800" dirty="0"/>
              <a:t> </a:t>
            </a:r>
            <a:r>
              <a:rPr lang="en-GB" sz="1800" dirty="0" err="1"/>
              <a:t>odgovora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Tipičan</a:t>
            </a:r>
            <a:r>
              <a:rPr lang="en-GB" sz="1800" dirty="0"/>
              <a:t> Delphi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predstavljanje</a:t>
            </a:r>
            <a:r>
              <a:rPr lang="en-GB" sz="1800" dirty="0"/>
              <a:t> </a:t>
            </a:r>
            <a:r>
              <a:rPr lang="en-GB" sz="1800" dirty="0" err="1"/>
              <a:t>niza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 u </a:t>
            </a:r>
            <a:r>
              <a:rPr lang="en-GB" sz="1800" dirty="0" err="1"/>
              <a:t>više</a:t>
            </a:r>
            <a:r>
              <a:rPr lang="en-GB" sz="1800" dirty="0"/>
              <a:t> </a:t>
            </a:r>
            <a:r>
              <a:rPr lang="en-GB" sz="1800" dirty="0" err="1"/>
              <a:t>rundi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Panelisti</a:t>
            </a:r>
            <a:r>
              <a:rPr lang="en-GB" sz="1800" dirty="0"/>
              <a:t> </a:t>
            </a:r>
            <a:r>
              <a:rPr lang="en-GB" sz="1800" dirty="0" err="1"/>
              <a:t>odgovaraju</a:t>
            </a:r>
            <a:r>
              <a:rPr lang="en-GB" sz="1800" dirty="0"/>
              <a:t> </a:t>
            </a:r>
            <a:r>
              <a:rPr lang="en-GB" sz="1800" dirty="0" err="1"/>
              <a:t>anonimno</a:t>
            </a:r>
            <a:r>
              <a:rPr lang="en-GB" sz="1800" dirty="0"/>
              <a:t>, a </a:t>
            </a:r>
            <a:r>
              <a:rPr lang="en-GB" sz="1800" dirty="0" err="1"/>
              <a:t>nakon</a:t>
            </a:r>
            <a:r>
              <a:rPr lang="en-GB" sz="1800" dirty="0"/>
              <a:t> </a:t>
            </a:r>
            <a:r>
              <a:rPr lang="en-GB" sz="1800" dirty="0" err="1"/>
              <a:t>svakog</a:t>
            </a:r>
            <a:r>
              <a:rPr lang="en-GB" sz="1800" dirty="0"/>
              <a:t> </a:t>
            </a:r>
            <a:r>
              <a:rPr lang="en-GB" sz="1800" dirty="0" err="1"/>
              <a:t>kruga</a:t>
            </a:r>
            <a:r>
              <a:rPr lang="en-GB" sz="1800" dirty="0"/>
              <a:t> </a:t>
            </a:r>
            <a:r>
              <a:rPr lang="en-GB" sz="1800" dirty="0" err="1"/>
              <a:t>slijede</a:t>
            </a:r>
            <a:r>
              <a:rPr lang="en-GB" sz="1800" dirty="0"/>
              <a:t> </a:t>
            </a:r>
            <a:r>
              <a:rPr lang="en-GB" sz="1800" dirty="0" err="1"/>
              <a:t>povratne</a:t>
            </a:r>
            <a:r>
              <a:rPr lang="en-GB" sz="1800" dirty="0"/>
              <a:t> </a:t>
            </a:r>
            <a:r>
              <a:rPr lang="en-GB" sz="1800" dirty="0" err="1"/>
              <a:t>informacije</a:t>
            </a:r>
            <a:r>
              <a:rPr lang="en-GB" sz="1800" dirty="0"/>
              <a:t> o </a:t>
            </a:r>
            <a:r>
              <a:rPr lang="en-GB" sz="1800" dirty="0" err="1"/>
              <a:t>zbirnim</a:t>
            </a:r>
            <a:r>
              <a:rPr lang="en-GB" sz="1800" dirty="0"/>
              <a:t> </a:t>
            </a:r>
            <a:r>
              <a:rPr lang="en-GB" sz="1800" dirty="0" err="1"/>
              <a:t>odgovorima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Panelisti</a:t>
            </a:r>
            <a:r>
              <a:rPr lang="en-GB" sz="1800" dirty="0"/>
              <a:t>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prilagoditi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odgovore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temelju</a:t>
            </a:r>
            <a:r>
              <a:rPr lang="en-GB" sz="1800" dirty="0"/>
              <a:t> </a:t>
            </a:r>
            <a:r>
              <a:rPr lang="en-GB" sz="1800" dirty="0" err="1"/>
              <a:t>povratnih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u </a:t>
            </a:r>
            <a:r>
              <a:rPr lang="en-GB" sz="1800" dirty="0" err="1"/>
              <a:t>sljedećim</a:t>
            </a:r>
            <a:r>
              <a:rPr lang="en-GB" sz="1800" dirty="0"/>
              <a:t> </a:t>
            </a:r>
            <a:r>
              <a:rPr lang="en-GB" sz="1800" dirty="0" err="1"/>
              <a:t>krugovima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se </a:t>
            </a:r>
            <a:r>
              <a:rPr lang="en-GB" sz="1800" dirty="0" err="1"/>
              <a:t>nastavlja</a:t>
            </a:r>
            <a:r>
              <a:rPr lang="en-GB" sz="1800" dirty="0"/>
              <a:t> </a:t>
            </a:r>
            <a:r>
              <a:rPr lang="en-GB" sz="1800" dirty="0" err="1"/>
              <a:t>dok</a:t>
            </a:r>
            <a:r>
              <a:rPr lang="en-GB" sz="1800" dirty="0"/>
              <a:t> se ne </a:t>
            </a:r>
            <a:r>
              <a:rPr lang="en-GB" sz="1800" dirty="0" err="1"/>
              <a:t>postigne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dok</a:t>
            </a:r>
            <a:r>
              <a:rPr lang="en-GB" sz="1800" dirty="0"/>
              <a:t> se ne </a:t>
            </a:r>
            <a:r>
              <a:rPr lang="en-GB" sz="1800" dirty="0" err="1"/>
              <a:t>završi</a:t>
            </a:r>
            <a:r>
              <a:rPr lang="en-GB" sz="1800" dirty="0"/>
              <a:t> </a:t>
            </a:r>
            <a:r>
              <a:rPr lang="en-GB" sz="1800" dirty="0" err="1"/>
              <a:t>unaprijed</a:t>
            </a:r>
            <a:r>
              <a:rPr lang="en-GB" sz="1800" dirty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broj</a:t>
            </a:r>
            <a:r>
              <a:rPr lang="en-GB" sz="1800" dirty="0"/>
              <a:t> </a:t>
            </a:r>
            <a:r>
              <a:rPr lang="en-GB" sz="1800" dirty="0" err="1"/>
              <a:t>krugova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941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fdb3a0747c2ecd7720260e746945aa9f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64b2b236de84b52866d49dcb151f096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575BB-4FA1-44EB-A6AA-7667B9677393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1417</Words>
  <Application>Microsoft Office PowerPoint</Application>
  <PresentationFormat>Widescreen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Motyw pakietu Office</vt:lpstr>
      <vt:lpstr>Poslovna inteligencija</vt:lpstr>
      <vt:lpstr>Sadržaj</vt:lpstr>
      <vt:lpstr>Što je rudarenje podataka? </vt:lpstr>
      <vt:lpstr>Što je rudarenje podataka? </vt:lpstr>
      <vt:lpstr>Što je rudarenje podataka? </vt:lpstr>
      <vt:lpstr>Otkrivanje znanja u logistici i upravljanju lancem opskrbe</vt:lpstr>
      <vt:lpstr>Otkrivanje znanja u logistici i upravljanju lancem opskrbe</vt:lpstr>
      <vt:lpstr>Delphijev pristup prosudbenom stvaranju znanja</vt:lpstr>
      <vt:lpstr>Delphijev pristup prosudbenom stvaranju znanja</vt:lpstr>
      <vt:lpstr>Koraci za provođenje Delphi metode</vt:lpstr>
      <vt:lpstr>Koraci za provođenje Delphi metode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Hvala na pažnji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20</cp:revision>
  <dcterms:created xsi:type="dcterms:W3CDTF">2023-07-06T12:09:08Z</dcterms:created>
  <dcterms:modified xsi:type="dcterms:W3CDTF">2025-11-05T08:57:04Z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