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4" r:id="rId8"/>
    <p:sldId id="295" r:id="rId9"/>
    <p:sldId id="281" r:id="rId10"/>
    <p:sldId id="296" r:id="rId11"/>
    <p:sldId id="297" r:id="rId12"/>
    <p:sldId id="298" r:id="rId13"/>
    <p:sldId id="301" r:id="rId14"/>
    <p:sldId id="302" r:id="rId15"/>
    <p:sldId id="299" r:id="rId16"/>
    <p:sldId id="300" r:id="rId17"/>
    <p:sldId id="303" r:id="rId18"/>
    <p:sldId id="266" r:id="rId19"/>
    <p:sldId id="335" r:id="rId20"/>
    <p:sldId id="263"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043C785B-2C3A-4FD6-F036-07E127E97B8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37C9732-646B-7BC7-CFC0-B5E2309F3ADD}"/>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95EC64E4-931A-A117-F444-CDA4C6CEA2AA}"/>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7B4F5984-C2B0-3590-7865-CB4BA0E6AA7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6" name="Tytuł 1">
            <a:extLst>
              <a:ext uri="{FF2B5EF4-FFF2-40B4-BE49-F238E27FC236}">
                <a16:creationId xmlns:a16="http://schemas.microsoft.com/office/drawing/2014/main" id="{62413D7D-77F6-1ABF-2BB1-1BB99E27BCD7}"/>
              </a:ext>
            </a:extLst>
          </p:cNvPr>
          <p:cNvSpPr txBox="1">
            <a:spLocks/>
          </p:cNvSpPr>
          <p:nvPr/>
        </p:nvSpPr>
        <p:spPr>
          <a:xfrm>
            <a:off x="5204050" y="3172628"/>
            <a:ext cx="6764260" cy="842557"/>
          </a:xfrm>
          <a:prstGeom prst="rect">
            <a:avLst/>
          </a:prstGeom>
        </p:spPr>
        <p:txBody>
          <a:bodyPr vert="horz" lIns="91440" tIns="45720" rIns="91440" bIns="45720" rtlCol="0" anchor="b">
            <a:normAutofit fontScale="92500" lnSpcReduction="1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dirty="0">
                <a:latin typeface="Tahoma" panose="020B0604030504040204" pitchFamily="34" charset="0"/>
                <a:ea typeface="Tahoma" panose="020B0604030504040204" pitchFamily="34" charset="0"/>
                <a:cs typeface="Tahoma" panose="020B0604030504040204" pitchFamily="34" charset="0"/>
              </a:rPr>
              <a:t>Demand forecasting, visualising and feature engineering of time series in supply chains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B30B4404-DBA2-5785-972F-F3CE6AACB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34" y="1385469"/>
            <a:ext cx="2308677" cy="5107405"/>
          </a:xfrm>
          <a:prstGeom prst="rect">
            <a:avLst/>
          </a:prstGeom>
        </p:spPr>
      </p:pic>
      <p:pic>
        <p:nvPicPr>
          <p:cNvPr id="9" name="Picture 8">
            <a:extLst>
              <a:ext uri="{FF2B5EF4-FFF2-40B4-BE49-F238E27FC236}">
                <a16:creationId xmlns:a16="http://schemas.microsoft.com/office/drawing/2014/main" id="{DAD9654D-7E12-75BD-3DFF-BB3500E2B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800" y="2101699"/>
            <a:ext cx="3205285" cy="1723272"/>
          </a:xfrm>
          <a:prstGeom prst="rect">
            <a:avLst/>
          </a:prstGeom>
        </p:spPr>
      </p:pic>
    </p:spTree>
    <p:extLst>
      <p:ext uri="{BB962C8B-B14F-4D97-AF65-F5344CB8AC3E}">
        <p14:creationId xmlns:p14="http://schemas.microsoft.com/office/powerpoint/2010/main" val="353130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56F8E37C-90CE-5040-413D-944926B87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74" y="1269333"/>
            <a:ext cx="8780184" cy="4585001"/>
          </a:xfrm>
          <a:prstGeom prst="rect">
            <a:avLst/>
          </a:prstGeom>
        </p:spPr>
      </p:pic>
    </p:spTree>
    <p:extLst>
      <p:ext uri="{BB962C8B-B14F-4D97-AF65-F5344CB8AC3E}">
        <p14:creationId xmlns:p14="http://schemas.microsoft.com/office/powerpoint/2010/main" val="266422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4031675565"/>
              </p:ext>
            </p:extLst>
          </p:nvPr>
        </p:nvGraphicFramePr>
        <p:xfrm>
          <a:off x="668866" y="1846793"/>
          <a:ext cx="10515600" cy="1520638"/>
        </p:xfrm>
        <a:graphic>
          <a:graphicData uri="http://schemas.openxmlformats.org/drawingml/2006/table">
            <a:tbl>
              <a:tblPr firstRow="1" firstCol="1" bandRow="1"/>
              <a:tblGrid>
                <a:gridCol w="3524829">
                  <a:extLst>
                    <a:ext uri="{9D8B030D-6E8A-4147-A177-3AD203B41FA5}">
                      <a16:colId xmlns:a16="http://schemas.microsoft.com/office/drawing/2014/main" val="20000"/>
                    </a:ext>
                  </a:extLst>
                </a:gridCol>
                <a:gridCol w="1491112">
                  <a:extLst>
                    <a:ext uri="{9D8B030D-6E8A-4147-A177-3AD203B41FA5}">
                      <a16:colId xmlns:a16="http://schemas.microsoft.com/office/drawing/2014/main" val="20001"/>
                    </a:ext>
                  </a:extLst>
                </a:gridCol>
                <a:gridCol w="1627815">
                  <a:extLst>
                    <a:ext uri="{9D8B030D-6E8A-4147-A177-3AD203B41FA5}">
                      <a16:colId xmlns:a16="http://schemas.microsoft.com/office/drawing/2014/main" val="20002"/>
                    </a:ext>
                  </a:extLst>
                </a:gridCol>
                <a:gridCol w="1495318">
                  <a:extLst>
                    <a:ext uri="{9D8B030D-6E8A-4147-A177-3AD203B41FA5}">
                      <a16:colId xmlns:a16="http://schemas.microsoft.com/office/drawing/2014/main" val="20003"/>
                    </a:ext>
                  </a:extLst>
                </a:gridCol>
                <a:gridCol w="1226119">
                  <a:extLst>
                    <a:ext uri="{9D8B030D-6E8A-4147-A177-3AD203B41FA5}">
                      <a16:colId xmlns:a16="http://schemas.microsoft.com/office/drawing/2014/main" val="20004"/>
                    </a:ext>
                  </a:extLst>
                </a:gridCol>
                <a:gridCol w="1150407">
                  <a:extLst>
                    <a:ext uri="{9D8B030D-6E8A-4147-A177-3AD203B41FA5}">
                      <a16:colId xmlns:a16="http://schemas.microsoft.com/office/drawing/2014/main" val="20005"/>
                    </a:ext>
                  </a:extLst>
                </a:gridCol>
              </a:tblGrid>
              <a:tr h="0">
                <a:tc>
                  <a:txBody>
                    <a:bodyPr/>
                    <a:lstStyle/>
                    <a:p>
                      <a:pPr algn="just">
                        <a:lnSpc>
                          <a:spcPct val="150000"/>
                        </a:lnSpc>
                      </a:pPr>
                      <a:r>
                        <a:rPr lang="en-GB" sz="1100" dirty="0">
                          <a:effectLst/>
                          <a:latin typeface="Tahoma" panose="020B0604030504040204" pitchFamily="34" charset="0"/>
                          <a:ea typeface="Calibri" panose="020F0502020204030204" pitchFamily="34" charset="0"/>
                        </a:rPr>
                        <a:t>Models</a:t>
                      </a:r>
                      <a:r>
                        <a:rPr lang="sr-Cyrl-CS" sz="1100" b="1" baseline="30000" dirty="0">
                          <a:effectLst/>
                          <a:latin typeface="Tahoma" panose="020B0604030504040204" pitchFamily="34" charset="0"/>
                          <a:ea typeface="Calibri" panose="020F0502020204030204" pitchFamily="34" charset="0"/>
                        </a:rPr>
                        <a:t>a</a:t>
                      </a:r>
                      <a:r>
                        <a:rPr lang="sr-Cyrl-CS" sz="1100" dirty="0">
                          <a:effectLst/>
                          <a:latin typeface="Tahoma" panose="020B0604030504040204" pitchFamily="34" charset="0"/>
                          <a:ea typeface="Calibri" panose="020F0502020204030204" pitchFamily="34" charset="0"/>
                        </a:rPr>
                        <a:t> </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Tahoma" panose="020B0604030504040204" pitchFamily="34" charset="0"/>
                          <a:ea typeface="Calibri" panose="020F0502020204030204" pitchFamily="34" charset="0"/>
                        </a:rPr>
                        <a:t>RMSE</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b="1" dirty="0">
                          <a:effectLst/>
                          <a:latin typeface="Tahoma" panose="020B0604030504040204" pitchFamily="34" charset="0"/>
                          <a:ea typeface="Calibri" panose="020F0502020204030204" pitchFamily="34" charset="0"/>
                        </a:rPr>
                        <a:t> </a:t>
                      </a:r>
                      <a:r>
                        <a:rPr lang="en-GB" sz="1100" dirty="0">
                          <a:effectLst/>
                          <a:latin typeface="Tahoma" panose="020B0604030504040204" pitchFamily="34" charset="0"/>
                          <a:ea typeface="Calibri" panose="020F0502020204030204" pitchFamily="34" charset="0"/>
                        </a:rPr>
                        <a:t>MAPE</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dirty="0">
                          <a:effectLst/>
                          <a:latin typeface="Tahoma" panose="020B0604030504040204" pitchFamily="34" charset="0"/>
                          <a:ea typeface="Calibri" panose="020F0502020204030204" pitchFamily="34" charset="0"/>
                        </a:rPr>
                        <a:t> MASE     </a:t>
                      </a:r>
                      <a:endParaRPr lang="en-GB" sz="1100" dirty="0">
                        <a:effectLst/>
                        <a:latin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ct val="150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dirty="0">
                          <a:effectLst/>
                          <a:latin typeface="Tahoma" panose="020B0604030504040204" pitchFamily="34" charset="0"/>
                          <a:ea typeface="Calibri" panose="020F0502020204030204" pitchFamily="34" charset="0"/>
                        </a:rPr>
                        <a:t> </a:t>
                      </a:r>
                      <a:r>
                        <a:rPr lang="sr-Cyrl-CS" sz="1100" dirty="0">
                          <a:effectLst/>
                          <a:latin typeface="Tahoma" panose="020B0604030504040204" pitchFamily="34" charset="0"/>
                          <a:ea typeface="Calibri" panose="020F0502020204030204" pitchFamily="34" charset="0"/>
                        </a:rPr>
                        <a:t>AIC</a:t>
                      </a:r>
                      <a:endParaRPr lang="en-GB" sz="1100" dirty="0">
                        <a:effectLst/>
                        <a:latin typeface="Tahoma" panose="020B0604030504040204" pitchFamily="34" charset="0"/>
                        <a:ea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latinLnBrk="1">
                        <a:lnSpc>
                          <a:spcPct val="150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100">
                          <a:effectLst/>
                          <a:latin typeface="Tahoma" panose="020B0604030504040204" pitchFamily="34" charset="0"/>
                          <a:ea typeface="Calibri" panose="020F0502020204030204" pitchFamily="34" charset="0"/>
                        </a:rPr>
                        <a:t>  </a:t>
                      </a:r>
                      <a:r>
                        <a:rPr lang="sr-Cyrl-CS" sz="1100">
                          <a:effectLst/>
                          <a:latin typeface="Tahoma" panose="020B0604030504040204" pitchFamily="34" charset="0"/>
                          <a:ea typeface="Calibri" panose="020F0502020204030204" pitchFamily="34" charset="0"/>
                        </a:rPr>
                        <a:t>BIC</a:t>
                      </a:r>
                      <a:endParaRPr lang="en-GB" sz="1100">
                        <a:effectLst/>
                        <a:latin typeface="Tahoma" panose="020B0604030504040204" pitchFamily="34" charset="0"/>
                        <a:ea typeface="Tahoma" panose="020B060403050404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(5,0,1)(1,0,0)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b</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1023</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14.18</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0.60</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86.62</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110.5</a:t>
                      </a:r>
                      <a:r>
                        <a:rPr lang="en-GB" sz="1100">
                          <a:effectLst/>
                          <a:latin typeface="Tahoma" panose="020B0604030504040204" pitchFamily="34" charset="0"/>
                          <a:ea typeface="Calibri" panose="020F0502020204030204" pitchFamily="34" charset="0"/>
                        </a:rPr>
                        <a:t>0</a:t>
                      </a:r>
                      <a:endParaRPr lang="en-GB" sz="110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(4,0,0)(1,0,0)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c</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1041</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14.53</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0.62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86.73</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105.31</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(4,0,0)(0,1,1)</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d</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1882</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22.12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1.05</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41.74</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53.56</a:t>
                      </a:r>
                      <a:r>
                        <a:rPr lang="en-GB" sz="1100">
                          <a:effectLst/>
                          <a:latin typeface="Tahoma" panose="020B0604030504040204" pitchFamily="34" charset="0"/>
                          <a:ea typeface="Calibri" panose="020F0502020204030204" pitchFamily="34" charset="0"/>
                        </a:rPr>
                        <a:t>0</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(4,0,1)(1,0,0)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e</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1050</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14.18</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0.60</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88.23</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109.47</a:t>
                      </a:r>
                      <a:endParaRPr lang="en-GB" sz="1100">
                        <a:effectLst/>
                        <a:latin typeface="Tahoma" panose="020B0604030504040204" pitchFamily="34"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0004"/>
                  </a:ext>
                </a:extLst>
              </a:tr>
              <a:tr h="0">
                <a:tc>
                  <a:txBody>
                    <a:bodyPr/>
                    <a:lstStyle/>
                    <a:p>
                      <a:pPr algn="just">
                        <a:lnSpc>
                          <a:spcPct val="150000"/>
                        </a:lnSpc>
                      </a:pPr>
                      <a:r>
                        <a:rPr lang="en-GB" sz="1100">
                          <a:effectLst/>
                          <a:latin typeface="Tahoma" panose="020B0604030504040204" pitchFamily="34" charset="0"/>
                          <a:ea typeface="Calibri" panose="020F0502020204030204" pitchFamily="34" charset="0"/>
                        </a:rPr>
                        <a:t>S-</a:t>
                      </a:r>
                      <a:r>
                        <a:rPr lang="sr-Cyrl-CS" sz="1100">
                          <a:effectLst/>
                          <a:latin typeface="Tahoma" panose="020B0604030504040204" pitchFamily="34" charset="0"/>
                          <a:ea typeface="Calibri" panose="020F0502020204030204" pitchFamily="34" charset="0"/>
                        </a:rPr>
                        <a:t>ARIMA (0,0,1)(0,1,0)</a:t>
                      </a:r>
                      <a:r>
                        <a:rPr lang="sr-Cyrl-CS" sz="1100" baseline="-25000">
                          <a:effectLst/>
                          <a:latin typeface="Tahoma" panose="020B0604030504040204" pitchFamily="34" charset="0"/>
                          <a:ea typeface="Calibri" panose="020F0502020204030204" pitchFamily="34" charset="0"/>
                        </a:rPr>
                        <a:t>52</a:t>
                      </a:r>
                      <a:r>
                        <a:rPr lang="sr-Cyrl-CS" sz="1100" baseline="30000">
                          <a:effectLst/>
                          <a:latin typeface="Tahoma" panose="020B0604030504040204" pitchFamily="34" charset="0"/>
                          <a:ea typeface="Calibri" panose="020F0502020204030204" pitchFamily="34" charset="0"/>
                        </a:rPr>
                        <a:t>f</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1797</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21.42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1.02</a:t>
                      </a:r>
                      <a:r>
                        <a:rPr lang="en-GB" sz="1100">
                          <a:effectLst/>
                          <a:latin typeface="Tahoma" panose="020B0604030504040204" pitchFamily="34" charset="0"/>
                          <a:ea typeface="Calibri" panose="020F0502020204030204" pitchFamily="34" charset="0"/>
                        </a:rPr>
                        <a:t> %</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36.52</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sr-Cyrl-CS" sz="1100">
                          <a:effectLst/>
                          <a:latin typeface="Tahoma" panose="020B0604030504040204" pitchFamily="34" charset="0"/>
                          <a:ea typeface="Calibri" panose="020F0502020204030204" pitchFamily="34" charset="0"/>
                        </a:rPr>
                        <a:t>40.46</a:t>
                      </a:r>
                      <a:r>
                        <a:rPr lang="en-GB" sz="1100">
                          <a:effectLst/>
                          <a:latin typeface="Tahoma" panose="020B0604030504040204" pitchFamily="34" charset="0"/>
                          <a:ea typeface="Calibri" panose="020F0502020204030204" pitchFamily="34" charset="0"/>
                        </a:rPr>
                        <a:t>0</a:t>
                      </a:r>
                      <a:endParaRPr lang="en-GB" sz="1100">
                        <a:effectLst/>
                        <a:latin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gridSpan="5">
                  <a:txBody>
                    <a:bodyPr/>
                    <a:lstStyle/>
                    <a:p>
                      <a:pPr algn="just">
                        <a:lnSpc>
                          <a:spcPct val="150000"/>
                        </a:lnSpc>
                        <a:spcAft>
                          <a:spcPts val="0"/>
                        </a:spcAft>
                      </a:pPr>
                      <a:endParaRPr lang="en-GB" sz="1000" dirty="0">
                        <a:effectLst/>
                        <a:latin typeface="Tahoma" panose="020B0604030504040204" pitchFamily="34" charset="0"/>
                        <a:ea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just">
                        <a:lnSpc>
                          <a:spcPct val="150000"/>
                        </a:lnSpc>
                      </a:pPr>
                      <a:r>
                        <a:rPr lang="sr-Cyrl-CS" sz="1100" i="1" baseline="30000" dirty="0">
                          <a:effectLst/>
                          <a:latin typeface="Tahoma" panose="020B0604030504040204" pitchFamily="34" charset="0"/>
                          <a:ea typeface="Calibri" panose="020F0502020204030204" pitchFamily="34" charset="0"/>
                        </a:rPr>
                        <a:t> </a:t>
                      </a:r>
                      <a:endParaRPr lang="en-GB" sz="1100" dirty="0">
                        <a:effectLst/>
                        <a:latin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bl>
          </a:graphicData>
        </a:graphic>
      </p:graphicFrame>
      <p:pic>
        <p:nvPicPr>
          <p:cNvPr id="19" name="Picture 18"/>
          <p:cNvPicPr>
            <a:picLocks noChangeAspect="1"/>
          </p:cNvPicPr>
          <p:nvPr/>
        </p:nvPicPr>
        <p:blipFill>
          <a:blip r:embed="rId2"/>
          <a:stretch>
            <a:fillRect/>
          </a:stretch>
        </p:blipFill>
        <p:spPr>
          <a:xfrm>
            <a:off x="601133" y="3436673"/>
            <a:ext cx="4583546" cy="1575594"/>
          </a:xfrm>
          <a:prstGeom prst="rect">
            <a:avLst/>
          </a:prstGeom>
        </p:spPr>
      </p:pic>
    </p:spTree>
    <p:extLst>
      <p:ext uri="{BB962C8B-B14F-4D97-AF65-F5344CB8AC3E}">
        <p14:creationId xmlns:p14="http://schemas.microsoft.com/office/powerpoint/2010/main" val="9325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Forecasts of the future demand</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oogle Shape;865;p16">
            <a:extLst>
              <a:ext uri="{FF2B5EF4-FFF2-40B4-BE49-F238E27FC236}">
                <a16:creationId xmlns:a16="http://schemas.microsoft.com/office/drawing/2014/main" id="{AAB04687-4476-4451-ACA1-67C2BE1B72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8665" y="1294977"/>
            <a:ext cx="8365067" cy="4868756"/>
          </a:xfrm>
          <a:prstGeom prst="rect">
            <a:avLst/>
          </a:prstGeom>
          <a:noFill/>
          <a:ln>
            <a:noFill/>
          </a:ln>
        </p:spPr>
      </p:pic>
      <p:sp>
        <p:nvSpPr>
          <p:cNvPr id="9" name="Rectangle 3"/>
          <p:cNvSpPr>
            <a:spLocks noChangeArrowheads="1"/>
          </p:cNvSpPr>
          <p:nvPr/>
        </p:nvSpPr>
        <p:spPr bwMode="auto">
          <a:xfrm>
            <a:off x="3332717" y="6163733"/>
            <a:ext cx="46121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pl-PL" sz="1100" dirty="0"/>
              <a:t>Train, test and forecasted demand of S-</a:t>
            </a:r>
            <a:r>
              <a:rPr lang="sr-Cyrl-CS" sz="1100" dirty="0"/>
              <a:t>ARIMA (5,0,1)(1,0,0)</a:t>
            </a:r>
            <a:r>
              <a:rPr lang="sr-Cyrl-CS" sz="1100" baseline="-25000" dirty="0"/>
              <a:t>52 </a:t>
            </a:r>
            <a:r>
              <a:rPr lang="sr-Cyrl-CS" sz="1100" dirty="0"/>
              <a:t>model</a:t>
            </a:r>
            <a:r>
              <a:rPr lang="en-GB"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446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5A6DD55E-7FCB-CA79-2CA4-889A8BF36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36" y="1296376"/>
            <a:ext cx="9350543" cy="4831859"/>
          </a:xfrm>
          <a:prstGeom prst="rect">
            <a:avLst/>
          </a:prstGeom>
        </p:spPr>
      </p:pic>
    </p:spTree>
    <p:extLst>
      <p:ext uri="{BB962C8B-B14F-4D97-AF65-F5344CB8AC3E}">
        <p14:creationId xmlns:p14="http://schemas.microsoft.com/office/powerpoint/2010/main" val="42029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Customer demand is the primary driver of supply chain operations.</a:t>
            </a:r>
          </a:p>
          <a:p>
            <a:pPr algn="just"/>
            <a:r>
              <a:rPr lang="en-GB" sz="1800" dirty="0">
                <a:ea typeface="Calibri" panose="020F0502020204030204" pitchFamily="34" charset="0"/>
                <a:cs typeface="Times New Roman" panose="02020603050405020304" pitchFamily="18" charset="0"/>
              </a:rPr>
              <a:t>Accurate demand forecasting is essential for reducing logistics costs.</a:t>
            </a:r>
          </a:p>
          <a:p>
            <a:pPr algn="just"/>
            <a:r>
              <a:rPr lang="en-GB" sz="1800" dirty="0">
                <a:ea typeface="Calibri" panose="020F0502020204030204" pitchFamily="34" charset="0"/>
                <a:cs typeface="Times New Roman" panose="02020603050405020304" pitchFamily="18" charset="0"/>
              </a:rPr>
              <a:t>Demand forecasting involves complex coordination among supply chain stakeholders.</a:t>
            </a:r>
          </a:p>
          <a:p>
            <a:pPr algn="just"/>
            <a:r>
              <a:rPr lang="en-GB" sz="1800" dirty="0">
                <a:ea typeface="Calibri" panose="020F0502020204030204" pitchFamily="34" charset="0"/>
                <a:cs typeface="Times New Roman" panose="02020603050405020304" pitchFamily="18" charset="0"/>
              </a:rPr>
              <a:t>Uncertainties in demand make supply chain management challenging.</a:t>
            </a:r>
          </a:p>
          <a:p>
            <a:pPr algn="just"/>
            <a:r>
              <a:rPr lang="en-GB" sz="1800" dirty="0">
                <a:ea typeface="Calibri" panose="020F0502020204030204" pitchFamily="34" charset="0"/>
                <a:cs typeface="Times New Roman" panose="02020603050405020304" pitchFamily="18" charset="0"/>
              </a:rPr>
              <a:t>The COVID-19 pandemic has highlighted the importance of managing demand uncertainty.</a:t>
            </a:r>
          </a:p>
          <a:p>
            <a:pPr algn="just"/>
            <a:r>
              <a:rPr lang="en-GB" sz="1800" dirty="0">
                <a:ea typeface="Calibri" panose="020F0502020204030204" pitchFamily="34" charset="0"/>
                <a:cs typeface="Times New Roman" panose="02020603050405020304" pitchFamily="18" charset="0"/>
              </a:rPr>
              <a:t>Effective handling of these uncertainties is crucial for supply chain success.</a:t>
            </a:r>
            <a:endParaRPr lang="sr-Latn-RS" sz="1800" dirty="0">
              <a:ea typeface="Calibri" panose="020F0502020204030204" pitchFamily="34" charset="0"/>
              <a:cs typeface="Times New Roman" panose="02020603050405020304" pitchFamily="18" charset="0"/>
            </a:endParaRPr>
          </a:p>
          <a:p>
            <a:pPr algn="just"/>
            <a:r>
              <a:rPr lang="sr-Latn-RS" sz="1800" dirty="0">
                <a:ea typeface="Calibri" panose="020F0502020204030204" pitchFamily="34" charset="0"/>
                <a:cs typeface="Times New Roman" panose="02020603050405020304" pitchFamily="18" charset="0"/>
              </a:rPr>
              <a:t>The most accurate model was </a:t>
            </a:r>
            <a:r>
              <a:rPr lang="pl-PL" sz="1800" dirty="0"/>
              <a:t>of S-</a:t>
            </a:r>
            <a:r>
              <a:rPr lang="sr-Cyrl-CS" sz="1800" dirty="0"/>
              <a:t>ARIMA (5,0,1)(1,0,0)</a:t>
            </a:r>
            <a:r>
              <a:rPr lang="sr-Cyrl-CS" sz="1800" baseline="-25000" dirty="0"/>
              <a:t>52</a:t>
            </a:r>
            <a:r>
              <a:rPr lang="sr-Latn-RS" sz="1800" baseline="-25000" dirty="0"/>
              <a:t>.</a:t>
            </a:r>
            <a:endParaRPr lang="sr-Latn-RS" sz="1800" dirty="0">
              <a:ea typeface="Calibri" panose="020F0502020204030204" pitchFamily="34" charset="0"/>
              <a:cs typeface="Times New Roman" panose="02020603050405020304" pitchFamily="18" charset="0"/>
            </a:endParaRPr>
          </a:p>
          <a:p>
            <a:pPr algn="just"/>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demand forecasting? </a:t>
            </a:r>
            <a:endParaRPr lang="sr-Latn-RS" sz="2000" dirty="0"/>
          </a:p>
          <a:p>
            <a:r>
              <a:rPr lang="en-GB" sz="2000" dirty="0"/>
              <a:t>How can we effectively visualize and make conclusions about the customer data? </a:t>
            </a:r>
            <a:endParaRPr lang="sr-Latn-RS" sz="2000" dirty="0"/>
          </a:p>
          <a:p>
            <a:r>
              <a:rPr lang="en-GB" sz="2000" dirty="0"/>
              <a:t>How to conduct the feature engineering of time series?</a:t>
            </a: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customer demand and demand forecasting?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final customer’s demand sets the entire supply chain in motion, making it a key component for planning all logistical processes within the supply chain. Understanding and forecasting customer demand is crucial for supply chain managers, as it directly impacts the efficiency and effectiveness of supply chain operations (</a:t>
            </a:r>
            <a:r>
              <a:rPr lang="en-GB" sz="1800" dirty="0" err="1"/>
              <a:t>Syntetos</a:t>
            </a:r>
            <a:r>
              <a:rPr lang="en-GB" sz="1800" dirty="0"/>
              <a:t> et al., 2016). Accurate demand forecasting models are essential for planning and scheduling logistic activities, as they help in reducing logistics costs by providing reliable assessments of customer demand (Mircetic et al., 2017).</a:t>
            </a:r>
            <a:endParaRPr lang="sr-Latn-RS" sz="1800" dirty="0"/>
          </a:p>
          <a:p>
            <a:r>
              <a:rPr lang="en-GB" sz="1800" dirty="0"/>
              <a:t>Demand forecasting in supply chains goes beyond simply predicting demand requirements at a single point. It involves complex challenges such as coordinating the supply chain and ensuring effective information sharing between multiple stakeholders (</a:t>
            </a:r>
            <a:r>
              <a:rPr lang="en-GB" sz="1800" dirty="0" err="1"/>
              <a:t>Syntetos</a:t>
            </a:r>
            <a:r>
              <a:rPr lang="en-GB" sz="1800" dirty="0"/>
              <a:t> et al., 2016). This complexity is driven by the inherent uncertainties in demand, which are influenced by various factors and make supply chain management particularly challenging (</a:t>
            </a:r>
            <a:r>
              <a:rPr lang="en-GB" sz="1800" dirty="0" err="1"/>
              <a:t>Rostami-Tabar</a:t>
            </a:r>
            <a:r>
              <a:rPr lang="en-GB" sz="1800" dirty="0"/>
              <a:t>, 2013). Managers must address these uncertainties to successfully plan and synchronize operations within the supply chain (Mircetic, 2018).</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customer demand and demand forecasting?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One of the most significant challenges for modern supply chains is demand uncertainty. This issue was highlighted during the recent COVID-19 pandemic, which caused widespread disruptions and complicated supply chain planning and control (</a:t>
            </a:r>
            <a:r>
              <a:rPr lang="en-GB" sz="1800" dirty="0" err="1"/>
              <a:t>Nikolopoulos</a:t>
            </a:r>
            <a:r>
              <a:rPr lang="en-GB" sz="1800" dirty="0"/>
              <a:t> et al., 2020). Demand forecasting is not only about estimating future demand but also involves predicting demand for numerous items across the supply chain. Forecasters often extrapolate time series data for each stock-keeping unit (SKU) individually, which requires detailed and accurate data analysis (Mircetic et al., 2022).</a:t>
            </a:r>
            <a:endParaRPr lang="sr-Latn-RS" sz="1800" dirty="0"/>
          </a:p>
          <a:p>
            <a:r>
              <a:rPr lang="en-GB" sz="1800" dirty="0"/>
              <a:t>In practical terms, demand forecasting in supply chains can be illustrated by how retailers use point-of-sale data to generate forecasts at individual store levels. This approach emphasizes the need for accurate data collection and analysis to predict customer demand at a granular level, ensuring that supply chain operations are responsive and efficient (Mircetic et al., 2022). The effectiveness of these forecasting efforts is crucial for maintaining supply chain coordination and reducing costs.</a:t>
            </a:r>
            <a:endParaRPr lang="pl-PL" sz="1800" dirty="0"/>
          </a:p>
        </p:txBody>
      </p:sp>
    </p:spTree>
    <p:extLst>
      <p:ext uri="{BB962C8B-B14F-4D97-AF65-F5344CB8AC3E}">
        <p14:creationId xmlns:p14="http://schemas.microsoft.com/office/powerpoint/2010/main" val="373962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customer demand and demand forecasting?</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variability and uncertainty associated with demand make it a challenging aspect of supply chain management. If customer demand were constant or could be predicted with certainty, supply chain operations would be far simpler. However, because demand fluctuates and is often unpredictable, accurate forecasting is essential to avoid disruptions and inefficiencies (</a:t>
            </a:r>
            <a:r>
              <a:rPr lang="en-GB" sz="1800" dirty="0" err="1"/>
              <a:t>Syntetos</a:t>
            </a:r>
            <a:r>
              <a:rPr lang="en-GB" sz="1800" dirty="0"/>
              <a:t> et al., 2016). The success of supply chain operations depends on the ability to anticipate and respond to these fluctuations effectively.</a:t>
            </a:r>
            <a:endParaRPr lang="sr-Latn-RS" sz="1800" dirty="0"/>
          </a:p>
          <a:p>
            <a:r>
              <a:rPr lang="en-GB" sz="1800" dirty="0"/>
              <a:t>In conclusion, the ability to forecast customer demand accurately is a critical factor in the success of supply chains. It not only influences the cost and efficiency of logistics but also plays a pivotal role in ensuring that supply chain operations are well-coordinated and responsive to market demands. As supply chains become more complex and interconnected, the importance of demand forecasting and the challenges associated with it will continue to grow.</a:t>
            </a:r>
            <a:endParaRPr lang="pl-PL" sz="1800" dirty="0"/>
          </a:p>
        </p:txBody>
      </p:sp>
    </p:spTree>
    <p:extLst>
      <p:ext uri="{BB962C8B-B14F-4D97-AF65-F5344CB8AC3E}">
        <p14:creationId xmlns:p14="http://schemas.microsoft.com/office/powerpoint/2010/main" val="273437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steps in supply chains?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290844" y="5504076"/>
            <a:ext cx="52245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basic steps for proper implementation of forecasts within a company</a:t>
            </a:r>
            <a:r>
              <a:rPr lang="sr-Latn-RS"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4111427" y="1388533"/>
            <a:ext cx="3724473" cy="411554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011394" y="5504076"/>
            <a:ext cx="37834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demand data for the observed food company.</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D:\Atina\slike\Fig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666" y="1408961"/>
            <a:ext cx="7941734" cy="4095115"/>
          </a:xfrm>
          <a:prstGeom prst="rect">
            <a:avLst/>
          </a:prstGeom>
          <a:noFill/>
          <a:ln>
            <a:noFill/>
          </a:ln>
        </p:spPr>
      </p:pic>
    </p:spTree>
    <p:extLst>
      <p:ext uri="{BB962C8B-B14F-4D97-AF65-F5344CB8AC3E}">
        <p14:creationId xmlns:p14="http://schemas.microsoft.com/office/powerpoint/2010/main" val="5397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423364" y="5504076"/>
            <a:ext cx="295946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pl-PL" sz="1100" dirty="0"/>
              <a:t>The STL decomposition of demand data</a:t>
            </a:r>
            <a:r>
              <a:rPr lang="en-GB" sz="1100" dirty="0">
                <a:solidFill>
                  <a:srgbClr val="231F20"/>
                </a:solidFill>
                <a:latin typeface="Arial" panose="020B0604020202020204" pitchFamily="34" charset="0"/>
                <a:ea typeface="Tahoma" panose="020B0604030504040204" pitchFamily="34" charset="0"/>
              </a:rPr>
              <a:t>.</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p:nvPr/>
        </p:nvPicPr>
        <p:blipFill>
          <a:blip r:embed="rId2"/>
          <a:stretch>
            <a:fillRect/>
          </a:stretch>
        </p:blipFill>
        <p:spPr>
          <a:xfrm>
            <a:off x="2345267" y="1481668"/>
            <a:ext cx="6758093" cy="3838152"/>
          </a:xfrm>
          <a:prstGeom prst="rect">
            <a:avLst/>
          </a:prstGeom>
        </p:spPr>
      </p:pic>
    </p:spTree>
    <p:extLst>
      <p:ext uri="{BB962C8B-B14F-4D97-AF65-F5344CB8AC3E}">
        <p14:creationId xmlns:p14="http://schemas.microsoft.com/office/powerpoint/2010/main" val="9992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Demand forecasting </a:t>
            </a:r>
            <a:r>
              <a:rPr lang="sr-Latn-RS" dirty="0"/>
              <a:t>in food industry</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p:cNvSpPr>
            <a:spLocks noChangeArrowheads="1"/>
          </p:cNvSpPr>
          <p:nvPr/>
        </p:nvSpPr>
        <p:spPr bwMode="auto">
          <a:xfrm>
            <a:off x="4157133" y="1481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270656198"/>
              </p:ext>
            </p:extLst>
          </p:nvPr>
        </p:nvGraphicFramePr>
        <p:xfrm>
          <a:off x="3998597" y="1558929"/>
          <a:ext cx="3565097" cy="287865"/>
        </p:xfrm>
        <a:graphic>
          <a:graphicData uri="http://schemas.openxmlformats.org/presentationml/2006/ole">
            <mc:AlternateContent xmlns:mc="http://schemas.openxmlformats.org/markup-compatibility/2006">
              <mc:Choice xmlns:v="urn:schemas-microsoft-com:vml" Requires="v">
                <p:oleObj name="Equation" r:id="rId2" imgW="3073400" imgH="241300" progId="Equation.3">
                  <p:embed/>
                </p:oleObj>
              </mc:Choice>
              <mc:Fallback>
                <p:oleObj name="Equation" r:id="rId2" imgW="3073400" imgH="2413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597" y="1558929"/>
                        <a:ext cx="3565097" cy="287865"/>
                      </a:xfrm>
                      <a:prstGeom prst="rect">
                        <a:avLst/>
                      </a:prstGeom>
                      <a:noFill/>
                    </p:spPr>
                  </p:pic>
                </p:oleObj>
              </mc:Fallback>
            </mc:AlternateContent>
          </a:graphicData>
        </a:graphic>
      </p:graphicFrame>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16"/>
          <p:cNvPicPr>
            <a:picLocks noChangeAspect="1"/>
          </p:cNvPicPr>
          <p:nvPr/>
        </p:nvPicPr>
        <p:blipFill>
          <a:blip r:embed="rId4"/>
          <a:stretch>
            <a:fillRect/>
          </a:stretch>
        </p:blipFill>
        <p:spPr>
          <a:xfrm>
            <a:off x="4318000" y="2090164"/>
            <a:ext cx="2841095" cy="950970"/>
          </a:xfrm>
          <a:prstGeom prst="rect">
            <a:avLst/>
          </a:prstGeom>
        </p:spPr>
      </p:pic>
      <p:pic>
        <p:nvPicPr>
          <p:cNvPr id="18" name="Picture 17"/>
          <p:cNvPicPr>
            <a:picLocks noChangeAspect="1"/>
          </p:cNvPicPr>
          <p:nvPr/>
        </p:nvPicPr>
        <p:blipFill>
          <a:blip r:embed="rId5"/>
          <a:stretch>
            <a:fillRect/>
          </a:stretch>
        </p:blipFill>
        <p:spPr>
          <a:xfrm>
            <a:off x="4953000" y="3102152"/>
            <a:ext cx="1656292" cy="1928635"/>
          </a:xfrm>
          <a:prstGeom prst="rect">
            <a:avLst/>
          </a:prstGeom>
        </p:spPr>
      </p:pic>
      <p:pic>
        <p:nvPicPr>
          <p:cNvPr id="22" name="Picture 21"/>
          <p:cNvPicPr>
            <a:picLocks noChangeAspect="1"/>
          </p:cNvPicPr>
          <p:nvPr/>
        </p:nvPicPr>
        <p:blipFill>
          <a:blip r:embed="rId6"/>
          <a:stretch>
            <a:fillRect/>
          </a:stretch>
        </p:blipFill>
        <p:spPr>
          <a:xfrm>
            <a:off x="5122332" y="5104056"/>
            <a:ext cx="1570567" cy="679572"/>
          </a:xfrm>
          <a:prstGeom prst="rect">
            <a:avLst/>
          </a:prstGeom>
        </p:spPr>
      </p:pic>
    </p:spTree>
    <p:extLst>
      <p:ext uri="{BB962C8B-B14F-4D97-AF65-F5344CB8AC3E}">
        <p14:creationId xmlns:p14="http://schemas.microsoft.com/office/powerpoint/2010/main" val="11992895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2AC69282-BB9F-4AFE-AA99-E399CFE8D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2837</TotalTime>
  <Words>899</Words>
  <Application>Microsoft Office PowerPoint</Application>
  <PresentationFormat>Panoramiczny</PresentationFormat>
  <Paragraphs>79</Paragraphs>
  <Slides>17</Slides>
  <Notes>0</Notes>
  <HiddenSlides>0</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1</vt:i4>
      </vt:variant>
      <vt:variant>
        <vt:lpstr>Tytuły slajdów</vt:lpstr>
      </vt:variant>
      <vt:variant>
        <vt:i4>17</vt:i4>
      </vt:variant>
    </vt:vector>
  </HeadingPairs>
  <TitlesOfParts>
    <vt:vector size="22" baseType="lpstr">
      <vt:lpstr>Arial</vt:lpstr>
      <vt:lpstr>Calibri</vt:lpstr>
      <vt:lpstr>Tahoma</vt:lpstr>
      <vt:lpstr>Motyw pakietu Office</vt:lpstr>
      <vt:lpstr>Equation</vt:lpstr>
      <vt:lpstr>Statistical methods for analysing logistics data</vt:lpstr>
      <vt:lpstr>Agenda</vt:lpstr>
      <vt:lpstr>What is customer demand and demand forecasting?</vt:lpstr>
      <vt:lpstr>What is customer demand and demand forecasting?</vt:lpstr>
      <vt:lpstr>What is customer demand and demand forecasting?</vt:lpstr>
      <vt:lpstr>Demand forecasting steps in supply chains?</vt:lpstr>
      <vt:lpstr>Demand forecasting in food industry</vt:lpstr>
      <vt:lpstr>Demand forecasting in food industry</vt:lpstr>
      <vt:lpstr>Demand forecasting in food industry</vt:lpstr>
      <vt:lpstr>Demand forecasting in food industry</vt:lpstr>
      <vt:lpstr>Demand forecasting in food industry</vt:lpstr>
      <vt:lpstr>Demand forecasting in food industry</vt:lpstr>
      <vt:lpstr>Forecasts of the future demand</vt:lpstr>
      <vt:lpstr>Demand forecasting in food industry</vt:lpstr>
      <vt:lpstr>Summary</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30</cp:revision>
  <dcterms:created xsi:type="dcterms:W3CDTF">2023-07-06T12:09:08Z</dcterms:created>
  <dcterms:modified xsi:type="dcterms:W3CDTF">2025-10-16T10:23:58Z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