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86" r:id="rId7"/>
    <p:sldId id="287" r:id="rId8"/>
    <p:sldId id="262" r:id="rId9"/>
    <p:sldId id="261" r:id="rId10"/>
    <p:sldId id="267" r:id="rId11"/>
    <p:sldId id="268" r:id="rId12"/>
    <p:sldId id="269" r:id="rId13"/>
    <p:sldId id="270" r:id="rId14"/>
    <p:sldId id="282" r:id="rId15"/>
    <p:sldId id="271" r:id="rId16"/>
    <p:sldId id="272" r:id="rId17"/>
    <p:sldId id="273" r:id="rId18"/>
    <p:sldId id="274" r:id="rId19"/>
    <p:sldId id="283" r:id="rId20"/>
    <p:sldId id="275" r:id="rId21"/>
    <p:sldId id="276" r:id="rId22"/>
    <p:sldId id="277" r:id="rId23"/>
    <p:sldId id="278" r:id="rId24"/>
    <p:sldId id="284" r:id="rId25"/>
    <p:sldId id="279" r:id="rId26"/>
    <p:sldId id="280" r:id="rId27"/>
    <p:sldId id="285" r:id="rId28"/>
    <p:sldId id="288" r:id="rId29"/>
    <p:sldId id="289" r:id="rId30"/>
    <p:sldId id="290" r:id="rId31"/>
    <p:sldId id="291" r:id="rId32"/>
    <p:sldId id="266" r:id="rId33"/>
    <p:sldId id="281" r:id="rId34"/>
    <p:sldId id="335" r:id="rId35"/>
    <p:sldId id="263" r:id="rId36"/>
  </p:sldIdLst>
  <p:sldSz cx="12192000" cy="6858000"/>
  <p:notesSz cx="6858000" cy="9144000"/>
  <p:defaultTextStyle>
    <a:defPPr>
      <a:defRPr lang="s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95" d="100"/>
          <a:sy n="95" d="100"/>
        </p:scale>
        <p:origin x="1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grpSp>
        <p:nvGrpSpPr>
          <p:cNvPr id="4" name="Grupa 3">
            <a:extLst>
              <a:ext uri="{FF2B5EF4-FFF2-40B4-BE49-F238E27FC236}">
                <a16:creationId xmlns:a16="http://schemas.microsoft.com/office/drawing/2014/main" id="{6CC5868A-DE7C-E8AD-2E40-2EDF7DE05ADC}"/>
              </a:ext>
            </a:extLst>
          </p:cNvPr>
          <p:cNvGrpSpPr/>
          <p:nvPr userDrawn="1"/>
        </p:nvGrpSpPr>
        <p:grpSpPr>
          <a:xfrm>
            <a:off x="5312965" y="6113640"/>
            <a:ext cx="6813931" cy="814560"/>
            <a:chOff x="5259197" y="6063034"/>
            <a:chExt cx="6813931" cy="814560"/>
          </a:xfrm>
        </p:grpSpPr>
        <p:sp>
          <p:nvSpPr>
            <p:cNvPr id="5" name="pole tekstowe 4">
              <a:extLst>
                <a:ext uri="{FF2B5EF4-FFF2-40B4-BE49-F238E27FC236}">
                  <a16:creationId xmlns:a16="http://schemas.microsoft.com/office/drawing/2014/main" id="{ADFD3177-B603-18DC-5A0D-56E7E474C19C}"/>
                </a:ext>
              </a:extLst>
            </p:cNvPr>
            <p:cNvSpPr txBox="1"/>
            <p:nvPr userDrawn="1"/>
          </p:nvSpPr>
          <p:spPr>
            <a:xfrm>
              <a:off x="5259197" y="6108153"/>
              <a:ext cx="6094602" cy="769441"/>
            </a:xfrm>
            <a:prstGeom prst="rect">
              <a:avLst/>
            </a:prstGeom>
            <a:noFill/>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buNone/>
              </a:pPr>
              <a:r>
                <a:rPr lang="pl-PL" sz="1100" b="0" i="0" dirty="0" err="1">
                  <a:solidFill>
                    <a:srgbClr val="000000"/>
                  </a:solidFill>
                  <a:effectLst/>
                  <a:latin typeface="+mn-lt"/>
                </a:rPr>
                <a:t>Sufinansirano</a:t>
              </a:r>
              <a:r>
                <a:rPr lang="pl-PL" sz="1100" b="0" i="0" dirty="0">
                  <a:solidFill>
                    <a:srgbClr val="000000"/>
                  </a:solidFill>
                  <a:effectLst/>
                  <a:latin typeface="+mn-lt"/>
                </a:rPr>
                <a:t> od </a:t>
              </a:r>
              <a:r>
                <a:rPr lang="pl-PL" sz="1100" b="0" i="0" dirty="0" err="1">
                  <a:solidFill>
                    <a:srgbClr val="000000"/>
                  </a:solidFill>
                  <a:effectLst/>
                  <a:latin typeface="+mn-lt"/>
                </a:rPr>
                <a:t>strane</a:t>
              </a:r>
              <a:r>
                <a:rPr lang="pl-PL" sz="1100" b="0" i="0" dirty="0">
                  <a:solidFill>
                    <a:srgbClr val="000000"/>
                  </a:solidFill>
                  <a:effectLst/>
                  <a:latin typeface="+mn-lt"/>
                </a:rPr>
                <a:t> </a:t>
              </a:r>
              <a:r>
                <a:rPr lang="pl-PL" sz="1100" b="0" i="0" dirty="0" err="1">
                  <a:solidFill>
                    <a:srgbClr val="000000"/>
                  </a:solidFill>
                  <a:effectLst/>
                  <a:latin typeface="+mn-lt"/>
                </a:rPr>
                <a:t>Europske</a:t>
              </a:r>
              <a:r>
                <a:rPr lang="pl-PL" sz="1100" b="0" i="0" dirty="0">
                  <a:solidFill>
                    <a:srgbClr val="000000"/>
                  </a:solidFill>
                  <a:effectLst/>
                  <a:latin typeface="+mn-lt"/>
                </a:rPr>
                <a:t> </a:t>
              </a:r>
              <a:r>
                <a:rPr lang="pl-PL" sz="1100" b="0" i="0" dirty="0" err="1">
                  <a:solidFill>
                    <a:srgbClr val="000000"/>
                  </a:solidFill>
                  <a:effectLst/>
                  <a:latin typeface="+mn-lt"/>
                </a:rPr>
                <a:t>unije</a:t>
              </a:r>
              <a:r>
                <a:rPr lang="pl-PL" sz="1100" b="0" i="0" dirty="0">
                  <a:solidFill>
                    <a:srgbClr val="000000"/>
                  </a:solidFill>
                  <a:effectLst/>
                  <a:latin typeface="+mn-lt"/>
                </a:rPr>
                <a:t>.</a:t>
              </a:r>
            </a:p>
            <a:p>
              <a:pPr algn="l">
                <a:buNone/>
              </a:pPr>
              <a:r>
                <a:rPr lang="pl-PL" sz="1100" b="0" i="0" dirty="0" err="1">
                  <a:solidFill>
                    <a:srgbClr val="000000"/>
                  </a:solidFill>
                  <a:effectLst/>
                  <a:latin typeface="+mn-lt"/>
                </a:rPr>
                <a:t>Stavovi</a:t>
              </a:r>
              <a:r>
                <a:rPr lang="pl-PL" sz="1100" b="0" i="0" dirty="0">
                  <a:solidFill>
                    <a:srgbClr val="000000"/>
                  </a:solidFill>
                  <a:effectLst/>
                  <a:latin typeface="+mn-lt"/>
                </a:rPr>
                <a:t> i </a:t>
              </a:r>
              <a:r>
                <a:rPr lang="pl-PL" sz="1100" b="0" i="0" dirty="0" err="1">
                  <a:solidFill>
                    <a:srgbClr val="000000"/>
                  </a:solidFill>
                  <a:effectLst/>
                  <a:latin typeface="+mn-lt"/>
                </a:rPr>
                <a:t>mišljenja</a:t>
              </a:r>
              <a:r>
                <a:rPr lang="pl-PL" sz="1100" b="0" i="0" dirty="0">
                  <a:solidFill>
                    <a:srgbClr val="000000"/>
                  </a:solidFill>
                  <a:effectLst/>
                  <a:latin typeface="+mn-lt"/>
                </a:rPr>
                <a:t> </a:t>
              </a:r>
              <a:r>
                <a:rPr lang="pl-PL" sz="1100" b="0" i="0" dirty="0" err="1">
                  <a:solidFill>
                    <a:srgbClr val="000000"/>
                  </a:solidFill>
                  <a:effectLst/>
                  <a:latin typeface="+mn-lt"/>
                </a:rPr>
                <a:t>izraženi</a:t>
              </a:r>
              <a:r>
                <a:rPr lang="pl-PL" sz="1100" b="0" i="0" dirty="0">
                  <a:solidFill>
                    <a:srgbClr val="000000"/>
                  </a:solidFill>
                  <a:effectLst/>
                  <a:latin typeface="+mn-lt"/>
                </a:rPr>
                <a:t> u </a:t>
              </a:r>
              <a:r>
                <a:rPr lang="pl-PL" sz="1100" b="0" i="0" dirty="0" err="1">
                  <a:solidFill>
                    <a:srgbClr val="000000"/>
                  </a:solidFill>
                  <a:effectLst/>
                  <a:latin typeface="+mn-lt"/>
                </a:rPr>
                <a:t>ovoj</a:t>
              </a:r>
              <a:r>
                <a:rPr lang="pl-PL" sz="1100" b="0" i="0" dirty="0">
                  <a:solidFill>
                    <a:srgbClr val="000000"/>
                  </a:solidFill>
                  <a:effectLst/>
                  <a:latin typeface="+mn-lt"/>
                </a:rPr>
                <a:t> </a:t>
              </a:r>
              <a:r>
                <a:rPr lang="pl-PL" sz="1100" b="0" i="0" dirty="0" err="1">
                  <a:solidFill>
                    <a:srgbClr val="000000"/>
                  </a:solidFill>
                  <a:effectLst/>
                  <a:latin typeface="+mn-lt"/>
                </a:rPr>
                <a:t>publikaciji</a:t>
              </a:r>
              <a:r>
                <a:rPr lang="pl-PL" sz="1100" b="0" i="0" dirty="0">
                  <a:solidFill>
                    <a:srgbClr val="000000"/>
                  </a:solidFill>
                  <a:effectLst/>
                  <a:latin typeface="+mn-lt"/>
                </a:rPr>
                <a:t> </a:t>
              </a:r>
              <a:r>
                <a:rPr lang="pl-PL" sz="1100" b="0" i="0" dirty="0" err="1">
                  <a:solidFill>
                    <a:srgbClr val="000000"/>
                  </a:solidFill>
                  <a:effectLst/>
                  <a:latin typeface="+mn-lt"/>
                </a:rPr>
                <a:t>pripadaju</a:t>
              </a:r>
              <a:r>
                <a:rPr lang="pl-PL" sz="1100" b="0" i="0" dirty="0">
                  <a:solidFill>
                    <a:srgbClr val="000000"/>
                  </a:solidFill>
                  <a:effectLst/>
                  <a:latin typeface="+mn-lt"/>
                </a:rPr>
                <a:t> </a:t>
              </a:r>
              <a:r>
                <a:rPr lang="pl-PL" sz="1100" b="0" i="0" dirty="0" err="1">
                  <a:solidFill>
                    <a:srgbClr val="000000"/>
                  </a:solidFill>
                  <a:effectLst/>
                  <a:latin typeface="+mn-lt"/>
                </a:rPr>
                <a:t>isključivo</a:t>
              </a:r>
              <a:r>
                <a:rPr lang="pl-PL" sz="1100" b="0" i="0" dirty="0">
                  <a:solidFill>
                    <a:srgbClr val="000000"/>
                  </a:solidFill>
                  <a:effectLst/>
                  <a:latin typeface="+mn-lt"/>
                </a:rPr>
                <a:t> </a:t>
              </a:r>
              <a:r>
                <a:rPr lang="pl-PL" sz="1100" b="0" i="0" dirty="0" err="1">
                  <a:solidFill>
                    <a:srgbClr val="000000"/>
                  </a:solidFill>
                  <a:effectLst/>
                  <a:latin typeface="+mn-lt"/>
                </a:rPr>
                <a:t>autorima</a:t>
              </a:r>
              <a:r>
                <a:rPr lang="pl-PL" sz="1100" b="0" i="0" dirty="0">
                  <a:solidFill>
                    <a:srgbClr val="000000"/>
                  </a:solidFill>
                  <a:effectLst/>
                  <a:latin typeface="+mn-lt"/>
                </a:rPr>
                <a:t> i </a:t>
              </a:r>
              <a:r>
                <a:rPr lang="pl-PL" sz="1100" b="0" i="0" dirty="0" err="1">
                  <a:solidFill>
                    <a:srgbClr val="000000"/>
                  </a:solidFill>
                  <a:effectLst/>
                  <a:latin typeface="+mn-lt"/>
                </a:rPr>
                <a:t>ne</a:t>
              </a:r>
              <a:r>
                <a:rPr lang="pl-PL" sz="1100" b="0" i="0" dirty="0">
                  <a:solidFill>
                    <a:srgbClr val="000000"/>
                  </a:solidFill>
                  <a:effectLst/>
                  <a:latin typeface="+mn-lt"/>
                </a:rPr>
                <a:t> </a:t>
              </a:r>
              <a:r>
                <a:rPr lang="pl-PL" sz="1100" b="0" i="0" dirty="0" err="1">
                  <a:solidFill>
                    <a:srgbClr val="000000"/>
                  </a:solidFill>
                  <a:effectLst/>
                  <a:latin typeface="+mn-lt"/>
                </a:rPr>
                <a:t>odražavaju</a:t>
              </a:r>
              <a:r>
                <a:rPr lang="pl-PL" sz="1100" b="0" i="0" dirty="0">
                  <a:solidFill>
                    <a:srgbClr val="000000"/>
                  </a:solidFill>
                  <a:effectLst/>
                  <a:latin typeface="+mn-lt"/>
                </a:rPr>
                <a:t> </a:t>
              </a:r>
              <a:r>
                <a:rPr lang="pl-PL" sz="1100" b="0" i="0" dirty="0" err="1">
                  <a:solidFill>
                    <a:srgbClr val="000000"/>
                  </a:solidFill>
                  <a:effectLst/>
                  <a:latin typeface="+mn-lt"/>
                </a:rPr>
                <a:t>nužno</a:t>
              </a:r>
              <a:r>
                <a:rPr lang="pl-PL" sz="1100" b="0" i="0" dirty="0">
                  <a:solidFill>
                    <a:srgbClr val="000000"/>
                  </a:solidFill>
                  <a:effectLst/>
                  <a:latin typeface="+mn-lt"/>
                </a:rPr>
                <a:t> </a:t>
              </a:r>
              <a:r>
                <a:rPr lang="pl-PL" sz="1100" b="0" i="0" dirty="0" err="1">
                  <a:solidFill>
                    <a:srgbClr val="000000"/>
                  </a:solidFill>
                  <a:effectLst/>
                  <a:latin typeface="+mn-lt"/>
                </a:rPr>
                <a:t>stavove</a:t>
              </a:r>
              <a:r>
                <a:rPr lang="pl-PL" sz="1100" b="0" i="0" dirty="0">
                  <a:solidFill>
                    <a:srgbClr val="000000"/>
                  </a:solidFill>
                  <a:effectLst/>
                  <a:latin typeface="+mn-lt"/>
                </a:rPr>
                <a:t> </a:t>
              </a:r>
              <a:r>
                <a:rPr lang="pl-PL" sz="1100" b="0" i="0" dirty="0" err="1">
                  <a:solidFill>
                    <a:srgbClr val="000000"/>
                  </a:solidFill>
                  <a:effectLst/>
                  <a:latin typeface="+mn-lt"/>
                </a:rPr>
                <a:t>Europske</a:t>
              </a:r>
              <a:r>
                <a:rPr lang="pl-PL" sz="1100" b="0" i="0" dirty="0">
                  <a:solidFill>
                    <a:srgbClr val="000000"/>
                  </a:solidFill>
                  <a:effectLst/>
                  <a:latin typeface="+mn-lt"/>
                </a:rPr>
                <a:t> </a:t>
              </a:r>
              <a:r>
                <a:rPr lang="pl-PL" sz="1100" b="0" i="0" dirty="0" err="1">
                  <a:solidFill>
                    <a:srgbClr val="000000"/>
                  </a:solidFill>
                  <a:effectLst/>
                  <a:latin typeface="+mn-lt"/>
                </a:rPr>
                <a:t>unije</a:t>
              </a:r>
              <a:r>
                <a:rPr lang="pl-PL" sz="1100" b="0" i="0" dirty="0">
                  <a:solidFill>
                    <a:srgbClr val="000000"/>
                  </a:solidFill>
                  <a:effectLst/>
                  <a:latin typeface="+mn-lt"/>
                </a:rPr>
                <a:t> </a:t>
              </a:r>
              <a:r>
                <a:rPr lang="pl-PL" sz="1100" b="0" i="0" dirty="0" err="1">
                  <a:solidFill>
                    <a:srgbClr val="000000"/>
                  </a:solidFill>
                  <a:effectLst/>
                  <a:latin typeface="+mn-lt"/>
                </a:rPr>
                <a:t>ili</a:t>
              </a:r>
              <a:r>
                <a:rPr lang="pl-PL" sz="1100" b="0" i="0" dirty="0">
                  <a:solidFill>
                    <a:srgbClr val="000000"/>
                  </a:solidFill>
                  <a:effectLst/>
                  <a:latin typeface="+mn-lt"/>
                </a:rPr>
                <a:t> </a:t>
              </a:r>
              <a:r>
                <a:rPr lang="pl-PL" sz="1100" b="0" i="0" dirty="0" err="1">
                  <a:solidFill>
                    <a:srgbClr val="000000"/>
                  </a:solidFill>
                  <a:effectLst/>
                  <a:latin typeface="+mn-lt"/>
                </a:rPr>
                <a:t>Nacionalne</a:t>
              </a:r>
              <a:r>
                <a:rPr lang="pl-PL" sz="1100" b="0" i="0" dirty="0">
                  <a:solidFill>
                    <a:srgbClr val="000000"/>
                  </a:solidFill>
                  <a:effectLst/>
                  <a:latin typeface="+mn-lt"/>
                </a:rPr>
                <a:t> </a:t>
              </a:r>
              <a:r>
                <a:rPr lang="pl-PL" sz="1100" b="0" i="0" dirty="0" err="1">
                  <a:solidFill>
                    <a:srgbClr val="000000"/>
                  </a:solidFill>
                  <a:effectLst/>
                  <a:latin typeface="+mn-lt"/>
                </a:rPr>
                <a:t>Agencije</a:t>
              </a:r>
              <a:r>
                <a:rPr lang="pl-PL" sz="1100" b="0" i="0" dirty="0">
                  <a:solidFill>
                    <a:srgbClr val="000000"/>
                  </a:solidFill>
                  <a:effectLst/>
                  <a:latin typeface="+mn-lt"/>
                </a:rPr>
                <a:t>. Ni </a:t>
              </a:r>
              <a:r>
                <a:rPr lang="pl-PL" sz="1100" b="0" i="0" dirty="0" err="1">
                  <a:solidFill>
                    <a:srgbClr val="000000"/>
                  </a:solidFill>
                  <a:effectLst/>
                  <a:latin typeface="+mn-lt"/>
                </a:rPr>
                <a:t>Europska</a:t>
              </a:r>
              <a:r>
                <a:rPr lang="pl-PL" sz="1100" b="0" i="0" dirty="0">
                  <a:solidFill>
                    <a:srgbClr val="000000"/>
                  </a:solidFill>
                  <a:effectLst/>
                  <a:latin typeface="+mn-lt"/>
                </a:rPr>
                <a:t> </a:t>
              </a:r>
              <a:r>
                <a:rPr lang="pl-PL" sz="1100" b="0" i="0" dirty="0" err="1">
                  <a:solidFill>
                    <a:srgbClr val="000000"/>
                  </a:solidFill>
                  <a:effectLst/>
                  <a:latin typeface="+mn-lt"/>
                </a:rPr>
                <a:t>unija</a:t>
              </a:r>
              <a:r>
                <a:rPr lang="pl-PL" sz="1100" b="0" i="0" dirty="0">
                  <a:solidFill>
                    <a:srgbClr val="000000"/>
                  </a:solidFill>
                  <a:effectLst/>
                  <a:latin typeface="+mn-lt"/>
                </a:rPr>
                <a:t> ni </a:t>
              </a:r>
              <a:r>
                <a:rPr lang="pl-PL" sz="1100" b="0" i="0" dirty="0" err="1">
                  <a:solidFill>
                    <a:srgbClr val="000000"/>
                  </a:solidFill>
                  <a:effectLst/>
                  <a:latin typeface="+mn-lt"/>
                </a:rPr>
                <a:t>telo</a:t>
              </a:r>
              <a:r>
                <a:rPr lang="pl-PL" sz="1100" b="0" i="0" dirty="0">
                  <a:solidFill>
                    <a:srgbClr val="000000"/>
                  </a:solidFill>
                  <a:effectLst/>
                  <a:latin typeface="+mn-lt"/>
                </a:rPr>
                <a:t> koje </a:t>
              </a:r>
              <a:r>
                <a:rPr lang="pl-PL" sz="1100" b="0" i="0" dirty="0" err="1">
                  <a:solidFill>
                    <a:srgbClr val="000000"/>
                  </a:solidFill>
                  <a:effectLst/>
                  <a:latin typeface="+mn-lt"/>
                </a:rPr>
                <a:t>dodjeljuje</a:t>
              </a:r>
              <a:r>
                <a:rPr lang="pl-PL" sz="1100" b="0" i="0" dirty="0">
                  <a:solidFill>
                    <a:srgbClr val="000000"/>
                  </a:solidFill>
                  <a:effectLst/>
                  <a:latin typeface="+mn-lt"/>
                </a:rPr>
                <a:t> </a:t>
              </a:r>
              <a:r>
                <a:rPr lang="pl-PL" sz="1100" b="0" i="0" dirty="0" err="1">
                  <a:solidFill>
                    <a:srgbClr val="000000"/>
                  </a:solidFill>
                  <a:effectLst/>
                  <a:latin typeface="+mn-lt"/>
                </a:rPr>
                <a:t>sredstva</a:t>
              </a:r>
              <a:r>
                <a:rPr lang="pl-PL" sz="1100" b="0" i="0" dirty="0">
                  <a:solidFill>
                    <a:srgbClr val="000000"/>
                  </a:solidFill>
                  <a:effectLst/>
                  <a:latin typeface="+mn-lt"/>
                </a:rPr>
                <a:t> </a:t>
              </a:r>
              <a:r>
                <a:rPr lang="pl-PL" sz="1100" b="0" i="0" dirty="0" err="1">
                  <a:solidFill>
                    <a:srgbClr val="000000"/>
                  </a:solidFill>
                  <a:effectLst/>
                  <a:latin typeface="+mn-lt"/>
                </a:rPr>
                <a:t>ne</a:t>
              </a:r>
              <a:r>
                <a:rPr lang="pl-PL" sz="1100" b="0" i="0" dirty="0">
                  <a:solidFill>
                    <a:srgbClr val="000000"/>
                  </a:solidFill>
                  <a:effectLst/>
                  <a:latin typeface="+mn-lt"/>
                </a:rPr>
                <a:t> </a:t>
              </a:r>
              <a:r>
                <a:rPr lang="pl-PL" sz="1100" b="0" i="0" dirty="0" err="1">
                  <a:solidFill>
                    <a:srgbClr val="000000"/>
                  </a:solidFill>
                  <a:effectLst/>
                  <a:latin typeface="+mn-lt"/>
                </a:rPr>
                <a:t>mogu</a:t>
              </a:r>
              <a:r>
                <a:rPr lang="pl-PL" sz="1100" b="0" i="0" dirty="0">
                  <a:solidFill>
                    <a:srgbClr val="000000"/>
                  </a:solidFill>
                  <a:effectLst/>
                  <a:latin typeface="+mn-lt"/>
                </a:rPr>
                <a:t> </a:t>
              </a:r>
              <a:r>
                <a:rPr lang="pl-PL" sz="1100" b="0" i="0" dirty="0" err="1">
                  <a:solidFill>
                    <a:srgbClr val="000000"/>
                  </a:solidFill>
                  <a:effectLst/>
                  <a:latin typeface="+mn-lt"/>
                </a:rPr>
                <a:t>se</a:t>
              </a:r>
              <a:r>
                <a:rPr lang="pl-PL" sz="1100" b="0" i="0" dirty="0">
                  <a:solidFill>
                    <a:srgbClr val="000000"/>
                  </a:solidFill>
                  <a:effectLst/>
                  <a:latin typeface="+mn-lt"/>
                </a:rPr>
                <a:t> </a:t>
              </a:r>
              <a:r>
                <a:rPr lang="pl-PL" sz="1100" b="0" i="0" dirty="0" err="1">
                  <a:solidFill>
                    <a:srgbClr val="000000"/>
                  </a:solidFill>
                  <a:effectLst/>
                  <a:latin typeface="+mn-lt"/>
                </a:rPr>
                <a:t>smatrati</a:t>
              </a:r>
              <a:r>
                <a:rPr lang="pl-PL" sz="1100" b="0" i="0" dirty="0">
                  <a:solidFill>
                    <a:srgbClr val="000000"/>
                  </a:solidFill>
                  <a:effectLst/>
                  <a:latin typeface="+mn-lt"/>
                </a:rPr>
                <a:t> </a:t>
              </a:r>
              <a:r>
                <a:rPr lang="pl-PL" sz="1100" b="0" i="0" dirty="0" err="1">
                  <a:solidFill>
                    <a:srgbClr val="000000"/>
                  </a:solidFill>
                  <a:effectLst/>
                  <a:latin typeface="+mn-lt"/>
                </a:rPr>
                <a:t>odgovornima</a:t>
              </a:r>
              <a:r>
                <a:rPr lang="pl-PL" sz="1100" b="0" i="0" dirty="0">
                  <a:solidFill>
                    <a:srgbClr val="000000"/>
                  </a:solidFill>
                  <a:effectLst/>
                  <a:latin typeface="+mn-lt"/>
                </a:rPr>
                <a:t> za </a:t>
              </a:r>
              <a:r>
                <a:rPr lang="pl-PL" sz="1100" b="0" i="0" dirty="0" err="1">
                  <a:solidFill>
                    <a:srgbClr val="000000"/>
                  </a:solidFill>
                  <a:effectLst/>
                  <a:latin typeface="+mn-lt"/>
                </a:rPr>
                <a:t>njih</a:t>
              </a:r>
              <a:r>
                <a:rPr lang="pl-PL" sz="1100" b="0" i="0" dirty="0">
                  <a:solidFill>
                    <a:srgbClr val="000000"/>
                  </a:solidFill>
                  <a:effectLst/>
                  <a:latin typeface="+mn-lt"/>
                </a:rPr>
                <a:t>.</a:t>
              </a:r>
              <a:endParaRPr lang="pl-PL" sz="1100" dirty="0">
                <a:latin typeface="+mn-lt"/>
              </a:endParaRPr>
            </a:p>
          </p:txBody>
        </p:sp>
        <p:pic>
          <p:nvPicPr>
            <p:cNvPr id="9" name="Obraz 8">
              <a:extLst>
                <a:ext uri="{FF2B5EF4-FFF2-40B4-BE49-F238E27FC236}">
                  <a16:creationId xmlns:a16="http://schemas.microsoft.com/office/drawing/2014/main" id="{FAFDBDE6-90C3-EC9F-3E2D-60F520499DF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53799" y="6063034"/>
              <a:ext cx="719329" cy="768098"/>
            </a:xfrm>
            <a:prstGeom prst="rect">
              <a:avLst/>
            </a:prstGeom>
          </p:spPr>
        </p:pic>
      </p:gr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normAutofit fontScale="90000"/>
          </a:bodyPr>
          <a:lstStyle/>
          <a:p>
            <a:r>
              <a:rPr lang="sr" b="1" dirty="0"/>
              <a:t>Алатки за вештачку интелигенцију</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81373" y="5169656"/>
            <a:ext cx="4792133" cy="1354217"/>
          </a:xfrm>
          <a:prstGeom prst="rect">
            <a:avLst/>
          </a:prstGeom>
          <a:noFill/>
        </p:spPr>
        <p:txBody>
          <a:bodyPr wrap="square" rtlCol="0">
            <a:spAutoFit/>
          </a:bodyPr>
          <a:lstStyle/>
          <a:p>
            <a:pPr algn="ctr"/>
            <a:r>
              <a:rPr lang="sr"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sr"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sr"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Вештине пословне аналитике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sr"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за ланце снабдевања спремне за будућност</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sr" sz="1600" b="0" dirty="0" err="1">
                <a:latin typeface="Tahoma" panose="020B0604030504040204" pitchFamily="34" charset="0"/>
                <a:ea typeface="Tahoma" panose="020B0604030504040204" pitchFamily="34" charset="0"/>
                <a:cs typeface="Tahoma" panose="020B0604030504040204" pitchFamily="34" charset="0"/>
              </a:rPr>
              <a:t>Број </a:t>
            </a:r>
            <a:r>
              <a:rPr lang="sr" sz="1600" b="0" dirty="0">
                <a:latin typeface="Tahoma" panose="020B0604030504040204" pitchFamily="34" charset="0"/>
                <a:ea typeface="Tahoma" panose="020B0604030504040204" pitchFamily="34" charset="0"/>
                <a:cs typeface="Tahoma" panose="020B0604030504040204" pitchFamily="34" charset="0"/>
              </a:rPr>
              <a:t>пројекта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782956"/>
            <a:ext cx="4967366" cy="163755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r" sz="4400" dirty="0">
                <a:latin typeface="Tahoma" panose="020B0604030504040204" pitchFamily="34" charset="0"/>
                <a:ea typeface="Tahoma" panose="020B0604030504040204" pitchFamily="34" charset="0"/>
                <a:cs typeface="Tahoma" panose="020B0604030504040204" pitchFamily="34" charset="0"/>
              </a:rPr>
              <a:t>Употреба алата вештачке интелигенције у статистичким методама за анализу логистичких података</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r" sz="2800" dirty="0">
                <a:latin typeface="Tahoma" panose="020B0604030504040204" pitchFamily="34" charset="0"/>
                <a:ea typeface="Tahoma" panose="020B0604030504040204" pitchFamily="34" charset="0"/>
                <a:cs typeface="Tahoma" panose="020B0604030504040204" pitchFamily="34" charset="0"/>
              </a:rPr>
              <a:t>Предавања</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D4B6A-B97E-5D0B-FD40-856D40A1B073}"/>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78154D90-7717-01B6-C5C4-897CD762BE2A}"/>
              </a:ext>
            </a:extLst>
          </p:cNvPr>
          <p:cNvSpPr>
            <a:spLocks noGrp="1"/>
          </p:cNvSpPr>
          <p:nvPr>
            <p:ph type="title"/>
          </p:nvPr>
        </p:nvSpPr>
        <p:spPr/>
        <p:txBody>
          <a:bodyPr/>
          <a:lstStyle/>
          <a:p>
            <a:r>
              <a:rPr lang="sr" dirty="0"/>
              <a:t>DataRobot</a:t>
            </a:r>
          </a:p>
        </p:txBody>
      </p:sp>
      <p:sp>
        <p:nvSpPr>
          <p:cNvPr id="5" name="Symbol zastępczy zawartości 4">
            <a:extLst>
              <a:ext uri="{FF2B5EF4-FFF2-40B4-BE49-F238E27FC236}">
                <a16:creationId xmlns:a16="http://schemas.microsoft.com/office/drawing/2014/main" id="{73F7C3B0-3A36-ACB9-D614-C078F67DFE97}"/>
              </a:ext>
            </a:extLst>
          </p:cNvPr>
          <p:cNvSpPr>
            <a:spLocks noGrp="1"/>
          </p:cNvSpPr>
          <p:nvPr>
            <p:ph idx="1"/>
          </p:nvPr>
        </p:nvSpPr>
        <p:spPr/>
        <p:txBody>
          <a:bodyPr>
            <a:normAutofit/>
          </a:bodyPr>
          <a:lstStyle/>
          <a:p>
            <a:r>
              <a:rPr lang="sr" sz="1800" dirty="0" err="1"/>
              <a:t>Компанију DataRobot </a:t>
            </a:r>
            <a:r>
              <a:rPr lang="sr" sz="1800" dirty="0"/>
              <a:t>основали су 2012. године Џереми Ачин и Томас </a:t>
            </a:r>
            <a:r>
              <a:rPr lang="sr" sz="1800" dirty="0" err="1"/>
              <a:t>ДеГодој </a:t>
            </a:r>
            <a:r>
              <a:rPr lang="sr" sz="1800" dirty="0"/>
              <a:t>, обојица бивши научници за податке који су видели потребу за аутоматизацијом процеса машинског учења како би предиктивно моделирање учинили доступним и нестручњацима.</a:t>
            </a:r>
            <a:endParaRPr lang="sl-SI" sz="1800" dirty="0"/>
          </a:p>
          <a:p>
            <a:r>
              <a:rPr lang="sr" sz="1800" dirty="0"/>
              <a:t>Првобитни циљ алата за вештачку интелигенцију и његових твораца био је да поједноставе ток рада машинског учења, што би, заузврат, могло омогућити предузећима да изграде и примене сложеније и поузданије моделе без потребе за претходним опсежним знањем кодирања.</a:t>
            </a:r>
            <a:endParaRPr lang="sl-SI" sz="1800" dirty="0"/>
          </a:p>
          <a:p>
            <a:r>
              <a:rPr lang="sr" sz="1800" dirty="0"/>
              <a:t>Са сваком итерацијом софтвера, </a:t>
            </a:r>
            <a:r>
              <a:rPr lang="sr" sz="1800" dirty="0" err="1"/>
              <a:t>DataRobot </a:t>
            </a:r>
            <a:r>
              <a:rPr lang="sr" sz="1800" dirty="0"/>
              <a:t>је постао популарна </a:t>
            </a:r>
            <a:r>
              <a:rPr lang="sr" sz="1800" dirty="0" err="1"/>
              <a:t>AutoML </a:t>
            </a:r>
            <a:r>
              <a:rPr lang="sr" sz="1800" dirty="0"/>
              <a:t>платформа за тимове за науку о подацима, предузећа и индустрије (нпр. малопродају, финансије и здравство), пружајући им поуздан алат за помоћ у њиховој </a:t>
            </a:r>
            <a:r>
              <a:rPr lang="sr" sz="1800" dirty="0" err="1"/>
              <a:t>организацији </a:t>
            </a:r>
            <a:r>
              <a:rPr lang="sr" sz="1800" dirty="0"/>
              <a:t>.</a:t>
            </a:r>
            <a:endParaRPr lang="pl-PL" sz="1800" dirty="0"/>
          </a:p>
        </p:txBody>
      </p:sp>
      <p:sp>
        <p:nvSpPr>
          <p:cNvPr id="6" name="Symbol zastępczy zawartości 4">
            <a:extLst>
              <a:ext uri="{FF2B5EF4-FFF2-40B4-BE49-F238E27FC236}">
                <a16:creationId xmlns:a16="http://schemas.microsoft.com/office/drawing/2014/main" id="{8BE6CC63-C883-6E9E-32AA-9B3974F4C1CD}"/>
              </a:ext>
            </a:extLst>
          </p:cNvPr>
          <p:cNvSpPr txBox="1">
            <a:spLocks/>
          </p:cNvSpPr>
          <p:nvPr/>
        </p:nvSpPr>
        <p:spPr>
          <a:xfrm>
            <a:off x="838200" y="5952931"/>
            <a:ext cx="5674567" cy="539943"/>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r" sz="1200" dirty="0">
                <a:solidFill>
                  <a:srgbClr val="7F7F7F"/>
                </a:solidFill>
              </a:rPr>
              <a:t>DataRobot (2024). О DataRobot платформи. Доступно на: https://www.datarobot.com/platform/</a:t>
            </a:r>
          </a:p>
          <a:p>
            <a:pPr marL="0" indent="0">
              <a:buFont typeface="Arial" panose="020B0604020202020204" pitchFamily="34" charset="0"/>
              <a:buNone/>
            </a:pPr>
            <a:r>
              <a:rPr lang="sr" sz="1200" dirty="0">
                <a:solidFill>
                  <a:srgbClr val="7F7F7F"/>
                </a:solidFill>
              </a:rPr>
              <a:t>Чатурведи, В., Раџа Мохамед, КБН (2024). </a:t>
            </a:r>
            <a:r>
              <a:rPr lang="sr" sz="1200" i="1" dirty="0">
                <a:solidFill>
                  <a:srgbClr val="7F7F7F"/>
                </a:solidFill>
              </a:rPr>
              <a:t>Динамичко управљање залихама коришћењем вештачке интелигенције: Случај Datarobot-а </a:t>
            </a:r>
            <a:r>
              <a:rPr lang="sr" sz="1200" dirty="0">
                <a:solidFill>
                  <a:srgbClr val="7F7F7F"/>
                </a:solidFill>
              </a:rPr>
              <a:t>. У: К, Х., Родригез, РВ, Реге, М., Пиури, В., Сју, Г., Онг, КЛ. (ур.) Вештачка интелигенција и обрада знања. AIKP 2023. Комуникације у рачунарству и информационим наукама, том 2127. Springer, Cham. https://doi.org/10.1007/978-3-031-68617-7_1</a:t>
            </a:r>
          </a:p>
          <a:p>
            <a:pPr marL="0" indent="0">
              <a:buFont typeface="Arial" panose="020B0604020202020204" pitchFamily="34" charset="0"/>
              <a:buNone/>
            </a:pPr>
            <a:endParaRPr lang="pl-PL" sz="1200" dirty="0">
              <a:solidFill>
                <a:srgbClr val="7F7F7F"/>
              </a:solidFill>
            </a:endParaRPr>
          </a:p>
          <a:p>
            <a:pPr marL="0" indent="0">
              <a:buFont typeface="Arial" panose="020B0604020202020204" pitchFamily="34" charset="0"/>
              <a:buNone/>
            </a:pPr>
            <a:endParaRPr lang="pl-PL" sz="1200" dirty="0">
              <a:solidFill>
                <a:srgbClr val="7F7F7F"/>
              </a:solidFill>
            </a:endParaRPr>
          </a:p>
        </p:txBody>
      </p:sp>
    </p:spTree>
    <p:extLst>
      <p:ext uri="{BB962C8B-B14F-4D97-AF65-F5344CB8AC3E}">
        <p14:creationId xmlns:p14="http://schemas.microsoft.com/office/powerpoint/2010/main" val="67054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842E3-7F9F-AD97-1049-13A713D4A12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4C37549-6545-3CF4-176F-7A54FA5A0ACB}"/>
              </a:ext>
            </a:extLst>
          </p:cNvPr>
          <p:cNvSpPr>
            <a:spLocks noGrp="1"/>
          </p:cNvSpPr>
          <p:nvPr>
            <p:ph type="title"/>
          </p:nvPr>
        </p:nvSpPr>
        <p:spPr/>
        <p:txBody>
          <a:bodyPr/>
          <a:lstStyle/>
          <a:p>
            <a:r>
              <a:rPr lang="sr" dirty="0"/>
              <a:t>Платформа DataRobot</a:t>
            </a:r>
          </a:p>
        </p:txBody>
      </p:sp>
      <p:pic>
        <p:nvPicPr>
          <p:cNvPr id="3074" name="Picture 2" descr="Accuracy tab: DataRobot docs">
            <a:extLst>
              <a:ext uri="{FF2B5EF4-FFF2-40B4-BE49-F238E27FC236}">
                <a16:creationId xmlns:a16="http://schemas.microsoft.com/office/drawing/2014/main" id="{2044A2AD-7EAD-499F-F45A-F6A531D9E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666" y="1329685"/>
            <a:ext cx="8596745" cy="464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93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79E75-044A-95CB-DD06-78880E87BCCA}"/>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E4911AFA-23A3-DE23-B552-99F68509C9A4}"/>
              </a:ext>
            </a:extLst>
          </p:cNvPr>
          <p:cNvSpPr>
            <a:spLocks noGrp="1"/>
          </p:cNvSpPr>
          <p:nvPr>
            <p:ph type="title"/>
          </p:nvPr>
        </p:nvSpPr>
        <p:spPr/>
        <p:txBody>
          <a:bodyPr/>
          <a:lstStyle/>
          <a:p>
            <a:r>
              <a:rPr lang="sr" dirty="0"/>
              <a:t>DataRobot</a:t>
            </a:r>
          </a:p>
        </p:txBody>
      </p:sp>
      <p:sp>
        <p:nvSpPr>
          <p:cNvPr id="5" name="Symbol zastępczy zawartości 4">
            <a:extLst>
              <a:ext uri="{FF2B5EF4-FFF2-40B4-BE49-F238E27FC236}">
                <a16:creationId xmlns:a16="http://schemas.microsoft.com/office/drawing/2014/main" id="{D25D5C1E-FF5B-CDD1-11F0-C9F13479BE6B}"/>
              </a:ext>
            </a:extLst>
          </p:cNvPr>
          <p:cNvSpPr>
            <a:spLocks noGrp="1"/>
          </p:cNvSpPr>
          <p:nvPr>
            <p:ph idx="1"/>
          </p:nvPr>
        </p:nvSpPr>
        <p:spPr/>
        <p:txBody>
          <a:bodyPr>
            <a:normAutofit/>
          </a:bodyPr>
          <a:lstStyle/>
          <a:p>
            <a:r>
              <a:rPr lang="sr" sz="1800" dirty="0" err="1"/>
              <a:t>DataRobot </a:t>
            </a:r>
            <a:r>
              <a:rPr lang="sr" sz="1800" dirty="0"/>
              <a:t>користи низ алгоритама машинског учења, укључујући стабла одлучивања, логистичку регресију, машине за појачавање градијента и неуронске мреже, како би идентификовао најбоље предиктивне моделе на основу постојећих улазних података.</a:t>
            </a:r>
            <a:endParaRPr lang="sl-SI" sz="1800" dirty="0"/>
          </a:p>
          <a:p>
            <a:r>
              <a:rPr lang="sr" sz="1800" dirty="0"/>
              <a:t>Алат ради на платформи, прво идентификујући, а затим аутоматски креирајући релевантне функције. Ово омогућава потенцијалним корисницима да избегну ручно инжењерство функција, за које би било потребно опсежно основно знање.</a:t>
            </a:r>
            <a:endParaRPr lang="sl-SI" sz="1800" dirty="0"/>
          </a:p>
          <a:p>
            <a:r>
              <a:rPr lang="sr" sz="1800" dirty="0"/>
              <a:t>Алат такође користи ансамблно учење, комбинујући више модела како би повећао предиктивну тачност, поузданост и погодност за задатке прогнозирања са високим улогом.</a:t>
            </a:r>
            <a:endParaRPr lang="sl-SI" sz="1800" dirty="0"/>
          </a:p>
          <a:p>
            <a:r>
              <a:rPr lang="sr" sz="1800" dirty="0"/>
              <a:t>Идентификовани модели су такође засновани на унапред подешеним метрикама перформанси, пружајући корисницима свеобухватне основне информације при одабиру најоптималније опције за њихов проблем.</a:t>
            </a:r>
            <a:endParaRPr lang="pl-PL" sz="1800" dirty="0"/>
          </a:p>
        </p:txBody>
      </p:sp>
      <p:sp>
        <p:nvSpPr>
          <p:cNvPr id="6" name="Symbol zastępczy zawartości 4">
            <a:extLst>
              <a:ext uri="{FF2B5EF4-FFF2-40B4-BE49-F238E27FC236}">
                <a16:creationId xmlns:a16="http://schemas.microsoft.com/office/drawing/2014/main" id="{46E6D5C0-4097-394E-E1A9-598D89D8E902}"/>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r" sz="1200" dirty="0">
                <a:solidFill>
                  <a:srgbClr val="7F7F7F"/>
                </a:solidFill>
              </a:rPr>
              <a:t>DataRobot (2024). О DataRobot платформи. Доступно на: https://www.datarobot.com/platform/</a:t>
            </a:r>
          </a:p>
        </p:txBody>
      </p:sp>
    </p:spTree>
    <p:extLst>
      <p:ext uri="{BB962C8B-B14F-4D97-AF65-F5344CB8AC3E}">
        <p14:creationId xmlns:p14="http://schemas.microsoft.com/office/powerpoint/2010/main" val="138558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16389-E970-B015-9B6B-02015FB2FF82}"/>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938E518B-2B71-37AD-A588-13CE42C53DF8}"/>
              </a:ext>
            </a:extLst>
          </p:cNvPr>
          <p:cNvSpPr>
            <a:spLocks noGrp="1"/>
          </p:cNvSpPr>
          <p:nvPr>
            <p:ph type="title"/>
          </p:nvPr>
        </p:nvSpPr>
        <p:spPr/>
        <p:txBody>
          <a:bodyPr/>
          <a:lstStyle/>
          <a:p>
            <a:r>
              <a:rPr lang="sr" dirty="0"/>
              <a:t>DataRobot</a:t>
            </a:r>
          </a:p>
        </p:txBody>
      </p:sp>
      <p:sp>
        <p:nvSpPr>
          <p:cNvPr id="5" name="Symbol zastępczy zawartości 4">
            <a:extLst>
              <a:ext uri="{FF2B5EF4-FFF2-40B4-BE49-F238E27FC236}">
                <a16:creationId xmlns:a16="http://schemas.microsoft.com/office/drawing/2014/main" id="{ECD7000D-914F-AC01-98DD-B260BEF34DFC}"/>
              </a:ext>
            </a:extLst>
          </p:cNvPr>
          <p:cNvSpPr>
            <a:spLocks noGrp="1"/>
          </p:cNvSpPr>
          <p:nvPr>
            <p:ph idx="1"/>
          </p:nvPr>
        </p:nvSpPr>
        <p:spPr/>
        <p:txBody>
          <a:bodyPr>
            <a:normAutofit/>
          </a:bodyPr>
          <a:lstStyle/>
          <a:p>
            <a:r>
              <a:rPr lang="sr" sz="1800" dirty="0" err="1"/>
              <a:t>DataRobot </a:t>
            </a:r>
            <a:r>
              <a:rPr lang="sr" sz="1800" dirty="0"/>
              <a:t>се најчешће користи за помоћ у прогнозирању потражње, предвиђању одлива купаца (анализа и предвиђање </a:t>
            </a:r>
            <a:r>
              <a:rPr lang="sr" sz="1800" dirty="0" err="1"/>
              <a:t>понашања купаца </a:t>
            </a:r>
            <a:r>
              <a:rPr lang="sr" sz="1800" dirty="0"/>
              <a:t>) и анализама процене ризика у секторима са високом непредвидивошћу (нпр. финансијски и малопродајни сектор).</a:t>
            </a:r>
            <a:endParaRPr lang="sl-SI" sz="1800" dirty="0"/>
          </a:p>
          <a:p>
            <a:r>
              <a:rPr lang="sr" sz="1800" dirty="0" err="1"/>
              <a:t>DataRobot </a:t>
            </a:r>
            <a:r>
              <a:rPr lang="sr" sz="1800" dirty="0"/>
              <a:t>пружа вођени ток рада за нове потенцијалне кориснике, пружајући упутства о отпремању података, обуци модела, евалуацији и имплементацији модела, што поједностављује интеракцију корисника са алатом.</a:t>
            </a:r>
            <a:endParaRPr lang="sl-SI" sz="1800" dirty="0"/>
          </a:p>
          <a:p>
            <a:r>
              <a:rPr lang="sr" sz="1800" dirty="0" err="1"/>
              <a:t>DataRobot </a:t>
            </a:r>
            <a:r>
              <a:rPr lang="sr" sz="1800" dirty="0"/>
              <a:t>је практични алат за учење за студенте програма науке о подацима. Омогућава им да експериментишу и истражују различите алгоритме, разумеју њихову употребу и импликације и тумаче резултате које добију.</a:t>
            </a:r>
            <a:endParaRPr lang="pl-PL" sz="1800" dirty="0"/>
          </a:p>
        </p:txBody>
      </p:sp>
    </p:spTree>
    <p:extLst>
      <p:ext uri="{BB962C8B-B14F-4D97-AF65-F5344CB8AC3E}">
        <p14:creationId xmlns:p14="http://schemas.microsoft.com/office/powerpoint/2010/main" val="1891521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C8300-CC61-C46A-B349-B0247DD15019}"/>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1F061034-EE44-D411-C754-48160CB40ED5}"/>
              </a:ext>
            </a:extLst>
          </p:cNvPr>
          <p:cNvSpPr>
            <a:spLocks noGrp="1"/>
          </p:cNvSpPr>
          <p:nvPr>
            <p:ph type="title"/>
          </p:nvPr>
        </p:nvSpPr>
        <p:spPr/>
        <p:txBody>
          <a:bodyPr/>
          <a:lstStyle/>
          <a:p>
            <a:r>
              <a:rPr lang="sr" dirty="0"/>
              <a:t>DataRobot - Пример</a:t>
            </a:r>
          </a:p>
        </p:txBody>
      </p:sp>
      <p:sp>
        <p:nvSpPr>
          <p:cNvPr id="5" name="Symbol zastępczy zawartości 4">
            <a:extLst>
              <a:ext uri="{FF2B5EF4-FFF2-40B4-BE49-F238E27FC236}">
                <a16:creationId xmlns:a16="http://schemas.microsoft.com/office/drawing/2014/main" id="{62B1675A-FC62-BF17-EA39-CC695F23DA78}"/>
              </a:ext>
            </a:extLst>
          </p:cNvPr>
          <p:cNvSpPr>
            <a:spLocks noGrp="1"/>
          </p:cNvSpPr>
          <p:nvPr>
            <p:ph idx="1"/>
          </p:nvPr>
        </p:nvSpPr>
        <p:spPr/>
        <p:txBody>
          <a:bodyPr>
            <a:normAutofit/>
          </a:bodyPr>
          <a:lstStyle/>
          <a:p>
            <a:r>
              <a:rPr lang="sr" sz="1800" dirty="0"/>
              <a:t>Малопродајна компанија је полако ширила свој асортиман производа и морала је да оптимизује нивое залиха за своје производе са већом потражњом.</a:t>
            </a:r>
            <a:endParaRPr lang="sl-SI" sz="1800" dirty="0"/>
          </a:p>
          <a:p>
            <a:r>
              <a:rPr lang="sr" sz="1800" dirty="0"/>
              <a:t>Због прекомерних залиха и неправилног прегледа залиха, приметили су пораст трошкова и отпада, док је недовољно залиха довело до пропуштене продаје и губитка профита.</a:t>
            </a:r>
            <a:endParaRPr lang="sl-SI" sz="1800" dirty="0"/>
          </a:p>
          <a:p>
            <a:r>
              <a:rPr lang="sr" sz="1800" dirty="0"/>
              <a:t>Компанија је користила </a:t>
            </a:r>
            <a:r>
              <a:rPr lang="sr" sz="1800" dirty="0" err="1"/>
              <a:t>DataRobots</a:t>
            </a:r>
            <a:r>
              <a:rPr lang="sr" sz="1800" dirty="0"/>
              <a:t> Функције </a:t>
            </a:r>
            <a:r>
              <a:rPr lang="sr" sz="1800" dirty="0" err="1"/>
              <a:t>AutoML-а </a:t>
            </a:r>
            <a:r>
              <a:rPr lang="sr" sz="1800" dirty="0"/>
              <a:t>, које су, на основу прикупљених података компаније, креирале модел прогнозирања потражње који је предвиђао потражњу за сваким од њених производа.</a:t>
            </a:r>
            <a:endParaRPr lang="sl-SI" sz="1800" dirty="0"/>
          </a:p>
          <a:p>
            <a:r>
              <a:rPr lang="sr" sz="1800" dirty="0"/>
              <a:t>Коришћењем модела, компанија је успела да смањи отпад, оптимизује нивое залиха, повећа профит и побољша задовољство купаца одржавањем расположивих залиха за продају.</a:t>
            </a:r>
            <a:endParaRPr lang="pl-PL" sz="1800" dirty="0"/>
          </a:p>
        </p:txBody>
      </p:sp>
    </p:spTree>
    <p:extLst>
      <p:ext uri="{BB962C8B-B14F-4D97-AF65-F5344CB8AC3E}">
        <p14:creationId xmlns:p14="http://schemas.microsoft.com/office/powerpoint/2010/main" val="3536045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82E4F-9409-96B4-07DE-3CAC3A89A75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0DBC974E-CE32-DC23-678F-FE5B14D5ACA4}"/>
              </a:ext>
            </a:extLst>
          </p:cNvPr>
          <p:cNvSpPr>
            <a:spLocks noGrp="1"/>
          </p:cNvSpPr>
          <p:nvPr>
            <p:ph type="title"/>
          </p:nvPr>
        </p:nvSpPr>
        <p:spPr/>
        <p:txBody>
          <a:bodyPr/>
          <a:lstStyle/>
          <a:p>
            <a:r>
              <a:rPr lang="sr" dirty="0"/>
              <a:t>Табло са TabPy-јем</a:t>
            </a:r>
          </a:p>
        </p:txBody>
      </p:sp>
      <p:sp>
        <p:nvSpPr>
          <p:cNvPr id="5" name="Symbol zastępczy zawartości 4">
            <a:extLst>
              <a:ext uri="{FF2B5EF4-FFF2-40B4-BE49-F238E27FC236}">
                <a16:creationId xmlns:a16="http://schemas.microsoft.com/office/drawing/2014/main" id="{C17D9749-EB5F-90D8-7342-CD0F59F49357}"/>
              </a:ext>
            </a:extLst>
          </p:cNvPr>
          <p:cNvSpPr>
            <a:spLocks noGrp="1"/>
          </p:cNvSpPr>
          <p:nvPr>
            <p:ph idx="1"/>
          </p:nvPr>
        </p:nvSpPr>
        <p:spPr/>
        <p:txBody>
          <a:bodyPr>
            <a:normAutofit/>
          </a:bodyPr>
          <a:lstStyle/>
          <a:p>
            <a:r>
              <a:rPr lang="sr" sz="1800" dirty="0"/>
              <a:t>Tableau су развили суоснивачи Крис Столте, Пет Ханрахан и Кристијан Шабот, који су били одговорни за развој и патентирање основне технологије </a:t>
            </a:r>
            <a:r>
              <a:rPr lang="sr" sz="1800" dirty="0" err="1"/>
              <a:t>VizQL </a:t>
            </a:r>
            <a:r>
              <a:rPr lang="sr" sz="1800" dirty="0"/>
              <a:t>. Ова технологија је омогућила поједностављивање визуелизације података путем акција превлачења и испуштања, а касније је интегрисан </a:t>
            </a:r>
            <a:r>
              <a:rPr lang="sr" sz="1800" dirty="0" err="1"/>
              <a:t>TabPy </a:t>
            </a:r>
            <a:r>
              <a:rPr lang="sr" sz="1800" dirty="0"/>
              <a:t>, који такође омогућава аналитику засновану на Пајтону.</a:t>
            </a:r>
            <a:endParaRPr lang="sl-SI" sz="1800" dirty="0"/>
          </a:p>
          <a:p>
            <a:r>
              <a:rPr lang="sr" sz="1800" dirty="0"/>
              <a:t>Главна сврха алата је да обезбеди пријатељски интерфејс за креирање визуелизација скупова података, а истовремено додаје аналитичку моћ Пајтона, омогућавајући сложену анализу података.</a:t>
            </a:r>
            <a:endParaRPr lang="sl-SI" sz="1800" dirty="0"/>
          </a:p>
          <a:p>
            <a:r>
              <a:rPr lang="sr" sz="1800" dirty="0"/>
              <a:t>Tableau је широко прихваћен у пословним и академским сферама због своје способности да обрађује велике скупове података и једноставне процесе визуелизације. Такође омогућава анализу која пружа резултате за доношење одлука на основу података.</a:t>
            </a:r>
            <a:endParaRPr lang="pl-PL" sz="1800" dirty="0"/>
          </a:p>
        </p:txBody>
      </p:sp>
      <p:sp>
        <p:nvSpPr>
          <p:cNvPr id="6" name="Symbol zastępczy zawartości 4">
            <a:extLst>
              <a:ext uri="{FF2B5EF4-FFF2-40B4-BE49-F238E27FC236}">
                <a16:creationId xmlns:a16="http://schemas.microsoft.com/office/drawing/2014/main" id="{2E4C190C-01DE-0E70-981C-43D0EC0BF9F5}"/>
              </a:ext>
            </a:extLst>
          </p:cNvPr>
          <p:cNvSpPr txBox="1">
            <a:spLocks/>
          </p:cNvSpPr>
          <p:nvPr/>
        </p:nvSpPr>
        <p:spPr>
          <a:xfrm>
            <a:off x="702732" y="5864032"/>
            <a:ext cx="6033970" cy="65688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r" sz="1200" dirty="0">
                <a:solidFill>
                  <a:srgbClr val="7F7F7F"/>
                </a:solidFill>
              </a:rPr>
              <a:t>Tableau (2024). Вештачка интелигенција у Tableau-у. Доступно на: https://www.tableau.com/products/artificial-intelligence</a:t>
            </a:r>
          </a:p>
          <a:p>
            <a:pPr marL="0" indent="0">
              <a:buFont typeface="Arial" panose="020B0604020202020204" pitchFamily="34" charset="0"/>
              <a:buNone/>
            </a:pPr>
            <a:r>
              <a:rPr lang="sr" sz="1200" dirty="0">
                <a:solidFill>
                  <a:srgbClr val="7F7F7F"/>
                </a:solidFill>
              </a:rPr>
              <a:t>Бат, С., </a:t>
            </a:r>
            <a:r>
              <a:rPr lang="sr" sz="1200" dirty="0" err="1">
                <a:solidFill>
                  <a:srgbClr val="7F7F7F"/>
                </a:solidFill>
              </a:rPr>
              <a:t>Гриалис </a:t>
            </a:r>
            <a:r>
              <a:rPr lang="sr" sz="1200" dirty="0">
                <a:solidFill>
                  <a:srgbClr val="7F7F7F"/>
                </a:solidFill>
              </a:rPr>
              <a:t>, Т., Хармон, О. и </a:t>
            </a:r>
            <a:r>
              <a:rPr lang="sr" sz="1200" dirty="0" err="1">
                <a:solidFill>
                  <a:srgbClr val="7F7F7F"/>
                </a:solidFill>
              </a:rPr>
              <a:t>Томолонис </a:t>
            </a:r>
            <a:r>
              <a:rPr lang="sr" sz="1200" dirty="0">
                <a:solidFill>
                  <a:srgbClr val="7F7F7F"/>
                </a:solidFill>
              </a:rPr>
              <a:t>, П. (2020). </a:t>
            </a:r>
            <a:r>
              <a:rPr lang="sr" sz="1200" i="1" dirty="0">
                <a:solidFill>
                  <a:srgbClr val="7F7F7F"/>
                </a:solidFill>
              </a:rPr>
              <a:t>Табела учења: Алат за визуелизацију података. Часопис за економско образовање </a:t>
            </a:r>
            <a:r>
              <a:rPr lang="sr" sz="1200" dirty="0">
                <a:solidFill>
                  <a:srgbClr val="7F7F7F"/>
                </a:solidFill>
              </a:rPr>
              <a:t>, 51(3–4), 317–328. https://doi.org/10.1080/00220485.2020.1804503</a:t>
            </a:r>
          </a:p>
          <a:p>
            <a:pPr marL="0" indent="0">
              <a:buFont typeface="Arial" panose="020B0604020202020204" pitchFamily="34" charset="0"/>
              <a:buNone/>
            </a:pPr>
            <a:endParaRPr lang="en-US" sz="1200" dirty="0">
              <a:solidFill>
                <a:srgbClr val="7F7F7F"/>
              </a:solidFill>
            </a:endParaRPr>
          </a:p>
          <a:p>
            <a:pPr marL="0" indent="0">
              <a:buFont typeface="Arial" panose="020B0604020202020204" pitchFamily="34" charset="0"/>
              <a:buNone/>
            </a:pPr>
            <a:endParaRPr lang="pl-PL" sz="1200" dirty="0">
              <a:solidFill>
                <a:srgbClr val="7F7F7F"/>
              </a:solidFill>
            </a:endParaRPr>
          </a:p>
        </p:txBody>
      </p:sp>
    </p:spTree>
    <p:extLst>
      <p:ext uri="{BB962C8B-B14F-4D97-AF65-F5344CB8AC3E}">
        <p14:creationId xmlns:p14="http://schemas.microsoft.com/office/powerpoint/2010/main" val="4205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847E5-0406-7A78-DE5D-D035D3428C9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ADAF04B-CE6D-8C65-0C7A-AA47E410F10F}"/>
              </a:ext>
            </a:extLst>
          </p:cNvPr>
          <p:cNvSpPr>
            <a:spLocks noGrp="1"/>
          </p:cNvSpPr>
          <p:nvPr>
            <p:ph type="title"/>
          </p:nvPr>
        </p:nvSpPr>
        <p:spPr/>
        <p:txBody>
          <a:bodyPr/>
          <a:lstStyle/>
          <a:p>
            <a:r>
              <a:rPr lang="sr" dirty="0"/>
              <a:t>Табло са TabPy-јем</a:t>
            </a:r>
          </a:p>
        </p:txBody>
      </p:sp>
      <p:pic>
        <p:nvPicPr>
          <p:cNvPr id="4098" name="Picture 2" descr="Python Integration with Tableau And Running Python Scripts inside Tableau –  Technical Jockey –&gt; Powered By Instrovate.com">
            <a:extLst>
              <a:ext uri="{FF2B5EF4-FFF2-40B4-BE49-F238E27FC236}">
                <a16:creationId xmlns:a16="http://schemas.microsoft.com/office/drawing/2014/main" id="{9476E065-2833-221E-C32D-52D5E6E05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113" y="1309255"/>
            <a:ext cx="7299180" cy="477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794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85661-9C32-20CB-E5FA-4C70A66D918B}"/>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7383DEB4-D7EB-996D-31A0-401332E27CDA}"/>
              </a:ext>
            </a:extLst>
          </p:cNvPr>
          <p:cNvSpPr>
            <a:spLocks noGrp="1"/>
          </p:cNvSpPr>
          <p:nvPr>
            <p:ph type="title"/>
          </p:nvPr>
        </p:nvSpPr>
        <p:spPr/>
        <p:txBody>
          <a:bodyPr/>
          <a:lstStyle/>
          <a:p>
            <a:r>
              <a:rPr lang="sr" dirty="0"/>
              <a:t>Tableau са TabPy-јем</a:t>
            </a:r>
          </a:p>
        </p:txBody>
      </p:sp>
      <p:sp>
        <p:nvSpPr>
          <p:cNvPr id="5" name="Symbol zastępczy zawartości 4">
            <a:extLst>
              <a:ext uri="{FF2B5EF4-FFF2-40B4-BE49-F238E27FC236}">
                <a16:creationId xmlns:a16="http://schemas.microsoft.com/office/drawing/2014/main" id="{CD8E5B24-364D-6813-D004-FA1CA037764B}"/>
              </a:ext>
            </a:extLst>
          </p:cNvPr>
          <p:cNvSpPr>
            <a:spLocks noGrp="1"/>
          </p:cNvSpPr>
          <p:nvPr>
            <p:ph idx="1"/>
          </p:nvPr>
        </p:nvSpPr>
        <p:spPr/>
        <p:txBody>
          <a:bodyPr>
            <a:normAutofit/>
          </a:bodyPr>
          <a:lstStyle/>
          <a:p>
            <a:r>
              <a:rPr lang="sr" sz="1800" dirty="0" err="1"/>
              <a:t>TabPy </a:t>
            </a:r>
            <a:r>
              <a:rPr lang="sr" sz="1800" dirty="0"/>
              <a:t>омогућава корисницима да покрећу Пајтон скрипте у Tableau-у, омогућавајући прилагођене прорачуне и имплементацију напреднијих аналитичких модела и анализа.</a:t>
            </a:r>
            <a:endParaRPr lang="sl-SI" sz="1800" dirty="0"/>
          </a:p>
          <a:p>
            <a:r>
              <a:rPr lang="sr" sz="1800" dirty="0"/>
              <a:t>Платформа такође омогућава визуелизацију (нпр. временске серије и топлотне мапе), што се може додатно побољшати интеграцијом предвиђања заснованих на Пајтону директно у постојеће визуелизације.</a:t>
            </a:r>
            <a:endParaRPr lang="sl-SI" sz="1800" dirty="0"/>
          </a:p>
          <a:p>
            <a:r>
              <a:rPr lang="sr" sz="1800" dirty="0"/>
              <a:t>Поред тога, омогућава коришћење и интеграцију различитих извора података, што заузврат пружа динамичнију, сложенију и вишеизворну аналитику која се може додатно прилагодити параметрима корисника, омогућавајући корисницима већу динамику и флексибилност.</a:t>
            </a:r>
            <a:endParaRPr lang="pl-PL" sz="1800" dirty="0"/>
          </a:p>
          <a:p>
            <a:endParaRPr lang="pl-PL" sz="1800" dirty="0"/>
          </a:p>
        </p:txBody>
      </p:sp>
      <p:sp>
        <p:nvSpPr>
          <p:cNvPr id="6" name="Symbol zastępczy zawartości 4">
            <a:extLst>
              <a:ext uri="{FF2B5EF4-FFF2-40B4-BE49-F238E27FC236}">
                <a16:creationId xmlns:a16="http://schemas.microsoft.com/office/drawing/2014/main" id="{39BEA493-7ABB-C21C-FEE0-84701E25B26A}"/>
              </a:ext>
            </a:extLst>
          </p:cNvPr>
          <p:cNvSpPr txBox="1">
            <a:spLocks/>
          </p:cNvSpPr>
          <p:nvPr/>
        </p:nvSpPr>
        <p:spPr>
          <a:xfrm>
            <a:off x="838200" y="6176963"/>
            <a:ext cx="4580467" cy="47730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r" sz="1200" dirty="0">
                <a:solidFill>
                  <a:srgbClr val="7F7F7F"/>
                </a:solidFill>
              </a:rPr>
              <a:t>Tableau (верзија 9.1). (2016). Часопис Удружења медицинских библиотека: JMLA, 104(2), 182–183. https://doi.org/10.3163/1536-5050.104.2.022</a:t>
            </a:r>
          </a:p>
          <a:p>
            <a:pPr marL="0" indent="0">
              <a:buFont typeface="Arial" panose="020B0604020202020204" pitchFamily="34" charset="0"/>
              <a:buNone/>
            </a:pPr>
            <a:endParaRPr lang="en-US" sz="1200" dirty="0">
              <a:solidFill>
                <a:srgbClr val="7F7F7F"/>
              </a:solidFill>
            </a:endParaRPr>
          </a:p>
        </p:txBody>
      </p:sp>
    </p:spTree>
    <p:extLst>
      <p:ext uri="{BB962C8B-B14F-4D97-AF65-F5344CB8AC3E}">
        <p14:creationId xmlns:p14="http://schemas.microsoft.com/office/powerpoint/2010/main" val="807141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EB544-8A55-2E36-9EE8-0AE214B5FF4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A81F2E11-260F-A288-1FB0-A1449FA94952}"/>
              </a:ext>
            </a:extLst>
          </p:cNvPr>
          <p:cNvSpPr>
            <a:spLocks noGrp="1"/>
          </p:cNvSpPr>
          <p:nvPr>
            <p:ph type="title"/>
          </p:nvPr>
        </p:nvSpPr>
        <p:spPr/>
        <p:txBody>
          <a:bodyPr/>
          <a:lstStyle/>
          <a:p>
            <a:r>
              <a:rPr lang="sr" dirty="0"/>
              <a:t>Tableau са TabPy-јем</a:t>
            </a:r>
          </a:p>
        </p:txBody>
      </p:sp>
      <p:sp>
        <p:nvSpPr>
          <p:cNvPr id="5" name="Symbol zastępczy zawartości 4">
            <a:extLst>
              <a:ext uri="{FF2B5EF4-FFF2-40B4-BE49-F238E27FC236}">
                <a16:creationId xmlns:a16="http://schemas.microsoft.com/office/drawing/2014/main" id="{78E1C286-7C8C-C188-DCD8-EE695451234A}"/>
              </a:ext>
            </a:extLst>
          </p:cNvPr>
          <p:cNvSpPr>
            <a:spLocks noGrp="1"/>
          </p:cNvSpPr>
          <p:nvPr>
            <p:ph idx="1"/>
          </p:nvPr>
        </p:nvSpPr>
        <p:spPr/>
        <p:txBody>
          <a:bodyPr>
            <a:normAutofit/>
          </a:bodyPr>
          <a:lstStyle/>
          <a:p>
            <a:r>
              <a:rPr lang="sr" sz="1800" dirty="0"/>
              <a:t>Tableau, са интеграцијом </a:t>
            </a:r>
            <a:r>
              <a:rPr lang="sr" sz="1800" dirty="0" err="1"/>
              <a:t>TabPy-ја </a:t>
            </a:r>
            <a:r>
              <a:rPr lang="sr" sz="1800" dirty="0"/>
              <a:t>, је најкориснији у развоју, тестирању и валидацији анализе временских серија, инжењерингу карактеристика (процесу одабира, манипулисања и трансформације сирових података у карактеристике које се могу користити у надгледаном учењу) и напреднијем/сложенијем статистичком моделирању.</a:t>
            </a:r>
            <a:endParaRPr lang="sl-SI" sz="1800" dirty="0"/>
          </a:p>
          <a:p>
            <a:r>
              <a:rPr lang="sr" sz="1800" dirty="0"/>
              <a:t>Корисницима се пружају смернице и туторијали који помажу у току учења, који се састоји од увоза података у алат, процеса визуелизације и Пајтон функционалности за додавање предиктивних елемената одабраним подацима.</a:t>
            </a:r>
            <a:endParaRPr lang="sl-SI" sz="1800" dirty="0"/>
          </a:p>
          <a:p>
            <a:r>
              <a:rPr lang="sr" sz="1800" dirty="0"/>
              <a:t>Често се користи у индустрији, у секторима, логистици и финансијама, где може помоћи и у визуелизацији и у анализи података.</a:t>
            </a:r>
            <a:endParaRPr lang="pl-PL" sz="1800" dirty="0"/>
          </a:p>
        </p:txBody>
      </p:sp>
    </p:spTree>
    <p:extLst>
      <p:ext uri="{BB962C8B-B14F-4D97-AF65-F5344CB8AC3E}">
        <p14:creationId xmlns:p14="http://schemas.microsoft.com/office/powerpoint/2010/main" val="2984377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521AC-30B9-8EBB-A023-F12DAE9864A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8BAA1260-271D-A488-AF37-056F0A9E4EBC}"/>
              </a:ext>
            </a:extLst>
          </p:cNvPr>
          <p:cNvSpPr>
            <a:spLocks noGrp="1"/>
          </p:cNvSpPr>
          <p:nvPr>
            <p:ph type="title"/>
          </p:nvPr>
        </p:nvSpPr>
        <p:spPr/>
        <p:txBody>
          <a:bodyPr/>
          <a:lstStyle/>
          <a:p>
            <a:r>
              <a:rPr lang="sr" dirty="0"/>
              <a:t>Tableau са TabPy-јем - пример</a:t>
            </a:r>
          </a:p>
        </p:txBody>
      </p:sp>
      <p:sp>
        <p:nvSpPr>
          <p:cNvPr id="5" name="Symbol zastępczy zawartości 4">
            <a:extLst>
              <a:ext uri="{FF2B5EF4-FFF2-40B4-BE49-F238E27FC236}">
                <a16:creationId xmlns:a16="http://schemas.microsoft.com/office/drawing/2014/main" id="{AFCC9BE7-D5C0-723F-0ECD-7186E7C96B1E}"/>
              </a:ext>
            </a:extLst>
          </p:cNvPr>
          <p:cNvSpPr>
            <a:spLocks noGrp="1"/>
          </p:cNvSpPr>
          <p:nvPr>
            <p:ph idx="1"/>
          </p:nvPr>
        </p:nvSpPr>
        <p:spPr/>
        <p:txBody>
          <a:bodyPr>
            <a:normAutofit/>
          </a:bodyPr>
          <a:lstStyle/>
          <a:p>
            <a:r>
              <a:rPr lang="sr" sz="1800" dirty="0"/>
              <a:t>Логистичка компанија се суочила са променљивим роковима испоруке због непредвидивих саобраћајних образаца у региону у којем је пословала.</a:t>
            </a:r>
            <a:endParaRPr lang="sl-SI" sz="1800" dirty="0"/>
          </a:p>
          <a:p>
            <a:r>
              <a:rPr lang="sr" sz="1800" dirty="0"/>
              <a:t>Због недоследних испорука и неколико кашњења у испорукама, компанија се суочава са значајним незадовољством купаца.</a:t>
            </a:r>
            <a:endParaRPr lang="sl-SI" sz="1800" dirty="0"/>
          </a:p>
          <a:p>
            <a:r>
              <a:rPr lang="sr" sz="1800" dirty="0"/>
              <a:t>Да би избегла потенцијални губитак купаца, компанија је користила прикупљене податке за развој визуелизације саобраћајних трендова у својим оперативним регионима како би предвидела потенцијална кашњења и омогућила динамичко прилагођавање руте за своје камионе за доставу.</a:t>
            </a:r>
            <a:endParaRPr lang="sl-SI" sz="1800" dirty="0"/>
          </a:p>
          <a:p>
            <a:r>
              <a:rPr lang="sr" sz="1800" dirty="0"/>
              <a:t>Таквим приступом, компанија је смањила време испоруке, побољшала тачност испорука и побољшала искуство и задовољство купаца.</a:t>
            </a:r>
            <a:endParaRPr lang="pl-PL" sz="1800" dirty="0"/>
          </a:p>
        </p:txBody>
      </p:sp>
    </p:spTree>
    <p:extLst>
      <p:ext uri="{BB962C8B-B14F-4D97-AF65-F5344CB8AC3E}">
        <p14:creationId xmlns:p14="http://schemas.microsoft.com/office/powerpoint/2010/main" val="671620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sr" dirty="0"/>
              <a:t>Дневни ред</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sr" sz="2000" dirty="0"/>
              <a:t>АИ алати о општим темама</a:t>
            </a:r>
          </a:p>
          <a:p>
            <a:r>
              <a:rPr lang="sr" sz="2000" dirty="0"/>
              <a:t>ChatGPT</a:t>
            </a:r>
          </a:p>
          <a:p>
            <a:r>
              <a:rPr lang="sr" sz="2000" dirty="0"/>
              <a:t>DataRobot</a:t>
            </a:r>
          </a:p>
          <a:p>
            <a:r>
              <a:rPr lang="sr" sz="2000" dirty="0"/>
              <a:t>Табло са TabPy-јем</a:t>
            </a:r>
          </a:p>
          <a:p>
            <a:r>
              <a:rPr lang="sr" sz="2000" dirty="0"/>
              <a:t>H2O.ai</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932A6-6256-0D90-DBAC-751683E8CDF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EEBD322-80E0-82A2-21C7-A51933B2517F}"/>
              </a:ext>
            </a:extLst>
          </p:cNvPr>
          <p:cNvSpPr>
            <a:spLocks noGrp="1"/>
          </p:cNvSpPr>
          <p:nvPr>
            <p:ph type="title"/>
          </p:nvPr>
        </p:nvSpPr>
        <p:spPr/>
        <p:txBody>
          <a:bodyPr/>
          <a:lstStyle/>
          <a:p>
            <a:r>
              <a:rPr lang="sr" dirty="0"/>
              <a:t>H2O.ai</a:t>
            </a:r>
          </a:p>
        </p:txBody>
      </p:sp>
      <p:sp>
        <p:nvSpPr>
          <p:cNvPr id="5" name="Symbol zastępczy zawartości 4">
            <a:extLst>
              <a:ext uri="{FF2B5EF4-FFF2-40B4-BE49-F238E27FC236}">
                <a16:creationId xmlns:a16="http://schemas.microsoft.com/office/drawing/2014/main" id="{C48A9BD7-99FD-B3D6-5EAC-33DA1406826F}"/>
              </a:ext>
            </a:extLst>
          </p:cNvPr>
          <p:cNvSpPr>
            <a:spLocks noGrp="1"/>
          </p:cNvSpPr>
          <p:nvPr>
            <p:ph idx="1"/>
          </p:nvPr>
        </p:nvSpPr>
        <p:spPr/>
        <p:txBody>
          <a:bodyPr>
            <a:normAutofit/>
          </a:bodyPr>
          <a:lstStyle/>
          <a:p>
            <a:r>
              <a:rPr lang="sr" sz="1800" dirty="0"/>
              <a:t>H2O.ai је основао 2011. године </a:t>
            </a:r>
            <a:r>
              <a:rPr lang="sr" sz="1800" dirty="0" err="1"/>
              <a:t>Сри </a:t>
            </a:r>
            <a:r>
              <a:rPr lang="sr" sz="1800" dirty="0"/>
              <a:t>Амбати са мисијом да демократизује алате вештачке интелигенције (омогући ширу базу корисника технологија вештачке интелигенције), што би машинско учење учинило приступачним и скалабилним не само за предузећа већ и за образовне институције и појединце.</a:t>
            </a:r>
            <a:endParaRPr lang="sl-SI" sz="1800" dirty="0"/>
          </a:p>
          <a:p>
            <a:r>
              <a:rPr lang="sr" sz="1800" dirty="0"/>
              <a:t>Првобитно је развијена као платформа отвореног кода, али се брзо трансформисала у платформу отвореног кода и слободно доступну под називом H2O-3 (традиционални модели машинског учења) и у комерцијални софтверски пакет под називом H2O Driverless AI због једноставности коришћења и робусних </a:t>
            </a:r>
            <a:r>
              <a:rPr lang="sr" sz="1800" dirty="0" err="1"/>
              <a:t>AutoML </a:t>
            </a:r>
            <a:r>
              <a:rPr lang="sr" sz="1800" dirty="0"/>
              <a:t>могућности погодних за пословне секторе.</a:t>
            </a:r>
            <a:endParaRPr lang="sl-SI" sz="1800" dirty="0"/>
          </a:p>
          <a:p>
            <a:r>
              <a:rPr lang="sr" sz="1800" dirty="0"/>
              <a:t>Главни циљ компаније H2O.ai и њеног алата био је да уклони постојеће баријере у машинском учењу пружањем алата који аутоматизују радне процесе науке о подацима и омогућавањем коришћења таквих алата и широј корисничкој бази са ограниченим искуством, знањем и могућностима за изградњу и примену предиктивних модела.</a:t>
            </a:r>
            <a:endParaRPr lang="sl-SI" sz="1800" dirty="0"/>
          </a:p>
          <a:p>
            <a:r>
              <a:rPr lang="sr" sz="1800" dirty="0"/>
              <a:t>Тренутно се користи у секторима финансија, здравства, малопродаје и академске заједнице јер пружа значајну подршку кроз апликације које захтевају скалабилна решења за машинско учење и велике брзине.</a:t>
            </a:r>
            <a:endParaRPr lang="pl-PL" sz="1800" dirty="0"/>
          </a:p>
        </p:txBody>
      </p:sp>
      <p:sp>
        <p:nvSpPr>
          <p:cNvPr id="6" name="Symbol zastępczy zawartości 4">
            <a:extLst>
              <a:ext uri="{FF2B5EF4-FFF2-40B4-BE49-F238E27FC236}">
                <a16:creationId xmlns:a16="http://schemas.microsoft.com/office/drawing/2014/main" id="{7322CBC0-D695-B929-955F-4EBB207744C2}"/>
              </a:ext>
            </a:extLst>
          </p:cNvPr>
          <p:cNvSpPr txBox="1">
            <a:spLocks/>
          </p:cNvSpPr>
          <p:nvPr/>
        </p:nvSpPr>
        <p:spPr>
          <a:xfrm>
            <a:off x="702732" y="5864033"/>
            <a:ext cx="6425856" cy="73271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r" sz="1200" dirty="0">
                <a:solidFill>
                  <a:srgbClr val="7F7F7F"/>
                </a:solidFill>
              </a:rPr>
              <a:t>H2O (2024). </a:t>
            </a:r>
            <a:r>
              <a:rPr lang="sr" sz="1200" i="1" dirty="0">
                <a:solidFill>
                  <a:srgbClr val="7F7F7F"/>
                </a:solidFill>
              </a:rPr>
              <a:t>Демократизујте вештачку интелигенцију </a:t>
            </a:r>
            <a:r>
              <a:rPr lang="sr" sz="1200" dirty="0">
                <a:solidFill>
                  <a:srgbClr val="7F7F7F"/>
                </a:solidFill>
              </a:rPr>
              <a:t>. Доступно на: https://h2o.ai/company/democratize-ai/</a:t>
            </a:r>
          </a:p>
          <a:p>
            <a:pPr marL="0" indent="0">
              <a:buFont typeface="Arial" panose="020B0604020202020204" pitchFamily="34" charset="0"/>
              <a:buNone/>
            </a:pPr>
            <a:r>
              <a:rPr lang="sr" sz="1200" dirty="0">
                <a:solidFill>
                  <a:srgbClr val="7F7F7F"/>
                </a:solidFill>
              </a:rPr>
              <a:t>Чен, Ј., Лиу, Кс., Гао, Л., Жу, М., Шиа, БЦ, Чен, М., Је, Л., и Ћин, Л. (2023). </a:t>
            </a:r>
            <a:r>
              <a:rPr lang="sr" sz="1200" i="1" dirty="0">
                <a:solidFill>
                  <a:srgbClr val="7F7F7F"/>
                </a:solidFill>
              </a:rPr>
              <a:t>Коришћење аутоматских алгоритама машинског учења H2O за идентификацију предиктора некоришћења веб медицинских картона међу пацијентима у окружењу богатом подацима: студија мешовитих метода. JMIR медицинска информатика </a:t>
            </a:r>
            <a:r>
              <a:rPr lang="sr" sz="1200" dirty="0">
                <a:solidFill>
                  <a:srgbClr val="7F7F7F"/>
                </a:solidFill>
              </a:rPr>
              <a:t>, 11, e41576. https://doi.org/10.2196/41576</a:t>
            </a:r>
          </a:p>
          <a:p>
            <a:pPr marL="0" indent="0">
              <a:buFont typeface="Arial" panose="020B0604020202020204" pitchFamily="34" charset="0"/>
              <a:buNone/>
            </a:pPr>
            <a:endParaRPr lang="pl-PL" sz="1200" dirty="0">
              <a:solidFill>
                <a:srgbClr val="7F7F7F"/>
              </a:solidFill>
            </a:endParaRPr>
          </a:p>
        </p:txBody>
      </p:sp>
    </p:spTree>
    <p:extLst>
      <p:ext uri="{BB962C8B-B14F-4D97-AF65-F5344CB8AC3E}">
        <p14:creationId xmlns:p14="http://schemas.microsoft.com/office/powerpoint/2010/main" val="2470122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512EF-6388-64BC-0CB4-90222860C71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72B25F1-371E-CAA7-1081-0CA29BEA1F44}"/>
              </a:ext>
            </a:extLst>
          </p:cNvPr>
          <p:cNvSpPr>
            <a:spLocks noGrp="1"/>
          </p:cNvSpPr>
          <p:nvPr>
            <p:ph type="title"/>
          </p:nvPr>
        </p:nvSpPr>
        <p:spPr/>
        <p:txBody>
          <a:bodyPr/>
          <a:lstStyle/>
          <a:p>
            <a:r>
              <a:rPr lang="sr" dirty="0"/>
              <a:t>H2O.ai платформа</a:t>
            </a:r>
          </a:p>
        </p:txBody>
      </p:sp>
      <p:pic>
        <p:nvPicPr>
          <p:cNvPr id="5124" name="Picture 4" descr="Understanding the Model Interpretation Page — Using Driverless AI 1.11.1  documentation">
            <a:extLst>
              <a:ext uri="{FF2B5EF4-FFF2-40B4-BE49-F238E27FC236}">
                <a16:creationId xmlns:a16="http://schemas.microsoft.com/office/drawing/2014/main" id="{B0AAED3A-ACBF-A86B-6457-95B63C121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892" y="1361209"/>
            <a:ext cx="9644216" cy="460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967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33CE-FD9F-E960-BF4B-C28A2B441D7F}"/>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12FA418F-5621-59C8-9452-B8F11F2EB6EF}"/>
              </a:ext>
            </a:extLst>
          </p:cNvPr>
          <p:cNvSpPr>
            <a:spLocks noGrp="1"/>
          </p:cNvSpPr>
          <p:nvPr>
            <p:ph type="title"/>
          </p:nvPr>
        </p:nvSpPr>
        <p:spPr/>
        <p:txBody>
          <a:bodyPr/>
          <a:lstStyle/>
          <a:p>
            <a:r>
              <a:rPr lang="sr" dirty="0"/>
              <a:t>H2O.ai</a:t>
            </a:r>
          </a:p>
        </p:txBody>
      </p:sp>
      <p:sp>
        <p:nvSpPr>
          <p:cNvPr id="5" name="Symbol zastępczy zawartości 4">
            <a:extLst>
              <a:ext uri="{FF2B5EF4-FFF2-40B4-BE49-F238E27FC236}">
                <a16:creationId xmlns:a16="http://schemas.microsoft.com/office/drawing/2014/main" id="{DC227562-D7C6-931C-C39F-E109708C031D}"/>
              </a:ext>
            </a:extLst>
          </p:cNvPr>
          <p:cNvSpPr>
            <a:spLocks noGrp="1"/>
          </p:cNvSpPr>
          <p:nvPr>
            <p:ph idx="1"/>
          </p:nvPr>
        </p:nvSpPr>
        <p:spPr/>
        <p:txBody>
          <a:bodyPr>
            <a:normAutofit/>
          </a:bodyPr>
          <a:lstStyle/>
          <a:p>
            <a:r>
              <a:rPr lang="sr" sz="1800" dirty="0"/>
              <a:t>H2O.ai користи неколико модела машинског учења, не искључујући Генерализоване линеарне моделе (GLM) (флексибилна генерализација обичне линеарне регресије), Градијентне машине за појачавање (GBM) (техника машинског учења за појачавање у функционалном простору) и неуронске мреже дубоког учења. Поред тога, могућност подршке ансамбл модела који комбинују излазе више алгоритама пружа већу свеобухватну анализу и тачност резултата.</a:t>
            </a:r>
            <a:endParaRPr lang="sl-SI" sz="1800" dirty="0"/>
          </a:p>
          <a:p>
            <a:r>
              <a:rPr lang="sr" sz="1800" dirty="0"/>
              <a:t>Оквири неуронских мрежа раде на принципима сличним ChatGPT-у учећи кроз одабране велике скупове података, што је корисно за сложене задатке препознавања образаца. У комбинацији са могућностима неуронске мреже и обраде података, платформа омогућава руковање великим подацима паралелном обрадом и рачунарством у меморији, омогућавајући скалирање како би обухватило скупове података у пословним апликацијама.</a:t>
            </a:r>
            <a:endParaRPr lang="sl-SI" sz="1800" dirty="0"/>
          </a:p>
          <a:p>
            <a:r>
              <a:rPr lang="sr" sz="1800" dirty="0"/>
              <a:t>Једна од његових главних предности је </a:t>
            </a:r>
            <a:r>
              <a:rPr lang="sr" sz="1800" dirty="0" err="1"/>
              <a:t>AutoML </a:t>
            </a:r>
            <a:r>
              <a:rPr lang="sr" sz="1800" dirty="0"/>
              <a:t>механизам, који пружа аутоматски процес за селекцију, подешавање и обуку постојећих модела. Укључивањем оптимизације хиперпараметара (избором оптималних хиперпараметара/параметара који би били оптимални за алгоритам учења), перформансе модела се максимизирају кроз подешавање фактора (нпр. брзине учења и регуларизације).</a:t>
            </a:r>
            <a:endParaRPr lang="pl-PL" sz="1800" dirty="0"/>
          </a:p>
        </p:txBody>
      </p:sp>
      <p:sp>
        <p:nvSpPr>
          <p:cNvPr id="6" name="Symbol zastępczy zawartości 4">
            <a:extLst>
              <a:ext uri="{FF2B5EF4-FFF2-40B4-BE49-F238E27FC236}">
                <a16:creationId xmlns:a16="http://schemas.microsoft.com/office/drawing/2014/main" id="{AE638538-FA16-FBF2-78E0-44B6CB126029}"/>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r" sz="900" dirty="0">
                <a:solidFill>
                  <a:schemeClr val="bg1">
                    <a:lumMod val="50000"/>
                  </a:schemeClr>
                </a:solidFill>
              </a:rPr>
              <a:t>Хол, П., </a:t>
            </a:r>
            <a:r>
              <a:rPr lang="sr" sz="900" dirty="0" err="1">
                <a:solidFill>
                  <a:schemeClr val="bg1">
                    <a:lumMod val="50000"/>
                  </a:schemeClr>
                </a:solidFill>
              </a:rPr>
              <a:t>Гил </a:t>
            </a:r>
            <a:r>
              <a:rPr lang="sr" sz="900" dirty="0">
                <a:solidFill>
                  <a:schemeClr val="bg1">
                    <a:lumMod val="50000"/>
                  </a:schemeClr>
                </a:solidFill>
              </a:rPr>
              <a:t>, Н., </a:t>
            </a:r>
            <a:r>
              <a:rPr lang="sr" sz="900" dirty="0" err="1">
                <a:solidFill>
                  <a:schemeClr val="bg1">
                    <a:lumMod val="50000"/>
                  </a:schemeClr>
                </a:solidFill>
              </a:rPr>
              <a:t>Курка </a:t>
            </a:r>
            <a:r>
              <a:rPr lang="sr" sz="900" dirty="0">
                <a:solidFill>
                  <a:schemeClr val="bg1">
                    <a:lumMod val="50000"/>
                  </a:schemeClr>
                </a:solidFill>
              </a:rPr>
              <a:t>, М. и Фан, В. (2019). </a:t>
            </a:r>
            <a:r>
              <a:rPr lang="sr" sz="900" i="1" dirty="0" err="1">
                <a:solidFill>
                  <a:schemeClr val="bg1">
                    <a:lumMod val="50000"/>
                  </a:schemeClr>
                </a:solidFill>
              </a:rPr>
              <a:t>Машина .</a:t>
            </a:r>
            <a:r>
              <a:rPr lang="sr" sz="900" i="1" dirty="0">
                <a:solidFill>
                  <a:schemeClr val="bg1">
                    <a:lumMod val="50000"/>
                  </a:schemeClr>
                </a:solidFill>
              </a:rPr>
              <a:t> </a:t>
            </a:r>
            <a:r>
              <a:rPr lang="sr" sz="900" i="1" dirty="0" err="1">
                <a:solidFill>
                  <a:schemeClr val="bg1">
                    <a:lumMod val="50000"/>
                  </a:schemeClr>
                </a:solidFill>
              </a:rPr>
              <a:t>учење</a:t>
            </a:r>
            <a:r>
              <a:rPr lang="sr" sz="900" i="1" dirty="0">
                <a:solidFill>
                  <a:schemeClr val="bg1">
                    <a:lumMod val="50000"/>
                  </a:schemeClr>
                </a:solidFill>
              </a:rPr>
              <a:t> </a:t>
            </a:r>
            <a:r>
              <a:rPr lang="sr" sz="900" i="1" dirty="0" err="1">
                <a:solidFill>
                  <a:schemeClr val="bg1">
                    <a:lumMod val="50000"/>
                  </a:schemeClr>
                </a:solidFill>
              </a:rPr>
              <a:t>интерпретабилност</a:t>
            </a:r>
            <a:r>
              <a:rPr lang="sr" sz="900" i="1" dirty="0">
                <a:solidFill>
                  <a:schemeClr val="bg1">
                    <a:lumMod val="50000"/>
                  </a:schemeClr>
                </a:solidFill>
              </a:rPr>
              <a:t> </a:t>
            </a:r>
            <a:r>
              <a:rPr lang="sr" sz="900" i="1" dirty="0" err="1">
                <a:solidFill>
                  <a:schemeClr val="bg1">
                    <a:lumMod val="50000"/>
                  </a:schemeClr>
                </a:solidFill>
              </a:rPr>
              <a:t>са </a:t>
            </a:r>
            <a:r>
              <a:rPr lang="sr" sz="900" i="1" dirty="0">
                <a:solidFill>
                  <a:schemeClr val="bg1">
                    <a:lumMod val="50000"/>
                  </a:schemeClr>
                </a:solidFill>
              </a:rPr>
              <a:t>H2O AI </a:t>
            </a:r>
            <a:r>
              <a:rPr lang="sr" sz="900" i="1" dirty="0" err="1">
                <a:solidFill>
                  <a:schemeClr val="bg1">
                    <a:lumMod val="50000"/>
                  </a:schemeClr>
                </a:solidFill>
              </a:rPr>
              <a:t>без возача </a:t>
            </a:r>
            <a:r>
              <a:rPr lang="sr" sz="900" dirty="0">
                <a:solidFill>
                  <a:schemeClr val="bg1">
                    <a:lumMod val="50000"/>
                  </a:schemeClr>
                </a:solidFill>
              </a:rPr>
              <a:t>(А. </a:t>
            </a:r>
            <a:r>
              <a:rPr lang="sr" sz="900" dirty="0" err="1">
                <a:solidFill>
                  <a:schemeClr val="bg1">
                    <a:lumMod val="50000"/>
                  </a:schemeClr>
                </a:solidFill>
              </a:rPr>
              <a:t>Барц </a:t>
            </a:r>
            <a:r>
              <a:rPr lang="sr" sz="900" dirty="0">
                <a:solidFill>
                  <a:schemeClr val="bg1">
                    <a:lumMod val="50000"/>
                  </a:schemeClr>
                </a:solidFill>
              </a:rPr>
              <a:t>, ур.). H2O.ai, </a:t>
            </a:r>
            <a:r>
              <a:rPr lang="sr" sz="900" dirty="0" err="1">
                <a:solidFill>
                  <a:schemeClr val="bg1">
                    <a:lumMod val="50000"/>
                  </a:schemeClr>
                </a:solidFill>
              </a:rPr>
              <a:t>Inc. </a:t>
            </a:r>
            <a:r>
              <a:rPr lang="sr" sz="900" dirty="0">
                <a:solidFill>
                  <a:schemeClr val="bg1">
                    <a:lumMod val="50000"/>
                  </a:schemeClr>
                </a:solidFill>
              </a:rPr>
              <a:t>http://docs.h2o.ai</a:t>
            </a:r>
            <a:endParaRPr lang="pl-PL" sz="1100" dirty="0">
              <a:solidFill>
                <a:schemeClr val="bg1">
                  <a:lumMod val="50000"/>
                </a:schemeClr>
              </a:solidFill>
            </a:endParaRPr>
          </a:p>
        </p:txBody>
      </p:sp>
    </p:spTree>
    <p:extLst>
      <p:ext uri="{BB962C8B-B14F-4D97-AF65-F5344CB8AC3E}">
        <p14:creationId xmlns:p14="http://schemas.microsoft.com/office/powerpoint/2010/main" val="4004302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6D7B2-1E85-CE91-D03D-61E45387C9D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E6AB8989-DDF2-76B8-3E87-56EEA9236138}"/>
              </a:ext>
            </a:extLst>
          </p:cNvPr>
          <p:cNvSpPr>
            <a:spLocks noGrp="1"/>
          </p:cNvSpPr>
          <p:nvPr>
            <p:ph type="title"/>
          </p:nvPr>
        </p:nvSpPr>
        <p:spPr/>
        <p:txBody>
          <a:bodyPr/>
          <a:lstStyle/>
          <a:p>
            <a:r>
              <a:rPr lang="sr" dirty="0"/>
              <a:t>H2O.ai</a:t>
            </a:r>
          </a:p>
        </p:txBody>
      </p:sp>
      <p:sp>
        <p:nvSpPr>
          <p:cNvPr id="5" name="Symbol zastępczy zawartości 4">
            <a:extLst>
              <a:ext uri="{FF2B5EF4-FFF2-40B4-BE49-F238E27FC236}">
                <a16:creationId xmlns:a16="http://schemas.microsoft.com/office/drawing/2014/main" id="{DC9B85BE-C9E7-65BE-F325-5EB219EA2C7A}"/>
              </a:ext>
            </a:extLst>
          </p:cNvPr>
          <p:cNvSpPr>
            <a:spLocks noGrp="1"/>
          </p:cNvSpPr>
          <p:nvPr>
            <p:ph idx="1"/>
          </p:nvPr>
        </p:nvSpPr>
        <p:spPr/>
        <p:txBody>
          <a:bodyPr>
            <a:normAutofit/>
          </a:bodyPr>
          <a:lstStyle/>
          <a:p>
            <a:r>
              <a:rPr lang="sr" sz="1800" dirty="0"/>
              <a:t>Примарна примена алата је усмерена на предиктивну аналитику, анализу процене ризика и персонализацију модела у индустријама (нпр. малопродаја).</a:t>
            </a:r>
            <a:endParaRPr lang="sl-SI" sz="1800" dirty="0"/>
          </a:p>
          <a:p>
            <a:r>
              <a:rPr lang="sr" sz="1800" dirty="0"/>
              <a:t>Са образовног или академског становишта, платформа се користи за подучавање концепата машинског учења због свог визуелног, корисничког интерфејса и разноврсних доступних алгоритама. Студенти и ученици могу експериментисати са алгоритмима без потребе за кодирањем.</a:t>
            </a:r>
            <a:endParaRPr lang="sl-SI" sz="1800" dirty="0"/>
          </a:p>
          <a:p>
            <a:r>
              <a:rPr lang="sr" sz="1800" dirty="0"/>
              <a:t>Са становишта корисника, платформа пружа једноставне смернице о томе како отпремити скупове података, конфигурисати циљне променљиве и покренути </a:t>
            </a:r>
            <a:r>
              <a:rPr lang="sr" sz="1800" dirty="0" err="1"/>
              <a:t>AutoML </a:t>
            </a:r>
            <a:r>
              <a:rPr lang="sr" sz="1800" dirty="0"/>
              <a:t>, који може аутоматски генерисати и проценити низ модела. Такође пружа базу за моделе са најбољим учинком и рангира их на листама, омогућавајући корисницима да изаберу онај који је најпогоднији за њихове проблеме или потребе.</a:t>
            </a:r>
            <a:endParaRPr lang="pl-PL" sz="1800" dirty="0"/>
          </a:p>
        </p:txBody>
      </p:sp>
    </p:spTree>
    <p:extLst>
      <p:ext uri="{BB962C8B-B14F-4D97-AF65-F5344CB8AC3E}">
        <p14:creationId xmlns:p14="http://schemas.microsoft.com/office/powerpoint/2010/main" val="1007665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7B80D-F6BD-B484-29AD-218F1195C1C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34E892B6-5B8E-D87B-27BD-9E436CB66DE6}"/>
              </a:ext>
            </a:extLst>
          </p:cNvPr>
          <p:cNvSpPr>
            <a:spLocks noGrp="1"/>
          </p:cNvSpPr>
          <p:nvPr>
            <p:ph type="title"/>
          </p:nvPr>
        </p:nvSpPr>
        <p:spPr/>
        <p:txBody>
          <a:bodyPr/>
          <a:lstStyle/>
          <a:p>
            <a:r>
              <a:rPr lang="sr" dirty="0"/>
              <a:t>H2O.ai - Пример</a:t>
            </a:r>
          </a:p>
        </p:txBody>
      </p:sp>
      <p:sp>
        <p:nvSpPr>
          <p:cNvPr id="5" name="Symbol zastępczy zawartości 4">
            <a:extLst>
              <a:ext uri="{FF2B5EF4-FFF2-40B4-BE49-F238E27FC236}">
                <a16:creationId xmlns:a16="http://schemas.microsoft.com/office/drawing/2014/main" id="{688FA337-09F5-8FE5-7417-DFDE6DFCCB3B}"/>
              </a:ext>
            </a:extLst>
          </p:cNvPr>
          <p:cNvSpPr>
            <a:spLocks noGrp="1"/>
          </p:cNvSpPr>
          <p:nvPr>
            <p:ph idx="1"/>
          </p:nvPr>
        </p:nvSpPr>
        <p:spPr/>
        <p:txBody>
          <a:bodyPr>
            <a:normAutofit/>
          </a:bodyPr>
          <a:lstStyle/>
          <a:p>
            <a:r>
              <a:rPr lang="sr" sz="1800" dirty="0"/>
              <a:t>Финансијска институција је морала да поједностави свој процес бодовања кредита како би брже и прецизније доносила одлуке о кредитирању у складу са својим банкарским обавезама.</a:t>
            </a:r>
            <a:endParaRPr lang="sl-SI" sz="1800" dirty="0"/>
          </a:p>
          <a:p>
            <a:r>
              <a:rPr lang="sr" sz="1800" dirty="0"/>
              <a:t>Изазов са којим се суочава финансијска институција јесте да су њихове традиционалне методе бодовања кредита споре и неспособне да прецизно процене нове факторе у финансијским секторима. То доводи и до кредитног ризика и до губитка прихода због потенцијално пропуштених прилика.</a:t>
            </a:r>
            <a:endParaRPr lang="sl-SI" sz="1800" dirty="0"/>
          </a:p>
          <a:p>
            <a:r>
              <a:rPr lang="sr" sz="1800" dirty="0"/>
              <a:t>Користећи функције H2O.ai, запослени у финансијској институцији су обучавали предиктивни модел на основу података о прошлим клијентима, што им је помогло да идентификују кључне факторе повезане са кредитном способношћу. Модел је такође помогао у аутоматизацији процеса бодовања, рангирајући потенцијалне обавезе и апликације према нивоу ризика.</a:t>
            </a:r>
            <a:endParaRPr lang="sl-SI" sz="1800" dirty="0"/>
          </a:p>
          <a:p>
            <a:r>
              <a:rPr lang="sr" sz="1800" dirty="0"/>
              <a:t>Кроз побољшану тачност и ефикасност процене кредита, институција је смањила стопе неизвршења обавеза и побољшала/повећала своје могућности кредитирања. На тај начин, институција је могла брже доносити одлуке, повећати задовољство клијената и оптимизовати своје кредитне операције.</a:t>
            </a:r>
            <a:endParaRPr lang="pl-PL" sz="1800" dirty="0"/>
          </a:p>
        </p:txBody>
      </p:sp>
    </p:spTree>
    <p:extLst>
      <p:ext uri="{BB962C8B-B14F-4D97-AF65-F5344CB8AC3E}">
        <p14:creationId xmlns:p14="http://schemas.microsoft.com/office/powerpoint/2010/main" val="3224973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6373B-6311-7FBF-E418-62467AA45D66}"/>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DFA1AAAE-DEBC-3876-752F-C4AD56DFCE77}"/>
              </a:ext>
            </a:extLst>
          </p:cNvPr>
          <p:cNvSpPr>
            <a:spLocks noGrp="1"/>
          </p:cNvSpPr>
          <p:nvPr>
            <p:ph type="title"/>
          </p:nvPr>
        </p:nvSpPr>
        <p:spPr/>
        <p:txBody>
          <a:bodyPr/>
          <a:lstStyle/>
          <a:p>
            <a:r>
              <a:rPr lang="sr" dirty="0"/>
              <a:t>Вежба са ChatGPT-ом</a:t>
            </a:r>
          </a:p>
        </p:txBody>
      </p:sp>
      <p:sp>
        <p:nvSpPr>
          <p:cNvPr id="5" name="Symbol zastępczy zawartości 4">
            <a:extLst>
              <a:ext uri="{FF2B5EF4-FFF2-40B4-BE49-F238E27FC236}">
                <a16:creationId xmlns:a16="http://schemas.microsoft.com/office/drawing/2014/main" id="{4190806C-1BA8-FAA5-6C42-07404E062A5D}"/>
              </a:ext>
            </a:extLst>
          </p:cNvPr>
          <p:cNvSpPr>
            <a:spLocks noGrp="1"/>
          </p:cNvSpPr>
          <p:nvPr>
            <p:ph idx="1"/>
          </p:nvPr>
        </p:nvSpPr>
        <p:spPr/>
        <p:txBody>
          <a:bodyPr>
            <a:normAutofit/>
          </a:bodyPr>
          <a:lstStyle/>
          <a:p>
            <a:r>
              <a:rPr lang="sr" sz="1800" dirty="0"/>
              <a:t>Компанија под називом MerchY је прикупљала податке за своје испоруке.</a:t>
            </a:r>
          </a:p>
          <a:p>
            <a:r>
              <a:rPr lang="sr" sz="1800" dirty="0"/>
              <a:t>У пратећој Ексел датотеци, укључили су податке о врсти терета, врсти транспорта, времену потребном за испоруку, трошковима, плаћању, казни за кашњење у испоруци и удаљености испоруке.</a:t>
            </a:r>
          </a:p>
          <a:p>
            <a:r>
              <a:rPr lang="sr" sz="1800" dirty="0"/>
              <a:t>Компанија жели да анализира прикупљене податке уз помоћ SPSS-а</a:t>
            </a:r>
          </a:p>
          <a:p>
            <a:r>
              <a:rPr lang="sr" sz="1800" dirty="0"/>
              <a:t>Иако особа одговорна за анализу зна дуг пут за спровођење анализе, она такође зна да SPSS дозвољава употребу скрипти или синтаксе у софтверу.</a:t>
            </a:r>
          </a:p>
          <a:p>
            <a:r>
              <a:rPr lang="sr" sz="1800" dirty="0"/>
              <a:t>Да бисте отворили нову синтаксу, идите на Датотека -&gt; Ново -&gt; Синтакса, што ће отворити нови прозор у који можете унети код за анализу.</a:t>
            </a:r>
          </a:p>
          <a:p>
            <a:r>
              <a:rPr lang="sr" sz="1800" dirty="0"/>
              <a:t>Међутим, особа одговорна за анализу није упозната са писањем таквих кодова, због чега је користила ChatGPT</a:t>
            </a:r>
          </a:p>
        </p:txBody>
      </p:sp>
    </p:spTree>
    <p:extLst>
      <p:ext uri="{BB962C8B-B14F-4D97-AF65-F5344CB8AC3E}">
        <p14:creationId xmlns:p14="http://schemas.microsoft.com/office/powerpoint/2010/main" val="3502948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EEB45-141B-E202-2112-615C9FCEAF66}"/>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743449C9-A116-0B03-1B4A-1DEB10C881C6}"/>
              </a:ext>
            </a:extLst>
          </p:cNvPr>
          <p:cNvSpPr>
            <a:spLocks noGrp="1"/>
          </p:cNvSpPr>
          <p:nvPr>
            <p:ph type="title"/>
          </p:nvPr>
        </p:nvSpPr>
        <p:spPr/>
        <p:txBody>
          <a:bodyPr/>
          <a:lstStyle/>
          <a:p>
            <a:r>
              <a:rPr lang="sr" dirty="0"/>
              <a:t>Вежба са ChatGPT-ом</a:t>
            </a:r>
          </a:p>
        </p:txBody>
      </p:sp>
      <p:sp>
        <p:nvSpPr>
          <p:cNvPr id="5" name="Symbol zastępczy zawartości 4">
            <a:extLst>
              <a:ext uri="{FF2B5EF4-FFF2-40B4-BE49-F238E27FC236}">
                <a16:creationId xmlns:a16="http://schemas.microsoft.com/office/drawing/2014/main" id="{BC1E3DE1-F22D-93EA-B867-524C125D4887}"/>
              </a:ext>
            </a:extLst>
          </p:cNvPr>
          <p:cNvSpPr>
            <a:spLocks noGrp="1"/>
          </p:cNvSpPr>
          <p:nvPr>
            <p:ph idx="1"/>
          </p:nvPr>
        </p:nvSpPr>
        <p:spPr/>
        <p:txBody>
          <a:bodyPr>
            <a:normAutofit lnSpcReduction="10000"/>
          </a:bodyPr>
          <a:lstStyle/>
          <a:p>
            <a:r>
              <a:rPr lang="sr" sz="1800" dirty="0"/>
              <a:t>Рецимо да желимо да спроведемо једносмерну АНОВА, где желимо да измеримо да ли тип транспорта утиче на време потребно за испоруку и трошкове повезане са транспортом.</a:t>
            </a:r>
          </a:p>
          <a:p>
            <a:r>
              <a:rPr lang="sr" sz="1800" dirty="0"/>
              <a:t>Ако питамо ChatGPT, он ће нам припремити синтаксу као што је приказано испод:</a:t>
            </a:r>
          </a:p>
          <a:p>
            <a:pPr marL="0" indent="0">
              <a:buNone/>
            </a:pPr>
            <a:endParaRPr lang="pl-PL" sz="1800" dirty="0"/>
          </a:p>
          <a:p>
            <a:r>
              <a:rPr lang="sr" sz="1800" dirty="0"/>
              <a:t>Једносмерно време_потребно_по_врсти_превоза</a:t>
            </a:r>
          </a:p>
          <a:p>
            <a:r>
              <a:rPr lang="sr" sz="1800" dirty="0"/>
              <a:t>/СТАТИСТИКА = ХОМОГЕНОСТ ОПИСА</a:t>
            </a:r>
          </a:p>
          <a:p>
            <a:r>
              <a:rPr lang="sr" sz="1800" dirty="0"/>
              <a:t>/ПОШТОК = ТУРСКА</a:t>
            </a:r>
          </a:p>
          <a:p>
            <a:r>
              <a:rPr lang="sr" sz="1800" dirty="0"/>
              <a:t>/НЕДОСТАЈЕ АНАЛИЗА.</a:t>
            </a:r>
          </a:p>
          <a:p>
            <a:endParaRPr lang="pl-PL" sz="1800" dirty="0"/>
          </a:p>
          <a:p>
            <a:r>
              <a:rPr lang="sr" sz="1800" dirty="0"/>
              <a:t>Трошкови једносмерног превоза ПО типу превоза</a:t>
            </a:r>
          </a:p>
          <a:p>
            <a:r>
              <a:rPr lang="sr" sz="1800" dirty="0"/>
              <a:t>/СТАТИСТИКА = ХОМОГЕНОСТ ОПИСА</a:t>
            </a:r>
          </a:p>
          <a:p>
            <a:r>
              <a:rPr lang="sr" sz="1800" dirty="0"/>
              <a:t>/ПОШТОК = ТУРСКА</a:t>
            </a:r>
          </a:p>
          <a:p>
            <a:r>
              <a:rPr lang="sr" sz="1800" dirty="0"/>
              <a:t>/НЕДОСТАЈЕ АНАЛИЗА.</a:t>
            </a:r>
          </a:p>
          <a:p>
            <a:endParaRPr lang="pl-PL" sz="1800" dirty="0"/>
          </a:p>
        </p:txBody>
      </p:sp>
    </p:spTree>
    <p:extLst>
      <p:ext uri="{BB962C8B-B14F-4D97-AF65-F5344CB8AC3E}">
        <p14:creationId xmlns:p14="http://schemas.microsoft.com/office/powerpoint/2010/main" val="3820370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BBB3A-F9B1-89AB-0285-2330C9A3F828}"/>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6999C5D7-BE43-8EA1-7618-C363AC3CF4B0}"/>
              </a:ext>
            </a:extLst>
          </p:cNvPr>
          <p:cNvSpPr>
            <a:spLocks noGrp="1"/>
          </p:cNvSpPr>
          <p:nvPr>
            <p:ph type="title"/>
          </p:nvPr>
        </p:nvSpPr>
        <p:spPr/>
        <p:txBody>
          <a:bodyPr/>
          <a:lstStyle/>
          <a:p>
            <a:r>
              <a:rPr lang="sr" dirty="0"/>
              <a:t>Вежба са ChatGPT-ом</a:t>
            </a:r>
          </a:p>
        </p:txBody>
      </p:sp>
      <p:sp>
        <p:nvSpPr>
          <p:cNvPr id="5" name="Symbol zastępczy zawartości 4">
            <a:extLst>
              <a:ext uri="{FF2B5EF4-FFF2-40B4-BE49-F238E27FC236}">
                <a16:creationId xmlns:a16="http://schemas.microsoft.com/office/drawing/2014/main" id="{5B4CB64E-E23F-B10D-1A7F-DC755D40A43C}"/>
              </a:ext>
            </a:extLst>
          </p:cNvPr>
          <p:cNvSpPr>
            <a:spLocks noGrp="1"/>
          </p:cNvSpPr>
          <p:nvPr>
            <p:ph idx="1"/>
          </p:nvPr>
        </p:nvSpPr>
        <p:spPr/>
        <p:txBody>
          <a:bodyPr>
            <a:normAutofit lnSpcReduction="10000"/>
          </a:bodyPr>
          <a:lstStyle/>
          <a:p>
            <a:r>
              <a:rPr lang="sr" sz="1800" dirty="0"/>
              <a:t>Оно што је сада потребно урадити јесте да припремимо именовања свих променљивих у складу са променљивом коју желимо да анализирамо у SPSS-у. Штавише, пошто је тип транспорта категоричан, можемо додати додатну командну линију у наш скрипт која ће аутоматски променити променљиве:</a:t>
            </a:r>
          </a:p>
          <a:p>
            <a:r>
              <a:rPr lang="sr" sz="1800" dirty="0"/>
              <a:t>* Доделите ознаке вредности за Transport_Type (категоријалну променљиву).</a:t>
            </a:r>
          </a:p>
          <a:p>
            <a:r>
              <a:rPr lang="sr" sz="1800" dirty="0"/>
              <a:t>ВРЕДНОСТИ ОЗНАКЕ Врста_транспорта</a:t>
            </a:r>
          </a:p>
          <a:p>
            <a:r>
              <a:rPr lang="sr" sz="1800" dirty="0"/>
              <a:t>1 „Камион“</a:t>
            </a:r>
          </a:p>
          <a:p>
            <a:r>
              <a:rPr lang="sr" sz="1800" dirty="0"/>
              <a:t>2 „Воз“</a:t>
            </a:r>
          </a:p>
          <a:p>
            <a:r>
              <a:rPr lang="sr" sz="1800" dirty="0"/>
              <a:t>3 "Комби"</a:t>
            </a:r>
          </a:p>
          <a:p>
            <a:r>
              <a:rPr lang="sr" sz="1800" dirty="0"/>
              <a:t>4 „Аутомобил“</a:t>
            </a:r>
          </a:p>
          <a:p>
            <a:r>
              <a:rPr lang="sr" sz="1800" dirty="0"/>
              <a:t>Ако овај исечак кода укључимо пре праве команде, SPSS ће аутоматски сматрати категоријалне вредности нумеричким. Након што отворимо податке у прозору у SPSS-у, можемо кликнути на „Покрени скрипту са нашом синтаксом“ и SPSS ће израчунати и припремити резултате у новом прозору.</a:t>
            </a:r>
          </a:p>
        </p:txBody>
      </p:sp>
    </p:spTree>
    <p:extLst>
      <p:ext uri="{BB962C8B-B14F-4D97-AF65-F5344CB8AC3E}">
        <p14:creationId xmlns:p14="http://schemas.microsoft.com/office/powerpoint/2010/main" val="178153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A2328-6C98-8655-6CFC-547B71FA7BEA}"/>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2A990FE7-25E4-D4A8-C199-292CA1472E2B}"/>
              </a:ext>
            </a:extLst>
          </p:cNvPr>
          <p:cNvSpPr>
            <a:spLocks noGrp="1"/>
          </p:cNvSpPr>
          <p:nvPr>
            <p:ph type="title"/>
          </p:nvPr>
        </p:nvSpPr>
        <p:spPr/>
        <p:txBody>
          <a:bodyPr/>
          <a:lstStyle/>
          <a:p>
            <a:r>
              <a:rPr lang="sr" dirty="0"/>
              <a:t>Вежба са ChatGPT-ом</a:t>
            </a:r>
          </a:p>
        </p:txBody>
      </p:sp>
      <p:sp>
        <p:nvSpPr>
          <p:cNvPr id="5" name="Symbol zastępczy zawartości 4">
            <a:extLst>
              <a:ext uri="{FF2B5EF4-FFF2-40B4-BE49-F238E27FC236}">
                <a16:creationId xmlns:a16="http://schemas.microsoft.com/office/drawing/2014/main" id="{E55613D2-3DFA-2EBA-EE07-6BFF3FA35F75}"/>
              </a:ext>
            </a:extLst>
          </p:cNvPr>
          <p:cNvSpPr>
            <a:spLocks noGrp="1"/>
          </p:cNvSpPr>
          <p:nvPr>
            <p:ph idx="1"/>
          </p:nvPr>
        </p:nvSpPr>
        <p:spPr/>
        <p:txBody>
          <a:bodyPr>
            <a:normAutofit/>
          </a:bodyPr>
          <a:lstStyle/>
          <a:p>
            <a:r>
              <a:rPr lang="sr" sz="1800" dirty="0"/>
              <a:t>Ако желите, покушајте да питате ChatGPT за различите врсте анализа које смо спровели у нашим вежбама.</a:t>
            </a:r>
          </a:p>
          <a:p>
            <a:r>
              <a:rPr lang="sr" sz="1800" dirty="0"/>
              <a:t>Важно је навести које променљиве имате, коју методу желите да користите и да ChatGPT-у пружите шта желите да постигнете.</a:t>
            </a:r>
          </a:p>
          <a:p>
            <a:r>
              <a:rPr lang="sr" sz="1800" dirty="0"/>
              <a:t>Будите опрезни, јер понекад код који добијете можда неће радити. У том случају проверите грешку коју SPSS приказује и пошаљите је ChatGPT-у ради проналажења могућег решења.</a:t>
            </a:r>
          </a:p>
          <a:p>
            <a:r>
              <a:rPr lang="sr" sz="1800" dirty="0"/>
              <a:t>Укључите добијено решење у синтаксу и поново покрените скрипту.</a:t>
            </a:r>
          </a:p>
          <a:p>
            <a:r>
              <a:rPr lang="sr" sz="1800"/>
              <a:t>Овај приступ олакшава спровођење анализе, јер можете променити само неколико речи у синтакси, уместо да кликнете и отворите путем конвенционалног приступа.</a:t>
            </a:r>
            <a:endParaRPr lang="pl-PL" sz="1800" dirty="0"/>
          </a:p>
        </p:txBody>
      </p:sp>
    </p:spTree>
    <p:extLst>
      <p:ext uri="{BB962C8B-B14F-4D97-AF65-F5344CB8AC3E}">
        <p14:creationId xmlns:p14="http://schemas.microsoft.com/office/powerpoint/2010/main" val="215800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sr" dirty="0" err="1"/>
              <a:t>Резиме</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sr" sz="2000" dirty="0"/>
              <a:t>Постоји више алата вештачке интелигенције који се могу користити за помоћ у процесима аутоматизације и моделирања у логистици и пословним секторима везаним за статистику.</a:t>
            </a:r>
          </a:p>
          <a:p>
            <a:r>
              <a:rPr lang="sr" sz="2000" dirty="0"/>
              <a:t>Већина постојећих алата за вештачку интелигенцију има за циљ да буду једноставни за коришћење, имају кориснички интерфејс и пруже свеобухватну анализу и резултате људима са ограниченим или никаквим основним знањем о кодирању и моделирању.</a:t>
            </a:r>
          </a:p>
          <a:p>
            <a:r>
              <a:rPr lang="sr" sz="2000" dirty="0"/>
              <a:t>Међутим, алате вештачке интелигенције не треба сматрати потпуно аутономним, јер се они и даље ослањају на приступе учењу и постојеће знање, које су креатори алата обезбедили у почетним процесима кодирања.</a:t>
            </a:r>
          </a:p>
          <a:p>
            <a:r>
              <a:rPr lang="sr" sz="2000" dirty="0"/>
              <a:t>Алати за вештачку интелигенцију се разликују по криви учења, могућностима и ономе што пружају кориснику, на основу њихових потреба.</a:t>
            </a:r>
          </a:p>
        </p:txBody>
      </p:sp>
    </p:spTree>
    <p:extLst>
      <p:ext uri="{BB962C8B-B14F-4D97-AF65-F5344CB8AC3E}">
        <p14:creationId xmlns:p14="http://schemas.microsoft.com/office/powerpoint/2010/main" val="3298298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90C37-E4E6-685C-636A-DA70B28C86A0}"/>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9AC6E585-ED11-2212-57BD-8388FE1354BE}"/>
              </a:ext>
            </a:extLst>
          </p:cNvPr>
          <p:cNvSpPr>
            <a:spLocks noGrp="1"/>
          </p:cNvSpPr>
          <p:nvPr>
            <p:ph type="title"/>
          </p:nvPr>
        </p:nvSpPr>
        <p:spPr/>
        <p:txBody>
          <a:bodyPr/>
          <a:lstStyle/>
          <a:p>
            <a:r>
              <a:rPr lang="sr" dirty="0"/>
              <a:t>АИ алати о општим темама</a:t>
            </a:r>
          </a:p>
        </p:txBody>
      </p:sp>
      <p:sp>
        <p:nvSpPr>
          <p:cNvPr id="5" name="Symbol zastępczy zawartości 4">
            <a:extLst>
              <a:ext uri="{FF2B5EF4-FFF2-40B4-BE49-F238E27FC236}">
                <a16:creationId xmlns:a16="http://schemas.microsoft.com/office/drawing/2014/main" id="{FAB6207B-AECA-0C62-DEEC-F05C418AACBA}"/>
              </a:ext>
            </a:extLst>
          </p:cNvPr>
          <p:cNvSpPr>
            <a:spLocks noGrp="1"/>
          </p:cNvSpPr>
          <p:nvPr>
            <p:ph idx="1"/>
          </p:nvPr>
        </p:nvSpPr>
        <p:spPr/>
        <p:txBody>
          <a:bodyPr>
            <a:normAutofit/>
          </a:bodyPr>
          <a:lstStyle/>
          <a:p>
            <a:r>
              <a:rPr lang="sr" sz="1800" dirty="0"/>
              <a:t>У раним почецима (од 1950-их до 1980-их), темељи вештачке интелигенције су започели са алгоритмима дизајнираним за логичко резоновање и решавање проблема. Међутим, због ограничене рачунарске снаге технологије у то време, овим почетним вештачким интелигенцијама је недостајала примена у стварном свету.</a:t>
            </a:r>
            <a:endParaRPr lang="sl-SI" sz="1800" dirty="0"/>
          </a:p>
          <a:p>
            <a:r>
              <a:rPr lang="sr" sz="1800" dirty="0"/>
              <a:t>Првобитна вештачка интелигенција је побољшана интеграцијом машинског учења (од 1990-их до 2000-их), што је омогућило рачунарима да уче из постојећих података, означавајући прелазак са вештачке интелигенције засноване на правилима на приступе вођене подацима. Кроз овај приступ развијени су многи истакнути алгоритми, укључујући стабла одлучивања, машине вектора подршке и ране неуронске мреже.</a:t>
            </a:r>
            <a:endParaRPr lang="sl-SI" sz="1800" dirty="0"/>
          </a:p>
          <a:p>
            <a:r>
              <a:rPr lang="sr" sz="1800" dirty="0"/>
              <a:t>Пратећи алгоритме машинског учења, напредак дубоког учења и аутоматског машинског учења учинио је вештачку интелигенцију приступачнијом (од 2010-их до данас). Побољшањем аутоматизације, тренутна вештачка интелигенција може аутоматизовати избор модела и обуку, што, заузврат, омогућава демократизацију употребе вештачке интелигенције.</a:t>
            </a:r>
            <a:endParaRPr lang="pl-PL" sz="1800" dirty="0"/>
          </a:p>
        </p:txBody>
      </p:sp>
    </p:spTree>
    <p:extLst>
      <p:ext uri="{BB962C8B-B14F-4D97-AF65-F5344CB8AC3E}">
        <p14:creationId xmlns:p14="http://schemas.microsoft.com/office/powerpoint/2010/main" val="237324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EEC7D-5877-94E4-55BA-41D19AC0E02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57327173-848E-0E17-A095-2A9F31B72D43}"/>
              </a:ext>
            </a:extLst>
          </p:cNvPr>
          <p:cNvSpPr>
            <a:spLocks noGrp="1"/>
          </p:cNvSpPr>
          <p:nvPr>
            <p:ph type="title"/>
          </p:nvPr>
        </p:nvSpPr>
        <p:spPr/>
        <p:txBody>
          <a:bodyPr/>
          <a:lstStyle/>
          <a:p>
            <a:r>
              <a:rPr lang="sr" dirty="0"/>
              <a:t>Референце</a:t>
            </a:r>
          </a:p>
        </p:txBody>
      </p:sp>
      <p:sp>
        <p:nvSpPr>
          <p:cNvPr id="8" name="Symbol zastępczy zawartości 7">
            <a:extLst>
              <a:ext uri="{FF2B5EF4-FFF2-40B4-BE49-F238E27FC236}">
                <a16:creationId xmlns:a16="http://schemas.microsoft.com/office/drawing/2014/main" id="{3ADF8183-2B40-406F-94A1-2280491EC92D}"/>
              </a:ext>
            </a:extLst>
          </p:cNvPr>
          <p:cNvSpPr>
            <a:spLocks noGrp="1"/>
          </p:cNvSpPr>
          <p:nvPr>
            <p:ph idx="1"/>
          </p:nvPr>
        </p:nvSpPr>
        <p:spPr>
          <a:xfrm>
            <a:off x="1244600" y="1842558"/>
            <a:ext cx="10947400" cy="4278323"/>
          </a:xfrm>
          <a:solidFill>
            <a:schemeClr val="bg1">
              <a:lumMod val="95000"/>
            </a:schemeClr>
          </a:solidFill>
        </p:spPr>
        <p:txBody>
          <a:bodyPr>
            <a:normAutofit fontScale="32500" lnSpcReduction="20000"/>
          </a:bodyPr>
          <a:lstStyle/>
          <a:p>
            <a:r>
              <a:rPr lang="sr" sz="2000" dirty="0" err="1"/>
              <a:t>Миколов </a:t>
            </a:r>
            <a:r>
              <a:rPr lang="sr" sz="2000" dirty="0"/>
              <a:t>, Т., Чен, К., Корадо, Г. и Дин, Ј. (2013). Дистрибуиране репрезентације речи и фраза и њихова композиционост. У Advances in Neural Information Processing Systems, 26, 3111–3119.</a:t>
            </a:r>
            <a:endParaRPr lang="sl-SI" sz="2000" dirty="0"/>
          </a:p>
          <a:p>
            <a:r>
              <a:rPr lang="sr" sz="2000" dirty="0"/>
              <a:t>Гудфелоу, И., Бенђо, Ј. и Курвил, А. (2016). Дубоко учење. MIT Press. Овај текст свеобухватно покрива развој неуронских мрежа и њихов трансформативни утицај на алате вештачке интелигенције.</a:t>
            </a:r>
            <a:endParaRPr lang="sl-SI" sz="2000" dirty="0"/>
          </a:p>
          <a:p>
            <a:r>
              <a:rPr lang="sr" sz="2000" dirty="0" err="1"/>
              <a:t>Шмидхубер </a:t>
            </a:r>
            <a:r>
              <a:rPr lang="sr" sz="2000" dirty="0"/>
              <a:t>, Ј. (2015). Дубоко учење у неуронским мрежама: Преглед. Neural Networks, 61, 85–117.</a:t>
            </a:r>
            <a:endParaRPr lang="sl-SI" sz="2000" dirty="0"/>
          </a:p>
          <a:p>
            <a:r>
              <a:rPr lang="sr" sz="2000" dirty="0"/>
              <a:t>Ванг, Г., Гунасекаран, А., Нгаи, ЕВТ и Пападопулос, Т. (2016). Анализа великих података у логистици и управљању ланцем снабдевања: Одређена истраживања за истраживање и примену. Међународни часопис за производну економију, 176, 98–110.</a:t>
            </a:r>
          </a:p>
          <a:p>
            <a:r>
              <a:rPr lang="sr" sz="2000" dirty="0"/>
              <a:t>Дута, Д. и Бозе, И. (2015). Управљање пројектом великих података: Случај компаније Ramco Cements Limited. Међународни часопис за економију производње, 165, 293–306. Разматра изазове интеграције вештачке интелигенције и великих података у логистичке системе.</a:t>
            </a:r>
          </a:p>
          <a:p>
            <a:r>
              <a:rPr lang="sr" sz="2000" dirty="0"/>
              <a:t>Zhong, RY, Xu, C., Chen, C., &amp; Huang, GQ (2017). Анализа великих података за физичке интелигентне производне погоне засноване на интернету. International Journal of Production Research, 55(9), 2610–2621.</a:t>
            </a:r>
          </a:p>
          <a:p>
            <a:r>
              <a:rPr lang="sr" sz="2000" dirty="0"/>
              <a:t>OpenAI (2024). ChatGPT. Доступно на: https://openai.com/research/</a:t>
            </a:r>
          </a:p>
          <a:p>
            <a:r>
              <a:rPr lang="sr" sz="2000" dirty="0"/>
              <a:t>Реј, ПП (2023). ChatGPT: Свеобухватни преглед позадине, примена, кључних изазова, пристрасности, етике, ограничења и будућег домета. Интернет ствари и сајбер-физички системи, 3, 121-154. https://doi.org/10.1016/j.iotcps.2023.04.003</a:t>
            </a:r>
          </a:p>
          <a:p>
            <a:r>
              <a:rPr lang="sr" sz="2000" dirty="0"/>
              <a:t>Хол, П., Гил, Н., Курка, М. и Фан, В. (2019). Интерпретабилност машинског учења са H2O Driverless AI (А. Барц, ур.). H2O.ai, Inc. http://docs.h2o.ai</a:t>
            </a:r>
          </a:p>
          <a:p>
            <a:r>
              <a:rPr lang="sr" sz="2000" dirty="0"/>
              <a:t>H2O (2024). Демократизујте вештачку интелигенцију. Доступно на: https://h2o.ai/company/democratize-ai/</a:t>
            </a:r>
          </a:p>
          <a:p>
            <a:r>
              <a:rPr lang="sr" sz="2000" dirty="0"/>
              <a:t>Чен, Ј., Лиу, Кс., Гао, Л., Жу, М., Шиа, БЦ, Чен, М., Је, Л., и Ћин, Л. (2023). Коришћење аутоматских алгоритама машинског учења H2O за идентификацију предиктора некоришћења веб медицинских картона међу пацијентима у окружењу богатом подацима: студија мешовитих метода. JMIR медицинска информатика, 11, e41576. https://doi.org/10.2196/41576</a:t>
            </a:r>
          </a:p>
          <a:p>
            <a:r>
              <a:rPr lang="sr" sz="2000" dirty="0"/>
              <a:t>Tableau (верзија 9.1). (2016). Часопис Удружења медицинских библиотека: JMLA, 104(2), 182–183. https://doi.org/10.3163/1536-5050.104.2.022</a:t>
            </a:r>
            <a:endParaRPr lang="sl-SI" sz="2000" dirty="0"/>
          </a:p>
          <a:p>
            <a:r>
              <a:rPr lang="sr" sz="2000" dirty="0"/>
              <a:t>Tableau (2024). Вештачка интелигенција у Tableau-у. Доступно на: https://www.tableau.com/products/artificial-intelligence</a:t>
            </a:r>
          </a:p>
          <a:p>
            <a:r>
              <a:rPr lang="sr" sz="2000" dirty="0"/>
              <a:t>Бат, С., </a:t>
            </a:r>
            <a:r>
              <a:rPr lang="sr" sz="2000" dirty="0" err="1"/>
              <a:t>Гриалис </a:t>
            </a:r>
            <a:r>
              <a:rPr lang="sr" sz="2000" dirty="0"/>
              <a:t>, Т., Хармон, О. и </a:t>
            </a:r>
            <a:r>
              <a:rPr lang="sr" sz="2000" dirty="0" err="1"/>
              <a:t>Томолонис </a:t>
            </a:r>
            <a:r>
              <a:rPr lang="sr" sz="2000" dirty="0"/>
              <a:t>, П. (2020). Табела учења: Алат за визуелизацију података. Часопис за економско образовање, 51(3–4), 317–328. https://doi.org/10.1080/00220485.2020.1804503</a:t>
            </a:r>
          </a:p>
          <a:p>
            <a:r>
              <a:rPr lang="sr" sz="2000" dirty="0" err="1"/>
              <a:t>DataRobot </a:t>
            </a:r>
            <a:r>
              <a:rPr lang="sr" sz="2000" dirty="0"/>
              <a:t>(2024). О </a:t>
            </a:r>
            <a:r>
              <a:rPr lang="sr" sz="2000" dirty="0" err="1"/>
              <a:t>DataRobot </a:t>
            </a:r>
            <a:r>
              <a:rPr lang="sr" sz="2000" dirty="0"/>
              <a:t>платформи. Доступно на: https://www.datarobot.com/platform/</a:t>
            </a:r>
          </a:p>
          <a:p>
            <a:r>
              <a:rPr lang="sr" sz="2000" dirty="0"/>
              <a:t>Чатурведи, В., Раџа Мохамед, КБН (2024). Динамичко управљање залихама коришћењем вештачке интелигенције: Случај </a:t>
            </a:r>
            <a:r>
              <a:rPr lang="sr" sz="2000" dirty="0" err="1"/>
              <a:t>Datarobot-а </a:t>
            </a:r>
            <a:r>
              <a:rPr lang="sr" sz="2000" dirty="0"/>
              <a:t>. У: К, Х., Родригез, РВ, Реге, М., </a:t>
            </a:r>
            <a:r>
              <a:rPr lang="sr" sz="2000" dirty="0" err="1"/>
              <a:t>Пиури </a:t>
            </a:r>
            <a:r>
              <a:rPr lang="sr" sz="2000" dirty="0"/>
              <a:t>, В., Сју, Г., Онг, КЛ. (ур.) Вештачка интелигенција и обрада знања. AIKP 2023. Комуникације у рачунарству и информационим наукама, том 2127. Springer, Cham. https://doi.org/10.1007/978-3-031-68617-7_1</a:t>
            </a:r>
          </a:p>
          <a:p>
            <a:r>
              <a:rPr lang="sr" sz="2000" dirty="0"/>
              <a:t>OpenAI (2024). ChatGPT. Доступно на: https://openai.com/research/</a:t>
            </a:r>
          </a:p>
          <a:p>
            <a:r>
              <a:rPr lang="sr" sz="2000" dirty="0"/>
              <a:t>Реј, ПП (2023). ChatGPT: Свеобухватни преглед позадине, примена, кључних изазова, пристрасности, етике, ограничења и будућег домета. Интернет ствари и сајбер-физички системи, 3, 121-154. https://doi.org/10.1016/j.iotcps.2023.04.003</a:t>
            </a:r>
          </a:p>
          <a:p>
            <a:r>
              <a:rPr lang="sr" sz="2000" dirty="0" err="1"/>
              <a:t>Баник </a:t>
            </a:r>
            <a:r>
              <a:rPr lang="sr" sz="2000" dirty="0"/>
              <a:t>, Д., Пати, Н. и Шарма, А. Систематско истраживање и детаљна анализа развоја ChatGPT архитектура. </a:t>
            </a:r>
            <a:r>
              <a:rPr lang="sr" sz="2000" dirty="0" err="1"/>
              <a:t>Artif</a:t>
            </a:r>
            <a:r>
              <a:rPr lang="sr" sz="2000" dirty="0"/>
              <a:t> </a:t>
            </a:r>
            <a:r>
              <a:rPr lang="sr" sz="2000" dirty="0" err="1"/>
              <a:t>Интелл </a:t>
            </a:r>
            <a:r>
              <a:rPr lang="sr" sz="2000" dirty="0"/>
              <a:t>Рев 57, 257 (2024). хттпс://дои.орг/10.1007/с10462-024-10832-</a:t>
            </a:r>
            <a:endParaRPr lang="pl-PL" sz="2000" dirty="0"/>
          </a:p>
        </p:txBody>
      </p:sp>
    </p:spTree>
    <p:extLst>
      <p:ext uri="{BB962C8B-B14F-4D97-AF65-F5344CB8AC3E}">
        <p14:creationId xmlns:p14="http://schemas.microsoft.com/office/powerpoint/2010/main" val="926955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en-GB" sz="4000" b="0" dirty="0">
                <a:solidFill>
                  <a:schemeClr val="tx1"/>
                </a:solidFill>
              </a:rPr>
              <a:t>Sanja Bojić, Kristijan Brglez , Maja </a:t>
            </a:r>
            <a:r>
              <a:rPr lang="en-GB" sz="4000" b="0" dirty="0" err="1">
                <a:solidFill>
                  <a:schemeClr val="tx1"/>
                </a:solidFill>
              </a:rPr>
              <a:t>Fošner</a:t>
            </a:r>
            <a:r>
              <a:rPr lang="en-GB" sz="4000" b="0" dirty="0">
                <a:solidFill>
                  <a:schemeClr val="tx1"/>
                </a:solidFill>
              </a:rPr>
              <a:t>, Roman </a:t>
            </a:r>
            <a:r>
              <a:rPr lang="en-GB" sz="4000" b="0" dirty="0" err="1">
                <a:solidFill>
                  <a:schemeClr val="tx1"/>
                </a:solidFill>
              </a:rPr>
              <a:t>Gumzej</a:t>
            </a:r>
            <a:r>
              <a:rPr lang="en-GB" sz="4000" b="0" dirty="0">
                <a:solidFill>
                  <a:schemeClr val="tx1"/>
                </a:solidFill>
              </a:rPr>
              <a:t>, Rebeka Kovačič Lukman, Benjamin </a:t>
            </a:r>
            <a:r>
              <a:rPr lang="en-GB" sz="4000" b="0" dirty="0" err="1">
                <a:solidFill>
                  <a:schemeClr val="tx1"/>
                </a:solidFill>
              </a:rPr>
              <a:t>Marcen</a:t>
            </a:r>
            <a:r>
              <a:rPr lang="en-GB" sz="4000" b="0" dirty="0">
                <a:solidFill>
                  <a:schemeClr val="tx1"/>
                </a:solidFill>
              </a:rPr>
              <a:t>, Marinko </a:t>
            </a:r>
            <a:r>
              <a:rPr lang="en-GB" sz="4000" b="0" dirty="0" err="1">
                <a:solidFill>
                  <a:schemeClr val="tx1"/>
                </a:solidFill>
              </a:rPr>
              <a:t>Maslarić</a:t>
            </a:r>
            <a:r>
              <a:rPr lang="en-GB" sz="4000" b="0" dirty="0">
                <a:solidFill>
                  <a:schemeClr val="tx1"/>
                </a:solidFill>
              </a:rPr>
              <a:t>, Boško </a:t>
            </a:r>
            <a:r>
              <a:rPr lang="en-GB" sz="4000" b="0" dirty="0" err="1">
                <a:solidFill>
                  <a:schemeClr val="tx1"/>
                </a:solidFill>
              </a:rPr>
              <a:t>Matović</a:t>
            </a:r>
            <a:r>
              <a:rPr lang="en-GB" sz="4000" b="0" dirty="0">
                <a:solidFill>
                  <a:schemeClr val="tx1"/>
                </a:solidFill>
              </a:rPr>
              <a:t>, Dejan </a:t>
            </a:r>
            <a:r>
              <a:rPr lang="en-GB" sz="4000" b="0" dirty="0" err="1">
                <a:solidFill>
                  <a:schemeClr val="tx1"/>
                </a:solidFill>
              </a:rPr>
              <a:t>Mirčetić</a:t>
            </a: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sr" dirty="0"/>
              <a:t>Хвала </a:t>
            </a:r>
            <a:r>
              <a:rPr lang="sr-Cyrl-RS" dirty="0"/>
              <a:t>на </a:t>
            </a:r>
            <a:r>
              <a:rPr lang="sr" dirty="0"/>
              <a:t>пажњ</a:t>
            </a:r>
            <a:r>
              <a:rPr lang="sr-Cyrl-RS"/>
              <a:t>и</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E3310-EC54-3985-A448-088D4F256205}"/>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6E8547B3-923C-B1EC-0A0C-6D9173EC5A3B}"/>
              </a:ext>
            </a:extLst>
          </p:cNvPr>
          <p:cNvSpPr>
            <a:spLocks noGrp="1"/>
          </p:cNvSpPr>
          <p:nvPr>
            <p:ph type="title"/>
          </p:nvPr>
        </p:nvSpPr>
        <p:spPr/>
        <p:txBody>
          <a:bodyPr/>
          <a:lstStyle/>
          <a:p>
            <a:r>
              <a:rPr lang="sr" dirty="0"/>
              <a:t>АИ алати о општим темама</a:t>
            </a:r>
          </a:p>
        </p:txBody>
      </p:sp>
      <p:sp>
        <p:nvSpPr>
          <p:cNvPr id="5" name="Symbol zastępczy zawartości 4">
            <a:extLst>
              <a:ext uri="{FF2B5EF4-FFF2-40B4-BE49-F238E27FC236}">
                <a16:creationId xmlns:a16="http://schemas.microsoft.com/office/drawing/2014/main" id="{F368C233-3E6E-35BE-330E-AC9A429E95CA}"/>
              </a:ext>
            </a:extLst>
          </p:cNvPr>
          <p:cNvSpPr>
            <a:spLocks noGrp="1"/>
          </p:cNvSpPr>
          <p:nvPr>
            <p:ph idx="1"/>
          </p:nvPr>
        </p:nvSpPr>
        <p:spPr/>
        <p:txBody>
          <a:bodyPr>
            <a:normAutofit/>
          </a:bodyPr>
          <a:lstStyle/>
          <a:p>
            <a:r>
              <a:rPr lang="sr" sz="1800" dirty="0"/>
              <a:t>Алати вештачке интелигенције се интегришу у пословање и логистику због неколико предности, као што су поједностављивање операција, побољшање прогнозирања и омогућавање доношења одлука у реалном времену. У логистици, вештачка интелигенција подржава оптимизацију рута, оптимизацију управљања залихама, припрему прогноза потражње и помоћ у другим критичним сегментима потребним за побољшање ефикасности ланца снабдевања.</a:t>
            </a:r>
            <a:endParaRPr lang="sl-SI" sz="1800" dirty="0"/>
          </a:p>
          <a:p>
            <a:r>
              <a:rPr lang="sr" sz="1800" dirty="0"/>
              <a:t>Предиктивна аналитика такође може помоћи предузећима да управљају нивоима залиха и проактивно реагују на постојеће флуктуације потражње. Логистичке компаније користе вештачку интелигенцију за оптимизацију својих рута испоруке, што смањује потрошњу горива, побољшава профит и унапређује корисничку услугу.</a:t>
            </a:r>
            <a:endParaRPr lang="sl-SI" sz="1800" dirty="0"/>
          </a:p>
          <a:p>
            <a:r>
              <a:rPr lang="sr" sz="1800" dirty="0"/>
              <a:t>Иако интеграција вештачке интелигенције у логистику и пословање може помоћи у побољшању оперативне ефикасности и смањењу трошкова, она такође носи многе изазове везане за приватност података, алгоритамску транспарентност и прилагодљивост застарелих система у целом ланцу снабдевања.</a:t>
            </a:r>
            <a:endParaRPr lang="pl-PL" sz="1800" dirty="0"/>
          </a:p>
        </p:txBody>
      </p:sp>
    </p:spTree>
    <p:extLst>
      <p:ext uri="{BB962C8B-B14F-4D97-AF65-F5344CB8AC3E}">
        <p14:creationId xmlns:p14="http://schemas.microsoft.com/office/powerpoint/2010/main" val="185918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 dirty="0"/>
              <a:t>ChatGPT</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sr" sz="1800" dirty="0"/>
              <a:t>ChatGPT је развио OpenAI и покренуо га је 2018. године. У почетку је био заснован на GPT-2 моделу, а касније на GPT-3 и GPT-4. OpenAI је имао за циљ да створи вештачку интелигенцију способну да разуме и генерише текст сличан људском, премостивши јаз између машина и обраде људског језика.</a:t>
            </a:r>
            <a:endParaRPr lang="sl-SI" sz="1800" dirty="0"/>
          </a:p>
          <a:p>
            <a:r>
              <a:rPr lang="sr" sz="1800" dirty="0"/>
              <a:t>OpenAI, истраживачка лабораторија фокусирана на осигуравање да вештачка интелигенција користи човечанству, дизајнирала је ChatGPT како би демократизовала приступ вештачкој интелигенцији и омогућила задатке који су раније захтевали специјализовано знање.</a:t>
            </a:r>
            <a:endParaRPr lang="sl-SI" sz="1800" dirty="0"/>
          </a:p>
          <a:p>
            <a:r>
              <a:rPr lang="sr" sz="1800" dirty="0"/>
              <a:t>Развијен је да помогне у разним текстуалним задацима, од одговарања на питања до генерисања исечака кода, слика и докумената, што га чини свестраним алатом за ученике, професионалце и истраживаче.</a:t>
            </a:r>
            <a:endParaRPr lang="sl-SI" sz="1800" dirty="0"/>
          </a:p>
          <a:p>
            <a:endParaRPr lang="pl-PL"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6164599" cy="47730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r" sz="1200" dirty="0">
                <a:solidFill>
                  <a:srgbClr val="7F7F7F"/>
                </a:solidFill>
              </a:rPr>
              <a:t>OpenAI (2024). </a:t>
            </a:r>
            <a:r>
              <a:rPr lang="sr" sz="1200" i="1" dirty="0">
                <a:solidFill>
                  <a:srgbClr val="7F7F7F"/>
                </a:solidFill>
              </a:rPr>
              <a:t>ChatGPT </a:t>
            </a:r>
            <a:r>
              <a:rPr lang="sr" sz="1200" dirty="0">
                <a:solidFill>
                  <a:srgbClr val="7F7F7F"/>
                </a:solidFill>
              </a:rPr>
              <a:t>. Доступно на: https://openai.com/research/</a:t>
            </a:r>
          </a:p>
          <a:p>
            <a:pPr marL="0" indent="0">
              <a:buFont typeface="Arial" panose="020B0604020202020204" pitchFamily="34" charset="0"/>
              <a:buNone/>
            </a:pPr>
            <a:r>
              <a:rPr lang="sr" sz="1200" dirty="0">
                <a:solidFill>
                  <a:srgbClr val="7F7F7F"/>
                </a:solidFill>
              </a:rPr>
              <a:t>Реј, ПП (2023). </a:t>
            </a:r>
            <a:r>
              <a:rPr lang="sr" sz="1200" i="1" dirty="0">
                <a:solidFill>
                  <a:srgbClr val="7F7F7F"/>
                </a:solidFill>
              </a:rPr>
              <a:t>ChatGPT: Свеобухватан преглед позадине, примена, кључних изазова, пристрасности, етике, ограничења и будућег домета. Интернет ствари и сајбер-физички системи </a:t>
            </a:r>
            <a:r>
              <a:rPr lang="sr" sz="1200" dirty="0">
                <a:solidFill>
                  <a:srgbClr val="7F7F7F"/>
                </a:solidFill>
              </a:rPr>
              <a:t>, 3, 121-154. https://doi.org/10.1016/j.iotcps.2023.04.003</a:t>
            </a:r>
            <a:endParaRPr lang="pl-PL" sz="1200" dirty="0">
              <a:solidFill>
                <a:srgbClr val="7F7F7F"/>
              </a:solidFill>
            </a:endParaRPr>
          </a:p>
        </p:txBody>
      </p:sp>
    </p:spTree>
    <p:extLst>
      <p:ext uri="{BB962C8B-B14F-4D97-AF65-F5344CB8AC3E}">
        <p14:creationId xmlns:p14="http://schemas.microsoft.com/office/powerpoint/2010/main" val="195277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sr" dirty="0"/>
              <a:t>Главна страница ChatGPT-а</a:t>
            </a:r>
          </a:p>
        </p:txBody>
      </p:sp>
      <p:pic>
        <p:nvPicPr>
          <p:cNvPr id="2052" name="Picture 4" descr="Complete Guide] ChatGPT Login: How to Create an Account, Log In, and  Troubleshoot">
            <a:extLst>
              <a:ext uri="{FF2B5EF4-FFF2-40B4-BE49-F238E27FC236}">
                <a16:creationId xmlns:a16="http://schemas.microsoft.com/office/drawing/2014/main" id="{AE184103-A403-04B0-DCF0-59816D48B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398" y="1403546"/>
            <a:ext cx="7367155" cy="464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694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5D9B0-AC67-E690-80D5-AA125C35A33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569DC256-6F66-1F76-AE59-44B5E3150D78}"/>
              </a:ext>
            </a:extLst>
          </p:cNvPr>
          <p:cNvSpPr>
            <a:spLocks noGrp="1"/>
          </p:cNvSpPr>
          <p:nvPr>
            <p:ph type="title"/>
          </p:nvPr>
        </p:nvSpPr>
        <p:spPr/>
        <p:txBody>
          <a:bodyPr/>
          <a:lstStyle/>
          <a:p>
            <a:r>
              <a:rPr lang="sr" dirty="0"/>
              <a:t>ChatGPT</a:t>
            </a:r>
          </a:p>
        </p:txBody>
      </p:sp>
      <p:sp>
        <p:nvSpPr>
          <p:cNvPr id="5" name="Symbol zastępczy zawartości 4">
            <a:extLst>
              <a:ext uri="{FF2B5EF4-FFF2-40B4-BE49-F238E27FC236}">
                <a16:creationId xmlns:a16="http://schemas.microsoft.com/office/drawing/2014/main" id="{B9913620-EBC5-EFF3-A8BA-2B8C07CE75E9}"/>
              </a:ext>
            </a:extLst>
          </p:cNvPr>
          <p:cNvSpPr>
            <a:spLocks noGrp="1"/>
          </p:cNvSpPr>
          <p:nvPr>
            <p:ph idx="1"/>
          </p:nvPr>
        </p:nvSpPr>
        <p:spPr/>
        <p:txBody>
          <a:bodyPr>
            <a:normAutofit/>
          </a:bodyPr>
          <a:lstStyle/>
          <a:p>
            <a:r>
              <a:rPr lang="sr" sz="1800" dirty="0"/>
              <a:t>ChatGPT покреће генеративни претходно обучени трансформатор (скраћено GPT) архитектура, која користи дубоко учење и модел трансформаторске неуронске мреже за генерисање кохерентних одговора.</a:t>
            </a:r>
            <a:endParaRPr lang="sl-SI" sz="1800" dirty="0"/>
          </a:p>
          <a:p>
            <a:r>
              <a:rPr lang="sr" sz="1800" dirty="0"/>
              <a:t>Користи структуру неуронске мреже, која се користи као механизам пажње који процењује релевантност различитих речи у низу (кориснички упит) и вешто одржава контекст током дугих разговора.</a:t>
            </a:r>
            <a:endParaRPr lang="sl-SI" sz="1800" dirty="0"/>
          </a:p>
          <a:p>
            <a:r>
              <a:rPr lang="sr" sz="1800" dirty="0"/>
              <a:t>Обучен је да интегрише различите скупове података, првенствено из интернетских текстуалних извора, што омогућава алату да одговори на широк спектар тема које је научио.</a:t>
            </a:r>
            <a:endParaRPr lang="sl-SI" sz="1800" dirty="0"/>
          </a:p>
          <a:p>
            <a:r>
              <a:rPr lang="sr" sz="1800" dirty="0"/>
              <a:t>Модел је прошао кроз неколико еволуција (надоградњи), при чему је свака верзија укључивала веће и новије скупове података и побољшане архитектуре, што је, заузврат, побољшало његову тачност и кохерентност у одговорима.</a:t>
            </a:r>
            <a:endParaRPr lang="sl-SI" sz="1800" dirty="0"/>
          </a:p>
          <a:p>
            <a:endParaRPr lang="pl-PL" sz="1800" dirty="0"/>
          </a:p>
        </p:txBody>
      </p:sp>
      <p:sp>
        <p:nvSpPr>
          <p:cNvPr id="6" name="Symbol zastępczy zawartości 4">
            <a:extLst>
              <a:ext uri="{FF2B5EF4-FFF2-40B4-BE49-F238E27FC236}">
                <a16:creationId xmlns:a16="http://schemas.microsoft.com/office/drawing/2014/main" id="{E08D6C04-3EAB-FDD0-6DE8-FABF5E23A184}"/>
              </a:ext>
            </a:extLst>
          </p:cNvPr>
          <p:cNvSpPr txBox="1">
            <a:spLocks/>
          </p:cNvSpPr>
          <p:nvPr/>
        </p:nvSpPr>
        <p:spPr>
          <a:xfrm>
            <a:off x="702732" y="5864033"/>
            <a:ext cx="4580467" cy="47730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r" sz="1200" dirty="0" err="1">
                <a:solidFill>
                  <a:srgbClr val="7F7F7F"/>
                </a:solidFill>
              </a:rPr>
              <a:t>Баник </a:t>
            </a:r>
            <a:r>
              <a:rPr lang="sr" sz="1200" dirty="0">
                <a:solidFill>
                  <a:srgbClr val="7F7F7F"/>
                </a:solidFill>
              </a:rPr>
              <a:t>, Д., Пати, Н. и Шарма, А. </a:t>
            </a:r>
            <a:r>
              <a:rPr lang="sr" sz="1200" i="1" dirty="0">
                <a:solidFill>
                  <a:srgbClr val="7F7F7F"/>
                </a:solidFill>
              </a:rPr>
              <a:t>Систематско истраживање и детаљна анализа развоја ChatGPT архитектура. </a:t>
            </a:r>
            <a:r>
              <a:rPr lang="sr" sz="1200" i="1" dirty="0" err="1">
                <a:solidFill>
                  <a:srgbClr val="7F7F7F"/>
                </a:solidFill>
              </a:rPr>
              <a:t>Artif</a:t>
            </a:r>
            <a:r>
              <a:rPr lang="sr" sz="1200" i="1" dirty="0">
                <a:solidFill>
                  <a:srgbClr val="7F7F7F"/>
                </a:solidFill>
              </a:rPr>
              <a:t> </a:t>
            </a:r>
            <a:r>
              <a:rPr lang="sr" sz="1200" i="1" dirty="0" err="1">
                <a:solidFill>
                  <a:srgbClr val="7F7F7F"/>
                </a:solidFill>
              </a:rPr>
              <a:t>Интелл </a:t>
            </a:r>
            <a:r>
              <a:rPr lang="sr" sz="1200" i="1" dirty="0">
                <a:solidFill>
                  <a:srgbClr val="7F7F7F"/>
                </a:solidFill>
              </a:rPr>
              <a:t>Рев </a:t>
            </a:r>
            <a:r>
              <a:rPr lang="sr" sz="1200" dirty="0">
                <a:solidFill>
                  <a:srgbClr val="7F7F7F"/>
                </a:solidFill>
              </a:rPr>
              <a:t>57, 257 (2024). хттпс://дои.орг/10.1007/с10462-024-10832-0</a:t>
            </a:r>
          </a:p>
          <a:p>
            <a:pPr marL="0" indent="0">
              <a:buFont typeface="Arial" panose="020B0604020202020204" pitchFamily="34" charset="0"/>
              <a:buNone/>
            </a:pPr>
            <a:endParaRPr lang="en-US" sz="1200" dirty="0">
              <a:solidFill>
                <a:srgbClr val="7F7F7F"/>
              </a:solidFill>
            </a:endParaRPr>
          </a:p>
        </p:txBody>
      </p:sp>
    </p:spTree>
    <p:extLst>
      <p:ext uri="{BB962C8B-B14F-4D97-AF65-F5344CB8AC3E}">
        <p14:creationId xmlns:p14="http://schemas.microsoft.com/office/powerpoint/2010/main" val="2123771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A66CB-7599-D049-C090-A6386C956F22}"/>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55B4FAF3-8F55-9776-94DE-1806DFEECF13}"/>
              </a:ext>
            </a:extLst>
          </p:cNvPr>
          <p:cNvSpPr>
            <a:spLocks noGrp="1"/>
          </p:cNvSpPr>
          <p:nvPr>
            <p:ph type="title"/>
          </p:nvPr>
        </p:nvSpPr>
        <p:spPr/>
        <p:txBody>
          <a:bodyPr/>
          <a:lstStyle/>
          <a:p>
            <a:r>
              <a:rPr lang="sr" dirty="0"/>
              <a:t>ChatGPT</a:t>
            </a:r>
          </a:p>
        </p:txBody>
      </p:sp>
      <p:sp>
        <p:nvSpPr>
          <p:cNvPr id="5" name="Symbol zastępczy zawartości 4">
            <a:extLst>
              <a:ext uri="{FF2B5EF4-FFF2-40B4-BE49-F238E27FC236}">
                <a16:creationId xmlns:a16="http://schemas.microsoft.com/office/drawing/2014/main" id="{EA0BB90A-8A8C-9E5B-360C-F05927215C5A}"/>
              </a:ext>
            </a:extLst>
          </p:cNvPr>
          <p:cNvSpPr>
            <a:spLocks noGrp="1"/>
          </p:cNvSpPr>
          <p:nvPr>
            <p:ph idx="1"/>
          </p:nvPr>
        </p:nvSpPr>
        <p:spPr/>
        <p:txBody>
          <a:bodyPr>
            <a:normAutofit/>
          </a:bodyPr>
          <a:lstStyle/>
          <a:p>
            <a:r>
              <a:rPr lang="sr" sz="1800" dirty="0"/>
              <a:t>То је један од најчешће коришћених алата вештачке интелигенције због своје доступности, једноставности и лакоће коришћења. У образовним окружењима се широко користи за објашњење концепата, смернице о софтверу, писању, генерисању кода и решавању проблема. За студенте и професионалце у областима као што су статистика, програмирање и пословна аналитика, може помоћи у решавању проблема.</a:t>
            </a:r>
            <a:endParaRPr lang="sl-SI" sz="1800" dirty="0"/>
          </a:p>
          <a:p>
            <a:r>
              <a:rPr lang="sr" sz="1800" dirty="0"/>
              <a:t>У индустријском или пословном контексту, користи се за аутоматизацију корисничке службе, пружање персонализованих препорука, помоћ у канцеларијском раду и решавање других интерних упита.</a:t>
            </a:r>
            <a:endParaRPr lang="sl-SI" sz="1800" dirty="0"/>
          </a:p>
          <a:p>
            <a:r>
              <a:rPr lang="sr" sz="1800" dirty="0"/>
              <a:t>Такође се користи као виртуелни тутор, пружајући ученицима вођени разговор заснован на упитима корисника, нудећи увиде, помажући у вежбама и подржавајући истраживање.</a:t>
            </a:r>
            <a:endParaRPr lang="sl-SI" sz="1800" dirty="0"/>
          </a:p>
          <a:p>
            <a:r>
              <a:rPr lang="sr" sz="1800" dirty="0"/>
              <a:t>Иако алат постаје поузданији са сваким ажурирањем, грешке су и даље могуће. Корисницима се саветује да тестирају и валидирају своје одговоре пре него што их користе у важним истраживањима (генерисање кода, информативне позадине).</a:t>
            </a:r>
            <a:endParaRPr lang="pl-PL" sz="1800" dirty="0"/>
          </a:p>
        </p:txBody>
      </p:sp>
    </p:spTree>
    <p:extLst>
      <p:ext uri="{BB962C8B-B14F-4D97-AF65-F5344CB8AC3E}">
        <p14:creationId xmlns:p14="http://schemas.microsoft.com/office/powerpoint/2010/main" val="219508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E0A5C-EE84-B0CA-FAD0-93AB8459C92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86D7F5EE-1352-7F76-4DA0-1DCC365109ED}"/>
              </a:ext>
            </a:extLst>
          </p:cNvPr>
          <p:cNvSpPr>
            <a:spLocks noGrp="1"/>
          </p:cNvSpPr>
          <p:nvPr>
            <p:ph type="title"/>
          </p:nvPr>
        </p:nvSpPr>
        <p:spPr/>
        <p:txBody>
          <a:bodyPr/>
          <a:lstStyle/>
          <a:p>
            <a:r>
              <a:rPr lang="sr" dirty="0"/>
              <a:t>ChatGPT - Пример</a:t>
            </a:r>
          </a:p>
        </p:txBody>
      </p:sp>
      <p:sp>
        <p:nvSpPr>
          <p:cNvPr id="5" name="Symbol zastępczy zawartości 4">
            <a:extLst>
              <a:ext uri="{FF2B5EF4-FFF2-40B4-BE49-F238E27FC236}">
                <a16:creationId xmlns:a16="http://schemas.microsoft.com/office/drawing/2014/main" id="{C1D49BAA-BD14-2F45-3739-90409875FC20}"/>
              </a:ext>
            </a:extLst>
          </p:cNvPr>
          <p:cNvSpPr>
            <a:spLocks noGrp="1"/>
          </p:cNvSpPr>
          <p:nvPr>
            <p:ph idx="1"/>
          </p:nvPr>
        </p:nvSpPr>
        <p:spPr/>
        <p:txBody>
          <a:bodyPr>
            <a:normAutofit/>
          </a:bodyPr>
          <a:lstStyle/>
          <a:p>
            <a:r>
              <a:rPr lang="sr" sz="1800" dirty="0"/>
              <a:t>Компанија за е-учење желела је да креира аутоматизовану подршку за студенте који користе SPSS.</a:t>
            </a:r>
            <a:endParaRPr lang="sl-SI" sz="1800" dirty="0"/>
          </a:p>
          <a:p>
            <a:r>
              <a:rPr lang="sr" sz="1800" dirty="0"/>
              <a:t>Студенти су често тражили помоћ са SPSS синтаксом и статистичком интерпретацијом, али је ручна подршка запослених одузимала много времена и била скупа.</a:t>
            </a:r>
            <a:endParaRPr lang="sl-SI" sz="1800" dirty="0"/>
          </a:p>
          <a:p>
            <a:r>
              <a:rPr lang="sr" sz="1800" dirty="0"/>
              <a:t>Интеграцијом ChatGPT модела у платформу за е-учење, компанија је пружила подршку у реалном времену. Студенти су могли да разговарају са ботом у реалном времену, постављају питања, пружају информације и делове својих кодова, постављају питања о резултатима статистичких тестова и добијају брзе одговоре.</a:t>
            </a:r>
            <a:endParaRPr lang="sl-SI" sz="1800" dirty="0"/>
          </a:p>
          <a:p>
            <a:r>
              <a:rPr lang="sr" sz="1800" dirty="0"/>
              <a:t>Смањењем броја мање сложених упита студената, запослени су имали више времена да се фокусирају на сложеније изазове са којима су се суочавали. То је, заузврат, смањило време одзива, пружило студентима прилику да самостално уче и побољшало задовољство корисника.</a:t>
            </a:r>
            <a:endParaRPr lang="pl-PL" sz="1800" dirty="0"/>
          </a:p>
        </p:txBody>
      </p:sp>
    </p:spTree>
    <p:extLst>
      <p:ext uri="{BB962C8B-B14F-4D97-AF65-F5344CB8AC3E}">
        <p14:creationId xmlns:p14="http://schemas.microsoft.com/office/powerpoint/2010/main" val="309280634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74BD1C-4D2A-4BC7-B44F-6D1ED1655F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2909</TotalTime>
  <Words>4205</Words>
  <Application>Microsoft Office PowerPoint</Application>
  <PresentationFormat>Panoramiczny</PresentationFormat>
  <Paragraphs>170</Paragraphs>
  <Slides>32</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32</vt:i4>
      </vt:variant>
    </vt:vector>
  </HeadingPairs>
  <TitlesOfParts>
    <vt:vector size="36" baseType="lpstr">
      <vt:lpstr>Arial</vt:lpstr>
      <vt:lpstr>Calibri</vt:lpstr>
      <vt:lpstr>Tahoma</vt:lpstr>
      <vt:lpstr>Motyw pakietu Office</vt:lpstr>
      <vt:lpstr>Алатки за вештачку интелигенцију</vt:lpstr>
      <vt:lpstr>Дневни ред</vt:lpstr>
      <vt:lpstr>АИ алати о општим темама</vt:lpstr>
      <vt:lpstr>АИ алати о општим темама</vt:lpstr>
      <vt:lpstr>ChatGPT</vt:lpstr>
      <vt:lpstr>Главна страница ChatGPT-а</vt:lpstr>
      <vt:lpstr>ChatGPT</vt:lpstr>
      <vt:lpstr>ChatGPT</vt:lpstr>
      <vt:lpstr>ChatGPT - Пример</vt:lpstr>
      <vt:lpstr>DataRobot</vt:lpstr>
      <vt:lpstr>Платформа DataRobot</vt:lpstr>
      <vt:lpstr>DataRobot</vt:lpstr>
      <vt:lpstr>DataRobot</vt:lpstr>
      <vt:lpstr>DataRobot - Пример</vt:lpstr>
      <vt:lpstr>Табло са TabPy-јем</vt:lpstr>
      <vt:lpstr>Табло са TabPy-јем</vt:lpstr>
      <vt:lpstr>Tableau са TabPy-јем</vt:lpstr>
      <vt:lpstr>Tableau са TabPy-јем</vt:lpstr>
      <vt:lpstr>Tableau са TabPy-јем - пример</vt:lpstr>
      <vt:lpstr>H2O.ai</vt:lpstr>
      <vt:lpstr>H2O.ai платформа</vt:lpstr>
      <vt:lpstr>H2O.ai</vt:lpstr>
      <vt:lpstr>H2O.ai</vt:lpstr>
      <vt:lpstr>H2O.ai - Пример</vt:lpstr>
      <vt:lpstr>Вежба са ChatGPT-ом</vt:lpstr>
      <vt:lpstr>Вежба са ChatGPT-ом</vt:lpstr>
      <vt:lpstr>Вежба са ChatGPT-ом</vt:lpstr>
      <vt:lpstr>Вежба са ChatGPT-ом</vt:lpstr>
      <vt:lpstr>Резиме</vt:lpstr>
      <vt:lpstr>Референце</vt:lpstr>
      <vt:lpstr>Authors:  Sanja Bojić, Kristijan Brglez , Maja Fošner, Roman Gumzej, Rebeka Kovačič Lukman, Benjamin Marcen, Marinko Maslarić, Boško Matović, Dejan Mirčetić  Final version: June 2025</vt:lpstr>
      <vt:lpstr>Хвала на пажњи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KRS</cp:lastModifiedBy>
  <cp:revision>36</cp:revision>
  <dcterms:created xsi:type="dcterms:W3CDTF">2023-07-06T12:09:08Z</dcterms:created>
  <dcterms:modified xsi:type="dcterms:W3CDTF">2025-11-04T14:33:14Z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