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92" r:id="rId7"/>
    <p:sldId id="293" r:id="rId8"/>
    <p:sldId id="310" r:id="rId9"/>
    <p:sldId id="311" r:id="rId10"/>
    <p:sldId id="312" r:id="rId11"/>
    <p:sldId id="271" r:id="rId12"/>
    <p:sldId id="313" r:id="rId13"/>
    <p:sldId id="262" r:id="rId14"/>
    <p:sldId id="318" r:id="rId15"/>
    <p:sldId id="315" r:id="rId16"/>
    <p:sldId id="317" r:id="rId17"/>
    <p:sldId id="319" r:id="rId18"/>
    <p:sldId id="320" r:id="rId19"/>
    <p:sldId id="289" r:id="rId20"/>
    <p:sldId id="314" r:id="rId21"/>
    <p:sldId id="316" r:id="rId22"/>
    <p:sldId id="321" r:id="rId23"/>
    <p:sldId id="322" r:id="rId24"/>
    <p:sldId id="323" r:id="rId25"/>
    <p:sldId id="324" r:id="rId26"/>
    <p:sldId id="325" r:id="rId27"/>
    <p:sldId id="309" r:id="rId28"/>
    <p:sldId id="336" r:id="rId29"/>
    <p:sldId id="263" r:id="rId30"/>
  </p:sldIdLst>
  <p:sldSz cx="12192000" cy="6858000"/>
  <p:notesSz cx="6858000" cy="9144000"/>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467"/>
    <a:srgbClr val="0F65AB"/>
    <a:srgbClr val="292929"/>
    <a:srgbClr val="F46B34"/>
    <a:srgbClr val="7F7F7F"/>
    <a:srgbClr val="AEAEAE"/>
    <a:srgbClr val="FFFFFF"/>
    <a:srgbClr val="292928"/>
    <a:srgbClr val="1065AB"/>
    <a:srgbClr val="01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E5785-E13C-456D-9258-7D0943E82113}" v="114" dt="2025-04-23T06:50:10.689"/>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12" d="100"/>
          <a:sy n="112" d="100"/>
        </p:scale>
        <p:origin x="4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or Dujak" userId="bfb324a9-4809-4493-a995-7f4ea2a7c175" providerId="ADAL" clId="{087E5785-E13C-456D-9258-7D0943E82113}"/>
    <pc:docChg chg="undo custSel modSld">
      <pc:chgData name="Davor Dujak" userId="bfb324a9-4809-4493-a995-7f4ea2a7c175" providerId="ADAL" clId="{087E5785-E13C-456D-9258-7D0943E82113}" dt="2025-04-23T06:50:15.506" v="264" actId="20577"/>
      <pc:docMkLst>
        <pc:docMk/>
      </pc:docMkLst>
      <pc:sldChg chg="addSp modSp">
        <pc:chgData name="Davor Dujak" userId="bfb324a9-4809-4493-a995-7f4ea2a7c175" providerId="ADAL" clId="{087E5785-E13C-456D-9258-7D0943E82113}" dt="2025-04-23T06:48:24.998" v="217"/>
        <pc:sldMkLst>
          <pc:docMk/>
          <pc:sldMk cId="2920479427" sldId="256"/>
        </pc:sldMkLst>
        <pc:picChg chg="add mod">
          <ac:chgData name="Davor Dujak" userId="bfb324a9-4809-4493-a995-7f4ea2a7c175" providerId="ADAL" clId="{087E5785-E13C-456D-9258-7D0943E82113}" dt="2025-04-23T06:48:24.998" v="217"/>
          <ac:picMkLst>
            <pc:docMk/>
            <pc:sldMk cId="2920479427" sldId="256"/>
            <ac:picMk id="3" creationId="{FC5D43BF-53F0-B929-7FA8-6FC8F7206BF9}"/>
          </ac:picMkLst>
        </pc:picChg>
      </pc:sldChg>
      <pc:sldChg chg="addSp modSp mod">
        <pc:chgData name="Davor Dujak" userId="bfb324a9-4809-4493-a995-7f4ea2a7c175" providerId="ADAL" clId="{087E5785-E13C-456D-9258-7D0943E82113}" dt="2025-04-23T06:49:15.994" v="226"/>
        <pc:sldMkLst>
          <pc:docMk/>
          <pc:sldMk cId="1952772968" sldId="262"/>
        </pc:sldMkLst>
        <pc:spChg chg="mod">
          <ac:chgData name="Davor Dujak" userId="bfb324a9-4809-4493-a995-7f4ea2a7c175" providerId="ADAL" clId="{087E5785-E13C-456D-9258-7D0943E82113}" dt="2025-04-23T06:42:54.747" v="61" actId="403"/>
          <ac:spMkLst>
            <pc:docMk/>
            <pc:sldMk cId="1952772968" sldId="262"/>
            <ac:spMk id="2" creationId="{39ED8969-A906-B56F-9130-74901BEAE5A8}"/>
          </ac:spMkLst>
        </pc:spChg>
        <pc:picChg chg="add mod">
          <ac:chgData name="Davor Dujak" userId="bfb324a9-4809-4493-a995-7f4ea2a7c175" providerId="ADAL" clId="{087E5785-E13C-456D-9258-7D0943E82113}" dt="2025-04-23T06:49:15.994" v="226"/>
          <ac:picMkLst>
            <pc:docMk/>
            <pc:sldMk cId="1952772968" sldId="262"/>
            <ac:picMk id="3" creationId="{220AA491-2243-0C90-09EB-E44786F9B963}"/>
          </ac:picMkLst>
        </pc:picChg>
      </pc:sldChg>
      <pc:sldChg chg="addSp modSp mod">
        <pc:chgData name="Davor Dujak" userId="bfb324a9-4809-4493-a995-7f4ea2a7c175" providerId="ADAL" clId="{087E5785-E13C-456D-9258-7D0943E82113}" dt="2025-04-23T06:50:15.506" v="264" actId="20577"/>
        <pc:sldMkLst>
          <pc:docMk/>
          <pc:sldMk cId="4020019421" sldId="263"/>
        </pc:sldMkLst>
        <pc:spChg chg="mod">
          <ac:chgData name="Davor Dujak" userId="bfb324a9-4809-4493-a995-7f4ea2a7c175" providerId="ADAL" clId="{087E5785-E13C-456D-9258-7D0943E82113}" dt="2025-04-23T06:50:15.506" v="264" actId="20577"/>
          <ac:spMkLst>
            <pc:docMk/>
            <pc:sldMk cId="4020019421" sldId="263"/>
            <ac:spMk id="3" creationId="{5736179A-2A6B-1BB5-3527-A969A8C3E86B}"/>
          </ac:spMkLst>
        </pc:spChg>
        <pc:picChg chg="add mod">
          <ac:chgData name="Davor Dujak" userId="bfb324a9-4809-4493-a995-7f4ea2a7c175" providerId="ADAL" clId="{087E5785-E13C-456D-9258-7D0943E82113}" dt="2025-04-23T06:50:10.689" v="262"/>
          <ac:picMkLst>
            <pc:docMk/>
            <pc:sldMk cId="4020019421" sldId="263"/>
            <ac:picMk id="2" creationId="{C0F8E573-6734-12E7-3BA0-56D6F325F958}"/>
          </ac:picMkLst>
        </pc:picChg>
      </pc:sldChg>
      <pc:sldChg chg="addSp modSp">
        <pc:chgData name="Davor Dujak" userId="bfb324a9-4809-4493-a995-7f4ea2a7c175" providerId="ADAL" clId="{087E5785-E13C-456D-9258-7D0943E82113}" dt="2025-04-23T06:48:59.365" v="218"/>
        <pc:sldMkLst>
          <pc:docMk/>
          <pc:sldMk cId="1254930911" sldId="264"/>
        </pc:sldMkLst>
        <pc:picChg chg="add mod">
          <ac:chgData name="Davor Dujak" userId="bfb324a9-4809-4493-a995-7f4ea2a7c175" providerId="ADAL" clId="{087E5785-E13C-456D-9258-7D0943E82113}" dt="2025-04-23T06:48:59.365" v="218"/>
          <ac:picMkLst>
            <pc:docMk/>
            <pc:sldMk cId="1254930911" sldId="264"/>
            <ac:picMk id="2" creationId="{5736FC51-E2BC-F1D1-239B-6A46A79C814F}"/>
          </ac:picMkLst>
        </pc:picChg>
      </pc:sldChg>
      <pc:sldChg chg="addSp modSp">
        <pc:chgData name="Davor Dujak" userId="bfb324a9-4809-4493-a995-7f4ea2a7c175" providerId="ADAL" clId="{087E5785-E13C-456D-9258-7D0943E82113}" dt="2025-04-23T06:49:12.375" v="224"/>
        <pc:sldMkLst>
          <pc:docMk/>
          <pc:sldMk cId="678146576" sldId="271"/>
        </pc:sldMkLst>
        <pc:picChg chg="add mod">
          <ac:chgData name="Davor Dujak" userId="bfb324a9-4809-4493-a995-7f4ea2a7c175" providerId="ADAL" clId="{087E5785-E13C-456D-9258-7D0943E82113}" dt="2025-04-23T06:49:12.375" v="224"/>
          <ac:picMkLst>
            <pc:docMk/>
            <pc:sldMk cId="678146576" sldId="271"/>
            <ac:picMk id="2" creationId="{A07E172F-0245-F28B-B2EE-730168C6F0D3}"/>
          </ac:picMkLst>
        </pc:picChg>
      </pc:sldChg>
      <pc:sldChg chg="addSp modSp mod">
        <pc:chgData name="Davor Dujak" userId="bfb324a9-4809-4493-a995-7f4ea2a7c175" providerId="ADAL" clId="{087E5785-E13C-456D-9258-7D0943E82113}" dt="2025-04-23T06:49:45.422" v="251"/>
        <pc:sldMkLst>
          <pc:docMk/>
          <pc:sldMk cId="2926954728" sldId="289"/>
        </pc:sldMkLst>
        <pc:spChg chg="mod">
          <ac:chgData name="Davor Dujak" userId="bfb324a9-4809-4493-a995-7f4ea2a7c175" providerId="ADAL" clId="{087E5785-E13C-456D-9258-7D0943E82113}" dt="2025-04-23T06:44:23.998" v="102"/>
          <ac:spMkLst>
            <pc:docMk/>
            <pc:sldMk cId="2926954728" sldId="289"/>
            <ac:spMk id="3" creationId="{9C976621-9D32-89B1-3264-31D5895591A8}"/>
          </ac:spMkLst>
        </pc:spChg>
        <pc:graphicFrameChg chg="mod">
          <ac:chgData name="Davor Dujak" userId="bfb324a9-4809-4493-a995-7f4ea2a7c175" providerId="ADAL" clId="{087E5785-E13C-456D-9258-7D0943E82113}" dt="2025-04-23T06:45:56.662" v="162" actId="20577"/>
          <ac:graphicFrameMkLst>
            <pc:docMk/>
            <pc:sldMk cId="2926954728" sldId="289"/>
            <ac:graphicFrameMk id="2" creationId="{7E1EC834-82BF-0606-C463-3F84A7023A69}"/>
          </ac:graphicFrameMkLst>
        </pc:graphicFrameChg>
        <pc:picChg chg="add mod">
          <ac:chgData name="Davor Dujak" userId="bfb324a9-4809-4493-a995-7f4ea2a7c175" providerId="ADAL" clId="{087E5785-E13C-456D-9258-7D0943E82113}" dt="2025-04-23T06:49:45.422" v="251"/>
          <ac:picMkLst>
            <pc:docMk/>
            <pc:sldMk cId="2926954728" sldId="289"/>
            <ac:picMk id="4" creationId="{0AE91896-B02F-DBFF-6B12-735C5C95DB4F}"/>
          </ac:picMkLst>
        </pc:picChg>
      </pc:sldChg>
      <pc:sldChg chg="addSp modSp">
        <pc:chgData name="Davor Dujak" userId="bfb324a9-4809-4493-a995-7f4ea2a7c175" providerId="ADAL" clId="{087E5785-E13C-456D-9258-7D0943E82113}" dt="2025-04-23T06:49:03.266" v="219"/>
        <pc:sldMkLst>
          <pc:docMk/>
          <pc:sldMk cId="3075742281" sldId="292"/>
        </pc:sldMkLst>
        <pc:picChg chg="add mod">
          <ac:chgData name="Davor Dujak" userId="bfb324a9-4809-4493-a995-7f4ea2a7c175" providerId="ADAL" clId="{087E5785-E13C-456D-9258-7D0943E82113}" dt="2025-04-23T06:49:03.266" v="219"/>
          <ac:picMkLst>
            <pc:docMk/>
            <pc:sldMk cId="3075742281" sldId="292"/>
            <ac:picMk id="2" creationId="{0E6E4B68-31EC-0A34-42F7-CB8D3BE954DD}"/>
          </ac:picMkLst>
        </pc:picChg>
      </pc:sldChg>
      <pc:sldChg chg="addSp modSp mod">
        <pc:chgData name="Davor Dujak" userId="bfb324a9-4809-4493-a995-7f4ea2a7c175" providerId="ADAL" clId="{087E5785-E13C-456D-9258-7D0943E82113}" dt="2025-04-23T06:49:05.792" v="220"/>
        <pc:sldMkLst>
          <pc:docMk/>
          <pc:sldMk cId="1291843314" sldId="293"/>
        </pc:sldMkLst>
        <pc:spChg chg="mod">
          <ac:chgData name="Davor Dujak" userId="bfb324a9-4809-4493-a995-7f4ea2a7c175" providerId="ADAL" clId="{087E5785-E13C-456D-9258-7D0943E82113}" dt="2025-04-23T06:37:52.656" v="1" actId="27636"/>
          <ac:spMkLst>
            <pc:docMk/>
            <pc:sldMk cId="1291843314" sldId="293"/>
            <ac:spMk id="3" creationId="{C226216F-E0FA-0557-0C8A-E004A6A275D4}"/>
          </ac:spMkLst>
        </pc:spChg>
        <pc:picChg chg="add mod">
          <ac:chgData name="Davor Dujak" userId="bfb324a9-4809-4493-a995-7f4ea2a7c175" providerId="ADAL" clId="{087E5785-E13C-456D-9258-7D0943E82113}" dt="2025-04-23T06:49:05.792" v="220"/>
          <ac:picMkLst>
            <pc:docMk/>
            <pc:sldMk cId="1291843314" sldId="293"/>
            <ac:picMk id="5" creationId="{13D0B4BF-2F36-0319-1AE5-2DD4A834E6AE}"/>
          </ac:picMkLst>
        </pc:picChg>
      </pc:sldChg>
      <pc:sldChg chg="addSp modSp mod">
        <pc:chgData name="Davor Dujak" userId="bfb324a9-4809-4493-a995-7f4ea2a7c175" providerId="ADAL" clId="{087E5785-E13C-456D-9258-7D0943E82113}" dt="2025-04-23T06:50:09.129" v="261"/>
        <pc:sldMkLst>
          <pc:docMk/>
          <pc:sldMk cId="2902584338" sldId="309"/>
        </pc:sldMkLst>
        <pc:spChg chg="mod">
          <ac:chgData name="Davor Dujak" userId="bfb324a9-4809-4493-a995-7f4ea2a7c175" providerId="ADAL" clId="{087E5785-E13C-456D-9258-7D0943E82113}" dt="2025-04-23T06:47:37.179" v="201" actId="20577"/>
          <ac:spMkLst>
            <pc:docMk/>
            <pc:sldMk cId="2902584338" sldId="309"/>
            <ac:spMk id="4" creationId="{1B53A616-BC45-7003-D00A-64BD15781752}"/>
          </ac:spMkLst>
        </pc:spChg>
        <pc:picChg chg="add mod">
          <ac:chgData name="Davor Dujak" userId="bfb324a9-4809-4493-a995-7f4ea2a7c175" providerId="ADAL" clId="{087E5785-E13C-456D-9258-7D0943E82113}" dt="2025-04-23T06:50:09.129" v="261"/>
          <ac:picMkLst>
            <pc:docMk/>
            <pc:sldMk cId="2902584338" sldId="309"/>
            <ac:picMk id="2" creationId="{ECC18423-3D44-113D-17B0-5663244D3E9F}"/>
          </ac:picMkLst>
        </pc:picChg>
      </pc:sldChg>
      <pc:sldChg chg="addSp modSp">
        <pc:chgData name="Davor Dujak" userId="bfb324a9-4809-4493-a995-7f4ea2a7c175" providerId="ADAL" clId="{087E5785-E13C-456D-9258-7D0943E82113}" dt="2025-04-23T06:49:07.412" v="221"/>
        <pc:sldMkLst>
          <pc:docMk/>
          <pc:sldMk cId="2751051459" sldId="310"/>
        </pc:sldMkLst>
        <pc:graphicFrameChg chg="mod">
          <ac:chgData name="Davor Dujak" userId="bfb324a9-4809-4493-a995-7f4ea2a7c175" providerId="ADAL" clId="{087E5785-E13C-456D-9258-7D0943E82113}" dt="2025-04-23T06:38:40.663" v="30" actId="20577"/>
          <ac:graphicFrameMkLst>
            <pc:docMk/>
            <pc:sldMk cId="2751051459" sldId="310"/>
            <ac:graphicFrameMk id="7" creationId="{3E942D4D-DE98-2FD2-0CFF-7439985726F9}"/>
          </ac:graphicFrameMkLst>
        </pc:graphicFrameChg>
        <pc:picChg chg="add mod">
          <ac:chgData name="Davor Dujak" userId="bfb324a9-4809-4493-a995-7f4ea2a7c175" providerId="ADAL" clId="{087E5785-E13C-456D-9258-7D0943E82113}" dt="2025-04-23T06:49:07.412" v="221"/>
          <ac:picMkLst>
            <pc:docMk/>
            <pc:sldMk cId="2751051459" sldId="310"/>
            <ac:picMk id="2" creationId="{BBA16422-26D8-881F-A3F3-FC6DBFB26EF7}"/>
          </ac:picMkLst>
        </pc:picChg>
      </pc:sldChg>
      <pc:sldChg chg="addSp modSp mod">
        <pc:chgData name="Davor Dujak" userId="bfb324a9-4809-4493-a995-7f4ea2a7c175" providerId="ADAL" clId="{087E5785-E13C-456D-9258-7D0943E82113}" dt="2025-04-23T06:49:08.902" v="222"/>
        <pc:sldMkLst>
          <pc:docMk/>
          <pc:sldMk cId="1598684154" sldId="311"/>
        </pc:sldMkLst>
        <pc:spChg chg="mod">
          <ac:chgData name="Davor Dujak" userId="bfb324a9-4809-4493-a995-7f4ea2a7c175" providerId="ADAL" clId="{087E5785-E13C-456D-9258-7D0943E82113}" dt="2025-04-23T06:40:56.888" v="40" actId="1035"/>
          <ac:spMkLst>
            <pc:docMk/>
            <pc:sldMk cId="1598684154" sldId="311"/>
            <ac:spMk id="2" creationId="{408EC341-2D63-5539-E9A3-89489D20421E}"/>
          </ac:spMkLst>
        </pc:spChg>
        <pc:spChg chg="mod">
          <ac:chgData name="Davor Dujak" userId="bfb324a9-4809-4493-a995-7f4ea2a7c175" providerId="ADAL" clId="{087E5785-E13C-456D-9258-7D0943E82113}" dt="2025-04-23T06:41:06.553" v="43" actId="20577"/>
          <ac:spMkLst>
            <pc:docMk/>
            <pc:sldMk cId="1598684154" sldId="311"/>
            <ac:spMk id="3" creationId="{0A2EA766-B17A-86A1-0ADA-87CA0A7F924D}"/>
          </ac:spMkLst>
        </pc:spChg>
        <pc:picChg chg="add mod">
          <ac:chgData name="Davor Dujak" userId="bfb324a9-4809-4493-a995-7f4ea2a7c175" providerId="ADAL" clId="{087E5785-E13C-456D-9258-7D0943E82113}" dt="2025-04-23T06:49:08.902" v="222"/>
          <ac:picMkLst>
            <pc:docMk/>
            <pc:sldMk cId="1598684154" sldId="311"/>
            <ac:picMk id="5" creationId="{7A719280-62E6-AD4A-CC26-ADF3746E7B94}"/>
          </ac:picMkLst>
        </pc:picChg>
      </pc:sldChg>
      <pc:sldChg chg="addSp modSp mod">
        <pc:chgData name="Davor Dujak" userId="bfb324a9-4809-4493-a995-7f4ea2a7c175" providerId="ADAL" clId="{087E5785-E13C-456D-9258-7D0943E82113}" dt="2025-04-23T06:49:10.318" v="223"/>
        <pc:sldMkLst>
          <pc:docMk/>
          <pc:sldMk cId="1751319438" sldId="312"/>
        </pc:sldMkLst>
        <pc:spChg chg="mod">
          <ac:chgData name="Davor Dujak" userId="bfb324a9-4809-4493-a995-7f4ea2a7c175" providerId="ADAL" clId="{087E5785-E13C-456D-9258-7D0943E82113}" dt="2025-04-23T06:42:12.516" v="52" actId="20577"/>
          <ac:spMkLst>
            <pc:docMk/>
            <pc:sldMk cId="1751319438" sldId="312"/>
            <ac:spMk id="3" creationId="{D2413B99-FA23-D65C-1D54-80FBBF94B623}"/>
          </ac:spMkLst>
        </pc:spChg>
        <pc:picChg chg="add mod">
          <ac:chgData name="Davor Dujak" userId="bfb324a9-4809-4493-a995-7f4ea2a7c175" providerId="ADAL" clId="{087E5785-E13C-456D-9258-7D0943E82113}" dt="2025-04-23T06:49:10.318" v="223"/>
          <ac:picMkLst>
            <pc:docMk/>
            <pc:sldMk cId="1751319438" sldId="312"/>
            <ac:picMk id="5" creationId="{E15743CF-8F9C-E280-6D90-C328BB8A3548}"/>
          </ac:picMkLst>
        </pc:picChg>
      </pc:sldChg>
      <pc:sldChg chg="addSp modSp">
        <pc:chgData name="Davor Dujak" userId="bfb324a9-4809-4493-a995-7f4ea2a7c175" providerId="ADAL" clId="{087E5785-E13C-456D-9258-7D0943E82113}" dt="2025-04-23T06:49:14.056" v="225"/>
        <pc:sldMkLst>
          <pc:docMk/>
          <pc:sldMk cId="4256343604" sldId="313"/>
        </pc:sldMkLst>
        <pc:picChg chg="add mod">
          <ac:chgData name="Davor Dujak" userId="bfb324a9-4809-4493-a995-7f4ea2a7c175" providerId="ADAL" clId="{087E5785-E13C-456D-9258-7D0943E82113}" dt="2025-04-23T06:49:14.056" v="225"/>
          <ac:picMkLst>
            <pc:docMk/>
            <pc:sldMk cId="4256343604" sldId="313"/>
            <ac:picMk id="5" creationId="{AB8716BE-EA30-0467-51F8-8737305EE5E0}"/>
          </ac:picMkLst>
        </pc:picChg>
      </pc:sldChg>
      <pc:sldChg chg="addSp modSp mod">
        <pc:chgData name="Davor Dujak" userId="bfb324a9-4809-4493-a995-7f4ea2a7c175" providerId="ADAL" clId="{087E5785-E13C-456D-9258-7D0943E82113}" dt="2025-04-23T06:49:54.592" v="254" actId="1076"/>
        <pc:sldMkLst>
          <pc:docMk/>
          <pc:sldMk cId="3389183857" sldId="314"/>
        </pc:sldMkLst>
        <pc:spChg chg="mod">
          <ac:chgData name="Davor Dujak" userId="bfb324a9-4809-4493-a995-7f4ea2a7c175" providerId="ADAL" clId="{087E5785-E13C-456D-9258-7D0943E82113}" dt="2025-04-23T06:46:25.386" v="178" actId="20577"/>
          <ac:spMkLst>
            <pc:docMk/>
            <pc:sldMk cId="3389183857" sldId="314"/>
            <ac:spMk id="3" creationId="{15C83FCB-D8A7-489D-21F1-EB94F3C0E565}"/>
          </ac:spMkLst>
        </pc:spChg>
        <pc:spChg chg="mod">
          <ac:chgData name="Davor Dujak" userId="bfb324a9-4809-4493-a995-7f4ea2a7c175" providerId="ADAL" clId="{087E5785-E13C-456D-9258-7D0943E82113}" dt="2025-04-23T06:49:54.592" v="254" actId="1076"/>
          <ac:spMkLst>
            <pc:docMk/>
            <pc:sldMk cId="3389183857" sldId="314"/>
            <ac:spMk id="27" creationId="{B7BA33AA-521A-69AC-C834-5040B7D6891D}"/>
          </ac:spMkLst>
        </pc:spChg>
        <pc:picChg chg="add mod">
          <ac:chgData name="Davor Dujak" userId="bfb324a9-4809-4493-a995-7f4ea2a7c175" providerId="ADAL" clId="{087E5785-E13C-456D-9258-7D0943E82113}" dt="2025-04-23T06:49:50.293" v="253" actId="14100"/>
          <ac:picMkLst>
            <pc:docMk/>
            <pc:sldMk cId="3389183857" sldId="314"/>
            <ac:picMk id="2" creationId="{89CC40B4-F10A-D18A-FF70-518CC6028DE9}"/>
          </ac:picMkLst>
        </pc:picChg>
      </pc:sldChg>
      <pc:sldChg chg="addSp modSp">
        <pc:chgData name="Davor Dujak" userId="bfb324a9-4809-4493-a995-7f4ea2a7c175" providerId="ADAL" clId="{087E5785-E13C-456D-9258-7D0943E82113}" dt="2025-04-23T06:49:36.675" v="247"/>
        <pc:sldMkLst>
          <pc:docMk/>
          <pc:sldMk cId="1042971365" sldId="315"/>
        </pc:sldMkLst>
        <pc:picChg chg="add mod">
          <ac:chgData name="Davor Dujak" userId="bfb324a9-4809-4493-a995-7f4ea2a7c175" providerId="ADAL" clId="{087E5785-E13C-456D-9258-7D0943E82113}" dt="2025-04-23T06:49:36.675" v="247"/>
          <ac:picMkLst>
            <pc:docMk/>
            <pc:sldMk cId="1042971365" sldId="315"/>
            <ac:picMk id="2" creationId="{3DDD2A2F-7671-E8BC-B2E2-6560D7F7FDD5}"/>
          </ac:picMkLst>
        </pc:picChg>
      </pc:sldChg>
      <pc:sldChg chg="addSp modSp">
        <pc:chgData name="Davor Dujak" userId="bfb324a9-4809-4493-a995-7f4ea2a7c175" providerId="ADAL" clId="{087E5785-E13C-456D-9258-7D0943E82113}" dt="2025-04-23T06:49:58.329" v="255"/>
        <pc:sldMkLst>
          <pc:docMk/>
          <pc:sldMk cId="1531229749" sldId="316"/>
        </pc:sldMkLst>
        <pc:picChg chg="add mod">
          <ac:chgData name="Davor Dujak" userId="bfb324a9-4809-4493-a995-7f4ea2a7c175" providerId="ADAL" clId="{087E5785-E13C-456D-9258-7D0943E82113}" dt="2025-04-23T06:49:58.329" v="255"/>
          <ac:picMkLst>
            <pc:docMk/>
            <pc:sldMk cId="1531229749" sldId="316"/>
            <ac:picMk id="2" creationId="{848276B4-21F7-5497-54E3-DFC81D1D9410}"/>
          </ac:picMkLst>
        </pc:picChg>
      </pc:sldChg>
      <pc:sldChg chg="addSp modSp mod">
        <pc:chgData name="Davor Dujak" userId="bfb324a9-4809-4493-a995-7f4ea2a7c175" providerId="ADAL" clId="{087E5785-E13C-456D-9258-7D0943E82113}" dt="2025-04-23T06:49:40.257" v="248"/>
        <pc:sldMkLst>
          <pc:docMk/>
          <pc:sldMk cId="2337642332" sldId="317"/>
        </pc:sldMkLst>
        <pc:spChg chg="mod">
          <ac:chgData name="Davor Dujak" userId="bfb324a9-4809-4493-a995-7f4ea2a7c175" providerId="ADAL" clId="{087E5785-E13C-456D-9258-7D0943E82113}" dt="2025-04-23T06:43:33.813" v="77" actId="20577"/>
          <ac:spMkLst>
            <pc:docMk/>
            <pc:sldMk cId="2337642332" sldId="317"/>
            <ac:spMk id="4" creationId="{381AB2CF-9B9D-9098-CC78-7983C03E0E9D}"/>
          </ac:spMkLst>
        </pc:spChg>
        <pc:picChg chg="add mod">
          <ac:chgData name="Davor Dujak" userId="bfb324a9-4809-4493-a995-7f4ea2a7c175" providerId="ADAL" clId="{087E5785-E13C-456D-9258-7D0943E82113}" dt="2025-04-23T06:49:40.257" v="248"/>
          <ac:picMkLst>
            <pc:docMk/>
            <pc:sldMk cId="2337642332" sldId="317"/>
            <ac:picMk id="5" creationId="{9CD673E4-ED5A-8CB3-3D76-AB97434E2499}"/>
          </ac:picMkLst>
        </pc:picChg>
      </pc:sldChg>
      <pc:sldChg chg="addSp modSp mod">
        <pc:chgData name="Davor Dujak" userId="bfb324a9-4809-4493-a995-7f4ea2a7c175" providerId="ADAL" clId="{087E5785-E13C-456D-9258-7D0943E82113}" dt="2025-04-23T06:49:32.376" v="246" actId="14100"/>
        <pc:sldMkLst>
          <pc:docMk/>
          <pc:sldMk cId="2363238376" sldId="318"/>
        </pc:sldMkLst>
        <pc:picChg chg="add mod">
          <ac:chgData name="Davor Dujak" userId="bfb324a9-4809-4493-a995-7f4ea2a7c175" providerId="ADAL" clId="{087E5785-E13C-456D-9258-7D0943E82113}" dt="2025-04-23T06:49:32.376" v="246" actId="14100"/>
          <ac:picMkLst>
            <pc:docMk/>
            <pc:sldMk cId="2363238376" sldId="318"/>
            <ac:picMk id="22" creationId="{3CD5F009-3737-4433-D4BC-FE4678EFABC2}"/>
          </ac:picMkLst>
        </pc:picChg>
      </pc:sldChg>
      <pc:sldChg chg="addSp modSp mod">
        <pc:chgData name="Davor Dujak" userId="bfb324a9-4809-4493-a995-7f4ea2a7c175" providerId="ADAL" clId="{087E5785-E13C-456D-9258-7D0943E82113}" dt="2025-04-23T06:49:42.573" v="249"/>
        <pc:sldMkLst>
          <pc:docMk/>
          <pc:sldMk cId="2914891285" sldId="319"/>
        </pc:sldMkLst>
        <pc:spChg chg="mod">
          <ac:chgData name="Davor Dujak" userId="bfb324a9-4809-4493-a995-7f4ea2a7c175" providerId="ADAL" clId="{087E5785-E13C-456D-9258-7D0943E82113}" dt="2025-04-23T06:44:01.299" v="89" actId="20577"/>
          <ac:spMkLst>
            <pc:docMk/>
            <pc:sldMk cId="2914891285" sldId="319"/>
            <ac:spMk id="8" creationId="{34C4D7E6-67AE-1986-E900-DFE8F4FAF773}"/>
          </ac:spMkLst>
        </pc:spChg>
        <pc:picChg chg="add mod">
          <ac:chgData name="Davor Dujak" userId="bfb324a9-4809-4493-a995-7f4ea2a7c175" providerId="ADAL" clId="{087E5785-E13C-456D-9258-7D0943E82113}" dt="2025-04-23T06:49:42.573" v="249"/>
          <ac:picMkLst>
            <pc:docMk/>
            <pc:sldMk cId="2914891285" sldId="319"/>
            <ac:picMk id="3" creationId="{4F8019EA-C4E4-0EC9-6A6A-D60AEA62EE5B}"/>
          </ac:picMkLst>
        </pc:picChg>
      </pc:sldChg>
      <pc:sldChg chg="addSp modSp mod">
        <pc:chgData name="Davor Dujak" userId="bfb324a9-4809-4493-a995-7f4ea2a7c175" providerId="ADAL" clId="{087E5785-E13C-456D-9258-7D0943E82113}" dt="2025-04-23T06:49:44.032" v="250"/>
        <pc:sldMkLst>
          <pc:docMk/>
          <pc:sldMk cId="3032917068" sldId="320"/>
        </pc:sldMkLst>
        <pc:spChg chg="mod">
          <ac:chgData name="Davor Dujak" userId="bfb324a9-4809-4493-a995-7f4ea2a7c175" providerId="ADAL" clId="{087E5785-E13C-456D-9258-7D0943E82113}" dt="2025-04-23T06:44:09.706" v="101" actId="20577"/>
          <ac:spMkLst>
            <pc:docMk/>
            <pc:sldMk cId="3032917068" sldId="320"/>
            <ac:spMk id="8" creationId="{E8623BB3-22DF-9B9F-6C33-8A8C5F1074B1}"/>
          </ac:spMkLst>
        </pc:spChg>
        <pc:picChg chg="add mod">
          <ac:chgData name="Davor Dujak" userId="bfb324a9-4809-4493-a995-7f4ea2a7c175" providerId="ADAL" clId="{087E5785-E13C-456D-9258-7D0943E82113}" dt="2025-04-23T06:49:44.032" v="250"/>
          <ac:picMkLst>
            <pc:docMk/>
            <pc:sldMk cId="3032917068" sldId="320"/>
            <ac:picMk id="3" creationId="{53E578D0-E8A1-A1A6-2E9B-FB2706EF66EE}"/>
          </ac:picMkLst>
        </pc:picChg>
      </pc:sldChg>
      <pc:sldChg chg="addSp modSp mod">
        <pc:chgData name="Davor Dujak" userId="bfb324a9-4809-4493-a995-7f4ea2a7c175" providerId="ADAL" clId="{087E5785-E13C-456D-9258-7D0943E82113}" dt="2025-04-23T06:50:00.088" v="256"/>
        <pc:sldMkLst>
          <pc:docMk/>
          <pc:sldMk cId="483384813" sldId="321"/>
        </pc:sldMkLst>
        <pc:spChg chg="mod">
          <ac:chgData name="Davor Dujak" userId="bfb324a9-4809-4493-a995-7f4ea2a7c175" providerId="ADAL" clId="{087E5785-E13C-456D-9258-7D0943E82113}" dt="2025-04-23T06:46:54.836" v="184" actId="255"/>
          <ac:spMkLst>
            <pc:docMk/>
            <pc:sldMk cId="483384813" sldId="321"/>
            <ac:spMk id="3" creationId="{93FB17A2-A8E4-6091-6F18-D068767A46C1}"/>
          </ac:spMkLst>
        </pc:spChg>
        <pc:picChg chg="add mod">
          <ac:chgData name="Davor Dujak" userId="bfb324a9-4809-4493-a995-7f4ea2a7c175" providerId="ADAL" clId="{087E5785-E13C-456D-9258-7D0943E82113}" dt="2025-04-23T06:50:00.088" v="256"/>
          <ac:picMkLst>
            <pc:docMk/>
            <pc:sldMk cId="483384813" sldId="321"/>
            <ac:picMk id="5" creationId="{2DC487DF-0694-4C43-CFAB-9B47C7D1B5D5}"/>
          </ac:picMkLst>
        </pc:picChg>
      </pc:sldChg>
      <pc:sldChg chg="addSp modSp">
        <pc:chgData name="Davor Dujak" userId="bfb324a9-4809-4493-a995-7f4ea2a7c175" providerId="ADAL" clId="{087E5785-E13C-456D-9258-7D0943E82113}" dt="2025-04-23T06:50:01.655" v="257"/>
        <pc:sldMkLst>
          <pc:docMk/>
          <pc:sldMk cId="1163388524" sldId="322"/>
        </pc:sldMkLst>
        <pc:picChg chg="add mod">
          <ac:chgData name="Davor Dujak" userId="bfb324a9-4809-4493-a995-7f4ea2a7c175" providerId="ADAL" clId="{087E5785-E13C-456D-9258-7D0943E82113}" dt="2025-04-23T06:50:01.655" v="257"/>
          <ac:picMkLst>
            <pc:docMk/>
            <pc:sldMk cId="1163388524" sldId="322"/>
            <ac:picMk id="4" creationId="{C91C5B38-D8DC-B2C9-2E48-00BA6300382B}"/>
          </ac:picMkLst>
        </pc:picChg>
      </pc:sldChg>
      <pc:sldChg chg="addSp modSp">
        <pc:chgData name="Davor Dujak" userId="bfb324a9-4809-4493-a995-7f4ea2a7c175" providerId="ADAL" clId="{087E5785-E13C-456D-9258-7D0943E82113}" dt="2025-04-23T06:50:04.661" v="258"/>
        <pc:sldMkLst>
          <pc:docMk/>
          <pc:sldMk cId="2544732436" sldId="323"/>
        </pc:sldMkLst>
        <pc:picChg chg="add mod">
          <ac:chgData name="Davor Dujak" userId="bfb324a9-4809-4493-a995-7f4ea2a7c175" providerId="ADAL" clId="{087E5785-E13C-456D-9258-7D0943E82113}" dt="2025-04-23T06:50:04.661" v="258"/>
          <ac:picMkLst>
            <pc:docMk/>
            <pc:sldMk cId="2544732436" sldId="323"/>
            <ac:picMk id="4" creationId="{96948E64-4A01-ABB6-FE55-DE62F2F7BA50}"/>
          </ac:picMkLst>
        </pc:picChg>
      </pc:sldChg>
      <pc:sldChg chg="addSp modSp">
        <pc:chgData name="Davor Dujak" userId="bfb324a9-4809-4493-a995-7f4ea2a7c175" providerId="ADAL" clId="{087E5785-E13C-456D-9258-7D0943E82113}" dt="2025-04-23T06:50:06.171" v="259"/>
        <pc:sldMkLst>
          <pc:docMk/>
          <pc:sldMk cId="186538107" sldId="324"/>
        </pc:sldMkLst>
        <pc:picChg chg="add mod">
          <ac:chgData name="Davor Dujak" userId="bfb324a9-4809-4493-a995-7f4ea2a7c175" providerId="ADAL" clId="{087E5785-E13C-456D-9258-7D0943E82113}" dt="2025-04-23T06:50:06.171" v="259"/>
          <ac:picMkLst>
            <pc:docMk/>
            <pc:sldMk cId="186538107" sldId="324"/>
            <ac:picMk id="2" creationId="{ADE92239-DE60-94E9-F80C-769F413CC650}"/>
          </ac:picMkLst>
        </pc:picChg>
      </pc:sldChg>
      <pc:sldChg chg="addSp modSp mod">
        <pc:chgData name="Davor Dujak" userId="bfb324a9-4809-4493-a995-7f4ea2a7c175" providerId="ADAL" clId="{087E5785-E13C-456D-9258-7D0943E82113}" dt="2025-04-23T06:50:07.665" v="260"/>
        <pc:sldMkLst>
          <pc:docMk/>
          <pc:sldMk cId="310558379" sldId="325"/>
        </pc:sldMkLst>
        <pc:spChg chg="mod">
          <ac:chgData name="Davor Dujak" userId="bfb324a9-4809-4493-a995-7f4ea2a7c175" providerId="ADAL" clId="{087E5785-E13C-456D-9258-7D0943E82113}" dt="2025-04-23T06:47:21.605" v="188" actId="20577"/>
          <ac:spMkLst>
            <pc:docMk/>
            <pc:sldMk cId="310558379" sldId="325"/>
            <ac:spMk id="3" creationId="{8467D3D0-95FC-F4F1-E136-788D0F46870C}"/>
          </ac:spMkLst>
        </pc:spChg>
        <pc:picChg chg="add mod">
          <ac:chgData name="Davor Dujak" userId="bfb324a9-4809-4493-a995-7f4ea2a7c175" providerId="ADAL" clId="{087E5785-E13C-456D-9258-7D0943E82113}" dt="2025-04-23T06:50:07.665" v="260"/>
          <ac:picMkLst>
            <pc:docMk/>
            <pc:sldMk cId="310558379" sldId="325"/>
            <ac:picMk id="5" creationId="{56CBD820-81E3-BB66-D5EE-791AF14370A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B9AF3-0BCD-4A9B-BD9D-B8C2EA502E3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pl-PL"/>
        </a:p>
      </dgm:t>
    </dgm:pt>
    <dgm:pt modelId="{BF721C8C-1B30-435F-A363-CF1E2590E172}">
      <dgm:prSet phldrT="[Tekst]"/>
      <dgm:spPr/>
      <dgm:t>
        <a:bodyPr/>
        <a:lstStyle/>
        <a:p>
          <a:r>
            <a:rPr lang="hr" dirty="0"/>
            <a:t>Strateška </a:t>
          </a:r>
          <a:r>
            <a:rPr lang="hr" dirty="0" err="1"/>
            <a:t>razina</a:t>
          </a:r>
          <a:endParaRPr lang="pl-PL" dirty="0"/>
        </a:p>
      </dgm:t>
    </dgm:pt>
    <dgm:pt modelId="{8EDEE0F6-75D3-404F-9649-5BC1C8FDE4E7}" type="parTrans" cxnId="{1334AE24-C2BC-407A-8319-0D56B58BD62A}">
      <dgm:prSet/>
      <dgm:spPr/>
      <dgm:t>
        <a:bodyPr/>
        <a:lstStyle/>
        <a:p>
          <a:endParaRPr lang="pl-PL"/>
        </a:p>
      </dgm:t>
    </dgm:pt>
    <dgm:pt modelId="{E1E64772-D6F7-428D-9BA9-98C44608B171}" type="sibTrans" cxnId="{1334AE24-C2BC-407A-8319-0D56B58BD62A}">
      <dgm:prSet/>
      <dgm:spPr/>
      <dgm:t>
        <a:bodyPr/>
        <a:lstStyle/>
        <a:p>
          <a:endParaRPr lang="pl-PL"/>
        </a:p>
      </dgm:t>
    </dgm:pt>
    <dgm:pt modelId="{2A8A6CBA-3A4C-4E7F-9703-F5699BC98EED}">
      <dgm:prSet phldrT="[Tekst]" custT="1"/>
      <dgm:spPr/>
      <dgm:t>
        <a:bodyPr/>
        <a:lstStyle/>
        <a:p>
          <a:r>
            <a:rPr lang="hr" sz="1600" dirty="0"/>
            <a:t>broj, položaj i kapacitet objekata</a:t>
          </a:r>
          <a:endParaRPr lang="pl-PL" sz="1600" dirty="0"/>
        </a:p>
      </dgm:t>
    </dgm:pt>
    <dgm:pt modelId="{32FB40A4-D2A4-4C99-8822-9D2FA8051132}" type="parTrans" cxnId="{E41A806C-7522-4DDD-83C6-DBADCD84A98C}">
      <dgm:prSet/>
      <dgm:spPr/>
      <dgm:t>
        <a:bodyPr/>
        <a:lstStyle/>
        <a:p>
          <a:endParaRPr lang="pl-PL"/>
        </a:p>
      </dgm:t>
    </dgm:pt>
    <dgm:pt modelId="{AF2A9B17-00D6-4744-B63F-A93664358757}" type="sibTrans" cxnId="{E41A806C-7522-4DDD-83C6-DBADCD84A98C}">
      <dgm:prSet/>
      <dgm:spPr/>
      <dgm:t>
        <a:bodyPr/>
        <a:lstStyle/>
        <a:p>
          <a:endParaRPr lang="pl-PL"/>
        </a:p>
      </dgm:t>
    </dgm:pt>
    <dgm:pt modelId="{F1E863DB-D1D4-4F9C-A395-5EF90F8DE34F}">
      <dgm:prSet phldrT="[Tekst]"/>
      <dgm:spPr/>
      <dgm:t>
        <a:bodyPr/>
        <a:lstStyle/>
        <a:p>
          <a:r>
            <a:rPr lang="hr" dirty="0"/>
            <a:t>Taktičke odluke</a:t>
          </a:r>
          <a:endParaRPr lang="pl-PL" dirty="0"/>
        </a:p>
      </dgm:t>
    </dgm:pt>
    <dgm:pt modelId="{5D606F16-6C47-4BED-8F37-7B9413D785BC}" type="parTrans" cxnId="{AE3E0D29-6ED0-4552-BBB1-706145E84356}">
      <dgm:prSet/>
      <dgm:spPr/>
      <dgm:t>
        <a:bodyPr/>
        <a:lstStyle/>
        <a:p>
          <a:endParaRPr lang="pl-PL"/>
        </a:p>
      </dgm:t>
    </dgm:pt>
    <dgm:pt modelId="{1C0948E9-027D-4A5F-A274-B94FC471103E}" type="sibTrans" cxnId="{AE3E0D29-6ED0-4552-BBB1-706145E84356}">
      <dgm:prSet/>
      <dgm:spPr/>
      <dgm:t>
        <a:bodyPr/>
        <a:lstStyle/>
        <a:p>
          <a:endParaRPr lang="pl-PL"/>
        </a:p>
      </dgm:t>
    </dgm:pt>
    <dgm:pt modelId="{B80B6B0A-7618-443E-8767-F3CD7836EF6D}">
      <dgm:prSet phldrT="[Tekst]" custT="1"/>
      <dgm:spPr/>
      <dgm:t>
        <a:bodyPr/>
        <a:lstStyle/>
        <a:p>
          <a:r>
            <a:rPr lang="hr" sz="1600" dirty="0"/>
            <a:t>na primjer : odluke o cijenama</a:t>
          </a:r>
          <a:endParaRPr lang="pl-PL" sz="1600" dirty="0"/>
        </a:p>
      </dgm:t>
    </dgm:pt>
    <dgm:pt modelId="{94C3B21C-0563-425E-BAF5-7CA2DEBB89AF}" type="parTrans" cxnId="{C1DA69C1-62EE-4E86-B5B7-97C8FDE13933}">
      <dgm:prSet/>
      <dgm:spPr/>
      <dgm:t>
        <a:bodyPr/>
        <a:lstStyle/>
        <a:p>
          <a:endParaRPr lang="pl-PL"/>
        </a:p>
      </dgm:t>
    </dgm:pt>
    <dgm:pt modelId="{37779B64-65D0-4C1E-92AA-4AC9765759DC}" type="sibTrans" cxnId="{C1DA69C1-62EE-4E86-B5B7-97C8FDE13933}">
      <dgm:prSet/>
      <dgm:spPr/>
      <dgm:t>
        <a:bodyPr/>
        <a:lstStyle/>
        <a:p>
          <a:endParaRPr lang="pl-PL"/>
        </a:p>
      </dgm:t>
    </dgm:pt>
    <dgm:pt modelId="{ECD972D7-2394-4BE3-AC70-07B13AFE6234}">
      <dgm:prSet phldrT="[Tekst]" custT="1"/>
      <dgm:spPr/>
      <dgm:t>
        <a:bodyPr/>
        <a:lstStyle/>
        <a:p>
          <a:r>
            <a:rPr lang="hr" sz="1600" dirty="0"/>
            <a:t>Na </a:t>
          </a:r>
          <a:r>
            <a:rPr lang="hr" sz="1600" dirty="0" err="1"/>
            <a:t>primjer</a:t>
          </a:r>
          <a:r>
            <a:rPr lang="hr" sz="1600" dirty="0"/>
            <a:t> odluke o ruti vozila</a:t>
          </a:r>
          <a:endParaRPr lang="pl-PL" sz="1600" dirty="0"/>
        </a:p>
      </dgm:t>
    </dgm:pt>
    <dgm:pt modelId="{961B55B4-2BBD-491F-AA87-8CC5A5FDF32A}" type="parTrans" cxnId="{B3F8912F-B0D5-41A3-AA11-821310CCEB7B}">
      <dgm:prSet/>
      <dgm:spPr/>
      <dgm:t>
        <a:bodyPr/>
        <a:lstStyle/>
        <a:p>
          <a:endParaRPr lang="pl-PL"/>
        </a:p>
      </dgm:t>
    </dgm:pt>
    <dgm:pt modelId="{66E4DC9B-0CC5-42E8-8FA3-1AFB4D08CE33}" type="sibTrans" cxnId="{B3F8912F-B0D5-41A3-AA11-821310CCEB7B}">
      <dgm:prSet/>
      <dgm:spPr/>
      <dgm:t>
        <a:bodyPr/>
        <a:lstStyle/>
        <a:p>
          <a:endParaRPr lang="pl-PL"/>
        </a:p>
      </dgm:t>
    </dgm:pt>
    <dgm:pt modelId="{8871273D-F463-4CCE-BEAB-F2A2E753F7CD}">
      <dgm:prSet phldrT="[Tekst]" custT="1"/>
      <dgm:spPr/>
      <dgm:t>
        <a:bodyPr/>
        <a:lstStyle/>
        <a:p>
          <a:r>
            <a:rPr lang="hr" sz="1600" dirty="0"/>
            <a:t>često se kreću od jednog sata do jednog tromjesečja</a:t>
          </a:r>
          <a:endParaRPr lang="pl-PL" sz="2200" dirty="0"/>
        </a:p>
      </dgm:t>
    </dgm:pt>
    <dgm:pt modelId="{4184FFCD-DDA9-4263-A552-4C10072B4751}" type="parTrans" cxnId="{17E7B327-0786-4186-B6EB-B15790D39E73}">
      <dgm:prSet/>
      <dgm:spPr/>
      <dgm:t>
        <a:bodyPr/>
        <a:lstStyle/>
        <a:p>
          <a:endParaRPr lang="pl-PL"/>
        </a:p>
      </dgm:t>
    </dgm:pt>
    <dgm:pt modelId="{ABB66EFA-F69E-42B2-8168-F0DE43C3D509}" type="sibTrans" cxnId="{17E7B327-0786-4186-B6EB-B15790D39E73}">
      <dgm:prSet/>
      <dgm:spPr/>
      <dgm:t>
        <a:bodyPr/>
        <a:lstStyle/>
        <a:p>
          <a:endParaRPr lang="pl-PL"/>
        </a:p>
      </dgm:t>
    </dgm:pt>
    <dgm:pt modelId="{CD1F48DD-5E51-479A-BA11-3F88C2AEBCE6}">
      <dgm:prSet phldrT="[Tekst]" custT="1"/>
      <dgm:spPr/>
      <dgm:t>
        <a:bodyPr/>
        <a:lstStyle/>
        <a:p>
          <a:r>
            <a:rPr lang="hr" sz="1600" dirty="0"/>
            <a:t>obično vremenski horizont od oko tri do pet godina</a:t>
          </a:r>
          <a:endParaRPr lang="pl-PL" sz="1600" dirty="0"/>
        </a:p>
      </dgm:t>
    </dgm:pt>
    <dgm:pt modelId="{0649C393-8757-47A1-9EC0-9D3ECC1C4AB1}" type="parTrans" cxnId="{96BA4871-363D-4B18-8642-928F285516E5}">
      <dgm:prSet/>
      <dgm:spPr/>
      <dgm:t>
        <a:bodyPr/>
        <a:lstStyle/>
        <a:p>
          <a:endParaRPr lang="pl-PL"/>
        </a:p>
      </dgm:t>
    </dgm:pt>
    <dgm:pt modelId="{0645897F-A68E-4EC5-9159-14FCBD60337E}" type="sibTrans" cxnId="{96BA4871-363D-4B18-8642-928F285516E5}">
      <dgm:prSet/>
      <dgm:spPr/>
      <dgm:t>
        <a:bodyPr/>
        <a:lstStyle/>
        <a:p>
          <a:endParaRPr lang="pl-PL"/>
        </a:p>
      </dgm:t>
    </dgm:pt>
    <dgm:pt modelId="{C9E22E6C-621A-4126-B2BA-476024132848}">
      <dgm:prSet phldrT="[Tekst]" custT="1"/>
      <dgm:spPr/>
      <dgm:t>
        <a:bodyPr/>
        <a:lstStyle/>
        <a:p>
          <a:r>
            <a:rPr lang="hr" sz="1600" dirty="0"/>
            <a:t>od tri mjeseca do tri godine</a:t>
          </a:r>
          <a:endParaRPr lang="pl-PL" sz="2000" dirty="0"/>
        </a:p>
      </dgm:t>
    </dgm:pt>
    <dgm:pt modelId="{231B2D88-79C4-433B-9C36-998161A7492B}" type="parTrans" cxnId="{69867638-7D11-469D-A2BA-07D78E15AD61}">
      <dgm:prSet/>
      <dgm:spPr/>
      <dgm:t>
        <a:bodyPr/>
        <a:lstStyle/>
        <a:p>
          <a:endParaRPr lang="pl-PL"/>
        </a:p>
      </dgm:t>
    </dgm:pt>
    <dgm:pt modelId="{CF3ADF14-7590-4ED5-9271-51A0CF2F7D4E}" type="sibTrans" cxnId="{69867638-7D11-469D-A2BA-07D78E15AD61}">
      <dgm:prSet/>
      <dgm:spPr/>
      <dgm:t>
        <a:bodyPr/>
        <a:lstStyle/>
        <a:p>
          <a:endParaRPr lang="pl-PL"/>
        </a:p>
      </dgm:t>
    </dgm:pt>
    <dgm:pt modelId="{49B5D6E6-7E78-499C-9D04-0E69A3D21950}">
      <dgm:prSet phldrT="[Tekst]"/>
      <dgm:spPr/>
      <dgm:t>
        <a:bodyPr/>
        <a:lstStyle/>
        <a:p>
          <a:r>
            <a:rPr lang="hr" dirty="0"/>
            <a:t>Operativne odluke</a:t>
          </a:r>
          <a:endParaRPr lang="pl-PL" dirty="0"/>
        </a:p>
      </dgm:t>
    </dgm:pt>
    <dgm:pt modelId="{6B8A40B2-E8EC-41EF-8142-F3C8CF4D497F}" type="parTrans" cxnId="{53FF6B10-04F9-4CC4-93CB-FB4E04A94AC3}">
      <dgm:prSet/>
      <dgm:spPr/>
      <dgm:t>
        <a:bodyPr/>
        <a:lstStyle/>
        <a:p>
          <a:endParaRPr lang="pl-PL"/>
        </a:p>
      </dgm:t>
    </dgm:pt>
    <dgm:pt modelId="{9B1511DE-3B7F-4440-BCAC-8A3CC83BAB2D}" type="sibTrans" cxnId="{53FF6B10-04F9-4CC4-93CB-FB4E04A94AC3}">
      <dgm:prSet/>
      <dgm:spPr/>
      <dgm:t>
        <a:bodyPr/>
        <a:lstStyle/>
        <a:p>
          <a:endParaRPr lang="pl-PL"/>
        </a:p>
      </dgm:t>
    </dgm:pt>
    <dgm:pt modelId="{F5FE36F8-40EE-4F19-8A59-76F17CCCED87}" type="pres">
      <dgm:prSet presAssocID="{C72B9AF3-0BCD-4A9B-BD9D-B8C2EA502E3A}" presName="linear" presStyleCnt="0">
        <dgm:presLayoutVars>
          <dgm:animLvl val="lvl"/>
          <dgm:resizeHandles val="exact"/>
        </dgm:presLayoutVars>
      </dgm:prSet>
      <dgm:spPr/>
    </dgm:pt>
    <dgm:pt modelId="{64579E29-B620-4DAF-855A-37E1E1D05E59}" type="pres">
      <dgm:prSet presAssocID="{BF721C8C-1B30-435F-A363-CF1E2590E172}" presName="parentText" presStyleLbl="node1" presStyleIdx="0" presStyleCnt="3">
        <dgm:presLayoutVars>
          <dgm:chMax val="0"/>
          <dgm:bulletEnabled val="1"/>
        </dgm:presLayoutVars>
      </dgm:prSet>
      <dgm:spPr/>
    </dgm:pt>
    <dgm:pt modelId="{292456A4-AB11-47B8-9034-40BB259236C6}" type="pres">
      <dgm:prSet presAssocID="{BF721C8C-1B30-435F-A363-CF1E2590E172}" presName="childText" presStyleLbl="revTx" presStyleIdx="0" presStyleCnt="3">
        <dgm:presLayoutVars>
          <dgm:bulletEnabled val="1"/>
        </dgm:presLayoutVars>
      </dgm:prSet>
      <dgm:spPr/>
    </dgm:pt>
    <dgm:pt modelId="{6CF0482F-F3AA-4075-8BC0-C6B1BD2ED466}" type="pres">
      <dgm:prSet presAssocID="{F1E863DB-D1D4-4F9C-A395-5EF90F8DE34F}" presName="parentText" presStyleLbl="node1" presStyleIdx="1" presStyleCnt="3">
        <dgm:presLayoutVars>
          <dgm:chMax val="0"/>
          <dgm:bulletEnabled val="1"/>
        </dgm:presLayoutVars>
      </dgm:prSet>
      <dgm:spPr/>
    </dgm:pt>
    <dgm:pt modelId="{53F826A7-D762-425A-967B-8D0D6EB85C05}" type="pres">
      <dgm:prSet presAssocID="{F1E863DB-D1D4-4F9C-A395-5EF90F8DE34F}" presName="childText" presStyleLbl="revTx" presStyleIdx="1" presStyleCnt="3">
        <dgm:presLayoutVars>
          <dgm:bulletEnabled val="1"/>
        </dgm:presLayoutVars>
      </dgm:prSet>
      <dgm:spPr/>
    </dgm:pt>
    <dgm:pt modelId="{6709AFD0-57A0-4D50-BF12-307705E6EE55}" type="pres">
      <dgm:prSet presAssocID="{49B5D6E6-7E78-499C-9D04-0E69A3D21950}" presName="parentText" presStyleLbl="node1" presStyleIdx="2" presStyleCnt="3">
        <dgm:presLayoutVars>
          <dgm:chMax val="0"/>
          <dgm:bulletEnabled val="1"/>
        </dgm:presLayoutVars>
      </dgm:prSet>
      <dgm:spPr/>
    </dgm:pt>
    <dgm:pt modelId="{3A3C90DC-AFDE-44E4-8223-43645BD86717}" type="pres">
      <dgm:prSet presAssocID="{49B5D6E6-7E78-499C-9D04-0E69A3D21950}" presName="childText" presStyleLbl="revTx" presStyleIdx="2" presStyleCnt="3">
        <dgm:presLayoutVars>
          <dgm:bulletEnabled val="1"/>
        </dgm:presLayoutVars>
      </dgm:prSet>
      <dgm:spPr/>
    </dgm:pt>
  </dgm:ptLst>
  <dgm:cxnLst>
    <dgm:cxn modelId="{ACC54E0C-E6A9-4A94-8312-EEB7FE0B8BEC}" type="presOf" srcId="{B80B6B0A-7618-443E-8767-F3CD7836EF6D}" destId="{53F826A7-D762-425A-967B-8D0D6EB85C05}" srcOrd="0" destOrd="0" presId="urn:microsoft.com/office/officeart/2005/8/layout/vList2"/>
    <dgm:cxn modelId="{53FF6B10-04F9-4CC4-93CB-FB4E04A94AC3}" srcId="{C72B9AF3-0BCD-4A9B-BD9D-B8C2EA502E3A}" destId="{49B5D6E6-7E78-499C-9D04-0E69A3D21950}" srcOrd="2" destOrd="0" parTransId="{6B8A40B2-E8EC-41EF-8142-F3C8CF4D497F}" sibTransId="{9B1511DE-3B7F-4440-BCAC-8A3CC83BAB2D}"/>
    <dgm:cxn modelId="{0F502820-35A8-4F6E-B274-83A6791C84A4}" type="presOf" srcId="{C72B9AF3-0BCD-4A9B-BD9D-B8C2EA502E3A}" destId="{F5FE36F8-40EE-4F19-8A59-76F17CCCED87}" srcOrd="0" destOrd="0" presId="urn:microsoft.com/office/officeart/2005/8/layout/vList2"/>
    <dgm:cxn modelId="{1334AE24-C2BC-407A-8319-0D56B58BD62A}" srcId="{C72B9AF3-0BCD-4A9B-BD9D-B8C2EA502E3A}" destId="{BF721C8C-1B30-435F-A363-CF1E2590E172}" srcOrd="0" destOrd="0" parTransId="{8EDEE0F6-75D3-404F-9649-5BC1C8FDE4E7}" sibTransId="{E1E64772-D6F7-428D-9BA9-98C44608B171}"/>
    <dgm:cxn modelId="{17E7B327-0786-4186-B6EB-B15790D39E73}" srcId="{49B5D6E6-7E78-499C-9D04-0E69A3D21950}" destId="{8871273D-F463-4CCE-BEAB-F2A2E753F7CD}" srcOrd="1" destOrd="0" parTransId="{4184FFCD-DDA9-4263-A552-4C10072B4751}" sibTransId="{ABB66EFA-F69E-42B2-8168-F0DE43C3D509}"/>
    <dgm:cxn modelId="{AE3E0D29-6ED0-4552-BBB1-706145E84356}" srcId="{C72B9AF3-0BCD-4A9B-BD9D-B8C2EA502E3A}" destId="{F1E863DB-D1D4-4F9C-A395-5EF90F8DE34F}" srcOrd="1" destOrd="0" parTransId="{5D606F16-6C47-4BED-8F37-7B9413D785BC}" sibTransId="{1C0948E9-027D-4A5F-A274-B94FC471103E}"/>
    <dgm:cxn modelId="{B3F8912F-B0D5-41A3-AA11-821310CCEB7B}" srcId="{49B5D6E6-7E78-499C-9D04-0E69A3D21950}" destId="{ECD972D7-2394-4BE3-AC70-07B13AFE6234}" srcOrd="0" destOrd="0" parTransId="{961B55B4-2BBD-491F-AA87-8CC5A5FDF32A}" sibTransId="{66E4DC9B-0CC5-42E8-8FA3-1AFB4D08CE33}"/>
    <dgm:cxn modelId="{69867638-7D11-469D-A2BA-07D78E15AD61}" srcId="{F1E863DB-D1D4-4F9C-A395-5EF90F8DE34F}" destId="{C9E22E6C-621A-4126-B2BA-476024132848}" srcOrd="1" destOrd="0" parTransId="{231B2D88-79C4-433B-9C36-998161A7492B}" sibTransId="{CF3ADF14-7590-4ED5-9271-51A0CF2F7D4E}"/>
    <dgm:cxn modelId="{8DB5D462-7E47-4D9E-B766-74DC21874C57}" type="presOf" srcId="{BF721C8C-1B30-435F-A363-CF1E2590E172}" destId="{64579E29-B620-4DAF-855A-37E1E1D05E59}" srcOrd="0" destOrd="0" presId="urn:microsoft.com/office/officeart/2005/8/layout/vList2"/>
    <dgm:cxn modelId="{0B214949-B9E3-4824-8FC8-EA4F70997A52}" type="presOf" srcId="{CD1F48DD-5E51-479A-BA11-3F88C2AEBCE6}" destId="{292456A4-AB11-47B8-9034-40BB259236C6}" srcOrd="0" destOrd="1" presId="urn:microsoft.com/office/officeart/2005/8/layout/vList2"/>
    <dgm:cxn modelId="{046D754C-7C9A-4B3E-BA94-763EA387DC25}" type="presOf" srcId="{C9E22E6C-621A-4126-B2BA-476024132848}" destId="{53F826A7-D762-425A-967B-8D0D6EB85C05}" srcOrd="0" destOrd="1" presId="urn:microsoft.com/office/officeart/2005/8/layout/vList2"/>
    <dgm:cxn modelId="{E41A806C-7522-4DDD-83C6-DBADCD84A98C}" srcId="{BF721C8C-1B30-435F-A363-CF1E2590E172}" destId="{2A8A6CBA-3A4C-4E7F-9703-F5699BC98EED}" srcOrd="0" destOrd="0" parTransId="{32FB40A4-D2A4-4C99-8822-9D2FA8051132}" sibTransId="{AF2A9B17-00D6-4744-B63F-A93664358757}"/>
    <dgm:cxn modelId="{96BA4871-363D-4B18-8642-928F285516E5}" srcId="{BF721C8C-1B30-435F-A363-CF1E2590E172}" destId="{CD1F48DD-5E51-479A-BA11-3F88C2AEBCE6}" srcOrd="1" destOrd="0" parTransId="{0649C393-8757-47A1-9EC0-9D3ECC1C4AB1}" sibTransId="{0645897F-A68E-4EC5-9159-14FCBD60337E}"/>
    <dgm:cxn modelId="{96881DAB-CC29-4427-8A21-9D4F69544297}" type="presOf" srcId="{2A8A6CBA-3A4C-4E7F-9703-F5699BC98EED}" destId="{292456A4-AB11-47B8-9034-40BB259236C6}" srcOrd="0" destOrd="0" presId="urn:microsoft.com/office/officeart/2005/8/layout/vList2"/>
    <dgm:cxn modelId="{C1DA69C1-62EE-4E86-B5B7-97C8FDE13933}" srcId="{F1E863DB-D1D4-4F9C-A395-5EF90F8DE34F}" destId="{B80B6B0A-7618-443E-8767-F3CD7836EF6D}" srcOrd="0" destOrd="0" parTransId="{94C3B21C-0563-425E-BAF5-7CA2DEBB89AF}" sibTransId="{37779B64-65D0-4C1E-92AA-4AC9765759DC}"/>
    <dgm:cxn modelId="{418D31E3-5433-40A4-84A1-F557794CA59F}" type="presOf" srcId="{8871273D-F463-4CCE-BEAB-F2A2E753F7CD}" destId="{3A3C90DC-AFDE-44E4-8223-43645BD86717}" srcOrd="0" destOrd="1" presId="urn:microsoft.com/office/officeart/2005/8/layout/vList2"/>
    <dgm:cxn modelId="{52EFF9E8-C43A-4F9D-AE74-47E04811E97C}" type="presOf" srcId="{F1E863DB-D1D4-4F9C-A395-5EF90F8DE34F}" destId="{6CF0482F-F3AA-4075-8BC0-C6B1BD2ED466}" srcOrd="0" destOrd="0" presId="urn:microsoft.com/office/officeart/2005/8/layout/vList2"/>
    <dgm:cxn modelId="{310972F3-6E97-4CBF-ADEC-E6EAF98C0EA0}" type="presOf" srcId="{ECD972D7-2394-4BE3-AC70-07B13AFE6234}" destId="{3A3C90DC-AFDE-44E4-8223-43645BD86717}" srcOrd="0" destOrd="0" presId="urn:microsoft.com/office/officeart/2005/8/layout/vList2"/>
    <dgm:cxn modelId="{AEE9DDF4-6B16-4730-9188-C72F146DCF30}" type="presOf" srcId="{49B5D6E6-7E78-499C-9D04-0E69A3D21950}" destId="{6709AFD0-57A0-4D50-BF12-307705E6EE55}" srcOrd="0" destOrd="0" presId="urn:microsoft.com/office/officeart/2005/8/layout/vList2"/>
    <dgm:cxn modelId="{9D7504CC-C0AD-4FD8-80C8-649D8EBF62EE}" type="presParOf" srcId="{F5FE36F8-40EE-4F19-8A59-76F17CCCED87}" destId="{64579E29-B620-4DAF-855A-37E1E1D05E59}" srcOrd="0" destOrd="0" presId="urn:microsoft.com/office/officeart/2005/8/layout/vList2"/>
    <dgm:cxn modelId="{B26042EA-DDB5-436E-A90D-EEB5728272CE}" type="presParOf" srcId="{F5FE36F8-40EE-4F19-8A59-76F17CCCED87}" destId="{292456A4-AB11-47B8-9034-40BB259236C6}" srcOrd="1" destOrd="0" presId="urn:microsoft.com/office/officeart/2005/8/layout/vList2"/>
    <dgm:cxn modelId="{C27510C8-D0EA-4135-A9CA-8D5E15BC2F48}" type="presParOf" srcId="{F5FE36F8-40EE-4F19-8A59-76F17CCCED87}" destId="{6CF0482F-F3AA-4075-8BC0-C6B1BD2ED466}" srcOrd="2" destOrd="0" presId="urn:microsoft.com/office/officeart/2005/8/layout/vList2"/>
    <dgm:cxn modelId="{BB51A454-B6E4-4043-9B4B-E0DB569DD22B}" type="presParOf" srcId="{F5FE36F8-40EE-4F19-8A59-76F17CCCED87}" destId="{53F826A7-D762-425A-967B-8D0D6EB85C05}" srcOrd="3" destOrd="0" presId="urn:microsoft.com/office/officeart/2005/8/layout/vList2"/>
    <dgm:cxn modelId="{08761F1D-4CA5-4222-81CA-7A414F0C16A4}" type="presParOf" srcId="{F5FE36F8-40EE-4F19-8A59-76F17CCCED87}" destId="{6709AFD0-57A0-4D50-BF12-307705E6EE55}" srcOrd="4" destOrd="0" presId="urn:microsoft.com/office/officeart/2005/8/layout/vList2"/>
    <dgm:cxn modelId="{A2FF5C30-4821-4B58-9D56-0A7BDA306BD2}" type="presParOf" srcId="{F5FE36F8-40EE-4F19-8A59-76F17CCCED87}" destId="{3A3C90DC-AFDE-44E4-8223-43645BD8671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hr" dirty="0"/>
            <a:t>Definirati lokacije izvora nabave (koordinate dužine i širine)</a:t>
          </a:r>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C30AC0F9-5E2A-4CC7-B078-4F22AC39A0CD}">
      <dgm:prSet phldrT="[Tekst]"/>
      <dgm:spPr/>
      <dgm:t>
        <a:bodyPr/>
        <a:lstStyle/>
        <a:p>
          <a:r>
            <a:rPr lang="hr" dirty="0"/>
            <a:t>Definirati zahtjev lokacije (koordinate dužine i širine)</a:t>
          </a:r>
        </a:p>
      </dgm:t>
    </dgm:pt>
    <dgm:pt modelId="{4FAF9D92-8DCC-4FEB-AAF2-A6219AFB4532}" type="parTrans" cxnId="{61CFC578-7F2B-41C4-859C-47889B37C3F5}">
      <dgm:prSet/>
      <dgm:spPr/>
      <dgm:t>
        <a:bodyPr/>
        <a:lstStyle/>
        <a:p>
          <a:endParaRPr lang="pl-PL"/>
        </a:p>
      </dgm:t>
    </dgm:pt>
    <dgm:pt modelId="{609E7B26-6E3B-4753-B1EC-0783848EDA5B}" type="sibTrans" cxnId="{61CFC578-7F2B-41C4-859C-47889B37C3F5}">
      <dgm:prSet/>
      <dgm:spPr/>
      <dgm:t>
        <a:bodyPr/>
        <a:lstStyle/>
        <a:p>
          <a:endParaRPr lang="pl-PL"/>
        </a:p>
      </dgm:t>
    </dgm:pt>
    <dgm:pt modelId="{E88974AE-BBC4-4603-A37F-0323D5F49B4B}">
      <dgm:prSet phldrT="[Tekst]"/>
      <dgm:spPr/>
      <dgm:t>
        <a:bodyPr/>
        <a:lstStyle/>
        <a:p>
          <a:pPr>
            <a:buClr>
              <a:srgbClr val="1065AB"/>
            </a:buClr>
            <a:buFont typeface="+mj-lt"/>
            <a:buAutoNum type="arabicPeriod"/>
          </a:pPr>
          <a:r>
            <a:rPr lang="hr" dirty="0"/>
            <a:t>Definirajte cijene prijevoza od nabave (do središnje točke, npr. skladišta) i distribucije (od središnje točke do kupaca)</a:t>
          </a:r>
          <a:endParaRPr lang="pl-PL" dirty="0"/>
        </a:p>
      </dgm:t>
    </dgm:pt>
    <dgm:pt modelId="{613E619C-3E8A-4BF6-AB41-87CD98DE4502}" type="parTrans" cxnId="{7132CDBC-9CE1-4623-A5C8-F3CD665F6B60}">
      <dgm:prSet/>
      <dgm:spPr/>
      <dgm:t>
        <a:bodyPr/>
        <a:lstStyle/>
        <a:p>
          <a:endParaRPr lang="pl-PL"/>
        </a:p>
      </dgm:t>
    </dgm:pt>
    <dgm:pt modelId="{03E0ED2E-1BA5-42F8-B196-7D43BD9285D8}" type="sibTrans" cxnId="{7132CDBC-9CE1-4623-A5C8-F3CD665F6B60}">
      <dgm:prSet/>
      <dgm:spPr/>
      <dgm:t>
        <a:bodyPr/>
        <a:lstStyle/>
        <a:p>
          <a:endParaRPr lang="pl-PL"/>
        </a:p>
      </dgm:t>
    </dgm:pt>
    <dgm:pt modelId="{395B3DD3-73C7-4BD6-8E68-21381B9C5BD3}">
      <dgm:prSet/>
      <dgm:spPr/>
      <dgm:t>
        <a:bodyPr/>
        <a:lstStyle/>
        <a:p>
          <a:pPr>
            <a:buClr>
              <a:srgbClr val="1065AB"/>
            </a:buClr>
            <a:buFont typeface="+mj-lt"/>
            <a:buAutoNum type="arabicPeriod"/>
          </a:pPr>
          <a:r>
            <a:rPr lang="hr" dirty="0"/>
            <a:t>Odaberite samo one tokove materijala i robe za koje plaćate prijevoz</a:t>
          </a:r>
          <a:endParaRPr lang="pl-PL" dirty="0"/>
        </a:p>
      </dgm:t>
    </dgm:pt>
    <dgm:pt modelId="{CA7E8688-671E-49C9-A636-66DD06318FF5}" type="parTrans" cxnId="{353896FD-AEA8-426D-9243-CFF5357F0AA1}">
      <dgm:prSet/>
      <dgm:spPr/>
      <dgm:t>
        <a:bodyPr/>
        <a:lstStyle/>
        <a:p>
          <a:endParaRPr lang="pl-PL"/>
        </a:p>
      </dgm:t>
    </dgm:pt>
    <dgm:pt modelId="{5422D42B-4D18-4717-A21A-31B0063032D9}" type="sibTrans" cxnId="{353896FD-AEA8-426D-9243-CFF5357F0AA1}">
      <dgm:prSet/>
      <dgm:spPr/>
      <dgm:t>
        <a:bodyPr/>
        <a:lstStyle/>
        <a:p>
          <a:endParaRPr lang="pl-PL"/>
        </a:p>
      </dgm:t>
    </dgm:pt>
    <dgm:pt modelId="{E0931AF3-79C4-4AD8-B39F-0C54771DF3A2}">
      <dgm:prSet/>
      <dgm:spPr/>
      <dgm:t>
        <a:bodyPr/>
        <a:lstStyle/>
        <a:p>
          <a:pPr>
            <a:buClr>
              <a:srgbClr val="1065AB"/>
            </a:buClr>
            <a:buFont typeface="+mj-lt"/>
            <a:buAutoNum type="arabicPeriod"/>
          </a:pPr>
          <a:r>
            <a:rPr lang="hr" dirty="0"/>
            <a:t>Izračunajte koordinate zemljopisne dužine i širine središnje točke koristeći zadanu formulu</a:t>
          </a:r>
          <a:endParaRPr lang="pl-PL" dirty="0"/>
        </a:p>
      </dgm:t>
    </dgm:pt>
    <dgm:pt modelId="{4598A54B-590E-49D5-8225-A762D6B29670}" type="parTrans" cxnId="{89FC5EED-B2C1-4050-BC1A-68DB1C462BB1}">
      <dgm:prSet/>
      <dgm:spPr/>
      <dgm:t>
        <a:bodyPr/>
        <a:lstStyle/>
        <a:p>
          <a:endParaRPr lang="pl-PL"/>
        </a:p>
      </dgm:t>
    </dgm:pt>
    <dgm:pt modelId="{455F6EAF-6914-40DE-B5CF-3172DFFB87E2}" type="sibTrans" cxnId="{89FC5EED-B2C1-4050-BC1A-68DB1C462BB1}">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5">
        <dgm:presLayoutVars>
          <dgm:bulletEnabled val="1"/>
        </dgm:presLayoutVars>
      </dgm:prSet>
      <dgm:spPr/>
    </dgm:pt>
    <dgm:pt modelId="{CE8CEB3B-A501-44E7-89E5-6C39C4A0BB74}" type="pres">
      <dgm:prSet presAssocID="{78759DBF-7635-4F40-BCD9-A5BC642756A4}" presName="sibTrans" presStyleCnt="0"/>
      <dgm:spPr/>
    </dgm:pt>
    <dgm:pt modelId="{EDB23190-D659-4B7E-A369-0217237FAC41}" type="pres">
      <dgm:prSet presAssocID="{C30AC0F9-5E2A-4CC7-B078-4F22AC39A0CD}" presName="textNode" presStyleLbl="node1" presStyleIdx="1" presStyleCnt="5">
        <dgm:presLayoutVars>
          <dgm:bulletEnabled val="1"/>
        </dgm:presLayoutVars>
      </dgm:prSet>
      <dgm:spPr/>
    </dgm:pt>
    <dgm:pt modelId="{AE4262E2-29E6-48A2-A9CD-2ECC98B9E2F4}" type="pres">
      <dgm:prSet presAssocID="{609E7B26-6E3B-4753-B1EC-0783848EDA5B}" presName="sibTrans" presStyleCnt="0"/>
      <dgm:spPr/>
    </dgm:pt>
    <dgm:pt modelId="{0E299C91-20F2-417E-862D-C1B7251ABDFD}" type="pres">
      <dgm:prSet presAssocID="{E88974AE-BBC4-4603-A37F-0323D5F49B4B}" presName="textNode" presStyleLbl="node1" presStyleIdx="2" presStyleCnt="5">
        <dgm:presLayoutVars>
          <dgm:bulletEnabled val="1"/>
        </dgm:presLayoutVars>
      </dgm:prSet>
      <dgm:spPr/>
    </dgm:pt>
    <dgm:pt modelId="{8F59CC8C-EEB0-4E76-BD98-4938EA447FF7}" type="pres">
      <dgm:prSet presAssocID="{03E0ED2E-1BA5-42F8-B196-7D43BD9285D8}" presName="sibTrans" presStyleCnt="0"/>
      <dgm:spPr/>
    </dgm:pt>
    <dgm:pt modelId="{FB9D9A4B-0FEA-44A3-A8B7-843AB28BF339}" type="pres">
      <dgm:prSet presAssocID="{395B3DD3-73C7-4BD6-8E68-21381B9C5BD3}" presName="textNode" presStyleLbl="node1" presStyleIdx="3" presStyleCnt="5">
        <dgm:presLayoutVars>
          <dgm:bulletEnabled val="1"/>
        </dgm:presLayoutVars>
      </dgm:prSet>
      <dgm:spPr/>
    </dgm:pt>
    <dgm:pt modelId="{0CD717EA-6641-4A4B-A86C-8F7DB4EBBDDE}" type="pres">
      <dgm:prSet presAssocID="{5422D42B-4D18-4717-A21A-31B0063032D9}" presName="sibTrans" presStyleCnt="0"/>
      <dgm:spPr/>
    </dgm:pt>
    <dgm:pt modelId="{4F2A67BA-6849-4E8A-9025-3472A006D316}" type="pres">
      <dgm:prSet presAssocID="{E0931AF3-79C4-4AD8-B39F-0C54771DF3A2}" presName="textNode" presStyleLbl="node1" presStyleIdx="4" presStyleCnt="5">
        <dgm:presLayoutVars>
          <dgm:bulletEnabled val="1"/>
        </dgm:presLayoutVars>
      </dgm:prSet>
      <dgm:spPr/>
    </dgm:pt>
  </dgm:ptLst>
  <dgm:cxnLst>
    <dgm:cxn modelId="{2627613C-5D96-4523-B3AF-1D062034E6AC}" type="presOf" srcId="{94E52D4F-4180-48F9-82C6-1C1735AC360B}" destId="{9C57B61A-67AE-49D3-ABD4-F6CB092665BA}" srcOrd="0" destOrd="0" presId="urn:microsoft.com/office/officeart/2005/8/layout/hProcess9"/>
    <dgm:cxn modelId="{1B24F941-9433-415D-88C5-D29C3185E9AD}" type="presOf" srcId="{E88974AE-BBC4-4603-A37F-0323D5F49B4B}" destId="{0E299C91-20F2-417E-862D-C1B7251ABDFD}" srcOrd="0" destOrd="0" presId="urn:microsoft.com/office/officeart/2005/8/layout/hProcess9"/>
    <dgm:cxn modelId="{61CFC578-7F2B-41C4-859C-47889B37C3F5}" srcId="{30E260D0-98F3-4ED3-A8A0-E647521B8EC6}" destId="{C30AC0F9-5E2A-4CC7-B078-4F22AC39A0CD}" srcOrd="1" destOrd="0" parTransId="{4FAF9D92-8DCC-4FEB-AAF2-A6219AFB4532}" sibTransId="{609E7B26-6E3B-4753-B1EC-0783848EDA5B}"/>
    <dgm:cxn modelId="{F8608B81-5A44-4FCF-B7E1-A66884F4F7A1}" type="presOf" srcId="{C30AC0F9-5E2A-4CC7-B078-4F22AC39A0CD}" destId="{EDB23190-D659-4B7E-A369-0217237FAC41}" srcOrd="0" destOrd="0" presId="urn:microsoft.com/office/officeart/2005/8/layout/hProcess9"/>
    <dgm:cxn modelId="{CE464583-A756-40A0-979E-008CE2D565D5}" type="presOf" srcId="{E0931AF3-79C4-4AD8-B39F-0C54771DF3A2}" destId="{4F2A67BA-6849-4E8A-9025-3472A006D316}" srcOrd="0" destOrd="0" presId="urn:microsoft.com/office/officeart/2005/8/layout/hProcess9"/>
    <dgm:cxn modelId="{3292E084-6463-45E7-B37E-B87740824B81}" type="presOf" srcId="{30E260D0-98F3-4ED3-A8A0-E647521B8EC6}" destId="{75D6F810-5A72-40EB-ADF2-31767102EF7A}" srcOrd="0" destOrd="0" presId="urn:microsoft.com/office/officeart/2005/8/layout/hProcess9"/>
    <dgm:cxn modelId="{7132CDBC-9CE1-4623-A5C8-F3CD665F6B60}" srcId="{30E260D0-98F3-4ED3-A8A0-E647521B8EC6}" destId="{E88974AE-BBC4-4603-A37F-0323D5F49B4B}" srcOrd="2" destOrd="0" parTransId="{613E619C-3E8A-4BF6-AB41-87CD98DE4502}" sibTransId="{03E0ED2E-1BA5-42F8-B196-7D43BD9285D8}"/>
    <dgm:cxn modelId="{7D9496C7-85F3-4A2E-BFD0-1446AF61186A}" type="presOf" srcId="{395B3DD3-73C7-4BD6-8E68-21381B9C5BD3}" destId="{FB9D9A4B-0FEA-44A3-A8B7-843AB28BF339}" srcOrd="0" destOrd="0" presId="urn:microsoft.com/office/officeart/2005/8/layout/hProcess9"/>
    <dgm:cxn modelId="{605B9AE1-A228-4F6C-8DC0-AAE720E1B4FD}" srcId="{30E260D0-98F3-4ED3-A8A0-E647521B8EC6}" destId="{94E52D4F-4180-48F9-82C6-1C1735AC360B}" srcOrd="0" destOrd="0" parTransId="{207E1261-69BC-493D-B433-5575A57480BD}" sibTransId="{78759DBF-7635-4F40-BCD9-A5BC642756A4}"/>
    <dgm:cxn modelId="{89FC5EED-B2C1-4050-BC1A-68DB1C462BB1}" srcId="{30E260D0-98F3-4ED3-A8A0-E647521B8EC6}" destId="{E0931AF3-79C4-4AD8-B39F-0C54771DF3A2}" srcOrd="4" destOrd="0" parTransId="{4598A54B-590E-49D5-8225-A762D6B29670}" sibTransId="{455F6EAF-6914-40DE-B5CF-3172DFFB87E2}"/>
    <dgm:cxn modelId="{353896FD-AEA8-426D-9243-CFF5357F0AA1}" srcId="{30E260D0-98F3-4ED3-A8A0-E647521B8EC6}" destId="{395B3DD3-73C7-4BD6-8E68-21381B9C5BD3}" srcOrd="3" destOrd="0" parTransId="{CA7E8688-671E-49C9-A636-66DD06318FF5}" sibTransId="{5422D42B-4D18-4717-A21A-31B0063032D9}"/>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2DA5F4AD-AF24-4C4F-8476-1E1C2D1444F6}" type="presParOf" srcId="{7D3A3595-73D0-4C20-829C-B497BA53A10D}" destId="{CE8CEB3B-A501-44E7-89E5-6C39C4A0BB74}" srcOrd="1" destOrd="0" presId="urn:microsoft.com/office/officeart/2005/8/layout/hProcess9"/>
    <dgm:cxn modelId="{3B0453EB-75F1-4329-8055-A0A846FE4D0C}" type="presParOf" srcId="{7D3A3595-73D0-4C20-829C-B497BA53A10D}" destId="{EDB23190-D659-4B7E-A369-0217237FAC41}" srcOrd="2" destOrd="0" presId="urn:microsoft.com/office/officeart/2005/8/layout/hProcess9"/>
    <dgm:cxn modelId="{A1C13092-143A-4503-B779-2AD57CE12DBF}" type="presParOf" srcId="{7D3A3595-73D0-4C20-829C-B497BA53A10D}" destId="{AE4262E2-29E6-48A2-A9CD-2ECC98B9E2F4}" srcOrd="3" destOrd="0" presId="urn:microsoft.com/office/officeart/2005/8/layout/hProcess9"/>
    <dgm:cxn modelId="{DB433588-97FD-4B6C-A679-59EF4E687E15}" type="presParOf" srcId="{7D3A3595-73D0-4C20-829C-B497BA53A10D}" destId="{0E299C91-20F2-417E-862D-C1B7251ABDFD}" srcOrd="4" destOrd="0" presId="urn:microsoft.com/office/officeart/2005/8/layout/hProcess9"/>
    <dgm:cxn modelId="{A11F2C8A-3D54-4DEF-88DC-26F0E4361A27}" type="presParOf" srcId="{7D3A3595-73D0-4C20-829C-B497BA53A10D}" destId="{8F59CC8C-EEB0-4E76-BD98-4938EA447FF7}" srcOrd="5" destOrd="0" presId="urn:microsoft.com/office/officeart/2005/8/layout/hProcess9"/>
    <dgm:cxn modelId="{1E13559F-61F8-44C5-9541-05A3B79B5342}" type="presParOf" srcId="{7D3A3595-73D0-4C20-829C-B497BA53A10D}" destId="{FB9D9A4B-0FEA-44A3-A8B7-843AB28BF339}" srcOrd="6" destOrd="0" presId="urn:microsoft.com/office/officeart/2005/8/layout/hProcess9"/>
    <dgm:cxn modelId="{FC3FAA97-B34C-4BFF-9A6E-EED90FF26139}" type="presParOf" srcId="{7D3A3595-73D0-4C20-829C-B497BA53A10D}" destId="{0CD717EA-6641-4A4B-A86C-8F7DB4EBBDDE}" srcOrd="7" destOrd="0" presId="urn:microsoft.com/office/officeart/2005/8/layout/hProcess9"/>
    <dgm:cxn modelId="{908224C0-1E91-437C-A61E-9740EDA7C661}" type="presParOf" srcId="{7D3A3595-73D0-4C20-829C-B497BA53A10D}" destId="{4F2A67BA-6849-4E8A-9025-3472A006D31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79E29-B620-4DAF-855A-37E1E1D05E59}">
      <dsp:nvSpPr>
        <dsp:cNvPr id="0" name=""/>
        <dsp:cNvSpPr/>
      </dsp:nvSpPr>
      <dsp:spPr>
        <a:xfrm>
          <a:off x="0" y="7388"/>
          <a:ext cx="7676776"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hr" sz="3100" kern="1200" dirty="0"/>
            <a:t>Strateška </a:t>
          </a:r>
          <a:r>
            <a:rPr lang="hr" sz="3100" kern="1200" dirty="0" err="1"/>
            <a:t>razina</a:t>
          </a:r>
          <a:endParaRPr lang="pl-PL" sz="3100" kern="1200" dirty="0"/>
        </a:p>
      </dsp:txBody>
      <dsp:txXfrm>
        <a:off x="36296" y="43684"/>
        <a:ext cx="7604184" cy="670943"/>
      </dsp:txXfrm>
    </dsp:sp>
    <dsp:sp modelId="{292456A4-AB11-47B8-9034-40BB259236C6}">
      <dsp:nvSpPr>
        <dsp:cNvPr id="0" name=""/>
        <dsp:cNvSpPr/>
      </dsp:nvSpPr>
      <dsp:spPr>
        <a:xfrm>
          <a:off x="0" y="750923"/>
          <a:ext cx="7676776" cy="5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3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hr" sz="1600" kern="1200" dirty="0"/>
            <a:t>broj, položaj i kapacitet objekata</a:t>
          </a:r>
          <a:endParaRPr lang="pl-PL" sz="1600" kern="1200" dirty="0"/>
        </a:p>
        <a:p>
          <a:pPr marL="171450" lvl="1" indent="-171450" algn="l" defTabSz="711200">
            <a:lnSpc>
              <a:spcPct val="90000"/>
            </a:lnSpc>
            <a:spcBef>
              <a:spcPct val="0"/>
            </a:spcBef>
            <a:spcAft>
              <a:spcPct val="20000"/>
            </a:spcAft>
            <a:buChar char="•"/>
          </a:pPr>
          <a:r>
            <a:rPr lang="hr" sz="1600" kern="1200" dirty="0"/>
            <a:t>obično vremenski horizont od oko tri do pet godina</a:t>
          </a:r>
          <a:endParaRPr lang="pl-PL" sz="1600" kern="1200" dirty="0"/>
        </a:p>
      </dsp:txBody>
      <dsp:txXfrm>
        <a:off x="0" y="750923"/>
        <a:ext cx="7676776" cy="545445"/>
      </dsp:txXfrm>
    </dsp:sp>
    <dsp:sp modelId="{6CF0482F-F3AA-4075-8BC0-C6B1BD2ED466}">
      <dsp:nvSpPr>
        <dsp:cNvPr id="0" name=""/>
        <dsp:cNvSpPr/>
      </dsp:nvSpPr>
      <dsp:spPr>
        <a:xfrm>
          <a:off x="0" y="1296369"/>
          <a:ext cx="7676776" cy="743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hr" sz="3100" kern="1200" dirty="0"/>
            <a:t>Taktičke odluke</a:t>
          </a:r>
          <a:endParaRPr lang="pl-PL" sz="3100" kern="1200" dirty="0"/>
        </a:p>
      </dsp:txBody>
      <dsp:txXfrm>
        <a:off x="36296" y="1332665"/>
        <a:ext cx="7604184" cy="670943"/>
      </dsp:txXfrm>
    </dsp:sp>
    <dsp:sp modelId="{53F826A7-D762-425A-967B-8D0D6EB85C05}">
      <dsp:nvSpPr>
        <dsp:cNvPr id="0" name=""/>
        <dsp:cNvSpPr/>
      </dsp:nvSpPr>
      <dsp:spPr>
        <a:xfrm>
          <a:off x="0" y="2039903"/>
          <a:ext cx="7676776" cy="5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3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hr" sz="1600" kern="1200" dirty="0"/>
            <a:t>na primjer : odluke o cijenama</a:t>
          </a:r>
          <a:endParaRPr lang="pl-PL" sz="1600" kern="1200" dirty="0"/>
        </a:p>
        <a:p>
          <a:pPr marL="171450" lvl="1" indent="-171450" algn="l" defTabSz="711200">
            <a:lnSpc>
              <a:spcPct val="90000"/>
            </a:lnSpc>
            <a:spcBef>
              <a:spcPct val="0"/>
            </a:spcBef>
            <a:spcAft>
              <a:spcPct val="20000"/>
            </a:spcAft>
            <a:buChar char="•"/>
          </a:pPr>
          <a:r>
            <a:rPr lang="hr" sz="1600" kern="1200" dirty="0"/>
            <a:t>od tri mjeseca do tri godine</a:t>
          </a:r>
          <a:endParaRPr lang="pl-PL" sz="2000" kern="1200" dirty="0"/>
        </a:p>
      </dsp:txBody>
      <dsp:txXfrm>
        <a:off x="0" y="2039903"/>
        <a:ext cx="7676776" cy="545445"/>
      </dsp:txXfrm>
    </dsp:sp>
    <dsp:sp modelId="{6709AFD0-57A0-4D50-BF12-307705E6EE55}">
      <dsp:nvSpPr>
        <dsp:cNvPr id="0" name=""/>
        <dsp:cNvSpPr/>
      </dsp:nvSpPr>
      <dsp:spPr>
        <a:xfrm>
          <a:off x="0" y="2585348"/>
          <a:ext cx="7676776" cy="743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hr" sz="3100" kern="1200" dirty="0"/>
            <a:t>Operativne odluke</a:t>
          </a:r>
          <a:endParaRPr lang="pl-PL" sz="3100" kern="1200" dirty="0"/>
        </a:p>
      </dsp:txBody>
      <dsp:txXfrm>
        <a:off x="36296" y="2621644"/>
        <a:ext cx="7604184" cy="670943"/>
      </dsp:txXfrm>
    </dsp:sp>
    <dsp:sp modelId="{3A3C90DC-AFDE-44E4-8223-43645BD86717}">
      <dsp:nvSpPr>
        <dsp:cNvPr id="0" name=""/>
        <dsp:cNvSpPr/>
      </dsp:nvSpPr>
      <dsp:spPr>
        <a:xfrm>
          <a:off x="0" y="3328883"/>
          <a:ext cx="7676776" cy="5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3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hr" sz="1600" kern="1200" dirty="0"/>
            <a:t>Na </a:t>
          </a:r>
          <a:r>
            <a:rPr lang="hr" sz="1600" kern="1200" dirty="0" err="1"/>
            <a:t>primjer</a:t>
          </a:r>
          <a:r>
            <a:rPr lang="hr" sz="1600" kern="1200" dirty="0"/>
            <a:t> odluke o ruti vozila</a:t>
          </a:r>
          <a:endParaRPr lang="pl-PL" sz="1600" kern="1200" dirty="0"/>
        </a:p>
        <a:p>
          <a:pPr marL="171450" lvl="1" indent="-171450" algn="l" defTabSz="711200">
            <a:lnSpc>
              <a:spcPct val="90000"/>
            </a:lnSpc>
            <a:spcBef>
              <a:spcPct val="0"/>
            </a:spcBef>
            <a:spcAft>
              <a:spcPct val="20000"/>
            </a:spcAft>
            <a:buChar char="•"/>
          </a:pPr>
          <a:r>
            <a:rPr lang="hr" sz="1600" kern="1200" dirty="0"/>
            <a:t>često se kreću od jednog sata do jednog tromjesečja</a:t>
          </a:r>
          <a:endParaRPr lang="pl-PL" sz="2200" kern="1200" dirty="0"/>
        </a:p>
      </dsp:txBody>
      <dsp:txXfrm>
        <a:off x="0" y="3328883"/>
        <a:ext cx="7676776" cy="545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52833" y="0"/>
          <a:ext cx="9665450"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4997" y="1305401"/>
          <a:ext cx="2184831"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r" sz="1500" kern="1200" dirty="0"/>
            <a:t>Definirati lokacije izvora nabave (koordinate dužine i širine)</a:t>
          </a:r>
        </a:p>
      </dsp:txBody>
      <dsp:txXfrm>
        <a:off x="89963" y="1390367"/>
        <a:ext cx="2014899" cy="1570603"/>
      </dsp:txXfrm>
    </dsp:sp>
    <dsp:sp modelId="{EDB23190-D659-4B7E-A369-0217237FAC41}">
      <dsp:nvSpPr>
        <dsp:cNvPr id="0" name=""/>
        <dsp:cNvSpPr/>
      </dsp:nvSpPr>
      <dsp:spPr>
        <a:xfrm>
          <a:off x="2299070" y="1305401"/>
          <a:ext cx="2184831" cy="174053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r" sz="1500" kern="1200" dirty="0"/>
            <a:t>Definirati zahtjev lokacije (koordinate dužine i širine)</a:t>
          </a:r>
        </a:p>
      </dsp:txBody>
      <dsp:txXfrm>
        <a:off x="2384036" y="1390367"/>
        <a:ext cx="2014899" cy="1570603"/>
      </dsp:txXfrm>
    </dsp:sp>
    <dsp:sp modelId="{0E299C91-20F2-417E-862D-C1B7251ABDFD}">
      <dsp:nvSpPr>
        <dsp:cNvPr id="0" name=""/>
        <dsp:cNvSpPr/>
      </dsp:nvSpPr>
      <dsp:spPr>
        <a:xfrm>
          <a:off x="4593143" y="1305401"/>
          <a:ext cx="2184831" cy="174053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1065AB"/>
            </a:buClr>
            <a:buFont typeface="+mj-lt"/>
            <a:buNone/>
          </a:pPr>
          <a:r>
            <a:rPr lang="hr" sz="1500" kern="1200" dirty="0"/>
            <a:t>Definirajte cijene prijevoza od nabave (do središnje točke, npr. skladišta) i distribucije (od središnje točke do kupaca)</a:t>
          </a:r>
          <a:endParaRPr lang="pl-PL" sz="1500" kern="1200" dirty="0"/>
        </a:p>
      </dsp:txBody>
      <dsp:txXfrm>
        <a:off x="4678109" y="1390367"/>
        <a:ext cx="2014899" cy="1570603"/>
      </dsp:txXfrm>
    </dsp:sp>
    <dsp:sp modelId="{FB9D9A4B-0FEA-44A3-A8B7-843AB28BF339}">
      <dsp:nvSpPr>
        <dsp:cNvPr id="0" name=""/>
        <dsp:cNvSpPr/>
      </dsp:nvSpPr>
      <dsp:spPr>
        <a:xfrm>
          <a:off x="6887216" y="1305401"/>
          <a:ext cx="2184831" cy="174053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1065AB"/>
            </a:buClr>
            <a:buFont typeface="+mj-lt"/>
            <a:buNone/>
          </a:pPr>
          <a:r>
            <a:rPr lang="hr" sz="1500" kern="1200" dirty="0"/>
            <a:t>Odaberite samo one tokove materijala i robe za koje plaćate prijevoz</a:t>
          </a:r>
          <a:endParaRPr lang="pl-PL" sz="1500" kern="1200" dirty="0"/>
        </a:p>
      </dsp:txBody>
      <dsp:txXfrm>
        <a:off x="6972182" y="1390367"/>
        <a:ext cx="2014899" cy="1570603"/>
      </dsp:txXfrm>
    </dsp:sp>
    <dsp:sp modelId="{4F2A67BA-6849-4E8A-9025-3472A006D316}">
      <dsp:nvSpPr>
        <dsp:cNvPr id="0" name=""/>
        <dsp:cNvSpPr/>
      </dsp:nvSpPr>
      <dsp:spPr>
        <a:xfrm>
          <a:off x="9181289" y="1305401"/>
          <a:ext cx="2184831"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1065AB"/>
            </a:buClr>
            <a:buFont typeface="+mj-lt"/>
            <a:buNone/>
          </a:pPr>
          <a:r>
            <a:rPr lang="hr" sz="1500" kern="1200" dirty="0"/>
            <a:t>Izračunajte koordinate zemljopisne dužine i širine središnje točke koristeći zadanu formulu</a:t>
          </a:r>
          <a:endParaRPr lang="pl-PL" sz="1500" kern="1200" dirty="0"/>
        </a:p>
      </dsp:txBody>
      <dsp:txXfrm>
        <a:off x="9266255" y="1390367"/>
        <a:ext cx="2014899"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4" name="pole tekstowe 3">
            <a:extLst>
              <a:ext uri="{FF2B5EF4-FFF2-40B4-BE49-F238E27FC236}">
                <a16:creationId xmlns:a16="http://schemas.microsoft.com/office/drawing/2014/main" id="{37B52003-700B-3704-A6DC-AE53A4BC0EFE}"/>
              </a:ext>
            </a:extLst>
          </p:cNvPr>
          <p:cNvSpPr txBox="1"/>
          <p:nvPr userDrawn="1"/>
        </p:nvSpPr>
        <p:spPr>
          <a:xfrm>
            <a:off x="7359162" y="6200486"/>
            <a:ext cx="3994637" cy="584775"/>
          </a:xfrm>
          <a:prstGeom prst="rect">
            <a:avLst/>
          </a:prstGeom>
          <a:noFill/>
        </p:spPr>
        <p:txBody>
          <a:bodyPr wrap="square">
            <a:spAutoFit/>
          </a:bodyPr>
          <a:lstStyle/>
          <a:p>
            <a:r>
              <a:rPr lang="hr-HR" sz="800" dirty="0" err="1">
                <a:latin typeface="Tahoma" panose="020B0604030504040204" pitchFamily="34" charset="0"/>
                <a:ea typeface="Tahoma" panose="020B0604030504040204" pitchFamily="34" charset="0"/>
                <a:cs typeface="Tahoma" panose="020B0604030504040204" pitchFamily="34" charset="0"/>
              </a:rPr>
              <a:t>Suf</a:t>
            </a:r>
            <a:r>
              <a:rPr lang="en-US" sz="800" dirty="0" err="1">
                <a:latin typeface="Tahoma" panose="020B0604030504040204" pitchFamily="34" charset="0"/>
                <a:ea typeface="Tahoma" panose="020B0604030504040204" pitchFamily="34" charset="0"/>
                <a:cs typeface="Tahoma" panose="020B0604030504040204" pitchFamily="34" charset="0"/>
              </a:rPr>
              <a:t>inancirano</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sredstvima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Europske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unije</a:t>
            </a:r>
            <a:r>
              <a:rPr lang="en-US" sz="800" dirty="0">
                <a:latin typeface="Tahoma" panose="020B0604030504040204" pitchFamily="34" charset="0"/>
                <a:ea typeface="Tahoma" panose="020B0604030504040204" pitchFamily="34" charset="0"/>
                <a:cs typeface="Tahoma" panose="020B0604030504040204" pitchFamily="34" charset="0"/>
              </a:rPr>
              <a:t>.</a:t>
            </a:r>
          </a:p>
          <a:p>
            <a:r>
              <a:rPr lang="en-US" sz="800" dirty="0" err="1">
                <a:latin typeface="Tahoma" panose="020B0604030504040204" pitchFamily="34" charset="0"/>
                <a:ea typeface="Tahoma" panose="020B0604030504040204" pitchFamily="34" charset="0"/>
                <a:cs typeface="Tahoma" panose="020B0604030504040204" pitchFamily="34" charset="0"/>
              </a:rPr>
              <a:t>Izneseni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su</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autora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ne </a:t>
            </a:r>
            <a:r>
              <a:rPr lang="en-US" sz="800" dirty="0" err="1">
                <a:latin typeface="Tahoma" panose="020B0604030504040204" pitchFamily="34" charset="0"/>
                <a:ea typeface="Tahoma" panose="020B0604030504040204" pitchFamily="34" charset="0"/>
                <a:cs typeface="Tahoma" panose="020B0604030504040204" pitchFamily="34" charset="0"/>
              </a:rPr>
              <a:t>moraju</a:t>
            </a:r>
            <a:r>
              <a:rPr lang="en-US" sz="800" dirty="0">
                <a:latin typeface="Tahoma" panose="020B0604030504040204" pitchFamily="34" charset="0"/>
                <a:ea typeface="Tahoma" panose="020B0604030504040204" pitchFamily="34" charset="0"/>
                <a:cs typeface="Tahoma" panose="020B0604030504040204" pitchFamily="34" charset="0"/>
              </a:rPr>
              <a:t> se </a:t>
            </a:r>
            <a:r>
              <a:rPr lang="en-US" sz="800" dirty="0" err="1">
                <a:latin typeface="Tahoma" panose="020B0604030504040204" pitchFamily="34" charset="0"/>
                <a:ea typeface="Tahoma" panose="020B0604030504040204" pitchFamily="34" charset="0"/>
                <a:cs typeface="Tahoma" panose="020B0604030504040204" pitchFamily="34" charset="0"/>
              </a:rPr>
              <a:t>podudarati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Europske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ili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Nacionalne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agencije</a:t>
            </a:r>
            <a:r>
              <a:rPr lang="en-US" sz="800" dirty="0">
                <a:latin typeface="Tahoma" panose="020B0604030504040204" pitchFamily="34" charset="0"/>
                <a:ea typeface="Tahoma" panose="020B0604030504040204" pitchFamily="34" charset="0"/>
                <a:cs typeface="Tahoma" panose="020B0604030504040204" pitchFamily="34" charset="0"/>
              </a:rPr>
              <a:t> (NA). Ni </a:t>
            </a:r>
            <a:r>
              <a:rPr lang="en-US" sz="800" dirty="0" err="1">
                <a:latin typeface="Tahoma" panose="020B0604030504040204" pitchFamily="34" charset="0"/>
                <a:ea typeface="Tahoma" panose="020B0604030504040204" pitchFamily="34" charset="0"/>
                <a:cs typeface="Tahoma" panose="020B0604030504040204" pitchFamily="34" charset="0"/>
              </a:rPr>
              <a:t>Europska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ni</a:t>
            </a:r>
            <a:r>
              <a:rPr lang="en-US" sz="800" dirty="0">
                <a:latin typeface="Tahoma" panose="020B0604030504040204" pitchFamily="34" charset="0"/>
                <a:ea typeface="Tahoma" panose="020B0604030504040204" pitchFamily="34" charset="0"/>
                <a:cs typeface="Tahoma" panose="020B0604030504040204" pitchFamily="34" charset="0"/>
              </a:rPr>
              <a:t> NA ne </a:t>
            </a:r>
            <a:r>
              <a:rPr lang="en-US" sz="800" dirty="0" err="1">
                <a:latin typeface="Tahoma" panose="020B0604030504040204" pitchFamily="34" charset="0"/>
                <a:ea typeface="Tahoma" panose="020B0604030504040204" pitchFamily="34" charset="0"/>
                <a:cs typeface="Tahoma" panose="020B0604030504040204" pitchFamily="34" charset="0"/>
              </a:rPr>
              <a:t>mogu</a:t>
            </a:r>
            <a:r>
              <a:rPr lang="en-US" sz="800" dirty="0">
                <a:latin typeface="Tahoma" panose="020B0604030504040204" pitchFamily="34" charset="0"/>
                <a:ea typeface="Tahoma" panose="020B0604030504040204" pitchFamily="34" charset="0"/>
                <a:cs typeface="Tahoma" panose="020B0604030504040204" pitchFamily="34" charset="0"/>
              </a:rPr>
              <a:t> se </a:t>
            </a:r>
            <a:r>
              <a:rPr lang="en-US" sz="800" dirty="0" err="1">
                <a:latin typeface="Tahoma" panose="020B0604030504040204" pitchFamily="34" charset="0"/>
                <a:ea typeface="Tahoma" panose="020B0604030504040204" pitchFamily="34" charset="0"/>
                <a:cs typeface="Tahoma" panose="020B0604030504040204" pitchFamily="34" charset="0"/>
              </a:rPr>
              <a:t>smatrati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odgovornima</a:t>
            </a:r>
            <a:r>
              <a:rPr lang="en-US" sz="800" dirty="0">
                <a:latin typeface="Tahoma" panose="020B0604030504040204" pitchFamily="34" charset="0"/>
                <a:ea typeface="Tahoma" panose="020B0604030504040204" pitchFamily="34" charset="0"/>
                <a:cs typeface="Tahoma" panose="020B0604030504040204" pitchFamily="34" charset="0"/>
              </a:rPr>
              <a:t> za </a:t>
            </a:r>
            <a:r>
              <a:rPr lang="en-US" sz="800" dirty="0" err="1">
                <a:latin typeface="Tahoma" panose="020B0604030504040204" pitchFamily="34" charset="0"/>
                <a:ea typeface="Tahoma" panose="020B0604030504040204" pitchFamily="34" charset="0"/>
                <a:cs typeface="Tahoma" panose="020B0604030504040204" pitchFamily="34" charset="0"/>
              </a:rPr>
              <a:t>njih</a:t>
            </a:r>
            <a:r>
              <a:rPr lang="en-US" sz="800" dirty="0">
                <a:latin typeface="Tahoma" panose="020B0604030504040204" pitchFamily="34" charset="0"/>
                <a:ea typeface="Tahoma" panose="020B0604030504040204" pitchFamily="34" charset="0"/>
                <a:cs typeface="Tahoma" panose="020B0604030504040204" pitchFamily="34" charset="0"/>
              </a:rPr>
              <a:t>.</a:t>
            </a:r>
          </a:p>
        </p:txBody>
      </p:sp>
      <p:pic>
        <p:nvPicPr>
          <p:cNvPr id="5" name="Picture 9" descr="A blue flag with yellow stars&#10;&#10;AI-generated content may be incorrect.">
            <a:extLst>
              <a:ext uri="{FF2B5EF4-FFF2-40B4-BE49-F238E27FC236}">
                <a16:creationId xmlns:a16="http://schemas.microsoft.com/office/drawing/2014/main" id="{E2B69620-9233-A359-5F14-3F2319A4E81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53799" y="6178259"/>
            <a:ext cx="785255" cy="647466"/>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585547" y="908526"/>
            <a:ext cx="5432301" cy="1752566"/>
          </a:xfrm>
        </p:spPr>
        <p:txBody>
          <a:bodyPr>
            <a:noAutofit/>
          </a:bodyPr>
          <a:lstStyle/>
          <a:p>
            <a:r>
              <a:rPr lang="hr" sz="3600" dirty="0"/>
              <a:t>Napredno korištenje proračunske tablice za analizu logističkih podataka</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hr"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Business Analytics Skills </a:t>
            </a:r>
            <a:b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hr" sz="1600" b="0" dirty="0" err="1">
                <a:latin typeface="Tahoma" panose="020B0604030504040204" pitchFamily="34" charset="0"/>
                <a:ea typeface="Tahoma" panose="020B0604030504040204" pitchFamily="34" charset="0"/>
                <a:cs typeface="Tahoma" panose="020B0604030504040204" pitchFamily="34" charset="0"/>
              </a:rPr>
              <a:t>Broj </a:t>
            </a:r>
            <a:r>
              <a:rPr lang="hr"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23237" y="3259214"/>
            <a:ext cx="4967366" cy="163755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4000" dirty="0">
                <a:latin typeface="Tahoma" panose="020B0604030504040204" pitchFamily="34" charset="0"/>
                <a:ea typeface="Tahoma" panose="020B0604030504040204" pitchFamily="34" charset="0"/>
                <a:cs typeface="Tahoma" panose="020B0604030504040204" pitchFamily="34" charset="0"/>
              </a:rPr>
              <a:t>Optimizacija distribucijske mreže korištenjem gravitacijske točke</a:t>
            </a:r>
            <a:endParaRPr lang="pl-PL" sz="40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39ED8969-A906-B56F-9130-74901BEAE5A8}"/>
                  </a:ext>
                </a:extLst>
              </p:cNvPr>
              <p:cNvSpPr txBox="1">
                <a:spLocks/>
              </p:cNvSpPr>
              <p:nvPr/>
            </p:nvSpPr>
            <p:spPr>
              <a:xfrm>
                <a:off x="2357717" y="2187388"/>
                <a:ext cx="9284448" cy="3747247"/>
              </a:xfrm>
              <a:prstGeom prst="rect">
                <a:avLst/>
              </a:prstGeom>
              <a:solidFill>
                <a:schemeClr val="bg1">
                  <a:lumMod val="95000"/>
                </a:schemeClr>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400" kern="100" dirty="0">
                    <a:solidFill>
                      <a:srgbClr val="002060"/>
                    </a:solidFill>
                    <a:cs typeface="Times New Roman" panose="02020603050405020304" pitchFamily="18" charset="0"/>
                  </a:rPr>
                  <a:t>Uzorak lokacije objekta ima oblik:</a:t>
                </a:r>
                <a:endParaRPr lang="pl-PL" sz="1400" kern="100" dirty="0">
                  <a:solidFill>
                    <a:srgbClr val="002060"/>
                  </a:solidFill>
                  <a:cs typeface="Times New Roman" panose="02020603050405020304" pitchFamily="18" charset="0"/>
                </a:endParaRPr>
              </a:p>
              <a:p>
                <a:pPr marL="457200" lvl="1" indent="0">
                  <a:buNone/>
                </a:pPr>
                <a:endParaRPr lang="en-US" sz="1200" kern="100" dirty="0">
                  <a:solidFill>
                    <a:srgbClr val="002060"/>
                  </a:solidFill>
                  <a:cs typeface="Times New Roman" panose="02020603050405020304" pitchFamily="18" charset="0"/>
                </a:endParaRPr>
              </a:p>
              <a:p>
                <a:pPr indent="0" algn="just">
                  <a:lnSpc>
                    <a:spcPct val="150000"/>
                  </a:lnSpc>
                  <a:spcAft>
                    <a:spcPts val="600"/>
                  </a:spcAft>
                  <a:buNone/>
                </a:pPr>
                <a14:m>
                  <m:oMathPara xmlns:m="http://schemas.openxmlformats.org/officeDocument/2006/math">
                    <m:oMathParaPr>
                      <m:jc m:val="centerGroup"/>
                    </m:oMathParaPr>
                    <m:oMath xmlns:m="http://schemas.openxmlformats.org/officeDocument/2006/math">
                      <m:r>
                        <a:rPr lang="pl-PL" sz="16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𝑪</m:t>
                      </m:r>
                      <m:r>
                        <a:rPr lang="pl-PL" sz="16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e>
                          </m:nary>
                        </m:num>
                        <m:den>
                          <m:nary>
                            <m:naryPr>
                              <m:chr m:val="∑"/>
                              <m:limLoc m:val="undOvr"/>
                              <m:subHide m:val="on"/>
                              <m:supHide m:val="on"/>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16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e>
                          </m:nary>
                        </m:den>
                      </m:f>
                    </m:oMath>
                  </m:oMathPara>
                </a14:m>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Aft>
                    <a:spcPts val="600"/>
                  </a:spcAft>
                  <a:buNone/>
                </a:pPr>
                <a:r>
                  <a:rPr lang="hr"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gdje:</a:t>
                </a:r>
                <a:endParaRPr lang="pl-PL"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Bef>
                    <a:spcPts val="600"/>
                  </a:spcBef>
                  <a:buNone/>
                </a:pPr>
                <a14:m>
                  <m:oMath xmlns:m="http://schemas.openxmlformats.org/officeDocument/2006/math">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𝐶</m:t>
                    </m:r>
                  </m:oMath>
                </a14:m>
                <a:r>
                  <a:rPr lang="hr"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centar mase</a:t>
                </a:r>
                <a:endParaRPr lang="pl-PL"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3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udaljenost od točke 0 na mreži do mjesta izvora sirovine </a:t>
                </a:r>
                <a:r>
                  <a:rPr lang="hr" sz="13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udaljenost od točke 0 na mreži do točke lokacije izvora prodaje tržišta </a:t>
                </a:r>
                <a:r>
                  <a:rPr lang="hr" sz="13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3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težinski volumen sirovina kupljenih od dobavljača </a:t>
                </a:r>
                <a:r>
                  <a:rPr lang="hr" sz="13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3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težinski volumen gotovih proizvoda prodanih na tržištu </a:t>
                </a:r>
                <a:r>
                  <a:rPr lang="hr" sz="13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transportna stopa za gotov proizvod </a:t>
                </a:r>
                <a:r>
                  <a:rPr lang="hr" sz="13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sz="13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3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transportna stopa za sirovinu </a:t>
                </a:r>
                <a:r>
                  <a:rPr lang="hr" sz="13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3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57200" lvl="1" indent="0">
                  <a:buNone/>
                </a:pPr>
                <a:endParaRPr lang="pl-PL" sz="1200" kern="100" dirty="0">
                  <a:cs typeface="Times New Roman" panose="02020603050405020304" pitchFamily="18" charset="0"/>
                </a:endParaRPr>
              </a:p>
              <a:p>
                <a:pPr marL="0" indent="0">
                  <a:buNone/>
                </a:pPr>
                <a:endParaRPr lang="pl-PL" sz="1200" kern="100" dirty="0">
                  <a:cs typeface="Times New Roman" panose="02020603050405020304" pitchFamily="18" charset="0"/>
                </a:endParaRPr>
              </a:p>
            </p:txBody>
          </p:sp>
        </mc:Choice>
        <mc:Fallback xmlns="">
          <p:sp>
            <p:nvSpPr>
              <p:cNvPr id="2" name="Symbol zastępczy zawartości 7">
                <a:extLst>
                  <a:ext uri="{FF2B5EF4-FFF2-40B4-BE49-F238E27FC236}">
                    <a16:creationId xmlns:a16="http://schemas.microsoft.com/office/drawing/2014/main" id="{39ED8969-A906-B56F-9130-74901BEAE5A8}"/>
                  </a:ext>
                </a:extLst>
              </p:cNvPr>
              <p:cNvSpPr txBox="1">
                <a:spLocks noRot="1" noChangeAspect="1" noMove="1" noResize="1" noEditPoints="1" noAdjustHandles="1" noChangeArrowheads="1" noChangeShapeType="1" noTextEdit="1"/>
              </p:cNvSpPr>
              <p:nvPr/>
            </p:nvSpPr>
            <p:spPr>
              <a:xfrm>
                <a:off x="2357717" y="2187388"/>
                <a:ext cx="9284448" cy="3747247"/>
              </a:xfrm>
              <a:prstGeom prst="rect">
                <a:avLst/>
              </a:prstGeom>
              <a:blipFill>
                <a:blip r:embed="rId2"/>
                <a:stretch>
                  <a:fillRect t="-1626"/>
                </a:stretch>
              </a:blipFill>
            </p:spPr>
            <p:txBody>
              <a:bodyPr/>
              <a:lstStyle/>
              <a:p>
                <a:r>
                  <a:rPr lang="hr-HR">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1CD7D0B1-2AEC-BCC1-5E5F-C708B5E27B3C}"/>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8" name="Tytuł 3">
            <a:extLst>
              <a:ext uri="{FF2B5EF4-FFF2-40B4-BE49-F238E27FC236}">
                <a16:creationId xmlns:a16="http://schemas.microsoft.com/office/drawing/2014/main" id="{D1D2D58D-FCA5-E7A4-4127-3C3F674616B7}"/>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kern="100" dirty="0" err="1">
                <a:cs typeface="Times New Roman" panose="02020603050405020304" pitchFamily="18" charset="0"/>
              </a:rPr>
              <a:t>Gravitacijski </a:t>
            </a:r>
            <a:r>
              <a:rPr lang="hr" kern="100" dirty="0">
                <a:cs typeface="Times New Roman" panose="02020603050405020304" pitchFamily="18" charset="0"/>
              </a:rPr>
              <a:t>model u </a:t>
            </a:r>
            <a:r>
              <a:rPr lang="hr" kern="100" dirty="0" err="1">
                <a:cs typeface="Times New Roman" panose="02020603050405020304" pitchFamily="18" charset="0"/>
              </a:rPr>
              <a:t>logističkoj </a:t>
            </a:r>
            <a:r>
              <a:rPr lang="hr" kern="100" dirty="0">
                <a:cs typeface="Times New Roman" panose="02020603050405020304" pitchFamily="18" charset="0"/>
              </a:rPr>
              <a:t>mreži</a:t>
            </a:r>
            <a:endParaRPr lang="pl-PL" dirty="0"/>
          </a:p>
        </p:txBody>
      </p:sp>
    </p:spTree>
    <p:extLst>
      <p:ext uri="{BB962C8B-B14F-4D97-AF65-F5344CB8AC3E}">
        <p14:creationId xmlns:p14="http://schemas.microsoft.com/office/powerpoint/2010/main" val="195277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90C5D-D581-377E-4972-6DF06F7D34B1}"/>
            </a:ext>
          </a:extLst>
        </p:cNvPr>
        <p:cNvGrpSpPr/>
        <p:nvPr/>
      </p:nvGrpSpPr>
      <p:grpSpPr>
        <a:xfrm>
          <a:off x="0" y="0"/>
          <a:ext cx="0" cy="0"/>
          <a:chOff x="0" y="0"/>
          <a:chExt cx="0" cy="0"/>
        </a:xfrm>
      </p:grpSpPr>
      <p:sp>
        <p:nvSpPr>
          <p:cNvPr id="3" name="Tytuł 3">
            <a:extLst>
              <a:ext uri="{FF2B5EF4-FFF2-40B4-BE49-F238E27FC236}">
                <a16:creationId xmlns:a16="http://schemas.microsoft.com/office/drawing/2014/main" id="{20C49B17-31A9-CD74-9C03-5C1750B1DA0A}"/>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kern="100" dirty="0" err="1">
                <a:cs typeface="Times New Roman" panose="02020603050405020304" pitchFamily="18" charset="0"/>
              </a:rPr>
              <a:t>Gravitacijski </a:t>
            </a:r>
            <a:r>
              <a:rPr lang="hr" kern="100" dirty="0">
                <a:cs typeface="Times New Roman" panose="02020603050405020304" pitchFamily="18" charset="0"/>
              </a:rPr>
              <a:t>model u </a:t>
            </a:r>
            <a:r>
              <a:rPr lang="hr" kern="100" dirty="0" err="1">
                <a:cs typeface="Times New Roman" panose="02020603050405020304" pitchFamily="18" charset="0"/>
              </a:rPr>
              <a:t>logističkoj </a:t>
            </a:r>
            <a:r>
              <a:rPr lang="hr" kern="100" dirty="0">
                <a:cs typeface="Times New Roman" panose="02020603050405020304" pitchFamily="18" charset="0"/>
              </a:rPr>
              <a:t>mreži</a:t>
            </a:r>
            <a:endParaRPr lang="pl-PL" dirty="0"/>
          </a:p>
        </p:txBody>
      </p:sp>
      <p:sp>
        <p:nvSpPr>
          <p:cNvPr id="6" name="Dowolny kształt: kształt 5">
            <a:extLst>
              <a:ext uri="{FF2B5EF4-FFF2-40B4-BE49-F238E27FC236}">
                <a16:creationId xmlns:a16="http://schemas.microsoft.com/office/drawing/2014/main" id="{9D625F63-5298-539C-CEFF-E1CDB8BDAB20}"/>
              </a:ext>
            </a:extLst>
          </p:cNvPr>
          <p:cNvSpPr/>
          <p:nvPr/>
        </p:nvSpPr>
        <p:spPr>
          <a:xfrm>
            <a:off x="842680" y="1461248"/>
            <a:ext cx="7144870" cy="4634753"/>
          </a:xfrm>
          <a:custGeom>
            <a:avLst/>
            <a:gdLst>
              <a:gd name="connsiteX0" fmla="*/ 143435 w 7144870"/>
              <a:gd name="connsiteY0" fmla="*/ 3074894 h 4634753"/>
              <a:gd name="connsiteX1" fmla="*/ 2725270 w 7144870"/>
              <a:gd name="connsiteY1" fmla="*/ 4634753 h 4634753"/>
              <a:gd name="connsiteX2" fmla="*/ 5208494 w 7144870"/>
              <a:gd name="connsiteY2" fmla="*/ 4401671 h 4634753"/>
              <a:gd name="connsiteX3" fmla="*/ 6858000 w 7144870"/>
              <a:gd name="connsiteY3" fmla="*/ 4177553 h 4634753"/>
              <a:gd name="connsiteX4" fmla="*/ 7144870 w 7144870"/>
              <a:gd name="connsiteY4" fmla="*/ 3272118 h 4634753"/>
              <a:gd name="connsiteX5" fmla="*/ 7055223 w 7144870"/>
              <a:gd name="connsiteY5" fmla="*/ 1783977 h 4634753"/>
              <a:gd name="connsiteX6" fmla="*/ 7082117 w 7144870"/>
              <a:gd name="connsiteY6" fmla="*/ 609600 h 4634753"/>
              <a:gd name="connsiteX7" fmla="*/ 5836023 w 7144870"/>
              <a:gd name="connsiteY7" fmla="*/ 0 h 4634753"/>
              <a:gd name="connsiteX8" fmla="*/ 2823882 w 7144870"/>
              <a:gd name="connsiteY8" fmla="*/ 71718 h 4634753"/>
              <a:gd name="connsiteX9" fmla="*/ 1264023 w 7144870"/>
              <a:gd name="connsiteY9" fmla="*/ 421341 h 4634753"/>
              <a:gd name="connsiteX10" fmla="*/ 0 w 7144870"/>
              <a:gd name="connsiteY10" fmla="*/ 1174377 h 4634753"/>
              <a:gd name="connsiteX11" fmla="*/ 143435 w 7144870"/>
              <a:gd name="connsiteY11" fmla="*/ 3074894 h 46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44870" h="4634753">
                <a:moveTo>
                  <a:pt x="143435" y="3074894"/>
                </a:moveTo>
                <a:lnTo>
                  <a:pt x="2725270" y="4634753"/>
                </a:lnTo>
                <a:lnTo>
                  <a:pt x="5208494" y="4401671"/>
                </a:lnTo>
                <a:lnTo>
                  <a:pt x="6858000" y="4177553"/>
                </a:lnTo>
                <a:lnTo>
                  <a:pt x="7144870" y="3272118"/>
                </a:lnTo>
                <a:lnTo>
                  <a:pt x="7055223" y="1783977"/>
                </a:lnTo>
                <a:lnTo>
                  <a:pt x="7082117" y="609600"/>
                </a:lnTo>
                <a:lnTo>
                  <a:pt x="5836023" y="0"/>
                </a:lnTo>
                <a:lnTo>
                  <a:pt x="2823882" y="71718"/>
                </a:lnTo>
                <a:lnTo>
                  <a:pt x="1264023" y="421341"/>
                </a:lnTo>
                <a:lnTo>
                  <a:pt x="0" y="1174377"/>
                </a:lnTo>
                <a:lnTo>
                  <a:pt x="143435" y="3074894"/>
                </a:lnTo>
                <a:close/>
              </a:path>
            </a:pathLst>
          </a:custGeom>
          <a:solidFill>
            <a:srgbClr val="F46B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Grafika 7" descr="Magazyn z wypełnieniem pełnym">
            <a:extLst>
              <a:ext uri="{FF2B5EF4-FFF2-40B4-BE49-F238E27FC236}">
                <a16:creationId xmlns:a16="http://schemas.microsoft.com/office/drawing/2014/main" id="{77EE7D1F-045F-2177-5026-19C7D6863E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3432" y="3292394"/>
            <a:ext cx="914400" cy="914400"/>
          </a:xfrm>
          <a:prstGeom prst="rect">
            <a:avLst/>
          </a:prstGeom>
        </p:spPr>
      </p:pic>
      <p:pic>
        <p:nvPicPr>
          <p:cNvPr id="10" name="Grafika 9" descr="Fabryka z wypełnieniem pełnym">
            <a:extLst>
              <a:ext uri="{FF2B5EF4-FFF2-40B4-BE49-F238E27FC236}">
                <a16:creationId xmlns:a16="http://schemas.microsoft.com/office/drawing/2014/main" id="{5B045A37-0F28-F230-8ABD-0528EB5336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5973" y="2120590"/>
            <a:ext cx="914400" cy="914400"/>
          </a:xfrm>
          <a:prstGeom prst="rect">
            <a:avLst/>
          </a:prstGeom>
        </p:spPr>
      </p:pic>
      <p:pic>
        <p:nvPicPr>
          <p:cNvPr id="12" name="Grafika 11" descr="Magazyn z wypełnieniem pełnym">
            <a:extLst>
              <a:ext uri="{FF2B5EF4-FFF2-40B4-BE49-F238E27FC236}">
                <a16:creationId xmlns:a16="http://schemas.microsoft.com/office/drawing/2014/main" id="{F98D602E-BB0A-B892-1D0C-F796FB2BBE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6150" y="3007660"/>
            <a:ext cx="914400" cy="914400"/>
          </a:xfrm>
          <a:prstGeom prst="rect">
            <a:avLst/>
          </a:prstGeom>
        </p:spPr>
      </p:pic>
      <p:pic>
        <p:nvPicPr>
          <p:cNvPr id="13" name="Grafika 12" descr="Magazyn z wypełnieniem pełnym">
            <a:extLst>
              <a:ext uri="{FF2B5EF4-FFF2-40B4-BE49-F238E27FC236}">
                <a16:creationId xmlns:a16="http://schemas.microsoft.com/office/drawing/2014/main" id="{9B75EE52-C4CB-46C7-9BB0-EA38A48D2D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13902" y="4690122"/>
            <a:ext cx="914400" cy="914400"/>
          </a:xfrm>
          <a:prstGeom prst="rect">
            <a:avLst/>
          </a:prstGeom>
        </p:spPr>
      </p:pic>
      <p:pic>
        <p:nvPicPr>
          <p:cNvPr id="14" name="Grafika 13" descr="Magazyn z wypełnieniem pełnym">
            <a:extLst>
              <a:ext uri="{FF2B5EF4-FFF2-40B4-BE49-F238E27FC236}">
                <a16:creationId xmlns:a16="http://schemas.microsoft.com/office/drawing/2014/main" id="{230714EE-A59A-4A5A-F387-D16CB00231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10750" y="1944707"/>
            <a:ext cx="914400" cy="914400"/>
          </a:xfrm>
          <a:prstGeom prst="rect">
            <a:avLst/>
          </a:prstGeom>
        </p:spPr>
      </p:pic>
      <p:pic>
        <p:nvPicPr>
          <p:cNvPr id="15" name="Grafika 14" descr="Fabryka z wypełnieniem pełnym">
            <a:extLst>
              <a:ext uri="{FF2B5EF4-FFF2-40B4-BE49-F238E27FC236}">
                <a16:creationId xmlns:a16="http://schemas.microsoft.com/office/drawing/2014/main" id="{7E8ACA09-B55B-122C-3790-C7F6CD3E90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4891" y="3823479"/>
            <a:ext cx="914400" cy="914400"/>
          </a:xfrm>
          <a:prstGeom prst="rect">
            <a:avLst/>
          </a:prstGeom>
        </p:spPr>
      </p:pic>
      <p:sp>
        <p:nvSpPr>
          <p:cNvPr id="16" name="pole tekstowe 15">
            <a:extLst>
              <a:ext uri="{FF2B5EF4-FFF2-40B4-BE49-F238E27FC236}">
                <a16:creationId xmlns:a16="http://schemas.microsoft.com/office/drawing/2014/main" id="{9A68F9E9-62A2-808F-4E6D-ABA58FB08DCC}"/>
              </a:ext>
            </a:extLst>
          </p:cNvPr>
          <p:cNvSpPr txBox="1"/>
          <p:nvPr/>
        </p:nvSpPr>
        <p:spPr>
          <a:xfrm>
            <a:off x="5910455" y="2954050"/>
            <a:ext cx="1541929" cy="276999"/>
          </a:xfrm>
          <a:prstGeom prst="rect">
            <a:avLst/>
          </a:prstGeom>
          <a:noFill/>
        </p:spPr>
        <p:txBody>
          <a:bodyPr wrap="square" rtlCol="0">
            <a:spAutoFit/>
          </a:bodyPr>
          <a:lstStyle/>
          <a:p>
            <a:pPr algn="ctr"/>
            <a:r>
              <a:rPr lang="hr" sz="1200" b="1" dirty="0">
                <a:solidFill>
                  <a:schemeClr val="bg1"/>
                </a:solidFill>
              </a:rPr>
              <a:t>Dobavljač 1</a:t>
            </a:r>
          </a:p>
        </p:txBody>
      </p:sp>
      <p:sp>
        <p:nvSpPr>
          <p:cNvPr id="17" name="pole tekstowe 16">
            <a:extLst>
              <a:ext uri="{FF2B5EF4-FFF2-40B4-BE49-F238E27FC236}">
                <a16:creationId xmlns:a16="http://schemas.microsoft.com/office/drawing/2014/main" id="{D92EE0E1-3A58-C9C5-9254-427A7610F059}"/>
              </a:ext>
            </a:extLst>
          </p:cNvPr>
          <p:cNvSpPr txBox="1"/>
          <p:nvPr/>
        </p:nvSpPr>
        <p:spPr>
          <a:xfrm>
            <a:off x="6421126" y="4692208"/>
            <a:ext cx="1541929" cy="276999"/>
          </a:xfrm>
          <a:prstGeom prst="rect">
            <a:avLst/>
          </a:prstGeom>
          <a:noFill/>
        </p:spPr>
        <p:txBody>
          <a:bodyPr wrap="square" rtlCol="0">
            <a:spAutoFit/>
          </a:bodyPr>
          <a:lstStyle/>
          <a:p>
            <a:pPr algn="ctr"/>
            <a:r>
              <a:rPr lang="hr" sz="1200" b="1" dirty="0">
                <a:solidFill>
                  <a:schemeClr val="bg1"/>
                </a:solidFill>
              </a:rPr>
              <a:t>Dobavljač 2</a:t>
            </a:r>
          </a:p>
        </p:txBody>
      </p:sp>
      <p:sp>
        <p:nvSpPr>
          <p:cNvPr id="18" name="pole tekstowe 17">
            <a:extLst>
              <a:ext uri="{FF2B5EF4-FFF2-40B4-BE49-F238E27FC236}">
                <a16:creationId xmlns:a16="http://schemas.microsoft.com/office/drawing/2014/main" id="{A4FCB976-1226-4FE5-9705-FE376B2EE381}"/>
              </a:ext>
            </a:extLst>
          </p:cNvPr>
          <p:cNvSpPr txBox="1"/>
          <p:nvPr/>
        </p:nvSpPr>
        <p:spPr>
          <a:xfrm>
            <a:off x="3942386" y="3969601"/>
            <a:ext cx="1541929" cy="461665"/>
          </a:xfrm>
          <a:prstGeom prst="rect">
            <a:avLst/>
          </a:prstGeom>
          <a:noFill/>
        </p:spPr>
        <p:txBody>
          <a:bodyPr wrap="square" rtlCol="0">
            <a:spAutoFit/>
          </a:bodyPr>
          <a:lstStyle/>
          <a:p>
            <a:pPr algn="ctr"/>
            <a:r>
              <a:rPr lang="hr" sz="1200" b="1" dirty="0">
                <a:solidFill>
                  <a:schemeClr val="bg1"/>
                </a:solidFill>
              </a:rPr>
              <a:t>Distribucijski </a:t>
            </a:r>
            <a:br>
              <a:rPr lang="pl-PL" sz="1200" b="1" dirty="0">
                <a:solidFill>
                  <a:schemeClr val="bg1"/>
                </a:solidFill>
              </a:rPr>
            </a:br>
            <a:r>
              <a:rPr lang="hr" sz="1200" b="1" dirty="0" err="1">
                <a:solidFill>
                  <a:schemeClr val="bg1"/>
                </a:solidFill>
              </a:rPr>
              <a:t>centar</a:t>
            </a:r>
            <a:endParaRPr lang="pl-PL" sz="1200" b="1" dirty="0">
              <a:solidFill>
                <a:schemeClr val="bg1"/>
              </a:solidFill>
            </a:endParaRPr>
          </a:p>
        </p:txBody>
      </p:sp>
      <p:sp>
        <p:nvSpPr>
          <p:cNvPr id="19" name="pole tekstowe 18">
            <a:extLst>
              <a:ext uri="{FF2B5EF4-FFF2-40B4-BE49-F238E27FC236}">
                <a16:creationId xmlns:a16="http://schemas.microsoft.com/office/drawing/2014/main" id="{5FBA57E2-592E-EEA9-E233-159BA0752719}"/>
              </a:ext>
            </a:extLst>
          </p:cNvPr>
          <p:cNvSpPr txBox="1"/>
          <p:nvPr/>
        </p:nvSpPr>
        <p:spPr>
          <a:xfrm>
            <a:off x="2496985" y="2815548"/>
            <a:ext cx="1541929" cy="276999"/>
          </a:xfrm>
          <a:prstGeom prst="rect">
            <a:avLst/>
          </a:prstGeom>
          <a:noFill/>
        </p:spPr>
        <p:txBody>
          <a:bodyPr wrap="square" rtlCol="0">
            <a:spAutoFit/>
          </a:bodyPr>
          <a:lstStyle/>
          <a:p>
            <a:pPr algn="ctr"/>
            <a:r>
              <a:rPr lang="hr" sz="1200" b="1" dirty="0">
                <a:solidFill>
                  <a:schemeClr val="bg1"/>
                </a:solidFill>
              </a:rPr>
              <a:t>Maloprodaja 1</a:t>
            </a:r>
          </a:p>
        </p:txBody>
      </p:sp>
      <p:sp>
        <p:nvSpPr>
          <p:cNvPr id="20" name="pole tekstowe 19">
            <a:extLst>
              <a:ext uri="{FF2B5EF4-FFF2-40B4-BE49-F238E27FC236}">
                <a16:creationId xmlns:a16="http://schemas.microsoft.com/office/drawing/2014/main" id="{8B4F18F6-EBBF-A103-2C09-D0368B1D37D7}"/>
              </a:ext>
            </a:extLst>
          </p:cNvPr>
          <p:cNvSpPr txBox="1"/>
          <p:nvPr/>
        </p:nvSpPr>
        <p:spPr>
          <a:xfrm>
            <a:off x="2460963" y="5472902"/>
            <a:ext cx="1541929" cy="276999"/>
          </a:xfrm>
          <a:prstGeom prst="rect">
            <a:avLst/>
          </a:prstGeom>
          <a:noFill/>
        </p:spPr>
        <p:txBody>
          <a:bodyPr wrap="square" rtlCol="0">
            <a:spAutoFit/>
          </a:bodyPr>
          <a:lstStyle/>
          <a:p>
            <a:pPr algn="ctr"/>
            <a:r>
              <a:rPr lang="hr" sz="1200" b="1" dirty="0">
                <a:solidFill>
                  <a:schemeClr val="bg1"/>
                </a:solidFill>
              </a:rPr>
              <a:t>Maloprodaja 3</a:t>
            </a:r>
          </a:p>
        </p:txBody>
      </p:sp>
      <p:sp>
        <p:nvSpPr>
          <p:cNvPr id="21" name="pole tekstowe 20">
            <a:extLst>
              <a:ext uri="{FF2B5EF4-FFF2-40B4-BE49-F238E27FC236}">
                <a16:creationId xmlns:a16="http://schemas.microsoft.com/office/drawing/2014/main" id="{3CCAB415-E2D1-ADFB-4342-94287F7BD2CD}"/>
              </a:ext>
            </a:extLst>
          </p:cNvPr>
          <p:cNvSpPr txBox="1"/>
          <p:nvPr/>
        </p:nvSpPr>
        <p:spPr>
          <a:xfrm>
            <a:off x="802730" y="4165248"/>
            <a:ext cx="1541929" cy="276999"/>
          </a:xfrm>
          <a:prstGeom prst="rect">
            <a:avLst/>
          </a:prstGeom>
          <a:noFill/>
        </p:spPr>
        <p:txBody>
          <a:bodyPr wrap="square" rtlCol="0">
            <a:spAutoFit/>
          </a:bodyPr>
          <a:lstStyle/>
          <a:p>
            <a:pPr algn="ctr"/>
            <a:r>
              <a:rPr lang="hr" sz="1200" b="1" dirty="0">
                <a:solidFill>
                  <a:schemeClr val="bg1"/>
                </a:solidFill>
              </a:rPr>
              <a:t>Maloprodaja 2</a:t>
            </a:r>
          </a:p>
        </p:txBody>
      </p:sp>
      <p:cxnSp>
        <p:nvCxnSpPr>
          <p:cNvPr id="23" name="Łącznik prosty ze strzałką 22">
            <a:extLst>
              <a:ext uri="{FF2B5EF4-FFF2-40B4-BE49-F238E27FC236}">
                <a16:creationId xmlns:a16="http://schemas.microsoft.com/office/drawing/2014/main" id="{3E20A3EE-B872-56BC-1AF4-1572AC829F3D}"/>
              </a:ext>
            </a:extLst>
          </p:cNvPr>
          <p:cNvCxnSpPr/>
          <p:nvPr/>
        </p:nvCxnSpPr>
        <p:spPr>
          <a:xfrm flipV="1">
            <a:off x="618565" y="1634294"/>
            <a:ext cx="0" cy="459889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C497B5E4-9737-8D4F-0826-F3F7E781A4A2}"/>
              </a:ext>
            </a:extLst>
          </p:cNvPr>
          <p:cNvCxnSpPr>
            <a:cxnSpLocks/>
          </p:cNvCxnSpPr>
          <p:nvPr/>
        </p:nvCxnSpPr>
        <p:spPr>
          <a:xfrm>
            <a:off x="618565" y="6233188"/>
            <a:ext cx="7207623"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pole tekstowe 29">
                <a:extLst>
                  <a:ext uri="{FF2B5EF4-FFF2-40B4-BE49-F238E27FC236}">
                    <a16:creationId xmlns:a16="http://schemas.microsoft.com/office/drawing/2014/main" id="{4EBDBEAF-3287-CD9C-CA89-8EF8831B98D6}"/>
                  </a:ext>
                </a:extLst>
              </p:cNvPr>
              <p:cNvSpPr txBox="1"/>
              <p:nvPr/>
            </p:nvSpPr>
            <p:spPr>
              <a:xfrm>
                <a:off x="8020285" y="2256231"/>
                <a:ext cx="3870670" cy="3211520"/>
              </a:xfrm>
              <a:prstGeom prst="rect">
                <a:avLst/>
              </a:prstGeom>
              <a:noFill/>
            </p:spPr>
            <p:txBody>
              <a:bodyPr wrap="square">
                <a:spAutoFit/>
              </a:bodyPr>
              <a:lstStyle/>
              <a:p>
                <a:pPr marL="449580" algn="just">
                  <a:lnSpc>
                    <a:spcPct val="150000"/>
                  </a:lnSpc>
                  <a:spcBef>
                    <a:spcPts val="600"/>
                  </a:spcBef>
                </a:pPr>
                <a14:m>
                  <m:oMath xmlns:m="http://schemas.openxmlformats.org/officeDocument/2006/math">
                    <m:sSub>
                      <m:sSubPr>
                        <m:ctrlPr>
                          <a:rPr lang="pl-PL" sz="1200"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udaljenost od točke 0 na mreži do mjesta izvora sirovine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udaljenost od točke 0 na mreži do točke lokacije izvora prodaje tržišta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težinski volumen sirovina kupljenih od dobavljača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težinski volumen gotovih proizvoda prodanih na tržištu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transportna stopa za gotov proizvod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transportna stopa za sirovinu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0" name="pole tekstowe 29">
                <a:extLst>
                  <a:ext uri="{FF2B5EF4-FFF2-40B4-BE49-F238E27FC236}">
                    <a16:creationId xmlns:a16="http://schemas.microsoft.com/office/drawing/2014/main" id="{4EBDBEAF-3287-CD9C-CA89-8EF8831B98D6}"/>
                  </a:ext>
                </a:extLst>
              </p:cNvPr>
              <p:cNvSpPr txBox="1">
                <a:spLocks noRot="1" noChangeAspect="1" noMove="1" noResize="1" noEditPoints="1" noAdjustHandles="1" noChangeArrowheads="1" noChangeShapeType="1" noTextEdit="1"/>
              </p:cNvSpPr>
              <p:nvPr/>
            </p:nvSpPr>
            <p:spPr>
              <a:xfrm>
                <a:off x="8020285" y="2256231"/>
                <a:ext cx="3870670" cy="3211520"/>
              </a:xfrm>
              <a:prstGeom prst="rect">
                <a:avLst/>
              </a:prstGeom>
              <a:blipFill>
                <a:blip r:embed="rId8"/>
                <a:stretch>
                  <a:fillRect b="-380"/>
                </a:stretch>
              </a:blipFill>
            </p:spPr>
            <p:txBody>
              <a:bodyPr/>
              <a:lstStyle/>
              <a:p>
                <a:r xmlns:a="http://schemas.openxmlformats.org/drawingml/2006/main">
                  <a:rPr lang="hr">
                    <a:noFill/>
                  </a:rPr>
                  <a:t> </a:t>
                </a:r>
              </a:p>
            </p:txBody>
          </p:sp>
        </mc:Fallback>
      </mc:AlternateContent>
      <p:cxnSp>
        <p:nvCxnSpPr>
          <p:cNvPr id="31" name="Łącznik prosty ze strzałką 30">
            <a:extLst>
              <a:ext uri="{FF2B5EF4-FFF2-40B4-BE49-F238E27FC236}">
                <a16:creationId xmlns:a16="http://schemas.microsoft.com/office/drawing/2014/main" id="{653A993A-53E3-02F9-8C0F-4F5F92BC061F}"/>
              </a:ext>
            </a:extLst>
          </p:cNvPr>
          <p:cNvCxnSpPr>
            <a:cxnSpLocks/>
          </p:cNvCxnSpPr>
          <p:nvPr/>
        </p:nvCxnSpPr>
        <p:spPr>
          <a:xfrm flipH="1">
            <a:off x="5203285" y="2853300"/>
            <a:ext cx="969953" cy="41423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a:extLst>
              <a:ext uri="{FF2B5EF4-FFF2-40B4-BE49-F238E27FC236}">
                <a16:creationId xmlns:a16="http://schemas.microsoft.com/office/drawing/2014/main" id="{D2FD9D8F-85EB-055A-B72D-FF7217350AC6}"/>
              </a:ext>
            </a:extLst>
          </p:cNvPr>
          <p:cNvCxnSpPr>
            <a:cxnSpLocks/>
          </p:cNvCxnSpPr>
          <p:nvPr/>
        </p:nvCxnSpPr>
        <p:spPr>
          <a:xfrm flipH="1" flipV="1">
            <a:off x="5263594" y="4346021"/>
            <a:ext cx="1370038" cy="34618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Łącznik prosty ze strzałką 36">
            <a:extLst>
              <a:ext uri="{FF2B5EF4-FFF2-40B4-BE49-F238E27FC236}">
                <a16:creationId xmlns:a16="http://schemas.microsoft.com/office/drawing/2014/main" id="{FDCA78E9-E09E-4DF1-804E-F8A54E8054E4}"/>
              </a:ext>
            </a:extLst>
          </p:cNvPr>
          <p:cNvCxnSpPr>
            <a:cxnSpLocks/>
          </p:cNvCxnSpPr>
          <p:nvPr/>
        </p:nvCxnSpPr>
        <p:spPr>
          <a:xfrm flipH="1">
            <a:off x="4031579" y="4544988"/>
            <a:ext cx="607650" cy="80015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240E423F-BCAE-3A26-B491-3E1CCD86AB2F}"/>
              </a:ext>
            </a:extLst>
          </p:cNvPr>
          <p:cNvCxnSpPr>
            <a:cxnSpLocks/>
          </p:cNvCxnSpPr>
          <p:nvPr/>
        </p:nvCxnSpPr>
        <p:spPr>
          <a:xfrm flipH="1" flipV="1">
            <a:off x="1958335" y="4206546"/>
            <a:ext cx="2187940" cy="500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Łącznik prosty ze strzałką 38">
            <a:extLst>
              <a:ext uri="{FF2B5EF4-FFF2-40B4-BE49-F238E27FC236}">
                <a16:creationId xmlns:a16="http://schemas.microsoft.com/office/drawing/2014/main" id="{F3BAD6CF-1F1C-8399-02A8-BACF7FDE0D9C}"/>
              </a:ext>
            </a:extLst>
          </p:cNvPr>
          <p:cNvCxnSpPr>
            <a:cxnSpLocks/>
          </p:cNvCxnSpPr>
          <p:nvPr/>
        </p:nvCxnSpPr>
        <p:spPr>
          <a:xfrm flipH="1" flipV="1">
            <a:off x="3330396" y="3258549"/>
            <a:ext cx="815879" cy="54428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pole tekstowe 46">
            <a:extLst>
              <a:ext uri="{FF2B5EF4-FFF2-40B4-BE49-F238E27FC236}">
                <a16:creationId xmlns:a16="http://schemas.microsoft.com/office/drawing/2014/main" id="{75C88AEC-B1DA-8A8D-BDF4-F8054284B85E}"/>
              </a:ext>
            </a:extLst>
          </p:cNvPr>
          <p:cNvSpPr txBox="1"/>
          <p:nvPr/>
        </p:nvSpPr>
        <p:spPr>
          <a:xfrm>
            <a:off x="4899842" y="2693637"/>
            <a:ext cx="1541929" cy="276999"/>
          </a:xfrm>
          <a:prstGeom prst="rect">
            <a:avLst/>
          </a:prstGeom>
          <a:noFill/>
        </p:spPr>
        <p:txBody>
          <a:bodyPr wrap="square" rtlCol="0">
            <a:spAutoFit/>
          </a:bodyPr>
          <a:lstStyle/>
          <a:p>
            <a:pPr algn="ctr"/>
            <a:r>
              <a:rPr lang="hr" sz="1200" b="1" dirty="0">
                <a:solidFill>
                  <a:srgbClr val="B31467"/>
                </a:solidFill>
              </a:rPr>
              <a:t>s </a:t>
            </a:r>
            <a:r>
              <a:rPr lang="hr" sz="1200" b="1" baseline="-25000" dirty="0">
                <a:solidFill>
                  <a:srgbClr val="B31467"/>
                </a:solidFill>
              </a:rPr>
              <a:t>1</a:t>
            </a:r>
          </a:p>
        </p:txBody>
      </p:sp>
      <p:sp>
        <p:nvSpPr>
          <p:cNvPr id="48" name="pole tekstowe 47">
            <a:extLst>
              <a:ext uri="{FF2B5EF4-FFF2-40B4-BE49-F238E27FC236}">
                <a16:creationId xmlns:a16="http://schemas.microsoft.com/office/drawing/2014/main" id="{D6A20DF8-25DE-89F7-3A3D-3CFDC7E2B0A7}"/>
              </a:ext>
            </a:extLst>
          </p:cNvPr>
          <p:cNvSpPr txBox="1"/>
          <p:nvPr/>
        </p:nvSpPr>
        <p:spPr>
          <a:xfrm>
            <a:off x="5282155" y="4239016"/>
            <a:ext cx="1541929" cy="276999"/>
          </a:xfrm>
          <a:prstGeom prst="rect">
            <a:avLst/>
          </a:prstGeom>
          <a:noFill/>
        </p:spPr>
        <p:txBody>
          <a:bodyPr wrap="square" rtlCol="0">
            <a:spAutoFit/>
          </a:bodyPr>
          <a:lstStyle/>
          <a:p>
            <a:pPr algn="ctr"/>
            <a:r>
              <a:rPr lang="hr" sz="1200" b="1" dirty="0">
                <a:solidFill>
                  <a:srgbClr val="B31467"/>
                </a:solidFill>
              </a:rPr>
              <a:t>s </a:t>
            </a:r>
            <a:r>
              <a:rPr lang="hr" sz="1200" b="1" baseline="-25000" dirty="0">
                <a:solidFill>
                  <a:srgbClr val="B31467"/>
                </a:solidFill>
              </a:rPr>
              <a:t>2</a:t>
            </a:r>
          </a:p>
        </p:txBody>
      </p:sp>
      <p:sp>
        <p:nvSpPr>
          <p:cNvPr id="49" name="pole tekstowe 48">
            <a:extLst>
              <a:ext uri="{FF2B5EF4-FFF2-40B4-BE49-F238E27FC236}">
                <a16:creationId xmlns:a16="http://schemas.microsoft.com/office/drawing/2014/main" id="{CDFD843A-F1BA-60FA-FF17-0B1E168669EF}"/>
              </a:ext>
            </a:extLst>
          </p:cNvPr>
          <p:cNvSpPr txBox="1"/>
          <p:nvPr/>
        </p:nvSpPr>
        <p:spPr>
          <a:xfrm>
            <a:off x="2983114" y="3067769"/>
            <a:ext cx="1541929" cy="276999"/>
          </a:xfrm>
          <a:prstGeom prst="rect">
            <a:avLst/>
          </a:prstGeom>
          <a:noFill/>
        </p:spPr>
        <p:txBody>
          <a:bodyPr wrap="square" rtlCol="0">
            <a:spAutoFit/>
          </a:bodyPr>
          <a:lstStyle/>
          <a:p>
            <a:pPr algn="ctr"/>
            <a:r>
              <a:rPr lang="hr" sz="1200" b="1" dirty="0">
                <a:solidFill>
                  <a:srgbClr val="B31467"/>
                </a:solidFill>
              </a:rPr>
              <a:t>M </a:t>
            </a:r>
            <a:r>
              <a:rPr lang="hr" sz="1200" b="1" baseline="-25000" dirty="0">
                <a:solidFill>
                  <a:srgbClr val="B31467"/>
                </a:solidFill>
              </a:rPr>
              <a:t>1</a:t>
            </a:r>
          </a:p>
        </p:txBody>
      </p:sp>
      <p:sp>
        <p:nvSpPr>
          <p:cNvPr id="50" name="pole tekstowe 49">
            <a:extLst>
              <a:ext uri="{FF2B5EF4-FFF2-40B4-BE49-F238E27FC236}">
                <a16:creationId xmlns:a16="http://schemas.microsoft.com/office/drawing/2014/main" id="{E1B67613-2CFA-D769-B08D-32CD126A5DB4}"/>
              </a:ext>
            </a:extLst>
          </p:cNvPr>
          <p:cNvSpPr txBox="1"/>
          <p:nvPr/>
        </p:nvSpPr>
        <p:spPr>
          <a:xfrm>
            <a:off x="2384089" y="3929795"/>
            <a:ext cx="1541929" cy="276999"/>
          </a:xfrm>
          <a:prstGeom prst="rect">
            <a:avLst/>
          </a:prstGeom>
          <a:noFill/>
        </p:spPr>
        <p:txBody>
          <a:bodyPr wrap="square" rtlCol="0">
            <a:spAutoFit/>
          </a:bodyPr>
          <a:lstStyle/>
          <a:p>
            <a:pPr algn="ctr"/>
            <a:r>
              <a:rPr lang="hr" sz="1200" b="1" dirty="0">
                <a:solidFill>
                  <a:srgbClr val="B31467"/>
                </a:solidFill>
              </a:rPr>
              <a:t>M </a:t>
            </a:r>
            <a:r>
              <a:rPr lang="hr" sz="1200" b="1" baseline="-25000" dirty="0">
                <a:solidFill>
                  <a:srgbClr val="B31467"/>
                </a:solidFill>
              </a:rPr>
              <a:t>2</a:t>
            </a:r>
          </a:p>
        </p:txBody>
      </p:sp>
      <p:sp>
        <p:nvSpPr>
          <p:cNvPr id="51" name="pole tekstowe 50">
            <a:extLst>
              <a:ext uri="{FF2B5EF4-FFF2-40B4-BE49-F238E27FC236}">
                <a16:creationId xmlns:a16="http://schemas.microsoft.com/office/drawing/2014/main" id="{9E497415-B051-6707-3FDE-06A9420EE53F}"/>
              </a:ext>
            </a:extLst>
          </p:cNvPr>
          <p:cNvSpPr txBox="1"/>
          <p:nvPr/>
        </p:nvSpPr>
        <p:spPr>
          <a:xfrm>
            <a:off x="3231928" y="4673038"/>
            <a:ext cx="1541929" cy="276999"/>
          </a:xfrm>
          <a:prstGeom prst="rect">
            <a:avLst/>
          </a:prstGeom>
          <a:noFill/>
        </p:spPr>
        <p:txBody>
          <a:bodyPr wrap="square" rtlCol="0">
            <a:spAutoFit/>
          </a:bodyPr>
          <a:lstStyle/>
          <a:p>
            <a:pPr algn="ctr"/>
            <a:r>
              <a:rPr lang="hr" sz="1200" b="1" dirty="0">
                <a:solidFill>
                  <a:srgbClr val="B31467"/>
                </a:solidFill>
              </a:rPr>
              <a:t>M </a:t>
            </a:r>
            <a:r>
              <a:rPr lang="hr" sz="1200" b="1" baseline="-25000" dirty="0">
                <a:solidFill>
                  <a:srgbClr val="B31467"/>
                </a:solidFill>
              </a:rPr>
              <a:t>3</a:t>
            </a:r>
          </a:p>
        </p:txBody>
      </p:sp>
      <p:sp>
        <p:nvSpPr>
          <p:cNvPr id="52" name="pole tekstowe 51">
            <a:extLst>
              <a:ext uri="{FF2B5EF4-FFF2-40B4-BE49-F238E27FC236}">
                <a16:creationId xmlns:a16="http://schemas.microsoft.com/office/drawing/2014/main" id="{0483664D-CF16-64D1-5B0F-1EBDE13A5037}"/>
              </a:ext>
            </a:extLst>
          </p:cNvPr>
          <p:cNvSpPr txBox="1"/>
          <p:nvPr/>
        </p:nvSpPr>
        <p:spPr>
          <a:xfrm>
            <a:off x="2667314" y="3397048"/>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1</a:t>
            </a:r>
          </a:p>
        </p:txBody>
      </p:sp>
      <p:sp>
        <p:nvSpPr>
          <p:cNvPr id="53" name="pole tekstowe 52">
            <a:extLst>
              <a:ext uri="{FF2B5EF4-FFF2-40B4-BE49-F238E27FC236}">
                <a16:creationId xmlns:a16="http://schemas.microsoft.com/office/drawing/2014/main" id="{56C6990F-BCCD-DB3B-2E11-E871D9E96AA4}"/>
              </a:ext>
            </a:extLst>
          </p:cNvPr>
          <p:cNvSpPr txBox="1"/>
          <p:nvPr/>
        </p:nvSpPr>
        <p:spPr>
          <a:xfrm>
            <a:off x="5037120" y="3030700"/>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1</a:t>
            </a:r>
          </a:p>
        </p:txBody>
      </p:sp>
      <p:sp>
        <p:nvSpPr>
          <p:cNvPr id="54" name="pole tekstowe 53">
            <a:extLst>
              <a:ext uri="{FF2B5EF4-FFF2-40B4-BE49-F238E27FC236}">
                <a16:creationId xmlns:a16="http://schemas.microsoft.com/office/drawing/2014/main" id="{90140383-D7A4-85C2-1A47-5FC85C28C9DC}"/>
              </a:ext>
            </a:extLst>
          </p:cNvPr>
          <p:cNvSpPr txBox="1"/>
          <p:nvPr/>
        </p:nvSpPr>
        <p:spPr>
          <a:xfrm>
            <a:off x="5262276" y="4607459"/>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2</a:t>
            </a:r>
          </a:p>
        </p:txBody>
      </p:sp>
      <p:sp>
        <p:nvSpPr>
          <p:cNvPr id="55" name="pole tekstowe 54">
            <a:extLst>
              <a:ext uri="{FF2B5EF4-FFF2-40B4-BE49-F238E27FC236}">
                <a16:creationId xmlns:a16="http://schemas.microsoft.com/office/drawing/2014/main" id="{56F5F487-CE92-BE14-EB50-358CB0E642EC}"/>
              </a:ext>
            </a:extLst>
          </p:cNvPr>
          <p:cNvSpPr txBox="1"/>
          <p:nvPr/>
        </p:nvSpPr>
        <p:spPr>
          <a:xfrm>
            <a:off x="2384088" y="4262200"/>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2</a:t>
            </a:r>
          </a:p>
        </p:txBody>
      </p:sp>
      <p:sp>
        <p:nvSpPr>
          <p:cNvPr id="56" name="pole tekstowe 55">
            <a:extLst>
              <a:ext uri="{FF2B5EF4-FFF2-40B4-BE49-F238E27FC236}">
                <a16:creationId xmlns:a16="http://schemas.microsoft.com/office/drawing/2014/main" id="{559694F7-C1A2-C1EE-C416-A9BC15EE0C51}"/>
              </a:ext>
            </a:extLst>
          </p:cNvPr>
          <p:cNvSpPr txBox="1"/>
          <p:nvPr/>
        </p:nvSpPr>
        <p:spPr>
          <a:xfrm>
            <a:off x="3558988" y="4983493"/>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3</a:t>
            </a:r>
          </a:p>
        </p:txBody>
      </p:sp>
      <p:sp>
        <p:nvSpPr>
          <p:cNvPr id="64" name="pole tekstowe 63">
            <a:extLst>
              <a:ext uri="{FF2B5EF4-FFF2-40B4-BE49-F238E27FC236}">
                <a16:creationId xmlns:a16="http://schemas.microsoft.com/office/drawing/2014/main" id="{67C9D018-49B0-FD21-596E-C977C5539A29}"/>
              </a:ext>
            </a:extLst>
          </p:cNvPr>
          <p:cNvSpPr txBox="1"/>
          <p:nvPr/>
        </p:nvSpPr>
        <p:spPr>
          <a:xfrm>
            <a:off x="-394130" y="6348774"/>
            <a:ext cx="1541929" cy="276999"/>
          </a:xfrm>
          <a:prstGeom prst="rect">
            <a:avLst/>
          </a:prstGeom>
          <a:noFill/>
        </p:spPr>
        <p:txBody>
          <a:bodyPr wrap="square" rtlCol="0">
            <a:spAutoFit/>
          </a:bodyPr>
          <a:lstStyle/>
          <a:p>
            <a:pPr algn="ctr"/>
            <a:r>
              <a:rPr lang="hr" sz="1200" b="1" dirty="0">
                <a:solidFill>
                  <a:schemeClr val="bg1">
                    <a:lumMod val="50000"/>
                  </a:schemeClr>
                </a:solidFill>
              </a:rPr>
              <a:t>Točka 0</a:t>
            </a:r>
            <a:endParaRPr lang="pl-PL" sz="1200" b="1" baseline="-25000" dirty="0">
              <a:solidFill>
                <a:schemeClr val="bg1">
                  <a:lumMod val="50000"/>
                </a:schemeClr>
              </a:solidFill>
            </a:endParaRPr>
          </a:p>
        </p:txBody>
      </p:sp>
      <p:sp>
        <p:nvSpPr>
          <p:cNvPr id="2" name="pole tekstowe 1">
            <a:extLst>
              <a:ext uri="{FF2B5EF4-FFF2-40B4-BE49-F238E27FC236}">
                <a16:creationId xmlns:a16="http://schemas.microsoft.com/office/drawing/2014/main" id="{F24FDC09-942E-9D36-2AEA-DED1E37AF3B6}"/>
              </a:ext>
            </a:extLst>
          </p:cNvPr>
          <p:cNvSpPr txBox="1"/>
          <p:nvPr/>
        </p:nvSpPr>
        <p:spPr>
          <a:xfrm>
            <a:off x="5512147" y="3622103"/>
            <a:ext cx="1541929" cy="276999"/>
          </a:xfrm>
          <a:prstGeom prst="rect">
            <a:avLst/>
          </a:prstGeom>
          <a:noFill/>
        </p:spPr>
        <p:txBody>
          <a:bodyPr wrap="square" rtlCol="0">
            <a:spAutoFit/>
          </a:bodyPr>
          <a:lstStyle/>
          <a:p>
            <a:pPr algn="ctr"/>
            <a:r>
              <a:rPr lang="hr" sz="1200" b="1" dirty="0">
                <a:solidFill>
                  <a:srgbClr val="B31467"/>
                </a:solidFill>
              </a:rPr>
              <a:t>d </a:t>
            </a:r>
            <a:r>
              <a:rPr lang="hr" sz="1200" b="1" baseline="-25000" dirty="0">
                <a:solidFill>
                  <a:srgbClr val="B31467"/>
                </a:solidFill>
              </a:rPr>
              <a:t>1</a:t>
            </a:r>
          </a:p>
        </p:txBody>
      </p:sp>
      <p:sp>
        <p:nvSpPr>
          <p:cNvPr id="4" name="pole tekstowe 3">
            <a:extLst>
              <a:ext uri="{FF2B5EF4-FFF2-40B4-BE49-F238E27FC236}">
                <a16:creationId xmlns:a16="http://schemas.microsoft.com/office/drawing/2014/main" id="{67AA5654-DF50-29E0-5422-D652E90288D7}"/>
              </a:ext>
            </a:extLst>
          </p:cNvPr>
          <p:cNvSpPr txBox="1"/>
          <p:nvPr/>
        </p:nvSpPr>
        <p:spPr>
          <a:xfrm>
            <a:off x="4776508" y="5472901"/>
            <a:ext cx="1541929" cy="276999"/>
          </a:xfrm>
          <a:prstGeom prst="rect">
            <a:avLst/>
          </a:prstGeom>
          <a:noFill/>
        </p:spPr>
        <p:txBody>
          <a:bodyPr wrap="square" rtlCol="0">
            <a:spAutoFit/>
          </a:bodyPr>
          <a:lstStyle/>
          <a:p>
            <a:pPr algn="ctr"/>
            <a:r>
              <a:rPr lang="hr" sz="1200" b="1" dirty="0">
                <a:solidFill>
                  <a:srgbClr val="B31467"/>
                </a:solidFill>
              </a:rPr>
              <a:t>d </a:t>
            </a:r>
            <a:r>
              <a:rPr lang="hr" sz="1200" b="1" baseline="-25000" dirty="0">
                <a:solidFill>
                  <a:srgbClr val="B31467"/>
                </a:solidFill>
              </a:rPr>
              <a:t>2</a:t>
            </a:r>
          </a:p>
        </p:txBody>
      </p:sp>
      <p:sp>
        <p:nvSpPr>
          <p:cNvPr id="5" name="pole tekstowe 4">
            <a:extLst>
              <a:ext uri="{FF2B5EF4-FFF2-40B4-BE49-F238E27FC236}">
                <a16:creationId xmlns:a16="http://schemas.microsoft.com/office/drawing/2014/main" id="{8C7EF82C-E1A9-5662-55B4-EF706D3AFF92}"/>
              </a:ext>
            </a:extLst>
          </p:cNvPr>
          <p:cNvSpPr txBox="1"/>
          <p:nvPr/>
        </p:nvSpPr>
        <p:spPr>
          <a:xfrm>
            <a:off x="254209" y="4957107"/>
            <a:ext cx="1541929" cy="276999"/>
          </a:xfrm>
          <a:prstGeom prst="rect">
            <a:avLst/>
          </a:prstGeom>
          <a:noFill/>
        </p:spPr>
        <p:txBody>
          <a:bodyPr wrap="square" rtlCol="0">
            <a:spAutoFit/>
          </a:bodyPr>
          <a:lstStyle/>
          <a:p>
            <a:pPr algn="ctr"/>
            <a:r>
              <a:rPr lang="hr" sz="1200" b="1" dirty="0">
                <a:solidFill>
                  <a:srgbClr val="B31467"/>
                </a:solidFill>
              </a:rPr>
              <a:t>D </a:t>
            </a:r>
            <a:r>
              <a:rPr lang="hr" sz="1200" b="1" baseline="-25000" dirty="0">
                <a:solidFill>
                  <a:srgbClr val="B31467"/>
                </a:solidFill>
              </a:rPr>
              <a:t>2</a:t>
            </a:r>
          </a:p>
        </p:txBody>
      </p:sp>
      <p:sp>
        <p:nvSpPr>
          <p:cNvPr id="7" name="pole tekstowe 6">
            <a:extLst>
              <a:ext uri="{FF2B5EF4-FFF2-40B4-BE49-F238E27FC236}">
                <a16:creationId xmlns:a16="http://schemas.microsoft.com/office/drawing/2014/main" id="{962ABCFE-667E-7D07-E41C-DDF5425F648F}"/>
              </a:ext>
            </a:extLst>
          </p:cNvPr>
          <p:cNvSpPr txBox="1"/>
          <p:nvPr/>
        </p:nvSpPr>
        <p:spPr>
          <a:xfrm>
            <a:off x="1700192" y="3265434"/>
            <a:ext cx="1541929" cy="276999"/>
          </a:xfrm>
          <a:prstGeom prst="rect">
            <a:avLst/>
          </a:prstGeom>
          <a:noFill/>
        </p:spPr>
        <p:txBody>
          <a:bodyPr wrap="square" rtlCol="0">
            <a:spAutoFit/>
          </a:bodyPr>
          <a:lstStyle/>
          <a:p>
            <a:pPr algn="ctr"/>
            <a:r>
              <a:rPr lang="hr" sz="1200" b="1" dirty="0">
                <a:solidFill>
                  <a:srgbClr val="B31467"/>
                </a:solidFill>
              </a:rPr>
              <a:t>D </a:t>
            </a:r>
            <a:r>
              <a:rPr lang="hr" sz="1200" b="1" baseline="-25000" dirty="0">
                <a:solidFill>
                  <a:srgbClr val="B31467"/>
                </a:solidFill>
              </a:rPr>
              <a:t>1</a:t>
            </a:r>
          </a:p>
        </p:txBody>
      </p:sp>
      <p:sp>
        <p:nvSpPr>
          <p:cNvPr id="9" name="pole tekstowe 8">
            <a:extLst>
              <a:ext uri="{FF2B5EF4-FFF2-40B4-BE49-F238E27FC236}">
                <a16:creationId xmlns:a16="http://schemas.microsoft.com/office/drawing/2014/main" id="{962A0246-081B-116A-05B9-63325B3ED549}"/>
              </a:ext>
            </a:extLst>
          </p:cNvPr>
          <p:cNvSpPr txBox="1"/>
          <p:nvPr/>
        </p:nvSpPr>
        <p:spPr>
          <a:xfrm>
            <a:off x="1414755" y="5677173"/>
            <a:ext cx="1541929" cy="276999"/>
          </a:xfrm>
          <a:prstGeom prst="rect">
            <a:avLst/>
          </a:prstGeom>
          <a:noFill/>
        </p:spPr>
        <p:txBody>
          <a:bodyPr wrap="square" rtlCol="0">
            <a:spAutoFit/>
          </a:bodyPr>
          <a:lstStyle/>
          <a:p>
            <a:pPr algn="ctr"/>
            <a:r>
              <a:rPr lang="hr" sz="1200" b="1" dirty="0">
                <a:solidFill>
                  <a:srgbClr val="B31467"/>
                </a:solidFill>
              </a:rPr>
              <a:t>D </a:t>
            </a:r>
            <a:r>
              <a:rPr lang="hr" sz="1200" b="1" baseline="-25000" dirty="0">
                <a:solidFill>
                  <a:srgbClr val="B31467"/>
                </a:solidFill>
              </a:rPr>
              <a:t>3</a:t>
            </a:r>
          </a:p>
        </p:txBody>
      </p:sp>
      <p:cxnSp>
        <p:nvCxnSpPr>
          <p:cNvPr id="11" name="Łącznik prosty ze strzałką 10">
            <a:extLst>
              <a:ext uri="{FF2B5EF4-FFF2-40B4-BE49-F238E27FC236}">
                <a16:creationId xmlns:a16="http://schemas.microsoft.com/office/drawing/2014/main" id="{EEB153BE-ED5B-19FC-6F7F-2F89ACEB8227}"/>
              </a:ext>
            </a:extLst>
          </p:cNvPr>
          <p:cNvCxnSpPr>
            <a:cxnSpLocks/>
            <a:endCxn id="21" idx="2"/>
          </p:cNvCxnSpPr>
          <p:nvPr/>
        </p:nvCxnSpPr>
        <p:spPr>
          <a:xfrm flipV="1">
            <a:off x="610487" y="4442247"/>
            <a:ext cx="963208" cy="1804786"/>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a:extLst>
              <a:ext uri="{FF2B5EF4-FFF2-40B4-BE49-F238E27FC236}">
                <a16:creationId xmlns:a16="http://schemas.microsoft.com/office/drawing/2014/main" id="{85976C84-8EE4-F0F9-4FA2-D81284326E05}"/>
              </a:ext>
            </a:extLst>
          </p:cNvPr>
          <p:cNvCxnSpPr>
            <a:cxnSpLocks/>
          </p:cNvCxnSpPr>
          <p:nvPr/>
        </p:nvCxnSpPr>
        <p:spPr>
          <a:xfrm flipV="1">
            <a:off x="610487" y="5604522"/>
            <a:ext cx="2291592" cy="62592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Łącznik prosty ze strzałką 35">
            <a:extLst>
              <a:ext uri="{FF2B5EF4-FFF2-40B4-BE49-F238E27FC236}">
                <a16:creationId xmlns:a16="http://schemas.microsoft.com/office/drawing/2014/main" id="{42457287-FEDE-8127-F77B-1D4713DD60A1}"/>
              </a:ext>
            </a:extLst>
          </p:cNvPr>
          <p:cNvCxnSpPr>
            <a:cxnSpLocks/>
          </p:cNvCxnSpPr>
          <p:nvPr/>
        </p:nvCxnSpPr>
        <p:spPr>
          <a:xfrm flipV="1">
            <a:off x="600875" y="3074649"/>
            <a:ext cx="2484254" cy="315579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a:extLst>
              <a:ext uri="{FF2B5EF4-FFF2-40B4-BE49-F238E27FC236}">
                <a16:creationId xmlns:a16="http://schemas.microsoft.com/office/drawing/2014/main" id="{44D4CF83-E52F-EEF0-8771-176B7B6FD1B0}"/>
              </a:ext>
            </a:extLst>
          </p:cNvPr>
          <p:cNvCxnSpPr>
            <a:cxnSpLocks/>
          </p:cNvCxnSpPr>
          <p:nvPr/>
        </p:nvCxnSpPr>
        <p:spPr>
          <a:xfrm flipV="1">
            <a:off x="658516" y="5191809"/>
            <a:ext cx="6165568" cy="103115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Łącznik prosty ze strzałką 61">
            <a:extLst>
              <a:ext uri="{FF2B5EF4-FFF2-40B4-BE49-F238E27FC236}">
                <a16:creationId xmlns:a16="http://schemas.microsoft.com/office/drawing/2014/main" id="{670F77E0-1B47-4710-882F-9D4E8F0346A2}"/>
              </a:ext>
            </a:extLst>
          </p:cNvPr>
          <p:cNvCxnSpPr>
            <a:cxnSpLocks/>
          </p:cNvCxnSpPr>
          <p:nvPr/>
        </p:nvCxnSpPr>
        <p:spPr>
          <a:xfrm flipV="1">
            <a:off x="594070" y="3271252"/>
            <a:ext cx="6039562" cy="295171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23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A80BB-9694-F5A5-5F4F-F4FD5B647373}"/>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57E33B38-F8B9-5FC2-A596-F2EA0BF4D1D5}"/>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CD280B00-4F25-9EAE-1E97-5808ACAC1251}"/>
              </a:ext>
            </a:extLst>
          </p:cNvPr>
          <p:cNvSpPr>
            <a:spLocks noGrp="1"/>
          </p:cNvSpPr>
          <p:nvPr>
            <p:ph idx="1"/>
          </p:nvPr>
        </p:nvSpPr>
        <p:spPr>
          <a:xfrm>
            <a:off x="5708072" y="1646493"/>
            <a:ext cx="604465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MODEL URAVNOTEŽENE GRAVITACIJE</a:t>
            </a:r>
            <a:br>
              <a:rPr lang="pl-PL" sz="4000" kern="100" dirty="0">
                <a:solidFill>
                  <a:srgbClr val="002060"/>
                </a:solidFill>
                <a:cs typeface="Times New Roman" panose="02020603050405020304" pitchFamily="18" charset="0"/>
              </a:rPr>
            </a:br>
            <a:endParaRPr lang="pl-PL" sz="40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04297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FFCE0-E254-BDE3-3C09-2FFA7AD30197}"/>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B8A31326-90AE-DC27-9D01-C225C18CBCBC}"/>
              </a:ext>
            </a:extLst>
          </p:cNvPr>
          <p:cNvSpPr/>
          <p:nvPr/>
        </p:nvSpPr>
        <p:spPr>
          <a:xfrm>
            <a:off x="0" y="1852519"/>
            <a:ext cx="6499412"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381AB2CF-9B9D-9098-CC78-7983C03E0E9D}"/>
              </a:ext>
            </a:extLst>
          </p:cNvPr>
          <p:cNvSpPr>
            <a:spLocks noGrp="1"/>
          </p:cNvSpPr>
          <p:nvPr>
            <p:ph type="title"/>
          </p:nvPr>
        </p:nvSpPr>
        <p:spPr>
          <a:xfrm>
            <a:off x="1626845" y="359457"/>
            <a:ext cx="9745133" cy="1116542"/>
          </a:xfrm>
        </p:spPr>
        <p:txBody>
          <a:bodyPr/>
          <a:lstStyle/>
          <a:p>
            <a:r>
              <a:rPr lang="hr" sz="3200" kern="100" dirty="0">
                <a:cs typeface="Times New Roman" panose="02020603050405020304" pitchFamily="18" charset="0"/>
              </a:rPr>
              <a:t>Uravnotežen gravitacijski model </a:t>
            </a:r>
            <a:endParaRPr lang="pl-PL" dirty="0"/>
          </a:p>
        </p:txBody>
      </p:sp>
      <p:sp>
        <p:nvSpPr>
          <p:cNvPr id="3" name="Symbol zastępczy zawartości 2">
            <a:extLst>
              <a:ext uri="{FF2B5EF4-FFF2-40B4-BE49-F238E27FC236}">
                <a16:creationId xmlns:a16="http://schemas.microsoft.com/office/drawing/2014/main" id="{87F1815F-59FC-6219-4FED-F8ECE6BBCE15}"/>
              </a:ext>
            </a:extLst>
          </p:cNvPr>
          <p:cNvSpPr>
            <a:spLocks noGrp="1"/>
          </p:cNvSpPr>
          <p:nvPr>
            <p:ph idx="1"/>
          </p:nvPr>
        </p:nvSpPr>
        <p:spPr>
          <a:xfrm>
            <a:off x="918883" y="2121460"/>
            <a:ext cx="5490882" cy="3544233"/>
          </a:xfrm>
        </p:spPr>
        <p:txBody>
          <a:bodyPr>
            <a:normAutofit/>
          </a:bodyPr>
          <a:lstStyle/>
          <a:p>
            <a:pPr algn="just">
              <a:spcAft>
                <a:spcPts val="600"/>
              </a:spcAft>
              <a:buFont typeface="Wingdings" panose="05000000000000000000" pitchFamily="2" charset="2"/>
              <a:buChar char="§"/>
            </a:pPr>
            <a:r>
              <a:rPr lang="hr" sz="1400" dirty="0"/>
              <a:t>Metoda uravnoteženog težišta koristi se za određivanje lokacije pojedinog gospodarskog objekta (npr. skladišta). Uzima u obzir izvore potražnje različite važnosti i lokacije. Lokacija se određuje pomoću koordinata (X, Y), koje označavaju položaj točke na karti. Važnost je povezana s, primjerice, količinom isporuka, brojem ljudi koji žive na određenoj lokaciji ili prodajnom vrijednošću. Možete koristiti i drugi indikator, važno je da je pravilno prilagođen situaciji. Opisana metoda koristi ponderirane koeficijente točke opskrbe, čime se generira točka na karti označena koordinatama.</a:t>
            </a:r>
            <a:endParaRPr lang="pl-PL" sz="1400" dirty="0"/>
          </a:p>
          <a:p>
            <a:pPr algn="just">
              <a:spcAft>
                <a:spcPts val="600"/>
              </a:spcAft>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Metoda uravnoteženog težišta omogućuje određivanje položaja jednog gospodarskog objekta na odabranom geografskom području. Metoda je jednostavna za korištenje i svodi se na određivanje dva parametra na geografskoj mreži.</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spcAft>
                <a:spcPts val="600"/>
              </a:spcAft>
              <a:buFont typeface="Wingdings" panose="05000000000000000000" pitchFamily="2" charset="2"/>
              <a:buChar char="§"/>
            </a:pPr>
            <a:endParaRPr lang="pl-PL" sz="1400" dirty="0"/>
          </a:p>
        </p:txBody>
      </p:sp>
      <p:pic>
        <p:nvPicPr>
          <p:cNvPr id="3074" name="Picture 2" descr="Tunelu Czasoprzestrzennego, Przestrzeń">
            <a:extLst>
              <a:ext uri="{FF2B5EF4-FFF2-40B4-BE49-F238E27FC236}">
                <a16:creationId xmlns:a16="http://schemas.microsoft.com/office/drawing/2014/main" id="{6C9BF076-C554-8CDD-674D-489953FB7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232" y="1852518"/>
            <a:ext cx="5710768" cy="4189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642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343F7-6C07-CA6E-C084-FF53B2C8131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481E7C44-1618-8D65-DB86-E858E60DA70A}"/>
                  </a:ext>
                </a:extLst>
              </p:cNvPr>
              <p:cNvSpPr txBox="1">
                <a:spLocks/>
              </p:cNvSpPr>
              <p:nvPr/>
            </p:nvSpPr>
            <p:spPr>
              <a:xfrm>
                <a:off x="2357717" y="2187388"/>
                <a:ext cx="9284448" cy="3747247"/>
              </a:xfrm>
              <a:prstGeom prst="rect">
                <a:avLst/>
              </a:prstGeom>
              <a:solidFill>
                <a:schemeClr val="bg1">
                  <a:lumMod val="95000"/>
                </a:schemeClr>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Aft>
                    <a:spcPts val="600"/>
                  </a:spcAft>
                  <a:buNone/>
                </a:pPr>
                <a:r>
                  <a:rPr lang="hr" sz="2500" b="1" kern="100" dirty="0">
                    <a:solidFill>
                      <a:schemeClr val="accent1">
                        <a:lumMod val="50000"/>
                      </a:schemeClr>
                    </a:solidFill>
                    <a:ea typeface="Calibri" panose="020F0502020204030204" pitchFamily="34" charset="0"/>
                    <a:cs typeface="Times New Roman" panose="02020603050405020304" pitchFamily="18" charset="0"/>
                  </a:rPr>
                  <a:t>Za metodu ponderiranog težišta upotrijebite model:</a:t>
                </a:r>
                <a:endParaRPr lang="pl-PL" sz="2500" b="1" kern="100" dirty="0">
                  <a:solidFill>
                    <a:schemeClr val="accent1">
                      <a:lumMod val="50000"/>
                    </a:schemeClr>
                  </a:solidFill>
                  <a:ea typeface="Calibri" panose="020F0502020204030204" pitchFamily="34" charset="0"/>
                  <a:cs typeface="Times New Roman" panose="02020603050405020304" pitchFamily="18" charset="0"/>
                </a:endParaRPr>
              </a:p>
              <a:p>
                <a:pPr marL="0" indent="0" algn="just">
                  <a:lnSpc>
                    <a:spcPct val="150000"/>
                  </a:lnSpc>
                  <a:spcAft>
                    <a:spcPts val="600"/>
                  </a:spcAft>
                  <a:buNone/>
                </a:pPr>
                <a14:m>
                  <m:oMathPara xmlns:m="http://schemas.openxmlformats.org/officeDocument/2006/math">
                    <m:oMathParaPr>
                      <m:jc m:val="centerGroup"/>
                    </m:oMathParaPr>
                    <m:oMath xmlns:m="http://schemas.openxmlformats.org/officeDocument/2006/math">
                      <m:sSup>
                        <m:sSupPr>
                          <m:ctrlPr>
                            <a:rPr lang="pl-PL" sz="29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e>
                        <m: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num>
                        <m:den>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den>
                      </m:f>
                    </m:oMath>
                  </m:oMathPara>
                </a14:m>
                <a:endParaRPr lang="pl-PL" sz="2900" kern="100" dirty="0">
                  <a:solidFill>
                    <a:schemeClr val="accent1">
                      <a:lumMod val="50000"/>
                    </a:schemeClr>
                  </a:solidFill>
                  <a:effectLst/>
                  <a:ea typeface="Calibri" panose="020F0502020204030204" pitchFamily="34" charset="0"/>
                  <a:cs typeface="Times New Roman" panose="02020603050405020304" pitchFamily="18" charset="0"/>
                </a:endParaRPr>
              </a:p>
              <a:p>
                <a:pPr marL="0" indent="0" algn="just">
                  <a:lnSpc>
                    <a:spcPct val="150000"/>
                  </a:lnSpc>
                  <a:spcAft>
                    <a:spcPts val="600"/>
                  </a:spcAft>
                  <a:buNone/>
                </a:pPr>
                <a14:m>
                  <m:oMathPara xmlns:m="http://schemas.openxmlformats.org/officeDocument/2006/math">
                    <m:oMathParaPr>
                      <m:jc m:val="centerGroup"/>
                    </m:oMathParaPr>
                    <m:oMath xmlns:m="http://schemas.openxmlformats.org/officeDocument/2006/math">
                      <m:sSup>
                        <m:sSup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𝒀</m:t>
                          </m:r>
                        </m:e>
                        <m: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𝒀</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num>
                        <m:den>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den>
                      </m:f>
                    </m:oMath>
                  </m:oMathPara>
                </a14:m>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indent="0" algn="just">
                  <a:lnSpc>
                    <a:spcPct val="150000"/>
                  </a:lnSpc>
                  <a:spcAft>
                    <a:spcPts val="600"/>
                  </a:spcAft>
                  <a:buNone/>
                </a:pP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Aft>
                    <a:spcPts val="600"/>
                  </a:spcAft>
                  <a:buNone/>
                </a:pPr>
                <a:r>
                  <a:rPr lang="hr" sz="25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gdje:</a:t>
                </a:r>
                <a:endParaRPr lang="pl-PL" sz="25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14:m>
                  <m:oMath xmlns:m="http://schemas.openxmlformats.org/officeDocument/2006/math">
                    <m:sSub>
                      <m:sSubPr>
                        <m:ctrlPr>
                          <a:rPr lang="pl-PL" sz="2500" i="1" smtClean="0">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𝑋</m:t>
                        </m:r>
                      </m:e>
                      <m:sub>
                        <m:r>
                          <a:rPr lang="pl-PL" sz="2500" i="1">
                            <a:solidFill>
                              <a:schemeClr val="accent1">
                                <a:lumMod val="50000"/>
                              </a:schemeClr>
                            </a:solidFill>
                            <a:latin typeface="Cambria Math" panose="02040503050406030204" pitchFamily="18" charset="0"/>
                          </a:rPr>
                          <m:t>𝑖</m:t>
                        </m:r>
                      </m:sub>
                    </m:sSub>
                    <m:r>
                      <a:rPr lang="en-US" sz="2500" i="1">
                        <a:solidFill>
                          <a:schemeClr val="accent1">
                            <a:lumMod val="50000"/>
                          </a:schemeClr>
                        </a:solidFill>
                        <a:latin typeface="Cambria Math" panose="02040503050406030204" pitchFamily="18" charset="0"/>
                      </a:rPr>
                      <m:t>, </m:t>
                    </m:r>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𝑌</m:t>
                        </m:r>
                      </m:e>
                      <m:sub>
                        <m:r>
                          <a:rPr lang="pl-PL" sz="2500" i="1">
                            <a:solidFill>
                              <a:schemeClr val="accent1">
                                <a:lumMod val="50000"/>
                              </a:schemeClr>
                            </a:solidFill>
                            <a:latin typeface="Cambria Math" panose="02040503050406030204" pitchFamily="18" charset="0"/>
                          </a:rPr>
                          <m:t>𝑖</m:t>
                        </m:r>
                      </m:sub>
                    </m:sSub>
                  </m:oMath>
                </a14:m>
                <a:r>
                  <a:rPr lang="hr" sz="2500" dirty="0">
                    <a:solidFill>
                      <a:schemeClr val="accent1">
                        <a:lumMod val="50000"/>
                      </a:schemeClr>
                    </a:solidFill>
                  </a:rPr>
                  <a:t>– koordinate i- </a:t>
                </a:r>
                <a:r>
                  <a:rPr lang="hr" sz="2500" dirty="0" err="1">
                    <a:solidFill>
                      <a:schemeClr val="accent1">
                        <a:lumMod val="50000"/>
                      </a:schemeClr>
                    </a:solidFill>
                  </a:rPr>
                  <a:t>tog </a:t>
                </a:r>
                <a:r>
                  <a:rPr lang="hr" sz="2500" dirty="0">
                    <a:solidFill>
                      <a:schemeClr val="accent1">
                        <a:lumMod val="50000"/>
                      </a:schemeClr>
                    </a:solidFill>
                  </a:rPr>
                  <a:t>izvora potražnje</a:t>
                </a:r>
                <a:endParaRPr lang="pl-PL" sz="2500" dirty="0">
                  <a:solidFill>
                    <a:schemeClr val="accent1">
                      <a:lumMod val="50000"/>
                    </a:schemeClr>
                  </a:solidFill>
                </a:endParaRPr>
              </a:p>
              <a:p>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𝑊</m:t>
                        </m:r>
                      </m:e>
                      <m:sub>
                        <m:r>
                          <a:rPr lang="pl-PL" sz="2500" i="1">
                            <a:solidFill>
                              <a:schemeClr val="accent1">
                                <a:lumMod val="50000"/>
                              </a:schemeClr>
                            </a:solidFill>
                            <a:latin typeface="Cambria Math" panose="02040503050406030204" pitchFamily="18" charset="0"/>
                          </a:rPr>
                          <m:t>𝑖</m:t>
                        </m:r>
                      </m:sub>
                    </m:sSub>
                  </m:oMath>
                </a14:m>
                <a:r>
                  <a:rPr lang="hr" sz="2500" dirty="0">
                    <a:solidFill>
                      <a:schemeClr val="accent1">
                        <a:lumMod val="50000"/>
                      </a:schemeClr>
                    </a:solidFill>
                  </a:rPr>
                  <a:t>– težina i- </a:t>
                </a:r>
                <a:r>
                  <a:rPr lang="hr" sz="2500" dirty="0" err="1">
                    <a:solidFill>
                      <a:schemeClr val="accent1">
                        <a:lumMod val="50000"/>
                      </a:schemeClr>
                    </a:solidFill>
                  </a:rPr>
                  <a:t>tog </a:t>
                </a:r>
                <a:r>
                  <a:rPr lang="hr" sz="2500" dirty="0">
                    <a:solidFill>
                      <a:schemeClr val="accent1">
                        <a:lumMod val="50000"/>
                      </a:schemeClr>
                    </a:solidFill>
                  </a:rPr>
                  <a:t>izvora potražnje</a:t>
                </a:r>
                <a:endParaRPr lang="pl-PL" sz="2500" dirty="0">
                  <a:solidFill>
                    <a:schemeClr val="accent1">
                      <a:lumMod val="50000"/>
                    </a:schemeClr>
                  </a:solidFill>
                </a:endParaRP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xmlns="">
          <p:sp>
            <p:nvSpPr>
              <p:cNvPr id="2" name="Symbol zastępczy zawartości 7">
                <a:extLst>
                  <a:ext uri="{FF2B5EF4-FFF2-40B4-BE49-F238E27FC236}">
                    <a16:creationId xmlns:a16="http://schemas.microsoft.com/office/drawing/2014/main" id="{481E7C44-1618-8D65-DB86-E858E60DA70A}"/>
                  </a:ext>
                </a:extLst>
              </p:cNvPr>
              <p:cNvSpPr txBox="1">
                <a:spLocks noRot="1" noChangeAspect="1" noMove="1" noResize="1" noEditPoints="1" noAdjustHandles="1" noChangeArrowheads="1" noChangeShapeType="1" noTextEdit="1"/>
              </p:cNvSpPr>
              <p:nvPr/>
            </p:nvSpPr>
            <p:spPr>
              <a:xfrm>
                <a:off x="2357717" y="2187388"/>
                <a:ext cx="9284448" cy="3747247"/>
              </a:xfrm>
              <a:prstGeom prst="rect">
                <a:avLst/>
              </a:prstGeom>
              <a:blipFill>
                <a:blip r:embed="rId2"/>
                <a:stretch>
                  <a:fillRect l="-131"/>
                </a:stretch>
              </a:blipFill>
            </p:spPr>
            <p:txBody>
              <a:bodyPr/>
              <a:lstStyle/>
              <a:p>
                <a:r xmlns:a="http://schemas.openxmlformats.org/drawingml/2006/main">
                  <a:rPr lang="hr">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841660AB-130D-4FDE-5A9C-60399E6E1FDE}"/>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8" name="Tytuł 3">
            <a:extLst>
              <a:ext uri="{FF2B5EF4-FFF2-40B4-BE49-F238E27FC236}">
                <a16:creationId xmlns:a16="http://schemas.microsoft.com/office/drawing/2014/main" id="{34C4D7E6-67AE-1986-E900-DFE8F4FAF773}"/>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3200" kern="100" dirty="0">
                <a:cs typeface="Times New Roman" panose="02020603050405020304" pitchFamily="18" charset="0"/>
              </a:rPr>
              <a:t>Uravnotežen </a:t>
            </a:r>
            <a:r>
              <a:rPr lang="hr" kern="100" dirty="0">
                <a:cs typeface="Times New Roman" panose="02020603050405020304" pitchFamily="18" charset="0"/>
              </a:rPr>
              <a:t>gravitacijski </a:t>
            </a:r>
            <a:r>
              <a:rPr lang="hr" sz="3200" kern="100" dirty="0">
                <a:cs typeface="Times New Roman" panose="02020603050405020304" pitchFamily="18" charset="0"/>
              </a:rPr>
              <a:t>model </a:t>
            </a:r>
            <a:endParaRPr lang="pl-PL" dirty="0"/>
          </a:p>
        </p:txBody>
      </p:sp>
    </p:spTree>
    <p:extLst>
      <p:ext uri="{BB962C8B-B14F-4D97-AF65-F5344CB8AC3E}">
        <p14:creationId xmlns:p14="http://schemas.microsoft.com/office/powerpoint/2010/main" val="291489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668E2-9F2F-5863-ABD8-32F6230AE91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B8084059-5C8E-BEB9-7234-7F8E9E5F1ACC}"/>
                  </a:ext>
                </a:extLst>
              </p:cNvPr>
              <p:cNvSpPr txBox="1">
                <a:spLocks/>
              </p:cNvSpPr>
              <p:nvPr/>
            </p:nvSpPr>
            <p:spPr>
              <a:xfrm>
                <a:off x="2357717" y="2187388"/>
                <a:ext cx="9284448" cy="3747247"/>
              </a:xfrm>
              <a:prstGeom prst="rect">
                <a:avLst/>
              </a:prstGeom>
              <a:solidFill>
                <a:schemeClr val="bg1">
                  <a:lumMod val="95000"/>
                </a:schemeClr>
              </a:solidFill>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0980" indent="0" algn="just">
                  <a:lnSpc>
                    <a:spcPct val="150000"/>
                  </a:lnSpc>
                  <a:spcAft>
                    <a:spcPts val="600"/>
                  </a:spcAft>
                  <a:buNone/>
                </a:pPr>
                <a:r>
                  <a:rPr lang="hr" sz="3500" b="1" kern="100" dirty="0">
                    <a:solidFill>
                      <a:schemeClr val="accent1">
                        <a:lumMod val="50000"/>
                      </a:schemeClr>
                    </a:solidFill>
                    <a:ea typeface="Calibri" panose="020F0502020204030204" pitchFamily="34" charset="0"/>
                    <a:cs typeface="Times New Roman" panose="02020603050405020304" pitchFamily="18" charset="0"/>
                  </a:rPr>
                  <a:t>Proširenje ove metode je model:</a:t>
                </a:r>
                <a:endParaRPr lang="pl-PL" sz="3500" b="1" kern="100" dirty="0">
                  <a:solidFill>
                    <a:schemeClr val="accent1">
                      <a:lumMod val="50000"/>
                    </a:schemeClr>
                  </a:solidFill>
                  <a:ea typeface="Calibri" panose="020F0502020204030204" pitchFamily="34" charset="0"/>
                  <a:cs typeface="Times New Roman" panose="02020603050405020304" pitchFamily="18" charset="0"/>
                </a:endParaRPr>
              </a:p>
              <a:p>
                <a:pPr indent="0" algn="just">
                  <a:lnSpc>
                    <a:spcPct val="150000"/>
                  </a:lnSpc>
                  <a:spcAft>
                    <a:spcPts val="600"/>
                  </a:spcAft>
                  <a:buNone/>
                </a:pPr>
                <a14:m>
                  <m:oMathPara xmlns:m="http://schemas.openxmlformats.org/officeDocument/2006/math">
                    <m:oMathParaPr>
                      <m:jc m:val="centerGroup"/>
                    </m:oMathParaPr>
                    <m:oMath xmlns:m="http://schemas.openxmlformats.org/officeDocument/2006/math">
                      <m:sSub>
                        <m:sSubPr>
                          <m:ctrlPr>
                            <a:rPr lang="pl-PL" sz="30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𝑪𝒐𝒐𝒓𝒅𝒊𝒏𝒂𝒕𝒆𝒔</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𝒀</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ub>
                              </m:sSub>
                            </m:e>
                          </m:nary>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e>
                          </m:nary>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num>
                        <m:den>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ub>
                              </m:sSub>
                            </m:e>
                          </m:nary>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e>
                          </m:nary>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den>
                      </m:f>
                    </m:oMath>
                  </m:oMathPara>
                </a14:m>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Aft>
                    <a:spcPts val="600"/>
                  </a:spcAft>
                  <a:buNone/>
                </a:pPr>
                <a:r>
                  <a:rPr lang="hr" sz="3500" kern="100" dirty="0">
                    <a:solidFill>
                      <a:schemeClr val="accent1">
                        <a:lumMod val="50000"/>
                      </a:schemeClr>
                    </a:solidFill>
                    <a:ea typeface="Calibri" panose="020F0502020204030204" pitchFamily="34" charset="0"/>
                    <a:cs typeface="Times New Roman" panose="02020603050405020304" pitchFamily="18" charset="0"/>
                  </a:rPr>
                  <a:t>gdje,</a:t>
                </a:r>
                <a:endParaRPr lang="pl-PL" sz="3500" kern="100" dirty="0">
                  <a:solidFill>
                    <a:schemeClr val="accent1">
                      <a:lumMod val="50000"/>
                    </a:schemeClr>
                  </a:solidFill>
                  <a:ea typeface="Calibri" panose="020F0502020204030204" pitchFamily="34" charset="0"/>
                  <a:cs typeface="Times New Roman" panose="02020603050405020304" pitchFamily="18" charset="0"/>
                </a:endParaRPr>
              </a:p>
              <a:p>
                <a:pPr>
                  <a:spcAft>
                    <a:spcPts val="600"/>
                  </a:spcAft>
                </a:pPr>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𝐶𝑜𝑜𝑟𝑑𝑖𝑛𝑎𝑡𝑒𝑠</m:t>
                        </m:r>
                        <m:r>
                          <a:rPr lang="pl-PL" sz="2500" i="1">
                            <a:solidFill>
                              <a:schemeClr val="accent1">
                                <a:lumMod val="50000"/>
                              </a:schemeClr>
                            </a:solidFill>
                            <a:latin typeface="Cambria Math" panose="02040503050406030204" pitchFamily="18" charset="0"/>
                          </a:rPr>
                          <m:t> </m:t>
                        </m:r>
                      </m:e>
                      <m:sub>
                        <m:r>
                          <a:rPr lang="en-US" sz="2500" i="1">
                            <a:solidFill>
                              <a:schemeClr val="accent1">
                                <a:lumMod val="50000"/>
                              </a:schemeClr>
                            </a:solidFill>
                            <a:latin typeface="Cambria Math" panose="02040503050406030204" pitchFamily="18" charset="0"/>
                          </a:rPr>
                          <m:t>(</m:t>
                        </m:r>
                        <m:r>
                          <a:rPr lang="pl-PL" sz="2500" i="1">
                            <a:solidFill>
                              <a:schemeClr val="accent1">
                                <a:lumMod val="50000"/>
                              </a:schemeClr>
                            </a:solidFill>
                            <a:latin typeface="Cambria Math" panose="02040503050406030204" pitchFamily="18" charset="0"/>
                          </a:rPr>
                          <m:t>𝑋</m:t>
                        </m:r>
                        <m:r>
                          <a:rPr lang="en-US" sz="2500" i="1">
                            <a:solidFill>
                              <a:schemeClr val="accent1">
                                <a:lumMod val="50000"/>
                              </a:schemeClr>
                            </a:solidFill>
                            <a:latin typeface="Cambria Math" panose="02040503050406030204" pitchFamily="18" charset="0"/>
                          </a:rPr>
                          <m:t>,</m:t>
                        </m:r>
                        <m:r>
                          <a:rPr lang="pl-PL" sz="2500" i="1">
                            <a:solidFill>
                              <a:schemeClr val="accent1">
                                <a:lumMod val="50000"/>
                              </a:schemeClr>
                            </a:solidFill>
                            <a:latin typeface="Cambria Math" panose="02040503050406030204" pitchFamily="18" charset="0"/>
                          </a:rPr>
                          <m:t>𝑌</m:t>
                        </m:r>
                        <m:r>
                          <a:rPr lang="en-US" sz="2500" i="1">
                            <a:solidFill>
                              <a:schemeClr val="accent1">
                                <a:lumMod val="50000"/>
                              </a:schemeClr>
                            </a:solidFill>
                            <a:latin typeface="Cambria Math" panose="02040503050406030204" pitchFamily="18" charset="0"/>
                          </a:rPr>
                          <m:t>)</m:t>
                        </m:r>
                      </m:sub>
                    </m:sSub>
                  </m:oMath>
                </a14:m>
                <a:r>
                  <a:rPr lang="hr" sz="2500" i="1" dirty="0">
                    <a:solidFill>
                      <a:schemeClr val="accent1">
                        <a:lumMod val="50000"/>
                      </a:schemeClr>
                    </a:solidFill>
                  </a:rPr>
                  <a:t>– težište</a:t>
                </a:r>
                <a:endParaRPr lang="pl-PL" sz="2500" i="1" dirty="0">
                  <a:solidFill>
                    <a:schemeClr val="accent1">
                      <a:lumMod val="50000"/>
                    </a:schemeClr>
                  </a:solidFill>
                </a:endParaRPr>
              </a:p>
              <a:p>
                <a:pPr>
                  <a:spcAft>
                    <a:spcPts val="600"/>
                  </a:spcAft>
                </a:pPr>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𝑟</m:t>
                        </m:r>
                      </m:e>
                      <m:sub>
                        <m:r>
                          <a:rPr lang="pl-PL" sz="2500" i="1">
                            <a:solidFill>
                              <a:schemeClr val="accent1">
                                <a:lumMod val="50000"/>
                              </a:schemeClr>
                            </a:solidFill>
                            <a:latin typeface="Cambria Math" panose="02040503050406030204" pitchFamily="18" charset="0"/>
                          </a:rPr>
                          <m:t>𝑖</m:t>
                        </m:r>
                        <m:r>
                          <a:rPr lang="pl-PL" sz="2500" i="1">
                            <a:solidFill>
                              <a:schemeClr val="accent1">
                                <a:lumMod val="50000"/>
                              </a:schemeClr>
                            </a:solidFill>
                            <a:latin typeface="Cambria Math" panose="02040503050406030204" pitchFamily="18" charset="0"/>
                          </a:rPr>
                          <m:t> </m:t>
                        </m:r>
                      </m:sub>
                    </m:sSub>
                  </m:oMath>
                </a14:m>
                <a:r>
                  <a:rPr lang="hr" sz="2500" i="1" dirty="0">
                    <a:solidFill>
                      <a:schemeClr val="accent1">
                        <a:lumMod val="50000"/>
                      </a:schemeClr>
                    </a:solidFill>
                  </a:rPr>
                  <a:t>– transportna stopa za gotov proizvod i</a:t>
                </a:r>
                <a:endParaRPr lang="pl-PL" sz="2500" i="1" dirty="0">
                  <a:solidFill>
                    <a:schemeClr val="accent1">
                      <a:lumMod val="50000"/>
                    </a:schemeClr>
                  </a:solidFill>
                </a:endParaRPr>
              </a:p>
              <a:p>
                <a:pPr>
                  <a:spcAft>
                    <a:spcPts val="600"/>
                  </a:spcAft>
                </a:pPr>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𝑑</m:t>
                        </m:r>
                      </m:e>
                      <m:sub>
                        <m:r>
                          <a:rPr lang="pl-PL" sz="2500" i="1">
                            <a:solidFill>
                              <a:schemeClr val="accent1">
                                <a:lumMod val="50000"/>
                              </a:schemeClr>
                            </a:solidFill>
                            <a:latin typeface="Cambria Math" panose="02040503050406030204" pitchFamily="18" charset="0"/>
                          </a:rPr>
                          <m:t>𝑖</m:t>
                        </m:r>
                      </m:sub>
                    </m:sSub>
                    <m:r>
                      <a:rPr lang="pl-PL" sz="2500" i="1">
                        <a:solidFill>
                          <a:schemeClr val="accent1">
                            <a:lumMod val="50000"/>
                          </a:schemeClr>
                        </a:solidFill>
                        <a:latin typeface="Cambria Math" panose="02040503050406030204" pitchFamily="18" charset="0"/>
                      </a:rPr>
                      <m:t> </m:t>
                    </m:r>
                  </m:oMath>
                </a14:m>
                <a:r>
                  <a:rPr lang="hr" sz="2500" i="1" dirty="0">
                    <a:solidFill>
                      <a:schemeClr val="accent1">
                        <a:lumMod val="50000"/>
                      </a:schemeClr>
                    </a:solidFill>
                  </a:rPr>
                  <a:t>– udaljenost od točke 0 na mreži do mjesta izvora sirovine i</a:t>
                </a:r>
                <a:endParaRPr lang="pl-PL" sz="2500" i="1" dirty="0">
                  <a:solidFill>
                    <a:schemeClr val="accent1">
                      <a:lumMod val="50000"/>
                    </a:schemeClr>
                  </a:solidFill>
                </a:endParaRPr>
              </a:p>
              <a:p>
                <a:pPr>
                  <a:spcAft>
                    <a:spcPts val="600"/>
                  </a:spcAft>
                </a:pPr>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𝑆</m:t>
                        </m:r>
                      </m:e>
                      <m:sub>
                        <m:r>
                          <a:rPr lang="pl-PL" sz="2500" i="1">
                            <a:solidFill>
                              <a:schemeClr val="accent1">
                                <a:lumMod val="50000"/>
                              </a:schemeClr>
                            </a:solidFill>
                            <a:latin typeface="Cambria Math" panose="02040503050406030204" pitchFamily="18" charset="0"/>
                          </a:rPr>
                          <m:t>𝑖</m:t>
                        </m:r>
                      </m:sub>
                    </m:sSub>
                  </m:oMath>
                </a14:m>
                <a:r>
                  <a:rPr lang="hr" sz="2500" i="1" dirty="0">
                    <a:solidFill>
                      <a:schemeClr val="accent1">
                        <a:lumMod val="50000"/>
                      </a:schemeClr>
                    </a:solidFill>
                  </a:rPr>
                  <a:t>– težinski volumen sirovina kupljenih od dobavljača i</a:t>
                </a:r>
                <a:endParaRPr lang="pl-PL" sz="2500" i="1" dirty="0">
                  <a:solidFill>
                    <a:schemeClr val="accent1">
                      <a:lumMod val="50000"/>
                    </a:schemeClr>
                  </a:solidFill>
                </a:endParaRPr>
              </a:p>
              <a:p>
                <a:pPr>
                  <a:spcAft>
                    <a:spcPts val="600"/>
                  </a:spcAft>
                </a:pPr>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𝑅</m:t>
                        </m:r>
                      </m:e>
                      <m:sub>
                        <m:r>
                          <a:rPr lang="pl-PL" sz="2500" i="1">
                            <a:solidFill>
                              <a:schemeClr val="accent1">
                                <a:lumMod val="50000"/>
                              </a:schemeClr>
                            </a:solidFill>
                            <a:latin typeface="Cambria Math" panose="02040503050406030204" pitchFamily="18" charset="0"/>
                          </a:rPr>
                          <m:t>𝑖</m:t>
                        </m:r>
                      </m:sub>
                    </m:sSub>
                  </m:oMath>
                </a14:m>
                <a:r>
                  <a:rPr lang="hr" sz="2500" i="1" dirty="0">
                    <a:solidFill>
                      <a:schemeClr val="accent1">
                        <a:lumMod val="50000"/>
                      </a:schemeClr>
                    </a:solidFill>
                  </a:rPr>
                  <a:t>– transportna stopa za sirovinu i</a:t>
                </a:r>
                <a:endParaRPr lang="pl-PL" sz="2500" i="1" dirty="0">
                  <a:solidFill>
                    <a:schemeClr val="accent1">
                      <a:lumMod val="50000"/>
                    </a:schemeClr>
                  </a:solidFill>
                </a:endParaRPr>
              </a:p>
              <a:p>
                <a:pPr>
                  <a:spcAft>
                    <a:spcPts val="600"/>
                  </a:spcAft>
                </a:pPr>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𝐷</m:t>
                        </m:r>
                      </m:e>
                      <m:sub>
                        <m:r>
                          <a:rPr lang="pl-PL" sz="2500" i="1">
                            <a:solidFill>
                              <a:schemeClr val="accent1">
                                <a:lumMod val="50000"/>
                              </a:schemeClr>
                            </a:solidFill>
                            <a:latin typeface="Cambria Math" panose="02040503050406030204" pitchFamily="18" charset="0"/>
                          </a:rPr>
                          <m:t>𝑖</m:t>
                        </m:r>
                      </m:sub>
                    </m:sSub>
                  </m:oMath>
                </a14:m>
                <a:r>
                  <a:rPr lang="hr" sz="2500" i="1" dirty="0">
                    <a:solidFill>
                      <a:schemeClr val="accent1">
                        <a:lumMod val="50000"/>
                      </a:schemeClr>
                    </a:solidFill>
                  </a:rPr>
                  <a:t>– udaljenost od točke 0 na mreži do točke lokacije izvora prodaje tržišta i</a:t>
                </a:r>
                <a:endParaRPr lang="pl-PL" sz="2500" i="1" dirty="0">
                  <a:solidFill>
                    <a:schemeClr val="accent1">
                      <a:lumMod val="50000"/>
                    </a:schemeClr>
                  </a:solidFill>
                </a:endParaRPr>
              </a:p>
              <a:p>
                <a:pPr>
                  <a:spcAft>
                    <a:spcPts val="600"/>
                  </a:spcAft>
                </a:pPr>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𝑀</m:t>
                        </m:r>
                      </m:e>
                      <m:sub>
                        <m:r>
                          <a:rPr lang="pl-PL" sz="2500" i="1">
                            <a:solidFill>
                              <a:schemeClr val="accent1">
                                <a:lumMod val="50000"/>
                              </a:schemeClr>
                            </a:solidFill>
                            <a:latin typeface="Cambria Math" panose="02040503050406030204" pitchFamily="18" charset="0"/>
                          </a:rPr>
                          <m:t>𝑖</m:t>
                        </m:r>
                      </m:sub>
                    </m:sSub>
                  </m:oMath>
                </a14:m>
                <a:r>
                  <a:rPr lang="hr" sz="2500" i="1" dirty="0">
                    <a:solidFill>
                      <a:schemeClr val="accent1">
                        <a:lumMod val="50000"/>
                      </a:schemeClr>
                    </a:solidFill>
                  </a:rPr>
                  <a:t>– težinski volumen gotovih proizvoda prodanih na tržištu i</a:t>
                </a:r>
                <a:endParaRPr lang="pl-PL" sz="2500" i="1" dirty="0">
                  <a:solidFill>
                    <a:schemeClr val="accent1">
                      <a:lumMod val="50000"/>
                    </a:schemeClr>
                  </a:solidFill>
                </a:endParaRP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xmlns="">
          <p:sp>
            <p:nvSpPr>
              <p:cNvPr id="2" name="Symbol zastępczy zawartości 7">
                <a:extLst>
                  <a:ext uri="{FF2B5EF4-FFF2-40B4-BE49-F238E27FC236}">
                    <a16:creationId xmlns:a16="http://schemas.microsoft.com/office/drawing/2014/main" id="{B8084059-5C8E-BEB9-7234-7F8E9E5F1ACC}"/>
                  </a:ext>
                </a:extLst>
              </p:cNvPr>
              <p:cNvSpPr txBox="1">
                <a:spLocks noRot="1" noChangeAspect="1" noMove="1" noResize="1" noEditPoints="1" noAdjustHandles="1" noChangeArrowheads="1" noChangeShapeType="1" noTextEdit="1"/>
              </p:cNvSpPr>
              <p:nvPr/>
            </p:nvSpPr>
            <p:spPr>
              <a:xfrm>
                <a:off x="2357717" y="2187388"/>
                <a:ext cx="9284448" cy="3747247"/>
              </a:xfrm>
              <a:prstGeom prst="rect">
                <a:avLst/>
              </a:prstGeom>
              <a:blipFill>
                <a:blip r:embed="rId2"/>
                <a:stretch>
                  <a:fillRect/>
                </a:stretch>
              </a:blipFill>
            </p:spPr>
            <p:txBody>
              <a:bodyPr/>
              <a:lstStyle/>
              <a:p>
                <a:r xmlns:a="http://schemas.openxmlformats.org/drawingml/2006/main">
                  <a:rPr lang="hr">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7A20A974-3534-986E-1901-DE808DD14957}"/>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8" name="Tytuł 3">
            <a:extLst>
              <a:ext uri="{FF2B5EF4-FFF2-40B4-BE49-F238E27FC236}">
                <a16:creationId xmlns:a16="http://schemas.microsoft.com/office/drawing/2014/main" id="{E8623BB3-22DF-9B9F-6C33-8A8C5F1074B1}"/>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3200" kern="100" dirty="0">
                <a:cs typeface="Times New Roman" panose="02020603050405020304" pitchFamily="18" charset="0"/>
              </a:rPr>
              <a:t>Uravnotežen </a:t>
            </a:r>
            <a:r>
              <a:rPr lang="hr" kern="100" dirty="0">
                <a:cs typeface="Times New Roman" panose="02020603050405020304" pitchFamily="18" charset="0"/>
              </a:rPr>
              <a:t>gravitacijski </a:t>
            </a:r>
            <a:r>
              <a:rPr lang="hr" sz="3200" kern="100" dirty="0">
                <a:cs typeface="Times New Roman" panose="02020603050405020304" pitchFamily="18" charset="0"/>
              </a:rPr>
              <a:t>model </a:t>
            </a:r>
            <a:endParaRPr lang="pl-PL" dirty="0"/>
          </a:p>
        </p:txBody>
      </p:sp>
    </p:spTree>
    <p:extLst>
      <p:ext uri="{BB962C8B-B14F-4D97-AF65-F5344CB8AC3E}">
        <p14:creationId xmlns:p14="http://schemas.microsoft.com/office/powerpoint/2010/main" val="303291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ymbol zastępczy zawartości 1">
            <a:extLst>
              <a:ext uri="{FF2B5EF4-FFF2-40B4-BE49-F238E27FC236}">
                <a16:creationId xmlns:a16="http://schemas.microsoft.com/office/drawing/2014/main" id="{7E1EC834-82BF-0606-C463-3F84A7023A69}"/>
              </a:ext>
            </a:extLst>
          </p:cNvPr>
          <p:cNvGraphicFramePr>
            <a:graphicFrameLocks noGrp="1"/>
          </p:cNvGraphicFramePr>
          <p:nvPr>
            <p:ph idx="1"/>
            <p:extLst>
              <p:ext uri="{D42A27DB-BD31-4B8C-83A1-F6EECF244321}">
                <p14:modId xmlns:p14="http://schemas.microsoft.com/office/powerpoint/2010/main" val="3210913314"/>
              </p:ext>
            </p:extLst>
          </p:nvPr>
        </p:nvGraphicFramePr>
        <p:xfrm>
          <a:off x="571500" y="1700934"/>
          <a:ext cx="113711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ytuł 3">
            <a:extLst>
              <a:ext uri="{FF2B5EF4-FFF2-40B4-BE49-F238E27FC236}">
                <a16:creationId xmlns:a16="http://schemas.microsoft.com/office/drawing/2014/main" id="{9C976621-9D32-89B1-3264-31D5895591A8}"/>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3200" kern="100" dirty="0">
                <a:cs typeface="Times New Roman" panose="02020603050405020304" pitchFamily="18" charset="0"/>
              </a:rPr>
              <a:t>Uravnotežen </a:t>
            </a:r>
            <a:r>
              <a:rPr lang="hr" kern="100" dirty="0">
                <a:cs typeface="Times New Roman" panose="02020603050405020304" pitchFamily="18" charset="0"/>
              </a:rPr>
              <a:t>gravitacijski </a:t>
            </a:r>
            <a:r>
              <a:rPr lang="hr" sz="3200" kern="100" dirty="0">
                <a:cs typeface="Times New Roman" panose="02020603050405020304" pitchFamily="18" charset="0"/>
              </a:rPr>
              <a:t>model </a:t>
            </a:r>
            <a:endParaRPr lang="pl-PL" dirty="0"/>
          </a:p>
        </p:txBody>
      </p:sp>
    </p:spTree>
    <p:extLst>
      <p:ext uri="{BB962C8B-B14F-4D97-AF65-F5344CB8AC3E}">
        <p14:creationId xmlns:p14="http://schemas.microsoft.com/office/powerpoint/2010/main" val="2926954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0AAE6-E5B9-B2E0-EBB9-228C2CA1FB6D}"/>
            </a:ext>
          </a:extLst>
        </p:cNvPr>
        <p:cNvGrpSpPr/>
        <p:nvPr/>
      </p:nvGrpSpPr>
      <p:grpSpPr>
        <a:xfrm>
          <a:off x="0" y="0"/>
          <a:ext cx="0" cy="0"/>
          <a:chOff x="0" y="0"/>
          <a:chExt cx="0" cy="0"/>
        </a:xfrm>
      </p:grpSpPr>
      <p:sp>
        <p:nvSpPr>
          <p:cNvPr id="3" name="Tytuł 3">
            <a:extLst>
              <a:ext uri="{FF2B5EF4-FFF2-40B4-BE49-F238E27FC236}">
                <a16:creationId xmlns:a16="http://schemas.microsoft.com/office/drawing/2014/main" id="{15C83FCB-D8A7-489D-21F1-EB94F3C0E565}"/>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3200" kern="100" dirty="0">
                <a:cs typeface="Times New Roman" panose="02020603050405020304" pitchFamily="18" charset="0"/>
              </a:rPr>
              <a:t>Uravnotežen </a:t>
            </a:r>
            <a:r>
              <a:rPr lang="hr" kern="100" dirty="0">
                <a:cs typeface="Times New Roman" panose="02020603050405020304" pitchFamily="18" charset="0"/>
              </a:rPr>
              <a:t>gravitacijski </a:t>
            </a:r>
            <a:r>
              <a:rPr lang="hr" sz="3200" kern="100" dirty="0">
                <a:cs typeface="Times New Roman" panose="02020603050405020304" pitchFamily="18" charset="0"/>
              </a:rPr>
              <a:t>model </a:t>
            </a:r>
            <a:endParaRPr lang="pl-PL" dirty="0"/>
          </a:p>
        </p:txBody>
      </p:sp>
      <p:sp>
        <p:nvSpPr>
          <p:cNvPr id="6" name="Dowolny kształt: kształt 5">
            <a:extLst>
              <a:ext uri="{FF2B5EF4-FFF2-40B4-BE49-F238E27FC236}">
                <a16:creationId xmlns:a16="http://schemas.microsoft.com/office/drawing/2014/main" id="{BD4026AF-D887-915A-1004-6134E6A01980}"/>
              </a:ext>
            </a:extLst>
          </p:cNvPr>
          <p:cNvSpPr/>
          <p:nvPr/>
        </p:nvSpPr>
        <p:spPr>
          <a:xfrm>
            <a:off x="842680" y="1461248"/>
            <a:ext cx="7144870" cy="4634753"/>
          </a:xfrm>
          <a:custGeom>
            <a:avLst/>
            <a:gdLst>
              <a:gd name="connsiteX0" fmla="*/ 143435 w 7144870"/>
              <a:gd name="connsiteY0" fmla="*/ 3074894 h 4634753"/>
              <a:gd name="connsiteX1" fmla="*/ 2725270 w 7144870"/>
              <a:gd name="connsiteY1" fmla="*/ 4634753 h 4634753"/>
              <a:gd name="connsiteX2" fmla="*/ 5208494 w 7144870"/>
              <a:gd name="connsiteY2" fmla="*/ 4401671 h 4634753"/>
              <a:gd name="connsiteX3" fmla="*/ 6858000 w 7144870"/>
              <a:gd name="connsiteY3" fmla="*/ 4177553 h 4634753"/>
              <a:gd name="connsiteX4" fmla="*/ 7144870 w 7144870"/>
              <a:gd name="connsiteY4" fmla="*/ 3272118 h 4634753"/>
              <a:gd name="connsiteX5" fmla="*/ 7055223 w 7144870"/>
              <a:gd name="connsiteY5" fmla="*/ 1783977 h 4634753"/>
              <a:gd name="connsiteX6" fmla="*/ 7082117 w 7144870"/>
              <a:gd name="connsiteY6" fmla="*/ 609600 h 4634753"/>
              <a:gd name="connsiteX7" fmla="*/ 5836023 w 7144870"/>
              <a:gd name="connsiteY7" fmla="*/ 0 h 4634753"/>
              <a:gd name="connsiteX8" fmla="*/ 2823882 w 7144870"/>
              <a:gd name="connsiteY8" fmla="*/ 71718 h 4634753"/>
              <a:gd name="connsiteX9" fmla="*/ 1264023 w 7144870"/>
              <a:gd name="connsiteY9" fmla="*/ 421341 h 4634753"/>
              <a:gd name="connsiteX10" fmla="*/ 0 w 7144870"/>
              <a:gd name="connsiteY10" fmla="*/ 1174377 h 4634753"/>
              <a:gd name="connsiteX11" fmla="*/ 143435 w 7144870"/>
              <a:gd name="connsiteY11" fmla="*/ 3074894 h 46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44870" h="4634753">
                <a:moveTo>
                  <a:pt x="143435" y="3074894"/>
                </a:moveTo>
                <a:lnTo>
                  <a:pt x="2725270" y="4634753"/>
                </a:lnTo>
                <a:lnTo>
                  <a:pt x="5208494" y="4401671"/>
                </a:lnTo>
                <a:lnTo>
                  <a:pt x="6858000" y="4177553"/>
                </a:lnTo>
                <a:lnTo>
                  <a:pt x="7144870" y="3272118"/>
                </a:lnTo>
                <a:lnTo>
                  <a:pt x="7055223" y="1783977"/>
                </a:lnTo>
                <a:lnTo>
                  <a:pt x="7082117" y="609600"/>
                </a:lnTo>
                <a:lnTo>
                  <a:pt x="5836023" y="0"/>
                </a:lnTo>
                <a:lnTo>
                  <a:pt x="2823882" y="71718"/>
                </a:lnTo>
                <a:lnTo>
                  <a:pt x="1264023" y="421341"/>
                </a:lnTo>
                <a:lnTo>
                  <a:pt x="0" y="1174377"/>
                </a:lnTo>
                <a:lnTo>
                  <a:pt x="143435" y="3074894"/>
                </a:lnTo>
                <a:close/>
              </a:path>
            </a:pathLst>
          </a:custGeom>
          <a:solidFill>
            <a:srgbClr val="F46B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Grafika 7" descr="Magazyn z wypełnieniem pełnym">
            <a:extLst>
              <a:ext uri="{FF2B5EF4-FFF2-40B4-BE49-F238E27FC236}">
                <a16:creationId xmlns:a16="http://schemas.microsoft.com/office/drawing/2014/main" id="{477AC9C3-A51F-3F83-0B6A-E066097769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39150" y="3612143"/>
            <a:ext cx="914400" cy="914400"/>
          </a:xfrm>
          <a:prstGeom prst="rect">
            <a:avLst/>
          </a:prstGeom>
        </p:spPr>
      </p:pic>
      <p:pic>
        <p:nvPicPr>
          <p:cNvPr id="10" name="Grafika 9" descr="Fabryka z wypełnieniem pełnym">
            <a:extLst>
              <a:ext uri="{FF2B5EF4-FFF2-40B4-BE49-F238E27FC236}">
                <a16:creationId xmlns:a16="http://schemas.microsoft.com/office/drawing/2014/main" id="{8E81CB41-367E-61F0-4E8C-FD70320648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5973" y="2120590"/>
            <a:ext cx="914400" cy="914400"/>
          </a:xfrm>
          <a:prstGeom prst="rect">
            <a:avLst/>
          </a:prstGeom>
        </p:spPr>
      </p:pic>
      <p:pic>
        <p:nvPicPr>
          <p:cNvPr id="12" name="Grafika 11" descr="Magazyn z wypełnieniem pełnym">
            <a:extLst>
              <a:ext uri="{FF2B5EF4-FFF2-40B4-BE49-F238E27FC236}">
                <a16:creationId xmlns:a16="http://schemas.microsoft.com/office/drawing/2014/main" id="{F69A5CFD-8870-B174-8AC9-5F77BCD5DF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6150" y="3007660"/>
            <a:ext cx="914400" cy="914400"/>
          </a:xfrm>
          <a:prstGeom prst="rect">
            <a:avLst/>
          </a:prstGeom>
        </p:spPr>
      </p:pic>
      <p:pic>
        <p:nvPicPr>
          <p:cNvPr id="13" name="Grafika 12" descr="Magazyn z wypełnieniem pełnym">
            <a:extLst>
              <a:ext uri="{FF2B5EF4-FFF2-40B4-BE49-F238E27FC236}">
                <a16:creationId xmlns:a16="http://schemas.microsoft.com/office/drawing/2014/main" id="{1481ACD5-174F-A570-C4F9-4B2C3E0AB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02420" y="4830708"/>
            <a:ext cx="914400" cy="914400"/>
          </a:xfrm>
          <a:prstGeom prst="rect">
            <a:avLst/>
          </a:prstGeom>
        </p:spPr>
      </p:pic>
      <p:pic>
        <p:nvPicPr>
          <p:cNvPr id="14" name="Grafika 13" descr="Magazyn z wypełnieniem pełnym">
            <a:extLst>
              <a:ext uri="{FF2B5EF4-FFF2-40B4-BE49-F238E27FC236}">
                <a16:creationId xmlns:a16="http://schemas.microsoft.com/office/drawing/2014/main" id="{25287B9E-087D-015F-23D9-5356905F4C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10750" y="1944707"/>
            <a:ext cx="914400" cy="914400"/>
          </a:xfrm>
          <a:prstGeom prst="rect">
            <a:avLst/>
          </a:prstGeom>
        </p:spPr>
      </p:pic>
      <p:pic>
        <p:nvPicPr>
          <p:cNvPr id="15" name="Grafika 14" descr="Fabryka z wypełnieniem pełnym">
            <a:extLst>
              <a:ext uri="{FF2B5EF4-FFF2-40B4-BE49-F238E27FC236}">
                <a16:creationId xmlns:a16="http://schemas.microsoft.com/office/drawing/2014/main" id="{2723DC35-DBAE-D75F-6910-FEB841F269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4891" y="3823479"/>
            <a:ext cx="914400" cy="914400"/>
          </a:xfrm>
          <a:prstGeom prst="rect">
            <a:avLst/>
          </a:prstGeom>
        </p:spPr>
      </p:pic>
      <p:sp>
        <p:nvSpPr>
          <p:cNvPr id="16" name="pole tekstowe 15">
            <a:extLst>
              <a:ext uri="{FF2B5EF4-FFF2-40B4-BE49-F238E27FC236}">
                <a16:creationId xmlns:a16="http://schemas.microsoft.com/office/drawing/2014/main" id="{A50DEE3F-6220-5C2F-8B3B-5F5B9BE3544A}"/>
              </a:ext>
            </a:extLst>
          </p:cNvPr>
          <p:cNvSpPr txBox="1"/>
          <p:nvPr/>
        </p:nvSpPr>
        <p:spPr>
          <a:xfrm>
            <a:off x="5910455" y="2954050"/>
            <a:ext cx="1541929" cy="276999"/>
          </a:xfrm>
          <a:prstGeom prst="rect">
            <a:avLst/>
          </a:prstGeom>
          <a:noFill/>
        </p:spPr>
        <p:txBody>
          <a:bodyPr wrap="square" rtlCol="0">
            <a:spAutoFit/>
          </a:bodyPr>
          <a:lstStyle/>
          <a:p>
            <a:pPr algn="ctr"/>
            <a:r>
              <a:rPr lang="hr" sz="1200" b="1" dirty="0">
                <a:solidFill>
                  <a:schemeClr val="bg1"/>
                </a:solidFill>
              </a:rPr>
              <a:t>Dobavljač 1</a:t>
            </a:r>
          </a:p>
        </p:txBody>
      </p:sp>
      <p:sp>
        <p:nvSpPr>
          <p:cNvPr id="17" name="pole tekstowe 16">
            <a:extLst>
              <a:ext uri="{FF2B5EF4-FFF2-40B4-BE49-F238E27FC236}">
                <a16:creationId xmlns:a16="http://schemas.microsoft.com/office/drawing/2014/main" id="{0339E469-DD97-1C55-1A02-551549A9D749}"/>
              </a:ext>
            </a:extLst>
          </p:cNvPr>
          <p:cNvSpPr txBox="1"/>
          <p:nvPr/>
        </p:nvSpPr>
        <p:spPr>
          <a:xfrm>
            <a:off x="6421126" y="4692208"/>
            <a:ext cx="1541929" cy="276999"/>
          </a:xfrm>
          <a:prstGeom prst="rect">
            <a:avLst/>
          </a:prstGeom>
          <a:noFill/>
        </p:spPr>
        <p:txBody>
          <a:bodyPr wrap="square" rtlCol="0">
            <a:spAutoFit/>
          </a:bodyPr>
          <a:lstStyle/>
          <a:p>
            <a:pPr algn="ctr"/>
            <a:r>
              <a:rPr lang="hr" sz="1200" b="1" dirty="0">
                <a:solidFill>
                  <a:schemeClr val="bg1"/>
                </a:solidFill>
              </a:rPr>
              <a:t>Dobavljač 2</a:t>
            </a:r>
          </a:p>
        </p:txBody>
      </p:sp>
      <p:sp>
        <p:nvSpPr>
          <p:cNvPr id="18" name="pole tekstowe 17">
            <a:extLst>
              <a:ext uri="{FF2B5EF4-FFF2-40B4-BE49-F238E27FC236}">
                <a16:creationId xmlns:a16="http://schemas.microsoft.com/office/drawing/2014/main" id="{3D49ED13-20C3-3CE0-6C4E-A251741B5B51}"/>
              </a:ext>
            </a:extLst>
          </p:cNvPr>
          <p:cNvSpPr txBox="1"/>
          <p:nvPr/>
        </p:nvSpPr>
        <p:spPr>
          <a:xfrm>
            <a:off x="3942386" y="3969601"/>
            <a:ext cx="1541929" cy="461665"/>
          </a:xfrm>
          <a:prstGeom prst="rect">
            <a:avLst/>
          </a:prstGeom>
          <a:noFill/>
        </p:spPr>
        <p:txBody>
          <a:bodyPr wrap="square" rtlCol="0">
            <a:spAutoFit/>
          </a:bodyPr>
          <a:lstStyle/>
          <a:p>
            <a:pPr algn="ctr"/>
            <a:r>
              <a:rPr lang="hr" sz="1200" b="1" dirty="0">
                <a:solidFill>
                  <a:schemeClr val="bg1"/>
                </a:solidFill>
              </a:rPr>
              <a:t>Distribucijski </a:t>
            </a:r>
            <a:br>
              <a:rPr lang="pl-PL" sz="1200" b="1" dirty="0">
                <a:solidFill>
                  <a:schemeClr val="bg1"/>
                </a:solidFill>
              </a:rPr>
            </a:br>
            <a:r>
              <a:rPr lang="hr" sz="1200" b="1" dirty="0" err="1">
                <a:solidFill>
                  <a:schemeClr val="bg1"/>
                </a:solidFill>
              </a:rPr>
              <a:t>centar</a:t>
            </a:r>
            <a:endParaRPr lang="pl-PL" sz="1200" b="1" dirty="0">
              <a:solidFill>
                <a:schemeClr val="bg1"/>
              </a:solidFill>
            </a:endParaRPr>
          </a:p>
        </p:txBody>
      </p:sp>
      <p:sp>
        <p:nvSpPr>
          <p:cNvPr id="19" name="pole tekstowe 18">
            <a:extLst>
              <a:ext uri="{FF2B5EF4-FFF2-40B4-BE49-F238E27FC236}">
                <a16:creationId xmlns:a16="http://schemas.microsoft.com/office/drawing/2014/main" id="{57A5C823-E8FF-7F46-C2E2-FEC9E773FB9C}"/>
              </a:ext>
            </a:extLst>
          </p:cNvPr>
          <p:cNvSpPr txBox="1"/>
          <p:nvPr/>
        </p:nvSpPr>
        <p:spPr>
          <a:xfrm>
            <a:off x="2496985" y="2815548"/>
            <a:ext cx="1541929" cy="276999"/>
          </a:xfrm>
          <a:prstGeom prst="rect">
            <a:avLst/>
          </a:prstGeom>
          <a:noFill/>
        </p:spPr>
        <p:txBody>
          <a:bodyPr wrap="square" rtlCol="0">
            <a:spAutoFit/>
          </a:bodyPr>
          <a:lstStyle/>
          <a:p>
            <a:pPr algn="ctr"/>
            <a:r>
              <a:rPr lang="hr" sz="1200" b="1" dirty="0">
                <a:solidFill>
                  <a:schemeClr val="bg1"/>
                </a:solidFill>
              </a:rPr>
              <a:t>Maloprodaja 1</a:t>
            </a:r>
          </a:p>
        </p:txBody>
      </p:sp>
      <p:sp>
        <p:nvSpPr>
          <p:cNvPr id="20" name="pole tekstowe 19">
            <a:extLst>
              <a:ext uri="{FF2B5EF4-FFF2-40B4-BE49-F238E27FC236}">
                <a16:creationId xmlns:a16="http://schemas.microsoft.com/office/drawing/2014/main" id="{F908E1C7-1D1E-D64F-A50C-AF3E2342BA80}"/>
              </a:ext>
            </a:extLst>
          </p:cNvPr>
          <p:cNvSpPr txBox="1"/>
          <p:nvPr/>
        </p:nvSpPr>
        <p:spPr>
          <a:xfrm>
            <a:off x="2873186" y="5660221"/>
            <a:ext cx="1541929" cy="276999"/>
          </a:xfrm>
          <a:prstGeom prst="rect">
            <a:avLst/>
          </a:prstGeom>
          <a:noFill/>
        </p:spPr>
        <p:txBody>
          <a:bodyPr wrap="square" rtlCol="0">
            <a:spAutoFit/>
          </a:bodyPr>
          <a:lstStyle/>
          <a:p>
            <a:pPr algn="ctr"/>
            <a:r>
              <a:rPr lang="hr" sz="1200" b="1" dirty="0">
                <a:solidFill>
                  <a:schemeClr val="bg1"/>
                </a:solidFill>
              </a:rPr>
              <a:t>Maloprodaja 3</a:t>
            </a:r>
          </a:p>
        </p:txBody>
      </p:sp>
      <p:sp>
        <p:nvSpPr>
          <p:cNvPr id="21" name="pole tekstowe 20">
            <a:extLst>
              <a:ext uri="{FF2B5EF4-FFF2-40B4-BE49-F238E27FC236}">
                <a16:creationId xmlns:a16="http://schemas.microsoft.com/office/drawing/2014/main" id="{27022E3F-FC5C-A8B0-B524-6FFBAEB8B8C5}"/>
              </a:ext>
            </a:extLst>
          </p:cNvPr>
          <p:cNvSpPr txBox="1"/>
          <p:nvPr/>
        </p:nvSpPr>
        <p:spPr>
          <a:xfrm>
            <a:off x="1125385" y="4460880"/>
            <a:ext cx="1541929" cy="276999"/>
          </a:xfrm>
          <a:prstGeom prst="rect">
            <a:avLst/>
          </a:prstGeom>
          <a:noFill/>
        </p:spPr>
        <p:txBody>
          <a:bodyPr wrap="square" rtlCol="0">
            <a:spAutoFit/>
          </a:bodyPr>
          <a:lstStyle/>
          <a:p>
            <a:pPr algn="ctr"/>
            <a:r>
              <a:rPr lang="hr" sz="1200" b="1" dirty="0">
                <a:solidFill>
                  <a:schemeClr val="bg1"/>
                </a:solidFill>
              </a:rPr>
              <a:t>Maloprodaja 2</a:t>
            </a:r>
          </a:p>
        </p:txBody>
      </p:sp>
      <p:cxnSp>
        <p:nvCxnSpPr>
          <p:cNvPr id="23" name="Łącznik prosty ze strzałką 22">
            <a:extLst>
              <a:ext uri="{FF2B5EF4-FFF2-40B4-BE49-F238E27FC236}">
                <a16:creationId xmlns:a16="http://schemas.microsoft.com/office/drawing/2014/main" id="{CB3F516D-41FE-9478-B378-44DDDBCBBE1B}"/>
              </a:ext>
            </a:extLst>
          </p:cNvPr>
          <p:cNvCxnSpPr/>
          <p:nvPr/>
        </p:nvCxnSpPr>
        <p:spPr>
          <a:xfrm flipV="1">
            <a:off x="618565" y="1634294"/>
            <a:ext cx="0" cy="459889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8DAC6091-6091-388A-89DE-F65FD422EC29}"/>
              </a:ext>
            </a:extLst>
          </p:cNvPr>
          <p:cNvCxnSpPr>
            <a:cxnSpLocks/>
          </p:cNvCxnSpPr>
          <p:nvPr/>
        </p:nvCxnSpPr>
        <p:spPr>
          <a:xfrm>
            <a:off x="618565" y="6233188"/>
            <a:ext cx="7207623"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pole tekstowe 26">
            <a:extLst>
              <a:ext uri="{FF2B5EF4-FFF2-40B4-BE49-F238E27FC236}">
                <a16:creationId xmlns:a16="http://schemas.microsoft.com/office/drawing/2014/main" id="{B7BA33AA-521A-69AC-C834-5040B7D6891D}"/>
              </a:ext>
            </a:extLst>
          </p:cNvPr>
          <p:cNvSpPr txBox="1"/>
          <p:nvPr/>
        </p:nvSpPr>
        <p:spPr>
          <a:xfrm>
            <a:off x="6441771" y="6275737"/>
            <a:ext cx="1541929" cy="276999"/>
          </a:xfrm>
          <a:prstGeom prst="rect">
            <a:avLst/>
          </a:prstGeom>
          <a:noFill/>
        </p:spPr>
        <p:txBody>
          <a:bodyPr wrap="square" rtlCol="0">
            <a:spAutoFit/>
          </a:bodyPr>
          <a:lstStyle/>
          <a:p>
            <a:pPr algn="ctr"/>
            <a:r>
              <a:rPr lang="hr" sz="1200" b="1" dirty="0" err="1">
                <a:solidFill>
                  <a:schemeClr val="bg1">
                    <a:lumMod val="50000"/>
                  </a:schemeClr>
                </a:solidFill>
              </a:rPr>
              <a:t>Zemljopisna dužina</a:t>
            </a:r>
            <a:endParaRPr lang="pl-PL" sz="1200" b="1" dirty="0">
              <a:solidFill>
                <a:schemeClr val="bg1">
                  <a:lumMod val="50000"/>
                </a:schemeClr>
              </a:solidFill>
            </a:endParaRPr>
          </a:p>
        </p:txBody>
      </p:sp>
      <p:sp>
        <p:nvSpPr>
          <p:cNvPr id="28" name="pole tekstowe 27">
            <a:extLst>
              <a:ext uri="{FF2B5EF4-FFF2-40B4-BE49-F238E27FC236}">
                <a16:creationId xmlns:a16="http://schemas.microsoft.com/office/drawing/2014/main" id="{0654A641-B47B-E6F0-EF89-48AC9BD5EDAE}"/>
              </a:ext>
            </a:extLst>
          </p:cNvPr>
          <p:cNvSpPr txBox="1"/>
          <p:nvPr/>
        </p:nvSpPr>
        <p:spPr>
          <a:xfrm rot="16200000">
            <a:off x="-402956" y="2067257"/>
            <a:ext cx="1541929" cy="276999"/>
          </a:xfrm>
          <a:prstGeom prst="rect">
            <a:avLst/>
          </a:prstGeom>
          <a:noFill/>
        </p:spPr>
        <p:txBody>
          <a:bodyPr wrap="square" rtlCol="0">
            <a:spAutoFit/>
          </a:bodyPr>
          <a:lstStyle/>
          <a:p>
            <a:pPr algn="ctr"/>
            <a:r>
              <a:rPr lang="hr" sz="1200" b="1" dirty="0" err="1">
                <a:solidFill>
                  <a:schemeClr val="bg1">
                    <a:lumMod val="50000"/>
                  </a:schemeClr>
                </a:solidFill>
              </a:rPr>
              <a:t>Zemljopisna širina</a:t>
            </a:r>
            <a:endParaRPr lang="pl-PL" sz="1200" b="1" dirty="0">
              <a:solidFill>
                <a:schemeClr val="bg1">
                  <a:lumMod val="50000"/>
                </a:schemeClr>
              </a:solidFill>
            </a:endParaRPr>
          </a:p>
        </p:txBody>
      </p:sp>
      <mc:AlternateContent xmlns:mc="http://schemas.openxmlformats.org/markup-compatibility/2006" xmlns:a14="http://schemas.microsoft.com/office/drawing/2010/main">
        <mc:Choice Requires="a14">
          <p:sp>
            <p:nvSpPr>
              <p:cNvPr id="30" name="pole tekstowe 29">
                <a:extLst>
                  <a:ext uri="{FF2B5EF4-FFF2-40B4-BE49-F238E27FC236}">
                    <a16:creationId xmlns:a16="http://schemas.microsoft.com/office/drawing/2014/main" id="{2A3A3F2F-A1F2-CB67-9C86-3B1C2D0EF7F2}"/>
                  </a:ext>
                </a:extLst>
              </p:cNvPr>
              <p:cNvSpPr txBox="1"/>
              <p:nvPr/>
            </p:nvSpPr>
            <p:spPr>
              <a:xfrm>
                <a:off x="8020285" y="2256231"/>
                <a:ext cx="3870670" cy="1949636"/>
              </a:xfrm>
              <a:prstGeom prst="rect">
                <a:avLst/>
              </a:prstGeom>
              <a:noFill/>
            </p:spPr>
            <p:txBody>
              <a:bodyPr wrap="square">
                <a:spAutoFit/>
              </a:bodyPr>
              <a:lstStyle/>
              <a:p>
                <a:pPr marL="449580" algn="just">
                  <a:lnSpc>
                    <a:spcPct val="150000"/>
                  </a:lnSpc>
                  <a:spcBef>
                    <a:spcPts val="600"/>
                  </a:spcBef>
                </a:pPr>
                <a14:m>
                  <m:oMath xmlns:m="http://schemas.openxmlformats.org/officeDocument/2006/math">
                    <m:sSub>
                      <m:sSubPr>
                        <m:ctrlPr>
                          <a:rPr lang="pl-PL" sz="1200"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težinski volumen sirovina kupljenih od dobavljača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težinski volumen gotovih proizvoda prodanih na tržištu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transportna stopa za gotov proizvod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transportna stopa za sirovinu </a:t>
                </a:r>
                <a:r>
                  <a:rPr lang="hr"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0" name="pole tekstowe 29">
                <a:extLst>
                  <a:ext uri="{FF2B5EF4-FFF2-40B4-BE49-F238E27FC236}">
                    <a16:creationId xmlns:a16="http://schemas.microsoft.com/office/drawing/2014/main" id="{2A3A3F2F-A1F2-CB67-9C86-3B1C2D0EF7F2}"/>
                  </a:ext>
                </a:extLst>
              </p:cNvPr>
              <p:cNvSpPr txBox="1">
                <a:spLocks noRot="1" noChangeAspect="1" noMove="1" noResize="1" noEditPoints="1" noAdjustHandles="1" noChangeArrowheads="1" noChangeShapeType="1" noTextEdit="1"/>
              </p:cNvSpPr>
              <p:nvPr/>
            </p:nvSpPr>
            <p:spPr>
              <a:xfrm>
                <a:off x="8020285" y="2256231"/>
                <a:ext cx="3870670" cy="1949636"/>
              </a:xfrm>
              <a:prstGeom prst="rect">
                <a:avLst/>
              </a:prstGeom>
              <a:blipFill>
                <a:blip r:embed="rId8"/>
                <a:stretch>
                  <a:fillRect b="-1250"/>
                </a:stretch>
              </a:blipFill>
            </p:spPr>
            <p:txBody>
              <a:bodyPr/>
              <a:lstStyle/>
              <a:p>
                <a:r xmlns:a="http://schemas.openxmlformats.org/drawingml/2006/main">
                  <a:rPr lang="hr">
                    <a:noFill/>
                  </a:rPr>
                  <a:t> </a:t>
                </a:r>
              </a:p>
            </p:txBody>
          </p:sp>
        </mc:Fallback>
      </mc:AlternateContent>
      <p:cxnSp>
        <p:nvCxnSpPr>
          <p:cNvPr id="31" name="Łącznik prosty ze strzałką 30">
            <a:extLst>
              <a:ext uri="{FF2B5EF4-FFF2-40B4-BE49-F238E27FC236}">
                <a16:creationId xmlns:a16="http://schemas.microsoft.com/office/drawing/2014/main" id="{5CB34DE8-5FE3-93C4-D77C-FFD6025E27CA}"/>
              </a:ext>
            </a:extLst>
          </p:cNvPr>
          <p:cNvCxnSpPr>
            <a:cxnSpLocks/>
          </p:cNvCxnSpPr>
          <p:nvPr/>
        </p:nvCxnSpPr>
        <p:spPr>
          <a:xfrm flipH="1">
            <a:off x="5203285" y="2853300"/>
            <a:ext cx="969953" cy="41423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a:extLst>
              <a:ext uri="{FF2B5EF4-FFF2-40B4-BE49-F238E27FC236}">
                <a16:creationId xmlns:a16="http://schemas.microsoft.com/office/drawing/2014/main" id="{F4445ED1-ED12-5503-1622-90C2A52E5D92}"/>
              </a:ext>
            </a:extLst>
          </p:cNvPr>
          <p:cNvCxnSpPr>
            <a:cxnSpLocks/>
          </p:cNvCxnSpPr>
          <p:nvPr/>
        </p:nvCxnSpPr>
        <p:spPr>
          <a:xfrm flipH="1" flipV="1">
            <a:off x="5263594" y="4346021"/>
            <a:ext cx="1370038" cy="34618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Łącznik prosty ze strzałką 36">
            <a:extLst>
              <a:ext uri="{FF2B5EF4-FFF2-40B4-BE49-F238E27FC236}">
                <a16:creationId xmlns:a16="http://schemas.microsoft.com/office/drawing/2014/main" id="{153AB384-A164-A243-23AD-858616F36076}"/>
              </a:ext>
            </a:extLst>
          </p:cNvPr>
          <p:cNvCxnSpPr>
            <a:cxnSpLocks/>
          </p:cNvCxnSpPr>
          <p:nvPr/>
        </p:nvCxnSpPr>
        <p:spPr>
          <a:xfrm flipH="1">
            <a:off x="4031579" y="4544988"/>
            <a:ext cx="607650" cy="80015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0A958A4A-AEB5-B3C4-0B72-D254EDDE7409}"/>
              </a:ext>
            </a:extLst>
          </p:cNvPr>
          <p:cNvCxnSpPr>
            <a:cxnSpLocks/>
          </p:cNvCxnSpPr>
          <p:nvPr/>
        </p:nvCxnSpPr>
        <p:spPr>
          <a:xfrm flipH="1">
            <a:off x="2462949" y="4211554"/>
            <a:ext cx="1683326" cy="17121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Łącznik prosty ze strzałką 38">
            <a:extLst>
              <a:ext uri="{FF2B5EF4-FFF2-40B4-BE49-F238E27FC236}">
                <a16:creationId xmlns:a16="http://schemas.microsoft.com/office/drawing/2014/main" id="{D4D7D503-07D8-A146-81E7-8477303FB2C2}"/>
              </a:ext>
            </a:extLst>
          </p:cNvPr>
          <p:cNvCxnSpPr>
            <a:cxnSpLocks/>
          </p:cNvCxnSpPr>
          <p:nvPr/>
        </p:nvCxnSpPr>
        <p:spPr>
          <a:xfrm flipH="1" flipV="1">
            <a:off x="3330396" y="3258549"/>
            <a:ext cx="815879" cy="54428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pole tekstowe 46">
            <a:extLst>
              <a:ext uri="{FF2B5EF4-FFF2-40B4-BE49-F238E27FC236}">
                <a16:creationId xmlns:a16="http://schemas.microsoft.com/office/drawing/2014/main" id="{7613DBAA-8E67-B115-797F-EBF11CFC722D}"/>
              </a:ext>
            </a:extLst>
          </p:cNvPr>
          <p:cNvSpPr txBox="1"/>
          <p:nvPr/>
        </p:nvSpPr>
        <p:spPr>
          <a:xfrm>
            <a:off x="4899842" y="2693637"/>
            <a:ext cx="1541929" cy="276999"/>
          </a:xfrm>
          <a:prstGeom prst="rect">
            <a:avLst/>
          </a:prstGeom>
          <a:noFill/>
        </p:spPr>
        <p:txBody>
          <a:bodyPr wrap="square" rtlCol="0">
            <a:spAutoFit/>
          </a:bodyPr>
          <a:lstStyle/>
          <a:p>
            <a:pPr algn="ctr"/>
            <a:r>
              <a:rPr lang="hr" sz="1200" b="1" dirty="0">
                <a:solidFill>
                  <a:srgbClr val="B31467"/>
                </a:solidFill>
              </a:rPr>
              <a:t>s </a:t>
            </a:r>
            <a:r>
              <a:rPr lang="hr" sz="1200" b="1" baseline="-25000" dirty="0">
                <a:solidFill>
                  <a:srgbClr val="B31467"/>
                </a:solidFill>
              </a:rPr>
              <a:t>1</a:t>
            </a:r>
          </a:p>
        </p:txBody>
      </p:sp>
      <p:sp>
        <p:nvSpPr>
          <p:cNvPr id="48" name="pole tekstowe 47">
            <a:extLst>
              <a:ext uri="{FF2B5EF4-FFF2-40B4-BE49-F238E27FC236}">
                <a16:creationId xmlns:a16="http://schemas.microsoft.com/office/drawing/2014/main" id="{EB17FE96-73D9-8AF7-D381-D4A382360A34}"/>
              </a:ext>
            </a:extLst>
          </p:cNvPr>
          <p:cNvSpPr txBox="1"/>
          <p:nvPr/>
        </p:nvSpPr>
        <p:spPr>
          <a:xfrm>
            <a:off x="5282155" y="4239016"/>
            <a:ext cx="1541929" cy="276999"/>
          </a:xfrm>
          <a:prstGeom prst="rect">
            <a:avLst/>
          </a:prstGeom>
          <a:noFill/>
        </p:spPr>
        <p:txBody>
          <a:bodyPr wrap="square" rtlCol="0">
            <a:spAutoFit/>
          </a:bodyPr>
          <a:lstStyle/>
          <a:p>
            <a:pPr algn="ctr"/>
            <a:r>
              <a:rPr lang="hr" sz="1200" b="1" dirty="0">
                <a:solidFill>
                  <a:srgbClr val="B31467"/>
                </a:solidFill>
              </a:rPr>
              <a:t>s </a:t>
            </a:r>
            <a:r>
              <a:rPr lang="hr" sz="1200" b="1" baseline="-25000" dirty="0">
                <a:solidFill>
                  <a:srgbClr val="B31467"/>
                </a:solidFill>
              </a:rPr>
              <a:t>2</a:t>
            </a:r>
          </a:p>
        </p:txBody>
      </p:sp>
      <p:sp>
        <p:nvSpPr>
          <p:cNvPr id="49" name="pole tekstowe 48">
            <a:extLst>
              <a:ext uri="{FF2B5EF4-FFF2-40B4-BE49-F238E27FC236}">
                <a16:creationId xmlns:a16="http://schemas.microsoft.com/office/drawing/2014/main" id="{4B7ABD9B-7773-BA74-5C7F-1FC3CF70A521}"/>
              </a:ext>
            </a:extLst>
          </p:cNvPr>
          <p:cNvSpPr txBox="1"/>
          <p:nvPr/>
        </p:nvSpPr>
        <p:spPr>
          <a:xfrm>
            <a:off x="2983114" y="3067769"/>
            <a:ext cx="1541929" cy="276999"/>
          </a:xfrm>
          <a:prstGeom prst="rect">
            <a:avLst/>
          </a:prstGeom>
          <a:noFill/>
        </p:spPr>
        <p:txBody>
          <a:bodyPr wrap="square" rtlCol="0">
            <a:spAutoFit/>
          </a:bodyPr>
          <a:lstStyle/>
          <a:p>
            <a:pPr algn="ctr"/>
            <a:r>
              <a:rPr lang="hr" sz="1200" b="1" dirty="0">
                <a:solidFill>
                  <a:srgbClr val="B31467"/>
                </a:solidFill>
              </a:rPr>
              <a:t>M </a:t>
            </a:r>
            <a:r>
              <a:rPr lang="hr" sz="1200" b="1" baseline="-25000" dirty="0">
                <a:solidFill>
                  <a:srgbClr val="B31467"/>
                </a:solidFill>
              </a:rPr>
              <a:t>1</a:t>
            </a:r>
          </a:p>
        </p:txBody>
      </p:sp>
      <p:sp>
        <p:nvSpPr>
          <p:cNvPr id="50" name="pole tekstowe 49">
            <a:extLst>
              <a:ext uri="{FF2B5EF4-FFF2-40B4-BE49-F238E27FC236}">
                <a16:creationId xmlns:a16="http://schemas.microsoft.com/office/drawing/2014/main" id="{70CD2207-B7CD-97B5-72A8-DF20E7654541}"/>
              </a:ext>
            </a:extLst>
          </p:cNvPr>
          <p:cNvSpPr txBox="1"/>
          <p:nvPr/>
        </p:nvSpPr>
        <p:spPr>
          <a:xfrm>
            <a:off x="2384089" y="3929795"/>
            <a:ext cx="1541929" cy="276999"/>
          </a:xfrm>
          <a:prstGeom prst="rect">
            <a:avLst/>
          </a:prstGeom>
          <a:noFill/>
        </p:spPr>
        <p:txBody>
          <a:bodyPr wrap="square" rtlCol="0">
            <a:spAutoFit/>
          </a:bodyPr>
          <a:lstStyle/>
          <a:p>
            <a:pPr algn="ctr"/>
            <a:r>
              <a:rPr lang="hr" sz="1200" b="1" dirty="0">
                <a:solidFill>
                  <a:srgbClr val="B31467"/>
                </a:solidFill>
              </a:rPr>
              <a:t>M </a:t>
            </a:r>
            <a:r>
              <a:rPr lang="hr" sz="1200" b="1" baseline="-25000" dirty="0">
                <a:solidFill>
                  <a:srgbClr val="B31467"/>
                </a:solidFill>
              </a:rPr>
              <a:t>2</a:t>
            </a:r>
          </a:p>
        </p:txBody>
      </p:sp>
      <p:sp>
        <p:nvSpPr>
          <p:cNvPr id="51" name="pole tekstowe 50">
            <a:extLst>
              <a:ext uri="{FF2B5EF4-FFF2-40B4-BE49-F238E27FC236}">
                <a16:creationId xmlns:a16="http://schemas.microsoft.com/office/drawing/2014/main" id="{25DBACE3-1271-3F47-E6A8-7887F31ADCB8}"/>
              </a:ext>
            </a:extLst>
          </p:cNvPr>
          <p:cNvSpPr txBox="1"/>
          <p:nvPr/>
        </p:nvSpPr>
        <p:spPr>
          <a:xfrm>
            <a:off x="3402738" y="4727282"/>
            <a:ext cx="1541929" cy="276999"/>
          </a:xfrm>
          <a:prstGeom prst="rect">
            <a:avLst/>
          </a:prstGeom>
          <a:noFill/>
        </p:spPr>
        <p:txBody>
          <a:bodyPr wrap="square" rtlCol="0">
            <a:spAutoFit/>
          </a:bodyPr>
          <a:lstStyle/>
          <a:p>
            <a:pPr algn="ctr"/>
            <a:r>
              <a:rPr lang="hr" sz="1200" b="1" dirty="0">
                <a:solidFill>
                  <a:srgbClr val="B31467"/>
                </a:solidFill>
              </a:rPr>
              <a:t>M </a:t>
            </a:r>
            <a:r>
              <a:rPr lang="hr" sz="1200" b="1" baseline="-25000" dirty="0">
                <a:solidFill>
                  <a:srgbClr val="B31467"/>
                </a:solidFill>
              </a:rPr>
              <a:t>3</a:t>
            </a:r>
          </a:p>
        </p:txBody>
      </p:sp>
      <p:sp>
        <p:nvSpPr>
          <p:cNvPr id="52" name="pole tekstowe 51">
            <a:extLst>
              <a:ext uri="{FF2B5EF4-FFF2-40B4-BE49-F238E27FC236}">
                <a16:creationId xmlns:a16="http://schemas.microsoft.com/office/drawing/2014/main" id="{756294EC-6C2C-01F4-1C44-75E434ADEB94}"/>
              </a:ext>
            </a:extLst>
          </p:cNvPr>
          <p:cNvSpPr txBox="1"/>
          <p:nvPr/>
        </p:nvSpPr>
        <p:spPr>
          <a:xfrm>
            <a:off x="2667314" y="3397048"/>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1</a:t>
            </a:r>
          </a:p>
        </p:txBody>
      </p:sp>
      <p:sp>
        <p:nvSpPr>
          <p:cNvPr id="53" name="pole tekstowe 52">
            <a:extLst>
              <a:ext uri="{FF2B5EF4-FFF2-40B4-BE49-F238E27FC236}">
                <a16:creationId xmlns:a16="http://schemas.microsoft.com/office/drawing/2014/main" id="{E87630AF-2935-82FB-EE55-9050880EFA5A}"/>
              </a:ext>
            </a:extLst>
          </p:cNvPr>
          <p:cNvSpPr txBox="1"/>
          <p:nvPr/>
        </p:nvSpPr>
        <p:spPr>
          <a:xfrm>
            <a:off x="5037120" y="3030700"/>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1</a:t>
            </a:r>
          </a:p>
        </p:txBody>
      </p:sp>
      <p:sp>
        <p:nvSpPr>
          <p:cNvPr id="54" name="pole tekstowe 53">
            <a:extLst>
              <a:ext uri="{FF2B5EF4-FFF2-40B4-BE49-F238E27FC236}">
                <a16:creationId xmlns:a16="http://schemas.microsoft.com/office/drawing/2014/main" id="{3C8197E4-21D4-26BD-A70B-D44E52A8E50B}"/>
              </a:ext>
            </a:extLst>
          </p:cNvPr>
          <p:cNvSpPr txBox="1"/>
          <p:nvPr/>
        </p:nvSpPr>
        <p:spPr>
          <a:xfrm>
            <a:off x="5262276" y="4607459"/>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2</a:t>
            </a:r>
          </a:p>
        </p:txBody>
      </p:sp>
      <p:sp>
        <p:nvSpPr>
          <p:cNvPr id="55" name="pole tekstowe 54">
            <a:extLst>
              <a:ext uri="{FF2B5EF4-FFF2-40B4-BE49-F238E27FC236}">
                <a16:creationId xmlns:a16="http://schemas.microsoft.com/office/drawing/2014/main" id="{55227207-5417-1354-4C66-5A7DA2B9E444}"/>
              </a:ext>
            </a:extLst>
          </p:cNvPr>
          <p:cNvSpPr txBox="1"/>
          <p:nvPr/>
        </p:nvSpPr>
        <p:spPr>
          <a:xfrm>
            <a:off x="2489650" y="4377515"/>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2</a:t>
            </a:r>
          </a:p>
        </p:txBody>
      </p:sp>
      <p:sp>
        <p:nvSpPr>
          <p:cNvPr id="56" name="pole tekstowe 55">
            <a:extLst>
              <a:ext uri="{FF2B5EF4-FFF2-40B4-BE49-F238E27FC236}">
                <a16:creationId xmlns:a16="http://schemas.microsoft.com/office/drawing/2014/main" id="{3C80A062-6C43-77FF-1833-E4ED6C9BC335}"/>
              </a:ext>
            </a:extLst>
          </p:cNvPr>
          <p:cNvSpPr txBox="1"/>
          <p:nvPr/>
        </p:nvSpPr>
        <p:spPr>
          <a:xfrm>
            <a:off x="3558988" y="4983493"/>
            <a:ext cx="1541929" cy="276999"/>
          </a:xfrm>
          <a:prstGeom prst="rect">
            <a:avLst/>
          </a:prstGeom>
          <a:noFill/>
        </p:spPr>
        <p:txBody>
          <a:bodyPr wrap="square" rtlCol="0">
            <a:spAutoFit/>
          </a:bodyPr>
          <a:lstStyle/>
          <a:p>
            <a:pPr algn="ctr"/>
            <a:r>
              <a:rPr lang="hr" sz="1200" b="1" dirty="0">
                <a:solidFill>
                  <a:srgbClr val="B31467"/>
                </a:solidFill>
              </a:rPr>
              <a:t>R </a:t>
            </a:r>
            <a:r>
              <a:rPr lang="hr" sz="1200" b="1" baseline="-25000" dirty="0">
                <a:solidFill>
                  <a:srgbClr val="B31467"/>
                </a:solidFill>
              </a:rPr>
              <a:t>3</a:t>
            </a:r>
          </a:p>
        </p:txBody>
      </p:sp>
      <p:cxnSp>
        <p:nvCxnSpPr>
          <p:cNvPr id="57" name="Łącznik prosty ze strzałką 56">
            <a:extLst>
              <a:ext uri="{FF2B5EF4-FFF2-40B4-BE49-F238E27FC236}">
                <a16:creationId xmlns:a16="http://schemas.microsoft.com/office/drawing/2014/main" id="{51E82946-47EA-DFC5-FE32-7CD709089448}"/>
              </a:ext>
            </a:extLst>
          </p:cNvPr>
          <p:cNvCxnSpPr>
            <a:cxnSpLocks/>
          </p:cNvCxnSpPr>
          <p:nvPr/>
        </p:nvCxnSpPr>
        <p:spPr>
          <a:xfrm flipH="1">
            <a:off x="618565" y="3674047"/>
            <a:ext cx="3711388" cy="0"/>
          </a:xfrm>
          <a:prstGeom prst="straightConnector1">
            <a:avLst/>
          </a:prstGeom>
          <a:ln w="1905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Łącznik prosty ze strzałką 59">
            <a:extLst>
              <a:ext uri="{FF2B5EF4-FFF2-40B4-BE49-F238E27FC236}">
                <a16:creationId xmlns:a16="http://schemas.microsoft.com/office/drawing/2014/main" id="{93A766F2-1575-6C96-F313-2D8E5C1DF7B6}"/>
              </a:ext>
            </a:extLst>
          </p:cNvPr>
          <p:cNvCxnSpPr>
            <a:cxnSpLocks/>
          </p:cNvCxnSpPr>
          <p:nvPr/>
        </p:nvCxnSpPr>
        <p:spPr>
          <a:xfrm>
            <a:off x="4713350" y="4489749"/>
            <a:ext cx="0" cy="1751086"/>
          </a:xfrm>
          <a:prstGeom prst="straightConnector1">
            <a:avLst/>
          </a:prstGeom>
          <a:ln w="1905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pole tekstowe 62">
            <a:extLst>
              <a:ext uri="{FF2B5EF4-FFF2-40B4-BE49-F238E27FC236}">
                <a16:creationId xmlns:a16="http://schemas.microsoft.com/office/drawing/2014/main" id="{1C104A19-F821-BBF6-218D-D1160D180C8D}"/>
              </a:ext>
            </a:extLst>
          </p:cNvPr>
          <p:cNvSpPr txBox="1"/>
          <p:nvPr/>
        </p:nvSpPr>
        <p:spPr>
          <a:xfrm>
            <a:off x="3926018" y="6313603"/>
            <a:ext cx="1541929" cy="276999"/>
          </a:xfrm>
          <a:prstGeom prst="rect">
            <a:avLst/>
          </a:prstGeom>
          <a:noFill/>
        </p:spPr>
        <p:txBody>
          <a:bodyPr wrap="square" rtlCol="0">
            <a:spAutoFit/>
          </a:bodyPr>
          <a:lstStyle/>
          <a:p>
            <a:pPr algn="ctr"/>
            <a:r>
              <a:rPr lang="hr" sz="1200" b="1" dirty="0" err="1">
                <a:solidFill>
                  <a:schemeClr val="bg1">
                    <a:lumMod val="50000"/>
                  </a:schemeClr>
                </a:solidFill>
              </a:rPr>
              <a:t>C </a:t>
            </a:r>
            <a:r>
              <a:rPr lang="hr" sz="1200" b="1" baseline="-25000" dirty="0" err="1">
                <a:solidFill>
                  <a:schemeClr val="bg1">
                    <a:lumMod val="50000"/>
                  </a:schemeClr>
                </a:solidFill>
              </a:rPr>
              <a:t>Dugo</a:t>
            </a:r>
            <a:endParaRPr lang="pl-PL" sz="1200" b="1" baseline="-25000" dirty="0">
              <a:solidFill>
                <a:schemeClr val="bg1">
                  <a:lumMod val="50000"/>
                </a:schemeClr>
              </a:solidFill>
            </a:endParaRPr>
          </a:p>
        </p:txBody>
      </p:sp>
      <p:sp>
        <p:nvSpPr>
          <p:cNvPr id="64" name="pole tekstowe 63">
            <a:extLst>
              <a:ext uri="{FF2B5EF4-FFF2-40B4-BE49-F238E27FC236}">
                <a16:creationId xmlns:a16="http://schemas.microsoft.com/office/drawing/2014/main" id="{2114FD0F-BA59-D7C6-AECB-E5B4005417D3}"/>
              </a:ext>
            </a:extLst>
          </p:cNvPr>
          <p:cNvSpPr txBox="1"/>
          <p:nvPr/>
        </p:nvSpPr>
        <p:spPr>
          <a:xfrm>
            <a:off x="-438956" y="3501625"/>
            <a:ext cx="1541929" cy="276999"/>
          </a:xfrm>
          <a:prstGeom prst="rect">
            <a:avLst/>
          </a:prstGeom>
          <a:noFill/>
        </p:spPr>
        <p:txBody>
          <a:bodyPr wrap="square" rtlCol="0">
            <a:spAutoFit/>
          </a:bodyPr>
          <a:lstStyle/>
          <a:p>
            <a:pPr algn="ctr"/>
            <a:r>
              <a:rPr lang="hr" sz="1200" b="1" dirty="0" err="1">
                <a:solidFill>
                  <a:schemeClr val="bg1">
                    <a:lumMod val="50000"/>
                  </a:schemeClr>
                </a:solidFill>
              </a:rPr>
              <a:t>C </a:t>
            </a:r>
            <a:r>
              <a:rPr lang="hr" sz="1200" b="1" baseline="-25000" dirty="0" err="1">
                <a:solidFill>
                  <a:schemeClr val="bg1">
                    <a:lumMod val="50000"/>
                  </a:schemeClr>
                </a:solidFill>
              </a:rPr>
              <a:t>Lati</a:t>
            </a:r>
            <a:endParaRPr lang="pl-PL" sz="1200" b="1" baseline="-25000" dirty="0">
              <a:solidFill>
                <a:schemeClr val="bg1">
                  <a:lumMod val="50000"/>
                </a:schemeClr>
              </a:solidFill>
            </a:endParaRPr>
          </a:p>
        </p:txBody>
      </p:sp>
    </p:spTree>
    <p:extLst>
      <p:ext uri="{BB962C8B-B14F-4D97-AF65-F5344CB8AC3E}">
        <p14:creationId xmlns:p14="http://schemas.microsoft.com/office/powerpoint/2010/main" val="3389183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6B8B9-44FE-F95C-F8EB-2A037AE439B5}"/>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63E266B0-2323-414D-4F61-1DD7CFE03A9B}"/>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B2D19F8B-1494-7706-F1B4-318C95A508F4}"/>
              </a:ext>
            </a:extLst>
          </p:cNvPr>
          <p:cNvSpPr>
            <a:spLocks noGrp="1"/>
          </p:cNvSpPr>
          <p:nvPr>
            <p:ph idx="1"/>
          </p:nvPr>
        </p:nvSpPr>
        <p:spPr>
          <a:xfrm>
            <a:off x="5708072" y="1646493"/>
            <a:ext cx="6035693"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GRAVITACIJSKI MODEL </a:t>
            </a:r>
            <a:br>
              <a:rPr lang="pl-PL" sz="4000" kern="100" dirty="0">
                <a:solidFill>
                  <a:srgbClr val="002060"/>
                </a:solidFill>
                <a:cs typeface="Times New Roman" panose="02020603050405020304" pitchFamily="18" charset="0"/>
              </a:rPr>
            </a:br>
            <a:r>
              <a:rPr lang="hr" sz="4000" kern="100" dirty="0">
                <a:solidFill>
                  <a:srgbClr val="002060"/>
                </a:solidFill>
                <a:cs typeface="Times New Roman" panose="02020603050405020304" pitchFamily="18" charset="0"/>
              </a:rPr>
              <a:t>U MEĐUNARODNOJ TRGOVINI</a:t>
            </a:r>
          </a:p>
          <a:p>
            <a:pPr marL="0" indent="0">
              <a:buNone/>
            </a:pPr>
            <a:endParaRPr lang="pl-PL" dirty="0"/>
          </a:p>
        </p:txBody>
      </p:sp>
    </p:spTree>
    <p:extLst>
      <p:ext uri="{BB962C8B-B14F-4D97-AF65-F5344CB8AC3E}">
        <p14:creationId xmlns:p14="http://schemas.microsoft.com/office/powerpoint/2010/main" val="1531229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115E8-09D4-8CC6-AADF-8C3B7231201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46506B0-1241-D30C-A1C9-936382191F36}"/>
              </a:ext>
            </a:extLst>
          </p:cNvPr>
          <p:cNvSpPr/>
          <p:nvPr/>
        </p:nvSpPr>
        <p:spPr>
          <a:xfrm>
            <a:off x="0" y="1852519"/>
            <a:ext cx="7046258"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5E9B994A-6592-065A-CA10-6B9149D7DAAF}"/>
              </a:ext>
            </a:extLst>
          </p:cNvPr>
          <p:cNvSpPr>
            <a:spLocks noGrp="1"/>
          </p:cNvSpPr>
          <p:nvPr>
            <p:ph type="title"/>
          </p:nvPr>
        </p:nvSpPr>
        <p:spPr>
          <a:xfrm>
            <a:off x="1626845" y="359457"/>
            <a:ext cx="9745133" cy="1116542"/>
          </a:xfrm>
        </p:spPr>
        <p:txBody>
          <a:bodyPr>
            <a:normAutofit/>
          </a:bodyPr>
          <a:lstStyle/>
          <a:p>
            <a:r>
              <a:rPr lang="hr" sz="3200" kern="100" dirty="0">
                <a:cs typeface="Times New Roman" panose="02020603050405020304" pitchFamily="18" charset="0"/>
              </a:rPr>
              <a:t>Gravitacijski model u međunarodnoj trgovini</a:t>
            </a:r>
            <a:endParaRPr lang="pl-PL" dirty="0"/>
          </a:p>
        </p:txBody>
      </p:sp>
      <p:sp>
        <p:nvSpPr>
          <p:cNvPr id="3" name="Symbol zastępczy zawartości 2">
            <a:extLst>
              <a:ext uri="{FF2B5EF4-FFF2-40B4-BE49-F238E27FC236}">
                <a16:creationId xmlns:a16="http://schemas.microsoft.com/office/drawing/2014/main" id="{93FB17A2-A8E4-6091-6F18-D068767A46C1}"/>
              </a:ext>
            </a:extLst>
          </p:cNvPr>
          <p:cNvSpPr>
            <a:spLocks noGrp="1"/>
          </p:cNvSpPr>
          <p:nvPr>
            <p:ph idx="1"/>
          </p:nvPr>
        </p:nvSpPr>
        <p:spPr>
          <a:xfrm>
            <a:off x="918883" y="2121460"/>
            <a:ext cx="5490882" cy="3544233"/>
          </a:xfrm>
        </p:spPr>
        <p:txBody>
          <a:bodyPr>
            <a:normAutofit/>
          </a:bodyPr>
          <a:lstStyle/>
          <a:p>
            <a:pPr algn="just">
              <a:spcAft>
                <a:spcPts val="600"/>
              </a:spcAft>
              <a:buFont typeface="Wingdings" panose="05000000000000000000" pitchFamily="2" charset="2"/>
              <a:buChar char="§"/>
            </a:pPr>
            <a:r>
              <a:rPr lang="hr" sz="1600" dirty="0"/>
              <a:t>Tinbergen (1962.) prvi je dao intuitivno objašnjenje bilateralnih trgovinskih tokova u međunarodnoj trgovini. Njegova su otkrića postavila temelje za moderni model gravitacije, koji pretpostavlja da je trgovina među nacijama izravno proporcionalna veličini njihovih gospodarstava i obrnuto proporcionalna troškovima trgovine. Ovo treba shvatiti na sljedeći način:</a:t>
            </a:r>
          </a:p>
          <a:p>
            <a:pPr lvl="1" algn="just">
              <a:spcAft>
                <a:spcPts val="600"/>
              </a:spcAft>
              <a:buFont typeface="Wingdings" panose="05000000000000000000" pitchFamily="2" charset="2"/>
              <a:buChar char="§"/>
            </a:pPr>
            <a:r>
              <a:rPr lang="hr" sz="1600" dirty="0"/>
              <a:t>očekuje se da će veće zemlje više trgovati,</a:t>
            </a:r>
          </a:p>
          <a:p>
            <a:pPr lvl="1" algn="just">
              <a:spcAft>
                <a:spcPts val="600"/>
              </a:spcAft>
              <a:buFont typeface="Wingdings" panose="05000000000000000000" pitchFamily="2" charset="2"/>
              <a:buChar char="§"/>
            </a:pPr>
            <a:r>
              <a:rPr lang="hr" sz="1600" dirty="0"/>
              <a:t>očekuje se da će zemlje koje su udaljenije manje trgovati (vjerojatno zbog viših troškova trgovine).</a:t>
            </a:r>
          </a:p>
          <a:p>
            <a:pPr algn="just">
              <a:spcAft>
                <a:spcPts val="600"/>
              </a:spcAft>
              <a:buFont typeface="Wingdings" panose="05000000000000000000" pitchFamily="2" charset="2"/>
              <a:buChar char="§"/>
            </a:pPr>
            <a:endParaRPr lang="pl-PL" sz="1400" dirty="0"/>
          </a:p>
        </p:txBody>
      </p:sp>
      <p:pic>
        <p:nvPicPr>
          <p:cNvPr id="8194" name="Picture 2" descr="Glob, Globus, Świat, Ziemia, Planeta">
            <a:extLst>
              <a:ext uri="{FF2B5EF4-FFF2-40B4-BE49-F238E27FC236}">
                <a16:creationId xmlns:a16="http://schemas.microsoft.com/office/drawing/2014/main" id="{176BE4FB-2779-9783-3831-4D61AEAAC7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57" r="11173"/>
          <a:stretch/>
        </p:blipFill>
        <p:spPr bwMode="auto">
          <a:xfrm>
            <a:off x="7046258" y="1852519"/>
            <a:ext cx="5145742" cy="418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38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a:t>Dnevni red</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3626908"/>
          </a:xfrm>
          <a:solidFill>
            <a:schemeClr val="bg1">
              <a:lumMod val="95000"/>
            </a:schemeClr>
          </a:solidFill>
        </p:spPr>
        <p:txBody>
          <a:bodyPr>
            <a:normAutofit/>
          </a:bodyPr>
          <a:lstStyle/>
          <a:p>
            <a:r>
              <a:rPr lang="hr" sz="1800" kern="100" dirty="0">
                <a:cs typeface="Times New Roman" panose="02020603050405020304" pitchFamily="18" charset="0"/>
              </a:rPr>
              <a:t>Logistička mreža</a:t>
            </a:r>
          </a:p>
          <a:p>
            <a:r>
              <a:rPr lang="hr" sz="1800" kern="100" dirty="0">
                <a:cs typeface="Times New Roman" panose="02020603050405020304" pitchFamily="18" charset="0"/>
              </a:rPr>
              <a:t>Gravitacijski </a:t>
            </a:r>
            <a:r>
              <a:rPr lang="hr" sz="1800" kern="100" dirty="0" err="1">
                <a:cs typeface="Times New Roman" panose="02020603050405020304" pitchFamily="18" charset="0"/>
              </a:rPr>
              <a:t>model </a:t>
            </a:r>
            <a:r>
              <a:rPr lang="hr" sz="1800" kern="100" dirty="0">
                <a:cs typeface="Times New Roman" panose="02020603050405020304" pitchFamily="18" charset="0"/>
              </a:rPr>
              <a:t>u logističkoj mreži</a:t>
            </a:r>
            <a:endParaRPr lang="pl-PL" sz="1800" kern="100" dirty="0">
              <a:cs typeface="Times New Roman" panose="02020603050405020304" pitchFamily="18" charset="0"/>
            </a:endParaRPr>
          </a:p>
          <a:p>
            <a:r>
              <a:rPr lang="hr" sz="1800" kern="100" dirty="0" err="1">
                <a:cs typeface="Times New Roman" panose="02020603050405020304" pitchFamily="18" charset="0"/>
              </a:rPr>
              <a:t>Uravnotežen</a:t>
            </a:r>
            <a:r>
              <a:rPr lang="hr" sz="1800" kern="100" dirty="0">
                <a:cs typeface="Times New Roman" panose="02020603050405020304" pitchFamily="18" charset="0"/>
              </a:rPr>
              <a:t> model </a:t>
            </a:r>
            <a:r>
              <a:rPr lang="hr" sz="1800" kern="100" dirty="0" err="1">
                <a:cs typeface="Times New Roman" panose="02020603050405020304" pitchFamily="18" charset="0"/>
              </a:rPr>
              <a:t>gravitacije</a:t>
            </a:r>
          </a:p>
          <a:p>
            <a:r>
              <a:rPr lang="hr" sz="1800" kern="100" dirty="0">
                <a:cs typeface="Times New Roman" panose="02020603050405020304" pitchFamily="18" charset="0"/>
              </a:rPr>
              <a:t>Gravitacijski model u međunarodnoj trgovini</a:t>
            </a:r>
            <a:endParaRPr lang="pl-PL" sz="1800" kern="100" dirty="0">
              <a:cs typeface="Times New Roman" panose="02020603050405020304" pitchFamily="18" charset="0"/>
            </a:endParaRPr>
          </a:p>
          <a:p>
            <a:r>
              <a:rPr lang="hr" sz="1800" kern="100" dirty="0" err="1">
                <a:cs typeface="Times New Roman" panose="02020603050405020304" pitchFamily="18" charset="0"/>
              </a:rPr>
              <a:t>Sažetak</a:t>
            </a:r>
            <a:endParaRPr lang="pl-PL" sz="1800" kern="100" dirty="0">
              <a:cs typeface="Times New Roman" panose="02020603050405020304" pitchFamily="18" charset="0"/>
            </a:endParaRPr>
          </a:p>
          <a:p>
            <a:endParaRPr lang="pl-PL" sz="1800" kern="100" dirty="0">
              <a:cs typeface="Times New Roman" panose="02020603050405020304" pitchFamily="18" charset="0"/>
            </a:endParaRP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018EF-09C6-67CF-E5F1-FE437E1B988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D2B6DC4E-6183-CCDA-A868-DE9FC8D1BC27}"/>
                  </a:ext>
                </a:extLst>
              </p:cNvPr>
              <p:cNvSpPr txBox="1">
                <a:spLocks/>
              </p:cNvSpPr>
              <p:nvPr/>
            </p:nvSpPr>
            <p:spPr>
              <a:xfrm>
                <a:off x="2357717" y="1389530"/>
                <a:ext cx="9284448" cy="4545106"/>
              </a:xfrm>
              <a:prstGeom prst="rect">
                <a:avLst/>
              </a:prstGeom>
              <a:solidFill>
                <a:schemeClr val="bg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Aft>
                    <a:spcPts val="600"/>
                  </a:spcAft>
                  <a:buNone/>
                </a:pPr>
                <a:r>
                  <a:rPr lang="hr" sz="2500" kern="100" dirty="0">
                    <a:solidFill>
                      <a:schemeClr val="accent1">
                        <a:lumMod val="50000"/>
                      </a:schemeClr>
                    </a:solidFill>
                    <a:ea typeface="Calibri" panose="020F0502020204030204" pitchFamily="34" charset="0"/>
                    <a:cs typeface="Times New Roman" panose="02020603050405020304" pitchFamily="18" charset="0"/>
                  </a:rPr>
                  <a:t>Zbog učinkovitosti modela gravitacije u istraživanju trgovine, vidjeli smo značajan porast upotrebe modela gravitacije za procjenu različitih aspekata međunarodne trgovine (Azmi, et al. 2024.):</a:t>
                </a: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indent="0" algn="just">
                  <a:lnSpc>
                    <a:spcPct val="150000"/>
                  </a:lnSpc>
                  <a:spcAft>
                    <a:spcPts val="600"/>
                  </a:spcAft>
                  <a:buNone/>
                </a:pP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pl-PL" b="1" i="1" smtClean="0">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𝑿</m:t>
                          </m:r>
                        </m:e>
                        <m:sub>
                          <m:r>
                            <a:rPr lang="pl-PL" b="1" i="1">
                              <a:solidFill>
                                <a:schemeClr val="accent1">
                                  <a:lumMod val="50000"/>
                                </a:schemeClr>
                              </a:solidFill>
                              <a:latin typeface="Cambria Math" panose="02040503050406030204" pitchFamily="18" charset="0"/>
                            </a:rPr>
                            <m:t>𝒊𝒋</m:t>
                          </m:r>
                        </m:sub>
                      </m:sSub>
                      <m:r>
                        <a:rPr lang="pl-PL" b="1" i="1">
                          <a:solidFill>
                            <a:schemeClr val="accent1">
                              <a:lumMod val="50000"/>
                            </a:schemeClr>
                          </a:solidFill>
                          <a:latin typeface="Cambria Math" panose="02040503050406030204" pitchFamily="18" charset="0"/>
                        </a:rPr>
                        <m:t>= </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𝜶</m:t>
                          </m:r>
                        </m:e>
                        <m:sub>
                          <m:r>
                            <a:rPr lang="pl-PL" b="1" i="1">
                              <a:solidFill>
                                <a:schemeClr val="accent1">
                                  <a:lumMod val="50000"/>
                                </a:schemeClr>
                              </a:solidFill>
                              <a:latin typeface="Cambria Math" panose="02040503050406030204" pitchFamily="18" charset="0"/>
                            </a:rPr>
                            <m:t>𝒊</m:t>
                          </m:r>
                        </m:sub>
                      </m:sSub>
                      <m:r>
                        <a:rPr lang="pl-PL" b="1" i="1">
                          <a:solidFill>
                            <a:schemeClr val="accent1">
                              <a:lumMod val="50000"/>
                            </a:schemeClr>
                          </a:solidFill>
                          <a:latin typeface="Cambria Math" panose="02040503050406030204" pitchFamily="18" charset="0"/>
                        </a:rPr>
                        <m:t>+ </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𝜷</m:t>
                          </m:r>
                        </m:e>
                        <m:sub>
                          <m:r>
                            <a:rPr lang="pl-PL" b="1" i="1">
                              <a:solidFill>
                                <a:schemeClr val="accent1">
                                  <a:lumMod val="50000"/>
                                </a:schemeClr>
                              </a:solidFill>
                              <a:latin typeface="Cambria Math" panose="02040503050406030204" pitchFamily="18" charset="0"/>
                            </a:rPr>
                            <m:t>𝟏</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𝑮𝑫𝑷</m:t>
                          </m:r>
                        </m:e>
                        <m:sub>
                          <m:r>
                            <a:rPr lang="pl-PL" b="1" i="1">
                              <a:solidFill>
                                <a:schemeClr val="accent1">
                                  <a:lumMod val="50000"/>
                                </a:schemeClr>
                              </a:solidFill>
                              <a:latin typeface="Cambria Math" panose="02040503050406030204" pitchFamily="18" charset="0"/>
                            </a:rPr>
                            <m:t>𝒊</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𝜷</m:t>
                          </m:r>
                        </m:e>
                        <m:sub>
                          <m:r>
                            <a:rPr lang="pl-PL" b="1" i="1">
                              <a:solidFill>
                                <a:schemeClr val="accent1">
                                  <a:lumMod val="50000"/>
                                </a:schemeClr>
                              </a:solidFill>
                              <a:latin typeface="Cambria Math" panose="02040503050406030204" pitchFamily="18" charset="0"/>
                            </a:rPr>
                            <m:t>𝟐</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𝑮𝑫𝑷</m:t>
                          </m:r>
                        </m:e>
                        <m:sub>
                          <m:r>
                            <a:rPr lang="pl-PL" b="1" i="1">
                              <a:solidFill>
                                <a:schemeClr val="accent1">
                                  <a:lumMod val="50000"/>
                                </a:schemeClr>
                              </a:solidFill>
                              <a:latin typeface="Cambria Math" panose="02040503050406030204" pitchFamily="18" charset="0"/>
                            </a:rPr>
                            <m:t>𝒋</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𝜷</m:t>
                          </m:r>
                        </m:e>
                        <m:sub>
                          <m:r>
                            <a:rPr lang="pl-PL" b="1" i="1">
                              <a:solidFill>
                                <a:schemeClr val="accent1">
                                  <a:lumMod val="50000"/>
                                </a:schemeClr>
                              </a:solidFill>
                              <a:latin typeface="Cambria Math" panose="02040503050406030204" pitchFamily="18" charset="0"/>
                            </a:rPr>
                            <m:t>𝟑</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𝑻𝑪</m:t>
                          </m:r>
                        </m:e>
                        <m:sub>
                          <m:r>
                            <a:rPr lang="pl-PL" b="1" i="1">
                              <a:solidFill>
                                <a:schemeClr val="accent1">
                                  <a:lumMod val="50000"/>
                                </a:schemeClr>
                              </a:solidFill>
                              <a:latin typeface="Cambria Math" panose="02040503050406030204" pitchFamily="18" charset="0"/>
                            </a:rPr>
                            <m:t>𝒊𝒋</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𝝁</m:t>
                          </m:r>
                        </m:e>
                        <m:sub>
                          <m:r>
                            <a:rPr lang="pl-PL" b="1" i="1">
                              <a:solidFill>
                                <a:schemeClr val="accent1">
                                  <a:lumMod val="50000"/>
                                </a:schemeClr>
                              </a:solidFill>
                              <a:latin typeface="Cambria Math" panose="02040503050406030204" pitchFamily="18" charset="0"/>
                            </a:rPr>
                            <m:t>𝒊</m:t>
                          </m:r>
                        </m:sub>
                      </m:sSub>
                    </m:oMath>
                  </m:oMathPara>
                </a14:m>
                <a:endParaRPr lang="pl-PL" dirty="0">
                  <a:solidFill>
                    <a:schemeClr val="accent1">
                      <a:lumMod val="50000"/>
                    </a:schemeClr>
                  </a:solidFill>
                </a:endParaRPr>
              </a:p>
              <a:p>
                <a:pPr marL="0" indent="0">
                  <a:buNone/>
                </a:pPr>
                <a:endParaRPr lang="pl-PL" dirty="0">
                  <a:solidFill>
                    <a:schemeClr val="accent1">
                      <a:lumMod val="50000"/>
                    </a:schemeClr>
                  </a:solidFill>
                </a:endParaRPr>
              </a:p>
              <a:p>
                <a:pPr marL="0" indent="0">
                  <a:buNone/>
                </a:pPr>
                <a:r>
                  <a:rPr lang="hr" dirty="0">
                    <a:solidFill>
                      <a:schemeClr val="accent1">
                        <a:lumMod val="50000"/>
                      </a:schemeClr>
                    </a:solidFill>
                  </a:rPr>
                  <a:t>gdje:</a:t>
                </a:r>
                <a:endParaRPr lang="pl-PL" dirty="0">
                  <a:solidFill>
                    <a:schemeClr val="accent1">
                      <a:lumMod val="50000"/>
                    </a:schemeClr>
                  </a:solidFill>
                </a:endParaRPr>
              </a:p>
              <a:p>
                <a:r>
                  <a:rPr lang="hr" sz="2500" i="1" dirty="0">
                    <a:solidFill>
                      <a:schemeClr val="accent1">
                        <a:lumMod val="50000"/>
                      </a:schemeClr>
                    </a:solidFill>
                  </a:rPr>
                  <a:t>X </a:t>
                </a:r>
                <a:r>
                  <a:rPr lang="hr" sz="2500" i="1" baseline="-25000" dirty="0">
                    <a:solidFill>
                      <a:schemeClr val="accent1">
                        <a:lumMod val="50000"/>
                      </a:schemeClr>
                    </a:solidFill>
                  </a:rPr>
                  <a:t>IJ </a:t>
                </a:r>
                <a:r>
                  <a:rPr lang="hr" sz="2500" dirty="0">
                    <a:solidFill>
                      <a:schemeClr val="accent1">
                        <a:lumMod val="50000"/>
                      </a:schemeClr>
                    </a:solidFill>
                  </a:rPr>
                  <a:t>– tok u međunarodnoj trgovini iz zemlje </a:t>
                </a:r>
                <a:r>
                  <a:rPr lang="hr" sz="2500" i="1" dirty="0">
                    <a:solidFill>
                      <a:schemeClr val="accent1">
                        <a:lumMod val="50000"/>
                      </a:schemeClr>
                    </a:solidFill>
                  </a:rPr>
                  <a:t>I </a:t>
                </a:r>
                <a:r>
                  <a:rPr lang="hr" sz="2500" dirty="0">
                    <a:solidFill>
                      <a:schemeClr val="accent1">
                        <a:lumMod val="50000"/>
                      </a:schemeClr>
                    </a:solidFill>
                  </a:rPr>
                  <a:t>u zemlju </a:t>
                </a:r>
                <a:r>
                  <a:rPr lang="hr" sz="2500" i="1" dirty="0">
                    <a:solidFill>
                      <a:schemeClr val="accent1">
                        <a:lumMod val="50000"/>
                      </a:schemeClr>
                    </a:solidFill>
                  </a:rPr>
                  <a:t>J</a:t>
                </a:r>
                <a:endParaRPr lang="pl-PL" sz="2500" dirty="0">
                  <a:solidFill>
                    <a:schemeClr val="accent1">
                      <a:lumMod val="50000"/>
                    </a:schemeClr>
                  </a:solidFill>
                </a:endParaRPr>
              </a:p>
              <a:p>
                <a:r>
                  <a:rPr lang="hr" sz="2500" i="1" dirty="0" err="1">
                    <a:solidFill>
                      <a:schemeClr val="accent1">
                        <a:lumMod val="50000"/>
                      </a:schemeClr>
                    </a:solidFill>
                  </a:rPr>
                  <a:t>BDP </a:t>
                </a:r>
                <a:r>
                  <a:rPr lang="hr" sz="2500" i="1" baseline="-25000" dirty="0" err="1">
                    <a:solidFill>
                      <a:schemeClr val="accent1">
                        <a:lumMod val="50000"/>
                      </a:schemeClr>
                    </a:solidFill>
                  </a:rPr>
                  <a:t>i </a:t>
                </a:r>
                <a:r>
                  <a:rPr lang="hr" sz="2500" i="1" dirty="0" err="1">
                    <a:solidFill>
                      <a:schemeClr val="accent1">
                        <a:lumMod val="50000"/>
                      </a:schemeClr>
                    </a:solidFill>
                  </a:rPr>
                  <a:t>i </a:t>
                </a:r>
                <a:r>
                  <a:rPr lang="hr" sz="2500" dirty="0">
                    <a:solidFill>
                      <a:schemeClr val="accent1">
                        <a:lumMod val="50000"/>
                      </a:schemeClr>
                    </a:solidFill>
                  </a:rPr>
                  <a:t>BDP </a:t>
                </a:r>
                <a:r>
                  <a:rPr lang="hr" sz="2500" i="1" baseline="-25000" dirty="0" err="1">
                    <a:solidFill>
                      <a:schemeClr val="accent1">
                        <a:lumMod val="50000"/>
                      </a:schemeClr>
                    </a:solidFill>
                  </a:rPr>
                  <a:t>j</a:t>
                </a:r>
                <a:r>
                  <a:rPr lang="hr" sz="2500" i="1" dirty="0">
                    <a:solidFill>
                      <a:schemeClr val="accent1">
                        <a:lumMod val="50000"/>
                      </a:schemeClr>
                    </a:solidFill>
                  </a:rPr>
                  <a:t> </a:t>
                </a:r>
                <a:r>
                  <a:rPr lang="hr" sz="2500" dirty="0">
                    <a:solidFill>
                      <a:schemeClr val="accent1">
                        <a:lumMod val="50000"/>
                      </a:schemeClr>
                    </a:solidFill>
                  </a:rPr>
                  <a:t>– bruto domaći proizvod zemlje podrijetla i zemlje odredišta</a:t>
                </a:r>
                <a:endParaRPr lang="pl-PL" sz="2500" dirty="0">
                  <a:solidFill>
                    <a:schemeClr val="accent1">
                      <a:lumMod val="50000"/>
                    </a:schemeClr>
                  </a:solidFill>
                </a:endParaRPr>
              </a:p>
              <a:p>
                <a:r>
                  <a:rPr lang="hr" sz="2500" i="1" dirty="0">
                    <a:solidFill>
                      <a:schemeClr val="accent1">
                        <a:lumMod val="50000"/>
                      </a:schemeClr>
                    </a:solidFill>
                  </a:rPr>
                  <a:t>TC </a:t>
                </a:r>
                <a:r>
                  <a:rPr lang="hr" sz="2500" i="1" baseline="-25000" dirty="0">
                    <a:solidFill>
                      <a:schemeClr val="accent1">
                        <a:lumMod val="50000"/>
                      </a:schemeClr>
                    </a:solidFill>
                  </a:rPr>
                  <a:t>IJ </a:t>
                </a:r>
                <a:r>
                  <a:rPr lang="hr" sz="2500" dirty="0">
                    <a:solidFill>
                      <a:schemeClr val="accent1">
                        <a:lumMod val="50000"/>
                      </a:schemeClr>
                    </a:solidFill>
                  </a:rPr>
                  <a:t>– trošak trgovine između dviju zemalja, procijenjen geografskom udaljenošću između glavnih gradova</a:t>
                </a:r>
                <a:endParaRPr lang="pl-PL" sz="2500" dirty="0">
                  <a:solidFill>
                    <a:schemeClr val="accent1">
                      <a:lumMod val="50000"/>
                    </a:schemeClr>
                  </a:solidFill>
                </a:endParaRPr>
              </a:p>
              <a:p>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𝜇</m:t>
                        </m:r>
                      </m:e>
                      <m:sub>
                        <m:r>
                          <a:rPr lang="pl-PL" sz="2500" i="1">
                            <a:solidFill>
                              <a:schemeClr val="accent1">
                                <a:lumMod val="50000"/>
                              </a:schemeClr>
                            </a:solidFill>
                            <a:latin typeface="Cambria Math" panose="02040503050406030204" pitchFamily="18" charset="0"/>
                          </a:rPr>
                          <m:t>𝑖</m:t>
                        </m:r>
                      </m:sub>
                    </m:sSub>
                  </m:oMath>
                </a14:m>
                <a:r>
                  <a:rPr lang="hr" sz="2500" dirty="0">
                    <a:solidFill>
                      <a:schemeClr val="accent1">
                        <a:lumMod val="50000"/>
                      </a:schemeClr>
                    </a:solidFill>
                  </a:rPr>
                  <a:t>– slučajna greška</a:t>
                </a:r>
                <a:endParaRPr lang="pl-PL" sz="2500" dirty="0">
                  <a:solidFill>
                    <a:schemeClr val="accent1">
                      <a:lumMod val="50000"/>
                    </a:schemeClr>
                  </a:solidFill>
                </a:endParaRPr>
              </a:p>
              <a:p>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𝛼</m:t>
                        </m:r>
                      </m:e>
                      <m:sub>
                        <m:r>
                          <a:rPr lang="pl-PL" sz="2500" i="1">
                            <a:solidFill>
                              <a:schemeClr val="accent1">
                                <a:lumMod val="50000"/>
                              </a:schemeClr>
                            </a:solidFill>
                            <a:latin typeface="Cambria Math" panose="02040503050406030204" pitchFamily="18" charset="0"/>
                          </a:rPr>
                          <m:t>𝑖</m:t>
                        </m:r>
                      </m:sub>
                    </m:sSub>
                  </m:oMath>
                </a14:m>
                <a:r>
                  <a:rPr lang="hr" sz="2500" dirty="0">
                    <a:solidFill>
                      <a:schemeClr val="accent1">
                        <a:lumMod val="50000"/>
                      </a:schemeClr>
                    </a:solidFill>
                  </a:rPr>
                  <a:t>– sjecište modela</a:t>
                </a:r>
                <a:endParaRPr lang="pl-PL" sz="2500" dirty="0">
                  <a:solidFill>
                    <a:schemeClr val="accent1">
                      <a:lumMod val="50000"/>
                    </a:schemeClr>
                  </a:solidFill>
                </a:endParaRPr>
              </a:p>
              <a:p>
                <a14:m>
                  <m:oMath xmlns:m="http://schemas.openxmlformats.org/officeDocument/2006/math">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𝛽</m:t>
                        </m:r>
                      </m:e>
                      <m:sub>
                        <m:r>
                          <a:rPr lang="en-US" sz="2500" i="1">
                            <a:solidFill>
                              <a:schemeClr val="accent1">
                                <a:lumMod val="50000"/>
                              </a:schemeClr>
                            </a:solidFill>
                            <a:latin typeface="Cambria Math" panose="02040503050406030204" pitchFamily="18" charset="0"/>
                          </a:rPr>
                          <m:t>1</m:t>
                        </m:r>
                      </m:sub>
                    </m:sSub>
                    <m:r>
                      <a:rPr lang="en-US" sz="2500" i="1">
                        <a:solidFill>
                          <a:schemeClr val="accent1">
                            <a:lumMod val="50000"/>
                          </a:schemeClr>
                        </a:solidFill>
                        <a:latin typeface="Cambria Math" panose="02040503050406030204" pitchFamily="18" charset="0"/>
                      </a:rPr>
                      <m:t>, </m:t>
                    </m:r>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𝛽</m:t>
                        </m:r>
                      </m:e>
                      <m:sub>
                        <m:r>
                          <a:rPr lang="en-US" sz="2500" i="1">
                            <a:solidFill>
                              <a:schemeClr val="accent1">
                                <a:lumMod val="50000"/>
                              </a:schemeClr>
                            </a:solidFill>
                            <a:latin typeface="Cambria Math" panose="02040503050406030204" pitchFamily="18" charset="0"/>
                          </a:rPr>
                          <m:t>2</m:t>
                        </m:r>
                      </m:sub>
                    </m:sSub>
                    <m:r>
                      <a:rPr lang="en-US" sz="2500" i="1">
                        <a:solidFill>
                          <a:schemeClr val="accent1">
                            <a:lumMod val="50000"/>
                          </a:schemeClr>
                        </a:solidFill>
                        <a:latin typeface="Cambria Math" panose="02040503050406030204" pitchFamily="18" charset="0"/>
                      </a:rPr>
                      <m:t>, </m:t>
                    </m:r>
                    <m:sSub>
                      <m:sSubPr>
                        <m:ctrlPr>
                          <a:rPr lang="pl-PL" sz="2500" i="1">
                            <a:solidFill>
                              <a:schemeClr val="accent1">
                                <a:lumMod val="50000"/>
                              </a:schemeClr>
                            </a:solidFill>
                            <a:latin typeface="Cambria Math" panose="02040503050406030204" pitchFamily="18" charset="0"/>
                          </a:rPr>
                        </m:ctrlPr>
                      </m:sSubPr>
                      <m:e>
                        <m:r>
                          <a:rPr lang="pl-PL" sz="2500" i="1">
                            <a:solidFill>
                              <a:schemeClr val="accent1">
                                <a:lumMod val="50000"/>
                              </a:schemeClr>
                            </a:solidFill>
                            <a:latin typeface="Cambria Math" panose="02040503050406030204" pitchFamily="18" charset="0"/>
                          </a:rPr>
                          <m:t>𝛽</m:t>
                        </m:r>
                      </m:e>
                      <m:sub>
                        <m:r>
                          <a:rPr lang="en-US" sz="2500" i="1">
                            <a:solidFill>
                              <a:schemeClr val="accent1">
                                <a:lumMod val="50000"/>
                              </a:schemeClr>
                            </a:solidFill>
                            <a:latin typeface="Cambria Math" panose="02040503050406030204" pitchFamily="18" charset="0"/>
                          </a:rPr>
                          <m:t>3</m:t>
                        </m:r>
                      </m:sub>
                    </m:sSub>
                  </m:oMath>
                </a14:m>
                <a:r>
                  <a:rPr lang="hr" sz="2500" dirty="0">
                    <a:solidFill>
                      <a:schemeClr val="accent1">
                        <a:lumMod val="50000"/>
                      </a:schemeClr>
                    </a:solidFill>
                  </a:rPr>
                  <a:t>- koeficijenti koji mjere utjecaj eksplanatornih varijabli.</a:t>
                </a:r>
                <a:endParaRPr lang="pl-PL" sz="2500" dirty="0">
                  <a:solidFill>
                    <a:schemeClr val="accent1">
                      <a:lumMod val="50000"/>
                    </a:schemeClr>
                  </a:solidFill>
                </a:endParaRPr>
              </a:p>
            </p:txBody>
          </p:sp>
        </mc:Choice>
        <mc:Fallback xmlns="">
          <p:sp>
            <p:nvSpPr>
              <p:cNvPr id="2" name="Symbol zastępczy zawartości 7">
                <a:extLst>
                  <a:ext uri="{FF2B5EF4-FFF2-40B4-BE49-F238E27FC236}">
                    <a16:creationId xmlns:a16="http://schemas.microsoft.com/office/drawing/2014/main" id="{D2B6DC4E-6183-CCDA-A868-DE9FC8D1BC27}"/>
                  </a:ext>
                </a:extLst>
              </p:cNvPr>
              <p:cNvSpPr txBox="1">
                <a:spLocks noRot="1" noChangeAspect="1" noMove="1" noResize="1" noEditPoints="1" noAdjustHandles="1" noChangeArrowheads="1" noChangeShapeType="1" noTextEdit="1"/>
              </p:cNvSpPr>
              <p:nvPr/>
            </p:nvSpPr>
            <p:spPr>
              <a:xfrm>
                <a:off x="2357717" y="1389530"/>
                <a:ext cx="9284448" cy="4545106"/>
              </a:xfrm>
              <a:prstGeom prst="rect">
                <a:avLst/>
              </a:prstGeom>
              <a:blipFill>
                <a:blip r:embed="rId2"/>
                <a:stretch>
                  <a:fillRect l="-591" r="-722" b="-804"/>
                </a:stretch>
              </a:blipFill>
            </p:spPr>
            <p:txBody>
              <a:bodyPr/>
              <a:lstStyle/>
              <a:p>
                <a:r xmlns:a="http://schemas.openxmlformats.org/drawingml/2006/main">
                  <a:rPr lang="hr">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5BDE060A-3DC7-E249-D4C1-34FF3E2B9791}"/>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3" name="Tytuł 3">
            <a:extLst>
              <a:ext uri="{FF2B5EF4-FFF2-40B4-BE49-F238E27FC236}">
                <a16:creationId xmlns:a16="http://schemas.microsoft.com/office/drawing/2014/main" id="{159127B9-E581-8BCF-E817-1653E5E6DA2E}"/>
              </a:ext>
            </a:extLst>
          </p:cNvPr>
          <p:cNvSpPr>
            <a:spLocks noGrp="1"/>
          </p:cNvSpPr>
          <p:nvPr>
            <p:ph type="title"/>
          </p:nvPr>
        </p:nvSpPr>
        <p:spPr>
          <a:xfrm>
            <a:off x="1626845" y="359457"/>
            <a:ext cx="9745133" cy="1116542"/>
          </a:xfrm>
        </p:spPr>
        <p:txBody>
          <a:bodyPr>
            <a:normAutofit/>
          </a:bodyPr>
          <a:lstStyle/>
          <a:p>
            <a:r>
              <a:rPr lang="hr" sz="3200" kern="100" dirty="0">
                <a:cs typeface="Times New Roman" panose="02020603050405020304" pitchFamily="18" charset="0"/>
              </a:rPr>
              <a:t>Gravitacijski model u međunarodnoj trgovini</a:t>
            </a:r>
            <a:endParaRPr lang="pl-PL" dirty="0"/>
          </a:p>
        </p:txBody>
      </p:sp>
    </p:spTree>
    <p:extLst>
      <p:ext uri="{BB962C8B-B14F-4D97-AF65-F5344CB8AC3E}">
        <p14:creationId xmlns:p14="http://schemas.microsoft.com/office/powerpoint/2010/main" val="1163388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1429B-CF4D-A9FC-F551-4F0F72099C7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2D7FACEB-AF43-9547-1BA9-C85ADBB8029B}"/>
                  </a:ext>
                </a:extLst>
              </p:cNvPr>
              <p:cNvSpPr txBox="1">
                <a:spLocks/>
              </p:cNvSpPr>
              <p:nvPr/>
            </p:nvSpPr>
            <p:spPr>
              <a:xfrm>
                <a:off x="2357717" y="1389530"/>
                <a:ext cx="9284448" cy="4545106"/>
              </a:xfrm>
              <a:prstGeom prst="rect">
                <a:avLst/>
              </a:prstGeom>
              <a:solidFill>
                <a:schemeClr val="bg1">
                  <a:lumMod val="95000"/>
                </a:schemeClr>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Aft>
                    <a:spcPts val="600"/>
                  </a:spcAft>
                  <a:buNone/>
                </a:pPr>
                <a:r>
                  <a:rPr lang="hr" sz="2500" kern="100" dirty="0">
                    <a:solidFill>
                      <a:schemeClr val="accent1">
                        <a:lumMod val="50000"/>
                      </a:schemeClr>
                    </a:solidFill>
                    <a:ea typeface="Calibri" panose="020F0502020204030204" pitchFamily="34" charset="0"/>
                    <a:cs typeface="Times New Roman" panose="02020603050405020304" pitchFamily="18" charset="0"/>
                  </a:rPr>
                  <a:t>Zbog učinkovitosti modela gravitacije u istraživanju trgovine, vidjeli smo značajan porast upotrebe modela gravitacije za procjenu različitih aspekata međunarodne trgovine (Azmi, et al. 2024.):</a:t>
                </a: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indent="0" algn="just">
                  <a:lnSpc>
                    <a:spcPct val="150000"/>
                  </a:lnSpc>
                  <a:spcAft>
                    <a:spcPts val="600"/>
                  </a:spcAft>
                  <a:buNone/>
                </a:pP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pl-PL" sz="29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𝟎</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𝒚</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𝒚</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𝟑</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𝒏</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𝟒</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𝒏</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𝟓</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𝟔</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𝝁</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𝒊𝒋</m:t>
                          </m:r>
                        </m:sub>
                      </m:sSub>
                    </m:oMath>
                  </m:oMathPara>
                </a14:m>
                <a:endParaRPr lang="pl-PL" sz="1900" kern="100" dirty="0">
                  <a:solidFill>
                    <a:schemeClr val="accent1">
                      <a:lumMod val="50000"/>
                    </a:schemeClr>
                  </a:solidFill>
                  <a:effectLst/>
                  <a:ea typeface="Calibri" panose="020F0502020204030204" pitchFamily="34" charset="0"/>
                  <a:cs typeface="Times New Roman" panose="02020603050405020304" pitchFamily="18" charset="0"/>
                </a:endParaRPr>
              </a:p>
              <a:p>
                <a:pPr marL="0" indent="0">
                  <a:buNone/>
                </a:pPr>
                <a:endParaRPr lang="pl-PL" dirty="0">
                  <a:solidFill>
                    <a:schemeClr val="accent1">
                      <a:lumMod val="50000"/>
                    </a:schemeClr>
                  </a:solidFill>
                </a:endParaRPr>
              </a:p>
              <a:p>
                <a:pPr marL="220980" indent="0" algn="just">
                  <a:lnSpc>
                    <a:spcPct val="150000"/>
                  </a:lnSpc>
                  <a:spcAft>
                    <a:spcPts val="600"/>
                  </a:spcAft>
                  <a:buNone/>
                </a:pPr>
                <a:r>
                  <a:rPr lang="hr" dirty="0">
                    <a:solidFill>
                      <a:schemeClr val="accent1">
                        <a:lumMod val="50000"/>
                      </a:schemeClr>
                    </a:solidFill>
                  </a:rPr>
                  <a:t>Gdje :</a:t>
                </a:r>
              </a:p>
              <a:p>
                <a:pPr marL="449580" algn="just">
                  <a:lnSpc>
                    <a:spcPct val="120000"/>
                  </a:lnSpc>
                  <a:spcBef>
                    <a:spcPts val="0"/>
                  </a:spcBef>
                  <a:spcAft>
                    <a:spcPts val="600"/>
                  </a:spcAft>
                </a:pPr>
                <a14:m>
                  <m:oMath xmlns:m="http://schemas.openxmlformats.org/officeDocument/2006/math">
                    <m:sSub>
                      <m:sSubPr>
                        <m:ctrlPr>
                          <a:rPr lang="pl-PL" sz="1800"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𝑋</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oMath>
                </a14:m>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trgovinski </a:t>
                </a:r>
                <a:r>
                  <a:rPr lang="hr" sz="1800" kern="100" dirty="0" err="1">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tok </a:t>
                </a:r>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(izvoz ili uvoz iz zemlje </a:t>
                </a:r>
                <a:r>
                  <a:rPr lang="hr" sz="1800" i="1"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i </a:t>
                </a:r>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u zemlju </a:t>
                </a:r>
                <a:r>
                  <a:rPr lang="hr"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a:t>
                </a:r>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prihod zemlje izvoznice </a:t>
                </a:r>
                <a:r>
                  <a:rPr lang="hr"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oMath>
                </a14:m>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prihod zemlje uvoznice </a:t>
                </a:r>
                <a:r>
                  <a:rPr lang="hr"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a:t>
                </a:r>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oMath>
                </a14:m>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broj stanovnika zemlje </a:t>
                </a:r>
                <a:r>
                  <a:rPr lang="hr"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 j</a:t>
                </a:r>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oMath>
                </a14:m>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udaljenost između zemalja </a:t>
                </a:r>
                <a:r>
                  <a:rPr lang="hr"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800" kern="100" dirty="0" err="1">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ja</a:t>
                </a:r>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oMath>
                </a14:m>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lažna varijabla s vrijednošću 1 ako su zemlje i i j članice određenih povlaštenih trgovinskih područja, a 0 u suprotnom</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predstavlja točku presjeka</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6</m:t>
                        </m:r>
                      </m:sub>
                    </m:sSub>
                  </m:oMath>
                </a14:m>
                <a:r>
                  <a:rPr lang="hr"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koeficijenti</a:t>
                </a: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kern="100">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respectively</m:t>
                    </m:r>
                  </m:oMath>
                </a14:m>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𝜇</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hr"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slučajna greška.</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pl-PL" dirty="0">
                  <a:solidFill>
                    <a:schemeClr val="accent1">
                      <a:lumMod val="50000"/>
                    </a:schemeClr>
                  </a:solidFill>
                </a:endParaRPr>
              </a:p>
            </p:txBody>
          </p:sp>
        </mc:Choice>
        <mc:Fallback xmlns="">
          <p:sp>
            <p:nvSpPr>
              <p:cNvPr id="2" name="Symbol zastępczy zawartości 7">
                <a:extLst>
                  <a:ext uri="{FF2B5EF4-FFF2-40B4-BE49-F238E27FC236}">
                    <a16:creationId xmlns:a16="http://schemas.microsoft.com/office/drawing/2014/main" id="{2D7FACEB-AF43-9547-1BA9-C85ADBB8029B}"/>
                  </a:ext>
                </a:extLst>
              </p:cNvPr>
              <p:cNvSpPr txBox="1">
                <a:spLocks noRot="1" noChangeAspect="1" noMove="1" noResize="1" noEditPoints="1" noAdjustHandles="1" noChangeArrowheads="1" noChangeShapeType="1" noTextEdit="1"/>
              </p:cNvSpPr>
              <p:nvPr/>
            </p:nvSpPr>
            <p:spPr>
              <a:xfrm>
                <a:off x="2357717" y="1389530"/>
                <a:ext cx="9284448" cy="4545106"/>
              </a:xfrm>
              <a:prstGeom prst="rect">
                <a:avLst/>
              </a:prstGeom>
              <a:blipFill>
                <a:blip r:embed="rId2"/>
                <a:stretch>
                  <a:fillRect r="-197"/>
                </a:stretch>
              </a:blipFill>
            </p:spPr>
            <p:txBody>
              <a:bodyPr/>
              <a:lstStyle/>
              <a:p>
                <a:r xmlns:a="http://schemas.openxmlformats.org/drawingml/2006/main">
                  <a:rPr lang="hr">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187AE7DE-2A2D-5282-B7AA-3B86D97BE640}"/>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3" name="Tytuł 3">
            <a:extLst>
              <a:ext uri="{FF2B5EF4-FFF2-40B4-BE49-F238E27FC236}">
                <a16:creationId xmlns:a16="http://schemas.microsoft.com/office/drawing/2014/main" id="{76D188F2-C971-9B7F-1F02-70AFEBADF650}"/>
              </a:ext>
            </a:extLst>
          </p:cNvPr>
          <p:cNvSpPr>
            <a:spLocks noGrp="1"/>
          </p:cNvSpPr>
          <p:nvPr>
            <p:ph type="title"/>
          </p:nvPr>
        </p:nvSpPr>
        <p:spPr>
          <a:xfrm>
            <a:off x="1626845" y="359457"/>
            <a:ext cx="9745133" cy="1116542"/>
          </a:xfrm>
        </p:spPr>
        <p:txBody>
          <a:bodyPr>
            <a:normAutofit/>
          </a:bodyPr>
          <a:lstStyle/>
          <a:p>
            <a:r>
              <a:rPr lang="hr" sz="3200" kern="100" dirty="0">
                <a:cs typeface="Times New Roman" panose="02020603050405020304" pitchFamily="18" charset="0"/>
              </a:rPr>
              <a:t>Gravitacijski model u međunarodnoj trgovini</a:t>
            </a:r>
            <a:endParaRPr lang="pl-PL" dirty="0"/>
          </a:p>
        </p:txBody>
      </p:sp>
    </p:spTree>
    <p:extLst>
      <p:ext uri="{BB962C8B-B14F-4D97-AF65-F5344CB8AC3E}">
        <p14:creationId xmlns:p14="http://schemas.microsoft.com/office/powerpoint/2010/main" val="2544732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14D7F-3105-4538-0FCF-03641B1BF8B5}"/>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639EBCFB-32D4-6084-B323-1309E47834EB}"/>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08C8349B-0801-2ED0-9D0C-FA6BE0CA49AC}"/>
              </a:ext>
            </a:extLst>
          </p:cNvPr>
          <p:cNvSpPr>
            <a:spLocks noGrp="1"/>
          </p:cNvSpPr>
          <p:nvPr>
            <p:ph idx="1"/>
          </p:nvPr>
        </p:nvSpPr>
        <p:spPr>
          <a:xfrm>
            <a:off x="5708072" y="2215823"/>
            <a:ext cx="6035693" cy="3024119"/>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SAŽETAK</a:t>
            </a:r>
            <a:endParaRPr lang="en-US" sz="4000" kern="1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186538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E13A1-29E2-C2E2-BDD5-1B1027A16765}"/>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ADBBECDC-8CCE-902D-15CA-37988CA7DD97}"/>
              </a:ext>
            </a:extLst>
          </p:cNvPr>
          <p:cNvSpPr/>
          <p:nvPr/>
        </p:nvSpPr>
        <p:spPr>
          <a:xfrm>
            <a:off x="0" y="1852519"/>
            <a:ext cx="7046258"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E07F9D87-DC70-F9EE-CAD3-08F8263F9B4B}"/>
              </a:ext>
            </a:extLst>
          </p:cNvPr>
          <p:cNvSpPr>
            <a:spLocks noGrp="1"/>
          </p:cNvSpPr>
          <p:nvPr>
            <p:ph type="title"/>
          </p:nvPr>
        </p:nvSpPr>
        <p:spPr>
          <a:xfrm>
            <a:off x="1626845" y="359457"/>
            <a:ext cx="9745133" cy="1116542"/>
          </a:xfrm>
        </p:spPr>
        <p:txBody>
          <a:bodyPr>
            <a:normAutofit/>
          </a:bodyPr>
          <a:lstStyle/>
          <a:p>
            <a:r>
              <a:rPr lang="hr" sz="3200" kern="100" dirty="0" err="1">
                <a:cs typeface="Times New Roman" panose="02020603050405020304" pitchFamily="18" charset="0"/>
              </a:rPr>
              <a:t>Sažetak</a:t>
            </a:r>
            <a:endParaRPr lang="pl-PL" dirty="0"/>
          </a:p>
        </p:txBody>
      </p:sp>
      <p:sp>
        <p:nvSpPr>
          <p:cNvPr id="3" name="Symbol zastępczy zawartości 2">
            <a:extLst>
              <a:ext uri="{FF2B5EF4-FFF2-40B4-BE49-F238E27FC236}">
                <a16:creationId xmlns:a16="http://schemas.microsoft.com/office/drawing/2014/main" id="{8467D3D0-95FC-F4F1-E136-788D0F46870C}"/>
              </a:ext>
            </a:extLst>
          </p:cNvPr>
          <p:cNvSpPr>
            <a:spLocks noGrp="1"/>
          </p:cNvSpPr>
          <p:nvPr>
            <p:ph idx="1"/>
          </p:nvPr>
        </p:nvSpPr>
        <p:spPr>
          <a:xfrm>
            <a:off x="918882" y="2300754"/>
            <a:ext cx="6127375" cy="3544233"/>
          </a:xfrm>
        </p:spPr>
        <p:txBody>
          <a:bodyPr>
            <a:normAutofit/>
          </a:bodyPr>
          <a:lstStyle/>
          <a:p>
            <a:pPr algn="just">
              <a:spcAft>
                <a:spcPts val="600"/>
              </a:spcAft>
              <a:buFont typeface="Wingdings" panose="05000000000000000000" pitchFamily="2" charset="2"/>
              <a:buChar char="§"/>
            </a:pPr>
            <a:r>
              <a:rPr lang="hr" sz="1600" dirty="0"/>
              <a:t>Metoda gravitacijskog centra koristi se u logistici vrlo često </a:t>
            </a:r>
            <a:br>
              <a:rPr lang="pl-PL" sz="1600" dirty="0"/>
            </a:br>
            <a:r>
              <a:rPr lang="hr" sz="1600" dirty="0"/>
              <a:t>i na različitim razinama</a:t>
            </a:r>
            <a:endParaRPr lang="pl-PL" sz="1600" dirty="0"/>
          </a:p>
          <a:p>
            <a:pPr algn="just">
              <a:spcAft>
                <a:spcPts val="600"/>
              </a:spcAft>
              <a:buFont typeface="Wingdings" panose="05000000000000000000" pitchFamily="2" charset="2"/>
              <a:buChar char="§"/>
            </a:pPr>
            <a:r>
              <a:rPr lang="hr" sz="1600" dirty="0"/>
              <a:t>Omogućuje označavanje geografskog središta logističke mreže na temelju podataka o lokaciji točaka ponude i potražnje i parametara troškova transporta i veličine tokova materijala</a:t>
            </a:r>
            <a:endParaRPr lang="pl-PL" sz="1600" dirty="0"/>
          </a:p>
          <a:p>
            <a:pPr algn="just">
              <a:spcAft>
                <a:spcPts val="600"/>
              </a:spcAft>
              <a:buFont typeface="Wingdings" panose="05000000000000000000" pitchFamily="2" charset="2"/>
              <a:buChar char="§"/>
            </a:pPr>
            <a:r>
              <a:rPr lang="hr" sz="1600" dirty="0"/>
              <a:t>Najčešće korištena varijanta gravitacijske metode </a:t>
            </a:r>
            <a:br>
              <a:rPr lang="pl-PL" sz="1600" dirty="0"/>
            </a:br>
            <a:r>
              <a:rPr lang="hr" sz="1600" dirty="0"/>
              <a:t>je metoda uravnotežene gravitacije</a:t>
            </a:r>
            <a:endParaRPr lang="pl-PL" sz="1600" dirty="0"/>
          </a:p>
          <a:p>
            <a:pPr algn="just">
              <a:spcAft>
                <a:spcPts val="600"/>
              </a:spcAft>
              <a:buFont typeface="Wingdings" panose="05000000000000000000" pitchFamily="2" charset="2"/>
              <a:buChar char="§"/>
            </a:pPr>
            <a:r>
              <a:rPr lang="hr" sz="1600" dirty="0"/>
              <a:t>Metoda uravnotežene gravitacije može se koristiti za određivanje </a:t>
            </a:r>
            <a:br>
              <a:rPr lang="pl-PL" sz="1600" dirty="0"/>
            </a:br>
            <a:r>
              <a:rPr lang="hr" sz="1600" dirty="0"/>
              <a:t>lokacije čvorova logističke mreže kao što su distribucijska skladišta ili proizvodni pogoni.</a:t>
            </a:r>
            <a:endParaRPr lang="pl-PL" sz="1600" dirty="0"/>
          </a:p>
          <a:p>
            <a:pPr algn="just">
              <a:spcAft>
                <a:spcPts val="600"/>
              </a:spcAft>
              <a:buFont typeface="Wingdings" panose="05000000000000000000" pitchFamily="2" charset="2"/>
              <a:buChar char="§"/>
            </a:pPr>
            <a:endParaRPr lang="pl-PL" sz="1600" dirty="0"/>
          </a:p>
        </p:txBody>
      </p:sp>
      <p:pic>
        <p:nvPicPr>
          <p:cNvPr id="11266" name="Picture 2" descr="Ręce, Drżenie Rąk, Witaj, Uchodźcy, Glob">
            <a:extLst>
              <a:ext uri="{FF2B5EF4-FFF2-40B4-BE49-F238E27FC236}">
                <a16:creationId xmlns:a16="http://schemas.microsoft.com/office/drawing/2014/main" id="{B32C197B-7FCD-F8BB-30F6-D75332623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258" y="2088495"/>
            <a:ext cx="5065059" cy="357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58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Literatura:</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199" y="1625601"/>
            <a:ext cx="10515600" cy="4538132"/>
          </a:xfrm>
        </p:spPr>
        <p:txBody>
          <a:bodyPr>
            <a:normAutofit fontScale="62500" lnSpcReduction="20000"/>
          </a:bodyPr>
          <a:lstStyle/>
          <a:p>
            <a:pPr lvl="1"/>
            <a:r>
              <a:rPr lang="hr" sz="1800" kern="100" dirty="0">
                <a:cs typeface="Times New Roman" panose="02020603050405020304" pitchFamily="18" charset="0"/>
              </a:rPr>
              <a:t>Azmi, SN, Khan, KH i Koch, H. (2024). Procjena učinka INSTC-a na trgovinu Indije s Euroazijom: primjena modela gravitacije. Uvjerljiva ekonomija i financije, 12(1). https://doi.org/10.1080/23322039.2024.2313899</a:t>
            </a:r>
          </a:p>
          <a:p>
            <a:pPr lvl="1"/>
            <a:r>
              <a:rPr lang="hr" sz="1800" kern="100" dirty="0" err="1">
                <a:cs typeface="Times New Roman" panose="02020603050405020304" pitchFamily="18" charset="0"/>
              </a:rPr>
              <a:t>Bergstrand </a:t>
            </a:r>
            <a:r>
              <a:rPr lang="hr" sz="1800" kern="100" dirty="0">
                <a:cs typeface="Times New Roman" panose="02020603050405020304" pitchFamily="18" charset="0"/>
              </a:rPr>
              <a:t>JH (1989) Generalizirana gravitacijska jednadžba, monopolističko natjecanje i teorija faktorskih proporcija u međunarodnoj trgovini, Pregled ekonomije i statistike, 71(1), 143-153.</a:t>
            </a:r>
          </a:p>
          <a:p>
            <a:pPr lvl="1"/>
            <a:r>
              <a:rPr lang="hr" sz="1800" kern="100" dirty="0" err="1">
                <a:cs typeface="Times New Roman" panose="02020603050405020304" pitchFamily="18" charset="0"/>
              </a:rPr>
              <a:t>Bułkowska </a:t>
            </a:r>
            <a:r>
              <a:rPr lang="hr" sz="1800" kern="100" dirty="0">
                <a:cs typeface="Times New Roman" panose="02020603050405020304" pitchFamily="18" charset="0"/>
              </a:rPr>
              <a:t>M. (2018) Model </a:t>
            </a:r>
            <a:r>
              <a:rPr lang="hr" sz="1800" kern="100" dirty="0" err="1">
                <a:cs typeface="Times New Roman" panose="02020603050405020304" pitchFamily="18" charset="0"/>
              </a:rPr>
              <a:t>grawitacyjny </a:t>
            </a:r>
            <a:r>
              <a:rPr lang="hr" sz="1800" kern="100" dirty="0">
                <a:cs typeface="Times New Roman" panose="02020603050405020304" pitchFamily="18" charset="0"/>
              </a:rPr>
              <a:t>w </a:t>
            </a:r>
            <a:r>
              <a:rPr lang="hr" sz="1800" kern="100" dirty="0" err="1">
                <a:cs typeface="Times New Roman" panose="02020603050405020304" pitchFamily="18" charset="0"/>
              </a:rPr>
              <a:t>handlu</a:t>
            </a:r>
            <a:r>
              <a:rPr lang="hr" sz="1800" kern="100" dirty="0">
                <a:cs typeface="Times New Roman" panose="02020603050405020304" pitchFamily="18" charset="0"/>
              </a:rPr>
              <a:t> </a:t>
            </a:r>
            <a:r>
              <a:rPr lang="hr" sz="1800" kern="100" dirty="0" err="1">
                <a:cs typeface="Times New Roman" panose="02020603050405020304" pitchFamily="18" charset="0"/>
              </a:rPr>
              <a:t>zagranicznym </a:t>
            </a:r>
            <a:r>
              <a:rPr lang="hr" sz="1800" kern="100" dirty="0">
                <a:cs typeface="Times New Roman" panose="02020603050405020304" pitchFamily="18" charset="0"/>
              </a:rPr>
              <a:t>: </a:t>
            </a:r>
            <a:r>
              <a:rPr lang="hr" sz="1800" kern="100" dirty="0" err="1">
                <a:cs typeface="Times New Roman" panose="02020603050405020304" pitchFamily="18" charset="0"/>
              </a:rPr>
              <a:t>wybrane</a:t>
            </a:r>
            <a:r>
              <a:rPr lang="hr" sz="1800" kern="100" dirty="0">
                <a:cs typeface="Times New Roman" panose="02020603050405020304" pitchFamily="18" charset="0"/>
              </a:rPr>
              <a:t> </a:t>
            </a:r>
            <a:r>
              <a:rPr lang="hr" sz="1800" kern="100" dirty="0" err="1">
                <a:cs typeface="Times New Roman" panose="02020603050405020304" pitchFamily="18" charset="0"/>
              </a:rPr>
              <a:t>aspekty</a:t>
            </a:r>
            <a:r>
              <a:rPr lang="hr" sz="1800" kern="100" dirty="0">
                <a:cs typeface="Times New Roman" panose="02020603050405020304" pitchFamily="18" charset="0"/>
              </a:rPr>
              <a:t> </a:t>
            </a:r>
            <a:r>
              <a:rPr lang="hr" sz="1800" kern="100" dirty="0" err="1">
                <a:cs typeface="Times New Roman" panose="02020603050405020304" pitchFamily="18" charset="0"/>
              </a:rPr>
              <a:t>teoretyczne </a:t>
            </a:r>
            <a:r>
              <a:rPr lang="hr" sz="1800" kern="100" dirty="0">
                <a:cs typeface="Times New Roman" panose="02020603050405020304" pitchFamily="18" charset="0"/>
              </a:rPr>
              <a:t>i </a:t>
            </a:r>
            <a:r>
              <a:rPr lang="hr" sz="1800" kern="100" dirty="0" err="1">
                <a:cs typeface="Times New Roman" panose="02020603050405020304" pitchFamily="18" charset="0"/>
              </a:rPr>
              <a:t>metodyczne </a:t>
            </a:r>
            <a:r>
              <a:rPr lang="hr" sz="1800" kern="100" dirty="0">
                <a:cs typeface="Times New Roman" panose="02020603050405020304" pitchFamily="18" charset="0"/>
              </a:rPr>
              <a:t>. </a:t>
            </a:r>
            <a:r>
              <a:rPr lang="hr" sz="1800" kern="100" dirty="0" err="1">
                <a:cs typeface="Times New Roman" panose="02020603050405020304" pitchFamily="18" charset="0"/>
              </a:rPr>
              <a:t>Prace</a:t>
            </a:r>
            <a:r>
              <a:rPr lang="hr" sz="1800" kern="100" dirty="0">
                <a:cs typeface="Times New Roman" panose="02020603050405020304" pitchFamily="18" charset="0"/>
              </a:rPr>
              <a:t> </a:t>
            </a:r>
            <a:r>
              <a:rPr lang="hr" sz="1800" kern="100" dirty="0" err="1">
                <a:cs typeface="Times New Roman" panose="02020603050405020304" pitchFamily="18" charset="0"/>
              </a:rPr>
              <a:t>Naukowe</a:t>
            </a:r>
            <a:r>
              <a:rPr lang="hr" sz="1800" kern="100" dirty="0">
                <a:cs typeface="Times New Roman" panose="02020603050405020304" pitchFamily="18" charset="0"/>
              </a:rPr>
              <a:t> </a:t>
            </a:r>
            <a:r>
              <a:rPr lang="hr" sz="1800" kern="100" dirty="0" err="1">
                <a:cs typeface="Times New Roman" panose="02020603050405020304" pitchFamily="18" charset="0"/>
              </a:rPr>
              <a:t>Uniwersytetu</a:t>
            </a:r>
            <a:r>
              <a:rPr lang="hr" sz="1800" kern="100" dirty="0">
                <a:cs typeface="Times New Roman" panose="02020603050405020304" pitchFamily="18" charset="0"/>
              </a:rPr>
              <a:t> </a:t>
            </a:r>
            <a:r>
              <a:rPr lang="hr" sz="1800" kern="100" dirty="0" err="1">
                <a:cs typeface="Times New Roman" panose="02020603050405020304" pitchFamily="18" charset="0"/>
              </a:rPr>
              <a:t>Ekonomicznego </a:t>
            </a:r>
            <a:r>
              <a:rPr lang="hr" sz="1800" kern="100" dirty="0">
                <a:cs typeface="Times New Roman" panose="02020603050405020304" pitchFamily="18" charset="0"/>
              </a:rPr>
              <a:t>we </a:t>
            </a:r>
            <a:r>
              <a:rPr lang="hr" sz="1800" kern="100" dirty="0" err="1">
                <a:cs typeface="Times New Roman" panose="02020603050405020304" pitchFamily="18" charset="0"/>
              </a:rPr>
              <a:t>Wrocławiu </a:t>
            </a:r>
            <a:r>
              <a:rPr lang="hr" sz="1800" kern="100" dirty="0">
                <a:cs typeface="Times New Roman" panose="02020603050405020304" pitchFamily="18" charset="0"/>
              </a:rPr>
              <a:t>, (529), 39-47.</a:t>
            </a:r>
          </a:p>
          <a:p>
            <a:pPr lvl="1"/>
            <a:r>
              <a:rPr lang="hr" sz="1800" kern="100" dirty="0">
                <a:cs typeface="Times New Roman" panose="02020603050405020304" pitchFamily="18" charset="0"/>
              </a:rPr>
              <a:t>Drezner, T. i Drezner, Z. (2016). Uzastopna lokacija dva objekta: Usporedba nasumične s optimalnom lokacijom prvog objekta. Annals of Operations Research, 246, 1-15.</a:t>
            </a:r>
          </a:p>
          <a:p>
            <a:pPr lvl="1"/>
            <a:r>
              <a:rPr lang="hr" sz="1800" kern="100" dirty="0" err="1">
                <a:cs typeface="Times New Roman" panose="02020603050405020304" pitchFamily="18" charset="0"/>
              </a:rPr>
              <a:t>Duanmu </a:t>
            </a:r>
            <a:r>
              <a:rPr lang="hr" sz="1800" kern="100" dirty="0">
                <a:cs typeface="Times New Roman" panose="02020603050405020304" pitchFamily="18" charset="0"/>
              </a:rPr>
              <a:t>J., </a:t>
            </a:r>
            <a:r>
              <a:rPr lang="hr" sz="1800" kern="100" dirty="0" err="1">
                <a:cs typeface="Times New Roman" panose="02020603050405020304" pitchFamily="18" charset="0"/>
              </a:rPr>
              <a:t>Foytik </a:t>
            </a:r>
            <a:r>
              <a:rPr lang="hr" sz="1800" kern="100" dirty="0">
                <a:cs typeface="Times New Roman" panose="02020603050405020304" pitchFamily="18" charset="0"/>
              </a:rPr>
              <a:t>P., Khattak A. &amp; Robinson RM (2012.) Analiza distribucije teretnog prijevoza s gravitacijskim modelom i genetskim algoritmom. Transportation research record, 2269(1), 1-10.</a:t>
            </a:r>
          </a:p>
          <a:p>
            <a:pPr lvl="1"/>
            <a:r>
              <a:rPr lang="hr" sz="1800" kern="100" dirty="0">
                <a:cs typeface="Times New Roman" panose="02020603050405020304" pitchFamily="18" charset="0"/>
              </a:rPr>
              <a:t>Govidan K., </a:t>
            </a:r>
            <a:r>
              <a:rPr lang="hr" sz="1800" kern="100" dirty="0" err="1">
                <a:cs typeface="Times New Roman" panose="02020603050405020304" pitchFamily="18" charset="0"/>
              </a:rPr>
              <a:t>Fattahi </a:t>
            </a:r>
            <a:r>
              <a:rPr lang="hr" sz="1800" kern="100" dirty="0">
                <a:cs typeface="Times New Roman" panose="02020603050405020304" pitchFamily="18" charset="0"/>
              </a:rPr>
              <a:t>M. &amp; </a:t>
            </a:r>
            <a:r>
              <a:rPr lang="hr" sz="1800" kern="100" dirty="0" err="1">
                <a:cs typeface="Times New Roman" panose="02020603050405020304" pitchFamily="18" charset="0"/>
              </a:rPr>
              <a:t>Keyvanshokooh </a:t>
            </a:r>
            <a:r>
              <a:rPr lang="hr" sz="1800" kern="100" dirty="0">
                <a:cs typeface="Times New Roman" panose="02020603050405020304" pitchFamily="18" charset="0"/>
              </a:rPr>
              <a:t>E. (2017.) Dizajn mreže opskrbnog lanca u uvjetima neizvjesnosti: sveobuhvatan pregled i smjernice budućeg istraživanja, European Journal of Operational Research, 263(1), 108-141.</a:t>
            </a:r>
          </a:p>
          <a:p>
            <a:pPr lvl="1"/>
            <a:r>
              <a:rPr lang="hr" sz="1800" kern="100" dirty="0">
                <a:cs typeface="Times New Roman" panose="02020603050405020304" pitchFamily="18" charset="0"/>
              </a:rPr>
              <a:t>Grzybowska K. &amp; Stachowiak A. (2022) Globalne promjene i poremećaji u opskrbnim lancima – preliminarno istraživanje održive otpornosti opskrbnih lanaca. Energije, 15 (čl. 4579), 1-15.</a:t>
            </a:r>
          </a:p>
          <a:p>
            <a:pPr lvl="1"/>
            <a:r>
              <a:rPr lang="hr" sz="1800" kern="100" dirty="0">
                <a:cs typeface="Times New Roman" panose="02020603050405020304" pitchFamily="18" charset="0"/>
              </a:rPr>
              <a:t>Huff, DL (1963). Probilistička analiza trgovačkih površina trgovačkih centara. Zemljišna ekonomika, 39(1), 81-90.</a:t>
            </a:r>
          </a:p>
          <a:p>
            <a:pPr lvl="1"/>
            <a:r>
              <a:rPr lang="hr" sz="1800" kern="100" dirty="0">
                <a:cs typeface="Times New Roman" panose="02020603050405020304" pitchFamily="18" charset="0"/>
              </a:rPr>
              <a:t>Kong F., Yin H., </a:t>
            </a:r>
            <a:r>
              <a:rPr lang="hr" sz="1800" kern="100" dirty="0" err="1">
                <a:cs typeface="Times New Roman" panose="02020603050405020304" pitchFamily="18" charset="0"/>
              </a:rPr>
              <a:t>Nakagoshi </a:t>
            </a:r>
            <a:r>
              <a:rPr lang="hr" sz="1800" kern="100" dirty="0">
                <a:cs typeface="Times New Roman" panose="02020603050405020304" pitchFamily="18" charset="0"/>
              </a:rPr>
              <a:t>N. &amp; Zong Y. (2010.) Razvoj mreže urbanih zelenih površina za očuvanje bioraznolikosti: Identifikacija temeljena na teoriji grafova i gravitacijskom modeliranju. Krajolik i urbanizam, 95(1-2), 16-27.</a:t>
            </a:r>
          </a:p>
          <a:p>
            <a:pPr lvl="1"/>
            <a:r>
              <a:rPr lang="hr" sz="1800" kern="100" dirty="0">
                <a:cs typeface="Times New Roman" panose="02020603050405020304" pitchFamily="18" charset="0"/>
              </a:rPr>
              <a:t>Puertas R., Martí L. &amp; García L. (2014.) Logistička izvedba i izvozna konkurentnost: europsko iskustvo. </a:t>
            </a:r>
            <a:r>
              <a:rPr lang="hr" sz="1800" kern="100" dirty="0" err="1">
                <a:cs typeface="Times New Roman" panose="02020603050405020304" pitchFamily="18" charset="0"/>
              </a:rPr>
              <a:t>Empirica </a:t>
            </a:r>
            <a:r>
              <a:rPr lang="hr" sz="1800" kern="100" dirty="0">
                <a:cs typeface="Times New Roman" panose="02020603050405020304" pitchFamily="18" charset="0"/>
              </a:rPr>
              <a:t>, 41, 467-480.</a:t>
            </a:r>
          </a:p>
          <a:p>
            <a:pPr lvl="1"/>
            <a:r>
              <a:rPr lang="hr" sz="1800" kern="100" dirty="0">
                <a:cs typeface="Times New Roman" panose="02020603050405020304" pitchFamily="18" charset="0"/>
              </a:rPr>
              <a:t>Reilly, WJ (1929). Metode proučavanja maloprodajnih odnosa (Vol. 44). Austin: Sveučilište Texas, Ured za poslovna istraživanja.</a:t>
            </a:r>
          </a:p>
          <a:p>
            <a:pPr lvl="1"/>
            <a:r>
              <a:rPr lang="hr" sz="1800" kern="100" dirty="0">
                <a:cs typeface="Times New Roman" panose="02020603050405020304" pitchFamily="18" charset="0"/>
              </a:rPr>
              <a:t>Schlaich T., Horn AL, Fuhrmann M. i Friedrich H. (2020.) Model protoka hrane temeljen na gravitaciji za prepoznavanje izvora izbijanja bolesti koje se prenose hranom. Međunarodni časopis za istraživanje okoliša i javno zdravlje. 17(2):444. https://doi.org/10.3390/ijerph17020444</a:t>
            </a:r>
          </a:p>
          <a:p>
            <a:pPr lvl="1"/>
            <a:r>
              <a:rPr lang="hr" sz="1800" kern="100" dirty="0">
                <a:cs typeface="Times New Roman" panose="02020603050405020304" pitchFamily="18" charset="0"/>
              </a:rPr>
              <a:t>Stewart JQ (1948.) Demografska gravitacija: dokazi i primjene. Sociometrija 11(1/2), 31-58.</a:t>
            </a:r>
          </a:p>
          <a:p>
            <a:pPr lvl="1"/>
            <a:r>
              <a:rPr lang="hr" sz="1800" kern="100" dirty="0">
                <a:cs typeface="Times New Roman" panose="02020603050405020304" pitchFamily="18" charset="0"/>
              </a:rPr>
              <a:t>Tinbergen J. (1962.) Oblikovanje svjetske ekonomije Prijedlozi za međunarodnu ekonomsku politiku, Fond Twentieth Century, New York.</a:t>
            </a:r>
          </a:p>
          <a:p>
            <a:pPr lvl="1"/>
            <a:r>
              <a:rPr lang="hr" sz="1800" kern="100" dirty="0">
                <a:cs typeface="Times New Roman" panose="02020603050405020304" pitchFamily="18" charset="0"/>
              </a:rPr>
              <a:t>Wang H. &amp; Li M. (2021.) Poboljšani model gravitacije pod kontrolom politike u regionalnoj logistici. Mjerenje i upravljanje, 54(5-6), 811-819. doi:10.1177/0020294020919849</a:t>
            </a:r>
          </a:p>
          <a:p>
            <a:pPr lvl="1"/>
            <a:r>
              <a:rPr lang="hr" sz="1800" kern="100" dirty="0">
                <a:cs typeface="Times New Roman" panose="02020603050405020304" pitchFamily="18" charset="0"/>
              </a:rPr>
              <a:t>Zhu X. &amp; Fan Y. (2017.) Istraživanje izgradnje regionalne hub-and-spoke logističke mreže u Guangxiju prema modelu gravitacije. Bus Econ Res, 9, 214-217.</a:t>
            </a:r>
          </a:p>
          <a:p>
            <a:pPr marL="457200" lvl="1" indent="0">
              <a:buNone/>
            </a:pPr>
            <a:endParaRPr lang="pl-PL" sz="1800" kern="100" dirty="0">
              <a:cs typeface="Times New Roman" panose="02020603050405020304" pitchFamily="18" charset="0"/>
            </a:endParaRPr>
          </a:p>
          <a:p>
            <a:pPr marL="0" indent="0">
              <a:buNone/>
            </a:pPr>
            <a:endParaRPr lang="pl-PL" sz="2000" dirty="0"/>
          </a:p>
        </p:txBody>
      </p:sp>
    </p:spTree>
    <p:extLst>
      <p:ext uri="{BB962C8B-B14F-4D97-AF65-F5344CB8AC3E}">
        <p14:creationId xmlns:p14="http://schemas.microsoft.com/office/powerpoint/2010/main" val="290258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148653"/>
            <a:ext cx="9144000" cy="4560693"/>
          </a:xfrm>
        </p:spPr>
        <p:txBody>
          <a:bodyPr>
            <a:normAutofit fontScale="90000"/>
          </a:bodyPr>
          <a:lstStyle/>
          <a:p>
            <a:pPr>
              <a:lnSpc>
                <a:spcPct val="100000"/>
              </a:lnSpc>
            </a:pPr>
            <a:r>
              <a:rPr lang="pl-PL" sz="4000" dirty="0" err="1"/>
              <a:t>Authors</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a:t>
            </a:r>
            <a:r>
              <a:rPr lang="pl-PL" sz="2400" b="0" dirty="0" err="1">
                <a:solidFill>
                  <a:schemeClr val="tx1"/>
                </a:solidFill>
              </a:rPr>
              <a:t>Ragin</a:t>
            </a:r>
            <a:r>
              <a:rPr lang="pl-PL" sz="2400" b="0" dirty="0">
                <a:solidFill>
                  <a:schemeClr val="tx1"/>
                </a:solidFill>
              </a:rPr>
              <a:t>-Skorecka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a:t>
            </a:r>
            <a:r>
              <a:rPr lang="pl-PL" sz="2400" b="0" dirty="0" err="1">
                <a:solidFill>
                  <a:schemeClr val="tx1"/>
                </a:solidFill>
              </a:rPr>
              <a:t>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a:t>
            </a:r>
            <a:r>
              <a:rPr lang="pl-PL" sz="2400" b="0" dirty="0" err="1">
                <a:solidFill>
                  <a:schemeClr val="tx1"/>
                </a:solidFill>
              </a:rPr>
              <a:t>Toboła</a:t>
            </a:r>
            <a:r>
              <a:rPr lang="pl-PL" sz="2400" b="0" dirty="0">
                <a:solidFill>
                  <a:schemeClr val="tx1"/>
                </a:solidFill>
              </a:rPr>
              <a:t>-Walaszczyk</a:t>
            </a:r>
            <a:br>
              <a:rPr lang="pl-PL" sz="24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hr" dirty="0"/>
              <a:t>Hvala </a:t>
            </a:r>
            <a:r>
              <a:rPr lang="hr"/>
              <a:t>na pažnji !</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2420471"/>
            <a:ext cx="5645727" cy="3577360"/>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LOGISTIČKA MREŽA</a:t>
            </a:r>
          </a:p>
          <a:p>
            <a:pPr marL="0" indent="0" algn="ctr">
              <a:buNone/>
            </a:pPr>
            <a:r>
              <a:rPr lang="hr" sz="4000" kern="100" dirty="0">
                <a:solidFill>
                  <a:srgbClr val="002060"/>
                </a:solidFill>
                <a:cs typeface="Times New Roman" panose="02020603050405020304" pitchFamily="18" charset="0"/>
              </a:rPr>
              <a:t> </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07574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852519"/>
            <a:ext cx="12192000" cy="19126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Logistička mreža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3" y="2121461"/>
            <a:ext cx="10515600" cy="1545104"/>
          </a:xfrm>
        </p:spPr>
        <p:txBody>
          <a:bodyPr>
            <a:normAutofit fontScale="77500" lnSpcReduction="20000"/>
          </a:bodyPr>
          <a:lstStyle/>
          <a:p>
            <a:pPr marL="0" indent="0" algn="ctr">
              <a:lnSpc>
                <a:spcPct val="120000"/>
              </a:lnSpc>
              <a:buNone/>
            </a:pPr>
            <a:r>
              <a:rPr lang="hr" sz="2000" b="1" dirty="0"/>
              <a:t>Mreža opskrbnog lanca </a:t>
            </a:r>
            <a:r>
              <a:rPr lang="hr" sz="2200" dirty="0"/>
              <a:t>pretvara sirovine u finalne proizvode i, naravno, isporučuje ih krajnjim kupcima (potrošačima). Uključuje različite vrste objekata. Planiranje i projektiranje mreže opskrbnog lanca stoga se usredotočuje na prepoznavanje broja i vrsta pojedinačnih veza i koordinaciju aktivnosti među njima. Tipične karike u mreži opskrbnog lanca sastoje se od dobavljača i podizvođača, proizvodnih i montažnih pogona, distribucijskih centara, skladišta i kupaca.</a:t>
            </a:r>
            <a:endParaRPr lang="pl-PL" sz="2200" dirty="0"/>
          </a:p>
        </p:txBody>
      </p:sp>
      <p:sp>
        <p:nvSpPr>
          <p:cNvPr id="8" name="pole tekstowe 7">
            <a:extLst>
              <a:ext uri="{FF2B5EF4-FFF2-40B4-BE49-F238E27FC236}">
                <a16:creationId xmlns:a16="http://schemas.microsoft.com/office/drawing/2014/main" id="{FF479A2B-BA4B-0338-28CB-B8D1267AC085}"/>
              </a:ext>
            </a:extLst>
          </p:cNvPr>
          <p:cNvSpPr txBox="1"/>
          <p:nvPr/>
        </p:nvSpPr>
        <p:spPr>
          <a:xfrm>
            <a:off x="636493" y="5960640"/>
            <a:ext cx="6096000" cy="276999"/>
          </a:xfrm>
          <a:prstGeom prst="rect">
            <a:avLst/>
          </a:prstGeom>
          <a:noFill/>
        </p:spPr>
        <p:txBody>
          <a:bodyPr wrap="square">
            <a:spAutoFit/>
          </a:bodyPr>
          <a:lstStyle/>
          <a:p>
            <a:r>
              <a:rPr lang="hr"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Izvor: </a:t>
            </a:r>
            <a:r>
              <a:rPr lang="hr" sz="12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Govindan </a:t>
            </a:r>
            <a:r>
              <a:rPr lang="hr"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i dr., 2017.</a:t>
            </a:r>
          </a:p>
        </p:txBody>
      </p:sp>
    </p:spTree>
    <p:extLst>
      <p:ext uri="{BB962C8B-B14F-4D97-AF65-F5344CB8AC3E}">
        <p14:creationId xmlns:p14="http://schemas.microsoft.com/office/powerpoint/2010/main" val="129184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A448-9CEA-F14F-4944-23D3D53545C8}"/>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488F8C77-CFE7-9D18-3F7C-C2AE723EB62A}"/>
              </a:ext>
            </a:extLst>
          </p:cNvPr>
          <p:cNvSpPr>
            <a:spLocks noGrp="1"/>
          </p:cNvSpPr>
          <p:nvPr>
            <p:ph type="title"/>
          </p:nvPr>
        </p:nvSpPr>
        <p:spPr/>
        <p:txBody>
          <a:bodyPr/>
          <a:lstStyle/>
          <a:p>
            <a:r>
              <a:rPr lang="hr" sz="3200" kern="100" dirty="0">
                <a:cs typeface="Times New Roman" panose="02020603050405020304" pitchFamily="18" charset="0"/>
              </a:rPr>
              <a:t>Logistička mreža</a:t>
            </a:r>
            <a:endParaRPr lang="pl-PL" dirty="0"/>
          </a:p>
        </p:txBody>
      </p:sp>
      <p:sp>
        <p:nvSpPr>
          <p:cNvPr id="8" name="pole tekstowe 7">
            <a:extLst>
              <a:ext uri="{FF2B5EF4-FFF2-40B4-BE49-F238E27FC236}">
                <a16:creationId xmlns:a16="http://schemas.microsoft.com/office/drawing/2014/main" id="{F8B1EFC8-62F3-D94F-09F4-859EF28361C0}"/>
              </a:ext>
            </a:extLst>
          </p:cNvPr>
          <p:cNvSpPr txBox="1"/>
          <p:nvPr/>
        </p:nvSpPr>
        <p:spPr>
          <a:xfrm>
            <a:off x="636493" y="5960640"/>
            <a:ext cx="6096000" cy="276999"/>
          </a:xfrm>
          <a:prstGeom prst="rect">
            <a:avLst/>
          </a:prstGeom>
          <a:noFill/>
        </p:spPr>
        <p:txBody>
          <a:bodyPr wrap="square">
            <a:spAutoFit/>
          </a:bodyPr>
          <a:lstStyle/>
          <a:p>
            <a:r>
              <a:rPr lang="hr"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Izvor: </a:t>
            </a:r>
            <a:r>
              <a:rPr lang="hr" sz="12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Govindan </a:t>
            </a:r>
            <a:r>
              <a:rPr lang="hr"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i dr., 2017.</a:t>
            </a:r>
          </a:p>
        </p:txBody>
      </p:sp>
      <p:graphicFrame>
        <p:nvGraphicFramePr>
          <p:cNvPr id="7" name="Diagram 6">
            <a:extLst>
              <a:ext uri="{FF2B5EF4-FFF2-40B4-BE49-F238E27FC236}">
                <a16:creationId xmlns:a16="http://schemas.microsoft.com/office/drawing/2014/main" id="{3E942D4D-DE98-2FD2-0CFF-7439985726F9}"/>
              </a:ext>
            </a:extLst>
          </p:cNvPr>
          <p:cNvGraphicFramePr/>
          <p:nvPr>
            <p:extLst>
              <p:ext uri="{D42A27DB-BD31-4B8C-83A1-F6EECF244321}">
                <p14:modId xmlns:p14="http://schemas.microsoft.com/office/powerpoint/2010/main" val="582520868"/>
              </p:ext>
            </p:extLst>
          </p:nvPr>
        </p:nvGraphicFramePr>
        <p:xfrm>
          <a:off x="1673412" y="1685365"/>
          <a:ext cx="7676776" cy="3881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105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DBDDF-1DF5-9043-A446-4917BD840040}"/>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408EC341-2D63-5539-E9A3-89489D20421E}"/>
              </a:ext>
            </a:extLst>
          </p:cNvPr>
          <p:cNvSpPr/>
          <p:nvPr/>
        </p:nvSpPr>
        <p:spPr>
          <a:xfrm>
            <a:off x="0" y="1738219"/>
            <a:ext cx="12192000" cy="42614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DC267A18-368B-CCCF-648D-857AA02186F7}"/>
              </a:ext>
            </a:extLst>
          </p:cNvPr>
          <p:cNvSpPr>
            <a:spLocks noGrp="1"/>
          </p:cNvSpPr>
          <p:nvPr>
            <p:ph type="title"/>
          </p:nvPr>
        </p:nvSpPr>
        <p:spPr/>
        <p:txBody>
          <a:bodyPr/>
          <a:lstStyle/>
          <a:p>
            <a:r>
              <a:rPr lang="hr" sz="3200" kern="100" dirty="0">
                <a:cs typeface="Times New Roman" panose="02020603050405020304" pitchFamily="18" charset="0"/>
              </a:rPr>
              <a:t>Logistička mreža</a:t>
            </a:r>
            <a:endParaRPr lang="pl-PL" dirty="0"/>
          </a:p>
        </p:txBody>
      </p:sp>
      <p:sp>
        <p:nvSpPr>
          <p:cNvPr id="3" name="Symbol zastępczy zawartości 2">
            <a:extLst>
              <a:ext uri="{FF2B5EF4-FFF2-40B4-BE49-F238E27FC236}">
                <a16:creationId xmlns:a16="http://schemas.microsoft.com/office/drawing/2014/main" id="{0A2EA766-B17A-86A1-0ADA-87CA0A7F924D}"/>
              </a:ext>
            </a:extLst>
          </p:cNvPr>
          <p:cNvSpPr>
            <a:spLocks noGrp="1"/>
          </p:cNvSpPr>
          <p:nvPr>
            <p:ph idx="1"/>
          </p:nvPr>
        </p:nvSpPr>
        <p:spPr>
          <a:xfrm>
            <a:off x="918883" y="2121460"/>
            <a:ext cx="10515600" cy="3992469"/>
          </a:xfrm>
        </p:spPr>
        <p:txBody>
          <a:bodyPr>
            <a:normAutofit lnSpcReduction="10000"/>
          </a:bodyPr>
          <a:lstStyle/>
          <a:p>
            <a:pPr marL="0" indent="0">
              <a:buNone/>
            </a:pPr>
            <a:r>
              <a:rPr lang="hr" sz="1400" b="1" dirty="0"/>
              <a:t>Mnogo je čimbenika koji utječu na mjesto objekta u opskrbnom lancu.</a:t>
            </a:r>
            <a:endParaRPr lang="pl-PL" sz="1400" b="1" dirty="0"/>
          </a:p>
          <a:p>
            <a:pPr marL="0" indent="0">
              <a:buNone/>
            </a:pPr>
            <a:br>
              <a:rPr lang="pl-PL" sz="1400" dirty="0"/>
            </a:br>
            <a:r>
              <a:rPr lang="hr" sz="1400" dirty="0"/>
              <a:t>To su između ostalog:</a:t>
            </a:r>
            <a:endParaRPr lang="pl-PL" sz="1400" dirty="0"/>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izvori sirovina i lokacija tržišta za materijale za proizvodnju (uglavnom sirovine, komponente),</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industrijske tradicije regije, uključujući dostupnost dobavljačima i kupcima (osobito važno za djelatnost posredničkih veza),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radna snaga (mogućnosti zapošljavanja, naknada, dostupnost, razina kvalifikacija),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mogućnosti opskrbe energetskim faktorima,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porezni propisi i administrativna ograničenja,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klima i terenski uvjeti ,</a:t>
            </a: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dostupnost cesta i prometnih točaka,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karakteristike stanovništva, društveno-politički odnosi,</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karakteristike infrastrukture (ceste, škole, komunikacije),</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mogućnost proširenja objekta.</a:t>
            </a:r>
            <a:r>
              <a:rPr lang="hr" sz="1400" dirty="0"/>
              <a:t> </a:t>
            </a:r>
            <a:endParaRPr lang="pl-PL" sz="1400" dirty="0"/>
          </a:p>
        </p:txBody>
      </p:sp>
    </p:spTree>
    <p:extLst>
      <p:ext uri="{BB962C8B-B14F-4D97-AF65-F5344CB8AC3E}">
        <p14:creationId xmlns:p14="http://schemas.microsoft.com/office/powerpoint/2010/main" val="159868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4E6F5-A325-C3B1-D378-E55A3797013E}"/>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3A36703-61B6-570A-446E-50AC4A955B05}"/>
              </a:ext>
            </a:extLst>
          </p:cNvPr>
          <p:cNvSpPr/>
          <p:nvPr/>
        </p:nvSpPr>
        <p:spPr>
          <a:xfrm>
            <a:off x="0" y="1852519"/>
            <a:ext cx="12192000"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C4A04CDE-5854-E063-2822-58BCC7B2D4B5}"/>
              </a:ext>
            </a:extLst>
          </p:cNvPr>
          <p:cNvSpPr>
            <a:spLocks noGrp="1"/>
          </p:cNvSpPr>
          <p:nvPr>
            <p:ph type="title"/>
          </p:nvPr>
        </p:nvSpPr>
        <p:spPr/>
        <p:txBody>
          <a:bodyPr/>
          <a:lstStyle/>
          <a:p>
            <a:r>
              <a:rPr lang="hr" sz="3200" kern="100" dirty="0">
                <a:cs typeface="Times New Roman" panose="02020603050405020304" pitchFamily="18" charset="0"/>
              </a:rPr>
              <a:t>Logistička mreža</a:t>
            </a:r>
            <a:endParaRPr lang="pl-PL" dirty="0"/>
          </a:p>
        </p:txBody>
      </p:sp>
      <p:sp>
        <p:nvSpPr>
          <p:cNvPr id="3" name="Symbol zastępczy zawartości 2">
            <a:extLst>
              <a:ext uri="{FF2B5EF4-FFF2-40B4-BE49-F238E27FC236}">
                <a16:creationId xmlns:a16="http://schemas.microsoft.com/office/drawing/2014/main" id="{D2413B99-FA23-D65C-1D54-80FBBF94B623}"/>
              </a:ext>
            </a:extLst>
          </p:cNvPr>
          <p:cNvSpPr>
            <a:spLocks noGrp="1"/>
          </p:cNvSpPr>
          <p:nvPr>
            <p:ph idx="1"/>
          </p:nvPr>
        </p:nvSpPr>
        <p:spPr>
          <a:xfrm>
            <a:off x="918883" y="2121460"/>
            <a:ext cx="10515600" cy="3544233"/>
          </a:xfrm>
        </p:spPr>
        <p:txBody>
          <a:bodyPr>
            <a:normAutofit/>
          </a:bodyPr>
          <a:lstStyle/>
          <a:p>
            <a:pPr marL="0" indent="0">
              <a:spcAft>
                <a:spcPts val="600"/>
              </a:spcAft>
              <a:buNone/>
            </a:pPr>
            <a:r>
              <a:rPr lang="hr" sz="1400" b="1" dirty="0"/>
              <a:t>Detaljnije, također biste trebali uzeti u obzir:</a:t>
            </a:r>
            <a:endParaRPr lang="pl-PL" sz="1400" b="1" dirty="0"/>
          </a:p>
          <a:p>
            <a:pPr marL="34290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a typeface="Calibri" panose="020F0502020204030204" pitchFamily="34" charset="0"/>
                <a:cs typeface="Times New Roman" panose="02020603050405020304" pitchFamily="18" charset="0"/>
              </a:rPr>
              <a:t>stope plaća u susjednim pogonima,</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a typeface="Calibri" panose="020F0502020204030204" pitchFamily="34" charset="0"/>
                <a:cs typeface="Times New Roman" panose="02020603050405020304" pitchFamily="18" charset="0"/>
              </a:rPr>
              <a:t>mogućnosti komunikacije za zaposlene i putne naknade,</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a typeface="Calibri" panose="020F0502020204030204" pitchFamily="34" charset="0"/>
                <a:cs typeface="Times New Roman" panose="02020603050405020304" pitchFamily="18" charset="0"/>
              </a:rPr>
              <a:t>mogućnost kupnje željene parcele u odabranoj regiji,</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a typeface="Calibri" panose="020F0502020204030204" pitchFamily="34" charset="0"/>
                <a:cs typeface="Times New Roman" panose="02020603050405020304" pitchFamily="18" charset="0"/>
              </a:rPr>
              <a:t>ceste, autoceste i razvoj zemljišta s vodovodnom i plinskom mrežom,</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a typeface="Calibri" panose="020F0502020204030204" pitchFamily="34" charset="0"/>
                <a:cs typeface="Times New Roman" panose="02020603050405020304" pitchFamily="18" charset="0"/>
              </a:rPr>
              <a:t>sigurnosne zone za mirise, buku i zagađenje,</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a typeface="Calibri" panose="020F0502020204030204" pitchFamily="34" charset="0"/>
                <a:cs typeface="Times New Roman" panose="02020603050405020304" pitchFamily="18" charset="0"/>
              </a:rPr>
              <a:t>teren koji omogućuje izgradnju proizvodnih i pomoćnih objekata, parkirališta</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hr" sz="1400" kern="100" dirty="0">
                <a:ea typeface="Calibri" panose="020F0502020204030204" pitchFamily="34" charset="0"/>
                <a:cs typeface="Times New Roman" panose="02020603050405020304" pitchFamily="18" charset="0"/>
              </a:rPr>
              <a:t>mogućnost budućeg proširenja u skladu s potrebama proizvodnog procesa i zahtjevima arhitektonsko-građevinskih tijela.</a:t>
            </a:r>
            <a:endParaRPr lang="pl-PL" sz="1400" kern="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131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604465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GRAVITACIJSKI MODEL </a:t>
            </a:r>
            <a:br>
              <a:rPr lang="pl-PL" sz="4000" kern="100" dirty="0">
                <a:solidFill>
                  <a:srgbClr val="002060"/>
                </a:solidFill>
                <a:cs typeface="Times New Roman" panose="02020603050405020304" pitchFamily="18" charset="0"/>
              </a:rPr>
            </a:br>
            <a:r>
              <a:rPr lang="hr" sz="4000" kern="100" dirty="0">
                <a:solidFill>
                  <a:srgbClr val="002060"/>
                </a:solidFill>
                <a:cs typeface="Times New Roman" panose="02020603050405020304" pitchFamily="18" charset="0"/>
              </a:rPr>
              <a:t>U LOGISTIČKOJ MREŽI</a:t>
            </a: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67814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AA59C-EF97-A960-5A86-840812EDEB28}"/>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57177BB-DFBD-FD93-F1B4-F589799B4B26}"/>
              </a:ext>
            </a:extLst>
          </p:cNvPr>
          <p:cNvSpPr/>
          <p:nvPr/>
        </p:nvSpPr>
        <p:spPr>
          <a:xfrm>
            <a:off x="0" y="1852519"/>
            <a:ext cx="6499412"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D5A0D9CE-52A1-72AA-6770-6A1D6436764F}"/>
              </a:ext>
            </a:extLst>
          </p:cNvPr>
          <p:cNvSpPr>
            <a:spLocks noGrp="1"/>
          </p:cNvSpPr>
          <p:nvPr>
            <p:ph type="title"/>
          </p:nvPr>
        </p:nvSpPr>
        <p:spPr/>
        <p:txBody>
          <a:bodyPr/>
          <a:lstStyle/>
          <a:p>
            <a:r>
              <a:rPr lang="hr" sz="3200" kern="100" dirty="0" err="1">
                <a:cs typeface="Times New Roman" panose="02020603050405020304" pitchFamily="18" charset="0"/>
              </a:rPr>
              <a:t>Gravitacijski </a:t>
            </a:r>
            <a:r>
              <a:rPr lang="hr" sz="3200" kern="100" dirty="0">
                <a:cs typeface="Times New Roman" panose="02020603050405020304" pitchFamily="18" charset="0"/>
              </a:rPr>
              <a:t>model u </a:t>
            </a:r>
            <a:r>
              <a:rPr lang="hr" sz="3200" kern="100" dirty="0" err="1">
                <a:cs typeface="Times New Roman" panose="02020603050405020304" pitchFamily="18" charset="0"/>
              </a:rPr>
              <a:t>logističkoj </a:t>
            </a:r>
            <a:r>
              <a:rPr lang="hr" sz="3200" kern="100" dirty="0">
                <a:cs typeface="Times New Roman" panose="02020603050405020304" pitchFamily="18" charset="0"/>
              </a:rPr>
              <a:t>mreži</a:t>
            </a:r>
            <a:endParaRPr lang="pl-PL" dirty="0"/>
          </a:p>
        </p:txBody>
      </p:sp>
      <p:sp>
        <p:nvSpPr>
          <p:cNvPr id="3" name="Symbol zastępczy zawartości 2">
            <a:extLst>
              <a:ext uri="{FF2B5EF4-FFF2-40B4-BE49-F238E27FC236}">
                <a16:creationId xmlns:a16="http://schemas.microsoft.com/office/drawing/2014/main" id="{7089B9E9-69A3-5254-D859-DF2F2364AB8C}"/>
              </a:ext>
            </a:extLst>
          </p:cNvPr>
          <p:cNvSpPr>
            <a:spLocks noGrp="1"/>
          </p:cNvSpPr>
          <p:nvPr>
            <p:ph idx="1"/>
          </p:nvPr>
        </p:nvSpPr>
        <p:spPr>
          <a:xfrm>
            <a:off x="918883" y="2121460"/>
            <a:ext cx="4952999" cy="3544233"/>
          </a:xfrm>
        </p:spPr>
        <p:txBody>
          <a:bodyPr>
            <a:normAutofit/>
          </a:bodyPr>
          <a:lstStyle/>
          <a:p>
            <a:pPr algn="just">
              <a:spcAft>
                <a:spcPts val="600"/>
              </a:spcAft>
              <a:buFont typeface="Wingdings" panose="05000000000000000000" pitchFamily="2" charset="2"/>
              <a:buChar char="§"/>
            </a:pPr>
            <a:r>
              <a:rPr lang="hr" sz="1400" dirty="0"/>
              <a:t>Izgradnja razumne logističke mreže ključ je razvoja regionalne logistike. Gravitacijski model izveden je iz Newtonove gravitacije – podsjetimo: zakon gravitacije je zakon univerzalne gravitacije, čija je svrha opisati silu kojom se tijela međusobno privlače.</a:t>
            </a:r>
            <a:endParaRPr lang="pl-PL" sz="1400" dirty="0"/>
          </a:p>
          <a:p>
            <a:pPr algn="just">
              <a:spcAft>
                <a:spcPts val="600"/>
              </a:spcAft>
              <a:buFont typeface="Wingdings" panose="05000000000000000000" pitchFamily="2" charset="2"/>
              <a:buChar char="§"/>
            </a:pPr>
            <a:r>
              <a:rPr lang="hr" sz="1400" dirty="0"/>
              <a:t>Geografski položaj oduvijek je bio čimbenik koji je određivao poslovne aktivnosti. Promijenili su se smisao </a:t>
            </a:r>
            <a:br>
              <a:rPr lang="pl-PL" sz="1400" dirty="0"/>
            </a:br>
            <a:r>
              <a:rPr lang="hr" sz="1400" dirty="0"/>
              <a:t>i mogućnosti prijevoza. Geografija je jedan od glavnih izvora troškova trgovine, odnosno prostorne karakteristike zemalja koje utječu na njihove troškove domaćeg i međunarodnog transporta. Značajke koje se uzimaju u obzir uključuju geografsku udaljenost između objekata ili zemalja.</a:t>
            </a:r>
            <a:endParaRPr lang="pl-PL" sz="1400" dirty="0"/>
          </a:p>
        </p:txBody>
      </p:sp>
      <p:pic>
        <p:nvPicPr>
          <p:cNvPr id="1026" name="Picture 2" descr="Strzałki, Marketing, Strategia">
            <a:extLst>
              <a:ext uri="{FF2B5EF4-FFF2-40B4-BE49-F238E27FC236}">
                <a16:creationId xmlns:a16="http://schemas.microsoft.com/office/drawing/2014/main" id="{3FED8928-8333-15CE-D062-5C10AD12E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917" y="1852519"/>
            <a:ext cx="580913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34360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Stvaranje novog dokumenta." ma:contentTypeScope="" ma:versionID="aca9c3aed638770792e41d51f5b3002c">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579197615d40f596e549fe3ba82ec0f2"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ji o zajedničkom korištenju"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A853BA-6766-45B6-95D7-7027897E2E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9139</TotalTime>
  <Words>2047</Words>
  <Application>Microsoft Office PowerPoint</Application>
  <PresentationFormat>Panoramiczny</PresentationFormat>
  <Paragraphs>211</Paragraphs>
  <Slides>26</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26</vt:i4>
      </vt:variant>
    </vt:vector>
  </HeadingPairs>
  <TitlesOfParts>
    <vt:vector size="33" baseType="lpstr">
      <vt:lpstr>Arial</vt:lpstr>
      <vt:lpstr>Calibri</vt:lpstr>
      <vt:lpstr>Cambria Math</vt:lpstr>
      <vt:lpstr>Tahoma</vt:lpstr>
      <vt:lpstr>Times New Roman</vt:lpstr>
      <vt:lpstr>Wingdings</vt:lpstr>
      <vt:lpstr>Motyw pakietu Office</vt:lpstr>
      <vt:lpstr>Napredno korištenje proračunske tablice za analizu logističkih podataka</vt:lpstr>
      <vt:lpstr>Dnevni red</vt:lpstr>
      <vt:lpstr>Prezentacja programu PowerPoint</vt:lpstr>
      <vt:lpstr>Logistička mreža</vt:lpstr>
      <vt:lpstr>Logistička mreža</vt:lpstr>
      <vt:lpstr>Logistička mreža</vt:lpstr>
      <vt:lpstr>Logistička mreža</vt:lpstr>
      <vt:lpstr>Prezentacja programu PowerPoint</vt:lpstr>
      <vt:lpstr>Gravitacijski model u logističkoj mreži</vt:lpstr>
      <vt:lpstr>Prezentacja programu PowerPoint</vt:lpstr>
      <vt:lpstr>Prezentacja programu PowerPoint</vt:lpstr>
      <vt:lpstr>Prezentacja programu PowerPoint</vt:lpstr>
      <vt:lpstr>Uravnotežen gravitacijski model </vt:lpstr>
      <vt:lpstr>Prezentacja programu PowerPoint</vt:lpstr>
      <vt:lpstr>Prezentacja programu PowerPoint</vt:lpstr>
      <vt:lpstr>Prezentacja programu PowerPoint</vt:lpstr>
      <vt:lpstr>Prezentacja programu PowerPoint</vt:lpstr>
      <vt:lpstr>Prezentacja programu PowerPoint</vt:lpstr>
      <vt:lpstr>Gravitacijski model u međunarodnoj trgovini</vt:lpstr>
      <vt:lpstr>Gravitacijski model u međunarodnoj trgovini</vt:lpstr>
      <vt:lpstr>Gravitacijski model u međunarodnoj trgovini</vt:lpstr>
      <vt:lpstr>Prezentacja programu PowerPoint</vt:lpstr>
      <vt:lpstr>Sažetak</vt:lpstr>
      <vt:lpstr>Literatura:</vt:lpstr>
      <vt:lpstr>Authors:  Katarzyna Grzybowska Katarzyna Ragin-Skorecka Katarzyna Siemieniak Piotr Cyplik Michał Adamczak Jędrzej Jankowski-Guzy Adrianna Toboła-Walaszczyk  Final version: June 2025</vt:lpstr>
      <vt:lpstr>Hvala na pažnji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77</cp:revision>
  <dcterms:created xsi:type="dcterms:W3CDTF">2023-07-06T12:09:08Z</dcterms:created>
  <dcterms:modified xsi:type="dcterms:W3CDTF">2025-11-07T20:47:34Z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