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sldIdLst>
    <p:sldId id="256" r:id="rId5"/>
    <p:sldId id="264" r:id="rId6"/>
    <p:sldId id="293" r:id="rId7"/>
    <p:sldId id="294" r:id="rId8"/>
    <p:sldId id="295" r:id="rId9"/>
    <p:sldId id="296" r:id="rId10"/>
    <p:sldId id="297" r:id="rId11"/>
    <p:sldId id="298" r:id="rId12"/>
    <p:sldId id="299" r:id="rId13"/>
    <p:sldId id="300" r:id="rId14"/>
    <p:sldId id="301" r:id="rId15"/>
    <p:sldId id="302" r:id="rId16"/>
    <p:sldId id="303" r:id="rId17"/>
    <p:sldId id="304" r:id="rId18"/>
    <p:sldId id="305" r:id="rId19"/>
    <p:sldId id="306" r:id="rId20"/>
    <p:sldId id="292" r:id="rId21"/>
    <p:sldId id="307" r:id="rId22"/>
    <p:sldId id="308" r:id="rId23"/>
    <p:sldId id="309" r:id="rId24"/>
    <p:sldId id="310" r:id="rId25"/>
    <p:sldId id="312" r:id="rId26"/>
    <p:sldId id="313" r:id="rId27"/>
    <p:sldId id="314" r:id="rId28"/>
    <p:sldId id="315" r:id="rId29"/>
    <p:sldId id="316" r:id="rId30"/>
    <p:sldId id="317" r:id="rId31"/>
    <p:sldId id="266" r:id="rId32"/>
    <p:sldId id="336" r:id="rId33"/>
    <p:sldId id="263" r:id="rId34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065AB"/>
    <a:srgbClr val="FFCEFB"/>
    <a:srgbClr val="FFDDFF"/>
    <a:srgbClr val="FFC000"/>
    <a:srgbClr val="FFFF00"/>
    <a:srgbClr val="FFCD99"/>
    <a:srgbClr val="CCFFCC"/>
    <a:srgbClr val="FFCCFF"/>
    <a:srgbClr val="B7DEE8"/>
    <a:srgbClr val="D9D9D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 pośredni 2 — Ak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839" autoAdjust="0"/>
    <p:restoredTop sz="94660"/>
  </p:normalViewPr>
  <p:slideViewPr>
    <p:cSldViewPr snapToGrid="0">
      <p:cViewPr varScale="1">
        <p:scale>
          <a:sx n="60" d="100"/>
          <a:sy n="60" d="100"/>
        </p:scale>
        <p:origin x="768" y="4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" Type="http://schemas.openxmlformats.org/officeDocument/2006/relationships/customXml" Target="../customXml/item3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tableStyles" Target="tableStyles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theme" Target="theme/theme1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viewProps" Target="viewProps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presProps" Target="pres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AEA5503-C921-4653-827A-141311A7399D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66BCB58C-0D47-4199-8FE1-63BDED146729}">
      <dgm:prSet phldrT="[Tekst]"/>
      <dgm:spPr/>
      <dgm:t>
        <a:bodyPr/>
        <a:lstStyle/>
        <a:p>
          <a:r>
            <a:rPr lang="pl-PL" dirty="0"/>
            <a:t>Transportna logistika</a:t>
          </a:r>
        </a:p>
      </dgm:t>
    </dgm:pt>
    <dgm:pt modelId="{BC705B10-9DAA-479E-A499-A241B6058CF2}" type="parTrans" cxnId="{2C8CC3B4-7CA9-47A0-870F-3464E1B69D0A}">
      <dgm:prSet/>
      <dgm:spPr/>
      <dgm:t>
        <a:bodyPr/>
        <a:lstStyle/>
        <a:p>
          <a:endParaRPr lang="pl-PL"/>
        </a:p>
      </dgm:t>
    </dgm:pt>
    <dgm:pt modelId="{1EA28DF4-8F1A-4766-A3D7-A8CD9ABEEC74}" type="sibTrans" cxnId="{2C8CC3B4-7CA9-47A0-870F-3464E1B69D0A}">
      <dgm:prSet/>
      <dgm:spPr/>
      <dgm:t>
        <a:bodyPr/>
        <a:lstStyle/>
        <a:p>
          <a:endParaRPr lang="pl-PL"/>
        </a:p>
      </dgm:t>
    </dgm:pt>
    <dgm:pt modelId="{C7ADAC95-F479-45D2-9CB6-DB6C69845A12}">
      <dgm:prSet phldrT="[Tekst]"/>
      <dgm:spPr/>
      <dgm:t>
        <a:bodyPr/>
        <a:lstStyle/>
        <a:p>
          <a:pPr>
            <a:buClr>
              <a:srgbClr val="1065AB"/>
            </a:buClr>
            <a:buFont typeface="Wingdings" panose="05000000000000000000" pitchFamily="2" charset="2"/>
            <a:buChar char=""/>
          </a:pPr>
          <a:r>
            <a:rPr lang="pl-PL" dirty="0"/>
            <a:t>Tovar</a:t>
          </a:r>
        </a:p>
      </dgm:t>
    </dgm:pt>
    <dgm:pt modelId="{AFC411B0-84B3-44EB-950E-260B25416293}" type="parTrans" cxnId="{A963516A-2971-4624-94D3-D0801B552D7B}">
      <dgm:prSet/>
      <dgm:spPr/>
      <dgm:t>
        <a:bodyPr/>
        <a:lstStyle/>
        <a:p>
          <a:endParaRPr lang="pl-PL"/>
        </a:p>
      </dgm:t>
    </dgm:pt>
    <dgm:pt modelId="{CA1993D2-F61F-4EB0-B754-89C2B1EF5EE3}" type="sibTrans" cxnId="{A963516A-2971-4624-94D3-D0801B552D7B}">
      <dgm:prSet/>
      <dgm:spPr/>
      <dgm:t>
        <a:bodyPr/>
        <a:lstStyle/>
        <a:p>
          <a:endParaRPr lang="pl-PL"/>
        </a:p>
      </dgm:t>
    </dgm:pt>
    <dgm:pt modelId="{57C7A254-3C07-40B4-AE19-2C0A9DF1ACFD}">
      <dgm:prSet/>
      <dgm:spPr/>
      <dgm:t>
        <a:bodyPr/>
        <a:lstStyle/>
        <a:p>
          <a:pPr>
            <a:buClr>
              <a:srgbClr val="1065AB"/>
            </a:buClr>
            <a:buFont typeface="Wingdings" panose="05000000000000000000" pitchFamily="2" charset="2"/>
            <a:buChar char=""/>
          </a:pPr>
          <a:r>
            <a:rPr lang="pl-PL" dirty="0"/>
            <a:t>Konsolidacione stanice</a:t>
          </a:r>
        </a:p>
      </dgm:t>
    </dgm:pt>
    <dgm:pt modelId="{8547EF8D-EEF2-481B-9B29-7EA43E4B4766}" type="parTrans" cxnId="{0FCCA553-849D-4B52-877D-B7EFE63D6989}">
      <dgm:prSet/>
      <dgm:spPr/>
      <dgm:t>
        <a:bodyPr/>
        <a:lstStyle/>
        <a:p>
          <a:endParaRPr lang="pl-PL"/>
        </a:p>
      </dgm:t>
    </dgm:pt>
    <dgm:pt modelId="{49958844-5865-4AB7-8333-D344A9FD6D66}" type="sibTrans" cxnId="{0FCCA553-849D-4B52-877D-B7EFE63D6989}">
      <dgm:prSet/>
      <dgm:spPr/>
      <dgm:t>
        <a:bodyPr/>
        <a:lstStyle/>
        <a:p>
          <a:endParaRPr lang="pl-PL"/>
        </a:p>
      </dgm:t>
    </dgm:pt>
    <dgm:pt modelId="{72F30FBD-4E45-4727-8623-810C4AE5A803}">
      <dgm:prSet/>
      <dgm:spPr/>
      <dgm:t>
        <a:bodyPr/>
        <a:lstStyle/>
        <a:p>
          <a:pPr>
            <a:buClr>
              <a:srgbClr val="1065AB"/>
            </a:buClr>
            <a:buFont typeface="Wingdings" panose="05000000000000000000" pitchFamily="2" charset="2"/>
            <a:buChar char=""/>
          </a:pPr>
          <a:r>
            <a:rPr lang="pl-PL" dirty="0"/>
            <a:t>Transportna čvorišta</a:t>
          </a:r>
        </a:p>
      </dgm:t>
    </dgm:pt>
    <dgm:pt modelId="{2BBD6195-7A36-4682-BB08-E74C8D2B5844}" type="parTrans" cxnId="{8F0E06A1-A098-4300-A9E9-BF1335BD85FE}">
      <dgm:prSet/>
      <dgm:spPr/>
      <dgm:t>
        <a:bodyPr/>
        <a:lstStyle/>
        <a:p>
          <a:endParaRPr lang="pl-PL"/>
        </a:p>
      </dgm:t>
    </dgm:pt>
    <dgm:pt modelId="{D4904272-8FE6-4132-9666-10A523D7404E}" type="sibTrans" cxnId="{8F0E06A1-A098-4300-A9E9-BF1335BD85FE}">
      <dgm:prSet/>
      <dgm:spPr/>
      <dgm:t>
        <a:bodyPr/>
        <a:lstStyle/>
        <a:p>
          <a:endParaRPr lang="pl-PL"/>
        </a:p>
      </dgm:t>
    </dgm:pt>
    <dgm:pt modelId="{4099E642-8AED-4D60-875B-689CC4ED74C5}">
      <dgm:prSet/>
      <dgm:spPr/>
      <dgm:t>
        <a:bodyPr/>
        <a:lstStyle/>
        <a:p>
          <a:pPr>
            <a:buClr>
              <a:srgbClr val="1065AB"/>
            </a:buClr>
            <a:buFont typeface="Wingdings" panose="05000000000000000000" pitchFamily="2" charset="2"/>
            <a:buChar char=""/>
          </a:pPr>
          <a:r>
            <a:rPr lang="pl-PL" dirty="0"/>
            <a:t>Transportna mreža</a:t>
          </a:r>
        </a:p>
      </dgm:t>
    </dgm:pt>
    <dgm:pt modelId="{423E2CD0-7438-4C90-86C3-B76FDB550AC1}" type="parTrans" cxnId="{E95E4430-7BFD-4A7B-8472-1317D80E3A33}">
      <dgm:prSet/>
      <dgm:spPr/>
      <dgm:t>
        <a:bodyPr/>
        <a:lstStyle/>
        <a:p>
          <a:endParaRPr lang="pl-PL"/>
        </a:p>
      </dgm:t>
    </dgm:pt>
    <dgm:pt modelId="{F273EBD1-20C0-44B0-B151-7C42E14489B1}" type="sibTrans" cxnId="{E95E4430-7BFD-4A7B-8472-1317D80E3A33}">
      <dgm:prSet/>
      <dgm:spPr/>
      <dgm:t>
        <a:bodyPr/>
        <a:lstStyle/>
        <a:p>
          <a:endParaRPr lang="pl-PL"/>
        </a:p>
      </dgm:t>
    </dgm:pt>
    <dgm:pt modelId="{A90890E6-56C8-4CB6-BAFF-09761901CB9A}">
      <dgm:prSet/>
      <dgm:spPr/>
      <dgm:t>
        <a:bodyPr/>
        <a:lstStyle/>
        <a:p>
          <a:pPr>
            <a:buClr>
              <a:srgbClr val="1065AB"/>
            </a:buClr>
            <a:buFont typeface="Wingdings" panose="05000000000000000000" pitchFamily="2" charset="2"/>
            <a:buChar char=""/>
          </a:pPr>
          <a:r>
            <a:rPr lang="pl-PL" dirty="0"/>
            <a:t>Vozni park</a:t>
          </a:r>
        </a:p>
      </dgm:t>
    </dgm:pt>
    <dgm:pt modelId="{D8A629A5-8DAF-4C91-91D9-A5223B92753C}" type="parTrans" cxnId="{25DEF354-90DE-4F97-B2C8-CC1913775715}">
      <dgm:prSet/>
      <dgm:spPr/>
      <dgm:t>
        <a:bodyPr/>
        <a:lstStyle/>
        <a:p>
          <a:endParaRPr lang="pl-PL"/>
        </a:p>
      </dgm:t>
    </dgm:pt>
    <dgm:pt modelId="{A9AB6147-7CF3-4B86-9046-F654AFDDD28A}" type="sibTrans" cxnId="{25DEF354-90DE-4F97-B2C8-CC1913775715}">
      <dgm:prSet/>
      <dgm:spPr/>
      <dgm:t>
        <a:bodyPr/>
        <a:lstStyle/>
        <a:p>
          <a:endParaRPr lang="pl-PL"/>
        </a:p>
      </dgm:t>
    </dgm:pt>
    <dgm:pt modelId="{39863AF2-6920-451C-888C-7C122567C2A0}">
      <dgm:prSet/>
      <dgm:spPr/>
      <dgm:t>
        <a:bodyPr/>
        <a:lstStyle/>
        <a:p>
          <a:pPr>
            <a:buClr>
              <a:srgbClr val="1065AB"/>
            </a:buClr>
            <a:buFont typeface="Wingdings" panose="05000000000000000000" pitchFamily="2" charset="2"/>
            <a:buChar char=""/>
          </a:pPr>
          <a:r>
            <a:rPr lang="pl-PL" dirty="0"/>
            <a:t>Oprema za rukovanje</a:t>
          </a:r>
        </a:p>
      </dgm:t>
    </dgm:pt>
    <dgm:pt modelId="{CFE06303-A020-4A81-AC7F-31B5351A5FF3}" type="parTrans" cxnId="{8F550364-1FAC-4AAF-A63F-576E0D104BC8}">
      <dgm:prSet/>
      <dgm:spPr/>
      <dgm:t>
        <a:bodyPr/>
        <a:lstStyle/>
        <a:p>
          <a:endParaRPr lang="pl-PL"/>
        </a:p>
      </dgm:t>
    </dgm:pt>
    <dgm:pt modelId="{D6C88F89-D176-4FF0-A2F7-88AA6925CA96}" type="sibTrans" cxnId="{8F550364-1FAC-4AAF-A63F-576E0D104BC8}">
      <dgm:prSet/>
      <dgm:spPr/>
      <dgm:t>
        <a:bodyPr/>
        <a:lstStyle/>
        <a:p>
          <a:endParaRPr lang="pl-PL"/>
        </a:p>
      </dgm:t>
    </dgm:pt>
    <dgm:pt modelId="{CC418194-8C5E-47DE-91A0-33D056929DEC}">
      <dgm:prSet/>
      <dgm:spPr/>
      <dgm:t>
        <a:bodyPr/>
        <a:lstStyle/>
        <a:p>
          <a:pPr>
            <a:buClr>
              <a:srgbClr val="1065AB"/>
            </a:buClr>
            <a:buFont typeface="Wingdings" panose="05000000000000000000" pitchFamily="2" charset="2"/>
            <a:buChar char=""/>
          </a:pPr>
          <a:r>
            <a:rPr lang="pl-PL" dirty="0"/>
            <a:t>Učesnici logističkog procesa</a:t>
          </a:r>
        </a:p>
      </dgm:t>
    </dgm:pt>
    <dgm:pt modelId="{2927925B-49AD-408F-BAA2-F83B91C0A2EA}" type="parTrans" cxnId="{37679F4C-8DFD-45A1-B76C-ACB050FA2F7F}">
      <dgm:prSet/>
      <dgm:spPr/>
      <dgm:t>
        <a:bodyPr/>
        <a:lstStyle/>
        <a:p>
          <a:endParaRPr lang="pl-PL"/>
        </a:p>
      </dgm:t>
    </dgm:pt>
    <dgm:pt modelId="{76AB0DA5-C74C-478A-8D5E-3BB029D577EC}" type="sibTrans" cxnId="{37679F4C-8DFD-45A1-B76C-ACB050FA2F7F}">
      <dgm:prSet/>
      <dgm:spPr/>
      <dgm:t>
        <a:bodyPr/>
        <a:lstStyle/>
        <a:p>
          <a:endParaRPr lang="pl-PL"/>
        </a:p>
      </dgm:t>
    </dgm:pt>
    <dgm:pt modelId="{A4D1FCE1-4263-4FDA-BD57-52E4C2459AD8}">
      <dgm:prSet/>
      <dgm:spPr/>
      <dgm:t>
        <a:bodyPr/>
        <a:lstStyle/>
        <a:p>
          <a:pPr>
            <a:buClr>
              <a:srgbClr val="1065AB"/>
            </a:buClr>
            <a:buFont typeface="Wingdings" panose="05000000000000000000" pitchFamily="2" charset="2"/>
            <a:buChar char=""/>
          </a:pPr>
          <a:r>
            <a:rPr lang="pl-PL" dirty="0"/>
            <a:t>Transportni kontejneri</a:t>
          </a:r>
        </a:p>
      </dgm:t>
    </dgm:pt>
    <dgm:pt modelId="{6E55F768-BF17-4F9D-AC13-52922298FCFF}" type="parTrans" cxnId="{B093B3B5-4D94-4BE3-9652-AFF1CEF25739}">
      <dgm:prSet/>
      <dgm:spPr/>
      <dgm:t>
        <a:bodyPr/>
        <a:lstStyle/>
        <a:p>
          <a:endParaRPr lang="pl-PL"/>
        </a:p>
      </dgm:t>
    </dgm:pt>
    <dgm:pt modelId="{7E2EEDEF-47E6-4816-B4FD-C7B660689E77}" type="sibTrans" cxnId="{B093B3B5-4D94-4BE3-9652-AFF1CEF25739}">
      <dgm:prSet/>
      <dgm:spPr/>
      <dgm:t>
        <a:bodyPr/>
        <a:lstStyle/>
        <a:p>
          <a:endParaRPr lang="pl-PL"/>
        </a:p>
      </dgm:t>
    </dgm:pt>
    <dgm:pt modelId="{DAE918B8-7197-40E0-9DA8-AC4D54CBCFF4}">
      <dgm:prSet/>
      <dgm:spPr/>
      <dgm:t>
        <a:bodyPr/>
        <a:lstStyle/>
        <a:p>
          <a:pPr>
            <a:buClr>
              <a:srgbClr val="1065AB"/>
            </a:buClr>
            <a:buFont typeface="Wingdings" panose="05000000000000000000" pitchFamily="2" charset="2"/>
            <a:buChar char=""/>
          </a:pPr>
          <a:r>
            <a:rPr lang="pl-PL" dirty="0"/>
            <a:t>Pakovanje.</a:t>
          </a:r>
        </a:p>
      </dgm:t>
    </dgm:pt>
    <dgm:pt modelId="{D4EEA4D3-76D3-4474-B7C0-76711D0CC0AA}" type="parTrans" cxnId="{F5A0128C-E0F9-41BF-8E36-66B0BFECD94A}">
      <dgm:prSet/>
      <dgm:spPr/>
      <dgm:t>
        <a:bodyPr/>
        <a:lstStyle/>
        <a:p>
          <a:endParaRPr lang="pl-PL"/>
        </a:p>
      </dgm:t>
    </dgm:pt>
    <dgm:pt modelId="{968C33C4-0274-475A-AA65-0F45DB922576}" type="sibTrans" cxnId="{F5A0128C-E0F9-41BF-8E36-66B0BFECD94A}">
      <dgm:prSet/>
      <dgm:spPr/>
      <dgm:t>
        <a:bodyPr/>
        <a:lstStyle/>
        <a:p>
          <a:endParaRPr lang="pl-PL"/>
        </a:p>
      </dgm:t>
    </dgm:pt>
    <dgm:pt modelId="{3EF32609-909C-45B3-A223-8CF903F3EAB5}" type="pres">
      <dgm:prSet presAssocID="{0AEA5503-C921-4653-827A-141311A7399D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</dgm:pt>
    <dgm:pt modelId="{FA4FC443-FC75-4673-97D4-D9A6A2954B6B}" type="pres">
      <dgm:prSet presAssocID="{66BCB58C-0D47-4199-8FE1-63BDED146729}" presName="root1" presStyleCnt="0"/>
      <dgm:spPr/>
    </dgm:pt>
    <dgm:pt modelId="{32C36331-EF12-40C6-A935-DABA16899143}" type="pres">
      <dgm:prSet presAssocID="{66BCB58C-0D47-4199-8FE1-63BDED146729}" presName="LevelOneTextNode" presStyleLbl="node0" presStyleIdx="0" presStyleCnt="1">
        <dgm:presLayoutVars>
          <dgm:chPref val="3"/>
        </dgm:presLayoutVars>
      </dgm:prSet>
      <dgm:spPr/>
    </dgm:pt>
    <dgm:pt modelId="{C0748ADE-EC87-4831-B0B8-C9CC2D70A114}" type="pres">
      <dgm:prSet presAssocID="{66BCB58C-0D47-4199-8FE1-63BDED146729}" presName="level2hierChild" presStyleCnt="0"/>
      <dgm:spPr/>
    </dgm:pt>
    <dgm:pt modelId="{580B1B7B-F097-4D07-A064-9B1F09695E46}" type="pres">
      <dgm:prSet presAssocID="{AFC411B0-84B3-44EB-950E-260B25416293}" presName="conn2-1" presStyleLbl="parChTrans1D2" presStyleIdx="0" presStyleCnt="9"/>
      <dgm:spPr/>
    </dgm:pt>
    <dgm:pt modelId="{9D4D6D69-F55B-4251-9DA3-FA4B906BB509}" type="pres">
      <dgm:prSet presAssocID="{AFC411B0-84B3-44EB-950E-260B25416293}" presName="connTx" presStyleLbl="parChTrans1D2" presStyleIdx="0" presStyleCnt="9"/>
      <dgm:spPr/>
    </dgm:pt>
    <dgm:pt modelId="{68AF93F8-D5D7-45DF-B10D-022F7BB102CA}" type="pres">
      <dgm:prSet presAssocID="{C7ADAC95-F479-45D2-9CB6-DB6C69845A12}" presName="root2" presStyleCnt="0"/>
      <dgm:spPr/>
    </dgm:pt>
    <dgm:pt modelId="{89B16DD4-5995-4FA2-9174-1465724E9388}" type="pres">
      <dgm:prSet presAssocID="{C7ADAC95-F479-45D2-9CB6-DB6C69845A12}" presName="LevelTwoTextNode" presStyleLbl="node2" presStyleIdx="0" presStyleCnt="9">
        <dgm:presLayoutVars>
          <dgm:chPref val="3"/>
        </dgm:presLayoutVars>
      </dgm:prSet>
      <dgm:spPr/>
    </dgm:pt>
    <dgm:pt modelId="{4347C027-B8E4-4B90-A6B6-7BDD2DE2EA70}" type="pres">
      <dgm:prSet presAssocID="{C7ADAC95-F479-45D2-9CB6-DB6C69845A12}" presName="level3hierChild" presStyleCnt="0"/>
      <dgm:spPr/>
    </dgm:pt>
    <dgm:pt modelId="{A30DF047-BC6C-4D46-931A-AB133A22F02D}" type="pres">
      <dgm:prSet presAssocID="{8547EF8D-EEF2-481B-9B29-7EA43E4B4766}" presName="conn2-1" presStyleLbl="parChTrans1D2" presStyleIdx="1" presStyleCnt="9"/>
      <dgm:spPr/>
    </dgm:pt>
    <dgm:pt modelId="{6B78ACAF-19D0-4870-873F-6824C54E06C8}" type="pres">
      <dgm:prSet presAssocID="{8547EF8D-EEF2-481B-9B29-7EA43E4B4766}" presName="connTx" presStyleLbl="parChTrans1D2" presStyleIdx="1" presStyleCnt="9"/>
      <dgm:spPr/>
    </dgm:pt>
    <dgm:pt modelId="{D1D7621E-D066-4546-9589-5E7668442D7D}" type="pres">
      <dgm:prSet presAssocID="{57C7A254-3C07-40B4-AE19-2C0A9DF1ACFD}" presName="root2" presStyleCnt="0"/>
      <dgm:spPr/>
    </dgm:pt>
    <dgm:pt modelId="{128D3C75-6302-479D-8359-4FE68B232276}" type="pres">
      <dgm:prSet presAssocID="{57C7A254-3C07-40B4-AE19-2C0A9DF1ACFD}" presName="LevelTwoTextNode" presStyleLbl="node2" presStyleIdx="1" presStyleCnt="9">
        <dgm:presLayoutVars>
          <dgm:chPref val="3"/>
        </dgm:presLayoutVars>
      </dgm:prSet>
      <dgm:spPr/>
    </dgm:pt>
    <dgm:pt modelId="{8B3EB43D-84FD-491C-876B-AE2A487BED0F}" type="pres">
      <dgm:prSet presAssocID="{57C7A254-3C07-40B4-AE19-2C0A9DF1ACFD}" presName="level3hierChild" presStyleCnt="0"/>
      <dgm:spPr/>
    </dgm:pt>
    <dgm:pt modelId="{1C523267-BCF9-45DE-BCBF-2A7C9D2AC090}" type="pres">
      <dgm:prSet presAssocID="{2BBD6195-7A36-4682-BB08-E74C8D2B5844}" presName="conn2-1" presStyleLbl="parChTrans1D2" presStyleIdx="2" presStyleCnt="9"/>
      <dgm:spPr/>
    </dgm:pt>
    <dgm:pt modelId="{BF69EEC1-4B42-4CDD-9FAB-2A63A3DDBB56}" type="pres">
      <dgm:prSet presAssocID="{2BBD6195-7A36-4682-BB08-E74C8D2B5844}" presName="connTx" presStyleLbl="parChTrans1D2" presStyleIdx="2" presStyleCnt="9"/>
      <dgm:spPr/>
    </dgm:pt>
    <dgm:pt modelId="{EEAA5907-5338-4439-940F-74083DC23B9D}" type="pres">
      <dgm:prSet presAssocID="{72F30FBD-4E45-4727-8623-810C4AE5A803}" presName="root2" presStyleCnt="0"/>
      <dgm:spPr/>
    </dgm:pt>
    <dgm:pt modelId="{5E98B18F-ECAF-4C30-94EF-857425093E67}" type="pres">
      <dgm:prSet presAssocID="{72F30FBD-4E45-4727-8623-810C4AE5A803}" presName="LevelTwoTextNode" presStyleLbl="node2" presStyleIdx="2" presStyleCnt="9">
        <dgm:presLayoutVars>
          <dgm:chPref val="3"/>
        </dgm:presLayoutVars>
      </dgm:prSet>
      <dgm:spPr/>
    </dgm:pt>
    <dgm:pt modelId="{E17415BF-9C20-4C59-AA88-1E5B98348C58}" type="pres">
      <dgm:prSet presAssocID="{72F30FBD-4E45-4727-8623-810C4AE5A803}" presName="level3hierChild" presStyleCnt="0"/>
      <dgm:spPr/>
    </dgm:pt>
    <dgm:pt modelId="{A08F7414-59AF-4424-AC43-D1A241D2E90D}" type="pres">
      <dgm:prSet presAssocID="{423E2CD0-7438-4C90-86C3-B76FDB550AC1}" presName="conn2-1" presStyleLbl="parChTrans1D2" presStyleIdx="3" presStyleCnt="9"/>
      <dgm:spPr/>
    </dgm:pt>
    <dgm:pt modelId="{7B1A464C-B83E-4FD4-ADD6-29B1E2E4D7C2}" type="pres">
      <dgm:prSet presAssocID="{423E2CD0-7438-4C90-86C3-B76FDB550AC1}" presName="connTx" presStyleLbl="parChTrans1D2" presStyleIdx="3" presStyleCnt="9"/>
      <dgm:spPr/>
    </dgm:pt>
    <dgm:pt modelId="{A20FA125-6F63-4C81-A5ED-89274A4FF4D9}" type="pres">
      <dgm:prSet presAssocID="{4099E642-8AED-4D60-875B-689CC4ED74C5}" presName="root2" presStyleCnt="0"/>
      <dgm:spPr/>
    </dgm:pt>
    <dgm:pt modelId="{BB8CFF62-B53B-47AE-9E91-5E308F835188}" type="pres">
      <dgm:prSet presAssocID="{4099E642-8AED-4D60-875B-689CC4ED74C5}" presName="LevelTwoTextNode" presStyleLbl="node2" presStyleIdx="3" presStyleCnt="9">
        <dgm:presLayoutVars>
          <dgm:chPref val="3"/>
        </dgm:presLayoutVars>
      </dgm:prSet>
      <dgm:spPr/>
    </dgm:pt>
    <dgm:pt modelId="{5542E926-6BD9-45FF-89A6-6EC32ED0B49B}" type="pres">
      <dgm:prSet presAssocID="{4099E642-8AED-4D60-875B-689CC4ED74C5}" presName="level3hierChild" presStyleCnt="0"/>
      <dgm:spPr/>
    </dgm:pt>
    <dgm:pt modelId="{E6BAB16A-2915-4FBF-BD74-7D2DEE0B08F4}" type="pres">
      <dgm:prSet presAssocID="{D8A629A5-8DAF-4C91-91D9-A5223B92753C}" presName="conn2-1" presStyleLbl="parChTrans1D2" presStyleIdx="4" presStyleCnt="9"/>
      <dgm:spPr/>
    </dgm:pt>
    <dgm:pt modelId="{A0372B0C-2F08-4484-9A4D-BD80D5290003}" type="pres">
      <dgm:prSet presAssocID="{D8A629A5-8DAF-4C91-91D9-A5223B92753C}" presName="connTx" presStyleLbl="parChTrans1D2" presStyleIdx="4" presStyleCnt="9"/>
      <dgm:spPr/>
    </dgm:pt>
    <dgm:pt modelId="{9B48EB55-A040-490D-A4BC-3A3D8824D1F7}" type="pres">
      <dgm:prSet presAssocID="{A90890E6-56C8-4CB6-BAFF-09761901CB9A}" presName="root2" presStyleCnt="0"/>
      <dgm:spPr/>
    </dgm:pt>
    <dgm:pt modelId="{96D05921-9D74-43A6-9C7E-559C9CEED4D6}" type="pres">
      <dgm:prSet presAssocID="{A90890E6-56C8-4CB6-BAFF-09761901CB9A}" presName="LevelTwoTextNode" presStyleLbl="node2" presStyleIdx="4" presStyleCnt="9">
        <dgm:presLayoutVars>
          <dgm:chPref val="3"/>
        </dgm:presLayoutVars>
      </dgm:prSet>
      <dgm:spPr/>
    </dgm:pt>
    <dgm:pt modelId="{328D9709-D0EC-4585-9E1A-D5FD0B75DB4E}" type="pres">
      <dgm:prSet presAssocID="{A90890E6-56C8-4CB6-BAFF-09761901CB9A}" presName="level3hierChild" presStyleCnt="0"/>
      <dgm:spPr/>
    </dgm:pt>
    <dgm:pt modelId="{4846CE16-97FF-4C6A-9A8A-7948989A27A4}" type="pres">
      <dgm:prSet presAssocID="{CFE06303-A020-4A81-AC7F-31B5351A5FF3}" presName="conn2-1" presStyleLbl="parChTrans1D2" presStyleIdx="5" presStyleCnt="9"/>
      <dgm:spPr/>
    </dgm:pt>
    <dgm:pt modelId="{93A641C6-F1BB-4D6F-AA26-BBC7FA0DE80E}" type="pres">
      <dgm:prSet presAssocID="{CFE06303-A020-4A81-AC7F-31B5351A5FF3}" presName="connTx" presStyleLbl="parChTrans1D2" presStyleIdx="5" presStyleCnt="9"/>
      <dgm:spPr/>
    </dgm:pt>
    <dgm:pt modelId="{08C6A4DE-FCF9-46C0-96D3-82C99AF2672E}" type="pres">
      <dgm:prSet presAssocID="{39863AF2-6920-451C-888C-7C122567C2A0}" presName="root2" presStyleCnt="0"/>
      <dgm:spPr/>
    </dgm:pt>
    <dgm:pt modelId="{2C807540-BA50-4512-BBEF-7F8459AA671F}" type="pres">
      <dgm:prSet presAssocID="{39863AF2-6920-451C-888C-7C122567C2A0}" presName="LevelTwoTextNode" presStyleLbl="node2" presStyleIdx="5" presStyleCnt="9">
        <dgm:presLayoutVars>
          <dgm:chPref val="3"/>
        </dgm:presLayoutVars>
      </dgm:prSet>
      <dgm:spPr/>
    </dgm:pt>
    <dgm:pt modelId="{7660CA0E-BEF0-4035-B2C8-07F8E589CF5A}" type="pres">
      <dgm:prSet presAssocID="{39863AF2-6920-451C-888C-7C122567C2A0}" presName="level3hierChild" presStyleCnt="0"/>
      <dgm:spPr/>
    </dgm:pt>
    <dgm:pt modelId="{7C4DA0C6-A6E6-4C28-904F-461C2C0AEA13}" type="pres">
      <dgm:prSet presAssocID="{2927925B-49AD-408F-BAA2-F83B91C0A2EA}" presName="conn2-1" presStyleLbl="parChTrans1D2" presStyleIdx="6" presStyleCnt="9"/>
      <dgm:spPr/>
    </dgm:pt>
    <dgm:pt modelId="{EA3D32BB-B946-4409-B59F-DD102B09845D}" type="pres">
      <dgm:prSet presAssocID="{2927925B-49AD-408F-BAA2-F83B91C0A2EA}" presName="connTx" presStyleLbl="parChTrans1D2" presStyleIdx="6" presStyleCnt="9"/>
      <dgm:spPr/>
    </dgm:pt>
    <dgm:pt modelId="{58251088-A4B3-4F30-9325-0E43D768D660}" type="pres">
      <dgm:prSet presAssocID="{CC418194-8C5E-47DE-91A0-33D056929DEC}" presName="root2" presStyleCnt="0"/>
      <dgm:spPr/>
    </dgm:pt>
    <dgm:pt modelId="{D98DA43A-E964-4BF6-8A51-4B71DB51CDBD}" type="pres">
      <dgm:prSet presAssocID="{CC418194-8C5E-47DE-91A0-33D056929DEC}" presName="LevelTwoTextNode" presStyleLbl="node2" presStyleIdx="6" presStyleCnt="9">
        <dgm:presLayoutVars>
          <dgm:chPref val="3"/>
        </dgm:presLayoutVars>
      </dgm:prSet>
      <dgm:spPr/>
    </dgm:pt>
    <dgm:pt modelId="{F2D3C245-DCCF-436F-A91E-4D1872DE0436}" type="pres">
      <dgm:prSet presAssocID="{CC418194-8C5E-47DE-91A0-33D056929DEC}" presName="level3hierChild" presStyleCnt="0"/>
      <dgm:spPr/>
    </dgm:pt>
    <dgm:pt modelId="{00E6E530-71D1-476F-979D-8AB15A871DC6}" type="pres">
      <dgm:prSet presAssocID="{6E55F768-BF17-4F9D-AC13-52922298FCFF}" presName="conn2-1" presStyleLbl="parChTrans1D2" presStyleIdx="7" presStyleCnt="9"/>
      <dgm:spPr/>
    </dgm:pt>
    <dgm:pt modelId="{C4E71267-88C2-40A2-8C35-4F73B140A540}" type="pres">
      <dgm:prSet presAssocID="{6E55F768-BF17-4F9D-AC13-52922298FCFF}" presName="connTx" presStyleLbl="parChTrans1D2" presStyleIdx="7" presStyleCnt="9"/>
      <dgm:spPr/>
    </dgm:pt>
    <dgm:pt modelId="{CCE13133-E611-4E63-A8D0-FBD188729611}" type="pres">
      <dgm:prSet presAssocID="{A4D1FCE1-4263-4FDA-BD57-52E4C2459AD8}" presName="root2" presStyleCnt="0"/>
      <dgm:spPr/>
    </dgm:pt>
    <dgm:pt modelId="{0810E3BC-D9EC-43E9-8883-61B7B0F714AE}" type="pres">
      <dgm:prSet presAssocID="{A4D1FCE1-4263-4FDA-BD57-52E4C2459AD8}" presName="LevelTwoTextNode" presStyleLbl="node2" presStyleIdx="7" presStyleCnt="9">
        <dgm:presLayoutVars>
          <dgm:chPref val="3"/>
        </dgm:presLayoutVars>
      </dgm:prSet>
      <dgm:spPr/>
    </dgm:pt>
    <dgm:pt modelId="{EC00C976-4E2D-415A-A613-CD0BD7A8C083}" type="pres">
      <dgm:prSet presAssocID="{A4D1FCE1-4263-4FDA-BD57-52E4C2459AD8}" presName="level3hierChild" presStyleCnt="0"/>
      <dgm:spPr/>
    </dgm:pt>
    <dgm:pt modelId="{5555940E-4D32-4A00-AA97-F1FC14D456BA}" type="pres">
      <dgm:prSet presAssocID="{D4EEA4D3-76D3-4474-B7C0-76711D0CC0AA}" presName="conn2-1" presStyleLbl="parChTrans1D2" presStyleIdx="8" presStyleCnt="9"/>
      <dgm:spPr/>
    </dgm:pt>
    <dgm:pt modelId="{A48FCD83-58F6-4A92-8AF1-0ED54AAEBA7C}" type="pres">
      <dgm:prSet presAssocID="{D4EEA4D3-76D3-4474-B7C0-76711D0CC0AA}" presName="connTx" presStyleLbl="parChTrans1D2" presStyleIdx="8" presStyleCnt="9"/>
      <dgm:spPr/>
    </dgm:pt>
    <dgm:pt modelId="{7006E0FE-771C-4921-884B-8923BB1BD027}" type="pres">
      <dgm:prSet presAssocID="{DAE918B8-7197-40E0-9DA8-AC4D54CBCFF4}" presName="root2" presStyleCnt="0"/>
      <dgm:spPr/>
    </dgm:pt>
    <dgm:pt modelId="{6B540F87-C1F1-4E93-91EB-0B6E39903CA2}" type="pres">
      <dgm:prSet presAssocID="{DAE918B8-7197-40E0-9DA8-AC4D54CBCFF4}" presName="LevelTwoTextNode" presStyleLbl="node2" presStyleIdx="8" presStyleCnt="9">
        <dgm:presLayoutVars>
          <dgm:chPref val="3"/>
        </dgm:presLayoutVars>
      </dgm:prSet>
      <dgm:spPr/>
    </dgm:pt>
    <dgm:pt modelId="{648BD37B-7B0E-4657-9C07-D17BD5A8E53F}" type="pres">
      <dgm:prSet presAssocID="{DAE918B8-7197-40E0-9DA8-AC4D54CBCFF4}" presName="level3hierChild" presStyleCnt="0"/>
      <dgm:spPr/>
    </dgm:pt>
  </dgm:ptLst>
  <dgm:cxnLst>
    <dgm:cxn modelId="{34893D0A-D8C7-47E2-B936-FD3CC48D9DB7}" type="presOf" srcId="{AFC411B0-84B3-44EB-950E-260B25416293}" destId="{580B1B7B-F097-4D07-A064-9B1F09695E46}" srcOrd="0" destOrd="0" presId="urn:microsoft.com/office/officeart/2008/layout/HorizontalMultiLevelHierarchy"/>
    <dgm:cxn modelId="{4C32A72C-DA64-4D18-B2D7-5E8ACFACF73D}" type="presOf" srcId="{2BBD6195-7A36-4682-BB08-E74C8D2B5844}" destId="{1C523267-BCF9-45DE-BCBF-2A7C9D2AC090}" srcOrd="0" destOrd="0" presId="urn:microsoft.com/office/officeart/2008/layout/HorizontalMultiLevelHierarchy"/>
    <dgm:cxn modelId="{E95E4430-7BFD-4A7B-8472-1317D80E3A33}" srcId="{66BCB58C-0D47-4199-8FE1-63BDED146729}" destId="{4099E642-8AED-4D60-875B-689CC4ED74C5}" srcOrd="3" destOrd="0" parTransId="{423E2CD0-7438-4C90-86C3-B76FDB550AC1}" sibTransId="{F273EBD1-20C0-44B0-B151-7C42E14489B1}"/>
    <dgm:cxn modelId="{56477535-5523-44F9-9F69-89E1AE23ED1D}" type="presOf" srcId="{57C7A254-3C07-40B4-AE19-2C0A9DF1ACFD}" destId="{128D3C75-6302-479D-8359-4FE68B232276}" srcOrd="0" destOrd="0" presId="urn:microsoft.com/office/officeart/2008/layout/HorizontalMultiLevelHierarchy"/>
    <dgm:cxn modelId="{8B4F5137-F160-490C-AE2B-7BDB1564877F}" type="presOf" srcId="{2BBD6195-7A36-4682-BB08-E74C8D2B5844}" destId="{BF69EEC1-4B42-4CDD-9FAB-2A63A3DDBB56}" srcOrd="1" destOrd="0" presId="urn:microsoft.com/office/officeart/2008/layout/HorizontalMultiLevelHierarchy"/>
    <dgm:cxn modelId="{7C8E6D3A-4402-4939-986D-78E6522EC8F3}" type="presOf" srcId="{72F30FBD-4E45-4727-8623-810C4AE5A803}" destId="{5E98B18F-ECAF-4C30-94EF-857425093E67}" srcOrd="0" destOrd="0" presId="urn:microsoft.com/office/officeart/2008/layout/HorizontalMultiLevelHierarchy"/>
    <dgm:cxn modelId="{F8FBAC43-F56B-4C3C-BEB2-FCC08CD4CD55}" type="presOf" srcId="{C7ADAC95-F479-45D2-9CB6-DB6C69845A12}" destId="{89B16DD4-5995-4FA2-9174-1465724E9388}" srcOrd="0" destOrd="0" presId="urn:microsoft.com/office/officeart/2008/layout/HorizontalMultiLevelHierarchy"/>
    <dgm:cxn modelId="{CCC2C843-955B-4781-923C-AB6F489EA966}" type="presOf" srcId="{2927925B-49AD-408F-BAA2-F83B91C0A2EA}" destId="{EA3D32BB-B946-4409-B59F-DD102B09845D}" srcOrd="1" destOrd="0" presId="urn:microsoft.com/office/officeart/2008/layout/HorizontalMultiLevelHierarchy"/>
    <dgm:cxn modelId="{8F550364-1FAC-4AAF-A63F-576E0D104BC8}" srcId="{66BCB58C-0D47-4199-8FE1-63BDED146729}" destId="{39863AF2-6920-451C-888C-7C122567C2A0}" srcOrd="5" destOrd="0" parTransId="{CFE06303-A020-4A81-AC7F-31B5351A5FF3}" sibTransId="{D6C88F89-D176-4FF0-A2F7-88AA6925CA96}"/>
    <dgm:cxn modelId="{49136044-03BB-4876-ABCD-123019B06E97}" type="presOf" srcId="{DAE918B8-7197-40E0-9DA8-AC4D54CBCFF4}" destId="{6B540F87-C1F1-4E93-91EB-0B6E39903CA2}" srcOrd="0" destOrd="0" presId="urn:microsoft.com/office/officeart/2008/layout/HorizontalMultiLevelHierarchy"/>
    <dgm:cxn modelId="{A963516A-2971-4624-94D3-D0801B552D7B}" srcId="{66BCB58C-0D47-4199-8FE1-63BDED146729}" destId="{C7ADAC95-F479-45D2-9CB6-DB6C69845A12}" srcOrd="0" destOrd="0" parTransId="{AFC411B0-84B3-44EB-950E-260B25416293}" sibTransId="{CA1993D2-F61F-4EB0-B754-89C2B1EF5EE3}"/>
    <dgm:cxn modelId="{37679F4C-8DFD-45A1-B76C-ACB050FA2F7F}" srcId="{66BCB58C-0D47-4199-8FE1-63BDED146729}" destId="{CC418194-8C5E-47DE-91A0-33D056929DEC}" srcOrd="6" destOrd="0" parTransId="{2927925B-49AD-408F-BAA2-F83B91C0A2EA}" sibTransId="{76AB0DA5-C74C-478A-8D5E-3BB029D577EC}"/>
    <dgm:cxn modelId="{DC3B746E-2155-41F5-858F-5BAD7DA81272}" type="presOf" srcId="{4099E642-8AED-4D60-875B-689CC4ED74C5}" destId="{BB8CFF62-B53B-47AE-9E91-5E308F835188}" srcOrd="0" destOrd="0" presId="urn:microsoft.com/office/officeart/2008/layout/HorizontalMultiLevelHierarchy"/>
    <dgm:cxn modelId="{D72EAC72-2EC4-486C-9053-6A3DE2600B34}" type="presOf" srcId="{CC418194-8C5E-47DE-91A0-33D056929DEC}" destId="{D98DA43A-E964-4BF6-8A51-4B71DB51CDBD}" srcOrd="0" destOrd="0" presId="urn:microsoft.com/office/officeart/2008/layout/HorizontalMultiLevelHierarchy"/>
    <dgm:cxn modelId="{D450AF52-A2EE-4DE9-A48A-786C87D97F01}" type="presOf" srcId="{A4D1FCE1-4263-4FDA-BD57-52E4C2459AD8}" destId="{0810E3BC-D9EC-43E9-8883-61B7B0F714AE}" srcOrd="0" destOrd="0" presId="urn:microsoft.com/office/officeart/2008/layout/HorizontalMultiLevelHierarchy"/>
    <dgm:cxn modelId="{101A0573-62A6-48FB-B6C5-18DFFE72E58E}" type="presOf" srcId="{423E2CD0-7438-4C90-86C3-B76FDB550AC1}" destId="{A08F7414-59AF-4424-AC43-D1A241D2E90D}" srcOrd="0" destOrd="0" presId="urn:microsoft.com/office/officeart/2008/layout/HorizontalMultiLevelHierarchy"/>
    <dgm:cxn modelId="{0FCCA553-849D-4B52-877D-B7EFE63D6989}" srcId="{66BCB58C-0D47-4199-8FE1-63BDED146729}" destId="{57C7A254-3C07-40B4-AE19-2C0A9DF1ACFD}" srcOrd="1" destOrd="0" parTransId="{8547EF8D-EEF2-481B-9B29-7EA43E4B4766}" sibTransId="{49958844-5865-4AB7-8333-D344A9FD6D66}"/>
    <dgm:cxn modelId="{3048DA73-DF7B-4A3D-BAD4-086BADCD9990}" type="presOf" srcId="{D4EEA4D3-76D3-4474-B7C0-76711D0CC0AA}" destId="{5555940E-4D32-4A00-AA97-F1FC14D456BA}" srcOrd="0" destOrd="0" presId="urn:microsoft.com/office/officeart/2008/layout/HorizontalMultiLevelHierarchy"/>
    <dgm:cxn modelId="{25DEF354-90DE-4F97-B2C8-CC1913775715}" srcId="{66BCB58C-0D47-4199-8FE1-63BDED146729}" destId="{A90890E6-56C8-4CB6-BAFF-09761901CB9A}" srcOrd="4" destOrd="0" parTransId="{D8A629A5-8DAF-4C91-91D9-A5223B92753C}" sibTransId="{A9AB6147-7CF3-4B86-9046-F654AFDDD28A}"/>
    <dgm:cxn modelId="{EAE81856-FF0F-4C7B-AC87-0120F6C240D8}" type="presOf" srcId="{8547EF8D-EEF2-481B-9B29-7EA43E4B4766}" destId="{6B78ACAF-19D0-4870-873F-6824C54E06C8}" srcOrd="1" destOrd="0" presId="urn:microsoft.com/office/officeart/2008/layout/HorizontalMultiLevelHierarchy"/>
    <dgm:cxn modelId="{F53DE358-E942-4DC5-9C4C-2FA4FD029EA9}" type="presOf" srcId="{8547EF8D-EEF2-481B-9B29-7EA43E4B4766}" destId="{A30DF047-BC6C-4D46-931A-AB133A22F02D}" srcOrd="0" destOrd="0" presId="urn:microsoft.com/office/officeart/2008/layout/HorizontalMultiLevelHierarchy"/>
    <dgm:cxn modelId="{3BF11A87-15BD-4FA1-B75B-08A7BFE01B06}" type="presOf" srcId="{AFC411B0-84B3-44EB-950E-260B25416293}" destId="{9D4D6D69-F55B-4251-9DA3-FA4B906BB509}" srcOrd="1" destOrd="0" presId="urn:microsoft.com/office/officeart/2008/layout/HorizontalMultiLevelHierarchy"/>
    <dgm:cxn modelId="{5213BC88-C0D5-4196-AC03-85BF346194B4}" type="presOf" srcId="{CFE06303-A020-4A81-AC7F-31B5351A5FF3}" destId="{4846CE16-97FF-4C6A-9A8A-7948989A27A4}" srcOrd="0" destOrd="0" presId="urn:microsoft.com/office/officeart/2008/layout/HorizontalMultiLevelHierarchy"/>
    <dgm:cxn modelId="{1F1AEE89-75B7-4B87-8EAF-314C206D0F7B}" type="presOf" srcId="{6E55F768-BF17-4F9D-AC13-52922298FCFF}" destId="{C4E71267-88C2-40A2-8C35-4F73B140A540}" srcOrd="1" destOrd="0" presId="urn:microsoft.com/office/officeart/2008/layout/HorizontalMultiLevelHierarchy"/>
    <dgm:cxn modelId="{F5A0128C-E0F9-41BF-8E36-66B0BFECD94A}" srcId="{66BCB58C-0D47-4199-8FE1-63BDED146729}" destId="{DAE918B8-7197-40E0-9DA8-AC4D54CBCFF4}" srcOrd="8" destOrd="0" parTransId="{D4EEA4D3-76D3-4474-B7C0-76711D0CC0AA}" sibTransId="{968C33C4-0274-475A-AA65-0F45DB922576}"/>
    <dgm:cxn modelId="{05996094-6EF8-4A60-A92A-3A03F042351A}" type="presOf" srcId="{D8A629A5-8DAF-4C91-91D9-A5223B92753C}" destId="{E6BAB16A-2915-4FBF-BD74-7D2DEE0B08F4}" srcOrd="0" destOrd="0" presId="urn:microsoft.com/office/officeart/2008/layout/HorizontalMultiLevelHierarchy"/>
    <dgm:cxn modelId="{41514A97-CAC7-406A-84C3-5BB106181F67}" type="presOf" srcId="{D8A629A5-8DAF-4C91-91D9-A5223B92753C}" destId="{A0372B0C-2F08-4484-9A4D-BD80D5290003}" srcOrd="1" destOrd="0" presId="urn:microsoft.com/office/officeart/2008/layout/HorizontalMultiLevelHierarchy"/>
    <dgm:cxn modelId="{8F0E06A1-A098-4300-A9E9-BF1335BD85FE}" srcId="{66BCB58C-0D47-4199-8FE1-63BDED146729}" destId="{72F30FBD-4E45-4727-8623-810C4AE5A803}" srcOrd="2" destOrd="0" parTransId="{2BBD6195-7A36-4682-BB08-E74C8D2B5844}" sibTransId="{D4904272-8FE6-4132-9666-10A523D7404E}"/>
    <dgm:cxn modelId="{2C8CC3B4-7CA9-47A0-870F-3464E1B69D0A}" srcId="{0AEA5503-C921-4653-827A-141311A7399D}" destId="{66BCB58C-0D47-4199-8FE1-63BDED146729}" srcOrd="0" destOrd="0" parTransId="{BC705B10-9DAA-479E-A499-A241B6058CF2}" sibTransId="{1EA28DF4-8F1A-4766-A3D7-A8CD9ABEEC74}"/>
    <dgm:cxn modelId="{B093B3B5-4D94-4BE3-9652-AFF1CEF25739}" srcId="{66BCB58C-0D47-4199-8FE1-63BDED146729}" destId="{A4D1FCE1-4263-4FDA-BD57-52E4C2459AD8}" srcOrd="7" destOrd="0" parTransId="{6E55F768-BF17-4F9D-AC13-52922298FCFF}" sibTransId="{7E2EEDEF-47E6-4816-B4FD-C7B660689E77}"/>
    <dgm:cxn modelId="{1B7CD8B9-9AB6-4232-B964-A71D7FF521C2}" type="presOf" srcId="{423E2CD0-7438-4C90-86C3-B76FDB550AC1}" destId="{7B1A464C-B83E-4FD4-ADD6-29B1E2E4D7C2}" srcOrd="1" destOrd="0" presId="urn:microsoft.com/office/officeart/2008/layout/HorizontalMultiLevelHierarchy"/>
    <dgm:cxn modelId="{E23212BF-1BFC-404B-8C62-35E9BED9C8E1}" type="presOf" srcId="{39863AF2-6920-451C-888C-7C122567C2A0}" destId="{2C807540-BA50-4512-BBEF-7F8459AA671F}" srcOrd="0" destOrd="0" presId="urn:microsoft.com/office/officeart/2008/layout/HorizontalMultiLevelHierarchy"/>
    <dgm:cxn modelId="{6BDDA5C4-D007-4A5F-94BC-F9BA4AB77A41}" type="presOf" srcId="{D4EEA4D3-76D3-4474-B7C0-76711D0CC0AA}" destId="{A48FCD83-58F6-4A92-8AF1-0ED54AAEBA7C}" srcOrd="1" destOrd="0" presId="urn:microsoft.com/office/officeart/2008/layout/HorizontalMultiLevelHierarchy"/>
    <dgm:cxn modelId="{6EC619CE-FD9B-4CF0-839A-B0DA3FE5E7BF}" type="presOf" srcId="{CFE06303-A020-4A81-AC7F-31B5351A5FF3}" destId="{93A641C6-F1BB-4D6F-AA26-BBC7FA0DE80E}" srcOrd="1" destOrd="0" presId="urn:microsoft.com/office/officeart/2008/layout/HorizontalMultiLevelHierarchy"/>
    <dgm:cxn modelId="{DC48DAD5-FDAA-4BCD-AD3E-668EC0751869}" type="presOf" srcId="{66BCB58C-0D47-4199-8FE1-63BDED146729}" destId="{32C36331-EF12-40C6-A935-DABA16899143}" srcOrd="0" destOrd="0" presId="urn:microsoft.com/office/officeart/2008/layout/HorizontalMultiLevelHierarchy"/>
    <dgm:cxn modelId="{DF74C1E1-43A8-4CDE-8604-5D6CE5B6B2B2}" type="presOf" srcId="{A90890E6-56C8-4CB6-BAFF-09761901CB9A}" destId="{96D05921-9D74-43A6-9C7E-559C9CEED4D6}" srcOrd="0" destOrd="0" presId="urn:microsoft.com/office/officeart/2008/layout/HorizontalMultiLevelHierarchy"/>
    <dgm:cxn modelId="{DA29D1E8-5A84-40DB-9E2B-AD844AEEFB6F}" type="presOf" srcId="{6E55F768-BF17-4F9D-AC13-52922298FCFF}" destId="{00E6E530-71D1-476F-979D-8AB15A871DC6}" srcOrd="0" destOrd="0" presId="urn:microsoft.com/office/officeart/2008/layout/HorizontalMultiLevelHierarchy"/>
    <dgm:cxn modelId="{74CA67F0-2351-4B9F-8D85-21EB49F0D5A3}" type="presOf" srcId="{2927925B-49AD-408F-BAA2-F83B91C0A2EA}" destId="{7C4DA0C6-A6E6-4C28-904F-461C2C0AEA13}" srcOrd="0" destOrd="0" presId="urn:microsoft.com/office/officeart/2008/layout/HorizontalMultiLevelHierarchy"/>
    <dgm:cxn modelId="{609E73FF-953C-459A-9F0E-B7806A9FDB12}" type="presOf" srcId="{0AEA5503-C921-4653-827A-141311A7399D}" destId="{3EF32609-909C-45B3-A223-8CF903F3EAB5}" srcOrd="0" destOrd="0" presId="urn:microsoft.com/office/officeart/2008/layout/HorizontalMultiLevelHierarchy"/>
    <dgm:cxn modelId="{A92128E2-B089-4E10-AA04-E6D570151ACD}" type="presParOf" srcId="{3EF32609-909C-45B3-A223-8CF903F3EAB5}" destId="{FA4FC443-FC75-4673-97D4-D9A6A2954B6B}" srcOrd="0" destOrd="0" presId="urn:microsoft.com/office/officeart/2008/layout/HorizontalMultiLevelHierarchy"/>
    <dgm:cxn modelId="{31C60318-552F-4AB2-ABCA-809EEF2FFFBE}" type="presParOf" srcId="{FA4FC443-FC75-4673-97D4-D9A6A2954B6B}" destId="{32C36331-EF12-40C6-A935-DABA16899143}" srcOrd="0" destOrd="0" presId="urn:microsoft.com/office/officeart/2008/layout/HorizontalMultiLevelHierarchy"/>
    <dgm:cxn modelId="{43EDB3AE-B038-4DB4-84D9-7A3BB707718E}" type="presParOf" srcId="{FA4FC443-FC75-4673-97D4-D9A6A2954B6B}" destId="{C0748ADE-EC87-4831-B0B8-C9CC2D70A114}" srcOrd="1" destOrd="0" presId="urn:microsoft.com/office/officeart/2008/layout/HorizontalMultiLevelHierarchy"/>
    <dgm:cxn modelId="{56366CAB-1AB6-488A-A663-6D2F8F3D0F90}" type="presParOf" srcId="{C0748ADE-EC87-4831-B0B8-C9CC2D70A114}" destId="{580B1B7B-F097-4D07-A064-9B1F09695E46}" srcOrd="0" destOrd="0" presId="urn:microsoft.com/office/officeart/2008/layout/HorizontalMultiLevelHierarchy"/>
    <dgm:cxn modelId="{ACB3FFF5-A65E-4B7C-BEE4-A1C39451313D}" type="presParOf" srcId="{580B1B7B-F097-4D07-A064-9B1F09695E46}" destId="{9D4D6D69-F55B-4251-9DA3-FA4B906BB509}" srcOrd="0" destOrd="0" presId="urn:microsoft.com/office/officeart/2008/layout/HorizontalMultiLevelHierarchy"/>
    <dgm:cxn modelId="{451C7178-3598-4EE1-A72E-D8E77700F5A5}" type="presParOf" srcId="{C0748ADE-EC87-4831-B0B8-C9CC2D70A114}" destId="{68AF93F8-D5D7-45DF-B10D-022F7BB102CA}" srcOrd="1" destOrd="0" presId="urn:microsoft.com/office/officeart/2008/layout/HorizontalMultiLevelHierarchy"/>
    <dgm:cxn modelId="{BB127DFD-F9D6-4C04-B25F-CAC3BBCBF7B9}" type="presParOf" srcId="{68AF93F8-D5D7-45DF-B10D-022F7BB102CA}" destId="{89B16DD4-5995-4FA2-9174-1465724E9388}" srcOrd="0" destOrd="0" presId="urn:microsoft.com/office/officeart/2008/layout/HorizontalMultiLevelHierarchy"/>
    <dgm:cxn modelId="{957C996C-36C0-4F0B-844D-8F1BED457F51}" type="presParOf" srcId="{68AF93F8-D5D7-45DF-B10D-022F7BB102CA}" destId="{4347C027-B8E4-4B90-A6B6-7BDD2DE2EA70}" srcOrd="1" destOrd="0" presId="urn:microsoft.com/office/officeart/2008/layout/HorizontalMultiLevelHierarchy"/>
    <dgm:cxn modelId="{B25046A7-A849-43F5-9655-4106E9D8B14A}" type="presParOf" srcId="{C0748ADE-EC87-4831-B0B8-C9CC2D70A114}" destId="{A30DF047-BC6C-4D46-931A-AB133A22F02D}" srcOrd="2" destOrd="0" presId="urn:microsoft.com/office/officeart/2008/layout/HorizontalMultiLevelHierarchy"/>
    <dgm:cxn modelId="{4B35152A-5C1C-4496-B86B-C355948637CA}" type="presParOf" srcId="{A30DF047-BC6C-4D46-931A-AB133A22F02D}" destId="{6B78ACAF-19D0-4870-873F-6824C54E06C8}" srcOrd="0" destOrd="0" presId="urn:microsoft.com/office/officeart/2008/layout/HorizontalMultiLevelHierarchy"/>
    <dgm:cxn modelId="{695619CA-3856-4D7B-9785-A218B83CF5B2}" type="presParOf" srcId="{C0748ADE-EC87-4831-B0B8-C9CC2D70A114}" destId="{D1D7621E-D066-4546-9589-5E7668442D7D}" srcOrd="3" destOrd="0" presId="urn:microsoft.com/office/officeart/2008/layout/HorizontalMultiLevelHierarchy"/>
    <dgm:cxn modelId="{365B141E-44FC-4122-91BE-F96EF65A2248}" type="presParOf" srcId="{D1D7621E-D066-4546-9589-5E7668442D7D}" destId="{128D3C75-6302-479D-8359-4FE68B232276}" srcOrd="0" destOrd="0" presId="urn:microsoft.com/office/officeart/2008/layout/HorizontalMultiLevelHierarchy"/>
    <dgm:cxn modelId="{01AE7FF8-9793-4D9F-B635-75C3B97C9140}" type="presParOf" srcId="{D1D7621E-D066-4546-9589-5E7668442D7D}" destId="{8B3EB43D-84FD-491C-876B-AE2A487BED0F}" srcOrd="1" destOrd="0" presId="urn:microsoft.com/office/officeart/2008/layout/HorizontalMultiLevelHierarchy"/>
    <dgm:cxn modelId="{7C230897-4BC3-40CD-ADF0-F307929E2B43}" type="presParOf" srcId="{C0748ADE-EC87-4831-B0B8-C9CC2D70A114}" destId="{1C523267-BCF9-45DE-BCBF-2A7C9D2AC090}" srcOrd="4" destOrd="0" presId="urn:microsoft.com/office/officeart/2008/layout/HorizontalMultiLevelHierarchy"/>
    <dgm:cxn modelId="{835958D0-4028-4787-BF3D-ED344FE6DAD1}" type="presParOf" srcId="{1C523267-BCF9-45DE-BCBF-2A7C9D2AC090}" destId="{BF69EEC1-4B42-4CDD-9FAB-2A63A3DDBB56}" srcOrd="0" destOrd="0" presId="urn:microsoft.com/office/officeart/2008/layout/HorizontalMultiLevelHierarchy"/>
    <dgm:cxn modelId="{A1F13F0C-0253-4F38-913E-CE3985CB08E7}" type="presParOf" srcId="{C0748ADE-EC87-4831-B0B8-C9CC2D70A114}" destId="{EEAA5907-5338-4439-940F-74083DC23B9D}" srcOrd="5" destOrd="0" presId="urn:microsoft.com/office/officeart/2008/layout/HorizontalMultiLevelHierarchy"/>
    <dgm:cxn modelId="{A84C0E6C-D460-4EF8-9074-2140513C99A1}" type="presParOf" srcId="{EEAA5907-5338-4439-940F-74083DC23B9D}" destId="{5E98B18F-ECAF-4C30-94EF-857425093E67}" srcOrd="0" destOrd="0" presId="urn:microsoft.com/office/officeart/2008/layout/HorizontalMultiLevelHierarchy"/>
    <dgm:cxn modelId="{A0396CE8-AC8D-44F5-86D4-F4D165B43580}" type="presParOf" srcId="{EEAA5907-5338-4439-940F-74083DC23B9D}" destId="{E17415BF-9C20-4C59-AA88-1E5B98348C58}" srcOrd="1" destOrd="0" presId="urn:microsoft.com/office/officeart/2008/layout/HorizontalMultiLevelHierarchy"/>
    <dgm:cxn modelId="{2535EF0D-685B-4C01-9396-1ECF1C2980A6}" type="presParOf" srcId="{C0748ADE-EC87-4831-B0B8-C9CC2D70A114}" destId="{A08F7414-59AF-4424-AC43-D1A241D2E90D}" srcOrd="6" destOrd="0" presId="urn:microsoft.com/office/officeart/2008/layout/HorizontalMultiLevelHierarchy"/>
    <dgm:cxn modelId="{4D51A3C0-BDD9-4345-B8EF-CAA445AE782F}" type="presParOf" srcId="{A08F7414-59AF-4424-AC43-D1A241D2E90D}" destId="{7B1A464C-B83E-4FD4-ADD6-29B1E2E4D7C2}" srcOrd="0" destOrd="0" presId="urn:microsoft.com/office/officeart/2008/layout/HorizontalMultiLevelHierarchy"/>
    <dgm:cxn modelId="{616CD693-B6CA-409C-8AE5-42E9FE706D34}" type="presParOf" srcId="{C0748ADE-EC87-4831-B0B8-C9CC2D70A114}" destId="{A20FA125-6F63-4C81-A5ED-89274A4FF4D9}" srcOrd="7" destOrd="0" presId="urn:microsoft.com/office/officeart/2008/layout/HorizontalMultiLevelHierarchy"/>
    <dgm:cxn modelId="{F3BD50B1-2C18-4801-A81F-E1A2CBEACADE}" type="presParOf" srcId="{A20FA125-6F63-4C81-A5ED-89274A4FF4D9}" destId="{BB8CFF62-B53B-47AE-9E91-5E308F835188}" srcOrd="0" destOrd="0" presId="urn:microsoft.com/office/officeart/2008/layout/HorizontalMultiLevelHierarchy"/>
    <dgm:cxn modelId="{69AC5854-CA40-4D75-BBC6-3726E86A74A4}" type="presParOf" srcId="{A20FA125-6F63-4C81-A5ED-89274A4FF4D9}" destId="{5542E926-6BD9-45FF-89A6-6EC32ED0B49B}" srcOrd="1" destOrd="0" presId="urn:microsoft.com/office/officeart/2008/layout/HorizontalMultiLevelHierarchy"/>
    <dgm:cxn modelId="{823B0B39-3740-4F7F-B9CB-2ADAA89572BD}" type="presParOf" srcId="{C0748ADE-EC87-4831-B0B8-C9CC2D70A114}" destId="{E6BAB16A-2915-4FBF-BD74-7D2DEE0B08F4}" srcOrd="8" destOrd="0" presId="urn:microsoft.com/office/officeart/2008/layout/HorizontalMultiLevelHierarchy"/>
    <dgm:cxn modelId="{9BE4F680-BC48-491D-9FEE-A4C236F2FC0A}" type="presParOf" srcId="{E6BAB16A-2915-4FBF-BD74-7D2DEE0B08F4}" destId="{A0372B0C-2F08-4484-9A4D-BD80D5290003}" srcOrd="0" destOrd="0" presId="urn:microsoft.com/office/officeart/2008/layout/HorizontalMultiLevelHierarchy"/>
    <dgm:cxn modelId="{694C56D2-38EC-43A2-B60A-A91A3E15FE94}" type="presParOf" srcId="{C0748ADE-EC87-4831-B0B8-C9CC2D70A114}" destId="{9B48EB55-A040-490D-A4BC-3A3D8824D1F7}" srcOrd="9" destOrd="0" presId="urn:microsoft.com/office/officeart/2008/layout/HorizontalMultiLevelHierarchy"/>
    <dgm:cxn modelId="{CDCF7229-0BCE-484D-9447-0DF9AB25C635}" type="presParOf" srcId="{9B48EB55-A040-490D-A4BC-3A3D8824D1F7}" destId="{96D05921-9D74-43A6-9C7E-559C9CEED4D6}" srcOrd="0" destOrd="0" presId="urn:microsoft.com/office/officeart/2008/layout/HorizontalMultiLevelHierarchy"/>
    <dgm:cxn modelId="{D5631CD2-E5AA-4A24-9711-A1696CAADDE0}" type="presParOf" srcId="{9B48EB55-A040-490D-A4BC-3A3D8824D1F7}" destId="{328D9709-D0EC-4585-9E1A-D5FD0B75DB4E}" srcOrd="1" destOrd="0" presId="urn:microsoft.com/office/officeart/2008/layout/HorizontalMultiLevelHierarchy"/>
    <dgm:cxn modelId="{0F0BFF7D-D5AA-4E04-9C7D-62E1B31E1188}" type="presParOf" srcId="{C0748ADE-EC87-4831-B0B8-C9CC2D70A114}" destId="{4846CE16-97FF-4C6A-9A8A-7948989A27A4}" srcOrd="10" destOrd="0" presId="urn:microsoft.com/office/officeart/2008/layout/HorizontalMultiLevelHierarchy"/>
    <dgm:cxn modelId="{CC9A2B45-C198-4825-8653-99F833BE6B61}" type="presParOf" srcId="{4846CE16-97FF-4C6A-9A8A-7948989A27A4}" destId="{93A641C6-F1BB-4D6F-AA26-BBC7FA0DE80E}" srcOrd="0" destOrd="0" presId="urn:microsoft.com/office/officeart/2008/layout/HorizontalMultiLevelHierarchy"/>
    <dgm:cxn modelId="{FAD373A3-9F9B-41B3-A755-A4F7C944B615}" type="presParOf" srcId="{C0748ADE-EC87-4831-B0B8-C9CC2D70A114}" destId="{08C6A4DE-FCF9-46C0-96D3-82C99AF2672E}" srcOrd="11" destOrd="0" presId="urn:microsoft.com/office/officeart/2008/layout/HorizontalMultiLevelHierarchy"/>
    <dgm:cxn modelId="{663B8284-0468-4F13-9380-4472D4192B65}" type="presParOf" srcId="{08C6A4DE-FCF9-46C0-96D3-82C99AF2672E}" destId="{2C807540-BA50-4512-BBEF-7F8459AA671F}" srcOrd="0" destOrd="0" presId="urn:microsoft.com/office/officeart/2008/layout/HorizontalMultiLevelHierarchy"/>
    <dgm:cxn modelId="{F2FF8BCC-94DF-47A8-A7FD-C3BDF7DC9460}" type="presParOf" srcId="{08C6A4DE-FCF9-46C0-96D3-82C99AF2672E}" destId="{7660CA0E-BEF0-4035-B2C8-07F8E589CF5A}" srcOrd="1" destOrd="0" presId="urn:microsoft.com/office/officeart/2008/layout/HorizontalMultiLevelHierarchy"/>
    <dgm:cxn modelId="{BD660D17-BABD-4E67-8110-B0B9283F37CA}" type="presParOf" srcId="{C0748ADE-EC87-4831-B0B8-C9CC2D70A114}" destId="{7C4DA0C6-A6E6-4C28-904F-461C2C0AEA13}" srcOrd="12" destOrd="0" presId="urn:microsoft.com/office/officeart/2008/layout/HorizontalMultiLevelHierarchy"/>
    <dgm:cxn modelId="{DB75C5B0-DE42-4B88-B269-97657A761BB4}" type="presParOf" srcId="{7C4DA0C6-A6E6-4C28-904F-461C2C0AEA13}" destId="{EA3D32BB-B946-4409-B59F-DD102B09845D}" srcOrd="0" destOrd="0" presId="urn:microsoft.com/office/officeart/2008/layout/HorizontalMultiLevelHierarchy"/>
    <dgm:cxn modelId="{52946037-F653-4154-9539-F0E302C051AB}" type="presParOf" srcId="{C0748ADE-EC87-4831-B0B8-C9CC2D70A114}" destId="{58251088-A4B3-4F30-9325-0E43D768D660}" srcOrd="13" destOrd="0" presId="urn:microsoft.com/office/officeart/2008/layout/HorizontalMultiLevelHierarchy"/>
    <dgm:cxn modelId="{C03ECA74-0028-4DB0-A214-2BCE75883DE9}" type="presParOf" srcId="{58251088-A4B3-4F30-9325-0E43D768D660}" destId="{D98DA43A-E964-4BF6-8A51-4B71DB51CDBD}" srcOrd="0" destOrd="0" presId="urn:microsoft.com/office/officeart/2008/layout/HorizontalMultiLevelHierarchy"/>
    <dgm:cxn modelId="{9C879E04-33B1-4D9E-AE5D-0C3A161D9FD2}" type="presParOf" srcId="{58251088-A4B3-4F30-9325-0E43D768D660}" destId="{F2D3C245-DCCF-436F-A91E-4D1872DE0436}" srcOrd="1" destOrd="0" presId="urn:microsoft.com/office/officeart/2008/layout/HorizontalMultiLevelHierarchy"/>
    <dgm:cxn modelId="{3102CA43-E264-4CB1-AAFD-A18282E7857A}" type="presParOf" srcId="{C0748ADE-EC87-4831-B0B8-C9CC2D70A114}" destId="{00E6E530-71D1-476F-979D-8AB15A871DC6}" srcOrd="14" destOrd="0" presId="urn:microsoft.com/office/officeart/2008/layout/HorizontalMultiLevelHierarchy"/>
    <dgm:cxn modelId="{824A362F-9178-4B57-B30F-8BA563F1191F}" type="presParOf" srcId="{00E6E530-71D1-476F-979D-8AB15A871DC6}" destId="{C4E71267-88C2-40A2-8C35-4F73B140A540}" srcOrd="0" destOrd="0" presId="urn:microsoft.com/office/officeart/2008/layout/HorizontalMultiLevelHierarchy"/>
    <dgm:cxn modelId="{5FBECB82-C51C-4D91-84FB-C8BA31F33D03}" type="presParOf" srcId="{C0748ADE-EC87-4831-B0B8-C9CC2D70A114}" destId="{CCE13133-E611-4E63-A8D0-FBD188729611}" srcOrd="15" destOrd="0" presId="urn:microsoft.com/office/officeart/2008/layout/HorizontalMultiLevelHierarchy"/>
    <dgm:cxn modelId="{45055CBE-F229-44D4-8849-CD4DDE61BC40}" type="presParOf" srcId="{CCE13133-E611-4E63-A8D0-FBD188729611}" destId="{0810E3BC-D9EC-43E9-8883-61B7B0F714AE}" srcOrd="0" destOrd="0" presId="urn:microsoft.com/office/officeart/2008/layout/HorizontalMultiLevelHierarchy"/>
    <dgm:cxn modelId="{57655A2D-5587-45E7-BF99-4049A1A3D2AF}" type="presParOf" srcId="{CCE13133-E611-4E63-A8D0-FBD188729611}" destId="{EC00C976-4E2D-415A-A613-CD0BD7A8C083}" srcOrd="1" destOrd="0" presId="urn:microsoft.com/office/officeart/2008/layout/HorizontalMultiLevelHierarchy"/>
    <dgm:cxn modelId="{C79E07FD-195B-4320-ADB0-AD520E00A453}" type="presParOf" srcId="{C0748ADE-EC87-4831-B0B8-C9CC2D70A114}" destId="{5555940E-4D32-4A00-AA97-F1FC14D456BA}" srcOrd="16" destOrd="0" presId="urn:microsoft.com/office/officeart/2008/layout/HorizontalMultiLevelHierarchy"/>
    <dgm:cxn modelId="{7B798E29-DB60-42B5-B4A2-16D8D0F1DF83}" type="presParOf" srcId="{5555940E-4D32-4A00-AA97-F1FC14D456BA}" destId="{A48FCD83-58F6-4A92-8AF1-0ED54AAEBA7C}" srcOrd="0" destOrd="0" presId="urn:microsoft.com/office/officeart/2008/layout/HorizontalMultiLevelHierarchy"/>
    <dgm:cxn modelId="{F8AFF31D-3DD4-4A9F-8307-DAC121CEE694}" type="presParOf" srcId="{C0748ADE-EC87-4831-B0B8-C9CC2D70A114}" destId="{7006E0FE-771C-4921-884B-8923BB1BD027}" srcOrd="17" destOrd="0" presId="urn:microsoft.com/office/officeart/2008/layout/HorizontalMultiLevelHierarchy"/>
    <dgm:cxn modelId="{DEE563D1-4F31-4600-AEDC-3B103D97C277}" type="presParOf" srcId="{7006E0FE-771C-4921-884B-8923BB1BD027}" destId="{6B540F87-C1F1-4E93-91EB-0B6E39903CA2}" srcOrd="0" destOrd="0" presId="urn:microsoft.com/office/officeart/2008/layout/HorizontalMultiLevelHierarchy"/>
    <dgm:cxn modelId="{E62865CC-5EFD-4006-9708-A6FB13CCF34D}" type="presParOf" srcId="{7006E0FE-771C-4921-884B-8923BB1BD027}" destId="{648BD37B-7B0E-4657-9C07-D17BD5A8E53F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49B672A4-BCB3-42E9-8F8D-385F5687BBD1}" type="doc">
      <dgm:prSet loTypeId="urn:microsoft.com/office/officeart/2005/8/layout/orgChart1" loCatId="hierarchy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pl-PL"/>
        </a:p>
      </dgm:t>
    </dgm:pt>
    <dgm:pt modelId="{03F9C02F-B970-4600-B6E3-9196D050529D}">
      <dgm:prSet phldrT="[Tekst]"/>
      <dgm:spPr/>
      <dgm:t>
        <a:bodyPr/>
        <a:lstStyle/>
        <a:p>
          <a:r>
            <a:rPr lang="pl-PL" dirty="0"/>
            <a:t>TSP solucije</a:t>
          </a:r>
        </a:p>
      </dgm:t>
    </dgm:pt>
    <dgm:pt modelId="{A81259DF-E6A7-47E4-BB3E-209F4174F16F}" type="parTrans" cxnId="{A97A7286-39F8-4B47-A324-35903DC77833}">
      <dgm:prSet/>
      <dgm:spPr/>
      <dgm:t>
        <a:bodyPr/>
        <a:lstStyle/>
        <a:p>
          <a:endParaRPr lang="pl-PL"/>
        </a:p>
      </dgm:t>
    </dgm:pt>
    <dgm:pt modelId="{5BDBE9E7-D603-48C7-8AA1-FFE206789A11}" type="sibTrans" cxnId="{A97A7286-39F8-4B47-A324-35903DC77833}">
      <dgm:prSet/>
      <dgm:spPr/>
      <dgm:t>
        <a:bodyPr/>
        <a:lstStyle/>
        <a:p>
          <a:endParaRPr lang="pl-PL"/>
        </a:p>
      </dgm:t>
    </dgm:pt>
    <dgm:pt modelId="{2E0DC507-1636-4EFA-86D0-25953FA45E61}">
      <dgm:prSet phldrT="[Tekst]"/>
      <dgm:spPr/>
      <dgm:t>
        <a:bodyPr/>
        <a:lstStyle/>
        <a:p>
          <a:r>
            <a:rPr lang="sr-Latn-RS" dirty="0"/>
            <a:t>Nivo zaliha proizvoda na svakoj tački slanja</a:t>
          </a:r>
          <a:endParaRPr lang="pl-PL" dirty="0"/>
        </a:p>
      </dgm:t>
    </dgm:pt>
    <dgm:pt modelId="{7279FBC3-1B27-495F-B124-9DA5102ED409}" type="parTrans" cxnId="{A3713D70-502E-430D-958D-8567FC27B247}">
      <dgm:prSet/>
      <dgm:spPr/>
      <dgm:t>
        <a:bodyPr/>
        <a:lstStyle/>
        <a:p>
          <a:endParaRPr lang="pl-PL"/>
        </a:p>
      </dgm:t>
    </dgm:pt>
    <dgm:pt modelId="{C2968E09-95F8-4BE1-AD18-C1B70C8BC5D6}" type="sibTrans" cxnId="{A3713D70-502E-430D-958D-8567FC27B247}">
      <dgm:prSet/>
      <dgm:spPr/>
      <dgm:t>
        <a:bodyPr/>
        <a:lstStyle/>
        <a:p>
          <a:endParaRPr lang="pl-PL"/>
        </a:p>
      </dgm:t>
    </dgm:pt>
    <dgm:pt modelId="{243D686C-02CC-4B55-95FA-807B948B188B}">
      <dgm:prSet phldrT="[Tekst]"/>
      <dgm:spPr/>
      <dgm:t>
        <a:bodyPr/>
        <a:lstStyle/>
        <a:p>
          <a:r>
            <a:rPr lang="sr-Latn-RS" dirty="0"/>
            <a:t>Obim tražnje na svakom prijemnom mestu</a:t>
          </a:r>
          <a:endParaRPr lang="pl-PL" dirty="0"/>
        </a:p>
      </dgm:t>
    </dgm:pt>
    <dgm:pt modelId="{3D3319A1-BD0B-4F52-8654-08CC52F91E56}" type="parTrans" cxnId="{E9DF0E8F-7C12-4161-84FD-166A00052EF5}">
      <dgm:prSet/>
      <dgm:spPr/>
      <dgm:t>
        <a:bodyPr/>
        <a:lstStyle/>
        <a:p>
          <a:endParaRPr lang="pl-PL"/>
        </a:p>
      </dgm:t>
    </dgm:pt>
    <dgm:pt modelId="{71CE75FC-1C56-48F3-AC49-F037AC1A2280}" type="sibTrans" cxnId="{E9DF0E8F-7C12-4161-84FD-166A00052EF5}">
      <dgm:prSet/>
      <dgm:spPr/>
      <dgm:t>
        <a:bodyPr/>
        <a:lstStyle/>
        <a:p>
          <a:endParaRPr lang="pl-PL"/>
        </a:p>
      </dgm:t>
    </dgm:pt>
    <dgm:pt modelId="{A270BC85-956B-4DB1-8786-986D8150C9ED}">
      <dgm:prSet phldrT="[Tekst]"/>
      <dgm:spPr/>
      <dgm:t>
        <a:bodyPr/>
        <a:lstStyle/>
        <a:p>
          <a:r>
            <a:rPr lang="sr-Latn-RS" dirty="0"/>
            <a:t>Troškove transporta od svake tačke slanja do svake tačke prijema</a:t>
          </a:r>
          <a:endParaRPr lang="pl-PL" dirty="0"/>
        </a:p>
      </dgm:t>
    </dgm:pt>
    <dgm:pt modelId="{32822FB9-F682-46D3-BC98-BDD71B3B54A1}" type="parTrans" cxnId="{38092332-71C2-4AB1-8FB7-EFAD89581E48}">
      <dgm:prSet/>
      <dgm:spPr/>
      <dgm:t>
        <a:bodyPr/>
        <a:lstStyle/>
        <a:p>
          <a:endParaRPr lang="pl-PL"/>
        </a:p>
      </dgm:t>
    </dgm:pt>
    <dgm:pt modelId="{CCD3307B-F4FA-417C-91D5-53B6EAE6D8A4}" type="sibTrans" cxnId="{38092332-71C2-4AB1-8FB7-EFAD89581E48}">
      <dgm:prSet/>
      <dgm:spPr/>
      <dgm:t>
        <a:bodyPr/>
        <a:lstStyle/>
        <a:p>
          <a:endParaRPr lang="pl-PL"/>
        </a:p>
      </dgm:t>
    </dgm:pt>
    <dgm:pt modelId="{D17BB1F0-1301-43FB-A399-E4E357DD90C6}" type="pres">
      <dgm:prSet presAssocID="{49B672A4-BCB3-42E9-8F8D-385F5687BBD1}" presName="hierChild1" presStyleCnt="0">
        <dgm:presLayoutVars>
          <dgm:orgChart val="1"/>
          <dgm:chPref val="1"/>
          <dgm:dir/>
          <dgm:animOne val="branch"/>
          <dgm:animLvl val="lvl"/>
          <dgm:resizeHandles/>
        </dgm:presLayoutVars>
      </dgm:prSet>
      <dgm:spPr/>
    </dgm:pt>
    <dgm:pt modelId="{EDA2B594-144D-4CA8-91BA-7C8F612D1413}" type="pres">
      <dgm:prSet presAssocID="{03F9C02F-B970-4600-B6E3-9196D050529D}" presName="hierRoot1" presStyleCnt="0">
        <dgm:presLayoutVars>
          <dgm:hierBranch val="init"/>
        </dgm:presLayoutVars>
      </dgm:prSet>
      <dgm:spPr/>
    </dgm:pt>
    <dgm:pt modelId="{635B805C-AC30-4A7A-AD99-39314009D32A}" type="pres">
      <dgm:prSet presAssocID="{03F9C02F-B970-4600-B6E3-9196D050529D}" presName="rootComposite1" presStyleCnt="0"/>
      <dgm:spPr/>
    </dgm:pt>
    <dgm:pt modelId="{9D90B3B8-4833-46B4-89CD-254CC30A8249}" type="pres">
      <dgm:prSet presAssocID="{03F9C02F-B970-4600-B6E3-9196D050529D}" presName="rootText1" presStyleLbl="node0" presStyleIdx="0" presStyleCnt="1">
        <dgm:presLayoutVars>
          <dgm:chPref val="3"/>
        </dgm:presLayoutVars>
      </dgm:prSet>
      <dgm:spPr/>
    </dgm:pt>
    <dgm:pt modelId="{DD262EF1-782E-4CDE-97E9-8214DA6594F8}" type="pres">
      <dgm:prSet presAssocID="{03F9C02F-B970-4600-B6E3-9196D050529D}" presName="rootConnector1" presStyleLbl="node1" presStyleIdx="0" presStyleCnt="0"/>
      <dgm:spPr/>
    </dgm:pt>
    <dgm:pt modelId="{A06CAD11-D89B-4B19-B971-1B41968999BC}" type="pres">
      <dgm:prSet presAssocID="{03F9C02F-B970-4600-B6E3-9196D050529D}" presName="hierChild2" presStyleCnt="0"/>
      <dgm:spPr/>
    </dgm:pt>
    <dgm:pt modelId="{1A374847-6168-44B0-B455-F1D6C305D180}" type="pres">
      <dgm:prSet presAssocID="{7279FBC3-1B27-495F-B124-9DA5102ED409}" presName="Name37" presStyleLbl="parChTrans1D2" presStyleIdx="0" presStyleCnt="3"/>
      <dgm:spPr/>
    </dgm:pt>
    <dgm:pt modelId="{99BCE9A2-B743-4D92-B71F-066E39367303}" type="pres">
      <dgm:prSet presAssocID="{2E0DC507-1636-4EFA-86D0-25953FA45E61}" presName="hierRoot2" presStyleCnt="0">
        <dgm:presLayoutVars>
          <dgm:hierBranch val="init"/>
        </dgm:presLayoutVars>
      </dgm:prSet>
      <dgm:spPr/>
    </dgm:pt>
    <dgm:pt modelId="{27477E95-689A-40E6-AC77-F901C99FD7E4}" type="pres">
      <dgm:prSet presAssocID="{2E0DC507-1636-4EFA-86D0-25953FA45E61}" presName="rootComposite" presStyleCnt="0"/>
      <dgm:spPr/>
    </dgm:pt>
    <dgm:pt modelId="{7681CC6F-9C7E-4507-81DC-326FCF61BB3F}" type="pres">
      <dgm:prSet presAssocID="{2E0DC507-1636-4EFA-86D0-25953FA45E61}" presName="rootText" presStyleLbl="node2" presStyleIdx="0" presStyleCnt="3">
        <dgm:presLayoutVars>
          <dgm:chPref val="3"/>
        </dgm:presLayoutVars>
      </dgm:prSet>
      <dgm:spPr/>
    </dgm:pt>
    <dgm:pt modelId="{4FFBF594-51EE-41F4-9E67-ACD242AE2A22}" type="pres">
      <dgm:prSet presAssocID="{2E0DC507-1636-4EFA-86D0-25953FA45E61}" presName="rootConnector" presStyleLbl="node2" presStyleIdx="0" presStyleCnt="3"/>
      <dgm:spPr/>
    </dgm:pt>
    <dgm:pt modelId="{A0ACC7CD-7E86-4859-8297-8142965FDDD7}" type="pres">
      <dgm:prSet presAssocID="{2E0DC507-1636-4EFA-86D0-25953FA45E61}" presName="hierChild4" presStyleCnt="0"/>
      <dgm:spPr/>
    </dgm:pt>
    <dgm:pt modelId="{A01F0371-A34A-4B52-A0AD-7F075804ADB2}" type="pres">
      <dgm:prSet presAssocID="{2E0DC507-1636-4EFA-86D0-25953FA45E61}" presName="hierChild5" presStyleCnt="0"/>
      <dgm:spPr/>
    </dgm:pt>
    <dgm:pt modelId="{C4D6C380-A97C-434B-A15F-EAC71F345B9B}" type="pres">
      <dgm:prSet presAssocID="{3D3319A1-BD0B-4F52-8654-08CC52F91E56}" presName="Name37" presStyleLbl="parChTrans1D2" presStyleIdx="1" presStyleCnt="3"/>
      <dgm:spPr/>
    </dgm:pt>
    <dgm:pt modelId="{1E894CE2-0675-4182-A063-107CD5801F3B}" type="pres">
      <dgm:prSet presAssocID="{243D686C-02CC-4B55-95FA-807B948B188B}" presName="hierRoot2" presStyleCnt="0">
        <dgm:presLayoutVars>
          <dgm:hierBranch val="init"/>
        </dgm:presLayoutVars>
      </dgm:prSet>
      <dgm:spPr/>
    </dgm:pt>
    <dgm:pt modelId="{0EB1C0D5-D5A9-43D8-9213-0EA7D5783F68}" type="pres">
      <dgm:prSet presAssocID="{243D686C-02CC-4B55-95FA-807B948B188B}" presName="rootComposite" presStyleCnt="0"/>
      <dgm:spPr/>
    </dgm:pt>
    <dgm:pt modelId="{9EA8F204-5FCB-4EE3-B4DB-6C0284D6E7B1}" type="pres">
      <dgm:prSet presAssocID="{243D686C-02CC-4B55-95FA-807B948B188B}" presName="rootText" presStyleLbl="node2" presStyleIdx="1" presStyleCnt="3">
        <dgm:presLayoutVars>
          <dgm:chPref val="3"/>
        </dgm:presLayoutVars>
      </dgm:prSet>
      <dgm:spPr/>
    </dgm:pt>
    <dgm:pt modelId="{456A1331-8121-4EB1-A6BC-8249500C081B}" type="pres">
      <dgm:prSet presAssocID="{243D686C-02CC-4B55-95FA-807B948B188B}" presName="rootConnector" presStyleLbl="node2" presStyleIdx="1" presStyleCnt="3"/>
      <dgm:spPr/>
    </dgm:pt>
    <dgm:pt modelId="{F6694868-39CF-4114-B393-D94F5F033380}" type="pres">
      <dgm:prSet presAssocID="{243D686C-02CC-4B55-95FA-807B948B188B}" presName="hierChild4" presStyleCnt="0"/>
      <dgm:spPr/>
    </dgm:pt>
    <dgm:pt modelId="{3B734B4D-95FC-409C-99DC-CF7158B1A1DE}" type="pres">
      <dgm:prSet presAssocID="{243D686C-02CC-4B55-95FA-807B948B188B}" presName="hierChild5" presStyleCnt="0"/>
      <dgm:spPr/>
    </dgm:pt>
    <dgm:pt modelId="{D370825E-BB8E-4BCE-A448-B42A26936AD0}" type="pres">
      <dgm:prSet presAssocID="{32822FB9-F682-46D3-BC98-BDD71B3B54A1}" presName="Name37" presStyleLbl="parChTrans1D2" presStyleIdx="2" presStyleCnt="3"/>
      <dgm:spPr/>
    </dgm:pt>
    <dgm:pt modelId="{8CA29C93-3078-4C40-8D32-5C7AE220135E}" type="pres">
      <dgm:prSet presAssocID="{A270BC85-956B-4DB1-8786-986D8150C9ED}" presName="hierRoot2" presStyleCnt="0">
        <dgm:presLayoutVars>
          <dgm:hierBranch val="init"/>
        </dgm:presLayoutVars>
      </dgm:prSet>
      <dgm:spPr/>
    </dgm:pt>
    <dgm:pt modelId="{918FEAAA-CE38-4A20-9E68-22879D7323BD}" type="pres">
      <dgm:prSet presAssocID="{A270BC85-956B-4DB1-8786-986D8150C9ED}" presName="rootComposite" presStyleCnt="0"/>
      <dgm:spPr/>
    </dgm:pt>
    <dgm:pt modelId="{4404737F-A209-4454-9514-2CA5C9ADB886}" type="pres">
      <dgm:prSet presAssocID="{A270BC85-956B-4DB1-8786-986D8150C9ED}" presName="rootText" presStyleLbl="node2" presStyleIdx="2" presStyleCnt="3">
        <dgm:presLayoutVars>
          <dgm:chPref val="3"/>
        </dgm:presLayoutVars>
      </dgm:prSet>
      <dgm:spPr/>
    </dgm:pt>
    <dgm:pt modelId="{68028AEC-5418-42CC-B3AA-ED136F131F54}" type="pres">
      <dgm:prSet presAssocID="{A270BC85-956B-4DB1-8786-986D8150C9ED}" presName="rootConnector" presStyleLbl="node2" presStyleIdx="2" presStyleCnt="3"/>
      <dgm:spPr/>
    </dgm:pt>
    <dgm:pt modelId="{8F3745E2-9E14-4293-9004-4094F9E2D6AF}" type="pres">
      <dgm:prSet presAssocID="{A270BC85-956B-4DB1-8786-986D8150C9ED}" presName="hierChild4" presStyleCnt="0"/>
      <dgm:spPr/>
    </dgm:pt>
    <dgm:pt modelId="{B65CD7EF-E919-419D-BAD1-F80A1780CDD3}" type="pres">
      <dgm:prSet presAssocID="{A270BC85-956B-4DB1-8786-986D8150C9ED}" presName="hierChild5" presStyleCnt="0"/>
      <dgm:spPr/>
    </dgm:pt>
    <dgm:pt modelId="{0878DEE5-0C52-44A6-AAFF-A254E278BB76}" type="pres">
      <dgm:prSet presAssocID="{03F9C02F-B970-4600-B6E3-9196D050529D}" presName="hierChild3" presStyleCnt="0"/>
      <dgm:spPr/>
    </dgm:pt>
  </dgm:ptLst>
  <dgm:cxnLst>
    <dgm:cxn modelId="{38CF9715-A9A7-4E7C-A97A-013F51B74A66}" type="presOf" srcId="{03F9C02F-B970-4600-B6E3-9196D050529D}" destId="{9D90B3B8-4833-46B4-89CD-254CC30A8249}" srcOrd="0" destOrd="0" presId="urn:microsoft.com/office/officeart/2005/8/layout/orgChart1"/>
    <dgm:cxn modelId="{38092332-71C2-4AB1-8FB7-EFAD89581E48}" srcId="{03F9C02F-B970-4600-B6E3-9196D050529D}" destId="{A270BC85-956B-4DB1-8786-986D8150C9ED}" srcOrd="2" destOrd="0" parTransId="{32822FB9-F682-46D3-BC98-BDD71B3B54A1}" sibTransId="{CCD3307B-F4FA-417C-91D5-53B6EAE6D8A4}"/>
    <dgm:cxn modelId="{E382CB34-6CF0-45C1-9FA4-AAFBAEF2EDFD}" type="presOf" srcId="{243D686C-02CC-4B55-95FA-807B948B188B}" destId="{9EA8F204-5FCB-4EE3-B4DB-6C0284D6E7B1}" srcOrd="0" destOrd="0" presId="urn:microsoft.com/office/officeart/2005/8/layout/orgChart1"/>
    <dgm:cxn modelId="{11B26F39-13F4-4923-B5F3-B102D600E19E}" type="presOf" srcId="{A270BC85-956B-4DB1-8786-986D8150C9ED}" destId="{4404737F-A209-4454-9514-2CA5C9ADB886}" srcOrd="0" destOrd="0" presId="urn:microsoft.com/office/officeart/2005/8/layout/orgChart1"/>
    <dgm:cxn modelId="{7B106E44-F4C3-448E-A9E3-11145B0B86FD}" type="presOf" srcId="{3D3319A1-BD0B-4F52-8654-08CC52F91E56}" destId="{C4D6C380-A97C-434B-A15F-EAC71F345B9B}" srcOrd="0" destOrd="0" presId="urn:microsoft.com/office/officeart/2005/8/layout/orgChart1"/>
    <dgm:cxn modelId="{A3713D70-502E-430D-958D-8567FC27B247}" srcId="{03F9C02F-B970-4600-B6E3-9196D050529D}" destId="{2E0DC507-1636-4EFA-86D0-25953FA45E61}" srcOrd="0" destOrd="0" parTransId="{7279FBC3-1B27-495F-B124-9DA5102ED409}" sibTransId="{C2968E09-95F8-4BE1-AD18-C1B70C8BC5D6}"/>
    <dgm:cxn modelId="{6974C374-4A03-4D44-AEC5-58D365DCD8EF}" type="presOf" srcId="{A270BC85-956B-4DB1-8786-986D8150C9ED}" destId="{68028AEC-5418-42CC-B3AA-ED136F131F54}" srcOrd="1" destOrd="0" presId="urn:microsoft.com/office/officeart/2005/8/layout/orgChart1"/>
    <dgm:cxn modelId="{17DC157C-344C-4937-B1CE-785AAA00E331}" type="presOf" srcId="{03F9C02F-B970-4600-B6E3-9196D050529D}" destId="{DD262EF1-782E-4CDE-97E9-8214DA6594F8}" srcOrd="1" destOrd="0" presId="urn:microsoft.com/office/officeart/2005/8/layout/orgChart1"/>
    <dgm:cxn modelId="{A97A7286-39F8-4B47-A324-35903DC77833}" srcId="{49B672A4-BCB3-42E9-8F8D-385F5687BBD1}" destId="{03F9C02F-B970-4600-B6E3-9196D050529D}" srcOrd="0" destOrd="0" parTransId="{A81259DF-E6A7-47E4-BB3E-209F4174F16F}" sibTransId="{5BDBE9E7-D603-48C7-8AA1-FFE206789A11}"/>
    <dgm:cxn modelId="{FD809789-D49C-47F6-B0E2-9DD4799BF90E}" type="presOf" srcId="{2E0DC507-1636-4EFA-86D0-25953FA45E61}" destId="{4FFBF594-51EE-41F4-9E67-ACD242AE2A22}" srcOrd="1" destOrd="0" presId="urn:microsoft.com/office/officeart/2005/8/layout/orgChart1"/>
    <dgm:cxn modelId="{E9DF0E8F-7C12-4161-84FD-166A00052EF5}" srcId="{03F9C02F-B970-4600-B6E3-9196D050529D}" destId="{243D686C-02CC-4B55-95FA-807B948B188B}" srcOrd="1" destOrd="0" parTransId="{3D3319A1-BD0B-4F52-8654-08CC52F91E56}" sibTransId="{71CE75FC-1C56-48F3-AC49-F037AC1A2280}"/>
    <dgm:cxn modelId="{773C949C-7465-4D3B-B0A5-8D76A3A9FFBB}" type="presOf" srcId="{32822FB9-F682-46D3-BC98-BDD71B3B54A1}" destId="{D370825E-BB8E-4BCE-A448-B42A26936AD0}" srcOrd="0" destOrd="0" presId="urn:microsoft.com/office/officeart/2005/8/layout/orgChart1"/>
    <dgm:cxn modelId="{4E6A12A4-DCB1-44AC-A3FF-B6D8C20D37D3}" type="presOf" srcId="{49B672A4-BCB3-42E9-8F8D-385F5687BBD1}" destId="{D17BB1F0-1301-43FB-A399-E4E357DD90C6}" srcOrd="0" destOrd="0" presId="urn:microsoft.com/office/officeart/2005/8/layout/orgChart1"/>
    <dgm:cxn modelId="{8D8469B5-29AD-4587-9682-86A291E4AFDC}" type="presOf" srcId="{2E0DC507-1636-4EFA-86D0-25953FA45E61}" destId="{7681CC6F-9C7E-4507-81DC-326FCF61BB3F}" srcOrd="0" destOrd="0" presId="urn:microsoft.com/office/officeart/2005/8/layout/orgChart1"/>
    <dgm:cxn modelId="{BD7388EE-CFA9-4975-A646-95847544B92C}" type="presOf" srcId="{243D686C-02CC-4B55-95FA-807B948B188B}" destId="{456A1331-8121-4EB1-A6BC-8249500C081B}" srcOrd="1" destOrd="0" presId="urn:microsoft.com/office/officeart/2005/8/layout/orgChart1"/>
    <dgm:cxn modelId="{721649FF-1C85-4B3E-9D95-25E2C2ED41C7}" type="presOf" srcId="{7279FBC3-1B27-495F-B124-9DA5102ED409}" destId="{1A374847-6168-44B0-B455-F1D6C305D180}" srcOrd="0" destOrd="0" presId="urn:microsoft.com/office/officeart/2005/8/layout/orgChart1"/>
    <dgm:cxn modelId="{504E8A2D-FC8B-4230-BAB2-1D8D3AD6A454}" type="presParOf" srcId="{D17BB1F0-1301-43FB-A399-E4E357DD90C6}" destId="{EDA2B594-144D-4CA8-91BA-7C8F612D1413}" srcOrd="0" destOrd="0" presId="urn:microsoft.com/office/officeart/2005/8/layout/orgChart1"/>
    <dgm:cxn modelId="{5D73716B-8B82-4F7F-93D7-87A6CD09D693}" type="presParOf" srcId="{EDA2B594-144D-4CA8-91BA-7C8F612D1413}" destId="{635B805C-AC30-4A7A-AD99-39314009D32A}" srcOrd="0" destOrd="0" presId="urn:microsoft.com/office/officeart/2005/8/layout/orgChart1"/>
    <dgm:cxn modelId="{378FB7A0-0870-49FC-9E0C-C12673D1506C}" type="presParOf" srcId="{635B805C-AC30-4A7A-AD99-39314009D32A}" destId="{9D90B3B8-4833-46B4-89CD-254CC30A8249}" srcOrd="0" destOrd="0" presId="urn:microsoft.com/office/officeart/2005/8/layout/orgChart1"/>
    <dgm:cxn modelId="{35BBB3E5-662D-445F-A8B6-B7C25D763C80}" type="presParOf" srcId="{635B805C-AC30-4A7A-AD99-39314009D32A}" destId="{DD262EF1-782E-4CDE-97E9-8214DA6594F8}" srcOrd="1" destOrd="0" presId="urn:microsoft.com/office/officeart/2005/8/layout/orgChart1"/>
    <dgm:cxn modelId="{69166B1F-5FB9-437D-BAB5-28DD8839E373}" type="presParOf" srcId="{EDA2B594-144D-4CA8-91BA-7C8F612D1413}" destId="{A06CAD11-D89B-4B19-B971-1B41968999BC}" srcOrd="1" destOrd="0" presId="urn:microsoft.com/office/officeart/2005/8/layout/orgChart1"/>
    <dgm:cxn modelId="{4C5C9699-F777-453D-929A-522E81E8107F}" type="presParOf" srcId="{A06CAD11-D89B-4B19-B971-1B41968999BC}" destId="{1A374847-6168-44B0-B455-F1D6C305D180}" srcOrd="0" destOrd="0" presId="urn:microsoft.com/office/officeart/2005/8/layout/orgChart1"/>
    <dgm:cxn modelId="{279DAB19-DF2D-400A-94EA-4F13D87214E7}" type="presParOf" srcId="{A06CAD11-D89B-4B19-B971-1B41968999BC}" destId="{99BCE9A2-B743-4D92-B71F-066E39367303}" srcOrd="1" destOrd="0" presId="urn:microsoft.com/office/officeart/2005/8/layout/orgChart1"/>
    <dgm:cxn modelId="{991309A8-7168-46A7-AAB2-A69E798C3888}" type="presParOf" srcId="{99BCE9A2-B743-4D92-B71F-066E39367303}" destId="{27477E95-689A-40E6-AC77-F901C99FD7E4}" srcOrd="0" destOrd="0" presId="urn:microsoft.com/office/officeart/2005/8/layout/orgChart1"/>
    <dgm:cxn modelId="{E1A16628-7C93-499F-8583-A45B24710981}" type="presParOf" srcId="{27477E95-689A-40E6-AC77-F901C99FD7E4}" destId="{7681CC6F-9C7E-4507-81DC-326FCF61BB3F}" srcOrd="0" destOrd="0" presId="urn:microsoft.com/office/officeart/2005/8/layout/orgChart1"/>
    <dgm:cxn modelId="{4A95F9F6-FED8-4B2E-8873-78E0813320C9}" type="presParOf" srcId="{27477E95-689A-40E6-AC77-F901C99FD7E4}" destId="{4FFBF594-51EE-41F4-9E67-ACD242AE2A22}" srcOrd="1" destOrd="0" presId="urn:microsoft.com/office/officeart/2005/8/layout/orgChart1"/>
    <dgm:cxn modelId="{772F37FB-2B0B-46E9-940D-380187B15041}" type="presParOf" srcId="{99BCE9A2-B743-4D92-B71F-066E39367303}" destId="{A0ACC7CD-7E86-4859-8297-8142965FDDD7}" srcOrd="1" destOrd="0" presId="urn:microsoft.com/office/officeart/2005/8/layout/orgChart1"/>
    <dgm:cxn modelId="{0829FB2B-E8BE-4940-8A34-98334A4B3C03}" type="presParOf" srcId="{99BCE9A2-B743-4D92-B71F-066E39367303}" destId="{A01F0371-A34A-4B52-A0AD-7F075804ADB2}" srcOrd="2" destOrd="0" presId="urn:microsoft.com/office/officeart/2005/8/layout/orgChart1"/>
    <dgm:cxn modelId="{884460AF-1CB5-48EA-A5DA-BBFFEFBA5E93}" type="presParOf" srcId="{A06CAD11-D89B-4B19-B971-1B41968999BC}" destId="{C4D6C380-A97C-434B-A15F-EAC71F345B9B}" srcOrd="2" destOrd="0" presId="urn:microsoft.com/office/officeart/2005/8/layout/orgChart1"/>
    <dgm:cxn modelId="{77192687-EA29-45A9-9094-EA68AD577F4E}" type="presParOf" srcId="{A06CAD11-D89B-4B19-B971-1B41968999BC}" destId="{1E894CE2-0675-4182-A063-107CD5801F3B}" srcOrd="3" destOrd="0" presId="urn:microsoft.com/office/officeart/2005/8/layout/orgChart1"/>
    <dgm:cxn modelId="{089D067B-639A-4D01-9835-5F8D4F7D5023}" type="presParOf" srcId="{1E894CE2-0675-4182-A063-107CD5801F3B}" destId="{0EB1C0D5-D5A9-43D8-9213-0EA7D5783F68}" srcOrd="0" destOrd="0" presId="urn:microsoft.com/office/officeart/2005/8/layout/orgChart1"/>
    <dgm:cxn modelId="{7C6C11CE-D9A1-41AF-93C0-3A3F95EA3231}" type="presParOf" srcId="{0EB1C0D5-D5A9-43D8-9213-0EA7D5783F68}" destId="{9EA8F204-5FCB-4EE3-B4DB-6C0284D6E7B1}" srcOrd="0" destOrd="0" presId="urn:microsoft.com/office/officeart/2005/8/layout/orgChart1"/>
    <dgm:cxn modelId="{3EFB0BE5-CF40-41A0-848D-83EF4712C1F0}" type="presParOf" srcId="{0EB1C0D5-D5A9-43D8-9213-0EA7D5783F68}" destId="{456A1331-8121-4EB1-A6BC-8249500C081B}" srcOrd="1" destOrd="0" presId="urn:microsoft.com/office/officeart/2005/8/layout/orgChart1"/>
    <dgm:cxn modelId="{52641164-6456-4355-B8B5-1E1F9383961F}" type="presParOf" srcId="{1E894CE2-0675-4182-A063-107CD5801F3B}" destId="{F6694868-39CF-4114-B393-D94F5F033380}" srcOrd="1" destOrd="0" presId="urn:microsoft.com/office/officeart/2005/8/layout/orgChart1"/>
    <dgm:cxn modelId="{601D57A8-E33B-4BE9-92CD-A8670DAC347B}" type="presParOf" srcId="{1E894CE2-0675-4182-A063-107CD5801F3B}" destId="{3B734B4D-95FC-409C-99DC-CF7158B1A1DE}" srcOrd="2" destOrd="0" presId="urn:microsoft.com/office/officeart/2005/8/layout/orgChart1"/>
    <dgm:cxn modelId="{974CC2E4-C355-409C-876D-5FFAA7703190}" type="presParOf" srcId="{A06CAD11-D89B-4B19-B971-1B41968999BC}" destId="{D370825E-BB8E-4BCE-A448-B42A26936AD0}" srcOrd="4" destOrd="0" presId="urn:microsoft.com/office/officeart/2005/8/layout/orgChart1"/>
    <dgm:cxn modelId="{98AFD2C0-0609-4B07-804F-D9F747284243}" type="presParOf" srcId="{A06CAD11-D89B-4B19-B971-1B41968999BC}" destId="{8CA29C93-3078-4C40-8D32-5C7AE220135E}" srcOrd="5" destOrd="0" presId="urn:microsoft.com/office/officeart/2005/8/layout/orgChart1"/>
    <dgm:cxn modelId="{92DAA114-6742-45EA-AD1B-2B91ABB0ADBF}" type="presParOf" srcId="{8CA29C93-3078-4C40-8D32-5C7AE220135E}" destId="{918FEAAA-CE38-4A20-9E68-22879D7323BD}" srcOrd="0" destOrd="0" presId="urn:microsoft.com/office/officeart/2005/8/layout/orgChart1"/>
    <dgm:cxn modelId="{A5459B4C-5CA3-4F68-900E-50D2F8958498}" type="presParOf" srcId="{918FEAAA-CE38-4A20-9E68-22879D7323BD}" destId="{4404737F-A209-4454-9514-2CA5C9ADB886}" srcOrd="0" destOrd="0" presId="urn:microsoft.com/office/officeart/2005/8/layout/orgChart1"/>
    <dgm:cxn modelId="{716A588A-2E7A-4095-9233-1C48F00C1C07}" type="presParOf" srcId="{918FEAAA-CE38-4A20-9E68-22879D7323BD}" destId="{68028AEC-5418-42CC-B3AA-ED136F131F54}" srcOrd="1" destOrd="0" presId="urn:microsoft.com/office/officeart/2005/8/layout/orgChart1"/>
    <dgm:cxn modelId="{9A7485AD-CD07-4394-91DD-F00060DCB33C}" type="presParOf" srcId="{8CA29C93-3078-4C40-8D32-5C7AE220135E}" destId="{8F3745E2-9E14-4293-9004-4094F9E2D6AF}" srcOrd="1" destOrd="0" presId="urn:microsoft.com/office/officeart/2005/8/layout/orgChart1"/>
    <dgm:cxn modelId="{26CB0DA0-E438-4EBD-AB7B-2F50219B2EA0}" type="presParOf" srcId="{8CA29C93-3078-4C40-8D32-5C7AE220135E}" destId="{B65CD7EF-E919-419D-BAD1-F80A1780CDD3}" srcOrd="2" destOrd="0" presId="urn:microsoft.com/office/officeart/2005/8/layout/orgChart1"/>
    <dgm:cxn modelId="{AA57DC63-81BC-425B-979C-D91EE88A107B}" type="presParOf" srcId="{EDA2B594-144D-4CA8-91BA-7C8F612D1413}" destId="{0878DEE5-0C52-44A6-AAFF-A254E278BB76}" srcOrd="2" destOrd="0" presId="urn:microsoft.com/office/officeart/2005/8/layout/orgChart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555940E-4D32-4A00-AA97-F1FC14D456BA}">
      <dsp:nvSpPr>
        <dsp:cNvPr id="0" name=""/>
        <dsp:cNvSpPr/>
      </dsp:nvSpPr>
      <dsp:spPr>
        <a:xfrm>
          <a:off x="3027586" y="2362584"/>
          <a:ext cx="281531" cy="214582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0765" y="0"/>
              </a:lnTo>
              <a:lnTo>
                <a:pt x="140765" y="2145821"/>
              </a:lnTo>
              <a:lnTo>
                <a:pt x="281531" y="2145821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700" kern="1200"/>
        </a:p>
      </dsp:txBody>
      <dsp:txXfrm>
        <a:off x="3114247" y="3381390"/>
        <a:ext cx="108210" cy="108210"/>
      </dsp:txXfrm>
    </dsp:sp>
    <dsp:sp modelId="{00E6E530-71D1-476F-979D-8AB15A871DC6}">
      <dsp:nvSpPr>
        <dsp:cNvPr id="0" name=""/>
        <dsp:cNvSpPr/>
      </dsp:nvSpPr>
      <dsp:spPr>
        <a:xfrm>
          <a:off x="3027586" y="2362584"/>
          <a:ext cx="281531" cy="1609366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0765" y="0"/>
              </a:lnTo>
              <a:lnTo>
                <a:pt x="140765" y="1609366"/>
              </a:lnTo>
              <a:lnTo>
                <a:pt x="281531" y="1609366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127507" y="3126422"/>
        <a:ext cx="81690" cy="81690"/>
      </dsp:txXfrm>
    </dsp:sp>
    <dsp:sp modelId="{7C4DA0C6-A6E6-4C28-904F-461C2C0AEA13}">
      <dsp:nvSpPr>
        <dsp:cNvPr id="0" name=""/>
        <dsp:cNvSpPr/>
      </dsp:nvSpPr>
      <dsp:spPr>
        <a:xfrm>
          <a:off x="3027586" y="2362584"/>
          <a:ext cx="281531" cy="1072910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0765" y="0"/>
              </a:lnTo>
              <a:lnTo>
                <a:pt x="140765" y="1072910"/>
              </a:lnTo>
              <a:lnTo>
                <a:pt x="281531" y="107291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140621" y="2871309"/>
        <a:ext cx="55461" cy="55461"/>
      </dsp:txXfrm>
    </dsp:sp>
    <dsp:sp modelId="{4846CE16-97FF-4C6A-9A8A-7948989A27A4}">
      <dsp:nvSpPr>
        <dsp:cNvPr id="0" name=""/>
        <dsp:cNvSpPr/>
      </dsp:nvSpPr>
      <dsp:spPr>
        <a:xfrm>
          <a:off x="3027586" y="2362584"/>
          <a:ext cx="281531" cy="536455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140765" y="0"/>
              </a:lnTo>
              <a:lnTo>
                <a:pt x="140765" y="536455"/>
              </a:lnTo>
              <a:lnTo>
                <a:pt x="281531" y="536455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153206" y="2615666"/>
        <a:ext cx="30292" cy="30292"/>
      </dsp:txXfrm>
    </dsp:sp>
    <dsp:sp modelId="{E6BAB16A-2915-4FBF-BD74-7D2DEE0B08F4}">
      <dsp:nvSpPr>
        <dsp:cNvPr id="0" name=""/>
        <dsp:cNvSpPr/>
      </dsp:nvSpPr>
      <dsp:spPr>
        <a:xfrm>
          <a:off x="3027586" y="2316864"/>
          <a:ext cx="281531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281531" y="4572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161314" y="2355546"/>
        <a:ext cx="14076" cy="14076"/>
      </dsp:txXfrm>
    </dsp:sp>
    <dsp:sp modelId="{A08F7414-59AF-4424-AC43-D1A241D2E90D}">
      <dsp:nvSpPr>
        <dsp:cNvPr id="0" name=""/>
        <dsp:cNvSpPr/>
      </dsp:nvSpPr>
      <dsp:spPr>
        <a:xfrm>
          <a:off x="3027586" y="1826129"/>
          <a:ext cx="281531" cy="536455"/>
        </a:xfrm>
        <a:custGeom>
          <a:avLst/>
          <a:gdLst/>
          <a:ahLst/>
          <a:cxnLst/>
          <a:rect l="0" t="0" r="0" b="0"/>
          <a:pathLst>
            <a:path>
              <a:moveTo>
                <a:pt x="0" y="536455"/>
              </a:moveTo>
              <a:lnTo>
                <a:pt x="140765" y="536455"/>
              </a:lnTo>
              <a:lnTo>
                <a:pt x="140765" y="0"/>
              </a:lnTo>
              <a:lnTo>
                <a:pt x="28153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153206" y="2079210"/>
        <a:ext cx="30292" cy="30292"/>
      </dsp:txXfrm>
    </dsp:sp>
    <dsp:sp modelId="{1C523267-BCF9-45DE-BCBF-2A7C9D2AC090}">
      <dsp:nvSpPr>
        <dsp:cNvPr id="0" name=""/>
        <dsp:cNvSpPr/>
      </dsp:nvSpPr>
      <dsp:spPr>
        <a:xfrm>
          <a:off x="3027586" y="1289673"/>
          <a:ext cx="281531" cy="1072910"/>
        </a:xfrm>
        <a:custGeom>
          <a:avLst/>
          <a:gdLst/>
          <a:ahLst/>
          <a:cxnLst/>
          <a:rect l="0" t="0" r="0" b="0"/>
          <a:pathLst>
            <a:path>
              <a:moveTo>
                <a:pt x="0" y="1072910"/>
              </a:moveTo>
              <a:lnTo>
                <a:pt x="140765" y="1072910"/>
              </a:lnTo>
              <a:lnTo>
                <a:pt x="140765" y="0"/>
              </a:lnTo>
              <a:lnTo>
                <a:pt x="28153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140621" y="1798398"/>
        <a:ext cx="55461" cy="55461"/>
      </dsp:txXfrm>
    </dsp:sp>
    <dsp:sp modelId="{A30DF047-BC6C-4D46-931A-AB133A22F02D}">
      <dsp:nvSpPr>
        <dsp:cNvPr id="0" name=""/>
        <dsp:cNvSpPr/>
      </dsp:nvSpPr>
      <dsp:spPr>
        <a:xfrm>
          <a:off x="3027586" y="753218"/>
          <a:ext cx="281531" cy="1609366"/>
        </a:xfrm>
        <a:custGeom>
          <a:avLst/>
          <a:gdLst/>
          <a:ahLst/>
          <a:cxnLst/>
          <a:rect l="0" t="0" r="0" b="0"/>
          <a:pathLst>
            <a:path>
              <a:moveTo>
                <a:pt x="0" y="1609366"/>
              </a:moveTo>
              <a:lnTo>
                <a:pt x="140765" y="1609366"/>
              </a:lnTo>
              <a:lnTo>
                <a:pt x="140765" y="0"/>
              </a:lnTo>
              <a:lnTo>
                <a:pt x="28153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500" kern="1200"/>
        </a:p>
      </dsp:txBody>
      <dsp:txXfrm>
        <a:off x="3127507" y="1517056"/>
        <a:ext cx="81690" cy="81690"/>
      </dsp:txXfrm>
    </dsp:sp>
    <dsp:sp modelId="{580B1B7B-F097-4D07-A064-9B1F09695E46}">
      <dsp:nvSpPr>
        <dsp:cNvPr id="0" name=""/>
        <dsp:cNvSpPr/>
      </dsp:nvSpPr>
      <dsp:spPr>
        <a:xfrm>
          <a:off x="3027586" y="216762"/>
          <a:ext cx="281531" cy="2145821"/>
        </a:xfrm>
        <a:custGeom>
          <a:avLst/>
          <a:gdLst/>
          <a:ahLst/>
          <a:cxnLst/>
          <a:rect l="0" t="0" r="0" b="0"/>
          <a:pathLst>
            <a:path>
              <a:moveTo>
                <a:pt x="0" y="2145821"/>
              </a:moveTo>
              <a:lnTo>
                <a:pt x="140765" y="2145821"/>
              </a:lnTo>
              <a:lnTo>
                <a:pt x="140765" y="0"/>
              </a:lnTo>
              <a:lnTo>
                <a:pt x="281531" y="0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marL="0" lvl="0" indent="0" algn="ctr" defTabSz="311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pl-PL" sz="700" kern="1200"/>
        </a:p>
      </dsp:txBody>
      <dsp:txXfrm>
        <a:off x="3114247" y="1235568"/>
        <a:ext cx="108210" cy="108210"/>
      </dsp:txXfrm>
    </dsp:sp>
    <dsp:sp modelId="{32C36331-EF12-40C6-A935-DABA16899143}">
      <dsp:nvSpPr>
        <dsp:cNvPr id="0" name=""/>
        <dsp:cNvSpPr/>
      </dsp:nvSpPr>
      <dsp:spPr>
        <a:xfrm rot="16200000">
          <a:off x="1683624" y="2148002"/>
          <a:ext cx="2258759" cy="42916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000" kern="1200" dirty="0"/>
            <a:t>Transportna logistika</a:t>
          </a:r>
        </a:p>
      </dsp:txBody>
      <dsp:txXfrm>
        <a:off x="1683624" y="2148002"/>
        <a:ext cx="2258759" cy="429164"/>
      </dsp:txXfrm>
    </dsp:sp>
    <dsp:sp modelId="{89B16DD4-5995-4FA2-9174-1465724E9388}">
      <dsp:nvSpPr>
        <dsp:cNvPr id="0" name=""/>
        <dsp:cNvSpPr/>
      </dsp:nvSpPr>
      <dsp:spPr>
        <a:xfrm>
          <a:off x="3309118" y="2180"/>
          <a:ext cx="1407659" cy="429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1065AB"/>
            </a:buClr>
            <a:buFont typeface="Wingdings" panose="05000000000000000000" pitchFamily="2" charset="2"/>
            <a:buNone/>
          </a:pPr>
          <a:r>
            <a:rPr lang="pl-PL" sz="1400" kern="1200" dirty="0"/>
            <a:t>Tovar</a:t>
          </a:r>
        </a:p>
      </dsp:txBody>
      <dsp:txXfrm>
        <a:off x="3309118" y="2180"/>
        <a:ext cx="1407659" cy="429164"/>
      </dsp:txXfrm>
    </dsp:sp>
    <dsp:sp modelId="{128D3C75-6302-479D-8359-4FE68B232276}">
      <dsp:nvSpPr>
        <dsp:cNvPr id="0" name=""/>
        <dsp:cNvSpPr/>
      </dsp:nvSpPr>
      <dsp:spPr>
        <a:xfrm>
          <a:off x="3309118" y="538635"/>
          <a:ext cx="1407659" cy="429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1065AB"/>
            </a:buClr>
            <a:buFont typeface="Wingdings" panose="05000000000000000000" pitchFamily="2" charset="2"/>
            <a:buNone/>
          </a:pPr>
          <a:r>
            <a:rPr lang="pl-PL" sz="1400" kern="1200" dirty="0"/>
            <a:t>Konsolidacione stanice</a:t>
          </a:r>
        </a:p>
      </dsp:txBody>
      <dsp:txXfrm>
        <a:off x="3309118" y="538635"/>
        <a:ext cx="1407659" cy="429164"/>
      </dsp:txXfrm>
    </dsp:sp>
    <dsp:sp modelId="{5E98B18F-ECAF-4C30-94EF-857425093E67}">
      <dsp:nvSpPr>
        <dsp:cNvPr id="0" name=""/>
        <dsp:cNvSpPr/>
      </dsp:nvSpPr>
      <dsp:spPr>
        <a:xfrm>
          <a:off x="3309118" y="1075091"/>
          <a:ext cx="1407659" cy="429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1065AB"/>
            </a:buClr>
            <a:buFont typeface="Wingdings" panose="05000000000000000000" pitchFamily="2" charset="2"/>
            <a:buNone/>
          </a:pPr>
          <a:r>
            <a:rPr lang="pl-PL" sz="1400" kern="1200" dirty="0"/>
            <a:t>Transportna čvorišta</a:t>
          </a:r>
        </a:p>
      </dsp:txBody>
      <dsp:txXfrm>
        <a:off x="3309118" y="1075091"/>
        <a:ext cx="1407659" cy="429164"/>
      </dsp:txXfrm>
    </dsp:sp>
    <dsp:sp modelId="{BB8CFF62-B53B-47AE-9E91-5E308F835188}">
      <dsp:nvSpPr>
        <dsp:cNvPr id="0" name=""/>
        <dsp:cNvSpPr/>
      </dsp:nvSpPr>
      <dsp:spPr>
        <a:xfrm>
          <a:off x="3309118" y="1611546"/>
          <a:ext cx="1407659" cy="429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1065AB"/>
            </a:buClr>
            <a:buFont typeface="Wingdings" panose="05000000000000000000" pitchFamily="2" charset="2"/>
            <a:buNone/>
          </a:pPr>
          <a:r>
            <a:rPr lang="pl-PL" sz="1400" kern="1200" dirty="0"/>
            <a:t>Transportna mreža</a:t>
          </a:r>
        </a:p>
      </dsp:txBody>
      <dsp:txXfrm>
        <a:off x="3309118" y="1611546"/>
        <a:ext cx="1407659" cy="429164"/>
      </dsp:txXfrm>
    </dsp:sp>
    <dsp:sp modelId="{96D05921-9D74-43A6-9C7E-559C9CEED4D6}">
      <dsp:nvSpPr>
        <dsp:cNvPr id="0" name=""/>
        <dsp:cNvSpPr/>
      </dsp:nvSpPr>
      <dsp:spPr>
        <a:xfrm>
          <a:off x="3309118" y="2148002"/>
          <a:ext cx="1407659" cy="429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1065AB"/>
            </a:buClr>
            <a:buFont typeface="Wingdings" panose="05000000000000000000" pitchFamily="2" charset="2"/>
            <a:buNone/>
          </a:pPr>
          <a:r>
            <a:rPr lang="pl-PL" sz="1400" kern="1200" dirty="0"/>
            <a:t>Vozni park</a:t>
          </a:r>
        </a:p>
      </dsp:txBody>
      <dsp:txXfrm>
        <a:off x="3309118" y="2148002"/>
        <a:ext cx="1407659" cy="429164"/>
      </dsp:txXfrm>
    </dsp:sp>
    <dsp:sp modelId="{2C807540-BA50-4512-BBEF-7F8459AA671F}">
      <dsp:nvSpPr>
        <dsp:cNvPr id="0" name=""/>
        <dsp:cNvSpPr/>
      </dsp:nvSpPr>
      <dsp:spPr>
        <a:xfrm>
          <a:off x="3309118" y="2684457"/>
          <a:ext cx="1407659" cy="429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1065AB"/>
            </a:buClr>
            <a:buFont typeface="Wingdings" panose="05000000000000000000" pitchFamily="2" charset="2"/>
            <a:buNone/>
          </a:pPr>
          <a:r>
            <a:rPr lang="pl-PL" sz="1400" kern="1200" dirty="0"/>
            <a:t>Oprema za rukovanje</a:t>
          </a:r>
        </a:p>
      </dsp:txBody>
      <dsp:txXfrm>
        <a:off x="3309118" y="2684457"/>
        <a:ext cx="1407659" cy="429164"/>
      </dsp:txXfrm>
    </dsp:sp>
    <dsp:sp modelId="{D98DA43A-E964-4BF6-8A51-4B71DB51CDBD}">
      <dsp:nvSpPr>
        <dsp:cNvPr id="0" name=""/>
        <dsp:cNvSpPr/>
      </dsp:nvSpPr>
      <dsp:spPr>
        <a:xfrm>
          <a:off x="3309118" y="3220913"/>
          <a:ext cx="1407659" cy="429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1065AB"/>
            </a:buClr>
            <a:buFont typeface="Wingdings" panose="05000000000000000000" pitchFamily="2" charset="2"/>
            <a:buNone/>
          </a:pPr>
          <a:r>
            <a:rPr lang="pl-PL" sz="1400" kern="1200" dirty="0"/>
            <a:t>Učesnici logističkog procesa</a:t>
          </a:r>
        </a:p>
      </dsp:txBody>
      <dsp:txXfrm>
        <a:off x="3309118" y="3220913"/>
        <a:ext cx="1407659" cy="429164"/>
      </dsp:txXfrm>
    </dsp:sp>
    <dsp:sp modelId="{0810E3BC-D9EC-43E9-8883-61B7B0F714AE}">
      <dsp:nvSpPr>
        <dsp:cNvPr id="0" name=""/>
        <dsp:cNvSpPr/>
      </dsp:nvSpPr>
      <dsp:spPr>
        <a:xfrm>
          <a:off x="3309118" y="3757368"/>
          <a:ext cx="1407659" cy="429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1065AB"/>
            </a:buClr>
            <a:buFont typeface="Wingdings" panose="05000000000000000000" pitchFamily="2" charset="2"/>
            <a:buNone/>
          </a:pPr>
          <a:r>
            <a:rPr lang="pl-PL" sz="1400" kern="1200" dirty="0"/>
            <a:t>Transportni kontejneri</a:t>
          </a:r>
        </a:p>
      </dsp:txBody>
      <dsp:txXfrm>
        <a:off x="3309118" y="3757368"/>
        <a:ext cx="1407659" cy="429164"/>
      </dsp:txXfrm>
    </dsp:sp>
    <dsp:sp modelId="{6B540F87-C1F1-4E93-91EB-0B6E39903CA2}">
      <dsp:nvSpPr>
        <dsp:cNvPr id="0" name=""/>
        <dsp:cNvSpPr/>
      </dsp:nvSpPr>
      <dsp:spPr>
        <a:xfrm>
          <a:off x="3309118" y="4293824"/>
          <a:ext cx="1407659" cy="429164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" tIns="8890" rIns="8890" bIns="8890" numCol="1" spcCol="1270" anchor="ctr" anchorCtr="0">
          <a:noAutofit/>
        </a:bodyPr>
        <a:lstStyle/>
        <a:p>
          <a:pPr marL="0" lvl="0" indent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  <a:buClr>
              <a:srgbClr val="1065AB"/>
            </a:buClr>
            <a:buFont typeface="Wingdings" panose="05000000000000000000" pitchFamily="2" charset="2"/>
            <a:buNone/>
          </a:pPr>
          <a:r>
            <a:rPr lang="pl-PL" sz="1400" kern="1200" dirty="0"/>
            <a:t>Pakovanje.</a:t>
          </a:r>
        </a:p>
      </dsp:txBody>
      <dsp:txXfrm>
        <a:off x="3309118" y="4293824"/>
        <a:ext cx="1407659" cy="42916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370825E-BB8E-4BCE-A448-B42A26936AD0}">
      <dsp:nvSpPr>
        <dsp:cNvPr id="0" name=""/>
        <dsp:cNvSpPr/>
      </dsp:nvSpPr>
      <dsp:spPr>
        <a:xfrm>
          <a:off x="5257800" y="1852864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322804"/>
              </a:lnTo>
              <a:lnTo>
                <a:pt x="3719932" y="322804"/>
              </a:lnTo>
              <a:lnTo>
                <a:pt x="3719932" y="64560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C4D6C380-A97C-434B-A15F-EAC71F345B9B}">
      <dsp:nvSpPr>
        <dsp:cNvPr id="0" name=""/>
        <dsp:cNvSpPr/>
      </dsp:nvSpPr>
      <dsp:spPr>
        <a:xfrm>
          <a:off x="5212080" y="1852864"/>
          <a:ext cx="91440" cy="645608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4560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A374847-6168-44B0-B455-F1D6C305D180}">
      <dsp:nvSpPr>
        <dsp:cNvPr id="0" name=""/>
        <dsp:cNvSpPr/>
      </dsp:nvSpPr>
      <dsp:spPr>
        <a:xfrm>
          <a:off x="1537867" y="1852864"/>
          <a:ext cx="3719932" cy="645608"/>
        </a:xfrm>
        <a:custGeom>
          <a:avLst/>
          <a:gdLst/>
          <a:ahLst/>
          <a:cxnLst/>
          <a:rect l="0" t="0" r="0" b="0"/>
          <a:pathLst>
            <a:path>
              <a:moveTo>
                <a:pt x="3719932" y="0"/>
              </a:moveTo>
              <a:lnTo>
                <a:pt x="3719932" y="322804"/>
              </a:lnTo>
              <a:lnTo>
                <a:pt x="0" y="322804"/>
              </a:lnTo>
              <a:lnTo>
                <a:pt x="0" y="645608"/>
              </a:lnTo>
            </a:path>
          </a:pathLst>
        </a:custGeom>
        <a:noFill/>
        <a:ln w="1270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9D90B3B8-4833-46B4-89CD-254CC30A8249}">
      <dsp:nvSpPr>
        <dsp:cNvPr id="0" name=""/>
        <dsp:cNvSpPr/>
      </dsp:nvSpPr>
      <dsp:spPr>
        <a:xfrm>
          <a:off x="3720638" y="315702"/>
          <a:ext cx="3074323" cy="1537161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l-PL" sz="2600" kern="1200" dirty="0"/>
            <a:t>TSP solucije</a:t>
          </a:r>
        </a:p>
      </dsp:txBody>
      <dsp:txXfrm>
        <a:off x="3720638" y="315702"/>
        <a:ext cx="3074323" cy="1537161"/>
      </dsp:txXfrm>
    </dsp:sp>
    <dsp:sp modelId="{7681CC6F-9C7E-4507-81DC-326FCF61BB3F}">
      <dsp:nvSpPr>
        <dsp:cNvPr id="0" name=""/>
        <dsp:cNvSpPr/>
      </dsp:nvSpPr>
      <dsp:spPr>
        <a:xfrm>
          <a:off x="706" y="2498473"/>
          <a:ext cx="3074323" cy="15371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600" kern="1200" dirty="0"/>
            <a:t>Nivo zaliha proizvoda na svakoj tački slanja</a:t>
          </a:r>
          <a:endParaRPr lang="pl-PL" sz="2600" kern="1200" dirty="0"/>
        </a:p>
      </dsp:txBody>
      <dsp:txXfrm>
        <a:off x="706" y="2498473"/>
        <a:ext cx="3074323" cy="1537161"/>
      </dsp:txXfrm>
    </dsp:sp>
    <dsp:sp modelId="{9EA8F204-5FCB-4EE3-B4DB-6C0284D6E7B1}">
      <dsp:nvSpPr>
        <dsp:cNvPr id="0" name=""/>
        <dsp:cNvSpPr/>
      </dsp:nvSpPr>
      <dsp:spPr>
        <a:xfrm>
          <a:off x="3720638" y="2498473"/>
          <a:ext cx="3074323" cy="15371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600" kern="1200" dirty="0"/>
            <a:t>Obim tražnje na svakom prijemnom mestu</a:t>
          </a:r>
          <a:endParaRPr lang="pl-PL" sz="2600" kern="1200" dirty="0"/>
        </a:p>
      </dsp:txBody>
      <dsp:txXfrm>
        <a:off x="3720638" y="2498473"/>
        <a:ext cx="3074323" cy="1537161"/>
      </dsp:txXfrm>
    </dsp:sp>
    <dsp:sp modelId="{4404737F-A209-4454-9514-2CA5C9ADB886}">
      <dsp:nvSpPr>
        <dsp:cNvPr id="0" name=""/>
        <dsp:cNvSpPr/>
      </dsp:nvSpPr>
      <dsp:spPr>
        <a:xfrm>
          <a:off x="7440570" y="2498473"/>
          <a:ext cx="3074323" cy="153716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510" tIns="16510" rIns="16510" bIns="16510" numCol="1" spcCol="1270" anchor="ctr" anchorCtr="0">
          <a:noAutofit/>
        </a:bodyPr>
        <a:lstStyle/>
        <a:p>
          <a:pPr marL="0" lvl="0" indent="0" algn="ctr" defTabSz="11557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sr-Latn-RS" sz="2600" kern="1200" dirty="0"/>
            <a:t>Troškove transporta od svake tačke slanja do svake tačke prijema</a:t>
          </a:r>
          <a:endParaRPr lang="pl-PL" sz="2600" kern="1200" dirty="0"/>
        </a:p>
      </dsp:txBody>
      <dsp:txXfrm>
        <a:off x="7440570" y="2498473"/>
        <a:ext cx="3074323" cy="1537161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orgChart1">
  <dgm:title val=""/>
  <dgm:desc val=""/>
  <dgm:catLst>
    <dgm:cat type="hierarchy" pri="1000"/>
    <dgm:cat type="convert" pri="6000"/>
  </dgm:catLst>
  <dgm:sampData>
    <dgm:dataModel>
      <dgm:ptLst>
        <dgm:pt modelId="0" type="doc"/>
        <dgm:pt modelId="1">
          <dgm:prSet phldr="1"/>
        </dgm:pt>
        <dgm:pt modelId="2" type="asst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5" srcId="0" destId="1" srcOrd="0" destOrd="0"/>
        <dgm:cxn modelId="6" srcId="1" destId="2" srcOrd="0" destOrd="0"/>
        <dgm:cxn modelId="7" srcId="1" destId="3" srcOrd="1" destOrd="0"/>
        <dgm:cxn modelId="8" srcId="1" destId="4" srcOrd="2" destOrd="0"/>
        <dgm:cxn modelId="9" srcId="1" destId="5" srcOrd="3" destOrd="0"/>
      </dgm:cxnLst>
      <dgm:bg/>
      <dgm:whole/>
    </dgm:dataModel>
  </dgm:sampData>
  <dgm:styleData>
    <dgm:dataModel>
      <dgm:ptLst>
        <dgm:pt modelId="0" type="doc"/>
        <dgm:pt modelId="1"/>
        <dgm:pt modelId="12"/>
        <dgm:pt modelId="13"/>
      </dgm:ptLst>
      <dgm:cxnLst>
        <dgm:cxn modelId="2" srcId="0" destId="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 type="asst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2" destOrd="0"/>
      </dgm:cxnLst>
      <dgm:bg/>
      <dgm:whole/>
    </dgm:dataModel>
  </dgm:clrData>
  <dgm:layoutNode name="hierChild1">
    <dgm:varLst>
      <dgm:orgChart val="1"/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des" forName="rootComposite1" refType="w" fact="10"/>
      <dgm:constr type="h" for="des" forName="rootComposite1" refType="w" refFor="des" refForName="rootComposite1" fact="0.5"/>
      <dgm:constr type="w" for="des" forName="rootComposite" refType="w" fact="10"/>
      <dgm:constr type="h" for="des" forName="rootComposite" refType="w" refFor="des" refForName="rootComposite1" fact="0.5"/>
      <dgm:constr type="w" for="des" forName="rootComposite3" refType="w" fact="10"/>
      <dgm:constr type="h" for="des" forName="rootComposite3" refType="w" refFor="des" refForName="rootComposite1" fact="0.5"/>
      <dgm:constr type="primFontSz" for="des" ptType="node" op="equ"/>
      <dgm:constr type="sp" for="des" op="equ"/>
      <dgm:constr type="sp" for="des" forName="hierRoot1" refType="w" refFor="des" refForName="rootComposite1" fact="0.21"/>
      <dgm:constr type="sp" for="des" forName="hierRoot2" refType="sp" refFor="des" refForName="hierRoot1"/>
      <dgm:constr type="sp" for="des" forName="hierRoot3" refType="sp" refFor="des" refForName="hierRoot1"/>
      <dgm:constr type="sibSp" refType="w" refFor="des" refForName="rootComposite1" fact="0.2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ibSp" for="des" forName="hierChild7" refType="sibSp"/>
      <dgm:constr type="secSibSp" refType="w" refFor="des" refForName="rootComposite1" fact="0.21"/>
      <dgm:constr type="secSibSp" for="des" forName="hierChild2" refType="secSibSp"/>
      <dgm:constr type="secSibSp" for="des" forName="hierChild3" refType="secSibSp"/>
      <dgm:constr type="secSibSp" for="des" forName="hierChild4" refType="secSibSp"/>
      <dgm:constr type="secSibSp" for="des" forName="hierChild5" refType="secSibSp"/>
      <dgm:constr type="secSibSp" for="des" forName="hierChild6" refType="secSibSp"/>
      <dgm:constr type="secSibSp" for="des" forName="hierChild7" refType="secSibSp"/>
    </dgm:constrLst>
    <dgm:ruleLst/>
    <dgm:forEach name="Name3" axis="ch">
      <dgm:forEach name="Name4" axis="self" ptType="node">
        <dgm:layoutNode name="hierRoot1">
          <dgm:varLst>
            <dgm:hierBranch val="init"/>
          </dgm:varLst>
          <dgm:choose name="Name5">
            <dgm:if name="Name6" func="var" arg="hierBranch" op="equ" val="l">
              <dgm:choose name="Name7">
                <dgm:if name="Name8" axis="ch" ptType="asst" func="cnt" op="gte" val="1">
                  <dgm:alg type="hierRoot">
                    <dgm:param type="hierAlign" val="tR"/>
                  </dgm:alg>
                  <dgm:constrLst>
                    <dgm:constr type="alignOff" val="0.65"/>
                  </dgm:constrLst>
                </dgm:if>
                <dgm:else name="Name9">
                  <dgm:alg type="hierRoot">
                    <dgm:param type="hierAlign" val="tR"/>
                  </dgm:alg>
                  <dgm:constrLst>
                    <dgm:constr type="alignOff" val="0.25"/>
                  </dgm:constrLst>
                </dgm:else>
              </dgm:choose>
            </dgm:if>
            <dgm:if name="Name10" func="var" arg="hierBranch" op="equ" val="r">
              <dgm:choose name="Name11">
                <dgm:if name="Name12" axis="ch" ptType="asst" func="cnt" op="gte" val="1">
                  <dgm:alg type="hierRoot">
                    <dgm:param type="hierAlign" val="tL"/>
                  </dgm:alg>
                  <dgm:constrLst>
                    <dgm:constr type="alignOff" val="0.65"/>
                  </dgm:constrLst>
                </dgm:if>
                <dgm:else name="Name13">
                  <dgm:alg type="hierRoot">
                    <dgm:param type="hierAlign" val="tL"/>
                  </dgm:alg>
                  <dgm:constrLst>
                    <dgm:constr type="alignOff" val="0.25"/>
                  </dgm:constrLst>
                </dgm:else>
              </dgm:choose>
            </dgm:if>
            <dgm:if name="Name14" func="var" arg="hierBranch" op="equ" val="hang">
              <dgm:alg type="hierRoot"/>
              <dgm:constrLst>
                <dgm:constr type="alignOff" val="0.65"/>
              </dgm:constrLst>
            </dgm:if>
            <dgm:else name="Name15">
              <dgm:alg type="hierRoot"/>
              <dgm:constrLst>
                <dgm:constr type="alignOff"/>
                <dgm:constr type="bendDist" for="des" ptType="parTrans" refType="sp" fact="0.5"/>
              </dgm:constrLst>
            </dgm:else>
          </dgm:choose>
          <dgm:shape xmlns:r="http://schemas.openxmlformats.org/officeDocument/2006/relationships" r:blip="">
            <dgm:adjLst/>
          </dgm:shape>
          <dgm:presOf/>
          <dgm:ruleLst/>
          <dgm:layoutNode name="rootComposite1">
            <dgm:alg type="composite"/>
            <dgm:shape xmlns:r="http://schemas.openxmlformats.org/officeDocument/2006/relationships" r:blip="">
              <dgm:adjLst/>
            </dgm:shape>
            <dgm:presOf axis="self" ptType="node" cnt="1"/>
            <dgm:choose name="Name16">
              <dgm:if name="Name17" func="var" arg="hierBranch" op="equ" val="init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8" func="var" arg="hierBranch" op="equ" val="l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if name="Name19" func="var" arg="hierBranch" op="equ" val="r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l" for="ch" forName="rootConnector1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if>
              <dgm:else name="Name20">
                <dgm:constrLst>
                  <dgm:constr type="l" for="ch" forName="rootText1"/>
                  <dgm:constr type="t" for="ch" forName="rootText1"/>
                  <dgm:constr type="w" for="ch" forName="rootText1" refType="w"/>
                  <dgm:constr type="h" for="ch" forName="rootText1" refType="h"/>
                  <dgm:constr type="r" for="ch" forName="rootConnector1" refType="w"/>
                  <dgm:constr type="t" for="ch" forName="rootConnector1"/>
                  <dgm:constr type="w" for="ch" forName="rootConnector1" refType="w" refFor="ch" refForName="rootText1" fact="0.2"/>
                  <dgm:constr type="h" for="ch" forName="rootConnector1" refType="h" refFor="ch" refForName="rootText1"/>
                </dgm:constrLst>
              </dgm:else>
            </dgm:choose>
            <dgm:ruleLst/>
            <dgm:layoutNode name="rootText1" styleLbl="node0">
              <dgm:varLst>
                <dgm:chPref val="3"/>
              </dgm:varLst>
              <dgm:alg type="tx"/>
              <dgm:shape xmlns:r="http://schemas.openxmlformats.org/officeDocument/2006/relationships" type="rect" r:blip="">
                <dgm:adjLst/>
              </dgm:shape>
              <dgm:presOf axis="self" ptType="node" cnt="1"/>
              <dgm:constrLst>
                <dgm:constr type="primFontSz" val="65"/>
                <dgm:constr type="lMarg" refType="primFontSz" fact="0.05"/>
                <dgm:constr type="rMarg" refType="primFontSz" fact="0.05"/>
                <dgm:constr type="tMarg" refType="primFontSz" fact="0.05"/>
                <dgm:constr type="bMarg" refType="primFontSz" fact="0.05"/>
              </dgm:constrLst>
              <dgm:ruleLst>
                <dgm:rule type="primFontSz" val="5" fact="NaN" max="NaN"/>
              </dgm:ruleLst>
            </dgm:layoutNode>
            <dgm:layoutNode name="rootConnector1" moveWith="rootText1">
              <dgm:alg type="sp"/>
              <dgm:shape xmlns:r="http://schemas.openxmlformats.org/officeDocument/2006/relationships" type="rect" r:blip="" hideGeom="1">
                <dgm:adjLst/>
              </dgm:shape>
              <dgm:presOf axis="self" ptType="node" cnt="1"/>
              <dgm:constrLst/>
              <dgm:ruleLst/>
            </dgm:layoutNode>
          </dgm:layoutNode>
          <dgm:layoutNode name="hierChild2">
            <dgm:choose name="Name21">
              <dgm:if name="Name22" func="var" arg="hierBranch" op="equ" val="l">
                <dgm:alg type="hierChild">
                  <dgm:param type="chAlign" val="r"/>
                  <dgm:param type="linDir" val="fromT"/>
                </dgm:alg>
              </dgm:if>
              <dgm:if name="Name23" func="var" arg="hierBranch" op="equ" val="r">
                <dgm:alg type="hierChild">
                  <dgm:param type="chAlign" val="l"/>
                  <dgm:param type="linDir" val="fromT"/>
                </dgm:alg>
              </dgm:if>
              <dgm:if name="Name24" func="var" arg="hierBranch" op="equ" val="hang">
                <dgm:choose name="Name25">
                  <dgm:if name="Name26" func="var" arg="dir" op="equ" val="norm">
                    <dgm:alg type="hierChild">
                      <dgm:param type="chAlign" val="l"/>
                      <dgm:param type="linDir" val="fromL"/>
                      <dgm:param type="secChAlign" val="t"/>
                      <dgm:param type="secLinDir" val="fromT"/>
                    </dgm:alg>
                  </dgm:if>
                  <dgm:else name="Name27">
                    <dgm:alg type="hierChild">
                      <dgm:param type="chAlign" val="l"/>
                      <dgm:param type="linDir" val="fromR"/>
                      <dgm:param type="secChAlign" val="t"/>
                      <dgm:param type="secLinDir" val="fromT"/>
                    </dgm:alg>
                  </dgm:else>
                </dgm:choose>
              </dgm:if>
              <dgm:else name="Name28">
                <dgm:choose name="Name29">
                  <dgm:if name="Name30" func="var" arg="dir" op="equ" val="norm">
                    <dgm:alg type="hierChild"/>
                  </dgm:if>
                  <dgm:else name="Name31">
                    <dgm:alg type="hierChild">
                      <dgm:param type="linDir" val="fromR"/>
                    </dgm:alg>
                  </dgm:else>
                </dgm:choose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a" axis="ch" ptType="nonAsst">
              <dgm:forEach name="Name32" axis="precedSib" ptType="parTrans" st="-1" cnt="1">
                <dgm:choose name="Name33">
                  <dgm:if name="Name34" func="var" arg="hierBranch" op="equ" val="std">
                    <dgm:layoutNode name="Name35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tCtr"/>
                        <dgm:param type="bendPt" val="end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36" func="var" arg="hierBranch" op="equ" val="init">
                    <dgm:layoutNode name="Name37">
                      <dgm:choose name="Name38">
                        <dgm:if name="Name39" axis="self" func="depth" op="lte" val="2">
                          <dgm:alg type="conn">
                            <dgm:param type="connRout" val="bend"/>
                            <dgm:param type="dim" val="1D"/>
                            <dgm:param type="endSty" val="noArr"/>
                            <dgm:param type="begPts" val="bCtr"/>
                            <dgm:param type="endPts" val="tCtr"/>
                            <dgm:param type="bendPt" val="end"/>
                          </dgm:alg>
                        </dgm:if>
                        <dgm:else name="Name40">
                          <dgm:choose name="Name41">
                            <dgm:if name="Name42" axis="par des" func="maxDepth" op="lte" val="1">
                              <dgm:choose name="Name43">
                                <dgm:if name="Name44" axis="par ch" ptType="node asst" func="cnt" op="gte" val="1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</dgm:alg>
                                </dgm:if>
                                <dgm:else name="Name45">
                                  <dgm:alg type="conn">
                                    <dgm:param type="connRout" val="bend"/>
                                    <dgm:param type="dim" val="1D"/>
                                    <dgm:param type="endSty" val="noArr"/>
                                    <dgm:param type="begPts" val="bCtr"/>
                                    <dgm:param type="endPts" val="midL midR"/>
                                    <dgm:param type="srcNode" val="rootConnector"/>
                                  </dgm:alg>
                                </dgm:else>
                              </dgm:choose>
                            </dgm:if>
                            <dgm:else name="Name46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tCtr"/>
                                <dgm:param type="bendPt" val="end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if name="Name47" func="var" arg="hierBranch" op="equ" val="hang">
                    <dgm:layoutNode name="Name48">
                      <dgm:alg type="conn">
                        <dgm:param type="connRout" val="bend"/>
                        <dgm:param type="dim" val="1D"/>
                        <dgm:param type="endSty" val="noArr"/>
                        <dgm:param type="begPts" val="bCtr"/>
                        <dgm:param type="endPts" val="midL midR"/>
                      </dgm:alg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if>
                  <dgm:else name="Name49">
                    <dgm:layoutNode name="Name50">
                      <dgm:choose name="Name51">
                        <dgm:if name="Name52" axis="self" func="depth" op="lte" val="2">
                          <dgm:choose name="Name53">
                            <dgm:if name="Name54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5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1"/>
                              </dgm:alg>
                            </dgm:else>
                          </dgm:choose>
                        </dgm:if>
                        <dgm:else name="Name56">
                          <dgm:choose name="Name57">
                            <dgm:if name="Name58" axis="par ch" ptType="node asst" func="cnt" op="gte" val="1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</dgm:alg>
                            </dgm:if>
                            <dgm:else name="Name59">
                              <dgm:alg type="conn">
                                <dgm:param type="connRout" val="bend"/>
                                <dgm:param type="dim" val="1D"/>
                                <dgm:param type="endSty" val="noArr"/>
                                <dgm:param type="begPts" val="bCtr"/>
                                <dgm:param type="endPts" val="midL midR"/>
                                <dgm:param type="srcNode" val="rootConnector"/>
                              </dgm:alg>
                            </dgm:else>
                          </dgm:choose>
                        </dgm:else>
                      </dgm:choose>
                      <dgm:shape xmlns:r="http://schemas.openxmlformats.org/officeDocument/2006/relationships" type="conn" r:blip="" zOrderOff="-99999">
                        <dgm:adjLst/>
                      </dgm:shape>
                      <dgm:presOf axis="self"/>
                      <dgm:constrLst>
                        <dgm:constr type="begPad"/>
                        <dgm:constr type="endPad"/>
                      </dgm:constrLst>
                      <dgm:ruleLst/>
                    </dgm:layoutNode>
                  </dgm:else>
                </dgm:choose>
              </dgm:forEach>
              <dgm:layoutNode name="hierRoot2">
                <dgm:varLst>
                  <dgm:hierBranch val="init"/>
                </dgm:varLst>
                <dgm:choose name="Name60">
                  <dgm:if name="Name61" func="var" arg="hierBranch" op="equ" val="l">
                    <dgm:choose name="Name62">
                      <dgm:if name="Name63" axis="ch" ptType="asst" func="cnt" op="gte" val="1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4">
                        <dgm:alg type="hierRoot">
                          <dgm:param type="hierAlign" val="tR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5" func="var" arg="hierBranch" op="equ" val="r">
                    <dgm:choose name="Name66">
                      <dgm:if name="Name67" axis="ch" ptType="asst" func="cnt" op="g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68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25"/>
                        </dgm:constrLst>
                      </dgm:else>
                    </dgm:choose>
                  </dgm:if>
                  <dgm:if name="Name69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70" func="var" arg="hierBranch" op="equ" val="init">
                    <dgm:choose name="Name71">
                      <dgm:if name="Name72" axis="des" func="maxDepth" op="lte" val="1">
                        <dgm:choose name="Name73">
                          <dgm:if name="Name74" axis="ch" ptType="asst" func="cnt" op="gte" val="1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65"/>
                            </dgm:constrLst>
                          </dgm:if>
                          <dgm:else name="Name75">
                            <dgm:alg type="hierRoot">
                              <dgm:param type="hierAlign" val="tL"/>
                            </dgm:alg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alignOff" val="0.25"/>
                            </dgm:constrLst>
                          </dgm:else>
                        </dgm:choose>
                      </dgm:if>
                      <dgm:else name="Name76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77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else>
                </dgm:choose>
                <dgm:ruleLst/>
                <dgm:layoutNode name="rootComposite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78">
                    <dgm:if name="Name79" func="var" arg="hierBranch" op="equ" val="init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0" func="var" arg="hierBranch" op="equ" val="l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if name="Name81" func="var" arg="hierBranch" op="equ" val="r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l" for="ch" forName="rootConnector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if>
                    <dgm:else name="Name82">
                      <dgm:constrLst>
                        <dgm:constr type="l" for="ch" forName="rootText"/>
                        <dgm:constr type="t" for="ch" forName="rootText"/>
                        <dgm:constr type="w" for="ch" forName="rootText" refType="w"/>
                        <dgm:constr type="h" for="ch" forName="rootText" refType="h"/>
                        <dgm:constr type="r" for="ch" forName="rootConnector" refType="w"/>
                        <dgm:constr type="t" for="ch" forName="rootConnector"/>
                        <dgm:constr type="w" for="ch" forName="rootConnector" refType="w" refFor="ch" refForName="rootText" fact="0.2"/>
                        <dgm:constr type="h" for="ch" forName="rootConnector" refType="h" refFor="ch" refForName="rootText"/>
                      </dgm:constrLst>
                    </dgm:else>
                  </dgm:choose>
                  <dgm:ruleLst/>
                  <dgm:layoutNode name="rootText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" moveWith="rootText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4">
                  <dgm:choose name="Name83">
                    <dgm:if name="Name84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85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86" func="var" arg="hierBranch" op="equ" val="hang">
                      <dgm:choose name="Name87">
                        <dgm:if name="Name88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89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90" func="var" arg="hierBranch" op="equ" val="std">
                      <dgm:choose name="Name91">
                        <dgm:if name="Name92" func="var" arg="dir" op="equ" val="norm">
                          <dgm:alg type="hierChild"/>
                        </dgm:if>
                        <dgm:else name="Name93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94" func="var" arg="hierBranch" op="equ" val="init">
                      <dgm:choose name="Name95">
                        <dgm:if name="Name96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97">
                          <dgm:choose name="Name98">
                            <dgm:if name="Name99" func="var" arg="dir" op="equ" val="norm">
                              <dgm:alg type="hierChild"/>
                            </dgm:if>
                            <dgm:else name="Name100">
                              <dgm:alg type="hierChild">
                                <dgm:param type="linDir" val="fromR"/>
                              </dgm:alg>
                            </dgm:else>
                          </dgm:choose>
                        </dgm:else>
                      </dgm:choose>
                    </dgm:if>
                    <dgm:else name="Name101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2" ref="rep2a"/>
                </dgm:layoutNode>
                <dgm:layoutNode name="hierChild5">
                  <dgm:choose name="Name103">
                    <dgm:if name="Name104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05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06" ref="rep2b"/>
                </dgm:layoutNode>
              </dgm:layoutNode>
            </dgm:forEach>
          </dgm:layoutNode>
          <dgm:layoutNode name="hierChild3">
            <dgm:choose name="Name107">
              <dgm:if name="Name108" func="var" arg="dir" op="equ" val="norm">
                <dgm:alg type="hierChild">
                  <dgm:param type="chAlign" val="l"/>
                  <dgm:param type="linDir" val="fromL"/>
                  <dgm:param type="secChAlign" val="t"/>
                  <dgm:param type="secLinDir" val="fromT"/>
                </dgm:alg>
              </dgm:if>
              <dgm:else name="Name109">
                <dgm:alg type="hierChild">
                  <dgm:param type="chAlign" val="l"/>
                  <dgm:param type="linDir" val="fromR"/>
                  <dgm:param type="secChAlign" val="t"/>
                  <dgm:param type="secLinDir" val="fromT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rep2b" axis="ch" ptType="asst">
              <dgm:forEach name="Name110" axis="precedSib" ptType="parTrans" st="-1" cnt="1">
                <dgm:layoutNode name="Name111">
                  <dgm:alg type="conn">
                    <dgm:param type="connRout" val="bend"/>
                    <dgm:param type="dim" val="1D"/>
                    <dgm:param type="endSty" val="noArr"/>
                    <dgm:param type="begPts" val="bCtr"/>
                    <dgm:param type="endPts" val="midL midR"/>
                  </dgm:alg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layoutNode name="hierRoot3">
                <dgm:varLst>
                  <dgm:hierBranch val="init"/>
                </dgm:varLst>
                <dgm:choose name="Name112">
                  <dgm:if name="Name113" func="var" arg="hierBranch" op="equ" val="l">
                    <dgm:alg type="hierRoot">
                      <dgm:param type="hierAlign" val="tR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4" func="var" arg="hierBranch" op="equ" val="r">
                    <dgm:alg type="hierRoot">
                      <dgm:param type="hierAlign" val="tL"/>
                    </dgm:alg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5" func="var" arg="hierBranch" op="equ" val="hang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 val="0.65"/>
                    </dgm:constrLst>
                  </dgm:if>
                  <dgm:if name="Name116" func="var" arg="hierBranch" op="equ" val="std">
                    <dgm:alg type="hierRoot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alignOff"/>
                      <dgm:constr type="bendDist" for="des" ptType="parTrans" refType="sp" fact="0.5"/>
                    </dgm:constrLst>
                  </dgm:if>
                  <dgm:if name="Name117" func="var" arg="hierBranch" op="equ" val="init">
                    <dgm:choose name="Name118">
                      <dgm:if name="Name119" axis="des" func="maxDepth" op="lte" val="1">
                        <dgm:alg type="hierRoot">
                          <dgm:param type="hierAlign" val="tL"/>
                        </dgm:alg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 val="0.65"/>
                        </dgm:constrLst>
                      </dgm:if>
                      <dgm:else name="Name120">
                        <dgm:alg type="hierRoot"/>
                        <dgm:shape xmlns:r="http://schemas.openxmlformats.org/officeDocument/2006/relationships" r:blip="">
                          <dgm:adjLst/>
                        </dgm:shape>
                        <dgm:presOf/>
                        <dgm:constrLst>
                          <dgm:constr type="alignOff"/>
                          <dgm:constr type="bendDist" for="des" ptType="parTrans" refType="sp" fact="0.5"/>
                        </dgm:constrLst>
                      </dgm:else>
                    </dgm:choose>
                  </dgm:if>
                  <dgm:else name="Name121"/>
                </dgm:choose>
                <dgm:ruleLst/>
                <dgm:layoutNode name="rootComposite3">
                  <dgm:alg type="composite"/>
                  <dgm:shape xmlns:r="http://schemas.openxmlformats.org/officeDocument/2006/relationships" r:blip="">
                    <dgm:adjLst/>
                  </dgm:shape>
                  <dgm:presOf axis="self" ptType="node" cnt="1"/>
                  <dgm:choose name="Name122">
                    <dgm:if name="Name123" func="var" arg="hierBranch" op="equ" val="init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4" func="var" arg="hierBranch" op="equ" val="l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if name="Name125" func="var" arg="hierBranch" op="equ" val="r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l" for="ch" forName="rootConnector3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if>
                    <dgm:else name="Name126">
                      <dgm:constrLst>
                        <dgm:constr type="l" for="ch" forName="rootText3"/>
                        <dgm:constr type="t" for="ch" forName="rootText3"/>
                        <dgm:constr type="w" for="ch" forName="rootText3" refType="w"/>
                        <dgm:constr type="h" for="ch" forName="rootText3" refType="h"/>
                        <dgm:constr type="r" for="ch" forName="rootConnector3" refType="w"/>
                        <dgm:constr type="t" for="ch" forName="rootConnector3"/>
                        <dgm:constr type="w" for="ch" forName="rootConnector3" refType="w" refFor="ch" refForName="rootText3" fact="0.2"/>
                        <dgm:constr type="h" for="ch" forName="rootConnector3" refType="h" refFor="ch" refForName="rootText3"/>
                      </dgm:constrLst>
                    </dgm:else>
                  </dgm:choose>
                  <dgm:ruleLst/>
                  <dgm:layoutNode name="rootText3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 ptType="node" cnt="1"/>
                    <dgm:constrLst>
                      <dgm:constr type="primFontSz" val="65"/>
                      <dgm:constr type="lMarg" refType="primFontSz" fact="0.05"/>
                      <dgm:constr type="rMarg" refType="primFontSz" fact="0.05"/>
                      <dgm:constr type="tMarg" refType="primFontSz" fact="0.05"/>
                      <dgm:constr type="bMarg" refType="primFontSz" fact="0.05"/>
                    </dgm:constrLst>
                    <dgm:ruleLst>
                      <dgm:rule type="primFontSz" val="5" fact="NaN" max="NaN"/>
                    </dgm:ruleLst>
                  </dgm:layoutNode>
                  <dgm:layoutNode name="rootConnector3" moveWith="rootText1">
                    <dgm:alg type="sp"/>
                    <dgm:shape xmlns:r="http://schemas.openxmlformats.org/officeDocument/2006/relationships" type="rect" r:blip="" hideGeom="1">
                      <dgm:adjLst/>
                    </dgm:shape>
                    <dgm:presOf axis="self" ptType="node" cnt="1"/>
                    <dgm:constrLst/>
                    <dgm:ruleLst/>
                  </dgm:layoutNode>
                </dgm:layoutNode>
                <dgm:layoutNode name="hierChild6">
                  <dgm:choose name="Name127">
                    <dgm:if name="Name128" func="var" arg="hierBranch" op="equ" val="l">
                      <dgm:alg type="hierChild">
                        <dgm:param type="chAlign" val="r"/>
                        <dgm:param type="linDir" val="fromT"/>
                      </dgm:alg>
                    </dgm:if>
                    <dgm:if name="Name129" func="var" arg="hierBranch" op="equ" val="r">
                      <dgm:alg type="hierChild">
                        <dgm:param type="chAlign" val="l"/>
                        <dgm:param type="linDir" val="fromT"/>
                      </dgm:alg>
                    </dgm:if>
                    <dgm:if name="Name130" func="var" arg="hierBranch" op="equ" val="hang">
                      <dgm:choose name="Name131">
                        <dgm:if name="Name132" func="var" arg="dir" op="equ" val="norm">
                          <dgm:alg type="hierChild">
                            <dgm:param type="chAlign" val="l"/>
                            <dgm:param type="linDir" val="fromL"/>
                            <dgm:param type="secChAlign" val="t"/>
                            <dgm:param type="secLinDir" val="fromT"/>
                          </dgm:alg>
                        </dgm:if>
                        <dgm:else name="Name133">
                          <dgm:alg type="hierChild">
                            <dgm:param type="chAlign" val="l"/>
                            <dgm:param type="linDir" val="fromR"/>
                            <dgm:param type="secChAlign" val="t"/>
                            <dgm:param type="secLinDir" val="fromT"/>
                          </dgm:alg>
                        </dgm:else>
                      </dgm:choose>
                    </dgm:if>
                    <dgm:if name="Name134" func="var" arg="hierBranch" op="equ" val="std">
                      <dgm:choose name="Name135">
                        <dgm:if name="Name136" func="var" arg="dir" op="equ" val="norm">
                          <dgm:alg type="hierChild"/>
                        </dgm:if>
                        <dgm:else name="Name137">
                          <dgm:alg type="hierChild">
                            <dgm:param type="linDir" val="fromR"/>
                          </dgm:alg>
                        </dgm:else>
                      </dgm:choose>
                    </dgm:if>
                    <dgm:if name="Name138" func="var" arg="hierBranch" op="equ" val="init">
                      <dgm:choose name="Name139">
                        <dgm:if name="Name140" axis="des" func="maxDepth" op="lte" val="1">
                          <dgm:alg type="hierChild">
                            <dgm:param type="chAlign" val="l"/>
                            <dgm:param type="linDir" val="fromT"/>
                          </dgm:alg>
                        </dgm:if>
                        <dgm:else name="Name141">
                          <dgm:alg type="hierChild"/>
                        </dgm:else>
                      </dgm:choose>
                    </dgm:if>
                    <dgm:else name="Name142"/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3" ref="rep2a"/>
                </dgm:layoutNode>
                <dgm:layoutNode name="hierChild7">
                  <dgm:choose name="Name144">
                    <dgm:if name="Name145" func="var" arg="dir" op="equ" val="norm">
                      <dgm:alg type="hierChild">
                        <dgm:param type="chAlign" val="l"/>
                        <dgm:param type="linDir" val="fromL"/>
                        <dgm:param type="secChAlign" val="t"/>
                        <dgm:param type="secLinDir" val="fromT"/>
                      </dgm:alg>
                    </dgm:if>
                    <dgm:else name="Name146">
                      <dgm:alg type="hierChild">
                        <dgm:param type="chAlign" val="l"/>
                        <dgm:param type="linDir" val="fromR"/>
                        <dgm:param type="secChAlign" val="t"/>
                        <dgm:param type="secLinDir" val="fromT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  <dgm:forEach name="Name147" ref="rep2b"/>
                </dgm:layoutNode>
              </dgm:layoutNode>
            </dgm:forEach>
          </dgm:layoutNode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2E58A5AF-3F45-5069-5FAB-2D795215875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>
            <a:normAutofit/>
          </a:bodyPr>
          <a:lstStyle>
            <a:lvl1pPr algn="ctr">
              <a:defRPr sz="4800">
                <a:solidFill>
                  <a:srgbClr val="015BA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/>
              <a:t>Kliknij, aby edytować styl</a:t>
            </a:r>
          </a:p>
        </p:txBody>
      </p:sp>
      <p:sp>
        <p:nvSpPr>
          <p:cNvPr id="3" name="Podtytuł 2">
            <a:extLst>
              <a:ext uri="{FF2B5EF4-FFF2-40B4-BE49-F238E27FC236}">
                <a16:creationId xmlns:a16="http://schemas.microsoft.com/office/drawing/2014/main" id="{343BB85A-E454-8451-FB5E-F4FFB49387D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>
                <a:solidFill>
                  <a:srgbClr val="7F7F7F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dirty="0"/>
              <a:t>Kliknij, aby edytować styl wzorca podtytułu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A0EF36B9-4F40-EC5C-6839-D90FF03278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41399" y="6159042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F0F9927-E26B-6CAA-9B92-9AB85EA58C45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88C548BB-0F84-4B1A-DCFA-9ED5B237D21D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246903993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658662E8-C0F6-01F7-3135-55754D9540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874672" y="262905"/>
            <a:ext cx="9390352" cy="836261"/>
          </a:xfrm>
        </p:spPr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D4A73EC7-14A4-45CC-5E00-8767B1FCAB3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201D473C-60C7-F335-6DD1-5CC8ADB7F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37168" y="6352531"/>
            <a:ext cx="2743200" cy="365125"/>
          </a:xfrm>
        </p:spPr>
        <p:txBody>
          <a:bodyPr/>
          <a:lstStyle>
            <a:lvl1pPr algn="l">
              <a:defRPr/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sp>
        <p:nvSpPr>
          <p:cNvPr id="7" name="Podtytuł 2">
            <a:extLst>
              <a:ext uri="{FF2B5EF4-FFF2-40B4-BE49-F238E27FC236}">
                <a16:creationId xmlns:a16="http://schemas.microsoft.com/office/drawing/2014/main" id="{5E51F10D-98CF-2694-6381-FBA42C9A040F}"/>
              </a:ext>
            </a:extLst>
          </p:cNvPr>
          <p:cNvSpPr>
            <a:spLocks noGrp="1"/>
          </p:cNvSpPr>
          <p:nvPr>
            <p:ph type="subTitle" idx="13"/>
          </p:nvPr>
        </p:nvSpPr>
        <p:spPr>
          <a:xfrm>
            <a:off x="5249333" y="4114000"/>
            <a:ext cx="4967366" cy="943069"/>
          </a:xfrm>
        </p:spPr>
        <p:txBody>
          <a:bodyPr>
            <a:normAutofit fontScale="92500"/>
          </a:bodyPr>
          <a:lstStyle/>
          <a:p>
            <a:pPr algn="l"/>
            <a:endParaRPr lang="pl-PL" sz="1000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7C3B84C6-E4A9-0972-31AD-1FB1FFB75346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9" name="pole tekstowe 8">
            <a:extLst>
              <a:ext uri="{FF2B5EF4-FFF2-40B4-BE49-F238E27FC236}">
                <a16:creationId xmlns:a16="http://schemas.microsoft.com/office/drawing/2014/main" id="{3A62EFDB-9E47-3314-96E8-A69158CEE9B9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</p:spTree>
    <p:extLst>
      <p:ext uri="{BB962C8B-B14F-4D97-AF65-F5344CB8AC3E}">
        <p14:creationId xmlns:p14="http://schemas.microsoft.com/office/powerpoint/2010/main" val="41235436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de wit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  <p:sp>
        <p:nvSpPr>
          <p:cNvPr id="7" name="Symbol zastępczy zawartości 2">
            <a:extLst>
              <a:ext uri="{FF2B5EF4-FFF2-40B4-BE49-F238E27FC236}">
                <a16:creationId xmlns:a16="http://schemas.microsoft.com/office/drawing/2014/main" id="{37583371-04E1-2146-3E36-12C9771D5F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pl-PL"/>
              <a:t>Kliknij, aby edytować style wzorca tekstu</a:t>
            </a:r>
          </a:p>
          <a:p>
            <a:pPr lvl="1"/>
            <a:r>
              <a:rPr lang="pl-PL"/>
              <a:t>Drugi poziom</a:t>
            </a:r>
          </a:p>
          <a:p>
            <a:pPr lvl="2"/>
            <a:r>
              <a:rPr lang="pl-PL"/>
              <a:t>Trzeci poziom</a:t>
            </a:r>
          </a:p>
          <a:p>
            <a:pPr lvl="3"/>
            <a:r>
              <a:rPr lang="pl-PL"/>
              <a:t>Czwarty poziom</a:t>
            </a:r>
          </a:p>
          <a:p>
            <a:pPr lvl="4"/>
            <a:r>
              <a:rPr lang="pl-PL"/>
              <a:t>Piąty poziom</a:t>
            </a:r>
          </a:p>
        </p:txBody>
      </p:sp>
    </p:spTree>
    <p:extLst>
      <p:ext uri="{BB962C8B-B14F-4D97-AF65-F5344CB8AC3E}">
        <p14:creationId xmlns:p14="http://schemas.microsoft.com/office/powerpoint/2010/main" val="17127467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0052369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>
            <a:extLst>
              <a:ext uri="{FF2B5EF4-FFF2-40B4-BE49-F238E27FC236}">
                <a16:creationId xmlns:a16="http://schemas.microsoft.com/office/drawing/2014/main" id="{EDE4255F-DD1D-AA20-3912-D196BD51C15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/>
              <a:t>Kliknij, aby edytować styl</a:t>
            </a:r>
          </a:p>
        </p:txBody>
      </p:sp>
      <p:sp>
        <p:nvSpPr>
          <p:cNvPr id="5" name="Symbol zastępczy numeru slajdu 4">
            <a:extLst>
              <a:ext uri="{FF2B5EF4-FFF2-40B4-BE49-F238E27FC236}">
                <a16:creationId xmlns:a16="http://schemas.microsoft.com/office/drawing/2014/main" id="{A1F961F0-8208-CAAD-19DB-E16F6E377D5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14399" y="6356350"/>
            <a:ext cx="2743200" cy="365125"/>
          </a:xfrm>
        </p:spPr>
        <p:txBody>
          <a:bodyPr/>
          <a:lstStyle/>
          <a:p>
            <a:fld id="{CC0460F1-09F6-4975-B8E5-8A0710446645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0221797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image" Target="../media/image1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>
            <a:extLst>
              <a:ext uri="{FF2B5EF4-FFF2-40B4-BE49-F238E27FC236}">
                <a16:creationId xmlns:a16="http://schemas.microsoft.com/office/drawing/2014/main" id="{960E9BA3-BDB4-BCD5-B127-3BFFA4E30B3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9745133" cy="1116542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dirty="0"/>
              <a:t>Kliknij, aby edytować styl</a:t>
            </a:r>
          </a:p>
        </p:txBody>
      </p:sp>
      <p:sp>
        <p:nvSpPr>
          <p:cNvPr id="3" name="Symbol zastępczy tekstu 2">
            <a:extLst>
              <a:ext uri="{FF2B5EF4-FFF2-40B4-BE49-F238E27FC236}">
                <a16:creationId xmlns:a16="http://schemas.microsoft.com/office/drawing/2014/main" id="{50A06F91-E7B2-48F4-EA7A-6A09E7BE932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dirty="0"/>
              <a:t>Kliknij, aby edytować style wzorca tekstu</a:t>
            </a:r>
          </a:p>
          <a:p>
            <a:pPr lvl="1"/>
            <a:r>
              <a:rPr lang="pl-PL" dirty="0"/>
              <a:t>Drugi poziom</a:t>
            </a:r>
          </a:p>
          <a:p>
            <a:pPr lvl="2"/>
            <a:r>
              <a:rPr lang="pl-PL" dirty="0"/>
              <a:t>Trzeci poziom</a:t>
            </a:r>
          </a:p>
          <a:p>
            <a:pPr lvl="3"/>
            <a:r>
              <a:rPr lang="pl-PL" dirty="0"/>
              <a:t>Czwarty poziom</a:t>
            </a:r>
          </a:p>
          <a:p>
            <a:pPr lvl="4"/>
            <a:r>
              <a:rPr lang="pl-PL" dirty="0"/>
              <a:t>Piąty poziom</a:t>
            </a:r>
          </a:p>
        </p:txBody>
      </p:sp>
      <p:sp>
        <p:nvSpPr>
          <p:cNvPr id="6" name="Symbol zastępczy numeru slajdu 5">
            <a:extLst>
              <a:ext uri="{FF2B5EF4-FFF2-40B4-BE49-F238E27FC236}">
                <a16:creationId xmlns:a16="http://schemas.microsoft.com/office/drawing/2014/main" id="{964076C3-5CF8-AC0A-9E17-2F51A1E9DE2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C0460F1-09F6-4975-B8E5-8A0710446645}" type="slidenum">
              <a:rPr lang="pl-PL" smtClean="0"/>
              <a:pPr/>
              <a:t>‹#›</a:t>
            </a:fld>
            <a:endParaRPr lang="pl-PL"/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821523-8AB1-0531-2AF3-4D0D0548DC15}"/>
              </a:ext>
            </a:extLst>
          </p:cNvPr>
          <p:cNvPicPr>
            <a:picLocks noChangeAspect="1"/>
          </p:cNvPicPr>
          <p:nvPr userDrawn="1"/>
        </p:nvPicPr>
        <p:blipFill>
          <a:blip r:embed="rId7"/>
          <a:stretch>
            <a:fillRect/>
          </a:stretch>
        </p:blipFill>
        <p:spPr>
          <a:xfrm>
            <a:off x="289112" y="169232"/>
            <a:ext cx="1098176" cy="1023609"/>
          </a:xfrm>
          <a:prstGeom prst="rect">
            <a:avLst/>
          </a:prstGeom>
        </p:spPr>
      </p:pic>
      <p:sp>
        <p:nvSpPr>
          <p:cNvPr id="8" name="pole tekstowe 7">
            <a:extLst>
              <a:ext uri="{FF2B5EF4-FFF2-40B4-BE49-F238E27FC236}">
                <a16:creationId xmlns:a16="http://schemas.microsoft.com/office/drawing/2014/main" id="{DA14F0DB-9ADC-C937-0F1A-1E8A90B74801}"/>
              </a:ext>
            </a:extLst>
          </p:cNvPr>
          <p:cNvSpPr txBox="1"/>
          <p:nvPr userDrawn="1"/>
        </p:nvSpPr>
        <p:spPr>
          <a:xfrm>
            <a:off x="0" y="1172173"/>
            <a:ext cx="167433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000" b="1" dirty="0">
                <a:solidFill>
                  <a:schemeClr val="bg1">
                    <a:lumMod val="50000"/>
                  </a:schemeClr>
                </a:solidFill>
              </a:rPr>
              <a:t>BAS4SC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16E998E-FF3F-055B-D72B-FA1755075809}"/>
              </a:ext>
            </a:extLst>
          </p:cNvPr>
          <p:cNvSpPr txBox="1"/>
          <p:nvPr userDrawn="1"/>
        </p:nvSpPr>
        <p:spPr>
          <a:xfrm>
            <a:off x="8302669" y="6176963"/>
            <a:ext cx="313097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800" dirty="0" err="1"/>
              <a:t>Sufinansirano</a:t>
            </a:r>
            <a:r>
              <a:rPr lang="en-US" sz="800" dirty="0"/>
              <a:t> od </a:t>
            </a:r>
            <a:r>
              <a:rPr lang="en-US" sz="800" dirty="0" err="1"/>
              <a:t>strane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. </a:t>
            </a:r>
            <a:r>
              <a:rPr lang="en-US" sz="800" dirty="0" err="1"/>
              <a:t>Stavovi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</a:t>
            </a:r>
            <a:r>
              <a:rPr lang="en-US" sz="800" dirty="0" err="1"/>
              <a:t>mišljenja</a:t>
            </a:r>
            <a:r>
              <a:rPr lang="en-US" sz="800" dirty="0"/>
              <a:t> </a:t>
            </a:r>
            <a:r>
              <a:rPr lang="en-US" sz="800" dirty="0" err="1"/>
              <a:t>izneti</a:t>
            </a:r>
            <a:r>
              <a:rPr lang="en-US" sz="800" dirty="0"/>
              <a:t> u </a:t>
            </a:r>
            <a:r>
              <a:rPr lang="en-US" sz="800" dirty="0" err="1"/>
              <a:t>ovoj</a:t>
            </a:r>
            <a:r>
              <a:rPr lang="en-US" sz="800" dirty="0"/>
              <a:t> </a:t>
            </a:r>
            <a:r>
              <a:rPr lang="en-US" sz="800" dirty="0" err="1"/>
              <a:t>publikaciji</a:t>
            </a:r>
            <a:r>
              <a:rPr lang="en-US" sz="800" dirty="0"/>
              <a:t> </a:t>
            </a:r>
            <a:r>
              <a:rPr lang="en-US" sz="800" dirty="0" err="1"/>
              <a:t>isključiva</a:t>
            </a:r>
            <a:r>
              <a:rPr lang="en-US" sz="800" dirty="0"/>
              <a:t> </a:t>
            </a:r>
            <a:r>
              <a:rPr lang="en-US" sz="800" dirty="0" err="1"/>
              <a:t>su</a:t>
            </a:r>
            <a:r>
              <a:rPr lang="en-US" sz="800" dirty="0"/>
              <a:t> </a:t>
            </a:r>
            <a:r>
              <a:rPr lang="en-US" sz="800" dirty="0" err="1"/>
              <a:t>odgovornost</a:t>
            </a:r>
            <a:r>
              <a:rPr lang="en-US" sz="800" dirty="0"/>
              <a:t> </a:t>
            </a:r>
            <a:r>
              <a:rPr lang="en-US" sz="800" dirty="0" err="1"/>
              <a:t>autora</a:t>
            </a:r>
            <a:r>
              <a:rPr lang="en-US" sz="800" dirty="0"/>
              <a:t> </a:t>
            </a:r>
            <a:r>
              <a:rPr lang="en-US" sz="800" dirty="0" err="1"/>
              <a:t>i</a:t>
            </a:r>
            <a:r>
              <a:rPr lang="en-US" sz="800" dirty="0"/>
              <a:t> ne </a:t>
            </a:r>
            <a:r>
              <a:rPr lang="en-US" sz="800" dirty="0" err="1"/>
              <a:t>odražavaju</a:t>
            </a:r>
            <a:r>
              <a:rPr lang="en-US" sz="800" dirty="0"/>
              <a:t> </a:t>
            </a:r>
            <a:r>
              <a:rPr lang="en-US" sz="800" dirty="0" err="1"/>
              <a:t>nužno</a:t>
            </a:r>
            <a:r>
              <a:rPr lang="en-US" sz="800" dirty="0"/>
              <a:t> </a:t>
            </a:r>
            <a:r>
              <a:rPr lang="en-US" sz="800" dirty="0" err="1"/>
              <a:t>stavove</a:t>
            </a:r>
            <a:r>
              <a:rPr lang="en-US" sz="800" dirty="0"/>
              <a:t> </a:t>
            </a:r>
            <a:r>
              <a:rPr lang="en-US" sz="800" dirty="0" err="1"/>
              <a:t>Evropske</a:t>
            </a:r>
            <a:r>
              <a:rPr lang="en-US" sz="800" dirty="0"/>
              <a:t> </a:t>
            </a:r>
            <a:r>
              <a:rPr lang="en-US" sz="800" dirty="0" err="1"/>
              <a:t>unije</a:t>
            </a:r>
            <a:r>
              <a:rPr lang="en-US" sz="800" dirty="0"/>
              <a:t> </a:t>
            </a:r>
            <a:r>
              <a:rPr lang="en-US" sz="800" dirty="0" err="1"/>
              <a:t>ili</a:t>
            </a:r>
            <a:r>
              <a:rPr lang="en-US" sz="800" dirty="0"/>
              <a:t> </a:t>
            </a:r>
            <a:r>
              <a:rPr lang="en-US" sz="800" dirty="0" err="1"/>
              <a:t>Nacionalne</a:t>
            </a:r>
            <a:r>
              <a:rPr lang="en-US" sz="800" dirty="0"/>
              <a:t> </a:t>
            </a:r>
            <a:r>
              <a:rPr lang="en-US" sz="800" dirty="0" err="1"/>
              <a:t>agencije</a:t>
            </a:r>
            <a:r>
              <a:rPr lang="en-US" sz="800" dirty="0"/>
              <a:t>. </a:t>
            </a:r>
            <a:r>
              <a:rPr lang="en-US" sz="800" dirty="0" err="1"/>
              <a:t>Evropska</a:t>
            </a:r>
            <a:r>
              <a:rPr lang="en-US" sz="800" dirty="0"/>
              <a:t> </a:t>
            </a:r>
            <a:r>
              <a:rPr lang="en-US" sz="800" dirty="0" err="1"/>
              <a:t>unija</a:t>
            </a:r>
            <a:r>
              <a:rPr lang="en-US" sz="800" dirty="0"/>
              <a:t> </a:t>
            </a:r>
            <a:r>
              <a:rPr lang="en-US" sz="800" dirty="0" err="1"/>
              <a:t>niti</a:t>
            </a:r>
            <a:r>
              <a:rPr lang="en-US" sz="800" dirty="0"/>
              <a:t> </a:t>
            </a:r>
            <a:r>
              <a:rPr lang="en-US" sz="800" dirty="0" err="1"/>
              <a:t>telo</a:t>
            </a:r>
            <a:r>
              <a:rPr lang="en-US" sz="800" dirty="0"/>
              <a:t> </a:t>
            </a:r>
            <a:r>
              <a:rPr lang="en-US" sz="800" dirty="0" err="1"/>
              <a:t>koje</a:t>
            </a:r>
            <a:r>
              <a:rPr lang="en-US" sz="800" dirty="0"/>
              <a:t> </a:t>
            </a:r>
            <a:r>
              <a:rPr lang="en-US" sz="800" dirty="0" err="1"/>
              <a:t>dodeljuje</a:t>
            </a:r>
            <a:r>
              <a:rPr lang="en-US" sz="800" dirty="0"/>
              <a:t> </a:t>
            </a:r>
            <a:r>
              <a:rPr lang="en-US" sz="800" dirty="0" err="1"/>
              <a:t>sredstva</a:t>
            </a:r>
            <a:r>
              <a:rPr lang="en-US" sz="800" dirty="0"/>
              <a:t> ne </a:t>
            </a:r>
            <a:r>
              <a:rPr lang="en-US" sz="800" dirty="0" err="1"/>
              <a:t>mogu</a:t>
            </a:r>
            <a:r>
              <a:rPr lang="en-US" sz="800" dirty="0"/>
              <a:t> se </a:t>
            </a:r>
            <a:r>
              <a:rPr lang="en-US" sz="800" dirty="0" err="1"/>
              <a:t>smatrati</a:t>
            </a:r>
            <a:r>
              <a:rPr lang="en-US" sz="800" dirty="0"/>
              <a:t> </a:t>
            </a:r>
            <a:r>
              <a:rPr lang="en-US" sz="800" dirty="0" err="1"/>
              <a:t>odgovornim</a:t>
            </a:r>
            <a:r>
              <a:rPr lang="en-US" sz="800" dirty="0"/>
              <a:t> za </a:t>
            </a:r>
            <a:r>
              <a:rPr lang="en-US" sz="800" dirty="0" err="1"/>
              <a:t>njih</a:t>
            </a:r>
            <a:r>
              <a:rPr lang="en-US" sz="800" dirty="0"/>
              <a:t>.</a:t>
            </a:r>
          </a:p>
        </p:txBody>
      </p:sp>
      <p:pic>
        <p:nvPicPr>
          <p:cNvPr id="5" name="Obraz 4">
            <a:extLst>
              <a:ext uri="{FF2B5EF4-FFF2-40B4-BE49-F238E27FC236}">
                <a16:creationId xmlns:a16="http://schemas.microsoft.com/office/drawing/2014/main" id="{E7633CED-6EAE-E43F-5A69-47FF6FFDA600}"/>
              </a:ext>
            </a:extLst>
          </p:cNvPr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378608" y="6146734"/>
            <a:ext cx="624225" cy="66657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697786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4" r:id="rId3"/>
    <p:sldLayoutId id="2147483660" r:id="rId4"/>
    <p:sldLayoutId id="2147483658" r:id="rId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1065AB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Clr>
          <a:srgbClr val="015BA6"/>
        </a:buClr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Clr>
          <a:srgbClr val="015BA6"/>
        </a:buClr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ahoma" panose="020B0604030504040204" pitchFamily="34" charset="0"/>
          <a:ea typeface="Tahoma" panose="020B0604030504040204" pitchFamily="34" charset="0"/>
          <a:cs typeface="Tahoma" panose="020B060403050404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3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3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7" Type="http://schemas.openxmlformats.org/officeDocument/2006/relationships/hyperlink" Target="https://publicdomainpictures.net/view-image.php?image=16268&amp;jazyk=se" TargetMode="External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6.jpeg"/><Relationship Id="rId5" Type="http://schemas.openxmlformats.org/officeDocument/2006/relationships/image" Target="../media/image240.png"/><Relationship Id="rId4" Type="http://schemas.openxmlformats.org/officeDocument/2006/relationships/image" Target="../media/image2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3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3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3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3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ublicdomainpictures.net/view-image.php?image=16268&amp;jazyk=s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publicdomainpictures.net/view-image.php?image=16268&amp;jazyk=se" TargetMode="Externa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rostokąt 13">
            <a:extLst>
              <a:ext uri="{FF2B5EF4-FFF2-40B4-BE49-F238E27FC236}">
                <a16:creationId xmlns:a16="http://schemas.microsoft.com/office/drawing/2014/main" id="{C290822D-E319-E253-8963-D002A6CDF433}"/>
              </a:ext>
            </a:extLst>
          </p:cNvPr>
          <p:cNvSpPr/>
          <p:nvPr/>
        </p:nvSpPr>
        <p:spPr>
          <a:xfrm>
            <a:off x="7213600" y="5952067"/>
            <a:ext cx="4967366" cy="849135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>
            <a:extLst>
              <a:ext uri="{FF2B5EF4-FFF2-40B4-BE49-F238E27FC236}">
                <a16:creationId xmlns:a16="http://schemas.microsoft.com/office/drawing/2014/main" id="{EB42DF12-B99A-B28D-4CDB-00731913E04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585547" y="908526"/>
            <a:ext cx="5432301" cy="1752566"/>
          </a:xfrm>
        </p:spPr>
        <p:txBody>
          <a:bodyPr>
            <a:noAutofit/>
          </a:bodyPr>
          <a:lstStyle/>
          <a:p>
            <a:r>
              <a:rPr lang="sr-Latn-RS" sz="3600" dirty="0"/>
              <a:t>Napredna upotreba tabele za analizu logističkih podataka</a:t>
            </a:r>
            <a:endParaRPr lang="pl-PL" sz="3600" b="1" dirty="0"/>
          </a:p>
        </p:txBody>
      </p:sp>
      <p:pic>
        <p:nvPicPr>
          <p:cNvPr id="4" name="Obraz 3">
            <a:extLst>
              <a:ext uri="{FF2B5EF4-FFF2-40B4-BE49-F238E27FC236}">
                <a16:creationId xmlns:a16="http://schemas.microsoft.com/office/drawing/2014/main" id="{6BD86EEC-9260-C0D2-A1CF-EC9FE5B2B57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8104" y="908526"/>
            <a:ext cx="4518672" cy="4211849"/>
          </a:xfrm>
          <a:prstGeom prst="rect">
            <a:avLst/>
          </a:prstGeom>
        </p:spPr>
      </p:pic>
      <p:sp>
        <p:nvSpPr>
          <p:cNvPr id="5" name="pole tekstowe 4">
            <a:extLst>
              <a:ext uri="{FF2B5EF4-FFF2-40B4-BE49-F238E27FC236}">
                <a16:creationId xmlns:a16="http://schemas.microsoft.com/office/drawing/2014/main" id="{9AC256C7-DE57-3D54-E589-F59329555D7C}"/>
              </a:ext>
            </a:extLst>
          </p:cNvPr>
          <p:cNvSpPr txBox="1"/>
          <p:nvPr/>
        </p:nvSpPr>
        <p:spPr>
          <a:xfrm>
            <a:off x="411916" y="5378273"/>
            <a:ext cx="479213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2800" b="1" dirty="0">
                <a:solidFill>
                  <a:schemeClr val="bg1">
                    <a:lumMod val="50000"/>
                  </a:schemeClr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BAS4SC</a:t>
            </a:r>
          </a:p>
          <a:p>
            <a:pPr algn="ctr"/>
            <a:r>
              <a:rPr lang="en-US" sz="1800" b="1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Business Analytics Skills </a:t>
            </a:r>
            <a:br>
              <a:rPr lang="pl-PL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1800" dirty="0">
                <a:solidFill>
                  <a:schemeClr val="bg1">
                    <a:lumMod val="50000"/>
                  </a:schemeClr>
                </a:solidFill>
                <a:effectLst/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for the Future-proof Supply Chains </a:t>
            </a:r>
            <a:endParaRPr lang="pl-PL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pPr algn="ctr"/>
            <a:endParaRPr lang="pl-PL" b="1" dirty="0">
              <a:solidFill>
                <a:schemeClr val="bg1">
                  <a:lumMod val="50000"/>
                </a:schemeClr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107C3CB1-E1E2-9C03-3E4A-5B5EE4BCCCCA}"/>
              </a:ext>
            </a:extLst>
          </p:cNvPr>
          <p:cNvSpPr txBox="1"/>
          <p:nvPr/>
        </p:nvSpPr>
        <p:spPr>
          <a:xfrm>
            <a:off x="-170560" y="6462648"/>
            <a:ext cx="60960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>
            <a:defPPr>
              <a:defRPr lang="pl-PL"/>
            </a:defPPr>
            <a:lvl1pPr algn="ctr">
              <a:defRPr sz="28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Project </a:t>
            </a:r>
            <a:r>
              <a:rPr lang="pl-PL" sz="1600" b="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number</a:t>
            </a:r>
            <a:r>
              <a:rPr lang="pl-PL" sz="1600" b="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– 2022-1-PL01-KA220-HED-000088856</a:t>
            </a:r>
          </a:p>
        </p:txBody>
      </p:sp>
      <p:sp>
        <p:nvSpPr>
          <p:cNvPr id="8" name="Tytuł 1">
            <a:extLst>
              <a:ext uri="{FF2B5EF4-FFF2-40B4-BE49-F238E27FC236}">
                <a16:creationId xmlns:a16="http://schemas.microsoft.com/office/drawing/2014/main" id="{19348FEB-0D15-F9D5-CC56-88E3DC56F6F1}"/>
              </a:ext>
            </a:extLst>
          </p:cNvPr>
          <p:cNvSpPr txBox="1">
            <a:spLocks/>
          </p:cNvSpPr>
          <p:nvPr/>
        </p:nvSpPr>
        <p:spPr>
          <a:xfrm>
            <a:off x="5705307" y="2910803"/>
            <a:ext cx="4967366" cy="1637553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77500" lnSpcReduction="20000"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pl-PL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Optimizacija</a:t>
            </a:r>
            <a:r>
              <a:rPr lang="pl-PL" sz="44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44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transporta</a:t>
            </a:r>
            <a:endParaRPr lang="pl-PL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endParaRPr lang="pl-PL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  <a:p>
            <a:r>
              <a:rPr lang="pl-PL" sz="44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Predavanje</a:t>
            </a:r>
            <a:endParaRPr lang="pl-PL" sz="44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10" name="Obraz 9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AB13C490-E78D-83E1-749C-E0D7C5A76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  <p:sp>
        <p:nvSpPr>
          <p:cNvPr id="11" name="Dowolny kształt: kształt 10">
            <a:extLst>
              <a:ext uri="{FF2B5EF4-FFF2-40B4-BE49-F238E27FC236}">
                <a16:creationId xmlns:a16="http://schemas.microsoft.com/office/drawing/2014/main" id="{E8D1704C-0375-DFA9-1EDB-A9723DA7A992}"/>
              </a:ext>
            </a:extLst>
          </p:cNvPr>
          <p:cNvSpPr/>
          <p:nvPr/>
        </p:nvSpPr>
        <p:spPr>
          <a:xfrm>
            <a:off x="169333" y="93133"/>
            <a:ext cx="1625600" cy="1600200"/>
          </a:xfrm>
          <a:custGeom>
            <a:avLst/>
            <a:gdLst>
              <a:gd name="connsiteX0" fmla="*/ 0 w 1625600"/>
              <a:gd name="connsiteY0" fmla="*/ 16934 h 1600200"/>
              <a:gd name="connsiteX1" fmla="*/ 0 w 1625600"/>
              <a:gd name="connsiteY1" fmla="*/ 16934 h 1600200"/>
              <a:gd name="connsiteX2" fmla="*/ 448734 w 1625600"/>
              <a:gd name="connsiteY2" fmla="*/ 25400 h 1600200"/>
              <a:gd name="connsiteX3" fmla="*/ 567267 w 1625600"/>
              <a:gd name="connsiteY3" fmla="*/ 0 h 1600200"/>
              <a:gd name="connsiteX4" fmla="*/ 1625600 w 1625600"/>
              <a:gd name="connsiteY4" fmla="*/ 135467 h 1600200"/>
              <a:gd name="connsiteX5" fmla="*/ 1447800 w 1625600"/>
              <a:gd name="connsiteY5" fmla="*/ 931334 h 1600200"/>
              <a:gd name="connsiteX6" fmla="*/ 1143000 w 1625600"/>
              <a:gd name="connsiteY6" fmla="*/ 1312334 h 1600200"/>
              <a:gd name="connsiteX7" fmla="*/ 778934 w 1625600"/>
              <a:gd name="connsiteY7" fmla="*/ 1583267 h 1600200"/>
              <a:gd name="connsiteX8" fmla="*/ 135467 w 1625600"/>
              <a:gd name="connsiteY8" fmla="*/ 1600200 h 1600200"/>
              <a:gd name="connsiteX9" fmla="*/ 0 w 1625600"/>
              <a:gd name="connsiteY9" fmla="*/ 16934 h 16002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1625600" h="1600200">
                <a:moveTo>
                  <a:pt x="0" y="16934"/>
                </a:moveTo>
                <a:lnTo>
                  <a:pt x="0" y="16934"/>
                </a:lnTo>
                <a:cubicBezTo>
                  <a:pt x="200584" y="35168"/>
                  <a:pt x="226250" y="45177"/>
                  <a:pt x="448734" y="25400"/>
                </a:cubicBezTo>
                <a:cubicBezTo>
                  <a:pt x="488983" y="21822"/>
                  <a:pt x="527756" y="8467"/>
                  <a:pt x="567267" y="0"/>
                </a:cubicBezTo>
                <a:lnTo>
                  <a:pt x="1625600" y="135467"/>
                </a:lnTo>
                <a:lnTo>
                  <a:pt x="1447800" y="931334"/>
                </a:lnTo>
                <a:lnTo>
                  <a:pt x="1143000" y="1312334"/>
                </a:lnTo>
                <a:lnTo>
                  <a:pt x="778934" y="1583267"/>
                </a:lnTo>
                <a:lnTo>
                  <a:pt x="135467" y="1600200"/>
                </a:lnTo>
                <a:lnTo>
                  <a:pt x="0" y="16934"/>
                </a:lnTo>
                <a:close/>
              </a:path>
            </a:pathLst>
          </a:cu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D22DD5AA-402F-688E-7520-47AB3D7FAA8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04185" y="6181852"/>
            <a:ext cx="3787815" cy="6193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0479427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46C400C5-4202-91B3-EE96-A2B058217BB4}"/>
              </a:ext>
            </a:extLst>
          </p:cNvPr>
          <p:cNvSpPr/>
          <p:nvPr/>
        </p:nvSpPr>
        <p:spPr>
          <a:xfrm>
            <a:off x="0" y="3917577"/>
            <a:ext cx="12192000" cy="16302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AB2D950-DA61-FE83-ECFE-F89B872FD9F4}"/>
              </a:ext>
            </a:extLst>
          </p:cNvPr>
          <p:cNvSpPr/>
          <p:nvPr/>
        </p:nvSpPr>
        <p:spPr>
          <a:xfrm>
            <a:off x="0" y="1798731"/>
            <a:ext cx="12192000" cy="16302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Definicija optimizacije rute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26216F-E0FA-0557-0C8A-E004A6A27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882" y="2085602"/>
            <a:ext cx="10515600" cy="1545104"/>
          </a:xfrm>
        </p:spPr>
        <p:txBody>
          <a:bodyPr/>
          <a:lstStyle/>
          <a:p>
            <a:pPr marL="0" indent="0" algn="ctr">
              <a:buNone/>
            </a:pPr>
            <a:r>
              <a:rPr lang="sr-Latn-RS" sz="2000" dirty="0"/>
              <a:t>Jedna od osnovnih komponenti optimizacije transporta je </a:t>
            </a:r>
            <a:r>
              <a:rPr lang="sr-Latn-RS" sz="2000" b="1" dirty="0"/>
              <a:t>optimizacija rute. </a:t>
            </a:r>
            <a:r>
              <a:rPr lang="sr-Latn-RS" sz="2000" dirty="0"/>
              <a:t>Ovo uključuje dizajniranje ruta za vozila koja se koriste za transport robe u cilju optimizacije profita i usluga korisnicima.</a:t>
            </a:r>
            <a:endParaRPr lang="pl-PL" sz="2000" dirty="0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78598545-82DA-665C-6B9E-0784B7D11267}"/>
              </a:ext>
            </a:extLst>
          </p:cNvPr>
          <p:cNvSpPr txBox="1">
            <a:spLocks/>
          </p:cNvSpPr>
          <p:nvPr/>
        </p:nvSpPr>
        <p:spPr>
          <a:xfrm>
            <a:off x="847164" y="4002742"/>
            <a:ext cx="10896600" cy="1545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pl-PL" sz="2000" dirty="0"/>
              <a:t>Optimizacija rute je jedna od osnovnih komponenti </a:t>
            </a:r>
            <a:r>
              <a:rPr lang="pl-PL" sz="2000" b="1" dirty="0"/>
              <a:t>optimizacije transporta</a:t>
            </a:r>
            <a:r>
              <a:rPr lang="pl-PL" sz="2000" dirty="0"/>
              <a:t>. Ovo uključuje dizajniranje ruta za vozila koja se koriste za transport robe u cilju optimizacije profita i usluga korisnicima.</a:t>
            </a:r>
          </a:p>
        </p:txBody>
      </p:sp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88E68BD1-7B0E-B3E5-5A40-A38B1130D71A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511617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 err="1">
                <a:solidFill>
                  <a:srgbClr val="7F7F7F"/>
                </a:solidFill>
              </a:rPr>
              <a:t>Source:Gaspars-Wieloch</a:t>
            </a:r>
            <a:r>
              <a:rPr lang="pl-PL" sz="1200" dirty="0">
                <a:solidFill>
                  <a:srgbClr val="7F7F7F"/>
                </a:solidFill>
              </a:rPr>
              <a:t>, H. in: Szymczak, M. (ed.), 2011</a:t>
            </a:r>
          </a:p>
        </p:txBody>
      </p:sp>
    </p:spTree>
    <p:extLst>
      <p:ext uri="{BB962C8B-B14F-4D97-AF65-F5344CB8AC3E}">
        <p14:creationId xmlns:p14="http://schemas.microsoft.com/office/powerpoint/2010/main" val="100752880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27" y="1864828"/>
            <a:ext cx="11376616" cy="3773972"/>
          </a:xfrm>
        </p:spPr>
        <p:txBody>
          <a:bodyPr>
            <a:normAutofit/>
          </a:bodyPr>
          <a:lstStyle/>
          <a:p>
            <a:pPr algn="just"/>
            <a:r>
              <a:rPr lang="sr-Latn-RS" dirty="0">
                <a:solidFill>
                  <a:schemeClr val="accent1"/>
                </a:solidFill>
              </a:rPr>
              <a:t>Problemi trgovačkog putnika </a:t>
            </a:r>
            <a:r>
              <a:rPr lang="pl-PL" dirty="0">
                <a:solidFill>
                  <a:srgbClr val="1065AB"/>
                </a:solidFill>
              </a:rPr>
              <a:t>(TSP)</a:t>
            </a:r>
            <a:r>
              <a:rPr lang="en-US" dirty="0">
                <a:solidFill>
                  <a:srgbClr val="1065AB"/>
                </a:solidFill>
              </a:rPr>
              <a:t> </a:t>
            </a:r>
            <a:r>
              <a:rPr lang="sr-Latn-RS" dirty="0"/>
              <a:t>je klasičan kombinatorni problem optimizacije, koji uključuje planiranje najkraće i nejjeftinije transportne rute, prolazeći kroz n određenih tačaka slanja i prijema, sa datim putnim troškovima između svakog para tačaka.</a:t>
            </a:r>
            <a:endParaRPr lang="pl-PL" dirty="0"/>
          </a:p>
          <a:p>
            <a:pPr algn="just"/>
            <a:endParaRPr lang="pl-PL" dirty="0"/>
          </a:p>
          <a:p>
            <a:pPr algn="just"/>
            <a:r>
              <a:rPr lang="pl-PL" dirty="0">
                <a:solidFill>
                  <a:srgbClr val="1065AB"/>
                </a:solidFill>
              </a:rPr>
              <a:t>Problem rutiranja vozila (</a:t>
            </a:r>
            <a:r>
              <a:rPr lang="en-US" dirty="0">
                <a:solidFill>
                  <a:srgbClr val="1065AB"/>
                </a:solidFill>
              </a:rPr>
              <a:t>VRP</a:t>
            </a:r>
            <a:r>
              <a:rPr lang="pl-PL" dirty="0">
                <a:solidFill>
                  <a:srgbClr val="1065AB"/>
                </a:solidFill>
              </a:rPr>
              <a:t>) </a:t>
            </a:r>
            <a:r>
              <a:rPr lang="pl-PL" dirty="0"/>
              <a:t>je generalizacija TSP-a. U njemu je moguće imati više putnika (više vozila), sa mogućnošću višestrukog povratka u bazu pre nego što stigne na svih n lokacija.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Optifacility</a:t>
            </a:r>
            <a:r>
              <a:rPr lang="pl-PL" sz="1200" dirty="0">
                <a:solidFill>
                  <a:srgbClr val="7F7F7F"/>
                </a:solidFill>
              </a:rPr>
              <a:t>, </a:t>
            </a:r>
            <a:r>
              <a:rPr lang="pl-PL" sz="1200" dirty="0" err="1">
                <a:solidFill>
                  <a:srgbClr val="7F7F7F"/>
                </a:solidFill>
              </a:rPr>
              <a:t>accessed</a:t>
            </a:r>
            <a:r>
              <a:rPr lang="pl-PL" sz="1200" dirty="0">
                <a:solidFill>
                  <a:srgbClr val="7F7F7F"/>
                </a:solidFill>
              </a:rPr>
              <a:t> 30.05.2024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pl-PL" dirty="0"/>
              <a:t>Prodavci i problemi sa rutiranjem vozila</a:t>
            </a:r>
          </a:p>
        </p:txBody>
      </p:sp>
    </p:spTree>
    <p:extLst>
      <p:ext uri="{BB962C8B-B14F-4D97-AF65-F5344CB8AC3E}">
        <p14:creationId xmlns:p14="http://schemas.microsoft.com/office/powerpoint/2010/main" val="1182546368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Vinichenko</a:t>
            </a:r>
            <a:r>
              <a:rPr lang="pl-PL" sz="1200" dirty="0">
                <a:solidFill>
                  <a:srgbClr val="7F7F7F"/>
                </a:solidFill>
              </a:rPr>
              <a:t>, 2009, p. 133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pl-PL" dirty="0"/>
              <a:t>Problem trgovačkog putnika</a:t>
            </a:r>
          </a:p>
        </p:txBody>
      </p:sp>
      <p:graphicFrame>
        <p:nvGraphicFramePr>
          <p:cNvPr id="7" name="Symbol zastępczy zawartości 6">
            <a:extLst>
              <a:ext uri="{FF2B5EF4-FFF2-40B4-BE49-F238E27FC236}">
                <a16:creationId xmlns:a16="http://schemas.microsoft.com/office/drawing/2014/main" id="{FEBFFB30-91B2-6309-C5D8-A9927B03858C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045206517"/>
              </p:ext>
            </p:extLst>
          </p:nvPr>
        </p:nvGraphicFramePr>
        <p:xfrm>
          <a:off x="838200" y="1253331"/>
          <a:ext cx="10515600" cy="435133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85919644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27" y="1864827"/>
            <a:ext cx="11376616" cy="4274715"/>
          </a:xfrm>
        </p:spPr>
        <p:txBody>
          <a:bodyPr>
            <a:normAutofit fontScale="92500"/>
          </a:bodyPr>
          <a:lstStyle/>
          <a:p>
            <a:pPr algn="just"/>
            <a:r>
              <a:rPr lang="sr-Latn-RS" dirty="0"/>
              <a:t>Ako je trošak putovanja direktno proporcionalan prevezenoj količini, imamo posla sa </a:t>
            </a:r>
            <a:r>
              <a:rPr lang="en-US" dirty="0">
                <a:solidFill>
                  <a:srgbClr val="1065AB"/>
                </a:solidFill>
              </a:rPr>
              <a:t>line</a:t>
            </a:r>
            <a:r>
              <a:rPr lang="sr-Latn-RS" dirty="0">
                <a:solidFill>
                  <a:srgbClr val="1065AB"/>
                </a:solidFill>
              </a:rPr>
              <a:t>arnim</a:t>
            </a:r>
            <a:r>
              <a:rPr lang="en-US" dirty="0"/>
              <a:t> transport</a:t>
            </a:r>
            <a:r>
              <a:rPr lang="sr-Latn-RS" dirty="0"/>
              <a:t>nim zadatkom</a:t>
            </a:r>
            <a:r>
              <a:rPr lang="en-US" dirty="0"/>
              <a:t>. </a:t>
            </a:r>
            <a:r>
              <a:rPr lang="sr-Latn-RS" dirty="0"/>
              <a:t>U suprotnom, ako ovaj uslov nije ispunjen, zadatak transporta postaje </a:t>
            </a:r>
            <a:r>
              <a:rPr lang="en-US" dirty="0">
                <a:solidFill>
                  <a:srgbClr val="1065AB"/>
                </a:solidFill>
              </a:rPr>
              <a:t>n</a:t>
            </a:r>
            <a:r>
              <a:rPr lang="sr-Latn-RS" dirty="0">
                <a:solidFill>
                  <a:srgbClr val="1065AB"/>
                </a:solidFill>
              </a:rPr>
              <a:t>elinearan</a:t>
            </a:r>
            <a:r>
              <a:rPr lang="en-US" dirty="0"/>
              <a:t> </a:t>
            </a:r>
            <a:r>
              <a:rPr lang="sr-Latn-RS" dirty="0"/>
              <a:t>zadatak</a:t>
            </a:r>
            <a:r>
              <a:rPr lang="pl-PL" dirty="0"/>
              <a:t>;</a:t>
            </a:r>
          </a:p>
          <a:p>
            <a:pPr algn="just"/>
            <a:r>
              <a:rPr lang="sr-Latn-RS" dirty="0"/>
              <a:t>Jedna od najpopularnijih metoda optimizacije je </a:t>
            </a:r>
            <a:r>
              <a:rPr lang="en-US" dirty="0">
                <a:solidFill>
                  <a:srgbClr val="1065AB"/>
                </a:solidFill>
              </a:rPr>
              <a:t>linear</a:t>
            </a:r>
            <a:r>
              <a:rPr lang="sr-Latn-RS" dirty="0">
                <a:solidFill>
                  <a:srgbClr val="1065AB"/>
                </a:solidFill>
              </a:rPr>
              <a:t>no programiranje</a:t>
            </a:r>
            <a:r>
              <a:rPr lang="pl-PL" dirty="0"/>
              <a:t>;</a:t>
            </a:r>
          </a:p>
          <a:p>
            <a:pPr algn="just"/>
            <a:r>
              <a:rPr lang="sr-Latn-RS" dirty="0"/>
              <a:t>Iako je metod linearnog programiranja prilično praktičan, postoje </a:t>
            </a:r>
            <a:r>
              <a:rPr lang="sr-Latn-RS" dirty="0">
                <a:solidFill>
                  <a:srgbClr val="1065AB"/>
                </a:solidFill>
              </a:rPr>
              <a:t>ograničenja</a:t>
            </a:r>
            <a:r>
              <a:rPr lang="en-US" dirty="0"/>
              <a:t> </a:t>
            </a:r>
            <a:r>
              <a:rPr lang="sr-Latn-RS" dirty="0"/>
              <a:t>za njegovu upotrebu:</a:t>
            </a:r>
            <a:endParaRPr lang="pl-PL" dirty="0"/>
          </a:p>
          <a:p>
            <a:pPr lvl="1" algn="just"/>
            <a:r>
              <a:rPr lang="sr-Latn-RS" dirty="0"/>
              <a:t>Problem koji se rešava pomoću njega može biti formulisan deterministički</a:t>
            </a:r>
            <a:r>
              <a:rPr lang="pl-PL" dirty="0"/>
              <a:t>;</a:t>
            </a:r>
          </a:p>
          <a:p>
            <a:pPr lvl="1" algn="just"/>
            <a:r>
              <a:rPr lang="sr-Latn-RS" dirty="0"/>
              <a:t>Problem treba podvrgnuti linearnoj aproksimaciji</a:t>
            </a:r>
            <a:endParaRPr lang="pl-PL" dirty="0"/>
          </a:p>
          <a:p>
            <a:pPr lvl="1" algn="just"/>
            <a:r>
              <a:rPr lang="sr-Latn-RS" dirty="0"/>
              <a:t>Fiksni i varijabilni operativni troškovi logističkih objekata ne mogu se uzeti u obzir u linearnom programiranju</a:t>
            </a:r>
            <a:r>
              <a:rPr lang="pl-PL" dirty="0"/>
              <a:t>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80961" y="6254220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Silaen</a:t>
            </a:r>
            <a:r>
              <a:rPr lang="pl-PL" sz="1200" dirty="0">
                <a:solidFill>
                  <a:srgbClr val="7F7F7F"/>
                </a:solidFill>
              </a:rPr>
              <a:t>, </a:t>
            </a:r>
            <a:r>
              <a:rPr lang="pl-PL" sz="1200" dirty="0" err="1">
                <a:solidFill>
                  <a:srgbClr val="7F7F7F"/>
                </a:solidFill>
              </a:rPr>
              <a:t>Savaluddin</a:t>
            </a:r>
            <a:r>
              <a:rPr lang="pl-PL" sz="1200" dirty="0">
                <a:solidFill>
                  <a:srgbClr val="7F7F7F"/>
                </a:solidFill>
              </a:rPr>
              <a:t>, </a:t>
            </a:r>
            <a:r>
              <a:rPr lang="pl-PL" sz="1200" dirty="0" err="1">
                <a:solidFill>
                  <a:srgbClr val="7F7F7F"/>
                </a:solidFill>
              </a:rPr>
              <a:t>Tulus</a:t>
            </a:r>
            <a:r>
              <a:rPr lang="pl-PL" sz="1200" dirty="0">
                <a:solidFill>
                  <a:srgbClr val="7F7F7F"/>
                </a:solidFill>
              </a:rPr>
              <a:t>, 2019; Gass, 2013; </a:t>
            </a:r>
            <a:r>
              <a:rPr lang="pl-PL" sz="1200" dirty="0" err="1">
                <a:solidFill>
                  <a:srgbClr val="7F7F7F"/>
                </a:solidFill>
              </a:rPr>
              <a:t>Sierksma</a:t>
            </a:r>
            <a:r>
              <a:rPr lang="pl-PL" sz="1200" dirty="0">
                <a:solidFill>
                  <a:srgbClr val="7F7F7F"/>
                </a:solidFill>
              </a:rPr>
              <a:t>, 2002;Biethahn &amp; Nissen,1995; </a:t>
            </a:r>
            <a:r>
              <a:rPr lang="pl-PL" sz="1200" dirty="0" err="1">
                <a:solidFill>
                  <a:srgbClr val="7F7F7F"/>
                </a:solidFill>
              </a:rPr>
              <a:t>Coyle</a:t>
            </a:r>
            <a:r>
              <a:rPr lang="pl-PL" sz="1200" dirty="0">
                <a:solidFill>
                  <a:srgbClr val="7F7F7F"/>
                </a:solidFill>
              </a:rPr>
              <a:t>, </a:t>
            </a:r>
            <a:r>
              <a:rPr lang="pl-PL" sz="1200" dirty="0" err="1">
                <a:solidFill>
                  <a:srgbClr val="7F7F7F"/>
                </a:solidFill>
              </a:rPr>
              <a:t>Bardi</a:t>
            </a:r>
            <a:r>
              <a:rPr lang="pl-PL" sz="1200" dirty="0">
                <a:solidFill>
                  <a:srgbClr val="7F7F7F"/>
                </a:solidFill>
              </a:rPr>
              <a:t>, </a:t>
            </a:r>
            <a:r>
              <a:rPr lang="pl-PL" sz="1200" dirty="0" err="1">
                <a:solidFill>
                  <a:srgbClr val="7F7F7F"/>
                </a:solidFill>
              </a:rPr>
              <a:t>Langley</a:t>
            </a:r>
            <a:r>
              <a:rPr lang="pl-PL" sz="1200" dirty="0">
                <a:solidFill>
                  <a:srgbClr val="7F7F7F"/>
                </a:solidFill>
              </a:rPr>
              <a:t>, 2002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pl-PL" dirty="0"/>
              <a:t>Problem trgovačkog putnika</a:t>
            </a:r>
          </a:p>
        </p:txBody>
      </p:sp>
    </p:spTree>
    <p:extLst>
      <p:ext uri="{BB962C8B-B14F-4D97-AF65-F5344CB8AC3E}">
        <p14:creationId xmlns:p14="http://schemas.microsoft.com/office/powerpoint/2010/main" val="32527283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1727" y="1687286"/>
                <a:ext cx="5422130" cy="4452256"/>
              </a:xfrm>
            </p:spPr>
            <p:txBody>
              <a:bodyPr>
                <a:normAutofit fontScale="70000" lnSpcReduction="20000"/>
              </a:bodyPr>
              <a:lstStyle/>
              <a:p>
                <a:pPr algn="just"/>
                <a:r>
                  <a:rPr lang="sr-Latn-RS" dirty="0"/>
                  <a:t>Opšti oblik modela koji opisuje zatvoreni transportni problem sa vremenskim kriterijumom može se predstaviti na sledeći način</a:t>
                </a:r>
                <a:r>
                  <a:rPr lang="pl-PL" dirty="0"/>
                  <a:t>:</a:t>
                </a:r>
              </a:p>
              <a:p>
                <a:pPr algn="just"/>
                <a:endParaRPr lang="pl-PL" dirty="0"/>
              </a:p>
              <a:p>
                <a:pPr marL="0" indent="0" algn="ctr">
                  <a:lnSpc>
                    <a:spcPct val="12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unc>
                        <m:funcPr>
                          <m:ctrlPr>
                            <a:rPr lang="pl-PL" sz="1800" i="1" kern="10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l-PL" sz="1800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pl-PL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l-PL" sz="18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  <a:cs typeface="Times New Roman" panose="02020603050405020304" pitchFamily="18" charset="0"/>
                                    </a:rPr>
                                    <m:t>𝑦</m:t>
                                  </m:r>
                                </m:sub>
                              </m:sSub>
                              <m: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&gt;0</m:t>
                              </m:r>
                            </m:lim>
                          </m:limLow>
                        </m:fName>
                        <m:e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{</m:t>
                          </m:r>
                          <m:sSub>
                            <m:sSubPr>
                              <m:ctrlP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𝑡</m:t>
                              </m:r>
                            </m:e>
                            <m:sub>
                              <m: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}</m:t>
                          </m:r>
                          <m:box>
                            <m:boxPr>
                              <m:ctrlP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boxPr>
                            <m:e>
                              <m:r>
                                <a:rPr lang="pl-PL" sz="1800" i="1" kern="100" smtClean="0">
                                  <a:effectLst/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  <a:cs typeface="Times New Roman" panose="02020603050405020304" pitchFamily="18" charset="0"/>
                                </a:rPr>
                                <m:t>→</m:t>
                              </m:r>
                            </m:e>
                          </m:box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𝑚𝑖𝑛</m:t>
                          </m:r>
                        </m:e>
                      </m:func>
                    </m:oMath>
                  </m:oMathPara>
                </a14:m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pl-PL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𝑎</m:t>
                          </m:r>
                        </m:e>
                        <m:sub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</m:sSub>
                      <m:r>
                        <a:rPr lang="pl-PL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 </m:t>
                      </m:r>
                      <m:d>
                        <m:dPr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−1,…,</m:t>
                          </m:r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e>
                      </m:d>
                    </m:oMath>
                  </m:oMathPara>
                </a14:m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𝑖𝑗</m:t>
                              </m:r>
                            </m:sub>
                          </m:sSub>
                        </m:e>
                      </m:nary>
                      <m:r>
                        <a:rPr lang="pl-PL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sSub>
                        <m:sSubPr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𝑏</m:t>
                          </m:r>
                        </m:e>
                        <m:sub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 </m:t>
                          </m:r>
                        </m:sub>
                      </m:sSub>
                      <m:r>
                        <a:rPr lang="pl-PL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    </m:t>
                      </m:r>
                      <m:d>
                        <m:dPr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=1,…,</m:t>
                          </m:r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e>
                      </m:d>
                    </m:oMath>
                  </m:oMathPara>
                </a14:m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sSubPr>
                        <m:e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𝑥</m:t>
                          </m:r>
                        </m:e>
                        <m:sub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𝑖𝑗</m:t>
                          </m:r>
                        </m:sub>
                      </m:sSub>
                      <m:r>
                        <a:rPr lang="pl-PL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≥</m:t>
                      </m:r>
                      <m:r>
                        <a:rPr lang="pl-PL" sz="1800" i="1" kern="100" smtClean="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0</m:t>
                      </m:r>
                    </m:oMath>
                  </m:oMathPara>
                </a14:m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2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nary>
                        <m:naryPr>
                          <m:chr m:val="∑"/>
                          <m:limLoc m:val="undOvr"/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𝑖</m:t>
                          </m:r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𝑚</m:t>
                          </m:r>
                        </m:sup>
                        <m:e>
                          <m:sSub>
                            <m:sSubPr>
                              <m:ctrlP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𝑎</m:t>
                              </m:r>
                            </m:e>
                            <m:sub>
                              <m: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  <m:r>
                        <a:rPr lang="pl-PL" sz="18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pl-PL" sz="1800" i="1" kern="10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</m:ctrlPr>
                        </m:naryPr>
                        <m:sub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𝑗</m:t>
                          </m:r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=1</m:t>
                          </m:r>
                        </m:sub>
                        <m:sup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  <a:cs typeface="Times New Roman" panose="02020603050405020304" pitchFamily="18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𝑏</m:t>
                              </m:r>
                            </m:e>
                            <m:sub>
                              <m: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𝑗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/>
                <a:endParaRPr lang="pl-PL" dirty="0"/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1727" y="1687286"/>
                <a:ext cx="5422130" cy="4452256"/>
              </a:xfrm>
              <a:blipFill>
                <a:blip r:embed="rId2"/>
                <a:stretch>
                  <a:fillRect l="-1012" t="-2877" r="-11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13618" y="6492874"/>
            <a:ext cx="5306182" cy="268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Gaspars</a:t>
            </a:r>
            <a:r>
              <a:rPr lang="pl-PL" sz="1200" dirty="0">
                <a:solidFill>
                  <a:srgbClr val="7F7F7F"/>
                </a:solidFill>
              </a:rPr>
              <a:t>-Wieloch, H. in: Szymczak, M. (ed.), 2011, pp. 14-15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sr-Latn-RS" dirty="0"/>
              <a:t>Matematički model transportnog zadatka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9FE83F2C-639E-A3AC-A1FF-D4C0B6788176}"/>
                  </a:ext>
                </a:extLst>
              </p:cNvPr>
              <p:cNvSpPr txBox="1"/>
              <p:nvPr/>
            </p:nvSpPr>
            <p:spPr>
              <a:xfrm>
                <a:off x="6770916" y="1687286"/>
                <a:ext cx="4735284" cy="439389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sr-Latn-RS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Gde je</a:t>
                </a:r>
                <a:r>
                  <a:rPr lang="en-US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𝑥</m:t>
                        </m:r>
                      </m:e>
                      <m:sub>
                        <m: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sr-Latn-RS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obim prevezene robe iz </a:t>
                </a:r>
                <a:r>
                  <a:rPr lang="en-US" sz="1800" i="1" kern="100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1800" kern="100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-th</a:t>
                </a:r>
                <a:r>
                  <a:rPr lang="en-US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Latn-RS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dobavljača za</a:t>
                </a:r>
                <a:r>
                  <a:rPr lang="en-US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i="1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1800" kern="100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lang="en-US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Latn-RS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kupca</a:t>
                </a:r>
                <a:r>
                  <a:rPr lang="en-US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𝑡</m:t>
                        </m:r>
                      </m:e>
                      <m:sub>
                        <m: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𝑖𝑗</m:t>
                        </m:r>
                      </m:sub>
                    </m:sSub>
                  </m:oMath>
                </a14:m>
                <a:r>
                  <a:rPr lang="en-US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sr-Latn-RS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vreme transporta robe iz</a:t>
                </a:r>
                <a:r>
                  <a:rPr lang="en-US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i="1" kern="100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</a:t>
                </a:r>
                <a:r>
                  <a:rPr lang="en-US" sz="1800" kern="100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-th</a:t>
                </a:r>
                <a:r>
                  <a:rPr lang="en-US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Latn-RS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isporučilac</a:t>
                </a:r>
                <a:r>
                  <a:rPr lang="en-US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i="1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j</a:t>
                </a:r>
                <a:r>
                  <a:rPr lang="en-US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-</a:t>
                </a:r>
                <a:r>
                  <a:rPr lang="en-US" sz="1800" kern="100" dirty="0" err="1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th</a:t>
                </a:r>
                <a:r>
                  <a:rPr lang="en-US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r>
                  <a:rPr lang="sr-Latn-RS" kern="100" dirty="0"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primaoca</a:t>
                </a:r>
                <a:r>
                  <a:rPr lang="en-US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pl-PL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𝑛</m:t>
                    </m:r>
                  </m:oMath>
                </a14:m>
                <a:r>
                  <a:rPr lang="en-US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sr-Latn-RS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broj primalaca</a:t>
                </a:r>
                <a:r>
                  <a:rPr lang="en-US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r>
                      <a:rPr lang="pl-PL" sz="1800" i="1" kern="100">
                        <a:effectLst/>
                        <a:latin typeface="Cambria Math" panose="020405030504060302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rPr>
                      <m:t>𝑚</m:t>
                    </m:r>
                  </m:oMath>
                </a14:m>
                <a:r>
                  <a:rPr lang="pl-PL" sz="1800" i="1" kern="1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800" kern="100" dirty="0">
                    <a:effectLst/>
                    <a:latin typeface="Cambria Math" panose="02040503050406030204" pitchFamily="18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sr-Latn-RS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broj dobavljača</a:t>
                </a:r>
                <a:r>
                  <a:rPr lang="en-US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,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𝑎</m:t>
                        </m:r>
                      </m:e>
                      <m:sub>
                        <m: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sz="1800" kern="1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sr-Latn-RS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ahoma" panose="020B0604030504040204" pitchFamily="34" charset="0"/>
                  </a:rPr>
                  <a:t>snabdevanje i-tog dobavljača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</m:ctrlPr>
                      </m:sSubPr>
                      <m:e>
                        <m: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𝑏</m:t>
                        </m:r>
                      </m:e>
                      <m:sub>
                        <m:r>
                          <a:rPr lang="pl-PL" sz="1800" i="1" kern="100"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</m:sSub>
                  </m:oMath>
                </a14:m>
                <a:r>
                  <a:rPr lang="en-US" sz="1800" kern="100" dirty="0">
                    <a:effectLst/>
                    <a:latin typeface="Cambria Math" panose="02040503050406030204" pitchFamily="18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en-US" sz="1800" i="1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ahoma" panose="020B0604030504040204" pitchFamily="34" charset="0"/>
                  </a:rPr>
                  <a:t>j</a:t>
                </a:r>
                <a:r>
                  <a:rPr lang="en-US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ahoma" panose="020B0604030504040204" pitchFamily="34" charset="0"/>
                  </a:rPr>
                  <a:t> </a:t>
                </a:r>
                <a:r>
                  <a:rPr lang="sr-Latn-RS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ahoma" panose="020B0604030504040204" pitchFamily="34" charset="0"/>
                  </a:rPr>
                  <a:t>potražnja kupaca</a:t>
                </a:r>
                <a:r>
                  <a:rPr lang="en-US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3" name="pole tekstowe 2">
                <a:extLst>
                  <a:ext uri="{FF2B5EF4-FFF2-40B4-BE49-F238E27FC236}">
                    <a16:creationId xmlns:a16="http://schemas.microsoft.com/office/drawing/2014/main" id="{9FE83F2C-639E-A3AC-A1FF-D4C0B678817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70916" y="1687286"/>
                <a:ext cx="4735284" cy="4393895"/>
              </a:xfrm>
              <a:prstGeom prst="rect">
                <a:avLst/>
              </a:prstGeom>
              <a:blipFill>
                <a:blip r:embed="rId3"/>
                <a:stretch>
                  <a:fillRect l="-1158" r="-103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5006748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1727" y="1687285"/>
                <a:ext cx="5476560" cy="5074069"/>
              </a:xfrm>
            </p:spPr>
            <p:txBody>
              <a:bodyPr>
                <a:normAutofit fontScale="70000" lnSpcReduction="20000"/>
              </a:bodyPr>
              <a:lstStyle/>
              <a:p>
                <a:pPr marL="0" indent="0" algn="just">
                  <a:buNone/>
                </a:pPr>
                <a:r>
                  <a:rPr lang="sr-Latn-RS" dirty="0"/>
                  <a:t>Algoritam za rešavanje opisanog transportnog problema</a:t>
                </a:r>
                <a:r>
                  <a:rPr lang="pl-PL" dirty="0"/>
                  <a:t>:</a:t>
                </a:r>
              </a:p>
              <a:p>
                <a:pPr marL="514350" indent="-514350" algn="just">
                  <a:buFont typeface="+mj-lt"/>
                  <a:buAutoNum type="arabicPeriod"/>
                </a:pPr>
                <a:r>
                  <a:rPr lang="sr-Latn-RS" dirty="0"/>
                  <a:t>Odredite dozvoljenu osnovnu jednačinu, koristeći metod minimalnog matričnog elementa, poznatu kao MEM metoda na osnovu tabele vremena</a:t>
                </a:r>
                <a:r>
                  <a:rPr lang="en-US" dirty="0"/>
                  <a:t>.</a:t>
                </a:r>
              </a:p>
              <a:p>
                <a:pPr marL="514350" indent="-514350" algn="just">
                  <a:buFont typeface="+mj-lt"/>
                  <a:buAutoNum type="arabicPeriod"/>
                </a:pPr>
                <a:r>
                  <a:rPr lang="sr-Latn-RS" dirty="0"/>
                  <a:t>Odredite maksimalno vreme isporuke (Tk) za određeno rešenje na osnovu formule</a:t>
                </a:r>
                <a:r>
                  <a:rPr lang="pl-PL" dirty="0"/>
                  <a:t>:</a:t>
                </a: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pl-PL" sz="46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pPr>
                        <m:e>
                          <m:r>
                            <a:rPr lang="pl-PL" sz="29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𝑇</m:t>
                          </m:r>
                        </m:e>
                        <m:sup>
                          <m:r>
                            <a:rPr lang="pl-PL" sz="29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p>
                      <m:r>
                        <a:rPr lang="pl-PL" sz="29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func>
                        <m:funcPr>
                          <m:ctrlPr>
                            <a:rPr lang="pl-PL" sz="46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funcPr>
                        <m:fName>
                          <m:limLow>
                            <m:limLowPr>
                              <m:ctrlPr>
                                <a:rPr lang="pl-PL" sz="4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limLowPr>
                            <m:e>
                              <m:r>
                                <m:rPr>
                                  <m:sty m:val="p"/>
                                </m:rPr>
                                <a:rPr lang="pl-PL" sz="29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  <a:cs typeface="Times New Roman" panose="02020603050405020304" pitchFamily="18" charset="0"/>
                                </a:rPr>
                                <m:t>max</m:t>
                              </m:r>
                            </m:e>
                            <m:lim>
                              <m:sSub>
                                <m:sSubPr>
                                  <m:ctrlPr>
                                    <a:rPr lang="pl-PL" sz="4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𝑥</m:t>
                                  </m:r>
                                </m:e>
                                <m:sub>
                                  <m:r>
                                    <a:rPr lang="pl-PL" sz="2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  <m:r>
                                <a:rPr lang="pl-PL" sz="29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&gt;0</m:t>
                              </m:r>
                            </m:lim>
                          </m:limLow>
                        </m:fName>
                        <m:e>
                          <m:d>
                            <m:dPr>
                              <m:begChr m:val="{"/>
                              <m:endChr m:val="}"/>
                              <m:ctrlPr>
                                <a:rPr lang="pl-PL" sz="4600" i="1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pl-PL" sz="46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𝑡</m:t>
                                  </m:r>
                                </m:e>
                                <m:sub>
                                  <m:r>
                                    <a:rPr lang="pl-PL" sz="2900" i="1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𝑖𝑗</m:t>
                                  </m:r>
                                </m:sub>
                              </m:sSub>
                            </m:e>
                          </m:d>
                          <m:r>
                            <a:rPr lang="pl-PL" sz="29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,</m:t>
                          </m:r>
                        </m:e>
                      </m:func>
                    </m:oMath>
                  </m:oMathPara>
                </a14:m>
                <a:endParaRPr lang="pl-PL" sz="4600" dirty="0"/>
              </a:p>
              <a:p>
                <a:pPr marL="0"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sr-Latn-RS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Gde je</a:t>
                </a:r>
                <a:r>
                  <a:rPr lang="en-US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:</a:t>
                </a:r>
                <a:endParaRPr lang="pl-PL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sSup>
                      <m:sSupPr>
                        <m:ctrlPr>
                          <a:rPr lang="pl-PL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pPr>
                      <m:e>
                        <m:r>
                          <a:rPr lang="pl-PL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𝑇</m:t>
                        </m:r>
                      </m:e>
                      <m:sup>
                        <m:r>
                          <a:rPr lang="pl-PL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sr-Latn-RS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maksimalno vreme isporuke u k-toj interaciji</a:t>
                </a:r>
                <a:r>
                  <a:rPr lang="en-US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pl-PL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en-US" dirty="0"/>
              </a:p>
              <a:p>
                <a:pPr marL="514350" indent="-514350" algn="just">
                  <a:buFont typeface="+mj-lt"/>
                  <a:buAutoNum type="arabicPeriod"/>
                </a:pPr>
                <a:endParaRPr lang="pl-PL" dirty="0"/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1727" y="1687285"/>
                <a:ext cx="5476560" cy="5074069"/>
              </a:xfrm>
              <a:blipFill>
                <a:blip r:embed="rId2"/>
                <a:stretch>
                  <a:fillRect l="-1225" t="-2524" r="-111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13618" y="6492874"/>
            <a:ext cx="5306182" cy="268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Gaspars</a:t>
            </a:r>
            <a:r>
              <a:rPr lang="pl-PL" sz="1200" dirty="0">
                <a:solidFill>
                  <a:srgbClr val="7F7F7F"/>
                </a:solidFill>
              </a:rPr>
              <a:t>-Wieloch, H. in: Szymczak, M. (ed.), 2011, pp. 14-15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sr-Latn-RS" dirty="0"/>
              <a:t>Matematički model transportnog zadatka</a:t>
            </a:r>
            <a:endParaRPr lang="pl-PL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Symbol zastępczy zawartości 4">
                <a:extLst>
                  <a:ext uri="{FF2B5EF4-FFF2-40B4-BE49-F238E27FC236}">
                    <a16:creationId xmlns:a16="http://schemas.microsoft.com/office/drawing/2014/main" id="{2958B278-BB41-D736-9CDD-DC184B550BD1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509660" y="1687286"/>
                <a:ext cx="5476560" cy="480558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rmAutofit/>
              </a:bodyPr>
              <a:lstStyle>
                <a:lvl1pPr marL="228600" indent="-228600" algn="l" defTabSz="914400" rtl="0" eaLnBrk="1" latinLnBrk="0" hangingPunct="1">
                  <a:lnSpc>
                    <a:spcPct val="90000"/>
                  </a:lnSpc>
                  <a:spcBef>
                    <a:spcPts val="10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1pPr>
                <a:lvl2pPr marL="685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4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2pPr>
                <a:lvl3pPr marL="1143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20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3pPr>
                <a:lvl4pPr marL="1600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4pPr>
                <a:lvl5pPr marL="20574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Clr>
                    <a:srgbClr val="015BA6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defRPr>
                </a:lvl5pPr>
                <a:lvl6pPr marL="25146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9718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4290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886200" indent="-228600" algn="l" defTabSz="914400" rtl="0" eaLnBrk="1" latinLnBrk="0" hangingPunct="1">
                  <a:lnSpc>
                    <a:spcPct val="90000"/>
                  </a:lnSpc>
                  <a:spcBef>
                    <a:spcPts val="500"/>
                  </a:spcBef>
                  <a:buFont typeface="Arial" panose="020B0604020202020204" pitchFamily="34" charset="0"/>
                  <a:buChar char="•"/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marL="514350" indent="-514350" algn="just">
                  <a:buFont typeface="+mj-lt"/>
                  <a:buAutoNum type="arabicPeriod" startAt="3"/>
                </a:pPr>
                <a:r>
                  <a:rPr lang="sr-Latn-RS" sz="2400" dirty="0"/>
                  <a:t>Tabela tropkova (cij) za k-to rešenje mora se prikazati prema formuli</a:t>
                </a:r>
                <a:r>
                  <a:rPr lang="pl-PL" sz="2400" dirty="0"/>
                  <a:t>:</a:t>
                </a:r>
              </a:p>
              <a:p>
                <a:pPr marL="0" indent="0" algn="ctr">
                  <a:lnSpc>
                    <a:spcPct val="15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l-PL" sz="1800" i="1" kern="100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pl-PL" sz="1800" i="1" kern="100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d>
                        <m:dPr>
                          <m:begChr m:val="{"/>
                          <m:endChr m:val="}"/>
                          <m:ctrlPr>
                            <a:rPr lang="pl-PL" sz="1800" i="1" kern="10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</m:ctrlPr>
                        </m:dPr>
                        <m:e>
                          <m:eqArr>
                            <m:eqArrPr>
                              <m:ctrlP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</m:ctrlPr>
                            </m:eqArrPr>
                            <m:e>
                              <m:eqArr>
                                <m:eqArrPr>
                                  <m:ctrlPr>
                                    <a:rPr lang="pl-PL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</m:ctrlPr>
                                </m:eqArrPr>
                                <m:e>
                                  <m:r>
                                    <a:rPr lang="pl-PL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 0                          </m:t>
                                  </m:r>
                                  <m:sSub>
                                    <m:sSubPr>
                                      <m:ctrlP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pl-PL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&lt;</m:t>
                                  </m:r>
                                  <m:sSup>
                                    <m:sSupPr>
                                      <m:ctrlP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𝑇</m:t>
                                      </m:r>
                                    </m:e>
                                    <m:sup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sup>
                                  </m:sSup>
                                </m:e>
                                <m:e/>
                                <m:e>
                                  <m:r>
                                    <a:rPr lang="pl-PL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 1  </m:t>
                                  </m:r>
                                  <m:sSub>
                                    <m:sSubPr>
                                      <m:ctrlP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                       </m:t>
                                      </m:r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pl-PL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=</m:t>
                                  </m:r>
                                  <m:sSup>
                                    <m:sSupPr>
                                      <m:ctrlP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𝑇</m:t>
                                      </m:r>
                                    </m:e>
                                    <m:sup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sup>
                                  </m:sSup>
                                </m:e>
                                <m:e>
                                  <m:r>
                                    <a:rPr lang="pl-PL" sz="1800" b="0" i="1" kern="100" smtClean="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𝑖𝑓</m:t>
                                  </m:r>
                                </m:e>
                                <m:e>
                                  <m:r>
                                    <a:rPr lang="pl-PL" sz="1800" i="1" kern="100">
                                      <a:effectLst/>
                                      <a:latin typeface="Cambria Math" panose="02040503050406030204" pitchFamily="18" charset="0"/>
                                      <a:ea typeface="Cambria Math" panose="02040503050406030204" pitchFamily="18" charset="0"/>
                                      <a:cs typeface="Cambria Math" panose="02040503050406030204" pitchFamily="18" charset="0"/>
                                    </a:rPr>
                                    <m:t>10                   </m:t>
                                  </m:r>
                                  <m:sSub>
                                    <m:sSubPr>
                                      <m:ctrlP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      </m:t>
                                      </m:r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𝑡</m:t>
                                      </m:r>
                                    </m:e>
                                    <m:sub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𝑖𝑗</m:t>
                                      </m:r>
                                    </m:sub>
                                  </m:sSub>
                                  <m:r>
                                    <a:rPr lang="pl-PL" sz="1800" i="1" kern="100">
                                      <a:effectLst/>
                                      <a:latin typeface="Cambria Math" panose="02040503050406030204" pitchFamily="18" charset="0"/>
                                      <a:ea typeface="Times New Roman" panose="02020603050405020304" pitchFamily="18" charset="0"/>
                                      <a:cs typeface="Times New Roman" panose="02020603050405020304" pitchFamily="18" charset="0"/>
                                    </a:rPr>
                                    <m:t>&gt;</m:t>
                                  </m:r>
                                  <m:sSup>
                                    <m:sSupPr>
                                      <m:ctrlP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𝑇</m:t>
                                      </m:r>
                                    </m:e>
                                    <m:sup>
                                      <m:r>
                                        <a:rPr lang="pl-PL" sz="1800" i="1" kern="100">
                                          <a:effectLst/>
                                          <a:latin typeface="Cambria Math" panose="02040503050406030204" pitchFamily="18" charset="0"/>
                                          <a:ea typeface="Times New Roman" panose="02020603050405020304" pitchFamily="18" charset="0"/>
                                          <a:cs typeface="Times New Roman" panose="02020603050405020304" pitchFamily="18" charset="0"/>
                                        </a:rPr>
                                        <m:t>𝑘</m:t>
                                      </m:r>
                                    </m:sup>
                                  </m:sSup>
                                </m:e>
                              </m:eqArr>
                              <m: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       </m:t>
                              </m:r>
                            </m:e>
                            <m:e/>
                            <m:e>
                              <m:r>
                                <a:rPr lang="pl-PL" sz="1800" i="1" kern="100">
                                  <a:effectLst/>
                                  <a:latin typeface="Cambria Math" panose="02040503050406030204" pitchFamily="18" charset="0"/>
                                  <a:ea typeface="Times New Roman" panose="02020603050405020304" pitchFamily="18" charset="0"/>
                                  <a:cs typeface="Times New Roman" panose="02020603050405020304" pitchFamily="18" charset="0"/>
                                </a:rPr>
                                <m:t>                             </m:t>
                              </m:r>
                            </m:e>
                          </m:eqArr>
                        </m:e>
                      </m:d>
                    </m:oMath>
                  </m:oMathPara>
                </a14:m>
                <a:endParaRPr lang="en-US" dirty="0"/>
              </a:p>
              <a:p>
                <a:pPr marL="514350" indent="-514350" algn="just">
                  <a:buFont typeface="+mj-lt"/>
                  <a:buAutoNum type="arabicPeriod"/>
                </a:pPr>
                <a:endParaRPr lang="pl-PL" dirty="0"/>
              </a:p>
            </p:txBody>
          </p:sp>
        </mc:Choice>
        <mc:Fallback xmlns="">
          <p:sp>
            <p:nvSpPr>
              <p:cNvPr id="2" name="Symbol zastępczy zawartości 4">
                <a:extLst>
                  <a:ext uri="{FF2B5EF4-FFF2-40B4-BE49-F238E27FC236}">
                    <a16:creationId xmlns:a16="http://schemas.microsoft.com/office/drawing/2014/main" id="{2958B278-BB41-D736-9CDD-DC184B550BD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09660" y="1687286"/>
                <a:ext cx="5476560" cy="4805588"/>
              </a:xfrm>
              <a:prstGeom prst="rect">
                <a:avLst/>
              </a:prstGeom>
              <a:blipFill>
                <a:blip r:embed="rId3"/>
                <a:stretch>
                  <a:fillRect l="-1782" t="-1777" r="-167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8735348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1726" y="1687285"/>
                <a:ext cx="6107934" cy="5074069"/>
              </a:xfrm>
            </p:spPr>
            <p:txBody>
              <a:bodyPr>
                <a:normAutofit lnSpcReduction="10000"/>
              </a:bodyPr>
              <a:lstStyle/>
              <a:p>
                <a:pPr marL="514350" indent="-514350" algn="just">
                  <a:buFont typeface="+mj-lt"/>
                  <a:buAutoNum type="arabicPeriod" startAt="4"/>
                </a:pPr>
                <a:r>
                  <a:rPr lang="sr-Latn-RS" sz="2400" dirty="0"/>
                  <a:t>Sledeći korak je provera optimalnosti rešenja na osnovu tabele troškova. U slučaju nenegativnosti kriterijuma optimalnosti </a:t>
                </a:r>
                <a:r>
                  <a:rPr lang="en-US" sz="2400" dirty="0"/>
                  <a:t>(∆</a:t>
                </a:r>
                <a:r>
                  <a:rPr lang="en-US" sz="2400" baseline="-25000" dirty="0" err="1"/>
                  <a:t>ij</a:t>
                </a:r>
                <a:r>
                  <a:rPr lang="en-US" sz="2400" dirty="0"/>
                  <a:t>)</a:t>
                </a:r>
                <a:r>
                  <a:rPr lang="sr-Latn-RS" sz="2400" dirty="0"/>
                  <a:t> za sve osnovne rute, postupak se završava u ovoj fazi</a:t>
                </a:r>
                <a:r>
                  <a:rPr lang="pl-PL" sz="2400" dirty="0"/>
                  <a:t>. Ako su kriterijumi optimalnosti negativni, sledite korake u petom koraku.</a:t>
                </a:r>
              </a:p>
              <a:p>
                <a:pPr marL="0" indent="0" algn="just">
                  <a:buNone/>
                </a:pPr>
                <a:endParaRPr lang="pl-PL" sz="1600" i="1" dirty="0">
                  <a:effectLst/>
                  <a:latin typeface="Cambria Math" panose="02040503050406030204" pitchFamily="18" charset="0"/>
                  <a:ea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pl-PL" sz="2000" i="1" smtClean="0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pl-P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∆</m:t>
                          </m:r>
                        </m:e>
                        <m:sub>
                          <m:r>
                            <a:rPr lang="pl-P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pl-P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pl-PL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=</m:t>
                      </m:r>
                      <m:sSubSup>
                        <m:sSubSupPr>
                          <m:ctrlPr>
                            <a:rPr lang="pl-PL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pl-P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𝑐</m:t>
                          </m:r>
                        </m:e>
                        <m:sub>
                          <m:r>
                            <a:rPr lang="pl-P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𝑖𝑗</m:t>
                          </m:r>
                        </m:sub>
                        <m:sup>
                          <m:r>
                            <a:rPr lang="pl-P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pl-PL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pl-PL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pl-P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𝛼</m:t>
                          </m:r>
                        </m:e>
                        <m:sub>
                          <m:r>
                            <a:rPr lang="pl-P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𝑖</m:t>
                          </m:r>
                        </m:sub>
                        <m:sup>
                          <m:r>
                            <a:rPr lang="pl-P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  <m:r>
                        <a:rPr lang="pl-PL" sz="2400" i="1">
                          <a:effectLst/>
                          <a:latin typeface="Cambria Math" panose="020405030504060302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m:t>−</m:t>
                      </m:r>
                      <m:sSubSup>
                        <m:sSubSupPr>
                          <m:ctrlPr>
                            <a:rPr lang="pl-PL" sz="20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</a:rPr>
                          </m:ctrlPr>
                        </m:sSubSupPr>
                        <m:e>
                          <m:r>
                            <a:rPr lang="pl-P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𝛽</m:t>
                          </m:r>
                        </m:e>
                        <m:sub>
                          <m:r>
                            <a:rPr lang="pl-P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𝑗</m:t>
                          </m:r>
                        </m:sub>
                        <m:sup>
                          <m:r>
                            <a:rPr lang="pl-PL" sz="2400" i="1">
                              <a:effectLst/>
                              <a:latin typeface="Cambria Math" panose="02040503050406030204" pitchFamily="18" charset="0"/>
                              <a:ea typeface="Times New Roman" panose="02020603050405020304" pitchFamily="18" charset="0"/>
                              <a:cs typeface="Times New Roman" panose="02020603050405020304" pitchFamily="18" charset="0"/>
                            </a:rPr>
                            <m:t>𝑘</m:t>
                          </m:r>
                        </m:sup>
                      </m:sSubSup>
                    </m:oMath>
                  </m:oMathPara>
                </a14:m>
                <a:endParaRPr lang="pl-PL" sz="24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r>
                  <a:rPr lang="pl-PL" sz="24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Gde je:</a:t>
                </a:r>
                <a:endParaRPr lang="pl-PL" sz="24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lnSpc>
                    <a:spcPct val="150000"/>
                  </a:lnSpc>
                  <a:spcAft>
                    <a:spcPts val="600"/>
                  </a:spcAft>
                  <a:buNone/>
                </a:pPr>
                <a14:m>
                  <m:oMath xmlns:m="http://schemas.openxmlformats.org/officeDocument/2006/math">
                    <m:sSubSup>
                      <m:sSubSupPr>
                        <m:ctrlP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𝛼</m:t>
                        </m:r>
                      </m:e>
                      <m:sub>
                        <m: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𝑖</m:t>
                        </m:r>
                      </m:sub>
                      <m:sup>
                        <m: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  <m:r>
                      <a:rPr lang="en-US" sz="2400" i="1" kern="100"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imes New Roman" panose="02020603050405020304" pitchFamily="18" charset="0"/>
                      </a:rPr>
                      <m:t>, </m:t>
                    </m:r>
                    <m:sSubSup>
                      <m:sSubSupPr>
                        <m:ctrlP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sSubSupPr>
                      <m:e>
                        <m: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𝛽</m:t>
                        </m:r>
                      </m:e>
                      <m:sub>
                        <m: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</m:sub>
                      <m:sup>
                        <m: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𝑘</m:t>
                        </m:r>
                      </m:sup>
                    </m:sSubSup>
                  </m:oMath>
                </a14:m>
                <a:r>
                  <a:rPr lang="en-US" sz="24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 – </a:t>
                </a:r>
                <a:r>
                  <a:rPr lang="sr-Latn-RS" sz="24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dualne varijable, odnosno potencijali u k-toj interaciji</a:t>
                </a:r>
                <a:r>
                  <a:rPr lang="en-US" sz="1800" kern="1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  <a:cs typeface="Times New Roman" panose="02020603050405020304" pitchFamily="18" charset="0"/>
                  </a:rPr>
                  <a:t>.</a:t>
                </a:r>
                <a:endParaRPr lang="pl-PL" sz="1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marL="0" indent="0" algn="just">
                  <a:buNone/>
                </a:pPr>
                <a:endParaRPr lang="pl-PL" sz="2400" dirty="0"/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1726" y="1687285"/>
                <a:ext cx="6107934" cy="5074069"/>
              </a:xfrm>
              <a:blipFill>
                <a:blip r:embed="rId2"/>
                <a:stretch>
                  <a:fillRect l="-1597" t="-2404" r="-149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13618" y="6492874"/>
            <a:ext cx="5306182" cy="268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Gaspars</a:t>
            </a:r>
            <a:r>
              <a:rPr lang="pl-PL" sz="1200" dirty="0">
                <a:solidFill>
                  <a:srgbClr val="7F7F7F"/>
                </a:solidFill>
              </a:rPr>
              <a:t>-Wieloch, H. in: Szymczak, M. (ed.), 2011, pp. 14-15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sr-Latn-RS" dirty="0"/>
              <a:t>Matematički model transportnog zadatka</a:t>
            </a:r>
            <a:endParaRPr lang="pl-PL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2958B278-BB41-D736-9CDD-DC184B550BD1}"/>
              </a:ext>
            </a:extLst>
          </p:cNvPr>
          <p:cNvSpPr txBox="1">
            <a:spLocks/>
          </p:cNvSpPr>
          <p:nvPr/>
        </p:nvSpPr>
        <p:spPr>
          <a:xfrm>
            <a:off x="6509660" y="1687286"/>
            <a:ext cx="5476560" cy="480558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514350" indent="-514350" algn="just">
              <a:buFont typeface="+mj-lt"/>
              <a:buAutoNum type="arabicPeriod" startAt="5"/>
            </a:pPr>
            <a:r>
              <a:rPr lang="pl-PL" sz="2400" dirty="0"/>
              <a:t>Prihvatljivo osnovno rešenje treba ponovo odrediti, uzimajući u obzir najnegativniji kriterijum optimalnosti, a zatim se vratiti na korak dva.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217419324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>
            <a:extLst>
              <a:ext uri="{FF2B5EF4-FFF2-40B4-BE49-F238E27FC236}">
                <a16:creationId xmlns:a16="http://schemas.microsoft.com/office/drawing/2014/main" id="{5E77643A-CFB1-E7E6-9523-A1109680183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30087" y="1621959"/>
            <a:ext cx="4518672" cy="4211849"/>
          </a:xfrm>
          <a:prstGeom prst="rect">
            <a:avLst/>
          </a:prstGeom>
        </p:spPr>
      </p:pic>
      <p:sp>
        <p:nvSpPr>
          <p:cNvPr id="6" name="Symbol zastępczy zawartości 5">
            <a:extLst>
              <a:ext uri="{FF2B5EF4-FFF2-40B4-BE49-F238E27FC236}">
                <a16:creationId xmlns:a16="http://schemas.microsoft.com/office/drawing/2014/main" id="{427DD13E-FDE1-A500-9753-72C307327D2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08072" y="1646493"/>
            <a:ext cx="5645727" cy="4351338"/>
          </a:xfrm>
        </p:spPr>
        <p:txBody>
          <a:bodyPr/>
          <a:lstStyle/>
          <a:p>
            <a:pPr marL="0" indent="0" algn="ctr">
              <a:buNone/>
            </a:pPr>
            <a:r>
              <a:rPr lang="sr-Latn-RS" sz="4000" dirty="0"/>
              <a:t>Transportni zadatak </a:t>
            </a:r>
            <a:r>
              <a:rPr lang="pl-PL" sz="4000" kern="100" dirty="0">
                <a:solidFill>
                  <a:srgbClr val="002060"/>
                </a:solidFill>
                <a:cs typeface="Times New Roman" panose="02020603050405020304" pitchFamily="18" charset="0"/>
              </a:rPr>
              <a:t>koristeći MS Excel i Solver</a:t>
            </a:r>
            <a:endParaRPr lang="pl-PL" dirty="0"/>
          </a:p>
        </p:txBody>
      </p:sp>
      <p:pic>
        <p:nvPicPr>
          <p:cNvPr id="2" name="Obraz 1" descr="Obraz zawierający tekst, zrzut ekranu, projekt graficzny, Grafika&#10;&#10;Opis wygenerowany automatycznie">
            <a:extLst>
              <a:ext uri="{FF2B5EF4-FFF2-40B4-BE49-F238E27FC236}">
                <a16:creationId xmlns:a16="http://schemas.microsoft.com/office/drawing/2014/main" id="{70F7CEC2-CA03-A841-4D0E-694A5240FC1D}"/>
              </a:ext>
            </a:extLst>
          </p:cNvPr>
          <p:cNvPicPr>
            <a:picLocks noChangeAspect="1"/>
          </p:cNvPicPr>
          <p:nvPr/>
        </p:nvPicPr>
        <p:blipFill>
          <a:blip r:embed="rId3" cstate="hq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52870" y="3172114"/>
            <a:ext cx="2784730" cy="30361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7574228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1726" y="1687285"/>
                <a:ext cx="11267760" cy="5074069"/>
              </a:xfrm>
            </p:spPr>
            <p:txBody>
              <a:bodyPr>
                <a:normAutofit/>
              </a:bodyPr>
              <a:lstStyle/>
              <a:p>
                <a:pPr algn="just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sr-Latn-RS" sz="2400" kern="100" dirty="0">
                    <a:effectLst/>
                  </a:rPr>
                  <a:t>Primer se odnosi na lanac supermarketa koji se sastoji od 3 veletrgovca. P (na jugu zemlje), Z (na zapadu zemlje) i PV (na severoistoku zemlje), i 50 prodavnica, podeljenih u 8 diferenciranih sektora, označenih slobima </a:t>
                </a:r>
                <a:r>
                  <a:rPr lang="en-US" sz="2400" kern="100" dirty="0">
                    <a:effectLst/>
                  </a:rPr>
                  <a:t>(A, B, C, D, E, F, G </a:t>
                </a:r>
                <a:r>
                  <a:rPr lang="sr-Latn-RS" sz="2400" kern="100" dirty="0"/>
                  <a:t>i</a:t>
                </a:r>
                <a:r>
                  <a:rPr lang="en-US" sz="2400" kern="100" dirty="0">
                    <a:effectLst/>
                  </a:rPr>
                  <a:t> H). </a:t>
                </a:r>
                <a:r>
                  <a:rPr lang="sr-Latn-RS" sz="2400" kern="100" dirty="0"/>
                  <a:t>Na osnovu transportovanih proizvoda, svaki veletrgovac može sastaviti 18 kompleta. Potražnja za kompletima po sektoru je sledeća</a:t>
                </a:r>
                <a:r>
                  <a:rPr lang="en-US" sz="2400" kern="100" dirty="0">
                    <a:effectLst/>
                  </a:rPr>
                  <a:t>:</a:t>
                </a:r>
                <a:endParaRPr lang="pl-PL" sz="2400" kern="100" dirty="0">
                  <a:effectLst/>
                </a:endParaRP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en-US" sz="2400" kern="100" dirty="0">
                    <a:effectLst/>
                  </a:rPr>
                  <a:t>Z</a:t>
                </a:r>
                <a:r>
                  <a:rPr lang="en-US" sz="2400" kern="100" baseline="-25000" dirty="0">
                    <a:effectLst/>
                  </a:rPr>
                  <a:t>A</a:t>
                </a:r>
                <a:r>
                  <a:rPr lang="en-US" sz="2400" kern="100" dirty="0">
                    <a:effectLst/>
                  </a:rPr>
                  <a:t> = 6; Z</a:t>
                </a:r>
                <a:r>
                  <a:rPr lang="en-US" sz="2400" kern="100" baseline="-25000" dirty="0">
                    <a:effectLst/>
                  </a:rPr>
                  <a:t>B</a:t>
                </a:r>
                <a:r>
                  <a:rPr lang="en-US" sz="2400" kern="100" dirty="0">
                    <a:effectLst/>
                  </a:rPr>
                  <a:t> =7; Z</a:t>
                </a:r>
                <a:r>
                  <a:rPr lang="en-US" sz="2400" kern="100" baseline="-25000" dirty="0">
                    <a:effectLst/>
                  </a:rPr>
                  <a:t>C</a:t>
                </a:r>
                <a:r>
                  <a:rPr lang="en-US" sz="2400" kern="100" dirty="0">
                    <a:effectLst/>
                  </a:rPr>
                  <a:t> =9; Z</a:t>
                </a:r>
                <a:r>
                  <a:rPr lang="en-US" sz="2400" kern="100" baseline="-25000" dirty="0">
                    <a:effectLst/>
                  </a:rPr>
                  <a:t>D</a:t>
                </a:r>
                <a:r>
                  <a:rPr lang="en-US" sz="2400" kern="100" dirty="0">
                    <a:effectLst/>
                  </a:rPr>
                  <a:t> =6; Z</a:t>
                </a:r>
                <a:r>
                  <a:rPr lang="en-US" sz="2400" kern="100" baseline="-25000" dirty="0">
                    <a:effectLst/>
                  </a:rPr>
                  <a:t>E</a:t>
                </a:r>
                <a:r>
                  <a:rPr lang="en-US" sz="2400" kern="100" dirty="0">
                    <a:effectLst/>
                  </a:rPr>
                  <a:t> =8; Z</a:t>
                </a:r>
                <a:r>
                  <a:rPr lang="en-US" sz="2400" kern="100" baseline="-25000" dirty="0">
                    <a:effectLst/>
                  </a:rPr>
                  <a:t>F</a:t>
                </a:r>
                <a:r>
                  <a:rPr lang="en-US" sz="2400" kern="100" dirty="0">
                    <a:effectLst/>
                  </a:rPr>
                  <a:t> =5; Z</a:t>
                </a:r>
                <a:r>
                  <a:rPr lang="en-US" sz="2400" kern="100" baseline="-25000" dirty="0">
                    <a:effectLst/>
                  </a:rPr>
                  <a:t>G</a:t>
                </a:r>
                <a:r>
                  <a:rPr lang="en-US" sz="2400" kern="100" dirty="0">
                    <a:effectLst/>
                  </a:rPr>
                  <a:t> =4; Z</a:t>
                </a:r>
                <a:r>
                  <a:rPr lang="en-US" sz="2400" kern="100" baseline="-25000" dirty="0">
                    <a:effectLst/>
                  </a:rPr>
                  <a:t>H</a:t>
                </a:r>
                <a:r>
                  <a:rPr lang="en-US" sz="2400" kern="100" dirty="0">
                    <a:effectLst/>
                  </a:rPr>
                  <a:t> =5, </a:t>
                </a:r>
                <a:r>
                  <a:rPr lang="sr-Latn-RS" sz="2400" kern="100" dirty="0">
                    <a:effectLst/>
                  </a:rPr>
                  <a:t>pri čemu je</a:t>
                </a:r>
                <a:r>
                  <a:rPr lang="en-US" sz="2400" kern="100" dirty="0">
                    <a:effectLst/>
                  </a:rPr>
                  <a:t>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limLoc m:val="undOvr"/>
                        <m:ctrlP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</m:ctrlPr>
                      </m:naryPr>
                      <m:sub>
                        <m:r>
                          <a:rPr lang="pl-PL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𝑗</m:t>
                        </m:r>
                        <m:r>
                          <a:rPr lang="en-US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=1</m:t>
                        </m:r>
                      </m:sub>
                      <m:sup>
                        <m:r>
                          <a:rPr lang="en-US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8</m:t>
                        </m:r>
                      </m:sup>
                      <m:e>
                        <m:r>
                          <a:rPr lang="en-US" sz="2400" i="1" kern="100"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imes New Roman" panose="02020603050405020304" pitchFamily="18" charset="0"/>
                          </a:rPr>
                          <m:t>50</m:t>
                        </m:r>
                      </m:e>
                    </m:nary>
                  </m:oMath>
                </a14:m>
                <a:r>
                  <a:rPr lang="en-US" sz="2400" kern="100" dirty="0">
                    <a:effectLst/>
                  </a:rPr>
                  <a:t>.</a:t>
                </a:r>
                <a:endParaRPr lang="pl-PL" sz="2400" kern="100" dirty="0">
                  <a:effectLst/>
                </a:endParaRPr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1726" y="1687285"/>
                <a:ext cx="11267760" cy="5074069"/>
              </a:xfrm>
              <a:blipFill>
                <a:blip r:embed="rId2"/>
                <a:stretch>
                  <a:fillRect l="-758" r="-81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13618" y="6492874"/>
            <a:ext cx="5306182" cy="268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Gaspars</a:t>
            </a:r>
            <a:r>
              <a:rPr lang="pl-PL" sz="1200" dirty="0">
                <a:solidFill>
                  <a:srgbClr val="7F7F7F"/>
                </a:solidFill>
              </a:rPr>
              <a:t>-Wieloch, H. in: Szymczak, M. (ed.), 2011, pp. 17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sr-Latn-RS" dirty="0"/>
              <a:t>Transportni zadatak koristeći </a:t>
            </a:r>
            <a:r>
              <a:rPr lang="en-US" dirty="0"/>
              <a:t>MS Excel </a:t>
            </a:r>
            <a:r>
              <a:rPr lang="sr-Latn-RS" dirty="0"/>
              <a:t>i</a:t>
            </a:r>
            <a:r>
              <a:rPr lang="en-US" dirty="0"/>
              <a:t> Solver</a:t>
            </a:r>
            <a:r>
              <a:rPr lang="pl-PL" dirty="0"/>
              <a:t> – Primer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969016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5920" y="1553044"/>
            <a:ext cx="11267760" cy="1588647"/>
          </a:xfrm>
        </p:spPr>
        <p:txBody>
          <a:bodyPr>
            <a:normAutofit/>
          </a:bodyPr>
          <a:lstStyle/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sr-Latn-RS" sz="1600" kern="100" dirty="0"/>
              <a:t>Vreme transporta u sektoru, koje je u praksi određeno rastojanjem između radnji u sektoru, uzima se u obzir u vremenima istovara asortimana u svakoj radnji</a:t>
            </a:r>
            <a:endParaRPr lang="pl-PL" sz="1600" kern="100" dirty="0">
              <a:effectLst/>
            </a:endParaRPr>
          </a:p>
          <a:p>
            <a:pPr algn="just">
              <a:lnSpc>
                <a:spcPct val="150000"/>
              </a:lnSpc>
              <a:spcAft>
                <a:spcPts val="600"/>
              </a:spcAft>
            </a:pPr>
            <a:r>
              <a:rPr lang="sr-Latn-RS" sz="1600" kern="100" dirty="0">
                <a:solidFill>
                  <a:schemeClr val="accent1"/>
                </a:solidFill>
              </a:rPr>
              <a:t>Cilj je da se minimizira </a:t>
            </a:r>
            <a:r>
              <a:rPr lang="sr-Latn-RS" sz="1600" kern="100" dirty="0">
                <a:effectLst/>
              </a:rPr>
              <a:t>vreme isporuke koje traje najduže</a:t>
            </a:r>
            <a:r>
              <a:rPr lang="en-US" sz="1600" kern="100" dirty="0">
                <a:effectLst/>
              </a:rPr>
              <a:t>.</a:t>
            </a:r>
            <a:endParaRPr lang="pl-PL" sz="1600" kern="100" dirty="0">
              <a:effectLst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13618" y="6492874"/>
            <a:ext cx="5306182" cy="268481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Gaspars</a:t>
            </a:r>
            <a:r>
              <a:rPr lang="pl-PL" sz="1200" dirty="0">
                <a:solidFill>
                  <a:srgbClr val="7F7F7F"/>
                </a:solidFill>
              </a:rPr>
              <a:t>-Wieloch, H. in: Szymczak, M. (ed.), 2011, pp. 17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sr-Latn-RS" dirty="0"/>
              <a:t>Transportni zadatak pomoću </a:t>
            </a:r>
            <a:r>
              <a:rPr lang="en-US" dirty="0"/>
              <a:t>MS Excel </a:t>
            </a:r>
            <a:r>
              <a:rPr lang="sr-Latn-RS" dirty="0"/>
              <a:t>i</a:t>
            </a:r>
            <a:r>
              <a:rPr lang="en-US" dirty="0"/>
              <a:t> Solver</a:t>
            </a:r>
            <a:r>
              <a:rPr lang="pl-PL" dirty="0"/>
              <a:t> – primer </a:t>
            </a:r>
            <a:endParaRPr lang="en-US" dirty="0"/>
          </a:p>
        </p:txBody>
      </p:sp>
      <p:pic>
        <p:nvPicPr>
          <p:cNvPr id="8" name="Obraz 7">
            <a:extLst>
              <a:ext uri="{FF2B5EF4-FFF2-40B4-BE49-F238E27FC236}">
                <a16:creationId xmlns:a16="http://schemas.microsoft.com/office/drawing/2014/main" id="{39B85DEB-0767-63FF-D3E5-BB126B8366E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920" y="3049618"/>
            <a:ext cx="6972823" cy="1307404"/>
          </a:xfrm>
          <a:prstGeom prst="rect">
            <a:avLst/>
          </a:prstGeom>
        </p:spPr>
      </p:pic>
      <p:pic>
        <p:nvPicPr>
          <p:cNvPr id="9" name="Obraz 8">
            <a:extLst>
              <a:ext uri="{FF2B5EF4-FFF2-40B4-BE49-F238E27FC236}">
                <a16:creationId xmlns:a16="http://schemas.microsoft.com/office/drawing/2014/main" id="{51CD8E56-6166-397B-E309-3EE339436A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4184" y="5021004"/>
            <a:ext cx="8987816" cy="1116542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pole tekstowe 12">
                <a:extLst>
                  <a:ext uri="{FF2B5EF4-FFF2-40B4-BE49-F238E27FC236}">
                    <a16:creationId xmlns:a16="http://schemas.microsoft.com/office/drawing/2014/main" id="{2F16C86F-8FD7-27FF-463A-4680529831E6}"/>
                  </a:ext>
                </a:extLst>
              </p:cNvPr>
              <p:cNvSpPr txBox="1"/>
              <p:nvPr/>
            </p:nvSpPr>
            <p:spPr>
              <a:xfrm>
                <a:off x="6705150" y="4579902"/>
                <a:ext cx="6096000" cy="27719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Tab</a:t>
                </a:r>
                <a:r>
                  <a:rPr lang="sr-Latn-RS" sz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ela</a:t>
                </a:r>
                <a:r>
                  <a:rPr lang="en-US" sz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pl-PL" sz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2:</a:t>
                </a:r>
                <a:r>
                  <a:rPr lang="en-US" sz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sr-Latn-RS" sz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Prosečno vreme istovara jedinice </a:t>
                </a:r>
                <a:r>
                  <a:rPr lang="en-US" sz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l-PL" sz="120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cs typeface="Tahoma" panose="020B0604030504040204" pitchFamily="34" charset="0"/>
                          </a:rPr>
                        </m:ctrlPr>
                      </m:sSubSupPr>
                      <m:e>
                        <m:r>
                          <a:rPr lang="pl-PL" sz="12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𝑡</m:t>
                        </m:r>
                      </m:e>
                      <m:sub>
                        <m:r>
                          <a:rPr lang="pl-PL" sz="12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𝑖</m:t>
                        </m:r>
                      </m:sub>
                      <m:sup>
                        <m:r>
                          <a:rPr lang="pl-PL" sz="1200" b="0" i="1">
                            <a:solidFill>
                              <a:schemeClr val="tx1"/>
                            </a:solidFill>
                            <a:effectLst/>
                            <a:latin typeface="Cambria Math" panose="02040503050406030204" pitchFamily="18" charset="0"/>
                            <a:ea typeface="Calibri" panose="020F0502020204030204" pitchFamily="34" charset="0"/>
                            <a:cs typeface="Tahoma" panose="020B0604030504040204" pitchFamily="34" charset="0"/>
                          </a:rPr>
                          <m:t>𝑟</m:t>
                        </m:r>
                      </m:sup>
                    </m:sSubSup>
                  </m:oMath>
                </a14:m>
                <a:r>
                  <a:rPr lang="en-US" sz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sr-Latn-RS" sz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u satima</a:t>
                </a:r>
                <a:r>
                  <a:rPr lang="en-US" sz="1200" dirty="0">
                    <a:solidFill>
                      <a:schemeClr val="tx1"/>
                    </a:solidFill>
                    <a:effectLst/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endParaRPr lang="pl-PL" sz="1200" dirty="0">
                  <a:solidFill>
                    <a:schemeClr val="tx1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3" name="pole tekstowe 12">
                <a:extLst>
                  <a:ext uri="{FF2B5EF4-FFF2-40B4-BE49-F238E27FC236}">
                    <a16:creationId xmlns:a16="http://schemas.microsoft.com/office/drawing/2014/main" id="{2F16C86F-8FD7-27FF-463A-4680529831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705150" y="4579902"/>
                <a:ext cx="6096000" cy="277192"/>
              </a:xfrm>
              <a:prstGeom prst="rect">
                <a:avLst/>
              </a:prstGeom>
              <a:blipFill>
                <a:blip r:embed="rId4"/>
                <a:stretch>
                  <a:fillRect l="-100" t="-2174" b="-1304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pole tekstowe 13">
                <a:extLst>
                  <a:ext uri="{FF2B5EF4-FFF2-40B4-BE49-F238E27FC236}">
                    <a16:creationId xmlns:a16="http://schemas.microsoft.com/office/drawing/2014/main" id="{67B981E5-3D89-28B3-B922-A267A6B5B7EC}"/>
                  </a:ext>
                </a:extLst>
              </p:cNvPr>
              <p:cNvSpPr txBox="1"/>
              <p:nvPr/>
            </p:nvSpPr>
            <p:spPr>
              <a:xfrm>
                <a:off x="5834743" y="2781579"/>
                <a:ext cx="6096000" cy="32143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en-US" sz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Tab</a:t>
                </a:r>
                <a:r>
                  <a:rPr lang="sr-Latn-RS" sz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ela</a:t>
                </a:r>
                <a:r>
                  <a:rPr lang="en-US" sz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pl-PL" sz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1:</a:t>
                </a:r>
                <a:r>
                  <a:rPr lang="en-US" sz="1200" dirty="0">
                    <a:solidFill>
                      <a:schemeClr val="tx1"/>
                    </a:solidFill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 </a:t>
                </a:r>
                <a:r>
                  <a:rPr lang="sr-Latn-RS" sz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Približno vreme putovanja </a:t>
                </a:r>
                <a:r>
                  <a:rPr lang="en-US" sz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(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pl-PL" sz="12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pl-PL" sz="1200" b="0" i="1"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  <m:sub>
                        <m:r>
                          <a:rPr lang="pl-PL" sz="1200" b="0" i="1">
                            <a:latin typeface="Cambria Math" panose="02040503050406030204" pitchFamily="18" charset="0"/>
                          </a:rPr>
                          <m:t>𝑖𝑗</m:t>
                        </m:r>
                      </m:sub>
                      <m:sup>
                        <m:r>
                          <a:rPr lang="pl-PL" sz="1200" b="0" i="1">
                            <a:latin typeface="Cambria Math" panose="02040503050406030204" pitchFamily="18" charset="0"/>
                          </a:rPr>
                          <m:t>𝑝</m:t>
                        </m:r>
                      </m:sup>
                    </m:sSubSup>
                  </m:oMath>
                </a14:m>
                <a:r>
                  <a:rPr lang="en-US" sz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, </a:t>
                </a:r>
                <a:r>
                  <a:rPr lang="sr-Latn-RS" sz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u satima</a:t>
                </a:r>
                <a:r>
                  <a:rPr lang="en-US" sz="1200" dirty="0">
                    <a:latin typeface="Tahoma" panose="020B0604030504040204" pitchFamily="34" charset="0"/>
                    <a:ea typeface="Tahoma" panose="020B0604030504040204" pitchFamily="34" charset="0"/>
                    <a:cs typeface="Tahoma" panose="020B0604030504040204" pitchFamily="34" charset="0"/>
                  </a:rPr>
                  <a:t>).</a:t>
                </a:r>
                <a:endParaRPr lang="pl-PL" sz="1200" dirty="0"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endParaRPr>
              </a:p>
            </p:txBody>
          </p:sp>
        </mc:Choice>
        <mc:Fallback xmlns="">
          <p:sp>
            <p:nvSpPr>
              <p:cNvPr id="14" name="pole tekstowe 13">
                <a:extLst>
                  <a:ext uri="{FF2B5EF4-FFF2-40B4-BE49-F238E27FC236}">
                    <a16:creationId xmlns:a16="http://schemas.microsoft.com/office/drawing/2014/main" id="{67B981E5-3D89-28B3-B922-A267A6B5B7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4743" y="2781579"/>
                <a:ext cx="6096000" cy="321435"/>
              </a:xfrm>
              <a:prstGeom prst="rect">
                <a:avLst/>
              </a:prstGeom>
              <a:blipFill>
                <a:blip r:embed="rId5"/>
                <a:stretch>
                  <a:fillRect b="-37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pole tekstowe 14">
            <a:extLst>
              <a:ext uri="{FF2B5EF4-FFF2-40B4-BE49-F238E27FC236}">
                <a16:creationId xmlns:a16="http://schemas.microsoft.com/office/drawing/2014/main" id="{1EC96CDB-4A73-BCBC-2E61-081F3BB6CF7B}"/>
              </a:ext>
            </a:extLst>
          </p:cNvPr>
          <p:cNvSpPr txBox="1"/>
          <p:nvPr/>
        </p:nvSpPr>
        <p:spPr>
          <a:xfrm>
            <a:off x="3516086" y="5115863"/>
            <a:ext cx="1328057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Sektori</a:t>
            </a:r>
          </a:p>
        </p:txBody>
      </p:sp>
      <p:sp>
        <p:nvSpPr>
          <p:cNvPr id="16" name="Trójkąt prostokątny 15">
            <a:extLst>
              <a:ext uri="{FF2B5EF4-FFF2-40B4-BE49-F238E27FC236}">
                <a16:creationId xmlns:a16="http://schemas.microsoft.com/office/drawing/2014/main" id="{8FEEC537-5B7D-1F95-8BFB-38B186A80459}"/>
              </a:ext>
            </a:extLst>
          </p:cNvPr>
          <p:cNvSpPr/>
          <p:nvPr/>
        </p:nvSpPr>
        <p:spPr>
          <a:xfrm>
            <a:off x="445135" y="3141692"/>
            <a:ext cx="1176866" cy="299923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Trójkąt prostokątny 16">
            <a:extLst>
              <a:ext uri="{FF2B5EF4-FFF2-40B4-BE49-F238E27FC236}">
                <a16:creationId xmlns:a16="http://schemas.microsoft.com/office/drawing/2014/main" id="{D667C8FF-7655-F67D-25C8-F1FBE122D5B9}"/>
              </a:ext>
            </a:extLst>
          </p:cNvPr>
          <p:cNvSpPr/>
          <p:nvPr/>
        </p:nvSpPr>
        <p:spPr>
          <a:xfrm rot="10800000">
            <a:off x="586105" y="3110433"/>
            <a:ext cx="1176866" cy="299923"/>
          </a:xfrm>
          <a:prstGeom prst="rtTriangle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173EB137-D44C-0849-C39A-4DF1E04379EB}"/>
              </a:ext>
            </a:extLst>
          </p:cNvPr>
          <p:cNvSpPr txBox="1"/>
          <p:nvPr/>
        </p:nvSpPr>
        <p:spPr>
          <a:xfrm>
            <a:off x="788703" y="3049337"/>
            <a:ext cx="1328057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Sektori</a:t>
            </a:r>
          </a:p>
        </p:txBody>
      </p:sp>
      <p:sp>
        <p:nvSpPr>
          <p:cNvPr id="19" name="pole tekstowe 18">
            <a:extLst>
              <a:ext uri="{FF2B5EF4-FFF2-40B4-BE49-F238E27FC236}">
                <a16:creationId xmlns:a16="http://schemas.microsoft.com/office/drawing/2014/main" id="{144ABD44-4218-E7FF-B072-4B1AFC11BFB1}"/>
              </a:ext>
            </a:extLst>
          </p:cNvPr>
          <p:cNvSpPr txBox="1"/>
          <p:nvPr/>
        </p:nvSpPr>
        <p:spPr>
          <a:xfrm>
            <a:off x="339024" y="3212765"/>
            <a:ext cx="1067228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Veletrgovci</a:t>
            </a:r>
          </a:p>
        </p:txBody>
      </p:sp>
    </p:spTree>
    <p:extLst>
      <p:ext uri="{BB962C8B-B14F-4D97-AF65-F5344CB8AC3E}">
        <p14:creationId xmlns:p14="http://schemas.microsoft.com/office/powerpoint/2010/main" val="161205823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Agenda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06700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sr-Latn-RS" sz="1800" kern="100" dirty="0">
                <a:cs typeface="Times New Roman" panose="02020603050405020304" pitchFamily="18" charset="0"/>
              </a:rPr>
              <a:t>Osnovne definicije transportnog sistema</a:t>
            </a:r>
            <a:r>
              <a:rPr lang="pl-PL" sz="1800" kern="100" dirty="0">
                <a:cs typeface="Times New Roman" panose="02020603050405020304" pitchFamily="18" charset="0"/>
              </a:rPr>
              <a:t>;</a:t>
            </a:r>
            <a:endParaRPr lang="en-US" sz="1800" kern="100" dirty="0">
              <a:cs typeface="Times New Roman" panose="02020603050405020304" pitchFamily="18" charset="0"/>
            </a:endParaRPr>
          </a:p>
          <a:p>
            <a:r>
              <a:rPr lang="sr-Latn-RS" sz="1800" kern="100" dirty="0">
                <a:cs typeface="Times New Roman" panose="02020603050405020304" pitchFamily="18" charset="0"/>
              </a:rPr>
              <a:t>Priroda i značaj optimizacije transportnog sistema</a:t>
            </a:r>
            <a:r>
              <a:rPr lang="pl-PL" sz="1800" kern="100" dirty="0">
                <a:cs typeface="Times New Roman" panose="02020603050405020304" pitchFamily="18" charset="0"/>
              </a:rPr>
              <a:t>;</a:t>
            </a:r>
          </a:p>
          <a:p>
            <a:r>
              <a:rPr lang="pl-PL" sz="1800" kern="100" dirty="0">
                <a:cs typeface="Times New Roman" panose="02020603050405020304" pitchFamily="18" charset="0"/>
              </a:rPr>
              <a:t>Optimizaciono modeliranje transportnog sistema;</a:t>
            </a:r>
            <a:endParaRPr lang="en-US" sz="1800" kern="100" dirty="0">
              <a:cs typeface="Times New Roman" panose="02020603050405020304" pitchFamily="18" charset="0"/>
            </a:endParaRPr>
          </a:p>
          <a:p>
            <a:r>
              <a:rPr lang="pl-PL" sz="1800" kern="100" dirty="0">
                <a:cs typeface="Times New Roman" panose="02020603050405020304" pitchFamily="18" charset="0"/>
              </a:rPr>
              <a:t>Primer transportnog zadataka u MS Excel-u.</a:t>
            </a:r>
            <a:endParaRPr lang="en-US" sz="1800" kern="1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493091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20" y="1393963"/>
            <a:ext cx="11267760" cy="1588647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/>
            </a:pPr>
            <a:r>
              <a:rPr lang="sr-Latn-RS" sz="1600" kern="100" dirty="0"/>
              <a:t>Unošenje podataka u tabelu u ovom primeru transportnog zadatka</a:t>
            </a:r>
            <a:endParaRPr lang="pl-PL" sz="1600" kern="100" dirty="0">
              <a:effectLst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9959073" y="2982610"/>
            <a:ext cx="2001867" cy="522959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1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Gaspars</a:t>
            </a:r>
            <a:r>
              <a:rPr lang="pl-PL" sz="1200" dirty="0">
                <a:solidFill>
                  <a:srgbClr val="7F7F7F"/>
                </a:solidFill>
              </a:rPr>
              <a:t>-Wieloch, H. in: Szymczak, M. (ed.), 2011, pp. 17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sr-Latn-RS" dirty="0"/>
              <a:t>Transportni zadatak pomoću </a:t>
            </a:r>
            <a:r>
              <a:rPr lang="en-US" dirty="0"/>
              <a:t>MS Excel </a:t>
            </a:r>
            <a:r>
              <a:rPr lang="sr-Latn-RS" dirty="0"/>
              <a:t>i</a:t>
            </a:r>
            <a:r>
              <a:rPr lang="en-US" dirty="0"/>
              <a:t> Solver</a:t>
            </a:r>
            <a:r>
              <a:rPr lang="pl-PL" dirty="0"/>
              <a:t> – primer</a:t>
            </a:r>
            <a:endParaRPr lang="en-US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2F16C86F-8FD7-27FF-463A-4680529831E6}"/>
              </a:ext>
            </a:extLst>
          </p:cNvPr>
          <p:cNvSpPr txBox="1"/>
          <p:nvPr/>
        </p:nvSpPr>
        <p:spPr>
          <a:xfrm>
            <a:off x="2115278" y="6207412"/>
            <a:ext cx="6096000" cy="277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Figure 3: Data entered into the spreadsheet in this example of a transport task</a:t>
            </a:r>
            <a:endParaRPr lang="pl-PL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C3C541CB-C5D4-6A22-E72B-137C40857C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35389" y="1806124"/>
            <a:ext cx="6954970" cy="4401288"/>
          </a:xfrm>
          <a:prstGeom prst="rect">
            <a:avLst/>
          </a:prstGeom>
        </p:spPr>
      </p:pic>
      <p:sp>
        <p:nvSpPr>
          <p:cNvPr id="3" name="pole tekstowe 2">
            <a:extLst>
              <a:ext uri="{FF2B5EF4-FFF2-40B4-BE49-F238E27FC236}">
                <a16:creationId xmlns:a16="http://schemas.microsoft.com/office/drawing/2014/main" id="{51C64BC2-5803-50D4-B6B4-3183EB2761EE}"/>
              </a:ext>
            </a:extLst>
          </p:cNvPr>
          <p:cNvSpPr txBox="1"/>
          <p:nvPr/>
        </p:nvSpPr>
        <p:spPr>
          <a:xfrm>
            <a:off x="2736273" y="2163350"/>
            <a:ext cx="1038861" cy="338554"/>
          </a:xfrm>
          <a:prstGeom prst="rect">
            <a:avLst/>
          </a:prstGeom>
          <a:solidFill>
            <a:srgbClr val="C4D79B"/>
          </a:solidFill>
          <a:ln>
            <a:solidFill>
              <a:srgbClr val="C4D79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Wholesalers and sectors</a:t>
            </a:r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2A72588F-CA05-3D17-A1CC-8F83583D6D28}"/>
              </a:ext>
            </a:extLst>
          </p:cNvPr>
          <p:cNvSpPr/>
          <p:nvPr/>
        </p:nvSpPr>
        <p:spPr>
          <a:xfrm>
            <a:off x="7937183" y="2156135"/>
            <a:ext cx="548190" cy="352984"/>
          </a:xfrm>
          <a:prstGeom prst="rect">
            <a:avLst/>
          </a:prstGeom>
          <a:solidFill>
            <a:srgbClr val="C4D79B"/>
          </a:solidFill>
          <a:ln>
            <a:solidFill>
              <a:srgbClr val="C4D79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43BBAAFE-18E1-65FC-BE3A-8F212266FC02}"/>
              </a:ext>
            </a:extLst>
          </p:cNvPr>
          <p:cNvSpPr txBox="1"/>
          <p:nvPr/>
        </p:nvSpPr>
        <p:spPr>
          <a:xfrm>
            <a:off x="7899472" y="2132572"/>
            <a:ext cx="623612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 at a given  wholesaler</a:t>
            </a:r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0A90A71-1926-165F-0231-7D42FA3BA393}"/>
              </a:ext>
            </a:extLst>
          </p:cNvPr>
          <p:cNvSpPr txBox="1"/>
          <p:nvPr/>
        </p:nvSpPr>
        <p:spPr>
          <a:xfrm>
            <a:off x="8676060" y="2224905"/>
            <a:ext cx="623612" cy="215444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Supply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681C7A21-7635-BAC6-7A1E-28AAD5EB4D18}"/>
              </a:ext>
            </a:extLst>
          </p:cNvPr>
          <p:cNvSpPr/>
          <p:nvPr/>
        </p:nvSpPr>
        <p:spPr>
          <a:xfrm>
            <a:off x="2888674" y="2949651"/>
            <a:ext cx="731520" cy="93733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B0BF8AB5-4EE1-7325-DF37-99279DC3EA86}"/>
              </a:ext>
            </a:extLst>
          </p:cNvPr>
          <p:cNvSpPr txBox="1"/>
          <p:nvPr/>
        </p:nvSpPr>
        <p:spPr>
          <a:xfrm>
            <a:off x="2787698" y="2891814"/>
            <a:ext cx="933471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Sector total</a:t>
            </a:r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44AC351D-9C23-6884-A750-3F07699B41FC}"/>
              </a:ext>
            </a:extLst>
          </p:cNvPr>
          <p:cNvSpPr/>
          <p:nvPr/>
        </p:nvSpPr>
        <p:spPr>
          <a:xfrm>
            <a:off x="2990274" y="3080951"/>
            <a:ext cx="553720" cy="101055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7ED7DFEC-20D5-DCA4-9053-0D16B3A55C5A}"/>
              </a:ext>
            </a:extLst>
          </p:cNvPr>
          <p:cNvSpPr txBox="1"/>
          <p:nvPr/>
        </p:nvSpPr>
        <p:spPr>
          <a:xfrm>
            <a:off x="2924120" y="3018220"/>
            <a:ext cx="623612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Demand</a:t>
            </a:r>
            <a:endParaRPr lang="pl-PL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8" name="Prostokąt 17">
            <a:extLst>
              <a:ext uri="{FF2B5EF4-FFF2-40B4-BE49-F238E27FC236}">
                <a16:creationId xmlns:a16="http://schemas.microsoft.com/office/drawing/2014/main" id="{016D5E4F-F529-9B14-0BB7-969C5687F1D7}"/>
              </a:ext>
            </a:extLst>
          </p:cNvPr>
          <p:cNvSpPr/>
          <p:nvPr/>
        </p:nvSpPr>
        <p:spPr>
          <a:xfrm>
            <a:off x="2736273" y="3423256"/>
            <a:ext cx="1038861" cy="200055"/>
          </a:xfrm>
          <a:prstGeom prst="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13AD3C0B-BA29-70AC-08DD-9770897EF847}"/>
              </a:ext>
            </a:extLst>
          </p:cNvPr>
          <p:cNvSpPr txBox="1"/>
          <p:nvPr/>
        </p:nvSpPr>
        <p:spPr>
          <a:xfrm>
            <a:off x="2787698" y="3356538"/>
            <a:ext cx="933471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Travel </a:t>
            </a:r>
            <a:r>
              <a:rPr lang="pl-PL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  <a:r>
              <a:rPr lang="pl-PL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to </a:t>
            </a:r>
            <a:r>
              <a:rPr lang="pl-PL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sector</a:t>
            </a:r>
            <a:endParaRPr lang="pl-PL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D65FB349-D410-4434-BD1F-FCB16885311E}"/>
              </a:ext>
            </a:extLst>
          </p:cNvPr>
          <p:cNvSpPr/>
          <p:nvPr/>
        </p:nvSpPr>
        <p:spPr>
          <a:xfrm>
            <a:off x="2851301" y="3898221"/>
            <a:ext cx="869868" cy="97779"/>
          </a:xfrm>
          <a:prstGeom prst="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F6FC194D-2888-EFED-FAF7-2F0986D5E3CD}"/>
              </a:ext>
            </a:extLst>
          </p:cNvPr>
          <p:cNvSpPr txBox="1"/>
          <p:nvPr/>
        </p:nvSpPr>
        <p:spPr>
          <a:xfrm>
            <a:off x="2709949" y="3830850"/>
            <a:ext cx="1114369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Unloading</a:t>
            </a:r>
            <a:r>
              <a:rPr lang="pl-PL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  <a:endParaRPr lang="pl-PL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3" name="Prostokąt 22">
            <a:extLst>
              <a:ext uri="{FF2B5EF4-FFF2-40B4-BE49-F238E27FC236}">
                <a16:creationId xmlns:a16="http://schemas.microsoft.com/office/drawing/2014/main" id="{E5C923D5-135A-2ED4-5A69-F4B3A6269411}"/>
              </a:ext>
            </a:extLst>
          </p:cNvPr>
          <p:cNvSpPr/>
          <p:nvPr/>
        </p:nvSpPr>
        <p:spPr>
          <a:xfrm>
            <a:off x="2736273" y="4247894"/>
            <a:ext cx="1066801" cy="196299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0A56DB08-D76E-4E9F-C1E8-ADA2A7CAD98F}"/>
              </a:ext>
            </a:extLst>
          </p:cNvPr>
          <p:cNvSpPr txBox="1"/>
          <p:nvPr/>
        </p:nvSpPr>
        <p:spPr>
          <a:xfrm>
            <a:off x="2688705" y="4182052"/>
            <a:ext cx="111436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 </a:t>
            </a:r>
            <a:r>
              <a:rPr lang="pl-PL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unloading</a:t>
            </a:r>
            <a:r>
              <a:rPr lang="pl-PL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  <a:endParaRPr lang="pl-PL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4" name="Prostokąt 23">
            <a:extLst>
              <a:ext uri="{FF2B5EF4-FFF2-40B4-BE49-F238E27FC236}">
                <a16:creationId xmlns:a16="http://schemas.microsoft.com/office/drawing/2014/main" id="{E74237B5-0B86-F464-E54A-780CFBEC61E9}"/>
              </a:ext>
            </a:extLst>
          </p:cNvPr>
          <p:cNvSpPr/>
          <p:nvPr/>
        </p:nvSpPr>
        <p:spPr>
          <a:xfrm>
            <a:off x="2697248" y="4698776"/>
            <a:ext cx="1114369" cy="372163"/>
          </a:xfrm>
          <a:prstGeom prst="rect">
            <a:avLst/>
          </a:prstGeom>
          <a:solidFill>
            <a:srgbClr val="FFCD99"/>
          </a:solidFill>
          <a:ln>
            <a:solidFill>
              <a:srgbClr val="FFCD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074DC927-248B-CEB9-2F09-B73D2E2FBD6E}"/>
              </a:ext>
            </a:extLst>
          </p:cNvPr>
          <p:cNvSpPr txBox="1"/>
          <p:nvPr/>
        </p:nvSpPr>
        <p:spPr>
          <a:xfrm>
            <a:off x="2486727" y="4651906"/>
            <a:ext cx="1498397" cy="46166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 </a:t>
            </a:r>
            <a:r>
              <a:rPr lang="pl-PL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journey</a:t>
            </a:r>
            <a:r>
              <a:rPr lang="pl-PL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  <a:r>
              <a:rPr lang="pl-PL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pl-PL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fixed</a:t>
            </a:r>
            <a:r>
              <a:rPr lang="pl-PL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 and </a:t>
            </a:r>
            <a:r>
              <a:rPr lang="pl-PL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unloading</a:t>
            </a:r>
            <a:r>
              <a:rPr lang="pl-PL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  <a:r>
              <a:rPr lang="pl-PL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(</a:t>
            </a:r>
            <a:r>
              <a:rPr lang="pl-PL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variable</a:t>
            </a:r>
            <a:r>
              <a:rPr lang="pl-PL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)</a:t>
            </a:r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id="{9B8AA6BB-C07F-F56F-986D-FBE0D6257620}"/>
              </a:ext>
            </a:extLst>
          </p:cNvPr>
          <p:cNvSpPr/>
          <p:nvPr/>
        </p:nvSpPr>
        <p:spPr>
          <a:xfrm>
            <a:off x="2736273" y="5260574"/>
            <a:ext cx="1066801" cy="32009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8649E21E-5C06-9BB9-1755-93005BDF5D4C}"/>
              </a:ext>
            </a:extLst>
          </p:cNvPr>
          <p:cNvSpPr txBox="1"/>
          <p:nvPr/>
        </p:nvSpPr>
        <p:spPr>
          <a:xfrm>
            <a:off x="2486726" y="5275893"/>
            <a:ext cx="149839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 and non-</a:t>
            </a:r>
            <a:r>
              <a:rPr lang="pl-PL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</a:t>
            </a:r>
            <a:r>
              <a:rPr lang="pl-PL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routes</a:t>
            </a:r>
            <a:endParaRPr lang="pl-PL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Prostokąt 25">
            <a:extLst>
              <a:ext uri="{FF2B5EF4-FFF2-40B4-BE49-F238E27FC236}">
                <a16:creationId xmlns:a16="http://schemas.microsoft.com/office/drawing/2014/main" id="{78226A5C-5406-9950-6564-3A1C816F1FDE}"/>
              </a:ext>
            </a:extLst>
          </p:cNvPr>
          <p:cNvSpPr/>
          <p:nvPr/>
        </p:nvSpPr>
        <p:spPr>
          <a:xfrm>
            <a:off x="2769191" y="5782122"/>
            <a:ext cx="1055127" cy="32009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AE7DDB2C-D534-87EB-3394-246F344909CC}"/>
              </a:ext>
            </a:extLst>
          </p:cNvPr>
          <p:cNvSpPr txBox="1"/>
          <p:nvPr/>
        </p:nvSpPr>
        <p:spPr>
          <a:xfrm>
            <a:off x="2642887" y="5782122"/>
            <a:ext cx="113224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Total </a:t>
            </a:r>
            <a:r>
              <a:rPr lang="pl-PL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  <a:r>
              <a:rPr lang="pl-PL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on </a:t>
            </a:r>
            <a:r>
              <a:rPr lang="pl-PL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base</a:t>
            </a:r>
            <a:r>
              <a:rPr lang="pl-PL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8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routes</a:t>
            </a:r>
            <a:endParaRPr lang="pl-PL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B89CBB87-694B-18A8-CADE-28452029E263}"/>
              </a:ext>
            </a:extLst>
          </p:cNvPr>
          <p:cNvSpPr/>
          <p:nvPr/>
        </p:nvSpPr>
        <p:spPr>
          <a:xfrm>
            <a:off x="8540750" y="5782122"/>
            <a:ext cx="896620" cy="92898"/>
          </a:xfrm>
          <a:prstGeom prst="rect">
            <a:avLst/>
          </a:prstGeom>
          <a:solidFill>
            <a:srgbClr val="FFCEFB"/>
          </a:solidFill>
          <a:ln>
            <a:solidFill>
              <a:srgbClr val="FFCE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pole tekstowe 26">
            <a:extLst>
              <a:ext uri="{FF2B5EF4-FFF2-40B4-BE49-F238E27FC236}">
                <a16:creationId xmlns:a16="http://schemas.microsoft.com/office/drawing/2014/main" id="{A203E85E-7712-EBFE-8B81-0E3CE78C9D38}"/>
              </a:ext>
            </a:extLst>
          </p:cNvPr>
          <p:cNvSpPr txBox="1"/>
          <p:nvPr/>
        </p:nvSpPr>
        <p:spPr>
          <a:xfrm>
            <a:off x="8392998" y="5728543"/>
            <a:ext cx="1189735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Objective</a:t>
            </a:r>
            <a:r>
              <a:rPr lang="pl-PL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700" b="1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function</a:t>
            </a:r>
            <a:endParaRPr lang="pl-PL" sz="7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1151710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20" y="1393964"/>
            <a:ext cx="11267760" cy="618214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2"/>
            </a:pPr>
            <a:r>
              <a:rPr lang="sr-Latn-RS" sz="1600" kern="100" dirty="0"/>
              <a:t>Proračun ukupnog vremena istovara</a:t>
            </a:r>
            <a:endParaRPr lang="pl-PL" sz="1600" kern="100" dirty="0">
              <a:effectLst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62694" y="6340540"/>
            <a:ext cx="4987442" cy="522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Gaspars</a:t>
            </a:r>
            <a:r>
              <a:rPr lang="pl-PL" sz="1200" dirty="0">
                <a:solidFill>
                  <a:srgbClr val="7F7F7F"/>
                </a:solidFill>
              </a:rPr>
              <a:t>-Wieloch, H. in: Szymczak, M. (ed.), 2011, pp. 17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sr-Latn-RS" dirty="0"/>
              <a:t>Transportni zadatak koristeći </a:t>
            </a:r>
            <a:r>
              <a:rPr lang="en-US" dirty="0"/>
              <a:t>MS Excel </a:t>
            </a:r>
            <a:r>
              <a:rPr lang="sr-Latn-RS" dirty="0"/>
              <a:t>i</a:t>
            </a:r>
            <a:r>
              <a:rPr lang="en-US" dirty="0"/>
              <a:t> Solver</a:t>
            </a:r>
            <a:r>
              <a:rPr lang="pl-PL" dirty="0"/>
              <a:t> – primer</a:t>
            </a:r>
            <a:endParaRPr lang="en-US" dirty="0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2F16C86F-8FD7-27FF-463A-4680529831E6}"/>
              </a:ext>
            </a:extLst>
          </p:cNvPr>
          <p:cNvSpPr txBox="1"/>
          <p:nvPr/>
        </p:nvSpPr>
        <p:spPr>
          <a:xfrm>
            <a:off x="4152450" y="2449384"/>
            <a:ext cx="6096000" cy="277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Figure 4: Calculation of total unloading time</a:t>
            </a:r>
            <a:endParaRPr lang="pl-PL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7" name="Obraz 6">
            <a:extLst>
              <a:ext uri="{FF2B5EF4-FFF2-40B4-BE49-F238E27FC236}">
                <a16:creationId xmlns:a16="http://schemas.microsoft.com/office/drawing/2014/main" id="{3B95B73A-135A-A66F-1903-9C64F7FBCD2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640"/>
          <a:stretch/>
        </p:blipFill>
        <p:spPr>
          <a:xfrm>
            <a:off x="1608666" y="1885504"/>
            <a:ext cx="8282940" cy="56388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0A90A71-1926-165F-0231-7D42FA3BA393}"/>
              </a:ext>
            </a:extLst>
          </p:cNvPr>
          <p:cNvSpPr txBox="1"/>
          <p:nvPr/>
        </p:nvSpPr>
        <p:spPr>
          <a:xfrm>
            <a:off x="1775245" y="2035816"/>
            <a:ext cx="1588774" cy="253916"/>
          </a:xfrm>
          <a:prstGeom prst="rect">
            <a:avLst/>
          </a:prstGeom>
          <a:solidFill>
            <a:srgbClr val="CCFFCC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Ukupno vreme istovara</a:t>
            </a:r>
          </a:p>
        </p:txBody>
      </p:sp>
      <p:sp>
        <p:nvSpPr>
          <p:cNvPr id="8" name="Symbol zastępczy zawartości 4">
            <a:extLst>
              <a:ext uri="{FF2B5EF4-FFF2-40B4-BE49-F238E27FC236}">
                <a16:creationId xmlns:a16="http://schemas.microsoft.com/office/drawing/2014/main" id="{DDC52D69-C6B6-CC6E-B136-2861E6FF9CE7}"/>
              </a:ext>
            </a:extLst>
          </p:cNvPr>
          <p:cNvSpPr txBox="1">
            <a:spLocks/>
          </p:cNvSpPr>
          <p:nvPr/>
        </p:nvSpPr>
        <p:spPr>
          <a:xfrm>
            <a:off x="462120" y="2718528"/>
            <a:ext cx="11267760" cy="618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3"/>
            </a:pPr>
            <a:r>
              <a:rPr lang="sr-Latn-RS" sz="1600" kern="100" dirty="0"/>
              <a:t>Proračun ukupnog vremena putovanja</a:t>
            </a:r>
            <a:endParaRPr lang="pl-PL" sz="1600" kern="100" dirty="0"/>
          </a:p>
        </p:txBody>
      </p:sp>
      <p:pic>
        <p:nvPicPr>
          <p:cNvPr id="9" name="Obraz 8">
            <a:extLst>
              <a:ext uri="{FF2B5EF4-FFF2-40B4-BE49-F238E27FC236}">
                <a16:creationId xmlns:a16="http://schemas.microsoft.com/office/drawing/2014/main" id="{DB9E02F9-C516-E67B-B7B2-FE5855730D17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032"/>
          <a:stretch/>
        </p:blipFill>
        <p:spPr>
          <a:xfrm>
            <a:off x="1608666" y="3256281"/>
            <a:ext cx="8282939" cy="548640"/>
          </a:xfrm>
          <a:prstGeom prst="rect">
            <a:avLst/>
          </a:prstGeom>
        </p:spPr>
      </p:pic>
      <p:sp>
        <p:nvSpPr>
          <p:cNvPr id="14" name="pole tekstowe 13">
            <a:extLst>
              <a:ext uri="{FF2B5EF4-FFF2-40B4-BE49-F238E27FC236}">
                <a16:creationId xmlns:a16="http://schemas.microsoft.com/office/drawing/2014/main" id="{F7BE7E34-084C-EBC5-D93F-C81122075AAF}"/>
              </a:ext>
            </a:extLst>
          </p:cNvPr>
          <p:cNvSpPr txBox="1"/>
          <p:nvPr/>
        </p:nvSpPr>
        <p:spPr>
          <a:xfrm>
            <a:off x="1652692" y="3351982"/>
            <a:ext cx="1798320" cy="338554"/>
          </a:xfrm>
          <a:prstGeom prst="rect">
            <a:avLst/>
          </a:prstGeom>
          <a:solidFill>
            <a:srgbClr val="FFCC99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Ukupno vreme putovanja (fiksno) i vreme istovara (varijabilno)</a:t>
            </a:r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CE547C04-E944-C6A1-EB3A-9CE71D828FA5}"/>
              </a:ext>
            </a:extLst>
          </p:cNvPr>
          <p:cNvSpPr txBox="1"/>
          <p:nvPr/>
        </p:nvSpPr>
        <p:spPr>
          <a:xfrm>
            <a:off x="4152450" y="3870217"/>
            <a:ext cx="6096000" cy="277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Figure </a:t>
            </a:r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Calculation of total </a:t>
            </a:r>
            <a:r>
              <a:rPr lang="pl-PL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journey</a:t>
            </a:r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  <a:endParaRPr lang="pl-PL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607490A4-2341-94E2-6EC0-082BEA40BC75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025"/>
          <a:stretch/>
        </p:blipFill>
        <p:spPr>
          <a:xfrm>
            <a:off x="1608666" y="4572690"/>
            <a:ext cx="8282940" cy="556260"/>
          </a:xfrm>
          <a:prstGeom prst="rect">
            <a:avLst/>
          </a:prstGeom>
        </p:spPr>
      </p:pic>
      <p:sp>
        <p:nvSpPr>
          <p:cNvPr id="3" name="Symbol zastępczy zawartości 4">
            <a:extLst>
              <a:ext uri="{FF2B5EF4-FFF2-40B4-BE49-F238E27FC236}">
                <a16:creationId xmlns:a16="http://schemas.microsoft.com/office/drawing/2014/main" id="{4BE2026F-F8A4-D928-827C-DFF4D9566091}"/>
              </a:ext>
            </a:extLst>
          </p:cNvPr>
          <p:cNvSpPr txBox="1">
            <a:spLocks/>
          </p:cNvSpPr>
          <p:nvPr/>
        </p:nvSpPr>
        <p:spPr>
          <a:xfrm>
            <a:off x="462120" y="4125981"/>
            <a:ext cx="11267760" cy="618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4"/>
            </a:pPr>
            <a:r>
              <a:rPr lang="sr-Latn-RS" sz="1600" kern="100" dirty="0"/>
              <a:t>Određivanje baznih i nebaznih ruta</a:t>
            </a:r>
            <a:endParaRPr lang="pl-PL" sz="1600" kern="100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E147378-FDC5-E46A-D4C8-3F56B9F0625C}"/>
              </a:ext>
            </a:extLst>
          </p:cNvPr>
          <p:cNvSpPr txBox="1"/>
          <p:nvPr/>
        </p:nvSpPr>
        <p:spPr>
          <a:xfrm>
            <a:off x="3995432" y="5187037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 err="1"/>
              <a:t>Figure</a:t>
            </a:r>
            <a:r>
              <a:rPr lang="pl-PL" dirty="0"/>
              <a:t> 6: </a:t>
            </a:r>
            <a:r>
              <a:rPr lang="pl-PL" dirty="0" err="1"/>
              <a:t>Determination</a:t>
            </a:r>
            <a:r>
              <a:rPr lang="pl-PL" dirty="0"/>
              <a:t> of </a:t>
            </a:r>
            <a:r>
              <a:rPr lang="pl-PL" dirty="0" err="1"/>
              <a:t>base</a:t>
            </a:r>
            <a:r>
              <a:rPr lang="pl-PL" dirty="0"/>
              <a:t> and non-</a:t>
            </a:r>
            <a:r>
              <a:rPr lang="pl-PL" dirty="0" err="1"/>
              <a:t>base</a:t>
            </a:r>
            <a:r>
              <a:rPr lang="pl-PL" dirty="0"/>
              <a:t> </a:t>
            </a:r>
            <a:r>
              <a:rPr lang="pl-PL" dirty="0" err="1"/>
              <a:t>routes</a:t>
            </a:r>
            <a:endParaRPr lang="pl-PL" dirty="0"/>
          </a:p>
        </p:txBody>
      </p:sp>
      <p:sp>
        <p:nvSpPr>
          <p:cNvPr id="16" name="pole tekstowe 15">
            <a:extLst>
              <a:ext uri="{FF2B5EF4-FFF2-40B4-BE49-F238E27FC236}">
                <a16:creationId xmlns:a16="http://schemas.microsoft.com/office/drawing/2014/main" id="{D3E35EEA-15CA-2111-D2BB-08697A06192F}"/>
              </a:ext>
            </a:extLst>
          </p:cNvPr>
          <p:cNvSpPr txBox="1"/>
          <p:nvPr/>
        </p:nvSpPr>
        <p:spPr>
          <a:xfrm>
            <a:off x="1753761" y="4743098"/>
            <a:ext cx="1631741" cy="215444"/>
          </a:xfrm>
          <a:prstGeom prst="rect">
            <a:avLst/>
          </a:prstGeom>
          <a:solidFill>
            <a:srgbClr val="FFFF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Bazne i nebazne rute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8" name="pole tekstowe 17">
                <a:extLst>
                  <a:ext uri="{FF2B5EF4-FFF2-40B4-BE49-F238E27FC236}">
                    <a16:creationId xmlns:a16="http://schemas.microsoft.com/office/drawing/2014/main" id="{F60ECACF-4A85-1068-F1C2-F6E03DF3C460}"/>
                  </a:ext>
                </a:extLst>
              </p:cNvPr>
              <p:cNvSpPr txBox="1"/>
              <p:nvPr/>
            </p:nvSpPr>
            <p:spPr>
              <a:xfrm>
                <a:off x="9578109" y="5325536"/>
                <a:ext cx="2271605" cy="652807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pl-PL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sSub>
                            <m:sSubPr>
                              <m:ctrlPr>
                                <a:rPr lang="pl-PL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</m:num>
                        <m:den>
                          <m:sSub>
                            <m:sSubPr>
                              <m:ctrlPr>
                                <a:rPr lang="pl-PL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b>
                              <m:r>
                                <a:rPr lang="pl-PL" i="1">
                                  <a:latin typeface="Cambria Math" panose="02040503050406030204" pitchFamily="18" charset="0"/>
                                </a:rPr>
                                <m:t>𝑖𝑗</m:t>
                              </m:r>
                            </m:sub>
                          </m:sSub>
                          <m:r>
                            <a:rPr lang="pl-PL" i="0">
                              <a:latin typeface="Cambria Math" panose="02040503050406030204" pitchFamily="18" charset="0"/>
                            </a:rPr>
                            <m:t>+0,00001</m:t>
                          </m:r>
                        </m:den>
                      </m:f>
                    </m:oMath>
                  </m:oMathPara>
                </a14:m>
                <a:endParaRPr lang="pl-PL" dirty="0"/>
              </a:p>
            </p:txBody>
          </p:sp>
        </mc:Choice>
        <mc:Fallback xmlns="">
          <p:sp>
            <p:nvSpPr>
              <p:cNvPr id="18" name="pole tekstowe 17">
                <a:extLst>
                  <a:ext uri="{FF2B5EF4-FFF2-40B4-BE49-F238E27FC236}">
                    <a16:creationId xmlns:a16="http://schemas.microsoft.com/office/drawing/2014/main" id="{F60ECACF-4A85-1068-F1C2-F6E03DF3C4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578109" y="5325536"/>
                <a:ext cx="2271605" cy="652807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pl-PL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9" name="Obraz 18" descr="Obraz zawierający design&#10;&#10;Opis wygenerowany automatycznie">
            <a:extLst>
              <a:ext uri="{FF2B5EF4-FFF2-40B4-BE49-F238E27FC236}">
                <a16:creationId xmlns:a16="http://schemas.microsoft.com/office/drawing/2014/main" id="{8BD6DD91-D819-360D-DE32-70E03F86A32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7"/>
              </a:ext>
            </a:extLst>
          </a:blip>
          <a:stretch>
            <a:fillRect/>
          </a:stretch>
        </p:blipFill>
        <p:spPr>
          <a:xfrm>
            <a:off x="10248450" y="4359551"/>
            <a:ext cx="1183413" cy="989539"/>
          </a:xfrm>
          <a:prstGeom prst="rect">
            <a:avLst/>
          </a:prstGeom>
        </p:spPr>
      </p:pic>
      <p:sp>
        <p:nvSpPr>
          <p:cNvPr id="20" name="Strzałka: w dół 19">
            <a:extLst>
              <a:ext uri="{FF2B5EF4-FFF2-40B4-BE49-F238E27FC236}">
                <a16:creationId xmlns:a16="http://schemas.microsoft.com/office/drawing/2014/main" id="{D2FD21CC-0386-143F-BBAE-7F21991428FE}"/>
              </a:ext>
            </a:extLst>
          </p:cNvPr>
          <p:cNvSpPr/>
          <p:nvPr/>
        </p:nvSpPr>
        <p:spPr>
          <a:xfrm rot="2444167">
            <a:off x="10799992" y="3156193"/>
            <a:ext cx="857250" cy="12477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Strzałka: w dół 20">
            <a:extLst>
              <a:ext uri="{FF2B5EF4-FFF2-40B4-BE49-F238E27FC236}">
                <a16:creationId xmlns:a16="http://schemas.microsoft.com/office/drawing/2014/main" id="{DC4741A5-9915-76D1-15FE-697D8D454242}"/>
              </a:ext>
            </a:extLst>
          </p:cNvPr>
          <p:cNvSpPr/>
          <p:nvPr/>
        </p:nvSpPr>
        <p:spPr>
          <a:xfrm rot="19086423">
            <a:off x="9070266" y="5182500"/>
            <a:ext cx="292792" cy="800380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079435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6" fill="hold">
                      <p:stCondLst>
                        <p:cond delay="indefinite"/>
                      </p:stCondLst>
                      <p:childTnLst>
                        <p:par>
                          <p:cTn id="77" fill="hold">
                            <p:stCondLst>
                              <p:cond delay="0"/>
                            </p:stCondLst>
                            <p:childTnLst>
                              <p:par>
                                <p:cTn id="7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0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1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10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3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3" grpId="0"/>
      <p:bldP spid="12" grpId="0" animBg="1"/>
      <p:bldP spid="8" grpId="0"/>
      <p:bldP spid="14" grpId="0" animBg="1"/>
      <p:bldP spid="15" grpId="0"/>
      <p:bldP spid="3" grpId="0"/>
      <p:bldP spid="11" grpId="0"/>
      <p:bldP spid="16" grpId="0" animBg="1"/>
      <p:bldP spid="18" grpId="0"/>
      <p:bldP spid="20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62120" y="1601355"/>
            <a:ext cx="11267760" cy="618214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5"/>
            </a:pPr>
            <a:r>
              <a:rPr lang="sr-Latn-RS" sz="1600" kern="100" dirty="0"/>
              <a:t>Određivanje ukupnih troškova na baznim rutama</a:t>
            </a:r>
            <a:endParaRPr lang="pl-PL" sz="1600" kern="100" dirty="0">
              <a:effectLst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62694" y="6340540"/>
            <a:ext cx="4987442" cy="522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Gaspars</a:t>
            </a:r>
            <a:r>
              <a:rPr lang="pl-PL" sz="1200" dirty="0">
                <a:solidFill>
                  <a:srgbClr val="7F7F7F"/>
                </a:solidFill>
              </a:rPr>
              <a:t>-Wieloch, H. in: Szymczak, M. (ed.), 2011, pp. 17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sr-Latn-RS" dirty="0"/>
              <a:t>Transportni zadatak koristeći</a:t>
            </a:r>
            <a:r>
              <a:rPr lang="en-US" dirty="0"/>
              <a:t> MS Excel </a:t>
            </a:r>
            <a:r>
              <a:rPr lang="sr-Latn-RS" dirty="0"/>
              <a:t>i</a:t>
            </a:r>
            <a:r>
              <a:rPr lang="en-US" dirty="0"/>
              <a:t> Solver</a:t>
            </a:r>
            <a:r>
              <a:rPr lang="pl-PL" dirty="0"/>
              <a:t> – primer</a:t>
            </a:r>
            <a:endParaRPr lang="en-US" dirty="0"/>
          </a:p>
        </p:txBody>
      </p:sp>
      <p:sp>
        <p:nvSpPr>
          <p:cNvPr id="11" name="pole tekstowe 10">
            <a:extLst>
              <a:ext uri="{FF2B5EF4-FFF2-40B4-BE49-F238E27FC236}">
                <a16:creationId xmlns:a16="http://schemas.microsoft.com/office/drawing/2014/main" id="{CE147378-FDC5-E46A-D4C8-3F56B9F0625C}"/>
              </a:ext>
            </a:extLst>
          </p:cNvPr>
          <p:cNvSpPr txBox="1"/>
          <p:nvPr/>
        </p:nvSpPr>
        <p:spPr>
          <a:xfrm>
            <a:off x="2604116" y="2699431"/>
            <a:ext cx="6096000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l-PL"/>
            </a:defPPr>
            <a:lvl1pPr>
              <a:defRPr sz="120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</a:lstStyle>
          <a:p>
            <a:r>
              <a:rPr lang="pl-PL" dirty="0" err="1"/>
              <a:t>Figure</a:t>
            </a:r>
            <a:r>
              <a:rPr lang="pl-PL" dirty="0"/>
              <a:t> 7: </a:t>
            </a:r>
            <a:r>
              <a:rPr lang="en-US" dirty="0"/>
              <a:t>Determination of total cost on base routes</a:t>
            </a:r>
            <a:endParaRPr lang="pl-PL" dirty="0"/>
          </a:p>
        </p:txBody>
      </p:sp>
      <p:pic>
        <p:nvPicPr>
          <p:cNvPr id="17" name="Obraz 16">
            <a:extLst>
              <a:ext uri="{FF2B5EF4-FFF2-40B4-BE49-F238E27FC236}">
                <a16:creationId xmlns:a16="http://schemas.microsoft.com/office/drawing/2014/main" id="{8161899E-46FE-5C3B-550B-10BD886CE53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6263" y="2095553"/>
            <a:ext cx="7498387" cy="571500"/>
          </a:xfrm>
          <a:prstGeom prst="rect">
            <a:avLst/>
          </a:prstGeom>
        </p:spPr>
      </p:pic>
      <p:sp>
        <p:nvSpPr>
          <p:cNvPr id="12" name="pole tekstowe 11">
            <a:extLst>
              <a:ext uri="{FF2B5EF4-FFF2-40B4-BE49-F238E27FC236}">
                <a16:creationId xmlns:a16="http://schemas.microsoft.com/office/drawing/2014/main" id="{E0A90A71-1926-165F-0231-7D42FA3BA393}"/>
              </a:ext>
            </a:extLst>
          </p:cNvPr>
          <p:cNvSpPr txBox="1"/>
          <p:nvPr/>
        </p:nvSpPr>
        <p:spPr>
          <a:xfrm>
            <a:off x="299450" y="2173554"/>
            <a:ext cx="1407815" cy="415498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105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Ukupno vreme na baznim rutama</a:t>
            </a:r>
          </a:p>
        </p:txBody>
      </p:sp>
      <p:sp>
        <p:nvSpPr>
          <p:cNvPr id="22" name="Symbol zastępczy zawartości 4">
            <a:extLst>
              <a:ext uri="{FF2B5EF4-FFF2-40B4-BE49-F238E27FC236}">
                <a16:creationId xmlns:a16="http://schemas.microsoft.com/office/drawing/2014/main" id="{9C7FAED4-0C16-8D8C-BAAD-F25FFA46BDE2}"/>
              </a:ext>
            </a:extLst>
          </p:cNvPr>
          <p:cNvSpPr txBox="1">
            <a:spLocks/>
          </p:cNvSpPr>
          <p:nvPr/>
        </p:nvSpPr>
        <p:spPr>
          <a:xfrm>
            <a:off x="3865456" y="4049238"/>
            <a:ext cx="3995959" cy="61821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6"/>
            </a:pPr>
            <a:r>
              <a:rPr lang="sr-Latn-RS" sz="1600" kern="100" dirty="0"/>
              <a:t>Rešavanje problema pomoću </a:t>
            </a:r>
            <a:r>
              <a:rPr lang="pl-PL" sz="1600" kern="100" dirty="0"/>
              <a:t>Solver-a</a:t>
            </a:r>
          </a:p>
        </p:txBody>
      </p:sp>
      <p:pic>
        <p:nvPicPr>
          <p:cNvPr id="23" name="Obraz 22">
            <a:extLst>
              <a:ext uri="{FF2B5EF4-FFF2-40B4-BE49-F238E27FC236}">
                <a16:creationId xmlns:a16="http://schemas.microsoft.com/office/drawing/2014/main" id="{E528EB14-E80C-8B6B-5FCA-DF5ED588933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690286" y="1771227"/>
            <a:ext cx="4385451" cy="4075392"/>
          </a:xfrm>
          <a:prstGeom prst="rect">
            <a:avLst/>
          </a:prstGeom>
        </p:spPr>
      </p:pic>
      <p:sp>
        <p:nvSpPr>
          <p:cNvPr id="24" name="Prostokąt 23">
            <a:extLst>
              <a:ext uri="{FF2B5EF4-FFF2-40B4-BE49-F238E27FC236}">
                <a16:creationId xmlns:a16="http://schemas.microsoft.com/office/drawing/2014/main" id="{AED08959-AC3C-CECF-F5F0-130F1EF12B5A}"/>
              </a:ext>
            </a:extLst>
          </p:cNvPr>
          <p:cNvSpPr/>
          <p:nvPr/>
        </p:nvSpPr>
        <p:spPr>
          <a:xfrm>
            <a:off x="9578109" y="2048895"/>
            <a:ext cx="526473" cy="2903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rostokąt 24">
            <a:extLst>
              <a:ext uri="{FF2B5EF4-FFF2-40B4-BE49-F238E27FC236}">
                <a16:creationId xmlns:a16="http://schemas.microsoft.com/office/drawing/2014/main" id="{8827B23C-D7AC-F017-FBFB-394088A6636F}"/>
              </a:ext>
            </a:extLst>
          </p:cNvPr>
          <p:cNvSpPr/>
          <p:nvPr/>
        </p:nvSpPr>
        <p:spPr>
          <a:xfrm>
            <a:off x="8220211" y="2344313"/>
            <a:ext cx="526473" cy="290361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rostokąt 25">
            <a:extLst>
              <a:ext uri="{FF2B5EF4-FFF2-40B4-BE49-F238E27FC236}">
                <a16:creationId xmlns:a16="http://schemas.microsoft.com/office/drawing/2014/main" id="{3D9F66EF-5EDB-E93F-C08B-4393AFB5F830}"/>
              </a:ext>
            </a:extLst>
          </p:cNvPr>
          <p:cNvSpPr/>
          <p:nvPr/>
        </p:nvSpPr>
        <p:spPr>
          <a:xfrm>
            <a:off x="7934036" y="2750827"/>
            <a:ext cx="526473" cy="159128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8CCE5432-ED5F-2DEC-F217-9DE684348B82}"/>
              </a:ext>
            </a:extLst>
          </p:cNvPr>
          <p:cNvSpPr/>
          <p:nvPr/>
        </p:nvSpPr>
        <p:spPr>
          <a:xfrm>
            <a:off x="7929265" y="3138639"/>
            <a:ext cx="1057717" cy="389652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6439944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11" grpId="0"/>
      <p:bldP spid="12" grpId="0" animBg="1"/>
      <p:bldP spid="22" grpId="0"/>
      <p:bldP spid="24" grpId="0" animBg="1"/>
      <p:bldP spid="25" grpId="0" animBg="1"/>
      <p:bldP spid="26" grpId="0" animBg="1"/>
      <p:bldP spid="27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" name="Obraz 39">
            <a:extLst>
              <a:ext uri="{FF2B5EF4-FFF2-40B4-BE49-F238E27FC236}">
                <a16:creationId xmlns:a16="http://schemas.microsoft.com/office/drawing/2014/main" id="{463D92FE-7FE1-3296-0ED4-2F8A849A4DA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70835" y="1630196"/>
            <a:ext cx="6911797" cy="4402800"/>
          </a:xfrm>
          <a:prstGeom prst="rect">
            <a:avLst/>
          </a:prstGeom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317" y="1602138"/>
            <a:ext cx="2236624" cy="618214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7"/>
            </a:pPr>
            <a:r>
              <a:rPr lang="pl-PL" sz="1600" kern="100" dirty="0"/>
              <a:t>Prvo rešenje</a:t>
            </a:r>
            <a:endParaRPr lang="pl-PL" sz="1600" kern="100" dirty="0">
              <a:effectLst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62694" y="6340540"/>
            <a:ext cx="4987442" cy="522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Gaspars</a:t>
            </a:r>
            <a:r>
              <a:rPr lang="pl-PL" sz="1200" dirty="0">
                <a:solidFill>
                  <a:srgbClr val="7F7F7F"/>
                </a:solidFill>
              </a:rPr>
              <a:t>-Wieloch, H. in: Szymczak, M. (ed.), 2011, pp. 17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sr-Latn-RS" dirty="0"/>
              <a:t>Transportni zadatak koristeći </a:t>
            </a:r>
            <a:r>
              <a:rPr lang="en-US" dirty="0"/>
              <a:t>MS Excel </a:t>
            </a:r>
            <a:r>
              <a:rPr lang="sr-Latn-RS" dirty="0"/>
              <a:t>i</a:t>
            </a:r>
            <a:r>
              <a:rPr lang="en-US" dirty="0"/>
              <a:t> Solver</a:t>
            </a:r>
            <a:r>
              <a:rPr lang="pl-PL" dirty="0"/>
              <a:t> – primer</a:t>
            </a:r>
            <a:endParaRPr lang="en-US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B4AAE347-8AD7-97FC-453D-68FE6812975E}"/>
              </a:ext>
            </a:extLst>
          </p:cNvPr>
          <p:cNvSpPr txBox="1">
            <a:spLocks/>
          </p:cNvSpPr>
          <p:nvPr/>
        </p:nvSpPr>
        <p:spPr>
          <a:xfrm>
            <a:off x="287911" y="5073504"/>
            <a:ext cx="1320755" cy="5229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Gaspars</a:t>
            </a:r>
            <a:r>
              <a:rPr lang="pl-PL" sz="1200" dirty="0">
                <a:solidFill>
                  <a:srgbClr val="7F7F7F"/>
                </a:solidFill>
              </a:rPr>
              <a:t>-Wieloch, H. in: Szymczak, M. (ed.), 2011, pp. 22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88F626C-EE9E-E4C3-FC6D-01195A595E4B}"/>
              </a:ext>
            </a:extLst>
          </p:cNvPr>
          <p:cNvSpPr txBox="1"/>
          <p:nvPr/>
        </p:nvSpPr>
        <p:spPr>
          <a:xfrm>
            <a:off x="1423478" y="6063348"/>
            <a:ext cx="6096000" cy="277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Figure </a:t>
            </a:r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9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First solution to an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optimisation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task</a:t>
            </a:r>
            <a:endParaRPr lang="pl-PL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3ED8E0C-9DC5-C0AB-DC00-D91215D2A106}"/>
              </a:ext>
            </a:extLst>
          </p:cNvPr>
          <p:cNvSpPr txBox="1"/>
          <p:nvPr/>
        </p:nvSpPr>
        <p:spPr>
          <a:xfrm>
            <a:off x="2084902" y="2019286"/>
            <a:ext cx="1038861" cy="338554"/>
          </a:xfrm>
          <a:prstGeom prst="rect">
            <a:avLst/>
          </a:prstGeom>
          <a:solidFill>
            <a:srgbClr val="C4D79B"/>
          </a:solidFill>
          <a:ln>
            <a:solidFill>
              <a:srgbClr val="C4D79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Veletrgovci i sektori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799E164F-3F9D-3D50-D3DE-7A2C485C3745}"/>
              </a:ext>
            </a:extLst>
          </p:cNvPr>
          <p:cNvSpPr/>
          <p:nvPr/>
        </p:nvSpPr>
        <p:spPr>
          <a:xfrm>
            <a:off x="7245383" y="2012071"/>
            <a:ext cx="548190" cy="352984"/>
          </a:xfrm>
          <a:prstGeom prst="rect">
            <a:avLst/>
          </a:prstGeom>
          <a:solidFill>
            <a:srgbClr val="C4D79B"/>
          </a:solidFill>
          <a:ln>
            <a:solidFill>
              <a:srgbClr val="C4D79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4F2A517-7B5A-F639-3F7C-8540DDC50FA3}"/>
              </a:ext>
            </a:extLst>
          </p:cNvPr>
          <p:cNvSpPr txBox="1"/>
          <p:nvPr/>
        </p:nvSpPr>
        <p:spPr>
          <a:xfrm>
            <a:off x="7193280" y="1988508"/>
            <a:ext cx="638004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Ukupno kod datog veletrgovca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AB2F70F-A271-537E-50B1-6EF00D56FDF9}"/>
              </a:ext>
            </a:extLst>
          </p:cNvPr>
          <p:cNvSpPr txBox="1"/>
          <p:nvPr/>
        </p:nvSpPr>
        <p:spPr>
          <a:xfrm>
            <a:off x="7984260" y="2080841"/>
            <a:ext cx="761310" cy="18466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Snabdevanje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F367A54B-B225-ACD5-2CA7-F8AD3B957BB2}"/>
              </a:ext>
            </a:extLst>
          </p:cNvPr>
          <p:cNvSpPr/>
          <p:nvPr/>
        </p:nvSpPr>
        <p:spPr>
          <a:xfrm>
            <a:off x="2207399" y="2854055"/>
            <a:ext cx="731520" cy="93733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DEADE08-1165-380A-5719-95242925C286}"/>
              </a:ext>
            </a:extLst>
          </p:cNvPr>
          <p:cNvSpPr txBox="1"/>
          <p:nvPr/>
        </p:nvSpPr>
        <p:spPr>
          <a:xfrm>
            <a:off x="2106423" y="2792822"/>
            <a:ext cx="933471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Sektori ukupno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C9C15871-83C6-A0B2-BCD8-7F6FDF03A813}"/>
              </a:ext>
            </a:extLst>
          </p:cNvPr>
          <p:cNvSpPr/>
          <p:nvPr/>
        </p:nvSpPr>
        <p:spPr>
          <a:xfrm>
            <a:off x="2296298" y="2988491"/>
            <a:ext cx="553720" cy="9373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CB3F88C7-BA03-47C3-B972-7A9C9F8BB744}"/>
              </a:ext>
            </a:extLst>
          </p:cNvPr>
          <p:cNvSpPr txBox="1"/>
          <p:nvPr/>
        </p:nvSpPr>
        <p:spPr>
          <a:xfrm>
            <a:off x="2293147" y="2916745"/>
            <a:ext cx="692647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Potražnja</a:t>
            </a: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9CE1788B-D45D-6E65-E16A-85D9CDED6A6A}"/>
              </a:ext>
            </a:extLst>
          </p:cNvPr>
          <p:cNvSpPr/>
          <p:nvPr/>
        </p:nvSpPr>
        <p:spPr>
          <a:xfrm>
            <a:off x="2072413" y="3279477"/>
            <a:ext cx="1038861" cy="200055"/>
          </a:xfrm>
          <a:prstGeom prst="rect">
            <a:avLst/>
          </a:prstGeom>
          <a:solidFill>
            <a:srgbClr val="B7DEE8"/>
          </a:solidFill>
          <a:ln>
            <a:solidFill>
              <a:srgbClr val="B7DEE8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0" name="pole tekstowe 19">
            <a:extLst>
              <a:ext uri="{FF2B5EF4-FFF2-40B4-BE49-F238E27FC236}">
                <a16:creationId xmlns:a16="http://schemas.microsoft.com/office/drawing/2014/main" id="{EBF58B9D-7070-66E5-9E2E-9946327B8F38}"/>
              </a:ext>
            </a:extLst>
          </p:cNvPr>
          <p:cNvSpPr txBox="1"/>
          <p:nvPr/>
        </p:nvSpPr>
        <p:spPr>
          <a:xfrm>
            <a:off x="2166723" y="3279477"/>
            <a:ext cx="904966" cy="276999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Vreme putovanja do sektora</a:t>
            </a:r>
          </a:p>
        </p:txBody>
      </p:sp>
      <p:sp>
        <p:nvSpPr>
          <p:cNvPr id="21" name="Prostokąt 20">
            <a:extLst>
              <a:ext uri="{FF2B5EF4-FFF2-40B4-BE49-F238E27FC236}">
                <a16:creationId xmlns:a16="http://schemas.microsoft.com/office/drawing/2014/main" id="{5E3B60B1-D8A4-50FA-926F-B6225DC87808}"/>
              </a:ext>
            </a:extLst>
          </p:cNvPr>
          <p:cNvSpPr/>
          <p:nvPr/>
        </p:nvSpPr>
        <p:spPr>
          <a:xfrm>
            <a:off x="2166723" y="3778906"/>
            <a:ext cx="869868" cy="97779"/>
          </a:xfrm>
          <a:prstGeom prst="rect">
            <a:avLst/>
          </a:prstGeom>
          <a:solidFill>
            <a:srgbClr val="FFCCFF"/>
          </a:solidFill>
          <a:ln>
            <a:solidFill>
              <a:srgbClr val="FFCCFF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8" name="pole tekstowe 27">
            <a:extLst>
              <a:ext uri="{FF2B5EF4-FFF2-40B4-BE49-F238E27FC236}">
                <a16:creationId xmlns:a16="http://schemas.microsoft.com/office/drawing/2014/main" id="{7C67B05E-D6D6-D557-9C16-6548AE52D091}"/>
              </a:ext>
            </a:extLst>
          </p:cNvPr>
          <p:cNvSpPr txBox="1"/>
          <p:nvPr/>
        </p:nvSpPr>
        <p:spPr>
          <a:xfrm>
            <a:off x="2034658" y="3707163"/>
            <a:ext cx="1114369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Vreme istovara</a:t>
            </a:r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id="{6E6BCA43-9EE1-BF51-C478-F36EE0556B50}"/>
              </a:ext>
            </a:extLst>
          </p:cNvPr>
          <p:cNvSpPr/>
          <p:nvPr/>
        </p:nvSpPr>
        <p:spPr>
          <a:xfrm>
            <a:off x="2044473" y="4103830"/>
            <a:ext cx="1066801" cy="196299"/>
          </a:xfrm>
          <a:prstGeom prst="rect">
            <a:avLst/>
          </a:prstGeom>
          <a:solidFill>
            <a:srgbClr val="CCFFCC"/>
          </a:solidFill>
          <a:ln>
            <a:solidFill>
              <a:srgbClr val="CCFFCC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0" name="pole tekstowe 29">
            <a:extLst>
              <a:ext uri="{FF2B5EF4-FFF2-40B4-BE49-F238E27FC236}">
                <a16:creationId xmlns:a16="http://schemas.microsoft.com/office/drawing/2014/main" id="{B0DEE986-B455-0526-6FA0-981B0DE16770}"/>
              </a:ext>
            </a:extLst>
          </p:cNvPr>
          <p:cNvSpPr txBox="1"/>
          <p:nvPr/>
        </p:nvSpPr>
        <p:spPr>
          <a:xfrm>
            <a:off x="2034657" y="4048483"/>
            <a:ext cx="1114369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Ukupno vreme istovara</a:t>
            </a:r>
          </a:p>
        </p:txBody>
      </p:sp>
      <p:sp>
        <p:nvSpPr>
          <p:cNvPr id="31" name="Prostokąt 30">
            <a:extLst>
              <a:ext uri="{FF2B5EF4-FFF2-40B4-BE49-F238E27FC236}">
                <a16:creationId xmlns:a16="http://schemas.microsoft.com/office/drawing/2014/main" id="{3F05009F-770B-6FD1-B926-CC5F25D1DEBF}"/>
              </a:ext>
            </a:extLst>
          </p:cNvPr>
          <p:cNvSpPr/>
          <p:nvPr/>
        </p:nvSpPr>
        <p:spPr>
          <a:xfrm>
            <a:off x="2034656" y="4572680"/>
            <a:ext cx="1114369" cy="360687"/>
          </a:xfrm>
          <a:prstGeom prst="rect">
            <a:avLst/>
          </a:prstGeom>
          <a:solidFill>
            <a:srgbClr val="FFCD99"/>
          </a:solidFill>
          <a:ln>
            <a:solidFill>
              <a:srgbClr val="FFCD9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2" name="pole tekstowe 31">
            <a:extLst>
              <a:ext uri="{FF2B5EF4-FFF2-40B4-BE49-F238E27FC236}">
                <a16:creationId xmlns:a16="http://schemas.microsoft.com/office/drawing/2014/main" id="{1FA74D40-3C48-4745-F66C-9E842989FE50}"/>
              </a:ext>
            </a:extLst>
          </p:cNvPr>
          <p:cNvSpPr txBox="1"/>
          <p:nvPr/>
        </p:nvSpPr>
        <p:spPr>
          <a:xfrm>
            <a:off x="1783081" y="4518660"/>
            <a:ext cx="1539276" cy="415498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Ukupno vreme putovanja (fiksno) i vreme istovara (promenljivo)</a:t>
            </a:r>
          </a:p>
        </p:txBody>
      </p:sp>
      <p:sp>
        <p:nvSpPr>
          <p:cNvPr id="33" name="Prostokąt 32">
            <a:extLst>
              <a:ext uri="{FF2B5EF4-FFF2-40B4-BE49-F238E27FC236}">
                <a16:creationId xmlns:a16="http://schemas.microsoft.com/office/drawing/2014/main" id="{29A1E5D3-AD39-55EF-F05F-23DBD3DF8D49}"/>
              </a:ext>
            </a:extLst>
          </p:cNvPr>
          <p:cNvSpPr/>
          <p:nvPr/>
        </p:nvSpPr>
        <p:spPr>
          <a:xfrm>
            <a:off x="2044473" y="5116510"/>
            <a:ext cx="1066801" cy="320092"/>
          </a:xfrm>
          <a:prstGeom prst="rect">
            <a:avLst/>
          </a:prstGeom>
          <a:solidFill>
            <a:srgbClr val="FFFF00"/>
          </a:solidFill>
          <a:ln>
            <a:solidFill>
              <a:srgbClr val="FFFF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4" name="pole tekstowe 33">
            <a:extLst>
              <a:ext uri="{FF2B5EF4-FFF2-40B4-BE49-F238E27FC236}">
                <a16:creationId xmlns:a16="http://schemas.microsoft.com/office/drawing/2014/main" id="{F8E20179-5CDC-19D8-0667-2382FDD309E6}"/>
              </a:ext>
            </a:extLst>
          </p:cNvPr>
          <p:cNvSpPr txBox="1"/>
          <p:nvPr/>
        </p:nvSpPr>
        <p:spPr>
          <a:xfrm>
            <a:off x="1842641" y="5105566"/>
            <a:ext cx="1498397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Bazne i nebazne rute</a:t>
            </a:r>
          </a:p>
        </p:txBody>
      </p:sp>
      <p:sp>
        <p:nvSpPr>
          <p:cNvPr id="35" name="Prostokąt 34">
            <a:extLst>
              <a:ext uri="{FF2B5EF4-FFF2-40B4-BE49-F238E27FC236}">
                <a16:creationId xmlns:a16="http://schemas.microsoft.com/office/drawing/2014/main" id="{4267EAF3-8485-4A2D-943F-0564892BBFCA}"/>
              </a:ext>
            </a:extLst>
          </p:cNvPr>
          <p:cNvSpPr/>
          <p:nvPr/>
        </p:nvSpPr>
        <p:spPr>
          <a:xfrm>
            <a:off x="2077391" y="5638058"/>
            <a:ext cx="1055127" cy="32009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D42964F5-EC84-26B2-D49C-1E7EC82783A7}"/>
              </a:ext>
            </a:extLst>
          </p:cNvPr>
          <p:cNvSpPr txBox="1"/>
          <p:nvPr/>
        </p:nvSpPr>
        <p:spPr>
          <a:xfrm>
            <a:off x="2025715" y="5630830"/>
            <a:ext cx="113224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Ukupno vreme na baznim rutama</a:t>
            </a:r>
          </a:p>
        </p:txBody>
      </p:sp>
      <p:sp>
        <p:nvSpPr>
          <p:cNvPr id="37" name="Prostokąt 36">
            <a:extLst>
              <a:ext uri="{FF2B5EF4-FFF2-40B4-BE49-F238E27FC236}">
                <a16:creationId xmlns:a16="http://schemas.microsoft.com/office/drawing/2014/main" id="{37C8336A-7E67-2940-A5AA-EED0C78B4EC3}"/>
              </a:ext>
            </a:extLst>
          </p:cNvPr>
          <p:cNvSpPr/>
          <p:nvPr/>
        </p:nvSpPr>
        <p:spPr>
          <a:xfrm>
            <a:off x="7848950" y="5638058"/>
            <a:ext cx="896620" cy="92898"/>
          </a:xfrm>
          <a:prstGeom prst="rect">
            <a:avLst/>
          </a:prstGeom>
          <a:solidFill>
            <a:srgbClr val="FFCEFB"/>
          </a:solidFill>
          <a:ln>
            <a:solidFill>
              <a:srgbClr val="FFCE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2094C745-5282-5AC4-B799-2B7F57805E21}"/>
              </a:ext>
            </a:extLst>
          </p:cNvPr>
          <p:cNvSpPr txBox="1"/>
          <p:nvPr/>
        </p:nvSpPr>
        <p:spPr>
          <a:xfrm>
            <a:off x="7701198" y="5584479"/>
            <a:ext cx="1189735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Objektivna funkcija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42" name="pole tekstowe 41">
                <a:extLst>
                  <a:ext uri="{FF2B5EF4-FFF2-40B4-BE49-F238E27FC236}">
                    <a16:creationId xmlns:a16="http://schemas.microsoft.com/office/drawing/2014/main" id="{0203035A-B8D4-6583-5ADE-F737520280B4}"/>
                  </a:ext>
                </a:extLst>
              </p:cNvPr>
              <p:cNvSpPr txBox="1"/>
              <p:nvPr/>
            </p:nvSpPr>
            <p:spPr>
              <a:xfrm>
                <a:off x="9062312" y="2662371"/>
                <a:ext cx="2944961" cy="20313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r>
                  <a:rPr lang="sr-Latn-RS" sz="18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Prevoz proizvoda na relaciji koja povezuje veletrgovca P sa sektorom F trenutno ima najduže trajanje, odnosno </a:t>
                </a:r>
                <a:r>
                  <a:rPr lang="en-US" sz="1800" dirty="0">
                    <a:solidFill>
                      <a:srgbClr val="1065AB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9</a:t>
                </a:r>
                <a:r>
                  <a:rPr lang="pl-PL" sz="1800" dirty="0">
                    <a:solidFill>
                      <a:srgbClr val="1065AB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,</a:t>
                </a:r>
                <a:r>
                  <a:rPr lang="en-US" sz="1800" dirty="0">
                    <a:solidFill>
                      <a:srgbClr val="1065AB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8 </a:t>
                </a:r>
                <a:r>
                  <a:rPr lang="sr-Latn-RS" dirty="0">
                    <a:solidFill>
                      <a:srgbClr val="1065AB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sati</a:t>
                </a:r>
                <a:r>
                  <a:rPr lang="en-US" sz="18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, </a:t>
                </a:r>
                <a:r>
                  <a:rPr lang="sr-Latn-RS" sz="1800" dirty="0"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i treba da opslužuje </a:t>
                </a:r>
                <a:r>
                  <a:rPr lang="sr-Latn-RS" dirty="0">
                    <a:solidFill>
                      <a:srgbClr val="1065AB"/>
                    </a:solidFill>
                    <a:latin typeface="Tahoma" panose="020B0604030504040204" pitchFamily="34" charset="0"/>
                    <a:ea typeface="Times New Roman" panose="02020603050405020304" pitchFamily="18" charset="0"/>
                  </a:rPr>
                  <a:t>dve prodavnice</a:t>
                </a:r>
                <a:r>
                  <a:rPr lang="en-US" sz="1800" dirty="0">
                    <a:solidFill>
                      <a:srgbClr val="1065AB"/>
                    </a:solidFill>
                    <a:effectLst/>
                    <a:latin typeface="Tahoma" panose="020B0604030504040204" pitchFamily="34" charset="0"/>
                    <a:ea typeface="Times New Roman" panose="02020603050405020304" pitchFamily="18" charset="0"/>
                  </a:rPr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pl-PL" i="1">
                            <a:solidFill>
                              <a:srgbClr val="1065AB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</m:ctrlPr>
                      </m:sSubPr>
                      <m:e>
                        <m:r>
                          <a:rPr lang="en-US" sz="1800" i="1">
                            <a:solidFill>
                              <a:srgbClr val="1065AB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(</m:t>
                        </m:r>
                        <m:r>
                          <a:rPr lang="pl-PL" sz="1800" i="1">
                            <a:solidFill>
                              <a:srgbClr val="1065AB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𝑥</m:t>
                        </m:r>
                      </m:e>
                      <m:sub>
                        <m:r>
                          <a:rPr lang="en-US" sz="1800" i="1">
                            <a:solidFill>
                              <a:srgbClr val="1065AB"/>
                            </a:solidFill>
                            <a:effectLst/>
                            <a:latin typeface="Cambria Math" panose="02040503050406030204" pitchFamily="18" charset="0"/>
                            <a:ea typeface="Times New Roman" panose="02020603050405020304" pitchFamily="18" charset="0"/>
                            <a:cs typeface="Tahoma" panose="020B0604030504040204" pitchFamily="34" charset="0"/>
                          </a:rPr>
                          <m:t>16</m:t>
                        </m:r>
                      </m:sub>
                    </m:sSub>
                    <m:r>
                      <a:rPr lang="en-US" sz="1800" i="1">
                        <a:solidFill>
                          <a:srgbClr val="1065AB"/>
                        </a:solidFill>
                        <a:effectLst/>
                        <a:latin typeface="Cambria Math" panose="02040503050406030204" pitchFamily="18" charset="0"/>
                        <a:ea typeface="Times New Roman" panose="02020603050405020304" pitchFamily="18" charset="0"/>
                        <a:cs typeface="Tahoma" panose="020B0604030504040204" pitchFamily="34" charset="0"/>
                      </a:rPr>
                      <m:t>=2)</m:t>
                    </m:r>
                  </m:oMath>
                </a14:m>
                <a:r>
                  <a:rPr lang="pl-PL" dirty="0"/>
                  <a:t>.</a:t>
                </a:r>
              </a:p>
            </p:txBody>
          </p:sp>
        </mc:Choice>
        <mc:Fallback xmlns="">
          <p:sp>
            <p:nvSpPr>
              <p:cNvPr id="42" name="pole tekstowe 41">
                <a:extLst>
                  <a:ext uri="{FF2B5EF4-FFF2-40B4-BE49-F238E27FC236}">
                    <a16:creationId xmlns:a16="http://schemas.microsoft.com/office/drawing/2014/main" id="{0203035A-B8D4-6583-5ADE-F737520280B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062312" y="2662371"/>
                <a:ext cx="2944961" cy="2031325"/>
              </a:xfrm>
              <a:prstGeom prst="rect">
                <a:avLst/>
              </a:prstGeom>
              <a:blipFill>
                <a:blip r:embed="rId3"/>
                <a:stretch>
                  <a:fillRect l="-1863" t="-1802" r="-3313" b="-420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65636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7CEFDD90-0F32-3894-47B3-8DFEED04D36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126" y="1666851"/>
            <a:ext cx="6340371" cy="2040772"/>
          </a:xfrm>
          <a:prstGeom prst="rect">
            <a:avLst/>
          </a:prstGeom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7180" y="1631694"/>
            <a:ext cx="2236624" cy="618214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8"/>
            </a:pPr>
            <a:r>
              <a:rPr lang="pl-PL" sz="1600" kern="100" dirty="0"/>
              <a:t>Drugo rešenje</a:t>
            </a:r>
            <a:endParaRPr lang="pl-PL" sz="1600" kern="100" dirty="0">
              <a:effectLst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62694" y="6340540"/>
            <a:ext cx="4987442" cy="522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Gaspars</a:t>
            </a:r>
            <a:r>
              <a:rPr lang="pl-PL" sz="1200" dirty="0">
                <a:solidFill>
                  <a:srgbClr val="7F7F7F"/>
                </a:solidFill>
              </a:rPr>
              <a:t>-Wieloch, H. in: Szymczak, M. (ed.), 2011, pp. 17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sr-Latn-RS" dirty="0"/>
              <a:t>Transportni zadatak koristeći </a:t>
            </a:r>
            <a:r>
              <a:rPr lang="en-US" dirty="0"/>
              <a:t>MS Excel </a:t>
            </a:r>
            <a:r>
              <a:rPr lang="sr-Latn-RS" dirty="0"/>
              <a:t>i</a:t>
            </a:r>
            <a:r>
              <a:rPr lang="en-US" dirty="0"/>
              <a:t> Solver</a:t>
            </a:r>
            <a:r>
              <a:rPr lang="pl-PL" dirty="0"/>
              <a:t> – primer</a:t>
            </a:r>
            <a:endParaRPr lang="en-US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B4AAE347-8AD7-97FC-453D-68FE6812975E}"/>
              </a:ext>
            </a:extLst>
          </p:cNvPr>
          <p:cNvSpPr txBox="1">
            <a:spLocks/>
          </p:cNvSpPr>
          <p:nvPr/>
        </p:nvSpPr>
        <p:spPr>
          <a:xfrm>
            <a:off x="287911" y="5073504"/>
            <a:ext cx="1320755" cy="5229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Gaspars</a:t>
            </a:r>
            <a:r>
              <a:rPr lang="pl-PL" sz="1200" dirty="0">
                <a:solidFill>
                  <a:srgbClr val="7F7F7F"/>
                </a:solidFill>
              </a:rPr>
              <a:t>-Wieloch, H. in: Szymczak, M. (ed.), 2011, pp. 22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88F626C-EE9E-E4C3-FC6D-01195A595E4B}"/>
              </a:ext>
            </a:extLst>
          </p:cNvPr>
          <p:cNvSpPr txBox="1"/>
          <p:nvPr/>
        </p:nvSpPr>
        <p:spPr>
          <a:xfrm>
            <a:off x="1423478" y="6063348"/>
            <a:ext cx="6096000" cy="277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Figure 10: Second solution to an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optimisation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task</a:t>
            </a:r>
            <a:endParaRPr lang="pl-PL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3ED8E0C-9DC5-C0AB-DC00-D91215D2A106}"/>
              </a:ext>
            </a:extLst>
          </p:cNvPr>
          <p:cNvSpPr txBox="1"/>
          <p:nvPr/>
        </p:nvSpPr>
        <p:spPr>
          <a:xfrm>
            <a:off x="2044473" y="2019286"/>
            <a:ext cx="1038861" cy="338554"/>
          </a:xfrm>
          <a:prstGeom prst="rect">
            <a:avLst/>
          </a:prstGeom>
          <a:solidFill>
            <a:srgbClr val="C4D79B"/>
          </a:solidFill>
          <a:ln>
            <a:solidFill>
              <a:srgbClr val="C4D79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Veletrgovci i sektori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799E164F-3F9D-3D50-D3DE-7A2C485C3745}"/>
              </a:ext>
            </a:extLst>
          </p:cNvPr>
          <p:cNvSpPr/>
          <p:nvPr/>
        </p:nvSpPr>
        <p:spPr>
          <a:xfrm>
            <a:off x="6850341" y="2019286"/>
            <a:ext cx="520739" cy="352984"/>
          </a:xfrm>
          <a:prstGeom prst="rect">
            <a:avLst/>
          </a:prstGeom>
          <a:solidFill>
            <a:srgbClr val="C4D79B"/>
          </a:solidFill>
          <a:ln>
            <a:solidFill>
              <a:srgbClr val="C4D79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4F2A517-7B5A-F639-3F7C-8540DDC50FA3}"/>
              </a:ext>
            </a:extLst>
          </p:cNvPr>
          <p:cNvSpPr txBox="1"/>
          <p:nvPr/>
        </p:nvSpPr>
        <p:spPr>
          <a:xfrm>
            <a:off x="6798904" y="2003897"/>
            <a:ext cx="653456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Ukupno kod datog veletrgovca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AB2F70F-A271-537E-50B1-6EF00D56FDF9}"/>
              </a:ext>
            </a:extLst>
          </p:cNvPr>
          <p:cNvSpPr txBox="1"/>
          <p:nvPr/>
        </p:nvSpPr>
        <p:spPr>
          <a:xfrm>
            <a:off x="7516117" y="2096930"/>
            <a:ext cx="719198" cy="18466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Snabdevanje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F367A54B-B225-ACD5-2CA7-F8AD3B957BB2}"/>
              </a:ext>
            </a:extLst>
          </p:cNvPr>
          <p:cNvSpPr/>
          <p:nvPr/>
        </p:nvSpPr>
        <p:spPr>
          <a:xfrm>
            <a:off x="2208985" y="2840985"/>
            <a:ext cx="731520" cy="93733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DEADE08-1165-380A-5719-95242925C286}"/>
              </a:ext>
            </a:extLst>
          </p:cNvPr>
          <p:cNvSpPr txBox="1"/>
          <p:nvPr/>
        </p:nvSpPr>
        <p:spPr>
          <a:xfrm>
            <a:off x="2106421" y="2775675"/>
            <a:ext cx="933471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Sektori ukupno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C9C15871-83C6-A0B2-BCD8-7F6FDF03A813}"/>
              </a:ext>
            </a:extLst>
          </p:cNvPr>
          <p:cNvSpPr/>
          <p:nvPr/>
        </p:nvSpPr>
        <p:spPr>
          <a:xfrm>
            <a:off x="2296296" y="2967916"/>
            <a:ext cx="553720" cy="93733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CB3F88C7-BA03-47C3-B972-7A9C9F8BB744}"/>
              </a:ext>
            </a:extLst>
          </p:cNvPr>
          <p:cNvSpPr txBox="1"/>
          <p:nvPr/>
        </p:nvSpPr>
        <p:spPr>
          <a:xfrm>
            <a:off x="2261349" y="2891709"/>
            <a:ext cx="679155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Potražnja</a:t>
            </a:r>
          </a:p>
        </p:txBody>
      </p:sp>
      <p:sp>
        <p:nvSpPr>
          <p:cNvPr id="35" name="Prostokąt 34">
            <a:extLst>
              <a:ext uri="{FF2B5EF4-FFF2-40B4-BE49-F238E27FC236}">
                <a16:creationId xmlns:a16="http://schemas.microsoft.com/office/drawing/2014/main" id="{4267EAF3-8485-4A2D-943F-0564892BBFCA}"/>
              </a:ext>
            </a:extLst>
          </p:cNvPr>
          <p:cNvSpPr/>
          <p:nvPr/>
        </p:nvSpPr>
        <p:spPr>
          <a:xfrm>
            <a:off x="2097167" y="3359416"/>
            <a:ext cx="933471" cy="28751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D42964F5-EC84-26B2-D49C-1E7EC82783A7}"/>
              </a:ext>
            </a:extLst>
          </p:cNvPr>
          <p:cNvSpPr txBox="1"/>
          <p:nvPr/>
        </p:nvSpPr>
        <p:spPr>
          <a:xfrm>
            <a:off x="2007034" y="3333895"/>
            <a:ext cx="113224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Ukupno vreme na baznim rutama</a:t>
            </a:r>
          </a:p>
        </p:txBody>
      </p:sp>
      <p:sp>
        <p:nvSpPr>
          <p:cNvPr id="37" name="Prostokąt 36">
            <a:extLst>
              <a:ext uri="{FF2B5EF4-FFF2-40B4-BE49-F238E27FC236}">
                <a16:creationId xmlns:a16="http://schemas.microsoft.com/office/drawing/2014/main" id="{37C8336A-7E67-2940-A5AA-EED0C78B4EC3}"/>
              </a:ext>
            </a:extLst>
          </p:cNvPr>
          <p:cNvSpPr/>
          <p:nvPr/>
        </p:nvSpPr>
        <p:spPr>
          <a:xfrm>
            <a:off x="7422516" y="3347085"/>
            <a:ext cx="812799" cy="92898"/>
          </a:xfrm>
          <a:prstGeom prst="rect">
            <a:avLst/>
          </a:prstGeom>
          <a:solidFill>
            <a:srgbClr val="FFCEFB"/>
          </a:solidFill>
          <a:ln>
            <a:solidFill>
              <a:srgbClr val="FFCE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2094C745-5282-5AC4-B799-2B7F57805E21}"/>
              </a:ext>
            </a:extLst>
          </p:cNvPr>
          <p:cNvSpPr txBox="1"/>
          <p:nvPr/>
        </p:nvSpPr>
        <p:spPr>
          <a:xfrm>
            <a:off x="7233055" y="3276605"/>
            <a:ext cx="1189735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Objektivna funkcija</a:t>
            </a: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0203035A-B8D4-6583-5ADE-F737520280B4}"/>
              </a:ext>
            </a:extLst>
          </p:cNvPr>
          <p:cNvSpPr txBox="1"/>
          <p:nvPr/>
        </p:nvSpPr>
        <p:spPr>
          <a:xfrm>
            <a:off x="1911126" y="4576077"/>
            <a:ext cx="9549332" cy="9233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dirty="0">
                <a:latin typeface="Tahoma" panose="020B0604030504040204" pitchFamily="34" charset="0"/>
                <a:ea typeface="Times New Roman" panose="02020603050405020304" pitchFamily="18" charset="0"/>
              </a:rPr>
              <a:t>U njega vredi uključiti uslov</a:t>
            </a:r>
            <a:r>
              <a:rPr lang="en-US" dirty="0">
                <a:latin typeface="Tahoma" panose="020B0604030504040204" pitchFamily="34" charset="0"/>
                <a:ea typeface="Times New Roman" panose="02020603050405020304" pitchFamily="18" charset="0"/>
              </a:rPr>
              <a:t> x_28≤2, </a:t>
            </a:r>
            <a:r>
              <a:rPr lang="sr-Latn-RS" dirty="0">
                <a:latin typeface="Tahoma" panose="020B0604030504040204" pitchFamily="34" charset="0"/>
                <a:ea typeface="Times New Roman" panose="02020603050405020304" pitchFamily="18" charset="0"/>
              </a:rPr>
              <a:t>tj</a:t>
            </a:r>
            <a:r>
              <a:rPr lang="en-US" dirty="0">
                <a:latin typeface="Tahoma" panose="020B0604030504040204" pitchFamily="34" charset="0"/>
                <a:ea typeface="Times New Roman" panose="02020603050405020304" pitchFamily="18" charset="0"/>
              </a:rPr>
              <a:t>, $J$9≤2, </a:t>
            </a:r>
            <a:r>
              <a:rPr lang="sr-Latn-RS" dirty="0">
                <a:latin typeface="Tahoma" panose="020B0604030504040204" pitchFamily="34" charset="0"/>
                <a:ea typeface="Times New Roman" panose="02020603050405020304" pitchFamily="18" charset="0"/>
              </a:rPr>
              <a:t>jer će onda doprineti smanjenju vremena isporuke na</a:t>
            </a:r>
            <a:r>
              <a:rPr lang="en-US" dirty="0">
                <a:latin typeface="Tahoma" panose="020B0604030504040204" pitchFamily="34" charset="0"/>
                <a:ea typeface="Times New Roman" panose="02020603050405020304" pitchFamily="18" charset="0"/>
              </a:rPr>
              <a:t> Z-H </a:t>
            </a:r>
            <a:r>
              <a:rPr lang="sr-Latn-RS" dirty="0">
                <a:latin typeface="Tahoma" panose="020B0604030504040204" pitchFamily="34" charset="0"/>
                <a:ea typeface="Times New Roman" panose="02020603050405020304" pitchFamily="18" charset="0"/>
              </a:rPr>
              <a:t>ruti za najmanje 0,4 sata </a:t>
            </a:r>
            <a:r>
              <a:rPr lang="en-US" dirty="0">
                <a:latin typeface="Tahoma" panose="020B0604030504040204" pitchFamily="34" charset="0"/>
                <a:ea typeface="Times New Roman" panose="02020603050405020304" pitchFamily="18" charset="0"/>
              </a:rPr>
              <a:t>(</a:t>
            </a:r>
            <a:r>
              <a:rPr lang="sr-Latn-RS" dirty="0">
                <a:latin typeface="Tahoma" panose="020B0604030504040204" pitchFamily="34" charset="0"/>
                <a:ea typeface="Times New Roman" panose="02020603050405020304" pitchFamily="18" charset="0"/>
              </a:rPr>
              <a:t>vreme istovara za proizvode u H sektoru će tada biti</a:t>
            </a:r>
            <a:r>
              <a:rPr lang="en-US" dirty="0"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8</a:t>
            </a:r>
            <a:r>
              <a:rPr lang="pl-PL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,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2-0</a:t>
            </a:r>
            <a:r>
              <a:rPr lang="pl-PL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,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4=7</a:t>
            </a:r>
            <a:r>
              <a:rPr lang="pl-PL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,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8 </a:t>
            </a:r>
            <a:r>
              <a:rPr lang="sr-Latn-RS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sati</a:t>
            </a:r>
            <a:r>
              <a:rPr lang="en-US" dirty="0">
                <a:latin typeface="Tahoma" panose="020B0604030504040204" pitchFamily="34" charset="0"/>
                <a:ea typeface="Times New Roman" panose="02020603050405020304" pitchFamily="18" charset="0"/>
              </a:rPr>
              <a:t>)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353840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Obraz 11">
            <a:extLst>
              <a:ext uri="{FF2B5EF4-FFF2-40B4-BE49-F238E27FC236}">
                <a16:creationId xmlns:a16="http://schemas.microsoft.com/office/drawing/2014/main" id="{1F3CAEB3-3AFA-0BA4-0F02-28A4A9D062F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11126" y="1633979"/>
            <a:ext cx="6414190" cy="2041200"/>
          </a:xfrm>
          <a:prstGeom prst="rect">
            <a:avLst/>
          </a:prstGeom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317" y="1602138"/>
            <a:ext cx="2236624" cy="618214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9"/>
            </a:pPr>
            <a:r>
              <a:rPr lang="pl-PL" sz="1600" kern="100" dirty="0"/>
              <a:t>Treće rešenje</a:t>
            </a:r>
            <a:endParaRPr lang="pl-PL" sz="1600" kern="100" dirty="0">
              <a:effectLst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62694" y="6340540"/>
            <a:ext cx="4987442" cy="522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Gaspars</a:t>
            </a:r>
            <a:r>
              <a:rPr lang="pl-PL" sz="1200" dirty="0">
                <a:solidFill>
                  <a:srgbClr val="7F7F7F"/>
                </a:solidFill>
              </a:rPr>
              <a:t>-Wieloch, H. in: Szymczak, M. (ed.), 2011, pp. 17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sr-Latn-RS" dirty="0"/>
              <a:t>Transportni zadatak </a:t>
            </a:r>
            <a:r>
              <a:rPr lang="en-US" dirty="0"/>
              <a:t>MS Excel </a:t>
            </a:r>
            <a:r>
              <a:rPr lang="sr-Latn-RS" dirty="0"/>
              <a:t>i</a:t>
            </a:r>
            <a:r>
              <a:rPr lang="en-US" dirty="0"/>
              <a:t> Solver</a:t>
            </a:r>
            <a:r>
              <a:rPr lang="pl-PL" dirty="0"/>
              <a:t> – primer</a:t>
            </a:r>
            <a:endParaRPr lang="en-US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B4AAE347-8AD7-97FC-453D-68FE6812975E}"/>
              </a:ext>
            </a:extLst>
          </p:cNvPr>
          <p:cNvSpPr txBox="1">
            <a:spLocks/>
          </p:cNvSpPr>
          <p:nvPr/>
        </p:nvSpPr>
        <p:spPr>
          <a:xfrm>
            <a:off x="287911" y="5073504"/>
            <a:ext cx="1320755" cy="5229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Gaspars</a:t>
            </a:r>
            <a:r>
              <a:rPr lang="pl-PL" sz="1200" dirty="0">
                <a:solidFill>
                  <a:srgbClr val="7F7F7F"/>
                </a:solidFill>
              </a:rPr>
              <a:t>-Wieloch, H. in: Szymczak, M. (ed.), 2011, pp. 23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88F626C-EE9E-E4C3-FC6D-01195A595E4B}"/>
              </a:ext>
            </a:extLst>
          </p:cNvPr>
          <p:cNvSpPr txBox="1"/>
          <p:nvPr/>
        </p:nvSpPr>
        <p:spPr>
          <a:xfrm>
            <a:off x="1423478" y="6063348"/>
            <a:ext cx="6096000" cy="277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Figure </a:t>
            </a:r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: The third solution to the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optimisation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task.</a:t>
            </a:r>
            <a:endParaRPr lang="pl-PL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3ED8E0C-9DC5-C0AB-DC00-D91215D2A106}"/>
              </a:ext>
            </a:extLst>
          </p:cNvPr>
          <p:cNvSpPr txBox="1"/>
          <p:nvPr/>
        </p:nvSpPr>
        <p:spPr>
          <a:xfrm>
            <a:off x="2044473" y="2019286"/>
            <a:ext cx="1038861" cy="338554"/>
          </a:xfrm>
          <a:prstGeom prst="rect">
            <a:avLst/>
          </a:prstGeom>
          <a:solidFill>
            <a:srgbClr val="C4D79B"/>
          </a:solidFill>
          <a:ln>
            <a:solidFill>
              <a:srgbClr val="C4D79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Veletrgovci i sektori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799E164F-3F9D-3D50-D3DE-7A2C485C3745}"/>
              </a:ext>
            </a:extLst>
          </p:cNvPr>
          <p:cNvSpPr/>
          <p:nvPr/>
        </p:nvSpPr>
        <p:spPr>
          <a:xfrm>
            <a:off x="6850341" y="2019286"/>
            <a:ext cx="520739" cy="352984"/>
          </a:xfrm>
          <a:prstGeom prst="rect">
            <a:avLst/>
          </a:prstGeom>
          <a:solidFill>
            <a:srgbClr val="C4D79B"/>
          </a:solidFill>
          <a:ln>
            <a:solidFill>
              <a:srgbClr val="C4D79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4F2A517-7B5A-F639-3F7C-8540DDC50FA3}"/>
              </a:ext>
            </a:extLst>
          </p:cNvPr>
          <p:cNvSpPr txBox="1"/>
          <p:nvPr/>
        </p:nvSpPr>
        <p:spPr>
          <a:xfrm>
            <a:off x="6815818" y="2011112"/>
            <a:ext cx="665777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Ukupno kod datog veletrgovca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AB2F70F-A271-537E-50B1-6EF00D56FDF9}"/>
              </a:ext>
            </a:extLst>
          </p:cNvPr>
          <p:cNvSpPr txBox="1"/>
          <p:nvPr/>
        </p:nvSpPr>
        <p:spPr>
          <a:xfrm>
            <a:off x="7516116" y="2096930"/>
            <a:ext cx="742969" cy="184666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Snabdevanje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F367A54B-B225-ACD5-2CA7-F8AD3B957BB2}"/>
              </a:ext>
            </a:extLst>
          </p:cNvPr>
          <p:cNvSpPr/>
          <p:nvPr/>
        </p:nvSpPr>
        <p:spPr>
          <a:xfrm>
            <a:off x="2222320" y="2819871"/>
            <a:ext cx="731520" cy="93733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DEADE08-1165-380A-5719-95242925C286}"/>
              </a:ext>
            </a:extLst>
          </p:cNvPr>
          <p:cNvSpPr txBox="1"/>
          <p:nvPr/>
        </p:nvSpPr>
        <p:spPr>
          <a:xfrm>
            <a:off x="2106421" y="2755449"/>
            <a:ext cx="933471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Sektori ukupno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C9C15871-83C6-A0B2-BCD8-7F6FDF03A813}"/>
              </a:ext>
            </a:extLst>
          </p:cNvPr>
          <p:cNvSpPr/>
          <p:nvPr/>
        </p:nvSpPr>
        <p:spPr>
          <a:xfrm>
            <a:off x="2311220" y="2960073"/>
            <a:ext cx="553720" cy="6842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CB3F88C7-BA03-47C3-B972-7A9C9F8BB744}"/>
              </a:ext>
            </a:extLst>
          </p:cNvPr>
          <p:cNvSpPr txBox="1"/>
          <p:nvPr/>
        </p:nvSpPr>
        <p:spPr>
          <a:xfrm>
            <a:off x="2276274" y="2872133"/>
            <a:ext cx="754364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Potražnja</a:t>
            </a:r>
          </a:p>
        </p:txBody>
      </p:sp>
      <p:sp>
        <p:nvSpPr>
          <p:cNvPr id="35" name="Prostokąt 34">
            <a:extLst>
              <a:ext uri="{FF2B5EF4-FFF2-40B4-BE49-F238E27FC236}">
                <a16:creationId xmlns:a16="http://schemas.microsoft.com/office/drawing/2014/main" id="{4267EAF3-8485-4A2D-943F-0564892BBFCA}"/>
              </a:ext>
            </a:extLst>
          </p:cNvPr>
          <p:cNvSpPr/>
          <p:nvPr/>
        </p:nvSpPr>
        <p:spPr>
          <a:xfrm>
            <a:off x="2097167" y="3359416"/>
            <a:ext cx="933471" cy="28751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D42964F5-EC84-26B2-D49C-1E7EC82783A7}"/>
              </a:ext>
            </a:extLst>
          </p:cNvPr>
          <p:cNvSpPr txBox="1"/>
          <p:nvPr/>
        </p:nvSpPr>
        <p:spPr>
          <a:xfrm>
            <a:off x="2007034" y="3333895"/>
            <a:ext cx="113224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Ukupno vreme na baznim rutama</a:t>
            </a:r>
          </a:p>
        </p:txBody>
      </p:sp>
      <p:sp>
        <p:nvSpPr>
          <p:cNvPr id="37" name="Prostokąt 36">
            <a:extLst>
              <a:ext uri="{FF2B5EF4-FFF2-40B4-BE49-F238E27FC236}">
                <a16:creationId xmlns:a16="http://schemas.microsoft.com/office/drawing/2014/main" id="{37C8336A-7E67-2940-A5AA-EED0C78B4EC3}"/>
              </a:ext>
            </a:extLst>
          </p:cNvPr>
          <p:cNvSpPr/>
          <p:nvPr/>
        </p:nvSpPr>
        <p:spPr>
          <a:xfrm>
            <a:off x="7446287" y="3313811"/>
            <a:ext cx="812799" cy="92898"/>
          </a:xfrm>
          <a:prstGeom prst="rect">
            <a:avLst/>
          </a:prstGeom>
          <a:solidFill>
            <a:srgbClr val="FFCEFB"/>
          </a:solidFill>
          <a:ln>
            <a:solidFill>
              <a:srgbClr val="FFCE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2094C745-5282-5AC4-B799-2B7F57805E21}"/>
              </a:ext>
            </a:extLst>
          </p:cNvPr>
          <p:cNvSpPr txBox="1"/>
          <p:nvPr/>
        </p:nvSpPr>
        <p:spPr>
          <a:xfrm>
            <a:off x="7257818" y="3259388"/>
            <a:ext cx="1189735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Objektivna funkcija</a:t>
            </a: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0203035A-B8D4-6583-5ADE-F737520280B4}"/>
              </a:ext>
            </a:extLst>
          </p:cNvPr>
          <p:cNvSpPr txBox="1"/>
          <p:nvPr/>
        </p:nvSpPr>
        <p:spPr>
          <a:xfrm>
            <a:off x="1911126" y="4576077"/>
            <a:ext cx="9549332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dirty="0">
                <a:latin typeface="Tahoma" panose="020B0604030504040204" pitchFamily="34" charset="0"/>
                <a:ea typeface="Times New Roman" panose="02020603050405020304" pitchFamily="18" charset="0"/>
              </a:rPr>
              <a:t>Vreme na </a:t>
            </a:r>
            <a:r>
              <a:rPr lang="en-US" dirty="0">
                <a:latin typeface="Tahoma" panose="020B0604030504040204" pitchFamily="34" charset="0"/>
                <a:ea typeface="Times New Roman" panose="02020603050405020304" pitchFamily="18" charset="0"/>
              </a:rPr>
              <a:t>Z-H </a:t>
            </a:r>
            <a:r>
              <a:rPr lang="sr-Latn-RS" dirty="0">
                <a:latin typeface="Tahoma" panose="020B0604030504040204" pitchFamily="34" charset="0"/>
                <a:ea typeface="Times New Roman" panose="02020603050405020304" pitchFamily="18" charset="0"/>
              </a:rPr>
              <a:t>ruti smanjeno na 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7</a:t>
            </a:r>
            <a:r>
              <a:rPr lang="pl-PL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,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5 </a:t>
            </a:r>
            <a:r>
              <a:rPr lang="sr-Latn-RS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sati</a:t>
            </a:r>
            <a:r>
              <a:rPr lang="en-US" dirty="0">
                <a:latin typeface="Tahoma" panose="020B0604030504040204" pitchFamily="34" charset="0"/>
                <a:ea typeface="Times New Roman" panose="02020603050405020304" pitchFamily="18" charset="0"/>
              </a:rPr>
              <a:t>, </a:t>
            </a:r>
            <a:r>
              <a:rPr lang="sr-Latn-RS" dirty="0">
                <a:latin typeface="Tahoma" panose="020B0604030504040204" pitchFamily="34" charset="0"/>
                <a:ea typeface="Times New Roman" panose="02020603050405020304" pitchFamily="18" charset="0"/>
              </a:rPr>
              <a:t>ali je najduže zabeleženo na </a:t>
            </a:r>
            <a:r>
              <a:rPr lang="en-US" dirty="0">
                <a:latin typeface="Tahoma" panose="020B0604030504040204" pitchFamily="34" charset="0"/>
                <a:ea typeface="Times New Roman" panose="02020603050405020304" pitchFamily="18" charset="0"/>
              </a:rPr>
              <a:t>P-E r</a:t>
            </a:r>
            <a:r>
              <a:rPr lang="sr-Latn-RS" dirty="0">
                <a:latin typeface="Tahoma" panose="020B0604030504040204" pitchFamily="34" charset="0"/>
                <a:ea typeface="Times New Roman" panose="02020603050405020304" pitchFamily="18" charset="0"/>
              </a:rPr>
              <a:t>uti </a:t>
            </a:r>
            <a:r>
              <a:rPr lang="en-US" dirty="0">
                <a:latin typeface="Tahoma" panose="020B0604030504040204" pitchFamily="34" charset="0"/>
                <a:ea typeface="Times New Roman" panose="02020603050405020304" pitchFamily="18" charset="0"/>
              </a:rPr>
              <a:t>(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8 </a:t>
            </a:r>
            <a:r>
              <a:rPr lang="sr-Latn-RS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sati</a:t>
            </a:r>
            <a:r>
              <a:rPr lang="en-US" dirty="0">
                <a:latin typeface="Tahoma" panose="020B0604030504040204" pitchFamily="34" charset="0"/>
                <a:ea typeface="Times New Roman" panose="02020603050405020304" pitchFamily="18" charset="0"/>
              </a:rPr>
              <a:t>).</a:t>
            </a:r>
            <a:endParaRPr lang="pl-PL" dirty="0"/>
          </a:p>
        </p:txBody>
      </p:sp>
    </p:spTree>
    <p:extLst>
      <p:ext uri="{BB962C8B-B14F-4D97-AF65-F5344CB8AC3E}">
        <p14:creationId xmlns:p14="http://schemas.microsoft.com/office/powerpoint/2010/main" val="11849780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Obraz 6">
            <a:extLst>
              <a:ext uri="{FF2B5EF4-FFF2-40B4-BE49-F238E27FC236}">
                <a16:creationId xmlns:a16="http://schemas.microsoft.com/office/drawing/2014/main" id="{5A5CD735-45E6-4273-5FEA-B6F0AFEBB43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58248" y="1666637"/>
            <a:ext cx="6317901" cy="2041200"/>
          </a:xfrm>
          <a:prstGeom prst="rect">
            <a:avLst/>
          </a:prstGeom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4596" y="1620114"/>
            <a:ext cx="2236624" cy="618214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9"/>
            </a:pPr>
            <a:r>
              <a:rPr lang="pl-PL" sz="1600" kern="100" dirty="0"/>
              <a:t>Četvrto rešenje</a:t>
            </a:r>
            <a:endParaRPr lang="pl-PL" sz="1600" kern="100" dirty="0">
              <a:effectLst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62694" y="6340540"/>
            <a:ext cx="4987442" cy="522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Gaspars</a:t>
            </a:r>
            <a:r>
              <a:rPr lang="pl-PL" sz="1200" dirty="0">
                <a:solidFill>
                  <a:srgbClr val="7F7F7F"/>
                </a:solidFill>
              </a:rPr>
              <a:t>-Wieloch, H. in: Szymczak, M. (ed.), 2011, pp. 17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sr-Latn-RS" dirty="0"/>
              <a:t>Transportni zadatak koristeći </a:t>
            </a:r>
            <a:r>
              <a:rPr lang="en-US" dirty="0"/>
              <a:t>MS Excel </a:t>
            </a:r>
            <a:r>
              <a:rPr lang="sr-Latn-RS" dirty="0"/>
              <a:t>i </a:t>
            </a:r>
            <a:r>
              <a:rPr lang="en-US" dirty="0"/>
              <a:t>Solver</a:t>
            </a:r>
            <a:r>
              <a:rPr lang="pl-PL" dirty="0"/>
              <a:t> – primer</a:t>
            </a:r>
            <a:endParaRPr lang="en-US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B4AAE347-8AD7-97FC-453D-68FE6812975E}"/>
              </a:ext>
            </a:extLst>
          </p:cNvPr>
          <p:cNvSpPr txBox="1">
            <a:spLocks/>
          </p:cNvSpPr>
          <p:nvPr/>
        </p:nvSpPr>
        <p:spPr>
          <a:xfrm>
            <a:off x="287911" y="5073504"/>
            <a:ext cx="1320755" cy="5229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Gaspars</a:t>
            </a:r>
            <a:r>
              <a:rPr lang="pl-PL" sz="1200" dirty="0">
                <a:solidFill>
                  <a:srgbClr val="7F7F7F"/>
                </a:solidFill>
              </a:rPr>
              <a:t>-Wieloch, H. in: Szymczak, M. (ed.), 2011, pp. 23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88F626C-EE9E-E4C3-FC6D-01195A595E4B}"/>
              </a:ext>
            </a:extLst>
          </p:cNvPr>
          <p:cNvSpPr txBox="1"/>
          <p:nvPr/>
        </p:nvSpPr>
        <p:spPr>
          <a:xfrm>
            <a:off x="1423478" y="6063348"/>
            <a:ext cx="6096000" cy="277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Figure 12: Fourth solution to an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optimisation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task.</a:t>
            </a:r>
            <a:endParaRPr lang="pl-PL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3ED8E0C-9DC5-C0AB-DC00-D91215D2A106}"/>
              </a:ext>
            </a:extLst>
          </p:cNvPr>
          <p:cNvSpPr txBox="1"/>
          <p:nvPr/>
        </p:nvSpPr>
        <p:spPr>
          <a:xfrm>
            <a:off x="2097168" y="2031772"/>
            <a:ext cx="957648" cy="338554"/>
          </a:xfrm>
          <a:prstGeom prst="rect">
            <a:avLst/>
          </a:prstGeom>
          <a:solidFill>
            <a:srgbClr val="C4D79B"/>
          </a:solidFill>
          <a:ln>
            <a:solidFill>
              <a:srgbClr val="C4D79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800" b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Veletrgovci i sektori</a:t>
            </a:r>
            <a:endParaRPr lang="pl-PL" sz="8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799E164F-3F9D-3D50-D3DE-7A2C485C3745}"/>
              </a:ext>
            </a:extLst>
          </p:cNvPr>
          <p:cNvSpPr/>
          <p:nvPr/>
        </p:nvSpPr>
        <p:spPr>
          <a:xfrm>
            <a:off x="6831550" y="2031772"/>
            <a:ext cx="520739" cy="352984"/>
          </a:xfrm>
          <a:prstGeom prst="rect">
            <a:avLst/>
          </a:prstGeom>
          <a:solidFill>
            <a:srgbClr val="C4D79B"/>
          </a:solidFill>
          <a:ln>
            <a:solidFill>
              <a:srgbClr val="C4D79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AB2F70F-A271-537E-50B1-6EF00D56FDF9}"/>
              </a:ext>
            </a:extLst>
          </p:cNvPr>
          <p:cNvSpPr txBox="1"/>
          <p:nvPr/>
        </p:nvSpPr>
        <p:spPr>
          <a:xfrm>
            <a:off x="7519478" y="2132143"/>
            <a:ext cx="623612" cy="16927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Snabdevanje</a:t>
            </a:r>
            <a:endParaRPr lang="pl-PL" sz="400" b="1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F367A54B-B225-ACD5-2CA7-F8AD3B957BB2}"/>
              </a:ext>
            </a:extLst>
          </p:cNvPr>
          <p:cNvSpPr/>
          <p:nvPr/>
        </p:nvSpPr>
        <p:spPr>
          <a:xfrm>
            <a:off x="2250836" y="2847715"/>
            <a:ext cx="731520" cy="68429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DEADE08-1165-380A-5719-95242925C286}"/>
              </a:ext>
            </a:extLst>
          </p:cNvPr>
          <p:cNvSpPr txBox="1"/>
          <p:nvPr/>
        </p:nvSpPr>
        <p:spPr>
          <a:xfrm>
            <a:off x="2121344" y="2764374"/>
            <a:ext cx="933471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Sektor ukupno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C9C15871-83C6-A0B2-BCD8-7F6FDF03A813}"/>
              </a:ext>
            </a:extLst>
          </p:cNvPr>
          <p:cNvSpPr/>
          <p:nvPr/>
        </p:nvSpPr>
        <p:spPr>
          <a:xfrm>
            <a:off x="2311220" y="2973025"/>
            <a:ext cx="553720" cy="6842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CB3F88C7-BA03-47C3-B972-7A9C9F8BB744}"/>
              </a:ext>
            </a:extLst>
          </p:cNvPr>
          <p:cNvSpPr txBox="1"/>
          <p:nvPr/>
        </p:nvSpPr>
        <p:spPr>
          <a:xfrm>
            <a:off x="2304790" y="2885009"/>
            <a:ext cx="725848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Potražnja</a:t>
            </a:r>
          </a:p>
        </p:txBody>
      </p:sp>
      <p:sp>
        <p:nvSpPr>
          <p:cNvPr id="35" name="Prostokąt 34">
            <a:extLst>
              <a:ext uri="{FF2B5EF4-FFF2-40B4-BE49-F238E27FC236}">
                <a16:creationId xmlns:a16="http://schemas.microsoft.com/office/drawing/2014/main" id="{4267EAF3-8485-4A2D-943F-0564892BBFCA}"/>
              </a:ext>
            </a:extLst>
          </p:cNvPr>
          <p:cNvSpPr/>
          <p:nvPr/>
        </p:nvSpPr>
        <p:spPr>
          <a:xfrm>
            <a:off x="2097167" y="3359416"/>
            <a:ext cx="933471" cy="28751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D42964F5-EC84-26B2-D49C-1E7EC82783A7}"/>
              </a:ext>
            </a:extLst>
          </p:cNvPr>
          <p:cNvSpPr txBox="1"/>
          <p:nvPr/>
        </p:nvSpPr>
        <p:spPr>
          <a:xfrm>
            <a:off x="2050472" y="3318646"/>
            <a:ext cx="113224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Ukupno vreme na baznim rutama</a:t>
            </a:r>
          </a:p>
        </p:txBody>
      </p:sp>
      <p:sp>
        <p:nvSpPr>
          <p:cNvPr id="37" name="Prostokąt 36">
            <a:extLst>
              <a:ext uri="{FF2B5EF4-FFF2-40B4-BE49-F238E27FC236}">
                <a16:creationId xmlns:a16="http://schemas.microsoft.com/office/drawing/2014/main" id="{37C8336A-7E67-2940-A5AA-EED0C78B4EC3}"/>
              </a:ext>
            </a:extLst>
          </p:cNvPr>
          <p:cNvSpPr/>
          <p:nvPr/>
        </p:nvSpPr>
        <p:spPr>
          <a:xfrm>
            <a:off x="7421523" y="3322588"/>
            <a:ext cx="812799" cy="92898"/>
          </a:xfrm>
          <a:prstGeom prst="rect">
            <a:avLst/>
          </a:prstGeom>
          <a:solidFill>
            <a:srgbClr val="FFCEFB"/>
          </a:solidFill>
          <a:ln>
            <a:solidFill>
              <a:srgbClr val="FFCE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2094C745-5282-5AC4-B799-2B7F57805E21}"/>
              </a:ext>
            </a:extLst>
          </p:cNvPr>
          <p:cNvSpPr txBox="1"/>
          <p:nvPr/>
        </p:nvSpPr>
        <p:spPr>
          <a:xfrm>
            <a:off x="7212107" y="3252996"/>
            <a:ext cx="1189735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Objektivna funkcija</a:t>
            </a: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0203035A-B8D4-6583-5ADE-F737520280B4}"/>
              </a:ext>
            </a:extLst>
          </p:cNvPr>
          <p:cNvSpPr txBox="1"/>
          <p:nvPr/>
        </p:nvSpPr>
        <p:spPr>
          <a:xfrm>
            <a:off x="1911126" y="4576077"/>
            <a:ext cx="9549332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dirty="0">
                <a:latin typeface="Tahoma" panose="020B0604030504040204" pitchFamily="34" charset="0"/>
                <a:ea typeface="Times New Roman" panose="02020603050405020304" pitchFamily="18" charset="0"/>
              </a:rPr>
              <a:t>Najduže vreme isporuke je već samo 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7</a:t>
            </a:r>
            <a:r>
              <a:rPr lang="pl-PL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,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5 </a:t>
            </a:r>
            <a:r>
              <a:rPr lang="sr-Latn-RS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sati</a:t>
            </a:r>
            <a:r>
              <a:rPr lang="en-US" dirty="0">
                <a:latin typeface="Tahoma" panose="020B0604030504040204" pitchFamily="34" charset="0"/>
                <a:ea typeface="Times New Roman" panose="02020603050405020304" pitchFamily="18" charset="0"/>
              </a:rPr>
              <a:t>. </a:t>
            </a:r>
            <a:r>
              <a:rPr lang="sr-Latn-RS" dirty="0">
                <a:latin typeface="Tahoma" panose="020B0604030504040204" pitchFamily="34" charset="0"/>
                <a:ea typeface="Times New Roman" panose="02020603050405020304" pitchFamily="18" charset="0"/>
              </a:rPr>
              <a:t>Nakon uvođenja ograničenja na rute, koja sada određuju vrednost funkcije cilja</a:t>
            </a:r>
            <a:r>
              <a:rPr lang="en-US" dirty="0">
                <a:latin typeface="Tahoma" panose="020B0604030504040204" pitchFamily="34" charset="0"/>
                <a:ea typeface="Times New Roman" panose="02020603050405020304" pitchFamily="18" charset="0"/>
              </a:rPr>
              <a:t>: x_12≤2,</a:t>
            </a:r>
            <a:r>
              <a:rPr lang="pl-PL" dirty="0">
                <a:latin typeface="Tahoma" panose="020B0604030504040204" pitchFamily="34" charset="0"/>
                <a:ea typeface="Times New Roman" panose="02020603050405020304" pitchFamily="18" charset="0"/>
              </a:rPr>
              <a:t> što je</a:t>
            </a:r>
            <a:r>
              <a:rPr lang="en-US" dirty="0">
                <a:latin typeface="Tahoma" panose="020B0604030504040204" pitchFamily="34" charset="0"/>
                <a:ea typeface="Times New Roman" panose="02020603050405020304" pitchFamily="18" charset="0"/>
              </a:rPr>
              <a:t> $D$8≤2 </a:t>
            </a:r>
            <a:r>
              <a:rPr lang="pl-PL" dirty="0">
                <a:latin typeface="Tahoma" panose="020B0604030504040204" pitchFamily="34" charset="0"/>
                <a:ea typeface="Times New Roman" panose="02020603050405020304" pitchFamily="18" charset="0"/>
              </a:rPr>
              <a:t>i</a:t>
            </a:r>
            <a:r>
              <a:rPr lang="en-US" dirty="0">
                <a:latin typeface="Tahoma" panose="020B0604030504040204" pitchFamily="34" charset="0"/>
                <a:ea typeface="Times New Roman" panose="02020603050405020304" pitchFamily="18" charset="0"/>
              </a:rPr>
              <a:t> x_15≤2,</a:t>
            </a:r>
            <a:r>
              <a:rPr lang="pl-PL" dirty="0">
                <a:latin typeface="Tahoma" panose="020B0604030504040204" pitchFamily="34" charset="0"/>
                <a:ea typeface="Times New Roman" panose="02020603050405020304" pitchFamily="18" charset="0"/>
              </a:rPr>
              <a:t> što je</a:t>
            </a:r>
            <a:r>
              <a:rPr lang="en-US" dirty="0">
                <a:latin typeface="Tahoma" panose="020B0604030504040204" pitchFamily="34" charset="0"/>
                <a:ea typeface="Times New Roman" panose="02020603050405020304" pitchFamily="18" charset="0"/>
              </a:rPr>
              <a:t> $G$8≤2</a:t>
            </a:r>
            <a:r>
              <a:rPr lang="pl-PL" dirty="0">
                <a:latin typeface="Tahoma" panose="020B0604030504040204" pitchFamily="34" charset="0"/>
                <a:ea typeface="Times New Roman" panose="02020603050405020304" pitchFamily="18" charset="0"/>
              </a:rPr>
              <a:t>.</a:t>
            </a:r>
            <a:endParaRPr lang="pl-PL" dirty="0"/>
          </a:p>
        </p:txBody>
      </p:sp>
      <p:sp>
        <p:nvSpPr>
          <p:cNvPr id="21" name="pole tekstowe 9">
            <a:extLst>
              <a:ext uri="{FF2B5EF4-FFF2-40B4-BE49-F238E27FC236}">
                <a16:creationId xmlns:a16="http://schemas.microsoft.com/office/drawing/2014/main" id="{54F2A517-7B5A-F639-3F7C-8540DDC50FA3}"/>
              </a:ext>
            </a:extLst>
          </p:cNvPr>
          <p:cNvSpPr txBox="1"/>
          <p:nvPr/>
        </p:nvSpPr>
        <p:spPr>
          <a:xfrm>
            <a:off x="6780730" y="2013586"/>
            <a:ext cx="65347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Ukupno kod datog veletrgovca</a:t>
            </a:r>
          </a:p>
        </p:txBody>
      </p:sp>
    </p:spTree>
    <p:extLst>
      <p:ext uri="{BB962C8B-B14F-4D97-AF65-F5344CB8AC3E}">
        <p14:creationId xmlns:p14="http://schemas.microsoft.com/office/powerpoint/2010/main" val="42081002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Obraz 10">
            <a:extLst>
              <a:ext uri="{FF2B5EF4-FFF2-40B4-BE49-F238E27FC236}">
                <a16:creationId xmlns:a16="http://schemas.microsoft.com/office/drawing/2014/main" id="{AA8AF028-53EB-811C-7685-45DCC544DAC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13478" y="1666637"/>
            <a:ext cx="6220844" cy="2041200"/>
          </a:xfrm>
          <a:prstGeom prst="rect">
            <a:avLst/>
          </a:prstGeom>
        </p:spPr>
      </p:pic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1317" y="1602138"/>
            <a:ext cx="2236624" cy="618214"/>
          </a:xfrm>
        </p:spPr>
        <p:txBody>
          <a:bodyPr>
            <a:normAutofit/>
          </a:bodyPr>
          <a:lstStyle/>
          <a:p>
            <a:pPr marL="342900" indent="-342900" algn="just">
              <a:lnSpc>
                <a:spcPct val="150000"/>
              </a:lnSpc>
              <a:spcAft>
                <a:spcPts val="600"/>
              </a:spcAft>
              <a:buFont typeface="+mj-lt"/>
              <a:buAutoNum type="arabicPeriod" startAt="9"/>
            </a:pPr>
            <a:r>
              <a:rPr lang="pl-PL" sz="1600" kern="100" dirty="0"/>
              <a:t>Peto rešenje</a:t>
            </a:r>
            <a:endParaRPr lang="pl-PL" sz="1600" kern="100" dirty="0">
              <a:effectLst/>
            </a:endParaRP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62694" y="6340540"/>
            <a:ext cx="4987442" cy="52295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Gaspars</a:t>
            </a:r>
            <a:r>
              <a:rPr lang="pl-PL" sz="1200" dirty="0">
                <a:solidFill>
                  <a:srgbClr val="7F7F7F"/>
                </a:solidFill>
              </a:rPr>
              <a:t>-Wieloch, H. in: Szymczak, M. (ed.), 2011, pp. 17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608666" y="365126"/>
            <a:ext cx="10583334" cy="1116542"/>
          </a:xfrm>
        </p:spPr>
        <p:txBody>
          <a:bodyPr/>
          <a:lstStyle/>
          <a:p>
            <a:r>
              <a:rPr lang="sr-Latn-RS" dirty="0"/>
              <a:t>Transportni zadatak koristeći </a:t>
            </a:r>
            <a:r>
              <a:rPr lang="en-US" dirty="0"/>
              <a:t>MS Excel </a:t>
            </a:r>
            <a:r>
              <a:rPr lang="sr-Latn-RS" dirty="0"/>
              <a:t>i</a:t>
            </a:r>
            <a:r>
              <a:rPr lang="en-US" dirty="0"/>
              <a:t> Solver</a:t>
            </a:r>
            <a:r>
              <a:rPr lang="pl-PL" dirty="0"/>
              <a:t> – primer</a:t>
            </a:r>
            <a:endParaRPr lang="en-US" dirty="0"/>
          </a:p>
        </p:txBody>
      </p:sp>
      <p:sp>
        <p:nvSpPr>
          <p:cNvPr id="2" name="Symbol zastępczy zawartości 4">
            <a:extLst>
              <a:ext uri="{FF2B5EF4-FFF2-40B4-BE49-F238E27FC236}">
                <a16:creationId xmlns:a16="http://schemas.microsoft.com/office/drawing/2014/main" id="{B4AAE347-8AD7-97FC-453D-68FE6812975E}"/>
              </a:ext>
            </a:extLst>
          </p:cNvPr>
          <p:cNvSpPr txBox="1">
            <a:spLocks/>
          </p:cNvSpPr>
          <p:nvPr/>
        </p:nvSpPr>
        <p:spPr>
          <a:xfrm>
            <a:off x="287911" y="5073504"/>
            <a:ext cx="1320755" cy="522959"/>
          </a:xfrm>
          <a:prstGeom prst="rect">
            <a:avLst/>
          </a:prstGeom>
        </p:spPr>
        <p:txBody>
          <a:bodyPr vert="horz" lIns="91440" tIns="45720" rIns="91440" bIns="45720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Gaspars</a:t>
            </a:r>
            <a:r>
              <a:rPr lang="pl-PL" sz="1200" dirty="0">
                <a:solidFill>
                  <a:srgbClr val="7F7F7F"/>
                </a:solidFill>
              </a:rPr>
              <a:t>-Wieloch, H. in: Szymczak, M. (ed.), 2011, pp. 23</a:t>
            </a:r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388F626C-EE9E-E4C3-FC6D-01195A595E4B}"/>
              </a:ext>
            </a:extLst>
          </p:cNvPr>
          <p:cNvSpPr txBox="1"/>
          <p:nvPr/>
        </p:nvSpPr>
        <p:spPr>
          <a:xfrm>
            <a:off x="1423478" y="6063348"/>
            <a:ext cx="6096000" cy="2771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Figure 13: Fifth solution to an </a:t>
            </a:r>
            <a:r>
              <a:rPr lang="en-US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optimisation</a:t>
            </a:r>
            <a:r>
              <a:rPr lang="en-US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task</a:t>
            </a:r>
            <a:endParaRPr lang="pl-PL" sz="1200" dirty="0">
              <a:solidFill>
                <a:schemeClr val="tx1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23ED8E0C-9DC5-C0AB-DC00-D91215D2A106}"/>
              </a:ext>
            </a:extLst>
          </p:cNvPr>
          <p:cNvSpPr txBox="1"/>
          <p:nvPr/>
        </p:nvSpPr>
        <p:spPr>
          <a:xfrm>
            <a:off x="2121344" y="2023101"/>
            <a:ext cx="1038861" cy="338554"/>
          </a:xfrm>
          <a:prstGeom prst="rect">
            <a:avLst/>
          </a:prstGeom>
          <a:solidFill>
            <a:srgbClr val="C4D79B"/>
          </a:solidFill>
          <a:ln>
            <a:solidFill>
              <a:srgbClr val="C4D79B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Veletrgovci i sektori</a:t>
            </a:r>
          </a:p>
        </p:txBody>
      </p:sp>
      <p:sp>
        <p:nvSpPr>
          <p:cNvPr id="9" name="Prostokąt 8">
            <a:extLst>
              <a:ext uri="{FF2B5EF4-FFF2-40B4-BE49-F238E27FC236}">
                <a16:creationId xmlns:a16="http://schemas.microsoft.com/office/drawing/2014/main" id="{799E164F-3F9D-3D50-D3DE-7A2C485C3745}"/>
              </a:ext>
            </a:extLst>
          </p:cNvPr>
          <p:cNvSpPr/>
          <p:nvPr/>
        </p:nvSpPr>
        <p:spPr>
          <a:xfrm>
            <a:off x="6813853" y="2043860"/>
            <a:ext cx="498013" cy="352984"/>
          </a:xfrm>
          <a:prstGeom prst="rect">
            <a:avLst/>
          </a:prstGeom>
          <a:solidFill>
            <a:srgbClr val="C4D79B"/>
          </a:solidFill>
          <a:ln>
            <a:solidFill>
              <a:srgbClr val="C4D79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0" name="pole tekstowe 9">
            <a:extLst>
              <a:ext uri="{FF2B5EF4-FFF2-40B4-BE49-F238E27FC236}">
                <a16:creationId xmlns:a16="http://schemas.microsoft.com/office/drawing/2014/main" id="{54F2A517-7B5A-F639-3F7C-8540DDC50FA3}"/>
              </a:ext>
            </a:extLst>
          </p:cNvPr>
          <p:cNvSpPr txBox="1"/>
          <p:nvPr/>
        </p:nvSpPr>
        <p:spPr>
          <a:xfrm>
            <a:off x="6713220" y="2023100"/>
            <a:ext cx="653473" cy="369332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6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Ukupno kod datog veletrgovca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FAB2F70F-A271-537E-50B1-6EF00D56FDF9}"/>
              </a:ext>
            </a:extLst>
          </p:cNvPr>
          <p:cNvSpPr txBox="1"/>
          <p:nvPr/>
        </p:nvSpPr>
        <p:spPr>
          <a:xfrm>
            <a:off x="7471099" y="2107739"/>
            <a:ext cx="623612" cy="169277"/>
          </a:xfrm>
          <a:prstGeom prst="rect">
            <a:avLst/>
          </a:prstGeom>
          <a:solidFill>
            <a:srgbClr val="FFC000"/>
          </a:solidFill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5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Snabdevanje</a:t>
            </a:r>
          </a:p>
        </p:txBody>
      </p:sp>
      <p:sp>
        <p:nvSpPr>
          <p:cNvPr id="14" name="Prostokąt 13">
            <a:extLst>
              <a:ext uri="{FF2B5EF4-FFF2-40B4-BE49-F238E27FC236}">
                <a16:creationId xmlns:a16="http://schemas.microsoft.com/office/drawing/2014/main" id="{F367A54B-B225-ACD5-2CA7-F8AD3B957BB2}"/>
              </a:ext>
            </a:extLst>
          </p:cNvPr>
          <p:cNvSpPr/>
          <p:nvPr/>
        </p:nvSpPr>
        <p:spPr>
          <a:xfrm>
            <a:off x="2275013" y="2838132"/>
            <a:ext cx="731520" cy="68429"/>
          </a:xfrm>
          <a:prstGeom prst="rect">
            <a:avLst/>
          </a:prstGeom>
          <a:solidFill>
            <a:srgbClr val="D9D9D9"/>
          </a:solidFill>
          <a:ln>
            <a:solidFill>
              <a:srgbClr val="D9D9D9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5" name="pole tekstowe 14">
            <a:extLst>
              <a:ext uri="{FF2B5EF4-FFF2-40B4-BE49-F238E27FC236}">
                <a16:creationId xmlns:a16="http://schemas.microsoft.com/office/drawing/2014/main" id="{8DEADE08-1165-380A-5719-95242925C286}"/>
              </a:ext>
            </a:extLst>
          </p:cNvPr>
          <p:cNvSpPr txBox="1"/>
          <p:nvPr/>
        </p:nvSpPr>
        <p:spPr>
          <a:xfrm>
            <a:off x="2174037" y="2749531"/>
            <a:ext cx="933471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Sektor ukupno</a:t>
            </a:r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C9C15871-83C6-A0B2-BCD8-7F6FDF03A813}"/>
              </a:ext>
            </a:extLst>
          </p:cNvPr>
          <p:cNvSpPr/>
          <p:nvPr/>
        </p:nvSpPr>
        <p:spPr>
          <a:xfrm>
            <a:off x="2346166" y="2956141"/>
            <a:ext cx="553720" cy="68429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CB3F88C7-BA03-47C3-B972-7A9C9F8BB744}"/>
              </a:ext>
            </a:extLst>
          </p:cNvPr>
          <p:cNvSpPr txBox="1"/>
          <p:nvPr/>
        </p:nvSpPr>
        <p:spPr>
          <a:xfrm>
            <a:off x="2121344" y="2863377"/>
            <a:ext cx="939100" cy="21544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Potražnja</a:t>
            </a:r>
          </a:p>
        </p:txBody>
      </p:sp>
      <p:sp>
        <p:nvSpPr>
          <p:cNvPr id="35" name="Prostokąt 34">
            <a:extLst>
              <a:ext uri="{FF2B5EF4-FFF2-40B4-BE49-F238E27FC236}">
                <a16:creationId xmlns:a16="http://schemas.microsoft.com/office/drawing/2014/main" id="{4267EAF3-8485-4A2D-943F-0564892BBFCA}"/>
              </a:ext>
            </a:extLst>
          </p:cNvPr>
          <p:cNvSpPr/>
          <p:nvPr/>
        </p:nvSpPr>
        <p:spPr>
          <a:xfrm>
            <a:off x="2156290" y="3337462"/>
            <a:ext cx="933471" cy="287512"/>
          </a:xfrm>
          <a:prstGeom prst="rect">
            <a:avLst/>
          </a:prstGeom>
          <a:solidFill>
            <a:srgbClr val="FFC000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D42964F5-EC84-26B2-D49C-1E7EC82783A7}"/>
              </a:ext>
            </a:extLst>
          </p:cNvPr>
          <p:cNvSpPr txBox="1"/>
          <p:nvPr/>
        </p:nvSpPr>
        <p:spPr>
          <a:xfrm>
            <a:off x="2055103" y="3315404"/>
            <a:ext cx="1132247" cy="338554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8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Ukupno vreme na baznim rutama</a:t>
            </a:r>
          </a:p>
        </p:txBody>
      </p:sp>
      <p:sp>
        <p:nvSpPr>
          <p:cNvPr id="37" name="Prostokąt 36">
            <a:extLst>
              <a:ext uri="{FF2B5EF4-FFF2-40B4-BE49-F238E27FC236}">
                <a16:creationId xmlns:a16="http://schemas.microsoft.com/office/drawing/2014/main" id="{37C8336A-7E67-2940-A5AA-EED0C78B4EC3}"/>
              </a:ext>
            </a:extLst>
          </p:cNvPr>
          <p:cNvSpPr/>
          <p:nvPr/>
        </p:nvSpPr>
        <p:spPr>
          <a:xfrm>
            <a:off x="7366694" y="3306536"/>
            <a:ext cx="812799" cy="92898"/>
          </a:xfrm>
          <a:prstGeom prst="rect">
            <a:avLst/>
          </a:prstGeom>
          <a:solidFill>
            <a:srgbClr val="FFCEFB"/>
          </a:solidFill>
          <a:ln>
            <a:solidFill>
              <a:srgbClr val="FFCEFB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2094C745-5282-5AC4-B799-2B7F57805E21}"/>
              </a:ext>
            </a:extLst>
          </p:cNvPr>
          <p:cNvSpPr txBox="1"/>
          <p:nvPr/>
        </p:nvSpPr>
        <p:spPr>
          <a:xfrm>
            <a:off x="7162521" y="3252957"/>
            <a:ext cx="1189735" cy="200055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pPr algn="ctr"/>
            <a:r>
              <a:rPr lang="pl-PL" sz="700" b="1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Objektivna funkcija</a:t>
            </a: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0203035A-B8D4-6583-5ADE-F737520280B4}"/>
              </a:ext>
            </a:extLst>
          </p:cNvPr>
          <p:cNvSpPr txBox="1"/>
          <p:nvPr/>
        </p:nvSpPr>
        <p:spPr>
          <a:xfrm>
            <a:off x="1911126" y="4576077"/>
            <a:ext cx="9549332" cy="120032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sr-Latn-RS" dirty="0">
                <a:latin typeface="Tahoma" panose="020B0604030504040204" pitchFamily="34" charset="0"/>
                <a:ea typeface="Times New Roman" panose="02020603050405020304" pitchFamily="18" charset="0"/>
              </a:rPr>
              <a:t>Pretpostavka za optimalno rešenje zadatka je da će najduže vreme isporuke od 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7</a:t>
            </a:r>
            <a:r>
              <a:rPr lang="pl-PL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,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4 </a:t>
            </a:r>
            <a:r>
              <a:rPr lang="sr-Latn-RS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sata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 </a:t>
            </a:r>
            <a:r>
              <a:rPr lang="sr-Latn-RS" dirty="0">
                <a:latin typeface="Tahoma" panose="020B0604030504040204" pitchFamily="34" charset="0"/>
                <a:ea typeface="Times New Roman" panose="02020603050405020304" pitchFamily="18" charset="0"/>
              </a:rPr>
              <a:t>biti zabeleženo na dve rute</a:t>
            </a:r>
            <a:r>
              <a:rPr lang="en-US" dirty="0">
                <a:latin typeface="Tahoma" panose="020B0604030504040204" pitchFamily="34" charset="0"/>
                <a:ea typeface="Times New Roman" panose="02020603050405020304" pitchFamily="18" charset="0"/>
              </a:rPr>
              <a:t>: P-H </a:t>
            </a:r>
            <a:r>
              <a:rPr lang="sr-Latn-RS" dirty="0">
                <a:latin typeface="Tahoma" panose="020B0604030504040204" pitchFamily="34" charset="0"/>
                <a:ea typeface="Times New Roman" panose="02020603050405020304" pitchFamily="18" charset="0"/>
              </a:rPr>
              <a:t>i </a:t>
            </a:r>
            <a:r>
              <a:rPr lang="en-US" dirty="0">
                <a:latin typeface="Tahoma" panose="020B0604030504040204" pitchFamily="34" charset="0"/>
                <a:ea typeface="Times New Roman" panose="02020603050405020304" pitchFamily="18" charset="0"/>
              </a:rPr>
              <a:t>Z-H. </a:t>
            </a:r>
            <a:r>
              <a:rPr lang="sr-Latn-RS" dirty="0">
                <a:latin typeface="Tahoma" panose="020B0604030504040204" pitchFamily="34" charset="0"/>
                <a:ea typeface="Times New Roman" panose="02020603050405020304" pitchFamily="18" charset="0"/>
              </a:rPr>
              <a:t>Svaki sektor će biti snabdeven kompletima u skladu sa prijavljenom potražnjom. Snabdevanje veletrgovca PV biće maksimalno iskorišćeno. Za snabdevanje lanca supermarketa biće potrebno </a:t>
            </a:r>
            <a:r>
              <a:rPr lang="sr-Latn-RS" dirty="0">
                <a:solidFill>
                  <a:schemeClr val="accent1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13 kamiona</a:t>
            </a:r>
            <a:r>
              <a:rPr lang="pl-PL" dirty="0">
                <a:latin typeface="Tahoma" panose="020B0604030504040204" pitchFamily="34" charset="0"/>
                <a:ea typeface="Times New Roman" panose="02020603050405020304" pitchFamily="18" charset="0"/>
              </a:rPr>
              <a:t>.</a:t>
            </a:r>
            <a:endParaRPr lang="pl-PL" dirty="0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DF551777-15D6-28E2-B804-64064965E293}"/>
              </a:ext>
            </a:extLst>
          </p:cNvPr>
          <p:cNvSpPr txBox="1"/>
          <p:nvPr/>
        </p:nvSpPr>
        <p:spPr>
          <a:xfrm>
            <a:off x="8464947" y="1843742"/>
            <a:ext cx="3505736" cy="147732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/>
            <a:r>
              <a:rPr lang="sr-Latn-RS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Upoređujući rezultate dobijene u četvrtom i petom rešenju, moglo bi se završiti primenom četvrte opcije zbog male razlike u vremenu 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(7</a:t>
            </a:r>
            <a:r>
              <a:rPr lang="pl-PL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,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5-7</a:t>
            </a:r>
            <a:r>
              <a:rPr lang="pl-PL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,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4=0</a:t>
            </a:r>
            <a:r>
              <a:rPr lang="pl-PL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,</a:t>
            </a:r>
            <a:r>
              <a:rPr lang="en-US" dirty="0">
                <a:solidFill>
                  <a:srgbClr val="1065AB"/>
                </a:solidFill>
                <a:latin typeface="Tahoma" panose="020B0604030504040204" pitchFamily="34" charset="0"/>
                <a:ea typeface="Times New Roman" panose="02020603050405020304" pitchFamily="18" charset="0"/>
              </a:rPr>
              <a:t>1 h). </a:t>
            </a:r>
            <a:endParaRPr lang="pl-PL" dirty="0">
              <a:solidFill>
                <a:srgbClr val="1065AB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58753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1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ytuł 6">
            <a:extLst>
              <a:ext uri="{FF2B5EF4-FFF2-40B4-BE49-F238E27FC236}">
                <a16:creationId xmlns:a16="http://schemas.microsoft.com/office/drawing/2014/main" id="{0CB6B79D-13A1-418A-3CD7-07607728614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Rezime</a:t>
            </a:r>
          </a:p>
        </p:txBody>
      </p:sp>
      <p:sp>
        <p:nvSpPr>
          <p:cNvPr id="8" name="Symbol zastępczy zawartości 7">
            <a:extLst>
              <a:ext uri="{FF2B5EF4-FFF2-40B4-BE49-F238E27FC236}">
                <a16:creationId xmlns:a16="http://schemas.microsoft.com/office/drawing/2014/main" id="{BA68647D-8959-AECA-FF1C-384AA40B609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44600" y="1842559"/>
            <a:ext cx="10947400" cy="3626908"/>
          </a:xfrm>
          <a:solidFill>
            <a:schemeClr val="bg1">
              <a:lumMod val="95000"/>
            </a:schemeClr>
          </a:solidFill>
        </p:spPr>
        <p:txBody>
          <a:bodyPr>
            <a:normAutofit/>
          </a:bodyPr>
          <a:lstStyle/>
          <a:p>
            <a:r>
              <a:rPr lang="sr-Latn-RS" sz="2000" dirty="0"/>
              <a:t>Osnovni zadatak saobraćaja je da u potpunosti i blagovremeno zadovolji transportne potrebe nacionalne privrede i stanovništva, da poveća efikasnost i kvalitet transportne mreže</a:t>
            </a:r>
            <a:r>
              <a:rPr lang="pl-PL" sz="2000" dirty="0"/>
              <a:t>;</a:t>
            </a:r>
          </a:p>
          <a:p>
            <a:r>
              <a:rPr lang="sr-Latn-RS" sz="2000" dirty="0"/>
              <a:t>Optimizacioni model transportnog sistema obezbeđuje metode i naučne alate za upravljanje transportnim sistemom</a:t>
            </a:r>
            <a:r>
              <a:rPr lang="pl-PL" sz="2000" dirty="0"/>
              <a:t>;</a:t>
            </a:r>
          </a:p>
          <a:p>
            <a:r>
              <a:rPr lang="sr-Latn-RS" sz="2000" dirty="0"/>
              <a:t>Optimizacija u transportu je veoma širok koncept koji pokriva različite procese</a:t>
            </a:r>
            <a:r>
              <a:rPr lang="pl-PL" sz="2000" dirty="0"/>
              <a:t>;</a:t>
            </a:r>
          </a:p>
          <a:p>
            <a:r>
              <a:rPr lang="pl-PL" sz="2000" dirty="0"/>
              <a:t>Na predavanju je predstavljen ogledni transportni zadatak korišćenjem MS Excel-ovog </a:t>
            </a:r>
          </a:p>
          <a:p>
            <a:pPr marL="0" indent="0">
              <a:buNone/>
            </a:pPr>
            <a:r>
              <a:rPr lang="pl-PL" sz="2000" dirty="0"/>
              <a:t>Solver-a.</a:t>
            </a:r>
          </a:p>
        </p:txBody>
      </p:sp>
    </p:spTree>
    <p:extLst>
      <p:ext uri="{BB962C8B-B14F-4D97-AF65-F5344CB8AC3E}">
        <p14:creationId xmlns:p14="http://schemas.microsoft.com/office/powerpoint/2010/main" val="329829842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98E85824-A001-2263-7D8B-EE06AD68A5F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4C80B287-0931-FC86-7ACD-C67A59D713C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48653"/>
            <a:ext cx="9144000" cy="4560693"/>
          </a:xfrm>
        </p:spPr>
        <p:txBody>
          <a:bodyPr>
            <a:normAutofit fontScale="90000"/>
          </a:bodyPr>
          <a:lstStyle/>
          <a:p>
            <a:pPr>
              <a:lnSpc>
                <a:spcPct val="100000"/>
              </a:lnSpc>
            </a:pPr>
            <a:r>
              <a:rPr lang="pl-PL" sz="4000" dirty="0"/>
              <a:t>Aut</a:t>
            </a:r>
            <a:r>
              <a:rPr lang="en-US" sz="4000" dirty="0" err="1"/>
              <a:t>ori</a:t>
            </a:r>
            <a:r>
              <a:rPr lang="pl-PL" sz="4000" dirty="0"/>
              <a:t>:</a:t>
            </a:r>
            <a:br>
              <a:rPr lang="pl-PL" sz="4000" dirty="0"/>
            </a:br>
            <a:br>
              <a:rPr lang="pl-PL" sz="4000" dirty="0"/>
            </a:br>
            <a:r>
              <a:rPr lang="pl-PL" sz="2400" b="0" dirty="0">
                <a:solidFill>
                  <a:schemeClr val="tx1"/>
                </a:solidFill>
              </a:rPr>
              <a:t>Katarzyna Grzybowska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Katarzyna Ragin-Skorecka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Katarzyna Siemieniak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Piotr Cyplik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Michał Adamczak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Jędrzej Jankowski-Guzy</a:t>
            </a:r>
            <a:br>
              <a:rPr lang="pl-PL" sz="2400" b="0" dirty="0">
                <a:solidFill>
                  <a:schemeClr val="tx1"/>
                </a:solidFill>
              </a:rPr>
            </a:br>
            <a:r>
              <a:rPr lang="pl-PL" sz="2400" b="0" dirty="0">
                <a:solidFill>
                  <a:schemeClr val="tx1"/>
                </a:solidFill>
              </a:rPr>
              <a:t>Adrianna Toboła-Walaszczyk</a:t>
            </a:r>
            <a:br>
              <a:rPr lang="pl-PL" sz="2400" b="0" dirty="0">
                <a:solidFill>
                  <a:schemeClr val="tx1"/>
                </a:solidFill>
              </a:rPr>
            </a:br>
            <a:br>
              <a:rPr lang="pl-PL" sz="4000" dirty="0"/>
            </a:br>
            <a:r>
              <a:rPr lang="pl-PL" sz="4000" dirty="0"/>
              <a:t>F</a:t>
            </a:r>
            <a:r>
              <a:rPr lang="en-US" sz="4000" dirty="0" err="1"/>
              <a:t>inalna</a:t>
            </a:r>
            <a:r>
              <a:rPr lang="en-US" sz="4000" dirty="0"/>
              <a:t> </a:t>
            </a:r>
            <a:r>
              <a:rPr lang="en-US" sz="4000" dirty="0" err="1"/>
              <a:t>verzija</a:t>
            </a:r>
            <a:r>
              <a:rPr lang="pl-PL" sz="4000" dirty="0"/>
              <a:t>: </a:t>
            </a:r>
            <a:r>
              <a:rPr lang="en-US" sz="4000" dirty="0" err="1"/>
              <a:t>jun</a:t>
            </a:r>
            <a:r>
              <a:rPr lang="pl-PL" sz="4000" dirty="0"/>
              <a:t> 2025</a:t>
            </a:r>
          </a:p>
        </p:txBody>
      </p:sp>
    </p:spTree>
    <p:extLst>
      <p:ext uri="{BB962C8B-B14F-4D97-AF65-F5344CB8AC3E}">
        <p14:creationId xmlns:p14="http://schemas.microsoft.com/office/powerpoint/2010/main" val="19028052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46C400C5-4202-91B3-EE96-A2B058217BB4}"/>
              </a:ext>
            </a:extLst>
          </p:cNvPr>
          <p:cNvSpPr/>
          <p:nvPr/>
        </p:nvSpPr>
        <p:spPr>
          <a:xfrm>
            <a:off x="0" y="3917577"/>
            <a:ext cx="12192000" cy="16302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AB2D950-DA61-FE83-ECFE-F89B872FD9F4}"/>
              </a:ext>
            </a:extLst>
          </p:cNvPr>
          <p:cNvSpPr/>
          <p:nvPr/>
        </p:nvSpPr>
        <p:spPr>
          <a:xfrm>
            <a:off x="0" y="1798731"/>
            <a:ext cx="12192000" cy="16302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Definicija transporta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26216F-E0FA-0557-0C8A-E004A6A27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882" y="2085602"/>
            <a:ext cx="10515600" cy="1545104"/>
          </a:xfrm>
        </p:spPr>
        <p:txBody>
          <a:bodyPr/>
          <a:lstStyle/>
          <a:p>
            <a:pPr marL="0" indent="0" algn="ctr">
              <a:buNone/>
            </a:pPr>
            <a:r>
              <a:rPr lang="en-US" sz="2000" b="1" dirty="0"/>
              <a:t>Transport </a:t>
            </a:r>
            <a:r>
              <a:rPr lang="sr-Latn-RS" sz="2000" dirty="0"/>
              <a:t>spada u oblast proizvodnje materijalnih usluga, obavlja prevoz ljudi i dobara, obezbeđuje distribuciju i snabdevanje sirovinama i proizvodima industrije i poljoprivrede u sve regione sveta, u zemlji i inostranstvu.</a:t>
            </a:r>
            <a:endParaRPr lang="pl-PL" sz="2000" dirty="0"/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78598545-82DA-665C-6B9E-0784B7D11267}"/>
              </a:ext>
            </a:extLst>
          </p:cNvPr>
          <p:cNvSpPr txBox="1">
            <a:spLocks/>
          </p:cNvSpPr>
          <p:nvPr/>
        </p:nvSpPr>
        <p:spPr>
          <a:xfrm>
            <a:off x="847164" y="4002742"/>
            <a:ext cx="10896600" cy="1545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r-Latn-RS" sz="2000" b="1" dirty="0"/>
              <a:t>Osnovni zadatak transporta </a:t>
            </a:r>
            <a:r>
              <a:rPr lang="sr-Latn-RS" sz="2000" dirty="0"/>
              <a:t>je da u potpunosti blagovremeno podmiri transportne potrebe nacionalne privrede i stanovništva, da poveća efikasnost i kvalitet transportne mreže</a:t>
            </a:r>
            <a:r>
              <a:rPr lang="pl-PL" sz="2000" dirty="0"/>
              <a:t>. Sa obzirom na vodeću ulogu transporta u tržišnoj privredi, upravljanje transportom je izdvojeno u posebnu oblast koja se naziva transportna logistika.</a:t>
            </a:r>
          </a:p>
        </p:txBody>
      </p:sp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88E68BD1-7B0E-B3E5-5A40-A38B1130D71A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511617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Yahiaoui</a:t>
            </a:r>
            <a:r>
              <a:rPr lang="pl-PL" sz="1200" dirty="0">
                <a:solidFill>
                  <a:srgbClr val="7F7F7F"/>
                </a:solidFill>
              </a:rPr>
              <a:t>, 2019, pp. 190-199, </a:t>
            </a:r>
            <a:r>
              <a:rPr lang="pl-PL" sz="1200" dirty="0" err="1">
                <a:solidFill>
                  <a:srgbClr val="7F7F7F"/>
                </a:solidFill>
              </a:rPr>
              <a:t>Vakulenko</a:t>
            </a:r>
            <a:r>
              <a:rPr lang="pl-PL" sz="1200" dirty="0">
                <a:solidFill>
                  <a:srgbClr val="7F7F7F"/>
                </a:solidFill>
              </a:rPr>
              <a:t> &amp; </a:t>
            </a:r>
            <a:r>
              <a:rPr lang="pl-PL" sz="1200" dirty="0" err="1">
                <a:solidFill>
                  <a:srgbClr val="7F7F7F"/>
                </a:solidFill>
              </a:rPr>
              <a:t>Evreenova</a:t>
            </a:r>
            <a:r>
              <a:rPr lang="pl-PL" sz="1200" dirty="0">
                <a:solidFill>
                  <a:srgbClr val="7F7F7F"/>
                </a:solidFill>
              </a:rPr>
              <a:t>, 2019</a:t>
            </a:r>
          </a:p>
        </p:txBody>
      </p:sp>
    </p:spTree>
    <p:extLst>
      <p:ext uri="{BB962C8B-B14F-4D97-AF65-F5344CB8AC3E}">
        <p14:creationId xmlns:p14="http://schemas.microsoft.com/office/powerpoint/2010/main" val="1291843314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ytuł 2">
            <a:extLst>
              <a:ext uri="{FF2B5EF4-FFF2-40B4-BE49-F238E27FC236}">
                <a16:creationId xmlns:a16="http://schemas.microsoft.com/office/drawing/2014/main" id="{5736179A-2A6B-1BB5-3527-A969A8C3E86B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pl-PL" dirty="0"/>
              <a:t>Hvala na pažnji</a:t>
            </a:r>
          </a:p>
        </p:txBody>
      </p:sp>
      <p:pic>
        <p:nvPicPr>
          <p:cNvPr id="5" name="Obraz 4" descr="Obraz zawierający symbol, Czcionka, Grafika, zrzut ekranu&#10;&#10;Opis wygenerowany automatycznie">
            <a:extLst>
              <a:ext uri="{FF2B5EF4-FFF2-40B4-BE49-F238E27FC236}">
                <a16:creationId xmlns:a16="http://schemas.microsoft.com/office/drawing/2014/main" id="{219FB407-FBDE-B3A7-7F61-3F9311B8C7B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64589" y="0"/>
            <a:ext cx="1227411" cy="429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001942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Elementi transportne logistike</a:t>
            </a:r>
            <a:endParaRPr lang="pl-PL" dirty="0"/>
          </a:p>
        </p:txBody>
      </p:sp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88E68BD1-7B0E-B3E5-5A40-A38B1130D71A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511617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Yahiaoui</a:t>
            </a:r>
            <a:r>
              <a:rPr lang="pl-PL" sz="1200" dirty="0">
                <a:solidFill>
                  <a:srgbClr val="7F7F7F"/>
                </a:solidFill>
              </a:rPr>
              <a:t>, 2019, pp. 190-199, </a:t>
            </a:r>
            <a:r>
              <a:rPr lang="pl-PL" sz="1200" dirty="0" err="1">
                <a:solidFill>
                  <a:srgbClr val="7F7F7F"/>
                </a:solidFill>
              </a:rPr>
              <a:t>Vakulenko</a:t>
            </a:r>
            <a:r>
              <a:rPr lang="pl-PL" sz="1200" dirty="0">
                <a:solidFill>
                  <a:srgbClr val="7F7F7F"/>
                </a:solidFill>
              </a:rPr>
              <a:t> &amp; </a:t>
            </a:r>
            <a:r>
              <a:rPr lang="pl-PL" sz="1200" dirty="0" err="1">
                <a:solidFill>
                  <a:srgbClr val="7F7F7F"/>
                </a:solidFill>
              </a:rPr>
              <a:t>Evreenova</a:t>
            </a:r>
            <a:r>
              <a:rPr lang="pl-PL" sz="1200" dirty="0">
                <a:solidFill>
                  <a:srgbClr val="7F7F7F"/>
                </a:solidFill>
              </a:rPr>
              <a:t>, 2019</a:t>
            </a:r>
          </a:p>
        </p:txBody>
      </p:sp>
      <p:graphicFrame>
        <p:nvGraphicFramePr>
          <p:cNvPr id="11" name="Diagram 10">
            <a:extLst>
              <a:ext uri="{FF2B5EF4-FFF2-40B4-BE49-F238E27FC236}">
                <a16:creationId xmlns:a16="http://schemas.microsoft.com/office/drawing/2014/main" id="{8F9A1BDE-A295-D49F-5B96-F1368274A04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568415936"/>
              </p:ext>
            </p:extLst>
          </p:nvPr>
        </p:nvGraphicFramePr>
        <p:xfrm>
          <a:off x="2346037" y="1237673"/>
          <a:ext cx="7315200" cy="472516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67121130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Prostokąt 5">
            <a:extLst>
              <a:ext uri="{FF2B5EF4-FFF2-40B4-BE49-F238E27FC236}">
                <a16:creationId xmlns:a16="http://schemas.microsoft.com/office/drawing/2014/main" id="{46C400C5-4202-91B3-EE96-A2B058217BB4}"/>
              </a:ext>
            </a:extLst>
          </p:cNvPr>
          <p:cNvSpPr/>
          <p:nvPr/>
        </p:nvSpPr>
        <p:spPr>
          <a:xfrm>
            <a:off x="0" y="3917577"/>
            <a:ext cx="12192000" cy="16302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Prostokąt 1">
            <a:extLst>
              <a:ext uri="{FF2B5EF4-FFF2-40B4-BE49-F238E27FC236}">
                <a16:creationId xmlns:a16="http://schemas.microsoft.com/office/drawing/2014/main" id="{FAB2D950-DA61-FE83-ECFE-F89B872FD9F4}"/>
              </a:ext>
            </a:extLst>
          </p:cNvPr>
          <p:cNvSpPr/>
          <p:nvPr/>
        </p:nvSpPr>
        <p:spPr>
          <a:xfrm>
            <a:off x="0" y="1798731"/>
            <a:ext cx="12192000" cy="1630269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z="3200" kern="100" dirty="0">
                <a:cs typeface="Times New Roman" panose="02020603050405020304" pitchFamily="18" charset="0"/>
              </a:rPr>
              <a:t>Definicija optimizacije transporta</a:t>
            </a:r>
            <a:endParaRPr lang="pl-PL" dirty="0"/>
          </a:p>
        </p:txBody>
      </p:sp>
      <p:sp>
        <p:nvSpPr>
          <p:cNvPr id="3" name="Symbol zastępczy zawartości 2">
            <a:extLst>
              <a:ext uri="{FF2B5EF4-FFF2-40B4-BE49-F238E27FC236}">
                <a16:creationId xmlns:a16="http://schemas.microsoft.com/office/drawing/2014/main" id="{C226216F-E0FA-0557-0C8A-E004A6A275D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18882" y="2085602"/>
            <a:ext cx="10515600" cy="1545104"/>
          </a:xfrm>
        </p:spPr>
        <p:txBody>
          <a:bodyPr/>
          <a:lstStyle/>
          <a:p>
            <a:pPr marL="0" indent="0" algn="ctr">
              <a:buNone/>
            </a:pPr>
            <a:r>
              <a:rPr lang="sr-Latn-RS" sz="2000" dirty="0"/>
              <a:t>Istraživanje i rad na </a:t>
            </a:r>
            <a:r>
              <a:rPr lang="sr-Latn-RS" sz="2000" b="1" dirty="0"/>
              <a:t>optimizaciji transportnog sistema </a:t>
            </a:r>
            <a:r>
              <a:rPr lang="sr-Latn-RS" sz="2000" dirty="0"/>
              <a:t>je povezan sa važnim pitanjima transportne politike, igrajući važnu ulogu u razvoju teorije ekonomije transporta</a:t>
            </a:r>
            <a:r>
              <a:rPr lang="pl-PL" sz="2000" dirty="0"/>
              <a:t>.</a:t>
            </a:r>
          </a:p>
        </p:txBody>
      </p:sp>
      <p:sp>
        <p:nvSpPr>
          <p:cNvPr id="5" name="Symbol zastępczy zawartości 2">
            <a:extLst>
              <a:ext uri="{FF2B5EF4-FFF2-40B4-BE49-F238E27FC236}">
                <a16:creationId xmlns:a16="http://schemas.microsoft.com/office/drawing/2014/main" id="{78598545-82DA-665C-6B9E-0784B7D11267}"/>
              </a:ext>
            </a:extLst>
          </p:cNvPr>
          <p:cNvSpPr txBox="1">
            <a:spLocks/>
          </p:cNvSpPr>
          <p:nvPr/>
        </p:nvSpPr>
        <p:spPr>
          <a:xfrm>
            <a:off x="847164" y="4002742"/>
            <a:ext cx="10896600" cy="154510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anose="020B0604020202020204" pitchFamily="34" charset="0"/>
              <a:buNone/>
            </a:pPr>
            <a:r>
              <a:rPr lang="sr-Latn-RS" sz="2000" b="1" dirty="0"/>
              <a:t>Optimizacija u transportu </a:t>
            </a:r>
            <a:r>
              <a:rPr lang="sr-Latn-RS" sz="2000" dirty="0"/>
              <a:t>je veoma širok koncept koji obuhvata različite procese. Njihov cilj je da poboljšaju položaj strana uključenih u transport (pošiljaoca, primaoca, zaposlenih)</a:t>
            </a:r>
            <a:r>
              <a:rPr lang="pl-PL" sz="2000" dirty="0"/>
              <a:t>.</a:t>
            </a:r>
          </a:p>
        </p:txBody>
      </p:sp>
      <p:sp>
        <p:nvSpPr>
          <p:cNvPr id="7" name="Symbol zastępczy zawartości 4">
            <a:extLst>
              <a:ext uri="{FF2B5EF4-FFF2-40B4-BE49-F238E27FC236}">
                <a16:creationId xmlns:a16="http://schemas.microsoft.com/office/drawing/2014/main" id="{88E68BD1-7B0E-B3E5-5A40-A38B1130D71A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511617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De Maio, </a:t>
            </a:r>
            <a:r>
              <a:rPr lang="pl-PL" sz="1200" dirty="0" err="1">
                <a:solidFill>
                  <a:srgbClr val="7F7F7F"/>
                </a:solidFill>
              </a:rPr>
              <a:t>Vitetta</a:t>
            </a:r>
            <a:r>
              <a:rPr lang="pl-PL" sz="1200" dirty="0">
                <a:solidFill>
                  <a:srgbClr val="7F7F7F"/>
                </a:solidFill>
              </a:rPr>
              <a:t>, 2015; </a:t>
            </a:r>
            <a:r>
              <a:rPr lang="pl-PL" sz="1200" dirty="0" err="1">
                <a:solidFill>
                  <a:srgbClr val="7F7F7F"/>
                </a:solidFill>
              </a:rPr>
              <a:t>Optifacility</a:t>
            </a:r>
            <a:r>
              <a:rPr lang="pl-PL" sz="1200" dirty="0">
                <a:solidFill>
                  <a:srgbClr val="7F7F7F"/>
                </a:solidFill>
              </a:rPr>
              <a:t>, </a:t>
            </a:r>
            <a:r>
              <a:rPr lang="pl-PL" sz="1200" dirty="0" err="1">
                <a:solidFill>
                  <a:srgbClr val="7F7F7F"/>
                </a:solidFill>
              </a:rPr>
              <a:t>accessed</a:t>
            </a:r>
            <a:r>
              <a:rPr lang="pl-PL" sz="1200" dirty="0">
                <a:solidFill>
                  <a:srgbClr val="7F7F7F"/>
                </a:solidFill>
              </a:rPr>
              <a:t> 30.05.2024</a:t>
            </a:r>
          </a:p>
        </p:txBody>
      </p:sp>
    </p:spTree>
    <p:extLst>
      <p:ext uri="{BB962C8B-B14F-4D97-AF65-F5344CB8AC3E}">
        <p14:creationId xmlns:p14="http://schemas.microsoft.com/office/powerpoint/2010/main" val="110269930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ymbol zastępczy zawartości 4">
            <a:extLst>
              <a:ext uri="{FF2B5EF4-FFF2-40B4-BE49-F238E27FC236}">
                <a16:creationId xmlns:a16="http://schemas.microsoft.com/office/drawing/2014/main" id="{08B1E3E4-9C4A-4CF8-DBD2-8A61BD59772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1727" y="1864828"/>
            <a:ext cx="5426551" cy="3210939"/>
          </a:xfrm>
        </p:spPr>
        <p:txBody>
          <a:bodyPr>
            <a:normAutofit/>
          </a:bodyPr>
          <a:lstStyle/>
          <a:p>
            <a:pPr algn="just"/>
            <a:r>
              <a:rPr lang="sr-Latn-RS" dirty="0">
                <a:solidFill>
                  <a:schemeClr val="accent1"/>
                </a:solidFill>
              </a:rPr>
              <a:t>Prednosti </a:t>
            </a:r>
            <a:r>
              <a:rPr lang="sr-Latn-RS" dirty="0"/>
              <a:t>pravilno sprovedenog procesa optimizacije uključuju</a:t>
            </a:r>
            <a:r>
              <a:rPr lang="pl-PL" dirty="0"/>
              <a:t>:</a:t>
            </a:r>
          </a:p>
          <a:p>
            <a:pPr lvl="1" algn="just"/>
            <a:r>
              <a:rPr lang="sr-Latn-RS" dirty="0"/>
              <a:t>Povećana sigurnost</a:t>
            </a:r>
            <a:r>
              <a:rPr lang="pl-PL" dirty="0"/>
              <a:t>;</a:t>
            </a:r>
          </a:p>
          <a:p>
            <a:pPr lvl="1" algn="just"/>
            <a:r>
              <a:rPr lang="sr-Latn-RS" dirty="0"/>
              <a:t>Bolji kvalitet usluge</a:t>
            </a:r>
            <a:r>
              <a:rPr lang="pl-PL" dirty="0"/>
              <a:t>;</a:t>
            </a:r>
          </a:p>
          <a:p>
            <a:pPr lvl="1" algn="just"/>
            <a:r>
              <a:rPr lang="sr-Latn-RS" dirty="0"/>
              <a:t>Veća dostupnost dobara i usluga</a:t>
            </a:r>
            <a:r>
              <a:rPr lang="pl-PL" dirty="0"/>
              <a:t>.</a:t>
            </a:r>
          </a:p>
        </p:txBody>
      </p:sp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Zajdel, Filipowicz, 2008, p. 999</a:t>
            </a:r>
          </a:p>
        </p:txBody>
      </p:sp>
      <p:pic>
        <p:nvPicPr>
          <p:cNvPr id="2" name="Obraz 1">
            <a:extLst>
              <a:ext uri="{FF2B5EF4-FFF2-40B4-BE49-F238E27FC236}">
                <a16:creationId xmlns:a16="http://schemas.microsoft.com/office/drawing/2014/main" id="{BE7B2DFF-5849-11F4-DC43-28293A47352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96659" y="436952"/>
            <a:ext cx="5057140" cy="4788635"/>
          </a:xfrm>
          <a:prstGeom prst="rect">
            <a:avLst/>
          </a:prstGeom>
        </p:spPr>
      </p:pic>
      <p:sp>
        <p:nvSpPr>
          <p:cNvPr id="7" name="pole tekstowe 6">
            <a:extLst>
              <a:ext uri="{FF2B5EF4-FFF2-40B4-BE49-F238E27FC236}">
                <a16:creationId xmlns:a16="http://schemas.microsoft.com/office/drawing/2014/main" id="{A8496EB9-3D8C-2D1F-7FC3-A12F50DAC2AB}"/>
              </a:ext>
            </a:extLst>
          </p:cNvPr>
          <p:cNvSpPr txBox="1"/>
          <p:nvPr/>
        </p:nvSpPr>
        <p:spPr>
          <a:xfrm>
            <a:off x="6011101" y="5477181"/>
            <a:ext cx="53426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Figure 1</a:t>
            </a:r>
            <a:r>
              <a:rPr lang="pl-PL" sz="1200" dirty="0"/>
              <a:t>:</a:t>
            </a:r>
            <a:r>
              <a:rPr lang="en-US" sz="1200" dirty="0"/>
              <a:t> Changes resulting from the use of optimization of transport processes</a:t>
            </a:r>
          </a:p>
        </p:txBody>
      </p:sp>
      <p:sp>
        <p:nvSpPr>
          <p:cNvPr id="8" name="pole tekstowe 7">
            <a:extLst>
              <a:ext uri="{FF2B5EF4-FFF2-40B4-BE49-F238E27FC236}">
                <a16:creationId xmlns:a16="http://schemas.microsoft.com/office/drawing/2014/main" id="{329F3FA0-80D6-58E5-7D46-4E602B2A245F}"/>
              </a:ext>
            </a:extLst>
          </p:cNvPr>
          <p:cNvSpPr txBox="1"/>
          <p:nvPr/>
        </p:nvSpPr>
        <p:spPr>
          <a:xfrm>
            <a:off x="6296659" y="1733262"/>
            <a:ext cx="915671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r>
              <a:rPr lang="pl-PL" sz="1200" dirty="0" err="1">
                <a:solidFill>
                  <a:srgbClr val="001C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Growing</a:t>
            </a:r>
            <a:r>
              <a:rPr lang="pl-PL" sz="1200" dirty="0">
                <a:solidFill>
                  <a:srgbClr val="001C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</p:txBody>
      </p:sp>
      <p:sp>
        <p:nvSpPr>
          <p:cNvPr id="10" name="Prostokąt 9">
            <a:extLst>
              <a:ext uri="{FF2B5EF4-FFF2-40B4-BE49-F238E27FC236}">
                <a16:creationId xmlns:a16="http://schemas.microsoft.com/office/drawing/2014/main" id="{C2C471CA-EEB9-799D-8E21-EC235CBB46D9}"/>
              </a:ext>
            </a:extLst>
          </p:cNvPr>
          <p:cNvSpPr/>
          <p:nvPr/>
        </p:nvSpPr>
        <p:spPr>
          <a:xfrm>
            <a:off x="7328535" y="2123440"/>
            <a:ext cx="857885" cy="2578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1" name="Prostokąt 10">
            <a:extLst>
              <a:ext uri="{FF2B5EF4-FFF2-40B4-BE49-F238E27FC236}">
                <a16:creationId xmlns:a16="http://schemas.microsoft.com/office/drawing/2014/main" id="{EA6D63C4-E625-9576-04BB-A17F38AC91E5}"/>
              </a:ext>
            </a:extLst>
          </p:cNvPr>
          <p:cNvSpPr/>
          <p:nvPr/>
        </p:nvSpPr>
        <p:spPr>
          <a:xfrm>
            <a:off x="7282816" y="2144462"/>
            <a:ext cx="45719" cy="25781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9" name="pole tekstowe 8">
            <a:extLst>
              <a:ext uri="{FF2B5EF4-FFF2-40B4-BE49-F238E27FC236}">
                <a16:creationId xmlns:a16="http://schemas.microsoft.com/office/drawing/2014/main" id="{02E26CFE-734C-E2F7-16F2-F2A4DA493E9A}"/>
              </a:ext>
            </a:extLst>
          </p:cNvPr>
          <p:cNvSpPr txBox="1"/>
          <p:nvPr/>
        </p:nvSpPr>
        <p:spPr>
          <a:xfrm>
            <a:off x="7212331" y="2049494"/>
            <a:ext cx="1024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>
                <a:solidFill>
                  <a:srgbClr val="001C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AVAILABILITY OF SERVICES</a:t>
            </a:r>
          </a:p>
        </p:txBody>
      </p:sp>
      <p:sp>
        <p:nvSpPr>
          <p:cNvPr id="15" name="Prostokąt 14">
            <a:extLst>
              <a:ext uri="{FF2B5EF4-FFF2-40B4-BE49-F238E27FC236}">
                <a16:creationId xmlns:a16="http://schemas.microsoft.com/office/drawing/2014/main" id="{5BAE1AE9-767D-397E-F576-D9A704813112}"/>
              </a:ext>
            </a:extLst>
          </p:cNvPr>
          <p:cNvSpPr/>
          <p:nvPr/>
        </p:nvSpPr>
        <p:spPr>
          <a:xfrm>
            <a:off x="8290560" y="1871761"/>
            <a:ext cx="756920" cy="230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6" name="Prostokąt 15">
            <a:extLst>
              <a:ext uri="{FF2B5EF4-FFF2-40B4-BE49-F238E27FC236}">
                <a16:creationId xmlns:a16="http://schemas.microsoft.com/office/drawing/2014/main" id="{65D6E976-C85F-C09E-C96B-575F22AA39B1}"/>
              </a:ext>
            </a:extLst>
          </p:cNvPr>
          <p:cNvSpPr/>
          <p:nvPr/>
        </p:nvSpPr>
        <p:spPr>
          <a:xfrm>
            <a:off x="9276077" y="1768058"/>
            <a:ext cx="756920" cy="3251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7" name="Prostokąt 16">
            <a:extLst>
              <a:ext uri="{FF2B5EF4-FFF2-40B4-BE49-F238E27FC236}">
                <a16:creationId xmlns:a16="http://schemas.microsoft.com/office/drawing/2014/main" id="{37EF4476-DDFB-9179-8AF6-9E1DEC9F3912}"/>
              </a:ext>
            </a:extLst>
          </p:cNvPr>
          <p:cNvSpPr/>
          <p:nvPr/>
        </p:nvSpPr>
        <p:spPr>
          <a:xfrm>
            <a:off x="10117404" y="1580915"/>
            <a:ext cx="1069338" cy="3693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2" name="pole tekstowe 11">
            <a:extLst>
              <a:ext uri="{FF2B5EF4-FFF2-40B4-BE49-F238E27FC236}">
                <a16:creationId xmlns:a16="http://schemas.microsoft.com/office/drawing/2014/main" id="{8CD83AED-2CCA-614A-F10F-E894F6B0BA7B}"/>
              </a:ext>
            </a:extLst>
          </p:cNvPr>
          <p:cNvSpPr txBox="1"/>
          <p:nvPr/>
        </p:nvSpPr>
        <p:spPr>
          <a:xfrm>
            <a:off x="8254363" y="1911475"/>
            <a:ext cx="1024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>
                <a:solidFill>
                  <a:srgbClr val="001C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COMFORT</a:t>
            </a:r>
          </a:p>
        </p:txBody>
      </p:sp>
      <p:sp>
        <p:nvSpPr>
          <p:cNvPr id="13" name="pole tekstowe 12">
            <a:extLst>
              <a:ext uri="{FF2B5EF4-FFF2-40B4-BE49-F238E27FC236}">
                <a16:creationId xmlns:a16="http://schemas.microsoft.com/office/drawing/2014/main" id="{C315C8C8-F2B6-9C26-89CE-1CEDD1598CD0}"/>
              </a:ext>
            </a:extLst>
          </p:cNvPr>
          <p:cNvSpPr txBox="1"/>
          <p:nvPr/>
        </p:nvSpPr>
        <p:spPr>
          <a:xfrm>
            <a:off x="9196589" y="1680162"/>
            <a:ext cx="8045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>
                <a:solidFill>
                  <a:srgbClr val="001C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QUALITY OF SERVICE</a:t>
            </a:r>
          </a:p>
        </p:txBody>
      </p:sp>
      <p:sp>
        <p:nvSpPr>
          <p:cNvPr id="14" name="pole tekstowe 13">
            <a:extLst>
              <a:ext uri="{FF2B5EF4-FFF2-40B4-BE49-F238E27FC236}">
                <a16:creationId xmlns:a16="http://schemas.microsoft.com/office/drawing/2014/main" id="{370B8C22-B375-51DB-CB4E-A5FCDE2D278A}"/>
              </a:ext>
            </a:extLst>
          </p:cNvPr>
          <p:cNvSpPr txBox="1"/>
          <p:nvPr/>
        </p:nvSpPr>
        <p:spPr>
          <a:xfrm>
            <a:off x="10278167" y="1581812"/>
            <a:ext cx="102489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900" dirty="0">
                <a:solidFill>
                  <a:srgbClr val="001CC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CUSTOMER SATISFACTION</a:t>
            </a:r>
          </a:p>
        </p:txBody>
      </p:sp>
      <p:sp>
        <p:nvSpPr>
          <p:cNvPr id="20" name="Prostokąt 19">
            <a:extLst>
              <a:ext uri="{FF2B5EF4-FFF2-40B4-BE49-F238E27FC236}">
                <a16:creationId xmlns:a16="http://schemas.microsoft.com/office/drawing/2014/main" id="{9D818446-1B34-CE76-6484-352CF0CAE845}"/>
              </a:ext>
            </a:extLst>
          </p:cNvPr>
          <p:cNvSpPr/>
          <p:nvPr/>
        </p:nvSpPr>
        <p:spPr>
          <a:xfrm>
            <a:off x="8300280" y="2847803"/>
            <a:ext cx="3012497" cy="49426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18" name="pole tekstowe 17">
            <a:extLst>
              <a:ext uri="{FF2B5EF4-FFF2-40B4-BE49-F238E27FC236}">
                <a16:creationId xmlns:a16="http://schemas.microsoft.com/office/drawing/2014/main" id="{FFDAE491-32AC-22D3-F099-F94C15605A4F}"/>
              </a:ext>
            </a:extLst>
          </p:cNvPr>
          <p:cNvSpPr txBox="1"/>
          <p:nvPr/>
        </p:nvSpPr>
        <p:spPr>
          <a:xfrm>
            <a:off x="8325802" y="2859403"/>
            <a:ext cx="304850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l-PL" sz="1400" b="1" dirty="0">
                <a:solidFill>
                  <a:srgbClr val="C11016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OPTIMISATION OF TRANSPORT PROCESSES</a:t>
            </a:r>
          </a:p>
        </p:txBody>
      </p:sp>
      <p:sp>
        <p:nvSpPr>
          <p:cNvPr id="27" name="Prostokąt 26">
            <a:extLst>
              <a:ext uri="{FF2B5EF4-FFF2-40B4-BE49-F238E27FC236}">
                <a16:creationId xmlns:a16="http://schemas.microsoft.com/office/drawing/2014/main" id="{7471B5B6-87AB-C34F-ACDD-D8D9AF39769B}"/>
              </a:ext>
            </a:extLst>
          </p:cNvPr>
          <p:cNvSpPr/>
          <p:nvPr/>
        </p:nvSpPr>
        <p:spPr>
          <a:xfrm>
            <a:off x="6662305" y="3510439"/>
            <a:ext cx="432810" cy="17732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1" name="pole tekstowe 20">
            <a:extLst>
              <a:ext uri="{FF2B5EF4-FFF2-40B4-BE49-F238E27FC236}">
                <a16:creationId xmlns:a16="http://schemas.microsoft.com/office/drawing/2014/main" id="{A19C02F0-6CD0-C229-6E4A-FA1B40B9D941}"/>
              </a:ext>
            </a:extLst>
          </p:cNvPr>
          <p:cNvSpPr txBox="1"/>
          <p:nvPr/>
        </p:nvSpPr>
        <p:spPr>
          <a:xfrm>
            <a:off x="6732587" y="3382278"/>
            <a:ext cx="479743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>
                <a:solidFill>
                  <a:srgbClr val="476F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RISK</a:t>
            </a:r>
          </a:p>
        </p:txBody>
      </p:sp>
      <p:sp>
        <p:nvSpPr>
          <p:cNvPr id="28" name="Prostokąt 27">
            <a:extLst>
              <a:ext uri="{FF2B5EF4-FFF2-40B4-BE49-F238E27FC236}">
                <a16:creationId xmlns:a16="http://schemas.microsoft.com/office/drawing/2014/main" id="{4F4FA5B5-2005-2610-3BC9-C79438A409CB}"/>
              </a:ext>
            </a:extLst>
          </p:cNvPr>
          <p:cNvSpPr/>
          <p:nvPr/>
        </p:nvSpPr>
        <p:spPr>
          <a:xfrm>
            <a:off x="7724776" y="3814579"/>
            <a:ext cx="931544" cy="168141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2" name="pole tekstowe 21">
            <a:extLst>
              <a:ext uri="{FF2B5EF4-FFF2-40B4-BE49-F238E27FC236}">
                <a16:creationId xmlns:a16="http://schemas.microsoft.com/office/drawing/2014/main" id="{B8EC686B-714A-D0A9-5159-FBD4C986F097}"/>
              </a:ext>
            </a:extLst>
          </p:cNvPr>
          <p:cNvSpPr txBox="1"/>
          <p:nvPr/>
        </p:nvSpPr>
        <p:spPr>
          <a:xfrm>
            <a:off x="7631430" y="3743239"/>
            <a:ext cx="1024890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>
                <a:solidFill>
                  <a:srgbClr val="476F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 TIME</a:t>
            </a:r>
          </a:p>
        </p:txBody>
      </p:sp>
      <p:sp>
        <p:nvSpPr>
          <p:cNvPr id="29" name="Prostokąt 28">
            <a:extLst>
              <a:ext uri="{FF2B5EF4-FFF2-40B4-BE49-F238E27FC236}">
                <a16:creationId xmlns:a16="http://schemas.microsoft.com/office/drawing/2014/main" id="{A428C907-C3EB-EF62-E2C6-4AB31703F4A2}"/>
              </a:ext>
            </a:extLst>
          </p:cNvPr>
          <p:cNvSpPr/>
          <p:nvPr/>
        </p:nvSpPr>
        <p:spPr>
          <a:xfrm>
            <a:off x="8766808" y="4089296"/>
            <a:ext cx="509269" cy="23083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5" name="pole tekstowe 24">
            <a:extLst>
              <a:ext uri="{FF2B5EF4-FFF2-40B4-BE49-F238E27FC236}">
                <a16:creationId xmlns:a16="http://schemas.microsoft.com/office/drawing/2014/main" id="{678BC654-ECE8-7E57-33DB-ECBB983D2B2E}"/>
              </a:ext>
            </a:extLst>
          </p:cNvPr>
          <p:cNvSpPr txBox="1"/>
          <p:nvPr/>
        </p:nvSpPr>
        <p:spPr>
          <a:xfrm>
            <a:off x="8656320" y="4096669"/>
            <a:ext cx="698501" cy="2308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>
                <a:solidFill>
                  <a:srgbClr val="476F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EFFORT</a:t>
            </a:r>
          </a:p>
        </p:txBody>
      </p:sp>
      <p:sp>
        <p:nvSpPr>
          <p:cNvPr id="30" name="Prostokąt 29">
            <a:extLst>
              <a:ext uri="{FF2B5EF4-FFF2-40B4-BE49-F238E27FC236}">
                <a16:creationId xmlns:a16="http://schemas.microsoft.com/office/drawing/2014/main" id="{AFC1F4A4-20EB-1FDA-B451-ACECD4BA50B5}"/>
              </a:ext>
            </a:extLst>
          </p:cNvPr>
          <p:cNvSpPr/>
          <p:nvPr/>
        </p:nvSpPr>
        <p:spPr>
          <a:xfrm>
            <a:off x="9806528" y="4391954"/>
            <a:ext cx="471639" cy="3162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6" name="pole tekstowe 25">
            <a:extLst>
              <a:ext uri="{FF2B5EF4-FFF2-40B4-BE49-F238E27FC236}">
                <a16:creationId xmlns:a16="http://schemas.microsoft.com/office/drawing/2014/main" id="{40CEFF01-E96C-068B-C749-25EB793E6536}"/>
              </a:ext>
            </a:extLst>
          </p:cNvPr>
          <p:cNvSpPr txBox="1"/>
          <p:nvPr/>
        </p:nvSpPr>
        <p:spPr>
          <a:xfrm>
            <a:off x="9657441" y="4387834"/>
            <a:ext cx="68035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900" dirty="0">
                <a:solidFill>
                  <a:srgbClr val="476F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SERVICE PRICES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Prednosti optimizacije</a:t>
            </a:r>
          </a:p>
        </p:txBody>
      </p:sp>
      <p:sp>
        <p:nvSpPr>
          <p:cNvPr id="19" name="Prostokąt 18">
            <a:extLst>
              <a:ext uri="{FF2B5EF4-FFF2-40B4-BE49-F238E27FC236}">
                <a16:creationId xmlns:a16="http://schemas.microsoft.com/office/drawing/2014/main" id="{AEF03B05-5ABB-B200-B151-4A592DA54322}"/>
              </a:ext>
            </a:extLst>
          </p:cNvPr>
          <p:cNvSpPr/>
          <p:nvPr/>
        </p:nvSpPr>
        <p:spPr>
          <a:xfrm>
            <a:off x="9806528" y="4998441"/>
            <a:ext cx="1004347" cy="22714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ADA38FC1-32F8-142D-48FC-FB98509A435C}"/>
              </a:ext>
            </a:extLst>
          </p:cNvPr>
          <p:cNvSpPr txBox="1"/>
          <p:nvPr/>
        </p:nvSpPr>
        <p:spPr>
          <a:xfrm>
            <a:off x="9354821" y="4948588"/>
            <a:ext cx="197849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l-PL" sz="1200" dirty="0" err="1">
                <a:solidFill>
                  <a:srgbClr val="476F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Decreasing</a:t>
            </a:r>
            <a:r>
              <a:rPr lang="pl-PL" sz="1200" dirty="0">
                <a:solidFill>
                  <a:srgbClr val="476F3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…</a:t>
            </a:r>
          </a:p>
        </p:txBody>
      </p:sp>
    </p:spTree>
    <p:extLst>
      <p:ext uri="{BB962C8B-B14F-4D97-AF65-F5344CB8AC3E}">
        <p14:creationId xmlns:p14="http://schemas.microsoft.com/office/powerpoint/2010/main" val="278320355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401727" y="1702904"/>
                <a:ext cx="10952072" cy="4412146"/>
              </a:xfrm>
            </p:spPr>
            <p:txBody>
              <a:bodyPr>
                <a:normAutofit fontScale="85000" lnSpcReduction="20000"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sr-Latn-RS" sz="2100" kern="100" dirty="0">
                    <a:ea typeface="Calibri" panose="020F0502020204030204" pitchFamily="34" charset="0"/>
                  </a:rPr>
                  <a:t>Ukupni trošak sistema može se izračunati pomoću sledeće formule</a:t>
                </a:r>
                <a:r>
                  <a:rPr lang="pl-PL" sz="2100" kern="100" dirty="0">
                    <a:ea typeface="Calibri" panose="020F0502020204030204" pitchFamily="34" charset="0"/>
                  </a:rPr>
                  <a:t>:</a:t>
                </a:r>
                <a:endParaRPr lang="pl-PL" sz="2100" kern="100" dirty="0">
                  <a:effectLst/>
                  <a:latin typeface="Cambria Math" panose="02040503050406030204" pitchFamily="18" charset="0"/>
                  <a:ea typeface="Calibri" panose="020F0502020204030204" pitchFamily="34" charset="0"/>
                  <a:cs typeface="Tahoma" panose="020B0604030504040204" pitchFamily="34" charset="0"/>
                </a:endParaRPr>
              </a:p>
              <a:p>
                <a:pPr marL="0" indent="0" algn="ctr">
                  <a:lnSpc>
                    <a:spcPct val="15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2000" i="1" kern="100" smtClean="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pl-PL" sz="2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𝐾</m:t>
                          </m:r>
                        </m:e>
                        <m:sub>
                          <m:r>
                            <a:rPr lang="pl-PL" sz="2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𝐶𝑆𝐷</m:t>
                          </m:r>
                        </m:sub>
                      </m:sSub>
                      <m:r>
                        <a:rPr lang="pl-PL" sz="2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=</m:t>
                      </m:r>
                      <m:nary>
                        <m:naryPr>
                          <m:chr m:val="∑"/>
                          <m:limLoc m:val="undOvr"/>
                          <m:ctrlPr>
                            <a:rPr lang="pl-PL" sz="2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naryPr>
                        <m:sub>
                          <m:r>
                            <a:rPr lang="pl-PL" sz="2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𝑗</m:t>
                          </m:r>
                          <m:r>
                            <a:rPr lang="pl-PL" sz="2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=1</m:t>
                          </m:r>
                        </m:sub>
                        <m:sup>
                          <m:r>
                            <a:rPr lang="pl-PL" sz="2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𝑛</m:t>
                          </m:r>
                        </m:sup>
                        <m:e>
                          <m:sSub>
                            <m:sSubPr>
                              <m:ctrlPr>
                                <a:rPr lang="pl-PL" sz="2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pl-PL" sz="2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𝐾</m:t>
                              </m:r>
                            </m:e>
                            <m:sub>
                              <m:r>
                                <a:rPr lang="pl-PL" sz="2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𝑑</m:t>
                              </m:r>
                              <m:r>
                                <a:rPr lang="pl-PL" sz="2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−</m:t>
                              </m:r>
                              <m:sSub>
                                <m:sSubPr>
                                  <m:ctrlPr>
                                    <a:rPr lang="pl-PL" sz="20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20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𝑂</m:t>
                                  </m:r>
                                </m:e>
                                <m:sub>
                                  <m:r>
                                    <a:rPr lang="pl-PL" sz="2000" i="1" kern="100">
                                      <a:effectLst/>
                                      <a:latin typeface="Cambria Math" panose="02040503050406030204" pitchFamily="18" charset="0"/>
                                      <a:ea typeface="Calibri" panose="020F0502020204030204" pitchFamily="34" charset="0"/>
                                    </a:rPr>
                                    <m:t>𝑗</m:t>
                                  </m:r>
                                </m:sub>
                              </m:sSub>
                            </m:sub>
                          </m:sSub>
                        </m:e>
                      </m:nary>
                      <m:r>
                        <a:rPr lang="pl-PL" sz="2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pl-PL" sz="2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pl-PL" sz="2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𝐾</m:t>
                          </m:r>
                        </m:e>
                        <m:sub>
                          <m:sSub>
                            <m:sSubPr>
                              <m:ctrlPr>
                                <a:rPr lang="pl-PL" sz="2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pl-PL" sz="2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pl-PL" sz="2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  <m:r>
                        <a:rPr lang="pl-PL" sz="2000" i="1" kern="100">
                          <a:effectLst/>
                          <a:latin typeface="Cambria Math" panose="02040503050406030204" pitchFamily="18" charset="0"/>
                          <a:ea typeface="Calibri" panose="020F0502020204030204" pitchFamily="34" charset="0"/>
                        </a:rPr>
                        <m:t>+</m:t>
                      </m:r>
                      <m:sSub>
                        <m:sSubPr>
                          <m:ctrlPr>
                            <a:rPr lang="pl-PL" sz="2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pl-PL" sz="2000" i="1" kern="100">
                              <a:effectLst/>
                              <a:latin typeface="Cambria Math" panose="02040503050406030204" pitchFamily="18" charset="0"/>
                              <a:ea typeface="Calibri" panose="020F0502020204030204" pitchFamily="34" charset="0"/>
                            </a:rPr>
                            <m:t>𝐾</m:t>
                          </m:r>
                        </m:e>
                        <m:sub>
                          <m:sSub>
                            <m:sSubPr>
                              <m:ctrlPr>
                                <a:rPr lang="pl-PL" sz="2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</m:ctrlPr>
                            </m:sSubPr>
                            <m:e>
                              <m:r>
                                <a:rPr lang="pl-PL" sz="2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𝑃</m:t>
                              </m:r>
                            </m:e>
                            <m:sub>
                              <m:r>
                                <a:rPr lang="pl-PL" sz="2000" i="1" kern="100">
                                  <a:effectLst/>
                                  <a:latin typeface="Cambria Math" panose="02040503050406030204" pitchFamily="18" charset="0"/>
                                  <a:ea typeface="Calibri" panose="020F0502020204030204" pitchFamily="34" charset="0"/>
                                </a:rPr>
                                <m:t>𝑗</m:t>
                              </m:r>
                            </m:sub>
                          </m:sSub>
                        </m:sub>
                      </m:sSub>
                    </m:oMath>
                  </m:oMathPara>
                </a14:m>
                <a:endParaRPr lang="pl-PL" sz="2000" kern="1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marL="0" indent="0">
                  <a:lnSpc>
                    <a:spcPct val="120000"/>
                  </a:lnSpc>
                  <a:spcAft>
                    <a:spcPts val="600"/>
                  </a:spcAft>
                  <a:buNone/>
                </a:pPr>
                <a:r>
                  <a:rPr lang="sr-Latn-RS" sz="19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Gde je</a:t>
                </a:r>
                <a:r>
                  <a:rPr lang="en-US" sz="19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:</a:t>
                </a:r>
              </a:p>
              <a:p>
                <a:pPr marL="0" indent="0">
                  <a:lnSpc>
                    <a:spcPct val="120000"/>
                  </a:lnSpc>
                  <a:spcAft>
                    <a:spcPts val="600"/>
                  </a:spcAft>
                  <a:buNone/>
                </a:pPr>
                <a:r>
                  <a:rPr lang="en-US" sz="19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KCSD – </a:t>
                </a:r>
                <a:r>
                  <a:rPr lang="sr-Latn-RS" sz="19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ukupni troškovi distributivnog sistema</a:t>
                </a:r>
                <a:r>
                  <a:rPr lang="en-US" sz="19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</a:p>
              <a:p>
                <a:pPr marL="0" indent="0">
                  <a:lnSpc>
                    <a:spcPct val="120000"/>
                  </a:lnSpc>
                  <a:spcAft>
                    <a:spcPts val="600"/>
                  </a:spcAft>
                  <a:buNone/>
                </a:pPr>
                <a:r>
                  <a:rPr lang="en-US" sz="1900" kern="1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en-US" sz="1900" kern="100" baseline="-250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d-Oj</a:t>
                </a:r>
                <a:r>
                  <a:rPr lang="pl-PL" sz="1900" kern="100" dirty="0">
                    <a:ea typeface="Calibri" panose="020F0502020204030204" pitchFamily="34" charset="0"/>
                    <a:cs typeface="Times New Roman" panose="02020603050405020304" pitchFamily="18" charset="0"/>
                  </a:rPr>
                  <a:t> </a:t>
                </a:r>
                <a:r>
                  <a:rPr lang="en-US" sz="19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– </a:t>
                </a:r>
                <a:r>
                  <a:rPr lang="sr-Latn-RS" sz="19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troškovi transporta i odlaganja i-tog terminala</a:t>
                </a:r>
                <a:r>
                  <a:rPr lang="en-US" sz="19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</a:p>
              <a:p>
                <a:pPr marL="0" indent="0">
                  <a:lnSpc>
                    <a:spcPct val="120000"/>
                  </a:lnSpc>
                  <a:spcAft>
                    <a:spcPts val="600"/>
                  </a:spcAft>
                  <a:buNone/>
                </a:pPr>
                <a:r>
                  <a:rPr lang="en-US" sz="1900" kern="1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en-US" sz="1900" kern="100" baseline="-250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Tj</a:t>
                </a:r>
                <a:r>
                  <a:rPr lang="en-US" sz="19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</a:t>
                </a:r>
                <a:r>
                  <a:rPr lang="sr-Latn-RS" sz="19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terminalni troškovi i-tog terminala</a:t>
                </a:r>
                <a:r>
                  <a:rPr lang="en-US" sz="19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</a:p>
              <a:p>
                <a:pPr marL="0" indent="0">
                  <a:lnSpc>
                    <a:spcPct val="120000"/>
                  </a:lnSpc>
                  <a:spcAft>
                    <a:spcPts val="600"/>
                  </a:spcAft>
                  <a:buNone/>
                </a:pPr>
                <a:r>
                  <a:rPr lang="en-US" sz="1900" kern="1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K</a:t>
                </a:r>
                <a:r>
                  <a:rPr lang="en-US" sz="1900" kern="100" baseline="-25000" dirty="0" err="1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Pj</a:t>
                </a:r>
                <a:r>
                  <a:rPr lang="en-US" sz="19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 – </a:t>
                </a:r>
                <a:r>
                  <a:rPr lang="sr-Latn-RS" sz="19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troškovi linearnog transporta i-tog terminala</a:t>
                </a:r>
                <a:r>
                  <a:rPr lang="en-US" sz="19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,</a:t>
                </a:r>
              </a:p>
              <a:p>
                <a:pPr marL="0" indent="0">
                  <a:lnSpc>
                    <a:spcPct val="120000"/>
                  </a:lnSpc>
                  <a:spcAft>
                    <a:spcPts val="600"/>
                  </a:spcAft>
                  <a:buNone/>
                </a:pPr>
                <a:r>
                  <a:rPr lang="en-US" sz="19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n – </a:t>
                </a:r>
                <a:r>
                  <a:rPr lang="sr-Latn-RS" sz="1900" kern="100" dirty="0">
                    <a:effectLst/>
                    <a:latin typeface="Tahoma" panose="020B0604030504040204" pitchFamily="34" charset="0"/>
                    <a:ea typeface="Calibri" panose="020F0502020204030204" pitchFamily="34" charset="0"/>
                    <a:cs typeface="Times New Roman" panose="02020603050405020304" pitchFamily="18" charset="0"/>
                  </a:rPr>
                  <a:t>broj terminala</a:t>
                </a:r>
                <a:endParaRPr lang="en-US" sz="19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endParaRPr lang="pl-PL" sz="12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401727" y="1702904"/>
                <a:ext cx="10952072" cy="4412146"/>
              </a:xfrm>
              <a:blipFill>
                <a:blip r:embed="rId2"/>
                <a:stretch>
                  <a:fillRect l="-39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617007" y="6380692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Milewski, 2011, p. 67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Troškovi distributivnog sistema</a:t>
            </a:r>
          </a:p>
        </p:txBody>
      </p:sp>
      <p:pic>
        <p:nvPicPr>
          <p:cNvPr id="23" name="Obraz 22" descr="Obraz zawierający design&#10;&#10;Opis wygenerowany automatycznie">
            <a:extLst>
              <a:ext uri="{FF2B5EF4-FFF2-40B4-BE49-F238E27FC236}">
                <a16:creationId xmlns:a16="http://schemas.microsoft.com/office/drawing/2014/main" id="{20DCF171-9986-CC4E-48EF-6CC9E143F4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8941428" y="2209800"/>
            <a:ext cx="1183413" cy="989539"/>
          </a:xfrm>
          <a:prstGeom prst="rect">
            <a:avLst/>
          </a:prstGeom>
        </p:spPr>
      </p:pic>
      <p:sp>
        <p:nvSpPr>
          <p:cNvPr id="24" name="Strzałka: w dół 23">
            <a:extLst>
              <a:ext uri="{FF2B5EF4-FFF2-40B4-BE49-F238E27FC236}">
                <a16:creationId xmlns:a16="http://schemas.microsoft.com/office/drawing/2014/main" id="{8247EF0F-BD1C-4C4A-9326-6FBEAB70DA00}"/>
              </a:ext>
            </a:extLst>
          </p:cNvPr>
          <p:cNvSpPr/>
          <p:nvPr/>
        </p:nvSpPr>
        <p:spPr>
          <a:xfrm rot="2444167">
            <a:off x="9836421" y="1051954"/>
            <a:ext cx="857250" cy="12477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645964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10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1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1000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6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1000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1094454" y="1702904"/>
                <a:ext cx="5694273" cy="4789970"/>
              </a:xfrm>
            </p:spPr>
            <p:txBody>
              <a:bodyPr>
                <a:noAutofit/>
              </a:bodyPr>
              <a:lstStyle/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r>
                  <a:rPr lang="sr-Latn-RS" sz="1800" kern="100" dirty="0">
                    <a:ea typeface="Calibri" panose="020F0502020204030204" pitchFamily="34" charset="0"/>
                  </a:rPr>
                  <a:t>Optimizacioni model transportnog sistema obezbeđuje metode i naučne alate za upravljanje transportnim sistemom. Može se napisati u obliku sledećeg izraza</a:t>
                </a:r>
                <a:r>
                  <a:rPr lang="pl-PL" sz="1800" kern="100" dirty="0">
                    <a:ea typeface="Calibri" panose="020F0502020204030204" pitchFamily="34" charset="0"/>
                  </a:rPr>
                  <a:t>:</a:t>
                </a:r>
              </a:p>
              <a:p>
                <a:pPr>
                  <a:lnSpc>
                    <a:spcPct val="150000"/>
                  </a:lnSpc>
                  <a:spcAft>
                    <a:spcPts val="600"/>
                  </a:spcAft>
                </a:pPr>
                <a:endParaRPr lang="pl-PL" sz="1800" kern="100" dirty="0">
                  <a:effectLst/>
                  <a:latin typeface="Cambria Math" panose="02040503050406030204" pitchFamily="18" charset="0"/>
                  <a:ea typeface="Calibri" panose="020F0502020204030204" pitchFamily="34" charset="0"/>
                </a:endParaRPr>
              </a:p>
              <a:p>
                <a:pPr marL="0" indent="0" algn="ctr">
                  <a:lnSpc>
                    <a:spcPct val="150000"/>
                  </a:lnSpc>
                  <a:spcAft>
                    <a:spcPts val="600"/>
                  </a:spcAft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pl-PL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𝑀𝐷𝐸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pl-PL" sz="1600" i="1">
                          <a:latin typeface="Cambria Math" panose="02040503050406030204" pitchFamily="18" charset="0"/>
                        </a:rPr>
                        <m:t>=&lt;</m:t>
                      </m:r>
                      <m:sSub>
                        <m:sSubPr>
                          <m:ctrlPr>
                            <a:rPr lang="pl-PL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𝑍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pl-PL" sz="16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pl-PL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d>
                        <m:dPr>
                          <m:ctrlPr>
                            <a:rPr lang="pl-PL" sz="1600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𝑡</m:t>
                          </m:r>
                        </m:e>
                      </m:d>
                      <m:r>
                        <a:rPr lang="pl-PL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m:rPr>
                          <m:sty m:val="p"/>
                        </m:rPr>
                        <a:rPr lang="pl-PL" sz="1600">
                          <a:latin typeface="Cambria Math" panose="02040503050406030204" pitchFamily="18" charset="0"/>
                        </a:rPr>
                        <m:t>II</m:t>
                      </m:r>
                      <m:r>
                        <a:rPr lang="pl-PL" sz="1600" i="1">
                          <a:latin typeface="Cambria Math" panose="02040503050406030204" pitchFamily="18" charset="0"/>
                        </a:rPr>
                        <m:t> </m:t>
                      </m:r>
                      <m:sSub>
                        <m:sSubPr>
                          <m:ctrlPr>
                            <a:rPr lang="pl-PL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𝐺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pl-PL" sz="16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pl-PL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𝐹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pl-PL" sz="1600" i="1">
                          <a:latin typeface="Cambria Math" panose="02040503050406030204" pitchFamily="18" charset="0"/>
                        </a:rPr>
                        <m:t>, </m:t>
                      </m:r>
                      <m:sSub>
                        <m:sSubPr>
                          <m:ctrlPr>
                            <a:rPr lang="pl-PL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𝐻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  <m:r>
                        <a:rPr lang="pl-PL" sz="1600" i="1">
                          <a:latin typeface="Cambria Math" panose="02040503050406030204" pitchFamily="18" charset="0"/>
                        </a:rPr>
                        <m:t>&gt; </m:t>
                      </m:r>
                      <m:box>
                        <m:boxPr>
                          <m:ctrlPr>
                            <a:rPr lang="pl-PL" sz="1600" i="1">
                              <a:latin typeface="Cambria Math" panose="02040503050406030204" pitchFamily="18" charset="0"/>
                            </a:rPr>
                          </m:ctrlPr>
                        </m:boxPr>
                        <m:e>
                          <m:groupChr>
                            <m:groupChrPr>
                              <m:chr m:val="→"/>
                              <m:vertJc m:val="bot"/>
                              <m:ctrlPr>
                                <a:rPr lang="pl-PL" sz="1600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r>
                                <a:rPr lang="pl-PL" sz="1600" i="1">
                                  <a:latin typeface="Cambria Math" panose="02040503050406030204" pitchFamily="18" charset="0"/>
                                </a:rPr>
                                <m:t>𝑚𝑎𝑥</m:t>
                              </m:r>
                              <m:sSub>
                                <m:sSubPr>
                                  <m:ctrlP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  <m:t>𝑆𝑇𝑂</m:t>
                                  </m:r>
                                </m:e>
                                <m:sub>
                                  <m:r>
                                    <a:rPr lang="pl-PL" sz="1600" i="1">
                                      <a:latin typeface="Cambria Math" panose="02040503050406030204" pitchFamily="18" charset="0"/>
                                    </a:rPr>
                                    <m:t>𝑆𝑇</m:t>
                                  </m:r>
                                </m:sub>
                              </m:sSub>
                            </m:e>
                          </m:groupChr>
                        </m:e>
                      </m:box>
                      <m:r>
                        <a:rPr lang="pl-PL" sz="1600" i="1">
                          <a:latin typeface="Cambria Math" panose="02040503050406030204" pitchFamily="18" charset="0"/>
                        </a:rPr>
                        <m:t> </m:t>
                      </m:r>
                      <m:r>
                        <a:rPr lang="pl-PL" sz="1600" i="1">
                          <a:latin typeface="Cambria Math" panose="02040503050406030204" pitchFamily="18" charset="0"/>
                        </a:rPr>
                        <m:t>𝑚𝑖𝑛</m:t>
                      </m:r>
                      <m:sSub>
                        <m:sSubPr>
                          <m:ctrlPr>
                            <a:rPr lang="pl-PL" sz="16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𝑆</m:t>
                          </m:r>
                        </m:e>
                        <m:sub>
                          <m:r>
                            <a:rPr lang="pl-PL" sz="1600" i="1">
                              <a:latin typeface="Cambria Math" panose="02040503050406030204" pitchFamily="18" charset="0"/>
                            </a:rPr>
                            <m:t>𝑆𝑇</m:t>
                          </m:r>
                        </m:sub>
                      </m:sSub>
                    </m:oMath>
                  </m:oMathPara>
                </a14:m>
                <a:endParaRPr lang="pl-PL" sz="1600" dirty="0"/>
              </a:p>
              <a:p>
                <a:pPr marL="0" indent="0" algn="ctr">
                  <a:lnSpc>
                    <a:spcPct val="150000"/>
                  </a:lnSpc>
                  <a:spcAft>
                    <a:spcPts val="600"/>
                  </a:spcAft>
                  <a:buNone/>
                </a:pPr>
                <a:endParaRPr lang="pl-PL" sz="1200" kern="100" dirty="0">
                  <a:effectLst/>
                  <a:ea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algn="ctr">
                  <a:lnSpc>
                    <a:spcPct val="150000"/>
                  </a:lnSpc>
                  <a:spcAft>
                    <a:spcPts val="600"/>
                  </a:spcAft>
                </a:pPr>
                <a:endParaRPr lang="pl-PL" sz="800" kern="100" dirty="0">
                  <a:effectLst/>
                  <a:latin typeface="Tahoma" panose="020B0604030504040204" pitchFamily="34" charset="0"/>
                  <a:ea typeface="Calibri" panose="020F0502020204030204" pitchFamily="34" charset="0"/>
                  <a:cs typeface="Times New Roman" panose="02020603050405020304" pitchFamily="18" charset="0"/>
                </a:endParaRPr>
              </a:p>
            </p:txBody>
          </p:sp>
        </mc:Choice>
        <mc:Fallback xmlns="">
          <p:sp>
            <p:nvSpPr>
              <p:cNvPr id="5" name="Symbol zastępczy zawartości 4">
                <a:extLst>
                  <a:ext uri="{FF2B5EF4-FFF2-40B4-BE49-F238E27FC236}">
                    <a16:creationId xmlns:a16="http://schemas.microsoft.com/office/drawing/2014/main" id="{08B1E3E4-9C4A-4CF8-DBD2-8A61BD5977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1094454" y="1702904"/>
                <a:ext cx="5694273" cy="4789970"/>
              </a:xfrm>
              <a:blipFill>
                <a:blip r:embed="rId2"/>
                <a:stretch>
                  <a:fillRect l="-74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401727" y="6634692"/>
            <a:ext cx="4580467" cy="223308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Ficoń</a:t>
            </a:r>
            <a:r>
              <a:rPr lang="pl-PL" sz="1200" dirty="0">
                <a:solidFill>
                  <a:srgbClr val="7F7F7F"/>
                </a:solidFill>
              </a:rPr>
              <a:t>, 2010, p. 126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sr-Latn-RS" dirty="0"/>
              <a:t>Model optimizacije transportnog sistema</a:t>
            </a:r>
            <a:endParaRPr lang="pl-PL" dirty="0"/>
          </a:p>
        </p:txBody>
      </p:sp>
      <p:pic>
        <p:nvPicPr>
          <p:cNvPr id="23" name="Obraz 22" descr="Obraz zawierający design&#10;&#10;Opis wygenerowany automatycznie">
            <a:extLst>
              <a:ext uri="{FF2B5EF4-FFF2-40B4-BE49-F238E27FC236}">
                <a16:creationId xmlns:a16="http://schemas.microsoft.com/office/drawing/2014/main" id="{20DCF171-9986-CC4E-48EF-6CC9E143F442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140231" y="3938889"/>
            <a:ext cx="1183413" cy="989539"/>
          </a:xfrm>
          <a:prstGeom prst="rect">
            <a:avLst/>
          </a:prstGeom>
        </p:spPr>
      </p:pic>
      <p:sp>
        <p:nvSpPr>
          <p:cNvPr id="24" name="Strzałka: w dół 23">
            <a:extLst>
              <a:ext uri="{FF2B5EF4-FFF2-40B4-BE49-F238E27FC236}">
                <a16:creationId xmlns:a16="http://schemas.microsoft.com/office/drawing/2014/main" id="{8247EF0F-BD1C-4C4A-9326-6FBEAB70DA00}"/>
              </a:ext>
            </a:extLst>
          </p:cNvPr>
          <p:cNvSpPr/>
          <p:nvPr/>
        </p:nvSpPr>
        <p:spPr>
          <a:xfrm rot="7288439">
            <a:off x="1180041" y="4773883"/>
            <a:ext cx="857250" cy="1247775"/>
          </a:xfrm>
          <a:prstGeom prst="downArrow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ole tekstowe 2">
            <a:extLst>
              <a:ext uri="{FF2B5EF4-FFF2-40B4-BE49-F238E27FC236}">
                <a16:creationId xmlns:a16="http://schemas.microsoft.com/office/drawing/2014/main" id="{254E6B1D-D1D4-AD41-E99F-359A893F4F4A}"/>
              </a:ext>
            </a:extLst>
          </p:cNvPr>
          <p:cNvSpPr txBox="1"/>
          <p:nvPr/>
        </p:nvSpPr>
        <p:spPr>
          <a:xfrm>
            <a:off x="7030404" y="1743263"/>
            <a:ext cx="5161595" cy="367793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sr-Latn-RS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Gde je</a:t>
            </a:r>
            <a:r>
              <a:rPr lang="en-US" sz="1800" kern="100" dirty="0">
                <a:effectLst/>
                <a:ea typeface="Calibri" panose="020F0502020204030204" pitchFamily="34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Z</a:t>
            </a:r>
            <a:r>
              <a:rPr lang="en-US" sz="1800" kern="1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sr-Latn-R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skup operativnih (logističkih) resursa ST sistema</a:t>
            </a: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P</a:t>
            </a:r>
            <a:r>
              <a:rPr lang="en-US" sz="1800" kern="1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ST </a:t>
            </a: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– </a:t>
            </a:r>
            <a:r>
              <a:rPr lang="sr-Latn-R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skup operativnih (logističkih) procesa ST sistema</a:t>
            </a: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G</a:t>
            </a:r>
            <a:r>
              <a:rPr lang="en-US" sz="1800" kern="1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sr-Latn-R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skup ograničenja i graničnih uslova ST sistema</a:t>
            </a: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F</a:t>
            </a:r>
            <a:r>
              <a:rPr lang="en-US" sz="1800" kern="1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–</a:t>
            </a:r>
            <a:r>
              <a:rPr lang="sr-Latn-R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ST</a:t>
            </a: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sr-Latn-R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funkcija kriterijuma rada sistema</a:t>
            </a: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H</a:t>
            </a:r>
            <a:r>
              <a:rPr lang="en-US" sz="1800" kern="1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sr-Latn-R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skup prihvatljivih radnih rasporeda za ST sistem</a:t>
            </a: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S</a:t>
            </a:r>
            <a:r>
              <a:rPr lang="en-US" sz="1800" kern="100" baseline="-25000" dirty="0">
                <a:ea typeface="Calibri" panose="020F0502020204030204" pitchFamily="34" charset="0"/>
                <a:cs typeface="Times New Roman" panose="02020603050405020304" pitchFamily="18" charset="0"/>
              </a:rPr>
              <a:t>ST</a:t>
            </a: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 – </a:t>
            </a:r>
            <a:r>
              <a:rPr lang="sr-Latn-R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globalni troškovi funkcionisanja ST transportnog makrosistema</a:t>
            </a: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,</a:t>
            </a:r>
          </a:p>
          <a:p>
            <a:pPr marL="0" indent="0">
              <a:lnSpc>
                <a:spcPct val="100000"/>
              </a:lnSpc>
              <a:spcAft>
                <a:spcPts val="600"/>
              </a:spcAft>
              <a:buNone/>
            </a:pP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STO – </a:t>
            </a:r>
            <a:r>
              <a:rPr lang="sr-Latn-R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standardi logističkih usluga za korisnike u sektoru transporta</a:t>
            </a:r>
            <a:r>
              <a:rPr lang="en-US" sz="1800" kern="100" dirty="0">
                <a:ea typeface="Calibri" panose="020F0502020204030204" pitchFamily="34" charset="0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7895393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ymbol zastępczy zawartości 4">
            <a:extLst>
              <a:ext uri="{FF2B5EF4-FFF2-40B4-BE49-F238E27FC236}">
                <a16:creationId xmlns:a16="http://schemas.microsoft.com/office/drawing/2014/main" id="{4D0B990B-A015-95E2-DF45-A832FF931C3B}"/>
              </a:ext>
            </a:extLst>
          </p:cNvPr>
          <p:cNvSpPr txBox="1">
            <a:spLocks/>
          </p:cNvSpPr>
          <p:nvPr/>
        </p:nvSpPr>
        <p:spPr>
          <a:xfrm>
            <a:off x="702732" y="5864033"/>
            <a:ext cx="4580467" cy="4773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rgbClr val="015BA6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r>
              <a:rPr lang="pl-PL" sz="1200" dirty="0">
                <a:solidFill>
                  <a:srgbClr val="7F7F7F"/>
                </a:solidFill>
              </a:rPr>
              <a:t>Source: </a:t>
            </a:r>
            <a:r>
              <a:rPr lang="pl-PL" sz="1200" dirty="0" err="1">
                <a:solidFill>
                  <a:srgbClr val="7F7F7F"/>
                </a:solidFill>
              </a:rPr>
              <a:t>Ficoń</a:t>
            </a:r>
            <a:r>
              <a:rPr lang="pl-PL" sz="1200" dirty="0">
                <a:solidFill>
                  <a:srgbClr val="7F7F7F"/>
                </a:solidFill>
              </a:rPr>
              <a:t>, 2010, p. 126</a:t>
            </a:r>
          </a:p>
        </p:txBody>
      </p:sp>
      <p:sp>
        <p:nvSpPr>
          <p:cNvPr id="7" name="pole tekstowe 6">
            <a:extLst>
              <a:ext uri="{FF2B5EF4-FFF2-40B4-BE49-F238E27FC236}">
                <a16:creationId xmlns:a16="http://schemas.microsoft.com/office/drawing/2014/main" id="{A8496EB9-3D8C-2D1F-7FC3-A12F50DAC2AB}"/>
              </a:ext>
            </a:extLst>
          </p:cNvPr>
          <p:cNvSpPr txBox="1"/>
          <p:nvPr/>
        </p:nvSpPr>
        <p:spPr>
          <a:xfrm>
            <a:off x="3729719" y="5725533"/>
            <a:ext cx="5342698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1200" dirty="0"/>
              <a:t>Figure </a:t>
            </a:r>
            <a:r>
              <a:rPr lang="pl-PL" sz="1200" dirty="0"/>
              <a:t>2:</a:t>
            </a:r>
            <a:r>
              <a:rPr lang="en-US" sz="1200" dirty="0"/>
              <a:t> The concept of optimization modeling of the transport system</a:t>
            </a:r>
          </a:p>
        </p:txBody>
      </p:sp>
      <p:sp>
        <p:nvSpPr>
          <p:cNvPr id="4" name="Tytuł 3">
            <a:extLst>
              <a:ext uri="{FF2B5EF4-FFF2-40B4-BE49-F238E27FC236}">
                <a16:creationId xmlns:a16="http://schemas.microsoft.com/office/drawing/2014/main" id="{1B53A616-BC45-7003-D00A-64BD157817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dirty="0"/>
              <a:t>Optimizaciono modeliranje transportnog sistema</a:t>
            </a:r>
          </a:p>
        </p:txBody>
      </p:sp>
      <p:pic>
        <p:nvPicPr>
          <p:cNvPr id="23" name="Obraz 22">
            <a:extLst>
              <a:ext uri="{FF2B5EF4-FFF2-40B4-BE49-F238E27FC236}">
                <a16:creationId xmlns:a16="http://schemas.microsoft.com/office/drawing/2014/main" id="{8046E65C-9A2C-E50F-D0B2-DF3CCB1063C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36860" y="1481668"/>
            <a:ext cx="7455285" cy="4238793"/>
          </a:xfrm>
          <a:prstGeom prst="rect">
            <a:avLst/>
          </a:prstGeom>
        </p:spPr>
      </p:pic>
      <p:sp>
        <p:nvSpPr>
          <p:cNvPr id="34" name="pole tekstowe 33">
            <a:extLst>
              <a:ext uri="{FF2B5EF4-FFF2-40B4-BE49-F238E27FC236}">
                <a16:creationId xmlns:a16="http://schemas.microsoft.com/office/drawing/2014/main" id="{3C7E2414-6A77-2428-769D-A4AAE53021FA}"/>
              </a:ext>
            </a:extLst>
          </p:cNvPr>
          <p:cNvSpPr txBox="1"/>
          <p:nvPr/>
        </p:nvSpPr>
        <p:spPr>
          <a:xfrm>
            <a:off x="4346480" y="1620168"/>
            <a:ext cx="1102976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 </a:t>
            </a:r>
            <a:r>
              <a:rPr lang="pl-PL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resources</a:t>
            </a:r>
            <a:endParaRPr lang="pl-PL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pole tekstowe 34">
            <a:extLst>
              <a:ext uri="{FF2B5EF4-FFF2-40B4-BE49-F238E27FC236}">
                <a16:creationId xmlns:a16="http://schemas.microsoft.com/office/drawing/2014/main" id="{B9C0BD2D-C5D6-75E4-251C-4DF899F8FACA}"/>
              </a:ext>
            </a:extLst>
          </p:cNvPr>
          <p:cNvSpPr txBox="1"/>
          <p:nvPr/>
        </p:nvSpPr>
        <p:spPr>
          <a:xfrm>
            <a:off x="6474690" y="1605301"/>
            <a:ext cx="933643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System </a:t>
            </a:r>
            <a:r>
              <a:rPr lang="pl-PL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processes</a:t>
            </a:r>
            <a:endParaRPr lang="pl-PL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6" name="pole tekstowe 35">
            <a:extLst>
              <a:ext uri="{FF2B5EF4-FFF2-40B4-BE49-F238E27FC236}">
                <a16:creationId xmlns:a16="http://schemas.microsoft.com/office/drawing/2014/main" id="{1DAB3EB8-8D2A-9F69-C035-23F96FCD2606}"/>
              </a:ext>
            </a:extLst>
          </p:cNvPr>
          <p:cNvSpPr txBox="1"/>
          <p:nvPr/>
        </p:nvSpPr>
        <p:spPr>
          <a:xfrm>
            <a:off x="8543636" y="2155018"/>
            <a:ext cx="91940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Transport</a:t>
            </a:r>
          </a:p>
        </p:txBody>
      </p:sp>
      <p:sp>
        <p:nvSpPr>
          <p:cNvPr id="37" name="pole tekstowe 36">
            <a:extLst>
              <a:ext uri="{FF2B5EF4-FFF2-40B4-BE49-F238E27FC236}">
                <a16:creationId xmlns:a16="http://schemas.microsoft.com/office/drawing/2014/main" id="{87412E21-3629-9924-ADEB-0B70963E77A1}"/>
              </a:ext>
            </a:extLst>
          </p:cNvPr>
          <p:cNvSpPr txBox="1"/>
          <p:nvPr/>
        </p:nvSpPr>
        <p:spPr>
          <a:xfrm>
            <a:off x="8490526" y="3799239"/>
            <a:ext cx="108758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Macrosystem</a:t>
            </a:r>
            <a:endParaRPr lang="pl-PL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8" name="pole tekstowe 37">
            <a:extLst>
              <a:ext uri="{FF2B5EF4-FFF2-40B4-BE49-F238E27FC236}">
                <a16:creationId xmlns:a16="http://schemas.microsoft.com/office/drawing/2014/main" id="{94EF5823-D7A5-CBCD-02D3-3C45EF086EBC}"/>
              </a:ext>
            </a:extLst>
          </p:cNvPr>
          <p:cNvSpPr txBox="1"/>
          <p:nvPr/>
        </p:nvSpPr>
        <p:spPr>
          <a:xfrm>
            <a:off x="7783560" y="2827207"/>
            <a:ext cx="919402" cy="646331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Optimal</a:t>
            </a:r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steering</a:t>
            </a:r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decisions</a:t>
            </a:r>
            <a:endParaRPr lang="pl-PL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9" name="pole tekstowe 38">
            <a:extLst>
              <a:ext uri="{FF2B5EF4-FFF2-40B4-BE49-F238E27FC236}">
                <a16:creationId xmlns:a16="http://schemas.microsoft.com/office/drawing/2014/main" id="{18571A0F-1030-EA5B-33F4-E4C4486D457F}"/>
              </a:ext>
            </a:extLst>
          </p:cNvPr>
          <p:cNvSpPr txBox="1"/>
          <p:nvPr/>
        </p:nvSpPr>
        <p:spPr>
          <a:xfrm>
            <a:off x="4902778" y="3059875"/>
            <a:ext cx="2038733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Optimisation</a:t>
            </a:r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modelling</a:t>
            </a:r>
            <a:endParaRPr lang="pl-PL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0" name="pole tekstowe 39">
            <a:extLst>
              <a:ext uri="{FF2B5EF4-FFF2-40B4-BE49-F238E27FC236}">
                <a16:creationId xmlns:a16="http://schemas.microsoft.com/office/drawing/2014/main" id="{A2BAAA85-CEA0-EE4C-3420-0E41E5DE6031}"/>
              </a:ext>
            </a:extLst>
          </p:cNvPr>
          <p:cNvSpPr txBox="1"/>
          <p:nvPr/>
        </p:nvSpPr>
        <p:spPr>
          <a:xfrm>
            <a:off x="5486669" y="3764055"/>
            <a:ext cx="914399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Criterion</a:t>
            </a:r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function</a:t>
            </a:r>
            <a:endParaRPr lang="pl-PL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pole tekstowe 40">
            <a:extLst>
              <a:ext uri="{FF2B5EF4-FFF2-40B4-BE49-F238E27FC236}">
                <a16:creationId xmlns:a16="http://schemas.microsoft.com/office/drawing/2014/main" id="{A933D93B-DF91-0F64-F79D-EF4DC408D891}"/>
              </a:ext>
            </a:extLst>
          </p:cNvPr>
          <p:cNvSpPr txBox="1"/>
          <p:nvPr/>
        </p:nvSpPr>
        <p:spPr>
          <a:xfrm>
            <a:off x="5423457" y="2363454"/>
            <a:ext cx="104082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Restrictions</a:t>
            </a:r>
            <a:endParaRPr lang="pl-PL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2" name="pole tekstowe 41">
            <a:extLst>
              <a:ext uri="{FF2B5EF4-FFF2-40B4-BE49-F238E27FC236}">
                <a16:creationId xmlns:a16="http://schemas.microsoft.com/office/drawing/2014/main" id="{73102EAC-5504-7BCA-AB4F-A0C81C66D9A9}"/>
              </a:ext>
            </a:extLst>
          </p:cNvPr>
          <p:cNvSpPr txBox="1"/>
          <p:nvPr/>
        </p:nvSpPr>
        <p:spPr>
          <a:xfrm>
            <a:off x="2625782" y="2980353"/>
            <a:ext cx="1044037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Model </a:t>
            </a:r>
            <a:r>
              <a:rPr lang="pl-PL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identification</a:t>
            </a:r>
            <a:endParaRPr lang="pl-PL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3" name="pole tekstowe 42">
            <a:extLst>
              <a:ext uri="{FF2B5EF4-FFF2-40B4-BE49-F238E27FC236}">
                <a16:creationId xmlns:a16="http://schemas.microsoft.com/office/drawing/2014/main" id="{1CDB6A9F-C4CA-E7BB-C30E-7392D2FD03EA}"/>
              </a:ext>
            </a:extLst>
          </p:cNvPr>
          <p:cNvSpPr txBox="1"/>
          <p:nvPr/>
        </p:nvSpPr>
        <p:spPr>
          <a:xfrm>
            <a:off x="3900634" y="2980353"/>
            <a:ext cx="630555" cy="461665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Decision-making</a:t>
            </a:r>
            <a:r>
              <a:rPr lang="pl-PL" sz="8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 </a:t>
            </a:r>
            <a:r>
              <a:rPr lang="pl-PL" sz="8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problems</a:t>
            </a:r>
            <a:endParaRPr lang="pl-PL" sz="8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4" name="pole tekstowe 43">
            <a:extLst>
              <a:ext uri="{FF2B5EF4-FFF2-40B4-BE49-F238E27FC236}">
                <a16:creationId xmlns:a16="http://schemas.microsoft.com/office/drawing/2014/main" id="{4F5D8C62-3A9F-502D-8BF4-D285AFB708D8}"/>
              </a:ext>
            </a:extLst>
          </p:cNvPr>
          <p:cNvSpPr txBox="1"/>
          <p:nvPr/>
        </p:nvSpPr>
        <p:spPr>
          <a:xfrm>
            <a:off x="5555288" y="4557592"/>
            <a:ext cx="919402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Schedule</a:t>
            </a:r>
          </a:p>
        </p:txBody>
      </p:sp>
      <p:sp>
        <p:nvSpPr>
          <p:cNvPr id="45" name="pole tekstowe 44">
            <a:extLst>
              <a:ext uri="{FF2B5EF4-FFF2-40B4-BE49-F238E27FC236}">
                <a16:creationId xmlns:a16="http://schemas.microsoft.com/office/drawing/2014/main" id="{EC0651B9-C763-982B-EAF0-831C033756B9}"/>
              </a:ext>
            </a:extLst>
          </p:cNvPr>
          <p:cNvSpPr txBox="1"/>
          <p:nvPr/>
        </p:nvSpPr>
        <p:spPr>
          <a:xfrm>
            <a:off x="4274853" y="4978965"/>
            <a:ext cx="7337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Task</a:t>
            </a:r>
            <a:endParaRPr lang="pl-PL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6" name="pole tekstowe 45">
            <a:extLst>
              <a:ext uri="{FF2B5EF4-FFF2-40B4-BE49-F238E27FC236}">
                <a16:creationId xmlns:a16="http://schemas.microsoft.com/office/drawing/2014/main" id="{5C79FCE3-2022-F186-B23E-A8C4A69E4339}"/>
              </a:ext>
            </a:extLst>
          </p:cNvPr>
          <p:cNvSpPr txBox="1"/>
          <p:nvPr/>
        </p:nvSpPr>
        <p:spPr>
          <a:xfrm>
            <a:off x="5265352" y="4973091"/>
            <a:ext cx="733750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Time</a:t>
            </a:r>
          </a:p>
        </p:txBody>
      </p:sp>
      <p:sp>
        <p:nvSpPr>
          <p:cNvPr id="47" name="pole tekstowe 46">
            <a:extLst>
              <a:ext uri="{FF2B5EF4-FFF2-40B4-BE49-F238E27FC236}">
                <a16:creationId xmlns:a16="http://schemas.microsoft.com/office/drawing/2014/main" id="{9221D544-A462-A4DB-42E3-79877E253A44}"/>
              </a:ext>
            </a:extLst>
          </p:cNvPr>
          <p:cNvSpPr txBox="1"/>
          <p:nvPr/>
        </p:nvSpPr>
        <p:spPr>
          <a:xfrm>
            <a:off x="6181541" y="4978592"/>
            <a:ext cx="83726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dirty="0" err="1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Location</a:t>
            </a:r>
            <a:endParaRPr lang="pl-PL" sz="1200" dirty="0"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8" name="pole tekstowe 47">
            <a:extLst>
              <a:ext uri="{FF2B5EF4-FFF2-40B4-BE49-F238E27FC236}">
                <a16:creationId xmlns:a16="http://schemas.microsoft.com/office/drawing/2014/main" id="{98BF7DC5-702A-80F9-CC4D-8CBCABBCF49D}"/>
              </a:ext>
            </a:extLst>
          </p:cNvPr>
          <p:cNvSpPr txBox="1"/>
          <p:nvPr/>
        </p:nvSpPr>
        <p:spPr>
          <a:xfrm>
            <a:off x="7183398" y="4978592"/>
            <a:ext cx="837265" cy="276999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algn="ctr"/>
            <a:r>
              <a:rPr lang="pl-PL" sz="1200" dirty="0"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Resource</a:t>
            </a:r>
          </a:p>
        </p:txBody>
      </p:sp>
    </p:spTree>
    <p:extLst>
      <p:ext uri="{BB962C8B-B14F-4D97-AF65-F5344CB8AC3E}">
        <p14:creationId xmlns:p14="http://schemas.microsoft.com/office/powerpoint/2010/main" val="2964719539"/>
      </p:ext>
    </p:extLst>
  </p:cSld>
  <p:clrMapOvr>
    <a:masterClrMapping/>
  </p:clrMapOvr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C5D1A4C46F9DF340B00409C6B9ED12C1" ma:contentTypeVersion="15" ma:contentTypeDescription="Utwórz nowy dokument." ma:contentTypeScope="" ma:versionID="86103960ca44d5c9df2a8fb84c243902">
  <xsd:schema xmlns:xsd="http://www.w3.org/2001/XMLSchema" xmlns:xs="http://www.w3.org/2001/XMLSchema" xmlns:p="http://schemas.microsoft.com/office/2006/metadata/properties" xmlns:ns2="a92fe6ce-cc5e-4661-b3e6-d9d5535f70b5" xmlns:ns3="d9bddfac-6dc9-4958-8f35-4d0da3af229b" targetNamespace="http://schemas.microsoft.com/office/2006/metadata/properties" ma:root="true" ma:fieldsID="f0b528dcbc4ce96b8fc80b5cec964086" ns2:_="" ns3:_="">
    <xsd:import namespace="a92fe6ce-cc5e-4661-b3e6-d9d5535f70b5"/>
    <xsd:import namespace="d9bddfac-6dc9-4958-8f35-4d0da3af229b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lcf76f155ced4ddcb4097134ff3c332f" minOccurs="0"/>
                <xsd:element ref="ns3:TaxCatchAll" minOccurs="0"/>
                <xsd:element ref="ns2:MediaServiceGenerationTime" minOccurs="0"/>
                <xsd:element ref="ns2:MediaServiceEventHashCode" minOccurs="0"/>
                <xsd:element ref="ns2:MediaServiceDateTaken" minOccurs="0"/>
                <xsd:element ref="ns3:SharedWithUsers" minOccurs="0"/>
                <xsd:element ref="ns3:SharedWithDetails" minOccurs="0"/>
                <xsd:element ref="ns2:MediaServiceLocation" minOccurs="0"/>
                <xsd:element ref="ns2:MediaServiceOCR" minOccurs="0"/>
                <xsd:element ref="ns2:MediaServiceObjectDetectorVersions" minOccurs="0"/>
                <xsd:element ref="ns2:MediaLengthInSeconds" minOccurs="0"/>
                <xsd:element ref="ns2:MediaServiceSearchPropertie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92fe6ce-cc5e-4661-b3e6-d9d5535f70b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lcf76f155ced4ddcb4097134ff3c332f" ma:index="11" nillable="true" ma:taxonomy="true" ma:internalName="lcf76f155ced4ddcb4097134ff3c332f" ma:taxonomyFieldName="MediaServiceImageTags" ma:displayName="Tagi obrazów" ma:readOnly="false" ma:fieldId="{5cf76f15-5ced-4ddc-b409-7134ff3c332f}" ma:taxonomyMulti="true" ma:sspId="dfb4df37-903f-415b-817d-12eb03f331f0" ma:termSetId="09814cd3-568e-fe90-9814-8d621ff8fb84" ma:anchorId="fba54fb3-c3e1-fe81-a776-ca4b69148c4d" ma:open="true" ma:isKeyword="false">
      <xsd:complexType>
        <xsd:sequence>
          <xsd:element ref="pc:Terms" minOccurs="0" maxOccurs="1"/>
        </xsd:sequence>
      </xsd:complexType>
    </xsd:element>
    <xsd:element name="MediaServiceGenerationTime" ma:index="13" nillable="true" ma:displayName="MediaServiceGenerationTime" ma:hidden="true" ma:internalName="MediaServiceGenerationTime" ma:readOnly="true">
      <xsd:simpleType>
        <xsd:restriction base="dms:Text"/>
      </xsd:simpleType>
    </xsd:element>
    <xsd:element name="MediaServiceEventHashCode" ma:index="14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DateTaken" ma:index="15" nillable="true" ma:displayName="MediaServiceDateTaken" ma:hidden="true" ma:indexed="true" ma:internalName="MediaServiceDateTaken" ma:readOnly="true">
      <xsd:simpleType>
        <xsd:restriction base="dms:Text"/>
      </xsd:simpleType>
    </xsd:element>
    <xsd:element name="MediaServiceLocation" ma:index="18" nillable="true" ma:displayName="Location" ma:indexed="true" ma:internalName="MediaServiceLocation" ma:readOnly="true">
      <xsd:simpleType>
        <xsd:restriction base="dms:Text"/>
      </xsd:simpleType>
    </xsd:element>
    <xsd:element name="MediaServiceOCR" ma:index="19" nillable="true" ma:displayName="Extracted Text" ma:internalName="MediaServiceOCR" ma:readOnly="true">
      <xsd:simpleType>
        <xsd:restriction base="dms:Note">
          <xsd:maxLength value="255"/>
        </xsd:restriction>
      </xsd:simpleType>
    </xsd:element>
    <xsd:element name="MediaServiceObjectDetectorVersions" ma:index="20" nillable="true" ma:displayName="MediaServiceObjectDetectorVersions" ma:hidden="true" ma:indexed="true" ma:internalName="MediaServiceObjectDetectorVersions" ma:readOnly="true">
      <xsd:simpleType>
        <xsd:restriction base="dms:Text"/>
      </xsd:simpleType>
    </xsd:element>
    <xsd:element name="MediaLengthInSeconds" ma:index="21" nillable="true" ma:displayName="MediaLengthInSeconds" ma:hidden="true" ma:internalName="MediaLengthInSeconds" ma:readOnly="true">
      <xsd:simpleType>
        <xsd:restriction base="dms:Unknown"/>
      </xsd:simpleType>
    </xsd:element>
    <xsd:element name="MediaServiceSearchProperties" ma:index="22" nillable="true" ma:displayName="MediaServiceSearchProperties" ma:hidden="true" ma:internalName="MediaServiceSearchProperties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9bddfac-6dc9-4958-8f35-4d0da3af229b" elementFormDefault="qualified">
    <xsd:import namespace="http://schemas.microsoft.com/office/2006/documentManagement/types"/>
    <xsd:import namespace="http://schemas.microsoft.com/office/infopath/2007/PartnerControls"/>
    <xsd:element name="TaxCatchAll" ma:index="12" nillable="true" ma:displayName="Taxonomy Catch All Column" ma:hidden="true" ma:list="{f4652e19-0f91-4064-a28d-12f01e91685a}" ma:internalName="TaxCatchAll" ma:showField="CatchAllData" ma:web="d9bddfac-6dc9-4958-8f35-4d0da3af229b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SharedWithUsers" ma:index="16" nillable="true" ma:displayName="Udostępnianie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7" nillable="true" ma:displayName="Udostępnione dla — szczegóły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Typ zawartości"/>
        <xsd:element ref="dc:title" minOccurs="0" maxOccurs="1" ma:index="4" ma:displayName="Tytu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lcf76f155ced4ddcb4097134ff3c332f xmlns="a92fe6ce-cc5e-4661-b3e6-d9d5535f70b5">
      <Terms xmlns="http://schemas.microsoft.com/office/infopath/2007/PartnerControls"/>
    </lcf76f155ced4ddcb4097134ff3c332f>
    <TaxCatchAll xmlns="d9bddfac-6dc9-4958-8f35-4d0da3af229b" xsi:nil="true"/>
  </documentManagement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22AD3CDC-EC49-44C2-B4C8-BCD089B3C9E8}"/>
</file>

<file path=customXml/itemProps2.xml><?xml version="1.0" encoding="utf-8"?>
<ds:datastoreItem xmlns:ds="http://schemas.openxmlformats.org/officeDocument/2006/customXml" ds:itemID="{81A76C46-9B09-438D-B5F8-A1AC0A7C518F}">
  <ds:schemaRefs>
    <ds:schemaRef ds:uri="http://purl.org/dc/dcmitype/"/>
    <ds:schemaRef ds:uri="http://schemas.openxmlformats.org/package/2006/metadata/core-properties"/>
    <ds:schemaRef ds:uri="http://schemas.microsoft.com/office/2006/metadata/properties"/>
    <ds:schemaRef ds:uri="http://schemas.microsoft.com/office/2006/documentManagement/types"/>
    <ds:schemaRef ds:uri="http://purl.org/dc/terms/"/>
    <ds:schemaRef ds:uri="a92fe6ce-cc5e-4661-b3e6-d9d5535f70b5"/>
    <ds:schemaRef ds:uri="http://www.w3.org/XML/1998/namespace"/>
    <ds:schemaRef ds:uri="http://purl.org/dc/elements/1.1/"/>
    <ds:schemaRef ds:uri="http://schemas.microsoft.com/office/infopath/2007/PartnerControls"/>
    <ds:schemaRef ds:uri="d9bddfac-6dc9-4958-8f35-4d0da3af229b"/>
  </ds:schemaRefs>
</ds:datastoreItem>
</file>

<file path=customXml/itemProps3.xml><?xml version="1.0" encoding="utf-8"?>
<ds:datastoreItem xmlns:ds="http://schemas.openxmlformats.org/officeDocument/2006/customXml" ds:itemID="{96409C96-AFBA-4E6E-B02B-1A32F856FE9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5408</TotalTime>
  <Words>2462</Words>
  <Application>Microsoft Office PowerPoint</Application>
  <PresentationFormat>Panoramiczny</PresentationFormat>
  <Paragraphs>275</Paragraphs>
  <Slides>30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6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30</vt:i4>
      </vt:variant>
    </vt:vector>
  </HeadingPairs>
  <TitlesOfParts>
    <vt:vector size="37" baseType="lpstr">
      <vt:lpstr>Arial</vt:lpstr>
      <vt:lpstr>Calibri</vt:lpstr>
      <vt:lpstr>Cambria Math</vt:lpstr>
      <vt:lpstr>Tahoma</vt:lpstr>
      <vt:lpstr>Times New Roman</vt:lpstr>
      <vt:lpstr>Wingdings</vt:lpstr>
      <vt:lpstr>Motyw pakietu Office</vt:lpstr>
      <vt:lpstr>Napredna upotreba tabele za analizu logističkih podataka</vt:lpstr>
      <vt:lpstr>Agenda</vt:lpstr>
      <vt:lpstr>Definicija transporta</vt:lpstr>
      <vt:lpstr>Elementi transportne logistike</vt:lpstr>
      <vt:lpstr>Definicija optimizacije transporta</vt:lpstr>
      <vt:lpstr>Prednosti optimizacije</vt:lpstr>
      <vt:lpstr>Troškovi distributivnog sistema</vt:lpstr>
      <vt:lpstr>Model optimizacije transportnog sistema</vt:lpstr>
      <vt:lpstr>Optimizaciono modeliranje transportnog sistema</vt:lpstr>
      <vt:lpstr>Definicija optimizacije rute</vt:lpstr>
      <vt:lpstr>Prodavci i problemi sa rutiranjem vozila</vt:lpstr>
      <vt:lpstr>Problem trgovačkog putnika</vt:lpstr>
      <vt:lpstr>Problem trgovačkog putnika</vt:lpstr>
      <vt:lpstr>Matematički model transportnog zadatka</vt:lpstr>
      <vt:lpstr>Matematički model transportnog zadatka</vt:lpstr>
      <vt:lpstr>Matematički model transportnog zadatka</vt:lpstr>
      <vt:lpstr>Prezentacja programu PowerPoint</vt:lpstr>
      <vt:lpstr>Transportni zadatak koristeći MS Excel i Solver – Primer</vt:lpstr>
      <vt:lpstr>Transportni zadatak pomoću MS Excel i Solver – primer </vt:lpstr>
      <vt:lpstr>Transportni zadatak pomoću MS Excel i Solver – primer</vt:lpstr>
      <vt:lpstr>Transportni zadatak koristeći MS Excel i Solver – primer</vt:lpstr>
      <vt:lpstr>Transportni zadatak koristeći MS Excel i Solver – primer</vt:lpstr>
      <vt:lpstr>Transportni zadatak koristeći MS Excel i Solver – primer</vt:lpstr>
      <vt:lpstr>Transportni zadatak koristeći MS Excel i Solver – primer</vt:lpstr>
      <vt:lpstr>Transportni zadatak MS Excel i Solver – primer</vt:lpstr>
      <vt:lpstr>Transportni zadatak koristeći MS Excel i Solver – primer</vt:lpstr>
      <vt:lpstr>Transportni zadatak koristeći MS Excel i Solver – primer</vt:lpstr>
      <vt:lpstr>Rezime</vt:lpstr>
      <vt:lpstr>Autori:  Katarzyna Grzybowska Katarzyna Ragin-Skorecka Katarzyna Siemieniak Piotr Cyplik Michał Adamczak Jędrzej Jankowski-Guzy Adrianna Toboła-Walaszczyk  Finalna verzija: jun 2025</vt:lpstr>
      <vt:lpstr>Hvala na pažnji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Michał Adamczak | Wyższa Szkoła Logistyki</dc:creator>
  <cp:lastModifiedBy>Piotr</cp:lastModifiedBy>
  <cp:revision>126</cp:revision>
  <dcterms:created xsi:type="dcterms:W3CDTF">2023-07-06T12:09:08Z</dcterms:created>
  <dcterms:modified xsi:type="dcterms:W3CDTF">2025-11-07T10:21:18Z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0x010100C5D1A4C46F9DF340B00409C6B9ED12C1</vt:lpwstr>
  </property>
  <property fmtid="{D5CDD505-2E9C-101B-9397-08002B2CF9AE}" pid="3" name="MediaServiceImageTags">
    <vt:lpwstr/>
  </property>
</Properties>
</file>