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8" r:id="rId8"/>
    <p:sldId id="267" r:id="rId9"/>
    <p:sldId id="270" r:id="rId10"/>
    <p:sldId id="261" r:id="rId11"/>
    <p:sldId id="272" r:id="rId12"/>
    <p:sldId id="281" r:id="rId13"/>
    <p:sldId id="273" r:id="rId14"/>
    <p:sldId id="282" r:id="rId15"/>
    <p:sldId id="274" r:id="rId16"/>
    <p:sldId id="275" r:id="rId17"/>
    <p:sldId id="276" r:id="rId18"/>
    <p:sldId id="278" r:id="rId19"/>
    <p:sldId id="277" r:id="rId20"/>
    <p:sldId id="279" r:id="rId21"/>
    <p:sldId id="280" r:id="rId22"/>
    <p:sldId id="283" r:id="rId23"/>
    <p:sldId id="266" r:id="rId24"/>
    <p:sldId id="335" r:id="rId25"/>
    <p:sldId id="263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776FA7-105D-E659-91B1-4DCF398B826D}" v="4" dt="2025-10-16T07:04:30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5097" autoAdjust="0"/>
  </p:normalViewPr>
  <p:slideViewPr>
    <p:cSldViewPr snapToGrid="0">
      <p:cViewPr varScale="1">
        <p:scale>
          <a:sx n="79" d="100"/>
          <a:sy n="79" d="100"/>
        </p:scale>
        <p:origin x="763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na Toboła" userId="S::atobola_wslonline.onmicrosoft.com#ext#@putpoznanpl.onmicrosoft.com::e1e59dd0-8fb1-4369-89de-9f1b53c22841" providerId="AD" clId="Web-{81776FA7-105D-E659-91B1-4DCF398B826D}"/>
    <pc:docChg chg="modSld">
      <pc:chgData name="Adrianna Toboła" userId="S::atobola_wslonline.onmicrosoft.com#ext#@putpoznanpl.onmicrosoft.com::e1e59dd0-8fb1-4369-89de-9f1b53c22841" providerId="AD" clId="Web-{81776FA7-105D-E659-91B1-4DCF398B826D}" dt="2025-10-16T07:04:27.313" v="0" actId="20577"/>
      <pc:docMkLst>
        <pc:docMk/>
      </pc:docMkLst>
      <pc:sldChg chg="modSp">
        <pc:chgData name="Adrianna Toboła" userId="S::atobola_wslonline.onmicrosoft.com#ext#@putpoznanpl.onmicrosoft.com::e1e59dd0-8fb1-4369-89de-9f1b53c22841" providerId="AD" clId="Web-{81776FA7-105D-E659-91B1-4DCF398B826D}" dt="2025-10-16T07:04:27.313" v="0" actId="20577"/>
        <pc:sldMkLst>
          <pc:docMk/>
          <pc:sldMk cId="2920479427" sldId="256"/>
        </pc:sldMkLst>
        <pc:spChg chg="mod">
          <ac:chgData name="Adrianna Toboła" userId="S::atobola_wslonline.onmicrosoft.com#ext#@putpoznanpl.onmicrosoft.com::e1e59dd0-8fb1-4369-89de-9f1b53c22841" providerId="AD" clId="Web-{81776FA7-105D-E659-91B1-4DCF398B826D}" dt="2025-10-16T07:04:27.313" v="0" actId="20577"/>
          <ac:spMkLst>
            <pc:docMk/>
            <pc:sldMk cId="2920479427" sldId="256"/>
            <ac:spMk id="5" creationId="{9AC256C7-DE57-3D54-E589-F59329555D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58633D5-B48C-A3DA-E70D-C5B7D0EA2E8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37729" y="6254980"/>
            <a:ext cx="3695912" cy="53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Business Analytics Skills </a:t>
            </a:r>
            <a:b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for 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Future-proof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and interpreting data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DC13681C-8C82-5FF7-1BC9-DC32A6BEE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634" y="5789997"/>
            <a:ext cx="467791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Big data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„</a:t>
            </a:r>
            <a:r>
              <a:rPr lang="en-US" dirty="0"/>
              <a:t>data whose scale, distribution, diversity, and/or timeliness require the use of new technical architectures and analytics to enable insights that unlock new sources of business value</a:t>
            </a:r>
            <a:r>
              <a:rPr lang="hr-HR" dirty="0"/>
              <a:t>” (</a:t>
            </a:r>
            <a:r>
              <a:rPr lang="hr-HR" dirty="0" err="1"/>
              <a:t>McKinsey</a:t>
            </a:r>
            <a:r>
              <a:rPr lang="hr-HR" dirty="0"/>
              <a:t> Global Institute, 2011)</a:t>
            </a:r>
          </a:p>
          <a:p>
            <a:r>
              <a:rPr lang="hr-HR" dirty="0"/>
              <a:t>3V’s </a:t>
            </a:r>
            <a:r>
              <a:rPr lang="hr-HR" dirty="0" err="1"/>
              <a:t>of</a:t>
            </a:r>
            <a:r>
              <a:rPr lang="hr-HR" dirty="0"/>
              <a:t> Big data:</a:t>
            </a:r>
          </a:p>
          <a:p>
            <a:pPr lvl="1"/>
            <a:r>
              <a:rPr lang="en-US" sz="2000" b="1" dirty="0">
                <a:solidFill>
                  <a:srgbClr val="1065AB"/>
                </a:solidFill>
              </a:rPr>
              <a:t>volume</a:t>
            </a:r>
            <a:r>
              <a:rPr lang="en-US" sz="2000" dirty="0"/>
              <a:t> (consisting of enormous quantities of data)</a:t>
            </a:r>
          </a:p>
          <a:p>
            <a:pPr lvl="1"/>
            <a:r>
              <a:rPr lang="en-US" sz="2000" b="1" dirty="0">
                <a:solidFill>
                  <a:srgbClr val="1065AB"/>
                </a:solidFill>
              </a:rPr>
              <a:t>velocity</a:t>
            </a:r>
            <a:r>
              <a:rPr lang="en-US" sz="2000" dirty="0"/>
              <a:t> (created in real-time)</a:t>
            </a:r>
          </a:p>
          <a:p>
            <a:pPr lvl="1"/>
            <a:r>
              <a:rPr lang="en-US" sz="2000" b="1" dirty="0">
                <a:solidFill>
                  <a:srgbClr val="1065AB"/>
                </a:solidFill>
              </a:rPr>
              <a:t>variety</a:t>
            </a:r>
            <a:r>
              <a:rPr lang="en-US" sz="2000" dirty="0"/>
              <a:t> (being structured, semi-structured and unstructured)</a:t>
            </a:r>
            <a:endParaRPr lang="hr-HR" sz="2000" dirty="0"/>
          </a:p>
          <a:p>
            <a:pPr lvl="1"/>
            <a:endParaRPr lang="en-US" sz="2000" dirty="0"/>
          </a:p>
          <a:p>
            <a:pPr lvl="1"/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Kitchen and McArdle (2016)</a:t>
            </a:r>
          </a:p>
        </p:txBody>
      </p:sp>
    </p:spTree>
    <p:extLst>
      <p:ext uri="{BB962C8B-B14F-4D97-AF65-F5344CB8AC3E}">
        <p14:creationId xmlns:p14="http://schemas.microsoft.com/office/powerpoint/2010/main" val="89088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F976-0606-F225-8F1A-43C0B3FE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Data </a:t>
            </a:r>
            <a:r>
              <a:rPr lang="hr-HR" dirty="0" err="1"/>
              <a:t>architecture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64F1F-A3F2-20CC-1F14-A914E2943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err="1"/>
              <a:t>Foundation</a:t>
            </a:r>
            <a:r>
              <a:rPr lang="hr-HR" sz="2000" dirty="0"/>
              <a:t> for </a:t>
            </a:r>
            <a:r>
              <a:rPr lang="hr-HR" sz="2000" dirty="0" err="1"/>
              <a:t>successful</a:t>
            </a:r>
            <a:r>
              <a:rPr lang="hr-HR" sz="2000" dirty="0"/>
              <a:t> </a:t>
            </a:r>
            <a:r>
              <a:rPr lang="hr-HR" sz="2000" dirty="0" err="1"/>
              <a:t>business</a:t>
            </a:r>
            <a:r>
              <a:rPr lang="hr-HR" sz="2000" dirty="0"/>
              <a:t> </a:t>
            </a:r>
            <a:r>
              <a:rPr lang="hr-HR" sz="2000" dirty="0" err="1"/>
              <a:t>intelligence</a:t>
            </a:r>
            <a:endParaRPr lang="hr-HR" sz="2000" dirty="0"/>
          </a:p>
          <a:p>
            <a:r>
              <a:rPr lang="hr-HR" sz="2000" dirty="0" err="1"/>
              <a:t>It</a:t>
            </a:r>
            <a:r>
              <a:rPr lang="hr-HR" sz="2000" dirty="0"/>
              <a:t> </a:t>
            </a:r>
            <a:r>
              <a:rPr lang="en-US" sz="2000" dirty="0"/>
              <a:t>consists of six important aspects regarding data: </a:t>
            </a:r>
            <a:endParaRPr lang="hr-HR" sz="2000" dirty="0"/>
          </a:p>
          <a:p>
            <a:pPr lvl="1"/>
            <a:r>
              <a:rPr lang="hr-HR" sz="1600" dirty="0"/>
              <a:t>b</a:t>
            </a:r>
            <a:r>
              <a:rPr lang="en-US" sz="1600" dirty="0" err="1"/>
              <a:t>readth</a:t>
            </a:r>
            <a:endParaRPr lang="hr-HR" sz="1600" dirty="0"/>
          </a:p>
          <a:p>
            <a:pPr lvl="1"/>
            <a:r>
              <a:rPr lang="en-US" sz="1600" dirty="0"/>
              <a:t>timeliness </a:t>
            </a:r>
            <a:endParaRPr lang="hr-HR" sz="1600" dirty="0"/>
          </a:p>
          <a:p>
            <a:pPr lvl="1"/>
            <a:r>
              <a:rPr lang="en-US" sz="1600" dirty="0"/>
              <a:t>quality </a:t>
            </a:r>
            <a:endParaRPr lang="hr-HR" sz="1600" dirty="0"/>
          </a:p>
          <a:p>
            <a:pPr lvl="1"/>
            <a:r>
              <a:rPr lang="en-US" sz="1600" dirty="0"/>
              <a:t>relevance </a:t>
            </a:r>
            <a:endParaRPr lang="hr-HR" sz="1600" dirty="0"/>
          </a:p>
          <a:p>
            <a:pPr lvl="1"/>
            <a:r>
              <a:rPr lang="hr-HR" sz="1600" dirty="0"/>
              <a:t>g</a:t>
            </a:r>
            <a:r>
              <a:rPr lang="en-US" sz="1600" dirty="0" err="1"/>
              <a:t>ranularity</a:t>
            </a:r>
            <a:endParaRPr lang="hr-HR" sz="1600" dirty="0"/>
          </a:p>
          <a:p>
            <a:endParaRPr lang="hr-HR" sz="2000" dirty="0"/>
          </a:p>
          <a:p>
            <a:r>
              <a:rPr lang="en-US" sz="2000" dirty="0"/>
              <a:t>Data quality is the center pillar because so much effort </a:t>
            </a:r>
            <a:br>
              <a:rPr lang="hr-HR" sz="2000" dirty="0"/>
            </a:br>
            <a:r>
              <a:rPr lang="en-US" sz="2000" dirty="0"/>
              <a:t>goes into ensuring and improving data quality</a:t>
            </a:r>
            <a:endParaRPr lang="hr-HR" sz="2000" dirty="0"/>
          </a:p>
        </p:txBody>
      </p:sp>
      <p:pic>
        <p:nvPicPr>
          <p:cNvPr id="4" name="Picture 3" descr="A diagram of data architecture&#10;&#10;Description automatically generated">
            <a:extLst>
              <a:ext uri="{FF2B5EF4-FFF2-40B4-BE49-F238E27FC236}">
                <a16:creationId xmlns:a16="http://schemas.microsoft.com/office/drawing/2014/main" id="{786AD08A-2E59-13D5-1725-C53C06067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673" y="1854477"/>
            <a:ext cx="3876666" cy="2990493"/>
          </a:xfrm>
          <a:prstGeom prst="rect">
            <a:avLst/>
          </a:prstGeom>
          <a:noFill/>
        </p:spPr>
      </p:pic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1FB1FE29-8CF4-7E78-1B5E-5169497FE1BF}"/>
              </a:ext>
            </a:extLst>
          </p:cNvPr>
          <p:cNvSpPr txBox="1">
            <a:spLocks/>
          </p:cNvSpPr>
          <p:nvPr/>
        </p:nvSpPr>
        <p:spPr>
          <a:xfrm>
            <a:off x="8148462" y="4873822"/>
            <a:ext cx="3336608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en-US" sz="1200" dirty="0">
                <a:solidFill>
                  <a:srgbClr val="7F7F7F"/>
                </a:solidFill>
              </a:rPr>
              <a:t>Author, adapted from Howson (2014)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modeling and design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 </a:t>
            </a:r>
            <a:r>
              <a:rPr lang="en-US" sz="1800" b="1" dirty="0">
                <a:solidFill>
                  <a:srgbClr val="1065AB"/>
                </a:solidFill>
              </a:rPr>
              <a:t>data model </a:t>
            </a:r>
            <a:r>
              <a:rPr lang="en-US" sz="1800" dirty="0"/>
              <a:t>is a formal representation of the data that a business system uses and generates</a:t>
            </a:r>
            <a:endParaRPr lang="hr-HR" sz="1800" dirty="0"/>
          </a:p>
          <a:p>
            <a:r>
              <a:rPr lang="hr-HR" sz="1800" dirty="0"/>
              <a:t>S</a:t>
            </a:r>
            <a:r>
              <a:rPr lang="en-US" sz="1800" dirty="0" err="1"/>
              <a:t>tructured</a:t>
            </a:r>
            <a:r>
              <a:rPr lang="en-US" sz="1800" dirty="0"/>
              <a:t> data is usually stored in a </a:t>
            </a:r>
            <a:r>
              <a:rPr lang="en-US" sz="1800" b="1" dirty="0">
                <a:solidFill>
                  <a:srgbClr val="1065AB"/>
                </a:solidFill>
              </a:rPr>
              <a:t>relational database management system </a:t>
            </a:r>
            <a:r>
              <a:rPr lang="en-US" sz="1800" dirty="0"/>
              <a:t>(RDBMS)</a:t>
            </a:r>
            <a:endParaRPr lang="hr-HR" sz="1800" dirty="0"/>
          </a:p>
          <a:p>
            <a:r>
              <a:rPr lang="hr-HR" sz="1800" dirty="0"/>
              <a:t>D</a:t>
            </a:r>
            <a:r>
              <a:rPr lang="en-US" sz="1800" dirty="0" err="1"/>
              <a:t>ata</a:t>
            </a:r>
            <a:r>
              <a:rPr lang="en-US" sz="1800" dirty="0"/>
              <a:t> are organized into </a:t>
            </a:r>
            <a:r>
              <a:rPr lang="en-US" sz="1800" b="1" dirty="0">
                <a:solidFill>
                  <a:srgbClr val="1065AB"/>
                </a:solidFill>
              </a:rPr>
              <a:t>tables</a:t>
            </a:r>
            <a:r>
              <a:rPr lang="en-US" sz="1800" dirty="0"/>
              <a:t> which contain a collection of records that store information about a particular entity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Dennis et al. (2018)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3D4D77-F2E1-CE4C-B8F2-9F9381A79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99" y="3189770"/>
            <a:ext cx="5746839" cy="2674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86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modeling and design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1065AB"/>
                </a:solidFill>
              </a:rPr>
              <a:t>A</a:t>
            </a:r>
            <a:r>
              <a:rPr lang="en-US" sz="2000" b="1" dirty="0" err="1">
                <a:solidFill>
                  <a:srgbClr val="1065AB"/>
                </a:solidFill>
              </a:rPr>
              <a:t>ttribute</a:t>
            </a:r>
            <a:r>
              <a:rPr lang="en-US" sz="2000" dirty="0"/>
              <a:t> </a:t>
            </a:r>
            <a:r>
              <a:rPr lang="hr-HR" sz="2000" dirty="0"/>
              <a:t>-</a:t>
            </a:r>
            <a:r>
              <a:rPr lang="en-US" sz="2000" dirty="0"/>
              <a:t> a particular kind of data about an entity</a:t>
            </a:r>
            <a:endParaRPr lang="hr-HR" sz="2000" dirty="0"/>
          </a:p>
          <a:p>
            <a:pPr lvl="1"/>
            <a:r>
              <a:rPr lang="en-US" sz="1800" dirty="0"/>
              <a:t>Customer ID, First Name, Last Name, Address, Postal Code, City, Country, Email Address are the attributes of a Customer entity</a:t>
            </a:r>
            <a:endParaRPr lang="hr-HR" sz="1800" dirty="0"/>
          </a:p>
          <a:p>
            <a:r>
              <a:rPr lang="hr-HR" sz="2000" b="1" dirty="0" err="1">
                <a:solidFill>
                  <a:srgbClr val="1065AB"/>
                </a:solidFill>
              </a:rPr>
              <a:t>Record</a:t>
            </a:r>
            <a:r>
              <a:rPr lang="hr-HR" sz="2000" dirty="0"/>
              <a:t> - a</a:t>
            </a:r>
            <a:r>
              <a:rPr lang="en-US" sz="2000" dirty="0"/>
              <a:t> row in a table, or a collection of related fields describing a single instance of an entity (such as a customer) </a:t>
            </a:r>
            <a:endParaRPr lang="hr-HR" sz="2000" dirty="0"/>
          </a:p>
          <a:p>
            <a:r>
              <a:rPr lang="hr-HR" sz="2000" b="1" dirty="0">
                <a:solidFill>
                  <a:srgbClr val="1065AB"/>
                </a:solidFill>
              </a:rPr>
              <a:t>P</a:t>
            </a:r>
            <a:r>
              <a:rPr lang="en-US" sz="2000" b="1" dirty="0" err="1">
                <a:solidFill>
                  <a:srgbClr val="1065AB"/>
                </a:solidFill>
              </a:rPr>
              <a:t>rimary</a:t>
            </a:r>
            <a:r>
              <a:rPr lang="en-US" sz="2000" b="1" dirty="0">
                <a:solidFill>
                  <a:srgbClr val="1065AB"/>
                </a:solidFill>
              </a:rPr>
              <a:t> key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000" dirty="0"/>
              <a:t>- </a:t>
            </a:r>
            <a:r>
              <a:rPr lang="en-US" sz="2000" dirty="0"/>
              <a:t>a field (or set of fields) that gives every product in the table a distinct identity. </a:t>
            </a:r>
            <a:endParaRPr lang="hr-HR" sz="2000" dirty="0"/>
          </a:p>
          <a:p>
            <a:pPr lvl="1"/>
            <a:r>
              <a:rPr lang="en-US" sz="1800" dirty="0"/>
              <a:t>It means that there cannot be two products with the same ID in the table. </a:t>
            </a:r>
            <a:endParaRPr lang="hr-HR" sz="1800" dirty="0"/>
          </a:p>
          <a:p>
            <a:r>
              <a:rPr lang="en-US" sz="2000" dirty="0"/>
              <a:t>The tables in a database are often connected to other tables in the database, i.e. there is a </a:t>
            </a:r>
            <a:r>
              <a:rPr lang="en-US" sz="2000" b="1" dirty="0">
                <a:solidFill>
                  <a:srgbClr val="1065AB"/>
                </a:solidFill>
              </a:rPr>
              <a:t>relationship</a:t>
            </a:r>
            <a:r>
              <a:rPr lang="en-US" sz="2000" dirty="0"/>
              <a:t> between them</a:t>
            </a:r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Tilley (2020)</a:t>
            </a:r>
          </a:p>
        </p:txBody>
      </p:sp>
    </p:spTree>
    <p:extLst>
      <p:ext uri="{BB962C8B-B14F-4D97-AF65-F5344CB8AC3E}">
        <p14:creationId xmlns:p14="http://schemas.microsoft.com/office/powerpoint/2010/main" val="332796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Types of relationships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authors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B1701-C4E7-2745-2B5C-AA85F5112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24" y="1481668"/>
            <a:ext cx="7513752" cy="4317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58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 diagram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err="1"/>
              <a:t>Visual</a:t>
            </a:r>
            <a:r>
              <a:rPr lang="hr-HR" sz="1800" dirty="0"/>
              <a:t> </a:t>
            </a:r>
            <a:r>
              <a:rPr lang="hr-HR" sz="1800" dirty="0" err="1"/>
              <a:t>representation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structure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 database and the relationships between the tables </a:t>
            </a:r>
          </a:p>
          <a:p>
            <a:r>
              <a:rPr lang="pl-PL" sz="1800" dirty="0">
                <a:cs typeface="Times New Roman" panose="02020603050405020304" pitchFamily="18" charset="0"/>
              </a:rPr>
              <a:t>Chen vs. Martin (Crow’s foot) notation</a:t>
            </a:r>
          </a:p>
          <a:p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Entity</a:t>
            </a:r>
            <a:r>
              <a:rPr lang="pl-PL" sz="1800" dirty="0">
                <a:cs typeface="Times New Roman" panose="02020603050405020304" pitchFamily="18" charset="0"/>
              </a:rPr>
              <a:t> – rectangle with listed attributes</a:t>
            </a:r>
          </a:p>
          <a:p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Cardinality</a:t>
            </a:r>
            <a:r>
              <a:rPr lang="pl-PL" sz="1800" dirty="0">
                <a:cs typeface="Times New Roman" panose="02020603050405020304" pitchFamily="18" charset="0"/>
              </a:rPr>
              <a:t> - </a:t>
            </a:r>
            <a:r>
              <a:rPr lang="en-US" sz="1800" dirty="0">
                <a:cs typeface="Times New Roman" panose="02020603050405020304" pitchFamily="18" charset="0"/>
              </a:rPr>
              <a:t>shows how many instances of one</a:t>
            </a:r>
            <a:br>
              <a:rPr lang="hr-HR" sz="1800" dirty="0">
                <a:cs typeface="Times New Roman" panose="02020603050405020304" pitchFamily="18" charset="0"/>
              </a:rPr>
            </a:br>
            <a:r>
              <a:rPr lang="en-US" sz="1800" dirty="0">
                <a:cs typeface="Times New Roman" panose="02020603050405020304" pitchFamily="18" charset="0"/>
              </a:rPr>
              <a:t>entity are associated with an instance of the other </a:t>
            </a:r>
            <a:endParaRPr lang="pl-PL" sz="1800" dirty="0">
              <a:cs typeface="Times New Roman" panose="02020603050405020304" pitchFamily="18" charset="0"/>
            </a:endParaRPr>
          </a:p>
          <a:p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Tilley (2020)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8FD58-30ED-B3C6-50FE-F7FFE884B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392" y="2158808"/>
            <a:ext cx="54483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6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 diagram - example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EC9AFFFE-888B-9D3E-A30C-434E8CFF7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794" y="1361848"/>
            <a:ext cx="8068411" cy="5317743"/>
          </a:xfrm>
          <a:prstGeom prst="rect">
            <a:avLst/>
          </a:prstGeom>
          <a:noFill/>
        </p:spPr>
      </p:pic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734F77A7-7FEA-D82F-F4B4-ACA4D8E17B50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Authors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8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Data-driven decision making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/>
              <a:t>A</a:t>
            </a:r>
            <a:r>
              <a:rPr lang="en-US" sz="2400" dirty="0"/>
              <a:t> strategic approach that relies on analyzing and interpreting data to </a:t>
            </a:r>
            <a:r>
              <a:rPr lang="en-US" sz="2400" b="1" dirty="0">
                <a:solidFill>
                  <a:srgbClr val="1065AB"/>
                </a:solidFill>
              </a:rPr>
              <a:t>guide choices and actions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dirty="0"/>
              <a:t>T</a:t>
            </a:r>
            <a:r>
              <a:rPr lang="en-US" sz="2400" dirty="0"/>
              <a:t>he process of making </a:t>
            </a:r>
            <a:r>
              <a:rPr lang="en-US" sz="2400" b="1" dirty="0">
                <a:solidFill>
                  <a:srgbClr val="1065AB"/>
                </a:solidFill>
              </a:rPr>
              <a:t>strategic business decisions </a:t>
            </a:r>
            <a:r>
              <a:rPr lang="en-US" sz="2400" dirty="0"/>
              <a:t>that are in line with the aims, objectives, and initiatives of the organization by utilizing facts, metrics, and data</a:t>
            </a:r>
            <a:r>
              <a:rPr lang="hr-HR" sz="2400" dirty="0"/>
              <a:t> (Nelson, 2022)</a:t>
            </a:r>
          </a:p>
          <a:p>
            <a:r>
              <a:rPr lang="hr-HR" sz="2400" dirty="0"/>
              <a:t>T</a:t>
            </a:r>
            <a:r>
              <a:rPr lang="en-US" sz="2400" dirty="0"/>
              <a:t>he process of making choices that rely more on </a:t>
            </a:r>
            <a:r>
              <a:rPr lang="en-US" sz="2400" b="1" dirty="0">
                <a:solidFill>
                  <a:srgbClr val="1065AB"/>
                </a:solidFill>
              </a:rPr>
              <a:t>data analysis </a:t>
            </a:r>
            <a:r>
              <a:rPr lang="en-US" sz="2400" dirty="0"/>
              <a:t>than intuition</a:t>
            </a:r>
            <a:r>
              <a:rPr lang="hr-HR" sz="2400" dirty="0"/>
              <a:t> (</a:t>
            </a:r>
            <a:r>
              <a:rPr lang="hr-HR" sz="2400" dirty="0" err="1"/>
              <a:t>Provost</a:t>
            </a:r>
            <a:r>
              <a:rPr lang="hr-HR" sz="2400" dirty="0"/>
              <a:t> &amp; </a:t>
            </a:r>
            <a:r>
              <a:rPr lang="hr-HR" sz="2400" dirty="0" err="1"/>
              <a:t>Fawcett</a:t>
            </a:r>
            <a:r>
              <a:rPr lang="hr-HR" sz="2400" dirty="0"/>
              <a:t>, 2013)</a:t>
            </a:r>
          </a:p>
          <a:p>
            <a:r>
              <a:rPr lang="hr-HR" sz="2400" dirty="0" err="1"/>
              <a:t>Steps</a:t>
            </a:r>
            <a:r>
              <a:rPr lang="hr-HR" sz="2400" dirty="0"/>
              <a:t> for </a:t>
            </a:r>
            <a:r>
              <a:rPr lang="hr-HR" sz="2400" dirty="0" err="1"/>
              <a:t>making</a:t>
            </a:r>
            <a:r>
              <a:rPr lang="hr-HR" sz="2400" dirty="0"/>
              <a:t> data-</a:t>
            </a:r>
            <a:r>
              <a:rPr lang="hr-HR" sz="2400" dirty="0" err="1"/>
              <a:t>driven</a:t>
            </a:r>
            <a:r>
              <a:rPr lang="hr-HR" sz="2400" dirty="0"/>
              <a:t> </a:t>
            </a:r>
            <a:r>
              <a:rPr lang="hr-HR" sz="2400" dirty="0" err="1"/>
              <a:t>decisions</a:t>
            </a:r>
            <a:r>
              <a:rPr lang="hr-HR" sz="2400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company’s vision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 data sources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Cleaning and organizing data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Performing data analysis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Drawing conclusions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068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quality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T</a:t>
            </a:r>
            <a:r>
              <a:rPr lang="en-US" sz="1800" dirty="0"/>
              <a:t>he degree of accuracy, consistency, reliability, and suitability for a given purpose </a:t>
            </a:r>
            <a:endParaRPr lang="hr-HR" sz="1800" dirty="0"/>
          </a:p>
          <a:p>
            <a:r>
              <a:rPr lang="hr-HR" sz="1800" dirty="0" err="1"/>
              <a:t>Very</a:t>
            </a:r>
            <a:r>
              <a:rPr lang="hr-HR" sz="1800" dirty="0"/>
              <a:t> </a:t>
            </a:r>
            <a:r>
              <a:rPr lang="en-US" sz="1800" dirty="0"/>
              <a:t>important since the conclusions and judgments made from the data mostly depend on its </a:t>
            </a:r>
            <a:r>
              <a:rPr lang="en-US" sz="1800" b="1" dirty="0">
                <a:solidFill>
                  <a:srgbClr val="1065AB"/>
                </a:solidFill>
              </a:rPr>
              <a:t>accuracy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1065AB"/>
                </a:solidFill>
              </a:rPr>
              <a:t>reliability</a:t>
            </a:r>
            <a:endParaRPr lang="hr-HR" sz="1800" b="1" dirty="0">
              <a:solidFill>
                <a:srgbClr val="1065AB"/>
              </a:solidFill>
            </a:endParaRPr>
          </a:p>
          <a:p>
            <a:endParaRPr lang="hr-HR" sz="1800" dirty="0"/>
          </a:p>
          <a:p>
            <a:r>
              <a:rPr lang="en-US" sz="1800" dirty="0"/>
              <a:t>Data quality can be characterized by the six most commonly used dimensions</a:t>
            </a:r>
            <a:r>
              <a:rPr lang="hr-HR" sz="1800" dirty="0"/>
              <a:t> (Foote, 2022):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Accuracy</a:t>
            </a:r>
            <a:r>
              <a:rPr lang="en-US" sz="1600" dirty="0"/>
              <a:t>: how accurate are the attribute values in the data?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Completeness</a:t>
            </a:r>
            <a:r>
              <a:rPr lang="en-US" sz="1600" dirty="0"/>
              <a:t>: is the data complete, without missing information?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Consistency</a:t>
            </a:r>
            <a:r>
              <a:rPr lang="en-US" sz="1600" dirty="0"/>
              <a:t>: how consistent are the values in and between the databases?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Timeliness</a:t>
            </a:r>
            <a:r>
              <a:rPr lang="en-US" sz="1600" dirty="0"/>
              <a:t>: how timely is the data?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Validity</a:t>
            </a:r>
            <a:r>
              <a:rPr lang="en-US" sz="1600" dirty="0"/>
              <a:t>: how data conforms to pre-defined business rules?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Uniqueness</a:t>
            </a:r>
            <a:r>
              <a:rPr lang="en-US" sz="1600" dirty="0"/>
              <a:t>: is each record uniquely identified, without redundant storage?</a:t>
            </a:r>
          </a:p>
          <a:p>
            <a:pPr lvl="1"/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82177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quality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D</a:t>
            </a:r>
            <a:r>
              <a:rPr lang="en-US" sz="2000" dirty="0" err="1"/>
              <a:t>ata</a:t>
            </a:r>
            <a:r>
              <a:rPr lang="en-US" sz="2000" dirty="0"/>
              <a:t> can be considered high-quality if they have the following characteristics (five Cs of data):</a:t>
            </a:r>
            <a:endParaRPr lang="hr-HR" sz="2000" dirty="0"/>
          </a:p>
          <a:p>
            <a:pPr lvl="1"/>
            <a:r>
              <a:rPr lang="en-US" sz="1800" b="1" dirty="0">
                <a:solidFill>
                  <a:srgbClr val="1065AB"/>
                </a:solidFill>
              </a:rPr>
              <a:t>Clean</a:t>
            </a:r>
            <a:r>
              <a:rPr lang="en-US" sz="1800" dirty="0"/>
              <a:t> – refers to missing items, invalid entries and other similar problems</a:t>
            </a:r>
          </a:p>
          <a:p>
            <a:pPr lvl="1"/>
            <a:r>
              <a:rPr lang="en-US" sz="1800" b="1" dirty="0">
                <a:solidFill>
                  <a:srgbClr val="1065AB"/>
                </a:solidFill>
              </a:rPr>
              <a:t>Consistent</a:t>
            </a:r>
            <a:r>
              <a:rPr lang="en-US" sz="1800" dirty="0"/>
              <a:t> - uniformity and coherence of data across different sources and within the dataset itself</a:t>
            </a:r>
          </a:p>
          <a:p>
            <a:pPr lvl="1"/>
            <a:r>
              <a:rPr lang="en-US" sz="1800" b="1" dirty="0">
                <a:solidFill>
                  <a:srgbClr val="1065AB"/>
                </a:solidFill>
              </a:rPr>
              <a:t>Conformed</a:t>
            </a:r>
            <a:r>
              <a:rPr lang="en-US" sz="1800" dirty="0"/>
              <a:t> – it refers to data that adheres to predefined data standards and rules</a:t>
            </a:r>
          </a:p>
          <a:p>
            <a:pPr lvl="1"/>
            <a:r>
              <a:rPr lang="en-US" sz="1800" b="1" dirty="0">
                <a:solidFill>
                  <a:srgbClr val="1065AB"/>
                </a:solidFill>
              </a:rPr>
              <a:t>Current</a:t>
            </a:r>
            <a:r>
              <a:rPr lang="en-US" sz="1800" dirty="0"/>
              <a:t> - it is essential to use the most current data for decision-making and analysis</a:t>
            </a:r>
          </a:p>
          <a:p>
            <a:pPr lvl="1"/>
            <a:r>
              <a:rPr lang="en-US" sz="1800" b="1" dirty="0">
                <a:solidFill>
                  <a:srgbClr val="1065AB"/>
                </a:solidFill>
              </a:rPr>
              <a:t>Comprehensive</a:t>
            </a:r>
            <a:r>
              <a:rPr lang="en-US" sz="1800" dirty="0"/>
              <a:t> - it includes all the essential data elements required for the intended decision-making process without omitting critical information.</a:t>
            </a:r>
          </a:p>
          <a:p>
            <a:pPr lvl="1"/>
            <a:endParaRPr lang="hr-HR" sz="1600" dirty="0"/>
          </a:p>
          <a:p>
            <a:r>
              <a:rPr lang="hr-HR" sz="2000" dirty="0"/>
              <a:t>A</a:t>
            </a:r>
            <a:r>
              <a:rPr lang="en-US" sz="2000" dirty="0" err="1"/>
              <a:t>lmost</a:t>
            </a:r>
            <a:r>
              <a:rPr lang="en-US" sz="2000" dirty="0"/>
              <a:t> all data </a:t>
            </a:r>
            <a:r>
              <a:rPr lang="en-US" sz="2000" b="1" dirty="0">
                <a:solidFill>
                  <a:srgbClr val="1065AB"/>
                </a:solidFill>
              </a:rPr>
              <a:t>has to be cleaned </a:t>
            </a:r>
            <a:r>
              <a:rPr lang="en-US" sz="2000" dirty="0"/>
              <a:t>before it can be used for further analysis </a:t>
            </a:r>
            <a:endParaRPr lang="hr-HR" sz="2000" dirty="0"/>
          </a:p>
          <a:p>
            <a:r>
              <a:rPr lang="hr-HR" sz="2000" dirty="0"/>
              <a:t>T</a:t>
            </a:r>
            <a:r>
              <a:rPr lang="en-US" sz="2000" dirty="0"/>
              <a:t>he objective determines the </a:t>
            </a:r>
            <a:r>
              <a:rPr lang="en-US" sz="2000" b="1" dirty="0">
                <a:solidFill>
                  <a:srgbClr val="1065AB"/>
                </a:solidFill>
              </a:rPr>
              <a:t>degree of cleanliness </a:t>
            </a:r>
            <a:r>
              <a:rPr lang="en-US" sz="2000" dirty="0"/>
              <a:t>and the data cleaning strategy.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0018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Importance of data analysis</a:t>
            </a:r>
          </a:p>
          <a:p>
            <a:r>
              <a:rPr lang="pl-PL" sz="2400" dirty="0"/>
              <a:t>Data, information, knowledge, wisdom</a:t>
            </a:r>
          </a:p>
          <a:p>
            <a:r>
              <a:rPr lang="pl-PL" sz="2400" dirty="0"/>
              <a:t>Data sources and data types</a:t>
            </a:r>
          </a:p>
          <a:p>
            <a:r>
              <a:rPr lang="pl-PL" sz="2400" dirty="0"/>
              <a:t>Data modeling and design</a:t>
            </a:r>
          </a:p>
          <a:p>
            <a:r>
              <a:rPr lang="pl-PL" sz="2400" dirty="0"/>
              <a:t>Data-driven decision making</a:t>
            </a:r>
          </a:p>
          <a:p>
            <a:r>
              <a:rPr lang="pl-PL" sz="2400" dirty="0"/>
              <a:t>Data quality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interplay between data, information, knowledge, and wisdom forms the fundamental basis for harnessing the potential of Business Intelligence 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data types include quantitative (numerical) and qualitative data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foundational understanding of data modeling and design, as demonstrated by ER diagrams and RDBMS, is essential for the efficient utilization of data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integrating data into the decision-making process, organizations become more adaptable, responsive, and resistant to change, thereby fostering innovation and sustainable growth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quality is important in the context of business intelligence and data analysis since the conclusions and judgments made from the data mostly depend on its accuracy and reliability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</a:t>
            </a:r>
            <a:r>
              <a:rPr lang="pl-PL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Benefits of data analysis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Extraction of </a:t>
            </a:r>
            <a:r>
              <a:rPr lang="pl-PL" sz="2000" b="1" dirty="0">
                <a:solidFill>
                  <a:srgbClr val="1065AB"/>
                </a:solidFill>
              </a:rPr>
              <a:t>valuable </a:t>
            </a:r>
            <a:r>
              <a:rPr lang="en-US" sz="2000" b="1" dirty="0">
                <a:solidFill>
                  <a:srgbClr val="1065AB"/>
                </a:solidFill>
              </a:rPr>
              <a:t>insights </a:t>
            </a:r>
            <a:r>
              <a:rPr lang="en-US" sz="2000" dirty="0"/>
              <a:t>from the vast ocean of available information</a:t>
            </a:r>
            <a:endParaRPr lang="hr-HR" sz="2000" dirty="0"/>
          </a:p>
          <a:p>
            <a:r>
              <a:rPr lang="hr-HR" sz="2000" dirty="0"/>
              <a:t>I</a:t>
            </a:r>
            <a:r>
              <a:rPr lang="en-US" sz="2000" dirty="0"/>
              <a:t>t enables organizations to make decisions that are </a:t>
            </a:r>
            <a:r>
              <a:rPr lang="en-US" sz="2000" b="1" dirty="0">
                <a:solidFill>
                  <a:srgbClr val="1065AB"/>
                </a:solidFill>
              </a:rPr>
              <a:t>more objective </a:t>
            </a:r>
            <a:r>
              <a:rPr lang="en-US" sz="2000" dirty="0"/>
              <a:t>and grounded in </a:t>
            </a:r>
            <a:r>
              <a:rPr lang="en-US" sz="2000" b="1" dirty="0">
                <a:solidFill>
                  <a:srgbClr val="1065AB"/>
                </a:solidFill>
              </a:rPr>
              <a:t>facts</a:t>
            </a:r>
            <a:r>
              <a:rPr lang="en-US" sz="2000" dirty="0"/>
              <a:t> by enabling them to go beyond assumptions and intuition</a:t>
            </a:r>
            <a:endParaRPr lang="hr-HR" sz="2000" dirty="0"/>
          </a:p>
          <a:p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 organizational </a:t>
            </a:r>
            <a:r>
              <a:rPr lang="pl-PL" sz="20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inefficiencies</a:t>
            </a:r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areas for improvement </a:t>
            </a:r>
            <a:endParaRPr lang="hr-HR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 can find bottlenecks, stremline workflows, and enhance the general efficiency of business processes </a:t>
            </a:r>
            <a:endParaRPr lang="hr-H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000" dirty="0">
              <a:cs typeface="Times New Roman" panose="02020603050405020304" pitchFamily="18" charset="0"/>
            </a:endParaRPr>
          </a:p>
          <a:p>
            <a:r>
              <a:rPr lang="hr-HR" sz="2000" dirty="0">
                <a:cs typeface="Times New Roman" panose="02020603050405020304" pitchFamily="18" charset="0"/>
              </a:rPr>
              <a:t>But </a:t>
            </a:r>
            <a:r>
              <a:rPr lang="hr-HR" sz="2000" dirty="0" err="1">
                <a:cs typeface="Times New Roman" panose="02020603050405020304" pitchFamily="18" charset="0"/>
              </a:rPr>
              <a:t>first</a:t>
            </a:r>
            <a:r>
              <a:rPr lang="hr-HR" sz="2000" dirty="0">
                <a:cs typeface="Times New Roman" panose="02020603050405020304" pitchFamily="18" charset="0"/>
              </a:rPr>
              <a:t> – </a:t>
            </a:r>
            <a:r>
              <a:rPr lang="hr-HR" sz="2000" dirty="0" err="1">
                <a:cs typeface="Times New Roman" panose="02020603050405020304" pitchFamily="18" charset="0"/>
              </a:rPr>
              <a:t>explanation</a:t>
            </a:r>
            <a:r>
              <a:rPr lang="hr-HR" sz="2000" dirty="0"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cs typeface="Times New Roman" panose="02020603050405020304" pitchFamily="18" charset="0"/>
              </a:rPr>
              <a:t>of</a:t>
            </a:r>
            <a:r>
              <a:rPr lang="hr-HR" sz="2000" dirty="0"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cs typeface="Times New Roman" panose="02020603050405020304" pitchFamily="18" charset="0"/>
              </a:rPr>
              <a:t>fundamental</a:t>
            </a:r>
            <a:r>
              <a:rPr lang="hr-HR" sz="2000" dirty="0"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cs typeface="Times New Roman" panose="02020603050405020304" pitchFamily="18" charset="0"/>
              </a:rPr>
              <a:t>concepts</a:t>
            </a:r>
            <a:r>
              <a:rPr lang="hr-HR" sz="2000" dirty="0"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cs typeface="Times New Roman" panose="02020603050405020304" pitchFamily="18" charset="0"/>
              </a:rPr>
              <a:t>of</a:t>
            </a:r>
            <a:r>
              <a:rPr lang="hr-HR" sz="2000" dirty="0"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understanding</a:t>
            </a:r>
            <a:r>
              <a:rPr lang="hr-HR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and</a:t>
            </a:r>
            <a:r>
              <a:rPr lang="hr-HR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interpreting</a:t>
            </a:r>
            <a:r>
              <a:rPr lang="hr-HR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 data</a:t>
            </a:r>
            <a:endParaRPr lang="pl-PL" sz="20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DIKW pyramid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341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Rowley (2007)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CB439-F90E-B979-0C13-75CB6839D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99" y="1481668"/>
            <a:ext cx="6199202" cy="4185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69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DIKW pyramid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b="1" dirty="0">
                <a:solidFill>
                  <a:srgbClr val="1065AB"/>
                </a:solidFill>
              </a:rPr>
              <a:t>Data</a:t>
            </a:r>
            <a:r>
              <a:rPr lang="hr-HR" sz="1800" dirty="0"/>
              <a:t> -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 material that has no meaning. Data can be in the form of numbers, text, images, etc. Without interpretation, data will remain meaningless. </a:t>
            </a: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data: a dataset which contains temperature readings collected from weather stations</a:t>
            </a:r>
          </a:p>
          <a:p>
            <a:r>
              <a:rPr lang="hr-HR" sz="1800" b="1" dirty="0" err="1">
                <a:solidFill>
                  <a:srgbClr val="1065AB"/>
                </a:solidFill>
              </a:rPr>
              <a:t>Information</a:t>
            </a:r>
            <a:r>
              <a:rPr lang="hr-HR" sz="1800" dirty="0"/>
              <a:t> - </a:t>
            </a:r>
            <a:r>
              <a:rPr lang="pl-PL" sz="1800" dirty="0">
                <a:cs typeface="Times New Roman" panose="02020603050405020304" pitchFamily="18" charset="0"/>
              </a:rPr>
              <a:t>A collection of data in context that is relevant to one or more persons at a given time. </a:t>
            </a:r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processed, organized, structured, and contextualized data.</a:t>
            </a:r>
            <a:endParaRPr lang="pl-PL" sz="1800" dirty="0">
              <a:cs typeface="Times New Roman" panose="02020603050405020304" pitchFamily="18" charset="0"/>
            </a:endParaRP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information: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analyzing the temperature data, it can be seen that the average temperature in the past month is higher than in the same period last year</a:t>
            </a:r>
            <a:endParaRPr lang="hr-HR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 err="1">
                <a:solidFill>
                  <a:srgbClr val="1065AB"/>
                </a:solidFill>
              </a:rPr>
              <a:t>Knowledge</a:t>
            </a:r>
            <a:r>
              <a:rPr lang="hr-HR" sz="1800" dirty="0"/>
              <a:t> -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outcome of information analysis and interpretation, which reveals patterns, trends, and connections.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knowledge: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knowledge gained from analyzing historical temperature data, a meteorologist can predict the weather conditions for the upcoming week.</a:t>
            </a:r>
            <a:endParaRPr lang="pl-PL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 err="1">
                <a:solidFill>
                  <a:srgbClr val="1065AB"/>
                </a:solidFill>
              </a:rPr>
              <a:t>Wisdom</a:t>
            </a:r>
            <a:r>
              <a:rPr lang="hr-HR" sz="1800" dirty="0"/>
              <a:t> -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capacity to understand the underlying facts and make well-informed decisions and effective actions 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wisdom: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 weather forecasts and understanding local climatic conditions, a farmer can make a decision to plant a certain type of crop.</a:t>
            </a:r>
            <a:endParaRPr lang="pl-PL" sz="1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sources and data types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Data – „</a:t>
            </a:r>
            <a:r>
              <a:rPr lang="hr-HR" b="1" dirty="0" err="1">
                <a:solidFill>
                  <a:srgbClr val="1065AB"/>
                </a:solidFill>
              </a:rPr>
              <a:t>the</a:t>
            </a:r>
            <a:r>
              <a:rPr lang="hr-HR" b="1" dirty="0">
                <a:solidFill>
                  <a:srgbClr val="1065AB"/>
                </a:solidFill>
              </a:rPr>
              <a:t> </a:t>
            </a:r>
            <a:r>
              <a:rPr lang="hr-HR" b="1" dirty="0" err="1">
                <a:solidFill>
                  <a:srgbClr val="1065AB"/>
                </a:solidFill>
              </a:rPr>
              <a:t>new</a:t>
            </a:r>
            <a:r>
              <a:rPr lang="hr-HR" b="1" dirty="0">
                <a:solidFill>
                  <a:srgbClr val="1065AB"/>
                </a:solidFill>
              </a:rPr>
              <a:t> </a:t>
            </a:r>
            <a:r>
              <a:rPr lang="hr-HR" b="1" dirty="0" err="1">
                <a:solidFill>
                  <a:srgbClr val="1065AB"/>
                </a:solidFill>
              </a:rPr>
              <a:t>oil</a:t>
            </a:r>
            <a:r>
              <a:rPr lang="hr-HR" dirty="0"/>
              <a:t>”</a:t>
            </a:r>
          </a:p>
          <a:p>
            <a:r>
              <a:rPr lang="hr-HR" dirty="0" err="1"/>
              <a:t>There</a:t>
            </a:r>
            <a:r>
              <a:rPr lang="hr-HR" dirty="0"/>
              <a:t> are </a:t>
            </a:r>
            <a:r>
              <a:rPr lang="hr-HR" b="1" dirty="0">
                <a:solidFill>
                  <a:srgbClr val="1065AB"/>
                </a:solidFill>
              </a:rPr>
              <a:t>97 </a:t>
            </a:r>
            <a:r>
              <a:rPr lang="hr-HR" b="1" dirty="0" err="1">
                <a:solidFill>
                  <a:srgbClr val="1065AB"/>
                </a:solidFill>
              </a:rPr>
              <a:t>zettabytes</a:t>
            </a:r>
            <a:r>
              <a:rPr lang="hr-HR" b="1" dirty="0">
                <a:solidFill>
                  <a:srgbClr val="1065AB"/>
                </a:solidFill>
              </a:rPr>
              <a:t> </a:t>
            </a:r>
            <a:r>
              <a:rPr lang="hr-HR" dirty="0" err="1"/>
              <a:t>of</a:t>
            </a:r>
            <a:r>
              <a:rPr lang="hr-HR" dirty="0"/>
              <a:t> data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world</a:t>
            </a:r>
            <a:endParaRPr lang="hr-HR" dirty="0"/>
          </a:p>
          <a:p>
            <a:r>
              <a:rPr lang="hr-HR" dirty="0"/>
              <a:t>90%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data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generated</a:t>
            </a:r>
            <a:r>
              <a:rPr lang="hr-HR" dirty="0"/>
              <a:t> </a:t>
            </a:r>
            <a:r>
              <a:rPr lang="hr-HR" dirty="0" err="1"/>
              <a:t>over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b="1" dirty="0" err="1">
                <a:solidFill>
                  <a:srgbClr val="1065AB"/>
                </a:solidFill>
              </a:rPr>
              <a:t>last</a:t>
            </a:r>
            <a:r>
              <a:rPr lang="hr-HR" b="1" dirty="0">
                <a:solidFill>
                  <a:srgbClr val="1065AB"/>
                </a:solidFill>
              </a:rPr>
              <a:t> </a:t>
            </a:r>
            <a:r>
              <a:rPr lang="hr-HR" b="1" dirty="0" err="1">
                <a:solidFill>
                  <a:srgbClr val="1065AB"/>
                </a:solidFill>
              </a:rPr>
              <a:t>two</a:t>
            </a:r>
            <a:r>
              <a:rPr lang="hr-HR" b="1" dirty="0">
                <a:solidFill>
                  <a:srgbClr val="1065AB"/>
                </a:solidFill>
              </a:rPr>
              <a:t> </a:t>
            </a:r>
            <a:r>
              <a:rPr lang="hr-HR" b="1" dirty="0" err="1">
                <a:solidFill>
                  <a:srgbClr val="1065AB"/>
                </a:solidFill>
              </a:rPr>
              <a:t>years</a:t>
            </a:r>
            <a:endParaRPr lang="hr-HR" b="1" dirty="0">
              <a:solidFill>
                <a:srgbClr val="1065AB"/>
              </a:solidFill>
            </a:endParaRPr>
          </a:p>
          <a:p>
            <a:endParaRPr lang="hr-HR" dirty="0"/>
          </a:p>
          <a:p>
            <a:r>
              <a:rPr lang="hr-HR" dirty="0" err="1"/>
              <a:t>Sources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data:</a:t>
            </a:r>
          </a:p>
          <a:p>
            <a:pPr lvl="1"/>
            <a:r>
              <a:rPr lang="en-US" sz="2800" dirty="0"/>
              <a:t>surveys, laboratory tests, field experiments, computer experiments, simulations, web searches, mobile recordings</a:t>
            </a:r>
            <a:r>
              <a:rPr lang="hr-HR" sz="2800" dirty="0"/>
              <a:t>, </a:t>
            </a:r>
            <a:r>
              <a:rPr lang="hr-HR" sz="2800" dirty="0" err="1"/>
              <a:t>devices</a:t>
            </a:r>
            <a:r>
              <a:rPr lang="hr-HR" sz="2800" dirty="0"/>
              <a:t>, </a:t>
            </a:r>
            <a:r>
              <a:rPr lang="hr-HR" sz="2800" dirty="0" err="1"/>
              <a:t>sensors</a:t>
            </a:r>
            <a:r>
              <a:rPr lang="hr-HR" sz="2800" dirty="0"/>
              <a:t>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894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Types of data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5974099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Authors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6AF43-EBBA-2AE3-3E63-E1A81493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15" y="1837946"/>
            <a:ext cx="8354364" cy="3182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types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35983"/>
          </a:xfrm>
        </p:spPr>
        <p:txBody>
          <a:bodyPr>
            <a:normAutofit/>
          </a:bodyPr>
          <a:lstStyle/>
          <a:p>
            <a:r>
              <a:rPr lang="hr-HR" sz="2400" b="1" dirty="0" err="1">
                <a:solidFill>
                  <a:srgbClr val="1065AB"/>
                </a:solidFill>
              </a:rPr>
              <a:t>Quantitative</a:t>
            </a:r>
            <a:r>
              <a:rPr lang="hr-HR" sz="2400" b="1" dirty="0">
                <a:solidFill>
                  <a:srgbClr val="1065AB"/>
                </a:solidFill>
              </a:rPr>
              <a:t> (</a:t>
            </a:r>
            <a:r>
              <a:rPr lang="hr-HR" sz="2400" b="1" dirty="0" err="1">
                <a:solidFill>
                  <a:srgbClr val="1065AB"/>
                </a:solidFill>
              </a:rPr>
              <a:t>numerical</a:t>
            </a:r>
            <a:r>
              <a:rPr lang="hr-HR" sz="2400" b="1" dirty="0">
                <a:solidFill>
                  <a:srgbClr val="1065AB"/>
                </a:solidFill>
              </a:rPr>
              <a:t>) data</a:t>
            </a:r>
          </a:p>
          <a:p>
            <a:pPr lvl="1"/>
            <a:r>
              <a:rPr lang="en-US" sz="1800" dirty="0"/>
              <a:t>data expressed in numbers </a:t>
            </a:r>
            <a:endParaRPr lang="hr-HR" sz="1800" dirty="0"/>
          </a:p>
          <a:p>
            <a:pPr lvl="1"/>
            <a:r>
              <a:rPr lang="en-US" sz="1800" dirty="0"/>
              <a:t>can be further divided into discrete and continuous data </a:t>
            </a:r>
            <a:endParaRPr lang="hr-HR" sz="1800" dirty="0"/>
          </a:p>
          <a:p>
            <a:pPr lvl="2"/>
            <a:r>
              <a:rPr lang="en-US" sz="1600" dirty="0"/>
              <a:t>Discrete data is data that can have only a certain value (e.g. number of employees). </a:t>
            </a:r>
            <a:endParaRPr lang="hr-HR" sz="1600" dirty="0"/>
          </a:p>
          <a:p>
            <a:pPr lvl="2"/>
            <a:r>
              <a:rPr lang="en-US" sz="1600" dirty="0"/>
              <a:t>Continuous data can have an infinite number of possible values (e.g. price of the product).</a:t>
            </a:r>
            <a:endParaRPr lang="hr-HR" sz="1600" dirty="0"/>
          </a:p>
          <a:p>
            <a:r>
              <a:rPr lang="hr-HR" sz="2400" b="1" dirty="0" err="1">
                <a:solidFill>
                  <a:srgbClr val="1065AB"/>
                </a:solidFill>
              </a:rPr>
              <a:t>Qualitative</a:t>
            </a:r>
            <a:r>
              <a:rPr lang="hr-HR" sz="2400" b="1" dirty="0">
                <a:solidFill>
                  <a:srgbClr val="1065AB"/>
                </a:solidFill>
              </a:rPr>
              <a:t> data</a:t>
            </a:r>
          </a:p>
          <a:p>
            <a:pPr lvl="1"/>
            <a:r>
              <a:rPr lang="en-US" sz="1800" dirty="0"/>
              <a:t>can be divided into categorical and ordinal data</a:t>
            </a:r>
            <a:endParaRPr lang="hr-HR" sz="1800" dirty="0"/>
          </a:p>
          <a:p>
            <a:pPr lvl="2"/>
            <a:r>
              <a:rPr lang="en-US" sz="1600" dirty="0"/>
              <a:t>Categorical data represent text data which can be grouped into distinct categories (e.g. birthplace, region, product category)</a:t>
            </a:r>
            <a:endParaRPr lang="hr-HR" sz="1600" dirty="0"/>
          </a:p>
          <a:p>
            <a:pPr lvl="2"/>
            <a:r>
              <a:rPr lang="hr-HR" sz="1600" dirty="0"/>
              <a:t>O</a:t>
            </a:r>
            <a:r>
              <a:rPr lang="en-US" sz="1600" dirty="0" err="1"/>
              <a:t>rdinal</a:t>
            </a:r>
            <a:r>
              <a:rPr lang="en-US" sz="1600" dirty="0"/>
              <a:t> data can be ranked or ordered (e.g. customer satisfaction – very unsatisfied, unsatisfied, neutral, satisfied, very satisfied; education level – elementary, high school, bachelor’s degree, master’s degree, PhD).</a:t>
            </a:r>
            <a:endParaRPr lang="hr-HR" sz="16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343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types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 err="1">
                <a:solidFill>
                  <a:srgbClr val="1065AB"/>
                </a:solidFill>
              </a:rPr>
              <a:t>Structured</a:t>
            </a:r>
            <a:r>
              <a:rPr lang="hr-HR" sz="2000" b="1" dirty="0">
                <a:solidFill>
                  <a:srgbClr val="1065AB"/>
                </a:solidFill>
              </a:rPr>
              <a:t> data</a:t>
            </a:r>
          </a:p>
          <a:p>
            <a:pPr lvl="1"/>
            <a:r>
              <a:rPr lang="en-US" sz="1600" dirty="0"/>
              <a:t>can be stored, processed and manipulated in a traditional relational database management system. This data comes from a variety of sources, including clickstreams, web-based forms, point-of-sale transactions, sensors, and machines. It can be produced by humans or machines</a:t>
            </a:r>
            <a:endParaRPr lang="hr-HR" sz="1600" dirty="0"/>
          </a:p>
          <a:p>
            <a:r>
              <a:rPr lang="hr-HR" sz="2000" b="1" dirty="0" err="1">
                <a:solidFill>
                  <a:srgbClr val="1065AB"/>
                </a:solidFill>
              </a:rPr>
              <a:t>Semi-structured</a:t>
            </a:r>
            <a:r>
              <a:rPr lang="hr-HR" sz="2000" b="1" dirty="0">
                <a:solidFill>
                  <a:srgbClr val="1065AB"/>
                </a:solidFill>
              </a:rPr>
              <a:t> data</a:t>
            </a:r>
          </a:p>
          <a:p>
            <a:pPr lvl="1"/>
            <a:r>
              <a:rPr lang="hr-HR" sz="1600" dirty="0" err="1"/>
              <a:t>or</a:t>
            </a:r>
            <a:r>
              <a:rPr lang="en-US" sz="1600" dirty="0" err="1"/>
              <a:t>ganized</a:t>
            </a:r>
            <a:r>
              <a:rPr lang="en-US" sz="1600" dirty="0"/>
              <a:t> by tags that help give the data a hierarchy and order even if it doesn't fit into a structured database system. Databases and file systems frequently contain semi-structured data</a:t>
            </a:r>
            <a:r>
              <a:rPr lang="hr-HR" sz="1600" dirty="0"/>
              <a:t>. </a:t>
            </a:r>
          </a:p>
          <a:p>
            <a:pPr lvl="1"/>
            <a:r>
              <a:rPr lang="hr-HR" sz="1600" dirty="0"/>
              <a:t>Log </a:t>
            </a:r>
            <a:r>
              <a:rPr lang="hr-HR" sz="1600" dirty="0" err="1"/>
              <a:t>files</a:t>
            </a:r>
            <a:r>
              <a:rPr lang="hr-HR" sz="1600" dirty="0"/>
              <a:t>, HTML-</a:t>
            </a:r>
            <a:r>
              <a:rPr lang="hr-HR" sz="1600" dirty="0" err="1"/>
              <a:t>tagged</a:t>
            </a:r>
            <a:r>
              <a:rPr lang="hr-HR" sz="1600" dirty="0"/>
              <a:t> </a:t>
            </a:r>
            <a:r>
              <a:rPr lang="hr-HR" sz="1600" dirty="0" err="1"/>
              <a:t>text</a:t>
            </a:r>
            <a:r>
              <a:rPr lang="hr-HR" sz="1600" dirty="0"/>
              <a:t>, XML </a:t>
            </a:r>
            <a:r>
              <a:rPr lang="hr-HR" sz="1600" dirty="0" err="1"/>
              <a:t>files</a:t>
            </a:r>
            <a:r>
              <a:rPr lang="hr-HR" sz="1600" dirty="0"/>
              <a:t>…</a:t>
            </a:r>
          </a:p>
          <a:p>
            <a:r>
              <a:rPr lang="hr-HR" sz="2000" b="1" dirty="0" err="1">
                <a:solidFill>
                  <a:srgbClr val="1065AB"/>
                </a:solidFill>
              </a:rPr>
              <a:t>Unstructured</a:t>
            </a:r>
            <a:r>
              <a:rPr lang="hr-HR" sz="2000" b="1" dirty="0">
                <a:solidFill>
                  <a:srgbClr val="1065AB"/>
                </a:solidFill>
              </a:rPr>
              <a:t> data</a:t>
            </a:r>
          </a:p>
          <a:p>
            <a:pPr lvl="1"/>
            <a:r>
              <a:rPr lang="en-US" sz="1600" dirty="0"/>
              <a:t>typically produced by human activity and does not fit into a structured database format</a:t>
            </a:r>
            <a:r>
              <a:rPr lang="hr-HR" sz="1600" dirty="0"/>
              <a:t>.</a:t>
            </a:r>
          </a:p>
          <a:p>
            <a:pPr lvl="1"/>
            <a:r>
              <a:rPr lang="en-US" sz="1600" dirty="0"/>
              <a:t>Text documents, PDFs, blog entries, emails, pictures, and videos</a:t>
            </a:r>
            <a:endParaRPr lang="hr-HR" sz="1050" dirty="0"/>
          </a:p>
          <a:p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EMC Education Services (2015); Person &amp; Porway (2015); McKinsey Global Institute (2011)</a:t>
            </a:r>
          </a:p>
        </p:txBody>
      </p:sp>
    </p:spTree>
    <p:extLst>
      <p:ext uri="{BB962C8B-B14F-4D97-AF65-F5344CB8AC3E}">
        <p14:creationId xmlns:p14="http://schemas.microsoft.com/office/powerpoint/2010/main" val="208271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C74729-DF17-4576-92BD-FAE8D4529864}"/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1579</Words>
  <Application>Microsoft Office PowerPoint</Application>
  <PresentationFormat>Widescreen</PresentationFormat>
  <Paragraphs>141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Motyw pakietu Office</vt:lpstr>
      <vt:lpstr>Business Intelligence</vt:lpstr>
      <vt:lpstr>Agenda</vt:lpstr>
      <vt:lpstr>Benefits of data analysis</vt:lpstr>
      <vt:lpstr>DIKW pyramid</vt:lpstr>
      <vt:lpstr>DIKW pyramid</vt:lpstr>
      <vt:lpstr>Data sources and data types</vt:lpstr>
      <vt:lpstr>Types of data</vt:lpstr>
      <vt:lpstr>Data types</vt:lpstr>
      <vt:lpstr>Data types</vt:lpstr>
      <vt:lpstr>Big data</vt:lpstr>
      <vt:lpstr>Data architecture</vt:lpstr>
      <vt:lpstr>Data modeling and design</vt:lpstr>
      <vt:lpstr>Data modeling and design</vt:lpstr>
      <vt:lpstr>Types of relationships</vt:lpstr>
      <vt:lpstr>ER diagram</vt:lpstr>
      <vt:lpstr>ER diagram - example</vt:lpstr>
      <vt:lpstr>Data-driven decision making</vt:lpstr>
      <vt:lpstr>Data quality</vt:lpstr>
      <vt:lpstr>Data quality</vt:lpstr>
      <vt:lpstr>Summary</vt:lpstr>
      <vt:lpstr>Authors:  Dario Šebalj Dejan Mirčetić Michał Adamczak   Final version: June 2025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16</cp:revision>
  <dcterms:created xsi:type="dcterms:W3CDTF">2023-07-06T12:09:08Z</dcterms:created>
  <dcterms:modified xsi:type="dcterms:W3CDTF">2025-10-16T07:04:37Z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