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334" r:id="rId33"/>
    <p:sldId id="2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 custT="1"/>
      <dgm:spPr/>
      <dgm:t>
        <a:bodyPr/>
        <a:lstStyle/>
        <a:p>
          <a:r>
            <a:rPr lang="pl-PL" sz="2200" dirty="0"/>
            <a:t>Logistyka transportu</a:t>
          </a:r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23998B95-C877-4C89-BEDB-6DC240FF918F}">
      <dgm:prSet custT="1"/>
      <dgm:spPr/>
      <dgm:t>
        <a:bodyPr/>
        <a:lstStyle/>
        <a:p>
          <a:r>
            <a:rPr lang="pl-PL" sz="1600" dirty="0"/>
            <a:t>ładunki</a:t>
          </a:r>
        </a:p>
      </dgm:t>
    </dgm:pt>
    <dgm:pt modelId="{C8CFA633-296F-425A-AD3F-0543000D7E31}" type="parTrans" cxnId="{171A429C-52DD-455B-9D93-90A7A24A4FA6}">
      <dgm:prSet/>
      <dgm:spPr/>
      <dgm:t>
        <a:bodyPr/>
        <a:lstStyle/>
        <a:p>
          <a:endParaRPr lang="pl-PL"/>
        </a:p>
      </dgm:t>
    </dgm:pt>
    <dgm:pt modelId="{7CC2F671-4A5B-4262-A8AF-F3236DB30FAB}" type="sibTrans" cxnId="{171A429C-52DD-455B-9D93-90A7A24A4FA6}">
      <dgm:prSet/>
      <dgm:spPr/>
      <dgm:t>
        <a:bodyPr/>
        <a:lstStyle/>
        <a:p>
          <a:endParaRPr lang="pl-PL"/>
        </a:p>
      </dgm:t>
    </dgm:pt>
    <dgm:pt modelId="{B2905D8C-5BB4-4987-A5CF-F9698573E173}">
      <dgm:prSet custT="1"/>
      <dgm:spPr/>
      <dgm:t>
        <a:bodyPr/>
        <a:lstStyle/>
        <a:p>
          <a:r>
            <a:rPr lang="pl-PL" sz="1600" dirty="0"/>
            <a:t>stacje konsolidacji </a:t>
          </a:r>
        </a:p>
      </dgm:t>
    </dgm:pt>
    <dgm:pt modelId="{9B4D2DC1-FBAF-4D6A-9452-DB4879EE1068}" type="parTrans" cxnId="{E8BE2451-0F15-4024-8682-F8BA4A2AC638}">
      <dgm:prSet/>
      <dgm:spPr/>
      <dgm:t>
        <a:bodyPr/>
        <a:lstStyle/>
        <a:p>
          <a:endParaRPr lang="pl-PL"/>
        </a:p>
      </dgm:t>
    </dgm:pt>
    <dgm:pt modelId="{20ED1207-B125-4570-8802-CFE319248A8A}" type="sibTrans" cxnId="{E8BE2451-0F15-4024-8682-F8BA4A2AC638}">
      <dgm:prSet/>
      <dgm:spPr/>
      <dgm:t>
        <a:bodyPr/>
        <a:lstStyle/>
        <a:p>
          <a:endParaRPr lang="pl-PL"/>
        </a:p>
      </dgm:t>
    </dgm:pt>
    <dgm:pt modelId="{07D5A41B-766D-4F6D-9064-7020E12FF460}">
      <dgm:prSet custT="1"/>
      <dgm:spPr/>
      <dgm:t>
        <a:bodyPr/>
        <a:lstStyle/>
        <a:p>
          <a:r>
            <a:rPr lang="pl-PL" sz="1600" dirty="0"/>
            <a:t>węzły transportowe</a:t>
          </a:r>
        </a:p>
      </dgm:t>
    </dgm:pt>
    <dgm:pt modelId="{73B08E3A-DB1B-44B2-87D9-D67CAB66EBEE}" type="parTrans" cxnId="{DD53B832-D34C-4153-9017-C79858B56541}">
      <dgm:prSet/>
      <dgm:spPr/>
      <dgm:t>
        <a:bodyPr/>
        <a:lstStyle/>
        <a:p>
          <a:endParaRPr lang="pl-PL"/>
        </a:p>
      </dgm:t>
    </dgm:pt>
    <dgm:pt modelId="{CB8DF3C3-F52F-4019-8564-3DFE0A1868F6}" type="sibTrans" cxnId="{DD53B832-D34C-4153-9017-C79858B56541}">
      <dgm:prSet/>
      <dgm:spPr/>
      <dgm:t>
        <a:bodyPr/>
        <a:lstStyle/>
        <a:p>
          <a:endParaRPr lang="pl-PL"/>
        </a:p>
      </dgm:t>
    </dgm:pt>
    <dgm:pt modelId="{F810F172-64CF-43BF-A8DF-C1273ACA0726}">
      <dgm:prSet custT="1"/>
      <dgm:spPr/>
      <dgm:t>
        <a:bodyPr/>
        <a:lstStyle/>
        <a:p>
          <a:r>
            <a:rPr lang="pl-PL" sz="1600" dirty="0"/>
            <a:t>sieć transportowa</a:t>
          </a:r>
        </a:p>
      </dgm:t>
    </dgm:pt>
    <dgm:pt modelId="{B7B6DFFB-1701-4536-88FE-217CC6D89DD5}" type="parTrans" cxnId="{A13BFA43-E529-42CE-B1B8-4C3E274CA42F}">
      <dgm:prSet/>
      <dgm:spPr/>
      <dgm:t>
        <a:bodyPr/>
        <a:lstStyle/>
        <a:p>
          <a:endParaRPr lang="pl-PL"/>
        </a:p>
      </dgm:t>
    </dgm:pt>
    <dgm:pt modelId="{7E72751D-BA7F-47D6-84E5-28C94E71DC20}" type="sibTrans" cxnId="{A13BFA43-E529-42CE-B1B8-4C3E274CA42F}">
      <dgm:prSet/>
      <dgm:spPr/>
      <dgm:t>
        <a:bodyPr/>
        <a:lstStyle/>
        <a:p>
          <a:endParaRPr lang="pl-PL"/>
        </a:p>
      </dgm:t>
    </dgm:pt>
    <dgm:pt modelId="{2035916E-9CF7-40EA-B2AE-6238E466E77C}">
      <dgm:prSet custT="1"/>
      <dgm:spPr/>
      <dgm:t>
        <a:bodyPr/>
        <a:lstStyle/>
        <a:p>
          <a:r>
            <a:rPr lang="pl-PL" sz="1600" dirty="0"/>
            <a:t>tabor</a:t>
          </a:r>
        </a:p>
      </dgm:t>
    </dgm:pt>
    <dgm:pt modelId="{045E4046-BA37-4F96-A5B9-453872C6E999}" type="parTrans" cxnId="{A0FED2C2-93F6-4211-B3F8-7E40288C95FA}">
      <dgm:prSet/>
      <dgm:spPr/>
      <dgm:t>
        <a:bodyPr/>
        <a:lstStyle/>
        <a:p>
          <a:endParaRPr lang="pl-PL"/>
        </a:p>
      </dgm:t>
    </dgm:pt>
    <dgm:pt modelId="{6B06E923-43DC-4FFD-8D4C-307E23753C15}" type="sibTrans" cxnId="{A0FED2C2-93F6-4211-B3F8-7E40288C95FA}">
      <dgm:prSet/>
      <dgm:spPr/>
      <dgm:t>
        <a:bodyPr/>
        <a:lstStyle/>
        <a:p>
          <a:endParaRPr lang="pl-PL"/>
        </a:p>
      </dgm:t>
    </dgm:pt>
    <dgm:pt modelId="{73DA85EE-4A15-46F2-815E-DB1C1EC604A6}">
      <dgm:prSet custT="1"/>
      <dgm:spPr/>
      <dgm:t>
        <a:bodyPr/>
        <a:lstStyle/>
        <a:p>
          <a:r>
            <a:rPr lang="pl-PL" sz="1600" dirty="0"/>
            <a:t>sprzęt przeładunkowy</a:t>
          </a:r>
        </a:p>
      </dgm:t>
    </dgm:pt>
    <dgm:pt modelId="{E514E038-63AF-4022-8859-CC57E0DFF547}" type="parTrans" cxnId="{C962613F-FA68-4512-86D2-3CFA89C02A8D}">
      <dgm:prSet/>
      <dgm:spPr/>
      <dgm:t>
        <a:bodyPr/>
        <a:lstStyle/>
        <a:p>
          <a:endParaRPr lang="pl-PL"/>
        </a:p>
      </dgm:t>
    </dgm:pt>
    <dgm:pt modelId="{CD91BF09-2B4D-4097-877F-524EB99FBED6}" type="sibTrans" cxnId="{C962613F-FA68-4512-86D2-3CFA89C02A8D}">
      <dgm:prSet/>
      <dgm:spPr/>
      <dgm:t>
        <a:bodyPr/>
        <a:lstStyle/>
        <a:p>
          <a:endParaRPr lang="pl-PL"/>
        </a:p>
      </dgm:t>
    </dgm:pt>
    <dgm:pt modelId="{C73E583B-8EA1-4501-9187-B389CCF5B9A8}">
      <dgm:prSet/>
      <dgm:spPr/>
      <dgm:t>
        <a:bodyPr/>
        <a:lstStyle/>
        <a:p>
          <a:r>
            <a:rPr lang="pl-PL" dirty="0"/>
            <a:t>uczestnicy procesu logistycznego</a:t>
          </a:r>
        </a:p>
      </dgm:t>
    </dgm:pt>
    <dgm:pt modelId="{53178A74-CDDB-473C-9CC2-01E361BCAAB3}" type="parTrans" cxnId="{A60876D5-42F3-4299-8768-069AAE3E1B7D}">
      <dgm:prSet/>
      <dgm:spPr/>
      <dgm:t>
        <a:bodyPr/>
        <a:lstStyle/>
        <a:p>
          <a:endParaRPr lang="pl-PL"/>
        </a:p>
      </dgm:t>
    </dgm:pt>
    <dgm:pt modelId="{2168EA02-5175-4151-AA82-E005B842CEE4}" type="sibTrans" cxnId="{A60876D5-42F3-4299-8768-069AAE3E1B7D}">
      <dgm:prSet/>
      <dgm:spPr/>
      <dgm:t>
        <a:bodyPr/>
        <a:lstStyle/>
        <a:p>
          <a:endParaRPr lang="pl-PL"/>
        </a:p>
      </dgm:t>
    </dgm:pt>
    <dgm:pt modelId="{37582B7E-F9BC-4846-9C12-C08962AD9DAE}">
      <dgm:prSet custT="1"/>
      <dgm:spPr/>
      <dgm:t>
        <a:bodyPr/>
        <a:lstStyle/>
        <a:p>
          <a:r>
            <a:rPr lang="pl-PL" sz="1600" dirty="0"/>
            <a:t>kontenery transportowe</a:t>
          </a:r>
        </a:p>
      </dgm:t>
    </dgm:pt>
    <dgm:pt modelId="{9A32090D-4492-43BB-BA0B-426ECC6855A4}" type="parTrans" cxnId="{402168EA-7583-4813-82BE-61644923CB21}">
      <dgm:prSet/>
      <dgm:spPr/>
      <dgm:t>
        <a:bodyPr/>
        <a:lstStyle/>
        <a:p>
          <a:endParaRPr lang="pl-PL"/>
        </a:p>
      </dgm:t>
    </dgm:pt>
    <dgm:pt modelId="{2398A056-07A0-489E-81B4-23BB75B1420B}" type="sibTrans" cxnId="{402168EA-7583-4813-82BE-61644923CB21}">
      <dgm:prSet/>
      <dgm:spPr/>
      <dgm:t>
        <a:bodyPr/>
        <a:lstStyle/>
        <a:p>
          <a:endParaRPr lang="pl-PL"/>
        </a:p>
      </dgm:t>
    </dgm:pt>
    <dgm:pt modelId="{1D173EE2-5482-4050-9E9A-888308C6C63F}">
      <dgm:prSet custT="1"/>
      <dgm:spPr/>
      <dgm:t>
        <a:bodyPr/>
        <a:lstStyle/>
        <a:p>
          <a:r>
            <a:rPr lang="pl-PL" sz="1600" dirty="0"/>
            <a:t>opakowanie</a:t>
          </a:r>
        </a:p>
      </dgm:t>
    </dgm:pt>
    <dgm:pt modelId="{B2C5DC48-A65B-4628-9CEB-E70B1AFE03DE}" type="parTrans" cxnId="{2E7B80E8-BD16-4F84-BF06-40474642A290}">
      <dgm:prSet/>
      <dgm:spPr/>
      <dgm:t>
        <a:bodyPr/>
        <a:lstStyle/>
        <a:p>
          <a:endParaRPr lang="pl-PL"/>
        </a:p>
      </dgm:t>
    </dgm:pt>
    <dgm:pt modelId="{A4C8F7BE-497B-4D39-BC62-84F1817F8FBA}" type="sibTrans" cxnId="{2E7B80E8-BD16-4F84-BF06-40474642A290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 custScaleY="130269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BDC2AE23-D23F-4F25-9C7B-DD6882014081}" type="pres">
      <dgm:prSet presAssocID="{C8CFA633-296F-425A-AD3F-0543000D7E31}" presName="conn2-1" presStyleLbl="parChTrans1D2" presStyleIdx="0" presStyleCnt="9"/>
      <dgm:spPr/>
    </dgm:pt>
    <dgm:pt modelId="{8DC2CA0B-D74E-4408-BBD7-4566E948442A}" type="pres">
      <dgm:prSet presAssocID="{C8CFA633-296F-425A-AD3F-0543000D7E31}" presName="connTx" presStyleLbl="parChTrans1D2" presStyleIdx="0" presStyleCnt="9"/>
      <dgm:spPr/>
    </dgm:pt>
    <dgm:pt modelId="{E1FA3EFB-A357-49B3-A2C3-A8336A4597D5}" type="pres">
      <dgm:prSet presAssocID="{23998B95-C877-4C89-BEDB-6DC240FF918F}" presName="root2" presStyleCnt="0"/>
      <dgm:spPr/>
    </dgm:pt>
    <dgm:pt modelId="{F39E1A80-4E31-4176-9D04-3BBC5F396E93}" type="pres">
      <dgm:prSet presAssocID="{23998B95-C877-4C89-BEDB-6DC240FF918F}" presName="LevelTwoTextNode" presStyleLbl="node2" presStyleIdx="0" presStyleCnt="9">
        <dgm:presLayoutVars>
          <dgm:chPref val="3"/>
        </dgm:presLayoutVars>
      </dgm:prSet>
      <dgm:spPr/>
    </dgm:pt>
    <dgm:pt modelId="{579B3239-9467-45CF-BCA7-2256F2F8E97B}" type="pres">
      <dgm:prSet presAssocID="{23998B95-C877-4C89-BEDB-6DC240FF918F}" presName="level3hierChild" presStyleCnt="0"/>
      <dgm:spPr/>
    </dgm:pt>
    <dgm:pt modelId="{AC3A4EEB-1178-4F03-9BA8-05CA794A7602}" type="pres">
      <dgm:prSet presAssocID="{9B4D2DC1-FBAF-4D6A-9452-DB4879EE1068}" presName="conn2-1" presStyleLbl="parChTrans1D2" presStyleIdx="1" presStyleCnt="9"/>
      <dgm:spPr/>
    </dgm:pt>
    <dgm:pt modelId="{30AA453C-3A6C-4AB5-A5BD-DFDF6AC5337A}" type="pres">
      <dgm:prSet presAssocID="{9B4D2DC1-FBAF-4D6A-9452-DB4879EE1068}" presName="connTx" presStyleLbl="parChTrans1D2" presStyleIdx="1" presStyleCnt="9"/>
      <dgm:spPr/>
    </dgm:pt>
    <dgm:pt modelId="{9FB29C5F-37D7-4561-83A5-F6F6940B472B}" type="pres">
      <dgm:prSet presAssocID="{B2905D8C-5BB4-4987-A5CF-F9698573E173}" presName="root2" presStyleCnt="0"/>
      <dgm:spPr/>
    </dgm:pt>
    <dgm:pt modelId="{0DF2655C-F5D3-409B-94C5-05AFAF55F7C7}" type="pres">
      <dgm:prSet presAssocID="{B2905D8C-5BB4-4987-A5CF-F9698573E173}" presName="LevelTwoTextNode" presStyleLbl="node2" presStyleIdx="1" presStyleCnt="9">
        <dgm:presLayoutVars>
          <dgm:chPref val="3"/>
        </dgm:presLayoutVars>
      </dgm:prSet>
      <dgm:spPr/>
    </dgm:pt>
    <dgm:pt modelId="{8B8320C1-E3BD-4120-AA46-6A5972177A5B}" type="pres">
      <dgm:prSet presAssocID="{B2905D8C-5BB4-4987-A5CF-F9698573E173}" presName="level3hierChild" presStyleCnt="0"/>
      <dgm:spPr/>
    </dgm:pt>
    <dgm:pt modelId="{13CC0E3C-90DE-4985-AF64-C2C6EBC1017E}" type="pres">
      <dgm:prSet presAssocID="{73B08E3A-DB1B-44B2-87D9-D67CAB66EBEE}" presName="conn2-1" presStyleLbl="parChTrans1D2" presStyleIdx="2" presStyleCnt="9"/>
      <dgm:spPr/>
    </dgm:pt>
    <dgm:pt modelId="{93A734DF-E872-4A7C-A9E5-761E0405ADC6}" type="pres">
      <dgm:prSet presAssocID="{73B08E3A-DB1B-44B2-87D9-D67CAB66EBEE}" presName="connTx" presStyleLbl="parChTrans1D2" presStyleIdx="2" presStyleCnt="9"/>
      <dgm:spPr/>
    </dgm:pt>
    <dgm:pt modelId="{4D482B75-274F-4B74-A7C4-C5FD0AC4769C}" type="pres">
      <dgm:prSet presAssocID="{07D5A41B-766D-4F6D-9064-7020E12FF460}" presName="root2" presStyleCnt="0"/>
      <dgm:spPr/>
    </dgm:pt>
    <dgm:pt modelId="{7BC30A84-4C46-4666-AF51-468C9BB3D5BF}" type="pres">
      <dgm:prSet presAssocID="{07D5A41B-766D-4F6D-9064-7020E12FF460}" presName="LevelTwoTextNode" presStyleLbl="node2" presStyleIdx="2" presStyleCnt="9">
        <dgm:presLayoutVars>
          <dgm:chPref val="3"/>
        </dgm:presLayoutVars>
      </dgm:prSet>
      <dgm:spPr/>
    </dgm:pt>
    <dgm:pt modelId="{BE5EA1F4-1D94-4EA4-A547-AFCE2B0ACAB8}" type="pres">
      <dgm:prSet presAssocID="{07D5A41B-766D-4F6D-9064-7020E12FF460}" presName="level3hierChild" presStyleCnt="0"/>
      <dgm:spPr/>
    </dgm:pt>
    <dgm:pt modelId="{E4F98990-4EB7-4428-8F24-0FAF88BB4F7E}" type="pres">
      <dgm:prSet presAssocID="{B7B6DFFB-1701-4536-88FE-217CC6D89DD5}" presName="conn2-1" presStyleLbl="parChTrans1D2" presStyleIdx="3" presStyleCnt="9"/>
      <dgm:spPr/>
    </dgm:pt>
    <dgm:pt modelId="{B08E8585-C083-41E2-8BD9-F602830AF175}" type="pres">
      <dgm:prSet presAssocID="{B7B6DFFB-1701-4536-88FE-217CC6D89DD5}" presName="connTx" presStyleLbl="parChTrans1D2" presStyleIdx="3" presStyleCnt="9"/>
      <dgm:spPr/>
    </dgm:pt>
    <dgm:pt modelId="{998CD055-F6BE-41C9-8410-FACDEB147E72}" type="pres">
      <dgm:prSet presAssocID="{F810F172-64CF-43BF-A8DF-C1273ACA0726}" presName="root2" presStyleCnt="0"/>
      <dgm:spPr/>
    </dgm:pt>
    <dgm:pt modelId="{D042DF39-27BC-4DA6-97D3-DCDB93448D6B}" type="pres">
      <dgm:prSet presAssocID="{F810F172-64CF-43BF-A8DF-C1273ACA0726}" presName="LevelTwoTextNode" presStyleLbl="node2" presStyleIdx="3" presStyleCnt="9">
        <dgm:presLayoutVars>
          <dgm:chPref val="3"/>
        </dgm:presLayoutVars>
      </dgm:prSet>
      <dgm:spPr/>
    </dgm:pt>
    <dgm:pt modelId="{16F50B5B-87D7-4AC7-ABF4-13B9BAA4DE29}" type="pres">
      <dgm:prSet presAssocID="{F810F172-64CF-43BF-A8DF-C1273ACA0726}" presName="level3hierChild" presStyleCnt="0"/>
      <dgm:spPr/>
    </dgm:pt>
    <dgm:pt modelId="{993EFFFD-4949-4EF0-B0EE-C3592EF7C30B}" type="pres">
      <dgm:prSet presAssocID="{045E4046-BA37-4F96-A5B9-453872C6E999}" presName="conn2-1" presStyleLbl="parChTrans1D2" presStyleIdx="4" presStyleCnt="9"/>
      <dgm:spPr/>
    </dgm:pt>
    <dgm:pt modelId="{4E385B76-B84A-4E7F-BE9D-ED3AD366DF38}" type="pres">
      <dgm:prSet presAssocID="{045E4046-BA37-4F96-A5B9-453872C6E999}" presName="connTx" presStyleLbl="parChTrans1D2" presStyleIdx="4" presStyleCnt="9"/>
      <dgm:spPr/>
    </dgm:pt>
    <dgm:pt modelId="{9A214385-10A8-46A8-BD46-2D1BCE8A3698}" type="pres">
      <dgm:prSet presAssocID="{2035916E-9CF7-40EA-B2AE-6238E466E77C}" presName="root2" presStyleCnt="0"/>
      <dgm:spPr/>
    </dgm:pt>
    <dgm:pt modelId="{6B0B4A03-A786-411C-8362-9A131916C76A}" type="pres">
      <dgm:prSet presAssocID="{2035916E-9CF7-40EA-B2AE-6238E466E77C}" presName="LevelTwoTextNode" presStyleLbl="node2" presStyleIdx="4" presStyleCnt="9">
        <dgm:presLayoutVars>
          <dgm:chPref val="3"/>
        </dgm:presLayoutVars>
      </dgm:prSet>
      <dgm:spPr/>
    </dgm:pt>
    <dgm:pt modelId="{975EC4BE-EAB4-4C61-9932-00F643DF0909}" type="pres">
      <dgm:prSet presAssocID="{2035916E-9CF7-40EA-B2AE-6238E466E77C}" presName="level3hierChild" presStyleCnt="0"/>
      <dgm:spPr/>
    </dgm:pt>
    <dgm:pt modelId="{88CDC6A8-9339-46A6-B9EC-4C4FDE273185}" type="pres">
      <dgm:prSet presAssocID="{E514E038-63AF-4022-8859-CC57E0DFF547}" presName="conn2-1" presStyleLbl="parChTrans1D2" presStyleIdx="5" presStyleCnt="9"/>
      <dgm:spPr/>
    </dgm:pt>
    <dgm:pt modelId="{9D913AC5-42B3-4645-B56F-C8A8073373D5}" type="pres">
      <dgm:prSet presAssocID="{E514E038-63AF-4022-8859-CC57E0DFF547}" presName="connTx" presStyleLbl="parChTrans1D2" presStyleIdx="5" presStyleCnt="9"/>
      <dgm:spPr/>
    </dgm:pt>
    <dgm:pt modelId="{9544AE08-66EB-4FDA-A998-13217213304C}" type="pres">
      <dgm:prSet presAssocID="{73DA85EE-4A15-46F2-815E-DB1C1EC604A6}" presName="root2" presStyleCnt="0"/>
      <dgm:spPr/>
    </dgm:pt>
    <dgm:pt modelId="{C7D4F191-BF2E-4D96-9810-81C0A659D960}" type="pres">
      <dgm:prSet presAssocID="{73DA85EE-4A15-46F2-815E-DB1C1EC604A6}" presName="LevelTwoTextNode" presStyleLbl="node2" presStyleIdx="5" presStyleCnt="9">
        <dgm:presLayoutVars>
          <dgm:chPref val="3"/>
        </dgm:presLayoutVars>
      </dgm:prSet>
      <dgm:spPr/>
    </dgm:pt>
    <dgm:pt modelId="{D6644ED2-3A6E-42DF-B050-1C16762067BF}" type="pres">
      <dgm:prSet presAssocID="{73DA85EE-4A15-46F2-815E-DB1C1EC604A6}" presName="level3hierChild" presStyleCnt="0"/>
      <dgm:spPr/>
    </dgm:pt>
    <dgm:pt modelId="{517D1650-114B-499F-B2CB-5A0FB110CFB9}" type="pres">
      <dgm:prSet presAssocID="{53178A74-CDDB-473C-9CC2-01E361BCAAB3}" presName="conn2-1" presStyleLbl="parChTrans1D2" presStyleIdx="6" presStyleCnt="9"/>
      <dgm:spPr/>
    </dgm:pt>
    <dgm:pt modelId="{C3E06702-3E79-434A-876B-1089FB59B5D8}" type="pres">
      <dgm:prSet presAssocID="{53178A74-CDDB-473C-9CC2-01E361BCAAB3}" presName="connTx" presStyleLbl="parChTrans1D2" presStyleIdx="6" presStyleCnt="9"/>
      <dgm:spPr/>
    </dgm:pt>
    <dgm:pt modelId="{A09F51B7-0EA8-40C6-BDEE-1779DE71C096}" type="pres">
      <dgm:prSet presAssocID="{C73E583B-8EA1-4501-9187-B389CCF5B9A8}" presName="root2" presStyleCnt="0"/>
      <dgm:spPr/>
    </dgm:pt>
    <dgm:pt modelId="{854A787C-6FD7-4187-91B5-350E4048296E}" type="pres">
      <dgm:prSet presAssocID="{C73E583B-8EA1-4501-9187-B389CCF5B9A8}" presName="LevelTwoTextNode" presStyleLbl="node2" presStyleIdx="6" presStyleCnt="9">
        <dgm:presLayoutVars>
          <dgm:chPref val="3"/>
        </dgm:presLayoutVars>
      </dgm:prSet>
      <dgm:spPr/>
    </dgm:pt>
    <dgm:pt modelId="{435A1A33-E4E4-497D-9EB6-552261B4BC0A}" type="pres">
      <dgm:prSet presAssocID="{C73E583B-8EA1-4501-9187-B389CCF5B9A8}" presName="level3hierChild" presStyleCnt="0"/>
      <dgm:spPr/>
    </dgm:pt>
    <dgm:pt modelId="{233D5FCA-335C-4BEE-95B3-47A18788A3A8}" type="pres">
      <dgm:prSet presAssocID="{9A32090D-4492-43BB-BA0B-426ECC6855A4}" presName="conn2-1" presStyleLbl="parChTrans1D2" presStyleIdx="7" presStyleCnt="9"/>
      <dgm:spPr/>
    </dgm:pt>
    <dgm:pt modelId="{6AC6FCD5-7204-4E7C-989B-CBD8362E99AD}" type="pres">
      <dgm:prSet presAssocID="{9A32090D-4492-43BB-BA0B-426ECC6855A4}" presName="connTx" presStyleLbl="parChTrans1D2" presStyleIdx="7" presStyleCnt="9"/>
      <dgm:spPr/>
    </dgm:pt>
    <dgm:pt modelId="{C158AE5C-D51A-42FB-A144-5F4D41154446}" type="pres">
      <dgm:prSet presAssocID="{37582B7E-F9BC-4846-9C12-C08962AD9DAE}" presName="root2" presStyleCnt="0"/>
      <dgm:spPr/>
    </dgm:pt>
    <dgm:pt modelId="{4720310E-B255-4BFE-8EF8-D8168426352B}" type="pres">
      <dgm:prSet presAssocID="{37582B7E-F9BC-4846-9C12-C08962AD9DAE}" presName="LevelTwoTextNode" presStyleLbl="node2" presStyleIdx="7" presStyleCnt="9">
        <dgm:presLayoutVars>
          <dgm:chPref val="3"/>
        </dgm:presLayoutVars>
      </dgm:prSet>
      <dgm:spPr/>
    </dgm:pt>
    <dgm:pt modelId="{3B38E931-EBC4-4EE3-9200-1D941944BE03}" type="pres">
      <dgm:prSet presAssocID="{37582B7E-F9BC-4846-9C12-C08962AD9DAE}" presName="level3hierChild" presStyleCnt="0"/>
      <dgm:spPr/>
    </dgm:pt>
    <dgm:pt modelId="{31143F83-4872-4989-BB72-98DEE6A8324F}" type="pres">
      <dgm:prSet presAssocID="{B2C5DC48-A65B-4628-9CEB-E70B1AFE03DE}" presName="conn2-1" presStyleLbl="parChTrans1D2" presStyleIdx="8" presStyleCnt="9"/>
      <dgm:spPr/>
    </dgm:pt>
    <dgm:pt modelId="{6EAE1165-DA98-444B-81BF-16666F6C2EE9}" type="pres">
      <dgm:prSet presAssocID="{B2C5DC48-A65B-4628-9CEB-E70B1AFE03DE}" presName="connTx" presStyleLbl="parChTrans1D2" presStyleIdx="8" presStyleCnt="9"/>
      <dgm:spPr/>
    </dgm:pt>
    <dgm:pt modelId="{873F9E9B-99D8-487F-B1FB-B87EFA6EF37E}" type="pres">
      <dgm:prSet presAssocID="{1D173EE2-5482-4050-9E9A-888308C6C63F}" presName="root2" presStyleCnt="0"/>
      <dgm:spPr/>
    </dgm:pt>
    <dgm:pt modelId="{BAE5714F-7606-4CAC-A454-44593668E724}" type="pres">
      <dgm:prSet presAssocID="{1D173EE2-5482-4050-9E9A-888308C6C63F}" presName="LevelTwoTextNode" presStyleLbl="node2" presStyleIdx="8" presStyleCnt="9">
        <dgm:presLayoutVars>
          <dgm:chPref val="3"/>
        </dgm:presLayoutVars>
      </dgm:prSet>
      <dgm:spPr/>
    </dgm:pt>
    <dgm:pt modelId="{0A5ED488-6645-4E83-9D39-7890D9ED68C3}" type="pres">
      <dgm:prSet presAssocID="{1D173EE2-5482-4050-9E9A-888308C6C63F}" presName="level3hierChild" presStyleCnt="0"/>
      <dgm:spPr/>
    </dgm:pt>
  </dgm:ptLst>
  <dgm:cxnLst>
    <dgm:cxn modelId="{4E8D060E-06D8-43BB-AF3C-4CBDF78F40C3}" type="presOf" srcId="{C73E583B-8EA1-4501-9187-B389CCF5B9A8}" destId="{854A787C-6FD7-4187-91B5-350E4048296E}" srcOrd="0" destOrd="0" presId="urn:microsoft.com/office/officeart/2008/layout/HorizontalMultiLevelHierarchy"/>
    <dgm:cxn modelId="{42573415-632D-45FF-B65F-E2C3BBD59BAA}" type="presOf" srcId="{E514E038-63AF-4022-8859-CC57E0DFF547}" destId="{9D913AC5-42B3-4645-B56F-C8A8073373D5}" srcOrd="1" destOrd="0" presId="urn:microsoft.com/office/officeart/2008/layout/HorizontalMultiLevelHierarchy"/>
    <dgm:cxn modelId="{D4B23F17-6BA9-4CFA-90B3-C6EC4D026269}" type="presOf" srcId="{9B4D2DC1-FBAF-4D6A-9452-DB4879EE1068}" destId="{AC3A4EEB-1178-4F03-9BA8-05CA794A7602}" srcOrd="0" destOrd="0" presId="urn:microsoft.com/office/officeart/2008/layout/HorizontalMultiLevelHierarchy"/>
    <dgm:cxn modelId="{A09D681C-A618-40A1-82C2-3D59E9763A25}" type="presOf" srcId="{9A32090D-4492-43BB-BA0B-426ECC6855A4}" destId="{233D5FCA-335C-4BEE-95B3-47A18788A3A8}" srcOrd="0" destOrd="0" presId="urn:microsoft.com/office/officeart/2008/layout/HorizontalMultiLevelHierarchy"/>
    <dgm:cxn modelId="{0936441D-BEF8-4454-AD07-929A0E4BE116}" type="presOf" srcId="{23998B95-C877-4C89-BEDB-6DC240FF918F}" destId="{F39E1A80-4E31-4176-9D04-3BBC5F396E93}" srcOrd="0" destOrd="0" presId="urn:microsoft.com/office/officeart/2008/layout/HorizontalMultiLevelHierarchy"/>
    <dgm:cxn modelId="{6EB23821-57DA-46FC-8E0A-D38B510FE44F}" type="presOf" srcId="{07D5A41B-766D-4F6D-9064-7020E12FF460}" destId="{7BC30A84-4C46-4666-AF51-468C9BB3D5BF}" srcOrd="0" destOrd="0" presId="urn:microsoft.com/office/officeart/2008/layout/HorizontalMultiLevelHierarchy"/>
    <dgm:cxn modelId="{7DE5352E-E04B-4172-89AC-DEBD331BC6DE}" type="presOf" srcId="{1D173EE2-5482-4050-9E9A-888308C6C63F}" destId="{BAE5714F-7606-4CAC-A454-44593668E724}" srcOrd="0" destOrd="0" presId="urn:microsoft.com/office/officeart/2008/layout/HorizontalMultiLevelHierarchy"/>
    <dgm:cxn modelId="{DD53B832-D34C-4153-9017-C79858B56541}" srcId="{66BCB58C-0D47-4199-8FE1-63BDED146729}" destId="{07D5A41B-766D-4F6D-9064-7020E12FF460}" srcOrd="2" destOrd="0" parTransId="{73B08E3A-DB1B-44B2-87D9-D67CAB66EBEE}" sibTransId="{CB8DF3C3-F52F-4019-8564-3DFE0A1868F6}"/>
    <dgm:cxn modelId="{A9B2123B-6468-477F-AC56-5EDA7A248484}" type="presOf" srcId="{F810F172-64CF-43BF-A8DF-C1273ACA0726}" destId="{D042DF39-27BC-4DA6-97D3-DCDB93448D6B}" srcOrd="0" destOrd="0" presId="urn:microsoft.com/office/officeart/2008/layout/HorizontalMultiLevelHierarchy"/>
    <dgm:cxn modelId="{C962613F-FA68-4512-86D2-3CFA89C02A8D}" srcId="{66BCB58C-0D47-4199-8FE1-63BDED146729}" destId="{73DA85EE-4A15-46F2-815E-DB1C1EC604A6}" srcOrd="5" destOrd="0" parTransId="{E514E038-63AF-4022-8859-CC57E0DFF547}" sibTransId="{CD91BF09-2B4D-4097-877F-524EB99FBED6}"/>
    <dgm:cxn modelId="{F317CC5C-0E0E-4CED-BB4C-09974E2A1583}" type="presOf" srcId="{B2C5DC48-A65B-4628-9CEB-E70B1AFE03DE}" destId="{6EAE1165-DA98-444B-81BF-16666F6C2EE9}" srcOrd="1" destOrd="0" presId="urn:microsoft.com/office/officeart/2008/layout/HorizontalMultiLevelHierarchy"/>
    <dgm:cxn modelId="{8A7D5341-AE24-4FDA-9214-C285F40F440F}" type="presOf" srcId="{045E4046-BA37-4F96-A5B9-453872C6E999}" destId="{993EFFFD-4949-4EF0-B0EE-C3592EF7C30B}" srcOrd="0" destOrd="0" presId="urn:microsoft.com/office/officeart/2008/layout/HorizontalMultiLevelHierarchy"/>
    <dgm:cxn modelId="{A13BFA43-E529-42CE-B1B8-4C3E274CA42F}" srcId="{66BCB58C-0D47-4199-8FE1-63BDED146729}" destId="{F810F172-64CF-43BF-A8DF-C1273ACA0726}" srcOrd="3" destOrd="0" parTransId="{B7B6DFFB-1701-4536-88FE-217CC6D89DD5}" sibTransId="{7E72751D-BA7F-47D6-84E5-28C94E71DC20}"/>
    <dgm:cxn modelId="{1D58A16B-6B23-4402-AC92-0D7B4C26BDF1}" type="presOf" srcId="{9A32090D-4492-43BB-BA0B-426ECC6855A4}" destId="{6AC6FCD5-7204-4E7C-989B-CBD8362E99AD}" srcOrd="1" destOrd="0" presId="urn:microsoft.com/office/officeart/2008/layout/HorizontalMultiLevelHierarchy"/>
    <dgm:cxn modelId="{9F7C7C6E-621F-455E-92CD-C22F67D4D9C1}" type="presOf" srcId="{2035916E-9CF7-40EA-B2AE-6238E466E77C}" destId="{6B0B4A03-A786-411C-8362-9A131916C76A}" srcOrd="0" destOrd="0" presId="urn:microsoft.com/office/officeart/2008/layout/HorizontalMultiLevelHierarchy"/>
    <dgm:cxn modelId="{E8BE2451-0F15-4024-8682-F8BA4A2AC638}" srcId="{66BCB58C-0D47-4199-8FE1-63BDED146729}" destId="{B2905D8C-5BB4-4987-A5CF-F9698573E173}" srcOrd="1" destOrd="0" parTransId="{9B4D2DC1-FBAF-4D6A-9452-DB4879EE1068}" sibTransId="{20ED1207-B125-4570-8802-CFE319248A8A}"/>
    <dgm:cxn modelId="{F16E8153-A497-4938-90CD-A5B8E61F3AF6}" type="presOf" srcId="{E514E038-63AF-4022-8859-CC57E0DFF547}" destId="{88CDC6A8-9339-46A6-B9EC-4C4FDE273185}" srcOrd="0" destOrd="0" presId="urn:microsoft.com/office/officeart/2008/layout/HorizontalMultiLevelHierarchy"/>
    <dgm:cxn modelId="{0DDD6086-AC94-467B-AF12-43EDF7A0FC41}" type="presOf" srcId="{B2C5DC48-A65B-4628-9CEB-E70B1AFE03DE}" destId="{31143F83-4872-4989-BB72-98DEE6A8324F}" srcOrd="0" destOrd="0" presId="urn:microsoft.com/office/officeart/2008/layout/HorizontalMultiLevelHierarchy"/>
    <dgm:cxn modelId="{7C593388-952C-4EDA-BF0A-9202CCBE6CD2}" type="presOf" srcId="{73B08E3A-DB1B-44B2-87D9-D67CAB66EBEE}" destId="{93A734DF-E872-4A7C-A9E5-761E0405ADC6}" srcOrd="1" destOrd="0" presId="urn:microsoft.com/office/officeart/2008/layout/HorizontalMultiLevelHierarchy"/>
    <dgm:cxn modelId="{DB6CCE8B-353E-473F-8D1E-3B1674ADB873}" type="presOf" srcId="{53178A74-CDDB-473C-9CC2-01E361BCAAB3}" destId="{517D1650-114B-499F-B2CB-5A0FB110CFB9}" srcOrd="0" destOrd="0" presId="urn:microsoft.com/office/officeart/2008/layout/HorizontalMultiLevelHierarchy"/>
    <dgm:cxn modelId="{171A429C-52DD-455B-9D93-90A7A24A4FA6}" srcId="{66BCB58C-0D47-4199-8FE1-63BDED146729}" destId="{23998B95-C877-4C89-BEDB-6DC240FF918F}" srcOrd="0" destOrd="0" parTransId="{C8CFA633-296F-425A-AD3F-0543000D7E31}" sibTransId="{7CC2F671-4A5B-4262-A8AF-F3236DB30FAB}"/>
    <dgm:cxn modelId="{D9739F9F-E7A9-4976-A09E-233CE50FD6CF}" type="presOf" srcId="{B7B6DFFB-1701-4536-88FE-217CC6D89DD5}" destId="{B08E8585-C083-41E2-8BD9-F602830AF175}" srcOrd="1" destOrd="0" presId="urn:microsoft.com/office/officeart/2008/layout/HorizontalMultiLevelHierarchy"/>
    <dgm:cxn modelId="{0E21A08F-BA4C-499F-AAC1-E9E4847558F8}" type="presOf" srcId="{37582B7E-F9BC-4846-9C12-C08962AD9DAE}" destId="{4720310E-B255-4BFE-8EF8-D8168426352B}" srcOrd="0" destOrd="0" presId="urn:microsoft.com/office/officeart/2008/layout/HorizontalMultiLevelHierarchy"/>
    <dgm:cxn modelId="{65400AAB-FAE3-40C5-A482-2F1CED4A7BC2}" type="presOf" srcId="{C8CFA633-296F-425A-AD3F-0543000D7E31}" destId="{BDC2AE23-D23F-4F25-9C7B-DD6882014081}" srcOrd="0" destOrd="0" presId="urn:microsoft.com/office/officeart/2008/layout/HorizontalMultiLevelHierarchy"/>
    <dgm:cxn modelId="{015FB2AC-B526-410F-897D-335FF843A711}" type="presOf" srcId="{B2905D8C-5BB4-4987-A5CF-F9698573E173}" destId="{0DF2655C-F5D3-409B-94C5-05AFAF55F7C7}" srcOrd="0" destOrd="0" presId="urn:microsoft.com/office/officeart/2008/layout/HorizontalMultiLevelHierarchy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66CCBDBA-0518-4DDA-B10E-E23DEDB35226}" type="presOf" srcId="{53178A74-CDDB-473C-9CC2-01E361BCAAB3}" destId="{C3E06702-3E79-434A-876B-1089FB59B5D8}" srcOrd="1" destOrd="0" presId="urn:microsoft.com/office/officeart/2008/layout/HorizontalMultiLevelHierarchy"/>
    <dgm:cxn modelId="{9EC203BC-E631-442A-B3FB-3F22F9DC2FDE}" type="presOf" srcId="{9B4D2DC1-FBAF-4D6A-9452-DB4879EE1068}" destId="{30AA453C-3A6C-4AB5-A5BD-DFDF6AC5337A}" srcOrd="1" destOrd="0" presId="urn:microsoft.com/office/officeart/2008/layout/HorizontalMultiLevelHierarchy"/>
    <dgm:cxn modelId="{0A4947BF-9134-4E05-810C-DF00DDCA1586}" type="presOf" srcId="{73DA85EE-4A15-46F2-815E-DB1C1EC604A6}" destId="{C7D4F191-BF2E-4D96-9810-81C0A659D960}" srcOrd="0" destOrd="0" presId="urn:microsoft.com/office/officeart/2008/layout/HorizontalMultiLevelHierarchy"/>
    <dgm:cxn modelId="{A0FED2C2-93F6-4211-B3F8-7E40288C95FA}" srcId="{66BCB58C-0D47-4199-8FE1-63BDED146729}" destId="{2035916E-9CF7-40EA-B2AE-6238E466E77C}" srcOrd="4" destOrd="0" parTransId="{045E4046-BA37-4F96-A5B9-453872C6E999}" sibTransId="{6B06E923-43DC-4FFD-8D4C-307E23753C15}"/>
    <dgm:cxn modelId="{2E7B80E8-BD16-4F84-BF06-40474642A290}" srcId="{66BCB58C-0D47-4199-8FE1-63BDED146729}" destId="{1D173EE2-5482-4050-9E9A-888308C6C63F}" srcOrd="8" destOrd="0" parTransId="{B2C5DC48-A65B-4628-9CEB-E70B1AFE03DE}" sibTransId="{A4C8F7BE-497B-4D39-BC62-84F1817F8FBA}"/>
    <dgm:cxn modelId="{402168EA-7583-4813-82BE-61644923CB21}" srcId="{66BCB58C-0D47-4199-8FE1-63BDED146729}" destId="{37582B7E-F9BC-4846-9C12-C08962AD9DAE}" srcOrd="7" destOrd="0" parTransId="{9A32090D-4492-43BB-BA0B-426ECC6855A4}" sibTransId="{2398A056-07A0-489E-81B4-23BB75B1420B}"/>
    <dgm:cxn modelId="{39C375CA-7810-45FB-BB04-4D3AB649F24D}" type="presOf" srcId="{C8CFA633-296F-425A-AD3F-0543000D7E31}" destId="{8DC2CA0B-D74E-4408-BBD7-4566E948442A}" srcOrd="1" destOrd="0" presId="urn:microsoft.com/office/officeart/2008/layout/HorizontalMultiLevelHierarchy"/>
    <dgm:cxn modelId="{B78E57CB-9308-4FB8-B01B-0C4EB4A9923C}" type="presOf" srcId="{73B08E3A-DB1B-44B2-87D9-D67CAB66EBEE}" destId="{13CC0E3C-90DE-4985-AF64-C2C6EBC1017E}" srcOrd="0" destOrd="0" presId="urn:microsoft.com/office/officeart/2008/layout/HorizontalMultiLevelHierarchy"/>
    <dgm:cxn modelId="{06AC80F3-91FE-4106-A0F9-4CA37C19ECC3}" type="presOf" srcId="{B7B6DFFB-1701-4536-88FE-217CC6D89DD5}" destId="{E4F98990-4EB7-4428-8F24-0FAF88BB4F7E}" srcOrd="0" destOrd="0" presId="urn:microsoft.com/office/officeart/2008/layout/HorizontalMultiLevelHierarchy"/>
    <dgm:cxn modelId="{A60876D5-42F3-4299-8768-069AAE3E1B7D}" srcId="{66BCB58C-0D47-4199-8FE1-63BDED146729}" destId="{C73E583B-8EA1-4501-9187-B389CCF5B9A8}" srcOrd="6" destOrd="0" parTransId="{53178A74-CDDB-473C-9CC2-01E361BCAAB3}" sibTransId="{2168EA02-5175-4151-AA82-E005B842CEE4}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03A2E1F8-1E78-4A58-AE9F-7F623191B6A7}" type="presOf" srcId="{045E4046-BA37-4F96-A5B9-453872C6E999}" destId="{4E385B76-B84A-4E7F-BE9D-ED3AD366DF38}" srcOrd="1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6402CA86-DDBA-4E02-9654-8CDF1DF9EE78}" type="presParOf" srcId="{C0748ADE-EC87-4831-B0B8-C9CC2D70A114}" destId="{BDC2AE23-D23F-4F25-9C7B-DD6882014081}" srcOrd="0" destOrd="0" presId="urn:microsoft.com/office/officeart/2008/layout/HorizontalMultiLevelHierarchy"/>
    <dgm:cxn modelId="{89D42322-3B77-41C4-90E6-6294A488B29E}" type="presParOf" srcId="{BDC2AE23-D23F-4F25-9C7B-DD6882014081}" destId="{8DC2CA0B-D74E-4408-BBD7-4566E948442A}" srcOrd="0" destOrd="0" presId="urn:microsoft.com/office/officeart/2008/layout/HorizontalMultiLevelHierarchy"/>
    <dgm:cxn modelId="{F86B2090-F631-4D90-A2BA-171AE64BA70B}" type="presParOf" srcId="{C0748ADE-EC87-4831-B0B8-C9CC2D70A114}" destId="{E1FA3EFB-A357-49B3-A2C3-A8336A4597D5}" srcOrd="1" destOrd="0" presId="urn:microsoft.com/office/officeart/2008/layout/HorizontalMultiLevelHierarchy"/>
    <dgm:cxn modelId="{D92A9F56-503F-498C-A7D7-6BFC437A2F09}" type="presParOf" srcId="{E1FA3EFB-A357-49B3-A2C3-A8336A4597D5}" destId="{F39E1A80-4E31-4176-9D04-3BBC5F396E93}" srcOrd="0" destOrd="0" presId="urn:microsoft.com/office/officeart/2008/layout/HorizontalMultiLevelHierarchy"/>
    <dgm:cxn modelId="{8AA61BA5-C37E-40C6-9C2C-A03834A88889}" type="presParOf" srcId="{E1FA3EFB-A357-49B3-A2C3-A8336A4597D5}" destId="{579B3239-9467-45CF-BCA7-2256F2F8E97B}" srcOrd="1" destOrd="0" presId="urn:microsoft.com/office/officeart/2008/layout/HorizontalMultiLevelHierarchy"/>
    <dgm:cxn modelId="{1E27C73C-08F5-4CB3-9ADC-35D097E537BE}" type="presParOf" srcId="{C0748ADE-EC87-4831-B0B8-C9CC2D70A114}" destId="{AC3A4EEB-1178-4F03-9BA8-05CA794A7602}" srcOrd="2" destOrd="0" presId="urn:microsoft.com/office/officeart/2008/layout/HorizontalMultiLevelHierarchy"/>
    <dgm:cxn modelId="{AB658BDA-DA43-41B4-9FBD-83781B929B3F}" type="presParOf" srcId="{AC3A4EEB-1178-4F03-9BA8-05CA794A7602}" destId="{30AA453C-3A6C-4AB5-A5BD-DFDF6AC5337A}" srcOrd="0" destOrd="0" presId="urn:microsoft.com/office/officeart/2008/layout/HorizontalMultiLevelHierarchy"/>
    <dgm:cxn modelId="{A24C97F2-FEBB-48A5-9250-C6FD8797D66D}" type="presParOf" srcId="{C0748ADE-EC87-4831-B0B8-C9CC2D70A114}" destId="{9FB29C5F-37D7-4561-83A5-F6F6940B472B}" srcOrd="3" destOrd="0" presId="urn:microsoft.com/office/officeart/2008/layout/HorizontalMultiLevelHierarchy"/>
    <dgm:cxn modelId="{FD38F96B-456D-4919-932F-AF0B2B64FCC1}" type="presParOf" srcId="{9FB29C5F-37D7-4561-83A5-F6F6940B472B}" destId="{0DF2655C-F5D3-409B-94C5-05AFAF55F7C7}" srcOrd="0" destOrd="0" presId="urn:microsoft.com/office/officeart/2008/layout/HorizontalMultiLevelHierarchy"/>
    <dgm:cxn modelId="{8FD5ED33-8639-4CE9-86D2-EBD5A327B91C}" type="presParOf" srcId="{9FB29C5F-37D7-4561-83A5-F6F6940B472B}" destId="{8B8320C1-E3BD-4120-AA46-6A5972177A5B}" srcOrd="1" destOrd="0" presId="urn:microsoft.com/office/officeart/2008/layout/HorizontalMultiLevelHierarchy"/>
    <dgm:cxn modelId="{AC0A3B10-F4F5-4E36-8421-BD6224A9FD34}" type="presParOf" srcId="{C0748ADE-EC87-4831-B0B8-C9CC2D70A114}" destId="{13CC0E3C-90DE-4985-AF64-C2C6EBC1017E}" srcOrd="4" destOrd="0" presId="urn:microsoft.com/office/officeart/2008/layout/HorizontalMultiLevelHierarchy"/>
    <dgm:cxn modelId="{85380AAD-8D27-4C52-8CD3-F6015A29ECFE}" type="presParOf" srcId="{13CC0E3C-90DE-4985-AF64-C2C6EBC1017E}" destId="{93A734DF-E872-4A7C-A9E5-761E0405ADC6}" srcOrd="0" destOrd="0" presId="urn:microsoft.com/office/officeart/2008/layout/HorizontalMultiLevelHierarchy"/>
    <dgm:cxn modelId="{79566D33-4AFE-4328-95E0-A5BEE90A45C6}" type="presParOf" srcId="{C0748ADE-EC87-4831-B0B8-C9CC2D70A114}" destId="{4D482B75-274F-4B74-A7C4-C5FD0AC4769C}" srcOrd="5" destOrd="0" presId="urn:microsoft.com/office/officeart/2008/layout/HorizontalMultiLevelHierarchy"/>
    <dgm:cxn modelId="{4D7A9112-D544-487F-9789-9C0715315404}" type="presParOf" srcId="{4D482B75-274F-4B74-A7C4-C5FD0AC4769C}" destId="{7BC30A84-4C46-4666-AF51-468C9BB3D5BF}" srcOrd="0" destOrd="0" presId="urn:microsoft.com/office/officeart/2008/layout/HorizontalMultiLevelHierarchy"/>
    <dgm:cxn modelId="{544EB4AC-5F2E-4926-A647-DDC7B867C837}" type="presParOf" srcId="{4D482B75-274F-4B74-A7C4-C5FD0AC4769C}" destId="{BE5EA1F4-1D94-4EA4-A547-AFCE2B0ACAB8}" srcOrd="1" destOrd="0" presId="urn:microsoft.com/office/officeart/2008/layout/HorizontalMultiLevelHierarchy"/>
    <dgm:cxn modelId="{EA4A8501-11BD-4E1C-9950-ADDB9244E744}" type="presParOf" srcId="{C0748ADE-EC87-4831-B0B8-C9CC2D70A114}" destId="{E4F98990-4EB7-4428-8F24-0FAF88BB4F7E}" srcOrd="6" destOrd="0" presId="urn:microsoft.com/office/officeart/2008/layout/HorizontalMultiLevelHierarchy"/>
    <dgm:cxn modelId="{907AEB2A-FB15-4AAD-831E-A1AF96056B8D}" type="presParOf" srcId="{E4F98990-4EB7-4428-8F24-0FAF88BB4F7E}" destId="{B08E8585-C083-41E2-8BD9-F602830AF175}" srcOrd="0" destOrd="0" presId="urn:microsoft.com/office/officeart/2008/layout/HorizontalMultiLevelHierarchy"/>
    <dgm:cxn modelId="{AA69035C-5ECD-44C0-B760-1398C5F64595}" type="presParOf" srcId="{C0748ADE-EC87-4831-B0B8-C9CC2D70A114}" destId="{998CD055-F6BE-41C9-8410-FACDEB147E72}" srcOrd="7" destOrd="0" presId="urn:microsoft.com/office/officeart/2008/layout/HorizontalMultiLevelHierarchy"/>
    <dgm:cxn modelId="{6CE9DF46-3C7B-46D8-B12B-28FB5AA9C78F}" type="presParOf" srcId="{998CD055-F6BE-41C9-8410-FACDEB147E72}" destId="{D042DF39-27BC-4DA6-97D3-DCDB93448D6B}" srcOrd="0" destOrd="0" presId="urn:microsoft.com/office/officeart/2008/layout/HorizontalMultiLevelHierarchy"/>
    <dgm:cxn modelId="{AA5AA670-1BA2-42F4-ABB7-33FBF8036052}" type="presParOf" srcId="{998CD055-F6BE-41C9-8410-FACDEB147E72}" destId="{16F50B5B-87D7-4AC7-ABF4-13B9BAA4DE29}" srcOrd="1" destOrd="0" presId="urn:microsoft.com/office/officeart/2008/layout/HorizontalMultiLevelHierarchy"/>
    <dgm:cxn modelId="{0630B0AE-9CD0-446B-820A-C9CD8F4D2CE4}" type="presParOf" srcId="{C0748ADE-EC87-4831-B0B8-C9CC2D70A114}" destId="{993EFFFD-4949-4EF0-B0EE-C3592EF7C30B}" srcOrd="8" destOrd="0" presId="urn:microsoft.com/office/officeart/2008/layout/HorizontalMultiLevelHierarchy"/>
    <dgm:cxn modelId="{567DDFA4-2544-45EA-BA0B-66D48604EA8D}" type="presParOf" srcId="{993EFFFD-4949-4EF0-B0EE-C3592EF7C30B}" destId="{4E385B76-B84A-4E7F-BE9D-ED3AD366DF38}" srcOrd="0" destOrd="0" presId="urn:microsoft.com/office/officeart/2008/layout/HorizontalMultiLevelHierarchy"/>
    <dgm:cxn modelId="{4F3FDB90-0BA3-47A9-AAA5-7F54362FCA4C}" type="presParOf" srcId="{C0748ADE-EC87-4831-B0B8-C9CC2D70A114}" destId="{9A214385-10A8-46A8-BD46-2D1BCE8A3698}" srcOrd="9" destOrd="0" presId="urn:microsoft.com/office/officeart/2008/layout/HorizontalMultiLevelHierarchy"/>
    <dgm:cxn modelId="{7E163D99-3A6D-413D-91F4-D991CB19BA2C}" type="presParOf" srcId="{9A214385-10A8-46A8-BD46-2D1BCE8A3698}" destId="{6B0B4A03-A786-411C-8362-9A131916C76A}" srcOrd="0" destOrd="0" presId="urn:microsoft.com/office/officeart/2008/layout/HorizontalMultiLevelHierarchy"/>
    <dgm:cxn modelId="{1A8A9F76-5CC4-425A-8A23-2B0B2B01412B}" type="presParOf" srcId="{9A214385-10A8-46A8-BD46-2D1BCE8A3698}" destId="{975EC4BE-EAB4-4C61-9932-00F643DF0909}" srcOrd="1" destOrd="0" presId="urn:microsoft.com/office/officeart/2008/layout/HorizontalMultiLevelHierarchy"/>
    <dgm:cxn modelId="{128F7E02-0FDD-404C-8F7A-3F1E811F3952}" type="presParOf" srcId="{C0748ADE-EC87-4831-B0B8-C9CC2D70A114}" destId="{88CDC6A8-9339-46A6-B9EC-4C4FDE273185}" srcOrd="10" destOrd="0" presId="urn:microsoft.com/office/officeart/2008/layout/HorizontalMultiLevelHierarchy"/>
    <dgm:cxn modelId="{460DA280-786A-464D-8E31-E6564453F5CD}" type="presParOf" srcId="{88CDC6A8-9339-46A6-B9EC-4C4FDE273185}" destId="{9D913AC5-42B3-4645-B56F-C8A8073373D5}" srcOrd="0" destOrd="0" presId="urn:microsoft.com/office/officeart/2008/layout/HorizontalMultiLevelHierarchy"/>
    <dgm:cxn modelId="{82F2B68C-07FB-47B6-BF43-997B72D7A4BB}" type="presParOf" srcId="{C0748ADE-EC87-4831-B0B8-C9CC2D70A114}" destId="{9544AE08-66EB-4FDA-A998-13217213304C}" srcOrd="11" destOrd="0" presId="urn:microsoft.com/office/officeart/2008/layout/HorizontalMultiLevelHierarchy"/>
    <dgm:cxn modelId="{C40DF67C-4CD3-460D-9923-EDA8017F62DC}" type="presParOf" srcId="{9544AE08-66EB-4FDA-A998-13217213304C}" destId="{C7D4F191-BF2E-4D96-9810-81C0A659D960}" srcOrd="0" destOrd="0" presId="urn:microsoft.com/office/officeart/2008/layout/HorizontalMultiLevelHierarchy"/>
    <dgm:cxn modelId="{D0F3D01A-474E-40E1-B05C-F234276E8F6A}" type="presParOf" srcId="{9544AE08-66EB-4FDA-A998-13217213304C}" destId="{D6644ED2-3A6E-42DF-B050-1C16762067BF}" srcOrd="1" destOrd="0" presId="urn:microsoft.com/office/officeart/2008/layout/HorizontalMultiLevelHierarchy"/>
    <dgm:cxn modelId="{0DE5EC78-EF62-49B9-9588-D7E9D8F85242}" type="presParOf" srcId="{C0748ADE-EC87-4831-B0B8-C9CC2D70A114}" destId="{517D1650-114B-499F-B2CB-5A0FB110CFB9}" srcOrd="12" destOrd="0" presId="urn:microsoft.com/office/officeart/2008/layout/HorizontalMultiLevelHierarchy"/>
    <dgm:cxn modelId="{58C6517A-1649-4B46-9281-EC8F60C98357}" type="presParOf" srcId="{517D1650-114B-499F-B2CB-5A0FB110CFB9}" destId="{C3E06702-3E79-434A-876B-1089FB59B5D8}" srcOrd="0" destOrd="0" presId="urn:microsoft.com/office/officeart/2008/layout/HorizontalMultiLevelHierarchy"/>
    <dgm:cxn modelId="{40320426-7199-4A71-9A38-E488E815641F}" type="presParOf" srcId="{C0748ADE-EC87-4831-B0B8-C9CC2D70A114}" destId="{A09F51B7-0EA8-40C6-BDEE-1779DE71C096}" srcOrd="13" destOrd="0" presId="urn:microsoft.com/office/officeart/2008/layout/HorizontalMultiLevelHierarchy"/>
    <dgm:cxn modelId="{0042F487-888D-4199-A791-C8F38E064896}" type="presParOf" srcId="{A09F51B7-0EA8-40C6-BDEE-1779DE71C096}" destId="{854A787C-6FD7-4187-91B5-350E4048296E}" srcOrd="0" destOrd="0" presId="urn:microsoft.com/office/officeart/2008/layout/HorizontalMultiLevelHierarchy"/>
    <dgm:cxn modelId="{C3734217-018A-4CDB-BAC2-AD1B95ADB72F}" type="presParOf" srcId="{A09F51B7-0EA8-40C6-BDEE-1779DE71C096}" destId="{435A1A33-E4E4-497D-9EB6-552261B4BC0A}" srcOrd="1" destOrd="0" presId="urn:microsoft.com/office/officeart/2008/layout/HorizontalMultiLevelHierarchy"/>
    <dgm:cxn modelId="{06A92193-64B6-43F2-ABF0-C6AEF4DBE686}" type="presParOf" srcId="{C0748ADE-EC87-4831-B0B8-C9CC2D70A114}" destId="{233D5FCA-335C-4BEE-95B3-47A18788A3A8}" srcOrd="14" destOrd="0" presId="urn:microsoft.com/office/officeart/2008/layout/HorizontalMultiLevelHierarchy"/>
    <dgm:cxn modelId="{AF7DC320-6AB6-44A8-BBAA-E72A76C9548D}" type="presParOf" srcId="{233D5FCA-335C-4BEE-95B3-47A18788A3A8}" destId="{6AC6FCD5-7204-4E7C-989B-CBD8362E99AD}" srcOrd="0" destOrd="0" presId="urn:microsoft.com/office/officeart/2008/layout/HorizontalMultiLevelHierarchy"/>
    <dgm:cxn modelId="{EE32319B-7891-4C9A-9196-B9EDD2F8F1C0}" type="presParOf" srcId="{C0748ADE-EC87-4831-B0B8-C9CC2D70A114}" destId="{C158AE5C-D51A-42FB-A144-5F4D41154446}" srcOrd="15" destOrd="0" presId="urn:microsoft.com/office/officeart/2008/layout/HorizontalMultiLevelHierarchy"/>
    <dgm:cxn modelId="{470F8CD8-9ADE-4C06-B5C0-C20434CBD9F6}" type="presParOf" srcId="{C158AE5C-D51A-42FB-A144-5F4D41154446}" destId="{4720310E-B255-4BFE-8EF8-D8168426352B}" srcOrd="0" destOrd="0" presId="urn:microsoft.com/office/officeart/2008/layout/HorizontalMultiLevelHierarchy"/>
    <dgm:cxn modelId="{33316E31-E87F-4AEA-BFD4-8620DB611187}" type="presParOf" srcId="{C158AE5C-D51A-42FB-A144-5F4D41154446}" destId="{3B38E931-EBC4-4EE3-9200-1D941944BE03}" srcOrd="1" destOrd="0" presId="urn:microsoft.com/office/officeart/2008/layout/HorizontalMultiLevelHierarchy"/>
    <dgm:cxn modelId="{352B3152-FDFE-4C66-A687-729BCB1EA871}" type="presParOf" srcId="{C0748ADE-EC87-4831-B0B8-C9CC2D70A114}" destId="{31143F83-4872-4989-BB72-98DEE6A8324F}" srcOrd="16" destOrd="0" presId="urn:microsoft.com/office/officeart/2008/layout/HorizontalMultiLevelHierarchy"/>
    <dgm:cxn modelId="{8725DE11-E221-45BF-8502-D58D146941BC}" type="presParOf" srcId="{31143F83-4872-4989-BB72-98DEE6A8324F}" destId="{6EAE1165-DA98-444B-81BF-16666F6C2EE9}" srcOrd="0" destOrd="0" presId="urn:microsoft.com/office/officeart/2008/layout/HorizontalMultiLevelHierarchy"/>
    <dgm:cxn modelId="{84A7B3D6-6661-4CA3-9AC2-39774C03C0AB}" type="presParOf" srcId="{C0748ADE-EC87-4831-B0B8-C9CC2D70A114}" destId="{873F9E9B-99D8-487F-B1FB-B87EFA6EF37E}" srcOrd="17" destOrd="0" presId="urn:microsoft.com/office/officeart/2008/layout/HorizontalMultiLevelHierarchy"/>
    <dgm:cxn modelId="{62F69D8F-B9B0-497F-961E-B7E2C63F531D}" type="presParOf" srcId="{873F9E9B-99D8-487F-B1FB-B87EFA6EF37E}" destId="{BAE5714F-7606-4CAC-A454-44593668E724}" srcOrd="0" destOrd="0" presId="urn:microsoft.com/office/officeart/2008/layout/HorizontalMultiLevelHierarchy"/>
    <dgm:cxn modelId="{5AA3F5B6-0E6D-40D1-B067-98625A85B1E0}" type="presParOf" srcId="{873F9E9B-99D8-487F-B1FB-B87EFA6EF37E}" destId="{0A5ED488-6645-4E83-9D39-7890D9ED68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Rozwiązania TSP</a:t>
          </a:r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pl-PL"/>
            <a:t>poziom zapasów produktu w każdym punkcie nadania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EAAB4FB3-D537-459A-989A-2044BFCC8153}">
      <dgm:prSet/>
      <dgm:spPr/>
      <dgm:t>
        <a:bodyPr/>
        <a:lstStyle/>
        <a:p>
          <a:r>
            <a:rPr lang="pl-PL" dirty="0"/>
            <a:t>wielkość popytu </a:t>
          </a:r>
          <a:br>
            <a:rPr lang="pl-PL" dirty="0"/>
          </a:br>
          <a:r>
            <a:rPr lang="pl-PL" dirty="0"/>
            <a:t>w każdym punkcie odbioru</a:t>
          </a:r>
        </a:p>
      </dgm:t>
    </dgm:pt>
    <dgm:pt modelId="{148D237E-7A86-4A81-B059-95D7F08DA169}" type="parTrans" cxnId="{F07495C3-D0B5-482A-9E5A-47ECAA83DB3A}">
      <dgm:prSet/>
      <dgm:spPr/>
      <dgm:t>
        <a:bodyPr/>
        <a:lstStyle/>
        <a:p>
          <a:endParaRPr lang="pl-PL"/>
        </a:p>
      </dgm:t>
    </dgm:pt>
    <dgm:pt modelId="{F173DBFB-0B6F-437B-8995-7EFECDCC2FA9}" type="sibTrans" cxnId="{F07495C3-D0B5-482A-9E5A-47ECAA83DB3A}">
      <dgm:prSet/>
      <dgm:spPr/>
      <dgm:t>
        <a:bodyPr/>
        <a:lstStyle/>
        <a:p>
          <a:endParaRPr lang="pl-PL"/>
        </a:p>
      </dgm:t>
    </dgm:pt>
    <dgm:pt modelId="{9C5986CA-C294-420A-9E91-C2B2066EF42C}">
      <dgm:prSet/>
      <dgm:spPr/>
      <dgm:t>
        <a:bodyPr/>
        <a:lstStyle/>
        <a:p>
          <a:r>
            <a:rPr lang="pl-PL" dirty="0"/>
            <a:t>koszty transportu </a:t>
          </a:r>
          <a:br>
            <a:rPr lang="pl-PL" dirty="0"/>
          </a:br>
          <a:r>
            <a:rPr lang="pl-PL" dirty="0"/>
            <a:t>z każdego punktu nadania do każdego punktu odbioru</a:t>
          </a:r>
        </a:p>
      </dgm:t>
    </dgm:pt>
    <dgm:pt modelId="{66978AB7-4881-466B-87EB-4E30C7251E3F}" type="parTrans" cxnId="{CF1C02DE-C54B-4621-847F-0F2825220B68}">
      <dgm:prSet/>
      <dgm:spPr/>
      <dgm:t>
        <a:bodyPr/>
        <a:lstStyle/>
        <a:p>
          <a:endParaRPr lang="pl-PL"/>
        </a:p>
      </dgm:t>
    </dgm:pt>
    <dgm:pt modelId="{0DA6D496-6E8E-4555-A83D-EA540DBA0060}" type="sibTrans" cxnId="{CF1C02DE-C54B-4621-847F-0F2825220B6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0E71B135-AF2B-4C46-9BAC-F19570195D09}" type="pres">
      <dgm:prSet presAssocID="{148D237E-7A86-4A81-B059-95D7F08DA169}" presName="Name37" presStyleLbl="parChTrans1D2" presStyleIdx="1" presStyleCnt="3"/>
      <dgm:spPr/>
    </dgm:pt>
    <dgm:pt modelId="{B89557A3-39F5-4BDF-8A40-F6863042F8AE}" type="pres">
      <dgm:prSet presAssocID="{EAAB4FB3-D537-459A-989A-2044BFCC8153}" presName="hierRoot2" presStyleCnt="0">
        <dgm:presLayoutVars>
          <dgm:hierBranch val="init"/>
        </dgm:presLayoutVars>
      </dgm:prSet>
      <dgm:spPr/>
    </dgm:pt>
    <dgm:pt modelId="{18F70F80-A3E4-4A1B-9525-1E18792408D6}" type="pres">
      <dgm:prSet presAssocID="{EAAB4FB3-D537-459A-989A-2044BFCC8153}" presName="rootComposite" presStyleCnt="0"/>
      <dgm:spPr/>
    </dgm:pt>
    <dgm:pt modelId="{7FB7534C-4579-4EC2-A31A-1CB580CB4EE3}" type="pres">
      <dgm:prSet presAssocID="{EAAB4FB3-D537-459A-989A-2044BFCC8153}" presName="rootText" presStyleLbl="node2" presStyleIdx="1" presStyleCnt="3">
        <dgm:presLayoutVars>
          <dgm:chPref val="3"/>
        </dgm:presLayoutVars>
      </dgm:prSet>
      <dgm:spPr/>
    </dgm:pt>
    <dgm:pt modelId="{4A74AFB3-55A5-4FED-A883-B6C000530084}" type="pres">
      <dgm:prSet presAssocID="{EAAB4FB3-D537-459A-989A-2044BFCC8153}" presName="rootConnector" presStyleLbl="node2" presStyleIdx="1" presStyleCnt="3"/>
      <dgm:spPr/>
    </dgm:pt>
    <dgm:pt modelId="{4A2E8AF7-D987-4ABA-A9DA-B249E1926AEB}" type="pres">
      <dgm:prSet presAssocID="{EAAB4FB3-D537-459A-989A-2044BFCC8153}" presName="hierChild4" presStyleCnt="0"/>
      <dgm:spPr/>
    </dgm:pt>
    <dgm:pt modelId="{47BB5860-62B1-4F17-8E7B-C96CA8C6DF34}" type="pres">
      <dgm:prSet presAssocID="{EAAB4FB3-D537-459A-989A-2044BFCC8153}" presName="hierChild5" presStyleCnt="0"/>
      <dgm:spPr/>
    </dgm:pt>
    <dgm:pt modelId="{2CAAB43D-35F6-4C53-8DB2-1F862E1979F8}" type="pres">
      <dgm:prSet presAssocID="{66978AB7-4881-466B-87EB-4E30C7251E3F}" presName="Name37" presStyleLbl="parChTrans1D2" presStyleIdx="2" presStyleCnt="3"/>
      <dgm:spPr/>
    </dgm:pt>
    <dgm:pt modelId="{5207E6BE-09A0-4641-A283-0F6055EA2DDD}" type="pres">
      <dgm:prSet presAssocID="{9C5986CA-C294-420A-9E91-C2B2066EF42C}" presName="hierRoot2" presStyleCnt="0">
        <dgm:presLayoutVars>
          <dgm:hierBranch val="init"/>
        </dgm:presLayoutVars>
      </dgm:prSet>
      <dgm:spPr/>
    </dgm:pt>
    <dgm:pt modelId="{A6D954B8-4EB3-4715-97E5-FED87195EEC9}" type="pres">
      <dgm:prSet presAssocID="{9C5986CA-C294-420A-9E91-C2B2066EF42C}" presName="rootComposite" presStyleCnt="0"/>
      <dgm:spPr/>
    </dgm:pt>
    <dgm:pt modelId="{36246240-889C-4EAC-991C-04E812CDACCD}" type="pres">
      <dgm:prSet presAssocID="{9C5986CA-C294-420A-9E91-C2B2066EF42C}" presName="rootText" presStyleLbl="node2" presStyleIdx="2" presStyleCnt="3">
        <dgm:presLayoutVars>
          <dgm:chPref val="3"/>
        </dgm:presLayoutVars>
      </dgm:prSet>
      <dgm:spPr/>
    </dgm:pt>
    <dgm:pt modelId="{9B19396A-5C92-4BCD-9EB2-CBC287048194}" type="pres">
      <dgm:prSet presAssocID="{9C5986CA-C294-420A-9E91-C2B2066EF42C}" presName="rootConnector" presStyleLbl="node2" presStyleIdx="2" presStyleCnt="3"/>
      <dgm:spPr/>
    </dgm:pt>
    <dgm:pt modelId="{442518EF-35E3-4CD4-990F-5974356F51F4}" type="pres">
      <dgm:prSet presAssocID="{9C5986CA-C294-420A-9E91-C2B2066EF42C}" presName="hierChild4" presStyleCnt="0"/>
      <dgm:spPr/>
    </dgm:pt>
    <dgm:pt modelId="{328CC611-DAB2-4F9F-9BD1-2E65869A0ACE}" type="pres">
      <dgm:prSet presAssocID="{9C5986CA-C294-420A-9E91-C2B2066EF42C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1BD85A36-3E42-42A1-9CB0-BDC963227295}" type="presOf" srcId="{148D237E-7A86-4A81-B059-95D7F08DA169}" destId="{0E71B135-AF2B-4C46-9BAC-F19570195D09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E760677A-1669-4219-8667-85A956B98505}" type="presOf" srcId="{9C5986CA-C294-420A-9E91-C2B2066EF42C}" destId="{36246240-889C-4EAC-991C-04E812CDACCD}" srcOrd="0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F07495C3-D0B5-482A-9E5A-47ECAA83DB3A}" srcId="{03F9C02F-B970-4600-B6E3-9196D050529D}" destId="{EAAB4FB3-D537-459A-989A-2044BFCC8153}" srcOrd="1" destOrd="0" parTransId="{148D237E-7A86-4A81-B059-95D7F08DA169}" sibTransId="{F173DBFB-0B6F-437B-8995-7EFECDCC2FA9}"/>
    <dgm:cxn modelId="{1EB2B5E5-CA44-48CE-AE1A-8A913F5B1592}" type="presOf" srcId="{EAAB4FB3-D537-459A-989A-2044BFCC8153}" destId="{4A74AFB3-55A5-4FED-A883-B6C000530084}" srcOrd="1" destOrd="0" presId="urn:microsoft.com/office/officeart/2005/8/layout/orgChart1"/>
    <dgm:cxn modelId="{82556EE6-BCD3-439F-9679-6D0CF034E167}" type="presOf" srcId="{EAAB4FB3-D537-459A-989A-2044BFCC8153}" destId="{7FB7534C-4579-4EC2-A31A-1CB580CB4EE3}" srcOrd="0" destOrd="0" presId="urn:microsoft.com/office/officeart/2005/8/layout/orgChart1"/>
    <dgm:cxn modelId="{CF9FFDC7-CFA7-48BF-BAE0-F63B493AD6F8}" type="presOf" srcId="{66978AB7-4881-466B-87EB-4E30C7251E3F}" destId="{2CAAB43D-35F6-4C53-8DB2-1F862E1979F8}" srcOrd="0" destOrd="0" presId="urn:microsoft.com/office/officeart/2005/8/layout/orgChart1"/>
    <dgm:cxn modelId="{DCD697F3-46C4-4D4F-AB6C-17DA099BDBBA}" type="presOf" srcId="{9C5986CA-C294-420A-9E91-C2B2066EF42C}" destId="{9B19396A-5C92-4BCD-9EB2-CBC287048194}" srcOrd="1" destOrd="0" presId="urn:microsoft.com/office/officeart/2005/8/layout/orgChart1"/>
    <dgm:cxn modelId="{CF1C02DE-C54B-4621-847F-0F2825220B68}" srcId="{03F9C02F-B970-4600-B6E3-9196D050529D}" destId="{9C5986CA-C294-420A-9E91-C2B2066EF42C}" srcOrd="2" destOrd="0" parTransId="{66978AB7-4881-466B-87EB-4E30C7251E3F}" sibTransId="{0DA6D496-6E8E-4555-A83D-EA540DBA0060}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42706A59-CDCC-4DA7-B7A7-449124F7FBA2}" type="presParOf" srcId="{A06CAD11-D89B-4B19-B971-1B41968999BC}" destId="{0E71B135-AF2B-4C46-9BAC-F19570195D09}" srcOrd="2" destOrd="0" presId="urn:microsoft.com/office/officeart/2005/8/layout/orgChart1"/>
    <dgm:cxn modelId="{DF03E61D-298A-4DDB-B1A6-29BB3CA5B742}" type="presParOf" srcId="{A06CAD11-D89B-4B19-B971-1B41968999BC}" destId="{B89557A3-39F5-4BDF-8A40-F6863042F8AE}" srcOrd="3" destOrd="0" presId="urn:microsoft.com/office/officeart/2005/8/layout/orgChart1"/>
    <dgm:cxn modelId="{86C1A1D7-CFEC-4C20-AFAA-1F3D6B532489}" type="presParOf" srcId="{B89557A3-39F5-4BDF-8A40-F6863042F8AE}" destId="{18F70F80-A3E4-4A1B-9525-1E18792408D6}" srcOrd="0" destOrd="0" presId="urn:microsoft.com/office/officeart/2005/8/layout/orgChart1"/>
    <dgm:cxn modelId="{842AF529-664B-4252-9A56-358A2BDF24E9}" type="presParOf" srcId="{18F70F80-A3E4-4A1B-9525-1E18792408D6}" destId="{7FB7534C-4579-4EC2-A31A-1CB580CB4EE3}" srcOrd="0" destOrd="0" presId="urn:microsoft.com/office/officeart/2005/8/layout/orgChart1"/>
    <dgm:cxn modelId="{B577B090-A5A1-43F6-95BD-0DEB8EBAC03A}" type="presParOf" srcId="{18F70F80-A3E4-4A1B-9525-1E18792408D6}" destId="{4A74AFB3-55A5-4FED-A883-B6C000530084}" srcOrd="1" destOrd="0" presId="urn:microsoft.com/office/officeart/2005/8/layout/orgChart1"/>
    <dgm:cxn modelId="{A9D659AC-771A-4502-8F59-39104F1C6B86}" type="presParOf" srcId="{B89557A3-39F5-4BDF-8A40-F6863042F8AE}" destId="{4A2E8AF7-D987-4ABA-A9DA-B249E1926AEB}" srcOrd="1" destOrd="0" presId="urn:microsoft.com/office/officeart/2005/8/layout/orgChart1"/>
    <dgm:cxn modelId="{1E968907-A2A5-4636-842A-96D982867D55}" type="presParOf" srcId="{B89557A3-39F5-4BDF-8A40-F6863042F8AE}" destId="{47BB5860-62B1-4F17-8E7B-C96CA8C6DF34}" srcOrd="2" destOrd="0" presId="urn:microsoft.com/office/officeart/2005/8/layout/orgChart1"/>
    <dgm:cxn modelId="{EE0572F9-7C14-43EE-9901-5DD31D2506D8}" type="presParOf" srcId="{A06CAD11-D89B-4B19-B971-1B41968999BC}" destId="{2CAAB43D-35F6-4C53-8DB2-1F862E1979F8}" srcOrd="4" destOrd="0" presId="urn:microsoft.com/office/officeart/2005/8/layout/orgChart1"/>
    <dgm:cxn modelId="{1A2C6814-D6CC-4483-AF5A-FFC0A501C314}" type="presParOf" srcId="{A06CAD11-D89B-4B19-B971-1B41968999BC}" destId="{5207E6BE-09A0-4641-A283-0F6055EA2DDD}" srcOrd="5" destOrd="0" presId="urn:microsoft.com/office/officeart/2005/8/layout/orgChart1"/>
    <dgm:cxn modelId="{9793E90B-BB21-4884-A034-E41D395D8A3B}" type="presParOf" srcId="{5207E6BE-09A0-4641-A283-0F6055EA2DDD}" destId="{A6D954B8-4EB3-4715-97E5-FED87195EEC9}" srcOrd="0" destOrd="0" presId="urn:microsoft.com/office/officeart/2005/8/layout/orgChart1"/>
    <dgm:cxn modelId="{05FE8023-29DB-4B2D-A4D6-E08B423A196B}" type="presParOf" srcId="{A6D954B8-4EB3-4715-97E5-FED87195EEC9}" destId="{36246240-889C-4EAC-991C-04E812CDACCD}" srcOrd="0" destOrd="0" presId="urn:microsoft.com/office/officeart/2005/8/layout/orgChart1"/>
    <dgm:cxn modelId="{E12D0139-0732-4192-8FA8-E206CFB18EE1}" type="presParOf" srcId="{A6D954B8-4EB3-4715-97E5-FED87195EEC9}" destId="{9B19396A-5C92-4BCD-9EB2-CBC287048194}" srcOrd="1" destOrd="0" presId="urn:microsoft.com/office/officeart/2005/8/layout/orgChart1"/>
    <dgm:cxn modelId="{F5DA7FF1-0FDA-4FD0-908A-B202740E1CBD}" type="presParOf" srcId="{5207E6BE-09A0-4641-A283-0F6055EA2DDD}" destId="{442518EF-35E3-4CD4-990F-5974356F51F4}" srcOrd="1" destOrd="0" presId="urn:microsoft.com/office/officeart/2005/8/layout/orgChart1"/>
    <dgm:cxn modelId="{423E74DB-45CC-4722-9463-586768E97CBF}" type="presParOf" srcId="{5207E6BE-09A0-4641-A283-0F6055EA2DDD}" destId="{328CC611-DAB2-4F9F-9BD1-2E65869A0ACE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43F83-4872-4989-BB72-98DEE6A8324F}">
      <dsp:nvSpPr>
        <dsp:cNvPr id="0" name=""/>
        <dsp:cNvSpPr/>
      </dsp:nvSpPr>
      <dsp:spPr>
        <a:xfrm>
          <a:off x="3028201" y="2362584"/>
          <a:ext cx="281256" cy="21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28" y="0"/>
              </a:lnTo>
              <a:lnTo>
                <a:pt x="140628" y="2143726"/>
              </a:lnTo>
              <a:lnTo>
                <a:pt x="281256" y="21437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777" y="3380395"/>
        <a:ext cx="108104" cy="108104"/>
      </dsp:txXfrm>
    </dsp:sp>
    <dsp:sp modelId="{233D5FCA-335C-4BEE-95B3-47A18788A3A8}">
      <dsp:nvSpPr>
        <dsp:cNvPr id="0" name=""/>
        <dsp:cNvSpPr/>
      </dsp:nvSpPr>
      <dsp:spPr>
        <a:xfrm>
          <a:off x="3028201" y="2362584"/>
          <a:ext cx="281256" cy="160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28" y="0"/>
              </a:lnTo>
              <a:lnTo>
                <a:pt x="140628" y="1607794"/>
              </a:lnTo>
              <a:lnTo>
                <a:pt x="281256" y="16077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8025" y="3125676"/>
        <a:ext cx="81610" cy="81610"/>
      </dsp:txXfrm>
    </dsp:sp>
    <dsp:sp modelId="{517D1650-114B-499F-B2CB-5A0FB110CFB9}">
      <dsp:nvSpPr>
        <dsp:cNvPr id="0" name=""/>
        <dsp:cNvSpPr/>
      </dsp:nvSpPr>
      <dsp:spPr>
        <a:xfrm>
          <a:off x="3028201" y="2362584"/>
          <a:ext cx="281256" cy="1071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28" y="0"/>
              </a:lnTo>
              <a:lnTo>
                <a:pt x="140628" y="1071863"/>
              </a:lnTo>
              <a:lnTo>
                <a:pt x="281256" y="10718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1126" y="2870812"/>
        <a:ext cx="55407" cy="55407"/>
      </dsp:txXfrm>
    </dsp:sp>
    <dsp:sp modelId="{88CDC6A8-9339-46A6-B9EC-4C4FDE273185}">
      <dsp:nvSpPr>
        <dsp:cNvPr id="0" name=""/>
        <dsp:cNvSpPr/>
      </dsp:nvSpPr>
      <dsp:spPr>
        <a:xfrm>
          <a:off x="3028201" y="2362584"/>
          <a:ext cx="281256" cy="53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28" y="0"/>
              </a:lnTo>
              <a:lnTo>
                <a:pt x="140628" y="535931"/>
              </a:lnTo>
              <a:lnTo>
                <a:pt x="281256" y="5359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699" y="2615419"/>
        <a:ext cx="30262" cy="30262"/>
      </dsp:txXfrm>
    </dsp:sp>
    <dsp:sp modelId="{993EFFFD-4949-4EF0-B0EE-C3592EF7C30B}">
      <dsp:nvSpPr>
        <dsp:cNvPr id="0" name=""/>
        <dsp:cNvSpPr/>
      </dsp:nvSpPr>
      <dsp:spPr>
        <a:xfrm>
          <a:off x="3028201" y="2316864"/>
          <a:ext cx="281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25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798" y="2355553"/>
        <a:ext cx="14062" cy="14062"/>
      </dsp:txXfrm>
    </dsp:sp>
    <dsp:sp modelId="{E4F98990-4EB7-4428-8F24-0FAF88BB4F7E}">
      <dsp:nvSpPr>
        <dsp:cNvPr id="0" name=""/>
        <dsp:cNvSpPr/>
      </dsp:nvSpPr>
      <dsp:spPr>
        <a:xfrm>
          <a:off x="3028201" y="1826652"/>
          <a:ext cx="281256" cy="535931"/>
        </a:xfrm>
        <a:custGeom>
          <a:avLst/>
          <a:gdLst/>
          <a:ahLst/>
          <a:cxnLst/>
          <a:rect l="0" t="0" r="0" b="0"/>
          <a:pathLst>
            <a:path>
              <a:moveTo>
                <a:pt x="0" y="535931"/>
              </a:moveTo>
              <a:lnTo>
                <a:pt x="140628" y="535931"/>
              </a:lnTo>
              <a:lnTo>
                <a:pt x="140628" y="0"/>
              </a:lnTo>
              <a:lnTo>
                <a:pt x="2812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699" y="2079487"/>
        <a:ext cx="30262" cy="30262"/>
      </dsp:txXfrm>
    </dsp:sp>
    <dsp:sp modelId="{13CC0E3C-90DE-4985-AF64-C2C6EBC1017E}">
      <dsp:nvSpPr>
        <dsp:cNvPr id="0" name=""/>
        <dsp:cNvSpPr/>
      </dsp:nvSpPr>
      <dsp:spPr>
        <a:xfrm>
          <a:off x="3028201" y="1290721"/>
          <a:ext cx="281256" cy="1071863"/>
        </a:xfrm>
        <a:custGeom>
          <a:avLst/>
          <a:gdLst/>
          <a:ahLst/>
          <a:cxnLst/>
          <a:rect l="0" t="0" r="0" b="0"/>
          <a:pathLst>
            <a:path>
              <a:moveTo>
                <a:pt x="0" y="1071863"/>
              </a:moveTo>
              <a:lnTo>
                <a:pt x="140628" y="1071863"/>
              </a:lnTo>
              <a:lnTo>
                <a:pt x="140628" y="0"/>
              </a:lnTo>
              <a:lnTo>
                <a:pt x="2812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1126" y="1798949"/>
        <a:ext cx="55407" cy="55407"/>
      </dsp:txXfrm>
    </dsp:sp>
    <dsp:sp modelId="{AC3A4EEB-1178-4F03-9BA8-05CA794A7602}">
      <dsp:nvSpPr>
        <dsp:cNvPr id="0" name=""/>
        <dsp:cNvSpPr/>
      </dsp:nvSpPr>
      <dsp:spPr>
        <a:xfrm>
          <a:off x="3028201" y="754789"/>
          <a:ext cx="281256" cy="1607794"/>
        </a:xfrm>
        <a:custGeom>
          <a:avLst/>
          <a:gdLst/>
          <a:ahLst/>
          <a:cxnLst/>
          <a:rect l="0" t="0" r="0" b="0"/>
          <a:pathLst>
            <a:path>
              <a:moveTo>
                <a:pt x="0" y="1607794"/>
              </a:moveTo>
              <a:lnTo>
                <a:pt x="140628" y="1607794"/>
              </a:lnTo>
              <a:lnTo>
                <a:pt x="140628" y="0"/>
              </a:lnTo>
              <a:lnTo>
                <a:pt x="2812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8025" y="1517881"/>
        <a:ext cx="81610" cy="81610"/>
      </dsp:txXfrm>
    </dsp:sp>
    <dsp:sp modelId="{BDC2AE23-D23F-4F25-9C7B-DD6882014081}">
      <dsp:nvSpPr>
        <dsp:cNvPr id="0" name=""/>
        <dsp:cNvSpPr/>
      </dsp:nvSpPr>
      <dsp:spPr>
        <a:xfrm>
          <a:off x="3028201" y="218858"/>
          <a:ext cx="281256" cy="2143726"/>
        </a:xfrm>
        <a:custGeom>
          <a:avLst/>
          <a:gdLst/>
          <a:ahLst/>
          <a:cxnLst/>
          <a:rect l="0" t="0" r="0" b="0"/>
          <a:pathLst>
            <a:path>
              <a:moveTo>
                <a:pt x="0" y="2143726"/>
              </a:moveTo>
              <a:lnTo>
                <a:pt x="140628" y="2143726"/>
              </a:lnTo>
              <a:lnTo>
                <a:pt x="140628" y="0"/>
              </a:lnTo>
              <a:lnTo>
                <a:pt x="2812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777" y="1236668"/>
        <a:ext cx="108104" cy="108104"/>
      </dsp:txXfrm>
    </dsp:sp>
    <dsp:sp modelId="{32C36331-EF12-40C6-A935-DABA16899143}">
      <dsp:nvSpPr>
        <dsp:cNvPr id="0" name=""/>
        <dsp:cNvSpPr/>
      </dsp:nvSpPr>
      <dsp:spPr>
        <a:xfrm rot="16200000">
          <a:off x="1344033" y="2148211"/>
          <a:ext cx="2939590" cy="428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Logistyka transportu</a:t>
          </a:r>
        </a:p>
      </dsp:txBody>
      <dsp:txXfrm>
        <a:off x="1344033" y="2148211"/>
        <a:ext cx="2939590" cy="428745"/>
      </dsp:txXfrm>
    </dsp:sp>
    <dsp:sp modelId="{F39E1A80-4E31-4176-9D04-3BBC5F396E93}">
      <dsp:nvSpPr>
        <dsp:cNvPr id="0" name=""/>
        <dsp:cNvSpPr/>
      </dsp:nvSpPr>
      <dsp:spPr>
        <a:xfrm>
          <a:off x="3309458" y="4485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ładunki</a:t>
          </a:r>
        </a:p>
      </dsp:txBody>
      <dsp:txXfrm>
        <a:off x="3309458" y="4485"/>
        <a:ext cx="1406284" cy="428745"/>
      </dsp:txXfrm>
    </dsp:sp>
    <dsp:sp modelId="{0DF2655C-F5D3-409B-94C5-05AFAF55F7C7}">
      <dsp:nvSpPr>
        <dsp:cNvPr id="0" name=""/>
        <dsp:cNvSpPr/>
      </dsp:nvSpPr>
      <dsp:spPr>
        <a:xfrm>
          <a:off x="3309458" y="540417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stacje konsolidacji </a:t>
          </a:r>
        </a:p>
      </dsp:txBody>
      <dsp:txXfrm>
        <a:off x="3309458" y="540417"/>
        <a:ext cx="1406284" cy="428745"/>
      </dsp:txXfrm>
    </dsp:sp>
    <dsp:sp modelId="{7BC30A84-4C46-4666-AF51-468C9BB3D5BF}">
      <dsp:nvSpPr>
        <dsp:cNvPr id="0" name=""/>
        <dsp:cNvSpPr/>
      </dsp:nvSpPr>
      <dsp:spPr>
        <a:xfrm>
          <a:off x="3309458" y="1076348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węzły transportowe</a:t>
          </a:r>
        </a:p>
      </dsp:txBody>
      <dsp:txXfrm>
        <a:off x="3309458" y="1076348"/>
        <a:ext cx="1406284" cy="428745"/>
      </dsp:txXfrm>
    </dsp:sp>
    <dsp:sp modelId="{D042DF39-27BC-4DA6-97D3-DCDB93448D6B}">
      <dsp:nvSpPr>
        <dsp:cNvPr id="0" name=""/>
        <dsp:cNvSpPr/>
      </dsp:nvSpPr>
      <dsp:spPr>
        <a:xfrm>
          <a:off x="3309458" y="1612280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sieć transportowa</a:t>
          </a:r>
        </a:p>
      </dsp:txBody>
      <dsp:txXfrm>
        <a:off x="3309458" y="1612280"/>
        <a:ext cx="1406284" cy="428745"/>
      </dsp:txXfrm>
    </dsp:sp>
    <dsp:sp modelId="{6B0B4A03-A786-411C-8362-9A131916C76A}">
      <dsp:nvSpPr>
        <dsp:cNvPr id="0" name=""/>
        <dsp:cNvSpPr/>
      </dsp:nvSpPr>
      <dsp:spPr>
        <a:xfrm>
          <a:off x="3309458" y="2148211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tabor</a:t>
          </a:r>
        </a:p>
      </dsp:txBody>
      <dsp:txXfrm>
        <a:off x="3309458" y="2148211"/>
        <a:ext cx="1406284" cy="428745"/>
      </dsp:txXfrm>
    </dsp:sp>
    <dsp:sp modelId="{C7D4F191-BF2E-4D96-9810-81C0A659D960}">
      <dsp:nvSpPr>
        <dsp:cNvPr id="0" name=""/>
        <dsp:cNvSpPr/>
      </dsp:nvSpPr>
      <dsp:spPr>
        <a:xfrm>
          <a:off x="3309458" y="2684143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sprzęt przeładunkowy</a:t>
          </a:r>
        </a:p>
      </dsp:txBody>
      <dsp:txXfrm>
        <a:off x="3309458" y="2684143"/>
        <a:ext cx="1406284" cy="428745"/>
      </dsp:txXfrm>
    </dsp:sp>
    <dsp:sp modelId="{854A787C-6FD7-4187-91B5-350E4048296E}">
      <dsp:nvSpPr>
        <dsp:cNvPr id="0" name=""/>
        <dsp:cNvSpPr/>
      </dsp:nvSpPr>
      <dsp:spPr>
        <a:xfrm>
          <a:off x="3309458" y="3220075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uczestnicy procesu logistycznego</a:t>
          </a:r>
        </a:p>
      </dsp:txBody>
      <dsp:txXfrm>
        <a:off x="3309458" y="3220075"/>
        <a:ext cx="1406284" cy="428745"/>
      </dsp:txXfrm>
    </dsp:sp>
    <dsp:sp modelId="{4720310E-B255-4BFE-8EF8-D8168426352B}">
      <dsp:nvSpPr>
        <dsp:cNvPr id="0" name=""/>
        <dsp:cNvSpPr/>
      </dsp:nvSpPr>
      <dsp:spPr>
        <a:xfrm>
          <a:off x="3309458" y="3756006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kontenery transportowe</a:t>
          </a:r>
        </a:p>
      </dsp:txBody>
      <dsp:txXfrm>
        <a:off x="3309458" y="3756006"/>
        <a:ext cx="1406284" cy="428745"/>
      </dsp:txXfrm>
    </dsp:sp>
    <dsp:sp modelId="{BAE5714F-7606-4CAC-A454-44593668E724}">
      <dsp:nvSpPr>
        <dsp:cNvPr id="0" name=""/>
        <dsp:cNvSpPr/>
      </dsp:nvSpPr>
      <dsp:spPr>
        <a:xfrm>
          <a:off x="3309458" y="4291938"/>
          <a:ext cx="1406284" cy="428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opakowanie</a:t>
          </a:r>
        </a:p>
      </dsp:txBody>
      <dsp:txXfrm>
        <a:off x="3309458" y="4291938"/>
        <a:ext cx="1406284" cy="428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B43D-35F6-4C53-8DB2-1F862E1979F8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1B135-AF2B-4C46-9BAC-F19570195D09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Rozwiązania TSP</a:t>
          </a:r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poziom zapasów produktu w każdym punkcie nadania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7FB7534C-4579-4EC2-A31A-1CB580CB4EE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wielkość popytu </a:t>
          </a:r>
          <a:br>
            <a:rPr lang="pl-PL" sz="2600" kern="1200" dirty="0"/>
          </a:br>
          <a:r>
            <a:rPr lang="pl-PL" sz="2600" kern="1200" dirty="0"/>
            <a:t>w każdym punkcie odbioru</a:t>
          </a:r>
        </a:p>
      </dsp:txBody>
      <dsp:txXfrm>
        <a:off x="3720638" y="2498473"/>
        <a:ext cx="3074323" cy="1537161"/>
      </dsp:txXfrm>
    </dsp:sp>
    <dsp:sp modelId="{36246240-889C-4EAC-991C-04E812CDACC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koszty transportu </a:t>
          </a:r>
          <a:br>
            <a:rPr lang="pl-PL" sz="2600" kern="1200" dirty="0"/>
          </a:br>
          <a:r>
            <a:rPr lang="pl-PL" sz="2600" kern="1200" dirty="0"/>
            <a:t>z każdego punktu nadania do każdego punktu odbioru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2F9DE-A2F0-4625-B180-5DA4A823AB65}"/>
              </a:ext>
            </a:extLst>
          </p:cNvPr>
          <p:cNvSpPr txBox="1"/>
          <p:nvPr userDrawn="1"/>
        </p:nvSpPr>
        <p:spPr>
          <a:xfrm>
            <a:off x="7154729" y="6150114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Obraz 4">
            <a:extLst>
              <a:ext uri="{FF2B5EF4-FFF2-40B4-BE49-F238E27FC236}">
                <a16:creationId xmlns:a16="http://schemas.microsoft.com/office/drawing/2014/main" id="{C1C13BEA-3C93-4D30-808C-344D219CE9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766" y="6078218"/>
            <a:ext cx="896234" cy="77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hyperlink" Target="https://publicdomainpictures.net/view-image.php?image=16268&amp;jazyk=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288" y="429442"/>
            <a:ext cx="5432301" cy="2585008"/>
          </a:xfrm>
        </p:spPr>
        <p:txBody>
          <a:bodyPr>
            <a:noAutofit/>
          </a:bodyPr>
          <a:lstStyle/>
          <a:p>
            <a:r>
              <a:rPr lang="pl-PL" sz="3400" dirty="0"/>
              <a:t>Zaawansowane zastosowanie arkusza kalkulacyjnego </a:t>
            </a:r>
            <a:br>
              <a:rPr lang="pl-PL" sz="3400" dirty="0"/>
            </a:br>
            <a:r>
              <a:rPr lang="pl-PL" sz="3400" dirty="0"/>
              <a:t>do analizy danych logistycznych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96342" y="325921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transportu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C11DDFE-3429-7828-BCBB-926F9727D5AF}"/>
              </a:ext>
            </a:extLst>
          </p:cNvPr>
          <p:cNvSpPr txBox="1">
            <a:spLocks/>
          </p:cNvSpPr>
          <p:nvPr/>
        </p:nvSpPr>
        <p:spPr>
          <a:xfrm>
            <a:off x="5700634" y="4804155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optymalizacji trasy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9" y="1841313"/>
            <a:ext cx="10515600" cy="15451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200" dirty="0"/>
              <a:t>Jednym z podstawowych elementów optymalizacji transportu jest </a:t>
            </a:r>
            <a:r>
              <a:rPr lang="pl-PL" sz="2200" b="1" dirty="0"/>
              <a:t>optymalizacja tras</a:t>
            </a:r>
            <a:r>
              <a:rPr lang="pl-PL" sz="2200" dirty="0"/>
              <a:t>. Polega ona na projektowaniu tras dla pojazdów wykorzystywanych do transportu towarów w celu optymalizacji zysków i obsługi klienta.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pl-PL" sz="2200" dirty="0"/>
              <a:t>Optymalizacja tras jest jednym z podstawowych elementów </a:t>
            </a:r>
            <a:r>
              <a:rPr lang="pl-PL" sz="2200" b="1" dirty="0"/>
              <a:t>optymalizacji transportu</a:t>
            </a:r>
            <a:r>
              <a:rPr lang="pl-PL" sz="2200" dirty="0"/>
              <a:t>. Obejmuje ona projektowanie tras dla pojazdów wykorzystywanych do transportu towarów </a:t>
            </a:r>
            <a:br>
              <a:rPr lang="pl-PL" sz="2200" dirty="0"/>
            </a:br>
            <a:r>
              <a:rPr lang="pl-PL" sz="2200" dirty="0"/>
              <a:t>w celu optymalizacji zysków i obsługi klienta.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674451" y="6254220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602557"/>
            <a:ext cx="11376616" cy="448715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l-PL" sz="2400" dirty="0">
                <a:solidFill>
                  <a:srgbClr val="1065AB"/>
                </a:solidFill>
              </a:rPr>
              <a:t>Traveling </a:t>
            </a:r>
            <a:r>
              <a:rPr lang="pl-PL" sz="2400" dirty="0" err="1">
                <a:solidFill>
                  <a:srgbClr val="1065AB"/>
                </a:solidFill>
              </a:rPr>
              <a:t>Salesman</a:t>
            </a:r>
            <a:r>
              <a:rPr lang="pl-PL" sz="2400" dirty="0">
                <a:solidFill>
                  <a:srgbClr val="1065AB"/>
                </a:solidFill>
              </a:rPr>
              <a:t> Problem (TSP – zagadnienie komiwojażera) </a:t>
            </a:r>
            <a:r>
              <a:rPr lang="pl-PL" sz="2400" dirty="0"/>
              <a:t>należy do klasycznych problemów optymalizacji kombinatorycznej i wiąże się </a:t>
            </a:r>
            <a:br>
              <a:rPr lang="pl-PL" sz="2400" dirty="0"/>
            </a:br>
            <a:r>
              <a:rPr lang="pl-PL" sz="2400" dirty="0"/>
              <a:t>z zaplanowaniem najkrótszej trasy, a zarazem najtańszego transportu, przebiegającej przez </a:t>
            </a:r>
            <a:r>
              <a:rPr lang="pl-PL" sz="2400" i="1" dirty="0"/>
              <a:t>n</a:t>
            </a:r>
            <a:r>
              <a:rPr lang="pl-PL" sz="2400" dirty="0"/>
              <a:t> określonych punktów nadania oraz odbioru, przy danych kosztach przejazdu między każdą parą punktów.</a:t>
            </a:r>
          </a:p>
          <a:p>
            <a:pPr algn="just">
              <a:lnSpc>
                <a:spcPct val="130000"/>
              </a:lnSpc>
            </a:pPr>
            <a:r>
              <a:rPr lang="pl-PL" sz="2400" dirty="0" err="1">
                <a:solidFill>
                  <a:srgbClr val="1065AB"/>
                </a:solidFill>
              </a:rPr>
              <a:t>Vehicle</a:t>
            </a:r>
            <a:r>
              <a:rPr lang="pl-PL" sz="2400" dirty="0">
                <a:solidFill>
                  <a:srgbClr val="1065AB"/>
                </a:solidFill>
              </a:rPr>
              <a:t> Routing Problem (VRP – problem marszrutyzacji) </a:t>
            </a:r>
            <a:r>
              <a:rPr lang="pl-PL" sz="2400" dirty="0"/>
              <a:t>uogólnieniem zagadnienia TSP. Jest w nim możliwe występowanie wielu komiwojażerów (wielu pojazdów), mających możliwość wielokrotnego powrotu do bazy przed dotarciem do wszystkich </a:t>
            </a:r>
            <a:r>
              <a:rPr lang="pl-PL" sz="2400" i="1" dirty="0"/>
              <a:t>n</a:t>
            </a:r>
            <a:r>
              <a:rPr lang="pl-PL" sz="2400" dirty="0"/>
              <a:t> lokalizacji.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4043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dostęp 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 i problemy </a:t>
            </a:r>
            <a:br>
              <a:rPr lang="pl-PL" dirty="0"/>
            </a:br>
            <a:r>
              <a:rPr lang="pl-PL" dirty="0"/>
              <a:t>marszrutyzacji</a:t>
            </a:r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Vinichenko</a:t>
            </a:r>
            <a:r>
              <a:rPr lang="pl-PL" sz="1200" dirty="0">
                <a:solidFill>
                  <a:srgbClr val="7F7F7F"/>
                </a:solidFill>
              </a:rPr>
              <a:t>, 2009, s.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9818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92" y="1481668"/>
            <a:ext cx="11376616" cy="461014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2200" dirty="0"/>
              <a:t>Jeśli koszt podróży jest wprost proporcjonalny do przewożonej ilości, mamy do czynienia z </a:t>
            </a:r>
            <a:r>
              <a:rPr lang="pl-PL" sz="2200" dirty="0">
                <a:solidFill>
                  <a:srgbClr val="1065AB"/>
                </a:solidFill>
              </a:rPr>
              <a:t>liniowym</a:t>
            </a:r>
            <a:r>
              <a:rPr lang="pl-PL" sz="2200" dirty="0"/>
              <a:t> zadaniem transportowym. W przeciwnym razie, jeśli warunek ten nie jest spełniony, zadanie transportowe staje się zadaniem </a:t>
            </a:r>
            <a:r>
              <a:rPr lang="pl-PL" sz="2200" dirty="0">
                <a:solidFill>
                  <a:srgbClr val="1065AB"/>
                </a:solidFill>
              </a:rPr>
              <a:t>nieliniowym</a:t>
            </a:r>
            <a:r>
              <a:rPr lang="pl-PL" sz="2200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Jedną z najpopularniejszych metod optymalizacji jest </a:t>
            </a:r>
            <a:r>
              <a:rPr lang="pl-PL" sz="2200" dirty="0">
                <a:solidFill>
                  <a:srgbClr val="1065AB"/>
                </a:solidFill>
              </a:rPr>
              <a:t>programowanie liniowe</a:t>
            </a:r>
            <a:r>
              <a:rPr lang="pl-PL" sz="2200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Chociaż metoda programowania liniowego jest dość praktyczna, istnieją pewne </a:t>
            </a:r>
            <a:r>
              <a:rPr lang="pl-PL" sz="2200" dirty="0">
                <a:solidFill>
                  <a:srgbClr val="1065AB"/>
                </a:solidFill>
              </a:rPr>
              <a:t>ograniczenia</a:t>
            </a:r>
            <a:r>
              <a:rPr lang="pl-PL" sz="2200" dirty="0"/>
              <a:t> w jej stosowaniu:</a:t>
            </a:r>
          </a:p>
          <a:p>
            <a:pPr lvl="1" algn="just">
              <a:lnSpc>
                <a:spcPct val="110000"/>
              </a:lnSpc>
            </a:pPr>
            <a:r>
              <a:rPr lang="pl-PL" sz="2200" dirty="0"/>
              <a:t>problem, który ma być rozwiązany za jego pomocą, musi być sformułowany deterministycznie;</a:t>
            </a:r>
          </a:p>
          <a:p>
            <a:pPr lvl="1" algn="just">
              <a:lnSpc>
                <a:spcPct val="110000"/>
              </a:lnSpc>
            </a:pPr>
            <a:r>
              <a:rPr lang="pl-PL" sz="2200" dirty="0"/>
              <a:t>problem powinien być poddany aproksymacji liniowej;</a:t>
            </a:r>
          </a:p>
          <a:p>
            <a:pPr lvl="1" algn="just">
              <a:lnSpc>
                <a:spcPct val="110000"/>
              </a:lnSpc>
            </a:pPr>
            <a:r>
              <a:rPr lang="pl-PL" sz="2200" dirty="0"/>
              <a:t>stałe i zmienne koszty operacyjne obiektów logistycznych nie mogą być brane pod uwagę w programowaniu liniowym.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Silaen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Savaluddin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Tulus</a:t>
            </a:r>
            <a:r>
              <a:rPr lang="pl-PL" sz="1200" dirty="0">
                <a:solidFill>
                  <a:srgbClr val="7F7F7F"/>
                </a:solidFill>
              </a:rPr>
              <a:t>, 2019; Gass, 2013; </a:t>
            </a:r>
            <a:r>
              <a:rPr lang="pl-PL" sz="1200" dirty="0" err="1">
                <a:solidFill>
                  <a:srgbClr val="7F7F7F"/>
                </a:solidFill>
              </a:rPr>
              <a:t>Sierksma</a:t>
            </a:r>
            <a:r>
              <a:rPr lang="pl-PL" sz="1200" dirty="0">
                <a:solidFill>
                  <a:srgbClr val="7F7F7F"/>
                </a:solidFill>
              </a:rPr>
              <a:t>, 2002;Biethahn &amp; Nissen,1995;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</a:t>
            </a: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55331"/>
                <a:ext cx="5422130" cy="4657874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l-PL" sz="2200" dirty="0"/>
                  <a:t>Ogólną postać modelu opisującego zamknięte zagadnienie transportowe z kryterium czasu można przedstawić następująco:</a:t>
                </a:r>
                <a:endParaRPr lang="pl-PL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55331"/>
                <a:ext cx="5422130" cy="4657874"/>
              </a:xfrm>
              <a:blipFill>
                <a:blip r:embed="rId2"/>
                <a:stretch>
                  <a:fillRect l="-1350" t="-262" r="-1462" b="-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096000" y="1687286"/>
                <a:ext cx="5594927" cy="3950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wielkość towaru przewożona na trasie od </a:t>
                </a: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 do </a:t>
                </a: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czas transportu towaru na trasie od </a:t>
                </a: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 do </a:t>
                </a: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liczba odbiorców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pl-PL" sz="20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liczba dostawców</a:t>
                </a:r>
                <a:endParaRPr lang="pl-PL" sz="2000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podaż</a:t>
                </a:r>
                <a:r>
                  <a:rPr lang="pl-PL" sz="20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</a:t>
                </a:r>
                <a:endParaRPr lang="pl-PL" sz="2000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sz="2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0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popyt</a:t>
                </a:r>
                <a:r>
                  <a:rPr lang="pl-PL" sz="2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i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20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r>
                  <a:rPr lang="en-US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87286"/>
                <a:ext cx="5594927" cy="3950249"/>
              </a:xfrm>
              <a:prstGeom prst="rect">
                <a:avLst/>
              </a:prstGeom>
              <a:blipFill>
                <a:blip r:embed="rId3"/>
                <a:stretch>
                  <a:fillRect t="-309" r="-1089" b="-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481669"/>
                <a:ext cx="5763099" cy="527968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pl-PL" sz="1800" dirty="0"/>
                  <a:t>Algorytm rozwiązujący opisany problem transportowy:</a:t>
                </a:r>
              </a:p>
              <a:p>
                <a:pPr marL="514350" indent="-514350" algn="just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pl-PL" sz="1800" dirty="0"/>
                  <a:t>Pierwszym krokiem jest wyznaczenie dopuszczalnego równania bazowego za pomocą metody minimalnego elementu macierzy, zwaną metodą MEM w oparciu o tablicę z czasami.</a:t>
                </a:r>
              </a:p>
              <a:p>
                <a:pPr marL="514350" indent="-514350" algn="just">
                  <a:lnSpc>
                    <a:spcPct val="13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pl-PL" sz="1800" dirty="0"/>
                  <a:t>W drugim etapie ważne jest ustalenie dla określonego rozwiązania maksymalnego czasu na realizację dostawy (</a:t>
                </a:r>
                <a:r>
                  <a:rPr lang="pl-PL" sz="1800" dirty="0" err="1"/>
                  <a:t>T</a:t>
                </a:r>
                <a:r>
                  <a:rPr lang="pl-PL" sz="1800" baseline="30000" dirty="0" err="1"/>
                  <a:t>k</a:t>
                </a:r>
                <a:r>
                  <a:rPr lang="pl-PL" sz="1800" dirty="0"/>
                  <a:t>) na podstawie wzoru: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18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</a:t>
                </a:r>
                <a:r>
                  <a:rPr lang="en-US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1600" kern="100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6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maksymalny czas realizacji dostawy w k-tej iteracji</a:t>
                </a:r>
                <a:r>
                  <a:rPr lang="en-US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481669"/>
                <a:ext cx="5763099" cy="5279686"/>
              </a:xfrm>
              <a:blipFill>
                <a:blip r:embed="rId2"/>
                <a:stretch>
                  <a:fillRect l="-95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280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 startAt="3"/>
                </a:pPr>
                <a:r>
                  <a:rPr lang="pl-PL" sz="2400" dirty="0"/>
                  <a:t>Kolejno musi być przedstawiona tablica kosztów (c</a:t>
                </a:r>
                <a:r>
                  <a:rPr lang="pl-PL" sz="2400" baseline="-25000" dirty="0"/>
                  <a:t>ij</a:t>
                </a:r>
                <a:r>
                  <a:rPr lang="pl-PL" sz="2400" dirty="0"/>
                  <a:t>) dla k-tego rozwiązania według wzoru:</a:t>
                </a:r>
                <a:endParaRPr lang="pl-PL" sz="18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280895"/>
              </a:xfrm>
              <a:prstGeom prst="rect">
                <a:avLst/>
              </a:prstGeom>
              <a:blipFill>
                <a:blip r:embed="rId3"/>
                <a:stretch>
                  <a:fillRect l="-1782" t="-570" r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563329"/>
                <a:ext cx="6107934" cy="5198025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indent="-514350" algn="just">
                  <a:lnSpc>
                    <a:spcPct val="130000"/>
                  </a:lnSpc>
                  <a:buFont typeface="+mj-lt"/>
                  <a:buAutoNum type="arabicPeriod" startAt="4"/>
                </a:pPr>
                <a:r>
                  <a:rPr lang="pl-PL" sz="2400" dirty="0"/>
                  <a:t>Następny krok polega na sprawdzeniu optymalności rozwiązania w oparciu o tablicę kosztów. W przypadku nieujemności kryteriów optymalności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400" dirty="0"/>
                  <a:t>) dla wszystkich tras bazowych, procedura kończy się na tym etapie. Jeśli kryteria optymalne będą ujemne, należy wykonać czynności podane w punkcie piątym.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sz="24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mienne dualne, czyli potencjały w k-tej iteracji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563329"/>
                <a:ext cx="6107934" cy="5198025"/>
              </a:xfrm>
              <a:blipFill>
                <a:blip r:embed="rId2"/>
                <a:stretch>
                  <a:fillRect l="-1098" t="-234" r="-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pl-PL" sz="2400" dirty="0"/>
              <a:t>Należy ponownie wyznaczyć dopuszczalne rozwiązanie bazowe, przy czym należy wziąć pod uwagę najbardziej ujemne kryterium optymalności, a następnie powrócić do kroku drugiego.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0" y="1646493"/>
            <a:ext cx="63915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Zadanie transportowe przy użyciu MS Excel i </a:t>
            </a:r>
            <a:r>
              <a:rPr lang="pl-PL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Solver</a:t>
            </a: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3" y="2797645"/>
            <a:ext cx="2784730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2400" kern="100" dirty="0">
                    <a:effectLst/>
                  </a:rPr>
                  <a:t>Przykład dotyczy sieci supermarketów składającej się z trzech hurtowni, P (na południu kraju), Z (na zachodzie kraju) i PW (na północnym wschodzie kraju), oraz 50 sklepów, podzielonych na 8 zróżnicowanych sektorów, oznaczonych literami (A, B, C, D, E, F, G i H). Na podstawie przewożonych produktów każda hurtownia może przygotować 18 zestawów. Zapotrzebowanie na zestawy w poszczególnych sektorach przedstawia się następująco</a:t>
                </a:r>
                <a:r>
                  <a:rPr lang="en-US" sz="2400" kern="100" dirty="0">
                    <a:effectLst/>
                  </a:rPr>
                  <a:t>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</a:t>
                </a:r>
                <a:r>
                  <a:rPr lang="en-US" sz="2400" kern="100" dirty="0"/>
                  <a:t>whereby</a:t>
                </a:r>
                <a:r>
                  <a:rPr lang="en-US" sz="2400" kern="100" dirty="0"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en-US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401069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/>
              <a:t>Czas transportu w sektorze, który w praktyce jest określany przez odległość między sklepami w sektorze, jest uwzględniany w czasach rozładunku asortymentu w każdym sklepie.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>
                <a:solidFill>
                  <a:srgbClr val="1065AB"/>
                </a:solidFill>
              </a:rPr>
              <a:t>Celem jest zminimalizowanie </a:t>
            </a:r>
            <a:r>
              <a:rPr lang="pl-PL" sz="1600" kern="100" dirty="0">
                <a:effectLst/>
              </a:rPr>
              <a:t>czasu dostawy, który jest najdłuższy.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4650092" y="4661007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pl-PL" sz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Średni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czas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rozładunku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jednostki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l-PL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 godzinach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92" y="4661007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2319358" y="2751086"/>
                <a:ext cx="3899192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pl-PL" sz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Przybliżony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czas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podróży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l-P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 godzinach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358" y="2751086"/>
                <a:ext cx="3899192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Sektory</a:t>
            </a: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Hurtownicy</a:t>
            </a: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Definicja transportu;</a:t>
            </a:r>
            <a:endParaRPr lang="en-US" sz="3000" kern="1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Istota i znaczenie optymalizacji systemów transportowych;</a:t>
            </a:r>
          </a:p>
          <a:p>
            <a:pPr>
              <a:lnSpc>
                <a:spcPct val="120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Modelowanie optymalizacyjne systemu transportowego;</a:t>
            </a:r>
          </a:p>
          <a:p>
            <a:pPr>
              <a:lnSpc>
                <a:spcPct val="120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Przykład zadania transportowego w MS Excel.</a:t>
            </a:r>
            <a:endParaRPr lang="en-US" sz="30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000" kern="100" dirty="0"/>
              <a:t>Wprowadzanie danych do arkusza kalkulacyjnego w tym przykładzie zadania transportowego.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385206" y="3717061"/>
            <a:ext cx="2245873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2067629" y="6231264"/>
            <a:ext cx="4832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wprowadzone do arkusza kalkulacyjnego w tym przykładzie zadania transportowego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50066C9A-F512-E123-59D6-D5B03EFA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99" y="1798816"/>
            <a:ext cx="5991601" cy="43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800" kern="100" dirty="0" err="1"/>
              <a:t>Obliczanie</a:t>
            </a:r>
            <a:r>
              <a:rPr lang="en-US" sz="1800" kern="100" dirty="0"/>
              <a:t> </a:t>
            </a:r>
            <a:r>
              <a:rPr lang="en-US" sz="1800" kern="100" dirty="0" err="1"/>
              <a:t>całkowitego</a:t>
            </a:r>
            <a:r>
              <a:rPr lang="en-US" sz="1800" kern="100" dirty="0"/>
              <a:t> </a:t>
            </a:r>
            <a:r>
              <a:rPr lang="en-US" sz="1800" kern="100" dirty="0" err="1"/>
              <a:t>czasu</a:t>
            </a:r>
            <a:r>
              <a:rPr lang="en-US" sz="1800" kern="100" dirty="0"/>
              <a:t> </a:t>
            </a:r>
            <a:r>
              <a:rPr lang="en-US" sz="1800" kern="100" dirty="0" err="1"/>
              <a:t>rozładunku</a:t>
            </a:r>
            <a:endParaRPr lang="en-US" sz="1800" kern="1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Obliczenie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całkowitego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rozładunku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1800" kern="100" dirty="0" err="1"/>
              <a:t>Obliczanie</a:t>
            </a:r>
            <a:r>
              <a:rPr lang="en-US" sz="1800" kern="100" dirty="0"/>
              <a:t> </a:t>
            </a:r>
            <a:r>
              <a:rPr lang="en-US" sz="1800" kern="100" dirty="0" err="1"/>
              <a:t>całkowitego</a:t>
            </a:r>
            <a:r>
              <a:rPr lang="en-US" sz="1800" kern="100" dirty="0"/>
              <a:t> </a:t>
            </a:r>
            <a:r>
              <a:rPr lang="en-US" sz="1800" kern="100" dirty="0" err="1"/>
              <a:t>czasu</a:t>
            </a:r>
            <a:r>
              <a:rPr lang="en-US" sz="1800" kern="100" dirty="0"/>
              <a:t> </a:t>
            </a:r>
            <a:r>
              <a:rPr lang="en-US" sz="1800" kern="100" dirty="0" err="1"/>
              <a:t>podróży</a:t>
            </a:r>
            <a:endParaRPr lang="en-US" sz="1800" kern="1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Obliczenie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całkowitego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przejazdu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pl-PL" sz="1800" kern="100" dirty="0"/>
              <a:t>Określenie tras bazowych i </a:t>
            </a:r>
            <a:r>
              <a:rPr lang="pl-PL" sz="1800" kern="100" dirty="0" err="1"/>
              <a:t>niebazowych</a:t>
            </a:r>
            <a:endParaRPr lang="pl-PL" sz="18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4015096" y="53814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1400" dirty="0"/>
              <a:t>Rysunek 6: Wyznaczenie tras bazowych i </a:t>
            </a:r>
            <a:r>
              <a:rPr lang="pl-PL" sz="1400" dirty="0" err="1"/>
              <a:t>niebazowych</a:t>
            </a:r>
            <a:endParaRPr lang="pl-P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1095553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1EE9E08-04F0-26A7-A715-A02FD01E5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5" y="1833580"/>
            <a:ext cx="9001818" cy="57154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B98B72B-0502-F62F-4058-D368C74DA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971" y="4656683"/>
            <a:ext cx="9003600" cy="617865"/>
          </a:xfrm>
          <a:prstGeom prst="rect">
            <a:avLst/>
          </a:prstGeom>
        </p:spPr>
      </p:pic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44011" y="4359551"/>
            <a:ext cx="1183413" cy="98953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229B7AC-C113-921D-309C-83EFD99CA4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971" y="3169417"/>
            <a:ext cx="8938085" cy="5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8" grpId="0"/>
      <p:bldP spid="15" grpId="0"/>
      <p:bldP spid="3" grpId="0"/>
      <p:bldP spid="11" grpId="0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00AB1A-CEFB-6B03-DDB9-F2A7ACB9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09" y="1481668"/>
            <a:ext cx="4558499" cy="42738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2266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pl-PL" sz="2200" kern="100" dirty="0"/>
              <a:t>Określenie całkowitego kosztu na trasach podstawowych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924803" y="3109206"/>
            <a:ext cx="6283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1400" dirty="0"/>
              <a:t>Rysunek 7: Wyznaczenie całkowitego kosztu na trasach bazowych</a:t>
            </a: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550607" y="4146857"/>
            <a:ext cx="6657927" cy="61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pl-PL" sz="2200" kern="100" dirty="0"/>
              <a:t>Rozwiązanie problemu z wykorzystaniem </a:t>
            </a:r>
            <a:r>
              <a:rPr lang="pl-PL" sz="2200" kern="100" dirty="0" err="1"/>
              <a:t>Solvera</a:t>
            </a:r>
            <a:endParaRPr lang="pl-PL" sz="2200" kern="100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455022" y="1868987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703291" y="2112687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666028" y="2543938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645574" y="2914380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E91F7A2-2D6F-64EC-800F-9D149967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3" y="2339256"/>
            <a:ext cx="7147106" cy="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6" y="1602137"/>
            <a:ext cx="1774631" cy="8547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800" kern="100" dirty="0"/>
              <a:t>Rozwiązanie pierwsze</a:t>
            </a:r>
            <a:endParaRPr lang="pl-PL" sz="18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47641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708036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698781" y="608971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rozwiązanie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8917858" y="2662371"/>
                <a:ext cx="3089415" cy="2396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pl-PL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Transport produktów na trasie łączącej hurtownię P z sektorem F ma obecnie najdłuższy czas trwania, tj. </a:t>
                </a:r>
                <a:r>
                  <a:rPr lang="pl-PL" dirty="0">
                    <a:solidFill>
                      <a:srgbClr val="1065A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 godziny </a:t>
                </a:r>
                <a:r>
                  <a:rPr lang="pl-PL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i musi obsługiwać dwa sklepy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858" y="2662371"/>
                <a:ext cx="3089415" cy="2396233"/>
              </a:xfrm>
              <a:prstGeom prst="rect">
                <a:avLst/>
              </a:prstGeom>
              <a:blipFill>
                <a:blip r:embed="rId2"/>
                <a:stretch>
                  <a:fillRect l="-1775" t="-509" r="-2761" b="-3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>
            <a:extLst>
              <a:ext uri="{FF2B5EF4-FFF2-40B4-BE49-F238E27FC236}">
                <a16:creationId xmlns:a16="http://schemas.microsoft.com/office/drawing/2014/main" id="{85C59418-5FCD-AAB1-5DCA-9F6672CF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72" y="1602138"/>
            <a:ext cx="6392217" cy="44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7"/>
            <a:ext cx="1764799" cy="97480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800" kern="100" dirty="0"/>
              <a:t>Rozwiązanie drugie</a:t>
            </a:r>
            <a:endParaRPr lang="pl-PL" sz="18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4078188" y="446735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rozwiązanie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608666" y="4889289"/>
            <a:ext cx="10013063" cy="11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latin typeface="Tahoma" panose="020B0604030504040204" pitchFamily="34" charset="0"/>
                <a:ea typeface="Times New Roman" panose="02020603050405020304" pitchFamily="18" charset="0"/>
              </a:rPr>
              <a:t>Warto w nim uwzględnić warunek x_28≤2, czyli $J$9≤2, gdyż przyczyni się on wówczas do skrócenia czasu dostawy na trasie Z-H o co najmniej 0,4 godziny (czas rozładunku produktów w sektorze H wyniesie wówczas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2-0</a:t>
            </a: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4=7</a:t>
            </a: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godzin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sz="2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BDCC74C-0D24-EBDE-0523-31DFF950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2" y="1487663"/>
            <a:ext cx="8366734" cy="2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6" y="1602137"/>
            <a:ext cx="1802970" cy="91015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800" kern="100" dirty="0"/>
              <a:t>Rozwiązanie trzecie</a:t>
            </a:r>
            <a:endParaRPr lang="pl-PL" sz="18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3336914" y="453196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Trzecie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433310" y="5036173"/>
            <a:ext cx="10583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imes New Roman" panose="02020603050405020304" pitchFamily="18" charset="0"/>
              </a:rPr>
              <a:t>Czas na trasie Z-H spadł do </a:t>
            </a:r>
            <a:r>
              <a:rPr lang="pl-PL" sz="24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godziny</a:t>
            </a:r>
            <a:r>
              <a:rPr lang="pl-PL" sz="2400" dirty="0">
                <a:latin typeface="Tahoma" panose="020B0604030504040204" pitchFamily="34" charset="0"/>
                <a:ea typeface="Times New Roman" panose="02020603050405020304" pitchFamily="18" charset="0"/>
              </a:rPr>
              <a:t>, ale najdłuższy czas odnotowano na trasie P-E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pl-PL" sz="24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godzin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5DBA37D-CD60-488B-D33C-44F9C01E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30" y="1635592"/>
            <a:ext cx="8109339" cy="2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3" y="1602138"/>
            <a:ext cx="1773474" cy="92333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10"/>
            </a:pPr>
            <a:r>
              <a:rPr lang="pl-PL" sz="1800" kern="100" dirty="0"/>
              <a:t>Rozwiązanie czwarte</a:t>
            </a:r>
            <a:endParaRPr lang="pl-PL" sz="18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3256415" y="443933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Czwarte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684986" y="4841400"/>
            <a:ext cx="9549332" cy="1280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>
                <a:latin typeface="Tahoma" panose="020B0604030504040204" pitchFamily="34" charset="0"/>
                <a:ea typeface="Times New Roman" panose="02020603050405020304" pitchFamily="18" charset="0"/>
              </a:rPr>
              <a:t>Najdłuższy czas dostawy wynosi już tylko </a:t>
            </a:r>
            <a:r>
              <a:rPr lang="pl-PL" sz="22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godziny</a:t>
            </a:r>
            <a:r>
              <a:rPr lang="pl-PL" sz="2200" dirty="0">
                <a:latin typeface="Tahoma" panose="020B0604030504040204" pitchFamily="34" charset="0"/>
                <a:ea typeface="Times New Roman" panose="02020603050405020304" pitchFamily="18" charset="0"/>
              </a:rPr>
              <a:t>. Po wprowadzeniu ograniczeń na trasach, które teraz określają wartość funkcji celu: x_12≤2, która wynosi $D$8≤2 i x_15≤2, która wynosi $G$8≤2.</a:t>
            </a:r>
            <a:endParaRPr lang="pl-PL" sz="2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08E2007-0C23-08EA-12D8-268FDB6E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60" y="1602138"/>
            <a:ext cx="8026079" cy="27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602138"/>
            <a:ext cx="1783307" cy="79470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11"/>
            </a:pPr>
            <a:r>
              <a:rPr lang="pl-PL" sz="1800" kern="100" dirty="0"/>
              <a:t>Rozwiązanie piąte</a:t>
            </a:r>
            <a:endParaRPr lang="pl-PL" sz="18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72526" y="6430637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127819" y="5073504"/>
            <a:ext cx="148084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2401455" y="414583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Piąte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608666" y="4560704"/>
            <a:ext cx="9992963" cy="172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Założenie optymalnego rozwiązania zadania jest takie, że najdłuższy czas dostawy wynoszący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7,4 godziny 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zostanie zarejestrowany na dwóch trasach: P-H i Z-H. Każdy sektor będzie zaopatrywany w zestawy zgodnie ze zgłoszonym zapotrzebowaniem. Zaopatrzenie hurtowni PW zostanie maksymalnie wykorzystane. Do zaopatrzenia sieci supermarketów potrzebnych będzie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ciężarówek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558445" y="1696239"/>
            <a:ext cx="3505736" cy="264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Porównując wyniki uzyskane w czwartym i piątym rozwiązaniu, można by ostatecznie wdrożyć czwartą opcję ze względu na niewielką różnicę w czasie (7,5-7,4=0,1 h)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endParaRPr lang="pl-PL" sz="2000" dirty="0">
              <a:solidFill>
                <a:srgbClr val="1065AB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0B35EF-DA9B-7D55-C286-7085F180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727529"/>
            <a:ext cx="6586329" cy="22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412562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/>
              <a:t>Głównym zadaniem transportu jest pełne i terminowe zaspokojenie potrzeb transportowych gospodarki narodowej i ludności, zwiększenie wydajności i jakości sieci transportowej;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Model optymalizacyjny systemu transportowego dostarcza metod i narzędzi naukowych do sterowania systemem transportowym;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Optymalizacja w transporcie jest bardzo szerokim pojęciem, które obejmuje różnorodne procesy;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Podczas wykładu zaprezentowano przykładowe zadanie transportowe z wykorzystaniem </a:t>
            </a:r>
            <a:r>
              <a:rPr lang="pl-PL" sz="2200" dirty="0" err="1"/>
              <a:t>Solvera</a:t>
            </a:r>
            <a:r>
              <a:rPr lang="pl-PL" sz="2200" dirty="0"/>
              <a:t> MS Excel.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827283"/>
            <a:ext cx="12192000" cy="203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transportu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43" y="1965991"/>
            <a:ext cx="10812313" cy="15451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200" b="1" dirty="0"/>
              <a:t>Transport </a:t>
            </a:r>
            <a:r>
              <a:rPr lang="pl-PL" sz="2200" dirty="0"/>
              <a:t>należy do dziedziny produkcji usług materialnych, wykonuje przewóz osób </a:t>
            </a:r>
            <a:br>
              <a:rPr lang="pl-PL" sz="2200" dirty="0"/>
            </a:br>
            <a:r>
              <a:rPr lang="pl-PL" sz="2200" dirty="0"/>
              <a:t>i towarów, zapewnia dystrybucję i dostawy surowców oraz produktów przemysłu i rolnictwa do wszystkich regionów świata. w kraju i za granicą.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3827281"/>
            <a:ext cx="10896600" cy="203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200" b="1" dirty="0"/>
              <a:t>Głównym zadaniem transportu </a:t>
            </a:r>
            <a:r>
              <a:rPr lang="pl-PL" sz="2200" dirty="0"/>
              <a:t>jest pełne i terminowe zaspokojenie potrzeb transportowych gospodarki narodowej i ludności, zwiększenie wydajności i jakości sieci transportowej. Biorąc pod uwagę wiodącą rolę transportu w gospodarce rynkowej, zarządzanie transportem jest przypisane do odrębnej dziedziny, zwanej logistyką transportu.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6254220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s.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6F8022A8-5C21-4192-1A57-EF754A71BF12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Elementy logistyki transportu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674451" y="6254220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s.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10491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946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optymalizacji transportu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1871855"/>
            <a:ext cx="10515600" cy="15451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400" b="1" dirty="0"/>
              <a:t>Badania i prace nad optymalizacją </a:t>
            </a:r>
            <a:r>
              <a:rPr lang="pl-PL" sz="2400" dirty="0"/>
              <a:t>systemów transportowych są powiązane z ważnymi kwestiami polityki transportowej, odgrywając istotną rolę w rozwoju teorii ekonomii transportu.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63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400" b="1" dirty="0"/>
              <a:t>Optymalizacja w transporcie </a:t>
            </a:r>
            <a:r>
              <a:rPr lang="pl-PL" sz="2400" dirty="0"/>
              <a:t>to bardzo szerokie pojęcie, które obejmuje wiele różnych procesów. Ich celem jest poprawa sytuacji stron zaangażowanych w transport (nadawców, odbiorców, pracowników, dostawców).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49866" y="6254220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De Maio, </a:t>
            </a:r>
            <a:r>
              <a:rPr lang="pl-PL" sz="1200" dirty="0" err="1">
                <a:solidFill>
                  <a:srgbClr val="7F7F7F"/>
                </a:solidFill>
              </a:rPr>
              <a:t>Vitetta</a:t>
            </a:r>
            <a:r>
              <a:rPr lang="pl-PL" sz="1200" dirty="0">
                <a:solidFill>
                  <a:srgbClr val="7F7F7F"/>
                </a:solidFill>
              </a:rPr>
              <a:t>, 2015;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dostęp 30.05.2024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1593130"/>
            <a:ext cx="5090474" cy="41100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l-PL" dirty="0">
                <a:solidFill>
                  <a:srgbClr val="1065AB"/>
                </a:solidFill>
              </a:rPr>
              <a:t>Zalety</a:t>
            </a:r>
            <a:r>
              <a:rPr lang="pl-PL" dirty="0"/>
              <a:t> prawidłowo przeprowadzonego procesu optymalizacji obejmują:</a:t>
            </a:r>
          </a:p>
          <a:p>
            <a:pPr lvl="1" algn="just">
              <a:lnSpc>
                <a:spcPct val="120000"/>
              </a:lnSpc>
            </a:pPr>
            <a:r>
              <a:rPr lang="pl-PL" sz="2600" dirty="0"/>
              <a:t>zwiększone bezpieczeństwo;</a:t>
            </a:r>
          </a:p>
          <a:p>
            <a:pPr lvl="1" algn="just">
              <a:lnSpc>
                <a:spcPct val="120000"/>
              </a:lnSpc>
            </a:pPr>
            <a:r>
              <a:rPr lang="pl-PL" sz="2600" dirty="0"/>
              <a:t>lepsza jakość usług;</a:t>
            </a:r>
          </a:p>
          <a:p>
            <a:pPr lvl="1" algn="just">
              <a:lnSpc>
                <a:spcPct val="120000"/>
              </a:lnSpc>
            </a:pPr>
            <a:r>
              <a:rPr lang="pl-PL" sz="2600" dirty="0"/>
              <a:t>większa dostępność towarów i usług.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Zajdel, Filipowicz, 2008, s. 999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Rysunek</a:t>
            </a:r>
            <a:r>
              <a:rPr lang="en-US" sz="1600" dirty="0"/>
              <a:t> 1</a:t>
            </a:r>
            <a:r>
              <a:rPr lang="pl-PL" sz="1600" dirty="0"/>
              <a:t>:</a:t>
            </a:r>
            <a:r>
              <a:rPr lang="en-US" sz="1600" dirty="0"/>
              <a:t> </a:t>
            </a:r>
            <a:r>
              <a:rPr lang="pl-PL" sz="1600" dirty="0"/>
              <a:t>Zmiany wynikające z zastosowania optymalizacji procesów transportowych</a:t>
            </a:r>
            <a:endParaRPr lang="en-US" sz="16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optymalizacji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3CCAC78A-4490-FB1B-9A91-D374EA6F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60" y="604556"/>
            <a:ext cx="4644222" cy="4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481668"/>
                <a:ext cx="10952072" cy="471174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2000" kern="100" dirty="0">
                    <a:ea typeface="Calibri" panose="020F0502020204030204" pitchFamily="34" charset="0"/>
                  </a:rPr>
                  <a:t>Koszt całkowity systemu można obliczyć za pomocą następującego wzoru:</a:t>
                </a:r>
                <a:endParaRPr lang="pl-PL" sz="20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000" i="1" dirty="0"/>
                  <a:t>K</a:t>
                </a:r>
                <a:r>
                  <a:rPr lang="pl-PL" sz="2000" i="1" baseline="-25000" dirty="0"/>
                  <a:t>CSD</a:t>
                </a:r>
                <a:r>
                  <a:rPr lang="pl-PL" sz="2000" dirty="0"/>
                  <a:t> – koszt całkowity systemu dystrybucji,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2000" dirty="0"/>
                  <a:t>- koszty dowozowo - </a:t>
                </a:r>
                <a:r>
                  <a:rPr lang="pl-PL" sz="2000" dirty="0" err="1"/>
                  <a:t>odwozowe</a:t>
                </a:r>
                <a:r>
                  <a:rPr lang="pl-PL" sz="2000" dirty="0"/>
                  <a:t> </a:t>
                </a:r>
                <a:r>
                  <a:rPr lang="pl-PL" sz="2000" i="1" dirty="0"/>
                  <a:t>i-tego</a:t>
                </a:r>
                <a:r>
                  <a:rPr lang="pl-PL" sz="2000" dirty="0"/>
                  <a:t> terminalu,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2000" dirty="0"/>
                  <a:t> – koszty terminalowe </a:t>
                </a:r>
                <a:r>
                  <a:rPr lang="pl-PL" sz="2000" i="1" dirty="0"/>
                  <a:t>i-tego</a:t>
                </a:r>
                <a:r>
                  <a:rPr lang="pl-PL" sz="2000" dirty="0"/>
                  <a:t> terminalu,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2000" dirty="0"/>
                  <a:t> – koszty transportu liniowego </a:t>
                </a:r>
                <a:r>
                  <a:rPr lang="pl-PL" sz="2000" i="1" dirty="0"/>
                  <a:t>i-tego</a:t>
                </a:r>
                <a:r>
                  <a:rPr lang="pl-PL" sz="2000" dirty="0"/>
                  <a:t> terminalu,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000" i="1" dirty="0"/>
                  <a:t>n </a:t>
                </a:r>
                <a:r>
                  <a:rPr lang="pl-PL" sz="2000" dirty="0"/>
                  <a:t>– liczba terminali.</a:t>
                </a:r>
                <a:endParaRPr lang="pl-PL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481668"/>
                <a:ext cx="10952072" cy="4711742"/>
              </a:xfrm>
              <a:blipFill>
                <a:blip r:embed="rId2"/>
                <a:stretch>
                  <a:fillRect l="-612" t="-129" b="-4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Milewski, 2011, s.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systemu dystrybucji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6747" y="1743263"/>
                <a:ext cx="5694273" cy="478997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pl-PL" sz="2200" kern="100" dirty="0">
                    <a:ea typeface="Calibri" panose="020F0502020204030204" pitchFamily="34" charset="0"/>
                  </a:rPr>
                  <a:t>Model optymalizacyjny systemu transportowego zapewnia metody i narzędzia naukowe do kontrolowania systemu transportowego. Można go zapisać w postaci następującego wyrażenia:</a:t>
                </a: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747" y="1743263"/>
                <a:ext cx="5694273" cy="4789970"/>
              </a:xfrm>
              <a:blipFill>
                <a:blip r:embed="rId2"/>
                <a:stretch>
                  <a:fillRect l="-1178" t="-254" r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s.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optymalizacji systemu transportowego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011" y="394643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560689" y="4845441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54E6B1D-D1D4-AD41-E99F-359A893F4F4A}"/>
                  </a:ext>
                </a:extLst>
              </p:cNvPr>
              <p:cNvSpPr txBox="1"/>
              <p:nvPr/>
            </p:nvSpPr>
            <p:spPr>
              <a:xfrm>
                <a:off x="6862619" y="1412791"/>
                <a:ext cx="5329381" cy="4787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gdzie: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zasobów operacyjnych (logistycznych)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zbiór procesów operacyjnych (logistycznych)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ograniczeń i warunków brzegowych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funkcja kryterium działania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dopuszczalnych harmonogramów działania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globalne koszty funkcjonowania makrosystemu transportowego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𝑆𝑇𝑂</m:t>
                    </m:r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logistyczne standardy obsługi klienta przez sektor transportowy</a:t>
                </a:r>
                <a:r>
                  <a:rPr lang="en-US" sz="18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54E6B1D-D1D4-AD41-E99F-359A893F4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619" y="1412791"/>
                <a:ext cx="5329381" cy="4787208"/>
              </a:xfrm>
              <a:prstGeom prst="rect">
                <a:avLst/>
              </a:prstGeom>
              <a:blipFill>
                <a:blip r:embed="rId5"/>
                <a:stretch>
                  <a:fillRect l="-1030" t="-255" b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5024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s.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101074" y="5794910"/>
            <a:ext cx="5989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Rysunek</a:t>
            </a:r>
            <a:r>
              <a:rPr lang="en-US" sz="1600" dirty="0"/>
              <a:t> </a:t>
            </a:r>
            <a:r>
              <a:rPr lang="pl-PL" sz="1600" dirty="0"/>
              <a:t>2:</a:t>
            </a:r>
            <a:r>
              <a:rPr lang="en-US" sz="1600" dirty="0"/>
              <a:t> </a:t>
            </a:r>
            <a:r>
              <a:rPr lang="pl-PL" sz="1600" dirty="0"/>
              <a:t>Koncepcja modelowania optymalizacyjnego systemu transportowego</a:t>
            </a:r>
            <a:endParaRPr lang="en-US" sz="16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Optymalizacja modelowania systemu transportowego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05FD774-A6E2-9A99-27C0-74F5E677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89" y="1374340"/>
            <a:ext cx="7054157" cy="44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elements/1.1/"/>
    <ds:schemaRef ds:uri="d9bddfac-6dc9-4958-8f35-4d0da3af229b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F03384-ABDE-44C0-8363-009CC9A93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2233</Words>
  <Application>Microsoft Office PowerPoint</Application>
  <PresentationFormat>Widescreen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Tahoma</vt:lpstr>
      <vt:lpstr>Motyw pakietu Office</vt:lpstr>
      <vt:lpstr>Zaawansowane zastosowanie arkusza kalkulacyjnego  do analizy danych logistycznych  </vt:lpstr>
      <vt:lpstr>Agenda</vt:lpstr>
      <vt:lpstr>Definicja transportu</vt:lpstr>
      <vt:lpstr>Elementy logistyki transportu</vt:lpstr>
      <vt:lpstr>Definicja optymalizacji transportu</vt:lpstr>
      <vt:lpstr>Zalety optymalizacji</vt:lpstr>
      <vt:lpstr>Koszty systemu dystrybucji</vt:lpstr>
      <vt:lpstr>Model optymalizacji systemu transportowego</vt:lpstr>
      <vt:lpstr>Optymalizacja modelowania systemu transportowego</vt:lpstr>
      <vt:lpstr>Definicja optymalizacji trasy</vt:lpstr>
      <vt:lpstr>Zagadnienie komiwojażera i problemy  marszrutyzacji</vt:lpstr>
      <vt:lpstr>Zagadnienie komiwojażera</vt:lpstr>
      <vt:lpstr>Zagadnienie komiwojażera</vt:lpstr>
      <vt:lpstr>Model matematyczny zadania transportowego</vt:lpstr>
      <vt:lpstr>Model matematyczny zadania transportowego</vt:lpstr>
      <vt:lpstr>Model matematyczny zadania transportowego</vt:lpstr>
      <vt:lpstr>PowerPoint Presentation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141</cp:revision>
  <dcterms:created xsi:type="dcterms:W3CDTF">2023-07-06T12:09:08Z</dcterms:created>
  <dcterms:modified xsi:type="dcterms:W3CDTF">2025-10-21T17:14:39Z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