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94" r:id="rId8"/>
    <p:sldId id="295" r:id="rId9"/>
    <p:sldId id="296" r:id="rId10"/>
    <p:sldId id="281" r:id="rId11"/>
    <p:sldId id="284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35" r:id="rId21"/>
    <p:sldId id="263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76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o Šebalj" userId="a71eced3-786e-4eb6-80ca-f62c4fda7d06" providerId="ADAL" clId="{6A47E473-F4F8-4FFC-ABF3-4506D86A6E17}"/>
    <pc:docChg chg="custSel delSld modSld">
      <pc:chgData name="Dario Šebalj" userId="a71eced3-786e-4eb6-80ca-f62c4fda7d06" providerId="ADAL" clId="{6A47E473-F4F8-4FFC-ABF3-4506D86A6E17}" dt="2025-02-27T18:24:45.689" v="198"/>
      <pc:docMkLst>
        <pc:docMk/>
      </pc:docMkLst>
      <pc:sldChg chg="modSp mod">
        <pc:chgData name="Dario Šebalj" userId="a71eced3-786e-4eb6-80ca-f62c4fda7d06" providerId="ADAL" clId="{6A47E473-F4F8-4FFC-ABF3-4506D86A6E17}" dt="2025-02-27T18:00:09.896" v="87" actId="20577"/>
        <pc:sldMkLst>
          <pc:docMk/>
          <pc:sldMk cId="2920479427" sldId="256"/>
        </pc:sldMkLst>
        <pc:spChg chg="mod">
          <ac:chgData name="Dario Šebalj" userId="a71eced3-786e-4eb6-80ca-f62c4fda7d06" providerId="ADAL" clId="{6A47E473-F4F8-4FFC-ABF3-4506D86A6E17}" dt="2025-02-27T17:59:57.076" v="21" actId="20577"/>
          <ac:spMkLst>
            <pc:docMk/>
            <pc:sldMk cId="2920479427" sldId="256"/>
            <ac:spMk id="2" creationId="{EB42DF12-B99A-B28D-4CDB-00731913E04F}"/>
          </ac:spMkLst>
        </pc:spChg>
        <pc:spChg chg="mod">
          <ac:chgData name="Dario Šebalj" userId="a71eced3-786e-4eb6-80ca-f62c4fda7d06" providerId="ADAL" clId="{6A47E473-F4F8-4FFC-ABF3-4506D86A6E17}" dt="2025-02-27T18:00:05.857" v="77" actId="20577"/>
          <ac:spMkLst>
            <pc:docMk/>
            <pc:sldMk cId="2920479427" sldId="256"/>
            <ac:spMk id="8" creationId="{19348FEB-0D15-F9D5-CC56-88E3DC56F6F1}"/>
          </ac:spMkLst>
        </pc:spChg>
        <pc:spChg chg="mod">
          <ac:chgData name="Dario Šebalj" userId="a71eced3-786e-4eb6-80ca-f62c4fda7d06" providerId="ADAL" clId="{6A47E473-F4F8-4FFC-ABF3-4506D86A6E17}" dt="2025-02-27T18:00:09.896" v="87" actId="20577"/>
          <ac:spMkLst>
            <pc:docMk/>
            <pc:sldMk cId="2920479427" sldId="256"/>
            <ac:spMk id="9" creationId="{EE4E65C5-835A-F284-C071-E322E9120233}"/>
          </ac:spMkLst>
        </pc:spChg>
      </pc:sldChg>
      <pc:sldChg chg="modSp mod">
        <pc:chgData name="Dario Šebalj" userId="a71eced3-786e-4eb6-80ca-f62c4fda7d06" providerId="ADAL" clId="{6A47E473-F4F8-4FFC-ABF3-4506D86A6E17}" dt="2025-02-27T18:00:46.485" v="123"/>
        <pc:sldMkLst>
          <pc:docMk/>
          <pc:sldMk cId="1952772968" sldId="262"/>
        </pc:sldMkLst>
        <pc:spChg chg="mod">
          <ac:chgData name="Dario Šebalj" userId="a71eced3-786e-4eb6-80ca-f62c4fda7d06" providerId="ADAL" clId="{6A47E473-F4F8-4FFC-ABF3-4506D86A6E17}" dt="2025-02-27T18:00:36.653" v="122" actId="20577"/>
          <ac:spMkLst>
            <pc:docMk/>
            <pc:sldMk cId="1952772968" sldId="262"/>
            <ac:spMk id="4" creationId="{1B53A616-BC45-7003-D00A-64BD15781752}"/>
          </ac:spMkLst>
        </pc:spChg>
        <pc:spChg chg="mod">
          <ac:chgData name="Dario Šebalj" userId="a71eced3-786e-4eb6-80ca-f62c4fda7d06" providerId="ADAL" clId="{6A47E473-F4F8-4FFC-ABF3-4506D86A6E17}" dt="2025-02-27T18:00:46.485" v="123"/>
          <ac:spMkLst>
            <pc:docMk/>
            <pc:sldMk cId="1952772968" sldId="262"/>
            <ac:spMk id="5" creationId="{08B1E3E4-9C4A-4CF8-DBD2-8A61BD597723}"/>
          </ac:spMkLst>
        </pc:spChg>
      </pc:sldChg>
      <pc:sldChg chg="del">
        <pc:chgData name="Dario Šebalj" userId="a71eced3-786e-4eb6-80ca-f62c4fda7d06" providerId="ADAL" clId="{6A47E473-F4F8-4FFC-ABF3-4506D86A6E17}" dt="2025-02-27T18:24:20.017" v="190" actId="47"/>
        <pc:sldMkLst>
          <pc:docMk/>
          <pc:sldMk cId="4020019421" sldId="263"/>
        </pc:sldMkLst>
      </pc:sldChg>
      <pc:sldChg chg="modSp mod">
        <pc:chgData name="Dario Šebalj" userId="a71eced3-786e-4eb6-80ca-f62c4fda7d06" providerId="ADAL" clId="{6A47E473-F4F8-4FFC-ABF3-4506D86A6E17}" dt="2025-02-27T18:00:23.381" v="97"/>
        <pc:sldMkLst>
          <pc:docMk/>
          <pc:sldMk cId="1254930911" sldId="264"/>
        </pc:sldMkLst>
        <pc:spChg chg="mod">
          <ac:chgData name="Dario Šebalj" userId="a71eced3-786e-4eb6-80ca-f62c4fda7d06" providerId="ADAL" clId="{6A47E473-F4F8-4FFC-ABF3-4506D86A6E17}" dt="2025-02-27T18:00:16.483" v="94" actId="20577"/>
          <ac:spMkLst>
            <pc:docMk/>
            <pc:sldMk cId="1254930911" sldId="264"/>
            <ac:spMk id="7" creationId="{0CB6B79D-13A1-418A-3CD7-076077286145}"/>
          </ac:spMkLst>
        </pc:spChg>
        <pc:spChg chg="mod">
          <ac:chgData name="Dario Šebalj" userId="a71eced3-786e-4eb6-80ca-f62c4fda7d06" providerId="ADAL" clId="{6A47E473-F4F8-4FFC-ABF3-4506D86A6E17}" dt="2025-02-27T18:00:23.381" v="97"/>
          <ac:spMkLst>
            <pc:docMk/>
            <pc:sldMk cId="1254930911" sldId="264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6A47E473-F4F8-4FFC-ABF3-4506D86A6E17}" dt="2025-02-27T18:01:50.717" v="142" actId="20577"/>
        <pc:sldMkLst>
          <pc:docMk/>
          <pc:sldMk cId="1021420716" sldId="281"/>
        </pc:sldMkLst>
        <pc:spChg chg="mod">
          <ac:chgData name="Dario Šebalj" userId="a71eced3-786e-4eb6-80ca-f62c4fda7d06" providerId="ADAL" clId="{6A47E473-F4F8-4FFC-ABF3-4506D86A6E17}" dt="2025-02-27T18:01:50.717" v="142" actId="20577"/>
          <ac:spMkLst>
            <pc:docMk/>
            <pc:sldMk cId="1021420716" sldId="281"/>
            <ac:spMk id="3" creationId="{00000000-0000-0000-0000-000000000000}"/>
          </ac:spMkLst>
        </pc:spChg>
        <pc:spChg chg="mod">
          <ac:chgData name="Dario Šebalj" userId="a71eced3-786e-4eb6-80ca-f62c4fda7d06" providerId="ADAL" clId="{6A47E473-F4F8-4FFC-ABF3-4506D86A6E17}" dt="2025-02-27T18:01:40.914" v="136"/>
          <ac:spMkLst>
            <pc:docMk/>
            <pc:sldMk cId="1021420716" sldId="281"/>
            <ac:spMk id="4" creationId="{1B53A616-BC45-7003-D00A-64BD15781752}"/>
          </ac:spMkLst>
        </pc:spChg>
      </pc:sldChg>
      <pc:sldChg chg="modSp mod">
        <pc:chgData name="Dario Šebalj" userId="a71eced3-786e-4eb6-80ca-f62c4fda7d06" providerId="ADAL" clId="{6A47E473-F4F8-4FFC-ABF3-4506D86A6E17}" dt="2025-02-27T18:02:07.428" v="145" actId="27636"/>
        <pc:sldMkLst>
          <pc:docMk/>
          <pc:sldMk cId="3549849075" sldId="284"/>
        </pc:sldMkLst>
        <pc:spChg chg="mod">
          <ac:chgData name="Dario Šebalj" userId="a71eced3-786e-4eb6-80ca-f62c4fda7d06" providerId="ADAL" clId="{6A47E473-F4F8-4FFC-ABF3-4506D86A6E17}" dt="2025-02-27T18:02:00.190" v="143"/>
          <ac:spMkLst>
            <pc:docMk/>
            <pc:sldMk cId="3549849075" sldId="284"/>
            <ac:spMk id="4" creationId="{1B53A616-BC45-7003-D00A-64BD15781752}"/>
          </ac:spMkLst>
        </pc:spChg>
        <pc:spChg chg="mod">
          <ac:chgData name="Dario Šebalj" userId="a71eced3-786e-4eb6-80ca-f62c4fda7d06" providerId="ADAL" clId="{6A47E473-F4F8-4FFC-ABF3-4506D86A6E17}" dt="2025-02-27T18:02:07.428" v="145" actId="27636"/>
          <ac:spMkLst>
            <pc:docMk/>
            <pc:sldMk cId="3549849075" sldId="284"/>
            <ac:spMk id="5" creationId="{08B1E3E4-9C4A-4CF8-DBD2-8A61BD597723}"/>
          </ac:spMkLst>
        </pc:spChg>
      </pc:sldChg>
      <pc:sldChg chg="modSp mod">
        <pc:chgData name="Dario Šebalj" userId="a71eced3-786e-4eb6-80ca-f62c4fda7d06" providerId="ADAL" clId="{6A47E473-F4F8-4FFC-ABF3-4506D86A6E17}" dt="2025-02-27T18:00:58.745" v="125"/>
        <pc:sldMkLst>
          <pc:docMk/>
          <pc:sldMk cId="4012444213" sldId="294"/>
        </pc:sldMkLst>
        <pc:spChg chg="mod">
          <ac:chgData name="Dario Šebalj" userId="a71eced3-786e-4eb6-80ca-f62c4fda7d06" providerId="ADAL" clId="{6A47E473-F4F8-4FFC-ABF3-4506D86A6E17}" dt="2025-02-27T18:00:52.050" v="124"/>
          <ac:spMkLst>
            <pc:docMk/>
            <pc:sldMk cId="4012444213" sldId="294"/>
            <ac:spMk id="4" creationId="{1B53A616-BC45-7003-D00A-64BD15781752}"/>
          </ac:spMkLst>
        </pc:spChg>
        <pc:spChg chg="mod">
          <ac:chgData name="Dario Šebalj" userId="a71eced3-786e-4eb6-80ca-f62c4fda7d06" providerId="ADAL" clId="{6A47E473-F4F8-4FFC-ABF3-4506D86A6E17}" dt="2025-02-27T18:00:58.745" v="125"/>
          <ac:spMkLst>
            <pc:docMk/>
            <pc:sldMk cId="4012444213" sldId="294"/>
            <ac:spMk id="5" creationId="{08B1E3E4-9C4A-4CF8-DBD2-8A61BD597723}"/>
          </ac:spMkLst>
        </pc:spChg>
      </pc:sldChg>
      <pc:sldChg chg="modSp mod">
        <pc:chgData name="Dario Šebalj" userId="a71eced3-786e-4eb6-80ca-f62c4fda7d06" providerId="ADAL" clId="{6A47E473-F4F8-4FFC-ABF3-4506D86A6E17}" dt="2025-02-27T18:01:16.774" v="133" actId="20577"/>
        <pc:sldMkLst>
          <pc:docMk/>
          <pc:sldMk cId="2110031547" sldId="295"/>
        </pc:sldMkLst>
        <pc:spChg chg="mod">
          <ac:chgData name="Dario Šebalj" userId="a71eced3-786e-4eb6-80ca-f62c4fda7d06" providerId="ADAL" clId="{6A47E473-F4F8-4FFC-ABF3-4506D86A6E17}" dt="2025-02-27T18:01:16.774" v="133" actId="20577"/>
          <ac:spMkLst>
            <pc:docMk/>
            <pc:sldMk cId="2110031547" sldId="295"/>
            <ac:spMk id="2" creationId="{00000000-0000-0000-0000-000000000000}"/>
          </ac:spMkLst>
        </pc:spChg>
        <pc:spChg chg="mod">
          <ac:chgData name="Dario Šebalj" userId="a71eced3-786e-4eb6-80ca-f62c4fda7d06" providerId="ADAL" clId="{6A47E473-F4F8-4FFC-ABF3-4506D86A6E17}" dt="2025-02-27T18:01:04.651" v="126"/>
          <ac:spMkLst>
            <pc:docMk/>
            <pc:sldMk cId="2110031547" sldId="295"/>
            <ac:spMk id="4" creationId="{1B53A616-BC45-7003-D00A-64BD15781752}"/>
          </ac:spMkLst>
        </pc:spChg>
      </pc:sldChg>
      <pc:sldChg chg="modSp mod">
        <pc:chgData name="Dario Šebalj" userId="a71eced3-786e-4eb6-80ca-f62c4fda7d06" providerId="ADAL" clId="{6A47E473-F4F8-4FFC-ABF3-4506D86A6E17}" dt="2025-02-27T18:01:30.748" v="135"/>
        <pc:sldMkLst>
          <pc:docMk/>
          <pc:sldMk cId="2082993615" sldId="296"/>
        </pc:sldMkLst>
        <pc:spChg chg="mod">
          <ac:chgData name="Dario Šebalj" userId="a71eced3-786e-4eb6-80ca-f62c4fda7d06" providerId="ADAL" clId="{6A47E473-F4F8-4FFC-ABF3-4506D86A6E17}" dt="2025-02-27T18:01:25.171" v="134"/>
          <ac:spMkLst>
            <pc:docMk/>
            <pc:sldMk cId="2082993615" sldId="296"/>
            <ac:spMk id="4" creationId="{1B53A616-BC45-7003-D00A-64BD15781752}"/>
          </ac:spMkLst>
        </pc:spChg>
        <pc:spChg chg="mod">
          <ac:chgData name="Dario Šebalj" userId="a71eced3-786e-4eb6-80ca-f62c4fda7d06" providerId="ADAL" clId="{6A47E473-F4F8-4FFC-ABF3-4506D86A6E17}" dt="2025-02-27T18:01:30.748" v="135"/>
          <ac:spMkLst>
            <pc:docMk/>
            <pc:sldMk cId="2082993615" sldId="296"/>
            <ac:spMk id="5" creationId="{08B1E3E4-9C4A-4CF8-DBD2-8A61BD597723}"/>
          </ac:spMkLst>
        </pc:spChg>
      </pc:sldChg>
      <pc:sldChg chg="modSp mod">
        <pc:chgData name="Dario Šebalj" userId="a71eced3-786e-4eb6-80ca-f62c4fda7d06" providerId="ADAL" clId="{6A47E473-F4F8-4FFC-ABF3-4506D86A6E17}" dt="2025-02-27T18:02:22.773" v="147"/>
        <pc:sldMkLst>
          <pc:docMk/>
          <pc:sldMk cId="2106941288" sldId="297"/>
        </pc:sldMkLst>
        <pc:spChg chg="mod">
          <ac:chgData name="Dario Šebalj" userId="a71eced3-786e-4eb6-80ca-f62c4fda7d06" providerId="ADAL" clId="{6A47E473-F4F8-4FFC-ABF3-4506D86A6E17}" dt="2025-02-27T18:02:17.075" v="146"/>
          <ac:spMkLst>
            <pc:docMk/>
            <pc:sldMk cId="2106941288" sldId="297"/>
            <ac:spMk id="4" creationId="{1B53A616-BC45-7003-D00A-64BD15781752}"/>
          </ac:spMkLst>
        </pc:spChg>
        <pc:spChg chg="mod">
          <ac:chgData name="Dario Šebalj" userId="a71eced3-786e-4eb6-80ca-f62c4fda7d06" providerId="ADAL" clId="{6A47E473-F4F8-4FFC-ABF3-4506D86A6E17}" dt="2025-02-27T18:02:22.773" v="147"/>
          <ac:spMkLst>
            <pc:docMk/>
            <pc:sldMk cId="2106941288" sldId="297"/>
            <ac:spMk id="5" creationId="{08B1E3E4-9C4A-4CF8-DBD2-8A61BD597723}"/>
          </ac:spMkLst>
        </pc:spChg>
      </pc:sldChg>
      <pc:sldChg chg="modSp mod">
        <pc:chgData name="Dario Šebalj" userId="a71eced3-786e-4eb6-80ca-f62c4fda7d06" providerId="ADAL" clId="{6A47E473-F4F8-4FFC-ABF3-4506D86A6E17}" dt="2025-02-27T18:02:33.814" v="149"/>
        <pc:sldMkLst>
          <pc:docMk/>
          <pc:sldMk cId="2296513648" sldId="298"/>
        </pc:sldMkLst>
        <pc:spChg chg="mod">
          <ac:chgData name="Dario Šebalj" userId="a71eced3-786e-4eb6-80ca-f62c4fda7d06" providerId="ADAL" clId="{6A47E473-F4F8-4FFC-ABF3-4506D86A6E17}" dt="2025-02-27T18:02:33.814" v="149"/>
          <ac:spMkLst>
            <pc:docMk/>
            <pc:sldMk cId="2296513648" sldId="298"/>
            <ac:spMk id="3" creationId="{00000000-0000-0000-0000-000000000000}"/>
          </ac:spMkLst>
        </pc:spChg>
        <pc:spChg chg="mod">
          <ac:chgData name="Dario Šebalj" userId="a71eced3-786e-4eb6-80ca-f62c4fda7d06" providerId="ADAL" clId="{6A47E473-F4F8-4FFC-ABF3-4506D86A6E17}" dt="2025-02-27T18:02:31.069" v="148"/>
          <ac:spMkLst>
            <pc:docMk/>
            <pc:sldMk cId="2296513648" sldId="298"/>
            <ac:spMk id="4" creationId="{1B53A616-BC45-7003-D00A-64BD15781752}"/>
          </ac:spMkLst>
        </pc:spChg>
      </pc:sldChg>
      <pc:sldChg chg="modSp mod">
        <pc:chgData name="Dario Šebalj" userId="a71eced3-786e-4eb6-80ca-f62c4fda7d06" providerId="ADAL" clId="{6A47E473-F4F8-4FFC-ABF3-4506D86A6E17}" dt="2025-02-27T18:02:44.525" v="151"/>
        <pc:sldMkLst>
          <pc:docMk/>
          <pc:sldMk cId="1637471911" sldId="299"/>
        </pc:sldMkLst>
        <pc:spChg chg="mod">
          <ac:chgData name="Dario Šebalj" userId="a71eced3-786e-4eb6-80ca-f62c4fda7d06" providerId="ADAL" clId="{6A47E473-F4F8-4FFC-ABF3-4506D86A6E17}" dt="2025-02-27T18:02:38.706" v="150"/>
          <ac:spMkLst>
            <pc:docMk/>
            <pc:sldMk cId="1637471911" sldId="299"/>
            <ac:spMk id="4" creationId="{1B53A616-BC45-7003-D00A-64BD15781752}"/>
          </ac:spMkLst>
        </pc:spChg>
        <pc:spChg chg="mod">
          <ac:chgData name="Dario Šebalj" userId="a71eced3-786e-4eb6-80ca-f62c4fda7d06" providerId="ADAL" clId="{6A47E473-F4F8-4FFC-ABF3-4506D86A6E17}" dt="2025-02-27T18:02:44.525" v="151"/>
          <ac:spMkLst>
            <pc:docMk/>
            <pc:sldMk cId="1637471911" sldId="299"/>
            <ac:spMk id="5" creationId="{08B1E3E4-9C4A-4CF8-DBD2-8A61BD597723}"/>
          </ac:spMkLst>
        </pc:spChg>
      </pc:sldChg>
      <pc:sldChg chg="modSp mod">
        <pc:chgData name="Dario Šebalj" userId="a71eced3-786e-4eb6-80ca-f62c4fda7d06" providerId="ADAL" clId="{6A47E473-F4F8-4FFC-ABF3-4506D86A6E17}" dt="2025-02-27T18:23:42.300" v="154" actId="27636"/>
        <pc:sldMkLst>
          <pc:docMk/>
          <pc:sldMk cId="2330109083" sldId="300"/>
        </pc:sldMkLst>
        <pc:spChg chg="mod">
          <ac:chgData name="Dario Šebalj" userId="a71eced3-786e-4eb6-80ca-f62c4fda7d06" providerId="ADAL" clId="{6A47E473-F4F8-4FFC-ABF3-4506D86A6E17}" dt="2025-02-27T18:23:35.870" v="152"/>
          <ac:spMkLst>
            <pc:docMk/>
            <pc:sldMk cId="2330109083" sldId="300"/>
            <ac:spMk id="4" creationId="{1B53A616-BC45-7003-D00A-64BD15781752}"/>
          </ac:spMkLst>
        </pc:spChg>
        <pc:spChg chg="mod">
          <ac:chgData name="Dario Šebalj" userId="a71eced3-786e-4eb6-80ca-f62c4fda7d06" providerId="ADAL" clId="{6A47E473-F4F8-4FFC-ABF3-4506D86A6E17}" dt="2025-02-27T18:23:42.300" v="154" actId="27636"/>
          <ac:spMkLst>
            <pc:docMk/>
            <pc:sldMk cId="2330109083" sldId="300"/>
            <ac:spMk id="5" creationId="{08B1E3E4-9C4A-4CF8-DBD2-8A61BD597723}"/>
          </ac:spMkLst>
        </pc:spChg>
      </pc:sldChg>
      <pc:sldChg chg="modSp mod">
        <pc:chgData name="Dario Šebalj" userId="a71eced3-786e-4eb6-80ca-f62c4fda7d06" providerId="ADAL" clId="{6A47E473-F4F8-4FFC-ABF3-4506D86A6E17}" dt="2025-02-27T18:24:03.394" v="187" actId="20577"/>
        <pc:sldMkLst>
          <pc:docMk/>
          <pc:sldMk cId="153636281" sldId="301"/>
        </pc:sldMkLst>
        <pc:spChg chg="mod">
          <ac:chgData name="Dario Šebalj" userId="a71eced3-786e-4eb6-80ca-f62c4fda7d06" providerId="ADAL" clId="{6A47E473-F4F8-4FFC-ABF3-4506D86A6E17}" dt="2025-02-27T18:24:03.394" v="187" actId="20577"/>
          <ac:spMkLst>
            <pc:docMk/>
            <pc:sldMk cId="153636281" sldId="301"/>
            <ac:spMk id="3" creationId="{00000000-0000-0000-0000-000000000000}"/>
          </ac:spMkLst>
        </pc:spChg>
        <pc:spChg chg="mod">
          <ac:chgData name="Dario Šebalj" userId="a71eced3-786e-4eb6-80ca-f62c4fda7d06" providerId="ADAL" clId="{6A47E473-F4F8-4FFC-ABF3-4506D86A6E17}" dt="2025-02-27T18:23:51.251" v="155"/>
          <ac:spMkLst>
            <pc:docMk/>
            <pc:sldMk cId="153636281" sldId="301"/>
            <ac:spMk id="4" creationId="{1B53A616-BC45-7003-D00A-64BD15781752}"/>
          </ac:spMkLst>
        </pc:spChg>
      </pc:sldChg>
      <pc:sldChg chg="modSp mod">
        <pc:chgData name="Dario Šebalj" userId="a71eced3-786e-4eb6-80ca-f62c4fda7d06" providerId="ADAL" clId="{6A47E473-F4F8-4FFC-ABF3-4506D86A6E17}" dt="2025-02-27T18:24:12.299" v="188"/>
        <pc:sldMkLst>
          <pc:docMk/>
          <pc:sldMk cId="4017128323" sldId="302"/>
        </pc:sldMkLst>
        <pc:spChg chg="mod">
          <ac:chgData name="Dario Šebalj" userId="a71eced3-786e-4eb6-80ca-f62c4fda7d06" providerId="ADAL" clId="{6A47E473-F4F8-4FFC-ABF3-4506D86A6E17}" dt="2025-02-27T18:24:12.299" v="188"/>
          <ac:spMkLst>
            <pc:docMk/>
            <pc:sldMk cId="4017128323" sldId="302"/>
            <ac:spMk id="4" creationId="{1B53A616-BC45-7003-D00A-64BD15781752}"/>
          </ac:spMkLst>
        </pc:spChg>
      </pc:sldChg>
      <pc:sldChg chg="modSp mod">
        <pc:chgData name="Dario Šebalj" userId="a71eced3-786e-4eb6-80ca-f62c4fda7d06" providerId="ADAL" clId="{6A47E473-F4F8-4FFC-ABF3-4506D86A6E17}" dt="2025-02-27T18:24:30.982" v="196" actId="20577"/>
        <pc:sldMkLst>
          <pc:docMk/>
          <pc:sldMk cId="946765413" sldId="303"/>
        </pc:sldMkLst>
        <pc:spChg chg="mod">
          <ac:chgData name="Dario Šebalj" userId="a71eced3-786e-4eb6-80ca-f62c4fda7d06" providerId="ADAL" clId="{6A47E473-F4F8-4FFC-ABF3-4506D86A6E17}" dt="2025-02-27T18:24:30.982" v="196" actId="20577"/>
          <ac:spMkLst>
            <pc:docMk/>
            <pc:sldMk cId="946765413" sldId="303"/>
            <ac:spMk id="3" creationId="{00000000-0000-0000-0000-000000000000}"/>
          </ac:spMkLst>
        </pc:spChg>
        <pc:spChg chg="mod">
          <ac:chgData name="Dario Šebalj" userId="a71eced3-786e-4eb6-80ca-f62c4fda7d06" providerId="ADAL" clId="{6A47E473-F4F8-4FFC-ABF3-4506D86A6E17}" dt="2025-02-27T18:24:17.671" v="189"/>
          <ac:spMkLst>
            <pc:docMk/>
            <pc:sldMk cId="946765413" sldId="303"/>
            <ac:spMk id="4" creationId="{1B53A616-BC45-7003-D00A-64BD15781752}"/>
          </ac:spMkLst>
        </pc:spChg>
      </pc:sldChg>
      <pc:sldChg chg="modSp mod">
        <pc:chgData name="Dario Šebalj" userId="a71eced3-786e-4eb6-80ca-f62c4fda7d06" providerId="ADAL" clId="{6A47E473-F4F8-4FFC-ABF3-4506D86A6E17}" dt="2025-02-27T18:24:45.689" v="198"/>
        <pc:sldMkLst>
          <pc:docMk/>
          <pc:sldMk cId="3049226886" sldId="304"/>
        </pc:sldMkLst>
        <pc:spChg chg="mod">
          <ac:chgData name="Dario Šebalj" userId="a71eced3-786e-4eb6-80ca-f62c4fda7d06" providerId="ADAL" clId="{6A47E473-F4F8-4FFC-ABF3-4506D86A6E17}" dt="2025-02-27T18:24:38.771" v="197"/>
          <ac:spMkLst>
            <pc:docMk/>
            <pc:sldMk cId="3049226886" sldId="304"/>
            <ac:spMk id="4" creationId="{1B53A616-BC45-7003-D00A-64BD15781752}"/>
          </ac:spMkLst>
        </pc:spChg>
        <pc:spChg chg="mod">
          <ac:chgData name="Dario Šebalj" userId="a71eced3-786e-4eb6-80ca-f62c4fda7d06" providerId="ADAL" clId="{6A47E473-F4F8-4FFC-ABF3-4506D86A6E17}" dt="2025-02-27T18:24:45.689" v="198"/>
          <ac:spMkLst>
            <pc:docMk/>
            <pc:sldMk cId="3049226886" sldId="304"/>
            <ac:spMk id="5" creationId="{08B1E3E4-9C4A-4CF8-DBD2-8A61BD59772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2BC9CB-A0B0-37A2-D661-10ACFD372324}"/>
              </a:ext>
            </a:extLst>
          </p:cNvPr>
          <p:cNvSpPr txBox="1"/>
          <p:nvPr userDrawn="1"/>
        </p:nvSpPr>
        <p:spPr>
          <a:xfrm>
            <a:off x="7132319" y="6308208"/>
            <a:ext cx="4221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err="1"/>
              <a:t>Sufinansirano</a:t>
            </a:r>
            <a:r>
              <a:rPr lang="en-US" sz="800" dirty="0"/>
              <a:t> od </a:t>
            </a:r>
            <a:r>
              <a:rPr lang="en-US" sz="800" dirty="0" err="1"/>
              <a:t>strane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. </a:t>
            </a:r>
            <a:r>
              <a:rPr lang="en-US" sz="800" dirty="0" err="1"/>
              <a:t>Stavovi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</a:t>
            </a:r>
            <a:r>
              <a:rPr lang="en-US" sz="800" dirty="0" err="1"/>
              <a:t>mišljenja</a:t>
            </a:r>
            <a:r>
              <a:rPr lang="en-US" sz="800" dirty="0"/>
              <a:t> </a:t>
            </a:r>
            <a:r>
              <a:rPr lang="en-US" sz="800" dirty="0" err="1"/>
              <a:t>izneti</a:t>
            </a:r>
            <a:r>
              <a:rPr lang="en-US" sz="800" dirty="0"/>
              <a:t> u </a:t>
            </a:r>
            <a:r>
              <a:rPr lang="en-US" sz="800" dirty="0" err="1"/>
              <a:t>ovoj</a:t>
            </a:r>
            <a:r>
              <a:rPr lang="en-US" sz="800" dirty="0"/>
              <a:t> </a:t>
            </a:r>
            <a:r>
              <a:rPr lang="en-US" sz="800" dirty="0" err="1"/>
              <a:t>publikaciji</a:t>
            </a:r>
            <a:r>
              <a:rPr lang="en-US" sz="800" dirty="0"/>
              <a:t> </a:t>
            </a:r>
            <a:r>
              <a:rPr lang="en-US" sz="800" dirty="0" err="1"/>
              <a:t>isključiva</a:t>
            </a:r>
            <a:r>
              <a:rPr lang="en-US" sz="800" dirty="0"/>
              <a:t> </a:t>
            </a:r>
            <a:r>
              <a:rPr lang="en-US" sz="800" dirty="0" err="1"/>
              <a:t>su</a:t>
            </a:r>
            <a:r>
              <a:rPr lang="en-US" sz="800" dirty="0"/>
              <a:t> </a:t>
            </a:r>
            <a:r>
              <a:rPr lang="en-US" sz="800" dirty="0" err="1"/>
              <a:t>odgovornost</a:t>
            </a:r>
            <a:r>
              <a:rPr lang="en-US" sz="800" dirty="0"/>
              <a:t> </a:t>
            </a:r>
            <a:r>
              <a:rPr lang="en-US" sz="800" dirty="0" err="1"/>
              <a:t>autora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ne </a:t>
            </a:r>
            <a:r>
              <a:rPr lang="en-US" sz="800" dirty="0" err="1"/>
              <a:t>odražavaju</a:t>
            </a:r>
            <a:r>
              <a:rPr lang="en-US" sz="800" dirty="0"/>
              <a:t> </a:t>
            </a:r>
            <a:r>
              <a:rPr lang="en-US" sz="800" dirty="0" err="1"/>
              <a:t>nužno</a:t>
            </a:r>
            <a:r>
              <a:rPr lang="en-US" sz="800" dirty="0"/>
              <a:t> </a:t>
            </a:r>
            <a:r>
              <a:rPr lang="en-US" sz="800" dirty="0" err="1"/>
              <a:t>stavove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 </a:t>
            </a:r>
            <a:r>
              <a:rPr lang="en-US" sz="800" dirty="0" err="1"/>
              <a:t>ili</a:t>
            </a:r>
            <a:r>
              <a:rPr lang="en-US" sz="800" dirty="0"/>
              <a:t> </a:t>
            </a:r>
            <a:r>
              <a:rPr lang="en-US" sz="800" dirty="0" err="1"/>
              <a:t>Nacionalne</a:t>
            </a:r>
            <a:r>
              <a:rPr lang="en-US" sz="800" dirty="0"/>
              <a:t> </a:t>
            </a:r>
            <a:r>
              <a:rPr lang="en-US" sz="800" dirty="0" err="1"/>
              <a:t>agencije</a:t>
            </a:r>
            <a:r>
              <a:rPr lang="en-US" sz="800" dirty="0"/>
              <a:t>. </a:t>
            </a:r>
            <a:r>
              <a:rPr lang="en-US" sz="800" dirty="0" err="1"/>
              <a:t>Evropska</a:t>
            </a:r>
            <a:r>
              <a:rPr lang="en-US" sz="800" dirty="0"/>
              <a:t> </a:t>
            </a:r>
            <a:r>
              <a:rPr lang="en-US" sz="800" dirty="0" err="1"/>
              <a:t>unija</a:t>
            </a:r>
            <a:r>
              <a:rPr lang="en-US" sz="800" dirty="0"/>
              <a:t> </a:t>
            </a:r>
            <a:r>
              <a:rPr lang="en-US" sz="800" dirty="0" err="1"/>
              <a:t>niti</a:t>
            </a:r>
            <a:r>
              <a:rPr lang="en-US" sz="800" dirty="0"/>
              <a:t> </a:t>
            </a:r>
            <a:r>
              <a:rPr lang="en-US" sz="800" dirty="0" err="1"/>
              <a:t>telo</a:t>
            </a:r>
            <a:r>
              <a:rPr lang="en-US" sz="800" dirty="0"/>
              <a:t> </a:t>
            </a:r>
            <a:r>
              <a:rPr lang="en-US" sz="800" dirty="0" err="1"/>
              <a:t>koje</a:t>
            </a:r>
            <a:r>
              <a:rPr lang="en-US" sz="800" dirty="0"/>
              <a:t> </a:t>
            </a:r>
            <a:r>
              <a:rPr lang="en-US" sz="800" dirty="0" err="1"/>
              <a:t>dodeljuje</a:t>
            </a:r>
            <a:r>
              <a:rPr lang="en-US" sz="800" dirty="0"/>
              <a:t> </a:t>
            </a:r>
            <a:r>
              <a:rPr lang="en-US" sz="800" dirty="0" err="1"/>
              <a:t>sredstva</a:t>
            </a:r>
            <a:r>
              <a:rPr lang="en-US" sz="800" dirty="0"/>
              <a:t> ne </a:t>
            </a:r>
            <a:r>
              <a:rPr lang="en-US" sz="800" dirty="0" err="1"/>
              <a:t>mogu</a:t>
            </a:r>
            <a:r>
              <a:rPr lang="en-US" sz="800" dirty="0"/>
              <a:t> se </a:t>
            </a:r>
            <a:r>
              <a:rPr lang="en-US" sz="800" dirty="0" err="1"/>
              <a:t>smatrati</a:t>
            </a:r>
            <a:r>
              <a:rPr lang="en-US" sz="800" dirty="0"/>
              <a:t> </a:t>
            </a:r>
            <a:r>
              <a:rPr lang="en-US" sz="800" dirty="0" err="1"/>
              <a:t>odgovornim</a:t>
            </a:r>
            <a:r>
              <a:rPr lang="en-US" sz="800" dirty="0"/>
              <a:t> za </a:t>
            </a:r>
            <a:r>
              <a:rPr lang="en-US" sz="800" dirty="0" err="1"/>
              <a:t>njih</a:t>
            </a:r>
            <a:r>
              <a:rPr lang="en-US" sz="800" dirty="0"/>
              <a:t>.</a:t>
            </a:r>
          </a:p>
        </p:txBody>
      </p:sp>
      <p:pic>
        <p:nvPicPr>
          <p:cNvPr id="4" name="Obraz 8">
            <a:extLst>
              <a:ext uri="{FF2B5EF4-FFF2-40B4-BE49-F238E27FC236}">
                <a16:creationId xmlns:a16="http://schemas.microsoft.com/office/drawing/2014/main" id="{8FCAE79B-CA34-AF2E-F620-B2FDE3BB669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1275" y="6088380"/>
            <a:ext cx="720725" cy="769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/>
          <a:lstStyle/>
          <a:p>
            <a:r>
              <a:rPr lang="pl-PL" b="1" dirty="0"/>
              <a:t>Poslovna inteligencija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Rudarenje podataka i otkrivanje znanja</a:t>
            </a:r>
            <a:endParaRPr lang="pl-PL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Predavanje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B81B54-B061-203A-9D02-1CAC1CA09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6116" y="6037065"/>
            <a:ext cx="3884235" cy="82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Koraci za sprovođenje Delphi metode</a:t>
            </a:r>
          </a:p>
        </p:txBody>
      </p:sp>
      <p:pic>
        <p:nvPicPr>
          <p:cNvPr id="6" name="Picture 5" descr="A close-up of a couple of images&#10;&#10;Description automatically generate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10" y="2472338"/>
            <a:ext cx="5760720" cy="13366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52856" y="3809013"/>
            <a:ext cx="3046027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pl-PL" sz="11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Figure. Koraci za sprovođenje Delphi metode.</a:t>
            </a:r>
            <a:endParaRPr lang="en-GB" sz="1100" dirty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513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Koraci za sprovođenje Delphi metode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1800" dirty="0"/>
          </a:p>
          <a:p>
            <a:r>
              <a:rPr lang="en-GB" sz="1800" dirty="0"/>
              <a:t>Korak 1 </a:t>
            </a:r>
            <a:r>
              <a:rPr lang="en-GB" sz="1800" dirty="0" err="1"/>
              <a:t>osigurava</a:t>
            </a:r>
            <a:r>
              <a:rPr lang="en-GB" sz="1800" dirty="0"/>
              <a:t> da </a:t>
            </a:r>
            <a:r>
              <a:rPr lang="en-GB" sz="1800" dirty="0" err="1"/>
              <a:t>su</a:t>
            </a:r>
            <a:r>
              <a:rPr lang="en-GB" sz="1800" dirty="0"/>
              <a:t> </a:t>
            </a:r>
            <a:r>
              <a:rPr lang="en-GB" sz="1800" dirty="0" err="1"/>
              <a:t>ciljevi</a:t>
            </a:r>
            <a:r>
              <a:rPr lang="en-GB" sz="1800" dirty="0"/>
              <a:t> Delphi </a:t>
            </a:r>
            <a:r>
              <a:rPr lang="en-GB" sz="1800" dirty="0" err="1"/>
              <a:t>studije</a:t>
            </a:r>
            <a:r>
              <a:rPr lang="en-GB" sz="1800" dirty="0"/>
              <a:t> </a:t>
            </a:r>
            <a:r>
              <a:rPr lang="en-GB" sz="1800" dirty="0" err="1"/>
              <a:t>jasno</a:t>
            </a:r>
            <a:r>
              <a:rPr lang="en-GB" sz="1800" dirty="0"/>
              <a:t> </a:t>
            </a:r>
            <a:r>
              <a:rPr lang="en-GB" sz="1800" dirty="0" err="1"/>
              <a:t>defini</a:t>
            </a:r>
            <a:r>
              <a:rPr lang="sr-Latn-RS" sz="1800" dirty="0"/>
              <a:t>s</a:t>
            </a:r>
            <a:r>
              <a:rPr lang="en-GB" sz="1800" dirty="0" err="1"/>
              <a:t>ani</a:t>
            </a:r>
            <a:r>
              <a:rPr lang="en-GB" sz="1800" dirty="0"/>
              <a:t>, </a:t>
            </a:r>
            <a:r>
              <a:rPr lang="en-GB" sz="1800" dirty="0" err="1"/>
              <a:t>što</a:t>
            </a:r>
            <a:r>
              <a:rPr lang="en-GB" sz="1800" dirty="0"/>
              <a:t> </a:t>
            </a:r>
            <a:r>
              <a:rPr lang="en-GB" sz="1800" dirty="0" err="1"/>
              <a:t>pomaže</a:t>
            </a:r>
            <a:r>
              <a:rPr lang="en-GB" sz="1800" dirty="0"/>
              <a:t> u </a:t>
            </a:r>
            <a:r>
              <a:rPr lang="en-GB" sz="1800" dirty="0" err="1"/>
              <a:t>održavanju</a:t>
            </a:r>
            <a:r>
              <a:rPr lang="en-GB" sz="1800" dirty="0"/>
              <a:t> </a:t>
            </a:r>
            <a:r>
              <a:rPr lang="en-GB" sz="1800" dirty="0" err="1"/>
              <a:t>fokusa</a:t>
            </a:r>
            <a:r>
              <a:rPr lang="en-GB" sz="1800" dirty="0"/>
              <a:t> i </a:t>
            </a:r>
            <a:r>
              <a:rPr lang="en-GB" sz="1800" dirty="0" err="1"/>
              <a:t>relevantnosti</a:t>
            </a:r>
            <a:r>
              <a:rPr lang="en-GB" sz="1800" dirty="0"/>
              <a:t> t</a:t>
            </a:r>
            <a:r>
              <a:rPr lang="sr-Latn-RS" sz="1800" dirty="0"/>
              <a:t>o</a:t>
            </a:r>
            <a:r>
              <a:rPr lang="en-GB" sz="1800" dirty="0" err="1"/>
              <a:t>kom</a:t>
            </a:r>
            <a:r>
              <a:rPr lang="en-GB" sz="1800" dirty="0"/>
              <a:t> </a:t>
            </a:r>
            <a:r>
              <a:rPr lang="en-GB" sz="1800" dirty="0" err="1"/>
              <a:t>celog</a:t>
            </a:r>
            <a:r>
              <a:rPr lang="en-GB" sz="1800" dirty="0"/>
              <a:t> </a:t>
            </a:r>
            <a:r>
              <a:rPr lang="en-GB" sz="1800" dirty="0" err="1"/>
              <a:t>procesa</a:t>
            </a:r>
            <a:r>
              <a:rPr lang="en-GB" sz="1800" dirty="0"/>
              <a:t>.</a:t>
            </a:r>
          </a:p>
          <a:p>
            <a:r>
              <a:rPr lang="en-GB" sz="1800" dirty="0"/>
              <a:t>Korak 2 </a:t>
            </a:r>
            <a:r>
              <a:rPr lang="en-GB" sz="1800" dirty="0" err="1"/>
              <a:t>naglašava</a:t>
            </a:r>
            <a:r>
              <a:rPr lang="en-GB" sz="1800" dirty="0"/>
              <a:t> </a:t>
            </a:r>
            <a:r>
              <a:rPr lang="en-GB" sz="1800" dirty="0" err="1"/>
              <a:t>važnost</a:t>
            </a:r>
            <a:r>
              <a:rPr lang="en-GB" sz="1800" dirty="0"/>
              <a:t> </a:t>
            </a:r>
            <a:r>
              <a:rPr lang="en-GB" sz="1800" dirty="0" err="1"/>
              <a:t>odabira</a:t>
            </a:r>
            <a:r>
              <a:rPr lang="en-GB" sz="1800" dirty="0"/>
              <a:t> </a:t>
            </a:r>
            <a:r>
              <a:rPr lang="en-GB" sz="1800" dirty="0" err="1"/>
              <a:t>uravnotežene</a:t>
            </a:r>
            <a:r>
              <a:rPr lang="en-GB" sz="1800" dirty="0"/>
              <a:t> i </a:t>
            </a:r>
            <a:r>
              <a:rPr lang="en-GB" sz="1800" dirty="0" err="1"/>
              <a:t>raznolike</a:t>
            </a:r>
            <a:r>
              <a:rPr lang="en-GB" sz="1800" dirty="0"/>
              <a:t> </a:t>
            </a:r>
            <a:r>
              <a:rPr lang="sr-Latn-RS" sz="1800" dirty="0"/>
              <a:t>grupe</a:t>
            </a:r>
            <a:r>
              <a:rPr lang="en-GB" sz="1800" dirty="0"/>
              <a:t> </a:t>
            </a:r>
            <a:r>
              <a:rPr lang="en-GB" sz="1800" dirty="0" err="1"/>
              <a:t>stručnjaka</a:t>
            </a:r>
            <a:r>
              <a:rPr lang="en-GB" sz="1800" dirty="0"/>
              <a:t> koji </a:t>
            </a:r>
            <a:r>
              <a:rPr lang="en-GB" sz="1800" dirty="0" err="1"/>
              <a:t>mogu</a:t>
            </a:r>
            <a:r>
              <a:rPr lang="en-GB" sz="1800" dirty="0"/>
              <a:t> </a:t>
            </a:r>
            <a:r>
              <a:rPr lang="en-GB" sz="1800" dirty="0" err="1"/>
              <a:t>pružiti</a:t>
            </a:r>
            <a:r>
              <a:rPr lang="en-GB" sz="1800" dirty="0"/>
              <a:t> </a:t>
            </a:r>
            <a:r>
              <a:rPr lang="en-GB" sz="1800" dirty="0" err="1"/>
              <a:t>vredne</a:t>
            </a:r>
            <a:r>
              <a:rPr lang="en-GB" sz="1800" dirty="0"/>
              <a:t> </a:t>
            </a:r>
            <a:r>
              <a:rPr lang="en-GB" sz="1800" dirty="0" err="1"/>
              <a:t>uvide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različitih</a:t>
            </a:r>
            <a:r>
              <a:rPr lang="en-GB" sz="1800" dirty="0"/>
              <a:t> </a:t>
            </a:r>
            <a:r>
              <a:rPr lang="en-GB" sz="1800" dirty="0" err="1"/>
              <a:t>perspektiva</a:t>
            </a:r>
            <a:r>
              <a:rPr lang="en-GB" sz="1800" dirty="0"/>
              <a:t>.</a:t>
            </a:r>
          </a:p>
          <a:p>
            <a:r>
              <a:rPr lang="en-GB" sz="1800" dirty="0"/>
              <a:t>Korak 3 </a:t>
            </a:r>
            <a:r>
              <a:rPr lang="en-GB" sz="1800" dirty="0" err="1"/>
              <a:t>uključuje</a:t>
            </a:r>
            <a:r>
              <a:rPr lang="en-GB" sz="1800" dirty="0"/>
              <a:t> </a:t>
            </a:r>
            <a:r>
              <a:rPr lang="en-GB" sz="1800" dirty="0" err="1"/>
              <a:t>izradu</a:t>
            </a:r>
            <a:r>
              <a:rPr lang="en-GB" sz="1800" dirty="0"/>
              <a:t> i </a:t>
            </a:r>
            <a:r>
              <a:rPr lang="en-GB" sz="1800" dirty="0" err="1"/>
              <a:t>pokretanje</a:t>
            </a:r>
            <a:r>
              <a:rPr lang="en-GB" sz="1800" dirty="0"/>
              <a:t> </a:t>
            </a:r>
            <a:r>
              <a:rPr lang="en-GB" sz="1800" dirty="0" err="1"/>
              <a:t>upitnika</a:t>
            </a:r>
            <a:r>
              <a:rPr lang="en-GB" sz="1800" dirty="0"/>
              <a:t>, </a:t>
            </a:r>
            <a:r>
              <a:rPr lang="en-GB" sz="1800" dirty="0" err="1"/>
              <a:t>omogućujući</a:t>
            </a:r>
            <a:r>
              <a:rPr lang="en-GB" sz="1800" dirty="0"/>
              <a:t> </a:t>
            </a:r>
            <a:r>
              <a:rPr lang="en-GB" sz="1800" dirty="0" err="1"/>
              <a:t>stručnjacima</a:t>
            </a:r>
            <a:r>
              <a:rPr lang="en-GB" sz="1800" dirty="0"/>
              <a:t> da </a:t>
            </a:r>
            <a:r>
              <a:rPr lang="en-GB" sz="1800" dirty="0" err="1"/>
              <a:t>slobodno</a:t>
            </a:r>
            <a:r>
              <a:rPr lang="en-GB" sz="1800" dirty="0"/>
              <a:t> dele </a:t>
            </a:r>
            <a:r>
              <a:rPr lang="en-GB" sz="1800" dirty="0" err="1"/>
              <a:t>svoja</a:t>
            </a:r>
            <a:r>
              <a:rPr lang="en-GB" sz="1800" dirty="0"/>
              <a:t> </a:t>
            </a:r>
            <a:r>
              <a:rPr lang="en-GB" sz="1800" dirty="0" err="1"/>
              <a:t>mišljenja</a:t>
            </a:r>
            <a:r>
              <a:rPr lang="en-GB" sz="1800" dirty="0"/>
              <a:t> i </a:t>
            </a:r>
            <a:r>
              <a:rPr lang="en-GB" sz="1800" dirty="0" err="1"/>
              <a:t>iterativno</a:t>
            </a:r>
            <a:r>
              <a:rPr lang="en-GB" sz="1800" dirty="0"/>
              <a:t> </a:t>
            </a:r>
            <a:r>
              <a:rPr lang="en-GB" sz="1800" dirty="0" err="1"/>
              <a:t>usavršavaju</a:t>
            </a:r>
            <a:r>
              <a:rPr lang="en-GB" sz="1800" dirty="0"/>
              <a:t> </a:t>
            </a:r>
            <a:r>
              <a:rPr lang="en-GB" sz="1800" dirty="0" err="1"/>
              <a:t>odgovore</a:t>
            </a:r>
            <a:r>
              <a:rPr lang="en-GB" sz="1800" dirty="0"/>
              <a:t> </a:t>
            </a:r>
            <a:r>
              <a:rPr lang="en-GB" sz="1800" dirty="0" err="1"/>
              <a:t>kako</a:t>
            </a:r>
            <a:r>
              <a:rPr lang="en-GB" sz="1800" dirty="0"/>
              <a:t> bi </a:t>
            </a:r>
            <a:r>
              <a:rPr lang="en-GB" sz="1800" dirty="0" err="1"/>
              <a:t>postigli</a:t>
            </a:r>
            <a:r>
              <a:rPr lang="en-GB" sz="1800" dirty="0"/>
              <a:t> </a:t>
            </a:r>
            <a:r>
              <a:rPr lang="en-GB" sz="1800" dirty="0" err="1"/>
              <a:t>konsenzus</a:t>
            </a:r>
            <a:r>
              <a:rPr lang="en-GB" sz="1800" dirty="0"/>
              <a:t>.</a:t>
            </a:r>
          </a:p>
          <a:p>
            <a:r>
              <a:rPr lang="en-GB" sz="1800" dirty="0"/>
              <a:t>Korak 4 </a:t>
            </a:r>
            <a:r>
              <a:rPr lang="en-GB" sz="1800" dirty="0" err="1"/>
              <a:t>uključuje</a:t>
            </a:r>
            <a:r>
              <a:rPr lang="en-GB" sz="1800" dirty="0"/>
              <a:t> </a:t>
            </a:r>
            <a:r>
              <a:rPr lang="en-GB" sz="1800" dirty="0" err="1"/>
              <a:t>analizu</a:t>
            </a:r>
            <a:r>
              <a:rPr lang="en-GB" sz="1800" dirty="0"/>
              <a:t> i </a:t>
            </a:r>
            <a:r>
              <a:rPr lang="en-GB" sz="1800" dirty="0" err="1"/>
              <a:t>koriš</a:t>
            </a:r>
            <a:r>
              <a:rPr lang="sr-Latn-RS" sz="1800" dirty="0"/>
              <a:t>će</a:t>
            </a:r>
            <a:r>
              <a:rPr lang="en-GB" sz="1800" dirty="0" err="1"/>
              <a:t>nje</a:t>
            </a:r>
            <a:r>
              <a:rPr lang="en-GB" sz="1800" dirty="0"/>
              <a:t> </a:t>
            </a:r>
            <a:r>
              <a:rPr lang="en-GB" sz="1800" dirty="0" err="1"/>
              <a:t>dobi</a:t>
            </a:r>
            <a:r>
              <a:rPr lang="sr-Latn-RS" sz="1800" dirty="0"/>
              <a:t>j</a:t>
            </a:r>
            <a:r>
              <a:rPr lang="en-GB" sz="1800" dirty="0" err="1"/>
              <a:t>enih</a:t>
            </a:r>
            <a:r>
              <a:rPr lang="en-GB" sz="1800" dirty="0"/>
              <a:t> </a:t>
            </a:r>
            <a:r>
              <a:rPr lang="en-GB" sz="1800" dirty="0" err="1"/>
              <a:t>rezultata</a:t>
            </a:r>
            <a:r>
              <a:rPr lang="en-GB" sz="1800" dirty="0"/>
              <a:t> </a:t>
            </a:r>
            <a:r>
              <a:rPr lang="en-GB" sz="1800" dirty="0" err="1"/>
              <a:t>za</a:t>
            </a:r>
            <a:r>
              <a:rPr lang="en-GB" sz="1800" dirty="0"/>
              <a:t> inform</a:t>
            </a:r>
            <a:r>
              <a:rPr lang="sr-Latn-RS" sz="1800" dirty="0"/>
              <a:t>isan</a:t>
            </a:r>
            <a:r>
              <a:rPr lang="en-GB" sz="1800" dirty="0"/>
              <a:t>o </a:t>
            </a:r>
            <a:r>
              <a:rPr lang="en-GB" sz="1800" dirty="0" err="1"/>
              <a:t>donošenje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, </a:t>
            </a:r>
            <a:r>
              <a:rPr lang="en-GB" sz="1800" dirty="0" err="1"/>
              <a:t>predviđanje</a:t>
            </a:r>
            <a:r>
              <a:rPr lang="en-GB" sz="1800" dirty="0"/>
              <a:t> </a:t>
            </a:r>
            <a:r>
              <a:rPr lang="en-GB" sz="1800" dirty="0" err="1"/>
              <a:t>ili</a:t>
            </a:r>
            <a:r>
              <a:rPr lang="en-GB" sz="1800" dirty="0"/>
              <a:t> </a:t>
            </a:r>
            <a:r>
              <a:rPr lang="en-GB" sz="1800" dirty="0" err="1"/>
              <a:t>razvoj</a:t>
            </a:r>
            <a:r>
              <a:rPr lang="en-GB" sz="1800" dirty="0"/>
              <a:t> </a:t>
            </a:r>
            <a:r>
              <a:rPr lang="en-GB" sz="1800" dirty="0" err="1"/>
              <a:t>politike</a:t>
            </a:r>
            <a:r>
              <a:rPr lang="en-GB" sz="1800" dirty="0"/>
              <a:t>, </a:t>
            </a:r>
            <a:r>
              <a:rPr lang="en-GB" sz="1800" dirty="0" err="1"/>
              <a:t>iskoriš</a:t>
            </a:r>
            <a:r>
              <a:rPr lang="sr-Latn-RS" sz="1800" dirty="0"/>
              <a:t>ć</a:t>
            </a:r>
            <a:r>
              <a:rPr lang="en-GB" sz="1800" dirty="0" err="1"/>
              <a:t>avajući</a:t>
            </a:r>
            <a:r>
              <a:rPr lang="en-GB" sz="1800" dirty="0"/>
              <a:t> </a:t>
            </a:r>
            <a:r>
              <a:rPr lang="en-GB" sz="1800" dirty="0" err="1"/>
              <a:t>prednosti</a:t>
            </a:r>
            <a:r>
              <a:rPr lang="en-GB" sz="1800" dirty="0"/>
              <a:t> </a:t>
            </a:r>
            <a:r>
              <a:rPr lang="en-GB" sz="1800" dirty="0" err="1"/>
              <a:t>nepristra</a:t>
            </a:r>
            <a:r>
              <a:rPr lang="sr-Latn-RS" sz="1800" dirty="0"/>
              <a:t>s</a:t>
            </a:r>
            <a:r>
              <a:rPr lang="en-GB" sz="1800" dirty="0" err="1"/>
              <a:t>nosti</a:t>
            </a:r>
            <a:r>
              <a:rPr lang="en-GB" sz="1800" dirty="0"/>
              <a:t> </a:t>
            </a:r>
            <a:r>
              <a:rPr lang="en-GB" sz="1800" dirty="0" err="1"/>
              <a:t>koju</a:t>
            </a:r>
            <a:r>
              <a:rPr lang="en-GB" sz="1800" dirty="0"/>
              <a:t> </a:t>
            </a:r>
            <a:r>
              <a:rPr lang="en-GB" sz="1800" dirty="0" err="1"/>
              <a:t>osigurava</a:t>
            </a:r>
            <a:r>
              <a:rPr lang="en-GB" sz="1800" dirty="0"/>
              <a:t> </a:t>
            </a:r>
            <a:r>
              <a:rPr lang="en-GB" sz="1800" dirty="0" err="1"/>
              <a:t>anonimnost</a:t>
            </a:r>
            <a:r>
              <a:rPr lang="en-GB" sz="1800" dirty="0"/>
              <a:t> Delphi </a:t>
            </a:r>
            <a:r>
              <a:rPr lang="en-GB" sz="1800" dirty="0" err="1"/>
              <a:t>procesa</a:t>
            </a:r>
            <a:r>
              <a:rPr lang="en-GB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7471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Pristup</a:t>
            </a:r>
            <a:r>
              <a:rPr lang="en-GB" dirty="0"/>
              <a:t> </a:t>
            </a:r>
            <a:r>
              <a:rPr lang="en-GB" dirty="0" err="1"/>
              <a:t>kvantitativnog</a:t>
            </a:r>
            <a:r>
              <a:rPr lang="en-GB" dirty="0"/>
              <a:t> </a:t>
            </a:r>
            <a:r>
              <a:rPr lang="en-GB" dirty="0" err="1"/>
              <a:t>rudarenja</a:t>
            </a:r>
            <a:r>
              <a:rPr lang="en-GB" dirty="0"/>
              <a:t> </a:t>
            </a:r>
            <a:r>
              <a:rPr lang="en-GB" dirty="0" err="1"/>
              <a:t>podataka</a:t>
            </a:r>
            <a:r>
              <a:rPr lang="en-GB" dirty="0"/>
              <a:t> za </a:t>
            </a:r>
            <a:r>
              <a:rPr lang="en-GB" dirty="0" err="1"/>
              <a:t>otkrivanje</a:t>
            </a:r>
            <a:r>
              <a:rPr lang="en-GB" dirty="0"/>
              <a:t> </a:t>
            </a:r>
            <a:r>
              <a:rPr lang="en-GB" dirty="0" err="1"/>
              <a:t>znanja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GB" sz="1800" dirty="0"/>
          </a:p>
          <a:p>
            <a:r>
              <a:rPr lang="en-GB" sz="1800" dirty="0" err="1"/>
              <a:t>Kvantitativno</a:t>
            </a:r>
            <a:r>
              <a:rPr lang="en-GB" sz="1800" dirty="0"/>
              <a:t> </a:t>
            </a:r>
            <a:r>
              <a:rPr lang="en-GB" sz="1800" dirty="0" err="1"/>
              <a:t>rudarenje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</a:t>
            </a:r>
            <a:r>
              <a:rPr lang="en-GB" sz="1800" dirty="0" err="1"/>
              <a:t>uvelike</a:t>
            </a:r>
            <a:r>
              <a:rPr lang="en-GB" sz="1800" dirty="0"/>
              <a:t> se </a:t>
            </a:r>
            <a:r>
              <a:rPr lang="en-GB" sz="1800" dirty="0" err="1"/>
              <a:t>oslanja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formalne</a:t>
            </a:r>
            <a:r>
              <a:rPr lang="en-GB" sz="1800" dirty="0"/>
              <a:t> </a:t>
            </a:r>
            <a:r>
              <a:rPr lang="en-GB" sz="1800" dirty="0" err="1"/>
              <a:t>matematičke</a:t>
            </a:r>
            <a:r>
              <a:rPr lang="en-GB" sz="1800" dirty="0"/>
              <a:t> alate, </a:t>
            </a:r>
            <a:r>
              <a:rPr lang="en-GB" sz="1800" dirty="0" err="1"/>
              <a:t>posebno</a:t>
            </a:r>
            <a:r>
              <a:rPr lang="en-GB" sz="1800" dirty="0"/>
              <a:t> one </a:t>
            </a:r>
            <a:r>
              <a:rPr lang="en-GB" sz="1800" dirty="0" err="1"/>
              <a:t>statističke</a:t>
            </a:r>
            <a:r>
              <a:rPr lang="en-GB" sz="1800" dirty="0"/>
              <a:t>, za </a:t>
            </a:r>
            <a:r>
              <a:rPr lang="en-GB" sz="1800" dirty="0" err="1"/>
              <a:t>izvlačenje</a:t>
            </a:r>
            <a:r>
              <a:rPr lang="en-GB" sz="1800" dirty="0"/>
              <a:t> </a:t>
            </a:r>
            <a:r>
              <a:rPr lang="en-GB" sz="1800" dirty="0" err="1"/>
              <a:t>stvarnih</a:t>
            </a:r>
            <a:r>
              <a:rPr lang="en-GB" sz="1800" dirty="0"/>
              <a:t> </a:t>
            </a:r>
            <a:r>
              <a:rPr lang="en-GB" sz="1800" dirty="0" err="1"/>
              <a:t>obrazaca</a:t>
            </a:r>
            <a:r>
              <a:rPr lang="en-GB" sz="1800" dirty="0"/>
              <a:t> i </a:t>
            </a:r>
            <a:r>
              <a:rPr lang="en-GB" sz="1800" dirty="0" err="1"/>
              <a:t>generi</a:t>
            </a:r>
            <a:r>
              <a:rPr lang="sr-Latn-RS" sz="1800" dirty="0"/>
              <a:t>s</a:t>
            </a:r>
            <a:r>
              <a:rPr lang="en-GB" sz="1800" dirty="0" err="1"/>
              <a:t>anje</a:t>
            </a:r>
            <a:r>
              <a:rPr lang="en-GB" sz="1800" dirty="0"/>
              <a:t> </a:t>
            </a:r>
            <a:r>
              <a:rPr lang="en-GB" sz="1800" dirty="0" err="1"/>
              <a:t>korisnih</a:t>
            </a:r>
            <a:r>
              <a:rPr lang="en-GB" sz="1800" dirty="0"/>
              <a:t> </a:t>
            </a:r>
            <a:r>
              <a:rPr lang="en-GB" sz="1800" dirty="0" err="1"/>
              <a:t>uvida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o </a:t>
            </a:r>
            <a:r>
              <a:rPr lang="en-GB" sz="1800" dirty="0" err="1"/>
              <a:t>poslovanju</a:t>
            </a:r>
            <a:r>
              <a:rPr lang="en-GB" sz="1800" dirty="0"/>
              <a:t> </a:t>
            </a:r>
            <a:r>
              <a:rPr lang="en-GB" sz="1800" dirty="0" err="1"/>
              <a:t>ili</a:t>
            </a:r>
            <a:r>
              <a:rPr lang="en-GB" sz="1800" dirty="0"/>
              <a:t> </a:t>
            </a:r>
            <a:r>
              <a:rPr lang="en-GB" sz="1800" dirty="0" err="1"/>
              <a:t>lancu</a:t>
            </a:r>
            <a:r>
              <a:rPr lang="en-GB" sz="1800" dirty="0"/>
              <a:t> </a:t>
            </a:r>
            <a:r>
              <a:rPr lang="sr-Latn-RS" sz="1800" dirty="0"/>
              <a:t>snabdevanja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Međutim</a:t>
            </a:r>
            <a:r>
              <a:rPr lang="en-GB" sz="1800" dirty="0"/>
              <a:t>, </a:t>
            </a:r>
            <a:r>
              <a:rPr lang="en-GB" sz="1800" dirty="0" err="1"/>
              <a:t>često</a:t>
            </a:r>
            <a:r>
              <a:rPr lang="en-GB" sz="1800" dirty="0"/>
              <a:t> </a:t>
            </a:r>
            <a:r>
              <a:rPr lang="en-GB" sz="1800" dirty="0" err="1"/>
              <a:t>postoji</a:t>
            </a:r>
            <a:r>
              <a:rPr lang="en-GB" sz="1800" dirty="0"/>
              <a:t> </a:t>
            </a:r>
            <a:r>
              <a:rPr lang="en-GB" sz="1800" dirty="0" err="1"/>
              <a:t>značajan</a:t>
            </a:r>
            <a:r>
              <a:rPr lang="en-GB" sz="1800" dirty="0"/>
              <a:t> </a:t>
            </a:r>
            <a:r>
              <a:rPr lang="en-GB" sz="1800" dirty="0" err="1"/>
              <a:t>nesklad</a:t>
            </a:r>
            <a:r>
              <a:rPr lang="en-GB" sz="1800" dirty="0"/>
              <a:t> </a:t>
            </a:r>
            <a:r>
              <a:rPr lang="en-GB" sz="1800" dirty="0" err="1"/>
              <a:t>između</a:t>
            </a:r>
            <a:r>
              <a:rPr lang="en-GB" sz="1800" dirty="0"/>
              <a:t> </a:t>
            </a:r>
            <a:r>
              <a:rPr lang="en-GB" sz="1800" dirty="0" err="1"/>
              <a:t>pretpostavki</a:t>
            </a:r>
            <a:r>
              <a:rPr lang="en-GB" sz="1800" dirty="0"/>
              <a:t> </a:t>
            </a:r>
            <a:r>
              <a:rPr lang="en-GB" sz="1800" dirty="0" err="1"/>
              <a:t>statističke</a:t>
            </a:r>
            <a:r>
              <a:rPr lang="en-GB" sz="1800" dirty="0"/>
              <a:t> </a:t>
            </a:r>
            <a:r>
              <a:rPr lang="en-GB" sz="1800" dirty="0" err="1"/>
              <a:t>teorije</a:t>
            </a:r>
            <a:r>
              <a:rPr lang="en-GB" sz="1800" dirty="0"/>
              <a:t> i </a:t>
            </a:r>
            <a:r>
              <a:rPr lang="en-GB" sz="1800" dirty="0" err="1"/>
              <a:t>distribucija</a:t>
            </a:r>
            <a:r>
              <a:rPr lang="en-GB" sz="1800" dirty="0"/>
              <a:t> i </a:t>
            </a:r>
            <a:r>
              <a:rPr lang="en-GB" sz="1800" dirty="0" err="1"/>
              <a:t>obrazaca</a:t>
            </a:r>
            <a:r>
              <a:rPr lang="en-GB" sz="1800" dirty="0"/>
              <a:t> </a:t>
            </a:r>
            <a:r>
              <a:rPr lang="en-GB" sz="1800" dirty="0" err="1"/>
              <a:t>prisutnih</a:t>
            </a:r>
            <a:r>
              <a:rPr lang="en-GB" sz="1800" dirty="0"/>
              <a:t> u </a:t>
            </a:r>
            <a:r>
              <a:rPr lang="en-GB" sz="1800" dirty="0" err="1"/>
              <a:t>poslovnim</a:t>
            </a:r>
            <a:r>
              <a:rPr lang="en-GB" sz="1800" dirty="0"/>
              <a:t> </a:t>
            </a:r>
            <a:r>
              <a:rPr lang="en-GB" sz="1800" dirty="0" err="1"/>
              <a:t>podacima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stvarnog</a:t>
            </a:r>
            <a:r>
              <a:rPr lang="en-GB" sz="1800" dirty="0"/>
              <a:t> </a:t>
            </a:r>
            <a:r>
              <a:rPr lang="en-GB" sz="1800" dirty="0" err="1"/>
              <a:t>sveta</a:t>
            </a:r>
            <a:r>
              <a:rPr lang="en-GB" sz="1800" dirty="0"/>
              <a:t>, </a:t>
            </a:r>
            <a:r>
              <a:rPr lang="en-GB" sz="1800" dirty="0" err="1"/>
              <a:t>što</a:t>
            </a:r>
            <a:r>
              <a:rPr lang="en-GB" sz="1800" dirty="0"/>
              <a:t> </a:t>
            </a:r>
            <a:r>
              <a:rPr lang="en-GB" sz="1800" dirty="0" err="1"/>
              <a:t>dovodi</a:t>
            </a:r>
            <a:r>
              <a:rPr lang="en-GB" sz="1800" dirty="0"/>
              <a:t> do </a:t>
            </a:r>
            <a:r>
              <a:rPr lang="en-GB" sz="1800" dirty="0" err="1"/>
              <a:t>potencijalnih</a:t>
            </a:r>
            <a:r>
              <a:rPr lang="en-GB" sz="1800" dirty="0"/>
              <a:t> </a:t>
            </a:r>
            <a:r>
              <a:rPr lang="en-GB" sz="1800" dirty="0" err="1"/>
              <a:t>nedostataka</a:t>
            </a:r>
            <a:r>
              <a:rPr lang="en-GB" sz="1800" dirty="0"/>
              <a:t> u </a:t>
            </a:r>
            <a:r>
              <a:rPr lang="en-GB" sz="1800" dirty="0" err="1"/>
              <a:t>analizi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Ključno</a:t>
            </a:r>
            <a:r>
              <a:rPr lang="en-GB" sz="1800" dirty="0"/>
              <a:t> je da </a:t>
            </a:r>
            <a:r>
              <a:rPr lang="en-GB" sz="1800" dirty="0" err="1"/>
              <a:t>podaci</a:t>
            </a:r>
            <a:r>
              <a:rPr lang="en-GB" sz="1800" dirty="0"/>
              <a:t> </a:t>
            </a:r>
            <a:r>
              <a:rPr lang="en-GB" sz="1800" dirty="0" err="1"/>
              <a:t>zadovoljavaju</a:t>
            </a:r>
            <a:r>
              <a:rPr lang="en-GB" sz="1800" dirty="0"/>
              <a:t> </a:t>
            </a:r>
            <a:r>
              <a:rPr lang="en-GB" sz="1800" dirty="0" err="1"/>
              <a:t>teoretske</a:t>
            </a:r>
            <a:r>
              <a:rPr lang="en-GB" sz="1800" dirty="0"/>
              <a:t> </a:t>
            </a:r>
            <a:r>
              <a:rPr lang="en-GB" sz="1800" dirty="0" err="1"/>
              <a:t>matematičke</a:t>
            </a:r>
            <a:r>
              <a:rPr lang="en-GB" sz="1800" dirty="0"/>
              <a:t> </a:t>
            </a:r>
            <a:r>
              <a:rPr lang="en-GB" sz="1800" dirty="0" err="1"/>
              <a:t>pretpostavke</a:t>
            </a:r>
            <a:r>
              <a:rPr lang="en-GB" sz="1800" dirty="0"/>
              <a:t> za </a:t>
            </a:r>
            <a:r>
              <a:rPr lang="en-GB" sz="1800" dirty="0" err="1"/>
              <a:t>valjane</a:t>
            </a:r>
            <a:r>
              <a:rPr lang="en-GB" sz="1800" dirty="0"/>
              <a:t> </a:t>
            </a:r>
            <a:r>
              <a:rPr lang="en-GB" sz="1800" dirty="0" err="1"/>
              <a:t>rezultate</a:t>
            </a:r>
            <a:r>
              <a:rPr lang="en-GB" sz="1800" dirty="0"/>
              <a:t> </a:t>
            </a:r>
            <a:r>
              <a:rPr lang="en-GB" sz="1800" dirty="0" err="1"/>
              <a:t>modela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informirano</a:t>
            </a:r>
            <a:r>
              <a:rPr lang="en-GB" sz="1800" dirty="0"/>
              <a:t> </a:t>
            </a:r>
            <a:r>
              <a:rPr lang="en-GB" sz="1800" dirty="0" err="1"/>
              <a:t>donošenje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.</a:t>
            </a:r>
          </a:p>
          <a:p>
            <a:r>
              <a:rPr lang="en-GB" sz="1800" dirty="0"/>
              <a:t>Data Mining, </a:t>
            </a:r>
            <a:r>
              <a:rPr lang="en-GB" sz="1800" dirty="0" err="1"/>
              <a:t>ključna</a:t>
            </a:r>
            <a:r>
              <a:rPr lang="en-GB" sz="1800" dirty="0"/>
              <a:t> </a:t>
            </a:r>
            <a:r>
              <a:rPr lang="en-GB" sz="1800" dirty="0" err="1"/>
              <a:t>komponenta</a:t>
            </a:r>
            <a:r>
              <a:rPr lang="en-GB" sz="1800" dirty="0"/>
              <a:t> </a:t>
            </a:r>
            <a:r>
              <a:rPr lang="en-GB" sz="1800" dirty="0" err="1"/>
              <a:t>procesa</a:t>
            </a:r>
            <a:r>
              <a:rPr lang="en-GB" sz="1800" dirty="0"/>
              <a:t> </a:t>
            </a:r>
            <a:r>
              <a:rPr lang="en-GB" sz="1800" dirty="0" err="1"/>
              <a:t>otkrivanja</a:t>
            </a:r>
            <a:r>
              <a:rPr lang="en-GB" sz="1800" dirty="0"/>
              <a:t> </a:t>
            </a:r>
            <a:r>
              <a:rPr lang="en-GB" sz="1800" dirty="0" err="1"/>
              <a:t>znanja</a:t>
            </a:r>
            <a:r>
              <a:rPr lang="en-GB" sz="1800" dirty="0"/>
              <a:t> u </a:t>
            </a:r>
            <a:r>
              <a:rPr lang="en-GB" sz="1800" dirty="0" err="1"/>
              <a:t>bazama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(KDD), </a:t>
            </a:r>
            <a:r>
              <a:rPr lang="en-GB" sz="1800" dirty="0" err="1"/>
              <a:t>multidisciplinaran</a:t>
            </a:r>
            <a:r>
              <a:rPr lang="en-GB" sz="1800" dirty="0"/>
              <a:t> je, </a:t>
            </a:r>
            <a:r>
              <a:rPr lang="en-GB" sz="1800" dirty="0" err="1"/>
              <a:t>sa</a:t>
            </a:r>
            <a:r>
              <a:rPr lang="en-GB" sz="1800" dirty="0"/>
              <a:t> </a:t>
            </a:r>
            <a:r>
              <a:rPr lang="en-GB" sz="1800" dirty="0" err="1"/>
              <a:t>svojim</a:t>
            </a:r>
            <a:r>
              <a:rPr lang="en-GB" sz="1800" dirty="0"/>
              <a:t> </a:t>
            </a:r>
            <a:r>
              <a:rPr lang="en-GB" sz="1800" dirty="0" err="1"/>
              <a:t>analitičkim</a:t>
            </a:r>
            <a:r>
              <a:rPr lang="en-GB" sz="1800" dirty="0"/>
              <a:t> </a:t>
            </a:r>
            <a:r>
              <a:rPr lang="en-GB" sz="1800" dirty="0" err="1"/>
              <a:t>metodama</a:t>
            </a:r>
            <a:r>
              <a:rPr lang="en-GB" sz="1800" dirty="0"/>
              <a:t> </a:t>
            </a:r>
            <a:r>
              <a:rPr lang="en-GB" sz="1800" dirty="0" err="1"/>
              <a:t>utemeljenim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matematici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statistici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Statistika</a:t>
            </a:r>
            <a:r>
              <a:rPr lang="en-GB" sz="1800" dirty="0"/>
              <a:t> </a:t>
            </a:r>
            <a:r>
              <a:rPr lang="en-GB" sz="1800" dirty="0" err="1"/>
              <a:t>igra</a:t>
            </a:r>
            <a:r>
              <a:rPr lang="en-GB" sz="1800" dirty="0"/>
              <a:t> </a:t>
            </a:r>
            <a:r>
              <a:rPr lang="en-GB" sz="1800" dirty="0" err="1"/>
              <a:t>vitalnu</a:t>
            </a:r>
            <a:r>
              <a:rPr lang="en-GB" sz="1800" dirty="0"/>
              <a:t> </a:t>
            </a:r>
            <a:r>
              <a:rPr lang="en-GB" sz="1800" dirty="0" err="1"/>
              <a:t>ulogu</a:t>
            </a:r>
            <a:r>
              <a:rPr lang="en-GB" sz="1800" dirty="0"/>
              <a:t> u </a:t>
            </a:r>
            <a:r>
              <a:rPr lang="en-GB" sz="1800" dirty="0" err="1"/>
              <a:t>analizi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</a:t>
            </a:r>
            <a:r>
              <a:rPr lang="sr-Latn-RS" sz="1800" dirty="0"/>
              <a:t>posebn</a:t>
            </a:r>
            <a:r>
              <a:rPr lang="en-GB" sz="1800" dirty="0"/>
              <a:t>o t</a:t>
            </a:r>
            <a:r>
              <a:rPr lang="sr-Latn-RS" sz="1800" dirty="0"/>
              <a:t>ok</a:t>
            </a:r>
            <a:r>
              <a:rPr lang="en-GB" sz="1800" dirty="0" err="1"/>
              <a:t>om</a:t>
            </a:r>
            <a:r>
              <a:rPr lang="en-GB" sz="1800" dirty="0"/>
              <a:t> faze </a:t>
            </a:r>
            <a:r>
              <a:rPr lang="en-GB" sz="1800" dirty="0" err="1"/>
              <a:t>pripreme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</a:t>
            </a:r>
            <a:r>
              <a:rPr lang="en-GB" sz="1800" dirty="0" err="1"/>
              <a:t>čineći</a:t>
            </a:r>
            <a:r>
              <a:rPr lang="en-GB" sz="1800" dirty="0"/>
              <a:t> </a:t>
            </a:r>
            <a:r>
              <a:rPr lang="en-GB" sz="1800" dirty="0" err="1"/>
              <a:t>temelj</a:t>
            </a:r>
            <a:r>
              <a:rPr lang="en-GB" sz="1800" dirty="0"/>
              <a:t> za </a:t>
            </a:r>
            <a:r>
              <a:rPr lang="en-GB" sz="1800" dirty="0" err="1"/>
              <a:t>različite</a:t>
            </a:r>
            <a:r>
              <a:rPr lang="en-GB" sz="1800" dirty="0"/>
              <a:t> </a:t>
            </a:r>
            <a:r>
              <a:rPr lang="en-GB" sz="1800" dirty="0" err="1"/>
              <a:t>metode</a:t>
            </a:r>
            <a:r>
              <a:rPr lang="en-GB" sz="1800" dirty="0"/>
              <a:t> </a:t>
            </a:r>
            <a:r>
              <a:rPr lang="en-GB" sz="1800" dirty="0" err="1"/>
              <a:t>rudarenja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Zadaci</a:t>
            </a:r>
            <a:r>
              <a:rPr lang="en-GB" sz="1800" dirty="0"/>
              <a:t> Data </a:t>
            </a:r>
            <a:r>
              <a:rPr lang="en-GB" sz="1800" dirty="0" err="1"/>
              <a:t>Mininga</a:t>
            </a:r>
            <a:r>
              <a:rPr lang="en-GB" sz="1800" dirty="0"/>
              <a:t> </a:t>
            </a:r>
            <a:r>
              <a:rPr lang="en-GB" sz="1800" dirty="0" err="1"/>
              <a:t>klasificirani</a:t>
            </a:r>
            <a:r>
              <a:rPr lang="en-GB" sz="1800" dirty="0"/>
              <a:t> </a:t>
            </a:r>
            <a:r>
              <a:rPr lang="en-GB" sz="1800" dirty="0" err="1"/>
              <a:t>su</a:t>
            </a:r>
            <a:r>
              <a:rPr lang="en-GB" sz="1800" dirty="0"/>
              <a:t> u pet </a:t>
            </a:r>
            <a:r>
              <a:rPr lang="en-GB" sz="1800" dirty="0" err="1"/>
              <a:t>kategorija</a:t>
            </a:r>
            <a:r>
              <a:rPr lang="en-GB" sz="1800" dirty="0"/>
              <a:t>: </a:t>
            </a:r>
            <a:r>
              <a:rPr lang="en-GB" sz="1800" dirty="0" err="1"/>
              <a:t>grup</a:t>
            </a:r>
            <a:r>
              <a:rPr lang="sr-Latn-RS" sz="1800" dirty="0"/>
              <a:t>isa</a:t>
            </a:r>
            <a:r>
              <a:rPr lang="en-GB" sz="1800" dirty="0" err="1"/>
              <a:t>nje</a:t>
            </a:r>
            <a:r>
              <a:rPr lang="en-GB" sz="1800" dirty="0"/>
              <a:t>, </a:t>
            </a:r>
            <a:r>
              <a:rPr lang="en-GB" sz="1800" dirty="0" err="1"/>
              <a:t>klasifikacija</a:t>
            </a:r>
            <a:r>
              <a:rPr lang="en-GB" sz="1800" dirty="0"/>
              <a:t>, </a:t>
            </a:r>
            <a:r>
              <a:rPr lang="en-GB" sz="1800" dirty="0" err="1"/>
              <a:t>regresija</a:t>
            </a:r>
            <a:r>
              <a:rPr lang="en-GB" sz="1800" dirty="0"/>
              <a:t>, </a:t>
            </a:r>
            <a:r>
              <a:rPr lang="en-GB" sz="1800" dirty="0" err="1"/>
              <a:t>pravila</a:t>
            </a:r>
            <a:r>
              <a:rPr lang="en-GB" sz="1800" dirty="0"/>
              <a:t> </a:t>
            </a:r>
            <a:r>
              <a:rPr lang="en-GB" sz="1800" dirty="0" err="1"/>
              <a:t>pridruživanja</a:t>
            </a:r>
            <a:r>
              <a:rPr lang="en-GB" sz="1800" dirty="0"/>
              <a:t> i </a:t>
            </a:r>
            <a:r>
              <a:rPr lang="en-GB" sz="1800" dirty="0" err="1"/>
              <a:t>generalizacija</a:t>
            </a:r>
            <a:r>
              <a:rPr lang="en-GB" sz="1800" dirty="0"/>
              <a:t>, od </a:t>
            </a:r>
            <a:r>
              <a:rPr lang="en-GB" sz="1800" dirty="0" err="1"/>
              <a:t>kojih</a:t>
            </a:r>
            <a:r>
              <a:rPr lang="en-GB" sz="1800" dirty="0"/>
              <a:t> </a:t>
            </a:r>
            <a:r>
              <a:rPr lang="en-GB" sz="1800" dirty="0" err="1"/>
              <a:t>svaka</a:t>
            </a:r>
            <a:r>
              <a:rPr lang="en-GB" sz="1800" dirty="0"/>
              <a:t> </a:t>
            </a:r>
            <a:r>
              <a:rPr lang="en-GB" sz="1800" dirty="0" err="1"/>
              <a:t>služi</a:t>
            </a:r>
            <a:r>
              <a:rPr lang="en-GB" sz="1800" dirty="0"/>
              <a:t> </a:t>
            </a:r>
            <a:r>
              <a:rPr lang="en-GB" sz="1800" dirty="0" err="1"/>
              <a:t>različitim</a:t>
            </a:r>
            <a:r>
              <a:rPr lang="en-GB" sz="1800" dirty="0"/>
              <a:t> </a:t>
            </a:r>
            <a:r>
              <a:rPr lang="en-GB" sz="1800" dirty="0" err="1"/>
              <a:t>svrhama</a:t>
            </a:r>
            <a:r>
              <a:rPr lang="en-GB" sz="1800" dirty="0"/>
              <a:t> u </a:t>
            </a:r>
            <a:r>
              <a:rPr lang="en-GB" sz="1800" dirty="0" err="1"/>
              <a:t>otkrivanju</a:t>
            </a:r>
            <a:r>
              <a:rPr lang="en-GB" sz="1800" dirty="0"/>
              <a:t> </a:t>
            </a:r>
            <a:r>
              <a:rPr lang="en-GB" sz="1800" dirty="0" err="1"/>
              <a:t>obrazaca</a:t>
            </a:r>
            <a:r>
              <a:rPr lang="en-GB" sz="1800" dirty="0"/>
              <a:t> i </a:t>
            </a:r>
            <a:r>
              <a:rPr lang="en-GB" sz="1800" dirty="0" err="1"/>
              <a:t>odnosa</a:t>
            </a:r>
            <a:r>
              <a:rPr lang="en-GB" sz="1800" dirty="0"/>
              <a:t> </a:t>
            </a:r>
            <a:r>
              <a:rPr lang="en-GB" sz="1800" dirty="0" err="1"/>
              <a:t>unutar</a:t>
            </a:r>
            <a:r>
              <a:rPr lang="en-GB" sz="1800" dirty="0"/>
              <a:t> </a:t>
            </a:r>
            <a:r>
              <a:rPr lang="en-GB" sz="1800" dirty="0" err="1"/>
              <a:t>skupova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Uobičajene</a:t>
            </a:r>
            <a:r>
              <a:rPr lang="en-GB" sz="1800" dirty="0"/>
              <a:t> </a:t>
            </a:r>
            <a:r>
              <a:rPr lang="en-GB" sz="1800" dirty="0" err="1"/>
              <a:t>tehnike</a:t>
            </a:r>
            <a:r>
              <a:rPr lang="en-GB" sz="1800" dirty="0"/>
              <a:t> u Data </a:t>
            </a:r>
            <a:r>
              <a:rPr lang="en-GB" sz="1800" dirty="0" err="1"/>
              <a:t>Miningu</a:t>
            </a:r>
            <a:r>
              <a:rPr lang="en-GB" sz="1800" dirty="0"/>
              <a:t> </a:t>
            </a:r>
            <a:r>
              <a:rPr lang="en-GB" sz="1800" dirty="0" err="1"/>
              <a:t>uključuju</a:t>
            </a:r>
            <a:r>
              <a:rPr lang="en-GB" sz="1800" dirty="0"/>
              <a:t> </a:t>
            </a:r>
            <a:r>
              <a:rPr lang="en-GB" sz="1800" dirty="0" err="1"/>
              <a:t>pravila</a:t>
            </a:r>
            <a:r>
              <a:rPr lang="en-GB" sz="1800" dirty="0"/>
              <a:t> </a:t>
            </a:r>
            <a:r>
              <a:rPr lang="en-GB" sz="1800" dirty="0" err="1"/>
              <a:t>klasifikacije</a:t>
            </a:r>
            <a:r>
              <a:rPr lang="en-GB" sz="1800" dirty="0"/>
              <a:t> </a:t>
            </a:r>
            <a:r>
              <a:rPr lang="en-GB" sz="1800" dirty="0" err="1"/>
              <a:t>ili</a:t>
            </a:r>
            <a:r>
              <a:rPr lang="en-GB" sz="1800" dirty="0"/>
              <a:t> </a:t>
            </a:r>
            <a:r>
              <a:rPr lang="en-GB" sz="1800" dirty="0" err="1"/>
              <a:t>stabla</a:t>
            </a:r>
            <a:r>
              <a:rPr lang="en-GB" sz="1800" dirty="0"/>
              <a:t> </a:t>
            </a:r>
            <a:r>
              <a:rPr lang="en-GB" sz="1800" dirty="0" err="1"/>
              <a:t>odlučivanja</a:t>
            </a:r>
            <a:r>
              <a:rPr lang="en-GB" sz="1800" dirty="0"/>
              <a:t>, </a:t>
            </a:r>
            <a:r>
              <a:rPr lang="en-GB" sz="1800" dirty="0" err="1"/>
              <a:t>regresiju</a:t>
            </a:r>
            <a:r>
              <a:rPr lang="en-GB" sz="1800" dirty="0"/>
              <a:t>, </a:t>
            </a:r>
            <a:r>
              <a:rPr lang="en-GB" sz="1800" dirty="0" err="1"/>
              <a:t>klasteriranje</a:t>
            </a:r>
            <a:r>
              <a:rPr lang="en-GB" sz="1800" dirty="0"/>
              <a:t>, </a:t>
            </a:r>
            <a:r>
              <a:rPr lang="en-GB" sz="1800" dirty="0" err="1"/>
              <a:t>genetske</a:t>
            </a:r>
            <a:r>
              <a:rPr lang="en-GB" sz="1800" dirty="0"/>
              <a:t> </a:t>
            </a:r>
            <a:r>
              <a:rPr lang="en-GB" sz="1800" dirty="0" err="1"/>
              <a:t>algoritme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modeliranje</a:t>
            </a:r>
            <a:r>
              <a:rPr lang="en-GB" sz="1800" dirty="0"/>
              <a:t> </a:t>
            </a:r>
            <a:r>
              <a:rPr lang="en-GB" sz="1800" dirty="0" err="1"/>
              <a:t>temeljeno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agentima</a:t>
            </a:r>
            <a:r>
              <a:rPr lang="en-GB" sz="1800" dirty="0"/>
              <a:t>, </a:t>
            </a:r>
            <a:r>
              <a:rPr lang="en-GB" sz="1800" dirty="0" err="1"/>
              <a:t>među</a:t>
            </a:r>
            <a:r>
              <a:rPr lang="en-GB" sz="1800" dirty="0"/>
              <a:t> </a:t>
            </a:r>
            <a:r>
              <a:rPr lang="en-GB" sz="1800" dirty="0" err="1"/>
              <a:t>ostalima</a:t>
            </a:r>
            <a:r>
              <a:rPr lang="en-GB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0109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Pristup</a:t>
            </a:r>
            <a:r>
              <a:rPr lang="en-GB" dirty="0"/>
              <a:t> </a:t>
            </a:r>
            <a:r>
              <a:rPr lang="en-GB" dirty="0" err="1"/>
              <a:t>kvantitativnog</a:t>
            </a:r>
            <a:r>
              <a:rPr lang="en-GB" dirty="0"/>
              <a:t> </a:t>
            </a:r>
            <a:r>
              <a:rPr lang="en-GB" dirty="0" err="1"/>
              <a:t>rudarenja</a:t>
            </a:r>
            <a:r>
              <a:rPr lang="en-GB" dirty="0"/>
              <a:t> </a:t>
            </a:r>
            <a:r>
              <a:rPr lang="en-GB" dirty="0" err="1"/>
              <a:t>podataka</a:t>
            </a:r>
            <a:r>
              <a:rPr lang="en-GB" dirty="0"/>
              <a:t> za </a:t>
            </a:r>
            <a:r>
              <a:rPr lang="en-GB" dirty="0" err="1"/>
              <a:t>otkrivanje</a:t>
            </a:r>
            <a:r>
              <a:rPr lang="en-GB" dirty="0"/>
              <a:t> </a:t>
            </a:r>
            <a:r>
              <a:rPr lang="en-GB" dirty="0" err="1"/>
              <a:t>znanja</a:t>
            </a:r>
            <a:endParaRPr lang="pl-PL" dirty="0"/>
          </a:p>
        </p:txBody>
      </p:sp>
      <p:pic>
        <p:nvPicPr>
          <p:cNvPr id="6" name="Picture 5" descr="A diagram of different types of data&#10;&#10;Description automatically generate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481" y="1946187"/>
            <a:ext cx="6079011" cy="31695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87864" y="5115697"/>
            <a:ext cx="3074881" cy="314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pl-PL" sz="11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Figure. Zadaci rudarenja podataka (Su, 2016).</a:t>
            </a:r>
            <a:endParaRPr lang="en-GB" sz="1100" dirty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36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Pristup</a:t>
            </a:r>
            <a:r>
              <a:rPr lang="en-GB" dirty="0"/>
              <a:t> </a:t>
            </a:r>
            <a:r>
              <a:rPr lang="en-GB" dirty="0" err="1"/>
              <a:t>kvantitativnog</a:t>
            </a:r>
            <a:r>
              <a:rPr lang="en-GB" dirty="0"/>
              <a:t> </a:t>
            </a:r>
            <a:r>
              <a:rPr lang="en-GB" dirty="0" err="1"/>
              <a:t>rudarenja</a:t>
            </a:r>
            <a:r>
              <a:rPr lang="en-GB" dirty="0"/>
              <a:t> </a:t>
            </a:r>
            <a:r>
              <a:rPr lang="en-GB" dirty="0" err="1"/>
              <a:t>podataka</a:t>
            </a:r>
            <a:r>
              <a:rPr lang="en-GB" dirty="0"/>
              <a:t> za </a:t>
            </a:r>
            <a:r>
              <a:rPr lang="en-GB" dirty="0" err="1"/>
              <a:t>otkrivanje</a:t>
            </a:r>
            <a:r>
              <a:rPr lang="en-GB" dirty="0"/>
              <a:t> </a:t>
            </a:r>
            <a:r>
              <a:rPr lang="en-GB" dirty="0" err="1"/>
              <a:t>znanja</a:t>
            </a:r>
            <a:endParaRPr lang="pl-PL" dirty="0"/>
          </a:p>
        </p:txBody>
      </p:sp>
      <p:sp>
        <p:nvSpPr>
          <p:cNvPr id="3" name="Rectangle 2"/>
          <p:cNvSpPr/>
          <p:nvPr/>
        </p:nvSpPr>
        <p:spPr>
          <a:xfrm>
            <a:off x="3751039" y="5115697"/>
            <a:ext cx="3948517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pl-PL" sz="11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Figure. </a:t>
            </a:r>
            <a:r>
              <a:rPr lang="pl-PL" sz="1100" dirty="0"/>
              <a:t>Steps that compose the KDD process (Fayyad et al, 1996).</a:t>
            </a:r>
            <a:endParaRPr lang="en-GB" sz="1100" dirty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diagram of data processing process&#10;&#10;Description automatically generate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384" y="1464344"/>
            <a:ext cx="5244439" cy="365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128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Pristup</a:t>
            </a:r>
            <a:r>
              <a:rPr lang="en-GB" dirty="0"/>
              <a:t> </a:t>
            </a:r>
            <a:r>
              <a:rPr lang="en-GB" dirty="0" err="1"/>
              <a:t>kvantitativnog</a:t>
            </a:r>
            <a:r>
              <a:rPr lang="en-GB" dirty="0"/>
              <a:t> </a:t>
            </a:r>
            <a:r>
              <a:rPr lang="en-GB" dirty="0" err="1"/>
              <a:t>rudarenja</a:t>
            </a:r>
            <a:r>
              <a:rPr lang="en-GB" dirty="0"/>
              <a:t> </a:t>
            </a:r>
            <a:r>
              <a:rPr lang="en-GB" dirty="0" err="1"/>
              <a:t>podataka</a:t>
            </a:r>
            <a:r>
              <a:rPr lang="en-GB" dirty="0"/>
              <a:t> za </a:t>
            </a:r>
            <a:r>
              <a:rPr lang="en-GB" dirty="0" err="1"/>
              <a:t>otkrivanje</a:t>
            </a:r>
            <a:r>
              <a:rPr lang="en-GB" dirty="0"/>
              <a:t> </a:t>
            </a:r>
            <a:r>
              <a:rPr lang="en-GB" dirty="0" err="1"/>
              <a:t>znanja</a:t>
            </a:r>
            <a:endParaRPr lang="pl-PL" dirty="0"/>
          </a:p>
        </p:txBody>
      </p:sp>
      <p:sp>
        <p:nvSpPr>
          <p:cNvPr id="3" name="Rectangle 2"/>
          <p:cNvSpPr/>
          <p:nvPr/>
        </p:nvSpPr>
        <p:spPr>
          <a:xfrm>
            <a:off x="4085265" y="5115697"/>
            <a:ext cx="3280065" cy="3189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pl-PL" sz="11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Slika. </a:t>
            </a:r>
            <a:r>
              <a:rPr lang="pl-PL" sz="1100" dirty="0"/>
              <a:t>Koraci koji čine KDD proces(Fayyad et al, 1996).</a:t>
            </a:r>
            <a:endParaRPr lang="en-GB" sz="1100" dirty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diagram of data processing process&#10;&#10;Description automatically generate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384" y="1464344"/>
            <a:ext cx="5244439" cy="365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765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Pristup</a:t>
            </a:r>
            <a:r>
              <a:rPr lang="en-GB" dirty="0"/>
              <a:t> </a:t>
            </a:r>
            <a:r>
              <a:rPr lang="en-GB" dirty="0" err="1"/>
              <a:t>kvantitativnog</a:t>
            </a:r>
            <a:r>
              <a:rPr lang="en-GB" dirty="0"/>
              <a:t> </a:t>
            </a:r>
            <a:r>
              <a:rPr lang="en-GB" dirty="0" err="1"/>
              <a:t>rudarenja</a:t>
            </a:r>
            <a:r>
              <a:rPr lang="en-GB" dirty="0"/>
              <a:t> </a:t>
            </a:r>
            <a:r>
              <a:rPr lang="en-GB" dirty="0" err="1"/>
              <a:t>podataka</a:t>
            </a:r>
            <a:r>
              <a:rPr lang="en-GB" dirty="0"/>
              <a:t> za </a:t>
            </a:r>
            <a:r>
              <a:rPr lang="en-GB" dirty="0" err="1"/>
              <a:t>otkrivanje</a:t>
            </a:r>
            <a:r>
              <a:rPr lang="en-GB" dirty="0"/>
              <a:t> </a:t>
            </a:r>
            <a:r>
              <a:rPr lang="en-GB" dirty="0" err="1"/>
              <a:t>znanja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GB" sz="1800" dirty="0"/>
          </a:p>
          <a:p>
            <a:r>
              <a:rPr lang="en-GB" sz="1800" dirty="0"/>
              <a:t>Model CRISP-DM </a:t>
            </a:r>
            <a:r>
              <a:rPr lang="en-GB" sz="1800" dirty="0" err="1"/>
              <a:t>obično</a:t>
            </a:r>
            <a:r>
              <a:rPr lang="en-GB" sz="1800" dirty="0"/>
              <a:t> se </a:t>
            </a:r>
            <a:r>
              <a:rPr lang="en-GB" sz="1800" dirty="0" err="1"/>
              <a:t>koristi</a:t>
            </a:r>
            <a:r>
              <a:rPr lang="en-GB" sz="1800" dirty="0"/>
              <a:t> za </a:t>
            </a:r>
            <a:r>
              <a:rPr lang="en-GB" sz="1800" dirty="0" err="1"/>
              <a:t>opisivanje</a:t>
            </a:r>
            <a:r>
              <a:rPr lang="en-GB" sz="1800" dirty="0"/>
              <a:t> </a:t>
            </a:r>
            <a:r>
              <a:rPr lang="en-GB" sz="1800" dirty="0" err="1"/>
              <a:t>koraka</a:t>
            </a:r>
            <a:r>
              <a:rPr lang="en-GB" sz="1800" dirty="0"/>
              <a:t> </a:t>
            </a:r>
            <a:r>
              <a:rPr lang="en-GB" sz="1800" dirty="0" err="1"/>
              <a:t>procesa</a:t>
            </a:r>
            <a:r>
              <a:rPr lang="en-GB" sz="1800" dirty="0"/>
              <a:t> </a:t>
            </a:r>
            <a:r>
              <a:rPr lang="en-GB" sz="1800" dirty="0" err="1"/>
              <a:t>otkrivanja</a:t>
            </a:r>
            <a:r>
              <a:rPr lang="en-GB" sz="1800" dirty="0"/>
              <a:t> </a:t>
            </a:r>
            <a:r>
              <a:rPr lang="en-GB" sz="1800" dirty="0" err="1"/>
              <a:t>znanja</a:t>
            </a:r>
            <a:r>
              <a:rPr lang="en-GB" sz="1800" dirty="0"/>
              <a:t> u </a:t>
            </a:r>
            <a:r>
              <a:rPr lang="en-GB" sz="1800" dirty="0" err="1"/>
              <a:t>bazama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(KDD), </a:t>
            </a:r>
            <a:r>
              <a:rPr lang="en-GB" sz="1800" dirty="0" err="1"/>
              <a:t>služeći</a:t>
            </a:r>
            <a:r>
              <a:rPr lang="en-GB" sz="1800" dirty="0"/>
              <a:t> </a:t>
            </a:r>
            <a:r>
              <a:rPr lang="en-GB" sz="1800" dirty="0" err="1"/>
              <a:t>kao</a:t>
            </a:r>
            <a:r>
              <a:rPr lang="en-GB" sz="1800" dirty="0"/>
              <a:t> </a:t>
            </a:r>
            <a:r>
              <a:rPr lang="en-GB" sz="1800" dirty="0" err="1"/>
              <a:t>vodeći</a:t>
            </a:r>
            <a:r>
              <a:rPr lang="en-GB" sz="1800" dirty="0"/>
              <a:t> </a:t>
            </a:r>
            <a:r>
              <a:rPr lang="en-GB" sz="1800" dirty="0" err="1"/>
              <a:t>industrijski</a:t>
            </a:r>
            <a:r>
              <a:rPr lang="en-GB" sz="1800" dirty="0"/>
              <a:t> model.</a:t>
            </a:r>
          </a:p>
          <a:p>
            <a:r>
              <a:rPr lang="en-GB" sz="1800" dirty="0" err="1"/>
              <a:t>Tehnike</a:t>
            </a:r>
            <a:r>
              <a:rPr lang="en-GB" sz="1800" dirty="0"/>
              <a:t> </a:t>
            </a:r>
            <a:r>
              <a:rPr lang="en-GB" sz="1800" dirty="0" err="1"/>
              <a:t>rudarenja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</a:t>
            </a:r>
            <a:r>
              <a:rPr lang="en-GB" sz="1800" dirty="0" err="1"/>
              <a:t>koje</a:t>
            </a:r>
            <a:r>
              <a:rPr lang="en-GB" sz="1800" dirty="0"/>
              <a:t> se </a:t>
            </a:r>
            <a:r>
              <a:rPr lang="en-GB" sz="1800" dirty="0" err="1"/>
              <a:t>obično</a:t>
            </a:r>
            <a:r>
              <a:rPr lang="en-GB" sz="1800" dirty="0"/>
              <a:t> </a:t>
            </a:r>
            <a:r>
              <a:rPr lang="en-GB" sz="1800" dirty="0" err="1"/>
              <a:t>primjenjuju</a:t>
            </a:r>
            <a:r>
              <a:rPr lang="en-GB" sz="1800" dirty="0"/>
              <a:t> u </a:t>
            </a:r>
            <a:r>
              <a:rPr lang="en-GB" sz="1800" dirty="0" err="1"/>
              <a:t>lancima</a:t>
            </a:r>
            <a:r>
              <a:rPr lang="en-GB" sz="1800" dirty="0"/>
              <a:t> </a:t>
            </a:r>
            <a:r>
              <a:rPr lang="sr-Latn-RS" sz="1800" dirty="0"/>
              <a:t>snabdevanja </a:t>
            </a:r>
            <a:r>
              <a:rPr lang="en-GB" sz="1800" dirty="0" err="1"/>
              <a:t>uključuju</a:t>
            </a:r>
            <a:r>
              <a:rPr lang="en-GB" sz="1800" dirty="0"/>
              <a:t> </a:t>
            </a:r>
            <a:r>
              <a:rPr lang="en-GB" sz="1800" dirty="0" err="1"/>
              <a:t>stabla</a:t>
            </a:r>
            <a:r>
              <a:rPr lang="en-GB" sz="1800" dirty="0"/>
              <a:t> </a:t>
            </a:r>
            <a:r>
              <a:rPr lang="en-GB" sz="1800" dirty="0" err="1"/>
              <a:t>odlučivanja</a:t>
            </a:r>
            <a:r>
              <a:rPr lang="en-GB" sz="1800" dirty="0"/>
              <a:t>, </a:t>
            </a:r>
            <a:r>
              <a:rPr lang="en-GB" sz="1800" dirty="0" err="1"/>
              <a:t>regresiju</a:t>
            </a:r>
            <a:r>
              <a:rPr lang="en-GB" sz="1800" dirty="0"/>
              <a:t>, </a:t>
            </a:r>
            <a:r>
              <a:rPr lang="en-GB" sz="1800" dirty="0" err="1"/>
              <a:t>pravila</a:t>
            </a:r>
            <a:r>
              <a:rPr lang="en-GB" sz="1800" dirty="0"/>
              <a:t> </a:t>
            </a:r>
            <a:r>
              <a:rPr lang="en-GB" sz="1800" dirty="0" err="1"/>
              <a:t>pridruživanja</a:t>
            </a:r>
            <a:r>
              <a:rPr lang="en-GB" sz="1800" dirty="0"/>
              <a:t>, </a:t>
            </a:r>
            <a:r>
              <a:rPr lang="en-GB" sz="1800" dirty="0" err="1"/>
              <a:t>genetske</a:t>
            </a:r>
            <a:r>
              <a:rPr lang="en-GB" sz="1800" dirty="0"/>
              <a:t> </a:t>
            </a:r>
            <a:r>
              <a:rPr lang="en-GB" sz="1800" dirty="0" err="1"/>
              <a:t>algoritme</a:t>
            </a:r>
            <a:r>
              <a:rPr lang="en-GB" sz="1800" dirty="0"/>
              <a:t> i </a:t>
            </a:r>
            <a:r>
              <a:rPr lang="en-GB" sz="1800" dirty="0" err="1"/>
              <a:t>algoritme</a:t>
            </a:r>
            <a:r>
              <a:rPr lang="en-GB" sz="1800" dirty="0"/>
              <a:t> </a:t>
            </a:r>
            <a:r>
              <a:rPr lang="en-GB" sz="1800" dirty="0" err="1"/>
              <a:t>klasteriranja</a:t>
            </a:r>
            <a:r>
              <a:rPr lang="en-GB" sz="1800" dirty="0"/>
              <a:t>, od </a:t>
            </a:r>
            <a:r>
              <a:rPr lang="en-GB" sz="1800" dirty="0" err="1"/>
              <a:t>kojih</a:t>
            </a:r>
            <a:r>
              <a:rPr lang="en-GB" sz="1800" dirty="0"/>
              <a:t> </a:t>
            </a:r>
            <a:r>
              <a:rPr lang="en-GB" sz="1800" dirty="0" err="1"/>
              <a:t>svaka</a:t>
            </a:r>
            <a:r>
              <a:rPr lang="en-GB" sz="1800" dirty="0"/>
              <a:t> </a:t>
            </a:r>
            <a:r>
              <a:rPr lang="en-GB" sz="1800" dirty="0" err="1"/>
              <a:t>ima</a:t>
            </a:r>
            <a:r>
              <a:rPr lang="en-GB" sz="1800" dirty="0"/>
              <a:t> </a:t>
            </a:r>
            <a:r>
              <a:rPr lang="en-GB" sz="1800" dirty="0" err="1"/>
              <a:t>specifične</a:t>
            </a:r>
            <a:r>
              <a:rPr lang="en-GB" sz="1800" dirty="0"/>
              <a:t> </a:t>
            </a:r>
            <a:r>
              <a:rPr lang="en-GB" sz="1800" dirty="0" err="1"/>
              <a:t>primjene</a:t>
            </a:r>
            <a:r>
              <a:rPr lang="en-GB" sz="1800" dirty="0"/>
              <a:t> </a:t>
            </a:r>
            <a:r>
              <a:rPr lang="en-GB" sz="1800" dirty="0" err="1"/>
              <a:t>kao</a:t>
            </a:r>
            <a:r>
              <a:rPr lang="en-GB" sz="1800" dirty="0"/>
              <a:t> </a:t>
            </a:r>
            <a:r>
              <a:rPr lang="en-GB" sz="1800" dirty="0" err="1"/>
              <a:t>što</a:t>
            </a:r>
            <a:r>
              <a:rPr lang="en-GB" sz="1800" dirty="0"/>
              <a:t> </a:t>
            </a:r>
            <a:r>
              <a:rPr lang="en-GB" sz="1800" dirty="0" err="1"/>
              <a:t>su</a:t>
            </a:r>
            <a:r>
              <a:rPr lang="en-GB" sz="1800" dirty="0"/>
              <a:t> </a:t>
            </a:r>
            <a:r>
              <a:rPr lang="en-GB" sz="1800" dirty="0" err="1"/>
              <a:t>predviđanje</a:t>
            </a:r>
            <a:r>
              <a:rPr lang="en-GB" sz="1800" dirty="0"/>
              <a:t>, </a:t>
            </a:r>
            <a:r>
              <a:rPr lang="en-GB" sz="1800" dirty="0" err="1"/>
              <a:t>identifikacija</a:t>
            </a:r>
            <a:r>
              <a:rPr lang="en-GB" sz="1800" dirty="0"/>
              <a:t> </a:t>
            </a:r>
            <a:r>
              <a:rPr lang="en-GB" sz="1800" dirty="0" err="1"/>
              <a:t>grešaka</a:t>
            </a:r>
            <a:r>
              <a:rPr lang="en-GB" sz="1800" dirty="0"/>
              <a:t> i </a:t>
            </a:r>
            <a:r>
              <a:rPr lang="en-GB" sz="1800" dirty="0" err="1"/>
              <a:t>optimizacija</a:t>
            </a:r>
            <a:r>
              <a:rPr lang="en-GB" sz="1800" dirty="0"/>
              <a:t> </a:t>
            </a:r>
            <a:r>
              <a:rPr lang="en-GB" sz="1800" dirty="0" err="1"/>
              <a:t>proizvodnje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Znanje</a:t>
            </a:r>
            <a:r>
              <a:rPr lang="en-GB" sz="1800" dirty="0"/>
              <a:t> </a:t>
            </a:r>
            <a:r>
              <a:rPr lang="en-GB" sz="1800" dirty="0" err="1"/>
              <a:t>izvučeno</a:t>
            </a:r>
            <a:r>
              <a:rPr lang="en-GB" sz="1800" dirty="0"/>
              <a:t> </a:t>
            </a:r>
            <a:r>
              <a:rPr lang="en-GB" sz="1800" dirty="0" err="1"/>
              <a:t>rudarenjem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</a:t>
            </a:r>
            <a:r>
              <a:rPr lang="en-GB" sz="1800" dirty="0" err="1"/>
              <a:t>često</a:t>
            </a:r>
            <a:r>
              <a:rPr lang="en-GB" sz="1800" dirty="0"/>
              <a:t> se </a:t>
            </a:r>
            <a:r>
              <a:rPr lang="en-GB" sz="1800" dirty="0" err="1"/>
              <a:t>pohranjuje</a:t>
            </a:r>
            <a:r>
              <a:rPr lang="en-GB" sz="1800" dirty="0"/>
              <a:t> i </a:t>
            </a:r>
            <a:r>
              <a:rPr lang="en-GB" sz="1800" dirty="0" err="1"/>
              <a:t>predstavlja</a:t>
            </a:r>
            <a:r>
              <a:rPr lang="en-GB" sz="1800" dirty="0"/>
              <a:t> </a:t>
            </a:r>
            <a:r>
              <a:rPr lang="en-GB" sz="1800" dirty="0" err="1"/>
              <a:t>pomoću</a:t>
            </a:r>
            <a:r>
              <a:rPr lang="en-GB" sz="1800" dirty="0"/>
              <a:t> </a:t>
            </a:r>
            <a:r>
              <a:rPr lang="en-GB" sz="1800" dirty="0" err="1"/>
              <a:t>ekspertnih</a:t>
            </a:r>
            <a:r>
              <a:rPr lang="en-GB" sz="1800" dirty="0"/>
              <a:t> s</a:t>
            </a:r>
            <a:r>
              <a:rPr lang="sr-Latn-RS" sz="1800" dirty="0"/>
              <a:t>istema</a:t>
            </a:r>
            <a:r>
              <a:rPr lang="en-GB" sz="1800" dirty="0"/>
              <a:t> (ES), </a:t>
            </a:r>
            <a:r>
              <a:rPr lang="en-GB" sz="1800" dirty="0" err="1"/>
              <a:t>sofisticiranih</a:t>
            </a:r>
            <a:r>
              <a:rPr lang="en-GB" sz="1800" dirty="0"/>
              <a:t> s</a:t>
            </a:r>
            <a:r>
              <a:rPr lang="sr-Latn-RS" sz="1800" dirty="0"/>
              <a:t>istem</a:t>
            </a:r>
            <a:r>
              <a:rPr lang="en-GB" sz="1800" dirty="0"/>
              <a:t>a </a:t>
            </a:r>
            <a:r>
              <a:rPr lang="en-GB" sz="1800" dirty="0" err="1"/>
              <a:t>znanja</a:t>
            </a:r>
            <a:r>
              <a:rPr lang="en-GB" sz="1800" dirty="0"/>
              <a:t> </a:t>
            </a:r>
            <a:r>
              <a:rPr lang="en-GB" sz="1800" dirty="0" err="1"/>
              <a:t>osmišljenih</a:t>
            </a:r>
            <a:r>
              <a:rPr lang="en-GB" sz="1800" dirty="0"/>
              <a:t> za </a:t>
            </a:r>
            <a:r>
              <a:rPr lang="en-GB" sz="1800" dirty="0" err="1"/>
              <a:t>oponašanje</a:t>
            </a:r>
            <a:r>
              <a:rPr lang="en-GB" sz="1800" dirty="0"/>
              <a:t> </a:t>
            </a:r>
            <a:r>
              <a:rPr lang="en-GB" sz="1800" dirty="0" err="1"/>
              <a:t>ljudske</a:t>
            </a:r>
            <a:r>
              <a:rPr lang="en-GB" sz="1800" dirty="0"/>
              <a:t> </a:t>
            </a:r>
            <a:r>
              <a:rPr lang="en-GB" sz="1800" dirty="0" err="1"/>
              <a:t>stručnosti</a:t>
            </a:r>
            <a:r>
              <a:rPr lang="en-GB" sz="1800" dirty="0"/>
              <a:t> u </a:t>
            </a:r>
            <a:r>
              <a:rPr lang="en-GB" sz="1800" dirty="0" err="1"/>
              <a:t>različitim</a:t>
            </a:r>
            <a:r>
              <a:rPr lang="en-GB" sz="1800" dirty="0"/>
              <a:t> </a:t>
            </a:r>
            <a:r>
              <a:rPr lang="en-GB" sz="1800" dirty="0" err="1"/>
              <a:t>domenama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Ekspertni</a:t>
            </a:r>
            <a:r>
              <a:rPr lang="en-GB" sz="1800" dirty="0"/>
              <a:t> s</a:t>
            </a:r>
            <a:r>
              <a:rPr lang="sr-Latn-RS" sz="1800" dirty="0"/>
              <a:t>istemi</a:t>
            </a:r>
            <a:r>
              <a:rPr lang="en-GB" sz="1800" dirty="0"/>
              <a:t> (ES) </a:t>
            </a:r>
            <a:r>
              <a:rPr lang="en-GB" sz="1800" dirty="0" err="1"/>
              <a:t>oponašaju</a:t>
            </a:r>
            <a:r>
              <a:rPr lang="en-GB" sz="1800" dirty="0"/>
              <a:t> </a:t>
            </a:r>
            <a:r>
              <a:rPr lang="en-GB" sz="1800" dirty="0" err="1"/>
              <a:t>ljudsko</a:t>
            </a:r>
            <a:r>
              <a:rPr lang="en-GB" sz="1800" dirty="0"/>
              <a:t> </a:t>
            </a:r>
            <a:r>
              <a:rPr lang="en-GB" sz="1800" dirty="0" err="1"/>
              <a:t>razmišljanje</a:t>
            </a:r>
            <a:r>
              <a:rPr lang="en-GB" sz="1800" dirty="0"/>
              <a:t> </a:t>
            </a:r>
            <a:r>
              <a:rPr lang="en-GB" sz="1800" dirty="0" err="1"/>
              <a:t>kako</a:t>
            </a:r>
            <a:r>
              <a:rPr lang="en-GB" sz="1800" dirty="0"/>
              <a:t> bi </a:t>
            </a:r>
            <a:r>
              <a:rPr lang="en-GB" sz="1800" dirty="0" err="1"/>
              <a:t>došli</a:t>
            </a:r>
            <a:r>
              <a:rPr lang="en-GB" sz="1800" dirty="0"/>
              <a:t> do </a:t>
            </a:r>
            <a:r>
              <a:rPr lang="en-GB" sz="1800" dirty="0" err="1"/>
              <a:t>zaključaka</a:t>
            </a:r>
            <a:r>
              <a:rPr lang="en-GB" sz="1800" dirty="0"/>
              <a:t>, </a:t>
            </a:r>
            <a:r>
              <a:rPr lang="en-GB" sz="1800" dirty="0" err="1"/>
              <a:t>podržavajući</a:t>
            </a:r>
            <a:r>
              <a:rPr lang="en-GB" sz="1800" dirty="0"/>
              <a:t> </a:t>
            </a:r>
            <a:r>
              <a:rPr lang="en-GB" sz="1800" dirty="0" err="1"/>
              <a:t>donositelje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 </a:t>
            </a:r>
            <a:r>
              <a:rPr lang="en-GB" sz="1800" dirty="0" err="1"/>
              <a:t>ili</a:t>
            </a:r>
            <a:r>
              <a:rPr lang="en-GB" sz="1800" dirty="0"/>
              <a:t> </a:t>
            </a:r>
            <a:r>
              <a:rPr lang="en-GB" sz="1800" dirty="0" err="1"/>
              <a:t>ih</a:t>
            </a:r>
            <a:r>
              <a:rPr lang="en-GB" sz="1800" dirty="0"/>
              <a:t> </a:t>
            </a:r>
            <a:r>
              <a:rPr lang="en-GB" sz="1800" dirty="0" err="1"/>
              <a:t>čak</a:t>
            </a:r>
            <a:r>
              <a:rPr lang="en-GB" sz="1800" dirty="0"/>
              <a:t> </a:t>
            </a:r>
            <a:r>
              <a:rPr lang="en-GB" sz="1800" dirty="0" err="1"/>
              <a:t>zamenjujući</a:t>
            </a:r>
            <a:r>
              <a:rPr lang="en-GB" sz="1800" dirty="0"/>
              <a:t> u </a:t>
            </a:r>
            <a:r>
              <a:rPr lang="en-GB" sz="1800" dirty="0" err="1"/>
              <a:t>određenim</a:t>
            </a:r>
            <a:r>
              <a:rPr lang="en-GB" sz="1800" dirty="0"/>
              <a:t> </a:t>
            </a:r>
            <a:r>
              <a:rPr lang="en-GB" sz="1800" dirty="0" err="1"/>
              <a:t>kontekstima</a:t>
            </a:r>
            <a:r>
              <a:rPr lang="en-GB" sz="1800" dirty="0"/>
              <a:t>, </a:t>
            </a:r>
            <a:r>
              <a:rPr lang="en-GB" sz="1800" dirty="0" err="1"/>
              <a:t>što</a:t>
            </a:r>
            <a:r>
              <a:rPr lang="en-GB" sz="1800" dirty="0"/>
              <a:t> </a:t>
            </a:r>
            <a:r>
              <a:rPr lang="en-GB" sz="1800" dirty="0" err="1"/>
              <a:t>ih</a:t>
            </a:r>
            <a:r>
              <a:rPr lang="en-GB" sz="1800" dirty="0"/>
              <a:t> </a:t>
            </a:r>
            <a:r>
              <a:rPr lang="en-GB" sz="1800" dirty="0" err="1"/>
              <a:t>čini</a:t>
            </a:r>
            <a:r>
              <a:rPr lang="en-GB" sz="1800" dirty="0"/>
              <a:t> </a:t>
            </a:r>
            <a:r>
              <a:rPr lang="en-GB" sz="1800" dirty="0" err="1"/>
              <a:t>široko</a:t>
            </a:r>
            <a:r>
              <a:rPr lang="en-GB" sz="1800" dirty="0"/>
              <a:t> </a:t>
            </a:r>
            <a:r>
              <a:rPr lang="en-GB" sz="1800" dirty="0" err="1"/>
              <a:t>primjenjivom</a:t>
            </a:r>
            <a:r>
              <a:rPr lang="en-GB" sz="1800" dirty="0"/>
              <a:t> i </a:t>
            </a:r>
            <a:r>
              <a:rPr lang="en-GB" sz="1800" dirty="0" err="1"/>
              <a:t>komercijalno</a:t>
            </a:r>
            <a:r>
              <a:rPr lang="en-GB" sz="1800" dirty="0"/>
              <a:t> </a:t>
            </a:r>
            <a:r>
              <a:rPr lang="en-GB" sz="1800" dirty="0" err="1"/>
              <a:t>uspešnom</a:t>
            </a:r>
            <a:r>
              <a:rPr lang="en-GB" sz="1800" dirty="0"/>
              <a:t> </a:t>
            </a:r>
            <a:r>
              <a:rPr lang="en-GB" sz="1800" dirty="0" err="1"/>
              <a:t>tehnologijom</a:t>
            </a:r>
            <a:r>
              <a:rPr lang="sr-Latn-RS" sz="1800" dirty="0"/>
              <a:t> veštačke</a:t>
            </a:r>
            <a:r>
              <a:rPr lang="en-GB" sz="1800" dirty="0"/>
              <a:t> </a:t>
            </a:r>
            <a:r>
              <a:rPr lang="en-GB" sz="1800" dirty="0" err="1"/>
              <a:t>inteligencije</a:t>
            </a:r>
            <a:r>
              <a:rPr lang="en-GB" sz="1800" dirty="0"/>
              <a:t>.</a:t>
            </a:r>
          </a:p>
          <a:p>
            <a:r>
              <a:rPr lang="en-GB" sz="1800" dirty="0"/>
              <a:t>ES se </a:t>
            </a:r>
            <a:r>
              <a:rPr lang="en-GB" sz="1800" dirty="0" err="1"/>
              <a:t>smatraju</a:t>
            </a:r>
            <a:r>
              <a:rPr lang="en-GB" sz="1800" dirty="0"/>
              <a:t> </a:t>
            </a:r>
            <a:r>
              <a:rPr lang="en-GB" sz="1800" dirty="0" err="1"/>
              <a:t>delom</a:t>
            </a:r>
            <a:r>
              <a:rPr lang="en-GB" sz="1800" dirty="0"/>
              <a:t> s</a:t>
            </a:r>
            <a:r>
              <a:rPr lang="sr-Latn-RS" sz="1800" dirty="0"/>
              <a:t>istema</a:t>
            </a:r>
            <a:r>
              <a:rPr lang="en-GB" sz="1800" dirty="0"/>
              <a:t> za </a:t>
            </a:r>
            <a:r>
              <a:rPr lang="en-GB" sz="1800" dirty="0" err="1"/>
              <a:t>podršku</a:t>
            </a:r>
            <a:r>
              <a:rPr lang="en-GB" sz="1800" dirty="0"/>
              <a:t> </a:t>
            </a:r>
            <a:r>
              <a:rPr lang="en-GB" sz="1800" dirty="0" err="1"/>
              <a:t>odlučivanju</a:t>
            </a:r>
            <a:r>
              <a:rPr lang="en-GB" sz="1800" dirty="0"/>
              <a:t> (DSS), </a:t>
            </a:r>
            <a:r>
              <a:rPr lang="sr-Latn-RS" sz="1800" dirty="0"/>
              <a:t>kompjuterskih</a:t>
            </a:r>
            <a:r>
              <a:rPr lang="en-GB" sz="1800" dirty="0"/>
              <a:t> s</a:t>
            </a:r>
            <a:r>
              <a:rPr lang="sr-Latn-RS" sz="1800" dirty="0"/>
              <a:t>istem</a:t>
            </a:r>
            <a:r>
              <a:rPr lang="en-GB" sz="1800" dirty="0"/>
              <a:t>a </a:t>
            </a:r>
            <a:r>
              <a:rPr lang="en-GB" sz="1800" dirty="0" err="1"/>
              <a:t>koji</a:t>
            </a:r>
            <a:r>
              <a:rPr lang="en-GB" sz="1800" dirty="0"/>
              <a:t> </a:t>
            </a:r>
            <a:r>
              <a:rPr lang="en-GB" sz="1800" dirty="0" err="1"/>
              <a:t>kombin</a:t>
            </a:r>
            <a:r>
              <a:rPr lang="sr-Latn-RS" sz="1800" dirty="0"/>
              <a:t>uj</a:t>
            </a:r>
            <a:r>
              <a:rPr lang="en-GB" sz="1800" dirty="0"/>
              <a:t>u </a:t>
            </a:r>
            <a:r>
              <a:rPr lang="en-GB" sz="1800" dirty="0" err="1"/>
              <a:t>modele</a:t>
            </a:r>
            <a:r>
              <a:rPr lang="en-GB" sz="1800" dirty="0"/>
              <a:t> i </a:t>
            </a:r>
            <a:r>
              <a:rPr lang="en-GB" sz="1800" dirty="0" err="1"/>
              <a:t>podatke</a:t>
            </a:r>
            <a:r>
              <a:rPr lang="en-GB" sz="1800" dirty="0"/>
              <a:t> </a:t>
            </a:r>
            <a:r>
              <a:rPr lang="en-GB" sz="1800" dirty="0" err="1"/>
              <a:t>za</a:t>
            </a:r>
            <a:r>
              <a:rPr lang="en-GB" sz="1800" dirty="0"/>
              <a:t> </a:t>
            </a:r>
            <a:r>
              <a:rPr lang="en-GB" sz="1800" dirty="0" err="1"/>
              <a:t>rešavanje</a:t>
            </a:r>
            <a:r>
              <a:rPr lang="en-GB" sz="1800" dirty="0"/>
              <a:t> </a:t>
            </a:r>
            <a:r>
              <a:rPr lang="en-GB" sz="1800" dirty="0" err="1"/>
              <a:t>polustrukturiranih</a:t>
            </a:r>
            <a:r>
              <a:rPr lang="en-GB" sz="1800" dirty="0"/>
              <a:t> i </a:t>
            </a:r>
            <a:r>
              <a:rPr lang="en-GB" sz="1800" dirty="0" err="1"/>
              <a:t>nestrukturiranih</a:t>
            </a:r>
            <a:r>
              <a:rPr lang="en-GB" sz="1800" dirty="0"/>
              <a:t> </a:t>
            </a:r>
            <a:r>
              <a:rPr lang="en-GB" sz="1800" dirty="0" err="1"/>
              <a:t>problema</a:t>
            </a:r>
            <a:r>
              <a:rPr lang="en-GB" sz="1800" dirty="0"/>
              <a:t> </a:t>
            </a:r>
            <a:r>
              <a:rPr lang="en-GB" sz="1800" dirty="0" err="1"/>
              <a:t>uz</a:t>
            </a:r>
            <a:r>
              <a:rPr lang="en-GB" sz="1800" dirty="0"/>
              <a:t> </a:t>
            </a:r>
            <a:r>
              <a:rPr lang="sr-Latn-RS" sz="1800" dirty="0"/>
              <a:t>široko delovanje </a:t>
            </a:r>
            <a:r>
              <a:rPr lang="en-GB" sz="1800" dirty="0" err="1"/>
              <a:t>korisnika</a:t>
            </a:r>
            <a:r>
              <a:rPr lang="en-GB" sz="1800" dirty="0"/>
              <a:t>.</a:t>
            </a:r>
          </a:p>
          <a:p>
            <a:r>
              <a:rPr lang="en-GB" sz="1800" dirty="0"/>
              <a:t>O </a:t>
            </a:r>
            <a:r>
              <a:rPr lang="sr-Latn-RS" sz="1800" dirty="0"/>
              <a:t>mašinskom </a:t>
            </a:r>
            <a:r>
              <a:rPr lang="en-GB" sz="1800" dirty="0" err="1"/>
              <a:t>učenju</a:t>
            </a:r>
            <a:r>
              <a:rPr lang="en-GB" sz="1800" dirty="0"/>
              <a:t> (ML) </a:t>
            </a:r>
            <a:r>
              <a:rPr lang="en-GB" sz="1800" dirty="0" err="1"/>
              <a:t>govori</a:t>
            </a:r>
            <a:r>
              <a:rPr lang="en-GB" sz="1800" dirty="0"/>
              <a:t> se </a:t>
            </a:r>
            <a:r>
              <a:rPr lang="en-GB" sz="1800" dirty="0" err="1"/>
              <a:t>kao</a:t>
            </a:r>
            <a:r>
              <a:rPr lang="en-GB" sz="1800" dirty="0"/>
              <a:t> o </a:t>
            </a:r>
            <a:r>
              <a:rPr lang="en-GB" sz="1800" dirty="0" err="1"/>
              <a:t>mostu</a:t>
            </a:r>
            <a:r>
              <a:rPr lang="en-GB" sz="1800" dirty="0"/>
              <a:t> </a:t>
            </a:r>
            <a:r>
              <a:rPr lang="en-GB" sz="1800" dirty="0" err="1"/>
              <a:t>između</a:t>
            </a:r>
            <a:r>
              <a:rPr lang="en-GB" sz="1800" dirty="0"/>
              <a:t> </a:t>
            </a:r>
            <a:r>
              <a:rPr lang="en-GB" sz="1800" dirty="0" err="1"/>
              <a:t>rezultata</a:t>
            </a:r>
            <a:r>
              <a:rPr lang="en-GB" sz="1800" dirty="0"/>
              <a:t> </a:t>
            </a:r>
            <a:r>
              <a:rPr lang="en-GB" sz="1800" dirty="0" err="1"/>
              <a:t>rudarenja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i alata za </a:t>
            </a:r>
            <a:r>
              <a:rPr lang="en-GB" sz="1800" dirty="0" err="1"/>
              <a:t>poslovnu</a:t>
            </a:r>
            <a:r>
              <a:rPr lang="en-GB" sz="1800" dirty="0"/>
              <a:t> </a:t>
            </a:r>
            <a:r>
              <a:rPr lang="en-GB" sz="1800" dirty="0" err="1"/>
              <a:t>inteligenciju</a:t>
            </a:r>
            <a:r>
              <a:rPr lang="en-GB" sz="1800" dirty="0"/>
              <a:t>, </a:t>
            </a:r>
            <a:r>
              <a:rPr lang="en-GB" sz="1800" dirty="0" err="1"/>
              <a:t>omogućujući</a:t>
            </a:r>
            <a:r>
              <a:rPr lang="en-GB" sz="1800" dirty="0"/>
              <a:t> </a:t>
            </a:r>
            <a:r>
              <a:rPr lang="en-GB" sz="1800" dirty="0" err="1"/>
              <a:t>računa</a:t>
            </a:r>
            <a:r>
              <a:rPr lang="sr-Latn-RS" sz="1800" dirty="0"/>
              <a:t>ri</a:t>
            </a:r>
            <a:r>
              <a:rPr lang="en-GB" sz="1800" dirty="0"/>
              <a:t>ma da </a:t>
            </a:r>
            <a:r>
              <a:rPr lang="en-GB" sz="1800" dirty="0" err="1"/>
              <a:t>uče</a:t>
            </a:r>
            <a:r>
              <a:rPr lang="en-GB" sz="1800" dirty="0"/>
              <a:t> i </a:t>
            </a:r>
            <a:r>
              <a:rPr lang="en-GB" sz="1800" dirty="0" err="1"/>
              <a:t>predstavljaju</a:t>
            </a:r>
            <a:r>
              <a:rPr lang="en-GB" sz="1800" dirty="0"/>
              <a:t> </a:t>
            </a:r>
            <a:r>
              <a:rPr lang="en-GB" sz="1800" dirty="0" err="1"/>
              <a:t>znanje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ulaznih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.</a:t>
            </a:r>
          </a:p>
          <a:p>
            <a:r>
              <a:rPr lang="en-GB" sz="1800" dirty="0"/>
              <a:t>ML </a:t>
            </a:r>
            <a:r>
              <a:rPr lang="en-GB" sz="1800" dirty="0" err="1"/>
              <a:t>olakšava</a:t>
            </a:r>
            <a:r>
              <a:rPr lang="en-GB" sz="1800" dirty="0"/>
              <a:t> </a:t>
            </a:r>
            <a:r>
              <a:rPr lang="en-GB" sz="1800" dirty="0" err="1"/>
              <a:t>prezentaciju</a:t>
            </a:r>
            <a:r>
              <a:rPr lang="en-GB" sz="1800" dirty="0"/>
              <a:t> </a:t>
            </a:r>
            <a:r>
              <a:rPr lang="en-GB" sz="1800" dirty="0" err="1"/>
              <a:t>metrike</a:t>
            </a:r>
            <a:r>
              <a:rPr lang="en-GB" sz="1800" dirty="0"/>
              <a:t> </a:t>
            </a:r>
            <a:r>
              <a:rPr lang="en-GB" sz="1800" dirty="0" err="1"/>
              <a:t>izv</a:t>
            </a:r>
            <a:r>
              <a:rPr lang="sr-Latn-RS" sz="1800" dirty="0"/>
              <a:t>eštavanj</a:t>
            </a:r>
            <a:r>
              <a:rPr lang="en-GB" sz="1800" dirty="0"/>
              <a:t>a </a:t>
            </a:r>
            <a:r>
              <a:rPr lang="en-GB" sz="1800" dirty="0" err="1"/>
              <a:t>izvršne</a:t>
            </a:r>
            <a:r>
              <a:rPr lang="en-GB" sz="1800" dirty="0"/>
              <a:t> vlasti u </a:t>
            </a:r>
            <a:r>
              <a:rPr lang="en-GB" sz="1800" dirty="0" err="1"/>
              <a:t>formatu</a:t>
            </a:r>
            <a:r>
              <a:rPr lang="en-GB" sz="1800" dirty="0"/>
              <a:t> koji </a:t>
            </a:r>
            <a:r>
              <a:rPr lang="en-GB" sz="1800" dirty="0" err="1"/>
              <a:t>omogućuje</a:t>
            </a:r>
            <a:r>
              <a:rPr lang="en-GB" sz="1800" dirty="0"/>
              <a:t> </a:t>
            </a:r>
            <a:r>
              <a:rPr lang="en-GB" sz="1800" dirty="0" err="1"/>
              <a:t>menadžerima</a:t>
            </a:r>
            <a:r>
              <a:rPr lang="en-GB" sz="1800" dirty="0"/>
              <a:t> da </a:t>
            </a:r>
            <a:r>
              <a:rPr lang="en-GB" sz="1800" dirty="0" err="1"/>
              <a:t>donose</a:t>
            </a:r>
            <a:r>
              <a:rPr lang="en-GB" sz="1800" dirty="0"/>
              <a:t> </a:t>
            </a:r>
            <a:r>
              <a:rPr lang="en-GB" sz="1800" dirty="0" err="1"/>
              <a:t>informi</a:t>
            </a:r>
            <a:r>
              <a:rPr lang="sr-Latn-RS" sz="1800" dirty="0"/>
              <a:t>san</a:t>
            </a:r>
            <a:r>
              <a:rPr lang="en-GB" sz="1800" dirty="0"/>
              <a:t>e </a:t>
            </a:r>
            <a:r>
              <a:rPr lang="en-GB" sz="1800" dirty="0" err="1"/>
              <a:t>poslovne</a:t>
            </a:r>
            <a:r>
              <a:rPr lang="en-GB" sz="1800" dirty="0"/>
              <a:t> </a:t>
            </a:r>
            <a:r>
              <a:rPr lang="en-GB" sz="1800" dirty="0" err="1"/>
              <a:t>odluke</a:t>
            </a:r>
            <a:r>
              <a:rPr lang="en-GB" sz="1800" dirty="0"/>
              <a:t>, </a:t>
            </a:r>
            <a:r>
              <a:rPr lang="en-GB" sz="1800" dirty="0" err="1"/>
              <a:t>povećavajući</a:t>
            </a:r>
            <a:r>
              <a:rPr lang="en-GB" sz="1800" dirty="0"/>
              <a:t> </a:t>
            </a:r>
            <a:r>
              <a:rPr lang="en-GB" sz="1800" dirty="0" err="1"/>
              <a:t>korisnost</a:t>
            </a:r>
            <a:r>
              <a:rPr lang="en-GB" sz="1800" dirty="0"/>
              <a:t> </a:t>
            </a:r>
            <a:r>
              <a:rPr lang="en-GB" sz="1800" dirty="0" err="1"/>
              <a:t>uvida</a:t>
            </a:r>
            <a:r>
              <a:rPr lang="en-GB" sz="1800" dirty="0"/>
              <a:t> u Data Mining.</a:t>
            </a:r>
          </a:p>
        </p:txBody>
      </p:sp>
    </p:spTree>
    <p:extLst>
      <p:ext uri="{BB962C8B-B14F-4D97-AF65-F5344CB8AC3E}">
        <p14:creationId xmlns:p14="http://schemas.microsoft.com/office/powerpoint/2010/main" val="3049226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773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Aut</a:t>
            </a:r>
            <a:r>
              <a:rPr lang="en-US" sz="4000" dirty="0" err="1"/>
              <a:t>ori</a:t>
            </a:r>
            <a:r>
              <a:rPr lang="pl-PL" sz="4000" dirty="0"/>
              <a:t>:</a:t>
            </a:r>
            <a:br>
              <a:rPr lang="pl-PL" sz="4000" dirty="0"/>
            </a:br>
            <a:br>
              <a:rPr lang="pl-PL" sz="4000" dirty="0"/>
            </a:br>
            <a:r>
              <a:rPr lang="pl-PL" sz="4000" b="0" dirty="0">
                <a:solidFill>
                  <a:schemeClr val="tx1"/>
                </a:solidFill>
              </a:rPr>
              <a:t>Dario Šebalj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Dejan Mirčetić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Michał Adamczak</a:t>
            </a:r>
            <a:br>
              <a:rPr lang="pl-PL" sz="4000" dirty="0"/>
            </a:b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en-US" sz="4000" dirty="0" err="1"/>
              <a:t>Finalna</a:t>
            </a:r>
            <a:r>
              <a:rPr lang="en-US" sz="4000" dirty="0"/>
              <a:t> </a:t>
            </a:r>
            <a:r>
              <a:rPr lang="en-US" sz="4000" dirty="0" err="1"/>
              <a:t>verziaj</a:t>
            </a:r>
            <a:r>
              <a:rPr lang="pl-PL" sz="4000" dirty="0"/>
              <a:t>: </a:t>
            </a:r>
            <a:r>
              <a:rPr lang="en-US" sz="4000" dirty="0" err="1"/>
              <a:t>jun</a:t>
            </a:r>
            <a:r>
              <a:rPr lang="pl-PL" sz="4000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3113628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Hvala na pažnji</a:t>
            </a:r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Sadržaj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GB" sz="2000" dirty="0" err="1"/>
              <a:t>Št</a:t>
            </a:r>
            <a:r>
              <a:rPr lang="sr-Latn-RS" sz="2000" dirty="0"/>
              <a:t>a</a:t>
            </a:r>
            <a:r>
              <a:rPr lang="en-GB" sz="2000" dirty="0"/>
              <a:t> je Data Mining?</a:t>
            </a:r>
          </a:p>
          <a:p>
            <a:r>
              <a:rPr lang="en-GB" sz="2000" dirty="0" err="1"/>
              <a:t>Otkrivanje</a:t>
            </a:r>
            <a:r>
              <a:rPr lang="en-GB" sz="2000" dirty="0"/>
              <a:t> </a:t>
            </a:r>
            <a:r>
              <a:rPr lang="en-GB" sz="2000" dirty="0" err="1"/>
              <a:t>znanja</a:t>
            </a:r>
            <a:r>
              <a:rPr lang="en-GB" sz="2000" dirty="0"/>
              <a:t> u logistici i </a:t>
            </a:r>
            <a:r>
              <a:rPr lang="en-GB" sz="2000" dirty="0" err="1"/>
              <a:t>upravljanju</a:t>
            </a:r>
            <a:r>
              <a:rPr lang="en-GB" sz="2000" dirty="0"/>
              <a:t> </a:t>
            </a:r>
            <a:r>
              <a:rPr lang="en-GB" sz="2000" dirty="0" err="1"/>
              <a:t>lancem</a:t>
            </a:r>
            <a:r>
              <a:rPr lang="en-GB" sz="2000" dirty="0"/>
              <a:t> </a:t>
            </a:r>
            <a:r>
              <a:rPr lang="sr-Latn-RS" sz="2000" dirty="0"/>
              <a:t>snabdevanja</a:t>
            </a:r>
          </a:p>
          <a:p>
            <a:r>
              <a:rPr lang="en-GB" sz="2000" dirty="0" err="1"/>
              <a:t>Delphijev</a:t>
            </a:r>
            <a:r>
              <a:rPr lang="en-GB" sz="2000" dirty="0"/>
              <a:t> </a:t>
            </a:r>
            <a:r>
              <a:rPr lang="en-GB" sz="2000" dirty="0" err="1"/>
              <a:t>pristup</a:t>
            </a:r>
            <a:r>
              <a:rPr lang="en-GB" sz="2000" dirty="0"/>
              <a:t> </a:t>
            </a:r>
            <a:r>
              <a:rPr lang="sr-Latn-RS" sz="2000" dirty="0"/>
              <a:t>osuđujućem</a:t>
            </a:r>
            <a:r>
              <a:rPr lang="en-GB" sz="2000" dirty="0"/>
              <a:t> </a:t>
            </a:r>
            <a:r>
              <a:rPr lang="en-GB" sz="2000" dirty="0" err="1"/>
              <a:t>stvaranju</a:t>
            </a:r>
            <a:r>
              <a:rPr lang="en-GB" sz="2000" dirty="0"/>
              <a:t> </a:t>
            </a:r>
            <a:r>
              <a:rPr lang="en-GB" sz="2000" dirty="0" err="1"/>
              <a:t>znanja</a:t>
            </a:r>
            <a:endParaRPr lang="en-GB" sz="2000" dirty="0"/>
          </a:p>
          <a:p>
            <a:r>
              <a:rPr lang="en-GB" sz="2000" dirty="0" err="1"/>
              <a:t>Pristup</a:t>
            </a:r>
            <a:r>
              <a:rPr lang="en-GB" sz="2000" dirty="0"/>
              <a:t> </a:t>
            </a:r>
            <a:r>
              <a:rPr lang="en-GB" sz="2000" dirty="0" err="1"/>
              <a:t>kvantitativnog</a:t>
            </a:r>
            <a:r>
              <a:rPr lang="en-GB" sz="2000" dirty="0"/>
              <a:t> </a:t>
            </a:r>
            <a:r>
              <a:rPr lang="en-GB" sz="2000" dirty="0" err="1"/>
              <a:t>rudarenja</a:t>
            </a:r>
            <a:r>
              <a:rPr lang="en-GB" sz="2000" dirty="0"/>
              <a:t> </a:t>
            </a:r>
            <a:r>
              <a:rPr lang="en-GB" sz="2000" dirty="0" err="1"/>
              <a:t>podataka</a:t>
            </a:r>
            <a:r>
              <a:rPr lang="en-GB" sz="2000" dirty="0"/>
              <a:t> za </a:t>
            </a:r>
            <a:r>
              <a:rPr lang="en-GB" sz="2000" dirty="0" err="1"/>
              <a:t>otkrivanje</a:t>
            </a:r>
            <a:r>
              <a:rPr lang="en-GB" sz="2000" dirty="0"/>
              <a:t> </a:t>
            </a:r>
            <a:r>
              <a:rPr lang="en-GB" sz="2000" dirty="0" err="1"/>
              <a:t>znanja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Šta je rudarenje podataka? 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Data Mining </a:t>
            </a:r>
            <a:r>
              <a:rPr lang="en-GB" sz="1800" dirty="0" err="1"/>
              <a:t>ključan</a:t>
            </a:r>
            <a:r>
              <a:rPr lang="en-GB" sz="1800" dirty="0"/>
              <a:t> je u s</a:t>
            </a:r>
            <a:r>
              <a:rPr lang="sr-Latn-RS" sz="1800" dirty="0"/>
              <a:t>avremeno</a:t>
            </a:r>
            <a:r>
              <a:rPr lang="en-GB" sz="1800" dirty="0"/>
              <a:t>m </a:t>
            </a:r>
            <a:r>
              <a:rPr lang="en-GB" sz="1800" dirty="0" err="1"/>
              <a:t>poslovanju</a:t>
            </a:r>
            <a:r>
              <a:rPr lang="en-GB" sz="1800" dirty="0"/>
              <a:t> za </a:t>
            </a:r>
            <a:r>
              <a:rPr lang="en-GB" sz="1800" dirty="0" err="1"/>
              <a:t>izvlačenje</a:t>
            </a:r>
            <a:r>
              <a:rPr lang="en-GB" sz="1800" dirty="0"/>
              <a:t> </a:t>
            </a:r>
            <a:r>
              <a:rPr lang="en-GB" sz="1800" dirty="0" err="1"/>
              <a:t>vrednih</a:t>
            </a:r>
            <a:r>
              <a:rPr lang="en-GB" sz="1800" dirty="0"/>
              <a:t> </a:t>
            </a:r>
            <a:r>
              <a:rPr lang="en-GB" sz="1800" dirty="0" err="1"/>
              <a:t>uvida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masivnih</a:t>
            </a:r>
            <a:r>
              <a:rPr lang="en-GB" sz="1800" dirty="0"/>
              <a:t> </a:t>
            </a:r>
            <a:r>
              <a:rPr lang="en-GB" sz="1800" dirty="0" err="1"/>
              <a:t>skupova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</a:t>
            </a:r>
            <a:r>
              <a:rPr lang="en-GB" sz="1800" dirty="0" err="1"/>
              <a:t>ut</a:t>
            </a:r>
            <a:r>
              <a:rPr lang="sr-Latn-RS" sz="1800" dirty="0"/>
              <a:t>i</a:t>
            </a:r>
            <a:r>
              <a:rPr lang="en-GB" sz="1800" dirty="0" err="1"/>
              <a:t>caj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operativne</a:t>
            </a:r>
            <a:r>
              <a:rPr lang="en-GB" sz="1800" dirty="0"/>
              <a:t>, </a:t>
            </a:r>
            <a:r>
              <a:rPr lang="en-GB" sz="1800" dirty="0" err="1"/>
              <a:t>taktičke</a:t>
            </a:r>
            <a:r>
              <a:rPr lang="en-GB" sz="1800" dirty="0"/>
              <a:t> i </a:t>
            </a:r>
            <a:r>
              <a:rPr lang="en-GB" sz="1800" dirty="0" err="1"/>
              <a:t>strateške</a:t>
            </a:r>
            <a:r>
              <a:rPr lang="en-GB" sz="1800" dirty="0"/>
              <a:t> </a:t>
            </a:r>
            <a:r>
              <a:rPr lang="en-GB" sz="1800" dirty="0" err="1"/>
              <a:t>odluke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Količina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u </a:t>
            </a:r>
            <a:r>
              <a:rPr lang="en-GB" sz="1800" dirty="0" err="1"/>
              <a:t>svetu</a:t>
            </a:r>
            <a:r>
              <a:rPr lang="en-GB" sz="1800" dirty="0"/>
              <a:t> </a:t>
            </a:r>
            <a:r>
              <a:rPr lang="en-GB" sz="1800" dirty="0" err="1"/>
              <a:t>brzo</a:t>
            </a:r>
            <a:r>
              <a:rPr lang="en-GB" sz="1800" dirty="0"/>
              <a:t> </a:t>
            </a:r>
            <a:r>
              <a:rPr lang="en-GB" sz="1800" dirty="0" err="1"/>
              <a:t>raste</a:t>
            </a:r>
            <a:r>
              <a:rPr lang="en-GB" sz="1800" dirty="0"/>
              <a:t>, a </a:t>
            </a:r>
            <a:r>
              <a:rPr lang="en-GB" sz="1800" dirty="0" err="1"/>
              <a:t>značajni</a:t>
            </a:r>
            <a:r>
              <a:rPr lang="en-GB" sz="1800" dirty="0"/>
              <a:t> </a:t>
            </a:r>
            <a:r>
              <a:rPr lang="en-GB" sz="1800" dirty="0" err="1"/>
              <a:t>delovi</a:t>
            </a:r>
            <a:r>
              <a:rPr lang="en-GB" sz="1800" dirty="0"/>
              <a:t> </a:t>
            </a:r>
            <a:r>
              <a:rPr lang="en-GB" sz="1800" dirty="0" err="1"/>
              <a:t>postoje</a:t>
            </a:r>
            <a:r>
              <a:rPr lang="en-GB" sz="1800" dirty="0"/>
              <a:t> u </a:t>
            </a:r>
            <a:r>
              <a:rPr lang="en-GB" sz="1800" dirty="0" err="1"/>
              <a:t>nestrukturiranim</a:t>
            </a:r>
            <a:r>
              <a:rPr lang="en-GB" sz="1800" dirty="0"/>
              <a:t> </a:t>
            </a:r>
            <a:r>
              <a:rPr lang="en-GB" sz="1800" dirty="0" err="1"/>
              <a:t>formatima</a:t>
            </a:r>
            <a:r>
              <a:rPr lang="en-GB" sz="1800" dirty="0"/>
              <a:t> i </a:t>
            </a:r>
            <a:r>
              <a:rPr lang="en-GB" sz="1800" dirty="0" err="1"/>
              <a:t>skloni</a:t>
            </a:r>
            <a:r>
              <a:rPr lang="en-GB" sz="1800" dirty="0"/>
              <a:t> </a:t>
            </a:r>
            <a:r>
              <a:rPr lang="en-GB" sz="1800" dirty="0" err="1"/>
              <a:t>su</a:t>
            </a:r>
            <a:r>
              <a:rPr lang="en-GB" sz="1800" dirty="0"/>
              <a:t> </a:t>
            </a:r>
            <a:r>
              <a:rPr lang="en-GB" sz="1800" dirty="0" err="1"/>
              <a:t>greškama</a:t>
            </a:r>
            <a:r>
              <a:rPr lang="en-GB" sz="1800" dirty="0"/>
              <a:t>.</a:t>
            </a:r>
          </a:p>
          <a:p>
            <a:r>
              <a:rPr lang="en-GB" sz="1800" dirty="0"/>
              <a:t>U</a:t>
            </a:r>
            <a:r>
              <a:rPr lang="sr-Latn-RS" sz="1800" dirty="0"/>
              <a:t>prkos</a:t>
            </a:r>
            <a:r>
              <a:rPr lang="en-GB" sz="1800" dirty="0"/>
              <a:t> </a:t>
            </a:r>
            <a:r>
              <a:rPr lang="en-GB" sz="1800" dirty="0" err="1"/>
              <a:t>izazovima</a:t>
            </a:r>
            <a:r>
              <a:rPr lang="en-GB" sz="1800" dirty="0"/>
              <a:t>, Data Mining </a:t>
            </a:r>
            <a:r>
              <a:rPr lang="en-GB" sz="1800" dirty="0" err="1"/>
              <a:t>služi</a:t>
            </a:r>
            <a:r>
              <a:rPr lang="en-GB" sz="1800" dirty="0"/>
              <a:t> za </a:t>
            </a:r>
            <a:r>
              <a:rPr lang="en-GB" sz="1800" dirty="0" err="1"/>
              <a:t>povećanje</a:t>
            </a:r>
            <a:r>
              <a:rPr lang="en-GB" sz="1800" dirty="0"/>
              <a:t> </a:t>
            </a:r>
            <a:r>
              <a:rPr lang="en-GB" sz="1800" dirty="0" err="1"/>
              <a:t>prihoda</a:t>
            </a:r>
            <a:r>
              <a:rPr lang="en-GB" sz="1800" dirty="0"/>
              <a:t> i </a:t>
            </a:r>
            <a:r>
              <a:rPr lang="en-GB" sz="1800" dirty="0" err="1"/>
              <a:t>smanjenje</a:t>
            </a:r>
            <a:r>
              <a:rPr lang="en-GB" sz="1800" dirty="0"/>
              <a:t> </a:t>
            </a:r>
            <a:r>
              <a:rPr lang="en-GB" sz="1800" dirty="0" err="1"/>
              <a:t>troškova</a:t>
            </a:r>
            <a:r>
              <a:rPr lang="en-GB" sz="1800" dirty="0"/>
              <a:t> </a:t>
            </a:r>
            <a:r>
              <a:rPr lang="en-GB" sz="1800" dirty="0" err="1"/>
              <a:t>izvlačenjem</a:t>
            </a:r>
            <a:r>
              <a:rPr lang="en-GB" sz="1800" dirty="0"/>
              <a:t> </a:t>
            </a:r>
            <a:r>
              <a:rPr lang="en-GB" sz="1800" dirty="0" err="1"/>
              <a:t>korisnih</a:t>
            </a:r>
            <a:r>
              <a:rPr lang="en-GB" sz="1800" dirty="0"/>
              <a:t> </a:t>
            </a:r>
            <a:r>
              <a:rPr lang="en-GB" sz="1800" dirty="0" err="1"/>
              <a:t>znanja</a:t>
            </a:r>
            <a:r>
              <a:rPr lang="en-GB" sz="1800" dirty="0"/>
              <a:t> i </a:t>
            </a:r>
            <a:r>
              <a:rPr lang="en-GB" sz="1800" dirty="0" err="1"/>
              <a:t>poslovnih</a:t>
            </a:r>
            <a:r>
              <a:rPr lang="en-GB" sz="1800" dirty="0"/>
              <a:t> </a:t>
            </a:r>
            <a:r>
              <a:rPr lang="en-GB" sz="1800" dirty="0" err="1"/>
              <a:t>uvida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Uključuje</a:t>
            </a:r>
            <a:r>
              <a:rPr lang="en-GB" sz="1800" dirty="0"/>
              <a:t> </a:t>
            </a:r>
            <a:r>
              <a:rPr lang="en-GB" sz="1800" dirty="0" err="1"/>
              <a:t>iterativni</a:t>
            </a:r>
            <a:r>
              <a:rPr lang="en-GB" sz="1800" dirty="0"/>
              <a:t> i </a:t>
            </a:r>
            <a:r>
              <a:rPr lang="en-GB" sz="1800" dirty="0" err="1"/>
              <a:t>interaktivni</a:t>
            </a:r>
            <a:r>
              <a:rPr lang="en-GB" sz="1800" dirty="0"/>
              <a:t> </a:t>
            </a:r>
            <a:r>
              <a:rPr lang="en-GB" sz="1800" dirty="0" err="1"/>
              <a:t>proces</a:t>
            </a:r>
            <a:r>
              <a:rPr lang="en-GB" sz="1800" dirty="0"/>
              <a:t> </a:t>
            </a:r>
            <a:r>
              <a:rPr lang="en-GB" sz="1800" dirty="0" err="1"/>
              <a:t>usmeren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otkrivanje</a:t>
            </a:r>
            <a:r>
              <a:rPr lang="en-GB" sz="1800" dirty="0"/>
              <a:t> </a:t>
            </a:r>
            <a:r>
              <a:rPr lang="en-GB" sz="1800" dirty="0" err="1"/>
              <a:t>valjanog</a:t>
            </a:r>
            <a:r>
              <a:rPr lang="en-GB" sz="1800" dirty="0"/>
              <a:t>, </a:t>
            </a:r>
            <a:r>
              <a:rPr lang="en-GB" sz="1800" dirty="0" err="1"/>
              <a:t>novog</a:t>
            </a:r>
            <a:r>
              <a:rPr lang="en-GB" sz="1800" dirty="0"/>
              <a:t> i </a:t>
            </a:r>
            <a:r>
              <a:rPr lang="en-GB" sz="1800" dirty="0" err="1"/>
              <a:t>korisnog</a:t>
            </a:r>
            <a:r>
              <a:rPr lang="en-GB" sz="1800" dirty="0"/>
              <a:t> </a:t>
            </a:r>
            <a:r>
              <a:rPr lang="en-GB" sz="1800" dirty="0" err="1"/>
              <a:t>znanja</a:t>
            </a:r>
            <a:r>
              <a:rPr lang="en-GB" sz="1800" dirty="0"/>
              <a:t> </a:t>
            </a:r>
            <a:r>
              <a:rPr lang="en-GB" sz="1800" dirty="0" err="1"/>
              <a:t>unutar</a:t>
            </a:r>
            <a:r>
              <a:rPr lang="en-GB" sz="1800" dirty="0"/>
              <a:t> </a:t>
            </a:r>
            <a:r>
              <a:rPr lang="en-GB" sz="1800" dirty="0" err="1"/>
              <a:t>masivnih</a:t>
            </a:r>
            <a:r>
              <a:rPr lang="en-GB" sz="1800" dirty="0"/>
              <a:t> </a:t>
            </a:r>
            <a:r>
              <a:rPr lang="en-GB" sz="1800" dirty="0" err="1"/>
              <a:t>baza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.</a:t>
            </a:r>
          </a:p>
          <a:p>
            <a:r>
              <a:rPr lang="en-GB" sz="1800" dirty="0"/>
              <a:t>Data Mining </a:t>
            </a:r>
            <a:r>
              <a:rPr lang="en-GB" sz="1800" dirty="0" err="1"/>
              <a:t>obuhvaća</a:t>
            </a:r>
            <a:r>
              <a:rPr lang="en-GB" sz="1800" dirty="0"/>
              <a:t> </a:t>
            </a:r>
            <a:r>
              <a:rPr lang="en-GB" sz="1800" dirty="0" err="1"/>
              <a:t>različite</a:t>
            </a:r>
            <a:r>
              <a:rPr lang="en-GB" sz="1800" dirty="0"/>
              <a:t> </a:t>
            </a:r>
            <a:r>
              <a:rPr lang="en-GB" sz="1800" dirty="0" err="1"/>
              <a:t>analitičke</a:t>
            </a:r>
            <a:r>
              <a:rPr lang="en-GB" sz="1800" dirty="0"/>
              <a:t> </a:t>
            </a:r>
            <a:r>
              <a:rPr lang="en-GB" sz="1800" dirty="0" err="1"/>
              <a:t>tehnike</a:t>
            </a:r>
            <a:r>
              <a:rPr lang="en-GB" sz="1800" dirty="0"/>
              <a:t>, </a:t>
            </a:r>
            <a:r>
              <a:rPr lang="en-GB" sz="1800" dirty="0" err="1"/>
              <a:t>uključujući</a:t>
            </a:r>
            <a:r>
              <a:rPr lang="en-GB" sz="1800" dirty="0"/>
              <a:t> </a:t>
            </a:r>
            <a:r>
              <a:rPr lang="en-GB" sz="1800" dirty="0" err="1"/>
              <a:t>statistiku</a:t>
            </a:r>
            <a:r>
              <a:rPr lang="en-GB" sz="1800" dirty="0"/>
              <a:t>, </a:t>
            </a:r>
            <a:r>
              <a:rPr lang="sr-Latn-RS" sz="1800" dirty="0"/>
              <a:t>veštačku</a:t>
            </a:r>
            <a:r>
              <a:rPr lang="en-GB" sz="1800" dirty="0"/>
              <a:t> </a:t>
            </a:r>
            <a:r>
              <a:rPr lang="en-GB" sz="1800" dirty="0" err="1"/>
              <a:t>inteligenciju</a:t>
            </a:r>
            <a:r>
              <a:rPr lang="en-GB" sz="1800" dirty="0"/>
              <a:t> i </a:t>
            </a:r>
            <a:r>
              <a:rPr lang="sr-Latn-RS" sz="1800" dirty="0"/>
              <a:t>mašinsko</a:t>
            </a:r>
            <a:r>
              <a:rPr lang="en-GB" sz="1800" dirty="0"/>
              <a:t> </a:t>
            </a:r>
            <a:r>
              <a:rPr lang="en-GB" sz="1800" dirty="0" err="1"/>
              <a:t>učenje</a:t>
            </a:r>
            <a:r>
              <a:rPr lang="en-GB" sz="1800" dirty="0"/>
              <a:t>, za </a:t>
            </a:r>
            <a:r>
              <a:rPr lang="en-GB" sz="1800" dirty="0" err="1"/>
              <a:t>otkrivanje</a:t>
            </a:r>
            <a:r>
              <a:rPr lang="en-GB" sz="1800" dirty="0"/>
              <a:t> </a:t>
            </a:r>
            <a:r>
              <a:rPr lang="en-GB" sz="1800" dirty="0" err="1"/>
              <a:t>skrivenih</a:t>
            </a:r>
            <a:r>
              <a:rPr lang="en-GB" sz="1800" dirty="0"/>
              <a:t> </a:t>
            </a:r>
            <a:r>
              <a:rPr lang="en-GB" sz="1800" dirty="0" err="1"/>
              <a:t>obrazaca</a:t>
            </a:r>
            <a:r>
              <a:rPr lang="en-GB" sz="1800" dirty="0"/>
              <a:t> </a:t>
            </a:r>
            <a:r>
              <a:rPr lang="en-GB" sz="1800" dirty="0" err="1"/>
              <a:t>unutar</a:t>
            </a:r>
            <a:r>
              <a:rPr lang="en-GB" sz="1800" dirty="0"/>
              <a:t> </a:t>
            </a:r>
            <a:r>
              <a:rPr lang="en-GB" sz="1800" dirty="0" err="1"/>
              <a:t>skupova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Što je rudarenje podataka? 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To je </a:t>
            </a:r>
            <a:r>
              <a:rPr lang="en-GB" sz="1800" dirty="0" err="1"/>
              <a:t>ključna</a:t>
            </a:r>
            <a:r>
              <a:rPr lang="en-GB" sz="1800" dirty="0"/>
              <a:t> </a:t>
            </a:r>
            <a:r>
              <a:rPr lang="en-GB" sz="1800" dirty="0" err="1"/>
              <a:t>komponenta</a:t>
            </a:r>
            <a:r>
              <a:rPr lang="en-GB" sz="1800" dirty="0"/>
              <a:t> </a:t>
            </a:r>
            <a:r>
              <a:rPr lang="en-GB" sz="1800" dirty="0" err="1"/>
              <a:t>procesa</a:t>
            </a:r>
            <a:r>
              <a:rPr lang="en-GB" sz="1800" dirty="0"/>
              <a:t> </a:t>
            </a:r>
            <a:r>
              <a:rPr lang="en-GB" sz="1800" dirty="0" err="1"/>
              <a:t>otkrivanja</a:t>
            </a:r>
            <a:r>
              <a:rPr lang="en-GB" sz="1800" dirty="0"/>
              <a:t> </a:t>
            </a:r>
            <a:r>
              <a:rPr lang="en-GB" sz="1800" dirty="0" err="1"/>
              <a:t>znanja</a:t>
            </a:r>
            <a:r>
              <a:rPr lang="en-GB" sz="1800" dirty="0"/>
              <a:t> u </a:t>
            </a:r>
            <a:r>
              <a:rPr lang="en-GB" sz="1800" dirty="0" err="1"/>
              <a:t>bazama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(KDD), </a:t>
            </a:r>
            <a:r>
              <a:rPr lang="en-GB" sz="1800" dirty="0" err="1"/>
              <a:t>koja</a:t>
            </a:r>
            <a:r>
              <a:rPr lang="en-GB" sz="1800" dirty="0"/>
              <a:t> </a:t>
            </a:r>
            <a:r>
              <a:rPr lang="en-GB" sz="1800" dirty="0" err="1"/>
              <a:t>radi</a:t>
            </a:r>
            <a:r>
              <a:rPr lang="en-GB" sz="1800" dirty="0"/>
              <a:t> u </a:t>
            </a:r>
            <a:r>
              <a:rPr lang="en-GB" sz="1800" dirty="0" err="1"/>
              <a:t>sprezi</a:t>
            </a:r>
            <a:r>
              <a:rPr lang="en-GB" sz="1800" dirty="0"/>
              <a:t> s </a:t>
            </a:r>
            <a:r>
              <a:rPr lang="en-GB" sz="1800" dirty="0" err="1"/>
              <a:t>poslovnom</a:t>
            </a:r>
            <a:r>
              <a:rPr lang="en-GB" sz="1800" dirty="0"/>
              <a:t> </a:t>
            </a:r>
            <a:r>
              <a:rPr lang="en-GB" sz="1800" dirty="0" err="1"/>
              <a:t>analitikom</a:t>
            </a:r>
            <a:r>
              <a:rPr lang="en-GB" sz="1800" dirty="0"/>
              <a:t> (BA) za </a:t>
            </a:r>
            <a:r>
              <a:rPr lang="en-GB" sz="1800" dirty="0" err="1"/>
              <a:t>podršku</a:t>
            </a:r>
            <a:r>
              <a:rPr lang="en-GB" sz="1800" dirty="0"/>
              <a:t> </a:t>
            </a:r>
            <a:r>
              <a:rPr lang="en-GB" sz="1800" dirty="0" err="1"/>
              <a:t>donošenju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.</a:t>
            </a:r>
          </a:p>
          <a:p>
            <a:r>
              <a:rPr lang="en-GB" sz="1800" dirty="0"/>
              <a:t>Data Mining </a:t>
            </a:r>
            <a:r>
              <a:rPr lang="en-GB" sz="1800" dirty="0" err="1"/>
              <a:t>koristi</a:t>
            </a:r>
            <a:r>
              <a:rPr lang="en-GB" sz="1800" dirty="0"/>
              <a:t> </a:t>
            </a:r>
            <a:r>
              <a:rPr lang="en-GB" sz="1800" dirty="0" err="1"/>
              <a:t>algoritme</a:t>
            </a:r>
            <a:r>
              <a:rPr lang="en-GB" sz="1800" dirty="0"/>
              <a:t> za </a:t>
            </a:r>
            <a:r>
              <a:rPr lang="en-GB" sz="1800" dirty="0" err="1"/>
              <a:t>prepoznavanje</a:t>
            </a:r>
            <a:r>
              <a:rPr lang="en-GB" sz="1800" dirty="0"/>
              <a:t> </a:t>
            </a:r>
            <a:r>
              <a:rPr lang="en-GB" sz="1800" dirty="0" err="1"/>
              <a:t>trendova</a:t>
            </a:r>
            <a:r>
              <a:rPr lang="en-GB" sz="1800" dirty="0"/>
              <a:t>, </a:t>
            </a:r>
            <a:r>
              <a:rPr lang="en-GB" sz="1800" dirty="0" err="1"/>
              <a:t>pravila</a:t>
            </a:r>
            <a:r>
              <a:rPr lang="en-GB" sz="1800" dirty="0"/>
              <a:t> i </a:t>
            </a:r>
            <a:r>
              <a:rPr lang="en-GB" sz="1800" dirty="0" err="1"/>
              <a:t>drugih</a:t>
            </a:r>
            <a:r>
              <a:rPr lang="en-GB" sz="1800" dirty="0"/>
              <a:t> </a:t>
            </a:r>
            <a:r>
              <a:rPr lang="en-GB" sz="1800" dirty="0" err="1"/>
              <a:t>vrednih</a:t>
            </a:r>
            <a:r>
              <a:rPr lang="en-GB" sz="1800" dirty="0"/>
              <a:t> </a:t>
            </a:r>
            <a:r>
              <a:rPr lang="en-GB" sz="1800" dirty="0" err="1"/>
              <a:t>informacija</a:t>
            </a:r>
            <a:r>
              <a:rPr lang="en-GB" sz="1800" dirty="0"/>
              <a:t> </a:t>
            </a:r>
            <a:r>
              <a:rPr lang="en-GB" sz="1800" dirty="0" err="1"/>
              <a:t>izdvojenih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različitih</a:t>
            </a:r>
            <a:r>
              <a:rPr lang="en-GB" sz="1800" dirty="0"/>
              <a:t> </a:t>
            </a:r>
            <a:r>
              <a:rPr lang="en-GB" sz="1800" dirty="0" err="1"/>
              <a:t>izvora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</a:t>
            </a:r>
            <a:r>
              <a:rPr lang="en-GB" sz="1800" dirty="0" err="1"/>
              <a:t>pohranjenih</a:t>
            </a:r>
            <a:r>
              <a:rPr lang="en-GB" sz="1800" dirty="0"/>
              <a:t> u </a:t>
            </a:r>
            <a:r>
              <a:rPr lang="en-GB" sz="1800" dirty="0" err="1"/>
              <a:t>različitim</a:t>
            </a:r>
            <a:r>
              <a:rPr lang="en-GB" sz="1800" dirty="0"/>
              <a:t> </a:t>
            </a:r>
            <a:r>
              <a:rPr lang="en-GB" sz="1800" dirty="0" err="1"/>
              <a:t>formatima</a:t>
            </a:r>
            <a:r>
              <a:rPr lang="en-GB" sz="1800" dirty="0"/>
              <a:t>.</a:t>
            </a:r>
          </a:p>
          <a:p>
            <a:r>
              <a:rPr lang="en-GB" sz="1800" dirty="0"/>
              <a:t>KDD </a:t>
            </a:r>
            <a:r>
              <a:rPr lang="en-GB" sz="1800" dirty="0" err="1"/>
              <a:t>proces</a:t>
            </a:r>
            <a:r>
              <a:rPr lang="en-GB" sz="1800" dirty="0"/>
              <a:t> </a:t>
            </a:r>
            <a:r>
              <a:rPr lang="en-GB" sz="1800" dirty="0" err="1"/>
              <a:t>uključuje</a:t>
            </a:r>
            <a:r>
              <a:rPr lang="en-GB" sz="1800" dirty="0"/>
              <a:t> </a:t>
            </a:r>
            <a:r>
              <a:rPr lang="en-GB" sz="1800" dirty="0" err="1"/>
              <a:t>poslovno</a:t>
            </a:r>
            <a:r>
              <a:rPr lang="en-GB" sz="1800" dirty="0"/>
              <a:t> </a:t>
            </a:r>
            <a:r>
              <a:rPr lang="en-GB" sz="1800" dirty="0" err="1"/>
              <a:t>razumevanje</a:t>
            </a:r>
            <a:r>
              <a:rPr lang="en-GB" sz="1800" dirty="0"/>
              <a:t>, </a:t>
            </a:r>
            <a:r>
              <a:rPr lang="en-GB" sz="1800" dirty="0" err="1"/>
              <a:t>razumevanje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</a:t>
            </a:r>
            <a:r>
              <a:rPr lang="en-GB" sz="1800" dirty="0" err="1"/>
              <a:t>pripremu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</a:t>
            </a:r>
            <a:r>
              <a:rPr lang="en-GB" sz="1800" dirty="0" err="1"/>
              <a:t>modeliranje</a:t>
            </a:r>
            <a:r>
              <a:rPr lang="en-GB" sz="1800" dirty="0"/>
              <a:t> i </a:t>
            </a:r>
            <a:r>
              <a:rPr lang="en-GB" sz="1800" dirty="0" err="1"/>
              <a:t>procenu</a:t>
            </a:r>
            <a:r>
              <a:rPr lang="en-GB" sz="1800" dirty="0"/>
              <a:t>, </a:t>
            </a:r>
            <a:r>
              <a:rPr lang="en-GB" sz="1800" dirty="0" err="1"/>
              <a:t>sledeći</a:t>
            </a:r>
            <a:r>
              <a:rPr lang="en-GB" sz="1800" dirty="0"/>
              <a:t> </a:t>
            </a:r>
            <a:r>
              <a:rPr lang="en-GB" sz="1800" dirty="0" err="1"/>
              <a:t>standarde</a:t>
            </a:r>
            <a:r>
              <a:rPr lang="en-GB" sz="1800" dirty="0"/>
              <a:t> </a:t>
            </a:r>
            <a:r>
              <a:rPr lang="en-GB" sz="1800" dirty="0" err="1"/>
              <a:t>poput</a:t>
            </a:r>
            <a:r>
              <a:rPr lang="en-GB" sz="1800" dirty="0"/>
              <a:t> CRISP-DM.</a:t>
            </a:r>
          </a:p>
          <a:p>
            <a:r>
              <a:rPr lang="en-GB" sz="1800" dirty="0" err="1"/>
              <a:t>Naposletku</a:t>
            </a:r>
            <a:r>
              <a:rPr lang="en-GB" sz="1800" dirty="0"/>
              <a:t>, Data Mining </a:t>
            </a:r>
            <a:r>
              <a:rPr lang="en-GB" sz="1800" dirty="0" err="1"/>
              <a:t>organizacijama</a:t>
            </a:r>
            <a:r>
              <a:rPr lang="en-GB" sz="1800" dirty="0"/>
              <a:t> </a:t>
            </a:r>
            <a:r>
              <a:rPr lang="en-GB" sz="1800" dirty="0" err="1"/>
              <a:t>pruža</a:t>
            </a:r>
            <a:r>
              <a:rPr lang="en-GB" sz="1800" dirty="0"/>
              <a:t> </a:t>
            </a:r>
            <a:r>
              <a:rPr lang="en-GB" sz="1800" dirty="0" err="1"/>
              <a:t>primenjivo</a:t>
            </a:r>
            <a:r>
              <a:rPr lang="en-GB" sz="1800" dirty="0"/>
              <a:t> </a:t>
            </a:r>
            <a:r>
              <a:rPr lang="en-GB" sz="1800" dirty="0" err="1"/>
              <a:t>znanje</a:t>
            </a:r>
            <a:r>
              <a:rPr lang="en-GB" sz="1800" dirty="0"/>
              <a:t>, </a:t>
            </a:r>
            <a:r>
              <a:rPr lang="en-GB" sz="1800" dirty="0" err="1"/>
              <a:t>iskoriš</a:t>
            </a:r>
            <a:r>
              <a:rPr lang="sr-Latn-RS" sz="1800" dirty="0"/>
              <a:t>ć</a:t>
            </a:r>
            <a:r>
              <a:rPr lang="en-GB" sz="1800" dirty="0" err="1"/>
              <a:t>avajući</a:t>
            </a:r>
            <a:r>
              <a:rPr lang="en-GB" sz="1800" dirty="0"/>
              <a:t> </a:t>
            </a:r>
            <a:r>
              <a:rPr lang="en-GB" sz="1800" dirty="0" err="1"/>
              <a:t>napredak</a:t>
            </a:r>
            <a:r>
              <a:rPr lang="en-GB" sz="1800" dirty="0"/>
              <a:t> u </a:t>
            </a:r>
            <a:r>
              <a:rPr lang="en-GB" sz="1800" dirty="0" err="1"/>
              <a:t>tehnologijama</a:t>
            </a:r>
            <a:r>
              <a:rPr lang="en-GB" sz="1800" dirty="0"/>
              <a:t> za </a:t>
            </a:r>
            <a:r>
              <a:rPr lang="en-GB" sz="1800" dirty="0" err="1"/>
              <a:t>pohranu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AI i RPA.</a:t>
            </a:r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012444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Što je rudarenje podataka? 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838" y="1606378"/>
            <a:ext cx="4205939" cy="38464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688118" y="5577549"/>
            <a:ext cx="8161377" cy="314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pl-PL" sz="11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Slika. Međuindustrijski standardni proces za rudarenje podataka (CRISP-DM) (Rahman et al, 2016).</a:t>
            </a:r>
            <a:endParaRPr lang="en-GB" sz="1100" dirty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031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Otkrivanje</a:t>
            </a:r>
            <a:r>
              <a:rPr lang="en-GB" dirty="0"/>
              <a:t> </a:t>
            </a:r>
            <a:r>
              <a:rPr lang="en-GB" dirty="0" err="1"/>
              <a:t>znanja</a:t>
            </a:r>
            <a:r>
              <a:rPr lang="en-GB" dirty="0"/>
              <a:t> u logistici i </a:t>
            </a:r>
            <a:r>
              <a:rPr lang="en-GB" dirty="0" err="1"/>
              <a:t>upravljanju</a:t>
            </a:r>
            <a:r>
              <a:rPr lang="en-GB" dirty="0"/>
              <a:t> </a:t>
            </a:r>
            <a:r>
              <a:rPr lang="en-GB" dirty="0" err="1"/>
              <a:t>lancem</a:t>
            </a:r>
            <a:r>
              <a:rPr lang="en-GB" dirty="0"/>
              <a:t> </a:t>
            </a:r>
            <a:r>
              <a:rPr lang="sr-Latn-RS" dirty="0"/>
              <a:t>snabdevanja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U </a:t>
            </a:r>
            <a:r>
              <a:rPr lang="sr-Latn-RS" sz="1800" dirty="0"/>
              <a:t>lancu snabdevanja</a:t>
            </a:r>
            <a:r>
              <a:rPr lang="en-GB" sz="1800" dirty="0"/>
              <a:t> i logistici Data Mining se </a:t>
            </a:r>
            <a:r>
              <a:rPr lang="en-GB" sz="1800" dirty="0" err="1"/>
              <a:t>razlikuje</a:t>
            </a:r>
            <a:r>
              <a:rPr lang="en-GB" sz="1800" dirty="0"/>
              <a:t> </a:t>
            </a:r>
            <a:r>
              <a:rPr lang="en-GB" sz="1800" dirty="0" err="1"/>
              <a:t>zbog</a:t>
            </a:r>
            <a:r>
              <a:rPr lang="en-GB" sz="1800" dirty="0"/>
              <a:t> </a:t>
            </a:r>
            <a:r>
              <a:rPr lang="en-GB" sz="1800" dirty="0" err="1"/>
              <a:t>raznolikosti</a:t>
            </a:r>
            <a:r>
              <a:rPr lang="en-GB" sz="1800" dirty="0"/>
              <a:t> </a:t>
            </a:r>
            <a:r>
              <a:rPr lang="en-GB" sz="1800" dirty="0" err="1"/>
              <a:t>izvora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i </a:t>
            </a:r>
            <a:r>
              <a:rPr lang="en-GB" sz="1800" dirty="0" err="1"/>
              <a:t>struktura</a:t>
            </a:r>
            <a:r>
              <a:rPr lang="en-GB" sz="1800" dirty="0"/>
              <a:t>, </a:t>
            </a:r>
            <a:r>
              <a:rPr lang="en-GB" sz="1800" dirty="0" err="1"/>
              <a:t>što</a:t>
            </a:r>
            <a:r>
              <a:rPr lang="en-GB" sz="1800" dirty="0"/>
              <a:t> </a:t>
            </a:r>
            <a:r>
              <a:rPr lang="en-GB" sz="1800" dirty="0" err="1"/>
              <a:t>predstavlja</a:t>
            </a:r>
            <a:r>
              <a:rPr lang="en-GB" sz="1800" dirty="0"/>
              <a:t> </a:t>
            </a:r>
            <a:r>
              <a:rPr lang="en-GB" sz="1800" dirty="0" err="1"/>
              <a:t>izazov</a:t>
            </a:r>
            <a:r>
              <a:rPr lang="en-GB" sz="1800" dirty="0"/>
              <a:t> za </a:t>
            </a:r>
            <a:r>
              <a:rPr lang="en-GB" sz="1800" dirty="0" err="1"/>
              <a:t>dizajniranje</a:t>
            </a:r>
            <a:r>
              <a:rPr lang="en-GB" sz="1800" dirty="0"/>
              <a:t> </a:t>
            </a:r>
            <a:r>
              <a:rPr lang="en-GB" sz="1800" dirty="0" err="1"/>
              <a:t>rešenja</a:t>
            </a:r>
            <a:r>
              <a:rPr lang="en-GB" sz="1800" dirty="0"/>
              <a:t> za </a:t>
            </a:r>
            <a:r>
              <a:rPr lang="en-GB" sz="1800" dirty="0" err="1"/>
              <a:t>modeliranje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Otkrivanje</a:t>
            </a:r>
            <a:r>
              <a:rPr lang="en-GB" sz="1800" dirty="0"/>
              <a:t> </a:t>
            </a:r>
            <a:r>
              <a:rPr lang="en-GB" sz="1800" dirty="0" err="1"/>
              <a:t>znanja</a:t>
            </a:r>
            <a:r>
              <a:rPr lang="en-GB" sz="1800" dirty="0"/>
              <a:t> i </a:t>
            </a:r>
            <a:r>
              <a:rPr lang="en-GB" sz="1800" dirty="0" err="1"/>
              <a:t>generi</a:t>
            </a:r>
            <a:r>
              <a:rPr lang="sr-Latn-RS" sz="1800" dirty="0"/>
              <a:t>sa</a:t>
            </a:r>
            <a:r>
              <a:rPr lang="en-GB" sz="1800" dirty="0" err="1"/>
              <a:t>nje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u </a:t>
            </a:r>
            <a:r>
              <a:rPr lang="en-GB" sz="1800" dirty="0" err="1"/>
              <a:t>ovom</a:t>
            </a:r>
            <a:r>
              <a:rPr lang="en-GB" sz="1800" dirty="0"/>
              <a:t> </a:t>
            </a:r>
            <a:r>
              <a:rPr lang="en-GB" sz="1800" dirty="0" err="1"/>
              <a:t>kontekstu</a:t>
            </a:r>
            <a:r>
              <a:rPr lang="en-GB" sz="1800" dirty="0"/>
              <a:t> u</a:t>
            </a:r>
            <a:r>
              <a:rPr lang="sr-Latn-RS" sz="1800" dirty="0"/>
              <a:t> </a:t>
            </a:r>
            <a:r>
              <a:rPr lang="en-GB" sz="1800" dirty="0" err="1"/>
              <a:t>velike</a:t>
            </a:r>
            <a:r>
              <a:rPr lang="en-GB" sz="1800" dirty="0"/>
              <a:t> </a:t>
            </a:r>
            <a:r>
              <a:rPr lang="sr-Latn-RS" sz="1800" dirty="0"/>
              <a:t>zavisi</a:t>
            </a:r>
            <a:r>
              <a:rPr lang="en-GB" sz="1800" dirty="0"/>
              <a:t> o</a:t>
            </a:r>
            <a:r>
              <a:rPr lang="sr-Latn-RS" sz="1800" dirty="0"/>
              <a:t>d</a:t>
            </a:r>
            <a:r>
              <a:rPr lang="en-GB" sz="1800" dirty="0"/>
              <a:t> </a:t>
            </a:r>
            <a:r>
              <a:rPr lang="en-GB" sz="1800" dirty="0" err="1"/>
              <a:t>izvor</a:t>
            </a:r>
            <a:r>
              <a:rPr lang="sr-Latn-RS" sz="1800" dirty="0"/>
              <a:t>a</a:t>
            </a:r>
            <a:r>
              <a:rPr lang="en-GB" sz="1800" dirty="0"/>
              <a:t> </a:t>
            </a:r>
            <a:r>
              <a:rPr lang="en-GB" sz="1800" dirty="0" err="1"/>
              <a:t>znanja</a:t>
            </a:r>
            <a:r>
              <a:rPr lang="en-GB" sz="1800" dirty="0"/>
              <a:t> i </a:t>
            </a:r>
            <a:r>
              <a:rPr lang="en-GB" sz="1800" dirty="0" err="1"/>
              <a:t>može</a:t>
            </a:r>
            <a:r>
              <a:rPr lang="en-GB" sz="1800" dirty="0"/>
              <a:t> se </a:t>
            </a:r>
            <a:r>
              <a:rPr lang="en-GB" sz="1800" dirty="0" err="1"/>
              <a:t>kategori</a:t>
            </a:r>
            <a:r>
              <a:rPr lang="sr-Latn-RS" sz="1800" dirty="0"/>
              <a:t>sat</a:t>
            </a:r>
            <a:r>
              <a:rPr lang="en-GB" sz="1800" dirty="0"/>
              <a:t>i u </a:t>
            </a:r>
            <a:r>
              <a:rPr lang="sr-Latn-RS" sz="1800" dirty="0"/>
              <a:t>ocenjivačke</a:t>
            </a:r>
            <a:r>
              <a:rPr lang="en-GB" sz="1800" dirty="0"/>
              <a:t> i </a:t>
            </a:r>
            <a:r>
              <a:rPr lang="en-GB" sz="1800" dirty="0" err="1"/>
              <a:t>statističke</a:t>
            </a:r>
            <a:r>
              <a:rPr lang="en-GB" sz="1800" dirty="0"/>
              <a:t> </a:t>
            </a:r>
            <a:r>
              <a:rPr lang="en-GB" sz="1800" dirty="0" err="1"/>
              <a:t>pristupe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Statistički</a:t>
            </a:r>
            <a:r>
              <a:rPr lang="en-GB" sz="1800" dirty="0"/>
              <a:t> </a:t>
            </a:r>
            <a:r>
              <a:rPr lang="en-GB" sz="1800" dirty="0" err="1"/>
              <a:t>pristup</a:t>
            </a:r>
            <a:r>
              <a:rPr lang="en-GB" sz="1800" dirty="0"/>
              <a:t> </a:t>
            </a:r>
            <a:r>
              <a:rPr lang="en-GB" sz="1800" dirty="0" err="1"/>
              <a:t>oslanja</a:t>
            </a:r>
            <a:r>
              <a:rPr lang="en-GB" sz="1800" dirty="0"/>
              <a:t> se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kvantitativne</a:t>
            </a:r>
            <a:r>
              <a:rPr lang="en-GB" sz="1800" dirty="0"/>
              <a:t> </a:t>
            </a:r>
            <a:r>
              <a:rPr lang="en-GB" sz="1800" dirty="0" err="1"/>
              <a:t>podatke</a:t>
            </a:r>
            <a:r>
              <a:rPr lang="en-GB" sz="1800" dirty="0"/>
              <a:t>, </a:t>
            </a:r>
            <a:r>
              <a:rPr lang="en-GB" sz="1800" dirty="0" err="1"/>
              <a:t>kojih</a:t>
            </a:r>
            <a:r>
              <a:rPr lang="en-GB" sz="1800" dirty="0"/>
              <a:t> </a:t>
            </a:r>
            <a:r>
              <a:rPr lang="en-GB" sz="1800" dirty="0" err="1"/>
              <a:t>ima</a:t>
            </a:r>
            <a:r>
              <a:rPr lang="en-GB" sz="1800" dirty="0"/>
              <a:t> u </a:t>
            </a:r>
            <a:r>
              <a:rPr lang="en-GB" sz="1800" dirty="0" err="1"/>
              <a:t>izobilju</a:t>
            </a:r>
            <a:r>
              <a:rPr lang="en-GB" sz="1800" dirty="0"/>
              <a:t> u </a:t>
            </a:r>
            <a:r>
              <a:rPr lang="sr-Latn-RS" sz="1800" dirty="0"/>
              <a:t>lamcu snabdevanja</a:t>
            </a:r>
            <a:r>
              <a:rPr lang="en-GB" sz="1800" dirty="0"/>
              <a:t> i logistici, </a:t>
            </a:r>
            <a:r>
              <a:rPr lang="en-GB" sz="1800" dirty="0" err="1"/>
              <a:t>olakšavajući</a:t>
            </a:r>
            <a:r>
              <a:rPr lang="en-GB" sz="1800" dirty="0"/>
              <a:t> Data Mining za </a:t>
            </a:r>
            <a:r>
              <a:rPr lang="en-GB" sz="1800" dirty="0" err="1"/>
              <a:t>izvlačenje</a:t>
            </a:r>
            <a:r>
              <a:rPr lang="en-GB" sz="1800" dirty="0"/>
              <a:t> </a:t>
            </a:r>
            <a:r>
              <a:rPr lang="en-GB" sz="1800" dirty="0" err="1"/>
              <a:t>korisnih</a:t>
            </a:r>
            <a:r>
              <a:rPr lang="en-GB" sz="1800" dirty="0"/>
              <a:t> </a:t>
            </a:r>
            <a:r>
              <a:rPr lang="en-GB" sz="1800" dirty="0" err="1"/>
              <a:t>povratnih</a:t>
            </a:r>
            <a:r>
              <a:rPr lang="en-GB" sz="1800" dirty="0"/>
              <a:t> </a:t>
            </a:r>
            <a:r>
              <a:rPr lang="en-GB" sz="1800" dirty="0" err="1"/>
              <a:t>informacija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Suprotno</a:t>
            </a:r>
            <a:r>
              <a:rPr lang="en-GB" sz="1800" dirty="0"/>
              <a:t> tome, </a:t>
            </a:r>
            <a:r>
              <a:rPr lang="en-GB" sz="1800" dirty="0" err="1"/>
              <a:t>nekvantitativni</a:t>
            </a:r>
            <a:r>
              <a:rPr lang="en-GB" sz="1800" dirty="0"/>
              <a:t> </a:t>
            </a:r>
            <a:r>
              <a:rPr lang="en-GB" sz="1800" dirty="0" err="1"/>
              <a:t>izvori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u </a:t>
            </a:r>
            <a:r>
              <a:rPr lang="en-GB" sz="1800" dirty="0" err="1"/>
              <a:t>ovom</a:t>
            </a:r>
            <a:r>
              <a:rPr lang="en-GB" sz="1800" dirty="0"/>
              <a:t> </a:t>
            </a:r>
            <a:r>
              <a:rPr lang="en-GB" sz="1800" dirty="0" err="1"/>
              <a:t>području</a:t>
            </a:r>
            <a:r>
              <a:rPr lang="en-GB" sz="1800" dirty="0"/>
              <a:t> </a:t>
            </a:r>
            <a:r>
              <a:rPr lang="en-GB" sz="1800" dirty="0" err="1"/>
              <a:t>često</a:t>
            </a:r>
            <a:r>
              <a:rPr lang="en-GB" sz="1800" dirty="0"/>
              <a:t> se </a:t>
            </a:r>
            <a:r>
              <a:rPr lang="en-GB" sz="1800" dirty="0" err="1"/>
              <a:t>oslanjaju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stručne</a:t>
            </a:r>
            <a:r>
              <a:rPr lang="en-GB" sz="1800" dirty="0"/>
              <a:t> </a:t>
            </a:r>
            <a:r>
              <a:rPr lang="sr-Latn-RS" sz="1800" dirty="0"/>
              <a:t>ocenjivačke</a:t>
            </a:r>
            <a:r>
              <a:rPr lang="en-GB" sz="1800" dirty="0"/>
              <a:t> </a:t>
            </a:r>
            <a:r>
              <a:rPr lang="en-GB" sz="1800" dirty="0" err="1"/>
              <a:t>panele</a:t>
            </a:r>
            <a:r>
              <a:rPr lang="en-GB" sz="1800" dirty="0"/>
              <a:t> </a:t>
            </a:r>
            <a:r>
              <a:rPr lang="en-GB" sz="1800" dirty="0" err="1"/>
              <a:t>kao</a:t>
            </a:r>
            <a:r>
              <a:rPr lang="en-GB" sz="1800" dirty="0"/>
              <a:t> </a:t>
            </a:r>
            <a:r>
              <a:rPr lang="en-GB" sz="1800" dirty="0" err="1"/>
              <a:t>što</a:t>
            </a:r>
            <a:r>
              <a:rPr lang="en-GB" sz="1800" dirty="0"/>
              <a:t> je Delphi </a:t>
            </a:r>
            <a:r>
              <a:rPr lang="en-GB" sz="1800" dirty="0" err="1"/>
              <a:t>metoda</a:t>
            </a:r>
            <a:r>
              <a:rPr lang="en-GB" sz="1800" dirty="0"/>
              <a:t> za </a:t>
            </a:r>
            <a:r>
              <a:rPr lang="en-GB" sz="1800" dirty="0" err="1"/>
              <a:t>donošenje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Proces</a:t>
            </a:r>
            <a:r>
              <a:rPr lang="en-GB" sz="1800" dirty="0"/>
              <a:t> </a:t>
            </a:r>
            <a:r>
              <a:rPr lang="en-GB" sz="1800" dirty="0" err="1"/>
              <a:t>generi</a:t>
            </a:r>
            <a:r>
              <a:rPr lang="sr-Latn-RS" sz="1800" dirty="0"/>
              <a:t>s</a:t>
            </a:r>
            <a:r>
              <a:rPr lang="en-GB" sz="1800" dirty="0" err="1"/>
              <a:t>anja</a:t>
            </a:r>
            <a:r>
              <a:rPr lang="en-GB" sz="1800" dirty="0"/>
              <a:t> </a:t>
            </a:r>
            <a:r>
              <a:rPr lang="en-GB" sz="1800" dirty="0" err="1"/>
              <a:t>znanja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u </a:t>
            </a:r>
            <a:r>
              <a:rPr lang="sr-Latn-RS" sz="1800" dirty="0"/>
              <a:t>lancu snabdevanja </a:t>
            </a:r>
            <a:r>
              <a:rPr lang="en-GB" sz="1800" dirty="0"/>
              <a:t>i logistici </a:t>
            </a:r>
            <a:r>
              <a:rPr lang="en-GB" sz="1800" dirty="0" err="1"/>
              <a:t>uključuje</a:t>
            </a:r>
            <a:r>
              <a:rPr lang="en-GB" sz="1800" dirty="0"/>
              <a:t> </a:t>
            </a:r>
            <a:r>
              <a:rPr lang="en-GB" sz="1800" dirty="0" err="1"/>
              <a:t>kretanje</a:t>
            </a:r>
            <a:r>
              <a:rPr lang="en-GB" sz="1800" dirty="0"/>
              <a:t> </a:t>
            </a:r>
            <a:r>
              <a:rPr lang="en-GB" sz="1800" dirty="0" err="1"/>
              <a:t>između</a:t>
            </a:r>
            <a:r>
              <a:rPr lang="en-GB" sz="1800" dirty="0"/>
              <a:t> </a:t>
            </a:r>
            <a:r>
              <a:rPr lang="en-GB" sz="1800" dirty="0" err="1"/>
              <a:t>kvantitativnih</a:t>
            </a:r>
            <a:r>
              <a:rPr lang="en-GB" sz="1800" dirty="0"/>
              <a:t> i </a:t>
            </a:r>
            <a:r>
              <a:rPr lang="en-GB" sz="1800" dirty="0" err="1"/>
              <a:t>kvalitativnih</a:t>
            </a:r>
            <a:r>
              <a:rPr lang="en-GB" sz="1800" dirty="0"/>
              <a:t> </a:t>
            </a:r>
            <a:r>
              <a:rPr lang="en-GB" sz="1800" dirty="0" err="1"/>
              <a:t>pristupa</a:t>
            </a:r>
            <a:r>
              <a:rPr lang="en-GB" sz="1800" dirty="0"/>
              <a:t>, od </a:t>
            </a:r>
            <a:r>
              <a:rPr lang="en-GB" sz="1800" dirty="0" err="1"/>
              <a:t>kojih</a:t>
            </a:r>
            <a:r>
              <a:rPr lang="en-GB" sz="1800" dirty="0"/>
              <a:t> </a:t>
            </a:r>
            <a:r>
              <a:rPr lang="en-GB" sz="1800" dirty="0" err="1"/>
              <a:t>svaki</a:t>
            </a:r>
            <a:r>
              <a:rPr lang="en-GB" sz="1800" dirty="0"/>
              <a:t> </a:t>
            </a:r>
            <a:r>
              <a:rPr lang="en-GB" sz="1800" dirty="0" err="1"/>
              <a:t>ima</a:t>
            </a:r>
            <a:r>
              <a:rPr lang="en-GB" sz="1800" dirty="0"/>
              <a:t> </a:t>
            </a:r>
            <a:r>
              <a:rPr lang="en-GB" sz="1800" dirty="0" err="1"/>
              <a:t>svoj</a:t>
            </a:r>
            <a:r>
              <a:rPr lang="en-GB" sz="1800" dirty="0"/>
              <a:t> </a:t>
            </a:r>
            <a:r>
              <a:rPr lang="en-GB" sz="1800" dirty="0" err="1"/>
              <a:t>niz</a:t>
            </a:r>
            <a:r>
              <a:rPr lang="en-GB" sz="1800" dirty="0"/>
              <a:t> </a:t>
            </a:r>
            <a:r>
              <a:rPr lang="en-GB" sz="1800" dirty="0" err="1"/>
              <a:t>izazova</a:t>
            </a:r>
            <a:r>
              <a:rPr lang="en-GB" sz="1800" dirty="0"/>
              <a:t> i </a:t>
            </a:r>
            <a:r>
              <a:rPr lang="en-GB" sz="1800" dirty="0" err="1"/>
              <a:t>prednosti</a:t>
            </a:r>
            <a:r>
              <a:rPr lang="en-GB" sz="1800" dirty="0"/>
              <a:t>.</a:t>
            </a:r>
          </a:p>
          <a:p>
            <a:endParaRPr lang="en-GB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082993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Otkrivanje</a:t>
            </a:r>
            <a:r>
              <a:rPr lang="en-GB" dirty="0"/>
              <a:t> </a:t>
            </a:r>
            <a:r>
              <a:rPr lang="en-GB" dirty="0" err="1"/>
              <a:t>znanja</a:t>
            </a:r>
            <a:r>
              <a:rPr lang="en-GB" dirty="0"/>
              <a:t> u logistici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upravljanju</a:t>
            </a:r>
            <a:r>
              <a:rPr lang="en-GB" dirty="0"/>
              <a:t> </a:t>
            </a:r>
            <a:r>
              <a:rPr lang="en-GB" dirty="0" err="1"/>
              <a:t>lancem</a:t>
            </a:r>
            <a:r>
              <a:rPr lang="en-GB" dirty="0"/>
              <a:t> </a:t>
            </a:r>
            <a:r>
              <a:rPr lang="en-GB" dirty="0" err="1"/>
              <a:t>opskrbe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838334" y="5576471"/>
            <a:ext cx="29931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r-HR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Slika</a:t>
            </a:r>
            <a:r>
              <a:rPr kumimoji="0" lang="sr-Latn-RS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.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pl-PL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Principi ekstrakcije znanja iz podataka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.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 descr="C:\Users\Logistika\AppData\Local\Microsoft\Windows\INetCache\Content.Word\sl_2-11a_en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132" y="1647507"/>
            <a:ext cx="5753735" cy="3562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1420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Delphijev</a:t>
            </a:r>
            <a:r>
              <a:rPr lang="en-GB" dirty="0"/>
              <a:t> </a:t>
            </a:r>
            <a:r>
              <a:rPr lang="en-GB" dirty="0" err="1"/>
              <a:t>pristup</a:t>
            </a:r>
            <a:r>
              <a:rPr lang="en-GB" dirty="0"/>
              <a:t> </a:t>
            </a:r>
            <a:r>
              <a:rPr lang="en-GB" dirty="0" err="1"/>
              <a:t>prosudbenom</a:t>
            </a:r>
            <a:r>
              <a:rPr lang="en-GB" dirty="0"/>
              <a:t> </a:t>
            </a:r>
            <a:r>
              <a:rPr lang="en-GB" dirty="0" err="1"/>
              <a:t>stvaranju</a:t>
            </a:r>
            <a:r>
              <a:rPr lang="en-GB" dirty="0"/>
              <a:t> </a:t>
            </a:r>
            <a:r>
              <a:rPr lang="en-GB" dirty="0" err="1"/>
              <a:t>znanja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sz="1800" dirty="0"/>
          </a:p>
          <a:p>
            <a:r>
              <a:rPr lang="en-GB" sz="1800" dirty="0" err="1"/>
              <a:t>Vredni</a:t>
            </a:r>
            <a:r>
              <a:rPr lang="en-GB" sz="1800" dirty="0"/>
              <a:t> </a:t>
            </a:r>
            <a:r>
              <a:rPr lang="en-GB" sz="1800" dirty="0" err="1"/>
              <a:t>uvidi</a:t>
            </a:r>
            <a:r>
              <a:rPr lang="en-GB" sz="1800" dirty="0"/>
              <a:t> </a:t>
            </a:r>
            <a:r>
              <a:rPr lang="en-GB" sz="1800" dirty="0" err="1"/>
              <a:t>iskusnih</a:t>
            </a:r>
            <a:r>
              <a:rPr lang="en-GB" sz="1800" dirty="0"/>
              <a:t> </a:t>
            </a:r>
            <a:r>
              <a:rPr lang="en-GB" sz="1800" dirty="0" err="1"/>
              <a:t>stručnjaka</a:t>
            </a:r>
            <a:r>
              <a:rPr lang="en-GB" sz="1800" dirty="0"/>
              <a:t> u </a:t>
            </a:r>
            <a:r>
              <a:rPr lang="en-GB" sz="1800" dirty="0" err="1"/>
              <a:t>lancu</a:t>
            </a:r>
            <a:r>
              <a:rPr lang="sr-Latn-RS" sz="1800" dirty="0"/>
              <a:t> snabdevanja</a:t>
            </a:r>
            <a:r>
              <a:rPr lang="en-GB" sz="1800" dirty="0"/>
              <a:t> i logistici </a:t>
            </a:r>
            <a:r>
              <a:rPr lang="en-GB" sz="1800" dirty="0" err="1"/>
              <a:t>često</a:t>
            </a:r>
            <a:r>
              <a:rPr lang="en-GB" sz="1800" dirty="0"/>
              <a:t> </a:t>
            </a:r>
            <a:r>
              <a:rPr lang="en-GB" sz="1800" dirty="0" err="1"/>
              <a:t>ostanu</a:t>
            </a:r>
            <a:r>
              <a:rPr lang="en-GB" sz="1800" dirty="0"/>
              <a:t> </a:t>
            </a:r>
            <a:r>
              <a:rPr lang="en-GB" sz="1800" dirty="0" err="1"/>
              <a:t>neprepoznati</a:t>
            </a:r>
            <a:r>
              <a:rPr lang="en-GB" sz="1800" dirty="0"/>
              <a:t>.</a:t>
            </a:r>
          </a:p>
          <a:p>
            <a:r>
              <a:rPr lang="en-GB" sz="1800" dirty="0"/>
              <a:t>Ove </a:t>
            </a:r>
            <a:r>
              <a:rPr lang="en-GB" sz="1800" dirty="0" err="1"/>
              <a:t>uvide</a:t>
            </a:r>
            <a:r>
              <a:rPr lang="en-GB" sz="1800" dirty="0"/>
              <a:t> </a:t>
            </a:r>
            <a:r>
              <a:rPr lang="en-GB" sz="1800" dirty="0" err="1"/>
              <a:t>treba</a:t>
            </a:r>
            <a:r>
              <a:rPr lang="en-GB" sz="1800" dirty="0"/>
              <a:t> </a:t>
            </a:r>
            <a:r>
              <a:rPr lang="en-GB" sz="1800" dirty="0" err="1"/>
              <a:t>podeliti</a:t>
            </a:r>
            <a:r>
              <a:rPr lang="en-GB" sz="1800" dirty="0"/>
              <a:t> s </a:t>
            </a:r>
            <a:r>
              <a:rPr lang="en-GB" sz="1800" dirty="0" err="1"/>
              <a:t>manje</a:t>
            </a:r>
            <a:r>
              <a:rPr lang="en-GB" sz="1800" dirty="0"/>
              <a:t> </a:t>
            </a:r>
            <a:r>
              <a:rPr lang="en-GB" sz="1800" dirty="0" err="1"/>
              <a:t>iskusnim</a:t>
            </a:r>
            <a:r>
              <a:rPr lang="en-GB" sz="1800" dirty="0"/>
              <a:t> </a:t>
            </a:r>
            <a:r>
              <a:rPr lang="en-GB" sz="1800" dirty="0" err="1"/>
              <a:t>stručnjacima</a:t>
            </a:r>
            <a:r>
              <a:rPr lang="en-GB" sz="1800" dirty="0"/>
              <a:t> u tom </a:t>
            </a:r>
            <a:r>
              <a:rPr lang="en-GB" sz="1800" dirty="0" err="1"/>
              <a:t>području</a:t>
            </a:r>
            <a:r>
              <a:rPr lang="en-GB" sz="1800" dirty="0"/>
              <a:t>.</a:t>
            </a:r>
          </a:p>
          <a:p>
            <a:r>
              <a:rPr lang="en-GB" sz="1800" dirty="0"/>
              <a:t>Delphi </a:t>
            </a:r>
            <a:r>
              <a:rPr lang="en-GB" sz="1800" dirty="0" err="1"/>
              <a:t>metoda</a:t>
            </a:r>
            <a:r>
              <a:rPr lang="en-GB" sz="1800" dirty="0"/>
              <a:t> je </a:t>
            </a:r>
            <a:r>
              <a:rPr lang="en-GB" sz="1800" dirty="0" err="1"/>
              <a:t>jedan</a:t>
            </a:r>
            <a:r>
              <a:rPr lang="en-GB" sz="1800" dirty="0"/>
              <a:t> od </a:t>
            </a:r>
            <a:r>
              <a:rPr lang="en-GB" sz="1800" dirty="0" err="1"/>
              <a:t>pristupa</a:t>
            </a:r>
            <a:r>
              <a:rPr lang="en-GB" sz="1800" dirty="0"/>
              <a:t> za </a:t>
            </a:r>
            <a:r>
              <a:rPr lang="en-GB" sz="1800" dirty="0" err="1"/>
              <a:t>prikupljanje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širenje</a:t>
            </a:r>
            <a:r>
              <a:rPr lang="en-GB" sz="1800" dirty="0"/>
              <a:t> </a:t>
            </a:r>
            <a:r>
              <a:rPr lang="en-GB" sz="1800" dirty="0" err="1"/>
              <a:t>stručnog</a:t>
            </a:r>
            <a:r>
              <a:rPr lang="en-GB" sz="1800" dirty="0"/>
              <a:t> </a:t>
            </a:r>
            <a:r>
              <a:rPr lang="en-GB" sz="1800" dirty="0" err="1"/>
              <a:t>znanja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Nazvana</a:t>
            </a:r>
            <a:r>
              <a:rPr lang="en-GB" sz="1800" dirty="0"/>
              <a:t> po </a:t>
            </a:r>
            <a:r>
              <a:rPr lang="en-GB" sz="1800" dirty="0" err="1"/>
              <a:t>proročištu</a:t>
            </a:r>
            <a:r>
              <a:rPr lang="en-GB" sz="1800" dirty="0"/>
              <a:t> u </a:t>
            </a:r>
            <a:r>
              <a:rPr lang="en-GB" sz="1800" dirty="0" err="1"/>
              <a:t>Delfima</a:t>
            </a:r>
            <a:r>
              <a:rPr lang="en-GB" sz="1800" dirty="0"/>
              <a:t> u </a:t>
            </a:r>
            <a:r>
              <a:rPr lang="en-GB" sz="1800" dirty="0" err="1"/>
              <a:t>staroj</a:t>
            </a:r>
            <a:r>
              <a:rPr lang="en-GB" sz="1800" dirty="0"/>
              <a:t> </a:t>
            </a:r>
            <a:r>
              <a:rPr lang="en-GB" sz="1800" dirty="0" err="1"/>
              <a:t>Grčkoj</a:t>
            </a:r>
            <a:r>
              <a:rPr lang="en-GB" sz="1800" dirty="0"/>
              <a:t>, </a:t>
            </a:r>
            <a:r>
              <a:rPr lang="en-GB" sz="1800" dirty="0" err="1"/>
              <a:t>metoda</a:t>
            </a:r>
            <a:r>
              <a:rPr lang="en-GB" sz="1800" dirty="0"/>
              <a:t> Delphi </a:t>
            </a:r>
            <a:r>
              <a:rPr lang="en-GB" sz="1800" dirty="0" err="1"/>
              <a:t>razvila</a:t>
            </a:r>
            <a:r>
              <a:rPr lang="en-GB" sz="1800" dirty="0"/>
              <a:t> se 1950-ih </a:t>
            </a:r>
            <a:r>
              <a:rPr lang="en-GB" sz="1800" dirty="0" err="1"/>
              <a:t>kako</a:t>
            </a:r>
            <a:r>
              <a:rPr lang="en-GB" sz="1800" dirty="0"/>
              <a:t> bi se </a:t>
            </a:r>
            <a:r>
              <a:rPr lang="en-GB" sz="1800" dirty="0" err="1"/>
              <a:t>postigao</a:t>
            </a:r>
            <a:r>
              <a:rPr lang="en-GB" sz="1800" dirty="0"/>
              <a:t> </a:t>
            </a:r>
            <a:r>
              <a:rPr lang="en-GB" sz="1800" dirty="0" err="1"/>
              <a:t>konsenzus</a:t>
            </a:r>
            <a:r>
              <a:rPr lang="en-GB" sz="1800" dirty="0"/>
              <a:t> </a:t>
            </a:r>
            <a:r>
              <a:rPr lang="en-GB" sz="1800" dirty="0" err="1"/>
              <a:t>među</a:t>
            </a:r>
            <a:r>
              <a:rPr lang="en-GB" sz="1800" dirty="0"/>
              <a:t> </a:t>
            </a:r>
            <a:r>
              <a:rPr lang="en-GB" sz="1800" dirty="0" err="1"/>
              <a:t>stručnjacima</a:t>
            </a:r>
            <a:r>
              <a:rPr lang="en-GB" sz="1800" dirty="0"/>
              <a:t>.</a:t>
            </a:r>
          </a:p>
          <a:p>
            <a:r>
              <a:rPr lang="en-GB" sz="1800" dirty="0"/>
              <a:t>"Projekt Delphi", </a:t>
            </a:r>
            <a:r>
              <a:rPr lang="en-GB" sz="1800" dirty="0" err="1"/>
              <a:t>finan</a:t>
            </a:r>
            <a:r>
              <a:rPr lang="sr-Latn-RS" sz="1800" dirty="0"/>
              <a:t>s</a:t>
            </a:r>
            <a:r>
              <a:rPr lang="en-GB" sz="1800" dirty="0" err="1"/>
              <a:t>iran</a:t>
            </a:r>
            <a:r>
              <a:rPr lang="en-GB" sz="1800" dirty="0"/>
              <a:t> od </a:t>
            </a:r>
            <a:r>
              <a:rPr lang="en-GB" sz="1800" dirty="0" err="1"/>
              <a:t>strane</a:t>
            </a:r>
            <a:r>
              <a:rPr lang="en-GB" sz="1800" dirty="0"/>
              <a:t> </a:t>
            </a:r>
            <a:r>
              <a:rPr lang="sr-Latn-RS" sz="1800" dirty="0"/>
              <a:t>vazdušn</a:t>
            </a:r>
            <a:r>
              <a:rPr lang="en-GB" sz="1800" dirty="0" err="1"/>
              <a:t>ih</a:t>
            </a:r>
            <a:r>
              <a:rPr lang="en-GB" sz="1800" dirty="0"/>
              <a:t> </a:t>
            </a:r>
            <a:r>
              <a:rPr lang="en-GB" sz="1800" dirty="0" err="1"/>
              <a:t>snaga</a:t>
            </a:r>
            <a:r>
              <a:rPr lang="en-GB" sz="1800" dirty="0"/>
              <a:t> SAD-a, bio je </a:t>
            </a:r>
            <a:r>
              <a:rPr lang="en-GB" sz="1800" dirty="0" err="1"/>
              <a:t>prvi</a:t>
            </a:r>
            <a:r>
              <a:rPr lang="en-GB" sz="1800" dirty="0"/>
              <a:t> </a:t>
            </a:r>
            <a:r>
              <a:rPr lang="en-GB" sz="1800" dirty="0" err="1"/>
              <a:t>projekt</a:t>
            </a:r>
            <a:r>
              <a:rPr lang="en-GB" sz="1800" dirty="0"/>
              <a:t> koji je </a:t>
            </a:r>
            <a:r>
              <a:rPr lang="en-GB" sz="1800" dirty="0" err="1"/>
              <a:t>koristio</a:t>
            </a:r>
            <a:r>
              <a:rPr lang="en-GB" sz="1800" dirty="0"/>
              <a:t> </a:t>
            </a:r>
            <a:r>
              <a:rPr lang="en-GB" sz="1800" dirty="0" err="1"/>
              <a:t>ovu</a:t>
            </a:r>
            <a:r>
              <a:rPr lang="en-GB" sz="1800" dirty="0"/>
              <a:t> </a:t>
            </a:r>
            <a:r>
              <a:rPr lang="en-GB" sz="1800" dirty="0" err="1"/>
              <a:t>metodu</a:t>
            </a:r>
            <a:r>
              <a:rPr lang="en-GB" sz="1800" dirty="0"/>
              <a:t> za </a:t>
            </a:r>
            <a:r>
              <a:rPr lang="en-GB" sz="1800" dirty="0" err="1"/>
              <a:t>predviđanje</a:t>
            </a:r>
            <a:r>
              <a:rPr lang="en-GB" sz="1800" dirty="0"/>
              <a:t> </a:t>
            </a:r>
            <a:r>
              <a:rPr lang="en-GB" sz="1800" dirty="0" err="1"/>
              <a:t>tehnološkog</a:t>
            </a:r>
            <a:r>
              <a:rPr lang="en-GB" sz="1800" dirty="0"/>
              <a:t> </a:t>
            </a:r>
            <a:r>
              <a:rPr lang="en-GB" sz="1800" dirty="0" err="1"/>
              <a:t>razvoja</a:t>
            </a:r>
            <a:r>
              <a:rPr lang="en-GB" sz="1800" dirty="0"/>
              <a:t>.</a:t>
            </a:r>
          </a:p>
          <a:p>
            <a:r>
              <a:rPr lang="en-GB" sz="1800" dirty="0"/>
              <a:t>Delphi </a:t>
            </a:r>
            <a:r>
              <a:rPr lang="en-GB" sz="1800" dirty="0" err="1"/>
              <a:t>metoda</a:t>
            </a:r>
            <a:r>
              <a:rPr lang="en-GB" sz="1800" dirty="0"/>
              <a:t> se od </a:t>
            </a:r>
            <a:r>
              <a:rPr lang="en-GB" sz="1800" dirty="0" err="1"/>
              <a:t>tada</a:t>
            </a:r>
            <a:r>
              <a:rPr lang="en-GB" sz="1800" dirty="0"/>
              <a:t> </a:t>
            </a:r>
            <a:r>
              <a:rPr lang="en-GB" sz="1800" dirty="0" err="1"/>
              <a:t>razvila</a:t>
            </a:r>
            <a:r>
              <a:rPr lang="en-GB" sz="1800" dirty="0"/>
              <a:t> i </a:t>
            </a:r>
            <a:r>
              <a:rPr lang="en-GB" sz="1800" dirty="0" err="1"/>
              <a:t>pronašla</a:t>
            </a:r>
            <a:r>
              <a:rPr lang="en-GB" sz="1800" dirty="0"/>
              <a:t> </a:t>
            </a:r>
            <a:r>
              <a:rPr lang="en-GB" sz="1800" dirty="0" err="1"/>
              <a:t>primene</a:t>
            </a:r>
            <a:r>
              <a:rPr lang="en-GB" sz="1800" dirty="0"/>
              <a:t> u </a:t>
            </a:r>
            <a:r>
              <a:rPr lang="en-GB" sz="1800" dirty="0" err="1"/>
              <a:t>raznim</a:t>
            </a:r>
            <a:r>
              <a:rPr lang="en-GB" sz="1800" dirty="0"/>
              <a:t> </a:t>
            </a:r>
            <a:r>
              <a:rPr lang="sr-Latn-RS" sz="1800" dirty="0"/>
              <a:t>naučn</a:t>
            </a:r>
            <a:r>
              <a:rPr lang="en-GB" sz="1800" dirty="0" err="1"/>
              <a:t>im</a:t>
            </a:r>
            <a:r>
              <a:rPr lang="en-GB" sz="1800" dirty="0"/>
              <a:t> </a:t>
            </a:r>
            <a:r>
              <a:rPr lang="en-GB" sz="1800" dirty="0" err="1"/>
              <a:t>disciplinama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Cilj</a:t>
            </a:r>
            <a:r>
              <a:rPr lang="en-GB" sz="1800" dirty="0"/>
              <a:t> mu je </a:t>
            </a:r>
            <a:r>
              <a:rPr lang="en-GB" sz="1800" dirty="0" err="1"/>
              <a:t>postići</a:t>
            </a:r>
            <a:r>
              <a:rPr lang="en-GB" sz="1800" dirty="0"/>
              <a:t> </a:t>
            </a:r>
            <a:r>
              <a:rPr lang="en-GB" sz="1800" dirty="0" err="1"/>
              <a:t>pouzdani</a:t>
            </a:r>
            <a:r>
              <a:rPr lang="en-GB" sz="1800" dirty="0"/>
              <a:t> </a:t>
            </a:r>
            <a:r>
              <a:rPr lang="en-GB" sz="1800" dirty="0" err="1"/>
              <a:t>konsenzus</a:t>
            </a:r>
            <a:r>
              <a:rPr lang="en-GB" sz="1800" dirty="0"/>
              <a:t> </a:t>
            </a:r>
            <a:r>
              <a:rPr lang="en-GB" sz="1800" dirty="0" err="1"/>
              <a:t>stručnjaka</a:t>
            </a:r>
            <a:r>
              <a:rPr lang="en-GB" sz="1800" dirty="0"/>
              <a:t>, </a:t>
            </a:r>
            <a:r>
              <a:rPr lang="en-GB" sz="1800" dirty="0" err="1"/>
              <a:t>često</a:t>
            </a:r>
            <a:r>
              <a:rPr lang="en-GB" sz="1800" dirty="0"/>
              <a:t> </a:t>
            </a:r>
            <a:r>
              <a:rPr lang="en-GB" sz="1800" dirty="0" err="1"/>
              <a:t>služeći</a:t>
            </a:r>
            <a:r>
              <a:rPr lang="en-GB" sz="1800" dirty="0"/>
              <a:t> </a:t>
            </a:r>
            <a:r>
              <a:rPr lang="en-GB" sz="1800" dirty="0" err="1"/>
              <a:t>kao</a:t>
            </a:r>
            <a:r>
              <a:rPr lang="en-GB" sz="1800" dirty="0"/>
              <a:t> </a:t>
            </a:r>
            <a:r>
              <a:rPr lang="en-GB" sz="1800" dirty="0" err="1"/>
              <a:t>zamena</a:t>
            </a:r>
            <a:r>
              <a:rPr lang="en-GB" sz="1800" dirty="0"/>
              <a:t> za </a:t>
            </a:r>
            <a:r>
              <a:rPr lang="en-GB" sz="1800" dirty="0" err="1"/>
              <a:t>empirijske</a:t>
            </a:r>
            <a:r>
              <a:rPr lang="en-GB" sz="1800" dirty="0"/>
              <a:t> </a:t>
            </a:r>
            <a:r>
              <a:rPr lang="en-GB" sz="1800" dirty="0" err="1"/>
              <a:t>dokaze</a:t>
            </a:r>
            <a:r>
              <a:rPr lang="en-GB" sz="1800" dirty="0"/>
              <a:t>.</a:t>
            </a:r>
          </a:p>
          <a:p>
            <a:r>
              <a:rPr lang="en-GB" sz="1800" dirty="0"/>
              <a:t>Delphi </a:t>
            </a:r>
            <a:r>
              <a:rPr lang="en-GB" sz="1800" dirty="0" err="1"/>
              <a:t>tehnika</a:t>
            </a:r>
            <a:r>
              <a:rPr lang="en-GB" sz="1800" dirty="0"/>
              <a:t> je </a:t>
            </a:r>
            <a:r>
              <a:rPr lang="en-GB" sz="1800" dirty="0" err="1"/>
              <a:t>iterativni</a:t>
            </a:r>
            <a:r>
              <a:rPr lang="en-GB" sz="1800" dirty="0"/>
              <a:t> </a:t>
            </a:r>
            <a:r>
              <a:rPr lang="en-GB" sz="1800" dirty="0" err="1"/>
              <a:t>proces</a:t>
            </a:r>
            <a:r>
              <a:rPr lang="en-GB" sz="1800" dirty="0"/>
              <a:t> u </a:t>
            </a:r>
            <a:r>
              <a:rPr lang="en-GB" sz="1800" dirty="0" err="1"/>
              <a:t>kojem</a:t>
            </a:r>
            <a:r>
              <a:rPr lang="en-GB" sz="1800" dirty="0"/>
              <a:t> </a:t>
            </a:r>
            <a:r>
              <a:rPr lang="en-GB" sz="1800" dirty="0" err="1"/>
              <a:t>stručnjaci</a:t>
            </a:r>
            <a:r>
              <a:rPr lang="en-GB" sz="1800" dirty="0"/>
              <a:t> </a:t>
            </a:r>
            <a:r>
              <a:rPr lang="en-GB" sz="1800" dirty="0" err="1"/>
              <a:t>anonimno</a:t>
            </a:r>
            <a:r>
              <a:rPr lang="en-GB" sz="1800" dirty="0"/>
              <a:t> </a:t>
            </a:r>
            <a:r>
              <a:rPr lang="en-GB" sz="1800" dirty="0" err="1"/>
              <a:t>daju</a:t>
            </a:r>
            <a:r>
              <a:rPr lang="en-GB" sz="1800" dirty="0"/>
              <a:t> </a:t>
            </a:r>
            <a:r>
              <a:rPr lang="sr-Latn-RS" sz="1800" dirty="0"/>
              <a:t>mišljenje</a:t>
            </a:r>
            <a:r>
              <a:rPr lang="en-GB" sz="1800" dirty="0"/>
              <a:t> o </a:t>
            </a:r>
            <a:r>
              <a:rPr lang="en-GB" sz="1800" dirty="0" err="1"/>
              <a:t>određenom</a:t>
            </a:r>
            <a:r>
              <a:rPr lang="en-GB" sz="1800" dirty="0"/>
              <a:t> </a:t>
            </a:r>
            <a:r>
              <a:rPr lang="en-GB" sz="1800" dirty="0" err="1"/>
              <a:t>pitanju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Prikuplja</a:t>
            </a:r>
            <a:r>
              <a:rPr lang="en-GB" sz="1800" dirty="0"/>
              <a:t> </a:t>
            </a:r>
            <a:r>
              <a:rPr lang="en-GB" sz="1800" dirty="0" err="1"/>
              <a:t>konsenzus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neslaganja</a:t>
            </a:r>
            <a:r>
              <a:rPr lang="en-GB" sz="1800" dirty="0"/>
              <a:t> </a:t>
            </a:r>
            <a:r>
              <a:rPr lang="en-GB" sz="1800" dirty="0" err="1"/>
              <a:t>zajedno</a:t>
            </a:r>
            <a:r>
              <a:rPr lang="en-GB" sz="1800" dirty="0"/>
              <a:t> s </a:t>
            </a:r>
            <a:r>
              <a:rPr lang="en-GB" sz="1800" dirty="0" err="1"/>
              <a:t>obrazloženjima</a:t>
            </a:r>
            <a:r>
              <a:rPr lang="en-GB" sz="1800" dirty="0"/>
              <a:t> </a:t>
            </a:r>
            <a:r>
              <a:rPr lang="en-GB" sz="1800" dirty="0" err="1"/>
              <a:t>stručnjaka</a:t>
            </a:r>
            <a:r>
              <a:rPr lang="en-GB" sz="1800" dirty="0"/>
              <a:t>.</a:t>
            </a:r>
          </a:p>
          <a:p>
            <a:r>
              <a:rPr lang="en-GB" sz="1800" dirty="0"/>
              <a:t>Prema </a:t>
            </a:r>
            <a:r>
              <a:rPr lang="en-GB" sz="1800" dirty="0" err="1"/>
              <a:t>Paivarinta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sur. (2011), Delphi </a:t>
            </a:r>
            <a:r>
              <a:rPr lang="en-GB" sz="1800" dirty="0" err="1"/>
              <a:t>metoda</a:t>
            </a:r>
            <a:r>
              <a:rPr lang="en-GB" sz="1800" dirty="0"/>
              <a:t> se </a:t>
            </a:r>
            <a:r>
              <a:rPr lang="en-GB" sz="1800" dirty="0" err="1"/>
              <a:t>intenzivno</a:t>
            </a:r>
            <a:r>
              <a:rPr lang="en-GB" sz="1800" dirty="0"/>
              <a:t> </a:t>
            </a:r>
            <a:r>
              <a:rPr lang="en-GB" sz="1800" dirty="0" err="1"/>
              <a:t>koristi</a:t>
            </a:r>
            <a:r>
              <a:rPr lang="en-GB" sz="1800" dirty="0"/>
              <a:t> u </a:t>
            </a:r>
            <a:r>
              <a:rPr lang="en-GB" sz="1800" dirty="0" err="1"/>
              <a:t>istraživanju</a:t>
            </a:r>
            <a:r>
              <a:rPr lang="en-GB" sz="1800" dirty="0"/>
              <a:t> </a:t>
            </a:r>
            <a:r>
              <a:rPr lang="en-GB" sz="1800" dirty="0" err="1"/>
              <a:t>informa</a:t>
            </a:r>
            <a:r>
              <a:rPr lang="sr-Latn-RS" sz="1800" dirty="0"/>
              <a:t>cionih</a:t>
            </a:r>
            <a:r>
              <a:rPr lang="en-GB" sz="1800" dirty="0"/>
              <a:t> s</a:t>
            </a:r>
            <a:r>
              <a:rPr lang="sr-Latn-RS" sz="1800" dirty="0"/>
              <a:t>istema</a:t>
            </a:r>
            <a:r>
              <a:rPr lang="en-GB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9849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Delphijev</a:t>
            </a:r>
            <a:r>
              <a:rPr lang="en-GB" dirty="0"/>
              <a:t> </a:t>
            </a:r>
            <a:r>
              <a:rPr lang="en-GB" dirty="0" err="1"/>
              <a:t>pristup</a:t>
            </a:r>
            <a:r>
              <a:rPr lang="en-GB" dirty="0"/>
              <a:t> </a:t>
            </a:r>
            <a:r>
              <a:rPr lang="en-GB" dirty="0" err="1"/>
              <a:t>prosudbenom</a:t>
            </a:r>
            <a:r>
              <a:rPr lang="en-GB" dirty="0"/>
              <a:t> </a:t>
            </a:r>
            <a:r>
              <a:rPr lang="en-GB" dirty="0" err="1"/>
              <a:t>stvaranju</a:t>
            </a:r>
            <a:r>
              <a:rPr lang="en-GB" dirty="0"/>
              <a:t> </a:t>
            </a:r>
            <a:r>
              <a:rPr lang="en-GB" dirty="0" err="1"/>
              <a:t>znanja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sz="1800" dirty="0"/>
          </a:p>
          <a:p>
            <a:r>
              <a:rPr lang="en-GB" sz="1800" dirty="0" err="1"/>
              <a:t>Koristi</a:t>
            </a:r>
            <a:r>
              <a:rPr lang="en-GB" sz="1800" dirty="0"/>
              <a:t> se u </a:t>
            </a:r>
            <a:r>
              <a:rPr lang="en-GB" sz="1800" dirty="0" err="1"/>
              <a:t>različitim</a:t>
            </a:r>
            <a:r>
              <a:rPr lang="en-GB" sz="1800" dirty="0"/>
              <a:t> </a:t>
            </a:r>
            <a:r>
              <a:rPr lang="en-GB" sz="1800" dirty="0" err="1"/>
              <a:t>aspektima</a:t>
            </a:r>
            <a:r>
              <a:rPr lang="en-GB" sz="1800" dirty="0"/>
              <a:t> </a:t>
            </a:r>
            <a:r>
              <a:rPr lang="en-GB" sz="1800" dirty="0" err="1"/>
              <a:t>kao</a:t>
            </a:r>
            <a:r>
              <a:rPr lang="en-GB" sz="1800" dirty="0"/>
              <a:t> </a:t>
            </a:r>
            <a:r>
              <a:rPr lang="en-GB" sz="1800" dirty="0" err="1"/>
              <a:t>što</a:t>
            </a:r>
            <a:r>
              <a:rPr lang="en-GB" sz="1800" dirty="0"/>
              <a:t> je </a:t>
            </a:r>
            <a:r>
              <a:rPr lang="en-GB" sz="1800" dirty="0" err="1"/>
              <a:t>odabir</a:t>
            </a:r>
            <a:r>
              <a:rPr lang="en-GB" sz="1800" dirty="0"/>
              <a:t> </a:t>
            </a:r>
            <a:r>
              <a:rPr lang="en-GB" sz="1800" dirty="0" err="1"/>
              <a:t>projekata</a:t>
            </a:r>
            <a:r>
              <a:rPr lang="en-GB" sz="1800" dirty="0"/>
              <a:t> IS-a, </a:t>
            </a:r>
            <a:r>
              <a:rPr lang="en-GB" sz="1800" dirty="0" err="1"/>
              <a:t>davanje</a:t>
            </a:r>
            <a:r>
              <a:rPr lang="en-GB" sz="1800" dirty="0"/>
              <a:t> </a:t>
            </a:r>
            <a:r>
              <a:rPr lang="en-GB" sz="1800" dirty="0" err="1"/>
              <a:t>prioriteta</a:t>
            </a:r>
            <a:r>
              <a:rPr lang="en-GB" sz="1800" dirty="0"/>
              <a:t> </a:t>
            </a:r>
            <a:r>
              <a:rPr lang="en-GB" sz="1800" dirty="0" err="1"/>
              <a:t>rizicima</a:t>
            </a:r>
            <a:r>
              <a:rPr lang="en-GB" sz="1800" dirty="0"/>
              <a:t> </a:t>
            </a:r>
            <a:r>
              <a:rPr lang="en-GB" sz="1800" dirty="0" err="1"/>
              <a:t>projekta</a:t>
            </a:r>
            <a:r>
              <a:rPr lang="en-GB" sz="1800" dirty="0"/>
              <a:t> </a:t>
            </a:r>
            <a:r>
              <a:rPr lang="en-GB" sz="1800" dirty="0" err="1"/>
              <a:t>razvoja</a:t>
            </a:r>
            <a:r>
              <a:rPr lang="en-GB" sz="1800" dirty="0"/>
              <a:t> </a:t>
            </a:r>
            <a:r>
              <a:rPr lang="en-GB" sz="1800" dirty="0" err="1"/>
              <a:t>softvera</a:t>
            </a:r>
            <a:r>
              <a:rPr lang="en-GB" sz="1800" dirty="0"/>
              <a:t> i </a:t>
            </a:r>
            <a:r>
              <a:rPr lang="en-GB" sz="1800" dirty="0" err="1"/>
              <a:t>defini</a:t>
            </a:r>
            <a:r>
              <a:rPr lang="sr-Latn-RS" sz="1800" dirty="0"/>
              <a:t>s</a:t>
            </a:r>
            <a:r>
              <a:rPr lang="en-GB" sz="1800" dirty="0" err="1"/>
              <a:t>anje</a:t>
            </a:r>
            <a:r>
              <a:rPr lang="en-GB" sz="1800" dirty="0"/>
              <a:t> </a:t>
            </a:r>
            <a:r>
              <a:rPr lang="en-GB" sz="1800" dirty="0" err="1"/>
              <a:t>zahteva</a:t>
            </a:r>
            <a:r>
              <a:rPr lang="en-GB" sz="1800" dirty="0"/>
              <a:t> </a:t>
            </a:r>
            <a:r>
              <a:rPr lang="en-GB" sz="1800" dirty="0" err="1"/>
              <a:t>projekta</a:t>
            </a:r>
            <a:r>
              <a:rPr lang="en-GB" sz="1800" dirty="0"/>
              <a:t> IS-a.</a:t>
            </a:r>
          </a:p>
          <a:p>
            <a:r>
              <a:rPr lang="en-GB" sz="1800" dirty="0"/>
              <a:t>Delphi </a:t>
            </a:r>
            <a:r>
              <a:rPr lang="en-GB" sz="1800" dirty="0" err="1"/>
              <a:t>metoda</a:t>
            </a:r>
            <a:r>
              <a:rPr lang="en-GB" sz="1800" dirty="0"/>
              <a:t> je </a:t>
            </a:r>
            <a:r>
              <a:rPr lang="en-GB" sz="1800" dirty="0" err="1"/>
              <a:t>standardna</a:t>
            </a:r>
            <a:r>
              <a:rPr lang="en-GB" sz="1800" dirty="0"/>
              <a:t> </a:t>
            </a:r>
            <a:r>
              <a:rPr lang="en-GB" sz="1800" dirty="0" err="1"/>
              <a:t>praksa</a:t>
            </a:r>
            <a:r>
              <a:rPr lang="en-GB" sz="1800" dirty="0"/>
              <a:t> za </a:t>
            </a:r>
            <a:r>
              <a:rPr lang="en-GB" sz="1800" dirty="0" err="1"/>
              <a:t>kvantificiranje</a:t>
            </a:r>
            <a:r>
              <a:rPr lang="en-GB" sz="1800" dirty="0"/>
              <a:t> </a:t>
            </a:r>
            <a:r>
              <a:rPr lang="en-GB" sz="1800" dirty="0" err="1"/>
              <a:t>ishoda</a:t>
            </a:r>
            <a:r>
              <a:rPr lang="en-GB" sz="1800" dirty="0"/>
              <a:t> </a:t>
            </a:r>
            <a:r>
              <a:rPr lang="en-GB" sz="1800" dirty="0" err="1"/>
              <a:t>grupnih</a:t>
            </a:r>
            <a:r>
              <a:rPr lang="en-GB" sz="1800" dirty="0"/>
              <a:t> </a:t>
            </a:r>
            <a:r>
              <a:rPr lang="en-GB" sz="1800" dirty="0" err="1"/>
              <a:t>procesa</a:t>
            </a:r>
            <a:r>
              <a:rPr lang="en-GB" sz="1800" dirty="0"/>
              <a:t> </a:t>
            </a:r>
            <a:r>
              <a:rPr lang="en-GB" sz="1800" dirty="0" err="1"/>
              <a:t>izazivanja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Koristi</a:t>
            </a:r>
            <a:r>
              <a:rPr lang="en-GB" sz="1800" dirty="0"/>
              <a:t> se u </a:t>
            </a:r>
            <a:r>
              <a:rPr lang="en-GB" sz="1800" dirty="0" err="1"/>
              <a:t>različitim</a:t>
            </a:r>
            <a:r>
              <a:rPr lang="en-GB" sz="1800" dirty="0"/>
              <a:t> </a:t>
            </a:r>
            <a:r>
              <a:rPr lang="en-GB" sz="1800" dirty="0" err="1"/>
              <a:t>disciplinama</a:t>
            </a:r>
            <a:r>
              <a:rPr lang="en-GB" sz="1800" dirty="0"/>
              <a:t> za </a:t>
            </a:r>
            <a:r>
              <a:rPr lang="en-GB" sz="1800" dirty="0" err="1"/>
              <a:t>predviđanje</a:t>
            </a:r>
            <a:r>
              <a:rPr lang="en-GB" sz="1800" dirty="0"/>
              <a:t> </a:t>
            </a:r>
            <a:r>
              <a:rPr lang="en-GB" sz="1800" dirty="0" err="1"/>
              <a:t>trendova</a:t>
            </a:r>
            <a:r>
              <a:rPr lang="en-GB" sz="1800" dirty="0"/>
              <a:t>, </a:t>
            </a:r>
            <a:r>
              <a:rPr lang="en-GB" sz="1800" dirty="0" err="1"/>
              <a:t>određivanje</a:t>
            </a:r>
            <a:r>
              <a:rPr lang="en-GB" sz="1800" dirty="0"/>
              <a:t> </a:t>
            </a:r>
            <a:r>
              <a:rPr lang="en-GB" sz="1800" dirty="0" err="1"/>
              <a:t>prioriteta</a:t>
            </a:r>
            <a:r>
              <a:rPr lang="en-GB" sz="1800" dirty="0"/>
              <a:t> </a:t>
            </a:r>
            <a:r>
              <a:rPr lang="en-GB" sz="1800" dirty="0" err="1"/>
              <a:t>istraživačkih</a:t>
            </a:r>
            <a:r>
              <a:rPr lang="en-GB" sz="1800" dirty="0"/>
              <a:t> </a:t>
            </a:r>
            <a:r>
              <a:rPr lang="en-GB" sz="1800" dirty="0" err="1"/>
              <a:t>područja</a:t>
            </a:r>
            <a:r>
              <a:rPr lang="en-GB" sz="1800" dirty="0"/>
              <a:t> i </a:t>
            </a:r>
            <a:r>
              <a:rPr lang="en-GB" sz="1800" dirty="0" err="1"/>
              <a:t>procenu</a:t>
            </a:r>
            <a:r>
              <a:rPr lang="en-GB" sz="1800" dirty="0"/>
              <a:t> </a:t>
            </a:r>
            <a:r>
              <a:rPr lang="en-GB" sz="1800" dirty="0" err="1"/>
              <a:t>potencijalnih</a:t>
            </a:r>
            <a:r>
              <a:rPr lang="en-GB" sz="1800" dirty="0"/>
              <a:t> </a:t>
            </a:r>
            <a:r>
              <a:rPr lang="en-GB" sz="1800" dirty="0" err="1"/>
              <a:t>učinaka</a:t>
            </a:r>
            <a:r>
              <a:rPr lang="en-GB" sz="1800" dirty="0"/>
              <a:t> </a:t>
            </a:r>
            <a:r>
              <a:rPr lang="en-GB" sz="1800" dirty="0" err="1"/>
              <a:t>različitih</a:t>
            </a:r>
            <a:r>
              <a:rPr lang="en-GB" sz="1800" dirty="0"/>
              <a:t> </a:t>
            </a:r>
            <a:r>
              <a:rPr lang="en-GB" sz="1800" dirty="0" err="1"/>
              <a:t>političkih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sr-Latn-RS" sz="1800" dirty="0"/>
              <a:t>v</a:t>
            </a:r>
            <a:r>
              <a:rPr lang="en-GB" sz="1800" dirty="0" err="1"/>
              <a:t>ora</a:t>
            </a:r>
            <a:r>
              <a:rPr lang="en-GB" sz="1800" dirty="0"/>
              <a:t>.</a:t>
            </a:r>
          </a:p>
          <a:p>
            <a:r>
              <a:rPr lang="en-GB" sz="1800" dirty="0"/>
              <a:t>U </a:t>
            </a:r>
            <a:r>
              <a:rPr lang="en-GB" sz="1800" dirty="0" err="1"/>
              <a:t>lancu</a:t>
            </a:r>
            <a:r>
              <a:rPr lang="en-GB" sz="1800" dirty="0"/>
              <a:t> </a:t>
            </a:r>
            <a:r>
              <a:rPr lang="sr-Latn-RS" sz="1800" dirty="0"/>
              <a:t>snabdevanja </a:t>
            </a:r>
            <a:r>
              <a:rPr lang="en-GB" sz="1800" dirty="0"/>
              <a:t>i logistici, Delphi </a:t>
            </a:r>
            <a:r>
              <a:rPr lang="en-GB" sz="1800" dirty="0" err="1"/>
              <a:t>metoda</a:t>
            </a:r>
            <a:r>
              <a:rPr lang="en-GB" sz="1800" dirty="0"/>
              <a:t> se </a:t>
            </a:r>
            <a:r>
              <a:rPr lang="en-GB" sz="1800" dirty="0" err="1"/>
              <a:t>preporučuje</a:t>
            </a:r>
            <a:r>
              <a:rPr lang="en-GB" sz="1800" dirty="0"/>
              <a:t> za </a:t>
            </a:r>
            <a:r>
              <a:rPr lang="en-GB" sz="1800" dirty="0" err="1"/>
              <a:t>prepoznavanje</a:t>
            </a:r>
            <a:r>
              <a:rPr lang="en-GB" sz="1800" dirty="0"/>
              <a:t> </a:t>
            </a:r>
            <a:r>
              <a:rPr lang="en-GB" sz="1800" dirty="0" err="1"/>
              <a:t>rizika</a:t>
            </a:r>
            <a:r>
              <a:rPr lang="en-GB" sz="1800" dirty="0"/>
              <a:t> </a:t>
            </a:r>
            <a:r>
              <a:rPr lang="sr-Latn-RS" sz="1800" dirty="0"/>
              <a:t>snabdevanja</a:t>
            </a:r>
            <a:r>
              <a:rPr lang="en-GB" sz="1800" dirty="0"/>
              <a:t>, </a:t>
            </a:r>
            <a:r>
              <a:rPr lang="en-GB" sz="1800" dirty="0" err="1"/>
              <a:t>evaluaciju</a:t>
            </a:r>
            <a:r>
              <a:rPr lang="en-GB" sz="1800" dirty="0"/>
              <a:t> </a:t>
            </a:r>
            <a:r>
              <a:rPr lang="en-GB" sz="1800" dirty="0" err="1"/>
              <a:t>logističkog</a:t>
            </a:r>
            <a:r>
              <a:rPr lang="en-GB" sz="1800" dirty="0"/>
              <a:t> </a:t>
            </a:r>
            <a:r>
              <a:rPr lang="en-GB" sz="1800" dirty="0" err="1"/>
              <a:t>procesa</a:t>
            </a:r>
            <a:r>
              <a:rPr lang="en-GB" sz="1800" dirty="0"/>
              <a:t> i </a:t>
            </a:r>
            <a:r>
              <a:rPr lang="en-GB" sz="1800" dirty="0" err="1"/>
              <a:t>strateško</a:t>
            </a:r>
            <a:r>
              <a:rPr lang="en-GB" sz="1800" dirty="0"/>
              <a:t> </a:t>
            </a:r>
            <a:r>
              <a:rPr lang="en-GB" sz="1800" dirty="0" err="1"/>
              <a:t>odlučivanje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Četiri</a:t>
            </a:r>
            <a:r>
              <a:rPr lang="en-GB" sz="1800" dirty="0"/>
              <a:t> </a:t>
            </a:r>
            <a:r>
              <a:rPr lang="en-GB" sz="1800" dirty="0" err="1"/>
              <a:t>ključne</a:t>
            </a:r>
            <a:r>
              <a:rPr lang="en-GB" sz="1800" dirty="0"/>
              <a:t> </a:t>
            </a:r>
            <a:r>
              <a:rPr lang="en-GB" sz="1800" dirty="0" err="1"/>
              <a:t>karakteristike</a:t>
            </a:r>
            <a:r>
              <a:rPr lang="en-GB" sz="1800" dirty="0"/>
              <a:t> Delphi </a:t>
            </a:r>
            <a:r>
              <a:rPr lang="en-GB" sz="1800" dirty="0" err="1"/>
              <a:t>metode</a:t>
            </a:r>
            <a:r>
              <a:rPr lang="en-GB" sz="1800" dirty="0"/>
              <a:t> </a:t>
            </a:r>
            <a:r>
              <a:rPr lang="en-GB" sz="1800" dirty="0" err="1"/>
              <a:t>uključuju</a:t>
            </a:r>
            <a:r>
              <a:rPr lang="en-GB" sz="1800" dirty="0"/>
              <a:t> </a:t>
            </a:r>
            <a:r>
              <a:rPr lang="en-GB" sz="1800" dirty="0" err="1"/>
              <a:t>iterativne</a:t>
            </a:r>
            <a:r>
              <a:rPr lang="en-GB" sz="1800" dirty="0"/>
              <a:t> i </a:t>
            </a:r>
            <a:r>
              <a:rPr lang="en-GB" sz="1800" dirty="0" err="1"/>
              <a:t>višestupanjske</a:t>
            </a:r>
            <a:r>
              <a:rPr lang="en-GB" sz="1800" dirty="0"/>
              <a:t> </a:t>
            </a:r>
            <a:r>
              <a:rPr lang="en-GB" sz="1800" dirty="0" err="1"/>
              <a:t>procese</a:t>
            </a:r>
            <a:r>
              <a:rPr lang="en-GB" sz="1800" dirty="0"/>
              <a:t>, </a:t>
            </a:r>
            <a:r>
              <a:rPr lang="en-GB" sz="1800" dirty="0" err="1"/>
              <a:t>povratne</a:t>
            </a:r>
            <a:r>
              <a:rPr lang="en-GB" sz="1800" dirty="0"/>
              <a:t> </a:t>
            </a:r>
            <a:r>
              <a:rPr lang="en-GB" sz="1800" dirty="0" err="1"/>
              <a:t>informacije</a:t>
            </a:r>
            <a:r>
              <a:rPr lang="en-GB" sz="1800" dirty="0"/>
              <a:t> </a:t>
            </a:r>
            <a:r>
              <a:rPr lang="sr-Latn-RS" sz="1800" dirty="0"/>
              <a:t>učesnik</a:t>
            </a:r>
            <a:r>
              <a:rPr lang="en-GB" sz="1800" dirty="0"/>
              <a:t>a </a:t>
            </a:r>
            <a:r>
              <a:rPr lang="en-GB" sz="1800" dirty="0" err="1"/>
              <a:t>uz</a:t>
            </a:r>
            <a:r>
              <a:rPr lang="en-GB" sz="1800" dirty="0"/>
              <a:t> </a:t>
            </a:r>
            <a:r>
              <a:rPr lang="en-GB" sz="1800" dirty="0" err="1"/>
              <a:t>anonimnost</a:t>
            </a:r>
            <a:r>
              <a:rPr lang="en-GB" sz="1800" dirty="0"/>
              <a:t> i </a:t>
            </a:r>
            <a:r>
              <a:rPr lang="en-GB" sz="1800" dirty="0" err="1"/>
              <a:t>statističko</a:t>
            </a:r>
            <a:r>
              <a:rPr lang="en-GB" sz="1800" dirty="0"/>
              <a:t> </a:t>
            </a:r>
            <a:r>
              <a:rPr lang="en-GB" sz="1800" dirty="0" err="1"/>
              <a:t>određivanje</a:t>
            </a:r>
            <a:r>
              <a:rPr lang="en-GB" sz="1800" dirty="0"/>
              <a:t> </a:t>
            </a:r>
            <a:r>
              <a:rPr lang="en-GB" sz="1800" dirty="0" err="1"/>
              <a:t>grupnog</a:t>
            </a:r>
            <a:r>
              <a:rPr lang="en-GB" sz="1800" dirty="0"/>
              <a:t> </a:t>
            </a:r>
            <a:r>
              <a:rPr lang="en-GB" sz="1800" dirty="0" err="1"/>
              <a:t>odgovora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Tipičan</a:t>
            </a:r>
            <a:r>
              <a:rPr lang="en-GB" sz="1800" dirty="0"/>
              <a:t> Delphi </a:t>
            </a:r>
            <a:r>
              <a:rPr lang="en-GB" sz="1800" dirty="0" err="1"/>
              <a:t>proces</a:t>
            </a:r>
            <a:r>
              <a:rPr lang="en-GB" sz="1800" dirty="0"/>
              <a:t> </a:t>
            </a:r>
            <a:r>
              <a:rPr lang="en-GB" sz="1800" dirty="0" err="1"/>
              <a:t>uključuje</a:t>
            </a:r>
            <a:r>
              <a:rPr lang="en-GB" sz="1800" dirty="0"/>
              <a:t> </a:t>
            </a:r>
            <a:r>
              <a:rPr lang="en-GB" sz="1800" dirty="0" err="1"/>
              <a:t>predstavljanje</a:t>
            </a:r>
            <a:r>
              <a:rPr lang="en-GB" sz="1800" dirty="0"/>
              <a:t> </a:t>
            </a:r>
            <a:r>
              <a:rPr lang="en-GB" sz="1800" dirty="0" err="1"/>
              <a:t>niza</a:t>
            </a:r>
            <a:r>
              <a:rPr lang="en-GB" sz="1800" dirty="0"/>
              <a:t> </a:t>
            </a:r>
            <a:r>
              <a:rPr lang="en-GB" sz="1800" dirty="0" err="1"/>
              <a:t>pitanja</a:t>
            </a:r>
            <a:r>
              <a:rPr lang="en-GB" sz="1800" dirty="0"/>
              <a:t> u </a:t>
            </a:r>
            <a:r>
              <a:rPr lang="en-GB" sz="1800" dirty="0" err="1"/>
              <a:t>više</a:t>
            </a:r>
            <a:r>
              <a:rPr lang="en-GB" sz="1800" dirty="0"/>
              <a:t> </a:t>
            </a:r>
            <a:r>
              <a:rPr lang="en-GB" sz="1800" dirty="0" err="1"/>
              <a:t>rundi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Panelisti</a:t>
            </a:r>
            <a:r>
              <a:rPr lang="en-GB" sz="1800" dirty="0"/>
              <a:t> </a:t>
            </a:r>
            <a:r>
              <a:rPr lang="en-GB" sz="1800" dirty="0" err="1"/>
              <a:t>odgovaraju</a:t>
            </a:r>
            <a:r>
              <a:rPr lang="en-GB" sz="1800" dirty="0"/>
              <a:t> </a:t>
            </a:r>
            <a:r>
              <a:rPr lang="en-GB" sz="1800" dirty="0" err="1"/>
              <a:t>anonimno</a:t>
            </a:r>
            <a:r>
              <a:rPr lang="en-GB" sz="1800" dirty="0"/>
              <a:t>, a </a:t>
            </a:r>
            <a:r>
              <a:rPr lang="en-GB" sz="1800" dirty="0" err="1"/>
              <a:t>nakon</a:t>
            </a:r>
            <a:r>
              <a:rPr lang="en-GB" sz="1800" dirty="0"/>
              <a:t> </a:t>
            </a:r>
            <a:r>
              <a:rPr lang="en-GB" sz="1800" dirty="0" err="1"/>
              <a:t>svakog</a:t>
            </a:r>
            <a:r>
              <a:rPr lang="en-GB" sz="1800" dirty="0"/>
              <a:t> </a:t>
            </a:r>
            <a:r>
              <a:rPr lang="en-GB" sz="1800" dirty="0" err="1"/>
              <a:t>kruga</a:t>
            </a:r>
            <a:r>
              <a:rPr lang="en-GB" sz="1800" dirty="0"/>
              <a:t> </a:t>
            </a:r>
            <a:r>
              <a:rPr lang="en-GB" sz="1800" dirty="0" err="1"/>
              <a:t>slede</a:t>
            </a:r>
            <a:r>
              <a:rPr lang="en-GB" sz="1800" dirty="0"/>
              <a:t> </a:t>
            </a:r>
            <a:r>
              <a:rPr lang="en-GB" sz="1800" dirty="0" err="1"/>
              <a:t>povratne</a:t>
            </a:r>
            <a:r>
              <a:rPr lang="en-GB" sz="1800" dirty="0"/>
              <a:t> </a:t>
            </a:r>
            <a:r>
              <a:rPr lang="en-GB" sz="1800" dirty="0" err="1"/>
              <a:t>informacije</a:t>
            </a:r>
            <a:r>
              <a:rPr lang="en-GB" sz="1800" dirty="0"/>
              <a:t> o </a:t>
            </a:r>
            <a:r>
              <a:rPr lang="en-GB" sz="1800" dirty="0" err="1"/>
              <a:t>zbirnim</a:t>
            </a:r>
            <a:r>
              <a:rPr lang="en-GB" sz="1800" dirty="0"/>
              <a:t> </a:t>
            </a:r>
            <a:r>
              <a:rPr lang="en-GB" sz="1800" dirty="0" err="1"/>
              <a:t>odgovorima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Panelisti</a:t>
            </a:r>
            <a:r>
              <a:rPr lang="en-GB" sz="1800" dirty="0"/>
              <a:t> </a:t>
            </a:r>
            <a:r>
              <a:rPr lang="en-GB" sz="1800" dirty="0" err="1"/>
              <a:t>mogu</a:t>
            </a:r>
            <a:r>
              <a:rPr lang="en-GB" sz="1800" dirty="0"/>
              <a:t> </a:t>
            </a:r>
            <a:r>
              <a:rPr lang="en-GB" sz="1800" dirty="0" err="1"/>
              <a:t>prilagoditi</a:t>
            </a:r>
            <a:r>
              <a:rPr lang="en-GB" sz="1800" dirty="0"/>
              <a:t> </a:t>
            </a:r>
            <a:r>
              <a:rPr lang="en-GB" sz="1800" dirty="0" err="1"/>
              <a:t>svoje</a:t>
            </a:r>
            <a:r>
              <a:rPr lang="en-GB" sz="1800" dirty="0"/>
              <a:t> </a:t>
            </a:r>
            <a:r>
              <a:rPr lang="en-GB" sz="1800" dirty="0" err="1"/>
              <a:t>odgovore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temelju</a:t>
            </a:r>
            <a:r>
              <a:rPr lang="en-GB" sz="1800" dirty="0"/>
              <a:t> </a:t>
            </a:r>
            <a:r>
              <a:rPr lang="en-GB" sz="1800" dirty="0" err="1"/>
              <a:t>povratnih</a:t>
            </a:r>
            <a:r>
              <a:rPr lang="en-GB" sz="1800" dirty="0"/>
              <a:t> </a:t>
            </a:r>
            <a:r>
              <a:rPr lang="en-GB" sz="1800" dirty="0" err="1"/>
              <a:t>informacija</a:t>
            </a:r>
            <a:r>
              <a:rPr lang="en-GB" sz="1800" dirty="0"/>
              <a:t> u </a:t>
            </a:r>
            <a:r>
              <a:rPr lang="en-GB" sz="1800" dirty="0" err="1"/>
              <a:t>sledećim</a:t>
            </a:r>
            <a:r>
              <a:rPr lang="en-GB" sz="1800" dirty="0"/>
              <a:t> </a:t>
            </a:r>
            <a:r>
              <a:rPr lang="en-GB" sz="1800" dirty="0" err="1"/>
              <a:t>krugovima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Iterativni</a:t>
            </a:r>
            <a:r>
              <a:rPr lang="en-GB" sz="1800" dirty="0"/>
              <a:t> </a:t>
            </a:r>
            <a:r>
              <a:rPr lang="en-GB" sz="1800" dirty="0" err="1"/>
              <a:t>proces</a:t>
            </a:r>
            <a:r>
              <a:rPr lang="en-GB" sz="1800" dirty="0"/>
              <a:t> se </a:t>
            </a:r>
            <a:r>
              <a:rPr lang="en-GB" sz="1800" dirty="0" err="1"/>
              <a:t>nastavlja</a:t>
            </a:r>
            <a:r>
              <a:rPr lang="en-GB" sz="1800" dirty="0"/>
              <a:t> </a:t>
            </a:r>
            <a:r>
              <a:rPr lang="en-GB" sz="1800" dirty="0" err="1"/>
              <a:t>dok</a:t>
            </a:r>
            <a:r>
              <a:rPr lang="en-GB" sz="1800" dirty="0"/>
              <a:t> se ne </a:t>
            </a:r>
            <a:r>
              <a:rPr lang="en-GB" sz="1800" dirty="0" err="1"/>
              <a:t>postigne</a:t>
            </a:r>
            <a:r>
              <a:rPr lang="en-GB" sz="1800" dirty="0"/>
              <a:t> </a:t>
            </a:r>
            <a:r>
              <a:rPr lang="en-GB" sz="1800" dirty="0" err="1"/>
              <a:t>konsenzus</a:t>
            </a:r>
            <a:r>
              <a:rPr lang="en-GB" sz="1800" dirty="0"/>
              <a:t> </a:t>
            </a:r>
            <a:r>
              <a:rPr lang="en-GB" sz="1800" dirty="0" err="1"/>
              <a:t>ili</a:t>
            </a:r>
            <a:r>
              <a:rPr lang="en-GB" sz="1800" dirty="0"/>
              <a:t> </a:t>
            </a:r>
            <a:r>
              <a:rPr lang="en-GB" sz="1800" dirty="0" err="1"/>
              <a:t>dok</a:t>
            </a:r>
            <a:r>
              <a:rPr lang="en-GB" sz="1800" dirty="0"/>
              <a:t> se ne </a:t>
            </a:r>
            <a:r>
              <a:rPr lang="en-GB" sz="1800" dirty="0" err="1"/>
              <a:t>završi</a:t>
            </a:r>
            <a:r>
              <a:rPr lang="en-GB" sz="1800" dirty="0"/>
              <a:t> </a:t>
            </a:r>
            <a:r>
              <a:rPr lang="en-GB" sz="1800" dirty="0" err="1"/>
              <a:t>unapred</a:t>
            </a:r>
            <a:r>
              <a:rPr lang="en-GB" sz="1800" dirty="0"/>
              <a:t> </a:t>
            </a:r>
            <a:r>
              <a:rPr lang="en-GB" sz="1800" dirty="0" err="1"/>
              <a:t>određeni</a:t>
            </a:r>
            <a:r>
              <a:rPr lang="en-GB" sz="1800" dirty="0"/>
              <a:t> </a:t>
            </a:r>
            <a:r>
              <a:rPr lang="en-GB" sz="1800" dirty="0" err="1"/>
              <a:t>broj</a:t>
            </a:r>
            <a:r>
              <a:rPr lang="en-GB" sz="1800" dirty="0"/>
              <a:t> </a:t>
            </a:r>
            <a:r>
              <a:rPr lang="en-GB" sz="1800" dirty="0" err="1"/>
              <a:t>krugova</a:t>
            </a:r>
            <a:r>
              <a:rPr lang="en-GB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694128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3a4bc1c2e803e34ab25283c57d356cd6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78687c9cd23a33d19b0c7b75dbe954e0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9FE713-E1A9-464F-83FF-759E650787D8}"/>
</file>

<file path=customXml/itemProps2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3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2887</TotalTime>
  <Words>1436</Words>
  <Application>Microsoft Office PowerPoint</Application>
  <PresentationFormat>Widescreen</PresentationFormat>
  <Paragraphs>94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Tahoma</vt:lpstr>
      <vt:lpstr>Motyw pakietu Office</vt:lpstr>
      <vt:lpstr>Poslovna inteligencija</vt:lpstr>
      <vt:lpstr>Sadržaj</vt:lpstr>
      <vt:lpstr>Šta je rudarenje podataka? </vt:lpstr>
      <vt:lpstr>Što je rudarenje podataka? </vt:lpstr>
      <vt:lpstr>Što je rudarenje podataka? </vt:lpstr>
      <vt:lpstr>Otkrivanje znanja u logistici i upravljanju lancem snabdevanja</vt:lpstr>
      <vt:lpstr>Otkrivanje znanja u logistici i upravljanju lancem opskrbe</vt:lpstr>
      <vt:lpstr>Delphijev pristup prosudbenom stvaranju znanja</vt:lpstr>
      <vt:lpstr>Delphijev pristup prosudbenom stvaranju znanja</vt:lpstr>
      <vt:lpstr>Koraci za sprovođenje Delphi metode</vt:lpstr>
      <vt:lpstr>Koraci za sprovođenje Delphi metode</vt:lpstr>
      <vt:lpstr>Pristup kvantitativnog rudarenja podataka za otkrivanje znanja</vt:lpstr>
      <vt:lpstr>Pristup kvantitativnog rudarenja podataka za otkrivanje znanja</vt:lpstr>
      <vt:lpstr>Pristup kvantitativnog rudarenja podataka za otkrivanje znanja</vt:lpstr>
      <vt:lpstr>Pristup kvantitativnog rudarenja podataka za otkrivanje znanja</vt:lpstr>
      <vt:lpstr>Pristup kvantitativnog rudarenja podataka za otkrivanje znanja</vt:lpstr>
      <vt:lpstr>Autori:  Dario Šebalj Dejan Mirčetić Michał Adamczak   Finalna verziaj: jun 2025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Dejan Mircetic</cp:lastModifiedBy>
  <cp:revision>37</cp:revision>
  <dcterms:created xsi:type="dcterms:W3CDTF">2023-07-06T12:09:08Z</dcterms:created>
  <dcterms:modified xsi:type="dcterms:W3CDTF">2025-11-07T09:36:37Z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