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334" r:id="rId40"/>
    <p:sldId id="263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22B14C"/>
    <a:srgbClr val="ECF6F7"/>
    <a:srgbClr val="4472C4"/>
    <a:srgbClr val="000000"/>
    <a:srgbClr val="B342D9"/>
    <a:srgbClr val="870D88"/>
    <a:srgbClr val="8B8B8B"/>
    <a:srgbClr val="A6C6E0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pl-PL" b="1" dirty="0"/>
            <a:t>wewnętrzne przygotowania przedsiębiorstwa</a:t>
          </a:r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pl-PL" b="1" dirty="0"/>
            <a:t>zaproszenie firm zewnętrznych</a:t>
          </a:r>
          <a:r>
            <a:rPr lang="pl-PL" dirty="0"/>
            <a:t> 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pl-PL" b="1" dirty="0"/>
            <a:t>implementacja</a:t>
          </a:r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 custLinFactNeighborX="-66" custLinFactNeighborY="-321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2770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56339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wewnętrzne przygotowania przedsiębiorstwa</a:t>
          </a:r>
        </a:p>
      </dsp:txBody>
      <dsp:txXfrm>
        <a:off x="415189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6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zaproszenie firm zewnętrznych</a:t>
          </a:r>
          <a:r>
            <a:rPr lang="pl-PL" sz="2100" kern="1200" dirty="0"/>
            <a:t> </a:t>
          </a:r>
        </a:p>
      </dsp:txBody>
      <dsp:txXfrm>
        <a:off x="3739310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0458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implementacja</a:t>
          </a:r>
        </a:p>
      </dsp:txBody>
      <dsp:txXfrm>
        <a:off x="7063430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CCDF71-302F-FF6C-B289-5E714C3CF5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9133E-9571-4594-BAD3-9DC433405E8F}"/>
              </a:ext>
            </a:extLst>
          </p:cNvPr>
          <p:cNvSpPr txBox="1"/>
          <p:nvPr userDrawn="1"/>
        </p:nvSpPr>
        <p:spPr>
          <a:xfrm>
            <a:off x="7173390" y="6166976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16460" y="3193196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925440" y="475355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DDA22A4-7957-51B2-87FC-5594A67BF07E}"/>
              </a:ext>
            </a:extLst>
          </p:cNvPr>
          <p:cNvSpPr txBox="1">
            <a:spLocks/>
          </p:cNvSpPr>
          <p:nvPr/>
        </p:nvSpPr>
        <p:spPr>
          <a:xfrm>
            <a:off x="5532288" y="429442"/>
            <a:ext cx="5432301" cy="2585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600" dirty="0"/>
              <a:t>Zaawansowane zastosowanie arkusza kalkulacyjnego </a:t>
            </a:r>
            <a:br>
              <a:rPr lang="pl-PL" sz="3600" dirty="0"/>
            </a:br>
            <a:r>
              <a:rPr lang="pl-PL" sz="36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6" y="1922"/>
            <a:ext cx="9745133" cy="1116542"/>
          </a:xfrm>
        </p:spPr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2906372" y="6338610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3: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Podstawowe rodzaje outsourcingu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34EACE8-F466-EF20-3D5F-B099B6E27192}"/>
              </a:ext>
            </a:extLst>
          </p:cNvPr>
          <p:cNvSpPr txBox="1">
            <a:spLocks/>
          </p:cNvSpPr>
          <p:nvPr/>
        </p:nvSpPr>
        <p:spPr>
          <a:xfrm>
            <a:off x="688986" y="6492499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6F31274-6DB6-49DB-BECE-E84863E25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27719"/>
              </p:ext>
            </p:extLst>
          </p:nvPr>
        </p:nvGraphicFramePr>
        <p:xfrm>
          <a:off x="1647015" y="944545"/>
          <a:ext cx="8897969" cy="524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468">
                  <a:extLst>
                    <a:ext uri="{9D8B030D-6E8A-4147-A177-3AD203B41FA5}">
                      <a16:colId xmlns:a16="http://schemas.microsoft.com/office/drawing/2014/main" val="633103396"/>
                    </a:ext>
                  </a:extLst>
                </a:gridCol>
                <a:gridCol w="6536501">
                  <a:extLst>
                    <a:ext uri="{9D8B030D-6E8A-4147-A177-3AD203B41FA5}">
                      <a16:colId xmlns:a16="http://schemas.microsoft.com/office/drawing/2014/main" val="3394940608"/>
                    </a:ext>
                  </a:extLst>
                </a:gridCol>
              </a:tblGrid>
              <a:tr h="191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00" dirty="0">
                          <a:effectLst/>
                        </a:rPr>
                        <a:t>Kryterium podziału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00" dirty="0">
                          <a:effectLst/>
                        </a:rPr>
                        <a:t>Rodzaje outsourcingu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val="3594161288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Rodzaj wydzielanych funkcji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funkcji pomocniczych,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funkcji kierowniczych,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funkcji podstawowych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48243149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Rodzaj wydzielanej działalności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działalności ubocznej,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działalności pomocniczej,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działalności zasadniczej.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3574148287"/>
                  </a:ext>
                </a:extLst>
              </a:tr>
              <a:tr h="8384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Rodzaj outsourcingu wg funkcji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usług informatycznych,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usług finansowych,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logistyki,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zasobów ludzkich i inne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4106556615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Złożoność wydzielanych funkcji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pojedynczych funkcji,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procesów (BPO),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obszarów funkcjonalnych.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738251024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Cel wydzielenia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naprawczy,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dostosowawczy,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rozwojowy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3103509329"/>
                  </a:ext>
                </a:extLst>
              </a:tr>
              <a:tr h="407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Trwałość wydzielenia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strategiczny,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taktyczny.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2251011688"/>
                  </a:ext>
                </a:extLst>
              </a:tr>
              <a:tr h="5728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Miejsce wykonywania usługi outsourcingowej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usługi świadczone centralnie,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usługi świadczone lokalnie.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val="2169152632"/>
                  </a:ext>
                </a:extLst>
              </a:tr>
              <a:tr h="407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Zakres wydzielenia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całkowity,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00" dirty="0">
                          <a:effectLst/>
                        </a:rPr>
                        <a:t>outsourcing częściowy (selektywny).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val="348051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92237" y="6278880"/>
            <a:ext cx="563822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495"/>
            <a:ext cx="10515600" cy="472138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600" dirty="0"/>
              <a:t>Korzyści </a:t>
            </a:r>
            <a:r>
              <a:rPr lang="en-US" sz="2600" dirty="0" err="1"/>
              <a:t>bezpośrednie</a:t>
            </a:r>
            <a:r>
              <a:rPr lang="pl-PL" sz="2600" dirty="0"/>
              <a:t>:</a:t>
            </a:r>
            <a:endParaRPr lang="en-US" sz="2600" dirty="0"/>
          </a:p>
          <a:p>
            <a:pPr lvl="1" algn="just">
              <a:lnSpc>
                <a:spcPct val="130000"/>
              </a:lnSpc>
            </a:pPr>
            <a:r>
              <a:rPr lang="en-US" sz="2300" dirty="0"/>
              <a:t>Korzyści </a:t>
            </a:r>
            <a:r>
              <a:rPr lang="en-US" sz="2300" dirty="0" err="1"/>
              <a:t>prawne</a:t>
            </a:r>
            <a:r>
              <a:rPr lang="pl-PL" sz="2300" dirty="0"/>
              <a:t>:</a:t>
            </a:r>
            <a:endParaRPr lang="en-US" sz="2300" dirty="0"/>
          </a:p>
          <a:p>
            <a:pPr lvl="2" algn="just">
              <a:lnSpc>
                <a:spcPct val="130000"/>
              </a:lnSpc>
            </a:pPr>
            <a:r>
              <a:rPr lang="pl-PL" dirty="0"/>
              <a:t>poczucie bezpieczeństwa wynikające ze stałej kooperacji z firmą zewnętrzną;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podzielenie ryzyka między przedsiębiorstwo usługowe i macierzyste;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transfer odpowiedzialności za wykonanie usług na dostawcę;</a:t>
            </a:r>
            <a:endParaRPr lang="en-US" dirty="0"/>
          </a:p>
          <a:p>
            <a:pPr lvl="1" algn="just">
              <a:lnSpc>
                <a:spcPct val="130000"/>
              </a:lnSpc>
            </a:pPr>
            <a:r>
              <a:rPr lang="en-US" sz="2300" dirty="0"/>
              <a:t>Korzyści </a:t>
            </a:r>
            <a:r>
              <a:rPr lang="en-US" sz="2300" dirty="0" err="1"/>
              <a:t>motywacyjne</a:t>
            </a:r>
            <a:r>
              <a:rPr lang="pl-PL" sz="2300" dirty="0"/>
              <a:t>:</a:t>
            </a:r>
            <a:endParaRPr lang="en-US" sz="2300" dirty="0"/>
          </a:p>
          <a:p>
            <a:pPr lvl="2" algn="just">
              <a:lnSpc>
                <a:spcPct val="130000"/>
              </a:lnSpc>
            </a:pPr>
            <a:r>
              <a:rPr lang="pl-PL" dirty="0"/>
              <a:t>większe nastawienie rynkowe kadry zarządzającej oraz pracowników;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wzrost zadowolenia oraz komfortu psychicznego w zarządzaniu organizacją;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zwiększenie motywacji kierownictwa oraz zatrudnionych;</a:t>
            </a:r>
          </a:p>
          <a:p>
            <a:pPr lvl="1" algn="just">
              <a:lnSpc>
                <a:spcPct val="130000"/>
              </a:lnSpc>
            </a:pPr>
            <a:r>
              <a:rPr lang="en-US" sz="2300" dirty="0"/>
              <a:t>Korzyści </a:t>
            </a:r>
            <a:r>
              <a:rPr lang="en-US" sz="2300" dirty="0" err="1"/>
              <a:t>techniczno-technologiczne</a:t>
            </a:r>
            <a:r>
              <a:rPr lang="pl-PL" sz="2300" dirty="0"/>
              <a:t>:</a:t>
            </a:r>
            <a:endParaRPr lang="en-US" sz="2300" dirty="0"/>
          </a:p>
          <a:p>
            <a:pPr lvl="2" algn="just">
              <a:lnSpc>
                <a:spcPct val="130000"/>
              </a:lnSpc>
            </a:pPr>
            <a:r>
              <a:rPr lang="pl-PL" dirty="0"/>
              <a:t>nawiązanie współpracy z firmami partnerskimi mającymi odpowiednie kwalifikacje potwierdzonymi certyfikatami;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wzrost poziomu wykorzystania zasobów przedsiębiorstwa;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dostępność zewnętrznych zasobów technologicznych (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);</a:t>
            </a:r>
          </a:p>
          <a:p>
            <a:pPr lvl="2" algn="just">
              <a:lnSpc>
                <a:spcPct val="130000"/>
              </a:lnSpc>
            </a:pPr>
            <a:r>
              <a:rPr lang="pl-PL" dirty="0"/>
              <a:t>polepszenie się parametrów wykonania powierzonych firmie zewnętrznej sfer funkcjonowania (ich realizacji, kosztów, nakładu zasobów, jakości, czasu, </a:t>
            </a:r>
            <a:r>
              <a:rPr lang="pl-PL" dirty="0" err="1"/>
              <a:t>itd</a:t>
            </a:r>
            <a:r>
              <a:rPr lang="en-US" dirty="0"/>
              <a:t>.)</a:t>
            </a:r>
            <a:r>
              <a:rPr lang="pl-PL" dirty="0"/>
              <a:t>;</a:t>
            </a:r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DD453B5-F983-A1EA-7D4C-D5BF25D1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05A1F3C-B1DE-4973-462D-483C8188C74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5801" y="6254220"/>
            <a:ext cx="5547789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7972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900" dirty="0"/>
              <a:t>Korzyści </a:t>
            </a:r>
            <a:r>
              <a:rPr lang="en-US" sz="2900" dirty="0" err="1"/>
              <a:t>bezpośrednie</a:t>
            </a:r>
            <a:r>
              <a:rPr lang="pl-PL" sz="2900" dirty="0"/>
              <a:t>:</a:t>
            </a:r>
            <a:endParaRPr lang="en-US" sz="2900" dirty="0"/>
          </a:p>
          <a:p>
            <a:pPr lvl="1" algn="just">
              <a:lnSpc>
                <a:spcPct val="130000"/>
              </a:lnSpc>
            </a:pPr>
            <a:r>
              <a:rPr lang="en-US" sz="2600" dirty="0"/>
              <a:t>Korzyści </a:t>
            </a:r>
            <a:r>
              <a:rPr lang="en-US" sz="2600" dirty="0" err="1"/>
              <a:t>organizacyjno-kadrowe</a:t>
            </a:r>
            <a:r>
              <a:rPr lang="pl-PL" sz="2600" dirty="0"/>
              <a:t>:</a:t>
            </a:r>
            <a:endParaRPr lang="en-US" sz="2600" dirty="0"/>
          </a:p>
          <a:p>
            <a:pPr lvl="2" algn="just">
              <a:lnSpc>
                <a:spcPct val="130000"/>
              </a:lnSpc>
            </a:pPr>
            <a:r>
              <a:rPr lang="pl-PL" sz="2300" dirty="0"/>
              <a:t>symplifikacja struktury organizacyjnej i obowiązujących w przedsiębiorstwie procedur organizacyjnych;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szybszy przepływ informacji oraz lepsza komunikacja w organizacji;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uwolnienie wewnętrznych zasobów oraz oszczędność czasu kierownictwa, które można przeznaczyć na rozwój kluczowej działalności;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redukcja potrzeby angażowania własnych pracowników do wykonania niektórych zadań;</a:t>
            </a:r>
            <a:endParaRPr lang="en-US" sz="2300" dirty="0"/>
          </a:p>
          <a:p>
            <a:pPr lvl="1" algn="just">
              <a:lnSpc>
                <a:spcPct val="130000"/>
              </a:lnSpc>
            </a:pPr>
            <a:r>
              <a:rPr lang="en-US" sz="2600" dirty="0"/>
              <a:t>Korzyści </a:t>
            </a:r>
            <a:r>
              <a:rPr lang="en-US" sz="2600" dirty="0" err="1"/>
              <a:t>ekonomiczno-finansowe</a:t>
            </a:r>
            <a:r>
              <a:rPr lang="pl-PL" sz="2600" dirty="0"/>
              <a:t>:</a:t>
            </a:r>
            <a:endParaRPr lang="en-US" sz="2600" dirty="0"/>
          </a:p>
          <a:p>
            <a:pPr lvl="2" algn="just">
              <a:lnSpc>
                <a:spcPct val="130000"/>
              </a:lnSpc>
            </a:pPr>
            <a:r>
              <a:rPr lang="pl-PL" sz="2300" dirty="0"/>
              <a:t>zwiększenie dyscypliny finansowej oraz wzrost kontroli kosztów i przychodów;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minimalizacja nakładów finansowych realizacji zadań (przede wszystkim poprzez zmniejszenie zatrudnienia oraz innych zasobów potrzebnych do ich wykonania);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lepsza struktura wydatków firmy;</a:t>
            </a:r>
          </a:p>
          <a:p>
            <a:pPr lvl="2" algn="just">
              <a:lnSpc>
                <a:spcPct val="130000"/>
              </a:lnSpc>
            </a:pPr>
            <a:r>
              <a:rPr lang="pl-PL" sz="2300" dirty="0"/>
              <a:t>przekształcenie kosztów stałych w zmienne dzięki zapłacie wyłącznie za zrealizowaną usługę przez firmę zewnętrzną, bez potrzeby ponoszenia stałych kosztów na jej realizację;</a:t>
            </a:r>
            <a:endParaRPr lang="en-US" sz="2300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F6B2291-583B-BC1E-34D3-2E854D30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8D29A1E3-11E4-B9E4-68D2-89E35BE57762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5801" y="627888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79721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n-US" dirty="0"/>
              <a:t>Korzyści </a:t>
            </a:r>
            <a:r>
              <a:rPr lang="en-US" dirty="0" err="1"/>
              <a:t>bezpośrednie</a:t>
            </a:r>
            <a:r>
              <a:rPr lang="pl-PL" dirty="0"/>
              <a:t>:</a:t>
            </a:r>
            <a:endParaRPr lang="en-US" dirty="0"/>
          </a:p>
          <a:p>
            <a:pPr lvl="1" algn="just">
              <a:lnSpc>
                <a:spcPct val="130000"/>
              </a:lnSpc>
            </a:pPr>
            <a:r>
              <a:rPr lang="pl-PL" sz="2600" dirty="0"/>
              <a:t>Korzyści operacyjne:</a:t>
            </a:r>
            <a:endParaRPr lang="en-US" sz="2600" dirty="0"/>
          </a:p>
          <a:p>
            <a:pPr lvl="2" algn="just">
              <a:lnSpc>
                <a:spcPct val="130000"/>
              </a:lnSpc>
            </a:pPr>
            <a:r>
              <a:rPr lang="pl-PL" sz="2100" dirty="0"/>
              <a:t>poprawa jakości oraz efektywności wykonania procesów operacyjnych w firmie;</a:t>
            </a:r>
          </a:p>
          <a:p>
            <a:pPr lvl="2" algn="just">
              <a:lnSpc>
                <a:spcPct val="130000"/>
              </a:lnSpc>
            </a:pPr>
            <a:r>
              <a:rPr lang="pl-PL" sz="2100" dirty="0"/>
              <a:t>zredukowanie problemów operacyjnych;</a:t>
            </a:r>
            <a:endParaRPr lang="en-US" sz="2100" dirty="0"/>
          </a:p>
          <a:p>
            <a:pPr lvl="1" algn="just">
              <a:lnSpc>
                <a:spcPct val="130000"/>
              </a:lnSpc>
            </a:pPr>
            <a:r>
              <a:rPr lang="pl-PL" sz="2600" dirty="0"/>
              <a:t>Korzyści strategiczne:</a:t>
            </a:r>
            <a:endParaRPr lang="en-US" sz="2600" dirty="0"/>
          </a:p>
          <a:p>
            <a:pPr lvl="2" algn="just">
              <a:lnSpc>
                <a:spcPct val="130000"/>
              </a:lnSpc>
            </a:pPr>
            <a:r>
              <a:rPr lang="pl-PL" sz="2100" dirty="0"/>
              <a:t>wzrost strategicznej elastyczności działalności;</a:t>
            </a:r>
          </a:p>
          <a:p>
            <a:pPr lvl="2" algn="just">
              <a:lnSpc>
                <a:spcPct val="130000"/>
              </a:lnSpc>
            </a:pPr>
            <a:r>
              <a:rPr lang="pl-PL" sz="2100" dirty="0"/>
              <a:t>rozwój pewnych obszarów organizacji bez konieczności inwestowania- wykonawca usługi we własnym zakresie bowiem dokonuje inwestycji w technologię oraz zasoby konieczne do realizacji określonych funkcji;</a:t>
            </a:r>
          </a:p>
          <a:p>
            <a:pPr lvl="2" algn="just">
              <a:lnSpc>
                <a:spcPct val="130000"/>
              </a:lnSpc>
            </a:pPr>
            <a:r>
              <a:rPr lang="pl-PL" sz="2100" dirty="0"/>
              <a:t>dostęp do zasobów lub kwalifikacji, których przedsiębiorstwo nie ma w swej strukturze albo na których nie jest w stanie sfinansować;</a:t>
            </a:r>
          </a:p>
          <a:p>
            <a:pPr lvl="2" algn="just">
              <a:lnSpc>
                <a:spcPct val="130000"/>
              </a:lnSpc>
            </a:pPr>
            <a:r>
              <a:rPr lang="pl-PL" sz="2100" dirty="0"/>
              <a:t>skupienie się podmiotu gospodarczego na jego działalności zasadniczej oraz rozwoju kluczowych kompetencji (obszarów działalności</a:t>
            </a:r>
            <a:r>
              <a:rPr lang="en-US" sz="2100" dirty="0"/>
              <a:t>)</a:t>
            </a:r>
            <a:r>
              <a:rPr lang="pl-PL" sz="2100" dirty="0"/>
              <a:t>;</a:t>
            </a:r>
            <a:endParaRPr lang="en-US" sz="2100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682F43C-60F5-B4AD-8167-C94C02A8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45326A85-6A5B-716E-ED18-C666E4A2508F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9903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3200" dirty="0"/>
              <a:t>Korzyści pośrednie:</a:t>
            </a:r>
            <a:endParaRPr lang="en-US" sz="3200" dirty="0"/>
          </a:p>
          <a:p>
            <a:pPr lvl="1" algn="just">
              <a:lnSpc>
                <a:spcPct val="120000"/>
              </a:lnSpc>
            </a:pPr>
            <a:r>
              <a:rPr lang="pl-PL" sz="2800" dirty="0"/>
              <a:t>dywersyfikacja lub wzbogacenie oferty rynkowej przedsiębiorstwa;</a:t>
            </a:r>
          </a:p>
          <a:p>
            <a:pPr lvl="1" algn="just">
              <a:lnSpc>
                <a:spcPct val="120000"/>
              </a:lnSpc>
            </a:pPr>
            <a:r>
              <a:rPr lang="pl-PL" sz="2800" dirty="0"/>
              <a:t>wzrost udziału w rynku;</a:t>
            </a:r>
          </a:p>
          <a:p>
            <a:pPr lvl="1" algn="just">
              <a:lnSpc>
                <a:spcPct val="120000"/>
              </a:lnSpc>
            </a:pPr>
            <a:r>
              <a:rPr lang="pl-PL" sz="2800" dirty="0"/>
              <a:t>pozyskanie nowych konsumentów;</a:t>
            </a:r>
          </a:p>
          <a:p>
            <a:pPr lvl="1" algn="just">
              <a:lnSpc>
                <a:spcPct val="120000"/>
              </a:lnSpc>
            </a:pPr>
            <a:r>
              <a:rPr lang="pl-PL" sz="2800" dirty="0"/>
              <a:t>większa satysfakcja oraz zadowolenie dotychczasowych klientów;</a:t>
            </a:r>
          </a:p>
          <a:p>
            <a:pPr lvl="1" algn="just">
              <a:lnSpc>
                <a:spcPct val="120000"/>
              </a:lnSpc>
            </a:pPr>
            <a:r>
              <a:rPr lang="pl-PL" sz="2800" dirty="0"/>
              <a:t>lepsza pozycja konkurencyjna.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Perechuda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634068"/>
            <a:ext cx="5715795" cy="43942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pl-PL" sz="2300" dirty="0"/>
              <a:t>Jedną z ważniejszych koncepcji, która argumentuje wykorzystanie outsourcingu jest koncepcja dylematów </a:t>
            </a:r>
            <a:r>
              <a:rPr lang="pl-PL" sz="2300" dirty="0" err="1">
                <a:solidFill>
                  <a:srgbClr val="4472C4"/>
                </a:solidFill>
              </a:rPr>
              <a:t>make-or-buy</a:t>
            </a:r>
            <a:r>
              <a:rPr lang="pl-PL" sz="2300" dirty="0"/>
              <a:t>, wiążąca się z zasadniczymi problemami funkcjonowania każdego przedsiębiorstwa</a:t>
            </a:r>
            <a:r>
              <a:rPr lang="en-US" sz="2300" dirty="0"/>
              <a:t>: </a:t>
            </a:r>
            <a:endParaRPr lang="pl-PL" sz="2300" dirty="0"/>
          </a:p>
          <a:p>
            <a:pPr algn="just">
              <a:lnSpc>
                <a:spcPct val="130000"/>
              </a:lnSpc>
            </a:pPr>
            <a:r>
              <a:rPr lang="pl-PL" sz="2300" dirty="0"/>
              <a:t>robić, wykonać we własnym zakresie 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4472C4"/>
                </a:solidFill>
              </a:rPr>
              <a:t>make</a:t>
            </a:r>
            <a:r>
              <a:rPr lang="en-US" sz="2300" dirty="0"/>
              <a:t>)</a:t>
            </a:r>
            <a:r>
              <a:rPr lang="pl-PL" sz="2300" dirty="0"/>
              <a:t> lub</a:t>
            </a:r>
          </a:p>
          <a:p>
            <a:pPr algn="just">
              <a:lnSpc>
                <a:spcPct val="130000"/>
              </a:lnSpc>
            </a:pPr>
            <a:r>
              <a:rPr lang="pl-PL" sz="2300" dirty="0"/>
              <a:t>kupować, powierzyć wykonanie firmie zewnętrznej 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4472C4"/>
                </a:solidFill>
              </a:rPr>
              <a:t>buy</a:t>
            </a:r>
            <a:r>
              <a:rPr lang="en-US" sz="2300" dirty="0"/>
              <a:t>)</a:t>
            </a:r>
            <a:r>
              <a:rPr lang="pl-PL" sz="2300" dirty="0"/>
              <a:t>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2FC8CDA-2D2B-0DA0-5813-6FA9B835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3B1C609B-0C51-768D-3471-12FD57B2237C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068"/>
            <a:ext cx="10515600" cy="45428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000" dirty="0">
                <a:solidFill>
                  <a:srgbClr val="4472C4"/>
                </a:solidFill>
              </a:rPr>
              <a:t>Make (</a:t>
            </a:r>
            <a:r>
              <a:rPr lang="en-US" sz="3000" dirty="0" err="1">
                <a:solidFill>
                  <a:srgbClr val="4472C4"/>
                </a:solidFill>
              </a:rPr>
              <a:t>produ</a:t>
            </a:r>
            <a:r>
              <a:rPr lang="pl-PL" sz="3000" dirty="0" err="1">
                <a:solidFill>
                  <a:srgbClr val="4472C4"/>
                </a:solidFill>
              </a:rPr>
              <a:t>kcja</a:t>
            </a:r>
            <a:r>
              <a:rPr lang="en-US" sz="3000" dirty="0">
                <a:solidFill>
                  <a:srgbClr val="4472C4"/>
                </a:solidFill>
              </a:rPr>
              <a:t>) </a:t>
            </a:r>
            <a:r>
              <a:rPr lang="en-US" sz="3000" dirty="0"/>
              <a:t>- </a:t>
            </a:r>
            <a:r>
              <a:rPr lang="pl-PL" sz="3000" dirty="0"/>
              <a:t>umożliwia organizacji kontrolowanie swojej działalność. Poleca się ją zwłaszcza, kiedy firma ma w posiadaniu zastrzeżone wyroby albo procesy. Rekomenduje się ją kiedy</a:t>
            </a:r>
            <a:r>
              <a:rPr lang="en-US" sz="3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pl-PL" sz="3000" dirty="0"/>
              <a:t>produkt jest wartościowy i niełatwy do powielenia;</a:t>
            </a:r>
          </a:p>
          <a:p>
            <a:pPr algn="just">
              <a:lnSpc>
                <a:spcPct val="120000"/>
              </a:lnSpc>
            </a:pPr>
            <a:r>
              <a:rPr lang="pl-PL" sz="3000" dirty="0"/>
              <a:t>rynek dostawców nie należy do zbyt dobrze rozwiniętych;</a:t>
            </a:r>
          </a:p>
          <a:p>
            <a:pPr algn="just">
              <a:lnSpc>
                <a:spcPct val="120000"/>
              </a:lnSpc>
            </a:pPr>
            <a:r>
              <a:rPr lang="pl-PL" sz="3000" dirty="0"/>
              <a:t>otoczenie jest stabilne.</a:t>
            </a:r>
            <a:endParaRPr lang="en-US" sz="3000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6886A66-589C-A973-4E96-47A401C1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9510B122-0733-A495-362B-962B0788F95D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22382" y="63293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 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068"/>
            <a:ext cx="10515600" cy="45428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rgbClr val="4472C4"/>
                </a:solidFill>
              </a:rPr>
              <a:t>Buy (</a:t>
            </a:r>
            <a:r>
              <a:rPr lang="pl-PL" dirty="0">
                <a:solidFill>
                  <a:srgbClr val="4472C4"/>
                </a:solidFill>
              </a:rPr>
              <a:t>zakup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pl-PL" dirty="0"/>
              <a:t>nabycie usług oraz produktów od zewnętrznych firm z łańcucha dostaw przyczynia się do wzrostu elastyczności przedsiębiorstwa i zapewnia mu dostęp do najbardziej nowoczesnych produktów. Zaleca się tę koncepcję w przypadku gdy: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pl-PL" dirty="0"/>
              <a:t>niestabilność otoczenia powoduje duże ryzyko wewnętrznych inwestycji;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mamy do czynienia z konkurencyjnością na rynku dostawców;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produkt nie jest traktowany jako istotny pod względem strategicznym</a:t>
            </a:r>
            <a:r>
              <a:rPr lang="en-US" dirty="0"/>
              <a:t>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6817A2B-B7F1-3B6B-5C3E-83F0998C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B1B90935-63FD-11F4-D68B-F6E062AC9D9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wytworzenia vs. Koszty zakupu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32976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 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2338085" cy="438174"/>
          </a:xfrm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produkcji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Cena zakupu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6096" y="3809762"/>
            <a:ext cx="2746719" cy="4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Dodatkowe koszty pracy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0" y="3728720"/>
            <a:ext cx="2528903" cy="4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Podatek od sprzedaży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kontroli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wysyłki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261646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składowania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0" y="4605831"/>
            <a:ext cx="2405073" cy="4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składowania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984323" cy="4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usuwania odpadów</a:t>
            </a: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2405074" cy="4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zamawiania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2613506" y="5765998"/>
            <a:ext cx="6100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Różnice w kosztach względem wariantów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495"/>
            <a:ext cx="10515600" cy="46194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rgbClr val="4472C4"/>
                </a:solidFill>
              </a:rPr>
              <a:t>Make-or-buy </a:t>
            </a:r>
            <a:r>
              <a:rPr lang="pl-PL" dirty="0"/>
              <a:t>to kluczowa strategia, w skład której wchodzą między innymi</a:t>
            </a:r>
            <a:r>
              <a:rPr lang="en-US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wprowadzanie nowego produktu na rynek;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kontrolowanie produkcji;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systemy jakości;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zasoby ludzkie;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proces produkcyjny;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wielkość przedsiębiorstwa oraz jego lokalizacja;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mierzenie wydajności</a:t>
            </a:r>
            <a:r>
              <a:rPr lang="en-US" dirty="0"/>
              <a:t>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B49A47D-72EC-94A2-3BCA-D70A7CE1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B4BC596E-BB7B-5C73-ED84-23430DEF3D2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3000" dirty="0"/>
              <a:t>Podstawowe definicje;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pl-PL" sz="3000" dirty="0"/>
              <a:t>Typy </a:t>
            </a:r>
            <a:r>
              <a:rPr lang="en-US" sz="3000" dirty="0"/>
              <a:t>outsourcing</a:t>
            </a:r>
            <a:r>
              <a:rPr lang="pl-PL" sz="3000" dirty="0"/>
              <a:t>u;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pl-PL" sz="3000" dirty="0"/>
              <a:t>Zalety i wady</a:t>
            </a:r>
            <a:r>
              <a:rPr lang="en-US" sz="3000" dirty="0"/>
              <a:t> outsourcing</a:t>
            </a:r>
            <a:r>
              <a:rPr lang="pl-PL" sz="3000" dirty="0"/>
              <a:t>;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pl-PL" sz="3000" dirty="0"/>
              <a:t>Opis analizy </a:t>
            </a:r>
            <a:r>
              <a:rPr lang="en-US" sz="3000" dirty="0"/>
              <a:t>make-or-buy</a:t>
            </a:r>
            <a:r>
              <a:rPr lang="pl-PL" sz="3000" dirty="0"/>
              <a:t>;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pl-PL" sz="3000" dirty="0"/>
              <a:t>Outsourcing logistyczny</a:t>
            </a:r>
            <a:r>
              <a:rPr lang="en-US" sz="30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502385" y="1633047"/>
            <a:ext cx="5588000" cy="454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obliczeń kosztów produkcji wynika, że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pl-PL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pl-PL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pl-PL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pl-PL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pl-PL" sz="22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r>
              <a:rPr lang="en-US" sz="22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 całkowity produkcji x jednostek dobra,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koszty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stałe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produkcji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przewidywana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wielkość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produkcji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jednostkowe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koszty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zmienne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485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Dla zakupów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2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2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gdzie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zakupu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cena</a:t>
            </a:r>
            <a:r>
              <a:rPr lang="en-US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jednostkowa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pl-PL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</a:t>
            </a:r>
            <a:r>
              <a:rPr lang="pl-PL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</a:t>
            </a: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wielkość zakupu (produkcji).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78A04E36-A7A8-29E9-CA95-B61E3C3C5B84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3E867CD-F51A-94A0-7E1D-BB00B2E0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3" y="1568602"/>
            <a:ext cx="5747552" cy="468860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1405670" y="6053810"/>
            <a:ext cx="4016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4: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Krytyczna wielkość produkcji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32974" y="523845"/>
            <a:ext cx="5255893" cy="581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określana jest jako krytyczna wielkość produkcji, dla której koszt zakupu jest równy kosztowi produkcji własnej. Jest to wielkość, poniżej której nie jest opłacalne podjęcie się produkcji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Dopiero gdy zostanie przekroczona wartość </a:t>
            </a:r>
            <a:r>
              <a:rPr lang="en-US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 o uruchomieniu produkcji jest uzasadniona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jednak zakupowi towarzyszą dodatkowe nakłady finansowe (np. koszty transportu), wówczas trzeba dokonać modyfikacji wzoru, rozbudowując go o odpowiednie składowe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337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Próg rentowności (Break-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point) to punkt, w którym całkowita sprzedaż jest równa całkowitym kosztom. Znalezienie granicznej wielkości produkcji, od której firma osiągnie zysk, jest głównym celem analizy progu rentowności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8079316" y="366897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16" y="3668977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278" t="-2308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58779" y="4670311"/>
            <a:ext cx="5255893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</a:t>
            </a:r>
          </a:p>
          <a:p>
            <a:pPr algn="just">
              <a:lnSpc>
                <a:spcPct val="110000"/>
              </a:lnSpc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koszty stałe</a:t>
            </a:r>
          </a:p>
          <a:p>
            <a:pPr algn="just">
              <a:lnSpc>
                <a:spcPct val="110000"/>
              </a:lnSpc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cena jednostkowa</a:t>
            </a:r>
          </a:p>
          <a:p>
            <a:pPr algn="just">
              <a:lnSpc>
                <a:spcPct val="110000"/>
              </a:lnSpc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jednostkowe koszty zmienne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B289E9E-1C72-74A4-4999-EA54A062B2F6}"/>
              </a:ext>
            </a:extLst>
          </p:cNvPr>
          <p:cNvSpPr/>
          <p:nvPr/>
        </p:nvSpPr>
        <p:spPr>
          <a:xfrm rot="21378326">
            <a:off x="4804756" y="2974110"/>
            <a:ext cx="748146" cy="175491"/>
          </a:xfrm>
          <a:prstGeom prst="rect">
            <a:avLst/>
          </a:prstGeom>
          <a:solidFill>
            <a:srgbClr val="22B14C"/>
          </a:solidFill>
          <a:ln>
            <a:solidFill>
              <a:srgbClr val="22B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7F62C2-FE97-033D-914C-05FC8D361956}"/>
              </a:ext>
            </a:extLst>
          </p:cNvPr>
          <p:cNvSpPr txBox="1"/>
          <p:nvPr/>
        </p:nvSpPr>
        <p:spPr>
          <a:xfrm>
            <a:off x="4823590" y="2888195"/>
            <a:ext cx="75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ZYSK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D32ED68B-1258-0A41-C1D4-7880C61DB96B}"/>
              </a:ext>
            </a:extLst>
          </p:cNvPr>
          <p:cNvSpPr/>
          <p:nvPr/>
        </p:nvSpPr>
        <p:spPr>
          <a:xfrm>
            <a:off x="1608666" y="4011168"/>
            <a:ext cx="640758" cy="237744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918F87A-F4B0-85D0-2637-5402DCAD64F1}"/>
              </a:ext>
            </a:extLst>
          </p:cNvPr>
          <p:cNvSpPr txBox="1"/>
          <p:nvPr/>
        </p:nvSpPr>
        <p:spPr>
          <a:xfrm>
            <a:off x="1536192" y="3879580"/>
            <a:ext cx="91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STRATA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1A66C81-E32F-D6E1-6FE6-217EB33EA773}"/>
              </a:ext>
            </a:extLst>
          </p:cNvPr>
          <p:cNvSpPr/>
          <p:nvPr/>
        </p:nvSpPr>
        <p:spPr>
          <a:xfrm>
            <a:off x="2798064" y="5266944"/>
            <a:ext cx="445008" cy="17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92A58F-EA09-E35D-3F34-A43830FBED2E}"/>
              </a:ext>
            </a:extLst>
          </p:cNvPr>
          <p:cNvSpPr txBox="1"/>
          <p:nvPr/>
        </p:nvSpPr>
        <p:spPr>
          <a:xfrm>
            <a:off x="2731008" y="5221442"/>
            <a:ext cx="91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Przychód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583BB22-E8B9-BF26-C1CF-6788724D8B0C}"/>
              </a:ext>
            </a:extLst>
          </p:cNvPr>
          <p:cNvSpPr/>
          <p:nvPr/>
        </p:nvSpPr>
        <p:spPr>
          <a:xfrm>
            <a:off x="3755136" y="5266944"/>
            <a:ext cx="542544" cy="17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40B22A9-B72C-F018-A68F-44910334D85C}"/>
              </a:ext>
            </a:extLst>
          </p:cNvPr>
          <p:cNvSpPr txBox="1"/>
          <p:nvPr/>
        </p:nvSpPr>
        <p:spPr>
          <a:xfrm>
            <a:off x="3643973" y="5221442"/>
            <a:ext cx="91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Koszty</a:t>
            </a:r>
          </a:p>
        </p:txBody>
      </p:sp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w kontekście rachunku inwestycyjnego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4211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20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0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20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20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20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20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pl-PL" sz="20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pl-PL" sz="2000" b="1" baseline="-25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wielkość nakładów inwestycyjnych,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2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 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stopa oprocentowania,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2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okres wykorzystania inwestycji,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200" b="1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200" b="1" baseline="-25000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dodatkowe koszty roczne związane z obsługą inwestycji,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2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200" b="1" baseline="-25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koszty inwestycji,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sz="2200" b="1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200" b="1" baseline="-25000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pl-PL" sz="22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koszt produkcji,</a:t>
                </a:r>
                <a:endParaRPr lang="pl-PL" sz="2200" kern="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4211346"/>
              </a:xfrm>
              <a:prstGeom prst="rect">
                <a:avLst/>
              </a:prstGeom>
              <a:blipFill>
                <a:blip r:embed="rId3"/>
                <a:stretch>
                  <a:fillRect l="-1425" b="-2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764624"/>
            <a:ext cx="5181600" cy="4389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Tak więc koszt produkcji obliczony będzie ze wzoru</a:t>
            </a:r>
            <a:r>
              <a:rPr lang="en-US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22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sz="22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</a:t>
            </a:r>
            <a:r>
              <a:rPr lang="en-US" sz="22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22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22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</a:t>
            </a:r>
            <a:r>
              <a:rPr lang="en-US" sz="22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22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kern="100" dirty="0">
                <a:solidFill>
                  <a:srgbClr val="000000"/>
                </a:solidFill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</a:t>
            </a:r>
            <a:r>
              <a:rPr lang="pl-PL" sz="22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koszt zakupu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en-US" sz="22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2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Jeżeli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będzie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spełniona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nierówność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22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</a:t>
            </a:r>
            <a:r>
              <a:rPr lang="en-US" sz="2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 &lt; </a:t>
            </a:r>
            <a:r>
              <a:rPr lang="en-US" sz="22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22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istnieją podstawy do podjęcia decyzji o zakupie danego produktu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97383" y="1567916"/>
                <a:ext cx="4378960" cy="453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2000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Ze względu na możliwość zmiany zarówno wielkości zapotrzebowania </a:t>
                </a:r>
                <a:r>
                  <a:rPr lang="pl-PL" sz="2000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pl-PL" sz="2000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, jak i ceny rynkowej, rekomenduje się wyznaczanie </a:t>
                </a:r>
                <a:r>
                  <a:rPr lang="pl-PL" sz="2000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ceny krytycznej </a:t>
                </a:r>
                <a:r>
                  <a:rPr lang="pl-PL" sz="2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pl-PL" sz="2000" b="1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000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oraz </a:t>
                </a:r>
                <a:r>
                  <a:rPr lang="pl-PL" sz="2000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krytycznej wielkości produkcji </a:t>
                </a:r>
                <a:r>
                  <a:rPr lang="pl-PL" sz="2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pl-PL" sz="2000" b="1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000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2000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jako tych wartości, przy których następuje zrównanie kosztu produkcji własnej oraz kosztu zakupu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2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2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2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2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83" y="1567916"/>
                <a:ext cx="4378960" cy="4534446"/>
              </a:xfrm>
              <a:prstGeom prst="rect">
                <a:avLst/>
              </a:prstGeom>
              <a:blipFill>
                <a:blip r:embed="rId3"/>
                <a:stretch>
                  <a:fillRect l="-1532" t="-134" r="-1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07535" y="1652864"/>
                <a:ext cx="4632960" cy="3831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600"/>
                  </a:spcAft>
                </a:pPr>
                <a:r>
                  <a:rPr lang="pl-PL" sz="22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W sytuacji gdy początkowe obliczenia sugerowały celowość zakupu, wartość ceny krytycznej jest wskaźnikiem, do jakiego poziomu może zwiększyć się cena rynkowa, bez podważania decyzji o zakupie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pl-PL" sz="22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2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35" y="1652864"/>
                <a:ext cx="4632960" cy="3831498"/>
              </a:xfrm>
              <a:prstGeom prst="rect">
                <a:avLst/>
              </a:prstGeom>
              <a:blipFill>
                <a:blip r:embed="rId4"/>
                <a:stretch>
                  <a:fillRect l="-1711" r="-1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analizy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Müller-</a:t>
            </a:r>
            <a:r>
              <a:rPr lang="pl-PL" sz="1200" dirty="0" err="1">
                <a:solidFill>
                  <a:srgbClr val="7F7F7F"/>
                </a:solidFill>
              </a:rPr>
              <a:t>Die</a:t>
            </a:r>
            <a:r>
              <a:rPr lang="pl-PL" sz="1200" dirty="0">
                <a:solidFill>
                  <a:srgbClr val="7F7F7F"/>
                </a:solidFill>
              </a:rPr>
              <a:t> lila </a:t>
            </a:r>
            <a:r>
              <a:rPr lang="pl-PL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Istnieją standardowe procesy logistyczne, takie jak transport, magazynowanie, wysyłka, import, eksport </a:t>
            </a:r>
            <a:br>
              <a:rPr lang="pl-PL" sz="1400" dirty="0"/>
            </a:br>
            <a:r>
              <a:rPr lang="pl-PL" sz="1400" dirty="0"/>
              <a:t>i odprawa celna oraz wspomagające procesy logistyczne, które obejmują na przykład przygotowanie, uruchomienie, pakowanie, zwroty i zapasy. Podział ten jest niezbędny do podjęcia decyzji o </a:t>
            </a:r>
            <a:r>
              <a:rPr lang="pl-PL" sz="1400" dirty="0">
                <a:solidFill>
                  <a:srgbClr val="4472C4"/>
                </a:solidFill>
              </a:rPr>
              <a:t>zakresie outsourcingu</a:t>
            </a:r>
            <a:r>
              <a:rPr lang="pl-PL" sz="1400" dirty="0"/>
              <a:t>, a także modelu operacyjnym.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Przygotowanie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3982720" y="2793802"/>
            <a:ext cx="2136663" cy="332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>
                <a:solidFill>
                  <a:srgbClr val="B342D9"/>
                </a:solidFill>
              </a:rPr>
              <a:t>Gromadzenie danych</a:t>
            </a:r>
            <a:endParaRPr lang="en-US" sz="14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06736" y="2823429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849358" y="2823429"/>
            <a:ext cx="2011681" cy="2889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Porównanie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rgbClr val="000000"/>
                </a:solidFill>
              </a:rPr>
              <a:t>analizy </a:t>
            </a:r>
            <a:r>
              <a:rPr lang="pl-PL" sz="1600" b="1" dirty="0" err="1">
                <a:solidFill>
                  <a:srgbClr val="000000"/>
                </a:solidFill>
              </a:rPr>
              <a:t>make-or-buy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rgbClr val="000000"/>
                </a:solidFill>
              </a:rPr>
              <a:t>przez stawianie właściwych pytań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91364" y="310105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rgbClr val="000000"/>
                </a:solidFill>
              </a:rPr>
              <a:t>zgromadzonych zestawów danych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849358" y="3077021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rgbClr val="000000"/>
                </a:solidFill>
              </a:rPr>
              <a:t>całkowitych kosztów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927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pl-PL" sz="1400" dirty="0">
                <a:solidFill>
                  <a:srgbClr val="4472C4"/>
                </a:solidFill>
              </a:rPr>
              <a:t>Jakość </a:t>
            </a:r>
            <a:r>
              <a:rPr lang="pl-PL" sz="1400" dirty="0"/>
              <a:t>późniejszych wyników analizy zależy wyłącznie od poprawności danych. Z tego powodu konieczne jest gromadzenie lub przechowywanie w firmie wszystkich niezbędnych danych dotyczących personelu oraz tych odpowiadających na pytanie, czy systemy logistyczne, np. wózki przemysłowe lub zarządzanie magazynem, muszą być przekazywane lub wykonywane przez podmioty zewnętrzne.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l-PL" sz="1400" dirty="0"/>
              <a:t>Na tym etapie dane są </a:t>
            </a:r>
            <a:r>
              <a:rPr lang="pl-PL" sz="1400" dirty="0">
                <a:solidFill>
                  <a:srgbClr val="4472C4"/>
                </a:solidFill>
              </a:rPr>
              <a:t>oceniane i analizowane</a:t>
            </a:r>
            <a:r>
              <a:rPr lang="pl-PL" sz="1400" dirty="0"/>
              <a:t>. Wyniki analizy </a:t>
            </a:r>
            <a:r>
              <a:rPr lang="pl-PL" sz="1400" dirty="0" err="1"/>
              <a:t>make-or-buy</a:t>
            </a:r>
            <a:r>
              <a:rPr lang="pl-PL" sz="1400" dirty="0"/>
              <a:t> są najczęściej przeprowadzane przy użyciu zestawu wartości wskaźników z analizy porównawczej (benchmark), które są zbierane podczas operacyjnej realizacji zleceń dla klientów.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l-PL" sz="1400" dirty="0"/>
              <a:t>Dokonywane jest wyraźne </a:t>
            </a:r>
            <a:r>
              <a:rPr lang="pl-PL" sz="1400" dirty="0">
                <a:solidFill>
                  <a:srgbClr val="4472C4"/>
                </a:solidFill>
              </a:rPr>
              <a:t>porównanie</a:t>
            </a:r>
            <a:r>
              <a:rPr lang="pl-PL" sz="1400" dirty="0"/>
              <a:t> kosztów logistycznych w firmie z kosztami logistycznymi zewnętrznego dostawcy usług. Na przykład, jeśli chodzi o pracowników, całkowite koszty personelu organizacji są porównywane z całkowitymi kosztami personelu podmiotu zewnętrznego.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logistyczny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7543"/>
            <a:ext cx="10515600" cy="44393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pl-PL" dirty="0"/>
              <a:t>W ramach outsourcingu najczęściej </a:t>
            </a:r>
            <a:r>
              <a:rPr lang="pl-PL" dirty="0" err="1"/>
              <a:t>outsourcowane</a:t>
            </a:r>
            <a:r>
              <a:rPr lang="pl-PL" dirty="0"/>
              <a:t> są obszary, które nie są kluczowymi kompetencjami danej firmy, a jedynie ją wspierają;</a:t>
            </a:r>
          </a:p>
          <a:p>
            <a:pPr algn="just">
              <a:lnSpc>
                <a:spcPct val="130000"/>
              </a:lnSpc>
            </a:pPr>
            <a:r>
              <a:rPr lang="pl-PL" dirty="0"/>
              <a:t>Jeśli logistyka nie jest podstawową działalnością firmy, wówczas przekazanie organizacji i/lub realizacji całości lub części procesów logistycznych kompetentnym dostawcom specjalizującym się w świadczeniu usług logistycznych może znacznie zwiększyć efektywność procesów logistycznych.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logistyczny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As a result of cooperation between the organization and the logistics operator, it is possible to achieve the following goals</a:t>
            </a:r>
            <a:r>
              <a:rPr lang="pl-PL" sz="30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800" dirty="0"/>
              <a:t>improving the quality of customer service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en-US" sz="2800" dirty="0"/>
              <a:t>shorter order cycle execution time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en-US" sz="2800" dirty="0"/>
              <a:t>better quality and delivery guarantee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en-US" sz="2800" dirty="0"/>
              <a:t>faster flow and increased transparency of information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en-US" sz="2800" dirty="0"/>
              <a:t>more efficient use of assets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Wskaźniki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4400" dirty="0"/>
              <a:t>Cztery wskaźniki outsourcingu logistyki:</a:t>
            </a:r>
          </a:p>
          <a:p>
            <a:pPr lvl="1" algn="just">
              <a:lnSpc>
                <a:spcPct val="120000"/>
              </a:lnSpc>
            </a:pPr>
            <a:r>
              <a:rPr lang="pl-PL" sz="4000" dirty="0"/>
              <a:t>zmiany kosztów;</a:t>
            </a:r>
          </a:p>
          <a:p>
            <a:pPr lvl="1" algn="just">
              <a:lnSpc>
                <a:spcPct val="120000"/>
              </a:lnSpc>
            </a:pPr>
            <a:r>
              <a:rPr lang="pl-PL" sz="4000" dirty="0"/>
              <a:t>zmiany rentowności;</a:t>
            </a:r>
          </a:p>
          <a:p>
            <a:pPr lvl="1" algn="just">
              <a:lnSpc>
                <a:spcPct val="120000"/>
              </a:lnSpc>
            </a:pPr>
            <a:r>
              <a:rPr lang="pl-PL" sz="4000" dirty="0"/>
              <a:t>zmiany obrotów;</a:t>
            </a:r>
          </a:p>
          <a:p>
            <a:pPr lvl="1" algn="just">
              <a:lnSpc>
                <a:spcPct val="120000"/>
              </a:lnSpc>
            </a:pPr>
            <a:r>
              <a:rPr lang="pl-PL" sz="4000" dirty="0"/>
              <a:t>zmiany progu rentowności.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785825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tego etapu jest rozpoczęcie rozmów z dostawcami usług logistycznych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9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z wybranym podmiotem gospodarczym w celu wdrożenia projektu i fizycznego przeniesienia zapasów magazynowych pod zarząd operatora.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just">
              <a:defRPr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Firmy zewnętrzne składają swoje propozycje dotyczące usług logistycznych, negocjacji handlowych </a:t>
            </a:r>
            <a:br>
              <a:rPr lang="pl-PL" dirty="0"/>
            </a:br>
            <a:r>
              <a:rPr lang="pl-PL" dirty="0"/>
              <a:t>i wyboru organizacji, która ostatecznie przejmie usługi logistyczne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definicje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49"/>
            <a:ext cx="10515600" cy="461211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pl-PL" dirty="0"/>
              <a:t>jest metodą (koncepcją) zarządzania, sprowadzającą się do ograniczenia zakresu czynności wykonywanych bezpośrednio przez daną firmę (określaną jako firma macierzysta) i zleceniu ich do stałej realizacji przez zewnętrzne przedsiębiorstwa (nazywane firmami usługowymi);</a:t>
            </a: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pl-PL" dirty="0"/>
              <a:t>określa się jako metodę stałej obsługi zewnętrznej przez wyspecjalizowane przedsiębiorstwa, eksternalizację, zarządzanie zewnętrzne, czy wręcz  dekoncentrację funkcjonowania organizacji.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26014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i wady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nn-NO" sz="1200" dirty="0">
                <a:solidFill>
                  <a:srgbClr val="7F7F7F"/>
                </a:solidFill>
              </a:rPr>
              <a:t>Khaletskaya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nn-NO" sz="1200" dirty="0">
                <a:solidFill>
                  <a:srgbClr val="7F7F7F"/>
                </a:solidFill>
              </a:rPr>
              <a:t>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19978"/>
              </p:ext>
            </p:extLst>
          </p:nvPr>
        </p:nvGraphicFramePr>
        <p:xfrm>
          <a:off x="838199" y="1607736"/>
          <a:ext cx="10515600" cy="445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43327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pl-PL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logistics</a:t>
                      </a:r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pl-PL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logistics</a:t>
                      </a:r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896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Optymalizacja wydatków i zmniejszenie ryzyka inwestycyjnego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Obawa pracowników o zwolnienie </a:t>
                      </a:r>
                      <a:b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demotywacja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896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Możliwość skupienia się na właściwej działalności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Częściowa utrata kontroli nad wykonaniem zamówień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896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Polepszenie płynności procesów i podział odpowiedzialności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Wybór partnera z brakiem kompetencji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433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Poprawa jakości obsługi konsumenta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Uzależnienie się od dostawcy usług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896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Zwiększenie konkurencyjności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9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Możliwe kłopoty z koordynacją i komunikacją wewnętrzną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081310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851776" cy="4603044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Organizacja X musi zdecydować, czy wyprodukować komponent dla produktu A samodzielnie, czy też zakupić gotowy komponent;</a:t>
            </a:r>
          </a:p>
          <a:p>
            <a:pPr algn="just"/>
            <a:r>
              <a:rPr lang="pl-PL" sz="2400" dirty="0"/>
              <a:t>Koszty stałe, jednostkowe koszty zmienne i cena zakupu 1 sztuki komponentu są określone poniżej</a:t>
            </a:r>
            <a:r>
              <a:rPr lang="en-US" sz="2400" dirty="0"/>
              <a:t>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Koszty stałe: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zmienne: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/>
              <a:t>szt.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Jednostkowa cena zakupu: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EUR/szt.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l-PL" sz="2400" dirty="0"/>
              <a:t>Który wariant wybrać, jeśli planujesz produkować </a:t>
            </a:r>
            <a:r>
              <a:rPr lang="pl-PL" sz="2400" dirty="0">
                <a:solidFill>
                  <a:srgbClr val="4472C4"/>
                </a:solidFill>
              </a:rPr>
              <a:t>10 000 </a:t>
            </a:r>
            <a:r>
              <a:rPr lang="pl-PL" sz="2400" dirty="0"/>
              <a:t>sztuk rocznie</a:t>
            </a:r>
            <a:r>
              <a:rPr lang="en-US" sz="2400" dirty="0"/>
              <a:t>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Przy jakiej wielkości produkcji całkowite koszty obu wariantów są takie same?</a:t>
            </a:r>
          </a:p>
        </p:txBody>
      </p:sp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233710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/>
              <a:t>Który wariant wybrać, jeśli planujesz produkować 10 000 sztuk rocznie</a:t>
            </a:r>
            <a:r>
              <a:rPr lang="en-US" sz="2200" dirty="0"/>
              <a:t>?</a:t>
            </a: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dirty="0"/>
              <a:t>Wariant </a:t>
            </a:r>
            <a:r>
              <a:rPr lang="pl-PL" sz="2200" dirty="0" err="1"/>
              <a:t>Make</a:t>
            </a:r>
            <a:r>
              <a:rPr lang="pl-PL" sz="2200" dirty="0"/>
              <a:t>:</a:t>
            </a:r>
          </a:p>
          <a:p>
            <a:pPr lvl="1">
              <a:lnSpc>
                <a:spcPct val="150000"/>
              </a:lnSpc>
            </a:pPr>
            <a:r>
              <a:rPr lang="pl-PL" sz="2200" dirty="0"/>
              <a:t>Koszty zmienne: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4472C4"/>
                </a:solidFill>
              </a:rPr>
              <a:t>16</a:t>
            </a:r>
            <a:r>
              <a:rPr lang="pl-PL" sz="2200" dirty="0">
                <a:solidFill>
                  <a:srgbClr val="4472C4"/>
                </a:solidFill>
              </a:rPr>
              <a:t> </a:t>
            </a:r>
            <a:r>
              <a:rPr lang="pl-PL" sz="2200" dirty="0"/>
              <a:t>EUR</a:t>
            </a:r>
            <a:r>
              <a:rPr lang="en-US" sz="2200" dirty="0"/>
              <a:t>/</a:t>
            </a:r>
            <a:r>
              <a:rPr lang="pl-PL" sz="2200" dirty="0" err="1"/>
              <a:t>pc</a:t>
            </a:r>
            <a:endParaRPr lang="pl-PL" sz="2200" dirty="0"/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4472C4"/>
                </a:solidFill>
              </a:rPr>
              <a:t>10 000 </a:t>
            </a:r>
            <a:r>
              <a:rPr lang="pl-PL" sz="2200" dirty="0"/>
              <a:t>sztuk na rok</a:t>
            </a:r>
          </a:p>
          <a:p>
            <a:pPr lvl="1">
              <a:lnSpc>
                <a:spcPct val="150000"/>
              </a:lnSpc>
            </a:pPr>
            <a:r>
              <a:rPr lang="pl-PL" sz="2200" dirty="0"/>
              <a:t>Koszty stałe:</a:t>
            </a:r>
            <a:r>
              <a:rPr lang="en-US" sz="2200" dirty="0"/>
              <a:t> </a:t>
            </a:r>
            <a:r>
              <a:rPr lang="pl-PL" sz="2200" dirty="0">
                <a:solidFill>
                  <a:srgbClr val="4472C4"/>
                </a:solidFill>
              </a:rPr>
              <a:t>50 000 </a:t>
            </a:r>
            <a:r>
              <a:rPr lang="pl-PL" sz="22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53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en-US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315957" y="4831231"/>
            <a:ext cx="5908582" cy="53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2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2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50 000</a:t>
            </a:r>
            <a:r>
              <a:rPr lang="en-US" sz="22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pl-PL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22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16 = 210 000 EUR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722725" y="4160018"/>
            <a:ext cx="1457011" cy="28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4109776" y="3577213"/>
            <a:ext cx="2510943" cy="77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5054321" y="3044651"/>
            <a:ext cx="1902064" cy="1307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76361" y="5466084"/>
            <a:ext cx="6647694" cy="61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6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2600" b="1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26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210 000 EUR / ROK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D497836-C0EE-0545-0915-74A57184F822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144063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pl-PL" sz="2200" dirty="0"/>
              <a:t>Który wariant wybrać, jeśli planujesz produkować 10 000 sztuk rocznie</a:t>
            </a:r>
            <a:r>
              <a:rPr lang="en-US" sz="2200" dirty="0"/>
              <a:t>?</a:t>
            </a:r>
            <a:endParaRPr lang="pl-PL" sz="2200" dirty="0"/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pl-PL" sz="2200" dirty="0"/>
              <a:t>Wariant </a:t>
            </a:r>
            <a:r>
              <a:rPr lang="pl-PL" sz="2200" dirty="0" err="1"/>
              <a:t>Buy</a:t>
            </a:r>
            <a:r>
              <a:rPr lang="pl-PL" sz="2200" dirty="0"/>
              <a:t>:</a:t>
            </a:r>
          </a:p>
          <a:p>
            <a:pPr lvl="1">
              <a:lnSpc>
                <a:spcPct val="125000"/>
              </a:lnSpc>
            </a:pPr>
            <a:r>
              <a:rPr lang="en-US" sz="2200" dirty="0">
                <a:solidFill>
                  <a:srgbClr val="4472C4"/>
                </a:solidFill>
              </a:rPr>
              <a:t>10 000 </a:t>
            </a:r>
            <a:r>
              <a:rPr lang="pl-PL" sz="2200" dirty="0"/>
              <a:t>sztuk na rok</a:t>
            </a:r>
          </a:p>
          <a:p>
            <a:pPr lvl="1">
              <a:lnSpc>
                <a:spcPct val="125000"/>
              </a:lnSpc>
            </a:pPr>
            <a:r>
              <a:rPr lang="pl-PL" sz="2200" dirty="0"/>
              <a:t>Jedn. cena zakupu: </a:t>
            </a:r>
            <a:r>
              <a:rPr lang="pl-PL" sz="2200" dirty="0">
                <a:solidFill>
                  <a:srgbClr val="4472C4"/>
                </a:solidFill>
              </a:rPr>
              <a:t>25 </a:t>
            </a:r>
            <a:r>
              <a:rPr lang="pl-PL" sz="2200" dirty="0"/>
              <a:t>EUR/szt.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2400" b="1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250 000 EUR / ROK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242559" y="3506875"/>
            <a:ext cx="938322" cy="29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180114" y="2944167"/>
            <a:ext cx="2473447" cy="76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923081" y="5081232"/>
            <a:ext cx="105156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 powinna wybrać </a:t>
            </a:r>
            <a:r>
              <a:rPr lang="pl-P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6A460816-F730-13A8-6C8D-20BB8BE7DCD9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135099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Przy jakiej wielkości produkcji całkowite koszty obu wariantów są takie same??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stałe: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Jednostkowa cena zakupu: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EUR/szt.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zmienne: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/>
              <a:t>szt.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5529721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5 556 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𝑠𝑧𝑡𝑢𝑘</m:t>
                    </m:r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5529721" cy="794833"/>
              </a:xfrm>
              <a:prstGeom prst="rect">
                <a:avLst/>
              </a:prstGeom>
              <a:blipFill>
                <a:blip r:embed="rId3"/>
                <a:stretch>
                  <a:fillRect l="-4956" t="-1538" b="-20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923280" y="2966720"/>
            <a:ext cx="1386304" cy="9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4866640" y="3209964"/>
            <a:ext cx="3293512" cy="2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571708" y="4711454"/>
            <a:ext cx="11173729" cy="146924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Warianty </a:t>
            </a:r>
            <a:r>
              <a:rPr lang="pl-PL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kosztowałyby tyle samo, gdyby plan produkcji wynosił około 5 556 sztuk rocznie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CF94B3AB-E91F-945F-0511-690BB9AEE4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40156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/>
              <a:t>Outsourcing to metoda stałej obsługi zewnętrznej przez wyspecjalizowane przedsiębiorstwa, eksternalizacja, zarządzanie zewnętrzne, a nawet dekoncentracja funkcjonowania organizacji;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Istnieje wiele rodzajów outsourcingu, w zależności od celu i stopnia wykorzystania usług zewnętrznych;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Podjęcie decyzji o outsourcingu lub jego braku ułatwia przeprowadzenie analizy </a:t>
            </a:r>
            <a:r>
              <a:rPr lang="pl-PL" sz="2000" dirty="0" err="1"/>
              <a:t>Make-or-Buy</a:t>
            </a:r>
            <a:r>
              <a:rPr lang="pl-PL" sz="2000" dirty="0"/>
              <a:t>;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Analiza </a:t>
            </a:r>
            <a:r>
              <a:rPr lang="pl-PL" sz="2000" dirty="0" err="1"/>
              <a:t>Make-or-Buy</a:t>
            </a:r>
            <a:r>
              <a:rPr lang="pl-PL" sz="2000" dirty="0"/>
              <a:t> porównuje koszty własnej pracy i usług zewnętrznych;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Próg rentowności to punkt, w którym całkowita sprzedaż jest równa całkowitym kosztom;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Jeśli logistyka nie jest podstawową działalnością firmy, powinna być zlecona zewnętrznemu operatorowi logistycznemu.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usług </a:t>
            </a:r>
            <a:r>
              <a:rPr lang="pl-PL" dirty="0" err="1"/>
              <a:t>outsourcowanych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Źródła: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EAF971-D0A3-3E82-FC24-EEA203EC9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96350"/>
              </p:ext>
            </p:extLst>
          </p:nvPr>
        </p:nvGraphicFramePr>
        <p:xfrm>
          <a:off x="1266831" y="1265164"/>
          <a:ext cx="9959787" cy="483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336">
                  <a:extLst>
                    <a:ext uri="{9D8B030D-6E8A-4147-A177-3AD203B41FA5}">
                      <a16:colId xmlns:a16="http://schemas.microsoft.com/office/drawing/2014/main" val="2875277861"/>
                    </a:ext>
                  </a:extLst>
                </a:gridCol>
                <a:gridCol w="7160451">
                  <a:extLst>
                    <a:ext uri="{9D8B030D-6E8A-4147-A177-3AD203B41FA5}">
                      <a16:colId xmlns:a16="http://schemas.microsoft.com/office/drawing/2014/main" val="464117893"/>
                    </a:ext>
                  </a:extLst>
                </a:gridCol>
              </a:tblGrid>
              <a:tr h="133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00" dirty="0">
                          <a:effectLst/>
                        </a:rPr>
                        <a:t>Obszar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00" dirty="0">
                          <a:effectLst/>
                        </a:rPr>
                        <a:t>Przykłady zadań, funkcji lub procesów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369258580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Produkcja i zaopatrzenie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produkcja komponentów, półwyrobów, a nawet wyrobów gotowych, montaż produktów, pakowanie, projektowanie,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705442727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Transport i logistyka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transport i dystrybucja produktów, usługi kurierskie, magazynowanie,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174593270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Badania i rozwój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prace badawczo-rozwojowe, badania naukowe, prace wdrożeniowe,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141868886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Informatyka </a:t>
                      </a:r>
                      <a:br>
                        <a:rPr lang="pl-PL" sz="1400" kern="100" dirty="0">
                          <a:effectLst/>
                        </a:rPr>
                      </a:br>
                      <a:r>
                        <a:rPr lang="pl-PL" sz="1400" kern="100" dirty="0">
                          <a:effectLst/>
                        </a:rPr>
                        <a:t>i technologie informacyjne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obsługa sieci komputerowych, obsługa centrów danych, usługi utrzymania infrastruktury informatycznej, obsługa aplikacji informatycznych, wsparcie użytkowników końcowych, usługi zabezpieczające lub usługi internetowe,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115631840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Finanse, rachunkowość i obsługa podatkowo-księgowa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prowadzenie księgowości, obsługa wierzytelności, controlling, audyt, usługi finansowo-analityczne, opracowywanie biznes-planów, doradztwo podatkowe, reprezentacja podatnika przed organami podatkowymi,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404237318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Obsługa prawna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doradztwo prawne w różnych dziedzinach, czy reprezentacja w sprawach prawnych,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4100562415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Obsługa klienta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telemarketing, prowadzenie recepcji, sekretariatu, infolinii, czy </a:t>
                      </a:r>
                      <a:r>
                        <a:rPr lang="pl-PL" sz="1200" kern="100" dirty="0" err="1">
                          <a:effectLst/>
                        </a:rPr>
                        <a:t>call</a:t>
                      </a:r>
                      <a:r>
                        <a:rPr lang="pl-PL" sz="1200" kern="100" dirty="0">
                          <a:effectLst/>
                        </a:rPr>
                        <a:t> </a:t>
                      </a:r>
                      <a:r>
                        <a:rPr lang="pl-PL" sz="1200" kern="100" dirty="0" err="1">
                          <a:effectLst/>
                        </a:rPr>
                        <a:t>center</a:t>
                      </a:r>
                      <a:r>
                        <a:rPr lang="pl-PL" sz="1200" kern="100" dirty="0">
                          <a:effectLst/>
                        </a:rPr>
                        <a:t>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131415099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Marketing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monitorowanie zmian zachodzących na rynku, badania oczekiwań klientów, tworzenie koncepcji nowych wyrobów, określanie strategii promocyjnej, reklamowej, dystrybucyjnej, czy kształtowanie sfery public relations,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841588250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Kadry i zasoby ludzkie,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rekrutacja i selekcja kandydatów, szkolenia pracowników, tworzenie systemów motywacyjnych, zarządzanie personelem, administrowanie dokumentacją kadrową, zatrudnienie czasowe, czy rozliczenia płac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003757839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  <a:tabLst>
                          <a:tab pos="0" algn="l"/>
                          <a:tab pos="88900" algn="l"/>
                          <a:tab pos="179388" algn="l"/>
                        </a:tabLst>
                      </a:pPr>
                      <a:r>
                        <a:rPr lang="pl-PL" sz="1400" kern="100" dirty="0">
                          <a:effectLst/>
                        </a:rPr>
                        <a:t>Zarządzanie i administracja 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utrzymanie budynków i czystości, prowadzenie archiwów, ochrona osób i mienia, usługi menedżerskie.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02081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Ewolucja koncepcji outsourcingu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4087911" y="5826533"/>
            <a:ext cx="4483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Ewolucja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koncepcji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outsourcingu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C0EFC5-1AE6-EADF-C7C9-17A90604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12" y="1563691"/>
            <a:ext cx="6568581" cy="4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Outsourcing w praktyce biznesowej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Wydzielenie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Zlecenie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Zlecenie kapitałowe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Zlecenie kontraktowe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4645222" y="5712550"/>
            <a:ext cx="4016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outsourcingu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Zlecenie kapitałowe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1065AB"/>
                </a:solidFill>
              </a:rPr>
              <a:t>Zlecenie kontraktowe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5DBAD8DF-2277-FAB3-A1AF-60D26352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76AE076B-A232-F8B1-FB3B-445A200FFE67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95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900" dirty="0">
                <a:solidFill>
                  <a:srgbClr val="1065AB"/>
                </a:solidFill>
              </a:rPr>
              <a:t>Wydzielenie </a:t>
            </a:r>
            <a:r>
              <a:rPr lang="pl-PL" sz="1900" dirty="0"/>
              <a:t>odnosi się do sytuacji, gdy dana sfera działalności (proces, zadanie, funkcja,) jest wykonywana w obrębie struktury organizacyjnej przedsiębiorstwa, jednak nie należy do głównych kompetencji organizacji, a analizy związane z kosztami jej utrzymania oraz jakości, koordynacji, i terminowości działania pokazują, że nie bierze ona udziału w procesie tworzenia wartości usług lub produktów. Wówczas istnieje możliwość usunięcia danego obszaru działalności ze struktury organizacyjnej i powierzenie jego realizacji w ramach outsourcingu przedsiębiorstwu usługowemu</a:t>
            </a:r>
            <a:r>
              <a:rPr lang="en-US" sz="1900" dirty="0"/>
              <a:t>.</a:t>
            </a:r>
            <a:endParaRPr lang="pl-PL" sz="1900" dirty="0"/>
          </a:p>
          <a:p>
            <a:pPr algn="just">
              <a:lnSpc>
                <a:spcPct val="120000"/>
              </a:lnSpc>
            </a:pPr>
            <a:r>
              <a:rPr lang="pl-PL" sz="1900" dirty="0"/>
              <a:t>Ze</a:t>
            </a:r>
            <a:r>
              <a:rPr lang="pl-PL" sz="1900" dirty="0">
                <a:solidFill>
                  <a:srgbClr val="1065AB"/>
                </a:solidFill>
              </a:rPr>
              <a:t> zlecaniem </a:t>
            </a:r>
            <a:r>
              <a:rPr lang="pl-PL" sz="1900" dirty="0"/>
              <a:t>mamy do czynienia wówczas, gdy w strukturze organizacyjnej firmy nie była wykonywana dotychczas określona dziedzina działalności, a z analizy wynika, że byłaby ona potrzebna ze względu na pewne korzyści strategiczne. Do obszaru tego nie należą kluczowe kompetencje przedsiębiorstwa, a jego bezpośrednie dodanie do struktury organizacyjnej spowodowałoby zaangażowanie znacznych zasobów, które mogłyby być przeznaczone na umocnienie podstawowej sfery funkcjonowania.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31D6F9CE-7904-6445-E111-C1A87A7EBF65}"/>
              </a:ext>
            </a:extLst>
          </p:cNvPr>
          <p:cNvSpPr txBox="1">
            <a:spLocks/>
          </p:cNvSpPr>
          <p:nvPr/>
        </p:nvSpPr>
        <p:spPr>
          <a:xfrm>
            <a:off x="722382" y="634047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9D226A26-EA39-A235-2BA9-45EBD87E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24B6665A-D528-A70B-BB9C-C7305649D59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 </a:t>
            </a:r>
            <a:r>
              <a:rPr lang="pl-PL" dirty="0">
                <a:solidFill>
                  <a:srgbClr val="1065AB"/>
                </a:solidFill>
              </a:rPr>
              <a:t>wariancie kontraktowym</a:t>
            </a:r>
            <a:r>
              <a:rPr lang="pl-PL" dirty="0"/>
              <a:t> zewnętrznym dostawcą, czyli firmą usługową, zostaje niezależny pod względem kapitału, wyspecjalizowane przedsiębiorstwo mające powiązania z firmą macierzystą tylko na podstawie umowy;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Założeniem </a:t>
            </a:r>
            <a:r>
              <a:rPr lang="pl-PL" dirty="0">
                <a:solidFill>
                  <a:srgbClr val="1065AB"/>
                </a:solidFill>
              </a:rPr>
              <a:t>wariantu kapitałowego </a:t>
            </a:r>
            <a:r>
              <a:rPr lang="pl-PL" dirty="0"/>
              <a:t>natomiast jest zawarcie kooperacji z firmą zależną właścicielsko i kapitałowo. Może się to dokonać przez utworzenie nowej organizacji (spółki córki) lub przez nabycie udziałów albo akcji w przedsiębiorstwie, które już działa na rynku i realizuje działania, których potrzebuje firma macierzysta;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BFEE591-6B1B-5309-C52C-F33DB17E3A6C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6CD3681-42BE-71E5-6905-23BA7772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68F17995-1D3C-8840-9A6E-89F8100C4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16324"/>
              </p:ext>
            </p:extLst>
          </p:nvPr>
        </p:nvGraphicFramePr>
        <p:xfrm>
          <a:off x="1281953" y="1269527"/>
          <a:ext cx="9897699" cy="4874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263">
                  <a:extLst>
                    <a:ext uri="{9D8B030D-6E8A-4147-A177-3AD203B41FA5}">
                      <a16:colId xmlns:a16="http://schemas.microsoft.com/office/drawing/2014/main" val="1547821489"/>
                    </a:ext>
                  </a:extLst>
                </a:gridCol>
                <a:gridCol w="3561718">
                  <a:extLst>
                    <a:ext uri="{9D8B030D-6E8A-4147-A177-3AD203B41FA5}">
                      <a16:colId xmlns:a16="http://schemas.microsoft.com/office/drawing/2014/main" val="1508433903"/>
                    </a:ext>
                  </a:extLst>
                </a:gridCol>
                <a:gridCol w="3561718">
                  <a:extLst>
                    <a:ext uri="{9D8B030D-6E8A-4147-A177-3AD203B41FA5}">
                      <a16:colId xmlns:a16="http://schemas.microsoft.com/office/drawing/2014/main" val="1027714943"/>
                    </a:ext>
                  </a:extLst>
                </a:gridCol>
              </a:tblGrid>
              <a:tr h="231183">
                <a:tc row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Outsourcing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Forma </a:t>
                      </a:r>
                      <a:br>
                        <a:rPr lang="pl-PL" sz="1200" kern="100" dirty="0">
                          <a:effectLst/>
                        </a:rPr>
                      </a:br>
                      <a:r>
                        <a:rPr lang="pl-PL" sz="1200" kern="100" dirty="0">
                          <a:effectLst/>
                        </a:rPr>
                        <a:t>przekazania </a:t>
                      </a:r>
                      <a:br>
                        <a:rPr lang="pl-PL" sz="1200" kern="100" dirty="0">
                          <a:effectLst/>
                        </a:rPr>
                      </a:br>
                      <a:r>
                        <a:rPr lang="pl-PL" sz="1200" kern="100" dirty="0">
                          <a:effectLst/>
                        </a:rPr>
                        <a:t>działalności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Outsourcing kapitałowy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Outsourcing kontraktowy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extLst>
                  <a:ext uri="{0D108BD9-81ED-4DB2-BD59-A6C34878D82A}">
                    <a16:rowId xmlns:a16="http://schemas.microsoft.com/office/drawing/2014/main" val="3909019887"/>
                  </a:ext>
                </a:extLst>
              </a:tr>
              <a:tr h="11965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Stała współpraca z podmiotem powiązanym kapitałowo i właścicielsko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Stała współpraca z podmiotem niezależnym kapitałowo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extLst>
                  <a:ext uri="{0D108BD9-81ED-4DB2-BD59-A6C34878D82A}">
                    <a16:rowId xmlns:a16="http://schemas.microsoft.com/office/drawing/2014/main" val="722775756"/>
                  </a:ext>
                </a:extLst>
              </a:tr>
              <a:tr h="19274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Wydzielenie obszaru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Wydzielenie kapitałowe stworzenie na bazie zasobowej nowego podmiotu zależnego, który rozpoczyna samodzielny byt rynkowy; świadczy on usługi jednostce macierzystej, jak również podmiotom zewnętrznym.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Wydzielenie kontraktowe likwidacja dotychczas realizowanej funkcji w przedsiębiorstwie i nawiązanie sformalizowanej współpracy z zewnętrznym, niezależnym dostawcą, który zapewnia realizację zadań; możliwość częściowego transferu kadry i innych zasobów do dostawcy.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extLst>
                  <a:ext uri="{0D108BD9-81ED-4DB2-BD59-A6C34878D82A}">
                    <a16:rowId xmlns:a16="http://schemas.microsoft.com/office/drawing/2014/main" val="3151630300"/>
                  </a:ext>
                </a:extLst>
              </a:tr>
              <a:tr h="14004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Zlecanie obszaru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Zlecenie kapitałowe zakup udziałów lub akcji </a:t>
                      </a:r>
                      <a:br>
                        <a:rPr lang="pl-PL" sz="1300" kern="100" dirty="0">
                          <a:effectLst/>
                        </a:rPr>
                      </a:br>
                      <a:r>
                        <a:rPr lang="pl-PL" sz="1300" kern="100" dirty="0">
                          <a:effectLst/>
                        </a:rPr>
                        <a:t>w firmie świadczącej wymagane usługi lub realizującej określone zadania; w efekcie następuje przejęcie kapitałowe </a:t>
                      </a:r>
                      <a:br>
                        <a:rPr lang="pl-PL" sz="1300" kern="100" dirty="0">
                          <a:effectLst/>
                        </a:rPr>
                      </a:br>
                      <a:r>
                        <a:rPr lang="pl-PL" sz="1300" kern="100" dirty="0">
                          <a:effectLst/>
                        </a:rPr>
                        <a:t>i powstanie podmiotu zależnego.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300" kern="100" dirty="0">
                          <a:effectLst/>
                        </a:rPr>
                        <a:t>Zlecenie kontraktowe nawiązanie współpracy </a:t>
                      </a:r>
                      <a:br>
                        <a:rPr lang="pl-PL" sz="1300" kern="100" dirty="0">
                          <a:effectLst/>
                        </a:rPr>
                      </a:br>
                      <a:r>
                        <a:rPr lang="pl-PL" sz="1300" kern="100" dirty="0">
                          <a:effectLst/>
                        </a:rPr>
                        <a:t>z niezależnym kapitałowo i właścicielsko dostawcą, który rozpoczyna realizację określonej funkcji.</a:t>
                      </a:r>
                      <a:endParaRPr lang="pl-PL" sz="13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extLst>
                  <a:ext uri="{0D108BD9-81ED-4DB2-BD59-A6C34878D82A}">
                    <a16:rowId xmlns:a16="http://schemas.microsoft.com/office/drawing/2014/main" val="3732710123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012348" y="6203848"/>
            <a:ext cx="625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Warianty outsourcingu kapitałowego i kontraktowego w zależności od formy przekazania działalności na rzecz firmy usługowej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281953" y="1294233"/>
            <a:ext cx="2697194" cy="13987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4B5FB32-53D7-F79E-F879-A4D2B889C460}"/>
              </a:ext>
            </a:extLst>
          </p:cNvPr>
          <p:cNvSpPr txBox="1">
            <a:spLocks/>
          </p:cNvSpPr>
          <p:nvPr/>
        </p:nvSpPr>
        <p:spPr>
          <a:xfrm>
            <a:off x="1012348" y="66193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DBBA155-48C0-8A8E-5B29-E679A68D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8A462F-D831-4E8C-B517-BF09D29C1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2993</Words>
  <Application>Microsoft Office PowerPoint</Application>
  <PresentationFormat>Widescreen</PresentationFormat>
  <Paragraphs>363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PowerPoint Presentation</vt:lpstr>
      <vt:lpstr>Agenda</vt:lpstr>
      <vt:lpstr>Podstawowe definicje</vt:lpstr>
      <vt:lpstr>Przykłady usług outsourcowanych</vt:lpstr>
      <vt:lpstr>Ewolucja koncepcji outsourcingu</vt:lpstr>
      <vt:lpstr>Podstawowe typy outsourcingu</vt:lpstr>
      <vt:lpstr>Podstawowe typy outsourcingu</vt:lpstr>
      <vt:lpstr>Podstawowe typy outsourcingu</vt:lpstr>
      <vt:lpstr>Podstawowe typy outsourcingu</vt:lpstr>
      <vt:lpstr>Podstawowe typy outsourcingu</vt:lpstr>
      <vt:lpstr>Zalety stosowania outsourcingu  w nowoczesnych przedsiębiorstwach</vt:lpstr>
      <vt:lpstr>Zalety stosowania outsourcingu  w nowoczesnych przedsiębiorstwach</vt:lpstr>
      <vt:lpstr>Zalety stosowania outsourcingu  w nowoczesnych przedsiębiorstwach</vt:lpstr>
      <vt:lpstr>Zalety stosowania outsourcingu  w nowoczesnych przedsiębiorstwach</vt:lpstr>
      <vt:lpstr>Analiza Make-or-Buy</vt:lpstr>
      <vt:lpstr>Analiza Make-or-Buy</vt:lpstr>
      <vt:lpstr>Analiza Make-or-Buy</vt:lpstr>
      <vt:lpstr>Koszty wytworzenia vs. Koszty zakupu</vt:lpstr>
      <vt:lpstr>Analiza Make-or-Buy</vt:lpstr>
      <vt:lpstr>PowerPoint Presentation</vt:lpstr>
      <vt:lpstr>Analiza Make-or-Buy</vt:lpstr>
      <vt:lpstr>Analiza Make-or-Buy</vt:lpstr>
      <vt:lpstr>Analiza Make-or-Buy w kontekście rachunku inwestycyjnego </vt:lpstr>
      <vt:lpstr>Analiza Make-or-Buy</vt:lpstr>
      <vt:lpstr>Etapy analizy Make-or-Buy</vt:lpstr>
      <vt:lpstr>Outsourcing logistyczny</vt:lpstr>
      <vt:lpstr>Outsourcing logistyczny</vt:lpstr>
      <vt:lpstr>Wskaźniki outsourcingu logistycznego</vt:lpstr>
      <vt:lpstr>Etapy outsourcingu logistycznego</vt:lpstr>
      <vt:lpstr>Zalety i wady outsourcingu logistycznego</vt:lpstr>
      <vt:lpstr>Analiza Make-or-Buy – Przykład 1</vt:lpstr>
      <vt:lpstr>Analiza Make-or-Buy – Przykład 1 (rozwiązanie)</vt:lpstr>
      <vt:lpstr>Analiza Make-or-Buy – Przykład 1 (rozwiązanie)</vt:lpstr>
      <vt:lpstr>Analiza Make-or-Buy – Przykład 1 (rozwiązanie)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97</cp:revision>
  <dcterms:created xsi:type="dcterms:W3CDTF">2023-07-06T12:09:08Z</dcterms:created>
  <dcterms:modified xsi:type="dcterms:W3CDTF">2025-10-21T16:13:55Z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