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68" r:id="rId8"/>
    <p:sldId id="267" r:id="rId9"/>
    <p:sldId id="270" r:id="rId10"/>
    <p:sldId id="261" r:id="rId11"/>
    <p:sldId id="272" r:id="rId12"/>
    <p:sldId id="281" r:id="rId13"/>
    <p:sldId id="273" r:id="rId14"/>
    <p:sldId id="282" r:id="rId15"/>
    <p:sldId id="274" r:id="rId16"/>
    <p:sldId id="275" r:id="rId17"/>
    <p:sldId id="276" r:id="rId18"/>
    <p:sldId id="278" r:id="rId19"/>
    <p:sldId id="277" r:id="rId20"/>
    <p:sldId id="279" r:id="rId21"/>
    <p:sldId id="280" r:id="rId22"/>
    <p:sldId id="283" r:id="rId23"/>
    <p:sldId id="266" r:id="rId24"/>
    <p:sldId id="263" r:id="rId25"/>
    <p:sldId id="335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642D24-0FB8-4614-982A-E557018ED191}" v="4" dt="2025-11-05T08:55:02.6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5097" autoAdjust="0"/>
  </p:normalViewPr>
  <p:slideViewPr>
    <p:cSldViewPr snapToGrid="0">
      <p:cViewPr varScale="1">
        <p:scale>
          <a:sx n="102" d="100"/>
          <a:sy n="102" d="100"/>
        </p:scale>
        <p:origin x="76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0D71F56B-DD92-4394-A640-FC2E09197DEC}"/>
    <pc:docChg chg="modSld modMainMaster">
      <pc:chgData name="Dario Šebalj" userId="a71eced3-786e-4eb6-80ca-f62c4fda7d06" providerId="ADAL" clId="{0D71F56B-DD92-4394-A640-FC2E09197DEC}" dt="2025-11-05T08:55:08.877" v="28" actId="1076"/>
      <pc:docMkLst>
        <pc:docMk/>
      </pc:docMkLst>
      <pc:sldChg chg="addSp delSp modSp mod">
        <pc:chgData name="Dario Šebalj" userId="a71eced3-786e-4eb6-80ca-f62c4fda7d06" providerId="ADAL" clId="{0D71F56B-DD92-4394-A640-FC2E09197DEC}" dt="2025-11-05T08:55:08.877" v="28" actId="1076"/>
        <pc:sldMkLst>
          <pc:docMk/>
          <pc:sldMk cId="2920479427" sldId="256"/>
        </pc:sldMkLst>
        <pc:spChg chg="mod">
          <ac:chgData name="Dario Šebalj" userId="a71eced3-786e-4eb6-80ca-f62c4fda7d06" providerId="ADAL" clId="{0D71F56B-DD92-4394-A640-FC2E09197DEC}" dt="2025-11-05T08:54:57.470" v="20" actId="20577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rio Šebalj" userId="a71eced3-786e-4eb6-80ca-f62c4fda7d06" providerId="ADAL" clId="{0D71F56B-DD92-4394-A640-FC2E09197DEC}" dt="2025-11-05T08:54:54.745" v="19" actId="20577"/>
          <ac:spMkLst>
            <pc:docMk/>
            <pc:sldMk cId="2920479427" sldId="256"/>
            <ac:spMk id="6" creationId="{311E5F1D-370A-1D7A-7E79-CCEB891EE01F}"/>
          </ac:spMkLst>
        </pc:spChg>
        <pc:picChg chg="add mod">
          <ac:chgData name="Dario Šebalj" userId="a71eced3-786e-4eb6-80ca-f62c4fda7d06" providerId="ADAL" clId="{0D71F56B-DD92-4394-A640-FC2E09197DEC}" dt="2025-11-05T08:55:08.877" v="28" actId="1076"/>
          <ac:picMkLst>
            <pc:docMk/>
            <pc:sldMk cId="2920479427" sldId="256"/>
            <ac:picMk id="12" creationId="{1329304C-3DB5-2EE7-90AF-6AA39A44D910}"/>
          </ac:picMkLst>
        </pc:picChg>
        <pc:picChg chg="del">
          <ac:chgData name="Dario Šebalj" userId="a71eced3-786e-4eb6-80ca-f62c4fda7d06" providerId="ADAL" clId="{0D71F56B-DD92-4394-A640-FC2E09197DEC}" dt="2025-11-05T08:54:58.934" v="21" actId="478"/>
          <ac:picMkLst>
            <pc:docMk/>
            <pc:sldMk cId="2920479427" sldId="256"/>
            <ac:picMk id="1026" creationId="{DF3823DD-8D25-872F-C72C-4C503464DBA8}"/>
          </ac:picMkLst>
        </pc:picChg>
      </pc:sldChg>
      <pc:sldMasterChg chg="addSp delSp modSp mod">
        <pc:chgData name="Dario Šebalj" userId="a71eced3-786e-4eb6-80ca-f62c4fda7d06" providerId="ADAL" clId="{0D71F56B-DD92-4394-A640-FC2E09197DEC}" dt="2025-11-05T08:54:41.858" v="18" actId="1076"/>
        <pc:sldMasterMkLst>
          <pc:docMk/>
          <pc:sldMasterMk cId="3146977866" sldId="2147483648"/>
        </pc:sldMasterMkLst>
        <pc:spChg chg="mod">
          <ac:chgData name="Dario Šebalj" userId="a71eced3-786e-4eb6-80ca-f62c4fda7d06" providerId="ADAL" clId="{0D71F56B-DD92-4394-A640-FC2E09197DEC}" dt="2025-11-05T08:54:26.950" v="11" actId="14100"/>
          <ac:spMkLst>
            <pc:docMk/>
            <pc:sldMasterMk cId="3146977866" sldId="2147483648"/>
            <ac:spMk id="5" creationId="{EDB8B49A-91DD-E2E0-C046-13FDB51AFF31}"/>
          </ac:spMkLst>
        </pc:spChg>
        <pc:picChg chg="del">
          <ac:chgData name="Dario Šebalj" userId="a71eced3-786e-4eb6-80ca-f62c4fda7d06" providerId="ADAL" clId="{0D71F56B-DD92-4394-A640-FC2E09197DEC}" dt="2025-11-05T08:54:31.331" v="12" actId="478"/>
          <ac:picMkLst>
            <pc:docMk/>
            <pc:sldMasterMk cId="3146977866" sldId="2147483648"/>
            <ac:picMk id="9" creationId="{A1CFD1AA-490A-2DEF-96E8-48A625214639}"/>
          </ac:picMkLst>
        </pc:picChg>
        <pc:picChg chg="add mod">
          <ac:chgData name="Dario Šebalj" userId="a71eced3-786e-4eb6-80ca-f62c4fda7d06" providerId="ADAL" clId="{0D71F56B-DD92-4394-A640-FC2E09197DEC}" dt="2025-11-05T08:54:41.858" v="18" actId="1076"/>
          <ac:picMkLst>
            <pc:docMk/>
            <pc:sldMasterMk cId="3146977866" sldId="2147483648"/>
            <ac:picMk id="10" creationId="{393F2AEA-5DB9-6B5D-5472-8DB333BC3AD2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393F2AEA-5DB9-6B5D-5472-8DB333BC3AD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Razumijevanje i tumačenje podataka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11E5F1D-370A-1D7A-7E79-CCEB891EE01F}"/>
              </a:ext>
            </a:extLst>
          </p:cNvPr>
          <p:cNvSpPr txBox="1"/>
          <p:nvPr/>
        </p:nvSpPr>
        <p:spPr>
          <a:xfrm>
            <a:off x="6266562" y="5723984"/>
            <a:ext cx="49673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2" name="Picture 11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1329304C-3DB5-2EE7-90AF-6AA39A44D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5658462"/>
            <a:ext cx="1180628" cy="9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Big data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„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čija veličina, distribucija, raznolikost i/ili pravodobnost zahtijevaju upotrebu novih tehničkih arhitektura i analitike kako bi se došlo do rezultata koji stvaraju nove izvore poslovne vrijednosti</a:t>
            </a:r>
            <a:r>
              <a:rPr lang="hr-HR" sz="2000" dirty="0"/>
              <a:t>” (</a:t>
            </a:r>
            <a:r>
              <a:rPr lang="hr-HR" sz="2000" dirty="0" err="1"/>
              <a:t>McKinsey</a:t>
            </a:r>
            <a:r>
              <a:rPr lang="hr-HR" sz="2000" dirty="0"/>
              <a:t> Global Institute, 2011)</a:t>
            </a:r>
          </a:p>
          <a:p>
            <a:r>
              <a:rPr lang="hr-HR" sz="2000" dirty="0"/>
              <a:t>3V Big data: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Volumen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Volume)</a:t>
            </a:r>
            <a:r>
              <a:rPr lang="en-US" sz="1600" b="1" dirty="0"/>
              <a:t> </a:t>
            </a:r>
            <a:r>
              <a:rPr lang="en-US" sz="1600" dirty="0"/>
              <a:t>- </a:t>
            </a:r>
            <a:r>
              <a:rPr lang="en-US" sz="1600" dirty="0" err="1"/>
              <a:t>ogromne</a:t>
            </a:r>
            <a:r>
              <a:rPr lang="en-US" sz="1600" dirty="0"/>
              <a:t> </a:t>
            </a:r>
            <a:r>
              <a:rPr lang="en-US" sz="1600" dirty="0" err="1"/>
              <a:t>količine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,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Brzina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Velocity) </a:t>
            </a:r>
            <a:r>
              <a:rPr lang="en-US" sz="1600" dirty="0"/>
              <a:t>- </a:t>
            </a:r>
            <a:r>
              <a:rPr lang="en-US" sz="1600" dirty="0" err="1"/>
              <a:t>stvoreni</a:t>
            </a:r>
            <a:r>
              <a:rPr lang="en-US" sz="1600" dirty="0"/>
              <a:t> u </a:t>
            </a:r>
            <a:r>
              <a:rPr lang="en-US" sz="1600" dirty="0" err="1"/>
              <a:t>realnom</a:t>
            </a:r>
            <a:r>
              <a:rPr lang="en-US" sz="1600" dirty="0"/>
              <a:t> </a:t>
            </a:r>
            <a:r>
              <a:rPr lang="en-US" sz="1600" dirty="0" err="1"/>
              <a:t>vremenu</a:t>
            </a:r>
            <a:r>
              <a:rPr lang="en-US" sz="1600" dirty="0"/>
              <a:t>,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Raznolikost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Variety) </a:t>
            </a:r>
            <a:r>
              <a:rPr lang="en-US" sz="1600" dirty="0"/>
              <a:t>- </a:t>
            </a:r>
            <a:r>
              <a:rPr lang="en-US" sz="1600" dirty="0" err="1"/>
              <a:t>strukturirani</a:t>
            </a:r>
            <a:r>
              <a:rPr lang="en-US" sz="1600" dirty="0"/>
              <a:t>, </a:t>
            </a:r>
            <a:r>
              <a:rPr lang="en-US" sz="1600" dirty="0" err="1"/>
              <a:t>polustrukturirani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nestrukturirani</a:t>
            </a:r>
            <a:endParaRPr lang="en-US" sz="1600" b="1" dirty="0"/>
          </a:p>
          <a:p>
            <a:pPr lvl="1"/>
            <a:endParaRPr lang="en-US" sz="1600" dirty="0"/>
          </a:p>
          <a:p>
            <a:pPr lvl="1"/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Kitchen and McArdle (2016)</a:t>
            </a:r>
          </a:p>
        </p:txBody>
      </p:sp>
    </p:spTree>
    <p:extLst>
      <p:ext uri="{BB962C8B-B14F-4D97-AF65-F5344CB8AC3E}">
        <p14:creationId xmlns:p14="http://schemas.microsoft.com/office/powerpoint/2010/main" val="89088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8F976-0606-F225-8F1A-43C0B3FE5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Arhitektura podataka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64F1F-A3F2-20CC-1F14-A914E2943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temelj za uspješnu poslovnu inteligenciju </a:t>
            </a:r>
          </a:p>
          <a:p>
            <a:r>
              <a:rPr lang="hr-HR" sz="2000" dirty="0"/>
              <a:t>Sastoji se od 6 važnih aspekata vezanih uz podatke</a:t>
            </a:r>
            <a:r>
              <a:rPr lang="en-US" sz="2000" dirty="0"/>
              <a:t>: </a:t>
            </a:r>
            <a:endParaRPr lang="hr-HR" sz="2000" dirty="0"/>
          </a:p>
          <a:p>
            <a:pPr lvl="1"/>
            <a:r>
              <a:rPr lang="hr-HR" sz="1600" dirty="0"/>
              <a:t>Širinu</a:t>
            </a:r>
          </a:p>
          <a:p>
            <a:pPr lvl="1"/>
            <a:r>
              <a:rPr lang="hr-HR" sz="1600" dirty="0"/>
              <a:t>Pravovremenost</a:t>
            </a:r>
          </a:p>
          <a:p>
            <a:pPr lvl="1"/>
            <a:r>
              <a:rPr lang="hr-HR" sz="1600" dirty="0"/>
              <a:t>Kvalitetu</a:t>
            </a:r>
          </a:p>
          <a:p>
            <a:pPr lvl="1"/>
            <a:r>
              <a:rPr lang="hr-HR" sz="1600" dirty="0"/>
              <a:t>Relevantnost</a:t>
            </a:r>
          </a:p>
          <a:p>
            <a:pPr lvl="1"/>
            <a:r>
              <a:rPr lang="hr-HR" sz="1600" dirty="0" err="1"/>
              <a:t>granularnost</a:t>
            </a:r>
            <a:endParaRPr lang="hr-HR" sz="1600" dirty="0"/>
          </a:p>
          <a:p>
            <a:endParaRPr lang="hr-HR" sz="2000" dirty="0"/>
          </a:p>
          <a:p>
            <a:r>
              <a:rPr lang="en-US" sz="2000" dirty="0" err="1"/>
              <a:t>Kvaliteta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r>
              <a:rPr lang="en-US" sz="2000" dirty="0"/>
              <a:t> </a:t>
            </a:r>
            <a:r>
              <a:rPr lang="en-US" sz="2000" dirty="0" err="1"/>
              <a:t>središnji</a:t>
            </a:r>
            <a:r>
              <a:rPr lang="en-US" sz="2000" dirty="0"/>
              <a:t> je </a:t>
            </a:r>
            <a:r>
              <a:rPr lang="en-US" sz="2000" dirty="0" err="1"/>
              <a:t>stup</a:t>
            </a:r>
            <a:r>
              <a:rPr lang="en-US" sz="2000" dirty="0"/>
              <a:t> </a:t>
            </a:r>
            <a:r>
              <a:rPr lang="en-US" sz="2000" dirty="0" err="1"/>
              <a:t>jer</a:t>
            </a:r>
            <a:r>
              <a:rPr lang="en-US" sz="2000" dirty="0"/>
              <a:t> se </a:t>
            </a:r>
            <a:r>
              <a:rPr lang="en-US" sz="2000" dirty="0" err="1"/>
              <a:t>ogroman</a:t>
            </a:r>
            <a:r>
              <a:rPr lang="en-US" sz="2000" dirty="0"/>
              <a:t> </a:t>
            </a:r>
            <a:r>
              <a:rPr lang="en-US" sz="2000" dirty="0" err="1"/>
              <a:t>trud</a:t>
            </a:r>
            <a:r>
              <a:rPr lang="en-US" sz="2000" dirty="0"/>
              <a:t> </a:t>
            </a:r>
            <a:r>
              <a:rPr lang="en-US" sz="2000" dirty="0" err="1"/>
              <a:t>ulaže</a:t>
            </a:r>
            <a:r>
              <a:rPr lang="en-US" sz="2000" dirty="0"/>
              <a:t> u </a:t>
            </a:r>
            <a:r>
              <a:rPr lang="en-US" sz="2000" dirty="0" err="1"/>
              <a:t>osiguranje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poboljšanje</a:t>
            </a:r>
            <a:r>
              <a:rPr lang="en-US" sz="2000" dirty="0"/>
              <a:t> </a:t>
            </a:r>
            <a:r>
              <a:rPr lang="en-US" sz="2000" dirty="0" err="1"/>
              <a:t>kvalitete</a:t>
            </a:r>
            <a:r>
              <a:rPr lang="en-US" sz="2000" dirty="0"/>
              <a:t> </a:t>
            </a:r>
            <a:r>
              <a:rPr lang="en-US" sz="2000" dirty="0" err="1"/>
              <a:t>podataka</a:t>
            </a:r>
            <a:endParaRPr lang="hr-HR" sz="2000" dirty="0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1FB1FE29-8CF4-7E78-1B5E-5169497FE1BF}"/>
              </a:ext>
            </a:extLst>
          </p:cNvPr>
          <p:cNvSpPr txBox="1">
            <a:spLocks/>
          </p:cNvSpPr>
          <p:nvPr/>
        </p:nvSpPr>
        <p:spPr>
          <a:xfrm>
            <a:off x="8148462" y="4873822"/>
            <a:ext cx="3336608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</a:t>
            </a:r>
            <a:r>
              <a:rPr lang="en-US" sz="1200" dirty="0">
                <a:solidFill>
                  <a:srgbClr val="7F7F7F"/>
                </a:solidFill>
              </a:rPr>
              <a:t>Autor, </a:t>
            </a:r>
            <a:r>
              <a:rPr lang="hr-HR" sz="1200" dirty="0">
                <a:solidFill>
                  <a:srgbClr val="7F7F7F"/>
                </a:solidFill>
              </a:rPr>
              <a:t>prilagođeno prema </a:t>
            </a:r>
            <a:r>
              <a:rPr lang="en-US" sz="1200" dirty="0">
                <a:solidFill>
                  <a:srgbClr val="7F7F7F"/>
                </a:solidFill>
              </a:rPr>
              <a:t>Howson (2014)</a:t>
            </a:r>
            <a:endParaRPr lang="pl-PL" sz="1200" dirty="0">
              <a:solidFill>
                <a:srgbClr val="7F7F7F"/>
              </a:solidFill>
            </a:endParaRPr>
          </a:p>
        </p:txBody>
      </p:sp>
      <p:pic>
        <p:nvPicPr>
          <p:cNvPr id="5" name="Picture 4" descr="A yellow and orange building with black text&#10;&#10;Description automatically generated">
            <a:extLst>
              <a:ext uri="{FF2B5EF4-FFF2-40B4-BE49-F238E27FC236}">
                <a16:creationId xmlns:a16="http://schemas.microsoft.com/office/drawing/2014/main" id="{67EDA7CB-DCE3-702E-CD7F-B90696EFC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7472" y="1449619"/>
            <a:ext cx="4438588" cy="342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3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i oblikovanje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dirty="0" err="1">
                <a:solidFill>
                  <a:srgbClr val="1065AB"/>
                </a:solidFill>
              </a:rPr>
              <a:t>Podatkovni</a:t>
            </a:r>
            <a:r>
              <a:rPr lang="en-US" sz="1800" b="1" dirty="0">
                <a:solidFill>
                  <a:srgbClr val="1065AB"/>
                </a:solidFill>
              </a:rPr>
              <a:t> model </a:t>
            </a:r>
            <a:r>
              <a:rPr lang="en-US" sz="1800" dirty="0"/>
              <a:t>je </a:t>
            </a:r>
            <a:r>
              <a:rPr lang="en-US" sz="1800" dirty="0" err="1"/>
              <a:t>formalni</a:t>
            </a:r>
            <a:r>
              <a:rPr lang="en-US" sz="1800" dirty="0"/>
              <a:t> </a:t>
            </a:r>
            <a:r>
              <a:rPr lang="en-US" sz="1800" dirty="0" err="1"/>
              <a:t>prikaz</a:t>
            </a:r>
            <a:r>
              <a:rPr lang="en-US" sz="1800" dirty="0"/>
              <a:t> </a:t>
            </a:r>
            <a:r>
              <a:rPr lang="en-US" sz="1800" dirty="0" err="1"/>
              <a:t>podataka</a:t>
            </a:r>
            <a:r>
              <a:rPr lang="en-US" sz="1800" dirty="0"/>
              <a:t> </a:t>
            </a:r>
            <a:r>
              <a:rPr lang="en-US" sz="1800" dirty="0" err="1"/>
              <a:t>koje</a:t>
            </a:r>
            <a:r>
              <a:rPr lang="en-US" sz="1800" dirty="0"/>
              <a:t> </a:t>
            </a:r>
            <a:r>
              <a:rPr lang="en-US" sz="1800" dirty="0" err="1"/>
              <a:t>poslovni</a:t>
            </a:r>
            <a:r>
              <a:rPr lang="en-US" sz="1800" dirty="0"/>
              <a:t> </a:t>
            </a:r>
            <a:r>
              <a:rPr lang="en-US" sz="1800" dirty="0" err="1"/>
              <a:t>sustav</a:t>
            </a:r>
            <a:r>
              <a:rPr lang="en-US" sz="1800" dirty="0"/>
              <a:t> </a:t>
            </a:r>
            <a:r>
              <a:rPr lang="en-US" sz="1800" dirty="0" err="1"/>
              <a:t>koristi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generira</a:t>
            </a:r>
            <a:r>
              <a:rPr lang="en-US" sz="1800" dirty="0"/>
              <a:t> </a:t>
            </a:r>
            <a:endParaRPr lang="hr-HR" sz="18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strukturirani podaci obično se pohranjuju u </a:t>
            </a:r>
            <a:r>
              <a:rPr lang="hr-HR" sz="1800" b="1" dirty="0">
                <a:solidFill>
                  <a:srgbClr val="1065AB"/>
                </a:solidFill>
              </a:rPr>
              <a:t>sustav za upravljanje relacijskim bazama podataka 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su organizirani u </a:t>
            </a:r>
            <a:r>
              <a:rPr lang="hr-HR" sz="1800" b="1" dirty="0">
                <a:solidFill>
                  <a:srgbClr val="1065AB"/>
                </a:solidFill>
              </a:rPr>
              <a:t>tablice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koje sadrže zbirku zapisa koji pohranjuju informacije o određenom entitetu</a:t>
            </a:r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Dennis et al. (2018)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7F0427C7-4CA5-CDCE-D1B2-0D1C44A5A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225" y="3429000"/>
            <a:ext cx="5741959" cy="260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66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i oblikovanje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1065AB"/>
                </a:solidFill>
              </a:rPr>
              <a:t>Atribut</a:t>
            </a:r>
            <a:r>
              <a:rPr lang="en-US" sz="2000" dirty="0"/>
              <a:t> </a:t>
            </a:r>
            <a:r>
              <a:rPr lang="hr-HR" sz="2000" dirty="0"/>
              <a:t>-</a:t>
            </a:r>
            <a:r>
              <a:rPr lang="en-US" sz="2000" dirty="0"/>
              <a:t> 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posebna vrsta podatka o entitetu</a:t>
            </a:r>
            <a:endParaRPr lang="hr-HR" sz="2000" dirty="0"/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 kupca, ime, prezime, adresa, poštanski broj, grad, država, e-mail atributi su entiteta Kupac</a:t>
            </a:r>
          </a:p>
          <a:p>
            <a:r>
              <a:rPr lang="hr-HR" sz="2400" b="1" dirty="0">
                <a:solidFill>
                  <a:srgbClr val="1065AB"/>
                </a:solidFill>
              </a:rPr>
              <a:t>Zapis</a:t>
            </a:r>
            <a:r>
              <a:rPr lang="hr-HR" sz="2400" dirty="0"/>
              <a:t> - 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 u tablici ili skup povezanih polja koja opisuju jednu instancu entiteta (kao što je Kupac)</a:t>
            </a:r>
            <a:endParaRPr lang="hr-HR" sz="2400" dirty="0"/>
          </a:p>
          <a:p>
            <a:r>
              <a:rPr lang="hr-HR" sz="2000" b="1" dirty="0">
                <a:solidFill>
                  <a:srgbClr val="1065AB"/>
                </a:solidFill>
              </a:rPr>
              <a:t>Primarni ključ </a:t>
            </a:r>
            <a:r>
              <a:rPr lang="hr-HR" sz="2000" dirty="0"/>
              <a:t>- 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polje (ili skup polja) koje svakom proizvodu u tablici daje jedinstvenu vrijednost</a:t>
            </a:r>
          </a:p>
          <a:p>
            <a:pPr lvl="1"/>
            <a:r>
              <a:rPr lang="hr-HR" sz="16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znači da u tablici ne mogu postojati dva proizvoda s istim ID-om</a:t>
            </a:r>
            <a:endParaRPr lang="hr-HR" sz="1600" dirty="0"/>
          </a:p>
          <a:p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Tablice u bazi podataka često su povezane s drugim tablicama, tj. između njih postoji </a:t>
            </a:r>
            <a:r>
              <a:rPr lang="hr-HR" sz="2000" b="1" dirty="0">
                <a:solidFill>
                  <a:srgbClr val="1065AB"/>
                </a:solidFill>
              </a:rPr>
              <a:t>veza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Tilley (2020)</a:t>
            </a:r>
          </a:p>
        </p:txBody>
      </p:sp>
    </p:spTree>
    <p:extLst>
      <p:ext uri="{BB962C8B-B14F-4D97-AF65-F5344CB8AC3E}">
        <p14:creationId xmlns:p14="http://schemas.microsoft.com/office/powerpoint/2010/main" val="3327966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veza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autori</a:t>
            </a:r>
          </a:p>
        </p:txBody>
      </p:sp>
      <p:pic>
        <p:nvPicPr>
          <p:cNvPr id="2" name="Picture 1" descr="A diagram of a student&#10;&#10;Description automatically generated">
            <a:extLst>
              <a:ext uri="{FF2B5EF4-FFF2-40B4-BE49-F238E27FC236}">
                <a16:creationId xmlns:a16="http://schemas.microsoft.com/office/drawing/2014/main" id="{2EE85563-944F-0DA5-C767-6970DD7E0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403" y="1834246"/>
            <a:ext cx="6227869" cy="336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5870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 dijagram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Vizualna reprezentacija </a:t>
            </a:r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logičke strukture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 podataka i veza između tablica</a:t>
            </a:r>
          </a:p>
          <a:p>
            <a:r>
              <a:rPr lang="pl-PL" sz="1800" dirty="0">
                <a:cs typeface="Times New Roman" panose="02020603050405020304" pitchFamily="18" charset="0"/>
              </a:rPr>
              <a:t>Chenova vs. Martinova (Crow’s foot) notacija</a:t>
            </a:r>
          </a:p>
          <a:p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Entitet</a:t>
            </a:r>
            <a:r>
              <a:rPr lang="pl-PL" sz="1800" dirty="0">
                <a:cs typeface="Times New Roman" panose="02020603050405020304" pitchFamily="18" charset="0"/>
              </a:rPr>
              <a:t> – pravokutnik s navedenim atributima</a:t>
            </a:r>
          </a:p>
          <a:p>
            <a:r>
              <a:rPr lang="pl-PL" sz="1800" b="1" dirty="0">
                <a:solidFill>
                  <a:srgbClr val="1065AB"/>
                </a:solidFill>
                <a:cs typeface="Times New Roman" panose="02020603050405020304" pitchFamily="18" charset="0"/>
              </a:rPr>
              <a:t>Kardinalnost </a:t>
            </a:r>
            <a:r>
              <a:rPr lang="pl-PL" sz="1800" dirty="0">
                <a:cs typeface="Times New Roman" panose="02020603050405020304" pitchFamily="18" charset="0"/>
              </a:rPr>
              <a:t>–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pokazuje koliko je instanci </a:t>
            </a:r>
            <a:b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jednog entiteta povezano s instancom drugog </a:t>
            </a:r>
            <a:b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entiteta </a:t>
            </a:r>
            <a:endParaRPr lang="pl-PL" sz="1800" dirty="0">
              <a:cs typeface="Times New Roman" panose="02020603050405020304" pitchFamily="18" charset="0"/>
            </a:endParaRPr>
          </a:p>
          <a:p>
            <a:endParaRPr lang="pl-PL" sz="18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Tilley (2020)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0EB07D-EF6B-FAAE-9F32-A3B51C858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86806"/>
            <a:ext cx="4752975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63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ER dijagram - primjer</a:t>
            </a:r>
          </a:p>
        </p:txBody>
      </p:sp>
      <p:pic>
        <p:nvPicPr>
          <p:cNvPr id="2" name="Picture 1" descr="A diagram of a data flow&#10;&#10;Description automatically generated">
            <a:extLst>
              <a:ext uri="{FF2B5EF4-FFF2-40B4-BE49-F238E27FC236}">
                <a16:creationId xmlns:a16="http://schemas.microsoft.com/office/drawing/2014/main" id="{0E60CAD3-1C22-8D28-D2E5-B3AF7764D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154" y="1270572"/>
            <a:ext cx="7501240" cy="494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82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Odlučivanje na temelju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strateški je pristup koji se oslanja na analizu i tumačenje podataka s ciljem provedbe određenih radnji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 donošenja strateških poslovnih odluka koje su u skladu s ciljevima i inicijativama organizacije korištenjem činjenica, metrika i podataka </a:t>
            </a:r>
            <a:r>
              <a:rPr lang="hr-HR" sz="1800" dirty="0"/>
              <a:t>(Nelson, 2022)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 donošenja odluka koje se više oslanjaju na analizu podataka nego na intuiciju </a:t>
            </a:r>
            <a:r>
              <a:rPr lang="hr-HR" sz="1800" dirty="0"/>
              <a:t>(</a:t>
            </a:r>
            <a:r>
              <a:rPr lang="hr-HR" sz="1800" dirty="0" err="1"/>
              <a:t>Provost</a:t>
            </a:r>
            <a:r>
              <a:rPr lang="hr-HR" sz="1800" dirty="0"/>
              <a:t> &amp; </a:t>
            </a:r>
            <a:r>
              <a:rPr lang="hr-HR" sz="1800" dirty="0" err="1"/>
              <a:t>Fawcett</a:t>
            </a:r>
            <a:r>
              <a:rPr lang="hr-HR" sz="1800" dirty="0"/>
              <a:t>, 2013)</a:t>
            </a:r>
          </a:p>
          <a:p>
            <a:r>
              <a:rPr lang="hr-HR" sz="1800" dirty="0"/>
              <a:t>Koraci za donošenje odluka temeljenih na podacima: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Razumijevanje vizije tvrtke,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Pronalaženje izvora podataka,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Čišćenje i organizacija podataka,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 podataka,</a:t>
            </a:r>
          </a:p>
          <a:p>
            <a:pPr marL="800100" lvl="1" indent="-342900">
              <a:buFont typeface="+mj-lt"/>
              <a:buAutoNum type="arabicPeriod"/>
            </a:pPr>
            <a:r>
              <a:rPr lang="pl-PL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Izvođenje zaključaka.</a:t>
            </a:r>
          </a:p>
        </p:txBody>
      </p:sp>
    </p:spTree>
    <p:extLst>
      <p:ext uri="{BB962C8B-B14F-4D97-AF65-F5344CB8AC3E}">
        <p14:creationId xmlns:p14="http://schemas.microsoft.com/office/powerpoint/2010/main" val="2690682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Kvaliteta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Stupanj točnosti, dosljednosti, pouzdanosti i prikladnosti za određenu svrhu </a:t>
            </a:r>
            <a:endParaRPr lang="hr-HR" sz="18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Važna je budući da zaključci i prosudbe donesene na temelju podataka uglavnom ovise o njihovoj </a:t>
            </a:r>
            <a:r>
              <a:rPr lang="hr-HR" sz="1800" b="1" dirty="0">
                <a:solidFill>
                  <a:srgbClr val="1065AB"/>
                </a:solidFill>
              </a:rPr>
              <a:t>točnosti i pouzdanosti</a:t>
            </a:r>
          </a:p>
          <a:p>
            <a:endParaRPr lang="hr-HR" sz="18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Kvaliteta podataka može se okarakterizirati pomoću šest najčešće korištenih dimenzija </a:t>
            </a:r>
            <a:r>
              <a:rPr lang="hr-HR" sz="1800" dirty="0"/>
              <a:t>(Foote, 2022):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Točnost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koliko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točne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</a:t>
            </a:r>
            <a:r>
              <a:rPr lang="en-US" sz="1600" dirty="0" err="1"/>
              <a:t>atributa</a:t>
            </a:r>
            <a:r>
              <a:rPr lang="en-US" sz="1600" dirty="0"/>
              <a:t> u </a:t>
            </a:r>
            <a:r>
              <a:rPr lang="en-US" sz="1600" dirty="0" err="1"/>
              <a:t>podacima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Potpunost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jesu</a:t>
            </a:r>
            <a:r>
              <a:rPr lang="en-US" sz="1600" dirty="0"/>
              <a:t> li </a:t>
            </a:r>
            <a:r>
              <a:rPr lang="en-US" sz="1600" dirty="0" err="1"/>
              <a:t>podaci</a:t>
            </a:r>
            <a:r>
              <a:rPr lang="en-US" sz="1600" dirty="0"/>
              <a:t> </a:t>
            </a:r>
            <a:r>
              <a:rPr lang="en-US" sz="1600" dirty="0" err="1"/>
              <a:t>potpuni</a:t>
            </a:r>
            <a:r>
              <a:rPr lang="en-US" sz="1600" dirty="0"/>
              <a:t>, bez </a:t>
            </a:r>
            <a:r>
              <a:rPr lang="en-US" sz="1600" dirty="0" err="1"/>
              <a:t>nedostajućih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Dosljednost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koliko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dosljedne</a:t>
            </a:r>
            <a:r>
              <a:rPr lang="en-US" sz="1600" dirty="0"/>
              <a:t> </a:t>
            </a:r>
            <a:r>
              <a:rPr lang="en-US" sz="1600" dirty="0" err="1"/>
              <a:t>vrijednosti</a:t>
            </a:r>
            <a:r>
              <a:rPr lang="en-US" sz="1600" dirty="0"/>
              <a:t> u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između</a:t>
            </a:r>
            <a:r>
              <a:rPr lang="en-US" sz="1600" dirty="0"/>
              <a:t> </a:t>
            </a:r>
            <a:r>
              <a:rPr lang="en-US" sz="1600" dirty="0" err="1"/>
              <a:t>baza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Pravodobnost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koliko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podaci</a:t>
            </a:r>
            <a:r>
              <a:rPr lang="en-US" sz="1600" dirty="0"/>
              <a:t> </a:t>
            </a:r>
            <a:r>
              <a:rPr lang="en-US" sz="1600" dirty="0" err="1"/>
              <a:t>pravovremeni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Valjanost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 err="1"/>
              <a:t>kako</a:t>
            </a:r>
            <a:r>
              <a:rPr lang="en-US" sz="1600" dirty="0"/>
              <a:t> </a:t>
            </a:r>
            <a:r>
              <a:rPr lang="en-US" sz="1600" dirty="0" err="1"/>
              <a:t>su</a:t>
            </a:r>
            <a:r>
              <a:rPr lang="en-US" sz="1600" dirty="0"/>
              <a:t> </a:t>
            </a:r>
            <a:r>
              <a:rPr lang="en-US" sz="1600" dirty="0" err="1"/>
              <a:t>podaci</a:t>
            </a:r>
            <a:r>
              <a:rPr lang="en-US" sz="1600" dirty="0"/>
              <a:t> u </a:t>
            </a:r>
            <a:r>
              <a:rPr lang="en-US" sz="1600" dirty="0" err="1"/>
              <a:t>skladu</a:t>
            </a:r>
            <a:r>
              <a:rPr lang="en-US" sz="1600" dirty="0"/>
              <a:t> s </a:t>
            </a:r>
            <a:r>
              <a:rPr lang="en-US" sz="1600" dirty="0" err="1"/>
              <a:t>unaprijed</a:t>
            </a:r>
            <a:r>
              <a:rPr lang="en-US" sz="1600" dirty="0"/>
              <a:t> </a:t>
            </a:r>
            <a:r>
              <a:rPr lang="en-US" sz="1600" dirty="0" err="1"/>
              <a:t>definiranim</a:t>
            </a:r>
            <a:r>
              <a:rPr lang="en-US" sz="1600" dirty="0"/>
              <a:t> </a:t>
            </a:r>
            <a:r>
              <a:rPr lang="en-US" sz="1600" dirty="0" err="1"/>
              <a:t>poslovnim</a:t>
            </a:r>
            <a:r>
              <a:rPr lang="en-US" sz="1600" dirty="0"/>
              <a:t> </a:t>
            </a:r>
            <a:r>
              <a:rPr lang="en-US" sz="1600" dirty="0" err="1"/>
              <a:t>pravilima</a:t>
            </a:r>
            <a:r>
              <a:rPr lang="en-US" sz="1600" dirty="0"/>
              <a:t>?</a:t>
            </a:r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Jedinstvenost</a:t>
            </a:r>
            <a:r>
              <a:rPr lang="en-US" sz="1600" b="1" dirty="0">
                <a:solidFill>
                  <a:srgbClr val="1065AB"/>
                </a:solidFill>
              </a:rPr>
              <a:t>: </a:t>
            </a:r>
            <a:r>
              <a:rPr lang="en-US" sz="1600" dirty="0"/>
              <a:t>je li </a:t>
            </a:r>
            <a:r>
              <a:rPr lang="en-US" sz="1600" dirty="0" err="1"/>
              <a:t>svaki</a:t>
            </a:r>
            <a:r>
              <a:rPr lang="en-US" sz="1600" dirty="0"/>
              <a:t> </a:t>
            </a:r>
            <a:r>
              <a:rPr lang="en-US" sz="1600" dirty="0" err="1"/>
              <a:t>zapis</a:t>
            </a:r>
            <a:r>
              <a:rPr lang="en-US" sz="1600" dirty="0"/>
              <a:t> </a:t>
            </a:r>
            <a:r>
              <a:rPr lang="en-US" sz="1600" dirty="0" err="1"/>
              <a:t>jedinstveno</a:t>
            </a:r>
            <a:r>
              <a:rPr lang="en-US" sz="1600" dirty="0"/>
              <a:t> </a:t>
            </a:r>
            <a:r>
              <a:rPr lang="en-US" sz="1600" dirty="0" err="1"/>
              <a:t>identificiran</a:t>
            </a:r>
            <a:r>
              <a:rPr lang="en-US" sz="1600" dirty="0"/>
              <a:t>, bez </a:t>
            </a:r>
            <a:r>
              <a:rPr lang="en-US" sz="1600" dirty="0" err="1"/>
              <a:t>redundancija</a:t>
            </a:r>
            <a:r>
              <a:rPr lang="en-US" sz="1600" dirty="0"/>
              <a:t>?</a:t>
            </a:r>
          </a:p>
          <a:p>
            <a:pPr lvl="1"/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821778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Kvaliteta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 err="1"/>
              <a:t>D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mogu smatrati visokokvalitetnim ako imaju sljedeće karakteristike (5C podataka):</a:t>
            </a:r>
            <a:endParaRPr lang="hr-HR" sz="18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Čisti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Clean) </a:t>
            </a:r>
            <a:r>
              <a:rPr lang="en-US" sz="1600" dirty="0"/>
              <a:t>– </a:t>
            </a:r>
            <a:r>
              <a:rPr lang="en-US" sz="1600" dirty="0" err="1"/>
              <a:t>odnosi</a:t>
            </a:r>
            <a:r>
              <a:rPr lang="en-US" sz="1600" dirty="0"/>
              <a:t> se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stavke</a:t>
            </a:r>
            <a:r>
              <a:rPr lang="en-US" sz="1600" dirty="0"/>
              <a:t> </a:t>
            </a:r>
            <a:r>
              <a:rPr lang="en-US" sz="1600" dirty="0" err="1"/>
              <a:t>koje</a:t>
            </a:r>
            <a:r>
              <a:rPr lang="en-US" sz="1600" dirty="0"/>
              <a:t> </a:t>
            </a:r>
            <a:r>
              <a:rPr lang="en-US" sz="1600" dirty="0" err="1"/>
              <a:t>nedostaju</a:t>
            </a:r>
            <a:r>
              <a:rPr lang="en-US" sz="1600" dirty="0"/>
              <a:t>, </a:t>
            </a:r>
            <a:r>
              <a:rPr lang="en-US" sz="1600" dirty="0" err="1"/>
              <a:t>nevažeće</a:t>
            </a:r>
            <a:r>
              <a:rPr lang="en-US" sz="1600" dirty="0"/>
              <a:t> </a:t>
            </a:r>
            <a:r>
              <a:rPr lang="en-US" sz="1600" dirty="0" err="1"/>
              <a:t>unose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druge</a:t>
            </a:r>
            <a:r>
              <a:rPr lang="en-US" sz="1600" dirty="0"/>
              <a:t> </a:t>
            </a:r>
            <a:r>
              <a:rPr lang="en-US" sz="1600" dirty="0" err="1"/>
              <a:t>slične</a:t>
            </a:r>
            <a:r>
              <a:rPr lang="en-US" sz="1600" dirty="0"/>
              <a:t> </a:t>
            </a:r>
            <a:r>
              <a:rPr lang="en-US" sz="1600" dirty="0" err="1"/>
              <a:t>probleme</a:t>
            </a:r>
            <a:endParaRPr lang="en-US" sz="16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Dosljedni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Consistent) </a:t>
            </a:r>
            <a:r>
              <a:rPr lang="en-US" sz="1600" dirty="0"/>
              <a:t>- </a:t>
            </a:r>
            <a:r>
              <a:rPr lang="en-US" sz="1600" dirty="0" err="1"/>
              <a:t>jednoobraznost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koherentnost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 u </a:t>
            </a:r>
            <a:r>
              <a:rPr lang="en-US" sz="1600" dirty="0" err="1"/>
              <a:t>različitim</a:t>
            </a:r>
            <a:r>
              <a:rPr lang="en-US" sz="1600" dirty="0"/>
              <a:t> </a:t>
            </a:r>
            <a:r>
              <a:rPr lang="en-US" sz="1600" dirty="0" err="1"/>
              <a:t>izvorima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unutar</a:t>
            </a:r>
            <a:r>
              <a:rPr lang="en-US" sz="1600" dirty="0"/>
              <a:t> </a:t>
            </a:r>
            <a:r>
              <a:rPr lang="en-US" sz="1600" dirty="0" err="1"/>
              <a:t>samog</a:t>
            </a:r>
            <a:r>
              <a:rPr lang="en-US" sz="1600" dirty="0"/>
              <a:t> </a:t>
            </a:r>
            <a:r>
              <a:rPr lang="en-US" sz="1600" dirty="0" err="1"/>
              <a:t>skupa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endParaRPr lang="en-US" sz="16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Sukladni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Conformed) </a:t>
            </a:r>
            <a:r>
              <a:rPr lang="en-US" sz="1600" dirty="0"/>
              <a:t>– </a:t>
            </a:r>
            <a:r>
              <a:rPr lang="en-US" sz="1600" dirty="0" err="1"/>
              <a:t>odnosi</a:t>
            </a:r>
            <a:r>
              <a:rPr lang="en-US" sz="1600" dirty="0"/>
              <a:t> se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koji se </a:t>
            </a:r>
            <a:r>
              <a:rPr lang="en-US" sz="1600" dirty="0" err="1"/>
              <a:t>pridržavaju</a:t>
            </a:r>
            <a:r>
              <a:rPr lang="en-US" sz="1600" dirty="0"/>
              <a:t> </a:t>
            </a:r>
            <a:r>
              <a:rPr lang="en-US" sz="1600" dirty="0" err="1"/>
              <a:t>unaprijed</a:t>
            </a:r>
            <a:r>
              <a:rPr lang="en-US" sz="1600" dirty="0"/>
              <a:t> </a:t>
            </a:r>
            <a:r>
              <a:rPr lang="en-US" sz="1600" dirty="0" err="1"/>
              <a:t>definiranih</a:t>
            </a:r>
            <a:r>
              <a:rPr lang="en-US" sz="1600" dirty="0"/>
              <a:t> </a:t>
            </a:r>
            <a:r>
              <a:rPr lang="en-US" sz="1600" dirty="0" err="1"/>
              <a:t>standarda</a:t>
            </a:r>
            <a:r>
              <a:rPr lang="en-US" sz="1600" dirty="0"/>
              <a:t> </a:t>
            </a:r>
            <a:r>
              <a:rPr lang="en-US" sz="1600" dirty="0" err="1"/>
              <a:t>podataka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pravila</a:t>
            </a:r>
            <a:endParaRPr lang="en-US" sz="16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Aktualni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Current) </a:t>
            </a:r>
            <a:r>
              <a:rPr lang="en-US" sz="1600" dirty="0"/>
              <a:t>- </a:t>
            </a:r>
            <a:r>
              <a:rPr lang="en-US" sz="1600" dirty="0" err="1"/>
              <a:t>neophodno</a:t>
            </a:r>
            <a:r>
              <a:rPr lang="en-US" sz="1600" dirty="0"/>
              <a:t> je </a:t>
            </a:r>
            <a:r>
              <a:rPr lang="en-US" sz="1600" dirty="0" err="1"/>
              <a:t>koristiti</a:t>
            </a:r>
            <a:r>
              <a:rPr lang="en-US" sz="1600" dirty="0"/>
              <a:t> </a:t>
            </a:r>
            <a:r>
              <a:rPr lang="en-US" sz="1600" dirty="0" err="1"/>
              <a:t>najnovije</a:t>
            </a:r>
            <a:r>
              <a:rPr lang="en-US" sz="1600" dirty="0"/>
              <a:t> </a:t>
            </a:r>
            <a:r>
              <a:rPr lang="en-US" sz="1600" dirty="0" err="1"/>
              <a:t>podatke</a:t>
            </a:r>
            <a:r>
              <a:rPr lang="en-US" sz="1600" dirty="0"/>
              <a:t> za </a:t>
            </a:r>
            <a:r>
              <a:rPr lang="en-US" sz="1600" dirty="0" err="1"/>
              <a:t>donošenje</a:t>
            </a:r>
            <a:r>
              <a:rPr lang="en-US" sz="1600" dirty="0"/>
              <a:t> </a:t>
            </a:r>
            <a:r>
              <a:rPr lang="en-US" sz="1600" dirty="0" err="1"/>
              <a:t>odluka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analizu</a:t>
            </a:r>
            <a:endParaRPr lang="en-US" sz="1600" dirty="0"/>
          </a:p>
          <a:p>
            <a:pPr lvl="1"/>
            <a:r>
              <a:rPr lang="en-US" sz="1600" b="1" dirty="0" err="1">
                <a:solidFill>
                  <a:srgbClr val="1065AB"/>
                </a:solidFill>
              </a:rPr>
              <a:t>Sveobuhvatni</a:t>
            </a:r>
            <a:r>
              <a:rPr lang="en-US" sz="1600" b="1" dirty="0">
                <a:solidFill>
                  <a:srgbClr val="1065AB"/>
                </a:solidFill>
              </a:rPr>
              <a:t> (</a:t>
            </a:r>
            <a:r>
              <a:rPr lang="en-US" sz="1600" b="1" dirty="0" err="1">
                <a:solidFill>
                  <a:srgbClr val="1065AB"/>
                </a:solidFill>
              </a:rPr>
              <a:t>eng.</a:t>
            </a:r>
            <a:r>
              <a:rPr lang="en-US" sz="1600" b="1" dirty="0">
                <a:solidFill>
                  <a:srgbClr val="1065AB"/>
                </a:solidFill>
              </a:rPr>
              <a:t> Comprehensive) </a:t>
            </a:r>
            <a:r>
              <a:rPr lang="en-US" sz="1600" dirty="0"/>
              <a:t>- </a:t>
            </a:r>
            <a:r>
              <a:rPr lang="en-US" sz="1600" dirty="0" err="1"/>
              <a:t>uključuje</a:t>
            </a:r>
            <a:r>
              <a:rPr lang="en-US" sz="1600" dirty="0"/>
              <a:t> </a:t>
            </a:r>
            <a:r>
              <a:rPr lang="en-US" sz="1600" dirty="0" err="1"/>
              <a:t>sve</a:t>
            </a:r>
            <a:r>
              <a:rPr lang="en-US" sz="1600" dirty="0"/>
              <a:t> </a:t>
            </a:r>
            <a:r>
              <a:rPr lang="en-US" sz="1600" dirty="0" err="1"/>
              <a:t>bitne</a:t>
            </a:r>
            <a:r>
              <a:rPr lang="en-US" sz="1600" dirty="0"/>
              <a:t> </a:t>
            </a:r>
            <a:r>
              <a:rPr lang="en-US" sz="1600" dirty="0" err="1"/>
              <a:t>podatkovne</a:t>
            </a:r>
            <a:r>
              <a:rPr lang="en-US" sz="1600" dirty="0"/>
              <a:t> </a:t>
            </a:r>
            <a:r>
              <a:rPr lang="en-US" sz="1600" dirty="0" err="1"/>
              <a:t>elemente</a:t>
            </a:r>
            <a:r>
              <a:rPr lang="en-US" sz="1600" dirty="0"/>
              <a:t> </a:t>
            </a:r>
            <a:r>
              <a:rPr lang="en-US" sz="1600" dirty="0" err="1"/>
              <a:t>potrebne</a:t>
            </a:r>
            <a:r>
              <a:rPr lang="en-US" sz="1600" dirty="0"/>
              <a:t> za </a:t>
            </a:r>
            <a:r>
              <a:rPr lang="en-US" sz="1600" dirty="0" err="1"/>
              <a:t>namjeravani</a:t>
            </a:r>
            <a:r>
              <a:rPr lang="en-US" sz="1600" dirty="0"/>
              <a:t> </a:t>
            </a:r>
            <a:r>
              <a:rPr lang="en-US" sz="1600" dirty="0" err="1"/>
              <a:t>proces</a:t>
            </a:r>
            <a:r>
              <a:rPr lang="en-US" sz="1600" dirty="0"/>
              <a:t> </a:t>
            </a:r>
            <a:r>
              <a:rPr lang="en-US" sz="1600" dirty="0" err="1"/>
              <a:t>donošenja</a:t>
            </a:r>
            <a:r>
              <a:rPr lang="en-US" sz="1600" dirty="0"/>
              <a:t> </a:t>
            </a:r>
            <a:r>
              <a:rPr lang="en-US" sz="1600" dirty="0" err="1"/>
              <a:t>odluka</a:t>
            </a:r>
            <a:r>
              <a:rPr lang="en-US" sz="1600" dirty="0"/>
              <a:t> bez </a:t>
            </a:r>
            <a:r>
              <a:rPr lang="en-US" sz="1600" dirty="0" err="1"/>
              <a:t>izostavljanja</a:t>
            </a:r>
            <a:r>
              <a:rPr lang="en-US" sz="1600" dirty="0"/>
              <a:t> </a:t>
            </a:r>
            <a:r>
              <a:rPr lang="en-US" sz="1600" dirty="0" err="1"/>
              <a:t>kritičnih</a:t>
            </a:r>
            <a:r>
              <a:rPr lang="en-US" sz="1600" dirty="0"/>
              <a:t> </a:t>
            </a:r>
            <a:r>
              <a:rPr lang="en-US" sz="1600" dirty="0" err="1"/>
              <a:t>informacija</a:t>
            </a:r>
            <a:r>
              <a:rPr lang="en-US" sz="1600" dirty="0"/>
              <a:t>.</a:t>
            </a:r>
          </a:p>
          <a:p>
            <a:pPr lvl="1"/>
            <a:endParaRPr lang="hr-HR" sz="14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gotovo svi podaci moraju se </a:t>
            </a:r>
            <a:r>
              <a:rPr lang="hr-HR" sz="1800" b="1" dirty="0">
                <a:solidFill>
                  <a:srgbClr val="1065AB"/>
                </a:solidFill>
              </a:rPr>
              <a:t>očistiti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prije nego što se mogu koristiti za daljnju analizu</a:t>
            </a:r>
          </a:p>
          <a:p>
            <a:r>
              <a:rPr lang="hr-HR" sz="1800" dirty="0" err="1"/>
              <a:t>T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određuje </a:t>
            </a:r>
            <a:r>
              <a:rPr lang="hr-HR" sz="1800" b="1" dirty="0">
                <a:solidFill>
                  <a:srgbClr val="1065AB"/>
                </a:solidFill>
              </a:rPr>
              <a:t>stupanj čistoće i strategiju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čišćenja podataka</a:t>
            </a:r>
            <a:r>
              <a:rPr lang="en-US" sz="1800" dirty="0"/>
              <a:t>. 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2700188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400" dirty="0"/>
              <a:t>Važnost analize podataka</a:t>
            </a:r>
          </a:p>
          <a:p>
            <a:r>
              <a:rPr lang="pl-PL" sz="2400" dirty="0"/>
              <a:t>Podaci, informacije, znanje, mudrost</a:t>
            </a:r>
          </a:p>
          <a:p>
            <a:r>
              <a:rPr lang="pl-PL" sz="2400" dirty="0"/>
              <a:t>Izvori podataka i tipovi podataka</a:t>
            </a:r>
          </a:p>
          <a:p>
            <a:r>
              <a:rPr lang="pl-PL" sz="2400" dirty="0"/>
              <a:t>Modeliranje i dizajn podataka</a:t>
            </a:r>
          </a:p>
          <a:p>
            <a:r>
              <a:rPr lang="pl-PL" sz="2400" dirty="0"/>
              <a:t>Odlučivanje temeljeno na podacima</a:t>
            </a:r>
          </a:p>
          <a:p>
            <a:r>
              <a:rPr lang="pl-PL" sz="2400" dirty="0"/>
              <a:t>Kvaliteta podataka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Razumijevanje međudjelovanja podataka, informacija, znanja i mudrosti čini temeljnu osnovu za iskorištavanje potencijala poslovne inteligencije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Glavne vrste podataka uključuju kvantitativne (numeričke) i kvalitativne podatke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Temeljno razumijevanje modeliranja i dizajna podataka, kao što pokazuju ER dijagrami i RDBMS, bitno je za učinkovito korištenje podatakaIntegriranjem podataka u proces donošenja odluka, organizacije postaju prilagodljivije, osjetljivije i otpornije na promjene, potičući tako inovacije i održivi rast</a:t>
            </a:r>
          </a:p>
          <a:p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Kvaliteta podataka važna je u kontekstu poslovne inteligencije i analize podataka budući da zaključci i prosudbe donesene na temelju podataka uglavnom ovise o njihovoj točnosti i pouzdanosti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Zadnja verzija: Lipanj 2025.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Koristi od analize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/>
              <a:t>Izvlačenje </a:t>
            </a:r>
            <a:r>
              <a:rPr lang="pl-PL" sz="2100" b="1" dirty="0">
                <a:solidFill>
                  <a:srgbClr val="1065AB"/>
                </a:solidFill>
              </a:rPr>
              <a:t>vrijednih uvida </a:t>
            </a:r>
            <a:r>
              <a:rPr lang="pl-PL" sz="2000" dirty="0"/>
              <a:t>iz ogromnog oceana dostupnih informacija</a:t>
            </a:r>
          </a:p>
          <a:p>
            <a:r>
              <a:rPr lang="pl-PL" sz="2000" dirty="0"/>
              <a:t>Organizacijama omogućuje donošenje odluka koje su </a:t>
            </a:r>
            <a:r>
              <a:rPr lang="pl-PL" sz="2100" b="1" dirty="0">
                <a:solidFill>
                  <a:srgbClr val="1065AB"/>
                </a:solidFill>
              </a:rPr>
              <a:t>objektivnije</a:t>
            </a:r>
            <a:r>
              <a:rPr lang="pl-PL" sz="2000" dirty="0"/>
              <a:t> i utemeljenije na </a:t>
            </a:r>
            <a:r>
              <a:rPr lang="pl-PL" sz="2100" b="1" dirty="0">
                <a:solidFill>
                  <a:srgbClr val="1065AB"/>
                </a:solidFill>
              </a:rPr>
              <a:t>činjenicama</a:t>
            </a:r>
            <a:r>
              <a:rPr lang="pl-PL" sz="2000" dirty="0"/>
              <a:t> omogućujući im da idu dalje od pretpostavki i intuicije</a:t>
            </a:r>
          </a:p>
          <a:p>
            <a:r>
              <a:rPr lang="pl-PL" sz="2000" dirty="0"/>
              <a:t>Pronalaženje organizacijskih </a:t>
            </a:r>
            <a:r>
              <a:rPr lang="pl-PL" sz="2100" b="1" dirty="0">
                <a:solidFill>
                  <a:srgbClr val="1065AB"/>
                </a:solidFill>
              </a:rPr>
              <a:t>neučinkovitosti</a:t>
            </a:r>
            <a:r>
              <a:rPr lang="pl-PL" sz="2000" dirty="0"/>
              <a:t> i područja za poboljšanje</a:t>
            </a:r>
          </a:p>
          <a:p>
            <a:r>
              <a:rPr lang="pl-PL" sz="2000" dirty="0"/>
              <a:t>Organizacije mogu pronaći uska grla, poboljšati tijekove rada i poboljšati opću učinkovitost poslovnih procesa</a:t>
            </a:r>
          </a:p>
          <a:p>
            <a:endParaRPr lang="pl-PL" sz="2000" dirty="0"/>
          </a:p>
          <a:p>
            <a:r>
              <a:rPr lang="pl-PL" sz="2000" dirty="0"/>
              <a:t>Ali prvo – objašnjenje temeljnih koncepata </a:t>
            </a:r>
            <a:r>
              <a:rPr lang="pl-PL" sz="2100" b="1" dirty="0">
                <a:solidFill>
                  <a:srgbClr val="1065AB"/>
                </a:solidFill>
              </a:rPr>
              <a:t>razumijevanja i tumačenja podataka</a:t>
            </a: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DIKW piramida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341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Rowley (2007)</a:t>
            </a:r>
          </a:p>
        </p:txBody>
      </p:sp>
      <p:pic>
        <p:nvPicPr>
          <p:cNvPr id="2" name="Picture 1" descr="A pyramid of information&#10;&#10;Description automatically generated with medium confidence">
            <a:extLst>
              <a:ext uri="{FF2B5EF4-FFF2-40B4-BE49-F238E27FC236}">
                <a16:creationId xmlns:a16="http://schemas.microsoft.com/office/drawing/2014/main" id="{7040F9DD-E748-07E3-AEB0-42EF9F0C52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2708" y="1481668"/>
            <a:ext cx="6064558" cy="409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0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DIKW piramida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b="1" dirty="0">
                <a:solidFill>
                  <a:srgbClr val="1065AB"/>
                </a:solidFill>
              </a:rPr>
              <a:t>Podatak</a:t>
            </a:r>
            <a:r>
              <a:rPr lang="hr-HR" sz="1800" dirty="0"/>
              <a:t> – 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sirovina bez ikakvog značenja.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mogu biti u obliku brojeva, teksta, slika itd. Bez tumačenja, podaci ostaju besmisleni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Primjer podataka: skup podataka koji sadrži očitanja temperature prikupljena s meteoroloških stanica. </a:t>
            </a:r>
          </a:p>
          <a:p>
            <a:r>
              <a:rPr lang="hr-HR" sz="1800" b="1" dirty="0">
                <a:solidFill>
                  <a:srgbClr val="1065AB"/>
                </a:solidFill>
              </a:rPr>
              <a:t>Informacija</a:t>
            </a:r>
            <a:r>
              <a:rPr lang="hr-HR" sz="1800" dirty="0"/>
              <a:t> -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Skup podataka u kontekstu koji je relevantan za jednu ili više osoba u određenom trenutku ili određeno vrijeme</a:t>
            </a:r>
            <a:r>
              <a:rPr lang="pl-PL" sz="1800" dirty="0">
                <a:cs typeface="Times New Roman" panose="02020603050405020304" pitchFamily="18" charset="0"/>
              </a:rPr>
              <a:t>.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su obrađeni, organizirani, strukturirani i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kontekstualizirani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podaci</a:t>
            </a:r>
            <a:r>
              <a:rPr lang="pl-PL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1"/>
            <a:r>
              <a:rPr lang="hr-HR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Primjer informacije: analizom temperaturnih podataka vidljivo je kako je prosječna temperatura u proteklom mjesecu viša nego u istom razdoblju prošle godine.</a:t>
            </a:r>
          </a:p>
          <a:p>
            <a:r>
              <a:rPr lang="hr-HR" sz="1800" b="1" dirty="0">
                <a:solidFill>
                  <a:srgbClr val="1065AB"/>
                </a:solidFill>
              </a:rPr>
              <a:t>Znanje</a:t>
            </a:r>
            <a:r>
              <a:rPr lang="hr-HR" sz="1800" dirty="0"/>
              <a:t> - re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zultat analize i tumačenja informacija, a koje otkriva obrasce, trendove i veze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Primjer znanja: pomoću znanja stečenog analizom povijesnih podataka o temperaturi, meteorolog može predvidjeti vremenske uvjete za nadolazeći tjedan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6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hr-HR" sz="1600" b="1" dirty="0">
                <a:solidFill>
                  <a:srgbClr val="1065AB"/>
                </a:solidFill>
              </a:rPr>
              <a:t>Mudrost</a:t>
            </a:r>
            <a:r>
              <a:rPr lang="hr-HR" sz="1600" dirty="0"/>
              <a:t> 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Sposobnost razumijevanja temeljnih činjenica i donošenje informiranih odluka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učinkovitih radnji 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Primjer mudrosti: koristeći vremenske prognoze i razumijevajući lokalne klimatske uvjete, poljoprivrednik može donijeti odluku o sadnji određene vrste usjeva</a:t>
            </a:r>
            <a:r>
              <a:rPr lang="en-US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Izvori i vrste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Podaci – „</a:t>
            </a:r>
            <a:r>
              <a:rPr lang="hr-HR" sz="2000" b="1" dirty="0">
                <a:solidFill>
                  <a:srgbClr val="1065AB"/>
                </a:solidFill>
              </a:rPr>
              <a:t>nova nafta</a:t>
            </a:r>
            <a:r>
              <a:rPr lang="hr-HR" sz="2000" dirty="0"/>
              <a:t>”</a:t>
            </a:r>
          </a:p>
          <a:p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svijetu postoji </a:t>
            </a:r>
            <a:r>
              <a:rPr lang="hr-HR" sz="2000" b="1" dirty="0">
                <a:solidFill>
                  <a:srgbClr val="1065AB"/>
                </a:solidFill>
              </a:rPr>
              <a:t>97 </a:t>
            </a:r>
            <a:r>
              <a:rPr lang="hr-HR" sz="2000" b="1" dirty="0" err="1">
                <a:solidFill>
                  <a:srgbClr val="1065AB"/>
                </a:solidFill>
              </a:rPr>
              <a:t>zetabajta</a:t>
            </a:r>
            <a:r>
              <a:rPr lang="hr-HR" sz="2000" b="1" dirty="0">
                <a:solidFill>
                  <a:srgbClr val="1065AB"/>
                </a:solidFill>
              </a:rPr>
              <a:t> 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podataka </a:t>
            </a:r>
          </a:p>
          <a:p>
            <a:r>
              <a:rPr lang="hr-HR" sz="2000" dirty="0"/>
              <a:t>90% svih podataka kreirano je u </a:t>
            </a:r>
            <a:r>
              <a:rPr lang="hr-HR" sz="2000" b="1" dirty="0">
                <a:solidFill>
                  <a:srgbClr val="1065AB"/>
                </a:solidFill>
              </a:rPr>
              <a:t>zadnje dvije godine</a:t>
            </a:r>
          </a:p>
          <a:p>
            <a:endParaRPr lang="hr-HR" sz="2000" dirty="0"/>
          </a:p>
          <a:p>
            <a:r>
              <a:rPr lang="hr-HR" sz="2000" dirty="0"/>
              <a:t>Izvori podataka:</a:t>
            </a:r>
          </a:p>
          <a:p>
            <a:pPr lvl="1"/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ankete, laboratorijski testovi, terenski eksperimenti, računalni </a:t>
            </a:r>
            <a:r>
              <a:rPr lang="hr-HR" sz="20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eksperimenati</a:t>
            </a:r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simulacije, web pretraživanja, mobilne snimke, senzori… 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088948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697325-8BCA-B448-0837-308C16D9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podataka</a:t>
            </a:r>
          </a:p>
        </p:txBody>
      </p:sp>
      <p:pic>
        <p:nvPicPr>
          <p:cNvPr id="3" name="Picture 2" descr="A diagram of a company&#10;&#10;Description automatically generated">
            <a:extLst>
              <a:ext uri="{FF2B5EF4-FFF2-40B4-BE49-F238E27FC236}">
                <a16:creationId xmlns:a16="http://schemas.microsoft.com/office/drawing/2014/main" id="{04041974-952D-56B0-29C2-28979E65F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181" y="1744345"/>
            <a:ext cx="8315637" cy="336931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BB4330F-5D64-3B32-BAC9-592E281C3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6369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3935983"/>
          </a:xfrm>
        </p:spPr>
        <p:txBody>
          <a:bodyPr>
            <a:normAutofit lnSpcReduction="10000"/>
          </a:bodyPr>
          <a:lstStyle/>
          <a:p>
            <a:r>
              <a:rPr lang="hr-HR" sz="2400" b="1" dirty="0">
                <a:solidFill>
                  <a:srgbClr val="1065AB"/>
                </a:solidFill>
              </a:rPr>
              <a:t>Kvantitativni (numerički) podaci </a:t>
            </a:r>
          </a:p>
          <a:p>
            <a:pPr lvl="1"/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podaci izraženi brojevima </a:t>
            </a:r>
          </a:p>
          <a:p>
            <a:pPr lvl="1"/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 se podijeliti na diskretne i kontinuirane podatke </a:t>
            </a:r>
          </a:p>
          <a:p>
            <a:pPr lvl="2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diskretni podaci mogu imati samo određenu vrijednost (npr. broj zaposlenih) </a:t>
            </a:r>
          </a:p>
          <a:p>
            <a:pPr lvl="2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kontinuirani podaci mogu imati beskonačan broj mogućih vrijednosti (npr. cijena proizvoda)</a:t>
            </a:r>
          </a:p>
          <a:p>
            <a:pPr lvl="1"/>
            <a:endParaRPr lang="hr-HR" sz="1600" dirty="0"/>
          </a:p>
          <a:p>
            <a:r>
              <a:rPr lang="hr-HR" sz="2400" b="1" dirty="0">
                <a:solidFill>
                  <a:srgbClr val="1065AB"/>
                </a:solidFill>
              </a:rPr>
              <a:t>Kvalitativni podaci</a:t>
            </a:r>
          </a:p>
          <a:p>
            <a:pPr lvl="1"/>
            <a:r>
              <a:rPr lang="hr-HR" sz="1800" dirty="0"/>
              <a:t>Mogu se podijeliti u kategoričke i </a:t>
            </a:r>
            <a:r>
              <a:rPr lang="hr-HR" sz="1800" dirty="0" err="1"/>
              <a:t>ordinalne</a:t>
            </a:r>
            <a:r>
              <a:rPr lang="hr-HR" sz="1800" dirty="0"/>
              <a:t> podatke</a:t>
            </a:r>
          </a:p>
          <a:p>
            <a:pPr lvl="2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Kategorički podaci predstavljaju tekstualne podatke koji se mogu grupirati u različite kategorije (npr. mjesto rođenja, regija, kategorija </a:t>
            </a:r>
            <a:r>
              <a:rPr lang="hr-HR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proiozvoda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</a:p>
          <a:p>
            <a:pPr lvl="2"/>
            <a:r>
              <a:rPr lang="hr-HR" sz="16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Ordinalni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podaci mogu se rangirati ili poredati (npr. zadovoljstvo zaposlenika – vrlo nezadovoljan, nezadovoljan, neutralan, zadovoljan, vrlo zadovoljan; razina obrazovanja – osnovna škola, srednja škola, prvostupnik, magisterij, doktorat).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53431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Vrste podataka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1065AB"/>
                </a:solidFill>
              </a:rPr>
              <a:t>Strukturirani podaci 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mogu se pohranjivati, obrađivati i njima manipulirati u tradicionalnom relacijskom sustavu upravljanja bazama podataka. Ovi podaci dolaze iz raznih izvora, uključujući web obrasce, POS transakcije, senzore i sl. Mogu ih generirati ljudi ili strojevi. </a:t>
            </a:r>
          </a:p>
          <a:p>
            <a:r>
              <a:rPr lang="hr-HR" sz="2400" b="1" dirty="0" err="1">
                <a:solidFill>
                  <a:srgbClr val="1065AB"/>
                </a:solidFill>
              </a:rPr>
              <a:t>Polustrukturirani</a:t>
            </a:r>
            <a:r>
              <a:rPr lang="hr-HR" sz="2400" b="1" dirty="0">
                <a:solidFill>
                  <a:srgbClr val="1065AB"/>
                </a:solidFill>
              </a:rPr>
              <a:t> podaci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organizirani su pomoću oznaka (tagova) koji podacima daju hijerarhiju i poredak, čak i ako se ne uklapaju u sustav strukturirane baze podataka</a:t>
            </a:r>
            <a:r>
              <a:rPr lang="hr-HR" sz="1600" dirty="0"/>
              <a:t>. 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Logovi, HTML tekst, XML datoteke i JSON podatkovne datoteke</a:t>
            </a:r>
            <a:r>
              <a:rPr lang="hr-HR" sz="1600" dirty="0"/>
              <a:t>…</a:t>
            </a:r>
          </a:p>
          <a:p>
            <a:r>
              <a:rPr lang="hr-HR" sz="2000" b="1" dirty="0">
                <a:solidFill>
                  <a:srgbClr val="1065AB"/>
                </a:solidFill>
              </a:rPr>
              <a:t>Nestrukturirani podaci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obično ih generira ljudska aktivnost i ne uklapaju se u format strukturirane baze podataka</a:t>
            </a:r>
            <a:r>
              <a:rPr lang="hr-HR" sz="1600" dirty="0"/>
              <a:t>.</a:t>
            </a:r>
          </a:p>
          <a:p>
            <a:pPr lvl="1"/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tekstualni dokumenti, PDF datoteke, zapisi na blogovima, e-mailovi, slike i video</a:t>
            </a:r>
            <a:endParaRPr lang="pl-PL" sz="1600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EMC Education Services (2015); Person &amp; Porway (2015); McKinsey Global Institute (2011)</a:t>
            </a:r>
          </a:p>
        </p:txBody>
      </p:sp>
    </p:spTree>
    <p:extLst>
      <p:ext uri="{BB962C8B-B14F-4D97-AF65-F5344CB8AC3E}">
        <p14:creationId xmlns:p14="http://schemas.microsoft.com/office/powerpoint/2010/main" val="20827186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fdb3a0747c2ecd7720260e746945aa9f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64b2b236de84b52866d49dcb151f0965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1FBA4A-2ACB-4F37-9264-58686F3C5563}"/>
</file>

<file path=docProps/app.xml><?xml version="1.0" encoding="utf-8"?>
<Properties xmlns="http://schemas.openxmlformats.org/officeDocument/2006/extended-properties" xmlns:vt="http://schemas.openxmlformats.org/officeDocument/2006/docPropsVTypes">
  <TotalTime>3007</TotalTime>
  <Words>1470</Words>
  <Application>Microsoft Office PowerPoint</Application>
  <PresentationFormat>Widescreen</PresentationFormat>
  <Paragraphs>141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Tahoma</vt:lpstr>
      <vt:lpstr>Times New Roman</vt:lpstr>
      <vt:lpstr>Motyw pakietu Office</vt:lpstr>
      <vt:lpstr>Poslovna inteligencija</vt:lpstr>
      <vt:lpstr>Sadržaj</vt:lpstr>
      <vt:lpstr>Koristi od analize podataka</vt:lpstr>
      <vt:lpstr>DIKW piramida</vt:lpstr>
      <vt:lpstr>DIKW piramida</vt:lpstr>
      <vt:lpstr>Izvori i vrste podataka</vt:lpstr>
      <vt:lpstr>Vrste podataka</vt:lpstr>
      <vt:lpstr>Vrste podataka</vt:lpstr>
      <vt:lpstr>Vrste podataka</vt:lpstr>
      <vt:lpstr>Big data</vt:lpstr>
      <vt:lpstr>Arhitektura podataka</vt:lpstr>
      <vt:lpstr>Modeliranje i oblikovanje podataka</vt:lpstr>
      <vt:lpstr>Modeliranje i oblikovanje podataka</vt:lpstr>
      <vt:lpstr>Vrste veza</vt:lpstr>
      <vt:lpstr>ER dijagram</vt:lpstr>
      <vt:lpstr>ER dijagram - primjer</vt:lpstr>
      <vt:lpstr>Odlučivanje na temelju podataka</vt:lpstr>
      <vt:lpstr>Kvaliteta podataka</vt:lpstr>
      <vt:lpstr>Kvaliteta podataka</vt:lpstr>
      <vt:lpstr>Zaključak</vt:lpstr>
      <vt:lpstr>Hvala na pažnji</vt:lpstr>
      <vt:lpstr>Autori:  Dario Šebalj Dejan Mirčetić Michał Adamczak   Zadnja verzija: Lipanj 2025.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Dario Šebalj</cp:lastModifiedBy>
  <cp:revision>18</cp:revision>
  <dcterms:created xsi:type="dcterms:W3CDTF">2023-07-06T12:09:08Z</dcterms:created>
  <dcterms:modified xsi:type="dcterms:W3CDTF">2025-11-05T08:55:16Z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