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86" r:id="rId7"/>
    <p:sldId id="287" r:id="rId8"/>
    <p:sldId id="262" r:id="rId9"/>
    <p:sldId id="261" r:id="rId10"/>
    <p:sldId id="267" r:id="rId11"/>
    <p:sldId id="268" r:id="rId12"/>
    <p:sldId id="269" r:id="rId13"/>
    <p:sldId id="270" r:id="rId14"/>
    <p:sldId id="282" r:id="rId15"/>
    <p:sldId id="271" r:id="rId16"/>
    <p:sldId id="272" r:id="rId17"/>
    <p:sldId id="273" r:id="rId18"/>
    <p:sldId id="274" r:id="rId19"/>
    <p:sldId id="283" r:id="rId20"/>
    <p:sldId id="275" r:id="rId21"/>
    <p:sldId id="276" r:id="rId22"/>
    <p:sldId id="277" r:id="rId23"/>
    <p:sldId id="278" r:id="rId24"/>
    <p:sldId id="284" r:id="rId25"/>
    <p:sldId id="279" r:id="rId26"/>
    <p:sldId id="280" r:id="rId27"/>
    <p:sldId id="285" r:id="rId28"/>
    <p:sldId id="288" r:id="rId29"/>
    <p:sldId id="289" r:id="rId30"/>
    <p:sldId id="290" r:id="rId31"/>
    <p:sldId id="291" r:id="rId32"/>
    <p:sldId id="266" r:id="rId33"/>
    <p:sldId id="281" r:id="rId34"/>
    <p:sldId id="335" r:id="rId35"/>
    <p:sldId id="263" r:id="rId3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95" d="100"/>
          <a:sy n="95" d="100"/>
        </p:scale>
        <p:origin x="1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Slika 1">
            <a:extLst>
              <a:ext uri="{FF2B5EF4-FFF2-40B4-BE49-F238E27FC236}">
                <a16:creationId xmlns:a16="http://schemas.microsoft.com/office/drawing/2014/main" id="{F5845A22-7D8F-0550-A59D-65A215DFDF37}"/>
              </a:ext>
            </a:extLst>
          </p:cNvPr>
          <p:cNvPicPr>
            <a:picLocks noChangeAspect="1"/>
          </p:cNvPicPr>
          <p:nvPr userDrawn="1"/>
        </p:nvPicPr>
        <p:blipFill>
          <a:blip r:embed="rId8"/>
          <a:stretch>
            <a:fillRect/>
          </a:stretch>
        </p:blipFill>
        <p:spPr>
          <a:xfrm>
            <a:off x="11063365" y="5726712"/>
            <a:ext cx="1063931" cy="1079889"/>
          </a:xfrm>
          <a:prstGeom prst="rect">
            <a:avLst/>
          </a:prstGeom>
          <a:solidFill>
            <a:schemeClr val="bg1"/>
          </a:solidFill>
        </p:spPr>
      </p:pic>
      <p:sp>
        <p:nvSpPr>
          <p:cNvPr id="5" name="pole tekstowe 5">
            <a:extLst>
              <a:ext uri="{FF2B5EF4-FFF2-40B4-BE49-F238E27FC236}">
                <a16:creationId xmlns:a16="http://schemas.microsoft.com/office/drawing/2014/main" id="{166B2401-381D-9435-DF86-DB357C7BF639}"/>
              </a:ext>
            </a:extLst>
          </p:cNvPr>
          <p:cNvSpPr txBox="1"/>
          <p:nvPr userDrawn="1"/>
        </p:nvSpPr>
        <p:spPr>
          <a:xfrm>
            <a:off x="6096000" y="6067937"/>
            <a:ext cx="4967365" cy="738664"/>
          </a:xfrm>
          <a:prstGeom prst="rect">
            <a:avLst/>
          </a:prstGeom>
          <a:solidFill>
            <a:srgbClr val="FFFFFF"/>
          </a:solidFill>
          <a:ln>
            <a:solidFill>
              <a:schemeClr val="bg1"/>
            </a:solidFill>
          </a:ln>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err="1">
                <a:latin typeface="Tahoma" panose="020B0604030504040204" pitchFamily="34" charset="0"/>
                <a:ea typeface="Tahoma" panose="020B0604030504040204" pitchFamily="34" charset="0"/>
                <a:cs typeface="Tahoma" panose="020B0604030504040204" pitchFamily="34" charset="0"/>
              </a:rPr>
              <a:t>Sofinancirano</a:t>
            </a:r>
            <a:r>
              <a:rPr lang="en-US" sz="1050" dirty="0">
                <a:latin typeface="Tahoma" panose="020B0604030504040204" pitchFamily="34" charset="0"/>
                <a:ea typeface="Tahoma" panose="020B0604030504040204" pitchFamily="34" charset="0"/>
                <a:cs typeface="Tahoma" panose="020B0604030504040204" pitchFamily="34" charset="0"/>
              </a:rPr>
              <a:t> s </a:t>
            </a:r>
            <a:r>
              <a:rPr lang="en-US" sz="1050" dirty="0" err="1">
                <a:latin typeface="Tahoma" panose="020B0604030504040204" pitchFamily="34" charset="0"/>
                <a:ea typeface="Tahoma" panose="020B0604030504040204" pitchFamily="34" charset="0"/>
                <a:cs typeface="Tahoma" panose="020B0604030504040204" pitchFamily="34" charset="0"/>
              </a:rPr>
              <a:t>strani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Evropske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unije</a:t>
            </a:r>
            <a:endParaRPr lang="en-US" sz="1050" dirty="0">
              <a:latin typeface="Tahoma" panose="020B0604030504040204" pitchFamily="34" charset="0"/>
              <a:ea typeface="Tahoma" panose="020B0604030504040204" pitchFamily="34" charset="0"/>
              <a:cs typeface="Tahoma" panose="020B0604030504040204" pitchFamily="34" charset="0"/>
            </a:endParaRPr>
          </a:p>
          <a:p>
            <a:r>
              <a:rPr lang="en-US" sz="1050" dirty="0" err="1">
                <a:latin typeface="Tahoma" panose="020B0604030504040204" pitchFamily="34" charset="0"/>
                <a:ea typeface="Tahoma" panose="020B0604030504040204" pitchFamily="34" charset="0"/>
                <a:cs typeface="Tahoma" panose="020B0604030504040204" pitchFamily="34" charset="0"/>
              </a:rPr>
              <a:t>Izražena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stališča</a:t>
            </a:r>
            <a:r>
              <a:rPr lang="en-US" sz="1050" dirty="0">
                <a:latin typeface="Tahoma" panose="020B0604030504040204" pitchFamily="34" charset="0"/>
                <a:ea typeface="Tahoma" panose="020B0604030504040204" pitchFamily="34" charset="0"/>
                <a:cs typeface="Tahoma" panose="020B0604030504040204" pitchFamily="34" charset="0"/>
              </a:rPr>
              <a:t> in </a:t>
            </a:r>
            <a:r>
              <a:rPr lang="en-US" sz="1050" dirty="0" err="1">
                <a:latin typeface="Tahoma" panose="020B0604030504040204" pitchFamily="34" charset="0"/>
                <a:ea typeface="Tahoma" panose="020B0604030504040204" pitchFamily="34" charset="0"/>
                <a:cs typeface="Tahoma" panose="020B0604030504040204" pitchFamily="34" charset="0"/>
              </a:rPr>
              <a:t>mnenja</a:t>
            </a:r>
            <a:r>
              <a:rPr lang="en-US" sz="1050" dirty="0">
                <a:latin typeface="Tahoma" panose="020B0604030504040204" pitchFamily="34" charset="0"/>
                <a:ea typeface="Tahoma" panose="020B0604030504040204" pitchFamily="34" charset="0"/>
                <a:cs typeface="Tahoma" panose="020B0604030504040204" pitchFamily="34" charset="0"/>
              </a:rPr>
              <a:t> so </a:t>
            </a:r>
            <a:r>
              <a:rPr lang="en-US" sz="1050" dirty="0" err="1">
                <a:latin typeface="Tahoma" panose="020B0604030504040204" pitchFamily="34" charset="0"/>
                <a:ea typeface="Tahoma" panose="020B0604030504040204" pitchFamily="34" charset="0"/>
                <a:cs typeface="Tahoma" panose="020B0604030504040204" pitchFamily="34" charset="0"/>
              </a:rPr>
              <a:t>izključno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mnenja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avtorja</a:t>
            </a:r>
            <a:r>
              <a:rPr lang="en-US" sz="1050" dirty="0">
                <a:latin typeface="Tahoma" panose="020B0604030504040204" pitchFamily="34" charset="0"/>
                <a:ea typeface="Tahoma" panose="020B0604030504040204" pitchFamily="34" charset="0"/>
                <a:cs typeface="Tahoma" panose="020B0604030504040204" pitchFamily="34" charset="0"/>
              </a:rPr>
              <a:t>(-</a:t>
            </a:r>
            <a:r>
              <a:rPr lang="en-US" sz="1050" dirty="0" err="1">
                <a:latin typeface="Tahoma" panose="020B0604030504040204" pitchFamily="34" charset="0"/>
                <a:ea typeface="Tahoma" panose="020B0604030504040204" pitchFamily="34" charset="0"/>
                <a:cs typeface="Tahoma" panose="020B0604030504040204" pitchFamily="34" charset="0"/>
              </a:rPr>
              <a:t>jev</a:t>
            </a:r>
            <a:r>
              <a:rPr lang="en-US" sz="1050" dirty="0">
                <a:latin typeface="Tahoma" panose="020B0604030504040204" pitchFamily="34" charset="0"/>
                <a:ea typeface="Tahoma" panose="020B0604030504040204" pitchFamily="34" charset="0"/>
                <a:cs typeface="Tahoma" panose="020B0604030504040204" pitchFamily="34" charset="0"/>
              </a:rPr>
              <a:t>) in ne </a:t>
            </a:r>
            <a:r>
              <a:rPr lang="en-US" sz="1050" dirty="0" err="1">
                <a:latin typeface="Tahoma" panose="020B0604030504040204" pitchFamily="34" charset="0"/>
                <a:ea typeface="Tahoma" panose="020B0604030504040204" pitchFamily="34" charset="0"/>
                <a:cs typeface="Tahoma" panose="020B0604030504040204" pitchFamily="34" charset="0"/>
              </a:rPr>
              <a:t>odražajo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nujno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stališč</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Evropske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ali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Nacionalne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agencije</a:t>
            </a:r>
            <a:r>
              <a:rPr lang="en-US" sz="1050" dirty="0">
                <a:latin typeface="Tahoma" panose="020B0604030504040204" pitchFamily="34" charset="0"/>
                <a:ea typeface="Tahoma" panose="020B0604030504040204" pitchFamily="34" charset="0"/>
                <a:cs typeface="Tahoma" panose="020B0604030504040204" pitchFamily="34" charset="0"/>
              </a:rPr>
              <a:t> (NA). </a:t>
            </a:r>
            <a:r>
              <a:rPr lang="en-US" sz="1050" dirty="0" err="1">
                <a:latin typeface="Tahoma" panose="020B0604030504040204" pitchFamily="34" charset="0"/>
                <a:ea typeface="Tahoma" panose="020B0604030504040204" pitchFamily="34" charset="0"/>
                <a:cs typeface="Tahoma" panose="020B0604030504040204" pitchFamily="34" charset="0"/>
              </a:rPr>
              <a:t>Evropska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unija</a:t>
            </a:r>
            <a:r>
              <a:rPr lang="en-US" sz="1050" dirty="0">
                <a:latin typeface="Tahoma" panose="020B0604030504040204" pitchFamily="34" charset="0"/>
                <a:ea typeface="Tahoma" panose="020B0604030504040204" pitchFamily="34" charset="0"/>
                <a:cs typeface="Tahoma" panose="020B0604030504040204" pitchFamily="34" charset="0"/>
              </a:rPr>
              <a:t> in </a:t>
            </a:r>
            <a:r>
              <a:rPr lang="en-US" sz="1050" dirty="0" err="1">
                <a:latin typeface="Tahoma" panose="020B0604030504040204" pitchFamily="34" charset="0"/>
                <a:ea typeface="Tahoma" panose="020B0604030504040204" pitchFamily="34" charset="0"/>
                <a:cs typeface="Tahoma" panose="020B0604030504040204" pitchFamily="34" charset="0"/>
              </a:rPr>
              <a:t>Nacionalna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agencija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zanje</a:t>
            </a:r>
            <a:r>
              <a:rPr lang="en-US" sz="1050" dirty="0">
                <a:latin typeface="Tahoma" panose="020B0604030504040204" pitchFamily="34" charset="0"/>
                <a:ea typeface="Tahoma" panose="020B0604030504040204" pitchFamily="34" charset="0"/>
                <a:cs typeface="Tahoma" panose="020B0604030504040204" pitchFamily="34" charset="0"/>
              </a:rPr>
              <a:t> ne </a:t>
            </a:r>
            <a:r>
              <a:rPr lang="en-US" sz="1050" dirty="0" err="1">
                <a:latin typeface="Tahoma" panose="020B0604030504040204" pitchFamily="34" charset="0"/>
                <a:ea typeface="Tahoma" panose="020B0604030504040204" pitchFamily="34" charset="0"/>
                <a:cs typeface="Tahoma" panose="020B0604030504040204" pitchFamily="34" charset="0"/>
              </a:rPr>
              <a:t>prevzemata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odgovornosti</a:t>
            </a:r>
            <a:r>
              <a:rPr lang="en-US" sz="105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AI Tools</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Uporaba AI orodij v Statističnih metodah za analizo logističnih podatkov</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Predavanja</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D4B6A-B97E-5D0B-FD40-856D40A1B073}"/>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8154D90-7717-01B6-C5C4-897CD762BE2A}"/>
              </a:ext>
            </a:extLst>
          </p:cNvPr>
          <p:cNvSpPr>
            <a:spLocks noGrp="1"/>
          </p:cNvSpPr>
          <p:nvPr>
            <p:ph type="title"/>
          </p:nvPr>
        </p:nvSpPr>
        <p:spPr/>
        <p:txBody>
          <a:bodyPr/>
          <a:lstStyle/>
          <a:p>
            <a:r>
              <a:rPr lang="pl-PL" dirty="0"/>
              <a:t>DataRobot</a:t>
            </a:r>
          </a:p>
        </p:txBody>
      </p:sp>
      <p:sp>
        <p:nvSpPr>
          <p:cNvPr id="5" name="Symbol zastępczy zawartości 4">
            <a:extLst>
              <a:ext uri="{FF2B5EF4-FFF2-40B4-BE49-F238E27FC236}">
                <a16:creationId xmlns:a16="http://schemas.microsoft.com/office/drawing/2014/main" id="{73F7C3B0-3A36-ACB9-D614-C078F67DFE97}"/>
              </a:ext>
            </a:extLst>
          </p:cNvPr>
          <p:cNvSpPr>
            <a:spLocks noGrp="1"/>
          </p:cNvSpPr>
          <p:nvPr>
            <p:ph idx="1"/>
          </p:nvPr>
        </p:nvSpPr>
        <p:spPr/>
        <p:txBody>
          <a:bodyPr>
            <a:normAutofit/>
          </a:bodyPr>
          <a:lstStyle/>
          <a:p>
            <a:r>
              <a:rPr lang="pl-PL" sz="1800" dirty="0"/>
              <a:t>DataRobot sta leta 2012 ustanovila Jeremy Achin in Thomas DeGodoy, oba nekdanja podatkovna znanstvenika, ki sta videla potrebo po avtomatizaciji procesov strojnega učenja, da bi napovedno modeliranje postalo dostopno ne-strokovnjakom.</a:t>
            </a:r>
          </a:p>
          <a:p>
            <a:r>
              <a:rPr lang="pl-PL" sz="1800" dirty="0"/>
              <a:t>Začetni cilj orodja UI in njegovih ustvarjalcev je bil poenostaviti potek dela strojnega učenja, kar bi podjetjem omogočilo gradnjo in uvajanje bolj zapletenih in zanesljivih modelov brez potrebe po obsežnem predhodnem znanju kodiranja.</a:t>
            </a:r>
          </a:p>
          <a:p>
            <a:r>
              <a:rPr lang="pl-PL" sz="1800" dirty="0"/>
              <a:t>Z vsako iteracijo programske opreme je DataRobot postal priljubljena platforma AutoML za ekipe podatkovnih znanosti, podjetja in industrije (npr. trgovina na drobno, finance in zdravstvo), ki jim zagotavlja zanesljivo orodje za pomoč pri njihovi organizaciji.</a:t>
            </a:r>
          </a:p>
        </p:txBody>
      </p:sp>
      <p:sp>
        <p:nvSpPr>
          <p:cNvPr id="6" name="Symbol zastępczy zawartości 4">
            <a:extLst>
              <a:ext uri="{FF2B5EF4-FFF2-40B4-BE49-F238E27FC236}">
                <a16:creationId xmlns:a16="http://schemas.microsoft.com/office/drawing/2014/main" id="{8BE6CC63-C883-6E9E-32AA-9B3974F4C1CD}"/>
              </a:ext>
            </a:extLst>
          </p:cNvPr>
          <p:cNvSpPr txBox="1">
            <a:spLocks/>
          </p:cNvSpPr>
          <p:nvPr/>
        </p:nvSpPr>
        <p:spPr>
          <a:xfrm>
            <a:off x="838200" y="5952931"/>
            <a:ext cx="5674567" cy="53994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DataRobot (2024). About DataRobot platform. Available at: https://www.datarobot.com/platform/</a:t>
            </a:r>
          </a:p>
          <a:p>
            <a:pPr marL="0" indent="0">
              <a:buFont typeface="Arial" panose="020B0604020202020204" pitchFamily="34" charset="0"/>
              <a:buNone/>
            </a:pPr>
            <a:r>
              <a:rPr lang="pl-PL" sz="1200" dirty="0">
                <a:solidFill>
                  <a:srgbClr val="7F7F7F"/>
                </a:solidFill>
              </a:rPr>
              <a:t> Chaturvedi, V., Raja Mohammed, K.B.N. (2024). </a:t>
            </a:r>
            <a:r>
              <a:rPr lang="pl-PL" sz="1200" i="1" dirty="0">
                <a:solidFill>
                  <a:srgbClr val="7F7F7F"/>
                </a:solidFill>
              </a:rPr>
              <a:t>Dynamic Inventory Management Using AI: A Case on Datarobot</a:t>
            </a:r>
            <a:r>
              <a:rPr lang="pl-PL" sz="1200" dirty="0">
                <a:solidFill>
                  <a:srgbClr val="7F7F7F"/>
                </a:solidFill>
              </a:rPr>
              <a:t>. In: K, H., Rodriguez, R.V., Rege, M., Piuri, V., Xu, G., Ong, KL. (eds) Artificial Intelligence and Knowledge Processing. AIKP 2023. Communications in Computer and Information Science, vol 2127. Springer, Cham. https://doi.org/10.1007/978-3-031-68617-7_1</a:t>
            </a:r>
          </a:p>
          <a:p>
            <a:pPr marL="0" indent="0">
              <a:buFont typeface="Arial" panose="020B0604020202020204" pitchFamily="34" charset="0"/>
              <a:buNone/>
            </a:pPr>
            <a:endParaRPr lang="pl-PL" sz="1200" dirty="0">
              <a:solidFill>
                <a:srgbClr val="7F7F7F"/>
              </a:solidFill>
            </a:endParaRPr>
          </a:p>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67054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842E3-7F9F-AD97-1049-13A713D4A12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4C37549-6545-3CF4-176F-7A54FA5A0ACB}"/>
              </a:ext>
            </a:extLst>
          </p:cNvPr>
          <p:cNvSpPr>
            <a:spLocks noGrp="1"/>
          </p:cNvSpPr>
          <p:nvPr>
            <p:ph type="title"/>
          </p:nvPr>
        </p:nvSpPr>
        <p:spPr/>
        <p:txBody>
          <a:bodyPr/>
          <a:lstStyle/>
          <a:p>
            <a:r>
              <a:rPr lang="pl-PL" dirty="0"/>
              <a:t>DataRobot platforma</a:t>
            </a:r>
          </a:p>
        </p:txBody>
      </p:sp>
      <p:pic>
        <p:nvPicPr>
          <p:cNvPr id="3074" name="Picture 2" descr="Accuracy tab: DataRobot docs">
            <a:extLst>
              <a:ext uri="{FF2B5EF4-FFF2-40B4-BE49-F238E27FC236}">
                <a16:creationId xmlns:a16="http://schemas.microsoft.com/office/drawing/2014/main" id="{2044A2AD-7EAD-499F-F45A-F6A531D9E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666" y="1329685"/>
            <a:ext cx="8596745" cy="464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9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79E75-044A-95CB-DD06-78880E87BCCA}"/>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4911AFA-23A3-DE23-B552-99F68509C9A4}"/>
              </a:ext>
            </a:extLst>
          </p:cNvPr>
          <p:cNvSpPr>
            <a:spLocks noGrp="1"/>
          </p:cNvSpPr>
          <p:nvPr>
            <p:ph type="title"/>
          </p:nvPr>
        </p:nvSpPr>
        <p:spPr/>
        <p:txBody>
          <a:bodyPr/>
          <a:lstStyle/>
          <a:p>
            <a:r>
              <a:rPr lang="pl-PL" dirty="0"/>
              <a:t>DataRobot</a:t>
            </a:r>
          </a:p>
        </p:txBody>
      </p:sp>
      <p:sp>
        <p:nvSpPr>
          <p:cNvPr id="5" name="Symbol zastępczy zawartości 4">
            <a:extLst>
              <a:ext uri="{FF2B5EF4-FFF2-40B4-BE49-F238E27FC236}">
                <a16:creationId xmlns:a16="http://schemas.microsoft.com/office/drawing/2014/main" id="{D25D5C1E-FF5B-CDD1-11F0-C9F13479BE6B}"/>
              </a:ext>
            </a:extLst>
          </p:cNvPr>
          <p:cNvSpPr>
            <a:spLocks noGrp="1"/>
          </p:cNvSpPr>
          <p:nvPr>
            <p:ph idx="1"/>
          </p:nvPr>
        </p:nvSpPr>
        <p:spPr/>
        <p:txBody>
          <a:bodyPr>
            <a:normAutofit/>
          </a:bodyPr>
          <a:lstStyle/>
          <a:p>
            <a:r>
              <a:rPr lang="pl-PL" sz="1800" dirty="0"/>
              <a:t>DataRobot uporablja vrsto algoritmov strojnega učenja, vključno z odločitvenimi drevesi, logistično regresijo, gradientnim povečevanjem in nevronskimi mrežami, da na podlagi obstoječih vhodnih podatkov določi najboljše napovedne modele. </a:t>
            </a:r>
          </a:p>
          <a:p>
            <a:r>
              <a:rPr lang="pl-PL" sz="1800" dirty="0"/>
              <a:t>Orodje deluje na podlagi platforme, tako da najprej prepozna in nato samodejno ustvari ustrezne funkcije. To potencialnim uporabnikom omogoča, da preskočijo ročno oblikovanje funkcij, za kar bi bilo potrebno obsežno znanje. </a:t>
            </a:r>
          </a:p>
          <a:p>
            <a:r>
              <a:rPr lang="pl-PL" sz="1800" dirty="0"/>
              <a:t>Orodje uporablja tudi skupinsko učenje, pri čemer združuje več modelov za povečanje natančnosti napovedovanja, zanesljivosti in primernosti za naloge napovedovanja z visokimi vložki. </a:t>
            </a:r>
          </a:p>
          <a:p>
            <a:r>
              <a:rPr lang="pl-PL" sz="1800" dirty="0"/>
              <a:t>Identificirani modeli temeljijo tudi na vnaprej določenih metrikah uspešnosti, kar uporabnikom zagotavlja obsežne osnovne informacije pri izbiri najbolj optimalne možnosti za njihov problem.Translated with DeepL.com (free version)</a:t>
            </a:r>
          </a:p>
        </p:txBody>
      </p:sp>
      <p:sp>
        <p:nvSpPr>
          <p:cNvPr id="6" name="Symbol zastępczy zawartości 4">
            <a:extLst>
              <a:ext uri="{FF2B5EF4-FFF2-40B4-BE49-F238E27FC236}">
                <a16:creationId xmlns:a16="http://schemas.microsoft.com/office/drawing/2014/main" id="{46E6D5C0-4097-394E-E1A9-598D89D8E902}"/>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DataRobot (2024). About DataRobot platform. Available at: https://www.datarobot.com/platform/</a:t>
            </a:r>
          </a:p>
        </p:txBody>
      </p:sp>
    </p:spTree>
    <p:extLst>
      <p:ext uri="{BB962C8B-B14F-4D97-AF65-F5344CB8AC3E}">
        <p14:creationId xmlns:p14="http://schemas.microsoft.com/office/powerpoint/2010/main" val="13855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16389-E970-B015-9B6B-02015FB2FF8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38E518B-2B71-37AD-A588-13CE42C53DF8}"/>
              </a:ext>
            </a:extLst>
          </p:cNvPr>
          <p:cNvSpPr>
            <a:spLocks noGrp="1"/>
          </p:cNvSpPr>
          <p:nvPr>
            <p:ph type="title"/>
          </p:nvPr>
        </p:nvSpPr>
        <p:spPr/>
        <p:txBody>
          <a:bodyPr/>
          <a:lstStyle/>
          <a:p>
            <a:r>
              <a:rPr lang="pl-PL" dirty="0"/>
              <a:t>DataRobot</a:t>
            </a:r>
          </a:p>
        </p:txBody>
      </p:sp>
      <p:sp>
        <p:nvSpPr>
          <p:cNvPr id="5" name="Symbol zastępczy zawartości 4">
            <a:extLst>
              <a:ext uri="{FF2B5EF4-FFF2-40B4-BE49-F238E27FC236}">
                <a16:creationId xmlns:a16="http://schemas.microsoft.com/office/drawing/2014/main" id="{ECD7000D-914F-AC01-98DD-B260BEF34DFC}"/>
              </a:ext>
            </a:extLst>
          </p:cNvPr>
          <p:cNvSpPr>
            <a:spLocks noGrp="1"/>
          </p:cNvSpPr>
          <p:nvPr>
            <p:ph idx="1"/>
          </p:nvPr>
        </p:nvSpPr>
        <p:spPr/>
        <p:txBody>
          <a:bodyPr>
            <a:normAutofit/>
          </a:bodyPr>
          <a:lstStyle/>
          <a:p>
            <a:r>
              <a:rPr lang="pl-PL" sz="1800" dirty="0"/>
              <a:t>DataRobot se najpogosteje uporablja za pomoč pri napovedovanju povpraševanja, napovedovanju odhoda (analiziranje in napovedovanje vedenja strank) in analizah ocene tveganja v sektorjih z visoko stopnjo nepredvidljivosti (npr. v finančnem in maloprodajnem sektorju). </a:t>
            </a:r>
          </a:p>
          <a:p>
            <a:r>
              <a:rPr lang="pl-PL" sz="1800" dirty="0"/>
              <a:t>DataRobot zagotavlja voden potek dela za nove potencialne uporabnike z navodili za nalaganje podatkov, usposabljanje modelov, vrednotenje in uporabo modelov, kar poenostavlja interakcijo uporabnikov z orodjem. </a:t>
            </a:r>
          </a:p>
          <a:p>
            <a:r>
              <a:rPr lang="pl-PL" sz="1800" dirty="0"/>
              <a:t>DataRobot je praktično učno orodje za študente v programih podatkovne znanosti. Omogoča jim eksperimentiranje in raziskovanje različnih algoritmov, razumevanje njihove uporabe in posledic ter interpretacijo pridobljenih rezultatov.Translated with DeepL.com (free version)</a:t>
            </a:r>
          </a:p>
        </p:txBody>
      </p:sp>
    </p:spTree>
    <p:extLst>
      <p:ext uri="{BB962C8B-B14F-4D97-AF65-F5344CB8AC3E}">
        <p14:creationId xmlns:p14="http://schemas.microsoft.com/office/powerpoint/2010/main" val="189152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C8300-CC61-C46A-B349-B0247DD1501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1F061034-EE44-D411-C754-48160CB40ED5}"/>
              </a:ext>
            </a:extLst>
          </p:cNvPr>
          <p:cNvSpPr>
            <a:spLocks noGrp="1"/>
          </p:cNvSpPr>
          <p:nvPr>
            <p:ph type="title"/>
          </p:nvPr>
        </p:nvSpPr>
        <p:spPr/>
        <p:txBody>
          <a:bodyPr/>
          <a:lstStyle/>
          <a:p>
            <a:r>
              <a:rPr lang="pl-PL" dirty="0"/>
              <a:t>DataRobot - Primer</a:t>
            </a:r>
          </a:p>
        </p:txBody>
      </p:sp>
      <p:sp>
        <p:nvSpPr>
          <p:cNvPr id="5" name="Symbol zastępczy zawartości 4">
            <a:extLst>
              <a:ext uri="{FF2B5EF4-FFF2-40B4-BE49-F238E27FC236}">
                <a16:creationId xmlns:a16="http://schemas.microsoft.com/office/drawing/2014/main" id="{62B1675A-FC62-BF17-EA39-CC695F23DA78}"/>
              </a:ext>
            </a:extLst>
          </p:cNvPr>
          <p:cNvSpPr>
            <a:spLocks noGrp="1"/>
          </p:cNvSpPr>
          <p:nvPr>
            <p:ph idx="1"/>
          </p:nvPr>
        </p:nvSpPr>
        <p:spPr/>
        <p:txBody>
          <a:bodyPr>
            <a:normAutofit/>
          </a:bodyPr>
          <a:lstStyle/>
          <a:p>
            <a:r>
              <a:rPr lang="en-US" sz="1800" dirty="0" err="1"/>
              <a:t>Maloprodajno</a:t>
            </a:r>
            <a:r>
              <a:rPr lang="en-US" sz="1800" dirty="0"/>
              <a:t> </a:t>
            </a:r>
            <a:r>
              <a:rPr lang="en-US" sz="1800" dirty="0" err="1"/>
              <a:t>podjetje</a:t>
            </a:r>
            <a:r>
              <a:rPr lang="en-US" sz="1800" dirty="0"/>
              <a:t> je </a:t>
            </a:r>
            <a:r>
              <a:rPr lang="en-US" sz="1800" dirty="0" err="1"/>
              <a:t>počasi</a:t>
            </a:r>
            <a:r>
              <a:rPr lang="en-US" sz="1800" dirty="0"/>
              <a:t> </a:t>
            </a:r>
            <a:r>
              <a:rPr lang="en-US" sz="1800" dirty="0" err="1"/>
              <a:t>širilo</a:t>
            </a:r>
            <a:r>
              <a:rPr lang="en-US" sz="1800" dirty="0"/>
              <a:t> </a:t>
            </a:r>
            <a:r>
              <a:rPr lang="en-US" sz="1800" dirty="0" err="1"/>
              <a:t>svoj</a:t>
            </a:r>
            <a:r>
              <a:rPr lang="en-US" sz="1800" dirty="0"/>
              <a:t> </a:t>
            </a:r>
            <a:r>
              <a:rPr lang="en-US" sz="1800" dirty="0" err="1"/>
              <a:t>repertoar</a:t>
            </a:r>
            <a:r>
              <a:rPr lang="en-US" sz="1800" dirty="0"/>
              <a:t> </a:t>
            </a:r>
            <a:r>
              <a:rPr lang="en-US" sz="1800" dirty="0" err="1"/>
              <a:t>izdelkov</a:t>
            </a:r>
            <a:r>
              <a:rPr lang="en-US" sz="1800" dirty="0"/>
              <a:t> in je </a:t>
            </a:r>
            <a:r>
              <a:rPr lang="en-US" sz="1800" dirty="0" err="1"/>
              <a:t>moralo</a:t>
            </a:r>
            <a:r>
              <a:rPr lang="en-US" sz="1800" dirty="0"/>
              <a:t> </a:t>
            </a:r>
            <a:r>
              <a:rPr lang="en-US" sz="1800" dirty="0" err="1"/>
              <a:t>optimizirati</a:t>
            </a:r>
            <a:r>
              <a:rPr lang="en-US" sz="1800" dirty="0"/>
              <a:t> </a:t>
            </a:r>
            <a:r>
              <a:rPr lang="en-US" sz="1800" dirty="0" err="1"/>
              <a:t>zaloge</a:t>
            </a:r>
            <a:r>
              <a:rPr lang="en-US" sz="1800" dirty="0"/>
              <a:t> za </a:t>
            </a:r>
            <a:r>
              <a:rPr lang="en-US" sz="1800" dirty="0" err="1"/>
              <a:t>izdelke</a:t>
            </a:r>
            <a:r>
              <a:rPr lang="en-US" sz="1800" dirty="0"/>
              <a:t> z </a:t>
            </a:r>
            <a:r>
              <a:rPr lang="en-US" sz="1800" dirty="0" err="1"/>
              <a:t>večjim</a:t>
            </a:r>
            <a:r>
              <a:rPr lang="en-US" sz="1800" dirty="0"/>
              <a:t> </a:t>
            </a:r>
            <a:r>
              <a:rPr lang="en-US" sz="1800" dirty="0" err="1"/>
              <a:t>povpraševanjem</a:t>
            </a:r>
            <a:r>
              <a:rPr lang="en-US" sz="1800" dirty="0"/>
              <a:t>.</a:t>
            </a:r>
            <a:endParaRPr lang="sl-SI" sz="1800" dirty="0"/>
          </a:p>
          <a:p>
            <a:r>
              <a:rPr lang="en-US" sz="1800" dirty="0" err="1"/>
              <a:t>Zaradi</a:t>
            </a:r>
            <a:r>
              <a:rPr lang="en-US" sz="1800" dirty="0"/>
              <a:t> </a:t>
            </a:r>
            <a:r>
              <a:rPr lang="en-US" sz="1800" dirty="0" err="1"/>
              <a:t>prevelikih</a:t>
            </a:r>
            <a:r>
              <a:rPr lang="en-US" sz="1800" dirty="0"/>
              <a:t> </a:t>
            </a:r>
            <a:r>
              <a:rPr lang="en-US" sz="1800" dirty="0" err="1"/>
              <a:t>zalog</a:t>
            </a:r>
            <a:r>
              <a:rPr lang="en-US" sz="1800" dirty="0"/>
              <a:t> in </a:t>
            </a:r>
            <a:r>
              <a:rPr lang="en-US" sz="1800" dirty="0" err="1"/>
              <a:t>neustreznega</a:t>
            </a:r>
            <a:r>
              <a:rPr lang="en-US" sz="1800" dirty="0"/>
              <a:t> </a:t>
            </a:r>
            <a:r>
              <a:rPr lang="en-US" sz="1800" dirty="0" err="1"/>
              <a:t>pregleda</a:t>
            </a:r>
            <a:r>
              <a:rPr lang="en-US" sz="1800" dirty="0"/>
              <a:t> </a:t>
            </a:r>
            <a:r>
              <a:rPr lang="en-US" sz="1800" dirty="0" err="1"/>
              <a:t>nad</a:t>
            </a:r>
            <a:r>
              <a:rPr lang="en-US" sz="1800" dirty="0"/>
              <a:t> </a:t>
            </a:r>
            <a:r>
              <a:rPr lang="en-US" sz="1800" dirty="0" err="1"/>
              <a:t>zalogami</a:t>
            </a:r>
            <a:r>
              <a:rPr lang="en-US" sz="1800" dirty="0"/>
              <a:t> so se </a:t>
            </a:r>
            <a:r>
              <a:rPr lang="en-US" sz="1800" dirty="0" err="1"/>
              <a:t>povečali</a:t>
            </a:r>
            <a:r>
              <a:rPr lang="en-US" sz="1800" dirty="0"/>
              <a:t> </a:t>
            </a:r>
            <a:r>
              <a:rPr lang="en-US" sz="1800" dirty="0" err="1"/>
              <a:t>stroški</a:t>
            </a:r>
            <a:r>
              <a:rPr lang="en-US" sz="1800" dirty="0"/>
              <a:t> in </a:t>
            </a:r>
            <a:r>
              <a:rPr lang="en-US" sz="1800" dirty="0" err="1"/>
              <a:t>odpadki</a:t>
            </a:r>
            <a:r>
              <a:rPr lang="en-US" sz="1800" dirty="0"/>
              <a:t>, </a:t>
            </a:r>
            <a:r>
              <a:rPr lang="en-US" sz="1800" dirty="0" err="1"/>
              <a:t>medtem</a:t>
            </a:r>
            <a:r>
              <a:rPr lang="en-US" sz="1800" dirty="0"/>
              <a:t> ko so </a:t>
            </a:r>
            <a:r>
              <a:rPr lang="en-US" sz="1800" dirty="0" err="1"/>
              <a:t>premajhne</a:t>
            </a:r>
            <a:r>
              <a:rPr lang="en-US" sz="1800" dirty="0"/>
              <a:t> </a:t>
            </a:r>
            <a:r>
              <a:rPr lang="en-US" sz="1800" dirty="0" err="1"/>
              <a:t>zaloge</a:t>
            </a:r>
            <a:r>
              <a:rPr lang="en-US" sz="1800" dirty="0"/>
              <a:t> </a:t>
            </a:r>
            <a:r>
              <a:rPr lang="en-US" sz="1800" dirty="0" err="1"/>
              <a:t>povzročile</a:t>
            </a:r>
            <a:r>
              <a:rPr lang="en-US" sz="1800" dirty="0"/>
              <a:t> </a:t>
            </a:r>
            <a:r>
              <a:rPr lang="en-US" sz="1800" dirty="0" err="1"/>
              <a:t>izpad</a:t>
            </a:r>
            <a:r>
              <a:rPr lang="en-US" sz="1800" dirty="0"/>
              <a:t> </a:t>
            </a:r>
            <a:r>
              <a:rPr lang="en-US" sz="1800" dirty="0" err="1"/>
              <a:t>prodaje</a:t>
            </a:r>
            <a:r>
              <a:rPr lang="en-US" sz="1800" dirty="0"/>
              <a:t> in </a:t>
            </a:r>
            <a:r>
              <a:rPr lang="en-US" sz="1800" dirty="0" err="1"/>
              <a:t>izgubo</a:t>
            </a:r>
            <a:r>
              <a:rPr lang="en-US" sz="1800" dirty="0"/>
              <a:t> </a:t>
            </a:r>
            <a:r>
              <a:rPr lang="en-US" sz="1800" dirty="0" err="1"/>
              <a:t>dobička</a:t>
            </a:r>
            <a:r>
              <a:rPr lang="en-US" sz="1800" dirty="0"/>
              <a:t>. </a:t>
            </a:r>
            <a:endParaRPr lang="sl-SI" sz="1800" dirty="0"/>
          </a:p>
          <a:p>
            <a:r>
              <a:rPr lang="en-US" sz="1800" dirty="0" err="1"/>
              <a:t>Podjetje</a:t>
            </a:r>
            <a:r>
              <a:rPr lang="en-US" sz="1800" dirty="0"/>
              <a:t> je </a:t>
            </a:r>
            <a:r>
              <a:rPr lang="en-US" sz="1800" dirty="0" err="1"/>
              <a:t>uporabilo</a:t>
            </a:r>
            <a:r>
              <a:rPr lang="en-US" sz="1800" dirty="0"/>
              <a:t> </a:t>
            </a:r>
            <a:r>
              <a:rPr lang="en-US" sz="1800" dirty="0" err="1"/>
              <a:t>funkcije</a:t>
            </a:r>
            <a:r>
              <a:rPr lang="en-US" sz="1800" dirty="0"/>
              <a:t> </a:t>
            </a:r>
            <a:r>
              <a:rPr lang="en-US" sz="1800" dirty="0" err="1"/>
              <a:t>DataRobots</a:t>
            </a:r>
            <a:r>
              <a:rPr lang="en-US" sz="1800" dirty="0"/>
              <a:t> </a:t>
            </a:r>
            <a:r>
              <a:rPr lang="en-US" sz="1800" dirty="0" err="1"/>
              <a:t>AutoML</a:t>
            </a:r>
            <a:r>
              <a:rPr lang="en-US" sz="1800" dirty="0"/>
              <a:t>, ki so </a:t>
            </a:r>
            <a:r>
              <a:rPr lang="en-US" sz="1800" dirty="0" err="1"/>
              <a:t>na</a:t>
            </a:r>
            <a:r>
              <a:rPr lang="en-US" sz="1800" dirty="0"/>
              <a:t> </a:t>
            </a:r>
            <a:r>
              <a:rPr lang="en-US" sz="1800" dirty="0" err="1"/>
              <a:t>podlagi</a:t>
            </a:r>
            <a:r>
              <a:rPr lang="en-US" sz="1800" dirty="0"/>
              <a:t> </a:t>
            </a:r>
            <a:r>
              <a:rPr lang="en-US" sz="1800" dirty="0" err="1"/>
              <a:t>zbranih</a:t>
            </a:r>
            <a:r>
              <a:rPr lang="en-US" sz="1800" dirty="0"/>
              <a:t> </a:t>
            </a:r>
            <a:r>
              <a:rPr lang="en-US" sz="1800" dirty="0" err="1"/>
              <a:t>podatkov</a:t>
            </a:r>
            <a:r>
              <a:rPr lang="en-US" sz="1800" dirty="0"/>
              <a:t> </a:t>
            </a:r>
            <a:r>
              <a:rPr lang="en-US" sz="1800" dirty="0" err="1"/>
              <a:t>podjetja</a:t>
            </a:r>
            <a:r>
              <a:rPr lang="en-US" sz="1800" dirty="0"/>
              <a:t> </a:t>
            </a:r>
            <a:r>
              <a:rPr lang="en-US" sz="1800" dirty="0" err="1"/>
              <a:t>ustvarile</a:t>
            </a:r>
            <a:r>
              <a:rPr lang="en-US" sz="1800" dirty="0"/>
              <a:t> model </a:t>
            </a:r>
            <a:r>
              <a:rPr lang="en-US" sz="1800" dirty="0" err="1"/>
              <a:t>napovedovanja</a:t>
            </a:r>
            <a:r>
              <a:rPr lang="en-US" sz="1800" dirty="0"/>
              <a:t> </a:t>
            </a:r>
            <a:r>
              <a:rPr lang="en-US" sz="1800" dirty="0" err="1"/>
              <a:t>povpraševanja</a:t>
            </a:r>
            <a:r>
              <a:rPr lang="en-US" sz="1800" dirty="0"/>
              <a:t>, ki je </a:t>
            </a:r>
            <a:r>
              <a:rPr lang="en-US" sz="1800" dirty="0" err="1"/>
              <a:t>napovedal</a:t>
            </a:r>
            <a:r>
              <a:rPr lang="en-US" sz="1800" dirty="0"/>
              <a:t> </a:t>
            </a:r>
            <a:r>
              <a:rPr lang="en-US" sz="1800" dirty="0" err="1"/>
              <a:t>povpraševanje</a:t>
            </a:r>
            <a:r>
              <a:rPr lang="en-US" sz="1800" dirty="0"/>
              <a:t> po </a:t>
            </a:r>
            <a:r>
              <a:rPr lang="en-US" sz="1800" dirty="0" err="1"/>
              <a:t>izdelkih</a:t>
            </a:r>
            <a:r>
              <a:rPr lang="en-US" sz="1800" dirty="0"/>
              <a:t> za </a:t>
            </a:r>
            <a:r>
              <a:rPr lang="en-US" sz="1800" dirty="0" err="1"/>
              <a:t>vsak</a:t>
            </a:r>
            <a:r>
              <a:rPr lang="en-US" sz="1800" dirty="0"/>
              <a:t> </a:t>
            </a:r>
            <a:r>
              <a:rPr lang="en-US" sz="1800" dirty="0" err="1"/>
              <a:t>njegov</a:t>
            </a:r>
            <a:r>
              <a:rPr lang="en-US" sz="1800" dirty="0"/>
              <a:t> </a:t>
            </a:r>
            <a:r>
              <a:rPr lang="en-US" sz="1800" dirty="0" err="1"/>
              <a:t>izdelek</a:t>
            </a:r>
            <a:r>
              <a:rPr lang="en-US" sz="1800" dirty="0"/>
              <a:t>. </a:t>
            </a:r>
            <a:endParaRPr lang="sl-SI" sz="1800" dirty="0"/>
          </a:p>
          <a:p>
            <a:r>
              <a:rPr lang="en-US" sz="1800" dirty="0"/>
              <a:t>Z </a:t>
            </a:r>
            <a:r>
              <a:rPr lang="en-US" sz="1800" dirty="0" err="1"/>
              <a:t>uporabo</a:t>
            </a:r>
            <a:r>
              <a:rPr lang="en-US" sz="1800" dirty="0"/>
              <a:t> </a:t>
            </a:r>
            <a:r>
              <a:rPr lang="en-US" sz="1800" dirty="0" err="1"/>
              <a:t>modela</a:t>
            </a:r>
            <a:r>
              <a:rPr lang="en-US" sz="1800" dirty="0"/>
              <a:t> je </a:t>
            </a:r>
            <a:r>
              <a:rPr lang="en-US" sz="1800" dirty="0" err="1"/>
              <a:t>podjetju</a:t>
            </a:r>
            <a:r>
              <a:rPr lang="en-US" sz="1800" dirty="0"/>
              <a:t> </a:t>
            </a:r>
            <a:r>
              <a:rPr lang="en-US" sz="1800" dirty="0" err="1"/>
              <a:t>uspelo</a:t>
            </a:r>
            <a:r>
              <a:rPr lang="en-US" sz="1800" dirty="0"/>
              <a:t> </a:t>
            </a:r>
            <a:r>
              <a:rPr lang="en-US" sz="1800" dirty="0" err="1"/>
              <a:t>zmanjšati</a:t>
            </a:r>
            <a:r>
              <a:rPr lang="en-US" sz="1800" dirty="0"/>
              <a:t> </a:t>
            </a:r>
            <a:r>
              <a:rPr lang="en-US" sz="1800" dirty="0" err="1"/>
              <a:t>količino</a:t>
            </a:r>
            <a:r>
              <a:rPr lang="en-US" sz="1800" dirty="0"/>
              <a:t> </a:t>
            </a:r>
            <a:r>
              <a:rPr lang="en-US" sz="1800" dirty="0" err="1"/>
              <a:t>odpadkov</a:t>
            </a:r>
            <a:r>
              <a:rPr lang="en-US" sz="1800" dirty="0"/>
              <a:t>, </a:t>
            </a:r>
            <a:r>
              <a:rPr lang="en-US" sz="1800" dirty="0" err="1"/>
              <a:t>optimizirati</a:t>
            </a:r>
            <a:r>
              <a:rPr lang="en-US" sz="1800" dirty="0"/>
              <a:t> raven </a:t>
            </a:r>
            <a:r>
              <a:rPr lang="en-US" sz="1800" dirty="0" err="1"/>
              <a:t>zalog</a:t>
            </a:r>
            <a:r>
              <a:rPr lang="en-US" sz="1800" dirty="0"/>
              <a:t>, </a:t>
            </a:r>
            <a:r>
              <a:rPr lang="en-US" sz="1800" dirty="0" err="1"/>
              <a:t>povečati</a:t>
            </a:r>
            <a:r>
              <a:rPr lang="en-US" sz="1800" dirty="0"/>
              <a:t> </a:t>
            </a:r>
            <a:r>
              <a:rPr lang="en-US" sz="1800" dirty="0" err="1"/>
              <a:t>dobiček</a:t>
            </a:r>
            <a:r>
              <a:rPr lang="en-US" sz="1800" dirty="0"/>
              <a:t> in </a:t>
            </a:r>
            <a:r>
              <a:rPr lang="en-US" sz="1800" dirty="0" err="1"/>
              <a:t>izboljšati</a:t>
            </a:r>
            <a:r>
              <a:rPr lang="en-US" sz="1800" dirty="0"/>
              <a:t> </a:t>
            </a:r>
            <a:r>
              <a:rPr lang="en-US" sz="1800" dirty="0" err="1"/>
              <a:t>zadovoljstvo</a:t>
            </a:r>
            <a:r>
              <a:rPr lang="en-US" sz="1800" dirty="0"/>
              <a:t> </a:t>
            </a:r>
            <a:r>
              <a:rPr lang="en-US" sz="1800" dirty="0" err="1"/>
              <a:t>strank</a:t>
            </a:r>
            <a:r>
              <a:rPr lang="en-US" sz="1800" dirty="0"/>
              <a:t> z </a:t>
            </a:r>
            <a:r>
              <a:rPr lang="en-US" sz="1800" dirty="0" err="1"/>
              <a:t>ohranjanjem</a:t>
            </a:r>
            <a:r>
              <a:rPr lang="en-US" sz="1800" dirty="0"/>
              <a:t> </a:t>
            </a:r>
            <a:r>
              <a:rPr lang="en-US" sz="1800" dirty="0" err="1"/>
              <a:t>razpoložljivih</a:t>
            </a:r>
            <a:r>
              <a:rPr lang="en-US" sz="1800" dirty="0"/>
              <a:t> </a:t>
            </a:r>
            <a:r>
              <a:rPr lang="en-US" sz="1800" dirty="0" err="1"/>
              <a:t>zalog</a:t>
            </a:r>
            <a:r>
              <a:rPr lang="en-US" sz="1800" dirty="0"/>
              <a:t> za </a:t>
            </a:r>
            <a:r>
              <a:rPr lang="en-US" sz="1800" dirty="0" err="1"/>
              <a:t>prodajo</a:t>
            </a:r>
            <a:r>
              <a:rPr lang="en-US" sz="1800" dirty="0"/>
              <a:t>.</a:t>
            </a:r>
            <a:endParaRPr lang="pl-PL" sz="1800" dirty="0"/>
          </a:p>
        </p:txBody>
      </p:sp>
    </p:spTree>
    <p:extLst>
      <p:ext uri="{BB962C8B-B14F-4D97-AF65-F5344CB8AC3E}">
        <p14:creationId xmlns:p14="http://schemas.microsoft.com/office/powerpoint/2010/main" val="353604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82E4F-9409-96B4-07DE-3CAC3A89A75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DBC974E-CE32-DC23-678F-FE5B14D5ACA4}"/>
              </a:ext>
            </a:extLst>
          </p:cNvPr>
          <p:cNvSpPr>
            <a:spLocks noGrp="1"/>
          </p:cNvSpPr>
          <p:nvPr>
            <p:ph type="title"/>
          </p:nvPr>
        </p:nvSpPr>
        <p:spPr/>
        <p:txBody>
          <a:bodyPr/>
          <a:lstStyle/>
          <a:p>
            <a:r>
              <a:rPr lang="pl-PL" dirty="0"/>
              <a:t>Tableau s TabPy</a:t>
            </a:r>
          </a:p>
        </p:txBody>
      </p:sp>
      <p:sp>
        <p:nvSpPr>
          <p:cNvPr id="5" name="Symbol zastępczy zawartości 4">
            <a:extLst>
              <a:ext uri="{FF2B5EF4-FFF2-40B4-BE49-F238E27FC236}">
                <a16:creationId xmlns:a16="http://schemas.microsoft.com/office/drawing/2014/main" id="{C17D9749-EB5F-90D8-7342-CD0F59F49357}"/>
              </a:ext>
            </a:extLst>
          </p:cNvPr>
          <p:cNvSpPr>
            <a:spLocks noGrp="1"/>
          </p:cNvSpPr>
          <p:nvPr>
            <p:ph idx="1"/>
          </p:nvPr>
        </p:nvSpPr>
        <p:spPr/>
        <p:txBody>
          <a:bodyPr>
            <a:normAutofit/>
          </a:bodyPr>
          <a:lstStyle/>
          <a:p>
            <a:r>
              <a:rPr lang="en-US" sz="1800" dirty="0"/>
              <a:t>Tableau so </a:t>
            </a:r>
            <a:r>
              <a:rPr lang="en-US" sz="1800" dirty="0" err="1"/>
              <a:t>razvili</a:t>
            </a:r>
            <a:r>
              <a:rPr lang="en-US" sz="1800" dirty="0"/>
              <a:t> </a:t>
            </a:r>
            <a:r>
              <a:rPr lang="en-US" sz="1800" dirty="0" err="1"/>
              <a:t>soustanovitelji</a:t>
            </a:r>
            <a:r>
              <a:rPr lang="en-US" sz="1800" dirty="0"/>
              <a:t> Chris Stolte, Pat Hanrahan in Christian Chabot, ki so </a:t>
            </a:r>
            <a:r>
              <a:rPr lang="en-US" sz="1800" dirty="0" err="1"/>
              <a:t>bili</a:t>
            </a:r>
            <a:r>
              <a:rPr lang="en-US" sz="1800" dirty="0"/>
              <a:t> </a:t>
            </a:r>
            <a:r>
              <a:rPr lang="en-US" sz="1800" dirty="0" err="1"/>
              <a:t>odgovorni</a:t>
            </a:r>
            <a:r>
              <a:rPr lang="en-US" sz="1800" dirty="0"/>
              <a:t> za </a:t>
            </a:r>
            <a:r>
              <a:rPr lang="en-US" sz="1800" dirty="0" err="1"/>
              <a:t>razvoj</a:t>
            </a:r>
            <a:r>
              <a:rPr lang="en-US" sz="1800" dirty="0"/>
              <a:t> in </a:t>
            </a:r>
            <a:r>
              <a:rPr lang="en-US" sz="1800" dirty="0" err="1"/>
              <a:t>patentiranje</a:t>
            </a:r>
            <a:r>
              <a:rPr lang="en-US" sz="1800" dirty="0"/>
              <a:t> </a:t>
            </a:r>
            <a:r>
              <a:rPr lang="en-US" sz="1800" dirty="0" err="1"/>
              <a:t>temeljne</a:t>
            </a:r>
            <a:r>
              <a:rPr lang="en-US" sz="1800" dirty="0"/>
              <a:t> </a:t>
            </a:r>
            <a:r>
              <a:rPr lang="en-US" sz="1800" dirty="0" err="1"/>
              <a:t>tehnologije</a:t>
            </a:r>
            <a:r>
              <a:rPr lang="en-US" sz="1800" dirty="0"/>
              <a:t> </a:t>
            </a:r>
            <a:r>
              <a:rPr lang="en-US" sz="1800" dirty="0" err="1"/>
              <a:t>VizQL</a:t>
            </a:r>
            <a:r>
              <a:rPr lang="en-US" sz="1800" dirty="0"/>
              <a:t>. Ta </a:t>
            </a:r>
            <a:r>
              <a:rPr lang="en-US" sz="1800" dirty="0" err="1"/>
              <a:t>tehnologija</a:t>
            </a:r>
            <a:r>
              <a:rPr lang="en-US" sz="1800" dirty="0"/>
              <a:t> je </a:t>
            </a:r>
            <a:r>
              <a:rPr lang="en-US" sz="1800" dirty="0" err="1"/>
              <a:t>omogočila</a:t>
            </a:r>
            <a:r>
              <a:rPr lang="en-US" sz="1800" dirty="0"/>
              <a:t> </a:t>
            </a:r>
            <a:r>
              <a:rPr lang="en-US" sz="1800" dirty="0" err="1"/>
              <a:t>poenostavitev</a:t>
            </a:r>
            <a:r>
              <a:rPr lang="en-US" sz="1800" dirty="0"/>
              <a:t> </a:t>
            </a:r>
            <a:r>
              <a:rPr lang="en-US" sz="1800" dirty="0" err="1"/>
              <a:t>vizualizacije</a:t>
            </a:r>
            <a:r>
              <a:rPr lang="en-US" sz="1800" dirty="0"/>
              <a:t> </a:t>
            </a:r>
            <a:r>
              <a:rPr lang="en-US" sz="1800" dirty="0" err="1"/>
              <a:t>podatkov</a:t>
            </a:r>
            <a:r>
              <a:rPr lang="en-US" sz="1800" dirty="0"/>
              <a:t> s </a:t>
            </a:r>
            <a:r>
              <a:rPr lang="en-US" sz="1800" dirty="0" err="1"/>
              <a:t>pomočjo</a:t>
            </a:r>
            <a:r>
              <a:rPr lang="en-US" sz="1800" dirty="0"/>
              <a:t> </a:t>
            </a:r>
            <a:r>
              <a:rPr lang="en-US" sz="1800" dirty="0" err="1"/>
              <a:t>povleci</a:t>
            </a:r>
            <a:r>
              <a:rPr lang="en-US" sz="1800" dirty="0"/>
              <a:t> in </a:t>
            </a:r>
            <a:r>
              <a:rPr lang="en-US" sz="1800" dirty="0" err="1"/>
              <a:t>spusti</a:t>
            </a:r>
            <a:r>
              <a:rPr lang="en-US" sz="1800" dirty="0"/>
              <a:t>, </a:t>
            </a:r>
            <a:r>
              <a:rPr lang="en-US" sz="1800" dirty="0" err="1"/>
              <a:t>pozneje</a:t>
            </a:r>
            <a:r>
              <a:rPr lang="en-US" sz="1800" dirty="0"/>
              <a:t> pa je </a:t>
            </a:r>
            <a:r>
              <a:rPr lang="en-US" sz="1800" dirty="0" err="1"/>
              <a:t>bila</a:t>
            </a:r>
            <a:r>
              <a:rPr lang="en-US" sz="1800" dirty="0"/>
              <a:t> </a:t>
            </a:r>
            <a:r>
              <a:rPr lang="en-US" sz="1800" dirty="0" err="1"/>
              <a:t>vključena</a:t>
            </a:r>
            <a:r>
              <a:rPr lang="en-US" sz="1800" dirty="0"/>
              <a:t> </a:t>
            </a:r>
            <a:r>
              <a:rPr lang="en-US" sz="1800" dirty="0" err="1"/>
              <a:t>tehnologija</a:t>
            </a:r>
            <a:r>
              <a:rPr lang="en-US" sz="1800" dirty="0"/>
              <a:t> </a:t>
            </a:r>
            <a:r>
              <a:rPr lang="en-US" sz="1800" dirty="0" err="1"/>
              <a:t>TabPy</a:t>
            </a:r>
            <a:r>
              <a:rPr lang="en-US" sz="1800" dirty="0"/>
              <a:t>, ki </a:t>
            </a:r>
            <a:r>
              <a:rPr lang="en-US" sz="1800" dirty="0" err="1"/>
              <a:t>omogoča</a:t>
            </a:r>
            <a:r>
              <a:rPr lang="en-US" sz="1800" dirty="0"/>
              <a:t> </a:t>
            </a:r>
            <a:r>
              <a:rPr lang="en-US" sz="1800" dirty="0" err="1"/>
              <a:t>tudi</a:t>
            </a:r>
            <a:r>
              <a:rPr lang="en-US" sz="1800" dirty="0"/>
              <a:t> </a:t>
            </a:r>
            <a:r>
              <a:rPr lang="en-US" sz="1800" dirty="0" err="1"/>
              <a:t>analitiko</a:t>
            </a:r>
            <a:r>
              <a:rPr lang="en-US" sz="1800" dirty="0"/>
              <a:t> </a:t>
            </a:r>
            <a:r>
              <a:rPr lang="en-US" sz="1800" dirty="0" err="1"/>
              <a:t>na</a:t>
            </a:r>
            <a:r>
              <a:rPr lang="en-US" sz="1800" dirty="0"/>
              <a:t> </a:t>
            </a:r>
            <a:r>
              <a:rPr lang="en-US" sz="1800" dirty="0" err="1"/>
              <a:t>podlagi</a:t>
            </a:r>
            <a:r>
              <a:rPr lang="en-US" sz="1800" dirty="0"/>
              <a:t> </a:t>
            </a:r>
            <a:r>
              <a:rPr lang="en-US" sz="1800" dirty="0" err="1"/>
              <a:t>Pythona</a:t>
            </a:r>
            <a:r>
              <a:rPr lang="en-US" sz="1800" dirty="0"/>
              <a:t>. </a:t>
            </a:r>
            <a:endParaRPr lang="sl-SI" sz="1800" dirty="0"/>
          </a:p>
          <a:p>
            <a:r>
              <a:rPr lang="en-US" sz="1800" dirty="0" err="1"/>
              <a:t>Glavni</a:t>
            </a:r>
            <a:r>
              <a:rPr lang="en-US" sz="1800" dirty="0"/>
              <a:t> </a:t>
            </a:r>
            <a:r>
              <a:rPr lang="en-US" sz="1800" dirty="0" err="1"/>
              <a:t>namen</a:t>
            </a:r>
            <a:r>
              <a:rPr lang="en-US" sz="1800" dirty="0"/>
              <a:t> </a:t>
            </a:r>
            <a:r>
              <a:rPr lang="en-US" sz="1800" dirty="0" err="1"/>
              <a:t>orodja</a:t>
            </a:r>
            <a:r>
              <a:rPr lang="en-US" sz="1800" dirty="0"/>
              <a:t> je </a:t>
            </a:r>
            <a:r>
              <a:rPr lang="en-US" sz="1800" dirty="0" err="1"/>
              <a:t>zagotoviti</a:t>
            </a:r>
            <a:r>
              <a:rPr lang="en-US" sz="1800" dirty="0"/>
              <a:t> </a:t>
            </a:r>
            <a:r>
              <a:rPr lang="en-US" sz="1800" dirty="0" err="1"/>
              <a:t>prijazen</a:t>
            </a:r>
            <a:r>
              <a:rPr lang="en-US" sz="1800" dirty="0"/>
              <a:t> </a:t>
            </a:r>
            <a:r>
              <a:rPr lang="en-US" sz="1800" dirty="0" err="1"/>
              <a:t>vmesnik</a:t>
            </a:r>
            <a:r>
              <a:rPr lang="en-US" sz="1800" dirty="0"/>
              <a:t> za </a:t>
            </a:r>
            <a:r>
              <a:rPr lang="en-US" sz="1800" dirty="0" err="1"/>
              <a:t>izdelavo</a:t>
            </a:r>
            <a:r>
              <a:rPr lang="en-US" sz="1800" dirty="0"/>
              <a:t> </a:t>
            </a:r>
            <a:r>
              <a:rPr lang="en-US" sz="1800" dirty="0" err="1"/>
              <a:t>vizualizacij</a:t>
            </a:r>
            <a:r>
              <a:rPr lang="en-US" sz="1800" dirty="0"/>
              <a:t> </a:t>
            </a:r>
            <a:r>
              <a:rPr lang="en-US" sz="1800" dirty="0" err="1"/>
              <a:t>podatkovnih</a:t>
            </a:r>
            <a:r>
              <a:rPr lang="en-US" sz="1800" dirty="0"/>
              <a:t> </a:t>
            </a:r>
            <a:r>
              <a:rPr lang="en-US" sz="1800" dirty="0" err="1"/>
              <a:t>nizov</a:t>
            </a:r>
            <a:r>
              <a:rPr lang="en-US" sz="1800" dirty="0"/>
              <a:t>, </a:t>
            </a:r>
            <a:r>
              <a:rPr lang="en-US" sz="1800" dirty="0" err="1"/>
              <a:t>hkrati</a:t>
            </a:r>
            <a:r>
              <a:rPr lang="en-US" sz="1800" dirty="0"/>
              <a:t> pa </a:t>
            </a:r>
            <a:r>
              <a:rPr lang="en-US" sz="1800" dirty="0" err="1"/>
              <a:t>dodati</a:t>
            </a:r>
            <a:r>
              <a:rPr lang="en-US" sz="1800" dirty="0"/>
              <a:t> </a:t>
            </a:r>
            <a:r>
              <a:rPr lang="en-US" sz="1800" dirty="0" err="1"/>
              <a:t>analitično</a:t>
            </a:r>
            <a:r>
              <a:rPr lang="en-US" sz="1800" dirty="0"/>
              <a:t> </a:t>
            </a:r>
            <a:r>
              <a:rPr lang="en-US" sz="1800" dirty="0" err="1"/>
              <a:t>moč</a:t>
            </a:r>
            <a:r>
              <a:rPr lang="en-US" sz="1800" dirty="0"/>
              <a:t> </a:t>
            </a:r>
            <a:r>
              <a:rPr lang="en-US" sz="1800" dirty="0" err="1"/>
              <a:t>Pythona</a:t>
            </a:r>
            <a:r>
              <a:rPr lang="en-US" sz="1800" dirty="0"/>
              <a:t>, ki </a:t>
            </a:r>
            <a:r>
              <a:rPr lang="en-US" sz="1800" dirty="0" err="1"/>
              <a:t>omogoča</a:t>
            </a:r>
            <a:r>
              <a:rPr lang="en-US" sz="1800" dirty="0"/>
              <a:t> </a:t>
            </a:r>
            <a:r>
              <a:rPr lang="en-US" sz="1800" dirty="0" err="1"/>
              <a:t>kompleksno</a:t>
            </a:r>
            <a:r>
              <a:rPr lang="en-US" sz="1800" dirty="0"/>
              <a:t> </a:t>
            </a:r>
            <a:r>
              <a:rPr lang="en-US" sz="1800" dirty="0" err="1"/>
              <a:t>analizo</a:t>
            </a:r>
            <a:r>
              <a:rPr lang="en-US" sz="1800" dirty="0"/>
              <a:t> </a:t>
            </a:r>
            <a:r>
              <a:rPr lang="en-US" sz="1800" dirty="0" err="1"/>
              <a:t>podatkov</a:t>
            </a:r>
            <a:r>
              <a:rPr lang="en-US" sz="1800" dirty="0"/>
              <a:t>. </a:t>
            </a:r>
            <a:endParaRPr lang="sl-SI" sz="1800" dirty="0"/>
          </a:p>
          <a:p>
            <a:r>
              <a:rPr lang="en-US" sz="1800" dirty="0"/>
              <a:t>Tableau je </a:t>
            </a:r>
            <a:r>
              <a:rPr lang="en-US" sz="1800" dirty="0" err="1"/>
              <a:t>zaradi</a:t>
            </a:r>
            <a:r>
              <a:rPr lang="en-US" sz="1800" dirty="0"/>
              <a:t> </a:t>
            </a:r>
            <a:r>
              <a:rPr lang="en-US" sz="1800" dirty="0" err="1"/>
              <a:t>svoje</a:t>
            </a:r>
            <a:r>
              <a:rPr lang="en-US" sz="1800" dirty="0"/>
              <a:t> </a:t>
            </a:r>
            <a:r>
              <a:rPr lang="en-US" sz="1800" dirty="0" err="1"/>
              <a:t>zmožnosti</a:t>
            </a:r>
            <a:r>
              <a:rPr lang="en-US" sz="1800" dirty="0"/>
              <a:t> </a:t>
            </a:r>
            <a:r>
              <a:rPr lang="en-US" sz="1800" dirty="0" err="1"/>
              <a:t>obdelave</a:t>
            </a:r>
            <a:r>
              <a:rPr lang="en-US" sz="1800" dirty="0"/>
              <a:t> </a:t>
            </a:r>
            <a:r>
              <a:rPr lang="en-US" sz="1800" dirty="0" err="1"/>
              <a:t>velikih</a:t>
            </a:r>
            <a:r>
              <a:rPr lang="en-US" sz="1800" dirty="0"/>
              <a:t> </a:t>
            </a:r>
            <a:r>
              <a:rPr lang="en-US" sz="1800" dirty="0" err="1"/>
              <a:t>podatkovnih</a:t>
            </a:r>
            <a:r>
              <a:rPr lang="en-US" sz="1800" dirty="0"/>
              <a:t> </a:t>
            </a:r>
            <a:r>
              <a:rPr lang="en-US" sz="1800" dirty="0" err="1"/>
              <a:t>nizov</a:t>
            </a:r>
            <a:r>
              <a:rPr lang="en-US" sz="1800" dirty="0"/>
              <a:t> in </a:t>
            </a:r>
            <a:r>
              <a:rPr lang="en-US" sz="1800" dirty="0" err="1"/>
              <a:t>poenostavljenih</a:t>
            </a:r>
            <a:r>
              <a:rPr lang="en-US" sz="1800" dirty="0"/>
              <a:t> </a:t>
            </a:r>
            <a:r>
              <a:rPr lang="en-US" sz="1800" dirty="0" err="1"/>
              <a:t>postopkov</a:t>
            </a:r>
            <a:r>
              <a:rPr lang="en-US" sz="1800" dirty="0"/>
              <a:t> </a:t>
            </a:r>
            <a:r>
              <a:rPr lang="en-US" sz="1800" dirty="0" err="1"/>
              <a:t>vizualizacije</a:t>
            </a:r>
            <a:r>
              <a:rPr lang="en-US" sz="1800" dirty="0"/>
              <a:t> </a:t>
            </a:r>
            <a:r>
              <a:rPr lang="en-US" sz="1800" dirty="0" err="1"/>
              <a:t>široko</a:t>
            </a:r>
            <a:r>
              <a:rPr lang="en-US" sz="1800" dirty="0"/>
              <a:t> </a:t>
            </a:r>
            <a:r>
              <a:rPr lang="en-US" sz="1800" dirty="0" err="1"/>
              <a:t>sprejet</a:t>
            </a:r>
            <a:r>
              <a:rPr lang="en-US" sz="1800" dirty="0"/>
              <a:t> v </a:t>
            </a:r>
            <a:r>
              <a:rPr lang="en-US" sz="1800" dirty="0" err="1"/>
              <a:t>poslovnih</a:t>
            </a:r>
            <a:r>
              <a:rPr lang="en-US" sz="1800" dirty="0"/>
              <a:t> in </a:t>
            </a:r>
            <a:r>
              <a:rPr lang="en-US" sz="1800" dirty="0" err="1"/>
              <a:t>akademskih</a:t>
            </a:r>
            <a:r>
              <a:rPr lang="en-US" sz="1800" dirty="0"/>
              <a:t> </a:t>
            </a:r>
            <a:r>
              <a:rPr lang="en-US" sz="1800" dirty="0" err="1"/>
              <a:t>sferah</a:t>
            </a:r>
            <a:r>
              <a:rPr lang="en-US" sz="1800" dirty="0"/>
              <a:t>. </a:t>
            </a:r>
            <a:r>
              <a:rPr lang="en-US" sz="1800" dirty="0" err="1"/>
              <a:t>Omogoča</a:t>
            </a:r>
            <a:r>
              <a:rPr lang="en-US" sz="1800" dirty="0"/>
              <a:t> </a:t>
            </a:r>
            <a:r>
              <a:rPr lang="en-US" sz="1800" dirty="0" err="1"/>
              <a:t>tudi</a:t>
            </a:r>
            <a:r>
              <a:rPr lang="en-US" sz="1800" dirty="0"/>
              <a:t> </a:t>
            </a:r>
            <a:r>
              <a:rPr lang="en-US" sz="1800" dirty="0" err="1"/>
              <a:t>analize</a:t>
            </a:r>
            <a:r>
              <a:rPr lang="en-US" sz="1800" dirty="0"/>
              <a:t>, ki </a:t>
            </a:r>
            <a:r>
              <a:rPr lang="en-US" sz="1800" dirty="0" err="1"/>
              <a:t>zagotavljajo</a:t>
            </a:r>
            <a:r>
              <a:rPr lang="en-US" sz="1800" dirty="0"/>
              <a:t> </a:t>
            </a:r>
            <a:r>
              <a:rPr lang="en-US" sz="1800" dirty="0" err="1"/>
              <a:t>rezultate</a:t>
            </a:r>
            <a:r>
              <a:rPr lang="en-US" sz="1800" dirty="0"/>
              <a:t> za </a:t>
            </a:r>
            <a:r>
              <a:rPr lang="en-US" sz="1800" dirty="0" err="1"/>
              <a:t>odločanje</a:t>
            </a:r>
            <a:r>
              <a:rPr lang="en-US" sz="1800" dirty="0"/>
              <a:t> </a:t>
            </a:r>
            <a:r>
              <a:rPr lang="en-US" sz="1800" dirty="0" err="1"/>
              <a:t>na</a:t>
            </a:r>
            <a:r>
              <a:rPr lang="en-US" sz="1800" dirty="0"/>
              <a:t> </a:t>
            </a:r>
            <a:r>
              <a:rPr lang="en-US" sz="1800" dirty="0" err="1"/>
              <a:t>podlagi</a:t>
            </a:r>
            <a:r>
              <a:rPr lang="en-US" sz="1800" dirty="0"/>
              <a:t> </a:t>
            </a:r>
            <a:r>
              <a:rPr lang="en-US" sz="1800" dirty="0" err="1"/>
              <a:t>podatkov</a:t>
            </a:r>
            <a:r>
              <a:rPr lang="en-US" sz="1800" dirty="0"/>
              <a:t>.</a:t>
            </a:r>
            <a:endParaRPr lang="pl-PL" sz="1800" dirty="0"/>
          </a:p>
        </p:txBody>
      </p:sp>
      <p:sp>
        <p:nvSpPr>
          <p:cNvPr id="6" name="Symbol zastępczy zawartości 4">
            <a:extLst>
              <a:ext uri="{FF2B5EF4-FFF2-40B4-BE49-F238E27FC236}">
                <a16:creationId xmlns:a16="http://schemas.microsoft.com/office/drawing/2014/main" id="{2E4C190C-01DE-0E70-981C-43D0EC0BF9F5}"/>
              </a:ext>
            </a:extLst>
          </p:cNvPr>
          <p:cNvSpPr txBox="1">
            <a:spLocks/>
          </p:cNvSpPr>
          <p:nvPr/>
        </p:nvSpPr>
        <p:spPr>
          <a:xfrm>
            <a:off x="702732" y="5864032"/>
            <a:ext cx="6033970" cy="65688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Tableau (2024). AI in Tableau. Available at: https://www.tableau.com/products/artificial-intelligence</a:t>
            </a:r>
          </a:p>
          <a:p>
            <a:pPr marL="0" indent="0">
              <a:buFont typeface="Arial" panose="020B0604020202020204" pitchFamily="34" charset="0"/>
              <a:buNone/>
            </a:pPr>
            <a:r>
              <a:rPr lang="en-US" sz="1200" dirty="0">
                <a:solidFill>
                  <a:srgbClr val="7F7F7F"/>
                </a:solidFill>
              </a:rPr>
              <a:t>Batt, S., </a:t>
            </a:r>
            <a:r>
              <a:rPr lang="en-US" sz="1200" dirty="0" err="1">
                <a:solidFill>
                  <a:srgbClr val="7F7F7F"/>
                </a:solidFill>
              </a:rPr>
              <a:t>Grealis</a:t>
            </a:r>
            <a:r>
              <a:rPr lang="en-US" sz="1200" dirty="0">
                <a:solidFill>
                  <a:srgbClr val="7F7F7F"/>
                </a:solidFill>
              </a:rPr>
              <a:t>, T., Harmon, O., &amp; </a:t>
            </a:r>
            <a:r>
              <a:rPr lang="en-US" sz="1200" dirty="0" err="1">
                <a:solidFill>
                  <a:srgbClr val="7F7F7F"/>
                </a:solidFill>
              </a:rPr>
              <a:t>Tomolonis</a:t>
            </a:r>
            <a:r>
              <a:rPr lang="en-US" sz="1200" dirty="0">
                <a:solidFill>
                  <a:srgbClr val="7F7F7F"/>
                </a:solidFill>
              </a:rPr>
              <a:t>, P. (2020). </a:t>
            </a:r>
            <a:r>
              <a:rPr lang="en-US" sz="1200" i="1" dirty="0">
                <a:solidFill>
                  <a:srgbClr val="7F7F7F"/>
                </a:solidFill>
              </a:rPr>
              <a:t>Learning Tableau: A data visualization tool. The Journal of Economic Education</a:t>
            </a:r>
            <a:r>
              <a:rPr lang="en-US" sz="1200" dirty="0">
                <a:solidFill>
                  <a:srgbClr val="7F7F7F"/>
                </a:solidFill>
              </a:rPr>
              <a:t>, 51(3–4), 317–328. https://doi.org/10.1080/00220485.2020.1804503</a:t>
            </a:r>
          </a:p>
          <a:p>
            <a:pPr marL="0" indent="0">
              <a:buFont typeface="Arial" panose="020B0604020202020204" pitchFamily="34" charset="0"/>
              <a:buNone/>
            </a:pPr>
            <a:endParaRPr lang="en-US" sz="1200" dirty="0">
              <a:solidFill>
                <a:srgbClr val="7F7F7F"/>
              </a:solidFill>
            </a:endParaRPr>
          </a:p>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420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847E5-0406-7A78-DE5D-D035D3428C9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ADAF04B-CE6D-8C65-0C7A-AA47E410F10F}"/>
              </a:ext>
            </a:extLst>
          </p:cNvPr>
          <p:cNvSpPr>
            <a:spLocks noGrp="1"/>
          </p:cNvSpPr>
          <p:nvPr>
            <p:ph type="title"/>
          </p:nvPr>
        </p:nvSpPr>
        <p:spPr/>
        <p:txBody>
          <a:bodyPr/>
          <a:lstStyle/>
          <a:p>
            <a:r>
              <a:rPr lang="pl-PL" dirty="0"/>
              <a:t>Tableau s TabPy</a:t>
            </a:r>
          </a:p>
        </p:txBody>
      </p:sp>
      <p:pic>
        <p:nvPicPr>
          <p:cNvPr id="4098" name="Picture 2" descr="Python Integration with Tableau And Running Python Scripts inside Tableau –  Technical Jockey –&gt; Powered By Instrovate.com">
            <a:extLst>
              <a:ext uri="{FF2B5EF4-FFF2-40B4-BE49-F238E27FC236}">
                <a16:creationId xmlns:a16="http://schemas.microsoft.com/office/drawing/2014/main" id="{9476E065-2833-221E-C32D-52D5E6E05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113" y="1309255"/>
            <a:ext cx="7299180" cy="477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79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85661-9C32-20CB-E5FA-4C70A66D918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383DEB4-D7EB-996D-31A0-401332E27CDA}"/>
              </a:ext>
            </a:extLst>
          </p:cNvPr>
          <p:cNvSpPr>
            <a:spLocks noGrp="1"/>
          </p:cNvSpPr>
          <p:nvPr>
            <p:ph type="title"/>
          </p:nvPr>
        </p:nvSpPr>
        <p:spPr/>
        <p:txBody>
          <a:bodyPr/>
          <a:lstStyle/>
          <a:p>
            <a:r>
              <a:rPr lang="pl-PL" dirty="0"/>
              <a:t>Tableau s TabPy</a:t>
            </a:r>
          </a:p>
        </p:txBody>
      </p:sp>
      <p:sp>
        <p:nvSpPr>
          <p:cNvPr id="5" name="Symbol zastępczy zawartości 4">
            <a:extLst>
              <a:ext uri="{FF2B5EF4-FFF2-40B4-BE49-F238E27FC236}">
                <a16:creationId xmlns:a16="http://schemas.microsoft.com/office/drawing/2014/main" id="{CD8E5B24-364D-6813-D004-FA1CA037764B}"/>
              </a:ext>
            </a:extLst>
          </p:cNvPr>
          <p:cNvSpPr>
            <a:spLocks noGrp="1"/>
          </p:cNvSpPr>
          <p:nvPr>
            <p:ph idx="1"/>
          </p:nvPr>
        </p:nvSpPr>
        <p:spPr/>
        <p:txBody>
          <a:bodyPr>
            <a:normAutofit/>
          </a:bodyPr>
          <a:lstStyle/>
          <a:p>
            <a:r>
              <a:rPr lang="en-US" sz="1800" dirty="0" err="1"/>
              <a:t>TabPy</a:t>
            </a:r>
            <a:r>
              <a:rPr lang="en-US" sz="1800" dirty="0"/>
              <a:t> </a:t>
            </a:r>
            <a:r>
              <a:rPr lang="en-US" sz="1800" dirty="0" err="1"/>
              <a:t>uporabnikom</a:t>
            </a:r>
            <a:r>
              <a:rPr lang="en-US" sz="1800" dirty="0"/>
              <a:t> </a:t>
            </a:r>
            <a:r>
              <a:rPr lang="en-US" sz="1800" dirty="0" err="1"/>
              <a:t>omogoča</a:t>
            </a:r>
            <a:r>
              <a:rPr lang="en-US" sz="1800" dirty="0"/>
              <a:t> </a:t>
            </a:r>
            <a:r>
              <a:rPr lang="en-US" sz="1800" dirty="0" err="1"/>
              <a:t>izvajanje</a:t>
            </a:r>
            <a:r>
              <a:rPr lang="en-US" sz="1800" dirty="0"/>
              <a:t> </a:t>
            </a:r>
            <a:r>
              <a:rPr lang="en-US" sz="1800" dirty="0" err="1"/>
              <a:t>skript</a:t>
            </a:r>
            <a:r>
              <a:rPr lang="en-US" sz="1800" dirty="0"/>
              <a:t> Python v Tableau, </a:t>
            </a:r>
            <a:r>
              <a:rPr lang="en-US" sz="1800" dirty="0" err="1"/>
              <a:t>kar</a:t>
            </a:r>
            <a:r>
              <a:rPr lang="en-US" sz="1800" dirty="0"/>
              <a:t> </a:t>
            </a:r>
            <a:r>
              <a:rPr lang="en-US" sz="1800" dirty="0" err="1"/>
              <a:t>omogoča</a:t>
            </a:r>
            <a:r>
              <a:rPr lang="en-US" sz="1800" dirty="0"/>
              <a:t> </a:t>
            </a:r>
            <a:r>
              <a:rPr lang="en-US" sz="1800" dirty="0" err="1"/>
              <a:t>prilagojene</a:t>
            </a:r>
            <a:r>
              <a:rPr lang="en-US" sz="1800" dirty="0"/>
              <a:t> </a:t>
            </a:r>
            <a:r>
              <a:rPr lang="en-US" sz="1800" dirty="0" err="1"/>
              <a:t>izračune</a:t>
            </a:r>
            <a:r>
              <a:rPr lang="en-US" sz="1800" dirty="0"/>
              <a:t> </a:t>
            </a:r>
            <a:r>
              <a:rPr lang="en-US" sz="1800" dirty="0" err="1"/>
              <a:t>ter</a:t>
            </a:r>
            <a:r>
              <a:rPr lang="en-US" sz="1800" dirty="0"/>
              <a:t> </a:t>
            </a:r>
            <a:r>
              <a:rPr lang="en-US" sz="1800" dirty="0" err="1"/>
              <a:t>izvajanje</a:t>
            </a:r>
            <a:r>
              <a:rPr lang="en-US" sz="1800" dirty="0"/>
              <a:t> </a:t>
            </a:r>
            <a:r>
              <a:rPr lang="en-US" sz="1800" dirty="0" err="1"/>
              <a:t>naprednejših</a:t>
            </a:r>
            <a:r>
              <a:rPr lang="en-US" sz="1800" dirty="0"/>
              <a:t> </a:t>
            </a:r>
            <a:r>
              <a:rPr lang="en-US" sz="1800" dirty="0" err="1"/>
              <a:t>analitičnih</a:t>
            </a:r>
            <a:r>
              <a:rPr lang="en-US" sz="1800" dirty="0"/>
              <a:t> </a:t>
            </a:r>
            <a:r>
              <a:rPr lang="en-US" sz="1800" dirty="0" err="1"/>
              <a:t>modelov</a:t>
            </a:r>
            <a:r>
              <a:rPr lang="en-US" sz="1800" dirty="0"/>
              <a:t> in </a:t>
            </a:r>
            <a:r>
              <a:rPr lang="en-US" sz="1800" dirty="0" err="1"/>
              <a:t>analiz</a:t>
            </a:r>
            <a:r>
              <a:rPr lang="en-US" sz="1800" dirty="0"/>
              <a:t>. </a:t>
            </a:r>
            <a:endParaRPr lang="sl-SI" sz="1800" dirty="0"/>
          </a:p>
          <a:p>
            <a:r>
              <a:rPr lang="en-US" sz="1800" dirty="0" err="1"/>
              <a:t>Platforma</a:t>
            </a:r>
            <a:r>
              <a:rPr lang="en-US" sz="1800" dirty="0"/>
              <a:t> </a:t>
            </a:r>
            <a:r>
              <a:rPr lang="en-US" sz="1800" dirty="0" err="1"/>
              <a:t>omogoča</a:t>
            </a:r>
            <a:r>
              <a:rPr lang="en-US" sz="1800" dirty="0"/>
              <a:t> </a:t>
            </a:r>
            <a:r>
              <a:rPr lang="en-US" sz="1800" dirty="0" err="1"/>
              <a:t>tudi</a:t>
            </a:r>
            <a:r>
              <a:rPr lang="en-US" sz="1800" dirty="0"/>
              <a:t> </a:t>
            </a:r>
            <a:r>
              <a:rPr lang="en-US" sz="1800" dirty="0" err="1"/>
              <a:t>vizualizacijo</a:t>
            </a:r>
            <a:r>
              <a:rPr lang="en-US" sz="1800" dirty="0"/>
              <a:t> (</a:t>
            </a:r>
            <a:r>
              <a:rPr lang="en-US" sz="1800" dirty="0" err="1"/>
              <a:t>npr</a:t>
            </a:r>
            <a:r>
              <a:rPr lang="en-US" sz="1800" dirty="0"/>
              <a:t>. </a:t>
            </a:r>
            <a:r>
              <a:rPr lang="en-US" sz="1800" dirty="0" err="1"/>
              <a:t>časovne</a:t>
            </a:r>
            <a:r>
              <a:rPr lang="en-US" sz="1800" dirty="0"/>
              <a:t> </a:t>
            </a:r>
            <a:r>
              <a:rPr lang="en-US" sz="1800" dirty="0" err="1"/>
              <a:t>vrste</a:t>
            </a:r>
            <a:r>
              <a:rPr lang="en-US" sz="1800" dirty="0"/>
              <a:t> in </a:t>
            </a:r>
            <a:r>
              <a:rPr lang="en-US" sz="1800" dirty="0" err="1"/>
              <a:t>toplotne</a:t>
            </a:r>
            <a:r>
              <a:rPr lang="en-US" sz="1800" dirty="0"/>
              <a:t> </a:t>
            </a:r>
            <a:r>
              <a:rPr lang="en-US" sz="1800" dirty="0" err="1"/>
              <a:t>zemljevide</a:t>
            </a:r>
            <a:r>
              <a:rPr lang="en-US" sz="1800" dirty="0"/>
              <a:t>), ki jo je </a:t>
            </a:r>
            <a:r>
              <a:rPr lang="en-US" sz="1800" dirty="0" err="1"/>
              <a:t>mogoče</a:t>
            </a:r>
            <a:r>
              <a:rPr lang="en-US" sz="1800" dirty="0"/>
              <a:t> </a:t>
            </a:r>
            <a:r>
              <a:rPr lang="en-US" sz="1800" dirty="0" err="1"/>
              <a:t>dodatno</a:t>
            </a:r>
            <a:r>
              <a:rPr lang="en-US" sz="1800" dirty="0"/>
              <a:t> </a:t>
            </a:r>
            <a:r>
              <a:rPr lang="en-US" sz="1800" dirty="0" err="1"/>
              <a:t>izboljšati</a:t>
            </a:r>
            <a:r>
              <a:rPr lang="en-US" sz="1800" dirty="0"/>
              <a:t> z </a:t>
            </a:r>
            <a:r>
              <a:rPr lang="en-US" sz="1800" dirty="0" err="1"/>
              <a:t>vključevanjem</a:t>
            </a:r>
            <a:r>
              <a:rPr lang="en-US" sz="1800" dirty="0"/>
              <a:t> </a:t>
            </a:r>
            <a:r>
              <a:rPr lang="en-US" sz="1800" dirty="0" err="1"/>
              <a:t>napovedi</a:t>
            </a:r>
            <a:r>
              <a:rPr lang="en-US" sz="1800" dirty="0"/>
              <a:t> </a:t>
            </a:r>
            <a:r>
              <a:rPr lang="en-US" sz="1800" dirty="0" err="1"/>
              <a:t>na</a:t>
            </a:r>
            <a:r>
              <a:rPr lang="en-US" sz="1800" dirty="0"/>
              <a:t> </a:t>
            </a:r>
            <a:r>
              <a:rPr lang="en-US" sz="1800" dirty="0" err="1"/>
              <a:t>podlagi</a:t>
            </a:r>
            <a:r>
              <a:rPr lang="en-US" sz="1800" dirty="0"/>
              <a:t> </a:t>
            </a:r>
            <a:r>
              <a:rPr lang="en-US" sz="1800" dirty="0" err="1"/>
              <a:t>Pythona</a:t>
            </a:r>
            <a:r>
              <a:rPr lang="en-US" sz="1800" dirty="0"/>
              <a:t> </a:t>
            </a:r>
            <a:r>
              <a:rPr lang="en-US" sz="1800" dirty="0" err="1"/>
              <a:t>neposredno</a:t>
            </a:r>
            <a:r>
              <a:rPr lang="en-US" sz="1800" dirty="0"/>
              <a:t> v </a:t>
            </a:r>
            <a:r>
              <a:rPr lang="en-US" sz="1800" dirty="0" err="1"/>
              <a:t>obstoječe</a:t>
            </a:r>
            <a:r>
              <a:rPr lang="en-US" sz="1800" dirty="0"/>
              <a:t> </a:t>
            </a:r>
            <a:r>
              <a:rPr lang="en-US" sz="1800" dirty="0" err="1"/>
              <a:t>vizualizacije</a:t>
            </a:r>
            <a:r>
              <a:rPr lang="en-US" sz="1800" dirty="0"/>
              <a:t>. </a:t>
            </a:r>
            <a:endParaRPr lang="sl-SI" sz="1800" dirty="0"/>
          </a:p>
          <a:p>
            <a:r>
              <a:rPr lang="en-US" sz="1800" dirty="0"/>
              <a:t>Poleg </a:t>
            </a:r>
            <a:r>
              <a:rPr lang="en-US" sz="1800" dirty="0" err="1"/>
              <a:t>tega</a:t>
            </a:r>
            <a:r>
              <a:rPr lang="en-US" sz="1800" dirty="0"/>
              <a:t> </a:t>
            </a:r>
            <a:r>
              <a:rPr lang="en-US" sz="1800" dirty="0" err="1"/>
              <a:t>omogoča</a:t>
            </a:r>
            <a:r>
              <a:rPr lang="en-US" sz="1800" dirty="0"/>
              <a:t> </a:t>
            </a:r>
            <a:r>
              <a:rPr lang="en-US" sz="1800" dirty="0" err="1"/>
              <a:t>uporabo</a:t>
            </a:r>
            <a:r>
              <a:rPr lang="en-US" sz="1800" dirty="0"/>
              <a:t> in </a:t>
            </a:r>
            <a:r>
              <a:rPr lang="en-US" sz="1800" dirty="0" err="1"/>
              <a:t>integracijo</a:t>
            </a:r>
            <a:r>
              <a:rPr lang="en-US" sz="1800" dirty="0"/>
              <a:t> </a:t>
            </a:r>
            <a:r>
              <a:rPr lang="en-US" sz="1800" dirty="0" err="1"/>
              <a:t>različnih</a:t>
            </a:r>
            <a:r>
              <a:rPr lang="en-US" sz="1800" dirty="0"/>
              <a:t> </a:t>
            </a:r>
            <a:r>
              <a:rPr lang="en-US" sz="1800" dirty="0" err="1"/>
              <a:t>podatkovnih</a:t>
            </a:r>
            <a:r>
              <a:rPr lang="en-US" sz="1800" dirty="0"/>
              <a:t> </a:t>
            </a:r>
            <a:r>
              <a:rPr lang="en-US" sz="1800" dirty="0" err="1"/>
              <a:t>virov</a:t>
            </a:r>
            <a:r>
              <a:rPr lang="en-US" sz="1800" dirty="0"/>
              <a:t>, ki </a:t>
            </a:r>
            <a:r>
              <a:rPr lang="en-US" sz="1800" dirty="0" err="1"/>
              <a:t>posledično</a:t>
            </a:r>
            <a:r>
              <a:rPr lang="en-US" sz="1800" dirty="0"/>
              <a:t> </a:t>
            </a:r>
            <a:r>
              <a:rPr lang="en-US" sz="1800" dirty="0" err="1"/>
              <a:t>zagotavljajo</a:t>
            </a:r>
            <a:r>
              <a:rPr lang="en-US" sz="1800" dirty="0"/>
              <a:t> </a:t>
            </a:r>
            <a:r>
              <a:rPr lang="en-US" sz="1800" dirty="0" err="1"/>
              <a:t>bolj</a:t>
            </a:r>
            <a:r>
              <a:rPr lang="en-US" sz="1800" dirty="0"/>
              <a:t> </a:t>
            </a:r>
            <a:r>
              <a:rPr lang="en-US" sz="1800" dirty="0" err="1"/>
              <a:t>dinamično</a:t>
            </a:r>
            <a:r>
              <a:rPr lang="en-US" sz="1800" dirty="0"/>
              <a:t>, </a:t>
            </a:r>
            <a:r>
              <a:rPr lang="en-US" sz="1800" dirty="0" err="1"/>
              <a:t>kompleksno</a:t>
            </a:r>
            <a:r>
              <a:rPr lang="en-US" sz="1800" dirty="0"/>
              <a:t> </a:t>
            </a:r>
            <a:r>
              <a:rPr lang="en-US" sz="1800" dirty="0" err="1"/>
              <a:t>analitiko</a:t>
            </a:r>
            <a:r>
              <a:rPr lang="en-US" sz="1800" dirty="0"/>
              <a:t> z </a:t>
            </a:r>
            <a:r>
              <a:rPr lang="en-US" sz="1800" dirty="0" err="1"/>
              <a:t>več</a:t>
            </a:r>
            <a:r>
              <a:rPr lang="en-US" sz="1800" dirty="0"/>
              <a:t> </a:t>
            </a:r>
            <a:r>
              <a:rPr lang="en-US" sz="1800" dirty="0" err="1"/>
              <a:t>viri</a:t>
            </a:r>
            <a:r>
              <a:rPr lang="en-US" sz="1800" dirty="0"/>
              <a:t>, ki jo je </a:t>
            </a:r>
            <a:r>
              <a:rPr lang="en-US" sz="1800" dirty="0" err="1"/>
              <a:t>mogoče</a:t>
            </a:r>
            <a:r>
              <a:rPr lang="en-US" sz="1800" dirty="0"/>
              <a:t> </a:t>
            </a:r>
            <a:r>
              <a:rPr lang="en-US" sz="1800" dirty="0" err="1"/>
              <a:t>dodatno</a:t>
            </a:r>
            <a:r>
              <a:rPr lang="en-US" sz="1800" dirty="0"/>
              <a:t> </a:t>
            </a:r>
            <a:r>
              <a:rPr lang="en-US" sz="1800" dirty="0" err="1"/>
              <a:t>prilagoditi</a:t>
            </a:r>
            <a:r>
              <a:rPr lang="en-US" sz="1800" dirty="0"/>
              <a:t> z </a:t>
            </a:r>
            <a:r>
              <a:rPr lang="en-US" sz="1800" dirty="0" err="1"/>
              <a:t>uporabniškimi</a:t>
            </a:r>
            <a:r>
              <a:rPr lang="en-US" sz="1800" dirty="0"/>
              <a:t> </a:t>
            </a:r>
            <a:r>
              <a:rPr lang="en-US" sz="1800" dirty="0" err="1"/>
              <a:t>parametri</a:t>
            </a:r>
            <a:r>
              <a:rPr lang="en-US" sz="1800" dirty="0"/>
              <a:t>, </a:t>
            </a:r>
            <a:r>
              <a:rPr lang="en-US" sz="1800" dirty="0" err="1"/>
              <a:t>kar</a:t>
            </a:r>
            <a:r>
              <a:rPr lang="en-US" sz="1800" dirty="0"/>
              <a:t> </a:t>
            </a:r>
            <a:r>
              <a:rPr lang="en-US" sz="1800" dirty="0" err="1"/>
              <a:t>uporabnikom</a:t>
            </a:r>
            <a:r>
              <a:rPr lang="en-US" sz="1800" dirty="0"/>
              <a:t> </a:t>
            </a:r>
            <a:r>
              <a:rPr lang="en-US" sz="1800" dirty="0" err="1"/>
              <a:t>omogoča</a:t>
            </a:r>
            <a:r>
              <a:rPr lang="en-US" sz="1800" dirty="0"/>
              <a:t> </a:t>
            </a:r>
            <a:r>
              <a:rPr lang="en-US" sz="1800" dirty="0" err="1"/>
              <a:t>večjo</a:t>
            </a:r>
            <a:r>
              <a:rPr lang="en-US" sz="1800" dirty="0"/>
              <a:t> </a:t>
            </a:r>
            <a:r>
              <a:rPr lang="en-US" sz="1800" dirty="0" err="1"/>
              <a:t>dinamiko</a:t>
            </a:r>
            <a:r>
              <a:rPr lang="en-US" sz="1800" dirty="0"/>
              <a:t> in </a:t>
            </a:r>
            <a:r>
              <a:rPr lang="en-US" sz="1800" dirty="0" err="1"/>
              <a:t>prilagodljivost</a:t>
            </a:r>
            <a:r>
              <a:rPr lang="en-US" sz="1800" dirty="0"/>
              <a:t>.</a:t>
            </a:r>
            <a:endParaRPr lang="pl-PL" sz="1800" dirty="0"/>
          </a:p>
        </p:txBody>
      </p:sp>
      <p:sp>
        <p:nvSpPr>
          <p:cNvPr id="6" name="Symbol zastępczy zawartości 4">
            <a:extLst>
              <a:ext uri="{FF2B5EF4-FFF2-40B4-BE49-F238E27FC236}">
                <a16:creationId xmlns:a16="http://schemas.microsoft.com/office/drawing/2014/main" id="{39BEA493-7ABB-C21C-FEE0-84701E25B26A}"/>
              </a:ext>
            </a:extLst>
          </p:cNvPr>
          <p:cNvSpPr txBox="1">
            <a:spLocks/>
          </p:cNvSpPr>
          <p:nvPr/>
        </p:nvSpPr>
        <p:spPr>
          <a:xfrm>
            <a:off x="838200" y="6176963"/>
            <a:ext cx="4580467" cy="4773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rgbClr val="7F7F7F"/>
                </a:solidFill>
              </a:rPr>
              <a:t>Tableau (version. 9.1). (2016). Journal of the Medical Library Association : JMLA, 104(2), 182–183. https://doi.org/10.3163/1536-5050.104.2.022</a:t>
            </a:r>
          </a:p>
          <a:p>
            <a:pPr marL="0" indent="0">
              <a:buFont typeface="Arial" panose="020B0604020202020204" pitchFamily="34" charset="0"/>
              <a:buNone/>
            </a:pPr>
            <a:endParaRPr lang="en-US" sz="1200" dirty="0">
              <a:solidFill>
                <a:srgbClr val="7F7F7F"/>
              </a:solidFill>
            </a:endParaRPr>
          </a:p>
        </p:txBody>
      </p:sp>
    </p:spTree>
    <p:extLst>
      <p:ext uri="{BB962C8B-B14F-4D97-AF65-F5344CB8AC3E}">
        <p14:creationId xmlns:p14="http://schemas.microsoft.com/office/powerpoint/2010/main" val="807141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EB544-8A55-2E36-9EE8-0AE214B5FF4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81F2E11-260F-A288-1FB0-A1449FA94952}"/>
              </a:ext>
            </a:extLst>
          </p:cNvPr>
          <p:cNvSpPr>
            <a:spLocks noGrp="1"/>
          </p:cNvSpPr>
          <p:nvPr>
            <p:ph type="title"/>
          </p:nvPr>
        </p:nvSpPr>
        <p:spPr/>
        <p:txBody>
          <a:bodyPr/>
          <a:lstStyle/>
          <a:p>
            <a:r>
              <a:rPr lang="pl-PL" dirty="0"/>
              <a:t>Tableau s TabPy</a:t>
            </a:r>
          </a:p>
        </p:txBody>
      </p:sp>
      <p:sp>
        <p:nvSpPr>
          <p:cNvPr id="5" name="Symbol zastępczy zawartości 4">
            <a:extLst>
              <a:ext uri="{FF2B5EF4-FFF2-40B4-BE49-F238E27FC236}">
                <a16:creationId xmlns:a16="http://schemas.microsoft.com/office/drawing/2014/main" id="{78E1C286-7C8C-C188-DCD8-EE695451234A}"/>
              </a:ext>
            </a:extLst>
          </p:cNvPr>
          <p:cNvSpPr>
            <a:spLocks noGrp="1"/>
          </p:cNvSpPr>
          <p:nvPr>
            <p:ph idx="1"/>
          </p:nvPr>
        </p:nvSpPr>
        <p:spPr/>
        <p:txBody>
          <a:bodyPr>
            <a:normAutofit/>
          </a:bodyPr>
          <a:lstStyle/>
          <a:p>
            <a:r>
              <a:rPr lang="en-US" sz="1800" dirty="0"/>
              <a:t>Tableau z </a:t>
            </a:r>
            <a:r>
              <a:rPr lang="en-US" sz="1800" dirty="0" err="1"/>
              <a:t>integracijo</a:t>
            </a:r>
            <a:r>
              <a:rPr lang="en-US" sz="1800" dirty="0"/>
              <a:t> </a:t>
            </a:r>
            <a:r>
              <a:rPr lang="en-US" sz="1800" dirty="0" err="1"/>
              <a:t>TabPy</a:t>
            </a:r>
            <a:r>
              <a:rPr lang="en-US" sz="1800" dirty="0"/>
              <a:t> je </a:t>
            </a:r>
            <a:r>
              <a:rPr lang="en-US" sz="1800" dirty="0" err="1"/>
              <a:t>najbolj</a:t>
            </a:r>
            <a:r>
              <a:rPr lang="en-US" sz="1800" dirty="0"/>
              <a:t> </a:t>
            </a:r>
            <a:r>
              <a:rPr lang="en-US" sz="1800" dirty="0" err="1"/>
              <a:t>koristen</a:t>
            </a:r>
            <a:r>
              <a:rPr lang="en-US" sz="1800" dirty="0"/>
              <a:t> </a:t>
            </a:r>
            <a:r>
              <a:rPr lang="en-US" sz="1800" dirty="0" err="1"/>
              <a:t>pri</a:t>
            </a:r>
            <a:r>
              <a:rPr lang="en-US" sz="1800" dirty="0"/>
              <a:t> </a:t>
            </a:r>
            <a:r>
              <a:rPr lang="en-US" sz="1800" dirty="0" err="1"/>
              <a:t>razvoju</a:t>
            </a:r>
            <a:r>
              <a:rPr lang="en-US" sz="1800" dirty="0"/>
              <a:t>, </a:t>
            </a:r>
            <a:r>
              <a:rPr lang="en-US" sz="1800" dirty="0" err="1"/>
              <a:t>testiranju</a:t>
            </a:r>
            <a:r>
              <a:rPr lang="en-US" sz="1800" dirty="0"/>
              <a:t> in </a:t>
            </a:r>
            <a:r>
              <a:rPr lang="en-US" sz="1800" dirty="0" err="1"/>
              <a:t>potrjevanju</a:t>
            </a:r>
            <a:r>
              <a:rPr lang="en-US" sz="1800" dirty="0"/>
              <a:t> </a:t>
            </a:r>
            <a:r>
              <a:rPr lang="en-US" sz="1800" dirty="0" err="1"/>
              <a:t>analize</a:t>
            </a:r>
            <a:r>
              <a:rPr lang="en-US" sz="1800" dirty="0"/>
              <a:t> </a:t>
            </a:r>
            <a:r>
              <a:rPr lang="en-US" sz="1800" dirty="0" err="1"/>
              <a:t>časovnih</a:t>
            </a:r>
            <a:r>
              <a:rPr lang="en-US" sz="1800" dirty="0"/>
              <a:t> </a:t>
            </a:r>
            <a:r>
              <a:rPr lang="en-US" sz="1800" dirty="0" err="1"/>
              <a:t>vrst</a:t>
            </a:r>
            <a:r>
              <a:rPr lang="en-US" sz="1800" dirty="0"/>
              <a:t>, </a:t>
            </a:r>
            <a:r>
              <a:rPr lang="en-US" sz="1800" dirty="0" err="1"/>
              <a:t>inženiringu</a:t>
            </a:r>
            <a:r>
              <a:rPr lang="en-US" sz="1800" dirty="0"/>
              <a:t> </a:t>
            </a:r>
            <a:r>
              <a:rPr lang="en-US" sz="1800" dirty="0" err="1"/>
              <a:t>funkcij</a:t>
            </a:r>
            <a:r>
              <a:rPr lang="en-US" sz="1800" dirty="0"/>
              <a:t> (</a:t>
            </a:r>
            <a:r>
              <a:rPr lang="en-US" sz="1800" dirty="0" err="1"/>
              <a:t>postopek</a:t>
            </a:r>
            <a:r>
              <a:rPr lang="en-US" sz="1800" dirty="0"/>
              <a:t> </a:t>
            </a:r>
            <a:r>
              <a:rPr lang="en-US" sz="1800" dirty="0" err="1"/>
              <a:t>izbire</a:t>
            </a:r>
            <a:r>
              <a:rPr lang="en-US" sz="1800" dirty="0"/>
              <a:t>, </a:t>
            </a:r>
            <a:r>
              <a:rPr lang="en-US" sz="1800" dirty="0" err="1"/>
              <a:t>manipulacije</a:t>
            </a:r>
            <a:r>
              <a:rPr lang="en-US" sz="1800" dirty="0"/>
              <a:t> in </a:t>
            </a:r>
            <a:r>
              <a:rPr lang="en-US" sz="1800" dirty="0" err="1"/>
              <a:t>preoblikovanja</a:t>
            </a:r>
            <a:r>
              <a:rPr lang="en-US" sz="1800" dirty="0"/>
              <a:t> </a:t>
            </a:r>
            <a:r>
              <a:rPr lang="en-US" sz="1800" dirty="0" err="1"/>
              <a:t>neobdelanih</a:t>
            </a:r>
            <a:r>
              <a:rPr lang="en-US" sz="1800" dirty="0"/>
              <a:t> </a:t>
            </a:r>
            <a:r>
              <a:rPr lang="en-US" sz="1800" dirty="0" err="1"/>
              <a:t>podatkov</a:t>
            </a:r>
            <a:r>
              <a:rPr lang="en-US" sz="1800" dirty="0"/>
              <a:t> v </a:t>
            </a:r>
            <a:r>
              <a:rPr lang="en-US" sz="1800" dirty="0" err="1"/>
              <a:t>funkcije</a:t>
            </a:r>
            <a:r>
              <a:rPr lang="en-US" sz="1800" dirty="0"/>
              <a:t>, ki se </a:t>
            </a:r>
            <a:r>
              <a:rPr lang="en-US" sz="1800" dirty="0" err="1"/>
              <a:t>lahko</a:t>
            </a:r>
            <a:r>
              <a:rPr lang="en-US" sz="1800" dirty="0"/>
              <a:t> </a:t>
            </a:r>
            <a:r>
              <a:rPr lang="en-US" sz="1800" dirty="0" err="1"/>
              <a:t>uporabijo</a:t>
            </a:r>
            <a:r>
              <a:rPr lang="en-US" sz="1800" dirty="0"/>
              <a:t> </a:t>
            </a:r>
            <a:r>
              <a:rPr lang="en-US" sz="1800" dirty="0" err="1"/>
              <a:t>pri</a:t>
            </a:r>
            <a:r>
              <a:rPr lang="en-US" sz="1800" dirty="0"/>
              <a:t> </a:t>
            </a:r>
            <a:r>
              <a:rPr lang="en-US" sz="1800" dirty="0" err="1"/>
              <a:t>nadzorovanem</a:t>
            </a:r>
            <a:r>
              <a:rPr lang="en-US" sz="1800" dirty="0"/>
              <a:t> </a:t>
            </a:r>
            <a:r>
              <a:rPr lang="en-US" sz="1800" dirty="0" err="1"/>
              <a:t>učenju</a:t>
            </a:r>
            <a:r>
              <a:rPr lang="en-US" sz="1800" dirty="0"/>
              <a:t>) in </a:t>
            </a:r>
            <a:r>
              <a:rPr lang="en-US" sz="1800" dirty="0" err="1"/>
              <a:t>naprednejšem</a:t>
            </a:r>
            <a:r>
              <a:rPr lang="en-US" sz="1800" dirty="0"/>
              <a:t>/</a:t>
            </a:r>
            <a:r>
              <a:rPr lang="en-US" sz="1800" dirty="0" err="1"/>
              <a:t>zapletenem</a:t>
            </a:r>
            <a:r>
              <a:rPr lang="en-US" sz="1800" dirty="0"/>
              <a:t> </a:t>
            </a:r>
            <a:r>
              <a:rPr lang="en-US" sz="1800" dirty="0" err="1"/>
              <a:t>statističnem</a:t>
            </a:r>
            <a:r>
              <a:rPr lang="en-US" sz="1800" dirty="0"/>
              <a:t> </a:t>
            </a:r>
            <a:r>
              <a:rPr lang="en-US" sz="1800" dirty="0" err="1"/>
              <a:t>modeliranju</a:t>
            </a:r>
            <a:r>
              <a:rPr lang="en-US" sz="1800" dirty="0"/>
              <a:t>.</a:t>
            </a:r>
            <a:endParaRPr lang="sl-SI" sz="1800" dirty="0"/>
          </a:p>
          <a:p>
            <a:r>
              <a:rPr lang="en-US" sz="1800" dirty="0" err="1"/>
              <a:t>Uporabnikom</a:t>
            </a:r>
            <a:r>
              <a:rPr lang="en-US" sz="1800" dirty="0"/>
              <a:t> so </a:t>
            </a:r>
            <a:r>
              <a:rPr lang="en-US" sz="1800" dirty="0" err="1"/>
              <a:t>na</a:t>
            </a:r>
            <a:r>
              <a:rPr lang="en-US" sz="1800" dirty="0"/>
              <a:t> </a:t>
            </a:r>
            <a:r>
              <a:rPr lang="en-US" sz="1800" dirty="0" err="1"/>
              <a:t>voljo</a:t>
            </a:r>
            <a:r>
              <a:rPr lang="en-US" sz="1800" dirty="0"/>
              <a:t> </a:t>
            </a:r>
            <a:r>
              <a:rPr lang="en-US" sz="1800" dirty="0" err="1"/>
              <a:t>smernice</a:t>
            </a:r>
            <a:r>
              <a:rPr lang="en-US" sz="1800" dirty="0"/>
              <a:t> in </a:t>
            </a:r>
            <a:r>
              <a:rPr lang="en-US" sz="1800" dirty="0" err="1"/>
              <a:t>navodila</a:t>
            </a:r>
            <a:r>
              <a:rPr lang="en-US" sz="1800" dirty="0"/>
              <a:t>, ki </a:t>
            </a:r>
            <a:r>
              <a:rPr lang="en-US" sz="1800" dirty="0" err="1"/>
              <a:t>pomagajo</a:t>
            </a:r>
            <a:r>
              <a:rPr lang="en-US" sz="1800" dirty="0"/>
              <a:t> </a:t>
            </a:r>
            <a:r>
              <a:rPr lang="en-US" sz="1800" dirty="0" err="1"/>
              <a:t>pri</a:t>
            </a:r>
            <a:r>
              <a:rPr lang="en-US" sz="1800" dirty="0"/>
              <a:t> </a:t>
            </a:r>
            <a:r>
              <a:rPr lang="en-US" sz="1800" dirty="0" err="1"/>
              <a:t>poteku</a:t>
            </a:r>
            <a:r>
              <a:rPr lang="en-US" sz="1800" dirty="0"/>
              <a:t> </a:t>
            </a:r>
            <a:r>
              <a:rPr lang="en-US" sz="1800" dirty="0" err="1"/>
              <a:t>učenja</a:t>
            </a:r>
            <a:r>
              <a:rPr lang="en-US" sz="1800" dirty="0"/>
              <a:t>, ki je </a:t>
            </a:r>
            <a:r>
              <a:rPr lang="en-US" sz="1800" dirty="0" err="1"/>
              <a:t>sestavljen</a:t>
            </a:r>
            <a:r>
              <a:rPr lang="en-US" sz="1800" dirty="0"/>
              <a:t> </a:t>
            </a:r>
            <a:r>
              <a:rPr lang="en-US" sz="1800" dirty="0" err="1"/>
              <a:t>iz</a:t>
            </a:r>
            <a:r>
              <a:rPr lang="en-US" sz="1800" dirty="0"/>
              <a:t> </a:t>
            </a:r>
            <a:r>
              <a:rPr lang="en-US" sz="1800" dirty="0" err="1"/>
              <a:t>uvoza</a:t>
            </a:r>
            <a:r>
              <a:rPr lang="en-US" sz="1800" dirty="0"/>
              <a:t> </a:t>
            </a:r>
            <a:r>
              <a:rPr lang="en-US" sz="1800" dirty="0" err="1"/>
              <a:t>podatkov</a:t>
            </a:r>
            <a:r>
              <a:rPr lang="en-US" sz="1800" dirty="0"/>
              <a:t> v </a:t>
            </a:r>
            <a:r>
              <a:rPr lang="en-US" sz="1800" dirty="0" err="1"/>
              <a:t>orodje</a:t>
            </a:r>
            <a:r>
              <a:rPr lang="en-US" sz="1800" dirty="0"/>
              <a:t>, </a:t>
            </a:r>
            <a:r>
              <a:rPr lang="en-US" sz="1800" dirty="0" err="1"/>
              <a:t>postopkov</a:t>
            </a:r>
            <a:r>
              <a:rPr lang="en-US" sz="1800" dirty="0"/>
              <a:t> </a:t>
            </a:r>
            <a:r>
              <a:rPr lang="en-US" sz="1800" dirty="0" err="1"/>
              <a:t>vizualizacije</a:t>
            </a:r>
            <a:r>
              <a:rPr lang="en-US" sz="1800" dirty="0"/>
              <a:t> in </a:t>
            </a:r>
            <a:r>
              <a:rPr lang="en-US" sz="1800" dirty="0" err="1"/>
              <a:t>funkcionalnosti</a:t>
            </a:r>
            <a:r>
              <a:rPr lang="en-US" sz="1800" dirty="0"/>
              <a:t> Python za </a:t>
            </a:r>
            <a:r>
              <a:rPr lang="en-US" sz="1800" dirty="0" err="1"/>
              <a:t>dodajanje</a:t>
            </a:r>
            <a:r>
              <a:rPr lang="en-US" sz="1800" dirty="0"/>
              <a:t> </a:t>
            </a:r>
            <a:r>
              <a:rPr lang="en-US" sz="1800" dirty="0" err="1"/>
              <a:t>napovednih</a:t>
            </a:r>
            <a:r>
              <a:rPr lang="en-US" sz="1800" dirty="0"/>
              <a:t> </a:t>
            </a:r>
            <a:r>
              <a:rPr lang="en-US" sz="1800" dirty="0" err="1"/>
              <a:t>elementov</a:t>
            </a:r>
            <a:r>
              <a:rPr lang="en-US" sz="1800" dirty="0"/>
              <a:t> </a:t>
            </a:r>
            <a:r>
              <a:rPr lang="en-US" sz="1800" dirty="0" err="1"/>
              <a:t>izbranim</a:t>
            </a:r>
            <a:r>
              <a:rPr lang="en-US" sz="1800" dirty="0"/>
              <a:t> </a:t>
            </a:r>
            <a:r>
              <a:rPr lang="en-US" sz="1800" dirty="0" err="1"/>
              <a:t>podatkom</a:t>
            </a:r>
            <a:r>
              <a:rPr lang="en-US" sz="1800" dirty="0"/>
              <a:t>. </a:t>
            </a:r>
            <a:endParaRPr lang="sl-SI" sz="1800" dirty="0"/>
          </a:p>
          <a:p>
            <a:r>
              <a:rPr lang="en-US" sz="1800" dirty="0" err="1"/>
              <a:t>Pogosto</a:t>
            </a:r>
            <a:r>
              <a:rPr lang="en-US" sz="1800" dirty="0"/>
              <a:t> se </a:t>
            </a:r>
            <a:r>
              <a:rPr lang="en-US" sz="1800" dirty="0" err="1"/>
              <a:t>uporablja</a:t>
            </a:r>
            <a:r>
              <a:rPr lang="en-US" sz="1800" dirty="0"/>
              <a:t> v </a:t>
            </a:r>
            <a:r>
              <a:rPr lang="en-US" sz="1800" dirty="0" err="1"/>
              <a:t>industriji</a:t>
            </a:r>
            <a:r>
              <a:rPr lang="en-US" sz="1800" dirty="0"/>
              <a:t>, v </a:t>
            </a:r>
            <a:r>
              <a:rPr lang="en-US" sz="1800" dirty="0" err="1"/>
              <a:t>sektorjih</a:t>
            </a:r>
            <a:r>
              <a:rPr lang="en-US" sz="1800" dirty="0"/>
              <a:t>, </a:t>
            </a:r>
            <a:r>
              <a:rPr lang="en-US" sz="1800" dirty="0" err="1"/>
              <a:t>logistiki</a:t>
            </a:r>
            <a:r>
              <a:rPr lang="en-US" sz="1800" dirty="0"/>
              <a:t> in </a:t>
            </a:r>
            <a:r>
              <a:rPr lang="en-US" sz="1800" dirty="0" err="1"/>
              <a:t>financah</a:t>
            </a:r>
            <a:r>
              <a:rPr lang="en-US" sz="1800" dirty="0"/>
              <a:t>, </a:t>
            </a:r>
            <a:r>
              <a:rPr lang="en-US" sz="1800" dirty="0" err="1"/>
              <a:t>kjer</a:t>
            </a:r>
            <a:r>
              <a:rPr lang="en-US" sz="1800" dirty="0"/>
              <a:t> </a:t>
            </a:r>
            <a:r>
              <a:rPr lang="en-US" sz="1800" dirty="0" err="1"/>
              <a:t>lahko</a:t>
            </a:r>
            <a:r>
              <a:rPr lang="en-US" sz="1800" dirty="0"/>
              <a:t> </a:t>
            </a:r>
            <a:r>
              <a:rPr lang="en-US" sz="1800" dirty="0" err="1"/>
              <a:t>pomaga</a:t>
            </a:r>
            <a:r>
              <a:rPr lang="en-US" sz="1800" dirty="0"/>
              <a:t> </a:t>
            </a:r>
            <a:r>
              <a:rPr lang="en-US" sz="1800" dirty="0" err="1"/>
              <a:t>pri</a:t>
            </a:r>
            <a:r>
              <a:rPr lang="en-US" sz="1800" dirty="0"/>
              <a:t> </a:t>
            </a:r>
            <a:r>
              <a:rPr lang="en-US" sz="1800" dirty="0" err="1"/>
              <a:t>vizualizaciji</a:t>
            </a:r>
            <a:r>
              <a:rPr lang="en-US" sz="1800" dirty="0"/>
              <a:t> in </a:t>
            </a:r>
            <a:r>
              <a:rPr lang="en-US" sz="1800" dirty="0" err="1"/>
              <a:t>analizi</a:t>
            </a:r>
            <a:r>
              <a:rPr lang="en-US" sz="1800" dirty="0"/>
              <a:t> </a:t>
            </a:r>
            <a:r>
              <a:rPr lang="en-US" sz="1800" dirty="0" err="1"/>
              <a:t>podatkov</a:t>
            </a:r>
            <a:r>
              <a:rPr lang="en-US" sz="1800" dirty="0"/>
              <a:t>.</a:t>
            </a:r>
            <a:endParaRPr lang="pl-PL" sz="1800" dirty="0"/>
          </a:p>
        </p:txBody>
      </p:sp>
    </p:spTree>
    <p:extLst>
      <p:ext uri="{BB962C8B-B14F-4D97-AF65-F5344CB8AC3E}">
        <p14:creationId xmlns:p14="http://schemas.microsoft.com/office/powerpoint/2010/main" val="298437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521AC-30B9-8EBB-A023-F12DAE9864A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8BAA1260-271D-A488-AF37-056F0A9E4EBC}"/>
              </a:ext>
            </a:extLst>
          </p:cNvPr>
          <p:cNvSpPr>
            <a:spLocks noGrp="1"/>
          </p:cNvSpPr>
          <p:nvPr>
            <p:ph type="title"/>
          </p:nvPr>
        </p:nvSpPr>
        <p:spPr/>
        <p:txBody>
          <a:bodyPr/>
          <a:lstStyle/>
          <a:p>
            <a:r>
              <a:rPr lang="pl-PL" dirty="0"/>
              <a:t>Tableau s TabPy - Primer</a:t>
            </a:r>
          </a:p>
        </p:txBody>
      </p:sp>
      <p:sp>
        <p:nvSpPr>
          <p:cNvPr id="5" name="Symbol zastępczy zawartości 4">
            <a:extLst>
              <a:ext uri="{FF2B5EF4-FFF2-40B4-BE49-F238E27FC236}">
                <a16:creationId xmlns:a16="http://schemas.microsoft.com/office/drawing/2014/main" id="{AFCC9BE7-D5C0-723F-0ECD-7186E7C96B1E}"/>
              </a:ext>
            </a:extLst>
          </p:cNvPr>
          <p:cNvSpPr>
            <a:spLocks noGrp="1"/>
          </p:cNvSpPr>
          <p:nvPr>
            <p:ph idx="1"/>
          </p:nvPr>
        </p:nvSpPr>
        <p:spPr/>
        <p:txBody>
          <a:bodyPr>
            <a:normAutofit/>
          </a:bodyPr>
          <a:lstStyle/>
          <a:p>
            <a:r>
              <a:rPr lang="pl-PL" sz="1800" dirty="0"/>
              <a:t>Logistično podjetje se je zaradi nepredvidljivih prometnih vzorcev v regiji, kjer je delovalo, soočalo z nihajočimi časi dostave. </a:t>
            </a:r>
          </a:p>
          <a:p>
            <a:r>
              <a:rPr lang="pl-PL" sz="1800" dirty="0"/>
              <a:t>Zaradi nedosledne dostave in več zamud pri dostavi se je podjetje soočalo z velikim nezadovoljstvom strank. </a:t>
            </a:r>
          </a:p>
          <a:p>
            <a:r>
              <a:rPr lang="pl-PL" sz="1800" dirty="0"/>
              <a:t>Da bi se izognilo morebitni izgubi strank, je podjetje z zbranimi podatki razvilo vizualizacijo prometnih trendov v regijah svojega delovanja, da bi lahko napovedalo morebitne zamude in omogočilo dinamično prilagajanje poti za dostavna vozila. </a:t>
            </a:r>
          </a:p>
          <a:p>
            <a:r>
              <a:rPr lang="pl-PL" sz="1800" dirty="0"/>
              <a:t>S takšnim pristopom je podjetje skrajšalo čas dostave, izboljšalo točnost dostave ter izboljšalo izkušnje in zadovoljstvo strank.</a:t>
            </a:r>
          </a:p>
        </p:txBody>
      </p:sp>
    </p:spTree>
    <p:extLst>
      <p:ext uri="{BB962C8B-B14F-4D97-AF65-F5344CB8AC3E}">
        <p14:creationId xmlns:p14="http://schemas.microsoft.com/office/powerpoint/2010/main" val="671620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Orodja umetne inteligence na splošno</a:t>
            </a:r>
          </a:p>
          <a:p>
            <a:r>
              <a:rPr lang="pl-PL" sz="2000" dirty="0"/>
              <a:t>ChatGPT</a:t>
            </a:r>
          </a:p>
          <a:p>
            <a:r>
              <a:rPr lang="pl-PL" sz="2000" dirty="0"/>
              <a:t>DataRobot</a:t>
            </a:r>
          </a:p>
          <a:p>
            <a:r>
              <a:rPr lang="pl-PL" sz="2000" dirty="0"/>
              <a:t>Tableau with TabPy</a:t>
            </a:r>
          </a:p>
          <a:p>
            <a:r>
              <a:rPr lang="pl-PL" sz="2000" dirty="0"/>
              <a:t>H2O.ai</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932A6-6256-0D90-DBAC-751683E8CDF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EEBD322-80E0-82A2-21C7-A51933B2517F}"/>
              </a:ext>
            </a:extLst>
          </p:cNvPr>
          <p:cNvSpPr>
            <a:spLocks noGrp="1"/>
          </p:cNvSpPr>
          <p:nvPr>
            <p:ph type="title"/>
          </p:nvPr>
        </p:nvSpPr>
        <p:spPr/>
        <p:txBody>
          <a:bodyPr/>
          <a:lstStyle/>
          <a:p>
            <a:r>
              <a:rPr lang="pl-PL" dirty="0"/>
              <a:t>H2O.ai</a:t>
            </a:r>
          </a:p>
        </p:txBody>
      </p:sp>
      <p:sp>
        <p:nvSpPr>
          <p:cNvPr id="5" name="Symbol zastępczy zawartości 4">
            <a:extLst>
              <a:ext uri="{FF2B5EF4-FFF2-40B4-BE49-F238E27FC236}">
                <a16:creationId xmlns:a16="http://schemas.microsoft.com/office/drawing/2014/main" id="{C48A9BD7-99FD-B3D6-5EAC-33DA1406826F}"/>
              </a:ext>
            </a:extLst>
          </p:cNvPr>
          <p:cNvSpPr>
            <a:spLocks noGrp="1"/>
          </p:cNvSpPr>
          <p:nvPr>
            <p:ph idx="1"/>
          </p:nvPr>
        </p:nvSpPr>
        <p:spPr/>
        <p:txBody>
          <a:bodyPr>
            <a:normAutofit/>
          </a:bodyPr>
          <a:lstStyle/>
          <a:p>
            <a:r>
              <a:rPr lang="en-US" sz="1800" dirty="0"/>
              <a:t>H2O.ai was founded in 2011 by </a:t>
            </a:r>
            <a:r>
              <a:rPr lang="en-US" sz="1800" dirty="0" err="1"/>
              <a:t>Sry</a:t>
            </a:r>
            <a:r>
              <a:rPr lang="en-US" sz="1800" dirty="0"/>
              <a:t> Ambati with the mission to democratize AI tools (enable a wider user base of AI technologies), which would make machine learning accessible and scalable not only for businesses but also educational institutions and individuals alike. </a:t>
            </a:r>
            <a:endParaRPr lang="sl-SI" sz="1800" dirty="0"/>
          </a:p>
          <a:p>
            <a:r>
              <a:rPr lang="en-US" sz="1800" dirty="0"/>
              <a:t>It was initially developed as an open-source platform but quickly transformed into an open-source and freely available platform called H2O-3 (traditional machine learning models) and into a commercial software suite called H2O Driverless AI due to ease of use and robust </a:t>
            </a:r>
            <a:r>
              <a:rPr lang="en-US" sz="1800" dirty="0" err="1"/>
              <a:t>AutoML</a:t>
            </a:r>
            <a:r>
              <a:rPr lang="en-US" sz="1800" dirty="0"/>
              <a:t> capabilities suited for business sectors. </a:t>
            </a:r>
            <a:endParaRPr lang="sl-SI" sz="1800" dirty="0"/>
          </a:p>
          <a:p>
            <a:r>
              <a:rPr lang="en-US" sz="1800" dirty="0"/>
              <a:t>The main goal of H2O.ai company and its tool was to remove existing barriers in machine learning by providing both tools that automate data science workflows and by enabling the use of such tools also to a wider userbase with limited experience, knowledge and capabilities to build and deploy predictive models. </a:t>
            </a:r>
            <a:endParaRPr lang="sl-SI" sz="1800" dirty="0"/>
          </a:p>
          <a:p>
            <a:r>
              <a:rPr lang="en-US" sz="1800" dirty="0"/>
              <a:t>It is currently used in the finance, healthcare, retail, and academia sectors because it provides significant support through applications requiring scalable machine-learning solutions and high-speed performance.</a:t>
            </a:r>
            <a:endParaRPr lang="pl-PL" sz="1800" dirty="0"/>
          </a:p>
        </p:txBody>
      </p:sp>
      <p:sp>
        <p:nvSpPr>
          <p:cNvPr id="6" name="Symbol zastępczy zawartości 4">
            <a:extLst>
              <a:ext uri="{FF2B5EF4-FFF2-40B4-BE49-F238E27FC236}">
                <a16:creationId xmlns:a16="http://schemas.microsoft.com/office/drawing/2014/main" id="{7322CBC0-D695-B929-955F-4EBB207744C2}"/>
              </a:ext>
            </a:extLst>
          </p:cNvPr>
          <p:cNvSpPr txBox="1">
            <a:spLocks/>
          </p:cNvSpPr>
          <p:nvPr/>
        </p:nvSpPr>
        <p:spPr>
          <a:xfrm>
            <a:off x="702732" y="5864033"/>
            <a:ext cx="6425856" cy="73271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H2O (2024). </a:t>
            </a:r>
            <a:r>
              <a:rPr lang="pl-PL" sz="1200" i="1" dirty="0">
                <a:solidFill>
                  <a:srgbClr val="7F7F7F"/>
                </a:solidFill>
              </a:rPr>
              <a:t>Democratize AI</a:t>
            </a:r>
            <a:r>
              <a:rPr lang="pl-PL" sz="1200" dirty="0">
                <a:solidFill>
                  <a:srgbClr val="7F7F7F"/>
                </a:solidFill>
              </a:rPr>
              <a:t>. Available at: https://h2o.ai/company/democratize-ai/</a:t>
            </a:r>
          </a:p>
          <a:p>
            <a:pPr marL="0" indent="0">
              <a:buFont typeface="Arial" panose="020B0604020202020204" pitchFamily="34" charset="0"/>
              <a:buNone/>
            </a:pPr>
            <a:r>
              <a:rPr lang="pl-PL" sz="1200" dirty="0">
                <a:solidFill>
                  <a:srgbClr val="7F7F7F"/>
                </a:solidFill>
              </a:rPr>
              <a:t>Chen, Y., Liu, X., Gao, L., Zhu, M., Shia, B. C., Chen, M., Ye, L., &amp; Qin, L. (2023). </a:t>
            </a:r>
            <a:r>
              <a:rPr lang="pl-PL" sz="1200" i="1" dirty="0">
                <a:solidFill>
                  <a:srgbClr val="7F7F7F"/>
                </a:solidFill>
              </a:rPr>
              <a:t>Using the H2O Automatic Machine Learning Algorithms to Identify Predictors of Web-Based Medical Record Nonuse Among Patients in a Data-Rich Environment: Mixed Methods Study. JMIR medical informatics</a:t>
            </a:r>
            <a:r>
              <a:rPr lang="pl-PL" sz="1200" dirty="0">
                <a:solidFill>
                  <a:srgbClr val="7F7F7F"/>
                </a:solidFill>
              </a:rPr>
              <a:t>, 11, e41576. https://doi.org/10.2196/41576</a:t>
            </a:r>
          </a:p>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2470122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512EF-6388-64BC-0CB4-90222860C71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72B25F1-371E-CAA7-1081-0CA29BEA1F44}"/>
              </a:ext>
            </a:extLst>
          </p:cNvPr>
          <p:cNvSpPr>
            <a:spLocks noGrp="1"/>
          </p:cNvSpPr>
          <p:nvPr>
            <p:ph type="title"/>
          </p:nvPr>
        </p:nvSpPr>
        <p:spPr/>
        <p:txBody>
          <a:bodyPr/>
          <a:lstStyle/>
          <a:p>
            <a:r>
              <a:rPr lang="pl-PL" dirty="0"/>
              <a:t>H2O.ai Platform</a:t>
            </a:r>
          </a:p>
        </p:txBody>
      </p:sp>
      <p:pic>
        <p:nvPicPr>
          <p:cNvPr id="5124" name="Picture 4" descr="Understanding the Model Interpretation Page — Using Driverless AI 1.11.1  documentation">
            <a:extLst>
              <a:ext uri="{FF2B5EF4-FFF2-40B4-BE49-F238E27FC236}">
                <a16:creationId xmlns:a16="http://schemas.microsoft.com/office/drawing/2014/main" id="{B0AAED3A-ACBF-A86B-6457-95B63C121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892" y="1361209"/>
            <a:ext cx="9644216" cy="460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967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33CE-FD9F-E960-BF4B-C28A2B441D7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12FA418F-5621-59C8-9452-B8F11F2EB6EF}"/>
              </a:ext>
            </a:extLst>
          </p:cNvPr>
          <p:cNvSpPr>
            <a:spLocks noGrp="1"/>
          </p:cNvSpPr>
          <p:nvPr>
            <p:ph type="title"/>
          </p:nvPr>
        </p:nvSpPr>
        <p:spPr/>
        <p:txBody>
          <a:bodyPr/>
          <a:lstStyle/>
          <a:p>
            <a:r>
              <a:rPr lang="pl-PL" dirty="0"/>
              <a:t>H2O.ai</a:t>
            </a:r>
          </a:p>
        </p:txBody>
      </p:sp>
      <p:sp>
        <p:nvSpPr>
          <p:cNvPr id="5" name="Symbol zastępczy zawartości 4">
            <a:extLst>
              <a:ext uri="{FF2B5EF4-FFF2-40B4-BE49-F238E27FC236}">
                <a16:creationId xmlns:a16="http://schemas.microsoft.com/office/drawing/2014/main" id="{DC227562-D7C6-931C-C39F-E109708C031D}"/>
              </a:ext>
            </a:extLst>
          </p:cNvPr>
          <p:cNvSpPr>
            <a:spLocks noGrp="1"/>
          </p:cNvSpPr>
          <p:nvPr>
            <p:ph idx="1"/>
          </p:nvPr>
        </p:nvSpPr>
        <p:spPr/>
        <p:txBody>
          <a:bodyPr>
            <a:normAutofit/>
          </a:bodyPr>
          <a:lstStyle/>
          <a:p>
            <a:r>
              <a:rPr lang="en-US" sz="1800" dirty="0"/>
              <a:t>H2O.ai </a:t>
            </a:r>
            <a:r>
              <a:rPr lang="en-US" sz="1800" dirty="0" err="1"/>
              <a:t>uporablja</a:t>
            </a:r>
            <a:r>
              <a:rPr lang="en-US" sz="1800" dirty="0"/>
              <a:t> </a:t>
            </a:r>
            <a:r>
              <a:rPr lang="en-US" sz="1800" dirty="0" err="1"/>
              <a:t>več</a:t>
            </a:r>
            <a:r>
              <a:rPr lang="en-US" sz="1800" dirty="0"/>
              <a:t> </a:t>
            </a:r>
            <a:r>
              <a:rPr lang="en-US" sz="1800" dirty="0" err="1"/>
              <a:t>modelov</a:t>
            </a:r>
            <a:r>
              <a:rPr lang="en-US" sz="1800" dirty="0"/>
              <a:t> </a:t>
            </a:r>
            <a:r>
              <a:rPr lang="en-US" sz="1800" dirty="0" err="1"/>
              <a:t>strojnega</a:t>
            </a:r>
            <a:r>
              <a:rPr lang="en-US" sz="1800" dirty="0"/>
              <a:t> </a:t>
            </a:r>
            <a:r>
              <a:rPr lang="en-US" sz="1800" dirty="0" err="1"/>
              <a:t>učenja</a:t>
            </a:r>
            <a:r>
              <a:rPr lang="en-US" sz="1800" dirty="0"/>
              <a:t>, </a:t>
            </a:r>
            <a:r>
              <a:rPr lang="en-US" sz="1800" dirty="0" err="1"/>
              <a:t>vključno</a:t>
            </a:r>
            <a:r>
              <a:rPr lang="en-US" sz="1800" dirty="0"/>
              <a:t> z Generalized Linear Models (GLM) (</a:t>
            </a:r>
            <a:r>
              <a:rPr lang="en-US" sz="1800" dirty="0" err="1"/>
              <a:t>fleksibilna</a:t>
            </a:r>
            <a:r>
              <a:rPr lang="en-US" sz="1800" dirty="0"/>
              <a:t> </a:t>
            </a:r>
            <a:r>
              <a:rPr lang="en-US" sz="1800" dirty="0" err="1"/>
              <a:t>posplošitev</a:t>
            </a:r>
            <a:r>
              <a:rPr lang="en-US" sz="1800" dirty="0"/>
              <a:t> </a:t>
            </a:r>
            <a:r>
              <a:rPr lang="en-US" sz="1800" dirty="0" err="1"/>
              <a:t>običajne</a:t>
            </a:r>
            <a:r>
              <a:rPr lang="en-US" sz="1800" dirty="0"/>
              <a:t> </a:t>
            </a:r>
            <a:r>
              <a:rPr lang="en-US" sz="1800" dirty="0" err="1"/>
              <a:t>linearne</a:t>
            </a:r>
            <a:r>
              <a:rPr lang="en-US" sz="1800" dirty="0"/>
              <a:t> </a:t>
            </a:r>
            <a:r>
              <a:rPr lang="en-US" sz="1800" dirty="0" err="1"/>
              <a:t>regresije</a:t>
            </a:r>
            <a:r>
              <a:rPr lang="en-US" sz="1800" dirty="0"/>
              <a:t>), Gradient Boosting Machines (GBM) (</a:t>
            </a:r>
            <a:r>
              <a:rPr lang="en-US" sz="1800" dirty="0" err="1"/>
              <a:t>tehnika</a:t>
            </a:r>
            <a:r>
              <a:rPr lang="en-US" sz="1800" dirty="0"/>
              <a:t> </a:t>
            </a:r>
            <a:r>
              <a:rPr lang="en-US" sz="1800" dirty="0" err="1"/>
              <a:t>strojnega</a:t>
            </a:r>
            <a:r>
              <a:rPr lang="en-US" sz="1800" dirty="0"/>
              <a:t> </a:t>
            </a:r>
            <a:r>
              <a:rPr lang="en-US" sz="1800" dirty="0" err="1"/>
              <a:t>učenja</a:t>
            </a:r>
            <a:r>
              <a:rPr lang="en-US" sz="1800" dirty="0"/>
              <a:t> za </a:t>
            </a:r>
            <a:r>
              <a:rPr lang="en-US" sz="1800" dirty="0" err="1"/>
              <a:t>povečanje</a:t>
            </a:r>
            <a:r>
              <a:rPr lang="en-US" sz="1800" dirty="0"/>
              <a:t> v </a:t>
            </a:r>
            <a:r>
              <a:rPr lang="en-US" sz="1800" dirty="0" err="1"/>
              <a:t>funkcionalnem</a:t>
            </a:r>
            <a:r>
              <a:rPr lang="en-US" sz="1800" dirty="0"/>
              <a:t> </a:t>
            </a:r>
            <a:r>
              <a:rPr lang="en-US" sz="1800" dirty="0" err="1"/>
              <a:t>prostoru</a:t>
            </a:r>
            <a:r>
              <a:rPr lang="en-US" sz="1800" dirty="0"/>
              <a:t>) in </a:t>
            </a:r>
            <a:r>
              <a:rPr lang="en-US" sz="1800" dirty="0" err="1"/>
              <a:t>globokimi</a:t>
            </a:r>
            <a:r>
              <a:rPr lang="en-US" sz="1800" dirty="0"/>
              <a:t> </a:t>
            </a:r>
            <a:r>
              <a:rPr lang="en-US" sz="1800" dirty="0" err="1"/>
              <a:t>nevronskimi</a:t>
            </a:r>
            <a:r>
              <a:rPr lang="en-US" sz="1800" dirty="0"/>
              <a:t> </a:t>
            </a:r>
            <a:r>
              <a:rPr lang="en-US" sz="1800" dirty="0" err="1"/>
              <a:t>mrežami</a:t>
            </a:r>
            <a:r>
              <a:rPr lang="en-US" sz="1800" dirty="0"/>
              <a:t>. Poleg </a:t>
            </a:r>
            <a:r>
              <a:rPr lang="en-US" sz="1800" dirty="0" err="1"/>
              <a:t>tega</a:t>
            </a:r>
            <a:r>
              <a:rPr lang="en-US" sz="1800" dirty="0"/>
              <a:t> </a:t>
            </a:r>
            <a:r>
              <a:rPr lang="en-US" sz="1800" dirty="0" err="1"/>
              <a:t>sposobnost</a:t>
            </a:r>
            <a:r>
              <a:rPr lang="en-US" sz="1800" dirty="0"/>
              <a:t> </a:t>
            </a:r>
            <a:r>
              <a:rPr lang="en-US" sz="1800" dirty="0" err="1"/>
              <a:t>podpore</a:t>
            </a:r>
            <a:r>
              <a:rPr lang="en-US" sz="1800" dirty="0"/>
              <a:t> </a:t>
            </a:r>
            <a:r>
              <a:rPr lang="en-US" sz="1800" dirty="0" err="1"/>
              <a:t>ansambelskim</a:t>
            </a:r>
            <a:r>
              <a:rPr lang="en-US" sz="1800" dirty="0"/>
              <a:t> </a:t>
            </a:r>
            <a:r>
              <a:rPr lang="en-US" sz="1800" dirty="0" err="1"/>
              <a:t>modelom</a:t>
            </a:r>
            <a:r>
              <a:rPr lang="en-US" sz="1800" dirty="0"/>
              <a:t>, ki </a:t>
            </a:r>
            <a:r>
              <a:rPr lang="en-US" sz="1800" dirty="0" err="1"/>
              <a:t>združujejo</a:t>
            </a:r>
            <a:r>
              <a:rPr lang="en-US" sz="1800" dirty="0"/>
              <a:t> </a:t>
            </a:r>
            <a:r>
              <a:rPr lang="en-US" sz="1800" dirty="0" err="1"/>
              <a:t>izhode</a:t>
            </a:r>
            <a:r>
              <a:rPr lang="en-US" sz="1800" dirty="0"/>
              <a:t> </a:t>
            </a:r>
            <a:r>
              <a:rPr lang="en-US" sz="1800" dirty="0" err="1"/>
              <a:t>več</a:t>
            </a:r>
            <a:r>
              <a:rPr lang="en-US" sz="1800" dirty="0"/>
              <a:t> </a:t>
            </a:r>
            <a:r>
              <a:rPr lang="en-US" sz="1800" dirty="0" err="1"/>
              <a:t>algoritmov</a:t>
            </a:r>
            <a:r>
              <a:rPr lang="en-US" sz="1800" dirty="0"/>
              <a:t>, </a:t>
            </a:r>
            <a:r>
              <a:rPr lang="en-US" sz="1800" dirty="0" err="1"/>
              <a:t>zagotavlja</a:t>
            </a:r>
            <a:r>
              <a:rPr lang="en-US" sz="1800" dirty="0"/>
              <a:t> </a:t>
            </a:r>
            <a:r>
              <a:rPr lang="en-US" sz="1800" dirty="0" err="1"/>
              <a:t>večjo</a:t>
            </a:r>
            <a:r>
              <a:rPr lang="en-US" sz="1800" dirty="0"/>
              <a:t> </a:t>
            </a:r>
            <a:r>
              <a:rPr lang="en-US" sz="1800" dirty="0" err="1"/>
              <a:t>celovito</a:t>
            </a:r>
            <a:r>
              <a:rPr lang="en-US" sz="1800" dirty="0"/>
              <a:t> </a:t>
            </a:r>
            <a:r>
              <a:rPr lang="en-US" sz="1800" dirty="0" err="1"/>
              <a:t>analizo</a:t>
            </a:r>
            <a:r>
              <a:rPr lang="en-US" sz="1800" dirty="0"/>
              <a:t> in </a:t>
            </a:r>
            <a:r>
              <a:rPr lang="en-US" sz="1800" dirty="0" err="1"/>
              <a:t>natančnost</a:t>
            </a:r>
            <a:r>
              <a:rPr lang="en-US" sz="1800" dirty="0"/>
              <a:t> </a:t>
            </a:r>
            <a:r>
              <a:rPr lang="en-US" sz="1800" dirty="0" err="1"/>
              <a:t>rezultatov</a:t>
            </a:r>
            <a:r>
              <a:rPr lang="en-US" sz="1800" dirty="0"/>
              <a:t>.</a:t>
            </a:r>
            <a:endParaRPr lang="sl-SI" sz="1800" dirty="0"/>
          </a:p>
          <a:p>
            <a:r>
              <a:rPr lang="en-US" sz="1800" dirty="0" err="1"/>
              <a:t>Okvirji</a:t>
            </a:r>
            <a:r>
              <a:rPr lang="en-US" sz="1800" dirty="0"/>
              <a:t> </a:t>
            </a:r>
            <a:r>
              <a:rPr lang="en-US" sz="1800" dirty="0" err="1"/>
              <a:t>nevronskih</a:t>
            </a:r>
            <a:r>
              <a:rPr lang="en-US" sz="1800" dirty="0"/>
              <a:t> </a:t>
            </a:r>
            <a:r>
              <a:rPr lang="en-US" sz="1800" dirty="0" err="1"/>
              <a:t>mrež</a:t>
            </a:r>
            <a:r>
              <a:rPr lang="en-US" sz="1800" dirty="0"/>
              <a:t> </a:t>
            </a:r>
            <a:r>
              <a:rPr lang="en-US" sz="1800" dirty="0" err="1"/>
              <a:t>delujejo</a:t>
            </a:r>
            <a:r>
              <a:rPr lang="en-US" sz="1800" dirty="0"/>
              <a:t> </a:t>
            </a:r>
            <a:r>
              <a:rPr lang="en-US" sz="1800" dirty="0" err="1"/>
              <a:t>na</a:t>
            </a:r>
            <a:r>
              <a:rPr lang="en-US" sz="1800" dirty="0"/>
              <a:t> </a:t>
            </a:r>
            <a:r>
              <a:rPr lang="en-US" sz="1800" dirty="0" err="1"/>
              <a:t>podobnih</a:t>
            </a:r>
            <a:r>
              <a:rPr lang="en-US" sz="1800" dirty="0"/>
              <a:t> </a:t>
            </a:r>
            <a:r>
              <a:rPr lang="en-US" sz="1800" dirty="0" err="1"/>
              <a:t>principih</a:t>
            </a:r>
            <a:r>
              <a:rPr lang="en-US" sz="1800" dirty="0"/>
              <a:t> </a:t>
            </a:r>
            <a:r>
              <a:rPr lang="en-US" sz="1800" dirty="0" err="1"/>
              <a:t>kot</a:t>
            </a:r>
            <a:r>
              <a:rPr lang="en-US" sz="1800" dirty="0"/>
              <a:t> ChatGPT z </a:t>
            </a:r>
            <a:r>
              <a:rPr lang="en-US" sz="1800" dirty="0" err="1"/>
              <a:t>učenjem</a:t>
            </a:r>
            <a:r>
              <a:rPr lang="en-US" sz="1800" dirty="0"/>
              <a:t> </a:t>
            </a:r>
            <a:r>
              <a:rPr lang="en-US" sz="1800" dirty="0" err="1"/>
              <a:t>iz</a:t>
            </a:r>
            <a:r>
              <a:rPr lang="en-US" sz="1800" dirty="0"/>
              <a:t> </a:t>
            </a:r>
            <a:r>
              <a:rPr lang="en-US" sz="1800" dirty="0" err="1"/>
              <a:t>izbranih</a:t>
            </a:r>
            <a:r>
              <a:rPr lang="en-US" sz="1800" dirty="0"/>
              <a:t> </a:t>
            </a:r>
            <a:r>
              <a:rPr lang="en-US" sz="1800" dirty="0" err="1"/>
              <a:t>velikih</a:t>
            </a:r>
            <a:r>
              <a:rPr lang="en-US" sz="1800" dirty="0"/>
              <a:t> </a:t>
            </a:r>
            <a:r>
              <a:rPr lang="en-US" sz="1800" dirty="0" err="1"/>
              <a:t>naborov</a:t>
            </a:r>
            <a:r>
              <a:rPr lang="en-US" sz="1800" dirty="0"/>
              <a:t> </a:t>
            </a:r>
            <a:r>
              <a:rPr lang="en-US" sz="1800" dirty="0" err="1"/>
              <a:t>podatkov</a:t>
            </a:r>
            <a:r>
              <a:rPr lang="en-US" sz="1800" dirty="0"/>
              <a:t>, ki so </a:t>
            </a:r>
            <a:r>
              <a:rPr lang="en-US" sz="1800" dirty="0" err="1"/>
              <a:t>uporabni</a:t>
            </a:r>
            <a:r>
              <a:rPr lang="en-US" sz="1800" dirty="0"/>
              <a:t> za </a:t>
            </a:r>
            <a:r>
              <a:rPr lang="en-US" sz="1800" dirty="0" err="1"/>
              <a:t>naloge</a:t>
            </a:r>
            <a:r>
              <a:rPr lang="en-US" sz="1800" dirty="0"/>
              <a:t> </a:t>
            </a:r>
            <a:r>
              <a:rPr lang="en-US" sz="1800" dirty="0" err="1"/>
              <a:t>prepoznavanja</a:t>
            </a:r>
            <a:r>
              <a:rPr lang="en-US" sz="1800" dirty="0"/>
              <a:t> </a:t>
            </a:r>
            <a:r>
              <a:rPr lang="en-US" sz="1800" dirty="0" err="1"/>
              <a:t>zapletenih</a:t>
            </a:r>
            <a:r>
              <a:rPr lang="en-US" sz="1800" dirty="0"/>
              <a:t> </a:t>
            </a:r>
            <a:r>
              <a:rPr lang="en-US" sz="1800" dirty="0" err="1"/>
              <a:t>vzorcev</a:t>
            </a:r>
            <a:r>
              <a:rPr lang="en-US" sz="1800" dirty="0"/>
              <a:t>. V </a:t>
            </a:r>
            <a:r>
              <a:rPr lang="en-US" sz="1800" dirty="0" err="1"/>
              <a:t>kombinaciji</a:t>
            </a:r>
            <a:r>
              <a:rPr lang="en-US" sz="1800" dirty="0"/>
              <a:t> z </a:t>
            </a:r>
            <a:r>
              <a:rPr lang="en-US" sz="1800" dirty="0" err="1"/>
              <a:t>zmogljivostmi</a:t>
            </a:r>
            <a:r>
              <a:rPr lang="en-US" sz="1800" dirty="0"/>
              <a:t> </a:t>
            </a:r>
            <a:r>
              <a:rPr lang="en-US" sz="1800" dirty="0" err="1"/>
              <a:t>nevronskih</a:t>
            </a:r>
            <a:r>
              <a:rPr lang="en-US" sz="1800" dirty="0"/>
              <a:t> </a:t>
            </a:r>
            <a:r>
              <a:rPr lang="en-US" sz="1800" dirty="0" err="1"/>
              <a:t>mrež</a:t>
            </a:r>
            <a:r>
              <a:rPr lang="en-US" sz="1800" dirty="0"/>
              <a:t> in </a:t>
            </a:r>
            <a:r>
              <a:rPr lang="en-US" sz="1800" dirty="0" err="1"/>
              <a:t>obdelave</a:t>
            </a:r>
            <a:r>
              <a:rPr lang="en-US" sz="1800" dirty="0"/>
              <a:t> </a:t>
            </a:r>
            <a:r>
              <a:rPr lang="en-US" sz="1800" dirty="0" err="1"/>
              <a:t>podatkov</a:t>
            </a:r>
            <a:r>
              <a:rPr lang="en-US" sz="1800" dirty="0"/>
              <a:t> </a:t>
            </a:r>
            <a:r>
              <a:rPr lang="en-US" sz="1800" dirty="0" err="1"/>
              <a:t>platforma</a:t>
            </a:r>
            <a:r>
              <a:rPr lang="en-US" sz="1800" dirty="0"/>
              <a:t> </a:t>
            </a:r>
            <a:r>
              <a:rPr lang="en-US" sz="1800" dirty="0" err="1"/>
              <a:t>omogoča</a:t>
            </a:r>
            <a:r>
              <a:rPr lang="en-US" sz="1800" dirty="0"/>
              <a:t> </a:t>
            </a:r>
            <a:r>
              <a:rPr lang="en-US" sz="1800" dirty="0" err="1"/>
              <a:t>obdelavo</a:t>
            </a:r>
            <a:r>
              <a:rPr lang="en-US" sz="1800" dirty="0"/>
              <a:t> </a:t>
            </a:r>
            <a:r>
              <a:rPr lang="en-US" sz="1800" dirty="0" err="1"/>
              <a:t>velikih</a:t>
            </a:r>
            <a:r>
              <a:rPr lang="en-US" sz="1800" dirty="0"/>
              <a:t> </a:t>
            </a:r>
            <a:r>
              <a:rPr lang="en-US" sz="1800" dirty="0" err="1"/>
              <a:t>podatkov</a:t>
            </a:r>
            <a:r>
              <a:rPr lang="en-US" sz="1800" dirty="0"/>
              <a:t> z </a:t>
            </a:r>
            <a:r>
              <a:rPr lang="en-US" sz="1800" dirty="0" err="1"/>
              <a:t>vzporedno</a:t>
            </a:r>
            <a:r>
              <a:rPr lang="en-US" sz="1800" dirty="0"/>
              <a:t> </a:t>
            </a:r>
            <a:r>
              <a:rPr lang="en-US" sz="1800" dirty="0" err="1"/>
              <a:t>obdelavo</a:t>
            </a:r>
            <a:r>
              <a:rPr lang="en-US" sz="1800" dirty="0"/>
              <a:t> in </a:t>
            </a:r>
            <a:r>
              <a:rPr lang="en-US" sz="1800" dirty="0" err="1"/>
              <a:t>računanjem</a:t>
            </a:r>
            <a:r>
              <a:rPr lang="en-US" sz="1800" dirty="0"/>
              <a:t> v </a:t>
            </a:r>
            <a:r>
              <a:rPr lang="en-US" sz="1800" dirty="0" err="1"/>
              <a:t>pomnilniku</a:t>
            </a:r>
            <a:r>
              <a:rPr lang="en-US" sz="1800" dirty="0"/>
              <a:t>, </a:t>
            </a:r>
            <a:r>
              <a:rPr lang="en-US" sz="1800" dirty="0" err="1"/>
              <a:t>kar</a:t>
            </a:r>
            <a:r>
              <a:rPr lang="en-US" sz="1800" dirty="0"/>
              <a:t> </a:t>
            </a:r>
            <a:r>
              <a:rPr lang="en-US" sz="1800" dirty="0" err="1"/>
              <a:t>omogoča</a:t>
            </a:r>
            <a:r>
              <a:rPr lang="en-US" sz="1800" dirty="0"/>
              <a:t> </a:t>
            </a:r>
            <a:r>
              <a:rPr lang="en-US" sz="1800" dirty="0" err="1"/>
              <a:t>razširitev</a:t>
            </a:r>
            <a:r>
              <a:rPr lang="en-US" sz="1800" dirty="0"/>
              <a:t> </a:t>
            </a:r>
            <a:r>
              <a:rPr lang="en-US" sz="1800" dirty="0" err="1"/>
              <a:t>na</a:t>
            </a:r>
            <a:r>
              <a:rPr lang="en-US" sz="1800" dirty="0"/>
              <a:t> </a:t>
            </a:r>
            <a:r>
              <a:rPr lang="en-US" sz="1800" dirty="0" err="1"/>
              <a:t>nabore</a:t>
            </a:r>
            <a:r>
              <a:rPr lang="en-US" sz="1800" dirty="0"/>
              <a:t> </a:t>
            </a:r>
            <a:r>
              <a:rPr lang="en-US" sz="1800" dirty="0" err="1"/>
              <a:t>podatkov</a:t>
            </a:r>
            <a:r>
              <a:rPr lang="en-US" sz="1800" dirty="0"/>
              <a:t> v </a:t>
            </a:r>
            <a:r>
              <a:rPr lang="en-US" sz="1800" dirty="0" err="1"/>
              <a:t>podjetniških</a:t>
            </a:r>
            <a:r>
              <a:rPr lang="en-US" sz="1800" dirty="0"/>
              <a:t> </a:t>
            </a:r>
            <a:r>
              <a:rPr lang="en-US" sz="1800" dirty="0" err="1"/>
              <a:t>aplikacijah</a:t>
            </a:r>
            <a:r>
              <a:rPr lang="en-US" sz="1800" dirty="0"/>
              <a:t>.</a:t>
            </a:r>
            <a:endParaRPr lang="sl-SI" sz="1800" dirty="0"/>
          </a:p>
          <a:p>
            <a:r>
              <a:rPr lang="en-US" sz="1800" dirty="0"/>
              <a:t>Ena od </a:t>
            </a:r>
            <a:r>
              <a:rPr lang="en-US" sz="1800" dirty="0" err="1"/>
              <a:t>glavnih</a:t>
            </a:r>
            <a:r>
              <a:rPr lang="en-US" sz="1800" dirty="0"/>
              <a:t> </a:t>
            </a:r>
            <a:r>
              <a:rPr lang="en-US" sz="1800" dirty="0" err="1"/>
              <a:t>prednosti</a:t>
            </a:r>
            <a:r>
              <a:rPr lang="en-US" sz="1800" dirty="0"/>
              <a:t> je motor </a:t>
            </a:r>
            <a:r>
              <a:rPr lang="en-US" sz="1800" dirty="0" err="1"/>
              <a:t>AutoML</a:t>
            </a:r>
            <a:r>
              <a:rPr lang="en-US" sz="1800" dirty="0"/>
              <a:t>, ki </a:t>
            </a:r>
            <a:r>
              <a:rPr lang="en-US" sz="1800" dirty="0" err="1"/>
              <a:t>zagotavlja</a:t>
            </a:r>
            <a:r>
              <a:rPr lang="en-US" sz="1800" dirty="0"/>
              <a:t> </a:t>
            </a:r>
            <a:r>
              <a:rPr lang="en-US" sz="1800" dirty="0" err="1"/>
              <a:t>avtomatski</a:t>
            </a:r>
            <a:r>
              <a:rPr lang="en-US" sz="1800" dirty="0"/>
              <a:t> </a:t>
            </a:r>
            <a:r>
              <a:rPr lang="en-US" sz="1800" dirty="0" err="1"/>
              <a:t>postopek</a:t>
            </a:r>
            <a:r>
              <a:rPr lang="en-US" sz="1800" dirty="0"/>
              <a:t> za </a:t>
            </a:r>
            <a:r>
              <a:rPr lang="en-US" sz="1800" dirty="0" err="1"/>
              <a:t>izbiro</a:t>
            </a:r>
            <a:r>
              <a:rPr lang="en-US" sz="1800" dirty="0"/>
              <a:t>, </a:t>
            </a:r>
            <a:r>
              <a:rPr lang="en-US" sz="1800" dirty="0" err="1"/>
              <a:t>prilagajanje</a:t>
            </a:r>
            <a:r>
              <a:rPr lang="en-US" sz="1800" dirty="0"/>
              <a:t> in </a:t>
            </a:r>
            <a:r>
              <a:rPr lang="en-US" sz="1800" dirty="0" err="1"/>
              <a:t>usposabljanje</a:t>
            </a:r>
            <a:r>
              <a:rPr lang="en-US" sz="1800" dirty="0"/>
              <a:t> </a:t>
            </a:r>
            <a:r>
              <a:rPr lang="en-US" sz="1800" dirty="0" err="1"/>
              <a:t>obstoječih</a:t>
            </a:r>
            <a:r>
              <a:rPr lang="en-US" sz="1800" dirty="0"/>
              <a:t> </a:t>
            </a:r>
            <a:r>
              <a:rPr lang="en-US" sz="1800" dirty="0" err="1"/>
              <a:t>modelov</a:t>
            </a:r>
            <a:r>
              <a:rPr lang="en-US" sz="1800" dirty="0"/>
              <a:t>. Z </a:t>
            </a:r>
            <a:r>
              <a:rPr lang="en-US" sz="1800" dirty="0" err="1"/>
              <a:t>vključitvijo</a:t>
            </a:r>
            <a:r>
              <a:rPr lang="en-US" sz="1800" dirty="0"/>
              <a:t> </a:t>
            </a:r>
            <a:r>
              <a:rPr lang="en-US" sz="1800" dirty="0" err="1"/>
              <a:t>optimizacije</a:t>
            </a:r>
            <a:r>
              <a:rPr lang="en-US" sz="1800" dirty="0"/>
              <a:t> </a:t>
            </a:r>
            <a:r>
              <a:rPr lang="en-US" sz="1800" dirty="0" err="1"/>
              <a:t>hiperparametrov</a:t>
            </a:r>
            <a:r>
              <a:rPr lang="en-US" sz="1800" dirty="0"/>
              <a:t> (</a:t>
            </a:r>
            <a:r>
              <a:rPr lang="en-US" sz="1800" dirty="0" err="1"/>
              <a:t>izbira</a:t>
            </a:r>
            <a:r>
              <a:rPr lang="en-US" sz="1800" dirty="0"/>
              <a:t> </a:t>
            </a:r>
            <a:r>
              <a:rPr lang="en-US" sz="1800" dirty="0" err="1"/>
              <a:t>optimalnih</a:t>
            </a:r>
            <a:r>
              <a:rPr lang="en-US" sz="1800" dirty="0"/>
              <a:t> </a:t>
            </a:r>
            <a:r>
              <a:rPr lang="en-US" sz="1800" dirty="0" err="1"/>
              <a:t>hiperparametrov</a:t>
            </a:r>
            <a:r>
              <a:rPr lang="en-US" sz="1800" dirty="0"/>
              <a:t>/</a:t>
            </a:r>
            <a:r>
              <a:rPr lang="en-US" sz="1800" dirty="0" err="1"/>
              <a:t>parametrov</a:t>
            </a:r>
            <a:r>
              <a:rPr lang="en-US" sz="1800" dirty="0"/>
              <a:t>, ki bi </a:t>
            </a:r>
            <a:r>
              <a:rPr lang="en-US" sz="1800" dirty="0" err="1"/>
              <a:t>bili</a:t>
            </a:r>
            <a:r>
              <a:rPr lang="en-US" sz="1800" dirty="0"/>
              <a:t> </a:t>
            </a:r>
            <a:r>
              <a:rPr lang="en-US" sz="1800" dirty="0" err="1"/>
              <a:t>optimalni</a:t>
            </a:r>
            <a:r>
              <a:rPr lang="en-US" sz="1800" dirty="0"/>
              <a:t> za </a:t>
            </a:r>
            <a:r>
              <a:rPr lang="en-US" sz="1800" dirty="0" err="1"/>
              <a:t>učni</a:t>
            </a:r>
            <a:r>
              <a:rPr lang="en-US" sz="1800" dirty="0"/>
              <a:t> </a:t>
            </a:r>
            <a:r>
              <a:rPr lang="en-US" sz="1800" dirty="0" err="1"/>
              <a:t>algoritem</a:t>
            </a:r>
            <a:r>
              <a:rPr lang="en-US" sz="1800" dirty="0"/>
              <a:t>) se </a:t>
            </a:r>
            <a:r>
              <a:rPr lang="en-US" sz="1800" dirty="0" err="1"/>
              <a:t>zmogljivost</a:t>
            </a:r>
            <a:r>
              <a:rPr lang="en-US" sz="1800" dirty="0"/>
              <a:t> </a:t>
            </a:r>
            <a:r>
              <a:rPr lang="en-US" sz="1800" dirty="0" err="1"/>
              <a:t>modela</a:t>
            </a:r>
            <a:r>
              <a:rPr lang="en-US" sz="1800" dirty="0"/>
              <a:t> </a:t>
            </a:r>
            <a:r>
              <a:rPr lang="en-US" sz="1800" dirty="0" err="1"/>
              <a:t>maksimira</a:t>
            </a:r>
            <a:r>
              <a:rPr lang="en-US" sz="1800" dirty="0"/>
              <a:t> z </a:t>
            </a:r>
            <a:r>
              <a:rPr lang="en-US" sz="1800" dirty="0" err="1"/>
              <a:t>prilagajanjem</a:t>
            </a:r>
            <a:r>
              <a:rPr lang="en-US" sz="1800" dirty="0"/>
              <a:t> </a:t>
            </a:r>
            <a:r>
              <a:rPr lang="en-US" sz="1800" dirty="0" err="1"/>
              <a:t>dejavnikov</a:t>
            </a:r>
            <a:r>
              <a:rPr lang="en-US" sz="1800" dirty="0"/>
              <a:t> (</a:t>
            </a:r>
            <a:r>
              <a:rPr lang="en-US" sz="1800" dirty="0" err="1"/>
              <a:t>npr</a:t>
            </a:r>
            <a:r>
              <a:rPr lang="en-US" sz="1800" dirty="0"/>
              <a:t>. </a:t>
            </a:r>
            <a:r>
              <a:rPr lang="en-US" sz="1800" dirty="0" err="1"/>
              <a:t>stopnja</a:t>
            </a:r>
            <a:r>
              <a:rPr lang="en-US" sz="1800" dirty="0"/>
              <a:t> </a:t>
            </a:r>
            <a:r>
              <a:rPr lang="en-US" sz="1800" dirty="0" err="1"/>
              <a:t>učenja</a:t>
            </a:r>
            <a:r>
              <a:rPr lang="en-US" sz="1800" dirty="0"/>
              <a:t> in </a:t>
            </a:r>
            <a:r>
              <a:rPr lang="en-US" sz="1800" dirty="0" err="1"/>
              <a:t>regularizacija</a:t>
            </a:r>
            <a:r>
              <a:rPr lang="en-US" sz="1800" dirty="0"/>
              <a:t>).</a:t>
            </a:r>
            <a:endParaRPr lang="pl-PL" sz="1800" dirty="0"/>
          </a:p>
        </p:txBody>
      </p:sp>
      <p:sp>
        <p:nvSpPr>
          <p:cNvPr id="6" name="Symbol zastępczy zawartości 4">
            <a:extLst>
              <a:ext uri="{FF2B5EF4-FFF2-40B4-BE49-F238E27FC236}">
                <a16:creationId xmlns:a16="http://schemas.microsoft.com/office/drawing/2014/main" id="{AE638538-FA16-FBF2-78E0-44B6CB126029}"/>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900" dirty="0">
                <a:solidFill>
                  <a:schemeClr val="bg1">
                    <a:lumMod val="50000"/>
                  </a:schemeClr>
                </a:solidFill>
              </a:rPr>
              <a:t>Hall, P., </a:t>
            </a:r>
            <a:r>
              <a:rPr lang="sl-SI" sz="900" dirty="0" err="1">
                <a:solidFill>
                  <a:schemeClr val="bg1">
                    <a:lumMod val="50000"/>
                  </a:schemeClr>
                </a:solidFill>
              </a:rPr>
              <a:t>Gill</a:t>
            </a:r>
            <a:r>
              <a:rPr lang="sl-SI" sz="900" dirty="0">
                <a:solidFill>
                  <a:schemeClr val="bg1">
                    <a:lumMod val="50000"/>
                  </a:schemeClr>
                </a:solidFill>
              </a:rPr>
              <a:t>, N., </a:t>
            </a:r>
            <a:r>
              <a:rPr lang="sl-SI" sz="900" dirty="0" err="1">
                <a:solidFill>
                  <a:schemeClr val="bg1">
                    <a:lumMod val="50000"/>
                  </a:schemeClr>
                </a:solidFill>
              </a:rPr>
              <a:t>Kurka</a:t>
            </a:r>
            <a:r>
              <a:rPr lang="sl-SI" sz="900" dirty="0">
                <a:solidFill>
                  <a:schemeClr val="bg1">
                    <a:lumMod val="50000"/>
                  </a:schemeClr>
                </a:solidFill>
              </a:rPr>
              <a:t>, M., &amp; Phan, W. (2019). </a:t>
            </a:r>
            <a:r>
              <a:rPr lang="sl-SI" sz="900" i="1" dirty="0" err="1">
                <a:solidFill>
                  <a:schemeClr val="bg1">
                    <a:lumMod val="50000"/>
                  </a:schemeClr>
                </a:solidFill>
              </a:rPr>
              <a:t>Machine</a:t>
            </a:r>
            <a:r>
              <a:rPr lang="sl-SI" sz="900" i="1" dirty="0">
                <a:solidFill>
                  <a:schemeClr val="bg1">
                    <a:lumMod val="50000"/>
                  </a:schemeClr>
                </a:solidFill>
              </a:rPr>
              <a:t> </a:t>
            </a:r>
            <a:r>
              <a:rPr lang="sl-SI" sz="900" i="1" dirty="0" err="1">
                <a:solidFill>
                  <a:schemeClr val="bg1">
                    <a:lumMod val="50000"/>
                  </a:schemeClr>
                </a:solidFill>
              </a:rPr>
              <a:t>learning</a:t>
            </a:r>
            <a:r>
              <a:rPr lang="sl-SI" sz="900" i="1" dirty="0">
                <a:solidFill>
                  <a:schemeClr val="bg1">
                    <a:lumMod val="50000"/>
                  </a:schemeClr>
                </a:solidFill>
              </a:rPr>
              <a:t> </a:t>
            </a:r>
            <a:r>
              <a:rPr lang="sl-SI" sz="900" i="1" dirty="0" err="1">
                <a:solidFill>
                  <a:schemeClr val="bg1">
                    <a:lumMod val="50000"/>
                  </a:schemeClr>
                </a:solidFill>
              </a:rPr>
              <a:t>interpretability</a:t>
            </a:r>
            <a:r>
              <a:rPr lang="sl-SI" sz="900" i="1" dirty="0">
                <a:solidFill>
                  <a:schemeClr val="bg1">
                    <a:lumMod val="50000"/>
                  </a:schemeClr>
                </a:solidFill>
              </a:rPr>
              <a:t> </a:t>
            </a:r>
            <a:r>
              <a:rPr lang="sl-SI" sz="900" i="1" dirty="0" err="1">
                <a:solidFill>
                  <a:schemeClr val="bg1">
                    <a:lumMod val="50000"/>
                  </a:schemeClr>
                </a:solidFill>
              </a:rPr>
              <a:t>with</a:t>
            </a:r>
            <a:r>
              <a:rPr lang="sl-SI" sz="900" i="1" dirty="0">
                <a:solidFill>
                  <a:schemeClr val="bg1">
                    <a:lumMod val="50000"/>
                  </a:schemeClr>
                </a:solidFill>
              </a:rPr>
              <a:t> H2O </a:t>
            </a:r>
            <a:r>
              <a:rPr lang="sl-SI" sz="900" i="1" dirty="0" err="1">
                <a:solidFill>
                  <a:schemeClr val="bg1">
                    <a:lumMod val="50000"/>
                  </a:schemeClr>
                </a:solidFill>
              </a:rPr>
              <a:t>Driverless</a:t>
            </a:r>
            <a:r>
              <a:rPr lang="sl-SI" sz="900" i="1" dirty="0">
                <a:solidFill>
                  <a:schemeClr val="bg1">
                    <a:lumMod val="50000"/>
                  </a:schemeClr>
                </a:solidFill>
              </a:rPr>
              <a:t> AI</a:t>
            </a:r>
            <a:r>
              <a:rPr lang="sl-SI" sz="900" dirty="0">
                <a:solidFill>
                  <a:schemeClr val="bg1">
                    <a:lumMod val="50000"/>
                  </a:schemeClr>
                </a:solidFill>
              </a:rPr>
              <a:t> (A. </a:t>
            </a:r>
            <a:r>
              <a:rPr lang="sl-SI" sz="900" dirty="0" err="1">
                <a:solidFill>
                  <a:schemeClr val="bg1">
                    <a:lumMod val="50000"/>
                  </a:schemeClr>
                </a:solidFill>
              </a:rPr>
              <a:t>Bartz</a:t>
            </a:r>
            <a:r>
              <a:rPr lang="sl-SI" sz="900" dirty="0">
                <a:solidFill>
                  <a:schemeClr val="bg1">
                    <a:lumMod val="50000"/>
                  </a:schemeClr>
                </a:solidFill>
              </a:rPr>
              <a:t>, Ed.). H2O.ai, </a:t>
            </a:r>
            <a:r>
              <a:rPr lang="sl-SI" sz="900" dirty="0" err="1">
                <a:solidFill>
                  <a:schemeClr val="bg1">
                    <a:lumMod val="50000"/>
                  </a:schemeClr>
                </a:solidFill>
              </a:rPr>
              <a:t>Inc</a:t>
            </a:r>
            <a:r>
              <a:rPr lang="sl-SI" sz="900" dirty="0">
                <a:solidFill>
                  <a:schemeClr val="bg1">
                    <a:lumMod val="50000"/>
                  </a:schemeClr>
                </a:solidFill>
              </a:rPr>
              <a:t>. http://docs.h2o.ai</a:t>
            </a:r>
            <a:endParaRPr lang="pl-PL" sz="1100" dirty="0">
              <a:solidFill>
                <a:schemeClr val="bg1">
                  <a:lumMod val="50000"/>
                </a:schemeClr>
              </a:solidFill>
            </a:endParaRPr>
          </a:p>
        </p:txBody>
      </p:sp>
    </p:spTree>
    <p:extLst>
      <p:ext uri="{BB962C8B-B14F-4D97-AF65-F5344CB8AC3E}">
        <p14:creationId xmlns:p14="http://schemas.microsoft.com/office/powerpoint/2010/main" val="4004302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6D7B2-1E85-CE91-D03D-61E45387C9D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6AB8989-DDF2-76B8-3E87-56EEA9236138}"/>
              </a:ext>
            </a:extLst>
          </p:cNvPr>
          <p:cNvSpPr>
            <a:spLocks noGrp="1"/>
          </p:cNvSpPr>
          <p:nvPr>
            <p:ph type="title"/>
          </p:nvPr>
        </p:nvSpPr>
        <p:spPr/>
        <p:txBody>
          <a:bodyPr/>
          <a:lstStyle/>
          <a:p>
            <a:r>
              <a:rPr lang="pl-PL" dirty="0"/>
              <a:t>H2O.ai</a:t>
            </a:r>
          </a:p>
        </p:txBody>
      </p:sp>
      <p:sp>
        <p:nvSpPr>
          <p:cNvPr id="5" name="Symbol zastępczy zawartości 4">
            <a:extLst>
              <a:ext uri="{FF2B5EF4-FFF2-40B4-BE49-F238E27FC236}">
                <a16:creationId xmlns:a16="http://schemas.microsoft.com/office/drawing/2014/main" id="{DC9B85BE-C9E7-65BE-F325-5EB219EA2C7A}"/>
              </a:ext>
            </a:extLst>
          </p:cNvPr>
          <p:cNvSpPr>
            <a:spLocks noGrp="1"/>
          </p:cNvSpPr>
          <p:nvPr>
            <p:ph idx="1"/>
          </p:nvPr>
        </p:nvSpPr>
        <p:spPr/>
        <p:txBody>
          <a:bodyPr>
            <a:normAutofit/>
          </a:bodyPr>
          <a:lstStyle/>
          <a:p>
            <a:r>
              <a:rPr lang="en-US" sz="1800" dirty="0" err="1"/>
              <a:t>Primarna</a:t>
            </a:r>
            <a:r>
              <a:rPr lang="en-US" sz="1800" dirty="0"/>
              <a:t> </a:t>
            </a:r>
            <a:r>
              <a:rPr lang="en-US" sz="1800" dirty="0" err="1"/>
              <a:t>uporaba</a:t>
            </a:r>
            <a:r>
              <a:rPr lang="en-US" sz="1800" dirty="0"/>
              <a:t> </a:t>
            </a:r>
            <a:r>
              <a:rPr lang="en-US" sz="1800" dirty="0" err="1"/>
              <a:t>orodja</a:t>
            </a:r>
            <a:r>
              <a:rPr lang="en-US" sz="1800" dirty="0"/>
              <a:t> je </a:t>
            </a:r>
            <a:r>
              <a:rPr lang="en-US" sz="1800" dirty="0" err="1"/>
              <a:t>namenjena</a:t>
            </a:r>
            <a:r>
              <a:rPr lang="en-US" sz="1800" dirty="0"/>
              <a:t> </a:t>
            </a:r>
            <a:r>
              <a:rPr lang="en-US" sz="1800" dirty="0" err="1"/>
              <a:t>prediktivni</a:t>
            </a:r>
            <a:r>
              <a:rPr lang="en-US" sz="1800" dirty="0"/>
              <a:t> </a:t>
            </a:r>
            <a:r>
              <a:rPr lang="en-US" sz="1800" dirty="0" err="1"/>
              <a:t>analitiki</a:t>
            </a:r>
            <a:r>
              <a:rPr lang="en-US" sz="1800" dirty="0"/>
              <a:t>, </a:t>
            </a:r>
            <a:r>
              <a:rPr lang="en-US" sz="1800" dirty="0" err="1"/>
              <a:t>analizi</a:t>
            </a:r>
            <a:r>
              <a:rPr lang="en-US" sz="1800" dirty="0"/>
              <a:t> </a:t>
            </a:r>
            <a:r>
              <a:rPr lang="en-US" sz="1800" dirty="0" err="1"/>
              <a:t>tveganj</a:t>
            </a:r>
            <a:r>
              <a:rPr lang="en-US" sz="1800" dirty="0"/>
              <a:t> in </a:t>
            </a:r>
            <a:r>
              <a:rPr lang="en-US" sz="1800" dirty="0" err="1"/>
              <a:t>personalizaciji</a:t>
            </a:r>
            <a:r>
              <a:rPr lang="en-US" sz="1800" dirty="0"/>
              <a:t> </a:t>
            </a:r>
            <a:r>
              <a:rPr lang="en-US" sz="1800" dirty="0" err="1"/>
              <a:t>modelov</a:t>
            </a:r>
            <a:r>
              <a:rPr lang="en-US" sz="1800" dirty="0"/>
              <a:t> v </a:t>
            </a:r>
            <a:r>
              <a:rPr lang="en-US" sz="1800" dirty="0" err="1"/>
              <a:t>industriji</a:t>
            </a:r>
            <a:r>
              <a:rPr lang="en-US" sz="1800" dirty="0"/>
              <a:t> (</a:t>
            </a:r>
            <a:r>
              <a:rPr lang="en-US" sz="1800" dirty="0" err="1"/>
              <a:t>npr</a:t>
            </a:r>
            <a:r>
              <a:rPr lang="en-US" sz="1800" dirty="0"/>
              <a:t>. </a:t>
            </a:r>
            <a:r>
              <a:rPr lang="en-US" sz="1800" dirty="0" err="1"/>
              <a:t>trgovina</a:t>
            </a:r>
            <a:r>
              <a:rPr lang="en-US" sz="1800" dirty="0"/>
              <a:t> </a:t>
            </a:r>
            <a:r>
              <a:rPr lang="en-US" sz="1800" dirty="0" err="1"/>
              <a:t>na</a:t>
            </a:r>
            <a:r>
              <a:rPr lang="en-US" sz="1800" dirty="0"/>
              <a:t> </a:t>
            </a:r>
            <a:r>
              <a:rPr lang="en-US" sz="1800" dirty="0" err="1"/>
              <a:t>drobno</a:t>
            </a:r>
            <a:r>
              <a:rPr lang="en-US" sz="1800" dirty="0"/>
              <a:t>).</a:t>
            </a:r>
            <a:endParaRPr lang="sl-SI" sz="1800" dirty="0"/>
          </a:p>
          <a:p>
            <a:r>
              <a:rPr lang="en-US" sz="1800" dirty="0"/>
              <a:t>Z </a:t>
            </a:r>
            <a:r>
              <a:rPr lang="en-US" sz="1800" dirty="0" err="1"/>
              <a:t>izobraževalnega</a:t>
            </a:r>
            <a:r>
              <a:rPr lang="en-US" sz="1800" dirty="0"/>
              <a:t> </a:t>
            </a:r>
            <a:r>
              <a:rPr lang="en-US" sz="1800" dirty="0" err="1"/>
              <a:t>ali</a:t>
            </a:r>
            <a:r>
              <a:rPr lang="en-US" sz="1800" dirty="0"/>
              <a:t> </a:t>
            </a:r>
            <a:r>
              <a:rPr lang="en-US" sz="1800" dirty="0" err="1"/>
              <a:t>akademskega</a:t>
            </a:r>
            <a:r>
              <a:rPr lang="en-US" sz="1800" dirty="0"/>
              <a:t> </a:t>
            </a:r>
            <a:r>
              <a:rPr lang="en-US" sz="1800" dirty="0" err="1"/>
              <a:t>vidika</a:t>
            </a:r>
            <a:r>
              <a:rPr lang="en-US" sz="1800" dirty="0"/>
              <a:t> se </a:t>
            </a:r>
            <a:r>
              <a:rPr lang="en-US" sz="1800" dirty="0" err="1"/>
              <a:t>platforma</a:t>
            </a:r>
            <a:r>
              <a:rPr lang="en-US" sz="1800" dirty="0"/>
              <a:t> </a:t>
            </a:r>
            <a:r>
              <a:rPr lang="en-US" sz="1800" dirty="0" err="1"/>
              <a:t>uporablja</a:t>
            </a:r>
            <a:r>
              <a:rPr lang="en-US" sz="1800" dirty="0"/>
              <a:t> za </a:t>
            </a:r>
            <a:r>
              <a:rPr lang="en-US" sz="1800" dirty="0" err="1"/>
              <a:t>poučevanje</a:t>
            </a:r>
            <a:r>
              <a:rPr lang="en-US" sz="1800" dirty="0"/>
              <a:t> </a:t>
            </a:r>
            <a:r>
              <a:rPr lang="en-US" sz="1800" dirty="0" err="1"/>
              <a:t>konceptov</a:t>
            </a:r>
            <a:r>
              <a:rPr lang="en-US" sz="1800" dirty="0"/>
              <a:t> </a:t>
            </a:r>
            <a:r>
              <a:rPr lang="en-US" sz="1800" dirty="0" err="1"/>
              <a:t>strojnega</a:t>
            </a:r>
            <a:r>
              <a:rPr lang="en-US" sz="1800" dirty="0"/>
              <a:t> </a:t>
            </a:r>
            <a:r>
              <a:rPr lang="en-US" sz="1800" dirty="0" err="1"/>
              <a:t>učenja</a:t>
            </a:r>
            <a:r>
              <a:rPr lang="en-US" sz="1800" dirty="0"/>
              <a:t> </a:t>
            </a:r>
            <a:r>
              <a:rPr lang="en-US" sz="1800" dirty="0" err="1"/>
              <a:t>zaradi</a:t>
            </a:r>
            <a:r>
              <a:rPr lang="en-US" sz="1800" dirty="0"/>
              <a:t> </a:t>
            </a:r>
            <a:r>
              <a:rPr lang="en-US" sz="1800" dirty="0" err="1"/>
              <a:t>svojega</a:t>
            </a:r>
            <a:r>
              <a:rPr lang="en-US" sz="1800" dirty="0"/>
              <a:t> </a:t>
            </a:r>
            <a:r>
              <a:rPr lang="en-US" sz="1800" dirty="0" err="1"/>
              <a:t>vizualnega</a:t>
            </a:r>
            <a:r>
              <a:rPr lang="en-US" sz="1800" dirty="0"/>
              <a:t>, </a:t>
            </a:r>
            <a:r>
              <a:rPr lang="en-US" sz="1800" dirty="0" err="1"/>
              <a:t>uporabniku</a:t>
            </a:r>
            <a:r>
              <a:rPr lang="en-US" sz="1800" dirty="0"/>
              <a:t> </a:t>
            </a:r>
            <a:r>
              <a:rPr lang="en-US" sz="1800" dirty="0" err="1"/>
              <a:t>prijaznega</a:t>
            </a:r>
            <a:r>
              <a:rPr lang="en-US" sz="1800" dirty="0"/>
              <a:t> </a:t>
            </a:r>
            <a:r>
              <a:rPr lang="en-US" sz="1800" dirty="0" err="1"/>
              <a:t>vmesnika</a:t>
            </a:r>
            <a:r>
              <a:rPr lang="en-US" sz="1800" dirty="0"/>
              <a:t> in </a:t>
            </a:r>
            <a:r>
              <a:rPr lang="en-US" sz="1800" dirty="0" err="1"/>
              <a:t>raznolikosti</a:t>
            </a:r>
            <a:r>
              <a:rPr lang="en-US" sz="1800" dirty="0"/>
              <a:t> </a:t>
            </a:r>
            <a:r>
              <a:rPr lang="en-US" sz="1800" dirty="0" err="1"/>
              <a:t>razpoložljivih</a:t>
            </a:r>
            <a:r>
              <a:rPr lang="en-US" sz="1800" dirty="0"/>
              <a:t> </a:t>
            </a:r>
            <a:r>
              <a:rPr lang="en-US" sz="1800" dirty="0" err="1"/>
              <a:t>algoritmov</a:t>
            </a:r>
            <a:r>
              <a:rPr lang="en-US" sz="1800" dirty="0"/>
              <a:t>. </a:t>
            </a:r>
            <a:r>
              <a:rPr lang="en-US" sz="1800" dirty="0" err="1"/>
              <a:t>Študenti</a:t>
            </a:r>
            <a:r>
              <a:rPr lang="en-US" sz="1800" dirty="0"/>
              <a:t> in </a:t>
            </a:r>
            <a:r>
              <a:rPr lang="en-US" sz="1800" dirty="0" err="1"/>
              <a:t>učenci</a:t>
            </a:r>
            <a:r>
              <a:rPr lang="en-US" sz="1800" dirty="0"/>
              <a:t> </a:t>
            </a:r>
            <a:r>
              <a:rPr lang="en-US" sz="1800" dirty="0" err="1"/>
              <a:t>lahko</a:t>
            </a:r>
            <a:r>
              <a:rPr lang="en-US" sz="1800" dirty="0"/>
              <a:t> </a:t>
            </a:r>
            <a:r>
              <a:rPr lang="en-US" sz="1800" dirty="0" err="1"/>
              <a:t>eksperimentirajo</a:t>
            </a:r>
            <a:r>
              <a:rPr lang="en-US" sz="1800" dirty="0"/>
              <a:t> z </a:t>
            </a:r>
            <a:r>
              <a:rPr lang="en-US" sz="1800" dirty="0" err="1"/>
              <a:t>algoritmi</a:t>
            </a:r>
            <a:r>
              <a:rPr lang="en-US" sz="1800" dirty="0"/>
              <a:t>, ne da bi </a:t>
            </a:r>
            <a:r>
              <a:rPr lang="en-US" sz="1800" dirty="0" err="1"/>
              <a:t>morali</a:t>
            </a:r>
            <a:r>
              <a:rPr lang="en-US" sz="1800" dirty="0"/>
              <a:t> </a:t>
            </a:r>
            <a:r>
              <a:rPr lang="en-US" sz="1800" dirty="0" err="1"/>
              <a:t>kodirati</a:t>
            </a:r>
            <a:r>
              <a:rPr lang="en-US" sz="1800" dirty="0"/>
              <a:t>.</a:t>
            </a:r>
            <a:endParaRPr lang="sl-SI" sz="1800" dirty="0"/>
          </a:p>
          <a:p>
            <a:r>
              <a:rPr lang="en-US" sz="1800" dirty="0"/>
              <a:t>Z </a:t>
            </a:r>
            <a:r>
              <a:rPr lang="en-US" sz="1800" dirty="0" err="1"/>
              <a:t>vidika</a:t>
            </a:r>
            <a:r>
              <a:rPr lang="en-US" sz="1800" dirty="0"/>
              <a:t> </a:t>
            </a:r>
            <a:r>
              <a:rPr lang="en-US" sz="1800" dirty="0" err="1"/>
              <a:t>uporabnika</a:t>
            </a:r>
            <a:r>
              <a:rPr lang="en-US" sz="1800" dirty="0"/>
              <a:t> </a:t>
            </a:r>
            <a:r>
              <a:rPr lang="en-US" sz="1800" dirty="0" err="1"/>
              <a:t>platforma</a:t>
            </a:r>
            <a:r>
              <a:rPr lang="en-US" sz="1800" dirty="0"/>
              <a:t> </a:t>
            </a:r>
            <a:r>
              <a:rPr lang="en-US" sz="1800" dirty="0" err="1"/>
              <a:t>zagotavlja</a:t>
            </a:r>
            <a:r>
              <a:rPr lang="en-US" sz="1800" dirty="0"/>
              <a:t> </a:t>
            </a:r>
            <a:r>
              <a:rPr lang="en-US" sz="1800" dirty="0" err="1"/>
              <a:t>preproste</a:t>
            </a:r>
            <a:r>
              <a:rPr lang="en-US" sz="1800" dirty="0"/>
              <a:t> </a:t>
            </a:r>
            <a:r>
              <a:rPr lang="en-US" sz="1800" dirty="0" err="1"/>
              <a:t>smernice</a:t>
            </a:r>
            <a:r>
              <a:rPr lang="en-US" sz="1800" dirty="0"/>
              <a:t> o </a:t>
            </a:r>
            <a:r>
              <a:rPr lang="en-US" sz="1800" dirty="0" err="1"/>
              <a:t>tem</a:t>
            </a:r>
            <a:r>
              <a:rPr lang="en-US" sz="1800" dirty="0"/>
              <a:t>, </a:t>
            </a:r>
            <a:r>
              <a:rPr lang="en-US" sz="1800" dirty="0" err="1"/>
              <a:t>kako</a:t>
            </a:r>
            <a:r>
              <a:rPr lang="en-US" sz="1800" dirty="0"/>
              <a:t> </a:t>
            </a:r>
            <a:r>
              <a:rPr lang="en-US" sz="1800" dirty="0" err="1"/>
              <a:t>naložiti</a:t>
            </a:r>
            <a:r>
              <a:rPr lang="en-US" sz="1800" dirty="0"/>
              <a:t> </a:t>
            </a:r>
            <a:r>
              <a:rPr lang="en-US" sz="1800" dirty="0" err="1"/>
              <a:t>nabore</a:t>
            </a:r>
            <a:r>
              <a:rPr lang="en-US" sz="1800" dirty="0"/>
              <a:t> </a:t>
            </a:r>
            <a:r>
              <a:rPr lang="en-US" sz="1800" dirty="0" err="1"/>
              <a:t>podatkov</a:t>
            </a:r>
            <a:r>
              <a:rPr lang="en-US" sz="1800" dirty="0"/>
              <a:t>, </a:t>
            </a:r>
            <a:r>
              <a:rPr lang="en-US" sz="1800" dirty="0" err="1"/>
              <a:t>konfigurirati</a:t>
            </a:r>
            <a:r>
              <a:rPr lang="en-US" sz="1800" dirty="0"/>
              <a:t> </a:t>
            </a:r>
            <a:r>
              <a:rPr lang="en-US" sz="1800" dirty="0" err="1"/>
              <a:t>ciljne</a:t>
            </a:r>
            <a:r>
              <a:rPr lang="en-US" sz="1800" dirty="0"/>
              <a:t> </a:t>
            </a:r>
            <a:r>
              <a:rPr lang="en-US" sz="1800" dirty="0" err="1"/>
              <a:t>spremenljivke</a:t>
            </a:r>
            <a:r>
              <a:rPr lang="en-US" sz="1800" dirty="0"/>
              <a:t> in </a:t>
            </a:r>
            <a:r>
              <a:rPr lang="en-US" sz="1800" dirty="0" err="1"/>
              <a:t>sprožiti</a:t>
            </a:r>
            <a:r>
              <a:rPr lang="en-US" sz="1800" dirty="0"/>
              <a:t> </a:t>
            </a:r>
            <a:r>
              <a:rPr lang="en-US" sz="1800" dirty="0" err="1"/>
              <a:t>AutoML</a:t>
            </a:r>
            <a:r>
              <a:rPr lang="en-US" sz="1800" dirty="0"/>
              <a:t>, ki </a:t>
            </a:r>
            <a:r>
              <a:rPr lang="en-US" sz="1800" dirty="0" err="1"/>
              <a:t>lahko</a:t>
            </a:r>
            <a:r>
              <a:rPr lang="en-US" sz="1800" dirty="0"/>
              <a:t> </a:t>
            </a:r>
            <a:r>
              <a:rPr lang="en-US" sz="1800" dirty="0" err="1"/>
              <a:t>samodejno</a:t>
            </a:r>
            <a:r>
              <a:rPr lang="en-US" sz="1800" dirty="0"/>
              <a:t> </a:t>
            </a:r>
            <a:r>
              <a:rPr lang="en-US" sz="1800" dirty="0" err="1"/>
              <a:t>generira</a:t>
            </a:r>
            <a:r>
              <a:rPr lang="en-US" sz="1800" dirty="0"/>
              <a:t> in </a:t>
            </a:r>
            <a:r>
              <a:rPr lang="en-US" sz="1800" dirty="0" err="1"/>
              <a:t>oceni</a:t>
            </a:r>
            <a:r>
              <a:rPr lang="en-US" sz="1800" dirty="0"/>
              <a:t> </a:t>
            </a:r>
            <a:r>
              <a:rPr lang="en-US" sz="1800" dirty="0" err="1"/>
              <a:t>vrsto</a:t>
            </a:r>
            <a:r>
              <a:rPr lang="en-US" sz="1800" dirty="0"/>
              <a:t> </a:t>
            </a:r>
            <a:r>
              <a:rPr lang="en-US" sz="1800" dirty="0" err="1"/>
              <a:t>modelov</a:t>
            </a:r>
            <a:r>
              <a:rPr lang="en-US" sz="1800" dirty="0"/>
              <a:t>. Prav </a:t>
            </a:r>
            <a:r>
              <a:rPr lang="en-US" sz="1800" dirty="0" err="1"/>
              <a:t>tako</a:t>
            </a:r>
            <a:r>
              <a:rPr lang="en-US" sz="1800" dirty="0"/>
              <a:t> </a:t>
            </a:r>
            <a:r>
              <a:rPr lang="en-US" sz="1800" dirty="0" err="1"/>
              <a:t>zagotavlja</a:t>
            </a:r>
            <a:r>
              <a:rPr lang="en-US" sz="1800" dirty="0"/>
              <a:t> </a:t>
            </a:r>
            <a:r>
              <a:rPr lang="en-US" sz="1800" dirty="0" err="1"/>
              <a:t>osnovo</a:t>
            </a:r>
            <a:r>
              <a:rPr lang="en-US" sz="1800" dirty="0"/>
              <a:t> za </a:t>
            </a:r>
            <a:r>
              <a:rPr lang="en-US" sz="1800" dirty="0" err="1"/>
              <a:t>najbolje</a:t>
            </a:r>
            <a:r>
              <a:rPr lang="en-US" sz="1800" dirty="0"/>
              <a:t> </a:t>
            </a:r>
            <a:r>
              <a:rPr lang="en-US" sz="1800" dirty="0" err="1"/>
              <a:t>delujoče</a:t>
            </a:r>
            <a:r>
              <a:rPr lang="en-US" sz="1800" dirty="0"/>
              <a:t> </a:t>
            </a:r>
            <a:r>
              <a:rPr lang="en-US" sz="1800" dirty="0" err="1"/>
              <a:t>modele</a:t>
            </a:r>
            <a:r>
              <a:rPr lang="en-US" sz="1800" dirty="0"/>
              <a:t> in </a:t>
            </a:r>
            <a:r>
              <a:rPr lang="en-US" sz="1800" dirty="0" err="1"/>
              <a:t>jih</a:t>
            </a:r>
            <a:r>
              <a:rPr lang="en-US" sz="1800" dirty="0"/>
              <a:t> </a:t>
            </a:r>
            <a:r>
              <a:rPr lang="en-US" sz="1800" dirty="0" err="1"/>
              <a:t>razvrsti</a:t>
            </a:r>
            <a:r>
              <a:rPr lang="en-US" sz="1800" dirty="0"/>
              <a:t> </a:t>
            </a:r>
            <a:r>
              <a:rPr lang="en-US" sz="1800" dirty="0" err="1"/>
              <a:t>na</a:t>
            </a:r>
            <a:r>
              <a:rPr lang="en-US" sz="1800" dirty="0"/>
              <a:t> </a:t>
            </a:r>
            <a:r>
              <a:rPr lang="en-US" sz="1800" dirty="0" err="1"/>
              <a:t>sezname</a:t>
            </a:r>
            <a:r>
              <a:rPr lang="en-US" sz="1800" dirty="0"/>
              <a:t>, </a:t>
            </a:r>
            <a:r>
              <a:rPr lang="en-US" sz="1800" dirty="0" err="1"/>
              <a:t>kar</a:t>
            </a:r>
            <a:r>
              <a:rPr lang="en-US" sz="1800" dirty="0"/>
              <a:t> </a:t>
            </a:r>
            <a:r>
              <a:rPr lang="en-US" sz="1800" dirty="0" err="1"/>
              <a:t>uporabnikom</a:t>
            </a:r>
            <a:r>
              <a:rPr lang="en-US" sz="1800" dirty="0"/>
              <a:t> </a:t>
            </a:r>
            <a:r>
              <a:rPr lang="en-US" sz="1800" dirty="0" err="1"/>
              <a:t>omogoča</a:t>
            </a:r>
            <a:r>
              <a:rPr lang="en-US" sz="1800" dirty="0"/>
              <a:t> </a:t>
            </a:r>
            <a:r>
              <a:rPr lang="en-US" sz="1800" dirty="0" err="1"/>
              <a:t>izbiro</a:t>
            </a:r>
            <a:r>
              <a:rPr lang="en-US" sz="1800" dirty="0"/>
              <a:t> </a:t>
            </a:r>
            <a:r>
              <a:rPr lang="en-US" sz="1800" dirty="0" err="1"/>
              <a:t>najprimernejšega</a:t>
            </a:r>
            <a:r>
              <a:rPr lang="en-US" sz="1800" dirty="0"/>
              <a:t> za </a:t>
            </a:r>
            <a:r>
              <a:rPr lang="en-US" sz="1800" dirty="0" err="1"/>
              <a:t>njihove</a:t>
            </a:r>
            <a:r>
              <a:rPr lang="en-US" sz="1800" dirty="0"/>
              <a:t> </a:t>
            </a:r>
            <a:r>
              <a:rPr lang="en-US" sz="1800" dirty="0" err="1"/>
              <a:t>težave</a:t>
            </a:r>
            <a:r>
              <a:rPr lang="en-US" sz="1800" dirty="0"/>
              <a:t> </a:t>
            </a:r>
            <a:r>
              <a:rPr lang="en-US" sz="1800" dirty="0" err="1"/>
              <a:t>ali</a:t>
            </a:r>
            <a:r>
              <a:rPr lang="en-US" sz="1800" dirty="0"/>
              <a:t> </a:t>
            </a:r>
            <a:r>
              <a:rPr lang="en-US" sz="1800" dirty="0" err="1"/>
              <a:t>potrebe</a:t>
            </a:r>
            <a:r>
              <a:rPr lang="en-US" sz="1800" dirty="0"/>
              <a:t>.</a:t>
            </a:r>
            <a:endParaRPr lang="pl-PL" sz="1800" dirty="0"/>
          </a:p>
        </p:txBody>
      </p:sp>
    </p:spTree>
    <p:extLst>
      <p:ext uri="{BB962C8B-B14F-4D97-AF65-F5344CB8AC3E}">
        <p14:creationId xmlns:p14="http://schemas.microsoft.com/office/powerpoint/2010/main" val="100766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7B80D-F6BD-B484-29AD-218F1195C1C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34E892B6-5B8E-D87B-27BD-9E436CB66DE6}"/>
              </a:ext>
            </a:extLst>
          </p:cNvPr>
          <p:cNvSpPr>
            <a:spLocks noGrp="1"/>
          </p:cNvSpPr>
          <p:nvPr>
            <p:ph type="title"/>
          </p:nvPr>
        </p:nvSpPr>
        <p:spPr/>
        <p:txBody>
          <a:bodyPr/>
          <a:lstStyle/>
          <a:p>
            <a:r>
              <a:rPr lang="pl-PL" dirty="0"/>
              <a:t>H2O.ai - Primer</a:t>
            </a:r>
          </a:p>
        </p:txBody>
      </p:sp>
      <p:sp>
        <p:nvSpPr>
          <p:cNvPr id="5" name="Symbol zastępczy zawartości 4">
            <a:extLst>
              <a:ext uri="{FF2B5EF4-FFF2-40B4-BE49-F238E27FC236}">
                <a16:creationId xmlns:a16="http://schemas.microsoft.com/office/drawing/2014/main" id="{688FA337-09F5-8FE5-7417-DFDE6DFCCB3B}"/>
              </a:ext>
            </a:extLst>
          </p:cNvPr>
          <p:cNvSpPr>
            <a:spLocks noGrp="1"/>
          </p:cNvSpPr>
          <p:nvPr>
            <p:ph idx="1"/>
          </p:nvPr>
        </p:nvSpPr>
        <p:spPr/>
        <p:txBody>
          <a:bodyPr>
            <a:normAutofit/>
          </a:bodyPr>
          <a:lstStyle/>
          <a:p>
            <a:r>
              <a:rPr lang="en-US" sz="1800" dirty="0" err="1"/>
              <a:t>Finančna</a:t>
            </a:r>
            <a:r>
              <a:rPr lang="en-US" sz="1800" dirty="0"/>
              <a:t> </a:t>
            </a:r>
            <a:r>
              <a:rPr lang="en-US" sz="1800" dirty="0" err="1"/>
              <a:t>institucija</a:t>
            </a:r>
            <a:r>
              <a:rPr lang="en-US" sz="1800" dirty="0"/>
              <a:t> je </a:t>
            </a:r>
            <a:r>
              <a:rPr lang="en-US" sz="1800" dirty="0" err="1"/>
              <a:t>želela</a:t>
            </a:r>
            <a:r>
              <a:rPr lang="en-US" sz="1800" dirty="0"/>
              <a:t> </a:t>
            </a:r>
            <a:r>
              <a:rPr lang="en-US" sz="1800" dirty="0" err="1"/>
              <a:t>poenostaviti</a:t>
            </a:r>
            <a:r>
              <a:rPr lang="en-US" sz="1800" dirty="0"/>
              <a:t> </a:t>
            </a:r>
            <a:r>
              <a:rPr lang="en-US" sz="1800" dirty="0" err="1"/>
              <a:t>svoj</a:t>
            </a:r>
            <a:r>
              <a:rPr lang="en-US" sz="1800" dirty="0"/>
              <a:t> </a:t>
            </a:r>
            <a:r>
              <a:rPr lang="en-US" sz="1800" dirty="0" err="1"/>
              <a:t>postopek</a:t>
            </a:r>
            <a:r>
              <a:rPr lang="en-US" sz="1800" dirty="0"/>
              <a:t> </a:t>
            </a:r>
            <a:r>
              <a:rPr lang="en-US" sz="1800" dirty="0" err="1"/>
              <a:t>ocenjevanja</a:t>
            </a:r>
            <a:r>
              <a:rPr lang="en-US" sz="1800" dirty="0"/>
              <a:t> </a:t>
            </a:r>
            <a:r>
              <a:rPr lang="en-US" sz="1800" dirty="0" err="1"/>
              <a:t>kreditov</a:t>
            </a:r>
            <a:r>
              <a:rPr lang="en-US" sz="1800" dirty="0"/>
              <a:t>, da bi </a:t>
            </a:r>
            <a:r>
              <a:rPr lang="en-US" sz="1800" dirty="0" err="1"/>
              <a:t>sprejemala</a:t>
            </a:r>
            <a:r>
              <a:rPr lang="en-US" sz="1800" dirty="0"/>
              <a:t> </a:t>
            </a:r>
            <a:r>
              <a:rPr lang="en-US" sz="1800" dirty="0" err="1"/>
              <a:t>hitrejše</a:t>
            </a:r>
            <a:r>
              <a:rPr lang="en-US" sz="1800" dirty="0"/>
              <a:t> in </a:t>
            </a:r>
            <a:r>
              <a:rPr lang="en-US" sz="1800" dirty="0" err="1"/>
              <a:t>natančnejše</a:t>
            </a:r>
            <a:r>
              <a:rPr lang="en-US" sz="1800" dirty="0"/>
              <a:t> </a:t>
            </a:r>
            <a:r>
              <a:rPr lang="en-US" sz="1800" dirty="0" err="1"/>
              <a:t>odločitve</a:t>
            </a:r>
            <a:r>
              <a:rPr lang="en-US" sz="1800" dirty="0"/>
              <a:t> o </a:t>
            </a:r>
            <a:r>
              <a:rPr lang="en-US" sz="1800" dirty="0" err="1"/>
              <a:t>posojilih</a:t>
            </a:r>
            <a:r>
              <a:rPr lang="en-US" sz="1800" dirty="0"/>
              <a:t> </a:t>
            </a:r>
            <a:r>
              <a:rPr lang="en-US" sz="1800" dirty="0" err="1"/>
              <a:t>svojim</a:t>
            </a:r>
            <a:r>
              <a:rPr lang="en-US" sz="1800" dirty="0"/>
              <a:t> </a:t>
            </a:r>
            <a:r>
              <a:rPr lang="en-US" sz="1800" dirty="0" err="1"/>
              <a:t>bančnim</a:t>
            </a:r>
            <a:r>
              <a:rPr lang="en-US" sz="1800" dirty="0"/>
              <a:t> </a:t>
            </a:r>
            <a:r>
              <a:rPr lang="en-US" sz="1800" dirty="0" err="1"/>
              <a:t>zavezam</a:t>
            </a:r>
            <a:r>
              <a:rPr lang="en-US" sz="1800" dirty="0"/>
              <a:t>.</a:t>
            </a:r>
            <a:endParaRPr lang="sl-SI" sz="1800" dirty="0"/>
          </a:p>
          <a:p>
            <a:r>
              <a:rPr lang="en-US" sz="1800" dirty="0" err="1"/>
              <a:t>Izziv</a:t>
            </a:r>
            <a:r>
              <a:rPr lang="en-US" sz="1800" dirty="0"/>
              <a:t>, s </a:t>
            </a:r>
            <a:r>
              <a:rPr lang="en-US" sz="1800" dirty="0" err="1"/>
              <a:t>katerim</a:t>
            </a:r>
            <a:r>
              <a:rPr lang="en-US" sz="1800" dirty="0"/>
              <a:t> se </a:t>
            </a:r>
            <a:r>
              <a:rPr lang="en-US" sz="1800" dirty="0" err="1"/>
              <a:t>sooča</a:t>
            </a:r>
            <a:r>
              <a:rPr lang="en-US" sz="1800" dirty="0"/>
              <a:t> </a:t>
            </a:r>
            <a:r>
              <a:rPr lang="en-US" sz="1800" dirty="0" err="1"/>
              <a:t>finančna</a:t>
            </a:r>
            <a:r>
              <a:rPr lang="en-US" sz="1800" dirty="0"/>
              <a:t> </a:t>
            </a:r>
            <a:r>
              <a:rPr lang="en-US" sz="1800" dirty="0" err="1"/>
              <a:t>institucija</a:t>
            </a:r>
            <a:r>
              <a:rPr lang="en-US" sz="1800" dirty="0"/>
              <a:t>, je, da so </a:t>
            </a:r>
            <a:r>
              <a:rPr lang="en-US" sz="1800" dirty="0" err="1"/>
              <a:t>njihove</a:t>
            </a:r>
            <a:r>
              <a:rPr lang="en-US" sz="1800" dirty="0"/>
              <a:t> </a:t>
            </a:r>
            <a:r>
              <a:rPr lang="en-US" sz="1800" dirty="0" err="1"/>
              <a:t>tradicionalne</a:t>
            </a:r>
            <a:r>
              <a:rPr lang="en-US" sz="1800" dirty="0"/>
              <a:t> </a:t>
            </a:r>
            <a:r>
              <a:rPr lang="en-US" sz="1800" dirty="0" err="1"/>
              <a:t>metode</a:t>
            </a:r>
            <a:r>
              <a:rPr lang="en-US" sz="1800" dirty="0"/>
              <a:t> </a:t>
            </a:r>
            <a:r>
              <a:rPr lang="en-US" sz="1800" dirty="0" err="1"/>
              <a:t>ocenjevanja</a:t>
            </a:r>
            <a:r>
              <a:rPr lang="en-US" sz="1800" dirty="0"/>
              <a:t> </a:t>
            </a:r>
            <a:r>
              <a:rPr lang="en-US" sz="1800" dirty="0" err="1"/>
              <a:t>kreditov</a:t>
            </a:r>
            <a:r>
              <a:rPr lang="en-US" sz="1800" dirty="0"/>
              <a:t> </a:t>
            </a:r>
            <a:r>
              <a:rPr lang="en-US" sz="1800" dirty="0" err="1"/>
              <a:t>počasne</a:t>
            </a:r>
            <a:r>
              <a:rPr lang="en-US" sz="1800" dirty="0"/>
              <a:t> in </a:t>
            </a:r>
            <a:r>
              <a:rPr lang="en-US" sz="1800" dirty="0" err="1"/>
              <a:t>nezmožne</a:t>
            </a:r>
            <a:r>
              <a:rPr lang="en-US" sz="1800" dirty="0"/>
              <a:t> </a:t>
            </a:r>
            <a:r>
              <a:rPr lang="en-US" sz="1800" dirty="0" err="1"/>
              <a:t>natančno</a:t>
            </a:r>
            <a:r>
              <a:rPr lang="en-US" sz="1800" dirty="0"/>
              <a:t> </a:t>
            </a:r>
            <a:r>
              <a:rPr lang="en-US" sz="1800" dirty="0" err="1"/>
              <a:t>oceniti</a:t>
            </a:r>
            <a:r>
              <a:rPr lang="en-US" sz="1800" dirty="0"/>
              <a:t> </a:t>
            </a:r>
            <a:r>
              <a:rPr lang="en-US" sz="1800" dirty="0" err="1"/>
              <a:t>novih</a:t>
            </a:r>
            <a:r>
              <a:rPr lang="en-US" sz="1800" dirty="0"/>
              <a:t> </a:t>
            </a:r>
            <a:r>
              <a:rPr lang="en-US" sz="1800" dirty="0" err="1"/>
              <a:t>dejavnikov</a:t>
            </a:r>
            <a:r>
              <a:rPr lang="en-US" sz="1800" dirty="0"/>
              <a:t> v </a:t>
            </a:r>
            <a:r>
              <a:rPr lang="en-US" sz="1800" dirty="0" err="1"/>
              <a:t>finančnih</a:t>
            </a:r>
            <a:r>
              <a:rPr lang="en-US" sz="1800" dirty="0"/>
              <a:t> </a:t>
            </a:r>
            <a:r>
              <a:rPr lang="en-US" sz="1800" dirty="0" err="1"/>
              <a:t>sektorjih</a:t>
            </a:r>
            <a:r>
              <a:rPr lang="en-US" sz="1800" dirty="0"/>
              <a:t>. To </a:t>
            </a:r>
            <a:r>
              <a:rPr lang="en-US" sz="1800" dirty="0" err="1"/>
              <a:t>vodi</a:t>
            </a:r>
            <a:r>
              <a:rPr lang="en-US" sz="1800" dirty="0"/>
              <a:t> do </a:t>
            </a:r>
            <a:r>
              <a:rPr lang="en-US" sz="1800" dirty="0" err="1"/>
              <a:t>kreditnega</a:t>
            </a:r>
            <a:r>
              <a:rPr lang="en-US" sz="1800" dirty="0"/>
              <a:t> </a:t>
            </a:r>
            <a:r>
              <a:rPr lang="en-US" sz="1800" dirty="0" err="1"/>
              <a:t>tveganja</a:t>
            </a:r>
            <a:r>
              <a:rPr lang="en-US" sz="1800" dirty="0"/>
              <a:t> in </a:t>
            </a:r>
            <a:r>
              <a:rPr lang="en-US" sz="1800" dirty="0" err="1"/>
              <a:t>izgubljenih</a:t>
            </a:r>
            <a:r>
              <a:rPr lang="en-US" sz="1800" dirty="0"/>
              <a:t> </a:t>
            </a:r>
            <a:r>
              <a:rPr lang="en-US" sz="1800" dirty="0" err="1"/>
              <a:t>prihodkov</a:t>
            </a:r>
            <a:r>
              <a:rPr lang="en-US" sz="1800" dirty="0"/>
              <a:t> </a:t>
            </a:r>
            <a:r>
              <a:rPr lang="en-US" sz="1800" dirty="0" err="1"/>
              <a:t>zaradi</a:t>
            </a:r>
            <a:r>
              <a:rPr lang="en-US" sz="1800" dirty="0"/>
              <a:t> </a:t>
            </a:r>
            <a:r>
              <a:rPr lang="en-US" sz="1800" dirty="0" err="1"/>
              <a:t>potencialno</a:t>
            </a:r>
            <a:r>
              <a:rPr lang="en-US" sz="1800" dirty="0"/>
              <a:t> </a:t>
            </a:r>
            <a:r>
              <a:rPr lang="en-US" sz="1800" dirty="0" err="1"/>
              <a:t>zamujenih</a:t>
            </a:r>
            <a:r>
              <a:rPr lang="en-US" sz="1800" dirty="0"/>
              <a:t> </a:t>
            </a:r>
            <a:r>
              <a:rPr lang="en-US" sz="1800" dirty="0" err="1"/>
              <a:t>priložnosti</a:t>
            </a:r>
            <a:r>
              <a:rPr lang="en-US" sz="1800" dirty="0"/>
              <a:t>.</a:t>
            </a:r>
            <a:endParaRPr lang="sl-SI" sz="1800" dirty="0"/>
          </a:p>
          <a:p>
            <a:r>
              <a:rPr lang="en-US" sz="1800" dirty="0"/>
              <a:t>Z </a:t>
            </a:r>
            <a:r>
              <a:rPr lang="en-US" sz="1800" dirty="0" err="1"/>
              <a:t>uporabo</a:t>
            </a:r>
            <a:r>
              <a:rPr lang="en-US" sz="1800" dirty="0"/>
              <a:t> </a:t>
            </a:r>
            <a:r>
              <a:rPr lang="en-US" sz="1800" dirty="0" err="1"/>
              <a:t>funkcij</a:t>
            </a:r>
            <a:r>
              <a:rPr lang="en-US" sz="1800" dirty="0"/>
              <a:t> H2O.ai so </a:t>
            </a:r>
            <a:r>
              <a:rPr lang="en-US" sz="1800" dirty="0" err="1"/>
              <a:t>zaposleni</a:t>
            </a:r>
            <a:r>
              <a:rPr lang="en-US" sz="1800" dirty="0"/>
              <a:t> v </a:t>
            </a:r>
            <a:r>
              <a:rPr lang="en-US" sz="1800" dirty="0" err="1"/>
              <a:t>finančni</a:t>
            </a:r>
            <a:r>
              <a:rPr lang="en-US" sz="1800" dirty="0"/>
              <a:t> </a:t>
            </a:r>
            <a:r>
              <a:rPr lang="en-US" sz="1800" dirty="0" err="1"/>
              <a:t>instituciji</a:t>
            </a:r>
            <a:r>
              <a:rPr lang="en-US" sz="1800" dirty="0"/>
              <a:t> </a:t>
            </a:r>
            <a:r>
              <a:rPr lang="en-US" sz="1800" dirty="0" err="1"/>
              <a:t>usposobili</a:t>
            </a:r>
            <a:r>
              <a:rPr lang="en-US" sz="1800" dirty="0"/>
              <a:t> </a:t>
            </a:r>
            <a:r>
              <a:rPr lang="en-US" sz="1800" dirty="0" err="1"/>
              <a:t>napovedni</a:t>
            </a:r>
            <a:r>
              <a:rPr lang="en-US" sz="1800" dirty="0"/>
              <a:t> model </a:t>
            </a:r>
            <a:r>
              <a:rPr lang="en-US" sz="1800" dirty="0" err="1"/>
              <a:t>na</a:t>
            </a:r>
            <a:r>
              <a:rPr lang="en-US" sz="1800" dirty="0"/>
              <a:t> </a:t>
            </a:r>
            <a:r>
              <a:rPr lang="en-US" sz="1800" dirty="0" err="1"/>
              <a:t>preteklih</a:t>
            </a:r>
            <a:r>
              <a:rPr lang="en-US" sz="1800" dirty="0"/>
              <a:t> </a:t>
            </a:r>
            <a:r>
              <a:rPr lang="en-US" sz="1800" dirty="0" err="1"/>
              <a:t>podatkih</a:t>
            </a:r>
            <a:r>
              <a:rPr lang="en-US" sz="1800" dirty="0"/>
              <a:t> </a:t>
            </a:r>
            <a:r>
              <a:rPr lang="en-US" sz="1800" dirty="0" err="1"/>
              <a:t>strank</a:t>
            </a:r>
            <a:r>
              <a:rPr lang="en-US" sz="1800" dirty="0"/>
              <a:t>, </a:t>
            </a:r>
            <a:r>
              <a:rPr lang="en-US" sz="1800" dirty="0" err="1"/>
              <a:t>kar</a:t>
            </a:r>
            <a:r>
              <a:rPr lang="en-US" sz="1800" dirty="0"/>
              <a:t> </a:t>
            </a:r>
            <a:r>
              <a:rPr lang="en-US" sz="1800" dirty="0" err="1"/>
              <a:t>jim</a:t>
            </a:r>
            <a:r>
              <a:rPr lang="en-US" sz="1800" dirty="0"/>
              <a:t> je </a:t>
            </a:r>
            <a:r>
              <a:rPr lang="en-US" sz="1800" dirty="0" err="1"/>
              <a:t>pomagalo</a:t>
            </a:r>
            <a:r>
              <a:rPr lang="en-US" sz="1800" dirty="0"/>
              <a:t> </a:t>
            </a:r>
            <a:r>
              <a:rPr lang="en-US" sz="1800" dirty="0" err="1"/>
              <a:t>prepoznati</a:t>
            </a:r>
            <a:r>
              <a:rPr lang="en-US" sz="1800" dirty="0"/>
              <a:t> </a:t>
            </a:r>
            <a:r>
              <a:rPr lang="en-US" sz="1800" dirty="0" err="1"/>
              <a:t>ključne</a:t>
            </a:r>
            <a:r>
              <a:rPr lang="en-US" sz="1800" dirty="0"/>
              <a:t> </a:t>
            </a:r>
            <a:r>
              <a:rPr lang="en-US" sz="1800" dirty="0" err="1"/>
              <a:t>dejavnike</a:t>
            </a:r>
            <a:r>
              <a:rPr lang="en-US" sz="1800" dirty="0"/>
              <a:t>, </a:t>
            </a:r>
            <a:r>
              <a:rPr lang="en-US" sz="1800" dirty="0" err="1"/>
              <a:t>povezane</a:t>
            </a:r>
            <a:r>
              <a:rPr lang="en-US" sz="1800" dirty="0"/>
              <a:t> s </a:t>
            </a:r>
            <a:r>
              <a:rPr lang="en-US" sz="1800" dirty="0" err="1"/>
              <a:t>kreditno</a:t>
            </a:r>
            <a:r>
              <a:rPr lang="en-US" sz="1800" dirty="0"/>
              <a:t> </a:t>
            </a:r>
            <a:r>
              <a:rPr lang="en-US" sz="1800" dirty="0" err="1"/>
              <a:t>sposobnostjo</a:t>
            </a:r>
            <a:r>
              <a:rPr lang="en-US" sz="1800" dirty="0"/>
              <a:t>. Model je </a:t>
            </a:r>
            <a:r>
              <a:rPr lang="en-US" sz="1800" dirty="0" err="1"/>
              <a:t>prav</a:t>
            </a:r>
            <a:r>
              <a:rPr lang="en-US" sz="1800" dirty="0"/>
              <a:t> </a:t>
            </a:r>
            <a:r>
              <a:rPr lang="en-US" sz="1800" dirty="0" err="1"/>
              <a:t>tako</a:t>
            </a:r>
            <a:r>
              <a:rPr lang="en-US" sz="1800" dirty="0"/>
              <a:t> </a:t>
            </a:r>
            <a:r>
              <a:rPr lang="en-US" sz="1800" dirty="0" err="1"/>
              <a:t>pomagal</a:t>
            </a:r>
            <a:r>
              <a:rPr lang="en-US" sz="1800" dirty="0"/>
              <a:t> </a:t>
            </a:r>
            <a:r>
              <a:rPr lang="en-US" sz="1800" dirty="0" err="1"/>
              <a:t>avtomatizirati</a:t>
            </a:r>
            <a:r>
              <a:rPr lang="en-US" sz="1800" dirty="0"/>
              <a:t> </a:t>
            </a:r>
            <a:r>
              <a:rPr lang="en-US" sz="1800" dirty="0" err="1"/>
              <a:t>postopek</a:t>
            </a:r>
            <a:r>
              <a:rPr lang="en-US" sz="1800" dirty="0"/>
              <a:t> </a:t>
            </a:r>
            <a:r>
              <a:rPr lang="en-US" sz="1800" dirty="0" err="1"/>
              <a:t>ocenjevanja</a:t>
            </a:r>
            <a:r>
              <a:rPr lang="en-US" sz="1800" dirty="0"/>
              <a:t>, </a:t>
            </a:r>
            <a:r>
              <a:rPr lang="en-US" sz="1800" dirty="0" err="1"/>
              <a:t>razvrščajoč</a:t>
            </a:r>
            <a:r>
              <a:rPr lang="en-US" sz="1800" dirty="0"/>
              <a:t> </a:t>
            </a:r>
            <a:r>
              <a:rPr lang="en-US" sz="1800" dirty="0" err="1"/>
              <a:t>potencialne</a:t>
            </a:r>
            <a:r>
              <a:rPr lang="en-US" sz="1800" dirty="0"/>
              <a:t> </a:t>
            </a:r>
            <a:r>
              <a:rPr lang="en-US" sz="1800" dirty="0" err="1"/>
              <a:t>zaveze</a:t>
            </a:r>
            <a:r>
              <a:rPr lang="en-US" sz="1800" dirty="0"/>
              <a:t> in </a:t>
            </a:r>
            <a:r>
              <a:rPr lang="en-US" sz="1800" dirty="0" err="1"/>
              <a:t>vloge</a:t>
            </a:r>
            <a:r>
              <a:rPr lang="en-US" sz="1800" dirty="0"/>
              <a:t> po </a:t>
            </a:r>
            <a:r>
              <a:rPr lang="en-US" sz="1800" dirty="0" err="1"/>
              <a:t>stopnji</a:t>
            </a:r>
            <a:r>
              <a:rPr lang="en-US" sz="1800" dirty="0"/>
              <a:t> </a:t>
            </a:r>
            <a:r>
              <a:rPr lang="en-US" sz="1800" dirty="0" err="1"/>
              <a:t>tveganja</a:t>
            </a:r>
            <a:r>
              <a:rPr lang="en-US" sz="1800" dirty="0"/>
              <a:t>.</a:t>
            </a:r>
            <a:endParaRPr lang="sl-SI" sz="1800" dirty="0"/>
          </a:p>
          <a:p>
            <a:r>
              <a:rPr lang="en-US" sz="1800" dirty="0"/>
              <a:t>Z </a:t>
            </a:r>
            <a:r>
              <a:rPr lang="en-US" sz="1800" dirty="0" err="1"/>
              <a:t>izboljšano</a:t>
            </a:r>
            <a:r>
              <a:rPr lang="en-US" sz="1800" dirty="0"/>
              <a:t> </a:t>
            </a:r>
            <a:r>
              <a:rPr lang="en-US" sz="1800" dirty="0" err="1"/>
              <a:t>natančnostjo</a:t>
            </a:r>
            <a:r>
              <a:rPr lang="en-US" sz="1800" dirty="0"/>
              <a:t> in </a:t>
            </a:r>
            <a:r>
              <a:rPr lang="en-US" sz="1800" dirty="0" err="1"/>
              <a:t>učinkovitostjo</a:t>
            </a:r>
            <a:r>
              <a:rPr lang="en-US" sz="1800" dirty="0"/>
              <a:t> </a:t>
            </a:r>
            <a:r>
              <a:rPr lang="en-US" sz="1800" dirty="0" err="1"/>
              <a:t>ocenjevanja</a:t>
            </a:r>
            <a:r>
              <a:rPr lang="en-US" sz="1800" dirty="0"/>
              <a:t> </a:t>
            </a:r>
            <a:r>
              <a:rPr lang="en-US" sz="1800" dirty="0" err="1"/>
              <a:t>kreditov</a:t>
            </a:r>
            <a:r>
              <a:rPr lang="en-US" sz="1800" dirty="0"/>
              <a:t> je </a:t>
            </a:r>
            <a:r>
              <a:rPr lang="en-US" sz="1800" dirty="0" err="1"/>
              <a:t>institucija</a:t>
            </a:r>
            <a:r>
              <a:rPr lang="en-US" sz="1800" dirty="0"/>
              <a:t> </a:t>
            </a:r>
            <a:r>
              <a:rPr lang="en-US" sz="1800" dirty="0" err="1"/>
              <a:t>zmanjšala</a:t>
            </a:r>
            <a:r>
              <a:rPr lang="en-US" sz="1800" dirty="0"/>
              <a:t> </a:t>
            </a:r>
            <a:r>
              <a:rPr lang="en-US" sz="1800" dirty="0" err="1"/>
              <a:t>stopnje</a:t>
            </a:r>
            <a:r>
              <a:rPr lang="en-US" sz="1800" dirty="0"/>
              <a:t> </a:t>
            </a:r>
            <a:r>
              <a:rPr lang="en-US" sz="1800" dirty="0" err="1"/>
              <a:t>neplačil</a:t>
            </a:r>
            <a:r>
              <a:rPr lang="en-US" sz="1800" dirty="0"/>
              <a:t> in </a:t>
            </a:r>
            <a:r>
              <a:rPr lang="en-US" sz="1800" dirty="0" err="1"/>
              <a:t>izboljšala</a:t>
            </a:r>
            <a:r>
              <a:rPr lang="en-US" sz="1800" dirty="0"/>
              <a:t>/</a:t>
            </a:r>
            <a:r>
              <a:rPr lang="en-US" sz="1800" dirty="0" err="1"/>
              <a:t>povečala</a:t>
            </a:r>
            <a:r>
              <a:rPr lang="en-US" sz="1800" dirty="0"/>
              <a:t> </a:t>
            </a:r>
            <a:r>
              <a:rPr lang="en-US" sz="1800" dirty="0" err="1"/>
              <a:t>svoje</a:t>
            </a:r>
            <a:r>
              <a:rPr lang="en-US" sz="1800" dirty="0"/>
              <a:t> </a:t>
            </a:r>
            <a:r>
              <a:rPr lang="en-US" sz="1800" dirty="0" err="1"/>
              <a:t>priložnosti</a:t>
            </a:r>
            <a:r>
              <a:rPr lang="en-US" sz="1800" dirty="0"/>
              <a:t> za </a:t>
            </a:r>
            <a:r>
              <a:rPr lang="en-US" sz="1800" dirty="0" err="1"/>
              <a:t>posojila</a:t>
            </a:r>
            <a:r>
              <a:rPr lang="en-US" sz="1800" dirty="0"/>
              <a:t>. Tako je </a:t>
            </a:r>
            <a:r>
              <a:rPr lang="en-US" sz="1800" dirty="0" err="1"/>
              <a:t>institucija</a:t>
            </a:r>
            <a:r>
              <a:rPr lang="en-US" sz="1800" dirty="0"/>
              <a:t> </a:t>
            </a:r>
            <a:r>
              <a:rPr lang="en-US" sz="1800" dirty="0" err="1"/>
              <a:t>lahko</a:t>
            </a:r>
            <a:r>
              <a:rPr lang="en-US" sz="1800" dirty="0"/>
              <a:t> </a:t>
            </a:r>
            <a:r>
              <a:rPr lang="en-US" sz="1800" dirty="0" err="1"/>
              <a:t>hitreje</a:t>
            </a:r>
            <a:r>
              <a:rPr lang="en-US" sz="1800" dirty="0"/>
              <a:t> </a:t>
            </a:r>
            <a:r>
              <a:rPr lang="en-US" sz="1800" dirty="0" err="1"/>
              <a:t>sprejemala</a:t>
            </a:r>
            <a:r>
              <a:rPr lang="en-US" sz="1800" dirty="0"/>
              <a:t> </a:t>
            </a:r>
            <a:r>
              <a:rPr lang="en-US" sz="1800" dirty="0" err="1"/>
              <a:t>odločitve</a:t>
            </a:r>
            <a:r>
              <a:rPr lang="en-US" sz="1800" dirty="0"/>
              <a:t>, </a:t>
            </a:r>
            <a:r>
              <a:rPr lang="en-US" sz="1800" dirty="0" err="1"/>
              <a:t>izboljšala</a:t>
            </a:r>
            <a:r>
              <a:rPr lang="en-US" sz="1800" dirty="0"/>
              <a:t> </a:t>
            </a:r>
            <a:r>
              <a:rPr lang="en-US" sz="1800" dirty="0" err="1"/>
              <a:t>zadovoljstvo</a:t>
            </a:r>
            <a:r>
              <a:rPr lang="en-US" sz="1800" dirty="0"/>
              <a:t> </a:t>
            </a:r>
            <a:r>
              <a:rPr lang="en-US" sz="1800" dirty="0" err="1"/>
              <a:t>strank</a:t>
            </a:r>
            <a:r>
              <a:rPr lang="en-US" sz="1800" dirty="0"/>
              <a:t> in </a:t>
            </a:r>
            <a:r>
              <a:rPr lang="en-US" sz="1800" dirty="0" err="1"/>
              <a:t>optimizirala</a:t>
            </a:r>
            <a:r>
              <a:rPr lang="en-US" sz="1800" dirty="0"/>
              <a:t> </a:t>
            </a:r>
            <a:r>
              <a:rPr lang="en-US" sz="1800" dirty="0" err="1"/>
              <a:t>svoje</a:t>
            </a:r>
            <a:r>
              <a:rPr lang="en-US" sz="1800" dirty="0"/>
              <a:t> </a:t>
            </a:r>
            <a:r>
              <a:rPr lang="en-US" sz="1800" dirty="0" err="1"/>
              <a:t>posojilne</a:t>
            </a:r>
            <a:r>
              <a:rPr lang="en-US" sz="1800" dirty="0"/>
              <a:t> </a:t>
            </a:r>
            <a:r>
              <a:rPr lang="en-US" sz="1800" dirty="0" err="1"/>
              <a:t>operacije</a:t>
            </a:r>
            <a:r>
              <a:rPr lang="en-US" sz="1800" dirty="0"/>
              <a:t>.</a:t>
            </a:r>
            <a:endParaRPr lang="pl-PL" sz="1800" dirty="0"/>
          </a:p>
        </p:txBody>
      </p:sp>
    </p:spTree>
    <p:extLst>
      <p:ext uri="{BB962C8B-B14F-4D97-AF65-F5344CB8AC3E}">
        <p14:creationId xmlns:p14="http://schemas.microsoft.com/office/powerpoint/2010/main" val="3224973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6373B-6311-7FBF-E418-62467AA45D66}"/>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DFA1AAAE-DEBC-3876-752F-C4AD56DFCE77}"/>
              </a:ext>
            </a:extLst>
          </p:cNvPr>
          <p:cNvSpPr>
            <a:spLocks noGrp="1"/>
          </p:cNvSpPr>
          <p:nvPr>
            <p:ph type="title"/>
          </p:nvPr>
        </p:nvSpPr>
        <p:spPr/>
        <p:txBody>
          <a:bodyPr/>
          <a:lstStyle/>
          <a:p>
            <a:r>
              <a:rPr lang="pl-PL" dirty="0"/>
              <a:t>ChatGPT Vaja</a:t>
            </a:r>
          </a:p>
        </p:txBody>
      </p:sp>
      <p:sp>
        <p:nvSpPr>
          <p:cNvPr id="5" name="Symbol zastępczy zawartości 4">
            <a:extLst>
              <a:ext uri="{FF2B5EF4-FFF2-40B4-BE49-F238E27FC236}">
                <a16:creationId xmlns:a16="http://schemas.microsoft.com/office/drawing/2014/main" id="{4190806C-1BA8-FAA5-6C42-07404E062A5D}"/>
              </a:ext>
            </a:extLst>
          </p:cNvPr>
          <p:cNvSpPr>
            <a:spLocks noGrp="1"/>
          </p:cNvSpPr>
          <p:nvPr>
            <p:ph idx="1"/>
          </p:nvPr>
        </p:nvSpPr>
        <p:spPr/>
        <p:txBody>
          <a:bodyPr>
            <a:normAutofit/>
          </a:bodyPr>
          <a:lstStyle/>
          <a:p>
            <a:r>
              <a:rPr lang="pl-PL" sz="1800" dirty="0"/>
              <a:t>Podjetje z imenom MerchY je zbralo podatke o svojih dostavah.</a:t>
            </a:r>
          </a:p>
          <a:p>
            <a:r>
              <a:rPr lang="pl-PL" sz="1800" dirty="0"/>
              <a:t>V priloženi Excel datoteki so vključili podatke o vrsti tovora, vrsti prevoza, času, potrebnem za dostavo, stroških, plačilu, kazni za zamudo pri dostavi in razdalji dostave.</a:t>
            </a:r>
          </a:p>
          <a:p>
            <a:r>
              <a:rPr lang="pl-PL" sz="1800" dirty="0"/>
              <a:t>Podjetje želi analizirati zbrane podatke s pomočjo SPSS.</a:t>
            </a:r>
          </a:p>
          <a:p>
            <a:r>
              <a:rPr lang="pl-PL" sz="1800" dirty="0"/>
              <a:t>Medtem ko oseba, odgovorna za analizo, pozna dolgotrajen način izvajanja analize, ve tudi, da SPSS omogoča uporabo skript ali sintakse v programski opremi.</a:t>
            </a:r>
          </a:p>
          <a:p>
            <a:r>
              <a:rPr lang="pl-PL" sz="1800" dirty="0"/>
              <a:t>Za odpiranje nove sintakse pojdite na Datoteka -&gt; Novo -&gt; Sintaksa, kar bo odprlo novo okno, kjer lahko vnesete kodo za analizo.</a:t>
            </a:r>
          </a:p>
          <a:p>
            <a:r>
              <a:rPr lang="pl-PL" sz="1800" dirty="0"/>
              <a:t>Vendar oseba, odgovorna za analizo, ni seznanjena s pisanjem takšnih kod, zato je uporabila ChatGPT.</a:t>
            </a:r>
          </a:p>
        </p:txBody>
      </p:sp>
    </p:spTree>
    <p:extLst>
      <p:ext uri="{BB962C8B-B14F-4D97-AF65-F5344CB8AC3E}">
        <p14:creationId xmlns:p14="http://schemas.microsoft.com/office/powerpoint/2010/main" val="3502948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EEB45-141B-E202-2112-615C9FCEAF66}"/>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43449C9-A116-0B03-1B4A-1DEB10C881C6}"/>
              </a:ext>
            </a:extLst>
          </p:cNvPr>
          <p:cNvSpPr>
            <a:spLocks noGrp="1"/>
          </p:cNvSpPr>
          <p:nvPr>
            <p:ph type="title"/>
          </p:nvPr>
        </p:nvSpPr>
        <p:spPr/>
        <p:txBody>
          <a:bodyPr/>
          <a:lstStyle/>
          <a:p>
            <a:r>
              <a:rPr lang="pl-PL" dirty="0"/>
              <a:t>ChatGPT Vaja</a:t>
            </a:r>
          </a:p>
        </p:txBody>
      </p:sp>
      <p:sp>
        <p:nvSpPr>
          <p:cNvPr id="5" name="Symbol zastępczy zawartości 4">
            <a:extLst>
              <a:ext uri="{FF2B5EF4-FFF2-40B4-BE49-F238E27FC236}">
                <a16:creationId xmlns:a16="http://schemas.microsoft.com/office/drawing/2014/main" id="{BC1E3DE1-F22D-93EA-B867-524C125D4887}"/>
              </a:ext>
            </a:extLst>
          </p:cNvPr>
          <p:cNvSpPr>
            <a:spLocks noGrp="1"/>
          </p:cNvSpPr>
          <p:nvPr>
            <p:ph idx="1"/>
          </p:nvPr>
        </p:nvSpPr>
        <p:spPr/>
        <p:txBody>
          <a:bodyPr>
            <a:normAutofit/>
          </a:bodyPr>
          <a:lstStyle/>
          <a:p>
            <a:r>
              <a:rPr lang="pl-PL" sz="1800" dirty="0"/>
              <a:t>Recimo, da želimo izvesti enosmerno analizo variance (One Way ANOVA), kjer želimo izmeriti, ali vrsta prevoza vpliva na čas, potreben za dostavo, in stroške, povezane s prevozom.</a:t>
            </a:r>
          </a:p>
          <a:p>
            <a:r>
              <a:rPr lang="pl-PL" sz="1800" dirty="0"/>
              <a:t>Če vprašamo ChatGPT, nam bo pripravil sintakso, kot je spodnja:</a:t>
            </a:r>
          </a:p>
          <a:p>
            <a:r>
              <a:rPr lang="pl-PL" sz="1800" dirty="0"/>
              <a:t>ONEWAY Time_Needed BY Transport_Type</a:t>
            </a:r>
          </a:p>
          <a:p>
            <a:r>
              <a:rPr lang="pl-PL" sz="1800" dirty="0"/>
              <a:t>  /STATISTICS = DESCRIPTIVES HOMOGENEITY</a:t>
            </a:r>
          </a:p>
          <a:p>
            <a:r>
              <a:rPr lang="pl-PL" sz="1800" dirty="0"/>
              <a:t>  /POSTHOC = TUKEY </a:t>
            </a:r>
          </a:p>
          <a:p>
            <a:r>
              <a:rPr lang="pl-PL" sz="1800" dirty="0"/>
              <a:t>  /MISSING ANALYSIS.</a:t>
            </a:r>
          </a:p>
          <a:p>
            <a:endParaRPr lang="pl-PL" sz="1800" dirty="0"/>
          </a:p>
          <a:p>
            <a:r>
              <a:rPr lang="pl-PL" sz="1800" dirty="0"/>
              <a:t>ONEWAY Costs BY Transport_Type</a:t>
            </a:r>
          </a:p>
          <a:p>
            <a:r>
              <a:rPr lang="pl-PL" sz="1800" dirty="0"/>
              <a:t>  /STATISTICS = DESCRIPTIVES HOMOGENEITY</a:t>
            </a:r>
          </a:p>
          <a:p>
            <a:r>
              <a:rPr lang="pl-PL" sz="1800" dirty="0"/>
              <a:t>  /POSTHOC = TUKEY </a:t>
            </a:r>
          </a:p>
          <a:p>
            <a:r>
              <a:rPr lang="pl-PL" sz="1800" dirty="0"/>
              <a:t>  /MISSING ANALYSIS.</a:t>
            </a:r>
          </a:p>
          <a:p>
            <a:endParaRPr lang="pl-PL" sz="1800" dirty="0"/>
          </a:p>
        </p:txBody>
      </p:sp>
    </p:spTree>
    <p:extLst>
      <p:ext uri="{BB962C8B-B14F-4D97-AF65-F5344CB8AC3E}">
        <p14:creationId xmlns:p14="http://schemas.microsoft.com/office/powerpoint/2010/main" val="3820370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BBB3A-F9B1-89AB-0285-2330C9A3F82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999C5D7-BE43-8EA1-7618-C363AC3CF4B0}"/>
              </a:ext>
            </a:extLst>
          </p:cNvPr>
          <p:cNvSpPr>
            <a:spLocks noGrp="1"/>
          </p:cNvSpPr>
          <p:nvPr>
            <p:ph type="title"/>
          </p:nvPr>
        </p:nvSpPr>
        <p:spPr/>
        <p:txBody>
          <a:bodyPr/>
          <a:lstStyle/>
          <a:p>
            <a:r>
              <a:rPr lang="pl-PL" dirty="0"/>
              <a:t>ChatGPT Vaja</a:t>
            </a:r>
          </a:p>
        </p:txBody>
      </p:sp>
      <p:sp>
        <p:nvSpPr>
          <p:cNvPr id="5" name="Symbol zastępczy zawartości 4">
            <a:extLst>
              <a:ext uri="{FF2B5EF4-FFF2-40B4-BE49-F238E27FC236}">
                <a16:creationId xmlns:a16="http://schemas.microsoft.com/office/drawing/2014/main" id="{5B4CB64E-E23F-B10D-1A7F-DC755D40A43C}"/>
              </a:ext>
            </a:extLst>
          </p:cNvPr>
          <p:cNvSpPr>
            <a:spLocks noGrp="1"/>
          </p:cNvSpPr>
          <p:nvPr>
            <p:ph idx="1"/>
          </p:nvPr>
        </p:nvSpPr>
        <p:spPr/>
        <p:txBody>
          <a:bodyPr>
            <a:normAutofit/>
          </a:bodyPr>
          <a:lstStyle/>
          <a:p>
            <a:r>
              <a:rPr lang="pl-PL" sz="1800" dirty="0"/>
              <a:t>Zdaj je treba pripraviti poimenovanje vseh spremenljivk v skladu s spremenljivko, ki jo želimo analizirati v SPSS. Poleg tega lahko, ker je vrsta prevoza kategorična, dodamo dodatno ukazno vrstico v naš skript, ki bo samodejno spremenila spremenljivke:</a:t>
            </a:r>
          </a:p>
          <a:p>
            <a:r>
              <a:rPr lang="pl-PL" sz="1800" dirty="0"/>
              <a:t>* Assign value labels for Transport_Type (categorical variable).</a:t>
            </a:r>
          </a:p>
          <a:p>
            <a:r>
              <a:rPr lang="pl-PL" sz="1800" dirty="0"/>
              <a:t>VALUE LABELS Transport_Type     </a:t>
            </a:r>
          </a:p>
          <a:p>
            <a:r>
              <a:rPr lang="pl-PL" sz="1800" dirty="0"/>
              <a:t>1 "Truck"     </a:t>
            </a:r>
          </a:p>
          <a:p>
            <a:r>
              <a:rPr lang="pl-PL" sz="1800" dirty="0"/>
              <a:t>2 "Train"    </a:t>
            </a:r>
          </a:p>
          <a:p>
            <a:r>
              <a:rPr lang="pl-PL" sz="1800" dirty="0"/>
              <a:t>3 "Van"</a:t>
            </a:r>
          </a:p>
          <a:p>
            <a:r>
              <a:rPr lang="pl-PL" sz="1800" dirty="0"/>
              <a:t>4 "Car"</a:t>
            </a:r>
          </a:p>
          <a:p>
            <a:r>
              <a:rPr lang="pl-PL" sz="1800" dirty="0"/>
              <a:t>Če imamo ta odrezek kode vključen pred pravim ukazom, bo SPSS samodejno obravnaval kategorične vrednosti kot numerične. Ko imamo podatke odprte v oknu v SPSS, lahko kliknemo na Zaženi skript z našo sintakso, in SPSS bo izračunal in pripravil rezultate v novem oknu.</a:t>
            </a:r>
          </a:p>
        </p:txBody>
      </p:sp>
    </p:spTree>
    <p:extLst>
      <p:ext uri="{BB962C8B-B14F-4D97-AF65-F5344CB8AC3E}">
        <p14:creationId xmlns:p14="http://schemas.microsoft.com/office/powerpoint/2010/main" val="178153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A2328-6C98-8655-6CFC-547B71FA7BEA}"/>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2A990FE7-25E4-D4A8-C199-292CA1472E2B}"/>
              </a:ext>
            </a:extLst>
          </p:cNvPr>
          <p:cNvSpPr>
            <a:spLocks noGrp="1"/>
          </p:cNvSpPr>
          <p:nvPr>
            <p:ph type="title"/>
          </p:nvPr>
        </p:nvSpPr>
        <p:spPr/>
        <p:txBody>
          <a:bodyPr/>
          <a:lstStyle/>
          <a:p>
            <a:r>
              <a:rPr lang="pl-PL" dirty="0"/>
              <a:t>ChatGPT Vaja</a:t>
            </a:r>
          </a:p>
        </p:txBody>
      </p:sp>
      <p:sp>
        <p:nvSpPr>
          <p:cNvPr id="5" name="Symbol zastępczy zawartości 4">
            <a:extLst>
              <a:ext uri="{FF2B5EF4-FFF2-40B4-BE49-F238E27FC236}">
                <a16:creationId xmlns:a16="http://schemas.microsoft.com/office/drawing/2014/main" id="{E55613D2-3DFA-2EBA-EE07-6BFF3FA35F75}"/>
              </a:ext>
            </a:extLst>
          </p:cNvPr>
          <p:cNvSpPr>
            <a:spLocks noGrp="1"/>
          </p:cNvSpPr>
          <p:nvPr>
            <p:ph idx="1"/>
          </p:nvPr>
        </p:nvSpPr>
        <p:spPr/>
        <p:txBody>
          <a:bodyPr>
            <a:normAutofit/>
          </a:bodyPr>
          <a:lstStyle/>
          <a:p>
            <a:r>
              <a:rPr lang="pl-PL" sz="1800" dirty="0"/>
              <a:t>Če želite, poskusite vprašati ChatGPT za različne vrste analiz, ki smo jih izvedli v naših vajah.</a:t>
            </a:r>
          </a:p>
          <a:p>
            <a:r>
              <a:rPr lang="pl-PL" sz="1800" dirty="0"/>
              <a:t>Pomembno je navesti, katere spremenljivke imate, katero metodo želite uporabiti in ChatGPT-ju sporočiti, kaj želite doseči.</a:t>
            </a:r>
          </a:p>
          <a:p>
            <a:r>
              <a:rPr lang="pl-PL" sz="1800" dirty="0"/>
              <a:t>Bodite previdni, saj včasih koda, ki jo dobite, morda ne bo delovala. V tem primeru preverite napako, ki jo posreduje SPSS, in jo posredujte ChatGPT-ju za iskanje možne rešitve.</a:t>
            </a:r>
          </a:p>
          <a:p>
            <a:r>
              <a:rPr lang="pl-PL" sz="1800" dirty="0"/>
              <a:t>Vključite dobljeno rešitev v sintakso in znova zaženite skript.</a:t>
            </a:r>
          </a:p>
          <a:p>
            <a:r>
              <a:rPr lang="pl-PL" sz="1800" dirty="0"/>
              <a:t>Ta pristop olajša izvajanje analiz, saj lahko v sintaksi spremenite le nekaj besed, namesto da klikate in odpirate prek običajnega pristopa.</a:t>
            </a:r>
          </a:p>
        </p:txBody>
      </p:sp>
    </p:spTree>
    <p:extLst>
      <p:ext uri="{BB962C8B-B14F-4D97-AF65-F5344CB8AC3E}">
        <p14:creationId xmlns:p14="http://schemas.microsoft.com/office/powerpoint/2010/main" val="215800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Povzetek</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Obstaja več orodij UI, ki jih je mogoče uporabiti za pomoč pri procesih avtomatizacije in modeliranja v logističnih in poslovnih sektorjih, povezanih s statistiko.</a:t>
            </a:r>
          </a:p>
          <a:p>
            <a:r>
              <a:rPr lang="pl-PL" sz="2000" dirty="0"/>
              <a:t>Večina obstoječih orodij UI si prizadeva biti enostavna za uporabo, ima uporabniku prijazne vmesnike in zagotavlja celovito analizo ter rezultate ljudem z omejenim ali brez predznanja o kodiranju in modeliranju.</a:t>
            </a:r>
          </a:p>
          <a:p>
            <a:r>
              <a:rPr lang="pl-PL" sz="2000" dirty="0"/>
              <a:t>Vendar orodij UI ne bi smeli obravnavati kot povsem avtonomnih, saj še vedno temeljijo na učnih pristopih in obstoječem znanju, ki so ga ustvarjalci zagotovili v začetnih procesih kodiranja orodij.</a:t>
            </a:r>
          </a:p>
          <a:p>
            <a:r>
              <a:rPr lang="pl-PL" sz="2000" dirty="0"/>
              <a:t>Orodja UI se razlikujejo glede na njihovo učno krivuljo, zmogljivosti in kaj nudijo uporabniku glede na njihove potrebe.</a:t>
            </a:r>
          </a:p>
        </p:txBody>
      </p:sp>
    </p:spTree>
    <p:extLst>
      <p:ext uri="{BB962C8B-B14F-4D97-AF65-F5344CB8AC3E}">
        <p14:creationId xmlns:p14="http://schemas.microsoft.com/office/powerpoint/2010/main" val="329829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90C37-E4E6-685C-636A-DA70B28C86A0}"/>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AC6E585-ED11-2212-57BD-8388FE1354BE}"/>
              </a:ext>
            </a:extLst>
          </p:cNvPr>
          <p:cNvSpPr>
            <a:spLocks noGrp="1"/>
          </p:cNvSpPr>
          <p:nvPr>
            <p:ph type="title"/>
          </p:nvPr>
        </p:nvSpPr>
        <p:spPr/>
        <p:txBody>
          <a:bodyPr/>
          <a:lstStyle/>
          <a:p>
            <a:r>
              <a:rPr lang="pl-PL" dirty="0"/>
              <a:t>Orodja umetne inteligence na splošno</a:t>
            </a:r>
          </a:p>
        </p:txBody>
      </p:sp>
      <p:sp>
        <p:nvSpPr>
          <p:cNvPr id="5" name="Symbol zastępczy zawartości 4">
            <a:extLst>
              <a:ext uri="{FF2B5EF4-FFF2-40B4-BE49-F238E27FC236}">
                <a16:creationId xmlns:a16="http://schemas.microsoft.com/office/drawing/2014/main" id="{FAB6207B-AECA-0C62-DEEC-F05C418AACBA}"/>
              </a:ext>
            </a:extLst>
          </p:cNvPr>
          <p:cNvSpPr>
            <a:spLocks noGrp="1"/>
          </p:cNvSpPr>
          <p:nvPr>
            <p:ph idx="1"/>
          </p:nvPr>
        </p:nvSpPr>
        <p:spPr/>
        <p:txBody>
          <a:bodyPr>
            <a:normAutofit/>
          </a:bodyPr>
          <a:lstStyle/>
          <a:p>
            <a:r>
              <a:rPr lang="pl-PL" sz="1800" dirty="0"/>
              <a:t>V zgodnjih začetkih (1950-1980) se je temelj umetne inteligence začel z algoritmi, zasnovanimi za logično razmišljanje in reševanje problemov. Vendar so zaradi omejene računalniške moči tehnologije tistega časa te začetne oblike UI primanjkovale praktičnih aplikacij v resničnem svetu.</a:t>
            </a:r>
          </a:p>
          <a:p>
            <a:r>
              <a:rPr lang="pl-PL" sz="1800" dirty="0"/>
              <a:t>Začetna UI je bila izboljšana z integracijo strojnega učenja (1990-2000), ki je računalnikom omogočilo učenje iz obstoječih podatkov, kar je pomenilo premik od pravilno zasnovane UI k bolj podatkovno usmerjenim pristopom. S tem pristopom je bilo razvitih veliko pomembnih algoritmov, vključno z odločitvenimi drevesi, podpornimi vektorskimi stroji in zgodnjimi nevronskimi mrežami.</a:t>
            </a:r>
          </a:p>
          <a:p>
            <a:r>
              <a:rPr lang="pl-PL" sz="1800" dirty="0"/>
              <a:t>Po algoritmih strojnega učenja so napredki v globokem učenju in avtomatskem strojnem učenju naredili UI bolj dostopno (2010-danes). Z izboljšanjem avtomatizacije lahko sedanja UI avtomatizira izbiro in usposabljanje modelov, kar omogoča demokratizacijo uporabe UI.</a:t>
            </a:r>
          </a:p>
        </p:txBody>
      </p:sp>
    </p:spTree>
    <p:extLst>
      <p:ext uri="{BB962C8B-B14F-4D97-AF65-F5344CB8AC3E}">
        <p14:creationId xmlns:p14="http://schemas.microsoft.com/office/powerpoint/2010/main" val="237324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EEC7D-5877-94E4-55BA-41D19AC0E02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57327173-848E-0E17-A095-2A9F31B72D43}"/>
              </a:ext>
            </a:extLst>
          </p:cNvPr>
          <p:cNvSpPr>
            <a:spLocks noGrp="1"/>
          </p:cNvSpPr>
          <p:nvPr>
            <p:ph type="title"/>
          </p:nvPr>
        </p:nvSpPr>
        <p:spPr/>
        <p:txBody>
          <a:bodyPr/>
          <a:lstStyle/>
          <a:p>
            <a:r>
              <a:rPr lang="pl-PL" dirty="0"/>
              <a:t>Viri</a:t>
            </a:r>
          </a:p>
        </p:txBody>
      </p:sp>
      <p:sp>
        <p:nvSpPr>
          <p:cNvPr id="8" name="Symbol zastępczy zawartości 7">
            <a:extLst>
              <a:ext uri="{FF2B5EF4-FFF2-40B4-BE49-F238E27FC236}">
                <a16:creationId xmlns:a16="http://schemas.microsoft.com/office/drawing/2014/main" id="{3ADF8183-2B40-406F-94A1-2280491EC92D}"/>
              </a:ext>
            </a:extLst>
          </p:cNvPr>
          <p:cNvSpPr>
            <a:spLocks noGrp="1"/>
          </p:cNvSpPr>
          <p:nvPr>
            <p:ph idx="1"/>
          </p:nvPr>
        </p:nvSpPr>
        <p:spPr>
          <a:xfrm>
            <a:off x="1244600" y="1842558"/>
            <a:ext cx="10947400" cy="4278323"/>
          </a:xfrm>
          <a:solidFill>
            <a:schemeClr val="bg1">
              <a:lumMod val="95000"/>
            </a:schemeClr>
          </a:solidFill>
        </p:spPr>
        <p:txBody>
          <a:bodyPr>
            <a:normAutofit fontScale="32500" lnSpcReduction="20000"/>
          </a:bodyPr>
          <a:lstStyle/>
          <a:p>
            <a:r>
              <a:rPr lang="en-US" sz="2000" dirty="0" err="1"/>
              <a:t>Mikolov</a:t>
            </a:r>
            <a:r>
              <a:rPr lang="en-US" sz="2000" dirty="0"/>
              <a:t>, T., Chen, K., Corrado, G., &amp; Dean, J. (2013). Distributed representations of words and phrases and their compositionality. In Advances in Neural Information Processing Systems, 26, 3111–3119.</a:t>
            </a:r>
            <a:endParaRPr lang="sl-SI" sz="2000" dirty="0"/>
          </a:p>
          <a:p>
            <a:r>
              <a:rPr lang="en-US" sz="2000" dirty="0"/>
              <a:t>Goodfellow, I., Bengio, Y., &amp; Courville, A. (2016). Deep Learning. MIT Press. This text comprehensively covers the development of neural networks and their transformative impact on AI tools.</a:t>
            </a:r>
            <a:endParaRPr lang="sl-SI" sz="2000" dirty="0"/>
          </a:p>
          <a:p>
            <a:r>
              <a:rPr lang="en-US" sz="2000" dirty="0" err="1"/>
              <a:t>Schmidhuber</a:t>
            </a:r>
            <a:r>
              <a:rPr lang="en-US" sz="2000" dirty="0"/>
              <a:t>, J. (2015). Deep learning in neural networks: An overview. Neural Networks, 61, 85–117.</a:t>
            </a:r>
            <a:endParaRPr lang="sl-SI" sz="2000" dirty="0"/>
          </a:p>
          <a:p>
            <a:r>
              <a:rPr lang="pl-PL" sz="2000" dirty="0"/>
              <a:t>Wang, G., Gunasekaran, A., Ngai, E.W.T., &amp; Papadopoulos, T. (2016). Big data analytics in logistics and supply chain management: Certain investigations for research and applications. International Journal of Production Economics, 176, 98–110.</a:t>
            </a:r>
          </a:p>
          <a:p>
            <a:r>
              <a:rPr lang="pl-PL" sz="2000" dirty="0"/>
              <a:t>Dutta, D., &amp; Bose, I. (2015). Managing a big data project: The case of Ramco Cements Limited. International Journal of Production Economics, 165, 293–306. Discusses the challenges of integrating AI and big data into logistics systems.</a:t>
            </a:r>
          </a:p>
          <a:p>
            <a:r>
              <a:rPr lang="pl-PL" sz="2000" dirty="0"/>
              <a:t>Zhong, R.Y., Xu, C., Chen, C., &amp; Huang, G.Q. (2017). Big data analytics for physical internet-based intelligent manufacturing shop floors. International Journal of Production Research, 55(9), 2610–2621.</a:t>
            </a:r>
          </a:p>
          <a:p>
            <a:r>
              <a:rPr lang="en-US" sz="2000" dirty="0"/>
              <a:t>OpenAI (2024). ChatGPT. Available at: https://openai.com/research/</a:t>
            </a:r>
          </a:p>
          <a:p>
            <a:r>
              <a:rPr lang="en-US" sz="2000" dirty="0"/>
              <a:t>Ray, P. P. (2023). ChatGPT: A comprehensive review on background, applications, key challenges, bias, ethics, limitations and future scope. Internet of Things and Cyber-Physical Systems, 3, 121-154. https://doi.org/10.1016/j.iotcps.2023.04.003</a:t>
            </a:r>
          </a:p>
          <a:p>
            <a:r>
              <a:rPr lang="pl-PL" sz="2000" dirty="0"/>
              <a:t>Hall, P., Gill, N., Kurka, M., &amp; Phan, W. (2019). Machine learning interpretability with H2O Driverless AI (A. Bartz, Ed.). H2O.ai, Inc. http://docs.h2o.ai</a:t>
            </a:r>
          </a:p>
          <a:p>
            <a:r>
              <a:rPr lang="pl-PL" sz="2000" dirty="0"/>
              <a:t>H2O (2024). Democratize AI. Available at: https://h2o.ai/company/democratize-ai/</a:t>
            </a:r>
          </a:p>
          <a:p>
            <a:r>
              <a:rPr lang="pl-PL" sz="2000" dirty="0"/>
              <a:t>Chen, Y., Liu, X., Gao, L., Zhu, M., Shia, B. C., Chen, M., Ye, L., &amp; Qin, L. (2023). Using the H2O Automatic Machine Learning Algorithms to Identify Predictors of Web-Based Medical Record Nonuse Among Patients in a Data-Rich Environment: Mixed Methods Study. JMIR medical informatics, 11, e41576. https://doi.org/10.2196/41576</a:t>
            </a:r>
          </a:p>
          <a:p>
            <a:r>
              <a:rPr lang="en-US" sz="2000" dirty="0"/>
              <a:t>Tableau (version. 9.1). (2016). Journal of the Medical Library Association : JMLA, 104(2), 182–183. https://doi.org/10.3163/1536-5050.104.2.022</a:t>
            </a:r>
            <a:endParaRPr lang="sl-SI" sz="2000" dirty="0"/>
          </a:p>
          <a:p>
            <a:r>
              <a:rPr lang="en-US" sz="2000" dirty="0"/>
              <a:t>Tableau (2024). AI in Tableau. Available at: https://www.tableau.com/products/artificial-intelligence</a:t>
            </a:r>
          </a:p>
          <a:p>
            <a:r>
              <a:rPr lang="en-US" sz="2000" dirty="0"/>
              <a:t>Batt, S., </a:t>
            </a:r>
            <a:r>
              <a:rPr lang="en-US" sz="2000" dirty="0" err="1"/>
              <a:t>Grealis</a:t>
            </a:r>
            <a:r>
              <a:rPr lang="en-US" sz="2000" dirty="0"/>
              <a:t>, T., Harmon, O., &amp; </a:t>
            </a:r>
            <a:r>
              <a:rPr lang="en-US" sz="2000" dirty="0" err="1"/>
              <a:t>Tomolonis</a:t>
            </a:r>
            <a:r>
              <a:rPr lang="en-US" sz="2000" dirty="0"/>
              <a:t>, P. (2020). Learning Tableau: A data visualization tool. The Journal of Economic Education, 51(3–4), 317–328. https://doi.org/10.1080/00220485.2020.1804503</a:t>
            </a:r>
          </a:p>
          <a:p>
            <a:r>
              <a:rPr lang="en-US" sz="2000" dirty="0" err="1"/>
              <a:t>DataRobot</a:t>
            </a:r>
            <a:r>
              <a:rPr lang="en-US" sz="2000" dirty="0"/>
              <a:t> (2024). About </a:t>
            </a:r>
            <a:r>
              <a:rPr lang="en-US" sz="2000" dirty="0" err="1"/>
              <a:t>DataRobot</a:t>
            </a:r>
            <a:r>
              <a:rPr lang="en-US" sz="2000" dirty="0"/>
              <a:t> platform. Available at: https://www.datarobot.com/platform/</a:t>
            </a:r>
          </a:p>
          <a:p>
            <a:r>
              <a:rPr lang="en-US" sz="2000" dirty="0"/>
              <a:t> Chaturvedi, V., Raja Mohammed, K.B.N. (2024). Dynamic Inventory Management Using AI: A Case on </a:t>
            </a:r>
            <a:r>
              <a:rPr lang="en-US" sz="2000" dirty="0" err="1"/>
              <a:t>Datarobot</a:t>
            </a:r>
            <a:r>
              <a:rPr lang="en-US" sz="2000" dirty="0"/>
              <a:t>. In: K, H., Rodriguez, R.V., Rege, M., </a:t>
            </a:r>
            <a:r>
              <a:rPr lang="en-US" sz="2000" dirty="0" err="1"/>
              <a:t>Piuri</a:t>
            </a:r>
            <a:r>
              <a:rPr lang="en-US" sz="2000" dirty="0"/>
              <a:t>, V., Xu, G., Ong, KL. (eds) Artificial Intelligence and Knowledge Processing. AIKP 2023. Communications in Computer and Information Science, vol 2127. Springer, Cham. https://doi.org/10.1007/978-3-031-68617-7_1</a:t>
            </a:r>
          </a:p>
          <a:p>
            <a:r>
              <a:rPr lang="en-US" sz="2000" dirty="0"/>
              <a:t>OpenAI (2024). ChatGPT. Available at: https://openai.com/research/</a:t>
            </a:r>
          </a:p>
          <a:p>
            <a:r>
              <a:rPr lang="en-US" sz="2000" dirty="0"/>
              <a:t>Ray, P. P. (2023). ChatGPT: A comprehensive review on background, applications, key challenges, bias, ethics, limitations and future scope. Internet of Things and Cyber-Physical Systems, 3, 121-154. https://doi.org/10.1016/j.iotcps.2023.04.003</a:t>
            </a:r>
          </a:p>
          <a:p>
            <a:r>
              <a:rPr lang="en-US" sz="2000" dirty="0" err="1"/>
              <a:t>Banik</a:t>
            </a:r>
            <a:r>
              <a:rPr lang="en-US" sz="2000" dirty="0"/>
              <a:t>, D., Pati, N. &amp; Sharma, A. Systematic exploration and in-depth analysis of ChatGPT architectures progression. </a:t>
            </a:r>
            <a:r>
              <a:rPr lang="en-US" sz="2000" dirty="0" err="1"/>
              <a:t>Artif</a:t>
            </a:r>
            <a:r>
              <a:rPr lang="en-US" sz="2000" dirty="0"/>
              <a:t> </a:t>
            </a:r>
            <a:r>
              <a:rPr lang="en-US" sz="2000" dirty="0" err="1"/>
              <a:t>Intell</a:t>
            </a:r>
            <a:r>
              <a:rPr lang="en-US" sz="2000" dirty="0"/>
              <a:t> Rev 57, 257 (2024). https://doi.org/10.1007/s10462-024-10832-</a:t>
            </a:r>
            <a:endParaRPr lang="pl-PL" sz="2000" dirty="0"/>
          </a:p>
        </p:txBody>
      </p:sp>
    </p:spTree>
    <p:extLst>
      <p:ext uri="{BB962C8B-B14F-4D97-AF65-F5344CB8AC3E}">
        <p14:creationId xmlns:p14="http://schemas.microsoft.com/office/powerpoint/2010/main" val="926955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Hvala za vašo pozornost</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E3310-EC54-3985-A448-088D4F256205}"/>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E8547B3-923C-B1EC-0A0C-6D9173EC5A3B}"/>
              </a:ext>
            </a:extLst>
          </p:cNvPr>
          <p:cNvSpPr>
            <a:spLocks noGrp="1"/>
          </p:cNvSpPr>
          <p:nvPr>
            <p:ph type="title"/>
          </p:nvPr>
        </p:nvSpPr>
        <p:spPr/>
        <p:txBody>
          <a:bodyPr/>
          <a:lstStyle/>
          <a:p>
            <a:r>
              <a:rPr lang="pl-PL" dirty="0"/>
              <a:t>Orodja umetne inteligence na splošno</a:t>
            </a:r>
          </a:p>
        </p:txBody>
      </p:sp>
      <p:sp>
        <p:nvSpPr>
          <p:cNvPr id="5" name="Symbol zastępczy zawartości 4">
            <a:extLst>
              <a:ext uri="{FF2B5EF4-FFF2-40B4-BE49-F238E27FC236}">
                <a16:creationId xmlns:a16="http://schemas.microsoft.com/office/drawing/2014/main" id="{F368C233-3E6E-35BE-330E-AC9A429E95CA}"/>
              </a:ext>
            </a:extLst>
          </p:cNvPr>
          <p:cNvSpPr>
            <a:spLocks noGrp="1"/>
          </p:cNvSpPr>
          <p:nvPr>
            <p:ph idx="1"/>
          </p:nvPr>
        </p:nvSpPr>
        <p:spPr/>
        <p:txBody>
          <a:bodyPr>
            <a:normAutofit/>
          </a:bodyPr>
          <a:lstStyle/>
          <a:p>
            <a:r>
              <a:rPr lang="pl-PL" sz="1800" dirty="0"/>
              <a:t>Orodja UI se integrirajo v poslovanje in logistiko zaradi številnih prednosti, kot so poenostavitev operacij, izboljšanje napovedovanja in omogočanje odločanja v realnem času. V logistiki UI podpira optimizacijo poti, optimizacijo upravljanja zalog, pripravo povpraševanja in pomoč pri drugih ključnih segmentih, potrebnih za izboljšanje učinkovitosti oskrbovalne verige.</a:t>
            </a:r>
          </a:p>
          <a:p>
            <a:r>
              <a:rPr lang="pl-PL" sz="1800" dirty="0"/>
              <a:t>Prediktivna analitika lahko podjetjem pomaga tudi pri upravljanju ravni zalog in proaktivnem odzivanju na obstoječa nihanja povpraševanja. Logistična podjetja uporabljajo UI za optimizacijo svojih oskrbovalnih poti, kar zmanjšuje porabo goriva, izboljšuje dobiček in krepi storitve za stranke.</a:t>
            </a:r>
          </a:p>
          <a:p>
            <a:r>
              <a:rPr lang="pl-PL" sz="1800" dirty="0"/>
              <a:t>Čeprav lahko integracija UI v logistiko in poslovanje izboljša operativno učinkovitost in zmanjša stroške, prinaša tudi številne izzive, povezane z zasebnostjo podatkov, preglednostjo algoritmov in prilagodljivostjo obstoječih sistemov v celotni oskrbovalni verigi.</a:t>
            </a:r>
          </a:p>
        </p:txBody>
      </p:sp>
    </p:spTree>
    <p:extLst>
      <p:ext uri="{BB962C8B-B14F-4D97-AF65-F5344CB8AC3E}">
        <p14:creationId xmlns:p14="http://schemas.microsoft.com/office/powerpoint/2010/main" val="185918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ChatGPT</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pl-PL" sz="1800" dirty="0"/>
              <a:t>ChatGPT je razvil OpenAI in bil lansiran leta 2018. Sprva je temeljil na modelu GPT-2, kasnejše različice pa na GPT-3 in GPT-4. OpenAI je želel ustvariti UI, ki bi bila sposobna razumeti in generirati besedilo, podobno človeškemu, ter tako premostiti vrzel med stroji in obdelavo človeškega jezika.</a:t>
            </a:r>
          </a:p>
          <a:p>
            <a:r>
              <a:rPr lang="pl-PL" sz="1800" dirty="0"/>
              <a:t>OpenAI, raziskovalni laboratorij, osredotočen na zagotavljanje, da umetna splošna inteligenca koristi človeštvu, je zasnoval ChatGPT, da demokratizira dostop do UI in omogoči opravila, ki so prej zahtevala specializirano znanje.</a:t>
            </a:r>
          </a:p>
          <a:p>
            <a:r>
              <a:rPr lang="pl-PL" sz="1800" dirty="0"/>
              <a:t>Razvit je bil za pomoč pri različnih besedilnih nalogah, od odgovarjanja na vprašanja do generiranja odrezkov kode, slik in dokumentov, kar ga naredi vsestransko orodje za učence, strokovnjake in raziskovalce.</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6164599" cy="47730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OpenAI (2024). </a:t>
            </a:r>
            <a:r>
              <a:rPr lang="pl-PL" sz="1200" i="1" dirty="0">
                <a:solidFill>
                  <a:srgbClr val="7F7F7F"/>
                </a:solidFill>
              </a:rPr>
              <a:t>ChatGPT</a:t>
            </a:r>
            <a:r>
              <a:rPr lang="pl-PL" sz="1200" dirty="0">
                <a:solidFill>
                  <a:srgbClr val="7F7F7F"/>
                </a:solidFill>
              </a:rPr>
              <a:t>. Available at: https://openai.com/research/</a:t>
            </a:r>
          </a:p>
          <a:p>
            <a:pPr marL="0" indent="0">
              <a:buFont typeface="Arial" panose="020B0604020202020204" pitchFamily="34" charset="0"/>
              <a:buNone/>
            </a:pPr>
            <a:r>
              <a:rPr lang="en-US" sz="1200" dirty="0">
                <a:solidFill>
                  <a:srgbClr val="7F7F7F"/>
                </a:solidFill>
              </a:rPr>
              <a:t>Ray, P. P. (2023). </a:t>
            </a:r>
            <a:r>
              <a:rPr lang="en-US" sz="1200" i="1" dirty="0">
                <a:solidFill>
                  <a:srgbClr val="7F7F7F"/>
                </a:solidFill>
              </a:rPr>
              <a:t>ChatGPT: A comprehensive review on background, applications, key challenges, bias, ethics, limitations and future scope. Internet of Things and Cyber-Physical Systems</a:t>
            </a:r>
            <a:r>
              <a:rPr lang="en-US" sz="1200" dirty="0">
                <a:solidFill>
                  <a:srgbClr val="7F7F7F"/>
                </a:solidFill>
              </a:rPr>
              <a:t>, 3, 121-154. https://doi.org/10.1016/j.iotcps.2023.04.003</a:t>
            </a:r>
            <a:endParaRPr lang="pl-PL" sz="1200" dirty="0">
              <a:solidFill>
                <a:srgbClr val="7F7F7F"/>
              </a:solidFill>
            </a:endParaRPr>
          </a:p>
        </p:txBody>
      </p:sp>
    </p:spTree>
    <p:extLst>
      <p:ext uri="{BB962C8B-B14F-4D97-AF65-F5344CB8AC3E}">
        <p14:creationId xmlns:p14="http://schemas.microsoft.com/office/powerpoint/2010/main" val="195277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dirty="0"/>
              <a:t>ChatGPT main page</a:t>
            </a:r>
          </a:p>
        </p:txBody>
      </p:sp>
      <p:pic>
        <p:nvPicPr>
          <p:cNvPr id="2052" name="Picture 4" descr="Complete Guide] ChatGPT Login: How to Create an Account, Log In, and  Troubleshoot">
            <a:extLst>
              <a:ext uri="{FF2B5EF4-FFF2-40B4-BE49-F238E27FC236}">
                <a16:creationId xmlns:a16="http://schemas.microsoft.com/office/drawing/2014/main" id="{AE184103-A403-04B0-DCF0-59816D48B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98" y="1403546"/>
            <a:ext cx="7367155" cy="464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69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5D9B0-AC67-E690-80D5-AA125C35A33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569DC256-6F66-1F76-AE59-44B5E3150D78}"/>
              </a:ext>
            </a:extLst>
          </p:cNvPr>
          <p:cNvSpPr>
            <a:spLocks noGrp="1"/>
          </p:cNvSpPr>
          <p:nvPr>
            <p:ph type="title"/>
          </p:nvPr>
        </p:nvSpPr>
        <p:spPr/>
        <p:txBody>
          <a:bodyPr/>
          <a:lstStyle/>
          <a:p>
            <a:r>
              <a:rPr lang="pl-PL" dirty="0"/>
              <a:t>ChatGPT</a:t>
            </a:r>
          </a:p>
        </p:txBody>
      </p:sp>
      <p:sp>
        <p:nvSpPr>
          <p:cNvPr id="5" name="Symbol zastępczy zawartości 4">
            <a:extLst>
              <a:ext uri="{FF2B5EF4-FFF2-40B4-BE49-F238E27FC236}">
                <a16:creationId xmlns:a16="http://schemas.microsoft.com/office/drawing/2014/main" id="{B9913620-EBC5-EFF3-A8BA-2B8C07CE75E9}"/>
              </a:ext>
            </a:extLst>
          </p:cNvPr>
          <p:cNvSpPr>
            <a:spLocks noGrp="1"/>
          </p:cNvSpPr>
          <p:nvPr>
            <p:ph idx="1"/>
          </p:nvPr>
        </p:nvSpPr>
        <p:spPr/>
        <p:txBody>
          <a:bodyPr>
            <a:normAutofit/>
          </a:bodyPr>
          <a:lstStyle/>
          <a:p>
            <a:r>
              <a:rPr lang="pl-PL" sz="1800" dirty="0"/>
              <a:t>ChatGPT poganja arhitektura Generativnega Predusposobljenega Transformatorja (GPT na kratko), ki uporablja globoko učenje in model nevronske mreže transformatorja za generiranje skladnih odgovorov.</a:t>
            </a:r>
          </a:p>
          <a:p>
            <a:r>
              <a:rPr lang="pl-PL" sz="1800" dirty="0"/>
              <a:t>Uporablja strukturo nevronske mreže, ki služi kot mehanizem pozornosti, ki tehta pomembnost različnih besed v zaporedju (uporabniškem vprašanju) in je sposoben ohranjati kontekst v dolgih pogovorih.Usposobljen je bil za integracijo raznolikih naborov podatkov, predvsem iz internetnih besedilnih virov, kar omogoča orodju, da odgovarja na širok spekter tem, ki jih je naučil.</a:t>
            </a:r>
          </a:p>
          <a:p>
            <a:r>
              <a:rPr lang="pl-PL" sz="1800" dirty="0"/>
              <a:t>Model je doživel več evolucij (nadgradenj), pri čemer vsaka različica vključuje večje in novejše nabore podatkov ter izboljšane arhitekture, kar posledično povečuje natančnost in skladnost njegovih odgovorov.</a:t>
            </a:r>
          </a:p>
        </p:txBody>
      </p:sp>
      <p:sp>
        <p:nvSpPr>
          <p:cNvPr id="6" name="Symbol zastępczy zawartości 4">
            <a:extLst>
              <a:ext uri="{FF2B5EF4-FFF2-40B4-BE49-F238E27FC236}">
                <a16:creationId xmlns:a16="http://schemas.microsoft.com/office/drawing/2014/main" id="{E08D6C04-3EAB-FDD0-6DE8-FABF5E23A184}"/>
              </a:ext>
            </a:extLst>
          </p:cNvPr>
          <p:cNvSpPr txBox="1">
            <a:spLocks/>
          </p:cNvSpPr>
          <p:nvPr/>
        </p:nvSpPr>
        <p:spPr>
          <a:xfrm>
            <a:off x="702732" y="5864033"/>
            <a:ext cx="4580467" cy="4773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err="1">
                <a:solidFill>
                  <a:srgbClr val="7F7F7F"/>
                </a:solidFill>
              </a:rPr>
              <a:t>Banik</a:t>
            </a:r>
            <a:r>
              <a:rPr lang="en-US" sz="1200" dirty="0">
                <a:solidFill>
                  <a:srgbClr val="7F7F7F"/>
                </a:solidFill>
              </a:rPr>
              <a:t>, D., Pati, N. &amp; Sharma, A. </a:t>
            </a:r>
            <a:r>
              <a:rPr lang="en-US" sz="1200" i="1" dirty="0">
                <a:solidFill>
                  <a:srgbClr val="7F7F7F"/>
                </a:solidFill>
              </a:rPr>
              <a:t>Systematic exploration and in-depth analysis of ChatGPT architectures progression. </a:t>
            </a:r>
            <a:r>
              <a:rPr lang="en-US" sz="1200" i="1" dirty="0" err="1">
                <a:solidFill>
                  <a:srgbClr val="7F7F7F"/>
                </a:solidFill>
              </a:rPr>
              <a:t>Artif</a:t>
            </a:r>
            <a:r>
              <a:rPr lang="en-US" sz="1200" i="1" dirty="0">
                <a:solidFill>
                  <a:srgbClr val="7F7F7F"/>
                </a:solidFill>
              </a:rPr>
              <a:t> </a:t>
            </a:r>
            <a:r>
              <a:rPr lang="en-US" sz="1200" i="1" dirty="0" err="1">
                <a:solidFill>
                  <a:srgbClr val="7F7F7F"/>
                </a:solidFill>
              </a:rPr>
              <a:t>Intell</a:t>
            </a:r>
            <a:r>
              <a:rPr lang="en-US" sz="1200" i="1" dirty="0">
                <a:solidFill>
                  <a:srgbClr val="7F7F7F"/>
                </a:solidFill>
              </a:rPr>
              <a:t> Rev </a:t>
            </a:r>
            <a:r>
              <a:rPr lang="en-US" sz="1200" dirty="0">
                <a:solidFill>
                  <a:srgbClr val="7F7F7F"/>
                </a:solidFill>
              </a:rPr>
              <a:t>57, 257 (2024). https://doi.org/10.1007/s10462-024-10832-0</a:t>
            </a:r>
          </a:p>
          <a:p>
            <a:pPr marL="0" indent="0">
              <a:buFont typeface="Arial" panose="020B0604020202020204" pitchFamily="34" charset="0"/>
              <a:buNone/>
            </a:pPr>
            <a:endParaRPr lang="en-US" sz="1200" dirty="0">
              <a:solidFill>
                <a:srgbClr val="7F7F7F"/>
              </a:solidFill>
            </a:endParaRPr>
          </a:p>
        </p:txBody>
      </p:sp>
    </p:spTree>
    <p:extLst>
      <p:ext uri="{BB962C8B-B14F-4D97-AF65-F5344CB8AC3E}">
        <p14:creationId xmlns:p14="http://schemas.microsoft.com/office/powerpoint/2010/main" val="2123771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A66CB-7599-D049-C090-A6386C956F2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55B4FAF3-8F55-9776-94DE-1806DFEECF13}"/>
              </a:ext>
            </a:extLst>
          </p:cNvPr>
          <p:cNvSpPr>
            <a:spLocks noGrp="1"/>
          </p:cNvSpPr>
          <p:nvPr>
            <p:ph type="title"/>
          </p:nvPr>
        </p:nvSpPr>
        <p:spPr/>
        <p:txBody>
          <a:bodyPr/>
          <a:lstStyle/>
          <a:p>
            <a:r>
              <a:rPr lang="pl-PL" dirty="0"/>
              <a:t>ChatGPT</a:t>
            </a:r>
          </a:p>
        </p:txBody>
      </p:sp>
      <p:sp>
        <p:nvSpPr>
          <p:cNvPr id="5" name="Symbol zastępczy zawartości 4">
            <a:extLst>
              <a:ext uri="{FF2B5EF4-FFF2-40B4-BE49-F238E27FC236}">
                <a16:creationId xmlns:a16="http://schemas.microsoft.com/office/drawing/2014/main" id="{EA0BB90A-8A8C-9E5B-360C-F05927215C5A}"/>
              </a:ext>
            </a:extLst>
          </p:cNvPr>
          <p:cNvSpPr>
            <a:spLocks noGrp="1"/>
          </p:cNvSpPr>
          <p:nvPr>
            <p:ph idx="1"/>
          </p:nvPr>
        </p:nvSpPr>
        <p:spPr/>
        <p:txBody>
          <a:bodyPr>
            <a:normAutofit/>
          </a:bodyPr>
          <a:lstStyle/>
          <a:p>
            <a:r>
              <a:rPr lang="pl-PL" sz="1800" dirty="0"/>
              <a:t>Je eno izmed najpogosteje uporabljenih orodij UI zaradi svoje dostopnosti, preprostosti in enostavnosti uporabe. V izobraževalnih okoljih se pogosto uporablja za razlago konceptov, smernice o programski opremi, pisanje, generiranje kode in reševanje problemov. Za študente in strokovnjake na področjih, kot so statistika, programiranje in poslovna analitika, lahko pomaga pri reševanju problemov.</a:t>
            </a:r>
          </a:p>
          <a:p>
            <a:r>
              <a:rPr lang="pl-PL" sz="1800" dirty="0"/>
              <a:t>V industrijskem ali poslovnem kontekstu se uporablja za avtomatizacijo storitev za stranke, zagotavljanje prilagojenih priporočil, pomoč pri pisarniškem delu in reševanje drugih notranjih poizvedb.</a:t>
            </a:r>
          </a:p>
          <a:p>
            <a:r>
              <a:rPr lang="pl-PL" sz="1800" dirty="0"/>
              <a:t>Uporablja se tudi kot virtualni mentor, ki učencem zagotavlja voden pogovor na podlagi njihovih vprašanj, ponuja vpoglede, pomaga pri vadbenih vajah in podpira raziskave.</a:t>
            </a:r>
          </a:p>
          <a:p>
            <a:r>
              <a:rPr lang="pl-PL" sz="1800" dirty="0"/>
              <a:t>Čeprav orodje z vsako nadgradnjo postaja bolj zanesljivo, so napake še vedno možne. Uporabnikom svetujemo, da pred uporabo v pomembnih raziskavah (generiranje kode, informacijska ozadja) preizkusijo in preverijo odgovore.</a:t>
            </a:r>
          </a:p>
        </p:txBody>
      </p:sp>
    </p:spTree>
    <p:extLst>
      <p:ext uri="{BB962C8B-B14F-4D97-AF65-F5344CB8AC3E}">
        <p14:creationId xmlns:p14="http://schemas.microsoft.com/office/powerpoint/2010/main" val="21950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E0A5C-EE84-B0CA-FAD0-93AB8459C92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86D7F5EE-1352-7F76-4DA0-1DCC365109ED}"/>
              </a:ext>
            </a:extLst>
          </p:cNvPr>
          <p:cNvSpPr>
            <a:spLocks noGrp="1"/>
          </p:cNvSpPr>
          <p:nvPr>
            <p:ph type="title"/>
          </p:nvPr>
        </p:nvSpPr>
        <p:spPr/>
        <p:txBody>
          <a:bodyPr/>
          <a:lstStyle/>
          <a:p>
            <a:r>
              <a:rPr lang="pl-PL" dirty="0"/>
              <a:t>ChatGPT - Primer</a:t>
            </a:r>
          </a:p>
        </p:txBody>
      </p:sp>
      <p:sp>
        <p:nvSpPr>
          <p:cNvPr id="5" name="Symbol zastępczy zawartości 4">
            <a:extLst>
              <a:ext uri="{FF2B5EF4-FFF2-40B4-BE49-F238E27FC236}">
                <a16:creationId xmlns:a16="http://schemas.microsoft.com/office/drawing/2014/main" id="{C1D49BAA-BD14-2F45-3739-90409875FC20}"/>
              </a:ext>
            </a:extLst>
          </p:cNvPr>
          <p:cNvSpPr>
            <a:spLocks noGrp="1"/>
          </p:cNvSpPr>
          <p:nvPr>
            <p:ph idx="1"/>
          </p:nvPr>
        </p:nvSpPr>
        <p:spPr/>
        <p:txBody>
          <a:bodyPr>
            <a:normAutofit/>
          </a:bodyPr>
          <a:lstStyle/>
          <a:p>
            <a:r>
              <a:rPr lang="pl-PL" sz="1800" dirty="0"/>
              <a:t>Podjetje za e-učenje je želelo ustvariti avtomatizirano podporo za študente, ki uporabljajo SPSS.</a:t>
            </a:r>
          </a:p>
          <a:p>
            <a:r>
              <a:rPr lang="pl-PL" sz="1800" dirty="0"/>
              <a:t>Študenti so pogosto zahtevali pomoč pri sintaksi SPSS in statistični interpretaciji, vendar je bila ročna podpora zaposlenih zamudna in draga.</a:t>
            </a:r>
          </a:p>
          <a:p>
            <a:r>
              <a:rPr lang="pl-PL" sz="1800" dirty="0"/>
              <a:t>Z integracijo modela ChatGPT v platformo za e-učenje je podjetje zagotovilo podporo v realnem času. Študenti so lahko v realnem času komunicirali z botom, postavljali vprašanja, posredovali informacije in odrezke svojih kod, spraševali o rezultatih statističnih testov in hitro dobili odgovore.</a:t>
            </a:r>
          </a:p>
          <a:p>
            <a:r>
              <a:rPr lang="pl-PL" sz="1800" dirty="0"/>
              <a:t>Z zmanjšanjem števila manj zapletenih poizvedb študentov so zaposleni imeli več časa za osredotočanje na bolj zapletene izzive, s katerimi so se soočali. To je posledično skrajšalo odzivne čase, študentom omogočilo samostojno učenje in izboljšalo zadovoljstvo uporabnikov.</a:t>
            </a:r>
          </a:p>
        </p:txBody>
      </p:sp>
    </p:spTree>
    <p:extLst>
      <p:ext uri="{BB962C8B-B14F-4D97-AF65-F5344CB8AC3E}">
        <p14:creationId xmlns:p14="http://schemas.microsoft.com/office/powerpoint/2010/main" val="309280634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29D50A-FDEA-445F-9182-A128F0415C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A76C46-9B09-438D-B5F8-A1AC0A7C518F}">
  <ds:schemaRefs>
    <ds:schemaRef ds:uri="http://schemas.microsoft.com/office/2006/documentManagement/types"/>
    <ds:schemaRef ds:uri="http://purl.org/dc/dcmitype/"/>
    <ds:schemaRef ds:uri="d9bddfac-6dc9-4958-8f35-4d0da3af229b"/>
    <ds:schemaRef ds:uri="http://schemas.microsoft.com/office/2006/metadata/properties"/>
    <ds:schemaRef ds:uri="http://schemas.microsoft.com/office/infopath/2007/PartnerControls"/>
    <ds:schemaRef ds:uri="http://www.w3.org/XML/1998/namespace"/>
    <ds:schemaRef ds:uri="http://purl.org/dc/terms/"/>
    <ds:schemaRef ds:uri="http://schemas.openxmlformats.org/package/2006/metadata/core-properties"/>
    <ds:schemaRef ds:uri="a92fe6ce-cc5e-4661-b3e6-d9d5535f70b5"/>
    <ds:schemaRef ds:uri="http://purl.org/dc/elements/1.1/"/>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3001</TotalTime>
  <Words>4260</Words>
  <Application>Microsoft Office PowerPoint</Application>
  <PresentationFormat>Panoramiczny</PresentationFormat>
  <Paragraphs>168</Paragraphs>
  <Slides>32</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32</vt:i4>
      </vt:variant>
    </vt:vector>
  </HeadingPairs>
  <TitlesOfParts>
    <vt:vector size="36" baseType="lpstr">
      <vt:lpstr>Arial</vt:lpstr>
      <vt:lpstr>Calibri</vt:lpstr>
      <vt:lpstr>Tahoma</vt:lpstr>
      <vt:lpstr>Motyw pakietu Office</vt:lpstr>
      <vt:lpstr>AI Tools</vt:lpstr>
      <vt:lpstr>Agenda</vt:lpstr>
      <vt:lpstr>Orodja umetne inteligence na splošno</vt:lpstr>
      <vt:lpstr>Orodja umetne inteligence na splošno</vt:lpstr>
      <vt:lpstr>ChatGPT</vt:lpstr>
      <vt:lpstr>ChatGPT main page</vt:lpstr>
      <vt:lpstr>ChatGPT</vt:lpstr>
      <vt:lpstr>ChatGPT</vt:lpstr>
      <vt:lpstr>ChatGPT - Primer</vt:lpstr>
      <vt:lpstr>DataRobot</vt:lpstr>
      <vt:lpstr>DataRobot platforma</vt:lpstr>
      <vt:lpstr>DataRobot</vt:lpstr>
      <vt:lpstr>DataRobot</vt:lpstr>
      <vt:lpstr>DataRobot - Primer</vt:lpstr>
      <vt:lpstr>Tableau s TabPy</vt:lpstr>
      <vt:lpstr>Tableau s TabPy</vt:lpstr>
      <vt:lpstr>Tableau s TabPy</vt:lpstr>
      <vt:lpstr>Tableau s TabPy</vt:lpstr>
      <vt:lpstr>Tableau s TabPy - Primer</vt:lpstr>
      <vt:lpstr>H2O.ai</vt:lpstr>
      <vt:lpstr>H2O.ai Platform</vt:lpstr>
      <vt:lpstr>H2O.ai</vt:lpstr>
      <vt:lpstr>H2O.ai</vt:lpstr>
      <vt:lpstr>H2O.ai - Primer</vt:lpstr>
      <vt:lpstr>ChatGPT Vaja</vt:lpstr>
      <vt:lpstr>ChatGPT Vaja</vt:lpstr>
      <vt:lpstr>ChatGPT Vaja</vt:lpstr>
      <vt:lpstr>ChatGPT Vaja</vt:lpstr>
      <vt:lpstr>Povzetek</vt:lpstr>
      <vt:lpstr>Viri</vt:lpstr>
      <vt:lpstr>Authors:  Sanja Bojić, Kristijan Brglez , Maja Fošner, Roman Gumzej, Rebeka Kovačič Lukman, Benjamin Marcen, Marinko Maslarić, Boško Matović, Dejan Mirčetić  Final version: June 2025</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KRS</cp:lastModifiedBy>
  <cp:revision>36</cp:revision>
  <dcterms:created xsi:type="dcterms:W3CDTF">2023-07-06T12:09:08Z</dcterms:created>
  <dcterms:modified xsi:type="dcterms:W3CDTF">2025-11-04T14:33:30Z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