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93" r:id="rId9"/>
    <p:sldId id="294"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66" r:id="rId24"/>
    <p:sldId id="263" r:id="rId25"/>
    <p:sldId id="335"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197E6-3600-4F56-ADB4-37D0820EC694}" v="4" dt="2025-11-05T08:59:45.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5097" autoAdjust="0"/>
  </p:normalViewPr>
  <p:slideViewPr>
    <p:cSldViewPr snapToGrid="0">
      <p:cViewPr varScale="1">
        <p:scale>
          <a:sx n="102" d="100"/>
          <a:sy n="102" d="100"/>
        </p:scale>
        <p:origin x="768"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0D71F56B-DD92-4394-A640-FC2E09197DEC}"/>
    <pc:docChg chg="modSld modMainMaster">
      <pc:chgData name="Dario Šebalj" userId="a71eced3-786e-4eb6-80ca-f62c4fda7d06" providerId="ADAL" clId="{0D71F56B-DD92-4394-A640-FC2E09197DEC}" dt="2025-11-05T08:59:45.241" v="8"/>
      <pc:docMkLst>
        <pc:docMk/>
      </pc:docMkLst>
      <pc:sldChg chg="addSp delSp modSp mod">
        <pc:chgData name="Dario Šebalj" userId="a71eced3-786e-4eb6-80ca-f62c4fda7d06" providerId="ADAL" clId="{0D71F56B-DD92-4394-A640-FC2E09197DEC}" dt="2025-11-05T08:59:29.933" v="6"/>
        <pc:sldMkLst>
          <pc:docMk/>
          <pc:sldMk cId="2920479427" sldId="256"/>
        </pc:sldMkLst>
        <pc:spChg chg="mod">
          <ac:chgData name="Dario Šebalj" userId="a71eced3-786e-4eb6-80ca-f62c4fda7d06" providerId="ADAL" clId="{0D71F56B-DD92-4394-A640-FC2E09197DEC}" dt="2025-11-05T08:59:25.775" v="0" actId="6549"/>
          <ac:spMkLst>
            <pc:docMk/>
            <pc:sldMk cId="2920479427" sldId="256"/>
            <ac:spMk id="5" creationId="{9AC256C7-DE57-3D54-E589-F59329555D7C}"/>
          </ac:spMkLst>
        </pc:spChg>
        <pc:spChg chg="mod">
          <ac:chgData name="Dario Šebalj" userId="a71eced3-786e-4eb6-80ca-f62c4fda7d06" providerId="ADAL" clId="{0D71F56B-DD92-4394-A640-FC2E09197DEC}" dt="2025-11-05T08:59:27.743" v="4" actId="6549"/>
          <ac:spMkLst>
            <pc:docMk/>
            <pc:sldMk cId="2920479427" sldId="256"/>
            <ac:spMk id="6" creationId="{311E5F1D-370A-1D7A-7E79-CCEB891EE01F}"/>
          </ac:spMkLst>
        </pc:spChg>
        <pc:picChg chg="add mod">
          <ac:chgData name="Dario Šebalj" userId="a71eced3-786e-4eb6-80ca-f62c4fda7d06" providerId="ADAL" clId="{0D71F56B-DD92-4394-A640-FC2E09197DEC}" dt="2025-11-05T08:59:29.933" v="6"/>
          <ac:picMkLst>
            <pc:docMk/>
            <pc:sldMk cId="2920479427" sldId="256"/>
            <ac:picMk id="3" creationId="{7D8F5F0B-B0A6-BF27-2DD4-FC75D00EB03A}"/>
          </ac:picMkLst>
        </pc:picChg>
        <pc:picChg chg="del">
          <ac:chgData name="Dario Šebalj" userId="a71eced3-786e-4eb6-80ca-f62c4fda7d06" providerId="ADAL" clId="{0D71F56B-DD92-4394-A640-FC2E09197DEC}" dt="2025-11-05T08:59:29.601" v="5" actId="478"/>
          <ac:picMkLst>
            <pc:docMk/>
            <pc:sldMk cId="2920479427" sldId="256"/>
            <ac:picMk id="1026" creationId="{DF3823DD-8D25-872F-C72C-4C503464DBA8}"/>
          </ac:picMkLst>
        </pc:picChg>
      </pc:sldChg>
      <pc:sldMasterChg chg="addSp delSp modSp">
        <pc:chgData name="Dario Šebalj" userId="a71eced3-786e-4eb6-80ca-f62c4fda7d06" providerId="ADAL" clId="{0D71F56B-DD92-4394-A640-FC2E09197DEC}" dt="2025-11-05T08:59:45.241" v="8"/>
        <pc:sldMasterMkLst>
          <pc:docMk/>
          <pc:sldMasterMk cId="3146977866" sldId="2147483648"/>
        </pc:sldMasterMkLst>
        <pc:spChg chg="add mod">
          <ac:chgData name="Dario Šebalj" userId="a71eced3-786e-4eb6-80ca-f62c4fda7d06" providerId="ADAL" clId="{0D71F56B-DD92-4394-A640-FC2E09197DEC}" dt="2025-11-05T08:59:45.241" v="8"/>
          <ac:spMkLst>
            <pc:docMk/>
            <pc:sldMasterMk cId="3146977866" sldId="2147483648"/>
            <ac:spMk id="4" creationId="{254DADD9-14ED-0A08-6DD8-AB5772377613}"/>
          </ac:spMkLst>
        </pc:spChg>
        <pc:spChg chg="del">
          <ac:chgData name="Dario Šebalj" userId="a71eced3-786e-4eb6-80ca-f62c4fda7d06" providerId="ADAL" clId="{0D71F56B-DD92-4394-A640-FC2E09197DEC}" dt="2025-11-05T08:59:40.514" v="7" actId="478"/>
          <ac:spMkLst>
            <pc:docMk/>
            <pc:sldMasterMk cId="3146977866" sldId="2147483648"/>
            <ac:spMk id="5" creationId="{EDB8B49A-91DD-E2E0-C046-13FDB51AFF31}"/>
          </ac:spMkLst>
        </pc:spChg>
        <pc:picChg chg="del">
          <ac:chgData name="Dario Šebalj" userId="a71eced3-786e-4eb6-80ca-f62c4fda7d06" providerId="ADAL" clId="{0D71F56B-DD92-4394-A640-FC2E09197DEC}" dt="2025-11-05T08:59:40.514" v="7" actId="478"/>
          <ac:picMkLst>
            <pc:docMk/>
            <pc:sldMasterMk cId="3146977866" sldId="2147483648"/>
            <ac:picMk id="9" creationId="{A1CFD1AA-490A-2DEF-96E8-48A625214639}"/>
          </ac:picMkLst>
        </pc:picChg>
        <pc:picChg chg="add mod">
          <ac:chgData name="Dario Šebalj" userId="a71eced3-786e-4eb6-80ca-f62c4fda7d06" providerId="ADAL" clId="{0D71F56B-DD92-4394-A640-FC2E09197DEC}" dt="2025-11-05T08:59:45.241" v="8"/>
          <ac:picMkLst>
            <pc:docMk/>
            <pc:sldMasterMk cId="3146977866" sldId="2147483648"/>
            <ac:picMk id="10" creationId="{3D2D5039-BF76-99AA-E299-29E6C19F6432}"/>
          </ac:picMkLst>
        </pc:pic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4">
            <a:extLst>
              <a:ext uri="{FF2B5EF4-FFF2-40B4-BE49-F238E27FC236}">
                <a16:creationId xmlns:a16="http://schemas.microsoft.com/office/drawing/2014/main" id="{254DADD9-14ED-0A08-6DD8-AB5772377613}"/>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10" name="Picture 9" descr="A blue flag with yellow stars&#10;&#10;AI-generated content may be incorrect.">
            <a:extLst>
              <a:ext uri="{FF2B5EF4-FFF2-40B4-BE49-F238E27FC236}">
                <a16:creationId xmlns:a16="http://schemas.microsoft.com/office/drawing/2014/main" id="{3D2D5039-BF76-99AA-E299-29E6C19F643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u logistici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311E5F1D-370A-1D7A-7E79-CCEB891EE01F}"/>
              </a:ext>
            </a:extLst>
          </p:cNvPr>
          <p:cNvSpPr txBox="1"/>
          <p:nvPr/>
        </p:nvSpPr>
        <p:spPr>
          <a:xfrm>
            <a:off x="6266562" y="5723984"/>
            <a:ext cx="4967365" cy="738664"/>
          </a:xfrm>
          <a:prstGeom prst="rect">
            <a:avLst/>
          </a:prstGeom>
          <a:noFill/>
        </p:spPr>
        <p:txBody>
          <a:bodyPr wrap="square">
            <a:spAutoFit/>
          </a:bodyPr>
          <a:lstStyle/>
          <a:p>
            <a:r>
              <a:rPr lang="hr-HR" sz="1050" dirty="0" err="1">
                <a:latin typeface="Tahoma" panose="020B0604030504040204" pitchFamily="34" charset="0"/>
                <a:ea typeface="Tahoma" panose="020B0604030504040204" pitchFamily="34" charset="0"/>
                <a:cs typeface="Tahoma" panose="020B0604030504040204" pitchFamily="34" charset="0"/>
              </a:rPr>
              <a:t>Suf</a:t>
            </a:r>
            <a:r>
              <a:rPr lang="en-US" sz="1050" dirty="0" err="1">
                <a:latin typeface="Tahoma" panose="020B0604030504040204" pitchFamily="34" charset="0"/>
                <a:ea typeface="Tahoma" panose="020B0604030504040204" pitchFamily="34" charset="0"/>
                <a:cs typeface="Tahoma" panose="020B0604030504040204" pitchFamily="34" charset="0"/>
              </a:rPr>
              <a:t>inancirano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sredstvima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a:t>
            </a:r>
          </a:p>
          <a:p>
            <a:r>
              <a:rPr lang="en-US" sz="1050" dirty="0" err="1">
                <a:latin typeface="Tahoma" panose="020B0604030504040204" pitchFamily="34" charset="0"/>
                <a:ea typeface="Tahoma" panose="020B0604030504040204" pitchFamily="34" charset="0"/>
                <a:cs typeface="Tahoma" panose="020B0604030504040204" pitchFamily="34" charset="0"/>
              </a:rPr>
              <a:t>Izneseni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autora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moraju</a:t>
            </a:r>
            <a:r>
              <a:rPr lang="en-US" sz="1050" dirty="0">
                <a:latin typeface="Tahoma" panose="020B0604030504040204" pitchFamily="34" charset="0"/>
                <a:ea typeface="Tahoma" panose="020B0604030504040204" pitchFamily="34" charset="0"/>
                <a:cs typeface="Tahoma" panose="020B0604030504040204" pitchFamily="34" charset="0"/>
              </a:rPr>
              <a:t> se </a:t>
            </a:r>
            <a:r>
              <a:rPr lang="en-US" sz="1050" dirty="0" err="1">
                <a:latin typeface="Tahoma" panose="020B0604030504040204" pitchFamily="34" charset="0"/>
                <a:ea typeface="Tahoma" panose="020B0604030504040204" pitchFamily="34" charset="0"/>
                <a:cs typeface="Tahoma" panose="020B0604030504040204" pitchFamily="34" charset="0"/>
              </a:rPr>
              <a:t>podudarati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Ni </a:t>
            </a:r>
            <a:r>
              <a:rPr lang="en-US" sz="1050" dirty="0" err="1">
                <a:latin typeface="Tahoma" panose="020B0604030504040204" pitchFamily="34" charset="0"/>
                <a:ea typeface="Tahoma" panose="020B0604030504040204" pitchFamily="34" charset="0"/>
                <a:cs typeface="Tahoma" panose="020B0604030504040204" pitchFamily="34" charset="0"/>
              </a:rPr>
              <a:t>Europska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ni</a:t>
            </a:r>
            <a:r>
              <a:rPr lang="en-US" sz="1050" dirty="0">
                <a:latin typeface="Tahoma" panose="020B0604030504040204" pitchFamily="34" charset="0"/>
                <a:ea typeface="Tahoma" panose="020B0604030504040204" pitchFamily="34" charset="0"/>
                <a:cs typeface="Tahoma" panose="020B0604030504040204" pitchFamily="34" charset="0"/>
              </a:rPr>
              <a:t> NA ne </a:t>
            </a:r>
            <a:r>
              <a:rPr lang="en-US" sz="1050" dirty="0" err="1">
                <a:latin typeface="Tahoma" panose="020B0604030504040204" pitchFamily="34" charset="0"/>
                <a:ea typeface="Tahoma" panose="020B0604030504040204" pitchFamily="34" charset="0"/>
                <a:cs typeface="Tahoma" panose="020B0604030504040204" pitchFamily="34" charset="0"/>
              </a:rPr>
              <a:t>mogu</a:t>
            </a:r>
            <a:r>
              <a:rPr lang="en-US" sz="1050" dirty="0">
                <a:latin typeface="Tahoma" panose="020B0604030504040204" pitchFamily="34" charset="0"/>
                <a:ea typeface="Tahoma" panose="020B0604030504040204" pitchFamily="34" charset="0"/>
                <a:cs typeface="Tahoma" panose="020B0604030504040204" pitchFamily="34" charset="0"/>
              </a:rPr>
              <a:t> se </a:t>
            </a:r>
            <a:r>
              <a:rPr lang="en-US" sz="1050" dirty="0" err="1">
                <a:latin typeface="Tahoma" panose="020B0604030504040204" pitchFamily="34" charset="0"/>
                <a:ea typeface="Tahoma" panose="020B0604030504040204" pitchFamily="34" charset="0"/>
                <a:cs typeface="Tahoma" panose="020B0604030504040204" pitchFamily="34" charset="0"/>
              </a:rPr>
              <a:t>smatrati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odgovornima</a:t>
            </a:r>
            <a:r>
              <a:rPr lang="en-US" sz="1050" dirty="0">
                <a:latin typeface="Tahoma" panose="020B0604030504040204" pitchFamily="34" charset="0"/>
                <a:ea typeface="Tahoma" panose="020B0604030504040204" pitchFamily="34" charset="0"/>
                <a:cs typeface="Tahoma" panose="020B0604030504040204" pitchFamily="34" charset="0"/>
              </a:rPr>
              <a:t> za </a:t>
            </a:r>
            <a:r>
              <a:rPr lang="en-US" sz="1050" dirty="0" err="1">
                <a:latin typeface="Tahoma" panose="020B0604030504040204" pitchFamily="34" charset="0"/>
                <a:ea typeface="Tahoma" panose="020B0604030504040204" pitchFamily="34" charset="0"/>
                <a:cs typeface="Tahoma" panose="020B0604030504040204" pitchFamily="34" charset="0"/>
              </a:rPr>
              <a:t>njih</a:t>
            </a:r>
            <a:r>
              <a:rPr lang="en-US" sz="1050" dirty="0">
                <a:latin typeface="Tahoma" panose="020B0604030504040204" pitchFamily="34" charset="0"/>
                <a:ea typeface="Tahoma" panose="020B0604030504040204" pitchFamily="34" charset="0"/>
                <a:cs typeface="Tahoma" panose="020B0604030504040204" pitchFamily="34" charset="0"/>
              </a:rPr>
              <a:t>.</a:t>
            </a:r>
          </a:p>
        </p:txBody>
      </p:sp>
      <p:pic>
        <p:nvPicPr>
          <p:cNvPr id="3" name="Picture 2" descr="A blue flag with yellow stars&#10;&#10;AI-generated content may be incorrect.">
            <a:extLst>
              <a:ext uri="{FF2B5EF4-FFF2-40B4-BE49-F238E27FC236}">
                <a16:creationId xmlns:a16="http://schemas.microsoft.com/office/drawing/2014/main" id="{7D8F5F0B-B0A6-BF27-2DD4-FC75D00EB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5658462"/>
            <a:ext cx="1180628" cy="973463"/>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err="1"/>
              <a:t>Jedna</a:t>
            </a:r>
            <a:r>
              <a:rPr lang="en-US" sz="2000" dirty="0"/>
              <a:t> od </a:t>
            </a:r>
            <a:r>
              <a:rPr lang="en-US" sz="2000" dirty="0" err="1"/>
              <a:t>primarnih</a:t>
            </a:r>
            <a:r>
              <a:rPr lang="en-US" sz="2000" dirty="0"/>
              <a:t> </a:t>
            </a:r>
            <a:r>
              <a:rPr lang="en-US" sz="2000" dirty="0" err="1"/>
              <a:t>primjena</a:t>
            </a:r>
            <a:r>
              <a:rPr lang="en-US" sz="2000" dirty="0"/>
              <a:t> GIS-a u logistici je </a:t>
            </a:r>
            <a:r>
              <a:rPr lang="en-US" sz="2000" dirty="0" err="1"/>
              <a:t>optimizacija</a:t>
            </a:r>
            <a:r>
              <a:rPr lang="en-US" sz="2000" dirty="0"/>
              <a:t> </a:t>
            </a:r>
            <a:r>
              <a:rPr lang="en-US" sz="2000" dirty="0" err="1"/>
              <a:t>ruta</a:t>
            </a:r>
            <a:r>
              <a:rPr lang="en-US" sz="2000" dirty="0"/>
              <a:t>.</a:t>
            </a:r>
          </a:p>
          <a:p>
            <a:r>
              <a:rPr lang="en-US" sz="2000" dirty="0" err="1"/>
              <a:t>Analizom</a:t>
            </a:r>
            <a:r>
              <a:rPr lang="en-US" sz="2000" dirty="0"/>
              <a:t> </a:t>
            </a:r>
            <a:r>
              <a:rPr lang="en-US" sz="2000" dirty="0" err="1"/>
              <a:t>prostornih</a:t>
            </a:r>
            <a:r>
              <a:rPr lang="en-US" sz="2000" dirty="0"/>
              <a:t> </a:t>
            </a:r>
            <a:r>
              <a:rPr lang="en-US" sz="2000" dirty="0" err="1"/>
              <a:t>podataka</a:t>
            </a:r>
            <a:r>
              <a:rPr lang="en-US" sz="2000" dirty="0"/>
              <a:t>, </a:t>
            </a:r>
            <a:r>
              <a:rPr lang="en-US" sz="2000" dirty="0" err="1"/>
              <a:t>logističke</a:t>
            </a:r>
            <a:r>
              <a:rPr lang="en-US" sz="2000" dirty="0"/>
              <a:t> </a:t>
            </a:r>
            <a:r>
              <a:rPr lang="en-US" sz="2000" dirty="0" err="1"/>
              <a:t>tvrtke</a:t>
            </a:r>
            <a:r>
              <a:rPr lang="en-US" sz="2000" dirty="0"/>
              <a:t> </a:t>
            </a:r>
            <a:r>
              <a:rPr lang="en-US" sz="2000" dirty="0" err="1"/>
              <a:t>mogu</a:t>
            </a:r>
            <a:r>
              <a:rPr lang="en-US" sz="2000" dirty="0"/>
              <a:t> </a:t>
            </a:r>
            <a:r>
              <a:rPr lang="en-US" sz="2000" dirty="0" err="1"/>
              <a:t>odrediti</a:t>
            </a:r>
            <a:r>
              <a:rPr lang="en-US" sz="2000" dirty="0"/>
              <a:t> </a:t>
            </a:r>
            <a:r>
              <a:rPr lang="en-US" sz="2000" dirty="0" err="1"/>
              <a:t>najučinkovitije</a:t>
            </a:r>
            <a:r>
              <a:rPr lang="en-US" sz="2000" dirty="0"/>
              <a:t> </a:t>
            </a:r>
            <a:r>
              <a:rPr lang="en-US" sz="2000" dirty="0" err="1"/>
              <a:t>rute</a:t>
            </a:r>
            <a:r>
              <a:rPr lang="en-US" sz="2000" dirty="0"/>
              <a:t> za </a:t>
            </a:r>
            <a:r>
              <a:rPr lang="en-US" sz="2000" dirty="0" err="1"/>
              <a:t>dostavu</a:t>
            </a:r>
            <a:r>
              <a:rPr lang="en-US" sz="2000" dirty="0"/>
              <a:t>, </a:t>
            </a:r>
            <a:r>
              <a:rPr lang="en-US" sz="2000" dirty="0" err="1"/>
              <a:t>smanjujući</a:t>
            </a:r>
            <a:r>
              <a:rPr lang="en-US" sz="2000" dirty="0"/>
              <a:t> </a:t>
            </a:r>
            <a:r>
              <a:rPr lang="en-US" sz="2000" dirty="0" err="1"/>
              <a:t>vrijeme</a:t>
            </a:r>
            <a:r>
              <a:rPr lang="en-US" sz="2000" dirty="0"/>
              <a:t> </a:t>
            </a:r>
            <a:r>
              <a:rPr lang="en-US" sz="2000" dirty="0" err="1"/>
              <a:t>putovanja</a:t>
            </a:r>
            <a:r>
              <a:rPr lang="en-US" sz="2000" dirty="0"/>
              <a:t>, </a:t>
            </a:r>
            <a:r>
              <a:rPr lang="en-US" sz="2000" dirty="0" err="1"/>
              <a:t>potrošnju</a:t>
            </a:r>
            <a:r>
              <a:rPr lang="en-US" sz="2000" dirty="0"/>
              <a:t> </a:t>
            </a:r>
            <a:r>
              <a:rPr lang="en-US" sz="2000" dirty="0" err="1"/>
              <a:t>goriva</a:t>
            </a:r>
            <a:r>
              <a:rPr lang="en-US" sz="2000" dirty="0"/>
              <a:t> </a:t>
            </a:r>
            <a:r>
              <a:rPr lang="en-US" sz="2000" dirty="0" err="1"/>
              <a:t>i</a:t>
            </a:r>
            <a:r>
              <a:rPr lang="en-US" sz="2000" dirty="0"/>
              <a:t> </a:t>
            </a:r>
            <a:r>
              <a:rPr lang="en-US" sz="2000" dirty="0" err="1"/>
              <a:t>ukupne</a:t>
            </a:r>
            <a:r>
              <a:rPr lang="en-US" sz="2000" dirty="0"/>
              <a:t> </a:t>
            </a:r>
            <a:r>
              <a:rPr lang="en-US" sz="2000" dirty="0" err="1"/>
              <a:t>operativne</a:t>
            </a:r>
            <a:r>
              <a:rPr lang="en-US" sz="2000" dirty="0"/>
              <a:t> </a:t>
            </a:r>
            <a:r>
              <a:rPr lang="en-US" sz="2000" dirty="0" err="1"/>
              <a:t>troškove</a:t>
            </a:r>
            <a:r>
              <a:rPr lang="en-US" sz="2000" dirty="0"/>
              <a:t>.</a:t>
            </a:r>
          </a:p>
          <a:p>
            <a:r>
              <a:rPr lang="en-US" sz="2000" dirty="0"/>
              <a:t>Na </a:t>
            </a:r>
            <a:r>
              <a:rPr lang="en-US" sz="2000" dirty="0" err="1"/>
              <a:t>primjer</a:t>
            </a:r>
            <a:r>
              <a:rPr lang="en-US" sz="2000" dirty="0"/>
              <a:t>, GIS </a:t>
            </a:r>
            <a:r>
              <a:rPr lang="en-US" sz="2000" dirty="0" err="1"/>
              <a:t>može</a:t>
            </a:r>
            <a:r>
              <a:rPr lang="en-US" sz="2000" dirty="0"/>
              <a:t> </a:t>
            </a:r>
            <a:r>
              <a:rPr lang="en-US" sz="2000" dirty="0" err="1"/>
              <a:t>uzeti</a:t>
            </a:r>
            <a:r>
              <a:rPr lang="en-US" sz="2000" dirty="0"/>
              <a:t> u </a:t>
            </a:r>
            <a:r>
              <a:rPr lang="en-US" sz="2000" dirty="0" err="1"/>
              <a:t>obzir</a:t>
            </a:r>
            <a:r>
              <a:rPr lang="en-US" sz="2000" dirty="0"/>
              <a:t> </a:t>
            </a:r>
            <a:r>
              <a:rPr lang="en-US" sz="2000" dirty="0" err="1"/>
              <a:t>obrasce</a:t>
            </a:r>
            <a:r>
              <a:rPr lang="en-US" sz="2000" dirty="0"/>
              <a:t> </a:t>
            </a:r>
            <a:r>
              <a:rPr lang="en-US" sz="2000" dirty="0" err="1"/>
              <a:t>prometa</a:t>
            </a:r>
            <a:r>
              <a:rPr lang="en-US" sz="2000" dirty="0"/>
              <a:t>, </a:t>
            </a:r>
            <a:r>
              <a:rPr lang="en-US" sz="2000" dirty="0" err="1"/>
              <a:t>uvjete</a:t>
            </a:r>
            <a:r>
              <a:rPr lang="en-US" sz="2000" dirty="0"/>
              <a:t> </a:t>
            </a:r>
            <a:r>
              <a:rPr lang="en-US" sz="2000" dirty="0" err="1"/>
              <a:t>na</a:t>
            </a:r>
            <a:r>
              <a:rPr lang="en-US" sz="2000" dirty="0"/>
              <a:t> </a:t>
            </a:r>
            <a:r>
              <a:rPr lang="en-US" sz="2000" dirty="0" err="1"/>
              <a:t>cestama</a:t>
            </a:r>
            <a:r>
              <a:rPr lang="en-US" sz="2000" dirty="0"/>
              <a:t>, </a:t>
            </a:r>
            <a:r>
              <a:rPr lang="en-US" sz="2000" dirty="0" err="1"/>
              <a:t>ograničenja</a:t>
            </a:r>
            <a:r>
              <a:rPr lang="en-US" sz="2000" dirty="0"/>
              <a:t> </a:t>
            </a:r>
            <a:r>
              <a:rPr lang="en-US" sz="2000" dirty="0" err="1"/>
              <a:t>brzine</a:t>
            </a:r>
            <a:r>
              <a:rPr lang="en-US" sz="2000" dirty="0"/>
              <a:t> </a:t>
            </a:r>
            <a:r>
              <a:rPr lang="en-US" sz="2000" dirty="0" err="1"/>
              <a:t>kako</a:t>
            </a:r>
            <a:r>
              <a:rPr lang="en-US" sz="2000" dirty="0"/>
              <a:t> bi </a:t>
            </a:r>
            <a:r>
              <a:rPr lang="en-US" sz="2000" dirty="0" err="1"/>
              <a:t>optimizirao</a:t>
            </a:r>
            <a:r>
              <a:rPr lang="en-US" sz="2000" dirty="0"/>
              <a:t> </a:t>
            </a:r>
            <a:r>
              <a:rPr lang="en-US" sz="2000" dirty="0" err="1"/>
              <a:t>rutu</a:t>
            </a:r>
            <a:r>
              <a:rPr lang="en-US" sz="2000" dirty="0"/>
              <a:t> u </a:t>
            </a:r>
            <a:r>
              <a:rPr lang="en-US" sz="2000" dirty="0" err="1"/>
              <a:t>stvarnom</a:t>
            </a:r>
            <a:r>
              <a:rPr lang="en-US" sz="2000" dirty="0"/>
              <a:t> </a:t>
            </a:r>
            <a:r>
              <a:rPr lang="en-US" sz="2000" dirty="0" err="1"/>
              <a:t>vremenu</a:t>
            </a:r>
            <a:r>
              <a:rPr lang="en-US" sz="2000" dirty="0"/>
              <a:t> (Ramzan, 2023.).</a:t>
            </a:r>
          </a:p>
          <a:p>
            <a:r>
              <a:rPr lang="en-US" sz="2000" dirty="0"/>
              <a:t>Ova </a:t>
            </a:r>
            <a:r>
              <a:rPr lang="en-US" sz="2000" dirty="0" err="1"/>
              <a:t>mogućnost</a:t>
            </a:r>
            <a:r>
              <a:rPr lang="en-US" sz="2000" dirty="0"/>
              <a:t> ne </a:t>
            </a:r>
            <a:r>
              <a:rPr lang="en-US" sz="2000" dirty="0" err="1"/>
              <a:t>samo</a:t>
            </a:r>
            <a:r>
              <a:rPr lang="en-US" sz="2000" dirty="0"/>
              <a:t> da </a:t>
            </a:r>
            <a:r>
              <a:rPr lang="en-US" sz="2000" dirty="0" err="1"/>
              <a:t>poboljšava</a:t>
            </a:r>
            <a:r>
              <a:rPr lang="en-US" sz="2000" dirty="0"/>
              <a:t> </a:t>
            </a:r>
            <a:r>
              <a:rPr lang="en-US" sz="2000" dirty="0" err="1"/>
              <a:t>učinkovitost</a:t>
            </a:r>
            <a:r>
              <a:rPr lang="en-US" sz="2000" dirty="0"/>
              <a:t>, </a:t>
            </a:r>
            <a:r>
              <a:rPr lang="en-US" sz="2000" dirty="0" err="1"/>
              <a:t>već</a:t>
            </a:r>
            <a:r>
              <a:rPr lang="en-US" sz="2000" dirty="0"/>
              <a:t> </a:t>
            </a:r>
            <a:r>
              <a:rPr lang="en-US" sz="2000" dirty="0" err="1"/>
              <a:t>i</a:t>
            </a:r>
            <a:r>
              <a:rPr lang="en-US" sz="2000" dirty="0"/>
              <a:t> </a:t>
            </a:r>
            <a:r>
              <a:rPr lang="en-US" sz="2000" dirty="0" err="1"/>
              <a:t>povećava</a:t>
            </a:r>
            <a:r>
              <a:rPr lang="en-US" sz="2000" dirty="0"/>
              <a:t> </a:t>
            </a:r>
            <a:r>
              <a:rPr lang="en-US" sz="2000" dirty="0" err="1"/>
              <a:t>zadovoljstvo</a:t>
            </a:r>
            <a:r>
              <a:rPr lang="en-US" sz="2000" dirty="0"/>
              <a:t> </a:t>
            </a:r>
            <a:r>
              <a:rPr lang="en-US" sz="2000" dirty="0" err="1"/>
              <a:t>kupaca</a:t>
            </a:r>
            <a:r>
              <a:rPr lang="en-US" sz="2000" dirty="0"/>
              <a:t> </a:t>
            </a:r>
            <a:r>
              <a:rPr lang="en-US" sz="2000" dirty="0" err="1"/>
              <a:t>osiguravanjem</a:t>
            </a:r>
            <a:r>
              <a:rPr lang="en-US" sz="2000" dirty="0"/>
              <a:t> </a:t>
            </a:r>
            <a:r>
              <a:rPr lang="en-US" sz="2000" dirty="0" err="1"/>
              <a:t>pravovremenih</a:t>
            </a:r>
            <a:r>
              <a:rPr lang="en-US" sz="2000" dirty="0"/>
              <a:t> </a:t>
            </a:r>
            <a:r>
              <a:rPr lang="en-US" sz="2000" dirty="0" err="1"/>
              <a:t>isporuka</a:t>
            </a:r>
            <a:r>
              <a:rPr lang="en-US" sz="2000" dirty="0"/>
              <a:t>.</a:t>
            </a:r>
            <a:endParaRPr lang="hr-HR" sz="2000" dirty="0"/>
          </a:p>
        </p:txBody>
      </p:sp>
    </p:spTree>
    <p:extLst>
      <p:ext uri="{BB962C8B-B14F-4D97-AF65-F5344CB8AC3E}">
        <p14:creationId xmlns:p14="http://schemas.microsoft.com/office/powerpoint/2010/main" val="10526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omogućuje primjenu podataka u stvarnom vremenu za dinamičke prilagodbe prometa i sveobuhvatnu prostornu analizu olakšavanjem integracije različitih vrsta podataka, uključujući GPS i satelitske slike</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Zbog ove integracije, postoje velike uštede vremena i troškova zbog kraćih udaljenosti putovanja i manje potrošnje goriva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Procesi donošenja odluka poboljšani su mogućnostima prostorne vizualizacije GIS-a, koje otkrivaju obrasce i trendove koji su skriveni u konvencionalnim formatima podataka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Optimizacija rute temeljena na GIS-u ne samo da smanjuje utjecaj na okoliš i povećava operativnu učinkovitost, već nudi i snažan okvir za rješavanje zamršenih problema u gradskom prometu</a:t>
            </a:r>
            <a:endParaRPr lang="hr-HR" sz="2000" b="1" dirty="0">
              <a:solidFill>
                <a:srgbClr val="1065AB"/>
              </a:solidFill>
            </a:endParaRPr>
          </a:p>
        </p:txBody>
      </p:sp>
    </p:spTree>
    <p:extLst>
      <p:ext uri="{BB962C8B-B14F-4D97-AF65-F5344CB8AC3E}">
        <p14:creationId xmlns:p14="http://schemas.microsoft.com/office/powerpoint/2010/main" val="34207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Primjena GIS-a u optimizaciji ruta prikupljanja komunalnog krutog otpada pokazala se vrlo učinkovitom u poboljšanju operativne učinkovitosti i smanjenju troškova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Singh i Behera (2018) pokazali su da je integracija GIS-a i alata za mrežnu analizu u ArcGIS značajno smanjila udaljenosti prijevoza za prosječno 27,78%</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Korištenjem GIS-a za prostornu analizu i optimizaciju rute, općine mogu postići održivije i učinkovitije prakse gospodarenja otpadom, čime se poboljšava cjelokupno pružanje usluga i smanjuje utjecaj na okoliš.</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Analitika temeljena na GIS-u značajno poboljšava upravljanje lancem opskrbe krvlju pružajući vidljivost u stvarnom vremenu i olakšavajući bolje donošenje odluka.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Integracija GIS-a s rudarenjem podataka i drugim analitičkim tehnikama omogućuje učinkovito praćenje, upravljanje i optimizaciju izvora krvi, što dovodi do poboljšane operativne učinkovitosti i smanjenog rasipanja</a:t>
            </a:r>
            <a:endParaRPr lang="pl-PL" sz="1800" b="1" dirty="0">
              <a:solidFill>
                <a:srgbClr val="1065AB"/>
              </a:solidFill>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59717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igra vitalnu ulogu u planiranju i upravljanju urbanom infrastrukturom pružajući robusnu platformu za integraciju i analizu prostornih podataka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GIS poboljšava operativnu učinkovitost integracijom prostornih podataka s naprednim analitičkim alatima, olakšavajući donošenje odluka u stvarnom vremenu i optimizirajući korištenje resursa.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Studije su pokazale značajna smanjenja troškova i poboljšanu isporuku usluga putem optimizacije rute temeljene na GIS-u, naglašavajući njegovu ključnu ulogu u upravljanju složenim logističkim operacijama.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Korištenjem GIS tehnologije, organizacije mogu postići održive prakse, smanjiti utjecaj na okoliš i poboljšati ukupnu operativnu učinkovitost.</a:t>
            </a:r>
            <a:endParaRPr lang="hr-HR" dirty="0"/>
          </a:p>
        </p:txBody>
      </p:sp>
    </p:spTree>
    <p:extLst>
      <p:ext uri="{BB962C8B-B14F-4D97-AF65-F5344CB8AC3E}">
        <p14:creationId xmlns:p14="http://schemas.microsoft.com/office/powerpoint/2010/main" val="17788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a:t>GIS trendovi</a:t>
            </a:r>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Budućnost</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oblikuje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nekoliko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trendova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inovacija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koje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mijenjaju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način</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a:t>
            </a:r>
            <a:r>
              <a:rPr lang="en-US" sz="1800" dirty="0">
                <a:effectLst/>
                <a:latin typeface="Tahoma" panose="020B0604030504040204" pitchFamily="34" charset="0"/>
                <a:ea typeface="Calibri" panose="020F0502020204030204" pitchFamily="34" charset="0"/>
                <a:cs typeface="Times New Roman" panose="02020603050405020304" pitchFamily="18" charset="0"/>
              </a:rPr>
              <a:t> koji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prikupljamo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analiziramo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koristimo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podatke</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Značajan</a:t>
            </a:r>
            <a:r>
              <a:rPr lang="en-US" sz="1800" dirty="0">
                <a:effectLst/>
                <a:latin typeface="Tahoma" panose="020B0604030504040204" pitchFamily="34" charset="0"/>
                <a:ea typeface="Calibri" panose="020F0502020204030204" pitchFamily="34" charset="0"/>
                <a:cs typeface="Times New Roman" panose="02020603050405020304" pitchFamily="18" charset="0"/>
              </a:rPr>
              <a:t> trend je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integracija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naprednih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kao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računalstvo</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oblaku</a:t>
            </a:r>
            <a:r>
              <a:rPr lang="en-US" sz="1800" dirty="0">
                <a:effectLst/>
                <a:latin typeface="Tahoma" panose="020B0604030504040204" pitchFamily="34" charset="0"/>
                <a:ea typeface="Calibri" panose="020F0502020204030204" pitchFamily="34" charset="0"/>
                <a:cs typeface="Times New Roman" panose="02020603050405020304" pitchFamily="18" charset="0"/>
              </a:rPr>
              <a:t>, AI,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strojno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(ML)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prikupljanje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temeljeno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dronovima</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Ove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poboljšavaju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mogućnosti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obradu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stvarnom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vremenu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sofisticiranije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analize</a:t>
            </a:r>
            <a:endParaRPr lang="hr-HR" dirty="0"/>
          </a:p>
        </p:txBody>
      </p:sp>
    </p:spTree>
    <p:extLst>
      <p:ext uri="{BB962C8B-B14F-4D97-AF65-F5344CB8AC3E}">
        <p14:creationId xmlns:p14="http://schemas.microsoft.com/office/powerpoint/2010/main" val="299635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cloud </a:t>
            </a:r>
            <a:r>
              <a:rPr lang="hr-HR" dirty="0" err="1"/>
              <a:t>computing</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err="1"/>
              <a:t>Računalstvo</a:t>
            </a:r>
            <a:r>
              <a:rPr lang="en-US" sz="2000" dirty="0"/>
              <a:t> u </a:t>
            </a:r>
            <a:r>
              <a:rPr lang="en-US" sz="2000" dirty="0" err="1"/>
              <a:t>oblaku</a:t>
            </a:r>
            <a:r>
              <a:rPr lang="en-US" sz="2000" dirty="0"/>
              <a:t> </a:t>
            </a:r>
            <a:r>
              <a:rPr lang="en-US" sz="2000" dirty="0" err="1"/>
              <a:t>revolucionira</a:t>
            </a:r>
            <a:r>
              <a:rPr lang="en-US" sz="2000" dirty="0"/>
              <a:t> GIS </a:t>
            </a:r>
            <a:r>
              <a:rPr lang="en-US" sz="2000" dirty="0" err="1"/>
              <a:t>pružajući</a:t>
            </a:r>
            <a:r>
              <a:rPr lang="en-US" sz="2000" dirty="0"/>
              <a:t> </a:t>
            </a:r>
            <a:r>
              <a:rPr lang="en-US" sz="2000" dirty="0" err="1"/>
              <a:t>skalabilne</a:t>
            </a:r>
            <a:r>
              <a:rPr lang="en-US" sz="2000" dirty="0"/>
              <a:t> </a:t>
            </a:r>
            <a:r>
              <a:rPr lang="en-US" sz="2000" dirty="0" err="1"/>
              <a:t>i</a:t>
            </a:r>
            <a:r>
              <a:rPr lang="en-US" sz="2000" dirty="0"/>
              <a:t> </a:t>
            </a:r>
            <a:r>
              <a:rPr lang="en-US" sz="2000" dirty="0" err="1"/>
              <a:t>pristupačne</a:t>
            </a:r>
            <a:r>
              <a:rPr lang="en-US" sz="2000" dirty="0"/>
              <a:t> </a:t>
            </a:r>
            <a:r>
              <a:rPr lang="en-US" sz="2000" dirty="0" err="1"/>
              <a:t>platforme</a:t>
            </a:r>
            <a:r>
              <a:rPr lang="en-US" sz="2000" dirty="0"/>
              <a:t> za </a:t>
            </a:r>
            <a:r>
              <a:rPr lang="en-US" sz="2000" dirty="0" err="1"/>
              <a:t>pohranu</a:t>
            </a:r>
            <a:r>
              <a:rPr lang="en-US" sz="2000" dirty="0"/>
              <a:t> </a:t>
            </a:r>
            <a:r>
              <a:rPr lang="en-US" sz="2000" dirty="0" err="1"/>
              <a:t>i</a:t>
            </a:r>
            <a:r>
              <a:rPr lang="en-US" sz="2000" dirty="0"/>
              <a:t> </a:t>
            </a:r>
            <a:r>
              <a:rPr lang="en-US" sz="2000" dirty="0" err="1"/>
              <a:t>obradu</a:t>
            </a:r>
            <a:r>
              <a:rPr lang="en-US" sz="2000" dirty="0"/>
              <a:t> </a:t>
            </a:r>
            <a:r>
              <a:rPr lang="en-US" sz="2000" dirty="0" err="1"/>
              <a:t>velikih</a:t>
            </a:r>
            <a:r>
              <a:rPr lang="en-US" sz="2000" dirty="0"/>
              <a:t> </a:t>
            </a:r>
            <a:r>
              <a:rPr lang="en-US" sz="2000" dirty="0" err="1"/>
              <a:t>skupova</a:t>
            </a:r>
            <a:r>
              <a:rPr lang="en-US" sz="2000" dirty="0"/>
              <a:t> </a:t>
            </a:r>
            <a:r>
              <a:rPr lang="en-US" sz="2000" dirty="0" err="1"/>
              <a:t>podataka</a:t>
            </a:r>
            <a:r>
              <a:rPr lang="en-US" sz="2000" dirty="0"/>
              <a:t>.</a:t>
            </a:r>
          </a:p>
          <a:p>
            <a:r>
              <a:rPr lang="en-US" sz="2000" dirty="0"/>
              <a:t>Ova </a:t>
            </a:r>
            <a:r>
              <a:rPr lang="en-US" sz="2000" dirty="0" err="1"/>
              <a:t>promjena</a:t>
            </a:r>
            <a:r>
              <a:rPr lang="en-US" sz="2000" dirty="0"/>
              <a:t> </a:t>
            </a:r>
            <a:r>
              <a:rPr lang="en-US" sz="2000" dirty="0" err="1"/>
              <a:t>omogućuje</a:t>
            </a:r>
            <a:r>
              <a:rPr lang="en-US" sz="2000" dirty="0"/>
              <a:t> </a:t>
            </a:r>
            <a:r>
              <a:rPr lang="en-US" sz="2000" dirty="0" err="1"/>
              <a:t>organizacijama</a:t>
            </a:r>
            <a:r>
              <a:rPr lang="en-US" sz="2000" dirty="0"/>
              <a:t> da </a:t>
            </a:r>
            <a:r>
              <a:rPr lang="en-US" sz="2000" dirty="0" err="1"/>
              <a:t>iskoriste</a:t>
            </a:r>
            <a:r>
              <a:rPr lang="en-US" sz="2000" dirty="0"/>
              <a:t> </a:t>
            </a:r>
            <a:r>
              <a:rPr lang="en-US" sz="2000" dirty="0" err="1"/>
              <a:t>ogromne</a:t>
            </a:r>
            <a:r>
              <a:rPr lang="en-US" sz="2000" dirty="0"/>
              <a:t> </a:t>
            </a:r>
            <a:r>
              <a:rPr lang="en-US" sz="2000" dirty="0" err="1"/>
              <a:t>količine</a:t>
            </a:r>
            <a:r>
              <a:rPr lang="en-US" sz="2000" dirty="0"/>
              <a:t> </a:t>
            </a:r>
            <a:r>
              <a:rPr lang="en-US" sz="2000" dirty="0" err="1"/>
              <a:t>geoprostornih</a:t>
            </a:r>
            <a:r>
              <a:rPr lang="en-US" sz="2000" dirty="0"/>
              <a:t> </a:t>
            </a:r>
            <a:r>
              <a:rPr lang="en-US" sz="2000" dirty="0" err="1"/>
              <a:t>podataka</a:t>
            </a:r>
            <a:r>
              <a:rPr lang="en-US" sz="2000" dirty="0"/>
              <a:t> bez </a:t>
            </a:r>
            <a:r>
              <a:rPr lang="en-US" sz="2000" dirty="0" err="1"/>
              <a:t>potrebe</a:t>
            </a:r>
            <a:r>
              <a:rPr lang="en-US" sz="2000" dirty="0"/>
              <a:t> za </a:t>
            </a:r>
            <a:r>
              <a:rPr lang="en-US" sz="2000" dirty="0" err="1"/>
              <a:t>značajnom</a:t>
            </a:r>
            <a:r>
              <a:rPr lang="en-US" sz="2000" dirty="0"/>
              <a:t> </a:t>
            </a:r>
            <a:r>
              <a:rPr lang="en-US" sz="2000" dirty="0" err="1"/>
              <a:t>lokalnom</a:t>
            </a:r>
            <a:r>
              <a:rPr lang="en-US" sz="2000" dirty="0"/>
              <a:t> </a:t>
            </a:r>
            <a:r>
              <a:rPr lang="en-US" sz="2000" dirty="0" err="1"/>
              <a:t>infrastrukturom</a:t>
            </a:r>
            <a:r>
              <a:rPr lang="en-US" sz="2000" dirty="0"/>
              <a:t>.</a:t>
            </a:r>
          </a:p>
          <a:p>
            <a:r>
              <a:rPr lang="en-US" sz="2000" dirty="0" err="1"/>
              <a:t>Prihvaćanje</a:t>
            </a:r>
            <a:r>
              <a:rPr lang="en-US" sz="2000" dirty="0"/>
              <a:t> GIS-a </a:t>
            </a:r>
            <a:r>
              <a:rPr lang="en-US" sz="2000" dirty="0" err="1"/>
              <a:t>kao</a:t>
            </a:r>
            <a:r>
              <a:rPr lang="en-US" sz="2000" dirty="0"/>
              <a:t> </a:t>
            </a:r>
            <a:r>
              <a:rPr lang="en-US" sz="2000" dirty="0" err="1"/>
              <a:t>usluge</a:t>
            </a:r>
            <a:r>
              <a:rPr lang="en-US" sz="2000" dirty="0"/>
              <a:t> </a:t>
            </a:r>
            <a:r>
              <a:rPr lang="en-US" sz="2000" dirty="0" err="1"/>
              <a:t>raste</a:t>
            </a:r>
            <a:r>
              <a:rPr lang="en-US" sz="2000" dirty="0"/>
              <a:t>, </a:t>
            </a:r>
            <a:r>
              <a:rPr lang="en-US" sz="2000" dirty="0" err="1"/>
              <a:t>omogućujući</a:t>
            </a:r>
            <a:r>
              <a:rPr lang="en-US" sz="2000" dirty="0"/>
              <a:t> </a:t>
            </a:r>
            <a:r>
              <a:rPr lang="en-US" sz="2000" dirty="0" err="1"/>
              <a:t>korisnicima</a:t>
            </a:r>
            <a:r>
              <a:rPr lang="en-US" sz="2000" dirty="0"/>
              <a:t> </a:t>
            </a:r>
            <a:r>
              <a:rPr lang="en-US" sz="2000" dirty="0" err="1"/>
              <a:t>pristup</a:t>
            </a:r>
            <a:r>
              <a:rPr lang="en-US" sz="2000" dirty="0"/>
              <a:t> </a:t>
            </a:r>
            <a:r>
              <a:rPr lang="en-US" sz="2000" dirty="0" err="1"/>
              <a:t>moćnim</a:t>
            </a:r>
            <a:r>
              <a:rPr lang="en-US" sz="2000" dirty="0"/>
              <a:t> GIS </a:t>
            </a:r>
            <a:r>
              <a:rPr lang="en-US" sz="2000" dirty="0" err="1"/>
              <a:t>alatima</a:t>
            </a:r>
            <a:r>
              <a:rPr lang="en-US" sz="2000" dirty="0"/>
              <a:t> </a:t>
            </a:r>
            <a:r>
              <a:rPr lang="en-US" sz="2000" dirty="0" err="1"/>
              <a:t>i</a:t>
            </a:r>
            <a:r>
              <a:rPr lang="en-US" sz="2000" dirty="0"/>
              <a:t> </a:t>
            </a:r>
            <a:r>
              <a:rPr lang="en-US" sz="2000" dirty="0" err="1"/>
              <a:t>mogućnostima</a:t>
            </a:r>
            <a:r>
              <a:rPr lang="en-US" sz="2000" dirty="0"/>
              <a:t> </a:t>
            </a:r>
            <a:r>
              <a:rPr lang="en-US" sz="2000" dirty="0" err="1"/>
              <a:t>analize</a:t>
            </a:r>
            <a:r>
              <a:rPr lang="en-US" sz="2000" dirty="0"/>
              <a:t> </a:t>
            </a:r>
            <a:r>
              <a:rPr lang="en-US" sz="2000" dirty="0" err="1"/>
              <a:t>podataka</a:t>
            </a:r>
            <a:r>
              <a:rPr lang="en-US" sz="2000" dirty="0"/>
              <a:t> </a:t>
            </a:r>
            <a:r>
              <a:rPr lang="en-US" sz="2000" dirty="0" err="1"/>
              <a:t>putem</a:t>
            </a:r>
            <a:r>
              <a:rPr lang="en-US" sz="2000" dirty="0"/>
              <a:t> </a:t>
            </a:r>
            <a:r>
              <a:rPr lang="en-US" sz="2000" dirty="0" err="1"/>
              <a:t>platformi</a:t>
            </a:r>
            <a:r>
              <a:rPr lang="en-US" sz="2000" dirty="0"/>
              <a:t> u </a:t>
            </a:r>
            <a:r>
              <a:rPr lang="en-US" sz="2000" dirty="0" err="1"/>
              <a:t>oblaku</a:t>
            </a:r>
            <a:r>
              <a:rPr lang="en-US" sz="2000" dirty="0"/>
              <a:t>.</a:t>
            </a:r>
          </a:p>
          <a:p>
            <a:r>
              <a:rPr lang="en-US" sz="2000" dirty="0" err="1"/>
              <a:t>Ovaj</a:t>
            </a:r>
            <a:r>
              <a:rPr lang="en-US" sz="2000" dirty="0"/>
              <a:t> trend </a:t>
            </a:r>
            <a:r>
              <a:rPr lang="en-US" sz="2000" dirty="0" err="1"/>
              <a:t>čini</a:t>
            </a:r>
            <a:r>
              <a:rPr lang="en-US" sz="2000" dirty="0"/>
              <a:t> GIS </a:t>
            </a:r>
            <a:r>
              <a:rPr lang="en-US" sz="2000" dirty="0" err="1"/>
              <a:t>pristupačnijim</a:t>
            </a:r>
            <a:r>
              <a:rPr lang="en-US" sz="2000" dirty="0"/>
              <a:t> </a:t>
            </a:r>
            <a:r>
              <a:rPr lang="en-US" sz="2000" dirty="0" err="1"/>
              <a:t>i</a:t>
            </a:r>
            <a:r>
              <a:rPr lang="en-US" sz="2000" dirty="0"/>
              <a:t> </a:t>
            </a:r>
            <a:r>
              <a:rPr lang="en-US" sz="2000" dirty="0" err="1"/>
              <a:t>isplativijim</a:t>
            </a:r>
            <a:r>
              <a:rPr lang="en-US" sz="2000" dirty="0"/>
              <a:t>, </a:t>
            </a:r>
            <a:r>
              <a:rPr lang="en-US" sz="2000" dirty="0" err="1"/>
              <a:t>osobito</a:t>
            </a:r>
            <a:r>
              <a:rPr lang="en-US" sz="2000" dirty="0"/>
              <a:t> za </a:t>
            </a:r>
            <a:r>
              <a:rPr lang="en-US" sz="2000" dirty="0" err="1"/>
              <a:t>manje</a:t>
            </a:r>
            <a:r>
              <a:rPr lang="en-US" sz="2000" dirty="0"/>
              <a:t> </a:t>
            </a:r>
            <a:r>
              <a:rPr lang="en-US" sz="2000" dirty="0" err="1"/>
              <a:t>organizacije</a:t>
            </a:r>
            <a:r>
              <a:rPr lang="en-US" sz="2000" dirty="0"/>
              <a:t> </a:t>
            </a:r>
            <a:r>
              <a:rPr lang="en-US" sz="2000" dirty="0" err="1"/>
              <a:t>i</a:t>
            </a:r>
            <a:r>
              <a:rPr lang="en-US" sz="2000" dirty="0"/>
              <a:t> </a:t>
            </a:r>
            <a:r>
              <a:rPr lang="en-US" sz="2000" dirty="0" err="1"/>
              <a:t>industrije</a:t>
            </a:r>
            <a:r>
              <a:rPr lang="en-US" sz="2000" dirty="0"/>
              <a:t> s </a:t>
            </a:r>
            <a:r>
              <a:rPr lang="en-US" sz="2000" dirty="0" err="1"/>
              <a:t>ograničenim</a:t>
            </a:r>
            <a:r>
              <a:rPr lang="en-US" sz="2000" dirty="0"/>
              <a:t> </a:t>
            </a:r>
            <a:r>
              <a:rPr lang="en-US" sz="2000" dirty="0" err="1"/>
              <a:t>resursima</a:t>
            </a:r>
            <a:endParaRPr lang="hr-HR" sz="2000" dirty="0"/>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AI i 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AI </a:t>
            </a:r>
            <a:r>
              <a:rPr lang="en-US" sz="2000" dirty="0" err="1"/>
              <a:t>i</a:t>
            </a:r>
            <a:r>
              <a:rPr lang="en-US" sz="2000" dirty="0"/>
              <a:t> ML </a:t>
            </a:r>
            <a:r>
              <a:rPr lang="en-US" sz="2000" dirty="0" err="1"/>
              <a:t>igraju</a:t>
            </a:r>
            <a:r>
              <a:rPr lang="en-US" sz="2000" dirty="0"/>
              <a:t> </a:t>
            </a:r>
            <a:r>
              <a:rPr lang="en-US" sz="2000" dirty="0" err="1"/>
              <a:t>važnu</a:t>
            </a:r>
            <a:r>
              <a:rPr lang="en-US" sz="2000" dirty="0"/>
              <a:t> </a:t>
            </a:r>
            <a:r>
              <a:rPr lang="en-US" sz="2000" dirty="0" err="1"/>
              <a:t>ulogu</a:t>
            </a:r>
            <a:r>
              <a:rPr lang="en-US" sz="2000" dirty="0"/>
              <a:t> u </a:t>
            </a:r>
            <a:r>
              <a:rPr lang="en-US" sz="2000" dirty="0" err="1"/>
              <a:t>automatizaciji</a:t>
            </a:r>
            <a:r>
              <a:rPr lang="en-US" sz="2000" dirty="0"/>
              <a:t> </a:t>
            </a:r>
            <a:r>
              <a:rPr lang="en-US" sz="2000" dirty="0" err="1"/>
              <a:t>i</a:t>
            </a:r>
            <a:r>
              <a:rPr lang="en-US" sz="2000" dirty="0"/>
              <a:t> </a:t>
            </a:r>
            <a:r>
              <a:rPr lang="en-US" sz="2000" dirty="0" err="1"/>
              <a:t>poboljšanju</a:t>
            </a:r>
            <a:r>
              <a:rPr lang="en-US" sz="2000" dirty="0"/>
              <a:t> </a:t>
            </a:r>
            <a:r>
              <a:rPr lang="en-US" sz="2000" dirty="0" err="1"/>
              <a:t>analize</a:t>
            </a:r>
            <a:r>
              <a:rPr lang="en-US" sz="2000" dirty="0"/>
              <a:t> </a:t>
            </a:r>
            <a:r>
              <a:rPr lang="en-US" sz="2000" dirty="0" err="1"/>
              <a:t>prostornih</a:t>
            </a:r>
            <a:r>
              <a:rPr lang="en-US" sz="2000" dirty="0"/>
              <a:t> </a:t>
            </a:r>
            <a:r>
              <a:rPr lang="en-US" sz="2000" dirty="0" err="1"/>
              <a:t>podataka</a:t>
            </a:r>
            <a:r>
              <a:rPr lang="en-US" sz="2000" dirty="0"/>
              <a:t>.</a:t>
            </a:r>
          </a:p>
          <a:p>
            <a:r>
              <a:rPr lang="en-US" sz="2000" dirty="0" err="1"/>
              <a:t>Te</a:t>
            </a:r>
            <a:r>
              <a:rPr lang="en-US" sz="2000" dirty="0"/>
              <a:t> </a:t>
            </a:r>
            <a:r>
              <a:rPr lang="en-US" sz="2000" dirty="0" err="1"/>
              <a:t>tehnologije</a:t>
            </a:r>
            <a:r>
              <a:rPr lang="en-US" sz="2000" dirty="0"/>
              <a:t> </a:t>
            </a:r>
            <a:r>
              <a:rPr lang="en-US" sz="2000" dirty="0" err="1"/>
              <a:t>mogu</a:t>
            </a:r>
            <a:r>
              <a:rPr lang="en-US" sz="2000" dirty="0"/>
              <a:t> </a:t>
            </a:r>
            <a:r>
              <a:rPr lang="en-US" sz="2000" dirty="0" err="1"/>
              <a:t>identificirati</a:t>
            </a:r>
            <a:r>
              <a:rPr lang="en-US" sz="2000" dirty="0"/>
              <a:t> </a:t>
            </a:r>
            <a:r>
              <a:rPr lang="en-US" sz="2000" dirty="0" err="1"/>
              <a:t>obrasce</a:t>
            </a:r>
            <a:r>
              <a:rPr lang="en-US" sz="2000" dirty="0"/>
              <a:t>, </a:t>
            </a:r>
            <a:r>
              <a:rPr lang="en-US" sz="2000" dirty="0" err="1"/>
              <a:t>napraviti</a:t>
            </a:r>
            <a:r>
              <a:rPr lang="en-US" sz="2000" dirty="0"/>
              <a:t> </a:t>
            </a:r>
            <a:r>
              <a:rPr lang="en-US" sz="2000" dirty="0" err="1"/>
              <a:t>predviđanja</a:t>
            </a:r>
            <a:r>
              <a:rPr lang="en-US" sz="2000" dirty="0"/>
              <a:t> </a:t>
            </a:r>
            <a:r>
              <a:rPr lang="en-US" sz="2000" dirty="0" err="1"/>
              <a:t>i</a:t>
            </a:r>
            <a:r>
              <a:rPr lang="en-US" sz="2000" dirty="0"/>
              <a:t> </a:t>
            </a:r>
            <a:r>
              <a:rPr lang="en-US" sz="2000" dirty="0" err="1"/>
              <a:t>pružiti</a:t>
            </a:r>
            <a:r>
              <a:rPr lang="en-US" sz="2000" dirty="0"/>
              <a:t> </a:t>
            </a:r>
            <a:r>
              <a:rPr lang="en-US" sz="2000" dirty="0" err="1"/>
              <a:t>uvide</a:t>
            </a:r>
            <a:r>
              <a:rPr lang="en-US" sz="2000" dirty="0"/>
              <a:t> </a:t>
            </a:r>
            <a:r>
              <a:rPr lang="en-US" sz="2000" dirty="0" err="1"/>
              <a:t>iz</a:t>
            </a:r>
            <a:r>
              <a:rPr lang="en-US" sz="2000" dirty="0"/>
              <a:t> </a:t>
            </a:r>
            <a:r>
              <a:rPr lang="en-US" sz="2000" dirty="0" err="1"/>
              <a:t>složenih</a:t>
            </a:r>
            <a:r>
              <a:rPr lang="en-US" sz="2000" dirty="0"/>
              <a:t> </a:t>
            </a:r>
            <a:r>
              <a:rPr lang="en-US" sz="2000" dirty="0" err="1"/>
              <a:t>skupova</a:t>
            </a:r>
            <a:r>
              <a:rPr lang="en-US" sz="2000" dirty="0"/>
              <a:t> </a:t>
            </a:r>
            <a:r>
              <a:rPr lang="en-US" sz="2000" dirty="0" err="1"/>
              <a:t>podataka</a:t>
            </a:r>
            <a:r>
              <a:rPr lang="en-US" sz="2000" dirty="0"/>
              <a:t> </a:t>
            </a:r>
            <a:r>
              <a:rPr lang="en-US" sz="2000" dirty="0" err="1"/>
              <a:t>koje</a:t>
            </a:r>
            <a:r>
              <a:rPr lang="en-US" sz="2000" dirty="0"/>
              <a:t> bi </a:t>
            </a:r>
            <a:r>
              <a:rPr lang="en-US" sz="2000" dirty="0" err="1"/>
              <a:t>bilo</a:t>
            </a:r>
            <a:r>
              <a:rPr lang="en-US" sz="2000" dirty="0"/>
              <a:t> </a:t>
            </a:r>
            <a:r>
              <a:rPr lang="en-US" sz="2000" dirty="0" err="1"/>
              <a:t>teško</a:t>
            </a:r>
            <a:r>
              <a:rPr lang="en-US" sz="2000" dirty="0"/>
              <a:t> </a:t>
            </a:r>
            <a:r>
              <a:rPr lang="en-US" sz="2000" dirty="0" err="1"/>
              <a:t>ručno</a:t>
            </a:r>
            <a:r>
              <a:rPr lang="en-US" sz="2000" dirty="0"/>
              <a:t> </a:t>
            </a:r>
            <a:r>
              <a:rPr lang="en-US" sz="2000" dirty="0" err="1"/>
              <a:t>analizirati</a:t>
            </a:r>
            <a:r>
              <a:rPr lang="en-US" sz="2000" dirty="0"/>
              <a:t>.</a:t>
            </a:r>
          </a:p>
          <a:p>
            <a:r>
              <a:rPr lang="en-US" sz="2000" dirty="0"/>
              <a:t>Na </a:t>
            </a:r>
            <a:r>
              <a:rPr lang="en-US" sz="2000" dirty="0" err="1"/>
              <a:t>primjer</a:t>
            </a:r>
            <a:r>
              <a:rPr lang="en-US" sz="2000" dirty="0"/>
              <a:t>, </a:t>
            </a:r>
            <a:r>
              <a:rPr lang="en-US" sz="2000" dirty="0" err="1"/>
              <a:t>algoritmi</a:t>
            </a:r>
            <a:r>
              <a:rPr lang="en-US" sz="2000" dirty="0"/>
              <a:t> </a:t>
            </a:r>
            <a:r>
              <a:rPr lang="en-US" sz="2000" dirty="0" err="1"/>
              <a:t>umjetne</a:t>
            </a:r>
            <a:r>
              <a:rPr lang="en-US" sz="2000" dirty="0"/>
              <a:t> </a:t>
            </a:r>
            <a:r>
              <a:rPr lang="en-US" sz="2000" dirty="0" err="1"/>
              <a:t>inteligencije</a:t>
            </a:r>
            <a:r>
              <a:rPr lang="en-US" sz="2000" dirty="0"/>
              <a:t> </a:t>
            </a:r>
            <a:r>
              <a:rPr lang="en-US" sz="2000" dirty="0" err="1"/>
              <a:t>mogu</a:t>
            </a:r>
            <a:r>
              <a:rPr lang="en-US" sz="2000" dirty="0"/>
              <a:t> </a:t>
            </a:r>
            <a:r>
              <a:rPr lang="en-US" sz="2000" dirty="0" err="1"/>
              <a:t>obraditi</a:t>
            </a:r>
            <a:r>
              <a:rPr lang="en-US" sz="2000" dirty="0"/>
              <a:t> </a:t>
            </a:r>
            <a:r>
              <a:rPr lang="en-US" sz="2000" dirty="0" err="1"/>
              <a:t>satelitske</a:t>
            </a:r>
            <a:r>
              <a:rPr lang="en-US" sz="2000" dirty="0"/>
              <a:t> </a:t>
            </a:r>
            <a:r>
              <a:rPr lang="en-US" sz="2000" dirty="0" err="1"/>
              <a:t>slike</a:t>
            </a:r>
            <a:r>
              <a:rPr lang="en-US" sz="2000" dirty="0"/>
              <a:t> </a:t>
            </a:r>
            <a:r>
              <a:rPr lang="en-US" sz="2000" dirty="0" err="1"/>
              <a:t>kako</a:t>
            </a:r>
            <a:r>
              <a:rPr lang="en-US" sz="2000" dirty="0"/>
              <a:t> bi </a:t>
            </a:r>
            <a:r>
              <a:rPr lang="en-US" sz="2000" dirty="0" err="1"/>
              <a:t>otkrili</a:t>
            </a:r>
            <a:r>
              <a:rPr lang="en-US" sz="2000" dirty="0"/>
              <a:t> </a:t>
            </a:r>
            <a:r>
              <a:rPr lang="en-US" sz="2000" dirty="0" err="1"/>
              <a:t>promjene</a:t>
            </a:r>
            <a:r>
              <a:rPr lang="en-US" sz="2000" dirty="0"/>
              <a:t> u </a:t>
            </a:r>
            <a:r>
              <a:rPr lang="en-US" sz="2000" dirty="0" err="1"/>
              <a:t>korištenju</a:t>
            </a:r>
            <a:r>
              <a:rPr lang="en-US" sz="2000" dirty="0"/>
              <a:t> </a:t>
            </a:r>
            <a:r>
              <a:rPr lang="en-US" sz="2000" dirty="0" err="1"/>
              <a:t>zemljišta</a:t>
            </a:r>
            <a:r>
              <a:rPr lang="en-US" sz="2000" dirty="0"/>
              <a:t>, </a:t>
            </a:r>
            <a:r>
              <a:rPr lang="en-US" sz="2000" dirty="0" err="1"/>
              <a:t>dok</a:t>
            </a:r>
            <a:r>
              <a:rPr lang="en-US" sz="2000" dirty="0"/>
              <a:t> ML </a:t>
            </a:r>
            <a:r>
              <a:rPr lang="en-US" sz="2000" dirty="0" err="1"/>
              <a:t>modeli</a:t>
            </a:r>
            <a:r>
              <a:rPr lang="en-US" sz="2000" dirty="0"/>
              <a:t> </a:t>
            </a:r>
            <a:r>
              <a:rPr lang="en-US" sz="2000" dirty="0" err="1"/>
              <a:t>mogu</a:t>
            </a:r>
            <a:r>
              <a:rPr lang="en-US" sz="2000" dirty="0"/>
              <a:t> </a:t>
            </a:r>
            <a:r>
              <a:rPr lang="en-US" sz="2000" dirty="0" err="1"/>
              <a:t>predvidjeti</a:t>
            </a:r>
            <a:r>
              <a:rPr lang="en-US" sz="2000" dirty="0"/>
              <a:t> </a:t>
            </a:r>
            <a:r>
              <a:rPr lang="en-US" sz="2000" dirty="0" err="1"/>
              <a:t>obrasce</a:t>
            </a:r>
            <a:r>
              <a:rPr lang="en-US" sz="2000" dirty="0"/>
              <a:t> </a:t>
            </a:r>
            <a:r>
              <a:rPr lang="en-US" sz="2000" dirty="0" err="1"/>
              <a:t>prometa</a:t>
            </a:r>
            <a:r>
              <a:rPr lang="en-US" sz="2000" dirty="0"/>
              <a:t> </a:t>
            </a:r>
            <a:r>
              <a:rPr lang="en-US" sz="2000" dirty="0" err="1"/>
              <a:t>na</a:t>
            </a:r>
            <a:r>
              <a:rPr lang="en-US" sz="2000" dirty="0"/>
              <a:t> </a:t>
            </a:r>
            <a:r>
              <a:rPr lang="en-US" sz="2000" dirty="0" err="1"/>
              <a:t>temelju</a:t>
            </a:r>
            <a:r>
              <a:rPr lang="en-US" sz="2000" dirty="0"/>
              <a:t> </a:t>
            </a:r>
            <a:r>
              <a:rPr lang="en-US" sz="2000" dirty="0" err="1"/>
              <a:t>povijesnih</a:t>
            </a:r>
            <a:r>
              <a:rPr lang="en-US" sz="2000" dirty="0"/>
              <a:t> </a:t>
            </a:r>
            <a:r>
              <a:rPr lang="en-US" sz="2000" dirty="0" err="1"/>
              <a:t>podataka</a:t>
            </a:r>
            <a:r>
              <a:rPr lang="en-US" sz="2000" dirty="0"/>
              <a:t>.</a:t>
            </a:r>
          </a:p>
          <a:p>
            <a:r>
              <a:rPr lang="en-US" sz="2000" dirty="0" err="1"/>
              <a:t>Integracija</a:t>
            </a:r>
            <a:r>
              <a:rPr lang="en-US" sz="2000" dirty="0"/>
              <a:t> AI </a:t>
            </a:r>
            <a:r>
              <a:rPr lang="en-US" sz="2000" dirty="0" err="1"/>
              <a:t>i</a:t>
            </a:r>
            <a:r>
              <a:rPr lang="en-US" sz="2000" dirty="0"/>
              <a:t> ML s GIS-om </a:t>
            </a:r>
            <a:r>
              <a:rPr lang="en-US" sz="2000" dirty="0" err="1"/>
              <a:t>omogućuje</a:t>
            </a:r>
            <a:r>
              <a:rPr lang="en-US" sz="2000" dirty="0"/>
              <a:t> </a:t>
            </a:r>
            <a:r>
              <a:rPr lang="en-US" sz="2000" dirty="0" err="1"/>
              <a:t>točnije</a:t>
            </a:r>
            <a:r>
              <a:rPr lang="en-US" sz="2000" dirty="0"/>
              <a:t> </a:t>
            </a:r>
            <a:r>
              <a:rPr lang="en-US" sz="2000" dirty="0" err="1"/>
              <a:t>i</a:t>
            </a:r>
            <a:r>
              <a:rPr lang="en-US" sz="2000" dirty="0"/>
              <a:t> </a:t>
            </a:r>
            <a:r>
              <a:rPr lang="en-US" sz="2000" dirty="0" err="1"/>
              <a:t>pravodobnije</a:t>
            </a:r>
            <a:r>
              <a:rPr lang="en-US" sz="2000" dirty="0"/>
              <a:t> </a:t>
            </a:r>
            <a:r>
              <a:rPr lang="en-US" sz="2000" dirty="0" err="1"/>
              <a:t>donošenje</a:t>
            </a:r>
            <a:r>
              <a:rPr lang="en-US" sz="2000" dirty="0"/>
              <a:t> </a:t>
            </a:r>
            <a:r>
              <a:rPr lang="en-US" sz="2000" dirty="0" err="1"/>
              <a:t>odluka</a:t>
            </a:r>
            <a:r>
              <a:rPr lang="en-US" sz="2000" dirty="0"/>
              <a:t> u </a:t>
            </a:r>
            <a:r>
              <a:rPr lang="en-US" sz="2000" dirty="0" err="1"/>
              <a:t>različitim</a:t>
            </a:r>
            <a:r>
              <a:rPr lang="en-US" sz="2000" dirty="0"/>
              <a:t> </a:t>
            </a:r>
            <a:r>
              <a:rPr lang="en-US" sz="2000" dirty="0" err="1"/>
              <a:t>sektorima</a:t>
            </a:r>
            <a:r>
              <a:rPr lang="en-US" sz="2000" dirty="0"/>
              <a:t>, od </a:t>
            </a:r>
            <a:r>
              <a:rPr lang="en-US" sz="2000" dirty="0" err="1"/>
              <a:t>urbanog</a:t>
            </a:r>
            <a:r>
              <a:rPr lang="en-US" sz="2000" dirty="0"/>
              <a:t> </a:t>
            </a:r>
            <a:r>
              <a:rPr lang="en-US" sz="2000" dirty="0" err="1"/>
              <a:t>planiranja</a:t>
            </a:r>
            <a:r>
              <a:rPr lang="en-US" sz="2000" dirty="0"/>
              <a:t> do </a:t>
            </a:r>
            <a:r>
              <a:rPr lang="en-US" sz="2000" dirty="0" err="1"/>
              <a:t>upravljanja</a:t>
            </a:r>
            <a:r>
              <a:rPr lang="en-US" sz="2000" dirty="0"/>
              <a:t> </a:t>
            </a:r>
            <a:r>
              <a:rPr lang="en-US" sz="2000" dirty="0" err="1"/>
              <a:t>katastrofama</a:t>
            </a:r>
            <a:r>
              <a:rPr lang="en-US" sz="2000" dirty="0"/>
              <a:t>.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52950"/>
            <a:ext cx="358394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dronovi</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err="1"/>
              <a:t>Napredak</a:t>
            </a:r>
            <a:r>
              <a:rPr lang="en-US" sz="2000" dirty="0"/>
              <a:t> u </a:t>
            </a:r>
            <a:r>
              <a:rPr lang="en-US" sz="2000" dirty="0" err="1"/>
              <a:t>tehnologiji</a:t>
            </a:r>
            <a:r>
              <a:rPr lang="en-US" sz="2000" dirty="0"/>
              <a:t> </a:t>
            </a:r>
            <a:r>
              <a:rPr lang="en-US" sz="2000" dirty="0" err="1"/>
              <a:t>dronova</a:t>
            </a:r>
            <a:r>
              <a:rPr lang="en-US" sz="2000" dirty="0"/>
              <a:t> </a:t>
            </a:r>
            <a:r>
              <a:rPr lang="en-US" sz="2000" dirty="0" err="1"/>
              <a:t>također</a:t>
            </a:r>
            <a:r>
              <a:rPr lang="en-US" sz="2000" dirty="0"/>
              <a:t> je </a:t>
            </a:r>
            <a:r>
              <a:rPr lang="en-US" sz="2000" dirty="0" err="1"/>
              <a:t>značajan</a:t>
            </a:r>
            <a:r>
              <a:rPr lang="en-US" sz="2000" dirty="0"/>
              <a:t> trend u GIS-u.</a:t>
            </a:r>
          </a:p>
          <a:p>
            <a:r>
              <a:rPr lang="en-US" sz="2000" dirty="0" err="1"/>
              <a:t>Dronovi</a:t>
            </a:r>
            <a:r>
              <a:rPr lang="en-US" sz="2000" dirty="0"/>
              <a:t> </a:t>
            </a:r>
            <a:r>
              <a:rPr lang="en-US" sz="2000" dirty="0" err="1"/>
              <a:t>opremljeni</a:t>
            </a:r>
            <a:r>
              <a:rPr lang="en-US" sz="2000" dirty="0"/>
              <a:t> </a:t>
            </a:r>
            <a:r>
              <a:rPr lang="en-US" sz="2000" dirty="0" err="1"/>
              <a:t>kamerama</a:t>
            </a:r>
            <a:r>
              <a:rPr lang="en-US" sz="2000" dirty="0"/>
              <a:t> </a:t>
            </a:r>
            <a:r>
              <a:rPr lang="en-US" sz="2000" dirty="0" err="1"/>
              <a:t>i</a:t>
            </a:r>
            <a:r>
              <a:rPr lang="en-US" sz="2000" dirty="0"/>
              <a:t> </a:t>
            </a:r>
            <a:r>
              <a:rPr lang="en-US" sz="2000" dirty="0" err="1"/>
              <a:t>senzorima</a:t>
            </a:r>
            <a:r>
              <a:rPr lang="en-US" sz="2000" dirty="0"/>
              <a:t> </a:t>
            </a:r>
            <a:r>
              <a:rPr lang="en-US" sz="2000" dirty="0" err="1"/>
              <a:t>visoke</a:t>
            </a:r>
            <a:r>
              <a:rPr lang="en-US" sz="2000" dirty="0"/>
              <a:t> </a:t>
            </a:r>
            <a:r>
              <a:rPr lang="en-US" sz="2000" dirty="0" err="1"/>
              <a:t>rezolucije</a:t>
            </a:r>
            <a:r>
              <a:rPr lang="en-US" sz="2000" dirty="0"/>
              <a:t> </a:t>
            </a:r>
            <a:r>
              <a:rPr lang="en-US" sz="2000" dirty="0" err="1"/>
              <a:t>sve</a:t>
            </a:r>
            <a:r>
              <a:rPr lang="en-US" sz="2000" dirty="0"/>
              <a:t> se </a:t>
            </a:r>
            <a:r>
              <a:rPr lang="en-US" sz="2000" dirty="0" err="1"/>
              <a:t>više</a:t>
            </a:r>
            <a:r>
              <a:rPr lang="en-US" sz="2000" dirty="0"/>
              <a:t> </a:t>
            </a:r>
            <a:r>
              <a:rPr lang="en-US" sz="2000" dirty="0" err="1"/>
              <a:t>koriste</a:t>
            </a:r>
            <a:r>
              <a:rPr lang="en-US" sz="2000" dirty="0"/>
              <a:t> za </a:t>
            </a:r>
            <a:r>
              <a:rPr lang="en-US" sz="2000" dirty="0" err="1"/>
              <a:t>prikupljanje</a:t>
            </a:r>
            <a:r>
              <a:rPr lang="en-US" sz="2000" dirty="0"/>
              <a:t> </a:t>
            </a:r>
            <a:r>
              <a:rPr lang="en-US" sz="2000" dirty="0" err="1"/>
              <a:t>podataka</a:t>
            </a:r>
            <a:r>
              <a:rPr lang="en-US" sz="2000" dirty="0"/>
              <a:t> </a:t>
            </a:r>
            <a:r>
              <a:rPr lang="en-US" sz="2000" dirty="0" err="1"/>
              <a:t>na</a:t>
            </a:r>
            <a:r>
              <a:rPr lang="en-US" sz="2000" dirty="0"/>
              <a:t> </a:t>
            </a:r>
            <a:r>
              <a:rPr lang="en-US" sz="2000" dirty="0" err="1"/>
              <a:t>teško</a:t>
            </a:r>
            <a:r>
              <a:rPr lang="en-US" sz="2000" dirty="0"/>
              <a:t> </a:t>
            </a:r>
            <a:r>
              <a:rPr lang="en-US" sz="2000" dirty="0" err="1"/>
              <a:t>dostupnim</a:t>
            </a:r>
            <a:r>
              <a:rPr lang="en-US" sz="2000" dirty="0"/>
              <a:t> </a:t>
            </a:r>
            <a:r>
              <a:rPr lang="en-US" sz="2000" dirty="0" err="1"/>
              <a:t>mjestima</a:t>
            </a:r>
            <a:r>
              <a:rPr lang="en-US" sz="2000" dirty="0"/>
              <a:t>.</a:t>
            </a:r>
          </a:p>
          <a:p>
            <a:r>
              <a:rPr lang="en-US" sz="2000" dirty="0"/>
              <a:t>Ovi </a:t>
            </a:r>
            <a:r>
              <a:rPr lang="en-US" sz="2000" dirty="0" err="1"/>
              <a:t>alati</a:t>
            </a:r>
            <a:r>
              <a:rPr lang="en-US" sz="2000" dirty="0"/>
              <a:t> </a:t>
            </a:r>
            <a:r>
              <a:rPr lang="en-US" sz="2000" dirty="0" err="1"/>
              <a:t>daju</a:t>
            </a:r>
            <a:r>
              <a:rPr lang="en-US" sz="2000" dirty="0"/>
              <a:t> </a:t>
            </a:r>
            <a:r>
              <a:rPr lang="en-US" sz="2000" dirty="0" err="1"/>
              <a:t>podatke</a:t>
            </a:r>
            <a:r>
              <a:rPr lang="en-US" sz="2000" dirty="0"/>
              <a:t> </a:t>
            </a:r>
            <a:r>
              <a:rPr lang="en-US" sz="2000" dirty="0" err="1"/>
              <a:t>visoke</a:t>
            </a:r>
            <a:r>
              <a:rPr lang="en-US" sz="2000" dirty="0"/>
              <a:t> </a:t>
            </a:r>
            <a:r>
              <a:rPr lang="en-US" sz="2000" dirty="0" err="1"/>
              <a:t>točnosti</a:t>
            </a:r>
            <a:r>
              <a:rPr lang="en-US" sz="2000" dirty="0"/>
              <a:t> u </a:t>
            </a:r>
            <a:r>
              <a:rPr lang="en-US" sz="2000" dirty="0" err="1"/>
              <a:t>stvarnom</a:t>
            </a:r>
            <a:r>
              <a:rPr lang="en-US" sz="2000" dirty="0"/>
              <a:t> </a:t>
            </a:r>
            <a:r>
              <a:rPr lang="en-US" sz="2000" dirty="0" err="1"/>
              <a:t>vremenu</a:t>
            </a:r>
            <a:r>
              <a:rPr lang="en-US" sz="2000" dirty="0"/>
              <a:t> koji se </a:t>
            </a:r>
            <a:r>
              <a:rPr lang="en-US" sz="2000" dirty="0" err="1"/>
              <a:t>mogu</a:t>
            </a:r>
            <a:r>
              <a:rPr lang="en-US" sz="2000" dirty="0"/>
              <a:t> </a:t>
            </a:r>
            <a:r>
              <a:rPr lang="en-US" sz="2000" dirty="0" err="1"/>
              <a:t>integrirati</a:t>
            </a:r>
            <a:r>
              <a:rPr lang="en-US" sz="2000" dirty="0"/>
              <a:t> u GIS za </a:t>
            </a:r>
            <a:r>
              <a:rPr lang="en-US" sz="2000" dirty="0" err="1"/>
              <a:t>detaljno</a:t>
            </a:r>
            <a:r>
              <a:rPr lang="en-US" sz="2000" dirty="0"/>
              <a:t> </a:t>
            </a:r>
            <a:r>
              <a:rPr lang="en-US" sz="2000" dirty="0" err="1"/>
              <a:t>mapiranje</a:t>
            </a:r>
            <a:r>
              <a:rPr lang="en-US" sz="2000" dirty="0"/>
              <a:t> </a:t>
            </a:r>
            <a:r>
              <a:rPr lang="en-US" sz="2000" dirty="0" err="1"/>
              <a:t>i</a:t>
            </a:r>
            <a:r>
              <a:rPr lang="en-US" sz="2000" dirty="0"/>
              <a:t> </a:t>
            </a:r>
            <a:r>
              <a:rPr lang="en-US" sz="2000" dirty="0" err="1"/>
              <a:t>analizu</a:t>
            </a:r>
            <a:r>
              <a:rPr lang="en-US" sz="2000" dirty="0"/>
              <a:t>.</a:t>
            </a:r>
          </a:p>
          <a:p>
            <a:r>
              <a:rPr lang="en-US" sz="2000" dirty="0" err="1"/>
              <a:t>Ovaj</a:t>
            </a:r>
            <a:r>
              <a:rPr lang="en-US" sz="2000" dirty="0"/>
              <a:t> trend </a:t>
            </a:r>
            <a:r>
              <a:rPr lang="en-US" sz="2000" dirty="0" err="1"/>
              <a:t>posebno</a:t>
            </a:r>
            <a:r>
              <a:rPr lang="en-US" sz="2000" dirty="0"/>
              <a:t> je </a:t>
            </a:r>
            <a:r>
              <a:rPr lang="en-US" sz="2000" dirty="0" err="1"/>
              <a:t>koristan</a:t>
            </a:r>
            <a:r>
              <a:rPr lang="en-US" sz="2000" dirty="0"/>
              <a:t> za </a:t>
            </a:r>
            <a:r>
              <a:rPr lang="en-US" sz="2000" dirty="0" err="1"/>
              <a:t>praćenje</a:t>
            </a:r>
            <a:r>
              <a:rPr lang="en-US" sz="2000" dirty="0"/>
              <a:t> </a:t>
            </a:r>
            <a:r>
              <a:rPr lang="en-US" sz="2000" dirty="0" err="1"/>
              <a:t>okoliša</a:t>
            </a:r>
            <a:r>
              <a:rPr lang="en-US" sz="2000" dirty="0"/>
              <a:t>, </a:t>
            </a:r>
            <a:r>
              <a:rPr lang="en-US" sz="2000" dirty="0" err="1"/>
              <a:t>inspekciju</a:t>
            </a:r>
            <a:r>
              <a:rPr lang="en-US" sz="2000" dirty="0"/>
              <a:t> </a:t>
            </a:r>
            <a:r>
              <a:rPr lang="en-US" sz="2000" dirty="0" err="1"/>
              <a:t>infrastrukture</a:t>
            </a:r>
            <a:r>
              <a:rPr lang="en-US" sz="2000" dirty="0"/>
              <a:t> </a:t>
            </a:r>
            <a:r>
              <a:rPr lang="en-US" sz="2000" dirty="0" err="1"/>
              <a:t>i</a:t>
            </a:r>
            <a:r>
              <a:rPr lang="en-US" sz="2000" dirty="0"/>
              <a:t> </a:t>
            </a:r>
            <a:r>
              <a:rPr lang="en-US" sz="2000" dirty="0" err="1"/>
              <a:t>upravljanje</a:t>
            </a:r>
            <a:r>
              <a:rPr lang="en-US" sz="2000" dirty="0"/>
              <a:t> </a:t>
            </a:r>
            <a:r>
              <a:rPr lang="en-US" sz="2000" dirty="0" err="1"/>
              <a:t>poljoprivredom</a:t>
            </a:r>
            <a:r>
              <a:rPr lang="en-US" sz="2000" dirty="0"/>
              <a:t>.</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AR i 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hr-HR" sz="2000" dirty="0"/>
              <a:t>Tehnologije proširene stvarnosti (AR) i virtualne stvarnosti (VR) nude nove načine vizualizacije i interakcije s prostornim podacima, pružajući impresivna iskustva koja mogu poboljšati razumijevanje i donošenje odluka.</a:t>
            </a:r>
          </a:p>
          <a:p>
            <a:r>
              <a:rPr lang="hr-HR" sz="2000" dirty="0"/>
              <a:t>Na primjer, AR može prekriti geoprostorne podatke na prikaze stvarnog svijeta, pomažući korisnicima da vizualiziraju podzemne komunalne instalacije ili da se kreću kroz složena okruženja.</a:t>
            </a:r>
          </a:p>
          <a:p>
            <a:r>
              <a:rPr lang="hr-HR" sz="2000" dirty="0"/>
              <a:t>VR može stvoriti detaljne simulacije urbanih krajolika, omogućujući planerima da istraže različite scenarije i njihove potencijalne utjecaje</a:t>
            </a:r>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4409686"/>
            <a:ext cx="4996279" cy="199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t>
            </a:r>
            <a:r>
              <a:rPr lang="pl-PL" dirty="0"/>
              <a:t>Analiza podataka u stvarnom vremenu</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Analiza </a:t>
            </a:r>
            <a:r>
              <a:rPr lang="en-US" sz="2000" dirty="0" err="1"/>
              <a:t>podataka</a:t>
            </a:r>
            <a:r>
              <a:rPr lang="en-US" sz="2000" dirty="0"/>
              <a:t> u </a:t>
            </a:r>
            <a:r>
              <a:rPr lang="en-US" sz="2000" dirty="0" err="1"/>
              <a:t>stvarnom</a:t>
            </a:r>
            <a:r>
              <a:rPr lang="en-US" sz="2000" dirty="0"/>
              <a:t> </a:t>
            </a:r>
            <a:r>
              <a:rPr lang="en-US" sz="2000" dirty="0" err="1"/>
              <a:t>vremenu</a:t>
            </a:r>
            <a:r>
              <a:rPr lang="en-US" sz="2000" dirty="0"/>
              <a:t> </a:t>
            </a:r>
            <a:r>
              <a:rPr lang="en-US" sz="2000" dirty="0" err="1"/>
              <a:t>postaje</a:t>
            </a:r>
            <a:r>
              <a:rPr lang="en-US" sz="2000" dirty="0"/>
              <a:t> </a:t>
            </a:r>
            <a:r>
              <a:rPr lang="en-US" sz="2000" dirty="0" err="1"/>
              <a:t>sve</a:t>
            </a:r>
            <a:r>
              <a:rPr lang="en-US" sz="2000" dirty="0"/>
              <a:t> </a:t>
            </a:r>
            <a:r>
              <a:rPr lang="en-US" sz="2000" dirty="0" err="1"/>
              <a:t>važnija</a:t>
            </a:r>
            <a:r>
              <a:rPr lang="en-US" sz="2000" dirty="0"/>
              <a:t> u GIS </a:t>
            </a:r>
            <a:r>
              <a:rPr lang="en-US" sz="2000" dirty="0" err="1"/>
              <a:t>aplikacijama</a:t>
            </a:r>
            <a:r>
              <a:rPr lang="en-US" sz="2000" dirty="0"/>
              <a:t>.</a:t>
            </a:r>
          </a:p>
          <a:p>
            <a:r>
              <a:rPr lang="en-US" sz="2000" dirty="0" err="1"/>
              <a:t>Sposobnost</a:t>
            </a:r>
            <a:r>
              <a:rPr lang="en-US" sz="2000" dirty="0"/>
              <a:t> </a:t>
            </a:r>
            <a:r>
              <a:rPr lang="en-US" sz="2000" dirty="0" err="1"/>
              <a:t>obrade</a:t>
            </a:r>
            <a:r>
              <a:rPr lang="en-US" sz="2000" dirty="0"/>
              <a:t> </a:t>
            </a:r>
            <a:r>
              <a:rPr lang="en-US" sz="2000" dirty="0" err="1"/>
              <a:t>i</a:t>
            </a:r>
            <a:r>
              <a:rPr lang="en-US" sz="2000" dirty="0"/>
              <a:t> </a:t>
            </a:r>
            <a:r>
              <a:rPr lang="en-US" sz="2000" dirty="0" err="1"/>
              <a:t>analize</a:t>
            </a:r>
            <a:r>
              <a:rPr lang="en-US" sz="2000" dirty="0"/>
              <a:t> </a:t>
            </a:r>
            <a:r>
              <a:rPr lang="en-US" sz="2000" dirty="0" err="1"/>
              <a:t>podataka</a:t>
            </a:r>
            <a:r>
              <a:rPr lang="en-US" sz="2000" dirty="0"/>
              <a:t> </a:t>
            </a:r>
            <a:r>
              <a:rPr lang="en-US" sz="2000" dirty="0" err="1"/>
              <a:t>dok</a:t>
            </a:r>
            <a:r>
              <a:rPr lang="en-US" sz="2000" dirty="0"/>
              <a:t> se </a:t>
            </a:r>
            <a:r>
              <a:rPr lang="en-US" sz="2000" dirty="0" err="1"/>
              <a:t>prikupljaju</a:t>
            </a:r>
            <a:r>
              <a:rPr lang="en-US" sz="2000" dirty="0"/>
              <a:t> </a:t>
            </a:r>
            <a:r>
              <a:rPr lang="en-US" sz="2000" dirty="0" err="1"/>
              <a:t>omogućuje</a:t>
            </a:r>
            <a:r>
              <a:rPr lang="en-US" sz="2000" dirty="0"/>
              <a:t> </a:t>
            </a:r>
            <a:r>
              <a:rPr lang="en-US" sz="2000" dirty="0" err="1"/>
              <a:t>brže</a:t>
            </a:r>
            <a:r>
              <a:rPr lang="en-US" sz="2000" dirty="0"/>
              <a:t> </a:t>
            </a:r>
            <a:r>
              <a:rPr lang="en-US" sz="2000" dirty="0" err="1"/>
              <a:t>reagiranje</a:t>
            </a:r>
            <a:r>
              <a:rPr lang="en-US" sz="2000" dirty="0"/>
              <a:t> </a:t>
            </a:r>
            <a:r>
              <a:rPr lang="en-US" sz="2000" dirty="0" err="1"/>
              <a:t>i</a:t>
            </a:r>
            <a:r>
              <a:rPr lang="en-US" sz="2000" dirty="0"/>
              <a:t> </a:t>
            </a:r>
            <a:r>
              <a:rPr lang="en-US" sz="2000" dirty="0" err="1"/>
              <a:t>dinamičnije</a:t>
            </a:r>
            <a:r>
              <a:rPr lang="en-US" sz="2000" dirty="0"/>
              <a:t> </a:t>
            </a:r>
            <a:r>
              <a:rPr lang="en-US" sz="2000" dirty="0" err="1"/>
              <a:t>donošenje</a:t>
            </a:r>
            <a:r>
              <a:rPr lang="en-US" sz="2000" dirty="0"/>
              <a:t> </a:t>
            </a:r>
            <a:r>
              <a:rPr lang="en-US" sz="2000" dirty="0" err="1"/>
              <a:t>odluka</a:t>
            </a:r>
            <a:r>
              <a:rPr lang="en-US" sz="2000" dirty="0"/>
              <a:t>.</a:t>
            </a:r>
          </a:p>
          <a:p>
            <a:r>
              <a:rPr lang="en-US" sz="2000" dirty="0"/>
              <a:t>Ova je </a:t>
            </a:r>
            <a:r>
              <a:rPr lang="en-US" sz="2000" dirty="0" err="1"/>
              <a:t>mogućnost</a:t>
            </a:r>
            <a:r>
              <a:rPr lang="en-US" sz="2000" dirty="0"/>
              <a:t> </a:t>
            </a:r>
            <a:r>
              <a:rPr lang="en-US" sz="2000" dirty="0" err="1"/>
              <a:t>poboljšana</a:t>
            </a:r>
            <a:r>
              <a:rPr lang="en-US" sz="2000" dirty="0"/>
              <a:t> </a:t>
            </a:r>
            <a:r>
              <a:rPr lang="en-US" sz="2000" dirty="0" err="1"/>
              <a:t>integracijom</a:t>
            </a:r>
            <a:r>
              <a:rPr lang="en-US" sz="2000" dirty="0"/>
              <a:t> GIS-a s </a:t>
            </a:r>
            <a:r>
              <a:rPr lang="en-US" sz="2000" dirty="0" err="1"/>
              <a:t>Internetom</a:t>
            </a:r>
            <a:r>
              <a:rPr lang="en-US" sz="2000" dirty="0"/>
              <a:t> </a:t>
            </a:r>
            <a:r>
              <a:rPr lang="en-US" sz="2000" dirty="0" err="1"/>
              <a:t>stvari</a:t>
            </a:r>
            <a:r>
              <a:rPr lang="en-US" sz="2000" dirty="0"/>
              <a:t> (IoT), </a:t>
            </a:r>
            <a:r>
              <a:rPr lang="en-US" sz="2000" dirty="0" err="1"/>
              <a:t>gdje</a:t>
            </a:r>
            <a:r>
              <a:rPr lang="en-US" sz="2000" dirty="0"/>
              <a:t> se </a:t>
            </a:r>
            <a:r>
              <a:rPr lang="en-US" sz="2000" dirty="0" err="1"/>
              <a:t>podaci</a:t>
            </a:r>
            <a:r>
              <a:rPr lang="en-US" sz="2000" dirty="0"/>
              <a:t> s </a:t>
            </a:r>
            <a:r>
              <a:rPr lang="en-US" sz="2000" dirty="0" err="1"/>
              <a:t>povezanih</a:t>
            </a:r>
            <a:r>
              <a:rPr lang="en-US" sz="2000" dirty="0"/>
              <a:t> </a:t>
            </a:r>
            <a:r>
              <a:rPr lang="en-US" sz="2000" dirty="0" err="1"/>
              <a:t>uređaja</a:t>
            </a:r>
            <a:r>
              <a:rPr lang="en-US" sz="2000" dirty="0"/>
              <a:t> </a:t>
            </a:r>
            <a:r>
              <a:rPr lang="en-US" sz="2000" dirty="0" err="1"/>
              <a:t>mogu</a:t>
            </a:r>
            <a:r>
              <a:rPr lang="en-US" sz="2000" dirty="0"/>
              <a:t> </a:t>
            </a:r>
            <a:r>
              <a:rPr lang="en-US" sz="2000" dirty="0" err="1"/>
              <a:t>kontinuirano</a:t>
            </a:r>
            <a:r>
              <a:rPr lang="en-US" sz="2000" dirty="0"/>
              <a:t> </a:t>
            </a:r>
            <a:r>
              <a:rPr lang="en-US" sz="2000" dirty="0" err="1"/>
              <a:t>pratiti</a:t>
            </a:r>
            <a:r>
              <a:rPr lang="en-US" sz="2000" dirty="0"/>
              <a:t> </a:t>
            </a:r>
            <a:r>
              <a:rPr lang="en-US" sz="2000" dirty="0" err="1"/>
              <a:t>i</a:t>
            </a:r>
            <a:r>
              <a:rPr lang="en-US" sz="2000" dirty="0"/>
              <a:t> </a:t>
            </a:r>
            <a:r>
              <a:rPr lang="en-US" sz="2000" dirty="0" err="1"/>
              <a:t>analizirati</a:t>
            </a:r>
            <a:r>
              <a:rPr lang="en-US" sz="2000" dirty="0"/>
              <a:t>.</a:t>
            </a:r>
          </a:p>
          <a:p>
            <a:r>
              <a:rPr lang="en-US" sz="2000" dirty="0"/>
              <a:t>GIS u </a:t>
            </a:r>
            <a:r>
              <a:rPr lang="en-US" sz="2000" dirty="0" err="1"/>
              <a:t>stvarnom</a:t>
            </a:r>
            <a:r>
              <a:rPr lang="en-US" sz="2000" dirty="0"/>
              <a:t> </a:t>
            </a:r>
            <a:r>
              <a:rPr lang="en-US" sz="2000" dirty="0" err="1"/>
              <a:t>vremenu</a:t>
            </a:r>
            <a:r>
              <a:rPr lang="en-US" sz="2000" dirty="0"/>
              <a:t> </a:t>
            </a:r>
            <a:r>
              <a:rPr lang="en-US" sz="2000" dirty="0" err="1"/>
              <a:t>koristi</a:t>
            </a:r>
            <a:r>
              <a:rPr lang="en-US" sz="2000" dirty="0"/>
              <a:t> se u </a:t>
            </a:r>
            <a:r>
              <a:rPr lang="en-US" sz="2000" dirty="0" err="1"/>
              <a:t>aplikacijama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upravljanje</a:t>
            </a:r>
            <a:r>
              <a:rPr lang="en-US" sz="2000" dirty="0"/>
              <a:t> </a:t>
            </a:r>
            <a:r>
              <a:rPr lang="en-US" sz="2000" dirty="0" err="1"/>
              <a:t>prometom</a:t>
            </a:r>
            <a:r>
              <a:rPr lang="en-US" sz="2000" dirty="0"/>
              <a:t>, </a:t>
            </a:r>
            <a:r>
              <a:rPr lang="en-US" sz="2000" dirty="0" err="1"/>
              <a:t>odgovor</a:t>
            </a:r>
            <a:r>
              <a:rPr lang="en-US" sz="2000" dirty="0"/>
              <a:t> </a:t>
            </a:r>
            <a:r>
              <a:rPr lang="en-US" sz="2000" dirty="0" err="1"/>
              <a:t>na</a:t>
            </a:r>
            <a:r>
              <a:rPr lang="en-US" sz="2000" dirty="0"/>
              <a:t> </a:t>
            </a:r>
            <a:r>
              <a:rPr lang="en-US" sz="2000" dirty="0" err="1"/>
              <a:t>hitne</a:t>
            </a:r>
            <a:r>
              <a:rPr lang="en-US" sz="2000" dirty="0"/>
              <a:t> </a:t>
            </a:r>
            <a:r>
              <a:rPr lang="en-US" sz="2000" dirty="0" err="1"/>
              <a:t>slučajeve</a:t>
            </a:r>
            <a:r>
              <a:rPr lang="en-US" sz="2000" dirty="0"/>
              <a:t> </a:t>
            </a:r>
            <a:r>
              <a:rPr lang="en-US" sz="2000" dirty="0" err="1"/>
              <a:t>i</a:t>
            </a:r>
            <a:r>
              <a:rPr lang="en-US" sz="2000" dirty="0"/>
              <a:t> </a:t>
            </a:r>
            <a:r>
              <a:rPr lang="en-US" sz="2000" dirty="0" err="1"/>
              <a:t>praćenje</a:t>
            </a:r>
            <a:r>
              <a:rPr lang="en-US" sz="2000" dirty="0"/>
              <a:t> </a:t>
            </a:r>
            <a:r>
              <a:rPr lang="en-US" sz="2000" dirty="0" err="1"/>
              <a:t>okoliša</a:t>
            </a:r>
            <a:r>
              <a:rPr lang="en-US" sz="2000" dirty="0"/>
              <a:t>, </a:t>
            </a:r>
            <a:r>
              <a:rPr lang="en-US" sz="2000" dirty="0" err="1"/>
              <a:t>gdje</a:t>
            </a:r>
            <a:r>
              <a:rPr lang="en-US" sz="2000" dirty="0"/>
              <a:t> </a:t>
            </a:r>
            <a:r>
              <a:rPr lang="en-US" sz="2000" dirty="0" err="1"/>
              <a:t>su</a:t>
            </a:r>
            <a:r>
              <a:rPr lang="en-US" sz="2000" dirty="0"/>
              <a:t> </a:t>
            </a:r>
            <a:r>
              <a:rPr lang="en-US" sz="2000" dirty="0" err="1"/>
              <a:t>pravovremene</a:t>
            </a:r>
            <a:r>
              <a:rPr lang="en-US" sz="2000" dirty="0"/>
              <a:t> </a:t>
            </a:r>
            <a:r>
              <a:rPr lang="en-US" sz="2000" dirty="0" err="1"/>
              <a:t>informacije</a:t>
            </a:r>
            <a:r>
              <a:rPr lang="en-US" sz="2000" dirty="0"/>
              <a:t> </a:t>
            </a:r>
            <a:r>
              <a:rPr lang="en-US" sz="2000" dirty="0" err="1"/>
              <a:t>ključne</a:t>
            </a:r>
            <a:endParaRPr lang="hr-HR" sz="2000" dirty="0"/>
          </a:p>
        </p:txBody>
      </p:sp>
    </p:spTree>
    <p:extLst>
      <p:ext uri="{BB962C8B-B14F-4D97-AF65-F5344CB8AC3E}">
        <p14:creationId xmlns:p14="http://schemas.microsoft.com/office/powerpoint/2010/main" val="21148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Sadržaj</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Geografski informacijski sustavi (GIS)</a:t>
            </a:r>
          </a:p>
          <a:p>
            <a:r>
              <a:rPr lang="pl-PL" sz="2000" dirty="0"/>
              <a:t>GIS slojevi</a:t>
            </a:r>
          </a:p>
          <a:p>
            <a:r>
              <a:rPr lang="pl-PL" sz="2000" dirty="0"/>
              <a:t>GIS podaci</a:t>
            </a:r>
          </a:p>
          <a:p>
            <a:r>
              <a:rPr lang="pl-PL" sz="2000" dirty="0"/>
              <a:t>GIS u logistici</a:t>
            </a:r>
          </a:p>
          <a:p>
            <a:r>
              <a:rPr lang="pl-PL" sz="2000" dirty="0"/>
              <a:t>Budući trendovi u GIS-u</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Sažetak</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informacijski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sustavi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napravili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revoluciju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logističkoj</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industriji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pružajući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moćne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donošenje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podaci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mogu</a:t>
            </a:r>
            <a:r>
              <a:rPr lang="en-US" sz="1800" dirty="0">
                <a:effectLst/>
                <a:latin typeface="Tahoma" panose="020B0604030504040204" pitchFamily="34" charset="0"/>
                <a:ea typeface="Calibri" panose="020F0502020204030204" pitchFamily="34" charset="0"/>
                <a:cs typeface="Times New Roman" panose="02020603050405020304" pitchFamily="18" charset="0"/>
              </a:rPr>
              <a:t> se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općenito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kategorizirati</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dvije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glavne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vrste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rasterski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vektorski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podaci</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Integracija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logistiku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vizualizaciju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interpretaciju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je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ključno</a:t>
            </a:r>
            <a:r>
              <a:rPr lang="en-US" sz="1800" dirty="0">
                <a:effectLst/>
                <a:latin typeface="Tahoma" panose="020B0604030504040204" pitchFamily="34" charset="0"/>
                <a:ea typeface="Calibri" panose="020F0502020204030204" pitchFamily="34" charset="0"/>
                <a:cs typeface="Times New Roman" panose="02020603050405020304" pitchFamily="18" charset="0"/>
              </a:rPr>
              <a:t>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optimizaciju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ruta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opskrbnim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lancima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povećanje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ukupne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operativne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učinkovitosti</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Kako</a:t>
            </a:r>
            <a:r>
              <a:rPr lang="en-US" sz="1800" dirty="0">
                <a:effectLst/>
                <a:latin typeface="Tahoma" panose="020B0604030504040204" pitchFamily="34" charset="0"/>
                <a:ea typeface="Calibri" panose="020F0502020204030204" pitchFamily="34" charset="0"/>
                <a:cs typeface="Times New Roman" panose="02020603050405020304" pitchFamily="18" charset="0"/>
              </a:rPr>
              <a:t> se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nastavlja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razvijati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njezine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će</a:t>
            </a:r>
            <a:r>
              <a:rPr lang="en-US" sz="1800" dirty="0">
                <a:effectLst/>
                <a:latin typeface="Tahoma" panose="020B0604030504040204" pitchFamily="34" charset="0"/>
                <a:ea typeface="Calibri" panose="020F0502020204030204" pitchFamily="34" charset="0"/>
                <a:cs typeface="Times New Roman" panose="02020603050405020304" pitchFamily="18" charset="0"/>
              </a:rPr>
              <a:t> se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primjene</a:t>
            </a:r>
            <a:r>
              <a:rPr lang="en-US" sz="1800" dirty="0">
                <a:effectLst/>
                <a:latin typeface="Tahoma" panose="020B0604030504040204" pitchFamily="34" charset="0"/>
                <a:ea typeface="Calibri" panose="020F0502020204030204" pitchFamily="34" charset="0"/>
                <a:cs typeface="Times New Roman" panose="02020603050405020304" pitchFamily="18" charset="0"/>
              </a:rPr>
              <a:t> u logistici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proširiti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nudeći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još</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sofisticiranije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rješavanje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složenih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izazova</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Autori: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Zadnja verzija: Lipanj 2025.</a:t>
            </a:r>
          </a:p>
        </p:txBody>
      </p:sp>
    </p:spTree>
    <p:extLst>
      <p:ext uri="{BB962C8B-B14F-4D97-AF65-F5344CB8AC3E}">
        <p14:creationId xmlns:p14="http://schemas.microsoft.com/office/powerpoint/2010/main" val="311362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informacijski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sustavi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napravili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revoluciju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logističkoj</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industriji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pružajući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moćne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donošenje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Kako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poduzeća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sve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više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posluju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globaliziranom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okruženju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sposobnost</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vizualizacije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ključna</a:t>
            </a:r>
            <a:r>
              <a:rPr lang="en-US" sz="1800" dirty="0">
                <a:effectLst/>
                <a:latin typeface="Tahoma" panose="020B0604030504040204" pitchFamily="34" charset="0"/>
                <a:ea typeface="Calibri" panose="020F0502020204030204" pitchFamily="34" charset="0"/>
                <a:cs typeface="Times New Roman" panose="02020603050405020304" pitchFamily="18" charset="0"/>
              </a:rPr>
              <a:t> je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optimizaciju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opskrbnih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lanaca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transportnim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mrežama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povećanje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ukupne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učinkovitosti</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stručnjacima</a:t>
            </a:r>
            <a:r>
              <a:rPr lang="en-US" sz="1800" dirty="0">
                <a:effectLst/>
                <a:latin typeface="Tahoma" panose="020B0604030504040204" pitchFamily="34" charset="0"/>
                <a:ea typeface="Calibri" panose="020F0502020204030204" pitchFamily="34" charset="0"/>
                <a:cs typeface="Times New Roman" panose="02020603050405020304" pitchFamily="18" charset="0"/>
              </a:rPr>
              <a:t> da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mapiraju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rute</a:t>
            </a:r>
            <a:r>
              <a:rPr lang="en-US" sz="1800" dirty="0">
                <a:effectLst/>
                <a:latin typeface="Tahoma" panose="020B0604030504040204" pitchFamily="34" charset="0"/>
                <a:ea typeface="Calibri" panose="020F0502020204030204" pitchFamily="34" charset="0"/>
                <a:cs typeface="Times New Roman" panose="02020603050405020304" pitchFamily="18" charset="0"/>
              </a:rPr>
              <a:t>, prate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pošiljke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analiziraju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obrasce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dovodi</a:t>
            </a:r>
            <a:r>
              <a:rPr lang="en-US" sz="1800" dirty="0">
                <a:effectLst/>
                <a:latin typeface="Tahoma" panose="020B0604030504040204" pitchFamily="34" charset="0"/>
                <a:ea typeface="Calibri" panose="020F0502020204030204" pitchFamily="34" charset="0"/>
                <a:cs typeface="Times New Roman" panose="02020603050405020304" pitchFamily="18" charset="0"/>
              </a:rPr>
              <a:t> do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informiranijih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poboljšane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raspodjele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resursa</a:t>
            </a:r>
            <a:endParaRPr lang="pl-PL" sz="18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definicija i povijest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Računalni alat koji integrira, pohranjuje, analizira i vizualizira geografske podatke.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Povezuje prostorne podatke s opisnim informacijama kako bi korisnicima pomogao razumjeti i protumačiti prostorne odnose, obrasce i trendove.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GIS se koristi u raznim industrijama za mapiranje, analizu i donošenje odluka, pružajući dragocjene uvide u prostorne dimenzije podataka</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povijest geografskih informacijskih sustava (GIS) datira iz ranih 1960-ih kada je prvi računalni GIS razvio Roger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Tomlinson</a:t>
            </a:r>
            <a:r>
              <a:rPr lang="hr-HR" sz="1800" dirty="0">
                <a:effectLst/>
                <a:latin typeface="Tahoma" panose="020B0604030504040204" pitchFamily="34" charset="0"/>
                <a:ea typeface="Calibri" panose="020F0502020204030204" pitchFamily="34" charset="0"/>
                <a:cs typeface="Times New Roman" panose="02020603050405020304" pitchFamily="18" charset="0"/>
              </a:rPr>
              <a:t>, često nazivan "ocem GIS-a"</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Godine 1969. osnovan je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Esri</a:t>
            </a:r>
            <a:r>
              <a:rPr lang="hr-HR" sz="1800" dirty="0">
                <a:effectLst/>
                <a:latin typeface="Tahoma" panose="020B0604030504040204" pitchFamily="34" charset="0"/>
                <a:ea typeface="Calibri" panose="020F0502020204030204" pitchFamily="34" charset="0"/>
                <a:cs typeface="Times New Roman" panose="02020603050405020304" pitchFamily="18" charset="0"/>
              </a:rPr>
              <a:t> (Institut za istraživanje sustava okoliša) koji je postao ključni igrač u GIS industriji, uvodeći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ArcGIS</a:t>
            </a:r>
            <a:r>
              <a:rPr lang="hr-HR" sz="1800" dirty="0">
                <a:effectLst/>
                <a:latin typeface="Tahoma" panose="020B0604030504040204" pitchFamily="34" charset="0"/>
                <a:ea typeface="Calibri" panose="020F0502020204030204" pitchFamily="34" charset="0"/>
                <a:cs typeface="Times New Roman" panose="02020603050405020304" pitchFamily="18" charset="0"/>
              </a:rPr>
              <a:t> platformu, koja je značajno poboljšala mogućnosti i dostupnost GIS tehnologije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Danas je GIS sastavni alat u raznim sektorima, uključujući transport, logistiku, poljoprivredu i javnu sigurnost, pružajući kritične uvide i pomažući u procesima donošenja odluka</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Izvor: Jonker, 2023; GisGeography, 2024a; Esri, n.d.a; National Geographic, n.d.</a:t>
            </a:r>
          </a:p>
        </p:txBody>
      </p:sp>
    </p:spTree>
    <p:extLst>
      <p:ext uri="{BB962C8B-B14F-4D97-AF65-F5344CB8AC3E}">
        <p14:creationId xmlns:p14="http://schemas.microsoft.com/office/powerpoint/2010/main" val="2749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GIS komponente</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a:bodyPr>
          <a:lstStyle/>
          <a:p>
            <a:r>
              <a:rPr lang="en-US" sz="2000" b="1" dirty="0" err="1">
                <a:solidFill>
                  <a:srgbClr val="1065AB"/>
                </a:solidFill>
              </a:rPr>
              <a:t>Hardver</a:t>
            </a:r>
            <a:r>
              <a:rPr lang="en-US" sz="2000" b="1" dirty="0">
                <a:solidFill>
                  <a:srgbClr val="1065AB"/>
                </a:solidFill>
              </a:rPr>
              <a:t>: </a:t>
            </a:r>
            <a:r>
              <a:rPr lang="en-US" sz="2000" dirty="0" err="1"/>
              <a:t>Fizički</a:t>
            </a:r>
            <a:r>
              <a:rPr lang="en-US" sz="2000" dirty="0"/>
              <a:t> </a:t>
            </a:r>
            <a:r>
              <a:rPr lang="en-US" sz="2000" dirty="0" err="1"/>
              <a:t>uređaji</a:t>
            </a:r>
            <a:r>
              <a:rPr lang="en-US" sz="2000" dirty="0"/>
              <a:t> koji se </a:t>
            </a:r>
            <a:r>
              <a:rPr lang="en-US" sz="2000" dirty="0" err="1"/>
              <a:t>koriste</a:t>
            </a:r>
            <a:r>
              <a:rPr lang="en-US" sz="2000" dirty="0"/>
              <a:t> za </a:t>
            </a:r>
            <a:r>
              <a:rPr lang="en-US" sz="2000" dirty="0" err="1"/>
              <a:t>pokretanje</a:t>
            </a:r>
            <a:r>
              <a:rPr lang="en-US" sz="2000" dirty="0"/>
              <a:t> GIS </a:t>
            </a:r>
            <a:r>
              <a:rPr lang="en-US" sz="2000" dirty="0" err="1"/>
              <a:t>softvera</a:t>
            </a:r>
            <a:r>
              <a:rPr lang="en-US" sz="2000" dirty="0"/>
              <a:t> </a:t>
            </a:r>
            <a:r>
              <a:rPr lang="en-US" sz="2000" dirty="0" err="1"/>
              <a:t>i</a:t>
            </a:r>
            <a:r>
              <a:rPr lang="en-US" sz="2000" dirty="0"/>
              <a:t> </a:t>
            </a:r>
            <a:r>
              <a:rPr lang="en-US" sz="2000" dirty="0" err="1"/>
              <a:t>pohranu</a:t>
            </a:r>
            <a:r>
              <a:rPr lang="en-US" sz="2000" dirty="0"/>
              <a:t> </a:t>
            </a:r>
            <a:r>
              <a:rPr lang="en-US" sz="2000" dirty="0" err="1"/>
              <a:t>podataka</a:t>
            </a:r>
            <a:r>
              <a:rPr lang="en-US" sz="2000" dirty="0"/>
              <a:t>, </a:t>
            </a:r>
            <a:r>
              <a:rPr lang="en-US" sz="2000" dirty="0" err="1"/>
              <a:t>poput</a:t>
            </a:r>
            <a:r>
              <a:rPr lang="en-US" sz="2000" dirty="0"/>
              <a:t> </a:t>
            </a:r>
            <a:r>
              <a:rPr lang="en-US" sz="2000" dirty="0" err="1"/>
              <a:t>računala</a:t>
            </a:r>
            <a:r>
              <a:rPr lang="en-US" sz="2000" dirty="0"/>
              <a:t>, </a:t>
            </a:r>
            <a:r>
              <a:rPr lang="en-US" sz="2000" dirty="0" err="1"/>
              <a:t>poslužitelja</a:t>
            </a:r>
            <a:r>
              <a:rPr lang="en-US" sz="2000" dirty="0"/>
              <a:t>, GPS </a:t>
            </a:r>
            <a:r>
              <a:rPr lang="en-US" sz="2000" dirty="0" err="1"/>
              <a:t>uređaja</a:t>
            </a:r>
            <a:r>
              <a:rPr lang="en-US" sz="2000" dirty="0"/>
              <a:t> </a:t>
            </a:r>
            <a:r>
              <a:rPr lang="en-US" sz="2000" dirty="0" err="1"/>
              <a:t>i</a:t>
            </a:r>
            <a:r>
              <a:rPr lang="en-US" sz="2000" dirty="0"/>
              <a:t> </a:t>
            </a:r>
            <a:r>
              <a:rPr lang="en-US" sz="2000" dirty="0" err="1"/>
              <a:t>drugih</a:t>
            </a:r>
            <a:r>
              <a:rPr lang="en-US" sz="2000" dirty="0"/>
              <a:t> </a:t>
            </a:r>
            <a:r>
              <a:rPr lang="en-US" sz="2000" dirty="0" err="1"/>
              <a:t>perifernih</a:t>
            </a:r>
            <a:r>
              <a:rPr lang="en-US" sz="2000" dirty="0"/>
              <a:t> </a:t>
            </a:r>
            <a:r>
              <a:rPr lang="en-US" sz="2000" dirty="0" err="1"/>
              <a:t>uređaja</a:t>
            </a:r>
            <a:r>
              <a:rPr lang="en-US" sz="2000" dirty="0"/>
              <a:t>.</a:t>
            </a:r>
          </a:p>
          <a:p>
            <a:r>
              <a:rPr lang="en-US" sz="2000" b="1" dirty="0" err="1">
                <a:solidFill>
                  <a:srgbClr val="1065AB"/>
                </a:solidFill>
              </a:rPr>
              <a:t>Softver</a:t>
            </a:r>
            <a:r>
              <a:rPr lang="en-US" sz="2000" b="1" dirty="0">
                <a:solidFill>
                  <a:srgbClr val="1065AB"/>
                </a:solidFill>
              </a:rPr>
              <a:t>: </a:t>
            </a:r>
            <a:r>
              <a:rPr lang="en-US" sz="2000" dirty="0" err="1"/>
              <a:t>Programi</a:t>
            </a:r>
            <a:r>
              <a:rPr lang="en-US" sz="2000" dirty="0"/>
              <a:t> </a:t>
            </a:r>
            <a:r>
              <a:rPr lang="en-US" sz="2000" dirty="0" err="1"/>
              <a:t>i</a:t>
            </a:r>
            <a:r>
              <a:rPr lang="en-US" sz="2000" dirty="0"/>
              <a:t> </a:t>
            </a:r>
            <a:r>
              <a:rPr lang="en-US" sz="2000" dirty="0" err="1"/>
              <a:t>aplikacije</a:t>
            </a:r>
            <a:r>
              <a:rPr lang="en-US" sz="2000" dirty="0"/>
              <a:t> koji </a:t>
            </a:r>
            <a:r>
              <a:rPr lang="en-US" sz="2000" dirty="0" err="1"/>
              <a:t>izvode</a:t>
            </a:r>
            <a:r>
              <a:rPr lang="en-US" sz="2000" dirty="0"/>
              <a:t> GIS </a:t>
            </a:r>
            <a:r>
              <a:rPr lang="en-US" sz="2000" dirty="0" err="1"/>
              <a:t>funkcije</a:t>
            </a:r>
            <a:r>
              <a:rPr lang="en-US" sz="2000" dirty="0"/>
              <a:t>, </a:t>
            </a:r>
            <a:r>
              <a:rPr lang="en-US" sz="2000" dirty="0" err="1"/>
              <a:t>omogućujući</a:t>
            </a:r>
            <a:r>
              <a:rPr lang="en-US" sz="2000" dirty="0"/>
              <a:t> </a:t>
            </a:r>
            <a:r>
              <a:rPr lang="en-US" sz="2000" dirty="0" err="1"/>
              <a:t>korisnicima</a:t>
            </a:r>
            <a:r>
              <a:rPr lang="en-US" sz="2000" dirty="0"/>
              <a:t> </a:t>
            </a:r>
            <a:r>
              <a:rPr lang="en-US" sz="2000" dirty="0" err="1"/>
              <a:t>analizu</a:t>
            </a:r>
            <a:r>
              <a:rPr lang="en-US" sz="2000" dirty="0"/>
              <a:t> </a:t>
            </a:r>
            <a:r>
              <a:rPr lang="en-US" sz="2000" dirty="0" err="1"/>
              <a:t>i</a:t>
            </a:r>
            <a:r>
              <a:rPr lang="en-US" sz="2000" dirty="0"/>
              <a:t> </a:t>
            </a:r>
            <a:r>
              <a:rPr lang="en-US" sz="2000" dirty="0" err="1"/>
              <a:t>vizualizaciju</a:t>
            </a:r>
            <a:r>
              <a:rPr lang="en-US" sz="2000" dirty="0"/>
              <a:t> </a:t>
            </a:r>
            <a:r>
              <a:rPr lang="en-US" sz="2000" dirty="0" err="1"/>
              <a:t>prostornih</a:t>
            </a:r>
            <a:r>
              <a:rPr lang="en-US" sz="2000" dirty="0"/>
              <a:t> </a:t>
            </a:r>
            <a:r>
              <a:rPr lang="en-US" sz="2000" dirty="0" err="1"/>
              <a:t>podataka</a:t>
            </a:r>
            <a:r>
              <a:rPr lang="en-US" sz="2000" dirty="0"/>
              <a:t>.</a:t>
            </a:r>
          </a:p>
          <a:p>
            <a:r>
              <a:rPr lang="en-US" sz="2000" b="1" dirty="0" err="1">
                <a:solidFill>
                  <a:srgbClr val="1065AB"/>
                </a:solidFill>
              </a:rPr>
              <a:t>Podaci</a:t>
            </a:r>
            <a:r>
              <a:rPr lang="en-US" sz="2000" b="1" dirty="0">
                <a:solidFill>
                  <a:srgbClr val="1065AB"/>
                </a:solidFill>
              </a:rPr>
              <a:t>: </a:t>
            </a:r>
            <a:r>
              <a:rPr lang="en-US" sz="2000" dirty="0" err="1"/>
              <a:t>prostorne</a:t>
            </a:r>
            <a:r>
              <a:rPr lang="en-US" sz="2000" dirty="0"/>
              <a:t> </a:t>
            </a:r>
            <a:r>
              <a:rPr lang="en-US" sz="2000" dirty="0" err="1"/>
              <a:t>i</a:t>
            </a:r>
            <a:r>
              <a:rPr lang="en-US" sz="2000" dirty="0"/>
              <a:t> </a:t>
            </a:r>
            <a:r>
              <a:rPr lang="en-US" sz="2000" dirty="0" err="1"/>
              <a:t>neprostorne</a:t>
            </a:r>
            <a:r>
              <a:rPr lang="en-US" sz="2000" dirty="0"/>
              <a:t> </a:t>
            </a:r>
            <a:r>
              <a:rPr lang="en-US" sz="2000" dirty="0" err="1"/>
              <a:t>informacije</a:t>
            </a:r>
            <a:r>
              <a:rPr lang="en-US" sz="2000" dirty="0"/>
              <a:t> </a:t>
            </a:r>
            <a:r>
              <a:rPr lang="en-US" sz="2000" dirty="0" err="1"/>
              <a:t>koje</a:t>
            </a:r>
            <a:r>
              <a:rPr lang="en-US" sz="2000" dirty="0"/>
              <a:t> GIS </a:t>
            </a:r>
            <a:r>
              <a:rPr lang="en-US" sz="2000" dirty="0" err="1"/>
              <a:t>sustavi</a:t>
            </a:r>
            <a:r>
              <a:rPr lang="en-US" sz="2000" dirty="0"/>
              <a:t> </a:t>
            </a:r>
            <a:r>
              <a:rPr lang="en-US" sz="2000" dirty="0" err="1"/>
              <a:t>analiziraju</a:t>
            </a:r>
            <a:r>
              <a:rPr lang="en-US" sz="2000" dirty="0"/>
              <a:t>, </a:t>
            </a:r>
            <a:r>
              <a:rPr lang="en-US" sz="2000" dirty="0" err="1"/>
              <a:t>uključujući</a:t>
            </a:r>
            <a:r>
              <a:rPr lang="en-US" sz="2000" dirty="0"/>
              <a:t> </a:t>
            </a:r>
            <a:r>
              <a:rPr lang="en-US" sz="2000" dirty="0" err="1"/>
              <a:t>karte</a:t>
            </a:r>
            <a:r>
              <a:rPr lang="en-US" sz="2000" dirty="0"/>
              <a:t>, </a:t>
            </a:r>
            <a:r>
              <a:rPr lang="en-US" sz="2000" dirty="0" err="1"/>
              <a:t>satelitske</a:t>
            </a:r>
            <a:r>
              <a:rPr lang="en-US" sz="2000" dirty="0"/>
              <a:t> </a:t>
            </a:r>
            <a:r>
              <a:rPr lang="en-US" sz="2000" dirty="0" err="1"/>
              <a:t>slike</a:t>
            </a:r>
            <a:r>
              <a:rPr lang="en-US" sz="2000" dirty="0"/>
              <a:t> </a:t>
            </a:r>
            <a:r>
              <a:rPr lang="en-US" sz="2000" dirty="0" err="1"/>
              <a:t>i</a:t>
            </a:r>
            <a:r>
              <a:rPr lang="en-US" sz="2000" dirty="0"/>
              <a:t> </a:t>
            </a:r>
            <a:r>
              <a:rPr lang="en-US" sz="2000" dirty="0" err="1"/>
              <a:t>tablične</a:t>
            </a:r>
            <a:r>
              <a:rPr lang="en-US" sz="2000" dirty="0"/>
              <a:t> </a:t>
            </a:r>
            <a:r>
              <a:rPr lang="en-US" sz="2000" dirty="0" err="1"/>
              <a:t>podatke</a:t>
            </a:r>
            <a:r>
              <a:rPr lang="en-US" sz="2000" dirty="0"/>
              <a:t>.</a:t>
            </a:r>
          </a:p>
          <a:p>
            <a:r>
              <a:rPr lang="en-US" sz="2000" b="1" dirty="0" err="1">
                <a:solidFill>
                  <a:srgbClr val="1065AB"/>
                </a:solidFill>
              </a:rPr>
              <a:t>Metode</a:t>
            </a:r>
            <a:r>
              <a:rPr lang="en-US" sz="2000" b="1" dirty="0">
                <a:solidFill>
                  <a:srgbClr val="1065AB"/>
                </a:solidFill>
              </a:rPr>
              <a:t>: </a:t>
            </a:r>
            <a:r>
              <a:rPr lang="en-US" sz="2000" dirty="0" err="1"/>
              <a:t>Tehnike</a:t>
            </a:r>
            <a:r>
              <a:rPr lang="en-US" sz="2000" dirty="0"/>
              <a:t> </a:t>
            </a:r>
            <a:r>
              <a:rPr lang="en-US" sz="2000" dirty="0" err="1"/>
              <a:t>i</a:t>
            </a:r>
            <a:r>
              <a:rPr lang="en-US" sz="2000" dirty="0"/>
              <a:t> </a:t>
            </a:r>
            <a:r>
              <a:rPr lang="en-US" sz="2000" dirty="0" err="1"/>
              <a:t>postupci</a:t>
            </a:r>
            <a:r>
              <a:rPr lang="en-US" sz="2000" dirty="0"/>
              <a:t> koji se </a:t>
            </a:r>
            <a:r>
              <a:rPr lang="en-US" sz="2000" dirty="0" err="1"/>
              <a:t>koriste</a:t>
            </a:r>
            <a:r>
              <a:rPr lang="en-US" sz="2000" dirty="0"/>
              <a:t> za </a:t>
            </a:r>
            <a:r>
              <a:rPr lang="en-US" sz="2000" dirty="0" err="1"/>
              <a:t>analizu</a:t>
            </a:r>
            <a:r>
              <a:rPr lang="en-US" sz="2000" dirty="0"/>
              <a:t> GIS </a:t>
            </a:r>
            <a:r>
              <a:rPr lang="en-US" sz="2000" dirty="0" err="1"/>
              <a:t>podataka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algoritmi</a:t>
            </a:r>
            <a:r>
              <a:rPr lang="en-US" sz="2000" dirty="0"/>
              <a:t> </a:t>
            </a:r>
            <a:r>
              <a:rPr lang="en-US" sz="2000" dirty="0" err="1"/>
              <a:t>i</a:t>
            </a:r>
            <a:r>
              <a:rPr lang="en-US" sz="2000" dirty="0"/>
              <a:t> </a:t>
            </a:r>
            <a:r>
              <a:rPr lang="en-US" sz="2000" dirty="0" err="1"/>
              <a:t>statistički</a:t>
            </a:r>
            <a:r>
              <a:rPr lang="en-US" sz="2000" dirty="0"/>
              <a:t> </a:t>
            </a:r>
            <a:r>
              <a:rPr lang="en-US" sz="2000" dirty="0" err="1"/>
              <a:t>modeli</a:t>
            </a:r>
            <a:r>
              <a:rPr lang="en-US" sz="2000" dirty="0"/>
              <a:t>.</a:t>
            </a:r>
          </a:p>
          <a:p>
            <a:r>
              <a:rPr lang="en-US" sz="2000" b="1" dirty="0" err="1">
                <a:solidFill>
                  <a:srgbClr val="1065AB"/>
                </a:solidFill>
              </a:rPr>
              <a:t>Ljudi</a:t>
            </a:r>
            <a:r>
              <a:rPr lang="en-US" sz="2000" b="1" dirty="0">
                <a:solidFill>
                  <a:srgbClr val="1065AB"/>
                </a:solidFill>
              </a:rPr>
              <a:t>: </a:t>
            </a:r>
            <a:r>
              <a:rPr lang="en-US" sz="2000" dirty="0" err="1"/>
              <a:t>Profesionalci</a:t>
            </a:r>
            <a:r>
              <a:rPr lang="en-US" sz="2000" dirty="0"/>
              <a:t> </a:t>
            </a:r>
            <a:r>
              <a:rPr lang="en-US" sz="2000" dirty="0" err="1"/>
              <a:t>i</a:t>
            </a:r>
            <a:r>
              <a:rPr lang="en-US" sz="2000" dirty="0"/>
              <a:t> </a:t>
            </a:r>
            <a:r>
              <a:rPr lang="en-US" sz="2000" dirty="0" err="1"/>
              <a:t>korisnici</a:t>
            </a:r>
            <a:r>
              <a:rPr lang="en-US" sz="2000" dirty="0"/>
              <a:t> koji </a:t>
            </a:r>
            <a:r>
              <a:rPr lang="en-US" sz="2000" dirty="0" err="1"/>
              <a:t>rade</a:t>
            </a:r>
            <a:r>
              <a:rPr lang="en-US" sz="2000" dirty="0"/>
              <a:t> </a:t>
            </a:r>
            <a:r>
              <a:rPr lang="en-US" sz="2000" dirty="0" err="1"/>
              <a:t>i</a:t>
            </a:r>
            <a:r>
              <a:rPr lang="en-US" sz="2000" dirty="0"/>
              <a:t> </a:t>
            </a:r>
            <a:r>
              <a:rPr lang="en-US" sz="2000" dirty="0" err="1"/>
              <a:t>upravljaju</a:t>
            </a:r>
            <a:r>
              <a:rPr lang="en-US" sz="2000" dirty="0"/>
              <a:t> GIS </a:t>
            </a:r>
            <a:r>
              <a:rPr lang="en-US" sz="2000" dirty="0" err="1"/>
              <a:t>tehnologijom</a:t>
            </a:r>
            <a:r>
              <a:rPr lang="en-US" sz="2000" dirty="0"/>
              <a:t>, od </a:t>
            </a:r>
            <a:r>
              <a:rPr lang="en-US" sz="2000" dirty="0" err="1"/>
              <a:t>analitičara</a:t>
            </a:r>
            <a:r>
              <a:rPr lang="en-US" sz="2000" dirty="0"/>
              <a:t> </a:t>
            </a:r>
            <a:r>
              <a:rPr lang="en-US" sz="2000" dirty="0" err="1"/>
              <a:t>podataka</a:t>
            </a:r>
            <a:r>
              <a:rPr lang="en-US" sz="2000" dirty="0"/>
              <a:t> do </a:t>
            </a:r>
            <a:r>
              <a:rPr lang="en-US" sz="2000" dirty="0" err="1"/>
              <a:t>donositelja</a:t>
            </a:r>
            <a:r>
              <a:rPr lang="en-US" sz="2000" dirty="0"/>
              <a:t> </a:t>
            </a:r>
            <a:r>
              <a:rPr lang="en-US" sz="2000" dirty="0" err="1"/>
              <a:t>odluka</a:t>
            </a:r>
            <a:r>
              <a:rPr lang="en-US" sz="2000" dirty="0"/>
              <a:t>.</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Izvor: </a:t>
            </a:r>
            <a:r>
              <a:rPr lang="en-US" sz="1200" dirty="0">
                <a:solidFill>
                  <a:srgbClr val="7F7F7F"/>
                </a:solidFill>
              </a:rPr>
              <a:t>Kishore and </a:t>
            </a:r>
            <a:r>
              <a:rPr lang="en-US" sz="1200" dirty="0" err="1">
                <a:solidFill>
                  <a:srgbClr val="7F7F7F"/>
                </a:solidFill>
              </a:rPr>
              <a:t>Rautray</a:t>
            </a:r>
            <a:r>
              <a:rPr lang="en-US" sz="1200" dirty="0">
                <a:solidFill>
                  <a:srgbClr val="7F7F7F"/>
                </a:solidFill>
              </a:rPr>
              <a:t> (n.d.)</a:t>
            </a:r>
            <a:endParaRPr lang="pl-PL" sz="1200" dirty="0">
              <a:solidFill>
                <a:srgbClr val="7F7F7F"/>
              </a:solidFill>
            </a:endParaRPr>
          </a:p>
        </p:txBody>
      </p:sp>
      <p:pic>
        <p:nvPicPr>
          <p:cNvPr id="6" name="Picture 5" descr="A diagram of a diagram&#10;&#10;Description automatically generated with medium confidence">
            <a:extLst>
              <a:ext uri="{FF2B5EF4-FFF2-40B4-BE49-F238E27FC236}">
                <a16:creationId xmlns:a16="http://schemas.microsoft.com/office/drawing/2014/main" id="{854F8EBD-E19F-0CD7-E964-B1EB8530A3F0}"/>
              </a:ext>
            </a:extLst>
          </p:cNvPr>
          <p:cNvPicPr>
            <a:picLocks noChangeAspect="1"/>
          </p:cNvPicPr>
          <p:nvPr/>
        </p:nvPicPr>
        <p:blipFill>
          <a:blip r:embed="rId2"/>
          <a:stretch>
            <a:fillRect/>
          </a:stretch>
        </p:blipFill>
        <p:spPr>
          <a:xfrm>
            <a:off x="8797253" y="2166151"/>
            <a:ext cx="2771378" cy="3181356"/>
          </a:xfrm>
          <a:prstGeom prst="rect">
            <a:avLst/>
          </a:prstGeom>
        </p:spPr>
      </p:pic>
    </p:spTree>
    <p:extLst>
      <p:ext uri="{BB962C8B-B14F-4D97-AF65-F5344CB8AC3E}">
        <p14:creationId xmlns:p14="http://schemas.microsoft.com/office/powerpoint/2010/main" val="35074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a:t>GIS slojevi</a:t>
            </a:r>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r>
              <a:rPr lang="en-US" sz="2000" dirty="0" err="1"/>
              <a:t>Jedna</a:t>
            </a:r>
            <a:r>
              <a:rPr lang="en-US" sz="2000" dirty="0"/>
              <a:t> od </a:t>
            </a:r>
            <a:r>
              <a:rPr lang="en-US" sz="2000" dirty="0" err="1"/>
              <a:t>ključnih</a:t>
            </a:r>
            <a:r>
              <a:rPr lang="en-US" sz="2000" dirty="0"/>
              <a:t> </a:t>
            </a:r>
            <a:r>
              <a:rPr lang="en-US" sz="2000" dirty="0" err="1"/>
              <a:t>komponenti</a:t>
            </a:r>
            <a:r>
              <a:rPr lang="en-US" sz="2000" dirty="0"/>
              <a:t> GIS </a:t>
            </a:r>
            <a:r>
              <a:rPr lang="en-US" sz="2000" dirty="0" err="1"/>
              <a:t>tehnologije</a:t>
            </a:r>
            <a:r>
              <a:rPr lang="en-US" sz="2000" dirty="0"/>
              <a:t> je </a:t>
            </a:r>
            <a:r>
              <a:rPr lang="en-US" sz="2000" dirty="0" err="1"/>
              <a:t>koncept</a:t>
            </a:r>
            <a:r>
              <a:rPr lang="en-US" sz="2000" dirty="0"/>
              <a:t> </a:t>
            </a:r>
            <a:r>
              <a:rPr lang="en-US" sz="2000" dirty="0" err="1"/>
              <a:t>slojeva</a:t>
            </a:r>
            <a:endParaRPr lang="en-US" sz="2000" dirty="0"/>
          </a:p>
          <a:p>
            <a:r>
              <a:rPr lang="en-US" sz="2000" dirty="0" err="1"/>
              <a:t>Sloj</a:t>
            </a:r>
            <a:r>
              <a:rPr lang="en-US" sz="2000" dirty="0"/>
              <a:t> je </a:t>
            </a:r>
            <a:r>
              <a:rPr lang="en-US" sz="2000" dirty="0" err="1"/>
              <a:t>isječak</a:t>
            </a:r>
            <a:r>
              <a:rPr lang="en-US" sz="2000" dirty="0"/>
              <a:t> </a:t>
            </a:r>
            <a:r>
              <a:rPr lang="en-US" sz="2000" dirty="0" err="1"/>
              <a:t>geografske</a:t>
            </a:r>
            <a:r>
              <a:rPr lang="en-US" sz="2000" dirty="0"/>
              <a:t> </a:t>
            </a:r>
            <a:r>
              <a:rPr lang="en-US" sz="2000" dirty="0" err="1"/>
              <a:t>stvarnosti</a:t>
            </a:r>
            <a:r>
              <a:rPr lang="en-US" sz="2000" dirty="0"/>
              <a:t> u </a:t>
            </a:r>
            <a:r>
              <a:rPr lang="en-US" sz="2000" dirty="0" err="1"/>
              <a:t>određenom</a:t>
            </a:r>
            <a:r>
              <a:rPr lang="en-US" sz="2000" dirty="0"/>
              <a:t> </a:t>
            </a:r>
            <a:r>
              <a:rPr lang="en-US" sz="2000" dirty="0" err="1"/>
              <a:t>području</a:t>
            </a:r>
            <a:r>
              <a:rPr lang="en-US" sz="2000" dirty="0"/>
              <a:t>. </a:t>
            </a:r>
            <a:r>
              <a:rPr lang="en-US" sz="2000" dirty="0" err="1"/>
              <a:t>Svaki</a:t>
            </a:r>
            <a:r>
              <a:rPr lang="en-US" sz="2000" dirty="0"/>
              <a:t> </a:t>
            </a:r>
            <a:r>
              <a:rPr lang="en-US" sz="2000" dirty="0" err="1"/>
              <a:t>sloj</a:t>
            </a:r>
            <a:r>
              <a:rPr lang="en-US" sz="2000" dirty="0"/>
              <a:t> u GIS-u </a:t>
            </a:r>
            <a:r>
              <a:rPr lang="en-US" sz="2000" dirty="0" err="1"/>
              <a:t>odgovara</a:t>
            </a:r>
            <a:r>
              <a:rPr lang="en-US" sz="2000" dirty="0"/>
              <a:t> </a:t>
            </a:r>
            <a:r>
              <a:rPr lang="en-US" sz="2000" dirty="0" err="1"/>
              <a:t>određenoj</a:t>
            </a:r>
            <a:r>
              <a:rPr lang="en-US" sz="2000" dirty="0"/>
              <a:t> </a:t>
            </a:r>
            <a:r>
              <a:rPr lang="en-US" sz="2000" dirty="0" err="1"/>
              <a:t>vrsti</a:t>
            </a:r>
            <a:r>
              <a:rPr lang="en-US" sz="2000" dirty="0"/>
              <a:t> </a:t>
            </a:r>
            <a:r>
              <a:rPr lang="en-US" sz="2000" dirty="0" err="1"/>
              <a:t>podataka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ceste</a:t>
            </a:r>
            <a:r>
              <a:rPr lang="en-US" sz="2000" dirty="0"/>
              <a:t>, </a:t>
            </a:r>
            <a:r>
              <a:rPr lang="en-US" sz="2000" dirty="0" err="1"/>
              <a:t>korištenje</a:t>
            </a:r>
            <a:r>
              <a:rPr lang="en-US" sz="2000" dirty="0"/>
              <a:t> </a:t>
            </a:r>
            <a:r>
              <a:rPr lang="en-US" sz="2000" dirty="0" err="1"/>
              <a:t>zemljišta</a:t>
            </a:r>
            <a:r>
              <a:rPr lang="en-US" sz="2000" dirty="0"/>
              <a:t>, </a:t>
            </a:r>
            <a:r>
              <a:rPr lang="en-US" sz="2000" dirty="0" err="1"/>
              <a:t>nadmorska</a:t>
            </a:r>
            <a:r>
              <a:rPr lang="en-US" sz="2000" dirty="0"/>
              <a:t> </a:t>
            </a:r>
            <a:r>
              <a:rPr lang="en-US" sz="2000" dirty="0" err="1"/>
              <a:t>visina</a:t>
            </a:r>
            <a:r>
              <a:rPr lang="en-US" sz="2000" dirty="0"/>
              <a:t>, </a:t>
            </a:r>
            <a:r>
              <a:rPr lang="en-US" sz="2000" dirty="0" err="1"/>
              <a:t>vodena</a:t>
            </a:r>
            <a:r>
              <a:rPr lang="en-US" sz="2000" dirty="0"/>
              <a:t> </a:t>
            </a:r>
            <a:r>
              <a:rPr lang="en-US" sz="2000" dirty="0" err="1"/>
              <a:t>tijela</a:t>
            </a:r>
            <a:r>
              <a:rPr lang="en-US" sz="2000" dirty="0"/>
              <a:t> </a:t>
            </a:r>
            <a:r>
              <a:rPr lang="en-US" sz="2000" dirty="0" err="1"/>
              <a:t>ili</a:t>
            </a:r>
            <a:r>
              <a:rPr lang="en-US" sz="2000" dirty="0"/>
              <a:t> </a:t>
            </a:r>
            <a:r>
              <a:rPr lang="en-US" sz="2000" dirty="0" err="1"/>
              <a:t>gustoća</a:t>
            </a:r>
            <a:r>
              <a:rPr lang="en-US" sz="2000" dirty="0"/>
              <a:t> </a:t>
            </a:r>
            <a:r>
              <a:rPr lang="en-US" sz="2000" dirty="0" err="1"/>
              <a:t>naseljenosti</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err="1">
                <a:solidFill>
                  <a:srgbClr val="7F7F7F"/>
                </a:solidFill>
              </a:rPr>
              <a:t>Esri</a:t>
            </a:r>
            <a:r>
              <a:rPr lang="hr-HR" sz="1200" dirty="0">
                <a:solidFill>
                  <a:srgbClr val="7F7F7F"/>
                </a:solidFill>
              </a:rPr>
              <a:t> (</a:t>
            </a:r>
            <a:r>
              <a:rPr lang="hr-HR" sz="1200" dirty="0" err="1">
                <a:solidFill>
                  <a:srgbClr val="7F7F7F"/>
                </a:solidFill>
              </a:rPr>
              <a:t>n.d.c</a:t>
            </a:r>
            <a:r>
              <a:rPr lang="hr-HR" sz="1200" dirty="0">
                <a:solidFill>
                  <a:srgbClr val="7F7F7F"/>
                </a:solidFill>
              </a:rPr>
              <a:t>)</a:t>
            </a:r>
            <a:endParaRPr lang="pl-PL" sz="1200" dirty="0">
              <a:solidFill>
                <a:srgbClr val="7F7F7F"/>
              </a:solidFill>
            </a:endParaRPr>
          </a:p>
        </p:txBody>
      </p:sp>
      <p:pic>
        <p:nvPicPr>
          <p:cNvPr id="6" name="Picture 5" descr="A screenshot of a map&#10;&#10;Description automatically generated">
            <a:extLst>
              <a:ext uri="{FF2B5EF4-FFF2-40B4-BE49-F238E27FC236}">
                <a16:creationId xmlns:a16="http://schemas.microsoft.com/office/drawing/2014/main" id="{CE77F69D-B85F-110C-583F-2C605A6491D2}"/>
              </a:ext>
            </a:extLst>
          </p:cNvPr>
          <p:cNvPicPr>
            <a:picLocks noChangeAspect="1"/>
          </p:cNvPicPr>
          <p:nvPr/>
        </p:nvPicPr>
        <p:blipFill>
          <a:blip r:embed="rId2"/>
          <a:stretch>
            <a:fillRect/>
          </a:stretch>
        </p:blipFill>
        <p:spPr>
          <a:xfrm>
            <a:off x="5228948" y="1100539"/>
            <a:ext cx="6285390" cy="4730671"/>
          </a:xfrm>
          <a:prstGeom prst="rect">
            <a:avLst/>
          </a:prstGeom>
        </p:spPr>
      </p:pic>
    </p:spTree>
    <p:extLst>
      <p:ext uri="{BB962C8B-B14F-4D97-AF65-F5344CB8AC3E}">
        <p14:creationId xmlns:p14="http://schemas.microsoft.com/office/powerpoint/2010/main" val="42590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Geographic information systems rely on a variety of data types to represent, analyze, and visualize geographical information.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vector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err="1">
                <a:solidFill>
                  <a:srgbClr val="1065AB"/>
                </a:solidFill>
                <a:ea typeface="Calibri" panose="020F0502020204030204" pitchFamily="34" charset="0"/>
                <a:cs typeface="Times New Roman" panose="02020603050405020304" pitchFamily="18" charset="0"/>
              </a:rPr>
              <a:t>Vector</a:t>
            </a:r>
            <a:r>
              <a:rPr lang="hr-HR" sz="1800" b="1" kern="100" dirty="0">
                <a:solidFill>
                  <a:srgbClr val="1065AB"/>
                </a:solidFill>
                <a:ea typeface="Calibri" panose="020F0502020204030204" pitchFamily="34" charset="0"/>
                <a:cs typeface="Times New Roman" panose="02020603050405020304" pitchFamily="18" charset="0"/>
              </a:rPr>
              <a:t> data:</a:t>
            </a:r>
          </a:p>
          <a:p>
            <a:pPr lvl="1"/>
            <a:r>
              <a:rPr lang="hr-HR" sz="1400" kern="100" dirty="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lines and polygons used to represent geographic data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all lines are captured as points connected by precisely straight lines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data represent discrete data points or specific locations, like schools, city names or points of interest. Line data represent linear features like roads and rivers and polygons are used for area features such as lakes, administrative boundaries, and forests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 data:</a:t>
            </a: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grid-based data structure composed of pixels or cells, each with an associated attribute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he most common sources of raster data are satellite imagery, aerial imagery, remotely sensed data, and data with shaded relief and topography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a:solidFill>
                  <a:srgbClr val="7F7F7F"/>
                </a:solidFill>
              </a:rPr>
              <a:t>Dempsey (2024); </a:t>
            </a:r>
            <a:r>
              <a:rPr lang="hr-HR" sz="1200" dirty="0" err="1">
                <a:solidFill>
                  <a:srgbClr val="7F7F7F"/>
                </a:solidFill>
              </a:rPr>
              <a:t>Longley</a:t>
            </a:r>
            <a:r>
              <a:rPr lang="hr-HR" sz="1200" dirty="0">
                <a:solidFill>
                  <a:srgbClr val="7F7F7F"/>
                </a:solidFill>
              </a:rPr>
              <a:t> </a:t>
            </a:r>
            <a:r>
              <a:rPr lang="hr-HR" sz="1200" dirty="0" err="1">
                <a:solidFill>
                  <a:srgbClr val="7F7F7F"/>
                </a:solidFill>
              </a:rPr>
              <a:t>et</a:t>
            </a:r>
            <a:r>
              <a:rPr lang="hr-HR" sz="1200" dirty="0">
                <a:solidFill>
                  <a:srgbClr val="7F7F7F"/>
                </a:solidFill>
              </a:rPr>
              <a:t> </a:t>
            </a:r>
            <a:r>
              <a:rPr lang="hr-HR" sz="1200" dirty="0" err="1">
                <a:solidFill>
                  <a:srgbClr val="7F7F7F"/>
                </a:solidFill>
              </a:rPr>
              <a:t>al</a:t>
            </a:r>
            <a:r>
              <a:rPr lang="hr-HR" sz="1200" dirty="0">
                <a:solidFill>
                  <a:srgbClr val="7F7F7F"/>
                </a:solidFill>
              </a:rPr>
              <a:t>. (2015)</a:t>
            </a:r>
            <a:endParaRPr lang="pl-PL" sz="1200" dirty="0">
              <a:solidFill>
                <a:srgbClr val="7F7F7F"/>
              </a:solidFill>
            </a:endParaRPr>
          </a:p>
        </p:txBody>
      </p:sp>
    </p:spTree>
    <p:extLst>
      <p:ext uri="{BB962C8B-B14F-4D97-AF65-F5344CB8AC3E}">
        <p14:creationId xmlns:p14="http://schemas.microsoft.com/office/powerpoint/2010/main" val="47538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podaci</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404954" cy="523220"/>
          </a:xfrm>
          <a:prstGeom prst="rect">
            <a:avLst/>
          </a:prstGeom>
          <a:noFill/>
        </p:spPr>
        <p:txBody>
          <a:bodyPr wrap="none" rtlCol="0">
            <a:spAutoFit/>
          </a:bodyPr>
          <a:lstStyle/>
          <a:p>
            <a:r>
              <a:rPr lang="hr-HR" sz="2800" b="1" dirty="0"/>
              <a:t>Vektorska slika</a:t>
            </a:r>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365712" cy="523220"/>
          </a:xfrm>
          <a:prstGeom prst="rect">
            <a:avLst/>
          </a:prstGeom>
          <a:noFill/>
        </p:spPr>
        <p:txBody>
          <a:bodyPr wrap="none" rtlCol="0">
            <a:spAutoFit/>
          </a:bodyPr>
          <a:lstStyle/>
          <a:p>
            <a:r>
              <a:rPr lang="hr-HR" sz="2800" b="1" dirty="0"/>
              <a:t>Rasterska slika</a:t>
            </a:r>
          </a:p>
        </p:txBody>
      </p:sp>
    </p:spTree>
    <p:extLst>
      <p:ext uri="{BB962C8B-B14F-4D97-AF65-F5344CB8AC3E}">
        <p14:creationId xmlns:p14="http://schemas.microsoft.com/office/powerpoint/2010/main" val="386195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GIS je </a:t>
            </a:r>
            <a:r>
              <a:rPr lang="en-US" sz="2000" dirty="0" err="1"/>
              <a:t>iz</a:t>
            </a:r>
            <a:r>
              <a:rPr lang="en-US" sz="2000" dirty="0"/>
              <a:t> </a:t>
            </a:r>
            <a:r>
              <a:rPr lang="en-US" sz="2000" dirty="0" err="1"/>
              <a:t>temelja</a:t>
            </a:r>
            <a:r>
              <a:rPr lang="en-US" sz="2000" dirty="0"/>
              <a:t> </a:t>
            </a:r>
            <a:r>
              <a:rPr lang="en-US" sz="2000" dirty="0" err="1"/>
              <a:t>transformirao</a:t>
            </a:r>
            <a:r>
              <a:rPr lang="en-US" sz="2000" dirty="0"/>
              <a:t> </a:t>
            </a:r>
            <a:r>
              <a:rPr lang="en-US" sz="2000" dirty="0" err="1"/>
              <a:t>sektor</a:t>
            </a:r>
            <a:r>
              <a:rPr lang="en-US" sz="2000" dirty="0"/>
              <a:t> </a:t>
            </a:r>
            <a:r>
              <a:rPr lang="en-US" sz="2000" dirty="0" err="1"/>
              <a:t>logistike</a:t>
            </a:r>
            <a:r>
              <a:rPr lang="en-US" sz="2000" dirty="0"/>
              <a:t>, </a:t>
            </a:r>
            <a:r>
              <a:rPr lang="en-US" sz="2000" dirty="0" err="1"/>
              <a:t>pružajući</a:t>
            </a:r>
            <a:r>
              <a:rPr lang="en-US" sz="2000" dirty="0"/>
              <a:t> alate koji </a:t>
            </a:r>
            <a:r>
              <a:rPr lang="en-US" sz="2000" dirty="0" err="1"/>
              <a:t>omogućuju</a:t>
            </a:r>
            <a:r>
              <a:rPr lang="en-US" sz="2000" dirty="0"/>
              <a:t> </a:t>
            </a:r>
            <a:r>
              <a:rPr lang="en-US" sz="2000" dirty="0" err="1"/>
              <a:t>učinkovitije</a:t>
            </a:r>
            <a:r>
              <a:rPr lang="en-US" sz="2000" dirty="0"/>
              <a:t>, </a:t>
            </a:r>
            <a:r>
              <a:rPr lang="en-US" sz="2000" dirty="0" err="1"/>
              <a:t>troškovno</a:t>
            </a:r>
            <a:r>
              <a:rPr lang="en-US" sz="2000" dirty="0"/>
              <a:t> </a:t>
            </a:r>
            <a:r>
              <a:rPr lang="en-US" sz="2000" dirty="0" err="1"/>
              <a:t>učinkovitije</a:t>
            </a:r>
            <a:r>
              <a:rPr lang="en-US" sz="2000" dirty="0"/>
              <a:t> </a:t>
            </a:r>
            <a:r>
              <a:rPr lang="en-US" sz="2000" dirty="0" err="1"/>
              <a:t>i</a:t>
            </a:r>
            <a:r>
              <a:rPr lang="en-US" sz="2000" dirty="0"/>
              <a:t> </a:t>
            </a:r>
            <a:r>
              <a:rPr lang="en-US" sz="2000" dirty="0" err="1"/>
              <a:t>strateške</a:t>
            </a:r>
            <a:r>
              <a:rPr lang="en-US" sz="2000" dirty="0"/>
              <a:t> </a:t>
            </a:r>
            <a:r>
              <a:rPr lang="en-US" sz="2000" dirty="0" err="1"/>
              <a:t>procese</a:t>
            </a:r>
            <a:r>
              <a:rPr lang="en-US" sz="2000" dirty="0"/>
              <a:t> </a:t>
            </a:r>
            <a:r>
              <a:rPr lang="en-US" sz="2000" dirty="0" err="1"/>
              <a:t>donošenja</a:t>
            </a:r>
            <a:r>
              <a:rPr lang="en-US" sz="2000" dirty="0"/>
              <a:t> </a:t>
            </a:r>
            <a:r>
              <a:rPr lang="en-US" sz="2000" dirty="0" err="1"/>
              <a:t>odluka</a:t>
            </a:r>
            <a:endParaRPr lang="en-US" sz="2000" dirty="0"/>
          </a:p>
          <a:p>
            <a:r>
              <a:rPr lang="en-US" sz="2000" dirty="0" err="1"/>
              <a:t>Integracija</a:t>
            </a:r>
            <a:r>
              <a:rPr lang="en-US" sz="2000" dirty="0"/>
              <a:t> GIS-a u </a:t>
            </a:r>
            <a:r>
              <a:rPr lang="en-US" sz="2000" dirty="0" err="1"/>
              <a:t>logistiku</a:t>
            </a:r>
            <a:r>
              <a:rPr lang="en-US" sz="2000" dirty="0"/>
              <a:t> </a:t>
            </a:r>
            <a:r>
              <a:rPr lang="en-US" sz="2000" dirty="0" err="1"/>
              <a:t>omogućuje</a:t>
            </a:r>
            <a:r>
              <a:rPr lang="en-US" sz="2000" dirty="0"/>
              <a:t> </a:t>
            </a:r>
            <a:r>
              <a:rPr lang="en-US" sz="2000" dirty="0" err="1"/>
              <a:t>vizualizaciju</a:t>
            </a:r>
            <a:r>
              <a:rPr lang="en-US" sz="2000" dirty="0"/>
              <a:t>, </a:t>
            </a:r>
            <a:r>
              <a:rPr lang="en-US" sz="2000" dirty="0" err="1"/>
              <a:t>analizu</a:t>
            </a:r>
            <a:r>
              <a:rPr lang="en-US" sz="2000" dirty="0"/>
              <a:t> </a:t>
            </a:r>
            <a:r>
              <a:rPr lang="en-US" sz="2000" dirty="0" err="1"/>
              <a:t>i</a:t>
            </a:r>
            <a:r>
              <a:rPr lang="en-US" sz="2000" dirty="0"/>
              <a:t> </a:t>
            </a:r>
            <a:r>
              <a:rPr lang="en-US" sz="2000" dirty="0" err="1"/>
              <a:t>interpretaciju</a:t>
            </a:r>
            <a:r>
              <a:rPr lang="en-US" sz="2000" dirty="0"/>
              <a:t> </a:t>
            </a:r>
            <a:r>
              <a:rPr lang="en-US" sz="2000" dirty="0" err="1"/>
              <a:t>prostornih</a:t>
            </a:r>
            <a:r>
              <a:rPr lang="en-US" sz="2000" dirty="0"/>
              <a:t> </a:t>
            </a:r>
            <a:r>
              <a:rPr lang="en-US" sz="2000" dirty="0" err="1"/>
              <a:t>podataka</a:t>
            </a:r>
            <a:r>
              <a:rPr lang="en-US" sz="2000" dirty="0"/>
              <a:t>, </a:t>
            </a:r>
            <a:r>
              <a:rPr lang="en-US" sz="2000" dirty="0" err="1"/>
              <a:t>što</a:t>
            </a:r>
            <a:r>
              <a:rPr lang="en-US" sz="2000" dirty="0"/>
              <a:t> je </a:t>
            </a:r>
            <a:r>
              <a:rPr lang="en-US" sz="2000" dirty="0" err="1"/>
              <a:t>ključno</a:t>
            </a:r>
            <a:r>
              <a:rPr lang="en-US" sz="2000" dirty="0"/>
              <a:t> za </a:t>
            </a:r>
            <a:r>
              <a:rPr lang="en-US" sz="2000" dirty="0" err="1"/>
              <a:t>optimizaciju</a:t>
            </a:r>
            <a:r>
              <a:rPr lang="en-US" sz="2000" dirty="0"/>
              <a:t> </a:t>
            </a:r>
            <a:r>
              <a:rPr lang="en-US" sz="2000" dirty="0" err="1"/>
              <a:t>ruta</a:t>
            </a:r>
            <a:r>
              <a:rPr lang="en-US" sz="2000" dirty="0"/>
              <a:t>, </a:t>
            </a:r>
            <a:r>
              <a:rPr lang="en-US" sz="2000" dirty="0" err="1"/>
              <a:t>upravljanje</a:t>
            </a:r>
            <a:r>
              <a:rPr lang="en-US" sz="2000" dirty="0"/>
              <a:t> </a:t>
            </a:r>
            <a:r>
              <a:rPr lang="en-US" sz="2000" dirty="0" err="1"/>
              <a:t>opskrbnim</a:t>
            </a:r>
            <a:r>
              <a:rPr lang="en-US" sz="2000" dirty="0"/>
              <a:t> </a:t>
            </a:r>
            <a:r>
              <a:rPr lang="en-US" sz="2000" dirty="0" err="1"/>
              <a:t>lancima</a:t>
            </a:r>
            <a:r>
              <a:rPr lang="en-US" sz="2000" dirty="0"/>
              <a:t> </a:t>
            </a:r>
            <a:r>
              <a:rPr lang="en-US" sz="2000" dirty="0" err="1"/>
              <a:t>i</a:t>
            </a:r>
            <a:r>
              <a:rPr lang="en-US" sz="2000" dirty="0"/>
              <a:t> </a:t>
            </a:r>
            <a:r>
              <a:rPr lang="en-US" sz="2000" dirty="0" err="1"/>
              <a:t>povećanje</a:t>
            </a:r>
            <a:r>
              <a:rPr lang="en-US" sz="2000" dirty="0"/>
              <a:t> </a:t>
            </a:r>
            <a:r>
              <a:rPr lang="en-US" sz="2000" dirty="0" err="1"/>
              <a:t>ukupne</a:t>
            </a:r>
            <a:r>
              <a:rPr lang="en-US" sz="2000" dirty="0"/>
              <a:t> </a:t>
            </a:r>
            <a:r>
              <a:rPr lang="en-US" sz="2000" dirty="0" err="1"/>
              <a:t>operativne</a:t>
            </a:r>
            <a:r>
              <a:rPr lang="en-US" sz="2000" dirty="0"/>
              <a:t> </a:t>
            </a:r>
            <a:r>
              <a:rPr lang="en-US" sz="2000" dirty="0" err="1"/>
              <a:t>učinkovitosti</a:t>
            </a:r>
            <a:endParaRPr lang="en-US" sz="2000" dirty="0"/>
          </a:p>
          <a:p>
            <a:r>
              <a:rPr lang="en-US" sz="2000" dirty="0" err="1"/>
              <a:t>Logistički</a:t>
            </a:r>
            <a:r>
              <a:rPr lang="en-US" sz="2000" dirty="0"/>
              <a:t> </a:t>
            </a:r>
            <a:r>
              <a:rPr lang="en-US" sz="2000" dirty="0" err="1"/>
              <a:t>profesionalci</a:t>
            </a:r>
            <a:r>
              <a:rPr lang="en-US" sz="2000" dirty="0"/>
              <a:t> </a:t>
            </a:r>
            <a:r>
              <a:rPr lang="en-US" sz="2000" dirty="0" err="1"/>
              <a:t>mogu</a:t>
            </a:r>
            <a:r>
              <a:rPr lang="en-US" sz="2000" dirty="0"/>
              <a:t> </a:t>
            </a:r>
            <a:r>
              <a:rPr lang="en-US" sz="2000" dirty="0" err="1"/>
              <a:t>vidjeti</a:t>
            </a:r>
            <a:r>
              <a:rPr lang="en-US" sz="2000" dirty="0"/>
              <a:t> </a:t>
            </a:r>
            <a:r>
              <a:rPr lang="en-US" sz="2000" dirty="0" err="1"/>
              <a:t>uzorke</a:t>
            </a:r>
            <a:r>
              <a:rPr lang="en-US" sz="2000" dirty="0"/>
              <a:t>, </a:t>
            </a:r>
            <a:r>
              <a:rPr lang="en-US" sz="2000" dirty="0" err="1"/>
              <a:t>odnose</a:t>
            </a:r>
            <a:r>
              <a:rPr lang="en-US" sz="2000" dirty="0"/>
              <a:t> </a:t>
            </a:r>
            <a:r>
              <a:rPr lang="en-US" sz="2000" dirty="0" err="1"/>
              <a:t>i</a:t>
            </a:r>
            <a:r>
              <a:rPr lang="en-US" sz="2000" dirty="0"/>
              <a:t> </a:t>
            </a:r>
            <a:r>
              <a:rPr lang="en-US" sz="2000" dirty="0" err="1"/>
              <a:t>trendove</a:t>
            </a:r>
            <a:r>
              <a:rPr lang="en-US" sz="2000" dirty="0"/>
              <a:t> koji </a:t>
            </a:r>
            <a:r>
              <a:rPr lang="en-US" sz="2000" dirty="0" err="1"/>
              <a:t>nisu</a:t>
            </a:r>
            <a:r>
              <a:rPr lang="en-US" sz="2000" dirty="0"/>
              <a:t> </a:t>
            </a:r>
            <a:r>
              <a:rPr lang="en-US" sz="2000" dirty="0" err="1"/>
              <a:t>vidljivi</a:t>
            </a:r>
            <a:r>
              <a:rPr lang="en-US" sz="2000" dirty="0"/>
              <a:t> u </a:t>
            </a:r>
            <a:r>
              <a:rPr lang="en-US" sz="2000" dirty="0" err="1"/>
              <a:t>tradicionalnim</a:t>
            </a:r>
            <a:r>
              <a:rPr lang="en-US" sz="2000" dirty="0"/>
              <a:t> </a:t>
            </a:r>
            <a:r>
              <a:rPr lang="en-US" sz="2000" dirty="0" err="1"/>
              <a:t>formatima</a:t>
            </a:r>
            <a:r>
              <a:rPr lang="en-US" sz="2000" dirty="0"/>
              <a:t> </a:t>
            </a:r>
            <a:r>
              <a:rPr lang="en-US" sz="2000" dirty="0" err="1"/>
              <a:t>podataka</a:t>
            </a:r>
            <a:r>
              <a:rPr lang="en-US" sz="2000" dirty="0"/>
              <a:t> </a:t>
            </a:r>
            <a:r>
              <a:rPr lang="en-US" sz="2000" dirty="0" err="1"/>
              <a:t>koristeći</a:t>
            </a:r>
            <a:r>
              <a:rPr lang="en-US" sz="2000" dirty="0"/>
              <a:t> </a:t>
            </a:r>
            <a:r>
              <a:rPr lang="en-US" sz="2000" dirty="0" err="1"/>
              <a:t>ih</a:t>
            </a:r>
            <a:r>
              <a:rPr lang="en-US" sz="2000" dirty="0"/>
              <a:t> za </a:t>
            </a:r>
            <a:r>
              <a:rPr lang="en-US" sz="2000" dirty="0" err="1"/>
              <a:t>lakše</a:t>
            </a:r>
            <a:r>
              <a:rPr lang="en-US" sz="2000" dirty="0"/>
              <a:t> </a:t>
            </a:r>
            <a:r>
              <a:rPr lang="en-US" sz="2000" dirty="0" err="1"/>
              <a:t>preklapanje</a:t>
            </a:r>
            <a:r>
              <a:rPr lang="en-US" sz="2000" dirty="0"/>
              <a:t> </a:t>
            </a:r>
            <a:r>
              <a:rPr lang="en-US" sz="2000" dirty="0" err="1"/>
              <a:t>različitih</a:t>
            </a:r>
            <a:r>
              <a:rPr lang="en-US" sz="2000" dirty="0"/>
              <a:t> </a:t>
            </a:r>
            <a:r>
              <a:rPr lang="en-US" sz="2000" dirty="0" err="1"/>
              <a:t>skupova</a:t>
            </a:r>
            <a:r>
              <a:rPr lang="en-US" sz="2000" dirty="0"/>
              <a:t> </a:t>
            </a:r>
            <a:r>
              <a:rPr lang="en-US" sz="2000" dirty="0" err="1"/>
              <a:t>podataka</a:t>
            </a:r>
            <a:r>
              <a:rPr lang="en-US" sz="2000" dirty="0"/>
              <a:t> </a:t>
            </a:r>
            <a:r>
              <a:rPr lang="en-US" sz="2000" dirty="0" err="1"/>
              <a:t>na</a:t>
            </a:r>
            <a:r>
              <a:rPr lang="en-US" sz="2000" dirty="0"/>
              <a:t> </a:t>
            </a:r>
            <a:r>
              <a:rPr lang="en-US" sz="2000" dirty="0" err="1"/>
              <a:t>karti</a:t>
            </a:r>
            <a:endParaRPr lang="en-US" sz="2000" dirty="0"/>
          </a:p>
          <a:p>
            <a:r>
              <a:rPr lang="en-US" sz="2000" dirty="0" err="1"/>
              <a:t>Strateško</a:t>
            </a:r>
            <a:r>
              <a:rPr lang="en-US" sz="2000" dirty="0"/>
              <a:t> </a:t>
            </a:r>
            <a:r>
              <a:rPr lang="en-US" sz="2000" dirty="0" err="1"/>
              <a:t>planiranje</a:t>
            </a:r>
            <a:r>
              <a:rPr lang="en-US" sz="2000" dirty="0"/>
              <a:t> </a:t>
            </a:r>
            <a:r>
              <a:rPr lang="en-US" sz="2000" dirty="0" err="1"/>
              <a:t>i</a:t>
            </a:r>
            <a:r>
              <a:rPr lang="en-US" sz="2000" dirty="0"/>
              <a:t> </a:t>
            </a:r>
            <a:r>
              <a:rPr lang="en-US" sz="2000" dirty="0" err="1"/>
              <a:t>operativna</a:t>
            </a:r>
            <a:r>
              <a:rPr lang="en-US" sz="2000" dirty="0"/>
              <a:t> </a:t>
            </a:r>
            <a:r>
              <a:rPr lang="en-US" sz="2000" dirty="0" err="1"/>
              <a:t>optimizacija</a:t>
            </a:r>
            <a:r>
              <a:rPr lang="en-US" sz="2000" dirty="0"/>
              <a:t> </a:t>
            </a:r>
            <a:r>
              <a:rPr lang="en-US" sz="2000" dirty="0" err="1"/>
              <a:t>imaju</a:t>
            </a:r>
            <a:r>
              <a:rPr lang="en-US" sz="2000" dirty="0"/>
              <a:t> </a:t>
            </a:r>
            <a:r>
              <a:rPr lang="en-US" sz="2000" dirty="0" err="1"/>
              <a:t>velike</a:t>
            </a:r>
            <a:r>
              <a:rPr lang="en-US" sz="2000" dirty="0"/>
              <a:t> </a:t>
            </a:r>
            <a:r>
              <a:rPr lang="en-US" sz="2000" dirty="0" err="1"/>
              <a:t>koristi</a:t>
            </a:r>
            <a:r>
              <a:rPr lang="en-US" sz="2000" dirty="0"/>
              <a:t> od </a:t>
            </a:r>
            <a:r>
              <a:rPr lang="en-US" sz="2000" dirty="0" err="1"/>
              <a:t>ove</a:t>
            </a:r>
            <a:r>
              <a:rPr lang="en-US" sz="2000" dirty="0"/>
              <a:t> </a:t>
            </a:r>
            <a:r>
              <a:rPr lang="en-US" sz="2000" dirty="0" err="1"/>
              <a:t>prostorne</a:t>
            </a:r>
            <a:r>
              <a:rPr lang="en-US" sz="2000" dirty="0"/>
              <a:t> </a:t>
            </a:r>
            <a:r>
              <a:rPr lang="en-US" sz="2000" dirty="0" err="1"/>
              <a:t>perspektive</a:t>
            </a:r>
            <a:endParaRPr lang="hr-HR" sz="2000" dirty="0"/>
          </a:p>
        </p:txBody>
      </p:sp>
    </p:spTree>
    <p:extLst>
      <p:ext uri="{BB962C8B-B14F-4D97-AF65-F5344CB8AC3E}">
        <p14:creationId xmlns:p14="http://schemas.microsoft.com/office/powerpoint/2010/main" val="8050530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fdb3a0747c2ecd7720260e746945aa9f">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64b2b236de84b52866d49dcb151f096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A4736D34-48DB-4BA2-A714-B3384900A4B5}"/>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3012</TotalTime>
  <Words>1766</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Tahoma</vt:lpstr>
      <vt:lpstr>Motyw pakietu Office</vt:lpstr>
      <vt:lpstr>Poslovna inteligencija</vt:lpstr>
      <vt:lpstr>Sadržaj</vt:lpstr>
      <vt:lpstr>GIS</vt:lpstr>
      <vt:lpstr>GIS – definicija i povijest</vt:lpstr>
      <vt:lpstr>GIS komponente</vt:lpstr>
      <vt:lpstr>GIS slojevi</vt:lpstr>
      <vt:lpstr>GIS data</vt:lpstr>
      <vt:lpstr>GIS podaci</vt:lpstr>
      <vt:lpstr>GIS u logistici</vt:lpstr>
      <vt:lpstr>GIS u logistici</vt:lpstr>
      <vt:lpstr>GIS u logistici</vt:lpstr>
      <vt:lpstr>GIS u logistici</vt:lpstr>
      <vt:lpstr>GIS u logistici</vt:lpstr>
      <vt:lpstr>GIS trendovi</vt:lpstr>
      <vt:lpstr>GIS trendovi – cloud computing</vt:lpstr>
      <vt:lpstr>GIS trendovi – AI i ML</vt:lpstr>
      <vt:lpstr>GIS trendovi – dronovi</vt:lpstr>
      <vt:lpstr>GIS trendovi – AR i VR</vt:lpstr>
      <vt:lpstr>GIS trendovi – Analiza podataka u stvarnom vremenu</vt:lpstr>
      <vt:lpstr>Sažetak</vt:lpstr>
      <vt:lpstr>Hvala na pažnji</vt:lpstr>
      <vt:lpstr>Autori:  Dario Šebalj Dejan Mirčetić Michał Adamczak   Zadnja verzija: Lipanj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25</cp:revision>
  <dcterms:created xsi:type="dcterms:W3CDTF">2023-07-06T12:09:08Z</dcterms:created>
  <dcterms:modified xsi:type="dcterms:W3CDTF">2025-11-05T08:59:50Z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