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67" r:id="rId8"/>
    <p:sldId id="293" r:id="rId9"/>
    <p:sldId id="294"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266" r:id="rId24"/>
    <p:sldId id="263" r:id="rId25"/>
    <p:sldId id="335" r:id="rId26"/>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B197E6-3600-4F56-ADB4-37D0820EC694}" v="4" dt="2025-11-05T08:59:45.2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95097" autoAdjust="0"/>
  </p:normalViewPr>
  <p:slideViewPr>
    <p:cSldViewPr snapToGrid="0">
      <p:cViewPr varScale="1">
        <p:scale>
          <a:sx n="102" d="100"/>
          <a:sy n="102" d="100"/>
        </p:scale>
        <p:origin x="768" y="11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io Šebalj" userId="a71eced3-786e-4eb6-80ca-f62c4fda7d06" providerId="ADAL" clId="{0D71F56B-DD92-4394-A640-FC2E09197DEC}"/>
    <pc:docChg chg="modSld modMainMaster">
      <pc:chgData name="Dario Šebalj" userId="a71eced3-786e-4eb6-80ca-f62c4fda7d06" providerId="ADAL" clId="{0D71F56B-DD92-4394-A640-FC2E09197DEC}" dt="2025-11-05T08:59:45.241" v="8"/>
      <pc:docMkLst>
        <pc:docMk/>
      </pc:docMkLst>
      <pc:sldChg chg="addSp delSp modSp mod">
        <pc:chgData name="Dario Šebalj" userId="a71eced3-786e-4eb6-80ca-f62c4fda7d06" providerId="ADAL" clId="{0D71F56B-DD92-4394-A640-FC2E09197DEC}" dt="2025-11-05T08:59:29.933" v="6"/>
        <pc:sldMkLst>
          <pc:docMk/>
          <pc:sldMk cId="2920479427" sldId="256"/>
        </pc:sldMkLst>
        <pc:spChg chg="mod">
          <ac:chgData name="Dario Šebalj" userId="a71eced3-786e-4eb6-80ca-f62c4fda7d06" providerId="ADAL" clId="{0D71F56B-DD92-4394-A640-FC2E09197DEC}" dt="2025-11-05T08:59:25.775" v="0" actId="6549"/>
          <ac:spMkLst>
            <pc:docMk/>
            <pc:sldMk cId="2920479427" sldId="256"/>
            <ac:spMk id="5" creationId="{9AC256C7-DE57-3D54-E589-F59329555D7C}"/>
          </ac:spMkLst>
        </pc:spChg>
        <pc:spChg chg="mod">
          <ac:chgData name="Dario Šebalj" userId="a71eced3-786e-4eb6-80ca-f62c4fda7d06" providerId="ADAL" clId="{0D71F56B-DD92-4394-A640-FC2E09197DEC}" dt="2025-11-05T08:59:27.743" v="4" actId="6549"/>
          <ac:spMkLst>
            <pc:docMk/>
            <pc:sldMk cId="2920479427" sldId="256"/>
            <ac:spMk id="6" creationId="{311E5F1D-370A-1D7A-7E79-CCEB891EE01F}"/>
          </ac:spMkLst>
        </pc:spChg>
        <pc:picChg chg="add mod">
          <ac:chgData name="Dario Šebalj" userId="a71eced3-786e-4eb6-80ca-f62c4fda7d06" providerId="ADAL" clId="{0D71F56B-DD92-4394-A640-FC2E09197DEC}" dt="2025-11-05T08:59:29.933" v="6"/>
          <ac:picMkLst>
            <pc:docMk/>
            <pc:sldMk cId="2920479427" sldId="256"/>
            <ac:picMk id="3" creationId="{7D8F5F0B-B0A6-BF27-2DD4-FC75D00EB03A}"/>
          </ac:picMkLst>
        </pc:picChg>
        <pc:picChg chg="del">
          <ac:chgData name="Dario Šebalj" userId="a71eced3-786e-4eb6-80ca-f62c4fda7d06" providerId="ADAL" clId="{0D71F56B-DD92-4394-A640-FC2E09197DEC}" dt="2025-11-05T08:59:29.601" v="5" actId="478"/>
          <ac:picMkLst>
            <pc:docMk/>
            <pc:sldMk cId="2920479427" sldId="256"/>
            <ac:picMk id="1026" creationId="{DF3823DD-8D25-872F-C72C-4C503464DBA8}"/>
          </ac:picMkLst>
        </pc:picChg>
      </pc:sldChg>
      <pc:sldMasterChg chg="addSp delSp modSp">
        <pc:chgData name="Dario Šebalj" userId="a71eced3-786e-4eb6-80ca-f62c4fda7d06" providerId="ADAL" clId="{0D71F56B-DD92-4394-A640-FC2E09197DEC}" dt="2025-11-05T08:59:45.241" v="8"/>
        <pc:sldMasterMkLst>
          <pc:docMk/>
          <pc:sldMasterMk cId="3146977866" sldId="2147483648"/>
        </pc:sldMasterMkLst>
        <pc:spChg chg="add mod">
          <ac:chgData name="Dario Šebalj" userId="a71eced3-786e-4eb6-80ca-f62c4fda7d06" providerId="ADAL" clId="{0D71F56B-DD92-4394-A640-FC2E09197DEC}" dt="2025-11-05T08:59:45.241" v="8"/>
          <ac:spMkLst>
            <pc:docMk/>
            <pc:sldMasterMk cId="3146977866" sldId="2147483648"/>
            <ac:spMk id="4" creationId="{254DADD9-14ED-0A08-6DD8-AB5772377613}"/>
          </ac:spMkLst>
        </pc:spChg>
        <pc:spChg chg="del">
          <ac:chgData name="Dario Šebalj" userId="a71eced3-786e-4eb6-80ca-f62c4fda7d06" providerId="ADAL" clId="{0D71F56B-DD92-4394-A640-FC2E09197DEC}" dt="2025-11-05T08:59:40.514" v="7" actId="478"/>
          <ac:spMkLst>
            <pc:docMk/>
            <pc:sldMasterMk cId="3146977866" sldId="2147483648"/>
            <ac:spMk id="5" creationId="{EDB8B49A-91DD-E2E0-C046-13FDB51AFF31}"/>
          </ac:spMkLst>
        </pc:spChg>
        <pc:picChg chg="del">
          <ac:chgData name="Dario Šebalj" userId="a71eced3-786e-4eb6-80ca-f62c4fda7d06" providerId="ADAL" clId="{0D71F56B-DD92-4394-A640-FC2E09197DEC}" dt="2025-11-05T08:59:40.514" v="7" actId="478"/>
          <ac:picMkLst>
            <pc:docMk/>
            <pc:sldMasterMk cId="3146977866" sldId="2147483648"/>
            <ac:picMk id="9" creationId="{A1CFD1AA-490A-2DEF-96E8-48A625214639}"/>
          </ac:picMkLst>
        </pc:picChg>
        <pc:picChg chg="add mod">
          <ac:chgData name="Dario Šebalj" userId="a71eced3-786e-4eb6-80ca-f62c4fda7d06" providerId="ADAL" clId="{0D71F56B-DD92-4394-A640-FC2E09197DEC}" dt="2025-11-05T08:59:45.241" v="8"/>
          <ac:picMkLst>
            <pc:docMk/>
            <pc:sldMasterMk cId="3146977866" sldId="2147483648"/>
            <ac:picMk id="10" creationId="{3D2D5039-BF76-99AA-E299-29E6C19F6432}"/>
          </ac:picMkLst>
        </pc:picChg>
      </pc:sldMaster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4">
            <a:extLst>
              <a:ext uri="{FF2B5EF4-FFF2-40B4-BE49-F238E27FC236}">
                <a16:creationId xmlns:a16="http://schemas.microsoft.com/office/drawing/2014/main" id="{254DADD9-14ED-0A08-6DD8-AB5772377613}"/>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10" name="Picture 9" descr="A blue flag with yellow stars&#10;&#10;AI-generated content may be incorrect.">
            <a:extLst>
              <a:ext uri="{FF2B5EF4-FFF2-40B4-BE49-F238E27FC236}">
                <a16:creationId xmlns:a16="http://schemas.microsoft.com/office/drawing/2014/main" id="{3D2D5039-BF76-99AA-E299-29E6C19F643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inteligencija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GIS u logistici</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ole tekstowe 5">
            <a:extLst>
              <a:ext uri="{FF2B5EF4-FFF2-40B4-BE49-F238E27FC236}">
                <a16:creationId xmlns:a16="http://schemas.microsoft.com/office/drawing/2014/main" id="{311E5F1D-370A-1D7A-7E79-CCEB891EE01F}"/>
              </a:ext>
            </a:extLst>
          </p:cNvPr>
          <p:cNvSpPr txBox="1"/>
          <p:nvPr/>
        </p:nvSpPr>
        <p:spPr>
          <a:xfrm>
            <a:off x="6266562" y="5723984"/>
            <a:ext cx="4967365" cy="738664"/>
          </a:xfrm>
          <a:prstGeom prst="rect">
            <a:avLst/>
          </a:prstGeom>
          <a:noFill/>
        </p:spPr>
        <p:txBody>
          <a:bodyPr wrap="square">
            <a:spAutoFit/>
          </a:bodyPr>
          <a:lstStyle/>
          <a:p>
            <a:r>
              <a:rPr lang="hr-HR" sz="1050" dirty="0" err="1">
                <a:latin typeface="Tahoma" panose="020B0604030504040204" pitchFamily="34" charset="0"/>
                <a:ea typeface="Tahoma" panose="020B0604030504040204" pitchFamily="34" charset="0"/>
                <a:cs typeface="Tahoma" panose="020B0604030504040204" pitchFamily="34" charset="0"/>
              </a:rPr>
              <a:t>Suf</a:t>
            </a:r>
            <a:r>
              <a:rPr lang="en-US" sz="1050" dirty="0" err="1">
                <a:latin typeface="Tahoma" panose="020B0604030504040204" pitchFamily="34" charset="0"/>
                <a:ea typeface="Tahoma" panose="020B0604030504040204" pitchFamily="34" charset="0"/>
                <a:cs typeface="Tahoma" panose="020B0604030504040204" pitchFamily="34" charset="0"/>
              </a:rPr>
              <a:t>inancirano</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sredstvima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Europske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a:t>
            </a:r>
          </a:p>
          <a:p>
            <a:r>
              <a:rPr lang="en-US" sz="1050" dirty="0" err="1">
                <a:latin typeface="Tahoma" panose="020B0604030504040204" pitchFamily="34" charset="0"/>
                <a:ea typeface="Tahoma" panose="020B0604030504040204" pitchFamily="34" charset="0"/>
                <a:cs typeface="Tahoma" panose="020B0604030504040204" pitchFamily="34" charset="0"/>
              </a:rPr>
              <a:t>Izneseni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stavovi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mišljenja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su</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stavovi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mišljenja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autora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ne </a:t>
            </a:r>
            <a:r>
              <a:rPr lang="en-US" sz="1050" dirty="0" err="1">
                <a:latin typeface="Tahoma" panose="020B0604030504040204" pitchFamily="34" charset="0"/>
                <a:ea typeface="Tahoma" panose="020B0604030504040204" pitchFamily="34" charset="0"/>
                <a:cs typeface="Tahoma" panose="020B0604030504040204" pitchFamily="34" charset="0"/>
              </a:rPr>
              <a:t>moraju</a:t>
            </a:r>
            <a:r>
              <a:rPr lang="en-US" sz="1050" dirty="0">
                <a:latin typeface="Tahoma" panose="020B0604030504040204" pitchFamily="34" charset="0"/>
                <a:ea typeface="Tahoma" panose="020B0604030504040204" pitchFamily="34" charset="0"/>
                <a:cs typeface="Tahoma" panose="020B0604030504040204" pitchFamily="34" charset="0"/>
              </a:rPr>
              <a:t> se </a:t>
            </a:r>
            <a:r>
              <a:rPr lang="en-US" sz="1050" dirty="0" err="1">
                <a:latin typeface="Tahoma" panose="020B0604030504040204" pitchFamily="34" charset="0"/>
                <a:ea typeface="Tahoma" panose="020B0604030504040204" pitchFamily="34" charset="0"/>
                <a:cs typeface="Tahoma" panose="020B0604030504040204" pitchFamily="34" charset="0"/>
              </a:rPr>
              <a:t>podudarati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stavovima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mišljenjima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Europske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ili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Nacionalne</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agencije</a:t>
            </a:r>
            <a:r>
              <a:rPr lang="en-US" sz="1050" dirty="0">
                <a:latin typeface="Tahoma" panose="020B0604030504040204" pitchFamily="34" charset="0"/>
                <a:ea typeface="Tahoma" panose="020B0604030504040204" pitchFamily="34" charset="0"/>
                <a:cs typeface="Tahoma" panose="020B0604030504040204" pitchFamily="34" charset="0"/>
              </a:rPr>
              <a:t> (NA). Ni </a:t>
            </a:r>
            <a:r>
              <a:rPr lang="en-US" sz="1050" dirty="0" err="1">
                <a:latin typeface="Tahoma" panose="020B0604030504040204" pitchFamily="34" charset="0"/>
                <a:ea typeface="Tahoma" panose="020B0604030504040204" pitchFamily="34" charset="0"/>
                <a:cs typeface="Tahoma" panose="020B0604030504040204" pitchFamily="34" charset="0"/>
              </a:rPr>
              <a:t>Europska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unija</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ni</a:t>
            </a:r>
            <a:r>
              <a:rPr lang="en-US" sz="1050" dirty="0">
                <a:latin typeface="Tahoma" panose="020B0604030504040204" pitchFamily="34" charset="0"/>
                <a:ea typeface="Tahoma" panose="020B0604030504040204" pitchFamily="34" charset="0"/>
                <a:cs typeface="Tahoma" panose="020B0604030504040204" pitchFamily="34" charset="0"/>
              </a:rPr>
              <a:t> NA ne </a:t>
            </a:r>
            <a:r>
              <a:rPr lang="en-US" sz="1050" dirty="0" err="1">
                <a:latin typeface="Tahoma" panose="020B0604030504040204" pitchFamily="34" charset="0"/>
                <a:ea typeface="Tahoma" panose="020B0604030504040204" pitchFamily="34" charset="0"/>
                <a:cs typeface="Tahoma" panose="020B0604030504040204" pitchFamily="34" charset="0"/>
              </a:rPr>
              <a:t>mogu</a:t>
            </a:r>
            <a:r>
              <a:rPr lang="en-US" sz="1050" dirty="0">
                <a:latin typeface="Tahoma" panose="020B0604030504040204" pitchFamily="34" charset="0"/>
                <a:ea typeface="Tahoma" panose="020B0604030504040204" pitchFamily="34" charset="0"/>
                <a:cs typeface="Tahoma" panose="020B0604030504040204" pitchFamily="34" charset="0"/>
              </a:rPr>
              <a:t> se </a:t>
            </a:r>
            <a:r>
              <a:rPr lang="en-US" sz="1050" dirty="0" err="1">
                <a:latin typeface="Tahoma" panose="020B0604030504040204" pitchFamily="34" charset="0"/>
                <a:ea typeface="Tahoma" panose="020B0604030504040204" pitchFamily="34" charset="0"/>
                <a:cs typeface="Tahoma" panose="020B0604030504040204" pitchFamily="34" charset="0"/>
              </a:rPr>
              <a:t>smatrati</a:t>
            </a:r>
            <a:r>
              <a:rPr lang="en-US" sz="1050" dirty="0">
                <a:latin typeface="Tahoma" panose="020B0604030504040204" pitchFamily="34" charset="0"/>
                <a:ea typeface="Tahoma" panose="020B0604030504040204" pitchFamily="34" charset="0"/>
                <a:cs typeface="Tahoma" panose="020B0604030504040204" pitchFamily="34" charset="0"/>
              </a:rPr>
              <a:t> </a:t>
            </a:r>
            <a:r>
              <a:rPr lang="en-US" sz="1050" dirty="0" err="1">
                <a:latin typeface="Tahoma" panose="020B0604030504040204" pitchFamily="34" charset="0"/>
                <a:ea typeface="Tahoma" panose="020B0604030504040204" pitchFamily="34" charset="0"/>
                <a:cs typeface="Tahoma" panose="020B0604030504040204" pitchFamily="34" charset="0"/>
              </a:rPr>
              <a:t>odgovornima</a:t>
            </a:r>
            <a:r>
              <a:rPr lang="en-US" sz="1050" dirty="0">
                <a:latin typeface="Tahoma" panose="020B0604030504040204" pitchFamily="34" charset="0"/>
                <a:ea typeface="Tahoma" panose="020B0604030504040204" pitchFamily="34" charset="0"/>
                <a:cs typeface="Tahoma" panose="020B0604030504040204" pitchFamily="34" charset="0"/>
              </a:rPr>
              <a:t> za </a:t>
            </a:r>
            <a:r>
              <a:rPr lang="en-US" sz="1050" dirty="0" err="1">
                <a:latin typeface="Tahoma" panose="020B0604030504040204" pitchFamily="34" charset="0"/>
                <a:ea typeface="Tahoma" panose="020B0604030504040204" pitchFamily="34" charset="0"/>
                <a:cs typeface="Tahoma" panose="020B0604030504040204" pitchFamily="34" charset="0"/>
              </a:rPr>
              <a:t>njih</a:t>
            </a:r>
            <a:r>
              <a:rPr lang="en-US" sz="1050" dirty="0">
                <a:latin typeface="Tahoma" panose="020B0604030504040204" pitchFamily="34" charset="0"/>
                <a:ea typeface="Tahoma" panose="020B0604030504040204" pitchFamily="34" charset="0"/>
                <a:cs typeface="Tahoma" panose="020B0604030504040204" pitchFamily="34" charset="0"/>
              </a:rPr>
              <a:t>.</a:t>
            </a:r>
          </a:p>
        </p:txBody>
      </p:sp>
      <p:pic>
        <p:nvPicPr>
          <p:cNvPr id="3" name="Picture 2" descr="A blue flag with yellow stars&#10;&#10;AI-generated content may be incorrect.">
            <a:extLst>
              <a:ext uri="{FF2B5EF4-FFF2-40B4-BE49-F238E27FC236}">
                <a16:creationId xmlns:a16="http://schemas.microsoft.com/office/drawing/2014/main" id="{7D8F5F0B-B0A6-BF27-2DD4-FC75D00EB0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5658462"/>
            <a:ext cx="1180628" cy="973463"/>
          </a:xfrm>
          <a:prstGeom prst="rect">
            <a:avLst/>
          </a:prstGeom>
        </p:spPr>
      </p:pic>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u logistici</a:t>
            </a:r>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r>
              <a:rPr lang="en-US" sz="2000" dirty="0" err="1"/>
              <a:t>Jedna</a:t>
            </a:r>
            <a:r>
              <a:rPr lang="en-US" sz="2000" dirty="0"/>
              <a:t> od </a:t>
            </a:r>
            <a:r>
              <a:rPr lang="en-US" sz="2000" dirty="0" err="1"/>
              <a:t>primarnih</a:t>
            </a:r>
            <a:r>
              <a:rPr lang="en-US" sz="2000" dirty="0"/>
              <a:t> </a:t>
            </a:r>
            <a:r>
              <a:rPr lang="en-US" sz="2000" dirty="0" err="1"/>
              <a:t>primjena</a:t>
            </a:r>
            <a:r>
              <a:rPr lang="en-US" sz="2000" dirty="0"/>
              <a:t> GIS-a u logistici je </a:t>
            </a:r>
            <a:r>
              <a:rPr lang="en-US" sz="2000" dirty="0" err="1"/>
              <a:t>optimizacija</a:t>
            </a:r>
            <a:r>
              <a:rPr lang="en-US" sz="2000" dirty="0"/>
              <a:t> </a:t>
            </a:r>
            <a:r>
              <a:rPr lang="en-US" sz="2000" dirty="0" err="1"/>
              <a:t>ruta</a:t>
            </a:r>
            <a:r>
              <a:rPr lang="en-US" sz="2000" dirty="0"/>
              <a:t>.</a:t>
            </a:r>
          </a:p>
          <a:p>
            <a:r>
              <a:rPr lang="en-US" sz="2000" dirty="0" err="1"/>
              <a:t>Analizom</a:t>
            </a:r>
            <a:r>
              <a:rPr lang="en-US" sz="2000" dirty="0"/>
              <a:t> </a:t>
            </a:r>
            <a:r>
              <a:rPr lang="en-US" sz="2000" dirty="0" err="1"/>
              <a:t>prostornih</a:t>
            </a:r>
            <a:r>
              <a:rPr lang="en-US" sz="2000" dirty="0"/>
              <a:t> </a:t>
            </a:r>
            <a:r>
              <a:rPr lang="en-US" sz="2000" dirty="0" err="1"/>
              <a:t>podataka</a:t>
            </a:r>
            <a:r>
              <a:rPr lang="en-US" sz="2000" dirty="0"/>
              <a:t>, </a:t>
            </a:r>
            <a:r>
              <a:rPr lang="en-US" sz="2000" dirty="0" err="1"/>
              <a:t>logističke</a:t>
            </a:r>
            <a:r>
              <a:rPr lang="en-US" sz="2000" dirty="0"/>
              <a:t> </a:t>
            </a:r>
            <a:r>
              <a:rPr lang="en-US" sz="2000" dirty="0" err="1"/>
              <a:t>tvrtke</a:t>
            </a:r>
            <a:r>
              <a:rPr lang="en-US" sz="2000" dirty="0"/>
              <a:t> </a:t>
            </a:r>
            <a:r>
              <a:rPr lang="en-US" sz="2000" dirty="0" err="1"/>
              <a:t>mogu</a:t>
            </a:r>
            <a:r>
              <a:rPr lang="en-US" sz="2000" dirty="0"/>
              <a:t> </a:t>
            </a:r>
            <a:r>
              <a:rPr lang="en-US" sz="2000" dirty="0" err="1"/>
              <a:t>odrediti</a:t>
            </a:r>
            <a:r>
              <a:rPr lang="en-US" sz="2000" dirty="0"/>
              <a:t> </a:t>
            </a:r>
            <a:r>
              <a:rPr lang="en-US" sz="2000" dirty="0" err="1"/>
              <a:t>najučinkovitije</a:t>
            </a:r>
            <a:r>
              <a:rPr lang="en-US" sz="2000" dirty="0"/>
              <a:t> </a:t>
            </a:r>
            <a:r>
              <a:rPr lang="en-US" sz="2000" dirty="0" err="1"/>
              <a:t>rute</a:t>
            </a:r>
            <a:r>
              <a:rPr lang="en-US" sz="2000" dirty="0"/>
              <a:t> za </a:t>
            </a:r>
            <a:r>
              <a:rPr lang="en-US" sz="2000" dirty="0" err="1"/>
              <a:t>dostavu</a:t>
            </a:r>
            <a:r>
              <a:rPr lang="en-US" sz="2000" dirty="0"/>
              <a:t>, </a:t>
            </a:r>
            <a:r>
              <a:rPr lang="en-US" sz="2000" dirty="0" err="1"/>
              <a:t>smanjujući</a:t>
            </a:r>
            <a:r>
              <a:rPr lang="en-US" sz="2000" dirty="0"/>
              <a:t> </a:t>
            </a:r>
            <a:r>
              <a:rPr lang="en-US" sz="2000" dirty="0" err="1"/>
              <a:t>vrijeme</a:t>
            </a:r>
            <a:r>
              <a:rPr lang="en-US" sz="2000" dirty="0"/>
              <a:t> </a:t>
            </a:r>
            <a:r>
              <a:rPr lang="en-US" sz="2000" dirty="0" err="1"/>
              <a:t>putovanja</a:t>
            </a:r>
            <a:r>
              <a:rPr lang="en-US" sz="2000" dirty="0"/>
              <a:t>, </a:t>
            </a:r>
            <a:r>
              <a:rPr lang="en-US" sz="2000" dirty="0" err="1"/>
              <a:t>potrošnju</a:t>
            </a:r>
            <a:r>
              <a:rPr lang="en-US" sz="2000" dirty="0"/>
              <a:t> </a:t>
            </a:r>
            <a:r>
              <a:rPr lang="en-US" sz="2000" dirty="0" err="1"/>
              <a:t>goriva</a:t>
            </a:r>
            <a:r>
              <a:rPr lang="en-US" sz="2000" dirty="0"/>
              <a:t> </a:t>
            </a:r>
            <a:r>
              <a:rPr lang="en-US" sz="2000" dirty="0" err="1"/>
              <a:t>i</a:t>
            </a:r>
            <a:r>
              <a:rPr lang="en-US" sz="2000" dirty="0"/>
              <a:t> </a:t>
            </a:r>
            <a:r>
              <a:rPr lang="en-US" sz="2000" dirty="0" err="1"/>
              <a:t>ukupne</a:t>
            </a:r>
            <a:r>
              <a:rPr lang="en-US" sz="2000" dirty="0"/>
              <a:t> </a:t>
            </a:r>
            <a:r>
              <a:rPr lang="en-US" sz="2000" dirty="0" err="1"/>
              <a:t>operativne</a:t>
            </a:r>
            <a:r>
              <a:rPr lang="en-US" sz="2000" dirty="0"/>
              <a:t> </a:t>
            </a:r>
            <a:r>
              <a:rPr lang="en-US" sz="2000" dirty="0" err="1"/>
              <a:t>troškove</a:t>
            </a:r>
            <a:r>
              <a:rPr lang="en-US" sz="2000" dirty="0"/>
              <a:t>.</a:t>
            </a:r>
          </a:p>
          <a:p>
            <a:r>
              <a:rPr lang="en-US" sz="2000" dirty="0"/>
              <a:t>Na </a:t>
            </a:r>
            <a:r>
              <a:rPr lang="en-US" sz="2000" dirty="0" err="1"/>
              <a:t>primjer</a:t>
            </a:r>
            <a:r>
              <a:rPr lang="en-US" sz="2000" dirty="0"/>
              <a:t>, GIS </a:t>
            </a:r>
            <a:r>
              <a:rPr lang="en-US" sz="2000" dirty="0" err="1"/>
              <a:t>može</a:t>
            </a:r>
            <a:r>
              <a:rPr lang="en-US" sz="2000" dirty="0"/>
              <a:t> </a:t>
            </a:r>
            <a:r>
              <a:rPr lang="en-US" sz="2000" dirty="0" err="1"/>
              <a:t>uzeti</a:t>
            </a:r>
            <a:r>
              <a:rPr lang="en-US" sz="2000" dirty="0"/>
              <a:t> u </a:t>
            </a:r>
            <a:r>
              <a:rPr lang="en-US" sz="2000" dirty="0" err="1"/>
              <a:t>obzir</a:t>
            </a:r>
            <a:r>
              <a:rPr lang="en-US" sz="2000" dirty="0"/>
              <a:t> </a:t>
            </a:r>
            <a:r>
              <a:rPr lang="en-US" sz="2000" dirty="0" err="1"/>
              <a:t>obrasce</a:t>
            </a:r>
            <a:r>
              <a:rPr lang="en-US" sz="2000" dirty="0"/>
              <a:t> </a:t>
            </a:r>
            <a:r>
              <a:rPr lang="en-US" sz="2000" dirty="0" err="1"/>
              <a:t>prometa</a:t>
            </a:r>
            <a:r>
              <a:rPr lang="en-US" sz="2000" dirty="0"/>
              <a:t>, </a:t>
            </a:r>
            <a:r>
              <a:rPr lang="en-US" sz="2000" dirty="0" err="1"/>
              <a:t>uvjete</a:t>
            </a:r>
            <a:r>
              <a:rPr lang="en-US" sz="2000" dirty="0"/>
              <a:t> </a:t>
            </a:r>
            <a:r>
              <a:rPr lang="en-US" sz="2000" dirty="0" err="1"/>
              <a:t>na</a:t>
            </a:r>
            <a:r>
              <a:rPr lang="en-US" sz="2000" dirty="0"/>
              <a:t> </a:t>
            </a:r>
            <a:r>
              <a:rPr lang="en-US" sz="2000" dirty="0" err="1"/>
              <a:t>cestama</a:t>
            </a:r>
            <a:r>
              <a:rPr lang="en-US" sz="2000" dirty="0"/>
              <a:t>, </a:t>
            </a:r>
            <a:r>
              <a:rPr lang="en-US" sz="2000" dirty="0" err="1"/>
              <a:t>ograničenja</a:t>
            </a:r>
            <a:r>
              <a:rPr lang="en-US" sz="2000" dirty="0"/>
              <a:t> </a:t>
            </a:r>
            <a:r>
              <a:rPr lang="en-US" sz="2000" dirty="0" err="1"/>
              <a:t>brzine</a:t>
            </a:r>
            <a:r>
              <a:rPr lang="en-US" sz="2000" dirty="0"/>
              <a:t> </a:t>
            </a:r>
            <a:r>
              <a:rPr lang="en-US" sz="2000" dirty="0" err="1"/>
              <a:t>kako</a:t>
            </a:r>
            <a:r>
              <a:rPr lang="en-US" sz="2000" dirty="0"/>
              <a:t> bi </a:t>
            </a:r>
            <a:r>
              <a:rPr lang="en-US" sz="2000" dirty="0" err="1"/>
              <a:t>optimizirao</a:t>
            </a:r>
            <a:r>
              <a:rPr lang="en-US" sz="2000" dirty="0"/>
              <a:t> </a:t>
            </a:r>
            <a:r>
              <a:rPr lang="en-US" sz="2000" dirty="0" err="1"/>
              <a:t>rutu</a:t>
            </a:r>
            <a:r>
              <a:rPr lang="en-US" sz="2000" dirty="0"/>
              <a:t> u </a:t>
            </a:r>
            <a:r>
              <a:rPr lang="en-US" sz="2000" dirty="0" err="1"/>
              <a:t>stvarnom</a:t>
            </a:r>
            <a:r>
              <a:rPr lang="en-US" sz="2000" dirty="0"/>
              <a:t> </a:t>
            </a:r>
            <a:r>
              <a:rPr lang="en-US" sz="2000" dirty="0" err="1"/>
              <a:t>vremenu</a:t>
            </a:r>
            <a:r>
              <a:rPr lang="en-US" sz="2000" dirty="0"/>
              <a:t> (Ramzan, 2023.).</a:t>
            </a:r>
          </a:p>
          <a:p>
            <a:r>
              <a:rPr lang="en-US" sz="2000" dirty="0"/>
              <a:t>Ova </a:t>
            </a:r>
            <a:r>
              <a:rPr lang="en-US" sz="2000" dirty="0" err="1"/>
              <a:t>mogućnost</a:t>
            </a:r>
            <a:r>
              <a:rPr lang="en-US" sz="2000" dirty="0"/>
              <a:t> ne </a:t>
            </a:r>
            <a:r>
              <a:rPr lang="en-US" sz="2000" dirty="0" err="1"/>
              <a:t>samo</a:t>
            </a:r>
            <a:r>
              <a:rPr lang="en-US" sz="2000" dirty="0"/>
              <a:t> da </a:t>
            </a:r>
            <a:r>
              <a:rPr lang="en-US" sz="2000" dirty="0" err="1"/>
              <a:t>poboljšava</a:t>
            </a:r>
            <a:r>
              <a:rPr lang="en-US" sz="2000" dirty="0"/>
              <a:t> </a:t>
            </a:r>
            <a:r>
              <a:rPr lang="en-US" sz="2000" dirty="0" err="1"/>
              <a:t>učinkovitost</a:t>
            </a:r>
            <a:r>
              <a:rPr lang="en-US" sz="2000" dirty="0"/>
              <a:t>, </a:t>
            </a:r>
            <a:r>
              <a:rPr lang="en-US" sz="2000" dirty="0" err="1"/>
              <a:t>već</a:t>
            </a:r>
            <a:r>
              <a:rPr lang="en-US" sz="2000" dirty="0"/>
              <a:t> </a:t>
            </a:r>
            <a:r>
              <a:rPr lang="en-US" sz="2000" dirty="0" err="1"/>
              <a:t>i</a:t>
            </a:r>
            <a:r>
              <a:rPr lang="en-US" sz="2000" dirty="0"/>
              <a:t> </a:t>
            </a:r>
            <a:r>
              <a:rPr lang="en-US" sz="2000" dirty="0" err="1"/>
              <a:t>povećava</a:t>
            </a:r>
            <a:r>
              <a:rPr lang="en-US" sz="2000" dirty="0"/>
              <a:t> </a:t>
            </a:r>
            <a:r>
              <a:rPr lang="en-US" sz="2000" dirty="0" err="1"/>
              <a:t>zadovoljstvo</a:t>
            </a:r>
            <a:r>
              <a:rPr lang="en-US" sz="2000" dirty="0"/>
              <a:t> </a:t>
            </a:r>
            <a:r>
              <a:rPr lang="en-US" sz="2000" dirty="0" err="1"/>
              <a:t>kupaca</a:t>
            </a:r>
            <a:r>
              <a:rPr lang="en-US" sz="2000" dirty="0"/>
              <a:t> </a:t>
            </a:r>
            <a:r>
              <a:rPr lang="en-US" sz="2000" dirty="0" err="1"/>
              <a:t>osiguravanjem</a:t>
            </a:r>
            <a:r>
              <a:rPr lang="en-US" sz="2000" dirty="0"/>
              <a:t> </a:t>
            </a:r>
            <a:r>
              <a:rPr lang="en-US" sz="2000" dirty="0" err="1"/>
              <a:t>pravovremenih</a:t>
            </a:r>
            <a:r>
              <a:rPr lang="en-US" sz="2000" dirty="0"/>
              <a:t> </a:t>
            </a:r>
            <a:r>
              <a:rPr lang="en-US" sz="2000" dirty="0" err="1"/>
              <a:t>isporuka</a:t>
            </a:r>
            <a:r>
              <a:rPr lang="en-US" sz="2000" dirty="0"/>
              <a:t>.</a:t>
            </a:r>
            <a:endParaRPr lang="hr-HR" sz="2000" dirty="0"/>
          </a:p>
        </p:txBody>
      </p:sp>
    </p:spTree>
    <p:extLst>
      <p:ext uri="{BB962C8B-B14F-4D97-AF65-F5344CB8AC3E}">
        <p14:creationId xmlns:p14="http://schemas.microsoft.com/office/powerpoint/2010/main" val="1052676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u logistici</a:t>
            </a:r>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r>
              <a:rPr lang="pl-PL" sz="1800" dirty="0">
                <a:effectLst/>
                <a:latin typeface="Tahoma" panose="020B0604030504040204" pitchFamily="34" charset="0"/>
                <a:ea typeface="Calibri" panose="020F0502020204030204" pitchFamily="34" charset="0"/>
                <a:cs typeface="Times New Roman" panose="02020603050405020304" pitchFamily="18" charset="0"/>
              </a:rPr>
              <a:t>GIS omogućuje primjenu podataka u stvarnom vremenu za dinamičke prilagodbe prometa i sveobuhvatnu prostornu analizu olakšavanjem integracije različitih vrsta podataka, uključujući GPS i satelitske slike</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Zbog ove integracije, postoje velike uštede vremena i troškova zbog kraćih udaljenosti putovanja i manje potrošnje goriva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Procesi donošenja odluka poboljšani su mogućnostima prostorne vizualizacije GIS-a, koje otkrivaju obrasce i trendove koji su skriveni u konvencionalnim formatima podataka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Optimizacija rute temeljena na GIS-u ne samo da smanjuje utjecaj na okoliš i povećava operativnu učinkovitost, već nudi i snažan okvir za rješavanje zamršenih problema u gradskom prometu</a:t>
            </a:r>
            <a:endParaRPr lang="hr-HR" sz="2000" b="1" dirty="0">
              <a:solidFill>
                <a:srgbClr val="1065AB"/>
              </a:solidFill>
            </a:endParaRPr>
          </a:p>
        </p:txBody>
      </p:sp>
    </p:spTree>
    <p:extLst>
      <p:ext uri="{BB962C8B-B14F-4D97-AF65-F5344CB8AC3E}">
        <p14:creationId xmlns:p14="http://schemas.microsoft.com/office/powerpoint/2010/main" val="3420750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16B73-C676-4952-2964-218F9A30C023}"/>
              </a:ext>
            </a:extLst>
          </p:cNvPr>
          <p:cNvSpPr>
            <a:spLocks noGrp="1"/>
          </p:cNvSpPr>
          <p:nvPr>
            <p:ph type="title"/>
          </p:nvPr>
        </p:nvSpPr>
        <p:spPr/>
        <p:txBody>
          <a:bodyPr/>
          <a:lstStyle/>
          <a:p>
            <a:r>
              <a:rPr lang="hr-HR" dirty="0"/>
              <a:t>GIS u logistici</a:t>
            </a:r>
          </a:p>
        </p:txBody>
      </p:sp>
      <p:sp>
        <p:nvSpPr>
          <p:cNvPr id="3" name="Content Placeholder 2">
            <a:extLst>
              <a:ext uri="{FF2B5EF4-FFF2-40B4-BE49-F238E27FC236}">
                <a16:creationId xmlns:a16="http://schemas.microsoft.com/office/drawing/2014/main" id="{E61A4443-C37E-3C42-DE47-0AC2E713041F}"/>
              </a:ext>
            </a:extLst>
          </p:cNvPr>
          <p:cNvSpPr>
            <a:spLocks noGrp="1"/>
          </p:cNvSpPr>
          <p:nvPr>
            <p:ph idx="1"/>
          </p:nvPr>
        </p:nvSpPr>
        <p:spPr/>
        <p:txBody>
          <a:bodyPr/>
          <a:lstStyle/>
          <a:p>
            <a:r>
              <a:rPr lang="pl-PL" sz="1800" dirty="0">
                <a:effectLst/>
                <a:latin typeface="Tahoma" panose="020B0604030504040204" pitchFamily="34" charset="0"/>
                <a:ea typeface="Calibri" panose="020F0502020204030204" pitchFamily="34" charset="0"/>
                <a:cs typeface="Times New Roman" panose="02020603050405020304" pitchFamily="18" charset="0"/>
              </a:rPr>
              <a:t>Primjena GIS-a u optimizaciji ruta prikupljanja komunalnog krutog otpada pokazala se vrlo učinkovitom u poboljšanju operativne učinkovitosti i smanjenju troškova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Singh i Behera (2018) pokazali su da je integracija GIS-a i alata za mrežnu analizu u ArcGIS značajno smanjila udaljenosti prijevoza za prosječno 27,78%</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Korištenjem GIS-a za prostornu analizu i optimizaciju rute, općine mogu postići održivije i učinkovitije prakse gospodarenja otpadom, čime se poboljšava cjelokupno pružanje usluga i smanjuje utjecaj na okoliš.</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Analitika temeljena na GIS-u značajno poboljšava upravljanje lancem opskrbe krvlju pružajući vidljivost u stvarnom vremenu i olakšavajući bolje donošenje odluka.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Integracija GIS-a s rudarenjem podataka i drugim analitičkim tehnikama omogućuje učinkovito praćenje, upravljanje i optimizaciju izvora krvi, što dovodi do poboljšane operativne učinkovitosti i smanjenog rasipanja</a:t>
            </a:r>
            <a:endParaRPr lang="pl-PL" sz="1800" b="1" dirty="0">
              <a:solidFill>
                <a:srgbClr val="1065AB"/>
              </a:solidFill>
              <a:ea typeface="Calibri" panose="020F0502020204030204" pitchFamily="34" charset="0"/>
              <a:cs typeface="Times New Roman" panose="02020603050405020304" pitchFamily="18" charset="0"/>
            </a:endParaRPr>
          </a:p>
          <a:p>
            <a:endParaRPr lang="hr-HR" dirty="0"/>
          </a:p>
        </p:txBody>
      </p:sp>
    </p:spTree>
    <p:extLst>
      <p:ext uri="{BB962C8B-B14F-4D97-AF65-F5344CB8AC3E}">
        <p14:creationId xmlns:p14="http://schemas.microsoft.com/office/powerpoint/2010/main" val="1597175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83C5-DA4D-6FB8-3195-9421FA8D1BAC}"/>
              </a:ext>
            </a:extLst>
          </p:cNvPr>
          <p:cNvSpPr>
            <a:spLocks noGrp="1"/>
          </p:cNvSpPr>
          <p:nvPr>
            <p:ph type="title"/>
          </p:nvPr>
        </p:nvSpPr>
        <p:spPr/>
        <p:txBody>
          <a:bodyPr/>
          <a:lstStyle/>
          <a:p>
            <a:r>
              <a:rPr lang="hr-HR" dirty="0"/>
              <a:t>GIS u logistici</a:t>
            </a:r>
          </a:p>
        </p:txBody>
      </p:sp>
      <p:sp>
        <p:nvSpPr>
          <p:cNvPr id="3" name="Content Placeholder 2">
            <a:extLst>
              <a:ext uri="{FF2B5EF4-FFF2-40B4-BE49-F238E27FC236}">
                <a16:creationId xmlns:a16="http://schemas.microsoft.com/office/drawing/2014/main" id="{579EE702-3A8A-FDBF-0CB3-16A04AE91CE0}"/>
              </a:ext>
            </a:extLst>
          </p:cNvPr>
          <p:cNvSpPr>
            <a:spLocks noGrp="1"/>
          </p:cNvSpPr>
          <p:nvPr>
            <p:ph idx="1"/>
          </p:nvPr>
        </p:nvSpPr>
        <p:spPr/>
        <p:txBody>
          <a:bodyPr/>
          <a:lstStyle/>
          <a:p>
            <a:r>
              <a:rPr lang="pl-PL" sz="1800" dirty="0">
                <a:effectLst/>
                <a:latin typeface="Tahoma" panose="020B0604030504040204" pitchFamily="34" charset="0"/>
                <a:ea typeface="Calibri" panose="020F0502020204030204" pitchFamily="34" charset="0"/>
                <a:cs typeface="Times New Roman" panose="02020603050405020304" pitchFamily="18" charset="0"/>
              </a:rPr>
              <a:t>GIS igra vitalnu ulogu u planiranju i upravljanju urbanom infrastrukturom pružajući robusnu platformu za integraciju i analizu prostornih podataka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GIS poboljšava operativnu učinkovitost integracijom prostornih podataka s naprednim analitičkim alatima, olakšavajući donošenje odluka u stvarnom vremenu i optimizirajući korištenje resursa.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Studije su pokazale značajna smanjenja troškova i poboljšanu isporuku usluga putem optimizacije rute temeljene na GIS-u, naglašavajući njegovu ključnu ulogu u upravljanju složenim logističkim operacijama.</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Korištenjem GIS tehnologije, organizacije mogu postići održive prakse, smanjiti utjecaj na okoliš i poboljšati ukupnu operativnu učinkovitost.</a:t>
            </a:r>
            <a:endParaRPr lang="hr-HR" dirty="0"/>
          </a:p>
        </p:txBody>
      </p:sp>
    </p:spTree>
    <p:extLst>
      <p:ext uri="{BB962C8B-B14F-4D97-AF65-F5344CB8AC3E}">
        <p14:creationId xmlns:p14="http://schemas.microsoft.com/office/powerpoint/2010/main" val="1778856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30DB-0EEC-21D1-082C-71B573E6E7A7}"/>
              </a:ext>
            </a:extLst>
          </p:cNvPr>
          <p:cNvSpPr>
            <a:spLocks noGrp="1"/>
          </p:cNvSpPr>
          <p:nvPr>
            <p:ph type="title"/>
          </p:nvPr>
        </p:nvSpPr>
        <p:spPr/>
        <p:txBody>
          <a:bodyPr/>
          <a:lstStyle/>
          <a:p>
            <a:r>
              <a:rPr lang="hr-HR" dirty="0"/>
              <a:t>GIS trendovi</a:t>
            </a:r>
          </a:p>
        </p:txBody>
      </p:sp>
      <p:sp>
        <p:nvSpPr>
          <p:cNvPr id="3" name="Content Placeholder 2">
            <a:extLst>
              <a:ext uri="{FF2B5EF4-FFF2-40B4-BE49-F238E27FC236}">
                <a16:creationId xmlns:a16="http://schemas.microsoft.com/office/drawing/2014/main" id="{2D20AE67-46AA-6BB5-9CF5-A6FF44C2771B}"/>
              </a:ext>
            </a:extLst>
          </p:cNvPr>
          <p:cNvSpPr>
            <a:spLocks noGrp="1"/>
          </p:cNvSpPr>
          <p:nvPr>
            <p:ph idx="1"/>
          </p:nvPr>
        </p:nvSpPr>
        <p:spPr/>
        <p:txBody>
          <a:bodyPr/>
          <a:lstStyle/>
          <a:p>
            <a:r>
              <a:rPr lang="en-US" sz="1800" dirty="0" err="1">
                <a:effectLst/>
                <a:latin typeface="Tahoma" panose="020B0604030504040204" pitchFamily="34" charset="0"/>
                <a:ea typeface="Calibri" panose="020F0502020204030204" pitchFamily="34" charset="0"/>
                <a:cs typeface="Times New Roman" panose="02020603050405020304" pitchFamily="18" charset="0"/>
              </a:rPr>
              <a:t>Budućnost</a:t>
            </a:r>
            <a:r>
              <a:rPr lang="en-US" sz="1800" dirty="0">
                <a:effectLst/>
                <a:latin typeface="Tahoma" panose="020B0604030504040204" pitchFamily="34" charset="0"/>
                <a:ea typeface="Calibri" panose="020F0502020204030204" pitchFamily="34" charset="0"/>
                <a:cs typeface="Times New Roman" panose="02020603050405020304" pitchFamily="18" charset="0"/>
              </a:rPr>
              <a:t> GIS-a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oblikuje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nekoliko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ključnih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trendova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inovacija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koje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mijenjaju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način</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a:t>
            </a:r>
            <a:r>
              <a:rPr lang="en-US" sz="1800" dirty="0">
                <a:effectLst/>
                <a:latin typeface="Tahoma" panose="020B0604030504040204" pitchFamily="34" charset="0"/>
                <a:ea typeface="Calibri" panose="020F0502020204030204" pitchFamily="34" charset="0"/>
                <a:cs typeface="Times New Roman" panose="02020603050405020304" pitchFamily="18" charset="0"/>
              </a:rPr>
              <a:t> koji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prikupljamo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analiziramo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koristimo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prostorne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podatke</a:t>
            </a: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err="1">
                <a:effectLst/>
                <a:latin typeface="Tahoma" panose="020B0604030504040204" pitchFamily="34" charset="0"/>
                <a:ea typeface="Calibri" panose="020F0502020204030204" pitchFamily="34" charset="0"/>
                <a:cs typeface="Times New Roman" panose="02020603050405020304" pitchFamily="18" charset="0"/>
              </a:rPr>
              <a:t>Značajan</a:t>
            </a:r>
            <a:r>
              <a:rPr lang="en-US" sz="1800" dirty="0">
                <a:effectLst/>
                <a:latin typeface="Tahoma" panose="020B0604030504040204" pitchFamily="34" charset="0"/>
                <a:ea typeface="Calibri" panose="020F0502020204030204" pitchFamily="34" charset="0"/>
                <a:cs typeface="Times New Roman" panose="02020603050405020304" pitchFamily="18" charset="0"/>
              </a:rPr>
              <a:t> trend je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integracija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naprednih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tehnologija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kao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što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računalstvo</a:t>
            </a:r>
            <a:r>
              <a:rPr lang="en-US" sz="1800" dirty="0">
                <a:effectLst/>
                <a:latin typeface="Tahoma" panose="020B0604030504040204" pitchFamily="34" charset="0"/>
                <a:ea typeface="Calibri" panose="020F0502020204030204" pitchFamily="34" charset="0"/>
                <a:cs typeface="Times New Roman" panose="02020603050405020304" pitchFamily="18" charset="0"/>
              </a:rPr>
              <a:t>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oblaku</a:t>
            </a:r>
            <a:r>
              <a:rPr lang="en-US" sz="1800" dirty="0">
                <a:effectLst/>
                <a:latin typeface="Tahoma" panose="020B0604030504040204" pitchFamily="34" charset="0"/>
                <a:ea typeface="Calibri" panose="020F0502020204030204" pitchFamily="34" charset="0"/>
                <a:cs typeface="Times New Roman" panose="02020603050405020304" pitchFamily="18" charset="0"/>
              </a:rPr>
              <a:t>, AI,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strojno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učenje</a:t>
            </a:r>
            <a:r>
              <a:rPr lang="en-US" sz="1800" dirty="0">
                <a:effectLst/>
                <a:latin typeface="Tahoma" panose="020B0604030504040204" pitchFamily="34" charset="0"/>
                <a:ea typeface="Calibri" panose="020F0502020204030204" pitchFamily="34" charset="0"/>
                <a:cs typeface="Times New Roman" panose="02020603050405020304" pitchFamily="18" charset="0"/>
              </a:rPr>
              <a:t> (ML)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prikupljanje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podataka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temeljeno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dronovima</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p>
          <a:p>
            <a:r>
              <a:rPr lang="en-US" sz="1800" dirty="0">
                <a:effectLst/>
                <a:latin typeface="Tahoma" panose="020B0604030504040204" pitchFamily="34" charset="0"/>
                <a:ea typeface="Calibri" panose="020F0502020204030204" pitchFamily="34" charset="0"/>
                <a:cs typeface="Times New Roman" panose="02020603050405020304" pitchFamily="18" charset="0"/>
              </a:rPr>
              <a:t>Ove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tehnologije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poboljšavaju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učinkovitost</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mogućnosti</a:t>
            </a:r>
            <a:r>
              <a:rPr lang="en-US" sz="1800" dirty="0">
                <a:effectLst/>
                <a:latin typeface="Tahoma" panose="020B0604030504040204" pitchFamily="34" charset="0"/>
                <a:ea typeface="Calibri" panose="020F0502020204030204" pitchFamily="34" charset="0"/>
                <a:cs typeface="Times New Roman" panose="02020603050405020304" pitchFamily="18" charset="0"/>
              </a:rPr>
              <a:t> GIS-a,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omogućujući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obradu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podataka</a:t>
            </a:r>
            <a:r>
              <a:rPr lang="en-US" sz="1800" dirty="0">
                <a:effectLst/>
                <a:latin typeface="Tahoma" panose="020B0604030504040204" pitchFamily="34" charset="0"/>
                <a:ea typeface="Calibri" panose="020F0502020204030204" pitchFamily="34" charset="0"/>
                <a:cs typeface="Times New Roman" panose="02020603050405020304" pitchFamily="18" charset="0"/>
              </a:rPr>
              <a:t>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stvarnom</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vremenu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sofisticiranije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prostorne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analize</a:t>
            </a:r>
            <a:endParaRPr lang="hr-HR" dirty="0"/>
          </a:p>
        </p:txBody>
      </p:sp>
    </p:spTree>
    <p:extLst>
      <p:ext uri="{BB962C8B-B14F-4D97-AF65-F5344CB8AC3E}">
        <p14:creationId xmlns:p14="http://schemas.microsoft.com/office/powerpoint/2010/main" val="2996351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trendovi – cloud </a:t>
            </a:r>
            <a:r>
              <a:rPr lang="hr-HR" dirty="0" err="1"/>
              <a:t>computing</a:t>
            </a:r>
            <a:endParaRPr lang="hr-HR" dirty="0"/>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dirty="0" err="1"/>
              <a:t>Računalstvo</a:t>
            </a:r>
            <a:r>
              <a:rPr lang="en-US" sz="2000" dirty="0"/>
              <a:t> u </a:t>
            </a:r>
            <a:r>
              <a:rPr lang="en-US" sz="2000" dirty="0" err="1"/>
              <a:t>oblaku</a:t>
            </a:r>
            <a:r>
              <a:rPr lang="en-US" sz="2000" dirty="0"/>
              <a:t> </a:t>
            </a:r>
            <a:r>
              <a:rPr lang="en-US" sz="2000" dirty="0" err="1"/>
              <a:t>revolucionira</a:t>
            </a:r>
            <a:r>
              <a:rPr lang="en-US" sz="2000" dirty="0"/>
              <a:t> GIS </a:t>
            </a:r>
            <a:r>
              <a:rPr lang="en-US" sz="2000" dirty="0" err="1"/>
              <a:t>pružajući</a:t>
            </a:r>
            <a:r>
              <a:rPr lang="en-US" sz="2000" dirty="0"/>
              <a:t> </a:t>
            </a:r>
            <a:r>
              <a:rPr lang="en-US" sz="2000" dirty="0" err="1"/>
              <a:t>skalabilne</a:t>
            </a:r>
            <a:r>
              <a:rPr lang="en-US" sz="2000" dirty="0"/>
              <a:t> </a:t>
            </a:r>
            <a:r>
              <a:rPr lang="en-US" sz="2000" dirty="0" err="1"/>
              <a:t>i</a:t>
            </a:r>
            <a:r>
              <a:rPr lang="en-US" sz="2000" dirty="0"/>
              <a:t> </a:t>
            </a:r>
            <a:r>
              <a:rPr lang="en-US" sz="2000" dirty="0" err="1"/>
              <a:t>pristupačne</a:t>
            </a:r>
            <a:r>
              <a:rPr lang="en-US" sz="2000" dirty="0"/>
              <a:t> </a:t>
            </a:r>
            <a:r>
              <a:rPr lang="en-US" sz="2000" dirty="0" err="1"/>
              <a:t>platforme</a:t>
            </a:r>
            <a:r>
              <a:rPr lang="en-US" sz="2000" dirty="0"/>
              <a:t> za </a:t>
            </a:r>
            <a:r>
              <a:rPr lang="en-US" sz="2000" dirty="0" err="1"/>
              <a:t>pohranu</a:t>
            </a:r>
            <a:r>
              <a:rPr lang="en-US" sz="2000" dirty="0"/>
              <a:t> </a:t>
            </a:r>
            <a:r>
              <a:rPr lang="en-US" sz="2000" dirty="0" err="1"/>
              <a:t>i</a:t>
            </a:r>
            <a:r>
              <a:rPr lang="en-US" sz="2000" dirty="0"/>
              <a:t> </a:t>
            </a:r>
            <a:r>
              <a:rPr lang="en-US" sz="2000" dirty="0" err="1"/>
              <a:t>obradu</a:t>
            </a:r>
            <a:r>
              <a:rPr lang="en-US" sz="2000" dirty="0"/>
              <a:t> </a:t>
            </a:r>
            <a:r>
              <a:rPr lang="en-US" sz="2000" dirty="0" err="1"/>
              <a:t>velikih</a:t>
            </a:r>
            <a:r>
              <a:rPr lang="en-US" sz="2000" dirty="0"/>
              <a:t> </a:t>
            </a:r>
            <a:r>
              <a:rPr lang="en-US" sz="2000" dirty="0" err="1"/>
              <a:t>skupova</a:t>
            </a:r>
            <a:r>
              <a:rPr lang="en-US" sz="2000" dirty="0"/>
              <a:t> </a:t>
            </a:r>
            <a:r>
              <a:rPr lang="en-US" sz="2000" dirty="0" err="1"/>
              <a:t>podataka</a:t>
            </a:r>
            <a:r>
              <a:rPr lang="en-US" sz="2000" dirty="0"/>
              <a:t>.</a:t>
            </a:r>
          </a:p>
          <a:p>
            <a:r>
              <a:rPr lang="en-US" sz="2000" dirty="0"/>
              <a:t>Ova </a:t>
            </a:r>
            <a:r>
              <a:rPr lang="en-US" sz="2000" dirty="0" err="1"/>
              <a:t>promjena</a:t>
            </a:r>
            <a:r>
              <a:rPr lang="en-US" sz="2000" dirty="0"/>
              <a:t> </a:t>
            </a:r>
            <a:r>
              <a:rPr lang="en-US" sz="2000" dirty="0" err="1"/>
              <a:t>omogućuje</a:t>
            </a:r>
            <a:r>
              <a:rPr lang="en-US" sz="2000" dirty="0"/>
              <a:t> </a:t>
            </a:r>
            <a:r>
              <a:rPr lang="en-US" sz="2000" dirty="0" err="1"/>
              <a:t>organizacijama</a:t>
            </a:r>
            <a:r>
              <a:rPr lang="en-US" sz="2000" dirty="0"/>
              <a:t> da </a:t>
            </a:r>
            <a:r>
              <a:rPr lang="en-US" sz="2000" dirty="0" err="1"/>
              <a:t>iskoriste</a:t>
            </a:r>
            <a:r>
              <a:rPr lang="en-US" sz="2000" dirty="0"/>
              <a:t> </a:t>
            </a:r>
            <a:r>
              <a:rPr lang="en-US" sz="2000" dirty="0" err="1"/>
              <a:t>ogromne</a:t>
            </a:r>
            <a:r>
              <a:rPr lang="en-US" sz="2000" dirty="0"/>
              <a:t> </a:t>
            </a:r>
            <a:r>
              <a:rPr lang="en-US" sz="2000" dirty="0" err="1"/>
              <a:t>količine</a:t>
            </a:r>
            <a:r>
              <a:rPr lang="en-US" sz="2000" dirty="0"/>
              <a:t> </a:t>
            </a:r>
            <a:r>
              <a:rPr lang="en-US" sz="2000" dirty="0" err="1"/>
              <a:t>geoprostornih</a:t>
            </a:r>
            <a:r>
              <a:rPr lang="en-US" sz="2000" dirty="0"/>
              <a:t> </a:t>
            </a:r>
            <a:r>
              <a:rPr lang="en-US" sz="2000" dirty="0" err="1"/>
              <a:t>podataka</a:t>
            </a:r>
            <a:r>
              <a:rPr lang="en-US" sz="2000" dirty="0"/>
              <a:t> bez </a:t>
            </a:r>
            <a:r>
              <a:rPr lang="en-US" sz="2000" dirty="0" err="1"/>
              <a:t>potrebe</a:t>
            </a:r>
            <a:r>
              <a:rPr lang="en-US" sz="2000" dirty="0"/>
              <a:t> za </a:t>
            </a:r>
            <a:r>
              <a:rPr lang="en-US" sz="2000" dirty="0" err="1"/>
              <a:t>značajnom</a:t>
            </a:r>
            <a:r>
              <a:rPr lang="en-US" sz="2000" dirty="0"/>
              <a:t> </a:t>
            </a:r>
            <a:r>
              <a:rPr lang="en-US" sz="2000" dirty="0" err="1"/>
              <a:t>lokalnom</a:t>
            </a:r>
            <a:r>
              <a:rPr lang="en-US" sz="2000" dirty="0"/>
              <a:t> </a:t>
            </a:r>
            <a:r>
              <a:rPr lang="en-US" sz="2000" dirty="0" err="1"/>
              <a:t>infrastrukturom</a:t>
            </a:r>
            <a:r>
              <a:rPr lang="en-US" sz="2000" dirty="0"/>
              <a:t>.</a:t>
            </a:r>
          </a:p>
          <a:p>
            <a:r>
              <a:rPr lang="en-US" sz="2000" dirty="0" err="1"/>
              <a:t>Prihvaćanje</a:t>
            </a:r>
            <a:r>
              <a:rPr lang="en-US" sz="2000" dirty="0"/>
              <a:t> GIS-a </a:t>
            </a:r>
            <a:r>
              <a:rPr lang="en-US" sz="2000" dirty="0" err="1"/>
              <a:t>kao</a:t>
            </a:r>
            <a:r>
              <a:rPr lang="en-US" sz="2000" dirty="0"/>
              <a:t> </a:t>
            </a:r>
            <a:r>
              <a:rPr lang="en-US" sz="2000" dirty="0" err="1"/>
              <a:t>usluge</a:t>
            </a:r>
            <a:r>
              <a:rPr lang="en-US" sz="2000" dirty="0"/>
              <a:t> </a:t>
            </a:r>
            <a:r>
              <a:rPr lang="en-US" sz="2000" dirty="0" err="1"/>
              <a:t>raste</a:t>
            </a:r>
            <a:r>
              <a:rPr lang="en-US" sz="2000" dirty="0"/>
              <a:t>, </a:t>
            </a:r>
            <a:r>
              <a:rPr lang="en-US" sz="2000" dirty="0" err="1"/>
              <a:t>omogućujući</a:t>
            </a:r>
            <a:r>
              <a:rPr lang="en-US" sz="2000" dirty="0"/>
              <a:t> </a:t>
            </a:r>
            <a:r>
              <a:rPr lang="en-US" sz="2000" dirty="0" err="1"/>
              <a:t>korisnicima</a:t>
            </a:r>
            <a:r>
              <a:rPr lang="en-US" sz="2000" dirty="0"/>
              <a:t> </a:t>
            </a:r>
            <a:r>
              <a:rPr lang="en-US" sz="2000" dirty="0" err="1"/>
              <a:t>pristup</a:t>
            </a:r>
            <a:r>
              <a:rPr lang="en-US" sz="2000" dirty="0"/>
              <a:t> </a:t>
            </a:r>
            <a:r>
              <a:rPr lang="en-US" sz="2000" dirty="0" err="1"/>
              <a:t>moćnim</a:t>
            </a:r>
            <a:r>
              <a:rPr lang="en-US" sz="2000" dirty="0"/>
              <a:t> GIS </a:t>
            </a:r>
            <a:r>
              <a:rPr lang="en-US" sz="2000" dirty="0" err="1"/>
              <a:t>alatima</a:t>
            </a:r>
            <a:r>
              <a:rPr lang="en-US" sz="2000" dirty="0"/>
              <a:t> </a:t>
            </a:r>
            <a:r>
              <a:rPr lang="en-US" sz="2000" dirty="0" err="1"/>
              <a:t>i</a:t>
            </a:r>
            <a:r>
              <a:rPr lang="en-US" sz="2000" dirty="0"/>
              <a:t> </a:t>
            </a:r>
            <a:r>
              <a:rPr lang="en-US" sz="2000" dirty="0" err="1"/>
              <a:t>mogućnostima</a:t>
            </a:r>
            <a:r>
              <a:rPr lang="en-US" sz="2000" dirty="0"/>
              <a:t> </a:t>
            </a:r>
            <a:r>
              <a:rPr lang="en-US" sz="2000" dirty="0" err="1"/>
              <a:t>analize</a:t>
            </a:r>
            <a:r>
              <a:rPr lang="en-US" sz="2000" dirty="0"/>
              <a:t> </a:t>
            </a:r>
            <a:r>
              <a:rPr lang="en-US" sz="2000" dirty="0" err="1"/>
              <a:t>podataka</a:t>
            </a:r>
            <a:r>
              <a:rPr lang="en-US" sz="2000" dirty="0"/>
              <a:t> </a:t>
            </a:r>
            <a:r>
              <a:rPr lang="en-US" sz="2000" dirty="0" err="1"/>
              <a:t>putem</a:t>
            </a:r>
            <a:r>
              <a:rPr lang="en-US" sz="2000" dirty="0"/>
              <a:t> </a:t>
            </a:r>
            <a:r>
              <a:rPr lang="en-US" sz="2000" dirty="0" err="1"/>
              <a:t>platformi</a:t>
            </a:r>
            <a:r>
              <a:rPr lang="en-US" sz="2000" dirty="0"/>
              <a:t> u </a:t>
            </a:r>
            <a:r>
              <a:rPr lang="en-US" sz="2000" dirty="0" err="1"/>
              <a:t>oblaku</a:t>
            </a:r>
            <a:r>
              <a:rPr lang="en-US" sz="2000" dirty="0"/>
              <a:t>.</a:t>
            </a:r>
          </a:p>
          <a:p>
            <a:r>
              <a:rPr lang="en-US" sz="2000" dirty="0" err="1"/>
              <a:t>Ovaj</a:t>
            </a:r>
            <a:r>
              <a:rPr lang="en-US" sz="2000" dirty="0"/>
              <a:t> trend </a:t>
            </a:r>
            <a:r>
              <a:rPr lang="en-US" sz="2000" dirty="0" err="1"/>
              <a:t>čini</a:t>
            </a:r>
            <a:r>
              <a:rPr lang="en-US" sz="2000" dirty="0"/>
              <a:t> GIS </a:t>
            </a:r>
            <a:r>
              <a:rPr lang="en-US" sz="2000" dirty="0" err="1"/>
              <a:t>pristupačnijim</a:t>
            </a:r>
            <a:r>
              <a:rPr lang="en-US" sz="2000" dirty="0"/>
              <a:t> </a:t>
            </a:r>
            <a:r>
              <a:rPr lang="en-US" sz="2000" dirty="0" err="1"/>
              <a:t>i</a:t>
            </a:r>
            <a:r>
              <a:rPr lang="en-US" sz="2000" dirty="0"/>
              <a:t> </a:t>
            </a:r>
            <a:r>
              <a:rPr lang="en-US" sz="2000" dirty="0" err="1"/>
              <a:t>isplativijim</a:t>
            </a:r>
            <a:r>
              <a:rPr lang="en-US" sz="2000" dirty="0"/>
              <a:t>, </a:t>
            </a:r>
            <a:r>
              <a:rPr lang="en-US" sz="2000" dirty="0" err="1"/>
              <a:t>osobito</a:t>
            </a:r>
            <a:r>
              <a:rPr lang="en-US" sz="2000" dirty="0"/>
              <a:t> za </a:t>
            </a:r>
            <a:r>
              <a:rPr lang="en-US" sz="2000" dirty="0" err="1"/>
              <a:t>manje</a:t>
            </a:r>
            <a:r>
              <a:rPr lang="en-US" sz="2000" dirty="0"/>
              <a:t> </a:t>
            </a:r>
            <a:r>
              <a:rPr lang="en-US" sz="2000" dirty="0" err="1"/>
              <a:t>organizacije</a:t>
            </a:r>
            <a:r>
              <a:rPr lang="en-US" sz="2000" dirty="0"/>
              <a:t> </a:t>
            </a:r>
            <a:r>
              <a:rPr lang="en-US" sz="2000" dirty="0" err="1"/>
              <a:t>i</a:t>
            </a:r>
            <a:r>
              <a:rPr lang="en-US" sz="2000" dirty="0"/>
              <a:t> </a:t>
            </a:r>
            <a:r>
              <a:rPr lang="en-US" sz="2000" dirty="0" err="1"/>
              <a:t>industrije</a:t>
            </a:r>
            <a:r>
              <a:rPr lang="en-US" sz="2000" dirty="0"/>
              <a:t> s </a:t>
            </a:r>
            <a:r>
              <a:rPr lang="en-US" sz="2000" dirty="0" err="1"/>
              <a:t>ograničenim</a:t>
            </a:r>
            <a:r>
              <a:rPr lang="en-US" sz="2000" dirty="0"/>
              <a:t> </a:t>
            </a:r>
            <a:r>
              <a:rPr lang="en-US" sz="2000" dirty="0" err="1"/>
              <a:t>resursima</a:t>
            </a:r>
            <a:endParaRPr lang="hr-HR" sz="2000" dirty="0"/>
          </a:p>
        </p:txBody>
      </p:sp>
      <p:pic>
        <p:nvPicPr>
          <p:cNvPr id="3074" name="Picture 2" descr="Cloud PNGs for Free Download">
            <a:extLst>
              <a:ext uri="{FF2B5EF4-FFF2-40B4-BE49-F238E27FC236}">
                <a16:creationId xmlns:a16="http://schemas.microsoft.com/office/drawing/2014/main" id="{E9081AA6-8E45-E38A-87E6-906FC54D3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1" y="4687252"/>
            <a:ext cx="4267200" cy="202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935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trendovi – AI i ML</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dirty="0"/>
              <a:t>AI </a:t>
            </a:r>
            <a:r>
              <a:rPr lang="en-US" sz="2000" dirty="0" err="1"/>
              <a:t>i</a:t>
            </a:r>
            <a:r>
              <a:rPr lang="en-US" sz="2000" dirty="0"/>
              <a:t> ML </a:t>
            </a:r>
            <a:r>
              <a:rPr lang="en-US" sz="2000" dirty="0" err="1"/>
              <a:t>igraju</a:t>
            </a:r>
            <a:r>
              <a:rPr lang="en-US" sz="2000" dirty="0"/>
              <a:t> </a:t>
            </a:r>
            <a:r>
              <a:rPr lang="en-US" sz="2000" dirty="0" err="1"/>
              <a:t>važnu</a:t>
            </a:r>
            <a:r>
              <a:rPr lang="en-US" sz="2000" dirty="0"/>
              <a:t> </a:t>
            </a:r>
            <a:r>
              <a:rPr lang="en-US" sz="2000" dirty="0" err="1"/>
              <a:t>ulogu</a:t>
            </a:r>
            <a:r>
              <a:rPr lang="en-US" sz="2000" dirty="0"/>
              <a:t> u </a:t>
            </a:r>
            <a:r>
              <a:rPr lang="en-US" sz="2000" dirty="0" err="1"/>
              <a:t>automatizaciji</a:t>
            </a:r>
            <a:r>
              <a:rPr lang="en-US" sz="2000" dirty="0"/>
              <a:t> </a:t>
            </a:r>
            <a:r>
              <a:rPr lang="en-US" sz="2000" dirty="0" err="1"/>
              <a:t>i</a:t>
            </a:r>
            <a:r>
              <a:rPr lang="en-US" sz="2000" dirty="0"/>
              <a:t> </a:t>
            </a:r>
            <a:r>
              <a:rPr lang="en-US" sz="2000" dirty="0" err="1"/>
              <a:t>poboljšanju</a:t>
            </a:r>
            <a:r>
              <a:rPr lang="en-US" sz="2000" dirty="0"/>
              <a:t> </a:t>
            </a:r>
            <a:r>
              <a:rPr lang="en-US" sz="2000" dirty="0" err="1"/>
              <a:t>analize</a:t>
            </a:r>
            <a:r>
              <a:rPr lang="en-US" sz="2000" dirty="0"/>
              <a:t> </a:t>
            </a:r>
            <a:r>
              <a:rPr lang="en-US" sz="2000" dirty="0" err="1"/>
              <a:t>prostornih</a:t>
            </a:r>
            <a:r>
              <a:rPr lang="en-US" sz="2000" dirty="0"/>
              <a:t> </a:t>
            </a:r>
            <a:r>
              <a:rPr lang="en-US" sz="2000" dirty="0" err="1"/>
              <a:t>podataka</a:t>
            </a:r>
            <a:r>
              <a:rPr lang="en-US" sz="2000" dirty="0"/>
              <a:t>.</a:t>
            </a:r>
          </a:p>
          <a:p>
            <a:r>
              <a:rPr lang="en-US" sz="2000" dirty="0" err="1"/>
              <a:t>Te</a:t>
            </a:r>
            <a:r>
              <a:rPr lang="en-US" sz="2000" dirty="0"/>
              <a:t> </a:t>
            </a:r>
            <a:r>
              <a:rPr lang="en-US" sz="2000" dirty="0" err="1"/>
              <a:t>tehnologije</a:t>
            </a:r>
            <a:r>
              <a:rPr lang="en-US" sz="2000" dirty="0"/>
              <a:t> </a:t>
            </a:r>
            <a:r>
              <a:rPr lang="en-US" sz="2000" dirty="0" err="1"/>
              <a:t>mogu</a:t>
            </a:r>
            <a:r>
              <a:rPr lang="en-US" sz="2000" dirty="0"/>
              <a:t> </a:t>
            </a:r>
            <a:r>
              <a:rPr lang="en-US" sz="2000" dirty="0" err="1"/>
              <a:t>identificirati</a:t>
            </a:r>
            <a:r>
              <a:rPr lang="en-US" sz="2000" dirty="0"/>
              <a:t> </a:t>
            </a:r>
            <a:r>
              <a:rPr lang="en-US" sz="2000" dirty="0" err="1"/>
              <a:t>obrasce</a:t>
            </a:r>
            <a:r>
              <a:rPr lang="en-US" sz="2000" dirty="0"/>
              <a:t>, </a:t>
            </a:r>
            <a:r>
              <a:rPr lang="en-US" sz="2000" dirty="0" err="1"/>
              <a:t>napraviti</a:t>
            </a:r>
            <a:r>
              <a:rPr lang="en-US" sz="2000" dirty="0"/>
              <a:t> </a:t>
            </a:r>
            <a:r>
              <a:rPr lang="en-US" sz="2000" dirty="0" err="1"/>
              <a:t>predviđanja</a:t>
            </a:r>
            <a:r>
              <a:rPr lang="en-US" sz="2000" dirty="0"/>
              <a:t> </a:t>
            </a:r>
            <a:r>
              <a:rPr lang="en-US" sz="2000" dirty="0" err="1"/>
              <a:t>i</a:t>
            </a:r>
            <a:r>
              <a:rPr lang="en-US" sz="2000" dirty="0"/>
              <a:t> </a:t>
            </a:r>
            <a:r>
              <a:rPr lang="en-US" sz="2000" dirty="0" err="1"/>
              <a:t>pružiti</a:t>
            </a:r>
            <a:r>
              <a:rPr lang="en-US" sz="2000" dirty="0"/>
              <a:t> </a:t>
            </a:r>
            <a:r>
              <a:rPr lang="en-US" sz="2000" dirty="0" err="1"/>
              <a:t>uvide</a:t>
            </a:r>
            <a:r>
              <a:rPr lang="en-US" sz="2000" dirty="0"/>
              <a:t> </a:t>
            </a:r>
            <a:r>
              <a:rPr lang="en-US" sz="2000" dirty="0" err="1"/>
              <a:t>iz</a:t>
            </a:r>
            <a:r>
              <a:rPr lang="en-US" sz="2000" dirty="0"/>
              <a:t> </a:t>
            </a:r>
            <a:r>
              <a:rPr lang="en-US" sz="2000" dirty="0" err="1"/>
              <a:t>složenih</a:t>
            </a:r>
            <a:r>
              <a:rPr lang="en-US" sz="2000" dirty="0"/>
              <a:t> </a:t>
            </a:r>
            <a:r>
              <a:rPr lang="en-US" sz="2000" dirty="0" err="1"/>
              <a:t>skupova</a:t>
            </a:r>
            <a:r>
              <a:rPr lang="en-US" sz="2000" dirty="0"/>
              <a:t> </a:t>
            </a:r>
            <a:r>
              <a:rPr lang="en-US" sz="2000" dirty="0" err="1"/>
              <a:t>podataka</a:t>
            </a:r>
            <a:r>
              <a:rPr lang="en-US" sz="2000" dirty="0"/>
              <a:t> </a:t>
            </a:r>
            <a:r>
              <a:rPr lang="en-US" sz="2000" dirty="0" err="1"/>
              <a:t>koje</a:t>
            </a:r>
            <a:r>
              <a:rPr lang="en-US" sz="2000" dirty="0"/>
              <a:t> bi </a:t>
            </a:r>
            <a:r>
              <a:rPr lang="en-US" sz="2000" dirty="0" err="1"/>
              <a:t>bilo</a:t>
            </a:r>
            <a:r>
              <a:rPr lang="en-US" sz="2000" dirty="0"/>
              <a:t> </a:t>
            </a:r>
            <a:r>
              <a:rPr lang="en-US" sz="2000" dirty="0" err="1"/>
              <a:t>teško</a:t>
            </a:r>
            <a:r>
              <a:rPr lang="en-US" sz="2000" dirty="0"/>
              <a:t> </a:t>
            </a:r>
            <a:r>
              <a:rPr lang="en-US" sz="2000" dirty="0" err="1"/>
              <a:t>ručno</a:t>
            </a:r>
            <a:r>
              <a:rPr lang="en-US" sz="2000" dirty="0"/>
              <a:t> </a:t>
            </a:r>
            <a:r>
              <a:rPr lang="en-US" sz="2000" dirty="0" err="1"/>
              <a:t>analizirati</a:t>
            </a:r>
            <a:r>
              <a:rPr lang="en-US" sz="2000" dirty="0"/>
              <a:t>.</a:t>
            </a:r>
          </a:p>
          <a:p>
            <a:r>
              <a:rPr lang="en-US" sz="2000" dirty="0"/>
              <a:t>Na </a:t>
            </a:r>
            <a:r>
              <a:rPr lang="en-US" sz="2000" dirty="0" err="1"/>
              <a:t>primjer</a:t>
            </a:r>
            <a:r>
              <a:rPr lang="en-US" sz="2000" dirty="0"/>
              <a:t>, </a:t>
            </a:r>
            <a:r>
              <a:rPr lang="en-US" sz="2000" dirty="0" err="1"/>
              <a:t>algoritmi</a:t>
            </a:r>
            <a:r>
              <a:rPr lang="en-US" sz="2000" dirty="0"/>
              <a:t> </a:t>
            </a:r>
            <a:r>
              <a:rPr lang="en-US" sz="2000" dirty="0" err="1"/>
              <a:t>umjetne</a:t>
            </a:r>
            <a:r>
              <a:rPr lang="en-US" sz="2000" dirty="0"/>
              <a:t> </a:t>
            </a:r>
            <a:r>
              <a:rPr lang="en-US" sz="2000" dirty="0" err="1"/>
              <a:t>inteligencije</a:t>
            </a:r>
            <a:r>
              <a:rPr lang="en-US" sz="2000" dirty="0"/>
              <a:t> </a:t>
            </a:r>
            <a:r>
              <a:rPr lang="en-US" sz="2000" dirty="0" err="1"/>
              <a:t>mogu</a:t>
            </a:r>
            <a:r>
              <a:rPr lang="en-US" sz="2000" dirty="0"/>
              <a:t> </a:t>
            </a:r>
            <a:r>
              <a:rPr lang="en-US" sz="2000" dirty="0" err="1"/>
              <a:t>obraditi</a:t>
            </a:r>
            <a:r>
              <a:rPr lang="en-US" sz="2000" dirty="0"/>
              <a:t> </a:t>
            </a:r>
            <a:r>
              <a:rPr lang="en-US" sz="2000" dirty="0" err="1"/>
              <a:t>satelitske</a:t>
            </a:r>
            <a:r>
              <a:rPr lang="en-US" sz="2000" dirty="0"/>
              <a:t> </a:t>
            </a:r>
            <a:r>
              <a:rPr lang="en-US" sz="2000" dirty="0" err="1"/>
              <a:t>slike</a:t>
            </a:r>
            <a:r>
              <a:rPr lang="en-US" sz="2000" dirty="0"/>
              <a:t> </a:t>
            </a:r>
            <a:r>
              <a:rPr lang="en-US" sz="2000" dirty="0" err="1"/>
              <a:t>kako</a:t>
            </a:r>
            <a:r>
              <a:rPr lang="en-US" sz="2000" dirty="0"/>
              <a:t> bi </a:t>
            </a:r>
            <a:r>
              <a:rPr lang="en-US" sz="2000" dirty="0" err="1"/>
              <a:t>otkrili</a:t>
            </a:r>
            <a:r>
              <a:rPr lang="en-US" sz="2000" dirty="0"/>
              <a:t> </a:t>
            </a:r>
            <a:r>
              <a:rPr lang="en-US" sz="2000" dirty="0" err="1"/>
              <a:t>promjene</a:t>
            </a:r>
            <a:r>
              <a:rPr lang="en-US" sz="2000" dirty="0"/>
              <a:t> u </a:t>
            </a:r>
            <a:r>
              <a:rPr lang="en-US" sz="2000" dirty="0" err="1"/>
              <a:t>korištenju</a:t>
            </a:r>
            <a:r>
              <a:rPr lang="en-US" sz="2000" dirty="0"/>
              <a:t> </a:t>
            </a:r>
            <a:r>
              <a:rPr lang="en-US" sz="2000" dirty="0" err="1"/>
              <a:t>zemljišta</a:t>
            </a:r>
            <a:r>
              <a:rPr lang="en-US" sz="2000" dirty="0"/>
              <a:t>, </a:t>
            </a:r>
            <a:r>
              <a:rPr lang="en-US" sz="2000" dirty="0" err="1"/>
              <a:t>dok</a:t>
            </a:r>
            <a:r>
              <a:rPr lang="en-US" sz="2000" dirty="0"/>
              <a:t> ML </a:t>
            </a:r>
            <a:r>
              <a:rPr lang="en-US" sz="2000" dirty="0" err="1"/>
              <a:t>modeli</a:t>
            </a:r>
            <a:r>
              <a:rPr lang="en-US" sz="2000" dirty="0"/>
              <a:t> </a:t>
            </a:r>
            <a:r>
              <a:rPr lang="en-US" sz="2000" dirty="0" err="1"/>
              <a:t>mogu</a:t>
            </a:r>
            <a:r>
              <a:rPr lang="en-US" sz="2000" dirty="0"/>
              <a:t> </a:t>
            </a:r>
            <a:r>
              <a:rPr lang="en-US" sz="2000" dirty="0" err="1"/>
              <a:t>predvidjeti</a:t>
            </a:r>
            <a:r>
              <a:rPr lang="en-US" sz="2000" dirty="0"/>
              <a:t> </a:t>
            </a:r>
            <a:r>
              <a:rPr lang="en-US" sz="2000" dirty="0" err="1"/>
              <a:t>obrasce</a:t>
            </a:r>
            <a:r>
              <a:rPr lang="en-US" sz="2000" dirty="0"/>
              <a:t> </a:t>
            </a:r>
            <a:r>
              <a:rPr lang="en-US" sz="2000" dirty="0" err="1"/>
              <a:t>prometa</a:t>
            </a:r>
            <a:r>
              <a:rPr lang="en-US" sz="2000" dirty="0"/>
              <a:t> </a:t>
            </a:r>
            <a:r>
              <a:rPr lang="en-US" sz="2000" dirty="0" err="1"/>
              <a:t>na</a:t>
            </a:r>
            <a:r>
              <a:rPr lang="en-US" sz="2000" dirty="0"/>
              <a:t> </a:t>
            </a:r>
            <a:r>
              <a:rPr lang="en-US" sz="2000" dirty="0" err="1"/>
              <a:t>temelju</a:t>
            </a:r>
            <a:r>
              <a:rPr lang="en-US" sz="2000" dirty="0"/>
              <a:t> </a:t>
            </a:r>
            <a:r>
              <a:rPr lang="en-US" sz="2000" dirty="0" err="1"/>
              <a:t>povijesnih</a:t>
            </a:r>
            <a:r>
              <a:rPr lang="en-US" sz="2000" dirty="0"/>
              <a:t> </a:t>
            </a:r>
            <a:r>
              <a:rPr lang="en-US" sz="2000" dirty="0" err="1"/>
              <a:t>podataka</a:t>
            </a:r>
            <a:r>
              <a:rPr lang="en-US" sz="2000" dirty="0"/>
              <a:t>.</a:t>
            </a:r>
          </a:p>
          <a:p>
            <a:r>
              <a:rPr lang="en-US" sz="2000" dirty="0" err="1"/>
              <a:t>Integracija</a:t>
            </a:r>
            <a:r>
              <a:rPr lang="en-US" sz="2000" dirty="0"/>
              <a:t> AI </a:t>
            </a:r>
            <a:r>
              <a:rPr lang="en-US" sz="2000" dirty="0" err="1"/>
              <a:t>i</a:t>
            </a:r>
            <a:r>
              <a:rPr lang="en-US" sz="2000" dirty="0"/>
              <a:t> ML s GIS-om </a:t>
            </a:r>
            <a:r>
              <a:rPr lang="en-US" sz="2000" dirty="0" err="1"/>
              <a:t>omogućuje</a:t>
            </a:r>
            <a:r>
              <a:rPr lang="en-US" sz="2000" dirty="0"/>
              <a:t> </a:t>
            </a:r>
            <a:r>
              <a:rPr lang="en-US" sz="2000" dirty="0" err="1"/>
              <a:t>točnije</a:t>
            </a:r>
            <a:r>
              <a:rPr lang="en-US" sz="2000" dirty="0"/>
              <a:t> </a:t>
            </a:r>
            <a:r>
              <a:rPr lang="en-US" sz="2000" dirty="0" err="1"/>
              <a:t>i</a:t>
            </a:r>
            <a:r>
              <a:rPr lang="en-US" sz="2000" dirty="0"/>
              <a:t> </a:t>
            </a:r>
            <a:r>
              <a:rPr lang="en-US" sz="2000" dirty="0" err="1"/>
              <a:t>pravodobnije</a:t>
            </a:r>
            <a:r>
              <a:rPr lang="en-US" sz="2000" dirty="0"/>
              <a:t> </a:t>
            </a:r>
            <a:r>
              <a:rPr lang="en-US" sz="2000" dirty="0" err="1"/>
              <a:t>donošenje</a:t>
            </a:r>
            <a:r>
              <a:rPr lang="en-US" sz="2000" dirty="0"/>
              <a:t> </a:t>
            </a:r>
            <a:r>
              <a:rPr lang="en-US" sz="2000" dirty="0" err="1"/>
              <a:t>odluka</a:t>
            </a:r>
            <a:r>
              <a:rPr lang="en-US" sz="2000" dirty="0"/>
              <a:t> u </a:t>
            </a:r>
            <a:r>
              <a:rPr lang="en-US" sz="2000" dirty="0" err="1"/>
              <a:t>različitim</a:t>
            </a:r>
            <a:r>
              <a:rPr lang="en-US" sz="2000" dirty="0"/>
              <a:t> </a:t>
            </a:r>
            <a:r>
              <a:rPr lang="en-US" sz="2000" dirty="0" err="1"/>
              <a:t>sektorima</a:t>
            </a:r>
            <a:r>
              <a:rPr lang="en-US" sz="2000" dirty="0"/>
              <a:t>, od </a:t>
            </a:r>
            <a:r>
              <a:rPr lang="en-US" sz="2000" dirty="0" err="1"/>
              <a:t>urbanog</a:t>
            </a:r>
            <a:r>
              <a:rPr lang="en-US" sz="2000" dirty="0"/>
              <a:t> </a:t>
            </a:r>
            <a:r>
              <a:rPr lang="en-US" sz="2000" dirty="0" err="1"/>
              <a:t>planiranja</a:t>
            </a:r>
            <a:r>
              <a:rPr lang="en-US" sz="2000" dirty="0"/>
              <a:t> do </a:t>
            </a:r>
            <a:r>
              <a:rPr lang="en-US" sz="2000" dirty="0" err="1"/>
              <a:t>upravljanja</a:t>
            </a:r>
            <a:r>
              <a:rPr lang="en-US" sz="2000" dirty="0"/>
              <a:t> </a:t>
            </a:r>
            <a:r>
              <a:rPr lang="en-US" sz="2000" dirty="0" err="1"/>
              <a:t>katastrofama</a:t>
            </a:r>
            <a:r>
              <a:rPr lang="en-US" sz="2000" dirty="0"/>
              <a:t>. </a:t>
            </a:r>
            <a:endParaRPr lang="hr-HR" sz="2000" dirty="0"/>
          </a:p>
        </p:txBody>
      </p:sp>
      <p:pic>
        <p:nvPicPr>
          <p:cNvPr id="2050" name="Picture 2" descr="Why Machine Learning Needs Semantics Not Just Statistics">
            <a:extLst>
              <a:ext uri="{FF2B5EF4-FFF2-40B4-BE49-F238E27FC236}">
                <a16:creationId xmlns:a16="http://schemas.microsoft.com/office/drawing/2014/main" id="{9433910F-FE94-7A1C-A486-F05219006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552950"/>
            <a:ext cx="3583948"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597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trendovi – dronovi</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dirty="0" err="1"/>
              <a:t>Napredak</a:t>
            </a:r>
            <a:r>
              <a:rPr lang="en-US" sz="2000" dirty="0"/>
              <a:t> u </a:t>
            </a:r>
            <a:r>
              <a:rPr lang="en-US" sz="2000" dirty="0" err="1"/>
              <a:t>tehnologiji</a:t>
            </a:r>
            <a:r>
              <a:rPr lang="en-US" sz="2000" dirty="0"/>
              <a:t> </a:t>
            </a:r>
            <a:r>
              <a:rPr lang="en-US" sz="2000" dirty="0" err="1"/>
              <a:t>dronova</a:t>
            </a:r>
            <a:r>
              <a:rPr lang="en-US" sz="2000" dirty="0"/>
              <a:t> </a:t>
            </a:r>
            <a:r>
              <a:rPr lang="en-US" sz="2000" dirty="0" err="1"/>
              <a:t>također</a:t>
            </a:r>
            <a:r>
              <a:rPr lang="en-US" sz="2000" dirty="0"/>
              <a:t> je </a:t>
            </a:r>
            <a:r>
              <a:rPr lang="en-US" sz="2000" dirty="0" err="1"/>
              <a:t>značajan</a:t>
            </a:r>
            <a:r>
              <a:rPr lang="en-US" sz="2000" dirty="0"/>
              <a:t> trend u GIS-u.</a:t>
            </a:r>
          </a:p>
          <a:p>
            <a:r>
              <a:rPr lang="en-US" sz="2000" dirty="0" err="1"/>
              <a:t>Dronovi</a:t>
            </a:r>
            <a:r>
              <a:rPr lang="en-US" sz="2000" dirty="0"/>
              <a:t> </a:t>
            </a:r>
            <a:r>
              <a:rPr lang="en-US" sz="2000" dirty="0" err="1"/>
              <a:t>opremljeni</a:t>
            </a:r>
            <a:r>
              <a:rPr lang="en-US" sz="2000" dirty="0"/>
              <a:t> </a:t>
            </a:r>
            <a:r>
              <a:rPr lang="en-US" sz="2000" dirty="0" err="1"/>
              <a:t>kamerama</a:t>
            </a:r>
            <a:r>
              <a:rPr lang="en-US" sz="2000" dirty="0"/>
              <a:t> </a:t>
            </a:r>
            <a:r>
              <a:rPr lang="en-US" sz="2000" dirty="0" err="1"/>
              <a:t>i</a:t>
            </a:r>
            <a:r>
              <a:rPr lang="en-US" sz="2000" dirty="0"/>
              <a:t> </a:t>
            </a:r>
            <a:r>
              <a:rPr lang="en-US" sz="2000" dirty="0" err="1"/>
              <a:t>senzorima</a:t>
            </a:r>
            <a:r>
              <a:rPr lang="en-US" sz="2000" dirty="0"/>
              <a:t> </a:t>
            </a:r>
            <a:r>
              <a:rPr lang="en-US" sz="2000" dirty="0" err="1"/>
              <a:t>visoke</a:t>
            </a:r>
            <a:r>
              <a:rPr lang="en-US" sz="2000" dirty="0"/>
              <a:t> </a:t>
            </a:r>
            <a:r>
              <a:rPr lang="en-US" sz="2000" dirty="0" err="1"/>
              <a:t>rezolucije</a:t>
            </a:r>
            <a:r>
              <a:rPr lang="en-US" sz="2000" dirty="0"/>
              <a:t> </a:t>
            </a:r>
            <a:r>
              <a:rPr lang="en-US" sz="2000" dirty="0" err="1"/>
              <a:t>sve</a:t>
            </a:r>
            <a:r>
              <a:rPr lang="en-US" sz="2000" dirty="0"/>
              <a:t> se </a:t>
            </a:r>
            <a:r>
              <a:rPr lang="en-US" sz="2000" dirty="0" err="1"/>
              <a:t>više</a:t>
            </a:r>
            <a:r>
              <a:rPr lang="en-US" sz="2000" dirty="0"/>
              <a:t> </a:t>
            </a:r>
            <a:r>
              <a:rPr lang="en-US" sz="2000" dirty="0" err="1"/>
              <a:t>koriste</a:t>
            </a:r>
            <a:r>
              <a:rPr lang="en-US" sz="2000" dirty="0"/>
              <a:t> za </a:t>
            </a:r>
            <a:r>
              <a:rPr lang="en-US" sz="2000" dirty="0" err="1"/>
              <a:t>prikupljanje</a:t>
            </a:r>
            <a:r>
              <a:rPr lang="en-US" sz="2000" dirty="0"/>
              <a:t> </a:t>
            </a:r>
            <a:r>
              <a:rPr lang="en-US" sz="2000" dirty="0" err="1"/>
              <a:t>podataka</a:t>
            </a:r>
            <a:r>
              <a:rPr lang="en-US" sz="2000" dirty="0"/>
              <a:t> </a:t>
            </a:r>
            <a:r>
              <a:rPr lang="en-US" sz="2000" dirty="0" err="1"/>
              <a:t>na</a:t>
            </a:r>
            <a:r>
              <a:rPr lang="en-US" sz="2000" dirty="0"/>
              <a:t> </a:t>
            </a:r>
            <a:r>
              <a:rPr lang="en-US" sz="2000" dirty="0" err="1"/>
              <a:t>teško</a:t>
            </a:r>
            <a:r>
              <a:rPr lang="en-US" sz="2000" dirty="0"/>
              <a:t> </a:t>
            </a:r>
            <a:r>
              <a:rPr lang="en-US" sz="2000" dirty="0" err="1"/>
              <a:t>dostupnim</a:t>
            </a:r>
            <a:r>
              <a:rPr lang="en-US" sz="2000" dirty="0"/>
              <a:t> </a:t>
            </a:r>
            <a:r>
              <a:rPr lang="en-US" sz="2000" dirty="0" err="1"/>
              <a:t>mjestima</a:t>
            </a:r>
            <a:r>
              <a:rPr lang="en-US" sz="2000" dirty="0"/>
              <a:t>.</a:t>
            </a:r>
          </a:p>
          <a:p>
            <a:r>
              <a:rPr lang="en-US" sz="2000" dirty="0"/>
              <a:t>Ovi </a:t>
            </a:r>
            <a:r>
              <a:rPr lang="en-US" sz="2000" dirty="0" err="1"/>
              <a:t>alati</a:t>
            </a:r>
            <a:r>
              <a:rPr lang="en-US" sz="2000" dirty="0"/>
              <a:t> </a:t>
            </a:r>
            <a:r>
              <a:rPr lang="en-US" sz="2000" dirty="0" err="1"/>
              <a:t>daju</a:t>
            </a:r>
            <a:r>
              <a:rPr lang="en-US" sz="2000" dirty="0"/>
              <a:t> </a:t>
            </a:r>
            <a:r>
              <a:rPr lang="en-US" sz="2000" dirty="0" err="1"/>
              <a:t>podatke</a:t>
            </a:r>
            <a:r>
              <a:rPr lang="en-US" sz="2000" dirty="0"/>
              <a:t> </a:t>
            </a:r>
            <a:r>
              <a:rPr lang="en-US" sz="2000" dirty="0" err="1"/>
              <a:t>visoke</a:t>
            </a:r>
            <a:r>
              <a:rPr lang="en-US" sz="2000" dirty="0"/>
              <a:t> </a:t>
            </a:r>
            <a:r>
              <a:rPr lang="en-US" sz="2000" dirty="0" err="1"/>
              <a:t>točnosti</a:t>
            </a:r>
            <a:r>
              <a:rPr lang="en-US" sz="2000" dirty="0"/>
              <a:t> u </a:t>
            </a:r>
            <a:r>
              <a:rPr lang="en-US" sz="2000" dirty="0" err="1"/>
              <a:t>stvarnom</a:t>
            </a:r>
            <a:r>
              <a:rPr lang="en-US" sz="2000" dirty="0"/>
              <a:t> </a:t>
            </a:r>
            <a:r>
              <a:rPr lang="en-US" sz="2000" dirty="0" err="1"/>
              <a:t>vremenu</a:t>
            </a:r>
            <a:r>
              <a:rPr lang="en-US" sz="2000" dirty="0"/>
              <a:t> koji se </a:t>
            </a:r>
            <a:r>
              <a:rPr lang="en-US" sz="2000" dirty="0" err="1"/>
              <a:t>mogu</a:t>
            </a:r>
            <a:r>
              <a:rPr lang="en-US" sz="2000" dirty="0"/>
              <a:t> </a:t>
            </a:r>
            <a:r>
              <a:rPr lang="en-US" sz="2000" dirty="0" err="1"/>
              <a:t>integrirati</a:t>
            </a:r>
            <a:r>
              <a:rPr lang="en-US" sz="2000" dirty="0"/>
              <a:t> u GIS za </a:t>
            </a:r>
            <a:r>
              <a:rPr lang="en-US" sz="2000" dirty="0" err="1"/>
              <a:t>detaljno</a:t>
            </a:r>
            <a:r>
              <a:rPr lang="en-US" sz="2000" dirty="0"/>
              <a:t> </a:t>
            </a:r>
            <a:r>
              <a:rPr lang="en-US" sz="2000" dirty="0" err="1"/>
              <a:t>mapiranje</a:t>
            </a:r>
            <a:r>
              <a:rPr lang="en-US" sz="2000" dirty="0"/>
              <a:t> </a:t>
            </a:r>
            <a:r>
              <a:rPr lang="en-US" sz="2000" dirty="0" err="1"/>
              <a:t>i</a:t>
            </a:r>
            <a:r>
              <a:rPr lang="en-US" sz="2000" dirty="0"/>
              <a:t> </a:t>
            </a:r>
            <a:r>
              <a:rPr lang="en-US" sz="2000" dirty="0" err="1"/>
              <a:t>analizu</a:t>
            </a:r>
            <a:r>
              <a:rPr lang="en-US" sz="2000" dirty="0"/>
              <a:t>.</a:t>
            </a:r>
          </a:p>
          <a:p>
            <a:r>
              <a:rPr lang="en-US" sz="2000" dirty="0" err="1"/>
              <a:t>Ovaj</a:t>
            </a:r>
            <a:r>
              <a:rPr lang="en-US" sz="2000" dirty="0"/>
              <a:t> trend </a:t>
            </a:r>
            <a:r>
              <a:rPr lang="en-US" sz="2000" dirty="0" err="1"/>
              <a:t>posebno</a:t>
            </a:r>
            <a:r>
              <a:rPr lang="en-US" sz="2000" dirty="0"/>
              <a:t> je </a:t>
            </a:r>
            <a:r>
              <a:rPr lang="en-US" sz="2000" dirty="0" err="1"/>
              <a:t>koristan</a:t>
            </a:r>
            <a:r>
              <a:rPr lang="en-US" sz="2000" dirty="0"/>
              <a:t> za </a:t>
            </a:r>
            <a:r>
              <a:rPr lang="en-US" sz="2000" dirty="0" err="1"/>
              <a:t>praćenje</a:t>
            </a:r>
            <a:r>
              <a:rPr lang="en-US" sz="2000" dirty="0"/>
              <a:t> </a:t>
            </a:r>
            <a:r>
              <a:rPr lang="en-US" sz="2000" dirty="0" err="1"/>
              <a:t>okoliša</a:t>
            </a:r>
            <a:r>
              <a:rPr lang="en-US" sz="2000" dirty="0"/>
              <a:t>, </a:t>
            </a:r>
            <a:r>
              <a:rPr lang="en-US" sz="2000" dirty="0" err="1"/>
              <a:t>inspekciju</a:t>
            </a:r>
            <a:r>
              <a:rPr lang="en-US" sz="2000" dirty="0"/>
              <a:t> </a:t>
            </a:r>
            <a:r>
              <a:rPr lang="en-US" sz="2000" dirty="0" err="1"/>
              <a:t>infrastrukture</a:t>
            </a:r>
            <a:r>
              <a:rPr lang="en-US" sz="2000" dirty="0"/>
              <a:t> </a:t>
            </a:r>
            <a:r>
              <a:rPr lang="en-US" sz="2000" dirty="0" err="1"/>
              <a:t>i</a:t>
            </a:r>
            <a:r>
              <a:rPr lang="en-US" sz="2000" dirty="0"/>
              <a:t> </a:t>
            </a:r>
            <a:r>
              <a:rPr lang="en-US" sz="2000" dirty="0" err="1"/>
              <a:t>upravljanje</a:t>
            </a:r>
            <a:r>
              <a:rPr lang="en-US" sz="2000" dirty="0"/>
              <a:t> </a:t>
            </a:r>
            <a:r>
              <a:rPr lang="en-US" sz="2000" dirty="0" err="1"/>
              <a:t>poljoprivredom</a:t>
            </a:r>
            <a:r>
              <a:rPr lang="en-US" sz="2000" dirty="0"/>
              <a:t>.</a:t>
            </a:r>
            <a:endParaRPr lang="hr-HR" sz="2000" dirty="0"/>
          </a:p>
        </p:txBody>
      </p:sp>
      <p:pic>
        <p:nvPicPr>
          <p:cNvPr id="1026" name="Picture 2" descr="What are FPV drones? | Space">
            <a:extLst>
              <a:ext uri="{FF2B5EF4-FFF2-40B4-BE49-F238E27FC236}">
                <a16:creationId xmlns:a16="http://schemas.microsoft.com/office/drawing/2014/main" id="{C92DD6A3-0C36-F28C-7D75-0B0986E16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413052"/>
            <a:ext cx="3914775" cy="2202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18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trendovi – AR i VR</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hr-HR" sz="2000" dirty="0"/>
              <a:t>Tehnologije proširene stvarnosti (AR) i virtualne stvarnosti (VR) nude nove načine vizualizacije i interakcije s prostornim podacima, pružajući impresivna iskustva koja mogu poboljšati razumijevanje i donošenje odluka.</a:t>
            </a:r>
          </a:p>
          <a:p>
            <a:r>
              <a:rPr lang="hr-HR" sz="2000" dirty="0"/>
              <a:t>Na primjer, AR može prekriti geoprostorne podatke na prikaze stvarnog svijeta, pomažući korisnicima da vizualiziraju podzemne komunalne instalacije ili da se kreću kroz složena okruženja.</a:t>
            </a:r>
          </a:p>
          <a:p>
            <a:r>
              <a:rPr lang="hr-HR" sz="2000" dirty="0"/>
              <a:t>VR može stvoriti detaljne simulacije urbanih krajolika, omogućujući planerima da istraže različite scenarije i njihove potencijalne utjecaje</a:t>
            </a:r>
          </a:p>
        </p:txBody>
      </p:sp>
      <p:pic>
        <p:nvPicPr>
          <p:cNvPr id="4098" name="Picture 2" descr="Augmented Reality (AR) vs Virtual Reality (VR)">
            <a:extLst>
              <a:ext uri="{FF2B5EF4-FFF2-40B4-BE49-F238E27FC236}">
                <a16:creationId xmlns:a16="http://schemas.microsoft.com/office/drawing/2014/main" id="{AB88211E-3E58-5964-4138-B731F7EA0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8666" y="4409686"/>
            <a:ext cx="4996279" cy="199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59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a:t>GIS trendovi – </a:t>
            </a:r>
            <a:r>
              <a:rPr lang="pl-PL" dirty="0"/>
              <a:t>Analiza podataka u stvarnom vremenu</a:t>
            </a:r>
            <a:endParaRPr lang="hr-HR" dirty="0"/>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dirty="0"/>
              <a:t>Analiza </a:t>
            </a:r>
            <a:r>
              <a:rPr lang="en-US" sz="2000" dirty="0" err="1"/>
              <a:t>podataka</a:t>
            </a:r>
            <a:r>
              <a:rPr lang="en-US" sz="2000" dirty="0"/>
              <a:t> u </a:t>
            </a:r>
            <a:r>
              <a:rPr lang="en-US" sz="2000" dirty="0" err="1"/>
              <a:t>stvarnom</a:t>
            </a:r>
            <a:r>
              <a:rPr lang="en-US" sz="2000" dirty="0"/>
              <a:t> </a:t>
            </a:r>
            <a:r>
              <a:rPr lang="en-US" sz="2000" dirty="0" err="1"/>
              <a:t>vremenu</a:t>
            </a:r>
            <a:r>
              <a:rPr lang="en-US" sz="2000" dirty="0"/>
              <a:t> </a:t>
            </a:r>
            <a:r>
              <a:rPr lang="en-US" sz="2000" dirty="0" err="1"/>
              <a:t>postaje</a:t>
            </a:r>
            <a:r>
              <a:rPr lang="en-US" sz="2000" dirty="0"/>
              <a:t> </a:t>
            </a:r>
            <a:r>
              <a:rPr lang="en-US" sz="2000" dirty="0" err="1"/>
              <a:t>sve</a:t>
            </a:r>
            <a:r>
              <a:rPr lang="en-US" sz="2000" dirty="0"/>
              <a:t> </a:t>
            </a:r>
            <a:r>
              <a:rPr lang="en-US" sz="2000" dirty="0" err="1"/>
              <a:t>važnija</a:t>
            </a:r>
            <a:r>
              <a:rPr lang="en-US" sz="2000" dirty="0"/>
              <a:t> u GIS </a:t>
            </a:r>
            <a:r>
              <a:rPr lang="en-US" sz="2000" dirty="0" err="1"/>
              <a:t>aplikacijama</a:t>
            </a:r>
            <a:r>
              <a:rPr lang="en-US" sz="2000" dirty="0"/>
              <a:t>.</a:t>
            </a:r>
          </a:p>
          <a:p>
            <a:r>
              <a:rPr lang="en-US" sz="2000" dirty="0" err="1"/>
              <a:t>Sposobnost</a:t>
            </a:r>
            <a:r>
              <a:rPr lang="en-US" sz="2000" dirty="0"/>
              <a:t> </a:t>
            </a:r>
            <a:r>
              <a:rPr lang="en-US" sz="2000" dirty="0" err="1"/>
              <a:t>obrade</a:t>
            </a:r>
            <a:r>
              <a:rPr lang="en-US" sz="2000" dirty="0"/>
              <a:t> </a:t>
            </a:r>
            <a:r>
              <a:rPr lang="en-US" sz="2000" dirty="0" err="1"/>
              <a:t>i</a:t>
            </a:r>
            <a:r>
              <a:rPr lang="en-US" sz="2000" dirty="0"/>
              <a:t> </a:t>
            </a:r>
            <a:r>
              <a:rPr lang="en-US" sz="2000" dirty="0" err="1"/>
              <a:t>analize</a:t>
            </a:r>
            <a:r>
              <a:rPr lang="en-US" sz="2000" dirty="0"/>
              <a:t> </a:t>
            </a:r>
            <a:r>
              <a:rPr lang="en-US" sz="2000" dirty="0" err="1"/>
              <a:t>podataka</a:t>
            </a:r>
            <a:r>
              <a:rPr lang="en-US" sz="2000" dirty="0"/>
              <a:t> </a:t>
            </a:r>
            <a:r>
              <a:rPr lang="en-US" sz="2000" dirty="0" err="1"/>
              <a:t>dok</a:t>
            </a:r>
            <a:r>
              <a:rPr lang="en-US" sz="2000" dirty="0"/>
              <a:t> se </a:t>
            </a:r>
            <a:r>
              <a:rPr lang="en-US" sz="2000" dirty="0" err="1"/>
              <a:t>prikupljaju</a:t>
            </a:r>
            <a:r>
              <a:rPr lang="en-US" sz="2000" dirty="0"/>
              <a:t> </a:t>
            </a:r>
            <a:r>
              <a:rPr lang="en-US" sz="2000" dirty="0" err="1"/>
              <a:t>omogućuje</a:t>
            </a:r>
            <a:r>
              <a:rPr lang="en-US" sz="2000" dirty="0"/>
              <a:t> </a:t>
            </a:r>
            <a:r>
              <a:rPr lang="en-US" sz="2000" dirty="0" err="1"/>
              <a:t>brže</a:t>
            </a:r>
            <a:r>
              <a:rPr lang="en-US" sz="2000" dirty="0"/>
              <a:t> </a:t>
            </a:r>
            <a:r>
              <a:rPr lang="en-US" sz="2000" dirty="0" err="1"/>
              <a:t>reagiranje</a:t>
            </a:r>
            <a:r>
              <a:rPr lang="en-US" sz="2000" dirty="0"/>
              <a:t> </a:t>
            </a:r>
            <a:r>
              <a:rPr lang="en-US" sz="2000" dirty="0" err="1"/>
              <a:t>i</a:t>
            </a:r>
            <a:r>
              <a:rPr lang="en-US" sz="2000" dirty="0"/>
              <a:t> </a:t>
            </a:r>
            <a:r>
              <a:rPr lang="en-US" sz="2000" dirty="0" err="1"/>
              <a:t>dinamičnije</a:t>
            </a:r>
            <a:r>
              <a:rPr lang="en-US" sz="2000" dirty="0"/>
              <a:t> </a:t>
            </a:r>
            <a:r>
              <a:rPr lang="en-US" sz="2000" dirty="0" err="1"/>
              <a:t>donošenje</a:t>
            </a:r>
            <a:r>
              <a:rPr lang="en-US" sz="2000" dirty="0"/>
              <a:t> </a:t>
            </a:r>
            <a:r>
              <a:rPr lang="en-US" sz="2000" dirty="0" err="1"/>
              <a:t>odluka</a:t>
            </a:r>
            <a:r>
              <a:rPr lang="en-US" sz="2000" dirty="0"/>
              <a:t>.</a:t>
            </a:r>
          </a:p>
          <a:p>
            <a:r>
              <a:rPr lang="en-US" sz="2000" dirty="0"/>
              <a:t>Ova je </a:t>
            </a:r>
            <a:r>
              <a:rPr lang="en-US" sz="2000" dirty="0" err="1"/>
              <a:t>mogućnost</a:t>
            </a:r>
            <a:r>
              <a:rPr lang="en-US" sz="2000" dirty="0"/>
              <a:t> </a:t>
            </a:r>
            <a:r>
              <a:rPr lang="en-US" sz="2000" dirty="0" err="1"/>
              <a:t>poboljšana</a:t>
            </a:r>
            <a:r>
              <a:rPr lang="en-US" sz="2000" dirty="0"/>
              <a:t> </a:t>
            </a:r>
            <a:r>
              <a:rPr lang="en-US" sz="2000" dirty="0" err="1"/>
              <a:t>integracijom</a:t>
            </a:r>
            <a:r>
              <a:rPr lang="en-US" sz="2000" dirty="0"/>
              <a:t> GIS-a s </a:t>
            </a:r>
            <a:r>
              <a:rPr lang="en-US" sz="2000" dirty="0" err="1"/>
              <a:t>Internetom</a:t>
            </a:r>
            <a:r>
              <a:rPr lang="en-US" sz="2000" dirty="0"/>
              <a:t> </a:t>
            </a:r>
            <a:r>
              <a:rPr lang="en-US" sz="2000" dirty="0" err="1"/>
              <a:t>stvari</a:t>
            </a:r>
            <a:r>
              <a:rPr lang="en-US" sz="2000" dirty="0"/>
              <a:t> (IoT), </a:t>
            </a:r>
            <a:r>
              <a:rPr lang="en-US" sz="2000" dirty="0" err="1"/>
              <a:t>gdje</a:t>
            </a:r>
            <a:r>
              <a:rPr lang="en-US" sz="2000" dirty="0"/>
              <a:t> se </a:t>
            </a:r>
            <a:r>
              <a:rPr lang="en-US" sz="2000" dirty="0" err="1"/>
              <a:t>podaci</a:t>
            </a:r>
            <a:r>
              <a:rPr lang="en-US" sz="2000" dirty="0"/>
              <a:t> s </a:t>
            </a:r>
            <a:r>
              <a:rPr lang="en-US" sz="2000" dirty="0" err="1"/>
              <a:t>povezanih</a:t>
            </a:r>
            <a:r>
              <a:rPr lang="en-US" sz="2000" dirty="0"/>
              <a:t> </a:t>
            </a:r>
            <a:r>
              <a:rPr lang="en-US" sz="2000" dirty="0" err="1"/>
              <a:t>uređaja</a:t>
            </a:r>
            <a:r>
              <a:rPr lang="en-US" sz="2000" dirty="0"/>
              <a:t> </a:t>
            </a:r>
            <a:r>
              <a:rPr lang="en-US" sz="2000" dirty="0" err="1"/>
              <a:t>mogu</a:t>
            </a:r>
            <a:r>
              <a:rPr lang="en-US" sz="2000" dirty="0"/>
              <a:t> </a:t>
            </a:r>
            <a:r>
              <a:rPr lang="en-US" sz="2000" dirty="0" err="1"/>
              <a:t>kontinuirano</a:t>
            </a:r>
            <a:r>
              <a:rPr lang="en-US" sz="2000" dirty="0"/>
              <a:t> </a:t>
            </a:r>
            <a:r>
              <a:rPr lang="en-US" sz="2000" dirty="0" err="1"/>
              <a:t>pratiti</a:t>
            </a:r>
            <a:r>
              <a:rPr lang="en-US" sz="2000" dirty="0"/>
              <a:t> </a:t>
            </a:r>
            <a:r>
              <a:rPr lang="en-US" sz="2000" dirty="0" err="1"/>
              <a:t>i</a:t>
            </a:r>
            <a:r>
              <a:rPr lang="en-US" sz="2000" dirty="0"/>
              <a:t> </a:t>
            </a:r>
            <a:r>
              <a:rPr lang="en-US" sz="2000" dirty="0" err="1"/>
              <a:t>analizirati</a:t>
            </a:r>
            <a:r>
              <a:rPr lang="en-US" sz="2000" dirty="0"/>
              <a:t>.</a:t>
            </a:r>
          </a:p>
          <a:p>
            <a:r>
              <a:rPr lang="en-US" sz="2000" dirty="0"/>
              <a:t>GIS u </a:t>
            </a:r>
            <a:r>
              <a:rPr lang="en-US" sz="2000" dirty="0" err="1"/>
              <a:t>stvarnom</a:t>
            </a:r>
            <a:r>
              <a:rPr lang="en-US" sz="2000" dirty="0"/>
              <a:t> </a:t>
            </a:r>
            <a:r>
              <a:rPr lang="en-US" sz="2000" dirty="0" err="1"/>
              <a:t>vremenu</a:t>
            </a:r>
            <a:r>
              <a:rPr lang="en-US" sz="2000" dirty="0"/>
              <a:t> </a:t>
            </a:r>
            <a:r>
              <a:rPr lang="en-US" sz="2000" dirty="0" err="1"/>
              <a:t>koristi</a:t>
            </a:r>
            <a:r>
              <a:rPr lang="en-US" sz="2000" dirty="0"/>
              <a:t> se u </a:t>
            </a:r>
            <a:r>
              <a:rPr lang="en-US" sz="2000" dirty="0" err="1"/>
              <a:t>aplikacijama</a:t>
            </a:r>
            <a:r>
              <a:rPr lang="en-US" sz="2000" dirty="0"/>
              <a:t> </a:t>
            </a:r>
            <a:r>
              <a:rPr lang="en-US" sz="2000" dirty="0" err="1"/>
              <a:t>kao</a:t>
            </a:r>
            <a:r>
              <a:rPr lang="en-US" sz="2000" dirty="0"/>
              <a:t> </a:t>
            </a:r>
            <a:r>
              <a:rPr lang="en-US" sz="2000" dirty="0" err="1"/>
              <a:t>što</a:t>
            </a:r>
            <a:r>
              <a:rPr lang="en-US" sz="2000" dirty="0"/>
              <a:t> </a:t>
            </a:r>
            <a:r>
              <a:rPr lang="en-US" sz="2000" dirty="0" err="1"/>
              <a:t>su</a:t>
            </a:r>
            <a:r>
              <a:rPr lang="en-US" sz="2000" dirty="0"/>
              <a:t> </a:t>
            </a:r>
            <a:r>
              <a:rPr lang="en-US" sz="2000" dirty="0" err="1"/>
              <a:t>upravljanje</a:t>
            </a:r>
            <a:r>
              <a:rPr lang="en-US" sz="2000" dirty="0"/>
              <a:t> </a:t>
            </a:r>
            <a:r>
              <a:rPr lang="en-US" sz="2000" dirty="0" err="1"/>
              <a:t>prometom</a:t>
            </a:r>
            <a:r>
              <a:rPr lang="en-US" sz="2000" dirty="0"/>
              <a:t>, </a:t>
            </a:r>
            <a:r>
              <a:rPr lang="en-US" sz="2000" dirty="0" err="1"/>
              <a:t>odgovor</a:t>
            </a:r>
            <a:r>
              <a:rPr lang="en-US" sz="2000" dirty="0"/>
              <a:t> </a:t>
            </a:r>
            <a:r>
              <a:rPr lang="en-US" sz="2000" dirty="0" err="1"/>
              <a:t>na</a:t>
            </a:r>
            <a:r>
              <a:rPr lang="en-US" sz="2000" dirty="0"/>
              <a:t> </a:t>
            </a:r>
            <a:r>
              <a:rPr lang="en-US" sz="2000" dirty="0" err="1"/>
              <a:t>hitne</a:t>
            </a:r>
            <a:r>
              <a:rPr lang="en-US" sz="2000" dirty="0"/>
              <a:t> </a:t>
            </a:r>
            <a:r>
              <a:rPr lang="en-US" sz="2000" dirty="0" err="1"/>
              <a:t>slučajeve</a:t>
            </a:r>
            <a:r>
              <a:rPr lang="en-US" sz="2000" dirty="0"/>
              <a:t> </a:t>
            </a:r>
            <a:r>
              <a:rPr lang="en-US" sz="2000" dirty="0" err="1"/>
              <a:t>i</a:t>
            </a:r>
            <a:r>
              <a:rPr lang="en-US" sz="2000" dirty="0"/>
              <a:t> </a:t>
            </a:r>
            <a:r>
              <a:rPr lang="en-US" sz="2000" dirty="0" err="1"/>
              <a:t>praćenje</a:t>
            </a:r>
            <a:r>
              <a:rPr lang="en-US" sz="2000" dirty="0"/>
              <a:t> </a:t>
            </a:r>
            <a:r>
              <a:rPr lang="en-US" sz="2000" dirty="0" err="1"/>
              <a:t>okoliša</a:t>
            </a:r>
            <a:r>
              <a:rPr lang="en-US" sz="2000" dirty="0"/>
              <a:t>, </a:t>
            </a:r>
            <a:r>
              <a:rPr lang="en-US" sz="2000" dirty="0" err="1"/>
              <a:t>gdje</a:t>
            </a:r>
            <a:r>
              <a:rPr lang="en-US" sz="2000" dirty="0"/>
              <a:t> </a:t>
            </a:r>
            <a:r>
              <a:rPr lang="en-US" sz="2000" dirty="0" err="1"/>
              <a:t>su</a:t>
            </a:r>
            <a:r>
              <a:rPr lang="en-US" sz="2000" dirty="0"/>
              <a:t> </a:t>
            </a:r>
            <a:r>
              <a:rPr lang="en-US" sz="2000" dirty="0" err="1"/>
              <a:t>pravovremene</a:t>
            </a:r>
            <a:r>
              <a:rPr lang="en-US" sz="2000" dirty="0"/>
              <a:t> </a:t>
            </a:r>
            <a:r>
              <a:rPr lang="en-US" sz="2000" dirty="0" err="1"/>
              <a:t>informacije</a:t>
            </a:r>
            <a:r>
              <a:rPr lang="en-US" sz="2000" dirty="0"/>
              <a:t> </a:t>
            </a:r>
            <a:r>
              <a:rPr lang="en-US" sz="2000" dirty="0" err="1"/>
              <a:t>ključne</a:t>
            </a:r>
            <a:endParaRPr lang="hr-HR" sz="2000" dirty="0"/>
          </a:p>
        </p:txBody>
      </p:sp>
    </p:spTree>
    <p:extLst>
      <p:ext uri="{BB962C8B-B14F-4D97-AF65-F5344CB8AC3E}">
        <p14:creationId xmlns:p14="http://schemas.microsoft.com/office/powerpoint/2010/main" val="211485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Sadržaj</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Geografski informacijski sustavi (GIS)</a:t>
            </a:r>
          </a:p>
          <a:p>
            <a:r>
              <a:rPr lang="pl-PL" sz="2000" dirty="0"/>
              <a:t>GIS slojevi</a:t>
            </a:r>
          </a:p>
          <a:p>
            <a:r>
              <a:rPr lang="pl-PL" sz="2000" dirty="0"/>
              <a:t>GIS podaci</a:t>
            </a:r>
          </a:p>
          <a:p>
            <a:r>
              <a:rPr lang="pl-PL" sz="2000" dirty="0"/>
              <a:t>GIS u logistici</a:t>
            </a:r>
          </a:p>
          <a:p>
            <a:r>
              <a:rPr lang="pl-PL" sz="2000" dirty="0"/>
              <a:t>Budući trendovi u GIS-u</a:t>
            </a:r>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Sažetak</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r>
              <a:rPr lang="en-US" sz="1800" dirty="0" err="1">
                <a:effectLst/>
                <a:latin typeface="Tahoma" panose="020B0604030504040204" pitchFamily="34" charset="0"/>
                <a:ea typeface="Calibri" panose="020F0502020204030204" pitchFamily="34" charset="0"/>
                <a:cs typeface="Times New Roman" panose="02020603050405020304" pitchFamily="18" charset="0"/>
              </a:rPr>
              <a:t>Geografski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informacijski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sustavi</a:t>
            </a:r>
            <a:r>
              <a:rPr lang="en-US" sz="1800" dirty="0">
                <a:effectLst/>
                <a:latin typeface="Tahoma" panose="020B0604030504040204" pitchFamily="34" charset="0"/>
                <a:ea typeface="Calibri" panose="020F0502020204030204" pitchFamily="34" charset="0"/>
                <a:cs typeface="Times New Roman" panose="02020603050405020304" pitchFamily="18" charset="0"/>
              </a:rPr>
              <a:t> (GIS)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napravili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revoluciju</a:t>
            </a:r>
            <a:r>
              <a:rPr lang="en-US" sz="1800" dirty="0">
                <a:effectLst/>
                <a:latin typeface="Tahoma" panose="020B0604030504040204" pitchFamily="34" charset="0"/>
                <a:ea typeface="Calibri" panose="020F0502020204030204" pitchFamily="34" charset="0"/>
                <a:cs typeface="Times New Roman" panose="02020603050405020304" pitchFamily="18" charset="0"/>
              </a:rPr>
              <a:t>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logističkoj</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industriji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pružajući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moćne</a:t>
            </a:r>
            <a:r>
              <a:rPr lang="en-US" sz="1800" dirty="0">
                <a:effectLst/>
                <a:latin typeface="Tahoma" panose="020B0604030504040204" pitchFamily="34" charset="0"/>
                <a:ea typeface="Calibri" panose="020F0502020204030204" pitchFamily="34" charset="0"/>
                <a:cs typeface="Times New Roman" panose="02020603050405020304" pitchFamily="18" charset="0"/>
              </a:rPr>
              <a:t> alate za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prostornu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donošenje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odluka</a:t>
            </a: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GIS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podaci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mogu</a:t>
            </a:r>
            <a:r>
              <a:rPr lang="en-US" sz="1800" dirty="0">
                <a:effectLst/>
                <a:latin typeface="Tahoma" panose="020B0604030504040204" pitchFamily="34" charset="0"/>
                <a:ea typeface="Calibri" panose="020F0502020204030204" pitchFamily="34" charset="0"/>
                <a:cs typeface="Times New Roman" panose="02020603050405020304" pitchFamily="18" charset="0"/>
              </a:rPr>
              <a:t> se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općenito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kategorizirati</a:t>
            </a:r>
            <a:r>
              <a:rPr lang="en-US" sz="1800" dirty="0">
                <a:effectLst/>
                <a:latin typeface="Tahoma" panose="020B0604030504040204" pitchFamily="34" charset="0"/>
                <a:ea typeface="Calibri" panose="020F0502020204030204" pitchFamily="34" charset="0"/>
                <a:cs typeface="Times New Roman" panose="02020603050405020304" pitchFamily="18" charset="0"/>
              </a:rPr>
              <a:t>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dvije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glavne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vrste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rasterski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vektorski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podaci</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p>
          <a:p>
            <a:r>
              <a:rPr lang="en-US" sz="1800" dirty="0" err="1">
                <a:effectLst/>
                <a:latin typeface="Tahoma" panose="020B0604030504040204" pitchFamily="34" charset="0"/>
                <a:ea typeface="Calibri" panose="020F0502020204030204" pitchFamily="34" charset="0"/>
                <a:cs typeface="Times New Roman" panose="02020603050405020304" pitchFamily="18" charset="0"/>
              </a:rPr>
              <a:t>Integracija</a:t>
            </a:r>
            <a:r>
              <a:rPr lang="en-US" sz="1800" dirty="0">
                <a:effectLst/>
                <a:latin typeface="Tahoma" panose="020B0604030504040204" pitchFamily="34" charset="0"/>
                <a:ea typeface="Calibri" panose="020F0502020204030204" pitchFamily="34" charset="0"/>
                <a:cs typeface="Times New Roman" panose="02020603050405020304" pitchFamily="18" charset="0"/>
              </a:rPr>
              <a:t> GIS-a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logistiku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omogućuje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vizualizaciju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interpretaciju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prostornih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podataka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što</a:t>
            </a:r>
            <a:r>
              <a:rPr lang="en-US" sz="1800" dirty="0">
                <a:effectLst/>
                <a:latin typeface="Tahoma" panose="020B0604030504040204" pitchFamily="34" charset="0"/>
                <a:ea typeface="Calibri" panose="020F0502020204030204" pitchFamily="34" charset="0"/>
                <a:cs typeface="Times New Roman" panose="02020603050405020304" pitchFamily="18" charset="0"/>
              </a:rPr>
              <a:t> je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ključno</a:t>
            </a:r>
            <a:r>
              <a:rPr lang="en-US" sz="1800" dirty="0">
                <a:effectLst/>
                <a:latin typeface="Tahoma" panose="020B0604030504040204" pitchFamily="34" charset="0"/>
                <a:ea typeface="Calibri" panose="020F0502020204030204" pitchFamily="34" charset="0"/>
                <a:cs typeface="Times New Roman" panose="02020603050405020304" pitchFamily="18" charset="0"/>
              </a:rPr>
              <a:t> za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optimizaciju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ruta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upravljanje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opskrbnim</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lancima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povećanje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ukupne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operativne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učinkovitosti</a:t>
            </a: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err="1">
                <a:effectLst/>
                <a:latin typeface="Tahoma" panose="020B0604030504040204" pitchFamily="34" charset="0"/>
                <a:ea typeface="Calibri" panose="020F0502020204030204" pitchFamily="34" charset="0"/>
                <a:cs typeface="Times New Roman" panose="02020603050405020304" pitchFamily="18" charset="0"/>
              </a:rPr>
              <a:t>Kako</a:t>
            </a:r>
            <a:r>
              <a:rPr lang="en-US" sz="1800" dirty="0">
                <a:effectLst/>
                <a:latin typeface="Tahoma" panose="020B0604030504040204" pitchFamily="34" charset="0"/>
                <a:ea typeface="Calibri" panose="020F0502020204030204" pitchFamily="34" charset="0"/>
                <a:cs typeface="Times New Roman" panose="02020603050405020304" pitchFamily="18" charset="0"/>
              </a:rPr>
              <a:t> se GIS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tehnologija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nastavlja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razvijati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njezine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će</a:t>
            </a:r>
            <a:r>
              <a:rPr lang="en-US" sz="1800" dirty="0">
                <a:effectLst/>
                <a:latin typeface="Tahoma" panose="020B0604030504040204" pitchFamily="34" charset="0"/>
                <a:ea typeface="Calibri" panose="020F0502020204030204" pitchFamily="34" charset="0"/>
                <a:cs typeface="Times New Roman" panose="02020603050405020304" pitchFamily="18" charset="0"/>
              </a:rPr>
              <a:t> se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primjene</a:t>
            </a:r>
            <a:r>
              <a:rPr lang="en-US" sz="1800" dirty="0">
                <a:effectLst/>
                <a:latin typeface="Tahoma" panose="020B0604030504040204" pitchFamily="34" charset="0"/>
                <a:ea typeface="Calibri" panose="020F0502020204030204" pitchFamily="34" charset="0"/>
                <a:cs typeface="Times New Roman" panose="02020603050405020304" pitchFamily="18" charset="0"/>
              </a:rPr>
              <a:t> u logistici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proširiti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nudeći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još</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sofisticiranije</a:t>
            </a:r>
            <a:r>
              <a:rPr lang="en-US" sz="1800" dirty="0">
                <a:effectLst/>
                <a:latin typeface="Tahoma" panose="020B0604030504040204" pitchFamily="34" charset="0"/>
                <a:ea typeface="Calibri" panose="020F0502020204030204" pitchFamily="34" charset="0"/>
                <a:cs typeface="Times New Roman" panose="02020603050405020304" pitchFamily="18" charset="0"/>
              </a:rPr>
              <a:t> alate za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rješavanje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složenih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izazova</a:t>
            </a:r>
            <a:r>
              <a:rPr lang="en-US" sz="1800" dirty="0">
                <a:effectLst/>
                <a:latin typeface="Tahoma" panose="020B0604030504040204" pitchFamily="34" charset="0"/>
                <a:ea typeface="Calibri" panose="020F0502020204030204" pitchFamily="34" charset="0"/>
                <a:cs typeface="Times New Roman" panose="02020603050405020304" pitchFamily="18" charset="0"/>
              </a:rPr>
              <a:t>.</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Autori: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Zadnja verzija: Lipanj 2025.</a:t>
            </a:r>
          </a:p>
        </p:txBody>
      </p:sp>
    </p:spTree>
    <p:extLst>
      <p:ext uri="{BB962C8B-B14F-4D97-AF65-F5344CB8AC3E}">
        <p14:creationId xmlns:p14="http://schemas.microsoft.com/office/powerpoint/2010/main" val="3113628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GIS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err="1">
                <a:effectLst/>
                <a:latin typeface="Tahoma" panose="020B0604030504040204" pitchFamily="34" charset="0"/>
                <a:ea typeface="Calibri" panose="020F0502020204030204" pitchFamily="34" charset="0"/>
                <a:cs typeface="Times New Roman" panose="02020603050405020304" pitchFamily="18" charset="0"/>
              </a:rPr>
              <a:t>Geografski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informacijski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sustavi</a:t>
            </a:r>
            <a:r>
              <a:rPr lang="en-US" sz="1800" dirty="0">
                <a:effectLst/>
                <a:latin typeface="Tahoma" panose="020B0604030504040204" pitchFamily="34" charset="0"/>
                <a:ea typeface="Calibri" panose="020F0502020204030204" pitchFamily="34" charset="0"/>
                <a:cs typeface="Times New Roman" panose="02020603050405020304" pitchFamily="18" charset="0"/>
              </a:rPr>
              <a:t> (GIS)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napravili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revoluciju</a:t>
            </a:r>
            <a:r>
              <a:rPr lang="en-US" sz="1800" dirty="0">
                <a:effectLst/>
                <a:latin typeface="Tahoma" panose="020B0604030504040204" pitchFamily="34" charset="0"/>
                <a:ea typeface="Calibri" panose="020F0502020204030204" pitchFamily="34" charset="0"/>
                <a:cs typeface="Times New Roman" panose="02020603050405020304" pitchFamily="18" charset="0"/>
              </a:rPr>
              <a:t>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logističkoj</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industriji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pružajući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moćne</a:t>
            </a:r>
            <a:r>
              <a:rPr lang="en-US" sz="1800" dirty="0">
                <a:effectLst/>
                <a:latin typeface="Tahoma" panose="020B0604030504040204" pitchFamily="34" charset="0"/>
                <a:ea typeface="Calibri" panose="020F0502020204030204" pitchFamily="34" charset="0"/>
                <a:cs typeface="Times New Roman" panose="02020603050405020304" pitchFamily="18" charset="0"/>
              </a:rPr>
              <a:t> alate za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prostornu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donošenje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odluka</a:t>
            </a: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err="1">
                <a:effectLst/>
                <a:latin typeface="Tahoma" panose="020B0604030504040204" pitchFamily="34" charset="0"/>
                <a:ea typeface="Calibri" panose="020F0502020204030204" pitchFamily="34" charset="0"/>
                <a:cs typeface="Times New Roman" panose="02020603050405020304" pitchFamily="18" charset="0"/>
              </a:rPr>
              <a:t>Kako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poduzeća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sve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više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posluju</a:t>
            </a:r>
            <a:r>
              <a:rPr lang="en-US" sz="1800" dirty="0">
                <a:effectLst/>
                <a:latin typeface="Tahoma" panose="020B0604030504040204" pitchFamily="34" charset="0"/>
                <a:ea typeface="Calibri" panose="020F0502020204030204" pitchFamily="34" charset="0"/>
                <a:cs typeface="Times New Roman" panose="02020603050405020304" pitchFamily="18" charset="0"/>
              </a:rPr>
              <a:t> u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globaliziranom</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okruženju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sposobnost</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vizualizacije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geografskih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podataka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ključna</a:t>
            </a:r>
            <a:r>
              <a:rPr lang="en-US" sz="1800" dirty="0">
                <a:effectLst/>
                <a:latin typeface="Tahoma" panose="020B0604030504040204" pitchFamily="34" charset="0"/>
                <a:ea typeface="Calibri" panose="020F0502020204030204" pitchFamily="34" charset="0"/>
                <a:cs typeface="Times New Roman" panose="02020603050405020304" pitchFamily="18" charset="0"/>
              </a:rPr>
              <a:t> je za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optimizaciju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opskrbnih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lanaca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upravljanje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transportnim</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mrežama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povećanje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ukupne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učinkovitosti</a:t>
            </a:r>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GIS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tehnologija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omogućuje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logističkim</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stručnjacima</a:t>
            </a:r>
            <a:r>
              <a:rPr lang="en-US" sz="1800" dirty="0">
                <a:effectLst/>
                <a:latin typeface="Tahoma" panose="020B0604030504040204" pitchFamily="34" charset="0"/>
                <a:ea typeface="Calibri" panose="020F0502020204030204" pitchFamily="34" charset="0"/>
                <a:cs typeface="Times New Roman" panose="02020603050405020304" pitchFamily="18" charset="0"/>
              </a:rPr>
              <a:t> da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mapiraju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rute</a:t>
            </a:r>
            <a:r>
              <a:rPr lang="en-US" sz="1800" dirty="0">
                <a:effectLst/>
                <a:latin typeface="Tahoma" panose="020B0604030504040204" pitchFamily="34" charset="0"/>
                <a:ea typeface="Calibri" panose="020F0502020204030204" pitchFamily="34" charset="0"/>
                <a:cs typeface="Times New Roman" panose="02020603050405020304" pitchFamily="18" charset="0"/>
              </a:rPr>
              <a:t>, prate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pošiljke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analiziraju</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prostorne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obrasce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što</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dovodi</a:t>
            </a:r>
            <a:r>
              <a:rPr lang="en-US" sz="1800" dirty="0">
                <a:effectLst/>
                <a:latin typeface="Tahoma" panose="020B0604030504040204" pitchFamily="34" charset="0"/>
                <a:ea typeface="Calibri" panose="020F0502020204030204" pitchFamily="34" charset="0"/>
                <a:cs typeface="Times New Roman" panose="02020603050405020304" pitchFamily="18" charset="0"/>
              </a:rPr>
              <a:t> do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informiranijih</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odluka</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poboljšane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raspodjele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r>
              <a:rPr lang="en-US" sz="1800" dirty="0" err="1">
                <a:effectLst/>
                <a:latin typeface="Tahoma" panose="020B0604030504040204" pitchFamily="34" charset="0"/>
                <a:ea typeface="Calibri" panose="020F0502020204030204" pitchFamily="34" charset="0"/>
                <a:cs typeface="Times New Roman" panose="02020603050405020304" pitchFamily="18" charset="0"/>
              </a:rPr>
              <a:t>resursa</a:t>
            </a:r>
            <a:endParaRPr lang="pl-PL" sz="1800" b="1" dirty="0">
              <a:solidFill>
                <a:srgbClr val="1065AB"/>
              </a:solidFill>
            </a:endParaRPr>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GIS – definicija i povijest</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HR" sz="1800" dirty="0">
                <a:effectLst/>
                <a:latin typeface="Tahoma" panose="020B0604030504040204" pitchFamily="34" charset="0"/>
                <a:ea typeface="Calibri" panose="020F0502020204030204" pitchFamily="34" charset="0"/>
                <a:cs typeface="Times New Roman" panose="02020603050405020304" pitchFamily="18" charset="0"/>
              </a:rPr>
              <a:t>Računalni alat koji integrira, pohranjuje, analizira i vizualizira geografske podatke.</a:t>
            </a:r>
          </a:p>
          <a:p>
            <a:r>
              <a:rPr lang="hr-HR" sz="1800" dirty="0">
                <a:effectLst/>
                <a:latin typeface="Tahoma" panose="020B0604030504040204" pitchFamily="34" charset="0"/>
                <a:ea typeface="Calibri" panose="020F0502020204030204" pitchFamily="34" charset="0"/>
                <a:cs typeface="Times New Roman" panose="02020603050405020304" pitchFamily="18" charset="0"/>
              </a:rPr>
              <a:t>Povezuje prostorne podatke s opisnim informacijama kako bi korisnicima pomogao razumjeti i protumačiti prostorne odnose, obrasce i trendove.</a:t>
            </a:r>
          </a:p>
          <a:p>
            <a:r>
              <a:rPr lang="hr-HR" sz="1800" dirty="0">
                <a:effectLst/>
                <a:latin typeface="Tahoma" panose="020B0604030504040204" pitchFamily="34" charset="0"/>
                <a:ea typeface="Calibri" panose="020F0502020204030204" pitchFamily="34" charset="0"/>
                <a:cs typeface="Times New Roman" panose="02020603050405020304" pitchFamily="18" charset="0"/>
              </a:rPr>
              <a:t>GIS se koristi u raznim industrijama za mapiranje, analizu i donošenje odluka, pružajući dragocjene uvide u prostorne dimenzije podataka</a:t>
            </a:r>
          </a:p>
          <a:p>
            <a:r>
              <a:rPr lang="hr-HR" sz="1800" dirty="0">
                <a:effectLst/>
                <a:latin typeface="Tahoma" panose="020B0604030504040204" pitchFamily="34" charset="0"/>
                <a:ea typeface="Calibri" panose="020F0502020204030204" pitchFamily="34" charset="0"/>
                <a:cs typeface="Times New Roman" panose="02020603050405020304" pitchFamily="18" charset="0"/>
              </a:rPr>
              <a:t>povijest geografskih informacijskih sustava (GIS) datira iz ranih 1960-ih kada je prvi računalni GIS razvio Roger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Tomlinson</a:t>
            </a:r>
            <a:r>
              <a:rPr lang="hr-HR" sz="1800" dirty="0">
                <a:effectLst/>
                <a:latin typeface="Tahoma" panose="020B0604030504040204" pitchFamily="34" charset="0"/>
                <a:ea typeface="Calibri" panose="020F0502020204030204" pitchFamily="34" charset="0"/>
                <a:cs typeface="Times New Roman" panose="02020603050405020304" pitchFamily="18" charset="0"/>
              </a:rPr>
              <a:t>, često nazivan "ocem GIS-a"</a:t>
            </a:r>
          </a:p>
          <a:p>
            <a:r>
              <a:rPr lang="hr-HR" sz="1800" dirty="0">
                <a:effectLst/>
                <a:latin typeface="Tahoma" panose="020B0604030504040204" pitchFamily="34" charset="0"/>
                <a:ea typeface="Calibri" panose="020F0502020204030204" pitchFamily="34" charset="0"/>
                <a:cs typeface="Times New Roman" panose="02020603050405020304" pitchFamily="18" charset="0"/>
              </a:rPr>
              <a:t>Godine 1969. osnovan je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Esri</a:t>
            </a:r>
            <a:r>
              <a:rPr lang="hr-HR" sz="1800" dirty="0">
                <a:effectLst/>
                <a:latin typeface="Tahoma" panose="020B0604030504040204" pitchFamily="34" charset="0"/>
                <a:ea typeface="Calibri" panose="020F0502020204030204" pitchFamily="34" charset="0"/>
                <a:cs typeface="Times New Roman" panose="02020603050405020304" pitchFamily="18" charset="0"/>
              </a:rPr>
              <a:t> (Institut za istraživanje sustava okoliša) koji je postao ključni igrač u GIS industriji, uvodeći </a:t>
            </a:r>
            <a:r>
              <a:rPr lang="hr-HR" sz="1800" dirty="0" err="1">
                <a:effectLst/>
                <a:latin typeface="Tahoma" panose="020B0604030504040204" pitchFamily="34" charset="0"/>
                <a:ea typeface="Calibri" panose="020F0502020204030204" pitchFamily="34" charset="0"/>
                <a:cs typeface="Times New Roman" panose="02020603050405020304" pitchFamily="18" charset="0"/>
              </a:rPr>
              <a:t>ArcGIS</a:t>
            </a:r>
            <a:r>
              <a:rPr lang="hr-HR" sz="1800" dirty="0">
                <a:effectLst/>
                <a:latin typeface="Tahoma" panose="020B0604030504040204" pitchFamily="34" charset="0"/>
                <a:ea typeface="Calibri" panose="020F0502020204030204" pitchFamily="34" charset="0"/>
                <a:cs typeface="Times New Roman" panose="02020603050405020304" pitchFamily="18" charset="0"/>
              </a:rPr>
              <a:t> platformu, koja je značajno poboljšala mogućnosti i dostupnost GIS tehnologije</a:t>
            </a:r>
          </a:p>
          <a:p>
            <a:r>
              <a:rPr lang="hr-HR" sz="1800" dirty="0">
                <a:effectLst/>
                <a:latin typeface="Tahoma" panose="020B0604030504040204" pitchFamily="34" charset="0"/>
                <a:ea typeface="Calibri" panose="020F0502020204030204" pitchFamily="34" charset="0"/>
                <a:cs typeface="Times New Roman" panose="02020603050405020304" pitchFamily="18" charset="0"/>
              </a:rPr>
              <a:t>Danas je GIS sastavni alat u raznim sektorima, uključujući transport, logistiku, poljoprivredu i javnu sigurnost, pružajući kritične uvide i pomažući u procesima donošenja odluka</a:t>
            </a:r>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Izvor: Jonker, 2023; GisGeography, 2024a; Esri, n.d.a; National Geographic, n.d.</a:t>
            </a:r>
          </a:p>
        </p:txBody>
      </p:sp>
    </p:spTree>
    <p:extLst>
      <p:ext uri="{BB962C8B-B14F-4D97-AF65-F5344CB8AC3E}">
        <p14:creationId xmlns:p14="http://schemas.microsoft.com/office/powerpoint/2010/main" val="2749841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A85F-871E-ED0C-FEA1-9569205BEF7A}"/>
              </a:ext>
            </a:extLst>
          </p:cNvPr>
          <p:cNvSpPr>
            <a:spLocks noGrp="1"/>
          </p:cNvSpPr>
          <p:nvPr>
            <p:ph type="title"/>
          </p:nvPr>
        </p:nvSpPr>
        <p:spPr/>
        <p:txBody>
          <a:bodyPr/>
          <a:lstStyle/>
          <a:p>
            <a:r>
              <a:rPr lang="hr-HR" dirty="0"/>
              <a:t>GIS komponente</a:t>
            </a:r>
          </a:p>
        </p:txBody>
      </p:sp>
      <p:sp>
        <p:nvSpPr>
          <p:cNvPr id="3" name="Content Placeholder 2">
            <a:extLst>
              <a:ext uri="{FF2B5EF4-FFF2-40B4-BE49-F238E27FC236}">
                <a16:creationId xmlns:a16="http://schemas.microsoft.com/office/drawing/2014/main" id="{F68BC3EF-F429-018F-8358-3123D1114BC6}"/>
              </a:ext>
            </a:extLst>
          </p:cNvPr>
          <p:cNvSpPr>
            <a:spLocks noGrp="1"/>
          </p:cNvSpPr>
          <p:nvPr>
            <p:ph idx="1"/>
          </p:nvPr>
        </p:nvSpPr>
        <p:spPr>
          <a:xfrm>
            <a:off x="838200" y="1825625"/>
            <a:ext cx="7773140" cy="4351338"/>
          </a:xfrm>
        </p:spPr>
        <p:txBody>
          <a:bodyPr>
            <a:normAutofit/>
          </a:bodyPr>
          <a:lstStyle/>
          <a:p>
            <a:r>
              <a:rPr lang="en-US" sz="2000" b="1" dirty="0" err="1">
                <a:solidFill>
                  <a:srgbClr val="1065AB"/>
                </a:solidFill>
              </a:rPr>
              <a:t>Hardver</a:t>
            </a:r>
            <a:r>
              <a:rPr lang="en-US" sz="2000" b="1" dirty="0">
                <a:solidFill>
                  <a:srgbClr val="1065AB"/>
                </a:solidFill>
              </a:rPr>
              <a:t>: </a:t>
            </a:r>
            <a:r>
              <a:rPr lang="en-US" sz="2000" dirty="0" err="1"/>
              <a:t>Fizički</a:t>
            </a:r>
            <a:r>
              <a:rPr lang="en-US" sz="2000" dirty="0"/>
              <a:t> </a:t>
            </a:r>
            <a:r>
              <a:rPr lang="en-US" sz="2000" dirty="0" err="1"/>
              <a:t>uređaji</a:t>
            </a:r>
            <a:r>
              <a:rPr lang="en-US" sz="2000" dirty="0"/>
              <a:t> koji se </a:t>
            </a:r>
            <a:r>
              <a:rPr lang="en-US" sz="2000" dirty="0" err="1"/>
              <a:t>koriste</a:t>
            </a:r>
            <a:r>
              <a:rPr lang="en-US" sz="2000" dirty="0"/>
              <a:t> za </a:t>
            </a:r>
            <a:r>
              <a:rPr lang="en-US" sz="2000" dirty="0" err="1"/>
              <a:t>pokretanje</a:t>
            </a:r>
            <a:r>
              <a:rPr lang="en-US" sz="2000" dirty="0"/>
              <a:t> GIS </a:t>
            </a:r>
            <a:r>
              <a:rPr lang="en-US" sz="2000" dirty="0" err="1"/>
              <a:t>softvera</a:t>
            </a:r>
            <a:r>
              <a:rPr lang="en-US" sz="2000" dirty="0"/>
              <a:t> </a:t>
            </a:r>
            <a:r>
              <a:rPr lang="en-US" sz="2000" dirty="0" err="1"/>
              <a:t>i</a:t>
            </a:r>
            <a:r>
              <a:rPr lang="en-US" sz="2000" dirty="0"/>
              <a:t> </a:t>
            </a:r>
            <a:r>
              <a:rPr lang="en-US" sz="2000" dirty="0" err="1"/>
              <a:t>pohranu</a:t>
            </a:r>
            <a:r>
              <a:rPr lang="en-US" sz="2000" dirty="0"/>
              <a:t> </a:t>
            </a:r>
            <a:r>
              <a:rPr lang="en-US" sz="2000" dirty="0" err="1"/>
              <a:t>podataka</a:t>
            </a:r>
            <a:r>
              <a:rPr lang="en-US" sz="2000" dirty="0"/>
              <a:t>, </a:t>
            </a:r>
            <a:r>
              <a:rPr lang="en-US" sz="2000" dirty="0" err="1"/>
              <a:t>poput</a:t>
            </a:r>
            <a:r>
              <a:rPr lang="en-US" sz="2000" dirty="0"/>
              <a:t> </a:t>
            </a:r>
            <a:r>
              <a:rPr lang="en-US" sz="2000" dirty="0" err="1"/>
              <a:t>računala</a:t>
            </a:r>
            <a:r>
              <a:rPr lang="en-US" sz="2000" dirty="0"/>
              <a:t>, </a:t>
            </a:r>
            <a:r>
              <a:rPr lang="en-US" sz="2000" dirty="0" err="1"/>
              <a:t>poslužitelja</a:t>
            </a:r>
            <a:r>
              <a:rPr lang="en-US" sz="2000" dirty="0"/>
              <a:t>, GPS </a:t>
            </a:r>
            <a:r>
              <a:rPr lang="en-US" sz="2000" dirty="0" err="1"/>
              <a:t>uređaja</a:t>
            </a:r>
            <a:r>
              <a:rPr lang="en-US" sz="2000" dirty="0"/>
              <a:t> </a:t>
            </a:r>
            <a:r>
              <a:rPr lang="en-US" sz="2000" dirty="0" err="1"/>
              <a:t>i</a:t>
            </a:r>
            <a:r>
              <a:rPr lang="en-US" sz="2000" dirty="0"/>
              <a:t> </a:t>
            </a:r>
            <a:r>
              <a:rPr lang="en-US" sz="2000" dirty="0" err="1"/>
              <a:t>drugih</a:t>
            </a:r>
            <a:r>
              <a:rPr lang="en-US" sz="2000" dirty="0"/>
              <a:t> </a:t>
            </a:r>
            <a:r>
              <a:rPr lang="en-US" sz="2000" dirty="0" err="1"/>
              <a:t>perifernih</a:t>
            </a:r>
            <a:r>
              <a:rPr lang="en-US" sz="2000" dirty="0"/>
              <a:t> </a:t>
            </a:r>
            <a:r>
              <a:rPr lang="en-US" sz="2000" dirty="0" err="1"/>
              <a:t>uređaja</a:t>
            </a:r>
            <a:r>
              <a:rPr lang="en-US" sz="2000" dirty="0"/>
              <a:t>.</a:t>
            </a:r>
          </a:p>
          <a:p>
            <a:r>
              <a:rPr lang="en-US" sz="2000" b="1" dirty="0" err="1">
                <a:solidFill>
                  <a:srgbClr val="1065AB"/>
                </a:solidFill>
              </a:rPr>
              <a:t>Softver</a:t>
            </a:r>
            <a:r>
              <a:rPr lang="en-US" sz="2000" b="1" dirty="0">
                <a:solidFill>
                  <a:srgbClr val="1065AB"/>
                </a:solidFill>
              </a:rPr>
              <a:t>: </a:t>
            </a:r>
            <a:r>
              <a:rPr lang="en-US" sz="2000" dirty="0" err="1"/>
              <a:t>Programi</a:t>
            </a:r>
            <a:r>
              <a:rPr lang="en-US" sz="2000" dirty="0"/>
              <a:t> </a:t>
            </a:r>
            <a:r>
              <a:rPr lang="en-US" sz="2000" dirty="0" err="1"/>
              <a:t>i</a:t>
            </a:r>
            <a:r>
              <a:rPr lang="en-US" sz="2000" dirty="0"/>
              <a:t> </a:t>
            </a:r>
            <a:r>
              <a:rPr lang="en-US" sz="2000" dirty="0" err="1"/>
              <a:t>aplikacije</a:t>
            </a:r>
            <a:r>
              <a:rPr lang="en-US" sz="2000" dirty="0"/>
              <a:t> koji </a:t>
            </a:r>
            <a:r>
              <a:rPr lang="en-US" sz="2000" dirty="0" err="1"/>
              <a:t>izvode</a:t>
            </a:r>
            <a:r>
              <a:rPr lang="en-US" sz="2000" dirty="0"/>
              <a:t> GIS </a:t>
            </a:r>
            <a:r>
              <a:rPr lang="en-US" sz="2000" dirty="0" err="1"/>
              <a:t>funkcije</a:t>
            </a:r>
            <a:r>
              <a:rPr lang="en-US" sz="2000" dirty="0"/>
              <a:t>, </a:t>
            </a:r>
            <a:r>
              <a:rPr lang="en-US" sz="2000" dirty="0" err="1"/>
              <a:t>omogućujući</a:t>
            </a:r>
            <a:r>
              <a:rPr lang="en-US" sz="2000" dirty="0"/>
              <a:t> </a:t>
            </a:r>
            <a:r>
              <a:rPr lang="en-US" sz="2000" dirty="0" err="1"/>
              <a:t>korisnicima</a:t>
            </a:r>
            <a:r>
              <a:rPr lang="en-US" sz="2000" dirty="0"/>
              <a:t> </a:t>
            </a:r>
            <a:r>
              <a:rPr lang="en-US" sz="2000" dirty="0" err="1"/>
              <a:t>analizu</a:t>
            </a:r>
            <a:r>
              <a:rPr lang="en-US" sz="2000" dirty="0"/>
              <a:t> </a:t>
            </a:r>
            <a:r>
              <a:rPr lang="en-US" sz="2000" dirty="0" err="1"/>
              <a:t>i</a:t>
            </a:r>
            <a:r>
              <a:rPr lang="en-US" sz="2000" dirty="0"/>
              <a:t> </a:t>
            </a:r>
            <a:r>
              <a:rPr lang="en-US" sz="2000" dirty="0" err="1"/>
              <a:t>vizualizaciju</a:t>
            </a:r>
            <a:r>
              <a:rPr lang="en-US" sz="2000" dirty="0"/>
              <a:t> </a:t>
            </a:r>
            <a:r>
              <a:rPr lang="en-US" sz="2000" dirty="0" err="1"/>
              <a:t>prostornih</a:t>
            </a:r>
            <a:r>
              <a:rPr lang="en-US" sz="2000" dirty="0"/>
              <a:t> </a:t>
            </a:r>
            <a:r>
              <a:rPr lang="en-US" sz="2000" dirty="0" err="1"/>
              <a:t>podataka</a:t>
            </a:r>
            <a:r>
              <a:rPr lang="en-US" sz="2000" dirty="0"/>
              <a:t>.</a:t>
            </a:r>
          </a:p>
          <a:p>
            <a:r>
              <a:rPr lang="en-US" sz="2000" b="1" dirty="0" err="1">
                <a:solidFill>
                  <a:srgbClr val="1065AB"/>
                </a:solidFill>
              </a:rPr>
              <a:t>Podaci</a:t>
            </a:r>
            <a:r>
              <a:rPr lang="en-US" sz="2000" b="1" dirty="0">
                <a:solidFill>
                  <a:srgbClr val="1065AB"/>
                </a:solidFill>
              </a:rPr>
              <a:t>: </a:t>
            </a:r>
            <a:r>
              <a:rPr lang="en-US" sz="2000" dirty="0" err="1"/>
              <a:t>prostorne</a:t>
            </a:r>
            <a:r>
              <a:rPr lang="en-US" sz="2000" dirty="0"/>
              <a:t> </a:t>
            </a:r>
            <a:r>
              <a:rPr lang="en-US" sz="2000" dirty="0" err="1"/>
              <a:t>i</a:t>
            </a:r>
            <a:r>
              <a:rPr lang="en-US" sz="2000" dirty="0"/>
              <a:t> </a:t>
            </a:r>
            <a:r>
              <a:rPr lang="en-US" sz="2000" dirty="0" err="1"/>
              <a:t>neprostorne</a:t>
            </a:r>
            <a:r>
              <a:rPr lang="en-US" sz="2000" dirty="0"/>
              <a:t> </a:t>
            </a:r>
            <a:r>
              <a:rPr lang="en-US" sz="2000" dirty="0" err="1"/>
              <a:t>informacije</a:t>
            </a:r>
            <a:r>
              <a:rPr lang="en-US" sz="2000" dirty="0"/>
              <a:t> </a:t>
            </a:r>
            <a:r>
              <a:rPr lang="en-US" sz="2000" dirty="0" err="1"/>
              <a:t>koje</a:t>
            </a:r>
            <a:r>
              <a:rPr lang="en-US" sz="2000" dirty="0"/>
              <a:t> GIS </a:t>
            </a:r>
            <a:r>
              <a:rPr lang="en-US" sz="2000" dirty="0" err="1"/>
              <a:t>sustavi</a:t>
            </a:r>
            <a:r>
              <a:rPr lang="en-US" sz="2000" dirty="0"/>
              <a:t> </a:t>
            </a:r>
            <a:r>
              <a:rPr lang="en-US" sz="2000" dirty="0" err="1"/>
              <a:t>analiziraju</a:t>
            </a:r>
            <a:r>
              <a:rPr lang="en-US" sz="2000" dirty="0"/>
              <a:t>, </a:t>
            </a:r>
            <a:r>
              <a:rPr lang="en-US" sz="2000" dirty="0" err="1"/>
              <a:t>uključujući</a:t>
            </a:r>
            <a:r>
              <a:rPr lang="en-US" sz="2000" dirty="0"/>
              <a:t> </a:t>
            </a:r>
            <a:r>
              <a:rPr lang="en-US" sz="2000" dirty="0" err="1"/>
              <a:t>karte</a:t>
            </a:r>
            <a:r>
              <a:rPr lang="en-US" sz="2000" dirty="0"/>
              <a:t>, </a:t>
            </a:r>
            <a:r>
              <a:rPr lang="en-US" sz="2000" dirty="0" err="1"/>
              <a:t>satelitske</a:t>
            </a:r>
            <a:r>
              <a:rPr lang="en-US" sz="2000" dirty="0"/>
              <a:t> </a:t>
            </a:r>
            <a:r>
              <a:rPr lang="en-US" sz="2000" dirty="0" err="1"/>
              <a:t>slike</a:t>
            </a:r>
            <a:r>
              <a:rPr lang="en-US" sz="2000" dirty="0"/>
              <a:t> </a:t>
            </a:r>
            <a:r>
              <a:rPr lang="en-US" sz="2000" dirty="0" err="1"/>
              <a:t>i</a:t>
            </a:r>
            <a:r>
              <a:rPr lang="en-US" sz="2000" dirty="0"/>
              <a:t> </a:t>
            </a:r>
            <a:r>
              <a:rPr lang="en-US" sz="2000" dirty="0" err="1"/>
              <a:t>tablične</a:t>
            </a:r>
            <a:r>
              <a:rPr lang="en-US" sz="2000" dirty="0"/>
              <a:t> </a:t>
            </a:r>
            <a:r>
              <a:rPr lang="en-US" sz="2000" dirty="0" err="1"/>
              <a:t>podatke</a:t>
            </a:r>
            <a:r>
              <a:rPr lang="en-US" sz="2000" dirty="0"/>
              <a:t>.</a:t>
            </a:r>
          </a:p>
          <a:p>
            <a:r>
              <a:rPr lang="en-US" sz="2000" b="1" dirty="0" err="1">
                <a:solidFill>
                  <a:srgbClr val="1065AB"/>
                </a:solidFill>
              </a:rPr>
              <a:t>Metode</a:t>
            </a:r>
            <a:r>
              <a:rPr lang="en-US" sz="2000" b="1" dirty="0">
                <a:solidFill>
                  <a:srgbClr val="1065AB"/>
                </a:solidFill>
              </a:rPr>
              <a:t>: </a:t>
            </a:r>
            <a:r>
              <a:rPr lang="en-US" sz="2000" dirty="0" err="1"/>
              <a:t>Tehnike</a:t>
            </a:r>
            <a:r>
              <a:rPr lang="en-US" sz="2000" dirty="0"/>
              <a:t> </a:t>
            </a:r>
            <a:r>
              <a:rPr lang="en-US" sz="2000" dirty="0" err="1"/>
              <a:t>i</a:t>
            </a:r>
            <a:r>
              <a:rPr lang="en-US" sz="2000" dirty="0"/>
              <a:t> </a:t>
            </a:r>
            <a:r>
              <a:rPr lang="en-US" sz="2000" dirty="0" err="1"/>
              <a:t>postupci</a:t>
            </a:r>
            <a:r>
              <a:rPr lang="en-US" sz="2000" dirty="0"/>
              <a:t> koji se </a:t>
            </a:r>
            <a:r>
              <a:rPr lang="en-US" sz="2000" dirty="0" err="1"/>
              <a:t>koriste</a:t>
            </a:r>
            <a:r>
              <a:rPr lang="en-US" sz="2000" dirty="0"/>
              <a:t> za </a:t>
            </a:r>
            <a:r>
              <a:rPr lang="en-US" sz="2000" dirty="0" err="1"/>
              <a:t>analizu</a:t>
            </a:r>
            <a:r>
              <a:rPr lang="en-US" sz="2000" dirty="0"/>
              <a:t> GIS </a:t>
            </a:r>
            <a:r>
              <a:rPr lang="en-US" sz="2000" dirty="0" err="1"/>
              <a:t>podataka</a:t>
            </a:r>
            <a:r>
              <a:rPr lang="en-US" sz="2000" dirty="0"/>
              <a:t>, </a:t>
            </a:r>
            <a:r>
              <a:rPr lang="en-US" sz="2000" dirty="0" err="1"/>
              <a:t>kao</a:t>
            </a:r>
            <a:r>
              <a:rPr lang="en-US" sz="2000" dirty="0"/>
              <a:t> </a:t>
            </a:r>
            <a:r>
              <a:rPr lang="en-US" sz="2000" dirty="0" err="1"/>
              <a:t>što</a:t>
            </a:r>
            <a:r>
              <a:rPr lang="en-US" sz="2000" dirty="0"/>
              <a:t> </a:t>
            </a:r>
            <a:r>
              <a:rPr lang="en-US" sz="2000" dirty="0" err="1"/>
              <a:t>su</a:t>
            </a:r>
            <a:r>
              <a:rPr lang="en-US" sz="2000" dirty="0"/>
              <a:t> </a:t>
            </a:r>
            <a:r>
              <a:rPr lang="en-US" sz="2000" dirty="0" err="1"/>
              <a:t>algoritmi</a:t>
            </a:r>
            <a:r>
              <a:rPr lang="en-US" sz="2000" dirty="0"/>
              <a:t> </a:t>
            </a:r>
            <a:r>
              <a:rPr lang="en-US" sz="2000" dirty="0" err="1"/>
              <a:t>i</a:t>
            </a:r>
            <a:r>
              <a:rPr lang="en-US" sz="2000" dirty="0"/>
              <a:t> </a:t>
            </a:r>
            <a:r>
              <a:rPr lang="en-US" sz="2000" dirty="0" err="1"/>
              <a:t>statistički</a:t>
            </a:r>
            <a:r>
              <a:rPr lang="en-US" sz="2000" dirty="0"/>
              <a:t> </a:t>
            </a:r>
            <a:r>
              <a:rPr lang="en-US" sz="2000" dirty="0" err="1"/>
              <a:t>modeli</a:t>
            </a:r>
            <a:r>
              <a:rPr lang="en-US" sz="2000" dirty="0"/>
              <a:t>.</a:t>
            </a:r>
          </a:p>
          <a:p>
            <a:r>
              <a:rPr lang="en-US" sz="2000" b="1" dirty="0" err="1">
                <a:solidFill>
                  <a:srgbClr val="1065AB"/>
                </a:solidFill>
              </a:rPr>
              <a:t>Ljudi</a:t>
            </a:r>
            <a:r>
              <a:rPr lang="en-US" sz="2000" b="1" dirty="0">
                <a:solidFill>
                  <a:srgbClr val="1065AB"/>
                </a:solidFill>
              </a:rPr>
              <a:t>: </a:t>
            </a:r>
            <a:r>
              <a:rPr lang="en-US" sz="2000" dirty="0" err="1"/>
              <a:t>Profesionalci</a:t>
            </a:r>
            <a:r>
              <a:rPr lang="en-US" sz="2000" dirty="0"/>
              <a:t> </a:t>
            </a:r>
            <a:r>
              <a:rPr lang="en-US" sz="2000" dirty="0" err="1"/>
              <a:t>i</a:t>
            </a:r>
            <a:r>
              <a:rPr lang="en-US" sz="2000" dirty="0"/>
              <a:t> </a:t>
            </a:r>
            <a:r>
              <a:rPr lang="en-US" sz="2000" dirty="0" err="1"/>
              <a:t>korisnici</a:t>
            </a:r>
            <a:r>
              <a:rPr lang="en-US" sz="2000" dirty="0"/>
              <a:t> koji </a:t>
            </a:r>
            <a:r>
              <a:rPr lang="en-US" sz="2000" dirty="0" err="1"/>
              <a:t>rade</a:t>
            </a:r>
            <a:r>
              <a:rPr lang="en-US" sz="2000" dirty="0"/>
              <a:t> </a:t>
            </a:r>
            <a:r>
              <a:rPr lang="en-US" sz="2000" dirty="0" err="1"/>
              <a:t>i</a:t>
            </a:r>
            <a:r>
              <a:rPr lang="en-US" sz="2000" dirty="0"/>
              <a:t> </a:t>
            </a:r>
            <a:r>
              <a:rPr lang="en-US" sz="2000" dirty="0" err="1"/>
              <a:t>upravljaju</a:t>
            </a:r>
            <a:r>
              <a:rPr lang="en-US" sz="2000" dirty="0"/>
              <a:t> GIS </a:t>
            </a:r>
            <a:r>
              <a:rPr lang="en-US" sz="2000" dirty="0" err="1"/>
              <a:t>tehnologijom</a:t>
            </a:r>
            <a:r>
              <a:rPr lang="en-US" sz="2000" dirty="0"/>
              <a:t>, od </a:t>
            </a:r>
            <a:r>
              <a:rPr lang="en-US" sz="2000" dirty="0" err="1"/>
              <a:t>analitičara</a:t>
            </a:r>
            <a:r>
              <a:rPr lang="en-US" sz="2000" dirty="0"/>
              <a:t> </a:t>
            </a:r>
            <a:r>
              <a:rPr lang="en-US" sz="2000" dirty="0" err="1"/>
              <a:t>podataka</a:t>
            </a:r>
            <a:r>
              <a:rPr lang="en-US" sz="2000" dirty="0"/>
              <a:t> do </a:t>
            </a:r>
            <a:r>
              <a:rPr lang="en-US" sz="2000" dirty="0" err="1"/>
              <a:t>donositelja</a:t>
            </a:r>
            <a:r>
              <a:rPr lang="en-US" sz="2000" dirty="0"/>
              <a:t> </a:t>
            </a:r>
            <a:r>
              <a:rPr lang="en-US" sz="2000" dirty="0" err="1"/>
              <a:t>odluka</a:t>
            </a:r>
            <a:r>
              <a:rPr lang="en-US" sz="2000" dirty="0"/>
              <a:t>.</a:t>
            </a:r>
          </a:p>
        </p:txBody>
      </p:sp>
      <p:sp>
        <p:nvSpPr>
          <p:cNvPr id="4" name="Symbol zastępczy zawartości 4">
            <a:extLst>
              <a:ext uri="{FF2B5EF4-FFF2-40B4-BE49-F238E27FC236}">
                <a16:creationId xmlns:a16="http://schemas.microsoft.com/office/drawing/2014/main" id="{B295C036-5E68-01B0-DF56-759AE2BE45AE}"/>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Izvor: </a:t>
            </a:r>
            <a:r>
              <a:rPr lang="en-US" sz="1200" dirty="0">
                <a:solidFill>
                  <a:srgbClr val="7F7F7F"/>
                </a:solidFill>
              </a:rPr>
              <a:t>Kishore and </a:t>
            </a:r>
            <a:r>
              <a:rPr lang="en-US" sz="1200" dirty="0" err="1">
                <a:solidFill>
                  <a:srgbClr val="7F7F7F"/>
                </a:solidFill>
              </a:rPr>
              <a:t>Rautray</a:t>
            </a:r>
            <a:r>
              <a:rPr lang="en-US" sz="1200" dirty="0">
                <a:solidFill>
                  <a:srgbClr val="7F7F7F"/>
                </a:solidFill>
              </a:rPr>
              <a:t> (n.d.)</a:t>
            </a:r>
            <a:endParaRPr lang="pl-PL" sz="1200" dirty="0">
              <a:solidFill>
                <a:srgbClr val="7F7F7F"/>
              </a:solidFill>
            </a:endParaRPr>
          </a:p>
        </p:txBody>
      </p:sp>
      <p:pic>
        <p:nvPicPr>
          <p:cNvPr id="6" name="Picture 5" descr="A diagram of a diagram&#10;&#10;Description automatically generated with medium confidence">
            <a:extLst>
              <a:ext uri="{FF2B5EF4-FFF2-40B4-BE49-F238E27FC236}">
                <a16:creationId xmlns:a16="http://schemas.microsoft.com/office/drawing/2014/main" id="{854F8EBD-E19F-0CD7-E964-B1EB8530A3F0}"/>
              </a:ext>
            </a:extLst>
          </p:cNvPr>
          <p:cNvPicPr>
            <a:picLocks noChangeAspect="1"/>
          </p:cNvPicPr>
          <p:nvPr/>
        </p:nvPicPr>
        <p:blipFill>
          <a:blip r:embed="rId2"/>
          <a:stretch>
            <a:fillRect/>
          </a:stretch>
        </p:blipFill>
        <p:spPr>
          <a:xfrm>
            <a:off x="8797253" y="2166151"/>
            <a:ext cx="2771378" cy="3181356"/>
          </a:xfrm>
          <a:prstGeom prst="rect">
            <a:avLst/>
          </a:prstGeom>
        </p:spPr>
      </p:pic>
    </p:spTree>
    <p:extLst>
      <p:ext uri="{BB962C8B-B14F-4D97-AF65-F5344CB8AC3E}">
        <p14:creationId xmlns:p14="http://schemas.microsoft.com/office/powerpoint/2010/main" val="3507469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D5CC-8F85-FD7C-522B-F3EFD02C0DF9}"/>
              </a:ext>
            </a:extLst>
          </p:cNvPr>
          <p:cNvSpPr>
            <a:spLocks noGrp="1"/>
          </p:cNvSpPr>
          <p:nvPr>
            <p:ph type="title"/>
          </p:nvPr>
        </p:nvSpPr>
        <p:spPr/>
        <p:txBody>
          <a:bodyPr/>
          <a:lstStyle/>
          <a:p>
            <a:r>
              <a:rPr lang="hr-HR" dirty="0"/>
              <a:t>GIS slojevi</a:t>
            </a:r>
          </a:p>
        </p:txBody>
      </p:sp>
      <p:sp>
        <p:nvSpPr>
          <p:cNvPr id="3" name="Content Placeholder 2">
            <a:extLst>
              <a:ext uri="{FF2B5EF4-FFF2-40B4-BE49-F238E27FC236}">
                <a16:creationId xmlns:a16="http://schemas.microsoft.com/office/drawing/2014/main" id="{601B6C61-E359-1E86-8442-D8011BEBC24C}"/>
              </a:ext>
            </a:extLst>
          </p:cNvPr>
          <p:cNvSpPr>
            <a:spLocks noGrp="1"/>
          </p:cNvSpPr>
          <p:nvPr>
            <p:ph idx="1"/>
          </p:nvPr>
        </p:nvSpPr>
        <p:spPr>
          <a:xfrm>
            <a:off x="838200" y="1825625"/>
            <a:ext cx="4390748" cy="4351338"/>
          </a:xfrm>
        </p:spPr>
        <p:txBody>
          <a:bodyPr>
            <a:normAutofit/>
          </a:bodyPr>
          <a:lstStyle/>
          <a:p>
            <a:r>
              <a:rPr lang="en-US" sz="2000" dirty="0" err="1"/>
              <a:t>Jedna</a:t>
            </a:r>
            <a:r>
              <a:rPr lang="en-US" sz="2000" dirty="0"/>
              <a:t> od </a:t>
            </a:r>
            <a:r>
              <a:rPr lang="en-US" sz="2000" dirty="0" err="1"/>
              <a:t>ključnih</a:t>
            </a:r>
            <a:r>
              <a:rPr lang="en-US" sz="2000" dirty="0"/>
              <a:t> </a:t>
            </a:r>
            <a:r>
              <a:rPr lang="en-US" sz="2000" dirty="0" err="1"/>
              <a:t>komponenti</a:t>
            </a:r>
            <a:r>
              <a:rPr lang="en-US" sz="2000" dirty="0"/>
              <a:t> GIS </a:t>
            </a:r>
            <a:r>
              <a:rPr lang="en-US" sz="2000" dirty="0" err="1"/>
              <a:t>tehnologije</a:t>
            </a:r>
            <a:r>
              <a:rPr lang="en-US" sz="2000" dirty="0"/>
              <a:t> je </a:t>
            </a:r>
            <a:r>
              <a:rPr lang="en-US" sz="2000" dirty="0" err="1"/>
              <a:t>koncept</a:t>
            </a:r>
            <a:r>
              <a:rPr lang="en-US" sz="2000" dirty="0"/>
              <a:t> </a:t>
            </a:r>
            <a:r>
              <a:rPr lang="en-US" sz="2000" dirty="0" err="1"/>
              <a:t>slojeva</a:t>
            </a:r>
            <a:endParaRPr lang="en-US" sz="2000" dirty="0"/>
          </a:p>
          <a:p>
            <a:r>
              <a:rPr lang="en-US" sz="2000" dirty="0" err="1"/>
              <a:t>Sloj</a:t>
            </a:r>
            <a:r>
              <a:rPr lang="en-US" sz="2000" dirty="0"/>
              <a:t> je </a:t>
            </a:r>
            <a:r>
              <a:rPr lang="en-US" sz="2000" dirty="0" err="1"/>
              <a:t>isječak</a:t>
            </a:r>
            <a:r>
              <a:rPr lang="en-US" sz="2000" dirty="0"/>
              <a:t> </a:t>
            </a:r>
            <a:r>
              <a:rPr lang="en-US" sz="2000" dirty="0" err="1"/>
              <a:t>geografske</a:t>
            </a:r>
            <a:r>
              <a:rPr lang="en-US" sz="2000" dirty="0"/>
              <a:t> </a:t>
            </a:r>
            <a:r>
              <a:rPr lang="en-US" sz="2000" dirty="0" err="1"/>
              <a:t>stvarnosti</a:t>
            </a:r>
            <a:r>
              <a:rPr lang="en-US" sz="2000" dirty="0"/>
              <a:t> u </a:t>
            </a:r>
            <a:r>
              <a:rPr lang="en-US" sz="2000" dirty="0" err="1"/>
              <a:t>određenom</a:t>
            </a:r>
            <a:r>
              <a:rPr lang="en-US" sz="2000" dirty="0"/>
              <a:t> </a:t>
            </a:r>
            <a:r>
              <a:rPr lang="en-US" sz="2000" dirty="0" err="1"/>
              <a:t>području</a:t>
            </a:r>
            <a:r>
              <a:rPr lang="en-US" sz="2000" dirty="0"/>
              <a:t>. </a:t>
            </a:r>
            <a:r>
              <a:rPr lang="en-US" sz="2000" dirty="0" err="1"/>
              <a:t>Svaki</a:t>
            </a:r>
            <a:r>
              <a:rPr lang="en-US" sz="2000" dirty="0"/>
              <a:t> </a:t>
            </a:r>
            <a:r>
              <a:rPr lang="en-US" sz="2000" dirty="0" err="1"/>
              <a:t>sloj</a:t>
            </a:r>
            <a:r>
              <a:rPr lang="en-US" sz="2000" dirty="0"/>
              <a:t> u GIS-u </a:t>
            </a:r>
            <a:r>
              <a:rPr lang="en-US" sz="2000" dirty="0" err="1"/>
              <a:t>odgovara</a:t>
            </a:r>
            <a:r>
              <a:rPr lang="en-US" sz="2000" dirty="0"/>
              <a:t> </a:t>
            </a:r>
            <a:r>
              <a:rPr lang="en-US" sz="2000" dirty="0" err="1"/>
              <a:t>određenoj</a:t>
            </a:r>
            <a:r>
              <a:rPr lang="en-US" sz="2000" dirty="0"/>
              <a:t> </a:t>
            </a:r>
            <a:r>
              <a:rPr lang="en-US" sz="2000" dirty="0" err="1"/>
              <a:t>vrsti</a:t>
            </a:r>
            <a:r>
              <a:rPr lang="en-US" sz="2000" dirty="0"/>
              <a:t> </a:t>
            </a:r>
            <a:r>
              <a:rPr lang="en-US" sz="2000" dirty="0" err="1"/>
              <a:t>podataka</a:t>
            </a:r>
            <a:r>
              <a:rPr lang="en-US" sz="2000" dirty="0"/>
              <a:t>, </a:t>
            </a:r>
            <a:r>
              <a:rPr lang="en-US" sz="2000" dirty="0" err="1"/>
              <a:t>kao</a:t>
            </a:r>
            <a:r>
              <a:rPr lang="en-US" sz="2000" dirty="0"/>
              <a:t> </a:t>
            </a:r>
            <a:r>
              <a:rPr lang="en-US" sz="2000" dirty="0" err="1"/>
              <a:t>što</a:t>
            </a:r>
            <a:r>
              <a:rPr lang="en-US" sz="2000" dirty="0"/>
              <a:t> </a:t>
            </a:r>
            <a:r>
              <a:rPr lang="en-US" sz="2000" dirty="0" err="1"/>
              <a:t>su</a:t>
            </a:r>
            <a:r>
              <a:rPr lang="en-US" sz="2000" dirty="0"/>
              <a:t> </a:t>
            </a:r>
            <a:r>
              <a:rPr lang="en-US" sz="2000" dirty="0" err="1"/>
              <a:t>ceste</a:t>
            </a:r>
            <a:r>
              <a:rPr lang="en-US" sz="2000" dirty="0"/>
              <a:t>, </a:t>
            </a:r>
            <a:r>
              <a:rPr lang="en-US" sz="2000" dirty="0" err="1"/>
              <a:t>korištenje</a:t>
            </a:r>
            <a:r>
              <a:rPr lang="en-US" sz="2000" dirty="0"/>
              <a:t> </a:t>
            </a:r>
            <a:r>
              <a:rPr lang="en-US" sz="2000" dirty="0" err="1"/>
              <a:t>zemljišta</a:t>
            </a:r>
            <a:r>
              <a:rPr lang="en-US" sz="2000" dirty="0"/>
              <a:t>, </a:t>
            </a:r>
            <a:r>
              <a:rPr lang="en-US" sz="2000" dirty="0" err="1"/>
              <a:t>nadmorska</a:t>
            </a:r>
            <a:r>
              <a:rPr lang="en-US" sz="2000" dirty="0"/>
              <a:t> </a:t>
            </a:r>
            <a:r>
              <a:rPr lang="en-US" sz="2000" dirty="0" err="1"/>
              <a:t>visina</a:t>
            </a:r>
            <a:r>
              <a:rPr lang="en-US" sz="2000" dirty="0"/>
              <a:t>, </a:t>
            </a:r>
            <a:r>
              <a:rPr lang="en-US" sz="2000" dirty="0" err="1"/>
              <a:t>vodena</a:t>
            </a:r>
            <a:r>
              <a:rPr lang="en-US" sz="2000" dirty="0"/>
              <a:t> </a:t>
            </a:r>
            <a:r>
              <a:rPr lang="en-US" sz="2000" dirty="0" err="1"/>
              <a:t>tijela</a:t>
            </a:r>
            <a:r>
              <a:rPr lang="en-US" sz="2000" dirty="0"/>
              <a:t> </a:t>
            </a:r>
            <a:r>
              <a:rPr lang="en-US" sz="2000" dirty="0" err="1"/>
              <a:t>ili</a:t>
            </a:r>
            <a:r>
              <a:rPr lang="en-US" sz="2000" dirty="0"/>
              <a:t> </a:t>
            </a:r>
            <a:r>
              <a:rPr lang="en-US" sz="2000" dirty="0" err="1"/>
              <a:t>gustoća</a:t>
            </a:r>
            <a:r>
              <a:rPr lang="en-US" sz="2000" dirty="0"/>
              <a:t> </a:t>
            </a:r>
            <a:r>
              <a:rPr lang="en-US" sz="2000" dirty="0" err="1"/>
              <a:t>naseljenosti</a:t>
            </a:r>
            <a:endParaRPr lang="hr-HR" sz="2000" dirty="0"/>
          </a:p>
        </p:txBody>
      </p:sp>
      <p:sp>
        <p:nvSpPr>
          <p:cNvPr id="4" name="Symbol zastępczy zawartości 4">
            <a:extLst>
              <a:ext uri="{FF2B5EF4-FFF2-40B4-BE49-F238E27FC236}">
                <a16:creationId xmlns:a16="http://schemas.microsoft.com/office/drawing/2014/main" id="{03E35AAB-A778-5231-0B53-DF651EFD2BB3}"/>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hr-HR" sz="1200" dirty="0" err="1">
                <a:solidFill>
                  <a:srgbClr val="7F7F7F"/>
                </a:solidFill>
              </a:rPr>
              <a:t>Esri</a:t>
            </a:r>
            <a:r>
              <a:rPr lang="hr-HR" sz="1200" dirty="0">
                <a:solidFill>
                  <a:srgbClr val="7F7F7F"/>
                </a:solidFill>
              </a:rPr>
              <a:t> (</a:t>
            </a:r>
            <a:r>
              <a:rPr lang="hr-HR" sz="1200" dirty="0" err="1">
                <a:solidFill>
                  <a:srgbClr val="7F7F7F"/>
                </a:solidFill>
              </a:rPr>
              <a:t>n.d.c</a:t>
            </a:r>
            <a:r>
              <a:rPr lang="hr-HR" sz="1200" dirty="0">
                <a:solidFill>
                  <a:srgbClr val="7F7F7F"/>
                </a:solidFill>
              </a:rPr>
              <a:t>)</a:t>
            </a:r>
            <a:endParaRPr lang="pl-PL" sz="1200" dirty="0">
              <a:solidFill>
                <a:srgbClr val="7F7F7F"/>
              </a:solidFill>
            </a:endParaRPr>
          </a:p>
        </p:txBody>
      </p:sp>
      <p:pic>
        <p:nvPicPr>
          <p:cNvPr id="6" name="Picture 5" descr="A screenshot of a map&#10;&#10;Description automatically generated">
            <a:extLst>
              <a:ext uri="{FF2B5EF4-FFF2-40B4-BE49-F238E27FC236}">
                <a16:creationId xmlns:a16="http://schemas.microsoft.com/office/drawing/2014/main" id="{CE77F69D-B85F-110C-583F-2C605A6491D2}"/>
              </a:ext>
            </a:extLst>
          </p:cNvPr>
          <p:cNvPicPr>
            <a:picLocks noChangeAspect="1"/>
          </p:cNvPicPr>
          <p:nvPr/>
        </p:nvPicPr>
        <p:blipFill>
          <a:blip r:embed="rId2"/>
          <a:stretch>
            <a:fillRect/>
          </a:stretch>
        </p:blipFill>
        <p:spPr>
          <a:xfrm>
            <a:off x="5228948" y="1100539"/>
            <a:ext cx="6285390" cy="4730671"/>
          </a:xfrm>
          <a:prstGeom prst="rect">
            <a:avLst/>
          </a:prstGeom>
        </p:spPr>
      </p:pic>
    </p:spTree>
    <p:extLst>
      <p:ext uri="{BB962C8B-B14F-4D97-AF65-F5344CB8AC3E}">
        <p14:creationId xmlns:p14="http://schemas.microsoft.com/office/powerpoint/2010/main" val="4259076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72D-AAFD-103B-692C-728A70B74EE5}"/>
              </a:ext>
            </a:extLst>
          </p:cNvPr>
          <p:cNvSpPr>
            <a:spLocks noGrp="1"/>
          </p:cNvSpPr>
          <p:nvPr>
            <p:ph type="title"/>
          </p:nvPr>
        </p:nvSpPr>
        <p:spPr/>
        <p:txBody>
          <a:bodyPr/>
          <a:lstStyle/>
          <a:p>
            <a:r>
              <a:rPr lang="hr-HR" dirty="0"/>
              <a:t>GIS data</a:t>
            </a:r>
          </a:p>
        </p:txBody>
      </p:sp>
      <p:sp>
        <p:nvSpPr>
          <p:cNvPr id="3" name="Content Placeholder 2">
            <a:extLst>
              <a:ext uri="{FF2B5EF4-FFF2-40B4-BE49-F238E27FC236}">
                <a16:creationId xmlns:a16="http://schemas.microsoft.com/office/drawing/2014/main" id="{A66AAAD4-9551-9321-77F5-BE4F815900EF}"/>
              </a:ext>
            </a:extLst>
          </p:cNvPr>
          <p:cNvSpPr>
            <a:spLocks noGrp="1"/>
          </p:cNvSpPr>
          <p:nvPr>
            <p:ph idx="1"/>
          </p:nvPr>
        </p:nvSpPr>
        <p:spPr/>
        <p:txBody>
          <a:bodyPr/>
          <a:lstStyle/>
          <a:p>
            <a:r>
              <a:rPr lang="en-US" sz="1800" kern="100" dirty="0">
                <a:effectLst/>
                <a:latin typeface="Tahoma" panose="020B0604030504040204" pitchFamily="34" charset="0"/>
                <a:ea typeface="Calibri" panose="020F0502020204030204" pitchFamily="34" charset="0"/>
                <a:cs typeface="Times New Roman" panose="02020603050405020304" pitchFamily="18" charset="0"/>
              </a:rPr>
              <a:t>Geographic information systems rely on a variety of data types to represent, analyze, and visualize geographical information. </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kern="100" dirty="0">
                <a:effectLst/>
                <a:latin typeface="Tahoma" panose="020B0604030504040204" pitchFamily="34" charset="0"/>
                <a:ea typeface="Calibri" panose="020F0502020204030204" pitchFamily="34" charset="0"/>
                <a:cs typeface="Times New Roman" panose="02020603050405020304" pitchFamily="18" charset="0"/>
              </a:rPr>
              <a:t>GIS data can be broadly categorized into two main types: </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raster</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and </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vector</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 data.</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kern="100" dirty="0" err="1">
                <a:solidFill>
                  <a:srgbClr val="1065AB"/>
                </a:solidFill>
                <a:ea typeface="Calibri" panose="020F0502020204030204" pitchFamily="34" charset="0"/>
                <a:cs typeface="Times New Roman" panose="02020603050405020304" pitchFamily="18" charset="0"/>
              </a:rPr>
              <a:t>Vector</a:t>
            </a:r>
            <a:r>
              <a:rPr lang="hr-HR" sz="1800" b="1" kern="100" dirty="0">
                <a:solidFill>
                  <a:srgbClr val="1065AB"/>
                </a:solidFill>
                <a:ea typeface="Calibri" panose="020F0502020204030204" pitchFamily="34" charset="0"/>
                <a:cs typeface="Times New Roman" panose="02020603050405020304" pitchFamily="18" charset="0"/>
              </a:rPr>
              <a:t> data:</a:t>
            </a:r>
          </a:p>
          <a:p>
            <a:pPr lvl="1"/>
            <a:r>
              <a:rPr lang="hr-HR" sz="1400" kern="100" dirty="0">
                <a:ea typeface="Calibri" panose="020F0502020204030204" pitchFamily="34" charset="0"/>
                <a:cs typeface="Times New Roman" panose="02020603050405020304" pitchFamily="18" charset="0"/>
              </a:rPr>
              <a:t>p</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oints</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lines and polygons used to represent geographic data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kern="100" dirty="0">
                <a:effectLst/>
                <a:latin typeface="Tahoma" panose="020B0604030504040204" pitchFamily="34" charset="0"/>
                <a:ea typeface="Calibri" panose="020F0502020204030204" pitchFamily="34" charset="0"/>
                <a:cs typeface="Times New Roman" panose="02020603050405020304" pitchFamily="18" charset="0"/>
              </a:rPr>
              <a:t>all lines are captured as points connected by precisely straight lines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1400" kern="100" dirty="0">
                <a:effectLst/>
                <a:latin typeface="Tahoma" panose="020B0604030504040204" pitchFamily="34" charset="0"/>
                <a:ea typeface="Calibri" panose="020F0502020204030204" pitchFamily="34" charset="0"/>
                <a:cs typeface="Times New Roman" panose="02020603050405020304" pitchFamily="18" charset="0"/>
              </a:rPr>
              <a:t>p</a:t>
            </a:r>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oint</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data represent discrete data points or specific locations, like schools, city names or points of interest. Line data represent linear features like roads and rivers and polygons are used for area features such as lakes, administrative boundaries, and forests</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Raster data:</a:t>
            </a:r>
          </a:p>
          <a:p>
            <a:pPr lvl="1"/>
            <a:r>
              <a:rPr lang="en-US" sz="1400" kern="100" dirty="0">
                <a:effectLst/>
                <a:latin typeface="Tahoma" panose="020B0604030504040204" pitchFamily="34" charset="0"/>
                <a:ea typeface="Calibri" panose="020F0502020204030204" pitchFamily="34" charset="0"/>
                <a:cs typeface="Times New Roman" panose="02020603050405020304" pitchFamily="18" charset="0"/>
              </a:rPr>
              <a:t>grid-based data structure composed of pixels or cells, each with an associated attribute</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hr-HR" sz="1400" kern="100" dirty="0">
                <a:effectLst/>
                <a:latin typeface="Tahoma" panose="020B0604030504040204" pitchFamily="34" charset="0"/>
                <a:ea typeface="Calibri" panose="020F0502020204030204" pitchFamily="34" charset="0"/>
                <a:cs typeface="Times New Roman" panose="02020603050405020304" pitchFamily="18" charset="0"/>
              </a:rPr>
              <a:t>t</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he most common sources of raster data are satellite imagery, aerial imagery, remotely sensed data, and data with shaded relief and topography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endParaRPr lang="hr-HR" dirty="0"/>
          </a:p>
        </p:txBody>
      </p:sp>
      <p:sp>
        <p:nvSpPr>
          <p:cNvPr id="4" name="Symbol zastępczy zawartości 4">
            <a:extLst>
              <a:ext uri="{FF2B5EF4-FFF2-40B4-BE49-F238E27FC236}">
                <a16:creationId xmlns:a16="http://schemas.microsoft.com/office/drawing/2014/main" id="{6F0B7141-9920-2A95-685E-6E4219928987}"/>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hr-HR" sz="1200" dirty="0">
                <a:solidFill>
                  <a:srgbClr val="7F7F7F"/>
                </a:solidFill>
              </a:rPr>
              <a:t>Dempsey (2024); </a:t>
            </a:r>
            <a:r>
              <a:rPr lang="hr-HR" sz="1200" dirty="0" err="1">
                <a:solidFill>
                  <a:srgbClr val="7F7F7F"/>
                </a:solidFill>
              </a:rPr>
              <a:t>Longley</a:t>
            </a:r>
            <a:r>
              <a:rPr lang="hr-HR" sz="1200" dirty="0">
                <a:solidFill>
                  <a:srgbClr val="7F7F7F"/>
                </a:solidFill>
              </a:rPr>
              <a:t> </a:t>
            </a:r>
            <a:r>
              <a:rPr lang="hr-HR" sz="1200" dirty="0" err="1">
                <a:solidFill>
                  <a:srgbClr val="7F7F7F"/>
                </a:solidFill>
              </a:rPr>
              <a:t>et</a:t>
            </a:r>
            <a:r>
              <a:rPr lang="hr-HR" sz="1200" dirty="0">
                <a:solidFill>
                  <a:srgbClr val="7F7F7F"/>
                </a:solidFill>
              </a:rPr>
              <a:t> </a:t>
            </a:r>
            <a:r>
              <a:rPr lang="hr-HR" sz="1200" dirty="0" err="1">
                <a:solidFill>
                  <a:srgbClr val="7F7F7F"/>
                </a:solidFill>
              </a:rPr>
              <a:t>al</a:t>
            </a:r>
            <a:r>
              <a:rPr lang="hr-HR" sz="1200" dirty="0">
                <a:solidFill>
                  <a:srgbClr val="7F7F7F"/>
                </a:solidFill>
              </a:rPr>
              <a:t>. (2015)</a:t>
            </a:r>
            <a:endParaRPr lang="pl-PL" sz="1200" dirty="0">
              <a:solidFill>
                <a:srgbClr val="7F7F7F"/>
              </a:solidFill>
            </a:endParaRPr>
          </a:p>
        </p:txBody>
      </p:sp>
    </p:spTree>
    <p:extLst>
      <p:ext uri="{BB962C8B-B14F-4D97-AF65-F5344CB8AC3E}">
        <p14:creationId xmlns:p14="http://schemas.microsoft.com/office/powerpoint/2010/main" val="47538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72D-AAFD-103B-692C-728A70B74EE5}"/>
              </a:ext>
            </a:extLst>
          </p:cNvPr>
          <p:cNvSpPr>
            <a:spLocks noGrp="1"/>
          </p:cNvSpPr>
          <p:nvPr>
            <p:ph type="title"/>
          </p:nvPr>
        </p:nvSpPr>
        <p:spPr/>
        <p:txBody>
          <a:bodyPr/>
          <a:lstStyle/>
          <a:p>
            <a:r>
              <a:rPr lang="hr-HR" dirty="0"/>
              <a:t>GIS podaci</a:t>
            </a:r>
          </a:p>
        </p:txBody>
      </p:sp>
      <p:pic>
        <p:nvPicPr>
          <p:cNvPr id="7" name="Picture 6" descr="A map of a river and a map of a river&#10;&#10;Description automatically generated">
            <a:extLst>
              <a:ext uri="{FF2B5EF4-FFF2-40B4-BE49-F238E27FC236}">
                <a16:creationId xmlns:a16="http://schemas.microsoft.com/office/drawing/2014/main" id="{71B6B469-DAA1-719F-99D4-68B1C95858CD}"/>
              </a:ext>
            </a:extLst>
          </p:cNvPr>
          <p:cNvPicPr>
            <a:picLocks noChangeAspect="1"/>
          </p:cNvPicPr>
          <p:nvPr/>
        </p:nvPicPr>
        <p:blipFill>
          <a:blip r:embed="rId2"/>
          <a:stretch>
            <a:fillRect/>
          </a:stretch>
        </p:blipFill>
        <p:spPr>
          <a:xfrm>
            <a:off x="2318995" y="1984226"/>
            <a:ext cx="7260010" cy="3351513"/>
          </a:xfrm>
          <a:prstGeom prst="rect">
            <a:avLst/>
          </a:prstGeom>
        </p:spPr>
      </p:pic>
      <p:sp>
        <p:nvSpPr>
          <p:cNvPr id="8" name="TextBox 7">
            <a:extLst>
              <a:ext uri="{FF2B5EF4-FFF2-40B4-BE49-F238E27FC236}">
                <a16:creationId xmlns:a16="http://schemas.microsoft.com/office/drawing/2014/main" id="{55B113F7-A69D-30B1-A747-F77BB86C88C5}"/>
              </a:ext>
            </a:extLst>
          </p:cNvPr>
          <p:cNvSpPr txBox="1"/>
          <p:nvPr/>
        </p:nvSpPr>
        <p:spPr>
          <a:xfrm>
            <a:off x="3124940" y="1461006"/>
            <a:ext cx="2404954" cy="523220"/>
          </a:xfrm>
          <a:prstGeom prst="rect">
            <a:avLst/>
          </a:prstGeom>
          <a:noFill/>
        </p:spPr>
        <p:txBody>
          <a:bodyPr wrap="none" rtlCol="0">
            <a:spAutoFit/>
          </a:bodyPr>
          <a:lstStyle/>
          <a:p>
            <a:r>
              <a:rPr lang="hr-HR" sz="2800" b="1" dirty="0"/>
              <a:t>Vektorska slika</a:t>
            </a:r>
          </a:p>
        </p:txBody>
      </p:sp>
      <p:sp>
        <p:nvSpPr>
          <p:cNvPr id="9" name="TextBox 8">
            <a:extLst>
              <a:ext uri="{FF2B5EF4-FFF2-40B4-BE49-F238E27FC236}">
                <a16:creationId xmlns:a16="http://schemas.microsoft.com/office/drawing/2014/main" id="{7887030E-A1F6-95E2-A488-F3CAFE4A7D47}"/>
              </a:ext>
            </a:extLst>
          </p:cNvPr>
          <p:cNvSpPr txBox="1"/>
          <p:nvPr/>
        </p:nvSpPr>
        <p:spPr>
          <a:xfrm>
            <a:off x="6779813" y="1461006"/>
            <a:ext cx="2365712" cy="523220"/>
          </a:xfrm>
          <a:prstGeom prst="rect">
            <a:avLst/>
          </a:prstGeom>
          <a:noFill/>
        </p:spPr>
        <p:txBody>
          <a:bodyPr wrap="none" rtlCol="0">
            <a:spAutoFit/>
          </a:bodyPr>
          <a:lstStyle/>
          <a:p>
            <a:r>
              <a:rPr lang="hr-HR" sz="2800" b="1" dirty="0"/>
              <a:t>Rasterska slika</a:t>
            </a:r>
          </a:p>
        </p:txBody>
      </p:sp>
    </p:spTree>
    <p:extLst>
      <p:ext uri="{BB962C8B-B14F-4D97-AF65-F5344CB8AC3E}">
        <p14:creationId xmlns:p14="http://schemas.microsoft.com/office/powerpoint/2010/main" val="3861952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u logistici</a:t>
            </a:r>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r>
              <a:rPr lang="en-US" sz="2000" dirty="0"/>
              <a:t>GIS je </a:t>
            </a:r>
            <a:r>
              <a:rPr lang="en-US" sz="2000" dirty="0" err="1"/>
              <a:t>iz</a:t>
            </a:r>
            <a:r>
              <a:rPr lang="en-US" sz="2000" dirty="0"/>
              <a:t> </a:t>
            </a:r>
            <a:r>
              <a:rPr lang="en-US" sz="2000" dirty="0" err="1"/>
              <a:t>temelja</a:t>
            </a:r>
            <a:r>
              <a:rPr lang="en-US" sz="2000" dirty="0"/>
              <a:t> </a:t>
            </a:r>
            <a:r>
              <a:rPr lang="en-US" sz="2000" dirty="0" err="1"/>
              <a:t>transformirao</a:t>
            </a:r>
            <a:r>
              <a:rPr lang="en-US" sz="2000" dirty="0"/>
              <a:t> </a:t>
            </a:r>
            <a:r>
              <a:rPr lang="en-US" sz="2000" dirty="0" err="1"/>
              <a:t>sektor</a:t>
            </a:r>
            <a:r>
              <a:rPr lang="en-US" sz="2000" dirty="0"/>
              <a:t> </a:t>
            </a:r>
            <a:r>
              <a:rPr lang="en-US" sz="2000" dirty="0" err="1"/>
              <a:t>logistike</a:t>
            </a:r>
            <a:r>
              <a:rPr lang="en-US" sz="2000" dirty="0"/>
              <a:t>, </a:t>
            </a:r>
            <a:r>
              <a:rPr lang="en-US" sz="2000" dirty="0" err="1"/>
              <a:t>pružajući</a:t>
            </a:r>
            <a:r>
              <a:rPr lang="en-US" sz="2000" dirty="0"/>
              <a:t> alate koji </a:t>
            </a:r>
            <a:r>
              <a:rPr lang="en-US" sz="2000" dirty="0" err="1"/>
              <a:t>omogućuju</a:t>
            </a:r>
            <a:r>
              <a:rPr lang="en-US" sz="2000" dirty="0"/>
              <a:t> </a:t>
            </a:r>
            <a:r>
              <a:rPr lang="en-US" sz="2000" dirty="0" err="1"/>
              <a:t>učinkovitije</a:t>
            </a:r>
            <a:r>
              <a:rPr lang="en-US" sz="2000" dirty="0"/>
              <a:t>, </a:t>
            </a:r>
            <a:r>
              <a:rPr lang="en-US" sz="2000" dirty="0" err="1"/>
              <a:t>troškovno</a:t>
            </a:r>
            <a:r>
              <a:rPr lang="en-US" sz="2000" dirty="0"/>
              <a:t> </a:t>
            </a:r>
            <a:r>
              <a:rPr lang="en-US" sz="2000" dirty="0" err="1"/>
              <a:t>učinkovitije</a:t>
            </a:r>
            <a:r>
              <a:rPr lang="en-US" sz="2000" dirty="0"/>
              <a:t> </a:t>
            </a:r>
            <a:r>
              <a:rPr lang="en-US" sz="2000" dirty="0" err="1"/>
              <a:t>i</a:t>
            </a:r>
            <a:r>
              <a:rPr lang="en-US" sz="2000" dirty="0"/>
              <a:t> </a:t>
            </a:r>
            <a:r>
              <a:rPr lang="en-US" sz="2000" dirty="0" err="1"/>
              <a:t>strateške</a:t>
            </a:r>
            <a:r>
              <a:rPr lang="en-US" sz="2000" dirty="0"/>
              <a:t> </a:t>
            </a:r>
            <a:r>
              <a:rPr lang="en-US" sz="2000" dirty="0" err="1"/>
              <a:t>procese</a:t>
            </a:r>
            <a:r>
              <a:rPr lang="en-US" sz="2000" dirty="0"/>
              <a:t> </a:t>
            </a:r>
            <a:r>
              <a:rPr lang="en-US" sz="2000" dirty="0" err="1"/>
              <a:t>donošenja</a:t>
            </a:r>
            <a:r>
              <a:rPr lang="en-US" sz="2000" dirty="0"/>
              <a:t> </a:t>
            </a:r>
            <a:r>
              <a:rPr lang="en-US" sz="2000" dirty="0" err="1"/>
              <a:t>odluka</a:t>
            </a:r>
            <a:endParaRPr lang="en-US" sz="2000" dirty="0"/>
          </a:p>
          <a:p>
            <a:r>
              <a:rPr lang="en-US" sz="2000" dirty="0" err="1"/>
              <a:t>Integracija</a:t>
            </a:r>
            <a:r>
              <a:rPr lang="en-US" sz="2000" dirty="0"/>
              <a:t> GIS-a u </a:t>
            </a:r>
            <a:r>
              <a:rPr lang="en-US" sz="2000" dirty="0" err="1"/>
              <a:t>logistiku</a:t>
            </a:r>
            <a:r>
              <a:rPr lang="en-US" sz="2000" dirty="0"/>
              <a:t> </a:t>
            </a:r>
            <a:r>
              <a:rPr lang="en-US" sz="2000" dirty="0" err="1"/>
              <a:t>omogućuje</a:t>
            </a:r>
            <a:r>
              <a:rPr lang="en-US" sz="2000" dirty="0"/>
              <a:t> </a:t>
            </a:r>
            <a:r>
              <a:rPr lang="en-US" sz="2000" dirty="0" err="1"/>
              <a:t>vizualizaciju</a:t>
            </a:r>
            <a:r>
              <a:rPr lang="en-US" sz="2000" dirty="0"/>
              <a:t>, </a:t>
            </a:r>
            <a:r>
              <a:rPr lang="en-US" sz="2000" dirty="0" err="1"/>
              <a:t>analizu</a:t>
            </a:r>
            <a:r>
              <a:rPr lang="en-US" sz="2000" dirty="0"/>
              <a:t> </a:t>
            </a:r>
            <a:r>
              <a:rPr lang="en-US" sz="2000" dirty="0" err="1"/>
              <a:t>i</a:t>
            </a:r>
            <a:r>
              <a:rPr lang="en-US" sz="2000" dirty="0"/>
              <a:t> </a:t>
            </a:r>
            <a:r>
              <a:rPr lang="en-US" sz="2000" dirty="0" err="1"/>
              <a:t>interpretaciju</a:t>
            </a:r>
            <a:r>
              <a:rPr lang="en-US" sz="2000" dirty="0"/>
              <a:t> </a:t>
            </a:r>
            <a:r>
              <a:rPr lang="en-US" sz="2000" dirty="0" err="1"/>
              <a:t>prostornih</a:t>
            </a:r>
            <a:r>
              <a:rPr lang="en-US" sz="2000" dirty="0"/>
              <a:t> </a:t>
            </a:r>
            <a:r>
              <a:rPr lang="en-US" sz="2000" dirty="0" err="1"/>
              <a:t>podataka</a:t>
            </a:r>
            <a:r>
              <a:rPr lang="en-US" sz="2000" dirty="0"/>
              <a:t>, </a:t>
            </a:r>
            <a:r>
              <a:rPr lang="en-US" sz="2000" dirty="0" err="1"/>
              <a:t>što</a:t>
            </a:r>
            <a:r>
              <a:rPr lang="en-US" sz="2000" dirty="0"/>
              <a:t> je </a:t>
            </a:r>
            <a:r>
              <a:rPr lang="en-US" sz="2000" dirty="0" err="1"/>
              <a:t>ključno</a:t>
            </a:r>
            <a:r>
              <a:rPr lang="en-US" sz="2000" dirty="0"/>
              <a:t> za </a:t>
            </a:r>
            <a:r>
              <a:rPr lang="en-US" sz="2000" dirty="0" err="1"/>
              <a:t>optimizaciju</a:t>
            </a:r>
            <a:r>
              <a:rPr lang="en-US" sz="2000" dirty="0"/>
              <a:t> </a:t>
            </a:r>
            <a:r>
              <a:rPr lang="en-US" sz="2000" dirty="0" err="1"/>
              <a:t>ruta</a:t>
            </a:r>
            <a:r>
              <a:rPr lang="en-US" sz="2000" dirty="0"/>
              <a:t>, </a:t>
            </a:r>
            <a:r>
              <a:rPr lang="en-US" sz="2000" dirty="0" err="1"/>
              <a:t>upravljanje</a:t>
            </a:r>
            <a:r>
              <a:rPr lang="en-US" sz="2000" dirty="0"/>
              <a:t> </a:t>
            </a:r>
            <a:r>
              <a:rPr lang="en-US" sz="2000" dirty="0" err="1"/>
              <a:t>opskrbnim</a:t>
            </a:r>
            <a:r>
              <a:rPr lang="en-US" sz="2000" dirty="0"/>
              <a:t> </a:t>
            </a:r>
            <a:r>
              <a:rPr lang="en-US" sz="2000" dirty="0" err="1"/>
              <a:t>lancima</a:t>
            </a:r>
            <a:r>
              <a:rPr lang="en-US" sz="2000" dirty="0"/>
              <a:t> </a:t>
            </a:r>
            <a:r>
              <a:rPr lang="en-US" sz="2000" dirty="0" err="1"/>
              <a:t>i</a:t>
            </a:r>
            <a:r>
              <a:rPr lang="en-US" sz="2000" dirty="0"/>
              <a:t> </a:t>
            </a:r>
            <a:r>
              <a:rPr lang="en-US" sz="2000" dirty="0" err="1"/>
              <a:t>povećanje</a:t>
            </a:r>
            <a:r>
              <a:rPr lang="en-US" sz="2000" dirty="0"/>
              <a:t> </a:t>
            </a:r>
            <a:r>
              <a:rPr lang="en-US" sz="2000" dirty="0" err="1"/>
              <a:t>ukupne</a:t>
            </a:r>
            <a:r>
              <a:rPr lang="en-US" sz="2000" dirty="0"/>
              <a:t> </a:t>
            </a:r>
            <a:r>
              <a:rPr lang="en-US" sz="2000" dirty="0" err="1"/>
              <a:t>operativne</a:t>
            </a:r>
            <a:r>
              <a:rPr lang="en-US" sz="2000" dirty="0"/>
              <a:t> </a:t>
            </a:r>
            <a:r>
              <a:rPr lang="en-US" sz="2000" dirty="0" err="1"/>
              <a:t>učinkovitosti</a:t>
            </a:r>
            <a:endParaRPr lang="en-US" sz="2000" dirty="0"/>
          </a:p>
          <a:p>
            <a:r>
              <a:rPr lang="en-US" sz="2000" dirty="0" err="1"/>
              <a:t>Logistički</a:t>
            </a:r>
            <a:r>
              <a:rPr lang="en-US" sz="2000" dirty="0"/>
              <a:t> </a:t>
            </a:r>
            <a:r>
              <a:rPr lang="en-US" sz="2000" dirty="0" err="1"/>
              <a:t>profesionalci</a:t>
            </a:r>
            <a:r>
              <a:rPr lang="en-US" sz="2000" dirty="0"/>
              <a:t> </a:t>
            </a:r>
            <a:r>
              <a:rPr lang="en-US" sz="2000" dirty="0" err="1"/>
              <a:t>mogu</a:t>
            </a:r>
            <a:r>
              <a:rPr lang="en-US" sz="2000" dirty="0"/>
              <a:t> </a:t>
            </a:r>
            <a:r>
              <a:rPr lang="en-US" sz="2000" dirty="0" err="1"/>
              <a:t>vidjeti</a:t>
            </a:r>
            <a:r>
              <a:rPr lang="en-US" sz="2000" dirty="0"/>
              <a:t> </a:t>
            </a:r>
            <a:r>
              <a:rPr lang="en-US" sz="2000" dirty="0" err="1"/>
              <a:t>uzorke</a:t>
            </a:r>
            <a:r>
              <a:rPr lang="en-US" sz="2000" dirty="0"/>
              <a:t>, </a:t>
            </a:r>
            <a:r>
              <a:rPr lang="en-US" sz="2000" dirty="0" err="1"/>
              <a:t>odnose</a:t>
            </a:r>
            <a:r>
              <a:rPr lang="en-US" sz="2000" dirty="0"/>
              <a:t> </a:t>
            </a:r>
            <a:r>
              <a:rPr lang="en-US" sz="2000" dirty="0" err="1"/>
              <a:t>i</a:t>
            </a:r>
            <a:r>
              <a:rPr lang="en-US" sz="2000" dirty="0"/>
              <a:t> </a:t>
            </a:r>
            <a:r>
              <a:rPr lang="en-US" sz="2000" dirty="0" err="1"/>
              <a:t>trendove</a:t>
            </a:r>
            <a:r>
              <a:rPr lang="en-US" sz="2000" dirty="0"/>
              <a:t> koji </a:t>
            </a:r>
            <a:r>
              <a:rPr lang="en-US" sz="2000" dirty="0" err="1"/>
              <a:t>nisu</a:t>
            </a:r>
            <a:r>
              <a:rPr lang="en-US" sz="2000" dirty="0"/>
              <a:t> </a:t>
            </a:r>
            <a:r>
              <a:rPr lang="en-US" sz="2000" dirty="0" err="1"/>
              <a:t>vidljivi</a:t>
            </a:r>
            <a:r>
              <a:rPr lang="en-US" sz="2000" dirty="0"/>
              <a:t> u </a:t>
            </a:r>
            <a:r>
              <a:rPr lang="en-US" sz="2000" dirty="0" err="1"/>
              <a:t>tradicionalnim</a:t>
            </a:r>
            <a:r>
              <a:rPr lang="en-US" sz="2000" dirty="0"/>
              <a:t> </a:t>
            </a:r>
            <a:r>
              <a:rPr lang="en-US" sz="2000" dirty="0" err="1"/>
              <a:t>formatima</a:t>
            </a:r>
            <a:r>
              <a:rPr lang="en-US" sz="2000" dirty="0"/>
              <a:t> </a:t>
            </a:r>
            <a:r>
              <a:rPr lang="en-US" sz="2000" dirty="0" err="1"/>
              <a:t>podataka</a:t>
            </a:r>
            <a:r>
              <a:rPr lang="en-US" sz="2000" dirty="0"/>
              <a:t> </a:t>
            </a:r>
            <a:r>
              <a:rPr lang="en-US" sz="2000" dirty="0" err="1"/>
              <a:t>koristeći</a:t>
            </a:r>
            <a:r>
              <a:rPr lang="en-US" sz="2000" dirty="0"/>
              <a:t> </a:t>
            </a:r>
            <a:r>
              <a:rPr lang="en-US" sz="2000" dirty="0" err="1"/>
              <a:t>ih</a:t>
            </a:r>
            <a:r>
              <a:rPr lang="en-US" sz="2000" dirty="0"/>
              <a:t> za </a:t>
            </a:r>
            <a:r>
              <a:rPr lang="en-US" sz="2000" dirty="0" err="1"/>
              <a:t>lakše</a:t>
            </a:r>
            <a:r>
              <a:rPr lang="en-US" sz="2000" dirty="0"/>
              <a:t> </a:t>
            </a:r>
            <a:r>
              <a:rPr lang="en-US" sz="2000" dirty="0" err="1"/>
              <a:t>preklapanje</a:t>
            </a:r>
            <a:r>
              <a:rPr lang="en-US" sz="2000" dirty="0"/>
              <a:t> </a:t>
            </a:r>
            <a:r>
              <a:rPr lang="en-US" sz="2000" dirty="0" err="1"/>
              <a:t>različitih</a:t>
            </a:r>
            <a:r>
              <a:rPr lang="en-US" sz="2000" dirty="0"/>
              <a:t> </a:t>
            </a:r>
            <a:r>
              <a:rPr lang="en-US" sz="2000" dirty="0" err="1"/>
              <a:t>skupova</a:t>
            </a:r>
            <a:r>
              <a:rPr lang="en-US" sz="2000" dirty="0"/>
              <a:t> </a:t>
            </a:r>
            <a:r>
              <a:rPr lang="en-US" sz="2000" dirty="0" err="1"/>
              <a:t>podataka</a:t>
            </a:r>
            <a:r>
              <a:rPr lang="en-US" sz="2000" dirty="0"/>
              <a:t> </a:t>
            </a:r>
            <a:r>
              <a:rPr lang="en-US" sz="2000" dirty="0" err="1"/>
              <a:t>na</a:t>
            </a:r>
            <a:r>
              <a:rPr lang="en-US" sz="2000" dirty="0"/>
              <a:t> </a:t>
            </a:r>
            <a:r>
              <a:rPr lang="en-US" sz="2000" dirty="0" err="1"/>
              <a:t>karti</a:t>
            </a:r>
            <a:endParaRPr lang="en-US" sz="2000" dirty="0"/>
          </a:p>
          <a:p>
            <a:r>
              <a:rPr lang="en-US" sz="2000" dirty="0" err="1"/>
              <a:t>Strateško</a:t>
            </a:r>
            <a:r>
              <a:rPr lang="en-US" sz="2000" dirty="0"/>
              <a:t> </a:t>
            </a:r>
            <a:r>
              <a:rPr lang="en-US" sz="2000" dirty="0" err="1"/>
              <a:t>planiranje</a:t>
            </a:r>
            <a:r>
              <a:rPr lang="en-US" sz="2000" dirty="0"/>
              <a:t> </a:t>
            </a:r>
            <a:r>
              <a:rPr lang="en-US" sz="2000" dirty="0" err="1"/>
              <a:t>i</a:t>
            </a:r>
            <a:r>
              <a:rPr lang="en-US" sz="2000" dirty="0"/>
              <a:t> </a:t>
            </a:r>
            <a:r>
              <a:rPr lang="en-US" sz="2000" dirty="0" err="1"/>
              <a:t>operativna</a:t>
            </a:r>
            <a:r>
              <a:rPr lang="en-US" sz="2000" dirty="0"/>
              <a:t> </a:t>
            </a:r>
            <a:r>
              <a:rPr lang="en-US" sz="2000" dirty="0" err="1"/>
              <a:t>optimizacija</a:t>
            </a:r>
            <a:r>
              <a:rPr lang="en-US" sz="2000" dirty="0"/>
              <a:t> </a:t>
            </a:r>
            <a:r>
              <a:rPr lang="en-US" sz="2000" dirty="0" err="1"/>
              <a:t>imaju</a:t>
            </a:r>
            <a:r>
              <a:rPr lang="en-US" sz="2000" dirty="0"/>
              <a:t> </a:t>
            </a:r>
            <a:r>
              <a:rPr lang="en-US" sz="2000" dirty="0" err="1"/>
              <a:t>velike</a:t>
            </a:r>
            <a:r>
              <a:rPr lang="en-US" sz="2000" dirty="0"/>
              <a:t> </a:t>
            </a:r>
            <a:r>
              <a:rPr lang="en-US" sz="2000" dirty="0" err="1"/>
              <a:t>koristi</a:t>
            </a:r>
            <a:r>
              <a:rPr lang="en-US" sz="2000" dirty="0"/>
              <a:t> od </a:t>
            </a:r>
            <a:r>
              <a:rPr lang="en-US" sz="2000" dirty="0" err="1"/>
              <a:t>ove</a:t>
            </a:r>
            <a:r>
              <a:rPr lang="en-US" sz="2000" dirty="0"/>
              <a:t> </a:t>
            </a:r>
            <a:r>
              <a:rPr lang="en-US" sz="2000" dirty="0" err="1"/>
              <a:t>prostorne</a:t>
            </a:r>
            <a:r>
              <a:rPr lang="en-US" sz="2000" dirty="0"/>
              <a:t> </a:t>
            </a:r>
            <a:r>
              <a:rPr lang="en-US" sz="2000" dirty="0" err="1"/>
              <a:t>perspektive</a:t>
            </a:r>
            <a:endParaRPr lang="hr-HR" sz="2000" dirty="0"/>
          </a:p>
        </p:txBody>
      </p:sp>
    </p:spTree>
    <p:extLst>
      <p:ext uri="{BB962C8B-B14F-4D97-AF65-F5344CB8AC3E}">
        <p14:creationId xmlns:p14="http://schemas.microsoft.com/office/powerpoint/2010/main" val="80505300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Stvaranje novog dokumenta." ma:contentTypeScope="" ma:versionID="fdb3a0747c2ecd7720260e746945aa9f">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64b2b236de84b52866d49dcb151f0965"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a"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A4736D34-48DB-4BA2-A714-B3384900A4B5}"/>
</file>

<file path=customXml/itemProps3.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3012</TotalTime>
  <Words>1766</Words>
  <Application>Microsoft Office PowerPoint</Application>
  <PresentationFormat>Widescreen</PresentationFormat>
  <Paragraphs>112</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Tahoma</vt:lpstr>
      <vt:lpstr>Motyw pakietu Office</vt:lpstr>
      <vt:lpstr>Poslovna inteligencija</vt:lpstr>
      <vt:lpstr>Sadržaj</vt:lpstr>
      <vt:lpstr>GIS</vt:lpstr>
      <vt:lpstr>GIS – definicija i povijest</vt:lpstr>
      <vt:lpstr>GIS komponente</vt:lpstr>
      <vt:lpstr>GIS slojevi</vt:lpstr>
      <vt:lpstr>GIS data</vt:lpstr>
      <vt:lpstr>GIS podaci</vt:lpstr>
      <vt:lpstr>GIS u logistici</vt:lpstr>
      <vt:lpstr>GIS u logistici</vt:lpstr>
      <vt:lpstr>GIS u logistici</vt:lpstr>
      <vt:lpstr>GIS u logistici</vt:lpstr>
      <vt:lpstr>GIS u logistici</vt:lpstr>
      <vt:lpstr>GIS trendovi</vt:lpstr>
      <vt:lpstr>GIS trendovi – cloud computing</vt:lpstr>
      <vt:lpstr>GIS trendovi – AI i ML</vt:lpstr>
      <vt:lpstr>GIS trendovi – dronovi</vt:lpstr>
      <vt:lpstr>GIS trendovi – AR i VR</vt:lpstr>
      <vt:lpstr>GIS trendovi – Analiza podataka u stvarnom vremenu</vt:lpstr>
      <vt:lpstr>Sažetak</vt:lpstr>
      <vt:lpstr>Hvala na pažnji</vt:lpstr>
      <vt:lpstr>Autori:  Dario Šebalj Dejan Mirčetić Michał Adamczak   Zadnja verzija: Lipanj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Dario Šebalj</cp:lastModifiedBy>
  <cp:revision>25</cp:revision>
  <dcterms:created xsi:type="dcterms:W3CDTF">2023-07-06T12:09:08Z</dcterms:created>
  <dcterms:modified xsi:type="dcterms:W3CDTF">2025-11-05T08:59:50Z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