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2" r:id="rId8"/>
    <p:sldId id="293" r:id="rId9"/>
    <p:sldId id="294" r:id="rId10"/>
    <p:sldId id="267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3" r:id="rId32"/>
    <p:sldId id="284" r:id="rId33"/>
    <p:sldId id="285" r:id="rId34"/>
    <p:sldId id="266" r:id="rId35"/>
    <p:sldId id="263" r:id="rId36"/>
    <p:sldId id="335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325AC-2104-496A-9020-CFD2CA56D3E8}" v="4" dt="2025-11-05T09:00:30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custSel modSld modMainMaster">
      <pc:chgData name="Dario Šebalj" userId="a71eced3-786e-4eb6-80ca-f62c4fda7d06" providerId="ADAL" clId="{0D71F56B-DD92-4394-A640-FC2E09197DEC}" dt="2025-11-05T09:00:30.758" v="9"/>
      <pc:docMkLst>
        <pc:docMk/>
      </pc:docMkLst>
      <pc:sldChg chg="addSp delSp modSp mod">
        <pc:chgData name="Dario Šebalj" userId="a71eced3-786e-4eb6-80ca-f62c4fda7d06" providerId="ADAL" clId="{0D71F56B-DD92-4394-A640-FC2E09197DEC}" dt="2025-11-05T09:00:30.758" v="9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9:00:22.968" v="3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9:00:26.693" v="7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9:00:30.758" v="9"/>
          <ac:picMkLst>
            <pc:docMk/>
            <pc:sldMk cId="2920479427" sldId="256"/>
            <ac:picMk id="3" creationId="{F5C13CC0-3A8F-153D-0022-1C346B70B89A}"/>
          </ac:picMkLst>
        </pc:picChg>
        <pc:picChg chg="del">
          <ac:chgData name="Dario Šebalj" userId="a71eced3-786e-4eb6-80ca-f62c4fda7d06" providerId="ADAL" clId="{0D71F56B-DD92-4394-A640-FC2E09197DEC}" dt="2025-11-05T09:00:30.557" v="8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 mod">
        <pc:chgData name="Dario Šebalj" userId="a71eced3-786e-4eb6-80ca-f62c4fda7d06" providerId="ADAL" clId="{0D71F56B-DD92-4394-A640-FC2E09197DEC}" dt="2025-11-05T09:00:15.195" v="2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9:00:15.195" v="2"/>
          <ac:spMkLst>
            <pc:docMk/>
            <pc:sldMasterMk cId="3146977866" sldId="2147483648"/>
            <ac:spMk id="4" creationId="{E79DFC0A-73B4-816D-251F-2CB4B6873114}"/>
          </ac:spMkLst>
        </pc:spChg>
        <pc:spChg chg="del">
          <ac:chgData name="Dario Šebalj" userId="a71eced3-786e-4eb6-80ca-f62c4fda7d06" providerId="ADAL" clId="{0D71F56B-DD92-4394-A640-FC2E09197DEC}" dt="2025-11-05T09:00:13.507" v="0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9:00:14.277" v="1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9:00:15.195" v="2"/>
          <ac:picMkLst>
            <pc:docMk/>
            <pc:sldMasterMk cId="3146977866" sldId="2147483648"/>
            <ac:picMk id="10" creationId="{66FD1013-9856-85C8-818B-A005951C7F99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E79DFC0A-73B4-816D-251F-2CB4B6873114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6FD1013-9856-85C8-818B-A005951C7F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F5C13CC0-3A8F-153D-0022-1C346B70B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Ograda </a:t>
            </a:r>
            <a:endParaRPr lang="hr-HR" sz="2000" dirty="0"/>
          </a:p>
          <a:p>
            <a:pPr lvl="1"/>
            <a:r>
              <a:rPr lang="hr-HR" sz="1800" dirty="0"/>
              <a:t>Ako ogradimo objekte, percipirat ćemo ih kao grupu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Zatvaranje </a:t>
            </a:r>
            <a:endParaRPr lang="hr-HR" sz="2000" dirty="0"/>
          </a:p>
          <a:p>
            <a:pPr lvl="1"/>
            <a:r>
              <a:rPr lang="hr-HR" sz="1800" dirty="0"/>
              <a:t>Naš mozak automatski zatvara određene nedovršene objekte ili linije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Kontinuitet </a:t>
            </a:r>
          </a:p>
          <a:p>
            <a:pPr lvl="1"/>
            <a:r>
              <a:rPr lang="hr-HR" sz="1800" dirty="0"/>
              <a:t>Gledajući u objekt, naše oči traže najlogičniji put i prirodno kreiraju kontinuitet gdje možda on nije naznačen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Povezanost </a:t>
            </a:r>
            <a:endParaRPr lang="hr-HR" sz="2000" dirty="0"/>
          </a:p>
          <a:p>
            <a:pPr lvl="1"/>
            <a:r>
              <a:rPr lang="hr-HR" sz="1800" dirty="0"/>
              <a:t>Povezane objekte percipiramo kao da pripadaju istoj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Pronađite koliko ima brojeva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6" y="2441358"/>
            <a:ext cx="5668186" cy="3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33" y="2497954"/>
            <a:ext cx="5981113" cy="4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9" y="2464458"/>
            <a:ext cx="5692580" cy="4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A group of dot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D9E3A381-BB8C-BB0D-A62B-BE718B42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63" y="1678463"/>
            <a:ext cx="5323969" cy="41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Odabir prave metode vizualizacije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odabiru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temeljito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prenijeti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tip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s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hijerarhijskim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Ovisi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postaviti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prezentirati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prenijeti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</a:t>
            </a:r>
            <a:endParaRPr lang="pl-PL" sz="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Jednostavan tekst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kada se treba pružiti informacija o nekoliko brojeva (brojčanih pokazatelja)</a:t>
            </a:r>
          </a:p>
          <a:p>
            <a:r>
              <a:rPr lang="hr-HR" sz="1800" dirty="0"/>
              <a:t>Broj + kratki popratni tekst</a:t>
            </a:r>
          </a:p>
          <a:p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blue and grey numbers&#10;&#10;Description automatically generated">
            <a:extLst>
              <a:ext uri="{FF2B5EF4-FFF2-40B4-BE49-F238E27FC236}">
                <a16:creationId xmlns:a16="http://schemas.microsoft.com/office/drawing/2014/main" id="{22646AB4-2C39-A043-340B-2C5166DF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8236"/>
            <a:ext cx="4230964" cy="24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Razumijevanje</a:t>
            </a:r>
            <a:r>
              <a:rPr lang="en-US" sz="2000" dirty="0"/>
              <a:t> </a:t>
            </a:r>
            <a:r>
              <a:rPr lang="en-US" sz="2000" dirty="0" err="1"/>
              <a:t>konteksta</a:t>
            </a:r>
            <a:r>
              <a:rPr lang="en-US" sz="2000" dirty="0"/>
              <a:t> </a:t>
            </a:r>
            <a:r>
              <a:rPr lang="en-US" sz="2000" dirty="0" err="1"/>
              <a:t>situacije</a:t>
            </a:r>
            <a:endParaRPr lang="en-US" sz="2000" dirty="0"/>
          </a:p>
          <a:p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privlačenja</a:t>
            </a:r>
            <a:r>
              <a:rPr lang="en-US" sz="2000" dirty="0"/>
              <a:t> </a:t>
            </a:r>
            <a:r>
              <a:rPr lang="en-US" sz="2000" dirty="0" err="1"/>
              <a:t>pažnje</a:t>
            </a:r>
            <a:endParaRPr lang="en-US" sz="2000" dirty="0"/>
          </a:p>
          <a:p>
            <a:r>
              <a:rPr lang="en-US" sz="2000" dirty="0" err="1"/>
              <a:t>Odabir</a:t>
            </a:r>
            <a:r>
              <a:rPr lang="en-US" sz="2000" dirty="0"/>
              <a:t> </a:t>
            </a:r>
            <a:r>
              <a:rPr lang="en-US" sz="2000" dirty="0" err="1"/>
              <a:t>prave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en-US" sz="2000" dirty="0"/>
          </a:p>
          <a:p>
            <a:r>
              <a:rPr lang="en-US" sz="2000" dirty="0" err="1"/>
              <a:t>Smjernice</a:t>
            </a:r>
            <a:r>
              <a:rPr lang="en-US" sz="2000" dirty="0"/>
              <a:t> za </a:t>
            </a:r>
            <a:r>
              <a:rPr lang="en-US" sz="2000" dirty="0" err="1"/>
              <a:t>dobar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ako želimo vidjeti </a:t>
            </a:r>
            <a:r>
              <a:rPr lang="hr-HR" sz="1800" b="1" dirty="0"/>
              <a:t>pojedinačne vrijednosti </a:t>
            </a:r>
            <a:r>
              <a:rPr lang="hr-HR" sz="1800" dirty="0"/>
              <a:t>(npr. kroz godine)</a:t>
            </a:r>
          </a:p>
          <a:p>
            <a:r>
              <a:rPr lang="hr-HR" sz="1800" dirty="0"/>
              <a:t>Dobre za </a:t>
            </a:r>
            <a:r>
              <a:rPr lang="hr-HR" sz="1800" b="1" dirty="0"/>
              <a:t>uspoređivanje</a:t>
            </a:r>
            <a:r>
              <a:rPr lang="hr-HR" sz="1800" dirty="0"/>
              <a:t> pojedinačnih vrijednosti</a:t>
            </a:r>
          </a:p>
          <a:p>
            <a:r>
              <a:rPr lang="hr-HR" sz="1800" dirty="0"/>
              <a:t>Koristiti ako želimo prikazati </a:t>
            </a:r>
            <a:r>
              <a:rPr lang="hr-HR" sz="1800" b="1" dirty="0"/>
              <a:t>vrlo precizne podatke </a:t>
            </a:r>
            <a:r>
              <a:rPr lang="hr-HR" sz="1800" dirty="0"/>
              <a:t>(sa svim decimalama)</a:t>
            </a:r>
          </a:p>
          <a:p>
            <a:r>
              <a:rPr lang="hr-HR" sz="1800" dirty="0"/>
              <a:t>Za prikaz podataka s </a:t>
            </a:r>
            <a:r>
              <a:rPr lang="hr-HR" sz="1800" b="1" dirty="0"/>
              <a:t>različitim jedinicama mjere</a:t>
            </a:r>
          </a:p>
          <a:p>
            <a:r>
              <a:rPr lang="hr-HR" sz="1800" dirty="0"/>
              <a:t>Nisu prikladne za prikaz nečega što će publika odmah uočiti, već su korisne ako želite prikazati podatke točno </a:t>
            </a:r>
            <a:r>
              <a:rPr lang="hr-HR" sz="1800" b="1" dirty="0"/>
              <a:t>onakve kakvi jesu</a:t>
            </a:r>
          </a:p>
          <a:p>
            <a:r>
              <a:rPr lang="hr-HR" sz="1800" dirty="0"/>
              <a:t>Dobro poznate, </a:t>
            </a:r>
            <a:r>
              <a:rPr lang="hr-HR" sz="1800" b="1" dirty="0"/>
              <a:t>razumljive</a:t>
            </a:r>
            <a:r>
              <a:rPr lang="hr-HR" sz="1800" dirty="0"/>
              <a:t> su onima koji ih čitaju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Oblikovanje tablica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obrube oko 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posvijetlite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odvojiti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poravnajte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Stupčasti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izvrstan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brojčanih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kategorijama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usmjeren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okomito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najučinkovitiji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stavkama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ljestvici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nule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0B45180D-7172-9881-E792-2FE11254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3861339"/>
            <a:ext cx="2647950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Linijski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sadržavati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pet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linija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72B25E3-605E-BAD9-CB9E-82526C7B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82" y="2716680"/>
            <a:ext cx="4013817" cy="33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Dijagram raspršenosti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ikakav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vide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raspršenja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tumačenje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smanjuje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(bez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with blue dots&#10;&#10;Description automatically generated">
            <a:extLst>
              <a:ext uri="{FF2B5EF4-FFF2-40B4-BE49-F238E27FC236}">
                <a16:creationId xmlns:a16="http://schemas.microsoft.com/office/drawing/2014/main" id="{2DCD25B4-D88B-3683-96F9-480BEA32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42" y="2883763"/>
            <a:ext cx="3958866" cy="33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Koropletna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sjenčanju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unaprijed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označio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koropletnoj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razumljiva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svjetlijim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tamnijim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Toplinska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podataka u tabličnom formatu, gdje obojene ćelije predstavljaju relativnu veličinu brojeva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05F4E-FEEC-7C05-6150-8B9FBD2C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89" y="2785507"/>
            <a:ext cx="7583021" cy="30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trakasti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okomitom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osjenčanim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pozadini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ljestvicu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uspjeha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dobro,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577B129A-4114-B2A4-8B1E-EC164BA6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22" y="3429000"/>
            <a:ext cx="4940155" cy="23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Smjernice za dobar dizajn vizualizacije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kombinaciju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odgovarajuće</a:t>
            </a:r>
            <a:r>
              <a:rPr lang="en-US" sz="2400" dirty="0"/>
              <a:t> </a:t>
            </a:r>
            <a:r>
              <a:rPr lang="en-US" sz="2400" dirty="0" err="1"/>
              <a:t>sheme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Umjereno</a:t>
            </a:r>
            <a:r>
              <a:rPr lang="en-US" sz="2400" dirty="0"/>
              <a:t> </a:t>
            </a:r>
            <a:r>
              <a:rPr lang="en-US" sz="2400" dirty="0" err="1"/>
              <a:t>koristite</a:t>
            </a:r>
            <a:r>
              <a:rPr lang="en-US" sz="2400" dirty="0"/>
              <a:t> </a:t>
            </a:r>
            <a:r>
              <a:rPr lang="en-US" sz="2400" dirty="0" err="1"/>
              <a:t>boju</a:t>
            </a:r>
            <a:endParaRPr lang="en-US" sz="2400" dirty="0"/>
          </a:p>
          <a:p>
            <a:r>
              <a:rPr lang="en-US" sz="2400" dirty="0" err="1"/>
              <a:t>Razmislite</a:t>
            </a:r>
            <a:r>
              <a:rPr lang="en-US" sz="2400" dirty="0"/>
              <a:t> o </a:t>
            </a:r>
            <a:r>
              <a:rPr lang="en-US" sz="2400" dirty="0" err="1"/>
              <a:t>sljepoći</a:t>
            </a:r>
            <a:r>
              <a:rPr lang="en-US" sz="2400" dirty="0"/>
              <a:t> za </a:t>
            </a:r>
            <a:r>
              <a:rPr lang="en-US" sz="2400" dirty="0" err="1"/>
              <a:t>boje</a:t>
            </a:r>
            <a:endParaRPr lang="en-US" sz="2400" dirty="0"/>
          </a:p>
          <a:p>
            <a:r>
              <a:rPr lang="en-US" sz="2400" dirty="0" err="1"/>
              <a:t>Boje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dosljedne</a:t>
            </a:r>
            <a:endParaRPr lang="en-US" sz="2400" dirty="0"/>
          </a:p>
          <a:p>
            <a:r>
              <a:rPr lang="en-US" sz="2400" dirty="0" err="1"/>
              <a:t>Bojom</a:t>
            </a:r>
            <a:r>
              <a:rPr lang="en-US" sz="2400" dirty="0"/>
              <a:t> </a:t>
            </a:r>
            <a:r>
              <a:rPr lang="en-US" sz="2400" dirty="0" err="1"/>
              <a:t>označite</a:t>
            </a:r>
            <a:r>
              <a:rPr lang="en-US" sz="2400" dirty="0"/>
              <a:t> </a:t>
            </a:r>
            <a:r>
              <a:rPr lang="en-US" sz="2400" dirty="0" err="1"/>
              <a:t>važne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endParaRPr lang="en-US" sz="2400" dirty="0"/>
          </a:p>
          <a:p>
            <a:r>
              <a:rPr lang="en-US" sz="2400" dirty="0"/>
              <a:t>Neka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jednostavno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Teorija boja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Kotač boja</a:t>
            </a:r>
          </a:p>
        </p:txBody>
      </p:sp>
      <p:pic>
        <p:nvPicPr>
          <p:cNvPr id="3" name="Picture 2" descr="A diagram of different colors&#10;&#10;Description automatically generated">
            <a:extLst>
              <a:ext uri="{FF2B5EF4-FFF2-40B4-BE49-F238E27FC236}">
                <a16:creationId xmlns:a16="http://schemas.microsoft.com/office/drawing/2014/main" id="{5C965BEA-43FE-DA67-6666-EE51419D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3" y="2809265"/>
            <a:ext cx="10713506" cy="26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temeljna</a:t>
            </a:r>
            <a:r>
              <a:rPr lang="en-US" sz="1800" dirty="0"/>
              <a:t> </a:t>
            </a:r>
            <a:r>
              <a:rPr lang="en-US" sz="1800" dirty="0" err="1"/>
              <a:t>komponenta</a:t>
            </a:r>
            <a:r>
              <a:rPr lang="en-US" sz="1800" dirty="0"/>
              <a:t> </a:t>
            </a:r>
            <a:r>
              <a:rPr lang="en-US" sz="1800" dirty="0" err="1"/>
              <a:t>poslovne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donositeljima</a:t>
            </a:r>
            <a:r>
              <a:rPr lang="en-US" sz="1800" dirty="0"/>
              <a:t> </a:t>
            </a:r>
            <a:r>
              <a:rPr lang="en-US" sz="1800" dirty="0" err="1"/>
              <a:t>odluka</a:t>
            </a:r>
            <a:r>
              <a:rPr lang="en-US" sz="1800" dirty="0"/>
              <a:t> </a:t>
            </a:r>
            <a:r>
              <a:rPr lang="en-US" sz="1800" dirty="0" err="1"/>
              <a:t>pomaže</a:t>
            </a:r>
            <a:r>
              <a:rPr lang="en-US" sz="1800" dirty="0"/>
              <a:t> </a:t>
            </a:r>
            <a:r>
              <a:rPr lang="en-US" sz="1800" dirty="0" err="1"/>
              <a:t>uočiti</a:t>
            </a:r>
            <a:r>
              <a:rPr lang="en-US" sz="1800" dirty="0"/>
              <a:t> </a:t>
            </a:r>
            <a:r>
              <a:rPr lang="en-US" sz="1800" dirty="0" err="1"/>
              <a:t>trendove</a:t>
            </a:r>
            <a:r>
              <a:rPr lang="en-US" sz="1800" dirty="0"/>
              <a:t>, </a:t>
            </a:r>
            <a:r>
              <a:rPr lang="en-US" sz="1800" dirty="0" err="1"/>
              <a:t>izvanredne</a:t>
            </a:r>
            <a:r>
              <a:rPr lang="en-US" sz="1800" dirty="0"/>
              <a:t> </a:t>
            </a:r>
            <a:r>
              <a:rPr lang="en-US" sz="1800" dirty="0" err="1"/>
              <a:t>vrijednosti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obrasce</a:t>
            </a:r>
            <a:r>
              <a:rPr lang="en-US" sz="1800" dirty="0"/>
              <a:t> </a:t>
            </a:r>
            <a:r>
              <a:rPr lang="en-US" sz="1800" dirty="0" err="1"/>
              <a:t>skrivene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neobrađenih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endParaRPr lang="en-US" sz="1800" dirty="0"/>
          </a:p>
          <a:p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pretvaranja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 u </a:t>
            </a:r>
            <a:r>
              <a:rPr lang="en-US" sz="1800" dirty="0" err="1"/>
              <a:t>vizualni</a:t>
            </a:r>
            <a:r>
              <a:rPr lang="en-US" sz="1800" dirty="0"/>
              <a:t> </a:t>
            </a:r>
            <a:r>
              <a:rPr lang="en-US" sz="1800" dirty="0" err="1"/>
              <a:t>kontekst</a:t>
            </a:r>
            <a:r>
              <a:rPr lang="en-US" sz="1800" dirty="0"/>
              <a:t>, </a:t>
            </a:r>
            <a:r>
              <a:rPr lang="en-US" sz="1800" dirty="0" err="1"/>
              <a:t>poput</a:t>
            </a:r>
            <a:r>
              <a:rPr lang="en-US" sz="1800" dirty="0"/>
              <a:t> </a:t>
            </a:r>
            <a:r>
              <a:rPr lang="en-US" sz="1800" dirty="0" err="1"/>
              <a:t>karte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grafikona</a:t>
            </a:r>
            <a:r>
              <a:rPr lang="en-US" sz="1800" dirty="0"/>
              <a:t>, a </a:t>
            </a:r>
            <a:r>
              <a:rPr lang="en-US" sz="1800" dirty="0" err="1"/>
              <a:t>koristi</a:t>
            </a:r>
            <a:r>
              <a:rPr lang="en-US" sz="1800" dirty="0"/>
              <a:t> se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ljudski</a:t>
            </a:r>
            <a:r>
              <a:rPr lang="en-US" sz="1800" dirty="0"/>
              <a:t> um </a:t>
            </a:r>
            <a:r>
              <a:rPr lang="en-US" sz="1800" dirty="0" err="1"/>
              <a:t>lakše</a:t>
            </a:r>
            <a:r>
              <a:rPr lang="en-US" sz="1800" dirty="0"/>
              <a:t> </a:t>
            </a:r>
            <a:r>
              <a:rPr lang="en-US" sz="1800" dirty="0" err="1"/>
              <a:t>razumio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izvukao</a:t>
            </a:r>
            <a:r>
              <a:rPr lang="en-US" sz="1800" dirty="0"/>
              <a:t> </a:t>
            </a:r>
            <a:r>
              <a:rPr lang="en-US" sz="1800" dirty="0" err="1"/>
              <a:t>zaključke</a:t>
            </a:r>
            <a:endParaRPr lang="en-US" sz="1800" dirty="0"/>
          </a:p>
          <a:p>
            <a:r>
              <a:rPr lang="en-US" sz="1800" dirty="0" err="1"/>
              <a:t>opći</a:t>
            </a:r>
            <a:r>
              <a:rPr lang="en-US" sz="1800" dirty="0"/>
              <a:t> </a:t>
            </a:r>
            <a:r>
              <a:rPr lang="en-US" sz="1800" dirty="0" err="1"/>
              <a:t>tipovi</a:t>
            </a:r>
            <a:r>
              <a:rPr lang="en-US" sz="1800" dirty="0"/>
              <a:t> </a:t>
            </a:r>
            <a:r>
              <a:rPr lang="en-US" sz="1800" dirty="0" err="1"/>
              <a:t>vizualizacije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grafikoni</a:t>
            </a:r>
            <a:r>
              <a:rPr lang="en-US" sz="1800" dirty="0"/>
              <a:t>, </a:t>
            </a:r>
            <a:r>
              <a:rPr lang="en-US" sz="1800" dirty="0" err="1"/>
              <a:t>tablice</a:t>
            </a:r>
            <a:r>
              <a:rPr lang="en-US" sz="1800" dirty="0"/>
              <a:t>, </a:t>
            </a:r>
            <a:r>
              <a:rPr lang="en-US" sz="1800" dirty="0" err="1"/>
              <a:t>karte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nadzorne</a:t>
            </a:r>
            <a:r>
              <a:rPr lang="en-US" sz="1800" dirty="0"/>
              <a:t> </a:t>
            </a:r>
            <a:r>
              <a:rPr lang="en-US" sz="1800" dirty="0" err="1"/>
              <a:t>ploče</a:t>
            </a:r>
            <a:endParaRPr lang="en-US" sz="1800" dirty="0"/>
          </a:p>
          <a:p>
            <a:r>
              <a:rPr lang="en-US" sz="1800" dirty="0" err="1"/>
              <a:t>vizualizacija</a:t>
            </a:r>
            <a:r>
              <a:rPr lang="en-US" sz="1800" dirty="0"/>
              <a:t> je </a:t>
            </a:r>
            <a:r>
              <a:rPr lang="en-US" sz="1800" dirty="0" err="1"/>
              <a:t>sada</a:t>
            </a:r>
            <a:r>
              <a:rPr lang="en-US" sz="1800" dirty="0"/>
              <a:t> </a:t>
            </a:r>
            <a:r>
              <a:rPr lang="en-US" sz="1800" dirty="0" err="1"/>
              <a:t>važnija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ikad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rastuće</a:t>
            </a:r>
            <a:r>
              <a:rPr lang="en-US" sz="1800" dirty="0"/>
              <a:t> </a:t>
            </a:r>
            <a:r>
              <a:rPr lang="en-US" sz="1800" dirty="0" err="1"/>
              <a:t>popularnosti</a:t>
            </a:r>
            <a:r>
              <a:rPr lang="en-US" sz="1800" dirty="0"/>
              <a:t> </a:t>
            </a:r>
            <a:r>
              <a:rPr lang="en-US" sz="1800" dirty="0" err="1"/>
              <a:t>velikih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projekata</a:t>
            </a:r>
            <a:r>
              <a:rPr lang="en-US" sz="1800" dirty="0"/>
              <a:t> </a:t>
            </a:r>
            <a:r>
              <a:rPr lang="en-US" sz="1800" dirty="0" err="1"/>
              <a:t>analize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tvrtke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en-US" sz="1800" dirty="0" err="1"/>
              <a:t>strojno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za </a:t>
            </a:r>
            <a:r>
              <a:rPr lang="en-US" sz="1800" dirty="0" err="1"/>
              <a:t>prikupljanje</a:t>
            </a:r>
            <a:r>
              <a:rPr lang="en-US" sz="1800" dirty="0"/>
              <a:t> </a:t>
            </a:r>
            <a:r>
              <a:rPr lang="en-US" sz="1800" dirty="0" err="1"/>
              <a:t>golemih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izazovni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spori</a:t>
            </a:r>
            <a:r>
              <a:rPr lang="en-US" sz="1800" dirty="0"/>
              <a:t> za </a:t>
            </a:r>
            <a:r>
              <a:rPr lang="en-US" sz="1800" dirty="0" err="1"/>
              <a:t>obradu</a:t>
            </a:r>
            <a:r>
              <a:rPr lang="en-US" sz="1800" dirty="0"/>
              <a:t>, </a:t>
            </a:r>
            <a:r>
              <a:rPr lang="en-US" sz="1800" dirty="0" err="1"/>
              <a:t>razumijevanje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objašnjenje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Sheme boja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Sekvencijalne boje </a:t>
            </a:r>
            <a:r>
              <a:rPr lang="hr-HR" sz="2000" dirty="0"/>
              <a:t>- korištenje jedne boje od svijetle do tamne i idealna je za prikazivanje numeričkih podataka koji napreduju od niske prema visokoj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Divergentne boje </a:t>
            </a:r>
            <a:r>
              <a:rPr lang="hr-HR" sz="2000" dirty="0"/>
              <a:t>- korisne za isticanje vrijednosti iznad ili ispod srednje točke (npr. dobit/gubitak)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Kategoričke boje </a:t>
            </a:r>
            <a:r>
              <a:rPr lang="hr-HR" sz="2000" dirty="0"/>
              <a:t>- najbolje za kategoričke podatke gdje boje trebaju razlikovati različite skupine bez impliciranja reda ili vrijednosti</a:t>
            </a:r>
            <a:endParaRPr lang="hr-HR" sz="2400" dirty="0"/>
          </a:p>
        </p:txBody>
      </p:sp>
      <p:pic>
        <p:nvPicPr>
          <p:cNvPr id="3" name="Picture 2" descr="A chart of different colors&#10;&#10;Description automatically generated">
            <a:extLst>
              <a:ext uri="{FF2B5EF4-FFF2-40B4-BE49-F238E27FC236}">
                <a16:creationId xmlns:a16="http://schemas.microsoft.com/office/drawing/2014/main" id="{D89ED868-49D8-0F87-EB73-453E85F0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51" y="1599148"/>
            <a:ext cx="4299627" cy="41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Primarni cilj vizualizacije podataka: prenijeti složene informacije na način koji je dostupan i razumljiv svim publikama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Učinkovita vizualizacija podataka ključna je komponenta u procesu donošenja odluka na temelju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poglavlju je naglašena važnost prilagođavanja vizualizacija specifičnim potrebama ciljane publike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Promišljen vizualni prikaz podataka važan je za lakše razumijevanje i komunikaciju složenih informacija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Razumijevanje situacijskog konteksta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bavljenja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pripovijedanja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prikupljenih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prikazati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ono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ciljanu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publiku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Tko je naša ciljna publika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Što želite da vaša publika zna ili učini?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Kako koristite podatke da nešto dokažete?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Varijabla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hr-HR" dirty="0"/>
                        <a:t>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Prosjek</a:t>
                      </a:r>
                    </a:p>
                    <a:p>
                      <a:r>
                        <a:rPr lang="hr-HR" dirty="0"/>
                        <a:t>Varijanca</a:t>
                      </a:r>
                    </a:p>
                    <a:p>
                      <a:r>
                        <a:rPr lang="hr-HR" dirty="0"/>
                        <a:t>Korelacija</a:t>
                      </a:r>
                    </a:p>
                    <a:p>
                      <a:r>
                        <a:rPr lang="hr-HR" dirty="0"/>
                        <a:t>Regresija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privlačenja pozornosti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>
                <a:cs typeface="Times New Roman" panose="02020603050405020304" pitchFamily="18" charset="0"/>
              </a:rPr>
              <a:t>Gestalt</a:t>
            </a:r>
            <a:r>
              <a:rPr lang="hr-HR" sz="2000" dirty="0">
                <a:cs typeface="Times New Roman" panose="02020603050405020304" pitchFamily="18" charset="0"/>
              </a:rPr>
              <a:t> principi</a:t>
            </a:r>
          </a:p>
          <a:p>
            <a:r>
              <a:rPr lang="hr-HR" sz="2000" dirty="0"/>
              <a:t>Nastali 1912. godine</a:t>
            </a:r>
          </a:p>
          <a:p>
            <a:r>
              <a:rPr lang="hr-HR" sz="2000" dirty="0"/>
              <a:t>Cilj je bio otkriti na koji način percipiramo uzorke, oblike i kako organiziramo informacije koje vidimo</a:t>
            </a:r>
          </a:p>
          <a:p>
            <a:r>
              <a:rPr lang="hr-HR" sz="2000" b="1" dirty="0" err="1"/>
              <a:t>Gestalt</a:t>
            </a:r>
            <a:r>
              <a:rPr lang="hr-HR" sz="2000" dirty="0"/>
              <a:t> (njem.) </a:t>
            </a:r>
            <a:r>
              <a:rPr lang="hr-HR" sz="2000" dirty="0">
                <a:sym typeface="Wingdings" panose="05000000000000000000" pitchFamily="2" charset="2"/>
              </a:rPr>
              <a:t> uzorak</a:t>
            </a:r>
          </a:p>
          <a:p>
            <a:r>
              <a:rPr lang="hr-HR" sz="2000" dirty="0" err="1">
                <a:sym typeface="Wingdings" panose="05000000000000000000" pitchFamily="2" charset="2"/>
              </a:rPr>
              <a:t>Gestalt</a:t>
            </a:r>
            <a:r>
              <a:rPr lang="hr-HR" sz="2000" dirty="0">
                <a:sym typeface="Wingdings" panose="05000000000000000000" pitchFamily="2" charset="2"/>
              </a:rPr>
              <a:t> principi su otkrili da pokušavamo grupirati objekte na određene načine</a:t>
            </a:r>
            <a:endParaRPr lang="hr-HR" sz="2000" dirty="0"/>
          </a:p>
          <a:p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Blizina </a:t>
            </a:r>
            <a:endParaRPr lang="hr-HR" sz="2000" dirty="0"/>
          </a:p>
          <a:p>
            <a:pPr lvl="1"/>
            <a:r>
              <a:rPr lang="hr-HR" sz="1800" dirty="0"/>
              <a:t>Objekte koji su blizu jedni drugima percipiramo kao da pripadaju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Sličnost </a:t>
            </a:r>
            <a:endParaRPr lang="hr-HR" sz="2000" dirty="0"/>
          </a:p>
          <a:p>
            <a:pPr lvl="1"/>
            <a:r>
              <a:rPr lang="hr-HR" sz="1800" dirty="0"/>
              <a:t>Naš mozak grupira objekte koji imaju isti boju, oblik, veličinu ili smjer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FC73A-962E-4752-A5C9-4D21674BF0DA}"/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1192</Words>
  <Application>Microsoft Office PowerPoint</Application>
  <PresentationFormat>Widescreen</PresentationFormat>
  <Paragraphs>277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Poslovna inteligencija</vt:lpstr>
      <vt:lpstr>Sadržaj</vt:lpstr>
      <vt:lpstr>Vizualizacija podataka</vt:lpstr>
      <vt:lpstr>Razumijevanje situacijskog konteksta</vt:lpstr>
      <vt:lpstr>Anscombeov kvartet</vt:lpstr>
      <vt:lpstr>Anscombeov kvartet</vt:lpstr>
      <vt:lpstr>Metode privlačenja pozornosti</vt:lpstr>
      <vt:lpstr>Gestalt principi </vt:lpstr>
      <vt:lpstr>Gestalt principi</vt:lpstr>
      <vt:lpstr>Gestalt principi</vt:lpstr>
      <vt:lpstr>Gestalt principi</vt:lpstr>
      <vt:lpstr>Gestalt principi</vt:lpstr>
      <vt:lpstr>Gestalt principi</vt:lpstr>
      <vt:lpstr>Atributi za privlačenje pozornosti</vt:lpstr>
      <vt:lpstr>Atributi za privlačenje pozornosti</vt:lpstr>
      <vt:lpstr>Atributi za privlačenje pozornosti</vt:lpstr>
      <vt:lpstr>Atributi za privlačenje pozornosti</vt:lpstr>
      <vt:lpstr>Odabir prave metode vizualizacije</vt:lpstr>
      <vt:lpstr>Jednostavan tekst</vt:lpstr>
      <vt:lpstr>Tablice</vt:lpstr>
      <vt:lpstr>Oblikovanje tablica</vt:lpstr>
      <vt:lpstr>Stupčasti grafikon</vt:lpstr>
      <vt:lpstr>Linijski grafikon</vt:lpstr>
      <vt:lpstr>Dijagram raspršenosti</vt:lpstr>
      <vt:lpstr>Koropletna karta</vt:lpstr>
      <vt:lpstr>Toplinska karta</vt:lpstr>
      <vt:lpstr>Bullet grafikon</vt:lpstr>
      <vt:lpstr>Smjernice za dobar dizajn vizualizacije</vt:lpstr>
      <vt:lpstr>Teorija boja</vt:lpstr>
      <vt:lpstr>Sheme boja</vt:lpstr>
      <vt:lpstr>Zaključak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26</cp:revision>
  <dcterms:created xsi:type="dcterms:W3CDTF">2023-07-06T12:09:08Z</dcterms:created>
  <dcterms:modified xsi:type="dcterms:W3CDTF">2025-11-05T09:00:32Z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