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2" r:id="rId8"/>
    <p:sldId id="293" r:id="rId9"/>
    <p:sldId id="294" r:id="rId10"/>
    <p:sldId id="267" r:id="rId11"/>
    <p:sldId id="296" r:id="rId12"/>
    <p:sldId id="295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281" r:id="rId22"/>
    <p:sldId id="282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283" r:id="rId32"/>
    <p:sldId id="284" r:id="rId33"/>
    <p:sldId id="285" r:id="rId34"/>
    <p:sldId id="266" r:id="rId35"/>
    <p:sldId id="263" r:id="rId36"/>
    <p:sldId id="335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F325AC-2104-496A-9020-CFD2CA56D3E8}" v="4" dt="2025-11-05T09:00:30.7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custSel modSld modMainMaster">
      <pc:chgData name="Dario Šebalj" userId="a71eced3-786e-4eb6-80ca-f62c4fda7d06" providerId="ADAL" clId="{0D71F56B-DD92-4394-A640-FC2E09197DEC}" dt="2025-11-05T09:00:30.758" v="9"/>
      <pc:docMkLst>
        <pc:docMk/>
      </pc:docMkLst>
      <pc:sldChg chg="addSp delSp modSp mod">
        <pc:chgData name="Dario Šebalj" userId="a71eced3-786e-4eb6-80ca-f62c4fda7d06" providerId="ADAL" clId="{0D71F56B-DD92-4394-A640-FC2E09197DEC}" dt="2025-11-05T09:00:30.758" v="9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9:00:22.968" v="3" actId="6549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9:00:26.693" v="7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9:00:30.758" v="9"/>
          <ac:picMkLst>
            <pc:docMk/>
            <pc:sldMk cId="2920479427" sldId="256"/>
            <ac:picMk id="3" creationId="{F5C13CC0-3A8F-153D-0022-1C346B70B89A}"/>
          </ac:picMkLst>
        </pc:picChg>
        <pc:picChg chg="del">
          <ac:chgData name="Dario Šebalj" userId="a71eced3-786e-4eb6-80ca-f62c4fda7d06" providerId="ADAL" clId="{0D71F56B-DD92-4394-A640-FC2E09197DEC}" dt="2025-11-05T09:00:30.557" v="8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 mod">
        <pc:chgData name="Dario Šebalj" userId="a71eced3-786e-4eb6-80ca-f62c4fda7d06" providerId="ADAL" clId="{0D71F56B-DD92-4394-A640-FC2E09197DEC}" dt="2025-11-05T09:00:15.195" v="2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9:00:15.195" v="2"/>
          <ac:spMkLst>
            <pc:docMk/>
            <pc:sldMasterMk cId="3146977866" sldId="2147483648"/>
            <ac:spMk id="4" creationId="{E79DFC0A-73B4-816D-251F-2CB4B6873114}"/>
          </ac:spMkLst>
        </pc:spChg>
        <pc:spChg chg="del">
          <ac:chgData name="Dario Šebalj" userId="a71eced3-786e-4eb6-80ca-f62c4fda7d06" providerId="ADAL" clId="{0D71F56B-DD92-4394-A640-FC2E09197DEC}" dt="2025-11-05T09:00:13.507" v="0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9:00:14.277" v="1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9:00:15.195" v="2"/>
          <ac:picMkLst>
            <pc:docMk/>
            <pc:sldMasterMk cId="3146977866" sldId="2147483648"/>
            <ac:picMk id="10" creationId="{66FD1013-9856-85C8-818B-A005951C7F99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E79DFC0A-73B4-816D-251F-2CB4B6873114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6FD1013-9856-85C8-818B-A005951C7F9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vizualizacije podataka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F5C13CC0-3A8F-153D-0022-1C346B70B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Ograda </a:t>
            </a:r>
            <a:endParaRPr lang="hr-HR" sz="2000" dirty="0"/>
          </a:p>
          <a:p>
            <a:pPr lvl="1"/>
            <a:r>
              <a:rPr lang="hr-HR" sz="1800" dirty="0"/>
              <a:t>Ako ogradimo objekte, percipirat ćemo ih kao grupu</a:t>
            </a:r>
          </a:p>
          <a:p>
            <a:endParaRPr lang="hr-HR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9BE8B-3A10-C96D-5116-E2BD9CA61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3" y="2869707"/>
            <a:ext cx="4749866" cy="321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0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Zatvaranje </a:t>
            </a:r>
            <a:endParaRPr lang="hr-HR" sz="2000" dirty="0"/>
          </a:p>
          <a:p>
            <a:pPr lvl="1"/>
            <a:r>
              <a:rPr lang="hr-HR" sz="1800" dirty="0"/>
              <a:t>Naš mozak automatski zatvara određene nedovršene objekte ili linije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46979-FDD5-BAC4-4C4A-5861B878B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56" y="2714625"/>
            <a:ext cx="5819775" cy="1428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CFC10-6A82-1904-60C4-B21F15B3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81" y="4538663"/>
            <a:ext cx="5734050" cy="1638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6E3D0-3376-B451-3B97-62475FF29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706" y="2714625"/>
            <a:ext cx="2776438" cy="1218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4C5DD-6F86-187A-47FE-89C666A28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706" y="4249037"/>
            <a:ext cx="2057531" cy="207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E5D583-33EB-00F7-26F8-24C471555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4419" y="4469044"/>
            <a:ext cx="2437813" cy="99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Kontinuitet </a:t>
            </a:r>
          </a:p>
          <a:p>
            <a:pPr lvl="1"/>
            <a:r>
              <a:rPr lang="hr-HR" sz="1800" dirty="0"/>
              <a:t>Gledajući u objekt, naše oči traže najlogičniji put i prirodno kreiraju kontinuitet gdje možda on nije naznačen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EAA11-5C77-5D97-DE17-EAE94DE2A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029" y="3048792"/>
            <a:ext cx="5152737" cy="35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37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Povezanost </a:t>
            </a:r>
            <a:endParaRPr lang="hr-HR" sz="2000" dirty="0"/>
          </a:p>
          <a:p>
            <a:pPr lvl="1"/>
            <a:r>
              <a:rPr lang="hr-HR" sz="1800" dirty="0"/>
              <a:t>Povezane objekte percipiramo kao da pripadaju istoj grupi</a:t>
            </a:r>
          </a:p>
          <a:p>
            <a:endParaRPr lang="hr-HR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7548EE-6C30-EB98-3B35-15EBFE324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4" y="2973387"/>
            <a:ext cx="11901491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2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pozornosti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Pronađite koliko ima brojeva 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1FE34-CE73-AC78-ED15-6E582C0E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06" y="2441358"/>
            <a:ext cx="5668186" cy="397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98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pozornosti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 sada?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2F35-C56D-5742-11EE-975DEF454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33" y="2497954"/>
            <a:ext cx="5981113" cy="42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2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pozornosti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 sada?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3CF03-BCF7-0D1C-A597-FED1EAB7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89" y="2464458"/>
            <a:ext cx="5692580" cy="40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2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AAFFC-F480-BE02-4877-1585CAF5B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Atributi za privlačenje pozornosti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93C9-5B77-4F87-1026-26D1895C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3" descr="A group of dots with different symbols&#10;&#10;Description automatically generated with medium confidence">
            <a:extLst>
              <a:ext uri="{FF2B5EF4-FFF2-40B4-BE49-F238E27FC236}">
                <a16:creationId xmlns:a16="http://schemas.microsoft.com/office/drawing/2014/main" id="{D9E3A381-BB8C-BB0D-A62B-BE718B42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063" y="1678463"/>
            <a:ext cx="5323969" cy="417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67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Odabir prave metode vizualizacije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korak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odabiru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odgovarajuće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temeljito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poruke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želimo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prenijeti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tip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Radimo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 s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serijama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hijerarhijskim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strukturama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Ovisi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o:</a:t>
            </a: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Pitanja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planirate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postaviti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želite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prezentirati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prenijeti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drugima</a:t>
            </a:r>
            <a:endParaRPr lang="en-US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Publika</a:t>
            </a:r>
            <a:endParaRPr lang="pl-PL" sz="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Jednostavan tekst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Koristiti kada se treba pružiti informacija o nekoliko brojeva (brojčanih pokazatelja)</a:t>
            </a:r>
          </a:p>
          <a:p>
            <a:r>
              <a:rPr lang="hr-HR" sz="1800" dirty="0"/>
              <a:t>Broj + kratki popratni tekst</a:t>
            </a:r>
          </a:p>
          <a:p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BAN (Big </a:t>
            </a:r>
            <a:r>
              <a:rPr lang="hr-HR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Ass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Numbers</a:t>
            </a:r>
            <a:r>
              <a:rPr lang="hr-HR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Picture 2" descr="A blue and grey numbers&#10;&#10;Description automatically generated">
            <a:extLst>
              <a:ext uri="{FF2B5EF4-FFF2-40B4-BE49-F238E27FC236}">
                <a16:creationId xmlns:a16="http://schemas.microsoft.com/office/drawing/2014/main" id="{22646AB4-2C39-A043-340B-2C5166DF5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78236"/>
            <a:ext cx="4230964" cy="24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Razumijevanje</a:t>
            </a:r>
            <a:r>
              <a:rPr lang="en-US" sz="2000" dirty="0"/>
              <a:t> </a:t>
            </a:r>
            <a:r>
              <a:rPr lang="en-US" sz="2000" dirty="0" err="1"/>
              <a:t>konteksta</a:t>
            </a:r>
            <a:r>
              <a:rPr lang="en-US" sz="2000" dirty="0"/>
              <a:t> </a:t>
            </a:r>
            <a:r>
              <a:rPr lang="en-US" sz="2000" dirty="0" err="1"/>
              <a:t>situacije</a:t>
            </a:r>
            <a:endParaRPr lang="en-US" sz="2000" dirty="0"/>
          </a:p>
          <a:p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privlačenja</a:t>
            </a:r>
            <a:r>
              <a:rPr lang="en-US" sz="2000" dirty="0"/>
              <a:t> </a:t>
            </a:r>
            <a:r>
              <a:rPr lang="en-US" sz="2000" dirty="0" err="1"/>
              <a:t>pažnje</a:t>
            </a:r>
            <a:endParaRPr lang="en-US" sz="2000" dirty="0"/>
          </a:p>
          <a:p>
            <a:r>
              <a:rPr lang="en-US" sz="2000" dirty="0" err="1"/>
              <a:t>Odabir</a:t>
            </a:r>
            <a:r>
              <a:rPr lang="en-US" sz="2000" dirty="0"/>
              <a:t> </a:t>
            </a:r>
            <a:r>
              <a:rPr lang="en-US" sz="2000" dirty="0" err="1"/>
              <a:t>prave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vizualizacije</a:t>
            </a:r>
            <a:endParaRPr lang="en-US" sz="2000" dirty="0"/>
          </a:p>
          <a:p>
            <a:r>
              <a:rPr lang="en-US" sz="2000" dirty="0" err="1"/>
              <a:t>Smjernice</a:t>
            </a:r>
            <a:r>
              <a:rPr lang="en-US" sz="2000" dirty="0"/>
              <a:t> za </a:t>
            </a:r>
            <a:r>
              <a:rPr lang="en-US" sz="2000" dirty="0" err="1"/>
              <a:t>dobar</a:t>
            </a:r>
            <a:r>
              <a:rPr lang="en-US" sz="2000" dirty="0"/>
              <a:t> </a:t>
            </a:r>
            <a:r>
              <a:rPr lang="en-US" sz="2000" dirty="0" err="1"/>
              <a:t>dizajn</a:t>
            </a:r>
            <a:r>
              <a:rPr lang="en-US" sz="2000" dirty="0"/>
              <a:t> </a:t>
            </a:r>
            <a:r>
              <a:rPr lang="en-US" sz="2000" dirty="0" err="1"/>
              <a:t>vizualizacije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Tablice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Koristiti ako želimo vidjeti </a:t>
            </a:r>
            <a:r>
              <a:rPr lang="hr-HR" sz="1800" b="1" dirty="0"/>
              <a:t>pojedinačne vrijednosti </a:t>
            </a:r>
            <a:r>
              <a:rPr lang="hr-HR" sz="1800" dirty="0"/>
              <a:t>(npr. kroz godine)</a:t>
            </a:r>
          </a:p>
          <a:p>
            <a:r>
              <a:rPr lang="hr-HR" sz="1800" dirty="0"/>
              <a:t>Dobre za </a:t>
            </a:r>
            <a:r>
              <a:rPr lang="hr-HR" sz="1800" b="1" dirty="0"/>
              <a:t>uspoređivanje</a:t>
            </a:r>
            <a:r>
              <a:rPr lang="hr-HR" sz="1800" dirty="0"/>
              <a:t> pojedinačnih vrijednosti</a:t>
            </a:r>
          </a:p>
          <a:p>
            <a:r>
              <a:rPr lang="hr-HR" sz="1800" dirty="0"/>
              <a:t>Koristiti ako želimo prikazati </a:t>
            </a:r>
            <a:r>
              <a:rPr lang="hr-HR" sz="1800" b="1" dirty="0"/>
              <a:t>vrlo precizne podatke </a:t>
            </a:r>
            <a:r>
              <a:rPr lang="hr-HR" sz="1800" dirty="0"/>
              <a:t>(sa svim decimalama)</a:t>
            </a:r>
          </a:p>
          <a:p>
            <a:r>
              <a:rPr lang="hr-HR" sz="1800" dirty="0"/>
              <a:t>Za prikaz podataka s </a:t>
            </a:r>
            <a:r>
              <a:rPr lang="hr-HR" sz="1800" b="1" dirty="0"/>
              <a:t>različitim jedinicama mjere</a:t>
            </a:r>
          </a:p>
          <a:p>
            <a:r>
              <a:rPr lang="hr-HR" sz="1800" dirty="0"/>
              <a:t>Nisu prikladne za prikaz nečega što će publika odmah uočiti, već su korisne ako želite prikazati podatke točno </a:t>
            </a:r>
            <a:r>
              <a:rPr lang="hr-HR" sz="1800" b="1" dirty="0"/>
              <a:t>onakve kakvi jesu</a:t>
            </a:r>
          </a:p>
          <a:p>
            <a:r>
              <a:rPr lang="hr-HR" sz="1800" dirty="0"/>
              <a:t>Dobro poznate, </a:t>
            </a:r>
            <a:r>
              <a:rPr lang="hr-HR" sz="1800" b="1" dirty="0"/>
              <a:t>razumljive</a:t>
            </a:r>
            <a:r>
              <a:rPr lang="hr-HR" sz="1800" dirty="0"/>
              <a:t> su onima koji ih čitaju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04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Oblikovanje tablica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uklonite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obrube oko tablice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posvijetlite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rešetke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potpuno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uklonite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odvojiti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zaglavlje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tijela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poravnajte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zaglavlju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lijeve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desne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endParaRPr lang="en-U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odgovarajuću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detalja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brojeve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decimalnim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mjestom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to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dovoljno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8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Stupčasti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izvrstan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brojčanih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kategorijama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usmjeren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okomito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najučinkovitiji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prikazivanja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mjera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diskretnim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stavkama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nominalnoj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ordinalnoj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ljestvici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početi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nule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0B45180D-7172-9881-E792-2FE112543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3861339"/>
            <a:ext cx="2647950" cy="247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85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Linijski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promjene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kvantitativne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postavljene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y-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tijekom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x-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linijski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grafikon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sadržavati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pet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linija</a:t>
            </a:r>
            <a:endParaRPr lang="hr-HR" sz="1800" b="1" kern="100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972B25E3-605E-BAD9-CB9E-82526C7BC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982" y="2716680"/>
            <a:ext cx="4013817" cy="335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47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Dijagram raspršenosti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ikakav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između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kvantitativnih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varijabli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obrasci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se vide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dijagramu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raspršenja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korelacije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Pozitivno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rastu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zajedno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Negativno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smanjuje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druga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Null (bez </a:t>
            </a:r>
            <a:r>
              <a:rPr lang="en-US" sz="14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korelacije</a:t>
            </a:r>
            <a:r>
              <a:rPr lang="en-US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with blue dots&#10;&#10;Description automatically generated">
            <a:extLst>
              <a:ext uri="{FF2B5EF4-FFF2-40B4-BE49-F238E27FC236}">
                <a16:creationId xmlns:a16="http://schemas.microsoft.com/office/drawing/2014/main" id="{2DCD25B4-D88B-3683-96F9-480BEA327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942" y="2883763"/>
            <a:ext cx="3958866" cy="33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41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Koropletna karta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razlike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sjenčanju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unutar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unaprijed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definiranih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označio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područjima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paleta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koropletnoj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razumljiva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odgovaraju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svjetlijim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tamnijim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bojama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EF58835-787F-8811-081B-C9466CFDD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71" y="3419695"/>
            <a:ext cx="4292554" cy="27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77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Toplinska karta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Vizualizacija podataka u tabličnom formatu, gdje obojene ćelije predstavljaju relativnu veličinu brojeva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05F4E-FEEC-7C05-6150-8B9FBD2CD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489" y="2785507"/>
            <a:ext cx="7583021" cy="304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52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Bullet grafikon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905655F-95E9-3969-5FCC-C90632AC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trakasti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grafikon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vodoravnom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okomitom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želimo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postići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osjenčanim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područjima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pozadini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ljestvicu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uspjeha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dobro,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graph with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577B129A-4114-B2A4-8B1E-EC164BA64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922" y="3429000"/>
            <a:ext cx="4940155" cy="238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63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Smjernice za dobar dizajn vizualizacije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Odaberite</a:t>
            </a:r>
            <a:r>
              <a:rPr lang="en-US" sz="2400" dirty="0"/>
              <a:t> </a:t>
            </a:r>
            <a:r>
              <a:rPr lang="en-US" sz="2400" dirty="0" err="1"/>
              <a:t>odgovarajuću</a:t>
            </a:r>
            <a:r>
              <a:rPr lang="en-US" sz="2400" dirty="0"/>
              <a:t> </a:t>
            </a:r>
            <a:r>
              <a:rPr lang="en-US" sz="2400" dirty="0" err="1"/>
              <a:t>kombinaciju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endParaRPr lang="en-US" sz="2400" dirty="0"/>
          </a:p>
          <a:p>
            <a:r>
              <a:rPr lang="en-US" sz="2400" dirty="0" err="1"/>
              <a:t>Odaberite</a:t>
            </a:r>
            <a:r>
              <a:rPr lang="en-US" sz="2400" dirty="0"/>
              <a:t> </a:t>
            </a:r>
            <a:r>
              <a:rPr lang="en-US" sz="2400" dirty="0" err="1"/>
              <a:t>odgovarajuće</a:t>
            </a:r>
            <a:r>
              <a:rPr lang="en-US" sz="2400" dirty="0"/>
              <a:t> </a:t>
            </a:r>
            <a:r>
              <a:rPr lang="en-US" sz="2400" dirty="0" err="1"/>
              <a:t>sheme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endParaRPr lang="en-US" sz="2400" dirty="0"/>
          </a:p>
          <a:p>
            <a:r>
              <a:rPr lang="en-US" sz="2400" dirty="0" err="1"/>
              <a:t>Umjereno</a:t>
            </a:r>
            <a:r>
              <a:rPr lang="en-US" sz="2400" dirty="0"/>
              <a:t> </a:t>
            </a:r>
            <a:r>
              <a:rPr lang="en-US" sz="2400" dirty="0" err="1"/>
              <a:t>koristite</a:t>
            </a:r>
            <a:r>
              <a:rPr lang="en-US" sz="2400" dirty="0"/>
              <a:t> </a:t>
            </a:r>
            <a:r>
              <a:rPr lang="en-US" sz="2400" dirty="0" err="1"/>
              <a:t>boju</a:t>
            </a:r>
            <a:endParaRPr lang="en-US" sz="2400" dirty="0"/>
          </a:p>
          <a:p>
            <a:r>
              <a:rPr lang="en-US" sz="2400" dirty="0" err="1"/>
              <a:t>Razmislite</a:t>
            </a:r>
            <a:r>
              <a:rPr lang="en-US" sz="2400" dirty="0"/>
              <a:t> o </a:t>
            </a:r>
            <a:r>
              <a:rPr lang="en-US" sz="2400" dirty="0" err="1"/>
              <a:t>sljepoći</a:t>
            </a:r>
            <a:r>
              <a:rPr lang="en-US" sz="2400" dirty="0"/>
              <a:t> za </a:t>
            </a:r>
            <a:r>
              <a:rPr lang="en-US" sz="2400" dirty="0" err="1"/>
              <a:t>boje</a:t>
            </a:r>
            <a:endParaRPr lang="en-US" sz="2400" dirty="0"/>
          </a:p>
          <a:p>
            <a:r>
              <a:rPr lang="en-US" sz="2400" dirty="0" err="1"/>
              <a:t>Boje</a:t>
            </a:r>
            <a:r>
              <a:rPr lang="en-US" sz="2400" dirty="0"/>
              <a:t> </a:t>
            </a:r>
            <a:r>
              <a:rPr lang="en-US" sz="2400" dirty="0" err="1"/>
              <a:t>trebaju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dosljedne</a:t>
            </a:r>
            <a:endParaRPr lang="en-US" sz="2400" dirty="0"/>
          </a:p>
          <a:p>
            <a:r>
              <a:rPr lang="en-US" sz="2400" dirty="0" err="1"/>
              <a:t>Bojom</a:t>
            </a:r>
            <a:r>
              <a:rPr lang="en-US" sz="2400" dirty="0"/>
              <a:t> </a:t>
            </a:r>
            <a:r>
              <a:rPr lang="en-US" sz="2400" dirty="0" err="1"/>
              <a:t>označite</a:t>
            </a:r>
            <a:r>
              <a:rPr lang="en-US" sz="2400" dirty="0"/>
              <a:t> </a:t>
            </a:r>
            <a:r>
              <a:rPr lang="en-US" sz="2400" dirty="0" err="1"/>
              <a:t>važne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endParaRPr lang="en-US" sz="2400" dirty="0"/>
          </a:p>
          <a:p>
            <a:r>
              <a:rPr lang="en-US" sz="2400" dirty="0"/>
              <a:t>Neka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jednostavno</a:t>
            </a:r>
            <a:endParaRPr lang="hr-HR" sz="24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Teorija boja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56DA73-E896-3DF8-E9AF-D9D901505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Kotač boja</a:t>
            </a:r>
          </a:p>
        </p:txBody>
      </p:sp>
      <p:pic>
        <p:nvPicPr>
          <p:cNvPr id="3" name="Picture 2" descr="A diagram of different colors&#10;&#10;Description automatically generated">
            <a:extLst>
              <a:ext uri="{FF2B5EF4-FFF2-40B4-BE49-F238E27FC236}">
                <a16:creationId xmlns:a16="http://schemas.microsoft.com/office/drawing/2014/main" id="{5C965BEA-43FE-DA67-6666-EE51419D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93" y="2809265"/>
            <a:ext cx="10713506" cy="26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Vizualizacija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temeljna</a:t>
            </a:r>
            <a:r>
              <a:rPr lang="en-US" sz="1800" dirty="0"/>
              <a:t> </a:t>
            </a:r>
            <a:r>
              <a:rPr lang="en-US" sz="1800" dirty="0" err="1"/>
              <a:t>komponenta</a:t>
            </a:r>
            <a:r>
              <a:rPr lang="en-US" sz="1800" dirty="0"/>
              <a:t> </a:t>
            </a:r>
            <a:r>
              <a:rPr lang="en-US" sz="1800" dirty="0" err="1"/>
              <a:t>poslovne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donositeljima</a:t>
            </a:r>
            <a:r>
              <a:rPr lang="en-US" sz="1800" dirty="0"/>
              <a:t> </a:t>
            </a:r>
            <a:r>
              <a:rPr lang="en-US" sz="1800" dirty="0" err="1"/>
              <a:t>odluka</a:t>
            </a:r>
            <a:r>
              <a:rPr lang="en-US" sz="1800" dirty="0"/>
              <a:t> </a:t>
            </a:r>
            <a:r>
              <a:rPr lang="en-US" sz="1800" dirty="0" err="1"/>
              <a:t>pomaže</a:t>
            </a:r>
            <a:r>
              <a:rPr lang="en-US" sz="1800" dirty="0"/>
              <a:t> </a:t>
            </a:r>
            <a:r>
              <a:rPr lang="en-US" sz="1800" dirty="0" err="1"/>
              <a:t>uočiti</a:t>
            </a:r>
            <a:r>
              <a:rPr lang="en-US" sz="1800" dirty="0"/>
              <a:t> </a:t>
            </a:r>
            <a:r>
              <a:rPr lang="en-US" sz="1800" dirty="0" err="1"/>
              <a:t>trendove</a:t>
            </a:r>
            <a:r>
              <a:rPr lang="en-US" sz="1800" dirty="0"/>
              <a:t>, </a:t>
            </a:r>
            <a:r>
              <a:rPr lang="en-US" sz="1800" dirty="0" err="1"/>
              <a:t>izvanredne</a:t>
            </a:r>
            <a:r>
              <a:rPr lang="en-US" sz="1800" dirty="0"/>
              <a:t> </a:t>
            </a:r>
            <a:r>
              <a:rPr lang="en-US" sz="1800" dirty="0" err="1"/>
              <a:t>vrijednosti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obrasce</a:t>
            </a:r>
            <a:r>
              <a:rPr lang="en-US" sz="1800" dirty="0"/>
              <a:t> </a:t>
            </a:r>
            <a:r>
              <a:rPr lang="en-US" sz="1800" dirty="0" err="1"/>
              <a:t>skrivene</a:t>
            </a:r>
            <a:r>
              <a:rPr lang="en-US" sz="1800" dirty="0"/>
              <a:t> </a:t>
            </a:r>
            <a:r>
              <a:rPr lang="en-US" sz="1800" dirty="0" err="1"/>
              <a:t>unutar</a:t>
            </a:r>
            <a:r>
              <a:rPr lang="en-US" sz="1800" dirty="0"/>
              <a:t> </a:t>
            </a:r>
            <a:r>
              <a:rPr lang="en-US" sz="1800" dirty="0" err="1"/>
              <a:t>neobrađenih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endParaRPr lang="en-US" sz="1800" dirty="0"/>
          </a:p>
          <a:p>
            <a:r>
              <a:rPr lang="en-US" sz="1800" dirty="0" err="1"/>
              <a:t>proces</a:t>
            </a:r>
            <a:r>
              <a:rPr lang="en-US" sz="1800" dirty="0"/>
              <a:t> </a:t>
            </a:r>
            <a:r>
              <a:rPr lang="en-US" sz="1800" dirty="0" err="1"/>
              <a:t>pretvaranja</a:t>
            </a:r>
            <a:r>
              <a:rPr lang="en-US" sz="1800" dirty="0"/>
              <a:t> </a:t>
            </a:r>
            <a:r>
              <a:rPr lang="en-US" sz="1800" dirty="0" err="1"/>
              <a:t>informacija</a:t>
            </a:r>
            <a:r>
              <a:rPr lang="en-US" sz="1800" dirty="0"/>
              <a:t> u </a:t>
            </a:r>
            <a:r>
              <a:rPr lang="en-US" sz="1800" dirty="0" err="1"/>
              <a:t>vizualni</a:t>
            </a:r>
            <a:r>
              <a:rPr lang="en-US" sz="1800" dirty="0"/>
              <a:t> </a:t>
            </a:r>
            <a:r>
              <a:rPr lang="en-US" sz="1800" dirty="0" err="1"/>
              <a:t>kontekst</a:t>
            </a:r>
            <a:r>
              <a:rPr lang="en-US" sz="1800" dirty="0"/>
              <a:t>, </a:t>
            </a:r>
            <a:r>
              <a:rPr lang="en-US" sz="1800" dirty="0" err="1"/>
              <a:t>poput</a:t>
            </a:r>
            <a:r>
              <a:rPr lang="en-US" sz="1800" dirty="0"/>
              <a:t> </a:t>
            </a:r>
            <a:r>
              <a:rPr lang="en-US" sz="1800" dirty="0" err="1"/>
              <a:t>karte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grafikona</a:t>
            </a:r>
            <a:r>
              <a:rPr lang="en-US" sz="1800" dirty="0"/>
              <a:t>, a </a:t>
            </a:r>
            <a:r>
              <a:rPr lang="en-US" sz="1800" dirty="0" err="1"/>
              <a:t>koristi</a:t>
            </a:r>
            <a:r>
              <a:rPr lang="en-US" sz="1800" dirty="0"/>
              <a:t> se </a:t>
            </a:r>
            <a:r>
              <a:rPr lang="en-US" sz="1800" dirty="0" err="1"/>
              <a:t>kako</a:t>
            </a:r>
            <a:r>
              <a:rPr lang="en-US" sz="1800" dirty="0"/>
              <a:t> bi </a:t>
            </a:r>
            <a:r>
              <a:rPr lang="en-US" sz="1800" dirty="0" err="1"/>
              <a:t>ljudski</a:t>
            </a:r>
            <a:r>
              <a:rPr lang="en-US" sz="1800" dirty="0"/>
              <a:t> um </a:t>
            </a:r>
            <a:r>
              <a:rPr lang="en-US" sz="1800" dirty="0" err="1"/>
              <a:t>lakše</a:t>
            </a:r>
            <a:r>
              <a:rPr lang="en-US" sz="1800" dirty="0"/>
              <a:t> </a:t>
            </a:r>
            <a:r>
              <a:rPr lang="en-US" sz="1800" dirty="0" err="1"/>
              <a:t>razumio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izvukao</a:t>
            </a:r>
            <a:r>
              <a:rPr lang="en-US" sz="1800" dirty="0"/>
              <a:t> </a:t>
            </a:r>
            <a:r>
              <a:rPr lang="en-US" sz="1800" dirty="0" err="1"/>
              <a:t>zaključke</a:t>
            </a:r>
            <a:endParaRPr lang="en-US" sz="1800" dirty="0"/>
          </a:p>
          <a:p>
            <a:r>
              <a:rPr lang="en-US" sz="1800" dirty="0" err="1"/>
              <a:t>opći</a:t>
            </a:r>
            <a:r>
              <a:rPr lang="en-US" sz="1800" dirty="0"/>
              <a:t> </a:t>
            </a:r>
            <a:r>
              <a:rPr lang="en-US" sz="1800" dirty="0" err="1"/>
              <a:t>tipovi</a:t>
            </a:r>
            <a:r>
              <a:rPr lang="en-US" sz="1800" dirty="0"/>
              <a:t> </a:t>
            </a:r>
            <a:r>
              <a:rPr lang="en-US" sz="1800" dirty="0" err="1"/>
              <a:t>vizualizacije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grafikoni</a:t>
            </a:r>
            <a:r>
              <a:rPr lang="en-US" sz="1800" dirty="0"/>
              <a:t>, </a:t>
            </a:r>
            <a:r>
              <a:rPr lang="en-US" sz="1800" dirty="0" err="1"/>
              <a:t>tablice</a:t>
            </a:r>
            <a:r>
              <a:rPr lang="en-US" sz="1800" dirty="0"/>
              <a:t>, </a:t>
            </a:r>
            <a:r>
              <a:rPr lang="en-US" sz="1800" dirty="0" err="1"/>
              <a:t>karte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nadzorne</a:t>
            </a:r>
            <a:r>
              <a:rPr lang="en-US" sz="1800" dirty="0"/>
              <a:t> </a:t>
            </a:r>
            <a:r>
              <a:rPr lang="en-US" sz="1800" dirty="0" err="1"/>
              <a:t>ploče</a:t>
            </a:r>
            <a:endParaRPr lang="en-US" sz="1800" dirty="0"/>
          </a:p>
          <a:p>
            <a:r>
              <a:rPr lang="en-US" sz="1800" dirty="0" err="1"/>
              <a:t>vizualizacija</a:t>
            </a:r>
            <a:r>
              <a:rPr lang="en-US" sz="1800" dirty="0"/>
              <a:t> je </a:t>
            </a:r>
            <a:r>
              <a:rPr lang="en-US" sz="1800" dirty="0" err="1"/>
              <a:t>sada</a:t>
            </a:r>
            <a:r>
              <a:rPr lang="en-US" sz="1800" dirty="0"/>
              <a:t> </a:t>
            </a:r>
            <a:r>
              <a:rPr lang="en-US" sz="1800" dirty="0" err="1"/>
              <a:t>važnija</a:t>
            </a:r>
            <a:r>
              <a:rPr lang="en-US" sz="1800" dirty="0"/>
              <a:t> </a:t>
            </a:r>
            <a:r>
              <a:rPr lang="en-US" sz="1800" dirty="0" err="1"/>
              <a:t>nego</a:t>
            </a:r>
            <a:r>
              <a:rPr lang="en-US" sz="1800" dirty="0"/>
              <a:t> </a:t>
            </a:r>
            <a:r>
              <a:rPr lang="en-US" sz="1800" dirty="0" err="1"/>
              <a:t>ikad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rastuće</a:t>
            </a:r>
            <a:r>
              <a:rPr lang="en-US" sz="1800" dirty="0"/>
              <a:t> </a:t>
            </a:r>
            <a:r>
              <a:rPr lang="en-US" sz="1800" dirty="0" err="1"/>
              <a:t>popularnosti</a:t>
            </a:r>
            <a:r>
              <a:rPr lang="en-US" sz="1800" dirty="0"/>
              <a:t> </a:t>
            </a:r>
            <a:r>
              <a:rPr lang="en-US" sz="1800" dirty="0" err="1"/>
              <a:t>velikih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projekata</a:t>
            </a:r>
            <a:r>
              <a:rPr lang="en-US" sz="1800" dirty="0"/>
              <a:t> </a:t>
            </a:r>
            <a:r>
              <a:rPr lang="en-US" sz="1800" dirty="0" err="1"/>
              <a:t>analize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tvrtke</a:t>
            </a:r>
            <a:r>
              <a:rPr lang="en-US" sz="1800" dirty="0"/>
              <a:t> </a:t>
            </a:r>
            <a:r>
              <a:rPr lang="en-US" sz="1800" dirty="0" err="1"/>
              <a:t>sve</a:t>
            </a:r>
            <a:r>
              <a:rPr lang="en-US" sz="1800" dirty="0"/>
              <a:t> </a:t>
            </a:r>
            <a:r>
              <a:rPr lang="en-US" sz="1800" dirty="0" err="1"/>
              <a:t>više</a:t>
            </a:r>
            <a:r>
              <a:rPr lang="en-US" sz="1800" dirty="0"/>
              <a:t> </a:t>
            </a:r>
            <a:r>
              <a:rPr lang="en-US" sz="1800" dirty="0" err="1"/>
              <a:t>koriste</a:t>
            </a:r>
            <a:r>
              <a:rPr lang="en-US" sz="1800" dirty="0"/>
              <a:t> </a:t>
            </a:r>
            <a:r>
              <a:rPr lang="en-US" sz="1800" dirty="0" err="1"/>
              <a:t>strojno</a:t>
            </a:r>
            <a:r>
              <a:rPr lang="en-US" sz="1800" dirty="0"/>
              <a:t> </a:t>
            </a:r>
            <a:r>
              <a:rPr lang="en-US" sz="1800" dirty="0" err="1"/>
              <a:t>učenje</a:t>
            </a:r>
            <a:r>
              <a:rPr lang="en-US" sz="1800" dirty="0"/>
              <a:t> za </a:t>
            </a:r>
            <a:r>
              <a:rPr lang="en-US" sz="1800" dirty="0" err="1"/>
              <a:t>prikupljanje</a:t>
            </a:r>
            <a:r>
              <a:rPr lang="en-US" sz="1800" dirty="0"/>
              <a:t> </a:t>
            </a:r>
            <a:r>
              <a:rPr lang="en-US" sz="1800" dirty="0" err="1"/>
              <a:t>golemih</a:t>
            </a:r>
            <a:r>
              <a:rPr lang="en-US" sz="1800" dirty="0"/>
              <a:t> </a:t>
            </a:r>
            <a:r>
              <a:rPr lang="en-US" sz="1800" dirty="0" err="1"/>
              <a:t>količina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koji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biti</a:t>
            </a:r>
            <a:r>
              <a:rPr lang="en-US" sz="1800" dirty="0"/>
              <a:t> </a:t>
            </a:r>
            <a:r>
              <a:rPr lang="en-US" sz="1800" dirty="0" err="1"/>
              <a:t>izazovni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spori</a:t>
            </a:r>
            <a:r>
              <a:rPr lang="en-US" sz="1800" dirty="0"/>
              <a:t> za </a:t>
            </a:r>
            <a:r>
              <a:rPr lang="en-US" sz="1800" dirty="0" err="1"/>
              <a:t>obradu</a:t>
            </a:r>
            <a:r>
              <a:rPr lang="en-US" sz="1800" dirty="0"/>
              <a:t>, </a:t>
            </a:r>
            <a:r>
              <a:rPr lang="en-US" sz="1800" dirty="0" err="1"/>
              <a:t>razumijevanje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objašnjenje</a:t>
            </a:r>
            <a:r>
              <a:rPr lang="en-US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Sheme boja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CAB71-DF6E-5739-BB8C-5509957E3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845" cy="4351338"/>
          </a:xfrm>
        </p:spPr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Sekvencijalne boje </a:t>
            </a:r>
            <a:r>
              <a:rPr lang="hr-HR" sz="2000" dirty="0"/>
              <a:t>- korištenje jedne boje od svijetle do tamne i idealna je za prikazivanje numeričkih podataka koji napreduju od niske prema visokoj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Divergentne boje </a:t>
            </a:r>
            <a:r>
              <a:rPr lang="hr-HR" sz="2000" dirty="0"/>
              <a:t>- korisne za isticanje vrijednosti iznad ili ispod srednje točke (npr. dobit/gubitak)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Kategoričke boje </a:t>
            </a:r>
            <a:r>
              <a:rPr lang="hr-HR" sz="2000" dirty="0"/>
              <a:t>- najbolje za kategoričke podatke gdje boje trebaju razlikovati različite skupine bez impliciranja reda ili vrijednosti</a:t>
            </a:r>
            <a:endParaRPr lang="hr-HR" sz="2400" dirty="0"/>
          </a:p>
        </p:txBody>
      </p:sp>
      <p:pic>
        <p:nvPicPr>
          <p:cNvPr id="3" name="Picture 2" descr="A chart of different colors&#10;&#10;Description automatically generated">
            <a:extLst>
              <a:ext uri="{FF2B5EF4-FFF2-40B4-BE49-F238E27FC236}">
                <a16:creationId xmlns:a16="http://schemas.microsoft.com/office/drawing/2014/main" id="{D89ED868-49D8-0F87-EB73-453E85F08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251" y="1599148"/>
            <a:ext cx="4299627" cy="411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Primarni cilj vizualizacije podataka: prenijeti složene informacije na način koji je dostupan i razumljiv svim publikama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Učinkovita vizualizacija podataka ključna je komponenta u procesu donošenja odluka na temelju podataka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poglavlju je naglašena važnost prilagođavanja vizualizacija specifičnim potrebama ciljane publike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Promišljen vizualni prikaz podataka važan je za lakše razumijevanje i komunikaciju složenih informacija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DBEF-F285-F46F-C722-B5F0315C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Razumijevanje situacijskog konteksta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E460E-D847-93F4-DA0F-0210FFA7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prvi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najvažniji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korak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bavljenja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tehnikama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vizualizacije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metodama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pripovijedanja</a:t>
            </a:r>
            <a:endParaRPr lang="en-US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prikupljenih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analiziranih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prikazati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ono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ciljanu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publiku</a:t>
            </a:r>
            <a:endParaRPr lang="hr-HR" sz="2000" dirty="0"/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Tko je naša ciljna publika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Što želite da vaša publika zna ili učini?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000" b="1" u="sng" dirty="0">
                <a:solidFill>
                  <a:srgbClr val="1065AB"/>
                </a:solidFill>
              </a:rPr>
              <a:t>Kako koristite podatke da nešto dokažete?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5860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Anscombeov</a:t>
            </a:r>
            <a:r>
              <a:rPr lang="hr-HR" dirty="0"/>
              <a:t> kvartet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67FFF6-182C-50FA-3C36-BFB6603B5B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8847" y="1516276"/>
          <a:ext cx="10954305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161">
                  <a:extLst>
                    <a:ext uri="{9D8B030D-6E8A-4147-A177-3AD203B41FA5}">
                      <a16:colId xmlns:a16="http://schemas.microsoft.com/office/drawing/2014/main" val="2405114739"/>
                    </a:ext>
                  </a:extLst>
                </a:gridCol>
                <a:gridCol w="1067129">
                  <a:extLst>
                    <a:ext uri="{9D8B030D-6E8A-4147-A177-3AD203B41FA5}">
                      <a16:colId xmlns:a16="http://schemas.microsoft.com/office/drawing/2014/main" val="4194978168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401662041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9217150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74959544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092805663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2431066387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327718181"/>
                    </a:ext>
                  </a:extLst>
                </a:gridCol>
                <a:gridCol w="1217145">
                  <a:extLst>
                    <a:ext uri="{9D8B030D-6E8A-4147-A177-3AD203B41FA5}">
                      <a16:colId xmlns:a16="http://schemas.microsoft.com/office/drawing/2014/main" val="186394360"/>
                    </a:ext>
                  </a:extLst>
                </a:gridCol>
              </a:tblGrid>
              <a:tr h="158898"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Varijabla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342900" indent="-342900" algn="ctr">
                        <a:buAutoNum type="arabicPeriod"/>
                      </a:pPr>
                      <a:r>
                        <a:rPr lang="hr-HR" dirty="0"/>
                        <a:t>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2.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3.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4. skup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7564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89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1.</a:t>
                      </a:r>
                    </a:p>
                    <a:p>
                      <a:pPr algn="ctr"/>
                      <a:r>
                        <a:rPr lang="hr-HR" dirty="0"/>
                        <a:t>2.</a:t>
                      </a:r>
                    </a:p>
                    <a:p>
                      <a:pPr algn="ctr"/>
                      <a:r>
                        <a:rPr lang="hr-HR" dirty="0"/>
                        <a:t>3.</a:t>
                      </a:r>
                    </a:p>
                    <a:p>
                      <a:pPr algn="ctr"/>
                      <a:r>
                        <a:rPr lang="hr-HR" dirty="0"/>
                        <a:t>4.</a:t>
                      </a:r>
                    </a:p>
                    <a:p>
                      <a:pPr algn="ctr"/>
                      <a:r>
                        <a:rPr lang="hr-HR" dirty="0"/>
                        <a:t>5.</a:t>
                      </a:r>
                    </a:p>
                    <a:p>
                      <a:pPr algn="ctr"/>
                      <a:r>
                        <a:rPr lang="hr-HR" dirty="0"/>
                        <a:t>6.</a:t>
                      </a:r>
                    </a:p>
                    <a:p>
                      <a:pPr algn="ctr"/>
                      <a:r>
                        <a:rPr lang="hr-HR" dirty="0"/>
                        <a:t>7.</a:t>
                      </a:r>
                    </a:p>
                    <a:p>
                      <a:pPr algn="ctr"/>
                      <a:r>
                        <a:rPr lang="hr-HR" dirty="0"/>
                        <a:t>8.</a:t>
                      </a:r>
                    </a:p>
                    <a:p>
                      <a:pPr algn="ctr"/>
                      <a:r>
                        <a:rPr lang="hr-HR" dirty="0"/>
                        <a:t>9.</a:t>
                      </a:r>
                    </a:p>
                    <a:p>
                      <a:pPr algn="ctr"/>
                      <a:r>
                        <a:rPr lang="hr-HR" dirty="0"/>
                        <a:t>10.</a:t>
                      </a:r>
                    </a:p>
                    <a:p>
                      <a:pPr algn="ctr"/>
                      <a:r>
                        <a:rPr lang="hr-HR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8,0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7,6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8,3</a:t>
                      </a:r>
                    </a:p>
                    <a:p>
                      <a:pPr algn="r"/>
                      <a:r>
                        <a:rPr lang="hr-HR" dirty="0"/>
                        <a:t>10,0</a:t>
                      </a:r>
                    </a:p>
                    <a:p>
                      <a:pPr algn="r"/>
                      <a:r>
                        <a:rPr lang="hr-HR" dirty="0"/>
                        <a:t>7,2</a:t>
                      </a:r>
                    </a:p>
                    <a:p>
                      <a:pPr algn="r"/>
                      <a:r>
                        <a:rPr lang="hr-HR" dirty="0"/>
                        <a:t>4,3</a:t>
                      </a:r>
                    </a:p>
                    <a:p>
                      <a:pPr algn="r"/>
                      <a:r>
                        <a:rPr lang="hr-HR" dirty="0"/>
                        <a:t>10,8</a:t>
                      </a:r>
                    </a:p>
                    <a:p>
                      <a:pPr algn="r"/>
                      <a:r>
                        <a:rPr lang="hr-HR" dirty="0"/>
                        <a:t>4,8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8,7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9,3</a:t>
                      </a:r>
                    </a:p>
                    <a:p>
                      <a:pPr algn="r"/>
                      <a:r>
                        <a:rPr lang="hr-HR" dirty="0"/>
                        <a:t>8,1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3,1</a:t>
                      </a:r>
                    </a:p>
                    <a:p>
                      <a:pPr algn="r"/>
                      <a:r>
                        <a:rPr lang="hr-HR" dirty="0"/>
                        <a:t>9,1</a:t>
                      </a:r>
                    </a:p>
                    <a:p>
                      <a:pPr algn="r"/>
                      <a:r>
                        <a:rPr lang="hr-HR" dirty="0"/>
                        <a:t>7,3</a:t>
                      </a:r>
                    </a:p>
                    <a:p>
                      <a:pPr algn="r"/>
                      <a:r>
                        <a:rPr lang="hr-HR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10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13</a:t>
                      </a:r>
                    </a:p>
                    <a:p>
                      <a:pPr algn="r"/>
                      <a:r>
                        <a:rPr lang="hr-HR" dirty="0"/>
                        <a:t>9</a:t>
                      </a:r>
                    </a:p>
                    <a:p>
                      <a:pPr algn="r"/>
                      <a:r>
                        <a:rPr lang="hr-HR" dirty="0"/>
                        <a:t>11</a:t>
                      </a:r>
                    </a:p>
                    <a:p>
                      <a:pPr algn="r"/>
                      <a:r>
                        <a:rPr lang="hr-HR" dirty="0"/>
                        <a:t>14</a:t>
                      </a:r>
                    </a:p>
                    <a:p>
                      <a:pPr algn="r"/>
                      <a:r>
                        <a:rPr lang="hr-HR" dirty="0"/>
                        <a:t>6</a:t>
                      </a:r>
                    </a:p>
                    <a:p>
                      <a:pPr algn="r"/>
                      <a:r>
                        <a:rPr lang="hr-HR" dirty="0"/>
                        <a:t>4</a:t>
                      </a:r>
                    </a:p>
                    <a:p>
                      <a:pPr algn="r"/>
                      <a:r>
                        <a:rPr lang="hr-HR" dirty="0"/>
                        <a:t>12</a:t>
                      </a:r>
                    </a:p>
                    <a:p>
                      <a:pPr algn="r"/>
                      <a:r>
                        <a:rPr lang="hr-HR" dirty="0"/>
                        <a:t>7</a:t>
                      </a:r>
                    </a:p>
                    <a:p>
                      <a:pPr algn="r"/>
                      <a:r>
                        <a:rPr lang="hr-H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6,8</a:t>
                      </a:r>
                    </a:p>
                    <a:p>
                      <a:pPr algn="r"/>
                      <a:r>
                        <a:rPr lang="hr-HR" dirty="0"/>
                        <a:t>12,7</a:t>
                      </a:r>
                    </a:p>
                    <a:p>
                      <a:pPr algn="r"/>
                      <a:r>
                        <a:rPr lang="hr-HR" dirty="0"/>
                        <a:t>7,1</a:t>
                      </a:r>
                    </a:p>
                    <a:p>
                      <a:pPr algn="r"/>
                      <a:r>
                        <a:rPr lang="hr-HR" dirty="0"/>
                        <a:t>7,8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6,1</a:t>
                      </a:r>
                    </a:p>
                    <a:p>
                      <a:pPr algn="r"/>
                      <a:r>
                        <a:rPr lang="hr-HR" dirty="0"/>
                        <a:t>5,4</a:t>
                      </a:r>
                    </a:p>
                    <a:p>
                      <a:pPr algn="r"/>
                      <a:r>
                        <a:rPr lang="hr-HR" dirty="0"/>
                        <a:t>8,2</a:t>
                      </a:r>
                    </a:p>
                    <a:p>
                      <a:pPr algn="r"/>
                      <a:r>
                        <a:rPr lang="hr-HR" dirty="0"/>
                        <a:t>6,4</a:t>
                      </a:r>
                    </a:p>
                    <a:p>
                      <a:pPr algn="r"/>
                      <a:r>
                        <a:rPr lang="hr-HR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19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  <a:p>
                      <a:pPr algn="r"/>
                      <a:r>
                        <a:rPr lang="hr-H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6,6</a:t>
                      </a:r>
                    </a:p>
                    <a:p>
                      <a:pPr algn="r"/>
                      <a:r>
                        <a:rPr lang="hr-HR" dirty="0"/>
                        <a:t>5,8</a:t>
                      </a:r>
                    </a:p>
                    <a:p>
                      <a:pPr algn="r"/>
                      <a:r>
                        <a:rPr lang="hr-HR" dirty="0"/>
                        <a:t>7,7</a:t>
                      </a:r>
                    </a:p>
                    <a:p>
                      <a:pPr algn="r"/>
                      <a:r>
                        <a:rPr lang="hr-HR" dirty="0"/>
                        <a:t>8,8</a:t>
                      </a:r>
                    </a:p>
                    <a:p>
                      <a:pPr algn="r"/>
                      <a:r>
                        <a:rPr lang="hr-HR" dirty="0"/>
                        <a:t>8,5</a:t>
                      </a:r>
                    </a:p>
                    <a:p>
                      <a:pPr algn="r"/>
                      <a:r>
                        <a:rPr lang="hr-HR" dirty="0"/>
                        <a:t>7,0</a:t>
                      </a:r>
                    </a:p>
                    <a:p>
                      <a:pPr algn="r"/>
                      <a:r>
                        <a:rPr lang="hr-HR" dirty="0"/>
                        <a:t>5,3</a:t>
                      </a:r>
                    </a:p>
                    <a:p>
                      <a:pPr algn="r"/>
                      <a:r>
                        <a:rPr lang="hr-HR" dirty="0"/>
                        <a:t>12,5</a:t>
                      </a:r>
                    </a:p>
                    <a:p>
                      <a:pPr algn="r"/>
                      <a:r>
                        <a:rPr lang="hr-HR" dirty="0"/>
                        <a:t>5,6</a:t>
                      </a:r>
                    </a:p>
                    <a:p>
                      <a:pPr algn="r"/>
                      <a:r>
                        <a:rPr lang="hr-HR" dirty="0"/>
                        <a:t>7,9</a:t>
                      </a:r>
                    </a:p>
                    <a:p>
                      <a:pPr algn="r"/>
                      <a:r>
                        <a:rPr lang="hr-HR" dirty="0"/>
                        <a:t>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243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/>
                        <a:t>Prosjek</a:t>
                      </a:r>
                    </a:p>
                    <a:p>
                      <a:r>
                        <a:rPr lang="hr-HR" dirty="0"/>
                        <a:t>Varijanca</a:t>
                      </a:r>
                    </a:p>
                    <a:p>
                      <a:r>
                        <a:rPr lang="hr-HR" dirty="0"/>
                        <a:t>Korelacija</a:t>
                      </a:r>
                    </a:p>
                    <a:p>
                      <a:r>
                        <a:rPr lang="hr-HR" dirty="0"/>
                        <a:t>Regresija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9,0</a:t>
                      </a:r>
                    </a:p>
                    <a:p>
                      <a:pPr algn="r"/>
                      <a:r>
                        <a:rPr lang="hr-HR" dirty="0"/>
                        <a:t>11,0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algn="r"/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dirty="0"/>
                        <a:t>7,5</a:t>
                      </a:r>
                    </a:p>
                    <a:p>
                      <a:pPr algn="r"/>
                      <a:r>
                        <a:rPr lang="hr-HR" dirty="0"/>
                        <a:t>4,1</a:t>
                      </a:r>
                    </a:p>
                    <a:p>
                      <a:pPr algn="r"/>
                      <a:r>
                        <a:rPr lang="hr-HR" dirty="0"/>
                        <a:t>0,816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dirty="0"/>
                        <a:t>y=3+0,5x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33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03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023E-005C-FB04-2228-643B05E73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Anscombeov</a:t>
            </a:r>
            <a:r>
              <a:rPr lang="hr-HR" dirty="0"/>
              <a:t> kvartet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54DECF-2285-1E04-BA19-E99F2C61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19" y="1300915"/>
            <a:ext cx="7439025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E0DAEA-5FDB-BAA0-B49B-44635A00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79" y="4059654"/>
            <a:ext cx="741997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72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 privlačenja pozornosti</a:t>
            </a:r>
            <a:endParaRPr lang="pl-PL" sz="4800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err="1">
                <a:cs typeface="Times New Roman" panose="02020603050405020304" pitchFamily="18" charset="0"/>
              </a:rPr>
              <a:t>Gestalt</a:t>
            </a:r>
            <a:r>
              <a:rPr lang="hr-HR" sz="2000" dirty="0">
                <a:cs typeface="Times New Roman" panose="02020603050405020304" pitchFamily="18" charset="0"/>
              </a:rPr>
              <a:t> principi</a:t>
            </a:r>
          </a:p>
          <a:p>
            <a:r>
              <a:rPr lang="hr-HR" sz="2000" dirty="0"/>
              <a:t>Nastali 1912. godine</a:t>
            </a:r>
          </a:p>
          <a:p>
            <a:r>
              <a:rPr lang="hr-HR" sz="2000" dirty="0"/>
              <a:t>Cilj je bio otkriti na koji način percipiramo uzorke, oblike i kako organiziramo informacije koje vidimo</a:t>
            </a:r>
          </a:p>
          <a:p>
            <a:r>
              <a:rPr lang="hr-HR" sz="2000" b="1" dirty="0" err="1"/>
              <a:t>Gestalt</a:t>
            </a:r>
            <a:r>
              <a:rPr lang="hr-HR" sz="2000" dirty="0"/>
              <a:t> (njem.) </a:t>
            </a:r>
            <a:r>
              <a:rPr lang="hr-HR" sz="2000" dirty="0">
                <a:sym typeface="Wingdings" panose="05000000000000000000" pitchFamily="2" charset="2"/>
              </a:rPr>
              <a:t> uzorak</a:t>
            </a:r>
          </a:p>
          <a:p>
            <a:r>
              <a:rPr lang="hr-HR" sz="2000" dirty="0" err="1">
                <a:sym typeface="Wingdings" panose="05000000000000000000" pitchFamily="2" charset="2"/>
              </a:rPr>
              <a:t>Gestalt</a:t>
            </a:r>
            <a:r>
              <a:rPr lang="hr-HR" sz="2000" dirty="0">
                <a:sym typeface="Wingdings" panose="05000000000000000000" pitchFamily="2" charset="2"/>
              </a:rPr>
              <a:t> principi su otkrili da pokušavamo grupirati objekte na određene načine</a:t>
            </a:r>
            <a:endParaRPr lang="hr-HR" sz="2000" dirty="0"/>
          </a:p>
          <a:p>
            <a:endParaRPr lang="pl-PL" sz="14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Blizina </a:t>
            </a:r>
            <a:endParaRPr lang="hr-HR" sz="2000" dirty="0"/>
          </a:p>
          <a:p>
            <a:pPr lvl="1"/>
            <a:r>
              <a:rPr lang="hr-HR" sz="1800" dirty="0"/>
              <a:t>Objekte koji su blizu jedni drugima percipiramo kao da pripadaju grupi</a:t>
            </a:r>
          </a:p>
          <a:p>
            <a:endParaRPr lang="hr-HR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087E30-E91F-A6F7-E41F-11D7AB907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57" y="2762250"/>
            <a:ext cx="4926274" cy="351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26CF-57F6-00B2-F118-91F70169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Gestalt</a:t>
            </a:r>
            <a:r>
              <a:rPr lang="hr-HR" dirty="0"/>
              <a:t>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EA7B5-FED4-67F1-C2CA-24597C17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/>
              <a:t>Sličnost </a:t>
            </a:r>
            <a:endParaRPr lang="hr-HR" sz="2000" dirty="0"/>
          </a:p>
          <a:p>
            <a:pPr lvl="1"/>
            <a:r>
              <a:rPr lang="hr-HR" sz="1800" dirty="0"/>
              <a:t>Naš mozak grupira objekte koji imaju isti boju, oblik, veličinu ili smjer</a:t>
            </a:r>
          </a:p>
          <a:p>
            <a:endParaRPr lang="hr-HR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ECCC3-0945-CCA3-A87A-B7E018299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63" y="2664438"/>
            <a:ext cx="494347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95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CFC73A-962E-4752-A5C9-4D21674BF0DA}"/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1192</Words>
  <Application>Microsoft Office PowerPoint</Application>
  <PresentationFormat>Widescreen</PresentationFormat>
  <Paragraphs>277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Poslovna inteligencija</vt:lpstr>
      <vt:lpstr>Sadržaj</vt:lpstr>
      <vt:lpstr>Vizualizacija podataka</vt:lpstr>
      <vt:lpstr>Razumijevanje situacijskog konteksta</vt:lpstr>
      <vt:lpstr>Anscombeov kvartet</vt:lpstr>
      <vt:lpstr>Anscombeov kvartet</vt:lpstr>
      <vt:lpstr>Metode privlačenja pozornosti</vt:lpstr>
      <vt:lpstr>Gestalt principi </vt:lpstr>
      <vt:lpstr>Gestalt principi</vt:lpstr>
      <vt:lpstr>Gestalt principi</vt:lpstr>
      <vt:lpstr>Gestalt principi</vt:lpstr>
      <vt:lpstr>Gestalt principi</vt:lpstr>
      <vt:lpstr>Gestalt principi</vt:lpstr>
      <vt:lpstr>Atributi za privlačenje pozornosti</vt:lpstr>
      <vt:lpstr>Atributi za privlačenje pozornosti</vt:lpstr>
      <vt:lpstr>Atributi za privlačenje pozornosti</vt:lpstr>
      <vt:lpstr>Atributi za privlačenje pozornosti</vt:lpstr>
      <vt:lpstr>Odabir prave metode vizualizacije</vt:lpstr>
      <vt:lpstr>Jednostavan tekst</vt:lpstr>
      <vt:lpstr>Tablice</vt:lpstr>
      <vt:lpstr>Oblikovanje tablica</vt:lpstr>
      <vt:lpstr>Stupčasti grafikon</vt:lpstr>
      <vt:lpstr>Linijski grafikon</vt:lpstr>
      <vt:lpstr>Dijagram raspršenosti</vt:lpstr>
      <vt:lpstr>Koropletna karta</vt:lpstr>
      <vt:lpstr>Toplinska karta</vt:lpstr>
      <vt:lpstr>Bullet grafikon</vt:lpstr>
      <vt:lpstr>Smjernice za dobar dizajn vizualizacije</vt:lpstr>
      <vt:lpstr>Teorija boja</vt:lpstr>
      <vt:lpstr>Sheme boja</vt:lpstr>
      <vt:lpstr>Zaključak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26</cp:revision>
  <dcterms:created xsi:type="dcterms:W3CDTF">2023-07-06T12:09:08Z</dcterms:created>
  <dcterms:modified xsi:type="dcterms:W3CDTF">2025-11-05T09:00:32Z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