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335" r:id="rId25"/>
    <p:sldId id="267" r:id="rId2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6B94A-8EE3-1C05-AD90-4BC71F30D5A0}" v="383" dt="2024-10-03T05:01:50.805"/>
    <p1510:client id="{CE65F49C-3606-51EB-E7DD-77D0B7DC7BE6}" v="116" dt="2024-10-03T06:56:4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8981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FC6EA-4CF7-025C-5FBA-23AB6BF2245A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11" name="Obraz 8">
            <a:extLst>
              <a:ext uri="{FF2B5EF4-FFF2-40B4-BE49-F238E27FC236}">
                <a16:creationId xmlns:a16="http://schemas.microsoft.com/office/drawing/2014/main" id="{F5294B6F-08A2-75A0-3375-F9AB50CE2BC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953E9-71DB-B519-F63C-510741769900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DFD837D7-D604-E3CC-D88B-8B10A19F315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</a:t>
            </a:r>
            <a:r>
              <a:rPr lang="sr-Latn-R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spc="-1" dirty="0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Slajdovi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6E0B5-BD63-E5AD-F52B-0362F2935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Neobradjeni podaci o transakcijama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</a:t>
            </a:r>
            <a:r>
              <a:rPr lang="sr-Latn-RS" dirty="0">
                <a:ea typeface="Calibri"/>
                <a:cs typeface="Calibri"/>
              </a:rPr>
              <a:t>kr</a:t>
            </a:r>
            <a:r>
              <a:rPr lang="en-US" dirty="0" err="1">
                <a:ea typeface="Calibri"/>
                <a:cs typeface="Calibri"/>
              </a:rPr>
              <a:t>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</a:t>
            </a:r>
            <a:r>
              <a:rPr lang="sr-Latn-RS" dirty="0">
                <a:ea typeface="Calibri"/>
                <a:cs typeface="Calibri"/>
              </a:rPr>
              <a:t>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+mn-lt"/>
                <a:cs typeface="+mn-lt"/>
              </a:rPr>
              <a:t>Datum, ID prodavca, ID kupaca, ID transakcije, ID proizvoda, cena proizvoda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 podatke tabele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cs typeface="Calibri"/>
              </a:rPr>
              <a:t>kolona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r</a:t>
            </a:r>
            <a:r>
              <a:rPr lang="sr-Latn-RS" dirty="0">
                <a:ea typeface="Calibri"/>
                <a:cs typeface="Calibri"/>
              </a:rPr>
              <a:t>ed</a:t>
            </a:r>
            <a:endParaRPr lang="en-US" dirty="0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Podaci iz tabele u bazi podataka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+ SQL 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56853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RDB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konstrukcija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Uopšteno govoreći, postoje dva pristupa kontruisanju RDB-a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sintetički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Analitički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pristup izgradnji RDB sastoji se od sledeća četiri koraka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Analiza stavrnog sveta – globalni model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Odredite entitete i odnose – konceptualni model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(npr., E-R dijagram)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Odrediti logički mode – relacionu šemu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Izgradite bazu podataka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(DBMS) –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fizički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Sintetički pristup RDB-u se sastoji od sledeća tri koraka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Analiza podataka – lista svih relevantnih atributa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Odrediti logički model normalizacijom – relaciona šema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Fizički model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E-R di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j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agram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(RDB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konceptualni model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model)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relation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RDB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upiti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Jezici upita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su uglavnom dva tipa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Jezici strukturiranih upita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Upit po primeru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Dok 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na prethodnom slajdu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smatra </a:t>
            </a: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programskim jezikom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DBMS’s API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-jem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na sledećem slajdu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se uglavnom koristi 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DBMS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direktno za upravljanje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-om </a:t>
            </a:r>
            <a:r>
              <a:rPr lang="sr-Latn-R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skladištenje podataka</a:t>
            </a:r>
            <a:r>
              <a:rPr lang="sr-Latn-R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Upiti proizvode tabele rezultata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, koje se mogu koristiti za izgradnju skladišta podataka ili ponovo koristiti u daljim upitima.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Upit po primeru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Priprema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Da bi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se sprečili pogrešni ili nepotpuni podaci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, koji bi mogli da ometaju njihovu obradu i tumačenje, treba primeniti dodatne mere predostrožnosti: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</a:rPr>
              <a:t>Filt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</a:rPr>
              <a:t>riranje </a:t>
            </a:r>
            <a:r>
              <a:rPr lang="sr-Latn-RS" sz="1400" b="1" strike="noStrike" spc="-1" dirty="0">
                <a:solidFill>
                  <a:schemeClr val="dk1"/>
                </a:solidFill>
                <a:latin typeface="Tahoma"/>
              </a:rPr>
              <a:t>praznih redova i kolona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r-Latn-RS" sz="1400" spc="-1" dirty="0">
                <a:solidFill>
                  <a:schemeClr val="dk1"/>
                </a:solidFill>
                <a:latin typeface="Tahoma"/>
              </a:rPr>
              <a:t>Primen </a:t>
            </a:r>
            <a:r>
              <a:rPr lang="sr-Latn-RS" sz="1400" b="1" spc="-1" dirty="0">
                <a:solidFill>
                  <a:schemeClr val="dk1"/>
                </a:solidFill>
                <a:latin typeface="Tahoma"/>
              </a:rPr>
              <a:t>snažnog kucanja podataka </a:t>
            </a:r>
            <a:r>
              <a:rPr lang="sr-Latn-RS" sz="1400" spc="-1" dirty="0">
                <a:solidFill>
                  <a:schemeClr val="dk1"/>
                </a:solidFill>
                <a:latin typeface="Tahoma"/>
              </a:rPr>
              <a:t>radi sprečavanja računskih grešaka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</a:rPr>
              <a:t>Defin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</a:rPr>
              <a:t>isanje </a:t>
            </a:r>
            <a:r>
              <a:rPr lang="sr-Latn-RS" sz="1400" b="1" strike="noStrike" spc="-1" dirty="0">
                <a:solidFill>
                  <a:schemeClr val="dk1"/>
                </a:solidFill>
                <a:latin typeface="Tahoma"/>
              </a:rPr>
              <a:t>ulaznih maski 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</a:rPr>
              <a:t>za sprečavanje unosa pogrešnih podataka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r-Latn-RS" sz="1400" b="1" spc="-1" dirty="0">
                <a:solidFill>
                  <a:schemeClr val="dk1"/>
                </a:solidFill>
                <a:latin typeface="Tahoma"/>
              </a:rPr>
              <a:t>Pristrasnost podataka</a:t>
            </a:r>
            <a:r>
              <a:rPr lang="sr-Latn-RS" sz="1400" spc="-1" dirty="0">
                <a:solidFill>
                  <a:schemeClr val="dk1"/>
                </a:solidFill>
                <a:latin typeface="Tahoma"/>
              </a:rPr>
              <a:t> radi sprečavanja pogrešnih rezultata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Rezime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 ovom poglavlju obradjeni su različiti </a:t>
            </a:r>
            <a:r>
              <a:rPr lang="pl-PL" sz="2000" b="1" spc="-1" dirty="0">
                <a:solidFill>
                  <a:schemeClr val="dk1"/>
                </a:solidFill>
                <a:latin typeface="Tahoma"/>
                <a:ea typeface="Tahoma"/>
              </a:rPr>
              <a:t>aspekti upravljanja podacima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 logistici.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predstavljanja podataka i standarda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skladištenja podataka, predstavljeni su različiti mehanizmi organizacije podataka i pronalaženja.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Konačno, otklonjene su neke </a:t>
            </a:r>
            <a:r>
              <a:rPr lang="pl-PL" sz="2000" b="1" spc="-1" dirty="0">
                <a:solidFill>
                  <a:schemeClr val="dk1"/>
                </a:solidFill>
                <a:latin typeface="Tahoma"/>
                <a:ea typeface="Tahoma"/>
              </a:rPr>
              <a:t>uobičajene greške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 automatizovanoj obradi podataka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Reference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Codd E.F. (1970). A relational model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of data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for large shared data banks. Communications. ACM 13, 6, pp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377–387.</a:t>
            </a:r>
            <a:endParaRPr lang="en-US" sz="2000" b="0" strike="noStrike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https://www.gs1.org/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standards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access October 27th,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(1983). A Simple Guide to Five Normal Forms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Relational Database Theory, Communications of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ACM, vol. 26, pp. 120-125.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https://www.w3schools.com/xml/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https://www.w3schools.com/js/js_json_intro.asp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https://www.w3schools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.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in/DBMS/database-normalization/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December 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Informacije -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Podaci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– Znanje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Informacije u logistici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Standardi logističkih podataka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Organizacija i upravljanje podacima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Prikupljanje, filtriranje i prezentacija podataka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0EF6A-79CF-BDF1-8B7C-58481789F592}"/>
              </a:ext>
            </a:extLst>
          </p:cNvPr>
          <p:cNvSpPr txBox="1"/>
          <p:nvPr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Informacije-Podaci-Znanje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kompjuterksim informacionim sistemima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predstavljanje informacija varira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zavisnosti od njihove namene i upotrebe. Može biti alfanumerički ili binarni s obzirom na činjenicu da li predstavlja tekst, sliku, zvuk ili izvršni program...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transformacije podataka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 originlnog analognog u digitalni oblik popularno se naziva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digitalizacija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Kada se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prikupe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podaci različitih tipova mogu biti spojeni i organizovani 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tabele podataka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podataka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skladišta podataka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(hronološki redosled) ili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znanja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(konceptualni redosled).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Viši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nivoi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organizacije podataka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omogućavaju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automatizovanu klasifikaciju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rezonovanje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predstavljanje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 ovako akumuliranog znanja 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analitičke svrhe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Informacije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313210"/>
            <a:ext cx="7467600" cy="22072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b="1" dirty="0">
                <a:solidFill>
                  <a:schemeClr val="bg1"/>
                </a:solidFill>
              </a:rPr>
              <a:t>„</a:t>
            </a:r>
            <a:r>
              <a:rPr lang="en-GB" altLang="sl-SI" b="1" dirty="0" err="1">
                <a:solidFill>
                  <a:schemeClr val="accent4"/>
                </a:solidFill>
              </a:rPr>
              <a:t>Logist</a:t>
            </a:r>
            <a:r>
              <a:rPr lang="sr-Latn-RS" altLang="sl-SI" b="1" dirty="0">
                <a:solidFill>
                  <a:schemeClr val="accent4"/>
                </a:solidFill>
              </a:rPr>
              <a:t>ika</a:t>
            </a:r>
            <a:r>
              <a:rPr lang="en-GB" altLang="sl-SI" b="1" dirty="0">
                <a:solidFill>
                  <a:schemeClr val="bg1"/>
                </a:solidFill>
              </a:rPr>
              <a:t> </a:t>
            </a:r>
            <a:r>
              <a:rPr lang="sl-SI" altLang="sl-SI" b="1" dirty="0">
                <a:solidFill>
                  <a:schemeClr val="bg1"/>
                </a:solidFill>
              </a:rPr>
              <a:t>–onaj deo procesa lanca snabdevanja koji planira, sprovodi i kontroliše efikasan, efektivni tok unapred i unazad i skladištenje robe, usluga i srodnih </a:t>
            </a:r>
            <a:r>
              <a:rPr lang="en-US" b="1" dirty="0" err="1">
                <a:solidFill>
                  <a:schemeClr val="accent4"/>
                </a:solidFill>
              </a:rPr>
              <a:t>informa</a:t>
            </a:r>
            <a:r>
              <a:rPr lang="sr-Latn-RS" b="1" dirty="0">
                <a:solidFill>
                  <a:schemeClr val="accent4"/>
                </a:solidFill>
              </a:rPr>
              <a:t>cija </a:t>
            </a:r>
            <a:r>
              <a:rPr lang="sr-Latn-RS" dirty="0">
                <a:solidFill>
                  <a:schemeClr val="bg1"/>
                </a:solidFill>
              </a:rPr>
              <a:t>izmedju mesta porekla i tačke potrošnje kako bi se ispunili zahtevi kupaca.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altLang="sl-SI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41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CSCMP </a:t>
            </a:r>
            <a:r>
              <a:rPr lang="en-GB" b="1" dirty="0" err="1"/>
              <a:t>Defini</a:t>
            </a:r>
            <a:r>
              <a:rPr lang="sr-Latn-RS" b="1" dirty="0"/>
              <a:t>cija logistike</a:t>
            </a:r>
            <a:r>
              <a:rPr lang="en-GB" b="1" dirty="0"/>
              <a:t> </a:t>
            </a:r>
            <a:r>
              <a:rPr lang="sl-SI" b="1" dirty="0"/>
              <a:t>(Manadzment)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Logistički podaci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 logistici se elektronska razmena podataka (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koristi za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prenos podataka o transakcijama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izmedju poslovnih partnera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Pošto mogu da koriste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različite jezike i aplikacije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njihova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konverzija u zajednički format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(e.g., XML, JSON) je neophodna da bi se mogli interpretirati različitim informacionim sistemima partnera.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Za brzu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identifikaciju i manipulaciju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osmišljeni su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bar kodovi i RFID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oznake.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 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Transactions...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425" y="3573463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STORAGE/DISTRIBUTION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539" y="4688394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1600" b="1" dirty="0">
                <a:ea typeface="ＭＳ Ｐゴシック" panose="020B0600070205080204" pitchFamily="34" charset="-128"/>
              </a:rPr>
              <a:t>COMPUTER CENTRE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237" y="4437063"/>
            <a:ext cx="197231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MATERIALS PLANING</a:t>
            </a: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INVENTORY MANAGEMENT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INFORMATION CHANNEL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T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ehnologije označavanja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595856446"/>
              </p:ext>
            </p:extLst>
          </p:nvPr>
        </p:nvGraphicFramePr>
        <p:xfrm>
          <a:off x="1608840" y="1481400"/>
          <a:ext cx="9452880" cy="470254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Technology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Ap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likacija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1D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Mloprodajni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artikli i komponente proizvoda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2D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Usluge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(e.g., UPS,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avionske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karte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),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veleprodajni artikli koje je potrebno pratiti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1 (pas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ivni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Predmeti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koji zahtevaju masovnu identifikaciju, kontrolu pristupa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2 (pas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ivna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Stavke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koje zahtevaju praćenje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3 (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poluaktivan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Kontrola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pristupa sa dodatnim informacijama o praćenju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4 (a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ktivan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Praćenje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i trasiranje zatvorenog prostora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5 </a:t>
                      </a:r>
                      <a:b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(a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ktivne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oznake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spitivači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Praćenje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i trasiranje u otvorenom prostoru, usluge blizine sa omogućenim uredjima, usluge zasnovane na lokaciji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 2024) 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Budući trendovi u označavanju i praćenju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Budući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trendovi u označavanju, praćenju i trasiranju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prate dva glavna pravca: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inijaturizacija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raznovrsnost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Databar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(1D) kodovi takodje omogućavaju označavanje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minijaturnih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predmeta (npr.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edicinskih kapsula).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Novi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datamatrix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(2D) kodovi ne samo da omogućavaju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ispravljanje grešaka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tokom skeniranja, već 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šifrovanje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podataka.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nastavlja da se širi na druge oblasti upotrebe kao što su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identifikacja od strane provajdera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usluga (na primer, železnička kartica, registracija na poslu,itd.),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beskontaktna plaćanja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(npr. bežični tranferi novca, plaćanja na automatima) i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pametna rešenja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(npr. upravljanje pametnim domom, daljinski operativni pametni uredjaji, itd.) kao i e-valute.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Organizacija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odredjenog formata, podaci mogu biti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organizovani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različite načine kako bi se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olakšalo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njihovo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obrada i prezentacija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Iako su podaci o njihovom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unosu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uglavnom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nestruktuirani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, njihovim skladištenjem, prenosom i obradom njihova organizacija se povećava.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Uobičajeni oblici organizacije podataka sa povećanjem složenosti predstavljaju polustruktuirane (npr. CSV) i struktuirane (npr. tabele baze podataka itd.) formate podataka: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su dvodimenzionalni nizovi polja, koji se takodje nazivaju tabele.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DB-a, </a:t>
            </a:r>
            <a:r>
              <a:rPr lang="pl-PL" sz="1400" strike="noStrike" spc="-1" dirty="0">
                <a:solidFill>
                  <a:schemeClr val="dk1"/>
                </a:solidFill>
                <a:latin typeface="Tahoma"/>
                <a:ea typeface="Tahoma"/>
              </a:rPr>
              <a:t>a najčešći je relacioni model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(RDB).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je zasnovan na konceptu entiteta i odnosa.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Pošto obično ne postoje fiksne putanje pretraživanja kroz datoteke baze podataka, osmišljeni su različiti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jezici upita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(npr., SQL)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za pronalaženje podataka i manipulaciju.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EEE9E-4DB2-47E1-B9CE-0D59A5F41FBC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d9bddfac-6dc9-4958-8f35-4d0da3af229b"/>
    <ds:schemaRef ds:uri="a92fe6ce-cc5e-4661-b3e6-d9d5535f70b5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B3D46-96E5-48BC-B388-60F04A4065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1381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Informacije-Podaci-Znanje</vt:lpstr>
      <vt:lpstr>Informacije u logistici</vt:lpstr>
      <vt:lpstr>Logistički podaci</vt:lpstr>
      <vt:lpstr>Transactions...</vt:lpstr>
      <vt:lpstr>Tehnologije označavanja</vt:lpstr>
      <vt:lpstr>Budući trendovi u označavanju i praćenju</vt:lpstr>
      <vt:lpstr>Organizacija podataka</vt:lpstr>
      <vt:lpstr>Neobradjeni podaci o transakcijama (CSV) </vt:lpstr>
      <vt:lpstr>CSV u podatke tabele</vt:lpstr>
      <vt:lpstr>Podaci iz tabele u bazi podataka + SQL upit</vt:lpstr>
      <vt:lpstr>RDB konstrukcija</vt:lpstr>
      <vt:lpstr>E-R dijagram (RDB konceptualni model model)</vt:lpstr>
      <vt:lpstr>RDB upiti</vt:lpstr>
      <vt:lpstr>Upit po primeru (QBE)</vt:lpstr>
      <vt:lpstr>Priprema podataka</vt:lpstr>
      <vt:lpstr>Rezime</vt:lpstr>
      <vt:lpstr>Reference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Dejan Mircetic</cp:lastModifiedBy>
  <cp:revision>291</cp:revision>
  <dcterms:created xsi:type="dcterms:W3CDTF">2023-07-06T12:09:08Z</dcterms:created>
  <dcterms:modified xsi:type="dcterms:W3CDTF">2025-11-07T10:35:34Z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