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33" r:id="rId24"/>
    <p:sldId id="330" r:id="rId25"/>
    <p:sldId id="331" r:id="rId26"/>
    <p:sldId id="329" r:id="rId27"/>
    <p:sldId id="332" r:id="rId28"/>
    <p:sldId id="266" r:id="rId29"/>
    <p:sldId id="334" r:id="rId30"/>
    <p:sldId id="263"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D2027-1FDA-6BF4-8BD2-BF41D111EA92}" v="3" dt="2025-10-16T07:01:22.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3" d="100"/>
          <a:sy n="83" d="100"/>
        </p:scale>
        <p:origin x="6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2ED2027-1FDA-6BF4-8BD2-BF41D111EA92}"/>
    <pc:docChg chg="modSld">
      <pc:chgData name="" userId="" providerId="" clId="Web-{B2ED2027-1FDA-6BF4-8BD2-BF41D111EA92}" dt="2025-10-16T07:01:21.443" v="0" actId="20577"/>
      <pc:docMkLst>
        <pc:docMk/>
      </pc:docMkLst>
      <pc:sldChg chg="modSp">
        <pc:chgData name="" userId="" providerId="" clId="Web-{B2ED2027-1FDA-6BF4-8BD2-BF41D111EA92}" dt="2025-10-16T07:01:21.443" v="0" actId="20577"/>
        <pc:sldMkLst>
          <pc:docMk/>
          <pc:sldMk cId="2920479427" sldId="256"/>
        </pc:sldMkLst>
        <pc:spChg chg="mod">
          <ac:chgData name="" userId="" providerId="" clId="Web-{B2ED2027-1FDA-6BF4-8BD2-BF41D111EA92}" dt="2025-10-16T07:01:21.443" v="0" actId="20577"/>
          <ac:spMkLst>
            <pc:docMk/>
            <pc:sldMk cId="2920479427" sldId="256"/>
            <ac:spMk id="5" creationId="{9AC256C7-DE57-3D54-E589-F59329555D7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Obraz 3">
            <a:extLst>
              <a:ext uri="{FF2B5EF4-FFF2-40B4-BE49-F238E27FC236}">
                <a16:creationId xmlns:a16="http://schemas.microsoft.com/office/drawing/2014/main" id="{4E20D112-C38A-34F9-3DDD-6F38B89B38C6}"/>
              </a:ext>
            </a:extLst>
          </p:cNvPr>
          <p:cNvPicPr>
            <a:picLocks noChangeAspect="1"/>
          </p:cNvPicPr>
          <p:nvPr userDrawn="1"/>
        </p:nvPicPr>
        <p:blipFill>
          <a:blip r:embed="rId8"/>
          <a:stretch>
            <a:fillRect/>
          </a:stretch>
        </p:blipFill>
        <p:spPr>
          <a:xfrm>
            <a:off x="7614051" y="6203808"/>
            <a:ext cx="3675276" cy="670207"/>
          </a:xfrm>
          <a:prstGeom prst="rect">
            <a:avLst/>
          </a:prstGeom>
        </p:spPr>
      </p:pic>
      <p:pic>
        <p:nvPicPr>
          <p:cNvPr id="5" name="Picture 2" descr="Wyjazdy dydaktyczne i szkoleniowe - Dział Spraw Międzynarodowych">
            <a:extLst>
              <a:ext uri="{FF2B5EF4-FFF2-40B4-BE49-F238E27FC236}">
                <a16:creationId xmlns:a16="http://schemas.microsoft.com/office/drawing/2014/main" id="{2ED48A29-0DBD-D131-2C78-A8AD33ECC08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440197" y="6176963"/>
            <a:ext cx="672239" cy="65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a:solidFill>
                  <a:schemeClr val="bg1">
                    <a:lumMod val="50000"/>
                  </a:schemeClr>
                </a:solidFill>
                <a:effectLst/>
                <a:latin typeface="Tahoma"/>
                <a:ea typeface="Tahoma"/>
                <a:cs typeface="Tahoma"/>
              </a:rPr>
              <a:t>for the </a:t>
            </a:r>
            <a:r>
              <a:rPr lang="en-US">
                <a:solidFill>
                  <a:schemeClr val="bg1">
                    <a:lumMod val="50000"/>
                  </a:schemeClr>
                </a:solidFill>
                <a:latin typeface="Tahoma"/>
                <a:ea typeface="Tahoma"/>
                <a:cs typeface="Tahoma"/>
              </a:rPr>
              <a:t>Future-proof</a:t>
            </a:r>
            <a:r>
              <a:rPr lang="en-US" sz="1800">
                <a:solidFill>
                  <a:schemeClr val="bg1">
                    <a:lumMod val="50000"/>
                  </a:schemeClr>
                </a:solidFill>
                <a:effectLst/>
                <a:latin typeface="Tahoma"/>
                <a:ea typeface="Tahoma"/>
                <a:cs typeface="Tahoma"/>
              </a:rPr>
              <a:t> Supply Chains </a:t>
            </a:r>
            <a:endParaRPr lang="pl-PL">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2"/>
            <a:ext cx="4967366" cy="187937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Etyka danych </a:t>
            </a:r>
            <a:br>
              <a:rPr lang="pl-PL" sz="4400" dirty="0">
                <a:latin typeface="Tahoma" panose="020B0604030504040204" pitchFamily="34" charset="0"/>
                <a:ea typeface="Tahoma" panose="020B0604030504040204" pitchFamily="34" charset="0"/>
                <a:cs typeface="Tahoma" panose="020B0604030504040204" pitchFamily="34" charset="0"/>
              </a:rPr>
            </a:br>
            <a:r>
              <a:rPr lang="pl-PL" sz="4400" dirty="0">
                <a:latin typeface="Tahoma" panose="020B0604030504040204" pitchFamily="34" charset="0"/>
                <a:ea typeface="Tahoma" panose="020B0604030504040204" pitchFamily="34" charset="0"/>
                <a:cs typeface="Tahoma" panose="020B0604030504040204" pitchFamily="34" charset="0"/>
              </a:rPr>
              <a:t>i bezpieczeństwo informacji</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DAE6C724-3B7F-0D06-9BF9-2B54178A2CBA}"/>
              </a:ext>
            </a:extLst>
          </p:cNvPr>
          <p:cNvPicPr>
            <a:picLocks noChangeAspect="1"/>
          </p:cNvPicPr>
          <p:nvPr/>
        </p:nvPicPr>
        <p:blipFill>
          <a:blip r:embed="rId4"/>
          <a:stretch>
            <a:fillRect/>
          </a:stretch>
        </p:blipFill>
        <p:spPr>
          <a:xfrm>
            <a:off x="6373091" y="5709926"/>
            <a:ext cx="4480662" cy="853008"/>
          </a:xfrm>
          <a:prstGeom prst="rect">
            <a:avLst/>
          </a:prstGeom>
        </p:spPr>
      </p:pic>
      <p:pic>
        <p:nvPicPr>
          <p:cNvPr id="6" name="Picture 2" descr="Wyjazdy dydaktyczne i szkoleniowe - Dział Spraw Międzynarodowych">
            <a:extLst>
              <a:ext uri="{FF2B5EF4-FFF2-40B4-BE49-F238E27FC236}">
                <a16:creationId xmlns:a16="http://schemas.microsoft.com/office/drawing/2014/main" id="{61069F20-6491-D1B3-3E5C-FA1BC531E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8544" y="5655496"/>
            <a:ext cx="1129064" cy="10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pl-PL" dirty="0"/>
              <a:t>Ryzyko/zagrożenia/podatność na zagrożenia</a:t>
            </a:r>
            <a:endParaRPr lang="hr-HR" dirty="0"/>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p:txBody>
          <a:bodyPr>
            <a:normAutofit/>
          </a:bodyPr>
          <a:lstStyle/>
          <a:p>
            <a:pPr algn="just"/>
            <a:r>
              <a:rPr lang="pl-PL" sz="2000" dirty="0"/>
              <a:t>W bezpieczeństwie informacji pojęcia ryzyka, zagrożenia i podatności są kluczowe dla zrozumienia i zarządzania bezpieczeństwem</a:t>
            </a:r>
            <a:r>
              <a:rPr lang="en-US" sz="2000" dirty="0"/>
              <a:t>. </a:t>
            </a:r>
            <a:endParaRPr lang="hr-HR" sz="2000" dirty="0"/>
          </a:p>
          <a:p>
            <a:pPr algn="just"/>
            <a:r>
              <a:rPr lang="pl-PL" sz="2000" b="1" dirty="0">
                <a:solidFill>
                  <a:srgbClr val="1065AB"/>
                </a:solidFill>
              </a:rPr>
              <a:t>Ryzyko </a:t>
            </a:r>
            <a:r>
              <a:rPr lang="pl-PL" sz="2000" dirty="0"/>
              <a:t>to prawdopodobieństwo, że coś złego stanie się z zasobem</a:t>
            </a:r>
            <a:r>
              <a:rPr lang="en-US" sz="2000" dirty="0"/>
              <a:t>. </a:t>
            </a:r>
            <a:endParaRPr lang="hr-HR" sz="2000" dirty="0"/>
          </a:p>
          <a:p>
            <a:pPr lvl="1" algn="just"/>
            <a:r>
              <a:rPr lang="pl-PL" sz="1600" dirty="0"/>
              <a:t>W bezpieczeństwie informacji ryzyko to prawdopodobieństwo wystąpienia szkodliwego zdarzenia wpływającego na poufność, integralność lub dostępność informacji</a:t>
            </a:r>
            <a:r>
              <a:rPr lang="en-US" sz="1600" dirty="0"/>
              <a:t>. </a:t>
            </a:r>
            <a:endParaRPr lang="hr-HR" sz="1600" dirty="0"/>
          </a:p>
          <a:p>
            <a:pPr lvl="1" algn="just"/>
            <a:r>
              <a:rPr lang="pl-PL" sz="1600" dirty="0"/>
              <a:t>Na przykład firma może ocenić ryzyko cyberataku na swoją sieć, biorąc pod uwagę zarówno prawdopodobieństwo takiego ataku, jak i potencjalne szkody, jakie może on spowodować</a:t>
            </a:r>
            <a:r>
              <a:rPr lang="en-US" sz="1600" dirty="0"/>
              <a:t>. </a:t>
            </a:r>
            <a:endParaRPr lang="hr-HR" sz="1600" dirty="0"/>
          </a:p>
          <a:p>
            <a:pPr algn="just"/>
            <a:r>
              <a:rPr lang="hr-HR" sz="2000" b="1" dirty="0">
                <a:solidFill>
                  <a:srgbClr val="1065AB"/>
                </a:solidFill>
              </a:rPr>
              <a:t>Zagrożenie</a:t>
            </a:r>
            <a:r>
              <a:rPr lang="en-US" sz="2000" dirty="0">
                <a:solidFill>
                  <a:srgbClr val="1065AB"/>
                </a:solidFill>
              </a:rPr>
              <a:t> </a:t>
            </a:r>
            <a:r>
              <a:rPr lang="pl-PL" sz="2000" dirty="0"/>
              <a:t>to każde działanie, które może potencjalnie wyrządzić szkodę systemom informatycznym lub danym</a:t>
            </a:r>
            <a:r>
              <a:rPr lang="en-US" sz="2000" dirty="0"/>
              <a:t>.</a:t>
            </a:r>
            <a:endParaRPr lang="hr-HR" sz="2000" dirty="0"/>
          </a:p>
          <a:p>
            <a:pPr lvl="1" algn="just"/>
            <a:r>
              <a:rPr lang="pl-PL" sz="1600" dirty="0"/>
              <a:t>Zagrożenia mogą być celowe, takie jak cyberataki hakerów, lub niezamierzone, takie jak klęski żywiołowe lub błędy ludzkie</a:t>
            </a:r>
            <a:r>
              <a:rPr lang="en-US" sz="1600" dirty="0"/>
              <a:t>. </a:t>
            </a:r>
            <a:endParaRPr lang="hr-HR" sz="1600" dirty="0"/>
          </a:p>
          <a:p>
            <a:pPr algn="just"/>
            <a:r>
              <a:rPr lang="pl-PL" sz="2000" b="1" dirty="0">
                <a:solidFill>
                  <a:srgbClr val="1065AB"/>
                </a:solidFill>
              </a:rPr>
              <a:t>Podatność</a:t>
            </a:r>
            <a:r>
              <a:rPr lang="en-US" sz="2000" dirty="0"/>
              <a:t> </a:t>
            </a:r>
            <a:r>
              <a:rPr lang="pl-PL" sz="2000" dirty="0"/>
              <a:t>odnosi się do słabości lub luk w zabezpieczeniach systemu, które mogą zostać wykorzystane przez zagrożenia w celu wyrządzenia szkody</a:t>
            </a:r>
            <a:r>
              <a:rPr lang="en-US" sz="2000" dirty="0"/>
              <a:t>. </a:t>
            </a:r>
            <a:endParaRPr lang="hr-HR" sz="2000" dirty="0"/>
          </a:p>
          <a:p>
            <a:pPr lvl="1" algn="just"/>
            <a:r>
              <a:rPr lang="pl-PL" sz="1600" dirty="0"/>
              <a:t>Mogą to być wady oprogramowania, sprzętu, procesów organizacyjnych lub ludzkich zachowań</a:t>
            </a:r>
            <a:endParaRPr lang="hr-HR" sz="1600" dirty="0"/>
          </a:p>
        </p:txBody>
      </p:sp>
    </p:spTree>
    <p:extLst>
      <p:ext uri="{BB962C8B-B14F-4D97-AF65-F5344CB8AC3E}">
        <p14:creationId xmlns:p14="http://schemas.microsoft.com/office/powerpoint/2010/main" val="34365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1A16-0A1D-6712-274A-96D58B915DCC}"/>
              </a:ext>
            </a:extLst>
          </p:cNvPr>
          <p:cNvSpPr>
            <a:spLocks noGrp="1"/>
          </p:cNvSpPr>
          <p:nvPr>
            <p:ph type="title"/>
          </p:nvPr>
        </p:nvSpPr>
        <p:spPr/>
        <p:txBody>
          <a:bodyPr/>
          <a:lstStyle/>
          <a:p>
            <a:r>
              <a:rPr lang="hr-HR" dirty="0"/>
              <a:t>Naruszenia danych</a:t>
            </a:r>
          </a:p>
        </p:txBody>
      </p:sp>
      <p:sp>
        <p:nvSpPr>
          <p:cNvPr id="3" name="Content Placeholder 2">
            <a:extLst>
              <a:ext uri="{FF2B5EF4-FFF2-40B4-BE49-F238E27FC236}">
                <a16:creationId xmlns:a16="http://schemas.microsoft.com/office/drawing/2014/main" id="{C94D1900-C66E-9A94-B37A-311911B3606C}"/>
              </a:ext>
            </a:extLst>
          </p:cNvPr>
          <p:cNvSpPr>
            <a:spLocks noGrp="1"/>
          </p:cNvSpPr>
          <p:nvPr>
            <p:ph idx="1"/>
          </p:nvPr>
        </p:nvSpPr>
        <p:spPr/>
        <p:txBody>
          <a:bodyPr>
            <a:normAutofit/>
          </a:bodyPr>
          <a:lstStyle/>
          <a:p>
            <a:pPr algn="just"/>
            <a:r>
              <a:rPr lang="pl-PL" sz="2000" dirty="0"/>
              <a:t>Według </a:t>
            </a:r>
            <a:r>
              <a:rPr lang="pl-PL" sz="2000" dirty="0" err="1"/>
              <a:t>Fortinet</a:t>
            </a:r>
            <a:r>
              <a:rPr lang="pl-PL" sz="2000" dirty="0"/>
              <a:t> (b.d.), </a:t>
            </a:r>
            <a:r>
              <a:rPr lang="pl-PL" sz="2000" b="1" dirty="0">
                <a:solidFill>
                  <a:srgbClr val="1065AB"/>
                </a:solidFill>
              </a:rPr>
              <a:t>naruszenie danych </a:t>
            </a:r>
            <a:r>
              <a:rPr lang="pl-PL" sz="2000" dirty="0"/>
              <a:t>„to zdarzenie, które skutkuje ujawnieniem poufnych, prywatnych, chronionych lub wrażliwych informacji osobie nieupoważnionej do dostępu do nich</a:t>
            </a:r>
            <a:r>
              <a:rPr lang="en-US" sz="2000" dirty="0"/>
              <a:t>”. </a:t>
            </a:r>
            <a:endParaRPr lang="hr-HR" sz="2000" dirty="0"/>
          </a:p>
          <a:p>
            <a:pPr algn="just"/>
            <a:r>
              <a:rPr lang="pl-PL" sz="2000" dirty="0"/>
              <a:t>Naruszenia te mogą wystąpić na różne sposoby </a:t>
            </a:r>
            <a:r>
              <a:rPr lang="en-US" sz="2000" dirty="0"/>
              <a:t>(Kaspersky, </a:t>
            </a:r>
            <a:r>
              <a:rPr lang="pl-PL" sz="2000" dirty="0"/>
              <a:t>b</a:t>
            </a:r>
            <a:r>
              <a:rPr lang="en-US" sz="2000" dirty="0"/>
              <a:t>.</a:t>
            </a:r>
            <a:r>
              <a:rPr lang="en-US" sz="2000" dirty="0" err="1"/>
              <a:t>d.a</a:t>
            </a:r>
            <a:r>
              <a:rPr lang="en-US" sz="2000" dirty="0"/>
              <a:t>):</a:t>
            </a:r>
          </a:p>
          <a:p>
            <a:pPr marL="914400" lvl="1" indent="-457200" algn="just">
              <a:buFont typeface="+mj-lt"/>
              <a:buAutoNum type="arabicPeriod"/>
            </a:pPr>
            <a:r>
              <a:rPr lang="pl-PL" sz="1600" b="1" dirty="0">
                <a:solidFill>
                  <a:srgbClr val="1065AB"/>
                </a:solidFill>
              </a:rPr>
              <a:t>Przypadkowy </a:t>
            </a:r>
            <a:r>
              <a:rPr lang="pl-PL" sz="1600" b="1" dirty="0" err="1">
                <a:solidFill>
                  <a:srgbClr val="1065AB"/>
                </a:solidFill>
              </a:rPr>
              <a:t>insider</a:t>
            </a:r>
            <a:r>
              <a:rPr lang="pl-PL" sz="1600" b="1" dirty="0">
                <a:solidFill>
                  <a:srgbClr val="1065AB"/>
                </a:solidFill>
              </a:rPr>
              <a:t> (osoba mająca dostęp do poufnych informacji)</a:t>
            </a:r>
            <a:r>
              <a:rPr lang="pl-PL" sz="1600" dirty="0"/>
              <a:t>: Pracownik nieumyślnie uzyskuje dostęp do poufnych informacji bez odpowiedniego upoważnienia. Na przykład, korzystając z komputera współpracownika i przeglądając poufne pliki</a:t>
            </a:r>
            <a:r>
              <a:rPr lang="en-US" sz="1600" dirty="0"/>
              <a:t>.</a:t>
            </a:r>
            <a:endParaRPr lang="hr-HR" sz="1600" dirty="0"/>
          </a:p>
          <a:p>
            <a:pPr marL="914400" lvl="1" indent="-457200" algn="just">
              <a:buFont typeface="+mj-lt"/>
              <a:buAutoNum type="arabicPeriod"/>
            </a:pPr>
            <a:r>
              <a:rPr lang="pl-PL" sz="1600" b="1" dirty="0">
                <a:solidFill>
                  <a:srgbClr val="1065AB"/>
                </a:solidFill>
              </a:rPr>
              <a:t>Złośliwy </a:t>
            </a:r>
            <a:r>
              <a:rPr lang="pl-PL" sz="1600" b="1" dirty="0" err="1">
                <a:solidFill>
                  <a:srgbClr val="1065AB"/>
                </a:solidFill>
              </a:rPr>
              <a:t>insider</a:t>
            </a:r>
            <a:r>
              <a:rPr lang="pl-PL" sz="1600" dirty="0"/>
              <a:t>:</a:t>
            </a:r>
            <a:r>
              <a:rPr lang="pl-PL" sz="1600" b="1" dirty="0">
                <a:solidFill>
                  <a:srgbClr val="1065AB"/>
                </a:solidFill>
              </a:rPr>
              <a:t> </a:t>
            </a:r>
            <a:r>
              <a:rPr lang="pl-PL" sz="1600" dirty="0"/>
              <a:t>Osoba z autoryzowanym dostępem celowo nadużywa danych </a:t>
            </a:r>
          </a:p>
          <a:p>
            <a:pPr marL="914400" lvl="1" indent="-457200" algn="just">
              <a:buFont typeface="+mj-lt"/>
              <a:buAutoNum type="arabicPeriod"/>
            </a:pPr>
            <a:r>
              <a:rPr lang="pl-PL" sz="1600" dirty="0"/>
              <a:t>w szkodliwych celach. Może to obejmować kradzież lub wyciek poufnych informacji</a:t>
            </a:r>
            <a:r>
              <a:rPr lang="en-US" sz="1600" dirty="0"/>
              <a:t>.</a:t>
            </a:r>
            <a:endParaRPr lang="hr-HR" sz="1600" dirty="0"/>
          </a:p>
          <a:p>
            <a:pPr marL="914400" lvl="1" indent="-457200" algn="just">
              <a:buFont typeface="+mj-lt"/>
              <a:buAutoNum type="arabicPeriod"/>
            </a:pPr>
            <a:r>
              <a:rPr lang="pl-PL" sz="1600" b="1" dirty="0">
                <a:solidFill>
                  <a:srgbClr val="1065AB"/>
                </a:solidFill>
              </a:rPr>
              <a:t>Zgubione lub skradzione urządzenia</a:t>
            </a:r>
            <a:r>
              <a:rPr lang="pl-PL" sz="1600" dirty="0"/>
              <a:t>: Niezaszyfrowane i niezabezpieczone urządzenia, takie jak laptopy lub dyski zewnętrzne zawierające poufne dane, zostają zgubione lub skradzione, przez co informacje są narażone na nieautoryzowany dostęp</a:t>
            </a:r>
            <a:r>
              <a:rPr lang="en-US" sz="1600" dirty="0"/>
              <a:t>.</a:t>
            </a:r>
            <a:endParaRPr lang="hr-HR" sz="1600" dirty="0"/>
          </a:p>
          <a:p>
            <a:pPr marL="914400" lvl="1" indent="-457200" algn="just">
              <a:buFont typeface="+mj-lt"/>
              <a:buAutoNum type="arabicPeriod"/>
            </a:pPr>
            <a:r>
              <a:rPr lang="pl-PL" sz="1600" b="1" dirty="0">
                <a:solidFill>
                  <a:srgbClr val="1065AB"/>
                </a:solidFill>
              </a:rPr>
              <a:t>Złośliwi przestępcy zewnętrzni</a:t>
            </a:r>
            <a:r>
              <a:rPr lang="pl-PL" sz="1600" dirty="0"/>
              <a:t>: Hakerzy wykorzystują różne metody do włamywania się do systemów, w tym ataki </a:t>
            </a:r>
            <a:r>
              <a:rPr lang="pl-PL" sz="1600" dirty="0" err="1"/>
              <a:t>phishingowe</a:t>
            </a:r>
            <a:r>
              <a:rPr lang="pl-PL" sz="1600" dirty="0"/>
              <a:t>, ataki siłowe i złośliwe oprogramowanie. Cyberprzestępcy wykorzystują luki w oprogramowaniu, sieciach i zachowaniu użytkowników, aby uzyskać dostęp do wrażliwych danych</a:t>
            </a:r>
            <a:r>
              <a:rPr lang="en-US" sz="1600" dirty="0"/>
              <a:t>.</a:t>
            </a:r>
          </a:p>
          <a:p>
            <a:pPr algn="just"/>
            <a:endParaRPr lang="hr-HR" sz="2000" dirty="0"/>
          </a:p>
        </p:txBody>
      </p:sp>
    </p:spTree>
    <p:extLst>
      <p:ext uri="{BB962C8B-B14F-4D97-AF65-F5344CB8AC3E}">
        <p14:creationId xmlns:p14="http://schemas.microsoft.com/office/powerpoint/2010/main" val="414619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3426-124A-64B2-586E-43BFCDF765AE}"/>
              </a:ext>
            </a:extLst>
          </p:cNvPr>
          <p:cNvSpPr>
            <a:spLocks noGrp="1"/>
          </p:cNvSpPr>
          <p:nvPr>
            <p:ph type="title"/>
          </p:nvPr>
        </p:nvSpPr>
        <p:spPr/>
        <p:txBody>
          <a:bodyPr/>
          <a:lstStyle/>
          <a:p>
            <a:r>
              <a:rPr lang="hr-HR" dirty="0"/>
              <a:t>Naruszenia danych</a:t>
            </a:r>
          </a:p>
        </p:txBody>
      </p:sp>
      <p:sp>
        <p:nvSpPr>
          <p:cNvPr id="3" name="Content Placeholder 2">
            <a:extLst>
              <a:ext uri="{FF2B5EF4-FFF2-40B4-BE49-F238E27FC236}">
                <a16:creationId xmlns:a16="http://schemas.microsoft.com/office/drawing/2014/main" id="{AE143703-1FD9-8A87-E7A2-232C3D4A43EE}"/>
              </a:ext>
            </a:extLst>
          </p:cNvPr>
          <p:cNvSpPr>
            <a:spLocks noGrp="1"/>
          </p:cNvSpPr>
          <p:nvPr>
            <p:ph idx="1"/>
          </p:nvPr>
        </p:nvSpPr>
        <p:spPr/>
        <p:txBody>
          <a:bodyPr>
            <a:normAutofit/>
          </a:bodyPr>
          <a:lstStyle/>
          <a:p>
            <a:pPr algn="just"/>
            <a:r>
              <a:rPr lang="pl-PL" sz="2000" dirty="0"/>
              <a:t>Według Kaspersky (</a:t>
            </a:r>
            <a:r>
              <a:rPr lang="pl-PL" sz="2000" dirty="0" err="1"/>
              <a:t>b.d.a</a:t>
            </a:r>
            <a:r>
              <a:rPr lang="pl-PL" sz="2000" dirty="0"/>
              <a:t>), powszechne metody wykorzystywane w naruszeniach danych obejmują </a:t>
            </a:r>
            <a:r>
              <a:rPr lang="pl-PL" sz="2000" b="1" dirty="0" err="1">
                <a:solidFill>
                  <a:srgbClr val="1065AB"/>
                </a:solidFill>
              </a:rPr>
              <a:t>phishing</a:t>
            </a:r>
            <a:r>
              <a:rPr lang="pl-PL" sz="2000" dirty="0"/>
              <a:t>, w którym cyberprzestępcy podszywają się pod zaufane podmioty, aby nakłonić osoby do ujawnienia poufnych informacji</a:t>
            </a:r>
            <a:r>
              <a:rPr lang="en-US" sz="2000" dirty="0"/>
              <a:t>. </a:t>
            </a:r>
            <a:endParaRPr lang="hr-HR" sz="2000" dirty="0"/>
          </a:p>
          <a:p>
            <a:pPr algn="just"/>
            <a:r>
              <a:rPr lang="pl-PL" sz="2000" dirty="0"/>
              <a:t>Inną metodą są </a:t>
            </a:r>
            <a:r>
              <a:rPr lang="pl-PL" sz="2000" b="1" dirty="0">
                <a:solidFill>
                  <a:srgbClr val="1065AB"/>
                </a:solidFill>
              </a:rPr>
              <a:t>ataki siłowe (</a:t>
            </a:r>
            <a:r>
              <a:rPr lang="pl-PL" sz="2000" b="1" dirty="0" err="1">
                <a:solidFill>
                  <a:srgbClr val="1065AB"/>
                </a:solidFill>
              </a:rPr>
              <a:t>brute</a:t>
            </a:r>
            <a:r>
              <a:rPr lang="pl-PL" sz="2000" b="1" dirty="0">
                <a:solidFill>
                  <a:srgbClr val="1065AB"/>
                </a:solidFill>
              </a:rPr>
              <a:t> </a:t>
            </a:r>
            <a:r>
              <a:rPr lang="pl-PL" sz="2000" b="1" dirty="0" err="1">
                <a:solidFill>
                  <a:srgbClr val="1065AB"/>
                </a:solidFill>
              </a:rPr>
              <a:t>force</a:t>
            </a:r>
            <a:r>
              <a:rPr lang="pl-PL" sz="2000" b="1" dirty="0">
                <a:solidFill>
                  <a:srgbClr val="1065AB"/>
                </a:solidFill>
              </a:rPr>
              <a:t>)</a:t>
            </a:r>
            <a:r>
              <a:rPr lang="pl-PL" sz="2000" dirty="0"/>
              <a:t>, w których hakerzy używają oprogramowania do wielokrotnego odgadywania haseł, wykorzystując słabe lub wielokrotnie używane dane uwierzytelniające w celu uzyskania nieautoryzowanego dostępu do kont</a:t>
            </a:r>
            <a:r>
              <a:rPr lang="en-US" sz="2000" dirty="0"/>
              <a:t>. </a:t>
            </a:r>
            <a:endParaRPr lang="hr-HR" sz="2000" dirty="0"/>
          </a:p>
          <a:p>
            <a:pPr algn="just"/>
            <a:r>
              <a:rPr lang="pl-PL" sz="2000" dirty="0"/>
              <a:t>Ponadto </a:t>
            </a:r>
            <a:r>
              <a:rPr lang="pl-PL" sz="2000" b="1" dirty="0">
                <a:solidFill>
                  <a:srgbClr val="1065AB"/>
                </a:solidFill>
              </a:rPr>
              <a:t>złośliwe oprogramowanie (</a:t>
            </a:r>
            <a:r>
              <a:rPr lang="pl-PL" sz="2000" b="1" dirty="0" err="1">
                <a:solidFill>
                  <a:srgbClr val="1065AB"/>
                </a:solidFill>
              </a:rPr>
              <a:t>malware</a:t>
            </a:r>
            <a:r>
              <a:rPr lang="pl-PL" sz="2000" b="1" dirty="0">
                <a:solidFill>
                  <a:srgbClr val="1065AB"/>
                </a:solidFill>
              </a:rPr>
              <a:t>)</a:t>
            </a:r>
            <a:r>
              <a:rPr lang="pl-PL" sz="2000" dirty="0"/>
              <a:t>, takie jak oprogramowanie szpiegujące, jest wykorzystywane do infiltracji systemów i kradzieży danych w sposób niezauważony</a:t>
            </a:r>
            <a:r>
              <a:rPr lang="en-US" sz="2000" dirty="0"/>
              <a:t>. </a:t>
            </a:r>
            <a:endParaRPr lang="hr-HR" sz="2000" dirty="0"/>
          </a:p>
          <a:p>
            <a:pPr algn="just"/>
            <a:endParaRPr lang="hr-HR" sz="2000" b="1" dirty="0">
              <a:solidFill>
                <a:srgbClr val="1065AB"/>
              </a:solidFill>
            </a:endParaRPr>
          </a:p>
          <a:p>
            <a:pPr algn="just"/>
            <a:r>
              <a:rPr lang="pl-PL" sz="2000" b="1" dirty="0">
                <a:solidFill>
                  <a:srgbClr val="1065AB"/>
                </a:solidFill>
              </a:rPr>
              <a:t>Błąd ludzki </a:t>
            </a:r>
            <a:r>
              <a:rPr lang="pl-PL" sz="2000" dirty="0"/>
              <a:t>odpowiada za 95% wszystkich naruszeń danych </a:t>
            </a:r>
            <a:r>
              <a:rPr lang="en-US" sz="2000" dirty="0"/>
              <a:t>(</a:t>
            </a:r>
            <a:r>
              <a:rPr lang="en-US" sz="2000" dirty="0" err="1"/>
              <a:t>Cybernews</a:t>
            </a:r>
            <a:r>
              <a:rPr lang="en-US" sz="2000" dirty="0"/>
              <a:t>, 2022).</a:t>
            </a:r>
            <a:endParaRPr lang="hr-HR" sz="2000" dirty="0"/>
          </a:p>
        </p:txBody>
      </p:sp>
    </p:spTree>
    <p:extLst>
      <p:ext uri="{BB962C8B-B14F-4D97-AF65-F5344CB8AC3E}">
        <p14:creationId xmlns:p14="http://schemas.microsoft.com/office/powerpoint/2010/main" val="78879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a:t>Naruszenia danych – przykłady</a:t>
            </a:r>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pPr algn="just"/>
            <a:r>
              <a:rPr lang="en-US" sz="2000" b="1" dirty="0">
                <a:solidFill>
                  <a:srgbClr val="1065AB"/>
                </a:solidFill>
              </a:rPr>
              <a:t>Yahoo (2013-2014): </a:t>
            </a:r>
            <a:r>
              <a:rPr lang="pl-PL" sz="2000" dirty="0"/>
              <a:t>jedno z największych naruszeń danych w historii</a:t>
            </a:r>
            <a:r>
              <a:rPr lang="en-US" sz="2000" dirty="0"/>
              <a:t>, </a:t>
            </a:r>
            <a:r>
              <a:rPr lang="pl-PL" sz="2000" dirty="0"/>
              <a:t>z naruszeniem wszystkich </a:t>
            </a:r>
            <a:r>
              <a:rPr lang="pl-PL" sz="2000" b="1" dirty="0">
                <a:solidFill>
                  <a:srgbClr val="1065AB"/>
                </a:solidFill>
              </a:rPr>
              <a:t>trzech miliardów </a:t>
            </a:r>
            <a:r>
              <a:rPr lang="pl-PL" sz="2000" dirty="0"/>
              <a:t>kont użytkowników w 2013 roku. Naruszenie to ujawniło nazwiska, adresy e-mail, daty urodzenia oraz pytania i odpowiedzi zabezpieczające</a:t>
            </a:r>
            <a:r>
              <a:rPr lang="en-US" sz="2000" dirty="0"/>
              <a:t>. </a:t>
            </a:r>
            <a:endParaRPr lang="hr-HR" sz="2000" dirty="0"/>
          </a:p>
          <a:p>
            <a:pPr algn="just"/>
            <a:r>
              <a:rPr lang="en-US" sz="2000" b="1" dirty="0">
                <a:solidFill>
                  <a:srgbClr val="1065AB"/>
                </a:solidFill>
              </a:rPr>
              <a:t>Marriott International (2018): </a:t>
            </a:r>
            <a:r>
              <a:rPr lang="pl-PL" sz="2000" dirty="0"/>
              <a:t>Marriott ogłosił, że doszło do naruszenia danych około </a:t>
            </a:r>
            <a:r>
              <a:rPr lang="pl-PL" sz="2000" b="1" dirty="0">
                <a:solidFill>
                  <a:srgbClr val="1065AB"/>
                </a:solidFill>
              </a:rPr>
              <a:t>500 milionów </a:t>
            </a:r>
            <a:r>
              <a:rPr lang="pl-PL" sz="2000" dirty="0"/>
              <a:t>gości</a:t>
            </a:r>
            <a:r>
              <a:rPr lang="en-US" sz="2000" dirty="0"/>
              <a:t>. </a:t>
            </a:r>
            <a:r>
              <a:rPr lang="pl-PL" sz="2000" dirty="0"/>
              <a:t>Hakerzy mieli dostęp do bazy danych rezerwacji gości Starwood, ujawniając dane osobowe, takie jak nazwiska, adresy, numery telefonów, adresy e-mail </a:t>
            </a:r>
            <a:br>
              <a:rPr lang="pl-PL" sz="2000" dirty="0"/>
            </a:br>
            <a:r>
              <a:rPr lang="pl-PL" sz="2000" dirty="0"/>
              <a:t>i numery paszportów</a:t>
            </a:r>
            <a:r>
              <a:rPr lang="en-US" sz="2000" dirty="0"/>
              <a:t>. </a:t>
            </a:r>
            <a:endParaRPr lang="hr-HR" sz="2000" dirty="0"/>
          </a:p>
          <a:p>
            <a:pPr algn="just"/>
            <a:r>
              <a:rPr lang="en-US" sz="2000" b="1" dirty="0">
                <a:solidFill>
                  <a:srgbClr val="1065AB"/>
                </a:solidFill>
              </a:rPr>
              <a:t>Adult Friend Finder (2016): </a:t>
            </a:r>
            <a:r>
              <a:rPr lang="pl-PL" sz="2000" dirty="0"/>
              <a:t>Naruszenie </a:t>
            </a:r>
            <a:r>
              <a:rPr lang="pl-PL" sz="2000" dirty="0" err="1"/>
              <a:t>Adult</a:t>
            </a:r>
            <a:r>
              <a:rPr lang="pl-PL" sz="2000" dirty="0"/>
              <a:t> </a:t>
            </a:r>
            <a:r>
              <a:rPr lang="pl-PL" sz="2000" dirty="0" err="1"/>
              <a:t>Friend</a:t>
            </a:r>
            <a:r>
              <a:rPr lang="pl-PL" sz="2000" dirty="0"/>
              <a:t> Finder ujawniło dane osobowe </a:t>
            </a:r>
            <a:r>
              <a:rPr lang="pl-PL" sz="2000" b="1" dirty="0">
                <a:solidFill>
                  <a:srgbClr val="1065AB"/>
                </a:solidFill>
              </a:rPr>
              <a:t>412 milionów </a:t>
            </a:r>
            <a:r>
              <a:rPr lang="pl-PL" sz="2000" dirty="0"/>
              <a:t>kont, w tym imiona i nazwiska, adresy e-mail i hasła, z których wiele było słabo zaszyfrowanych</a:t>
            </a:r>
            <a:r>
              <a:rPr lang="en-US" sz="2000" dirty="0"/>
              <a:t>. </a:t>
            </a:r>
            <a:endParaRPr lang="hr-HR" sz="2000" dirty="0"/>
          </a:p>
          <a:p>
            <a:pPr algn="just"/>
            <a:r>
              <a:rPr lang="en-US" sz="2000" b="1" dirty="0" err="1">
                <a:solidFill>
                  <a:srgbClr val="1065AB"/>
                </a:solidFill>
              </a:rPr>
              <a:t>MySpace</a:t>
            </a:r>
            <a:r>
              <a:rPr lang="en-US" sz="2000" b="1" dirty="0">
                <a:solidFill>
                  <a:srgbClr val="1065AB"/>
                </a:solidFill>
              </a:rPr>
              <a:t> (2013): </a:t>
            </a:r>
            <a:r>
              <a:rPr lang="pl-PL" sz="2000" dirty="0"/>
              <a:t>Naruszenie danych </a:t>
            </a:r>
            <a:r>
              <a:rPr lang="pl-PL" sz="2000" dirty="0" err="1"/>
              <a:t>MySpace</a:t>
            </a:r>
            <a:r>
              <a:rPr lang="pl-PL" sz="2000" dirty="0"/>
              <a:t>, które miało miejsce w 2013 roku, spowodowało ujawnienie ponad </a:t>
            </a:r>
            <a:r>
              <a:rPr lang="pl-PL" sz="2000" b="1" dirty="0">
                <a:solidFill>
                  <a:srgbClr val="1065AB"/>
                </a:solidFill>
              </a:rPr>
              <a:t>360 milionów </a:t>
            </a:r>
            <a:r>
              <a:rPr lang="pl-PL" sz="2000" dirty="0"/>
              <a:t>kont użytkowników. Dane obejmowały imiona i nazwiska, adresy e-mail i hasła</a:t>
            </a:r>
            <a:r>
              <a:rPr lang="en-US" sz="2000" dirty="0"/>
              <a:t>. </a:t>
            </a:r>
            <a:endParaRPr lang="hr-HR" sz="2000" dirty="0"/>
          </a:p>
        </p:txBody>
      </p:sp>
    </p:spTree>
    <p:extLst>
      <p:ext uri="{BB962C8B-B14F-4D97-AF65-F5344CB8AC3E}">
        <p14:creationId xmlns:p14="http://schemas.microsoft.com/office/powerpoint/2010/main" val="18486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a:t>Naruszenia danych – przykłady</a:t>
            </a:r>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pPr algn="just"/>
            <a:r>
              <a:rPr lang="en-US" sz="2000" b="1" dirty="0">
                <a:solidFill>
                  <a:srgbClr val="1065AB"/>
                </a:solidFill>
              </a:rPr>
              <a:t>LinkedIn (2021): </a:t>
            </a:r>
            <a:r>
              <a:rPr lang="pl-PL" sz="2000" dirty="0"/>
              <a:t>W 2021 roku dane osobowe </a:t>
            </a:r>
            <a:r>
              <a:rPr lang="pl-PL" sz="2000" b="1" dirty="0">
                <a:solidFill>
                  <a:srgbClr val="1065AB"/>
                </a:solidFill>
              </a:rPr>
              <a:t>700 milionów </a:t>
            </a:r>
            <a:r>
              <a:rPr lang="pl-PL" sz="2000" dirty="0"/>
              <a:t>użytkowników LinkedIn zostały opublikowane na forum </a:t>
            </a:r>
            <a:r>
              <a:rPr lang="pl-PL" sz="2000" dirty="0" err="1"/>
              <a:t>dark</a:t>
            </a:r>
            <a:r>
              <a:rPr lang="pl-PL" sz="2000" dirty="0"/>
              <a:t> web</a:t>
            </a:r>
            <a:r>
              <a:rPr lang="en-US" sz="2000" dirty="0"/>
              <a:t>. </a:t>
            </a:r>
            <a:endParaRPr lang="hr-HR" sz="2000" dirty="0"/>
          </a:p>
          <a:p>
            <a:pPr algn="just"/>
            <a:r>
              <a:rPr lang="en-US" sz="2000" b="1" dirty="0">
                <a:solidFill>
                  <a:srgbClr val="1065AB"/>
                </a:solidFill>
              </a:rPr>
              <a:t>Equifax (2017): </a:t>
            </a:r>
            <a:r>
              <a:rPr lang="pl-PL" sz="2000" dirty="0"/>
              <a:t>Naruszenie to ujawniło dane osobowe prawie </a:t>
            </a:r>
            <a:r>
              <a:rPr lang="pl-PL" sz="2000" b="1" dirty="0">
                <a:solidFill>
                  <a:srgbClr val="1065AB"/>
                </a:solidFill>
              </a:rPr>
              <a:t>148 milionów </a:t>
            </a:r>
            <a:r>
              <a:rPr lang="pl-PL" sz="2000" dirty="0"/>
              <a:t>Amerykanów, </a:t>
            </a:r>
            <a:r>
              <a:rPr lang="pl-PL" sz="2000" b="1" dirty="0">
                <a:solidFill>
                  <a:srgbClr val="1065AB"/>
                </a:solidFill>
              </a:rPr>
              <a:t>15,2 miliona </a:t>
            </a:r>
            <a:r>
              <a:rPr lang="pl-PL" sz="2000" dirty="0"/>
              <a:t>Brytyjczyków i </a:t>
            </a:r>
            <a:r>
              <a:rPr lang="pl-PL" sz="2000" b="1" dirty="0">
                <a:solidFill>
                  <a:srgbClr val="1065AB"/>
                </a:solidFill>
              </a:rPr>
              <a:t>19 000 </a:t>
            </a:r>
            <a:r>
              <a:rPr lang="pl-PL" sz="2000" dirty="0"/>
              <a:t>Kanadyjczyków</a:t>
            </a:r>
            <a:r>
              <a:rPr lang="en-US" sz="2000" dirty="0"/>
              <a:t>. </a:t>
            </a:r>
            <a:r>
              <a:rPr lang="pl-PL" sz="2000" dirty="0"/>
              <a:t>Skradzione dane obejmowały numery ubezpieczenia społecznego, daty urodzenia i adresy, co doprowadziło do kosztów szacowanych na 1,7 miliarda dolarów dla </a:t>
            </a:r>
            <a:r>
              <a:rPr lang="pl-PL" sz="2000" dirty="0" err="1"/>
              <a:t>Equifax</a:t>
            </a:r>
            <a:r>
              <a:rPr lang="en-US" sz="2000" dirty="0"/>
              <a:t>.</a:t>
            </a:r>
          </a:p>
          <a:p>
            <a:pPr algn="just"/>
            <a:r>
              <a:rPr lang="en-US" sz="2000" b="1" dirty="0">
                <a:solidFill>
                  <a:srgbClr val="1065AB"/>
                </a:solidFill>
              </a:rPr>
              <a:t>eBay (2014): </a:t>
            </a:r>
            <a:r>
              <a:rPr lang="pl-PL" sz="2000" dirty="0" err="1"/>
              <a:t>eBay</a:t>
            </a:r>
            <a:r>
              <a:rPr lang="pl-PL" sz="2000" dirty="0"/>
              <a:t> ujawnił naruszenie, które dotknęło </a:t>
            </a:r>
            <a:r>
              <a:rPr lang="pl-PL" sz="2000" b="1" dirty="0">
                <a:solidFill>
                  <a:srgbClr val="1065AB"/>
                </a:solidFill>
              </a:rPr>
              <a:t>145 milionów </a:t>
            </a:r>
            <a:r>
              <a:rPr lang="pl-PL" sz="2000" dirty="0"/>
              <a:t>użytkowników. Atak został przeprowadzony z wykorzystaniem naruszonych danych logowania pracowników, co doprowadziło do ujawnienia nazwisk, adresów e-mail, adresów fizycznych, numerów telefonów i zaszyfrowanych haseł</a:t>
            </a:r>
            <a:r>
              <a:rPr lang="en-US" sz="2000" dirty="0"/>
              <a:t>. </a:t>
            </a:r>
            <a:endParaRPr lang="hr-HR" sz="2000" dirty="0"/>
          </a:p>
          <a:p>
            <a:pPr algn="just"/>
            <a:r>
              <a:rPr lang="en-US" sz="2000" b="1" dirty="0">
                <a:solidFill>
                  <a:srgbClr val="1065AB"/>
                </a:solidFill>
              </a:rPr>
              <a:t>Target (2013): </a:t>
            </a:r>
            <a:r>
              <a:rPr lang="pl-PL" sz="2000" dirty="0"/>
              <a:t>Naruszenie dotyczyło ponad </a:t>
            </a:r>
            <a:r>
              <a:rPr lang="pl-PL" sz="2000" b="1" dirty="0">
                <a:solidFill>
                  <a:srgbClr val="1065AB"/>
                </a:solidFill>
              </a:rPr>
              <a:t>41 milionów </a:t>
            </a:r>
            <a:r>
              <a:rPr lang="pl-PL" sz="2000" dirty="0"/>
              <a:t>kont kart płatniczych </a:t>
            </a:r>
            <a:br>
              <a:rPr lang="pl-PL" sz="2000" dirty="0"/>
            </a:br>
            <a:r>
              <a:rPr lang="pl-PL" sz="2000" dirty="0"/>
              <a:t>i danych kontaktowych ponad </a:t>
            </a:r>
            <a:r>
              <a:rPr lang="pl-PL" sz="2000" b="1" dirty="0">
                <a:solidFill>
                  <a:srgbClr val="1065AB"/>
                </a:solidFill>
              </a:rPr>
              <a:t>60 milionów klientów</a:t>
            </a:r>
            <a:r>
              <a:rPr lang="en-US" sz="2000" dirty="0"/>
              <a:t>. </a:t>
            </a:r>
            <a:r>
              <a:rPr lang="pl-PL" sz="2000" dirty="0"/>
              <a:t>Target poniósł znaczne koszty prawne i ugodowe, w tym pozew zbiorowy o wartości 10 milionów dolarów i ugodę wielostanową o wartości 18,5 miliona dolarów</a:t>
            </a:r>
            <a:r>
              <a:rPr lang="en-US" sz="2000" dirty="0"/>
              <a:t>.</a:t>
            </a:r>
          </a:p>
        </p:txBody>
      </p:sp>
    </p:spTree>
    <p:extLst>
      <p:ext uri="{BB962C8B-B14F-4D97-AF65-F5344CB8AC3E}">
        <p14:creationId xmlns:p14="http://schemas.microsoft.com/office/powerpoint/2010/main" val="256229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C1B-007A-58B1-2C58-2EBB998BD6D8}"/>
              </a:ext>
            </a:extLst>
          </p:cNvPr>
          <p:cNvSpPr>
            <a:spLocks noGrp="1"/>
          </p:cNvSpPr>
          <p:nvPr>
            <p:ph type="title"/>
          </p:nvPr>
        </p:nvSpPr>
        <p:spPr>
          <a:xfrm>
            <a:off x="1608666" y="365126"/>
            <a:ext cx="7825891" cy="1116542"/>
          </a:xfrm>
        </p:spPr>
        <p:txBody>
          <a:bodyPr/>
          <a:lstStyle/>
          <a:p>
            <a:r>
              <a:rPr lang="hr-HR" dirty="0"/>
              <a:t>Zagrożenia bezpieczeństwa informacji</a:t>
            </a:r>
          </a:p>
        </p:txBody>
      </p:sp>
      <p:sp>
        <p:nvSpPr>
          <p:cNvPr id="3" name="Content Placeholder 2">
            <a:extLst>
              <a:ext uri="{FF2B5EF4-FFF2-40B4-BE49-F238E27FC236}">
                <a16:creationId xmlns:a16="http://schemas.microsoft.com/office/drawing/2014/main" id="{DB8C1240-C667-ABDC-825A-0500058DCD79}"/>
              </a:ext>
            </a:extLst>
          </p:cNvPr>
          <p:cNvSpPr>
            <a:spLocks noGrp="1"/>
          </p:cNvSpPr>
          <p:nvPr>
            <p:ph idx="1"/>
          </p:nvPr>
        </p:nvSpPr>
        <p:spPr/>
        <p:txBody>
          <a:bodyPr>
            <a:normAutofit fontScale="92500"/>
          </a:bodyPr>
          <a:lstStyle/>
          <a:p>
            <a:pPr algn="just"/>
            <a:r>
              <a:rPr lang="pl-PL" sz="2400" dirty="0"/>
              <a:t>Zagrożenie bezpieczeństwa to </a:t>
            </a:r>
            <a:r>
              <a:rPr lang="pl-PL" sz="2400" b="1" dirty="0">
                <a:solidFill>
                  <a:srgbClr val="1065AB"/>
                </a:solidFill>
              </a:rPr>
              <a:t>złośliwe działanie</a:t>
            </a:r>
            <a:r>
              <a:rPr lang="pl-PL" sz="2400" dirty="0"/>
              <a:t>, które próbuje uszkodzić lub ukraść dane, narazić na szwank systemy organizacji lub narazić na szwank całą firmę</a:t>
            </a:r>
            <a:endParaRPr lang="hr-HR" sz="2400" dirty="0"/>
          </a:p>
          <a:p>
            <a:pPr algn="just"/>
            <a:r>
              <a:rPr lang="hr-HR" sz="2400" b="1" dirty="0">
                <a:solidFill>
                  <a:srgbClr val="1065AB"/>
                </a:solidFill>
              </a:rPr>
              <a:t>Malware</a:t>
            </a:r>
            <a:r>
              <a:rPr lang="hr-HR" sz="2400" dirty="0"/>
              <a:t> </a:t>
            </a:r>
            <a:r>
              <a:rPr lang="pl-PL" sz="2400" dirty="0"/>
              <a:t>(złośliwe oprogramowanie) - zaprojektowane w celu infiltracji, uszkodzenia lub wyłączenia komputerów i sieci.</a:t>
            </a:r>
            <a:endParaRPr lang="hr-HR" sz="2400" dirty="0"/>
          </a:p>
          <a:p>
            <a:pPr lvl="1" algn="just"/>
            <a:r>
              <a:rPr lang="hr-HR" sz="1800" b="1" dirty="0">
                <a:solidFill>
                  <a:srgbClr val="1065AB"/>
                </a:solidFill>
              </a:rPr>
              <a:t>Wirus</a:t>
            </a:r>
            <a:r>
              <a:rPr lang="hr-HR" sz="1800" dirty="0"/>
              <a:t> - </a:t>
            </a:r>
            <a:r>
              <a:rPr lang="pl-PL" sz="1800" dirty="0"/>
              <a:t>rodzaj złośliwego oprogramowania, które dołącza się do legalnego programu lub pliku </a:t>
            </a:r>
            <a:br>
              <a:rPr lang="pl-PL" sz="1800" dirty="0"/>
            </a:br>
            <a:r>
              <a:rPr lang="pl-PL" sz="1800" dirty="0"/>
              <a:t>i rozprzestrzenia się na inne programy i pliki, po uruchomieniu zainfekowanego oprogramowania.</a:t>
            </a:r>
            <a:endParaRPr lang="hr-HR" sz="1800" dirty="0"/>
          </a:p>
          <a:p>
            <a:pPr lvl="1" algn="just"/>
            <a:r>
              <a:rPr lang="hr-HR" sz="1800" b="1" dirty="0">
                <a:solidFill>
                  <a:srgbClr val="1065AB"/>
                </a:solidFill>
              </a:rPr>
              <a:t>Robaki</a:t>
            </a:r>
            <a:r>
              <a:rPr lang="hr-HR" sz="1800" dirty="0"/>
              <a:t> - </a:t>
            </a:r>
            <a:r>
              <a:rPr lang="pl-PL" sz="1800" dirty="0"/>
              <a:t>samodzielne złośliwe oprogramowanie, które może się replikować i rozprzestrzeniać niezależnie w sieciach bez konieczności dołączania do programu hosta</a:t>
            </a:r>
            <a:endParaRPr lang="hr-HR" sz="1800" dirty="0"/>
          </a:p>
          <a:p>
            <a:pPr lvl="1" algn="just"/>
            <a:r>
              <a:rPr lang="hr-HR" sz="1800" b="1" dirty="0">
                <a:solidFill>
                  <a:srgbClr val="1065AB"/>
                </a:solidFill>
              </a:rPr>
              <a:t>Trojan</a:t>
            </a:r>
            <a:r>
              <a:rPr lang="hr-HR" sz="1800" dirty="0"/>
              <a:t> - </a:t>
            </a:r>
            <a:r>
              <a:rPr lang="pl-PL" sz="1800" dirty="0"/>
              <a:t>złośliwe oprogramowanie podszywające się pod legalne oprogramowanie</a:t>
            </a:r>
            <a:endParaRPr lang="hr-HR" sz="1800" dirty="0"/>
          </a:p>
          <a:p>
            <a:pPr lvl="1" algn="just"/>
            <a:r>
              <a:rPr lang="hr-HR" sz="1800" b="1" dirty="0">
                <a:solidFill>
                  <a:srgbClr val="1065AB"/>
                </a:solidFill>
              </a:rPr>
              <a:t>Ransomware</a:t>
            </a:r>
            <a:r>
              <a:rPr lang="hr-HR" sz="1800" dirty="0"/>
              <a:t> - </a:t>
            </a:r>
            <a:r>
              <a:rPr lang="pl-PL" sz="1800" dirty="0"/>
              <a:t>rodzaj złośliwego oprogramowania, które szyfruje dane ofiary, czyniąc je niedostępnymi do czasu zapłacenia okupu atakującemu.</a:t>
            </a:r>
            <a:endParaRPr lang="hr-HR" sz="1800" dirty="0"/>
          </a:p>
          <a:p>
            <a:pPr lvl="1" algn="just"/>
            <a:r>
              <a:rPr lang="hr-HR" sz="1800" b="1" dirty="0">
                <a:solidFill>
                  <a:srgbClr val="1065AB"/>
                </a:solidFill>
              </a:rPr>
              <a:t>Oprogramowanie szpiegujące </a:t>
            </a:r>
            <a:r>
              <a:rPr lang="hr-HR" sz="1800" dirty="0"/>
              <a:t>- </a:t>
            </a:r>
            <a:r>
              <a:rPr lang="pl-PL" sz="1800" dirty="0"/>
              <a:t>złośliwe oprogramowanie mające na celu gromadzenie informacji </a:t>
            </a:r>
            <a:br>
              <a:rPr lang="pl-PL" sz="1800" dirty="0"/>
            </a:br>
            <a:r>
              <a:rPr lang="pl-PL" sz="1800" dirty="0"/>
              <a:t>o osobie lub organizacji bez jej wiedzy</a:t>
            </a:r>
            <a:endParaRPr lang="hr-HR" sz="1800" dirty="0"/>
          </a:p>
          <a:p>
            <a:pPr marL="457200" lvl="1" indent="0" algn="just">
              <a:buNone/>
            </a:pPr>
            <a:endParaRPr lang="hr-HR" sz="1800" dirty="0"/>
          </a:p>
        </p:txBody>
      </p:sp>
      <p:pic>
        <p:nvPicPr>
          <p:cNvPr id="4" name="Picture 2" descr="Malware Detection in the Cloud Computing Era - Aquasec">
            <a:extLst>
              <a:ext uri="{FF2B5EF4-FFF2-40B4-BE49-F238E27FC236}">
                <a16:creationId xmlns:a16="http://schemas.microsoft.com/office/drawing/2014/main" id="{1875556E-F931-3969-A675-0EFA4F7CD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015" y="0"/>
            <a:ext cx="2925985" cy="173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6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C774-790D-BA33-71AC-599D75559383}"/>
              </a:ext>
            </a:extLst>
          </p:cNvPr>
          <p:cNvSpPr>
            <a:spLocks noGrp="1"/>
          </p:cNvSpPr>
          <p:nvPr>
            <p:ph type="title"/>
          </p:nvPr>
        </p:nvSpPr>
        <p:spPr/>
        <p:txBody>
          <a:bodyPr/>
          <a:lstStyle/>
          <a:p>
            <a:r>
              <a:rPr lang="hr-HR" dirty="0" err="1"/>
              <a:t>Phishing</a:t>
            </a:r>
            <a:endParaRPr lang="hr-HR" dirty="0"/>
          </a:p>
        </p:txBody>
      </p:sp>
      <p:sp>
        <p:nvSpPr>
          <p:cNvPr id="3" name="Content Placeholder 2">
            <a:extLst>
              <a:ext uri="{FF2B5EF4-FFF2-40B4-BE49-F238E27FC236}">
                <a16:creationId xmlns:a16="http://schemas.microsoft.com/office/drawing/2014/main" id="{305C2728-7BAA-218E-809F-082640481EDF}"/>
              </a:ext>
            </a:extLst>
          </p:cNvPr>
          <p:cNvSpPr>
            <a:spLocks noGrp="1"/>
          </p:cNvSpPr>
          <p:nvPr>
            <p:ph idx="1"/>
          </p:nvPr>
        </p:nvSpPr>
        <p:spPr>
          <a:xfrm>
            <a:off x="838199" y="1543613"/>
            <a:ext cx="11031909" cy="4351338"/>
          </a:xfrm>
        </p:spPr>
        <p:txBody>
          <a:bodyPr>
            <a:normAutofit/>
          </a:bodyPr>
          <a:lstStyle/>
          <a:p>
            <a:pPr algn="just"/>
            <a:r>
              <a:rPr lang="pl-PL" sz="2000" dirty="0"/>
              <a:t>Ataki </a:t>
            </a:r>
            <a:r>
              <a:rPr lang="pl-PL" sz="2000" dirty="0" err="1"/>
              <a:t>phishingowe</a:t>
            </a:r>
            <a:r>
              <a:rPr lang="pl-PL" sz="2000" dirty="0"/>
              <a:t> obejmują fałszywe wiadomości e-mail, SMS-y, połączenia telefoniczne lub strony internetowe mające na celu </a:t>
            </a:r>
            <a:r>
              <a:rPr lang="pl-PL" sz="2000" b="1" dirty="0">
                <a:solidFill>
                  <a:srgbClr val="1065AB"/>
                </a:solidFill>
              </a:rPr>
              <a:t>nakłonienie osób </a:t>
            </a:r>
            <a:r>
              <a:rPr lang="pl-PL" sz="2000" dirty="0"/>
              <a:t>do ujawnienia danych osobowych lub pobrania złośliwego oprogramowania.</a:t>
            </a:r>
          </a:p>
          <a:p>
            <a:pPr algn="just"/>
            <a:r>
              <a:rPr lang="pl-PL" sz="2000" dirty="0"/>
              <a:t>Aby zwalczać </a:t>
            </a:r>
            <a:r>
              <a:rPr lang="pl-PL" sz="2000" dirty="0" err="1"/>
              <a:t>phishing</a:t>
            </a:r>
            <a:r>
              <a:rPr lang="pl-PL" sz="2000" dirty="0"/>
              <a:t>, organizacje muszą korzystać z </a:t>
            </a:r>
            <a:r>
              <a:rPr lang="pl-PL" sz="2000" b="1" dirty="0">
                <a:solidFill>
                  <a:srgbClr val="1065AB"/>
                </a:solidFill>
              </a:rPr>
              <a:t>zaawansowanych narzędzi do wykrywania zagrożeń</a:t>
            </a:r>
            <a:r>
              <a:rPr lang="pl-PL" sz="2000" dirty="0"/>
              <a:t> i zapewniać solidne szkolenia pracowników, aby skutecznie rozpoznawać i reagować na te oszustwa</a:t>
            </a:r>
          </a:p>
          <a:p>
            <a:pPr algn="just"/>
            <a:r>
              <a:rPr lang="pl-PL" sz="2000" dirty="0" err="1"/>
              <a:t>Phishing</a:t>
            </a:r>
            <a:r>
              <a:rPr lang="pl-PL" sz="2000" dirty="0"/>
              <a:t> jest główną przyczyną naruszeń danych, stanowiąc </a:t>
            </a:r>
            <a:r>
              <a:rPr lang="pl-PL" sz="2000" b="1" dirty="0">
                <a:solidFill>
                  <a:srgbClr val="1065AB"/>
                </a:solidFill>
              </a:rPr>
              <a:t>16%</a:t>
            </a:r>
            <a:r>
              <a:rPr lang="pl-PL" sz="2000" dirty="0"/>
              <a:t> i kosztując organizacje średnio </a:t>
            </a:r>
            <a:r>
              <a:rPr lang="pl-PL" sz="2000" b="1" dirty="0">
                <a:solidFill>
                  <a:srgbClr val="1065AB"/>
                </a:solidFill>
              </a:rPr>
              <a:t>4,76 miliona dolarów za naruszenie</a:t>
            </a:r>
            <a:r>
              <a:rPr lang="en-US" sz="2000" b="1" dirty="0">
                <a:solidFill>
                  <a:srgbClr val="1065AB"/>
                </a:solidFill>
              </a:rPr>
              <a:t> </a:t>
            </a:r>
            <a:r>
              <a:rPr lang="hr-HR" sz="2000" dirty="0"/>
              <a:t>(Kosinski, 2024)</a:t>
            </a:r>
          </a:p>
        </p:txBody>
      </p:sp>
      <p:pic>
        <p:nvPicPr>
          <p:cNvPr id="4" name="Picture 2" descr="6 sure signs someone is phishing you—besides email | Malwarebytes Labs">
            <a:extLst>
              <a:ext uri="{FF2B5EF4-FFF2-40B4-BE49-F238E27FC236}">
                <a16:creationId xmlns:a16="http://schemas.microsoft.com/office/drawing/2014/main" id="{06F74E5D-FC15-7FFB-1AAC-5A3D55990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713" y="4133317"/>
            <a:ext cx="3248064" cy="243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3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4095-1468-9B54-962D-629980AE0131}"/>
              </a:ext>
            </a:extLst>
          </p:cNvPr>
          <p:cNvSpPr>
            <a:spLocks noGrp="1"/>
          </p:cNvSpPr>
          <p:nvPr>
            <p:ph type="title"/>
          </p:nvPr>
        </p:nvSpPr>
        <p:spPr/>
        <p:txBody>
          <a:bodyPr/>
          <a:lstStyle/>
          <a:p>
            <a:r>
              <a:rPr lang="hr-HR" dirty="0"/>
              <a:t>Typy phishingu</a:t>
            </a:r>
          </a:p>
        </p:txBody>
      </p:sp>
      <p:sp>
        <p:nvSpPr>
          <p:cNvPr id="3" name="Content Placeholder 2">
            <a:extLst>
              <a:ext uri="{FF2B5EF4-FFF2-40B4-BE49-F238E27FC236}">
                <a16:creationId xmlns:a16="http://schemas.microsoft.com/office/drawing/2014/main" id="{164BB0CA-355F-B51A-F599-BE95DBE4B06D}"/>
              </a:ext>
            </a:extLst>
          </p:cNvPr>
          <p:cNvSpPr>
            <a:spLocks noGrp="1"/>
          </p:cNvSpPr>
          <p:nvPr>
            <p:ph idx="1"/>
          </p:nvPr>
        </p:nvSpPr>
        <p:spPr/>
        <p:txBody>
          <a:bodyPr>
            <a:normAutofit lnSpcReduction="10000"/>
          </a:bodyPr>
          <a:lstStyle/>
          <a:p>
            <a:pPr algn="just"/>
            <a:r>
              <a:rPr lang="pl-PL" sz="2000" b="1" dirty="0" err="1">
                <a:solidFill>
                  <a:srgbClr val="1065AB"/>
                </a:solidFill>
              </a:rPr>
              <a:t>Phishing</a:t>
            </a:r>
            <a:r>
              <a:rPr lang="pl-PL" sz="2000" b="1" dirty="0">
                <a:solidFill>
                  <a:srgbClr val="1065AB"/>
                </a:solidFill>
              </a:rPr>
              <a:t> mailowy</a:t>
            </a:r>
            <a:r>
              <a:rPr lang="pl-PL" sz="2000" dirty="0"/>
              <a:t>: wykorzystywanie poczty elektronicznej do kradzieży poufnych informacji. Atakujący mogą atakować duże grupy odbiorców, przyjmując tożsamość renomowanych organizacji</a:t>
            </a:r>
            <a:r>
              <a:rPr lang="en-US" sz="2000" dirty="0"/>
              <a:t>.</a:t>
            </a:r>
          </a:p>
          <a:p>
            <a:pPr algn="just">
              <a:lnSpc>
                <a:spcPct val="100000"/>
              </a:lnSpc>
            </a:pPr>
            <a:r>
              <a:rPr lang="pl-PL" sz="2000" b="1" dirty="0" err="1">
                <a:solidFill>
                  <a:srgbClr val="1065AB"/>
                </a:solidFill>
              </a:rPr>
              <a:t>Spear</a:t>
            </a:r>
            <a:r>
              <a:rPr lang="pl-PL" sz="2000" b="1" dirty="0">
                <a:solidFill>
                  <a:srgbClr val="1065AB"/>
                </a:solidFill>
              </a:rPr>
              <a:t> </a:t>
            </a:r>
            <a:r>
              <a:rPr lang="pl-PL" sz="2000" b="1" dirty="0" err="1">
                <a:solidFill>
                  <a:srgbClr val="1065AB"/>
                </a:solidFill>
              </a:rPr>
              <a:t>phishing</a:t>
            </a:r>
            <a:r>
              <a:rPr lang="pl-PL" sz="2000" dirty="0"/>
              <a:t>: wysyłanie zindywidualizowanych wiadomości e-mail, SMS-ów lub połączeń telefonicznych z zamiarem uzyskania dostępu do systemów komputerowych lub poufnych informacji. Korzystając z tej techniki, atakujący zwykle wykorzystują dane </a:t>
            </a:r>
            <a:br>
              <a:rPr lang="pl-PL" sz="2000" dirty="0"/>
            </a:br>
            <a:r>
              <a:rPr lang="pl-PL" sz="2000" dirty="0"/>
              <a:t>z otwartych baz danych, mediów społecznościowych lub wcześniejszych naruszeń, aby wzmocnić swoją legalność</a:t>
            </a:r>
            <a:r>
              <a:rPr lang="en-US" sz="2000" dirty="0"/>
              <a:t>.</a:t>
            </a:r>
          </a:p>
          <a:p>
            <a:pPr algn="just"/>
            <a:r>
              <a:rPr lang="pl-PL" sz="2000" b="1" dirty="0" err="1">
                <a:solidFill>
                  <a:srgbClr val="1065AB"/>
                </a:solidFill>
              </a:rPr>
              <a:t>Whaling</a:t>
            </a:r>
            <a:r>
              <a:rPr lang="pl-PL" sz="2000" dirty="0"/>
              <a:t>: koncentruje się na pracownikach wysokiego szczebla, w tym dyrektorach finansowych i dyrektorach naczelnych. Atakujący tworzą bardzo przekonującą, wysoce dostosowaną komunikację w celu uzyskania poufnych danych i informacji od firmy</a:t>
            </a:r>
            <a:r>
              <a:rPr lang="en-US" sz="2000" dirty="0"/>
              <a:t>.</a:t>
            </a:r>
          </a:p>
          <a:p>
            <a:pPr algn="just"/>
            <a:r>
              <a:rPr lang="pl-PL" sz="2000" b="1" dirty="0" err="1">
                <a:solidFill>
                  <a:srgbClr val="1065AB"/>
                </a:solidFill>
              </a:rPr>
              <a:t>Vishing</a:t>
            </a:r>
            <a:r>
              <a:rPr lang="pl-PL" sz="2000" dirty="0"/>
              <a:t>: wykonywanie połączeń telefonicznych lub zostawianie wiadomości głosowych pod pozorem wiarygodnego źródła. Celem jest zdobycie kont bankowych, wykorzystanie danych osobowych i kradzież pieniędzy</a:t>
            </a:r>
            <a:r>
              <a:rPr lang="en-US" sz="2000" dirty="0"/>
              <a:t>.</a:t>
            </a:r>
          </a:p>
          <a:p>
            <a:pPr algn="just"/>
            <a:endParaRPr lang="hr-HR" sz="2000" dirty="0"/>
          </a:p>
        </p:txBody>
      </p:sp>
    </p:spTree>
    <p:extLst>
      <p:ext uri="{BB962C8B-B14F-4D97-AF65-F5344CB8AC3E}">
        <p14:creationId xmlns:p14="http://schemas.microsoft.com/office/powerpoint/2010/main" val="3736126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C615-1D4F-C4E0-1E03-BD2AFEB8C1AD}"/>
              </a:ext>
            </a:extLst>
          </p:cNvPr>
          <p:cNvSpPr>
            <a:spLocks noGrp="1"/>
          </p:cNvSpPr>
          <p:nvPr>
            <p:ph type="title"/>
          </p:nvPr>
        </p:nvSpPr>
        <p:spPr/>
        <p:txBody>
          <a:bodyPr/>
          <a:lstStyle/>
          <a:p>
            <a:r>
              <a:rPr lang="hr-HR" dirty="0" err="1"/>
              <a:t>Phishing</a:t>
            </a:r>
            <a:r>
              <a:rPr lang="hr-HR" dirty="0"/>
              <a:t> </a:t>
            </a:r>
          </a:p>
        </p:txBody>
      </p:sp>
      <p:sp>
        <p:nvSpPr>
          <p:cNvPr id="3" name="Content Placeholder 2">
            <a:extLst>
              <a:ext uri="{FF2B5EF4-FFF2-40B4-BE49-F238E27FC236}">
                <a16:creationId xmlns:a16="http://schemas.microsoft.com/office/drawing/2014/main" id="{7CAF4EC6-91EA-A58A-5628-D366E5518745}"/>
              </a:ext>
            </a:extLst>
          </p:cNvPr>
          <p:cNvSpPr>
            <a:spLocks noGrp="1"/>
          </p:cNvSpPr>
          <p:nvPr>
            <p:ph idx="1"/>
          </p:nvPr>
        </p:nvSpPr>
        <p:spPr>
          <a:xfrm>
            <a:off x="838200" y="1825625"/>
            <a:ext cx="10613164" cy="4351338"/>
          </a:xfrm>
        </p:spPr>
        <p:txBody>
          <a:bodyPr>
            <a:normAutofit/>
          </a:bodyPr>
          <a:lstStyle/>
          <a:p>
            <a:pPr algn="just"/>
            <a:r>
              <a:rPr lang="en-US" sz="2000" b="1" dirty="0">
                <a:solidFill>
                  <a:srgbClr val="1065AB"/>
                </a:solidFill>
              </a:rPr>
              <a:t>96% </a:t>
            </a:r>
            <a:r>
              <a:rPr lang="pl-PL" sz="2000" dirty="0"/>
              <a:t>ataków </a:t>
            </a:r>
            <a:r>
              <a:rPr lang="pl-PL" sz="2000" dirty="0" err="1"/>
              <a:t>phisingowych</a:t>
            </a:r>
            <a:r>
              <a:rPr lang="pl-PL" sz="2000" dirty="0"/>
              <a:t> przeprowadzanych za pośrednictwem </a:t>
            </a:r>
            <a:r>
              <a:rPr lang="pl-PL" sz="2000" b="1" dirty="0">
                <a:solidFill>
                  <a:srgbClr val="1065AB"/>
                </a:solidFill>
              </a:rPr>
              <a:t>poczty elektronicznej</a:t>
            </a:r>
            <a:endParaRPr lang="hr-HR" sz="2000" b="1" dirty="0">
              <a:solidFill>
                <a:srgbClr val="1065AB"/>
              </a:solidFill>
            </a:endParaRPr>
          </a:p>
          <a:p>
            <a:pPr algn="just"/>
            <a:r>
              <a:rPr lang="pl-PL" sz="2000" b="1" dirty="0">
                <a:solidFill>
                  <a:srgbClr val="1065AB"/>
                </a:solidFill>
              </a:rPr>
              <a:t>90% wycieków danych </a:t>
            </a:r>
            <a:r>
              <a:rPr lang="pl-PL" sz="2000" dirty="0"/>
              <a:t>jest wynikiem ataków </a:t>
            </a:r>
            <a:r>
              <a:rPr lang="pl-PL" sz="2000" dirty="0" err="1"/>
              <a:t>phishingowych</a:t>
            </a:r>
            <a:endParaRPr lang="pl-PL" sz="2000" dirty="0"/>
          </a:p>
          <a:p>
            <a:pPr algn="just"/>
            <a:r>
              <a:rPr lang="pl-PL" sz="2000" dirty="0"/>
              <a:t>Najczęściej "łapaną" grupą wiekową są osoby w wieku od </a:t>
            </a:r>
            <a:r>
              <a:rPr lang="pl-PL" sz="2000" b="1" dirty="0">
                <a:solidFill>
                  <a:srgbClr val="1065AB"/>
                </a:solidFill>
              </a:rPr>
              <a:t>18 do 24 lat</a:t>
            </a:r>
          </a:p>
          <a:p>
            <a:pPr algn="just"/>
            <a:r>
              <a:rPr lang="en-US" sz="2000" b="1" dirty="0" err="1">
                <a:solidFill>
                  <a:srgbClr val="1065AB"/>
                </a:solidFill>
              </a:rPr>
              <a:t>Najczęściej</a:t>
            </a:r>
            <a:r>
              <a:rPr lang="en-US" sz="2000" b="1" dirty="0">
                <a:solidFill>
                  <a:srgbClr val="1065AB"/>
                </a:solidFill>
              </a:rPr>
              <a:t> </a:t>
            </a:r>
            <a:r>
              <a:rPr lang="en-US" sz="2000" b="1" dirty="0" err="1">
                <a:solidFill>
                  <a:srgbClr val="1065AB"/>
                </a:solidFill>
              </a:rPr>
              <a:t>stosowane</a:t>
            </a:r>
            <a:r>
              <a:rPr lang="en-US" sz="2000" b="1" dirty="0">
                <a:solidFill>
                  <a:srgbClr val="1065AB"/>
                </a:solidFill>
              </a:rPr>
              <a:t> </a:t>
            </a:r>
            <a:r>
              <a:rPr lang="en-US" sz="2000" b="1" dirty="0" err="1">
                <a:solidFill>
                  <a:srgbClr val="1065AB"/>
                </a:solidFill>
              </a:rPr>
              <a:t>metody</a:t>
            </a:r>
            <a:r>
              <a:rPr lang="en-US" sz="2000" b="1" dirty="0">
                <a:solidFill>
                  <a:srgbClr val="1065AB"/>
                </a:solidFill>
              </a:rPr>
              <a:t> </a:t>
            </a:r>
            <a:r>
              <a:rPr lang="en-US" sz="2000" b="1" dirty="0" err="1">
                <a:solidFill>
                  <a:srgbClr val="1065AB"/>
                </a:solidFill>
              </a:rPr>
              <a:t>phishingu</a:t>
            </a:r>
            <a:r>
              <a:rPr lang="en-US" sz="2000" dirty="0"/>
              <a:t>:</a:t>
            </a:r>
            <a:endParaRPr lang="hr-HR" sz="2000" dirty="0"/>
          </a:p>
          <a:p>
            <a:pPr lvl="1" algn="just"/>
            <a:r>
              <a:rPr lang="pl-PL" sz="1600" b="1" dirty="0">
                <a:solidFill>
                  <a:srgbClr val="1065AB"/>
                </a:solidFill>
              </a:rPr>
              <a:t>zwykła prośba </a:t>
            </a:r>
            <a:r>
              <a:rPr lang="pl-PL" sz="1600" dirty="0"/>
              <a:t>do użytkownika o przesłanie (w odpowiedzi) jego danych wrażliwych z wykorzystaniem poczty elektronicznej, nadawca fałszywie przedstawia się jako, na przykład, administrator usługi internetowej, który potrzebuje tych danych do weryfikacji informacji, aktualizacji systemu itp.</a:t>
            </a:r>
            <a:endParaRPr lang="hr-HR" sz="1600" dirty="0"/>
          </a:p>
          <a:p>
            <a:pPr lvl="1" algn="just"/>
            <a:r>
              <a:rPr lang="pl-PL" sz="1600" b="1" dirty="0">
                <a:solidFill>
                  <a:srgbClr val="1065AB"/>
                </a:solidFill>
              </a:rPr>
              <a:t>złośliwe linki</a:t>
            </a:r>
            <a:r>
              <a:rPr lang="pl-PL" sz="1600" dirty="0"/>
              <a:t>, często otrzymywane w wiadomościach e-mail, które prowadzą użytkownika do złośliwej strony internetowej. Złośliwy link można odróżnić od legalnego za pomocą tylko jednej litery</a:t>
            </a:r>
            <a:r>
              <a:rPr lang="en-US" sz="1600" dirty="0"/>
              <a:t> (</a:t>
            </a:r>
            <a:r>
              <a:rPr lang="pl-PL" sz="1600" dirty="0"/>
              <a:t>np.</a:t>
            </a:r>
            <a:r>
              <a:rPr lang="en-US" sz="1600" dirty="0"/>
              <a:t> cert[.]</a:t>
            </a:r>
            <a:r>
              <a:rPr lang="en-US" sz="1600" dirty="0" err="1"/>
              <a:t>hr</a:t>
            </a:r>
            <a:r>
              <a:rPr lang="en-US" sz="1600" dirty="0"/>
              <a:t> ≠ </a:t>
            </a:r>
            <a:r>
              <a:rPr lang="en-US" sz="1600" dirty="0" err="1"/>
              <a:t>certt</a:t>
            </a:r>
            <a:r>
              <a:rPr lang="en-US" sz="1600" dirty="0"/>
              <a:t>[.]</a:t>
            </a:r>
            <a:r>
              <a:rPr lang="en-US" sz="1600" dirty="0" err="1"/>
              <a:t>hr</a:t>
            </a:r>
            <a:r>
              <a:rPr lang="en-US" sz="1600" dirty="0"/>
              <a:t>)</a:t>
            </a:r>
            <a:endParaRPr lang="hr-HR" sz="1600" dirty="0"/>
          </a:p>
          <a:p>
            <a:pPr lvl="1" algn="just"/>
            <a:r>
              <a:rPr lang="pl-PL" sz="1600" b="1" dirty="0">
                <a:solidFill>
                  <a:srgbClr val="1065AB"/>
                </a:solidFill>
              </a:rPr>
              <a:t>złośliwa strona internetowa</a:t>
            </a:r>
            <a:r>
              <a:rPr lang="pl-PL" sz="1600" dirty="0"/>
              <a:t>, może wyglądać jak legalna strona internetowa (np. banków lub sklepów internetowych), ale służy do zbierania danych osobowych, uzyskiwania korzyści finansowych lub innych złośliwych działań</a:t>
            </a:r>
          </a:p>
          <a:p>
            <a:pPr lvl="1" algn="just"/>
            <a:r>
              <a:rPr lang="pl-PL" sz="1600" b="1" dirty="0">
                <a:solidFill>
                  <a:srgbClr val="1065AB"/>
                </a:solidFill>
              </a:rPr>
              <a:t>złośliwe wyskakujące okienko </a:t>
            </a:r>
            <a:r>
              <a:rPr lang="pl-PL" sz="1600" dirty="0"/>
              <a:t>na legalnych stronach internetowych („pop-</a:t>
            </a:r>
            <a:r>
              <a:rPr lang="pl-PL" sz="1600" dirty="0" err="1"/>
              <a:t>up</a:t>
            </a:r>
            <a:r>
              <a:rPr lang="pl-PL" sz="1600" dirty="0"/>
              <a:t>” złośliwego wyskakującego okienka z polami do wprowadzania poufnych danych)</a:t>
            </a:r>
            <a:r>
              <a:rPr lang="en-US" sz="1600" dirty="0"/>
              <a:t>.</a:t>
            </a:r>
            <a:endParaRPr lang="hr-HR" sz="1600" dirty="0"/>
          </a:p>
        </p:txBody>
      </p:sp>
    </p:spTree>
    <p:extLst>
      <p:ext uri="{BB962C8B-B14F-4D97-AF65-F5344CB8AC3E}">
        <p14:creationId xmlns:p14="http://schemas.microsoft.com/office/powerpoint/2010/main" val="194858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8F10-A33D-03D4-2580-6E2AC4854227}"/>
              </a:ext>
            </a:extLst>
          </p:cNvPr>
          <p:cNvSpPr>
            <a:spLocks noGrp="1"/>
          </p:cNvSpPr>
          <p:nvPr>
            <p:ph type="title"/>
          </p:nvPr>
        </p:nvSpPr>
        <p:spPr/>
        <p:txBody>
          <a:bodyPr/>
          <a:lstStyle/>
          <a:p>
            <a:r>
              <a:rPr lang="hr-HR" dirty="0"/>
              <a:t>Phishing - przykłady</a:t>
            </a:r>
          </a:p>
        </p:txBody>
      </p:sp>
      <p:pic>
        <p:nvPicPr>
          <p:cNvPr id="5" name="Picture 4">
            <a:extLst>
              <a:ext uri="{FF2B5EF4-FFF2-40B4-BE49-F238E27FC236}">
                <a16:creationId xmlns:a16="http://schemas.microsoft.com/office/drawing/2014/main" id="{695823FF-3C1E-2C22-2E01-CCE96D3D5498}"/>
              </a:ext>
            </a:extLst>
          </p:cNvPr>
          <p:cNvPicPr>
            <a:picLocks noChangeAspect="1"/>
          </p:cNvPicPr>
          <p:nvPr/>
        </p:nvPicPr>
        <p:blipFill>
          <a:blip r:embed="rId2"/>
          <a:stretch>
            <a:fillRect/>
          </a:stretch>
        </p:blipFill>
        <p:spPr>
          <a:xfrm>
            <a:off x="1712879" y="1910287"/>
            <a:ext cx="8766242" cy="3037426"/>
          </a:xfrm>
          <a:prstGeom prst="rect">
            <a:avLst/>
          </a:prstGeom>
        </p:spPr>
      </p:pic>
    </p:spTree>
    <p:extLst>
      <p:ext uri="{BB962C8B-B14F-4D97-AF65-F5344CB8AC3E}">
        <p14:creationId xmlns:p14="http://schemas.microsoft.com/office/powerpoint/2010/main" val="337087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Znaczenie etyki danych</a:t>
            </a:r>
          </a:p>
          <a:p>
            <a:r>
              <a:rPr lang="pl-PL" sz="2000" dirty="0"/>
              <a:t>Podstawy bezpieczeństwa informacji</a:t>
            </a:r>
          </a:p>
          <a:p>
            <a:r>
              <a:rPr lang="pl-PL" sz="2000" dirty="0"/>
              <a:t>Naruszenia bezpieczeństwa danych</a:t>
            </a:r>
          </a:p>
          <a:p>
            <a:r>
              <a:rPr lang="pl-PL" sz="2000" dirty="0"/>
              <a:t>Zagrożenia dla bezpieczeństwa informacji</a:t>
            </a:r>
          </a:p>
          <a:p>
            <a:r>
              <a:rPr lang="pl-PL" sz="2000" dirty="0"/>
              <a:t>Zalecenia dotyczące bezpieczeństwa informacji </a:t>
            </a:r>
            <a:endParaRPr lang="hr-HR"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B4E7-7EAC-8E1D-1AB5-390CB5931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2EEA8-67FB-1FD8-9F22-A09A129E8AD1}"/>
              </a:ext>
            </a:extLst>
          </p:cNvPr>
          <p:cNvSpPr>
            <a:spLocks noGrp="1"/>
          </p:cNvSpPr>
          <p:nvPr>
            <p:ph type="title"/>
          </p:nvPr>
        </p:nvSpPr>
        <p:spPr/>
        <p:txBody>
          <a:bodyPr/>
          <a:lstStyle/>
          <a:p>
            <a:r>
              <a:rPr lang="hr-HR" dirty="0"/>
              <a:t>Phishing - przykłady</a:t>
            </a:r>
          </a:p>
        </p:txBody>
      </p:sp>
      <p:pic>
        <p:nvPicPr>
          <p:cNvPr id="4" name="Picture 2">
            <a:extLst>
              <a:ext uri="{FF2B5EF4-FFF2-40B4-BE49-F238E27FC236}">
                <a16:creationId xmlns:a16="http://schemas.microsoft.com/office/drawing/2014/main" id="{40C5776B-66E5-4892-A033-2F4409CF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547" y="1260391"/>
            <a:ext cx="4483270" cy="559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92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D146-8B9F-0052-E712-3EAF2481E3FE}"/>
              </a:ext>
            </a:extLst>
          </p:cNvPr>
          <p:cNvSpPr>
            <a:spLocks noGrp="1"/>
          </p:cNvSpPr>
          <p:nvPr>
            <p:ph type="title"/>
          </p:nvPr>
        </p:nvSpPr>
        <p:spPr/>
        <p:txBody>
          <a:bodyPr/>
          <a:lstStyle/>
          <a:p>
            <a:r>
              <a:rPr lang="hr-HR" dirty="0"/>
              <a:t>Inne rodzaje zagrożeń</a:t>
            </a:r>
          </a:p>
        </p:txBody>
      </p:sp>
      <p:sp>
        <p:nvSpPr>
          <p:cNvPr id="3" name="Content Placeholder 2">
            <a:extLst>
              <a:ext uri="{FF2B5EF4-FFF2-40B4-BE49-F238E27FC236}">
                <a16:creationId xmlns:a16="http://schemas.microsoft.com/office/drawing/2014/main" id="{38B7FF13-9EBF-B69E-A415-885937AFCC08}"/>
              </a:ext>
            </a:extLst>
          </p:cNvPr>
          <p:cNvSpPr>
            <a:spLocks noGrp="1"/>
          </p:cNvSpPr>
          <p:nvPr>
            <p:ph idx="1"/>
          </p:nvPr>
        </p:nvSpPr>
        <p:spPr/>
        <p:txBody>
          <a:bodyPr>
            <a:normAutofit/>
          </a:bodyPr>
          <a:lstStyle/>
          <a:p>
            <a:pPr algn="just"/>
            <a:r>
              <a:rPr lang="pl-PL" sz="2000" b="1" dirty="0">
                <a:solidFill>
                  <a:srgbClr val="1065AB"/>
                </a:solidFill>
              </a:rPr>
              <a:t>Zagrożenia wewnętrzne</a:t>
            </a:r>
            <a:r>
              <a:rPr lang="pl-PL" sz="2000" dirty="0"/>
              <a:t> to zagrożenia bezpieczeństwa, które pochodzą z wewnątrz organizacji</a:t>
            </a:r>
            <a:r>
              <a:rPr lang="en-US" sz="2000" dirty="0"/>
              <a:t>. </a:t>
            </a:r>
            <a:endParaRPr lang="hr-HR" sz="2000" dirty="0"/>
          </a:p>
          <a:p>
            <a:pPr lvl="1" algn="just"/>
            <a:r>
              <a:rPr lang="pl-PL" sz="1600" dirty="0"/>
              <a:t>Mogą to być pracownicy, kontrahenci lub partnerzy biznesowi, którzy mają dostęp do systemów i danych organizacji. </a:t>
            </a:r>
          </a:p>
          <a:p>
            <a:pPr lvl="1" algn="just"/>
            <a:r>
              <a:rPr lang="pl-PL" sz="1600" dirty="0"/>
              <a:t>Zagrożenia te mogą być szczególnie niebezpieczne, ponieważ </a:t>
            </a:r>
            <a:r>
              <a:rPr lang="pl-PL" sz="1600" dirty="0" err="1"/>
              <a:t>insiderzy</a:t>
            </a:r>
            <a:r>
              <a:rPr lang="pl-PL" sz="1600" dirty="0"/>
              <a:t> często mają legalny dostęp do poufnych informacji i systemów, co utrudnia wykrycie ich złośliwych działań.</a:t>
            </a:r>
            <a:r>
              <a:rPr lang="en-US" sz="1600" dirty="0"/>
              <a:t> </a:t>
            </a:r>
            <a:endParaRPr lang="hr-HR" sz="1600" dirty="0"/>
          </a:p>
          <a:p>
            <a:pPr algn="just"/>
            <a:r>
              <a:rPr lang="pl-PL" sz="2000" b="1" dirty="0">
                <a:solidFill>
                  <a:srgbClr val="1065AB"/>
                </a:solidFill>
              </a:rPr>
              <a:t>Ataki </a:t>
            </a:r>
            <a:r>
              <a:rPr lang="en-US" sz="2000" b="1" dirty="0">
                <a:solidFill>
                  <a:srgbClr val="1065AB"/>
                </a:solidFill>
              </a:rPr>
              <a:t>Distributed Denial-of-Service (DDoS)</a:t>
            </a:r>
            <a:endParaRPr lang="hr-HR" sz="2000" dirty="0"/>
          </a:p>
          <a:p>
            <a:pPr lvl="1" algn="just"/>
            <a:r>
              <a:rPr lang="pl-PL" sz="1600" dirty="0"/>
              <a:t>Ich celem jest zakłócenie normalnego ruchu docelowego serwera, usługi lub sieci poprzez przeciążenie go nadmiernym ruchem internetowym. </a:t>
            </a:r>
          </a:p>
          <a:p>
            <a:pPr lvl="1" algn="just"/>
            <a:r>
              <a:rPr lang="pl-PL" sz="1600" dirty="0"/>
              <a:t>Osiąga się to poprzez wykorzystanie wielu zainfekowanych systemów komputerowych jako źródeł ruchu atakującego. </a:t>
            </a:r>
          </a:p>
          <a:p>
            <a:pPr lvl="1" algn="just"/>
            <a:r>
              <a:rPr lang="pl-PL" sz="1600" dirty="0"/>
              <a:t>Gdy urządzenia te, często rozproszone globalnie, jednocześnie wysyłają liczne żądania do celu, zużywają dostępną przepustowość i zasoby, prowadząc do przerw w świadczeniu usług i uniemożliwiając legalnym użytkownikom dostęp do usługi.</a:t>
            </a:r>
            <a:endParaRPr lang="hr-HR" sz="2000" dirty="0"/>
          </a:p>
        </p:txBody>
      </p:sp>
    </p:spTree>
    <p:extLst>
      <p:ext uri="{BB962C8B-B14F-4D97-AF65-F5344CB8AC3E}">
        <p14:creationId xmlns:p14="http://schemas.microsoft.com/office/powerpoint/2010/main" val="270099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D38E-C6F9-281C-E40A-2A62F1C77F1D}"/>
              </a:ext>
            </a:extLst>
          </p:cNvPr>
          <p:cNvSpPr>
            <a:spLocks noGrp="1"/>
          </p:cNvSpPr>
          <p:nvPr>
            <p:ph type="title"/>
          </p:nvPr>
        </p:nvSpPr>
        <p:spPr/>
        <p:txBody>
          <a:bodyPr>
            <a:normAutofit/>
          </a:bodyPr>
          <a:lstStyle/>
          <a:p>
            <a:r>
              <a:rPr lang="hr-HR" dirty="0"/>
              <a:t>Hakerzy w białych kapeluszach vs. </a:t>
            </a:r>
            <a:br>
              <a:rPr lang="hr-HR" dirty="0"/>
            </a:br>
            <a:r>
              <a:rPr lang="hr-HR" dirty="0"/>
              <a:t>Hakerzy w czarnych kapeluszach</a:t>
            </a:r>
          </a:p>
        </p:txBody>
      </p:sp>
      <p:sp>
        <p:nvSpPr>
          <p:cNvPr id="3" name="Content Placeholder 2">
            <a:extLst>
              <a:ext uri="{FF2B5EF4-FFF2-40B4-BE49-F238E27FC236}">
                <a16:creationId xmlns:a16="http://schemas.microsoft.com/office/drawing/2014/main" id="{AF3DE3A2-EC15-2D6E-895C-0C796E634276}"/>
              </a:ext>
            </a:extLst>
          </p:cNvPr>
          <p:cNvSpPr>
            <a:spLocks noGrp="1"/>
          </p:cNvSpPr>
          <p:nvPr>
            <p:ph idx="1"/>
          </p:nvPr>
        </p:nvSpPr>
        <p:spPr>
          <a:xfrm>
            <a:off x="838199" y="1825625"/>
            <a:ext cx="11237007" cy="4351338"/>
          </a:xfrm>
        </p:spPr>
        <p:txBody>
          <a:bodyPr>
            <a:normAutofit/>
          </a:bodyPr>
          <a:lstStyle/>
          <a:p>
            <a:pPr algn="just"/>
            <a:r>
              <a:rPr lang="pl-PL" sz="2000" dirty="0"/>
              <a:t>Zagrożenia bezpieczeństwa w Internecie są ściśle związane z działaniami </a:t>
            </a:r>
            <a:r>
              <a:rPr lang="pl-PL" sz="2000" b="1" dirty="0">
                <a:solidFill>
                  <a:srgbClr val="1065AB"/>
                </a:solidFill>
                <a:cs typeface="Times New Roman" panose="02020603050405020304" pitchFamily="18" charset="0"/>
              </a:rPr>
              <a:t>hakerów</a:t>
            </a:r>
            <a:r>
              <a:rPr lang="pl-PL" sz="2000" dirty="0"/>
              <a:t>, którzy wykorzystują luki w systemach do różnych złośliwych celów</a:t>
            </a:r>
          </a:p>
          <a:p>
            <a:pPr algn="just"/>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pl-PL" sz="2000" dirty="0">
                <a:effectLst/>
                <a:latin typeface="Tahoma" panose="020B0604030504040204" pitchFamily="34" charset="0"/>
                <a:ea typeface="Calibri" panose="020F0502020204030204" pitchFamily="34" charset="0"/>
                <a:cs typeface="Times New Roman" panose="02020603050405020304" pitchFamily="18" charset="0"/>
              </a:rPr>
              <a:t>Dwie podstawowe kategorie to </a:t>
            </a:r>
            <a:r>
              <a:rPr lang="pl-PL" sz="2000" b="1" dirty="0">
                <a:solidFill>
                  <a:srgbClr val="1065AB"/>
                </a:solidFill>
                <a:cs typeface="Times New Roman" panose="02020603050405020304" pitchFamily="18" charset="0"/>
              </a:rPr>
              <a:t>hakerzy w białych kapeluszach </a:t>
            </a:r>
            <a:r>
              <a:rPr lang="pl-PL" sz="2000" dirty="0">
                <a:effectLst/>
                <a:latin typeface="Tahoma" panose="020B0604030504040204" pitchFamily="34" charset="0"/>
                <a:ea typeface="Calibri" panose="020F0502020204030204" pitchFamily="34" charset="0"/>
                <a:cs typeface="Times New Roman" panose="02020603050405020304" pitchFamily="18" charset="0"/>
              </a:rPr>
              <a:t>i </a:t>
            </a:r>
            <a:r>
              <a:rPr lang="pl-PL" sz="2000" b="1" dirty="0">
                <a:solidFill>
                  <a:srgbClr val="1065AB"/>
                </a:solidFill>
                <a:cs typeface="Times New Roman" panose="02020603050405020304" pitchFamily="18" charset="0"/>
              </a:rPr>
              <a:t>hakerzy w czarnych kapeluszach</a:t>
            </a:r>
          </a:p>
          <a:p>
            <a:pPr algn="just"/>
            <a:r>
              <a:rPr lang="pl-PL" sz="2000" b="1" dirty="0">
                <a:solidFill>
                  <a:srgbClr val="1065AB"/>
                </a:solidFill>
                <a:cs typeface="Times New Roman" panose="02020603050405020304" pitchFamily="18" charset="0"/>
              </a:rPr>
              <a:t>Hakerzy w białych kapeluszach</a:t>
            </a:r>
            <a:r>
              <a:rPr lang="pl-PL" sz="2000" dirty="0">
                <a:effectLst/>
                <a:latin typeface="Tahoma" panose="020B0604030504040204" pitchFamily="34" charset="0"/>
                <a:ea typeface="Calibri" panose="020F0502020204030204" pitchFamily="34" charset="0"/>
                <a:cs typeface="Times New Roman" panose="02020603050405020304" pitchFamily="18" charset="0"/>
              </a:rPr>
              <a:t>, znani również jako etyczni hakerzy, wykorzystują swoje umiejętności do celów obronnych.</a:t>
            </a:r>
            <a:endParaRPr lang="hr-HR" sz="2000" dirty="0"/>
          </a:p>
          <a:p>
            <a:pPr lvl="1" algn="just"/>
            <a:r>
              <a:rPr lang="pl-PL" sz="1800" dirty="0"/>
              <a:t>Ich zadaniem jest ochrona organizacji przed </a:t>
            </a:r>
            <a:r>
              <a:rPr lang="pl-PL" sz="1800" dirty="0" err="1"/>
              <a:t>cyberzagrożeniami</a:t>
            </a:r>
            <a:r>
              <a:rPr lang="pl-PL" sz="1800" dirty="0"/>
              <a:t> poprzez identyfikowanie </a:t>
            </a:r>
            <a:br>
              <a:rPr lang="pl-PL" sz="1800" dirty="0"/>
            </a:br>
            <a:r>
              <a:rPr lang="pl-PL" sz="1800" dirty="0"/>
              <a:t>i naprawianie luk w zabezpieczeniach, zanim złośliwi hakerzy będą mogli je wykorzystać</a:t>
            </a:r>
            <a:r>
              <a:rPr lang="en-US" sz="1800" dirty="0"/>
              <a:t>. </a:t>
            </a:r>
            <a:endParaRPr lang="hr-HR" sz="1800" dirty="0"/>
          </a:p>
          <a:p>
            <a:pPr algn="just"/>
            <a:r>
              <a:rPr lang="pl-PL" sz="2000" dirty="0">
                <a:cs typeface="Times New Roman" panose="02020603050405020304" pitchFamily="18" charset="0"/>
              </a:rPr>
              <a:t>Z kolei </a:t>
            </a:r>
            <a:r>
              <a:rPr lang="pl-PL" sz="2000" b="1" dirty="0">
                <a:solidFill>
                  <a:srgbClr val="1065AB"/>
                </a:solidFill>
              </a:rPr>
              <a:t>hakerzy w czarnych kapeluszach </a:t>
            </a:r>
            <a:r>
              <a:rPr lang="pl-PL" sz="2000" dirty="0">
                <a:cs typeface="Times New Roman" panose="02020603050405020304" pitchFamily="18" charset="0"/>
              </a:rPr>
              <a:t>angażują się w nielegalne działania ze złym zamiarem</a:t>
            </a:r>
            <a:r>
              <a:rPr lang="en-US" sz="2000" dirty="0">
                <a:cs typeface="Times New Roman" panose="02020603050405020304" pitchFamily="18" charset="0"/>
              </a:rPr>
              <a:t>. </a:t>
            </a:r>
            <a:endParaRPr lang="hr-HR" sz="2000" dirty="0">
              <a:cs typeface="Times New Roman" panose="02020603050405020304" pitchFamily="18" charset="0"/>
            </a:endParaRPr>
          </a:p>
          <a:p>
            <a:pPr lvl="1" algn="just"/>
            <a:r>
              <a:rPr lang="pl-PL" sz="1800" dirty="0"/>
              <a:t>Wykorzystują oni luki w zabezpieczeniach w celu osiągnięcia osobistych korzyści, co może obejmować kradzież danych, rozprzestrzenianie złośliwego oprogramowania lub powodowanie zakłóceń</a:t>
            </a:r>
            <a:r>
              <a:rPr lang="en-US" sz="1800" dirty="0"/>
              <a:t>.</a:t>
            </a:r>
            <a:endParaRPr lang="hr-HR" sz="1800" dirty="0"/>
          </a:p>
        </p:txBody>
      </p:sp>
      <p:pic>
        <p:nvPicPr>
          <p:cNvPr id="1026" name="Picture 2" descr="White Hat, Black Hat. The word hack (the root of the word… | by Guy  Perelmuter | Medium">
            <a:extLst>
              <a:ext uri="{FF2B5EF4-FFF2-40B4-BE49-F238E27FC236}">
                <a16:creationId xmlns:a16="http://schemas.microsoft.com/office/drawing/2014/main" id="{9F95D3FC-1EC1-9A0C-B877-9A6C59E98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297" y="0"/>
            <a:ext cx="2904703" cy="152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2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BE32-4BA2-D3A8-2CA4-CA6BFD1B9D36}"/>
              </a:ext>
            </a:extLst>
          </p:cNvPr>
          <p:cNvSpPr>
            <a:spLocks noGrp="1"/>
          </p:cNvSpPr>
          <p:nvPr>
            <p:ph type="title"/>
          </p:nvPr>
        </p:nvSpPr>
        <p:spPr/>
        <p:txBody>
          <a:bodyPr/>
          <a:lstStyle/>
          <a:p>
            <a:r>
              <a:rPr lang="pl-PL" dirty="0"/>
              <a:t>Czas potrzebny hakerowi na złamanie hasła </a:t>
            </a:r>
            <a:br>
              <a:rPr lang="pl-PL" dirty="0"/>
            </a:br>
            <a:r>
              <a:rPr lang="pl-PL" dirty="0"/>
              <a:t>w 2024 r.</a:t>
            </a:r>
            <a:endParaRPr lang="hr-HR" dirty="0"/>
          </a:p>
        </p:txBody>
      </p:sp>
      <p:pic>
        <p:nvPicPr>
          <p:cNvPr id="4" name="Content Placeholder 4" descr="A screen shot of a computer&#10;&#10;Description automatically generated">
            <a:extLst>
              <a:ext uri="{FF2B5EF4-FFF2-40B4-BE49-F238E27FC236}">
                <a16:creationId xmlns:a16="http://schemas.microsoft.com/office/drawing/2014/main" id="{37BA990C-96DA-1D89-15F9-568213E0D058}"/>
              </a:ext>
            </a:extLst>
          </p:cNvPr>
          <p:cNvPicPr>
            <a:picLocks noChangeAspect="1"/>
          </p:cNvPicPr>
          <p:nvPr/>
        </p:nvPicPr>
        <p:blipFill rotWithShape="1">
          <a:blip r:embed="rId2">
            <a:extLst>
              <a:ext uri="{28A0092B-C50C-407E-A947-70E740481C1C}">
                <a14:useLocalDpi xmlns:a14="http://schemas.microsoft.com/office/drawing/2010/main" val="0"/>
              </a:ext>
            </a:extLst>
          </a:blip>
          <a:srcRect b="16720"/>
          <a:stretch/>
        </p:blipFill>
        <p:spPr>
          <a:xfrm>
            <a:off x="1931017" y="1825625"/>
            <a:ext cx="9100429" cy="3999390"/>
          </a:xfrm>
          <a:prstGeom prst="rect">
            <a:avLst/>
          </a:prstGeom>
        </p:spPr>
      </p:pic>
      <p:sp>
        <p:nvSpPr>
          <p:cNvPr id="5" name="TextBox 4">
            <a:extLst>
              <a:ext uri="{FF2B5EF4-FFF2-40B4-BE49-F238E27FC236}">
                <a16:creationId xmlns:a16="http://schemas.microsoft.com/office/drawing/2014/main" id="{8C1F541B-AD3E-7518-3A89-ECC5097F31D0}"/>
              </a:ext>
            </a:extLst>
          </p:cNvPr>
          <p:cNvSpPr txBox="1"/>
          <p:nvPr/>
        </p:nvSpPr>
        <p:spPr>
          <a:xfrm>
            <a:off x="719091" y="6168972"/>
            <a:ext cx="5868140" cy="523220"/>
          </a:xfrm>
          <a:prstGeom prst="rect">
            <a:avLst/>
          </a:prstGeom>
          <a:noFill/>
        </p:spPr>
        <p:txBody>
          <a:bodyPr wrap="square" rtlCol="0">
            <a:spAutoFit/>
          </a:bodyPr>
          <a:lstStyle/>
          <a:p>
            <a:r>
              <a:rPr lang="hr-HR" sz="1400" dirty="0">
                <a:solidFill>
                  <a:schemeClr val="bg1">
                    <a:lumMod val="50000"/>
                  </a:schemeClr>
                </a:solidFill>
              </a:rPr>
              <a:t>Źródło: https://www.hivesystems.com/blog/are-your-passwords-in-the-green?utm_source=tabletext</a:t>
            </a:r>
          </a:p>
        </p:txBody>
      </p:sp>
    </p:spTree>
    <p:extLst>
      <p:ext uri="{BB962C8B-B14F-4D97-AF65-F5344CB8AC3E}">
        <p14:creationId xmlns:p14="http://schemas.microsoft.com/office/powerpoint/2010/main" val="235170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5EC8-C11E-E668-BDD4-F1D70082431C}"/>
              </a:ext>
            </a:extLst>
          </p:cNvPr>
          <p:cNvSpPr>
            <a:spLocks noGrp="1"/>
          </p:cNvSpPr>
          <p:nvPr>
            <p:ph type="title"/>
          </p:nvPr>
        </p:nvSpPr>
        <p:spPr/>
        <p:txBody>
          <a:bodyPr/>
          <a:lstStyle/>
          <a:p>
            <a:r>
              <a:rPr lang="hr-HR" dirty="0"/>
              <a:t>Zalecenia dotyczące bezpieczeństwa informacji</a:t>
            </a:r>
          </a:p>
        </p:txBody>
      </p:sp>
      <p:sp>
        <p:nvSpPr>
          <p:cNvPr id="3" name="Content Placeholder 2">
            <a:extLst>
              <a:ext uri="{FF2B5EF4-FFF2-40B4-BE49-F238E27FC236}">
                <a16:creationId xmlns:a16="http://schemas.microsoft.com/office/drawing/2014/main" id="{0A3064FD-5D6E-5146-7209-6DE172744CB4}"/>
              </a:ext>
            </a:extLst>
          </p:cNvPr>
          <p:cNvSpPr>
            <a:spLocks noGrp="1"/>
          </p:cNvSpPr>
          <p:nvPr>
            <p:ph idx="1"/>
          </p:nvPr>
        </p:nvSpPr>
        <p:spPr/>
        <p:txBody>
          <a:bodyPr>
            <a:normAutofit/>
          </a:bodyPr>
          <a:lstStyle/>
          <a:p>
            <a:r>
              <a:rPr lang="pl-PL" sz="2400" dirty="0"/>
              <a:t>Używaj </a:t>
            </a:r>
            <a:r>
              <a:rPr lang="en-US" sz="2400" b="1" dirty="0">
                <a:solidFill>
                  <a:srgbClr val="1065AB"/>
                </a:solidFill>
              </a:rPr>
              <a:t>s</a:t>
            </a:r>
            <a:r>
              <a:rPr lang="pl-PL" sz="2400" b="1" dirty="0" err="1">
                <a:solidFill>
                  <a:srgbClr val="1065AB"/>
                </a:solidFill>
              </a:rPr>
              <a:t>ilnych</a:t>
            </a:r>
            <a:r>
              <a:rPr lang="pl-PL" sz="2400" b="1" dirty="0">
                <a:solidFill>
                  <a:srgbClr val="1065AB"/>
                </a:solidFill>
              </a:rPr>
              <a:t> haseł</a:t>
            </a:r>
          </a:p>
          <a:p>
            <a:r>
              <a:rPr lang="pl-PL" sz="2400" dirty="0"/>
              <a:t>Jeśli to możliwe</a:t>
            </a:r>
            <a:r>
              <a:rPr lang="en-US" sz="2400" dirty="0"/>
              <a:t>, </a:t>
            </a:r>
            <a:r>
              <a:rPr lang="en-US" sz="2400" b="1" dirty="0" err="1">
                <a:solidFill>
                  <a:srgbClr val="1065AB"/>
                </a:solidFill>
              </a:rPr>
              <a:t>włącz</a:t>
            </a:r>
            <a:r>
              <a:rPr lang="en-US" sz="2400" b="1" dirty="0">
                <a:solidFill>
                  <a:srgbClr val="1065AB"/>
                </a:solidFill>
              </a:rPr>
              <a:t> </a:t>
            </a:r>
            <a:r>
              <a:rPr lang="en-US" sz="2400" b="1" dirty="0" err="1">
                <a:solidFill>
                  <a:srgbClr val="1065AB"/>
                </a:solidFill>
              </a:rPr>
              <a:t>uwierzytelnianie</a:t>
            </a:r>
            <a:r>
              <a:rPr lang="en-US" sz="2400" b="1" dirty="0">
                <a:solidFill>
                  <a:srgbClr val="1065AB"/>
                </a:solidFill>
              </a:rPr>
              <a:t> </a:t>
            </a:r>
            <a:r>
              <a:rPr lang="en-US" sz="2400" b="1" dirty="0" err="1">
                <a:solidFill>
                  <a:srgbClr val="1065AB"/>
                </a:solidFill>
              </a:rPr>
              <a:t>wieloskładnikowe</a:t>
            </a:r>
            <a:r>
              <a:rPr lang="en-US" sz="2400" b="1" dirty="0">
                <a:solidFill>
                  <a:srgbClr val="1065AB"/>
                </a:solidFill>
              </a:rPr>
              <a:t> (MFA)</a:t>
            </a:r>
            <a:endParaRPr lang="hr-HR" sz="2400" b="1" dirty="0">
              <a:solidFill>
                <a:srgbClr val="1065AB"/>
              </a:solidFill>
            </a:endParaRPr>
          </a:p>
          <a:p>
            <a:r>
              <a:rPr lang="pl-PL" sz="2400" b="1" dirty="0">
                <a:solidFill>
                  <a:srgbClr val="1065AB"/>
                </a:solidFill>
              </a:rPr>
              <a:t>Aktualizuj oprogramowanie</a:t>
            </a:r>
            <a:endParaRPr lang="en-US" sz="2400" dirty="0">
              <a:solidFill>
                <a:srgbClr val="1065AB"/>
              </a:solidFill>
            </a:endParaRPr>
          </a:p>
          <a:p>
            <a:r>
              <a:rPr lang="pl-PL" sz="2400" dirty="0"/>
              <a:t>Bądź świadomy </a:t>
            </a:r>
            <a:r>
              <a:rPr lang="pl-PL" sz="2400" b="1" dirty="0">
                <a:solidFill>
                  <a:srgbClr val="1065AB"/>
                </a:solidFill>
              </a:rPr>
              <a:t>oszustw p</a:t>
            </a:r>
            <a:r>
              <a:rPr lang="en-US" sz="2400" b="1" dirty="0" err="1">
                <a:solidFill>
                  <a:srgbClr val="1065AB"/>
                </a:solidFill>
              </a:rPr>
              <a:t>hishing</a:t>
            </a:r>
            <a:r>
              <a:rPr lang="pl-PL" sz="2400" b="1" dirty="0">
                <a:solidFill>
                  <a:srgbClr val="1065AB"/>
                </a:solidFill>
              </a:rPr>
              <a:t>owych</a:t>
            </a:r>
            <a:endParaRPr lang="hr-HR" sz="2400" b="1" dirty="0">
              <a:solidFill>
                <a:srgbClr val="1065AB"/>
              </a:solidFill>
            </a:endParaRPr>
          </a:p>
          <a:p>
            <a:r>
              <a:rPr lang="pl-PL" sz="2400" dirty="0"/>
              <a:t>Korzystaj z</a:t>
            </a:r>
            <a:r>
              <a:rPr lang="en-US" sz="2400" b="1" dirty="0">
                <a:solidFill>
                  <a:srgbClr val="1065AB"/>
                </a:solidFill>
              </a:rPr>
              <a:t> </a:t>
            </a:r>
            <a:r>
              <a:rPr lang="pl-PL" sz="2400" b="1" dirty="0">
                <a:solidFill>
                  <a:srgbClr val="1065AB"/>
                </a:solidFill>
              </a:rPr>
              <a:t>bezpiecznych połączeń</a:t>
            </a:r>
            <a:endParaRPr lang="hr-HR" sz="2400" b="1" dirty="0">
              <a:solidFill>
                <a:srgbClr val="1065AB"/>
              </a:solidFill>
            </a:endParaRPr>
          </a:p>
          <a:p>
            <a:r>
              <a:rPr lang="pl-PL" sz="2400" dirty="0"/>
              <a:t>Regularnie</a:t>
            </a:r>
            <a:r>
              <a:rPr lang="pl-PL" sz="2400" b="1" dirty="0">
                <a:solidFill>
                  <a:srgbClr val="1065AB"/>
                </a:solidFill>
              </a:rPr>
              <a:t> twórz kopie zapasowe danych </a:t>
            </a:r>
            <a:r>
              <a:rPr lang="en-US" sz="2400" b="1" dirty="0">
                <a:solidFill>
                  <a:srgbClr val="1065AB"/>
                </a:solidFill>
              </a:rPr>
              <a:t>Backup data</a:t>
            </a:r>
            <a:endParaRPr lang="en-US" sz="2400" dirty="0"/>
          </a:p>
          <a:p>
            <a:r>
              <a:rPr lang="pl-PL" sz="2400" dirty="0"/>
              <a:t>Zainstaluj </a:t>
            </a:r>
            <a:r>
              <a:rPr lang="pl-PL" sz="2400" b="1" dirty="0">
                <a:solidFill>
                  <a:srgbClr val="1065AB"/>
                </a:solidFill>
              </a:rPr>
              <a:t>oprogramowanie antywirusowe</a:t>
            </a:r>
          </a:p>
          <a:p>
            <a:r>
              <a:rPr lang="pl-PL" sz="2400" b="1" dirty="0">
                <a:solidFill>
                  <a:srgbClr val="1065AB"/>
                </a:solidFill>
              </a:rPr>
              <a:t>Monitoruj konta </a:t>
            </a:r>
            <a:r>
              <a:rPr lang="en-US" sz="2400" dirty="0"/>
              <a:t>regular</a:t>
            </a:r>
            <a:r>
              <a:rPr lang="pl-PL" sz="2400" dirty="0"/>
              <a:t>nie</a:t>
            </a:r>
            <a:endParaRPr lang="hr-HR" sz="2400" dirty="0"/>
          </a:p>
        </p:txBody>
      </p:sp>
    </p:spTree>
    <p:extLst>
      <p:ext uri="{BB962C8B-B14F-4D97-AF65-F5344CB8AC3E}">
        <p14:creationId xmlns:p14="http://schemas.microsoft.com/office/powerpoint/2010/main" val="239439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8"/>
            <a:ext cx="10298651" cy="3814757"/>
          </a:xfrm>
          <a:solidFill>
            <a:schemeClr val="bg1">
              <a:lumMod val="95000"/>
            </a:schemeClr>
          </a:solidFill>
        </p:spPr>
        <p:txBody>
          <a:bodyPr>
            <a:normAutofit fontScale="92500" lnSpcReduction="10000"/>
          </a:bodyPr>
          <a:lstStyle/>
          <a:p>
            <a:pPr algn="just"/>
            <a:r>
              <a:rPr lang="pl-PL" sz="1800" dirty="0">
                <a:effectLst/>
                <a:latin typeface="Tahoma" panose="020B0604030504040204" pitchFamily="34" charset="0"/>
                <a:ea typeface="Calibri" panose="020F0502020204030204" pitchFamily="34" charset="0"/>
                <a:cs typeface="Times New Roman" panose="02020603050405020304" pitchFamily="18" charset="0"/>
              </a:rPr>
              <a:t>W erze transformacji cyfrowej etyczne postępowanie z danymi i ich bezpieczeństwo stały się głównymi kwestiami dla osób fizycznych i organizacji</a:t>
            </a:r>
          </a:p>
          <a:p>
            <a:pPr algn="just"/>
            <a:r>
              <a:rPr lang="pl-PL" sz="1800" dirty="0">
                <a:effectLst/>
                <a:latin typeface="Tahoma" panose="020B0604030504040204" pitchFamily="34" charset="0"/>
                <a:ea typeface="Calibri" panose="020F0502020204030204" pitchFamily="34" charset="0"/>
                <a:cs typeface="Times New Roman" panose="02020603050405020304" pitchFamily="18" charset="0"/>
              </a:rPr>
              <a:t>Ponieważ codziennie gromadzone i przetwarzane są ogromne ilości danych osobowych i wrażliwych, bardzo ważne jest zapewnienie odpowiedzialnego i bezpiecznego zarządzania tymi danymi</a:t>
            </a:r>
          </a:p>
          <a:p>
            <a:pPr algn="just"/>
            <a:r>
              <a:rPr lang="pl-PL" sz="1800" dirty="0">
                <a:effectLst/>
                <a:latin typeface="Tahoma" panose="020B0604030504040204" pitchFamily="34" charset="0"/>
                <a:ea typeface="Calibri" panose="020F0502020204030204" pitchFamily="34" charset="0"/>
                <a:cs typeface="Times New Roman" panose="02020603050405020304" pitchFamily="18" charset="0"/>
              </a:rPr>
              <a:t>Wyzwania etyczne związane z praktykami dotyczącymi danych nie są proste i często nie mają jednoznacznych rozwiązań</a:t>
            </a:r>
          </a:p>
          <a:p>
            <a:pPr algn="just"/>
            <a:r>
              <a:rPr lang="pl-PL" sz="1800" dirty="0">
                <a:effectLst/>
                <a:latin typeface="Tahoma" panose="020B0604030504040204" pitchFamily="34" charset="0"/>
                <a:ea typeface="Calibri" panose="020F0502020204030204" pitchFamily="34" charset="0"/>
                <a:cs typeface="Times New Roman" panose="02020603050405020304" pitchFamily="18" charset="0"/>
              </a:rPr>
              <a:t>Bezpieczeństwo informacji ma obecnie zasadnicze znaczenie dla wiarygodności i integralności organizacji w erze cyfrowej</a:t>
            </a:r>
          </a:p>
          <a:p>
            <a:pPr algn="just"/>
            <a:r>
              <a:rPr lang="pl-PL" sz="1800" dirty="0">
                <a:effectLst/>
                <a:latin typeface="Tahoma" panose="020B0604030504040204" pitchFamily="34" charset="0"/>
                <a:ea typeface="Calibri" panose="020F0502020204030204" pitchFamily="34" charset="0"/>
                <a:cs typeface="Times New Roman" panose="02020603050405020304" pitchFamily="18" charset="0"/>
              </a:rPr>
              <a:t>XXI wiek był świadkiem jednych z najpoważniejszych naruszeń danych, podkreślając słabe punkty systemów cyfrowych i krytyczną potrzebę solidnych środków bezpieczeństwa.</a:t>
            </a:r>
          </a:p>
          <a:p>
            <a:pPr algn="just"/>
            <a:r>
              <a:rPr lang="pl-PL" sz="1800" dirty="0">
                <a:effectLst/>
                <a:latin typeface="Tahoma" panose="020B0604030504040204" pitchFamily="34" charset="0"/>
                <a:ea typeface="Calibri" panose="020F0502020204030204" pitchFamily="34" charset="0"/>
                <a:cs typeface="Times New Roman" panose="02020603050405020304" pitchFamily="18" charset="0"/>
              </a:rPr>
              <a:t>Zagrożenie bezpieczeństwa to złośliwe działanie, które próbuje uszkodzić lub ukraść dane, narazić na szwank systemy organizacji lub narazić na szwank firmę jako całość. </a:t>
            </a:r>
          </a:p>
          <a:p>
            <a:pPr algn="just"/>
            <a:r>
              <a:rPr lang="pl-PL" sz="1800" dirty="0">
                <a:effectLst/>
                <a:latin typeface="Tahoma" panose="020B0604030504040204" pitchFamily="34" charset="0"/>
                <a:ea typeface="Calibri" panose="020F0502020204030204" pitchFamily="34" charset="0"/>
                <a:cs typeface="Times New Roman" panose="02020603050405020304" pitchFamily="18" charset="0"/>
              </a:rPr>
              <a:t>Rozumiejąc etyczne implikacje przetwarzania danych i rozpoznając istniejące zagrożenia bezpieczeństwa, osoby i organizacje mogą opracować skuteczne strategie ochrony poufnych informacji.</a:t>
            </a:r>
          </a:p>
        </p:txBody>
      </p:sp>
    </p:spTree>
    <p:extLst>
      <p:ext uri="{BB962C8B-B14F-4D97-AF65-F5344CB8AC3E}">
        <p14:creationId xmlns:p14="http://schemas.microsoft.com/office/powerpoint/2010/main" val="329829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1335773"/>
            <a:ext cx="9144000" cy="4186454"/>
          </a:xfrm>
        </p:spPr>
        <p:txBody>
          <a:bodyPr>
            <a:normAutofit fontScale="90000"/>
          </a:bodyPr>
          <a:lstStyle/>
          <a:p>
            <a:r>
              <a:rPr lang="pl-PL" sz="4000" dirty="0"/>
              <a:t>Autorzy:</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Etyka danych</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10000"/>
          </a:bodyPr>
          <a:lstStyle/>
          <a:p>
            <a:pPr algn="just"/>
            <a:r>
              <a:rPr lang="pl-PL" sz="2400" dirty="0"/>
              <a:t>W erze transformacji cyfrowej etyczne postępowanie z danymi i ich bezpieczeństwo stały się </a:t>
            </a:r>
            <a:r>
              <a:rPr lang="pl-PL" sz="2400" b="1" dirty="0">
                <a:solidFill>
                  <a:srgbClr val="1065AB"/>
                </a:solidFill>
              </a:rPr>
              <a:t>głównymi kwestiami </a:t>
            </a:r>
            <a:r>
              <a:rPr lang="pl-PL" sz="2400" dirty="0"/>
              <a:t>dla osób fizycznych i organizacji</a:t>
            </a:r>
          </a:p>
          <a:p>
            <a:pPr algn="just"/>
            <a:r>
              <a:rPr lang="pl-PL" sz="2400" dirty="0"/>
              <a:t>Ponieważ codziennie gromadzone i przetwarzane są ogromne ilości danych osobowych i wrażliwych, bardzo ważne jest zapewnienie, że dane te są zarządzane w sposób </a:t>
            </a:r>
            <a:r>
              <a:rPr lang="pl-PL" sz="2400" b="1" dirty="0">
                <a:solidFill>
                  <a:srgbClr val="1065AB"/>
                </a:solidFill>
              </a:rPr>
              <a:t>odpowiedzialny</a:t>
            </a:r>
            <a:r>
              <a:rPr lang="pl-PL" sz="2400" dirty="0"/>
              <a:t> i </a:t>
            </a:r>
            <a:r>
              <a:rPr lang="pl-PL" sz="2400" b="1" dirty="0">
                <a:solidFill>
                  <a:srgbClr val="1065AB"/>
                </a:solidFill>
              </a:rPr>
              <a:t>bezpieczny</a:t>
            </a:r>
            <a:r>
              <a:rPr lang="pl-PL" sz="2400" dirty="0"/>
              <a:t>.</a:t>
            </a:r>
          </a:p>
          <a:p>
            <a:pPr algn="just"/>
            <a:r>
              <a:rPr lang="pl-PL" sz="2400" b="1" dirty="0">
                <a:solidFill>
                  <a:srgbClr val="1065AB"/>
                </a:solidFill>
              </a:rPr>
              <a:t>Etyka danych </a:t>
            </a:r>
            <a:r>
              <a:rPr lang="pl-PL" sz="2400" dirty="0"/>
              <a:t>odnosi się do zasad moralnych i praktyk kierujących gromadzeniem, przetwarzaniem, udostępnianiem i wykorzystywaniem danych </a:t>
            </a:r>
            <a:br>
              <a:rPr lang="pl-PL" sz="2400" dirty="0"/>
            </a:br>
            <a:r>
              <a:rPr lang="pl-PL" sz="2400" dirty="0"/>
              <a:t>w celu zapewnienia poszanowania praw osób fizycznych, dobrobytu społecznego </a:t>
            </a:r>
            <a:br>
              <a:rPr lang="pl-PL" sz="2400" dirty="0"/>
            </a:br>
            <a:r>
              <a:rPr lang="pl-PL" sz="2400" dirty="0"/>
              <a:t>i zaufania. </a:t>
            </a:r>
          </a:p>
          <a:p>
            <a:pPr algn="just"/>
            <a:r>
              <a:rPr lang="pl-PL" sz="2400" dirty="0"/>
              <a:t>Obejmuje ona przejrzystość, odpowiedzialność, uczciwość i prywatność, zapewniając, że praktyki dotyczące danych są zgodne ze </a:t>
            </a:r>
            <a:r>
              <a:rPr lang="pl-PL" sz="2400" b="1" dirty="0">
                <a:solidFill>
                  <a:srgbClr val="1065AB"/>
                </a:solidFill>
              </a:rPr>
              <a:t>standardami etycznymi i ramami prawnymi</a:t>
            </a:r>
            <a:r>
              <a:rPr lang="pl-PL" sz="2400" dirty="0"/>
              <a:t>, aby zapobiegać szkodom i promować odpowiedzialne innowacje.</a:t>
            </a: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5C Etyki Danych</a:t>
            </a:r>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825625"/>
            <a:ext cx="6707819" cy="4351338"/>
          </a:xfrm>
        </p:spPr>
        <p:txBody>
          <a:bodyPr>
            <a:normAutofit/>
          </a:bodyPr>
          <a:lstStyle/>
          <a:p>
            <a:pPr algn="just"/>
            <a:r>
              <a:rPr lang="pl-PL" sz="2000" dirty="0"/>
              <a:t>Zasady etycznego postępowania z danymi</a:t>
            </a:r>
            <a:r>
              <a:rPr lang="hr-HR" sz="2000" dirty="0"/>
              <a:t>: </a:t>
            </a:r>
          </a:p>
          <a:p>
            <a:pPr lvl="1" algn="just"/>
            <a:r>
              <a:rPr lang="pl-PL" sz="1600" b="1" dirty="0">
                <a:solidFill>
                  <a:srgbClr val="1065AB"/>
                </a:solidFill>
              </a:rPr>
              <a:t>Zgoda (ang. </a:t>
            </a:r>
            <a:r>
              <a:rPr lang="pl-PL" sz="1600" b="1" dirty="0" err="1">
                <a:solidFill>
                  <a:srgbClr val="1065AB"/>
                </a:solidFill>
              </a:rPr>
              <a:t>Consent</a:t>
            </a:r>
            <a:r>
              <a:rPr lang="pl-PL" sz="1600" b="1" dirty="0">
                <a:solidFill>
                  <a:srgbClr val="1065AB"/>
                </a:solidFill>
              </a:rPr>
              <a:t>)</a:t>
            </a:r>
            <a:r>
              <a:rPr lang="pl-PL" sz="1600" dirty="0"/>
              <a:t>: Uzyskanie świadomej, dobrowolnej zgody od osób fizycznych przed zebraniem ich danych, zapewnienie przejrzystości w zakresie wykorzystania danych</a:t>
            </a:r>
            <a:r>
              <a:rPr lang="en-US" sz="1600" dirty="0"/>
              <a:t>.</a:t>
            </a:r>
          </a:p>
          <a:p>
            <a:pPr lvl="1" algn="just"/>
            <a:r>
              <a:rPr lang="pl-PL" sz="1600" b="1" dirty="0">
                <a:solidFill>
                  <a:srgbClr val="1065AB"/>
                </a:solidFill>
              </a:rPr>
              <a:t>Gromadzenie (ang. Collection)</a:t>
            </a:r>
            <a:r>
              <a:rPr lang="pl-PL" sz="1600" dirty="0"/>
              <a:t>: Gromadzenie tylko niezbędnych danych do określonych celów, unikając nadmiernego gromadzenia danych.</a:t>
            </a:r>
          </a:p>
          <a:p>
            <a:pPr lvl="1" algn="just"/>
            <a:r>
              <a:rPr lang="pl-PL" sz="1600" b="1" dirty="0">
                <a:solidFill>
                  <a:srgbClr val="1065AB"/>
                </a:solidFill>
              </a:rPr>
              <a:t>Kontrola (ang. Control)</a:t>
            </a:r>
            <a:r>
              <a:rPr lang="pl-PL" sz="1600" dirty="0"/>
              <a:t>: Umożliwienie osobom fizycznym dostępu do ich danych, ich przeglądania i aktualizowania, zapewniając im kontrolę nad ich wykorzystaniem.</a:t>
            </a:r>
          </a:p>
          <a:p>
            <a:pPr lvl="1" algn="just"/>
            <a:r>
              <a:rPr lang="pl-PL" sz="1600" b="1" dirty="0">
                <a:solidFill>
                  <a:srgbClr val="1065AB"/>
                </a:solidFill>
              </a:rPr>
              <a:t>Poufność (ang. </a:t>
            </a:r>
            <a:r>
              <a:rPr lang="pl-PL" sz="1600" b="1" dirty="0" err="1">
                <a:solidFill>
                  <a:srgbClr val="1065AB"/>
                </a:solidFill>
              </a:rPr>
              <a:t>Confidentiality</a:t>
            </a:r>
            <a:r>
              <a:rPr lang="pl-PL" sz="1600" b="1" dirty="0">
                <a:solidFill>
                  <a:srgbClr val="1065AB"/>
                </a:solidFill>
              </a:rPr>
              <a:t>)</a:t>
            </a:r>
            <a:r>
              <a:rPr lang="pl-PL" sz="1600" dirty="0"/>
              <a:t>: Ochrona danych przed nieautoryzowanym dostępem i naruszeniami dzięki solidnym środkom bezpieczeństwa.</a:t>
            </a:r>
          </a:p>
          <a:p>
            <a:pPr lvl="1" algn="just"/>
            <a:r>
              <a:rPr lang="pl-PL" sz="1600" b="1" dirty="0">
                <a:solidFill>
                  <a:srgbClr val="1065AB"/>
                </a:solidFill>
              </a:rPr>
              <a:t>Zgodność (ang. </a:t>
            </a:r>
            <a:r>
              <a:rPr lang="pl-PL" sz="1600" b="1" dirty="0" err="1">
                <a:solidFill>
                  <a:srgbClr val="1065AB"/>
                </a:solidFill>
              </a:rPr>
              <a:t>Compliance</a:t>
            </a:r>
            <a:r>
              <a:rPr lang="pl-PL" sz="1600" b="1" dirty="0">
                <a:solidFill>
                  <a:srgbClr val="1065AB"/>
                </a:solidFill>
              </a:rPr>
              <a:t>)</a:t>
            </a:r>
            <a:r>
              <a:rPr lang="pl-PL" sz="1600" dirty="0"/>
              <a:t>: Przestrzeganie wymogów prawnych i regulacyjnych, przeprowadzanie regularnych audytów w celu zapewnienia ciągłej zgodności</a:t>
            </a:r>
            <a:r>
              <a:rPr lang="en-US" sz="1600" dirty="0"/>
              <a:t>.</a:t>
            </a:r>
          </a:p>
          <a:p>
            <a:pPr lvl="1" algn="just"/>
            <a:endParaRPr lang="hr-HR" sz="1600" dirty="0"/>
          </a:p>
        </p:txBody>
      </p:sp>
      <p:pic>
        <p:nvPicPr>
          <p:cNvPr id="5" name="Obraz 4" descr="Obraz zawierający tekst, zrzut ekranu, krąg, Czcionka&#10;&#10;Zawartość wygenerowana przez sztuczną inteligencję może być niepoprawna.">
            <a:extLst>
              <a:ext uri="{FF2B5EF4-FFF2-40B4-BE49-F238E27FC236}">
                <a16:creationId xmlns:a16="http://schemas.microsoft.com/office/drawing/2014/main" id="{77C89180-4212-689D-6FB1-EAE3EE5F5EE0}"/>
              </a:ext>
            </a:extLst>
          </p:cNvPr>
          <p:cNvPicPr>
            <a:picLocks noChangeAspect="1"/>
          </p:cNvPicPr>
          <p:nvPr/>
        </p:nvPicPr>
        <p:blipFill>
          <a:blip r:embed="rId2"/>
          <a:stretch>
            <a:fillRect/>
          </a:stretch>
        </p:blipFill>
        <p:spPr>
          <a:xfrm>
            <a:off x="7674110" y="1607090"/>
            <a:ext cx="4026185" cy="3376800"/>
          </a:xfrm>
          <a:prstGeom prst="rect">
            <a:avLst/>
          </a:prstGeom>
        </p:spPr>
      </p:pic>
      <p:sp>
        <p:nvSpPr>
          <p:cNvPr id="4" name="TextBox 4">
            <a:extLst>
              <a:ext uri="{FF2B5EF4-FFF2-40B4-BE49-F238E27FC236}">
                <a16:creationId xmlns:a16="http://schemas.microsoft.com/office/drawing/2014/main" id="{7547A131-B4AF-FAF8-6BF2-18F891318D9B}"/>
              </a:ext>
            </a:extLst>
          </p:cNvPr>
          <p:cNvSpPr txBox="1"/>
          <p:nvPr/>
        </p:nvSpPr>
        <p:spPr>
          <a:xfrm>
            <a:off x="7609416" y="5641494"/>
            <a:ext cx="4314728" cy="307777"/>
          </a:xfrm>
          <a:prstGeom prst="rect">
            <a:avLst/>
          </a:prstGeom>
          <a:noFill/>
        </p:spPr>
        <p:txBody>
          <a:bodyPr wrap="square" rtlCol="0">
            <a:spAutoFit/>
          </a:bodyPr>
          <a:lstStyle/>
          <a:p>
            <a:pPr algn="ctr"/>
            <a:r>
              <a:rPr lang="hr-HR" sz="1400" dirty="0">
                <a:solidFill>
                  <a:schemeClr val="bg1">
                    <a:lumMod val="50000"/>
                  </a:schemeClr>
                </a:solidFill>
              </a:rPr>
              <a:t>Źródło: opracowanie własne na podstawie Atlan (2023)</a:t>
            </a:r>
          </a:p>
        </p:txBody>
      </p:sp>
    </p:spTree>
    <p:extLst>
      <p:ext uri="{BB962C8B-B14F-4D97-AF65-F5344CB8AC3E}">
        <p14:creationId xmlns:p14="http://schemas.microsoft.com/office/powerpoint/2010/main" val="21686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Podstawowe zasady etyki danych</a:t>
            </a:r>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751736"/>
            <a:ext cx="10515599" cy="4778375"/>
          </a:xfrm>
        </p:spPr>
        <p:txBody>
          <a:bodyPr>
            <a:normAutofit fontScale="92500" lnSpcReduction="20000"/>
          </a:bodyPr>
          <a:lstStyle/>
          <a:p>
            <a:pPr algn="just"/>
            <a:r>
              <a:rPr lang="pl-PL" sz="1800" b="1" dirty="0">
                <a:solidFill>
                  <a:srgbClr val="1065AB"/>
                </a:solidFill>
              </a:rPr>
              <a:t>Własność </a:t>
            </a:r>
            <a:r>
              <a:rPr lang="pl-PL" sz="1800" dirty="0"/>
              <a:t>podkreśla, że osoby fizyczne zachowują prawo własności do swoich danych osobowych. Gromadzenie danych osobowych bez wyraźnej zgody jest zarówno niezgodne z prawem, jak i nieetyczne. Firmy muszą uzyskać zgodę za pośrednictwem jasnych umów lub cyfrowych polityk prywatności, zapewniając, że użytkownicy są świadomi i zgadzają się na praktyki gromadzenia danych</a:t>
            </a:r>
            <a:r>
              <a:rPr lang="en-US" sz="1800" dirty="0"/>
              <a:t>.</a:t>
            </a:r>
          </a:p>
          <a:p>
            <a:pPr algn="just"/>
            <a:r>
              <a:rPr lang="pl-PL" sz="1800" b="1" dirty="0">
                <a:solidFill>
                  <a:srgbClr val="1065AB"/>
                </a:solidFill>
              </a:rPr>
              <a:t>Przejrzystość </a:t>
            </a:r>
            <a:r>
              <a:rPr lang="pl-PL" sz="1800" dirty="0"/>
              <a:t>obejmuje jasną komunikację dotyczącą sposobu gromadzenia, przechowywania </a:t>
            </a:r>
            <a:br>
              <a:rPr lang="pl-PL" sz="1800" dirty="0"/>
            </a:br>
            <a:r>
              <a:rPr lang="pl-PL" sz="1800" dirty="0"/>
              <a:t>i wykorzystywania danych. Firmy muszą informować osoby fizyczne o metodach i celach gromadzenia danych. Taka przejrzystość buduje zaufanie i pozwala użytkownikom podejmować świadome decyzje dotyczące ich danych. Zwodnicze praktyki lub zatajanie informacji o wykorzystaniu danych są zarówno nieetyczne, jak i niezgodne z prawem</a:t>
            </a:r>
            <a:r>
              <a:rPr lang="en-US" sz="1800" dirty="0"/>
              <a:t>.</a:t>
            </a:r>
          </a:p>
          <a:p>
            <a:pPr algn="just"/>
            <a:r>
              <a:rPr lang="pl-PL" sz="1800" b="1" dirty="0">
                <a:solidFill>
                  <a:srgbClr val="1065AB"/>
                </a:solidFill>
              </a:rPr>
              <a:t>Prywatność </a:t>
            </a:r>
            <a:r>
              <a:rPr lang="pl-PL" sz="1800" dirty="0"/>
              <a:t>koncentruje się na odpowiedzialności firm za ochronę prywatności danych osobowych. Nawet za zgodą, dane osobowe nie powinny być udostępniane publicznie bez wyraźnej zgody danej osoby. Firmy muszą wdrożyć solidne środki bezpieczeństwa w celu ochrony danych osobowych przed nieautoryzowanym dostępem lub naruszeniami</a:t>
            </a:r>
            <a:r>
              <a:rPr lang="en-US" sz="1800" dirty="0"/>
              <a:t>.</a:t>
            </a:r>
          </a:p>
          <a:p>
            <a:pPr algn="just"/>
            <a:r>
              <a:rPr lang="pl-PL" sz="1800" b="1" dirty="0">
                <a:solidFill>
                  <a:srgbClr val="1065AB"/>
                </a:solidFill>
              </a:rPr>
              <a:t>Intencja </a:t>
            </a:r>
            <a:r>
              <a:rPr lang="pl-PL" sz="1800" dirty="0"/>
              <a:t>odnosi się do etycznych motywacji stojących za gromadzeniem i wykorzystywaniem danych. Dane powinny być gromadzone i wykorzystywane do celów, które są korzystne i nieszkodliwe dla jednostek lub społeczeństwa. Etyczne praktyki w zakresie danych obejmują wykorzystywanie danych </a:t>
            </a:r>
            <a:br>
              <a:rPr lang="pl-PL" sz="1800" dirty="0"/>
            </a:br>
            <a:r>
              <a:rPr lang="pl-PL" sz="1800" dirty="0"/>
              <a:t>w celu poprawy doświadczeń użytkowników i ulepszenia usług bez wykorzystywania lub powodowania szkód</a:t>
            </a:r>
            <a:r>
              <a:rPr lang="en-US" sz="1800" dirty="0"/>
              <a:t>.</a:t>
            </a:r>
          </a:p>
          <a:p>
            <a:pPr algn="just"/>
            <a:r>
              <a:rPr lang="pl-PL" sz="1800" b="1" dirty="0">
                <a:solidFill>
                  <a:srgbClr val="1065AB"/>
                </a:solidFill>
              </a:rPr>
              <a:t>Wynik </a:t>
            </a:r>
            <a:r>
              <a:rPr lang="pl-PL" sz="1800" dirty="0"/>
              <a:t>uwzględnia szerszy wpływ wykorzystania danych na jednostki i społeczeństwo. Firmy muszą ocenić potencjalne konsekwencje swoich praktyk w zakresie danych i dążyć do uniknięcia negatywnych skutków. Zasada ta podkreśla potrzebę etycznego przewidywania i odpowiedzialności w podejmowaniu decyzji opartych na danych</a:t>
            </a:r>
            <a:r>
              <a:rPr lang="en-US" sz="1800" dirty="0"/>
              <a:t>.</a:t>
            </a:r>
          </a:p>
          <a:p>
            <a:pPr algn="just"/>
            <a:endParaRPr lang="hr-HR" sz="1800" dirty="0"/>
          </a:p>
        </p:txBody>
      </p:sp>
    </p:spTree>
    <p:extLst>
      <p:ext uri="{BB962C8B-B14F-4D97-AF65-F5344CB8AC3E}">
        <p14:creationId xmlns:p14="http://schemas.microsoft.com/office/powerpoint/2010/main" val="425497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2F5D-49C6-D1FF-8780-86ECC938E3C9}"/>
              </a:ext>
            </a:extLst>
          </p:cNvPr>
          <p:cNvSpPr>
            <a:spLocks noGrp="1"/>
          </p:cNvSpPr>
          <p:nvPr>
            <p:ph type="title"/>
          </p:nvPr>
        </p:nvSpPr>
        <p:spPr/>
        <p:txBody>
          <a:bodyPr/>
          <a:lstStyle/>
          <a:p>
            <a:r>
              <a:rPr lang="hr-HR" dirty="0"/>
              <a:t>Bezpieczeństwo informacji</a:t>
            </a:r>
          </a:p>
        </p:txBody>
      </p:sp>
      <p:sp>
        <p:nvSpPr>
          <p:cNvPr id="3" name="Content Placeholder 2">
            <a:extLst>
              <a:ext uri="{FF2B5EF4-FFF2-40B4-BE49-F238E27FC236}">
                <a16:creationId xmlns:a16="http://schemas.microsoft.com/office/drawing/2014/main" id="{527DB850-05B7-D684-0DA7-7833FE3A934F}"/>
              </a:ext>
            </a:extLst>
          </p:cNvPr>
          <p:cNvSpPr>
            <a:spLocks noGrp="1"/>
          </p:cNvSpPr>
          <p:nvPr>
            <p:ph idx="1"/>
          </p:nvPr>
        </p:nvSpPr>
        <p:spPr/>
        <p:txBody>
          <a:bodyPr>
            <a:normAutofit/>
          </a:bodyPr>
          <a:lstStyle/>
          <a:p>
            <a:pPr algn="just"/>
            <a:r>
              <a:rPr lang="pl-PL" sz="2400" b="1" dirty="0">
                <a:solidFill>
                  <a:srgbClr val="1065AB"/>
                </a:solidFill>
              </a:rPr>
              <a:t>Bezpieczeństwo informacji </a:t>
            </a:r>
            <a:r>
              <a:rPr lang="pl-PL" sz="2400" dirty="0"/>
              <a:t>odnosi się do kompleksowego zestawu praktyk i zasad mających na celu ochronę informacji i systemów informatycznych przed nieautoryzowanym dostępem, wykorzystaniem, ujawnieniem, zakłóceniem, modyfikacją lub zniszczeniem. </a:t>
            </a:r>
          </a:p>
          <a:p>
            <a:pPr algn="just"/>
            <a:r>
              <a:rPr lang="pl-PL" sz="2400" dirty="0"/>
              <a:t>Zapewnia poufność, integralność i dostępność danych poprzez </a:t>
            </a:r>
            <a:r>
              <a:rPr lang="pl-PL" sz="2400" b="1" dirty="0">
                <a:solidFill>
                  <a:srgbClr val="1065AB"/>
                </a:solidFill>
              </a:rPr>
              <a:t>wdrożenie środków ochronnych</a:t>
            </a:r>
            <a:r>
              <a:rPr lang="pl-PL" sz="2400" dirty="0"/>
              <a:t>, polityk i technologii. </a:t>
            </a:r>
          </a:p>
          <a:p>
            <a:pPr algn="just"/>
            <a:r>
              <a:rPr lang="pl-PL" sz="2400" dirty="0"/>
              <a:t>Środki te obejmują kontrolę dostępu, szyfrowanie, odzyskiwanie danych po awarii oraz zgodność z normami prawnymi i regulacyjnymi w celu </a:t>
            </a:r>
            <a:r>
              <a:rPr lang="pl-PL" sz="2400" b="1" dirty="0">
                <a:solidFill>
                  <a:srgbClr val="1065AB"/>
                </a:solidFill>
              </a:rPr>
              <a:t>ograniczenia ryzyka </a:t>
            </a:r>
            <a:r>
              <a:rPr lang="pl-PL" sz="2400" dirty="0"/>
              <a:t>i </a:t>
            </a:r>
            <a:r>
              <a:rPr lang="pl-PL" sz="2400" b="1" dirty="0">
                <a:solidFill>
                  <a:srgbClr val="1065AB"/>
                </a:solidFill>
              </a:rPr>
              <a:t>ochrony </a:t>
            </a:r>
            <a:r>
              <a:rPr lang="pl-PL" sz="2400" dirty="0"/>
              <a:t>przed potencjalnymi zagrożeniami.</a:t>
            </a:r>
          </a:p>
          <a:p>
            <a:pPr algn="just"/>
            <a:r>
              <a:rPr lang="pl-PL" sz="2400" dirty="0"/>
              <a:t>Bezpieczeństwo informacji ma obecnie </a:t>
            </a:r>
            <a:r>
              <a:rPr lang="pl-PL" sz="2400" b="1" dirty="0">
                <a:solidFill>
                  <a:srgbClr val="1065AB"/>
                </a:solidFill>
              </a:rPr>
              <a:t>zasadnicze</a:t>
            </a:r>
            <a:r>
              <a:rPr lang="pl-PL" sz="2400" dirty="0"/>
              <a:t> znaczenie dla wiarygodności i integralności organizacji w erze cyfrowej.</a:t>
            </a:r>
            <a:endParaRPr lang="hr-HR" sz="2400" dirty="0"/>
          </a:p>
        </p:txBody>
      </p:sp>
    </p:spTree>
    <p:extLst>
      <p:ext uri="{BB962C8B-B14F-4D97-AF65-F5344CB8AC3E}">
        <p14:creationId xmlns:p14="http://schemas.microsoft.com/office/powerpoint/2010/main" val="327087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a:t>Znaczenie bezpieczeństwa informacji</a:t>
            </a:r>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pPr algn="just"/>
            <a:r>
              <a:rPr lang="pl-PL" sz="2400" dirty="0"/>
              <a:t>Bezpieczeństwo informacji </a:t>
            </a:r>
            <a:r>
              <a:rPr lang="pl-PL" sz="2400" b="1" dirty="0">
                <a:solidFill>
                  <a:srgbClr val="1065AB"/>
                </a:solidFill>
              </a:rPr>
              <a:t>chroni wrażliwe dane </a:t>
            </a:r>
            <a:r>
              <a:rPr lang="pl-PL" sz="2400" dirty="0"/>
              <a:t>przed nieautoryzowanym dostępem, naruszeniami i kradzieżą</a:t>
            </a:r>
          </a:p>
          <a:p>
            <a:pPr algn="just"/>
            <a:r>
              <a:rPr lang="pl-PL" sz="2400" dirty="0"/>
              <a:t>Obejmuje to dane osobowe, dane finansowe, własność intelektualną </a:t>
            </a:r>
            <a:br>
              <a:rPr lang="pl-PL" sz="2400" dirty="0"/>
            </a:br>
            <a:r>
              <a:rPr lang="pl-PL" sz="2400" dirty="0"/>
              <a:t>i poufną komunikację biznesową. </a:t>
            </a:r>
          </a:p>
          <a:p>
            <a:pPr algn="just"/>
            <a:r>
              <a:rPr lang="pl-PL" sz="2400" dirty="0"/>
              <a:t>W miarę jak cyberataki stają się coraz bardziej wyrafinowane, ryzyko naruszenia danych rośnie, potencjalnie prowadząc do poważnych </a:t>
            </a:r>
            <a:r>
              <a:rPr lang="pl-PL" sz="2400" b="1" dirty="0">
                <a:solidFill>
                  <a:srgbClr val="1065AB"/>
                </a:solidFill>
              </a:rPr>
              <a:t>strat finansowych i utraty reputacji</a:t>
            </a:r>
            <a:r>
              <a:rPr lang="pl-PL" sz="2400" dirty="0"/>
              <a:t>. </a:t>
            </a:r>
          </a:p>
          <a:p>
            <a:pPr algn="just"/>
            <a:r>
              <a:rPr lang="pl-PL" sz="2400" dirty="0"/>
              <a:t>Przykładowo, naruszenie </a:t>
            </a:r>
            <a:r>
              <a:rPr lang="pl-PL" sz="2400" dirty="0" err="1"/>
              <a:t>Equifax</a:t>
            </a:r>
            <a:r>
              <a:rPr lang="pl-PL" sz="2400" dirty="0"/>
              <a:t> z 2017 r. ujawniło dane osobowe </a:t>
            </a:r>
            <a:r>
              <a:rPr lang="pl-PL" sz="2400" b="1" dirty="0">
                <a:solidFill>
                  <a:srgbClr val="1065AB"/>
                </a:solidFill>
              </a:rPr>
              <a:t>147 milionów osób</a:t>
            </a:r>
            <a:r>
              <a:rPr lang="pl-PL" sz="2400" dirty="0"/>
              <a:t>, co doprowadziło do ugody w wysokości do 425 milionów dolarów </a:t>
            </a:r>
            <a:r>
              <a:rPr lang="en-US" sz="2400" dirty="0"/>
              <a:t>(Federal Trade Commission, 2022). </a:t>
            </a:r>
            <a:endParaRPr lang="hr-HR" sz="2400" dirty="0"/>
          </a:p>
        </p:txBody>
      </p:sp>
    </p:spTree>
    <p:extLst>
      <p:ext uri="{BB962C8B-B14F-4D97-AF65-F5344CB8AC3E}">
        <p14:creationId xmlns:p14="http://schemas.microsoft.com/office/powerpoint/2010/main" val="283332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a:t>Znaczenie bezpieczeństwa informacji</a:t>
            </a:r>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pPr algn="just"/>
            <a:r>
              <a:rPr lang="pl-PL" sz="2400" dirty="0"/>
              <a:t>Bezpieczeństwo informacji ma kluczowe znaczenie dla </a:t>
            </a:r>
            <a:r>
              <a:rPr lang="pl-PL" sz="2400" b="1" dirty="0">
                <a:solidFill>
                  <a:srgbClr val="1065AB"/>
                </a:solidFill>
              </a:rPr>
              <a:t>utrzymania zaufania konsumentów</a:t>
            </a:r>
            <a:r>
              <a:rPr lang="pl-PL" sz="2400" dirty="0"/>
              <a:t>. </a:t>
            </a:r>
          </a:p>
          <a:p>
            <a:pPr algn="just"/>
            <a:r>
              <a:rPr lang="pl-PL" sz="2400" dirty="0"/>
              <a:t>W czasach, gdy prywatność danych ma kluczowe znaczenie, klienci są coraz bardziej zaniepokojeni sposobem, w jaki przetwarzane są ich informacje. </a:t>
            </a:r>
          </a:p>
          <a:p>
            <a:pPr algn="just"/>
            <a:r>
              <a:rPr lang="pl-PL" sz="2400" dirty="0"/>
              <a:t>Silna architektura bezpieczeństwa informacji zapewnia, że dane konsumentów są bezpieczne, co sprzyja lojalności i zaufaniu. </a:t>
            </a:r>
          </a:p>
          <a:p>
            <a:pPr algn="just"/>
            <a:r>
              <a:rPr lang="pl-PL" sz="2400" dirty="0"/>
              <a:t>Według ankiety IBM, </a:t>
            </a:r>
            <a:r>
              <a:rPr lang="pl-PL" sz="2400" b="1" dirty="0">
                <a:solidFill>
                  <a:srgbClr val="1065AB"/>
                </a:solidFill>
              </a:rPr>
              <a:t>75% </a:t>
            </a:r>
            <a:r>
              <a:rPr lang="pl-PL" sz="2400" dirty="0"/>
              <a:t>klientów nie kupiłoby od firmy, której nie ufają, że chroni ich dane (PR </a:t>
            </a:r>
            <a:r>
              <a:rPr lang="pl-PL" sz="2400" dirty="0" err="1"/>
              <a:t>Newswire</a:t>
            </a:r>
            <a:r>
              <a:rPr lang="pl-PL" sz="2400" dirty="0"/>
              <a:t>, 2018). </a:t>
            </a:r>
          </a:p>
          <a:p>
            <a:pPr algn="just"/>
            <a:r>
              <a:rPr lang="pl-PL" sz="2400" dirty="0"/>
              <a:t>Bezpieczeństwo informacji jest zatem zarówno potrzebą technologiczną, jak i strategicznym </a:t>
            </a:r>
            <a:r>
              <a:rPr lang="pl-PL" sz="2400" b="1" dirty="0">
                <a:solidFill>
                  <a:srgbClr val="1065AB"/>
                </a:solidFill>
              </a:rPr>
              <a:t>imperatywem</a:t>
            </a:r>
            <a:r>
              <a:rPr lang="pl-PL" sz="2400" dirty="0"/>
              <a:t> biznesowym</a:t>
            </a:r>
            <a:endParaRPr lang="hr-HR" sz="2400" b="1" dirty="0">
              <a:solidFill>
                <a:srgbClr val="1065AB"/>
              </a:solidFill>
            </a:endParaRPr>
          </a:p>
        </p:txBody>
      </p:sp>
    </p:spTree>
    <p:extLst>
      <p:ext uri="{BB962C8B-B14F-4D97-AF65-F5344CB8AC3E}">
        <p14:creationId xmlns:p14="http://schemas.microsoft.com/office/powerpoint/2010/main" val="97951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hr-HR" dirty="0"/>
              <a:t>Triada CIA</a:t>
            </a:r>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a:xfrm>
            <a:off x="838200" y="1414997"/>
            <a:ext cx="10515600" cy="4351338"/>
          </a:xfrm>
        </p:spPr>
        <p:txBody>
          <a:bodyPr>
            <a:normAutofit/>
          </a:bodyPr>
          <a:lstStyle/>
          <a:p>
            <a:pPr algn="just"/>
            <a:r>
              <a:rPr lang="pl-PL" sz="2400" dirty="0"/>
              <a:t>Informacje są uważane za bezpieczne, jeśli spełniają trzy główne założenia</a:t>
            </a:r>
            <a:r>
              <a:rPr lang="en-US" sz="2400" dirty="0"/>
              <a:t>:</a:t>
            </a:r>
          </a:p>
          <a:p>
            <a:pPr lvl="1" algn="just"/>
            <a:r>
              <a:rPr lang="pl-PL" sz="1800" b="1" dirty="0">
                <a:solidFill>
                  <a:srgbClr val="1065AB"/>
                </a:solidFill>
              </a:rPr>
              <a:t>Poufność (ang. </a:t>
            </a:r>
            <a:r>
              <a:rPr lang="pl-PL" sz="1800" b="1" dirty="0" err="1">
                <a:solidFill>
                  <a:srgbClr val="1065AB"/>
                </a:solidFill>
              </a:rPr>
              <a:t>Confidentiality</a:t>
            </a:r>
            <a:r>
              <a:rPr lang="pl-PL" sz="1800" b="1" dirty="0">
                <a:solidFill>
                  <a:srgbClr val="1065AB"/>
                </a:solidFill>
              </a:rPr>
              <a:t>): </a:t>
            </a:r>
            <a:r>
              <a:rPr lang="pl-PL" sz="1800" dirty="0"/>
              <a:t>dostęp do poufnych informacji mają tylko upoważnione osoby.</a:t>
            </a:r>
          </a:p>
          <a:p>
            <a:pPr lvl="1" algn="just"/>
            <a:r>
              <a:rPr lang="pl-PL" sz="1800" b="1" dirty="0">
                <a:solidFill>
                  <a:srgbClr val="1065AB"/>
                </a:solidFill>
              </a:rPr>
              <a:t>Uczciwość (ang. </a:t>
            </a:r>
            <a:r>
              <a:rPr lang="pl-PL" sz="1800" b="1" dirty="0" err="1">
                <a:solidFill>
                  <a:srgbClr val="1065AB"/>
                </a:solidFill>
              </a:rPr>
              <a:t>Integrity</a:t>
            </a:r>
            <a:r>
              <a:rPr lang="pl-PL" sz="1800" b="1" dirty="0">
                <a:solidFill>
                  <a:srgbClr val="1065AB"/>
                </a:solidFill>
              </a:rPr>
              <a:t>): </a:t>
            </a:r>
            <a:r>
              <a:rPr lang="pl-PL" sz="1800" dirty="0"/>
              <a:t>informacje mogą być zmieniane tylko przez osoby posiadające odpowiednie uprawnienia.</a:t>
            </a:r>
          </a:p>
          <a:p>
            <a:pPr lvl="1" algn="just"/>
            <a:r>
              <a:rPr lang="pl-PL" sz="1800" b="1" dirty="0">
                <a:solidFill>
                  <a:srgbClr val="1065AB"/>
                </a:solidFill>
              </a:rPr>
              <a:t>Dostępność (ang. </a:t>
            </a:r>
            <a:r>
              <a:rPr lang="pl-PL" sz="1800" b="1" dirty="0" err="1">
                <a:solidFill>
                  <a:srgbClr val="1065AB"/>
                </a:solidFill>
              </a:rPr>
              <a:t>Availability</a:t>
            </a:r>
            <a:r>
              <a:rPr lang="pl-PL" sz="1800" b="1" dirty="0">
                <a:solidFill>
                  <a:srgbClr val="1065AB"/>
                </a:solidFill>
              </a:rPr>
              <a:t>): </a:t>
            </a:r>
            <a:r>
              <a:rPr lang="pl-PL" sz="1800" dirty="0"/>
              <a:t>informacje i zasoby są dostępne dla autoryzowanych użytkowników zawsze, gdy są potrzebne</a:t>
            </a:r>
          </a:p>
          <a:p>
            <a:pPr algn="just"/>
            <a:r>
              <a:rPr lang="pl-PL" sz="2400" dirty="0"/>
              <a:t>Te założenia są często nazywane triadą </a:t>
            </a:r>
            <a:r>
              <a:rPr lang="pl-PL" sz="2400" b="1" dirty="0">
                <a:solidFill>
                  <a:srgbClr val="1065AB"/>
                </a:solidFill>
              </a:rPr>
              <a:t>CIA</a:t>
            </a:r>
            <a:r>
              <a:rPr lang="pl-PL" sz="2400" dirty="0"/>
              <a:t>, jak pokazano na Rysunku </a:t>
            </a:r>
            <a:endParaRPr lang="hr-HR" sz="2400" dirty="0"/>
          </a:p>
        </p:txBody>
      </p:sp>
      <p:pic>
        <p:nvPicPr>
          <p:cNvPr id="5" name="Obraz 4" descr="Obraz zawierający trójkąt, linia&#10;&#10;Zawartość wygenerowana przez sztuczną inteligencję może być niepoprawna.">
            <a:extLst>
              <a:ext uri="{FF2B5EF4-FFF2-40B4-BE49-F238E27FC236}">
                <a16:creationId xmlns:a16="http://schemas.microsoft.com/office/drawing/2014/main" id="{DFAFD36B-540E-080A-BE0E-8BE9C89A6E7F}"/>
              </a:ext>
            </a:extLst>
          </p:cNvPr>
          <p:cNvPicPr>
            <a:picLocks noChangeAspect="1"/>
          </p:cNvPicPr>
          <p:nvPr/>
        </p:nvPicPr>
        <p:blipFill>
          <a:blip r:embed="rId2"/>
          <a:stretch>
            <a:fillRect/>
          </a:stretch>
        </p:blipFill>
        <p:spPr>
          <a:xfrm>
            <a:off x="3717130" y="4232686"/>
            <a:ext cx="3773416" cy="2595600"/>
          </a:xfrm>
          <a:prstGeom prst="rect">
            <a:avLst/>
          </a:prstGeom>
        </p:spPr>
      </p:pic>
      <p:sp>
        <p:nvSpPr>
          <p:cNvPr id="4" name="TextBox 4">
            <a:extLst>
              <a:ext uri="{FF2B5EF4-FFF2-40B4-BE49-F238E27FC236}">
                <a16:creationId xmlns:a16="http://schemas.microsoft.com/office/drawing/2014/main" id="{DC3203A6-BFAE-EC42-6177-BDF8ECFA2EF7}"/>
              </a:ext>
            </a:extLst>
          </p:cNvPr>
          <p:cNvSpPr txBox="1"/>
          <p:nvPr/>
        </p:nvSpPr>
        <p:spPr>
          <a:xfrm>
            <a:off x="576765" y="6292986"/>
            <a:ext cx="3140365" cy="523220"/>
          </a:xfrm>
          <a:prstGeom prst="rect">
            <a:avLst/>
          </a:prstGeom>
          <a:noFill/>
        </p:spPr>
        <p:txBody>
          <a:bodyPr wrap="square" rtlCol="0">
            <a:spAutoFit/>
          </a:bodyPr>
          <a:lstStyle/>
          <a:p>
            <a:pPr algn="ctr"/>
            <a:r>
              <a:rPr lang="hr-HR" sz="1400" dirty="0">
                <a:solidFill>
                  <a:schemeClr val="bg1">
                    <a:lumMod val="50000"/>
                  </a:schemeClr>
                </a:solidFill>
              </a:rPr>
              <a:t>Źródło: opracowanie własne na podstawie Kim i Solomon (2018)</a:t>
            </a:r>
          </a:p>
        </p:txBody>
      </p:sp>
    </p:spTree>
    <p:extLst>
      <p:ext uri="{BB962C8B-B14F-4D97-AF65-F5344CB8AC3E}">
        <p14:creationId xmlns:p14="http://schemas.microsoft.com/office/powerpoint/2010/main" val="319554427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8445EC49-0E48-4292-A76E-F613C48FB13E}"/>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3133</TotalTime>
  <Words>2716</Words>
  <Application>Microsoft Office PowerPoint</Application>
  <PresentationFormat>Widescreen</PresentationFormat>
  <Paragraphs>152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Motyw pakietu Office</vt:lpstr>
      <vt:lpstr>Business Intelligence</vt:lpstr>
      <vt:lpstr>Agenda</vt:lpstr>
      <vt:lpstr>Etyka danych</vt:lpstr>
      <vt:lpstr>5C Etyki Danych</vt:lpstr>
      <vt:lpstr>Podstawowe zasady etyki danych</vt:lpstr>
      <vt:lpstr>Bezpieczeństwo informacji</vt:lpstr>
      <vt:lpstr>Znaczenie bezpieczeństwa informacji</vt:lpstr>
      <vt:lpstr>Znaczenie bezpieczeństwa informacji</vt:lpstr>
      <vt:lpstr>Triada CIA</vt:lpstr>
      <vt:lpstr>Ryzyko/zagrożenia/podatność na zagrożenia</vt:lpstr>
      <vt:lpstr>Naruszenia danych</vt:lpstr>
      <vt:lpstr>Naruszenia danych</vt:lpstr>
      <vt:lpstr>Naruszenia danych – przykłady</vt:lpstr>
      <vt:lpstr>Naruszenia danych – przykłady</vt:lpstr>
      <vt:lpstr>Zagrożenia bezpieczeństwa informacji</vt:lpstr>
      <vt:lpstr>Phishing</vt:lpstr>
      <vt:lpstr>Typy phishingu</vt:lpstr>
      <vt:lpstr>Phishing </vt:lpstr>
      <vt:lpstr>Phishing - przykłady</vt:lpstr>
      <vt:lpstr>Phishing - przykłady</vt:lpstr>
      <vt:lpstr>Inne rodzaje zagrożeń</vt:lpstr>
      <vt:lpstr>Hakerzy w białych kapeluszach vs.  Hakerzy w czarnych kapeluszach</vt:lpstr>
      <vt:lpstr>Czas potrzebny hakerowi na złamanie hasła  w 2024 r.</vt:lpstr>
      <vt:lpstr>Zalecenia dotyczące bezpieczeństwa informacji</vt:lpstr>
      <vt:lpstr>Podsumowanie</vt:lpstr>
      <vt:lpstr>Autorzy:  Dario Šebalj Dejan Mirčetić Michał Adamczak   Wersja finalna: czerwiec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67</cp:revision>
  <dcterms:created xsi:type="dcterms:W3CDTF">2023-07-06T12:09:08Z</dcterms:created>
  <dcterms:modified xsi:type="dcterms:W3CDTF">2025-10-16T07:01:23Z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