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4" r:id="rId8"/>
    <p:sldId id="295" r:id="rId9"/>
    <p:sldId id="281" r:id="rId10"/>
    <p:sldId id="296" r:id="rId11"/>
    <p:sldId id="297" r:id="rId12"/>
    <p:sldId id="298" r:id="rId13"/>
    <p:sldId id="301" r:id="rId14"/>
    <p:sldId id="302" r:id="rId15"/>
    <p:sldId id="299" r:id="rId16"/>
    <p:sldId id="300" r:id="rId17"/>
    <p:sldId id="303" r:id="rId18"/>
    <p:sldId id="266" r:id="rId19"/>
    <p:sldId id="334" r:id="rId20"/>
    <p:sldId id="263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B9E8A-2484-4D9E-8F4A-F3658B108928}" v="9" dt="2023-11-15T12:03:04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  <pc:spChg chg="mod">
          <ac:chgData name="Dario Šebalj" userId="a71eced3-786e-4eb6-80ca-f62c4fda7d06" providerId="ADAL" clId="{7F8B9E8A-2484-4D9E-8F4A-F3658B108928}" dt="2023-11-15T08:29:59.071" v="20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7F8B9E8A-2484-4D9E-8F4A-F3658B108928}" dt="2023-11-15T08:30:08.744" v="61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7F8B9E8A-2484-4D9E-8F4A-F3658B108928}" dt="2023-11-15T08:30:26.285" v="68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  <pc:spChg chg="mod">
          <ac:chgData name="Dario Šebalj" userId="a71eced3-786e-4eb6-80ca-f62c4fda7d06" providerId="ADAL" clId="{7F8B9E8A-2484-4D9E-8F4A-F3658B108928}" dt="2023-11-15T08:43:11.091" v="852" actId="20577"/>
          <ac:spMkLst>
            <pc:docMk/>
            <pc:sldMk cId="2863694609" sldId="261"/>
            <ac:spMk id="2" creationId="{AF697325-8BCA-B448-0837-308C16D93043}"/>
          </ac:spMkLst>
        </pc:spChg>
        <pc:spChg chg="mod">
          <ac:chgData name="Dario Šebalj" userId="a71eced3-786e-4eb6-80ca-f62c4fda7d06" providerId="ADAL" clId="{7F8B9E8A-2484-4D9E-8F4A-F3658B108928}" dt="2023-11-15T08:43:28.768" v="865" actId="20577"/>
          <ac:spMkLst>
            <pc:docMk/>
            <pc:sldMk cId="2863694609" sldId="261"/>
            <ac:spMk id="4" creationId="{DA80D9A8-F91F-498A-4D74-FA98B65087EC}"/>
          </ac:spMkLst>
        </pc:spChg>
        <pc:picChg chg="del">
          <ac:chgData name="Dario Šebalj" userId="a71eced3-786e-4eb6-80ca-f62c4fda7d06" providerId="ADAL" clId="{7F8B9E8A-2484-4D9E-8F4A-F3658B108928}" dt="2023-11-15T08:43:12.091" v="853" actId="478"/>
          <ac:picMkLst>
            <pc:docMk/>
            <pc:sldMk cId="2863694609" sldId="261"/>
            <ac:picMk id="3" creationId="{5E77643A-CFB1-E7E6-9523-A1109680183C}"/>
          </ac:picMkLst>
        </pc:picChg>
        <pc:picChg chg="add mod">
          <ac:chgData name="Dario Šebalj" userId="a71eced3-786e-4eb6-80ca-f62c4fda7d06" providerId="ADAL" clId="{7F8B9E8A-2484-4D9E-8F4A-F3658B108928}" dt="2023-11-15T08:43:21.591" v="857" actId="1076"/>
          <ac:picMkLst>
            <pc:docMk/>
            <pc:sldMk cId="2863694609" sldId="261"/>
            <ac:picMk id="5" creationId="{DF96AF43-EBBA-2AE3-3E63-E1A81493589E}"/>
          </ac:picMkLst>
        </pc:picChg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  <pc:spChg chg="mod">
          <ac:chgData name="Dario Šebalj" userId="a71eced3-786e-4eb6-80ca-f62c4fda7d06" providerId="ADAL" clId="{7F8B9E8A-2484-4D9E-8F4A-F3658B108928}" dt="2023-11-15T08:32:19.601" v="238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34:31.073" v="365" actId="20577"/>
          <ac:spMkLst>
            <pc:docMk/>
            <pc:sldMk cId="1952772968" sldId="262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08:34:54.043" v="373" actId="478"/>
          <ac:spMkLst>
            <pc:docMk/>
            <pc:sldMk cId="1952772968" sldId="262"/>
            <ac:spMk id="6" creationId="{4D0B990B-A015-95E2-DF45-A832FF931C3B}"/>
          </ac:spMkLst>
        </pc:spChg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  <pc:spChg chg="mod">
          <ac:chgData name="Dario Šebalj" userId="a71eced3-786e-4eb6-80ca-f62c4fda7d06" providerId="ADAL" clId="{7F8B9E8A-2484-4D9E-8F4A-F3658B108928}" dt="2023-11-15T08:31:36.410" v="207" actId="20577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  <pc:spChg chg="mod">
          <ac:chgData name="Dario Šebalj" userId="a71eced3-786e-4eb6-80ca-f62c4fda7d06" providerId="ADAL" clId="{7F8B9E8A-2484-4D9E-8F4A-F3658B108928}" dt="2023-11-15T12:09:15.971" v="1834" actId="14100"/>
          <ac:spMkLst>
            <pc:docMk/>
            <pc:sldMk cId="3298298427" sldId="266"/>
            <ac:spMk id="8" creationId="{BA68647D-8959-AECA-FF1C-384AA40B609E}"/>
          </ac:spMkLst>
        </pc:spChg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  <pc:spChg chg="mod">
          <ac:chgData name="Dario Šebalj" userId="a71eced3-786e-4eb6-80ca-f62c4fda7d06" providerId="ADAL" clId="{7F8B9E8A-2484-4D9E-8F4A-F3658B108928}" dt="2023-11-15T08:35:59.474" v="425" actId="20577"/>
          <ac:spMkLst>
            <pc:docMk/>
            <pc:sldMk cId="2749841692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8.203" v="1848" actId="27636"/>
          <ac:spMkLst>
            <pc:docMk/>
            <pc:sldMk cId="2749841692" sldId="267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9:27.886" v="567" actId="20577"/>
          <ac:spMkLst>
            <pc:docMk/>
            <pc:sldMk cId="2749841692" sldId="267"/>
            <ac:spMk id="6" creationId="{4D0B990B-A015-95E2-DF45-A832FF931C3B}"/>
          </ac:spMkLst>
        </pc:spChg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  <pc:spChg chg="add del mod">
          <ac:chgData name="Dario Šebalj" userId="a71eced3-786e-4eb6-80ca-f62c4fda7d06" providerId="ADAL" clId="{7F8B9E8A-2484-4D9E-8F4A-F3658B108928}" dt="2023-11-15T08:35:17.661" v="390" actId="478"/>
          <ac:spMkLst>
            <pc:docMk/>
            <pc:sldMk cId="113690816" sldId="268"/>
            <ac:spMk id="3" creationId="{1FB6F12A-8073-1407-83C2-3358B39794D5}"/>
          </ac:spMkLst>
        </pc:spChg>
        <pc:spChg chg="mod">
          <ac:chgData name="Dario Šebalj" userId="a71eced3-786e-4eb6-80ca-f62c4fda7d06" providerId="ADAL" clId="{7F8B9E8A-2484-4D9E-8F4A-F3658B108928}" dt="2023-11-15T08:35:09.388" v="388" actId="20577"/>
          <ac:spMkLst>
            <pc:docMk/>
            <pc:sldMk cId="113690816" sldId="268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35:14.522" v="389" actId="478"/>
          <ac:spMkLst>
            <pc:docMk/>
            <pc:sldMk cId="113690816" sldId="268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5:32.501" v="408" actId="20577"/>
          <ac:spMkLst>
            <pc:docMk/>
            <pc:sldMk cId="113690816" sldId="268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35:26.032" v="395" actId="1076"/>
          <ac:picMkLst>
            <pc:docMk/>
            <pc:sldMk cId="113690816" sldId="268"/>
            <ac:picMk id="7" creationId="{98ECB439-F90E-B979-0C13-75CB6839D7A7}"/>
          </ac:picMkLst>
        </pc:picChg>
        <pc:picChg chg="add mod">
          <ac:chgData name="Dario Šebalj" userId="a71eced3-786e-4eb6-80ca-f62c4fda7d06" providerId="ADAL" clId="{7F8B9E8A-2484-4D9E-8F4A-F3658B108928}" dt="2023-11-15T08:35:51.337" v="410"/>
          <ac:picMkLst>
            <pc:docMk/>
            <pc:sldMk cId="113690816" sldId="268"/>
            <ac:picMk id="8" creationId="{07C08915-3052-9F4E-F7B8-945907DB7103}"/>
          </ac:picMkLst>
        </pc:picChg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  <pc:spChg chg="mod">
          <ac:chgData name="Dario Šebalj" userId="a71eced3-786e-4eb6-80ca-f62c4fda7d06" providerId="ADAL" clId="{7F8B9E8A-2484-4D9E-8F4A-F3658B108928}" dt="2023-11-15T08:40:02.780" v="599" actId="20577"/>
          <ac:spMkLst>
            <pc:docMk/>
            <pc:sldMk cId="1088948264" sldId="27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1.174" v="1846" actId="403"/>
          <ac:spMkLst>
            <pc:docMk/>
            <pc:sldMk cId="1088948264" sldId="270"/>
            <ac:spMk id="5" creationId="{08B1E3E4-9C4A-4CF8-DBD2-8A61BD597723}"/>
          </ac:spMkLst>
        </pc:spChg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  <pc:spChg chg="mod">
          <ac:chgData name="Dario Šebalj" userId="a71eced3-786e-4eb6-80ca-f62c4fda7d06" providerId="ADAL" clId="{7F8B9E8A-2484-4D9E-8F4A-F3658B108928}" dt="2023-11-15T08:43:47.151" v="878" actId="20577"/>
          <ac:spMkLst>
            <pc:docMk/>
            <pc:sldMk cId="353431143" sldId="27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45:53.684" v="995" actId="207"/>
          <ac:spMkLst>
            <pc:docMk/>
            <pc:sldMk cId="353431143" sldId="272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1:21.176" v="1015" actId="20577"/>
          <ac:spMkLst>
            <pc:docMk/>
            <pc:sldMk cId="353431143" sldId="272"/>
            <ac:spMk id="6" creationId="{4D0B990B-A015-95E2-DF45-A832FF931C3B}"/>
          </ac:spMkLst>
        </pc:spChg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  <pc:spChg chg="mod">
          <ac:chgData name="Dario Šebalj" userId="a71eced3-786e-4eb6-80ca-f62c4fda7d06" providerId="ADAL" clId="{7F8B9E8A-2484-4D9E-8F4A-F3658B108928}" dt="2023-11-15T08:51:33.326" v="1023" actId="20577"/>
          <ac:spMkLst>
            <pc:docMk/>
            <pc:sldMk cId="890883010" sldId="273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8.019" v="1844" actId="207"/>
          <ac:spMkLst>
            <pc:docMk/>
            <pc:sldMk cId="890883010" sldId="273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3:09.432" v="1109"/>
          <ac:spMkLst>
            <pc:docMk/>
            <pc:sldMk cId="890883010" sldId="273"/>
            <ac:spMk id="6" creationId="{4D0B990B-A015-95E2-DF45-A832FF931C3B}"/>
          </ac:spMkLst>
        </pc:spChg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  <pc:spChg chg="mod">
          <ac:chgData name="Dario Šebalj" userId="a71eced3-786e-4eb6-80ca-f62c4fda7d06" providerId="ADAL" clId="{7F8B9E8A-2484-4D9E-8F4A-F3658B108928}" dt="2023-11-15T08:53:29.898" v="1136" actId="20577"/>
          <ac:spMkLst>
            <pc:docMk/>
            <pc:sldMk cId="603866943" sldId="274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2.309" v="1841" actId="207"/>
          <ac:spMkLst>
            <pc:docMk/>
            <pc:sldMk cId="603866943" sldId="274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4:52.828" v="1162" actId="20577"/>
          <ac:spMkLst>
            <pc:docMk/>
            <pc:sldMk cId="603866943" sldId="274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4:31.103" v="1150" actId="1076"/>
          <ac:picMkLst>
            <pc:docMk/>
            <pc:sldMk cId="603866943" sldId="274"/>
            <ac:picMk id="2" creationId="{753D4D77-F2E1-CE4C-B8F2-9F9381A79FAB}"/>
          </ac:picMkLst>
        </pc:picChg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  <pc:spChg chg="mod">
          <ac:chgData name="Dario Šebalj" userId="a71eced3-786e-4eb6-80ca-f62c4fda7d06" providerId="ADAL" clId="{7F8B9E8A-2484-4D9E-8F4A-F3658B108928}" dt="2023-11-15T11:57:53.700" v="1446" actId="207"/>
          <ac:spMkLst>
            <pc:docMk/>
            <pc:sldMk cId="3327966016" sldId="275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47.294" v="1258" actId="6549"/>
          <ac:spMkLst>
            <pc:docMk/>
            <pc:sldMk cId="3327966016" sldId="275"/>
            <ac:spMk id="6" creationId="{4D0B990B-A015-95E2-DF45-A832FF931C3B}"/>
          </ac:spMkLst>
        </pc:spChg>
        <pc:picChg chg="del">
          <ac:chgData name="Dario Šebalj" userId="a71eced3-786e-4eb6-80ca-f62c4fda7d06" providerId="ADAL" clId="{7F8B9E8A-2484-4D9E-8F4A-F3658B108928}" dt="2023-11-15T08:57:07.794" v="1188" actId="478"/>
          <ac:picMkLst>
            <pc:docMk/>
            <pc:sldMk cId="3327966016" sldId="275"/>
            <ac:picMk id="2" creationId="{753D4D77-F2E1-CE4C-B8F2-9F9381A79FAB}"/>
          </ac:picMkLst>
        </pc:picChg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  <pc:spChg chg="add del mod">
          <ac:chgData name="Dario Šebalj" userId="a71eced3-786e-4eb6-80ca-f62c4fda7d06" providerId="ADAL" clId="{7F8B9E8A-2484-4D9E-8F4A-F3658B108928}" dt="2023-11-15T08:58:17.877" v="1230" actId="478"/>
          <ac:spMkLst>
            <pc:docMk/>
            <pc:sldMk cId="926587062" sldId="276"/>
            <ac:spMk id="3" creationId="{10C26F8E-4B66-3E3F-D618-75DD501D09B2}"/>
          </ac:spMkLst>
        </pc:spChg>
        <pc:spChg chg="mod">
          <ac:chgData name="Dario Šebalj" userId="a71eced3-786e-4eb6-80ca-f62c4fda7d06" providerId="ADAL" clId="{7F8B9E8A-2484-4D9E-8F4A-F3658B108928}" dt="2023-11-15T08:58:14.074" v="1228" actId="20577"/>
          <ac:spMkLst>
            <pc:docMk/>
            <pc:sldMk cId="926587062" sldId="276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58:16.300" v="1229" actId="478"/>
          <ac:spMkLst>
            <pc:docMk/>
            <pc:sldMk cId="926587062" sldId="276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27.411" v="1240" actId="20577"/>
          <ac:spMkLst>
            <pc:docMk/>
            <pc:sldMk cId="926587062" sldId="276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8:22.961" v="1233" actId="1076"/>
          <ac:picMkLst>
            <pc:docMk/>
            <pc:sldMk cId="926587062" sldId="276"/>
            <ac:picMk id="7" creationId="{B91B1701-C4E7-2745-2B5C-AA85F5112CCA}"/>
          </ac:picMkLst>
        </pc:picChg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  <pc:spChg chg="mod">
          <ac:chgData name="Dario Šebalj" userId="a71eced3-786e-4eb6-80ca-f62c4fda7d06" providerId="ADAL" clId="{7F8B9E8A-2484-4D9E-8F4A-F3658B108928}" dt="2023-11-15T11:58:04.739" v="1459" actId="20577"/>
          <ac:spMkLst>
            <pc:docMk/>
            <pc:sldMk cId="844182128" sldId="277"/>
            <ac:spMk id="4" creationId="{1B53A616-BC45-7003-D00A-64BD15781752}"/>
          </ac:spMkLst>
        </pc:spChg>
        <pc:spChg chg="del mod">
          <ac:chgData name="Dario Šebalj" userId="a71eced3-786e-4eb6-80ca-f62c4fda7d06" providerId="ADAL" clId="{7F8B9E8A-2484-4D9E-8F4A-F3658B108928}" dt="2023-11-15T11:58:09.569" v="1460" actId="478"/>
          <ac:spMkLst>
            <pc:docMk/>
            <pc:sldMk cId="844182128" sldId="277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1:58:13.805" v="1463" actId="478"/>
          <ac:spMkLst>
            <pc:docMk/>
            <pc:sldMk cId="844182128" sldId="277"/>
            <ac:spMk id="6" creationId="{4D0B990B-A015-95E2-DF45-A832FF931C3B}"/>
          </ac:spMkLst>
        </pc:spChg>
        <pc:spChg chg="add del mod">
          <ac:chgData name="Dario Šebalj" userId="a71eced3-786e-4eb6-80ca-f62c4fda7d06" providerId="ADAL" clId="{7F8B9E8A-2484-4D9E-8F4A-F3658B108928}" dt="2023-11-15T11:58:12.272" v="1461" actId="478"/>
          <ac:spMkLst>
            <pc:docMk/>
            <pc:sldMk cId="844182128" sldId="277"/>
            <ac:spMk id="8" creationId="{0275BB52-C385-25BB-1610-12B37D7B3FDC}"/>
          </ac:spMkLst>
        </pc:spChg>
        <pc:picChg chg="add del mod">
          <ac:chgData name="Dario Šebalj" userId="a71eced3-786e-4eb6-80ca-f62c4fda7d06" providerId="ADAL" clId="{7F8B9E8A-2484-4D9E-8F4A-F3658B108928}" dt="2023-11-15T11:58:13.031" v="1462" actId="478"/>
          <ac:picMkLst>
            <pc:docMk/>
            <pc:sldMk cId="844182128" sldId="277"/>
            <ac:picMk id="3" creationId="{8798FD58-30ED-B3C6-50FE-F7FFE884BD19}"/>
          </ac:picMkLst>
        </pc:picChg>
        <pc:picChg chg="add mod">
          <ac:chgData name="Dario Šebalj" userId="a71eced3-786e-4eb6-80ca-f62c4fda7d06" providerId="ADAL" clId="{7F8B9E8A-2484-4D9E-8F4A-F3658B108928}" dt="2023-11-15T11:58:18.300" v="1466" actId="1076"/>
          <ac:picMkLst>
            <pc:docMk/>
            <pc:sldMk cId="844182128" sldId="277"/>
            <ac:picMk id="9" creationId="{EC9AFFFE-888B-9D3E-A30C-434E8CFF718B}"/>
          </ac:picMkLst>
        </pc:picChg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  <pc:spChg chg="mod">
          <ac:chgData name="Dario Šebalj" userId="a71eced3-786e-4eb6-80ca-f62c4fda7d06" providerId="ADAL" clId="{7F8B9E8A-2484-4D9E-8F4A-F3658B108928}" dt="2023-11-15T11:58:01.064" v="1449" actId="20577"/>
          <ac:spMkLst>
            <pc:docMk/>
            <pc:sldMk cId="1935663326" sldId="278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1:57:44.772" v="1442" actId="207"/>
          <ac:spMkLst>
            <pc:docMk/>
            <pc:sldMk cId="1935663326" sldId="278"/>
            <ac:spMk id="5" creationId="{08B1E3E4-9C4A-4CF8-DBD2-8A61BD597723}"/>
          </ac:spMkLst>
        </pc:spChg>
        <pc:picChg chg="mod">
          <ac:chgData name="Dario Šebalj" userId="a71eced3-786e-4eb6-80ca-f62c4fda7d06" providerId="ADAL" clId="{7F8B9E8A-2484-4D9E-8F4A-F3658B108928}" dt="2023-11-15T11:57:39.347" v="1438" actId="1076"/>
          <ac:picMkLst>
            <pc:docMk/>
            <pc:sldMk cId="1935663326" sldId="278"/>
            <ac:picMk id="3" creationId="{8798FD58-30ED-B3C6-50FE-F7FFE884BD19}"/>
          </ac:picMkLst>
        </pc:picChg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  <pc:spChg chg="mod">
          <ac:chgData name="Dario Šebalj" userId="a71eced3-786e-4eb6-80ca-f62c4fda7d06" providerId="ADAL" clId="{7F8B9E8A-2484-4D9E-8F4A-F3658B108928}" dt="2023-11-15T11:59:01.125" v="1506" actId="20577"/>
          <ac:spMkLst>
            <pc:docMk/>
            <pc:sldMk cId="2690682958" sldId="279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7.635" v="1838" actId="20577"/>
          <ac:spMkLst>
            <pc:docMk/>
            <pc:sldMk cId="2690682958" sldId="279"/>
            <ac:spMk id="5" creationId="{08B1E3E4-9C4A-4CF8-DBD2-8A61BD597723}"/>
          </ac:spMkLst>
        </pc:spChg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  <pc:spChg chg="mod">
          <ac:chgData name="Dario Šebalj" userId="a71eced3-786e-4eb6-80ca-f62c4fda7d06" providerId="ADAL" clId="{7F8B9E8A-2484-4D9E-8F4A-F3658B108928}" dt="2023-11-15T12:01:03.511" v="1665" actId="20577"/>
          <ac:spMkLst>
            <pc:docMk/>
            <pc:sldMk cId="821778306" sldId="28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3.535" v="1835" actId="20577"/>
          <ac:spMkLst>
            <pc:docMk/>
            <pc:sldMk cId="821778306" sldId="280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2:03:11.894" v="1731" actId="478"/>
          <ac:spMkLst>
            <pc:docMk/>
            <pc:sldMk cId="821778306" sldId="280"/>
            <ac:spMk id="6" creationId="{4D0B990B-A015-95E2-DF45-A832FF931C3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BC85754-CC4E-2E16-F059-DA4F69BE067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5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612B03F5-8B82-0F26-13D6-CE575EB271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95EC64E4-931A-A117-F444-CDA4C6CEA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659349"/>
            <a:ext cx="5648456" cy="2183467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sz="4000" b="1" spc="-1" dirty="0">
                <a:solidFill>
                  <a:srgbClr val="015BA6"/>
                </a:solidFill>
                <a:latin typeface="Tahoma"/>
                <a:ea typeface="Tahoma"/>
              </a:rPr>
              <a:t>Statystyczne metody analizy danych logistycznych</a:t>
            </a:r>
            <a:endParaRPr lang="sl-SI" sz="4000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7B4F5984-C2B0-3590-7865-CB4BA0E6AA74}"/>
              </a:ext>
            </a:extLst>
          </p:cNvPr>
          <p:cNvSpPr txBox="1">
            <a:spLocks/>
          </p:cNvSpPr>
          <p:nvPr/>
        </p:nvSpPr>
        <p:spPr>
          <a:xfrm>
            <a:off x="6375054" y="4431270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62413D7D-77F6-1ABF-2BB1-1BB99E27BCD7}"/>
              </a:ext>
            </a:extLst>
          </p:cNvPr>
          <p:cNvSpPr txBox="1">
            <a:spLocks/>
          </p:cNvSpPr>
          <p:nvPr/>
        </p:nvSpPr>
        <p:spPr>
          <a:xfrm>
            <a:off x="5204049" y="3250951"/>
            <a:ext cx="6764260" cy="12146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Prognozowanie popytu, wizualizacja i inżynieria cech szeregów czasowych w łańcuchu dostaw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Prognozowanie popytu w przemyśle spożywczym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03A7D57-BEA3-4A2E-2BF2-F0948304D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7598" y="1141386"/>
            <a:ext cx="2297947" cy="535148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76C343C-F27A-927B-C9B6-4784FCF31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672" y="2244090"/>
            <a:ext cx="40671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01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874" y="304996"/>
            <a:ext cx="9745133" cy="1116542"/>
          </a:xfrm>
        </p:spPr>
        <p:txBody>
          <a:bodyPr/>
          <a:lstStyle/>
          <a:p>
            <a:r>
              <a:rPr lang="pl-PL" b="1" dirty="0"/>
              <a:t>Prognozowanie popytu w przemyśle spożywczym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F8E37C-90CE-5040-413D-944926B87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874" y="1269333"/>
            <a:ext cx="8780184" cy="458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26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Prognozowanie popytu w przemyśle spożywczym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51AD702-31BB-7B6F-5B0A-A14E9397C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733" y="1571244"/>
            <a:ext cx="7767878" cy="288989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BC637A3-EC65-10EF-4BFC-A0E8AC116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733" y="4550716"/>
            <a:ext cx="64008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3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Prognozy dotyczące przyszłego popytu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408693" y="5779600"/>
            <a:ext cx="49599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kumimoji="0" lang="sr-Latn-RS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Trening, test i prognozowany popyt modelu S-ARIMA </a:t>
            </a:r>
            <a:r>
              <a:rPr lang="sr-Cyrl-C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(5,0,1)(1,0,0)</a:t>
            </a:r>
            <a:r>
              <a:rPr lang="sr-Cyrl-CS" sz="1600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 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774D696-9E70-4E38-0F35-685E84A64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632" y="1481668"/>
            <a:ext cx="8494735" cy="429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69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04800"/>
            <a:ext cx="10261601" cy="1176868"/>
          </a:xfrm>
        </p:spPr>
        <p:txBody>
          <a:bodyPr/>
          <a:lstStyle/>
          <a:p>
            <a:r>
              <a:rPr lang="pl-PL" b="1" dirty="0"/>
              <a:t>Prognozowanie popytu w przemyśle spożywczym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06A77B3-6027-2852-C08D-6FFA4F337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445" y="1320799"/>
            <a:ext cx="8764642" cy="481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3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836" y="1560945"/>
            <a:ext cx="10298651" cy="4479636"/>
          </a:xfrm>
          <a:solidFill>
            <a:schemeClr val="bg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pl-PL" sz="8800" dirty="0">
                <a:ea typeface="Calibri" panose="020F0502020204030204" pitchFamily="34" charset="0"/>
                <a:cs typeface="Times New Roman" panose="02020603050405020304" pitchFamily="18" charset="0"/>
              </a:rPr>
              <a:t>Popyt klientów jest głównym czynnikiem napędzającym operacje łańcucha dostaw</a:t>
            </a:r>
            <a:r>
              <a:rPr lang="en-GB" sz="8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pl-PL" sz="8800" dirty="0">
                <a:ea typeface="Calibri" panose="020F0502020204030204" pitchFamily="34" charset="0"/>
                <a:cs typeface="Times New Roman" panose="02020603050405020304" pitchFamily="18" charset="0"/>
              </a:rPr>
              <a:t>Dokładne prognozowanie popytu jest niezbędne do obniżenia kosztów logistyki</a:t>
            </a:r>
            <a:r>
              <a:rPr lang="en-GB" sz="8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pl-PL" sz="8800" dirty="0">
                <a:ea typeface="Calibri" panose="020F0502020204030204" pitchFamily="34" charset="0"/>
                <a:cs typeface="Times New Roman" panose="02020603050405020304" pitchFamily="18" charset="0"/>
              </a:rPr>
              <a:t>Prognozowanie popytu wymaga złożonej koordynacji między interesariuszami łańcucha dostaw</a:t>
            </a:r>
            <a:r>
              <a:rPr lang="en-GB" sz="8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pl-PL" sz="8800" dirty="0">
                <a:ea typeface="Calibri" panose="020F0502020204030204" pitchFamily="34" charset="0"/>
                <a:cs typeface="Times New Roman" panose="02020603050405020304" pitchFamily="18" charset="0"/>
              </a:rPr>
              <a:t>Niepewność popytu sprawia, że zarządzanie łańcuchem dostaw staje się wyzwaniem</a:t>
            </a:r>
            <a:r>
              <a:rPr lang="en-GB" sz="8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pl-PL" sz="8800" dirty="0">
                <a:ea typeface="Calibri" panose="020F0502020204030204" pitchFamily="34" charset="0"/>
                <a:cs typeface="Times New Roman" panose="02020603050405020304" pitchFamily="18" charset="0"/>
              </a:rPr>
              <a:t>Pandemia COVID-19 podkreśliła znaczenie zarządzania niepewnością popytu</a:t>
            </a:r>
            <a:r>
              <a:rPr lang="en-GB" sz="8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pl-PL" sz="8800" dirty="0">
                <a:ea typeface="Calibri" panose="020F0502020204030204" pitchFamily="34" charset="0"/>
                <a:cs typeface="Times New Roman" panose="02020603050405020304" pitchFamily="18" charset="0"/>
              </a:rPr>
              <a:t>Skuteczne radzenie sobie z tą niepewnością ma kluczowe znaczenie dla sukcesu łańcucha dostaw</a:t>
            </a:r>
            <a:r>
              <a:rPr lang="en-GB" sz="8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8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pl-PL" sz="8800" dirty="0">
                <a:cs typeface="Times New Roman" panose="02020603050405020304" pitchFamily="18" charset="0"/>
              </a:rPr>
              <a:t>Najdokładniejszym modelem okazał się model S-ARIMA </a:t>
            </a:r>
            <a:r>
              <a:rPr lang="sr-Cyrl-CS" sz="8800" dirty="0"/>
              <a:t>(5,0,1)(1,0,0)</a:t>
            </a:r>
            <a:r>
              <a:rPr lang="sr-Cyrl-CS" sz="8800" baseline="-25000" dirty="0"/>
              <a:t>52</a:t>
            </a:r>
            <a:r>
              <a:rPr lang="sr-Latn-RS" sz="8800" baseline="-25000" dirty="0"/>
              <a:t>.</a:t>
            </a:r>
            <a:endParaRPr lang="sr-Latn-RS" sz="8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Kristijan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dirty="0"/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9745133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GB" sz="3800" dirty="0"/>
              <a:t>Czym jest prognozowanie popytu? </a:t>
            </a:r>
            <a:endParaRPr lang="sr-Latn-RS" sz="3800" dirty="0"/>
          </a:p>
          <a:p>
            <a:pPr algn="just">
              <a:lnSpc>
                <a:spcPct val="110000"/>
              </a:lnSpc>
            </a:pPr>
            <a:r>
              <a:rPr lang="pl-PL" sz="3800" dirty="0"/>
              <a:t>Jak możemy skutecznie wizualizować dane klientów i wyciągać z nich wnioski</a:t>
            </a:r>
            <a:r>
              <a:rPr lang="en-GB" sz="3800" dirty="0"/>
              <a:t>? </a:t>
            </a:r>
            <a:endParaRPr lang="sr-Latn-RS" sz="3800" dirty="0"/>
          </a:p>
          <a:p>
            <a:pPr algn="just">
              <a:lnSpc>
                <a:spcPct val="110000"/>
              </a:lnSpc>
            </a:pPr>
            <a:r>
              <a:rPr lang="pl-PL" sz="3800" dirty="0"/>
              <a:t>Jak przeprowadzić inżynierię cech szeregów czasowych</a:t>
            </a:r>
            <a:r>
              <a:rPr lang="en-GB" sz="3800" dirty="0"/>
              <a:t>?</a:t>
            </a:r>
            <a:endParaRPr lang="sr-Latn-RS" sz="38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Czym jest popyt i prognozowanie popytu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7" y="1481668"/>
            <a:ext cx="10515600" cy="484524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l-PL" sz="2000" dirty="0"/>
              <a:t>Zapotrzebowanie klienta końcowego wprawia w ruch cały łańcuch dostaw, co czyni go kluczowym elementem planowania wszystkich procesów logistycznych w łańcuchu dostaw. Zrozumienie i prognozowanie popytu klientów ma kluczowe znaczenie dla menedżerów łańcucha dostaw, ponieważ bezpośrednio wpływa na wydajność i efektywność operacji łańcucha dostaw (</a:t>
            </a:r>
            <a:r>
              <a:rPr lang="pl-PL" sz="2000" dirty="0" err="1"/>
              <a:t>Syntetos</a:t>
            </a:r>
            <a:r>
              <a:rPr lang="pl-PL" sz="2000" dirty="0"/>
              <a:t> i in., 2016). Dokładne modele prognozowania popytu są niezbędne do planowania i harmonogramowania działań logistycznych, ponieważ pomagają w obniżeniu kosztów logistycznych poprzez zapewnienie wiarygodnej oceny popytu klientów (</a:t>
            </a:r>
            <a:r>
              <a:rPr lang="pl-PL" sz="2000" dirty="0" err="1"/>
              <a:t>Mircetic</a:t>
            </a:r>
            <a:r>
              <a:rPr lang="pl-PL" sz="2000" dirty="0"/>
              <a:t> i in., 2017</a:t>
            </a:r>
            <a:r>
              <a:rPr lang="en-GB" sz="2000" dirty="0"/>
              <a:t>).</a:t>
            </a:r>
            <a:endParaRPr lang="sr-Latn-RS" sz="2000" dirty="0"/>
          </a:p>
          <a:p>
            <a:pPr algn="just"/>
            <a:r>
              <a:rPr lang="pl-PL" sz="2000" dirty="0"/>
              <a:t>Prognozowanie popytu w łańcuchach dostaw wykracza poza zwykłe przewidywanie wymagań dotyczących popytu w jednym punkcie. Wiąże się to ze złożonymi wyzwaniami, takimi jak koordynacja łańcucha dostaw i zapewnienie skutecznej wymiany informacji między wieloma zainteresowanymi stronami (</a:t>
            </a:r>
            <a:r>
              <a:rPr lang="pl-PL" sz="2000" dirty="0" err="1"/>
              <a:t>Syntetos</a:t>
            </a:r>
            <a:r>
              <a:rPr lang="pl-PL" sz="2000" dirty="0"/>
              <a:t> i in., 2016). Złożoność ta wynika z nieodłącznej niepewności popytu, na którą wpływają różne czynniki i która sprawia, że zarządzanie łańcuchem dostaw jest szczególnie trudne (Rostami-</a:t>
            </a:r>
            <a:r>
              <a:rPr lang="pl-PL" sz="2000" dirty="0" err="1"/>
              <a:t>Tabar</a:t>
            </a:r>
            <a:r>
              <a:rPr lang="pl-PL" sz="2000" dirty="0"/>
              <a:t>, 2013). Menedżerowie muszą radzić sobie z tymi niepewnościami, aby skutecznie planować i synchronizować operacje w ramach łańcucha dostaw (</a:t>
            </a:r>
            <a:r>
              <a:rPr lang="pl-PL" sz="2000" dirty="0" err="1"/>
              <a:t>Mircetic</a:t>
            </a:r>
            <a:r>
              <a:rPr lang="pl-PL" sz="2000" dirty="0"/>
              <a:t>, 2018</a:t>
            </a:r>
            <a:r>
              <a:rPr lang="en-GB" sz="2000" dirty="0"/>
              <a:t>).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Czym jest popyt i prognozowanie popytu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7"/>
            <a:ext cx="10515600" cy="475287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l-PL" sz="2000" dirty="0"/>
              <a:t>Jednym z najważniejszych wyzwań dla współczesnych łańcuchów dostaw jest niepewność popytu. Kwestia ta została podkreślona podczas niedawnej pandemii COVID-19, która spowodowała rozległe zakłócenia i skomplikowała planowanie i kontrolę łańcucha dostaw (</a:t>
            </a:r>
            <a:r>
              <a:rPr lang="pl-PL" sz="2000" dirty="0" err="1"/>
              <a:t>Nikolopoulos</a:t>
            </a:r>
            <a:r>
              <a:rPr lang="pl-PL" sz="2000" dirty="0"/>
              <a:t> i in., 2020). Prognozowanie popytu to nie tylko szacowanie przyszłego popytu, ale także przewidywanie popytu na wiele produktów w całym łańcuchu dostaw. Osoby zajmujące się prognozowaniem często ekstrapolują dane szeregów czasowych dla każdej jednostki magazynowej (SKU) indywidualnie, co wymaga szczegółowej i dokładnej analizy danych (</a:t>
            </a:r>
            <a:r>
              <a:rPr lang="pl-PL" sz="2000" dirty="0" err="1"/>
              <a:t>Mircetic</a:t>
            </a:r>
            <a:r>
              <a:rPr lang="pl-PL" sz="2000" dirty="0"/>
              <a:t> i in., 2022</a:t>
            </a:r>
            <a:r>
              <a:rPr lang="en-GB" sz="2000" dirty="0"/>
              <a:t>).</a:t>
            </a:r>
            <a:endParaRPr lang="sr-Latn-RS" sz="2000" dirty="0"/>
          </a:p>
          <a:p>
            <a:pPr algn="just">
              <a:lnSpc>
                <a:spcPct val="100000"/>
              </a:lnSpc>
            </a:pPr>
            <a:r>
              <a:rPr lang="pl-PL" sz="2000" dirty="0"/>
              <a:t>W praktyce prognozowanie popytu w łańcuchach dostaw można zilustrować tym, jak detaliści wykorzystują dane z punktów sprzedaży do generowania prognoz na poziomie poszczególnych sklepów. Podejście to podkreśla potrzebę dokładnego gromadzenia i analizy danych w celu przewidywania popytu klientów na poziomie szczegółowym, zapewniając, że operacje łańcucha dostaw są responsywne i wydajne (</a:t>
            </a:r>
            <a:r>
              <a:rPr lang="pl-PL" sz="2000" dirty="0" err="1"/>
              <a:t>Mircetic</a:t>
            </a:r>
            <a:r>
              <a:rPr lang="pl-PL" sz="2000" dirty="0"/>
              <a:t> i in., 2022). Skuteczność tych działań prognostycznych ma kluczowe znaczenie dla utrzymania koordynacji łańcucha dostaw i obniżenia kosztów</a:t>
            </a:r>
            <a:r>
              <a:rPr lang="en-GB" sz="2000" dirty="0"/>
              <a:t>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73962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Czym jest popyt i prognozowanie popytu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7" y="1610977"/>
            <a:ext cx="10515600" cy="435133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l-PL" sz="2100" dirty="0"/>
              <a:t>Zmienność i niepewność związane z popytem sprawiają, że jest to trudny aspekt zarządzania łańcuchem dostaw. Gdyby popyt klientów był stały lub można go było przewidzieć z pewnością, operacje łańcucha dostaw byłyby znacznie prostsze. Ponieważ jednak popyt jest zmienny i często nieprzewidywalny, dokładne prognozowanie jest niezbędne, aby uniknąć zakłóceń i nieefektywności (</a:t>
            </a:r>
            <a:r>
              <a:rPr lang="pl-PL" sz="2100" dirty="0" err="1"/>
              <a:t>Syntetos</a:t>
            </a:r>
            <a:r>
              <a:rPr lang="pl-PL" sz="2100" dirty="0"/>
              <a:t> i in., 2016). Sukces operacji łańcucha dostaw zależy od zdolności do przewidywania i skutecznego reagowania na te wahania</a:t>
            </a:r>
            <a:endParaRPr lang="sr-Latn-RS" sz="2100" dirty="0"/>
          </a:p>
          <a:p>
            <a:pPr algn="just">
              <a:lnSpc>
                <a:spcPct val="100000"/>
              </a:lnSpc>
            </a:pPr>
            <a:r>
              <a:rPr lang="pl-PL" sz="2100" dirty="0"/>
              <a:t>Podsumowując, zdolność do dokładnego prognozowania popytu klientów jest kluczowym czynnikiem sukcesu łańcuchów dostaw. Nie tylko wpływa na koszty i wydajność logistyki, ale także odgrywa kluczową rolę w zapewnieniu, że operacje łańcucha dostaw są dobrze skoordynowane i reagują na potrzeby rynku. W miarę jak łańcuchy dostaw stają się coraz bardziej złożone i wzajemnie powiązane, znaczenie prognozowania popytu i związane z nim wyzwania będą nadal rosły</a:t>
            </a:r>
            <a:r>
              <a:rPr lang="en-GB" sz="2100" dirty="0"/>
              <a:t>.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734370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Etapy prognozowania popytu w łańcuchach dostaw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349208" y="5853531"/>
            <a:ext cx="70339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kumimoji="0" lang="sr-Latn-RS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600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Podstawowe kroki dla prawidłowego wdrożenia prognoz w firmie.</a:t>
            </a:r>
            <a:r>
              <a:rPr lang="sr-Latn-RS" sz="16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6F33DAA-EAFD-F2AE-F6E5-9C3CCD5D6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247" y="1377488"/>
            <a:ext cx="3652608" cy="441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Prognozowanie popytu w przemyśle spożywczym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712441" y="5881240"/>
            <a:ext cx="651127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kumimoji="0" lang="sr-Latn-RS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pl-PL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Dane dotyczące popytu d</a:t>
            </a:r>
            <a:r>
              <a:rPr lang="pl-PL" sz="1600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obserwowanej firmy spożywczej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0F5F4BC-B2AE-1BDD-3A86-B22397F28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09" y="1481668"/>
            <a:ext cx="7833081" cy="421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Prognozowanie popytu w przemyśle spożywczym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688291" y="5751932"/>
            <a:ext cx="539019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kumimoji="0" lang="sr-Latn-RS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Dekompozycja STL danych dotyczących popytu</a:t>
            </a:r>
            <a:r>
              <a:rPr lang="en-GB" sz="1600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7F382EB-35C2-C07D-3247-D31D0A862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556" y="1642196"/>
            <a:ext cx="7686743" cy="402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9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Prognozowanie popytu w przemyśle spożywczym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656198"/>
              </p:ext>
            </p:extLst>
          </p:nvPr>
        </p:nvGraphicFramePr>
        <p:xfrm>
          <a:off x="3998597" y="1558929"/>
          <a:ext cx="3565097" cy="287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73400" imgH="241300" progId="Equation.3">
                  <p:embed/>
                </p:oleObj>
              </mc:Choice>
              <mc:Fallback>
                <p:oleObj name="Equation" r:id="rId2" imgW="30734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597" y="1558929"/>
                        <a:ext cx="3565097" cy="2878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0" y="2090164"/>
            <a:ext cx="2841095" cy="9509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3102152"/>
            <a:ext cx="1656292" cy="19286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2332" y="5104056"/>
            <a:ext cx="1570567" cy="6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89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7AEC1B-3823-488B-A178-C2DC3A4172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3944</TotalTime>
  <Words>785</Words>
  <Application>Microsoft Office PowerPoint</Application>
  <PresentationFormat>Panoramiczny</PresentationFormat>
  <Paragraphs>42</Paragraphs>
  <Slides>17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3" baseType="lpstr">
      <vt:lpstr>Arial</vt:lpstr>
      <vt:lpstr>Calibri</vt:lpstr>
      <vt:lpstr>Tahoma</vt:lpstr>
      <vt:lpstr>Times New Roman</vt:lpstr>
      <vt:lpstr>Motyw pakietu Office</vt:lpstr>
      <vt:lpstr>Equation</vt:lpstr>
      <vt:lpstr>Statystyczne metody analizy danych logistycznych</vt:lpstr>
      <vt:lpstr>Agenda</vt:lpstr>
      <vt:lpstr>Czym jest popyt i prognozowanie popytu?</vt:lpstr>
      <vt:lpstr>Czym jest popyt i prognozowanie popytu?</vt:lpstr>
      <vt:lpstr>Czym jest popyt i prognozowanie popytu?</vt:lpstr>
      <vt:lpstr>Etapy prognozowania popytu w łańcuchach dostaw</vt:lpstr>
      <vt:lpstr>Prognozowanie popytu w przemyśle spożywczym</vt:lpstr>
      <vt:lpstr>Prognozowanie popytu w przemyśle spożywczym</vt:lpstr>
      <vt:lpstr>Prognozowanie popytu w przemyśle spożywczym</vt:lpstr>
      <vt:lpstr>Prognozowanie popytu w przemyśle spożywczym</vt:lpstr>
      <vt:lpstr>Prognozowanie popytu w przemyśle spożywczym</vt:lpstr>
      <vt:lpstr>Prognozowanie popytu w przemyśle spożywczym</vt:lpstr>
      <vt:lpstr>Prognozy dotyczące przyszłego popytu</vt:lpstr>
      <vt:lpstr>Prognozowanie popytu w przemyśle spożywczym</vt:lpstr>
      <vt:lpstr>Podsumowanie</vt:lpstr>
      <vt:lpstr>Autorzy:  Sanja Bojić, Kristijan Brglez , Maja Fošner, Roman Gumzej, Rebeka Kovačič Lukman, Benjamin Marcen, Marinko Maslarić, Boško Matović, Dejan Mirčetić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37</cp:revision>
  <dcterms:created xsi:type="dcterms:W3CDTF">2023-07-06T12:09:08Z</dcterms:created>
  <dcterms:modified xsi:type="dcterms:W3CDTF">2025-10-16T11:37:39Z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