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1" r:id="rId8"/>
    <p:sldId id="267" r:id="rId9"/>
    <p:sldId id="268" r:id="rId10"/>
    <p:sldId id="269"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66" r:id="rId30"/>
    <p:sldId id="336" r:id="rId31"/>
    <p:sldId id="337" r:id="rId3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065AB"/>
    <a:srgbClr val="7F7F7F"/>
    <a:srgbClr val="AEAEAE"/>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1" d="100"/>
          <a:sy n="81" d="100"/>
        </p:scale>
        <p:origin x="59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CBD8A6-94ED-4D25-92E6-F5BE6D56476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l-PL"/>
        </a:p>
      </dgm:t>
    </dgm:pt>
    <dgm:pt modelId="{86037A51-7F24-461C-A156-60F2BF33191C}">
      <dgm:prSet phldrT="[Tekst]"/>
      <dgm:spPr/>
      <dgm:t>
        <a:bodyPr/>
        <a:lstStyle/>
        <a:p>
          <a:r>
            <a:rPr lang="pl-PL" dirty="0"/>
            <a:t>Supply Chain Controlling</a:t>
          </a:r>
        </a:p>
      </dgm:t>
    </dgm:pt>
    <dgm:pt modelId="{0EE7B269-B1A6-4AC1-893D-36D27C268FA4}" type="parTrans" cxnId="{DACABC3F-E054-4F66-852A-342AB95237E8}">
      <dgm:prSet/>
      <dgm:spPr/>
      <dgm:t>
        <a:bodyPr/>
        <a:lstStyle/>
        <a:p>
          <a:endParaRPr lang="pl-PL"/>
        </a:p>
      </dgm:t>
    </dgm:pt>
    <dgm:pt modelId="{28072B9E-9512-49A6-A84E-8F0849AE9132}" type="sibTrans" cxnId="{DACABC3F-E054-4F66-852A-342AB95237E8}">
      <dgm:prSet/>
      <dgm:spPr/>
      <dgm:t>
        <a:bodyPr/>
        <a:lstStyle/>
        <a:p>
          <a:endParaRPr lang="pl-PL"/>
        </a:p>
      </dgm:t>
    </dgm:pt>
    <dgm:pt modelId="{04D47031-EF40-4BBD-A418-1734507BC837}">
      <dgm:prSet phldrT="[Tekst]"/>
      <dgm:spPr/>
      <dgm:t>
        <a:bodyPr/>
        <a:lstStyle/>
        <a:p>
          <a:r>
            <a:rPr lang="en-US" dirty="0"/>
            <a:t>data analysis</a:t>
          </a:r>
          <a:endParaRPr lang="pl-PL" dirty="0"/>
        </a:p>
      </dgm:t>
    </dgm:pt>
    <dgm:pt modelId="{61A529EF-955C-4954-8D3A-E3CD2B98B332}" type="parTrans" cxnId="{79BD4F44-1E9C-4C83-A1A7-C38EF014FE06}">
      <dgm:prSet/>
      <dgm:spPr/>
      <dgm:t>
        <a:bodyPr/>
        <a:lstStyle/>
        <a:p>
          <a:endParaRPr lang="pl-PL"/>
        </a:p>
      </dgm:t>
    </dgm:pt>
    <dgm:pt modelId="{8F9F0D3D-A4F6-4EF8-97D1-8DDD61F6D3E0}" type="sibTrans" cxnId="{79BD4F44-1E9C-4C83-A1A7-C38EF014FE06}">
      <dgm:prSet/>
      <dgm:spPr/>
      <dgm:t>
        <a:bodyPr/>
        <a:lstStyle/>
        <a:p>
          <a:endParaRPr lang="pl-PL"/>
        </a:p>
      </dgm:t>
    </dgm:pt>
    <dgm:pt modelId="{4DEE9D35-07C1-4316-B082-B87B34A5A4E9}">
      <dgm:prSet phldrT="[Tekst]"/>
      <dgm:spPr/>
      <dgm:t>
        <a:bodyPr/>
        <a:lstStyle/>
        <a:p>
          <a:r>
            <a:rPr lang="en-US" dirty="0"/>
            <a:t>forecasting</a:t>
          </a:r>
          <a:endParaRPr lang="pl-PL" dirty="0"/>
        </a:p>
      </dgm:t>
    </dgm:pt>
    <dgm:pt modelId="{8E7FD148-9AE1-4B14-952D-57151F580563}" type="parTrans" cxnId="{F51414C4-F696-47A2-BC29-55374821F7AE}">
      <dgm:prSet/>
      <dgm:spPr/>
      <dgm:t>
        <a:bodyPr/>
        <a:lstStyle/>
        <a:p>
          <a:endParaRPr lang="pl-PL"/>
        </a:p>
      </dgm:t>
    </dgm:pt>
    <dgm:pt modelId="{ACE97585-FE60-4363-9CAA-A721FD7E433B}" type="sibTrans" cxnId="{F51414C4-F696-47A2-BC29-55374821F7AE}">
      <dgm:prSet/>
      <dgm:spPr/>
      <dgm:t>
        <a:bodyPr/>
        <a:lstStyle/>
        <a:p>
          <a:endParaRPr lang="pl-PL"/>
        </a:p>
      </dgm:t>
    </dgm:pt>
    <dgm:pt modelId="{62406792-2ACE-4496-963A-89A0B4575498}">
      <dgm:prSet phldrT="[Tekst]"/>
      <dgm:spPr/>
      <dgm:t>
        <a:bodyPr/>
        <a:lstStyle/>
        <a:p>
          <a:r>
            <a:rPr lang="en-US" dirty="0"/>
            <a:t>performance monitoring</a:t>
          </a:r>
          <a:endParaRPr lang="pl-PL" dirty="0"/>
        </a:p>
      </dgm:t>
    </dgm:pt>
    <dgm:pt modelId="{7F40C393-0A62-4370-9ACE-5E43924511E4}" type="parTrans" cxnId="{4FBF09BD-0068-4DE8-BE10-A6A88983A60D}">
      <dgm:prSet/>
      <dgm:spPr/>
      <dgm:t>
        <a:bodyPr/>
        <a:lstStyle/>
        <a:p>
          <a:endParaRPr lang="pl-PL"/>
        </a:p>
      </dgm:t>
    </dgm:pt>
    <dgm:pt modelId="{0803F2FF-2DF0-4C41-9281-8F975E0B43B6}" type="sibTrans" cxnId="{4FBF09BD-0068-4DE8-BE10-A6A88983A60D}">
      <dgm:prSet/>
      <dgm:spPr/>
      <dgm:t>
        <a:bodyPr/>
        <a:lstStyle/>
        <a:p>
          <a:endParaRPr lang="pl-PL"/>
        </a:p>
      </dgm:t>
    </dgm:pt>
    <dgm:pt modelId="{BF14B202-014E-481E-B8BC-EA632F25F67A}">
      <dgm:prSet phldrT="[Tekst]"/>
      <dgm:spPr/>
      <dgm:t>
        <a:bodyPr/>
        <a:lstStyle/>
        <a:p>
          <a:r>
            <a:rPr lang="en-US"/>
            <a:t>corrective interventions</a:t>
          </a:r>
          <a:endParaRPr lang="pl-PL" dirty="0"/>
        </a:p>
      </dgm:t>
    </dgm:pt>
    <dgm:pt modelId="{00DFDB98-C72A-43CA-ABD7-36AE772C8F5C}" type="parTrans" cxnId="{93695BEF-A84A-40C6-ABD6-2AD951BB28A8}">
      <dgm:prSet/>
      <dgm:spPr/>
      <dgm:t>
        <a:bodyPr/>
        <a:lstStyle/>
        <a:p>
          <a:endParaRPr lang="pl-PL"/>
        </a:p>
      </dgm:t>
    </dgm:pt>
    <dgm:pt modelId="{AA83F4F9-E0AC-418F-A339-909F3C36DD25}" type="sibTrans" cxnId="{93695BEF-A84A-40C6-ABD6-2AD951BB28A8}">
      <dgm:prSet/>
      <dgm:spPr/>
      <dgm:t>
        <a:bodyPr/>
        <a:lstStyle/>
        <a:p>
          <a:endParaRPr lang="pl-PL"/>
        </a:p>
      </dgm:t>
    </dgm:pt>
    <dgm:pt modelId="{84CBFCB2-0BFD-4BC5-8800-1E6DD16BEFA7}" type="pres">
      <dgm:prSet presAssocID="{A3CBD8A6-94ED-4D25-92E6-F5BE6D564769}" presName="Name0" presStyleCnt="0">
        <dgm:presLayoutVars>
          <dgm:chPref val="1"/>
          <dgm:dir/>
          <dgm:animOne val="branch"/>
          <dgm:animLvl val="lvl"/>
          <dgm:resizeHandles val="exact"/>
        </dgm:presLayoutVars>
      </dgm:prSet>
      <dgm:spPr/>
    </dgm:pt>
    <dgm:pt modelId="{B64A3DAA-BB5F-48D8-A45F-0525C7B82837}" type="pres">
      <dgm:prSet presAssocID="{86037A51-7F24-461C-A156-60F2BF33191C}" presName="root1" presStyleCnt="0"/>
      <dgm:spPr/>
    </dgm:pt>
    <dgm:pt modelId="{162DDE4C-FA50-4505-9B7B-174A0EF84772}" type="pres">
      <dgm:prSet presAssocID="{86037A51-7F24-461C-A156-60F2BF33191C}" presName="LevelOneTextNode" presStyleLbl="node0" presStyleIdx="0" presStyleCnt="1">
        <dgm:presLayoutVars>
          <dgm:chPref val="3"/>
        </dgm:presLayoutVars>
      </dgm:prSet>
      <dgm:spPr/>
    </dgm:pt>
    <dgm:pt modelId="{6414329C-CA8E-426A-82CD-6605F16C14F1}" type="pres">
      <dgm:prSet presAssocID="{86037A51-7F24-461C-A156-60F2BF33191C}" presName="level2hierChild" presStyleCnt="0"/>
      <dgm:spPr/>
    </dgm:pt>
    <dgm:pt modelId="{E429FD45-A81C-4ADE-9ECC-0D0183B1DA65}" type="pres">
      <dgm:prSet presAssocID="{61A529EF-955C-4954-8D3A-E3CD2B98B332}" presName="conn2-1" presStyleLbl="parChTrans1D2" presStyleIdx="0" presStyleCnt="4"/>
      <dgm:spPr/>
    </dgm:pt>
    <dgm:pt modelId="{1EDBDFBB-1076-4A9D-989F-D46A51191C24}" type="pres">
      <dgm:prSet presAssocID="{61A529EF-955C-4954-8D3A-E3CD2B98B332}" presName="connTx" presStyleLbl="parChTrans1D2" presStyleIdx="0" presStyleCnt="4"/>
      <dgm:spPr/>
    </dgm:pt>
    <dgm:pt modelId="{EC0C8974-2355-4F1B-93B2-E8BF4518CC1D}" type="pres">
      <dgm:prSet presAssocID="{04D47031-EF40-4BBD-A418-1734507BC837}" presName="root2" presStyleCnt="0"/>
      <dgm:spPr/>
    </dgm:pt>
    <dgm:pt modelId="{E29EB888-E589-42F0-844B-D4CDF57BC48C}" type="pres">
      <dgm:prSet presAssocID="{04D47031-EF40-4BBD-A418-1734507BC837}" presName="LevelTwoTextNode" presStyleLbl="node2" presStyleIdx="0" presStyleCnt="4">
        <dgm:presLayoutVars>
          <dgm:chPref val="3"/>
        </dgm:presLayoutVars>
      </dgm:prSet>
      <dgm:spPr/>
    </dgm:pt>
    <dgm:pt modelId="{2265901B-F9FD-4224-84DD-41F7F7D16C31}" type="pres">
      <dgm:prSet presAssocID="{04D47031-EF40-4BBD-A418-1734507BC837}" presName="level3hierChild" presStyleCnt="0"/>
      <dgm:spPr/>
    </dgm:pt>
    <dgm:pt modelId="{AC48DB26-CD48-4E97-B98A-AF91E8B514E5}" type="pres">
      <dgm:prSet presAssocID="{8E7FD148-9AE1-4B14-952D-57151F580563}" presName="conn2-1" presStyleLbl="parChTrans1D2" presStyleIdx="1" presStyleCnt="4"/>
      <dgm:spPr/>
    </dgm:pt>
    <dgm:pt modelId="{608D0435-92E4-4A1D-A91E-B319084A4C54}" type="pres">
      <dgm:prSet presAssocID="{8E7FD148-9AE1-4B14-952D-57151F580563}" presName="connTx" presStyleLbl="parChTrans1D2" presStyleIdx="1" presStyleCnt="4"/>
      <dgm:spPr/>
    </dgm:pt>
    <dgm:pt modelId="{056A77B0-FD06-4E1C-9E76-17DD618CFF12}" type="pres">
      <dgm:prSet presAssocID="{4DEE9D35-07C1-4316-B082-B87B34A5A4E9}" presName="root2" presStyleCnt="0"/>
      <dgm:spPr/>
    </dgm:pt>
    <dgm:pt modelId="{98154A11-4B43-4E89-84D9-A5FFC426FD18}" type="pres">
      <dgm:prSet presAssocID="{4DEE9D35-07C1-4316-B082-B87B34A5A4E9}" presName="LevelTwoTextNode" presStyleLbl="node2" presStyleIdx="1" presStyleCnt="4">
        <dgm:presLayoutVars>
          <dgm:chPref val="3"/>
        </dgm:presLayoutVars>
      </dgm:prSet>
      <dgm:spPr/>
    </dgm:pt>
    <dgm:pt modelId="{31F0D469-941F-4AA6-8F29-CB0045A76506}" type="pres">
      <dgm:prSet presAssocID="{4DEE9D35-07C1-4316-B082-B87B34A5A4E9}" presName="level3hierChild" presStyleCnt="0"/>
      <dgm:spPr/>
    </dgm:pt>
    <dgm:pt modelId="{82B998F3-5516-418B-8CEC-ED26A97A569E}" type="pres">
      <dgm:prSet presAssocID="{7F40C393-0A62-4370-9ACE-5E43924511E4}" presName="conn2-1" presStyleLbl="parChTrans1D2" presStyleIdx="2" presStyleCnt="4"/>
      <dgm:spPr/>
    </dgm:pt>
    <dgm:pt modelId="{8CDD8292-43DE-444E-9657-634D6C5E28CD}" type="pres">
      <dgm:prSet presAssocID="{7F40C393-0A62-4370-9ACE-5E43924511E4}" presName="connTx" presStyleLbl="parChTrans1D2" presStyleIdx="2" presStyleCnt="4"/>
      <dgm:spPr/>
    </dgm:pt>
    <dgm:pt modelId="{07894D4C-9965-4BBE-B0AC-ED0DDCFB893A}" type="pres">
      <dgm:prSet presAssocID="{62406792-2ACE-4496-963A-89A0B4575498}" presName="root2" presStyleCnt="0"/>
      <dgm:spPr/>
    </dgm:pt>
    <dgm:pt modelId="{F225F748-E2E2-48AD-9A83-2AC61A89F175}" type="pres">
      <dgm:prSet presAssocID="{62406792-2ACE-4496-963A-89A0B4575498}" presName="LevelTwoTextNode" presStyleLbl="node2" presStyleIdx="2" presStyleCnt="4">
        <dgm:presLayoutVars>
          <dgm:chPref val="3"/>
        </dgm:presLayoutVars>
      </dgm:prSet>
      <dgm:spPr/>
    </dgm:pt>
    <dgm:pt modelId="{AEDA7610-ED60-4031-ABAC-AD3A39F3BD0D}" type="pres">
      <dgm:prSet presAssocID="{62406792-2ACE-4496-963A-89A0B4575498}" presName="level3hierChild" presStyleCnt="0"/>
      <dgm:spPr/>
    </dgm:pt>
    <dgm:pt modelId="{4B165FD8-9D9F-4965-8CBD-7FAE474A7A73}" type="pres">
      <dgm:prSet presAssocID="{00DFDB98-C72A-43CA-ABD7-36AE772C8F5C}" presName="conn2-1" presStyleLbl="parChTrans1D2" presStyleIdx="3" presStyleCnt="4"/>
      <dgm:spPr/>
    </dgm:pt>
    <dgm:pt modelId="{9F28EF65-9553-434C-858A-A41855924149}" type="pres">
      <dgm:prSet presAssocID="{00DFDB98-C72A-43CA-ABD7-36AE772C8F5C}" presName="connTx" presStyleLbl="parChTrans1D2" presStyleIdx="3" presStyleCnt="4"/>
      <dgm:spPr/>
    </dgm:pt>
    <dgm:pt modelId="{A45927C3-D302-46CD-A848-CDFC8C8A4384}" type="pres">
      <dgm:prSet presAssocID="{BF14B202-014E-481E-B8BC-EA632F25F67A}" presName="root2" presStyleCnt="0"/>
      <dgm:spPr/>
    </dgm:pt>
    <dgm:pt modelId="{F3954B68-288B-409F-AD3C-1832C759F62A}" type="pres">
      <dgm:prSet presAssocID="{BF14B202-014E-481E-B8BC-EA632F25F67A}" presName="LevelTwoTextNode" presStyleLbl="node2" presStyleIdx="3" presStyleCnt="4">
        <dgm:presLayoutVars>
          <dgm:chPref val="3"/>
        </dgm:presLayoutVars>
      </dgm:prSet>
      <dgm:spPr/>
    </dgm:pt>
    <dgm:pt modelId="{12EE6A97-2B5A-4B11-BB45-B2045E2DD49C}" type="pres">
      <dgm:prSet presAssocID="{BF14B202-014E-481E-B8BC-EA632F25F67A}" presName="level3hierChild" presStyleCnt="0"/>
      <dgm:spPr/>
    </dgm:pt>
  </dgm:ptLst>
  <dgm:cxnLst>
    <dgm:cxn modelId="{9059A60C-8EDC-443B-A6C3-BBF0CDEE5FF7}" type="presOf" srcId="{86037A51-7F24-461C-A156-60F2BF33191C}" destId="{162DDE4C-FA50-4505-9B7B-174A0EF84772}" srcOrd="0" destOrd="0" presId="urn:microsoft.com/office/officeart/2008/layout/HorizontalMultiLevelHierarchy"/>
    <dgm:cxn modelId="{164A6314-B3DB-4E51-811E-396DCAD36855}" type="presOf" srcId="{BF14B202-014E-481E-B8BC-EA632F25F67A}" destId="{F3954B68-288B-409F-AD3C-1832C759F62A}" srcOrd="0" destOrd="0" presId="urn:microsoft.com/office/officeart/2008/layout/HorizontalMultiLevelHierarchy"/>
    <dgm:cxn modelId="{24E8AC27-3F68-498E-BBA9-5AEAC18D7CEE}" type="presOf" srcId="{04D47031-EF40-4BBD-A418-1734507BC837}" destId="{E29EB888-E589-42F0-844B-D4CDF57BC48C}" srcOrd="0" destOrd="0" presId="urn:microsoft.com/office/officeart/2008/layout/HorizontalMultiLevelHierarchy"/>
    <dgm:cxn modelId="{8D2F3534-971B-4EF1-9DE2-24AF9FE0A443}" type="presOf" srcId="{4DEE9D35-07C1-4316-B082-B87B34A5A4E9}" destId="{98154A11-4B43-4E89-84D9-A5FFC426FD18}" srcOrd="0" destOrd="0" presId="urn:microsoft.com/office/officeart/2008/layout/HorizontalMultiLevelHierarchy"/>
    <dgm:cxn modelId="{DACABC3F-E054-4F66-852A-342AB95237E8}" srcId="{A3CBD8A6-94ED-4D25-92E6-F5BE6D564769}" destId="{86037A51-7F24-461C-A156-60F2BF33191C}" srcOrd="0" destOrd="0" parTransId="{0EE7B269-B1A6-4AC1-893D-36D27C268FA4}" sibTransId="{28072B9E-9512-49A6-A84E-8F0849AE9132}"/>
    <dgm:cxn modelId="{59AD0262-E545-4304-A6D9-1A5D90F51E8A}" type="presOf" srcId="{8E7FD148-9AE1-4B14-952D-57151F580563}" destId="{AC48DB26-CD48-4E97-B98A-AF91E8B514E5}" srcOrd="0" destOrd="0" presId="urn:microsoft.com/office/officeart/2008/layout/HorizontalMultiLevelHierarchy"/>
    <dgm:cxn modelId="{42B2EB43-97D7-42C3-9DDA-F793FD627D22}" type="presOf" srcId="{00DFDB98-C72A-43CA-ABD7-36AE772C8F5C}" destId="{9F28EF65-9553-434C-858A-A41855924149}" srcOrd="1" destOrd="0" presId="urn:microsoft.com/office/officeart/2008/layout/HorizontalMultiLevelHierarchy"/>
    <dgm:cxn modelId="{79BD4F44-1E9C-4C83-A1A7-C38EF014FE06}" srcId="{86037A51-7F24-461C-A156-60F2BF33191C}" destId="{04D47031-EF40-4BBD-A418-1734507BC837}" srcOrd="0" destOrd="0" parTransId="{61A529EF-955C-4954-8D3A-E3CD2B98B332}" sibTransId="{8F9F0D3D-A4F6-4EF8-97D1-8DDD61F6D3E0}"/>
    <dgm:cxn modelId="{35566A49-CE39-4C07-9EE7-36436E2DB43B}" type="presOf" srcId="{61A529EF-955C-4954-8D3A-E3CD2B98B332}" destId="{1EDBDFBB-1076-4A9D-989F-D46A51191C24}" srcOrd="1" destOrd="0" presId="urn:microsoft.com/office/officeart/2008/layout/HorizontalMultiLevelHierarchy"/>
    <dgm:cxn modelId="{A0856D69-B581-4DF9-8758-1CC137B993DE}" type="presOf" srcId="{62406792-2ACE-4496-963A-89A0B4575498}" destId="{F225F748-E2E2-48AD-9A83-2AC61A89F175}" srcOrd="0" destOrd="0" presId="urn:microsoft.com/office/officeart/2008/layout/HorizontalMultiLevelHierarchy"/>
    <dgm:cxn modelId="{7484C66D-E17E-4DA4-8079-1F771CD9E558}" type="presOf" srcId="{7F40C393-0A62-4370-9ACE-5E43924511E4}" destId="{8CDD8292-43DE-444E-9657-634D6C5E28CD}" srcOrd="1" destOrd="0" presId="urn:microsoft.com/office/officeart/2008/layout/HorizontalMultiLevelHierarchy"/>
    <dgm:cxn modelId="{51C4024F-BABE-4451-B9A6-D24240E66739}" type="presOf" srcId="{7F40C393-0A62-4370-9ACE-5E43924511E4}" destId="{82B998F3-5516-418B-8CEC-ED26A97A569E}" srcOrd="0" destOrd="0" presId="urn:microsoft.com/office/officeart/2008/layout/HorizontalMultiLevelHierarchy"/>
    <dgm:cxn modelId="{4428DC96-D6DF-4231-B2ED-22C0E9B13897}" type="presOf" srcId="{A3CBD8A6-94ED-4D25-92E6-F5BE6D564769}" destId="{84CBFCB2-0BFD-4BC5-8800-1E6DD16BEFA7}" srcOrd="0" destOrd="0" presId="urn:microsoft.com/office/officeart/2008/layout/HorizontalMultiLevelHierarchy"/>
    <dgm:cxn modelId="{BE12CE8A-ECC7-471B-91E2-5017FB6EAEB2}" type="presOf" srcId="{61A529EF-955C-4954-8D3A-E3CD2B98B332}" destId="{E429FD45-A81C-4ADE-9ECC-0D0183B1DA65}" srcOrd="0" destOrd="0" presId="urn:microsoft.com/office/officeart/2008/layout/HorizontalMultiLevelHierarchy"/>
    <dgm:cxn modelId="{4FBF09BD-0068-4DE8-BE10-A6A88983A60D}" srcId="{86037A51-7F24-461C-A156-60F2BF33191C}" destId="{62406792-2ACE-4496-963A-89A0B4575498}" srcOrd="2" destOrd="0" parTransId="{7F40C393-0A62-4370-9ACE-5E43924511E4}" sibTransId="{0803F2FF-2DF0-4C41-9281-8F975E0B43B6}"/>
    <dgm:cxn modelId="{F51414C4-F696-47A2-BC29-55374821F7AE}" srcId="{86037A51-7F24-461C-A156-60F2BF33191C}" destId="{4DEE9D35-07C1-4316-B082-B87B34A5A4E9}" srcOrd="1" destOrd="0" parTransId="{8E7FD148-9AE1-4B14-952D-57151F580563}" sibTransId="{ACE97585-FE60-4363-9CAA-A721FD7E433B}"/>
    <dgm:cxn modelId="{F1C644CE-B9A7-4261-BEF3-BB9D8E9A324A}" type="presOf" srcId="{00DFDB98-C72A-43CA-ABD7-36AE772C8F5C}" destId="{4B165FD8-9D9F-4965-8CBD-7FAE474A7A73}" srcOrd="0" destOrd="0" presId="urn:microsoft.com/office/officeart/2008/layout/HorizontalMultiLevelHierarchy"/>
    <dgm:cxn modelId="{93695BEF-A84A-40C6-ABD6-2AD951BB28A8}" srcId="{86037A51-7F24-461C-A156-60F2BF33191C}" destId="{BF14B202-014E-481E-B8BC-EA632F25F67A}" srcOrd="3" destOrd="0" parTransId="{00DFDB98-C72A-43CA-ABD7-36AE772C8F5C}" sibTransId="{AA83F4F9-E0AC-418F-A339-909F3C36DD25}"/>
    <dgm:cxn modelId="{83A4FDF5-25B7-4D1E-BE97-CA505436E752}" type="presOf" srcId="{8E7FD148-9AE1-4B14-952D-57151F580563}" destId="{608D0435-92E4-4A1D-A91E-B319084A4C54}" srcOrd="1" destOrd="0" presId="urn:microsoft.com/office/officeart/2008/layout/HorizontalMultiLevelHierarchy"/>
    <dgm:cxn modelId="{5AC7A1D9-2C53-4368-9701-D9BA5D300888}" type="presParOf" srcId="{84CBFCB2-0BFD-4BC5-8800-1E6DD16BEFA7}" destId="{B64A3DAA-BB5F-48D8-A45F-0525C7B82837}" srcOrd="0" destOrd="0" presId="urn:microsoft.com/office/officeart/2008/layout/HorizontalMultiLevelHierarchy"/>
    <dgm:cxn modelId="{167222DC-C5AF-4300-9181-15371CF0EF93}" type="presParOf" srcId="{B64A3DAA-BB5F-48D8-A45F-0525C7B82837}" destId="{162DDE4C-FA50-4505-9B7B-174A0EF84772}" srcOrd="0" destOrd="0" presId="urn:microsoft.com/office/officeart/2008/layout/HorizontalMultiLevelHierarchy"/>
    <dgm:cxn modelId="{9763A439-42AB-4515-9E7C-7A31C1603EEF}" type="presParOf" srcId="{B64A3DAA-BB5F-48D8-A45F-0525C7B82837}" destId="{6414329C-CA8E-426A-82CD-6605F16C14F1}" srcOrd="1" destOrd="0" presId="urn:microsoft.com/office/officeart/2008/layout/HorizontalMultiLevelHierarchy"/>
    <dgm:cxn modelId="{CDE9726C-B71B-4D51-B44F-60A9D3B30370}" type="presParOf" srcId="{6414329C-CA8E-426A-82CD-6605F16C14F1}" destId="{E429FD45-A81C-4ADE-9ECC-0D0183B1DA65}" srcOrd="0" destOrd="0" presId="urn:microsoft.com/office/officeart/2008/layout/HorizontalMultiLevelHierarchy"/>
    <dgm:cxn modelId="{89B62C88-C6BA-4180-94BC-CDA755C8DF32}" type="presParOf" srcId="{E429FD45-A81C-4ADE-9ECC-0D0183B1DA65}" destId="{1EDBDFBB-1076-4A9D-989F-D46A51191C24}" srcOrd="0" destOrd="0" presId="urn:microsoft.com/office/officeart/2008/layout/HorizontalMultiLevelHierarchy"/>
    <dgm:cxn modelId="{01F69BA7-8FEE-4CE2-8717-29D6829D1BD8}" type="presParOf" srcId="{6414329C-CA8E-426A-82CD-6605F16C14F1}" destId="{EC0C8974-2355-4F1B-93B2-E8BF4518CC1D}" srcOrd="1" destOrd="0" presId="urn:microsoft.com/office/officeart/2008/layout/HorizontalMultiLevelHierarchy"/>
    <dgm:cxn modelId="{D1CA7F86-64E3-4617-AD54-E7B4F3BDA14F}" type="presParOf" srcId="{EC0C8974-2355-4F1B-93B2-E8BF4518CC1D}" destId="{E29EB888-E589-42F0-844B-D4CDF57BC48C}" srcOrd="0" destOrd="0" presId="urn:microsoft.com/office/officeart/2008/layout/HorizontalMultiLevelHierarchy"/>
    <dgm:cxn modelId="{311D058B-F66A-492F-B01F-4FDEAE490734}" type="presParOf" srcId="{EC0C8974-2355-4F1B-93B2-E8BF4518CC1D}" destId="{2265901B-F9FD-4224-84DD-41F7F7D16C31}" srcOrd="1" destOrd="0" presId="urn:microsoft.com/office/officeart/2008/layout/HorizontalMultiLevelHierarchy"/>
    <dgm:cxn modelId="{F686536A-8D8E-42F3-BAC1-8B3BE0348C75}" type="presParOf" srcId="{6414329C-CA8E-426A-82CD-6605F16C14F1}" destId="{AC48DB26-CD48-4E97-B98A-AF91E8B514E5}" srcOrd="2" destOrd="0" presId="urn:microsoft.com/office/officeart/2008/layout/HorizontalMultiLevelHierarchy"/>
    <dgm:cxn modelId="{E604119E-96B0-4F95-A66B-572CD64FC2BB}" type="presParOf" srcId="{AC48DB26-CD48-4E97-B98A-AF91E8B514E5}" destId="{608D0435-92E4-4A1D-A91E-B319084A4C54}" srcOrd="0" destOrd="0" presId="urn:microsoft.com/office/officeart/2008/layout/HorizontalMultiLevelHierarchy"/>
    <dgm:cxn modelId="{6B016297-1FAB-46DE-9F84-01E038798BB1}" type="presParOf" srcId="{6414329C-CA8E-426A-82CD-6605F16C14F1}" destId="{056A77B0-FD06-4E1C-9E76-17DD618CFF12}" srcOrd="3" destOrd="0" presId="urn:microsoft.com/office/officeart/2008/layout/HorizontalMultiLevelHierarchy"/>
    <dgm:cxn modelId="{FD9B1D7D-C3B9-411D-8537-9CDD5B24B7FB}" type="presParOf" srcId="{056A77B0-FD06-4E1C-9E76-17DD618CFF12}" destId="{98154A11-4B43-4E89-84D9-A5FFC426FD18}" srcOrd="0" destOrd="0" presId="urn:microsoft.com/office/officeart/2008/layout/HorizontalMultiLevelHierarchy"/>
    <dgm:cxn modelId="{6798502B-BF89-4443-9A74-81231EA34F93}" type="presParOf" srcId="{056A77B0-FD06-4E1C-9E76-17DD618CFF12}" destId="{31F0D469-941F-4AA6-8F29-CB0045A76506}" srcOrd="1" destOrd="0" presId="urn:microsoft.com/office/officeart/2008/layout/HorizontalMultiLevelHierarchy"/>
    <dgm:cxn modelId="{10704759-B1E8-4363-A120-DCF35F4E764D}" type="presParOf" srcId="{6414329C-CA8E-426A-82CD-6605F16C14F1}" destId="{82B998F3-5516-418B-8CEC-ED26A97A569E}" srcOrd="4" destOrd="0" presId="urn:microsoft.com/office/officeart/2008/layout/HorizontalMultiLevelHierarchy"/>
    <dgm:cxn modelId="{A526AF91-C06E-4E24-A0E9-D69BA67CA1C4}" type="presParOf" srcId="{82B998F3-5516-418B-8CEC-ED26A97A569E}" destId="{8CDD8292-43DE-444E-9657-634D6C5E28CD}" srcOrd="0" destOrd="0" presId="urn:microsoft.com/office/officeart/2008/layout/HorizontalMultiLevelHierarchy"/>
    <dgm:cxn modelId="{FA088FF9-3D9A-40B3-AC11-F179D1E6CD8F}" type="presParOf" srcId="{6414329C-CA8E-426A-82CD-6605F16C14F1}" destId="{07894D4C-9965-4BBE-B0AC-ED0DDCFB893A}" srcOrd="5" destOrd="0" presId="urn:microsoft.com/office/officeart/2008/layout/HorizontalMultiLevelHierarchy"/>
    <dgm:cxn modelId="{EA8F743C-B2F6-4B80-A3FC-ABD8B8C1F36D}" type="presParOf" srcId="{07894D4C-9965-4BBE-B0AC-ED0DDCFB893A}" destId="{F225F748-E2E2-48AD-9A83-2AC61A89F175}" srcOrd="0" destOrd="0" presId="urn:microsoft.com/office/officeart/2008/layout/HorizontalMultiLevelHierarchy"/>
    <dgm:cxn modelId="{CB4859C7-52EF-4EC3-8668-F90D20B83A06}" type="presParOf" srcId="{07894D4C-9965-4BBE-B0AC-ED0DDCFB893A}" destId="{AEDA7610-ED60-4031-ABAC-AD3A39F3BD0D}" srcOrd="1" destOrd="0" presId="urn:microsoft.com/office/officeart/2008/layout/HorizontalMultiLevelHierarchy"/>
    <dgm:cxn modelId="{7DCD224E-9680-40C2-AAD1-83161E83FDA1}" type="presParOf" srcId="{6414329C-CA8E-426A-82CD-6605F16C14F1}" destId="{4B165FD8-9D9F-4965-8CBD-7FAE474A7A73}" srcOrd="6" destOrd="0" presId="urn:microsoft.com/office/officeart/2008/layout/HorizontalMultiLevelHierarchy"/>
    <dgm:cxn modelId="{D4A83478-AF68-4B70-A7F6-7A53EFD9A071}" type="presParOf" srcId="{4B165FD8-9D9F-4965-8CBD-7FAE474A7A73}" destId="{9F28EF65-9553-434C-858A-A41855924149}" srcOrd="0" destOrd="0" presId="urn:microsoft.com/office/officeart/2008/layout/HorizontalMultiLevelHierarchy"/>
    <dgm:cxn modelId="{0A640504-202F-4A27-8904-8E11715861ED}" type="presParOf" srcId="{6414329C-CA8E-426A-82CD-6605F16C14F1}" destId="{A45927C3-D302-46CD-A848-CDFC8C8A4384}" srcOrd="7" destOrd="0" presId="urn:microsoft.com/office/officeart/2008/layout/HorizontalMultiLevelHierarchy"/>
    <dgm:cxn modelId="{4942929A-5C83-40B0-A664-E10C8FB353A7}" type="presParOf" srcId="{A45927C3-D302-46CD-A848-CDFC8C8A4384}" destId="{F3954B68-288B-409F-AD3C-1832C759F62A}" srcOrd="0" destOrd="0" presId="urn:microsoft.com/office/officeart/2008/layout/HorizontalMultiLevelHierarchy"/>
    <dgm:cxn modelId="{409FC0BF-7F75-48CC-B421-F6FBDB9D5264}" type="presParOf" srcId="{A45927C3-D302-46CD-A848-CDFC8C8A4384}" destId="{12EE6A97-2B5A-4B11-BB45-B2045E2DD49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062337-9E04-42F7-9433-9A1D66A6EA3B}"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pl-PL"/>
        </a:p>
      </dgm:t>
    </dgm:pt>
    <dgm:pt modelId="{3910AB86-6D1B-4D97-9961-A50C464E3D24}">
      <dgm:prSet phldrT="[Tekst]"/>
      <dgm:spPr/>
      <dgm:t>
        <a:bodyPr/>
        <a:lstStyle/>
        <a:p>
          <a:r>
            <a:rPr lang="pl-PL" dirty="0"/>
            <a:t>KPI</a:t>
          </a:r>
        </a:p>
      </dgm:t>
    </dgm:pt>
    <dgm:pt modelId="{1841D621-EA8C-4451-9310-6BBA18AEB906}" type="parTrans" cxnId="{D874AFBD-C89B-4095-834A-A41DEAA99E01}">
      <dgm:prSet/>
      <dgm:spPr/>
      <dgm:t>
        <a:bodyPr/>
        <a:lstStyle/>
        <a:p>
          <a:endParaRPr lang="pl-PL"/>
        </a:p>
      </dgm:t>
    </dgm:pt>
    <dgm:pt modelId="{41345650-E5DE-4A24-B606-99D9C2BA047E}" type="sibTrans" cxnId="{D874AFBD-C89B-4095-834A-A41DEAA99E01}">
      <dgm:prSet/>
      <dgm:spPr/>
      <dgm:t>
        <a:bodyPr/>
        <a:lstStyle/>
        <a:p>
          <a:endParaRPr lang="pl-PL"/>
        </a:p>
      </dgm:t>
    </dgm:pt>
    <dgm:pt modelId="{A33046D5-892A-4D47-B32D-4C631BD0DB27}">
      <dgm:prSet phldrT="[Tekst]"/>
      <dgm:spPr/>
      <dgm:t>
        <a:bodyPr/>
        <a:lstStyle/>
        <a:p>
          <a:r>
            <a:rPr lang="pl-PL" dirty="0" err="1"/>
            <a:t>Specific</a:t>
          </a:r>
          <a:endParaRPr lang="pl-PL" dirty="0"/>
        </a:p>
      </dgm:t>
    </dgm:pt>
    <dgm:pt modelId="{CEEC48E8-FC38-4313-B11B-5E603F6EE2CC}" type="parTrans" cxnId="{F311F14F-5BBC-4BDE-9985-E6E4E7A8D51C}">
      <dgm:prSet/>
      <dgm:spPr/>
      <dgm:t>
        <a:bodyPr/>
        <a:lstStyle/>
        <a:p>
          <a:endParaRPr lang="pl-PL"/>
        </a:p>
      </dgm:t>
    </dgm:pt>
    <dgm:pt modelId="{4B2B5D49-6442-4E5A-BD03-4C0629547F23}" type="sibTrans" cxnId="{F311F14F-5BBC-4BDE-9985-E6E4E7A8D51C}">
      <dgm:prSet/>
      <dgm:spPr/>
      <dgm:t>
        <a:bodyPr/>
        <a:lstStyle/>
        <a:p>
          <a:endParaRPr lang="pl-PL"/>
        </a:p>
      </dgm:t>
    </dgm:pt>
    <dgm:pt modelId="{9053AF15-7460-46F9-AA9F-FC9CACA75FCD}">
      <dgm:prSet phldrT="[Tekst]"/>
      <dgm:spPr/>
      <dgm:t>
        <a:bodyPr/>
        <a:lstStyle/>
        <a:p>
          <a:r>
            <a:rPr lang="pl-PL" dirty="0" err="1"/>
            <a:t>Measurable</a:t>
          </a:r>
          <a:endParaRPr lang="pl-PL" dirty="0"/>
        </a:p>
      </dgm:t>
    </dgm:pt>
    <dgm:pt modelId="{1C17A63C-3A1F-4A68-8787-46D47339609E}" type="parTrans" cxnId="{C7212374-BC01-40CB-A7F0-7E46CFDE56B4}">
      <dgm:prSet/>
      <dgm:spPr/>
      <dgm:t>
        <a:bodyPr/>
        <a:lstStyle/>
        <a:p>
          <a:endParaRPr lang="pl-PL"/>
        </a:p>
      </dgm:t>
    </dgm:pt>
    <dgm:pt modelId="{7674DFA2-115E-413E-BFC7-5B268A132BC1}" type="sibTrans" cxnId="{C7212374-BC01-40CB-A7F0-7E46CFDE56B4}">
      <dgm:prSet/>
      <dgm:spPr/>
      <dgm:t>
        <a:bodyPr/>
        <a:lstStyle/>
        <a:p>
          <a:endParaRPr lang="pl-PL"/>
        </a:p>
      </dgm:t>
    </dgm:pt>
    <dgm:pt modelId="{E1B1132C-12F9-4913-A090-8A3DAFEB787F}">
      <dgm:prSet phldrT="[Tekst]"/>
      <dgm:spPr/>
      <dgm:t>
        <a:bodyPr/>
        <a:lstStyle/>
        <a:p>
          <a:r>
            <a:rPr lang="pl-PL" dirty="0" err="1"/>
            <a:t>Achivable</a:t>
          </a:r>
          <a:endParaRPr lang="pl-PL" dirty="0"/>
        </a:p>
      </dgm:t>
    </dgm:pt>
    <dgm:pt modelId="{3D9572CF-1DCE-4A5A-85BF-EE53A9FA8BEA}" type="parTrans" cxnId="{F5F3C4BC-C3B3-43B6-A978-E461BCC67A71}">
      <dgm:prSet/>
      <dgm:spPr/>
      <dgm:t>
        <a:bodyPr/>
        <a:lstStyle/>
        <a:p>
          <a:endParaRPr lang="pl-PL"/>
        </a:p>
      </dgm:t>
    </dgm:pt>
    <dgm:pt modelId="{738DEBD3-E635-4044-82F4-94B67DB19E5B}" type="sibTrans" cxnId="{F5F3C4BC-C3B3-43B6-A978-E461BCC67A71}">
      <dgm:prSet/>
      <dgm:spPr/>
      <dgm:t>
        <a:bodyPr/>
        <a:lstStyle/>
        <a:p>
          <a:endParaRPr lang="pl-PL"/>
        </a:p>
      </dgm:t>
    </dgm:pt>
    <dgm:pt modelId="{9102C6CB-4283-4EEF-8BF5-1E6A3920FB1A}">
      <dgm:prSet phldrT="[Tekst]"/>
      <dgm:spPr/>
      <dgm:t>
        <a:bodyPr/>
        <a:lstStyle/>
        <a:p>
          <a:r>
            <a:rPr lang="pl-PL" dirty="0"/>
            <a:t>Time-</a:t>
          </a:r>
          <a:r>
            <a:rPr lang="pl-PL" dirty="0" err="1"/>
            <a:t>bound</a:t>
          </a:r>
          <a:endParaRPr lang="pl-PL" dirty="0"/>
        </a:p>
      </dgm:t>
    </dgm:pt>
    <dgm:pt modelId="{8F30263A-69D1-4901-AC47-34C260283ED6}" type="parTrans" cxnId="{9DB3ACF3-427F-4380-99E2-4A2A06BF75C0}">
      <dgm:prSet/>
      <dgm:spPr/>
      <dgm:t>
        <a:bodyPr/>
        <a:lstStyle/>
        <a:p>
          <a:endParaRPr lang="pl-PL"/>
        </a:p>
      </dgm:t>
    </dgm:pt>
    <dgm:pt modelId="{13369773-84FF-47DF-BC33-486F1941128E}" type="sibTrans" cxnId="{9DB3ACF3-427F-4380-99E2-4A2A06BF75C0}">
      <dgm:prSet/>
      <dgm:spPr/>
      <dgm:t>
        <a:bodyPr/>
        <a:lstStyle/>
        <a:p>
          <a:endParaRPr lang="pl-PL"/>
        </a:p>
      </dgm:t>
    </dgm:pt>
    <dgm:pt modelId="{8EED1FFF-42BA-450A-B94F-03B45127FE9D}">
      <dgm:prSet phldrT="[Tekst]"/>
      <dgm:spPr/>
      <dgm:t>
        <a:bodyPr/>
        <a:lstStyle/>
        <a:p>
          <a:r>
            <a:rPr lang="pl-PL" dirty="0" err="1"/>
            <a:t>Relevant</a:t>
          </a:r>
          <a:endParaRPr lang="pl-PL" dirty="0"/>
        </a:p>
      </dgm:t>
    </dgm:pt>
    <dgm:pt modelId="{06FA431E-7BBD-4EF4-802C-FF4D839CA08A}" type="parTrans" cxnId="{373539E5-EC38-460C-80E6-F6D590AF1CB2}">
      <dgm:prSet/>
      <dgm:spPr/>
      <dgm:t>
        <a:bodyPr/>
        <a:lstStyle/>
        <a:p>
          <a:endParaRPr lang="pl-PL"/>
        </a:p>
      </dgm:t>
    </dgm:pt>
    <dgm:pt modelId="{703147BC-6B7C-4762-9525-FFDAAAB366C8}" type="sibTrans" cxnId="{373539E5-EC38-460C-80E6-F6D590AF1CB2}">
      <dgm:prSet/>
      <dgm:spPr/>
      <dgm:t>
        <a:bodyPr/>
        <a:lstStyle/>
        <a:p>
          <a:endParaRPr lang="pl-PL"/>
        </a:p>
      </dgm:t>
    </dgm:pt>
    <dgm:pt modelId="{FE2EB03F-6D37-4FE8-9DFA-F14931F82833}" type="pres">
      <dgm:prSet presAssocID="{57062337-9E04-42F7-9433-9A1D66A6EA3B}" presName="Name0" presStyleCnt="0">
        <dgm:presLayoutVars>
          <dgm:chMax val="1"/>
          <dgm:dir/>
          <dgm:animLvl val="ctr"/>
          <dgm:resizeHandles val="exact"/>
        </dgm:presLayoutVars>
      </dgm:prSet>
      <dgm:spPr/>
    </dgm:pt>
    <dgm:pt modelId="{4D6E81B5-B1BF-4E63-A44A-3AF3003FDE4B}" type="pres">
      <dgm:prSet presAssocID="{3910AB86-6D1B-4D97-9961-A50C464E3D24}" presName="centerShape" presStyleLbl="node0" presStyleIdx="0" presStyleCnt="1"/>
      <dgm:spPr/>
    </dgm:pt>
    <dgm:pt modelId="{F4AC7F19-AB36-4147-B330-5C0C8505F4FA}" type="pres">
      <dgm:prSet presAssocID="{A33046D5-892A-4D47-B32D-4C631BD0DB27}" presName="node" presStyleLbl="node1" presStyleIdx="0" presStyleCnt="5">
        <dgm:presLayoutVars>
          <dgm:bulletEnabled val="1"/>
        </dgm:presLayoutVars>
      </dgm:prSet>
      <dgm:spPr/>
    </dgm:pt>
    <dgm:pt modelId="{A3843029-A32A-4FE8-93D2-81BCE8FEB882}" type="pres">
      <dgm:prSet presAssocID="{A33046D5-892A-4D47-B32D-4C631BD0DB27}" presName="dummy" presStyleCnt="0"/>
      <dgm:spPr/>
    </dgm:pt>
    <dgm:pt modelId="{41B8CA72-41A9-41B8-886B-274F1AC9AD06}" type="pres">
      <dgm:prSet presAssocID="{4B2B5D49-6442-4E5A-BD03-4C0629547F23}" presName="sibTrans" presStyleLbl="sibTrans2D1" presStyleIdx="0" presStyleCnt="5"/>
      <dgm:spPr/>
    </dgm:pt>
    <dgm:pt modelId="{CD33B37C-B90F-48D0-B4C1-F572B89C66E8}" type="pres">
      <dgm:prSet presAssocID="{9053AF15-7460-46F9-AA9F-FC9CACA75FCD}" presName="node" presStyleLbl="node1" presStyleIdx="1" presStyleCnt="5">
        <dgm:presLayoutVars>
          <dgm:bulletEnabled val="1"/>
        </dgm:presLayoutVars>
      </dgm:prSet>
      <dgm:spPr/>
    </dgm:pt>
    <dgm:pt modelId="{E11C2E9D-FC21-4AC0-89D5-D0BD36C9E1F2}" type="pres">
      <dgm:prSet presAssocID="{9053AF15-7460-46F9-AA9F-FC9CACA75FCD}" presName="dummy" presStyleCnt="0"/>
      <dgm:spPr/>
    </dgm:pt>
    <dgm:pt modelId="{9562FCFA-A87A-433D-89EF-934F02630E07}" type="pres">
      <dgm:prSet presAssocID="{7674DFA2-115E-413E-BFC7-5B268A132BC1}" presName="sibTrans" presStyleLbl="sibTrans2D1" presStyleIdx="1" presStyleCnt="5"/>
      <dgm:spPr/>
    </dgm:pt>
    <dgm:pt modelId="{84ECD289-B540-4201-9BC1-6E5DB9015878}" type="pres">
      <dgm:prSet presAssocID="{E1B1132C-12F9-4913-A090-8A3DAFEB787F}" presName="node" presStyleLbl="node1" presStyleIdx="2" presStyleCnt="5">
        <dgm:presLayoutVars>
          <dgm:bulletEnabled val="1"/>
        </dgm:presLayoutVars>
      </dgm:prSet>
      <dgm:spPr/>
    </dgm:pt>
    <dgm:pt modelId="{B04C7C95-1912-4984-A774-A856373B0FEA}" type="pres">
      <dgm:prSet presAssocID="{E1B1132C-12F9-4913-A090-8A3DAFEB787F}" presName="dummy" presStyleCnt="0"/>
      <dgm:spPr/>
    </dgm:pt>
    <dgm:pt modelId="{1B6F9E1B-4F00-4F15-BE04-91135D2F61DF}" type="pres">
      <dgm:prSet presAssocID="{738DEBD3-E635-4044-82F4-94B67DB19E5B}" presName="sibTrans" presStyleLbl="sibTrans2D1" presStyleIdx="2" presStyleCnt="5"/>
      <dgm:spPr/>
    </dgm:pt>
    <dgm:pt modelId="{A7D42D11-4056-4878-85B5-2EAAC03807E6}" type="pres">
      <dgm:prSet presAssocID="{9102C6CB-4283-4EEF-8BF5-1E6A3920FB1A}" presName="node" presStyleLbl="node1" presStyleIdx="3" presStyleCnt="5">
        <dgm:presLayoutVars>
          <dgm:bulletEnabled val="1"/>
        </dgm:presLayoutVars>
      </dgm:prSet>
      <dgm:spPr/>
    </dgm:pt>
    <dgm:pt modelId="{1BDFE376-C812-45E8-8681-88B14E13F508}" type="pres">
      <dgm:prSet presAssocID="{9102C6CB-4283-4EEF-8BF5-1E6A3920FB1A}" presName="dummy" presStyleCnt="0"/>
      <dgm:spPr/>
    </dgm:pt>
    <dgm:pt modelId="{D72EC8F1-F634-43F9-8966-D31DBF3E1D48}" type="pres">
      <dgm:prSet presAssocID="{13369773-84FF-47DF-BC33-486F1941128E}" presName="sibTrans" presStyleLbl="sibTrans2D1" presStyleIdx="3" presStyleCnt="5"/>
      <dgm:spPr/>
    </dgm:pt>
    <dgm:pt modelId="{3C571D98-D1C2-4DCE-8155-EBA34DC48CAB}" type="pres">
      <dgm:prSet presAssocID="{8EED1FFF-42BA-450A-B94F-03B45127FE9D}" presName="node" presStyleLbl="node1" presStyleIdx="4" presStyleCnt="5">
        <dgm:presLayoutVars>
          <dgm:bulletEnabled val="1"/>
        </dgm:presLayoutVars>
      </dgm:prSet>
      <dgm:spPr/>
    </dgm:pt>
    <dgm:pt modelId="{225DFB19-CF8A-4F77-9821-4FABD02C7615}" type="pres">
      <dgm:prSet presAssocID="{8EED1FFF-42BA-450A-B94F-03B45127FE9D}" presName="dummy" presStyleCnt="0"/>
      <dgm:spPr/>
    </dgm:pt>
    <dgm:pt modelId="{11B1B250-5AA6-4CAC-B15C-556FCBE7938A}" type="pres">
      <dgm:prSet presAssocID="{703147BC-6B7C-4762-9525-FFDAAAB366C8}" presName="sibTrans" presStyleLbl="sibTrans2D1" presStyleIdx="4" presStyleCnt="5"/>
      <dgm:spPr/>
    </dgm:pt>
  </dgm:ptLst>
  <dgm:cxnLst>
    <dgm:cxn modelId="{43063501-7C8B-42F5-8F9C-4C892E846800}" type="presOf" srcId="{8EED1FFF-42BA-450A-B94F-03B45127FE9D}" destId="{3C571D98-D1C2-4DCE-8155-EBA34DC48CAB}" srcOrd="0" destOrd="0" presId="urn:microsoft.com/office/officeart/2005/8/layout/radial6"/>
    <dgm:cxn modelId="{F6A97313-27C7-4D27-8ABF-92AA9897A326}" type="presOf" srcId="{9102C6CB-4283-4EEF-8BF5-1E6A3920FB1A}" destId="{A7D42D11-4056-4878-85B5-2EAAC03807E6}" srcOrd="0" destOrd="0" presId="urn:microsoft.com/office/officeart/2005/8/layout/radial6"/>
    <dgm:cxn modelId="{AE4A8C1E-C4C6-46B2-A249-C506B0F1C299}" type="presOf" srcId="{13369773-84FF-47DF-BC33-486F1941128E}" destId="{D72EC8F1-F634-43F9-8966-D31DBF3E1D48}" srcOrd="0" destOrd="0" presId="urn:microsoft.com/office/officeart/2005/8/layout/radial6"/>
    <dgm:cxn modelId="{382A1242-93E1-42CD-8B28-B54305EAF44B}" type="presOf" srcId="{703147BC-6B7C-4762-9525-FFDAAAB366C8}" destId="{11B1B250-5AA6-4CAC-B15C-556FCBE7938A}" srcOrd="0" destOrd="0" presId="urn:microsoft.com/office/officeart/2005/8/layout/radial6"/>
    <dgm:cxn modelId="{F311F14F-5BBC-4BDE-9985-E6E4E7A8D51C}" srcId="{3910AB86-6D1B-4D97-9961-A50C464E3D24}" destId="{A33046D5-892A-4D47-B32D-4C631BD0DB27}" srcOrd="0" destOrd="0" parTransId="{CEEC48E8-FC38-4313-B11B-5E603F6EE2CC}" sibTransId="{4B2B5D49-6442-4E5A-BD03-4C0629547F23}"/>
    <dgm:cxn modelId="{C7212374-BC01-40CB-A7F0-7E46CFDE56B4}" srcId="{3910AB86-6D1B-4D97-9961-A50C464E3D24}" destId="{9053AF15-7460-46F9-AA9F-FC9CACA75FCD}" srcOrd="1" destOrd="0" parTransId="{1C17A63C-3A1F-4A68-8787-46D47339609E}" sibTransId="{7674DFA2-115E-413E-BFC7-5B268A132BC1}"/>
    <dgm:cxn modelId="{053DA376-E235-4A1A-AF6F-DFD844334379}" type="presOf" srcId="{9053AF15-7460-46F9-AA9F-FC9CACA75FCD}" destId="{CD33B37C-B90F-48D0-B4C1-F572B89C66E8}" srcOrd="0" destOrd="0" presId="urn:microsoft.com/office/officeart/2005/8/layout/radial6"/>
    <dgm:cxn modelId="{B38E327D-A6B3-4A9F-9EAA-96A7640D91C9}" type="presOf" srcId="{7674DFA2-115E-413E-BFC7-5B268A132BC1}" destId="{9562FCFA-A87A-433D-89EF-934F02630E07}" srcOrd="0" destOrd="0" presId="urn:microsoft.com/office/officeart/2005/8/layout/radial6"/>
    <dgm:cxn modelId="{2D59EE98-CFDF-49D0-850B-F926085BAC56}" type="presOf" srcId="{E1B1132C-12F9-4913-A090-8A3DAFEB787F}" destId="{84ECD289-B540-4201-9BC1-6E5DB9015878}" srcOrd="0" destOrd="0" presId="urn:microsoft.com/office/officeart/2005/8/layout/radial6"/>
    <dgm:cxn modelId="{08FF8EA6-38A0-48C8-B821-6CA08560B941}" type="presOf" srcId="{A33046D5-892A-4D47-B32D-4C631BD0DB27}" destId="{F4AC7F19-AB36-4147-B330-5C0C8505F4FA}" srcOrd="0" destOrd="0" presId="urn:microsoft.com/office/officeart/2005/8/layout/radial6"/>
    <dgm:cxn modelId="{D874AFBD-C89B-4095-834A-A41DEAA99E01}" srcId="{57062337-9E04-42F7-9433-9A1D66A6EA3B}" destId="{3910AB86-6D1B-4D97-9961-A50C464E3D24}" srcOrd="0" destOrd="0" parTransId="{1841D621-EA8C-4451-9310-6BBA18AEB906}" sibTransId="{41345650-E5DE-4A24-B606-99D9C2BA047E}"/>
    <dgm:cxn modelId="{F5F3C4BC-C3B3-43B6-A978-E461BCC67A71}" srcId="{3910AB86-6D1B-4D97-9961-A50C464E3D24}" destId="{E1B1132C-12F9-4913-A090-8A3DAFEB787F}" srcOrd="2" destOrd="0" parTransId="{3D9572CF-1DCE-4A5A-85BF-EE53A9FA8BEA}" sibTransId="{738DEBD3-E635-4044-82F4-94B67DB19E5B}"/>
    <dgm:cxn modelId="{BF2A46E0-D0E2-4BEE-974D-AA863E6A3930}" type="presOf" srcId="{57062337-9E04-42F7-9433-9A1D66A6EA3B}" destId="{FE2EB03F-6D37-4FE8-9DFA-F14931F82833}" srcOrd="0" destOrd="0" presId="urn:microsoft.com/office/officeart/2005/8/layout/radial6"/>
    <dgm:cxn modelId="{39FD8CC0-403D-473D-892F-FD9DAB654C64}" type="presOf" srcId="{4B2B5D49-6442-4E5A-BD03-4C0629547F23}" destId="{41B8CA72-41A9-41B8-886B-274F1AC9AD06}" srcOrd="0" destOrd="0" presId="urn:microsoft.com/office/officeart/2005/8/layout/radial6"/>
    <dgm:cxn modelId="{373539E5-EC38-460C-80E6-F6D590AF1CB2}" srcId="{3910AB86-6D1B-4D97-9961-A50C464E3D24}" destId="{8EED1FFF-42BA-450A-B94F-03B45127FE9D}" srcOrd="4" destOrd="0" parTransId="{06FA431E-7BBD-4EF4-802C-FF4D839CA08A}" sibTransId="{703147BC-6B7C-4762-9525-FFDAAAB366C8}"/>
    <dgm:cxn modelId="{C9AB55E8-DC8B-48AD-B7B3-054F88DFF0EC}" type="presOf" srcId="{3910AB86-6D1B-4D97-9961-A50C464E3D24}" destId="{4D6E81B5-B1BF-4E63-A44A-3AF3003FDE4B}" srcOrd="0" destOrd="0" presId="urn:microsoft.com/office/officeart/2005/8/layout/radial6"/>
    <dgm:cxn modelId="{550FA9F1-FCFE-4214-A908-91AEC2A2DFDA}" type="presOf" srcId="{738DEBD3-E635-4044-82F4-94B67DB19E5B}" destId="{1B6F9E1B-4F00-4F15-BE04-91135D2F61DF}" srcOrd="0" destOrd="0" presId="urn:microsoft.com/office/officeart/2005/8/layout/radial6"/>
    <dgm:cxn modelId="{9DB3ACF3-427F-4380-99E2-4A2A06BF75C0}" srcId="{3910AB86-6D1B-4D97-9961-A50C464E3D24}" destId="{9102C6CB-4283-4EEF-8BF5-1E6A3920FB1A}" srcOrd="3" destOrd="0" parTransId="{8F30263A-69D1-4901-AC47-34C260283ED6}" sibTransId="{13369773-84FF-47DF-BC33-486F1941128E}"/>
    <dgm:cxn modelId="{448C0FDE-6067-4C85-804B-545D4C3BCA47}" type="presParOf" srcId="{FE2EB03F-6D37-4FE8-9DFA-F14931F82833}" destId="{4D6E81B5-B1BF-4E63-A44A-3AF3003FDE4B}" srcOrd="0" destOrd="0" presId="urn:microsoft.com/office/officeart/2005/8/layout/radial6"/>
    <dgm:cxn modelId="{E24E6828-1EC0-4183-B339-0F323FA705F0}" type="presParOf" srcId="{FE2EB03F-6D37-4FE8-9DFA-F14931F82833}" destId="{F4AC7F19-AB36-4147-B330-5C0C8505F4FA}" srcOrd="1" destOrd="0" presId="urn:microsoft.com/office/officeart/2005/8/layout/radial6"/>
    <dgm:cxn modelId="{32ADD38F-4F0D-4AC0-8AAB-912C56DDA733}" type="presParOf" srcId="{FE2EB03F-6D37-4FE8-9DFA-F14931F82833}" destId="{A3843029-A32A-4FE8-93D2-81BCE8FEB882}" srcOrd="2" destOrd="0" presId="urn:microsoft.com/office/officeart/2005/8/layout/radial6"/>
    <dgm:cxn modelId="{58B9D9D6-911C-432C-88EA-C6BA70E0AEE5}" type="presParOf" srcId="{FE2EB03F-6D37-4FE8-9DFA-F14931F82833}" destId="{41B8CA72-41A9-41B8-886B-274F1AC9AD06}" srcOrd="3" destOrd="0" presId="urn:microsoft.com/office/officeart/2005/8/layout/radial6"/>
    <dgm:cxn modelId="{076F8EFA-A3B8-46BF-B359-EFEF47901E72}" type="presParOf" srcId="{FE2EB03F-6D37-4FE8-9DFA-F14931F82833}" destId="{CD33B37C-B90F-48D0-B4C1-F572B89C66E8}" srcOrd="4" destOrd="0" presId="urn:microsoft.com/office/officeart/2005/8/layout/radial6"/>
    <dgm:cxn modelId="{C0925181-044C-4613-A77B-1C308AF57ED7}" type="presParOf" srcId="{FE2EB03F-6D37-4FE8-9DFA-F14931F82833}" destId="{E11C2E9D-FC21-4AC0-89D5-D0BD36C9E1F2}" srcOrd="5" destOrd="0" presId="urn:microsoft.com/office/officeart/2005/8/layout/radial6"/>
    <dgm:cxn modelId="{B876A0FC-C593-4540-B304-D036A9DBA8B3}" type="presParOf" srcId="{FE2EB03F-6D37-4FE8-9DFA-F14931F82833}" destId="{9562FCFA-A87A-433D-89EF-934F02630E07}" srcOrd="6" destOrd="0" presId="urn:microsoft.com/office/officeart/2005/8/layout/radial6"/>
    <dgm:cxn modelId="{75E35992-0CDD-4D24-8AA4-7912CB5245FC}" type="presParOf" srcId="{FE2EB03F-6D37-4FE8-9DFA-F14931F82833}" destId="{84ECD289-B540-4201-9BC1-6E5DB9015878}" srcOrd="7" destOrd="0" presId="urn:microsoft.com/office/officeart/2005/8/layout/radial6"/>
    <dgm:cxn modelId="{6FA61080-1303-4FB7-A8EA-539A7FE0CFDB}" type="presParOf" srcId="{FE2EB03F-6D37-4FE8-9DFA-F14931F82833}" destId="{B04C7C95-1912-4984-A774-A856373B0FEA}" srcOrd="8" destOrd="0" presId="urn:microsoft.com/office/officeart/2005/8/layout/radial6"/>
    <dgm:cxn modelId="{407E50A8-C2C0-4CC9-8D27-AA868D6FDD17}" type="presParOf" srcId="{FE2EB03F-6D37-4FE8-9DFA-F14931F82833}" destId="{1B6F9E1B-4F00-4F15-BE04-91135D2F61DF}" srcOrd="9" destOrd="0" presId="urn:microsoft.com/office/officeart/2005/8/layout/radial6"/>
    <dgm:cxn modelId="{42CB9CCC-07CD-441A-90A0-C469ED1EDC43}" type="presParOf" srcId="{FE2EB03F-6D37-4FE8-9DFA-F14931F82833}" destId="{A7D42D11-4056-4878-85B5-2EAAC03807E6}" srcOrd="10" destOrd="0" presId="urn:microsoft.com/office/officeart/2005/8/layout/radial6"/>
    <dgm:cxn modelId="{25A48CBC-1DE4-4438-9032-0C2491DE15CD}" type="presParOf" srcId="{FE2EB03F-6D37-4FE8-9DFA-F14931F82833}" destId="{1BDFE376-C812-45E8-8681-88B14E13F508}" srcOrd="11" destOrd="0" presId="urn:microsoft.com/office/officeart/2005/8/layout/radial6"/>
    <dgm:cxn modelId="{8EB937A9-6D86-45F6-B52F-58B14965C5CB}" type="presParOf" srcId="{FE2EB03F-6D37-4FE8-9DFA-F14931F82833}" destId="{D72EC8F1-F634-43F9-8966-D31DBF3E1D48}" srcOrd="12" destOrd="0" presId="urn:microsoft.com/office/officeart/2005/8/layout/radial6"/>
    <dgm:cxn modelId="{2C78652A-349A-4D8C-AEB4-239F12120020}" type="presParOf" srcId="{FE2EB03F-6D37-4FE8-9DFA-F14931F82833}" destId="{3C571D98-D1C2-4DCE-8155-EBA34DC48CAB}" srcOrd="13" destOrd="0" presId="urn:microsoft.com/office/officeart/2005/8/layout/radial6"/>
    <dgm:cxn modelId="{FB69B9CC-A5F7-4D0F-AD73-C393FDFD1F73}" type="presParOf" srcId="{FE2EB03F-6D37-4FE8-9DFA-F14931F82833}" destId="{225DFB19-CF8A-4F77-9821-4FABD02C7615}" srcOrd="14" destOrd="0" presId="urn:microsoft.com/office/officeart/2005/8/layout/radial6"/>
    <dgm:cxn modelId="{F15DF657-9CF2-42D4-9D12-882538378CB8}" type="presParOf" srcId="{FE2EB03F-6D37-4FE8-9DFA-F14931F82833}" destId="{11B1B250-5AA6-4CAC-B15C-556FCBE7938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062337-9E04-42F7-9433-9A1D66A6EA3B}"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pl-PL"/>
        </a:p>
      </dgm:t>
    </dgm:pt>
    <dgm:pt modelId="{3910AB86-6D1B-4D97-9961-A50C464E3D24}">
      <dgm:prSet phldrT="[Tekst]"/>
      <dgm:spPr/>
      <dgm:t>
        <a:bodyPr/>
        <a:lstStyle/>
        <a:p>
          <a:r>
            <a:rPr lang="pl-PL" dirty="0"/>
            <a:t>KPI</a:t>
          </a:r>
        </a:p>
      </dgm:t>
    </dgm:pt>
    <dgm:pt modelId="{1841D621-EA8C-4451-9310-6BBA18AEB906}" type="parTrans" cxnId="{D874AFBD-C89B-4095-834A-A41DEAA99E01}">
      <dgm:prSet/>
      <dgm:spPr/>
      <dgm:t>
        <a:bodyPr/>
        <a:lstStyle/>
        <a:p>
          <a:endParaRPr lang="pl-PL"/>
        </a:p>
      </dgm:t>
    </dgm:pt>
    <dgm:pt modelId="{41345650-E5DE-4A24-B606-99D9C2BA047E}" type="sibTrans" cxnId="{D874AFBD-C89B-4095-834A-A41DEAA99E01}">
      <dgm:prSet/>
      <dgm:spPr/>
      <dgm:t>
        <a:bodyPr/>
        <a:lstStyle/>
        <a:p>
          <a:endParaRPr lang="pl-PL"/>
        </a:p>
      </dgm:t>
    </dgm:pt>
    <dgm:pt modelId="{A33046D5-892A-4D47-B32D-4C631BD0DB27}">
      <dgm:prSet phldrT="[Tekst]"/>
      <dgm:spPr/>
      <dgm:t>
        <a:bodyPr/>
        <a:lstStyle/>
        <a:p>
          <a:r>
            <a:rPr lang="pl-PL" dirty="0" err="1"/>
            <a:t>Specific</a:t>
          </a:r>
          <a:endParaRPr lang="pl-PL" dirty="0"/>
        </a:p>
      </dgm:t>
    </dgm:pt>
    <dgm:pt modelId="{CEEC48E8-FC38-4313-B11B-5E603F6EE2CC}" type="parTrans" cxnId="{F311F14F-5BBC-4BDE-9985-E6E4E7A8D51C}">
      <dgm:prSet/>
      <dgm:spPr/>
      <dgm:t>
        <a:bodyPr/>
        <a:lstStyle/>
        <a:p>
          <a:endParaRPr lang="pl-PL"/>
        </a:p>
      </dgm:t>
    </dgm:pt>
    <dgm:pt modelId="{4B2B5D49-6442-4E5A-BD03-4C0629547F23}" type="sibTrans" cxnId="{F311F14F-5BBC-4BDE-9985-E6E4E7A8D51C}">
      <dgm:prSet/>
      <dgm:spPr/>
      <dgm:t>
        <a:bodyPr/>
        <a:lstStyle/>
        <a:p>
          <a:endParaRPr lang="pl-PL"/>
        </a:p>
      </dgm:t>
    </dgm:pt>
    <dgm:pt modelId="{9053AF15-7460-46F9-AA9F-FC9CACA75FCD}">
      <dgm:prSet phldrT="[Tekst]"/>
      <dgm:spPr/>
      <dgm:t>
        <a:bodyPr/>
        <a:lstStyle/>
        <a:p>
          <a:r>
            <a:rPr lang="pl-PL" dirty="0" err="1"/>
            <a:t>Measurable</a:t>
          </a:r>
          <a:endParaRPr lang="pl-PL" dirty="0"/>
        </a:p>
      </dgm:t>
    </dgm:pt>
    <dgm:pt modelId="{1C17A63C-3A1F-4A68-8787-46D47339609E}" type="parTrans" cxnId="{C7212374-BC01-40CB-A7F0-7E46CFDE56B4}">
      <dgm:prSet/>
      <dgm:spPr/>
      <dgm:t>
        <a:bodyPr/>
        <a:lstStyle/>
        <a:p>
          <a:endParaRPr lang="pl-PL"/>
        </a:p>
      </dgm:t>
    </dgm:pt>
    <dgm:pt modelId="{7674DFA2-115E-413E-BFC7-5B268A132BC1}" type="sibTrans" cxnId="{C7212374-BC01-40CB-A7F0-7E46CFDE56B4}">
      <dgm:prSet/>
      <dgm:spPr/>
      <dgm:t>
        <a:bodyPr/>
        <a:lstStyle/>
        <a:p>
          <a:endParaRPr lang="pl-PL"/>
        </a:p>
      </dgm:t>
    </dgm:pt>
    <dgm:pt modelId="{E1B1132C-12F9-4913-A090-8A3DAFEB787F}">
      <dgm:prSet phldrT="[Tekst]"/>
      <dgm:spPr/>
      <dgm:t>
        <a:bodyPr/>
        <a:lstStyle/>
        <a:p>
          <a:r>
            <a:rPr lang="pl-PL" dirty="0" err="1"/>
            <a:t>Achivable</a:t>
          </a:r>
          <a:endParaRPr lang="pl-PL" dirty="0"/>
        </a:p>
      </dgm:t>
    </dgm:pt>
    <dgm:pt modelId="{3D9572CF-1DCE-4A5A-85BF-EE53A9FA8BEA}" type="parTrans" cxnId="{F5F3C4BC-C3B3-43B6-A978-E461BCC67A71}">
      <dgm:prSet/>
      <dgm:spPr/>
      <dgm:t>
        <a:bodyPr/>
        <a:lstStyle/>
        <a:p>
          <a:endParaRPr lang="pl-PL"/>
        </a:p>
      </dgm:t>
    </dgm:pt>
    <dgm:pt modelId="{738DEBD3-E635-4044-82F4-94B67DB19E5B}" type="sibTrans" cxnId="{F5F3C4BC-C3B3-43B6-A978-E461BCC67A71}">
      <dgm:prSet/>
      <dgm:spPr/>
      <dgm:t>
        <a:bodyPr/>
        <a:lstStyle/>
        <a:p>
          <a:endParaRPr lang="pl-PL"/>
        </a:p>
      </dgm:t>
    </dgm:pt>
    <dgm:pt modelId="{9102C6CB-4283-4EEF-8BF5-1E6A3920FB1A}">
      <dgm:prSet phldrT="[Tekst]"/>
      <dgm:spPr/>
      <dgm:t>
        <a:bodyPr/>
        <a:lstStyle/>
        <a:p>
          <a:r>
            <a:rPr lang="pl-PL" dirty="0"/>
            <a:t>Time-</a:t>
          </a:r>
          <a:r>
            <a:rPr lang="pl-PL" dirty="0" err="1"/>
            <a:t>bound</a:t>
          </a:r>
          <a:endParaRPr lang="pl-PL" dirty="0"/>
        </a:p>
      </dgm:t>
    </dgm:pt>
    <dgm:pt modelId="{8F30263A-69D1-4901-AC47-34C260283ED6}" type="parTrans" cxnId="{9DB3ACF3-427F-4380-99E2-4A2A06BF75C0}">
      <dgm:prSet/>
      <dgm:spPr/>
      <dgm:t>
        <a:bodyPr/>
        <a:lstStyle/>
        <a:p>
          <a:endParaRPr lang="pl-PL"/>
        </a:p>
      </dgm:t>
    </dgm:pt>
    <dgm:pt modelId="{13369773-84FF-47DF-BC33-486F1941128E}" type="sibTrans" cxnId="{9DB3ACF3-427F-4380-99E2-4A2A06BF75C0}">
      <dgm:prSet/>
      <dgm:spPr/>
      <dgm:t>
        <a:bodyPr/>
        <a:lstStyle/>
        <a:p>
          <a:endParaRPr lang="pl-PL"/>
        </a:p>
      </dgm:t>
    </dgm:pt>
    <dgm:pt modelId="{8EED1FFF-42BA-450A-B94F-03B45127FE9D}">
      <dgm:prSet phldrT="[Tekst]"/>
      <dgm:spPr/>
      <dgm:t>
        <a:bodyPr/>
        <a:lstStyle/>
        <a:p>
          <a:r>
            <a:rPr lang="pl-PL" dirty="0" err="1"/>
            <a:t>Relevant</a:t>
          </a:r>
          <a:endParaRPr lang="pl-PL" dirty="0"/>
        </a:p>
      </dgm:t>
    </dgm:pt>
    <dgm:pt modelId="{06FA431E-7BBD-4EF4-802C-FF4D839CA08A}" type="parTrans" cxnId="{373539E5-EC38-460C-80E6-F6D590AF1CB2}">
      <dgm:prSet/>
      <dgm:spPr/>
      <dgm:t>
        <a:bodyPr/>
        <a:lstStyle/>
        <a:p>
          <a:endParaRPr lang="pl-PL"/>
        </a:p>
      </dgm:t>
    </dgm:pt>
    <dgm:pt modelId="{703147BC-6B7C-4762-9525-FFDAAAB366C8}" type="sibTrans" cxnId="{373539E5-EC38-460C-80E6-F6D590AF1CB2}">
      <dgm:prSet/>
      <dgm:spPr/>
      <dgm:t>
        <a:bodyPr/>
        <a:lstStyle/>
        <a:p>
          <a:endParaRPr lang="pl-PL"/>
        </a:p>
      </dgm:t>
    </dgm:pt>
    <dgm:pt modelId="{FE2EB03F-6D37-4FE8-9DFA-F14931F82833}" type="pres">
      <dgm:prSet presAssocID="{57062337-9E04-42F7-9433-9A1D66A6EA3B}" presName="Name0" presStyleCnt="0">
        <dgm:presLayoutVars>
          <dgm:chMax val="1"/>
          <dgm:dir/>
          <dgm:animLvl val="ctr"/>
          <dgm:resizeHandles val="exact"/>
        </dgm:presLayoutVars>
      </dgm:prSet>
      <dgm:spPr/>
    </dgm:pt>
    <dgm:pt modelId="{4D6E81B5-B1BF-4E63-A44A-3AF3003FDE4B}" type="pres">
      <dgm:prSet presAssocID="{3910AB86-6D1B-4D97-9961-A50C464E3D24}" presName="centerShape" presStyleLbl="node0" presStyleIdx="0" presStyleCnt="1"/>
      <dgm:spPr/>
    </dgm:pt>
    <dgm:pt modelId="{F4AC7F19-AB36-4147-B330-5C0C8505F4FA}" type="pres">
      <dgm:prSet presAssocID="{A33046D5-892A-4D47-B32D-4C631BD0DB27}" presName="node" presStyleLbl="node1" presStyleIdx="0" presStyleCnt="5">
        <dgm:presLayoutVars>
          <dgm:bulletEnabled val="1"/>
        </dgm:presLayoutVars>
      </dgm:prSet>
      <dgm:spPr/>
    </dgm:pt>
    <dgm:pt modelId="{A3843029-A32A-4FE8-93D2-81BCE8FEB882}" type="pres">
      <dgm:prSet presAssocID="{A33046D5-892A-4D47-B32D-4C631BD0DB27}" presName="dummy" presStyleCnt="0"/>
      <dgm:spPr/>
    </dgm:pt>
    <dgm:pt modelId="{41B8CA72-41A9-41B8-886B-274F1AC9AD06}" type="pres">
      <dgm:prSet presAssocID="{4B2B5D49-6442-4E5A-BD03-4C0629547F23}" presName="sibTrans" presStyleLbl="sibTrans2D1" presStyleIdx="0" presStyleCnt="5"/>
      <dgm:spPr/>
    </dgm:pt>
    <dgm:pt modelId="{CD33B37C-B90F-48D0-B4C1-F572B89C66E8}" type="pres">
      <dgm:prSet presAssocID="{9053AF15-7460-46F9-AA9F-FC9CACA75FCD}" presName="node" presStyleLbl="node1" presStyleIdx="1" presStyleCnt="5">
        <dgm:presLayoutVars>
          <dgm:bulletEnabled val="1"/>
        </dgm:presLayoutVars>
      </dgm:prSet>
      <dgm:spPr/>
    </dgm:pt>
    <dgm:pt modelId="{E11C2E9D-FC21-4AC0-89D5-D0BD36C9E1F2}" type="pres">
      <dgm:prSet presAssocID="{9053AF15-7460-46F9-AA9F-FC9CACA75FCD}" presName="dummy" presStyleCnt="0"/>
      <dgm:spPr/>
    </dgm:pt>
    <dgm:pt modelId="{9562FCFA-A87A-433D-89EF-934F02630E07}" type="pres">
      <dgm:prSet presAssocID="{7674DFA2-115E-413E-BFC7-5B268A132BC1}" presName="sibTrans" presStyleLbl="sibTrans2D1" presStyleIdx="1" presStyleCnt="5"/>
      <dgm:spPr/>
    </dgm:pt>
    <dgm:pt modelId="{84ECD289-B540-4201-9BC1-6E5DB9015878}" type="pres">
      <dgm:prSet presAssocID="{E1B1132C-12F9-4913-A090-8A3DAFEB787F}" presName="node" presStyleLbl="node1" presStyleIdx="2" presStyleCnt="5">
        <dgm:presLayoutVars>
          <dgm:bulletEnabled val="1"/>
        </dgm:presLayoutVars>
      </dgm:prSet>
      <dgm:spPr/>
    </dgm:pt>
    <dgm:pt modelId="{B04C7C95-1912-4984-A774-A856373B0FEA}" type="pres">
      <dgm:prSet presAssocID="{E1B1132C-12F9-4913-A090-8A3DAFEB787F}" presName="dummy" presStyleCnt="0"/>
      <dgm:spPr/>
    </dgm:pt>
    <dgm:pt modelId="{1B6F9E1B-4F00-4F15-BE04-91135D2F61DF}" type="pres">
      <dgm:prSet presAssocID="{738DEBD3-E635-4044-82F4-94B67DB19E5B}" presName="sibTrans" presStyleLbl="sibTrans2D1" presStyleIdx="2" presStyleCnt="5"/>
      <dgm:spPr/>
    </dgm:pt>
    <dgm:pt modelId="{A7D42D11-4056-4878-85B5-2EAAC03807E6}" type="pres">
      <dgm:prSet presAssocID="{9102C6CB-4283-4EEF-8BF5-1E6A3920FB1A}" presName="node" presStyleLbl="node1" presStyleIdx="3" presStyleCnt="5">
        <dgm:presLayoutVars>
          <dgm:bulletEnabled val="1"/>
        </dgm:presLayoutVars>
      </dgm:prSet>
      <dgm:spPr/>
    </dgm:pt>
    <dgm:pt modelId="{1BDFE376-C812-45E8-8681-88B14E13F508}" type="pres">
      <dgm:prSet presAssocID="{9102C6CB-4283-4EEF-8BF5-1E6A3920FB1A}" presName="dummy" presStyleCnt="0"/>
      <dgm:spPr/>
    </dgm:pt>
    <dgm:pt modelId="{D72EC8F1-F634-43F9-8966-D31DBF3E1D48}" type="pres">
      <dgm:prSet presAssocID="{13369773-84FF-47DF-BC33-486F1941128E}" presName="sibTrans" presStyleLbl="sibTrans2D1" presStyleIdx="3" presStyleCnt="5"/>
      <dgm:spPr/>
    </dgm:pt>
    <dgm:pt modelId="{3C571D98-D1C2-4DCE-8155-EBA34DC48CAB}" type="pres">
      <dgm:prSet presAssocID="{8EED1FFF-42BA-450A-B94F-03B45127FE9D}" presName="node" presStyleLbl="node1" presStyleIdx="4" presStyleCnt="5">
        <dgm:presLayoutVars>
          <dgm:bulletEnabled val="1"/>
        </dgm:presLayoutVars>
      </dgm:prSet>
      <dgm:spPr/>
    </dgm:pt>
    <dgm:pt modelId="{225DFB19-CF8A-4F77-9821-4FABD02C7615}" type="pres">
      <dgm:prSet presAssocID="{8EED1FFF-42BA-450A-B94F-03B45127FE9D}" presName="dummy" presStyleCnt="0"/>
      <dgm:spPr/>
    </dgm:pt>
    <dgm:pt modelId="{11B1B250-5AA6-4CAC-B15C-556FCBE7938A}" type="pres">
      <dgm:prSet presAssocID="{703147BC-6B7C-4762-9525-FFDAAAB366C8}" presName="sibTrans" presStyleLbl="sibTrans2D1" presStyleIdx="4" presStyleCnt="5"/>
      <dgm:spPr/>
    </dgm:pt>
  </dgm:ptLst>
  <dgm:cxnLst>
    <dgm:cxn modelId="{43063501-7C8B-42F5-8F9C-4C892E846800}" type="presOf" srcId="{8EED1FFF-42BA-450A-B94F-03B45127FE9D}" destId="{3C571D98-D1C2-4DCE-8155-EBA34DC48CAB}" srcOrd="0" destOrd="0" presId="urn:microsoft.com/office/officeart/2005/8/layout/radial6"/>
    <dgm:cxn modelId="{F6A97313-27C7-4D27-8ABF-92AA9897A326}" type="presOf" srcId="{9102C6CB-4283-4EEF-8BF5-1E6A3920FB1A}" destId="{A7D42D11-4056-4878-85B5-2EAAC03807E6}" srcOrd="0" destOrd="0" presId="urn:microsoft.com/office/officeart/2005/8/layout/radial6"/>
    <dgm:cxn modelId="{AE4A8C1E-C4C6-46B2-A249-C506B0F1C299}" type="presOf" srcId="{13369773-84FF-47DF-BC33-486F1941128E}" destId="{D72EC8F1-F634-43F9-8966-D31DBF3E1D48}" srcOrd="0" destOrd="0" presId="urn:microsoft.com/office/officeart/2005/8/layout/radial6"/>
    <dgm:cxn modelId="{382A1242-93E1-42CD-8B28-B54305EAF44B}" type="presOf" srcId="{703147BC-6B7C-4762-9525-FFDAAAB366C8}" destId="{11B1B250-5AA6-4CAC-B15C-556FCBE7938A}" srcOrd="0" destOrd="0" presId="urn:microsoft.com/office/officeart/2005/8/layout/radial6"/>
    <dgm:cxn modelId="{F311F14F-5BBC-4BDE-9985-E6E4E7A8D51C}" srcId="{3910AB86-6D1B-4D97-9961-A50C464E3D24}" destId="{A33046D5-892A-4D47-B32D-4C631BD0DB27}" srcOrd="0" destOrd="0" parTransId="{CEEC48E8-FC38-4313-B11B-5E603F6EE2CC}" sibTransId="{4B2B5D49-6442-4E5A-BD03-4C0629547F23}"/>
    <dgm:cxn modelId="{C7212374-BC01-40CB-A7F0-7E46CFDE56B4}" srcId="{3910AB86-6D1B-4D97-9961-A50C464E3D24}" destId="{9053AF15-7460-46F9-AA9F-FC9CACA75FCD}" srcOrd="1" destOrd="0" parTransId="{1C17A63C-3A1F-4A68-8787-46D47339609E}" sibTransId="{7674DFA2-115E-413E-BFC7-5B268A132BC1}"/>
    <dgm:cxn modelId="{053DA376-E235-4A1A-AF6F-DFD844334379}" type="presOf" srcId="{9053AF15-7460-46F9-AA9F-FC9CACA75FCD}" destId="{CD33B37C-B90F-48D0-B4C1-F572B89C66E8}" srcOrd="0" destOrd="0" presId="urn:microsoft.com/office/officeart/2005/8/layout/radial6"/>
    <dgm:cxn modelId="{B38E327D-A6B3-4A9F-9EAA-96A7640D91C9}" type="presOf" srcId="{7674DFA2-115E-413E-BFC7-5B268A132BC1}" destId="{9562FCFA-A87A-433D-89EF-934F02630E07}" srcOrd="0" destOrd="0" presId="urn:microsoft.com/office/officeart/2005/8/layout/radial6"/>
    <dgm:cxn modelId="{2D59EE98-CFDF-49D0-850B-F926085BAC56}" type="presOf" srcId="{E1B1132C-12F9-4913-A090-8A3DAFEB787F}" destId="{84ECD289-B540-4201-9BC1-6E5DB9015878}" srcOrd="0" destOrd="0" presId="urn:microsoft.com/office/officeart/2005/8/layout/radial6"/>
    <dgm:cxn modelId="{08FF8EA6-38A0-48C8-B821-6CA08560B941}" type="presOf" srcId="{A33046D5-892A-4D47-B32D-4C631BD0DB27}" destId="{F4AC7F19-AB36-4147-B330-5C0C8505F4FA}" srcOrd="0" destOrd="0" presId="urn:microsoft.com/office/officeart/2005/8/layout/radial6"/>
    <dgm:cxn modelId="{D874AFBD-C89B-4095-834A-A41DEAA99E01}" srcId="{57062337-9E04-42F7-9433-9A1D66A6EA3B}" destId="{3910AB86-6D1B-4D97-9961-A50C464E3D24}" srcOrd="0" destOrd="0" parTransId="{1841D621-EA8C-4451-9310-6BBA18AEB906}" sibTransId="{41345650-E5DE-4A24-B606-99D9C2BA047E}"/>
    <dgm:cxn modelId="{F5F3C4BC-C3B3-43B6-A978-E461BCC67A71}" srcId="{3910AB86-6D1B-4D97-9961-A50C464E3D24}" destId="{E1B1132C-12F9-4913-A090-8A3DAFEB787F}" srcOrd="2" destOrd="0" parTransId="{3D9572CF-1DCE-4A5A-85BF-EE53A9FA8BEA}" sibTransId="{738DEBD3-E635-4044-82F4-94B67DB19E5B}"/>
    <dgm:cxn modelId="{BF2A46E0-D0E2-4BEE-974D-AA863E6A3930}" type="presOf" srcId="{57062337-9E04-42F7-9433-9A1D66A6EA3B}" destId="{FE2EB03F-6D37-4FE8-9DFA-F14931F82833}" srcOrd="0" destOrd="0" presId="urn:microsoft.com/office/officeart/2005/8/layout/radial6"/>
    <dgm:cxn modelId="{39FD8CC0-403D-473D-892F-FD9DAB654C64}" type="presOf" srcId="{4B2B5D49-6442-4E5A-BD03-4C0629547F23}" destId="{41B8CA72-41A9-41B8-886B-274F1AC9AD06}" srcOrd="0" destOrd="0" presId="urn:microsoft.com/office/officeart/2005/8/layout/radial6"/>
    <dgm:cxn modelId="{373539E5-EC38-460C-80E6-F6D590AF1CB2}" srcId="{3910AB86-6D1B-4D97-9961-A50C464E3D24}" destId="{8EED1FFF-42BA-450A-B94F-03B45127FE9D}" srcOrd="4" destOrd="0" parTransId="{06FA431E-7BBD-4EF4-802C-FF4D839CA08A}" sibTransId="{703147BC-6B7C-4762-9525-FFDAAAB366C8}"/>
    <dgm:cxn modelId="{C9AB55E8-DC8B-48AD-B7B3-054F88DFF0EC}" type="presOf" srcId="{3910AB86-6D1B-4D97-9961-A50C464E3D24}" destId="{4D6E81B5-B1BF-4E63-A44A-3AF3003FDE4B}" srcOrd="0" destOrd="0" presId="urn:microsoft.com/office/officeart/2005/8/layout/radial6"/>
    <dgm:cxn modelId="{550FA9F1-FCFE-4214-A908-91AEC2A2DFDA}" type="presOf" srcId="{738DEBD3-E635-4044-82F4-94B67DB19E5B}" destId="{1B6F9E1B-4F00-4F15-BE04-91135D2F61DF}" srcOrd="0" destOrd="0" presId="urn:microsoft.com/office/officeart/2005/8/layout/radial6"/>
    <dgm:cxn modelId="{9DB3ACF3-427F-4380-99E2-4A2A06BF75C0}" srcId="{3910AB86-6D1B-4D97-9961-A50C464E3D24}" destId="{9102C6CB-4283-4EEF-8BF5-1E6A3920FB1A}" srcOrd="3" destOrd="0" parTransId="{8F30263A-69D1-4901-AC47-34C260283ED6}" sibTransId="{13369773-84FF-47DF-BC33-486F1941128E}"/>
    <dgm:cxn modelId="{448C0FDE-6067-4C85-804B-545D4C3BCA47}" type="presParOf" srcId="{FE2EB03F-6D37-4FE8-9DFA-F14931F82833}" destId="{4D6E81B5-B1BF-4E63-A44A-3AF3003FDE4B}" srcOrd="0" destOrd="0" presId="urn:microsoft.com/office/officeart/2005/8/layout/radial6"/>
    <dgm:cxn modelId="{E24E6828-1EC0-4183-B339-0F323FA705F0}" type="presParOf" srcId="{FE2EB03F-6D37-4FE8-9DFA-F14931F82833}" destId="{F4AC7F19-AB36-4147-B330-5C0C8505F4FA}" srcOrd="1" destOrd="0" presId="urn:microsoft.com/office/officeart/2005/8/layout/radial6"/>
    <dgm:cxn modelId="{32ADD38F-4F0D-4AC0-8AAB-912C56DDA733}" type="presParOf" srcId="{FE2EB03F-6D37-4FE8-9DFA-F14931F82833}" destId="{A3843029-A32A-4FE8-93D2-81BCE8FEB882}" srcOrd="2" destOrd="0" presId="urn:microsoft.com/office/officeart/2005/8/layout/radial6"/>
    <dgm:cxn modelId="{58B9D9D6-911C-432C-88EA-C6BA70E0AEE5}" type="presParOf" srcId="{FE2EB03F-6D37-4FE8-9DFA-F14931F82833}" destId="{41B8CA72-41A9-41B8-886B-274F1AC9AD06}" srcOrd="3" destOrd="0" presId="urn:microsoft.com/office/officeart/2005/8/layout/radial6"/>
    <dgm:cxn modelId="{076F8EFA-A3B8-46BF-B359-EFEF47901E72}" type="presParOf" srcId="{FE2EB03F-6D37-4FE8-9DFA-F14931F82833}" destId="{CD33B37C-B90F-48D0-B4C1-F572B89C66E8}" srcOrd="4" destOrd="0" presId="urn:microsoft.com/office/officeart/2005/8/layout/radial6"/>
    <dgm:cxn modelId="{C0925181-044C-4613-A77B-1C308AF57ED7}" type="presParOf" srcId="{FE2EB03F-6D37-4FE8-9DFA-F14931F82833}" destId="{E11C2E9D-FC21-4AC0-89D5-D0BD36C9E1F2}" srcOrd="5" destOrd="0" presId="urn:microsoft.com/office/officeart/2005/8/layout/radial6"/>
    <dgm:cxn modelId="{B876A0FC-C593-4540-B304-D036A9DBA8B3}" type="presParOf" srcId="{FE2EB03F-6D37-4FE8-9DFA-F14931F82833}" destId="{9562FCFA-A87A-433D-89EF-934F02630E07}" srcOrd="6" destOrd="0" presId="urn:microsoft.com/office/officeart/2005/8/layout/radial6"/>
    <dgm:cxn modelId="{75E35992-0CDD-4D24-8AA4-7912CB5245FC}" type="presParOf" srcId="{FE2EB03F-6D37-4FE8-9DFA-F14931F82833}" destId="{84ECD289-B540-4201-9BC1-6E5DB9015878}" srcOrd="7" destOrd="0" presId="urn:microsoft.com/office/officeart/2005/8/layout/radial6"/>
    <dgm:cxn modelId="{6FA61080-1303-4FB7-A8EA-539A7FE0CFDB}" type="presParOf" srcId="{FE2EB03F-6D37-4FE8-9DFA-F14931F82833}" destId="{B04C7C95-1912-4984-A774-A856373B0FEA}" srcOrd="8" destOrd="0" presId="urn:microsoft.com/office/officeart/2005/8/layout/radial6"/>
    <dgm:cxn modelId="{407E50A8-C2C0-4CC9-8D27-AA868D6FDD17}" type="presParOf" srcId="{FE2EB03F-6D37-4FE8-9DFA-F14931F82833}" destId="{1B6F9E1B-4F00-4F15-BE04-91135D2F61DF}" srcOrd="9" destOrd="0" presId="urn:microsoft.com/office/officeart/2005/8/layout/radial6"/>
    <dgm:cxn modelId="{42CB9CCC-07CD-441A-90A0-C469ED1EDC43}" type="presParOf" srcId="{FE2EB03F-6D37-4FE8-9DFA-F14931F82833}" destId="{A7D42D11-4056-4878-85B5-2EAAC03807E6}" srcOrd="10" destOrd="0" presId="urn:microsoft.com/office/officeart/2005/8/layout/radial6"/>
    <dgm:cxn modelId="{25A48CBC-1DE4-4438-9032-0C2491DE15CD}" type="presParOf" srcId="{FE2EB03F-6D37-4FE8-9DFA-F14931F82833}" destId="{1BDFE376-C812-45E8-8681-88B14E13F508}" srcOrd="11" destOrd="0" presId="urn:microsoft.com/office/officeart/2005/8/layout/radial6"/>
    <dgm:cxn modelId="{8EB937A9-6D86-45F6-B52F-58B14965C5CB}" type="presParOf" srcId="{FE2EB03F-6D37-4FE8-9DFA-F14931F82833}" destId="{D72EC8F1-F634-43F9-8966-D31DBF3E1D48}" srcOrd="12" destOrd="0" presId="urn:microsoft.com/office/officeart/2005/8/layout/radial6"/>
    <dgm:cxn modelId="{2C78652A-349A-4D8C-AEB4-239F12120020}" type="presParOf" srcId="{FE2EB03F-6D37-4FE8-9DFA-F14931F82833}" destId="{3C571D98-D1C2-4DCE-8155-EBA34DC48CAB}" srcOrd="13" destOrd="0" presId="urn:microsoft.com/office/officeart/2005/8/layout/radial6"/>
    <dgm:cxn modelId="{FB69B9CC-A5F7-4D0F-AD73-C393FDFD1F73}" type="presParOf" srcId="{FE2EB03F-6D37-4FE8-9DFA-F14931F82833}" destId="{225DFB19-CF8A-4F77-9821-4FABD02C7615}" srcOrd="14" destOrd="0" presId="urn:microsoft.com/office/officeart/2005/8/layout/radial6"/>
    <dgm:cxn modelId="{F15DF657-9CF2-42D4-9D12-882538378CB8}" type="presParOf" srcId="{FE2EB03F-6D37-4FE8-9DFA-F14931F82833}" destId="{11B1B250-5AA6-4CAC-B15C-556FCBE7938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65FD8-9D9F-4965-8CBD-7FAE474A7A73}">
      <dsp:nvSpPr>
        <dsp:cNvPr id="0" name=""/>
        <dsp:cNvSpPr/>
      </dsp:nvSpPr>
      <dsp:spPr>
        <a:xfrm>
          <a:off x="2345860" y="2256859"/>
          <a:ext cx="562589" cy="1608012"/>
        </a:xfrm>
        <a:custGeom>
          <a:avLst/>
          <a:gdLst/>
          <a:ahLst/>
          <a:cxnLst/>
          <a:rect l="0" t="0" r="0" b="0"/>
          <a:pathLst>
            <a:path>
              <a:moveTo>
                <a:pt x="0" y="0"/>
              </a:moveTo>
              <a:lnTo>
                <a:pt x="281294" y="0"/>
              </a:lnTo>
              <a:lnTo>
                <a:pt x="281294" y="1608012"/>
              </a:lnTo>
              <a:lnTo>
                <a:pt x="562589" y="16080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584565" y="3018276"/>
        <a:ext cx="85179" cy="85179"/>
      </dsp:txXfrm>
    </dsp:sp>
    <dsp:sp modelId="{82B998F3-5516-418B-8CEC-ED26A97A569E}">
      <dsp:nvSpPr>
        <dsp:cNvPr id="0" name=""/>
        <dsp:cNvSpPr/>
      </dsp:nvSpPr>
      <dsp:spPr>
        <a:xfrm>
          <a:off x="2345860" y="2256859"/>
          <a:ext cx="562589" cy="536004"/>
        </a:xfrm>
        <a:custGeom>
          <a:avLst/>
          <a:gdLst/>
          <a:ahLst/>
          <a:cxnLst/>
          <a:rect l="0" t="0" r="0" b="0"/>
          <a:pathLst>
            <a:path>
              <a:moveTo>
                <a:pt x="0" y="0"/>
              </a:moveTo>
              <a:lnTo>
                <a:pt x="281294" y="0"/>
              </a:lnTo>
              <a:lnTo>
                <a:pt x="281294" y="536004"/>
              </a:lnTo>
              <a:lnTo>
                <a:pt x="562589" y="5360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607729" y="2505435"/>
        <a:ext cx="38852" cy="38852"/>
      </dsp:txXfrm>
    </dsp:sp>
    <dsp:sp modelId="{AC48DB26-CD48-4E97-B98A-AF91E8B514E5}">
      <dsp:nvSpPr>
        <dsp:cNvPr id="0" name=""/>
        <dsp:cNvSpPr/>
      </dsp:nvSpPr>
      <dsp:spPr>
        <a:xfrm>
          <a:off x="2345860" y="1720855"/>
          <a:ext cx="562589" cy="536004"/>
        </a:xfrm>
        <a:custGeom>
          <a:avLst/>
          <a:gdLst/>
          <a:ahLst/>
          <a:cxnLst/>
          <a:rect l="0" t="0" r="0" b="0"/>
          <a:pathLst>
            <a:path>
              <a:moveTo>
                <a:pt x="0" y="536004"/>
              </a:moveTo>
              <a:lnTo>
                <a:pt x="281294" y="536004"/>
              </a:lnTo>
              <a:lnTo>
                <a:pt x="281294" y="0"/>
              </a:lnTo>
              <a:lnTo>
                <a:pt x="56258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607729" y="1969431"/>
        <a:ext cx="38852" cy="38852"/>
      </dsp:txXfrm>
    </dsp:sp>
    <dsp:sp modelId="{E429FD45-A81C-4ADE-9ECC-0D0183B1DA65}">
      <dsp:nvSpPr>
        <dsp:cNvPr id="0" name=""/>
        <dsp:cNvSpPr/>
      </dsp:nvSpPr>
      <dsp:spPr>
        <a:xfrm>
          <a:off x="2345860" y="648847"/>
          <a:ext cx="562589" cy="1608012"/>
        </a:xfrm>
        <a:custGeom>
          <a:avLst/>
          <a:gdLst/>
          <a:ahLst/>
          <a:cxnLst/>
          <a:rect l="0" t="0" r="0" b="0"/>
          <a:pathLst>
            <a:path>
              <a:moveTo>
                <a:pt x="0" y="1608012"/>
              </a:moveTo>
              <a:lnTo>
                <a:pt x="281294" y="1608012"/>
              </a:lnTo>
              <a:lnTo>
                <a:pt x="281294" y="0"/>
              </a:lnTo>
              <a:lnTo>
                <a:pt x="56258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584565" y="1410263"/>
        <a:ext cx="85179" cy="85179"/>
      </dsp:txXfrm>
    </dsp:sp>
    <dsp:sp modelId="{162DDE4C-FA50-4505-9B7B-174A0EF84772}">
      <dsp:nvSpPr>
        <dsp:cNvPr id="0" name=""/>
        <dsp:cNvSpPr/>
      </dsp:nvSpPr>
      <dsp:spPr>
        <a:xfrm rot="16200000">
          <a:off x="-339802" y="1828056"/>
          <a:ext cx="4513719" cy="857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pl-PL" sz="3500" kern="1200" dirty="0"/>
            <a:t>Supply Chain Controlling</a:t>
          </a:r>
        </a:p>
      </dsp:txBody>
      <dsp:txXfrm>
        <a:off x="-339802" y="1828056"/>
        <a:ext cx="4513719" cy="857606"/>
      </dsp:txXfrm>
    </dsp:sp>
    <dsp:sp modelId="{E29EB888-E589-42F0-844B-D4CDF57BC48C}">
      <dsp:nvSpPr>
        <dsp:cNvPr id="0" name=""/>
        <dsp:cNvSpPr/>
      </dsp:nvSpPr>
      <dsp:spPr>
        <a:xfrm>
          <a:off x="2908450" y="220043"/>
          <a:ext cx="2812949" cy="857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data analysis</a:t>
          </a:r>
          <a:endParaRPr lang="pl-PL" sz="2900" kern="1200" dirty="0"/>
        </a:p>
      </dsp:txBody>
      <dsp:txXfrm>
        <a:off x="2908450" y="220043"/>
        <a:ext cx="2812949" cy="857606"/>
      </dsp:txXfrm>
    </dsp:sp>
    <dsp:sp modelId="{98154A11-4B43-4E89-84D9-A5FFC426FD18}">
      <dsp:nvSpPr>
        <dsp:cNvPr id="0" name=""/>
        <dsp:cNvSpPr/>
      </dsp:nvSpPr>
      <dsp:spPr>
        <a:xfrm>
          <a:off x="2908450" y="1292052"/>
          <a:ext cx="2812949" cy="857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forecasting</a:t>
          </a:r>
          <a:endParaRPr lang="pl-PL" sz="2900" kern="1200" dirty="0"/>
        </a:p>
      </dsp:txBody>
      <dsp:txXfrm>
        <a:off x="2908450" y="1292052"/>
        <a:ext cx="2812949" cy="857606"/>
      </dsp:txXfrm>
    </dsp:sp>
    <dsp:sp modelId="{F225F748-E2E2-48AD-9A83-2AC61A89F175}">
      <dsp:nvSpPr>
        <dsp:cNvPr id="0" name=""/>
        <dsp:cNvSpPr/>
      </dsp:nvSpPr>
      <dsp:spPr>
        <a:xfrm>
          <a:off x="2908450" y="2364060"/>
          <a:ext cx="2812949" cy="857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performance monitoring</a:t>
          </a:r>
          <a:endParaRPr lang="pl-PL" sz="2900" kern="1200" dirty="0"/>
        </a:p>
      </dsp:txBody>
      <dsp:txXfrm>
        <a:off x="2908450" y="2364060"/>
        <a:ext cx="2812949" cy="857606"/>
      </dsp:txXfrm>
    </dsp:sp>
    <dsp:sp modelId="{F3954B68-288B-409F-AD3C-1832C759F62A}">
      <dsp:nvSpPr>
        <dsp:cNvPr id="0" name=""/>
        <dsp:cNvSpPr/>
      </dsp:nvSpPr>
      <dsp:spPr>
        <a:xfrm>
          <a:off x="2908450" y="3436068"/>
          <a:ext cx="2812949" cy="857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corrective interventions</a:t>
          </a:r>
          <a:endParaRPr lang="pl-PL" sz="2900" kern="1200" dirty="0"/>
        </a:p>
      </dsp:txBody>
      <dsp:txXfrm>
        <a:off x="2908450" y="3436068"/>
        <a:ext cx="2812949" cy="857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1B250-5AA6-4CAC-B15C-556FCBE7938A}">
      <dsp:nvSpPr>
        <dsp:cNvPr id="0" name=""/>
        <dsp:cNvSpPr/>
      </dsp:nvSpPr>
      <dsp:spPr>
        <a:xfrm>
          <a:off x="1386004" y="487599"/>
          <a:ext cx="3248037" cy="3248037"/>
        </a:xfrm>
        <a:prstGeom prst="blockArc">
          <a:avLst>
            <a:gd name="adj1" fmla="val 11880000"/>
            <a:gd name="adj2" fmla="val 16200000"/>
            <a:gd name="adj3" fmla="val 464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2EC8F1-F634-43F9-8966-D31DBF3E1D48}">
      <dsp:nvSpPr>
        <dsp:cNvPr id="0" name=""/>
        <dsp:cNvSpPr/>
      </dsp:nvSpPr>
      <dsp:spPr>
        <a:xfrm>
          <a:off x="1386004" y="487599"/>
          <a:ext cx="3248037" cy="3248037"/>
        </a:xfrm>
        <a:prstGeom prst="blockArc">
          <a:avLst>
            <a:gd name="adj1" fmla="val 7560000"/>
            <a:gd name="adj2" fmla="val 1188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6F9E1B-4F00-4F15-BE04-91135D2F61DF}">
      <dsp:nvSpPr>
        <dsp:cNvPr id="0" name=""/>
        <dsp:cNvSpPr/>
      </dsp:nvSpPr>
      <dsp:spPr>
        <a:xfrm>
          <a:off x="1386004" y="487599"/>
          <a:ext cx="3248037" cy="3248037"/>
        </a:xfrm>
        <a:prstGeom prst="blockArc">
          <a:avLst>
            <a:gd name="adj1" fmla="val 3240000"/>
            <a:gd name="adj2" fmla="val 756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62FCFA-A87A-433D-89EF-934F02630E07}">
      <dsp:nvSpPr>
        <dsp:cNvPr id="0" name=""/>
        <dsp:cNvSpPr/>
      </dsp:nvSpPr>
      <dsp:spPr>
        <a:xfrm>
          <a:off x="1386004" y="487599"/>
          <a:ext cx="3248037" cy="3248037"/>
        </a:xfrm>
        <a:prstGeom prst="blockArc">
          <a:avLst>
            <a:gd name="adj1" fmla="val 20520000"/>
            <a:gd name="adj2" fmla="val 324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B8CA72-41A9-41B8-886B-274F1AC9AD06}">
      <dsp:nvSpPr>
        <dsp:cNvPr id="0" name=""/>
        <dsp:cNvSpPr/>
      </dsp:nvSpPr>
      <dsp:spPr>
        <a:xfrm>
          <a:off x="1386004" y="487599"/>
          <a:ext cx="3248037" cy="3248037"/>
        </a:xfrm>
        <a:prstGeom prst="blockArc">
          <a:avLst>
            <a:gd name="adj1" fmla="val 16200000"/>
            <a:gd name="adj2" fmla="val 2052000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6E81B5-B1BF-4E63-A44A-3AF3003FDE4B}">
      <dsp:nvSpPr>
        <dsp:cNvPr id="0" name=""/>
        <dsp:cNvSpPr/>
      </dsp:nvSpPr>
      <dsp:spPr>
        <a:xfrm>
          <a:off x="2261926" y="1363521"/>
          <a:ext cx="1496193" cy="1496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pl-PL" sz="5500" kern="1200" dirty="0"/>
            <a:t>KPI</a:t>
          </a:r>
        </a:p>
      </dsp:txBody>
      <dsp:txXfrm>
        <a:off x="2481038" y="1582633"/>
        <a:ext cx="1057969" cy="1057969"/>
      </dsp:txXfrm>
    </dsp:sp>
    <dsp:sp modelId="{F4AC7F19-AB36-4147-B330-5C0C8505F4FA}">
      <dsp:nvSpPr>
        <dsp:cNvPr id="0" name=""/>
        <dsp:cNvSpPr/>
      </dsp:nvSpPr>
      <dsp:spPr>
        <a:xfrm>
          <a:off x="2486355" y="1636"/>
          <a:ext cx="1047335" cy="10473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l-PL" sz="1100" kern="1200" dirty="0" err="1"/>
            <a:t>Specific</a:t>
          </a:r>
          <a:endParaRPr lang="pl-PL" sz="1100" kern="1200" dirty="0"/>
        </a:p>
      </dsp:txBody>
      <dsp:txXfrm>
        <a:off x="2639734" y="155015"/>
        <a:ext cx="740577" cy="740577"/>
      </dsp:txXfrm>
    </dsp:sp>
    <dsp:sp modelId="{CD33B37C-B90F-48D0-B4C1-F572B89C66E8}">
      <dsp:nvSpPr>
        <dsp:cNvPr id="0" name=""/>
        <dsp:cNvSpPr/>
      </dsp:nvSpPr>
      <dsp:spPr>
        <a:xfrm>
          <a:off x="3995030" y="1097752"/>
          <a:ext cx="1047335" cy="10473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l-PL" sz="1100" kern="1200" dirty="0" err="1"/>
            <a:t>Measurable</a:t>
          </a:r>
          <a:endParaRPr lang="pl-PL" sz="1100" kern="1200" dirty="0"/>
        </a:p>
      </dsp:txBody>
      <dsp:txXfrm>
        <a:off x="4148409" y="1251131"/>
        <a:ext cx="740577" cy="740577"/>
      </dsp:txXfrm>
    </dsp:sp>
    <dsp:sp modelId="{84ECD289-B540-4201-9BC1-6E5DB9015878}">
      <dsp:nvSpPr>
        <dsp:cNvPr id="0" name=""/>
        <dsp:cNvSpPr/>
      </dsp:nvSpPr>
      <dsp:spPr>
        <a:xfrm>
          <a:off x="3418768" y="2871306"/>
          <a:ext cx="1047335" cy="10473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l-PL" sz="1100" kern="1200" dirty="0" err="1"/>
            <a:t>Achivable</a:t>
          </a:r>
          <a:endParaRPr lang="pl-PL" sz="1100" kern="1200" dirty="0"/>
        </a:p>
      </dsp:txBody>
      <dsp:txXfrm>
        <a:off x="3572147" y="3024685"/>
        <a:ext cx="740577" cy="740577"/>
      </dsp:txXfrm>
    </dsp:sp>
    <dsp:sp modelId="{A7D42D11-4056-4878-85B5-2EAAC03807E6}">
      <dsp:nvSpPr>
        <dsp:cNvPr id="0" name=""/>
        <dsp:cNvSpPr/>
      </dsp:nvSpPr>
      <dsp:spPr>
        <a:xfrm>
          <a:off x="1553943" y="2871306"/>
          <a:ext cx="1047335" cy="10473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l-PL" sz="1100" kern="1200" dirty="0"/>
            <a:t>Time-</a:t>
          </a:r>
          <a:r>
            <a:rPr lang="pl-PL" sz="1100" kern="1200" dirty="0" err="1"/>
            <a:t>bound</a:t>
          </a:r>
          <a:endParaRPr lang="pl-PL" sz="1100" kern="1200" dirty="0"/>
        </a:p>
      </dsp:txBody>
      <dsp:txXfrm>
        <a:off x="1707322" y="3024685"/>
        <a:ext cx="740577" cy="740577"/>
      </dsp:txXfrm>
    </dsp:sp>
    <dsp:sp modelId="{3C571D98-D1C2-4DCE-8155-EBA34DC48CAB}">
      <dsp:nvSpPr>
        <dsp:cNvPr id="0" name=""/>
        <dsp:cNvSpPr/>
      </dsp:nvSpPr>
      <dsp:spPr>
        <a:xfrm>
          <a:off x="977680" y="1097752"/>
          <a:ext cx="1047335" cy="10473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l-PL" sz="1100" kern="1200" dirty="0" err="1"/>
            <a:t>Relevant</a:t>
          </a:r>
          <a:endParaRPr lang="pl-PL" sz="1100" kern="1200" dirty="0"/>
        </a:p>
      </dsp:txBody>
      <dsp:txXfrm>
        <a:off x="1131059" y="1251131"/>
        <a:ext cx="740577" cy="740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1B250-5AA6-4CAC-B15C-556FCBE7938A}">
      <dsp:nvSpPr>
        <dsp:cNvPr id="0" name=""/>
        <dsp:cNvSpPr/>
      </dsp:nvSpPr>
      <dsp:spPr>
        <a:xfrm>
          <a:off x="1386004" y="487599"/>
          <a:ext cx="3248037" cy="3248037"/>
        </a:xfrm>
        <a:prstGeom prst="blockArc">
          <a:avLst>
            <a:gd name="adj1" fmla="val 11880000"/>
            <a:gd name="adj2" fmla="val 16200000"/>
            <a:gd name="adj3" fmla="val 464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2EC8F1-F634-43F9-8966-D31DBF3E1D48}">
      <dsp:nvSpPr>
        <dsp:cNvPr id="0" name=""/>
        <dsp:cNvSpPr/>
      </dsp:nvSpPr>
      <dsp:spPr>
        <a:xfrm>
          <a:off x="1386004" y="487599"/>
          <a:ext cx="3248037" cy="3248037"/>
        </a:xfrm>
        <a:prstGeom prst="blockArc">
          <a:avLst>
            <a:gd name="adj1" fmla="val 7560000"/>
            <a:gd name="adj2" fmla="val 1188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6F9E1B-4F00-4F15-BE04-91135D2F61DF}">
      <dsp:nvSpPr>
        <dsp:cNvPr id="0" name=""/>
        <dsp:cNvSpPr/>
      </dsp:nvSpPr>
      <dsp:spPr>
        <a:xfrm>
          <a:off x="1386004" y="487599"/>
          <a:ext cx="3248037" cy="3248037"/>
        </a:xfrm>
        <a:prstGeom prst="blockArc">
          <a:avLst>
            <a:gd name="adj1" fmla="val 3240000"/>
            <a:gd name="adj2" fmla="val 756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62FCFA-A87A-433D-89EF-934F02630E07}">
      <dsp:nvSpPr>
        <dsp:cNvPr id="0" name=""/>
        <dsp:cNvSpPr/>
      </dsp:nvSpPr>
      <dsp:spPr>
        <a:xfrm>
          <a:off x="1386004" y="487599"/>
          <a:ext cx="3248037" cy="3248037"/>
        </a:xfrm>
        <a:prstGeom prst="blockArc">
          <a:avLst>
            <a:gd name="adj1" fmla="val 20520000"/>
            <a:gd name="adj2" fmla="val 324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B8CA72-41A9-41B8-886B-274F1AC9AD06}">
      <dsp:nvSpPr>
        <dsp:cNvPr id="0" name=""/>
        <dsp:cNvSpPr/>
      </dsp:nvSpPr>
      <dsp:spPr>
        <a:xfrm>
          <a:off x="1386004" y="487599"/>
          <a:ext cx="3248037" cy="3248037"/>
        </a:xfrm>
        <a:prstGeom prst="blockArc">
          <a:avLst>
            <a:gd name="adj1" fmla="val 16200000"/>
            <a:gd name="adj2" fmla="val 2052000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6E81B5-B1BF-4E63-A44A-3AF3003FDE4B}">
      <dsp:nvSpPr>
        <dsp:cNvPr id="0" name=""/>
        <dsp:cNvSpPr/>
      </dsp:nvSpPr>
      <dsp:spPr>
        <a:xfrm>
          <a:off x="2261926" y="1363521"/>
          <a:ext cx="1496193" cy="1496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pl-PL" sz="5500" kern="1200" dirty="0"/>
            <a:t>KPI</a:t>
          </a:r>
        </a:p>
      </dsp:txBody>
      <dsp:txXfrm>
        <a:off x="2481038" y="1582633"/>
        <a:ext cx="1057969" cy="1057969"/>
      </dsp:txXfrm>
    </dsp:sp>
    <dsp:sp modelId="{F4AC7F19-AB36-4147-B330-5C0C8505F4FA}">
      <dsp:nvSpPr>
        <dsp:cNvPr id="0" name=""/>
        <dsp:cNvSpPr/>
      </dsp:nvSpPr>
      <dsp:spPr>
        <a:xfrm>
          <a:off x="2486355" y="1636"/>
          <a:ext cx="1047335" cy="10473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l-PL" sz="1100" kern="1200" dirty="0" err="1"/>
            <a:t>Specific</a:t>
          </a:r>
          <a:endParaRPr lang="pl-PL" sz="1100" kern="1200" dirty="0"/>
        </a:p>
      </dsp:txBody>
      <dsp:txXfrm>
        <a:off x="2639734" y="155015"/>
        <a:ext cx="740577" cy="740577"/>
      </dsp:txXfrm>
    </dsp:sp>
    <dsp:sp modelId="{CD33B37C-B90F-48D0-B4C1-F572B89C66E8}">
      <dsp:nvSpPr>
        <dsp:cNvPr id="0" name=""/>
        <dsp:cNvSpPr/>
      </dsp:nvSpPr>
      <dsp:spPr>
        <a:xfrm>
          <a:off x="3995030" y="1097752"/>
          <a:ext cx="1047335" cy="10473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l-PL" sz="1100" kern="1200" dirty="0" err="1"/>
            <a:t>Measurable</a:t>
          </a:r>
          <a:endParaRPr lang="pl-PL" sz="1100" kern="1200" dirty="0"/>
        </a:p>
      </dsp:txBody>
      <dsp:txXfrm>
        <a:off x="4148409" y="1251131"/>
        <a:ext cx="740577" cy="740577"/>
      </dsp:txXfrm>
    </dsp:sp>
    <dsp:sp modelId="{84ECD289-B540-4201-9BC1-6E5DB9015878}">
      <dsp:nvSpPr>
        <dsp:cNvPr id="0" name=""/>
        <dsp:cNvSpPr/>
      </dsp:nvSpPr>
      <dsp:spPr>
        <a:xfrm>
          <a:off x="3418768" y="2871306"/>
          <a:ext cx="1047335" cy="10473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l-PL" sz="1100" kern="1200" dirty="0" err="1"/>
            <a:t>Achivable</a:t>
          </a:r>
          <a:endParaRPr lang="pl-PL" sz="1100" kern="1200" dirty="0"/>
        </a:p>
      </dsp:txBody>
      <dsp:txXfrm>
        <a:off x="3572147" y="3024685"/>
        <a:ext cx="740577" cy="740577"/>
      </dsp:txXfrm>
    </dsp:sp>
    <dsp:sp modelId="{A7D42D11-4056-4878-85B5-2EAAC03807E6}">
      <dsp:nvSpPr>
        <dsp:cNvPr id="0" name=""/>
        <dsp:cNvSpPr/>
      </dsp:nvSpPr>
      <dsp:spPr>
        <a:xfrm>
          <a:off x="1553943" y="2871306"/>
          <a:ext cx="1047335" cy="10473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l-PL" sz="1100" kern="1200" dirty="0"/>
            <a:t>Time-</a:t>
          </a:r>
          <a:r>
            <a:rPr lang="pl-PL" sz="1100" kern="1200" dirty="0" err="1"/>
            <a:t>bound</a:t>
          </a:r>
          <a:endParaRPr lang="pl-PL" sz="1100" kern="1200" dirty="0"/>
        </a:p>
      </dsp:txBody>
      <dsp:txXfrm>
        <a:off x="1707322" y="3024685"/>
        <a:ext cx="740577" cy="740577"/>
      </dsp:txXfrm>
    </dsp:sp>
    <dsp:sp modelId="{3C571D98-D1C2-4DCE-8155-EBA34DC48CAB}">
      <dsp:nvSpPr>
        <dsp:cNvPr id="0" name=""/>
        <dsp:cNvSpPr/>
      </dsp:nvSpPr>
      <dsp:spPr>
        <a:xfrm>
          <a:off x="977680" y="1097752"/>
          <a:ext cx="1047335" cy="10473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l-PL" sz="1100" kern="1200" dirty="0" err="1"/>
            <a:t>Relevant</a:t>
          </a:r>
          <a:endParaRPr lang="pl-PL" sz="1100" kern="1200" dirty="0"/>
        </a:p>
      </dsp:txBody>
      <dsp:txXfrm>
        <a:off x="1131059" y="1251131"/>
        <a:ext cx="740577" cy="7405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9" name="TextBox 8">
            <a:extLst>
              <a:ext uri="{FF2B5EF4-FFF2-40B4-BE49-F238E27FC236}">
                <a16:creationId xmlns:a16="http://schemas.microsoft.com/office/drawing/2014/main" id="{6390E724-1AA7-4F84-8355-AA226D6BC0D0}"/>
              </a:ext>
            </a:extLst>
          </p:cNvPr>
          <p:cNvSpPr txBox="1"/>
          <p:nvPr userDrawn="1"/>
        </p:nvSpPr>
        <p:spPr>
          <a:xfrm>
            <a:off x="7805984" y="5949189"/>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1155D95-9D0F-47DC-B550-8AA9AA2D3DE5}"/>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publicdomainpictures.net/view-image.php?image=16268&amp;jazyk=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publicdomainpictures.net/view-image.php?image=16268&amp;jazyk=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publicdomainpictures.net/view-image.php?image=16268&amp;jazyk=s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publicdomainpictures.net/view-image.php?image=16268&amp;jazyk=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publicdomainpictures.net/view-image.php?image=16268&amp;jazyk=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publicdomainpictures.net/view-image.php?image=16268&amp;jazyk=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a:t>
            </a:r>
            <a:r>
              <a:rPr lang="en-US" sz="180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the Future-proof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6096000" y="2367755"/>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pl-PL" sz="3800" dirty="0">
                <a:latin typeface="Tahoma" panose="020B0604030504040204" pitchFamily="34" charset="0"/>
                <a:ea typeface="Tahoma" panose="020B0604030504040204" pitchFamily="34" charset="0"/>
                <a:cs typeface="Tahoma" panose="020B0604030504040204" pitchFamily="34" charset="0"/>
              </a:rPr>
              <a:t>Controlling in Supply Chain Management</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925440" y="4246192"/>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290F90A3-1F64-269A-85B2-68DF043DA27C}"/>
              </a:ext>
            </a:extLst>
          </p:cNvPr>
          <p:cNvSpPr>
            <a:spLocks noGrp="1"/>
          </p:cNvSpPr>
          <p:nvPr>
            <p:ph type="ctrTitle"/>
          </p:nvPr>
        </p:nvSpPr>
        <p:spPr>
          <a:xfrm>
            <a:off x="5439266" y="546867"/>
            <a:ext cx="6301706" cy="1752566"/>
          </a:xfrm>
        </p:spPr>
        <p:txBody>
          <a:bodyPr>
            <a:normAutofit fontScale="90000"/>
          </a:bodyPr>
          <a:lstStyle/>
          <a:p>
            <a:pPr>
              <a:lnSpc>
                <a:spcPct val="110000"/>
              </a:lnSpc>
            </a:pPr>
            <a:r>
              <a:rPr lang="en-US" sz="3600" b="1" dirty="0"/>
              <a:t>Advanced using of spreadsheet to </a:t>
            </a:r>
            <a:r>
              <a:rPr lang="en-US" sz="3600" b="1" dirty="0" err="1"/>
              <a:t>analy</a:t>
            </a:r>
            <a:r>
              <a:rPr lang="pl-PL" sz="3600" b="1" dirty="0"/>
              <a:t>s</a:t>
            </a:r>
            <a:r>
              <a:rPr lang="en-US" sz="3600" b="1" dirty="0"/>
              <a:t>e logistics data</a:t>
            </a:r>
            <a:endParaRPr lang="pl-PL" sz="3600" b="1" dirty="0"/>
          </a:p>
        </p:txBody>
      </p:sp>
      <p:sp>
        <p:nvSpPr>
          <p:cNvPr id="13" name="TextBox 12">
            <a:extLst>
              <a:ext uri="{FF2B5EF4-FFF2-40B4-BE49-F238E27FC236}">
                <a16:creationId xmlns:a16="http://schemas.microsoft.com/office/drawing/2014/main" id="{53DE92BB-0A27-4059-B3E2-8316A6E084A5}"/>
              </a:ext>
            </a:extLst>
          </p:cNvPr>
          <p:cNvSpPr txBox="1"/>
          <p:nvPr/>
        </p:nvSpPr>
        <p:spPr>
          <a:xfrm>
            <a:off x="7458950" y="5847095"/>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a:t>
            </a:r>
            <a:r>
              <a:rPr lang="pl-PL" dirty="0"/>
              <a:t>Performance </a:t>
            </a:r>
            <a:r>
              <a:rPr lang="pl-PL" dirty="0" err="1"/>
              <a:t>Indicators</a:t>
            </a:r>
            <a:r>
              <a:rPr lang="pl-PL" dirty="0"/>
              <a:t> (KPI) in SCM</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018407" y="1553593"/>
            <a:ext cx="5674623" cy="4351338"/>
          </a:xfrm>
        </p:spPr>
        <p:txBody>
          <a:bodyPr>
            <a:normAutofit/>
          </a:bodyPr>
          <a:lstStyle/>
          <a:p>
            <a:pPr marL="0" indent="0" algn="just">
              <a:lnSpc>
                <a:spcPct val="110000"/>
              </a:lnSpc>
              <a:buNone/>
            </a:pPr>
            <a:r>
              <a:rPr lang="en-US" sz="3400" dirty="0"/>
              <a:t>Key Performance Indicators (KPI)</a:t>
            </a:r>
            <a:r>
              <a:rPr lang="pl-PL" sz="3400" dirty="0"/>
              <a:t> – </a:t>
            </a:r>
            <a:r>
              <a:rPr lang="en-US" sz="3400" dirty="0"/>
              <a:t>financial and non-financial indicators used as measures in the processes of measuring the degree of achievement of the organi</a:t>
            </a:r>
            <a:r>
              <a:rPr lang="pl-PL" sz="3400" dirty="0"/>
              <a:t>s</a:t>
            </a:r>
            <a:r>
              <a:rPr lang="en-US" sz="3400" dirty="0" err="1"/>
              <a:t>ation's</a:t>
            </a:r>
            <a:r>
              <a:rPr lang="en-US" sz="3400" dirty="0"/>
              <a:t> goals.</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20445" y="61125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Dobroszek</a:t>
            </a:r>
            <a:r>
              <a:rPr lang="pl-PL" sz="1200" dirty="0">
                <a:solidFill>
                  <a:srgbClr val="7F7F7F"/>
                </a:solidFill>
              </a:rPr>
              <a:t>, 2011; https://www.salesbook.com/</a:t>
            </a:r>
          </a:p>
        </p:txBody>
      </p:sp>
      <p:graphicFrame>
        <p:nvGraphicFramePr>
          <p:cNvPr id="2" name="Diagram 1">
            <a:extLst>
              <a:ext uri="{FF2B5EF4-FFF2-40B4-BE49-F238E27FC236}">
                <a16:creationId xmlns:a16="http://schemas.microsoft.com/office/drawing/2014/main" id="{9735C647-45BC-DA29-048D-5F3DBE7AF2B0}"/>
              </a:ext>
            </a:extLst>
          </p:cNvPr>
          <p:cNvGraphicFramePr/>
          <p:nvPr>
            <p:extLst>
              <p:ext uri="{D42A27DB-BD31-4B8C-83A1-F6EECF244321}">
                <p14:modId xmlns:p14="http://schemas.microsoft.com/office/powerpoint/2010/main" val="1423161704"/>
              </p:ext>
            </p:extLst>
          </p:nvPr>
        </p:nvGraphicFramePr>
        <p:xfrm>
          <a:off x="6216341" y="1553593"/>
          <a:ext cx="6020047" cy="3946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9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a:t>
            </a:r>
            <a:r>
              <a:rPr lang="pl-PL" dirty="0"/>
              <a:t>Performance </a:t>
            </a:r>
            <a:r>
              <a:rPr lang="pl-PL" dirty="0" err="1"/>
              <a:t>Indicators</a:t>
            </a:r>
            <a:r>
              <a:rPr lang="pl-PL" dirty="0"/>
              <a:t> (KPI) in SCM</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085336" y="2038582"/>
            <a:ext cx="5395896" cy="3461467"/>
          </a:xfrm>
        </p:spPr>
        <p:txBody>
          <a:bodyPr>
            <a:normAutofit/>
          </a:bodyPr>
          <a:lstStyle/>
          <a:p>
            <a:pPr algn="just">
              <a:lnSpc>
                <a:spcPct val="120000"/>
              </a:lnSpc>
              <a:spcAft>
                <a:spcPts val="1200"/>
              </a:spcAft>
            </a:pPr>
            <a:r>
              <a:rPr lang="en-US" sz="3400" dirty="0"/>
              <a:t>supply chain pillar</a:t>
            </a:r>
            <a:r>
              <a:rPr lang="pl-PL" sz="3400" dirty="0"/>
              <a:t>;</a:t>
            </a:r>
          </a:p>
          <a:p>
            <a:pPr algn="just">
              <a:lnSpc>
                <a:spcPct val="120000"/>
              </a:lnSpc>
              <a:spcAft>
                <a:spcPts val="1200"/>
              </a:spcAft>
            </a:pPr>
            <a:r>
              <a:rPr lang="en-US" sz="3400" dirty="0"/>
              <a:t>partner relationship pillar</a:t>
            </a:r>
            <a:r>
              <a:rPr lang="pl-PL" sz="3400" dirty="0"/>
              <a:t>;</a:t>
            </a:r>
          </a:p>
          <a:p>
            <a:pPr algn="just">
              <a:lnSpc>
                <a:spcPct val="120000"/>
              </a:lnSpc>
            </a:pPr>
            <a:r>
              <a:rPr lang="en-US" sz="3400" dirty="0"/>
              <a:t>individual economic entity in the supply chain pillar</a:t>
            </a:r>
            <a:r>
              <a:rPr lang="pl-PL" sz="3400" dirty="0"/>
              <a:t>.</a:t>
            </a:r>
            <a:endParaRPr lang="en-US" sz="3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941437"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Dobroszek</a:t>
            </a:r>
            <a:r>
              <a:rPr lang="pl-PL" sz="1200" dirty="0">
                <a:solidFill>
                  <a:srgbClr val="7F7F7F"/>
                </a:solidFill>
              </a:rPr>
              <a:t>, 2011</a:t>
            </a:r>
          </a:p>
        </p:txBody>
      </p:sp>
      <p:graphicFrame>
        <p:nvGraphicFramePr>
          <p:cNvPr id="2" name="Diagram 1">
            <a:extLst>
              <a:ext uri="{FF2B5EF4-FFF2-40B4-BE49-F238E27FC236}">
                <a16:creationId xmlns:a16="http://schemas.microsoft.com/office/drawing/2014/main" id="{B787A42D-6071-EF51-14D4-D067EB96F337}"/>
              </a:ext>
            </a:extLst>
          </p:cNvPr>
          <p:cNvGraphicFramePr/>
          <p:nvPr>
            <p:extLst>
              <p:ext uri="{D42A27DB-BD31-4B8C-83A1-F6EECF244321}">
                <p14:modId xmlns:p14="http://schemas.microsoft.com/office/powerpoint/2010/main" val="3280431807"/>
              </p:ext>
            </p:extLst>
          </p:nvPr>
        </p:nvGraphicFramePr>
        <p:xfrm>
          <a:off x="6216341" y="1553593"/>
          <a:ext cx="6020047" cy="3946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6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a:t>
            </a:r>
            <a:r>
              <a:rPr lang="pl-PL" dirty="0"/>
              <a:t>Performance </a:t>
            </a:r>
            <a:r>
              <a:rPr lang="pl-PL" dirty="0" err="1"/>
              <a:t>Indicators</a:t>
            </a:r>
            <a:r>
              <a:rPr lang="pl-PL" dirty="0"/>
              <a:t> (KPI) in SCM</a:t>
            </a:r>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0446" y="1621438"/>
                <a:ext cx="7246784" cy="4351338"/>
              </a:xfrm>
            </p:spPr>
            <p:txBody>
              <a:bodyPr>
                <a:normAutofit/>
              </a:bodyPr>
              <a:lstStyle/>
              <a:p>
                <a:pPr algn="just">
                  <a:lnSpc>
                    <a:spcPct val="110000"/>
                  </a:lnSpc>
                  <a:spcAft>
                    <a:spcPts val="1800"/>
                  </a:spcAft>
                </a:pPr>
                <a:r>
                  <a:rPr lang="en-US" sz="2600" dirty="0"/>
                  <a:t>OTIF (On-Time In-Full) – measures the percentage of orders delivered to the customer on time and in full, according to their specifications</a:t>
                </a:r>
                <a:r>
                  <a:rPr lang="pl-PL" sz="2600" dirty="0"/>
                  <a:t>;</a:t>
                </a:r>
              </a:p>
              <a:p>
                <a:r>
                  <a:rPr lang="en-US" sz="2600" dirty="0"/>
                  <a:t>Formula:</a:t>
                </a:r>
                <a:endParaRPr lang="pl-PL" sz="2600" dirty="0"/>
              </a:p>
              <a:p>
                <a:endParaRPr lang="pl-PL" sz="1800" dirty="0"/>
              </a:p>
              <a:p>
                <a14:m>
                  <m:oMath xmlns:m="http://schemas.openxmlformats.org/officeDocument/2006/math">
                    <m:r>
                      <a:rPr lang="en-US" sz="1800" i="1">
                        <a:latin typeface="Cambria Math" panose="02040503050406030204" pitchFamily="18" charset="0"/>
                      </a:rPr>
                      <m:t>𝑂𝑇𝐼𝐹</m:t>
                    </m:r>
                    <m:r>
                      <a:rPr lang="en-US" sz="1800" i="1">
                        <a:latin typeface="Cambria Math" panose="02040503050406030204" pitchFamily="18" charset="0"/>
                      </a:rPr>
                      <m:t> = </m:t>
                    </m:r>
                    <m:d>
                      <m:dPr>
                        <m:ctrlPr>
                          <a:rPr lang="pl-PL" sz="1800" i="1">
                            <a:latin typeface="Cambria Math" panose="02040503050406030204" pitchFamily="18" charset="0"/>
                          </a:rPr>
                        </m:ctrlPr>
                      </m:dPr>
                      <m:e>
                        <m:f>
                          <m:fPr>
                            <m:ctrlPr>
                              <a:rPr lang="pl-PL" sz="1800" i="1">
                                <a:latin typeface="Cambria Math" panose="02040503050406030204" pitchFamily="18" charset="0"/>
                              </a:rPr>
                            </m:ctrlPr>
                          </m:fPr>
                          <m:num>
                            <m:r>
                              <a:rPr lang="en-US" sz="1800" i="1">
                                <a:latin typeface="Cambria Math" panose="02040503050406030204" pitchFamily="18" charset="0"/>
                              </a:rPr>
                              <m:t>𝑛𝑢𝑚𝑏𝑒𝑟</m:t>
                            </m:r>
                            <m:r>
                              <a:rPr lang="en-US" sz="1800" i="1">
                                <a:latin typeface="Cambria Math" panose="02040503050406030204" pitchFamily="18" charset="0"/>
                              </a:rPr>
                              <m:t> </m:t>
                            </m:r>
                            <m:r>
                              <a:rPr lang="en-US" sz="1800" i="1">
                                <a:latin typeface="Cambria Math" panose="02040503050406030204" pitchFamily="18" charset="0"/>
                              </a:rPr>
                              <m:t>𝑜𝑓</m:t>
                            </m:r>
                            <m:r>
                              <a:rPr lang="en-US" sz="1800" i="1">
                                <a:latin typeface="Cambria Math" panose="02040503050406030204" pitchFamily="18" charset="0"/>
                              </a:rPr>
                              <m:t> </m:t>
                            </m:r>
                            <m:r>
                              <a:rPr lang="en-US" sz="1800" i="1">
                                <a:latin typeface="Cambria Math" panose="02040503050406030204" pitchFamily="18" charset="0"/>
                              </a:rPr>
                              <m:t>𝑜𝑟𝑑𝑒𝑟𝑠</m:t>
                            </m:r>
                            <m:r>
                              <a:rPr lang="en-US" sz="1800" i="1">
                                <a:latin typeface="Cambria Math" panose="02040503050406030204" pitchFamily="18" charset="0"/>
                              </a:rPr>
                              <m:t> </m:t>
                            </m:r>
                            <m:r>
                              <a:rPr lang="en-US" sz="1800" i="1">
                                <a:latin typeface="Cambria Math" panose="02040503050406030204" pitchFamily="18" charset="0"/>
                              </a:rPr>
                              <m:t>𝑑𝑒𝑙𝑖𝑣𝑒𝑟𝑒𝑑</m:t>
                            </m:r>
                            <m:r>
                              <a:rPr lang="en-US" sz="1800" i="1">
                                <a:latin typeface="Cambria Math" panose="02040503050406030204" pitchFamily="18" charset="0"/>
                              </a:rPr>
                              <m:t> </m:t>
                            </m:r>
                            <m:r>
                              <a:rPr lang="en-US" sz="1800" i="1">
                                <a:latin typeface="Cambria Math" panose="02040503050406030204" pitchFamily="18" charset="0"/>
                              </a:rPr>
                              <m:t>𝑜𝑛</m:t>
                            </m:r>
                            <m:r>
                              <a:rPr lang="en-US" sz="1800" i="1">
                                <a:latin typeface="Cambria Math" panose="02040503050406030204" pitchFamily="18" charset="0"/>
                              </a:rPr>
                              <m:t> </m:t>
                            </m:r>
                            <m:r>
                              <a:rPr lang="en-US" sz="1800" i="1">
                                <a:latin typeface="Cambria Math" panose="02040503050406030204" pitchFamily="18" charset="0"/>
                              </a:rPr>
                              <m:t>𝑡𝑖𝑚𝑒</m:t>
                            </m:r>
                            <m:r>
                              <a:rPr lang="en-US" sz="1800" i="1">
                                <a:latin typeface="Cambria Math" panose="02040503050406030204" pitchFamily="18" charset="0"/>
                              </a:rPr>
                              <m:t> </m:t>
                            </m:r>
                            <m:r>
                              <a:rPr lang="en-US" sz="1800" i="1">
                                <a:latin typeface="Cambria Math" panose="02040503050406030204" pitchFamily="18" charset="0"/>
                              </a:rPr>
                              <m:t>𝑎𝑛𝑑</m:t>
                            </m:r>
                            <m:r>
                              <a:rPr lang="en-US" sz="1800" i="1">
                                <a:latin typeface="Cambria Math" panose="02040503050406030204" pitchFamily="18" charset="0"/>
                              </a:rPr>
                              <m:t> </m:t>
                            </m:r>
                            <m:r>
                              <a:rPr lang="en-US" sz="1800" i="1">
                                <a:latin typeface="Cambria Math" panose="02040503050406030204" pitchFamily="18" charset="0"/>
                              </a:rPr>
                              <m:t>𝑖𝑛</m:t>
                            </m:r>
                            <m:r>
                              <a:rPr lang="en-US" sz="1800" i="1">
                                <a:latin typeface="Cambria Math" panose="02040503050406030204" pitchFamily="18" charset="0"/>
                              </a:rPr>
                              <m:t> </m:t>
                            </m:r>
                            <m:r>
                              <a:rPr lang="en-US" sz="1800" i="1">
                                <a:latin typeface="Cambria Math" panose="02040503050406030204" pitchFamily="18" charset="0"/>
                              </a:rPr>
                              <m:t>𝑓𝑢𝑙𝑙</m:t>
                            </m:r>
                            <m:r>
                              <a:rPr lang="en-US" sz="1800" i="1">
                                <a:latin typeface="Cambria Math" panose="02040503050406030204" pitchFamily="18" charset="0"/>
                              </a:rPr>
                              <m:t> </m:t>
                            </m:r>
                            <m:r>
                              <a:rPr lang="en-US" sz="1800" i="1">
                                <a:latin typeface="Cambria Math" panose="02040503050406030204" pitchFamily="18" charset="0"/>
                              </a:rPr>
                              <m:t>𝑞𝑢𝑎𝑛𝑡𝑖𝑡𝑦</m:t>
                            </m:r>
                          </m:num>
                          <m:den>
                            <m:r>
                              <a:rPr lang="en-US" sz="1800" i="1">
                                <a:latin typeface="Cambria Math" panose="02040503050406030204" pitchFamily="18" charset="0"/>
                              </a:rPr>
                              <m:t>𝑡𝑜𝑡𝑎𝑙</m:t>
                            </m:r>
                            <m:r>
                              <a:rPr lang="en-US" sz="1800" i="1">
                                <a:latin typeface="Cambria Math" panose="02040503050406030204" pitchFamily="18" charset="0"/>
                              </a:rPr>
                              <m:t> </m:t>
                            </m:r>
                            <m:r>
                              <a:rPr lang="en-US" sz="1800" i="1">
                                <a:latin typeface="Cambria Math" panose="02040503050406030204" pitchFamily="18" charset="0"/>
                              </a:rPr>
                              <m:t>𝑛𝑢𝑚𝑏𝑒𝑟</m:t>
                            </m:r>
                            <m:r>
                              <a:rPr lang="en-US" sz="1800" i="1">
                                <a:latin typeface="Cambria Math" panose="02040503050406030204" pitchFamily="18" charset="0"/>
                              </a:rPr>
                              <m:t> </m:t>
                            </m:r>
                            <m:r>
                              <a:rPr lang="en-US" sz="1800" i="1">
                                <a:latin typeface="Cambria Math" panose="02040503050406030204" pitchFamily="18" charset="0"/>
                              </a:rPr>
                              <m:t>𝑜𝑓</m:t>
                            </m:r>
                            <m:r>
                              <a:rPr lang="en-US" sz="1800" i="1">
                                <a:latin typeface="Cambria Math" panose="02040503050406030204" pitchFamily="18" charset="0"/>
                              </a:rPr>
                              <m:t> </m:t>
                            </m:r>
                            <m:r>
                              <a:rPr lang="en-US" sz="1800" i="1">
                                <a:latin typeface="Cambria Math" panose="02040503050406030204" pitchFamily="18" charset="0"/>
                              </a:rPr>
                              <m:t>𝑜𝑟𝑑𝑒𝑟𝑠</m:t>
                            </m:r>
                          </m:den>
                        </m:f>
                      </m:e>
                    </m:d>
                    <m:r>
                      <a:rPr lang="en-US" sz="1800" i="1">
                        <a:latin typeface="Cambria Math" panose="02040503050406030204" pitchFamily="18" charset="0"/>
                      </a:rPr>
                      <m:t>×100%</m:t>
                    </m:r>
                  </m:oMath>
                </a14:m>
                <a:endParaRPr lang="en-US" sz="1800"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20446" y="1621438"/>
                <a:ext cx="7246784" cy="4351338"/>
              </a:xfrm>
              <a:blipFill>
                <a:blip r:embed="rId2"/>
                <a:stretch>
                  <a:fillRect l="-1347" t="-1261" r="-1599"/>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955528"/>
            <a:ext cx="4580467" cy="81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Ahi</a:t>
            </a:r>
            <a:r>
              <a:rPr lang="pl-PL" sz="1200" dirty="0">
                <a:solidFill>
                  <a:srgbClr val="7F7F7F"/>
                </a:solidFill>
              </a:rPr>
              <a:t> et al., 2015; </a:t>
            </a:r>
            <a:r>
              <a:rPr lang="pl-PL" sz="1200" dirty="0" err="1">
                <a:solidFill>
                  <a:srgbClr val="7F7F7F"/>
                </a:solidFill>
              </a:rPr>
              <a:t>Anand</a:t>
            </a:r>
            <a:r>
              <a:rPr lang="pl-PL" sz="1200" dirty="0">
                <a:solidFill>
                  <a:srgbClr val="7F7F7F"/>
                </a:solidFill>
              </a:rPr>
              <a:t> &amp; Grover, 2015; Dias &amp; Silva 2021; </a:t>
            </a:r>
            <a:r>
              <a:rPr lang="pl-PL" sz="1200" dirty="0" err="1">
                <a:solidFill>
                  <a:srgbClr val="7F7F7F"/>
                </a:solidFill>
              </a:rPr>
              <a:t>Lehyani</a:t>
            </a:r>
            <a:r>
              <a:rPr lang="pl-PL" sz="1200" dirty="0">
                <a:solidFill>
                  <a:srgbClr val="7F7F7F"/>
                </a:solidFill>
              </a:rPr>
              <a:t> et al., 2018; </a:t>
            </a:r>
            <a:r>
              <a:rPr lang="pl-PL" sz="1200" dirty="0" err="1">
                <a:solidFill>
                  <a:srgbClr val="7F7F7F"/>
                </a:solidFill>
              </a:rPr>
              <a:t>Rasool</a:t>
            </a:r>
            <a:r>
              <a:rPr lang="pl-PL" sz="1200" dirty="0">
                <a:solidFill>
                  <a:srgbClr val="7F7F7F"/>
                </a:solidFill>
              </a:rPr>
              <a:t> et al., 2023; </a:t>
            </a:r>
            <a:r>
              <a:rPr lang="pl-PL" sz="1200" dirty="0" err="1">
                <a:solidFill>
                  <a:srgbClr val="7F7F7F"/>
                </a:solidFill>
              </a:rPr>
              <a:t>Yurtay</a:t>
            </a:r>
            <a:r>
              <a:rPr lang="pl-PL" sz="1200" dirty="0">
                <a:solidFill>
                  <a:srgbClr val="7F7F7F"/>
                </a:solidFill>
              </a:rPr>
              <a:t> et al., 2023; </a:t>
            </a:r>
            <a:r>
              <a:rPr lang="pl-PL" sz="1200" dirty="0" err="1">
                <a:solidFill>
                  <a:srgbClr val="7F7F7F"/>
                </a:solidFill>
              </a:rPr>
              <a:t>Zhu</a:t>
            </a:r>
            <a:r>
              <a:rPr lang="pl-PL" sz="1200" dirty="0">
                <a:solidFill>
                  <a:srgbClr val="7F7F7F"/>
                </a:solidFill>
              </a:rPr>
              <a:t> et al., 2017</a:t>
            </a:r>
          </a:p>
        </p:txBody>
      </p:sp>
      <p:pic>
        <p:nvPicPr>
          <p:cNvPr id="3" name="Obraz 2" descr="Obraz zawierający design&#10;&#10;Opis wygenerowany automatycznie">
            <a:extLst>
              <a:ext uri="{FF2B5EF4-FFF2-40B4-BE49-F238E27FC236}">
                <a16:creationId xmlns:a16="http://schemas.microsoft.com/office/drawing/2014/main" id="{B06F6C43-09A3-722F-EEC1-4C03379BA580}"/>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9886" y="3516754"/>
            <a:ext cx="670560" cy="560705"/>
          </a:xfrm>
          <a:prstGeom prst="rect">
            <a:avLst/>
          </a:prstGeom>
        </p:spPr>
      </p:pic>
      <p:sp>
        <p:nvSpPr>
          <p:cNvPr id="10" name="pole tekstowe 9">
            <a:extLst>
              <a:ext uri="{FF2B5EF4-FFF2-40B4-BE49-F238E27FC236}">
                <a16:creationId xmlns:a16="http://schemas.microsoft.com/office/drawing/2014/main" id="{FC5D5280-79AB-2604-9D9A-40FBA7CE9ECB}"/>
              </a:ext>
            </a:extLst>
          </p:cNvPr>
          <p:cNvSpPr txBox="1"/>
          <p:nvPr/>
        </p:nvSpPr>
        <p:spPr>
          <a:xfrm>
            <a:off x="8289890" y="3149597"/>
            <a:ext cx="3752224" cy="3049553"/>
          </a:xfrm>
          <a:prstGeom prst="rect">
            <a:avLst/>
          </a:prstGeom>
          <a:noFill/>
        </p:spPr>
        <p:txBody>
          <a:bodyPr wrap="square">
            <a:spAutoFit/>
          </a:bodyPr>
          <a:lstStyle/>
          <a:p>
            <a:pPr algn="just">
              <a:lnSpc>
                <a:spcPct val="110000"/>
              </a:lnSpc>
            </a:pP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The high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level</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of OTIF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implementation</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indicates</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the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effectiveness</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of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inventory</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management,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production</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planning</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transportation</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time</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management and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accuracy</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in the order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acceptance</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22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process</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t>
            </a:r>
            <a:endParaRPr lang="pl-PL" sz="2200" dirty="0">
              <a:solidFill>
                <a:srgbClr val="1065AB"/>
              </a:solidFill>
            </a:endParaRPr>
          </a:p>
        </p:txBody>
      </p:sp>
      <p:pic>
        <p:nvPicPr>
          <p:cNvPr id="11" name="Obraz 10">
            <a:extLst>
              <a:ext uri="{FF2B5EF4-FFF2-40B4-BE49-F238E27FC236}">
                <a16:creationId xmlns:a16="http://schemas.microsoft.com/office/drawing/2014/main" id="{B9BC728D-C055-69FA-E019-5599EC766F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17886" y="1846050"/>
            <a:ext cx="939165" cy="939165"/>
          </a:xfrm>
          <a:prstGeom prst="rect">
            <a:avLst/>
          </a:prstGeom>
          <a:noFill/>
        </p:spPr>
      </p:pic>
    </p:spTree>
    <p:extLst>
      <p:ext uri="{BB962C8B-B14F-4D97-AF65-F5344CB8AC3E}">
        <p14:creationId xmlns:p14="http://schemas.microsoft.com/office/powerpoint/2010/main" val="403213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a:t>
            </a:r>
            <a:r>
              <a:rPr lang="pl-PL" dirty="0"/>
              <a:t>Performance </a:t>
            </a:r>
            <a:r>
              <a:rPr lang="pl-PL" dirty="0" err="1"/>
              <a:t>Indicators</a:t>
            </a:r>
            <a:r>
              <a:rPr lang="pl-PL" dirty="0"/>
              <a:t> (KPI) in SCM</a:t>
            </a:r>
          </a:p>
        </p:txBody>
      </p:sp>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0446" y="1621438"/>
                <a:ext cx="7210256" cy="4351338"/>
              </a:xfrm>
            </p:spPr>
            <p:txBody>
              <a:bodyPr>
                <a:normAutofit/>
              </a:bodyPr>
              <a:lstStyle/>
              <a:p>
                <a:pPr algn="just">
                  <a:lnSpc>
                    <a:spcPct val="110000"/>
                  </a:lnSpc>
                </a:pPr>
                <a:r>
                  <a:rPr lang="en-GB" sz="2600" dirty="0"/>
                  <a:t>order processing time LT (Lead Time, Order Fulfilment Time) – measures the time from accepting an order to its delivery to the customer;</a:t>
                </a:r>
              </a:p>
              <a:p>
                <a:pPr algn="just"/>
                <a:endParaRPr lang="en-GB" sz="2600" dirty="0"/>
              </a:p>
              <a:p>
                <a:r>
                  <a:rPr lang="en-GB" sz="2600" dirty="0"/>
                  <a:t>Formula:</a:t>
                </a:r>
              </a:p>
              <a:p>
                <a:endParaRPr lang="en-GB" sz="1800" dirty="0"/>
              </a:p>
              <a:p>
                <a:pPr marL="0" indent="0">
                  <a:buNone/>
                </a:pPr>
                <a14:m>
                  <m:oMathPara xmlns:m="http://schemas.openxmlformats.org/officeDocument/2006/math">
                    <m:oMathParaPr>
                      <m:jc m:val="centerGroup"/>
                    </m:oMathParaPr>
                    <m:oMath xmlns:m="http://schemas.openxmlformats.org/officeDocument/2006/math">
                      <m:r>
                        <a:rPr lang="en-GB" sz="2200" i="1">
                          <a:latin typeface="Cambria Math" panose="02040503050406030204" pitchFamily="18" charset="0"/>
                        </a:rPr>
                        <m:t>𝐿𝑇</m:t>
                      </m:r>
                      <m:r>
                        <a:rPr lang="en-GB" sz="2200" i="1">
                          <a:latin typeface="Cambria Math" panose="02040503050406030204" pitchFamily="18" charset="0"/>
                        </a:rPr>
                        <m:t> = </m:t>
                      </m:r>
                      <m:r>
                        <a:rPr lang="en-GB" sz="2200" i="1">
                          <a:latin typeface="Cambria Math" panose="02040503050406030204" pitchFamily="18" charset="0"/>
                        </a:rPr>
                        <m:t>𝑑𝑒𝑙𝑖𝑣𝑒𝑟𝑦</m:t>
                      </m:r>
                      <m:r>
                        <a:rPr lang="en-GB" sz="2200" i="1">
                          <a:latin typeface="Cambria Math" panose="02040503050406030204" pitchFamily="18" charset="0"/>
                        </a:rPr>
                        <m:t> </m:t>
                      </m:r>
                      <m:r>
                        <a:rPr lang="en-GB" sz="2200" i="1">
                          <a:latin typeface="Cambria Math" panose="02040503050406030204" pitchFamily="18" charset="0"/>
                        </a:rPr>
                        <m:t>𝑑𝑎𝑡𝑒</m:t>
                      </m:r>
                      <m:r>
                        <a:rPr lang="en-GB" sz="2200" i="1">
                          <a:latin typeface="Cambria Math" panose="02040503050406030204" pitchFamily="18" charset="0"/>
                        </a:rPr>
                        <m:t> − </m:t>
                      </m:r>
                      <m:r>
                        <a:rPr lang="en-GB" sz="2200" i="1">
                          <a:latin typeface="Cambria Math" panose="02040503050406030204" pitchFamily="18" charset="0"/>
                        </a:rPr>
                        <m:t>𝑑𝑎𝑡𝑒</m:t>
                      </m:r>
                      <m:r>
                        <a:rPr lang="en-GB" sz="2200" i="1">
                          <a:latin typeface="Cambria Math" panose="02040503050406030204" pitchFamily="18" charset="0"/>
                        </a:rPr>
                        <m:t> </m:t>
                      </m:r>
                      <m:r>
                        <a:rPr lang="en-GB" sz="2200" i="1">
                          <a:latin typeface="Cambria Math" panose="02040503050406030204" pitchFamily="18" charset="0"/>
                        </a:rPr>
                        <m:t>𝑜𝑓</m:t>
                      </m:r>
                      <m:r>
                        <a:rPr lang="en-GB" sz="2200" i="1">
                          <a:latin typeface="Cambria Math" panose="02040503050406030204" pitchFamily="18" charset="0"/>
                        </a:rPr>
                        <m:t> </m:t>
                      </m:r>
                      <m:r>
                        <a:rPr lang="en-GB" sz="2200" i="1">
                          <a:latin typeface="Cambria Math" panose="02040503050406030204" pitchFamily="18" charset="0"/>
                        </a:rPr>
                        <m:t>𝑎𝑐𝑐𝑒𝑝𝑡𝑎𝑛𝑐𝑒</m:t>
                      </m:r>
                      <m:r>
                        <a:rPr lang="en-GB" sz="2200" i="1">
                          <a:latin typeface="Cambria Math" panose="02040503050406030204" pitchFamily="18" charset="0"/>
                        </a:rPr>
                        <m:t> </m:t>
                      </m:r>
                      <m:r>
                        <a:rPr lang="en-GB" sz="2200" i="1">
                          <a:latin typeface="Cambria Math" panose="02040503050406030204" pitchFamily="18" charset="0"/>
                        </a:rPr>
                        <m:t>𝑜𝑓</m:t>
                      </m:r>
                      <m:r>
                        <a:rPr lang="en-GB" sz="2200" i="1">
                          <a:latin typeface="Cambria Math" panose="02040503050406030204" pitchFamily="18" charset="0"/>
                        </a:rPr>
                        <m:t> </m:t>
                      </m:r>
                      <m:r>
                        <a:rPr lang="en-GB" sz="2200" i="1">
                          <a:latin typeface="Cambria Math" panose="02040503050406030204" pitchFamily="18" charset="0"/>
                        </a:rPr>
                        <m:t>𝑡h𝑒</m:t>
                      </m:r>
                      <m:r>
                        <a:rPr lang="en-GB" sz="2200" i="1">
                          <a:latin typeface="Cambria Math" panose="02040503050406030204" pitchFamily="18" charset="0"/>
                        </a:rPr>
                        <m:t> </m:t>
                      </m:r>
                      <m:r>
                        <a:rPr lang="en-GB" sz="2200" i="1">
                          <a:latin typeface="Cambria Math" panose="02040503050406030204" pitchFamily="18" charset="0"/>
                        </a:rPr>
                        <m:t>𝑜𝑟𝑑𝑒𝑟</m:t>
                      </m:r>
                    </m:oMath>
                  </m:oMathPara>
                </a14:m>
                <a:endParaRPr lang="en-GB" sz="2200" dirty="0"/>
              </a:p>
            </p:txBody>
          </p:sp>
        </mc:Choice>
        <mc:Fallback xmlns="">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20446" y="1621438"/>
                <a:ext cx="7210256" cy="4351338"/>
              </a:xfrm>
              <a:blipFill>
                <a:blip r:embed="rId2"/>
                <a:stretch>
                  <a:fillRect l="-1354" t="-1261" r="-1607"/>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2"/>
            <a:ext cx="4580467" cy="81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Ahi</a:t>
            </a:r>
            <a:r>
              <a:rPr lang="pl-PL" sz="1200" dirty="0">
                <a:solidFill>
                  <a:srgbClr val="7F7F7F"/>
                </a:solidFill>
              </a:rPr>
              <a:t> et al., 2015; </a:t>
            </a:r>
            <a:r>
              <a:rPr lang="pl-PL" sz="1200" dirty="0" err="1">
                <a:solidFill>
                  <a:srgbClr val="7F7F7F"/>
                </a:solidFill>
              </a:rPr>
              <a:t>Anand</a:t>
            </a:r>
            <a:r>
              <a:rPr lang="pl-PL" sz="1200" dirty="0">
                <a:solidFill>
                  <a:srgbClr val="7F7F7F"/>
                </a:solidFill>
              </a:rPr>
              <a:t> &amp; Grover, 2015; Dias &amp; Silva 2021; </a:t>
            </a:r>
            <a:r>
              <a:rPr lang="pl-PL" sz="1200" dirty="0" err="1">
                <a:solidFill>
                  <a:srgbClr val="7F7F7F"/>
                </a:solidFill>
              </a:rPr>
              <a:t>Lehyani</a:t>
            </a:r>
            <a:r>
              <a:rPr lang="pl-PL" sz="1200" dirty="0">
                <a:solidFill>
                  <a:srgbClr val="7F7F7F"/>
                </a:solidFill>
              </a:rPr>
              <a:t> et al., 2018; </a:t>
            </a:r>
            <a:r>
              <a:rPr lang="pl-PL" sz="1200" dirty="0" err="1">
                <a:solidFill>
                  <a:srgbClr val="7F7F7F"/>
                </a:solidFill>
              </a:rPr>
              <a:t>Rasool</a:t>
            </a:r>
            <a:r>
              <a:rPr lang="pl-PL" sz="1200" dirty="0">
                <a:solidFill>
                  <a:srgbClr val="7F7F7F"/>
                </a:solidFill>
              </a:rPr>
              <a:t> et al., 2023; </a:t>
            </a:r>
            <a:r>
              <a:rPr lang="pl-PL" sz="1200" dirty="0" err="1">
                <a:solidFill>
                  <a:srgbClr val="7F7F7F"/>
                </a:solidFill>
              </a:rPr>
              <a:t>Yurtay</a:t>
            </a:r>
            <a:r>
              <a:rPr lang="pl-PL" sz="1200" dirty="0">
                <a:solidFill>
                  <a:srgbClr val="7F7F7F"/>
                </a:solidFill>
              </a:rPr>
              <a:t> et al., 2023; </a:t>
            </a:r>
            <a:r>
              <a:rPr lang="pl-PL" sz="1200" dirty="0" err="1">
                <a:solidFill>
                  <a:srgbClr val="7F7F7F"/>
                </a:solidFill>
              </a:rPr>
              <a:t>Zhu</a:t>
            </a:r>
            <a:r>
              <a:rPr lang="pl-PL" sz="1200" dirty="0">
                <a:solidFill>
                  <a:srgbClr val="7F7F7F"/>
                </a:solidFill>
              </a:rPr>
              <a:t> et al., 2017</a:t>
            </a:r>
          </a:p>
        </p:txBody>
      </p:sp>
      <p:pic>
        <p:nvPicPr>
          <p:cNvPr id="3" name="Obraz 2" descr="Obraz zawierający design&#10;&#10;Opis wygenerowany automatycznie">
            <a:extLst>
              <a:ext uri="{FF2B5EF4-FFF2-40B4-BE49-F238E27FC236}">
                <a16:creationId xmlns:a16="http://schemas.microsoft.com/office/drawing/2014/main" id="{B06F6C43-09A3-722F-EEC1-4C03379BA580}"/>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9886" y="3516754"/>
            <a:ext cx="670560" cy="560705"/>
          </a:xfrm>
          <a:prstGeom prst="rect">
            <a:avLst/>
          </a:prstGeom>
        </p:spPr>
      </p:pic>
      <p:sp>
        <p:nvSpPr>
          <p:cNvPr id="10" name="pole tekstowe 9">
            <a:extLst>
              <a:ext uri="{FF2B5EF4-FFF2-40B4-BE49-F238E27FC236}">
                <a16:creationId xmlns:a16="http://schemas.microsoft.com/office/drawing/2014/main" id="{FC5D5280-79AB-2604-9D9A-40FBA7CE9ECB}"/>
              </a:ext>
            </a:extLst>
          </p:cNvPr>
          <p:cNvSpPr txBox="1"/>
          <p:nvPr/>
        </p:nvSpPr>
        <p:spPr>
          <a:xfrm>
            <a:off x="8342419" y="3445497"/>
            <a:ext cx="3849581" cy="1877437"/>
          </a:xfrm>
          <a:prstGeom prst="rect">
            <a:avLst/>
          </a:prstGeom>
          <a:noFill/>
        </p:spPr>
        <p:txBody>
          <a:bodyPr wrap="square">
            <a:spAutoFit/>
          </a:bodyPr>
          <a:lstStyle/>
          <a:p>
            <a:pPr algn="just">
              <a:spcAft>
                <a:spcPts val="1200"/>
              </a:spcAft>
            </a:pPr>
            <a:r>
              <a:rPr lang="en-US" sz="2400" dirty="0">
                <a:solidFill>
                  <a:srgbClr val="1065AB"/>
                </a:solidFill>
                <a:latin typeface="Tahoma" panose="020B0604030504040204" pitchFamily="34" charset="0"/>
                <a:ea typeface="Calibri" panose="020F0502020204030204" pitchFamily="34" charset="0"/>
                <a:cs typeface="Times New Roman" panose="02020603050405020304" pitchFamily="18" charset="0"/>
              </a:rPr>
              <a:t>Lead time includes: </a:t>
            </a:r>
          </a:p>
          <a:p>
            <a:pPr marL="285750" indent="-285750" algn="just">
              <a:spcAft>
                <a:spcPts val="600"/>
              </a:spcAft>
              <a:buFont typeface="Arial" panose="020B0604020202020204" pitchFamily="34" charset="0"/>
              <a:buChar char="•"/>
            </a:pPr>
            <a:r>
              <a:rPr lang="en-US" sz="2400" dirty="0">
                <a:solidFill>
                  <a:srgbClr val="1065AB"/>
                </a:solidFill>
                <a:latin typeface="Tahoma" panose="020B0604030504040204" pitchFamily="34" charset="0"/>
                <a:ea typeface="Calibri" panose="020F0502020204030204" pitchFamily="34" charset="0"/>
                <a:cs typeface="Times New Roman" panose="02020603050405020304" pitchFamily="18" charset="0"/>
              </a:rPr>
              <a:t>order preparation time</a:t>
            </a:r>
            <a:r>
              <a:rPr lang="pl-PL" sz="2400" dirty="0">
                <a:solidFill>
                  <a:srgbClr val="1065AB"/>
                </a:solidFill>
                <a:latin typeface="Tahoma" panose="020B0604030504040204" pitchFamily="34" charset="0"/>
                <a:ea typeface="Calibri" panose="020F0502020204030204" pitchFamily="34" charset="0"/>
                <a:cs typeface="Times New Roman" panose="02020603050405020304" pitchFamily="18" charset="0"/>
              </a:rPr>
              <a:t>;</a:t>
            </a:r>
            <a:endParaRPr lang="en-US" sz="2400" dirty="0">
              <a:solidFill>
                <a:srgbClr val="1065AB"/>
              </a:solidFill>
              <a:latin typeface="Tahoma" panose="020B0604030504040204" pitchFamily="34" charset="0"/>
              <a:ea typeface="Calibri" panose="020F0502020204030204" pitchFamily="34" charset="0"/>
              <a:cs typeface="Times New Roman" panose="02020603050405020304" pitchFamily="18" charset="0"/>
            </a:endParaRPr>
          </a:p>
          <a:p>
            <a:pPr marL="285750" indent="-285750" algn="just">
              <a:spcAft>
                <a:spcPts val="600"/>
              </a:spcAft>
              <a:buFont typeface="Arial" panose="020B0604020202020204" pitchFamily="34" charset="0"/>
              <a:buChar char="•"/>
            </a:pPr>
            <a:r>
              <a:rPr lang="en-US" sz="2400" dirty="0">
                <a:solidFill>
                  <a:srgbClr val="1065AB"/>
                </a:solidFill>
                <a:latin typeface="Tahoma" panose="020B0604030504040204" pitchFamily="34" charset="0"/>
                <a:ea typeface="Calibri" panose="020F0502020204030204" pitchFamily="34" charset="0"/>
                <a:cs typeface="Times New Roman" panose="02020603050405020304" pitchFamily="18" charset="0"/>
              </a:rPr>
              <a:t>production time</a:t>
            </a:r>
            <a:r>
              <a:rPr lang="pl-PL" sz="2400" dirty="0">
                <a:solidFill>
                  <a:srgbClr val="1065AB"/>
                </a:solidFill>
                <a:latin typeface="Tahoma" panose="020B0604030504040204" pitchFamily="34" charset="0"/>
                <a:ea typeface="Calibri" panose="020F0502020204030204" pitchFamily="34" charset="0"/>
                <a:cs typeface="Times New Roman" panose="02020603050405020304" pitchFamily="18" charset="0"/>
              </a:rPr>
              <a:t>;</a:t>
            </a:r>
            <a:endParaRPr lang="en-US" sz="2400" dirty="0">
              <a:solidFill>
                <a:srgbClr val="1065AB"/>
              </a:solidFill>
              <a:latin typeface="Tahoma" panose="020B0604030504040204" pitchFamily="34" charset="0"/>
              <a:ea typeface="Calibri" panose="020F0502020204030204" pitchFamily="34" charset="0"/>
              <a:cs typeface="Times New Roman" panose="02020603050405020304" pitchFamily="18" charset="0"/>
            </a:endParaRPr>
          </a:p>
          <a:p>
            <a:pPr marL="285750" indent="-285750" algn="just">
              <a:spcAft>
                <a:spcPts val="600"/>
              </a:spcAft>
              <a:buFont typeface="Arial" panose="020B0604020202020204" pitchFamily="34" charset="0"/>
              <a:buChar char="•"/>
            </a:pPr>
            <a:r>
              <a:rPr lang="en-US" sz="2400" dirty="0">
                <a:solidFill>
                  <a:srgbClr val="1065AB"/>
                </a:solidFill>
                <a:latin typeface="Tahoma" panose="020B0604030504040204" pitchFamily="34" charset="0"/>
                <a:ea typeface="Calibri" panose="020F0502020204030204" pitchFamily="34" charset="0"/>
                <a:cs typeface="Times New Roman" panose="02020603050405020304" pitchFamily="18" charset="0"/>
              </a:rPr>
              <a:t>delivery time.</a:t>
            </a:r>
          </a:p>
        </p:txBody>
      </p:sp>
      <p:pic>
        <p:nvPicPr>
          <p:cNvPr id="11" name="Obraz 10">
            <a:extLst>
              <a:ext uri="{FF2B5EF4-FFF2-40B4-BE49-F238E27FC236}">
                <a16:creationId xmlns:a16="http://schemas.microsoft.com/office/drawing/2014/main" id="{B9BC728D-C055-69FA-E019-5599EC766F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5911" y="2222385"/>
            <a:ext cx="939165" cy="939165"/>
          </a:xfrm>
          <a:prstGeom prst="rect">
            <a:avLst/>
          </a:prstGeom>
          <a:noFill/>
        </p:spPr>
      </p:pic>
    </p:spTree>
    <p:extLst>
      <p:ext uri="{BB962C8B-B14F-4D97-AF65-F5344CB8AC3E}">
        <p14:creationId xmlns:p14="http://schemas.microsoft.com/office/powerpoint/2010/main" val="38555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a:t>
            </a:r>
            <a:r>
              <a:rPr lang="pl-PL" dirty="0"/>
              <a:t>Performance </a:t>
            </a:r>
            <a:r>
              <a:rPr lang="pl-PL" dirty="0" err="1"/>
              <a:t>Indicators</a:t>
            </a:r>
            <a:r>
              <a:rPr lang="pl-PL" dirty="0"/>
              <a:t> (KPI) in SCM</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712158" y="1481668"/>
            <a:ext cx="4703903" cy="4575612"/>
          </a:xfrm>
        </p:spPr>
        <p:txBody>
          <a:bodyPr>
            <a:normAutofit fontScale="85000" lnSpcReduction="20000"/>
          </a:bodyPr>
          <a:lstStyle/>
          <a:p>
            <a:pPr algn="just">
              <a:lnSpc>
                <a:spcPct val="130000"/>
              </a:lnSpc>
            </a:pPr>
            <a:r>
              <a:rPr lang="en-US" sz="2200" dirty="0"/>
              <a:t>customer service level – measures an organi</a:t>
            </a:r>
            <a:r>
              <a:rPr lang="pl-PL" sz="2200" dirty="0"/>
              <a:t>s</a:t>
            </a:r>
            <a:r>
              <a:rPr lang="en-US" sz="2200" dirty="0" err="1"/>
              <a:t>ation's</a:t>
            </a:r>
            <a:r>
              <a:rPr lang="en-US" sz="2200" dirty="0"/>
              <a:t> ability to meet customer requirements, often defined as the percentage of orders fulfilled without errors</a:t>
            </a:r>
            <a:r>
              <a:rPr lang="pl-PL" sz="2200" dirty="0"/>
              <a:t>;</a:t>
            </a:r>
          </a:p>
          <a:p>
            <a:pPr algn="just">
              <a:lnSpc>
                <a:spcPct val="130000"/>
              </a:lnSpc>
              <a:spcAft>
                <a:spcPts val="1200"/>
              </a:spcAft>
            </a:pPr>
            <a:r>
              <a:rPr lang="en-US" sz="2200" dirty="0"/>
              <a:t>the customer service level (CSL) from the point of view of a single product range can be considered:</a:t>
            </a:r>
          </a:p>
          <a:p>
            <a:pPr lvl="1" algn="just">
              <a:lnSpc>
                <a:spcPct val="130000"/>
              </a:lnSpc>
              <a:spcAft>
                <a:spcPts val="600"/>
              </a:spcAft>
            </a:pPr>
            <a:r>
              <a:rPr lang="en-US" sz="2000" dirty="0">
                <a:solidFill>
                  <a:srgbClr val="1065AB"/>
                </a:solidFill>
              </a:rPr>
              <a:t>probabilistically</a:t>
            </a:r>
            <a:r>
              <a:rPr lang="en-US" sz="2000" dirty="0"/>
              <a:t> – as the probability of no shortage occurring in stock in a given replenishment cycle</a:t>
            </a:r>
            <a:r>
              <a:rPr lang="pl-PL" sz="2000" dirty="0"/>
              <a:t> (PSL)</a:t>
            </a:r>
            <a:r>
              <a:rPr lang="en-US" sz="2000" dirty="0"/>
              <a:t>,</a:t>
            </a:r>
          </a:p>
          <a:p>
            <a:pPr lvl="1" algn="just">
              <a:lnSpc>
                <a:spcPct val="130000"/>
              </a:lnSpc>
            </a:pPr>
            <a:r>
              <a:rPr lang="en-US" sz="2000" dirty="0">
                <a:solidFill>
                  <a:srgbClr val="1065AB"/>
                </a:solidFill>
              </a:rPr>
              <a:t>quantitatively</a:t>
            </a:r>
            <a:r>
              <a:rPr lang="en-US" sz="2000" dirty="0"/>
              <a:t> – as the degree of quantitative demand fulfilment</a:t>
            </a:r>
            <a:r>
              <a:rPr lang="pl-PL" sz="2000" dirty="0"/>
              <a:t> (DFR).</a:t>
            </a:r>
            <a:endParaRPr lang="en-US" sz="2000" dirty="0"/>
          </a:p>
          <a:p>
            <a:pPr algn="just"/>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2159" y="6086886"/>
            <a:ext cx="5273862" cy="81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Ahi</a:t>
            </a:r>
            <a:r>
              <a:rPr lang="pl-PL" sz="1200" dirty="0">
                <a:solidFill>
                  <a:srgbClr val="7F7F7F"/>
                </a:solidFill>
              </a:rPr>
              <a:t> et al., 2015; </a:t>
            </a:r>
            <a:r>
              <a:rPr lang="pl-PL" sz="1200" dirty="0" err="1">
                <a:solidFill>
                  <a:srgbClr val="7F7F7F"/>
                </a:solidFill>
              </a:rPr>
              <a:t>Anand</a:t>
            </a:r>
            <a:r>
              <a:rPr lang="pl-PL" sz="1200" dirty="0">
                <a:solidFill>
                  <a:srgbClr val="7F7F7F"/>
                </a:solidFill>
              </a:rPr>
              <a:t> &amp; Grover, 2015; Dias &amp; Silva 2021; </a:t>
            </a:r>
            <a:r>
              <a:rPr lang="pl-PL" sz="1200" dirty="0" err="1">
                <a:solidFill>
                  <a:srgbClr val="7F7F7F"/>
                </a:solidFill>
              </a:rPr>
              <a:t>Lehyani</a:t>
            </a:r>
            <a:r>
              <a:rPr lang="pl-PL" sz="1200" dirty="0">
                <a:solidFill>
                  <a:srgbClr val="7F7F7F"/>
                </a:solidFill>
              </a:rPr>
              <a:t> et al., 2018; </a:t>
            </a:r>
            <a:r>
              <a:rPr lang="pl-PL" sz="1200" dirty="0" err="1">
                <a:solidFill>
                  <a:srgbClr val="7F7F7F"/>
                </a:solidFill>
              </a:rPr>
              <a:t>Rasool</a:t>
            </a:r>
            <a:r>
              <a:rPr lang="pl-PL" sz="1200" dirty="0">
                <a:solidFill>
                  <a:srgbClr val="7F7F7F"/>
                </a:solidFill>
              </a:rPr>
              <a:t> et al., 2023; </a:t>
            </a:r>
            <a:r>
              <a:rPr lang="pl-PL" sz="1200" dirty="0" err="1">
                <a:solidFill>
                  <a:srgbClr val="7F7F7F"/>
                </a:solidFill>
              </a:rPr>
              <a:t>Yurtay</a:t>
            </a:r>
            <a:r>
              <a:rPr lang="pl-PL" sz="1200" dirty="0">
                <a:solidFill>
                  <a:srgbClr val="7F7F7F"/>
                </a:solidFill>
              </a:rPr>
              <a:t> et al., 2023; </a:t>
            </a:r>
            <a:r>
              <a:rPr lang="pl-PL" sz="1200" dirty="0" err="1">
                <a:solidFill>
                  <a:srgbClr val="7F7F7F"/>
                </a:solidFill>
              </a:rPr>
              <a:t>Zhu</a:t>
            </a:r>
            <a:r>
              <a:rPr lang="pl-PL" sz="1200" dirty="0">
                <a:solidFill>
                  <a:srgbClr val="7F7F7F"/>
                </a:solidFill>
              </a:rPr>
              <a:t> et al., 2017; </a:t>
            </a:r>
            <a:r>
              <a:rPr lang="en-US" sz="1200" dirty="0">
                <a:solidFill>
                  <a:srgbClr val="7F7F7F"/>
                </a:solidFill>
              </a:rPr>
              <a:t>Bowersox and Closs, 1996</a:t>
            </a:r>
            <a:r>
              <a:rPr lang="pl-PL" sz="1200" dirty="0">
                <a:solidFill>
                  <a:srgbClr val="7F7F7F"/>
                </a:solidFill>
              </a:rPr>
              <a:t>;</a:t>
            </a:r>
            <a:r>
              <a:rPr lang="en-US" sz="1200" dirty="0">
                <a:solidFill>
                  <a:srgbClr val="7F7F7F"/>
                </a:solidFill>
              </a:rPr>
              <a:t> Cyplik &amp; Hadaś, 2012</a:t>
            </a:r>
            <a:endParaRPr lang="pl-PL" sz="1200" dirty="0">
              <a:solidFill>
                <a:srgbClr val="7F7F7F"/>
              </a:solidFill>
            </a:endParaRPr>
          </a:p>
        </p:txBody>
      </p:sp>
      <p:pic>
        <p:nvPicPr>
          <p:cNvPr id="3" name="Obraz 2" descr="Obraz zawierający design&#10;&#10;Opis wygenerowany automatycznie">
            <a:extLst>
              <a:ext uri="{FF2B5EF4-FFF2-40B4-BE49-F238E27FC236}">
                <a16:creationId xmlns:a16="http://schemas.microsoft.com/office/drawing/2014/main" id="{B06F6C43-09A3-722F-EEC1-4C03379BA58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33151" y="1481668"/>
            <a:ext cx="1148081" cy="959996"/>
          </a:xfrm>
          <a:prstGeom prst="rect">
            <a:avLst/>
          </a:prstGeom>
        </p:spPr>
      </p:pic>
      <p:sp>
        <p:nvSpPr>
          <p:cNvPr id="7" name="pole tekstowe 6">
            <a:extLst>
              <a:ext uri="{FF2B5EF4-FFF2-40B4-BE49-F238E27FC236}">
                <a16:creationId xmlns:a16="http://schemas.microsoft.com/office/drawing/2014/main" id="{29474343-AD06-D1E1-C9E3-F68E1142A243}"/>
              </a:ext>
            </a:extLst>
          </p:cNvPr>
          <p:cNvSpPr txBox="1"/>
          <p:nvPr/>
        </p:nvSpPr>
        <p:spPr>
          <a:xfrm>
            <a:off x="6481232" y="1481668"/>
            <a:ext cx="5556888" cy="4680064"/>
          </a:xfrm>
          <a:prstGeom prst="rect">
            <a:avLst/>
          </a:prstGeom>
          <a:noFill/>
        </p:spPr>
        <p:txBody>
          <a:bodyPr wrap="square">
            <a:spAutoFit/>
          </a:bodyPr>
          <a:lstStyle/>
          <a:p>
            <a:pPr algn="l">
              <a:lnSpc>
                <a:spcPct val="130000"/>
              </a:lnSpc>
              <a:spcAft>
                <a:spcPts val="600"/>
              </a:spcAft>
            </a:pPr>
            <a:r>
              <a:rPr lang="en-US" sz="2200" kern="100" dirty="0">
                <a:effectLst/>
                <a:latin typeface="Tahoma" panose="020B0604030504040204" pitchFamily="34" charset="0"/>
                <a:ea typeface="Calibri" panose="020F0502020204030204" pitchFamily="34" charset="0"/>
                <a:cs typeface="Times New Roman" panose="02020603050405020304" pitchFamily="18" charset="0"/>
              </a:rPr>
              <a:t>The probabilistic customer service level can be calculated from the formula:</a:t>
            </a:r>
            <a:endParaRPr lang="pl-PL" sz="22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en-US" sz="2200" b="1" kern="100" dirty="0">
                <a:effectLst/>
                <a:latin typeface="Tahoma" panose="020B0604030504040204" pitchFamily="34" charset="0"/>
                <a:ea typeface="Calibri" panose="020F0502020204030204" pitchFamily="34" charset="0"/>
                <a:cs typeface="Times New Roman" panose="02020603050405020304" pitchFamily="18" charset="0"/>
              </a:rPr>
              <a:t>PSL = (</a:t>
            </a:r>
            <a:r>
              <a:rPr lang="en-US" sz="2200" b="1" kern="100" dirty="0" err="1">
                <a:effectLst/>
                <a:latin typeface="Tahoma" panose="020B0604030504040204" pitchFamily="34" charset="0"/>
                <a:ea typeface="Calibri" panose="020F0502020204030204" pitchFamily="34" charset="0"/>
                <a:cs typeface="Times New Roman" panose="02020603050405020304" pitchFamily="18" charset="0"/>
              </a:rPr>
              <a:t>l</a:t>
            </a:r>
            <a:r>
              <a:rPr lang="en-US" sz="2200" b="1" kern="100" baseline="-25000" dirty="0" err="1">
                <a:effectLst/>
                <a:latin typeface="Tahoma" panose="020B0604030504040204" pitchFamily="34" charset="0"/>
                <a:ea typeface="Calibri" panose="020F0502020204030204" pitchFamily="34" charset="0"/>
                <a:cs typeface="Times New Roman" panose="02020603050405020304" pitchFamily="18" charset="0"/>
              </a:rPr>
              <a:t>d</a:t>
            </a:r>
            <a:r>
              <a:rPr lang="en-US" sz="22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US" sz="2200" b="1" kern="100" dirty="0" err="1">
                <a:effectLst/>
                <a:latin typeface="Tahoma" panose="020B0604030504040204" pitchFamily="34" charset="0"/>
                <a:ea typeface="Calibri" panose="020F0502020204030204" pitchFamily="34" charset="0"/>
                <a:cs typeface="Times New Roman" panose="02020603050405020304" pitchFamily="18" charset="0"/>
              </a:rPr>
              <a:t>l</a:t>
            </a:r>
            <a:r>
              <a:rPr lang="en-US" sz="2200" b="1" kern="100" baseline="-25000" dirty="0" err="1">
                <a:effectLst/>
                <a:latin typeface="Tahoma" panose="020B0604030504040204" pitchFamily="34" charset="0"/>
                <a:ea typeface="Calibri" panose="020F0502020204030204" pitchFamily="34" charset="0"/>
                <a:cs typeface="Times New Roman" panose="02020603050405020304" pitchFamily="18" charset="0"/>
              </a:rPr>
              <a:t>dn</a:t>
            </a:r>
            <a:r>
              <a:rPr lang="en-US" sz="2200" b="1" kern="100" dirty="0">
                <a:effectLst/>
                <a:latin typeface="Tahoma" panose="020B0604030504040204" pitchFamily="34" charset="0"/>
                <a:ea typeface="Calibri" panose="020F0502020204030204" pitchFamily="34" charset="0"/>
                <a:cs typeface="Times New Roman" panose="02020603050405020304" pitchFamily="18" charset="0"/>
              </a:rPr>
              <a:t>)</a:t>
            </a:r>
            <a:r>
              <a:rPr lang="en-US" sz="2200" b="1" kern="100" dirty="0">
                <a:effectLst/>
                <a:latin typeface="Tahoma" panose="020B0604030504040204" pitchFamily="34" charset="0"/>
                <a:ea typeface="Calibri" panose="020F0502020204030204" pitchFamily="34" charset="0"/>
                <a:cs typeface="Tahoma" panose="020B0604030504040204" pitchFamily="34" charset="0"/>
              </a:rPr>
              <a:t> / </a:t>
            </a:r>
            <a:r>
              <a:rPr lang="en-US" sz="2200" b="1" kern="100" dirty="0" err="1">
                <a:effectLst/>
                <a:latin typeface="Tahoma" panose="020B0604030504040204" pitchFamily="34" charset="0"/>
                <a:ea typeface="Calibri" panose="020F0502020204030204" pitchFamily="34" charset="0"/>
                <a:cs typeface="Times New Roman" panose="02020603050405020304" pitchFamily="18" charset="0"/>
              </a:rPr>
              <a:t>l</a:t>
            </a:r>
            <a:r>
              <a:rPr lang="en-US" sz="2200" b="1" kern="100" baseline="-25000" dirty="0" err="1">
                <a:effectLst/>
                <a:latin typeface="Tahoma" panose="020B0604030504040204" pitchFamily="34" charset="0"/>
                <a:ea typeface="Calibri" panose="020F0502020204030204" pitchFamily="34" charset="0"/>
                <a:cs typeface="Times New Roman" panose="02020603050405020304" pitchFamily="18" charset="0"/>
              </a:rPr>
              <a:t>d</a:t>
            </a:r>
            <a:r>
              <a:rPr lang="en-US" sz="2200" b="1" kern="100" dirty="0">
                <a:effectLst/>
                <a:latin typeface="Tahoma" panose="020B0604030504040204" pitchFamily="34" charset="0"/>
                <a:ea typeface="Calibri" panose="020F0502020204030204" pitchFamily="34" charset="0"/>
                <a:cs typeface="Tahoma" panose="020B0604030504040204" pitchFamily="34" charset="0"/>
              </a:rPr>
              <a:t> × 100%</a:t>
            </a:r>
            <a:endParaRPr lang="pl-PL" sz="2200" b="1" kern="100" dirty="0">
              <a:effectLst/>
              <a:latin typeface="Tahoma" panose="020B0604030504040204" pitchFamily="34" charset="0"/>
              <a:ea typeface="Calibri" panose="020F0502020204030204" pitchFamily="34" charset="0"/>
              <a:cs typeface="Tahoma" panose="020B0604030504040204" pitchFamily="34" charset="0"/>
            </a:endParaRPr>
          </a:p>
          <a:p>
            <a:pPr>
              <a:lnSpc>
                <a:spcPct val="150000"/>
              </a:lnSpc>
              <a:spcAft>
                <a:spcPts val="600"/>
              </a:spcAft>
            </a:pPr>
            <a:r>
              <a:rPr lang="pl-PL" sz="2000" kern="100" dirty="0" err="1">
                <a:latin typeface="Tahoma" panose="020B0604030504040204" pitchFamily="34" charset="0"/>
                <a:ea typeface="Calibri" panose="020F0502020204030204" pitchFamily="34" charset="0"/>
                <a:cs typeface="Tahoma" panose="020B0604030504040204" pitchFamily="34" charset="0"/>
              </a:rPr>
              <a:t>where</a:t>
            </a:r>
            <a:r>
              <a:rPr lang="pl-PL" sz="2000" kern="100" dirty="0">
                <a:latin typeface="Tahoma" panose="020B0604030504040204" pitchFamily="34" charset="0"/>
                <a:ea typeface="Calibri" panose="020F0502020204030204" pitchFamily="34" charset="0"/>
                <a:cs typeface="Tahoma" panose="020B0604030504040204" pitchFamily="34" charset="0"/>
              </a:rPr>
              <a:t>:</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30000"/>
              </a:lnSpc>
              <a:spcAft>
                <a:spcPts val="600"/>
              </a:spcAft>
            </a:pPr>
            <a:r>
              <a:rPr lang="en-US" sz="2000" kern="100" dirty="0">
                <a:effectLst/>
                <a:latin typeface="Tahoma" panose="020B0604030504040204" pitchFamily="34" charset="0"/>
                <a:ea typeface="Calibri" panose="020F0502020204030204" pitchFamily="34" charset="0"/>
                <a:cs typeface="Times New Roman" panose="02020603050405020304" pitchFamily="18" charset="0"/>
              </a:rPr>
              <a:t>PSL – probabilistic service level,</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30000"/>
              </a:lnSpc>
              <a:spcAft>
                <a:spcPts val="600"/>
              </a:spcAft>
            </a:pPr>
            <a:r>
              <a:rPr lang="en-US" sz="2000" kern="100" dirty="0" err="1">
                <a:effectLst/>
                <a:latin typeface="Tahoma" panose="020B0604030504040204" pitchFamily="34" charset="0"/>
                <a:ea typeface="Calibri" panose="020F0502020204030204" pitchFamily="34" charset="0"/>
                <a:cs typeface="Times New Roman" panose="02020603050405020304" pitchFamily="18" charset="0"/>
              </a:rPr>
              <a:t>l</a:t>
            </a:r>
            <a:r>
              <a:rPr lang="en-US" sz="2000" kern="100" baseline="-25000" dirty="0" err="1">
                <a:effectLst/>
                <a:latin typeface="Tahoma" panose="020B0604030504040204" pitchFamily="34" charset="0"/>
                <a:ea typeface="Calibri" panose="020F0502020204030204" pitchFamily="34" charset="0"/>
                <a:cs typeface="Times New Roman" panose="02020603050405020304" pitchFamily="18" charset="0"/>
              </a:rPr>
              <a:t>d</a:t>
            </a:r>
            <a:r>
              <a:rPr lang="en-US" sz="2000" kern="100" dirty="0">
                <a:effectLst/>
                <a:latin typeface="Tahoma" panose="020B0604030504040204" pitchFamily="34" charset="0"/>
                <a:ea typeface="Calibri" panose="020F0502020204030204" pitchFamily="34" charset="0"/>
                <a:cs typeface="Times New Roman" panose="02020603050405020304" pitchFamily="18" charset="0"/>
              </a:rPr>
              <a:t> – number of inventory replenishment cycles during the examined period,</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30000"/>
              </a:lnSpc>
              <a:spcAft>
                <a:spcPts val="600"/>
              </a:spcAft>
            </a:pPr>
            <a:r>
              <a:rPr lang="en-US" sz="2000" kern="100" dirty="0" err="1">
                <a:effectLst/>
                <a:latin typeface="Tahoma" panose="020B0604030504040204" pitchFamily="34" charset="0"/>
                <a:ea typeface="Calibri" panose="020F0502020204030204" pitchFamily="34" charset="0"/>
                <a:cs typeface="Times New Roman" panose="02020603050405020304" pitchFamily="18" charset="0"/>
              </a:rPr>
              <a:t>l</a:t>
            </a:r>
            <a:r>
              <a:rPr lang="en-US" sz="2000" kern="100" baseline="-25000" dirty="0" err="1">
                <a:effectLst/>
                <a:latin typeface="Tahoma" panose="020B0604030504040204" pitchFamily="34" charset="0"/>
                <a:ea typeface="Calibri" panose="020F0502020204030204" pitchFamily="34" charset="0"/>
                <a:cs typeface="Times New Roman" panose="02020603050405020304" pitchFamily="18" charset="0"/>
              </a:rPr>
              <a:t>dn</a:t>
            </a:r>
            <a:r>
              <a:rPr lang="en-US" sz="2000" kern="100" dirty="0">
                <a:effectLst/>
                <a:latin typeface="Tahoma" panose="020B0604030504040204" pitchFamily="34" charset="0"/>
                <a:ea typeface="Calibri" panose="020F0502020204030204" pitchFamily="34" charset="0"/>
                <a:cs typeface="Times New Roman" panose="02020603050405020304" pitchFamily="18" charset="0"/>
              </a:rPr>
              <a:t> – number of inventory replenishment cycles in which shortages were recorded during the examined period.</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3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a:t>
            </a:r>
            <a:r>
              <a:rPr lang="pl-PL" dirty="0"/>
              <a:t>Performance </a:t>
            </a:r>
            <a:r>
              <a:rPr lang="pl-PL" dirty="0" err="1"/>
              <a:t>Indicators</a:t>
            </a:r>
            <a:r>
              <a:rPr lang="pl-PL" dirty="0"/>
              <a:t> (KPI) in SCM</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0445" y="1481668"/>
            <a:ext cx="4512706" cy="4637778"/>
          </a:xfrm>
        </p:spPr>
        <p:txBody>
          <a:bodyPr>
            <a:noAutofit/>
          </a:bodyPr>
          <a:lstStyle/>
          <a:p>
            <a:pPr algn="just">
              <a:lnSpc>
                <a:spcPct val="110000"/>
              </a:lnSpc>
            </a:pPr>
            <a:r>
              <a:rPr lang="en-US" sz="1900" dirty="0"/>
              <a:t>customer service level – measures an organi</a:t>
            </a:r>
            <a:r>
              <a:rPr lang="pl-PL" sz="1900" dirty="0"/>
              <a:t>s</a:t>
            </a:r>
            <a:r>
              <a:rPr lang="en-US" sz="1900" dirty="0" err="1"/>
              <a:t>ation's</a:t>
            </a:r>
            <a:r>
              <a:rPr lang="en-US" sz="1900" dirty="0"/>
              <a:t> ability to meet customer requirements, often defined as the percentage of orders fulfilled without errors</a:t>
            </a:r>
            <a:r>
              <a:rPr lang="pl-PL" sz="1900" dirty="0"/>
              <a:t>;</a:t>
            </a:r>
          </a:p>
          <a:p>
            <a:pPr algn="just">
              <a:lnSpc>
                <a:spcPct val="110000"/>
              </a:lnSpc>
              <a:spcAft>
                <a:spcPts val="1200"/>
              </a:spcAft>
            </a:pPr>
            <a:r>
              <a:rPr lang="en-US" sz="1900" dirty="0"/>
              <a:t>the customer service level (CSL) from the point of view of a single product range can be considered:</a:t>
            </a:r>
          </a:p>
          <a:p>
            <a:pPr lvl="1" algn="just">
              <a:lnSpc>
                <a:spcPct val="110000"/>
              </a:lnSpc>
              <a:spcAft>
                <a:spcPts val="600"/>
              </a:spcAft>
            </a:pPr>
            <a:r>
              <a:rPr lang="en-US" sz="1700" dirty="0">
                <a:solidFill>
                  <a:srgbClr val="1065AB"/>
                </a:solidFill>
              </a:rPr>
              <a:t>probabilistically</a:t>
            </a:r>
            <a:r>
              <a:rPr lang="en-US" sz="1700" dirty="0"/>
              <a:t> – as the probability of no shortage occurring in stock in a given replenishment cycle</a:t>
            </a:r>
            <a:r>
              <a:rPr lang="pl-PL" sz="1700" dirty="0"/>
              <a:t> (PSL)</a:t>
            </a:r>
            <a:r>
              <a:rPr lang="en-US" sz="1700" dirty="0"/>
              <a:t>,</a:t>
            </a:r>
          </a:p>
          <a:p>
            <a:pPr lvl="1" algn="just">
              <a:lnSpc>
                <a:spcPct val="110000"/>
              </a:lnSpc>
            </a:pPr>
            <a:r>
              <a:rPr lang="en-US" sz="1700" dirty="0">
                <a:solidFill>
                  <a:srgbClr val="1065AB"/>
                </a:solidFill>
              </a:rPr>
              <a:t>quantitatively</a:t>
            </a:r>
            <a:r>
              <a:rPr lang="en-US" sz="1700" dirty="0"/>
              <a:t> – as the degree of quantitative demand fulfilment</a:t>
            </a:r>
            <a:r>
              <a:rPr lang="pl-PL" sz="1700" dirty="0"/>
              <a:t> (DFR).</a:t>
            </a:r>
            <a:endParaRPr lang="en-US" sz="1700" dirty="0"/>
          </a:p>
          <a:p>
            <a:pPr algn="just"/>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23451" y="6206799"/>
            <a:ext cx="4906216" cy="81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Ahi</a:t>
            </a:r>
            <a:r>
              <a:rPr lang="pl-PL" sz="1200" dirty="0">
                <a:solidFill>
                  <a:srgbClr val="7F7F7F"/>
                </a:solidFill>
              </a:rPr>
              <a:t> et al., 2015; </a:t>
            </a:r>
            <a:r>
              <a:rPr lang="pl-PL" sz="1200" dirty="0" err="1">
                <a:solidFill>
                  <a:srgbClr val="7F7F7F"/>
                </a:solidFill>
              </a:rPr>
              <a:t>Anand</a:t>
            </a:r>
            <a:r>
              <a:rPr lang="pl-PL" sz="1200" dirty="0">
                <a:solidFill>
                  <a:srgbClr val="7F7F7F"/>
                </a:solidFill>
              </a:rPr>
              <a:t> &amp; Grover, 2015; Dias &amp; Silva 2021; </a:t>
            </a:r>
            <a:r>
              <a:rPr lang="pl-PL" sz="1200" dirty="0" err="1">
                <a:solidFill>
                  <a:srgbClr val="7F7F7F"/>
                </a:solidFill>
              </a:rPr>
              <a:t>Lehyani</a:t>
            </a:r>
            <a:r>
              <a:rPr lang="pl-PL" sz="1200" dirty="0">
                <a:solidFill>
                  <a:srgbClr val="7F7F7F"/>
                </a:solidFill>
              </a:rPr>
              <a:t> et al., 2018; </a:t>
            </a:r>
            <a:r>
              <a:rPr lang="pl-PL" sz="1200" dirty="0" err="1">
                <a:solidFill>
                  <a:srgbClr val="7F7F7F"/>
                </a:solidFill>
              </a:rPr>
              <a:t>Rasool</a:t>
            </a:r>
            <a:r>
              <a:rPr lang="pl-PL" sz="1200" dirty="0">
                <a:solidFill>
                  <a:srgbClr val="7F7F7F"/>
                </a:solidFill>
              </a:rPr>
              <a:t> et al., 2023; </a:t>
            </a:r>
            <a:r>
              <a:rPr lang="pl-PL" sz="1200" dirty="0" err="1">
                <a:solidFill>
                  <a:srgbClr val="7F7F7F"/>
                </a:solidFill>
              </a:rPr>
              <a:t>Yurtay</a:t>
            </a:r>
            <a:r>
              <a:rPr lang="pl-PL" sz="1200" dirty="0">
                <a:solidFill>
                  <a:srgbClr val="7F7F7F"/>
                </a:solidFill>
              </a:rPr>
              <a:t> et al., 2023; </a:t>
            </a:r>
            <a:r>
              <a:rPr lang="pl-PL" sz="1200" dirty="0" err="1">
                <a:solidFill>
                  <a:srgbClr val="7F7F7F"/>
                </a:solidFill>
              </a:rPr>
              <a:t>Zhu</a:t>
            </a:r>
            <a:r>
              <a:rPr lang="pl-PL" sz="1200" dirty="0">
                <a:solidFill>
                  <a:srgbClr val="7F7F7F"/>
                </a:solidFill>
              </a:rPr>
              <a:t> et al., 2017; </a:t>
            </a:r>
            <a:r>
              <a:rPr lang="en-US" sz="1200" dirty="0">
                <a:solidFill>
                  <a:srgbClr val="7F7F7F"/>
                </a:solidFill>
              </a:rPr>
              <a:t>Bowersox and Closs, 1996</a:t>
            </a:r>
            <a:r>
              <a:rPr lang="pl-PL" sz="1200" dirty="0">
                <a:solidFill>
                  <a:srgbClr val="7F7F7F"/>
                </a:solidFill>
              </a:rPr>
              <a:t>;</a:t>
            </a:r>
            <a:r>
              <a:rPr lang="en-US" sz="1200" dirty="0">
                <a:solidFill>
                  <a:srgbClr val="7F7F7F"/>
                </a:solidFill>
              </a:rPr>
              <a:t> Cyplik &amp; Hadaś, 2012</a:t>
            </a:r>
            <a:endParaRPr lang="pl-PL" sz="1200" dirty="0">
              <a:solidFill>
                <a:srgbClr val="7F7F7F"/>
              </a:solidFill>
            </a:endParaRPr>
          </a:p>
        </p:txBody>
      </p:sp>
      <p:pic>
        <p:nvPicPr>
          <p:cNvPr id="3" name="Obraz 2" descr="Obraz zawierający design&#10;&#10;Opis wygenerowany automatycznie">
            <a:extLst>
              <a:ext uri="{FF2B5EF4-FFF2-40B4-BE49-F238E27FC236}">
                <a16:creationId xmlns:a16="http://schemas.microsoft.com/office/drawing/2014/main" id="{B06F6C43-09A3-722F-EEC1-4C03379BA58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33151" y="1481668"/>
            <a:ext cx="1148081" cy="959996"/>
          </a:xfrm>
          <a:prstGeom prst="rect">
            <a:avLst/>
          </a:prstGeom>
        </p:spPr>
      </p:pic>
      <p:sp>
        <p:nvSpPr>
          <p:cNvPr id="8" name="pole tekstowe 7">
            <a:extLst>
              <a:ext uri="{FF2B5EF4-FFF2-40B4-BE49-F238E27FC236}">
                <a16:creationId xmlns:a16="http://schemas.microsoft.com/office/drawing/2014/main" id="{158D847A-28DE-5EF5-6780-BC39975B8BB0}"/>
              </a:ext>
            </a:extLst>
          </p:cNvPr>
          <p:cNvSpPr txBox="1"/>
          <p:nvPr/>
        </p:nvSpPr>
        <p:spPr>
          <a:xfrm>
            <a:off x="6481231" y="1621438"/>
            <a:ext cx="5255243" cy="3922933"/>
          </a:xfrm>
          <a:prstGeom prst="rect">
            <a:avLst/>
          </a:prstGeom>
          <a:noFill/>
        </p:spPr>
        <p:txBody>
          <a:bodyPr wrap="square">
            <a:spAutoFit/>
          </a:bodyPr>
          <a:lstStyle/>
          <a:p>
            <a:pPr algn="just">
              <a:lnSpc>
                <a:spcPct val="150000"/>
              </a:lnSpc>
              <a:spcAft>
                <a:spcPts val="600"/>
              </a:spcAft>
            </a:pPr>
            <a:r>
              <a:rPr lang="en-US" sz="2400" kern="100" dirty="0">
                <a:effectLst/>
                <a:latin typeface="Tahoma" panose="020B0604030504040204" pitchFamily="34" charset="0"/>
                <a:ea typeface="Calibri" panose="020F0502020204030204" pitchFamily="34" charset="0"/>
                <a:cs typeface="Times New Roman" panose="02020603050405020304" pitchFamily="18" charset="0"/>
              </a:rPr>
              <a:t>The </a:t>
            </a:r>
            <a:r>
              <a:rPr lang="en-GB" sz="2400" kern="100" dirty="0">
                <a:effectLst/>
                <a:latin typeface="Tahoma" panose="020B0604030504040204" pitchFamily="34" charset="0"/>
                <a:ea typeface="Calibri" panose="020F0502020204030204" pitchFamily="34" charset="0"/>
                <a:cs typeface="Times New Roman" panose="02020603050405020304" pitchFamily="18" charset="0"/>
              </a:rPr>
              <a:t>Demand Fill Rate </a:t>
            </a:r>
            <a:r>
              <a:rPr lang="en-US" sz="2400" kern="100" dirty="0">
                <a:effectLst/>
                <a:latin typeface="Tahoma" panose="020B0604030504040204" pitchFamily="34" charset="0"/>
                <a:ea typeface="Calibri" panose="020F0502020204030204" pitchFamily="34" charset="0"/>
                <a:cs typeface="Times New Roman" panose="02020603050405020304" pitchFamily="18" charset="0"/>
              </a:rPr>
              <a:t>can be calculated using the formula:</a:t>
            </a: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en-US" sz="2400" b="1" kern="100" dirty="0">
                <a:effectLst/>
                <a:latin typeface="Tahoma" panose="020B0604030504040204" pitchFamily="34" charset="0"/>
                <a:ea typeface="Calibri" panose="020F0502020204030204" pitchFamily="34" charset="0"/>
                <a:cs typeface="Times New Roman" panose="02020603050405020304" pitchFamily="18" charset="0"/>
              </a:rPr>
              <a:t>DFR = (PR – NB) / PR</a:t>
            </a:r>
            <a:endParaRPr lang="pl-PL" sz="2400" b="1"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r>
              <a:rPr lang="pl-PL" sz="2000" kern="100" dirty="0" err="1">
                <a:latin typeface="Tahoma" panose="020B0604030504040204" pitchFamily="34" charset="0"/>
                <a:ea typeface="Calibri" panose="020F0502020204030204" pitchFamily="34" charset="0"/>
                <a:cs typeface="Times New Roman" panose="02020603050405020304" pitchFamily="18" charset="0"/>
              </a:rPr>
              <a:t>where</a:t>
            </a:r>
            <a:r>
              <a:rPr lang="pl-PL" sz="2000" kern="100" dirty="0">
                <a:latin typeface="Tahoma" panose="020B0604030504040204" pitchFamily="34" charset="0"/>
                <a:ea typeface="Calibri" panose="020F0502020204030204" pitchFamily="34" charset="0"/>
                <a:cs typeface="Times New Roman" panose="02020603050405020304" pitchFamily="18" charset="0"/>
              </a:rPr>
              <a:t>:</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2000" kern="100" dirty="0">
                <a:effectLst/>
                <a:latin typeface="Tahoma" panose="020B0604030504040204" pitchFamily="34" charset="0"/>
                <a:ea typeface="Calibri" panose="020F0502020204030204" pitchFamily="34" charset="0"/>
                <a:cs typeface="Times New Roman" panose="02020603050405020304" pitchFamily="18" charset="0"/>
              </a:rPr>
              <a:t>DFR – </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Demand Fill Rate</a:t>
            </a:r>
            <a:r>
              <a:rPr lang="en-US" sz="20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2000" kern="100" dirty="0">
                <a:effectLst/>
                <a:latin typeface="Tahoma" panose="020B0604030504040204" pitchFamily="34" charset="0"/>
                <a:ea typeface="Calibri" panose="020F0502020204030204" pitchFamily="34" charset="0"/>
                <a:cs typeface="Times New Roman" panose="02020603050405020304" pitchFamily="18" charset="0"/>
              </a:rPr>
              <a:t>PR – demand, total number of units ordered,</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2000" kern="100" dirty="0">
                <a:effectLst/>
                <a:latin typeface="Tahoma" panose="020B0604030504040204" pitchFamily="34" charset="0"/>
                <a:ea typeface="Calibri" panose="020F0502020204030204" pitchFamily="34" charset="0"/>
                <a:cs typeface="Times New Roman" panose="02020603050405020304" pitchFamily="18" charset="0"/>
              </a:rPr>
              <a:t>NB – number of deficiencies.</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618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a:t>
            </a:r>
            <a:r>
              <a:rPr lang="pl-PL" dirty="0"/>
              <a:t>Performance </a:t>
            </a:r>
            <a:r>
              <a:rPr lang="pl-PL" dirty="0" err="1"/>
              <a:t>Indicators</a:t>
            </a:r>
            <a:r>
              <a:rPr lang="pl-PL" dirty="0"/>
              <a:t> (KPI) in SCM</a:t>
            </a:r>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702732" y="1621438"/>
                <a:ext cx="6807778" cy="4351338"/>
              </a:xfrm>
            </p:spPr>
            <p:txBody>
              <a:bodyPr>
                <a:normAutofit fontScale="85000" lnSpcReduction="20000"/>
              </a:bodyPr>
              <a:lstStyle/>
              <a:p>
                <a:pPr algn="just">
                  <a:lnSpc>
                    <a:spcPct val="130000"/>
                  </a:lnSpc>
                </a:pPr>
                <a:r>
                  <a:rPr lang="en-US" sz="2600" dirty="0"/>
                  <a:t>inventory availability rate (IA) – percentage of time that inventory is available to customers without delays</a:t>
                </a:r>
                <a:r>
                  <a:rPr lang="pl-PL" sz="2600" dirty="0"/>
                  <a:t>;</a:t>
                </a:r>
              </a:p>
              <a:p>
                <a:pPr algn="just"/>
                <a:endParaRPr lang="pl-PL" sz="2600" dirty="0"/>
              </a:p>
              <a:p>
                <a:pPr marL="0" indent="0">
                  <a:buNone/>
                </a:pPr>
                <a:r>
                  <a:rPr lang="en-US" sz="2600" dirty="0"/>
                  <a:t>Formula:</a:t>
                </a:r>
                <a:endParaRPr lang="pl-PL" sz="2600" dirty="0"/>
              </a:p>
              <a:p>
                <a:endParaRPr lang="pl-PL" sz="1800" dirty="0"/>
              </a:p>
              <a:p>
                <a14:m>
                  <m:oMath xmlns:m="http://schemas.openxmlformats.org/officeDocument/2006/math">
                    <m:r>
                      <a:rPr lang="en-US" sz="2200" i="1">
                        <a:latin typeface="Cambria Math" panose="02040503050406030204" pitchFamily="18" charset="0"/>
                      </a:rPr>
                      <m:t>𝐼𝐴</m:t>
                    </m:r>
                    <m:r>
                      <a:rPr lang="en-US" sz="2200" i="1">
                        <a:latin typeface="Cambria Math" panose="02040503050406030204" pitchFamily="18" charset="0"/>
                      </a:rPr>
                      <m:t> = </m:t>
                    </m:r>
                    <m:d>
                      <m:dPr>
                        <m:ctrlPr>
                          <a:rPr lang="pl-PL" sz="2200" i="1">
                            <a:latin typeface="Cambria Math" panose="02040503050406030204" pitchFamily="18" charset="0"/>
                          </a:rPr>
                        </m:ctrlPr>
                      </m:dPr>
                      <m:e>
                        <m:f>
                          <m:fPr>
                            <m:ctrlPr>
                              <a:rPr lang="pl-PL" sz="2200" i="1">
                                <a:latin typeface="Cambria Math" panose="02040503050406030204" pitchFamily="18" charset="0"/>
                              </a:rPr>
                            </m:ctrlPr>
                          </m:fPr>
                          <m:num>
                            <m:r>
                              <a:rPr lang="en-US" sz="2200" i="1">
                                <a:latin typeface="Cambria Math" panose="02040503050406030204" pitchFamily="18" charset="0"/>
                              </a:rPr>
                              <m:t>𝑡h𝑒</m:t>
                            </m:r>
                            <m:r>
                              <a:rPr lang="en-US" sz="2200" i="1">
                                <a:latin typeface="Cambria Math" panose="02040503050406030204" pitchFamily="18" charset="0"/>
                              </a:rPr>
                              <m:t> </m:t>
                            </m:r>
                            <m:r>
                              <a:rPr lang="en-US" sz="2200" i="1">
                                <a:latin typeface="Cambria Math" panose="02040503050406030204" pitchFamily="18" charset="0"/>
                              </a:rPr>
                              <m:t>𝑛𝑢𝑚𝑏𝑒𝑟</m:t>
                            </m:r>
                            <m:r>
                              <a:rPr lang="en-US" sz="2200" i="1">
                                <a:latin typeface="Cambria Math" panose="02040503050406030204" pitchFamily="18" charset="0"/>
                              </a:rPr>
                              <m:t> </m:t>
                            </m:r>
                            <m:r>
                              <a:rPr lang="en-US" sz="2200" i="1">
                                <a:latin typeface="Cambria Math" panose="02040503050406030204" pitchFamily="18" charset="0"/>
                              </a:rPr>
                              <m:t>𝑜𝑓</m:t>
                            </m:r>
                            <m:r>
                              <a:rPr lang="en-US" sz="2200" i="1">
                                <a:latin typeface="Cambria Math" panose="02040503050406030204" pitchFamily="18" charset="0"/>
                              </a:rPr>
                              <m:t> </m:t>
                            </m:r>
                            <m:r>
                              <a:rPr lang="en-US" sz="2200" i="1">
                                <a:latin typeface="Cambria Math" panose="02040503050406030204" pitchFamily="18" charset="0"/>
                              </a:rPr>
                              <m:t>𝑑𝑎𝑦𝑠</m:t>
                            </m:r>
                            <m:r>
                              <a:rPr lang="en-US" sz="2200" i="1">
                                <a:latin typeface="Cambria Math" panose="02040503050406030204" pitchFamily="18" charset="0"/>
                              </a:rPr>
                              <m:t> </m:t>
                            </m:r>
                            <m:r>
                              <a:rPr lang="en-US" sz="2200" i="1">
                                <a:latin typeface="Cambria Math" panose="02040503050406030204" pitchFamily="18" charset="0"/>
                              </a:rPr>
                              <m:t>𝑡h𝑎𝑡</m:t>
                            </m:r>
                            <m:r>
                              <a:rPr lang="en-US" sz="2200" i="1">
                                <a:latin typeface="Cambria Math" panose="02040503050406030204" pitchFamily="18" charset="0"/>
                              </a:rPr>
                              <m:t> </m:t>
                            </m:r>
                            <m:r>
                              <a:rPr lang="en-US" sz="2200" i="1">
                                <a:latin typeface="Cambria Math" panose="02040503050406030204" pitchFamily="18" charset="0"/>
                              </a:rPr>
                              <m:t>𝑖𝑛𝑣𝑒𝑛𝑡𝑜𝑟𝑦</m:t>
                            </m:r>
                            <m:r>
                              <a:rPr lang="en-US" sz="2200" i="1">
                                <a:latin typeface="Cambria Math" panose="02040503050406030204" pitchFamily="18" charset="0"/>
                              </a:rPr>
                              <m:t> </m:t>
                            </m:r>
                            <m:r>
                              <a:rPr lang="en-US" sz="2200" i="1">
                                <a:latin typeface="Cambria Math" panose="02040503050406030204" pitchFamily="18" charset="0"/>
                              </a:rPr>
                              <m:t>𝑤𝑎𝑠</m:t>
                            </m:r>
                            <m:r>
                              <a:rPr lang="en-US" sz="2200" i="1">
                                <a:latin typeface="Cambria Math" panose="02040503050406030204" pitchFamily="18" charset="0"/>
                              </a:rPr>
                              <m:t> </m:t>
                            </m:r>
                            <m:r>
                              <a:rPr lang="en-US" sz="2200" i="1">
                                <a:latin typeface="Cambria Math" panose="02040503050406030204" pitchFamily="18" charset="0"/>
                              </a:rPr>
                              <m:t>𝑎𝑣𝑎𝑖𝑙𝑎𝑏𝑙𝑒</m:t>
                            </m:r>
                          </m:num>
                          <m:den>
                            <m:r>
                              <a:rPr lang="en-US" sz="2200" i="1">
                                <a:latin typeface="Cambria Math" panose="02040503050406030204" pitchFamily="18" charset="0"/>
                              </a:rPr>
                              <m:t>𝑡𝑜𝑡𝑎𝑙</m:t>
                            </m:r>
                            <m:r>
                              <a:rPr lang="en-US" sz="2200" i="1">
                                <a:latin typeface="Cambria Math" panose="02040503050406030204" pitchFamily="18" charset="0"/>
                              </a:rPr>
                              <m:t> </m:t>
                            </m:r>
                            <m:r>
                              <a:rPr lang="en-US" sz="2200" i="1">
                                <a:latin typeface="Cambria Math" panose="02040503050406030204" pitchFamily="18" charset="0"/>
                              </a:rPr>
                              <m:t>𝑛𝑢𝑚𝑏𝑒𝑟</m:t>
                            </m:r>
                            <m:r>
                              <a:rPr lang="en-US" sz="2200" i="1">
                                <a:latin typeface="Cambria Math" panose="02040503050406030204" pitchFamily="18" charset="0"/>
                              </a:rPr>
                              <m:t> </m:t>
                            </m:r>
                            <m:r>
                              <a:rPr lang="en-US" sz="2200" i="1">
                                <a:latin typeface="Cambria Math" panose="02040503050406030204" pitchFamily="18" charset="0"/>
                              </a:rPr>
                              <m:t>𝑜𝑓</m:t>
                            </m:r>
                            <m:r>
                              <a:rPr lang="en-US" sz="2200" i="1">
                                <a:latin typeface="Cambria Math" panose="02040503050406030204" pitchFamily="18" charset="0"/>
                              </a:rPr>
                              <m:t> </m:t>
                            </m:r>
                            <m:r>
                              <a:rPr lang="en-US" sz="2200" i="1">
                                <a:latin typeface="Cambria Math" panose="02040503050406030204" pitchFamily="18" charset="0"/>
                              </a:rPr>
                              <m:t>𝑑𝑎𝑦𝑠</m:t>
                            </m:r>
                            <m:r>
                              <a:rPr lang="en-US" sz="2200" i="1">
                                <a:latin typeface="Cambria Math" panose="02040503050406030204" pitchFamily="18" charset="0"/>
                              </a:rPr>
                              <m:t> </m:t>
                            </m:r>
                            <m:r>
                              <a:rPr lang="en-US" sz="2200" i="1">
                                <a:latin typeface="Cambria Math" panose="02040503050406030204" pitchFamily="18" charset="0"/>
                              </a:rPr>
                              <m:t>𝑖𝑛</m:t>
                            </m:r>
                            <m:r>
                              <a:rPr lang="en-US" sz="2200" i="1">
                                <a:latin typeface="Cambria Math" panose="02040503050406030204" pitchFamily="18" charset="0"/>
                              </a:rPr>
                              <m:t> </m:t>
                            </m:r>
                            <m:r>
                              <a:rPr lang="en-US" sz="2200" i="1">
                                <a:latin typeface="Cambria Math" panose="02040503050406030204" pitchFamily="18" charset="0"/>
                              </a:rPr>
                              <m:t>𝑡h𝑒</m:t>
                            </m:r>
                            <m:r>
                              <a:rPr lang="en-US" sz="2200" i="1">
                                <a:latin typeface="Cambria Math" panose="02040503050406030204" pitchFamily="18" charset="0"/>
                              </a:rPr>
                              <m:t> </m:t>
                            </m:r>
                            <m:r>
                              <a:rPr lang="en-US" sz="2200" i="1">
                                <a:latin typeface="Cambria Math" panose="02040503050406030204" pitchFamily="18" charset="0"/>
                              </a:rPr>
                              <m:t>𝑝𝑒𝑟𝑖𝑜𝑑</m:t>
                            </m:r>
                          </m:den>
                        </m:f>
                      </m:e>
                    </m:d>
                    <m:r>
                      <a:rPr lang="en-US" sz="2200" i="1">
                        <a:latin typeface="Cambria Math" panose="02040503050406030204" pitchFamily="18" charset="0"/>
                      </a:rPr>
                      <m:t>×100%</m:t>
                    </m:r>
                  </m:oMath>
                </a14:m>
                <a:endParaRPr lang="pl-PL" sz="2200" dirty="0"/>
              </a:p>
              <a:p>
                <a:endParaRPr lang="pl-PL" sz="1800" dirty="0"/>
              </a:p>
              <a:p>
                <a:pPr marL="0" indent="0">
                  <a:buNone/>
                </a:pPr>
                <a:r>
                  <a:rPr lang="pl-PL" sz="1800" dirty="0"/>
                  <a:t>o</a:t>
                </a:r>
                <a:r>
                  <a:rPr lang="en-US" sz="1800" dirty="0"/>
                  <a:t>r</a:t>
                </a:r>
                <a:endParaRPr lang="pl-PL" sz="1800" dirty="0"/>
              </a:p>
              <a:p>
                <a:endParaRPr lang="pl-PL" sz="1800" dirty="0"/>
              </a:p>
              <a:p>
                <a:pPr marL="0" indent="0">
                  <a:buNone/>
                </a:pPr>
                <a14:m>
                  <m:oMathPara xmlns:m="http://schemas.openxmlformats.org/officeDocument/2006/math">
                    <m:oMathParaPr>
                      <m:jc m:val="center"/>
                    </m:oMathParaPr>
                    <m:oMath xmlns:m="http://schemas.openxmlformats.org/officeDocument/2006/math">
                      <m:r>
                        <a:rPr lang="en-US" sz="2200" i="1">
                          <a:latin typeface="Cambria Math" panose="02040503050406030204" pitchFamily="18" charset="0"/>
                        </a:rPr>
                        <m:t>𝐼𝐴</m:t>
                      </m:r>
                      <m:r>
                        <a:rPr lang="en-US" sz="2200" i="1">
                          <a:latin typeface="Cambria Math" panose="02040503050406030204" pitchFamily="18" charset="0"/>
                        </a:rPr>
                        <m:t> = </m:t>
                      </m:r>
                      <m:d>
                        <m:dPr>
                          <m:ctrlPr>
                            <a:rPr lang="pl-PL" sz="2200" i="1">
                              <a:latin typeface="Cambria Math" panose="02040503050406030204" pitchFamily="18" charset="0"/>
                            </a:rPr>
                          </m:ctrlPr>
                        </m:dPr>
                        <m:e>
                          <m:f>
                            <m:fPr>
                              <m:ctrlPr>
                                <a:rPr lang="pl-PL" sz="2200" i="1">
                                  <a:latin typeface="Cambria Math" panose="02040503050406030204" pitchFamily="18" charset="0"/>
                                </a:rPr>
                              </m:ctrlPr>
                            </m:fPr>
                            <m:num>
                              <m:r>
                                <a:rPr lang="en-US" sz="2200" i="1">
                                  <a:latin typeface="Cambria Math" panose="02040503050406030204" pitchFamily="18" charset="0"/>
                                </a:rPr>
                                <m:t>𝑎𝑣𝑎𝑖𝑙𝑎𝑏𝑙𝑒</m:t>
                              </m:r>
                              <m:r>
                                <a:rPr lang="en-US" sz="2200" i="1">
                                  <a:latin typeface="Cambria Math" panose="02040503050406030204" pitchFamily="18" charset="0"/>
                                </a:rPr>
                                <m:t> </m:t>
                              </m:r>
                              <m:r>
                                <a:rPr lang="en-US" sz="2200" i="1">
                                  <a:latin typeface="Cambria Math" panose="02040503050406030204" pitchFamily="18" charset="0"/>
                                </a:rPr>
                                <m:t>𝑠𝑡𝑜𝑐𝑘</m:t>
                              </m:r>
                              <m:r>
                                <a:rPr lang="en-US" sz="2200" i="1">
                                  <a:latin typeface="Cambria Math" panose="02040503050406030204" pitchFamily="18" charset="0"/>
                                </a:rPr>
                                <m:t> </m:t>
                              </m:r>
                              <m:r>
                                <a:rPr lang="en-US" sz="2200" i="1">
                                  <a:latin typeface="Cambria Math" panose="02040503050406030204" pitchFamily="18" charset="0"/>
                                </a:rPr>
                                <m:t>𝑞𝑢𝑎𝑛𝑡𝑖𝑡𝑦</m:t>
                              </m:r>
                            </m:num>
                            <m:den>
                              <m:r>
                                <a:rPr lang="en-US" sz="2200" i="1">
                                  <a:latin typeface="Cambria Math" panose="02040503050406030204" pitchFamily="18" charset="0"/>
                                </a:rPr>
                                <m:t>𝑑𝑒𝑠𝑖𝑟𝑒𝑑</m:t>
                              </m:r>
                              <m:r>
                                <a:rPr lang="en-US" sz="2200" i="1">
                                  <a:latin typeface="Cambria Math" panose="02040503050406030204" pitchFamily="18" charset="0"/>
                                </a:rPr>
                                <m:t> </m:t>
                              </m:r>
                              <m:r>
                                <a:rPr lang="en-US" sz="2200" i="1">
                                  <a:latin typeface="Cambria Math" panose="02040503050406030204" pitchFamily="18" charset="0"/>
                                </a:rPr>
                                <m:t>𝑖𝑛𝑣𝑒𝑛𝑡𝑜𝑟𝑦</m:t>
                              </m:r>
                              <m:r>
                                <a:rPr lang="en-US" sz="2200" i="1">
                                  <a:latin typeface="Cambria Math" panose="02040503050406030204" pitchFamily="18" charset="0"/>
                                </a:rPr>
                                <m:t> </m:t>
                              </m:r>
                              <m:r>
                                <a:rPr lang="en-US" sz="2200" i="1">
                                  <a:latin typeface="Cambria Math" panose="02040503050406030204" pitchFamily="18" charset="0"/>
                                </a:rPr>
                                <m:t>𝑞𝑢𝑎𝑛𝑡𝑖𝑡𝑦</m:t>
                              </m:r>
                            </m:den>
                          </m:f>
                        </m:e>
                      </m:d>
                      <m:r>
                        <a:rPr lang="en-US" sz="2200" i="1">
                          <a:latin typeface="Cambria Math" panose="02040503050406030204" pitchFamily="18" charset="0"/>
                        </a:rPr>
                        <m:t>×100%</m:t>
                      </m:r>
                    </m:oMath>
                  </m:oMathPara>
                </a14:m>
                <a:endParaRPr lang="pl-PL" sz="2200"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702732" y="1621438"/>
                <a:ext cx="6807778" cy="4351338"/>
              </a:xfrm>
              <a:blipFill>
                <a:blip r:embed="rId2"/>
                <a:stretch>
                  <a:fillRect l="-1164" t="-980" r="-1164"/>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6217311"/>
            <a:ext cx="5316231" cy="81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Ahi</a:t>
            </a:r>
            <a:r>
              <a:rPr lang="pl-PL" sz="1200" dirty="0">
                <a:solidFill>
                  <a:srgbClr val="7F7F7F"/>
                </a:solidFill>
              </a:rPr>
              <a:t> et al., 2015; </a:t>
            </a:r>
            <a:r>
              <a:rPr lang="pl-PL" sz="1200" dirty="0" err="1">
                <a:solidFill>
                  <a:srgbClr val="7F7F7F"/>
                </a:solidFill>
              </a:rPr>
              <a:t>Anand</a:t>
            </a:r>
            <a:r>
              <a:rPr lang="pl-PL" sz="1200" dirty="0">
                <a:solidFill>
                  <a:srgbClr val="7F7F7F"/>
                </a:solidFill>
              </a:rPr>
              <a:t> &amp; Grover, 2015; Dias &amp; Silva 2021; </a:t>
            </a:r>
            <a:r>
              <a:rPr lang="pl-PL" sz="1200" dirty="0" err="1">
                <a:solidFill>
                  <a:srgbClr val="7F7F7F"/>
                </a:solidFill>
              </a:rPr>
              <a:t>Lehyani</a:t>
            </a:r>
            <a:r>
              <a:rPr lang="pl-PL" sz="1200" dirty="0">
                <a:solidFill>
                  <a:srgbClr val="7F7F7F"/>
                </a:solidFill>
              </a:rPr>
              <a:t> eta la., 2018; </a:t>
            </a:r>
            <a:r>
              <a:rPr lang="pl-PL" sz="1200" dirty="0" err="1">
                <a:solidFill>
                  <a:srgbClr val="7F7F7F"/>
                </a:solidFill>
              </a:rPr>
              <a:t>Rasool</a:t>
            </a:r>
            <a:r>
              <a:rPr lang="pl-PL" sz="1200" dirty="0">
                <a:solidFill>
                  <a:srgbClr val="7F7F7F"/>
                </a:solidFill>
              </a:rPr>
              <a:t> et al., 2023; </a:t>
            </a:r>
            <a:r>
              <a:rPr lang="pl-PL" sz="1200" dirty="0" err="1">
                <a:solidFill>
                  <a:srgbClr val="7F7F7F"/>
                </a:solidFill>
              </a:rPr>
              <a:t>Yurtay</a:t>
            </a:r>
            <a:r>
              <a:rPr lang="pl-PL" sz="1200" dirty="0">
                <a:solidFill>
                  <a:srgbClr val="7F7F7F"/>
                </a:solidFill>
              </a:rPr>
              <a:t> et al., 2023; </a:t>
            </a:r>
            <a:r>
              <a:rPr lang="pl-PL" sz="1200" dirty="0" err="1">
                <a:solidFill>
                  <a:srgbClr val="7F7F7F"/>
                </a:solidFill>
              </a:rPr>
              <a:t>Zhu</a:t>
            </a:r>
            <a:r>
              <a:rPr lang="pl-PL" sz="1200" dirty="0">
                <a:solidFill>
                  <a:srgbClr val="7F7F7F"/>
                </a:solidFill>
              </a:rPr>
              <a:t> et al., 2017</a:t>
            </a:r>
          </a:p>
        </p:txBody>
      </p:sp>
      <p:pic>
        <p:nvPicPr>
          <p:cNvPr id="3" name="Obraz 2" descr="Obraz zawierający design&#10;&#10;Opis wygenerowany automatycznie">
            <a:extLst>
              <a:ext uri="{FF2B5EF4-FFF2-40B4-BE49-F238E27FC236}">
                <a16:creationId xmlns:a16="http://schemas.microsoft.com/office/drawing/2014/main" id="{B06F6C43-09A3-722F-EEC1-4C03379BA580}"/>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172" y="3348078"/>
            <a:ext cx="670560" cy="560705"/>
          </a:xfrm>
          <a:prstGeom prst="rect">
            <a:avLst/>
          </a:prstGeom>
        </p:spPr>
      </p:pic>
      <p:sp>
        <p:nvSpPr>
          <p:cNvPr id="10" name="pole tekstowe 9">
            <a:extLst>
              <a:ext uri="{FF2B5EF4-FFF2-40B4-BE49-F238E27FC236}">
                <a16:creationId xmlns:a16="http://schemas.microsoft.com/office/drawing/2014/main" id="{FC5D5280-79AB-2604-9D9A-40FBA7CE9ECB}"/>
              </a:ext>
            </a:extLst>
          </p:cNvPr>
          <p:cNvSpPr txBox="1"/>
          <p:nvPr/>
        </p:nvSpPr>
        <p:spPr>
          <a:xfrm>
            <a:off x="7403977" y="3658518"/>
            <a:ext cx="4325941" cy="2454028"/>
          </a:xfrm>
          <a:prstGeom prst="rect">
            <a:avLst/>
          </a:prstGeom>
          <a:noFill/>
        </p:spPr>
        <p:txBody>
          <a:bodyPr wrap="square">
            <a:noAutofit/>
          </a:bodyPr>
          <a:lstStyle/>
          <a:p>
            <a:pPr algn="just">
              <a:lnSpc>
                <a:spcPct val="120000"/>
              </a:lnSpc>
            </a:pPr>
            <a:r>
              <a:rPr lang="en-US" sz="2200" dirty="0">
                <a:solidFill>
                  <a:srgbClr val="1065AB"/>
                </a:solidFill>
                <a:latin typeface="Tahoma" panose="020B0604030504040204" pitchFamily="34" charset="0"/>
                <a:ea typeface="Calibri" panose="020F0502020204030204" pitchFamily="34" charset="0"/>
                <a:cs typeface="Times New Roman" panose="02020603050405020304" pitchFamily="18" charset="0"/>
              </a:rPr>
              <a:t>The indicator measures the percentage of days or instances in which inventory was available for immediate fulfilment relative to the overall demand or number of days in a specified period. </a:t>
            </a:r>
          </a:p>
        </p:txBody>
      </p:sp>
      <p:pic>
        <p:nvPicPr>
          <p:cNvPr id="11" name="Obraz 10">
            <a:extLst>
              <a:ext uri="{FF2B5EF4-FFF2-40B4-BE49-F238E27FC236}">
                <a16:creationId xmlns:a16="http://schemas.microsoft.com/office/drawing/2014/main" id="{B9BC728D-C055-69FA-E019-5599EC766F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5911" y="2541978"/>
            <a:ext cx="939165" cy="939165"/>
          </a:xfrm>
          <a:prstGeom prst="rect">
            <a:avLst/>
          </a:prstGeom>
          <a:noFill/>
        </p:spPr>
      </p:pic>
      <p:pic>
        <p:nvPicPr>
          <p:cNvPr id="2" name="Obraz 1" descr="Obraz zawierający design&#10;&#10;Opis wygenerowany automatycznie">
            <a:extLst>
              <a:ext uri="{FF2B5EF4-FFF2-40B4-BE49-F238E27FC236}">
                <a16:creationId xmlns:a16="http://schemas.microsoft.com/office/drawing/2014/main" id="{F8A573E4-E8ED-AB30-9469-1E0DC36E2F67}"/>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172" y="4965293"/>
            <a:ext cx="670560" cy="560705"/>
          </a:xfrm>
          <a:prstGeom prst="rect">
            <a:avLst/>
          </a:prstGeom>
        </p:spPr>
      </p:pic>
    </p:spTree>
    <p:extLst>
      <p:ext uri="{BB962C8B-B14F-4D97-AF65-F5344CB8AC3E}">
        <p14:creationId xmlns:p14="http://schemas.microsoft.com/office/powerpoint/2010/main" val="37683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a:t>
            </a:r>
            <a:r>
              <a:rPr lang="pl-PL" dirty="0"/>
              <a:t>Performance </a:t>
            </a:r>
            <a:r>
              <a:rPr lang="pl-PL" dirty="0" err="1"/>
              <a:t>Indicators</a:t>
            </a:r>
            <a:r>
              <a:rPr lang="pl-PL" dirty="0"/>
              <a:t> (KPI) in SCM</a:t>
            </a:r>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0446" y="1621438"/>
                <a:ext cx="6690064" cy="4351338"/>
              </a:xfrm>
            </p:spPr>
            <p:txBody>
              <a:bodyPr>
                <a:normAutofit/>
              </a:bodyPr>
              <a:lstStyle/>
              <a:p>
                <a:pPr algn="just">
                  <a:lnSpc>
                    <a:spcPct val="110000"/>
                  </a:lnSpc>
                  <a:spcAft>
                    <a:spcPts val="1200"/>
                  </a:spcAft>
                </a:pPr>
                <a:r>
                  <a:rPr lang="en-GB" sz="2400" dirty="0"/>
                  <a:t>inventory turnover ratio (IT) – measures how often the company uses and replaces inventory in a given period, shows how efficiently the organisation manages its resources and responds to market demand;</a:t>
                </a:r>
              </a:p>
              <a:p>
                <a:r>
                  <a:rPr lang="en-GB" sz="2400" dirty="0"/>
                  <a:t>Formula:</a:t>
                </a:r>
              </a:p>
              <a:p>
                <a:endParaRPr lang="en-GB" sz="2400" dirty="0"/>
              </a:p>
              <a:p>
                <a:pPr marL="0" indent="0">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𝐼𝑇</m:t>
                      </m:r>
                      <m:r>
                        <a:rPr lang="en-GB" sz="2400" i="1">
                          <a:latin typeface="Cambria Math" panose="02040503050406030204" pitchFamily="18" charset="0"/>
                        </a:rPr>
                        <m:t> = </m:t>
                      </m:r>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rPr>
                                <m:t>𝑐𝑜𝑠𝑡</m:t>
                              </m:r>
                              <m:r>
                                <a:rPr lang="en-GB" sz="2400" i="1">
                                  <a:latin typeface="Cambria Math" panose="02040503050406030204" pitchFamily="18" charset="0"/>
                                </a:rPr>
                                <m:t> </m:t>
                              </m:r>
                              <m:r>
                                <a:rPr lang="en-GB" sz="2400" i="1">
                                  <a:latin typeface="Cambria Math" panose="02040503050406030204" pitchFamily="18" charset="0"/>
                                </a:rPr>
                                <m:t>𝑜𝑓</m:t>
                              </m:r>
                              <m:r>
                                <a:rPr lang="en-GB" sz="2400" i="1">
                                  <a:latin typeface="Cambria Math" panose="02040503050406030204" pitchFamily="18" charset="0"/>
                                </a:rPr>
                                <m:t> </m:t>
                              </m:r>
                              <m:r>
                                <a:rPr lang="en-GB" sz="2400" i="1">
                                  <a:latin typeface="Cambria Math" panose="02040503050406030204" pitchFamily="18" charset="0"/>
                                </a:rPr>
                                <m:t>𝑔𝑜𝑜𝑑𝑠</m:t>
                              </m:r>
                              <m:r>
                                <a:rPr lang="en-GB" sz="2400" i="1">
                                  <a:latin typeface="Cambria Math" panose="02040503050406030204" pitchFamily="18" charset="0"/>
                                </a:rPr>
                                <m:t> </m:t>
                              </m:r>
                              <m:r>
                                <a:rPr lang="en-GB" sz="2400" i="1">
                                  <a:latin typeface="Cambria Math" panose="02040503050406030204" pitchFamily="18" charset="0"/>
                                </a:rPr>
                                <m:t>𝑠𝑜𝑙𝑑</m:t>
                              </m:r>
                            </m:num>
                            <m:den>
                              <m:r>
                                <a:rPr lang="en-GB" sz="2400" i="1">
                                  <a:latin typeface="Cambria Math" panose="02040503050406030204" pitchFamily="18" charset="0"/>
                                </a:rPr>
                                <m:t>𝑎𝑣𝑒𝑟𝑎𝑔𝑒</m:t>
                              </m:r>
                              <m:r>
                                <a:rPr lang="en-GB" sz="2400" i="1">
                                  <a:latin typeface="Cambria Math" panose="02040503050406030204" pitchFamily="18" charset="0"/>
                                </a:rPr>
                                <m:t> </m:t>
                              </m:r>
                              <m:r>
                                <a:rPr lang="en-GB" sz="2400" i="1">
                                  <a:latin typeface="Cambria Math" panose="02040503050406030204" pitchFamily="18" charset="0"/>
                                </a:rPr>
                                <m:t>𝑖𝑛𝑣𝑒𝑛𝑡𝑜𝑟𝑦</m:t>
                              </m:r>
                              <m:r>
                                <a:rPr lang="en-GB" sz="2400" i="1">
                                  <a:latin typeface="Cambria Math" panose="02040503050406030204" pitchFamily="18" charset="0"/>
                                </a:rPr>
                                <m:t> </m:t>
                              </m:r>
                              <m:r>
                                <a:rPr lang="en-GB" sz="2400" i="1">
                                  <a:latin typeface="Cambria Math" panose="02040503050406030204" pitchFamily="18" charset="0"/>
                                </a:rPr>
                                <m:t>𝑙𝑒𝑣𝑒𝑙</m:t>
                              </m:r>
                            </m:den>
                          </m:f>
                        </m:e>
                      </m:d>
                      <m:r>
                        <a:rPr lang="en-GB" sz="2400" i="1">
                          <a:latin typeface="Cambria Math" panose="02040503050406030204" pitchFamily="18" charset="0"/>
                        </a:rPr>
                        <m:t>×100%</m:t>
                      </m:r>
                    </m:oMath>
                  </m:oMathPara>
                </a14:m>
                <a:endParaRPr lang="en-GB" sz="2400"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20446" y="1621438"/>
                <a:ext cx="6690064" cy="4351338"/>
              </a:xfrm>
              <a:blipFill>
                <a:blip r:embed="rId2"/>
                <a:stretch>
                  <a:fillRect l="-1276" t="-1120" r="-1367"/>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2"/>
            <a:ext cx="4580467" cy="81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Ahi</a:t>
            </a:r>
            <a:r>
              <a:rPr lang="pl-PL" sz="1200" dirty="0">
                <a:solidFill>
                  <a:srgbClr val="7F7F7F"/>
                </a:solidFill>
              </a:rPr>
              <a:t> et al., 2015; </a:t>
            </a:r>
            <a:r>
              <a:rPr lang="pl-PL" sz="1200" dirty="0" err="1">
                <a:solidFill>
                  <a:srgbClr val="7F7F7F"/>
                </a:solidFill>
              </a:rPr>
              <a:t>Anand</a:t>
            </a:r>
            <a:r>
              <a:rPr lang="pl-PL" sz="1200" dirty="0">
                <a:solidFill>
                  <a:srgbClr val="7F7F7F"/>
                </a:solidFill>
              </a:rPr>
              <a:t> &amp; Grover, 2015; Dias &amp; Silva 2021; </a:t>
            </a:r>
            <a:r>
              <a:rPr lang="pl-PL" sz="1200" dirty="0" err="1">
                <a:solidFill>
                  <a:srgbClr val="7F7F7F"/>
                </a:solidFill>
              </a:rPr>
              <a:t>Lehyani</a:t>
            </a:r>
            <a:r>
              <a:rPr lang="pl-PL" sz="1200" dirty="0">
                <a:solidFill>
                  <a:srgbClr val="7F7F7F"/>
                </a:solidFill>
              </a:rPr>
              <a:t> et al., 2018; </a:t>
            </a:r>
            <a:r>
              <a:rPr lang="pl-PL" sz="1200" dirty="0" err="1">
                <a:solidFill>
                  <a:srgbClr val="7F7F7F"/>
                </a:solidFill>
              </a:rPr>
              <a:t>Rasool</a:t>
            </a:r>
            <a:r>
              <a:rPr lang="pl-PL" sz="1200" dirty="0">
                <a:solidFill>
                  <a:srgbClr val="7F7F7F"/>
                </a:solidFill>
              </a:rPr>
              <a:t> et al., 2023; </a:t>
            </a:r>
            <a:r>
              <a:rPr lang="pl-PL" sz="1200" dirty="0" err="1">
                <a:solidFill>
                  <a:srgbClr val="7F7F7F"/>
                </a:solidFill>
              </a:rPr>
              <a:t>Yurtay</a:t>
            </a:r>
            <a:r>
              <a:rPr lang="pl-PL" sz="1200" dirty="0">
                <a:solidFill>
                  <a:srgbClr val="7F7F7F"/>
                </a:solidFill>
              </a:rPr>
              <a:t> et al., 2023; </a:t>
            </a:r>
            <a:r>
              <a:rPr lang="pl-PL" sz="1200" dirty="0" err="1">
                <a:solidFill>
                  <a:srgbClr val="7F7F7F"/>
                </a:solidFill>
              </a:rPr>
              <a:t>Zhu</a:t>
            </a:r>
            <a:r>
              <a:rPr lang="pl-PL" sz="1200" dirty="0">
                <a:solidFill>
                  <a:srgbClr val="7F7F7F"/>
                </a:solidFill>
              </a:rPr>
              <a:t> et al., 2017</a:t>
            </a:r>
          </a:p>
        </p:txBody>
      </p:sp>
      <p:pic>
        <p:nvPicPr>
          <p:cNvPr id="3" name="Obraz 2" descr="Obraz zawierający design&#10;&#10;Opis wygenerowany automatycznie">
            <a:extLst>
              <a:ext uri="{FF2B5EF4-FFF2-40B4-BE49-F238E27FC236}">
                <a16:creationId xmlns:a16="http://schemas.microsoft.com/office/drawing/2014/main" id="{B06F6C43-09A3-722F-EEC1-4C03379BA580}"/>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172" y="3836479"/>
            <a:ext cx="670560" cy="560705"/>
          </a:xfrm>
          <a:prstGeom prst="rect">
            <a:avLst/>
          </a:prstGeom>
        </p:spPr>
      </p:pic>
      <p:sp>
        <p:nvSpPr>
          <p:cNvPr id="10" name="pole tekstowe 9">
            <a:extLst>
              <a:ext uri="{FF2B5EF4-FFF2-40B4-BE49-F238E27FC236}">
                <a16:creationId xmlns:a16="http://schemas.microsoft.com/office/drawing/2014/main" id="{FC5D5280-79AB-2604-9D9A-40FBA7CE9ECB}"/>
              </a:ext>
            </a:extLst>
          </p:cNvPr>
          <p:cNvSpPr txBox="1"/>
          <p:nvPr/>
        </p:nvSpPr>
        <p:spPr>
          <a:xfrm>
            <a:off x="7403977" y="3658520"/>
            <a:ext cx="4325941" cy="2291653"/>
          </a:xfrm>
          <a:prstGeom prst="rect">
            <a:avLst/>
          </a:prstGeom>
          <a:noFill/>
        </p:spPr>
        <p:txBody>
          <a:bodyPr wrap="square">
            <a:spAutoFit/>
          </a:bodyPr>
          <a:lstStyle/>
          <a:p>
            <a:pPr algn="just">
              <a:lnSpc>
                <a:spcPct val="110000"/>
              </a:lnSpc>
            </a:pPr>
            <a:r>
              <a:rPr lang="en-US" sz="2200" dirty="0">
                <a:solidFill>
                  <a:srgbClr val="1065AB"/>
                </a:solidFill>
                <a:latin typeface="Tahoma" panose="020B0604030504040204" pitchFamily="34" charset="0"/>
                <a:ea typeface="Calibri" panose="020F0502020204030204" pitchFamily="34" charset="0"/>
                <a:cs typeface="Times New Roman" panose="02020603050405020304" pitchFamily="18" charset="0"/>
              </a:rPr>
              <a:t>A too high indicator may indicate a risk of inventory shortages.</a:t>
            </a:r>
            <a:endParaRPr lang="pl-PL" sz="2200" dirty="0">
              <a:solidFill>
                <a:srgbClr val="1065AB"/>
              </a:solidFill>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pPr>
            <a:endParaRPr lang="en-US" sz="2200" dirty="0">
              <a:solidFill>
                <a:srgbClr val="1065AB"/>
              </a:solidFill>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pPr>
            <a:r>
              <a:rPr lang="en-US" sz="2200" dirty="0">
                <a:solidFill>
                  <a:srgbClr val="1065AB"/>
                </a:solidFill>
                <a:latin typeface="Tahoma" panose="020B0604030504040204" pitchFamily="34" charset="0"/>
                <a:ea typeface="Calibri" panose="020F0502020204030204" pitchFamily="34" charset="0"/>
                <a:cs typeface="Times New Roman" panose="02020603050405020304" pitchFamily="18" charset="0"/>
              </a:rPr>
              <a:t>A too low indicator may signify excessive inventory or poor sales.</a:t>
            </a:r>
          </a:p>
        </p:txBody>
      </p:sp>
      <p:pic>
        <p:nvPicPr>
          <p:cNvPr id="11" name="Obraz 10">
            <a:extLst>
              <a:ext uri="{FF2B5EF4-FFF2-40B4-BE49-F238E27FC236}">
                <a16:creationId xmlns:a16="http://schemas.microsoft.com/office/drawing/2014/main" id="{B9BC728D-C055-69FA-E019-5599EC766F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5911" y="2541978"/>
            <a:ext cx="939165" cy="939165"/>
          </a:xfrm>
          <a:prstGeom prst="rect">
            <a:avLst/>
          </a:prstGeom>
          <a:noFill/>
        </p:spPr>
      </p:pic>
    </p:spTree>
    <p:extLst>
      <p:ext uri="{BB962C8B-B14F-4D97-AF65-F5344CB8AC3E}">
        <p14:creationId xmlns:p14="http://schemas.microsoft.com/office/powerpoint/2010/main" val="34883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a:t>
            </a:r>
            <a:r>
              <a:rPr lang="pl-PL" dirty="0"/>
              <a:t>Performance </a:t>
            </a:r>
            <a:r>
              <a:rPr lang="pl-PL" dirty="0" err="1"/>
              <a:t>Indicators</a:t>
            </a:r>
            <a:r>
              <a:rPr lang="pl-PL" dirty="0"/>
              <a:t> (KPI) in SCM</a:t>
            </a:r>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0446" y="1621438"/>
                <a:ext cx="6690064" cy="4351338"/>
              </a:xfrm>
            </p:spPr>
            <p:txBody>
              <a:bodyPr>
                <a:normAutofit/>
              </a:bodyPr>
              <a:lstStyle/>
              <a:p>
                <a:pPr algn="just">
                  <a:lnSpc>
                    <a:spcPct val="114000"/>
                  </a:lnSpc>
                </a:pPr>
                <a:r>
                  <a:rPr lang="en-US" sz="2600" dirty="0"/>
                  <a:t>Rate of Return (</a:t>
                </a:r>
                <a:r>
                  <a:rPr lang="en-US" sz="2600" dirty="0" err="1"/>
                  <a:t>RoR</a:t>
                </a:r>
                <a:r>
                  <a:rPr lang="en-US" sz="2600" dirty="0"/>
                  <a:t>) – percentage of products returned by customers in relation to the total number of products sold</a:t>
                </a:r>
                <a:r>
                  <a:rPr lang="pl-PL" sz="2600" dirty="0"/>
                  <a:t>;</a:t>
                </a:r>
              </a:p>
              <a:p>
                <a:pPr algn="just"/>
                <a:endParaRPr lang="pl-PL" sz="2600" dirty="0"/>
              </a:p>
              <a:p>
                <a:r>
                  <a:rPr lang="en-US" sz="2600" dirty="0"/>
                  <a:t>Formula:</a:t>
                </a:r>
                <a:endParaRPr lang="pl-PL" sz="2600" dirty="0"/>
              </a:p>
              <a:p>
                <a:endParaRPr lang="pl-PL"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𝑅𝑜𝑅</m:t>
                      </m:r>
                      <m:r>
                        <a:rPr lang="en-US" sz="2400" i="1">
                          <a:latin typeface="Cambria Math" panose="02040503050406030204" pitchFamily="18" charset="0"/>
                        </a:rPr>
                        <m:t> = </m:t>
                      </m:r>
                      <m:d>
                        <m:dPr>
                          <m:ctrlPr>
                            <a:rPr lang="pl-PL" sz="2400" i="1">
                              <a:latin typeface="Cambria Math" panose="02040503050406030204" pitchFamily="18" charset="0"/>
                            </a:rPr>
                          </m:ctrlPr>
                        </m:dPr>
                        <m:e>
                          <m:f>
                            <m:fPr>
                              <m:ctrlPr>
                                <a:rPr lang="pl-PL" sz="2400" i="1">
                                  <a:latin typeface="Cambria Math" panose="02040503050406030204" pitchFamily="18" charset="0"/>
                                </a:rPr>
                              </m:ctrlPr>
                            </m:fPr>
                            <m:num>
                              <m:r>
                                <a:rPr lang="en-US" sz="2400" i="1">
                                  <a:latin typeface="Cambria Math" panose="02040503050406030204" pitchFamily="18" charset="0"/>
                                </a:rPr>
                                <m:t>𝑛𝑢𝑚𝑏𝑒𝑟</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i="1">
                                  <a:latin typeface="Cambria Math" panose="02040503050406030204" pitchFamily="18" charset="0"/>
                                </a:rPr>
                                <m:t>𝑢𝑛𝑖𝑡𝑠</m:t>
                              </m:r>
                              <m:r>
                                <a:rPr lang="en-US" sz="2400" i="1">
                                  <a:latin typeface="Cambria Math" panose="02040503050406030204" pitchFamily="18" charset="0"/>
                                </a:rPr>
                                <m:t> </m:t>
                              </m:r>
                              <m:r>
                                <a:rPr lang="en-US" sz="2400" i="1">
                                  <a:latin typeface="Cambria Math" panose="02040503050406030204" pitchFamily="18" charset="0"/>
                                </a:rPr>
                                <m:t>𝑟𝑒𝑡𝑢𝑟𝑛𝑒𝑑</m:t>
                              </m:r>
                            </m:num>
                            <m:den>
                              <m:r>
                                <a:rPr lang="en-US" sz="2400" i="1">
                                  <a:latin typeface="Cambria Math" panose="02040503050406030204" pitchFamily="18" charset="0"/>
                                </a:rPr>
                                <m:t>𝑡𝑜𝑡𝑎𝑙</m:t>
                              </m:r>
                              <m:r>
                                <a:rPr lang="en-US" sz="2400" i="1">
                                  <a:latin typeface="Cambria Math" panose="02040503050406030204" pitchFamily="18" charset="0"/>
                                </a:rPr>
                                <m:t> </m:t>
                              </m:r>
                              <m:r>
                                <a:rPr lang="en-US" sz="2400" i="1">
                                  <a:latin typeface="Cambria Math" panose="02040503050406030204" pitchFamily="18" charset="0"/>
                                </a:rPr>
                                <m:t>𝑛𝑢𝑚𝑏𝑒𝑟</m:t>
                              </m:r>
                              <m:r>
                                <a:rPr lang="en-US" sz="2400" i="1">
                                  <a:latin typeface="Cambria Math" panose="02040503050406030204" pitchFamily="18" charset="0"/>
                                </a:rPr>
                                <m:t> </m:t>
                              </m:r>
                              <m:r>
                                <a:rPr lang="en-US" sz="2400" i="1">
                                  <a:latin typeface="Cambria Math" panose="02040503050406030204" pitchFamily="18" charset="0"/>
                                </a:rPr>
                                <m:t>𝑜𝑓</m:t>
                              </m:r>
                              <m:r>
                                <a:rPr lang="en-US" sz="2400" i="1">
                                  <a:latin typeface="Cambria Math" panose="02040503050406030204" pitchFamily="18" charset="0"/>
                                </a:rPr>
                                <m:t> </m:t>
                              </m:r>
                              <m:r>
                                <a:rPr lang="en-US" sz="2400" i="1">
                                  <a:latin typeface="Cambria Math" panose="02040503050406030204" pitchFamily="18" charset="0"/>
                                </a:rPr>
                                <m:t>𝑢𝑛𝑖𝑡𝑠</m:t>
                              </m:r>
                              <m:r>
                                <a:rPr lang="en-US" sz="2400" i="1">
                                  <a:latin typeface="Cambria Math" panose="02040503050406030204" pitchFamily="18" charset="0"/>
                                </a:rPr>
                                <m:t> </m:t>
                              </m:r>
                              <m:r>
                                <a:rPr lang="en-US" sz="2400" i="1">
                                  <a:latin typeface="Cambria Math" panose="02040503050406030204" pitchFamily="18" charset="0"/>
                                </a:rPr>
                                <m:t>𝑠𝑜𝑙𝑑</m:t>
                              </m:r>
                            </m:den>
                          </m:f>
                        </m:e>
                      </m:d>
                      <m:r>
                        <a:rPr lang="en-US" sz="2400" i="1">
                          <a:latin typeface="Cambria Math" panose="02040503050406030204" pitchFamily="18" charset="0"/>
                        </a:rPr>
                        <m:t>×100%</m:t>
                      </m:r>
                    </m:oMath>
                  </m:oMathPara>
                </a14:m>
                <a:endParaRPr lang="pl-PL" sz="2400"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20446" y="1621438"/>
                <a:ext cx="6690064" cy="4351338"/>
              </a:xfrm>
              <a:blipFill>
                <a:blip r:embed="rId2"/>
                <a:stretch>
                  <a:fillRect l="-1459" t="-980" r="-1641"/>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2"/>
            <a:ext cx="4580467" cy="81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Ahi</a:t>
            </a:r>
            <a:r>
              <a:rPr lang="pl-PL" sz="1200" dirty="0">
                <a:solidFill>
                  <a:srgbClr val="7F7F7F"/>
                </a:solidFill>
              </a:rPr>
              <a:t> et al., 2015; </a:t>
            </a:r>
            <a:r>
              <a:rPr lang="pl-PL" sz="1200" dirty="0" err="1">
                <a:solidFill>
                  <a:srgbClr val="7F7F7F"/>
                </a:solidFill>
              </a:rPr>
              <a:t>Anand</a:t>
            </a:r>
            <a:r>
              <a:rPr lang="pl-PL" sz="1200" dirty="0">
                <a:solidFill>
                  <a:srgbClr val="7F7F7F"/>
                </a:solidFill>
              </a:rPr>
              <a:t> &amp; Grover, 2015; Dias &amp; Silva 2021; </a:t>
            </a:r>
            <a:r>
              <a:rPr lang="pl-PL" sz="1200" dirty="0" err="1">
                <a:solidFill>
                  <a:srgbClr val="7F7F7F"/>
                </a:solidFill>
              </a:rPr>
              <a:t>Lehyani</a:t>
            </a:r>
            <a:r>
              <a:rPr lang="pl-PL" sz="1200" dirty="0">
                <a:solidFill>
                  <a:srgbClr val="7F7F7F"/>
                </a:solidFill>
              </a:rPr>
              <a:t> et al., 2018; </a:t>
            </a:r>
            <a:r>
              <a:rPr lang="pl-PL" sz="1200" dirty="0" err="1">
                <a:solidFill>
                  <a:srgbClr val="7F7F7F"/>
                </a:solidFill>
              </a:rPr>
              <a:t>Rasool</a:t>
            </a:r>
            <a:r>
              <a:rPr lang="pl-PL" sz="1200" dirty="0">
                <a:solidFill>
                  <a:srgbClr val="7F7F7F"/>
                </a:solidFill>
              </a:rPr>
              <a:t> et al., 2023; </a:t>
            </a:r>
            <a:r>
              <a:rPr lang="pl-PL" sz="1200" dirty="0" err="1">
                <a:solidFill>
                  <a:srgbClr val="7F7F7F"/>
                </a:solidFill>
              </a:rPr>
              <a:t>Yurtay</a:t>
            </a:r>
            <a:r>
              <a:rPr lang="pl-PL" sz="1200" dirty="0">
                <a:solidFill>
                  <a:srgbClr val="7F7F7F"/>
                </a:solidFill>
              </a:rPr>
              <a:t> et al., 2023; </a:t>
            </a:r>
            <a:r>
              <a:rPr lang="pl-PL" sz="1200" dirty="0" err="1">
                <a:solidFill>
                  <a:srgbClr val="7F7F7F"/>
                </a:solidFill>
              </a:rPr>
              <a:t>Zhu</a:t>
            </a:r>
            <a:r>
              <a:rPr lang="pl-PL" sz="1200" dirty="0">
                <a:solidFill>
                  <a:srgbClr val="7F7F7F"/>
                </a:solidFill>
              </a:rPr>
              <a:t> et al., 2017</a:t>
            </a:r>
          </a:p>
        </p:txBody>
      </p:sp>
      <p:pic>
        <p:nvPicPr>
          <p:cNvPr id="3" name="Obraz 2" descr="Obraz zawierający design&#10;&#10;Opis wygenerowany automatycznie">
            <a:extLst>
              <a:ext uri="{FF2B5EF4-FFF2-40B4-BE49-F238E27FC236}">
                <a16:creationId xmlns:a16="http://schemas.microsoft.com/office/drawing/2014/main" id="{B06F6C43-09A3-722F-EEC1-4C03379BA580}"/>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303819"/>
            <a:ext cx="670560" cy="560705"/>
          </a:xfrm>
          <a:prstGeom prst="rect">
            <a:avLst/>
          </a:prstGeom>
        </p:spPr>
      </p:pic>
      <p:sp>
        <p:nvSpPr>
          <p:cNvPr id="10" name="pole tekstowe 9">
            <a:extLst>
              <a:ext uri="{FF2B5EF4-FFF2-40B4-BE49-F238E27FC236}">
                <a16:creationId xmlns:a16="http://schemas.microsoft.com/office/drawing/2014/main" id="{FC5D5280-79AB-2604-9D9A-40FBA7CE9ECB}"/>
              </a:ext>
            </a:extLst>
          </p:cNvPr>
          <p:cNvSpPr txBox="1"/>
          <p:nvPr/>
        </p:nvSpPr>
        <p:spPr>
          <a:xfrm>
            <a:off x="7403977" y="3658520"/>
            <a:ext cx="4493271" cy="2291653"/>
          </a:xfrm>
          <a:prstGeom prst="rect">
            <a:avLst/>
          </a:prstGeom>
          <a:noFill/>
        </p:spPr>
        <p:txBody>
          <a:bodyPr wrap="square">
            <a:spAutoFit/>
          </a:bodyPr>
          <a:lstStyle/>
          <a:p>
            <a:pPr algn="just">
              <a:lnSpc>
                <a:spcPct val="110000"/>
              </a:lnSpc>
            </a:pPr>
            <a:r>
              <a:rPr lang="en-US" sz="2200" dirty="0">
                <a:solidFill>
                  <a:srgbClr val="1065AB"/>
                </a:solidFill>
                <a:latin typeface="Tahoma" panose="020B0604030504040204" pitchFamily="34" charset="0"/>
                <a:ea typeface="Calibri" panose="020F0502020204030204" pitchFamily="34" charset="0"/>
                <a:cs typeface="Times New Roman" panose="02020603050405020304" pitchFamily="18" charset="0"/>
              </a:rPr>
              <a:t>A high rate of returns may indicate problems with product quality, discrepancies in descriptions, or improper fulfilment of customer expectations, which negatively affects their satisfaction</a:t>
            </a:r>
            <a:r>
              <a:rPr lang="pl-PL" sz="2200" dirty="0">
                <a:solidFill>
                  <a:srgbClr val="1065AB"/>
                </a:solidFill>
                <a:latin typeface="Tahoma" panose="020B0604030504040204" pitchFamily="34" charset="0"/>
                <a:ea typeface="Calibri" panose="020F0502020204030204" pitchFamily="34" charset="0"/>
                <a:cs typeface="Times New Roman" panose="02020603050405020304" pitchFamily="18" charset="0"/>
              </a:rPr>
              <a:t>.</a:t>
            </a:r>
            <a:endParaRPr lang="en-US" sz="2200" dirty="0">
              <a:solidFill>
                <a:srgbClr val="1065AB"/>
              </a:solidFill>
              <a:latin typeface="Tahoma" panose="020B0604030504040204" pitchFamily="34" charset="0"/>
              <a:ea typeface="Calibri" panose="020F0502020204030204" pitchFamily="34" charset="0"/>
              <a:cs typeface="Times New Roman" panose="02020603050405020304" pitchFamily="18" charset="0"/>
            </a:endParaRPr>
          </a:p>
        </p:txBody>
      </p:sp>
      <p:pic>
        <p:nvPicPr>
          <p:cNvPr id="11" name="Obraz 10">
            <a:extLst>
              <a:ext uri="{FF2B5EF4-FFF2-40B4-BE49-F238E27FC236}">
                <a16:creationId xmlns:a16="http://schemas.microsoft.com/office/drawing/2014/main" id="{B9BC728D-C055-69FA-E019-5599EC766F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5911" y="2541978"/>
            <a:ext cx="939165" cy="939165"/>
          </a:xfrm>
          <a:prstGeom prst="rect">
            <a:avLst/>
          </a:prstGeom>
          <a:noFill/>
        </p:spPr>
      </p:pic>
    </p:spTree>
    <p:extLst>
      <p:ext uri="{BB962C8B-B14F-4D97-AF65-F5344CB8AC3E}">
        <p14:creationId xmlns:p14="http://schemas.microsoft.com/office/powerpoint/2010/main" val="21966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a:t>
            </a:r>
            <a:r>
              <a:rPr lang="pl-PL" dirty="0"/>
              <a:t>Performance </a:t>
            </a:r>
            <a:r>
              <a:rPr lang="pl-PL" dirty="0" err="1"/>
              <a:t>Indicators</a:t>
            </a:r>
            <a:r>
              <a:rPr lang="pl-PL" dirty="0"/>
              <a:t> (KPI) in SCM</a:t>
            </a:r>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0446" y="1621438"/>
                <a:ext cx="6690064" cy="4242594"/>
              </a:xfrm>
            </p:spPr>
            <p:txBody>
              <a:bodyPr>
                <a:noAutofit/>
              </a:bodyPr>
              <a:lstStyle/>
              <a:p>
                <a:pPr algn="just">
                  <a:lnSpc>
                    <a:spcPct val="110000"/>
                  </a:lnSpc>
                  <a:spcBef>
                    <a:spcPts val="1800"/>
                  </a:spcBef>
                </a:pPr>
                <a:r>
                  <a:rPr lang="en-US" sz="2300" dirty="0"/>
                  <a:t>supplier performance index (SPI) – assessing and monitoring supplier performance within the supply chain; determine how well suppliers meet established criteria, such as the quality of delivered products, on-time delivery, or the ability to complete orders without errors</a:t>
                </a:r>
                <a:r>
                  <a:rPr lang="pl-PL" sz="2300" dirty="0"/>
                  <a:t>;</a:t>
                </a:r>
              </a:p>
              <a:p>
                <a:pPr marL="0" indent="0">
                  <a:spcBef>
                    <a:spcPts val="1800"/>
                  </a:spcBef>
                  <a:spcAft>
                    <a:spcPts val="1800"/>
                  </a:spcAft>
                  <a:buNone/>
                </a:pPr>
                <a:r>
                  <a:rPr lang="en-US" sz="2400" dirty="0"/>
                  <a:t>Formula:</a:t>
                </a:r>
                <a:endParaRPr lang="pl-PL" sz="24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𝑆𝑃𝐼</m:t>
                      </m:r>
                      <m:r>
                        <a:rPr lang="en-US" sz="2000" i="1">
                          <a:latin typeface="Cambria Math" panose="02040503050406030204" pitchFamily="18" charset="0"/>
                        </a:rPr>
                        <m:t> = </m:t>
                      </m:r>
                      <m:d>
                        <m:dPr>
                          <m:ctrlPr>
                            <a:rPr lang="pl-PL" sz="2000" i="1">
                              <a:latin typeface="Cambria Math" panose="02040503050406030204" pitchFamily="18" charset="0"/>
                            </a:rPr>
                          </m:ctrlPr>
                        </m:dPr>
                        <m:e>
                          <m:f>
                            <m:fPr>
                              <m:ctrlPr>
                                <a:rPr lang="pl-PL" sz="2000" i="1">
                                  <a:latin typeface="Cambria Math" panose="02040503050406030204" pitchFamily="18" charset="0"/>
                                </a:rPr>
                              </m:ctrlPr>
                            </m:fPr>
                            <m:num>
                              <m:r>
                                <a:rPr lang="en-US" sz="2000" i="1">
                                  <a:latin typeface="Cambria Math" panose="02040503050406030204" pitchFamily="18" charset="0"/>
                                </a:rPr>
                                <m:t>𝑠𝑢𝑚</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𝑝𝑜𝑖𝑛𝑡𝑠</m:t>
                              </m:r>
                              <m:r>
                                <a:rPr lang="en-US" sz="2000" i="1">
                                  <a:latin typeface="Cambria Math" panose="02040503050406030204" pitchFamily="18" charset="0"/>
                                </a:rPr>
                                <m:t> </m:t>
                              </m:r>
                              <m:r>
                                <a:rPr lang="en-US" sz="2000" i="1">
                                  <a:latin typeface="Cambria Math" panose="02040503050406030204" pitchFamily="18" charset="0"/>
                                </a:rPr>
                                <m:t>𝑓𝑜𝑟</m:t>
                              </m:r>
                              <m:r>
                                <a:rPr lang="en-US" sz="2000" i="1">
                                  <a:latin typeface="Cambria Math" panose="02040503050406030204" pitchFamily="18" charset="0"/>
                                </a:rPr>
                                <m:t> </m:t>
                              </m:r>
                              <m:r>
                                <a:rPr lang="en-US" sz="2000" i="1">
                                  <a:latin typeface="Cambria Math" panose="02040503050406030204" pitchFamily="18" charset="0"/>
                                </a:rPr>
                                <m:t>𝑎𝑙𝑙</m:t>
                              </m:r>
                              <m:r>
                                <a:rPr lang="en-US" sz="2000" i="1">
                                  <a:latin typeface="Cambria Math" panose="02040503050406030204" pitchFamily="18" charset="0"/>
                                </a:rPr>
                                <m:t> </m:t>
                              </m:r>
                              <m:r>
                                <a:rPr lang="en-US" sz="2000" i="1">
                                  <a:latin typeface="Cambria Math" panose="02040503050406030204" pitchFamily="18" charset="0"/>
                                </a:rPr>
                                <m:t>𝑐𝑟𝑖𝑡𝑒𝑟𝑖𝑎</m:t>
                              </m:r>
                            </m:num>
                            <m:den>
                              <m:r>
                                <a:rPr lang="en-US" sz="2000" i="1">
                                  <a:latin typeface="Cambria Math" panose="02040503050406030204" pitchFamily="18" charset="0"/>
                                </a:rPr>
                                <m:t>𝑚𝑎𝑥𝑖𝑚𝑢𝑚</m:t>
                              </m:r>
                              <m:r>
                                <a:rPr lang="en-US" sz="2000" i="1">
                                  <a:latin typeface="Cambria Math" panose="02040503050406030204" pitchFamily="18" charset="0"/>
                                </a:rPr>
                                <m:t> </m:t>
                              </m:r>
                              <m:r>
                                <a:rPr lang="en-US" sz="2000" i="1">
                                  <a:latin typeface="Cambria Math" panose="02040503050406030204" pitchFamily="18" charset="0"/>
                                </a:rPr>
                                <m:t>𝑝𝑜𝑠𝑠𝑖𝑏𝑙𝑒</m:t>
                              </m:r>
                              <m:r>
                                <a:rPr lang="en-US" sz="2000" i="1">
                                  <a:latin typeface="Cambria Math" panose="02040503050406030204" pitchFamily="18" charset="0"/>
                                </a:rPr>
                                <m:t> </m:t>
                              </m:r>
                              <m:r>
                                <a:rPr lang="en-US" sz="2000" i="1">
                                  <a:latin typeface="Cambria Math" panose="02040503050406030204" pitchFamily="18" charset="0"/>
                                </a:rPr>
                                <m:t>𝑛𝑢𝑚𝑏𝑒𝑟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𝑝𝑜𝑖𝑛𝑡𝑠</m:t>
                              </m:r>
                            </m:den>
                          </m:f>
                        </m:e>
                      </m:d>
                      <m:r>
                        <a:rPr lang="en-US" sz="2000" i="1">
                          <a:latin typeface="Cambria Math" panose="02040503050406030204" pitchFamily="18" charset="0"/>
                        </a:rPr>
                        <m:t>×100%</m:t>
                      </m:r>
                    </m:oMath>
                  </m:oMathPara>
                </a14:m>
                <a:endParaRPr lang="pl-PL" sz="2000"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20446" y="1621438"/>
                <a:ext cx="6690064" cy="4242594"/>
              </a:xfrm>
              <a:blipFill>
                <a:blip r:embed="rId2"/>
                <a:stretch>
                  <a:fillRect l="-1459" t="-1293" r="-1276"/>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2"/>
            <a:ext cx="4580467" cy="81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Ahi</a:t>
            </a:r>
            <a:r>
              <a:rPr lang="pl-PL" sz="1200" dirty="0">
                <a:solidFill>
                  <a:srgbClr val="7F7F7F"/>
                </a:solidFill>
              </a:rPr>
              <a:t> et al., 2015; </a:t>
            </a:r>
            <a:r>
              <a:rPr lang="pl-PL" sz="1200" dirty="0" err="1">
                <a:solidFill>
                  <a:srgbClr val="7F7F7F"/>
                </a:solidFill>
              </a:rPr>
              <a:t>Anand</a:t>
            </a:r>
            <a:r>
              <a:rPr lang="pl-PL" sz="1200" dirty="0">
                <a:solidFill>
                  <a:srgbClr val="7F7F7F"/>
                </a:solidFill>
              </a:rPr>
              <a:t> &amp; Grover, 2015; Dias &amp; Silva 2021; </a:t>
            </a:r>
            <a:r>
              <a:rPr lang="pl-PL" sz="1200" dirty="0" err="1">
                <a:solidFill>
                  <a:srgbClr val="7F7F7F"/>
                </a:solidFill>
              </a:rPr>
              <a:t>Lehyani</a:t>
            </a:r>
            <a:r>
              <a:rPr lang="pl-PL" sz="1200" dirty="0">
                <a:solidFill>
                  <a:srgbClr val="7F7F7F"/>
                </a:solidFill>
              </a:rPr>
              <a:t> et al., 2018; </a:t>
            </a:r>
            <a:r>
              <a:rPr lang="pl-PL" sz="1200" dirty="0" err="1">
                <a:solidFill>
                  <a:srgbClr val="7F7F7F"/>
                </a:solidFill>
              </a:rPr>
              <a:t>Rasool</a:t>
            </a:r>
            <a:r>
              <a:rPr lang="pl-PL" sz="1200" dirty="0">
                <a:solidFill>
                  <a:srgbClr val="7F7F7F"/>
                </a:solidFill>
              </a:rPr>
              <a:t> et al., 2023; </a:t>
            </a:r>
            <a:r>
              <a:rPr lang="pl-PL" sz="1200" dirty="0" err="1">
                <a:solidFill>
                  <a:srgbClr val="7F7F7F"/>
                </a:solidFill>
              </a:rPr>
              <a:t>Yurtay</a:t>
            </a:r>
            <a:r>
              <a:rPr lang="pl-PL" sz="1200" dirty="0">
                <a:solidFill>
                  <a:srgbClr val="7F7F7F"/>
                </a:solidFill>
              </a:rPr>
              <a:t> et al., 2023; </a:t>
            </a:r>
            <a:r>
              <a:rPr lang="pl-PL" sz="1200" dirty="0" err="1">
                <a:solidFill>
                  <a:srgbClr val="7F7F7F"/>
                </a:solidFill>
              </a:rPr>
              <a:t>Zhu</a:t>
            </a:r>
            <a:r>
              <a:rPr lang="pl-PL" sz="1200" dirty="0">
                <a:solidFill>
                  <a:srgbClr val="7F7F7F"/>
                </a:solidFill>
              </a:rPr>
              <a:t> et al., 2017</a:t>
            </a:r>
          </a:p>
        </p:txBody>
      </p:sp>
      <p:pic>
        <p:nvPicPr>
          <p:cNvPr id="3" name="Obraz 2" descr="Obraz zawierający design&#10;&#10;Opis wygenerowany automatycznie">
            <a:extLst>
              <a:ext uri="{FF2B5EF4-FFF2-40B4-BE49-F238E27FC236}">
                <a16:creationId xmlns:a16="http://schemas.microsoft.com/office/drawing/2014/main" id="{B06F6C43-09A3-722F-EEC1-4C03379BA580}"/>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029164"/>
            <a:ext cx="670560" cy="560705"/>
          </a:xfrm>
          <a:prstGeom prst="rect">
            <a:avLst/>
          </a:prstGeom>
        </p:spPr>
      </p:pic>
      <p:sp>
        <p:nvSpPr>
          <p:cNvPr id="10" name="pole tekstowe 9">
            <a:extLst>
              <a:ext uri="{FF2B5EF4-FFF2-40B4-BE49-F238E27FC236}">
                <a16:creationId xmlns:a16="http://schemas.microsoft.com/office/drawing/2014/main" id="{FC5D5280-79AB-2604-9D9A-40FBA7CE9ECB}"/>
              </a:ext>
            </a:extLst>
          </p:cNvPr>
          <p:cNvSpPr txBox="1"/>
          <p:nvPr/>
        </p:nvSpPr>
        <p:spPr>
          <a:xfrm>
            <a:off x="7660396" y="3706048"/>
            <a:ext cx="4325941" cy="2085251"/>
          </a:xfrm>
          <a:prstGeom prst="rect">
            <a:avLst/>
          </a:prstGeom>
          <a:noFill/>
        </p:spPr>
        <p:txBody>
          <a:bodyPr wrap="square">
            <a:spAutoFit/>
          </a:bodyPr>
          <a:lstStyle/>
          <a:p>
            <a:pPr algn="just">
              <a:lnSpc>
                <a:spcPct val="110000"/>
              </a:lnSpc>
            </a:pPr>
            <a:r>
              <a:rPr lang="en-US" sz="2400" dirty="0">
                <a:solidFill>
                  <a:srgbClr val="1065AB"/>
                </a:solidFill>
                <a:latin typeface="Tahoma" panose="020B0604030504040204" pitchFamily="34" charset="0"/>
                <a:ea typeface="Calibri" panose="020F0502020204030204" pitchFamily="34" charset="0"/>
                <a:cs typeface="Times New Roman" panose="02020603050405020304" pitchFamily="18" charset="0"/>
              </a:rPr>
              <a:t>The SPI is usually calculated based on several individual performance indicators, such as delivery quality, timeliness and flexibility</a:t>
            </a:r>
            <a:r>
              <a:rPr lang="pl-PL" sz="2400" dirty="0">
                <a:solidFill>
                  <a:srgbClr val="1065AB"/>
                </a:solidFill>
                <a:latin typeface="Tahoma" panose="020B0604030504040204" pitchFamily="34" charset="0"/>
                <a:ea typeface="Calibri" panose="020F0502020204030204" pitchFamily="34" charset="0"/>
                <a:cs typeface="Times New Roman" panose="02020603050405020304" pitchFamily="18" charset="0"/>
              </a:rPr>
              <a:t>.</a:t>
            </a:r>
            <a:endParaRPr lang="en-US" sz="2400" dirty="0">
              <a:solidFill>
                <a:srgbClr val="1065AB"/>
              </a:solidFill>
              <a:latin typeface="Tahoma" panose="020B0604030504040204" pitchFamily="34" charset="0"/>
              <a:ea typeface="Calibri" panose="020F0502020204030204" pitchFamily="34" charset="0"/>
              <a:cs typeface="Times New Roman" panose="02020603050405020304" pitchFamily="18" charset="0"/>
            </a:endParaRPr>
          </a:p>
        </p:txBody>
      </p:sp>
      <p:pic>
        <p:nvPicPr>
          <p:cNvPr id="11" name="Obraz 10">
            <a:extLst>
              <a:ext uri="{FF2B5EF4-FFF2-40B4-BE49-F238E27FC236}">
                <a16:creationId xmlns:a16="http://schemas.microsoft.com/office/drawing/2014/main" id="{B9BC728D-C055-69FA-E019-5599EC766F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5911" y="2541978"/>
            <a:ext cx="939165" cy="939165"/>
          </a:xfrm>
          <a:prstGeom prst="rect">
            <a:avLst/>
          </a:prstGeom>
          <a:noFill/>
        </p:spPr>
      </p:pic>
    </p:spTree>
    <p:extLst>
      <p:ext uri="{BB962C8B-B14F-4D97-AF65-F5344CB8AC3E}">
        <p14:creationId xmlns:p14="http://schemas.microsoft.com/office/powerpoint/2010/main" val="27404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nSpc>
                <a:spcPct val="120000"/>
              </a:lnSpc>
            </a:pPr>
            <a:r>
              <a:rPr lang="en-US" sz="3200" dirty="0"/>
              <a:t>concept of controlling</a:t>
            </a:r>
            <a:r>
              <a:rPr lang="pl-PL" sz="3200" dirty="0"/>
              <a:t>;</a:t>
            </a:r>
            <a:endParaRPr lang="en-US" sz="3200" dirty="0"/>
          </a:p>
          <a:p>
            <a:pPr>
              <a:lnSpc>
                <a:spcPct val="120000"/>
              </a:lnSpc>
            </a:pPr>
            <a:r>
              <a:rPr lang="en-US" sz="3200" dirty="0"/>
              <a:t>objectives and scope of controlling in the supply chain</a:t>
            </a:r>
            <a:r>
              <a:rPr lang="pl-PL" sz="3200" dirty="0"/>
              <a:t>;</a:t>
            </a:r>
            <a:endParaRPr lang="en-US" sz="3200" dirty="0"/>
          </a:p>
          <a:p>
            <a:pPr>
              <a:lnSpc>
                <a:spcPct val="120000"/>
              </a:lnSpc>
            </a:pPr>
            <a:r>
              <a:rPr lang="en-US" sz="3200" dirty="0"/>
              <a:t>basic Key Performance Indicators (KPIs) in the supply chain</a:t>
            </a:r>
            <a:r>
              <a:rPr lang="pl-PL" sz="3200" dirty="0"/>
              <a:t>.</a:t>
            </a:r>
            <a:endParaRPr lang="en-US" sz="32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KPI in SCM – </a:t>
            </a:r>
            <a:r>
              <a:rPr lang="pl-PL" dirty="0" err="1"/>
              <a:t>Example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215851" y="1435610"/>
            <a:ext cx="10862267" cy="664495"/>
          </a:xfrm>
        </p:spPr>
        <p:txBody>
          <a:bodyPr>
            <a:noAutofit/>
          </a:bodyPr>
          <a:lstStyle/>
          <a:p>
            <a:pPr marL="0" indent="0" algn="just">
              <a:lnSpc>
                <a:spcPct val="110000"/>
              </a:lnSpc>
              <a:buNone/>
            </a:pPr>
            <a:r>
              <a:rPr lang="en-US" sz="2000" dirty="0"/>
              <a:t>Orders placed by customers and their planned delivery dates are presented in the table below</a:t>
            </a:r>
            <a:r>
              <a:rPr lang="pl-PL" sz="2000" dirty="0"/>
              <a:t>:</a:t>
            </a:r>
            <a:endParaRPr lang="en-US" sz="20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3" name="Tabela 2">
            <a:extLst>
              <a:ext uri="{FF2B5EF4-FFF2-40B4-BE49-F238E27FC236}">
                <a16:creationId xmlns:a16="http://schemas.microsoft.com/office/drawing/2014/main" id="{1E38CED5-FDE1-C0FD-594D-77499BFA7963}"/>
              </a:ext>
            </a:extLst>
          </p:cNvPr>
          <p:cNvGraphicFramePr>
            <a:graphicFrameLocks noGrp="1"/>
          </p:cNvGraphicFramePr>
          <p:nvPr>
            <p:extLst>
              <p:ext uri="{D42A27DB-BD31-4B8C-83A1-F6EECF244321}">
                <p14:modId xmlns:p14="http://schemas.microsoft.com/office/powerpoint/2010/main" val="2302078891"/>
              </p:ext>
            </p:extLst>
          </p:nvPr>
        </p:nvGraphicFramePr>
        <p:xfrm>
          <a:off x="3155567" y="1886202"/>
          <a:ext cx="5957902" cy="4366260"/>
        </p:xfrm>
        <a:graphic>
          <a:graphicData uri="http://schemas.openxmlformats.org/drawingml/2006/table">
            <a:tbl>
              <a:tblPr firstRow="1" bandRow="1">
                <a:tableStyleId>{5C22544A-7EE6-4342-B048-85BDC9FD1C3A}</a:tableStyleId>
              </a:tblPr>
              <a:tblGrid>
                <a:gridCol w="612420">
                  <a:extLst>
                    <a:ext uri="{9D8B030D-6E8A-4147-A177-3AD203B41FA5}">
                      <a16:colId xmlns:a16="http://schemas.microsoft.com/office/drawing/2014/main" val="237260658"/>
                    </a:ext>
                  </a:extLst>
                </a:gridCol>
                <a:gridCol w="2672741">
                  <a:extLst>
                    <a:ext uri="{9D8B030D-6E8A-4147-A177-3AD203B41FA5}">
                      <a16:colId xmlns:a16="http://schemas.microsoft.com/office/drawing/2014/main" val="1089559589"/>
                    </a:ext>
                  </a:extLst>
                </a:gridCol>
                <a:gridCol w="2672741">
                  <a:extLst>
                    <a:ext uri="{9D8B030D-6E8A-4147-A177-3AD203B41FA5}">
                      <a16:colId xmlns:a16="http://schemas.microsoft.com/office/drawing/2014/main" val="3292723896"/>
                    </a:ext>
                  </a:extLst>
                </a:gridCol>
              </a:tblGrid>
              <a:tr h="255360">
                <a:tc>
                  <a:txBody>
                    <a:bodyPr/>
                    <a:lstStyle/>
                    <a:p>
                      <a:pPr algn="ctr" fontAlgn="b"/>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No.</a:t>
                      </a:r>
                    </a:p>
                  </a:txBody>
                  <a:tcPr marL="7620" marR="7620" marT="7620" marB="0" anchor="ctr"/>
                </a:tc>
                <a:tc>
                  <a:txBody>
                    <a:bodyPr/>
                    <a:lstStyle/>
                    <a:p>
                      <a:pPr algn="ctr" fontAlgn="b"/>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Order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quantity</a:t>
                      </a:r>
                      <a:endPar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b"/>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Planned</a:t>
                      </a:r>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delivery</a:t>
                      </a:r>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date</a:t>
                      </a:r>
                      <a:endPar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extLst>
                  <a:ext uri="{0D108BD9-81ED-4DB2-BD59-A6C34878D82A}">
                    <a16:rowId xmlns:a16="http://schemas.microsoft.com/office/drawing/2014/main" val="538614586"/>
                  </a:ext>
                </a:extLst>
              </a:tr>
              <a:tr h="255360">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16.01.2023</a:t>
                      </a:r>
                    </a:p>
                  </a:txBody>
                  <a:tcPr marL="7620" marR="7620" marT="7620" marB="0" anchor="ctr"/>
                </a:tc>
                <a:extLst>
                  <a:ext uri="{0D108BD9-81ED-4DB2-BD59-A6C34878D82A}">
                    <a16:rowId xmlns:a16="http://schemas.microsoft.com/office/drawing/2014/main" val="172440165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23.02.2023</a:t>
                      </a:r>
                    </a:p>
                  </a:txBody>
                  <a:tcPr marL="7620" marR="7620" marT="7620" marB="0" anchor="ctr"/>
                </a:tc>
                <a:extLst>
                  <a:ext uri="{0D108BD9-81ED-4DB2-BD59-A6C34878D82A}">
                    <a16:rowId xmlns:a16="http://schemas.microsoft.com/office/drawing/2014/main" val="282716834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08.03.2023</a:t>
                      </a:r>
                    </a:p>
                  </a:txBody>
                  <a:tcPr marL="7620" marR="7620" marT="7620" marB="0" anchor="ctr"/>
                </a:tc>
                <a:extLst>
                  <a:ext uri="{0D108BD9-81ED-4DB2-BD59-A6C34878D82A}">
                    <a16:rowId xmlns:a16="http://schemas.microsoft.com/office/drawing/2014/main" val="2710160978"/>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12.04.2023</a:t>
                      </a:r>
                    </a:p>
                  </a:txBody>
                  <a:tcPr marL="7620" marR="7620" marT="7620" marB="0" anchor="ctr"/>
                </a:tc>
                <a:extLst>
                  <a:ext uri="{0D108BD9-81ED-4DB2-BD59-A6C34878D82A}">
                    <a16:rowId xmlns:a16="http://schemas.microsoft.com/office/drawing/2014/main" val="559356725"/>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10.05.2023</a:t>
                      </a:r>
                    </a:p>
                  </a:txBody>
                  <a:tcPr marL="7620" marR="7620" marT="7620" marB="0" anchor="ctr"/>
                </a:tc>
                <a:extLst>
                  <a:ext uri="{0D108BD9-81ED-4DB2-BD59-A6C34878D82A}">
                    <a16:rowId xmlns:a16="http://schemas.microsoft.com/office/drawing/2014/main" val="3404328603"/>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620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21.06.2023</a:t>
                      </a:r>
                    </a:p>
                  </a:txBody>
                  <a:tcPr marL="7620" marR="7620" marT="7620" marB="0" anchor="ctr"/>
                </a:tc>
                <a:extLst>
                  <a:ext uri="{0D108BD9-81ED-4DB2-BD59-A6C34878D82A}">
                    <a16:rowId xmlns:a16="http://schemas.microsoft.com/office/drawing/2014/main" val="42098489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19.07.2023</a:t>
                      </a:r>
                    </a:p>
                  </a:txBody>
                  <a:tcPr marL="7620" marR="7620" marT="7620" marB="0" anchor="ctr"/>
                </a:tc>
                <a:extLst>
                  <a:ext uri="{0D108BD9-81ED-4DB2-BD59-A6C34878D82A}">
                    <a16:rowId xmlns:a16="http://schemas.microsoft.com/office/drawing/2014/main" val="2314549910"/>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780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11.08.2023</a:t>
                      </a:r>
                    </a:p>
                  </a:txBody>
                  <a:tcPr marL="7620" marR="7620" marT="7620" marB="0" anchor="ctr"/>
                </a:tc>
                <a:extLst>
                  <a:ext uri="{0D108BD9-81ED-4DB2-BD59-A6C34878D82A}">
                    <a16:rowId xmlns:a16="http://schemas.microsoft.com/office/drawing/2014/main" val="35853860"/>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20.09.2023</a:t>
                      </a:r>
                    </a:p>
                  </a:txBody>
                  <a:tcPr marL="7620" marR="7620" marT="7620" marB="0" anchor="ctr"/>
                </a:tc>
                <a:extLst>
                  <a:ext uri="{0D108BD9-81ED-4DB2-BD59-A6C34878D82A}">
                    <a16:rowId xmlns:a16="http://schemas.microsoft.com/office/drawing/2014/main" val="2514082712"/>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06.10.2023</a:t>
                      </a:r>
                    </a:p>
                  </a:txBody>
                  <a:tcPr marL="7620" marR="7620" marT="7620" marB="0" anchor="ctr"/>
                </a:tc>
                <a:extLst>
                  <a:ext uri="{0D108BD9-81ED-4DB2-BD59-A6C34878D82A}">
                    <a16:rowId xmlns:a16="http://schemas.microsoft.com/office/drawing/2014/main" val="240234734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13.11.2023</a:t>
                      </a:r>
                    </a:p>
                  </a:txBody>
                  <a:tcPr marL="7620" marR="7620" marT="7620" marB="0" anchor="ctr"/>
                </a:tc>
                <a:extLst>
                  <a:ext uri="{0D108BD9-81ED-4DB2-BD59-A6C34878D82A}">
                    <a16:rowId xmlns:a16="http://schemas.microsoft.com/office/drawing/2014/main" val="1355840969"/>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08.12.2023</a:t>
                      </a:r>
                    </a:p>
                  </a:txBody>
                  <a:tcPr marL="7620" marR="7620" marT="7620" marB="0" anchor="ctr"/>
                </a:tc>
                <a:extLst>
                  <a:ext uri="{0D108BD9-81ED-4DB2-BD59-A6C34878D82A}">
                    <a16:rowId xmlns:a16="http://schemas.microsoft.com/office/drawing/2014/main" val="1896270829"/>
                  </a:ext>
                </a:extLst>
              </a:tr>
            </a:tbl>
          </a:graphicData>
        </a:graphic>
      </p:graphicFrame>
    </p:spTree>
    <p:extLst>
      <p:ext uri="{BB962C8B-B14F-4D97-AF65-F5344CB8AC3E}">
        <p14:creationId xmlns:p14="http://schemas.microsoft.com/office/powerpoint/2010/main" val="153850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KPI in SCM – E</a:t>
            </a:r>
            <a:r>
              <a:rPr lang="en-GB" dirty="0" err="1"/>
              <a:t>xample</a:t>
            </a:r>
            <a:endParaRPr lang="en-GB"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189892" y="1237530"/>
            <a:ext cx="10924716" cy="1041863"/>
          </a:xfrm>
        </p:spPr>
        <p:txBody>
          <a:bodyPr>
            <a:normAutofit/>
          </a:bodyPr>
          <a:lstStyle/>
          <a:p>
            <a:pPr marL="0" indent="0" algn="just">
              <a:lnSpc>
                <a:spcPct val="110000"/>
              </a:lnSpc>
              <a:spcAft>
                <a:spcPts val="1800"/>
              </a:spcAft>
              <a:buNone/>
            </a:pPr>
            <a:r>
              <a:rPr lang="en-US" sz="1800" dirty="0"/>
              <a:t>The quantities delivered to the customer along with the actual delivery date are shown in the table below</a:t>
            </a:r>
            <a:r>
              <a:rPr lang="pl-PL" sz="1800" dirty="0"/>
              <a:t>:</a:t>
            </a:r>
            <a:endParaRPr lang="en-US"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3" name="Tabela 2">
            <a:extLst>
              <a:ext uri="{FF2B5EF4-FFF2-40B4-BE49-F238E27FC236}">
                <a16:creationId xmlns:a16="http://schemas.microsoft.com/office/drawing/2014/main" id="{1E38CED5-FDE1-C0FD-594D-77499BFA7963}"/>
              </a:ext>
            </a:extLst>
          </p:cNvPr>
          <p:cNvGraphicFramePr>
            <a:graphicFrameLocks noGrp="1"/>
          </p:cNvGraphicFramePr>
          <p:nvPr>
            <p:extLst>
              <p:ext uri="{D42A27DB-BD31-4B8C-83A1-F6EECF244321}">
                <p14:modId xmlns:p14="http://schemas.microsoft.com/office/powerpoint/2010/main" val="3033162219"/>
              </p:ext>
            </p:extLst>
          </p:nvPr>
        </p:nvGraphicFramePr>
        <p:xfrm>
          <a:off x="838199" y="1758462"/>
          <a:ext cx="10924717" cy="4539084"/>
        </p:xfrm>
        <a:graphic>
          <a:graphicData uri="http://schemas.openxmlformats.org/drawingml/2006/table">
            <a:tbl>
              <a:tblPr firstRow="1" bandRow="1">
                <a:tableStyleId>{5C22544A-7EE6-4342-B048-85BDC9FD1C3A}</a:tableStyleId>
              </a:tblPr>
              <a:tblGrid>
                <a:gridCol w="591905">
                  <a:extLst>
                    <a:ext uri="{9D8B030D-6E8A-4147-A177-3AD203B41FA5}">
                      <a16:colId xmlns:a16="http://schemas.microsoft.com/office/drawing/2014/main" val="237260658"/>
                    </a:ext>
                  </a:extLst>
                </a:gridCol>
                <a:gridCol w="2583203">
                  <a:extLst>
                    <a:ext uri="{9D8B030D-6E8A-4147-A177-3AD203B41FA5}">
                      <a16:colId xmlns:a16="http://schemas.microsoft.com/office/drawing/2014/main" val="1089559589"/>
                    </a:ext>
                  </a:extLst>
                </a:gridCol>
                <a:gridCol w="2583203">
                  <a:extLst>
                    <a:ext uri="{9D8B030D-6E8A-4147-A177-3AD203B41FA5}">
                      <a16:colId xmlns:a16="http://schemas.microsoft.com/office/drawing/2014/main" val="3292723896"/>
                    </a:ext>
                  </a:extLst>
                </a:gridCol>
                <a:gridCol w="2583203">
                  <a:extLst>
                    <a:ext uri="{9D8B030D-6E8A-4147-A177-3AD203B41FA5}">
                      <a16:colId xmlns:a16="http://schemas.microsoft.com/office/drawing/2014/main" val="1153920355"/>
                    </a:ext>
                  </a:extLst>
                </a:gridCol>
                <a:gridCol w="2583203">
                  <a:extLst>
                    <a:ext uri="{9D8B030D-6E8A-4147-A177-3AD203B41FA5}">
                      <a16:colId xmlns:a16="http://schemas.microsoft.com/office/drawing/2014/main" val="3741629107"/>
                    </a:ext>
                  </a:extLst>
                </a:gridCol>
              </a:tblGrid>
              <a:tr h="326822">
                <a:tc>
                  <a:txBody>
                    <a:bodyPr/>
                    <a:lstStyle/>
                    <a:p>
                      <a:pPr algn="ctr" fontAlgn="b"/>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No.</a:t>
                      </a:r>
                    </a:p>
                  </a:txBody>
                  <a:tcPr marL="7620" marR="7620" marT="7620" marB="0" anchor="ctr"/>
                </a:tc>
                <a:tc>
                  <a:txBody>
                    <a:bodyPr/>
                    <a:lstStyle/>
                    <a:p>
                      <a:pPr algn="ctr" fontAlgn="b"/>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Order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quantity</a:t>
                      </a:r>
                      <a:endPar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b"/>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Planned</a:t>
                      </a:r>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delivery</a:t>
                      </a:r>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date</a:t>
                      </a:r>
                      <a:endPar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marL="0" algn="ctr" defTabSz="914400" rtl="0" eaLnBrk="1" fontAlgn="b" latinLnBrk="0" hangingPunct="1"/>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The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quantity</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delivered</a:t>
                      </a:r>
                      <a:endPar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marL="0" algn="ctr" defTabSz="914400" rtl="0" eaLnBrk="1" fontAlgn="b" latinLnBrk="0" hangingPunct="1"/>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Actual</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delivery</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date</a:t>
                      </a:r>
                      <a:endPar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extLst>
                  <a:ext uri="{0D108BD9-81ED-4DB2-BD59-A6C34878D82A}">
                    <a16:rowId xmlns:a16="http://schemas.microsoft.com/office/drawing/2014/main" val="538614586"/>
                  </a:ext>
                </a:extLst>
              </a:tr>
              <a:tr h="326822">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16.01.2023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16.01.2023</a:t>
                      </a:r>
                    </a:p>
                  </a:txBody>
                  <a:tcPr marL="7620" marR="7620" marT="7620" marB="0" anchor="b"/>
                </a:tc>
                <a:extLst>
                  <a:ext uri="{0D108BD9-81ED-4DB2-BD59-A6C34878D82A}">
                    <a16:rowId xmlns:a16="http://schemas.microsoft.com/office/drawing/2014/main" val="1724401651"/>
                  </a:ext>
                </a:extLst>
              </a:tr>
              <a:tr h="32682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23.02.2023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550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27.02.2023</a:t>
                      </a:r>
                    </a:p>
                  </a:txBody>
                  <a:tcPr marL="7620" marR="7620" marT="7620" marB="0" anchor="b"/>
                </a:tc>
                <a:extLst>
                  <a:ext uri="{0D108BD9-81ED-4DB2-BD59-A6C34878D82A}">
                    <a16:rowId xmlns:a16="http://schemas.microsoft.com/office/drawing/2014/main" val="2827168341"/>
                  </a:ext>
                </a:extLst>
              </a:tr>
              <a:tr h="32682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08.03.2023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480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08.03.2023</a:t>
                      </a:r>
                    </a:p>
                  </a:txBody>
                  <a:tcPr marL="7620" marR="7620" marT="7620" marB="0" anchor="b"/>
                </a:tc>
                <a:extLst>
                  <a:ext uri="{0D108BD9-81ED-4DB2-BD59-A6C34878D82A}">
                    <a16:rowId xmlns:a16="http://schemas.microsoft.com/office/drawing/2014/main" val="2710160978"/>
                  </a:ext>
                </a:extLst>
              </a:tr>
              <a:tr h="32682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12.04.2023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12.04.2023</a:t>
                      </a:r>
                    </a:p>
                  </a:txBody>
                  <a:tcPr marL="7620" marR="7620" marT="7620" marB="0" anchor="b"/>
                </a:tc>
                <a:extLst>
                  <a:ext uri="{0D108BD9-81ED-4DB2-BD59-A6C34878D82A}">
                    <a16:rowId xmlns:a16="http://schemas.microsoft.com/office/drawing/2014/main" val="559356725"/>
                  </a:ext>
                </a:extLst>
              </a:tr>
              <a:tr h="326822">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10.05.2023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390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10.05.2023</a:t>
                      </a:r>
                    </a:p>
                  </a:txBody>
                  <a:tcPr marL="7620" marR="7620" marT="7620" marB="0" anchor="b"/>
                </a:tc>
                <a:extLst>
                  <a:ext uri="{0D108BD9-81ED-4DB2-BD59-A6C34878D82A}">
                    <a16:rowId xmlns:a16="http://schemas.microsoft.com/office/drawing/2014/main" val="3404328603"/>
                  </a:ext>
                </a:extLst>
              </a:tr>
              <a:tr h="32682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620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21.06.2023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21.06.2023</a:t>
                      </a:r>
                    </a:p>
                  </a:txBody>
                  <a:tcPr marL="7620" marR="7620" marT="7620" marB="0" anchor="b"/>
                </a:tc>
                <a:extLst>
                  <a:ext uri="{0D108BD9-81ED-4DB2-BD59-A6C34878D82A}">
                    <a16:rowId xmlns:a16="http://schemas.microsoft.com/office/drawing/2014/main" val="420984891"/>
                  </a:ext>
                </a:extLst>
              </a:tr>
              <a:tr h="32682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19.07.2023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19.07.2023</a:t>
                      </a:r>
                    </a:p>
                  </a:txBody>
                  <a:tcPr marL="7620" marR="7620" marT="7620" marB="0" anchor="b"/>
                </a:tc>
                <a:extLst>
                  <a:ext uri="{0D108BD9-81ED-4DB2-BD59-A6C34878D82A}">
                    <a16:rowId xmlns:a16="http://schemas.microsoft.com/office/drawing/2014/main" val="2314549910"/>
                  </a:ext>
                </a:extLst>
              </a:tr>
              <a:tr h="32682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11.08.2023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780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11.08.2023</a:t>
                      </a:r>
                    </a:p>
                  </a:txBody>
                  <a:tcPr marL="7620" marR="7620" marT="7620" marB="0" anchor="b"/>
                </a:tc>
                <a:extLst>
                  <a:ext uri="{0D108BD9-81ED-4DB2-BD59-A6C34878D82A}">
                    <a16:rowId xmlns:a16="http://schemas.microsoft.com/office/drawing/2014/main" val="35853860"/>
                  </a:ext>
                </a:extLst>
              </a:tr>
              <a:tr h="32682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20.09.2023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900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20.09.2023</a:t>
                      </a:r>
                    </a:p>
                  </a:txBody>
                  <a:tcPr marL="7620" marR="7620" marT="7620" marB="0" anchor="b"/>
                </a:tc>
                <a:extLst>
                  <a:ext uri="{0D108BD9-81ED-4DB2-BD59-A6C34878D82A}">
                    <a16:rowId xmlns:a16="http://schemas.microsoft.com/office/drawing/2014/main" val="2514082712"/>
                  </a:ext>
                </a:extLst>
              </a:tr>
              <a:tr h="32682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06.10.2023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300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06.10.2023</a:t>
                      </a:r>
                    </a:p>
                  </a:txBody>
                  <a:tcPr marL="7620" marR="7620" marT="7620" marB="0" anchor="b"/>
                </a:tc>
                <a:extLst>
                  <a:ext uri="{0D108BD9-81ED-4DB2-BD59-A6C34878D82A}">
                    <a16:rowId xmlns:a16="http://schemas.microsoft.com/office/drawing/2014/main" val="2402347341"/>
                  </a:ext>
                </a:extLst>
              </a:tr>
              <a:tr h="32682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13.11.2023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690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13.11.2023</a:t>
                      </a:r>
                    </a:p>
                  </a:txBody>
                  <a:tcPr marL="7620" marR="7620" marT="7620" marB="0" anchor="b"/>
                </a:tc>
                <a:extLst>
                  <a:ext uri="{0D108BD9-81ED-4DB2-BD59-A6C34878D82A}">
                    <a16:rowId xmlns:a16="http://schemas.microsoft.com/office/drawing/2014/main" val="1355840969"/>
                  </a:ext>
                </a:extLst>
              </a:tr>
              <a:tr h="32682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08.12.2023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250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08.12.2023</a:t>
                      </a:r>
                    </a:p>
                  </a:txBody>
                  <a:tcPr marL="7620" marR="7620" marT="7620" marB="0" anchor="b"/>
                </a:tc>
                <a:extLst>
                  <a:ext uri="{0D108BD9-81ED-4DB2-BD59-A6C34878D82A}">
                    <a16:rowId xmlns:a16="http://schemas.microsoft.com/office/drawing/2014/main" val="1896270829"/>
                  </a:ext>
                </a:extLst>
              </a:tr>
            </a:tbl>
          </a:graphicData>
        </a:graphic>
      </p:graphicFrame>
      <p:sp>
        <p:nvSpPr>
          <p:cNvPr id="2" name="Prostokąt 1">
            <a:extLst>
              <a:ext uri="{FF2B5EF4-FFF2-40B4-BE49-F238E27FC236}">
                <a16:creationId xmlns:a16="http://schemas.microsoft.com/office/drawing/2014/main" id="{4F95415C-F9F4-50D4-B6DD-ADD903A10F22}"/>
              </a:ext>
            </a:extLst>
          </p:cNvPr>
          <p:cNvSpPr/>
          <p:nvPr/>
        </p:nvSpPr>
        <p:spPr>
          <a:xfrm>
            <a:off x="1784412" y="3492606"/>
            <a:ext cx="9472473" cy="819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800" b="1" dirty="0" err="1">
                <a:latin typeface="Tahoma" panose="020B0604030504040204" pitchFamily="34" charset="0"/>
                <a:ea typeface="Tahoma" panose="020B0604030504040204" pitchFamily="34" charset="0"/>
                <a:cs typeface="Tahoma" panose="020B0604030504040204" pitchFamily="34" charset="0"/>
              </a:rPr>
              <a:t>Based</a:t>
            </a:r>
            <a:r>
              <a:rPr lang="pl-PL" sz="2800" b="1" dirty="0">
                <a:latin typeface="Tahoma" panose="020B0604030504040204" pitchFamily="34" charset="0"/>
                <a:ea typeface="Tahoma" panose="020B0604030504040204" pitchFamily="34" charset="0"/>
                <a:cs typeface="Tahoma" panose="020B0604030504040204" pitchFamily="34" charset="0"/>
              </a:rPr>
              <a:t> on data </a:t>
            </a:r>
            <a:r>
              <a:rPr lang="pl-PL" sz="2800" b="1" dirty="0" err="1">
                <a:latin typeface="Tahoma" panose="020B0604030504040204" pitchFamily="34" charset="0"/>
                <a:ea typeface="Tahoma" panose="020B0604030504040204" pitchFamily="34" charset="0"/>
                <a:cs typeface="Tahoma" panose="020B0604030504040204" pitchFamily="34" charset="0"/>
              </a:rPr>
              <a:t>provided</a:t>
            </a:r>
            <a:r>
              <a:rPr lang="pl-PL" sz="2800" b="1" dirty="0">
                <a:latin typeface="Tahoma" panose="020B0604030504040204" pitchFamily="34" charset="0"/>
                <a:ea typeface="Tahoma" panose="020B0604030504040204" pitchFamily="34" charset="0"/>
                <a:cs typeface="Tahoma" panose="020B0604030504040204" pitchFamily="34" charset="0"/>
              </a:rPr>
              <a:t> in the </a:t>
            </a:r>
            <a:r>
              <a:rPr lang="pl-PL" sz="2800" b="1" dirty="0" err="1">
                <a:latin typeface="Tahoma" panose="020B0604030504040204" pitchFamily="34" charset="0"/>
                <a:ea typeface="Tahoma" panose="020B0604030504040204" pitchFamily="34" charset="0"/>
                <a:cs typeface="Tahoma" panose="020B0604030504040204" pitchFamily="34" charset="0"/>
              </a:rPr>
              <a:t>table</a:t>
            </a:r>
            <a:r>
              <a:rPr lang="pl-PL" sz="2800" b="1" dirty="0">
                <a:latin typeface="Tahoma" panose="020B0604030504040204" pitchFamily="34" charset="0"/>
                <a:ea typeface="Tahoma" panose="020B0604030504040204" pitchFamily="34" charset="0"/>
                <a:cs typeface="Tahoma" panose="020B0604030504040204" pitchFamily="34" charset="0"/>
              </a:rPr>
              <a:t>, </a:t>
            </a:r>
            <a:r>
              <a:rPr lang="pl-PL" sz="2800" b="1" dirty="0" err="1">
                <a:latin typeface="Tahoma" panose="020B0604030504040204" pitchFamily="34" charset="0"/>
                <a:ea typeface="Tahoma" panose="020B0604030504040204" pitchFamily="34" charset="0"/>
                <a:cs typeface="Tahoma" panose="020B0604030504040204" pitchFamily="34" charset="0"/>
              </a:rPr>
              <a:t>calculate</a:t>
            </a:r>
            <a:r>
              <a:rPr lang="pl-PL" sz="2800" b="1" dirty="0">
                <a:latin typeface="Tahoma" panose="020B0604030504040204" pitchFamily="34" charset="0"/>
                <a:ea typeface="Tahoma" panose="020B0604030504040204" pitchFamily="34" charset="0"/>
                <a:cs typeface="Tahoma" panose="020B0604030504040204" pitchFamily="34" charset="0"/>
              </a:rPr>
              <a:t> OTIF</a:t>
            </a:r>
          </a:p>
        </p:txBody>
      </p:sp>
    </p:spTree>
    <p:extLst>
      <p:ext uri="{BB962C8B-B14F-4D97-AF65-F5344CB8AC3E}">
        <p14:creationId xmlns:p14="http://schemas.microsoft.com/office/powerpoint/2010/main" val="3212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KPI in SCM – E</a:t>
            </a:r>
            <a:r>
              <a:rPr lang="en-GB" dirty="0" err="1"/>
              <a:t>xample</a:t>
            </a:r>
            <a:endParaRPr lang="en-GB"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435610"/>
            <a:ext cx="11182166" cy="1041863"/>
          </a:xfrm>
        </p:spPr>
        <p:txBody>
          <a:bodyPr>
            <a:normAutofit/>
          </a:bodyPr>
          <a:lstStyle/>
          <a:p>
            <a:pPr marL="342900" indent="-342900" algn="just">
              <a:buFont typeface="+mj-lt"/>
              <a:buAutoNum type="arabicPeriod"/>
            </a:pPr>
            <a:r>
              <a:rPr lang="en-US" sz="2400" dirty="0"/>
              <a:t>Verification of quantities delivered to the customer</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3" name="Tabela 2">
            <a:extLst>
              <a:ext uri="{FF2B5EF4-FFF2-40B4-BE49-F238E27FC236}">
                <a16:creationId xmlns:a16="http://schemas.microsoft.com/office/drawing/2014/main" id="{1E38CED5-FDE1-C0FD-594D-77499BFA7963}"/>
              </a:ext>
            </a:extLst>
          </p:cNvPr>
          <p:cNvGraphicFramePr>
            <a:graphicFrameLocks noGrp="1"/>
          </p:cNvGraphicFramePr>
          <p:nvPr>
            <p:extLst>
              <p:ext uri="{D42A27DB-BD31-4B8C-83A1-F6EECF244321}">
                <p14:modId xmlns:p14="http://schemas.microsoft.com/office/powerpoint/2010/main" val="575094080"/>
              </p:ext>
            </p:extLst>
          </p:nvPr>
        </p:nvGraphicFramePr>
        <p:xfrm>
          <a:off x="676099" y="1876154"/>
          <a:ext cx="10924717" cy="4366260"/>
        </p:xfrm>
        <a:graphic>
          <a:graphicData uri="http://schemas.openxmlformats.org/drawingml/2006/table">
            <a:tbl>
              <a:tblPr firstRow="1" bandRow="1">
                <a:tableStyleId>{5C22544A-7EE6-4342-B048-85BDC9FD1C3A}</a:tableStyleId>
              </a:tblPr>
              <a:tblGrid>
                <a:gridCol w="591905">
                  <a:extLst>
                    <a:ext uri="{9D8B030D-6E8A-4147-A177-3AD203B41FA5}">
                      <a16:colId xmlns:a16="http://schemas.microsoft.com/office/drawing/2014/main" val="237260658"/>
                    </a:ext>
                  </a:extLst>
                </a:gridCol>
                <a:gridCol w="2583203">
                  <a:extLst>
                    <a:ext uri="{9D8B030D-6E8A-4147-A177-3AD203B41FA5}">
                      <a16:colId xmlns:a16="http://schemas.microsoft.com/office/drawing/2014/main" val="1089559589"/>
                    </a:ext>
                  </a:extLst>
                </a:gridCol>
                <a:gridCol w="2583203">
                  <a:extLst>
                    <a:ext uri="{9D8B030D-6E8A-4147-A177-3AD203B41FA5}">
                      <a16:colId xmlns:a16="http://schemas.microsoft.com/office/drawing/2014/main" val="3292723896"/>
                    </a:ext>
                  </a:extLst>
                </a:gridCol>
                <a:gridCol w="2583203">
                  <a:extLst>
                    <a:ext uri="{9D8B030D-6E8A-4147-A177-3AD203B41FA5}">
                      <a16:colId xmlns:a16="http://schemas.microsoft.com/office/drawing/2014/main" val="1153920355"/>
                    </a:ext>
                  </a:extLst>
                </a:gridCol>
                <a:gridCol w="2583203">
                  <a:extLst>
                    <a:ext uri="{9D8B030D-6E8A-4147-A177-3AD203B41FA5}">
                      <a16:colId xmlns:a16="http://schemas.microsoft.com/office/drawing/2014/main" val="3741629107"/>
                    </a:ext>
                  </a:extLst>
                </a:gridCol>
              </a:tblGrid>
              <a:tr h="255360">
                <a:tc>
                  <a:txBody>
                    <a:bodyPr/>
                    <a:lstStyle/>
                    <a:p>
                      <a:pPr algn="ctr" fontAlgn="b"/>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No.</a:t>
                      </a:r>
                    </a:p>
                  </a:txBody>
                  <a:tcPr marL="7620" marR="7620" marT="7620" marB="0" anchor="ctr"/>
                </a:tc>
                <a:tc>
                  <a:txBody>
                    <a:bodyPr/>
                    <a:lstStyle/>
                    <a:p>
                      <a:pPr algn="ctr" fontAlgn="b"/>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Order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quantity</a:t>
                      </a:r>
                      <a:endPar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b"/>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Planned</a:t>
                      </a:r>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delivery</a:t>
                      </a:r>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date</a:t>
                      </a:r>
                      <a:endPar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marL="0" algn="ctr" defTabSz="914400" rtl="0" eaLnBrk="1" fontAlgn="b" latinLnBrk="0" hangingPunct="1"/>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The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quantity</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delivered</a:t>
                      </a:r>
                      <a:endPar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marL="0" algn="ctr" defTabSz="914400" rtl="0" eaLnBrk="1" fontAlgn="b" latinLnBrk="0" hangingPunct="1"/>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Actual</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delivery</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date</a:t>
                      </a:r>
                      <a:endPar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extLst>
                  <a:ext uri="{0D108BD9-81ED-4DB2-BD59-A6C34878D82A}">
                    <a16:rowId xmlns:a16="http://schemas.microsoft.com/office/drawing/2014/main" val="538614586"/>
                  </a:ext>
                </a:extLst>
              </a:tr>
              <a:tr h="255360">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16.01.2023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16.01.2023</a:t>
                      </a:r>
                    </a:p>
                  </a:txBody>
                  <a:tcPr marL="7620" marR="7620" marT="7620" marB="0" anchor="b"/>
                </a:tc>
                <a:extLst>
                  <a:ext uri="{0D108BD9-81ED-4DB2-BD59-A6C34878D82A}">
                    <a16:rowId xmlns:a16="http://schemas.microsoft.com/office/drawing/2014/main" val="172440165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23.02.2023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550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27.02.2023</a:t>
                      </a:r>
                    </a:p>
                  </a:txBody>
                  <a:tcPr marL="7620" marR="7620" marT="7620" marB="0" anchor="b"/>
                </a:tc>
                <a:extLst>
                  <a:ext uri="{0D108BD9-81ED-4DB2-BD59-A6C34878D82A}">
                    <a16:rowId xmlns:a16="http://schemas.microsoft.com/office/drawing/2014/main" val="282716834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08.03.2023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480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08.03.2023</a:t>
                      </a:r>
                    </a:p>
                  </a:txBody>
                  <a:tcPr marL="7620" marR="7620" marT="7620" marB="0" anchor="b"/>
                </a:tc>
                <a:extLst>
                  <a:ext uri="{0D108BD9-81ED-4DB2-BD59-A6C34878D82A}">
                    <a16:rowId xmlns:a16="http://schemas.microsoft.com/office/drawing/2014/main" val="2710160978"/>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12.04.2023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12.04.2023</a:t>
                      </a:r>
                    </a:p>
                  </a:txBody>
                  <a:tcPr marL="7620" marR="7620" marT="7620" marB="0" anchor="b"/>
                </a:tc>
                <a:extLst>
                  <a:ext uri="{0D108BD9-81ED-4DB2-BD59-A6C34878D82A}">
                    <a16:rowId xmlns:a16="http://schemas.microsoft.com/office/drawing/2014/main" val="559356725"/>
                  </a:ext>
                </a:extLst>
              </a:tr>
              <a:tr h="255360">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10.05.2023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390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10.05.2023</a:t>
                      </a:r>
                    </a:p>
                  </a:txBody>
                  <a:tcPr marL="7620" marR="7620" marT="7620" marB="0" anchor="b"/>
                </a:tc>
                <a:extLst>
                  <a:ext uri="{0D108BD9-81ED-4DB2-BD59-A6C34878D82A}">
                    <a16:rowId xmlns:a16="http://schemas.microsoft.com/office/drawing/2014/main" val="3404328603"/>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620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21.06.2023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21.06.2023</a:t>
                      </a:r>
                    </a:p>
                  </a:txBody>
                  <a:tcPr marL="7620" marR="7620" marT="7620" marB="0" anchor="b"/>
                </a:tc>
                <a:extLst>
                  <a:ext uri="{0D108BD9-81ED-4DB2-BD59-A6C34878D82A}">
                    <a16:rowId xmlns:a16="http://schemas.microsoft.com/office/drawing/2014/main" val="42098489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19.07.2023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19.07.2023</a:t>
                      </a:r>
                    </a:p>
                  </a:txBody>
                  <a:tcPr marL="7620" marR="7620" marT="7620" marB="0" anchor="b"/>
                </a:tc>
                <a:extLst>
                  <a:ext uri="{0D108BD9-81ED-4DB2-BD59-A6C34878D82A}">
                    <a16:rowId xmlns:a16="http://schemas.microsoft.com/office/drawing/2014/main" val="2314549910"/>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11.08.2023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780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11.08.2023</a:t>
                      </a:r>
                    </a:p>
                  </a:txBody>
                  <a:tcPr marL="7620" marR="7620" marT="7620" marB="0" anchor="b"/>
                </a:tc>
                <a:extLst>
                  <a:ext uri="{0D108BD9-81ED-4DB2-BD59-A6C34878D82A}">
                    <a16:rowId xmlns:a16="http://schemas.microsoft.com/office/drawing/2014/main" val="35853860"/>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20.09.2023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900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20.09.2023</a:t>
                      </a:r>
                    </a:p>
                  </a:txBody>
                  <a:tcPr marL="7620" marR="7620" marT="7620" marB="0" anchor="b"/>
                </a:tc>
                <a:extLst>
                  <a:ext uri="{0D108BD9-81ED-4DB2-BD59-A6C34878D82A}">
                    <a16:rowId xmlns:a16="http://schemas.microsoft.com/office/drawing/2014/main" val="2514082712"/>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06.10.2023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300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06.10.2023</a:t>
                      </a:r>
                    </a:p>
                  </a:txBody>
                  <a:tcPr marL="7620" marR="7620" marT="7620" marB="0" anchor="b"/>
                </a:tc>
                <a:extLst>
                  <a:ext uri="{0D108BD9-81ED-4DB2-BD59-A6C34878D82A}">
                    <a16:rowId xmlns:a16="http://schemas.microsoft.com/office/drawing/2014/main" val="240234734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13.11.2023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690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13.11.2023</a:t>
                      </a:r>
                    </a:p>
                  </a:txBody>
                  <a:tcPr marL="7620" marR="7620" marT="7620" marB="0" anchor="b"/>
                </a:tc>
                <a:extLst>
                  <a:ext uri="{0D108BD9-81ED-4DB2-BD59-A6C34878D82A}">
                    <a16:rowId xmlns:a16="http://schemas.microsoft.com/office/drawing/2014/main" val="1355840969"/>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08.12.2023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250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08.12.2023</a:t>
                      </a:r>
                    </a:p>
                  </a:txBody>
                  <a:tcPr marL="7620" marR="7620" marT="7620" marB="0" anchor="b"/>
                </a:tc>
                <a:extLst>
                  <a:ext uri="{0D108BD9-81ED-4DB2-BD59-A6C34878D82A}">
                    <a16:rowId xmlns:a16="http://schemas.microsoft.com/office/drawing/2014/main" val="1896270829"/>
                  </a:ext>
                </a:extLst>
              </a:tr>
            </a:tbl>
          </a:graphicData>
        </a:graphic>
      </p:graphicFrame>
    </p:spTree>
    <p:extLst>
      <p:ext uri="{BB962C8B-B14F-4D97-AF65-F5344CB8AC3E}">
        <p14:creationId xmlns:p14="http://schemas.microsoft.com/office/powerpoint/2010/main" val="168325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KPI in SCM – E</a:t>
            </a:r>
            <a:r>
              <a:rPr lang="en-GB" dirty="0" err="1"/>
              <a:t>xample</a:t>
            </a:r>
            <a:endParaRPr lang="en-GB"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435610"/>
            <a:ext cx="11182166" cy="1041863"/>
          </a:xfrm>
        </p:spPr>
        <p:txBody>
          <a:bodyPr>
            <a:normAutofit/>
          </a:bodyPr>
          <a:lstStyle/>
          <a:p>
            <a:pPr marL="342900" indent="-342900" algn="just">
              <a:buFont typeface="+mj-lt"/>
              <a:buAutoNum type="arabicPeriod"/>
            </a:pPr>
            <a:r>
              <a:rPr lang="en-US" sz="2400" dirty="0"/>
              <a:t>Verification of quantities delivered to the customer</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3" name="Tabela 2">
            <a:extLst>
              <a:ext uri="{FF2B5EF4-FFF2-40B4-BE49-F238E27FC236}">
                <a16:creationId xmlns:a16="http://schemas.microsoft.com/office/drawing/2014/main" id="{1E38CED5-FDE1-C0FD-594D-77499BFA7963}"/>
              </a:ext>
            </a:extLst>
          </p:cNvPr>
          <p:cNvGraphicFramePr>
            <a:graphicFrameLocks noGrp="1"/>
          </p:cNvGraphicFramePr>
          <p:nvPr>
            <p:extLst>
              <p:ext uri="{D42A27DB-BD31-4B8C-83A1-F6EECF244321}">
                <p14:modId xmlns:p14="http://schemas.microsoft.com/office/powerpoint/2010/main" val="3924981045"/>
              </p:ext>
            </p:extLst>
          </p:nvPr>
        </p:nvGraphicFramePr>
        <p:xfrm>
          <a:off x="838197" y="1875347"/>
          <a:ext cx="10924717" cy="4366260"/>
        </p:xfrm>
        <a:graphic>
          <a:graphicData uri="http://schemas.openxmlformats.org/drawingml/2006/table">
            <a:tbl>
              <a:tblPr firstRow="1" bandRow="1">
                <a:tableStyleId>{5C22544A-7EE6-4342-B048-85BDC9FD1C3A}</a:tableStyleId>
              </a:tblPr>
              <a:tblGrid>
                <a:gridCol w="591905">
                  <a:extLst>
                    <a:ext uri="{9D8B030D-6E8A-4147-A177-3AD203B41FA5}">
                      <a16:colId xmlns:a16="http://schemas.microsoft.com/office/drawing/2014/main" val="237260658"/>
                    </a:ext>
                  </a:extLst>
                </a:gridCol>
                <a:gridCol w="2583203">
                  <a:extLst>
                    <a:ext uri="{9D8B030D-6E8A-4147-A177-3AD203B41FA5}">
                      <a16:colId xmlns:a16="http://schemas.microsoft.com/office/drawing/2014/main" val="1089559589"/>
                    </a:ext>
                  </a:extLst>
                </a:gridCol>
                <a:gridCol w="2583203">
                  <a:extLst>
                    <a:ext uri="{9D8B030D-6E8A-4147-A177-3AD203B41FA5}">
                      <a16:colId xmlns:a16="http://schemas.microsoft.com/office/drawing/2014/main" val="3292723896"/>
                    </a:ext>
                  </a:extLst>
                </a:gridCol>
                <a:gridCol w="2583203">
                  <a:extLst>
                    <a:ext uri="{9D8B030D-6E8A-4147-A177-3AD203B41FA5}">
                      <a16:colId xmlns:a16="http://schemas.microsoft.com/office/drawing/2014/main" val="1153920355"/>
                    </a:ext>
                  </a:extLst>
                </a:gridCol>
                <a:gridCol w="2583203">
                  <a:extLst>
                    <a:ext uri="{9D8B030D-6E8A-4147-A177-3AD203B41FA5}">
                      <a16:colId xmlns:a16="http://schemas.microsoft.com/office/drawing/2014/main" val="3741629107"/>
                    </a:ext>
                  </a:extLst>
                </a:gridCol>
              </a:tblGrid>
              <a:tr h="255360">
                <a:tc>
                  <a:txBody>
                    <a:bodyPr/>
                    <a:lstStyle/>
                    <a:p>
                      <a:pPr algn="ctr" fontAlgn="b"/>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No.</a:t>
                      </a:r>
                    </a:p>
                  </a:txBody>
                  <a:tcPr marL="7620" marR="7620" marT="7620" marB="0" anchor="ctr"/>
                </a:tc>
                <a:tc>
                  <a:txBody>
                    <a:bodyPr/>
                    <a:lstStyle/>
                    <a:p>
                      <a:pPr algn="ctr" fontAlgn="b"/>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Order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quantity</a:t>
                      </a:r>
                      <a:endPar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b"/>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Planned</a:t>
                      </a:r>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delivery</a:t>
                      </a:r>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date</a:t>
                      </a:r>
                      <a:endPar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marL="0" algn="ctr" defTabSz="914400" rtl="0" eaLnBrk="1" fontAlgn="b" latinLnBrk="0" hangingPunct="1"/>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The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quantity</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delivered</a:t>
                      </a:r>
                      <a:endPar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marL="0" algn="ctr" defTabSz="914400" rtl="0" eaLnBrk="1" fontAlgn="b" latinLnBrk="0" hangingPunct="1"/>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Actual</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delivery</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date</a:t>
                      </a:r>
                      <a:endPar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extLst>
                  <a:ext uri="{0D108BD9-81ED-4DB2-BD59-A6C34878D82A}">
                    <a16:rowId xmlns:a16="http://schemas.microsoft.com/office/drawing/2014/main" val="538614586"/>
                  </a:ext>
                </a:extLst>
              </a:tr>
              <a:tr h="255360">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16.01.2023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16.01.2023</a:t>
                      </a:r>
                    </a:p>
                  </a:txBody>
                  <a:tcPr marL="7620" marR="7620" marT="7620" marB="0" anchor="b"/>
                </a:tc>
                <a:extLst>
                  <a:ext uri="{0D108BD9-81ED-4DB2-BD59-A6C34878D82A}">
                    <a16:rowId xmlns:a16="http://schemas.microsoft.com/office/drawing/2014/main" val="172440165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23.02.2023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550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27.02.2023</a:t>
                      </a:r>
                    </a:p>
                  </a:txBody>
                  <a:tcPr marL="7620" marR="7620" marT="7620" marB="0" anchor="b"/>
                </a:tc>
                <a:extLst>
                  <a:ext uri="{0D108BD9-81ED-4DB2-BD59-A6C34878D82A}">
                    <a16:rowId xmlns:a16="http://schemas.microsoft.com/office/drawing/2014/main" val="282716834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08.03.2023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480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08.03.2023</a:t>
                      </a:r>
                    </a:p>
                  </a:txBody>
                  <a:tcPr marL="7620" marR="7620" marT="7620" marB="0" anchor="b"/>
                </a:tc>
                <a:extLst>
                  <a:ext uri="{0D108BD9-81ED-4DB2-BD59-A6C34878D82A}">
                    <a16:rowId xmlns:a16="http://schemas.microsoft.com/office/drawing/2014/main" val="2710160978"/>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12.04.2023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12.04.2023</a:t>
                      </a:r>
                    </a:p>
                  </a:txBody>
                  <a:tcPr marL="7620" marR="7620" marT="7620" marB="0" anchor="b"/>
                </a:tc>
                <a:extLst>
                  <a:ext uri="{0D108BD9-81ED-4DB2-BD59-A6C34878D82A}">
                    <a16:rowId xmlns:a16="http://schemas.microsoft.com/office/drawing/2014/main" val="559356725"/>
                  </a:ext>
                </a:extLst>
              </a:tr>
              <a:tr h="255360">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10.05.2023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390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10.05.2023</a:t>
                      </a:r>
                    </a:p>
                  </a:txBody>
                  <a:tcPr marL="7620" marR="7620" marT="7620" marB="0" anchor="b"/>
                </a:tc>
                <a:extLst>
                  <a:ext uri="{0D108BD9-81ED-4DB2-BD59-A6C34878D82A}">
                    <a16:rowId xmlns:a16="http://schemas.microsoft.com/office/drawing/2014/main" val="3404328603"/>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7620" marR="7620" marT="7620" marB="0" anchor="ctr"/>
                </a:tc>
                <a:tc>
                  <a:txBody>
                    <a:bodyPr/>
                    <a:lstStyle/>
                    <a:p>
                      <a:pPr algn="ctr" fontAlgn="b"/>
                      <a:r>
                        <a:rPr lang="pl-PL" sz="20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620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21.06.2023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600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21.06.2023</a:t>
                      </a:r>
                    </a:p>
                  </a:txBody>
                  <a:tcPr marL="7620" marR="7620" marT="7620" marB="0" anchor="b"/>
                </a:tc>
                <a:extLst>
                  <a:ext uri="{0D108BD9-81ED-4DB2-BD59-A6C34878D82A}">
                    <a16:rowId xmlns:a16="http://schemas.microsoft.com/office/drawing/2014/main" val="42098489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19.07.2023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19.07.2023</a:t>
                      </a:r>
                    </a:p>
                  </a:txBody>
                  <a:tcPr marL="7620" marR="7620" marT="7620" marB="0" anchor="b"/>
                </a:tc>
                <a:extLst>
                  <a:ext uri="{0D108BD9-81ED-4DB2-BD59-A6C34878D82A}">
                    <a16:rowId xmlns:a16="http://schemas.microsoft.com/office/drawing/2014/main" val="2314549910"/>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11.08.2023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780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11.08.2023</a:t>
                      </a:r>
                    </a:p>
                  </a:txBody>
                  <a:tcPr marL="7620" marR="7620" marT="7620" marB="0" anchor="b"/>
                </a:tc>
                <a:extLst>
                  <a:ext uri="{0D108BD9-81ED-4DB2-BD59-A6C34878D82A}">
                    <a16:rowId xmlns:a16="http://schemas.microsoft.com/office/drawing/2014/main" val="35853860"/>
                  </a:ext>
                </a:extLst>
              </a:tr>
              <a:tr h="28945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20.09.2023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900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20.09.2023</a:t>
                      </a:r>
                    </a:p>
                  </a:txBody>
                  <a:tcPr marL="7620" marR="7620" marT="7620" marB="0" anchor="b"/>
                </a:tc>
                <a:extLst>
                  <a:ext uri="{0D108BD9-81ED-4DB2-BD59-A6C34878D82A}">
                    <a16:rowId xmlns:a16="http://schemas.microsoft.com/office/drawing/2014/main" val="2514082712"/>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7620" marR="7620" marT="7620" marB="0" anchor="ctr"/>
                </a:tc>
                <a:tc>
                  <a:txBody>
                    <a:bodyPr/>
                    <a:lstStyle/>
                    <a:p>
                      <a:pPr algn="ctr" fontAlgn="b"/>
                      <a:r>
                        <a:rPr lang="pl-PL" sz="20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06.10.2023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300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06.10.2023</a:t>
                      </a:r>
                    </a:p>
                  </a:txBody>
                  <a:tcPr marL="7620" marR="7620" marT="7620" marB="0" anchor="b"/>
                </a:tc>
                <a:extLst>
                  <a:ext uri="{0D108BD9-81ED-4DB2-BD59-A6C34878D82A}">
                    <a16:rowId xmlns:a16="http://schemas.microsoft.com/office/drawing/2014/main" val="240234734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13.11.2023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690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13.11.2023</a:t>
                      </a:r>
                    </a:p>
                  </a:txBody>
                  <a:tcPr marL="7620" marR="7620" marT="7620" marB="0" anchor="b"/>
                </a:tc>
                <a:extLst>
                  <a:ext uri="{0D108BD9-81ED-4DB2-BD59-A6C34878D82A}">
                    <a16:rowId xmlns:a16="http://schemas.microsoft.com/office/drawing/2014/main" val="1355840969"/>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08.12.2023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250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08.12.2023</a:t>
                      </a:r>
                    </a:p>
                  </a:txBody>
                  <a:tcPr marL="7620" marR="7620" marT="7620" marB="0" anchor="b"/>
                </a:tc>
                <a:extLst>
                  <a:ext uri="{0D108BD9-81ED-4DB2-BD59-A6C34878D82A}">
                    <a16:rowId xmlns:a16="http://schemas.microsoft.com/office/drawing/2014/main" val="1896270829"/>
                  </a:ext>
                </a:extLst>
              </a:tr>
            </a:tbl>
          </a:graphicData>
        </a:graphic>
      </p:graphicFrame>
      <p:sp>
        <p:nvSpPr>
          <p:cNvPr id="2" name="Strzałka: w prawo 1">
            <a:extLst>
              <a:ext uri="{FF2B5EF4-FFF2-40B4-BE49-F238E27FC236}">
                <a16:creationId xmlns:a16="http://schemas.microsoft.com/office/drawing/2014/main" id="{192CF152-2D92-129F-289B-1F8F4F4A26DC}"/>
              </a:ext>
            </a:extLst>
          </p:cNvPr>
          <p:cNvSpPr/>
          <p:nvPr/>
        </p:nvSpPr>
        <p:spPr>
          <a:xfrm>
            <a:off x="1608666" y="3667423"/>
            <a:ext cx="726161" cy="47730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a:extLst>
              <a:ext uri="{FF2B5EF4-FFF2-40B4-BE49-F238E27FC236}">
                <a16:creationId xmlns:a16="http://schemas.microsoft.com/office/drawing/2014/main" id="{0D9DCC8B-0B58-76FA-7F36-46A44102591A}"/>
              </a:ext>
            </a:extLst>
          </p:cNvPr>
          <p:cNvSpPr/>
          <p:nvPr/>
        </p:nvSpPr>
        <p:spPr>
          <a:xfrm>
            <a:off x="6794705" y="3667423"/>
            <a:ext cx="726161" cy="47730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a:extLst>
              <a:ext uri="{FF2B5EF4-FFF2-40B4-BE49-F238E27FC236}">
                <a16:creationId xmlns:a16="http://schemas.microsoft.com/office/drawing/2014/main" id="{546AF2D7-D0B4-DAD6-0519-5A779D7CDBC2}"/>
              </a:ext>
            </a:extLst>
          </p:cNvPr>
          <p:cNvSpPr/>
          <p:nvPr/>
        </p:nvSpPr>
        <p:spPr>
          <a:xfrm>
            <a:off x="1608666" y="4907579"/>
            <a:ext cx="726161" cy="47730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8">
            <a:extLst>
              <a:ext uri="{FF2B5EF4-FFF2-40B4-BE49-F238E27FC236}">
                <a16:creationId xmlns:a16="http://schemas.microsoft.com/office/drawing/2014/main" id="{D98105EB-847D-F98F-0233-CB655FF81D46}"/>
              </a:ext>
            </a:extLst>
          </p:cNvPr>
          <p:cNvSpPr/>
          <p:nvPr/>
        </p:nvSpPr>
        <p:spPr>
          <a:xfrm>
            <a:off x="6794705" y="4907579"/>
            <a:ext cx="726161" cy="47730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5402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KPI in SCM – E</a:t>
            </a:r>
            <a:r>
              <a:rPr lang="en-GB" dirty="0" err="1"/>
              <a:t>xample</a:t>
            </a:r>
            <a:endParaRPr lang="en-GB"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435610"/>
            <a:ext cx="11182166" cy="1041863"/>
          </a:xfrm>
        </p:spPr>
        <p:txBody>
          <a:bodyPr>
            <a:normAutofit/>
          </a:bodyPr>
          <a:lstStyle/>
          <a:p>
            <a:pPr marL="342900" indent="-342900" algn="just">
              <a:buFont typeface="+mj-lt"/>
              <a:buAutoNum type="arabicPeriod" startAt="2"/>
            </a:pPr>
            <a:r>
              <a:rPr lang="en-US" sz="2400" dirty="0"/>
              <a:t>Verification of delivery </a:t>
            </a:r>
            <a:r>
              <a:rPr lang="pl-PL" sz="2400" dirty="0" err="1"/>
              <a:t>dates</a:t>
            </a:r>
            <a:endParaRPr lang="en-US"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graphicFrame>
        <p:nvGraphicFramePr>
          <p:cNvPr id="3" name="Tabela 2">
            <a:extLst>
              <a:ext uri="{FF2B5EF4-FFF2-40B4-BE49-F238E27FC236}">
                <a16:creationId xmlns:a16="http://schemas.microsoft.com/office/drawing/2014/main" id="{1E38CED5-FDE1-C0FD-594D-77499BFA7963}"/>
              </a:ext>
            </a:extLst>
          </p:cNvPr>
          <p:cNvGraphicFramePr>
            <a:graphicFrameLocks noGrp="1"/>
          </p:cNvGraphicFramePr>
          <p:nvPr>
            <p:extLst>
              <p:ext uri="{D42A27DB-BD31-4B8C-83A1-F6EECF244321}">
                <p14:modId xmlns:p14="http://schemas.microsoft.com/office/powerpoint/2010/main" val="3518599890"/>
              </p:ext>
            </p:extLst>
          </p:nvPr>
        </p:nvGraphicFramePr>
        <p:xfrm>
          <a:off x="838197" y="1875347"/>
          <a:ext cx="10924717" cy="4366260"/>
        </p:xfrm>
        <a:graphic>
          <a:graphicData uri="http://schemas.openxmlformats.org/drawingml/2006/table">
            <a:tbl>
              <a:tblPr firstRow="1" bandRow="1">
                <a:tableStyleId>{5C22544A-7EE6-4342-B048-85BDC9FD1C3A}</a:tableStyleId>
              </a:tblPr>
              <a:tblGrid>
                <a:gridCol w="591905">
                  <a:extLst>
                    <a:ext uri="{9D8B030D-6E8A-4147-A177-3AD203B41FA5}">
                      <a16:colId xmlns:a16="http://schemas.microsoft.com/office/drawing/2014/main" val="237260658"/>
                    </a:ext>
                  </a:extLst>
                </a:gridCol>
                <a:gridCol w="2583203">
                  <a:extLst>
                    <a:ext uri="{9D8B030D-6E8A-4147-A177-3AD203B41FA5}">
                      <a16:colId xmlns:a16="http://schemas.microsoft.com/office/drawing/2014/main" val="1089559589"/>
                    </a:ext>
                  </a:extLst>
                </a:gridCol>
                <a:gridCol w="2583203">
                  <a:extLst>
                    <a:ext uri="{9D8B030D-6E8A-4147-A177-3AD203B41FA5}">
                      <a16:colId xmlns:a16="http://schemas.microsoft.com/office/drawing/2014/main" val="3292723896"/>
                    </a:ext>
                  </a:extLst>
                </a:gridCol>
                <a:gridCol w="2583203">
                  <a:extLst>
                    <a:ext uri="{9D8B030D-6E8A-4147-A177-3AD203B41FA5}">
                      <a16:colId xmlns:a16="http://schemas.microsoft.com/office/drawing/2014/main" val="1153920355"/>
                    </a:ext>
                  </a:extLst>
                </a:gridCol>
                <a:gridCol w="2583203">
                  <a:extLst>
                    <a:ext uri="{9D8B030D-6E8A-4147-A177-3AD203B41FA5}">
                      <a16:colId xmlns:a16="http://schemas.microsoft.com/office/drawing/2014/main" val="3741629107"/>
                    </a:ext>
                  </a:extLst>
                </a:gridCol>
              </a:tblGrid>
              <a:tr h="255360">
                <a:tc>
                  <a:txBody>
                    <a:bodyPr/>
                    <a:lstStyle/>
                    <a:p>
                      <a:pPr algn="ctr" fontAlgn="b"/>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No.</a:t>
                      </a:r>
                    </a:p>
                  </a:txBody>
                  <a:tcPr marL="7620" marR="7620" marT="7620" marB="0" anchor="ctr"/>
                </a:tc>
                <a:tc>
                  <a:txBody>
                    <a:bodyPr/>
                    <a:lstStyle/>
                    <a:p>
                      <a:pPr algn="ctr" fontAlgn="b"/>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Order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quantity</a:t>
                      </a:r>
                      <a:endPar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b"/>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Planned</a:t>
                      </a:r>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delivery</a:t>
                      </a:r>
                      <a:r>
                        <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date</a:t>
                      </a:r>
                      <a:endParaRPr lang="pl-PL" sz="2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marL="0" algn="ctr" defTabSz="914400" rtl="0" eaLnBrk="1" fontAlgn="b" latinLnBrk="0" hangingPunct="1"/>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The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quantity</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delivered</a:t>
                      </a:r>
                      <a:endPar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marL="0" algn="ctr" defTabSz="914400" rtl="0" eaLnBrk="1" fontAlgn="b" latinLnBrk="0" hangingPunct="1"/>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Actual</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delivery</a:t>
                      </a:r>
                      <a:r>
                        <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l-PL" sz="2000" b="1" i="0" u="none" strike="noStrike" kern="1200"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date</a:t>
                      </a:r>
                      <a:endParaRPr lang="pl-PL" sz="2000" b="1" i="0" u="none" strike="noStrike"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extLst>
                  <a:ext uri="{0D108BD9-81ED-4DB2-BD59-A6C34878D82A}">
                    <a16:rowId xmlns:a16="http://schemas.microsoft.com/office/drawing/2014/main" val="538614586"/>
                  </a:ext>
                </a:extLst>
              </a:tr>
              <a:tr h="255360">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16.01.2023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16.01.2023</a:t>
                      </a:r>
                    </a:p>
                  </a:txBody>
                  <a:tcPr marL="7620" marR="7620" marT="7620" marB="0" anchor="b"/>
                </a:tc>
                <a:extLst>
                  <a:ext uri="{0D108BD9-81ED-4DB2-BD59-A6C34878D82A}">
                    <a16:rowId xmlns:a16="http://schemas.microsoft.com/office/drawing/2014/main" val="172440165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550</a:t>
                      </a:r>
                    </a:p>
                  </a:txBody>
                  <a:tcPr marL="7620" marR="7620" marT="7620" marB="0" anchor="ctr"/>
                </a:tc>
                <a:tc>
                  <a:txBody>
                    <a:bodyPr/>
                    <a:lstStyle/>
                    <a:p>
                      <a:pPr algn="ctr" fontAlgn="b"/>
                      <a:r>
                        <a:rPr lang="pl-PL" sz="20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23.02.2023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550</a:t>
                      </a:r>
                    </a:p>
                  </a:txBody>
                  <a:tcPr marL="7620" marR="7620" marT="7620" marB="0" anchor="b"/>
                </a:tc>
                <a:tc>
                  <a:txBody>
                    <a:bodyPr/>
                    <a:lstStyle/>
                    <a:p>
                      <a:pPr marL="0" algn="ctr" defTabSz="914400" rtl="0" eaLnBrk="1" fontAlgn="b" latinLnBrk="0" hangingPunct="1"/>
                      <a:r>
                        <a:rPr lang="pl-PL" sz="2000" b="0" i="0" u="none" strike="noStrike"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27.02.2023</a:t>
                      </a:r>
                    </a:p>
                  </a:txBody>
                  <a:tcPr marL="7620" marR="7620" marT="7620" marB="0" anchor="b"/>
                </a:tc>
                <a:extLst>
                  <a:ext uri="{0D108BD9-81ED-4DB2-BD59-A6C34878D82A}">
                    <a16:rowId xmlns:a16="http://schemas.microsoft.com/office/drawing/2014/main" val="282716834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08.03.2023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480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08.03.2023</a:t>
                      </a:r>
                    </a:p>
                  </a:txBody>
                  <a:tcPr marL="7620" marR="7620" marT="7620" marB="0" anchor="b"/>
                </a:tc>
                <a:extLst>
                  <a:ext uri="{0D108BD9-81ED-4DB2-BD59-A6C34878D82A}">
                    <a16:rowId xmlns:a16="http://schemas.microsoft.com/office/drawing/2014/main" val="2710160978"/>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12.04.2023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12.04.2023</a:t>
                      </a:r>
                    </a:p>
                  </a:txBody>
                  <a:tcPr marL="7620" marR="7620" marT="7620" marB="0" anchor="b"/>
                </a:tc>
                <a:extLst>
                  <a:ext uri="{0D108BD9-81ED-4DB2-BD59-A6C34878D82A}">
                    <a16:rowId xmlns:a16="http://schemas.microsoft.com/office/drawing/2014/main" val="559356725"/>
                  </a:ext>
                </a:extLst>
              </a:tr>
              <a:tr h="255360">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10.05.2023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390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10.05.2023</a:t>
                      </a:r>
                    </a:p>
                  </a:txBody>
                  <a:tcPr marL="7620" marR="7620" marT="7620" marB="0" anchor="b"/>
                </a:tc>
                <a:extLst>
                  <a:ext uri="{0D108BD9-81ED-4DB2-BD59-A6C34878D82A}">
                    <a16:rowId xmlns:a16="http://schemas.microsoft.com/office/drawing/2014/main" val="3404328603"/>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7620" marR="7620" marT="7620" marB="0" anchor="ctr"/>
                </a:tc>
                <a:tc>
                  <a:txBody>
                    <a:bodyPr/>
                    <a:lstStyle/>
                    <a:p>
                      <a:pPr algn="ctr" fontAlgn="b"/>
                      <a:r>
                        <a:rPr lang="pl-PL" sz="20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620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21.06.2023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600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21.06.2023</a:t>
                      </a:r>
                    </a:p>
                  </a:txBody>
                  <a:tcPr marL="7620" marR="7620" marT="7620" marB="0" anchor="b"/>
                </a:tc>
                <a:extLst>
                  <a:ext uri="{0D108BD9-81ED-4DB2-BD59-A6C34878D82A}">
                    <a16:rowId xmlns:a16="http://schemas.microsoft.com/office/drawing/2014/main" val="42098489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19.07.2023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500</a:t>
                      </a:r>
                    </a:p>
                  </a:txBody>
                  <a:tcPr marL="7620" marR="7620" marT="7620" marB="0" anchor="b"/>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19.07.2023</a:t>
                      </a:r>
                    </a:p>
                  </a:txBody>
                  <a:tcPr marL="7620" marR="7620" marT="7620" marB="0" anchor="b"/>
                </a:tc>
                <a:extLst>
                  <a:ext uri="{0D108BD9-81ED-4DB2-BD59-A6C34878D82A}">
                    <a16:rowId xmlns:a16="http://schemas.microsoft.com/office/drawing/2014/main" val="2314549910"/>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11.08.2023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780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11.08.2023</a:t>
                      </a:r>
                    </a:p>
                  </a:txBody>
                  <a:tcPr marL="7620" marR="7620" marT="7620" marB="0" anchor="b"/>
                </a:tc>
                <a:extLst>
                  <a:ext uri="{0D108BD9-81ED-4DB2-BD59-A6C34878D82A}">
                    <a16:rowId xmlns:a16="http://schemas.microsoft.com/office/drawing/2014/main" val="35853860"/>
                  </a:ext>
                </a:extLst>
              </a:tr>
              <a:tr h="289452">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900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20.09.2023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900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20.09.2023</a:t>
                      </a:r>
                    </a:p>
                  </a:txBody>
                  <a:tcPr marL="7620" marR="7620" marT="7620" marB="0" anchor="b"/>
                </a:tc>
                <a:extLst>
                  <a:ext uri="{0D108BD9-81ED-4DB2-BD59-A6C34878D82A}">
                    <a16:rowId xmlns:a16="http://schemas.microsoft.com/office/drawing/2014/main" val="2514082712"/>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7620" marR="7620" marT="7620" marB="0" anchor="ctr"/>
                </a:tc>
                <a:tc>
                  <a:txBody>
                    <a:bodyPr/>
                    <a:lstStyle/>
                    <a:p>
                      <a:pPr algn="ctr" fontAlgn="b"/>
                      <a:r>
                        <a:rPr lang="pl-PL" sz="20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380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06.10.2023</a:t>
                      </a:r>
                    </a:p>
                  </a:txBody>
                  <a:tcPr marL="7620" marR="7620" marT="7620" marB="0" anchor="ctr"/>
                </a:tc>
                <a:tc>
                  <a:txBody>
                    <a:bodyPr/>
                    <a:lstStyle/>
                    <a:p>
                      <a:pPr marL="0" algn="ctr" defTabSz="914400" rtl="0" eaLnBrk="1" fontAlgn="b" latinLnBrk="0" hangingPunct="1"/>
                      <a:r>
                        <a:rPr lang="pl-PL" sz="2000" b="0" i="0" u="none" strike="noStrike"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300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06.10.2023</a:t>
                      </a:r>
                    </a:p>
                  </a:txBody>
                  <a:tcPr marL="7620" marR="7620" marT="7620" marB="0" anchor="b"/>
                </a:tc>
                <a:extLst>
                  <a:ext uri="{0D108BD9-81ED-4DB2-BD59-A6C34878D82A}">
                    <a16:rowId xmlns:a16="http://schemas.microsoft.com/office/drawing/2014/main" val="2402347341"/>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7620" marR="7620" marT="7620" marB="0" anchor="ctr"/>
                </a:tc>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13.11.2023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690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13.11.2023</a:t>
                      </a:r>
                    </a:p>
                  </a:txBody>
                  <a:tcPr marL="7620" marR="7620" marT="7620" marB="0" anchor="b"/>
                </a:tc>
                <a:extLst>
                  <a:ext uri="{0D108BD9-81ED-4DB2-BD59-A6C34878D82A}">
                    <a16:rowId xmlns:a16="http://schemas.microsoft.com/office/drawing/2014/main" val="1355840969"/>
                  </a:ext>
                </a:extLst>
              </a:tr>
              <a:tr h="255360">
                <a:tc>
                  <a:txBody>
                    <a:bodyPr/>
                    <a:lstStyle/>
                    <a:p>
                      <a:pPr algn="ctr" fontAlgn="b"/>
                      <a:r>
                        <a:rPr lang="pl-PL" sz="2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250</a:t>
                      </a:r>
                    </a:p>
                  </a:txBody>
                  <a:tcPr marL="7620" marR="7620" marT="7620" marB="0" anchor="ctr"/>
                </a:tc>
                <a:tc>
                  <a:txBody>
                    <a:bodyPr/>
                    <a:lstStyle/>
                    <a:p>
                      <a:pPr algn="ctr" fontAlgn="b"/>
                      <a:r>
                        <a:rPr lang="pl-PL"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08.12.2023</a:t>
                      </a:r>
                    </a:p>
                  </a:txBody>
                  <a:tcPr marL="7620" marR="7620" marT="7620" marB="0" anchor="ctr"/>
                </a:tc>
                <a:tc>
                  <a:txBody>
                    <a:bodyPr/>
                    <a:lstStyle/>
                    <a:p>
                      <a:pPr marL="0" algn="ctr" defTabSz="914400" rtl="0" eaLnBrk="1" fontAlgn="b" latinLnBrk="0" hangingPunct="1"/>
                      <a:r>
                        <a:rPr lang="pl-PL" sz="20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rPr>
                        <a:t>250</a:t>
                      </a:r>
                    </a:p>
                  </a:txBody>
                  <a:tcPr marL="7620" marR="7620" marT="7620" marB="0" anchor="b"/>
                </a:tc>
                <a:tc>
                  <a:txBody>
                    <a:bodyPr/>
                    <a:lstStyle/>
                    <a:p>
                      <a:pPr marL="0" algn="ctr" defTabSz="914400" rtl="0" eaLnBrk="1" fontAlgn="b" latinLnBrk="0" hangingPunct="1"/>
                      <a:r>
                        <a:rPr lang="pl-PL" sz="2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08.12.2023</a:t>
                      </a:r>
                    </a:p>
                  </a:txBody>
                  <a:tcPr marL="7620" marR="7620" marT="7620" marB="0" anchor="b"/>
                </a:tc>
                <a:extLst>
                  <a:ext uri="{0D108BD9-81ED-4DB2-BD59-A6C34878D82A}">
                    <a16:rowId xmlns:a16="http://schemas.microsoft.com/office/drawing/2014/main" val="1896270829"/>
                  </a:ext>
                </a:extLst>
              </a:tr>
            </a:tbl>
          </a:graphicData>
        </a:graphic>
      </p:graphicFrame>
      <p:sp>
        <p:nvSpPr>
          <p:cNvPr id="2" name="Strzałka: w prawo 1">
            <a:extLst>
              <a:ext uri="{FF2B5EF4-FFF2-40B4-BE49-F238E27FC236}">
                <a16:creationId xmlns:a16="http://schemas.microsoft.com/office/drawing/2014/main" id="{192CF152-2D92-129F-289B-1F8F4F4A26DC}"/>
              </a:ext>
            </a:extLst>
          </p:cNvPr>
          <p:cNvSpPr/>
          <p:nvPr/>
        </p:nvSpPr>
        <p:spPr>
          <a:xfrm>
            <a:off x="3916860" y="2393844"/>
            <a:ext cx="726161" cy="47730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a:extLst>
              <a:ext uri="{FF2B5EF4-FFF2-40B4-BE49-F238E27FC236}">
                <a16:creationId xmlns:a16="http://schemas.microsoft.com/office/drawing/2014/main" id="{0D9DCC8B-0B58-76FA-7F36-46A44102591A}"/>
              </a:ext>
            </a:extLst>
          </p:cNvPr>
          <p:cNvSpPr/>
          <p:nvPr/>
        </p:nvSpPr>
        <p:spPr>
          <a:xfrm>
            <a:off x="9102899" y="2393844"/>
            <a:ext cx="726161" cy="47730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7B467D41-01A0-9B9F-C798-FD72E906E779}"/>
              </a:ext>
            </a:extLst>
          </p:cNvPr>
          <p:cNvSpPr/>
          <p:nvPr/>
        </p:nvSpPr>
        <p:spPr>
          <a:xfrm>
            <a:off x="1359763" y="2801340"/>
            <a:ext cx="9472473" cy="819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Number of deliveries with incorrect quantity</a:t>
            </a:r>
            <a:r>
              <a:rPr lang="pl-PL" sz="2800" b="1" dirty="0">
                <a:latin typeface="Tahoma" panose="020B0604030504040204" pitchFamily="34" charset="0"/>
                <a:ea typeface="Tahoma" panose="020B0604030504040204" pitchFamily="34" charset="0"/>
                <a:cs typeface="Tahoma" panose="020B0604030504040204" pitchFamily="34" charset="0"/>
              </a:rPr>
              <a:t> = 2</a:t>
            </a:r>
          </a:p>
        </p:txBody>
      </p:sp>
      <p:sp>
        <p:nvSpPr>
          <p:cNvPr id="11" name="Prostokąt 10">
            <a:extLst>
              <a:ext uri="{FF2B5EF4-FFF2-40B4-BE49-F238E27FC236}">
                <a16:creationId xmlns:a16="http://schemas.microsoft.com/office/drawing/2014/main" id="{7E9C246A-7EE5-4BCF-37C4-A3AF277A53F3}"/>
              </a:ext>
            </a:extLst>
          </p:cNvPr>
          <p:cNvSpPr/>
          <p:nvPr/>
        </p:nvSpPr>
        <p:spPr>
          <a:xfrm>
            <a:off x="1359763" y="3797145"/>
            <a:ext cx="9472473" cy="819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Number of </a:t>
            </a:r>
            <a:r>
              <a:rPr lang="pl-PL" sz="2800" b="1" dirty="0" err="1">
                <a:latin typeface="Tahoma" panose="020B0604030504040204" pitchFamily="34" charset="0"/>
                <a:ea typeface="Tahoma" panose="020B0604030504040204" pitchFamily="34" charset="0"/>
                <a:cs typeface="Tahoma" panose="020B0604030504040204" pitchFamily="34" charset="0"/>
              </a:rPr>
              <a:t>delayed</a:t>
            </a:r>
            <a:r>
              <a:rPr lang="pl-PL" sz="2800" b="1" dirty="0">
                <a:latin typeface="Tahoma" panose="020B0604030504040204" pitchFamily="34" charset="0"/>
                <a:ea typeface="Tahoma" panose="020B0604030504040204" pitchFamily="34" charset="0"/>
                <a:cs typeface="Tahoma" panose="020B0604030504040204" pitchFamily="34" charset="0"/>
              </a:rPr>
              <a:t> </a:t>
            </a:r>
            <a:r>
              <a:rPr lang="en-US" sz="2800" b="1" dirty="0">
                <a:latin typeface="Tahoma" panose="020B0604030504040204" pitchFamily="34" charset="0"/>
                <a:ea typeface="Tahoma" panose="020B0604030504040204" pitchFamily="34" charset="0"/>
                <a:cs typeface="Tahoma" panose="020B0604030504040204" pitchFamily="34" charset="0"/>
              </a:rPr>
              <a:t>deliveries </a:t>
            </a:r>
            <a:r>
              <a:rPr lang="pl-PL" sz="2800" b="1" dirty="0">
                <a:latin typeface="Tahoma" panose="020B0604030504040204" pitchFamily="34" charset="0"/>
                <a:ea typeface="Tahoma" panose="020B0604030504040204" pitchFamily="34" charset="0"/>
                <a:cs typeface="Tahoma" panose="020B0604030504040204" pitchFamily="34" charset="0"/>
              </a:rPr>
              <a:t>= 1</a:t>
            </a:r>
          </a:p>
        </p:txBody>
      </p:sp>
      <p:sp>
        <p:nvSpPr>
          <p:cNvPr id="12" name="Prostokąt 11">
            <a:extLst>
              <a:ext uri="{FF2B5EF4-FFF2-40B4-BE49-F238E27FC236}">
                <a16:creationId xmlns:a16="http://schemas.microsoft.com/office/drawing/2014/main" id="{8BE915F8-354C-B124-81B2-C7A05DCC113B}"/>
              </a:ext>
            </a:extLst>
          </p:cNvPr>
          <p:cNvSpPr/>
          <p:nvPr/>
        </p:nvSpPr>
        <p:spPr>
          <a:xfrm>
            <a:off x="1359762" y="4866976"/>
            <a:ext cx="9472473" cy="819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Total number of incorrect deliveries</a:t>
            </a:r>
            <a:r>
              <a:rPr lang="pl-PL" sz="2800" b="1" dirty="0">
                <a:latin typeface="Tahoma" panose="020B0604030504040204" pitchFamily="34" charset="0"/>
                <a:ea typeface="Tahoma" panose="020B0604030504040204" pitchFamily="34" charset="0"/>
                <a:cs typeface="Tahoma" panose="020B0604030504040204" pitchFamily="34" charset="0"/>
              </a:rPr>
              <a:t> = 3</a:t>
            </a:r>
          </a:p>
        </p:txBody>
      </p:sp>
    </p:spTree>
    <p:extLst>
      <p:ext uri="{BB962C8B-B14F-4D97-AF65-F5344CB8AC3E}">
        <p14:creationId xmlns:p14="http://schemas.microsoft.com/office/powerpoint/2010/main" val="26611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10"/>
                                        </p:tgtEl>
                                      </p:cBhvr>
                                    </p:animEffect>
                                    <p:anim calcmode="lin" valueType="num">
                                      <p:cBhvr>
                                        <p:cTn id="26" dur="1000"/>
                                        <p:tgtEl>
                                          <p:spTgt spid="10"/>
                                        </p:tgtEl>
                                        <p:attrNameLst>
                                          <p:attrName>ppt_x</p:attrName>
                                        </p:attrNameLst>
                                      </p:cBhvr>
                                      <p:tavLst>
                                        <p:tav tm="0">
                                          <p:val>
                                            <p:strVal val="ppt_x"/>
                                          </p:val>
                                        </p:tav>
                                        <p:tav tm="100000">
                                          <p:val>
                                            <p:strVal val="ppt_x"/>
                                          </p:val>
                                        </p:tav>
                                      </p:tavLst>
                                    </p:anim>
                                    <p:anim calcmode="lin" valueType="num">
                                      <p:cBhvr>
                                        <p:cTn id="27" dur="1000"/>
                                        <p:tgtEl>
                                          <p:spTgt spid="10"/>
                                        </p:tgtEl>
                                        <p:attrNameLst>
                                          <p:attrName>ppt_y</p:attrName>
                                        </p:attrNameLst>
                                      </p:cBhvr>
                                      <p:tavLst>
                                        <p:tav tm="0">
                                          <p:val>
                                            <p:strVal val="ppt_y"/>
                                          </p:val>
                                        </p:tav>
                                        <p:tav tm="100000">
                                          <p:val>
                                            <p:strVal val="ppt_y+.1"/>
                                          </p:val>
                                        </p:tav>
                                      </p:tavLst>
                                    </p:anim>
                                    <p:set>
                                      <p:cBhvr>
                                        <p:cTn id="28" dur="1" fill="hold">
                                          <p:stCondLst>
                                            <p:cond delay="9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11"/>
                                        </p:tgtEl>
                                      </p:cBhvr>
                                    </p:animEffect>
                                    <p:anim calcmode="lin" valueType="num">
                                      <p:cBhvr>
                                        <p:cTn id="40" dur="1000"/>
                                        <p:tgtEl>
                                          <p:spTgt spid="11"/>
                                        </p:tgtEl>
                                        <p:attrNameLst>
                                          <p:attrName>ppt_x</p:attrName>
                                        </p:attrNameLst>
                                      </p:cBhvr>
                                      <p:tavLst>
                                        <p:tav tm="0">
                                          <p:val>
                                            <p:strVal val="ppt_x"/>
                                          </p:val>
                                        </p:tav>
                                        <p:tav tm="100000">
                                          <p:val>
                                            <p:strVal val="ppt_x"/>
                                          </p:val>
                                        </p:tav>
                                      </p:tavLst>
                                    </p:anim>
                                    <p:anim calcmode="lin" valueType="num">
                                      <p:cBhvr>
                                        <p:cTn id="41" dur="1000"/>
                                        <p:tgtEl>
                                          <p:spTgt spid="11"/>
                                        </p:tgtEl>
                                        <p:attrNameLst>
                                          <p:attrName>ppt_y</p:attrName>
                                        </p:attrNameLst>
                                      </p:cBhvr>
                                      <p:tavLst>
                                        <p:tav tm="0">
                                          <p:val>
                                            <p:strVal val="ppt_y"/>
                                          </p:val>
                                        </p:tav>
                                        <p:tav tm="100000">
                                          <p:val>
                                            <p:strVal val="ppt_y+.1"/>
                                          </p:val>
                                        </p:tav>
                                      </p:tavLst>
                                    </p:anim>
                                    <p:set>
                                      <p:cBhvr>
                                        <p:cTn id="42" dur="1" fill="hold">
                                          <p:stCondLst>
                                            <p:cond delay="9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grpId="1" nodeType="clickEffect">
                                  <p:stCondLst>
                                    <p:cond delay="0"/>
                                  </p:stCondLst>
                                  <p:childTnLst>
                                    <p:animEffect transition="out" filter="fade">
                                      <p:cBhvr>
                                        <p:cTn id="53" dur="1000"/>
                                        <p:tgtEl>
                                          <p:spTgt spid="12"/>
                                        </p:tgtEl>
                                      </p:cBhvr>
                                    </p:animEffect>
                                    <p:anim calcmode="lin" valueType="num">
                                      <p:cBhvr>
                                        <p:cTn id="54" dur="1000"/>
                                        <p:tgtEl>
                                          <p:spTgt spid="12"/>
                                        </p:tgtEl>
                                        <p:attrNameLst>
                                          <p:attrName>ppt_x</p:attrName>
                                        </p:attrNameLst>
                                      </p:cBhvr>
                                      <p:tavLst>
                                        <p:tav tm="0">
                                          <p:val>
                                            <p:strVal val="ppt_x"/>
                                          </p:val>
                                        </p:tav>
                                        <p:tav tm="100000">
                                          <p:val>
                                            <p:strVal val="ppt_x"/>
                                          </p:val>
                                        </p:tav>
                                      </p:tavLst>
                                    </p:anim>
                                    <p:anim calcmode="lin" valueType="num">
                                      <p:cBhvr>
                                        <p:cTn id="55" dur="1000"/>
                                        <p:tgtEl>
                                          <p:spTgt spid="12"/>
                                        </p:tgtEl>
                                        <p:attrNameLst>
                                          <p:attrName>ppt_y</p:attrName>
                                        </p:attrNameLst>
                                      </p:cBhvr>
                                      <p:tavLst>
                                        <p:tav tm="0">
                                          <p:val>
                                            <p:strVal val="ppt_y"/>
                                          </p:val>
                                        </p:tav>
                                        <p:tav tm="100000">
                                          <p:val>
                                            <p:strVal val="ppt_y+.1"/>
                                          </p:val>
                                        </p:tav>
                                      </p:tavLst>
                                    </p:anim>
                                    <p:set>
                                      <p:cBhvr>
                                        <p:cTn id="56"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0" grpId="1" animBg="1"/>
      <p:bldP spid="11" grpId="0" animBg="1"/>
      <p:bldP spid="11" grpId="1" animBg="1"/>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KPI in SCM – </a:t>
            </a:r>
            <a:r>
              <a:rPr lang="pl-PL" dirty="0" err="1"/>
              <a:t>Example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435609"/>
            <a:ext cx="10951347" cy="1815451"/>
          </a:xfrm>
        </p:spPr>
        <p:txBody>
          <a:bodyPr>
            <a:normAutofit/>
          </a:bodyPr>
          <a:lstStyle/>
          <a:p>
            <a:pPr marL="457200" indent="-457200" algn="just">
              <a:spcAft>
                <a:spcPts val="1200"/>
              </a:spcAft>
              <a:buFont typeface="+mj-lt"/>
              <a:buAutoNum type="arabicPeriod" startAt="3"/>
            </a:pPr>
            <a:r>
              <a:rPr lang="pl-PL" dirty="0"/>
              <a:t>OTIF </a:t>
            </a:r>
            <a:r>
              <a:rPr lang="pl-PL" dirty="0" err="1"/>
              <a:t>calculation</a:t>
            </a:r>
            <a:r>
              <a:rPr lang="pl-PL" dirty="0"/>
              <a:t>:</a:t>
            </a:r>
          </a:p>
          <a:p>
            <a:pPr lvl="1" algn="just"/>
            <a:r>
              <a:rPr lang="pl-PL" sz="2200" dirty="0"/>
              <a:t>Total numer of </a:t>
            </a:r>
            <a:r>
              <a:rPr lang="pl-PL" sz="2200" dirty="0" err="1"/>
              <a:t>orders</a:t>
            </a:r>
            <a:r>
              <a:rPr lang="pl-PL" sz="2200" dirty="0"/>
              <a:t> = 12</a:t>
            </a:r>
          </a:p>
          <a:p>
            <a:pPr lvl="1" algn="just"/>
            <a:endParaRPr lang="pl-PL" sz="2200" dirty="0"/>
          </a:p>
          <a:p>
            <a:pPr lvl="1" algn="just"/>
            <a:r>
              <a:rPr lang="pl-PL" sz="2200" dirty="0" err="1"/>
              <a:t>Number</a:t>
            </a:r>
            <a:r>
              <a:rPr lang="pl-PL" sz="2200" dirty="0"/>
              <a:t> of </a:t>
            </a:r>
            <a:r>
              <a:rPr lang="pl-PL" sz="2200" dirty="0" err="1"/>
              <a:t>orders</a:t>
            </a:r>
            <a:r>
              <a:rPr lang="pl-PL" sz="2200" dirty="0"/>
              <a:t> </a:t>
            </a:r>
            <a:r>
              <a:rPr lang="pl-PL" sz="2200" dirty="0" err="1"/>
              <a:t>delivered</a:t>
            </a:r>
            <a:r>
              <a:rPr lang="pl-PL" sz="2200" dirty="0"/>
              <a:t> on </a:t>
            </a:r>
            <a:r>
              <a:rPr lang="pl-PL" sz="2200" dirty="0" err="1"/>
              <a:t>time</a:t>
            </a:r>
            <a:r>
              <a:rPr lang="pl-PL" sz="2200" dirty="0"/>
              <a:t> and in </a:t>
            </a:r>
            <a:r>
              <a:rPr lang="pl-PL" sz="2200" dirty="0" err="1"/>
              <a:t>full</a:t>
            </a:r>
            <a:r>
              <a:rPr lang="pl-PL" sz="2200" dirty="0"/>
              <a:t> </a:t>
            </a:r>
            <a:r>
              <a:rPr lang="pl-PL" sz="2200" dirty="0" err="1"/>
              <a:t>quantity</a:t>
            </a:r>
            <a:r>
              <a:rPr lang="pl-PL" sz="2200" dirty="0"/>
              <a:t> = 12 – 3 = 9</a:t>
            </a:r>
          </a:p>
          <a:p>
            <a:pPr lvl="1" algn="just"/>
            <a:endParaRPr lang="pl-PL" sz="20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8DA45330-91B1-780E-44DC-A6D7F7043DFE}"/>
                  </a:ext>
                </a:extLst>
              </p:cNvPr>
              <p:cNvSpPr txBox="1"/>
              <p:nvPr/>
            </p:nvSpPr>
            <p:spPr>
              <a:xfrm>
                <a:off x="1795878" y="3379372"/>
                <a:ext cx="8600243" cy="10845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𝑂𝑇𝐼𝐹</m:t>
                      </m:r>
                      <m:r>
                        <a:rPr lang="en-US" sz="2000" i="1" smtClean="0">
                          <a:latin typeface="Cambria Math" panose="02040503050406030204" pitchFamily="18" charset="0"/>
                        </a:rPr>
                        <m:t> = </m:t>
                      </m:r>
                      <m:d>
                        <m:dPr>
                          <m:ctrlPr>
                            <a:rPr lang="pl-PL" sz="2000" i="1">
                              <a:latin typeface="Cambria Math" panose="02040503050406030204" pitchFamily="18" charset="0"/>
                            </a:rPr>
                          </m:ctrlPr>
                        </m:dPr>
                        <m:e>
                          <m:f>
                            <m:fPr>
                              <m:ctrlPr>
                                <a:rPr lang="pl-PL" sz="2000" i="1">
                                  <a:latin typeface="Cambria Math" panose="02040503050406030204" pitchFamily="18" charset="0"/>
                                </a:rPr>
                              </m:ctrlPr>
                            </m:fPr>
                            <m:num>
                              <m:r>
                                <a:rPr lang="en-US" sz="2000" i="1">
                                  <a:latin typeface="Cambria Math" panose="02040503050406030204" pitchFamily="18" charset="0"/>
                                </a:rPr>
                                <m:t>𝑛𝑢𝑚𝑏𝑒𝑟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𝑜𝑟𝑑𝑒𝑟𝑠</m:t>
                              </m:r>
                              <m:r>
                                <a:rPr lang="en-US" sz="2000" i="1">
                                  <a:latin typeface="Cambria Math" panose="02040503050406030204" pitchFamily="18" charset="0"/>
                                </a:rPr>
                                <m:t> </m:t>
                              </m:r>
                              <m:r>
                                <a:rPr lang="en-US" sz="2000" i="1">
                                  <a:latin typeface="Cambria Math" panose="02040503050406030204" pitchFamily="18" charset="0"/>
                                </a:rPr>
                                <m:t>𝑑𝑒𝑙𝑖𝑣𝑒𝑟𝑒𝑑</m:t>
                              </m:r>
                              <m:r>
                                <a:rPr lang="en-US" sz="2000" i="1">
                                  <a:latin typeface="Cambria Math" panose="02040503050406030204" pitchFamily="18" charset="0"/>
                                </a:rPr>
                                <m:t> </m:t>
                              </m:r>
                              <m:r>
                                <a:rPr lang="en-US" sz="2000" i="1">
                                  <a:latin typeface="Cambria Math" panose="02040503050406030204" pitchFamily="18" charset="0"/>
                                </a:rPr>
                                <m:t>𝑜𝑛</m:t>
                              </m:r>
                              <m:r>
                                <a:rPr lang="en-US" sz="2000" i="1">
                                  <a:latin typeface="Cambria Math" panose="02040503050406030204" pitchFamily="18" charset="0"/>
                                </a:rPr>
                                <m:t> </m:t>
                              </m:r>
                              <m:r>
                                <a:rPr lang="en-US" sz="2000" i="1">
                                  <a:latin typeface="Cambria Math" panose="02040503050406030204" pitchFamily="18" charset="0"/>
                                </a:rPr>
                                <m:t>𝑡𝑖𝑚𝑒</m:t>
                              </m:r>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r>
                                <a:rPr lang="en-US" sz="2000" i="1">
                                  <a:latin typeface="Cambria Math" panose="02040503050406030204" pitchFamily="18" charset="0"/>
                                </a:rPr>
                                <m:t>𝑖𝑛</m:t>
                              </m:r>
                              <m:r>
                                <a:rPr lang="en-US" sz="2000" i="1">
                                  <a:latin typeface="Cambria Math" panose="02040503050406030204" pitchFamily="18" charset="0"/>
                                </a:rPr>
                                <m:t> </m:t>
                              </m:r>
                              <m:r>
                                <a:rPr lang="en-US" sz="2000" i="1">
                                  <a:latin typeface="Cambria Math" panose="02040503050406030204" pitchFamily="18" charset="0"/>
                                </a:rPr>
                                <m:t>𝑓𝑢𝑙𝑙</m:t>
                              </m:r>
                              <m:r>
                                <a:rPr lang="en-US" sz="2000" i="1">
                                  <a:latin typeface="Cambria Math" panose="02040503050406030204" pitchFamily="18" charset="0"/>
                                </a:rPr>
                                <m:t> </m:t>
                              </m:r>
                              <m:r>
                                <a:rPr lang="en-US" sz="2000" i="1">
                                  <a:latin typeface="Cambria Math" panose="02040503050406030204" pitchFamily="18" charset="0"/>
                                </a:rPr>
                                <m:t>𝑞𝑢𝑎𝑛𝑡𝑖𝑡𝑦</m:t>
                              </m:r>
                            </m:num>
                            <m:den>
                              <m:r>
                                <a:rPr lang="en-US" sz="2000" i="1">
                                  <a:latin typeface="Cambria Math" panose="02040503050406030204" pitchFamily="18" charset="0"/>
                                </a:rPr>
                                <m:t>𝑡𝑜𝑡𝑎𝑙</m:t>
                              </m:r>
                              <m:r>
                                <a:rPr lang="en-US" sz="2000" i="1">
                                  <a:latin typeface="Cambria Math" panose="02040503050406030204" pitchFamily="18" charset="0"/>
                                </a:rPr>
                                <m:t> </m:t>
                              </m:r>
                              <m:r>
                                <a:rPr lang="en-US" sz="2000" i="1">
                                  <a:latin typeface="Cambria Math" panose="02040503050406030204" pitchFamily="18" charset="0"/>
                                </a:rPr>
                                <m:t>𝑛𝑢𝑚𝑏𝑒𝑟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𝑜𝑟𝑑𝑒𝑟𝑠</m:t>
                              </m:r>
                            </m:den>
                          </m:f>
                        </m:e>
                      </m:d>
                      <m:r>
                        <a:rPr lang="en-US" sz="2000" i="1">
                          <a:latin typeface="Cambria Math" panose="02040503050406030204" pitchFamily="18" charset="0"/>
                        </a:rPr>
                        <m:t>×100%</m:t>
                      </m:r>
                    </m:oMath>
                  </m:oMathPara>
                </a14:m>
                <a:endParaRPr lang="en-US" sz="2000" dirty="0"/>
              </a:p>
            </p:txBody>
          </p:sp>
        </mc:Choice>
        <mc:Fallback xmlns="">
          <p:sp>
            <p:nvSpPr>
              <p:cNvPr id="7" name="pole tekstowe 6">
                <a:extLst>
                  <a:ext uri="{FF2B5EF4-FFF2-40B4-BE49-F238E27FC236}">
                    <a16:creationId xmlns:a16="http://schemas.microsoft.com/office/drawing/2014/main" id="{8DA45330-91B1-780E-44DC-A6D7F7043DFE}"/>
                  </a:ext>
                </a:extLst>
              </p:cNvPr>
              <p:cNvSpPr txBox="1">
                <a:spLocks noRot="1" noChangeAspect="1" noMove="1" noResize="1" noEditPoints="1" noAdjustHandles="1" noChangeArrowheads="1" noChangeShapeType="1" noTextEdit="1"/>
              </p:cNvSpPr>
              <p:nvPr/>
            </p:nvSpPr>
            <p:spPr>
              <a:xfrm>
                <a:off x="1795878" y="3379372"/>
                <a:ext cx="8600243" cy="108452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158E1748-3E63-DA09-CB29-6081ECD5460D}"/>
                  </a:ext>
                </a:extLst>
              </p:cNvPr>
              <p:cNvSpPr txBox="1"/>
              <p:nvPr/>
            </p:nvSpPr>
            <p:spPr>
              <a:xfrm>
                <a:off x="1837187" y="4523179"/>
                <a:ext cx="8600243" cy="783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𝑂𝑇𝐼𝐹</m:t>
                      </m:r>
                      <m:r>
                        <a:rPr lang="en-US" sz="2000" i="1" smtClean="0">
                          <a:latin typeface="Cambria Math" panose="02040503050406030204" pitchFamily="18" charset="0"/>
                        </a:rPr>
                        <m:t> = </m:t>
                      </m:r>
                      <m:d>
                        <m:dPr>
                          <m:ctrlPr>
                            <a:rPr lang="pl-PL" sz="2000" i="1">
                              <a:latin typeface="Cambria Math" panose="02040503050406030204" pitchFamily="18" charset="0"/>
                            </a:rPr>
                          </m:ctrlPr>
                        </m:dPr>
                        <m:e>
                          <m:f>
                            <m:fPr>
                              <m:ctrlPr>
                                <a:rPr lang="pl-PL" sz="2000" i="1">
                                  <a:latin typeface="Cambria Math" panose="02040503050406030204" pitchFamily="18" charset="0"/>
                                </a:rPr>
                              </m:ctrlPr>
                            </m:fPr>
                            <m:num>
                              <m:r>
                                <a:rPr lang="pl-PL" sz="2000" b="0" i="1" smtClean="0">
                                  <a:latin typeface="Cambria Math" panose="02040503050406030204" pitchFamily="18" charset="0"/>
                                </a:rPr>
                                <m:t>9</m:t>
                              </m:r>
                            </m:num>
                            <m:den>
                              <m:r>
                                <a:rPr lang="pl-PL" sz="2000" b="0" i="1" smtClean="0">
                                  <a:latin typeface="Cambria Math" panose="02040503050406030204" pitchFamily="18" charset="0"/>
                                </a:rPr>
                                <m:t>12</m:t>
                              </m:r>
                            </m:den>
                          </m:f>
                        </m:e>
                      </m:d>
                      <m:r>
                        <a:rPr lang="en-US" sz="2000" i="1">
                          <a:latin typeface="Cambria Math" panose="02040503050406030204" pitchFamily="18" charset="0"/>
                        </a:rPr>
                        <m:t>×100%</m:t>
                      </m:r>
                    </m:oMath>
                  </m:oMathPara>
                </a14:m>
                <a:endParaRPr lang="en-US" sz="2000" dirty="0"/>
              </a:p>
            </p:txBody>
          </p:sp>
        </mc:Choice>
        <mc:Fallback xmlns="">
          <p:sp>
            <p:nvSpPr>
              <p:cNvPr id="8" name="pole tekstowe 7">
                <a:extLst>
                  <a:ext uri="{FF2B5EF4-FFF2-40B4-BE49-F238E27FC236}">
                    <a16:creationId xmlns:a16="http://schemas.microsoft.com/office/drawing/2014/main" id="{158E1748-3E63-DA09-CB29-6081ECD5460D}"/>
                  </a:ext>
                </a:extLst>
              </p:cNvPr>
              <p:cNvSpPr txBox="1">
                <a:spLocks noRot="1" noChangeAspect="1" noMove="1" noResize="1" noEditPoints="1" noAdjustHandles="1" noChangeArrowheads="1" noChangeShapeType="1" noTextEdit="1"/>
              </p:cNvSpPr>
              <p:nvPr/>
            </p:nvSpPr>
            <p:spPr>
              <a:xfrm>
                <a:off x="1837187" y="4523179"/>
                <a:ext cx="8600243" cy="783869"/>
              </a:xfrm>
              <a:prstGeom prst="rect">
                <a:avLst/>
              </a:prstGeom>
              <a:blipFill>
                <a:blip r:embed="rId3"/>
                <a:stretch>
                  <a:fillRect/>
                </a:stretch>
              </a:blipFill>
            </p:spPr>
            <p:txBody>
              <a:bodyPr/>
              <a:lstStyle/>
              <a:p>
                <a:r>
                  <a:rPr lang="en-GB">
                    <a:noFill/>
                  </a:rPr>
                  <a:t> </a:t>
                </a:r>
              </a:p>
            </p:txBody>
          </p:sp>
        </mc:Fallback>
      </mc:AlternateContent>
      <p:cxnSp>
        <p:nvCxnSpPr>
          <p:cNvPr id="10" name="Łącznik: łamany 9">
            <a:extLst>
              <a:ext uri="{FF2B5EF4-FFF2-40B4-BE49-F238E27FC236}">
                <a16:creationId xmlns:a16="http://schemas.microsoft.com/office/drawing/2014/main" id="{2399E5DD-14D1-66EB-A664-47891D33BB24}"/>
              </a:ext>
            </a:extLst>
          </p:cNvPr>
          <p:cNvCxnSpPr>
            <a:cxnSpLocks/>
          </p:cNvCxnSpPr>
          <p:nvPr/>
        </p:nvCxnSpPr>
        <p:spPr>
          <a:xfrm>
            <a:off x="1090783" y="2242091"/>
            <a:ext cx="4793942" cy="2877118"/>
          </a:xfrm>
          <a:prstGeom prst="bentConnector3">
            <a:avLst>
              <a:gd name="adj1" fmla="val -1555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Łącznik: łamany 16">
            <a:extLst>
              <a:ext uri="{FF2B5EF4-FFF2-40B4-BE49-F238E27FC236}">
                <a16:creationId xmlns:a16="http://schemas.microsoft.com/office/drawing/2014/main" id="{E35EA008-0379-7162-0E7A-96C0335CFCEF}"/>
              </a:ext>
            </a:extLst>
          </p:cNvPr>
          <p:cNvCxnSpPr>
            <a:cxnSpLocks/>
          </p:cNvCxnSpPr>
          <p:nvPr/>
        </p:nvCxnSpPr>
        <p:spPr>
          <a:xfrm>
            <a:off x="1235947" y="2895212"/>
            <a:ext cx="4860051" cy="1815806"/>
          </a:xfrm>
          <a:prstGeom prst="bentConnector3">
            <a:avLst>
              <a:gd name="adj1" fmla="val -437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95E6B339-1D3A-867F-B03D-66E734375C52}"/>
                  </a:ext>
                </a:extLst>
              </p:cNvPr>
              <p:cNvSpPr txBox="1"/>
              <p:nvPr/>
            </p:nvSpPr>
            <p:spPr>
              <a:xfrm>
                <a:off x="1795877" y="5366327"/>
                <a:ext cx="8600243"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𝑶𝑻𝑰𝑭</m:t>
                      </m:r>
                      <m:r>
                        <a:rPr lang="en-US" sz="3200" b="1" i="1" smtClean="0">
                          <a:latin typeface="Cambria Math" panose="02040503050406030204" pitchFamily="18" charset="0"/>
                        </a:rPr>
                        <m:t> =</m:t>
                      </m:r>
                      <m:r>
                        <a:rPr lang="pl-PL" sz="3200" b="1" i="1" smtClean="0">
                          <a:latin typeface="Cambria Math" panose="02040503050406030204" pitchFamily="18" charset="0"/>
                        </a:rPr>
                        <m:t>𝟕𝟓</m:t>
                      </m:r>
                      <m:r>
                        <a:rPr lang="pl-PL" sz="3200" b="1" i="1" smtClean="0">
                          <a:latin typeface="Cambria Math" panose="02040503050406030204" pitchFamily="18" charset="0"/>
                        </a:rPr>
                        <m:t>%</m:t>
                      </m:r>
                    </m:oMath>
                  </m:oMathPara>
                </a14:m>
                <a:endParaRPr lang="en-US" sz="3200" b="1" dirty="0"/>
              </a:p>
            </p:txBody>
          </p:sp>
        </mc:Choice>
        <mc:Fallback xmlns="">
          <p:sp>
            <p:nvSpPr>
              <p:cNvPr id="21" name="pole tekstowe 20">
                <a:extLst>
                  <a:ext uri="{FF2B5EF4-FFF2-40B4-BE49-F238E27FC236}">
                    <a16:creationId xmlns:a16="http://schemas.microsoft.com/office/drawing/2014/main" id="{95E6B339-1D3A-867F-B03D-66E734375C52}"/>
                  </a:ext>
                </a:extLst>
              </p:cNvPr>
              <p:cNvSpPr txBox="1">
                <a:spLocks noRot="1" noChangeAspect="1" noMove="1" noResize="1" noEditPoints="1" noAdjustHandles="1" noChangeArrowheads="1" noChangeShapeType="1" noTextEdit="1"/>
              </p:cNvSpPr>
              <p:nvPr/>
            </p:nvSpPr>
            <p:spPr>
              <a:xfrm>
                <a:off x="1795877" y="5366327"/>
                <a:ext cx="8600243" cy="584775"/>
              </a:xfrm>
              <a:prstGeom prst="rect">
                <a:avLst/>
              </a:prstGeom>
              <a:blipFill>
                <a:blip r:embed="rId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425474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574276"/>
            <a:ext cx="9939215" cy="4572000"/>
          </a:xfrm>
          <a:solidFill>
            <a:schemeClr val="bg1">
              <a:lumMod val="95000"/>
            </a:schemeClr>
          </a:solidFill>
        </p:spPr>
        <p:txBody>
          <a:bodyPr>
            <a:normAutofit/>
          </a:bodyPr>
          <a:lstStyle/>
          <a:p>
            <a:pPr algn="just">
              <a:lnSpc>
                <a:spcPct val="120000"/>
              </a:lnSpc>
            </a:pPr>
            <a:r>
              <a:rPr lang="en-US" sz="2200" dirty="0"/>
              <a:t>Controlling in the supply chain is the process of managing and </a:t>
            </a:r>
            <a:r>
              <a:rPr lang="en-US" sz="2200" dirty="0" err="1"/>
              <a:t>optimi</a:t>
            </a:r>
            <a:r>
              <a:rPr lang="pl-PL" sz="2200" dirty="0"/>
              <a:t>s</a:t>
            </a:r>
            <a:r>
              <a:rPr lang="en-US" sz="2200" dirty="0" err="1"/>
              <a:t>ing</a:t>
            </a:r>
            <a:r>
              <a:rPr lang="en-US" sz="2200" dirty="0"/>
              <a:t> financial, material, and informational flows throughout the supply chain</a:t>
            </a:r>
            <a:r>
              <a:rPr lang="pl-PL" sz="2200" dirty="0"/>
              <a:t>;</a:t>
            </a:r>
          </a:p>
          <a:p>
            <a:pPr algn="just">
              <a:lnSpc>
                <a:spcPct val="120000"/>
              </a:lnSpc>
            </a:pPr>
            <a:r>
              <a:rPr lang="en-US" sz="2200" dirty="0"/>
              <a:t>Key Performance Indicators (KPI) – financial and non-financial indicators used as measures in the processes of measuring the degree of achievement of the organi</a:t>
            </a:r>
            <a:r>
              <a:rPr lang="pl-PL" sz="2200" dirty="0"/>
              <a:t>s</a:t>
            </a:r>
            <a:r>
              <a:rPr lang="en-US" sz="2200" dirty="0" err="1"/>
              <a:t>ation's</a:t>
            </a:r>
            <a:r>
              <a:rPr lang="en-US" sz="2200" dirty="0"/>
              <a:t> goals</a:t>
            </a:r>
            <a:r>
              <a:rPr lang="pl-PL" sz="2200" dirty="0"/>
              <a:t>;</a:t>
            </a:r>
          </a:p>
          <a:p>
            <a:pPr algn="just">
              <a:lnSpc>
                <a:spcPct val="120000"/>
              </a:lnSpc>
            </a:pPr>
            <a:r>
              <a:rPr lang="en-US" sz="2200" dirty="0"/>
              <a:t>KPIs are used as indicators for controlling the implementation of processes in the supply chain</a:t>
            </a:r>
            <a:r>
              <a:rPr lang="pl-PL" sz="2200" dirty="0"/>
              <a:t>;</a:t>
            </a:r>
          </a:p>
          <a:p>
            <a:pPr algn="just">
              <a:lnSpc>
                <a:spcPct val="120000"/>
              </a:lnSpc>
            </a:pPr>
            <a:r>
              <a:rPr lang="en-US" sz="2200" dirty="0"/>
              <a:t>The OTIF indicator, as one of the most important indicators, is a tool that allows organi</a:t>
            </a:r>
            <a:r>
              <a:rPr lang="pl-PL" sz="2200" dirty="0"/>
              <a:t>s</a:t>
            </a:r>
            <a:r>
              <a:rPr lang="en-US" sz="2200" dirty="0" err="1"/>
              <a:t>ations</a:t>
            </a:r>
            <a:r>
              <a:rPr lang="en-US" sz="2200" dirty="0"/>
              <a:t> to monitor and assess their effectiveness, efficiency and productivity in key areas of activity.</a:t>
            </a:r>
            <a:endParaRPr lang="pl-PL" sz="2200" dirty="0"/>
          </a:p>
        </p:txBody>
      </p:sp>
    </p:spTree>
    <p:extLst>
      <p:ext uri="{BB962C8B-B14F-4D97-AF65-F5344CB8AC3E}">
        <p14:creationId xmlns:p14="http://schemas.microsoft.com/office/powerpoint/2010/main" val="329829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772998"/>
            <a:ext cx="9144000" cy="5060314"/>
          </a:xfrm>
        </p:spPr>
        <p:txBody>
          <a:bodyPr>
            <a:normAutofit fontScale="90000"/>
          </a:bodyPr>
          <a:lstStyle/>
          <a:p>
            <a:pPr>
              <a:lnSpc>
                <a:spcPct val="11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237488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Concept</a:t>
            </a:r>
            <a:r>
              <a:rPr lang="pl-PL" dirty="0"/>
              <a:t> of controlling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608809"/>
            <a:ext cx="10515600" cy="4351338"/>
          </a:xfrm>
        </p:spPr>
        <p:txBody>
          <a:bodyPr>
            <a:normAutofit/>
          </a:bodyPr>
          <a:lstStyle/>
          <a:p>
            <a:pPr algn="just">
              <a:lnSpc>
                <a:spcPct val="110000"/>
              </a:lnSpc>
              <a:spcAft>
                <a:spcPts val="1200"/>
              </a:spcAft>
            </a:pPr>
            <a:r>
              <a:rPr lang="en-US" sz="3000" dirty="0">
                <a:solidFill>
                  <a:srgbClr val="1065AB"/>
                </a:solidFill>
              </a:rPr>
              <a:t>Controlling </a:t>
            </a:r>
            <a:r>
              <a:rPr lang="en-US" sz="3000" dirty="0"/>
              <a:t>can be described as </a:t>
            </a:r>
            <a:r>
              <a:rPr lang="pl-PL" sz="3000" dirty="0"/>
              <a:t>”</a:t>
            </a:r>
            <a:r>
              <a:rPr lang="en-US" sz="3000" dirty="0"/>
              <a:t>a system of mutually agreed measures, principles, goals, methods, and techniques that serves the internal control and management of outcome-related objectives</a:t>
            </a:r>
            <a:r>
              <a:rPr lang="pl-PL" sz="3000" dirty="0"/>
              <a:t>”;</a:t>
            </a:r>
          </a:p>
          <a:p>
            <a:pPr algn="just">
              <a:lnSpc>
                <a:spcPct val="110000"/>
              </a:lnSpc>
            </a:pPr>
            <a:r>
              <a:rPr lang="en-US" sz="3000" dirty="0"/>
              <a:t>Controlling in the </a:t>
            </a:r>
            <a:r>
              <a:rPr lang="en-US" sz="3000" dirty="0">
                <a:solidFill>
                  <a:srgbClr val="1065AB"/>
                </a:solidFill>
              </a:rPr>
              <a:t>supply chain </a:t>
            </a:r>
            <a:r>
              <a:rPr lang="en-US" sz="3000" dirty="0"/>
              <a:t>is the process of managing and </a:t>
            </a:r>
            <a:r>
              <a:rPr lang="en-US" sz="3000" dirty="0" err="1"/>
              <a:t>optimi</a:t>
            </a:r>
            <a:r>
              <a:rPr lang="pl-PL" sz="3000" dirty="0"/>
              <a:t>s</a:t>
            </a:r>
            <a:r>
              <a:rPr lang="en-US" sz="3000" dirty="0" err="1"/>
              <a:t>ing</a:t>
            </a:r>
            <a:r>
              <a:rPr lang="en-US" sz="3000" dirty="0"/>
              <a:t> financial, material, and informational flows throughout the supply chain</a:t>
            </a:r>
            <a:r>
              <a:rPr lang="pl-PL" sz="30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Nowak, 2015; </a:t>
            </a:r>
            <a:r>
              <a:rPr lang="pl-PL" sz="1200" dirty="0" err="1">
                <a:solidFill>
                  <a:srgbClr val="7F7F7F"/>
                </a:solidFill>
              </a:rPr>
              <a:t>Chopra</a:t>
            </a:r>
            <a:r>
              <a:rPr lang="pl-PL" sz="1200" dirty="0">
                <a:solidFill>
                  <a:srgbClr val="7F7F7F"/>
                </a:solidFill>
              </a:rPr>
              <a:t> &amp; </a:t>
            </a:r>
            <a:r>
              <a:rPr lang="pl-PL" sz="1200" dirty="0" err="1">
                <a:solidFill>
                  <a:srgbClr val="7F7F7F"/>
                </a:solidFill>
              </a:rPr>
              <a:t>Meindl</a:t>
            </a:r>
            <a:r>
              <a:rPr lang="pl-PL" sz="1200" dirty="0">
                <a:solidFill>
                  <a:srgbClr val="7F7F7F"/>
                </a:solidFill>
              </a:rPr>
              <a:t>, 2007</a:t>
            </a:r>
          </a:p>
        </p:txBody>
      </p:sp>
    </p:spTree>
    <p:extLst>
      <p:ext uri="{BB962C8B-B14F-4D97-AF65-F5344CB8AC3E}">
        <p14:creationId xmlns:p14="http://schemas.microsoft.com/office/powerpoint/2010/main" val="1952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err="1"/>
              <a:t>Concept</a:t>
            </a:r>
            <a:r>
              <a:rPr lang="pl-PL" dirty="0"/>
              <a:t> of controlling</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702732" y="5974099"/>
            <a:ext cx="4580467" cy="477308"/>
          </a:xfrm>
        </p:spPr>
        <p:txBody>
          <a:bodyPr>
            <a:normAutofit/>
          </a:bodyPr>
          <a:lstStyle/>
          <a:p>
            <a:pPr marL="0" indent="0">
              <a:buNone/>
            </a:pPr>
            <a:r>
              <a:rPr lang="pl-PL" sz="1200" dirty="0">
                <a:solidFill>
                  <a:srgbClr val="7F7F7F"/>
                </a:solidFill>
              </a:rPr>
              <a:t>Source: </a:t>
            </a:r>
            <a:r>
              <a:rPr lang="pl-PL" sz="1200" dirty="0" err="1">
                <a:solidFill>
                  <a:srgbClr val="7F7F7F"/>
                </a:solidFill>
              </a:rPr>
              <a:t>Cigolini</a:t>
            </a:r>
            <a:r>
              <a:rPr lang="pl-PL" sz="1200" dirty="0">
                <a:solidFill>
                  <a:srgbClr val="7F7F7F"/>
                </a:solidFill>
              </a:rPr>
              <a:t> et al., 2004</a:t>
            </a:r>
          </a:p>
        </p:txBody>
      </p:sp>
      <p:graphicFrame>
        <p:nvGraphicFramePr>
          <p:cNvPr id="7" name="Diagram 6">
            <a:extLst>
              <a:ext uri="{FF2B5EF4-FFF2-40B4-BE49-F238E27FC236}">
                <a16:creationId xmlns:a16="http://schemas.microsoft.com/office/drawing/2014/main" id="{31EE31D2-041D-C804-9439-3857D6178433}"/>
              </a:ext>
            </a:extLst>
          </p:cNvPr>
          <p:cNvGraphicFramePr/>
          <p:nvPr>
            <p:extLst>
              <p:ext uri="{D42A27DB-BD31-4B8C-83A1-F6EECF244321}">
                <p14:modId xmlns:p14="http://schemas.microsoft.com/office/powerpoint/2010/main" val="3347514497"/>
              </p:ext>
            </p:extLst>
          </p:nvPr>
        </p:nvGraphicFramePr>
        <p:xfrm>
          <a:off x="0" y="1278672"/>
          <a:ext cx="7209654" cy="4513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załka: w prawo 7">
            <a:extLst>
              <a:ext uri="{FF2B5EF4-FFF2-40B4-BE49-F238E27FC236}">
                <a16:creationId xmlns:a16="http://schemas.microsoft.com/office/drawing/2014/main" id="{AFE67DCA-4188-6230-DE84-AECD28E31689}"/>
              </a:ext>
            </a:extLst>
          </p:cNvPr>
          <p:cNvSpPr/>
          <p:nvPr/>
        </p:nvSpPr>
        <p:spPr>
          <a:xfrm>
            <a:off x="6096000" y="3036163"/>
            <a:ext cx="2210540" cy="90552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4B4EEA27-045D-02D6-17A7-564A9BF81AB6}"/>
              </a:ext>
            </a:extLst>
          </p:cNvPr>
          <p:cNvSpPr txBox="1"/>
          <p:nvPr/>
        </p:nvSpPr>
        <p:spPr>
          <a:xfrm>
            <a:off x="8502977" y="2951321"/>
            <a:ext cx="3252248" cy="1541897"/>
          </a:xfrm>
          <a:prstGeom prst="rect">
            <a:avLst/>
          </a:prstGeom>
          <a:noFill/>
        </p:spPr>
        <p:txBody>
          <a:bodyPr wrap="square">
            <a:spAutoFit/>
          </a:bodyPr>
          <a:lstStyle/>
          <a:p>
            <a:pPr algn="just">
              <a:lnSpc>
                <a:spcPct val="120000"/>
              </a:lnSpc>
            </a:pPr>
            <a:r>
              <a:rPr lang="pl-PL" sz="2000" b="1" dirty="0">
                <a:latin typeface="Tahoma" panose="020B0604030504040204" pitchFamily="34" charset="0"/>
                <a:ea typeface="Calibri" panose="020F0502020204030204" pitchFamily="34" charset="0"/>
                <a:cs typeface="Times New Roman" panose="02020603050405020304" pitchFamily="18" charset="0"/>
              </a:rPr>
              <a:t>C</a:t>
            </a:r>
            <a:r>
              <a:rPr lang="en-US" sz="2000" b="1" dirty="0" err="1">
                <a:effectLst/>
                <a:latin typeface="Tahoma" panose="020B0604030504040204" pitchFamily="34" charset="0"/>
                <a:ea typeface="Calibri" panose="020F0502020204030204" pitchFamily="34" charset="0"/>
                <a:cs typeface="Times New Roman" panose="02020603050405020304" pitchFamily="18" charset="0"/>
              </a:rPr>
              <a:t>ontinuous</a:t>
            </a:r>
            <a:r>
              <a:rPr lang="en-US" sz="2000" b="1" dirty="0">
                <a:effectLst/>
                <a:latin typeface="Tahoma" panose="020B0604030504040204" pitchFamily="34" charset="0"/>
                <a:ea typeface="Calibri" panose="020F0502020204030204" pitchFamily="34" charset="0"/>
                <a:cs typeface="Times New Roman" panose="02020603050405020304" pitchFamily="18" charset="0"/>
              </a:rPr>
              <a:t> adjustment of activities to changing market and operational conditions </a:t>
            </a:r>
            <a:endParaRPr lang="pl-PL" sz="2000" b="1" dirty="0"/>
          </a:p>
        </p:txBody>
      </p:sp>
    </p:spTree>
    <p:extLst>
      <p:ext uri="{BB962C8B-B14F-4D97-AF65-F5344CB8AC3E}">
        <p14:creationId xmlns:p14="http://schemas.microsoft.com/office/powerpoint/2010/main" val="286369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a:xfrm>
            <a:off x="1655495" y="222843"/>
            <a:ext cx="9745133" cy="1116542"/>
          </a:xfrm>
        </p:spPr>
        <p:txBody>
          <a:bodyPr/>
          <a:lstStyle/>
          <a:p>
            <a:r>
              <a:rPr lang="pl-PL" dirty="0" err="1"/>
              <a:t>Concept</a:t>
            </a:r>
            <a:r>
              <a:rPr lang="pl-PL" dirty="0"/>
              <a:t> of controlling</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702732" y="6396503"/>
            <a:ext cx="5289695" cy="238654"/>
          </a:xfrm>
        </p:spPr>
        <p:txBody>
          <a:bodyPr>
            <a:normAutofit lnSpcReduction="10000"/>
          </a:bodyPr>
          <a:lstStyle/>
          <a:p>
            <a:pPr marL="0" indent="0">
              <a:buNone/>
            </a:pPr>
            <a:r>
              <a:rPr lang="pl-PL" sz="1200" dirty="0">
                <a:solidFill>
                  <a:srgbClr val="7F7F7F"/>
                </a:solidFill>
              </a:rPr>
              <a:t>Source: Mazur et al., 2021, </a:t>
            </a:r>
            <a:r>
              <a:rPr lang="pl-PL" sz="1200" dirty="0" err="1">
                <a:solidFill>
                  <a:srgbClr val="7F7F7F"/>
                </a:solidFill>
              </a:rPr>
              <a:t>Nesterak</a:t>
            </a:r>
            <a:r>
              <a:rPr lang="pl-PL" sz="1200" dirty="0">
                <a:solidFill>
                  <a:srgbClr val="7F7F7F"/>
                </a:solidFill>
              </a:rPr>
              <a:t> et al., 2020, </a:t>
            </a:r>
            <a:r>
              <a:rPr lang="pl-PL" sz="1200" dirty="0" err="1">
                <a:solidFill>
                  <a:srgbClr val="7F7F7F"/>
                </a:solidFill>
              </a:rPr>
              <a:t>Vollmuth</a:t>
            </a:r>
            <a:r>
              <a:rPr lang="pl-PL" sz="1200" dirty="0">
                <a:solidFill>
                  <a:srgbClr val="7F7F7F"/>
                </a:solidFill>
              </a:rPr>
              <a:t>, 2000</a:t>
            </a:r>
          </a:p>
        </p:txBody>
      </p:sp>
      <p:graphicFrame>
        <p:nvGraphicFramePr>
          <p:cNvPr id="3" name="Tabela 2">
            <a:extLst>
              <a:ext uri="{FF2B5EF4-FFF2-40B4-BE49-F238E27FC236}">
                <a16:creationId xmlns:a16="http://schemas.microsoft.com/office/drawing/2014/main" id="{88196126-5C7F-7771-E393-691642A06E56}"/>
              </a:ext>
            </a:extLst>
          </p:cNvPr>
          <p:cNvGraphicFramePr>
            <a:graphicFrameLocks noGrp="1"/>
          </p:cNvGraphicFramePr>
          <p:nvPr>
            <p:extLst>
              <p:ext uri="{D42A27DB-BD31-4B8C-83A1-F6EECF244321}">
                <p14:modId xmlns:p14="http://schemas.microsoft.com/office/powerpoint/2010/main" val="33302849"/>
              </p:ext>
            </p:extLst>
          </p:nvPr>
        </p:nvGraphicFramePr>
        <p:xfrm>
          <a:off x="702732" y="1700219"/>
          <a:ext cx="10706061" cy="4502619"/>
        </p:xfrm>
        <a:graphic>
          <a:graphicData uri="http://schemas.openxmlformats.org/drawingml/2006/table">
            <a:tbl>
              <a:tblPr firstRow="1" bandRow="1">
                <a:tableStyleId>{5C22544A-7EE6-4342-B048-85BDC9FD1C3A}</a:tableStyleId>
              </a:tblPr>
              <a:tblGrid>
                <a:gridCol w="3568687">
                  <a:extLst>
                    <a:ext uri="{9D8B030D-6E8A-4147-A177-3AD203B41FA5}">
                      <a16:colId xmlns:a16="http://schemas.microsoft.com/office/drawing/2014/main" val="2681700093"/>
                    </a:ext>
                  </a:extLst>
                </a:gridCol>
                <a:gridCol w="3568687">
                  <a:extLst>
                    <a:ext uri="{9D8B030D-6E8A-4147-A177-3AD203B41FA5}">
                      <a16:colId xmlns:a16="http://schemas.microsoft.com/office/drawing/2014/main" val="2271514789"/>
                    </a:ext>
                  </a:extLst>
                </a:gridCol>
                <a:gridCol w="3568687">
                  <a:extLst>
                    <a:ext uri="{9D8B030D-6E8A-4147-A177-3AD203B41FA5}">
                      <a16:colId xmlns:a16="http://schemas.microsoft.com/office/drawing/2014/main" val="3364593022"/>
                    </a:ext>
                  </a:extLst>
                </a:gridCol>
              </a:tblGrid>
              <a:tr h="464534">
                <a:tc>
                  <a:txBody>
                    <a:bodyPr/>
                    <a:lstStyle/>
                    <a:p>
                      <a:pPr algn="ctr"/>
                      <a:r>
                        <a:rPr lang="pl-PL" sz="2000" dirty="0" err="1"/>
                        <a:t>Differentiating</a:t>
                      </a:r>
                      <a:r>
                        <a:rPr lang="pl-PL" sz="2000" dirty="0"/>
                        <a:t> </a:t>
                      </a:r>
                      <a:r>
                        <a:rPr lang="pl-PL" sz="2000" dirty="0" err="1"/>
                        <a:t>criterion</a:t>
                      </a:r>
                      <a:endParaRPr lang="pl-PL" sz="2000" dirty="0"/>
                    </a:p>
                  </a:txBody>
                  <a:tcPr/>
                </a:tc>
                <a:tc>
                  <a:txBody>
                    <a:bodyPr/>
                    <a:lstStyle/>
                    <a:p>
                      <a:pPr algn="ctr"/>
                      <a:r>
                        <a:rPr lang="pl-PL" sz="2000" dirty="0"/>
                        <a:t>Controlling in </a:t>
                      </a:r>
                      <a:r>
                        <a:rPr lang="pl-PL" sz="2000" dirty="0" err="1"/>
                        <a:t>supply</a:t>
                      </a:r>
                      <a:r>
                        <a:rPr lang="pl-PL" sz="2000" dirty="0"/>
                        <a:t> </a:t>
                      </a:r>
                      <a:r>
                        <a:rPr lang="pl-PL" sz="2000" dirty="0" err="1"/>
                        <a:t>chain</a:t>
                      </a:r>
                      <a:endParaRPr lang="pl-PL" sz="2000" dirty="0"/>
                    </a:p>
                  </a:txBody>
                  <a:tcPr/>
                </a:tc>
                <a:tc>
                  <a:txBody>
                    <a:bodyPr/>
                    <a:lstStyle/>
                    <a:p>
                      <a:pPr algn="ctr"/>
                      <a:r>
                        <a:rPr lang="pl-PL" sz="2000" dirty="0"/>
                        <a:t>Controlling in </a:t>
                      </a:r>
                      <a:r>
                        <a:rPr lang="pl-PL" sz="2000" dirty="0" err="1"/>
                        <a:t>enterprise</a:t>
                      </a:r>
                      <a:endParaRPr lang="pl-PL" sz="2000" dirty="0"/>
                    </a:p>
                  </a:txBody>
                  <a:tcPr/>
                </a:tc>
                <a:extLst>
                  <a:ext uri="{0D108BD9-81ED-4DB2-BD59-A6C34878D82A}">
                    <a16:rowId xmlns:a16="http://schemas.microsoft.com/office/drawing/2014/main" val="543977989"/>
                  </a:ext>
                </a:extLst>
              </a:tr>
              <a:tr h="1078689">
                <a:tc>
                  <a:txBody>
                    <a:bodyPr/>
                    <a:lstStyle/>
                    <a:p>
                      <a:pPr algn="ctr">
                        <a:lnSpc>
                          <a:spcPct val="115000"/>
                        </a:lnSpc>
                        <a:spcAft>
                          <a:spcPts val="600"/>
                        </a:spcAft>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Range</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of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activity</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includes the </a:t>
                      </a:r>
                      <a:r>
                        <a:rPr lang="en-US" sz="1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management and coordination </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of activities in many independent organi</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s</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ations</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that cooperate to produce and deliver products to the final recipient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focuses on the </a:t>
                      </a:r>
                      <a:r>
                        <a:rPr lang="en-US" sz="1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internal processes </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of one organization, focusing on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optimi</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s</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ation</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and operational efficiency within the enterprise itself</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728511"/>
                  </a:ext>
                </a:extLst>
              </a:tr>
              <a:tr h="1078689">
                <a:tc>
                  <a:txBody>
                    <a:bodyPr/>
                    <a:lstStyle/>
                    <a:p>
                      <a:pPr algn="ctr">
                        <a:lnSpc>
                          <a:spcPct val="115000"/>
                        </a:lnSpc>
                        <a:spcAft>
                          <a:spcPts val="600"/>
                        </a:spcAft>
                      </a:pPr>
                      <a:r>
                        <a:rPr lang="pl-PL" sz="1400" kern="100">
                          <a:effectLst/>
                          <a:latin typeface="Tahoma" panose="020B0604030504040204" pitchFamily="34" charset="0"/>
                          <a:ea typeface="Calibri" panose="020F0502020204030204" pitchFamily="34" charset="0"/>
                          <a:cs typeface="Times New Roman" panose="02020603050405020304" pitchFamily="18" charset="0"/>
                        </a:rPr>
                        <a:t>Strategic goal</a:t>
                      </a:r>
                      <a:endParaRPr lang="pl-PL"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strives to </a:t>
                      </a:r>
                      <a:r>
                        <a:rPr lang="en-US" sz="1400"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optimi</a:t>
                      </a:r>
                      <a:r>
                        <a:rPr lang="pl-PL" sz="1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a:t>
                      </a:r>
                      <a:r>
                        <a:rPr lang="en-US" sz="1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 the entire process </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from suppliers to customers, focusing on the integration and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synchroni</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s</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ation</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of activities between various entities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focuses on achieving the</a:t>
                      </a:r>
                      <a:r>
                        <a:rPr lang="en-US" sz="1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financial and operational goals</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of the enterprise itself, such as profitability, operational efficiency and compliance with the budget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88961906"/>
                  </a:ext>
                </a:extLst>
              </a:tr>
              <a:tr h="1078689">
                <a:tc>
                  <a:txBody>
                    <a:bodyPr/>
                    <a:lstStyle/>
                    <a:p>
                      <a:pPr algn="ctr">
                        <a:lnSpc>
                          <a:spcPct val="115000"/>
                        </a:lnSpc>
                        <a:spcAft>
                          <a:spcPts val="600"/>
                        </a:spcAft>
                      </a:pPr>
                      <a:r>
                        <a:rPr lang="pl-PL" sz="1400" kern="100">
                          <a:effectLst/>
                          <a:latin typeface="Tahoma" panose="020B0604030504040204" pitchFamily="34" charset="0"/>
                          <a:ea typeface="Calibri" panose="020F0502020204030204" pitchFamily="34" charset="0"/>
                          <a:cs typeface="Times New Roman" panose="02020603050405020304" pitchFamily="18" charset="0"/>
                        </a:rPr>
                        <a:t>Areas of intervention</a:t>
                      </a:r>
                      <a:endParaRPr lang="pl-PL"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deals with aspects such as </a:t>
                      </a:r>
                      <a:r>
                        <a:rPr lang="en-US" sz="1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order fulfilment time, logistics costs, quality of cooperation between partners and inventory management </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at the level of the entire chain</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may focus on </a:t>
                      </a:r>
                      <a:r>
                        <a:rPr lang="en-US" sz="1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controlling internal costs</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analy</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s</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ing</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the profitability of products or departments, and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optimi</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s</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ing</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business processes within the company</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62832223"/>
                  </a:ext>
                </a:extLst>
              </a:tr>
              <a:tr h="802018">
                <a:tc>
                  <a:txBody>
                    <a:bodyPr/>
                    <a:lstStyle/>
                    <a:p>
                      <a:pPr algn="ctr">
                        <a:lnSpc>
                          <a:spcPct val="115000"/>
                        </a:lnSpc>
                        <a:spcAft>
                          <a:spcPts val="600"/>
                        </a:spcAft>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Tools and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methodologies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used</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often </a:t>
                      </a:r>
                      <a:r>
                        <a:rPr lang="en-US" sz="1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uses advanced IT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systems</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that integrate data from various enterprises, such as ERP or SCM systems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may use more </a:t>
                      </a:r>
                      <a:r>
                        <a:rPr lang="en-US" sz="1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company-centric tools </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and systems that may not necessarily be integrated with external business partners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85055901"/>
                  </a:ext>
                </a:extLst>
              </a:tr>
            </a:tbl>
          </a:graphicData>
        </a:graphic>
      </p:graphicFrame>
      <p:sp>
        <p:nvSpPr>
          <p:cNvPr id="11" name="pole tekstowe 10">
            <a:extLst>
              <a:ext uri="{FF2B5EF4-FFF2-40B4-BE49-F238E27FC236}">
                <a16:creationId xmlns:a16="http://schemas.microsoft.com/office/drawing/2014/main" id="{762705BD-22E4-1999-991D-C3DF84841563}"/>
              </a:ext>
            </a:extLst>
          </p:cNvPr>
          <p:cNvSpPr txBox="1"/>
          <p:nvPr/>
        </p:nvSpPr>
        <p:spPr>
          <a:xfrm>
            <a:off x="2394409" y="1261263"/>
            <a:ext cx="7833674" cy="338554"/>
          </a:xfrm>
          <a:prstGeom prst="rect">
            <a:avLst/>
          </a:prstGeom>
          <a:noFill/>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Table 1</a:t>
            </a:r>
            <a:r>
              <a:rPr lang="pl-PL" sz="1600" dirty="0">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Differences between controlling in the supply chain and in the enterprise </a:t>
            </a:r>
            <a:endParaRPr lang="pl-PL"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801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Controlling feedback</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512695"/>
            <a:ext cx="10515600" cy="4351338"/>
          </a:xfrm>
        </p:spPr>
        <p:txBody>
          <a:bodyPr>
            <a:normAutofit/>
          </a:bodyPr>
          <a:lstStyle/>
          <a:p>
            <a:pPr algn="just">
              <a:lnSpc>
                <a:spcPct val="110000"/>
              </a:lnSpc>
            </a:pPr>
            <a:r>
              <a:rPr lang="en-US" sz="3000" dirty="0">
                <a:solidFill>
                  <a:srgbClr val="1065AB"/>
                </a:solidFill>
              </a:rPr>
              <a:t>feedback (feed-back) – </a:t>
            </a:r>
            <a:r>
              <a:rPr lang="en-US" sz="3000" dirty="0"/>
              <a:t>regulation that allows for identifying deviations in the plan-execution system and for taking appropriate corrective and preventive actions to avoid deviation from the set goal</a:t>
            </a:r>
            <a:r>
              <a:rPr lang="pl-PL" sz="3000" dirty="0"/>
              <a:t>;</a:t>
            </a:r>
            <a:endParaRPr lang="en-US" sz="3000" dirty="0"/>
          </a:p>
          <a:p>
            <a:pPr algn="just">
              <a:lnSpc>
                <a:spcPct val="110000"/>
              </a:lnSpc>
            </a:pPr>
            <a:r>
              <a:rPr lang="en-US" sz="3000" dirty="0">
                <a:solidFill>
                  <a:srgbClr val="1065AB"/>
                </a:solidFill>
              </a:rPr>
              <a:t>feed-forward – </a:t>
            </a:r>
            <a:r>
              <a:rPr lang="en-US" sz="3000" dirty="0"/>
              <a:t>understood as control related to the use of forecasted quantities and information about past actions to determine what kind of actions should be taken in the future</a:t>
            </a:r>
            <a:r>
              <a:rPr lang="en-US"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78321"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Nesterak</a:t>
            </a:r>
            <a:r>
              <a:rPr lang="pl-PL" sz="1200" dirty="0">
                <a:solidFill>
                  <a:srgbClr val="7F7F7F"/>
                </a:solidFill>
              </a:rPr>
              <a:t>, 2002</a:t>
            </a:r>
          </a:p>
        </p:txBody>
      </p:sp>
    </p:spTree>
    <p:extLst>
      <p:ext uri="{BB962C8B-B14F-4D97-AF65-F5344CB8AC3E}">
        <p14:creationId xmlns:p14="http://schemas.microsoft.com/office/powerpoint/2010/main" val="17879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objectives of </a:t>
            </a:r>
            <a:r>
              <a:rPr lang="pl-PL" dirty="0"/>
              <a:t>S</a:t>
            </a:r>
            <a:r>
              <a:rPr lang="en-US" dirty="0" err="1"/>
              <a:t>upply</a:t>
            </a:r>
            <a:r>
              <a:rPr lang="en-US" dirty="0"/>
              <a:t> </a:t>
            </a:r>
            <a:r>
              <a:rPr lang="pl-PL" dirty="0"/>
              <a:t>C</a:t>
            </a:r>
            <a:r>
              <a:rPr lang="en-US" dirty="0" err="1"/>
              <a:t>hain</a:t>
            </a:r>
            <a:r>
              <a:rPr lang="en-US" dirty="0"/>
              <a:t> </a:t>
            </a:r>
            <a:r>
              <a:rPr lang="pl-PL" dirty="0"/>
              <a:t>C</a:t>
            </a:r>
            <a:r>
              <a:rPr lang="en-US" dirty="0" err="1"/>
              <a:t>ontrolling</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0445" y="1621438"/>
            <a:ext cx="8926870" cy="4351338"/>
          </a:xfrm>
        </p:spPr>
        <p:txBody>
          <a:bodyPr>
            <a:normAutofit fontScale="92500"/>
          </a:bodyPr>
          <a:lstStyle/>
          <a:p>
            <a:pPr algn="just">
              <a:lnSpc>
                <a:spcPct val="110000"/>
              </a:lnSpc>
            </a:pPr>
            <a:r>
              <a:rPr lang="en-US" dirty="0">
                <a:solidFill>
                  <a:srgbClr val="1065AB"/>
                </a:solidFill>
              </a:rPr>
              <a:t>Increasing operational efficiency </a:t>
            </a:r>
            <a:r>
              <a:rPr lang="en-US" dirty="0"/>
              <a:t>through process analysis, workflow </a:t>
            </a:r>
            <a:r>
              <a:rPr lang="en-US" dirty="0" err="1"/>
              <a:t>optimi</a:t>
            </a:r>
            <a:r>
              <a:rPr lang="pl-PL" dirty="0"/>
              <a:t>s</a:t>
            </a:r>
            <a:r>
              <a:rPr lang="en-US" dirty="0" err="1"/>
              <a:t>ation</a:t>
            </a:r>
            <a:r>
              <a:rPr lang="en-US" dirty="0"/>
              <a:t>, and waste </a:t>
            </a:r>
            <a:r>
              <a:rPr lang="en-US" dirty="0" err="1"/>
              <a:t>minimi</a:t>
            </a:r>
            <a:r>
              <a:rPr lang="pl-PL" dirty="0"/>
              <a:t>s</a:t>
            </a:r>
            <a:r>
              <a:rPr lang="en-US" dirty="0" err="1"/>
              <a:t>ation</a:t>
            </a:r>
            <a:r>
              <a:rPr lang="en-US" dirty="0"/>
              <a:t>, which improves the overall performance of the supply chain</a:t>
            </a:r>
            <a:r>
              <a:rPr lang="pl-PL" dirty="0"/>
              <a:t>;</a:t>
            </a:r>
          </a:p>
          <a:p>
            <a:pPr algn="just">
              <a:lnSpc>
                <a:spcPct val="110000"/>
              </a:lnSpc>
            </a:pPr>
            <a:r>
              <a:rPr lang="en-US" dirty="0">
                <a:solidFill>
                  <a:srgbClr val="1065AB"/>
                </a:solidFill>
              </a:rPr>
              <a:t>Cost reduction</a:t>
            </a:r>
            <a:r>
              <a:rPr lang="en-US" dirty="0"/>
              <a:t>, as controlling and continuous monitoring of costs within the supply chain help identify areas where savings can be achieved without compromising quality</a:t>
            </a:r>
            <a:r>
              <a:rPr lang="pl-PL" dirty="0"/>
              <a:t>;</a:t>
            </a:r>
            <a:endParaRPr lang="en-US" dirty="0"/>
          </a:p>
          <a:p>
            <a:pPr algn="just">
              <a:lnSpc>
                <a:spcPct val="110000"/>
              </a:lnSpc>
            </a:pPr>
            <a:r>
              <a:rPr lang="en-US" dirty="0">
                <a:solidFill>
                  <a:srgbClr val="1065AB"/>
                </a:solidFill>
              </a:rPr>
              <a:t>Ensuring compliance and quality </a:t>
            </a:r>
            <a:r>
              <a:rPr lang="en-US" dirty="0"/>
              <a:t>by monitoring and ensuring adherence to regulations and quality standards throughout the supply chain</a:t>
            </a:r>
            <a:r>
              <a:rPr lang="pl-PL" dirty="0"/>
              <a:t>;</a:t>
            </a:r>
            <a:endParaRPr lang="en-US"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3413"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Chopra</a:t>
            </a:r>
            <a:r>
              <a:rPr lang="pl-PL" sz="1200" dirty="0">
                <a:solidFill>
                  <a:srgbClr val="7F7F7F"/>
                </a:solidFill>
              </a:rPr>
              <a:t> &amp; </a:t>
            </a:r>
            <a:r>
              <a:rPr lang="pl-PL" sz="1200" dirty="0" err="1">
                <a:solidFill>
                  <a:srgbClr val="7F7F7F"/>
                </a:solidFill>
              </a:rPr>
              <a:t>Meindl</a:t>
            </a:r>
            <a:r>
              <a:rPr lang="pl-PL" sz="1200" dirty="0">
                <a:solidFill>
                  <a:srgbClr val="7F7F7F"/>
                </a:solidFill>
              </a:rPr>
              <a:t>, 2007</a:t>
            </a:r>
          </a:p>
        </p:txBody>
      </p:sp>
      <p:pic>
        <p:nvPicPr>
          <p:cNvPr id="3" name="Grafika 2" descr="Strzał w dziesiątkę z wypełnieniem pełnym">
            <a:extLst>
              <a:ext uri="{FF2B5EF4-FFF2-40B4-BE49-F238E27FC236}">
                <a16:creationId xmlns:a16="http://schemas.microsoft.com/office/drawing/2014/main" id="{97EEE692-1B6A-F0CC-C2B2-3FB5048FDE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3640" y="2331020"/>
            <a:ext cx="2195960" cy="2195960"/>
          </a:xfrm>
          <a:prstGeom prst="rect">
            <a:avLst/>
          </a:prstGeom>
        </p:spPr>
      </p:pic>
    </p:spTree>
    <p:extLst>
      <p:ext uri="{BB962C8B-B14F-4D97-AF65-F5344CB8AC3E}">
        <p14:creationId xmlns:p14="http://schemas.microsoft.com/office/powerpoint/2010/main" val="215364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objectives of </a:t>
            </a:r>
            <a:r>
              <a:rPr lang="pl-PL" dirty="0"/>
              <a:t>S</a:t>
            </a:r>
            <a:r>
              <a:rPr lang="en-US" dirty="0" err="1"/>
              <a:t>upply</a:t>
            </a:r>
            <a:r>
              <a:rPr lang="en-US" dirty="0"/>
              <a:t> </a:t>
            </a:r>
            <a:r>
              <a:rPr lang="pl-PL" dirty="0"/>
              <a:t>C</a:t>
            </a:r>
            <a:r>
              <a:rPr lang="en-US" dirty="0" err="1"/>
              <a:t>hain</a:t>
            </a:r>
            <a:r>
              <a:rPr lang="en-US" dirty="0"/>
              <a:t> </a:t>
            </a:r>
            <a:r>
              <a:rPr lang="pl-PL" dirty="0"/>
              <a:t>C</a:t>
            </a:r>
            <a:r>
              <a:rPr lang="en-US" dirty="0" err="1"/>
              <a:t>ontrolling</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0444" y="1621438"/>
            <a:ext cx="9023195" cy="4351338"/>
          </a:xfrm>
        </p:spPr>
        <p:txBody>
          <a:bodyPr>
            <a:normAutofit fontScale="92500"/>
          </a:bodyPr>
          <a:lstStyle/>
          <a:p>
            <a:pPr algn="just">
              <a:lnSpc>
                <a:spcPct val="110000"/>
              </a:lnSpc>
            </a:pPr>
            <a:r>
              <a:rPr lang="en-US" dirty="0">
                <a:solidFill>
                  <a:srgbClr val="1065AB"/>
                </a:solidFill>
              </a:rPr>
              <a:t>Improving collaboration between partners </a:t>
            </a:r>
            <a:r>
              <a:rPr lang="en-US" dirty="0"/>
              <a:t>through better planning, communication, and coordination of activities</a:t>
            </a:r>
            <a:r>
              <a:rPr lang="pl-PL" dirty="0"/>
              <a:t>;</a:t>
            </a:r>
            <a:endParaRPr lang="en-US" dirty="0"/>
          </a:p>
          <a:p>
            <a:pPr algn="just">
              <a:lnSpc>
                <a:spcPct val="110000"/>
              </a:lnSpc>
            </a:pPr>
            <a:r>
              <a:rPr lang="en-US" dirty="0">
                <a:solidFill>
                  <a:srgbClr val="1065AB"/>
                </a:solidFill>
              </a:rPr>
              <a:t>Increasing the flexibility and resilience of the supply chain </a:t>
            </a:r>
            <a:r>
              <a:rPr lang="en-US" dirty="0"/>
              <a:t>by developing the ability to quickly adapt to market changes or operational environments and </a:t>
            </a:r>
            <a:r>
              <a:rPr lang="en-US" dirty="0" err="1"/>
              <a:t>minimi</a:t>
            </a:r>
            <a:r>
              <a:rPr lang="pl-PL" dirty="0"/>
              <a:t>s</a:t>
            </a:r>
            <a:r>
              <a:rPr lang="en-US" dirty="0" err="1"/>
              <a:t>ing</a:t>
            </a:r>
            <a:r>
              <a:rPr lang="en-US" dirty="0"/>
              <a:t> the risk of downtime or disruptions</a:t>
            </a:r>
            <a:r>
              <a:rPr lang="pl-PL" dirty="0"/>
              <a:t>;</a:t>
            </a:r>
            <a:endParaRPr lang="en-US" dirty="0"/>
          </a:p>
          <a:p>
            <a:pPr algn="just">
              <a:lnSpc>
                <a:spcPct val="110000"/>
              </a:lnSpc>
            </a:pPr>
            <a:r>
              <a:rPr lang="en-US" dirty="0">
                <a:solidFill>
                  <a:srgbClr val="1065AB"/>
                </a:solidFill>
              </a:rPr>
              <a:t>Optimi</a:t>
            </a:r>
            <a:r>
              <a:rPr lang="pl-PL" dirty="0">
                <a:solidFill>
                  <a:srgbClr val="1065AB"/>
                </a:solidFill>
              </a:rPr>
              <a:t>s</a:t>
            </a:r>
            <a:r>
              <a:rPr lang="en-US" dirty="0" err="1">
                <a:solidFill>
                  <a:srgbClr val="1065AB"/>
                </a:solidFill>
              </a:rPr>
              <a:t>ing</a:t>
            </a:r>
            <a:r>
              <a:rPr lang="en-US" dirty="0">
                <a:solidFill>
                  <a:srgbClr val="1065AB"/>
                </a:solidFill>
              </a:rPr>
              <a:t> inventory management</a:t>
            </a:r>
            <a:r>
              <a:rPr lang="en-US" dirty="0"/>
              <a:t>, which balances the needs for cost reduction with requirements for product availability</a:t>
            </a:r>
            <a:r>
              <a:rPr lang="pl-PL" dirty="0"/>
              <a:t>;</a:t>
            </a:r>
            <a:endParaRPr lang="en-US"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40439"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Chopra</a:t>
            </a:r>
            <a:r>
              <a:rPr lang="pl-PL" sz="1200" dirty="0">
                <a:solidFill>
                  <a:srgbClr val="7F7F7F"/>
                </a:solidFill>
              </a:rPr>
              <a:t> &amp; </a:t>
            </a:r>
            <a:r>
              <a:rPr lang="pl-PL" sz="1200" dirty="0" err="1">
                <a:solidFill>
                  <a:srgbClr val="7F7F7F"/>
                </a:solidFill>
              </a:rPr>
              <a:t>Meindl</a:t>
            </a:r>
            <a:r>
              <a:rPr lang="pl-PL" sz="1200" dirty="0">
                <a:solidFill>
                  <a:srgbClr val="7F7F7F"/>
                </a:solidFill>
              </a:rPr>
              <a:t>, 2007</a:t>
            </a:r>
          </a:p>
        </p:txBody>
      </p:sp>
      <p:pic>
        <p:nvPicPr>
          <p:cNvPr id="3" name="Grafika 2" descr="Strzał w dziesiątkę z wypełnieniem pełnym">
            <a:extLst>
              <a:ext uri="{FF2B5EF4-FFF2-40B4-BE49-F238E27FC236}">
                <a16:creationId xmlns:a16="http://schemas.microsoft.com/office/drawing/2014/main" id="{97EEE692-1B6A-F0CC-C2B2-3FB5048FDE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3640" y="2331020"/>
            <a:ext cx="2195960" cy="2195960"/>
          </a:xfrm>
          <a:prstGeom prst="rect">
            <a:avLst/>
          </a:prstGeom>
        </p:spPr>
      </p:pic>
    </p:spTree>
    <p:extLst>
      <p:ext uri="{BB962C8B-B14F-4D97-AF65-F5344CB8AC3E}">
        <p14:creationId xmlns:p14="http://schemas.microsoft.com/office/powerpoint/2010/main" val="16707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Key objectives of </a:t>
            </a:r>
            <a:r>
              <a:rPr lang="pl-PL" dirty="0"/>
              <a:t>S</a:t>
            </a:r>
            <a:r>
              <a:rPr lang="en-US" dirty="0" err="1"/>
              <a:t>upply</a:t>
            </a:r>
            <a:r>
              <a:rPr lang="en-US" dirty="0"/>
              <a:t> </a:t>
            </a:r>
            <a:r>
              <a:rPr lang="pl-PL" dirty="0"/>
              <a:t>C</a:t>
            </a:r>
            <a:r>
              <a:rPr lang="en-US" dirty="0" err="1"/>
              <a:t>hain</a:t>
            </a:r>
            <a:r>
              <a:rPr lang="en-US" dirty="0"/>
              <a:t> </a:t>
            </a:r>
            <a:r>
              <a:rPr lang="pl-PL" dirty="0"/>
              <a:t>C</a:t>
            </a:r>
            <a:r>
              <a:rPr lang="en-US" dirty="0" err="1"/>
              <a:t>ontrolling</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0445" y="1621438"/>
            <a:ext cx="8474476" cy="4351338"/>
          </a:xfrm>
        </p:spPr>
        <p:txBody>
          <a:bodyPr>
            <a:normAutofit/>
          </a:bodyPr>
          <a:lstStyle/>
          <a:p>
            <a:pPr algn="just">
              <a:lnSpc>
                <a:spcPct val="110000"/>
              </a:lnSpc>
              <a:spcAft>
                <a:spcPts val="1200"/>
              </a:spcAft>
            </a:pPr>
            <a:r>
              <a:rPr lang="en-US" sz="3000" dirty="0">
                <a:solidFill>
                  <a:srgbClr val="1065AB"/>
                </a:solidFill>
              </a:rPr>
              <a:t>Improving the decision-making process </a:t>
            </a:r>
            <a:r>
              <a:rPr lang="en-US" sz="3000" dirty="0"/>
              <a:t>by providing key data and analyses that support strategic and tactical management decisions;</a:t>
            </a:r>
          </a:p>
          <a:p>
            <a:pPr algn="just">
              <a:lnSpc>
                <a:spcPct val="110000"/>
              </a:lnSpc>
            </a:pPr>
            <a:r>
              <a:rPr lang="en-US" sz="3000" dirty="0">
                <a:solidFill>
                  <a:srgbClr val="1065AB"/>
                </a:solidFill>
              </a:rPr>
              <a:t>Ensuring continuous improvement </a:t>
            </a:r>
            <a:r>
              <a:rPr lang="en-US" sz="3000" dirty="0"/>
              <a:t>by promoting a culture of continuous improvement within the supply chain through regular reviews, assessments, and process updates.</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919549" y="61125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Chopra</a:t>
            </a:r>
            <a:r>
              <a:rPr lang="pl-PL" sz="1200" dirty="0">
                <a:solidFill>
                  <a:srgbClr val="7F7F7F"/>
                </a:solidFill>
              </a:rPr>
              <a:t> &amp; </a:t>
            </a:r>
            <a:r>
              <a:rPr lang="pl-PL" sz="1200" dirty="0" err="1">
                <a:solidFill>
                  <a:srgbClr val="7F7F7F"/>
                </a:solidFill>
              </a:rPr>
              <a:t>Meindl</a:t>
            </a:r>
            <a:r>
              <a:rPr lang="pl-PL" sz="1200" dirty="0">
                <a:solidFill>
                  <a:srgbClr val="7F7F7F"/>
                </a:solidFill>
              </a:rPr>
              <a:t>, 2007</a:t>
            </a:r>
          </a:p>
        </p:txBody>
      </p:sp>
      <p:pic>
        <p:nvPicPr>
          <p:cNvPr id="3" name="Grafika 2" descr="Strzał w dziesiątkę z wypełnieniem pełnym">
            <a:extLst>
              <a:ext uri="{FF2B5EF4-FFF2-40B4-BE49-F238E27FC236}">
                <a16:creationId xmlns:a16="http://schemas.microsoft.com/office/drawing/2014/main" id="{97EEE692-1B6A-F0CC-C2B2-3FB5048FDE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3640" y="2331020"/>
            <a:ext cx="2195960" cy="2195960"/>
          </a:xfrm>
          <a:prstGeom prst="rect">
            <a:avLst/>
          </a:prstGeom>
        </p:spPr>
      </p:pic>
    </p:spTree>
    <p:extLst>
      <p:ext uri="{BB962C8B-B14F-4D97-AF65-F5344CB8AC3E}">
        <p14:creationId xmlns:p14="http://schemas.microsoft.com/office/powerpoint/2010/main" val="104312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61548916-6BE2-4C2A-ACFF-94D639D37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3876</TotalTime>
  <Words>2574</Words>
  <Application>Microsoft Office PowerPoint</Application>
  <PresentationFormat>Widescreen</PresentationFormat>
  <Paragraphs>491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vt:lpstr>
      <vt:lpstr>Calibri</vt:lpstr>
      <vt:lpstr>Cambria Math</vt:lpstr>
      <vt:lpstr>Tahoma</vt:lpstr>
      <vt:lpstr>Motyw pakietu Office</vt:lpstr>
      <vt:lpstr>Advanced using of spreadsheet to analyse logistics data</vt:lpstr>
      <vt:lpstr>Agenda</vt:lpstr>
      <vt:lpstr>Concept of controlling</vt:lpstr>
      <vt:lpstr>Concept of controlling</vt:lpstr>
      <vt:lpstr>Concept of controlling</vt:lpstr>
      <vt:lpstr>Controlling feedback</vt:lpstr>
      <vt:lpstr>Key objectives of Supply Chain Controlling</vt:lpstr>
      <vt:lpstr>Key objectives of Supply Chain Controlling</vt:lpstr>
      <vt:lpstr>Key objectives of Supply Chain Controlling</vt:lpstr>
      <vt:lpstr>Key Performance Indicators (KPI) in SCM</vt:lpstr>
      <vt:lpstr>Key Performance Indicators (KPI) in SCM</vt:lpstr>
      <vt:lpstr>Key Performance Indicators (KPI) in SCM</vt:lpstr>
      <vt:lpstr>Key Performance Indicators (KPI) in SCM</vt:lpstr>
      <vt:lpstr>Key Performance Indicators (KPI) in SCM</vt:lpstr>
      <vt:lpstr>Key Performance Indicators (KPI) in SCM</vt:lpstr>
      <vt:lpstr>Key Performance Indicators (KPI) in SCM</vt:lpstr>
      <vt:lpstr>Key Performance Indicators (KPI) in SCM</vt:lpstr>
      <vt:lpstr>Key Performance Indicators (KPI) in SCM</vt:lpstr>
      <vt:lpstr>Key Performance Indicators (KPI) in SCM</vt:lpstr>
      <vt:lpstr>KPI in SCM – Example</vt:lpstr>
      <vt:lpstr>KPI in SCM – Example</vt:lpstr>
      <vt:lpstr>KPI in SCM – Example</vt:lpstr>
      <vt:lpstr>KPI in SCM – Example</vt:lpstr>
      <vt:lpstr>KPI in SCM – Example</vt:lpstr>
      <vt:lpstr>KPI in SCM – Example</vt:lpstr>
      <vt:lpstr>Summary</vt:lpstr>
      <vt:lpstr>Authors:  Katarzyna Grzybowska Katarzyna Ragin-Skorecka Katarzyna Siemieniak Piotr Cyplik Michał Adamczak Jędrzej Jankowski-Guzy Adrianna Toboła-Walaszczyk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65</cp:revision>
  <dcterms:created xsi:type="dcterms:W3CDTF">2023-07-06T12:09:08Z</dcterms:created>
  <dcterms:modified xsi:type="dcterms:W3CDTF">2025-10-21T20:00:34Z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