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0" r:id="rId4"/>
    <p:sldMasterId id="2147483682" r:id="rId5"/>
  </p:sldMasterIdLst>
  <p:sldIdLst>
    <p:sldId id="256" r:id="rId6"/>
    <p:sldId id="264" r:id="rId7"/>
    <p:sldId id="262" r:id="rId8"/>
    <p:sldId id="267" r:id="rId9"/>
    <p:sldId id="272" r:id="rId10"/>
    <p:sldId id="273" r:id="rId11"/>
    <p:sldId id="274" r:id="rId12"/>
    <p:sldId id="275" r:id="rId13"/>
    <p:sldId id="276" r:id="rId14"/>
    <p:sldId id="277" r:id="rId15"/>
    <p:sldId id="278" r:id="rId16"/>
    <p:sldId id="279" r:id="rId17"/>
    <p:sldId id="280" r:id="rId18"/>
    <p:sldId id="281" r:id="rId19"/>
    <p:sldId id="266" r:id="rId20"/>
    <p:sldId id="282" r:id="rId21"/>
    <p:sldId id="283" r:id="rId22"/>
    <p:sldId id="284" r:id="rId23"/>
    <p:sldId id="287" r:id="rId24"/>
    <p:sldId id="286" r:id="rId25"/>
    <p:sldId id="335" r:id="rId26"/>
    <p:sldId id="26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95" d="100"/>
          <a:sy n="95" d="100"/>
        </p:scale>
        <p:origin x="17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6143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36351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89353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2909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76065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81" r:id="rId1"/>
    <p:sldLayoutId id="2147483676" r:id="rId2"/>
    <p:sldLayoutId id="2147483677" r:id="rId3"/>
    <p:sldLayoutId id="2147483679" r:id="rId4"/>
    <p:sldLayoutId id="214748367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41499887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g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70.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21" Type="http://schemas.openxmlformats.org/officeDocument/2006/relationships/image" Target="../media/image6.png"/><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659349"/>
            <a:ext cx="5648456" cy="2183467"/>
          </a:xfrm>
        </p:spPr>
        <p:txBody>
          <a:bodyPr>
            <a:normAutofit fontScale="90000"/>
          </a:bodyPr>
          <a:lstStyle/>
          <a:p>
            <a:pPr lvl="0"/>
            <a:r>
              <a:rPr lang="pl-PL" dirty="0"/>
              <a:t>Statistične metode za analizo logističnih podatkov</a:t>
            </a:r>
            <a:endParaRPr lang="sl-SI"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Uvodna statistika</a:t>
            </a:r>
          </a:p>
        </p:txBody>
      </p:sp>
      <p:pic>
        <p:nvPicPr>
          <p:cNvPr id="6" name="Slika 5">
            <a:extLst>
              <a:ext uri="{FF2B5EF4-FFF2-40B4-BE49-F238E27FC236}">
                <a16:creationId xmlns:a16="http://schemas.microsoft.com/office/drawing/2014/main" id="{58AE9227-1222-F61C-7608-84D7B635F81A}"/>
              </a:ext>
            </a:extLst>
          </p:cNvPr>
          <p:cNvPicPr>
            <a:picLocks noChangeAspect="1"/>
          </p:cNvPicPr>
          <p:nvPr/>
        </p:nvPicPr>
        <p:blipFill>
          <a:blip r:embed="rId6"/>
          <a:stretch>
            <a:fillRect/>
          </a:stretch>
        </p:blipFill>
        <p:spPr>
          <a:xfrm>
            <a:off x="10991580" y="5617349"/>
            <a:ext cx="1063931" cy="1079889"/>
          </a:xfrm>
          <a:prstGeom prst="rect">
            <a:avLst/>
          </a:prstGeom>
          <a:solidFill>
            <a:schemeClr val="bg1"/>
          </a:solidFill>
        </p:spPr>
      </p:pic>
      <p:sp>
        <p:nvSpPr>
          <p:cNvPr id="8" name="PoljeZBesedilom 8">
            <a:extLst>
              <a:ext uri="{FF2B5EF4-FFF2-40B4-BE49-F238E27FC236}">
                <a16:creationId xmlns:a16="http://schemas.microsoft.com/office/drawing/2014/main" id="{C0D64F54-3597-9B75-87DE-7D9CD3E4F8E4}"/>
              </a:ext>
            </a:extLst>
          </p:cNvPr>
          <p:cNvSpPr txBox="1"/>
          <p:nvPr/>
        </p:nvSpPr>
        <p:spPr>
          <a:xfrm>
            <a:off x="5980188" y="5723984"/>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01A71592-9962-90C1-4535-C44E0131DB5F}"/>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6BB0B69A-D582-F105-02D6-FF25DE11C3CB}"/>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Kvantili</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73067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Kvantili so vrednosti, ki razdelijo urejene podatke na določene dele. Kvartili na primer delijo podatke na štiri enake dele. Prvi kvartil (Q1) deli spodnjih 25 % podatkov, drugi kvartil (Q2) je enak mediani, tretji kvartil (Q3) pa deli zgornjih 25 % podatkov.</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prepnuggets.com/wp-content/uploads/2019/12/Quant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86" y="3408219"/>
            <a:ext cx="4543757" cy="2609152"/>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BFDDD604-AEC1-D262-683E-F411E73F1520}"/>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943BB93-BE88-2118-5A80-5A79540C44C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DECAF8EB-3162-8461-E1EE-AA32DCEAA253}"/>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Prikaz statističnih podatkov</a:t>
            </a:r>
          </a:p>
        </p:txBody>
      </p:sp>
      <p:sp>
        <p:nvSpPr>
          <p:cNvPr id="3" name="Rectangle 2"/>
          <p:cNvSpPr/>
          <p:nvPr/>
        </p:nvSpPr>
        <p:spPr>
          <a:xfrm>
            <a:off x="1608666" y="1481668"/>
            <a:ext cx="7769585" cy="29084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Predstavitev statističnih podatkov vključuje uporabo različnih metod in orodij, da bi podatke predstavili na jasen, pregleden in informativen način.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Tukaj je nekaj običajnih načinov za prikaz statističnih podatkov:</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Tabele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Tabele so osnovna metoda za prikazovanje podatkov. Primeri so tabele pogostosti, ki prikazujejo število pojavitev različnih vrednosti, in podatkovne tabele, ki prikazujejo več informacij o podatkih.</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050" name="Picture 2" descr="Types of Tables -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t="19565"/>
          <a:stretch/>
        </p:blipFill>
        <p:spPr bwMode="auto">
          <a:xfrm>
            <a:off x="7150399" y="4477407"/>
            <a:ext cx="3094955" cy="1625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3495EF2C-3E92-F9E8-2487-E27A5AB91DC7}"/>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29FE650-523C-492D-BFC2-1C2AA8716E2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E8D9346E-CE3A-49EE-6840-6D901645B142}"/>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851" y="1511006"/>
            <a:ext cx="10020299" cy="1415772"/>
          </a:xfrm>
          <a:prstGeom prst="rect">
            <a:avLst/>
          </a:prstGeom>
        </p:spPr>
        <p:txBody>
          <a:bodyPr wrap="square">
            <a:spAutoFit/>
          </a:bodyPr>
          <a:lstStyle/>
          <a:p>
            <a:pPr algn="just">
              <a:lnSpc>
                <a:spcPct val="150000"/>
              </a:lnSpc>
              <a:spcAft>
                <a:spcPts val="600"/>
              </a:spcAft>
            </a:pPr>
            <a:r>
              <a:rPr lang="pl-PL" b="1" kern="100" dirty="0">
                <a:latin typeface="Tahoma" panose="020B0604030504040204" pitchFamily="34" charset="0"/>
                <a:ea typeface="Calibri" panose="020F0502020204030204" pitchFamily="34" charset="0"/>
                <a:cs typeface="Times New Roman" panose="02020603050405020304" pitchFamily="18" charset="0"/>
              </a:rPr>
              <a:t>Grafični prikazi</a:t>
            </a:r>
            <a:endParaRPr lang="sl-SI"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Grafični prikazi so učinkovito orodje za vizualizacijo podatkov. Vključujejo različne vrste grafov, kot so črtni, linijski, krožni, histogramski, škatlasti itd.</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Graphical representation properties"/>
          <p:cNvPicPr/>
          <p:nvPr/>
        </p:nvPicPr>
        <p:blipFill rotWithShape="1">
          <a:blip r:embed="rId2">
            <a:extLst>
              <a:ext uri="{28A0092B-C50C-407E-A947-70E740481C1C}">
                <a14:useLocalDpi xmlns:a14="http://schemas.microsoft.com/office/drawing/2010/main" val="0"/>
              </a:ext>
            </a:extLst>
          </a:blip>
          <a:srcRect l="1" r="47782" b="50402"/>
          <a:stretch/>
        </p:blipFill>
        <p:spPr bwMode="auto">
          <a:xfrm>
            <a:off x="1439851" y="3855575"/>
            <a:ext cx="2309326" cy="1566635"/>
          </a:xfrm>
          <a:prstGeom prst="rect">
            <a:avLst/>
          </a:prstGeom>
          <a:noFill/>
          <a:ln>
            <a:noFill/>
          </a:ln>
          <a:extLst>
            <a:ext uri="{53640926-AAD7-44D8-BBD7-CCE9431645EC}">
              <a14:shadowObscured xmlns:a14="http://schemas.microsoft.com/office/drawing/2010/main"/>
            </a:ext>
          </a:extLst>
        </p:spPr>
      </p:pic>
      <p:pic>
        <p:nvPicPr>
          <p:cNvPr id="8" name="Picture 7" descr="Graphical representation properties"/>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9107"/>
          <a:stretch/>
        </p:blipFill>
        <p:spPr bwMode="auto">
          <a:xfrm>
            <a:off x="5985517" y="3873481"/>
            <a:ext cx="4310742" cy="1566635"/>
          </a:xfrm>
          <a:prstGeom prst="rect">
            <a:avLst/>
          </a:prstGeom>
          <a:noFill/>
          <a:ln>
            <a:noFill/>
          </a:ln>
          <a:extLst>
            <a:ext uri="{53640926-AAD7-44D8-BBD7-CCE9431645EC}">
              <a14:shadowObscured xmlns:a14="http://schemas.microsoft.com/office/drawing/2010/main"/>
            </a:ext>
          </a:extLst>
        </p:spPr>
      </p:pic>
      <p:pic>
        <p:nvPicPr>
          <p:cNvPr id="9" name="Picture 8" descr="Graphical Representation of Data - GeeksforGeeks"/>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9177" y="4038384"/>
            <a:ext cx="2236340" cy="1481127"/>
          </a:xfrm>
          <a:prstGeom prst="rect">
            <a:avLst/>
          </a:prstGeom>
          <a:noFill/>
          <a:ln>
            <a:noFill/>
          </a:ln>
        </p:spPr>
      </p:pic>
      <p:pic>
        <p:nvPicPr>
          <p:cNvPr id="10"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E119767F-57D0-E9F5-6625-9DB2F0A5EC65}"/>
              </a:ext>
            </a:extLst>
          </p:cNvPr>
          <p:cNvPicPr>
            <a:picLocks noChangeAspect="1"/>
          </p:cNvPicPr>
          <p:nvPr/>
        </p:nvPicPr>
        <p:blipFill>
          <a:blip r:embed="rId7"/>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42070FBF-2A5B-A1A6-17AF-90832948555F}"/>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B77F53AE-29B7-72DA-6AB0-A949E7D1B708}"/>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a Histogram Works to Display Data"/>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9226" b="9661"/>
          <a:stretch/>
        </p:blipFill>
        <p:spPr bwMode="auto">
          <a:xfrm>
            <a:off x="2565672" y="4043346"/>
            <a:ext cx="2886075" cy="1590675"/>
          </a:xfrm>
          <a:prstGeom prst="rect">
            <a:avLst/>
          </a:prstGeom>
          <a:noFill/>
          <a:ln>
            <a:noFill/>
          </a:ln>
          <a:extLst>
            <a:ext uri="{53640926-AAD7-44D8-BBD7-CCE9431645EC}">
              <a14:shadowObscured xmlns:a14="http://schemas.microsoft.com/office/drawing/2010/main"/>
            </a:ext>
          </a:extLst>
        </p:spPr>
      </p:pic>
      <p:pic>
        <p:nvPicPr>
          <p:cNvPr id="8" name="Picture 7" descr="Box-Whisker Plots for Continuous Variables"/>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225"/>
          <a:stretch/>
        </p:blipFill>
        <p:spPr bwMode="auto">
          <a:xfrm>
            <a:off x="5748737" y="3944285"/>
            <a:ext cx="2167890" cy="1788795"/>
          </a:xfrm>
          <a:prstGeom prst="rect">
            <a:avLst/>
          </a:prstGeom>
          <a:noFill/>
          <a:ln>
            <a:noFill/>
          </a:ln>
          <a:extLst>
            <a:ext uri="{53640926-AAD7-44D8-BBD7-CCE9431645EC}">
              <a14:shadowObscured xmlns:a14="http://schemas.microsoft.com/office/drawing/2010/main"/>
            </a:ext>
          </a:extLst>
        </p:spPr>
      </p:pic>
      <p:sp>
        <p:nvSpPr>
          <p:cNvPr id="3" name="Rectangle 3"/>
          <p:cNvSpPr>
            <a:spLocks noChangeArrowheads="1"/>
          </p:cNvSpPr>
          <p:nvPr/>
        </p:nvSpPr>
        <p:spPr bwMode="auto">
          <a:xfrm>
            <a:off x="1995042" y="1266897"/>
            <a:ext cx="1508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a:t>
            </a:r>
            <a:endParaRPr kumimoji="0" lang="sl-SI" altLang="sl-SI"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995042" y="1913228"/>
            <a:ext cx="73854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 so grafični prikazi porazdelitve podatkov. Uporabljajo se za prikaz pogostosti vrednosti spremenljivke v različnih časovnih intervalih.</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Kvantilni grafikon (okvirni grafikon)</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Kvantilni graf ali škatla z usti je vrsta grafa, ki se uporablja v opisni statistiki kot priročen način grafične predstavitve skupin številčnih podatkov, tako da jih povzamemo s petimi številkami: minimum, prvi kvartil, mediana, tretji kvartil in maksimum.</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940851B-72E6-39D4-D6A8-C0189F7AE9E2}"/>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CFA87E4-B7FD-D98D-480C-DD2F53DACE9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D1621AF0-7DC3-15F8-706A-98962D8EABF6}"/>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Porazdelitev pogostosti</a:t>
            </a:r>
          </a:p>
        </p:txBody>
      </p:sp>
      <p:sp>
        <p:nvSpPr>
          <p:cNvPr id="3" name="Rectangle 2"/>
          <p:cNvSpPr/>
          <p:nvPr/>
        </p:nvSpPr>
        <p:spPr>
          <a:xfrm>
            <a:off x="1608666" y="1759082"/>
            <a:ext cx="8196943" cy="2585323"/>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Frekvenčna porazdelitev, znana tudi kot frekvenčna tabela ali histogram, je način prikaza števila pojavitev različnih vrednosti spremenljivke v nizu podatkov. S frekvenčno porazdelitvijo lahko ugotovite vzorce, porazdelitve in frekvence vrednosti v podatkih. Pogosto se uporablja za analizo kvalitativnih (kategoričnih) spremenljivk, lahko pa se uporablja tudi za prikaz diskretnih vrednosti kvantitativnih (numeričnih) spremenljivk.</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Frequency Distribution Table - Meaning &amp; Example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1918"/>
          <a:stretch/>
        </p:blipFill>
        <p:spPr bwMode="auto">
          <a:xfrm>
            <a:off x="4202187" y="4493984"/>
            <a:ext cx="3009900" cy="1220470"/>
          </a:xfrm>
          <a:prstGeom prst="rect">
            <a:avLst/>
          </a:prstGeom>
          <a:noFill/>
          <a:ln>
            <a:noFill/>
          </a:ln>
          <a:extLst>
            <a:ext uri="{53640926-AAD7-44D8-BBD7-CCE9431645EC}">
              <a14:shadowObscured xmlns:a14="http://schemas.microsoft.com/office/drawing/2010/main"/>
            </a:ext>
          </a:extLst>
        </p:spPr>
      </p:pic>
      <p:pic>
        <p:nvPicPr>
          <p:cNvPr id="8"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9611EA4-B4F7-2329-0740-D5E5369DEB04}"/>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31EB297-7055-9E62-9B69-252E81FC2E4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8552BC6E-12F7-EF23-F6BA-E41876771E06}"/>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Opisna in inferenčna statistika</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6" y="1897284"/>
            <a:ext cx="78243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Opisna statistika</a:t>
            </a:r>
            <a:r>
              <a:rPr kumimoji="0" lang="pl-PL" altLang="sl-SI"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opisna statistika se ukvarja z opisovanjem in povzemanjem podatkov iz preučevanega vzorca ali populacije. Uporablja se za analizo in razumevanje podatkov, ne pa za sklepanje o celotni populaciji. Glavni cilj opisne statistike je opisati značilnosti podatkov, na primer izračunati povprečje, mediano, razpon, standardni odklon in oblikovati grafične predstavitve, kot so histogrami ali grafi. Uporablja se za izdelavo povzetkov in grafov, ki pomagajo vizualizirati podatke. </a:t>
            </a:r>
            <a:endParaRPr kumimoji="0" lang="pl-PL" altLang="sl-SI"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608666" y="3831874"/>
            <a:ext cx="7824336" cy="1600438"/>
          </a:xfrm>
          <a:prstGeom prst="rect">
            <a:avLst/>
          </a:prstGeom>
        </p:spPr>
        <p:txBody>
          <a:bodyPr wrap="square">
            <a:spAutoFit/>
          </a:bodyPr>
          <a:lstStyle/>
          <a:p>
            <a:pPr algn="just">
              <a:spcAft>
                <a:spcPts val="600"/>
              </a:spcAft>
            </a:pPr>
            <a:r>
              <a:rPr lang="pl-PL" sz="1400" b="1" kern="100" dirty="0">
                <a:latin typeface="Tahoma" panose="020B0604030504040204" pitchFamily="34" charset="0"/>
                <a:ea typeface="Calibri" panose="020F0502020204030204" pitchFamily="34" charset="0"/>
                <a:cs typeface="Times New Roman" panose="02020603050405020304" pitchFamily="18" charset="0"/>
              </a:rPr>
              <a:t>Inferenčna statistika</a:t>
            </a:r>
            <a:r>
              <a:rPr lang="pl-PL" sz="1400" kern="100" dirty="0">
                <a:latin typeface="Tahoma" panose="020B0604030504040204" pitchFamily="34" charset="0"/>
                <a:ea typeface="Calibri" panose="020F0502020204030204" pitchFamily="34" charset="0"/>
                <a:cs typeface="Times New Roman" panose="02020603050405020304" pitchFamily="18" charset="0"/>
              </a:rPr>
              <a:t>: inferenčna statistika se ukvarja s sklepanjem o populaciji na podlagi vzorca. To pomeni, da inferenčna statistika omogoča, da se na podlagi analize vzorca sklepa o celotni populaciji. Uporablja različne statistične metode, kot so preverjanje hipotez, intervali zaupanja in regresijska analiza, da bi ugotovila, ali je mogoče rezultate opazovanega vzorca posplošiti na populacijo. Če želimo na primer ugotoviti, ali je povprečna starost v vzorcu reprezentativna za celotno populacijo, bomo uporabili inferenčno statistiko.</a:t>
            </a:r>
            <a:endParaRPr lang="sl-SI" sz="14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DE7FF53E-F503-2EE7-9C84-B829AF8711CB}"/>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65D5F060-8903-816A-977C-2C86854FA7A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A55A5C2C-8DD7-757F-175F-1B75162EC673}"/>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Inferenčna statistika</a:t>
            </a:r>
            <a:endParaRPr lang="hr-HR" dirty="0"/>
          </a:p>
        </p:txBody>
      </p:sp>
      <p:sp>
        <p:nvSpPr>
          <p:cNvPr id="4" name="Rectangle 3"/>
          <p:cNvSpPr/>
          <p:nvPr/>
        </p:nvSpPr>
        <p:spPr>
          <a:xfrm>
            <a:off x="1608666" y="2020238"/>
            <a:ext cx="8278586" cy="401648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Glavni cilji inferenčne statistike so:</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Ocenjevanje populacijskih parametrov</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inferenčna statistika nam omogoča ocenjevanje populacijskih parametrov, kot so povprečje, variance, deleži in druge značilnosti, na podlagi vzorca.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Preverjanje hipotez</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inferenčna statistika se lahko uporablja za preverjanje hipotez o populaciji na podlagi vzorčenih podatkov. Pri tem gre za statistično testiranje, pri katerem vzorec primerjamo s predpostavkami o populaciji.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Oblikovanje intervalov zaupanja</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inferenčna statistika nam omogoča izračun intervalov, ki vsebujejo ocenjene vrednosti populacijskih parametrov z določeno stopnjo zaupanja.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C2EE3B04-CF4C-A9EA-E145-323B69108F7B}"/>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E5F4E24-3997-95EA-E07D-49EBF96F7258}"/>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B23692F7-D318-BFE8-4993-F5AE97DFD5D9}"/>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Korelacija in regresija </a:t>
            </a:r>
            <a:endParaRPr lang="sl-SI" dirty="0"/>
          </a:p>
        </p:txBody>
      </p:sp>
      <p:sp>
        <p:nvSpPr>
          <p:cNvPr id="4" name="Rectangle 3"/>
          <p:cNvSpPr/>
          <p:nvPr/>
        </p:nvSpPr>
        <p:spPr>
          <a:xfrm>
            <a:off x="1608666" y="1842058"/>
            <a:ext cx="7535334" cy="1754326"/>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To so statistične metode, ki se uporabljajo za preučevanje odnosov med spremenljivkami in napovedovanje vrednosti. Obe metodi pomagata razumeti, kako ena spremenljivka vpliva na drugo in kako dobro lahko eno spremenljivko uporabimo za napovedovanje druge. Tukaj je razlaga vsake od teh dveh metod:</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Linear Regression and its Mathematical implementation | by Afroz Chakure |  DataDrivenInvestor"/>
          <p:cNvPicPr/>
          <p:nvPr/>
        </p:nvPicPr>
        <p:blipFill>
          <a:blip r:embed="rId2">
            <a:extLst>
              <a:ext uri="{28A0092B-C50C-407E-A947-70E740481C1C}">
                <a14:useLocalDpi xmlns:a14="http://schemas.microsoft.com/office/drawing/2010/main" val="0"/>
              </a:ext>
            </a:extLst>
          </a:blip>
          <a:srcRect/>
          <a:stretch>
            <a:fillRect/>
          </a:stretch>
        </p:blipFill>
        <p:spPr bwMode="auto">
          <a:xfrm>
            <a:off x="2775176" y="3956775"/>
            <a:ext cx="5536067" cy="1774553"/>
          </a:xfrm>
          <a:prstGeom prst="rect">
            <a:avLst/>
          </a:prstGeom>
          <a:noFill/>
          <a:ln>
            <a:noFill/>
          </a:ln>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78F699E8-998D-4D4B-C2B2-5D62CD38C4F2}"/>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30BC2A6-0949-1786-2A7E-801E15197829}"/>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8B907A23-D0B1-0FA9-C986-740D8CD3E27E}"/>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Verjetnostne porazdelitve</a:t>
            </a:r>
            <a:endParaRPr lang="sl-SI" dirty="0"/>
          </a:p>
        </p:txBody>
      </p:sp>
      <mc:AlternateContent xmlns:mc="http://schemas.openxmlformats.org/markup-compatibility/2006" xmlns:a14="http://schemas.microsoft.com/office/drawing/2010/main">
        <mc:Choice Requires="a14">
          <p:sp>
            <p:nvSpPr>
              <p:cNvPr id="4" name="Rectangle 3"/>
              <p:cNvSpPr/>
              <p:nvPr/>
            </p:nvSpPr>
            <p:spPr>
              <a:xfrm>
                <a:off x="1283970" y="2099327"/>
                <a:ext cx="7249886" cy="349326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V statistiki verjetnostna porazdelitev opisuje verjetnosti različnih vrednosti, ki jih lahko zavzame spremenljivka. Je matematični model, ki nam pomaga razumeti in analizirati naključne pojave ter napovedati, kako bodo vrednosti porazdeljene v določenih okoliščinah.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Normalna (Gaussova) porazdelitev</a:t>
                </a:r>
                <a:r>
                  <a:rPr lang="pl-PL" sz="1600" kern="100" dirty="0">
                    <a:latin typeface="Tahoma" panose="020B0604030504040204" pitchFamily="34" charset="0"/>
                    <a:ea typeface="Calibri" panose="020F0502020204030204" pitchFamily="34" charset="0"/>
                    <a:cs typeface="Times New Roman" panose="02020603050405020304" pitchFamily="18" charset="0"/>
                  </a:rPr>
                  <a:t>: normalna porazdelitev je ena najpomembnejših in najpogosteje uporabljenih porazdelitev. Opisuje simetrično in zvonasto porazdelitev z znanima parametroma: sredino (μ) in standardnim odklonom ( ). Številni naravni pojavi se približujejo normalni porazdelitvi.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mc:Choice>
        <mc:Fallback xmlns:p14="http://schemas.microsoft.com/office/powerpoint/2010/main" xmlns="">
          <p:sp>
            <p:nvSpPr>
              <p:cNvPr id="4" name="Rectangle 3"/>
              <p:cNvSpPr>
                <a:spLocks noRot="1" noChangeAspect="1" noMove="1" noResize="1" noEditPoints="1" noAdjustHandles="1" noChangeArrowheads="1" noChangeShapeType="1" noTextEdit="1"/>
              </p:cNvSpPr>
              <p:nvPr/>
            </p:nvSpPr>
            <p:spPr>
              <a:xfrm>
                <a:off x="1283970" y="2099327"/>
                <a:ext cx="7249886" cy="3493264"/>
              </a:xfrm>
              <a:prstGeom prst="rect">
                <a:avLst/>
              </a:prstGeom>
              <a:blipFill>
                <a:blip r:embed="rId2"/>
                <a:stretch>
                  <a:fillRect l="-505" r="-421"/>
                </a:stretch>
              </a:blipFill>
            </p:spPr>
            <p:txBody>
              <a:bodyPr/>
              <a:lstStyle/>
              <a:p>
                <a:r>
                  <a:rPr lang="hr-HR">
                    <a:noFill/>
                  </a:rPr>
                  <a:t> </a:t>
                </a:r>
              </a:p>
            </p:txBody>
          </p:sp>
        </mc:Fallback>
      </mc:AlternateContent>
      <p:pic>
        <p:nvPicPr>
          <p:cNvPr id="5" name="Picture 4" descr="Bell Shaped Curve: Normal Distribution In Statistic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6" y="2649990"/>
            <a:ext cx="3223260" cy="1590675"/>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876712FF-0B3C-38AA-C318-4F85E6EBA143}"/>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6CA4C3E2-97A0-AA70-B442-DFF2D02D86C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E0E54F41-B7FA-B820-1300-E3022215444C}"/>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E5B22899-D0F8-594A-E95E-8E6EC1DAE57B}"/>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982739" y="814106"/>
            <a:ext cx="9235439" cy="5786199"/>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Literatura:</a:t>
            </a:r>
            <a:endParaRPr lang="hr-HR"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2e, Openstax</a:t>
            </a:r>
            <a:r>
              <a:rPr lang="hr-HR" sz="1600" dirty="0">
                <a:latin typeface="Tahoma" panose="020B0604030504040204" pitchFamily="34" charset="0"/>
                <a:ea typeface="Tahoma" panose="020B0604030504040204" pitchFamily="34" charset="0"/>
                <a:cs typeface="Tahoma" panose="020B0604030504040204" pitchFamily="34" charset="0"/>
              </a:rPr>
              <a:t>, Rice University, Houston, Texas 77005</a:t>
            </a:r>
            <a:r>
              <a:rPr lang="en-GB" sz="1600" dirty="0">
                <a:latin typeface="Tahoma" panose="020B0604030504040204" pitchFamily="34" charset="0"/>
                <a:ea typeface="Tahoma" panose="020B0604030504040204" pitchFamily="34" charset="0"/>
                <a:cs typeface="Tahoma" panose="020B0604030504040204" pitchFamily="34" charset="0"/>
              </a:rPr>
              <a:t>, Jun 23, starejši avtorji: Barbara </a:t>
            </a:r>
            <a:r>
              <a:rPr lang="en-GB" sz="1600" dirty="0" err="1">
                <a:latin typeface="Tahoma" panose="020B0604030504040204" pitchFamily="34" charset="0"/>
                <a:ea typeface="Tahoma" panose="020B0604030504040204" pitchFamily="34" charset="0"/>
                <a:cs typeface="Tahoma" panose="020B0604030504040204" pitchFamily="34" charset="0"/>
              </a:rPr>
              <a:t>Illowsky </a:t>
            </a:r>
            <a:r>
              <a:rPr lang="en-GB" sz="1600" dirty="0">
                <a:latin typeface="Tahoma" panose="020B0604030504040204" pitchFamily="34" charset="0"/>
                <a:ea typeface="Tahoma" panose="020B0604030504040204" pitchFamily="34" charset="0"/>
                <a:cs typeface="Tahoma" panose="020B0604030504040204" pitchFamily="34" charset="0"/>
              </a:rPr>
              <a:t>in Susan dean, De </a:t>
            </a:r>
            <a:r>
              <a:rPr lang="en-GB" sz="1600" dirty="0" err="1">
                <a:latin typeface="Tahoma" panose="020B0604030504040204" pitchFamily="34" charset="0"/>
                <a:ea typeface="Tahoma" panose="020B0604030504040204" pitchFamily="34" charset="0"/>
                <a:cs typeface="Tahoma" panose="020B0604030504040204" pitchFamily="34" charset="0"/>
              </a:rPr>
              <a:t>anza </a:t>
            </a:r>
            <a:r>
              <a:rPr lang="en-GB" sz="1600" dirty="0">
                <a:latin typeface="Tahoma" panose="020B0604030504040204" pitchFamily="34" charset="0"/>
                <a:ea typeface="Tahoma" panose="020B0604030504040204" pitchFamily="34" charset="0"/>
                <a:cs typeface="Tahoma" panose="020B0604030504040204" pitchFamily="34" charset="0"/>
              </a:rPr>
              <a:t>college, Datum objave: Dec 13, 2023, </a:t>
            </a:r>
            <a:r>
              <a:rPr lang="hr-HR" sz="1600" u="sng" dirty="0">
                <a:latin typeface="Tahoma" panose="020B0604030504040204" pitchFamily="34" charset="0"/>
                <a:ea typeface="Tahoma" panose="020B0604030504040204" pitchFamily="34" charset="0"/>
                <a:cs typeface="Tahoma" panose="020B0604030504040204" pitchFamily="34" charset="0"/>
                <a:hlinkClick r:id="rId2"/>
              </a:rPr>
              <a:t>(https://openstax.org/details/books/introductory-statistics-2e)</a:t>
            </a:r>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4th Edition, </a:t>
            </a:r>
            <a:r>
              <a:rPr lang="hr-HR" sz="1600" dirty="0">
                <a:latin typeface="Tahoma" panose="020B0604030504040204" pitchFamily="34" charset="0"/>
                <a:ea typeface="Tahoma" panose="020B0604030504040204" pitchFamily="34" charset="0"/>
                <a:cs typeface="Tahoma" panose="020B0604030504040204" pitchFamily="34" charset="0"/>
              </a:rPr>
              <a:t>Susan Dean in Barbara Illowsky, Adapted by Riyanti Boyd &amp; Natalia Casper (Published 2013 by OpenStax College) July 2021, </a:t>
            </a:r>
            <a:r>
              <a:rPr lang="hr-HR" sz="1600" u="sng" dirty="0">
                <a:latin typeface="Tahoma" panose="020B0604030504040204" pitchFamily="34" charset="0"/>
                <a:ea typeface="Tahoma" panose="020B0604030504040204" pitchFamily="34" charset="0"/>
                <a:cs typeface="Tahoma" panose="020B0604030504040204" pitchFamily="34" charset="0"/>
                <a:hlinkClick r:id="rId3"/>
              </a:rPr>
              <a:t>(http://dept.clcillinois.edu/mth/oer/IntroductoryStatistics.pdf </a:t>
            </a:r>
            <a:r>
              <a:rPr lang="hr-HR" sz="1600" dirty="0">
                <a:latin typeface="Tahoma" panose="020B0604030504040204" pitchFamily="34" charset="0"/>
                <a:ea typeface="Tahoma" panose="020B0604030504040204" pitchFamily="34" charset="0"/>
                <a:cs typeface="Tahoma" panose="020B0604030504040204" pitchFamily="34" charset="0"/>
              </a:rPr>
              <a:t>);</a:t>
            </a:r>
          </a:p>
          <a:p>
            <a:endParaRPr lang="hr-HR" sz="1600"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Introductory Statistics 7th Edition</a:t>
            </a:r>
            <a:r>
              <a:rPr lang="en-US" sz="1600" dirty="0">
                <a:latin typeface="Tahoma" panose="020B0604030504040204" pitchFamily="34" charset="0"/>
                <a:ea typeface="Tahoma" panose="020B0604030504040204" pitchFamily="34" charset="0"/>
                <a:cs typeface="Tahoma" panose="020B0604030504040204" pitchFamily="34" charset="0"/>
              </a:rPr>
              <a:t>, Prem S. Mann, eastern Connecticut state university with the help of Christopher Jay </a:t>
            </a:r>
            <a:r>
              <a:rPr lang="en-US" sz="1600" dirty="0" err="1">
                <a:latin typeface="Tahoma" panose="020B0604030504040204" pitchFamily="34" charset="0"/>
                <a:ea typeface="Tahoma" panose="020B0604030504040204" pitchFamily="34" charset="0"/>
                <a:cs typeface="Tahoma" panose="020B0604030504040204" pitchFamily="34" charset="0"/>
              </a:rPr>
              <a:t>Lacke</a:t>
            </a:r>
            <a:r>
              <a:rPr lang="en-US" sz="1600" dirty="0">
                <a:latin typeface="Tahoma" panose="020B0604030504040204" pitchFamily="34" charset="0"/>
                <a:ea typeface="Tahoma" panose="020B0604030504040204" pitchFamily="34" charset="0"/>
                <a:cs typeface="Tahoma" panose="020B0604030504040204" pitchFamily="34" charset="0"/>
              </a:rPr>
              <a:t>, Rowan university, John Wiley &amp; Sons, Inc., 111 River Street, Hoboken, NJ 07030-5774, 2011</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Introduction to statistics, made easy second edition, </a:t>
            </a:r>
            <a:r>
              <a:rPr lang="hr-HR" sz="1600" dirty="0">
                <a:latin typeface="Tahoma" panose="020B0604030504040204" pitchFamily="34" charset="0"/>
                <a:ea typeface="Tahoma" panose="020B0604030504040204" pitchFamily="34" charset="0"/>
                <a:cs typeface="Tahoma" panose="020B0604030504040204" pitchFamily="34" charset="0"/>
              </a:rPr>
              <a:t>Prof. Dr. Hamid Al-Oklah Dr. Said Titi Mr. Tareq Alodat, marec 2014</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and Economics</a:t>
            </a:r>
            <a:r>
              <a:rPr lang="hr-HR" sz="1600" dirty="0">
                <a:latin typeface="Tahoma" panose="020B0604030504040204" pitchFamily="34" charset="0"/>
                <a:ea typeface="Tahoma" panose="020B0604030504040204" pitchFamily="34" charset="0"/>
                <a:cs typeface="Tahoma" panose="020B0604030504040204" pitchFamily="34" charset="0"/>
              </a:rPr>
              <a:t>, </a:t>
            </a:r>
            <a:r>
              <a:rPr lang="hr-HR" sz="1600" b="1" dirty="0">
                <a:latin typeface="Tahoma" panose="020B0604030504040204" pitchFamily="34" charset="0"/>
                <a:ea typeface="Tahoma" panose="020B0604030504040204" pitchFamily="34" charset="0"/>
                <a:cs typeface="Tahoma" panose="020B0604030504040204" pitchFamily="34" charset="0"/>
              </a:rPr>
              <a:t>Thirteenth Edition</a:t>
            </a:r>
            <a:r>
              <a:rPr lang="hr-HR" sz="1600" dirty="0">
                <a:latin typeface="Tahoma" panose="020B0604030504040204" pitchFamily="34" charset="0"/>
                <a:ea typeface="Tahoma" panose="020B0604030504040204" pitchFamily="34" charset="0"/>
                <a:cs typeface="Tahoma" panose="020B0604030504040204" pitchFamily="34" charset="0"/>
              </a:rPr>
              <a:t>, David R. Anderson, Dennis J. Sweeney, Thomas A. Williams, Jeffrey D. Camm, James J. Cochran, 2017, 2015 Cengage Learning®</a:t>
            </a:r>
          </a:p>
          <a:p>
            <a:r>
              <a:rPr lang="hr-HR" sz="1600" b="1"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First edition, </a:t>
            </a:r>
            <a:r>
              <a:rPr lang="hr-HR" sz="1600" dirty="0">
                <a:latin typeface="Tahoma" panose="020B0604030504040204" pitchFamily="34" charset="0"/>
                <a:ea typeface="Tahoma" panose="020B0604030504040204" pitchFamily="34" charset="0"/>
                <a:cs typeface="Tahoma" panose="020B0604030504040204" pitchFamily="34" charset="0"/>
              </a:rPr>
              <a:t>Derek L Waller, 2008 Copyright © 2008, Derek L Waller, Published by Elsevier Inc. Vse pravice pridržane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Slika 1">
            <a:extLst>
              <a:ext uri="{FF2B5EF4-FFF2-40B4-BE49-F238E27FC236}">
                <a16:creationId xmlns:a16="http://schemas.microsoft.com/office/drawing/2014/main" id="{9B1690FD-4FCA-3542-D68F-1867AE6C2D53}"/>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1">
            <a:extLst>
              <a:ext uri="{FF2B5EF4-FFF2-40B4-BE49-F238E27FC236}">
                <a16:creationId xmlns:a16="http://schemas.microsoft.com/office/drawing/2014/main" id="{969EE65E-AC96-E8D4-BCD4-765C34F7B6F8}"/>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0000" lnSpcReduction="20000"/>
          </a:bodyPr>
          <a:lstStyle/>
          <a:p>
            <a:r>
              <a:rPr lang="pl-PL" sz="4500" b="1" dirty="0"/>
              <a:t>Spremenljivke</a:t>
            </a:r>
          </a:p>
          <a:p>
            <a:r>
              <a:rPr lang="pl-PL" sz="4500" b="1" dirty="0"/>
              <a:t>Povprečje (srednja vrednost)</a:t>
            </a:r>
          </a:p>
          <a:p>
            <a:r>
              <a:rPr lang="pl-PL" sz="4500" b="1" dirty="0"/>
              <a:t>Mediana</a:t>
            </a:r>
          </a:p>
          <a:p>
            <a:r>
              <a:rPr lang="pl-PL" sz="4500" b="1" dirty="0"/>
              <a:t>Modus</a:t>
            </a:r>
          </a:p>
          <a:p>
            <a:r>
              <a:rPr lang="pl-PL" sz="4500" b="1" dirty="0"/>
              <a:t>Razpon odstopanj </a:t>
            </a:r>
          </a:p>
          <a:p>
            <a:r>
              <a:rPr lang="pl-PL" sz="4500" b="1" dirty="0"/>
              <a:t>Varianca in standardni odklon</a:t>
            </a:r>
          </a:p>
          <a:p>
            <a:r>
              <a:rPr lang="pl-PL" sz="4500" b="1" dirty="0"/>
              <a:t>Kvantili</a:t>
            </a:r>
          </a:p>
          <a:p>
            <a:r>
              <a:rPr lang="pl-PL" sz="4500" b="1" dirty="0"/>
              <a:t>Prikaz statističnih podatkov</a:t>
            </a:r>
          </a:p>
          <a:p>
            <a:r>
              <a:rPr lang="pl-PL" sz="4500" b="1" dirty="0"/>
              <a:t>Porazdelitev pogostosti</a:t>
            </a:r>
          </a:p>
          <a:p>
            <a:r>
              <a:rPr lang="pl-PL" sz="4500" b="1" dirty="0"/>
              <a:t>Opisna in inferenčna statistika</a:t>
            </a:r>
          </a:p>
          <a:p>
            <a:r>
              <a:rPr lang="pl-PL" sz="4500" b="1" dirty="0"/>
              <a:t>Korelacija in regresija </a:t>
            </a:r>
          </a:p>
          <a:p>
            <a:r>
              <a:rPr lang="pl-PL" sz="4500" b="1" dirty="0"/>
              <a:t>Verjetnostne porazdelitve</a:t>
            </a:r>
            <a:endParaRPr lang="hr-HR" sz="4500" b="1"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9E84E97F-C11B-B90E-1241-6878390ED39D}"/>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BB5EFB4-88CD-D1F9-247E-DED6502EE26D}"/>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E8F05239-4A4A-84D8-4A91-AFD12922D935}"/>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r>
              <a:rPr lang="hr-HR" sz="1400" dirty="0"/>
              <a:t>Internetne strani:</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2935740"/>
          </a:xfrm>
          <a:prstGeom prst="rect">
            <a:avLst/>
          </a:prstGeom>
          <a:noFill/>
        </p:spPr>
        <p:txBody>
          <a:bodyPr wrap="square" rtlCol="0">
            <a:spAutoFit/>
          </a:bodyPr>
          <a:lstStyle/>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Povezave na </a:t>
            </a:r>
            <a:r>
              <a:rPr lang="en-US" sz="1400" dirty="0" err="1">
                <a:latin typeface="Calibri" panose="020F0502020204030204" pitchFamily="34" charset="0"/>
                <a:ea typeface="Calibri" panose="020F0502020204030204" pitchFamily="34" charset="0"/>
                <a:cs typeface="Times New Roman" panose="02020603050405020304" pitchFamily="18" charset="0"/>
              </a:rPr>
              <a:t>Youtube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Uvodna statistika</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0BB0C943-84BD-DD4C-C1C6-49756099C5B8}"/>
              </a:ext>
            </a:extLst>
          </p:cNvPr>
          <p:cNvPicPr>
            <a:picLocks noChangeAspect="1"/>
          </p:cNvPicPr>
          <p:nvPr/>
        </p:nvPicPr>
        <p:blipFill>
          <a:blip r:embed="rId21"/>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1A50E32-0538-4FD8-4310-FBDBF91F8FB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A143CEB5-1403-4FB7-F773-61BD7B51A678}"/>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987704"/>
            <a:ext cx="9144000" cy="4186454"/>
          </a:xfrm>
        </p:spPr>
        <p:txBody>
          <a:bodyPr>
            <a:normAutofit fontScale="90000"/>
          </a:bodyPr>
          <a:lstStyle/>
          <a:p>
            <a:r>
              <a:rPr lang="pl-PL" sz="4000" dirty="0"/>
              <a:t>Avtorji:</a:t>
            </a:r>
            <a:br>
              <a:rPr lang="pl-PL" sz="4000" dirty="0"/>
            </a:br>
            <a:r>
              <a:rPr lang="pl-PL" sz="4000" b="0" dirty="0">
                <a:solidFill>
                  <a:schemeClr val="tx1"/>
                </a:solidFill>
              </a:rPr>
              <a:t>Sanja Bojić</a:t>
            </a:r>
            <a:br>
              <a:rPr lang="pl-PL" sz="4000" b="0" dirty="0">
                <a:solidFill>
                  <a:schemeClr val="tx1"/>
                </a:solidFill>
              </a:rPr>
            </a:br>
            <a:r>
              <a:rPr lang="pl-PL" sz="4000" b="0" dirty="0">
                <a:solidFill>
                  <a:schemeClr val="tx1"/>
                </a:solidFill>
              </a:rPr>
              <a:t>Kristijan Brglez</a:t>
            </a:r>
            <a:br>
              <a:rPr lang="pl-PL" sz="4000" b="0" dirty="0">
                <a:solidFill>
                  <a:schemeClr val="tx1"/>
                </a:solidFill>
              </a:rPr>
            </a:br>
            <a:r>
              <a:rPr lang="pl-PL" sz="4000" b="0" dirty="0">
                <a:solidFill>
                  <a:schemeClr val="tx1"/>
                </a:solidFill>
              </a:rPr>
              <a:t>Maja Fošner</a:t>
            </a:r>
            <a:br>
              <a:rPr lang="pl-PL" sz="4000" b="0" dirty="0">
                <a:solidFill>
                  <a:schemeClr val="tx1"/>
                </a:solidFill>
              </a:rPr>
            </a:br>
            <a:r>
              <a:rPr lang="pl-PL" sz="4000" b="0" dirty="0">
                <a:solidFill>
                  <a:schemeClr val="tx1"/>
                </a:solidFill>
              </a:rPr>
              <a:t>Roman Gumzej</a:t>
            </a:r>
            <a:br>
              <a:rPr lang="pl-PL" sz="4000" b="0" dirty="0">
                <a:solidFill>
                  <a:schemeClr val="tx1"/>
                </a:solidFill>
              </a:rPr>
            </a:br>
            <a:r>
              <a:rPr lang="pl-PL" sz="4000" b="0" dirty="0">
                <a:solidFill>
                  <a:schemeClr val="tx1"/>
                </a:solidFill>
              </a:rPr>
              <a:t>Rebeka Kovačič Lukman</a:t>
            </a:r>
            <a:br>
              <a:rPr lang="pl-PL" sz="4000" b="0" dirty="0">
                <a:solidFill>
                  <a:schemeClr val="tx1"/>
                </a:solidFill>
              </a:rPr>
            </a:br>
            <a:r>
              <a:rPr lang="pl-PL" sz="4000" b="0" dirty="0">
                <a:solidFill>
                  <a:schemeClr val="tx1"/>
                </a:solidFill>
              </a:rPr>
              <a:t>Benjamin Marcen</a:t>
            </a:r>
            <a:br>
              <a:rPr lang="pl-PL" sz="4000" b="0" dirty="0">
                <a:solidFill>
                  <a:schemeClr val="tx1"/>
                </a:solidFill>
              </a:rPr>
            </a:br>
            <a:r>
              <a:rPr lang="pl-PL" sz="4000" b="0" dirty="0">
                <a:solidFill>
                  <a:schemeClr val="tx1"/>
                </a:solidFill>
              </a:rPr>
              <a:t>Marinko Maslarić</a:t>
            </a:r>
            <a:br>
              <a:rPr lang="pl-PL" sz="4000" b="0" dirty="0">
                <a:solidFill>
                  <a:schemeClr val="tx1"/>
                </a:solidFill>
              </a:rPr>
            </a:br>
            <a:r>
              <a:rPr lang="pl-PL" sz="4000" b="0" dirty="0">
                <a:solidFill>
                  <a:schemeClr val="tx1"/>
                </a:solidFill>
              </a:rPr>
              <a:t>Boško Matović</a:t>
            </a:r>
            <a:br>
              <a:rPr lang="pl-PL" sz="4000" b="0" dirty="0">
                <a:solidFill>
                  <a:schemeClr val="tx1"/>
                </a:solidFill>
              </a:rPr>
            </a:br>
            <a:r>
              <a:rPr lang="pl-PL" sz="4000" b="0" dirty="0">
                <a:solidFill>
                  <a:schemeClr val="tx1"/>
                </a:solidFill>
              </a:rPr>
              <a:t>Dejan Mirčetić</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1D2DBB4D-44B1-FF0F-408D-86BF94EFFDC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691ED925-F9C5-43FF-8F34-69C1EA6EBCE0}"/>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964AD06A-F0FC-48EB-84BA-DCC0879B0B83}"/>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19615809-A172-DD07-C066-F3D9AED1E80D}"/>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Vloga in pomen statistike pri analizi podatkov v dobavnih verigah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hr-HR" sz="2000" dirty="0"/>
              <a:t>Statistika ima ključno vlogo v sodobnih oskrbovalnih verigah, kjer so učinkovito upravljanje, načrtovanje in nadzor ključnega pomena. Statistične metode se uporabljajo za zbiranje, analizo in razlago podatkov, kar podjetjem omogoča boljše razumevanje in optimizacijo dobavnih verig.</a:t>
            </a:r>
          </a:p>
          <a:p>
            <a:pPr marL="0" indent="0">
              <a:buNone/>
            </a:pPr>
            <a:endParaRPr lang="hr-HR" sz="2000" dirty="0"/>
          </a:p>
          <a:p>
            <a:pPr marL="0" indent="0">
              <a:buNone/>
            </a:pPr>
            <a:r>
              <a:rPr lang="hr-HR" sz="2000" dirty="0"/>
              <a:t>Pri analizi dobavne verige se statistični podatki uporabljajo za optimizacijo procesov, zmanjšanje stroškov, povečanje učinkovitosti in izboljšanje zadovoljstva strank. Omogoča boljše razumevanje dinamike dobavne verige in boljše obvladovanje tveganj, kar je ključnega pomena za uspešno delovanje podjetij in organizacij v današnjem globalnem okolju.</a:t>
            </a:r>
          </a:p>
          <a:p>
            <a:pPr marL="0" indent="0">
              <a:buNone/>
            </a:pPr>
            <a:r>
              <a:rPr lang="hr-HR" sz="2400" dirty="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D4F50EF4-4994-E042-670B-292FACBF8486}"/>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37924CB-F8C3-FBEF-14C1-34E1AE25084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1088DFCA-4508-9478-F8F8-BF402DFF96F8}"/>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Spremenljivke</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188232"/>
            <a:ext cx="9661928" cy="4351338"/>
          </a:xfrm>
        </p:spPr>
        <p:txBody>
          <a:bodyPr>
            <a:normAutofit/>
          </a:bodyPr>
          <a:lstStyle/>
          <a:p>
            <a:pPr marL="0" indent="0">
              <a:buNone/>
            </a:pPr>
            <a:r>
              <a:rPr lang="pl-PL" sz="2000" dirty="0"/>
              <a:t>Spremenljivke so osnovni gradniki statistike, saj predstavljajo lastnosti ali značilnosti, ki se merijo ali opazujejo v raziskavi, poskusu ali vzorcu podatkov. Spremenljivke so bistvene za razumevanje in analizo podatkov, saj raziskovalcem, analitikom in statistikom omogočajo opisovanje, analiziranje in razumevanje pojavov</a:t>
            </a:r>
          </a:p>
          <a:p>
            <a:pPr marL="0" indent="0">
              <a:buNone/>
            </a:pPr>
            <a:endParaRPr lang="pl-PL" sz="2000" dirty="0"/>
          </a:p>
          <a:p>
            <a:r>
              <a:rPr lang="pl-PL" sz="1800" b="1" dirty="0"/>
              <a:t>Kvalitativne (opisne, kategorične) spremenljivke </a:t>
            </a:r>
          </a:p>
          <a:p>
            <a:r>
              <a:rPr lang="pl-PL" sz="1800" b="1" dirty="0"/>
              <a:t>Kvantitativne (numerične) spremenljivke </a:t>
            </a:r>
          </a:p>
          <a:p>
            <a:r>
              <a:rPr lang="pl-PL" sz="1800" b="1" dirty="0"/>
              <a:t>Odvisne in neodvisne spremenljivke</a:t>
            </a:r>
          </a:p>
          <a:p>
            <a:r>
              <a:rPr lang="pl-PL" sz="1800" b="1" dirty="0"/>
              <a:t>Diskretne in zvezne spremenljivke</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87EEFA6B-C658-47C3-6F11-0D3927223EB0}"/>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84E5F0F-E619-E5AF-C7BB-269BA493ABC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2886C771-53A7-9FE9-B246-1D602FA8283A}"/>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Povprečje (srednja vrednost)</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2085047"/>
            <a:ext cx="93227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Srednja vrednost</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znana tudi kot </a:t>
            </a:r>
            <a:r>
              <a:rPr kumimoji="0" lang="pl-PL" altLang="sl-SI" sz="20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povprečje</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je ena od osnovnih statističnih mer. Povprečje je aritmetično povprečje vseh vrednosti v podatkovni množici. Izračunamo jo tako, da seštejemo vse podatke in jih nato delimo s številom podatkov.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Izračun povprečja: </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Seštejte vse vrednosti v naboru podatkov.</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Vsoto delite s številom vrednosti v nizu.</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Enačba za izračun povprečja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je: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 (x1+x2+x3+ ... +xn) / n</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9F80D8E9-E301-71E7-65B5-FE750726A965}"/>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19BA2D0-2511-4464-3B85-FEC75A5E43A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88B889AF-D027-403B-B73F-8463A4F171D5}"/>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Mediana</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757291"/>
                <a:ext cx="9745133" cy="35916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Mediana je statistični pojem, ki se uporablja za merjenje srednje vrednosti niza podatkov. To je vrednost, ki razdeli urejene podatke na dve enaki polovici. Mediana je ena od osnovnih mer centralne tendence v statistiki in se uporablja za opis porazdelitve podatkov, zlasti kadar so podatki poševni ali vsebujejo izstopajoče vrednosti.</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Kako izračunati mediano:</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Najprej morate niz podatkov razvrstiti od najmanjše do največje vrednosti.</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Če je število podatkov sodo ( ), je mediana povprečje dveh srednjih vrednosti. To pomeni, da je mediana enaka povprečju vrednosti na položaju in , če so podatki razvrščeni v naraščajočem vrstnem redu.</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Če je število podatkov liho, je vrednost mediane na srednjem mestu.</a:t>
                </a:r>
                <a:endParaRPr lang="sl-SI" sz="16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p14="http://schemas.microsoft.com/office/powerpoint/2010/main" xmlns:a16="http://schemas.microsoft.com/office/drawing/2014/main" xmlns="">
          <p:sp>
            <p:nvSpPr>
              <p:cNvPr id="3" name="Rectangle 2"/>
              <p:cNvSpPr>
                <a:spLocks noRot="1" noChangeAspect="1" noMove="1" noResize="1" noEditPoints="1" noAdjustHandles="1" noChangeArrowheads="1" noChangeShapeType="1" noTextEdit="1"/>
              </p:cNvSpPr>
              <p:nvPr/>
            </p:nvSpPr>
            <p:spPr>
              <a:xfrm>
                <a:off x="1608665" y="1757291"/>
                <a:ext cx="9745133" cy="3591689"/>
              </a:xfrm>
              <a:prstGeom prst="rect">
                <a:avLst/>
              </a:prstGeom>
              <a:blipFill>
                <a:blip r:embed="rId2"/>
                <a:stretch>
                  <a:fillRect l="-375" r="-313" b="-1358"/>
                </a:stretch>
              </a:blipFill>
            </p:spPr>
            <p:txBody>
              <a:bodyPr/>
              <a:lstStyle/>
              <a:p>
                <a:r>
                  <a:rPr lang="hr-HR">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D48A6FEE-E3D6-CA35-D7F5-83149F7C0774}"/>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5B30802A-FB99-9376-4199-1034D99979D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BCC080F0-4D9C-A062-EC43-682E446F5A24}"/>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
                <a:ea typeface="Times New Roman" panose="02020603050405020304" pitchFamily="18" charset="0"/>
                <a:cs typeface="Times New Roman" panose="02020603050405020304" pitchFamily="18" charset="0"/>
              </a:rPr>
              <a:t>Modus</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680954"/>
            <a:ext cx="877630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Modus je ena od osnovnih statističnih metrik, ki se uporablja za merjenje osrednje tendence niza podatkov. Modus predstavlja vrednost, ki se najpogosteje pojavlja v naboru podatkov. To je vrednost, ki ima največjo pogostost pojavljanja med vsemi vrednostmi v podatkovnem nizu.</a:t>
            </a:r>
            <a:endParaRPr kumimoji="0" lang="en-US"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Modus je uporaben za ugotavljanje najpogostejše vrednosti v nizu podatkov in je še posebej uporaben pri analizi kvalitativnih (kategoričnih) spremenljivk, kjer vrednosti niso številčne.</a:t>
            </a:r>
            <a:endParaRPr 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Če je v nizu podatkov več načinov (več vrednosti s podobno največjo frekvenco), govorimo o večmodalni porazdelitvi. Če imajo vsi podatki enako pogostost pojavljanja, potem niz podatkov nima načina.</a:t>
            </a:r>
            <a:endParaRPr lang="sl-SI"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46D11E53-FA01-1B37-08DB-16CFA0232B96}"/>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1402DA4-4C3A-139B-CC93-9D4572C39ED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A99A4A43-AF89-CAEE-5A58-A9B105E5126B}"/>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Times New Roman" panose="02020603050405020304" pitchFamily="18" charset="0"/>
                <a:cs typeface="Times New Roman" panose="02020603050405020304" pitchFamily="18" charset="0"/>
              </a:rPr>
              <a:t>Razpon variance </a:t>
            </a:r>
            <a:r>
              <a:rPr lang="pl-PL" altLang="sl-SI" b="0" dirty="0">
                <a:solidFill>
                  <a:schemeClr val="tx1"/>
                </a:solidFill>
                <a:ea typeface="Calibri" panose="020F0502020204030204" pitchFamily="34" charset="0"/>
              </a:rPr>
              <a:t>(VR, Razpon, razpon)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33246" y="2184821"/>
            <a:ext cx="9495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Razlika med največjo in najmanjšo vrednostjo v nizu podatkov je statistični pojem, ki se imenuje razpon. Ta meri, kako velika je razlika med največjo (maksimalno) in najmanjšo (minimalno) vrednostjo v podatkovnem nizu. Razpon je preprost način za oceno razpona vrednosti v podatkovnem nizu in za merjenje variabilnosti med najmanjšo in največjo vrednostjo.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Izračun meje variacije je preprost: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Najprej poiščite najmanjšo vrednost (min) in največjo vrednost (max) v naboru podatkov.</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Nato izračunajte razliko med največjo in najmanjšo vrednostjo (max - min).</a:t>
            </a:r>
          </a:p>
        </p:txBody>
      </p:sp>
      <p:pic>
        <p:nvPicPr>
          <p:cNvPr id="2" name="Slika 1">
            <a:extLst>
              <a:ext uri="{FF2B5EF4-FFF2-40B4-BE49-F238E27FC236}">
                <a16:creationId xmlns:a16="http://schemas.microsoft.com/office/drawing/2014/main" id="{E7AD22B9-4205-A2C0-1DB7-14037A77B25B}"/>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D5BDF6D-F596-E50F-7CEE-9CDA9D7081E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3039D1B2-475D-8740-C1F2-039E02E84841}"/>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pl-PL" altLang="sl-SI" dirty="0" bmk="">
                <a:ea typeface="Times New Roman" panose="02020603050405020304" pitchFamily="18" charset="0"/>
                <a:cs typeface="Times New Roman" panose="02020603050405020304" pitchFamily="18" charset="0"/>
              </a:rPr>
              <a:t>Varianca </a:t>
            </a:r>
            <a:r>
              <a:rPr lang="pl-PL" altLang="sl-SI" dirty="0" bmk="_Toc150194501">
                <a:ea typeface="Times New Roman" panose="02020603050405020304" pitchFamily="18" charset="0"/>
                <a:cs typeface="Times New Roman" panose="02020603050405020304" pitchFamily="18" charset="0"/>
              </a:rPr>
              <a:t>in standardni odklon</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31328"/>
            <a:ext cx="9254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Varianca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je povprečje kvadratnih odstopanj od povprečja. Je kvadrat standardnega odklona. </a:t>
            </a: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Standardni odklon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je statistična mera, ki se uporablja za merjenje razpršenosti ali variabilnosti v nizu podatkov. Pove, kako daleč so vrednosti od povprečja v nizu. Standardni odklon je ena najpogosteje uporabljenih mer razpršenosti v statistiki in se izračuna z izračunom kvadratnega korena variacije (variance). </a:t>
            </a:r>
            <a:endParaRPr kumimoji="0" lang="pl-PL" altLang="sl-SI" sz="32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8666" y="4024625"/>
            <a:ext cx="92546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Izračun standardnega odklona:</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Najprej izračunajte variacijo (raztros). Variacijo (raztros) izračunamo tako, da za vsako vrednost v nizu vzamemo povprečje vseh vrednosti v nizu, nato pa te razlike kvadriramo in seštejemo. </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Ko dobite vrednost meje variacije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izračunajte standardni odklon z izračunom kvadratnega korena meje variacije. To storite tako, da vzamete kvadratni koren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8666" y="5572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Standardni odklon </a:t>
            </a:r>
            <a:r>
              <a:rPr kumimoji="0" lang="pl-PL" altLang="sl-SI" sz="11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 = √(σ2)</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AD4E30A4-C74F-C420-85A7-701EBC51C47C}"/>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A6A6E50-A248-7C7F-499C-AEC829F8407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67E60AE8-EBE9-817E-A3C9-42190FB9023F}"/>
              </a:ext>
            </a:extLst>
          </p:cNvPr>
          <p:cNvSpPr txBox="1"/>
          <p:nvPr/>
        </p:nvSpPr>
        <p:spPr>
          <a:xfrm>
            <a:off x="6438581" y="6240874"/>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900E05-D692-4329-BE7C-749C45A7E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2622</TotalTime>
  <Words>3947</Words>
  <Application>Microsoft Office PowerPoint</Application>
  <PresentationFormat>Panoramiczny</PresentationFormat>
  <Paragraphs>194</Paragraphs>
  <Slides>22</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22</vt:i4>
      </vt:variant>
    </vt:vector>
  </HeadingPairs>
  <TitlesOfParts>
    <vt:vector size="30" baseType="lpstr">
      <vt:lpstr>Arial</vt:lpstr>
      <vt:lpstr>Calibri</vt:lpstr>
      <vt:lpstr>Cambria Math</vt:lpstr>
      <vt:lpstr>Symbol</vt:lpstr>
      <vt:lpstr>Tahoma</vt:lpstr>
      <vt:lpstr>Times New Roman</vt:lpstr>
      <vt:lpstr>Motyw pakietu Office</vt:lpstr>
      <vt:lpstr>1_Motyw pakietu Office</vt:lpstr>
      <vt:lpstr>Statistične metode za analizo logističnih podatkov</vt:lpstr>
      <vt:lpstr>Agenda</vt:lpstr>
      <vt:lpstr>Vloga in pomen statistike pri analizi podatkov v dobavnih verigah</vt:lpstr>
      <vt:lpstr>Spremenljivke</vt:lpstr>
      <vt:lpstr>Povprečje (srednja vrednost)</vt:lpstr>
      <vt:lpstr>Mediana</vt:lpstr>
      <vt:lpstr>Modus</vt:lpstr>
      <vt:lpstr>Razpon variance (VR, Razpon, razpon) </vt:lpstr>
      <vt:lpstr>Varianca in standardni odklon</vt:lpstr>
      <vt:lpstr>Kvantili</vt:lpstr>
      <vt:lpstr>Prikaz statističnih podatkov</vt:lpstr>
      <vt:lpstr>Prezentacja programu PowerPoint</vt:lpstr>
      <vt:lpstr>Prezentacja programu PowerPoint</vt:lpstr>
      <vt:lpstr>Porazdelitev pogostosti</vt:lpstr>
      <vt:lpstr>Opisna in inferenčna statistika</vt:lpstr>
      <vt:lpstr>Inferenčna statistika</vt:lpstr>
      <vt:lpstr>Korelacija in regresija </vt:lpstr>
      <vt:lpstr>Verjetnostne porazdelitve</vt:lpstr>
      <vt:lpstr>Prezentacja programu PowerPoint</vt:lpstr>
      <vt:lpstr>Prezentacja programu PowerPoint</vt:lpstr>
      <vt:lpstr>Avtorji: Sanja Bojić Kristijan Brglez Maja Fošner Roman Gumzej Rebeka Kovačič Lukman Benjamin Marcen Marinko Maslarić Boško Matović Dejan Mirčetić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docId:ECE1B5E8501C4AA6E8D57DE6DF8856A2</cp:keywords>
  <cp:lastModifiedBy>KRS</cp:lastModifiedBy>
  <cp:revision>58</cp:revision>
  <dcterms:created xsi:type="dcterms:W3CDTF">2023-07-06T12:09:08Z</dcterms:created>
  <dcterms:modified xsi:type="dcterms:W3CDTF">2025-10-28T11:44:42Z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