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8" r:id="rId7"/>
    <p:sldId id="271" r:id="rId8"/>
    <p:sldId id="272" r:id="rId9"/>
    <p:sldId id="273" r:id="rId10"/>
    <p:sldId id="274" r:id="rId11"/>
    <p:sldId id="275" r:id="rId12"/>
    <p:sldId id="276" r:id="rId13"/>
    <p:sldId id="278" r:id="rId14"/>
    <p:sldId id="277" r:id="rId15"/>
    <p:sldId id="279" r:id="rId16"/>
    <p:sldId id="282" r:id="rId17"/>
    <p:sldId id="280" r:id="rId18"/>
    <p:sldId id="281" r:id="rId19"/>
    <p:sldId id="262" r:id="rId20"/>
    <p:sldId id="283" r:id="rId21"/>
    <p:sldId id="284" r:id="rId22"/>
    <p:sldId id="285" r:id="rId23"/>
    <p:sldId id="287" r:id="rId24"/>
    <p:sldId id="286" r:id="rId25"/>
    <p:sldId id="269" r:id="rId26"/>
    <p:sldId id="270" r:id="rId27"/>
    <p:sldId id="266" r:id="rId28"/>
    <p:sldId id="334" r:id="rId29"/>
    <p:sldId id="263" r:id="rId3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207345"/>
    <a:srgbClr val="FFFFFF"/>
    <a:srgbClr val="7F7F7F"/>
    <a:srgbClr val="AEAEAE"/>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4DC97-3A8C-406C-68DA-38125C1A4DB7}" v="2" dt="2024-09-24T17:00:58.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76" d="100"/>
          <a:sy n="76" d="100"/>
        </p:scale>
        <p:origin x="77"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F64DC97-3A8C-406C-68DA-38125C1A4DB7}"/>
    <pc:docChg chg="modSld">
      <pc:chgData name="" userId="" providerId="" clId="Web-{1F64DC97-3A8C-406C-68DA-38125C1A4DB7}" dt="2024-09-24T17:00:58.120" v="1" actId="1076"/>
      <pc:docMkLst>
        <pc:docMk/>
      </pc:docMkLst>
      <pc:sldChg chg="modSp">
        <pc:chgData name="" userId="" providerId="" clId="Web-{1F64DC97-3A8C-406C-68DA-38125C1A4DB7}" dt="2024-09-24T17:00:58.120" v="1" actId="1076"/>
        <pc:sldMkLst>
          <pc:docMk/>
          <pc:sldMk cId="2920479427" sldId="256"/>
        </pc:sldMkLst>
        <pc:spChg chg="mod">
          <ac:chgData name="" userId="" providerId="" clId="Web-{1F64DC97-3A8C-406C-68DA-38125C1A4DB7}" dt="2024-09-24T17:00:58.120" v="1" actId="1076"/>
          <ac:spMkLst>
            <pc:docMk/>
            <pc:sldMk cId="2920479427" sldId="256"/>
            <ac:spMk id="12" creationId="{A3F133F8-74D7-A670-5CDB-02E295887A77}"/>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026" name="Picture 2" descr="PL V-Dofinansowane przez Unię Europejską_POS | Uniwersytet Śląski w  Katowicach">
            <a:extLst>
              <a:ext uri="{FF2B5EF4-FFF2-40B4-BE49-F238E27FC236}">
                <a16:creationId xmlns:a16="http://schemas.microsoft.com/office/drawing/2014/main" id="{A91FF467-713A-404A-A219-E5B3FDBD96DF}"/>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23231" y="6150591"/>
            <a:ext cx="674984" cy="6562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1E8AF68-D60D-4572-BE2A-0CF8A901528B}"/>
              </a:ext>
            </a:extLst>
          </p:cNvPr>
          <p:cNvSpPr txBox="1"/>
          <p:nvPr userDrawn="1"/>
        </p:nvSpPr>
        <p:spPr>
          <a:xfrm>
            <a:off x="7427166" y="6176963"/>
            <a:ext cx="3961349" cy="707886"/>
          </a:xfrm>
          <a:prstGeom prst="rect">
            <a:avLst/>
          </a:prstGeom>
          <a:noFill/>
        </p:spPr>
        <p:txBody>
          <a:bodyPr wrap="square">
            <a:spAutoFit/>
          </a:bodyPr>
          <a:lstStyle/>
          <a:p>
            <a:pPr marL="0" algn="just" defTabSz="914400" rtl="0" eaLnBrk="1" latinLnBrk="0" hangingPunct="1"/>
            <a:r>
              <a:rPr lang="pl-PL" sz="800" b="0" i="0" kern="1200" dirty="0">
                <a:solidFill>
                  <a:srgbClr val="000000"/>
                </a:solidFill>
                <a:effectLst/>
                <a:latin typeface="arial" panose="020B0604020202020204" pitchFamily="34" charset="0"/>
                <a:ea typeface="+mn-ea"/>
                <a:cs typeface="+mn-cs"/>
              </a:rPr>
              <a:t>Dofinansowane ze środków UE.</a:t>
            </a:r>
          </a:p>
          <a:p>
            <a:pPr marL="0" algn="just" defTabSz="914400" rtl="0" eaLnBrk="1" latinLnBrk="0" hangingPunct="1"/>
            <a:r>
              <a:rPr lang="pl-PL" sz="800" b="0" i="0" kern="1200" dirty="0">
                <a:solidFill>
                  <a:srgbClr val="000000"/>
                </a:solidFill>
                <a:effectLst/>
                <a:latin typeface="arial" panose="020B0604020202020204" pitchFamily="34" charset="0"/>
                <a:ea typeface="+mn-ea"/>
                <a:cs typeface="+mn-cs"/>
              </a:rPr>
              <a:t>Wyrażone poglądy i opinie są jedynie opiniami autora lub autorów i niekoniecznie odzwierciedlają poglądy i opinie Unii Europejskiej lub Fundacji Rozwoju Systemu Edukacji. Unia Europejska ani Fundacja Rozwoju Systemu Edukacji nie ponoszą za nie odpowiedzialności</a:t>
            </a:r>
            <a:r>
              <a:rPr lang="pl-PL" sz="700" b="0" i="0" kern="1200" dirty="0">
                <a:solidFill>
                  <a:srgbClr val="000000"/>
                </a:solidFill>
                <a:effectLst/>
                <a:latin typeface="arial" panose="020B0604020202020204" pitchFamily="34" charset="0"/>
                <a:ea typeface="+mn-ea"/>
                <a:cs typeface="+mn-cs"/>
              </a:rPr>
              <a:t>.</a:t>
            </a: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532922" y="2552604"/>
            <a:ext cx="5992527" cy="233115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pl-PL" sz="4400" dirty="0">
                <a:latin typeface="Tahoma" panose="020B0604030504040204" pitchFamily="34" charset="0"/>
                <a:ea typeface="Tahoma" panose="020B0604030504040204" pitchFamily="34" charset="0"/>
                <a:cs typeface="Tahoma" panose="020B0604030504040204" pitchFamily="34" charset="0"/>
              </a:rPr>
              <a:t>Wprowadzenie do analizy danych </a:t>
            </a:r>
            <a:br>
              <a:rPr lang="pl-PL" sz="4400" dirty="0">
                <a:latin typeface="Tahoma" panose="020B0604030504040204" pitchFamily="34" charset="0"/>
                <a:ea typeface="Tahoma" panose="020B0604030504040204" pitchFamily="34" charset="0"/>
                <a:cs typeface="Tahoma" panose="020B0604030504040204" pitchFamily="34" charset="0"/>
              </a:rPr>
            </a:br>
            <a:r>
              <a:rPr lang="pl-PL" sz="4400" dirty="0">
                <a:latin typeface="Tahoma" panose="020B0604030504040204" pitchFamily="34" charset="0"/>
                <a:ea typeface="Tahoma" panose="020B0604030504040204" pitchFamily="34" charset="0"/>
                <a:cs typeface="Tahoma" panose="020B0604030504040204" pitchFamily="34" charset="0"/>
              </a:rPr>
              <a:t>z wykorzystaniem arkusza kalkulacyjnego</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925440" y="4830645"/>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Wykład</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ytuł 1">
            <a:extLst>
              <a:ext uri="{FF2B5EF4-FFF2-40B4-BE49-F238E27FC236}">
                <a16:creationId xmlns:a16="http://schemas.microsoft.com/office/drawing/2014/main" id="{F07D121E-36A0-8186-78F1-7822E14F0194}"/>
              </a:ext>
            </a:extLst>
          </p:cNvPr>
          <p:cNvSpPr>
            <a:spLocks noGrp="1"/>
          </p:cNvSpPr>
          <p:nvPr>
            <p:ph type="ctrTitle"/>
          </p:nvPr>
        </p:nvSpPr>
        <p:spPr>
          <a:xfrm>
            <a:off x="5204049" y="93133"/>
            <a:ext cx="7046361" cy="2359342"/>
          </a:xfrm>
        </p:spPr>
        <p:txBody>
          <a:bodyPr>
            <a:normAutofit/>
          </a:bodyPr>
          <a:lstStyle/>
          <a:p>
            <a:r>
              <a:rPr lang="pl-PL" sz="3600" b="1" dirty="0"/>
              <a:t>Zaawansowane wykorzystanie arkusza kalkulacyjnego do analizy danych logistycznych</a:t>
            </a:r>
          </a:p>
        </p:txBody>
      </p:sp>
      <p:sp>
        <p:nvSpPr>
          <p:cNvPr id="19" name="TextBox 18">
            <a:extLst>
              <a:ext uri="{FF2B5EF4-FFF2-40B4-BE49-F238E27FC236}">
                <a16:creationId xmlns:a16="http://schemas.microsoft.com/office/drawing/2014/main" id="{8814B86E-7245-4B2D-B8C1-516F269EEE00}"/>
              </a:ext>
            </a:extLst>
          </p:cNvPr>
          <p:cNvSpPr txBox="1"/>
          <p:nvPr/>
        </p:nvSpPr>
        <p:spPr>
          <a:xfrm>
            <a:off x="7145398" y="6055381"/>
            <a:ext cx="3961349" cy="707886"/>
          </a:xfrm>
          <a:prstGeom prst="rect">
            <a:avLst/>
          </a:prstGeom>
          <a:noFill/>
        </p:spPr>
        <p:txBody>
          <a:bodyPr wrap="square">
            <a:spAutoFit/>
          </a:bodyPr>
          <a:lstStyle/>
          <a:p>
            <a:pPr marL="0" algn="just" defTabSz="914400" rtl="0" eaLnBrk="1" latinLnBrk="0" hangingPunct="1"/>
            <a:r>
              <a:rPr lang="pl-PL" sz="800" b="0" i="0" kern="1200" dirty="0">
                <a:solidFill>
                  <a:srgbClr val="000000"/>
                </a:solidFill>
                <a:effectLst/>
                <a:latin typeface="arial" panose="020B0604020202020204" pitchFamily="34" charset="0"/>
                <a:ea typeface="+mn-ea"/>
                <a:cs typeface="+mn-cs"/>
              </a:rPr>
              <a:t>Dofinansowane ze środków UE.</a:t>
            </a:r>
          </a:p>
          <a:p>
            <a:pPr marL="0" algn="just" defTabSz="914400" rtl="0" eaLnBrk="1" latinLnBrk="0" hangingPunct="1"/>
            <a:r>
              <a:rPr lang="pl-PL" sz="800" b="0" i="0" kern="1200" dirty="0">
                <a:solidFill>
                  <a:srgbClr val="000000"/>
                </a:solidFill>
                <a:effectLst/>
                <a:latin typeface="arial" panose="020B0604020202020204" pitchFamily="34" charset="0"/>
                <a:ea typeface="+mn-ea"/>
                <a:cs typeface="+mn-cs"/>
              </a:rPr>
              <a:t>Wyrażone poglądy i opinie są jedynie opiniami autora lub autorów i niekoniecznie odzwierciedlają poglądy i opinie Unii Europejskiej lub Fundacji Rozwoju Systemu Edukacji. Unia Europejska ani Fundacja Rozwoju Systemu Edukacji nie ponoszą za nie odpowiedzialności</a:t>
            </a:r>
            <a:r>
              <a:rPr lang="pl-PL" sz="700" b="0" i="0" kern="1200" dirty="0">
                <a:solidFill>
                  <a:srgbClr val="000000"/>
                </a:solidFill>
                <a:effectLst/>
                <a:latin typeface="arial" panose="020B0604020202020204" pitchFamily="34" charset="0"/>
                <a:ea typeface="+mn-ea"/>
                <a:cs typeface="+mn-cs"/>
              </a:rPr>
              <a:t>.</a:t>
            </a:r>
          </a:p>
        </p:txBody>
      </p:sp>
      <p:pic>
        <p:nvPicPr>
          <p:cNvPr id="20" name="Picture 2" descr="PL V-Dofinansowane przez Unię Europejską_POS | Uniwersytet Śląski w  Katowicach">
            <a:extLst>
              <a:ext uri="{FF2B5EF4-FFF2-40B4-BE49-F238E27FC236}">
                <a16:creationId xmlns:a16="http://schemas.microsoft.com/office/drawing/2014/main" id="{6FEC5146-B61B-4C74-A1BC-36D68B0BEB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5811" y="6055381"/>
            <a:ext cx="775280" cy="751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err="1"/>
              <a:t>Znaczenie</a:t>
            </a:r>
            <a:r>
              <a:rPr lang="en-US" dirty="0"/>
              <a:t> </a:t>
            </a:r>
            <a:r>
              <a:rPr lang="en-US" dirty="0" err="1"/>
              <a:t>danych</a:t>
            </a:r>
            <a:r>
              <a:rPr lang="en-US" dirty="0"/>
              <a:t> </a:t>
            </a:r>
            <a:r>
              <a:rPr lang="en-US" dirty="0" err="1"/>
              <a:t>dla</a:t>
            </a:r>
            <a:r>
              <a:rPr lang="en-US" dirty="0"/>
              <a:t> </a:t>
            </a:r>
            <a:r>
              <a:rPr lang="en-US" dirty="0" err="1"/>
              <a:t>logistyki</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640168"/>
            <a:ext cx="11364704" cy="4609803"/>
          </a:xfrm>
        </p:spPr>
        <p:txBody>
          <a:bodyPr>
            <a:noAutofit/>
          </a:bodyPr>
          <a:lstStyle/>
          <a:p>
            <a:pPr algn="just">
              <a:lnSpc>
                <a:spcPct val="110000"/>
              </a:lnSpc>
            </a:pPr>
            <a:r>
              <a:rPr lang="pl-PL" dirty="0"/>
              <a:t>W teorii termin </a:t>
            </a:r>
            <a:r>
              <a:rPr lang="pl-PL" dirty="0">
                <a:solidFill>
                  <a:srgbClr val="1065AB"/>
                </a:solidFill>
              </a:rPr>
              <a:t>logistyka</a:t>
            </a:r>
            <a:r>
              <a:rPr lang="pl-PL" dirty="0"/>
              <a:t> nie jest jasno zdefiniowany (istnieje pewna dwoistość). Nie ma jednej definicji logistyki przyjętej do tej pory;</a:t>
            </a:r>
          </a:p>
          <a:p>
            <a:pPr algn="just">
              <a:lnSpc>
                <a:spcPct val="110000"/>
              </a:lnSpc>
            </a:pPr>
            <a:r>
              <a:rPr lang="pl-PL" dirty="0"/>
              <a:t>Stowarzyszenie Amerykańskich Logistyków - Rada Zarządzania Logistycznego zaproponowała definicję, która jest szeroko stosowana w USA:</a:t>
            </a:r>
          </a:p>
          <a:p>
            <a:pPr lvl="1" algn="just">
              <a:lnSpc>
                <a:spcPct val="110000"/>
              </a:lnSpc>
            </a:pPr>
            <a:r>
              <a:rPr lang="pl-PL" sz="2500" dirty="0"/>
              <a:t>„</a:t>
            </a:r>
            <a:r>
              <a:rPr lang="pl-PL" sz="2500" dirty="0">
                <a:solidFill>
                  <a:srgbClr val="1065AB"/>
                </a:solidFill>
              </a:rPr>
              <a:t>Logistyka</a:t>
            </a:r>
            <a:r>
              <a:rPr lang="pl-PL" sz="2500" dirty="0"/>
              <a:t> to proces planowania, wdrażania i kontrolowania skutecznego i efektywnego ekonomicznie przepływu surowców, materiałów produkcyjnych, wyrobów gotowych i usług oraz odpowiednich informacji z punktu pochodzenia do punktu konsumpcji </a:t>
            </a:r>
            <a:br>
              <a:rPr lang="pl-PL" sz="2500" dirty="0"/>
            </a:br>
            <a:r>
              <a:rPr lang="pl-PL" sz="2500" dirty="0"/>
              <a:t>w celu spełnienia wymagań klienta”.</a:t>
            </a:r>
            <a:endParaRPr lang="en-US" sz="25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Źródło: Szymonik, 2010</a:t>
            </a:r>
          </a:p>
        </p:txBody>
      </p:sp>
    </p:spTree>
    <p:extLst>
      <p:ext uri="{BB962C8B-B14F-4D97-AF65-F5344CB8AC3E}">
        <p14:creationId xmlns:p14="http://schemas.microsoft.com/office/powerpoint/2010/main" val="385849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err="1"/>
              <a:t>Znaczenie</a:t>
            </a:r>
            <a:r>
              <a:rPr lang="en-US" dirty="0"/>
              <a:t> </a:t>
            </a:r>
            <a:r>
              <a:rPr lang="en-US" dirty="0" err="1"/>
              <a:t>danych</a:t>
            </a:r>
            <a:r>
              <a:rPr lang="en-US" dirty="0"/>
              <a:t> </a:t>
            </a:r>
            <a:r>
              <a:rPr lang="en-US" dirty="0" err="1"/>
              <a:t>dla</a:t>
            </a:r>
            <a:r>
              <a:rPr lang="en-US" dirty="0"/>
              <a:t> </a:t>
            </a:r>
            <a:r>
              <a:rPr lang="en-US" dirty="0" err="1"/>
              <a:t>logistyki</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8170" y="1481668"/>
            <a:ext cx="7290543" cy="4871998"/>
          </a:xfrm>
        </p:spPr>
        <p:txBody>
          <a:bodyPr>
            <a:noAutofit/>
          </a:bodyPr>
          <a:lstStyle/>
          <a:p>
            <a:pPr algn="just">
              <a:lnSpc>
                <a:spcPct val="120000"/>
              </a:lnSpc>
            </a:pPr>
            <a:r>
              <a:rPr lang="pl-PL" dirty="0"/>
              <a:t>Europejskie Towarzystwo Logistyczne przyjęło następującą definicję:</a:t>
            </a:r>
          </a:p>
          <a:p>
            <a:pPr lvl="1" algn="just">
              <a:lnSpc>
                <a:spcPct val="120000"/>
              </a:lnSpc>
            </a:pPr>
            <a:r>
              <a:rPr lang="pl-PL" sz="2500" dirty="0"/>
              <a:t>„</a:t>
            </a:r>
            <a:r>
              <a:rPr lang="pl-PL" sz="2500" dirty="0">
                <a:solidFill>
                  <a:srgbClr val="1065AB"/>
                </a:solidFill>
              </a:rPr>
              <a:t>Logistyka</a:t>
            </a:r>
            <a:r>
              <a:rPr lang="pl-PL" sz="2500" dirty="0"/>
              <a:t> to koncepcja obejmująca organizację, planowanie, kontrolę </a:t>
            </a:r>
            <a:br>
              <a:rPr lang="pl-PL" sz="2500" dirty="0"/>
            </a:br>
            <a:r>
              <a:rPr lang="pl-PL" sz="2500" dirty="0"/>
              <a:t>i realizację przepływu towarów z miejsc ich wytworzenia (zakupu) poprzez sferę produkcji i dystrybucji do finalnego odbiorcy, której celem jest zaspokojenie potrzeb rynku, przy minimalnych kosztach </a:t>
            </a:r>
            <a:br>
              <a:rPr lang="pl-PL" sz="2500" dirty="0"/>
            </a:br>
            <a:r>
              <a:rPr lang="pl-PL" sz="2500" dirty="0"/>
              <a:t>i minimalnym zaangażowaniu kapitału”.</a:t>
            </a:r>
            <a:endParaRPr lang="en-US" sz="25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Źródło: Szymonik, 2010</a:t>
            </a:r>
          </a:p>
        </p:txBody>
      </p:sp>
      <p:pic>
        <p:nvPicPr>
          <p:cNvPr id="11" name="Obraz 10" descr="Obraz zawierający pojazd&#10;&#10;Opis wygenerowany automatycznie">
            <a:extLst>
              <a:ext uri="{FF2B5EF4-FFF2-40B4-BE49-F238E27FC236}">
                <a16:creationId xmlns:a16="http://schemas.microsoft.com/office/drawing/2014/main" id="{A0E4BF4D-EAF6-4CDB-37D3-B833999ED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7018" y="2040605"/>
            <a:ext cx="4166812" cy="2776790"/>
          </a:xfrm>
          <a:prstGeom prst="rect">
            <a:avLst/>
          </a:prstGeom>
        </p:spPr>
      </p:pic>
    </p:spTree>
    <p:extLst>
      <p:ext uri="{BB962C8B-B14F-4D97-AF65-F5344CB8AC3E}">
        <p14:creationId xmlns:p14="http://schemas.microsoft.com/office/powerpoint/2010/main" val="1498097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Definicja logistyki</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569048"/>
            <a:ext cx="11364704" cy="4526951"/>
          </a:xfrm>
        </p:spPr>
        <p:txBody>
          <a:bodyPr>
            <a:noAutofit/>
          </a:bodyPr>
          <a:lstStyle/>
          <a:p>
            <a:pPr algn="just">
              <a:lnSpc>
                <a:spcPct val="120000"/>
              </a:lnSpc>
              <a:spcAft>
                <a:spcPts val="1200"/>
              </a:spcAft>
            </a:pPr>
            <a:r>
              <a:rPr lang="pl-PL" dirty="0">
                <a:solidFill>
                  <a:srgbClr val="1065AB"/>
                </a:solidFill>
              </a:rPr>
              <a:t>Logistyka </a:t>
            </a:r>
            <a:r>
              <a:rPr lang="pl-PL" dirty="0"/>
              <a:t>to proces fizycznego przepływu dóbr/usług i informacji towarzyszących tym procesom;</a:t>
            </a:r>
            <a:endParaRPr lang="pl-PL" dirty="0">
              <a:solidFill>
                <a:srgbClr val="1065AB"/>
              </a:solidFill>
            </a:endParaRPr>
          </a:p>
          <a:p>
            <a:pPr algn="just">
              <a:lnSpc>
                <a:spcPct val="120000"/>
              </a:lnSpc>
              <a:spcAft>
                <a:spcPts val="1200"/>
              </a:spcAft>
            </a:pPr>
            <a:r>
              <a:rPr lang="pl-PL" dirty="0">
                <a:solidFill>
                  <a:srgbClr val="1065AB"/>
                </a:solidFill>
              </a:rPr>
              <a:t>Logistyka </a:t>
            </a:r>
            <a:r>
              <a:rPr lang="pl-PL" dirty="0"/>
              <a:t>to koncepcja zintegrowanego zarządzania systemem przepływu dóbr/usług i informacji;</a:t>
            </a:r>
            <a:endParaRPr lang="pl-PL" dirty="0">
              <a:solidFill>
                <a:srgbClr val="1065AB"/>
              </a:solidFill>
            </a:endParaRPr>
          </a:p>
          <a:p>
            <a:pPr algn="just">
              <a:lnSpc>
                <a:spcPct val="120000"/>
              </a:lnSpc>
            </a:pPr>
            <a:r>
              <a:rPr lang="pl-PL" dirty="0">
                <a:solidFill>
                  <a:srgbClr val="1065AB"/>
                </a:solidFill>
              </a:rPr>
              <a:t>Logistyka </a:t>
            </a:r>
            <a:r>
              <a:rPr lang="pl-PL" dirty="0"/>
              <a:t>to interdyscyplinarna dziedzina wiedzy, której przedmiotem jest badanie prawidłowości i zjawisk zachodzących podczas przepływu dóbr i informacji w całym łańcuchu dostaw.</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Źródło: Szymonik, 2010</a:t>
            </a:r>
          </a:p>
        </p:txBody>
      </p:sp>
    </p:spTree>
    <p:extLst>
      <p:ext uri="{BB962C8B-B14F-4D97-AF65-F5344CB8AC3E}">
        <p14:creationId xmlns:p14="http://schemas.microsoft.com/office/powerpoint/2010/main" val="77165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err="1"/>
              <a:t>Znaczenie</a:t>
            </a:r>
            <a:r>
              <a:rPr lang="en-US" dirty="0"/>
              <a:t> </a:t>
            </a:r>
            <a:r>
              <a:rPr lang="en-US" dirty="0" err="1"/>
              <a:t>danych</a:t>
            </a:r>
            <a:r>
              <a:rPr lang="en-US" dirty="0"/>
              <a:t> </a:t>
            </a:r>
            <a:r>
              <a:rPr lang="en-US" dirty="0" err="1"/>
              <a:t>dla</a:t>
            </a:r>
            <a:r>
              <a:rPr lang="en-US" dirty="0"/>
              <a:t> </a:t>
            </a:r>
            <a:r>
              <a:rPr lang="en-US" dirty="0" err="1"/>
              <a:t>logistyki</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640168"/>
            <a:ext cx="11364704" cy="4526951"/>
          </a:xfrm>
        </p:spPr>
        <p:txBody>
          <a:bodyPr>
            <a:noAutofit/>
          </a:bodyPr>
          <a:lstStyle/>
          <a:p>
            <a:pPr algn="just">
              <a:lnSpc>
                <a:spcPct val="110000"/>
              </a:lnSpc>
            </a:pPr>
            <a:r>
              <a:rPr lang="pl-PL" dirty="0"/>
              <a:t>Istotą logistyki jest przepływ dóbr materialnych i usług z miejsca ich pochodzenia do ostatecznego odbiorcy (konsumenta);</a:t>
            </a:r>
          </a:p>
          <a:p>
            <a:pPr algn="just">
              <a:lnSpc>
                <a:spcPct val="110000"/>
              </a:lnSpc>
            </a:pPr>
            <a:r>
              <a:rPr lang="pl-PL" dirty="0"/>
              <a:t>W tradycyjnie zarządzanej firmie analizy danych i raporty są wykonywane przez wiele działów w oparciu o różnego rodzaju </a:t>
            </a:r>
            <a:r>
              <a:rPr lang="pl-PL" dirty="0">
                <a:solidFill>
                  <a:srgbClr val="1065AB"/>
                </a:solidFill>
              </a:rPr>
              <a:t>systemy i narzędzia informatyczne</a:t>
            </a:r>
            <a:r>
              <a:rPr lang="pl-PL" dirty="0"/>
              <a:t>;</a:t>
            </a:r>
          </a:p>
          <a:p>
            <a:pPr algn="just">
              <a:lnSpc>
                <a:spcPct val="110000"/>
              </a:lnSpc>
            </a:pPr>
            <a:r>
              <a:rPr lang="pl-PL" dirty="0"/>
              <a:t>Jednym z obszarów logistyki, w którym zarządzana informacja czyni operacje sprawnymi i efektywnymi, jest </a:t>
            </a:r>
            <a:r>
              <a:rPr lang="pl-PL" dirty="0">
                <a:solidFill>
                  <a:srgbClr val="1065AB"/>
                </a:solidFill>
              </a:rPr>
              <a:t>łańcuch dostaw</a:t>
            </a:r>
            <a:r>
              <a:rPr lang="pl-PL" dirty="0"/>
              <a:t>;</a:t>
            </a:r>
          </a:p>
          <a:p>
            <a:pPr algn="just">
              <a:lnSpc>
                <a:spcPct val="110000"/>
              </a:lnSpc>
            </a:pPr>
            <a:r>
              <a:rPr lang="pl-PL" dirty="0"/>
              <a:t>Nowoczesna logistyka potrzebuje nie tylko </a:t>
            </a:r>
            <a:r>
              <a:rPr lang="pl-PL" dirty="0">
                <a:solidFill>
                  <a:srgbClr val="1065AB"/>
                </a:solidFill>
              </a:rPr>
              <a:t>danych i informacji</a:t>
            </a:r>
            <a:r>
              <a:rPr lang="pl-PL" dirty="0"/>
              <a:t>, ale także </a:t>
            </a:r>
            <a:r>
              <a:rPr lang="pl-PL" dirty="0">
                <a:solidFill>
                  <a:srgbClr val="1065AB"/>
                </a:solidFill>
              </a:rPr>
              <a:t>wiedzy</a:t>
            </a:r>
            <a:r>
              <a:rPr lang="pl-PL" dirty="0"/>
              <a:t>.</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Źródło: Szymonik, 2010; Szymonik, 2015</a:t>
            </a:r>
          </a:p>
        </p:txBody>
      </p:sp>
    </p:spTree>
    <p:extLst>
      <p:ext uri="{BB962C8B-B14F-4D97-AF65-F5344CB8AC3E}">
        <p14:creationId xmlns:p14="http://schemas.microsoft.com/office/powerpoint/2010/main" val="2193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Definicja danych</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390639" y="1307764"/>
            <a:ext cx="5801361" cy="4725391"/>
          </a:xfrm>
        </p:spPr>
        <p:txBody>
          <a:bodyPr>
            <a:noAutofit/>
          </a:bodyPr>
          <a:lstStyle/>
          <a:p>
            <a:pPr algn="just">
              <a:lnSpc>
                <a:spcPct val="110000"/>
              </a:lnSpc>
            </a:pPr>
            <a:r>
              <a:rPr lang="pl-PL" dirty="0">
                <a:solidFill>
                  <a:srgbClr val="1065AB"/>
                </a:solidFill>
              </a:rPr>
              <a:t>Dane </a:t>
            </a:r>
            <a:r>
              <a:rPr lang="pl-PL" dirty="0"/>
              <a:t>to zbiory wartości zebranych z różnych źródeł, takich jak bazy danych, pliki tekstowe, arkusze kalkulacyjne, strony internetowe, badania opinii publicznej, które przekazują informacje opisujące ilość, jakość, fakty, statystyki, inne znaczenia lub sekwencje symboli, które można dalej interpretować i przetwarzać.</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Źródło: Dembowska, 1979; </a:t>
            </a:r>
            <a:r>
              <a:rPr lang="pl-PL" sz="1200" dirty="0" err="1">
                <a:solidFill>
                  <a:srgbClr val="7F7F7F"/>
                </a:solidFill>
              </a:rPr>
              <a:t>Strefakursów</a:t>
            </a:r>
            <a:r>
              <a:rPr lang="pl-PL" sz="1200" dirty="0">
                <a:solidFill>
                  <a:srgbClr val="7F7F7F"/>
                </a:solidFill>
              </a:rPr>
              <a:t>, 2023</a:t>
            </a:r>
          </a:p>
        </p:txBody>
      </p:sp>
      <p:pic>
        <p:nvPicPr>
          <p:cNvPr id="8" name="Obraz 7" descr="Obraz zawierający tekst, zrzut ekranu, Grafika, plakat&#10;&#10;Opis wygenerowany automatycznie">
            <a:extLst>
              <a:ext uri="{FF2B5EF4-FFF2-40B4-BE49-F238E27FC236}">
                <a16:creationId xmlns:a16="http://schemas.microsoft.com/office/drawing/2014/main" id="{C7B820E5-DECC-4FA6-D310-CA5E788EC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610" y="1711169"/>
            <a:ext cx="5582390" cy="3720140"/>
          </a:xfrm>
          <a:prstGeom prst="rect">
            <a:avLst/>
          </a:prstGeom>
        </p:spPr>
      </p:pic>
    </p:spTree>
    <p:extLst>
      <p:ext uri="{BB962C8B-B14F-4D97-AF65-F5344CB8AC3E}">
        <p14:creationId xmlns:p14="http://schemas.microsoft.com/office/powerpoint/2010/main" val="161253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danych</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13317" y="1622909"/>
            <a:ext cx="5959296" cy="4526951"/>
          </a:xfrm>
        </p:spPr>
        <p:txBody>
          <a:bodyPr>
            <a:noAutofit/>
          </a:bodyPr>
          <a:lstStyle/>
          <a:p>
            <a:pPr algn="just">
              <a:lnSpc>
                <a:spcPct val="110000"/>
              </a:lnSpc>
              <a:spcAft>
                <a:spcPts val="1200"/>
              </a:spcAft>
            </a:pPr>
            <a:r>
              <a:rPr lang="pl-PL" sz="2500" dirty="0">
                <a:solidFill>
                  <a:srgbClr val="1065AB"/>
                </a:solidFill>
              </a:rPr>
              <a:t>Analiza danych </a:t>
            </a:r>
            <a:r>
              <a:rPr lang="pl-PL" sz="2500" dirty="0"/>
              <a:t>to proces badania, interpretowania i prezentowania informacji zebranych z różnych źródeł;</a:t>
            </a:r>
          </a:p>
          <a:p>
            <a:pPr algn="just">
              <a:lnSpc>
                <a:spcPct val="110000"/>
              </a:lnSpc>
            </a:pPr>
            <a:r>
              <a:rPr lang="pl-PL" sz="2500" dirty="0"/>
              <a:t>Korzystając z różnych technik i narzędzi, naukowcy zajmujący się danymi przekształcają surowe dane w przydatne informacje, które pomagają przedsiębiorstwom podejmować decyzje, identyfikować trendy i rozwiązywać problemy.</a:t>
            </a:r>
            <a:endParaRPr lang="en-US" sz="25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Źródło: </a:t>
            </a:r>
            <a:r>
              <a:rPr lang="pl-PL" sz="1200" dirty="0" err="1">
                <a:solidFill>
                  <a:srgbClr val="7F7F7F"/>
                </a:solidFill>
              </a:rPr>
              <a:t>Strefakursów</a:t>
            </a:r>
            <a:r>
              <a:rPr lang="pl-PL" sz="1200" dirty="0">
                <a:solidFill>
                  <a:srgbClr val="7F7F7F"/>
                </a:solidFill>
              </a:rPr>
              <a:t>, 2023</a:t>
            </a:r>
          </a:p>
        </p:txBody>
      </p:sp>
      <p:pic>
        <p:nvPicPr>
          <p:cNvPr id="6" name="Obraz 5">
            <a:extLst>
              <a:ext uri="{FF2B5EF4-FFF2-40B4-BE49-F238E27FC236}">
                <a16:creationId xmlns:a16="http://schemas.microsoft.com/office/drawing/2014/main" id="{71B45F29-62B7-CDAE-871F-554E2B991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120" y="1894060"/>
            <a:ext cx="5457563" cy="3069879"/>
          </a:xfrm>
          <a:prstGeom prst="rect">
            <a:avLst/>
          </a:prstGeom>
        </p:spPr>
      </p:pic>
    </p:spTree>
    <p:extLst>
      <p:ext uri="{BB962C8B-B14F-4D97-AF65-F5344CB8AC3E}">
        <p14:creationId xmlns:p14="http://schemas.microsoft.com/office/powerpoint/2010/main" val="216296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Arkusz kalkulacyjny i jego funkcje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481668"/>
            <a:ext cx="7061463" cy="4695295"/>
          </a:xfrm>
        </p:spPr>
        <p:txBody>
          <a:bodyPr>
            <a:noAutofit/>
          </a:bodyPr>
          <a:lstStyle/>
          <a:p>
            <a:pPr algn="just">
              <a:lnSpc>
                <a:spcPct val="110000"/>
              </a:lnSpc>
            </a:pPr>
            <a:r>
              <a:rPr lang="pl-PL" sz="2300" dirty="0">
                <a:solidFill>
                  <a:srgbClr val="1065AB"/>
                </a:solidFill>
              </a:rPr>
              <a:t>Arkusz kalkulacyjny </a:t>
            </a:r>
            <a:r>
              <a:rPr lang="pl-PL" sz="2300" dirty="0"/>
              <a:t>to program komputerowy służący do wykonywania różnego rodzaju obliczeń, często bardzo skomplikowanych;</a:t>
            </a:r>
          </a:p>
          <a:p>
            <a:pPr algn="just">
              <a:lnSpc>
                <a:spcPct val="110000"/>
              </a:lnSpc>
            </a:pPr>
            <a:r>
              <a:rPr lang="pl-PL" sz="2300" dirty="0"/>
              <a:t>Arkusze kalkulacyjne służą do prezentacji danych, głównie liczbowych, w postaci zestawu tabel, które umożliwiają automatyczne przetwarzanie tych danych, ich analizę i prezentację na różne sposoby, np. w postaci różnego rodzaju wykresów, począwszy od prostych wykresów liniowych, poprzez wykresy kołowe i słupkowe, aż po przyciągające wzrok wykresy bąbelkowe;</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34366" y="628226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XBlue.pl, 2023</a:t>
            </a:r>
          </a:p>
        </p:txBody>
      </p:sp>
      <p:pic>
        <p:nvPicPr>
          <p:cNvPr id="3" name="Obraz 2" descr="Obraz zawierający tekst, zrzut ekranu, projekt graficzny, Grafika&#10;&#10;Opis wygenerowany automatycznie">
            <a:extLst>
              <a:ext uri="{FF2B5EF4-FFF2-40B4-BE49-F238E27FC236}">
                <a16:creationId xmlns:a16="http://schemas.microsoft.com/office/drawing/2014/main" id="{2697854F-41F4-5787-BDF4-001355D9D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7196" y="1910918"/>
            <a:ext cx="2784730" cy="3036163"/>
          </a:xfrm>
          <a:prstGeom prst="rect">
            <a:avLst/>
          </a:prstGeom>
        </p:spPr>
      </p:pic>
    </p:spTree>
    <p:extLst>
      <p:ext uri="{BB962C8B-B14F-4D97-AF65-F5344CB8AC3E}">
        <p14:creationId xmlns:p14="http://schemas.microsoft.com/office/powerpoint/2010/main" val="195277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Najważniejsze możliwości arkuszy kalkulacyjnych</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54059" y="616500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XBlue.pl, 2023</a:t>
            </a:r>
          </a:p>
        </p:txBody>
      </p:sp>
      <p:pic>
        <p:nvPicPr>
          <p:cNvPr id="3" name="Obraz 2" descr="Obraz zawierający tekst, zrzut ekranu, projekt graficzny, Grafika&#10;&#10;Opis wygenerowany automatycznie">
            <a:extLst>
              <a:ext uri="{FF2B5EF4-FFF2-40B4-BE49-F238E27FC236}">
                <a16:creationId xmlns:a16="http://schemas.microsoft.com/office/drawing/2014/main" id="{2697854F-41F4-5787-BDF4-001355D9D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789" y="1158557"/>
            <a:ext cx="2082421" cy="2270443"/>
          </a:xfrm>
          <a:prstGeom prst="rect">
            <a:avLst/>
          </a:prstGeom>
        </p:spPr>
      </p:pic>
      <p:sp>
        <p:nvSpPr>
          <p:cNvPr id="2" name="pole tekstowe 1">
            <a:extLst>
              <a:ext uri="{FF2B5EF4-FFF2-40B4-BE49-F238E27FC236}">
                <a16:creationId xmlns:a16="http://schemas.microsoft.com/office/drawing/2014/main" id="{ED2782BC-FA5E-A543-5318-883238EE707F}"/>
              </a:ext>
            </a:extLst>
          </p:cNvPr>
          <p:cNvSpPr txBox="1"/>
          <p:nvPr/>
        </p:nvSpPr>
        <p:spPr>
          <a:xfrm>
            <a:off x="580682" y="4066684"/>
            <a:ext cx="1775650" cy="707886"/>
          </a:xfrm>
          <a:prstGeom prst="rect">
            <a:avLst/>
          </a:prstGeom>
          <a:solidFill>
            <a:srgbClr val="207345"/>
          </a:solidFill>
        </p:spPr>
        <p:txBody>
          <a:bodyPr wrap="square" rtlCol="0">
            <a:spAutoFit/>
          </a:bodyPr>
          <a:lstStyle/>
          <a:p>
            <a:pPr algn="ctr"/>
            <a:r>
              <a:rPr lang="pl-PL" sz="2000" dirty="0">
                <a:solidFill>
                  <a:schemeClr val="bg1"/>
                </a:solidFill>
                <a:latin typeface="Tahoma" panose="020B0604030504040204" pitchFamily="34" charset="0"/>
                <a:ea typeface="Tahoma" panose="020B0604030504040204" pitchFamily="34" charset="0"/>
                <a:cs typeface="Tahoma" panose="020B0604030504040204" pitchFamily="34" charset="0"/>
              </a:rPr>
              <a:t>analiza danych</a:t>
            </a:r>
          </a:p>
        </p:txBody>
      </p:sp>
      <p:sp>
        <p:nvSpPr>
          <p:cNvPr id="7" name="pole tekstowe 6">
            <a:extLst>
              <a:ext uri="{FF2B5EF4-FFF2-40B4-BE49-F238E27FC236}">
                <a16:creationId xmlns:a16="http://schemas.microsoft.com/office/drawing/2014/main" id="{98FC005D-377B-C307-4033-6B36B09002B4}"/>
              </a:ext>
            </a:extLst>
          </p:cNvPr>
          <p:cNvSpPr txBox="1"/>
          <p:nvPr/>
        </p:nvSpPr>
        <p:spPr>
          <a:xfrm>
            <a:off x="2361032" y="4775782"/>
            <a:ext cx="1579880" cy="646331"/>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wykonywanie obliczeń</a:t>
            </a:r>
          </a:p>
        </p:txBody>
      </p:sp>
      <p:sp>
        <p:nvSpPr>
          <p:cNvPr id="8" name="pole tekstowe 7">
            <a:extLst>
              <a:ext uri="{FF2B5EF4-FFF2-40B4-BE49-F238E27FC236}">
                <a16:creationId xmlns:a16="http://schemas.microsoft.com/office/drawing/2014/main" id="{026D7B65-61D5-E2ED-DE3D-F434E5FB5870}"/>
              </a:ext>
            </a:extLst>
          </p:cNvPr>
          <p:cNvSpPr txBox="1"/>
          <p:nvPr/>
        </p:nvSpPr>
        <p:spPr>
          <a:xfrm>
            <a:off x="4063817" y="4775781"/>
            <a:ext cx="1953070" cy="646331"/>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przygotowywanie ofert</a:t>
            </a:r>
          </a:p>
        </p:txBody>
      </p:sp>
      <p:sp>
        <p:nvSpPr>
          <p:cNvPr id="9" name="pole tekstowe 8">
            <a:extLst>
              <a:ext uri="{FF2B5EF4-FFF2-40B4-BE49-F238E27FC236}">
                <a16:creationId xmlns:a16="http://schemas.microsoft.com/office/drawing/2014/main" id="{8728514C-453C-E52A-E524-9C3AFB21423E}"/>
              </a:ext>
            </a:extLst>
          </p:cNvPr>
          <p:cNvSpPr txBox="1"/>
          <p:nvPr/>
        </p:nvSpPr>
        <p:spPr>
          <a:xfrm>
            <a:off x="6100700" y="4775780"/>
            <a:ext cx="1579880" cy="646331"/>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prezentacja wyników</a:t>
            </a:r>
          </a:p>
        </p:txBody>
      </p:sp>
      <p:sp>
        <p:nvSpPr>
          <p:cNvPr id="10" name="pole tekstowe 9">
            <a:extLst>
              <a:ext uri="{FF2B5EF4-FFF2-40B4-BE49-F238E27FC236}">
                <a16:creationId xmlns:a16="http://schemas.microsoft.com/office/drawing/2014/main" id="{1319BD2E-D946-EA27-4C16-57BDF57244E1}"/>
              </a:ext>
            </a:extLst>
          </p:cNvPr>
          <p:cNvSpPr txBox="1"/>
          <p:nvPr/>
        </p:nvSpPr>
        <p:spPr>
          <a:xfrm>
            <a:off x="10431590" y="3928185"/>
            <a:ext cx="1579880" cy="646331"/>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tworzenie wykresów</a:t>
            </a:r>
          </a:p>
        </p:txBody>
      </p:sp>
      <p:sp>
        <p:nvSpPr>
          <p:cNvPr id="11" name="pole tekstowe 10">
            <a:extLst>
              <a:ext uri="{FF2B5EF4-FFF2-40B4-BE49-F238E27FC236}">
                <a16:creationId xmlns:a16="http://schemas.microsoft.com/office/drawing/2014/main" id="{CB7B02F0-99CD-326E-3C8B-D43B9CE429E7}"/>
              </a:ext>
            </a:extLst>
          </p:cNvPr>
          <p:cNvSpPr txBox="1"/>
          <p:nvPr/>
        </p:nvSpPr>
        <p:spPr>
          <a:xfrm>
            <a:off x="7990080" y="4775779"/>
            <a:ext cx="2082420" cy="923330"/>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tworzenie raportów </a:t>
            </a:r>
            <a:br>
              <a:rPr lang="pl-PL"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i podsumowań</a:t>
            </a:r>
          </a:p>
        </p:txBody>
      </p:sp>
      <p:cxnSp>
        <p:nvCxnSpPr>
          <p:cNvPr id="15" name="Łącznik prosty ze strzałką 14">
            <a:extLst>
              <a:ext uri="{FF2B5EF4-FFF2-40B4-BE49-F238E27FC236}">
                <a16:creationId xmlns:a16="http://schemas.microsoft.com/office/drawing/2014/main" id="{CD3A0AA8-9145-15C6-A030-C238DC429FF4}"/>
              </a:ext>
            </a:extLst>
          </p:cNvPr>
          <p:cNvCxnSpPr>
            <a:cxnSpLocks/>
            <a:stCxn id="3" idx="1"/>
            <a:endCxn id="2" idx="0"/>
          </p:cNvCxnSpPr>
          <p:nvPr/>
        </p:nvCxnSpPr>
        <p:spPr>
          <a:xfrm flipH="1">
            <a:off x="1468507" y="2293779"/>
            <a:ext cx="3586282" cy="1772905"/>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id="{940B72F6-0CB6-28D8-F49B-11ABA64FDB20}"/>
              </a:ext>
            </a:extLst>
          </p:cNvPr>
          <p:cNvCxnSpPr>
            <a:cxnSpLocks/>
            <a:stCxn id="3" idx="1"/>
            <a:endCxn id="7" idx="0"/>
          </p:cNvCxnSpPr>
          <p:nvPr/>
        </p:nvCxnSpPr>
        <p:spPr>
          <a:xfrm flipH="1">
            <a:off x="3150972" y="2293779"/>
            <a:ext cx="1903817" cy="2482003"/>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a:extLst>
              <a:ext uri="{FF2B5EF4-FFF2-40B4-BE49-F238E27FC236}">
                <a16:creationId xmlns:a16="http://schemas.microsoft.com/office/drawing/2014/main" id="{7B318F02-31E7-F9FA-3036-EDB3BD473AAC}"/>
              </a:ext>
            </a:extLst>
          </p:cNvPr>
          <p:cNvCxnSpPr>
            <a:cxnSpLocks/>
            <a:stCxn id="3" idx="2"/>
            <a:endCxn id="8" idx="0"/>
          </p:cNvCxnSpPr>
          <p:nvPr/>
        </p:nvCxnSpPr>
        <p:spPr>
          <a:xfrm flipH="1">
            <a:off x="5040352" y="3429000"/>
            <a:ext cx="1055648" cy="1346781"/>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a:extLst>
              <a:ext uri="{FF2B5EF4-FFF2-40B4-BE49-F238E27FC236}">
                <a16:creationId xmlns:a16="http://schemas.microsoft.com/office/drawing/2014/main" id="{793FBB75-F34D-0ED7-04B4-EA3C5EE0F09B}"/>
              </a:ext>
            </a:extLst>
          </p:cNvPr>
          <p:cNvCxnSpPr>
            <a:cxnSpLocks/>
            <a:stCxn id="3" idx="2"/>
            <a:endCxn id="9" idx="0"/>
          </p:cNvCxnSpPr>
          <p:nvPr/>
        </p:nvCxnSpPr>
        <p:spPr>
          <a:xfrm>
            <a:off x="6096000" y="3429000"/>
            <a:ext cx="794640" cy="1346780"/>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a:extLst>
              <a:ext uri="{FF2B5EF4-FFF2-40B4-BE49-F238E27FC236}">
                <a16:creationId xmlns:a16="http://schemas.microsoft.com/office/drawing/2014/main" id="{02FCACD8-CAB9-212B-8A41-3D2F5803EDEC}"/>
              </a:ext>
            </a:extLst>
          </p:cNvPr>
          <p:cNvCxnSpPr>
            <a:cxnSpLocks/>
            <a:stCxn id="3" idx="3"/>
            <a:endCxn id="11" idx="0"/>
          </p:cNvCxnSpPr>
          <p:nvPr/>
        </p:nvCxnSpPr>
        <p:spPr>
          <a:xfrm>
            <a:off x="7137210" y="2293779"/>
            <a:ext cx="1894080" cy="2482000"/>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9304339C-103B-47E6-C01E-D92B02103FF1}"/>
              </a:ext>
            </a:extLst>
          </p:cNvPr>
          <p:cNvCxnSpPr>
            <a:cxnSpLocks/>
            <a:stCxn id="3" idx="3"/>
            <a:endCxn id="10" idx="1"/>
          </p:cNvCxnSpPr>
          <p:nvPr/>
        </p:nvCxnSpPr>
        <p:spPr>
          <a:xfrm>
            <a:off x="7137210" y="2293779"/>
            <a:ext cx="3294380" cy="1957572"/>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52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Najważniejsze narzędzia oferowane przez arkusze kalkulacyjne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fontScale="85000" lnSpcReduction="10000"/>
          </a:bodyPr>
          <a:lstStyle/>
          <a:p>
            <a:pPr algn="just">
              <a:lnSpc>
                <a:spcPct val="130000"/>
              </a:lnSpc>
            </a:pPr>
            <a:r>
              <a:rPr lang="pl-PL" dirty="0"/>
              <a:t>Pliki programu Microsoft Excel są nazywane </a:t>
            </a:r>
            <a:r>
              <a:rPr lang="pl-PL" dirty="0">
                <a:solidFill>
                  <a:srgbClr val="1065AB"/>
                </a:solidFill>
              </a:rPr>
              <a:t>skoroszytami</a:t>
            </a:r>
            <a:r>
              <a:rPr lang="pl-PL" dirty="0"/>
              <a:t>;</a:t>
            </a:r>
          </a:p>
          <a:p>
            <a:pPr algn="just">
              <a:lnSpc>
                <a:spcPct val="130000"/>
              </a:lnSpc>
            </a:pPr>
            <a:r>
              <a:rPr lang="pl-PL" dirty="0"/>
              <a:t>Skoroszyt składa się z jednego lub więcej </a:t>
            </a:r>
            <a:r>
              <a:rPr lang="pl-PL" dirty="0">
                <a:solidFill>
                  <a:srgbClr val="1065AB"/>
                </a:solidFill>
              </a:rPr>
              <a:t>arkuszy</a:t>
            </a:r>
            <a:r>
              <a:rPr lang="pl-PL" dirty="0"/>
              <a:t>; </a:t>
            </a:r>
          </a:p>
          <a:p>
            <a:pPr algn="just">
              <a:lnSpc>
                <a:spcPct val="130000"/>
              </a:lnSpc>
            </a:pPr>
            <a:r>
              <a:rPr lang="pl-PL" dirty="0"/>
              <a:t>Arkusz jest podzielony na </a:t>
            </a:r>
            <a:r>
              <a:rPr lang="pl-PL" dirty="0">
                <a:solidFill>
                  <a:srgbClr val="1065AB"/>
                </a:solidFill>
              </a:rPr>
              <a:t>kolumny</a:t>
            </a:r>
            <a:r>
              <a:rPr lang="pl-PL" dirty="0"/>
              <a:t>, umieszczone pionowo, i </a:t>
            </a:r>
            <a:r>
              <a:rPr lang="pl-PL" dirty="0">
                <a:solidFill>
                  <a:srgbClr val="1065AB"/>
                </a:solidFill>
              </a:rPr>
              <a:t>wiersze</a:t>
            </a:r>
            <a:r>
              <a:rPr lang="pl-PL" dirty="0"/>
              <a:t>, ułożone poziomo;</a:t>
            </a:r>
          </a:p>
          <a:p>
            <a:pPr algn="just">
              <a:lnSpc>
                <a:spcPct val="130000"/>
              </a:lnSpc>
            </a:pPr>
            <a:r>
              <a:rPr lang="pl-PL" dirty="0"/>
              <a:t>Podstawowym elementem arkusza kalkulacyjnego jest</a:t>
            </a:r>
            <a:r>
              <a:rPr lang="pl-PL" dirty="0">
                <a:solidFill>
                  <a:srgbClr val="1065AB"/>
                </a:solidFill>
              </a:rPr>
              <a:t> komórka</a:t>
            </a:r>
            <a:r>
              <a:rPr lang="pl-PL" dirty="0"/>
              <a:t>, która jest małym prostokątnym obszarem, którego unikalny </a:t>
            </a:r>
            <a:r>
              <a:rPr lang="pl-PL" dirty="0">
                <a:solidFill>
                  <a:srgbClr val="1065AB"/>
                </a:solidFill>
              </a:rPr>
              <a:t>adres</a:t>
            </a:r>
            <a:r>
              <a:rPr lang="pl-PL" dirty="0"/>
              <a:t>, zwany </a:t>
            </a:r>
            <a:r>
              <a:rPr lang="pl-PL" dirty="0">
                <a:solidFill>
                  <a:srgbClr val="1065AB"/>
                </a:solidFill>
              </a:rPr>
              <a:t>odwołaniem</a:t>
            </a:r>
            <a:r>
              <a:rPr lang="pl-PL" dirty="0"/>
              <a:t>, jest tworzony w wyniku połączenia litery nagłówka kolumny i liczby będącej numerem wiersza, na przecięciu którego się znajduje</a:t>
            </a:r>
            <a:r>
              <a:rPr lang="pl-PL" sz="26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910122"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XBlue.pl, 2023</a:t>
            </a:r>
          </a:p>
        </p:txBody>
      </p:sp>
    </p:spTree>
    <p:extLst>
      <p:ext uri="{BB962C8B-B14F-4D97-AF65-F5344CB8AC3E}">
        <p14:creationId xmlns:p14="http://schemas.microsoft.com/office/powerpoint/2010/main" val="626110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Najważniejsze narzędzia oferowane przez arkusze kalkulacyjne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a:bodyPr>
          <a:lstStyle/>
          <a:p>
            <a:pPr algn="just">
              <a:lnSpc>
                <a:spcPct val="120000"/>
              </a:lnSpc>
              <a:spcAft>
                <a:spcPts val="1200"/>
              </a:spcAft>
            </a:pPr>
            <a:r>
              <a:rPr lang="pl-PL" sz="2400" dirty="0"/>
              <a:t>Do każdej komórki można wprowadzić dane liczbowe lub tekstowe, albo </a:t>
            </a:r>
            <a:r>
              <a:rPr lang="pl-PL" sz="2400" dirty="0">
                <a:solidFill>
                  <a:srgbClr val="1065AB"/>
                </a:solidFill>
              </a:rPr>
              <a:t>formułę</a:t>
            </a:r>
            <a:r>
              <a:rPr lang="pl-PL" sz="2400" dirty="0"/>
              <a:t> (np. =A8+C11 lub =(F14-E10)*12 itp.) w arkuszu, która pozwala obliczyć daną wartość na podstawie zawartości komórek;</a:t>
            </a:r>
          </a:p>
          <a:p>
            <a:pPr algn="just">
              <a:lnSpc>
                <a:spcPct val="120000"/>
              </a:lnSpc>
              <a:spcAft>
                <a:spcPts val="1200"/>
              </a:spcAft>
            </a:pPr>
            <a:r>
              <a:rPr lang="pl-PL" sz="2400" dirty="0"/>
              <a:t>Może zawierać </a:t>
            </a:r>
            <a:r>
              <a:rPr lang="pl-PL" sz="2400" dirty="0">
                <a:solidFill>
                  <a:srgbClr val="1065AB"/>
                </a:solidFill>
              </a:rPr>
              <a:t>adresy</a:t>
            </a:r>
            <a:r>
              <a:rPr lang="pl-PL" sz="2400" dirty="0"/>
              <a:t> tych komórek, symbole matematyczne i bardziej zaawansowane operacje, takie jak funkcje;</a:t>
            </a:r>
          </a:p>
          <a:p>
            <a:pPr algn="just">
              <a:lnSpc>
                <a:spcPct val="120000"/>
              </a:lnSpc>
            </a:pPr>
            <a:r>
              <a:rPr lang="pl-PL" sz="2400" dirty="0"/>
              <a:t>Funkcja arkusza kalkulacyjnego to z kolei algorytm specjalnie zaprojektowany przez twórców programu, a także gotowe formuły, które pozwalają wykonywać specjalistyczne obliczenia lub wyszukiwać określone wartości.</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838200" y="628226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XBlue.pl, 2023</a:t>
            </a:r>
          </a:p>
        </p:txBody>
      </p:sp>
    </p:spTree>
    <p:extLst>
      <p:ext uri="{BB962C8B-B14F-4D97-AF65-F5344CB8AC3E}">
        <p14:creationId xmlns:p14="http://schemas.microsoft.com/office/powerpoint/2010/main" val="17696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pPr algn="just">
              <a:lnSpc>
                <a:spcPct val="120000"/>
              </a:lnSpc>
            </a:pPr>
            <a:r>
              <a:rPr lang="pl-PL" sz="3200" dirty="0"/>
              <a:t>podstawowe informacje;</a:t>
            </a:r>
          </a:p>
          <a:p>
            <a:pPr algn="just">
              <a:lnSpc>
                <a:spcPct val="120000"/>
              </a:lnSpc>
            </a:pPr>
            <a:r>
              <a:rPr lang="pl-PL" sz="3200" dirty="0"/>
              <a:t>znaczenie danych dla logistyki;</a:t>
            </a:r>
          </a:p>
          <a:p>
            <a:pPr algn="just">
              <a:lnSpc>
                <a:spcPct val="120000"/>
              </a:lnSpc>
            </a:pPr>
            <a:r>
              <a:rPr lang="pl-PL" sz="3200" dirty="0"/>
              <a:t>analiza danych;</a:t>
            </a:r>
          </a:p>
          <a:p>
            <a:pPr algn="just">
              <a:lnSpc>
                <a:spcPct val="120000"/>
              </a:lnSpc>
            </a:pPr>
            <a:r>
              <a:rPr lang="pl-PL" sz="3200" dirty="0"/>
              <a:t>arkusz kalkulacyjny i jego zastosowanie.</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Najważniejsze narzędzia oferowane przez arkusze kalkulacyjne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8" y="1554480"/>
            <a:ext cx="6818646" cy="4622483"/>
          </a:xfrm>
        </p:spPr>
        <p:txBody>
          <a:bodyPr>
            <a:noAutofit/>
          </a:bodyPr>
          <a:lstStyle/>
          <a:p>
            <a:pPr algn="just">
              <a:lnSpc>
                <a:spcPct val="120000"/>
              </a:lnSpc>
              <a:spcAft>
                <a:spcPts val="1200"/>
              </a:spcAft>
            </a:pPr>
            <a:r>
              <a:rPr lang="pl-PL" sz="2400" dirty="0"/>
              <a:t>Oprogramowanie arkusza kalkulacyjnego może prezentować zebrane dane lub wyniki obliczeń za pomocą </a:t>
            </a:r>
            <a:r>
              <a:rPr lang="pl-PL" sz="2400" dirty="0">
                <a:solidFill>
                  <a:srgbClr val="1065AB"/>
                </a:solidFill>
              </a:rPr>
              <a:t>wykresów</a:t>
            </a:r>
            <a:r>
              <a:rPr lang="pl-PL" sz="2400" dirty="0"/>
              <a:t>;</a:t>
            </a:r>
          </a:p>
          <a:p>
            <a:pPr algn="just">
              <a:lnSpc>
                <a:spcPct val="120000"/>
              </a:lnSpc>
            </a:pPr>
            <a:r>
              <a:rPr lang="pl-PL" sz="2400" dirty="0"/>
              <a:t>Zaawansowane programy arkusza kalkulacyjnego są w stanie generować wiele różnych typów wykresów, które mogą być wykorzystywane do celów statystycznych, optymalizacji danego procesu lub wizualizacji zmian planowanych do wdrożenia w organizacji.</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6878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XBlue.pl, 2023</a:t>
            </a:r>
          </a:p>
        </p:txBody>
      </p:sp>
      <p:pic>
        <p:nvPicPr>
          <p:cNvPr id="8" name="Obraz 7" descr="Obraz zawierający diagram, Sztuka dziecięca, clipart, design&#10;&#10;Opis wygenerowany automatycznie">
            <a:extLst>
              <a:ext uri="{FF2B5EF4-FFF2-40B4-BE49-F238E27FC236}">
                <a16:creationId xmlns:a16="http://schemas.microsoft.com/office/drawing/2014/main" id="{F6E109D0-548B-0459-DB23-086CBAACE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2310" y="1554480"/>
            <a:ext cx="4351610" cy="3749040"/>
          </a:xfrm>
          <a:prstGeom prst="rect">
            <a:avLst/>
          </a:prstGeom>
        </p:spPr>
      </p:pic>
    </p:spTree>
    <p:extLst>
      <p:ext uri="{BB962C8B-B14F-4D97-AF65-F5344CB8AC3E}">
        <p14:creationId xmlns:p14="http://schemas.microsoft.com/office/powerpoint/2010/main" val="140892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Najważniejsze narzędzia oferowane przez arkusze kalkulacyjne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fontScale="92500"/>
          </a:bodyPr>
          <a:lstStyle/>
          <a:p>
            <a:pPr algn="just">
              <a:lnSpc>
                <a:spcPct val="110000"/>
              </a:lnSpc>
            </a:pPr>
            <a:r>
              <a:rPr lang="pl-PL" sz="2400" dirty="0"/>
              <a:t>Tak duży wybór narzędzi z tej kategorii pozwala na jak najbardziej czytelne zobrazowanie wielu różnych typów danych;</a:t>
            </a:r>
          </a:p>
          <a:p>
            <a:pPr algn="just">
              <a:lnSpc>
                <a:spcPct val="110000"/>
              </a:lnSpc>
            </a:pPr>
            <a:r>
              <a:rPr lang="pl-PL" sz="2400" dirty="0"/>
              <a:t>Innym sposobem na przejrzystą wizualizację liczb w arkuszu kalkulacyjnym są </a:t>
            </a:r>
            <a:r>
              <a:rPr lang="pl-PL" sz="2400" dirty="0">
                <a:solidFill>
                  <a:srgbClr val="1065AB"/>
                </a:solidFill>
              </a:rPr>
              <a:t>tabele przestawne </a:t>
            </a:r>
            <a:r>
              <a:rPr lang="pl-PL" sz="2400" dirty="0"/>
              <a:t>- narzędzie analityczne, w którym można dowolnie zmieniać układ zawartych w nich informacji;</a:t>
            </a:r>
          </a:p>
          <a:p>
            <a:pPr algn="just">
              <a:lnSpc>
                <a:spcPct val="110000"/>
              </a:lnSpc>
            </a:pPr>
            <a:r>
              <a:rPr lang="pl-PL" sz="2400" dirty="0"/>
              <a:t>Dzięki wykorzystaniu tabeli przestawnej możliwe jest dowolne przebudowywanie wierszy i kolumn tak, aby uzyskana forma tabeli była bardziej przejrzysta lub wyraźniej wskazywała na konkretne dane, które użytkownik chce uwypuklić;</a:t>
            </a:r>
          </a:p>
          <a:p>
            <a:pPr algn="just">
              <a:lnSpc>
                <a:spcPct val="110000"/>
              </a:lnSpc>
            </a:pPr>
            <a:r>
              <a:rPr lang="pl-PL" sz="2400" dirty="0"/>
              <a:t>Znajomość tej funkcji arkusza kalkulacyjnego jest niezbędna przy tworzeniu zestawień i raportów.</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22829"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XBlue.pl, 2023</a:t>
            </a:r>
          </a:p>
        </p:txBody>
      </p:sp>
    </p:spTree>
    <p:extLst>
      <p:ext uri="{BB962C8B-B14F-4D97-AF65-F5344CB8AC3E}">
        <p14:creationId xmlns:p14="http://schemas.microsoft.com/office/powerpoint/2010/main" val="3804031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err="1"/>
              <a:t>Najczęściej</a:t>
            </a:r>
            <a:r>
              <a:rPr lang="en-US" dirty="0"/>
              <a:t> </a:t>
            </a:r>
            <a:r>
              <a:rPr lang="en-US" dirty="0" err="1"/>
              <a:t>używane</a:t>
            </a:r>
            <a:r>
              <a:rPr lang="en-US" dirty="0"/>
              <a:t> </a:t>
            </a:r>
            <a:r>
              <a:rPr lang="en-US" dirty="0" err="1"/>
              <a:t>arkusze</a:t>
            </a:r>
            <a:r>
              <a:rPr lang="en-US" dirty="0"/>
              <a:t> </a:t>
            </a:r>
            <a:r>
              <a:rPr lang="en-US" dirty="0" err="1"/>
              <a:t>kalkulacyjne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93855" y="1825625"/>
            <a:ext cx="10515600" cy="592378"/>
          </a:xfrm>
        </p:spPr>
        <p:txBody>
          <a:bodyPr>
            <a:normAutofit fontScale="85000" lnSpcReduction="10000"/>
          </a:bodyPr>
          <a:lstStyle/>
          <a:p>
            <a:r>
              <a:rPr lang="pl-PL" sz="3200" dirty="0"/>
              <a:t>Najpopularniejsze aplikacje do obsługi arkuszy kalkulacyjnych:</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https://zapier.com</a:t>
            </a:r>
          </a:p>
        </p:txBody>
      </p:sp>
      <p:pic>
        <p:nvPicPr>
          <p:cNvPr id="1026" name="Picture 2" descr="Microsoft Excel – Wikipedia, wolna encyklopedia">
            <a:extLst>
              <a:ext uri="{FF2B5EF4-FFF2-40B4-BE49-F238E27FC236}">
                <a16:creationId xmlns:a16="http://schemas.microsoft.com/office/drawing/2014/main" id="{20BE2011-6E79-607D-031E-DA97D616A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267" y="2403000"/>
            <a:ext cx="1102315" cy="1025189"/>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a:extLst>
              <a:ext uri="{FF2B5EF4-FFF2-40B4-BE49-F238E27FC236}">
                <a16:creationId xmlns:a16="http://schemas.microsoft.com/office/drawing/2014/main" id="{B207DF3A-57E7-937C-1114-F8AE0DA70E81}"/>
              </a:ext>
            </a:extLst>
          </p:cNvPr>
          <p:cNvPicPr>
            <a:picLocks noChangeAspect="1"/>
          </p:cNvPicPr>
          <p:nvPr/>
        </p:nvPicPr>
        <p:blipFill>
          <a:blip r:embed="rId3"/>
          <a:stretch>
            <a:fillRect/>
          </a:stretch>
        </p:blipFill>
        <p:spPr>
          <a:xfrm>
            <a:off x="8701896" y="2403000"/>
            <a:ext cx="1026000" cy="1026000"/>
          </a:xfrm>
          <a:prstGeom prst="rect">
            <a:avLst/>
          </a:prstGeom>
        </p:spPr>
      </p:pic>
      <p:pic>
        <p:nvPicPr>
          <p:cNvPr id="7" name="Obraz 6">
            <a:extLst>
              <a:ext uri="{FF2B5EF4-FFF2-40B4-BE49-F238E27FC236}">
                <a16:creationId xmlns:a16="http://schemas.microsoft.com/office/drawing/2014/main" id="{A7BFAB92-D48A-7C1C-098F-48F537C5A262}"/>
              </a:ext>
            </a:extLst>
          </p:cNvPr>
          <p:cNvPicPr>
            <a:picLocks noChangeAspect="1"/>
          </p:cNvPicPr>
          <p:nvPr/>
        </p:nvPicPr>
        <p:blipFill>
          <a:blip r:embed="rId4"/>
          <a:stretch>
            <a:fillRect/>
          </a:stretch>
        </p:blipFill>
        <p:spPr>
          <a:xfrm>
            <a:off x="10201210" y="2402189"/>
            <a:ext cx="1026000" cy="1026000"/>
          </a:xfrm>
          <a:prstGeom prst="rect">
            <a:avLst/>
          </a:prstGeom>
        </p:spPr>
      </p:pic>
      <p:pic>
        <p:nvPicPr>
          <p:cNvPr id="8" name="Obraz 7">
            <a:extLst>
              <a:ext uri="{FF2B5EF4-FFF2-40B4-BE49-F238E27FC236}">
                <a16:creationId xmlns:a16="http://schemas.microsoft.com/office/drawing/2014/main" id="{F9A8EEFA-E402-53C7-FB63-ED701C01D66E}"/>
              </a:ext>
            </a:extLst>
          </p:cNvPr>
          <p:cNvPicPr>
            <a:picLocks noChangeAspect="1"/>
          </p:cNvPicPr>
          <p:nvPr/>
        </p:nvPicPr>
        <p:blipFill>
          <a:blip r:embed="rId5"/>
          <a:stretch>
            <a:fillRect/>
          </a:stretch>
        </p:blipFill>
        <p:spPr>
          <a:xfrm>
            <a:off x="7316979" y="3627268"/>
            <a:ext cx="1026000" cy="1026000"/>
          </a:xfrm>
          <a:prstGeom prst="rect">
            <a:avLst/>
          </a:prstGeom>
        </p:spPr>
      </p:pic>
      <p:pic>
        <p:nvPicPr>
          <p:cNvPr id="9" name="Obraz 8">
            <a:extLst>
              <a:ext uri="{FF2B5EF4-FFF2-40B4-BE49-F238E27FC236}">
                <a16:creationId xmlns:a16="http://schemas.microsoft.com/office/drawing/2014/main" id="{065DC694-7FAC-6A79-83BD-5E1B9A5AA839}"/>
              </a:ext>
            </a:extLst>
          </p:cNvPr>
          <p:cNvPicPr>
            <a:picLocks noChangeAspect="1"/>
          </p:cNvPicPr>
          <p:nvPr/>
        </p:nvPicPr>
        <p:blipFill rotWithShape="1">
          <a:blip r:embed="rId6"/>
          <a:srcRect l="35604" t="19190" r="35697" b="21088"/>
          <a:stretch/>
        </p:blipFill>
        <p:spPr>
          <a:xfrm>
            <a:off x="8745323" y="3627268"/>
            <a:ext cx="939145" cy="1026000"/>
          </a:xfrm>
          <a:prstGeom prst="rect">
            <a:avLst/>
          </a:prstGeom>
        </p:spPr>
      </p:pic>
      <p:pic>
        <p:nvPicPr>
          <p:cNvPr id="10" name="Obraz 9">
            <a:extLst>
              <a:ext uri="{FF2B5EF4-FFF2-40B4-BE49-F238E27FC236}">
                <a16:creationId xmlns:a16="http://schemas.microsoft.com/office/drawing/2014/main" id="{CA2C247C-DCFB-022B-26B2-1B353233D257}"/>
              </a:ext>
            </a:extLst>
          </p:cNvPr>
          <p:cNvPicPr>
            <a:picLocks noChangeAspect="1"/>
          </p:cNvPicPr>
          <p:nvPr/>
        </p:nvPicPr>
        <p:blipFill>
          <a:blip r:embed="rId7"/>
          <a:stretch>
            <a:fillRect/>
          </a:stretch>
        </p:blipFill>
        <p:spPr>
          <a:xfrm>
            <a:off x="9910618" y="3627268"/>
            <a:ext cx="1824000" cy="1026000"/>
          </a:xfrm>
          <a:prstGeom prst="rect">
            <a:avLst/>
          </a:prstGeom>
        </p:spPr>
      </p:pic>
      <p:pic>
        <p:nvPicPr>
          <p:cNvPr id="11" name="Obraz 10">
            <a:extLst>
              <a:ext uri="{FF2B5EF4-FFF2-40B4-BE49-F238E27FC236}">
                <a16:creationId xmlns:a16="http://schemas.microsoft.com/office/drawing/2014/main" id="{DD8A44AF-7964-C7AC-8CAF-996DC87851F1}"/>
              </a:ext>
            </a:extLst>
          </p:cNvPr>
          <p:cNvPicPr>
            <a:picLocks noChangeAspect="1"/>
          </p:cNvPicPr>
          <p:nvPr/>
        </p:nvPicPr>
        <p:blipFill>
          <a:blip r:embed="rId8"/>
          <a:stretch>
            <a:fillRect/>
          </a:stretch>
        </p:blipFill>
        <p:spPr>
          <a:xfrm>
            <a:off x="7404311" y="4997225"/>
            <a:ext cx="1890568" cy="592378"/>
          </a:xfrm>
          <a:prstGeom prst="rect">
            <a:avLst/>
          </a:prstGeom>
        </p:spPr>
      </p:pic>
      <p:pic>
        <p:nvPicPr>
          <p:cNvPr id="12" name="Obraz 11">
            <a:extLst>
              <a:ext uri="{FF2B5EF4-FFF2-40B4-BE49-F238E27FC236}">
                <a16:creationId xmlns:a16="http://schemas.microsoft.com/office/drawing/2014/main" id="{32F7A269-9B5C-49F8-1BC0-74C2FA6C2D02}"/>
              </a:ext>
            </a:extLst>
          </p:cNvPr>
          <p:cNvPicPr>
            <a:picLocks noChangeAspect="1"/>
          </p:cNvPicPr>
          <p:nvPr/>
        </p:nvPicPr>
        <p:blipFill>
          <a:blip r:embed="rId9"/>
          <a:stretch>
            <a:fillRect/>
          </a:stretch>
        </p:blipFill>
        <p:spPr>
          <a:xfrm>
            <a:off x="10201210" y="4716832"/>
            <a:ext cx="1026000" cy="1026000"/>
          </a:xfrm>
          <a:prstGeom prst="rect">
            <a:avLst/>
          </a:prstGeom>
        </p:spPr>
      </p:pic>
      <p:sp>
        <p:nvSpPr>
          <p:cNvPr id="16" name="pole tekstowe 15">
            <a:extLst>
              <a:ext uri="{FF2B5EF4-FFF2-40B4-BE49-F238E27FC236}">
                <a16:creationId xmlns:a16="http://schemas.microsoft.com/office/drawing/2014/main" id="{85E675FF-0D92-0316-9AB2-D48A0E97C8A3}"/>
              </a:ext>
            </a:extLst>
          </p:cNvPr>
          <p:cNvSpPr txBox="1"/>
          <p:nvPr/>
        </p:nvSpPr>
        <p:spPr>
          <a:xfrm>
            <a:off x="693855" y="2365006"/>
            <a:ext cx="2557345" cy="502189"/>
          </a:xfrm>
          <a:prstGeom prst="rect">
            <a:avLst/>
          </a:prstGeom>
          <a:noFill/>
        </p:spPr>
        <p:txBody>
          <a:bodyPr wrap="square">
            <a:spAutoFit/>
          </a:bodyPr>
          <a:lstStyle/>
          <a:p>
            <a:pPr marL="800100" lvl="1" indent="-342900">
              <a:lnSpc>
                <a:spcPct val="120000"/>
              </a:lnSpc>
              <a:buClr>
                <a:srgbClr val="015BA6"/>
              </a:buClr>
              <a:buFont typeface="Arial" panose="020B0604020202020204" pitchFamily="34" charset="0"/>
              <a:buChar char="•"/>
            </a:pPr>
            <a:r>
              <a:rPr lang="pl-PL" sz="2400" dirty="0">
                <a:latin typeface="Tahoma" panose="020B0604030504040204" pitchFamily="34" charset="0"/>
                <a:ea typeface="Tahoma" panose="020B0604030504040204" pitchFamily="34" charset="0"/>
                <a:cs typeface="Tahoma" panose="020B0604030504040204" pitchFamily="34" charset="0"/>
              </a:rPr>
              <a:t>MS Excel;</a:t>
            </a:r>
            <a:endParaRPr lang="pl-PL" dirty="0"/>
          </a:p>
        </p:txBody>
      </p:sp>
      <p:sp>
        <p:nvSpPr>
          <p:cNvPr id="13" name="pole tekstowe 12">
            <a:extLst>
              <a:ext uri="{FF2B5EF4-FFF2-40B4-BE49-F238E27FC236}">
                <a16:creationId xmlns:a16="http://schemas.microsoft.com/office/drawing/2014/main" id="{769A60AA-C9AE-ED93-94EA-862EA599B227}"/>
              </a:ext>
            </a:extLst>
          </p:cNvPr>
          <p:cNvSpPr txBox="1"/>
          <p:nvPr/>
        </p:nvSpPr>
        <p:spPr>
          <a:xfrm>
            <a:off x="693853" y="2761960"/>
            <a:ext cx="3222363" cy="502189"/>
          </a:xfrm>
          <a:prstGeom prst="rect">
            <a:avLst/>
          </a:prstGeom>
          <a:noFill/>
        </p:spPr>
        <p:txBody>
          <a:bodyPr wrap="square">
            <a:spAutoFit/>
          </a:bodyPr>
          <a:lstStyle/>
          <a:p>
            <a:pPr marL="800100" lvl="1" indent="-342900">
              <a:lnSpc>
                <a:spcPct val="120000"/>
              </a:lnSpc>
              <a:buClr>
                <a:srgbClr val="015BA6"/>
              </a:buClr>
              <a:buFont typeface="Arial" panose="020B0604020202020204" pitchFamily="34" charset="0"/>
              <a:buChar char="•"/>
            </a:pPr>
            <a:r>
              <a:rPr lang="pl-PL" sz="2400" dirty="0">
                <a:latin typeface="Tahoma" panose="020B0604030504040204" pitchFamily="34" charset="0"/>
                <a:ea typeface="Tahoma" panose="020B0604030504040204" pitchFamily="34" charset="0"/>
                <a:cs typeface="Tahoma" panose="020B0604030504040204" pitchFamily="34" charset="0"/>
              </a:rPr>
              <a:t>Google </a:t>
            </a:r>
            <a:r>
              <a:rPr lang="pl-PL" sz="2400" dirty="0" err="1">
                <a:latin typeface="Tahoma" panose="020B0604030504040204" pitchFamily="34" charset="0"/>
                <a:ea typeface="Tahoma" panose="020B0604030504040204" pitchFamily="34" charset="0"/>
                <a:cs typeface="Tahoma" panose="020B0604030504040204" pitchFamily="34" charset="0"/>
              </a:rPr>
              <a:t>Sheets</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4" name="pole tekstowe 13">
            <a:extLst>
              <a:ext uri="{FF2B5EF4-FFF2-40B4-BE49-F238E27FC236}">
                <a16:creationId xmlns:a16="http://schemas.microsoft.com/office/drawing/2014/main" id="{E2D0A357-2EB6-F7A5-BFCD-91380323BCA0}"/>
              </a:ext>
            </a:extLst>
          </p:cNvPr>
          <p:cNvSpPr txBox="1"/>
          <p:nvPr/>
        </p:nvSpPr>
        <p:spPr>
          <a:xfrm>
            <a:off x="693853" y="3165603"/>
            <a:ext cx="3222363" cy="502189"/>
          </a:xfrm>
          <a:prstGeom prst="rect">
            <a:avLst/>
          </a:prstGeom>
          <a:noFill/>
        </p:spPr>
        <p:txBody>
          <a:bodyPr wrap="square">
            <a:spAutoFit/>
          </a:bodyPr>
          <a:lstStyle/>
          <a:p>
            <a:pPr marL="800100" lvl="1" indent="-342900">
              <a:lnSpc>
                <a:spcPct val="120000"/>
              </a:lnSpc>
              <a:buClr>
                <a:srgbClr val="015BA6"/>
              </a:buClr>
              <a:buFont typeface="Arial" panose="020B0604020202020204" pitchFamily="34" charset="0"/>
              <a:buChar char="•"/>
            </a:pPr>
            <a:r>
              <a:rPr lang="pl-PL" sz="2400" dirty="0">
                <a:latin typeface="Tahoma" panose="020B0604030504040204" pitchFamily="34" charset="0"/>
                <a:ea typeface="Tahoma" panose="020B0604030504040204" pitchFamily="34" charset="0"/>
                <a:cs typeface="Tahoma" panose="020B0604030504040204" pitchFamily="34" charset="0"/>
              </a:rPr>
              <a:t>Zoho Sheet;</a:t>
            </a:r>
            <a:endParaRPr lang="pl-PL" dirty="0"/>
          </a:p>
        </p:txBody>
      </p:sp>
      <p:sp>
        <p:nvSpPr>
          <p:cNvPr id="15" name="pole tekstowe 14">
            <a:extLst>
              <a:ext uri="{FF2B5EF4-FFF2-40B4-BE49-F238E27FC236}">
                <a16:creationId xmlns:a16="http://schemas.microsoft.com/office/drawing/2014/main" id="{3BD1BB3A-1AF5-6D5B-596F-FEB7372AC24E}"/>
              </a:ext>
            </a:extLst>
          </p:cNvPr>
          <p:cNvSpPr txBox="1"/>
          <p:nvPr/>
        </p:nvSpPr>
        <p:spPr>
          <a:xfrm>
            <a:off x="693853" y="3581709"/>
            <a:ext cx="3222363" cy="502189"/>
          </a:xfrm>
          <a:prstGeom prst="rect">
            <a:avLst/>
          </a:prstGeom>
          <a:noFill/>
        </p:spPr>
        <p:txBody>
          <a:bodyPr wrap="square">
            <a:spAutoFit/>
          </a:bodyPr>
          <a:lstStyle/>
          <a:p>
            <a:pPr marL="800100" lvl="1" indent="-342900">
              <a:lnSpc>
                <a:spcPct val="120000"/>
              </a:lnSpc>
              <a:buClr>
                <a:srgbClr val="015BA6"/>
              </a:buClr>
              <a:buFont typeface="Arial" panose="020B0604020202020204" pitchFamily="34" charset="0"/>
              <a:buChar char="•"/>
            </a:pPr>
            <a:r>
              <a:rPr lang="pl-PL" sz="2400" dirty="0">
                <a:latin typeface="Tahoma" panose="020B0604030504040204" pitchFamily="34" charset="0"/>
                <a:ea typeface="Tahoma" panose="020B0604030504040204" pitchFamily="34" charset="0"/>
                <a:cs typeface="Tahoma" panose="020B0604030504040204" pitchFamily="34" charset="0"/>
              </a:rPr>
              <a:t>LibreOffice </a:t>
            </a:r>
            <a:r>
              <a:rPr lang="pl-PL" sz="2400" dirty="0" err="1">
                <a:latin typeface="Tahoma" panose="020B0604030504040204" pitchFamily="34" charset="0"/>
                <a:ea typeface="Tahoma" panose="020B0604030504040204" pitchFamily="34" charset="0"/>
                <a:cs typeface="Tahoma" panose="020B0604030504040204" pitchFamily="34" charset="0"/>
              </a:rPr>
              <a:t>Calc</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7" name="pole tekstowe 16">
            <a:extLst>
              <a:ext uri="{FF2B5EF4-FFF2-40B4-BE49-F238E27FC236}">
                <a16:creationId xmlns:a16="http://schemas.microsoft.com/office/drawing/2014/main" id="{A401FD70-EB6A-91C3-5911-F75260EE7DE4}"/>
              </a:ext>
            </a:extLst>
          </p:cNvPr>
          <p:cNvSpPr txBox="1"/>
          <p:nvPr/>
        </p:nvSpPr>
        <p:spPr>
          <a:xfrm>
            <a:off x="693852" y="3985352"/>
            <a:ext cx="3222363" cy="502189"/>
          </a:xfrm>
          <a:prstGeom prst="rect">
            <a:avLst/>
          </a:prstGeom>
          <a:noFill/>
        </p:spPr>
        <p:txBody>
          <a:bodyPr wrap="square">
            <a:spAutoFit/>
          </a:bodyPr>
          <a:lstStyle/>
          <a:p>
            <a:pPr marL="800100" lvl="1" indent="-342900">
              <a:lnSpc>
                <a:spcPct val="120000"/>
              </a:lnSpc>
              <a:buClr>
                <a:srgbClr val="015BA6"/>
              </a:buClr>
              <a:buFont typeface="Arial" panose="020B0604020202020204" pitchFamily="34" charset="0"/>
              <a:buChar char="•"/>
            </a:pPr>
            <a:r>
              <a:rPr lang="pl-PL" sz="2400" dirty="0">
                <a:latin typeface="Tahoma" panose="020B0604030504040204" pitchFamily="34" charset="0"/>
                <a:ea typeface="Tahoma" panose="020B0604030504040204" pitchFamily="34" charset="0"/>
                <a:cs typeface="Tahoma" panose="020B0604030504040204" pitchFamily="34" charset="0"/>
              </a:rPr>
              <a:t>CryptPad Sheet;</a:t>
            </a:r>
            <a:endParaRPr lang="pl-PL" dirty="0"/>
          </a:p>
        </p:txBody>
      </p:sp>
      <p:sp>
        <p:nvSpPr>
          <p:cNvPr id="18" name="pole tekstowe 17">
            <a:extLst>
              <a:ext uri="{FF2B5EF4-FFF2-40B4-BE49-F238E27FC236}">
                <a16:creationId xmlns:a16="http://schemas.microsoft.com/office/drawing/2014/main" id="{6B850308-AC73-2995-FD54-CAABD755E3F2}"/>
              </a:ext>
            </a:extLst>
          </p:cNvPr>
          <p:cNvSpPr txBox="1"/>
          <p:nvPr/>
        </p:nvSpPr>
        <p:spPr>
          <a:xfrm>
            <a:off x="693851" y="4361391"/>
            <a:ext cx="3222363" cy="502189"/>
          </a:xfrm>
          <a:prstGeom prst="rect">
            <a:avLst/>
          </a:prstGeom>
          <a:noFill/>
        </p:spPr>
        <p:txBody>
          <a:bodyPr wrap="square">
            <a:spAutoFit/>
          </a:bodyPr>
          <a:lstStyle/>
          <a:p>
            <a:pPr marL="800100" lvl="1" indent="-342900">
              <a:lnSpc>
                <a:spcPct val="120000"/>
              </a:lnSpc>
              <a:buClr>
                <a:srgbClr val="015BA6"/>
              </a:buClr>
              <a:buFont typeface="Arial" panose="020B0604020202020204" pitchFamily="34" charset="0"/>
              <a:buChar char="•"/>
            </a:pPr>
            <a:r>
              <a:rPr lang="pl-PL" sz="2400" dirty="0">
                <a:latin typeface="Tahoma" panose="020B0604030504040204" pitchFamily="34" charset="0"/>
                <a:ea typeface="Tahoma" panose="020B0604030504040204" pitchFamily="34" charset="0"/>
                <a:cs typeface="Tahoma" panose="020B0604030504040204" pitchFamily="34" charset="0"/>
              </a:rPr>
              <a:t>Smartsheet;</a:t>
            </a:r>
            <a:endParaRPr lang="pl-PL" dirty="0"/>
          </a:p>
        </p:txBody>
      </p:sp>
      <p:sp>
        <p:nvSpPr>
          <p:cNvPr id="19" name="pole tekstowe 18">
            <a:extLst>
              <a:ext uri="{FF2B5EF4-FFF2-40B4-BE49-F238E27FC236}">
                <a16:creationId xmlns:a16="http://schemas.microsoft.com/office/drawing/2014/main" id="{C2D35E85-2165-4D8B-DE29-DE77C684E551}"/>
              </a:ext>
            </a:extLst>
          </p:cNvPr>
          <p:cNvSpPr txBox="1"/>
          <p:nvPr/>
        </p:nvSpPr>
        <p:spPr>
          <a:xfrm>
            <a:off x="693850" y="4765034"/>
            <a:ext cx="3222363" cy="502189"/>
          </a:xfrm>
          <a:prstGeom prst="rect">
            <a:avLst/>
          </a:prstGeom>
          <a:noFill/>
        </p:spPr>
        <p:txBody>
          <a:bodyPr wrap="square">
            <a:spAutoFit/>
          </a:bodyPr>
          <a:lstStyle/>
          <a:p>
            <a:pPr marL="800100" lvl="1" indent="-342900">
              <a:lnSpc>
                <a:spcPct val="120000"/>
              </a:lnSpc>
              <a:buClr>
                <a:srgbClr val="015BA6"/>
              </a:buClr>
              <a:buFont typeface="Arial" panose="020B0604020202020204" pitchFamily="34" charset="0"/>
              <a:buChar char="•"/>
            </a:pPr>
            <a:r>
              <a:rPr lang="pl-PL" sz="2400" dirty="0">
                <a:latin typeface="Tahoma" panose="020B0604030504040204" pitchFamily="34" charset="0"/>
                <a:ea typeface="Tahoma" panose="020B0604030504040204" pitchFamily="34" charset="0"/>
                <a:cs typeface="Tahoma" panose="020B0604030504040204" pitchFamily="34" charset="0"/>
              </a:rPr>
              <a:t>Quip;</a:t>
            </a:r>
            <a:endParaRPr lang="pl-PL" dirty="0"/>
          </a:p>
        </p:txBody>
      </p:sp>
      <p:sp>
        <p:nvSpPr>
          <p:cNvPr id="22" name="pole tekstowe 21">
            <a:extLst>
              <a:ext uri="{FF2B5EF4-FFF2-40B4-BE49-F238E27FC236}">
                <a16:creationId xmlns:a16="http://schemas.microsoft.com/office/drawing/2014/main" id="{80D6183C-59D5-0F0A-9858-E5CD0AC8B6F0}"/>
              </a:ext>
            </a:extLst>
          </p:cNvPr>
          <p:cNvSpPr txBox="1"/>
          <p:nvPr/>
        </p:nvSpPr>
        <p:spPr>
          <a:xfrm>
            <a:off x="693850" y="5157843"/>
            <a:ext cx="3222363" cy="502189"/>
          </a:xfrm>
          <a:prstGeom prst="rect">
            <a:avLst/>
          </a:prstGeom>
          <a:noFill/>
        </p:spPr>
        <p:txBody>
          <a:bodyPr wrap="square">
            <a:spAutoFit/>
          </a:bodyPr>
          <a:lstStyle/>
          <a:p>
            <a:pPr marL="800100" lvl="1" indent="-342900">
              <a:lnSpc>
                <a:spcPct val="120000"/>
              </a:lnSpc>
              <a:buClr>
                <a:srgbClr val="015BA6"/>
              </a:buClr>
              <a:buFont typeface="Arial" panose="020B0604020202020204" pitchFamily="34" charset="0"/>
              <a:buChar char="•"/>
            </a:pPr>
            <a:r>
              <a:rPr lang="pl-PL" sz="2400" dirty="0">
                <a:latin typeface="Tahoma" panose="020B0604030504040204" pitchFamily="34" charset="0"/>
                <a:ea typeface="Tahoma" panose="020B0604030504040204" pitchFamily="34" charset="0"/>
                <a:cs typeface="Tahoma" panose="020B0604030504040204" pitchFamily="34" charset="0"/>
              </a:rPr>
              <a:t>Airtable.</a:t>
            </a:r>
            <a:endParaRPr lang="pl-PL" dirty="0"/>
          </a:p>
        </p:txBody>
      </p:sp>
    </p:spTree>
    <p:extLst>
      <p:ext uri="{BB962C8B-B14F-4D97-AF65-F5344CB8AC3E}">
        <p14:creationId xmlns:p14="http://schemas.microsoft.com/office/powerpoint/2010/main" val="250975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1000" fill="hold"/>
                                        <p:tgtEl>
                                          <p:spTgt spid="19"/>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fade">
                                      <p:cBhvr>
                                        <p:cTn id="96" dur="1000"/>
                                        <p:tgtEl>
                                          <p:spTgt spid="12"/>
                                        </p:tgtEl>
                                      </p:cBhvr>
                                    </p:animEffect>
                                    <p:anim calcmode="lin" valueType="num">
                                      <p:cBhvr>
                                        <p:cTn id="97" dur="1000" fill="hold"/>
                                        <p:tgtEl>
                                          <p:spTgt spid="12"/>
                                        </p:tgtEl>
                                        <p:attrNameLst>
                                          <p:attrName>ppt_x</p:attrName>
                                        </p:attrNameLst>
                                      </p:cBhvr>
                                      <p:tavLst>
                                        <p:tav tm="0">
                                          <p:val>
                                            <p:strVal val="#ppt_x"/>
                                          </p:val>
                                        </p:tav>
                                        <p:tav tm="100000">
                                          <p:val>
                                            <p:strVal val="#ppt_x"/>
                                          </p:val>
                                        </p:tav>
                                      </p:tavLst>
                                    </p:anim>
                                    <p:anim calcmode="lin" valueType="num">
                                      <p:cBhvr>
                                        <p:cTn id="9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4" grpId="0"/>
      <p:bldP spid="15" grpId="0"/>
      <p:bldP spid="17" grpId="0"/>
      <p:bldP spid="18" grpId="0"/>
      <p:bldP spid="19"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err="1"/>
              <a:t>Najczęściej</a:t>
            </a:r>
            <a:r>
              <a:rPr lang="en-US" dirty="0"/>
              <a:t> </a:t>
            </a:r>
            <a:r>
              <a:rPr lang="en-US" dirty="0" err="1"/>
              <a:t>używane</a:t>
            </a:r>
            <a:r>
              <a:rPr lang="en-US" dirty="0"/>
              <a:t> </a:t>
            </a:r>
            <a:r>
              <a:rPr lang="en-US" dirty="0" err="1"/>
              <a:t>arkusze</a:t>
            </a:r>
            <a:r>
              <a:rPr lang="en-US" dirty="0"/>
              <a:t> </a:t>
            </a:r>
            <a:r>
              <a:rPr lang="en-US" dirty="0" err="1"/>
              <a:t>kalkulacyjne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703903" y="1481668"/>
            <a:ext cx="10649896" cy="4788503"/>
          </a:xfrm>
        </p:spPr>
        <p:txBody>
          <a:bodyPr>
            <a:noAutofit/>
          </a:bodyPr>
          <a:lstStyle/>
          <a:p>
            <a:pPr algn="just">
              <a:lnSpc>
                <a:spcPct val="120000"/>
              </a:lnSpc>
            </a:pPr>
            <a:r>
              <a:rPr lang="pl-PL" sz="2400" dirty="0"/>
              <a:t>Najpopularniejszym i najczęściej używanym arkuszem kalkulacyjnym przez przedsiębiorstwa i instytucje edukacyjne jest </a:t>
            </a:r>
            <a:r>
              <a:rPr lang="pl-PL" sz="2400" dirty="0">
                <a:solidFill>
                  <a:srgbClr val="1065AB"/>
                </a:solidFill>
              </a:rPr>
              <a:t>Excel, który jest częścią pakietu Microsoft Office</a:t>
            </a:r>
            <a:r>
              <a:rPr lang="pl-PL" sz="2400" dirty="0"/>
              <a:t>; </a:t>
            </a:r>
          </a:p>
          <a:p>
            <a:pPr algn="just">
              <a:lnSpc>
                <a:spcPct val="120000"/>
              </a:lnSpc>
            </a:pPr>
            <a:r>
              <a:rPr lang="pl-PL" sz="2400" dirty="0"/>
              <a:t>Oferuje on bardzo szeroki zakres narzędzi i jest stale aktualizowany i ulepszany;</a:t>
            </a:r>
          </a:p>
          <a:p>
            <a:pPr algn="just">
              <a:lnSpc>
                <a:spcPct val="120000"/>
              </a:lnSpc>
            </a:pPr>
            <a:r>
              <a:rPr lang="pl-PL" sz="2400" dirty="0"/>
              <a:t>Ponieważ jest to płatne narzędzie, arkusz kalkulacyjny </a:t>
            </a:r>
            <a:r>
              <a:rPr lang="pl-PL" sz="2400" dirty="0" err="1">
                <a:solidFill>
                  <a:srgbClr val="1065AB"/>
                </a:solidFill>
              </a:rPr>
              <a:t>Libre</a:t>
            </a:r>
            <a:r>
              <a:rPr lang="pl-PL" sz="2400" dirty="0">
                <a:solidFill>
                  <a:srgbClr val="1065AB"/>
                </a:solidFill>
              </a:rPr>
              <a:t> Office </a:t>
            </a:r>
            <a:r>
              <a:rPr lang="pl-PL" sz="2400" dirty="0" err="1">
                <a:solidFill>
                  <a:srgbClr val="1065AB"/>
                </a:solidFill>
              </a:rPr>
              <a:t>Calc</a:t>
            </a:r>
            <a:r>
              <a:rPr lang="pl-PL" sz="2400" dirty="0">
                <a:solidFill>
                  <a:srgbClr val="1065AB"/>
                </a:solidFill>
              </a:rPr>
              <a:t> </a:t>
            </a:r>
            <a:r>
              <a:rPr lang="pl-PL" sz="2400" dirty="0"/>
              <a:t>jest również często używany jako alternatywa dla Excela;</a:t>
            </a:r>
          </a:p>
          <a:p>
            <a:pPr algn="just">
              <a:lnSpc>
                <a:spcPct val="120000"/>
              </a:lnSpc>
            </a:pPr>
            <a:r>
              <a:rPr lang="pl-PL" sz="2400" dirty="0"/>
              <a:t>Program ten jest bardzo podobny do produktu Microsoft Office, ale brakuje mu niektórych bardziej zaawansowanych funkcji, co sprawia, że jest on częściej używany do celów osobistych i przez studentów.</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XBlue.pl, 2023</a:t>
            </a:r>
          </a:p>
        </p:txBody>
      </p:sp>
    </p:spTree>
    <p:extLst>
      <p:ext uri="{BB962C8B-B14F-4D97-AF65-F5344CB8AC3E}">
        <p14:creationId xmlns:p14="http://schemas.microsoft.com/office/powerpoint/2010/main" val="378761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Podsumowanie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481667"/>
            <a:ext cx="10947400" cy="4617681"/>
          </a:xfrm>
          <a:solidFill>
            <a:schemeClr val="bg1">
              <a:lumMod val="95000"/>
            </a:schemeClr>
          </a:solidFill>
        </p:spPr>
        <p:txBody>
          <a:bodyPr>
            <a:noAutofit/>
          </a:bodyPr>
          <a:lstStyle/>
          <a:p>
            <a:pPr>
              <a:lnSpc>
                <a:spcPct val="110000"/>
              </a:lnSpc>
            </a:pPr>
            <a:r>
              <a:rPr lang="pl-PL" sz="2200" dirty="0"/>
              <a:t>Logistyka to proces fizycznego przepływu towarów/usług i informacji towarzyszących tym procesom;</a:t>
            </a:r>
          </a:p>
          <a:p>
            <a:pPr>
              <a:lnSpc>
                <a:spcPct val="110000"/>
              </a:lnSpc>
            </a:pPr>
            <a:r>
              <a:rPr lang="pl-PL" sz="2200" dirty="0"/>
              <a:t>Arkusz kalkulacyjny to program komputerowy służący do wykonywania różnego rodzaju obliczeń, często bardzo złożonych;</a:t>
            </a:r>
          </a:p>
          <a:p>
            <a:pPr>
              <a:lnSpc>
                <a:spcPct val="110000"/>
              </a:lnSpc>
            </a:pPr>
            <a:r>
              <a:rPr lang="pl-PL" sz="2200" dirty="0"/>
              <a:t>Arkusze kalkulacyjne służą do prezentacji danych, głównie liczbowych za pomocą tabel </a:t>
            </a:r>
            <a:br>
              <a:rPr lang="pl-PL" sz="2200" dirty="0"/>
            </a:br>
            <a:r>
              <a:rPr lang="pl-PL" sz="2200" dirty="0"/>
              <a:t>i wykresów, które mogą być naprawdę przydatne w zarządzaniu danymi procesów logistycznych i łańcucha dostaw;</a:t>
            </a:r>
          </a:p>
          <a:p>
            <a:pPr>
              <a:lnSpc>
                <a:spcPct val="110000"/>
              </a:lnSpc>
            </a:pPr>
            <a:r>
              <a:rPr lang="pl-PL" sz="2200" dirty="0"/>
              <a:t>Istnieje wiele prostych narzędzi do analizy danych w arkuszach kalkulacyjnych, które można wykorzystać do zarządzania danymi logistycznymi;</a:t>
            </a:r>
          </a:p>
          <a:p>
            <a:pPr>
              <a:lnSpc>
                <a:spcPct val="110000"/>
              </a:lnSpc>
            </a:pPr>
            <a:r>
              <a:rPr lang="pl-PL" sz="2200" dirty="0"/>
              <a:t>Jednym z najczęściej używanych arkuszy kalkulacyjnych jest MS Excel.</a:t>
            </a:r>
          </a:p>
        </p:txBody>
      </p:sp>
    </p:spTree>
    <p:extLst>
      <p:ext uri="{BB962C8B-B14F-4D97-AF65-F5344CB8AC3E}">
        <p14:creationId xmlns:p14="http://schemas.microsoft.com/office/powerpoint/2010/main" val="3298298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7D00-F010-9F0C-DE20-EBF6CB96BCED}"/>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6079AD55-8FA1-21D9-D1A5-ECE082BFBC8A}"/>
              </a:ext>
            </a:extLst>
          </p:cNvPr>
          <p:cNvSpPr>
            <a:spLocks noGrp="1"/>
          </p:cNvSpPr>
          <p:nvPr>
            <p:ph type="ctrTitle"/>
          </p:nvPr>
        </p:nvSpPr>
        <p:spPr>
          <a:xfrm>
            <a:off x="1524000" y="884703"/>
            <a:ext cx="9144000" cy="5088594"/>
          </a:xfrm>
        </p:spPr>
        <p:txBody>
          <a:bodyPr>
            <a:normAutofit fontScale="90000"/>
          </a:bodyPr>
          <a:lstStyle/>
          <a:p>
            <a:r>
              <a:rPr lang="pl-PL" sz="4000" dirty="0"/>
              <a:t>Autorzy:</a:t>
            </a:r>
            <a:br>
              <a:rPr lang="pl-PL" sz="4000" dirty="0"/>
            </a:br>
            <a:br>
              <a:rPr lang="pl-PL" sz="4000" dirty="0"/>
            </a:br>
            <a:r>
              <a:rPr lang="pl-PL" sz="2900" b="0" dirty="0">
                <a:solidFill>
                  <a:schemeClr val="tx1"/>
                </a:solidFill>
              </a:rPr>
              <a:t>Katarzyna Grzybowska</a:t>
            </a:r>
            <a:br>
              <a:rPr lang="pl-PL" sz="2900" b="0" dirty="0">
                <a:solidFill>
                  <a:schemeClr val="tx1"/>
                </a:solidFill>
              </a:rPr>
            </a:br>
            <a:r>
              <a:rPr lang="pl-PL" sz="2900" b="0" dirty="0">
                <a:solidFill>
                  <a:schemeClr val="tx1"/>
                </a:solidFill>
              </a:rPr>
              <a:t>Katarzyna </a:t>
            </a:r>
            <a:r>
              <a:rPr lang="pl-PL" sz="2900" b="0" dirty="0" err="1">
                <a:solidFill>
                  <a:schemeClr val="tx1"/>
                </a:solidFill>
              </a:rPr>
              <a:t>Ragin</a:t>
            </a:r>
            <a:r>
              <a:rPr lang="pl-PL" sz="2900" b="0" dirty="0">
                <a:solidFill>
                  <a:schemeClr val="tx1"/>
                </a:solidFill>
              </a:rPr>
              <a:t>-Skorecka</a:t>
            </a:r>
            <a:br>
              <a:rPr lang="pl-PL" sz="2900" b="0" dirty="0">
                <a:solidFill>
                  <a:schemeClr val="tx1"/>
                </a:solidFill>
              </a:rPr>
            </a:br>
            <a:r>
              <a:rPr lang="pl-PL" sz="2900" b="0" dirty="0">
                <a:solidFill>
                  <a:schemeClr val="tx1"/>
                </a:solidFill>
              </a:rPr>
              <a:t>Katarzyna Siemieniak</a:t>
            </a:r>
            <a:br>
              <a:rPr lang="pl-PL" sz="2900" b="0" dirty="0">
                <a:solidFill>
                  <a:schemeClr val="tx1"/>
                </a:solidFill>
              </a:rPr>
            </a:br>
            <a:r>
              <a:rPr lang="pl-PL" sz="2900" b="0" dirty="0">
                <a:solidFill>
                  <a:schemeClr val="tx1"/>
                </a:solidFill>
              </a:rPr>
              <a:t>Piotr </a:t>
            </a:r>
            <a:r>
              <a:rPr lang="pl-PL" sz="2900" b="0" dirty="0" err="1">
                <a:solidFill>
                  <a:schemeClr val="tx1"/>
                </a:solidFill>
              </a:rPr>
              <a:t>Cyplik</a:t>
            </a:r>
            <a:br>
              <a:rPr lang="pl-PL" sz="2900" b="0" dirty="0">
                <a:solidFill>
                  <a:schemeClr val="tx1"/>
                </a:solidFill>
              </a:rPr>
            </a:br>
            <a:r>
              <a:rPr lang="pl-PL" sz="2900" b="0" dirty="0">
                <a:solidFill>
                  <a:schemeClr val="tx1"/>
                </a:solidFill>
              </a:rPr>
              <a:t>Michał Adamczak</a:t>
            </a:r>
            <a:br>
              <a:rPr lang="pl-PL" sz="2900" b="0" dirty="0">
                <a:solidFill>
                  <a:schemeClr val="tx1"/>
                </a:solidFill>
              </a:rPr>
            </a:br>
            <a:r>
              <a:rPr lang="pl-PL" sz="2900" b="0" dirty="0">
                <a:solidFill>
                  <a:schemeClr val="tx1"/>
                </a:solidFill>
              </a:rPr>
              <a:t>Jędrzej Jankowski-Guzy</a:t>
            </a:r>
            <a:br>
              <a:rPr lang="pl-PL" sz="2900" b="0" dirty="0">
                <a:solidFill>
                  <a:schemeClr val="tx1"/>
                </a:solidFill>
              </a:rPr>
            </a:br>
            <a:r>
              <a:rPr lang="pl-PL" sz="2900" b="0" dirty="0">
                <a:solidFill>
                  <a:schemeClr val="tx1"/>
                </a:solidFill>
              </a:rPr>
              <a:t>Adrianna </a:t>
            </a:r>
            <a:r>
              <a:rPr lang="pl-PL" sz="2900" b="0" dirty="0" err="1">
                <a:solidFill>
                  <a:schemeClr val="tx1"/>
                </a:solidFill>
              </a:rPr>
              <a:t>Toboła</a:t>
            </a:r>
            <a:r>
              <a:rPr lang="pl-PL" sz="2900" b="0" dirty="0">
                <a:solidFill>
                  <a:schemeClr val="tx1"/>
                </a:solidFill>
              </a:rPr>
              <a:t>-Walaszczyk</a:t>
            </a:r>
            <a:br>
              <a:rPr lang="pl-PL" sz="2900" b="0" dirty="0">
                <a:solidFill>
                  <a:schemeClr val="tx1"/>
                </a:solidFill>
              </a:rPr>
            </a:br>
            <a:br>
              <a:rPr lang="pl-PL" sz="4000" b="0" dirty="0">
                <a:solidFill>
                  <a:schemeClr val="tx1"/>
                </a:solidFill>
              </a:rPr>
            </a:br>
            <a:br>
              <a:rPr lang="pl-PL" sz="4000" dirty="0"/>
            </a:br>
            <a:r>
              <a:rPr lang="pl-PL" sz="4000" dirty="0"/>
              <a:t>Wersja finalna: czerwiec 2025</a:t>
            </a:r>
          </a:p>
        </p:txBody>
      </p:sp>
    </p:spTree>
    <p:extLst>
      <p:ext uri="{BB962C8B-B14F-4D97-AF65-F5344CB8AC3E}">
        <p14:creationId xmlns:p14="http://schemas.microsoft.com/office/powerpoint/2010/main" val="3232869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Dziękuję za uwagę</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Podstawowe informacje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949022" y="1509836"/>
            <a:ext cx="6053174" cy="4231088"/>
          </a:xfrm>
        </p:spPr>
        <p:txBody>
          <a:bodyPr>
            <a:noAutofit/>
          </a:bodyPr>
          <a:lstStyle/>
          <a:p>
            <a:pPr algn="just">
              <a:lnSpc>
                <a:spcPct val="120000"/>
              </a:lnSpc>
            </a:pPr>
            <a:r>
              <a:rPr lang="pl-PL" dirty="0"/>
              <a:t>Zarządzanie danymi:</a:t>
            </a:r>
          </a:p>
          <a:p>
            <a:pPr lvl="1" algn="just">
              <a:lnSpc>
                <a:spcPct val="120000"/>
              </a:lnSpc>
            </a:pPr>
            <a:r>
              <a:rPr lang="pl-PL" dirty="0">
                <a:solidFill>
                  <a:srgbClr val="1065AB"/>
                </a:solidFill>
              </a:rPr>
              <a:t>Dane </a:t>
            </a:r>
            <a:r>
              <a:rPr lang="pl-PL" dirty="0"/>
              <a:t>to zasób traktowany jako dobro przedsiębiorstwa, które ma znaczenie nie tylko operacyjne czy taktyczne, pozwalające na sprawną obsługę bieżącej działalności, ale coraz częściej strategiczne, umożliwiające rozwój i dotrzymanie kroku stale rosnącej konkurencji na rynku.</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Źródło: Szymonik, 2010</a:t>
            </a:r>
          </a:p>
        </p:txBody>
      </p:sp>
      <p:pic>
        <p:nvPicPr>
          <p:cNvPr id="26" name="Obraz 25" descr="Lupa przedstawiająca spadek wydajności">
            <a:extLst>
              <a:ext uri="{FF2B5EF4-FFF2-40B4-BE49-F238E27FC236}">
                <a16:creationId xmlns:a16="http://schemas.microsoft.com/office/drawing/2014/main" id="{B7A5A748-F514-AB41-9729-3E7BAF6D5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6" y="1688976"/>
            <a:ext cx="5221346" cy="3480047"/>
          </a:xfrm>
          <a:prstGeom prst="rect">
            <a:avLst/>
          </a:prstGeom>
        </p:spPr>
      </p:pic>
    </p:spTree>
    <p:extLst>
      <p:ext uri="{BB962C8B-B14F-4D97-AF65-F5344CB8AC3E}">
        <p14:creationId xmlns:p14="http://schemas.microsoft.com/office/powerpoint/2010/main" val="417897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Podstawowe informacje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28058" y="1613659"/>
            <a:ext cx="6053174" cy="4189052"/>
          </a:xfrm>
        </p:spPr>
        <p:txBody>
          <a:bodyPr>
            <a:noAutofit/>
          </a:bodyPr>
          <a:lstStyle/>
          <a:p>
            <a:pPr algn="just">
              <a:lnSpc>
                <a:spcPct val="120000"/>
              </a:lnSpc>
            </a:pPr>
            <a:r>
              <a:rPr lang="pl-PL" dirty="0"/>
              <a:t>Zarządzanie danymi:</a:t>
            </a:r>
          </a:p>
          <a:p>
            <a:pPr lvl="1">
              <a:lnSpc>
                <a:spcPct val="120000"/>
              </a:lnSpc>
            </a:pPr>
            <a:r>
              <a:rPr lang="pl-PL" dirty="0"/>
              <a:t>Współczesne organizacje (przedsiębiorstwa, instytucje) działają w coraz bardziej </a:t>
            </a:r>
            <a:r>
              <a:rPr lang="pl-PL" dirty="0">
                <a:solidFill>
                  <a:srgbClr val="1065AB"/>
                </a:solidFill>
              </a:rPr>
              <a:t>złożonym środowisku informacyjnym </a:t>
            </a:r>
            <a:r>
              <a:rPr lang="pl-PL" dirty="0"/>
              <a:t>przy dynamicznym rozwoju sektora usług informacyjnych;</a:t>
            </a:r>
          </a:p>
          <a:p>
            <a:pPr lvl="1" algn="just">
              <a:lnSpc>
                <a:spcPct val="120000"/>
              </a:lnSpc>
            </a:pPr>
            <a:r>
              <a:rPr lang="pl-PL" dirty="0">
                <a:solidFill>
                  <a:srgbClr val="1065AB"/>
                </a:solidFill>
              </a:rPr>
              <a:t>Rośnie liczba źródeł </a:t>
            </a:r>
            <a:r>
              <a:rPr lang="pl-PL" dirty="0"/>
              <a:t>pozyskiwania użytecznych informacji.</a:t>
            </a:r>
          </a:p>
        </p:txBody>
      </p:sp>
      <p:pic>
        <p:nvPicPr>
          <p:cNvPr id="3" name="Obraz 2" descr="Obraz zawierający zrzut ekranu, projekt graficzny, design&#10;&#10;Opis wygenerowany automatycznie">
            <a:extLst>
              <a:ext uri="{FF2B5EF4-FFF2-40B4-BE49-F238E27FC236}">
                <a16:creationId xmlns:a16="http://schemas.microsoft.com/office/drawing/2014/main" id="{C3866769-719A-6460-307D-07C06B800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232" y="1613659"/>
            <a:ext cx="5448148" cy="3630680"/>
          </a:xfrm>
          <a:prstGeom prst="rect">
            <a:avLst/>
          </a:prstGeom>
        </p:spPr>
      </p:pic>
      <p:sp>
        <p:nvSpPr>
          <p:cNvPr id="7" name="Symbol zastępczy zawartości 4">
            <a:extLst>
              <a:ext uri="{FF2B5EF4-FFF2-40B4-BE49-F238E27FC236}">
                <a16:creationId xmlns:a16="http://schemas.microsoft.com/office/drawing/2014/main" id="{A7E452E2-09C9-C3B7-54C4-BFB3BC79CC28}"/>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Źródło: Szymonik, 2010</a:t>
            </a:r>
          </a:p>
        </p:txBody>
      </p:sp>
    </p:spTree>
    <p:extLst>
      <p:ext uri="{BB962C8B-B14F-4D97-AF65-F5344CB8AC3E}">
        <p14:creationId xmlns:p14="http://schemas.microsoft.com/office/powerpoint/2010/main" val="36720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Podstawowe informacje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265734" y="1481668"/>
            <a:ext cx="5664801" cy="4589306"/>
          </a:xfrm>
        </p:spPr>
        <p:txBody>
          <a:bodyPr>
            <a:noAutofit/>
          </a:bodyPr>
          <a:lstStyle/>
          <a:p>
            <a:pPr algn="just">
              <a:lnSpc>
                <a:spcPct val="120000"/>
              </a:lnSpc>
            </a:pPr>
            <a:r>
              <a:rPr lang="pl-PL" dirty="0"/>
              <a:t>Zarządzanie danymi:</a:t>
            </a:r>
          </a:p>
          <a:p>
            <a:pPr lvl="1" algn="just">
              <a:lnSpc>
                <a:spcPct val="120000"/>
              </a:lnSpc>
            </a:pPr>
            <a:r>
              <a:rPr lang="pl-PL" dirty="0"/>
              <a:t>Ustanowienie i wzmocnienie szczególnego charakteru informacji jako czynnika produkcji. Dane są szczególnym zasobem ze względu na ich specyficzne właściwości ogólne, tj. </a:t>
            </a:r>
            <a:r>
              <a:rPr lang="pl-PL" dirty="0">
                <a:solidFill>
                  <a:srgbClr val="1065AB"/>
                </a:solidFill>
              </a:rPr>
              <a:t>niematerialną naturę, podatność na zniekształcenia itp. oraz różnorodność funkcji.</a:t>
            </a:r>
          </a:p>
        </p:txBody>
      </p:sp>
      <p:pic>
        <p:nvPicPr>
          <p:cNvPr id="3" name="Obraz 2" descr="Obraz zawierający Grafika, logo, diagram, Czcionka&#10;&#10;Opis wygenerowany automatycznie">
            <a:extLst>
              <a:ext uri="{FF2B5EF4-FFF2-40B4-BE49-F238E27FC236}">
                <a16:creationId xmlns:a16="http://schemas.microsoft.com/office/drawing/2014/main" id="{19856350-F5F9-CD8E-7400-E7F05D7A6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61" y="1819921"/>
            <a:ext cx="4096418" cy="4096418"/>
          </a:xfrm>
          <a:prstGeom prst="rect">
            <a:avLst/>
          </a:prstGeom>
        </p:spPr>
      </p:pic>
      <p:sp>
        <p:nvSpPr>
          <p:cNvPr id="7" name="Symbol zastępczy zawartości 4">
            <a:extLst>
              <a:ext uri="{FF2B5EF4-FFF2-40B4-BE49-F238E27FC236}">
                <a16:creationId xmlns:a16="http://schemas.microsoft.com/office/drawing/2014/main" id="{EF4B9D22-B23D-3584-C546-2637BB5B63FC}"/>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Źródło: Szymonik, 2010</a:t>
            </a:r>
          </a:p>
        </p:txBody>
      </p:sp>
    </p:spTree>
    <p:extLst>
      <p:ext uri="{BB962C8B-B14F-4D97-AF65-F5344CB8AC3E}">
        <p14:creationId xmlns:p14="http://schemas.microsoft.com/office/powerpoint/2010/main" val="88862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Podstawowe informacje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630836"/>
            <a:ext cx="6043063" cy="4703975"/>
          </a:xfrm>
        </p:spPr>
        <p:txBody>
          <a:bodyPr>
            <a:noAutofit/>
          </a:bodyPr>
          <a:lstStyle/>
          <a:p>
            <a:pPr algn="just">
              <a:lnSpc>
                <a:spcPct val="110000"/>
              </a:lnSpc>
            </a:pPr>
            <a:r>
              <a:rPr lang="pl-PL" sz="2600" dirty="0"/>
              <a:t>Zarządzanie danymi:</a:t>
            </a:r>
          </a:p>
          <a:p>
            <a:pPr lvl="1" algn="just">
              <a:lnSpc>
                <a:spcPct val="110000"/>
              </a:lnSpc>
            </a:pPr>
            <a:r>
              <a:rPr lang="pl-PL" sz="2200" dirty="0"/>
              <a:t>Dynamiczny rozwój </a:t>
            </a:r>
            <a:r>
              <a:rPr lang="pl-PL" sz="2200" dirty="0">
                <a:solidFill>
                  <a:srgbClr val="1065AB"/>
                </a:solidFill>
              </a:rPr>
              <a:t>technologii informatycznych </a:t>
            </a:r>
            <a:r>
              <a:rPr lang="pl-PL" sz="2200" dirty="0"/>
              <a:t>i ich zastosowań w praktycznej realizacji procesów informacyjnych;</a:t>
            </a:r>
          </a:p>
          <a:p>
            <a:pPr lvl="1" algn="just">
              <a:lnSpc>
                <a:spcPct val="110000"/>
              </a:lnSpc>
            </a:pPr>
            <a:r>
              <a:rPr lang="pl-PL" sz="2200" dirty="0"/>
              <a:t>Wykorzystanie nowoczesnych technologii informatycznych w realizacji procesów informacyjnych rodzi specyficzne obszary i problemy zarządzania i analizy danych dla określonych technologii i przyjętych szczegółowych </a:t>
            </a:r>
            <a:r>
              <a:rPr lang="pl-PL" sz="2200" dirty="0">
                <a:solidFill>
                  <a:srgbClr val="1065AB"/>
                </a:solidFill>
              </a:rPr>
              <a:t>rozwiązań informatycznych.</a:t>
            </a:r>
          </a:p>
        </p:txBody>
      </p:sp>
      <p:pic>
        <p:nvPicPr>
          <p:cNvPr id="7" name="Obraz 6" descr="Obraz zawierający koło zębate, krąg, wyroby z metalu, design&#10;&#10;Opis wygenerowany automatycznie">
            <a:extLst>
              <a:ext uri="{FF2B5EF4-FFF2-40B4-BE49-F238E27FC236}">
                <a16:creationId xmlns:a16="http://schemas.microsoft.com/office/drawing/2014/main" id="{38D6A8F3-2CDD-A54A-95FB-02F4A8EE6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603" y="1924850"/>
            <a:ext cx="5348089" cy="3008300"/>
          </a:xfrm>
          <a:prstGeom prst="rect">
            <a:avLst/>
          </a:prstGeom>
        </p:spPr>
      </p:pic>
      <p:sp>
        <p:nvSpPr>
          <p:cNvPr id="8" name="Symbol zastępczy zawartości 4">
            <a:extLst>
              <a:ext uri="{FF2B5EF4-FFF2-40B4-BE49-F238E27FC236}">
                <a16:creationId xmlns:a16="http://schemas.microsoft.com/office/drawing/2014/main" id="{89AA5BFD-DF59-88AD-8D90-97E9678B9A71}"/>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Źródło: Szymonik, 2010</a:t>
            </a:r>
          </a:p>
        </p:txBody>
      </p:sp>
    </p:spTree>
    <p:extLst>
      <p:ext uri="{BB962C8B-B14F-4D97-AF65-F5344CB8AC3E}">
        <p14:creationId xmlns:p14="http://schemas.microsoft.com/office/powerpoint/2010/main" val="52156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 zarządzanie danymi</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11273658" cy="4192164"/>
          </a:xfrm>
        </p:spPr>
        <p:txBody>
          <a:bodyPr>
            <a:noAutofit/>
          </a:bodyPr>
          <a:lstStyle/>
          <a:p>
            <a:pPr algn="just">
              <a:lnSpc>
                <a:spcPct val="120000"/>
              </a:lnSpc>
              <a:spcAft>
                <a:spcPts val="1800"/>
              </a:spcAft>
            </a:pPr>
            <a:r>
              <a:rPr lang="pl-PL" dirty="0"/>
              <a:t>Analiza danych i zarządzanie nimi obejmuje następujące działania:</a:t>
            </a:r>
          </a:p>
          <a:p>
            <a:pPr lvl="1" algn="just">
              <a:lnSpc>
                <a:spcPct val="120000"/>
              </a:lnSpc>
              <a:spcAft>
                <a:spcPts val="1800"/>
              </a:spcAft>
            </a:pPr>
            <a:r>
              <a:rPr lang="pl-PL" sz="2600" dirty="0"/>
              <a:t>składające się na funkcję informacyjną przedsiębiorstwa, tj. pozyskiwanie, przechowywanie, przetwarzanie, udostępnianie i wykorzystywanie informacji;</a:t>
            </a:r>
          </a:p>
          <a:p>
            <a:pPr lvl="1" algn="just">
              <a:lnSpc>
                <a:spcPct val="120000"/>
              </a:lnSpc>
            </a:pPr>
            <a:r>
              <a:rPr lang="pl-PL" sz="2600" dirty="0"/>
              <a:t>w ramach płaszczyzn (technologicznej, organizacyjnej, zasobów ludzkich) wpływających na realizację tej funkcji.</a:t>
            </a:r>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Źródło: Szymonik, 2010</a:t>
            </a:r>
          </a:p>
        </p:txBody>
      </p:sp>
    </p:spTree>
    <p:extLst>
      <p:ext uri="{BB962C8B-B14F-4D97-AF65-F5344CB8AC3E}">
        <p14:creationId xmlns:p14="http://schemas.microsoft.com/office/powerpoint/2010/main" val="205818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Cechy jakościowe informacji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9942007" cy="4384711"/>
          </a:xfrm>
        </p:spPr>
        <p:txBody>
          <a:bodyPr>
            <a:noAutofit/>
          </a:bodyPr>
          <a:lstStyle/>
          <a:p>
            <a:pPr algn="just">
              <a:lnSpc>
                <a:spcPct val="110000"/>
              </a:lnSpc>
            </a:pPr>
            <a:r>
              <a:rPr lang="pl-PL" dirty="0"/>
              <a:t>Cechy jakościowe informacji obejmują:</a:t>
            </a:r>
          </a:p>
          <a:p>
            <a:pPr lvl="1" algn="just">
              <a:lnSpc>
                <a:spcPct val="110000"/>
              </a:lnSpc>
            </a:pPr>
            <a:r>
              <a:rPr lang="pl-PL" dirty="0"/>
              <a:t>relatywność - informacja odpowiada potrzebom i jest ważna dla odbiorcy;</a:t>
            </a:r>
          </a:p>
          <a:p>
            <a:pPr lvl="1" algn="just">
              <a:lnSpc>
                <a:spcPct val="110000"/>
              </a:lnSpc>
            </a:pPr>
            <a:r>
              <a:rPr lang="pl-PL" dirty="0"/>
              <a:t>dokładność - informacja jest adekwatna do poziomu wiedzy reprezentowanego przez odbiorcę, precyzyjnie i dokładnie odzwierciedla i definiuje temat;</a:t>
            </a:r>
          </a:p>
          <a:p>
            <a:pPr lvl="1" algn="just">
              <a:lnSpc>
                <a:spcPct val="110000"/>
              </a:lnSpc>
            </a:pPr>
            <a:r>
              <a:rPr lang="pl-PL" dirty="0"/>
              <a:t>aktualność - cykl aktualizacji jest zgodny z treścią i tempem zmian;</a:t>
            </a:r>
          </a:p>
          <a:p>
            <a:pPr lvl="1" algn="just">
              <a:lnSpc>
                <a:spcPct val="110000"/>
              </a:lnSpc>
            </a:pPr>
            <a:r>
              <a:rPr lang="pl-PL" dirty="0"/>
              <a:t>kompletność - informacja zawiera optymalną i wystarczającą ilość danych do przekształcenia informacji w konkretną wiedzę, a jej poziom szczegółowości zależy od potrzeb odbiorcy;</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Źródło: Szymonik, 2010</a:t>
            </a:r>
          </a:p>
        </p:txBody>
      </p:sp>
      <p:sp>
        <p:nvSpPr>
          <p:cNvPr id="3" name="Gwiazda: 5 punktów 2">
            <a:extLst>
              <a:ext uri="{FF2B5EF4-FFF2-40B4-BE49-F238E27FC236}">
                <a16:creationId xmlns:a16="http://schemas.microsoft.com/office/drawing/2014/main" id="{E9C5626A-08E9-B839-B3FE-C860DF23026B}"/>
              </a:ext>
            </a:extLst>
          </p:cNvPr>
          <p:cNvSpPr/>
          <p:nvPr/>
        </p:nvSpPr>
        <p:spPr>
          <a:xfrm>
            <a:off x="8327255" y="1342159"/>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5 punktów 5">
            <a:extLst>
              <a:ext uri="{FF2B5EF4-FFF2-40B4-BE49-F238E27FC236}">
                <a16:creationId xmlns:a16="http://schemas.microsoft.com/office/drawing/2014/main" id="{FCCACB4C-D9F6-D8B7-3ABE-EBEFE15DEDCB}"/>
              </a:ext>
            </a:extLst>
          </p:cNvPr>
          <p:cNvSpPr/>
          <p:nvPr/>
        </p:nvSpPr>
        <p:spPr>
          <a:xfrm>
            <a:off x="8941294"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Gwiazda: 5 punktów 7">
            <a:extLst>
              <a:ext uri="{FF2B5EF4-FFF2-40B4-BE49-F238E27FC236}">
                <a16:creationId xmlns:a16="http://schemas.microsoft.com/office/drawing/2014/main" id="{48DA9572-F287-CAD9-A561-3F5B8147B2FE}"/>
              </a:ext>
            </a:extLst>
          </p:cNvPr>
          <p:cNvSpPr/>
          <p:nvPr/>
        </p:nvSpPr>
        <p:spPr>
          <a:xfrm>
            <a:off x="9555333"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wiazda: 5 punktów 8">
            <a:extLst>
              <a:ext uri="{FF2B5EF4-FFF2-40B4-BE49-F238E27FC236}">
                <a16:creationId xmlns:a16="http://schemas.microsoft.com/office/drawing/2014/main" id="{530B6F70-D53E-4C70-4A12-6C2A7D1D643A}"/>
              </a:ext>
            </a:extLst>
          </p:cNvPr>
          <p:cNvSpPr/>
          <p:nvPr/>
        </p:nvSpPr>
        <p:spPr>
          <a:xfrm>
            <a:off x="10169372" y="1342157"/>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Gwiazda: 5 punktów 9">
            <a:extLst>
              <a:ext uri="{FF2B5EF4-FFF2-40B4-BE49-F238E27FC236}">
                <a16:creationId xmlns:a16="http://schemas.microsoft.com/office/drawing/2014/main" id="{FDA885AD-1C1F-4252-ABA7-8506AC4A7E95}"/>
              </a:ext>
            </a:extLst>
          </p:cNvPr>
          <p:cNvSpPr/>
          <p:nvPr/>
        </p:nvSpPr>
        <p:spPr>
          <a:xfrm>
            <a:off x="10783411" y="1342156"/>
            <a:ext cx="488271" cy="466079"/>
          </a:xfrm>
          <a:prstGeom prst="star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281473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Cechy jakościowe informacji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555424"/>
            <a:ext cx="10942225" cy="4647413"/>
          </a:xfrm>
        </p:spPr>
        <p:txBody>
          <a:bodyPr>
            <a:noAutofit/>
          </a:bodyPr>
          <a:lstStyle/>
          <a:p>
            <a:pPr algn="just">
              <a:lnSpc>
                <a:spcPct val="110000"/>
              </a:lnSpc>
            </a:pPr>
            <a:r>
              <a:rPr lang="pl-PL" sz="2600" dirty="0"/>
              <a:t>Cechy jakościowe informacji obejmują:</a:t>
            </a:r>
          </a:p>
          <a:p>
            <a:pPr lvl="1" algn="just">
              <a:lnSpc>
                <a:spcPct val="110000"/>
              </a:lnSpc>
            </a:pPr>
            <a:r>
              <a:rPr lang="pl-PL" sz="2300" dirty="0"/>
              <a:t>spójność - poszczególne dane harmonizują ze sobą, forma odpowiada treści, aktualizacja danych jest zgodna z celami;</a:t>
            </a:r>
          </a:p>
          <a:p>
            <a:pPr lvl="1" algn="just">
              <a:lnSpc>
                <a:spcPct val="110000"/>
              </a:lnSpc>
            </a:pPr>
            <a:r>
              <a:rPr lang="pl-PL" sz="2300" dirty="0"/>
              <a:t>adekwatność - odpowiednia prezentacja informacji i opis do prezentacji, umożliwiający prawidłową interpretację;</a:t>
            </a:r>
          </a:p>
          <a:p>
            <a:pPr lvl="1" algn="just">
              <a:lnSpc>
                <a:spcPct val="110000"/>
              </a:lnSpc>
            </a:pPr>
            <a:r>
              <a:rPr lang="pl-PL" sz="2300" dirty="0"/>
              <a:t>dostępność - informacja jest dostępna z dowolnego miejsca </a:t>
            </a:r>
            <a:br>
              <a:rPr lang="pl-PL" sz="2300" dirty="0"/>
            </a:br>
            <a:r>
              <a:rPr lang="pl-PL" sz="2300" dirty="0"/>
              <a:t>i w dowolnym czasie,</a:t>
            </a:r>
          </a:p>
          <a:p>
            <a:pPr lvl="1" algn="just">
              <a:lnSpc>
                <a:spcPct val="110000"/>
              </a:lnSpc>
            </a:pPr>
            <a:r>
              <a:rPr lang="pl-PL" sz="2300" dirty="0"/>
              <a:t>wiarygodność - informacja potwierdza prawdziwość danych i zawiera elementy zapewniające rzetelność przekazu;</a:t>
            </a:r>
          </a:p>
          <a:p>
            <a:pPr lvl="1" algn="just">
              <a:lnSpc>
                <a:spcPct val="110000"/>
              </a:lnSpc>
            </a:pPr>
            <a:r>
              <a:rPr lang="pl-PL" sz="2300" dirty="0"/>
              <a:t>zgodność - informacja jest spójna z innymi informacjami, interpretowana w odpowiednim kontekście, funkcjonująca w znanym systemie komunikacji.</a:t>
            </a:r>
            <a:endParaRPr lang="en-US" sz="23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Źródło: Szymonik, 2010</a:t>
            </a:r>
          </a:p>
        </p:txBody>
      </p:sp>
      <p:sp>
        <p:nvSpPr>
          <p:cNvPr id="3" name="Gwiazda: 5 punktów 2">
            <a:extLst>
              <a:ext uri="{FF2B5EF4-FFF2-40B4-BE49-F238E27FC236}">
                <a16:creationId xmlns:a16="http://schemas.microsoft.com/office/drawing/2014/main" id="{983C5941-8211-C5E8-ED83-703525DC55C9}"/>
              </a:ext>
            </a:extLst>
          </p:cNvPr>
          <p:cNvSpPr/>
          <p:nvPr/>
        </p:nvSpPr>
        <p:spPr>
          <a:xfrm>
            <a:off x="8327255" y="1342159"/>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5 punktów 5">
            <a:extLst>
              <a:ext uri="{FF2B5EF4-FFF2-40B4-BE49-F238E27FC236}">
                <a16:creationId xmlns:a16="http://schemas.microsoft.com/office/drawing/2014/main" id="{10230766-5A51-E089-29A0-F20A8709F231}"/>
              </a:ext>
            </a:extLst>
          </p:cNvPr>
          <p:cNvSpPr/>
          <p:nvPr/>
        </p:nvSpPr>
        <p:spPr>
          <a:xfrm>
            <a:off x="8941294"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Gwiazda: 5 punktów 6">
            <a:extLst>
              <a:ext uri="{FF2B5EF4-FFF2-40B4-BE49-F238E27FC236}">
                <a16:creationId xmlns:a16="http://schemas.microsoft.com/office/drawing/2014/main" id="{033AF149-6BEA-C68D-CB0D-5566318854F9}"/>
              </a:ext>
            </a:extLst>
          </p:cNvPr>
          <p:cNvSpPr/>
          <p:nvPr/>
        </p:nvSpPr>
        <p:spPr>
          <a:xfrm>
            <a:off x="9555333"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Gwiazda: 5 punktów 7">
            <a:extLst>
              <a:ext uri="{FF2B5EF4-FFF2-40B4-BE49-F238E27FC236}">
                <a16:creationId xmlns:a16="http://schemas.microsoft.com/office/drawing/2014/main" id="{9B330B23-4EF7-8BAC-A3CE-43E85C31B582}"/>
              </a:ext>
            </a:extLst>
          </p:cNvPr>
          <p:cNvSpPr/>
          <p:nvPr/>
        </p:nvSpPr>
        <p:spPr>
          <a:xfrm>
            <a:off x="10169372" y="1342157"/>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wiazda: 5 punktów 8">
            <a:extLst>
              <a:ext uri="{FF2B5EF4-FFF2-40B4-BE49-F238E27FC236}">
                <a16:creationId xmlns:a16="http://schemas.microsoft.com/office/drawing/2014/main" id="{635B90FA-8551-2408-A284-D84F15FCD737}"/>
              </a:ext>
            </a:extLst>
          </p:cNvPr>
          <p:cNvSpPr/>
          <p:nvPr/>
        </p:nvSpPr>
        <p:spPr>
          <a:xfrm>
            <a:off x="10783411" y="1342156"/>
            <a:ext cx="488271" cy="466079"/>
          </a:xfrm>
          <a:prstGeom prst="star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4832868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BD6DEE2C-35DE-4465-BB8E-6067802708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5437</TotalTime>
  <Words>1633</Words>
  <Application>Microsoft Office PowerPoint</Application>
  <PresentationFormat>Widescreen</PresentationFormat>
  <Paragraphs>136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vt:lpstr>
      <vt:lpstr>Calibri</vt:lpstr>
      <vt:lpstr>Tahoma</vt:lpstr>
      <vt:lpstr>Motyw pakietu Office</vt:lpstr>
      <vt:lpstr>Zaawansowane wykorzystanie arkusza kalkulacyjnego do analizy danych logistycznych</vt:lpstr>
      <vt:lpstr>Agenda</vt:lpstr>
      <vt:lpstr>Podstawowe informacje</vt:lpstr>
      <vt:lpstr>Podstawowe informacje</vt:lpstr>
      <vt:lpstr>Podstawowe informacje</vt:lpstr>
      <vt:lpstr>Podstawowe informacje</vt:lpstr>
      <vt:lpstr>Analiza i zarządzanie danymi</vt:lpstr>
      <vt:lpstr>Cechy jakościowe informacji </vt:lpstr>
      <vt:lpstr>Cechy jakościowe informacji </vt:lpstr>
      <vt:lpstr>Znaczenie danych dla logistyki</vt:lpstr>
      <vt:lpstr>Znaczenie danych dla logistyki</vt:lpstr>
      <vt:lpstr>Definicja logistyki</vt:lpstr>
      <vt:lpstr>Znaczenie danych dla logistyki</vt:lpstr>
      <vt:lpstr>Definicja danych</vt:lpstr>
      <vt:lpstr>Analiza danych</vt:lpstr>
      <vt:lpstr>Arkusz kalkulacyjny i jego funkcje</vt:lpstr>
      <vt:lpstr>Najważniejsze możliwości arkuszy kalkulacyjnych</vt:lpstr>
      <vt:lpstr>Najważniejsze narzędzia oferowane przez arkusze kalkulacyjne</vt:lpstr>
      <vt:lpstr>Najważniejsze narzędzia oferowane przez arkusze kalkulacyjne</vt:lpstr>
      <vt:lpstr>Najważniejsze narzędzia oferowane przez arkusze kalkulacyjne</vt:lpstr>
      <vt:lpstr>Najważniejsze narzędzia oferowane przez arkusze kalkulacyjne</vt:lpstr>
      <vt:lpstr>Najczęściej używane arkusze kalkulacyjne</vt:lpstr>
      <vt:lpstr>Najczęściej używane arkusze kalkulacyjne</vt:lpstr>
      <vt:lpstr>Podsumowanie</vt:lpstr>
      <vt:lpstr>Autorzy:  Katarzyna Grzybowska Katarzyna Ragin-Skorecka Katarzyna Siemieniak Piotr Cyplik Michał Adamczak Jędrzej Jankowski-Guzy Adrianna Toboła-Walaszczyk   Wersja finalna: czerwiec 2025</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77</cp:revision>
  <dcterms:created xsi:type="dcterms:W3CDTF">2023-07-06T12:09:08Z</dcterms:created>
  <dcterms:modified xsi:type="dcterms:W3CDTF">2025-10-21T14:52:26Z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