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4" r:id="rId6"/>
    <p:sldId id="262" r:id="rId7"/>
    <p:sldId id="294" r:id="rId8"/>
    <p:sldId id="295" r:id="rId9"/>
    <p:sldId id="281" r:id="rId10"/>
    <p:sldId id="296" r:id="rId11"/>
    <p:sldId id="297" r:id="rId12"/>
    <p:sldId id="298" r:id="rId13"/>
    <p:sldId id="301" r:id="rId14"/>
    <p:sldId id="302" r:id="rId15"/>
    <p:sldId id="299" r:id="rId16"/>
    <p:sldId id="300" r:id="rId17"/>
    <p:sldId id="303" r:id="rId18"/>
    <p:sldId id="266" r:id="rId19"/>
    <p:sldId id="335" r:id="rId20"/>
    <p:sldId id="263" r:id="rId2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AB"/>
    <a:srgbClr val="7F7F7F"/>
    <a:srgbClr val="AEAEAE"/>
    <a:srgbClr val="FFFFFF"/>
    <a:srgbClr val="292928"/>
    <a:srgbClr val="015BA6"/>
    <a:srgbClr val="F24D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39" autoAdjust="0"/>
    <p:restoredTop sz="94660"/>
  </p:normalViewPr>
  <p:slideViewPr>
    <p:cSldViewPr snapToGrid="0">
      <p:cViewPr varScale="1">
        <p:scale>
          <a:sx n="95" d="100"/>
          <a:sy n="95" d="100"/>
        </p:scale>
        <p:origin x="12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pic>
        <p:nvPicPr>
          <p:cNvPr id="11" name="Slika 1">
            <a:extLst>
              <a:ext uri="{FF2B5EF4-FFF2-40B4-BE49-F238E27FC236}">
                <a16:creationId xmlns:a16="http://schemas.microsoft.com/office/drawing/2014/main" id="{A9C1FC2D-51DE-9862-369D-9F1F79A54469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054113" y="5709961"/>
            <a:ext cx="1063931" cy="1079889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2" name="pole tekstowe 5">
            <a:extLst>
              <a:ext uri="{FF2B5EF4-FFF2-40B4-BE49-F238E27FC236}">
                <a16:creationId xmlns:a16="http://schemas.microsoft.com/office/drawing/2014/main" id="{F3806E18-57BD-0F41-9FAD-CFDE1ECF07AE}"/>
              </a:ext>
            </a:extLst>
          </p:cNvPr>
          <p:cNvSpPr txBox="1"/>
          <p:nvPr userDrawn="1"/>
        </p:nvSpPr>
        <p:spPr>
          <a:xfrm>
            <a:off x="6086748" y="6051186"/>
            <a:ext cx="4967365" cy="738664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strani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Evropske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endParaRPr lang="en-US" sz="105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stališča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mnenja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so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izključno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mnenja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avtorja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(-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jev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in ne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odražajo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nujno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stališč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Evropske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Nacionalne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agencije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(NA).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Evropska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Nacionalna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agencija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zanje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ne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prevzemata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odgovornosti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95EC64E4-931A-A117-F444-CDA4C6CEA2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25440" y="659349"/>
            <a:ext cx="5648456" cy="2183467"/>
          </a:xfrm>
        </p:spPr>
        <p:txBody>
          <a:bodyPr>
            <a:normAutofit fontScale="90000"/>
          </a:bodyPr>
          <a:lstStyle/>
          <a:p>
            <a:pPr lvl="0"/>
            <a:r>
              <a:rPr lang="pl-PL" dirty="0"/>
              <a:t>Statistical methods for analysing logistics data</a:t>
            </a:r>
            <a:endParaRPr lang="sl-SI" dirty="0"/>
          </a:p>
        </p:txBody>
      </p:sp>
      <p:sp>
        <p:nvSpPr>
          <p:cNvPr id="13" name="Tytuł 1">
            <a:extLst>
              <a:ext uri="{FF2B5EF4-FFF2-40B4-BE49-F238E27FC236}">
                <a16:creationId xmlns:a16="http://schemas.microsoft.com/office/drawing/2014/main" id="{7B4F5984-C2B0-3590-7865-CB4BA0E6AA74}"/>
              </a:ext>
            </a:extLst>
          </p:cNvPr>
          <p:cNvSpPr txBox="1">
            <a:spLocks/>
          </p:cNvSpPr>
          <p:nvPr/>
        </p:nvSpPr>
        <p:spPr>
          <a:xfrm>
            <a:off x="6402763" y="4201919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Predavanja</a:t>
            </a:r>
          </a:p>
        </p:txBody>
      </p:sp>
      <p:sp>
        <p:nvSpPr>
          <p:cNvPr id="16" name="Tytuł 1">
            <a:extLst>
              <a:ext uri="{FF2B5EF4-FFF2-40B4-BE49-F238E27FC236}">
                <a16:creationId xmlns:a16="http://schemas.microsoft.com/office/drawing/2014/main" id="{62413D7D-77F6-1ABF-2BB1-1BB99E27BCD7}"/>
              </a:ext>
            </a:extLst>
          </p:cNvPr>
          <p:cNvSpPr txBox="1">
            <a:spLocks/>
          </p:cNvSpPr>
          <p:nvPr/>
        </p:nvSpPr>
        <p:spPr>
          <a:xfrm>
            <a:off x="5204050" y="3172628"/>
            <a:ext cx="6764260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Napovedovanje povpraševanja, vizualizacija in inženiring časovnih vrst v dobavnih verigah</a:t>
            </a:r>
          </a:p>
        </p:txBody>
      </p:sp>
      <p:grpSp>
        <p:nvGrpSpPr>
          <p:cNvPr id="6" name="Grupa 5">
            <a:extLst>
              <a:ext uri="{FF2B5EF4-FFF2-40B4-BE49-F238E27FC236}">
                <a16:creationId xmlns:a16="http://schemas.microsoft.com/office/drawing/2014/main" id="{15FB150D-D43D-5D77-65A6-384CBF4D7592}"/>
              </a:ext>
            </a:extLst>
          </p:cNvPr>
          <p:cNvGrpSpPr/>
          <p:nvPr/>
        </p:nvGrpSpPr>
        <p:grpSpPr>
          <a:xfrm>
            <a:off x="-170560" y="5378273"/>
            <a:ext cx="6096000" cy="1422929"/>
            <a:chOff x="-170560" y="5378273"/>
            <a:chExt cx="6096000" cy="1422929"/>
          </a:xfrm>
        </p:grpSpPr>
        <p:sp>
          <p:nvSpPr>
            <p:cNvPr id="8" name="pole tekstowe 7">
              <a:extLst>
                <a:ext uri="{FF2B5EF4-FFF2-40B4-BE49-F238E27FC236}">
                  <a16:creationId xmlns:a16="http://schemas.microsoft.com/office/drawing/2014/main" id="{E75472FC-8586-CD40-B9C9-501654F4C92D}"/>
                </a:ext>
              </a:extLst>
            </p:cNvPr>
            <p:cNvSpPr txBox="1"/>
            <p:nvPr/>
          </p:nvSpPr>
          <p:spPr>
            <a:xfrm>
              <a:off x="411916" y="5378273"/>
              <a:ext cx="4997035" cy="13542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solidFill>
                    <a:schemeClr val="bg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BAS4SC</a:t>
              </a:r>
            </a:p>
            <a:p>
              <a:pPr algn="ctr"/>
              <a:r>
                <a:rPr lang="en-GB" sz="1800" b="1" dirty="0">
                  <a:solidFill>
                    <a:schemeClr val="bg1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GB" sz="1800" dirty="0">
                  <a:solidFill>
                    <a:schemeClr val="bg1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Business Analytics Skills </a:t>
              </a:r>
              <a:br>
                <a:rPr lang="en-GB" sz="1800" dirty="0">
                  <a:solidFill>
                    <a:schemeClr val="bg1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</a:br>
              <a:r>
                <a:rPr lang="en-GB" sz="1800" dirty="0">
                  <a:solidFill>
                    <a:schemeClr val="bg1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for the Future-proof Supply Chains </a:t>
              </a:r>
              <a:endParaRPr lang="en-GB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algn="ctr"/>
              <a:endParaRPr lang="en-GB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9" name="pole tekstowe 8">
              <a:extLst>
                <a:ext uri="{FF2B5EF4-FFF2-40B4-BE49-F238E27FC236}">
                  <a16:creationId xmlns:a16="http://schemas.microsoft.com/office/drawing/2014/main" id="{630DA305-12C3-95C1-9D30-A2787AF3AE0C}"/>
                </a:ext>
              </a:extLst>
            </p:cNvPr>
            <p:cNvSpPr txBox="1"/>
            <p:nvPr/>
          </p:nvSpPr>
          <p:spPr>
            <a:xfrm>
              <a:off x="-170560" y="6462648"/>
              <a:ext cx="6096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pl-PL"/>
              </a:defPPr>
              <a:lvl1pPr algn="ctr">
                <a:defRPr sz="2800" b="1">
                  <a:solidFill>
                    <a:schemeClr val="bg1">
                      <a:lumMod val="50000"/>
                    </a:schemeClr>
                  </a:solidFill>
                </a:defRPr>
              </a:lvl1pPr>
            </a:lstStyle>
            <a:p>
              <a:r>
                <a:rPr lang="pl-PL" sz="1600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Project </a:t>
              </a:r>
              <a:r>
                <a:rPr lang="en-GB" sz="1600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number</a:t>
              </a:r>
              <a:r>
                <a:rPr lang="pl-PL" sz="1600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– 2022-1-PL01-KA220-HED-000088856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Napovedovanje </a:t>
            </a:r>
            <a:r>
              <a:rPr lang="en-GB" dirty="0" err="1"/>
              <a:t>povpraševanja</a:t>
            </a:r>
            <a:r>
              <a:rPr lang="en-GB" dirty="0"/>
              <a:t> v </a:t>
            </a:r>
            <a:r>
              <a:rPr lang="en-GB" dirty="0" err="1"/>
              <a:t>živilski</a:t>
            </a:r>
            <a:r>
              <a:rPr lang="en-GB" dirty="0"/>
              <a:t> </a:t>
            </a:r>
            <a:r>
              <a:rPr lang="en-GB" dirty="0" err="1"/>
              <a:t>industriji</a:t>
            </a:r>
            <a:endParaRPr lang="pl-PL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157133" y="148166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30B4404-DBA2-5785-972F-F3CE6AACB8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234" y="1385469"/>
            <a:ext cx="2308677" cy="51074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AD9654D-7E12-75BD-3DFF-BB3500E2B7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5800" y="2101699"/>
            <a:ext cx="3205285" cy="1723272"/>
          </a:xfrm>
          <a:prstGeom prst="rect">
            <a:avLst/>
          </a:prstGeom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4110A568-F8E8-CA1D-8445-D9C3A39F8554}"/>
              </a:ext>
            </a:extLst>
          </p:cNvPr>
          <p:cNvSpPr txBox="1"/>
          <p:nvPr/>
        </p:nvSpPr>
        <p:spPr>
          <a:xfrm>
            <a:off x="4852947" y="1439367"/>
            <a:ext cx="1628285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sl-SI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Podatke prikažite na grafikonu. Opredelite nenavadna opažanja. Razumite vzorce.</a:t>
            </a:r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C73D97F4-163E-25D6-990C-82AF679B73AC}"/>
              </a:ext>
            </a:extLst>
          </p:cNvPr>
          <p:cNvSpPr txBox="1"/>
          <p:nvPr/>
        </p:nvSpPr>
        <p:spPr>
          <a:xfrm>
            <a:off x="4866794" y="1869830"/>
            <a:ext cx="1628285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sl-SI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 potrebi uporabite </a:t>
            </a:r>
            <a:r>
              <a:rPr lang="sl-SI" sz="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Box-Coxovo</a:t>
            </a:r>
            <a:r>
              <a:rPr lang="sl-SI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transformacijo za stabilizacijo variance.</a:t>
            </a: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D231EC52-2B3A-3FA1-2FD8-0A834ADF798C}"/>
              </a:ext>
            </a:extLst>
          </p:cNvPr>
          <p:cNvSpPr txBox="1"/>
          <p:nvPr/>
        </p:nvSpPr>
        <p:spPr>
          <a:xfrm>
            <a:off x="4543234" y="2332211"/>
            <a:ext cx="2308676" cy="408623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l-SI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 potrebi podatke spreminjajte, dokler se ne pojavijo v mirujočem stanju. Če niste prepričani, uporabite teste s koreninami na enoto.</a:t>
            </a:r>
          </a:p>
        </p:txBody>
      </p:sp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5036EFD5-2EF4-8D1A-125E-816CD5092459}"/>
              </a:ext>
            </a:extLst>
          </p:cNvPr>
          <p:cNvSpPr txBox="1"/>
          <p:nvPr/>
        </p:nvSpPr>
        <p:spPr>
          <a:xfrm>
            <a:off x="5013224" y="4068446"/>
            <a:ext cx="1353070" cy="715089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l-SI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Preverite ostanke izbranega modela tako, da izrišete ACF ostankov in opravite </a:t>
            </a:r>
            <a:r>
              <a:rPr lang="sl-SI" sz="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portmanteau</a:t>
            </a:r>
            <a:r>
              <a:rPr lang="sl-SI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test teh ostankov.        </a:t>
            </a:r>
          </a:p>
          <a:p>
            <a:pPr algn="ctr"/>
            <a:endParaRPr lang="sl-SI" sz="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sl-SI" sz="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8B415AFC-D134-DB68-C0E8-EFC75A8FA29A}"/>
              </a:ext>
            </a:extLst>
          </p:cNvPr>
          <p:cNvSpPr txBox="1"/>
          <p:nvPr/>
        </p:nvSpPr>
        <p:spPr>
          <a:xfrm>
            <a:off x="4866794" y="2890432"/>
            <a:ext cx="1628285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sl-SI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Izdelajte graf ACF/PACF diferenciranih podatkov in poskusite določiti možne kandidatne modele.</a:t>
            </a:r>
          </a:p>
          <a:p>
            <a:pPr algn="ctr"/>
            <a:endParaRPr lang="sl-SI" sz="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PoljeZBesedilom 13">
            <a:extLst>
              <a:ext uri="{FF2B5EF4-FFF2-40B4-BE49-F238E27FC236}">
                <a16:creationId xmlns:a16="http://schemas.microsoft.com/office/drawing/2014/main" id="{E691E982-1C9B-5623-21D2-17BA5AC5FC26}"/>
              </a:ext>
            </a:extLst>
          </p:cNvPr>
          <p:cNvSpPr txBox="1"/>
          <p:nvPr/>
        </p:nvSpPr>
        <p:spPr>
          <a:xfrm>
            <a:off x="4883429" y="3571772"/>
            <a:ext cx="1628285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sl-SI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Preizkusite izbrane modele in uporabite </a:t>
            </a:r>
            <a:r>
              <a:rPr lang="sl-SI" sz="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AICc</a:t>
            </a:r>
            <a:r>
              <a:rPr lang="sl-SI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iskanje boljšega modela.</a:t>
            </a:r>
          </a:p>
        </p:txBody>
      </p:sp>
      <p:sp>
        <p:nvSpPr>
          <p:cNvPr id="15" name="PoljeZBesedilom 14">
            <a:extLst>
              <a:ext uri="{FF2B5EF4-FFF2-40B4-BE49-F238E27FC236}">
                <a16:creationId xmlns:a16="http://schemas.microsoft.com/office/drawing/2014/main" id="{80F2D188-82BE-AA12-97DB-EBDFC068C980}"/>
              </a:ext>
            </a:extLst>
          </p:cNvPr>
          <p:cNvSpPr txBox="1"/>
          <p:nvPr/>
        </p:nvSpPr>
        <p:spPr>
          <a:xfrm>
            <a:off x="5697571" y="5878613"/>
            <a:ext cx="429634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sl-SI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</a:t>
            </a:r>
          </a:p>
        </p:txBody>
      </p:sp>
      <p:sp>
        <p:nvSpPr>
          <p:cNvPr id="16" name="PoljeZBesedilom 15">
            <a:extLst>
              <a:ext uri="{FF2B5EF4-FFF2-40B4-BE49-F238E27FC236}">
                <a16:creationId xmlns:a16="http://schemas.microsoft.com/office/drawing/2014/main" id="{29A02E92-FA50-9CB9-758E-D1B37F39F67F}"/>
              </a:ext>
            </a:extLst>
          </p:cNvPr>
          <p:cNvSpPr txBox="1"/>
          <p:nvPr/>
        </p:nvSpPr>
        <p:spPr>
          <a:xfrm>
            <a:off x="4883429" y="5146408"/>
            <a:ext cx="289503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sl-SI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</a:t>
            </a:r>
          </a:p>
        </p:txBody>
      </p:sp>
      <p:sp>
        <p:nvSpPr>
          <p:cNvPr id="18" name="PoljeZBesedilom 17">
            <a:extLst>
              <a:ext uri="{FF2B5EF4-FFF2-40B4-BE49-F238E27FC236}">
                <a16:creationId xmlns:a16="http://schemas.microsoft.com/office/drawing/2014/main" id="{70C1E5BB-27BA-BF5E-C369-51E0172B4E37}"/>
              </a:ext>
            </a:extLst>
          </p:cNvPr>
          <p:cNvSpPr txBox="1"/>
          <p:nvPr/>
        </p:nvSpPr>
        <p:spPr>
          <a:xfrm>
            <a:off x="5523977" y="5032219"/>
            <a:ext cx="347185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sl-SI" sz="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sl-SI" sz="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sl-SI" sz="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sl-SI" sz="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sl-SI" sz="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PoljeZBesedilom 18">
            <a:extLst>
              <a:ext uri="{FF2B5EF4-FFF2-40B4-BE49-F238E27FC236}">
                <a16:creationId xmlns:a16="http://schemas.microsoft.com/office/drawing/2014/main" id="{04EBCF17-9421-B2F6-C76E-137F673F0FE6}"/>
              </a:ext>
            </a:extLst>
          </p:cNvPr>
          <p:cNvSpPr txBox="1"/>
          <p:nvPr/>
        </p:nvSpPr>
        <p:spPr>
          <a:xfrm>
            <a:off x="5516166" y="5084206"/>
            <a:ext cx="347185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sl-SI" sz="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sl-SI" sz="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sl-SI" sz="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sl-SI" sz="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sl-SI" sz="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PoljeZBesedilom 16">
            <a:extLst>
              <a:ext uri="{FF2B5EF4-FFF2-40B4-BE49-F238E27FC236}">
                <a16:creationId xmlns:a16="http://schemas.microsoft.com/office/drawing/2014/main" id="{94E76BCB-5AAD-8CEC-B498-701F7F7CC003}"/>
              </a:ext>
            </a:extLst>
          </p:cNvPr>
          <p:cNvSpPr txBox="1"/>
          <p:nvPr/>
        </p:nvSpPr>
        <p:spPr>
          <a:xfrm>
            <a:off x="5390952" y="5038039"/>
            <a:ext cx="579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Ali </a:t>
            </a:r>
          </a:p>
          <a:p>
            <a:pPr algn="ctr"/>
            <a:r>
              <a:rPr lang="sl-SI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ostanki izgledajo kot</a:t>
            </a:r>
          </a:p>
          <a:p>
            <a:pPr algn="ctr"/>
            <a:r>
              <a:rPr lang="sl-SI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beli </a:t>
            </a:r>
          </a:p>
          <a:p>
            <a:pPr algn="ctr"/>
            <a:r>
              <a:rPr lang="sl-SI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zvok?</a:t>
            </a:r>
          </a:p>
        </p:txBody>
      </p:sp>
      <p:sp>
        <p:nvSpPr>
          <p:cNvPr id="21" name="PoljeZBesedilom 20">
            <a:extLst>
              <a:ext uri="{FF2B5EF4-FFF2-40B4-BE49-F238E27FC236}">
                <a16:creationId xmlns:a16="http://schemas.microsoft.com/office/drawing/2014/main" id="{579D05B4-B10C-9567-713B-A3ACD018CD0C}"/>
              </a:ext>
            </a:extLst>
          </p:cNvPr>
          <p:cNvSpPr txBox="1"/>
          <p:nvPr/>
        </p:nvSpPr>
        <p:spPr>
          <a:xfrm>
            <a:off x="5258635" y="6185743"/>
            <a:ext cx="877867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sl-SI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Izračunaj napovedi.</a:t>
            </a:r>
          </a:p>
        </p:txBody>
      </p:sp>
      <p:sp>
        <p:nvSpPr>
          <p:cNvPr id="22" name="PoljeZBesedilom 21">
            <a:extLst>
              <a:ext uri="{FF2B5EF4-FFF2-40B4-BE49-F238E27FC236}">
                <a16:creationId xmlns:a16="http://schemas.microsoft.com/office/drawing/2014/main" id="{B030B176-D823-A32C-C710-0314FDD337D4}"/>
              </a:ext>
            </a:extLst>
          </p:cNvPr>
          <p:cNvSpPr txBox="1"/>
          <p:nvPr/>
        </p:nvSpPr>
        <p:spPr>
          <a:xfrm>
            <a:off x="8854163" y="2193711"/>
            <a:ext cx="124855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Uporaba</a:t>
            </a:r>
            <a:r>
              <a:rPr lang="it-IT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testa Canova-Hansen za </a:t>
            </a:r>
            <a:r>
              <a:rPr lang="it-IT" sz="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izbiro</a:t>
            </a:r>
            <a:r>
              <a:rPr lang="it-IT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sz="6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</a:t>
            </a:r>
            <a:r>
              <a:rPr lang="it-IT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v </a:t>
            </a:r>
            <a:r>
              <a:rPr lang="it-IT" sz="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okviru</a:t>
            </a:r>
            <a:r>
              <a:rPr lang="it-IT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ARIMA</a:t>
            </a:r>
            <a:endParaRPr lang="sl-SI" sz="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sl-SI" sz="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PoljeZBesedilom 22">
            <a:extLst>
              <a:ext uri="{FF2B5EF4-FFF2-40B4-BE49-F238E27FC236}">
                <a16:creationId xmlns:a16="http://schemas.microsoft.com/office/drawing/2014/main" id="{0C18EBFB-66EB-F16F-BD82-19797D7B6372}"/>
              </a:ext>
            </a:extLst>
          </p:cNvPr>
          <p:cNvSpPr txBox="1"/>
          <p:nvPr/>
        </p:nvSpPr>
        <p:spPr>
          <a:xfrm>
            <a:off x="7960485" y="2890432"/>
            <a:ext cx="3055447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sl-SI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Izberite</a:t>
            </a:r>
            <a:r>
              <a:rPr lang="sl-SI" sz="6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 </a:t>
            </a:r>
            <a:r>
              <a:rPr lang="sl-SI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 uporabo zaporednih KPSS testov enotnega korena za sezonsko diferencirane podatke (če je D = 1) ali izvirne podatke (če je D = 0).</a:t>
            </a:r>
          </a:p>
        </p:txBody>
      </p:sp>
      <p:sp>
        <p:nvSpPr>
          <p:cNvPr id="24" name="PoljeZBesedilom 23">
            <a:extLst>
              <a:ext uri="{FF2B5EF4-FFF2-40B4-BE49-F238E27FC236}">
                <a16:creationId xmlns:a16="http://schemas.microsoft.com/office/drawing/2014/main" id="{26E380AE-6F16-C282-7F64-09D268D51F4F}"/>
              </a:ext>
            </a:extLst>
          </p:cNvPr>
          <p:cNvSpPr txBox="1"/>
          <p:nvPr/>
        </p:nvSpPr>
        <p:spPr>
          <a:xfrm>
            <a:off x="8056620" y="3435348"/>
            <a:ext cx="2843644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sl-SI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Izberite vrednosti </a:t>
            </a:r>
            <a:r>
              <a:rPr lang="sl-SI" sz="6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lang="sl-SI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sl-SI" sz="6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</a:t>
            </a:r>
            <a:r>
              <a:rPr lang="sl-SI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sl-SI" sz="6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lang="sl-SI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 </a:t>
            </a:r>
            <a:r>
              <a:rPr lang="sl-SI" sz="6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</a:t>
            </a:r>
            <a:r>
              <a:rPr lang="sl-SI" sz="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 minimiziranjem AIC. Za modele, pri katerih je d + D &lt; 2, dovolimo interakcijski izraz. </a:t>
            </a:r>
          </a:p>
        </p:txBody>
      </p:sp>
    </p:spTree>
    <p:extLst>
      <p:ext uri="{BB962C8B-B14F-4D97-AF65-F5344CB8AC3E}">
        <p14:creationId xmlns:p14="http://schemas.microsoft.com/office/powerpoint/2010/main" val="35313019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Napovedovanje </a:t>
            </a:r>
            <a:r>
              <a:rPr lang="en-GB" dirty="0" err="1"/>
              <a:t>povpraševanja</a:t>
            </a:r>
            <a:r>
              <a:rPr lang="en-GB" dirty="0"/>
              <a:t> v </a:t>
            </a:r>
            <a:r>
              <a:rPr lang="en-GB" dirty="0" err="1"/>
              <a:t>živilski</a:t>
            </a:r>
            <a:r>
              <a:rPr lang="en-GB" dirty="0"/>
              <a:t> </a:t>
            </a:r>
            <a:r>
              <a:rPr lang="en-GB" dirty="0" err="1"/>
              <a:t>industriji</a:t>
            </a:r>
            <a:endParaRPr lang="pl-PL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157133" y="148166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6F8E37C-90CE-5040-413D-944926B875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501" y="1381476"/>
            <a:ext cx="8780184" cy="458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2260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Napovedovanje </a:t>
            </a:r>
            <a:r>
              <a:rPr lang="en-GB" dirty="0" err="1"/>
              <a:t>povpraševanja</a:t>
            </a:r>
            <a:r>
              <a:rPr lang="en-GB" dirty="0"/>
              <a:t> v </a:t>
            </a:r>
            <a:r>
              <a:rPr lang="en-GB" dirty="0" err="1"/>
              <a:t>živilski</a:t>
            </a:r>
            <a:r>
              <a:rPr lang="en-GB" dirty="0"/>
              <a:t> </a:t>
            </a:r>
            <a:r>
              <a:rPr lang="en-GB" dirty="0" err="1"/>
              <a:t>industriji</a:t>
            </a:r>
            <a:endParaRPr lang="pl-PL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157133" y="148166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1675565"/>
              </p:ext>
            </p:extLst>
          </p:nvPr>
        </p:nvGraphicFramePr>
        <p:xfrm>
          <a:off x="668866" y="1846793"/>
          <a:ext cx="10515600" cy="1520638"/>
        </p:xfrm>
        <a:graphic>
          <a:graphicData uri="http://schemas.openxmlformats.org/drawingml/2006/table">
            <a:tbl>
              <a:tblPr firstRow="1" firstCol="1" bandRow="1"/>
              <a:tblGrid>
                <a:gridCol w="35248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1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78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953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611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504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Models</a:t>
                      </a:r>
                      <a:r>
                        <a:rPr lang="sr-Cyrl-CS" sz="1100" b="1" baseline="300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a</a:t>
                      </a:r>
                      <a:r>
                        <a:rPr lang="sr-Cyrl-CS" sz="1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 </a:t>
                      </a:r>
                      <a:endParaRPr lang="en-GB" sz="1100" dirty="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RMSE</a:t>
                      </a:r>
                      <a:endParaRPr lang="en-GB" sz="1100" dirty="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sr-Cyrl-CS" sz="1100" b="1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GB" sz="1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MAPE</a:t>
                      </a:r>
                      <a:endParaRPr lang="en-GB" sz="1100" dirty="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sr-Cyrl-CS" sz="1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 MASE     </a:t>
                      </a:r>
                      <a:endParaRPr lang="en-GB" sz="1100" dirty="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50000"/>
                        </a:lnSpc>
                        <a:spcAft>
                          <a:spcPts val="60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GB" sz="1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sr-Cyrl-CS" sz="1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AIC</a:t>
                      </a:r>
                      <a:endParaRPr lang="en-GB" sz="1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50000"/>
                        </a:lnSpc>
                        <a:spcAft>
                          <a:spcPts val="60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en-GB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  </a:t>
                      </a:r>
                      <a:r>
                        <a:rPr lang="sr-Cyrl-C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BIC</a:t>
                      </a:r>
                      <a:endParaRPr lang="en-GB" sz="1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S-</a:t>
                      </a:r>
                      <a:r>
                        <a:rPr lang="sr-Cyrl-C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ARIMA (5,0,1)(1,0,0)</a:t>
                      </a:r>
                      <a:r>
                        <a:rPr lang="sr-Cyrl-CS" sz="1100" baseline="-250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52</a:t>
                      </a:r>
                      <a:r>
                        <a:rPr lang="sr-Cyrl-CS" sz="1100" baseline="300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b</a:t>
                      </a:r>
                      <a:endParaRPr lang="en-GB" sz="110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sr-Cyrl-C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1023</a:t>
                      </a:r>
                      <a:endParaRPr lang="en-GB" sz="110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sr-Cyrl-C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14.18</a:t>
                      </a:r>
                      <a:r>
                        <a:rPr lang="en-GB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 %</a:t>
                      </a:r>
                      <a:endParaRPr lang="en-GB" sz="110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sr-Cyrl-C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0.60</a:t>
                      </a:r>
                      <a:r>
                        <a:rPr lang="en-GB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 %</a:t>
                      </a:r>
                      <a:endParaRPr lang="en-GB" sz="110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sr-Cyrl-C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86.62</a:t>
                      </a:r>
                      <a:endParaRPr lang="en-GB" sz="110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sr-Cyrl-C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110.5</a:t>
                      </a:r>
                      <a:r>
                        <a:rPr lang="en-GB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0</a:t>
                      </a:r>
                      <a:endParaRPr lang="en-GB" sz="110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S-</a:t>
                      </a:r>
                      <a:r>
                        <a:rPr lang="sr-Cyrl-C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ARIMA (4,0,0)(1,0,0)</a:t>
                      </a:r>
                      <a:r>
                        <a:rPr lang="sr-Cyrl-CS" sz="1100" baseline="-250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52</a:t>
                      </a:r>
                      <a:r>
                        <a:rPr lang="sr-Cyrl-CS" sz="1100" baseline="300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c</a:t>
                      </a:r>
                      <a:endParaRPr lang="en-GB" sz="110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sr-Cyrl-C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1041</a:t>
                      </a:r>
                      <a:endParaRPr lang="en-GB" sz="110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sr-Cyrl-C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14.53</a:t>
                      </a:r>
                      <a:r>
                        <a:rPr lang="en-GB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 %</a:t>
                      </a:r>
                      <a:endParaRPr lang="en-GB" sz="110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sr-Cyrl-C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0.62</a:t>
                      </a:r>
                      <a:r>
                        <a:rPr lang="en-GB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 %</a:t>
                      </a:r>
                      <a:endParaRPr lang="en-GB" sz="110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sr-Cyrl-C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86.73</a:t>
                      </a:r>
                      <a:endParaRPr lang="en-GB" sz="110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sr-Cyrl-C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105.31</a:t>
                      </a:r>
                      <a:endParaRPr lang="en-GB" sz="110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S-</a:t>
                      </a:r>
                      <a:r>
                        <a:rPr lang="sr-Cyrl-C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ARIMA (4,0,0)(0,1,1)</a:t>
                      </a:r>
                      <a:r>
                        <a:rPr lang="sr-Cyrl-CS" sz="1100" baseline="-250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52</a:t>
                      </a:r>
                      <a:r>
                        <a:rPr lang="sr-Cyrl-CS" sz="1100" baseline="300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d</a:t>
                      </a:r>
                      <a:endParaRPr lang="en-GB" sz="110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sr-Cyrl-C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1882</a:t>
                      </a:r>
                      <a:endParaRPr lang="en-GB" sz="110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sr-Cyrl-C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22.12</a:t>
                      </a:r>
                      <a:r>
                        <a:rPr lang="en-GB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 %</a:t>
                      </a:r>
                      <a:endParaRPr lang="en-GB" sz="110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sr-Cyrl-C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1.05</a:t>
                      </a:r>
                      <a:r>
                        <a:rPr lang="en-GB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 %</a:t>
                      </a:r>
                      <a:endParaRPr lang="en-GB" sz="110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sr-Cyrl-C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41.74</a:t>
                      </a:r>
                      <a:endParaRPr lang="en-GB" sz="110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sr-Cyrl-C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53.56</a:t>
                      </a:r>
                      <a:r>
                        <a:rPr lang="en-GB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0</a:t>
                      </a:r>
                      <a:endParaRPr lang="en-GB" sz="110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S-</a:t>
                      </a:r>
                      <a:r>
                        <a:rPr lang="sr-Cyrl-C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ARIMA (4,0,1)(1,0,0)</a:t>
                      </a:r>
                      <a:r>
                        <a:rPr lang="sr-Cyrl-CS" sz="1100" baseline="-250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52</a:t>
                      </a:r>
                      <a:r>
                        <a:rPr lang="sr-Cyrl-CS" sz="1100" baseline="300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e</a:t>
                      </a:r>
                      <a:endParaRPr lang="en-GB" sz="110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sr-Cyrl-C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1050</a:t>
                      </a:r>
                      <a:endParaRPr lang="en-GB" sz="110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sr-Cyrl-C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14.18</a:t>
                      </a:r>
                      <a:r>
                        <a:rPr lang="en-GB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 %</a:t>
                      </a:r>
                      <a:endParaRPr lang="en-GB" sz="110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sr-Cyrl-C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0.60</a:t>
                      </a:r>
                      <a:r>
                        <a:rPr lang="en-GB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 %</a:t>
                      </a:r>
                      <a:endParaRPr lang="en-GB" sz="110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sr-Cyrl-C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88.23</a:t>
                      </a:r>
                      <a:endParaRPr lang="en-GB" sz="110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sr-Cyrl-C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109.47</a:t>
                      </a:r>
                      <a:endParaRPr lang="en-GB" sz="110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S-</a:t>
                      </a:r>
                      <a:r>
                        <a:rPr lang="sr-Cyrl-C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ARIMA (0,0,1)(0,1,0)</a:t>
                      </a:r>
                      <a:r>
                        <a:rPr lang="sr-Cyrl-CS" sz="1100" baseline="-250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52</a:t>
                      </a:r>
                      <a:r>
                        <a:rPr lang="sr-Cyrl-CS" sz="1100" baseline="300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f</a:t>
                      </a:r>
                      <a:endParaRPr lang="en-GB" sz="110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sr-Cyrl-C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1797</a:t>
                      </a:r>
                      <a:endParaRPr lang="en-GB" sz="110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sr-Cyrl-C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21.42</a:t>
                      </a:r>
                      <a:r>
                        <a:rPr lang="en-GB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 %</a:t>
                      </a:r>
                      <a:endParaRPr lang="en-GB" sz="110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sr-Cyrl-C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1.02</a:t>
                      </a:r>
                      <a:r>
                        <a:rPr lang="en-GB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 %</a:t>
                      </a:r>
                      <a:endParaRPr lang="en-GB" sz="110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sr-Cyrl-C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36.52</a:t>
                      </a:r>
                      <a:endParaRPr lang="en-GB" sz="110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sr-Cyrl-CS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40.46</a:t>
                      </a:r>
                      <a:r>
                        <a:rPr lang="en-GB" sz="1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0</a:t>
                      </a:r>
                      <a:endParaRPr lang="en-GB" sz="110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 gridSpan="5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sr-Cyrl-CS" sz="1100" i="1" baseline="300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GB" sz="1100" dirty="0"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133" y="3436673"/>
            <a:ext cx="4583546" cy="1575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537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Napovedi</a:t>
            </a:r>
            <a:r>
              <a:rPr lang="en-GB" dirty="0"/>
              <a:t> o </a:t>
            </a:r>
            <a:r>
              <a:rPr lang="en-GB" dirty="0" err="1"/>
              <a:t>prihodnjem</a:t>
            </a:r>
            <a:r>
              <a:rPr lang="en-GB" dirty="0"/>
              <a:t> </a:t>
            </a:r>
            <a:r>
              <a:rPr lang="en-GB" dirty="0" err="1"/>
              <a:t>povpraševanju</a:t>
            </a:r>
            <a:endParaRPr lang="pl-PL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157133" y="148166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8" name="Google Shape;865;p16">
            <a:extLst>
              <a:ext uri="{FF2B5EF4-FFF2-40B4-BE49-F238E27FC236}">
                <a16:creationId xmlns:a16="http://schemas.microsoft.com/office/drawing/2014/main" id="{AAB04687-4476-4451-ACA1-67C2BE1B729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665" y="1294977"/>
            <a:ext cx="8365067" cy="4868756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469977" y="6143116"/>
            <a:ext cx="6141425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sl-SI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Slika 4</a:t>
            </a:r>
            <a:r>
              <a:rPr kumimoji="0" lang="sr-Latn-RS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. </a:t>
            </a:r>
            <a:r>
              <a:rPr lang="pl-PL" sz="1100" dirty="0"/>
              <a:t>Usposabljanje, testiranje in napovedano povpraševanje modela S-ARIMA </a:t>
            </a:r>
            <a:r>
              <a:rPr lang="sr-Cyrl-CS" sz="1100" dirty="0"/>
              <a:t>(5,0,1)(1,0,0)</a:t>
            </a:r>
            <a:r>
              <a:rPr lang="sr-Cyrl-CS" sz="1100" baseline="-25000" dirty="0"/>
              <a:t>52 </a:t>
            </a:r>
            <a:r>
              <a:rPr lang="sr-Cyrl-CS" sz="1100" dirty="0"/>
              <a:t>model</a:t>
            </a:r>
            <a:r>
              <a:rPr lang="en-GB" sz="1100" dirty="0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.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4698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Napovedovanje </a:t>
            </a:r>
            <a:r>
              <a:rPr lang="en-GB" dirty="0" err="1"/>
              <a:t>povpraševanja</a:t>
            </a:r>
            <a:r>
              <a:rPr lang="en-GB" dirty="0"/>
              <a:t> v </a:t>
            </a:r>
            <a:r>
              <a:rPr lang="en-GB" dirty="0" err="1"/>
              <a:t>živilski</a:t>
            </a:r>
            <a:r>
              <a:rPr lang="en-GB" dirty="0"/>
              <a:t> </a:t>
            </a:r>
            <a:r>
              <a:rPr lang="en-GB" dirty="0" err="1"/>
              <a:t>industriji</a:t>
            </a:r>
            <a:endParaRPr lang="pl-PL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157133" y="148166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6DD55E-7FCB-CA79-2CA4-889A8BF363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278" y="1374014"/>
            <a:ext cx="9350543" cy="4831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933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Povzetek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298651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algn="just"/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Povpraševanje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strank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glavno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gonilo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delovanja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dobavne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verige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l-SI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Natančno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napovedovanje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povpraševanja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bistvenega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pomena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zmanjšanje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logističnih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stroškov.Napovedovanje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povpraševanja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vključuje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zapleteno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usklajevanje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med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deležniki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dobavne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verige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l-SI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Zaradi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negotovosti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povpraševanja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upravljanje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dobavne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verige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zahtevno.Pandemija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COVID-19 je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poudarila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pomen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obvladovanja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negotovosti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povpraševanja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l-SI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Učinkovito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obvladovanje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teh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negotovosti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ključnega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pomena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uspeh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dobavne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verige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l-SI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sr-Latn-RS" sz="1800" dirty="0">
                <a:ea typeface="Calibri" panose="020F0502020204030204" pitchFamily="34" charset="0"/>
                <a:cs typeface="Times New Roman" panose="02020603050405020304" pitchFamily="18" charset="0"/>
              </a:rPr>
              <a:t>Najnatančnejši model je bil model S-ARIMA </a:t>
            </a:r>
            <a:r>
              <a:rPr lang="sr-Cyrl-CS" sz="1800" dirty="0"/>
              <a:t>(5,0,1)(1,0,0)</a:t>
            </a:r>
            <a:r>
              <a:rPr lang="sr-Cyrl-CS" sz="1800" baseline="-25000" dirty="0"/>
              <a:t>52</a:t>
            </a:r>
            <a:r>
              <a:rPr lang="sr-Latn-RS" sz="1800" baseline="-25000" dirty="0"/>
              <a:t>.</a:t>
            </a:r>
            <a:endParaRPr lang="sr-Latn-RS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pl-PL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2984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85824-A001-2263-7D8B-EE06AD68A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4C80B287-0931-FC86-7ACD-C67A59D71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87704"/>
            <a:ext cx="9144000" cy="4186454"/>
          </a:xfrm>
        </p:spPr>
        <p:txBody>
          <a:bodyPr>
            <a:normAutofit fontScale="90000"/>
          </a:bodyPr>
          <a:lstStyle/>
          <a:p>
            <a:r>
              <a:rPr lang="pl-PL" sz="4000" dirty="0"/>
              <a:t>Avtorji:</a:t>
            </a:r>
            <a:br>
              <a:rPr lang="pl-PL" sz="4000" dirty="0"/>
            </a:br>
            <a:r>
              <a:rPr lang="pl-PL" sz="4000" b="0" dirty="0">
                <a:solidFill>
                  <a:schemeClr val="tx1"/>
                </a:solidFill>
              </a:rPr>
              <a:t>Sanja Bojić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Kristijan Brglez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Maja Fošner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Roman Gumzej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Rebeka Kovačič Lukman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Benjamin Marcen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Marinko Maslarić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Boško Matović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Dejan Mirčetić</a:t>
            </a:r>
            <a:br>
              <a:rPr lang="pl-PL" sz="40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/>
              <a:t>Končna verzija: Junij 2025</a:t>
            </a: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E8F05239-4A4A-84D8-4A91-AFD12922D935}"/>
              </a:ext>
            </a:extLst>
          </p:cNvPr>
          <p:cNvSpPr txBox="1"/>
          <p:nvPr/>
        </p:nvSpPr>
        <p:spPr>
          <a:xfrm>
            <a:off x="6449604" y="622723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1D2DBB4D-44B1-FF0F-408D-86BF94EFFD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1136281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Najlepša hvala za vašo pozornost</a:t>
            </a:r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Agenda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en-GB" sz="2000" dirty="0"/>
              <a:t>Kaj je </a:t>
            </a:r>
            <a:r>
              <a:rPr lang="en-GB" sz="2000" dirty="0" err="1"/>
              <a:t>napovedovanje</a:t>
            </a:r>
            <a:r>
              <a:rPr lang="en-GB" sz="2000" dirty="0"/>
              <a:t> </a:t>
            </a:r>
            <a:r>
              <a:rPr lang="en-GB" sz="2000" dirty="0" err="1"/>
              <a:t>povpraševanja</a:t>
            </a:r>
            <a:r>
              <a:rPr lang="en-GB" sz="2000" dirty="0"/>
              <a:t>? </a:t>
            </a:r>
            <a:endParaRPr lang="sl-SI" sz="2000" dirty="0"/>
          </a:p>
          <a:p>
            <a:r>
              <a:rPr lang="en-GB" sz="2000" dirty="0" err="1"/>
              <a:t>Kako</a:t>
            </a:r>
            <a:r>
              <a:rPr lang="en-GB" sz="2000" dirty="0"/>
              <a:t> </a:t>
            </a:r>
            <a:r>
              <a:rPr lang="en-GB" sz="2000" dirty="0" err="1"/>
              <a:t>lahko</a:t>
            </a:r>
            <a:r>
              <a:rPr lang="en-GB" sz="2000" dirty="0"/>
              <a:t> </a:t>
            </a:r>
            <a:r>
              <a:rPr lang="en-GB" sz="2000" dirty="0" err="1"/>
              <a:t>učinkovito</a:t>
            </a:r>
            <a:r>
              <a:rPr lang="en-GB" sz="2000" dirty="0"/>
              <a:t> </a:t>
            </a:r>
            <a:r>
              <a:rPr lang="en-GB" sz="2000" dirty="0" err="1"/>
              <a:t>vizualiziramo</a:t>
            </a:r>
            <a:r>
              <a:rPr lang="en-GB" sz="2000" dirty="0"/>
              <a:t> in </a:t>
            </a:r>
            <a:r>
              <a:rPr lang="en-GB" sz="2000" dirty="0" err="1"/>
              <a:t>sklepamo</a:t>
            </a:r>
            <a:r>
              <a:rPr lang="en-GB" sz="2000" dirty="0"/>
              <a:t> o </a:t>
            </a:r>
            <a:r>
              <a:rPr lang="en-GB" sz="2000" dirty="0" err="1"/>
              <a:t>podatkih</a:t>
            </a:r>
            <a:r>
              <a:rPr lang="en-GB" sz="2000" dirty="0"/>
              <a:t> o </a:t>
            </a:r>
            <a:r>
              <a:rPr lang="en-GB" sz="2000" dirty="0" err="1"/>
              <a:t>kupcih</a:t>
            </a:r>
            <a:r>
              <a:rPr lang="en-GB" sz="2000" dirty="0"/>
              <a:t>? </a:t>
            </a:r>
            <a:endParaRPr lang="sl-SI" sz="2000" dirty="0"/>
          </a:p>
          <a:p>
            <a:r>
              <a:rPr lang="en-GB" sz="2000" dirty="0" err="1"/>
              <a:t>Kako</a:t>
            </a:r>
            <a:r>
              <a:rPr lang="en-GB" sz="2000" dirty="0"/>
              <a:t> </a:t>
            </a:r>
            <a:r>
              <a:rPr lang="en-GB" sz="2000" dirty="0" err="1"/>
              <a:t>izvesti</a:t>
            </a:r>
            <a:r>
              <a:rPr lang="en-GB" sz="2000" dirty="0"/>
              <a:t> </a:t>
            </a:r>
            <a:r>
              <a:rPr lang="en-GB" sz="2000" dirty="0" err="1"/>
              <a:t>inženiring</a:t>
            </a:r>
            <a:r>
              <a:rPr lang="en-GB" sz="2000" dirty="0"/>
              <a:t> </a:t>
            </a:r>
            <a:r>
              <a:rPr lang="en-GB" sz="2000" dirty="0" err="1"/>
              <a:t>značilnosti</a:t>
            </a:r>
            <a:r>
              <a:rPr lang="en-GB" sz="2000" dirty="0"/>
              <a:t> </a:t>
            </a:r>
            <a:r>
              <a:rPr lang="en-GB" sz="2000" dirty="0" err="1"/>
              <a:t>časovnih</a:t>
            </a:r>
            <a:r>
              <a:rPr lang="en-GB" sz="2000" dirty="0"/>
              <a:t> </a:t>
            </a:r>
            <a:r>
              <a:rPr lang="en-GB" sz="2000" dirty="0" err="1"/>
              <a:t>vrst</a:t>
            </a:r>
            <a:r>
              <a:rPr lang="en-GB" sz="2000" dirty="0"/>
              <a:t>?</a:t>
            </a:r>
            <a:endParaRPr lang="sr-Latn-RS" sz="2000" dirty="0"/>
          </a:p>
        </p:txBody>
      </p:sp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Kaj je </a:t>
            </a:r>
            <a:r>
              <a:rPr lang="en-GB" dirty="0" err="1"/>
              <a:t>povpraševanje</a:t>
            </a:r>
            <a:r>
              <a:rPr lang="en-GB" dirty="0"/>
              <a:t> </a:t>
            </a:r>
            <a:r>
              <a:rPr lang="en-GB" dirty="0" err="1"/>
              <a:t>strank</a:t>
            </a:r>
            <a:r>
              <a:rPr lang="en-GB" dirty="0"/>
              <a:t> in </a:t>
            </a:r>
            <a:r>
              <a:rPr lang="en-GB" dirty="0" err="1"/>
              <a:t>napovedovanje</a:t>
            </a:r>
            <a:r>
              <a:rPr lang="en-GB" dirty="0"/>
              <a:t> </a:t>
            </a:r>
            <a:r>
              <a:rPr lang="en-GB" dirty="0" err="1"/>
              <a:t>povpraševanja</a:t>
            </a:r>
            <a:r>
              <a:rPr lang="en-GB" dirty="0"/>
              <a:t>?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800" dirty="0" err="1"/>
              <a:t>Povpraševanje</a:t>
            </a:r>
            <a:r>
              <a:rPr lang="en-GB" sz="1800" dirty="0"/>
              <a:t> </a:t>
            </a:r>
            <a:r>
              <a:rPr lang="en-GB" sz="1800" dirty="0" err="1"/>
              <a:t>končnega</a:t>
            </a:r>
            <a:r>
              <a:rPr lang="en-GB" sz="1800" dirty="0"/>
              <a:t> </a:t>
            </a:r>
            <a:r>
              <a:rPr lang="en-GB" sz="1800" dirty="0" err="1"/>
              <a:t>kupca</a:t>
            </a:r>
            <a:r>
              <a:rPr lang="en-GB" sz="1800" dirty="0"/>
              <a:t> </a:t>
            </a:r>
            <a:r>
              <a:rPr lang="en-GB" sz="1800" dirty="0" err="1"/>
              <a:t>sproži</a:t>
            </a:r>
            <a:r>
              <a:rPr lang="en-GB" sz="1800" dirty="0"/>
              <a:t> </a:t>
            </a:r>
            <a:r>
              <a:rPr lang="en-GB" sz="1800" dirty="0" err="1"/>
              <a:t>celotno</a:t>
            </a:r>
            <a:r>
              <a:rPr lang="en-GB" sz="1800" dirty="0"/>
              <a:t> </a:t>
            </a:r>
            <a:r>
              <a:rPr lang="en-GB" sz="1800" dirty="0" err="1"/>
              <a:t>dobavno</a:t>
            </a:r>
            <a:r>
              <a:rPr lang="en-GB" sz="1800" dirty="0"/>
              <a:t> </a:t>
            </a:r>
            <a:r>
              <a:rPr lang="en-GB" sz="1800" dirty="0" err="1"/>
              <a:t>verigo</a:t>
            </a:r>
            <a:r>
              <a:rPr lang="en-GB" sz="1800" dirty="0"/>
              <a:t>, </a:t>
            </a:r>
            <a:r>
              <a:rPr lang="en-GB" sz="1800" dirty="0" err="1"/>
              <a:t>zato</a:t>
            </a:r>
            <a:r>
              <a:rPr lang="en-GB" sz="1800" dirty="0"/>
              <a:t> je </a:t>
            </a:r>
            <a:r>
              <a:rPr lang="en-GB" sz="1800" dirty="0" err="1"/>
              <a:t>ključna</a:t>
            </a:r>
            <a:r>
              <a:rPr lang="en-GB" sz="1800" dirty="0"/>
              <a:t> </a:t>
            </a:r>
            <a:r>
              <a:rPr lang="en-GB" sz="1800" dirty="0" err="1"/>
              <a:t>sestavina</a:t>
            </a:r>
            <a:r>
              <a:rPr lang="en-GB" sz="1800" dirty="0"/>
              <a:t> za </a:t>
            </a:r>
            <a:r>
              <a:rPr lang="en-GB" sz="1800" dirty="0" err="1"/>
              <a:t>načrtovanje</a:t>
            </a:r>
            <a:r>
              <a:rPr lang="en-GB" sz="1800" dirty="0"/>
              <a:t> </a:t>
            </a:r>
            <a:r>
              <a:rPr lang="en-GB" sz="1800" dirty="0" err="1"/>
              <a:t>vseh</a:t>
            </a:r>
            <a:r>
              <a:rPr lang="en-GB" sz="1800" dirty="0"/>
              <a:t> </a:t>
            </a:r>
            <a:r>
              <a:rPr lang="en-GB" sz="1800" dirty="0" err="1"/>
              <a:t>logističnih</a:t>
            </a:r>
            <a:r>
              <a:rPr lang="en-GB" sz="1800" dirty="0"/>
              <a:t> </a:t>
            </a:r>
            <a:r>
              <a:rPr lang="en-GB" sz="1800" dirty="0" err="1"/>
              <a:t>procesov</a:t>
            </a:r>
            <a:r>
              <a:rPr lang="en-GB" sz="1800" dirty="0"/>
              <a:t> v </a:t>
            </a:r>
            <a:r>
              <a:rPr lang="en-GB" sz="1800" dirty="0" err="1"/>
              <a:t>dobavni</a:t>
            </a:r>
            <a:r>
              <a:rPr lang="en-GB" sz="1800" dirty="0"/>
              <a:t> </a:t>
            </a:r>
            <a:r>
              <a:rPr lang="en-GB" sz="1800" dirty="0" err="1"/>
              <a:t>verigi</a:t>
            </a:r>
            <a:r>
              <a:rPr lang="en-GB" sz="1800" dirty="0"/>
              <a:t>. </a:t>
            </a:r>
            <a:r>
              <a:rPr lang="en-GB" sz="1800" dirty="0" err="1"/>
              <a:t>Razumevanje</a:t>
            </a:r>
            <a:r>
              <a:rPr lang="en-GB" sz="1800" dirty="0"/>
              <a:t> in </a:t>
            </a:r>
            <a:r>
              <a:rPr lang="en-GB" sz="1800" dirty="0" err="1"/>
              <a:t>napovedovanje</a:t>
            </a:r>
            <a:r>
              <a:rPr lang="en-GB" sz="1800" dirty="0"/>
              <a:t> </a:t>
            </a:r>
            <a:r>
              <a:rPr lang="en-GB" sz="1800" dirty="0" err="1"/>
              <a:t>povpraševanja</a:t>
            </a:r>
            <a:r>
              <a:rPr lang="en-GB" sz="1800" dirty="0"/>
              <a:t> </a:t>
            </a:r>
            <a:r>
              <a:rPr lang="en-GB" sz="1800" dirty="0" err="1"/>
              <a:t>kupcev</a:t>
            </a:r>
            <a:r>
              <a:rPr lang="en-GB" sz="1800" dirty="0"/>
              <a:t> je </a:t>
            </a:r>
            <a:r>
              <a:rPr lang="en-GB" sz="1800" dirty="0" err="1"/>
              <a:t>ključnega</a:t>
            </a:r>
            <a:r>
              <a:rPr lang="en-GB" sz="1800" dirty="0"/>
              <a:t> </a:t>
            </a:r>
            <a:r>
              <a:rPr lang="en-GB" sz="1800" dirty="0" err="1"/>
              <a:t>pomena</a:t>
            </a:r>
            <a:r>
              <a:rPr lang="en-GB" sz="1800" dirty="0"/>
              <a:t> za </a:t>
            </a:r>
            <a:r>
              <a:rPr lang="en-GB" sz="1800" dirty="0" err="1"/>
              <a:t>vodje</a:t>
            </a:r>
            <a:r>
              <a:rPr lang="en-GB" sz="1800" dirty="0"/>
              <a:t> </a:t>
            </a:r>
            <a:r>
              <a:rPr lang="en-GB" sz="1800" dirty="0" err="1"/>
              <a:t>dobavne</a:t>
            </a:r>
            <a:r>
              <a:rPr lang="en-GB" sz="1800" dirty="0"/>
              <a:t> </a:t>
            </a:r>
            <a:r>
              <a:rPr lang="en-GB" sz="1800" dirty="0" err="1"/>
              <a:t>verige</a:t>
            </a:r>
            <a:r>
              <a:rPr lang="en-GB" sz="1800" dirty="0"/>
              <a:t>, </a:t>
            </a:r>
            <a:r>
              <a:rPr lang="en-GB" sz="1800" dirty="0" err="1"/>
              <a:t>saj</a:t>
            </a:r>
            <a:r>
              <a:rPr lang="en-GB" sz="1800" dirty="0"/>
              <a:t> </a:t>
            </a:r>
            <a:r>
              <a:rPr lang="en-GB" sz="1800" dirty="0" err="1"/>
              <a:t>neposredno</a:t>
            </a:r>
            <a:r>
              <a:rPr lang="en-GB" sz="1800" dirty="0"/>
              <a:t> </a:t>
            </a:r>
            <a:r>
              <a:rPr lang="en-GB" sz="1800" dirty="0" err="1"/>
              <a:t>vpliva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učinkovitost</a:t>
            </a:r>
            <a:r>
              <a:rPr lang="en-GB" sz="1800" dirty="0"/>
              <a:t> in </a:t>
            </a:r>
            <a:r>
              <a:rPr lang="en-GB" sz="1800" dirty="0" err="1"/>
              <a:t>uspešnost</a:t>
            </a:r>
            <a:r>
              <a:rPr lang="en-GB" sz="1800" dirty="0"/>
              <a:t> </a:t>
            </a:r>
            <a:r>
              <a:rPr lang="en-GB" sz="1800" dirty="0" err="1"/>
              <a:t>delovanja</a:t>
            </a:r>
            <a:r>
              <a:rPr lang="en-GB" sz="1800" dirty="0"/>
              <a:t> </a:t>
            </a:r>
            <a:r>
              <a:rPr lang="en-GB" sz="1800" dirty="0" err="1"/>
              <a:t>dobavne</a:t>
            </a:r>
            <a:r>
              <a:rPr lang="en-GB" sz="1800" dirty="0"/>
              <a:t> </a:t>
            </a:r>
            <a:r>
              <a:rPr lang="en-GB" sz="1800" dirty="0" err="1"/>
              <a:t>verige</a:t>
            </a:r>
            <a:r>
              <a:rPr lang="en-GB" sz="1800" dirty="0"/>
              <a:t> (</a:t>
            </a:r>
            <a:r>
              <a:rPr lang="en-GB" sz="1800" dirty="0" err="1"/>
              <a:t>Syntetos</a:t>
            </a:r>
            <a:r>
              <a:rPr lang="en-GB" sz="1800" dirty="0"/>
              <a:t> et al., 2016). </a:t>
            </a:r>
            <a:r>
              <a:rPr lang="en-GB" sz="1800" dirty="0" err="1"/>
              <a:t>Natančni</a:t>
            </a:r>
            <a:r>
              <a:rPr lang="en-GB" sz="1800" dirty="0"/>
              <a:t> </a:t>
            </a:r>
            <a:r>
              <a:rPr lang="en-GB" sz="1800" dirty="0" err="1"/>
              <a:t>modeli</a:t>
            </a:r>
            <a:r>
              <a:rPr lang="en-GB" sz="1800" dirty="0"/>
              <a:t> </a:t>
            </a:r>
            <a:r>
              <a:rPr lang="en-GB" sz="1800" dirty="0" err="1"/>
              <a:t>napovedovanja</a:t>
            </a:r>
            <a:r>
              <a:rPr lang="en-GB" sz="1800" dirty="0"/>
              <a:t> </a:t>
            </a:r>
            <a:r>
              <a:rPr lang="en-GB" sz="1800" dirty="0" err="1"/>
              <a:t>povpraševanja</a:t>
            </a:r>
            <a:r>
              <a:rPr lang="en-GB" sz="1800" dirty="0"/>
              <a:t> so </a:t>
            </a:r>
            <a:r>
              <a:rPr lang="en-GB" sz="1800" dirty="0" err="1"/>
              <a:t>bistveni</a:t>
            </a:r>
            <a:r>
              <a:rPr lang="en-GB" sz="1800" dirty="0"/>
              <a:t> za </a:t>
            </a:r>
            <a:r>
              <a:rPr lang="en-GB" sz="1800" dirty="0" err="1"/>
              <a:t>načrtovanje</a:t>
            </a:r>
            <a:r>
              <a:rPr lang="en-GB" sz="1800" dirty="0"/>
              <a:t> in </a:t>
            </a:r>
            <a:r>
              <a:rPr lang="en-GB" sz="1800" dirty="0" err="1"/>
              <a:t>razporeditev</a:t>
            </a:r>
            <a:r>
              <a:rPr lang="en-GB" sz="1800" dirty="0"/>
              <a:t> </a:t>
            </a:r>
            <a:r>
              <a:rPr lang="en-GB" sz="1800" dirty="0" err="1"/>
              <a:t>logističnih</a:t>
            </a:r>
            <a:r>
              <a:rPr lang="en-GB" sz="1800" dirty="0"/>
              <a:t> </a:t>
            </a:r>
            <a:r>
              <a:rPr lang="en-GB" sz="1800" dirty="0" err="1"/>
              <a:t>dejavnosti</a:t>
            </a:r>
            <a:r>
              <a:rPr lang="en-GB" sz="1800" dirty="0"/>
              <a:t>, </a:t>
            </a:r>
            <a:r>
              <a:rPr lang="en-GB" sz="1800" dirty="0" err="1"/>
              <a:t>saj</a:t>
            </a:r>
            <a:r>
              <a:rPr lang="en-GB" sz="1800" dirty="0"/>
              <a:t> z </a:t>
            </a:r>
            <a:r>
              <a:rPr lang="en-GB" sz="1800" dirty="0" err="1"/>
              <a:t>zanesljivimi</a:t>
            </a:r>
            <a:r>
              <a:rPr lang="en-GB" sz="1800" dirty="0"/>
              <a:t> </a:t>
            </a:r>
            <a:r>
              <a:rPr lang="en-GB" sz="1800" dirty="0" err="1"/>
              <a:t>ocenami</a:t>
            </a:r>
            <a:r>
              <a:rPr lang="en-GB" sz="1800" dirty="0"/>
              <a:t> </a:t>
            </a:r>
            <a:r>
              <a:rPr lang="en-GB" sz="1800" dirty="0" err="1"/>
              <a:t>povpraševanja</a:t>
            </a:r>
            <a:r>
              <a:rPr lang="en-GB" sz="1800" dirty="0"/>
              <a:t> </a:t>
            </a:r>
            <a:r>
              <a:rPr lang="en-GB" sz="1800" dirty="0" err="1"/>
              <a:t>strank</a:t>
            </a:r>
            <a:r>
              <a:rPr lang="en-GB" sz="1800" dirty="0"/>
              <a:t> </a:t>
            </a:r>
            <a:r>
              <a:rPr lang="en-GB" sz="1800" dirty="0" err="1"/>
              <a:t>pomagajo</a:t>
            </a:r>
            <a:r>
              <a:rPr lang="en-GB" sz="1800" dirty="0"/>
              <a:t> </a:t>
            </a:r>
            <a:r>
              <a:rPr lang="en-GB" sz="1800" dirty="0" err="1"/>
              <a:t>pri</a:t>
            </a:r>
            <a:r>
              <a:rPr lang="en-GB" sz="1800" dirty="0"/>
              <a:t> </a:t>
            </a:r>
            <a:r>
              <a:rPr lang="en-GB" sz="1800" dirty="0" err="1"/>
              <a:t>zmanjševanju</a:t>
            </a:r>
            <a:r>
              <a:rPr lang="en-GB" sz="1800" dirty="0"/>
              <a:t> </a:t>
            </a:r>
            <a:r>
              <a:rPr lang="en-GB" sz="1800" dirty="0" err="1"/>
              <a:t>logističnih</a:t>
            </a:r>
            <a:r>
              <a:rPr lang="en-GB" sz="1800" dirty="0"/>
              <a:t> </a:t>
            </a:r>
            <a:r>
              <a:rPr lang="en-GB" sz="1800" dirty="0" err="1"/>
              <a:t>stroškov</a:t>
            </a:r>
            <a:r>
              <a:rPr lang="en-GB" sz="1800" dirty="0"/>
              <a:t> (</a:t>
            </a:r>
            <a:r>
              <a:rPr lang="en-GB" sz="1800" dirty="0" err="1"/>
              <a:t>Mircetic</a:t>
            </a:r>
            <a:r>
              <a:rPr lang="en-GB" sz="1800" dirty="0"/>
              <a:t> et al., 2017).</a:t>
            </a:r>
            <a:endParaRPr lang="sl-SI" sz="1800" dirty="0"/>
          </a:p>
          <a:p>
            <a:r>
              <a:rPr lang="en-GB" sz="1800" dirty="0"/>
              <a:t>Napovedovanje </a:t>
            </a:r>
            <a:r>
              <a:rPr lang="en-GB" sz="1800" dirty="0" err="1"/>
              <a:t>povpraševanja</a:t>
            </a:r>
            <a:r>
              <a:rPr lang="en-GB" sz="1800" dirty="0"/>
              <a:t> v </a:t>
            </a:r>
            <a:r>
              <a:rPr lang="en-GB" sz="1800" dirty="0" err="1"/>
              <a:t>oskrbovalnih</a:t>
            </a:r>
            <a:r>
              <a:rPr lang="en-GB" sz="1800" dirty="0"/>
              <a:t> </a:t>
            </a:r>
            <a:r>
              <a:rPr lang="en-GB" sz="1800" dirty="0" err="1"/>
              <a:t>verigah</a:t>
            </a:r>
            <a:r>
              <a:rPr lang="en-GB" sz="1800" dirty="0"/>
              <a:t> </a:t>
            </a:r>
            <a:r>
              <a:rPr lang="en-GB" sz="1800" dirty="0" err="1"/>
              <a:t>presega</a:t>
            </a:r>
            <a:r>
              <a:rPr lang="en-GB" sz="1800" dirty="0"/>
              <a:t> </a:t>
            </a:r>
            <a:r>
              <a:rPr lang="en-GB" sz="1800" dirty="0" err="1"/>
              <a:t>preprosto</a:t>
            </a:r>
            <a:r>
              <a:rPr lang="en-GB" sz="1800" dirty="0"/>
              <a:t> </a:t>
            </a:r>
            <a:r>
              <a:rPr lang="en-GB" sz="1800" dirty="0" err="1"/>
              <a:t>napovedovanje</a:t>
            </a:r>
            <a:r>
              <a:rPr lang="en-GB" sz="1800" dirty="0"/>
              <a:t> </a:t>
            </a:r>
            <a:r>
              <a:rPr lang="en-GB" sz="1800" dirty="0" err="1"/>
              <a:t>zahtev</a:t>
            </a:r>
            <a:r>
              <a:rPr lang="en-GB" sz="1800" dirty="0"/>
              <a:t> po </a:t>
            </a:r>
            <a:r>
              <a:rPr lang="en-GB" sz="1800" dirty="0" err="1"/>
              <a:t>povpraševanju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eni</a:t>
            </a:r>
            <a:r>
              <a:rPr lang="en-GB" sz="1800" dirty="0"/>
              <a:t> </a:t>
            </a:r>
            <a:r>
              <a:rPr lang="en-GB" sz="1800" dirty="0" err="1"/>
              <a:t>točki</a:t>
            </a:r>
            <a:r>
              <a:rPr lang="en-GB" sz="1800" dirty="0"/>
              <a:t>. </a:t>
            </a:r>
            <a:r>
              <a:rPr lang="en-GB" sz="1800" dirty="0" err="1"/>
              <a:t>Vključuje</a:t>
            </a:r>
            <a:r>
              <a:rPr lang="en-GB" sz="1800" dirty="0"/>
              <a:t> </a:t>
            </a:r>
            <a:r>
              <a:rPr lang="en-GB" sz="1800" dirty="0" err="1"/>
              <a:t>kompleksne</a:t>
            </a:r>
            <a:r>
              <a:rPr lang="en-GB" sz="1800" dirty="0"/>
              <a:t> </a:t>
            </a:r>
            <a:r>
              <a:rPr lang="en-GB" sz="1800" dirty="0" err="1"/>
              <a:t>izzive</a:t>
            </a:r>
            <a:r>
              <a:rPr lang="en-GB" sz="1800" dirty="0"/>
              <a:t>, </a:t>
            </a:r>
            <a:r>
              <a:rPr lang="en-GB" sz="1800" dirty="0" err="1"/>
              <a:t>kot</a:t>
            </a:r>
            <a:r>
              <a:rPr lang="en-GB" sz="1800" dirty="0"/>
              <a:t> </a:t>
            </a:r>
            <a:r>
              <a:rPr lang="en-GB" sz="1800" dirty="0" err="1"/>
              <a:t>sta</a:t>
            </a:r>
            <a:r>
              <a:rPr lang="en-GB" sz="1800" dirty="0"/>
              <a:t> </a:t>
            </a:r>
            <a:r>
              <a:rPr lang="en-GB" sz="1800" dirty="0" err="1"/>
              <a:t>usklajevanje</a:t>
            </a:r>
            <a:r>
              <a:rPr lang="en-GB" sz="1800" dirty="0"/>
              <a:t> </a:t>
            </a:r>
            <a:r>
              <a:rPr lang="en-GB" sz="1800" dirty="0" err="1"/>
              <a:t>dobavne</a:t>
            </a:r>
            <a:r>
              <a:rPr lang="en-GB" sz="1800" dirty="0"/>
              <a:t> </a:t>
            </a:r>
            <a:r>
              <a:rPr lang="en-GB" sz="1800" dirty="0" err="1"/>
              <a:t>verige</a:t>
            </a:r>
            <a:r>
              <a:rPr lang="en-GB" sz="1800" dirty="0"/>
              <a:t> in </a:t>
            </a:r>
            <a:r>
              <a:rPr lang="en-GB" sz="1800" dirty="0" err="1"/>
              <a:t>zagotavljanje</a:t>
            </a:r>
            <a:r>
              <a:rPr lang="en-GB" sz="1800" dirty="0"/>
              <a:t> </a:t>
            </a:r>
            <a:r>
              <a:rPr lang="en-GB" sz="1800" dirty="0" err="1"/>
              <a:t>učinkovite</a:t>
            </a:r>
            <a:r>
              <a:rPr lang="en-GB" sz="1800" dirty="0"/>
              <a:t> </a:t>
            </a:r>
            <a:r>
              <a:rPr lang="en-GB" sz="1800" dirty="0" err="1"/>
              <a:t>izmenjave</a:t>
            </a:r>
            <a:r>
              <a:rPr lang="en-GB" sz="1800" dirty="0"/>
              <a:t> </a:t>
            </a:r>
            <a:r>
              <a:rPr lang="en-GB" sz="1800" dirty="0" err="1"/>
              <a:t>informacij</a:t>
            </a:r>
            <a:r>
              <a:rPr lang="en-GB" sz="1800" dirty="0"/>
              <a:t> med </a:t>
            </a:r>
            <a:r>
              <a:rPr lang="en-GB" sz="1800" dirty="0" err="1"/>
              <a:t>več</a:t>
            </a:r>
            <a:r>
              <a:rPr lang="en-GB" sz="1800" dirty="0"/>
              <a:t> </a:t>
            </a:r>
            <a:r>
              <a:rPr lang="en-GB" sz="1800" dirty="0" err="1"/>
              <a:t>deležniki</a:t>
            </a:r>
            <a:r>
              <a:rPr lang="en-GB" sz="1800" dirty="0"/>
              <a:t> (</a:t>
            </a:r>
            <a:r>
              <a:rPr lang="en-GB" sz="1800" dirty="0" err="1"/>
              <a:t>Syntetos</a:t>
            </a:r>
            <a:r>
              <a:rPr lang="en-GB" sz="1800" dirty="0"/>
              <a:t> et al., 2016). Ta </a:t>
            </a:r>
            <a:r>
              <a:rPr lang="en-GB" sz="1800" dirty="0" err="1"/>
              <a:t>kompleksnost</a:t>
            </a:r>
            <a:r>
              <a:rPr lang="en-GB" sz="1800" dirty="0"/>
              <a:t> je </a:t>
            </a:r>
            <a:r>
              <a:rPr lang="en-GB" sz="1800" dirty="0" err="1"/>
              <a:t>posledica</a:t>
            </a:r>
            <a:r>
              <a:rPr lang="en-GB" sz="1800" dirty="0"/>
              <a:t> </a:t>
            </a:r>
            <a:r>
              <a:rPr lang="en-GB" sz="1800" dirty="0" err="1"/>
              <a:t>negotovosti</a:t>
            </a:r>
            <a:r>
              <a:rPr lang="en-GB" sz="1800" dirty="0"/>
              <a:t>, ki je </a:t>
            </a:r>
            <a:r>
              <a:rPr lang="en-GB" sz="1800" dirty="0" err="1"/>
              <a:t>neločljivo</a:t>
            </a:r>
            <a:r>
              <a:rPr lang="en-GB" sz="1800" dirty="0"/>
              <a:t> </a:t>
            </a:r>
            <a:r>
              <a:rPr lang="en-GB" sz="1800" dirty="0" err="1"/>
              <a:t>povezana</a:t>
            </a:r>
            <a:r>
              <a:rPr lang="en-GB" sz="1800" dirty="0"/>
              <a:t> s </a:t>
            </a:r>
            <a:r>
              <a:rPr lang="en-GB" sz="1800" dirty="0" err="1"/>
              <a:t>povpraševanjem</a:t>
            </a:r>
            <a:r>
              <a:rPr lang="en-GB" sz="1800" dirty="0"/>
              <a:t> in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katero</a:t>
            </a:r>
            <a:r>
              <a:rPr lang="en-GB" sz="1800" dirty="0"/>
              <a:t> </a:t>
            </a:r>
            <a:r>
              <a:rPr lang="en-GB" sz="1800" dirty="0" err="1"/>
              <a:t>vplivajo</a:t>
            </a:r>
            <a:r>
              <a:rPr lang="en-GB" sz="1800" dirty="0"/>
              <a:t> </a:t>
            </a:r>
            <a:r>
              <a:rPr lang="en-GB" sz="1800" dirty="0" err="1"/>
              <a:t>različni</a:t>
            </a:r>
            <a:r>
              <a:rPr lang="en-GB" sz="1800" dirty="0"/>
              <a:t> </a:t>
            </a:r>
            <a:r>
              <a:rPr lang="en-GB" sz="1800" dirty="0" err="1"/>
              <a:t>dejavniki</a:t>
            </a:r>
            <a:r>
              <a:rPr lang="en-GB" sz="1800" dirty="0"/>
              <a:t>, </a:t>
            </a:r>
            <a:r>
              <a:rPr lang="en-GB" sz="1800" dirty="0" err="1"/>
              <a:t>zaradi</a:t>
            </a:r>
            <a:r>
              <a:rPr lang="en-GB" sz="1800" dirty="0"/>
              <a:t> </a:t>
            </a:r>
            <a:r>
              <a:rPr lang="en-GB" sz="1800" dirty="0" err="1"/>
              <a:t>česar</a:t>
            </a:r>
            <a:r>
              <a:rPr lang="en-GB" sz="1800" dirty="0"/>
              <a:t> je </a:t>
            </a:r>
            <a:r>
              <a:rPr lang="en-GB" sz="1800" dirty="0" err="1"/>
              <a:t>upravljanje</a:t>
            </a:r>
            <a:r>
              <a:rPr lang="en-GB" sz="1800" dirty="0"/>
              <a:t> </a:t>
            </a:r>
            <a:r>
              <a:rPr lang="en-GB" sz="1800" dirty="0" err="1"/>
              <a:t>dobavne</a:t>
            </a:r>
            <a:r>
              <a:rPr lang="en-GB" sz="1800" dirty="0"/>
              <a:t> </a:t>
            </a:r>
            <a:r>
              <a:rPr lang="en-GB" sz="1800" dirty="0" err="1"/>
              <a:t>verige</a:t>
            </a:r>
            <a:r>
              <a:rPr lang="en-GB" sz="1800" dirty="0"/>
              <a:t> </a:t>
            </a:r>
            <a:r>
              <a:rPr lang="en-GB" sz="1800" dirty="0" err="1"/>
              <a:t>še</a:t>
            </a:r>
            <a:r>
              <a:rPr lang="en-GB" sz="1800" dirty="0"/>
              <a:t> </a:t>
            </a:r>
            <a:r>
              <a:rPr lang="en-GB" sz="1800" dirty="0" err="1"/>
              <a:t>posebej</a:t>
            </a:r>
            <a:r>
              <a:rPr lang="en-GB" sz="1800" dirty="0"/>
              <a:t> </a:t>
            </a:r>
            <a:r>
              <a:rPr lang="en-GB" sz="1800" dirty="0" err="1"/>
              <a:t>zahtevno</a:t>
            </a:r>
            <a:r>
              <a:rPr lang="en-GB" sz="1800" dirty="0"/>
              <a:t> (Rostami-Tabar, 2013). </a:t>
            </a:r>
            <a:r>
              <a:rPr lang="en-GB" sz="1800" dirty="0" err="1"/>
              <a:t>Menedžerji</a:t>
            </a:r>
            <a:r>
              <a:rPr lang="en-GB" sz="1800" dirty="0"/>
              <a:t> </a:t>
            </a:r>
            <a:r>
              <a:rPr lang="en-GB" sz="1800" dirty="0" err="1"/>
              <a:t>morajo</a:t>
            </a:r>
            <a:r>
              <a:rPr lang="en-GB" sz="1800" dirty="0"/>
              <a:t> </a:t>
            </a:r>
            <a:r>
              <a:rPr lang="en-GB" sz="1800" dirty="0" err="1"/>
              <a:t>te</a:t>
            </a:r>
            <a:r>
              <a:rPr lang="en-GB" sz="1800" dirty="0"/>
              <a:t> </a:t>
            </a:r>
            <a:r>
              <a:rPr lang="en-GB" sz="1800" dirty="0" err="1"/>
              <a:t>negotovosti</a:t>
            </a:r>
            <a:r>
              <a:rPr lang="en-GB" sz="1800" dirty="0"/>
              <a:t> </a:t>
            </a:r>
            <a:r>
              <a:rPr lang="en-GB" sz="1800" dirty="0" err="1"/>
              <a:t>obravnavati</a:t>
            </a:r>
            <a:r>
              <a:rPr lang="en-GB" sz="1800" dirty="0"/>
              <a:t>, da </a:t>
            </a:r>
            <a:r>
              <a:rPr lang="en-GB" sz="1800" dirty="0" err="1"/>
              <a:t>lahko</a:t>
            </a:r>
            <a:r>
              <a:rPr lang="en-GB" sz="1800" dirty="0"/>
              <a:t> </a:t>
            </a:r>
            <a:r>
              <a:rPr lang="en-GB" sz="1800" dirty="0" err="1"/>
              <a:t>uspešno</a:t>
            </a:r>
            <a:r>
              <a:rPr lang="en-GB" sz="1800" dirty="0"/>
              <a:t> </a:t>
            </a:r>
            <a:r>
              <a:rPr lang="en-GB" sz="1800" dirty="0" err="1"/>
              <a:t>načrtujejo</a:t>
            </a:r>
            <a:r>
              <a:rPr lang="en-GB" sz="1800" dirty="0"/>
              <a:t> in 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1952772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Kaj je </a:t>
            </a:r>
            <a:r>
              <a:rPr lang="en-GB" dirty="0" err="1"/>
              <a:t>povpraševanje</a:t>
            </a:r>
            <a:r>
              <a:rPr lang="en-GB" dirty="0"/>
              <a:t> </a:t>
            </a:r>
            <a:r>
              <a:rPr lang="en-GB" dirty="0" err="1"/>
              <a:t>strank</a:t>
            </a:r>
            <a:r>
              <a:rPr lang="en-GB" dirty="0"/>
              <a:t> in </a:t>
            </a:r>
            <a:r>
              <a:rPr lang="en-GB" dirty="0" err="1"/>
              <a:t>napovedovanje</a:t>
            </a:r>
            <a:r>
              <a:rPr lang="en-GB" dirty="0"/>
              <a:t> </a:t>
            </a:r>
            <a:r>
              <a:rPr lang="en-GB" dirty="0" err="1"/>
              <a:t>povpraševanja</a:t>
            </a:r>
            <a:r>
              <a:rPr lang="en-GB" dirty="0"/>
              <a:t>?</a:t>
            </a:r>
            <a:endParaRPr lang="sl-SI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800" dirty="0"/>
              <a:t>Eden </a:t>
            </a:r>
            <a:r>
              <a:rPr lang="en-GB" sz="1800" dirty="0" err="1"/>
              <a:t>največjih</a:t>
            </a:r>
            <a:r>
              <a:rPr lang="en-GB" sz="1800" dirty="0"/>
              <a:t> </a:t>
            </a:r>
            <a:r>
              <a:rPr lang="en-GB" sz="1800" dirty="0" err="1"/>
              <a:t>izzivov</a:t>
            </a:r>
            <a:r>
              <a:rPr lang="en-GB" sz="1800" dirty="0"/>
              <a:t> </a:t>
            </a:r>
            <a:r>
              <a:rPr lang="en-GB" sz="1800" dirty="0" err="1"/>
              <a:t>sodobnih</a:t>
            </a:r>
            <a:r>
              <a:rPr lang="en-GB" sz="1800" dirty="0"/>
              <a:t> </a:t>
            </a:r>
            <a:r>
              <a:rPr lang="en-GB" sz="1800" dirty="0" err="1"/>
              <a:t>oskrbovalnih</a:t>
            </a:r>
            <a:r>
              <a:rPr lang="en-GB" sz="1800" dirty="0"/>
              <a:t> </a:t>
            </a:r>
            <a:r>
              <a:rPr lang="en-GB" sz="1800" dirty="0" err="1"/>
              <a:t>verig</a:t>
            </a:r>
            <a:r>
              <a:rPr lang="en-GB" sz="1800" dirty="0"/>
              <a:t> je </a:t>
            </a:r>
            <a:r>
              <a:rPr lang="en-GB" sz="1800" dirty="0" err="1"/>
              <a:t>negotovost</a:t>
            </a:r>
            <a:r>
              <a:rPr lang="en-GB" sz="1800" dirty="0"/>
              <a:t> </a:t>
            </a:r>
            <a:r>
              <a:rPr lang="en-GB" sz="1800" dirty="0" err="1"/>
              <a:t>povpraševanja</a:t>
            </a:r>
            <a:r>
              <a:rPr lang="en-GB" sz="1800" dirty="0"/>
              <a:t>. To </a:t>
            </a:r>
            <a:r>
              <a:rPr lang="en-GB" sz="1800" dirty="0" err="1"/>
              <a:t>vprašanje</a:t>
            </a:r>
            <a:r>
              <a:rPr lang="en-GB" sz="1800" dirty="0"/>
              <a:t> je </a:t>
            </a:r>
            <a:r>
              <a:rPr lang="en-GB" sz="1800" dirty="0" err="1"/>
              <a:t>bilo</a:t>
            </a:r>
            <a:r>
              <a:rPr lang="en-GB" sz="1800" dirty="0"/>
              <a:t> </a:t>
            </a:r>
            <a:r>
              <a:rPr lang="en-GB" sz="1800" dirty="0" err="1"/>
              <a:t>izpostavljeno</a:t>
            </a:r>
            <a:r>
              <a:rPr lang="en-GB" sz="1800" dirty="0"/>
              <a:t> med </a:t>
            </a:r>
            <a:r>
              <a:rPr lang="en-GB" sz="1800" dirty="0" err="1"/>
              <a:t>nedavno</a:t>
            </a:r>
            <a:r>
              <a:rPr lang="en-GB" sz="1800" dirty="0"/>
              <a:t> </a:t>
            </a:r>
            <a:r>
              <a:rPr lang="en-GB" sz="1800" dirty="0" err="1"/>
              <a:t>pandemijo</a:t>
            </a:r>
            <a:r>
              <a:rPr lang="en-GB" sz="1800" dirty="0"/>
              <a:t> COVID-19, ki je </a:t>
            </a:r>
            <a:r>
              <a:rPr lang="en-GB" sz="1800" dirty="0" err="1"/>
              <a:t>povzročila</a:t>
            </a:r>
            <a:r>
              <a:rPr lang="en-GB" sz="1800" dirty="0"/>
              <a:t> </a:t>
            </a:r>
            <a:r>
              <a:rPr lang="en-GB" sz="1800" dirty="0" err="1"/>
              <a:t>obsežne</a:t>
            </a:r>
            <a:r>
              <a:rPr lang="en-GB" sz="1800" dirty="0"/>
              <a:t> </a:t>
            </a:r>
            <a:r>
              <a:rPr lang="en-GB" sz="1800" dirty="0" err="1"/>
              <a:t>motnje</a:t>
            </a:r>
            <a:r>
              <a:rPr lang="en-GB" sz="1800" dirty="0"/>
              <a:t> </a:t>
            </a:r>
            <a:r>
              <a:rPr lang="en-GB" sz="1800" dirty="0" err="1"/>
              <a:t>ter</a:t>
            </a:r>
            <a:r>
              <a:rPr lang="en-GB" sz="1800" dirty="0"/>
              <a:t> </a:t>
            </a:r>
            <a:r>
              <a:rPr lang="en-GB" sz="1800" dirty="0" err="1"/>
              <a:t>zapletla</a:t>
            </a:r>
            <a:r>
              <a:rPr lang="en-GB" sz="1800" dirty="0"/>
              <a:t> </a:t>
            </a:r>
            <a:r>
              <a:rPr lang="en-GB" sz="1800" dirty="0" err="1"/>
              <a:t>načrtovanje</a:t>
            </a:r>
            <a:r>
              <a:rPr lang="en-GB" sz="1800" dirty="0"/>
              <a:t> in </a:t>
            </a:r>
            <a:r>
              <a:rPr lang="en-GB" sz="1800" dirty="0" err="1"/>
              <a:t>nadzor</a:t>
            </a:r>
            <a:r>
              <a:rPr lang="en-GB" sz="1800" dirty="0"/>
              <a:t> </a:t>
            </a:r>
            <a:r>
              <a:rPr lang="en-GB" sz="1800" dirty="0" err="1"/>
              <a:t>dobavne</a:t>
            </a:r>
            <a:r>
              <a:rPr lang="en-GB" sz="1800" dirty="0"/>
              <a:t> </a:t>
            </a:r>
            <a:r>
              <a:rPr lang="en-GB" sz="1800" dirty="0" err="1"/>
              <a:t>verige</a:t>
            </a:r>
            <a:r>
              <a:rPr lang="en-GB" sz="1800" dirty="0"/>
              <a:t> (Nikolopoulos et al., 2020). Pri </a:t>
            </a:r>
            <a:r>
              <a:rPr lang="en-GB" sz="1800" dirty="0" err="1"/>
              <a:t>napovedovanju</a:t>
            </a:r>
            <a:r>
              <a:rPr lang="en-GB" sz="1800" dirty="0"/>
              <a:t> </a:t>
            </a:r>
            <a:r>
              <a:rPr lang="en-GB" sz="1800" dirty="0" err="1"/>
              <a:t>povpraševanja</a:t>
            </a:r>
            <a:r>
              <a:rPr lang="en-GB" sz="1800" dirty="0"/>
              <a:t> ne </a:t>
            </a:r>
            <a:r>
              <a:rPr lang="en-GB" sz="1800" dirty="0" err="1"/>
              <a:t>gre</a:t>
            </a:r>
            <a:r>
              <a:rPr lang="en-GB" sz="1800" dirty="0"/>
              <a:t> le za </a:t>
            </a:r>
            <a:r>
              <a:rPr lang="en-GB" sz="1800" dirty="0" err="1"/>
              <a:t>ocenjevanje</a:t>
            </a:r>
            <a:r>
              <a:rPr lang="en-GB" sz="1800" dirty="0"/>
              <a:t> </a:t>
            </a:r>
            <a:r>
              <a:rPr lang="en-GB" sz="1800" dirty="0" err="1"/>
              <a:t>prihodnjega</a:t>
            </a:r>
            <a:r>
              <a:rPr lang="en-GB" sz="1800" dirty="0"/>
              <a:t> </a:t>
            </a:r>
            <a:r>
              <a:rPr lang="en-GB" sz="1800" dirty="0" err="1"/>
              <a:t>povpraševanja</a:t>
            </a:r>
            <a:r>
              <a:rPr lang="en-GB" sz="1800" dirty="0"/>
              <a:t>, </a:t>
            </a:r>
            <a:r>
              <a:rPr lang="en-GB" sz="1800" dirty="0" err="1"/>
              <a:t>temveč</a:t>
            </a:r>
            <a:r>
              <a:rPr lang="en-GB" sz="1800" dirty="0"/>
              <a:t> </a:t>
            </a:r>
            <a:r>
              <a:rPr lang="en-GB" sz="1800" dirty="0" err="1"/>
              <a:t>vključuje</a:t>
            </a:r>
            <a:r>
              <a:rPr lang="en-GB" sz="1800" dirty="0"/>
              <a:t> </a:t>
            </a:r>
            <a:r>
              <a:rPr lang="en-GB" sz="1800" dirty="0" err="1"/>
              <a:t>tudi</a:t>
            </a:r>
            <a:r>
              <a:rPr lang="en-GB" sz="1800" dirty="0"/>
              <a:t> </a:t>
            </a:r>
            <a:r>
              <a:rPr lang="en-GB" sz="1800" dirty="0" err="1"/>
              <a:t>napovedovanje</a:t>
            </a:r>
            <a:r>
              <a:rPr lang="en-GB" sz="1800" dirty="0"/>
              <a:t> </a:t>
            </a:r>
            <a:r>
              <a:rPr lang="en-GB" sz="1800" dirty="0" err="1"/>
              <a:t>povpraševanja</a:t>
            </a:r>
            <a:r>
              <a:rPr lang="en-GB" sz="1800" dirty="0"/>
              <a:t> po </a:t>
            </a:r>
            <a:r>
              <a:rPr lang="en-GB" sz="1800" dirty="0" err="1"/>
              <a:t>številnih</a:t>
            </a:r>
            <a:r>
              <a:rPr lang="en-GB" sz="1800" dirty="0"/>
              <a:t> </a:t>
            </a:r>
            <a:r>
              <a:rPr lang="en-GB" sz="1800" dirty="0" err="1"/>
              <a:t>postavkah</a:t>
            </a:r>
            <a:r>
              <a:rPr lang="en-GB" sz="1800" dirty="0"/>
              <a:t> v </a:t>
            </a:r>
            <a:r>
              <a:rPr lang="en-GB" sz="1800" dirty="0" err="1"/>
              <a:t>dobavni</a:t>
            </a:r>
            <a:r>
              <a:rPr lang="en-GB" sz="1800" dirty="0"/>
              <a:t> </a:t>
            </a:r>
            <a:r>
              <a:rPr lang="en-GB" sz="1800" dirty="0" err="1"/>
              <a:t>verigi</a:t>
            </a:r>
            <a:r>
              <a:rPr lang="en-GB" sz="1800" dirty="0"/>
              <a:t>. </a:t>
            </a:r>
            <a:r>
              <a:rPr lang="en-GB" sz="1800" dirty="0" err="1"/>
              <a:t>Napovedovalci</a:t>
            </a:r>
            <a:r>
              <a:rPr lang="en-GB" sz="1800" dirty="0"/>
              <a:t> </a:t>
            </a:r>
            <a:r>
              <a:rPr lang="en-GB" sz="1800" dirty="0" err="1"/>
              <a:t>pogosto</a:t>
            </a:r>
            <a:r>
              <a:rPr lang="en-GB" sz="1800" dirty="0"/>
              <a:t> </a:t>
            </a:r>
            <a:r>
              <a:rPr lang="en-GB" sz="1800" dirty="0" err="1"/>
              <a:t>ekstrapolirajo</a:t>
            </a:r>
            <a:r>
              <a:rPr lang="en-GB" sz="1800" dirty="0"/>
              <a:t> </a:t>
            </a:r>
            <a:r>
              <a:rPr lang="en-GB" sz="1800" dirty="0" err="1"/>
              <a:t>podatke</a:t>
            </a:r>
            <a:r>
              <a:rPr lang="en-GB" sz="1800" dirty="0"/>
              <a:t> o </a:t>
            </a:r>
            <a:r>
              <a:rPr lang="en-GB" sz="1800" dirty="0" err="1"/>
              <a:t>časovnih</a:t>
            </a:r>
            <a:r>
              <a:rPr lang="en-GB" sz="1800" dirty="0"/>
              <a:t> </a:t>
            </a:r>
            <a:r>
              <a:rPr lang="en-GB" sz="1800" dirty="0" err="1"/>
              <a:t>vrstah</a:t>
            </a:r>
            <a:r>
              <a:rPr lang="en-GB" sz="1800" dirty="0"/>
              <a:t> za </a:t>
            </a:r>
            <a:r>
              <a:rPr lang="en-GB" sz="1800" dirty="0" err="1"/>
              <a:t>vsako</a:t>
            </a:r>
            <a:r>
              <a:rPr lang="en-GB" sz="1800" dirty="0"/>
              <a:t> </a:t>
            </a:r>
            <a:r>
              <a:rPr lang="en-GB" sz="1800" dirty="0" err="1"/>
              <a:t>skladiščno</a:t>
            </a:r>
            <a:r>
              <a:rPr lang="en-GB" sz="1800" dirty="0"/>
              <a:t> </a:t>
            </a:r>
            <a:r>
              <a:rPr lang="en-GB" sz="1800" dirty="0" err="1"/>
              <a:t>enoto</a:t>
            </a:r>
            <a:r>
              <a:rPr lang="en-GB" sz="1800" dirty="0"/>
              <a:t> (SKU) </a:t>
            </a:r>
            <a:r>
              <a:rPr lang="en-GB" sz="1800" dirty="0" err="1"/>
              <a:t>posebej</a:t>
            </a:r>
            <a:r>
              <a:rPr lang="en-GB" sz="1800" dirty="0"/>
              <a:t>, </a:t>
            </a:r>
            <a:r>
              <a:rPr lang="en-GB" sz="1800" dirty="0" err="1"/>
              <a:t>kar</a:t>
            </a:r>
            <a:r>
              <a:rPr lang="en-GB" sz="1800" dirty="0"/>
              <a:t> </a:t>
            </a:r>
            <a:r>
              <a:rPr lang="en-GB" sz="1800" dirty="0" err="1"/>
              <a:t>zahteva</a:t>
            </a:r>
            <a:r>
              <a:rPr lang="en-GB" sz="1800" dirty="0"/>
              <a:t> </a:t>
            </a:r>
            <a:r>
              <a:rPr lang="en-GB" sz="1800" dirty="0" err="1"/>
              <a:t>podrobno</a:t>
            </a:r>
            <a:r>
              <a:rPr lang="en-GB" sz="1800" dirty="0"/>
              <a:t> in </a:t>
            </a:r>
            <a:r>
              <a:rPr lang="en-GB" sz="1800" dirty="0" err="1"/>
              <a:t>natančno</a:t>
            </a:r>
            <a:r>
              <a:rPr lang="en-GB" sz="1800" dirty="0"/>
              <a:t> </a:t>
            </a:r>
            <a:r>
              <a:rPr lang="en-GB" sz="1800" dirty="0" err="1"/>
              <a:t>analizo</a:t>
            </a:r>
            <a:r>
              <a:rPr lang="en-GB" sz="1800" dirty="0"/>
              <a:t> </a:t>
            </a:r>
            <a:r>
              <a:rPr lang="en-GB" sz="1800" dirty="0" err="1"/>
              <a:t>podatkov</a:t>
            </a:r>
            <a:r>
              <a:rPr lang="en-GB" sz="1800" dirty="0"/>
              <a:t> (</a:t>
            </a:r>
            <a:r>
              <a:rPr lang="en-GB" sz="1800" dirty="0" err="1"/>
              <a:t>Mircetic</a:t>
            </a:r>
            <a:r>
              <a:rPr lang="en-GB" sz="1800" dirty="0"/>
              <a:t> et al., 2022).</a:t>
            </a:r>
            <a:endParaRPr lang="sl-SI" sz="1800" dirty="0"/>
          </a:p>
          <a:p>
            <a:r>
              <a:rPr lang="en-GB" sz="1800" dirty="0"/>
              <a:t>V </a:t>
            </a:r>
            <a:r>
              <a:rPr lang="en-GB" sz="1800" dirty="0" err="1"/>
              <a:t>praksi</a:t>
            </a:r>
            <a:r>
              <a:rPr lang="en-GB" sz="1800" dirty="0"/>
              <a:t> </a:t>
            </a:r>
            <a:r>
              <a:rPr lang="en-GB" sz="1800" dirty="0" err="1"/>
              <a:t>lahko</a:t>
            </a:r>
            <a:r>
              <a:rPr lang="en-GB" sz="1800" dirty="0"/>
              <a:t> </a:t>
            </a:r>
            <a:r>
              <a:rPr lang="en-GB" sz="1800" dirty="0" err="1"/>
              <a:t>napovedovanje</a:t>
            </a:r>
            <a:r>
              <a:rPr lang="en-GB" sz="1800" dirty="0"/>
              <a:t> </a:t>
            </a:r>
            <a:r>
              <a:rPr lang="en-GB" sz="1800" dirty="0" err="1"/>
              <a:t>povpraševanja</a:t>
            </a:r>
            <a:r>
              <a:rPr lang="en-GB" sz="1800" dirty="0"/>
              <a:t> v </a:t>
            </a:r>
            <a:r>
              <a:rPr lang="en-GB" sz="1800" dirty="0" err="1"/>
              <a:t>oskrbovalnih</a:t>
            </a:r>
            <a:r>
              <a:rPr lang="en-GB" sz="1800" dirty="0"/>
              <a:t> </a:t>
            </a:r>
            <a:r>
              <a:rPr lang="en-GB" sz="1800" dirty="0" err="1"/>
              <a:t>verigah</a:t>
            </a:r>
            <a:r>
              <a:rPr lang="en-GB" sz="1800" dirty="0"/>
              <a:t> </a:t>
            </a:r>
            <a:r>
              <a:rPr lang="en-GB" sz="1800" dirty="0" err="1"/>
              <a:t>ponazorimo</a:t>
            </a:r>
            <a:r>
              <a:rPr lang="en-GB" sz="1800" dirty="0"/>
              <a:t> s </a:t>
            </a:r>
            <a:r>
              <a:rPr lang="en-GB" sz="1800" dirty="0" err="1"/>
              <a:t>tem</a:t>
            </a:r>
            <a:r>
              <a:rPr lang="en-GB" sz="1800" dirty="0"/>
              <a:t>, </a:t>
            </a:r>
            <a:r>
              <a:rPr lang="en-GB" sz="1800" dirty="0" err="1"/>
              <a:t>kako</a:t>
            </a:r>
            <a:r>
              <a:rPr lang="en-GB" sz="1800" dirty="0"/>
              <a:t> </a:t>
            </a:r>
            <a:r>
              <a:rPr lang="en-GB" sz="1800" dirty="0" err="1"/>
              <a:t>trgovci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drobno</a:t>
            </a:r>
            <a:r>
              <a:rPr lang="en-GB" sz="1800" dirty="0"/>
              <a:t> </a:t>
            </a:r>
            <a:r>
              <a:rPr lang="en-GB" sz="1800" dirty="0" err="1"/>
              <a:t>uporabljajo</a:t>
            </a:r>
            <a:r>
              <a:rPr lang="en-GB" sz="1800" dirty="0"/>
              <a:t> </a:t>
            </a:r>
            <a:r>
              <a:rPr lang="en-GB" sz="1800" dirty="0" err="1"/>
              <a:t>podatke</a:t>
            </a:r>
            <a:r>
              <a:rPr lang="en-GB" sz="1800" dirty="0"/>
              <a:t> s </a:t>
            </a:r>
            <a:r>
              <a:rPr lang="en-GB" sz="1800" dirty="0" err="1"/>
              <a:t>prodajnih</a:t>
            </a:r>
            <a:r>
              <a:rPr lang="en-GB" sz="1800" dirty="0"/>
              <a:t> </a:t>
            </a:r>
            <a:r>
              <a:rPr lang="en-GB" sz="1800" dirty="0" err="1"/>
              <a:t>mest</a:t>
            </a:r>
            <a:r>
              <a:rPr lang="en-GB" sz="1800" dirty="0"/>
              <a:t> za </a:t>
            </a:r>
            <a:r>
              <a:rPr lang="en-GB" sz="1800" dirty="0" err="1"/>
              <a:t>izdelavo</a:t>
            </a:r>
            <a:r>
              <a:rPr lang="en-GB" sz="1800" dirty="0"/>
              <a:t> </a:t>
            </a:r>
            <a:r>
              <a:rPr lang="en-GB" sz="1800" dirty="0" err="1"/>
              <a:t>napovedi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ravni</a:t>
            </a:r>
            <a:r>
              <a:rPr lang="en-GB" sz="1800" dirty="0"/>
              <a:t> </a:t>
            </a:r>
            <a:r>
              <a:rPr lang="en-GB" sz="1800" dirty="0" err="1"/>
              <a:t>posamezne</a:t>
            </a:r>
            <a:r>
              <a:rPr lang="en-GB" sz="1800" dirty="0"/>
              <a:t> </a:t>
            </a:r>
            <a:r>
              <a:rPr lang="en-GB" sz="1800" dirty="0" err="1"/>
              <a:t>trgovine</a:t>
            </a:r>
            <a:r>
              <a:rPr lang="en-GB" sz="1800" dirty="0"/>
              <a:t>. Ta </a:t>
            </a:r>
            <a:r>
              <a:rPr lang="en-GB" sz="1800" dirty="0" err="1"/>
              <a:t>pristop</a:t>
            </a:r>
            <a:r>
              <a:rPr lang="en-GB" sz="1800" dirty="0"/>
              <a:t> </a:t>
            </a:r>
            <a:r>
              <a:rPr lang="en-GB" sz="1800" dirty="0" err="1"/>
              <a:t>poudarja</a:t>
            </a:r>
            <a:r>
              <a:rPr lang="en-GB" sz="1800" dirty="0"/>
              <a:t> </a:t>
            </a:r>
            <a:r>
              <a:rPr lang="en-GB" sz="1800" dirty="0" err="1"/>
              <a:t>potrebo</a:t>
            </a:r>
            <a:r>
              <a:rPr lang="en-GB" sz="1800" dirty="0"/>
              <a:t> po </a:t>
            </a:r>
            <a:r>
              <a:rPr lang="en-GB" sz="1800" dirty="0" err="1"/>
              <a:t>natančnem</a:t>
            </a:r>
            <a:r>
              <a:rPr lang="en-GB" sz="1800" dirty="0"/>
              <a:t> </a:t>
            </a:r>
            <a:r>
              <a:rPr lang="en-GB" sz="1800" dirty="0" err="1"/>
              <a:t>zbiranju</a:t>
            </a:r>
            <a:r>
              <a:rPr lang="en-GB" sz="1800" dirty="0"/>
              <a:t> in </a:t>
            </a:r>
            <a:r>
              <a:rPr lang="en-GB" sz="1800" dirty="0" err="1"/>
              <a:t>analizi</a:t>
            </a:r>
            <a:r>
              <a:rPr lang="en-GB" sz="1800" dirty="0"/>
              <a:t> </a:t>
            </a:r>
            <a:r>
              <a:rPr lang="en-GB" sz="1800" dirty="0" err="1"/>
              <a:t>podatkov</a:t>
            </a:r>
            <a:r>
              <a:rPr lang="en-GB" sz="1800" dirty="0"/>
              <a:t> za </a:t>
            </a:r>
            <a:r>
              <a:rPr lang="en-GB" sz="1800" dirty="0" err="1"/>
              <a:t>napovedovanje</a:t>
            </a:r>
            <a:r>
              <a:rPr lang="en-GB" sz="1800" dirty="0"/>
              <a:t> </a:t>
            </a:r>
            <a:r>
              <a:rPr lang="en-GB" sz="1800" dirty="0" err="1"/>
              <a:t>povpraševanja</a:t>
            </a:r>
            <a:r>
              <a:rPr lang="en-GB" sz="1800" dirty="0"/>
              <a:t> </a:t>
            </a:r>
            <a:r>
              <a:rPr lang="en-GB" sz="1800" dirty="0" err="1"/>
              <a:t>kupcev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podrobni</a:t>
            </a:r>
            <a:r>
              <a:rPr lang="en-GB" sz="1800" dirty="0"/>
              <a:t> </a:t>
            </a:r>
            <a:r>
              <a:rPr lang="en-GB" sz="1800" dirty="0" err="1"/>
              <a:t>ravni</a:t>
            </a:r>
            <a:r>
              <a:rPr lang="en-GB" sz="1800" dirty="0"/>
              <a:t>, </a:t>
            </a:r>
            <a:r>
              <a:rPr lang="en-GB" sz="1800" dirty="0" err="1"/>
              <a:t>kar</a:t>
            </a:r>
            <a:r>
              <a:rPr lang="en-GB" sz="1800" dirty="0"/>
              <a:t> </a:t>
            </a:r>
            <a:r>
              <a:rPr lang="en-GB" sz="1800" dirty="0" err="1"/>
              <a:t>zagotavlja</a:t>
            </a:r>
            <a:r>
              <a:rPr lang="en-GB" sz="1800" dirty="0"/>
              <a:t> </a:t>
            </a:r>
            <a:r>
              <a:rPr lang="en-GB" sz="1800" dirty="0" err="1"/>
              <a:t>odzivnost</a:t>
            </a:r>
            <a:r>
              <a:rPr lang="en-GB" sz="1800" dirty="0"/>
              <a:t> in </a:t>
            </a:r>
            <a:r>
              <a:rPr lang="en-GB" sz="1800" dirty="0" err="1"/>
              <a:t>učinkovitost</a:t>
            </a:r>
            <a:r>
              <a:rPr lang="en-GB" sz="1800" dirty="0"/>
              <a:t> </a:t>
            </a:r>
            <a:r>
              <a:rPr lang="en-GB" sz="1800" dirty="0" err="1"/>
              <a:t>delovanja</a:t>
            </a:r>
            <a:r>
              <a:rPr lang="en-GB" sz="1800" dirty="0"/>
              <a:t> </a:t>
            </a:r>
            <a:r>
              <a:rPr lang="en-GB" sz="1800" dirty="0" err="1"/>
              <a:t>dobavne</a:t>
            </a:r>
            <a:r>
              <a:rPr lang="en-GB" sz="1800" dirty="0"/>
              <a:t> </a:t>
            </a:r>
            <a:r>
              <a:rPr lang="en-GB" sz="1800" dirty="0" err="1"/>
              <a:t>verige</a:t>
            </a:r>
            <a:r>
              <a:rPr lang="en-GB" sz="1800" dirty="0"/>
              <a:t> (</a:t>
            </a:r>
            <a:r>
              <a:rPr lang="en-GB" sz="1800" dirty="0" err="1"/>
              <a:t>Mircetic</a:t>
            </a:r>
            <a:r>
              <a:rPr lang="en-GB" sz="1800" dirty="0"/>
              <a:t> et al., 2022). </a:t>
            </a:r>
            <a:r>
              <a:rPr lang="en-GB" sz="1800" dirty="0" err="1"/>
              <a:t>Učinkovitost</a:t>
            </a:r>
            <a:r>
              <a:rPr lang="en-GB" sz="1800" dirty="0"/>
              <a:t> teh </a:t>
            </a:r>
            <a:r>
              <a:rPr lang="en-GB" sz="1800" dirty="0" err="1"/>
              <a:t>prizadevanj</a:t>
            </a:r>
            <a:r>
              <a:rPr lang="en-GB" sz="1800" dirty="0"/>
              <a:t> za </a:t>
            </a:r>
            <a:r>
              <a:rPr lang="en-GB" sz="1800" dirty="0" err="1"/>
              <a:t>napovedovanje</a:t>
            </a:r>
            <a:r>
              <a:rPr lang="en-GB" sz="1800" dirty="0"/>
              <a:t> je </a:t>
            </a:r>
            <a:r>
              <a:rPr lang="en-GB" sz="1800" dirty="0" err="1"/>
              <a:t>ključnega</a:t>
            </a:r>
            <a:r>
              <a:rPr lang="en-GB" sz="1800" dirty="0"/>
              <a:t> </a:t>
            </a:r>
            <a:r>
              <a:rPr lang="en-GB" sz="1800" dirty="0" err="1"/>
              <a:t>pomena</a:t>
            </a:r>
            <a:r>
              <a:rPr lang="en-GB" sz="1800" dirty="0"/>
              <a:t> za </a:t>
            </a:r>
            <a:r>
              <a:rPr lang="en-GB" sz="1800" dirty="0" err="1"/>
              <a:t>ohranjanje</a:t>
            </a:r>
            <a:r>
              <a:rPr lang="en-GB" sz="1800" dirty="0"/>
              <a:t> </a:t>
            </a:r>
            <a:r>
              <a:rPr lang="en-GB" sz="1800" dirty="0" err="1"/>
              <a:t>usklajenosti</a:t>
            </a:r>
            <a:r>
              <a:rPr lang="en-GB" sz="1800" dirty="0"/>
              <a:t> </a:t>
            </a:r>
            <a:r>
              <a:rPr lang="en-GB" sz="1800" dirty="0" err="1"/>
              <a:t>dobavne</a:t>
            </a:r>
            <a:r>
              <a:rPr lang="en-GB" sz="1800" dirty="0"/>
              <a:t> </a:t>
            </a:r>
            <a:r>
              <a:rPr lang="en-GB" sz="1800" dirty="0" err="1"/>
              <a:t>verige</a:t>
            </a:r>
            <a:r>
              <a:rPr lang="en-GB" sz="1800" dirty="0"/>
              <a:t> in </a:t>
            </a:r>
            <a:r>
              <a:rPr lang="en-GB" sz="1800" dirty="0" err="1"/>
              <a:t>zmanjševanje</a:t>
            </a:r>
            <a:r>
              <a:rPr lang="en-GB" sz="1800" dirty="0"/>
              <a:t> </a:t>
            </a:r>
            <a:r>
              <a:rPr lang="en-GB" sz="1800" dirty="0" err="1"/>
              <a:t>stroškov</a:t>
            </a:r>
            <a:r>
              <a:rPr lang="en-GB" sz="1800" dirty="0"/>
              <a:t>.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37396260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Kaj je </a:t>
            </a:r>
            <a:r>
              <a:rPr lang="en-GB" dirty="0" err="1"/>
              <a:t>povpraševanje</a:t>
            </a:r>
            <a:r>
              <a:rPr lang="en-GB" dirty="0"/>
              <a:t> </a:t>
            </a:r>
            <a:r>
              <a:rPr lang="en-GB" dirty="0" err="1"/>
              <a:t>strank</a:t>
            </a:r>
            <a:r>
              <a:rPr lang="en-GB" dirty="0"/>
              <a:t> in </a:t>
            </a:r>
            <a:r>
              <a:rPr lang="en-GB" dirty="0" err="1"/>
              <a:t>napovedovanje</a:t>
            </a:r>
            <a:r>
              <a:rPr lang="en-GB" dirty="0"/>
              <a:t> </a:t>
            </a:r>
            <a:r>
              <a:rPr lang="en-GB" dirty="0" err="1"/>
              <a:t>povpraševanja</a:t>
            </a:r>
            <a:r>
              <a:rPr lang="en-GB" dirty="0"/>
              <a:t>?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800" dirty="0" err="1"/>
              <a:t>Zaradi</a:t>
            </a:r>
            <a:r>
              <a:rPr lang="en-GB" sz="1800" dirty="0"/>
              <a:t> </a:t>
            </a:r>
            <a:r>
              <a:rPr lang="en-GB" sz="1800" dirty="0" err="1"/>
              <a:t>spremenljivosti</a:t>
            </a:r>
            <a:r>
              <a:rPr lang="en-GB" sz="1800" dirty="0"/>
              <a:t> in </a:t>
            </a:r>
            <a:r>
              <a:rPr lang="en-GB" sz="1800" dirty="0" err="1"/>
              <a:t>negotovosti</a:t>
            </a:r>
            <a:r>
              <a:rPr lang="en-GB" sz="1800" dirty="0"/>
              <a:t>, </a:t>
            </a:r>
            <a:r>
              <a:rPr lang="en-GB" sz="1800" dirty="0" err="1"/>
              <a:t>povezanih</a:t>
            </a:r>
            <a:r>
              <a:rPr lang="en-GB" sz="1800" dirty="0"/>
              <a:t> s </a:t>
            </a:r>
            <a:r>
              <a:rPr lang="en-GB" sz="1800" dirty="0" err="1"/>
              <a:t>povpraševanjem</a:t>
            </a:r>
            <a:r>
              <a:rPr lang="en-GB" sz="1800" dirty="0"/>
              <a:t>, je to </a:t>
            </a:r>
            <a:r>
              <a:rPr lang="en-GB" sz="1800" dirty="0" err="1"/>
              <a:t>zahtevni</a:t>
            </a:r>
            <a:r>
              <a:rPr lang="en-GB" sz="1800" dirty="0"/>
              <a:t> </a:t>
            </a:r>
            <a:r>
              <a:rPr lang="en-GB" sz="1800" dirty="0" err="1"/>
              <a:t>vidik</a:t>
            </a:r>
            <a:r>
              <a:rPr lang="en-GB" sz="1800" dirty="0"/>
              <a:t> </a:t>
            </a:r>
            <a:r>
              <a:rPr lang="en-GB" sz="1800" dirty="0" err="1"/>
              <a:t>upravljanja</a:t>
            </a:r>
            <a:r>
              <a:rPr lang="en-GB" sz="1800" dirty="0"/>
              <a:t> </a:t>
            </a:r>
            <a:r>
              <a:rPr lang="en-GB" sz="1800" dirty="0" err="1"/>
              <a:t>dobavne</a:t>
            </a:r>
            <a:r>
              <a:rPr lang="en-GB" sz="1800" dirty="0"/>
              <a:t> </a:t>
            </a:r>
            <a:r>
              <a:rPr lang="en-GB" sz="1800" dirty="0" err="1"/>
              <a:t>verige</a:t>
            </a:r>
            <a:r>
              <a:rPr lang="en-GB" sz="1800" dirty="0"/>
              <a:t>. </a:t>
            </a:r>
            <a:r>
              <a:rPr lang="en-GB" sz="1800" dirty="0" err="1"/>
              <a:t>Če</a:t>
            </a:r>
            <a:r>
              <a:rPr lang="en-GB" sz="1800" dirty="0"/>
              <a:t> bi </a:t>
            </a:r>
            <a:r>
              <a:rPr lang="en-GB" sz="1800" dirty="0" err="1"/>
              <a:t>bilo</a:t>
            </a:r>
            <a:r>
              <a:rPr lang="en-GB" sz="1800" dirty="0"/>
              <a:t> </a:t>
            </a:r>
            <a:r>
              <a:rPr lang="en-GB" sz="1800" dirty="0" err="1"/>
              <a:t>povpraševanje</a:t>
            </a:r>
            <a:r>
              <a:rPr lang="en-GB" sz="1800" dirty="0"/>
              <a:t> </a:t>
            </a:r>
            <a:r>
              <a:rPr lang="en-GB" sz="1800" dirty="0" err="1"/>
              <a:t>strank</a:t>
            </a:r>
            <a:r>
              <a:rPr lang="en-GB" sz="1800" dirty="0"/>
              <a:t> </a:t>
            </a:r>
            <a:r>
              <a:rPr lang="en-GB" sz="1800" dirty="0" err="1"/>
              <a:t>konstantno</a:t>
            </a:r>
            <a:r>
              <a:rPr lang="en-GB" sz="1800" dirty="0"/>
              <a:t> </a:t>
            </a:r>
            <a:r>
              <a:rPr lang="en-GB" sz="1800" dirty="0" err="1"/>
              <a:t>ali</a:t>
            </a:r>
            <a:r>
              <a:rPr lang="en-GB" sz="1800" dirty="0"/>
              <a:t> bi ga </a:t>
            </a:r>
            <a:r>
              <a:rPr lang="en-GB" sz="1800" dirty="0" err="1"/>
              <a:t>bilo</a:t>
            </a:r>
            <a:r>
              <a:rPr lang="en-GB" sz="1800" dirty="0"/>
              <a:t> </a:t>
            </a:r>
            <a:r>
              <a:rPr lang="en-GB" sz="1800" dirty="0" err="1"/>
              <a:t>mogoče</a:t>
            </a:r>
            <a:r>
              <a:rPr lang="en-GB" sz="1800" dirty="0"/>
              <a:t> </a:t>
            </a:r>
            <a:r>
              <a:rPr lang="en-GB" sz="1800" dirty="0" err="1"/>
              <a:t>zanesljivo</a:t>
            </a:r>
            <a:r>
              <a:rPr lang="en-GB" sz="1800" dirty="0"/>
              <a:t> </a:t>
            </a:r>
            <a:r>
              <a:rPr lang="en-GB" sz="1800" dirty="0" err="1"/>
              <a:t>napovedati</a:t>
            </a:r>
            <a:r>
              <a:rPr lang="en-GB" sz="1800" dirty="0"/>
              <a:t>, bi </a:t>
            </a:r>
            <a:r>
              <a:rPr lang="en-GB" sz="1800" dirty="0" err="1"/>
              <a:t>bilo</a:t>
            </a:r>
            <a:r>
              <a:rPr lang="en-GB" sz="1800" dirty="0"/>
              <a:t> </a:t>
            </a:r>
            <a:r>
              <a:rPr lang="en-GB" sz="1800" dirty="0" err="1"/>
              <a:t>poslovanje</a:t>
            </a:r>
            <a:r>
              <a:rPr lang="en-GB" sz="1800" dirty="0"/>
              <a:t> </a:t>
            </a:r>
            <a:r>
              <a:rPr lang="en-GB" sz="1800" dirty="0" err="1"/>
              <a:t>dobavne</a:t>
            </a:r>
            <a:r>
              <a:rPr lang="en-GB" sz="1800" dirty="0"/>
              <a:t> </a:t>
            </a:r>
            <a:r>
              <a:rPr lang="en-GB" sz="1800" dirty="0" err="1"/>
              <a:t>verige</a:t>
            </a:r>
            <a:r>
              <a:rPr lang="en-GB" sz="1800" dirty="0"/>
              <a:t> </a:t>
            </a:r>
            <a:r>
              <a:rPr lang="en-GB" sz="1800" dirty="0" err="1"/>
              <a:t>veliko</a:t>
            </a:r>
            <a:r>
              <a:rPr lang="en-GB" sz="1800" dirty="0"/>
              <a:t> </a:t>
            </a:r>
            <a:r>
              <a:rPr lang="en-GB" sz="1800" dirty="0" err="1"/>
              <a:t>preprostejše</a:t>
            </a:r>
            <a:r>
              <a:rPr lang="en-GB" sz="1800" dirty="0"/>
              <a:t>. Ker pa </a:t>
            </a:r>
            <a:r>
              <a:rPr lang="en-GB" sz="1800" dirty="0" err="1"/>
              <a:t>povpraševanje</a:t>
            </a:r>
            <a:r>
              <a:rPr lang="en-GB" sz="1800" dirty="0"/>
              <a:t> </a:t>
            </a:r>
            <a:r>
              <a:rPr lang="en-GB" sz="1800" dirty="0" err="1"/>
              <a:t>niha</a:t>
            </a:r>
            <a:r>
              <a:rPr lang="en-GB" sz="1800" dirty="0"/>
              <a:t> in je </a:t>
            </a:r>
            <a:r>
              <a:rPr lang="en-GB" sz="1800" dirty="0" err="1"/>
              <a:t>pogosto</a:t>
            </a:r>
            <a:r>
              <a:rPr lang="en-GB" sz="1800" dirty="0"/>
              <a:t> </a:t>
            </a:r>
            <a:r>
              <a:rPr lang="en-GB" sz="1800" dirty="0" err="1"/>
              <a:t>nepredvidljivo</a:t>
            </a:r>
            <a:r>
              <a:rPr lang="en-GB" sz="1800" dirty="0"/>
              <a:t>, je </a:t>
            </a:r>
            <a:r>
              <a:rPr lang="en-GB" sz="1800" dirty="0" err="1"/>
              <a:t>natančno</a:t>
            </a:r>
            <a:r>
              <a:rPr lang="en-GB" sz="1800" dirty="0"/>
              <a:t> </a:t>
            </a:r>
            <a:r>
              <a:rPr lang="en-GB" sz="1800" dirty="0" err="1"/>
              <a:t>napovedovanje</a:t>
            </a:r>
            <a:r>
              <a:rPr lang="en-GB" sz="1800" dirty="0"/>
              <a:t> </a:t>
            </a:r>
            <a:r>
              <a:rPr lang="en-GB" sz="1800" dirty="0" err="1"/>
              <a:t>nujno</a:t>
            </a:r>
            <a:r>
              <a:rPr lang="en-GB" sz="1800" dirty="0"/>
              <a:t> za </a:t>
            </a:r>
            <a:r>
              <a:rPr lang="en-GB" sz="1800" dirty="0" err="1"/>
              <a:t>preprečevanje</a:t>
            </a:r>
            <a:r>
              <a:rPr lang="en-GB" sz="1800" dirty="0"/>
              <a:t> </a:t>
            </a:r>
            <a:r>
              <a:rPr lang="en-GB" sz="1800" dirty="0" err="1"/>
              <a:t>motenj</a:t>
            </a:r>
            <a:r>
              <a:rPr lang="en-GB" sz="1800" dirty="0"/>
              <a:t> in </a:t>
            </a:r>
            <a:r>
              <a:rPr lang="en-GB" sz="1800" dirty="0" err="1"/>
              <a:t>neučinkovitosti</a:t>
            </a:r>
            <a:r>
              <a:rPr lang="en-GB" sz="1800" dirty="0"/>
              <a:t> (</a:t>
            </a:r>
            <a:r>
              <a:rPr lang="en-GB" sz="1800" dirty="0" err="1"/>
              <a:t>Syntetos</a:t>
            </a:r>
            <a:r>
              <a:rPr lang="en-GB" sz="1800" dirty="0"/>
              <a:t> et al., 2016). </a:t>
            </a:r>
            <a:r>
              <a:rPr lang="en-GB" sz="1800" dirty="0" err="1"/>
              <a:t>Uspešnost</a:t>
            </a:r>
            <a:r>
              <a:rPr lang="en-GB" sz="1800" dirty="0"/>
              <a:t> </a:t>
            </a:r>
            <a:r>
              <a:rPr lang="en-GB" sz="1800" dirty="0" err="1"/>
              <a:t>delovanja</a:t>
            </a:r>
            <a:r>
              <a:rPr lang="en-GB" sz="1800" dirty="0"/>
              <a:t> </a:t>
            </a:r>
            <a:r>
              <a:rPr lang="en-GB" sz="1800" dirty="0" err="1"/>
              <a:t>dobavne</a:t>
            </a:r>
            <a:r>
              <a:rPr lang="en-GB" sz="1800" dirty="0"/>
              <a:t> </a:t>
            </a:r>
            <a:r>
              <a:rPr lang="en-GB" sz="1800" dirty="0" err="1"/>
              <a:t>verige</a:t>
            </a:r>
            <a:r>
              <a:rPr lang="en-GB" sz="1800" dirty="0"/>
              <a:t> je </a:t>
            </a:r>
            <a:r>
              <a:rPr lang="en-GB" sz="1800" dirty="0" err="1"/>
              <a:t>odvisna</a:t>
            </a:r>
            <a:r>
              <a:rPr lang="en-GB" sz="1800" dirty="0"/>
              <a:t> od </a:t>
            </a:r>
            <a:r>
              <a:rPr lang="en-GB" sz="1800" dirty="0" err="1"/>
              <a:t>sposobnosti</a:t>
            </a:r>
            <a:r>
              <a:rPr lang="en-GB" sz="1800" dirty="0"/>
              <a:t> </a:t>
            </a:r>
            <a:r>
              <a:rPr lang="en-GB" sz="1800" dirty="0" err="1"/>
              <a:t>predvidevanja</a:t>
            </a:r>
            <a:r>
              <a:rPr lang="en-GB" sz="1800" dirty="0"/>
              <a:t> teh </a:t>
            </a:r>
            <a:r>
              <a:rPr lang="en-GB" sz="1800" dirty="0" err="1"/>
              <a:t>nihanj</a:t>
            </a:r>
            <a:r>
              <a:rPr lang="en-GB" sz="1800" dirty="0"/>
              <a:t> in </a:t>
            </a:r>
            <a:r>
              <a:rPr lang="en-GB" sz="1800" dirty="0" err="1"/>
              <a:t>učinkovitega</a:t>
            </a:r>
            <a:r>
              <a:rPr lang="en-GB" sz="1800" dirty="0"/>
              <a:t> </a:t>
            </a:r>
            <a:r>
              <a:rPr lang="en-GB" sz="1800" dirty="0" err="1"/>
              <a:t>odzivanja</a:t>
            </a:r>
            <a:r>
              <a:rPr lang="en-GB" sz="1800" dirty="0"/>
              <a:t> </a:t>
            </a:r>
            <a:r>
              <a:rPr lang="en-GB" sz="1800" dirty="0" err="1"/>
              <a:t>nanje</a:t>
            </a:r>
            <a:r>
              <a:rPr lang="en-GB" sz="1800" dirty="0"/>
              <a:t>.</a:t>
            </a:r>
            <a:endParaRPr lang="sl-SI" sz="1800" dirty="0"/>
          </a:p>
          <a:p>
            <a:r>
              <a:rPr lang="sl-SI" sz="1800" dirty="0"/>
              <a:t>S</a:t>
            </a:r>
            <a:r>
              <a:rPr lang="en-GB" sz="1800" dirty="0" err="1"/>
              <a:t>posobnost</a:t>
            </a:r>
            <a:r>
              <a:rPr lang="en-GB" sz="1800" dirty="0"/>
              <a:t> </a:t>
            </a:r>
            <a:r>
              <a:rPr lang="en-GB" sz="1800" dirty="0" err="1"/>
              <a:t>natančnega</a:t>
            </a:r>
            <a:r>
              <a:rPr lang="en-GB" sz="1800" dirty="0"/>
              <a:t> </a:t>
            </a:r>
            <a:r>
              <a:rPr lang="en-GB" sz="1800" dirty="0" err="1"/>
              <a:t>napovedovanja</a:t>
            </a:r>
            <a:r>
              <a:rPr lang="en-GB" sz="1800" dirty="0"/>
              <a:t> </a:t>
            </a:r>
            <a:r>
              <a:rPr lang="en-GB" sz="1800" dirty="0" err="1"/>
              <a:t>povpraševanja</a:t>
            </a:r>
            <a:r>
              <a:rPr lang="en-GB" sz="1800" dirty="0"/>
              <a:t> </a:t>
            </a:r>
            <a:r>
              <a:rPr lang="en-GB" sz="1800" dirty="0" err="1"/>
              <a:t>kupcev</a:t>
            </a:r>
            <a:r>
              <a:rPr lang="en-GB" sz="1800" dirty="0"/>
              <a:t> je </a:t>
            </a:r>
            <a:r>
              <a:rPr lang="en-GB" sz="1800" dirty="0" err="1"/>
              <a:t>ključni</a:t>
            </a:r>
            <a:r>
              <a:rPr lang="en-GB" sz="1800" dirty="0"/>
              <a:t> </a:t>
            </a:r>
            <a:r>
              <a:rPr lang="en-GB" sz="1800" dirty="0" err="1"/>
              <a:t>dejavnik</a:t>
            </a:r>
            <a:r>
              <a:rPr lang="en-GB" sz="1800" dirty="0"/>
              <a:t> </a:t>
            </a:r>
            <a:r>
              <a:rPr lang="en-GB" sz="1800" dirty="0" err="1"/>
              <a:t>uspešnosti</a:t>
            </a:r>
            <a:r>
              <a:rPr lang="en-GB" sz="1800" dirty="0"/>
              <a:t> </a:t>
            </a:r>
            <a:r>
              <a:rPr lang="en-GB" sz="1800" dirty="0" err="1"/>
              <a:t>oskrbovalnih</a:t>
            </a:r>
            <a:r>
              <a:rPr lang="en-GB" sz="1800" dirty="0"/>
              <a:t> </a:t>
            </a:r>
            <a:r>
              <a:rPr lang="en-GB" sz="1800" dirty="0" err="1"/>
              <a:t>verig</a:t>
            </a:r>
            <a:r>
              <a:rPr lang="en-GB" sz="1800" dirty="0"/>
              <a:t>. Ne </a:t>
            </a:r>
            <a:r>
              <a:rPr lang="en-GB" sz="1800" dirty="0" err="1"/>
              <a:t>vpliva</a:t>
            </a:r>
            <a:r>
              <a:rPr lang="en-GB" sz="1800" dirty="0"/>
              <a:t> le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stroške</a:t>
            </a:r>
            <a:r>
              <a:rPr lang="en-GB" sz="1800" dirty="0"/>
              <a:t> in </a:t>
            </a:r>
            <a:r>
              <a:rPr lang="en-GB" sz="1800" dirty="0" err="1"/>
              <a:t>učinkovitost</a:t>
            </a:r>
            <a:r>
              <a:rPr lang="en-GB" sz="1800" dirty="0"/>
              <a:t> </a:t>
            </a:r>
            <a:r>
              <a:rPr lang="en-GB" sz="1800" dirty="0" err="1"/>
              <a:t>logistike</a:t>
            </a:r>
            <a:r>
              <a:rPr lang="en-GB" sz="1800" dirty="0"/>
              <a:t>, </a:t>
            </a:r>
            <a:r>
              <a:rPr lang="en-GB" sz="1800" dirty="0" err="1"/>
              <a:t>temveč</a:t>
            </a:r>
            <a:r>
              <a:rPr lang="en-GB" sz="1800" dirty="0"/>
              <a:t> </a:t>
            </a:r>
            <a:r>
              <a:rPr lang="en-GB" sz="1800" dirty="0" err="1"/>
              <a:t>ima</a:t>
            </a:r>
            <a:r>
              <a:rPr lang="en-GB" sz="1800" dirty="0"/>
              <a:t> </a:t>
            </a:r>
            <a:r>
              <a:rPr lang="en-GB" sz="1800" dirty="0" err="1"/>
              <a:t>tudi</a:t>
            </a:r>
            <a:r>
              <a:rPr lang="en-GB" sz="1800" dirty="0"/>
              <a:t> </a:t>
            </a:r>
            <a:r>
              <a:rPr lang="en-GB" sz="1800" dirty="0" err="1"/>
              <a:t>ključno</a:t>
            </a:r>
            <a:r>
              <a:rPr lang="en-GB" sz="1800" dirty="0"/>
              <a:t> </a:t>
            </a:r>
            <a:r>
              <a:rPr lang="en-GB" sz="1800" dirty="0" err="1"/>
              <a:t>vlogo</a:t>
            </a:r>
            <a:r>
              <a:rPr lang="en-GB" sz="1800" dirty="0"/>
              <a:t> </a:t>
            </a:r>
            <a:r>
              <a:rPr lang="en-GB" sz="1800" dirty="0" err="1"/>
              <a:t>pri</a:t>
            </a:r>
            <a:r>
              <a:rPr lang="en-GB" sz="1800" dirty="0"/>
              <a:t> </a:t>
            </a:r>
            <a:r>
              <a:rPr lang="en-GB" sz="1800" dirty="0" err="1"/>
              <a:t>zagotavljanju</a:t>
            </a:r>
            <a:r>
              <a:rPr lang="en-GB" sz="1800" dirty="0"/>
              <a:t>, da so </a:t>
            </a:r>
            <a:r>
              <a:rPr lang="en-GB" sz="1800" dirty="0" err="1"/>
              <a:t>operacije</a:t>
            </a:r>
            <a:r>
              <a:rPr lang="en-GB" sz="1800" dirty="0"/>
              <a:t> </a:t>
            </a:r>
            <a:r>
              <a:rPr lang="en-GB" sz="1800" dirty="0" err="1"/>
              <a:t>oskrbne</a:t>
            </a:r>
            <a:r>
              <a:rPr lang="en-GB" sz="1800" dirty="0"/>
              <a:t> </a:t>
            </a:r>
            <a:r>
              <a:rPr lang="en-GB" sz="1800" dirty="0" err="1"/>
              <a:t>verige</a:t>
            </a:r>
            <a:r>
              <a:rPr lang="en-GB" sz="1800" dirty="0"/>
              <a:t> dobro </a:t>
            </a:r>
            <a:r>
              <a:rPr lang="en-GB" sz="1800" dirty="0" err="1"/>
              <a:t>usklajene</a:t>
            </a:r>
            <a:r>
              <a:rPr lang="en-GB" sz="1800" dirty="0"/>
              <a:t> in se </a:t>
            </a:r>
            <a:r>
              <a:rPr lang="en-GB" sz="1800" dirty="0" err="1"/>
              <a:t>odzivajo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zahteve</a:t>
            </a:r>
            <a:r>
              <a:rPr lang="en-GB" sz="1800" dirty="0"/>
              <a:t> </a:t>
            </a:r>
            <a:r>
              <a:rPr lang="en-GB" sz="1800" dirty="0" err="1"/>
              <a:t>trga</a:t>
            </a:r>
            <a:r>
              <a:rPr lang="en-GB" sz="1800" dirty="0"/>
              <a:t>. Ker </a:t>
            </a:r>
            <a:r>
              <a:rPr lang="en-GB" sz="1800" dirty="0" err="1"/>
              <a:t>postajajo</a:t>
            </a:r>
            <a:r>
              <a:rPr lang="en-GB" sz="1800" dirty="0"/>
              <a:t> </a:t>
            </a:r>
            <a:r>
              <a:rPr lang="en-GB" sz="1800" dirty="0" err="1"/>
              <a:t>oskrbovalne</a:t>
            </a:r>
            <a:r>
              <a:rPr lang="en-GB" sz="1800" dirty="0"/>
              <a:t> </a:t>
            </a:r>
            <a:r>
              <a:rPr lang="en-GB" sz="1800" dirty="0" err="1"/>
              <a:t>verige</a:t>
            </a:r>
            <a:r>
              <a:rPr lang="en-GB" sz="1800" dirty="0"/>
              <a:t> </a:t>
            </a:r>
            <a:r>
              <a:rPr lang="en-GB" sz="1800" dirty="0" err="1"/>
              <a:t>vse</a:t>
            </a:r>
            <a:r>
              <a:rPr lang="en-GB" sz="1800" dirty="0"/>
              <a:t> </a:t>
            </a:r>
            <a:r>
              <a:rPr lang="en-GB" sz="1800" dirty="0" err="1"/>
              <a:t>bolj</a:t>
            </a:r>
            <a:r>
              <a:rPr lang="en-GB" sz="1800" dirty="0"/>
              <a:t> </a:t>
            </a:r>
            <a:r>
              <a:rPr lang="en-GB" sz="1800" dirty="0" err="1"/>
              <a:t>zapletene</a:t>
            </a:r>
            <a:r>
              <a:rPr lang="en-GB" sz="1800" dirty="0"/>
              <a:t> in </a:t>
            </a:r>
            <a:r>
              <a:rPr lang="en-GB" sz="1800" dirty="0" err="1"/>
              <a:t>medsebojno</a:t>
            </a:r>
            <a:r>
              <a:rPr lang="en-GB" sz="1800" dirty="0"/>
              <a:t> </a:t>
            </a:r>
            <a:r>
              <a:rPr lang="en-GB" sz="1800" dirty="0" err="1"/>
              <a:t>povezane</a:t>
            </a:r>
            <a:r>
              <a:rPr lang="en-GB" sz="1800" dirty="0"/>
              <a:t>, se </a:t>
            </a:r>
            <a:r>
              <a:rPr lang="en-GB" sz="1800" dirty="0" err="1"/>
              <a:t>bo</a:t>
            </a:r>
            <a:r>
              <a:rPr lang="en-GB" sz="1800" dirty="0"/>
              <a:t> </a:t>
            </a:r>
            <a:r>
              <a:rPr lang="en-GB" sz="1800" dirty="0" err="1"/>
              <a:t>pomen</a:t>
            </a:r>
            <a:r>
              <a:rPr lang="en-GB" sz="1800" dirty="0"/>
              <a:t> </a:t>
            </a:r>
            <a:r>
              <a:rPr lang="en-GB" sz="1800" dirty="0" err="1"/>
              <a:t>napovedovanja</a:t>
            </a:r>
            <a:r>
              <a:rPr lang="en-GB" sz="1800" dirty="0"/>
              <a:t> </a:t>
            </a:r>
            <a:r>
              <a:rPr lang="en-GB" sz="1800" dirty="0" err="1"/>
              <a:t>povpraševanja</a:t>
            </a:r>
            <a:r>
              <a:rPr lang="en-GB" sz="1800" dirty="0"/>
              <a:t> in z </a:t>
            </a:r>
            <a:r>
              <a:rPr lang="en-GB" sz="1800" dirty="0" err="1"/>
              <a:t>njim</a:t>
            </a:r>
            <a:r>
              <a:rPr lang="en-GB" sz="1800" dirty="0"/>
              <a:t> </a:t>
            </a:r>
            <a:r>
              <a:rPr lang="en-GB" sz="1800" dirty="0" err="1"/>
              <a:t>povezanih</a:t>
            </a:r>
            <a:r>
              <a:rPr lang="en-GB" sz="1800" dirty="0"/>
              <a:t> </a:t>
            </a:r>
            <a:r>
              <a:rPr lang="en-GB" sz="1800" dirty="0" err="1"/>
              <a:t>izzivov</a:t>
            </a:r>
            <a:r>
              <a:rPr lang="en-GB" sz="1800" dirty="0"/>
              <a:t> </a:t>
            </a:r>
            <a:r>
              <a:rPr lang="en-GB" sz="1800" dirty="0" err="1"/>
              <a:t>še</a:t>
            </a:r>
            <a:r>
              <a:rPr lang="en-GB" sz="1800" dirty="0"/>
              <a:t> </a:t>
            </a:r>
            <a:r>
              <a:rPr lang="en-GB" sz="1800" dirty="0" err="1"/>
              <a:t>povečeval</a:t>
            </a:r>
            <a:r>
              <a:rPr lang="en-GB" sz="1800" dirty="0"/>
              <a:t>.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27343702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Napovedovanje </a:t>
            </a:r>
            <a:r>
              <a:rPr lang="en-GB" dirty="0" err="1"/>
              <a:t>povpraševanja</a:t>
            </a:r>
            <a:r>
              <a:rPr lang="en-GB" dirty="0"/>
              <a:t> v </a:t>
            </a:r>
            <a:r>
              <a:rPr lang="en-GB" dirty="0" err="1"/>
              <a:t>živilski</a:t>
            </a:r>
            <a:r>
              <a:rPr lang="en-GB" dirty="0"/>
              <a:t> </a:t>
            </a:r>
            <a:r>
              <a:rPr lang="en-GB" dirty="0" err="1"/>
              <a:t>industriji</a:t>
            </a:r>
            <a:endParaRPr lang="pl-PL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790994" y="5504076"/>
            <a:ext cx="4224233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sl-SI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Slika 1</a:t>
            </a:r>
            <a:r>
              <a:rPr lang="sr-Latn-RS" sz="1100" dirty="0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. Osnovni koraki za pravilno izvajanje napovedi v podjetju 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12" name="Skupina 11">
            <a:extLst>
              <a:ext uri="{FF2B5EF4-FFF2-40B4-BE49-F238E27FC236}">
                <a16:creationId xmlns:a16="http://schemas.microsoft.com/office/drawing/2014/main" id="{90EFDDA7-7BFF-CA8D-D6BD-F1EA3C6D14C0}"/>
              </a:ext>
            </a:extLst>
          </p:cNvPr>
          <p:cNvGrpSpPr/>
          <p:nvPr/>
        </p:nvGrpSpPr>
        <p:grpSpPr>
          <a:xfrm>
            <a:off x="4111427" y="1388533"/>
            <a:ext cx="3724473" cy="4115543"/>
            <a:chOff x="4111427" y="1388533"/>
            <a:chExt cx="3724473" cy="4115543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11427" y="1388533"/>
              <a:ext cx="3724473" cy="4115543"/>
            </a:xfrm>
            <a:prstGeom prst="rect">
              <a:avLst/>
            </a:prstGeom>
          </p:spPr>
        </p:pic>
        <p:grpSp>
          <p:nvGrpSpPr>
            <p:cNvPr id="10" name="Skupina 9">
              <a:extLst>
                <a:ext uri="{FF2B5EF4-FFF2-40B4-BE49-F238E27FC236}">
                  <a16:creationId xmlns:a16="http://schemas.microsoft.com/office/drawing/2014/main" id="{6D7EE697-AEF0-A4C7-D0EB-00B36F2B688D}"/>
                </a:ext>
              </a:extLst>
            </p:cNvPr>
            <p:cNvGrpSpPr/>
            <p:nvPr/>
          </p:nvGrpSpPr>
          <p:grpSpPr>
            <a:xfrm>
              <a:off x="4419840" y="1569631"/>
              <a:ext cx="2696952" cy="3607770"/>
              <a:chOff x="4419840" y="1569631"/>
              <a:chExt cx="2696952" cy="3607770"/>
            </a:xfrm>
          </p:grpSpPr>
          <p:sp>
            <p:nvSpPr>
              <p:cNvPr id="6" name="PoljeZBesedilom 5">
                <a:extLst>
                  <a:ext uri="{FF2B5EF4-FFF2-40B4-BE49-F238E27FC236}">
                    <a16:creationId xmlns:a16="http://schemas.microsoft.com/office/drawing/2014/main" id="{06BD3E36-AB92-BFEE-0FCA-AB04FA0A6D16}"/>
                  </a:ext>
                </a:extLst>
              </p:cNvPr>
              <p:cNvSpPr txBox="1"/>
              <p:nvPr/>
            </p:nvSpPr>
            <p:spPr>
              <a:xfrm>
                <a:off x="4419840" y="1569631"/>
                <a:ext cx="2619315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sl-SI" sz="10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Opredelitev problema napovedovanja</a:t>
                </a:r>
                <a:endParaRPr lang="en-GB" sz="1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7" name="PoljeZBesedilom 6">
                <a:extLst>
                  <a:ext uri="{FF2B5EF4-FFF2-40B4-BE49-F238E27FC236}">
                    <a16:creationId xmlns:a16="http://schemas.microsoft.com/office/drawing/2014/main" id="{9C096A42-F29E-6469-1C2B-8C1937EA04E8}"/>
                  </a:ext>
                </a:extLst>
              </p:cNvPr>
              <p:cNvSpPr txBox="1"/>
              <p:nvPr/>
            </p:nvSpPr>
            <p:spPr>
              <a:xfrm>
                <a:off x="4497477" y="2345293"/>
                <a:ext cx="2619315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sl-SI" sz="10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Zbiranje informacij in razgovori s strokovnjaki</a:t>
                </a:r>
                <a:endParaRPr lang="en-GB" sz="1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8" name="PoljeZBesedilom 7">
                <a:extLst>
                  <a:ext uri="{FF2B5EF4-FFF2-40B4-BE49-F238E27FC236}">
                    <a16:creationId xmlns:a16="http://schemas.microsoft.com/office/drawing/2014/main" id="{1D57BA13-5094-B0B3-A094-9220727DF119}"/>
                  </a:ext>
                </a:extLst>
              </p:cNvPr>
              <p:cNvSpPr txBox="1"/>
              <p:nvPr/>
            </p:nvSpPr>
            <p:spPr>
              <a:xfrm>
                <a:off x="4497476" y="3269237"/>
                <a:ext cx="2619315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sl-SI" sz="10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Predhodna analiza podatkov</a:t>
                </a:r>
                <a:endParaRPr lang="en-GB" sz="1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9" name="PoljeZBesedilom 8">
                <a:extLst>
                  <a:ext uri="{FF2B5EF4-FFF2-40B4-BE49-F238E27FC236}">
                    <a16:creationId xmlns:a16="http://schemas.microsoft.com/office/drawing/2014/main" id="{3DA1EEDB-EB18-CE6D-9DA3-54BFCB223B1F}"/>
                  </a:ext>
                </a:extLst>
              </p:cNvPr>
              <p:cNvSpPr txBox="1"/>
              <p:nvPr/>
            </p:nvSpPr>
            <p:spPr>
              <a:xfrm>
                <a:off x="4497475" y="4001629"/>
                <a:ext cx="2619315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sl-SI" sz="10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Oblikovanje modela napovedovanja</a:t>
                </a:r>
                <a:endParaRPr lang="en-GB" sz="1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11" name="PoljeZBesedilom 10">
                <a:extLst>
                  <a:ext uri="{FF2B5EF4-FFF2-40B4-BE49-F238E27FC236}">
                    <a16:creationId xmlns:a16="http://schemas.microsoft.com/office/drawing/2014/main" id="{5ECF206D-3D4D-1BFD-19C6-843332DCB198}"/>
                  </a:ext>
                </a:extLst>
              </p:cNvPr>
              <p:cNvSpPr txBox="1"/>
              <p:nvPr/>
            </p:nvSpPr>
            <p:spPr>
              <a:xfrm>
                <a:off x="4497475" y="4777291"/>
                <a:ext cx="2619315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sl-SI" sz="10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Napovedovanje in vrednotenje napovedi</a:t>
                </a:r>
                <a:endParaRPr lang="en-GB" sz="1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21420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Napovedovanje </a:t>
            </a:r>
            <a:r>
              <a:rPr lang="en-GB" dirty="0" err="1"/>
              <a:t>povpraševanja</a:t>
            </a:r>
            <a:r>
              <a:rPr lang="en-GB" dirty="0"/>
              <a:t> v </a:t>
            </a:r>
            <a:r>
              <a:rPr lang="en-GB" dirty="0" err="1"/>
              <a:t>živilski</a:t>
            </a:r>
            <a:r>
              <a:rPr lang="en-GB" dirty="0"/>
              <a:t> </a:t>
            </a:r>
            <a:r>
              <a:rPr lang="en-GB" dirty="0" err="1"/>
              <a:t>industriji</a:t>
            </a:r>
            <a:endParaRPr lang="pl-PL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775752" y="5504076"/>
            <a:ext cx="4254691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sl-SI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Slika 2</a:t>
            </a:r>
            <a:r>
              <a:rPr kumimoji="0" lang="sr-Latn-RS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.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 </a:t>
            </a:r>
            <a:r>
              <a:rPr lang="pl-PL" sz="1100" dirty="0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Podatki o povpraševanju za opazovano živilsko podjetje.</a:t>
            </a:r>
            <a:r>
              <a:rPr lang="en-GB" sz="1100" dirty="0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.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 descr="D:\Atina\slike\Fig 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666" y="1408961"/>
            <a:ext cx="7941734" cy="40951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39752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Napovedovanje </a:t>
            </a:r>
            <a:r>
              <a:rPr lang="en-GB" dirty="0" err="1"/>
              <a:t>povpraševanja</a:t>
            </a:r>
            <a:r>
              <a:rPr lang="en-GB" dirty="0"/>
              <a:t> v </a:t>
            </a:r>
            <a:r>
              <a:rPr lang="en-GB" dirty="0" err="1"/>
              <a:t>živilski</a:t>
            </a:r>
            <a:r>
              <a:rPr lang="en-GB" dirty="0"/>
              <a:t> </a:t>
            </a:r>
            <a:r>
              <a:rPr lang="en-GB" dirty="0" err="1"/>
              <a:t>industriji</a:t>
            </a:r>
            <a:endParaRPr lang="pl-PL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4331994" y="5504076"/>
            <a:ext cx="3142207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sl-SI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Slika 3</a:t>
            </a:r>
            <a:r>
              <a:rPr kumimoji="0" lang="sr-Latn-RS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.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 </a:t>
            </a:r>
            <a:r>
              <a:rPr lang="pl-PL" sz="1100" dirty="0"/>
              <a:t>Razčlenitev STL podatkov o povpraševanju.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6"/>
          <p:cNvPicPr/>
          <p:nvPr/>
        </p:nvPicPr>
        <p:blipFill>
          <a:blip r:embed="rId2"/>
          <a:stretch>
            <a:fillRect/>
          </a:stretch>
        </p:blipFill>
        <p:spPr>
          <a:xfrm>
            <a:off x="2345267" y="1481668"/>
            <a:ext cx="6758093" cy="383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298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Napovedovanje </a:t>
            </a:r>
            <a:r>
              <a:rPr lang="en-GB" dirty="0" err="1"/>
              <a:t>povpraševanja</a:t>
            </a:r>
            <a:r>
              <a:rPr lang="en-GB" dirty="0"/>
              <a:t> v </a:t>
            </a:r>
            <a:r>
              <a:rPr lang="en-GB" dirty="0" err="1"/>
              <a:t>živilski</a:t>
            </a:r>
            <a:r>
              <a:rPr lang="en-GB" dirty="0"/>
              <a:t> </a:t>
            </a:r>
            <a:r>
              <a:rPr lang="en-GB" dirty="0" err="1"/>
              <a:t>industriji</a:t>
            </a:r>
            <a:endParaRPr lang="pl-PL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157133" y="148166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0656198"/>
              </p:ext>
            </p:extLst>
          </p:nvPr>
        </p:nvGraphicFramePr>
        <p:xfrm>
          <a:off x="3998597" y="1558929"/>
          <a:ext cx="3565097" cy="2878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073400" imgH="241300" progId="Equation.3">
                  <p:embed/>
                </p:oleObj>
              </mc:Choice>
              <mc:Fallback>
                <p:oleObj name="Equation" r:id="rId2" imgW="3073400" imgH="2413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8597" y="1558929"/>
                        <a:ext cx="3565097" cy="28786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8000" y="2090164"/>
            <a:ext cx="2841095" cy="95097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3000" y="3102152"/>
            <a:ext cx="1656292" cy="192863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22332" y="5104056"/>
            <a:ext cx="1570567" cy="679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28956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Ustvari nov dokument." ma:contentTypeScope="" ma:versionID="87ef5a6ca8db3d8970e8275f87fe6ad0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427170dd430623581aaac7a1b5010d4e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Oznake slike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V skupni rabi z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V skupni rabi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vsebine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99C2F7F-DEB9-47F6-8B32-7847611BDFF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2fe6ce-cc5e-4661-b3e6-d9d5535f70b5"/>
    <ds:schemaRef ds:uri="d9bddfac-6dc9-4958-8f35-4d0da3af22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1A76C46-9B09-438D-B5F8-A1AC0A7C518F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customXml/itemProps3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2971</TotalTime>
  <Words>1078</Words>
  <Application>Microsoft Office PowerPoint</Application>
  <PresentationFormat>Panoramiczny</PresentationFormat>
  <Paragraphs>106</Paragraphs>
  <Slides>17</Slides>
  <Notes>0</Notes>
  <HiddenSlides>0</HiddenSlides>
  <MMClips>0</MMClips>
  <ScaleCrop>false</ScaleCrop>
  <HeadingPairs>
    <vt:vector size="8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17</vt:i4>
      </vt:variant>
    </vt:vector>
  </HeadingPairs>
  <TitlesOfParts>
    <vt:vector size="22" baseType="lpstr">
      <vt:lpstr>Arial</vt:lpstr>
      <vt:lpstr>Calibri</vt:lpstr>
      <vt:lpstr>Tahoma</vt:lpstr>
      <vt:lpstr>Motyw pakietu Office</vt:lpstr>
      <vt:lpstr>Equation</vt:lpstr>
      <vt:lpstr>Statistical methods for analysing logistics data</vt:lpstr>
      <vt:lpstr>Agenda</vt:lpstr>
      <vt:lpstr>Kaj je povpraševanje strank in napovedovanje povpraševanja?</vt:lpstr>
      <vt:lpstr>Kaj je povpraševanje strank in napovedovanje povpraševanja?</vt:lpstr>
      <vt:lpstr>Kaj je povpraševanje strank in napovedovanje povpraševanja?</vt:lpstr>
      <vt:lpstr>Napovedovanje povpraševanja v živilski industriji</vt:lpstr>
      <vt:lpstr>Napovedovanje povpraševanja v živilski industriji</vt:lpstr>
      <vt:lpstr>Napovedovanje povpraševanja v živilski industriji</vt:lpstr>
      <vt:lpstr>Napovedovanje povpraševanja v živilski industriji</vt:lpstr>
      <vt:lpstr>Napovedovanje povpraševanja v živilski industriji</vt:lpstr>
      <vt:lpstr>Napovedovanje povpraševanja v živilski industriji</vt:lpstr>
      <vt:lpstr>Napovedovanje povpraševanja v živilski industriji</vt:lpstr>
      <vt:lpstr>Napovedi o prihodnjem povpraševanju</vt:lpstr>
      <vt:lpstr>Napovedovanje povpraševanja v živilski industriji</vt:lpstr>
      <vt:lpstr>Povzetek</vt:lpstr>
      <vt:lpstr>Avtorji: Sanja Bojić Kristijan Brglez Maja Fošner Roman Gumzej Rebeka Kovačič Lukman Benjamin Marcen Marinko Maslarić Boško Matović Dejan Mirčetić  Končna verzija: Junij 2025</vt:lpstr>
      <vt:lpstr>Najlepša hvala za vašo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KRS</cp:lastModifiedBy>
  <cp:revision>35</cp:revision>
  <dcterms:created xsi:type="dcterms:W3CDTF">2023-07-06T12:09:08Z</dcterms:created>
  <dcterms:modified xsi:type="dcterms:W3CDTF">2025-10-28T14:25:46Z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MediaServiceImageTags">
    <vt:lpwstr/>
  </property>
</Properties>
</file>