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335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1" name="Slika 1">
            <a:extLst>
              <a:ext uri="{FF2B5EF4-FFF2-40B4-BE49-F238E27FC236}">
                <a16:creationId xmlns:a16="http://schemas.microsoft.com/office/drawing/2014/main" id="{A9C1FC2D-51DE-9862-369D-9F1F79A5446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e tekstowe 5">
            <a:extLst>
              <a:ext uri="{FF2B5EF4-FFF2-40B4-BE49-F238E27FC236}">
                <a16:creationId xmlns:a16="http://schemas.microsoft.com/office/drawing/2014/main" id="{F3806E18-57BD-0F41-9FAD-CFDE1ECF07AE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Statistical methods for analysing logistics data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50" y="3172628"/>
            <a:ext cx="6764260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Napovedovanje povpraševanja, vizualizacija in inženiring časovnih vrst v dobavnih verigah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15FB150D-D43D-5D77-65A6-384CBF4D7592}"/>
              </a:ext>
            </a:extLst>
          </p:cNvPr>
          <p:cNvGrpSpPr/>
          <p:nvPr/>
        </p:nvGrpSpPr>
        <p:grpSpPr>
          <a:xfrm>
            <a:off x="-170560" y="5378273"/>
            <a:ext cx="6096000" cy="1422929"/>
            <a:chOff x="-170560" y="5378273"/>
            <a:chExt cx="6096000" cy="1422929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E75472FC-8586-CD40-B9C9-501654F4C92D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630DA305-12C3-95C1-9D30-A2787AF3AE0C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28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4404-DBA2-5785-972F-F3CE6AAC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4" y="1385469"/>
            <a:ext cx="2308677" cy="51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9654D-7E12-75BD-3DFF-BB3500E2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0" y="2101699"/>
            <a:ext cx="3205285" cy="172327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110A568-F8E8-CA1D-8445-D9C3A39F8554}"/>
              </a:ext>
            </a:extLst>
          </p:cNvPr>
          <p:cNvSpPr txBox="1"/>
          <p:nvPr/>
        </p:nvSpPr>
        <p:spPr>
          <a:xfrm>
            <a:off x="4852947" y="1439367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Podatke prikažite na grafikonu. Opredelite nenavadna opažanja. Razumite vzorce.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73D97F4-163E-25D6-990C-82AF679B73AC}"/>
              </a:ext>
            </a:extLst>
          </p:cNvPr>
          <p:cNvSpPr txBox="1"/>
          <p:nvPr/>
        </p:nvSpPr>
        <p:spPr>
          <a:xfrm>
            <a:off x="4866794" y="1869830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potrebi uporabite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Box-Coxovo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transformacijo za stabilizacijo variance.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231EC52-2B3A-3FA1-2FD8-0A834ADF798C}"/>
              </a:ext>
            </a:extLst>
          </p:cNvPr>
          <p:cNvSpPr txBox="1"/>
          <p:nvPr/>
        </p:nvSpPr>
        <p:spPr>
          <a:xfrm>
            <a:off x="4543234" y="2332211"/>
            <a:ext cx="2308676" cy="4086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potrebi podatke spreminjajte, dokler se ne pojavijo v mirujočem stanju. Če niste prepričani, uporabite teste s koreninami na enoto.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036EFD5-2EF4-8D1A-125E-816CD5092459}"/>
              </a:ext>
            </a:extLst>
          </p:cNvPr>
          <p:cNvSpPr txBox="1"/>
          <p:nvPr/>
        </p:nvSpPr>
        <p:spPr>
          <a:xfrm>
            <a:off x="5013224" y="4068446"/>
            <a:ext cx="1353070" cy="7150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Preverite ostanke izbranega modela tako, da izrišete ACF ostankov in opravite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portmanteau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teh ostankov.        </a:t>
            </a: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B415AFC-D134-DB68-C0E8-EFC75A8FA29A}"/>
              </a:ext>
            </a:extLst>
          </p:cNvPr>
          <p:cNvSpPr txBox="1"/>
          <p:nvPr/>
        </p:nvSpPr>
        <p:spPr>
          <a:xfrm>
            <a:off x="4866794" y="2890432"/>
            <a:ext cx="16282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Izdelajte graf ACF/PACF diferenciranih podatkov in poskusite določiti možne kandidatne modele.</a:t>
            </a: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691E982-1C9B-5623-21D2-17BA5AC5FC26}"/>
              </a:ext>
            </a:extLst>
          </p:cNvPr>
          <p:cNvSpPr txBox="1"/>
          <p:nvPr/>
        </p:nvSpPr>
        <p:spPr>
          <a:xfrm>
            <a:off x="4883429" y="3571772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Preizkusite izbrane modele in uporabite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AICc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iskanje boljšega modela.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0F2D188-82BE-AA12-97DB-EBDFC068C980}"/>
              </a:ext>
            </a:extLst>
          </p:cNvPr>
          <p:cNvSpPr txBox="1"/>
          <p:nvPr/>
        </p:nvSpPr>
        <p:spPr>
          <a:xfrm>
            <a:off x="5697571" y="5878613"/>
            <a:ext cx="4296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9A02E92-FA50-9CB9-758E-D1B37F39F67F}"/>
              </a:ext>
            </a:extLst>
          </p:cNvPr>
          <p:cNvSpPr txBox="1"/>
          <p:nvPr/>
        </p:nvSpPr>
        <p:spPr>
          <a:xfrm>
            <a:off x="4883429" y="5146408"/>
            <a:ext cx="28950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0C1E5BB-27BA-BF5E-C369-51E0172B4E37}"/>
              </a:ext>
            </a:extLst>
          </p:cNvPr>
          <p:cNvSpPr txBox="1"/>
          <p:nvPr/>
        </p:nvSpPr>
        <p:spPr>
          <a:xfrm>
            <a:off x="5523977" y="5032219"/>
            <a:ext cx="3471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4EBCF17-9421-B2F6-C76E-137F673F0FE6}"/>
              </a:ext>
            </a:extLst>
          </p:cNvPr>
          <p:cNvSpPr txBox="1"/>
          <p:nvPr/>
        </p:nvSpPr>
        <p:spPr>
          <a:xfrm>
            <a:off x="5516166" y="5084206"/>
            <a:ext cx="3471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4E76BCB-5AAD-8CEC-B498-701F7F7CC003}"/>
              </a:ext>
            </a:extLst>
          </p:cNvPr>
          <p:cNvSpPr txBox="1"/>
          <p:nvPr/>
        </p:nvSpPr>
        <p:spPr>
          <a:xfrm>
            <a:off x="5390952" y="5038039"/>
            <a:ext cx="57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ostanki izgledajo kot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beli 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zvok?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79D05B4-B10C-9567-713B-A3ACD018CD0C}"/>
              </a:ext>
            </a:extLst>
          </p:cNvPr>
          <p:cNvSpPr txBox="1"/>
          <p:nvPr/>
        </p:nvSpPr>
        <p:spPr>
          <a:xfrm>
            <a:off x="5258635" y="6185743"/>
            <a:ext cx="8778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 napovedi.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030B176-D823-A32C-C710-0314FDD337D4}"/>
              </a:ext>
            </a:extLst>
          </p:cNvPr>
          <p:cNvSpPr txBox="1"/>
          <p:nvPr/>
        </p:nvSpPr>
        <p:spPr>
          <a:xfrm>
            <a:off x="8854163" y="2193711"/>
            <a:ext cx="1248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Uporaba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 Canova-Hansen za </a:t>
            </a:r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izbiro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ARIMA</a:t>
            </a:r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0C18EBFB-66EB-F16F-BD82-19797D7B6372}"/>
              </a:ext>
            </a:extLst>
          </p:cNvPr>
          <p:cNvSpPr txBox="1"/>
          <p:nvPr/>
        </p:nvSpPr>
        <p:spPr>
          <a:xfrm>
            <a:off x="7960485" y="2890432"/>
            <a:ext cx="30554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uporabo zaporednih KPSS testov enotnega korena za sezonsko diferencirane podatke (če je D = 1) ali izvirne podatke (če je D = 0).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6E380AE-6F16-C282-7F64-09D268D51F4F}"/>
              </a:ext>
            </a:extLst>
          </p:cNvPr>
          <p:cNvSpPr txBox="1"/>
          <p:nvPr/>
        </p:nvSpPr>
        <p:spPr>
          <a:xfrm>
            <a:off x="8056620" y="3435348"/>
            <a:ext cx="28436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vrednosti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minimiziranjem AIC. Za modele, pri katerih je d + D &lt; 2, dovolimo interakcijski izraz. </a:t>
            </a:r>
          </a:p>
        </p:txBody>
      </p:sp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1" y="1381476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5565"/>
              </p:ext>
            </p:extLst>
          </p:nvPr>
        </p:nvGraphicFramePr>
        <p:xfrm>
          <a:off x="668866" y="1846793"/>
          <a:ext cx="10515600" cy="1520638"/>
        </p:xfrm>
        <a:graphic>
          <a:graphicData uri="http://schemas.openxmlformats.org/drawingml/2006/table">
            <a:tbl>
              <a:tblPr firstRow="1" firstCol="1" bandRow="1"/>
              <a:tblGrid>
                <a:gridCol w="352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Models</a:t>
                      </a:r>
                      <a:r>
                        <a:rPr lang="sr-Cyrl-CS" sz="1100" b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RMSE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MAPE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MASE    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AIC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BIC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(5,0,1)(1,0,0)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86.62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110.5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1041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14.53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86.73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105.31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(4,0,0)(0,1,1)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1882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22.12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41.74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53.56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88.23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109.47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(0,0,1)(0,1,0)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1797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21.42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36.52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40.46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i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3436673"/>
            <a:ext cx="4583546" cy="1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Napovedi</a:t>
            </a:r>
            <a:r>
              <a:rPr lang="en-GB" dirty="0"/>
              <a:t> o </a:t>
            </a:r>
            <a:r>
              <a:rPr lang="en-GB" dirty="0" err="1"/>
              <a:t>prihodnjem</a:t>
            </a:r>
            <a:r>
              <a:rPr lang="en-GB" dirty="0"/>
              <a:t> </a:t>
            </a:r>
            <a:r>
              <a:rPr lang="en-GB" dirty="0" err="1"/>
              <a:t>povpraševanju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Google Shape;865;p16">
            <a:extLst>
              <a:ext uri="{FF2B5EF4-FFF2-40B4-BE49-F238E27FC236}">
                <a16:creationId xmlns:a16="http://schemas.microsoft.com/office/drawing/2014/main" id="{AAB04687-4476-4451-ACA1-67C2BE1B7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5" y="1294977"/>
            <a:ext cx="8365067" cy="4868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9977" y="6143116"/>
            <a:ext cx="61414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4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 </a:t>
            </a:r>
            <a:r>
              <a:rPr lang="pl-PL" sz="1100" dirty="0"/>
              <a:t>Usposabljanje, testiranje in napovedano povpraševanje modela S-ARIMA </a:t>
            </a:r>
            <a:r>
              <a:rPr lang="sr-Cyrl-CS" sz="1100" dirty="0"/>
              <a:t>(5,0,1)(1,0,0)</a:t>
            </a:r>
            <a:r>
              <a:rPr lang="sr-Cyrl-CS" sz="1100" baseline="-25000" dirty="0"/>
              <a:t>52 </a:t>
            </a:r>
            <a:r>
              <a:rPr lang="sr-Cyrl-CS" sz="1100" dirty="0"/>
              <a:t>model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DD55E-7FCB-CA79-2CA4-889A8BF3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8" y="1374014"/>
            <a:ext cx="9350543" cy="48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strank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gonilo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Natančno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napovedovanje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bistvenega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zmanjšanje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logističnih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stroškov.Napovedovanje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vključuje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zapleteno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usklajevanje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deležniki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Zaradi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zahtevno.Pandemija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COVID-19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poudarila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obvladovanja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obvladovanje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teh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Najnatančnejši model je bil model S-ARIMA </a:t>
            </a:r>
            <a:r>
              <a:rPr lang="sr-Cyrl-CS" sz="1800" dirty="0"/>
              <a:t>(5,0,1)(1,0,0)</a:t>
            </a:r>
            <a:r>
              <a:rPr lang="sr-Cyrl-CS" sz="1800" baseline="-25000" dirty="0"/>
              <a:t>52</a:t>
            </a:r>
            <a:r>
              <a:rPr lang="sr-Latn-RS" sz="1800" baseline="-25000" dirty="0"/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Najlepša 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Kaj je </a:t>
            </a:r>
            <a:r>
              <a:rPr lang="en-GB" sz="2000" dirty="0" err="1"/>
              <a:t>napovedovanje</a:t>
            </a:r>
            <a:r>
              <a:rPr lang="en-GB" sz="2000" dirty="0"/>
              <a:t> </a:t>
            </a:r>
            <a:r>
              <a:rPr lang="en-GB" sz="2000" dirty="0" err="1"/>
              <a:t>povpraševanja</a:t>
            </a:r>
            <a:r>
              <a:rPr lang="en-GB" sz="2000" dirty="0"/>
              <a:t>? </a:t>
            </a:r>
            <a:endParaRPr lang="sl-SI" sz="2000" dirty="0"/>
          </a:p>
          <a:p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učinkovito</a:t>
            </a:r>
            <a:r>
              <a:rPr lang="en-GB" sz="2000" dirty="0"/>
              <a:t> </a:t>
            </a:r>
            <a:r>
              <a:rPr lang="en-GB" sz="2000" dirty="0" err="1"/>
              <a:t>vizualiziramo</a:t>
            </a:r>
            <a:r>
              <a:rPr lang="en-GB" sz="2000" dirty="0"/>
              <a:t> in </a:t>
            </a:r>
            <a:r>
              <a:rPr lang="en-GB" sz="2000" dirty="0" err="1"/>
              <a:t>sklepamo</a:t>
            </a:r>
            <a:r>
              <a:rPr lang="en-GB" sz="2000" dirty="0"/>
              <a:t> o </a:t>
            </a:r>
            <a:r>
              <a:rPr lang="en-GB" sz="2000" dirty="0" err="1"/>
              <a:t>podatkih</a:t>
            </a:r>
            <a:r>
              <a:rPr lang="en-GB" sz="2000" dirty="0"/>
              <a:t> o </a:t>
            </a:r>
            <a:r>
              <a:rPr lang="en-GB" sz="2000" dirty="0" err="1"/>
              <a:t>kupcih</a:t>
            </a:r>
            <a:r>
              <a:rPr lang="en-GB" sz="2000" dirty="0"/>
              <a:t>? </a:t>
            </a:r>
            <a:endParaRPr lang="sl-SI" sz="2000" dirty="0"/>
          </a:p>
          <a:p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izvesti</a:t>
            </a:r>
            <a:r>
              <a:rPr lang="en-GB" sz="2000" dirty="0"/>
              <a:t> </a:t>
            </a:r>
            <a:r>
              <a:rPr lang="en-GB" sz="2000" dirty="0" err="1"/>
              <a:t>inženiring</a:t>
            </a:r>
            <a:r>
              <a:rPr lang="en-GB" sz="2000" dirty="0"/>
              <a:t> </a:t>
            </a:r>
            <a:r>
              <a:rPr lang="en-GB" sz="2000" dirty="0" err="1"/>
              <a:t>značilnosti</a:t>
            </a:r>
            <a:r>
              <a:rPr lang="en-GB" sz="2000" dirty="0"/>
              <a:t> </a:t>
            </a:r>
            <a:r>
              <a:rPr lang="en-GB" sz="2000" dirty="0" err="1"/>
              <a:t>časovnih</a:t>
            </a:r>
            <a:r>
              <a:rPr lang="en-GB" sz="2000" dirty="0"/>
              <a:t> </a:t>
            </a:r>
            <a:r>
              <a:rPr lang="en-GB" sz="2000" dirty="0" err="1"/>
              <a:t>vrst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končnega</a:t>
            </a:r>
            <a:r>
              <a:rPr lang="en-GB" sz="1800" dirty="0"/>
              <a:t> </a:t>
            </a:r>
            <a:r>
              <a:rPr lang="en-GB" sz="1800" dirty="0" err="1"/>
              <a:t>kupca</a:t>
            </a:r>
            <a:r>
              <a:rPr lang="en-GB" sz="1800" dirty="0"/>
              <a:t> </a:t>
            </a:r>
            <a:r>
              <a:rPr lang="en-GB" sz="1800" dirty="0" err="1"/>
              <a:t>sproži</a:t>
            </a:r>
            <a:r>
              <a:rPr lang="en-GB" sz="1800" dirty="0"/>
              <a:t> </a:t>
            </a:r>
            <a:r>
              <a:rPr lang="en-GB" sz="1800" dirty="0" err="1"/>
              <a:t>celotno</a:t>
            </a:r>
            <a:r>
              <a:rPr lang="en-GB" sz="1800" dirty="0"/>
              <a:t> </a:t>
            </a:r>
            <a:r>
              <a:rPr lang="en-GB" sz="1800" dirty="0" err="1"/>
              <a:t>dobavno</a:t>
            </a:r>
            <a:r>
              <a:rPr lang="en-GB" sz="1800" dirty="0"/>
              <a:t> </a:t>
            </a:r>
            <a:r>
              <a:rPr lang="en-GB" sz="1800" dirty="0" err="1"/>
              <a:t>verigo</a:t>
            </a:r>
            <a:r>
              <a:rPr lang="en-GB" sz="1800" dirty="0"/>
              <a:t>, </a:t>
            </a:r>
            <a:r>
              <a:rPr lang="en-GB" sz="1800" dirty="0" err="1"/>
              <a:t>zato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sestavina</a:t>
            </a:r>
            <a:r>
              <a:rPr lang="en-GB" sz="1800" dirty="0"/>
              <a:t> za </a:t>
            </a:r>
            <a:r>
              <a:rPr lang="en-GB" sz="1800" dirty="0" err="1"/>
              <a:t>načrtovanje</a:t>
            </a:r>
            <a:r>
              <a:rPr lang="en-GB" sz="1800" dirty="0"/>
              <a:t> </a:t>
            </a:r>
            <a:r>
              <a:rPr lang="en-GB" sz="1800" dirty="0" err="1"/>
              <a:t>vseh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procesov</a:t>
            </a:r>
            <a:r>
              <a:rPr lang="en-GB" sz="1800" dirty="0"/>
              <a:t> v </a:t>
            </a:r>
            <a:r>
              <a:rPr lang="en-GB" sz="1800" dirty="0" err="1"/>
              <a:t>dobavni</a:t>
            </a:r>
            <a:r>
              <a:rPr lang="en-GB" sz="1800" dirty="0"/>
              <a:t> </a:t>
            </a:r>
            <a:r>
              <a:rPr lang="en-GB" sz="1800" dirty="0" err="1"/>
              <a:t>verigi</a:t>
            </a:r>
            <a:r>
              <a:rPr lang="en-GB" sz="1800" dirty="0"/>
              <a:t>. </a:t>
            </a:r>
            <a:r>
              <a:rPr lang="en-GB" sz="1800" dirty="0" err="1"/>
              <a:t>Razumevanje</a:t>
            </a:r>
            <a:r>
              <a:rPr lang="en-GB" sz="1800" dirty="0"/>
              <a:t> in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je </a:t>
            </a:r>
            <a:r>
              <a:rPr lang="en-GB" sz="1800" dirty="0" err="1"/>
              <a:t>ključnega</a:t>
            </a:r>
            <a:r>
              <a:rPr lang="en-GB" sz="1800" dirty="0"/>
              <a:t> </a:t>
            </a:r>
            <a:r>
              <a:rPr lang="en-GB" sz="1800" dirty="0" err="1"/>
              <a:t>pomena</a:t>
            </a:r>
            <a:r>
              <a:rPr lang="en-GB" sz="1800" dirty="0"/>
              <a:t> za </a:t>
            </a:r>
            <a:r>
              <a:rPr lang="en-GB" sz="1800" dirty="0" err="1"/>
              <a:t>vodje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</a:t>
            </a:r>
            <a:r>
              <a:rPr lang="en-GB" sz="1800" dirty="0" err="1"/>
              <a:t>neposredno</a:t>
            </a:r>
            <a:r>
              <a:rPr lang="en-GB" sz="1800" dirty="0"/>
              <a:t> </a:t>
            </a:r>
            <a:r>
              <a:rPr lang="en-GB" sz="1800" dirty="0" err="1"/>
              <a:t>vpliva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učinkovitost</a:t>
            </a:r>
            <a:r>
              <a:rPr lang="en-GB" sz="1800" dirty="0"/>
              <a:t> in </a:t>
            </a:r>
            <a:r>
              <a:rPr lang="en-GB" sz="1800" dirty="0" err="1"/>
              <a:t>uspešnost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</a:t>
            </a:r>
            <a:r>
              <a:rPr lang="en-GB" sz="1800" dirty="0" err="1"/>
              <a:t>Natančni</a:t>
            </a:r>
            <a:r>
              <a:rPr lang="en-GB" sz="1800" dirty="0"/>
              <a:t>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so </a:t>
            </a:r>
            <a:r>
              <a:rPr lang="en-GB" sz="1800" dirty="0" err="1"/>
              <a:t>bistveni</a:t>
            </a:r>
            <a:r>
              <a:rPr lang="en-GB" sz="1800" dirty="0"/>
              <a:t> za </a:t>
            </a:r>
            <a:r>
              <a:rPr lang="en-GB" sz="1800" dirty="0" err="1"/>
              <a:t>načrtovanje</a:t>
            </a:r>
            <a:r>
              <a:rPr lang="en-GB" sz="1800" dirty="0"/>
              <a:t> in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dejavnosti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z </a:t>
            </a:r>
            <a:r>
              <a:rPr lang="en-GB" sz="1800" dirty="0" err="1"/>
              <a:t>zanesljivimi</a:t>
            </a:r>
            <a:r>
              <a:rPr lang="en-GB" sz="1800" dirty="0"/>
              <a:t> </a:t>
            </a:r>
            <a:r>
              <a:rPr lang="en-GB" sz="1800" dirty="0" err="1"/>
              <a:t>ocenami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strank</a:t>
            </a:r>
            <a:r>
              <a:rPr lang="en-GB" sz="1800" dirty="0"/>
              <a:t> </a:t>
            </a:r>
            <a:r>
              <a:rPr lang="en-GB" sz="1800" dirty="0" err="1"/>
              <a:t>pomagajo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zmanjševanju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stroškov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2017).</a:t>
            </a:r>
            <a:endParaRPr lang="sl-SI" sz="1800" dirty="0"/>
          </a:p>
          <a:p>
            <a:r>
              <a:rPr lang="en-GB" sz="1800" dirty="0"/>
              <a:t>Napovedovanje </a:t>
            </a:r>
            <a:r>
              <a:rPr lang="en-GB" sz="1800" dirty="0" err="1"/>
              <a:t>povpraševanja</a:t>
            </a:r>
            <a:r>
              <a:rPr lang="en-GB" sz="1800" dirty="0"/>
              <a:t> v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verigah</a:t>
            </a:r>
            <a:r>
              <a:rPr lang="en-GB" sz="1800" dirty="0"/>
              <a:t> </a:t>
            </a:r>
            <a:r>
              <a:rPr lang="en-GB" sz="1800" dirty="0" err="1"/>
              <a:t>presega</a:t>
            </a:r>
            <a:r>
              <a:rPr lang="en-GB" sz="1800" dirty="0"/>
              <a:t> </a:t>
            </a:r>
            <a:r>
              <a:rPr lang="en-GB" sz="1800" dirty="0" err="1"/>
              <a:t>preprosto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zahtev</a:t>
            </a:r>
            <a:r>
              <a:rPr lang="en-GB" sz="1800" dirty="0"/>
              <a:t> po </a:t>
            </a:r>
            <a:r>
              <a:rPr lang="en-GB" sz="1800" dirty="0" err="1"/>
              <a:t>povpraševanju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eni</a:t>
            </a:r>
            <a:r>
              <a:rPr lang="en-GB" sz="1800" dirty="0"/>
              <a:t> </a:t>
            </a:r>
            <a:r>
              <a:rPr lang="en-GB" sz="1800" dirty="0" err="1"/>
              <a:t>točki</a:t>
            </a:r>
            <a:r>
              <a:rPr lang="en-GB" sz="1800" dirty="0"/>
              <a:t>.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kompleksne</a:t>
            </a:r>
            <a:r>
              <a:rPr lang="en-GB" sz="1800" dirty="0"/>
              <a:t> </a:t>
            </a:r>
            <a:r>
              <a:rPr lang="en-GB" sz="1800" dirty="0" err="1"/>
              <a:t>izzive</a:t>
            </a:r>
            <a:r>
              <a:rPr lang="en-GB" sz="1800" dirty="0"/>
              <a:t>,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sta</a:t>
            </a:r>
            <a:r>
              <a:rPr lang="en-GB" sz="1800" dirty="0"/>
              <a:t> </a:t>
            </a:r>
            <a:r>
              <a:rPr lang="en-GB" sz="1800" dirty="0" err="1"/>
              <a:t>usklajevanje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in </a:t>
            </a:r>
            <a:r>
              <a:rPr lang="en-GB" sz="1800" dirty="0" err="1"/>
              <a:t>zagotavljanje</a:t>
            </a:r>
            <a:r>
              <a:rPr lang="en-GB" sz="1800" dirty="0"/>
              <a:t> </a:t>
            </a:r>
            <a:r>
              <a:rPr lang="en-GB" sz="1800" dirty="0" err="1"/>
              <a:t>učinkovite</a:t>
            </a:r>
            <a:r>
              <a:rPr lang="en-GB" sz="1800" dirty="0"/>
              <a:t> </a:t>
            </a:r>
            <a:r>
              <a:rPr lang="en-GB" sz="1800" dirty="0" err="1"/>
              <a:t>izmenjave</a:t>
            </a:r>
            <a:r>
              <a:rPr lang="en-GB" sz="1800" dirty="0"/>
              <a:t> </a:t>
            </a:r>
            <a:r>
              <a:rPr lang="en-GB" sz="1800" dirty="0" err="1"/>
              <a:t>informacij</a:t>
            </a:r>
            <a:r>
              <a:rPr lang="en-GB" sz="1800" dirty="0"/>
              <a:t> med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deležniki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Ta </a:t>
            </a:r>
            <a:r>
              <a:rPr lang="en-GB" sz="1800" dirty="0" err="1"/>
              <a:t>kompleksnost</a:t>
            </a:r>
            <a:r>
              <a:rPr lang="en-GB" sz="1800" dirty="0"/>
              <a:t> je </a:t>
            </a:r>
            <a:r>
              <a:rPr lang="en-GB" sz="1800" dirty="0" err="1"/>
              <a:t>posledica</a:t>
            </a:r>
            <a:r>
              <a:rPr lang="en-GB" sz="1800" dirty="0"/>
              <a:t> </a:t>
            </a:r>
            <a:r>
              <a:rPr lang="en-GB" sz="1800" dirty="0" err="1"/>
              <a:t>negotovosti</a:t>
            </a:r>
            <a:r>
              <a:rPr lang="en-GB" sz="1800" dirty="0"/>
              <a:t>, ki je </a:t>
            </a:r>
            <a:r>
              <a:rPr lang="en-GB" sz="1800" dirty="0" err="1"/>
              <a:t>neločljivo</a:t>
            </a:r>
            <a:r>
              <a:rPr lang="en-GB" sz="1800" dirty="0"/>
              <a:t> </a:t>
            </a:r>
            <a:r>
              <a:rPr lang="en-GB" sz="1800" dirty="0" err="1"/>
              <a:t>povezana</a:t>
            </a:r>
            <a:r>
              <a:rPr lang="en-GB" sz="1800" dirty="0"/>
              <a:t> s </a:t>
            </a:r>
            <a:r>
              <a:rPr lang="en-GB" sz="1800" dirty="0" err="1"/>
              <a:t>povpraševanjem</a:t>
            </a:r>
            <a:r>
              <a:rPr lang="en-GB" sz="1800" dirty="0"/>
              <a:t> in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katero</a:t>
            </a:r>
            <a:r>
              <a:rPr lang="en-GB" sz="1800" dirty="0"/>
              <a:t> </a:t>
            </a:r>
            <a:r>
              <a:rPr lang="en-GB" sz="1800" dirty="0" err="1"/>
              <a:t>vplivajo</a:t>
            </a:r>
            <a:r>
              <a:rPr lang="en-GB" sz="1800" dirty="0"/>
              <a:t> </a:t>
            </a:r>
            <a:r>
              <a:rPr lang="en-GB" sz="1800" dirty="0" err="1"/>
              <a:t>različni</a:t>
            </a:r>
            <a:r>
              <a:rPr lang="en-GB" sz="1800" dirty="0"/>
              <a:t> </a:t>
            </a:r>
            <a:r>
              <a:rPr lang="en-GB" sz="1800" dirty="0" err="1"/>
              <a:t>dejavniki</a:t>
            </a:r>
            <a:r>
              <a:rPr lang="en-GB" sz="1800" dirty="0"/>
              <a:t>, </a:t>
            </a:r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česar</a:t>
            </a:r>
            <a:r>
              <a:rPr lang="en-GB" sz="1800" dirty="0"/>
              <a:t> je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še</a:t>
            </a:r>
            <a:r>
              <a:rPr lang="en-GB" sz="1800" dirty="0"/>
              <a:t> </a:t>
            </a:r>
            <a:r>
              <a:rPr lang="en-GB" sz="1800" dirty="0" err="1"/>
              <a:t>posebej</a:t>
            </a:r>
            <a:r>
              <a:rPr lang="en-GB" sz="1800" dirty="0"/>
              <a:t> </a:t>
            </a:r>
            <a:r>
              <a:rPr lang="en-GB" sz="1800" dirty="0" err="1"/>
              <a:t>zahtevno</a:t>
            </a:r>
            <a:r>
              <a:rPr lang="en-GB" sz="1800" dirty="0"/>
              <a:t> (Rostami-Tabar, 2013). </a:t>
            </a:r>
            <a:r>
              <a:rPr lang="en-GB" sz="1800" dirty="0" err="1"/>
              <a:t>Menedžerji</a:t>
            </a:r>
            <a:r>
              <a:rPr lang="en-GB" sz="1800" dirty="0"/>
              <a:t> </a:t>
            </a:r>
            <a:r>
              <a:rPr lang="en-GB" sz="1800" dirty="0" err="1"/>
              <a:t>morajo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negotovosti</a:t>
            </a:r>
            <a:r>
              <a:rPr lang="en-GB" sz="1800" dirty="0"/>
              <a:t> </a:t>
            </a:r>
            <a:r>
              <a:rPr lang="en-GB" sz="1800" dirty="0" err="1"/>
              <a:t>obravnavati</a:t>
            </a:r>
            <a:r>
              <a:rPr lang="en-GB" sz="1800" dirty="0"/>
              <a:t>, da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uspešno</a:t>
            </a:r>
            <a:r>
              <a:rPr lang="en-GB" sz="1800" dirty="0"/>
              <a:t> </a:t>
            </a:r>
            <a:r>
              <a:rPr lang="en-GB" sz="1800" dirty="0" err="1"/>
              <a:t>načrtujejo</a:t>
            </a:r>
            <a:r>
              <a:rPr lang="en-GB" sz="1800" dirty="0"/>
              <a:t> in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Eden </a:t>
            </a:r>
            <a:r>
              <a:rPr lang="en-GB" sz="1800" dirty="0" err="1"/>
              <a:t>največjih</a:t>
            </a:r>
            <a:r>
              <a:rPr lang="en-GB" sz="1800" dirty="0"/>
              <a:t> </a:t>
            </a:r>
            <a:r>
              <a:rPr lang="en-GB" sz="1800" dirty="0" err="1"/>
              <a:t>izzivov</a:t>
            </a:r>
            <a:r>
              <a:rPr lang="en-GB" sz="1800" dirty="0"/>
              <a:t> </a:t>
            </a:r>
            <a:r>
              <a:rPr lang="en-GB" sz="1800" dirty="0" err="1"/>
              <a:t>sodobnih</a:t>
            </a:r>
            <a:r>
              <a:rPr lang="en-GB" sz="1800" dirty="0"/>
              <a:t>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</a:t>
            </a:r>
            <a:r>
              <a:rPr lang="en-GB" sz="1800" dirty="0"/>
              <a:t> je </a:t>
            </a:r>
            <a:r>
              <a:rPr lang="en-GB" sz="1800" dirty="0" err="1"/>
              <a:t>negotovost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. To </a:t>
            </a:r>
            <a:r>
              <a:rPr lang="en-GB" sz="1800" dirty="0" err="1"/>
              <a:t>vprašanje</a:t>
            </a:r>
            <a:r>
              <a:rPr lang="en-GB" sz="1800" dirty="0"/>
              <a:t> je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izpostavljeno</a:t>
            </a:r>
            <a:r>
              <a:rPr lang="en-GB" sz="1800" dirty="0"/>
              <a:t> med </a:t>
            </a:r>
            <a:r>
              <a:rPr lang="en-GB" sz="1800" dirty="0" err="1"/>
              <a:t>nedavno</a:t>
            </a:r>
            <a:r>
              <a:rPr lang="en-GB" sz="1800" dirty="0"/>
              <a:t> </a:t>
            </a:r>
            <a:r>
              <a:rPr lang="en-GB" sz="1800" dirty="0" err="1"/>
              <a:t>pandemijo</a:t>
            </a:r>
            <a:r>
              <a:rPr lang="en-GB" sz="1800" dirty="0"/>
              <a:t> COVID-19, ki je </a:t>
            </a:r>
            <a:r>
              <a:rPr lang="en-GB" sz="1800" dirty="0" err="1"/>
              <a:t>povzročila</a:t>
            </a:r>
            <a:r>
              <a:rPr lang="en-GB" sz="1800" dirty="0"/>
              <a:t> </a:t>
            </a:r>
            <a:r>
              <a:rPr lang="en-GB" sz="1800" dirty="0" err="1"/>
              <a:t>obsežne</a:t>
            </a:r>
            <a:r>
              <a:rPr lang="en-GB" sz="1800" dirty="0"/>
              <a:t> </a:t>
            </a:r>
            <a:r>
              <a:rPr lang="en-GB" sz="1800" dirty="0" err="1"/>
              <a:t>motnje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zapletla</a:t>
            </a:r>
            <a:r>
              <a:rPr lang="en-GB" sz="1800" dirty="0"/>
              <a:t> </a:t>
            </a:r>
            <a:r>
              <a:rPr lang="en-GB" sz="1800" dirty="0" err="1"/>
              <a:t>načrtovanje</a:t>
            </a:r>
            <a:r>
              <a:rPr lang="en-GB" sz="1800" dirty="0"/>
              <a:t> in </a:t>
            </a:r>
            <a:r>
              <a:rPr lang="en-GB" sz="1800" dirty="0" err="1"/>
              <a:t>nadzor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(Nikolopoulos et al., 2020). Pri </a:t>
            </a:r>
            <a:r>
              <a:rPr lang="en-GB" sz="1800" dirty="0" err="1"/>
              <a:t>napovedovanju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ne </a:t>
            </a:r>
            <a:r>
              <a:rPr lang="en-GB" sz="1800" dirty="0" err="1"/>
              <a:t>gre</a:t>
            </a:r>
            <a:r>
              <a:rPr lang="en-GB" sz="1800" dirty="0"/>
              <a:t> le za </a:t>
            </a:r>
            <a:r>
              <a:rPr lang="en-GB" sz="1800" dirty="0" err="1"/>
              <a:t>ocenjevanje</a:t>
            </a:r>
            <a:r>
              <a:rPr lang="en-GB" sz="1800" dirty="0"/>
              <a:t> </a:t>
            </a:r>
            <a:r>
              <a:rPr lang="en-GB" sz="1800" dirty="0" err="1"/>
              <a:t>prihodnjega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, </a:t>
            </a:r>
            <a:r>
              <a:rPr lang="en-GB" sz="1800" dirty="0" err="1"/>
              <a:t>temveč</a:t>
            </a:r>
            <a:r>
              <a:rPr lang="en-GB" sz="1800" dirty="0"/>
              <a:t>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po </a:t>
            </a:r>
            <a:r>
              <a:rPr lang="en-GB" sz="1800" dirty="0" err="1"/>
              <a:t>številnih</a:t>
            </a:r>
            <a:r>
              <a:rPr lang="en-GB" sz="1800" dirty="0"/>
              <a:t> </a:t>
            </a:r>
            <a:r>
              <a:rPr lang="en-GB" sz="1800" dirty="0" err="1"/>
              <a:t>postavkah</a:t>
            </a:r>
            <a:r>
              <a:rPr lang="en-GB" sz="1800" dirty="0"/>
              <a:t> v </a:t>
            </a:r>
            <a:r>
              <a:rPr lang="en-GB" sz="1800" dirty="0" err="1"/>
              <a:t>dobavni</a:t>
            </a:r>
            <a:r>
              <a:rPr lang="en-GB" sz="1800" dirty="0"/>
              <a:t> </a:t>
            </a:r>
            <a:r>
              <a:rPr lang="en-GB" sz="1800" dirty="0" err="1"/>
              <a:t>verigi</a:t>
            </a:r>
            <a:r>
              <a:rPr lang="en-GB" sz="1800" dirty="0"/>
              <a:t>. </a:t>
            </a:r>
            <a:r>
              <a:rPr lang="en-GB" sz="1800" dirty="0" err="1"/>
              <a:t>Napovedovalci</a:t>
            </a:r>
            <a:r>
              <a:rPr lang="en-GB" sz="1800" dirty="0"/>
              <a:t>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ekstrapolirajo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o </a:t>
            </a:r>
            <a:r>
              <a:rPr lang="en-GB" sz="1800" dirty="0" err="1"/>
              <a:t>časovnih</a:t>
            </a:r>
            <a:r>
              <a:rPr lang="en-GB" sz="1800" dirty="0"/>
              <a:t> </a:t>
            </a:r>
            <a:r>
              <a:rPr lang="en-GB" sz="1800" dirty="0" err="1"/>
              <a:t>vrstah</a:t>
            </a:r>
            <a:r>
              <a:rPr lang="en-GB" sz="1800" dirty="0"/>
              <a:t> za </a:t>
            </a:r>
            <a:r>
              <a:rPr lang="en-GB" sz="1800" dirty="0" err="1"/>
              <a:t>vsako</a:t>
            </a:r>
            <a:r>
              <a:rPr lang="en-GB" sz="1800" dirty="0"/>
              <a:t> </a:t>
            </a:r>
            <a:r>
              <a:rPr lang="en-GB" sz="1800" dirty="0" err="1"/>
              <a:t>skladiščno</a:t>
            </a:r>
            <a:r>
              <a:rPr lang="en-GB" sz="1800" dirty="0"/>
              <a:t> </a:t>
            </a:r>
            <a:r>
              <a:rPr lang="en-GB" sz="1800" dirty="0" err="1"/>
              <a:t>enoto</a:t>
            </a:r>
            <a:r>
              <a:rPr lang="en-GB" sz="1800" dirty="0"/>
              <a:t> (SKU) </a:t>
            </a:r>
            <a:r>
              <a:rPr lang="en-GB" sz="1800" dirty="0" err="1"/>
              <a:t>posebej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 </a:t>
            </a:r>
            <a:r>
              <a:rPr lang="en-GB" sz="1800" dirty="0" err="1"/>
              <a:t>podrobno</a:t>
            </a:r>
            <a:r>
              <a:rPr lang="en-GB" sz="1800" dirty="0"/>
              <a:t> in </a:t>
            </a:r>
            <a:r>
              <a:rPr lang="en-GB" sz="1800" dirty="0" err="1"/>
              <a:t>natančno</a:t>
            </a:r>
            <a:r>
              <a:rPr lang="en-GB" sz="1800" dirty="0"/>
              <a:t> </a:t>
            </a:r>
            <a:r>
              <a:rPr lang="en-GB" sz="1800" dirty="0" err="1"/>
              <a:t>analizo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2022).</a:t>
            </a:r>
            <a:endParaRPr lang="sl-SI" sz="1800" dirty="0"/>
          </a:p>
          <a:p>
            <a:r>
              <a:rPr lang="en-GB" sz="1800" dirty="0"/>
              <a:t>V </a:t>
            </a:r>
            <a:r>
              <a:rPr lang="en-GB" sz="1800" dirty="0" err="1"/>
              <a:t>praksi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v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verigah</a:t>
            </a:r>
            <a:r>
              <a:rPr lang="en-GB" sz="1800" dirty="0"/>
              <a:t> </a:t>
            </a:r>
            <a:r>
              <a:rPr lang="en-GB" sz="1800" dirty="0" err="1"/>
              <a:t>ponazorimo</a:t>
            </a:r>
            <a:r>
              <a:rPr lang="en-GB" sz="1800" dirty="0"/>
              <a:t> s </a:t>
            </a:r>
            <a:r>
              <a:rPr lang="en-GB" sz="1800" dirty="0" err="1"/>
              <a:t>tem</a:t>
            </a:r>
            <a:r>
              <a:rPr lang="en-GB" sz="1800" dirty="0"/>
              <a:t>,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trgovci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drobno</a:t>
            </a:r>
            <a:r>
              <a:rPr lang="en-GB" sz="1800" dirty="0"/>
              <a:t> </a:t>
            </a:r>
            <a:r>
              <a:rPr lang="en-GB" sz="1800" dirty="0" err="1"/>
              <a:t>uporabljajo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s </a:t>
            </a:r>
            <a:r>
              <a:rPr lang="en-GB" sz="1800" dirty="0" err="1"/>
              <a:t>prodajnih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za </a:t>
            </a:r>
            <a:r>
              <a:rPr lang="en-GB" sz="1800" dirty="0" err="1"/>
              <a:t>izdelavo</a:t>
            </a:r>
            <a:r>
              <a:rPr lang="en-GB" sz="1800" dirty="0"/>
              <a:t> </a:t>
            </a:r>
            <a:r>
              <a:rPr lang="en-GB" sz="1800" dirty="0" err="1"/>
              <a:t>napovedi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ravni</a:t>
            </a:r>
            <a:r>
              <a:rPr lang="en-GB" sz="1800" dirty="0"/>
              <a:t> </a:t>
            </a:r>
            <a:r>
              <a:rPr lang="en-GB" sz="1800" dirty="0" err="1"/>
              <a:t>posamezne</a:t>
            </a:r>
            <a:r>
              <a:rPr lang="en-GB" sz="1800" dirty="0"/>
              <a:t> </a:t>
            </a:r>
            <a:r>
              <a:rPr lang="en-GB" sz="1800" dirty="0" err="1"/>
              <a:t>trgovine</a:t>
            </a:r>
            <a:r>
              <a:rPr lang="en-GB" sz="1800" dirty="0"/>
              <a:t>. Ta </a:t>
            </a:r>
            <a:r>
              <a:rPr lang="en-GB" sz="1800" dirty="0" err="1"/>
              <a:t>pristop</a:t>
            </a:r>
            <a:r>
              <a:rPr lang="en-GB" sz="1800" dirty="0"/>
              <a:t> </a:t>
            </a:r>
            <a:r>
              <a:rPr lang="en-GB" sz="1800" dirty="0" err="1"/>
              <a:t>poudarja</a:t>
            </a:r>
            <a:r>
              <a:rPr lang="en-GB" sz="1800" dirty="0"/>
              <a:t> </a:t>
            </a:r>
            <a:r>
              <a:rPr lang="en-GB" sz="1800" dirty="0" err="1"/>
              <a:t>potrebo</a:t>
            </a:r>
            <a:r>
              <a:rPr lang="en-GB" sz="1800" dirty="0"/>
              <a:t> po </a:t>
            </a:r>
            <a:r>
              <a:rPr lang="en-GB" sz="1800" dirty="0" err="1"/>
              <a:t>natančnem</a:t>
            </a:r>
            <a:r>
              <a:rPr lang="en-GB" sz="1800" dirty="0"/>
              <a:t> </a:t>
            </a:r>
            <a:r>
              <a:rPr lang="en-GB" sz="1800" dirty="0" err="1"/>
              <a:t>zbiranju</a:t>
            </a:r>
            <a:r>
              <a:rPr lang="en-GB" sz="1800" dirty="0"/>
              <a:t> in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za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podrobni</a:t>
            </a:r>
            <a:r>
              <a:rPr lang="en-GB" sz="1800" dirty="0"/>
              <a:t> </a:t>
            </a:r>
            <a:r>
              <a:rPr lang="en-GB" sz="1800" dirty="0" err="1"/>
              <a:t>ravni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zagotavlja</a:t>
            </a:r>
            <a:r>
              <a:rPr lang="en-GB" sz="1800" dirty="0"/>
              <a:t> </a:t>
            </a:r>
            <a:r>
              <a:rPr lang="en-GB" sz="1800" dirty="0" err="1"/>
              <a:t>odzivnost</a:t>
            </a:r>
            <a:r>
              <a:rPr lang="en-GB" sz="1800" dirty="0"/>
              <a:t> in </a:t>
            </a:r>
            <a:r>
              <a:rPr lang="en-GB" sz="1800" dirty="0" err="1"/>
              <a:t>učinkovitost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2022). </a:t>
            </a:r>
            <a:r>
              <a:rPr lang="en-GB" sz="1800" dirty="0" err="1"/>
              <a:t>Učinkovitost</a:t>
            </a:r>
            <a:r>
              <a:rPr lang="en-GB" sz="1800" dirty="0"/>
              <a:t> teh </a:t>
            </a:r>
            <a:r>
              <a:rPr lang="en-GB" sz="1800" dirty="0" err="1"/>
              <a:t>prizadevanj</a:t>
            </a:r>
            <a:r>
              <a:rPr lang="en-GB" sz="1800" dirty="0"/>
              <a:t> za </a:t>
            </a:r>
            <a:r>
              <a:rPr lang="en-GB" sz="1800" dirty="0" err="1"/>
              <a:t>napovedovanje</a:t>
            </a:r>
            <a:r>
              <a:rPr lang="en-GB" sz="1800" dirty="0"/>
              <a:t> je </a:t>
            </a:r>
            <a:r>
              <a:rPr lang="en-GB" sz="1800" dirty="0" err="1"/>
              <a:t>ključnega</a:t>
            </a:r>
            <a:r>
              <a:rPr lang="en-GB" sz="1800" dirty="0"/>
              <a:t> </a:t>
            </a:r>
            <a:r>
              <a:rPr lang="en-GB" sz="1800" dirty="0" err="1"/>
              <a:t>pomena</a:t>
            </a:r>
            <a:r>
              <a:rPr lang="en-GB" sz="1800" dirty="0"/>
              <a:t> za </a:t>
            </a:r>
            <a:r>
              <a:rPr lang="en-GB" sz="1800" dirty="0" err="1"/>
              <a:t>ohranjanje</a:t>
            </a:r>
            <a:r>
              <a:rPr lang="en-GB" sz="1800" dirty="0"/>
              <a:t> </a:t>
            </a:r>
            <a:r>
              <a:rPr lang="en-GB" sz="1800" dirty="0" err="1"/>
              <a:t>usklajenosti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in </a:t>
            </a:r>
            <a:r>
              <a:rPr lang="en-GB" sz="1800" dirty="0" err="1"/>
              <a:t>zmanjševanje</a:t>
            </a:r>
            <a:r>
              <a:rPr lang="en-GB" sz="1800" dirty="0"/>
              <a:t> </a:t>
            </a:r>
            <a:r>
              <a:rPr lang="en-GB" sz="1800" dirty="0" err="1"/>
              <a:t>stroškov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spremenljivosti</a:t>
            </a:r>
            <a:r>
              <a:rPr lang="en-GB" sz="1800" dirty="0"/>
              <a:t> in </a:t>
            </a:r>
            <a:r>
              <a:rPr lang="en-GB" sz="1800" dirty="0" err="1"/>
              <a:t>negotovosti</a:t>
            </a:r>
            <a:r>
              <a:rPr lang="en-GB" sz="1800" dirty="0"/>
              <a:t>, </a:t>
            </a:r>
            <a:r>
              <a:rPr lang="en-GB" sz="1800" dirty="0" err="1"/>
              <a:t>povezanih</a:t>
            </a:r>
            <a:r>
              <a:rPr lang="en-GB" sz="1800" dirty="0"/>
              <a:t> s </a:t>
            </a:r>
            <a:r>
              <a:rPr lang="en-GB" sz="1800" dirty="0" err="1"/>
              <a:t>povpraševanjem</a:t>
            </a:r>
            <a:r>
              <a:rPr lang="en-GB" sz="1800" dirty="0"/>
              <a:t>, je to </a:t>
            </a:r>
            <a:r>
              <a:rPr lang="en-GB" sz="1800" dirty="0" err="1"/>
              <a:t>zahtevni</a:t>
            </a:r>
            <a:r>
              <a:rPr lang="en-GB" sz="1800" dirty="0"/>
              <a:t> </a:t>
            </a:r>
            <a:r>
              <a:rPr lang="en-GB" sz="1800" dirty="0" err="1"/>
              <a:t>vidik</a:t>
            </a:r>
            <a:r>
              <a:rPr lang="en-GB" sz="1800" dirty="0"/>
              <a:t> </a:t>
            </a:r>
            <a:r>
              <a:rPr lang="en-GB" sz="1800" dirty="0" err="1"/>
              <a:t>upravljanja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. </a:t>
            </a:r>
            <a:r>
              <a:rPr lang="en-GB" sz="1800" dirty="0" err="1"/>
              <a:t>Če</a:t>
            </a:r>
            <a:r>
              <a:rPr lang="en-GB" sz="1800" dirty="0"/>
              <a:t> bi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strank</a:t>
            </a:r>
            <a:r>
              <a:rPr lang="en-GB" sz="1800" dirty="0"/>
              <a:t> </a:t>
            </a:r>
            <a:r>
              <a:rPr lang="en-GB" sz="1800" dirty="0" err="1"/>
              <a:t>konstantno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bi ga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mogoče</a:t>
            </a:r>
            <a:r>
              <a:rPr lang="en-GB" sz="1800" dirty="0"/>
              <a:t> </a:t>
            </a:r>
            <a:r>
              <a:rPr lang="en-GB" sz="1800" dirty="0" err="1"/>
              <a:t>zanesljivo</a:t>
            </a:r>
            <a:r>
              <a:rPr lang="en-GB" sz="1800" dirty="0"/>
              <a:t> </a:t>
            </a:r>
            <a:r>
              <a:rPr lang="en-GB" sz="1800" dirty="0" err="1"/>
              <a:t>napovedati</a:t>
            </a:r>
            <a:r>
              <a:rPr lang="en-GB" sz="1800" dirty="0"/>
              <a:t>, bi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poslovanje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veliko</a:t>
            </a:r>
            <a:r>
              <a:rPr lang="en-GB" sz="1800" dirty="0"/>
              <a:t> </a:t>
            </a:r>
            <a:r>
              <a:rPr lang="en-GB" sz="1800" dirty="0" err="1"/>
              <a:t>preprostejše</a:t>
            </a:r>
            <a:r>
              <a:rPr lang="en-GB" sz="1800" dirty="0"/>
              <a:t>. Ker pa </a:t>
            </a:r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niha</a:t>
            </a:r>
            <a:r>
              <a:rPr lang="en-GB" sz="1800" dirty="0"/>
              <a:t> in je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nepredvidljivo</a:t>
            </a:r>
            <a:r>
              <a:rPr lang="en-GB" sz="1800" dirty="0"/>
              <a:t>, je </a:t>
            </a:r>
            <a:r>
              <a:rPr lang="en-GB" sz="1800" dirty="0" err="1"/>
              <a:t>natančno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nujno</a:t>
            </a:r>
            <a:r>
              <a:rPr lang="en-GB" sz="1800" dirty="0"/>
              <a:t> za </a:t>
            </a:r>
            <a:r>
              <a:rPr lang="en-GB" sz="1800" dirty="0" err="1"/>
              <a:t>preprečevanje</a:t>
            </a:r>
            <a:r>
              <a:rPr lang="en-GB" sz="1800" dirty="0"/>
              <a:t> </a:t>
            </a:r>
            <a:r>
              <a:rPr lang="en-GB" sz="1800" dirty="0" err="1"/>
              <a:t>motenj</a:t>
            </a:r>
            <a:r>
              <a:rPr lang="en-GB" sz="1800" dirty="0"/>
              <a:t> in </a:t>
            </a:r>
            <a:r>
              <a:rPr lang="en-GB" sz="1800" dirty="0" err="1"/>
              <a:t>neučinkovitosti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</a:t>
            </a:r>
            <a:r>
              <a:rPr lang="en-GB" sz="1800" dirty="0" err="1"/>
              <a:t>Uspešnost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je </a:t>
            </a:r>
            <a:r>
              <a:rPr lang="en-GB" sz="1800" dirty="0" err="1"/>
              <a:t>odvisna</a:t>
            </a:r>
            <a:r>
              <a:rPr lang="en-GB" sz="1800" dirty="0"/>
              <a:t> od </a:t>
            </a:r>
            <a:r>
              <a:rPr lang="en-GB" sz="1800" dirty="0" err="1"/>
              <a:t>sposobnosti</a:t>
            </a:r>
            <a:r>
              <a:rPr lang="en-GB" sz="1800" dirty="0"/>
              <a:t> </a:t>
            </a:r>
            <a:r>
              <a:rPr lang="en-GB" sz="1800" dirty="0" err="1"/>
              <a:t>predvidevanja</a:t>
            </a:r>
            <a:r>
              <a:rPr lang="en-GB" sz="1800" dirty="0"/>
              <a:t> teh </a:t>
            </a:r>
            <a:r>
              <a:rPr lang="en-GB" sz="1800" dirty="0" err="1"/>
              <a:t>nihanj</a:t>
            </a:r>
            <a:r>
              <a:rPr lang="en-GB" sz="1800" dirty="0"/>
              <a:t> in </a:t>
            </a:r>
            <a:r>
              <a:rPr lang="en-GB" sz="1800" dirty="0" err="1"/>
              <a:t>učinkovitega</a:t>
            </a:r>
            <a:r>
              <a:rPr lang="en-GB" sz="1800" dirty="0"/>
              <a:t> </a:t>
            </a:r>
            <a:r>
              <a:rPr lang="en-GB" sz="1800" dirty="0" err="1"/>
              <a:t>odzivanja</a:t>
            </a:r>
            <a:r>
              <a:rPr lang="en-GB" sz="1800" dirty="0"/>
              <a:t> </a:t>
            </a:r>
            <a:r>
              <a:rPr lang="en-GB" sz="1800" dirty="0" err="1"/>
              <a:t>nanje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sl-SI" sz="1800" dirty="0"/>
              <a:t>S</a:t>
            </a:r>
            <a:r>
              <a:rPr lang="en-GB" sz="1800" dirty="0" err="1"/>
              <a:t>posobnost</a:t>
            </a:r>
            <a:r>
              <a:rPr lang="en-GB" sz="1800" dirty="0"/>
              <a:t> </a:t>
            </a:r>
            <a:r>
              <a:rPr lang="en-GB" sz="1800" dirty="0" err="1"/>
              <a:t>natančnega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je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dejavnik</a:t>
            </a:r>
            <a:r>
              <a:rPr lang="en-GB" sz="1800" dirty="0"/>
              <a:t> </a:t>
            </a:r>
            <a:r>
              <a:rPr lang="en-GB" sz="1800" dirty="0" err="1"/>
              <a:t>uspešnosti</a:t>
            </a:r>
            <a:r>
              <a:rPr lang="en-GB" sz="1800" dirty="0"/>
              <a:t>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</a:t>
            </a:r>
            <a:r>
              <a:rPr lang="en-GB" sz="1800" dirty="0"/>
              <a:t>. Ne </a:t>
            </a:r>
            <a:r>
              <a:rPr lang="en-GB" sz="1800" dirty="0" err="1"/>
              <a:t>vpliva</a:t>
            </a:r>
            <a:r>
              <a:rPr lang="en-GB" sz="1800" dirty="0"/>
              <a:t> le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stroške</a:t>
            </a:r>
            <a:r>
              <a:rPr lang="en-GB" sz="1800" dirty="0"/>
              <a:t> in </a:t>
            </a:r>
            <a:r>
              <a:rPr lang="en-GB" sz="1800" dirty="0" err="1"/>
              <a:t>učinkovitost</a:t>
            </a:r>
            <a:r>
              <a:rPr lang="en-GB" sz="1800" dirty="0"/>
              <a:t> </a:t>
            </a:r>
            <a:r>
              <a:rPr lang="en-GB" sz="1800" dirty="0" err="1"/>
              <a:t>logistike</a:t>
            </a:r>
            <a:r>
              <a:rPr lang="en-GB" sz="1800" dirty="0"/>
              <a:t>, </a:t>
            </a:r>
            <a:r>
              <a:rPr lang="en-GB" sz="1800" dirty="0" err="1"/>
              <a:t>temveč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ključno</a:t>
            </a:r>
            <a:r>
              <a:rPr lang="en-GB" sz="1800" dirty="0"/>
              <a:t> </a:t>
            </a:r>
            <a:r>
              <a:rPr lang="en-GB" sz="1800" dirty="0" err="1"/>
              <a:t>vlogo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zagotavljanju</a:t>
            </a:r>
            <a:r>
              <a:rPr lang="en-GB" sz="1800" dirty="0"/>
              <a:t>, da so </a:t>
            </a:r>
            <a:r>
              <a:rPr lang="en-GB" sz="1800" dirty="0" err="1"/>
              <a:t>operacije</a:t>
            </a:r>
            <a:r>
              <a:rPr lang="en-GB" sz="1800" dirty="0"/>
              <a:t> </a:t>
            </a:r>
            <a:r>
              <a:rPr lang="en-GB" sz="1800" dirty="0" err="1"/>
              <a:t>oskrbne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dobro </a:t>
            </a:r>
            <a:r>
              <a:rPr lang="en-GB" sz="1800" dirty="0" err="1"/>
              <a:t>usklajene</a:t>
            </a:r>
            <a:r>
              <a:rPr lang="en-GB" sz="1800" dirty="0"/>
              <a:t> in se </a:t>
            </a:r>
            <a:r>
              <a:rPr lang="en-GB" sz="1800" dirty="0" err="1"/>
              <a:t>odzivajo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zahteve</a:t>
            </a:r>
            <a:r>
              <a:rPr lang="en-GB" sz="1800" dirty="0"/>
              <a:t> </a:t>
            </a:r>
            <a:r>
              <a:rPr lang="en-GB" sz="1800" dirty="0" err="1"/>
              <a:t>trga</a:t>
            </a:r>
            <a:r>
              <a:rPr lang="en-GB" sz="1800" dirty="0"/>
              <a:t>. Ker </a:t>
            </a:r>
            <a:r>
              <a:rPr lang="en-GB" sz="1800" dirty="0" err="1"/>
              <a:t>postajajo</a:t>
            </a:r>
            <a:r>
              <a:rPr lang="en-GB" sz="1800" dirty="0"/>
              <a:t> </a:t>
            </a:r>
            <a:r>
              <a:rPr lang="en-GB" sz="1800" dirty="0" err="1"/>
              <a:t>oskrbovalne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vse</a:t>
            </a:r>
            <a:r>
              <a:rPr lang="en-GB" sz="1800" dirty="0"/>
              <a:t> </a:t>
            </a:r>
            <a:r>
              <a:rPr lang="en-GB" sz="1800" dirty="0" err="1"/>
              <a:t>bolj</a:t>
            </a:r>
            <a:r>
              <a:rPr lang="en-GB" sz="1800" dirty="0"/>
              <a:t> </a:t>
            </a:r>
            <a:r>
              <a:rPr lang="en-GB" sz="1800" dirty="0" err="1"/>
              <a:t>zapletene</a:t>
            </a:r>
            <a:r>
              <a:rPr lang="en-GB" sz="1800" dirty="0"/>
              <a:t> in </a:t>
            </a:r>
            <a:r>
              <a:rPr lang="en-GB" sz="1800" dirty="0" err="1"/>
              <a:t>medsebojno</a:t>
            </a:r>
            <a:r>
              <a:rPr lang="en-GB" sz="1800" dirty="0"/>
              <a:t> </a:t>
            </a:r>
            <a:r>
              <a:rPr lang="en-GB" sz="1800" dirty="0" err="1"/>
              <a:t>povezane</a:t>
            </a:r>
            <a:r>
              <a:rPr lang="en-GB" sz="1800" dirty="0"/>
              <a:t>, se </a:t>
            </a:r>
            <a:r>
              <a:rPr lang="en-GB" sz="1800" dirty="0" err="1"/>
              <a:t>bo</a:t>
            </a:r>
            <a:r>
              <a:rPr lang="en-GB" sz="1800" dirty="0"/>
              <a:t> </a:t>
            </a:r>
            <a:r>
              <a:rPr lang="en-GB" sz="1800" dirty="0" err="1"/>
              <a:t>pomen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in z </a:t>
            </a:r>
            <a:r>
              <a:rPr lang="en-GB" sz="1800" dirty="0" err="1"/>
              <a:t>njim</a:t>
            </a:r>
            <a:r>
              <a:rPr lang="en-GB" sz="1800" dirty="0"/>
              <a:t> </a:t>
            </a:r>
            <a:r>
              <a:rPr lang="en-GB" sz="1800" dirty="0" err="1"/>
              <a:t>povezanih</a:t>
            </a:r>
            <a:r>
              <a:rPr lang="en-GB" sz="1800" dirty="0"/>
              <a:t> </a:t>
            </a:r>
            <a:r>
              <a:rPr lang="en-GB" sz="1800" dirty="0" err="1"/>
              <a:t>izzivov</a:t>
            </a:r>
            <a:r>
              <a:rPr lang="en-GB" sz="1800" dirty="0"/>
              <a:t> </a:t>
            </a:r>
            <a:r>
              <a:rPr lang="en-GB" sz="1800" dirty="0" err="1"/>
              <a:t>še</a:t>
            </a:r>
            <a:r>
              <a:rPr lang="en-GB" sz="1800" dirty="0"/>
              <a:t> </a:t>
            </a:r>
            <a:r>
              <a:rPr lang="en-GB" sz="1800" dirty="0" err="1"/>
              <a:t>povečeval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90994" y="5504076"/>
            <a:ext cx="42242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1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 Osnovni koraki za pravilno izvajanje napovedi v podjetju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0EFDDA7-7BFF-CA8D-D6BD-F1EA3C6D14C0}"/>
              </a:ext>
            </a:extLst>
          </p:cNvPr>
          <p:cNvGrpSpPr/>
          <p:nvPr/>
        </p:nvGrpSpPr>
        <p:grpSpPr>
          <a:xfrm>
            <a:off x="4111427" y="1388533"/>
            <a:ext cx="3724473" cy="4115543"/>
            <a:chOff x="4111427" y="1388533"/>
            <a:chExt cx="3724473" cy="4115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1427" y="1388533"/>
              <a:ext cx="3724473" cy="4115543"/>
            </a:xfrm>
            <a:prstGeom prst="rect">
              <a:avLst/>
            </a:prstGeom>
          </p:spPr>
        </p:pic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6D7EE697-AEF0-A4C7-D0EB-00B36F2B688D}"/>
                </a:ext>
              </a:extLst>
            </p:cNvPr>
            <p:cNvGrpSpPr/>
            <p:nvPr/>
          </p:nvGrpSpPr>
          <p:grpSpPr>
            <a:xfrm>
              <a:off x="4419840" y="1569631"/>
              <a:ext cx="2696952" cy="3607770"/>
              <a:chOff x="4419840" y="1569631"/>
              <a:chExt cx="2696952" cy="3607770"/>
            </a:xfrm>
          </p:grpSpPr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6BD3E36-AB92-BFEE-0FCA-AB04FA0A6D16}"/>
                  </a:ext>
                </a:extLst>
              </p:cNvPr>
              <p:cNvSpPr txBox="1"/>
              <p:nvPr/>
            </p:nvSpPr>
            <p:spPr>
              <a:xfrm>
                <a:off x="4419840" y="1569631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Opredelitev problema napovedovanja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C096A42-F29E-6469-1C2B-8C1937EA04E8}"/>
                  </a:ext>
                </a:extLst>
              </p:cNvPr>
              <p:cNvSpPr txBox="1"/>
              <p:nvPr/>
            </p:nvSpPr>
            <p:spPr>
              <a:xfrm>
                <a:off x="4497477" y="2345293"/>
                <a:ext cx="261931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Zbiranje informacij in razgovori s strokovnjaki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D57BA13-5094-B0B3-A094-9220727DF119}"/>
                  </a:ext>
                </a:extLst>
              </p:cNvPr>
              <p:cNvSpPr txBox="1"/>
              <p:nvPr/>
            </p:nvSpPr>
            <p:spPr>
              <a:xfrm>
                <a:off x="4497476" y="3269237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Predhodna analiza podatkov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3DA1EEDB-EB18-CE6D-9DA3-54BFCB223B1F}"/>
                  </a:ext>
                </a:extLst>
              </p:cNvPr>
              <p:cNvSpPr txBox="1"/>
              <p:nvPr/>
            </p:nvSpPr>
            <p:spPr>
              <a:xfrm>
                <a:off x="4497475" y="4001629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Oblikovanje modela napovedovanja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5ECF206D-3D4D-1BFD-19C6-843332DCB198}"/>
                  </a:ext>
                </a:extLst>
              </p:cNvPr>
              <p:cNvSpPr txBox="1"/>
              <p:nvPr/>
            </p:nvSpPr>
            <p:spPr>
              <a:xfrm>
                <a:off x="4497475" y="4777291"/>
                <a:ext cx="261931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Napovedovanje in vrednotenje napovedi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75752" y="5504076"/>
            <a:ext cx="425469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2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Podatki o povpraševanju za opazovano živilsko podjetje.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:\Atina\slike\Fig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408961"/>
            <a:ext cx="7941734" cy="409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994" y="5504076"/>
            <a:ext cx="3142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3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/>
              <a:t>Razčlenitev STL podatkov o povpraševanju.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267" y="1481668"/>
            <a:ext cx="6758093" cy="3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241300" progId="Equation.3">
                  <p:embed/>
                </p:oleObj>
              </mc:Choice>
              <mc:Fallback>
                <p:oleObj name="Equation" r:id="rId2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C2F7F-DEB9-47F6-8B32-7847611BD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1078</Words>
  <Application>Microsoft Office PowerPoint</Application>
  <PresentationFormat>Panoramiczny</PresentationFormat>
  <Paragraphs>106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Equation</vt:lpstr>
      <vt:lpstr>Statistical methods for analysing logistics data</vt:lpstr>
      <vt:lpstr>Agenda</vt:lpstr>
      <vt:lpstr>Kaj je povpraševanje strank in napovedovanje povpraševanja?</vt:lpstr>
      <vt:lpstr>Kaj je povpraševanje strank in napovedovanje povpraševanja?</vt:lpstr>
      <vt:lpstr>Kaj je povpraševanje strank in napovedovanje povpraševanja?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Napovedi o prihodnjem povpraševanju</vt:lpstr>
      <vt:lpstr>Napovedovanje povpraševanja v živilski industriji</vt:lpstr>
      <vt:lpstr>Povzetek</vt:lpstr>
      <vt:lpstr>Avtorji: Sanja Bojić Kristijan Brglez Maja Fošner Roman Gumzej Rebeka Kovačič Lukman Benjamin Marcen Marinko Maslarić Boško Matović Dejan Mirčetić  Končna verzija: Junij 2025</vt:lpstr>
      <vt:lpstr>Najlepša 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35</cp:revision>
  <dcterms:created xsi:type="dcterms:W3CDTF">2023-07-06T12:09:08Z</dcterms:created>
  <dcterms:modified xsi:type="dcterms:W3CDTF">2025-10-28T14:25:46Z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