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8" r:id="rId7"/>
    <p:sldId id="271" r:id="rId8"/>
    <p:sldId id="272" r:id="rId9"/>
    <p:sldId id="273" r:id="rId10"/>
    <p:sldId id="274" r:id="rId11"/>
    <p:sldId id="275" r:id="rId12"/>
    <p:sldId id="276" r:id="rId13"/>
    <p:sldId id="278" r:id="rId14"/>
    <p:sldId id="277" r:id="rId15"/>
    <p:sldId id="279" r:id="rId16"/>
    <p:sldId id="282" r:id="rId17"/>
    <p:sldId id="280" r:id="rId18"/>
    <p:sldId id="281" r:id="rId19"/>
    <p:sldId id="262" r:id="rId20"/>
    <p:sldId id="283" r:id="rId21"/>
    <p:sldId id="284" r:id="rId22"/>
    <p:sldId id="285" r:id="rId23"/>
    <p:sldId id="287" r:id="rId24"/>
    <p:sldId id="286" r:id="rId25"/>
    <p:sldId id="269" r:id="rId26"/>
    <p:sldId id="270" r:id="rId27"/>
    <p:sldId id="266" r:id="rId28"/>
    <p:sldId id="336" r:id="rId29"/>
    <p:sldId id="263" r:id="rId30"/>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207345"/>
    <a:srgbClr val="FFFFFF"/>
    <a:srgbClr val="7F7F7F"/>
    <a:srgbClr val="AEAEAE"/>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2460A-3BAF-4D75-8241-1802609EAB61}" v="42" dt="2025-04-22T10:31:59.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2" d="100"/>
          <a:sy n="112"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or Dujak" userId="bfb324a9-4809-4493-a995-7f4ea2a7c175" providerId="ADAL" clId="{84F2460A-3BAF-4D75-8241-1802609EAB61}"/>
    <pc:docChg chg="undo custSel modSld">
      <pc:chgData name="Davor Dujak" userId="bfb324a9-4809-4493-a995-7f4ea2a7c175" providerId="ADAL" clId="{84F2460A-3BAF-4D75-8241-1802609EAB61}" dt="2025-04-22T16:42:11.507" v="173"/>
      <pc:docMkLst>
        <pc:docMk/>
      </pc:docMkLst>
      <pc:sldChg chg="addSp modSp mod">
        <pc:chgData name="Davor Dujak" userId="bfb324a9-4809-4493-a995-7f4ea2a7c175" providerId="ADAL" clId="{84F2460A-3BAF-4D75-8241-1802609EAB61}" dt="2025-04-22T16:42:11.507" v="173"/>
        <pc:sldMkLst>
          <pc:docMk/>
          <pc:sldMk cId="2920479427" sldId="256"/>
        </pc:sldMkLst>
        <pc:spChg chg="mod">
          <ac:chgData name="Davor Dujak" userId="bfb324a9-4809-4493-a995-7f4ea2a7c175" providerId="ADAL" clId="{84F2460A-3BAF-4D75-8241-1802609EAB61}" dt="2025-04-22T16:42:11.507" v="173"/>
          <ac:spMkLst>
            <pc:docMk/>
            <pc:sldMk cId="2920479427" sldId="256"/>
            <ac:spMk id="5" creationId="{9AC256C7-DE57-3D54-E589-F59329555D7C}"/>
          </ac:spMkLst>
        </pc:spChg>
        <pc:picChg chg="add mod">
          <ac:chgData name="Davor Dujak" userId="bfb324a9-4809-4493-a995-7f4ea2a7c175" providerId="ADAL" clId="{84F2460A-3BAF-4D75-8241-1802609EAB61}" dt="2025-04-22T10:32:33.423" v="172" actId="14100"/>
          <ac:picMkLst>
            <pc:docMk/>
            <pc:sldMk cId="2920479427" sldId="256"/>
            <ac:picMk id="2" creationId="{E4B8294C-ABCC-A6A8-280D-FAE2EF369CDB}"/>
          </ac:picMkLst>
        </pc:picChg>
      </pc:sldChg>
      <pc:sldChg chg="addSp modSp">
        <pc:chgData name="Davor Dujak" userId="bfb324a9-4809-4493-a995-7f4ea2a7c175" providerId="ADAL" clId="{84F2460A-3BAF-4D75-8241-1802609EAB61}" dt="2025-04-22T10:31:13.367" v="148"/>
        <pc:sldMkLst>
          <pc:docMk/>
          <pc:sldMk cId="1952772968" sldId="262"/>
        </pc:sldMkLst>
        <pc:picChg chg="add mod">
          <ac:chgData name="Davor Dujak" userId="bfb324a9-4809-4493-a995-7f4ea2a7c175" providerId="ADAL" clId="{84F2460A-3BAF-4D75-8241-1802609EAB61}" dt="2025-04-22T10:31:13.367" v="148"/>
          <ac:picMkLst>
            <pc:docMk/>
            <pc:sldMk cId="1952772968" sldId="262"/>
            <ac:picMk id="2" creationId="{28F5D278-F61A-6B30-85AC-8BD06F426060}"/>
          </ac:picMkLst>
        </pc:picChg>
      </pc:sldChg>
      <pc:sldChg chg="addSp delSp modSp mod">
        <pc:chgData name="Davor Dujak" userId="bfb324a9-4809-4493-a995-7f4ea2a7c175" providerId="ADAL" clId="{84F2460A-3BAF-4D75-8241-1802609EAB61}" dt="2025-04-22T10:30:48.592" v="140" actId="478"/>
        <pc:sldMkLst>
          <pc:docMk/>
          <pc:sldMk cId="4020019421" sldId="263"/>
        </pc:sldMkLst>
        <pc:spChg chg="add del mod">
          <ac:chgData name="Davor Dujak" userId="bfb324a9-4809-4493-a995-7f4ea2a7c175" providerId="ADAL" clId="{84F2460A-3BAF-4D75-8241-1802609EAB61}" dt="2025-04-22T10:30:47.466" v="139" actId="478"/>
          <ac:spMkLst>
            <pc:docMk/>
            <pc:sldMk cId="4020019421" sldId="263"/>
            <ac:spMk id="2" creationId="{6AED25D4-F4A3-8AB4-A139-2FBC220AFB99}"/>
          </ac:spMkLst>
        </pc:spChg>
        <pc:spChg chg="mod">
          <ac:chgData name="Davor Dujak" userId="bfb324a9-4809-4493-a995-7f4ea2a7c175" providerId="ADAL" clId="{84F2460A-3BAF-4D75-8241-1802609EAB61}" dt="2025-04-21T17:00:36.149" v="90" actId="20577"/>
          <ac:spMkLst>
            <pc:docMk/>
            <pc:sldMk cId="4020019421" sldId="263"/>
            <ac:spMk id="3" creationId="{5736179A-2A6B-1BB5-3527-A969A8C3E86B}"/>
          </ac:spMkLst>
        </pc:spChg>
        <pc:picChg chg="add del mod">
          <ac:chgData name="Davor Dujak" userId="bfb324a9-4809-4493-a995-7f4ea2a7c175" providerId="ADAL" clId="{84F2460A-3BAF-4D75-8241-1802609EAB61}" dt="2025-04-22T10:30:48.592" v="140" actId="478"/>
          <ac:picMkLst>
            <pc:docMk/>
            <pc:sldMk cId="4020019421" sldId="263"/>
            <ac:picMk id="6" creationId="{04BEB2FC-0405-5D45-68CD-1363549A2692}"/>
          </ac:picMkLst>
        </pc:picChg>
        <pc:picChg chg="add del mod modCrop">
          <ac:chgData name="Davor Dujak" userId="bfb324a9-4809-4493-a995-7f4ea2a7c175" providerId="ADAL" clId="{84F2460A-3BAF-4D75-8241-1802609EAB61}" dt="2025-04-22T10:30:44.481" v="137" actId="478"/>
          <ac:picMkLst>
            <pc:docMk/>
            <pc:sldMk cId="4020019421" sldId="263"/>
            <ac:picMk id="8" creationId="{9E729E3C-D377-D14B-F45F-55B31A3934B6}"/>
          </ac:picMkLst>
        </pc:picChg>
        <pc:picChg chg="add mod">
          <ac:chgData name="Davor Dujak" userId="bfb324a9-4809-4493-a995-7f4ea2a7c175" providerId="ADAL" clId="{84F2460A-3BAF-4D75-8241-1802609EAB61}" dt="2025-04-22T10:30:40.899" v="136" actId="1076"/>
          <ac:picMkLst>
            <pc:docMk/>
            <pc:sldMk cId="4020019421" sldId="263"/>
            <ac:picMk id="10" creationId="{C8857553-C239-78C3-3979-A0B70524E3C9}"/>
          </ac:picMkLst>
        </pc:picChg>
      </pc:sldChg>
      <pc:sldChg chg="addSp modSp">
        <pc:chgData name="Davor Dujak" userId="bfb324a9-4809-4493-a995-7f4ea2a7c175" providerId="ADAL" clId="{84F2460A-3BAF-4D75-8241-1802609EAB61}" dt="2025-04-22T10:31:57.314" v="163"/>
        <pc:sldMkLst>
          <pc:docMk/>
          <pc:sldMk cId="1254930911" sldId="264"/>
        </pc:sldMkLst>
        <pc:picChg chg="add mod">
          <ac:chgData name="Davor Dujak" userId="bfb324a9-4809-4493-a995-7f4ea2a7c175" providerId="ADAL" clId="{84F2460A-3BAF-4D75-8241-1802609EAB61}" dt="2025-04-22T10:31:57.314" v="163"/>
          <ac:picMkLst>
            <pc:docMk/>
            <pc:sldMk cId="1254930911" sldId="264"/>
            <ac:picMk id="2" creationId="{7831A343-BDA4-2828-2E6B-3389F518CE39}"/>
          </ac:picMkLst>
        </pc:picChg>
      </pc:sldChg>
      <pc:sldChg chg="addSp modSp">
        <pc:chgData name="Davor Dujak" userId="bfb324a9-4809-4493-a995-7f4ea2a7c175" providerId="ADAL" clId="{84F2460A-3BAF-4D75-8241-1802609EAB61}" dt="2025-04-22T10:30:53.258" v="141"/>
        <pc:sldMkLst>
          <pc:docMk/>
          <pc:sldMk cId="3298298427" sldId="266"/>
        </pc:sldMkLst>
        <pc:picChg chg="add mod">
          <ac:chgData name="Davor Dujak" userId="bfb324a9-4809-4493-a995-7f4ea2a7c175" providerId="ADAL" clId="{84F2460A-3BAF-4D75-8241-1802609EAB61}" dt="2025-04-22T10:30:53.258" v="141"/>
          <ac:picMkLst>
            <pc:docMk/>
            <pc:sldMk cId="3298298427" sldId="266"/>
            <ac:picMk id="2" creationId="{0CBD54F5-BB16-6314-6BD7-27C4BE82FDEE}"/>
          </ac:picMkLst>
        </pc:picChg>
      </pc:sldChg>
      <pc:sldChg chg="addSp modSp">
        <pc:chgData name="Davor Dujak" userId="bfb324a9-4809-4493-a995-7f4ea2a7c175" providerId="ADAL" clId="{84F2460A-3BAF-4D75-8241-1802609EAB61}" dt="2025-04-22T10:31:54.859" v="162"/>
        <pc:sldMkLst>
          <pc:docMk/>
          <pc:sldMk cId="4178975055" sldId="268"/>
        </pc:sldMkLst>
        <pc:picChg chg="add mod">
          <ac:chgData name="Davor Dujak" userId="bfb324a9-4809-4493-a995-7f4ea2a7c175" providerId="ADAL" clId="{84F2460A-3BAF-4D75-8241-1802609EAB61}" dt="2025-04-22T10:31:54.859" v="162"/>
          <ac:picMkLst>
            <pc:docMk/>
            <pc:sldMk cId="4178975055" sldId="268"/>
            <ac:picMk id="2" creationId="{9CDB8B03-4CE5-0BD2-AEFD-E382F0FA9BF5}"/>
          </ac:picMkLst>
        </pc:picChg>
      </pc:sldChg>
      <pc:sldChg chg="addSp modSp mod">
        <pc:chgData name="Davor Dujak" userId="bfb324a9-4809-4493-a995-7f4ea2a7c175" providerId="ADAL" clId="{84F2460A-3BAF-4D75-8241-1802609EAB61}" dt="2025-04-22T10:30:58.936" v="143"/>
        <pc:sldMkLst>
          <pc:docMk/>
          <pc:sldMk cId="2509756770" sldId="269"/>
        </pc:sldMkLst>
        <pc:spChg chg="mod">
          <ac:chgData name="Davor Dujak" userId="bfb324a9-4809-4493-a995-7f4ea2a7c175" providerId="ADAL" clId="{84F2460A-3BAF-4D75-8241-1802609EAB61}" dt="2025-04-21T17:00:17.011" v="64" actId="20577"/>
          <ac:spMkLst>
            <pc:docMk/>
            <pc:sldMk cId="2509756770" sldId="269"/>
            <ac:spMk id="5" creationId="{08B1E3E4-9C4A-4CF8-DBD2-8A61BD597723}"/>
          </ac:spMkLst>
        </pc:spChg>
        <pc:picChg chg="add mod">
          <ac:chgData name="Davor Dujak" userId="bfb324a9-4809-4493-a995-7f4ea2a7c175" providerId="ADAL" clId="{84F2460A-3BAF-4D75-8241-1802609EAB61}" dt="2025-04-22T10:30:58.936" v="143"/>
          <ac:picMkLst>
            <pc:docMk/>
            <pc:sldMk cId="2509756770" sldId="269"/>
            <ac:picMk id="3" creationId="{2060AD22-0686-B84F-615A-447818CC1E55}"/>
          </ac:picMkLst>
        </pc:picChg>
      </pc:sldChg>
      <pc:sldChg chg="addSp modSp">
        <pc:chgData name="Davor Dujak" userId="bfb324a9-4809-4493-a995-7f4ea2a7c175" providerId="ADAL" clId="{84F2460A-3BAF-4D75-8241-1802609EAB61}" dt="2025-04-22T10:30:56.426" v="142"/>
        <pc:sldMkLst>
          <pc:docMk/>
          <pc:sldMk cId="378761413" sldId="270"/>
        </pc:sldMkLst>
        <pc:picChg chg="add mod">
          <ac:chgData name="Davor Dujak" userId="bfb324a9-4809-4493-a995-7f4ea2a7c175" providerId="ADAL" clId="{84F2460A-3BAF-4D75-8241-1802609EAB61}" dt="2025-04-22T10:30:56.426" v="142"/>
          <ac:picMkLst>
            <pc:docMk/>
            <pc:sldMk cId="378761413" sldId="270"/>
            <ac:picMk id="2" creationId="{8E388023-910C-FE97-C303-12FC087BDE68}"/>
          </ac:picMkLst>
        </pc:picChg>
      </pc:sldChg>
      <pc:sldChg chg="addSp modSp">
        <pc:chgData name="Davor Dujak" userId="bfb324a9-4809-4493-a995-7f4ea2a7c175" providerId="ADAL" clId="{84F2460A-3BAF-4D75-8241-1802609EAB61}" dt="2025-04-22T10:31:53.322" v="161"/>
        <pc:sldMkLst>
          <pc:docMk/>
          <pc:sldMk cId="367207601" sldId="271"/>
        </pc:sldMkLst>
        <pc:picChg chg="add mod">
          <ac:chgData name="Davor Dujak" userId="bfb324a9-4809-4493-a995-7f4ea2a7c175" providerId="ADAL" clId="{84F2460A-3BAF-4D75-8241-1802609EAB61}" dt="2025-04-22T10:31:53.322" v="161"/>
          <ac:picMkLst>
            <pc:docMk/>
            <pc:sldMk cId="367207601" sldId="271"/>
            <ac:picMk id="2" creationId="{2FB9A665-DD65-C666-097B-374A268E70C6}"/>
          </ac:picMkLst>
        </pc:picChg>
      </pc:sldChg>
      <pc:sldChg chg="addSp modSp">
        <pc:chgData name="Davor Dujak" userId="bfb324a9-4809-4493-a995-7f4ea2a7c175" providerId="ADAL" clId="{84F2460A-3BAF-4D75-8241-1802609EAB61}" dt="2025-04-22T10:31:51.900" v="160"/>
        <pc:sldMkLst>
          <pc:docMk/>
          <pc:sldMk cId="888625420" sldId="272"/>
        </pc:sldMkLst>
        <pc:picChg chg="add mod">
          <ac:chgData name="Davor Dujak" userId="bfb324a9-4809-4493-a995-7f4ea2a7c175" providerId="ADAL" clId="{84F2460A-3BAF-4D75-8241-1802609EAB61}" dt="2025-04-22T10:31:51.900" v="160"/>
          <ac:picMkLst>
            <pc:docMk/>
            <pc:sldMk cId="888625420" sldId="272"/>
            <ac:picMk id="2" creationId="{CD33BDB9-B161-6462-0285-6AE4E8C080C8}"/>
          </ac:picMkLst>
        </pc:picChg>
      </pc:sldChg>
      <pc:sldChg chg="addSp modSp">
        <pc:chgData name="Davor Dujak" userId="bfb324a9-4809-4493-a995-7f4ea2a7c175" providerId="ADAL" clId="{84F2460A-3BAF-4D75-8241-1802609EAB61}" dt="2025-04-22T10:31:47.307" v="159"/>
        <pc:sldMkLst>
          <pc:docMk/>
          <pc:sldMk cId="521569244" sldId="273"/>
        </pc:sldMkLst>
        <pc:picChg chg="add mod">
          <ac:chgData name="Davor Dujak" userId="bfb324a9-4809-4493-a995-7f4ea2a7c175" providerId="ADAL" clId="{84F2460A-3BAF-4D75-8241-1802609EAB61}" dt="2025-04-22T10:31:47.307" v="159"/>
          <ac:picMkLst>
            <pc:docMk/>
            <pc:sldMk cId="521569244" sldId="273"/>
            <ac:picMk id="2" creationId="{67C5B183-596B-2E26-3A8C-1B0602F1F1D8}"/>
          </ac:picMkLst>
        </pc:picChg>
      </pc:sldChg>
      <pc:sldChg chg="addSp modSp">
        <pc:chgData name="Davor Dujak" userId="bfb324a9-4809-4493-a995-7f4ea2a7c175" providerId="ADAL" clId="{84F2460A-3BAF-4D75-8241-1802609EAB61}" dt="2025-04-22T10:31:45.374" v="158"/>
        <pc:sldMkLst>
          <pc:docMk/>
          <pc:sldMk cId="2058185914" sldId="274"/>
        </pc:sldMkLst>
        <pc:picChg chg="add mod">
          <ac:chgData name="Davor Dujak" userId="bfb324a9-4809-4493-a995-7f4ea2a7c175" providerId="ADAL" clId="{84F2460A-3BAF-4D75-8241-1802609EAB61}" dt="2025-04-22T10:31:45.374" v="158"/>
          <ac:picMkLst>
            <pc:docMk/>
            <pc:sldMk cId="2058185914" sldId="274"/>
            <ac:picMk id="3" creationId="{3622B780-46B7-FE27-B48D-B38693966EE9}"/>
          </ac:picMkLst>
        </pc:picChg>
      </pc:sldChg>
      <pc:sldChg chg="addSp modSp">
        <pc:chgData name="Davor Dujak" userId="bfb324a9-4809-4493-a995-7f4ea2a7c175" providerId="ADAL" clId="{84F2460A-3BAF-4D75-8241-1802609EAB61}" dt="2025-04-22T10:31:42.160" v="157"/>
        <pc:sldMkLst>
          <pc:docMk/>
          <pc:sldMk cId="2281473163" sldId="275"/>
        </pc:sldMkLst>
        <pc:picChg chg="add mod">
          <ac:chgData name="Davor Dujak" userId="bfb324a9-4809-4493-a995-7f4ea2a7c175" providerId="ADAL" clId="{84F2460A-3BAF-4D75-8241-1802609EAB61}" dt="2025-04-22T10:31:42.160" v="157"/>
          <ac:picMkLst>
            <pc:docMk/>
            <pc:sldMk cId="2281473163" sldId="275"/>
            <ac:picMk id="7" creationId="{5982576D-C1A3-1279-6057-D1D5005BDF26}"/>
          </ac:picMkLst>
        </pc:picChg>
      </pc:sldChg>
      <pc:sldChg chg="addSp modSp">
        <pc:chgData name="Davor Dujak" userId="bfb324a9-4809-4493-a995-7f4ea2a7c175" providerId="ADAL" clId="{84F2460A-3BAF-4D75-8241-1802609EAB61}" dt="2025-04-22T10:31:39.423" v="156"/>
        <pc:sldMkLst>
          <pc:docMk/>
          <pc:sldMk cId="1948328681" sldId="276"/>
        </pc:sldMkLst>
        <pc:picChg chg="add mod">
          <ac:chgData name="Davor Dujak" userId="bfb324a9-4809-4493-a995-7f4ea2a7c175" providerId="ADAL" clId="{84F2460A-3BAF-4D75-8241-1802609EAB61}" dt="2025-04-22T10:31:39.423" v="156"/>
          <ac:picMkLst>
            <pc:docMk/>
            <pc:sldMk cId="1948328681" sldId="276"/>
            <ac:picMk id="10" creationId="{2F239DB8-A0CA-B8A7-00B7-EC8821161CE8}"/>
          </ac:picMkLst>
        </pc:picChg>
      </pc:sldChg>
      <pc:sldChg chg="addSp modSp">
        <pc:chgData name="Davor Dujak" userId="bfb324a9-4809-4493-a995-7f4ea2a7c175" providerId="ADAL" clId="{84F2460A-3BAF-4D75-8241-1802609EAB61}" dt="2025-04-22T10:31:35.734" v="154"/>
        <pc:sldMkLst>
          <pc:docMk/>
          <pc:sldMk cId="1498097996" sldId="277"/>
        </pc:sldMkLst>
        <pc:picChg chg="add mod">
          <ac:chgData name="Davor Dujak" userId="bfb324a9-4809-4493-a995-7f4ea2a7c175" providerId="ADAL" clId="{84F2460A-3BAF-4D75-8241-1802609EAB61}" dt="2025-04-22T10:31:35.734" v="154"/>
          <ac:picMkLst>
            <pc:docMk/>
            <pc:sldMk cId="1498097996" sldId="277"/>
            <ac:picMk id="3" creationId="{DF87C589-3393-E202-A745-A459C73D6458}"/>
          </ac:picMkLst>
        </pc:picChg>
      </pc:sldChg>
      <pc:sldChg chg="addSp modSp">
        <pc:chgData name="Davor Dujak" userId="bfb324a9-4809-4493-a995-7f4ea2a7c175" providerId="ADAL" clId="{84F2460A-3BAF-4D75-8241-1802609EAB61}" dt="2025-04-22T10:31:37.995" v="155"/>
        <pc:sldMkLst>
          <pc:docMk/>
          <pc:sldMk cId="3858492658" sldId="278"/>
        </pc:sldMkLst>
        <pc:picChg chg="add mod">
          <ac:chgData name="Davor Dujak" userId="bfb324a9-4809-4493-a995-7f4ea2a7c175" providerId="ADAL" clId="{84F2460A-3BAF-4D75-8241-1802609EAB61}" dt="2025-04-22T10:31:37.995" v="155"/>
          <ac:picMkLst>
            <pc:docMk/>
            <pc:sldMk cId="3858492658" sldId="278"/>
            <ac:picMk id="3" creationId="{5BA45608-3F21-0A61-9888-9A99F5116FDF}"/>
          </ac:picMkLst>
        </pc:picChg>
      </pc:sldChg>
      <pc:sldChg chg="addSp modSp">
        <pc:chgData name="Davor Dujak" userId="bfb324a9-4809-4493-a995-7f4ea2a7c175" providerId="ADAL" clId="{84F2460A-3BAF-4D75-8241-1802609EAB61}" dt="2025-04-22T10:31:30.734" v="153"/>
        <pc:sldMkLst>
          <pc:docMk/>
          <pc:sldMk cId="771659564" sldId="279"/>
        </pc:sldMkLst>
        <pc:picChg chg="add mod">
          <ac:chgData name="Davor Dujak" userId="bfb324a9-4809-4493-a995-7f4ea2a7c175" providerId="ADAL" clId="{84F2460A-3BAF-4D75-8241-1802609EAB61}" dt="2025-04-22T10:31:30.734" v="153"/>
          <ac:picMkLst>
            <pc:docMk/>
            <pc:sldMk cId="771659564" sldId="279"/>
            <ac:picMk id="3" creationId="{D853C5DF-3739-C4DE-FFA0-9761CAE162C5}"/>
          </ac:picMkLst>
        </pc:picChg>
      </pc:sldChg>
      <pc:sldChg chg="addSp modSp mod">
        <pc:chgData name="Davor Dujak" userId="bfb324a9-4809-4493-a995-7f4ea2a7c175" providerId="ADAL" clId="{84F2460A-3BAF-4D75-8241-1802609EAB61}" dt="2025-04-22T10:31:21.055" v="151" actId="1076"/>
        <pc:sldMkLst>
          <pc:docMk/>
          <pc:sldMk cId="1612532667" sldId="280"/>
        </pc:sldMkLst>
        <pc:spChg chg="mod">
          <ac:chgData name="Davor Dujak" userId="bfb324a9-4809-4493-a995-7f4ea2a7c175" providerId="ADAL" clId="{84F2460A-3BAF-4D75-8241-1802609EAB61}" dt="2025-04-22T10:31:21.055" v="151" actId="1076"/>
          <ac:spMkLst>
            <pc:docMk/>
            <pc:sldMk cId="1612532667" sldId="280"/>
            <ac:spMk id="5" creationId="{08B1E3E4-9C4A-4CF8-DBD2-8A61BD597723}"/>
          </ac:spMkLst>
        </pc:spChg>
        <pc:picChg chg="add mod">
          <ac:chgData name="Davor Dujak" userId="bfb324a9-4809-4493-a995-7f4ea2a7c175" providerId="ADAL" clId="{84F2460A-3BAF-4D75-8241-1802609EAB61}" dt="2025-04-22T10:31:17.361" v="150"/>
          <ac:picMkLst>
            <pc:docMk/>
            <pc:sldMk cId="1612532667" sldId="280"/>
            <ac:picMk id="3" creationId="{E569D980-0548-A38B-874C-9EB6ECBE8F9F}"/>
          </ac:picMkLst>
        </pc:picChg>
      </pc:sldChg>
      <pc:sldChg chg="addSp modSp">
        <pc:chgData name="Davor Dujak" userId="bfb324a9-4809-4493-a995-7f4ea2a7c175" providerId="ADAL" clId="{84F2460A-3BAF-4D75-8241-1802609EAB61}" dt="2025-04-22T10:31:15.009" v="149"/>
        <pc:sldMkLst>
          <pc:docMk/>
          <pc:sldMk cId="2162962977" sldId="281"/>
        </pc:sldMkLst>
        <pc:picChg chg="add mod">
          <ac:chgData name="Davor Dujak" userId="bfb324a9-4809-4493-a995-7f4ea2a7c175" providerId="ADAL" clId="{84F2460A-3BAF-4D75-8241-1802609EAB61}" dt="2025-04-22T10:31:15.009" v="149"/>
          <ac:picMkLst>
            <pc:docMk/>
            <pc:sldMk cId="2162962977" sldId="281"/>
            <ac:picMk id="3" creationId="{184A8A60-4C75-B2BB-EAC7-C4D619297114}"/>
          </ac:picMkLst>
        </pc:picChg>
      </pc:sldChg>
      <pc:sldChg chg="addSp modSp">
        <pc:chgData name="Davor Dujak" userId="bfb324a9-4809-4493-a995-7f4ea2a7c175" providerId="ADAL" clId="{84F2460A-3BAF-4D75-8241-1802609EAB61}" dt="2025-04-22T10:31:28.230" v="152"/>
        <pc:sldMkLst>
          <pc:docMk/>
          <pc:sldMk cId="219335504" sldId="282"/>
        </pc:sldMkLst>
        <pc:picChg chg="add mod">
          <ac:chgData name="Davor Dujak" userId="bfb324a9-4809-4493-a995-7f4ea2a7c175" providerId="ADAL" clId="{84F2460A-3BAF-4D75-8241-1802609EAB61}" dt="2025-04-22T10:31:28.230" v="152"/>
          <ac:picMkLst>
            <pc:docMk/>
            <pc:sldMk cId="219335504" sldId="282"/>
            <ac:picMk id="3" creationId="{624ED8E2-D1E5-A27A-0695-34FD82799790}"/>
          </ac:picMkLst>
        </pc:picChg>
      </pc:sldChg>
      <pc:sldChg chg="addSp modSp">
        <pc:chgData name="Davor Dujak" userId="bfb324a9-4809-4493-a995-7f4ea2a7c175" providerId="ADAL" clId="{84F2460A-3BAF-4D75-8241-1802609EAB61}" dt="2025-04-22T10:31:09.427" v="147"/>
        <pc:sldMkLst>
          <pc:docMk/>
          <pc:sldMk cId="1859529867" sldId="283"/>
        </pc:sldMkLst>
        <pc:spChg chg="mod">
          <ac:chgData name="Davor Dujak" userId="bfb324a9-4809-4493-a995-7f4ea2a7c175" providerId="ADAL" clId="{84F2460A-3BAF-4D75-8241-1802609EAB61}" dt="2025-04-21T16:58:35.096" v="7" actId="20577"/>
          <ac:spMkLst>
            <pc:docMk/>
            <pc:sldMk cId="1859529867" sldId="283"/>
            <ac:spMk id="8" creationId="{026D7B65-61D5-E2ED-DE3D-F434E5FB5870}"/>
          </ac:spMkLst>
        </pc:spChg>
        <pc:spChg chg="mod">
          <ac:chgData name="Davor Dujak" userId="bfb324a9-4809-4493-a995-7f4ea2a7c175" providerId="ADAL" clId="{84F2460A-3BAF-4D75-8241-1802609EAB61}" dt="2025-04-21T16:58:43.436" v="16" actId="20577"/>
          <ac:spMkLst>
            <pc:docMk/>
            <pc:sldMk cId="1859529867" sldId="283"/>
            <ac:spMk id="10" creationId="{1319BD2E-D946-EA27-4C16-57BDF57244E1}"/>
          </ac:spMkLst>
        </pc:spChg>
        <pc:picChg chg="add mod">
          <ac:chgData name="Davor Dujak" userId="bfb324a9-4809-4493-a995-7f4ea2a7c175" providerId="ADAL" clId="{84F2460A-3BAF-4D75-8241-1802609EAB61}" dt="2025-04-22T10:31:09.427" v="147"/>
          <ac:picMkLst>
            <pc:docMk/>
            <pc:sldMk cId="1859529867" sldId="283"/>
            <ac:picMk id="5" creationId="{DD4A0923-3BE8-468B-3B7C-38019841584D}"/>
          </ac:picMkLst>
        </pc:picChg>
        <pc:cxnChg chg="mod">
          <ac:chgData name="Davor Dujak" userId="bfb324a9-4809-4493-a995-7f4ea2a7c175" providerId="ADAL" clId="{84F2460A-3BAF-4D75-8241-1802609EAB61}" dt="2025-04-21T16:58:42.843" v="12" actId="20577"/>
          <ac:cxnSpMkLst>
            <pc:docMk/>
            <pc:sldMk cId="1859529867" sldId="283"/>
            <ac:cxnSpMk id="38" creationId="{9304339C-103B-47E6-C01E-D92B02103FF1}"/>
          </ac:cxnSpMkLst>
        </pc:cxnChg>
      </pc:sldChg>
      <pc:sldChg chg="addSp modSp">
        <pc:chgData name="Davor Dujak" userId="bfb324a9-4809-4493-a995-7f4ea2a7c175" providerId="ADAL" clId="{84F2460A-3BAF-4D75-8241-1802609EAB61}" dt="2025-04-22T10:31:07.545" v="146"/>
        <pc:sldMkLst>
          <pc:docMk/>
          <pc:sldMk cId="626110423" sldId="284"/>
        </pc:sldMkLst>
        <pc:picChg chg="add mod">
          <ac:chgData name="Davor Dujak" userId="bfb324a9-4809-4493-a995-7f4ea2a7c175" providerId="ADAL" clId="{84F2460A-3BAF-4D75-8241-1802609EAB61}" dt="2025-04-22T10:31:07.545" v="146"/>
          <ac:picMkLst>
            <pc:docMk/>
            <pc:sldMk cId="626110423" sldId="284"/>
            <ac:picMk id="2" creationId="{550AC7BD-A8CA-BB28-EC0B-7193169724FA}"/>
          </ac:picMkLst>
        </pc:picChg>
      </pc:sldChg>
      <pc:sldChg chg="modSp mod">
        <pc:chgData name="Davor Dujak" userId="bfb324a9-4809-4493-a995-7f4ea2a7c175" providerId="ADAL" clId="{84F2460A-3BAF-4D75-8241-1802609EAB61}" dt="2025-04-21T16:59:06.437" v="18" actId="20577"/>
        <pc:sldMkLst>
          <pc:docMk/>
          <pc:sldMk cId="176966264" sldId="285"/>
        </pc:sldMkLst>
        <pc:spChg chg="mod">
          <ac:chgData name="Davor Dujak" userId="bfb324a9-4809-4493-a995-7f4ea2a7c175" providerId="ADAL" clId="{84F2460A-3BAF-4D75-8241-1802609EAB61}" dt="2025-04-21T16:59:06.437" v="18" actId="20577"/>
          <ac:spMkLst>
            <pc:docMk/>
            <pc:sldMk cId="176966264" sldId="285"/>
            <ac:spMk id="5" creationId="{08B1E3E4-9C4A-4CF8-DBD2-8A61BD597723}"/>
          </ac:spMkLst>
        </pc:spChg>
      </pc:sldChg>
      <pc:sldChg chg="addSp modSp mod">
        <pc:chgData name="Davor Dujak" userId="bfb324a9-4809-4493-a995-7f4ea2a7c175" providerId="ADAL" clId="{84F2460A-3BAF-4D75-8241-1802609EAB61}" dt="2025-04-22T10:31:01.323" v="144"/>
        <pc:sldMkLst>
          <pc:docMk/>
          <pc:sldMk cId="3804031171" sldId="286"/>
        </pc:sldMkLst>
        <pc:spChg chg="mod">
          <ac:chgData name="Davor Dujak" userId="bfb324a9-4809-4493-a995-7f4ea2a7c175" providerId="ADAL" clId="{84F2460A-3BAF-4D75-8241-1802609EAB61}" dt="2025-04-21T16:59:58.104" v="59" actId="20577"/>
          <ac:spMkLst>
            <pc:docMk/>
            <pc:sldMk cId="3804031171" sldId="286"/>
            <ac:spMk id="5" creationId="{08B1E3E4-9C4A-4CF8-DBD2-8A61BD597723}"/>
          </ac:spMkLst>
        </pc:spChg>
        <pc:picChg chg="add mod">
          <ac:chgData name="Davor Dujak" userId="bfb324a9-4809-4493-a995-7f4ea2a7c175" providerId="ADAL" clId="{84F2460A-3BAF-4D75-8241-1802609EAB61}" dt="2025-04-22T10:31:01.323" v="144"/>
          <ac:picMkLst>
            <pc:docMk/>
            <pc:sldMk cId="3804031171" sldId="286"/>
            <ac:picMk id="2" creationId="{AD970D9A-901F-076B-1443-65E10614C95D}"/>
          </ac:picMkLst>
        </pc:picChg>
      </pc:sldChg>
      <pc:sldChg chg="addSp modSp mod">
        <pc:chgData name="Davor Dujak" userId="bfb324a9-4809-4493-a995-7f4ea2a7c175" providerId="ADAL" clId="{84F2460A-3BAF-4D75-8241-1802609EAB61}" dt="2025-04-22T10:31:04.486" v="145"/>
        <pc:sldMkLst>
          <pc:docMk/>
          <pc:sldMk cId="1408927949" sldId="287"/>
        </pc:sldMkLst>
        <pc:spChg chg="mod">
          <ac:chgData name="Davor Dujak" userId="bfb324a9-4809-4493-a995-7f4ea2a7c175" providerId="ADAL" clId="{84F2460A-3BAF-4D75-8241-1802609EAB61}" dt="2025-04-21T16:59:38.649" v="43" actId="207"/>
          <ac:spMkLst>
            <pc:docMk/>
            <pc:sldMk cId="1408927949" sldId="287"/>
            <ac:spMk id="5" creationId="{08B1E3E4-9C4A-4CF8-DBD2-8A61BD597723}"/>
          </ac:spMkLst>
        </pc:spChg>
        <pc:picChg chg="add mod">
          <ac:chgData name="Davor Dujak" userId="bfb324a9-4809-4493-a995-7f4ea2a7c175" providerId="ADAL" clId="{84F2460A-3BAF-4D75-8241-1802609EAB61}" dt="2025-04-22T10:31:04.486" v="145"/>
          <ac:picMkLst>
            <pc:docMk/>
            <pc:sldMk cId="1408927949" sldId="287"/>
            <ac:picMk id="2" creationId="{DD5879AB-5F7E-0F0D-4216-D9F69C2559A4}"/>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pole tekstowe 3">
            <a:extLst>
              <a:ext uri="{FF2B5EF4-FFF2-40B4-BE49-F238E27FC236}">
                <a16:creationId xmlns:a16="http://schemas.microsoft.com/office/drawing/2014/main" id="{17261B1E-9862-1ABD-7AF1-676242916AEB}"/>
              </a:ext>
            </a:extLst>
          </p:cNvPr>
          <p:cNvSpPr txBox="1"/>
          <p:nvPr userDrawn="1"/>
        </p:nvSpPr>
        <p:spPr>
          <a:xfrm>
            <a:off x="7359162" y="6200486"/>
            <a:ext cx="3994637" cy="584775"/>
          </a:xfrm>
          <a:prstGeom prst="rect">
            <a:avLst/>
          </a:prstGeom>
          <a:noFill/>
        </p:spPr>
        <p:txBody>
          <a:bodyPr wrap="square">
            <a:spAutoFit/>
          </a:bodyPr>
          <a:lstStyle/>
          <a:p>
            <a:r>
              <a:rPr lang="hr-HR" sz="800" dirty="0" err="1">
                <a:latin typeface="Tahoma" panose="020B0604030504040204" pitchFamily="34" charset="0"/>
                <a:ea typeface="Tahoma" panose="020B0604030504040204" pitchFamily="34" charset="0"/>
                <a:cs typeface="Tahoma" panose="020B0604030504040204" pitchFamily="34" charset="0"/>
              </a:rPr>
              <a:t>Suf</a:t>
            </a:r>
            <a:r>
              <a:rPr lang="en-US" sz="800" dirty="0" err="1">
                <a:latin typeface="Tahoma" panose="020B0604030504040204" pitchFamily="34" charset="0"/>
                <a:ea typeface="Tahoma" panose="020B0604030504040204" pitchFamily="34" charset="0"/>
                <a:cs typeface="Tahoma" panose="020B0604030504040204" pitchFamily="34" charset="0"/>
              </a:rPr>
              <a:t>inancirano</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sredstvima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a:t>
            </a:r>
          </a:p>
          <a:p>
            <a:r>
              <a:rPr lang="en-US" sz="800" dirty="0" err="1">
                <a:latin typeface="Tahoma" panose="020B0604030504040204" pitchFamily="34" charset="0"/>
                <a:ea typeface="Tahoma" panose="020B0604030504040204" pitchFamily="34" charset="0"/>
                <a:cs typeface="Tahoma" panose="020B0604030504040204" pitchFamily="34" charset="0"/>
              </a:rPr>
              <a:t>Izneseni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su</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autora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ne </a:t>
            </a:r>
            <a:r>
              <a:rPr lang="en-US" sz="800" dirty="0" err="1">
                <a:latin typeface="Tahoma" panose="020B0604030504040204" pitchFamily="34" charset="0"/>
                <a:ea typeface="Tahoma" panose="020B0604030504040204" pitchFamily="34" charset="0"/>
                <a:cs typeface="Tahoma" panose="020B0604030504040204" pitchFamily="34" charset="0"/>
              </a:rPr>
              <a:t>moraju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podudarati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ili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Nacionalne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agencije</a:t>
            </a:r>
            <a:r>
              <a:rPr lang="en-US" sz="800" dirty="0">
                <a:latin typeface="Tahoma" panose="020B0604030504040204" pitchFamily="34" charset="0"/>
                <a:ea typeface="Tahoma" panose="020B0604030504040204" pitchFamily="34" charset="0"/>
                <a:cs typeface="Tahoma" panose="020B0604030504040204" pitchFamily="34" charset="0"/>
              </a:rPr>
              <a:t> (NA). Ni </a:t>
            </a:r>
            <a:r>
              <a:rPr lang="en-US" sz="800" dirty="0" err="1">
                <a:latin typeface="Tahoma" panose="020B0604030504040204" pitchFamily="34" charset="0"/>
                <a:ea typeface="Tahoma" panose="020B0604030504040204" pitchFamily="34" charset="0"/>
                <a:cs typeface="Tahoma" panose="020B0604030504040204" pitchFamily="34" charset="0"/>
              </a:rPr>
              <a:t>Europska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ni</a:t>
            </a:r>
            <a:r>
              <a:rPr lang="en-US" sz="800" dirty="0">
                <a:latin typeface="Tahoma" panose="020B0604030504040204" pitchFamily="34" charset="0"/>
                <a:ea typeface="Tahoma" panose="020B0604030504040204" pitchFamily="34" charset="0"/>
                <a:cs typeface="Tahoma" panose="020B0604030504040204" pitchFamily="34" charset="0"/>
              </a:rPr>
              <a:t> NA ne </a:t>
            </a:r>
            <a:r>
              <a:rPr lang="en-US" sz="800" dirty="0" err="1">
                <a:latin typeface="Tahoma" panose="020B0604030504040204" pitchFamily="34" charset="0"/>
                <a:ea typeface="Tahoma" panose="020B0604030504040204" pitchFamily="34" charset="0"/>
                <a:cs typeface="Tahoma" panose="020B0604030504040204" pitchFamily="34" charset="0"/>
              </a:rPr>
              <a:t>mogu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smatrati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odgovornima</a:t>
            </a:r>
            <a:r>
              <a:rPr lang="en-US" sz="800" dirty="0">
                <a:latin typeface="Tahoma" panose="020B0604030504040204" pitchFamily="34" charset="0"/>
                <a:ea typeface="Tahoma" panose="020B0604030504040204" pitchFamily="34" charset="0"/>
                <a:cs typeface="Tahoma" panose="020B0604030504040204" pitchFamily="34" charset="0"/>
              </a:rPr>
              <a:t> za </a:t>
            </a:r>
            <a:r>
              <a:rPr lang="en-US" sz="800" dirty="0" err="1">
                <a:latin typeface="Tahoma" panose="020B0604030504040204" pitchFamily="34" charset="0"/>
                <a:ea typeface="Tahoma" panose="020B0604030504040204" pitchFamily="34" charset="0"/>
                <a:cs typeface="Tahoma" panose="020B0604030504040204" pitchFamily="34" charset="0"/>
              </a:rPr>
              <a:t>njih</a:t>
            </a:r>
            <a:r>
              <a:rPr lang="en-US" sz="800" dirty="0">
                <a:latin typeface="Tahoma" panose="020B0604030504040204" pitchFamily="34" charset="0"/>
                <a:ea typeface="Tahoma" panose="020B0604030504040204" pitchFamily="34" charset="0"/>
                <a:cs typeface="Tahoma" panose="020B0604030504040204" pitchFamily="34" charset="0"/>
              </a:rPr>
              <a:t>.</a:t>
            </a:r>
          </a:p>
        </p:txBody>
      </p:sp>
      <p:pic>
        <p:nvPicPr>
          <p:cNvPr id="5" name="Picture 9" descr="A blue flag with yellow stars&#10;&#10;AI-generated content may be incorrect.">
            <a:extLst>
              <a:ext uri="{FF2B5EF4-FFF2-40B4-BE49-F238E27FC236}">
                <a16:creationId xmlns:a16="http://schemas.microsoft.com/office/drawing/2014/main" id="{7C7093CE-2CBB-7E91-6A4E-88B6F98B960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53799" y="6178259"/>
            <a:ext cx="785255" cy="647466"/>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hr"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4400" dirty="0">
                <a:latin typeface="Tahoma" panose="020B0604030504040204" pitchFamily="34" charset="0"/>
                <a:ea typeface="Tahoma" panose="020B0604030504040204" pitchFamily="34" charset="0"/>
                <a:cs typeface="Tahoma" panose="020B0604030504040204" pitchFamily="34" charset="0"/>
              </a:rPr>
              <a:t>Uvod u analizu proračunskih tablica</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800" dirty="0" err="1">
                <a:latin typeface="Tahoma" panose="020B0604030504040204" pitchFamily="34" charset="0"/>
                <a:ea typeface="Tahoma" panose="020B0604030504040204" pitchFamily="34" charset="0"/>
                <a:cs typeface="Tahoma" panose="020B0604030504040204" pitchFamily="34" charset="0"/>
              </a:rPr>
              <a:t>Predavanje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A3F133F8-74D7-A670-5CDB-02E295887A77}"/>
              </a:ext>
            </a:extLst>
          </p:cNvPr>
          <p:cNvSpPr>
            <a:spLocks noGrp="1"/>
          </p:cNvSpPr>
          <p:nvPr>
            <p:ph type="ctrTitle"/>
          </p:nvPr>
        </p:nvSpPr>
        <p:spPr>
          <a:xfrm>
            <a:off x="4811697" y="814104"/>
            <a:ext cx="7306347" cy="1752566"/>
          </a:xfrm>
        </p:spPr>
        <p:txBody>
          <a:bodyPr>
            <a:normAutofit fontScale="90000"/>
          </a:bodyPr>
          <a:lstStyle/>
          <a:p>
            <a:r>
              <a:rPr lang="hr" b="1" dirty="0"/>
              <a:t>Napredno korištenje proračunske tablice za analizu logističkih podataka</a:t>
            </a:r>
            <a:endParaRPr lang="pl-PL" b="1" dirty="0"/>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Važnost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364704" cy="4526951"/>
          </a:xfrm>
        </p:spPr>
        <p:txBody>
          <a:bodyPr>
            <a:noAutofit/>
          </a:bodyPr>
          <a:lstStyle/>
          <a:p>
            <a:pPr algn="just"/>
            <a:r>
              <a:rPr lang="hr" sz="3000" dirty="0"/>
              <a:t>U teoriji pojam </a:t>
            </a:r>
            <a:r>
              <a:rPr lang="hr" sz="3000" dirty="0">
                <a:solidFill>
                  <a:srgbClr val="1065AB"/>
                </a:solidFill>
              </a:rPr>
              <a:t>logistike </a:t>
            </a:r>
            <a:r>
              <a:rPr lang="hr" sz="3000" dirty="0"/>
              <a:t>nije jasno definiran (postoji dualnost). Ne postoji dosad prihvaćena jedinstvena definicija logistike ;</a:t>
            </a:r>
          </a:p>
          <a:p>
            <a:pPr algn="just"/>
            <a:r>
              <a:rPr lang="hr" sz="3000" dirty="0"/>
              <a:t>Udruga američkih logističara - Vijeće za upravljanje logistikom predložila je definiciju koja se široko koristi u SAD-u :</a:t>
            </a:r>
          </a:p>
          <a:p>
            <a:pPr lvl="1" algn="just"/>
            <a:r>
              <a:rPr lang="hr" sz="2800" dirty="0"/>
              <a:t>” </a:t>
            </a:r>
            <a:r>
              <a:rPr lang="hr" sz="2800" dirty="0">
                <a:solidFill>
                  <a:srgbClr val="1065AB"/>
                </a:solidFill>
              </a:rPr>
              <a:t>Logistika </a:t>
            </a:r>
            <a:r>
              <a:rPr lang="hr" sz="2800" dirty="0"/>
              <a:t>je proces planiranja, provedbe i kontrole učinkovitog i djelotvornog ekonomskog protoka sirovina, proizvodnih materijala, gotovih proizvoda i usluga te relevantnih informacija od točke podrijetla do točke potrošnje kako bi se zadovoljili zahtjevi kupaca ”.</a:t>
            </a:r>
            <a:endParaRPr lang="en-US" sz="28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2015</a:t>
            </a:r>
          </a:p>
        </p:txBody>
      </p:sp>
    </p:spTree>
    <p:extLst>
      <p:ext uri="{BB962C8B-B14F-4D97-AF65-F5344CB8AC3E}">
        <p14:creationId xmlns:p14="http://schemas.microsoft.com/office/powerpoint/2010/main" val="385849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Važnost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8170" y="1640168"/>
            <a:ext cx="7290543" cy="4526951"/>
          </a:xfrm>
        </p:spPr>
        <p:txBody>
          <a:bodyPr>
            <a:noAutofit/>
          </a:bodyPr>
          <a:lstStyle/>
          <a:p>
            <a:pPr algn="just"/>
            <a:r>
              <a:rPr lang="hr" sz="3000" dirty="0"/>
              <a:t>Europsko logističko udruženje usvojilo je sljedeću definiciju :</a:t>
            </a:r>
          </a:p>
          <a:p>
            <a:pPr lvl="1" algn="just"/>
            <a:r>
              <a:rPr lang="hr" sz="2800" dirty="0"/>
              <a:t>“ </a:t>
            </a:r>
            <a:r>
              <a:rPr lang="hr" sz="2800" dirty="0">
                <a:solidFill>
                  <a:srgbClr val="1065AB"/>
                </a:solidFill>
              </a:rPr>
              <a:t>Logistika </a:t>
            </a:r>
            <a:r>
              <a:rPr lang="hr" sz="2800" dirty="0"/>
              <a:t>je pojam koji obuhvaća organizaciju, planiranje, kontrolu i provedbu protoka roba od mjesta njihove proizvodnje (kupnje) kroz sferu proizvodnje i distribucije do krajnjeg primatelja, čiji je cilj zadovoljiti potrebe tržišta, uz minimalne troškove i minimalno učešće kapitala ”.</a:t>
            </a:r>
            <a:endParaRPr lang="en-US" sz="28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2015</a:t>
            </a:r>
          </a:p>
        </p:txBody>
      </p:sp>
      <p:pic>
        <p:nvPicPr>
          <p:cNvPr id="11" name="Obraz 10" descr="Obraz zawierający pojazd&#10;&#10;Opis wygenerowany automatycznie">
            <a:extLst>
              <a:ext uri="{FF2B5EF4-FFF2-40B4-BE49-F238E27FC236}">
                <a16:creationId xmlns:a16="http://schemas.microsoft.com/office/drawing/2014/main" id="{A0E4BF4D-EAF6-4CDB-37D3-B833999ED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018" y="2040605"/>
            <a:ext cx="4166812" cy="2776790"/>
          </a:xfrm>
          <a:prstGeom prst="rect">
            <a:avLst/>
          </a:prstGeom>
        </p:spPr>
      </p:pic>
    </p:spTree>
    <p:extLst>
      <p:ext uri="{BB962C8B-B14F-4D97-AF65-F5344CB8AC3E}">
        <p14:creationId xmlns:p14="http://schemas.microsoft.com/office/powerpoint/2010/main" val="149809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L </a:t>
            </a:r>
            <a:r>
              <a:rPr lang="hr" dirty="0" err="1"/>
              <a:t>ogistika</a:t>
            </a:r>
            <a:r>
              <a:rPr lang="hr" dirty="0"/>
              <a:t> </a:t>
            </a:r>
            <a:r>
              <a:rPr lang="hr" dirty="0" err="1"/>
              <a:t>definicija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569048"/>
            <a:ext cx="11364704" cy="4526951"/>
          </a:xfrm>
        </p:spPr>
        <p:txBody>
          <a:bodyPr>
            <a:noAutofit/>
          </a:bodyPr>
          <a:lstStyle/>
          <a:p>
            <a:pPr algn="just"/>
            <a:r>
              <a:rPr lang="hr" sz="3000" dirty="0">
                <a:solidFill>
                  <a:srgbClr val="1065AB"/>
                </a:solidFill>
              </a:rPr>
              <a:t>Logistika </a:t>
            </a:r>
            <a:r>
              <a:rPr lang="hr" sz="3000" dirty="0"/>
              <a:t>je proces fizičkog protoka roba/usluga i informacija koje prate te procese ;</a:t>
            </a:r>
          </a:p>
          <a:p>
            <a:pPr algn="just"/>
            <a:endParaRPr lang="en-US" sz="3000" dirty="0"/>
          </a:p>
          <a:p>
            <a:pPr algn="just"/>
            <a:r>
              <a:rPr lang="hr" sz="3000" dirty="0">
                <a:solidFill>
                  <a:srgbClr val="1065AB"/>
                </a:solidFill>
              </a:rPr>
              <a:t>Logistika </a:t>
            </a:r>
            <a:r>
              <a:rPr lang="hr" sz="3000" dirty="0"/>
              <a:t>je koncept integriranog upravljanja sustavom protoka roba/usluga i informacija ;</a:t>
            </a:r>
          </a:p>
          <a:p>
            <a:pPr algn="just"/>
            <a:endParaRPr lang="en-US" sz="3000" dirty="0"/>
          </a:p>
          <a:p>
            <a:pPr algn="just"/>
            <a:r>
              <a:rPr lang="hr" sz="3000" dirty="0">
                <a:solidFill>
                  <a:srgbClr val="1065AB"/>
                </a:solidFill>
              </a:rPr>
              <a:t>Logistika </a:t>
            </a:r>
            <a:r>
              <a:rPr lang="hr" sz="3000" dirty="0"/>
              <a:t>je interdisciplinarno područje znanja čiji je predmet proučavanje zakonitosti i pojava koje se javljaju tijekom protoka roba i informacija duž cijelog opskrbnog lanca .</a:t>
            </a:r>
            <a:endParaRPr lang="en-US" sz="30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2015</a:t>
            </a:r>
          </a:p>
        </p:txBody>
      </p:sp>
    </p:spTree>
    <p:extLst>
      <p:ext uri="{BB962C8B-B14F-4D97-AF65-F5344CB8AC3E}">
        <p14:creationId xmlns:p14="http://schemas.microsoft.com/office/powerpoint/2010/main" val="77165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Važnost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643660" cy="4526951"/>
          </a:xfrm>
        </p:spPr>
        <p:txBody>
          <a:bodyPr>
            <a:noAutofit/>
          </a:bodyPr>
          <a:lstStyle/>
          <a:p>
            <a:pPr algn="just"/>
            <a:r>
              <a:rPr lang="hr" sz="3000" dirty="0"/>
              <a:t>Bit logistike je tijek materijalnih dobara i usluga od mjesta njihova nastanka do krajnjeg primatelja (potrošača );</a:t>
            </a:r>
          </a:p>
          <a:p>
            <a:pPr algn="just"/>
            <a:r>
              <a:rPr lang="hr" sz="3000" dirty="0"/>
              <a:t>U tradicionalno vođenoj tvrtki, analize podataka i izvješća provode mnogi odjeli na temelju različitih vrsta sustava i </a:t>
            </a:r>
            <a:r>
              <a:rPr lang="hr" sz="3000" dirty="0">
                <a:solidFill>
                  <a:srgbClr val="1065AB"/>
                </a:solidFill>
              </a:rPr>
              <a:t>IT alata</a:t>
            </a:r>
            <a:r>
              <a:rPr lang="hr" sz="3000" dirty="0"/>
              <a:t>;</a:t>
            </a:r>
            <a:endParaRPr lang="en-US" sz="3000" dirty="0"/>
          </a:p>
          <a:p>
            <a:pPr algn="just"/>
            <a:r>
              <a:rPr lang="hr" sz="3000" dirty="0"/>
              <a:t>Jedno od područja logistike u kojem upravljanje informacijama čini operacije učinkovitima i učinkovitima je </a:t>
            </a:r>
            <a:r>
              <a:rPr lang="hr" sz="3000" dirty="0">
                <a:solidFill>
                  <a:srgbClr val="1065AB"/>
                </a:solidFill>
              </a:rPr>
              <a:t>opskrbni lanac </a:t>
            </a:r>
            <a:r>
              <a:rPr lang="hr" sz="3000" dirty="0"/>
              <a:t>;</a:t>
            </a:r>
            <a:endParaRPr lang="en-US" sz="3000" dirty="0"/>
          </a:p>
          <a:p>
            <a:pPr algn="just"/>
            <a:r>
              <a:rPr lang="hr" sz="3000" dirty="0"/>
              <a:t>Moderna logistika ne treba samo </a:t>
            </a:r>
            <a:r>
              <a:rPr lang="hr" sz="3000" dirty="0">
                <a:solidFill>
                  <a:srgbClr val="1065AB"/>
                </a:solidFill>
              </a:rPr>
              <a:t>podatke i informacije </a:t>
            </a:r>
            <a:r>
              <a:rPr lang="hr" sz="3000" dirty="0"/>
              <a:t>, već i </a:t>
            </a:r>
            <a:r>
              <a:rPr lang="hr" sz="3000" dirty="0">
                <a:solidFill>
                  <a:srgbClr val="1065AB"/>
                </a:solidFill>
              </a:rPr>
              <a:t>znanje </a:t>
            </a:r>
            <a:r>
              <a:rPr lang="hr" sz="3000" dirty="0"/>
              <a:t>.</a:t>
            </a:r>
            <a:endParaRPr lang="en-US" sz="30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 Szymonik, 2015. (monografija).</a:t>
            </a:r>
          </a:p>
        </p:txBody>
      </p:sp>
    </p:spTree>
    <p:extLst>
      <p:ext uri="{BB962C8B-B14F-4D97-AF65-F5344CB8AC3E}">
        <p14:creationId xmlns:p14="http://schemas.microsoft.com/office/powerpoint/2010/main" val="2193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Definicija </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346665" y="1165524"/>
            <a:ext cx="5435601" cy="4526951"/>
          </a:xfrm>
        </p:spPr>
        <p:txBody>
          <a:bodyPr>
            <a:noAutofit/>
          </a:bodyPr>
          <a:lstStyle/>
          <a:p>
            <a:pPr algn="just"/>
            <a:r>
              <a:rPr lang="hr" sz="3000" dirty="0">
                <a:solidFill>
                  <a:srgbClr val="1065AB"/>
                </a:solidFill>
              </a:rPr>
              <a:t>Podaci </a:t>
            </a:r>
            <a:r>
              <a:rPr lang="hr" sz="3000" dirty="0"/>
              <a:t>su skupovi vrijednosti prikupljeni iz različitih izvora kao što su baze podataka, tekstualne datoteke, proračunske tablice, web stranice, ankete, koje prenose informacije koje opisuju količinu, kvalitetu, činjenice, statistiku, druga značenja ili nizove simbola koji se mogu dalje tumačiti i obrađivati.</a:t>
            </a:r>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Dembowska, 1979.; </a:t>
            </a:r>
            <a:r>
              <a:rPr lang="hr" sz="1200" dirty="0" err="1">
                <a:solidFill>
                  <a:srgbClr val="7F7F7F"/>
                </a:solidFill>
              </a:rPr>
              <a:t>Strefakursów </a:t>
            </a:r>
            <a:r>
              <a:rPr lang="hr" sz="1200" dirty="0">
                <a:solidFill>
                  <a:srgbClr val="7F7F7F"/>
                </a:solidFill>
              </a:rPr>
              <a:t>, 2023</a:t>
            </a:r>
          </a:p>
        </p:txBody>
      </p:sp>
      <p:pic>
        <p:nvPicPr>
          <p:cNvPr id="8" name="Obraz 7" descr="Obraz zawierający tekst, zrzut ekranu, Grafika, plakat&#10;&#10;Opis wygenerowany automatycznie">
            <a:extLst>
              <a:ext uri="{FF2B5EF4-FFF2-40B4-BE49-F238E27FC236}">
                <a16:creationId xmlns:a16="http://schemas.microsoft.com/office/drawing/2014/main" id="{C7B820E5-DECC-4FA6-D310-CA5E788EC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10" y="1711169"/>
            <a:ext cx="5582390" cy="3720140"/>
          </a:xfrm>
          <a:prstGeom prst="rect">
            <a:avLst/>
          </a:prstGeom>
        </p:spPr>
      </p:pic>
    </p:spTree>
    <p:extLst>
      <p:ext uri="{BB962C8B-B14F-4D97-AF65-F5344CB8AC3E}">
        <p14:creationId xmlns:p14="http://schemas.microsoft.com/office/powerpoint/2010/main" val="161253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Analiza </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13317" y="1622909"/>
            <a:ext cx="5782683" cy="4526951"/>
          </a:xfrm>
        </p:spPr>
        <p:txBody>
          <a:bodyPr>
            <a:noAutofit/>
          </a:bodyPr>
          <a:lstStyle/>
          <a:p>
            <a:r>
              <a:rPr lang="hr" dirty="0">
                <a:solidFill>
                  <a:srgbClr val="1065AB"/>
                </a:solidFill>
              </a:rPr>
              <a:t>Analiza podataka </a:t>
            </a:r>
            <a:r>
              <a:rPr lang="hr" dirty="0"/>
              <a:t>je proces ispitivanja, tumačenja i prezentiranja informacija prikupljenih iz različitih izvora;</a:t>
            </a:r>
          </a:p>
          <a:p>
            <a:r>
              <a:rPr lang="hr" dirty="0"/>
              <a:t>Koristeći razne tehnike i alate, znanstvenici za podatke pretvaraju sirove podatke u korisne informacije koje pomažu poduzećima u donošenju odluka, prepoznavanju trendova i rješavanju problema .</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a:t>
            </a:r>
            <a:r>
              <a:rPr lang="hr" sz="1200" dirty="0" err="1">
                <a:solidFill>
                  <a:srgbClr val="7F7F7F"/>
                </a:solidFill>
              </a:rPr>
              <a:t>Strefakursów </a:t>
            </a:r>
            <a:r>
              <a:rPr lang="hr" sz="1200" dirty="0">
                <a:solidFill>
                  <a:srgbClr val="7F7F7F"/>
                </a:solidFill>
              </a:rPr>
              <a:t>, 2023</a:t>
            </a:r>
          </a:p>
        </p:txBody>
      </p:sp>
      <p:pic>
        <p:nvPicPr>
          <p:cNvPr id="6" name="Obraz 5">
            <a:extLst>
              <a:ext uri="{FF2B5EF4-FFF2-40B4-BE49-F238E27FC236}">
                <a16:creationId xmlns:a16="http://schemas.microsoft.com/office/drawing/2014/main" id="{71B45F29-62B7-CDAE-871F-554E2B99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20" y="1894060"/>
            <a:ext cx="5457563" cy="3069879"/>
          </a:xfrm>
          <a:prstGeom prst="rect">
            <a:avLst/>
          </a:prstGeom>
        </p:spPr>
      </p:pic>
    </p:spTree>
    <p:extLst>
      <p:ext uri="{BB962C8B-B14F-4D97-AF65-F5344CB8AC3E}">
        <p14:creationId xmlns:p14="http://schemas.microsoft.com/office/powerpoint/2010/main" val="216296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Proračunska tablica </a:t>
            </a:r>
            <a:r>
              <a:rPr lang="hr" dirty="0"/>
              <a:t>i </a:t>
            </a:r>
            <a:r>
              <a:rPr lang="hr" dirty="0" err="1"/>
              <a:t>njezina</a:t>
            </a:r>
            <a:r>
              <a:rPr lang="hr" dirty="0"/>
              <a:t> </a:t>
            </a:r>
            <a:r>
              <a:rPr lang="hr" dirty="0" err="1"/>
              <a:t>funkcije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6691792" cy="4351338"/>
          </a:xfrm>
        </p:spPr>
        <p:txBody>
          <a:bodyPr>
            <a:normAutofit/>
          </a:bodyPr>
          <a:lstStyle/>
          <a:p>
            <a:pPr algn="just"/>
            <a:r>
              <a:rPr lang="hr" sz="2400" dirty="0"/>
              <a:t>Proračunska </a:t>
            </a:r>
            <a:r>
              <a:rPr lang="hr" sz="2400" dirty="0">
                <a:solidFill>
                  <a:srgbClr val="1065AB"/>
                </a:solidFill>
              </a:rPr>
              <a:t>tablica </a:t>
            </a:r>
            <a:r>
              <a:rPr lang="hr" sz="2400" dirty="0"/>
              <a:t>je računalni program koji se koristi za izvođenje raznih vrsta izračuna, često vrlo složenih ;</a:t>
            </a:r>
          </a:p>
          <a:p>
            <a:r>
              <a:rPr lang="hr" sz="2400" dirty="0"/>
              <a:t>koristi se za predstavljanje podataka, uglavnom numeričkih, u obliku skupa tablica koje omogućuju automatsku obradu tih podataka, njihovu analizu i prezentaciju na različite načine, npr. u obliku različitih vrsta grafikona, u rasponu od jednostavnih linijskih grafikona, preko kružnih grafikona i stupčastih grafikona, do privlačnih mjehurićastih grafikona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196" y="1910918"/>
            <a:ext cx="2784730" cy="3036163"/>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Najvažnije mogućnosti proračunskih tablica</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54059" y="616500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789" y="1158557"/>
            <a:ext cx="2082421" cy="2270443"/>
          </a:xfrm>
          <a:prstGeom prst="rect">
            <a:avLst/>
          </a:prstGeom>
        </p:spPr>
      </p:pic>
      <p:sp>
        <p:nvSpPr>
          <p:cNvPr id="2" name="pole tekstowe 1">
            <a:extLst>
              <a:ext uri="{FF2B5EF4-FFF2-40B4-BE49-F238E27FC236}">
                <a16:creationId xmlns:a16="http://schemas.microsoft.com/office/drawing/2014/main" id="{ED2782BC-FA5E-A543-5318-883238EE707F}"/>
              </a:ext>
            </a:extLst>
          </p:cNvPr>
          <p:cNvSpPr txBox="1"/>
          <p:nvPr/>
        </p:nvSpPr>
        <p:spPr>
          <a:xfrm>
            <a:off x="649072" y="4066685"/>
            <a:ext cx="1579880" cy="369332"/>
          </a:xfrm>
          <a:prstGeom prst="rect">
            <a:avLst/>
          </a:prstGeom>
          <a:solidFill>
            <a:srgbClr val="207345"/>
          </a:solidFill>
        </p:spPr>
        <p:txBody>
          <a:bodyPr wrap="square" rtlCol="0">
            <a:spAutoFit/>
          </a:bodyPr>
          <a:lstStyle/>
          <a:p>
            <a:pPr algn="ct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analiza </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98FC005D-377B-C307-4033-6B36B09002B4}"/>
              </a:ext>
            </a:extLst>
          </p:cNvPr>
          <p:cNvSpPr txBox="1"/>
          <p:nvPr/>
        </p:nvSpPr>
        <p:spPr>
          <a:xfrm>
            <a:off x="2361032" y="4775782"/>
            <a:ext cx="1579880" cy="646331"/>
          </a:xfrm>
          <a:prstGeom prst="rect">
            <a:avLst/>
          </a:prstGeom>
          <a:solidFill>
            <a:srgbClr val="207345"/>
          </a:solidFill>
        </p:spPr>
        <p:txBody>
          <a:bodyPr wrap="square" rtlCol="0">
            <a:spAutoFit/>
          </a:bodyPr>
          <a:lstStyle/>
          <a:p>
            <a:pPr algn="ct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izvođenje </a:t>
            </a: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proračuna</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026D7B65-61D5-E2ED-DE3D-F434E5FB5870}"/>
              </a:ext>
            </a:extLst>
          </p:cNvPr>
          <p:cNvSpPr txBox="1"/>
          <p:nvPr/>
        </p:nvSpPr>
        <p:spPr>
          <a:xfrm>
            <a:off x="4201159" y="4775781"/>
            <a:ext cx="1579880" cy="646331"/>
          </a:xfrm>
          <a:prstGeom prst="rect">
            <a:avLst/>
          </a:prstGeom>
          <a:solidFill>
            <a:srgbClr val="207345"/>
          </a:solidFill>
        </p:spPr>
        <p:txBody>
          <a:bodyPr wrap="square" rtlCol="0">
            <a:spAutoFit/>
          </a:bodyPr>
          <a:lstStyle/>
          <a:p>
            <a:pPr algn="ctr"/>
            <a:r>
              <a:rPr lang="hr-HR" dirty="0">
                <a:solidFill>
                  <a:schemeClr val="bg1"/>
                </a:solidFill>
                <a:latin typeface="Tahoma" panose="020B0604030504040204" pitchFamily="34" charset="0"/>
                <a:ea typeface="Tahoma" panose="020B0604030504040204" pitchFamily="34" charset="0"/>
                <a:cs typeface="Tahoma" panose="020B0604030504040204" pitchFamily="34" charset="0"/>
              </a:rPr>
              <a:t>P</a:t>
            </a: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ripremanje ponuda</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pole tekstowe 8">
            <a:extLst>
              <a:ext uri="{FF2B5EF4-FFF2-40B4-BE49-F238E27FC236}">
                <a16:creationId xmlns:a16="http://schemas.microsoft.com/office/drawing/2014/main" id="{8728514C-453C-E52A-E524-9C3AFB21423E}"/>
              </a:ext>
            </a:extLst>
          </p:cNvPr>
          <p:cNvSpPr txBox="1"/>
          <p:nvPr/>
        </p:nvSpPr>
        <p:spPr>
          <a:xfrm>
            <a:off x="6100700" y="4775780"/>
            <a:ext cx="1579880" cy="646331"/>
          </a:xfrm>
          <a:prstGeom prst="rect">
            <a:avLst/>
          </a:prstGeom>
          <a:solidFill>
            <a:srgbClr val="207345"/>
          </a:solidFill>
        </p:spPr>
        <p:txBody>
          <a:bodyPr wrap="square" rtlCol="0">
            <a:spAutoFit/>
          </a:bodyPr>
          <a:lstStyle/>
          <a:p>
            <a:pPr algn="ct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prezentacija </a:t>
            </a: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rezultata</a:t>
            </a: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pole tekstowe 9">
            <a:extLst>
              <a:ext uri="{FF2B5EF4-FFF2-40B4-BE49-F238E27FC236}">
                <a16:creationId xmlns:a16="http://schemas.microsoft.com/office/drawing/2014/main" id="{1319BD2E-D946-EA27-4C16-57BDF57244E1}"/>
              </a:ext>
            </a:extLst>
          </p:cNvPr>
          <p:cNvSpPr txBox="1"/>
          <p:nvPr/>
        </p:nvSpPr>
        <p:spPr>
          <a:xfrm>
            <a:off x="10431590" y="3928185"/>
            <a:ext cx="1579880" cy="646331"/>
          </a:xfrm>
          <a:prstGeom prst="rect">
            <a:avLst/>
          </a:prstGeom>
          <a:solidFill>
            <a:srgbClr val="207345"/>
          </a:solidFill>
        </p:spPr>
        <p:txBody>
          <a:bodyPr wrap="square" rtlCol="0">
            <a:spAutoFit/>
          </a:bodyPr>
          <a:lstStyle/>
          <a:p>
            <a:pPr algn="ct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stvaranje grafikona</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pole tekstowe 10">
            <a:extLst>
              <a:ext uri="{FF2B5EF4-FFF2-40B4-BE49-F238E27FC236}">
                <a16:creationId xmlns:a16="http://schemas.microsoft.com/office/drawing/2014/main" id="{CB7B02F0-99CD-326E-3C8B-D43B9CE429E7}"/>
              </a:ext>
            </a:extLst>
          </p:cNvPr>
          <p:cNvSpPr txBox="1"/>
          <p:nvPr/>
        </p:nvSpPr>
        <p:spPr>
          <a:xfrm>
            <a:off x="7990080" y="4775779"/>
            <a:ext cx="2082420" cy="646331"/>
          </a:xfrm>
          <a:prstGeom prst="rect">
            <a:avLst/>
          </a:prstGeom>
          <a:solidFill>
            <a:srgbClr val="207345"/>
          </a:solidFill>
        </p:spPr>
        <p:txBody>
          <a:bodyPr wrap="square" rtlCol="0">
            <a:spAutoFit/>
          </a:bodyPr>
          <a:lstStyle/>
          <a:p>
            <a:pPr algn="ct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stvaranje</a:t>
            </a: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izvješća </a:t>
            </a: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i </a:t>
            </a: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sažetaka</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5" name="Łącznik prosty ze strzałką 14">
            <a:extLst>
              <a:ext uri="{FF2B5EF4-FFF2-40B4-BE49-F238E27FC236}">
                <a16:creationId xmlns:a16="http://schemas.microsoft.com/office/drawing/2014/main" id="{CD3A0AA8-9145-15C6-A030-C238DC429FF4}"/>
              </a:ext>
            </a:extLst>
          </p:cNvPr>
          <p:cNvCxnSpPr>
            <a:stCxn id="3" idx="1"/>
            <a:endCxn id="2" idx="0"/>
          </p:cNvCxnSpPr>
          <p:nvPr/>
        </p:nvCxnSpPr>
        <p:spPr>
          <a:xfrm flipH="1">
            <a:off x="1439012" y="2293779"/>
            <a:ext cx="3615777" cy="1772906"/>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940B72F6-0CB6-28D8-F49B-11ABA64FDB20}"/>
              </a:ext>
            </a:extLst>
          </p:cNvPr>
          <p:cNvCxnSpPr>
            <a:cxnSpLocks/>
            <a:stCxn id="3" idx="1"/>
            <a:endCxn id="7" idx="0"/>
          </p:cNvCxnSpPr>
          <p:nvPr/>
        </p:nvCxnSpPr>
        <p:spPr>
          <a:xfrm flipH="1">
            <a:off x="3150972" y="2293779"/>
            <a:ext cx="1903817" cy="2482003"/>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7B318F02-31E7-F9FA-3036-EDB3BD473AAC}"/>
              </a:ext>
            </a:extLst>
          </p:cNvPr>
          <p:cNvCxnSpPr>
            <a:cxnSpLocks/>
            <a:stCxn id="3" idx="2"/>
            <a:endCxn id="8" idx="0"/>
          </p:cNvCxnSpPr>
          <p:nvPr/>
        </p:nvCxnSpPr>
        <p:spPr>
          <a:xfrm flipH="1">
            <a:off x="4991099" y="3429000"/>
            <a:ext cx="1104901" cy="1346781"/>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793FBB75-F34D-0ED7-04B4-EA3C5EE0F09B}"/>
              </a:ext>
            </a:extLst>
          </p:cNvPr>
          <p:cNvCxnSpPr>
            <a:cxnSpLocks/>
            <a:stCxn id="3" idx="2"/>
            <a:endCxn id="9" idx="0"/>
          </p:cNvCxnSpPr>
          <p:nvPr/>
        </p:nvCxnSpPr>
        <p:spPr>
          <a:xfrm>
            <a:off x="6096000" y="3429000"/>
            <a:ext cx="794640" cy="134678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02FCACD8-CAB9-212B-8A41-3D2F5803EDEC}"/>
              </a:ext>
            </a:extLst>
          </p:cNvPr>
          <p:cNvCxnSpPr>
            <a:cxnSpLocks/>
            <a:stCxn id="3" idx="3"/>
            <a:endCxn id="11" idx="0"/>
          </p:cNvCxnSpPr>
          <p:nvPr/>
        </p:nvCxnSpPr>
        <p:spPr>
          <a:xfrm>
            <a:off x="7137210" y="2293779"/>
            <a:ext cx="1894080" cy="248200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9304339C-103B-47E6-C01E-D92B02103FF1}"/>
              </a:ext>
            </a:extLst>
          </p:cNvPr>
          <p:cNvCxnSpPr>
            <a:cxnSpLocks/>
            <a:stCxn id="3" idx="3"/>
            <a:endCxn id="10" idx="1"/>
          </p:cNvCxnSpPr>
          <p:nvPr/>
        </p:nvCxnSpPr>
        <p:spPr>
          <a:xfrm>
            <a:off x="7137210" y="2293779"/>
            <a:ext cx="3294380" cy="1957572"/>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5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Najvažniji alati koje pružaju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hr" sz="2400" dirty="0"/>
              <a:t>Microsoft Excel datoteke nazivaju se </a:t>
            </a:r>
            <a:r>
              <a:rPr lang="hr" sz="2400" dirty="0">
                <a:solidFill>
                  <a:srgbClr val="1065AB"/>
                </a:solidFill>
              </a:rPr>
              <a:t>radne knjige </a:t>
            </a:r>
            <a:r>
              <a:rPr lang="hr" sz="2400" dirty="0"/>
              <a:t>;</a:t>
            </a:r>
          </a:p>
          <a:p>
            <a:pPr algn="just"/>
            <a:r>
              <a:rPr lang="hr" sz="2400" dirty="0"/>
              <a:t>Radna bilježnica sastoji se od jednog ili više </a:t>
            </a:r>
            <a:r>
              <a:rPr lang="hr" sz="2400" dirty="0">
                <a:solidFill>
                  <a:srgbClr val="1065AB"/>
                </a:solidFill>
              </a:rPr>
              <a:t>radnih listova </a:t>
            </a:r>
            <a:r>
              <a:rPr lang="hr" sz="2400" dirty="0"/>
              <a:t>; </a:t>
            </a:r>
            <a:endParaRPr lang="pl-PL" sz="2400" dirty="0"/>
          </a:p>
          <a:p>
            <a:pPr algn="just"/>
            <a:r>
              <a:rPr lang="hr" sz="2400" dirty="0"/>
              <a:t>List je podijeljen na </a:t>
            </a:r>
            <a:r>
              <a:rPr lang="hr" sz="2400" dirty="0">
                <a:solidFill>
                  <a:srgbClr val="1065AB"/>
                </a:solidFill>
              </a:rPr>
              <a:t>stupce </a:t>
            </a:r>
            <a:r>
              <a:rPr lang="hr" sz="2400" dirty="0"/>
              <a:t>, postavljene okomito, i </a:t>
            </a:r>
            <a:r>
              <a:rPr lang="hr" sz="2400" dirty="0">
                <a:solidFill>
                  <a:srgbClr val="1065AB"/>
                </a:solidFill>
              </a:rPr>
              <a:t>retke </a:t>
            </a:r>
            <a:r>
              <a:rPr lang="hr" sz="2400" dirty="0"/>
              <a:t>, raspoređene vodoravno ;</a:t>
            </a:r>
          </a:p>
          <a:p>
            <a:pPr algn="just"/>
            <a:r>
              <a:rPr lang="hr" sz="2400" dirty="0"/>
              <a:t>Osnovni element proračunske tablice je </a:t>
            </a:r>
            <a:r>
              <a:rPr lang="hr" sz="2400" dirty="0">
                <a:solidFill>
                  <a:srgbClr val="1065AB"/>
                </a:solidFill>
              </a:rPr>
              <a:t>ćelija </a:t>
            </a:r>
            <a:r>
              <a:rPr lang="hr" sz="2400" dirty="0"/>
              <a:t>, koja je malo pravokutno područje čija jedinstvena </a:t>
            </a:r>
            <a:r>
              <a:rPr lang="hr" sz="2400" dirty="0">
                <a:solidFill>
                  <a:srgbClr val="1065AB"/>
                </a:solidFill>
              </a:rPr>
              <a:t>adresa </a:t>
            </a:r>
            <a:r>
              <a:rPr lang="hr" sz="2400" dirty="0"/>
              <a:t>, koja se naziva </a:t>
            </a:r>
            <a:r>
              <a:rPr lang="hr" sz="2400" dirty="0">
                <a:solidFill>
                  <a:srgbClr val="1065AB"/>
                </a:solidFill>
              </a:rPr>
              <a:t>referenca </a:t>
            </a:r>
            <a:r>
              <a:rPr lang="hr" sz="2400" dirty="0"/>
              <a:t>, nastaje kao rezultat kombinacije slova zaglavlja stupca i broja koji je broj retka na čijem se sjecištu nalazi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spTree>
    <p:extLst>
      <p:ext uri="{BB962C8B-B14F-4D97-AF65-F5344CB8AC3E}">
        <p14:creationId xmlns:p14="http://schemas.microsoft.com/office/powerpoint/2010/main" val="626110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Najvažniji alati koje pružaju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hr" sz="2400" dirty="0"/>
              <a:t>U svaku ćeliju možete unijeti numeričke ili tekstualne podatke ili </a:t>
            </a:r>
            <a:r>
              <a:rPr lang="hr" sz="2400" dirty="0">
                <a:solidFill>
                  <a:srgbClr val="1065AB"/>
                </a:solidFill>
              </a:rPr>
              <a:t>formulu</a:t>
            </a:r>
            <a:r>
              <a:rPr lang="hr" sz="2400" dirty="0"/>
              <a:t> ( npr. =A8+C11 ili =(F14‐E10)*12, itd.) u radnom listu, što vam omogućuje da izračunate zadanu vrijednost na temelju sadržaja ćelija ;</a:t>
            </a:r>
          </a:p>
          <a:p>
            <a:pPr algn="just"/>
            <a:endParaRPr lang="pl-PL" sz="2400" dirty="0"/>
          </a:p>
          <a:p>
            <a:pPr algn="just"/>
            <a:r>
              <a:rPr lang="hr" sz="2400" dirty="0"/>
              <a:t>Može sadržavati </a:t>
            </a:r>
            <a:r>
              <a:rPr lang="hr" sz="2400" dirty="0">
                <a:solidFill>
                  <a:srgbClr val="1065AB"/>
                </a:solidFill>
              </a:rPr>
              <a:t>adrese </a:t>
            </a:r>
            <a:r>
              <a:rPr lang="hr" sz="2400" dirty="0"/>
              <a:t>tih ćelija, matematičke simbole i naprednije operacije kao što su funkcije ;</a:t>
            </a:r>
          </a:p>
          <a:p>
            <a:pPr algn="just"/>
            <a:endParaRPr lang="pl-PL" sz="2400" dirty="0"/>
          </a:p>
          <a:p>
            <a:pPr algn="just"/>
            <a:r>
              <a:rPr lang="hr" sz="2400" dirty="0"/>
              <a:t>Funkcija proračunske tablice je pak algoritam koji su posebno osmislili kreatori programa, kao i formule spremne za korištenje koje vam omogućuju izvođenje specijaliziranih izračuna ili traženje specifičnih vrijednosti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spTree>
    <p:extLst>
      <p:ext uri="{BB962C8B-B14F-4D97-AF65-F5344CB8AC3E}">
        <p14:creationId xmlns:p14="http://schemas.microsoft.com/office/powerpoint/2010/main" val="17696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Dnevni red</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 sz="2000" dirty="0"/>
              <a:t>osnovne </a:t>
            </a:r>
            <a:r>
              <a:rPr lang="hr" sz="2000" dirty="0" err="1"/>
              <a:t>informacije </a:t>
            </a:r>
            <a:r>
              <a:rPr lang="hr" sz="2000" dirty="0"/>
              <a:t>;</a:t>
            </a:r>
            <a:endParaRPr lang="en-US" sz="2000" dirty="0"/>
          </a:p>
          <a:p>
            <a:r>
              <a:rPr lang="hr" sz="2000" dirty="0"/>
              <a:t>važnost podataka za logistiku ;</a:t>
            </a:r>
            <a:endParaRPr lang="en-US" sz="2000" dirty="0"/>
          </a:p>
          <a:p>
            <a:r>
              <a:rPr lang="hr" sz="2000" dirty="0"/>
              <a:t>analiza podataka ;</a:t>
            </a:r>
            <a:endParaRPr lang="en-US" sz="2000" dirty="0"/>
          </a:p>
          <a:p>
            <a:r>
              <a:rPr lang="hr" sz="2000" dirty="0"/>
              <a:t>tablični proračun i njegova primjena .</a:t>
            </a:r>
            <a:endParaRPr lang="en-US" sz="2000" dirty="0"/>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Najvažniji alati koje pružaju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6163849" cy="4351338"/>
          </a:xfrm>
        </p:spPr>
        <p:txBody>
          <a:bodyPr>
            <a:normAutofit/>
          </a:bodyPr>
          <a:lstStyle/>
          <a:p>
            <a:pPr algn="just"/>
            <a:r>
              <a:rPr lang="hr" sz="2400" dirty="0"/>
              <a:t>Softver za proračunske tablice može prikazati prikupljene podatke ili rezultate izračuna pomoću </a:t>
            </a:r>
            <a:r>
              <a:rPr lang="hr" sz="2400" dirty="0">
                <a:solidFill>
                  <a:srgbClr val="1065AB"/>
                </a:solidFill>
              </a:rPr>
              <a:t>dijagrama </a:t>
            </a:r>
            <a:r>
              <a:rPr lang="hr" sz="2400" dirty="0"/>
              <a:t>odnosnoo</a:t>
            </a:r>
            <a:r>
              <a:rPr lang="hr" sz="2400" dirty="0">
                <a:solidFill>
                  <a:srgbClr val="1065AB"/>
                </a:solidFill>
              </a:rPr>
              <a:t> grafikona</a:t>
            </a:r>
            <a:r>
              <a:rPr lang="hr" sz="2400" dirty="0"/>
              <a:t>;</a:t>
            </a:r>
          </a:p>
          <a:p>
            <a:pPr algn="just"/>
            <a:endParaRPr lang="pl-PL" sz="2400" dirty="0"/>
          </a:p>
          <a:p>
            <a:pPr algn="just"/>
            <a:r>
              <a:rPr lang="hr" sz="2400" dirty="0"/>
              <a:t>Napredni programi za proračunske tablice mogu generirati mnogo različitih vrsta grafikona, koji se mogu koristiti u statističke svrhe, optimizaciju određenog procesa ili vizualizaciju promjena koje se planiraju implementirati u organizaciji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pic>
        <p:nvPicPr>
          <p:cNvPr id="8" name="Obraz 7" descr="Obraz zawierający diagram, Sztuka dziecięca, clipart, design&#10;&#10;Opis wygenerowany automatycznie">
            <a:extLst>
              <a:ext uri="{FF2B5EF4-FFF2-40B4-BE49-F238E27FC236}">
                <a16:creationId xmlns:a16="http://schemas.microsoft.com/office/drawing/2014/main" id="{F6E109D0-548B-0459-DB23-086CBAACE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783" y="1554480"/>
            <a:ext cx="5099651" cy="3749040"/>
          </a:xfrm>
          <a:prstGeom prst="rect">
            <a:avLst/>
          </a:prstGeom>
        </p:spPr>
      </p:pic>
    </p:spTree>
    <p:extLst>
      <p:ext uri="{BB962C8B-B14F-4D97-AF65-F5344CB8AC3E}">
        <p14:creationId xmlns:p14="http://schemas.microsoft.com/office/powerpoint/2010/main" val="14089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Najvažniji alati koje pružaju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hr" sz="2400" dirty="0"/>
              <a:t>Tako velik izbor alata iz ove kategorije omogućuje najčitljiviju sliku mnogih različitih vrsta podataka ;</a:t>
            </a:r>
          </a:p>
          <a:p>
            <a:pPr algn="just"/>
            <a:r>
              <a:rPr lang="hr" sz="2400" dirty="0"/>
              <a:t>Još jedan način za jasno vizualiziranje brojeva u proračunskoj tablici je pomoću </a:t>
            </a:r>
            <a:r>
              <a:rPr lang="hr" sz="2400" dirty="0">
                <a:solidFill>
                  <a:srgbClr val="1065AB"/>
                </a:solidFill>
              </a:rPr>
              <a:t>zaokretnih (pivot) tablica </a:t>
            </a:r>
            <a:r>
              <a:rPr lang="hr" sz="2400" dirty="0"/>
              <a:t>- analitičkog alata u kojem c možete slobodno preuređivati informacije sadržane u njima ;</a:t>
            </a:r>
          </a:p>
          <a:p>
            <a:pPr algn="just"/>
            <a:r>
              <a:rPr lang="hr" sz="2400" dirty="0"/>
              <a:t>Zahvaljujući korištenju stožerne tablice moguće je slobodno rekonstruirati retke i stupce kako bi dobiveni oblik tablice bio jasniji ili jasnije označavao određene podatke koje korisnik želi istaknuti ;</a:t>
            </a:r>
          </a:p>
          <a:p>
            <a:pPr algn="just"/>
            <a:r>
              <a:rPr lang="hr" sz="2400" dirty="0"/>
              <a:t>Poznavanje ove funkcije proračunske tablice bitno je pri izradi sažetaka i izvješća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spTree>
    <p:extLst>
      <p:ext uri="{BB962C8B-B14F-4D97-AF65-F5344CB8AC3E}">
        <p14:creationId xmlns:p14="http://schemas.microsoft.com/office/powerpoint/2010/main" val="380403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Najčešće korištene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825625"/>
            <a:ext cx="10515600" cy="592378"/>
          </a:xfrm>
        </p:spPr>
        <p:txBody>
          <a:bodyPr>
            <a:normAutofit/>
          </a:bodyPr>
          <a:lstStyle/>
          <a:p>
            <a:r>
              <a:rPr lang="hr" sz="3200" dirty="0"/>
              <a:t>Najpopularnija aplikacije proračunskih tablica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https://zapier.com</a:t>
            </a:r>
          </a:p>
        </p:txBody>
      </p:sp>
      <p:pic>
        <p:nvPicPr>
          <p:cNvPr id="1026" name="Picture 2" descr="Microsoft Excel – Wikipedia, wolna encyklopedia">
            <a:extLst>
              <a:ext uri="{FF2B5EF4-FFF2-40B4-BE49-F238E27FC236}">
                <a16:creationId xmlns:a16="http://schemas.microsoft.com/office/drawing/2014/main" id="{20BE2011-6E79-607D-031E-DA97D616A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267" y="2403000"/>
            <a:ext cx="1102315" cy="1025189"/>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B207DF3A-57E7-937C-1114-F8AE0DA70E81}"/>
              </a:ext>
            </a:extLst>
          </p:cNvPr>
          <p:cNvPicPr>
            <a:picLocks noChangeAspect="1"/>
          </p:cNvPicPr>
          <p:nvPr/>
        </p:nvPicPr>
        <p:blipFill>
          <a:blip r:embed="rId3"/>
          <a:stretch>
            <a:fillRect/>
          </a:stretch>
        </p:blipFill>
        <p:spPr>
          <a:xfrm>
            <a:off x="8701896" y="2403000"/>
            <a:ext cx="1026000" cy="1026000"/>
          </a:xfrm>
          <a:prstGeom prst="rect">
            <a:avLst/>
          </a:prstGeom>
        </p:spPr>
      </p:pic>
      <p:pic>
        <p:nvPicPr>
          <p:cNvPr id="7" name="Obraz 6">
            <a:extLst>
              <a:ext uri="{FF2B5EF4-FFF2-40B4-BE49-F238E27FC236}">
                <a16:creationId xmlns:a16="http://schemas.microsoft.com/office/drawing/2014/main" id="{A7BFAB92-D48A-7C1C-098F-48F537C5A262}"/>
              </a:ext>
            </a:extLst>
          </p:cNvPr>
          <p:cNvPicPr>
            <a:picLocks noChangeAspect="1"/>
          </p:cNvPicPr>
          <p:nvPr/>
        </p:nvPicPr>
        <p:blipFill>
          <a:blip r:embed="rId4"/>
          <a:stretch>
            <a:fillRect/>
          </a:stretch>
        </p:blipFill>
        <p:spPr>
          <a:xfrm>
            <a:off x="10201210" y="2402189"/>
            <a:ext cx="1026000" cy="1026000"/>
          </a:xfrm>
          <a:prstGeom prst="rect">
            <a:avLst/>
          </a:prstGeom>
        </p:spPr>
      </p:pic>
      <p:pic>
        <p:nvPicPr>
          <p:cNvPr id="8" name="Obraz 7">
            <a:extLst>
              <a:ext uri="{FF2B5EF4-FFF2-40B4-BE49-F238E27FC236}">
                <a16:creationId xmlns:a16="http://schemas.microsoft.com/office/drawing/2014/main" id="{F9A8EEFA-E402-53C7-FB63-ED701C01D66E}"/>
              </a:ext>
            </a:extLst>
          </p:cNvPr>
          <p:cNvPicPr>
            <a:picLocks noChangeAspect="1"/>
          </p:cNvPicPr>
          <p:nvPr/>
        </p:nvPicPr>
        <p:blipFill>
          <a:blip r:embed="rId5"/>
          <a:stretch>
            <a:fillRect/>
          </a:stretch>
        </p:blipFill>
        <p:spPr>
          <a:xfrm>
            <a:off x="7316979" y="3627268"/>
            <a:ext cx="1026000" cy="1026000"/>
          </a:xfrm>
          <a:prstGeom prst="rect">
            <a:avLst/>
          </a:prstGeom>
        </p:spPr>
      </p:pic>
      <p:pic>
        <p:nvPicPr>
          <p:cNvPr id="9" name="Obraz 8">
            <a:extLst>
              <a:ext uri="{FF2B5EF4-FFF2-40B4-BE49-F238E27FC236}">
                <a16:creationId xmlns:a16="http://schemas.microsoft.com/office/drawing/2014/main" id="{065DC694-7FAC-6A79-83BD-5E1B9A5AA839}"/>
              </a:ext>
            </a:extLst>
          </p:cNvPr>
          <p:cNvPicPr>
            <a:picLocks noChangeAspect="1"/>
          </p:cNvPicPr>
          <p:nvPr/>
        </p:nvPicPr>
        <p:blipFill rotWithShape="1">
          <a:blip r:embed="rId6"/>
          <a:srcRect l="35604" t="19190" r="35697" b="21088"/>
          <a:stretch/>
        </p:blipFill>
        <p:spPr>
          <a:xfrm>
            <a:off x="8745323" y="3627268"/>
            <a:ext cx="939145" cy="1026000"/>
          </a:xfrm>
          <a:prstGeom prst="rect">
            <a:avLst/>
          </a:prstGeom>
        </p:spPr>
      </p:pic>
      <p:pic>
        <p:nvPicPr>
          <p:cNvPr id="10" name="Obraz 9">
            <a:extLst>
              <a:ext uri="{FF2B5EF4-FFF2-40B4-BE49-F238E27FC236}">
                <a16:creationId xmlns:a16="http://schemas.microsoft.com/office/drawing/2014/main" id="{CA2C247C-DCFB-022B-26B2-1B353233D257}"/>
              </a:ext>
            </a:extLst>
          </p:cNvPr>
          <p:cNvPicPr>
            <a:picLocks noChangeAspect="1"/>
          </p:cNvPicPr>
          <p:nvPr/>
        </p:nvPicPr>
        <p:blipFill>
          <a:blip r:embed="rId7"/>
          <a:stretch>
            <a:fillRect/>
          </a:stretch>
        </p:blipFill>
        <p:spPr>
          <a:xfrm>
            <a:off x="9910618" y="3627268"/>
            <a:ext cx="1824000" cy="1026000"/>
          </a:xfrm>
          <a:prstGeom prst="rect">
            <a:avLst/>
          </a:prstGeom>
        </p:spPr>
      </p:pic>
      <p:pic>
        <p:nvPicPr>
          <p:cNvPr id="11" name="Obraz 10">
            <a:extLst>
              <a:ext uri="{FF2B5EF4-FFF2-40B4-BE49-F238E27FC236}">
                <a16:creationId xmlns:a16="http://schemas.microsoft.com/office/drawing/2014/main" id="{DD8A44AF-7964-C7AC-8CAF-996DC87851F1}"/>
              </a:ext>
            </a:extLst>
          </p:cNvPr>
          <p:cNvPicPr>
            <a:picLocks noChangeAspect="1"/>
          </p:cNvPicPr>
          <p:nvPr/>
        </p:nvPicPr>
        <p:blipFill>
          <a:blip r:embed="rId8"/>
          <a:stretch>
            <a:fillRect/>
          </a:stretch>
        </p:blipFill>
        <p:spPr>
          <a:xfrm>
            <a:off x="7404311" y="4997225"/>
            <a:ext cx="1890568" cy="592378"/>
          </a:xfrm>
          <a:prstGeom prst="rect">
            <a:avLst/>
          </a:prstGeom>
        </p:spPr>
      </p:pic>
      <p:pic>
        <p:nvPicPr>
          <p:cNvPr id="12" name="Obraz 11">
            <a:extLst>
              <a:ext uri="{FF2B5EF4-FFF2-40B4-BE49-F238E27FC236}">
                <a16:creationId xmlns:a16="http://schemas.microsoft.com/office/drawing/2014/main" id="{32F7A269-9B5C-49F8-1BC0-74C2FA6C2D02}"/>
              </a:ext>
            </a:extLst>
          </p:cNvPr>
          <p:cNvPicPr>
            <a:picLocks noChangeAspect="1"/>
          </p:cNvPicPr>
          <p:nvPr/>
        </p:nvPicPr>
        <p:blipFill>
          <a:blip r:embed="rId9"/>
          <a:stretch>
            <a:fillRect/>
          </a:stretch>
        </p:blipFill>
        <p:spPr>
          <a:xfrm>
            <a:off x="10201210" y="4716832"/>
            <a:ext cx="1026000" cy="1026000"/>
          </a:xfrm>
          <a:prstGeom prst="rect">
            <a:avLst/>
          </a:prstGeom>
        </p:spPr>
      </p:pic>
      <p:sp>
        <p:nvSpPr>
          <p:cNvPr id="16" name="pole tekstowe 15">
            <a:extLst>
              <a:ext uri="{FF2B5EF4-FFF2-40B4-BE49-F238E27FC236}">
                <a16:creationId xmlns:a16="http://schemas.microsoft.com/office/drawing/2014/main" id="{85E675FF-0D92-0316-9AB2-D48A0E97C8A3}"/>
              </a:ext>
            </a:extLst>
          </p:cNvPr>
          <p:cNvSpPr txBox="1"/>
          <p:nvPr/>
        </p:nvSpPr>
        <p:spPr>
          <a:xfrm>
            <a:off x="693855" y="2365006"/>
            <a:ext cx="2557345"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a:latin typeface="Tahoma" panose="020B0604030504040204" pitchFamily="34" charset="0"/>
                <a:ea typeface="Tahoma" panose="020B0604030504040204" pitchFamily="34" charset="0"/>
                <a:cs typeface="Tahoma" panose="020B0604030504040204" pitchFamily="34" charset="0"/>
              </a:rPr>
              <a:t>MS Excel;</a:t>
            </a:r>
            <a:endParaRPr lang="pl-PL" dirty="0"/>
          </a:p>
        </p:txBody>
      </p:sp>
      <p:sp>
        <p:nvSpPr>
          <p:cNvPr id="13" name="pole tekstowe 12">
            <a:extLst>
              <a:ext uri="{FF2B5EF4-FFF2-40B4-BE49-F238E27FC236}">
                <a16:creationId xmlns:a16="http://schemas.microsoft.com/office/drawing/2014/main" id="{769A60AA-C9AE-ED93-94EA-862EA599B227}"/>
              </a:ext>
            </a:extLst>
          </p:cNvPr>
          <p:cNvSpPr txBox="1"/>
          <p:nvPr/>
        </p:nvSpPr>
        <p:spPr>
          <a:xfrm>
            <a:off x="693853" y="2761960"/>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a:latin typeface="Tahoma" panose="020B0604030504040204" pitchFamily="34" charset="0"/>
                <a:ea typeface="Tahoma" panose="020B0604030504040204" pitchFamily="34" charset="0"/>
                <a:cs typeface="Tahoma" panose="020B0604030504040204" pitchFamily="34" charset="0"/>
              </a:rPr>
              <a:t>Google </a:t>
            </a:r>
            <a:r>
              <a:rPr lang="hr" sz="2400" dirty="0" err="1">
                <a:latin typeface="Tahoma" panose="020B0604030504040204" pitchFamily="34" charset="0"/>
                <a:ea typeface="Tahoma" panose="020B0604030504040204" pitchFamily="34" charset="0"/>
                <a:cs typeface="Tahoma" panose="020B0604030504040204" pitchFamily="34" charset="0"/>
              </a:rPr>
              <a:t>tablice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4" name="pole tekstowe 13">
            <a:extLst>
              <a:ext uri="{FF2B5EF4-FFF2-40B4-BE49-F238E27FC236}">
                <a16:creationId xmlns:a16="http://schemas.microsoft.com/office/drawing/2014/main" id="{E2D0A357-2EB6-F7A5-BFCD-91380323BCA0}"/>
              </a:ext>
            </a:extLst>
          </p:cNvPr>
          <p:cNvSpPr txBox="1"/>
          <p:nvPr/>
        </p:nvSpPr>
        <p:spPr>
          <a:xfrm>
            <a:off x="693853" y="3165603"/>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Zoho</a:t>
            </a:r>
            <a:r>
              <a:rPr lang="hr" sz="2400" dirty="0">
                <a:latin typeface="Tahoma" panose="020B0604030504040204" pitchFamily="34" charset="0"/>
                <a:ea typeface="Tahoma" panose="020B0604030504040204" pitchFamily="34" charset="0"/>
                <a:cs typeface="Tahoma" panose="020B0604030504040204" pitchFamily="34" charset="0"/>
              </a:rPr>
              <a:t> </a:t>
            </a:r>
            <a:r>
              <a:rPr lang="hr" sz="2400" dirty="0" err="1">
                <a:latin typeface="Tahoma" panose="020B0604030504040204" pitchFamily="34" charset="0"/>
                <a:ea typeface="Tahoma" panose="020B0604030504040204" pitchFamily="34" charset="0"/>
                <a:cs typeface="Tahoma" panose="020B0604030504040204" pitchFamily="34" charset="0"/>
              </a:rPr>
              <a:t>list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5" name="pole tekstowe 14">
            <a:extLst>
              <a:ext uri="{FF2B5EF4-FFF2-40B4-BE49-F238E27FC236}">
                <a16:creationId xmlns:a16="http://schemas.microsoft.com/office/drawing/2014/main" id="{3BD1BB3A-1AF5-6D5B-596F-FEB7372AC24E}"/>
              </a:ext>
            </a:extLst>
          </p:cNvPr>
          <p:cNvSpPr txBox="1"/>
          <p:nvPr/>
        </p:nvSpPr>
        <p:spPr>
          <a:xfrm>
            <a:off x="693853" y="3581709"/>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LibreOffice</a:t>
            </a:r>
            <a:r>
              <a:rPr lang="hr" sz="2400" dirty="0">
                <a:latin typeface="Tahoma" panose="020B0604030504040204" pitchFamily="34" charset="0"/>
                <a:ea typeface="Tahoma" panose="020B0604030504040204" pitchFamily="34" charset="0"/>
                <a:cs typeface="Tahoma" panose="020B0604030504040204" pitchFamily="34" charset="0"/>
              </a:rPr>
              <a:t> </a:t>
            </a:r>
            <a:r>
              <a:rPr lang="hr" sz="2400" dirty="0" err="1">
                <a:latin typeface="Tahoma" panose="020B0604030504040204" pitchFamily="34" charset="0"/>
                <a:ea typeface="Tahoma" panose="020B0604030504040204" pitchFamily="34" charset="0"/>
                <a:cs typeface="Tahoma" panose="020B0604030504040204" pitchFamily="34" charset="0"/>
              </a:rPr>
              <a:t>Calc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7" name="pole tekstowe 16">
            <a:extLst>
              <a:ext uri="{FF2B5EF4-FFF2-40B4-BE49-F238E27FC236}">
                <a16:creationId xmlns:a16="http://schemas.microsoft.com/office/drawing/2014/main" id="{A401FD70-EB6A-91C3-5911-F75260EE7DE4}"/>
              </a:ext>
            </a:extLst>
          </p:cNvPr>
          <p:cNvSpPr txBox="1"/>
          <p:nvPr/>
        </p:nvSpPr>
        <p:spPr>
          <a:xfrm>
            <a:off x="693852" y="3985352"/>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CryptPad</a:t>
            </a:r>
            <a:r>
              <a:rPr lang="hr" sz="2400" dirty="0">
                <a:latin typeface="Tahoma" panose="020B0604030504040204" pitchFamily="34" charset="0"/>
                <a:ea typeface="Tahoma" panose="020B0604030504040204" pitchFamily="34" charset="0"/>
                <a:cs typeface="Tahoma" panose="020B0604030504040204" pitchFamily="34" charset="0"/>
              </a:rPr>
              <a:t> </a:t>
            </a:r>
            <a:r>
              <a:rPr lang="hr" sz="2400" dirty="0" err="1">
                <a:latin typeface="Tahoma" panose="020B0604030504040204" pitchFamily="34" charset="0"/>
                <a:ea typeface="Tahoma" panose="020B0604030504040204" pitchFamily="34" charset="0"/>
                <a:cs typeface="Tahoma" panose="020B0604030504040204" pitchFamily="34" charset="0"/>
              </a:rPr>
              <a:t>list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8" name="pole tekstowe 17">
            <a:extLst>
              <a:ext uri="{FF2B5EF4-FFF2-40B4-BE49-F238E27FC236}">
                <a16:creationId xmlns:a16="http://schemas.microsoft.com/office/drawing/2014/main" id="{6B850308-AC73-2995-FD54-CAABD755E3F2}"/>
              </a:ext>
            </a:extLst>
          </p:cNvPr>
          <p:cNvSpPr txBox="1"/>
          <p:nvPr/>
        </p:nvSpPr>
        <p:spPr>
          <a:xfrm>
            <a:off x="693851" y="4361391"/>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Smartsheet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9" name="pole tekstowe 18">
            <a:extLst>
              <a:ext uri="{FF2B5EF4-FFF2-40B4-BE49-F238E27FC236}">
                <a16:creationId xmlns:a16="http://schemas.microsoft.com/office/drawing/2014/main" id="{C2D35E85-2165-4D8B-DE29-DE77C684E551}"/>
              </a:ext>
            </a:extLst>
          </p:cNvPr>
          <p:cNvSpPr txBox="1"/>
          <p:nvPr/>
        </p:nvSpPr>
        <p:spPr>
          <a:xfrm>
            <a:off x="693850" y="4765034"/>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Quip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22" name="pole tekstowe 21">
            <a:extLst>
              <a:ext uri="{FF2B5EF4-FFF2-40B4-BE49-F238E27FC236}">
                <a16:creationId xmlns:a16="http://schemas.microsoft.com/office/drawing/2014/main" id="{80D6183C-59D5-0F0A-9858-E5CD0AC8B6F0}"/>
              </a:ext>
            </a:extLst>
          </p:cNvPr>
          <p:cNvSpPr txBox="1"/>
          <p:nvPr/>
        </p:nvSpPr>
        <p:spPr>
          <a:xfrm>
            <a:off x="693850" y="5157843"/>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Airtable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Tree>
    <p:extLst>
      <p:ext uri="{BB962C8B-B14F-4D97-AF65-F5344CB8AC3E}">
        <p14:creationId xmlns:p14="http://schemas.microsoft.com/office/powerpoint/2010/main" val="25097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1000"/>
                                        <p:tgtEl>
                                          <p:spTgt spid="12"/>
                                        </p:tgtEl>
                                      </p:cBhvr>
                                    </p:animEffect>
                                    <p:anim calcmode="lin" valueType="num">
                                      <p:cBhvr>
                                        <p:cTn id="97" dur="1000" fill="hold"/>
                                        <p:tgtEl>
                                          <p:spTgt spid="12"/>
                                        </p:tgtEl>
                                        <p:attrNameLst>
                                          <p:attrName>ppt_x</p:attrName>
                                        </p:attrNameLst>
                                      </p:cBhvr>
                                      <p:tavLst>
                                        <p:tav tm="0">
                                          <p:val>
                                            <p:strVal val="#ppt_x"/>
                                          </p:val>
                                        </p:tav>
                                        <p:tav tm="100000">
                                          <p:val>
                                            <p:strVal val="#ppt_x"/>
                                          </p:val>
                                        </p:tav>
                                      </p:tavLst>
                                    </p:anim>
                                    <p:anim calcmode="lin" valueType="num">
                                      <p:cBhvr>
                                        <p:cTn id="9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P spid="15" grpId="0"/>
      <p:bldP spid="17" grpId="0"/>
      <p:bldP spid="18" grpId="0"/>
      <p:bldP spid="19"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Najčešće korištene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825625"/>
            <a:ext cx="10515600" cy="3838328"/>
          </a:xfrm>
        </p:spPr>
        <p:txBody>
          <a:bodyPr>
            <a:normAutofit fontScale="85000" lnSpcReduction="10000"/>
          </a:bodyPr>
          <a:lstStyle/>
          <a:p>
            <a:pPr algn="just"/>
            <a:r>
              <a:rPr lang="hr" sz="3200" dirty="0"/>
              <a:t>Najpopularnija i najčešće korištena proračunska tablica od strane poduzeća i obrazovnih institucija je </a:t>
            </a:r>
            <a:r>
              <a:rPr lang="hr" sz="3200" dirty="0">
                <a:solidFill>
                  <a:srgbClr val="1065AB"/>
                </a:solidFill>
              </a:rPr>
              <a:t>Excel, koji je dio Microsoft Office paketa </a:t>
            </a:r>
            <a:r>
              <a:rPr lang="hr" sz="3200" dirty="0"/>
              <a:t>; </a:t>
            </a:r>
            <a:endParaRPr lang="pl-PL" sz="3200" dirty="0"/>
          </a:p>
          <a:p>
            <a:pPr algn="just"/>
            <a:r>
              <a:rPr lang="hr" sz="3200" dirty="0"/>
              <a:t>Nudi vrlo opsežan raspon alata i stalno se ažurira i poboljšava ;</a:t>
            </a:r>
          </a:p>
          <a:p>
            <a:pPr algn="just"/>
            <a:r>
              <a:rPr lang="hr" sz="3200" dirty="0"/>
              <a:t>Budući da se radi o alatu koji se plaća, proračunska tablica </a:t>
            </a:r>
            <a:r>
              <a:rPr lang="hr" sz="3200" dirty="0">
                <a:solidFill>
                  <a:srgbClr val="1065AB"/>
                </a:solidFill>
              </a:rPr>
              <a:t>Libre Office Calc </a:t>
            </a:r>
            <a:r>
              <a:rPr lang="hr" sz="3200" dirty="0"/>
              <a:t>također se često koristi kao alternativa Excelu ;</a:t>
            </a:r>
          </a:p>
          <a:p>
            <a:pPr algn="just"/>
            <a:r>
              <a:rPr lang="hr" sz="3200" dirty="0"/>
              <a:t>Ovaj je program vrlo sličan Microsoft Office proizvodu, ali mu nedostaju neke naprednije funkcionalnosti, što ga čini vjerojatnijim da će ga koristiti u osobne svrhe i studenti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XBlue.pl, 2023</a:t>
            </a:r>
          </a:p>
        </p:txBody>
      </p:sp>
    </p:spTree>
    <p:extLst>
      <p:ext uri="{BB962C8B-B14F-4D97-AF65-F5344CB8AC3E}">
        <p14:creationId xmlns:p14="http://schemas.microsoft.com/office/powerpoint/2010/main" val="37876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err="1"/>
              <a:t>Sažetak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 sz="2000" dirty="0"/>
              <a:t>Logistika je proces fizičkog protoka roba/usluga i informacija koje prate te procese ;</a:t>
            </a:r>
          </a:p>
          <a:p>
            <a:r>
              <a:rPr lang="hr" sz="2000" dirty="0"/>
              <a:t>Proračunska tablica je računalni program koji se koristi za izvođenje raznih vrsta izračuna, često vrlo složenih ;</a:t>
            </a:r>
          </a:p>
          <a:p>
            <a:r>
              <a:rPr lang="hr" sz="2000" dirty="0"/>
              <a:t>Proračunske tablice koriste se za prikaz podataka, uglavnom numeričkih </a:t>
            </a:r>
            <a:r>
              <a:rPr lang="hr" sz="2000" dirty="0" err="1"/>
              <a:t>korištenjem</a:t>
            </a:r>
            <a:r>
              <a:rPr lang="hr" sz="2000" dirty="0"/>
              <a:t> </a:t>
            </a:r>
            <a:r>
              <a:rPr lang="hr" sz="2000" dirty="0" err="1"/>
              <a:t>tablica </a:t>
            </a:r>
            <a:r>
              <a:rPr lang="hr" sz="2000" dirty="0"/>
              <a:t>i </a:t>
            </a:r>
            <a:r>
              <a:rPr lang="hr" sz="2000" dirty="0" err="1"/>
              <a:t>grafikoni</a:t>
            </a:r>
            <a:r>
              <a:rPr lang="hr" sz="2000" dirty="0"/>
              <a:t> </a:t>
            </a:r>
            <a:r>
              <a:rPr lang="hr" sz="2000" dirty="0" err="1"/>
              <a:t>da</a:t>
            </a:r>
            <a:r>
              <a:rPr lang="hr" sz="2000" dirty="0"/>
              <a:t> </a:t>
            </a:r>
            <a:r>
              <a:rPr lang="hr" sz="2000" dirty="0" err="1"/>
              <a:t>može </a:t>
            </a:r>
            <a:r>
              <a:rPr lang="hr" sz="2000" dirty="0"/>
              <a:t>biti </a:t>
            </a:r>
            <a:r>
              <a:rPr lang="hr" sz="2000" dirty="0" err="1"/>
              <a:t>stvarno</a:t>
            </a:r>
            <a:r>
              <a:rPr lang="hr" sz="2000" dirty="0"/>
              <a:t> </a:t>
            </a:r>
            <a:r>
              <a:rPr lang="hr" sz="2000" dirty="0" err="1"/>
              <a:t>koristan </a:t>
            </a:r>
            <a:r>
              <a:rPr lang="hr" sz="2000" dirty="0"/>
              <a:t>u upravljanju podacima </a:t>
            </a:r>
            <a:r>
              <a:rPr lang="hr" sz="2000" dirty="0" err="1"/>
              <a:t>logistike </a:t>
            </a:r>
            <a:r>
              <a:rPr lang="hr" sz="2000" dirty="0"/>
              <a:t>i </a:t>
            </a:r>
            <a:r>
              <a:rPr lang="hr" sz="2000" dirty="0" err="1"/>
              <a:t>opskrbe</a:t>
            </a:r>
            <a:r>
              <a:rPr lang="hr" sz="2000" dirty="0"/>
              <a:t> </a:t>
            </a:r>
            <a:r>
              <a:rPr lang="hr" sz="2000" dirty="0" err="1"/>
              <a:t>lanac</a:t>
            </a:r>
            <a:r>
              <a:rPr lang="hr" sz="2000" dirty="0"/>
              <a:t> </a:t>
            </a:r>
            <a:r>
              <a:rPr lang="hr" sz="2000" dirty="0" err="1"/>
              <a:t>procesi </a:t>
            </a:r>
            <a:r>
              <a:rPr lang="hr" sz="2000" dirty="0"/>
              <a:t>;</a:t>
            </a:r>
          </a:p>
          <a:p>
            <a:r>
              <a:rPr lang="hr" sz="2000" dirty="0"/>
              <a:t>Postoji mnogo jednostavnih alata za analizu podataka </a:t>
            </a:r>
            <a:r>
              <a:rPr lang="hr" sz="2000" dirty="0" err="1"/>
              <a:t>proračunske tablice</a:t>
            </a:r>
            <a:r>
              <a:rPr lang="hr" sz="2000" dirty="0"/>
              <a:t> </a:t>
            </a:r>
            <a:r>
              <a:rPr lang="hr" sz="2000" dirty="0" err="1"/>
              <a:t>da</a:t>
            </a:r>
            <a:r>
              <a:rPr lang="hr" sz="2000" dirty="0"/>
              <a:t> </a:t>
            </a:r>
            <a:r>
              <a:rPr lang="hr" sz="2000" dirty="0" err="1"/>
              <a:t>može </a:t>
            </a:r>
            <a:r>
              <a:rPr lang="hr" sz="2000" dirty="0"/>
              <a:t>se </a:t>
            </a:r>
            <a:r>
              <a:rPr lang="hr" sz="2000" dirty="0" err="1"/>
              <a:t>koristiti </a:t>
            </a:r>
            <a:r>
              <a:rPr lang="hr" sz="2000" dirty="0"/>
              <a:t>za upravljanje </a:t>
            </a:r>
            <a:r>
              <a:rPr lang="hr" sz="2000" dirty="0" err="1"/>
              <a:t>logističkim </a:t>
            </a:r>
            <a:r>
              <a:rPr lang="hr" sz="2000" dirty="0"/>
              <a:t>podacima;</a:t>
            </a:r>
          </a:p>
          <a:p>
            <a:r>
              <a:rPr lang="hr" sz="2000" dirty="0"/>
              <a:t>Jedna od najčešće korištenih proračunskih tablica je MS Excel .</a:t>
            </a:r>
          </a:p>
          <a:p>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 dirty="0"/>
              <a:t>Zahvaljujemo se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Osnovne </a:t>
            </a:r>
            <a:r>
              <a:rPr lang="hr" dirty="0" err="1"/>
              <a:t>informacije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49022" y="1509836"/>
            <a:ext cx="6053174" cy="3838328"/>
          </a:xfrm>
        </p:spPr>
        <p:txBody>
          <a:bodyPr>
            <a:noAutofit/>
          </a:bodyPr>
          <a:lstStyle/>
          <a:p>
            <a:pPr algn="just"/>
            <a:r>
              <a:rPr lang="hr" dirty="0"/>
              <a:t>Upravljanje podacima:</a:t>
            </a:r>
          </a:p>
          <a:p>
            <a:pPr lvl="1" algn="just"/>
            <a:r>
              <a:rPr lang="hr" dirty="0">
                <a:solidFill>
                  <a:srgbClr val="1065AB"/>
                </a:solidFill>
              </a:rPr>
              <a:t>Podaci </a:t>
            </a:r>
            <a:r>
              <a:rPr lang="hr" dirty="0"/>
              <a:t>su resurs koji se tretira kao imovina poduzeća, koja nije samo od operativne ili taktičke važnosti, omogućavajući učinkovito rukovanje njegovim trenutnim aktivnostima, već sve više strateška, omogućavajući razvoj i držanje koraka sa sve većom konkurencijom na tržištu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pic>
        <p:nvPicPr>
          <p:cNvPr id="26" name="Obraz 25" descr="Lupa przedstawiająca spadek wydajności">
            <a:extLst>
              <a:ext uri="{FF2B5EF4-FFF2-40B4-BE49-F238E27FC236}">
                <a16:creationId xmlns:a16="http://schemas.microsoft.com/office/drawing/2014/main" id="{B7A5A748-F514-AB41-9729-3E7BAF6D5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 y="1688976"/>
            <a:ext cx="5221346" cy="3480047"/>
          </a:xfrm>
          <a:prstGeom prst="rect">
            <a:avLst/>
          </a:prstGeom>
        </p:spPr>
      </p:pic>
    </p:spTree>
    <p:extLst>
      <p:ext uri="{BB962C8B-B14F-4D97-AF65-F5344CB8AC3E}">
        <p14:creationId xmlns:p14="http://schemas.microsoft.com/office/powerpoint/2010/main" val="417897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Osnovne </a:t>
            </a:r>
            <a:r>
              <a:rPr lang="hr" dirty="0" err="1"/>
              <a:t>informacije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6053174" cy="3150941"/>
          </a:xfrm>
        </p:spPr>
        <p:txBody>
          <a:bodyPr>
            <a:noAutofit/>
          </a:bodyPr>
          <a:lstStyle/>
          <a:p>
            <a:pPr algn="just"/>
            <a:r>
              <a:rPr lang="hr" dirty="0"/>
              <a:t>Upravljanje podacima:</a:t>
            </a:r>
          </a:p>
          <a:p>
            <a:pPr lvl="1" algn="just"/>
            <a:r>
              <a:rPr lang="hr" dirty="0"/>
              <a:t>Suvremene organizacije (poduzeća, ustanove) djeluju u sve </a:t>
            </a:r>
            <a:r>
              <a:rPr lang="hr" dirty="0">
                <a:solidFill>
                  <a:srgbClr val="1065AB"/>
                </a:solidFill>
              </a:rPr>
              <a:t>složenijem informacijskom </a:t>
            </a:r>
            <a:r>
              <a:rPr lang="hr" dirty="0"/>
              <a:t>okruženju s dinamičnim razvojem sektora informacijskih usluga ;</a:t>
            </a:r>
          </a:p>
          <a:p>
            <a:pPr lvl="1" algn="just"/>
            <a:r>
              <a:rPr lang="hr" dirty="0"/>
              <a:t>Sve je </a:t>
            </a:r>
            <a:r>
              <a:rPr lang="hr" dirty="0">
                <a:solidFill>
                  <a:srgbClr val="1065AB"/>
                </a:solidFill>
              </a:rPr>
              <a:t>veći </a:t>
            </a:r>
            <a:r>
              <a:rPr lang="hr" dirty="0"/>
              <a:t>broj </a:t>
            </a:r>
            <a:r>
              <a:rPr lang="hr" dirty="0">
                <a:solidFill>
                  <a:srgbClr val="1065AB"/>
                </a:solidFill>
              </a:rPr>
              <a:t>izvora </a:t>
            </a:r>
            <a:r>
              <a:rPr lang="hr" dirty="0"/>
              <a:t>dobivanja korisnih informacija .</a:t>
            </a:r>
          </a:p>
        </p:txBody>
      </p:sp>
      <p:pic>
        <p:nvPicPr>
          <p:cNvPr id="3" name="Obraz 2" descr="Obraz zawierający zrzut ekranu, projekt graficzny, design&#10;&#10;Opis wygenerowany automatycznie">
            <a:extLst>
              <a:ext uri="{FF2B5EF4-FFF2-40B4-BE49-F238E27FC236}">
                <a16:creationId xmlns:a16="http://schemas.microsoft.com/office/drawing/2014/main" id="{C3866769-719A-6460-307D-07C06B800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232" y="1613659"/>
            <a:ext cx="5448148" cy="3630680"/>
          </a:xfrm>
          <a:prstGeom prst="rect">
            <a:avLst/>
          </a:prstGeom>
        </p:spPr>
      </p:pic>
      <p:sp>
        <p:nvSpPr>
          <p:cNvPr id="7" name="Symbol zastępczy zawartości 4">
            <a:extLst>
              <a:ext uri="{FF2B5EF4-FFF2-40B4-BE49-F238E27FC236}">
                <a16:creationId xmlns:a16="http://schemas.microsoft.com/office/drawing/2014/main" id="{A7E452E2-09C9-C3B7-54C4-BFB3BC79CC28}"/>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spTree>
    <p:extLst>
      <p:ext uri="{BB962C8B-B14F-4D97-AF65-F5344CB8AC3E}">
        <p14:creationId xmlns:p14="http://schemas.microsoft.com/office/powerpoint/2010/main" val="36720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Osnovne </a:t>
            </a:r>
            <a:r>
              <a:rPr lang="hr" dirty="0" err="1"/>
              <a:t>informacije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49022" y="1509836"/>
            <a:ext cx="6053174" cy="3838328"/>
          </a:xfrm>
        </p:spPr>
        <p:txBody>
          <a:bodyPr>
            <a:noAutofit/>
          </a:bodyPr>
          <a:lstStyle/>
          <a:p>
            <a:pPr algn="just"/>
            <a:r>
              <a:rPr lang="hr" dirty="0"/>
              <a:t>Upravljanje podacima:</a:t>
            </a:r>
          </a:p>
          <a:p>
            <a:pPr lvl="1" algn="just"/>
            <a:r>
              <a:rPr lang="hr" dirty="0"/>
              <a:t>Uspostava i jačanje posebnosti informacije kao faktora proizvodnje. Podaci su poseban resurs zbog svojih specifičnih općih svojstava, tj. </a:t>
            </a:r>
            <a:r>
              <a:rPr lang="hr" dirty="0">
                <a:solidFill>
                  <a:srgbClr val="1065AB"/>
                </a:solidFill>
              </a:rPr>
              <a:t>nematerijalne prirode, podložnosti iskrivljenju itd., raznolikosti funkcija i velike raznolikosti </a:t>
            </a:r>
            <a:r>
              <a:rPr lang="hr" dirty="0"/>
              <a:t>.</a:t>
            </a:r>
          </a:p>
        </p:txBody>
      </p:sp>
      <p:pic>
        <p:nvPicPr>
          <p:cNvPr id="3" name="Obraz 2" descr="Obraz zawierający Grafika, logo, diagram, Czcionka&#10;&#10;Opis wygenerowany automatycznie">
            <a:extLst>
              <a:ext uri="{FF2B5EF4-FFF2-40B4-BE49-F238E27FC236}">
                <a16:creationId xmlns:a16="http://schemas.microsoft.com/office/drawing/2014/main" id="{19856350-F5F9-CD8E-7400-E7F05D7A6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61" y="1819921"/>
            <a:ext cx="4096418" cy="4096418"/>
          </a:xfrm>
          <a:prstGeom prst="rect">
            <a:avLst/>
          </a:prstGeom>
        </p:spPr>
      </p:pic>
      <p:sp>
        <p:nvSpPr>
          <p:cNvPr id="7" name="Symbol zastępczy zawartości 4">
            <a:extLst>
              <a:ext uri="{FF2B5EF4-FFF2-40B4-BE49-F238E27FC236}">
                <a16:creationId xmlns:a16="http://schemas.microsoft.com/office/drawing/2014/main" id="{EF4B9D22-B23D-3584-C546-2637BB5B63FC}"/>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spTree>
    <p:extLst>
      <p:ext uri="{BB962C8B-B14F-4D97-AF65-F5344CB8AC3E}">
        <p14:creationId xmlns:p14="http://schemas.microsoft.com/office/powerpoint/2010/main" val="88862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Osnovne </a:t>
            </a:r>
            <a:r>
              <a:rPr lang="hr" dirty="0" err="1"/>
              <a:t>informacije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6053174" cy="4192164"/>
          </a:xfrm>
        </p:spPr>
        <p:txBody>
          <a:bodyPr>
            <a:noAutofit/>
          </a:bodyPr>
          <a:lstStyle/>
          <a:p>
            <a:pPr algn="just"/>
            <a:r>
              <a:rPr lang="hr" dirty="0"/>
              <a:t>Upravljanje podacima:</a:t>
            </a:r>
          </a:p>
          <a:p>
            <a:pPr lvl="1" algn="just"/>
            <a:r>
              <a:rPr lang="hr" dirty="0"/>
              <a:t>Dinamičan razvoj </a:t>
            </a:r>
            <a:r>
              <a:rPr lang="hr" dirty="0">
                <a:solidFill>
                  <a:srgbClr val="1065AB"/>
                </a:solidFill>
              </a:rPr>
              <a:t>informacijskih tehnologija </a:t>
            </a:r>
            <a:r>
              <a:rPr lang="hr" dirty="0"/>
              <a:t>i njihove primjene u praktičnoj provedbi informacijskih procesa ;</a:t>
            </a:r>
          </a:p>
          <a:p>
            <a:pPr lvl="1" algn="just"/>
            <a:r>
              <a:rPr lang="hr" dirty="0"/>
              <a:t>Korištenje suvremenih informacijskih tehnologija u provedbi informacijskih procesa rađa specifična područja i probleme upravljanja i analize podataka za pojedine tehnologije i usvojena detaljna </a:t>
            </a:r>
            <a:r>
              <a:rPr lang="hr" dirty="0">
                <a:solidFill>
                  <a:srgbClr val="1065AB"/>
                </a:solidFill>
              </a:rPr>
              <a:t>informatička rješenja </a:t>
            </a:r>
            <a:r>
              <a:rPr lang="hr" dirty="0"/>
              <a:t>.</a:t>
            </a:r>
          </a:p>
        </p:txBody>
      </p:sp>
      <p:pic>
        <p:nvPicPr>
          <p:cNvPr id="7" name="Obraz 6" descr="Obraz zawierający koło zębate, krąg, wyroby z metalu, design&#10;&#10;Opis wygenerowany automatycznie">
            <a:extLst>
              <a:ext uri="{FF2B5EF4-FFF2-40B4-BE49-F238E27FC236}">
                <a16:creationId xmlns:a16="http://schemas.microsoft.com/office/drawing/2014/main" id="{38D6A8F3-2CDD-A54A-95FB-02F4A8EE6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603" y="1924850"/>
            <a:ext cx="5348089" cy="3008300"/>
          </a:xfrm>
          <a:prstGeom prst="rect">
            <a:avLst/>
          </a:prstGeom>
        </p:spPr>
      </p:pic>
      <p:sp>
        <p:nvSpPr>
          <p:cNvPr id="8" name="Symbol zastępczy zawartości 4">
            <a:extLst>
              <a:ext uri="{FF2B5EF4-FFF2-40B4-BE49-F238E27FC236}">
                <a16:creationId xmlns:a16="http://schemas.microsoft.com/office/drawing/2014/main" id="{89AA5BFD-DF59-88AD-8D90-97E9678B9A71}"/>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spTree>
    <p:extLst>
      <p:ext uri="{BB962C8B-B14F-4D97-AF65-F5344CB8AC3E}">
        <p14:creationId xmlns:p14="http://schemas.microsoft.com/office/powerpoint/2010/main" val="52156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Analiza </a:t>
            </a:r>
            <a:r>
              <a:rPr lang="hr" dirty="0"/>
              <a:t>i upravljanje podacima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11273658" cy="4192164"/>
          </a:xfrm>
        </p:spPr>
        <p:txBody>
          <a:bodyPr>
            <a:noAutofit/>
          </a:bodyPr>
          <a:lstStyle/>
          <a:p>
            <a:pPr algn="just"/>
            <a:r>
              <a:rPr lang="hr" dirty="0"/>
              <a:t>Analiza i upravljanje podacima uključuje sljedeće aktivnosti :</a:t>
            </a:r>
          </a:p>
          <a:p>
            <a:pPr algn="just"/>
            <a:endParaRPr lang="pl-PL" dirty="0"/>
          </a:p>
          <a:p>
            <a:pPr lvl="1" algn="just"/>
            <a:r>
              <a:rPr lang="hr" dirty="0"/>
              <a:t>sastavljanje informacijske funkcije poduzeća, tj. prikupljanje, pohranjivanje, obrada, dijeljenje i korištenje informacija ;</a:t>
            </a:r>
          </a:p>
          <a:p>
            <a:pPr lvl="1" algn="just"/>
            <a:endParaRPr lang="en-US" dirty="0"/>
          </a:p>
          <a:p>
            <a:pPr lvl="1" algn="just"/>
            <a:r>
              <a:rPr lang="hr" dirty="0"/>
              <a:t>unutar planova (tehnološki, organizacijski, ljudski resursi) koji utječu na provedbu ove funkcije .</a:t>
            </a:r>
            <a:endParaRPr lang="en-US" dirty="0"/>
          </a:p>
          <a:p>
            <a:pPr lvl="1" algn="just"/>
            <a:endParaRPr lang="pl-PL"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spTree>
    <p:extLst>
      <p:ext uri="{BB962C8B-B14F-4D97-AF65-F5344CB8AC3E}">
        <p14:creationId xmlns:p14="http://schemas.microsoft.com/office/powerpoint/2010/main" val="20581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Kvalitativno</a:t>
            </a:r>
            <a:r>
              <a:rPr lang="hr" dirty="0"/>
              <a:t> </a:t>
            </a:r>
            <a:r>
              <a:rPr lang="hr" dirty="0" err="1"/>
              <a:t>informacija</a:t>
            </a:r>
            <a:r>
              <a:rPr lang="hr" dirty="0"/>
              <a:t> </a:t>
            </a:r>
            <a:r>
              <a:rPr lang="hr" dirty="0" err="1"/>
              <a:t>karakteristike</a:t>
            </a:r>
            <a:r>
              <a:rPr lang="hr" dirty="0"/>
              <a: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11379773" cy="4384711"/>
          </a:xfrm>
        </p:spPr>
        <p:txBody>
          <a:bodyPr>
            <a:noAutofit/>
          </a:bodyPr>
          <a:lstStyle/>
          <a:p>
            <a:pPr algn="just"/>
            <a:r>
              <a:rPr lang="hr" dirty="0"/>
              <a:t>Kvalitativne karakteristike informacija uključuju:</a:t>
            </a:r>
            <a:endParaRPr lang="pl-PL" dirty="0"/>
          </a:p>
          <a:p>
            <a:pPr lvl="1" algn="just"/>
            <a:r>
              <a:rPr lang="hr" dirty="0"/>
              <a:t>relativnost – informacija zadovoljava potrebe i važna je za primatelja ;</a:t>
            </a:r>
            <a:endParaRPr lang="en-US" dirty="0"/>
          </a:p>
          <a:p>
            <a:pPr lvl="1" algn="just"/>
            <a:r>
              <a:rPr lang="hr" dirty="0"/>
              <a:t>točnost – informacija je primjerena razini znanja koju predstavlja primatelj, precizno i točno odražava i definira temu ;</a:t>
            </a:r>
          </a:p>
          <a:p>
            <a:pPr lvl="1" algn="just"/>
            <a:r>
              <a:rPr lang="hr" dirty="0"/>
              <a:t>ažuriranost – ciklus ažuriranja je u skladu sa sadržajem i tempom promjena ;</a:t>
            </a:r>
            <a:endParaRPr lang="en-US" dirty="0"/>
          </a:p>
          <a:p>
            <a:pPr lvl="1" algn="just"/>
            <a:r>
              <a:rPr lang="hr" dirty="0"/>
              <a:t>cjelovitost – informacija sadrži optimalnu i dovoljnu količinu podataka za transformaciju informacije u specifično znanje, a njezina detaljnost ovisi o potrebama primatelja ;</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sp>
        <p:nvSpPr>
          <p:cNvPr id="3" name="Gwiazda: 5 punktów 2">
            <a:extLst>
              <a:ext uri="{FF2B5EF4-FFF2-40B4-BE49-F238E27FC236}">
                <a16:creationId xmlns:a16="http://schemas.microsoft.com/office/drawing/2014/main" id="{E9C5626A-08E9-B839-B3FE-C860DF23026B}"/>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FCCACB4C-D9F6-D8B7-3ABE-EBEFE15DEDCB}"/>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48DA9572-F287-CAD9-A561-3F5B8147B2FE}"/>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530B6F70-D53E-4C70-4A12-6C2A7D1D643A}"/>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Gwiazda: 5 punktów 9">
            <a:extLst>
              <a:ext uri="{FF2B5EF4-FFF2-40B4-BE49-F238E27FC236}">
                <a16:creationId xmlns:a16="http://schemas.microsoft.com/office/drawing/2014/main" id="{FDA885AD-1C1F-4252-ABA7-8506AC4A7E95}"/>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814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Kvalitativno</a:t>
            </a:r>
            <a:r>
              <a:rPr lang="hr" dirty="0"/>
              <a:t> </a:t>
            </a:r>
            <a:r>
              <a:rPr lang="hr" dirty="0" err="1"/>
              <a:t>informacija</a:t>
            </a:r>
            <a:r>
              <a:rPr lang="hr" dirty="0"/>
              <a:t> </a:t>
            </a:r>
            <a:r>
              <a:rPr lang="hr" dirty="0" err="1"/>
              <a:t>karakteristike</a:t>
            </a:r>
            <a:r>
              <a:rPr lang="hr" dirty="0"/>
              <a: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8"/>
            <a:ext cx="10145503" cy="4526951"/>
          </a:xfrm>
        </p:spPr>
        <p:txBody>
          <a:bodyPr>
            <a:noAutofit/>
          </a:bodyPr>
          <a:lstStyle/>
          <a:p>
            <a:pPr algn="just"/>
            <a:r>
              <a:rPr lang="hr" dirty="0"/>
              <a:t>Kvalitativne karakteristike informacija uključuju:</a:t>
            </a:r>
            <a:endParaRPr lang="pl-PL" dirty="0"/>
          </a:p>
          <a:p>
            <a:pPr lvl="1" algn="just"/>
            <a:r>
              <a:rPr lang="hr" dirty="0"/>
              <a:t>konzistentnost – pojedinačni podaci međusobno su usklađeni, forma odgovara sadržaju, ažuriranje podataka je u skladu s ciljevima ;</a:t>
            </a:r>
            <a:endParaRPr lang="en-US" dirty="0"/>
          </a:p>
          <a:p>
            <a:pPr lvl="1" algn="just"/>
            <a:r>
              <a:rPr lang="hr" dirty="0"/>
              <a:t>primjerenost – prikladno predstavljanje informacija i opis za predstavljanje, koji omogućava ispravno tumačenje ;</a:t>
            </a:r>
            <a:endParaRPr lang="en-US" dirty="0"/>
          </a:p>
          <a:p>
            <a:pPr lvl="1" algn="just"/>
            <a:r>
              <a:rPr lang="hr" dirty="0"/>
              <a:t>dostupnost – informacije su dostupne s bilo kojeg mjesta i u bilo koje vrijeme,</a:t>
            </a:r>
          </a:p>
          <a:p>
            <a:pPr lvl="1" algn="just"/>
            <a:r>
              <a:rPr lang="hr" dirty="0"/>
              <a:t>vjerodostojnost – informacija potvrđuje istinitost podataka i sadrži elemente koji osiguravaju pouzdanost poruke ;</a:t>
            </a:r>
            <a:endParaRPr lang="en-US" dirty="0"/>
          </a:p>
          <a:p>
            <a:pPr lvl="1" algn="just"/>
            <a:r>
              <a:rPr lang="hr" dirty="0"/>
              <a:t>podudarnost – informacija je u skladu s drugom informacijom, interpretirana u odgovarajućem kontekstu, funkcionira u poznatom komunikacijskom sustavu .</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sp>
        <p:nvSpPr>
          <p:cNvPr id="3" name="Gwiazda: 5 punktów 2">
            <a:extLst>
              <a:ext uri="{FF2B5EF4-FFF2-40B4-BE49-F238E27FC236}">
                <a16:creationId xmlns:a16="http://schemas.microsoft.com/office/drawing/2014/main" id="{983C5941-8211-C5E8-ED83-703525DC55C9}"/>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10230766-5A51-E089-29A0-F20A8709F231}"/>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5 punktów 6">
            <a:extLst>
              <a:ext uri="{FF2B5EF4-FFF2-40B4-BE49-F238E27FC236}">
                <a16:creationId xmlns:a16="http://schemas.microsoft.com/office/drawing/2014/main" id="{033AF149-6BEA-C68D-CB0D-5566318854F9}"/>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9B330B23-4EF7-8BAC-A3CE-43E85C31B582}"/>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635B90FA-8551-2408-A284-D84F15FCD737}"/>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483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aca9c3aed638770792e41d51f5b3002c">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79197615d40f596e549fe3ba82ec0f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B85D6D4B-C782-44B5-BF7E-EB707E6C1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3885</TotalTime>
  <Words>1592</Words>
  <Application>Microsoft Office PowerPoint</Application>
  <PresentationFormat>Panoramiczny</PresentationFormat>
  <Paragraphs>141</Paragraphs>
  <Slides>26</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26</vt:i4>
      </vt:variant>
    </vt:vector>
  </HeadingPairs>
  <TitlesOfParts>
    <vt:vector size="30" baseType="lpstr">
      <vt:lpstr>Arial</vt:lpstr>
      <vt:lpstr>Calibri</vt:lpstr>
      <vt:lpstr>Tahoma</vt:lpstr>
      <vt:lpstr>Motyw pakietu Office</vt:lpstr>
      <vt:lpstr>Napredno korištenje proračunske tablice za analizu logističkih podataka</vt:lpstr>
      <vt:lpstr>Dnevni red</vt:lpstr>
      <vt:lpstr>Osnovne informacije</vt:lpstr>
      <vt:lpstr>Osnovne informacije</vt:lpstr>
      <vt:lpstr>Osnovne informacije</vt:lpstr>
      <vt:lpstr>Osnovne informacije</vt:lpstr>
      <vt:lpstr>Analiza i upravljanje podacima</vt:lpstr>
      <vt:lpstr>Kvalitativno informacija karakteristike </vt:lpstr>
      <vt:lpstr>Kvalitativno informacija karakteristike </vt:lpstr>
      <vt:lpstr>Važnost podataka za logistiku</vt:lpstr>
      <vt:lpstr>Važnost podataka za logistiku</vt:lpstr>
      <vt:lpstr>L ogistika definicija</vt:lpstr>
      <vt:lpstr>Važnost podataka za logistiku</vt:lpstr>
      <vt:lpstr>Definicija </vt:lpstr>
      <vt:lpstr>Analiza </vt:lpstr>
      <vt:lpstr>Proračunska tablica i njezina funkcije</vt:lpstr>
      <vt:lpstr>Najvažnije mogućnosti proračunskih tablica</vt:lpstr>
      <vt:lpstr>Najvažniji alati koje pružaju proračunske tablice</vt:lpstr>
      <vt:lpstr>Najvažniji alati koje pružaju proračunske tablice</vt:lpstr>
      <vt:lpstr>Najvažniji alati koje pružaju proračunske tablice</vt:lpstr>
      <vt:lpstr>Najvažniji alati koje pružaju proračunske tablice</vt:lpstr>
      <vt:lpstr>Najčešće korištene proračunske tablice</vt:lpstr>
      <vt:lpstr>Najčešće korištene proračunske tablice</vt:lpstr>
      <vt:lpstr>Sažetak</vt:lpstr>
      <vt:lpstr>Authors:  Katarzyna Grzybowska Katarzyna Ragin-Skorecka Katarzyna Siemieniak Piotr Cyplik Michał Adamczak Jędrzej Jankowski-Guzy Adrianna Toboła-Walaszczyk  Final version: June 2025</vt:lpstr>
      <vt:lpstr>Zahvaljujemo se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51</cp:revision>
  <dcterms:created xsi:type="dcterms:W3CDTF">2023-07-06T12:09:08Z</dcterms:created>
  <dcterms:modified xsi:type="dcterms:W3CDTF">2025-11-07T20:29:24Z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