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64" r:id="rId6"/>
    <p:sldId id="262" r:id="rId7"/>
    <p:sldId id="293" r:id="rId8"/>
    <p:sldId id="281" r:id="rId9"/>
    <p:sldId id="294" r:id="rId10"/>
    <p:sldId id="282" r:id="rId11"/>
    <p:sldId id="295" r:id="rId12"/>
    <p:sldId id="296" r:id="rId13"/>
    <p:sldId id="299" r:id="rId14"/>
    <p:sldId id="300" r:id="rId15"/>
    <p:sldId id="301" r:id="rId16"/>
    <p:sldId id="302" r:id="rId17"/>
    <p:sldId id="283" r:id="rId18"/>
    <p:sldId id="267" r:id="rId19"/>
    <p:sldId id="297" r:id="rId20"/>
    <p:sldId id="270" r:id="rId21"/>
    <p:sldId id="284" r:id="rId22"/>
    <p:sldId id="285" r:id="rId23"/>
    <p:sldId id="286" r:id="rId24"/>
    <p:sldId id="287" r:id="rId25"/>
    <p:sldId id="288" r:id="rId26"/>
    <p:sldId id="289" r:id="rId27"/>
    <p:sldId id="290" r:id="rId28"/>
    <p:sldId id="298" r:id="rId29"/>
    <p:sldId id="291" r:id="rId30"/>
    <p:sldId id="292" r:id="rId31"/>
    <p:sldId id="272" r:id="rId32"/>
    <p:sldId id="266" r:id="rId33"/>
    <p:sldId id="335" r:id="rId34"/>
    <p:sldId id="263" r:id="rId35"/>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5BA6"/>
    <a:srgbClr val="1065AB"/>
    <a:srgbClr val="7F7F7F"/>
    <a:srgbClr val="AEAEAE"/>
    <a:srgbClr val="FFFFFF"/>
    <a:srgbClr val="292928"/>
    <a:srgbClr val="F24D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FD0ABF7-300B-6438-09F6-D968DCFF4D1C}" v="4" dt="2025-10-16T07:15:48.1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39" autoAdjust="0"/>
    <p:restoredTop sz="94660"/>
  </p:normalViewPr>
  <p:slideViewPr>
    <p:cSldViewPr snapToGrid="0">
      <p:cViewPr varScale="1">
        <p:scale>
          <a:sx n="83" d="100"/>
          <a:sy n="83" d="100"/>
        </p:scale>
        <p:origin x="605"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na Toboła" userId="S::atobola_wslonline.onmicrosoft.com#ext#@putpoznanpl.onmicrosoft.com::e1e59dd0-8fb1-4369-89de-9f1b53c22841" providerId="AD" clId="Web-{BFD0ABF7-300B-6438-09F6-D968DCFF4D1C}"/>
    <pc:docChg chg="modSld">
      <pc:chgData name="Adrianna Toboła" userId="S::atobola_wslonline.onmicrosoft.com#ext#@putpoznanpl.onmicrosoft.com::e1e59dd0-8fb1-4369-89de-9f1b53c22841" providerId="AD" clId="Web-{BFD0ABF7-300B-6438-09F6-D968DCFF4D1C}" dt="2025-10-16T07:15:47.130" v="0" actId="20577"/>
      <pc:docMkLst>
        <pc:docMk/>
      </pc:docMkLst>
      <pc:sldChg chg="modSp">
        <pc:chgData name="Adrianna Toboła" userId="S::atobola_wslonline.onmicrosoft.com#ext#@putpoznanpl.onmicrosoft.com::e1e59dd0-8fb1-4369-89de-9f1b53c22841" providerId="AD" clId="Web-{BFD0ABF7-300B-6438-09F6-D968DCFF4D1C}" dt="2025-10-16T07:15:47.130" v="0" actId="20577"/>
        <pc:sldMkLst>
          <pc:docMk/>
          <pc:sldMk cId="2920479427" sldId="256"/>
        </pc:sldMkLst>
        <pc:spChg chg="mod">
          <ac:chgData name="Adrianna Toboła" userId="S::atobola_wslonline.onmicrosoft.com#ext#@putpoznanpl.onmicrosoft.com::e1e59dd0-8fb1-4369-89de-9f1b53c22841" providerId="AD" clId="Web-{BFD0ABF7-300B-6438-09F6-D968DCFF4D1C}" dt="2025-10-16T07:15:47.130" v="0" actId="20577"/>
          <ac:spMkLst>
            <pc:docMk/>
            <pc:sldMk cId="2920479427" sldId="256"/>
            <ac:spMk id="5" creationId="{9AC256C7-DE57-3D54-E589-F59329555D7C}"/>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E58A5AF-3F45-5069-5FAB-2D7952158756}"/>
              </a:ext>
            </a:extLst>
          </p:cNvPr>
          <p:cNvSpPr>
            <a:spLocks noGrp="1"/>
          </p:cNvSpPr>
          <p:nvPr>
            <p:ph type="ctrTitle"/>
          </p:nvPr>
        </p:nvSpPr>
        <p:spPr>
          <a:xfrm>
            <a:off x="1524000" y="1122363"/>
            <a:ext cx="9144000" cy="2387600"/>
          </a:xfrm>
        </p:spPr>
        <p:txBody>
          <a:bodyPr anchor="b">
            <a:normAutofit/>
          </a:bodyPr>
          <a:lstStyle>
            <a:lvl1pPr algn="ctr">
              <a:defRPr sz="4800">
                <a:solidFill>
                  <a:srgbClr val="015BA6"/>
                </a:solidFill>
                <a:latin typeface="Tahoma" panose="020B0604030504040204" pitchFamily="34" charset="0"/>
                <a:ea typeface="Tahoma" panose="020B0604030504040204" pitchFamily="34" charset="0"/>
                <a:cs typeface="Tahoma" panose="020B0604030504040204" pitchFamily="34" charset="0"/>
              </a:defRPr>
            </a:lvl1pPr>
          </a:lstStyle>
          <a:p>
            <a:r>
              <a:rPr lang="pl-PL" dirty="0"/>
              <a:t>Kliknij, aby edytować styl</a:t>
            </a:r>
          </a:p>
        </p:txBody>
      </p:sp>
      <p:sp>
        <p:nvSpPr>
          <p:cNvPr id="3" name="Podtytuł 2">
            <a:extLst>
              <a:ext uri="{FF2B5EF4-FFF2-40B4-BE49-F238E27FC236}">
                <a16:creationId xmlns:a16="http://schemas.microsoft.com/office/drawing/2014/main" id="{343BB85A-E454-8451-FB5E-F4FFB49387D4}"/>
              </a:ext>
            </a:extLst>
          </p:cNvPr>
          <p:cNvSpPr>
            <a:spLocks noGrp="1"/>
          </p:cNvSpPr>
          <p:nvPr>
            <p:ph type="subTitle" idx="1"/>
          </p:nvPr>
        </p:nvSpPr>
        <p:spPr>
          <a:xfrm>
            <a:off x="1524000" y="3602038"/>
            <a:ext cx="9144000" cy="1655762"/>
          </a:xfrm>
        </p:spPr>
        <p:txBody>
          <a:bodyPr/>
          <a:lstStyle>
            <a:lvl1pPr marL="0" indent="0" algn="ctr">
              <a:buNone/>
              <a:defRPr sz="2400">
                <a:solidFill>
                  <a:srgbClr val="7F7F7F"/>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dirty="0"/>
              <a:t>Kliknij, aby edytować styl wzorca podtytułu</a:t>
            </a:r>
          </a:p>
        </p:txBody>
      </p:sp>
      <p:sp>
        <p:nvSpPr>
          <p:cNvPr id="6" name="Symbol zastępczy numeru slajdu 5">
            <a:extLst>
              <a:ext uri="{FF2B5EF4-FFF2-40B4-BE49-F238E27FC236}">
                <a16:creationId xmlns:a16="http://schemas.microsoft.com/office/drawing/2014/main" id="{A0EF36B9-4F40-EC5C-6839-D90FF03278E2}"/>
              </a:ext>
            </a:extLst>
          </p:cNvPr>
          <p:cNvSpPr>
            <a:spLocks noGrp="1"/>
          </p:cNvSpPr>
          <p:nvPr>
            <p:ph type="sldNum" sz="quarter" idx="12"/>
          </p:nvPr>
        </p:nvSpPr>
        <p:spPr>
          <a:xfrm>
            <a:off x="1041399" y="6159042"/>
            <a:ext cx="2743200" cy="365125"/>
          </a:xfrm>
        </p:spPr>
        <p:txBody>
          <a:bodyPr/>
          <a:lstStyle/>
          <a:p>
            <a:fld id="{CC0460F1-09F6-4975-B8E5-8A0710446645}" type="slidenum">
              <a:rPr lang="pl-PL" smtClean="0"/>
              <a:t>‹#›</a:t>
            </a:fld>
            <a:endParaRPr lang="pl-PL"/>
          </a:p>
        </p:txBody>
      </p:sp>
      <p:pic>
        <p:nvPicPr>
          <p:cNvPr id="7" name="Obraz 6">
            <a:extLst>
              <a:ext uri="{FF2B5EF4-FFF2-40B4-BE49-F238E27FC236}">
                <a16:creationId xmlns:a16="http://schemas.microsoft.com/office/drawing/2014/main" id="{3F0F9927-E26B-6CAA-9B92-9AB85EA58C45}"/>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88C548BB-0F84-4B1A-DCFA-9ED5B237D21D}"/>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24690399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58662E8-C0F6-01F7-3135-55754D9540FA}"/>
              </a:ext>
            </a:extLst>
          </p:cNvPr>
          <p:cNvSpPr>
            <a:spLocks noGrp="1"/>
          </p:cNvSpPr>
          <p:nvPr>
            <p:ph type="title"/>
          </p:nvPr>
        </p:nvSpPr>
        <p:spPr>
          <a:xfrm>
            <a:off x="1874672" y="262905"/>
            <a:ext cx="9390352" cy="836261"/>
          </a:xfrm>
        </p:spPr>
        <p:txBody>
          <a:bodyPr/>
          <a:lstStyle/>
          <a:p>
            <a:r>
              <a:rPr lang="pl-PL"/>
              <a:t>Kliknij, aby edytować styl</a:t>
            </a:r>
          </a:p>
        </p:txBody>
      </p:sp>
      <p:sp>
        <p:nvSpPr>
          <p:cNvPr id="3" name="Symbol zastępczy zawartości 2">
            <a:extLst>
              <a:ext uri="{FF2B5EF4-FFF2-40B4-BE49-F238E27FC236}">
                <a16:creationId xmlns:a16="http://schemas.microsoft.com/office/drawing/2014/main" id="{D4A73EC7-14A4-45CC-5E00-8767B1FCAB39}"/>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numeru slajdu 5">
            <a:extLst>
              <a:ext uri="{FF2B5EF4-FFF2-40B4-BE49-F238E27FC236}">
                <a16:creationId xmlns:a16="http://schemas.microsoft.com/office/drawing/2014/main" id="{201D473C-60C7-F335-6DD1-5CC8ADB7F79E}"/>
              </a:ext>
            </a:extLst>
          </p:cNvPr>
          <p:cNvSpPr>
            <a:spLocks noGrp="1"/>
          </p:cNvSpPr>
          <p:nvPr>
            <p:ph type="sldNum" sz="quarter" idx="12"/>
          </p:nvPr>
        </p:nvSpPr>
        <p:spPr>
          <a:xfrm>
            <a:off x="837168" y="6352531"/>
            <a:ext cx="2743200" cy="365125"/>
          </a:xfrm>
        </p:spPr>
        <p:txBody>
          <a:bodyPr/>
          <a:lstStyle>
            <a:lvl1pPr algn="l">
              <a:defRPr/>
            </a:lvl1pPr>
          </a:lstStyle>
          <a:p>
            <a:fld id="{CC0460F1-09F6-4975-B8E5-8A0710446645}" type="slidenum">
              <a:rPr lang="pl-PL" smtClean="0"/>
              <a:pPr/>
              <a:t>‹#›</a:t>
            </a:fld>
            <a:endParaRPr lang="pl-PL"/>
          </a:p>
        </p:txBody>
      </p:sp>
      <p:sp>
        <p:nvSpPr>
          <p:cNvPr id="7" name="Podtytuł 2">
            <a:extLst>
              <a:ext uri="{FF2B5EF4-FFF2-40B4-BE49-F238E27FC236}">
                <a16:creationId xmlns:a16="http://schemas.microsoft.com/office/drawing/2014/main" id="{5E51F10D-98CF-2694-6381-FBA42C9A040F}"/>
              </a:ext>
            </a:extLst>
          </p:cNvPr>
          <p:cNvSpPr>
            <a:spLocks noGrp="1"/>
          </p:cNvSpPr>
          <p:nvPr>
            <p:ph type="subTitle" idx="13"/>
          </p:nvPr>
        </p:nvSpPr>
        <p:spPr>
          <a:xfrm>
            <a:off x="5249333" y="4114000"/>
            <a:ext cx="4967366" cy="943069"/>
          </a:xfrm>
        </p:spPr>
        <p:txBody>
          <a:bodyPr>
            <a:normAutofit fontScale="92500"/>
          </a:bodyPr>
          <a:lstStyle/>
          <a:p>
            <a:pPr algn="l"/>
            <a:endParaRPr lang="pl-PL" sz="1000" dirty="0"/>
          </a:p>
        </p:txBody>
      </p:sp>
      <p:pic>
        <p:nvPicPr>
          <p:cNvPr id="8" name="Obraz 7">
            <a:extLst>
              <a:ext uri="{FF2B5EF4-FFF2-40B4-BE49-F238E27FC236}">
                <a16:creationId xmlns:a16="http://schemas.microsoft.com/office/drawing/2014/main" id="{7C3B84C6-E4A9-0972-31AD-1FB1FFB75346}"/>
              </a:ext>
            </a:extLst>
          </p:cNvPr>
          <p:cNvPicPr>
            <a:picLocks noChangeAspect="1"/>
          </p:cNvPicPr>
          <p:nvPr userDrawn="1"/>
        </p:nvPicPr>
        <p:blipFill>
          <a:blip r:embed="rId2"/>
          <a:stretch>
            <a:fillRect/>
          </a:stretch>
        </p:blipFill>
        <p:spPr>
          <a:xfrm>
            <a:off x="289112" y="169232"/>
            <a:ext cx="1098176" cy="1023609"/>
          </a:xfrm>
          <a:prstGeom prst="rect">
            <a:avLst/>
          </a:prstGeom>
        </p:spPr>
      </p:pic>
      <p:sp>
        <p:nvSpPr>
          <p:cNvPr id="9" name="pole tekstowe 8">
            <a:extLst>
              <a:ext uri="{FF2B5EF4-FFF2-40B4-BE49-F238E27FC236}">
                <a16:creationId xmlns:a16="http://schemas.microsoft.com/office/drawing/2014/main" id="{3A62EFDB-9E47-3314-96E8-A69158CEE9B9}"/>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spTree>
    <p:extLst>
      <p:ext uri="{BB962C8B-B14F-4D97-AF65-F5344CB8AC3E}">
        <p14:creationId xmlns:p14="http://schemas.microsoft.com/office/powerpoint/2010/main" val="412354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 with text">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
        <p:nvSpPr>
          <p:cNvPr id="7" name="Symbol zastępczy zawartości 2">
            <a:extLst>
              <a:ext uri="{FF2B5EF4-FFF2-40B4-BE49-F238E27FC236}">
                <a16:creationId xmlns:a16="http://schemas.microsoft.com/office/drawing/2014/main" id="{37583371-04E1-2146-3E36-12C9771D5F8F}"/>
              </a:ext>
            </a:extLst>
          </p:cNvPr>
          <p:cNvSpPr>
            <a:spLocks noGrp="1"/>
          </p:cNvSpPr>
          <p:nvPr>
            <p:ph idx="1"/>
          </p:nvPr>
        </p:nvSpPr>
        <p:spPr>
          <a:xfrm>
            <a:off x="838200" y="1825625"/>
            <a:ext cx="10515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1712746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lide with pictur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3400523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Only titl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DE4255F-DD1D-AA20-3912-D196BD51C158}"/>
              </a:ext>
            </a:extLst>
          </p:cNvPr>
          <p:cNvSpPr>
            <a:spLocks noGrp="1"/>
          </p:cNvSpPr>
          <p:nvPr>
            <p:ph type="title"/>
          </p:nvPr>
        </p:nvSpPr>
        <p:spPr/>
        <p:txBody>
          <a:bodyPr/>
          <a:lstStyle/>
          <a:p>
            <a:r>
              <a:rPr lang="pl-PL"/>
              <a:t>Kliknij, aby edytować styl</a:t>
            </a:r>
          </a:p>
        </p:txBody>
      </p:sp>
      <p:sp>
        <p:nvSpPr>
          <p:cNvPr id="5" name="Symbol zastępczy numeru slajdu 4">
            <a:extLst>
              <a:ext uri="{FF2B5EF4-FFF2-40B4-BE49-F238E27FC236}">
                <a16:creationId xmlns:a16="http://schemas.microsoft.com/office/drawing/2014/main" id="{A1F961F0-8208-CAAD-19DB-E16F6E377D58}"/>
              </a:ext>
            </a:extLst>
          </p:cNvPr>
          <p:cNvSpPr>
            <a:spLocks noGrp="1"/>
          </p:cNvSpPr>
          <p:nvPr>
            <p:ph type="sldNum" sz="quarter" idx="12"/>
          </p:nvPr>
        </p:nvSpPr>
        <p:spPr>
          <a:xfrm>
            <a:off x="914399" y="6356350"/>
            <a:ext cx="2743200" cy="365125"/>
          </a:xfrm>
        </p:spPr>
        <p:txBody>
          <a:bodyPr/>
          <a:lstStyle/>
          <a:p>
            <a:fld id="{CC0460F1-09F6-4975-B8E5-8A0710446645}" type="slidenum">
              <a:rPr lang="pl-PL" smtClean="0"/>
              <a:t>‹#›</a:t>
            </a:fld>
            <a:endParaRPr lang="pl-PL"/>
          </a:p>
        </p:txBody>
      </p:sp>
    </p:spTree>
    <p:extLst>
      <p:ext uri="{BB962C8B-B14F-4D97-AF65-F5344CB8AC3E}">
        <p14:creationId xmlns:p14="http://schemas.microsoft.com/office/powerpoint/2010/main" val="2022179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960E9BA3-BDB4-BCD5-B127-3BFFA4E30B37}"/>
              </a:ext>
            </a:extLst>
          </p:cNvPr>
          <p:cNvSpPr>
            <a:spLocks noGrp="1"/>
          </p:cNvSpPr>
          <p:nvPr>
            <p:ph type="title"/>
          </p:nvPr>
        </p:nvSpPr>
        <p:spPr>
          <a:xfrm>
            <a:off x="1608666" y="365126"/>
            <a:ext cx="9745133" cy="1116542"/>
          </a:xfrm>
          <a:prstGeom prst="rect">
            <a:avLst/>
          </a:prstGeom>
        </p:spPr>
        <p:txBody>
          <a:bodyPr vert="horz" lIns="91440" tIns="45720" rIns="91440" bIns="45720" rtlCol="0" anchor="ctr">
            <a:normAutofit/>
          </a:bodyPr>
          <a:lstStyle/>
          <a:p>
            <a:r>
              <a:rPr lang="pl-PL" dirty="0"/>
              <a:t>Kliknij, aby edytować styl</a:t>
            </a:r>
          </a:p>
        </p:txBody>
      </p:sp>
      <p:sp>
        <p:nvSpPr>
          <p:cNvPr id="3" name="Symbol zastępczy tekstu 2">
            <a:extLst>
              <a:ext uri="{FF2B5EF4-FFF2-40B4-BE49-F238E27FC236}">
                <a16:creationId xmlns:a16="http://schemas.microsoft.com/office/drawing/2014/main" id="{50A06F91-E7B2-48F4-EA7A-6A09E7BE932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dirty="0"/>
              <a:t>Kliknij, aby edytować style wzorca tekstu</a:t>
            </a:r>
          </a:p>
          <a:p>
            <a:pPr lvl="1"/>
            <a:r>
              <a:rPr lang="pl-PL" dirty="0"/>
              <a:t>Drugi poziom</a:t>
            </a:r>
          </a:p>
          <a:p>
            <a:pPr lvl="2"/>
            <a:r>
              <a:rPr lang="pl-PL" dirty="0"/>
              <a:t>Trzeci poziom</a:t>
            </a:r>
          </a:p>
          <a:p>
            <a:pPr lvl="3"/>
            <a:r>
              <a:rPr lang="pl-PL" dirty="0"/>
              <a:t>Czwarty poziom</a:t>
            </a:r>
          </a:p>
          <a:p>
            <a:pPr lvl="4"/>
            <a:r>
              <a:rPr lang="pl-PL" dirty="0"/>
              <a:t>Piąty poziom</a:t>
            </a:r>
          </a:p>
        </p:txBody>
      </p:sp>
      <p:sp>
        <p:nvSpPr>
          <p:cNvPr id="6" name="Symbol zastępczy numeru slajdu 5">
            <a:extLst>
              <a:ext uri="{FF2B5EF4-FFF2-40B4-BE49-F238E27FC236}">
                <a16:creationId xmlns:a16="http://schemas.microsoft.com/office/drawing/2014/main" id="{964076C3-5CF8-AC0A-9E17-2F51A1E9DE24}"/>
              </a:ext>
            </a:extLst>
          </p:cNvPr>
          <p:cNvSpPr>
            <a:spLocks noGrp="1"/>
          </p:cNvSpPr>
          <p:nvPr>
            <p:ph type="sldNum" sz="quarter" idx="4"/>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C0460F1-09F6-4975-B8E5-8A0710446645}" type="slidenum">
              <a:rPr lang="pl-PL" smtClean="0"/>
              <a:pPr/>
              <a:t>‹#›</a:t>
            </a:fld>
            <a:endParaRPr lang="pl-PL"/>
          </a:p>
        </p:txBody>
      </p:sp>
      <p:pic>
        <p:nvPicPr>
          <p:cNvPr id="7" name="Obraz 6">
            <a:extLst>
              <a:ext uri="{FF2B5EF4-FFF2-40B4-BE49-F238E27FC236}">
                <a16:creationId xmlns:a16="http://schemas.microsoft.com/office/drawing/2014/main" id="{3B821523-8AB1-0531-2AF3-4D0D0548DC15}"/>
              </a:ext>
            </a:extLst>
          </p:cNvPr>
          <p:cNvPicPr>
            <a:picLocks noChangeAspect="1"/>
          </p:cNvPicPr>
          <p:nvPr userDrawn="1"/>
        </p:nvPicPr>
        <p:blipFill>
          <a:blip r:embed="rId7"/>
          <a:stretch>
            <a:fillRect/>
          </a:stretch>
        </p:blipFill>
        <p:spPr>
          <a:xfrm>
            <a:off x="289112" y="169232"/>
            <a:ext cx="1098176" cy="1023609"/>
          </a:xfrm>
          <a:prstGeom prst="rect">
            <a:avLst/>
          </a:prstGeom>
        </p:spPr>
      </p:pic>
      <p:sp>
        <p:nvSpPr>
          <p:cNvPr id="8" name="pole tekstowe 7">
            <a:extLst>
              <a:ext uri="{FF2B5EF4-FFF2-40B4-BE49-F238E27FC236}">
                <a16:creationId xmlns:a16="http://schemas.microsoft.com/office/drawing/2014/main" id="{DA14F0DB-9ADC-C937-0F1A-1E8A90B74801}"/>
              </a:ext>
            </a:extLst>
          </p:cNvPr>
          <p:cNvSpPr txBox="1"/>
          <p:nvPr userDrawn="1"/>
        </p:nvSpPr>
        <p:spPr>
          <a:xfrm>
            <a:off x="0" y="1172173"/>
            <a:ext cx="1674336" cy="400110"/>
          </a:xfrm>
          <a:prstGeom prst="rect">
            <a:avLst/>
          </a:prstGeom>
          <a:noFill/>
        </p:spPr>
        <p:txBody>
          <a:bodyPr wrap="square" rtlCol="0">
            <a:spAutoFit/>
          </a:bodyPr>
          <a:lstStyle/>
          <a:p>
            <a:pPr algn="ctr"/>
            <a:r>
              <a:rPr lang="pl-PL" sz="2000" b="1" dirty="0">
                <a:solidFill>
                  <a:schemeClr val="bg1">
                    <a:lumMod val="50000"/>
                  </a:schemeClr>
                </a:solidFill>
              </a:rPr>
              <a:t>BAS4SC</a:t>
            </a:r>
          </a:p>
        </p:txBody>
      </p:sp>
      <p:pic>
        <p:nvPicPr>
          <p:cNvPr id="9" name="Picture 2">
            <a:extLst>
              <a:ext uri="{FF2B5EF4-FFF2-40B4-BE49-F238E27FC236}">
                <a16:creationId xmlns:a16="http://schemas.microsoft.com/office/drawing/2014/main" id="{A1CFD1AA-490A-2DEF-96E8-48A62521463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1433641" y="6176963"/>
            <a:ext cx="644058" cy="652762"/>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a:extLst>
              <a:ext uri="{FF2B5EF4-FFF2-40B4-BE49-F238E27FC236}">
                <a16:creationId xmlns:a16="http://schemas.microsoft.com/office/drawing/2014/main" id="{CBA45F71-59C5-E090-6FD0-CF8BB08C3E76}"/>
              </a:ext>
            </a:extLst>
          </p:cNvPr>
          <p:cNvPicPr>
            <a:picLocks noChangeAspect="1"/>
          </p:cNvPicPr>
          <p:nvPr userDrawn="1"/>
        </p:nvPicPr>
        <p:blipFill>
          <a:blip r:embed="rId9"/>
          <a:stretch>
            <a:fillRect/>
          </a:stretch>
        </p:blipFill>
        <p:spPr>
          <a:xfrm>
            <a:off x="7737729" y="6254980"/>
            <a:ext cx="3695912" cy="531880"/>
          </a:xfrm>
          <a:prstGeom prst="rect">
            <a:avLst/>
          </a:prstGeom>
        </p:spPr>
      </p:pic>
    </p:spTree>
    <p:extLst>
      <p:ext uri="{BB962C8B-B14F-4D97-AF65-F5344CB8AC3E}">
        <p14:creationId xmlns:p14="http://schemas.microsoft.com/office/powerpoint/2010/main" val="314697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 id="2147483660" r:id="rId4"/>
    <p:sldLayoutId id="2147483658" r:id="rId5"/>
  </p:sldLayoutIdLst>
  <p:txStyles>
    <p:titleStyle>
      <a:lvl1pPr algn="l" defTabSz="914400" rtl="0" eaLnBrk="1" latinLnBrk="0" hangingPunct="1">
        <a:lnSpc>
          <a:spcPct val="90000"/>
        </a:lnSpc>
        <a:spcBef>
          <a:spcPct val="0"/>
        </a:spcBef>
        <a:buNone/>
        <a:defRPr sz="3200" b="1" kern="1200">
          <a:solidFill>
            <a:srgbClr val="1065AB"/>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Prostokąt 13">
            <a:extLst>
              <a:ext uri="{FF2B5EF4-FFF2-40B4-BE49-F238E27FC236}">
                <a16:creationId xmlns:a16="http://schemas.microsoft.com/office/drawing/2014/main" id="{C290822D-E319-E253-8963-D002A6CDF433}"/>
              </a:ext>
            </a:extLst>
          </p:cNvPr>
          <p:cNvSpPr/>
          <p:nvPr/>
        </p:nvSpPr>
        <p:spPr>
          <a:xfrm>
            <a:off x="7213600" y="5952067"/>
            <a:ext cx="4967366" cy="8491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 name="Tytuł 1">
            <a:extLst>
              <a:ext uri="{FF2B5EF4-FFF2-40B4-BE49-F238E27FC236}">
                <a16:creationId xmlns:a16="http://schemas.microsoft.com/office/drawing/2014/main" id="{EB42DF12-B99A-B28D-4CDB-00731913E04F}"/>
              </a:ext>
            </a:extLst>
          </p:cNvPr>
          <p:cNvSpPr>
            <a:spLocks noGrp="1"/>
          </p:cNvSpPr>
          <p:nvPr>
            <p:ph type="ctrTitle"/>
          </p:nvPr>
        </p:nvSpPr>
        <p:spPr>
          <a:xfrm>
            <a:off x="5700634" y="345175"/>
            <a:ext cx="4967366" cy="1752566"/>
          </a:xfrm>
        </p:spPr>
        <p:txBody>
          <a:bodyPr/>
          <a:lstStyle/>
          <a:p>
            <a:r>
              <a:rPr lang="pl-PL" b="1" dirty="0"/>
              <a:t>Business Intelligence</a:t>
            </a:r>
          </a:p>
        </p:txBody>
      </p:sp>
      <p:pic>
        <p:nvPicPr>
          <p:cNvPr id="4" name="Obraz 3">
            <a:extLst>
              <a:ext uri="{FF2B5EF4-FFF2-40B4-BE49-F238E27FC236}">
                <a16:creationId xmlns:a16="http://schemas.microsoft.com/office/drawing/2014/main" id="{6BD86EEC-9260-C0D2-A1CF-EC9FE5B2B572}"/>
              </a:ext>
            </a:extLst>
          </p:cNvPr>
          <p:cNvPicPr>
            <a:picLocks noChangeAspect="1"/>
          </p:cNvPicPr>
          <p:nvPr/>
        </p:nvPicPr>
        <p:blipFill>
          <a:blip r:embed="rId2"/>
          <a:stretch>
            <a:fillRect/>
          </a:stretch>
        </p:blipFill>
        <p:spPr>
          <a:xfrm>
            <a:off x="618104" y="908526"/>
            <a:ext cx="4518672" cy="4211849"/>
          </a:xfrm>
          <a:prstGeom prst="rect">
            <a:avLst/>
          </a:prstGeom>
        </p:spPr>
      </p:pic>
      <p:sp>
        <p:nvSpPr>
          <p:cNvPr id="5" name="pole tekstowe 4">
            <a:extLst>
              <a:ext uri="{FF2B5EF4-FFF2-40B4-BE49-F238E27FC236}">
                <a16:creationId xmlns:a16="http://schemas.microsoft.com/office/drawing/2014/main" id="{9AC256C7-DE57-3D54-E589-F59329555D7C}"/>
              </a:ext>
            </a:extLst>
          </p:cNvPr>
          <p:cNvSpPr txBox="1"/>
          <p:nvPr/>
        </p:nvSpPr>
        <p:spPr>
          <a:xfrm>
            <a:off x="411916" y="5378273"/>
            <a:ext cx="4792133" cy="1354217"/>
          </a:xfrm>
          <a:prstGeom prst="rect">
            <a:avLst/>
          </a:prstGeom>
          <a:noFill/>
        </p:spPr>
        <p:txBody>
          <a:bodyPr wrap="square" lIns="91440" tIns="45720" rIns="91440" bIns="45720" rtlCol="0" anchor="t">
            <a:spAutoFit/>
          </a:bodyPr>
          <a:lstStyle/>
          <a:p>
            <a:pPr algn="ctr"/>
            <a:r>
              <a:rPr lang="pl-PL" sz="2800"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rPr>
              <a:t>BAS4SC</a:t>
            </a:r>
          </a:p>
          <a:p>
            <a:pPr algn="ctr"/>
            <a:r>
              <a:rPr lang="en-US" sz="1800" b="1" dirty="0">
                <a:solidFill>
                  <a:schemeClr val="bg1">
                    <a:lumMod val="50000"/>
                  </a:schemeClr>
                </a:solidFill>
                <a:effectLst/>
                <a:latin typeface="Tahoma"/>
                <a:ea typeface="Tahoma"/>
                <a:cs typeface="Tahoma"/>
              </a:rPr>
              <a:t> </a:t>
            </a:r>
            <a:r>
              <a:rPr lang="en-US" sz="1800" dirty="0">
                <a:solidFill>
                  <a:schemeClr val="bg1">
                    <a:lumMod val="50000"/>
                  </a:schemeClr>
                </a:solidFill>
                <a:effectLst/>
                <a:latin typeface="Tahoma"/>
                <a:ea typeface="Tahoma"/>
                <a:cs typeface="Tahoma"/>
              </a:rPr>
              <a:t>Business Analytics Skills </a:t>
            </a:r>
            <a:br>
              <a:rPr lang="pl-PL" sz="1800" dirty="0">
                <a:effectLst/>
                <a:latin typeface="Tahoma" panose="020B0604030504040204" pitchFamily="34" charset="0"/>
                <a:ea typeface="Tahoma" panose="020B0604030504040204" pitchFamily="34" charset="0"/>
                <a:cs typeface="Tahoma" panose="020B0604030504040204" pitchFamily="34" charset="0"/>
              </a:rPr>
            </a:br>
            <a:r>
              <a:rPr lang="en-US" sz="1800" dirty="0">
                <a:solidFill>
                  <a:schemeClr val="bg1">
                    <a:lumMod val="50000"/>
                  </a:schemeClr>
                </a:solidFill>
                <a:effectLst/>
                <a:latin typeface="Tahoma"/>
                <a:ea typeface="Tahoma"/>
                <a:cs typeface="Tahoma"/>
              </a:rPr>
              <a:t>for the </a:t>
            </a:r>
            <a:r>
              <a:rPr lang="en-US" dirty="0">
                <a:solidFill>
                  <a:schemeClr val="bg1">
                    <a:lumMod val="50000"/>
                  </a:schemeClr>
                </a:solidFill>
                <a:latin typeface="Tahoma"/>
                <a:ea typeface="Tahoma"/>
                <a:cs typeface="Tahoma"/>
              </a:rPr>
              <a:t>Future-proof</a:t>
            </a:r>
            <a:r>
              <a:rPr lang="en-US" sz="1800" dirty="0">
                <a:solidFill>
                  <a:schemeClr val="bg1">
                    <a:lumMod val="50000"/>
                  </a:schemeClr>
                </a:solidFill>
                <a:effectLst/>
                <a:latin typeface="Tahoma"/>
                <a:ea typeface="Tahoma"/>
                <a:cs typeface="Tahoma"/>
              </a:rPr>
              <a:t> Supply Chains </a:t>
            </a:r>
            <a:endParaRPr lang="pl-PL" dirty="0">
              <a:solidFill>
                <a:schemeClr val="bg1">
                  <a:lumMod val="50000"/>
                </a:schemeClr>
              </a:solidFill>
              <a:latin typeface="Tahoma"/>
              <a:ea typeface="Tahoma"/>
              <a:cs typeface="Tahoma"/>
            </a:endParaRPr>
          </a:p>
          <a:p>
            <a:pPr algn="ctr"/>
            <a:endParaRPr lang="pl-PL" b="1" dirty="0">
              <a:solidFill>
                <a:schemeClr val="bg1">
                  <a:lumMod val="5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a:extLst>
              <a:ext uri="{FF2B5EF4-FFF2-40B4-BE49-F238E27FC236}">
                <a16:creationId xmlns:a16="http://schemas.microsoft.com/office/drawing/2014/main" id="{DF3823DD-8D25-872F-C72C-4C503464DB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38544" y="5638402"/>
            <a:ext cx="1079500" cy="1094088"/>
          </a:xfrm>
          <a:prstGeom prst="rect">
            <a:avLst/>
          </a:prstGeom>
          <a:noFill/>
          <a:extLst>
            <a:ext uri="{909E8E84-426E-40DD-AFC4-6F175D3DCCD1}">
              <a14:hiddenFill xmlns:a14="http://schemas.microsoft.com/office/drawing/2010/main">
                <a:solidFill>
                  <a:srgbClr val="FFFFFF"/>
                </a:solidFill>
              </a14:hiddenFill>
            </a:ext>
          </a:extLst>
        </p:spPr>
      </p:pic>
      <p:sp>
        <p:nvSpPr>
          <p:cNvPr id="7" name="pole tekstowe 6">
            <a:extLst>
              <a:ext uri="{FF2B5EF4-FFF2-40B4-BE49-F238E27FC236}">
                <a16:creationId xmlns:a16="http://schemas.microsoft.com/office/drawing/2014/main" id="{107C3CB1-E1E2-9C03-3E4A-5B5EE4BCCCCA}"/>
              </a:ext>
            </a:extLst>
          </p:cNvPr>
          <p:cNvSpPr txBox="1"/>
          <p:nvPr/>
        </p:nvSpPr>
        <p:spPr>
          <a:xfrm>
            <a:off x="-170560" y="6462648"/>
            <a:ext cx="6096000" cy="338554"/>
          </a:xfrm>
          <a:prstGeom prst="rect">
            <a:avLst/>
          </a:prstGeom>
          <a:noFill/>
        </p:spPr>
        <p:txBody>
          <a:bodyPr wrap="square" rtlCol="0">
            <a:spAutoFit/>
          </a:bodyPr>
          <a:lstStyle>
            <a:defPPr>
              <a:defRPr lang="pl-PL"/>
            </a:defPPr>
            <a:lvl1pPr algn="ctr">
              <a:defRPr sz="2800" b="1">
                <a:solidFill>
                  <a:schemeClr val="bg1">
                    <a:lumMod val="50000"/>
                  </a:schemeClr>
                </a:solidFill>
              </a:defRPr>
            </a:lvl1pPr>
          </a:lstStyle>
          <a:p>
            <a:r>
              <a:rPr lang="pl-PL" sz="1600" b="0" dirty="0">
                <a:latin typeface="Tahoma" panose="020B0604030504040204" pitchFamily="34" charset="0"/>
                <a:ea typeface="Tahoma" panose="020B0604030504040204" pitchFamily="34" charset="0"/>
                <a:cs typeface="Tahoma" panose="020B0604030504040204" pitchFamily="34" charset="0"/>
              </a:rPr>
              <a:t>Project </a:t>
            </a:r>
            <a:r>
              <a:rPr lang="pl-PL" sz="1600" b="0" dirty="0" err="1">
                <a:latin typeface="Tahoma" panose="020B0604030504040204" pitchFamily="34" charset="0"/>
                <a:ea typeface="Tahoma" panose="020B0604030504040204" pitchFamily="34" charset="0"/>
                <a:cs typeface="Tahoma" panose="020B0604030504040204" pitchFamily="34" charset="0"/>
              </a:rPr>
              <a:t>number</a:t>
            </a:r>
            <a:r>
              <a:rPr lang="pl-PL" sz="1600" b="0" dirty="0">
                <a:latin typeface="Tahoma" panose="020B0604030504040204" pitchFamily="34" charset="0"/>
                <a:ea typeface="Tahoma" panose="020B0604030504040204" pitchFamily="34" charset="0"/>
                <a:cs typeface="Tahoma" panose="020B0604030504040204" pitchFamily="34" charset="0"/>
              </a:rPr>
              <a:t> – 2022-1-PL01-KA220-HED-000088856</a:t>
            </a:r>
          </a:p>
        </p:txBody>
      </p:sp>
      <p:sp>
        <p:nvSpPr>
          <p:cNvPr id="8" name="Tytuł 1">
            <a:extLst>
              <a:ext uri="{FF2B5EF4-FFF2-40B4-BE49-F238E27FC236}">
                <a16:creationId xmlns:a16="http://schemas.microsoft.com/office/drawing/2014/main" id="{19348FEB-0D15-F9D5-CC56-88E3DC56F6F1}"/>
              </a:ext>
            </a:extLst>
          </p:cNvPr>
          <p:cNvSpPr txBox="1">
            <a:spLocks/>
          </p:cNvSpPr>
          <p:nvPr/>
        </p:nvSpPr>
        <p:spPr>
          <a:xfrm>
            <a:off x="5700634" y="2195673"/>
            <a:ext cx="4967366" cy="1637553"/>
          </a:xfrm>
          <a:prstGeom prst="rect">
            <a:avLst/>
          </a:prstGeom>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4400" dirty="0">
                <a:latin typeface="Tahoma" panose="020B0604030504040204" pitchFamily="34" charset="0"/>
                <a:ea typeface="Tahoma" panose="020B0604030504040204" pitchFamily="34" charset="0"/>
                <a:cs typeface="Tahoma" panose="020B0604030504040204" pitchFamily="34" charset="0"/>
              </a:rPr>
              <a:t>Business Process Management and Process Mining</a:t>
            </a:r>
          </a:p>
        </p:txBody>
      </p:sp>
      <p:sp>
        <p:nvSpPr>
          <p:cNvPr id="9" name="Tytuł 1">
            <a:extLst>
              <a:ext uri="{FF2B5EF4-FFF2-40B4-BE49-F238E27FC236}">
                <a16:creationId xmlns:a16="http://schemas.microsoft.com/office/drawing/2014/main" id="{EE4E65C5-835A-F284-C071-E322E9120233}"/>
              </a:ext>
            </a:extLst>
          </p:cNvPr>
          <p:cNvSpPr txBox="1">
            <a:spLocks/>
          </p:cNvSpPr>
          <p:nvPr/>
        </p:nvSpPr>
        <p:spPr>
          <a:xfrm>
            <a:off x="5700634" y="4075044"/>
            <a:ext cx="4967366" cy="84255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pl-PL" sz="2800" dirty="0">
                <a:latin typeface="Tahoma" panose="020B0604030504040204" pitchFamily="34" charset="0"/>
                <a:ea typeface="Tahoma" panose="020B0604030504040204" pitchFamily="34" charset="0"/>
                <a:cs typeface="Tahoma" panose="020B0604030504040204" pitchFamily="34" charset="0"/>
              </a:rPr>
              <a:t>Lecture</a:t>
            </a:r>
          </a:p>
        </p:txBody>
      </p:sp>
      <p:pic>
        <p:nvPicPr>
          <p:cNvPr id="10" name="Obraz 9" descr="Obraz zawierający symbol, Czcionka, Grafika, zrzut ekranu&#10;&#10;Opis wygenerowany automatycznie">
            <a:extLst>
              <a:ext uri="{FF2B5EF4-FFF2-40B4-BE49-F238E27FC236}">
                <a16:creationId xmlns:a16="http://schemas.microsoft.com/office/drawing/2014/main" id="{AB13C490-E78D-83E1-749C-E0D7C5A763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
        <p:nvSpPr>
          <p:cNvPr id="11" name="Dowolny kształt: kształt 10">
            <a:extLst>
              <a:ext uri="{FF2B5EF4-FFF2-40B4-BE49-F238E27FC236}">
                <a16:creationId xmlns:a16="http://schemas.microsoft.com/office/drawing/2014/main" id="{E8D1704C-0375-DFA9-1EDB-A9723DA7A992}"/>
              </a:ext>
            </a:extLst>
          </p:cNvPr>
          <p:cNvSpPr/>
          <p:nvPr/>
        </p:nvSpPr>
        <p:spPr>
          <a:xfrm>
            <a:off x="169333" y="93133"/>
            <a:ext cx="1625600" cy="1600200"/>
          </a:xfrm>
          <a:custGeom>
            <a:avLst/>
            <a:gdLst>
              <a:gd name="connsiteX0" fmla="*/ 0 w 1625600"/>
              <a:gd name="connsiteY0" fmla="*/ 16934 h 1600200"/>
              <a:gd name="connsiteX1" fmla="*/ 0 w 1625600"/>
              <a:gd name="connsiteY1" fmla="*/ 16934 h 1600200"/>
              <a:gd name="connsiteX2" fmla="*/ 448734 w 1625600"/>
              <a:gd name="connsiteY2" fmla="*/ 25400 h 1600200"/>
              <a:gd name="connsiteX3" fmla="*/ 567267 w 1625600"/>
              <a:gd name="connsiteY3" fmla="*/ 0 h 1600200"/>
              <a:gd name="connsiteX4" fmla="*/ 1625600 w 1625600"/>
              <a:gd name="connsiteY4" fmla="*/ 135467 h 1600200"/>
              <a:gd name="connsiteX5" fmla="*/ 1447800 w 1625600"/>
              <a:gd name="connsiteY5" fmla="*/ 931334 h 1600200"/>
              <a:gd name="connsiteX6" fmla="*/ 1143000 w 1625600"/>
              <a:gd name="connsiteY6" fmla="*/ 1312334 h 1600200"/>
              <a:gd name="connsiteX7" fmla="*/ 778934 w 1625600"/>
              <a:gd name="connsiteY7" fmla="*/ 1583267 h 1600200"/>
              <a:gd name="connsiteX8" fmla="*/ 135467 w 1625600"/>
              <a:gd name="connsiteY8" fmla="*/ 1600200 h 1600200"/>
              <a:gd name="connsiteX9" fmla="*/ 0 w 1625600"/>
              <a:gd name="connsiteY9" fmla="*/ 16934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25600" h="1600200">
                <a:moveTo>
                  <a:pt x="0" y="16934"/>
                </a:moveTo>
                <a:lnTo>
                  <a:pt x="0" y="16934"/>
                </a:lnTo>
                <a:cubicBezTo>
                  <a:pt x="200584" y="35168"/>
                  <a:pt x="226250" y="45177"/>
                  <a:pt x="448734" y="25400"/>
                </a:cubicBezTo>
                <a:cubicBezTo>
                  <a:pt x="488983" y="21822"/>
                  <a:pt x="527756" y="8467"/>
                  <a:pt x="567267" y="0"/>
                </a:cubicBezTo>
                <a:lnTo>
                  <a:pt x="1625600" y="135467"/>
                </a:lnTo>
                <a:lnTo>
                  <a:pt x="1447800" y="931334"/>
                </a:lnTo>
                <a:lnTo>
                  <a:pt x="1143000" y="1312334"/>
                </a:lnTo>
                <a:lnTo>
                  <a:pt x="778934" y="1583267"/>
                </a:lnTo>
                <a:lnTo>
                  <a:pt x="135467" y="1600200"/>
                </a:lnTo>
                <a:lnTo>
                  <a:pt x="0" y="16934"/>
                </a:lnTo>
                <a:close/>
              </a:path>
            </a:pathLst>
          </a:cu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3" name="Obraz 2">
            <a:extLst>
              <a:ext uri="{FF2B5EF4-FFF2-40B4-BE49-F238E27FC236}">
                <a16:creationId xmlns:a16="http://schemas.microsoft.com/office/drawing/2014/main" id="{14701769-5B46-0505-F0E3-8AA30F82C9CA}"/>
              </a:ext>
            </a:extLst>
          </p:cNvPr>
          <p:cNvPicPr>
            <a:picLocks noChangeAspect="1"/>
          </p:cNvPicPr>
          <p:nvPr/>
        </p:nvPicPr>
        <p:blipFill>
          <a:blip r:embed="rId5"/>
          <a:stretch>
            <a:fillRect/>
          </a:stretch>
        </p:blipFill>
        <p:spPr>
          <a:xfrm>
            <a:off x="6360634" y="5789997"/>
            <a:ext cx="4677910" cy="673200"/>
          </a:xfrm>
          <a:prstGeom prst="rect">
            <a:avLst/>
          </a:prstGeom>
        </p:spPr>
      </p:pic>
    </p:spTree>
    <p:extLst>
      <p:ext uri="{BB962C8B-B14F-4D97-AF65-F5344CB8AC3E}">
        <p14:creationId xmlns:p14="http://schemas.microsoft.com/office/powerpoint/2010/main" val="29204794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A0B7E-1236-CF40-67D3-7A7318BD4D66}"/>
              </a:ext>
            </a:extLst>
          </p:cNvPr>
          <p:cNvSpPr>
            <a:spLocks noGrp="1"/>
          </p:cNvSpPr>
          <p:nvPr>
            <p:ph type="title"/>
          </p:nvPr>
        </p:nvSpPr>
        <p:spPr/>
        <p:txBody>
          <a:bodyPr/>
          <a:lstStyle/>
          <a:p>
            <a:r>
              <a:rPr lang="hr-HR" dirty="0" err="1"/>
              <a:t>Choosing</a:t>
            </a:r>
            <a:r>
              <a:rPr lang="hr-HR" dirty="0"/>
              <a:t> </a:t>
            </a:r>
            <a:r>
              <a:rPr lang="hr-HR" dirty="0" err="1"/>
              <a:t>the</a:t>
            </a:r>
            <a:r>
              <a:rPr lang="hr-HR" dirty="0"/>
              <a:t> </a:t>
            </a:r>
            <a:r>
              <a:rPr lang="hr-HR" dirty="0" err="1"/>
              <a:t>process</a:t>
            </a:r>
            <a:endParaRPr lang="hr-HR" dirty="0"/>
          </a:p>
        </p:txBody>
      </p:sp>
      <p:sp>
        <p:nvSpPr>
          <p:cNvPr id="3" name="Content Placeholder 2">
            <a:extLst>
              <a:ext uri="{FF2B5EF4-FFF2-40B4-BE49-F238E27FC236}">
                <a16:creationId xmlns:a16="http://schemas.microsoft.com/office/drawing/2014/main" id="{517BEC45-39F7-0DC8-3E89-8F1A38CF5608}"/>
              </a:ext>
            </a:extLst>
          </p:cNvPr>
          <p:cNvSpPr>
            <a:spLocks noGrp="1"/>
          </p:cNvSpPr>
          <p:nvPr>
            <p:ph idx="1"/>
          </p:nvPr>
        </p:nvSpPr>
        <p:spPr/>
        <p:txBody>
          <a:bodyPr>
            <a:normAutofit/>
          </a:bodyPr>
          <a:lstStyle/>
          <a:p>
            <a:r>
              <a:rPr lang="hr-HR" b="1" dirty="0">
                <a:solidFill>
                  <a:srgbClr val="015BA6"/>
                </a:solidFill>
              </a:rPr>
              <a:t>AIM</a:t>
            </a:r>
            <a:r>
              <a:rPr lang="en-US" b="1" dirty="0">
                <a:solidFill>
                  <a:srgbClr val="015BA6"/>
                </a:solidFill>
              </a:rPr>
              <a:t>:</a:t>
            </a:r>
            <a:r>
              <a:rPr lang="en-US" dirty="0"/>
              <a:t> to define criteria for evaluating the performance of identified business processes</a:t>
            </a:r>
            <a:endParaRPr lang="hr-HR" dirty="0"/>
          </a:p>
          <a:p>
            <a:endParaRPr lang="hr-HR" b="1" dirty="0">
              <a:solidFill>
                <a:srgbClr val="015BA6"/>
              </a:solidFill>
            </a:endParaRPr>
          </a:p>
          <a:p>
            <a:r>
              <a:rPr lang="en-US" b="1" dirty="0">
                <a:solidFill>
                  <a:srgbClr val="015BA6"/>
                </a:solidFill>
              </a:rPr>
              <a:t>Selection criteria:</a:t>
            </a:r>
            <a:endParaRPr lang="hr-HR" b="1" dirty="0">
              <a:solidFill>
                <a:srgbClr val="015BA6"/>
              </a:solidFill>
            </a:endParaRPr>
          </a:p>
          <a:p>
            <a:pPr lvl="1"/>
            <a:r>
              <a:rPr lang="en-US" sz="2000" b="1" dirty="0">
                <a:solidFill>
                  <a:srgbClr val="015BA6"/>
                </a:solidFill>
              </a:rPr>
              <a:t>Strategic importance </a:t>
            </a:r>
            <a:r>
              <a:rPr lang="en-US" sz="2000" dirty="0"/>
              <a:t>– find the processes that have the greatest impact on the organization's strategic goals (e.g., which are the most profitable)</a:t>
            </a:r>
            <a:endParaRPr lang="hr-HR" sz="2000" dirty="0"/>
          </a:p>
          <a:p>
            <a:pPr lvl="1"/>
            <a:r>
              <a:rPr lang="en-US" sz="2000" b="1" dirty="0">
                <a:solidFill>
                  <a:srgbClr val="015BA6"/>
                </a:solidFill>
              </a:rPr>
              <a:t>Health</a:t>
            </a:r>
            <a:r>
              <a:rPr lang="en-US" sz="2000" dirty="0"/>
              <a:t> - find processes that have the biggest problems, i.e. processes that are inefficient, produce low-quality outputs or do not meet the needs of customers (such processes should be the focus of BPM)</a:t>
            </a:r>
            <a:endParaRPr lang="hr-HR" sz="2000" dirty="0"/>
          </a:p>
          <a:p>
            <a:pPr lvl="1"/>
            <a:r>
              <a:rPr lang="en-US" sz="2000" b="1" dirty="0">
                <a:solidFill>
                  <a:srgbClr val="015BA6"/>
                </a:solidFill>
              </a:rPr>
              <a:t>Feasibility</a:t>
            </a:r>
            <a:r>
              <a:rPr lang="en-US" sz="2000" dirty="0"/>
              <a:t> - for each process determine whether the process can be improved at all, whether we have the necessary </a:t>
            </a:r>
            <a:r>
              <a:rPr lang="hr-HR" sz="2000" dirty="0"/>
              <a:t>human </a:t>
            </a:r>
            <a:r>
              <a:rPr lang="en-US" sz="2000" dirty="0"/>
              <a:t>resources, financial resources, whether a certain level of effort can be invested in the improvement at all</a:t>
            </a:r>
            <a:endParaRPr lang="hr-HR" sz="2000" dirty="0"/>
          </a:p>
        </p:txBody>
      </p:sp>
    </p:spTree>
    <p:extLst>
      <p:ext uri="{BB962C8B-B14F-4D97-AF65-F5344CB8AC3E}">
        <p14:creationId xmlns:p14="http://schemas.microsoft.com/office/powerpoint/2010/main" val="2900190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8D62-5F44-97D5-4D24-BBFA268A1D31}"/>
              </a:ext>
            </a:extLst>
          </p:cNvPr>
          <p:cNvSpPr>
            <a:spLocks noGrp="1"/>
          </p:cNvSpPr>
          <p:nvPr>
            <p:ph type="title"/>
          </p:nvPr>
        </p:nvSpPr>
        <p:spPr/>
        <p:txBody>
          <a:bodyPr/>
          <a:lstStyle/>
          <a:p>
            <a:r>
              <a:rPr lang="hr-HR" dirty="0" err="1"/>
              <a:t>Process</a:t>
            </a:r>
            <a:r>
              <a:rPr lang="hr-HR" dirty="0"/>
              <a:t> </a:t>
            </a:r>
            <a:r>
              <a:rPr lang="hr-HR" dirty="0" err="1"/>
              <a:t>performance</a:t>
            </a:r>
            <a:r>
              <a:rPr lang="hr-HR" dirty="0"/>
              <a:t> </a:t>
            </a:r>
            <a:r>
              <a:rPr lang="hr-HR" dirty="0" err="1"/>
              <a:t>measurement</a:t>
            </a:r>
            <a:endParaRPr lang="hr-HR" dirty="0"/>
          </a:p>
        </p:txBody>
      </p:sp>
      <p:sp>
        <p:nvSpPr>
          <p:cNvPr id="3" name="Content Placeholder 2">
            <a:extLst>
              <a:ext uri="{FF2B5EF4-FFF2-40B4-BE49-F238E27FC236}">
                <a16:creationId xmlns:a16="http://schemas.microsoft.com/office/drawing/2014/main" id="{E4E9B44F-CE20-7BDF-B333-03652CFE78F3}"/>
              </a:ext>
            </a:extLst>
          </p:cNvPr>
          <p:cNvSpPr>
            <a:spLocks noGrp="1"/>
          </p:cNvSpPr>
          <p:nvPr>
            <p:ph idx="1"/>
          </p:nvPr>
        </p:nvSpPr>
        <p:spPr/>
        <p:txBody>
          <a:bodyPr>
            <a:normAutofit/>
          </a:bodyPr>
          <a:lstStyle/>
          <a:p>
            <a:r>
              <a:rPr lang="en-US" sz="2000" dirty="0"/>
              <a:t>It is necessary to accurately measure the health of the business process</a:t>
            </a:r>
            <a:endParaRPr lang="hr-HR" sz="2000" dirty="0"/>
          </a:p>
          <a:p>
            <a:pPr lvl="1"/>
            <a:r>
              <a:rPr lang="en-US" sz="1600" b="1" dirty="0">
                <a:solidFill>
                  <a:srgbClr val="015BA6"/>
                </a:solidFill>
              </a:rPr>
              <a:t>GENERIC MEASURES: </a:t>
            </a:r>
            <a:r>
              <a:rPr lang="en-US" sz="1600" dirty="0"/>
              <a:t>time, cost and quality</a:t>
            </a:r>
            <a:endParaRPr lang="hr-HR" sz="1600" dirty="0"/>
          </a:p>
          <a:p>
            <a:pPr lvl="1"/>
            <a:endParaRPr lang="hr-HR" sz="1600" dirty="0"/>
          </a:p>
          <a:p>
            <a:r>
              <a:rPr lang="hr-HR" sz="2000" b="1" dirty="0">
                <a:solidFill>
                  <a:srgbClr val="015BA6"/>
                </a:solidFill>
              </a:rPr>
              <a:t>TIME</a:t>
            </a:r>
          </a:p>
          <a:p>
            <a:pPr lvl="1"/>
            <a:r>
              <a:rPr lang="en-US" sz="1600" b="1" dirty="0">
                <a:solidFill>
                  <a:srgbClr val="015BA6"/>
                </a:solidFill>
              </a:rPr>
              <a:t>Cycle time</a:t>
            </a:r>
            <a:r>
              <a:rPr lang="hr-HR" sz="1600" b="1" dirty="0">
                <a:solidFill>
                  <a:srgbClr val="015BA6"/>
                </a:solidFill>
              </a:rPr>
              <a:t> </a:t>
            </a:r>
            <a:r>
              <a:rPr lang="en-US" sz="1600" dirty="0"/>
              <a:t>– the time required to process </a:t>
            </a:r>
            <a:r>
              <a:rPr lang="hr-HR" sz="1600" dirty="0"/>
              <a:t>some</a:t>
            </a:r>
            <a:r>
              <a:rPr lang="en-US" sz="1600" dirty="0"/>
              <a:t> case from start to finish</a:t>
            </a:r>
            <a:endParaRPr lang="hr-HR" sz="1600" dirty="0"/>
          </a:p>
          <a:p>
            <a:pPr lvl="1"/>
            <a:r>
              <a:rPr lang="en-US" sz="1600" b="1" dirty="0">
                <a:solidFill>
                  <a:srgbClr val="015BA6"/>
                </a:solidFill>
              </a:rPr>
              <a:t>Processing time </a:t>
            </a:r>
            <a:r>
              <a:rPr lang="en-US" sz="1600" dirty="0"/>
              <a:t>– the effective time that a resource (process participant or software) spends in processing a case</a:t>
            </a:r>
            <a:endParaRPr lang="hr-HR" sz="1600" dirty="0"/>
          </a:p>
          <a:p>
            <a:pPr lvl="1"/>
            <a:r>
              <a:rPr lang="en-US" sz="1600" b="1" dirty="0">
                <a:solidFill>
                  <a:srgbClr val="015BA6"/>
                </a:solidFill>
              </a:rPr>
              <a:t>Waiting time</a:t>
            </a:r>
            <a:r>
              <a:rPr lang="hr-HR" sz="1600" b="1" dirty="0">
                <a:solidFill>
                  <a:srgbClr val="015BA6"/>
                </a:solidFill>
              </a:rPr>
              <a:t> </a:t>
            </a:r>
            <a:r>
              <a:rPr lang="en-US" sz="1600" dirty="0"/>
              <a:t>– the time a case spends waiting for processing (e.g. waiting in a queue)</a:t>
            </a:r>
            <a:endParaRPr lang="hr-HR" sz="1600" dirty="0"/>
          </a:p>
        </p:txBody>
      </p:sp>
      <p:pic>
        <p:nvPicPr>
          <p:cNvPr id="5" name="Picture 4">
            <a:extLst>
              <a:ext uri="{FF2B5EF4-FFF2-40B4-BE49-F238E27FC236}">
                <a16:creationId xmlns:a16="http://schemas.microsoft.com/office/drawing/2014/main" id="{B231E9BE-163D-4E23-EAC6-70EE7423BDAE}"/>
              </a:ext>
            </a:extLst>
          </p:cNvPr>
          <p:cNvPicPr>
            <a:picLocks noChangeAspect="1"/>
          </p:cNvPicPr>
          <p:nvPr/>
        </p:nvPicPr>
        <p:blipFill>
          <a:blip r:embed="rId2"/>
          <a:stretch>
            <a:fillRect/>
          </a:stretch>
        </p:blipFill>
        <p:spPr>
          <a:xfrm>
            <a:off x="3048000" y="4618607"/>
            <a:ext cx="6096000" cy="942829"/>
          </a:xfrm>
          <a:prstGeom prst="rect">
            <a:avLst/>
          </a:prstGeom>
        </p:spPr>
      </p:pic>
      <p:sp>
        <p:nvSpPr>
          <p:cNvPr id="4" name="Symbol zastępczy zawartości 4">
            <a:extLst>
              <a:ext uri="{FF2B5EF4-FFF2-40B4-BE49-F238E27FC236}">
                <a16:creationId xmlns:a16="http://schemas.microsoft.com/office/drawing/2014/main" id="{1CD35145-96E3-7BE2-8C31-2259E9BC5185}"/>
              </a:ext>
            </a:extLst>
          </p:cNvPr>
          <p:cNvSpPr txBox="1">
            <a:spLocks/>
          </p:cNvSpPr>
          <p:nvPr/>
        </p:nvSpPr>
        <p:spPr>
          <a:xfrm>
            <a:off x="3805766" y="5822752"/>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1531335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8D62-5F44-97D5-4D24-BBFA268A1D31}"/>
              </a:ext>
            </a:extLst>
          </p:cNvPr>
          <p:cNvSpPr>
            <a:spLocks noGrp="1"/>
          </p:cNvSpPr>
          <p:nvPr>
            <p:ph type="title"/>
          </p:nvPr>
        </p:nvSpPr>
        <p:spPr/>
        <p:txBody>
          <a:bodyPr/>
          <a:lstStyle/>
          <a:p>
            <a:r>
              <a:rPr lang="hr-HR" dirty="0" err="1"/>
              <a:t>Process</a:t>
            </a:r>
            <a:r>
              <a:rPr lang="hr-HR" dirty="0"/>
              <a:t> </a:t>
            </a:r>
            <a:r>
              <a:rPr lang="hr-HR" dirty="0" err="1"/>
              <a:t>performance</a:t>
            </a:r>
            <a:r>
              <a:rPr lang="hr-HR" dirty="0"/>
              <a:t> </a:t>
            </a:r>
            <a:r>
              <a:rPr lang="hr-HR" dirty="0" err="1"/>
              <a:t>measurement</a:t>
            </a:r>
            <a:endParaRPr lang="hr-HR" dirty="0"/>
          </a:p>
        </p:txBody>
      </p:sp>
      <p:sp>
        <p:nvSpPr>
          <p:cNvPr id="3" name="Content Placeholder 2">
            <a:extLst>
              <a:ext uri="{FF2B5EF4-FFF2-40B4-BE49-F238E27FC236}">
                <a16:creationId xmlns:a16="http://schemas.microsoft.com/office/drawing/2014/main" id="{E4E9B44F-CE20-7BDF-B333-03652CFE78F3}"/>
              </a:ext>
            </a:extLst>
          </p:cNvPr>
          <p:cNvSpPr>
            <a:spLocks noGrp="1"/>
          </p:cNvSpPr>
          <p:nvPr>
            <p:ph idx="1"/>
          </p:nvPr>
        </p:nvSpPr>
        <p:spPr/>
        <p:txBody>
          <a:bodyPr>
            <a:normAutofit/>
          </a:bodyPr>
          <a:lstStyle/>
          <a:p>
            <a:pPr marL="0" indent="0">
              <a:buNone/>
            </a:pPr>
            <a:r>
              <a:rPr lang="hr-HR" sz="2400" b="1" dirty="0">
                <a:solidFill>
                  <a:srgbClr val="015BA6"/>
                </a:solidFill>
              </a:rPr>
              <a:t>COST</a:t>
            </a:r>
          </a:p>
          <a:p>
            <a:r>
              <a:rPr lang="en-US" sz="2400" dirty="0"/>
              <a:t>process improvement is most often associated with cost reduction</a:t>
            </a:r>
            <a:endParaRPr lang="hr-HR" sz="2400" dirty="0"/>
          </a:p>
          <a:p>
            <a:r>
              <a:rPr lang="en-US" sz="2400" b="1" dirty="0">
                <a:solidFill>
                  <a:srgbClr val="015BA6"/>
                </a:solidFill>
              </a:rPr>
              <a:t>Direct costs </a:t>
            </a:r>
            <a:r>
              <a:rPr lang="en-US" sz="2400" dirty="0"/>
              <a:t>– costs directly related to the process (cost of labor, materials, equipment...)</a:t>
            </a:r>
            <a:endParaRPr lang="hr-HR" sz="2400" dirty="0"/>
          </a:p>
          <a:p>
            <a:r>
              <a:rPr lang="en-US" sz="2400" b="1" dirty="0">
                <a:solidFill>
                  <a:srgbClr val="015BA6"/>
                </a:solidFill>
              </a:rPr>
              <a:t>Indirect costs </a:t>
            </a:r>
            <a:r>
              <a:rPr lang="en-US" sz="2400" dirty="0"/>
              <a:t>- costs that are not related to the process (rent, utilities, administrative costs...)</a:t>
            </a:r>
            <a:endParaRPr lang="hr-HR" sz="2400" dirty="0"/>
          </a:p>
          <a:p>
            <a:r>
              <a:rPr lang="en-US" sz="2400" b="1" dirty="0">
                <a:solidFill>
                  <a:srgbClr val="015BA6"/>
                </a:solidFill>
              </a:rPr>
              <a:t>Fixed costs </a:t>
            </a:r>
            <a:r>
              <a:rPr lang="en-US" sz="2400" dirty="0"/>
              <a:t>– costs that do not change (rent, salaries, software maintenance)</a:t>
            </a:r>
            <a:endParaRPr lang="hr-HR" sz="2400" dirty="0"/>
          </a:p>
          <a:p>
            <a:r>
              <a:rPr lang="en-US" sz="2400" b="1" dirty="0">
                <a:solidFill>
                  <a:srgbClr val="015BA6"/>
                </a:solidFill>
              </a:rPr>
              <a:t>Variable costs </a:t>
            </a:r>
            <a:r>
              <a:rPr lang="en-US" sz="2400" dirty="0"/>
              <a:t>– costs that change with a change in output level (cost of materials, transport costs...)</a:t>
            </a:r>
            <a:endParaRPr lang="hr-HR" sz="2400" dirty="0"/>
          </a:p>
          <a:p>
            <a:pPr lvl="1"/>
            <a:endParaRPr lang="hr-HR" sz="1800" dirty="0"/>
          </a:p>
        </p:txBody>
      </p:sp>
    </p:spTree>
    <p:extLst>
      <p:ext uri="{BB962C8B-B14F-4D97-AF65-F5344CB8AC3E}">
        <p14:creationId xmlns:p14="http://schemas.microsoft.com/office/powerpoint/2010/main" val="2134674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A8D62-5F44-97D5-4D24-BBFA268A1D31}"/>
              </a:ext>
            </a:extLst>
          </p:cNvPr>
          <p:cNvSpPr>
            <a:spLocks noGrp="1"/>
          </p:cNvSpPr>
          <p:nvPr>
            <p:ph type="title"/>
          </p:nvPr>
        </p:nvSpPr>
        <p:spPr/>
        <p:txBody>
          <a:bodyPr/>
          <a:lstStyle/>
          <a:p>
            <a:r>
              <a:rPr lang="hr-HR" dirty="0" err="1"/>
              <a:t>Process</a:t>
            </a:r>
            <a:r>
              <a:rPr lang="hr-HR" dirty="0"/>
              <a:t> </a:t>
            </a:r>
            <a:r>
              <a:rPr lang="hr-HR" dirty="0" err="1"/>
              <a:t>performance</a:t>
            </a:r>
            <a:r>
              <a:rPr lang="hr-HR" dirty="0"/>
              <a:t> </a:t>
            </a:r>
            <a:r>
              <a:rPr lang="hr-HR" dirty="0" err="1"/>
              <a:t>measurement</a:t>
            </a:r>
            <a:endParaRPr lang="hr-HR" dirty="0"/>
          </a:p>
        </p:txBody>
      </p:sp>
      <p:sp>
        <p:nvSpPr>
          <p:cNvPr id="3" name="Content Placeholder 2">
            <a:extLst>
              <a:ext uri="{FF2B5EF4-FFF2-40B4-BE49-F238E27FC236}">
                <a16:creationId xmlns:a16="http://schemas.microsoft.com/office/drawing/2014/main" id="{E4E9B44F-CE20-7BDF-B333-03652CFE78F3}"/>
              </a:ext>
            </a:extLst>
          </p:cNvPr>
          <p:cNvSpPr>
            <a:spLocks noGrp="1"/>
          </p:cNvSpPr>
          <p:nvPr>
            <p:ph idx="1"/>
          </p:nvPr>
        </p:nvSpPr>
        <p:spPr/>
        <p:txBody>
          <a:bodyPr>
            <a:normAutofit/>
          </a:bodyPr>
          <a:lstStyle/>
          <a:p>
            <a:pPr marL="0" indent="0">
              <a:buNone/>
            </a:pPr>
            <a:r>
              <a:rPr lang="en-US" sz="2000" dirty="0"/>
              <a:t>It is observed from the client's point of view and from the point of view of the participants in the process</a:t>
            </a:r>
            <a:endParaRPr lang="hr-HR" sz="2000" dirty="0"/>
          </a:p>
          <a:p>
            <a:r>
              <a:rPr lang="en-US" sz="2000" b="1" dirty="0">
                <a:solidFill>
                  <a:srgbClr val="015BA6"/>
                </a:solidFill>
              </a:rPr>
              <a:t>External quality </a:t>
            </a:r>
            <a:r>
              <a:rPr lang="en-US" sz="2000" dirty="0"/>
              <a:t>– client's satisfaction with the product or process</a:t>
            </a:r>
            <a:endParaRPr lang="hr-HR" sz="2000" dirty="0"/>
          </a:p>
          <a:p>
            <a:pPr lvl="1"/>
            <a:r>
              <a:rPr lang="en-US" sz="1800" dirty="0"/>
              <a:t>Satisfaction with the product - how much the product met his expectations </a:t>
            </a:r>
            <a:endParaRPr lang="hr-HR" sz="1800" dirty="0"/>
          </a:p>
          <a:p>
            <a:pPr lvl="1"/>
            <a:r>
              <a:rPr lang="en-US" sz="1800" dirty="0"/>
              <a:t>Satisfaction with the process - how the process was carried out (quantity, importance, quality and timeliness of information that the client receives during the execution of the process)</a:t>
            </a:r>
            <a:endParaRPr lang="hr-HR" sz="1800" dirty="0"/>
          </a:p>
          <a:p>
            <a:pPr lvl="1"/>
            <a:r>
              <a:rPr lang="en-US" sz="1800" b="1" dirty="0">
                <a:solidFill>
                  <a:srgbClr val="015BA6"/>
                </a:solidFill>
              </a:rPr>
              <a:t>External quality measures:</a:t>
            </a:r>
            <a:endParaRPr lang="hr-HR" sz="1800" b="1" dirty="0">
              <a:solidFill>
                <a:srgbClr val="015BA6"/>
              </a:solidFill>
            </a:endParaRPr>
          </a:p>
          <a:p>
            <a:pPr lvl="2"/>
            <a:r>
              <a:rPr lang="en-US" sz="1600" b="1" dirty="0">
                <a:solidFill>
                  <a:srgbClr val="015BA6"/>
                </a:solidFill>
              </a:rPr>
              <a:t>Churn rate </a:t>
            </a:r>
            <a:r>
              <a:rPr lang="en-US" sz="1600" dirty="0"/>
              <a:t>– refers to communication with the client via the Internet. It shows how many customers have interrupted their cooperation in some way during the execution of the process (online shopping).</a:t>
            </a:r>
            <a:endParaRPr lang="hr-HR" sz="1600" dirty="0"/>
          </a:p>
          <a:p>
            <a:pPr lvl="2"/>
            <a:r>
              <a:rPr lang="en-US" sz="1600" b="1" dirty="0">
                <a:solidFill>
                  <a:srgbClr val="015BA6"/>
                </a:solidFill>
              </a:rPr>
              <a:t>Net promoter score </a:t>
            </a:r>
            <a:r>
              <a:rPr lang="en-US" sz="1600" dirty="0"/>
              <a:t>- most often defined in the range from 1 to 10, and measures how willing a customer is to recommend a product or service to someone else</a:t>
            </a:r>
            <a:endParaRPr lang="hr-HR" sz="1600" dirty="0"/>
          </a:p>
          <a:p>
            <a:r>
              <a:rPr lang="en-US" sz="2000" b="1" dirty="0">
                <a:solidFill>
                  <a:srgbClr val="015BA6"/>
                </a:solidFill>
              </a:rPr>
              <a:t>Internal quality </a:t>
            </a:r>
            <a:r>
              <a:rPr lang="en-US" sz="2000" dirty="0"/>
              <a:t>- how satisfied is the process participant with how the process is executed - is it efficient, adaptable to changes in the environment, compliant with company policies and rules, etc.</a:t>
            </a:r>
            <a:endParaRPr lang="hr-HR" sz="1600" dirty="0"/>
          </a:p>
        </p:txBody>
      </p:sp>
    </p:spTree>
    <p:extLst>
      <p:ext uri="{BB962C8B-B14F-4D97-AF65-F5344CB8AC3E}">
        <p14:creationId xmlns:p14="http://schemas.microsoft.com/office/powerpoint/2010/main" val="1074293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C01C02-71FF-7091-70AA-907CBB71FE4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57E24D8-98AB-2FE2-4352-9E76016CA5BF}"/>
              </a:ext>
            </a:extLst>
          </p:cNvPr>
          <p:cNvSpPr>
            <a:spLocks noGrp="1"/>
          </p:cNvSpPr>
          <p:nvPr>
            <p:ph type="title"/>
          </p:nvPr>
        </p:nvSpPr>
        <p:spPr/>
        <p:txBody>
          <a:bodyPr/>
          <a:lstStyle/>
          <a:p>
            <a:r>
              <a:rPr lang="pl-PL" dirty="0"/>
              <a:t>Roles in BPM projects</a:t>
            </a:r>
          </a:p>
        </p:txBody>
      </p:sp>
      <p:sp>
        <p:nvSpPr>
          <p:cNvPr id="5" name="Symbol zastępczy zawartości 4">
            <a:extLst>
              <a:ext uri="{FF2B5EF4-FFF2-40B4-BE49-F238E27FC236}">
                <a16:creationId xmlns:a16="http://schemas.microsoft.com/office/drawing/2014/main" id="{35397104-68E7-CEEE-F767-1A6D2423D953}"/>
              </a:ext>
            </a:extLst>
          </p:cNvPr>
          <p:cNvSpPr>
            <a:spLocks noGrp="1"/>
          </p:cNvSpPr>
          <p:nvPr>
            <p:ph idx="1"/>
          </p:nvPr>
        </p:nvSpPr>
        <p:spPr/>
        <p:txBody>
          <a:bodyPr>
            <a:normAutofit/>
          </a:bodyPr>
          <a:lstStyle/>
          <a:p>
            <a:r>
              <a:rPr lang="en-US" sz="2400" b="1" dirty="0">
                <a:solidFill>
                  <a:srgbClr val="015BA6"/>
                </a:solidFill>
              </a:rPr>
              <a:t>Process owner </a:t>
            </a:r>
            <a:r>
              <a:rPr lang="en-US" sz="2400" dirty="0"/>
              <a:t>– person who has strategic responsibility for the processes. He has budget authority, and he is often a member of the first or second tier of management. For example, the process owner can be the company’s CEO.</a:t>
            </a:r>
          </a:p>
          <a:p>
            <a:r>
              <a:rPr lang="en-US" sz="2400" b="1" dirty="0">
                <a:solidFill>
                  <a:srgbClr val="015BA6"/>
                </a:solidFill>
              </a:rPr>
              <a:t>Process manager </a:t>
            </a:r>
            <a:r>
              <a:rPr lang="en-US" sz="2400" dirty="0"/>
              <a:t>– person who has operational responsibility for the processes. He is often a low- or middle-level manager. For example, the sales manager could be the process manager.</a:t>
            </a:r>
          </a:p>
          <a:p>
            <a:r>
              <a:rPr lang="en-US" sz="2400" b="1" dirty="0">
                <a:solidFill>
                  <a:srgbClr val="015BA6"/>
                </a:solidFill>
              </a:rPr>
              <a:t>Process participant </a:t>
            </a:r>
            <a:r>
              <a:rPr lang="en-US" sz="2400" dirty="0"/>
              <a:t>– person who works with the process and creates value (e.g. salesperson).</a:t>
            </a:r>
          </a:p>
          <a:p>
            <a:r>
              <a:rPr lang="en-US" sz="2400" b="1" dirty="0">
                <a:solidFill>
                  <a:srgbClr val="015BA6"/>
                </a:solidFill>
              </a:rPr>
              <a:t>Process analyst </a:t>
            </a:r>
            <a:r>
              <a:rPr lang="en-US" sz="2400" dirty="0"/>
              <a:t>– person who understands BPM in general and BPMN in particular, and he is a center of every BPM project.</a:t>
            </a:r>
          </a:p>
        </p:txBody>
      </p:sp>
    </p:spTree>
    <p:extLst>
      <p:ext uri="{BB962C8B-B14F-4D97-AF65-F5344CB8AC3E}">
        <p14:creationId xmlns:p14="http://schemas.microsoft.com/office/powerpoint/2010/main" val="2446322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 Modeling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2000" b="1" dirty="0">
                <a:solidFill>
                  <a:srgbClr val="015BA6"/>
                </a:solidFill>
                <a:cs typeface="Times New Roman" panose="02020603050405020304" pitchFamily="18" charset="0"/>
              </a:rPr>
              <a:t>BPMN (Business </a:t>
            </a:r>
            <a:r>
              <a:rPr lang="hr-HR" sz="2000" b="1" dirty="0" err="1">
                <a:solidFill>
                  <a:srgbClr val="015BA6"/>
                </a:solidFill>
                <a:cs typeface="Times New Roman" panose="02020603050405020304" pitchFamily="18" charset="0"/>
              </a:rPr>
              <a:t>Process</a:t>
            </a:r>
            <a:r>
              <a:rPr lang="hr-HR" sz="2000" b="1" dirty="0">
                <a:solidFill>
                  <a:srgbClr val="015BA6"/>
                </a:solidFill>
                <a:cs typeface="Times New Roman" panose="02020603050405020304" pitchFamily="18" charset="0"/>
              </a:rPr>
              <a:t> Model </a:t>
            </a:r>
            <a:r>
              <a:rPr lang="hr-HR" sz="2000" b="1" dirty="0" err="1">
                <a:solidFill>
                  <a:srgbClr val="015BA6"/>
                </a:solidFill>
                <a:cs typeface="Times New Roman" panose="02020603050405020304" pitchFamily="18" charset="0"/>
              </a:rPr>
              <a:t>and</a:t>
            </a:r>
            <a:r>
              <a:rPr lang="hr-HR" sz="2000" b="1" dirty="0">
                <a:solidFill>
                  <a:srgbClr val="015BA6"/>
                </a:solidFill>
                <a:cs typeface="Times New Roman" panose="02020603050405020304" pitchFamily="18" charset="0"/>
              </a:rPr>
              <a:t> </a:t>
            </a:r>
            <a:r>
              <a:rPr lang="hr-HR" sz="2000" b="1" dirty="0" err="1">
                <a:solidFill>
                  <a:srgbClr val="015BA6"/>
                </a:solidFill>
                <a:cs typeface="Times New Roman" panose="02020603050405020304" pitchFamily="18" charset="0"/>
              </a:rPr>
              <a:t>Notation</a:t>
            </a:r>
            <a:r>
              <a:rPr lang="hr-HR" sz="2000" b="1" dirty="0">
                <a:solidFill>
                  <a:srgbClr val="015BA6"/>
                </a:solidFill>
                <a:cs typeface="Times New Roman" panose="02020603050405020304" pitchFamily="18" charset="0"/>
              </a:rPr>
              <a:t>) </a:t>
            </a:r>
          </a:p>
          <a:p>
            <a:endParaRPr lang="hr-HR" sz="2000" dirty="0">
              <a:cs typeface="Times New Roman" panose="02020603050405020304" pitchFamily="18" charset="0"/>
            </a:endParaRPr>
          </a:p>
          <a:p>
            <a:r>
              <a:rPr lang="en-US" sz="2000" dirty="0">
                <a:cs typeface="Times New Roman" panose="02020603050405020304" pitchFamily="18" charset="0"/>
              </a:rPr>
              <a:t>A business process consists of </a:t>
            </a:r>
            <a:r>
              <a:rPr lang="en-US" sz="2000" b="1" dirty="0">
                <a:solidFill>
                  <a:srgbClr val="015BA6"/>
                </a:solidFill>
                <a:cs typeface="Times New Roman" panose="02020603050405020304" pitchFamily="18" charset="0"/>
              </a:rPr>
              <a:t>events</a:t>
            </a:r>
            <a:r>
              <a:rPr lang="en-US" sz="2000" dirty="0">
                <a:cs typeface="Times New Roman" panose="02020603050405020304" pitchFamily="18" charset="0"/>
              </a:rPr>
              <a:t> and </a:t>
            </a:r>
            <a:r>
              <a:rPr lang="en-US" sz="2000" b="1" dirty="0">
                <a:solidFill>
                  <a:srgbClr val="015BA6"/>
                </a:solidFill>
                <a:cs typeface="Times New Roman" panose="02020603050405020304" pitchFamily="18" charset="0"/>
              </a:rPr>
              <a:t>activities</a:t>
            </a:r>
            <a:endParaRPr lang="hr-HR" sz="2000" b="1" dirty="0">
              <a:solidFill>
                <a:srgbClr val="015BA6"/>
              </a:solidFill>
              <a:cs typeface="Times New Roman" panose="02020603050405020304" pitchFamily="18" charset="0"/>
            </a:endParaRPr>
          </a:p>
          <a:p>
            <a:pPr lvl="1"/>
            <a:r>
              <a:rPr lang="en-US" sz="1600" dirty="0">
                <a:cs typeface="Times New Roman" panose="02020603050405020304" pitchFamily="18" charset="0"/>
              </a:rPr>
              <a:t>Events are executed instantly (e.g. Invoice received)</a:t>
            </a:r>
            <a:endParaRPr lang="hr-HR" sz="1600" dirty="0">
              <a:cs typeface="Times New Roman" panose="02020603050405020304" pitchFamily="18" charset="0"/>
            </a:endParaRPr>
          </a:p>
          <a:p>
            <a:pPr lvl="1"/>
            <a:r>
              <a:rPr lang="en-US" sz="1600" dirty="0">
                <a:cs typeface="Times New Roman" panose="02020603050405020304" pitchFamily="18" charset="0"/>
              </a:rPr>
              <a:t>Activities represent units of work that have a duration (e.g. Payment of invoices, Receipt of goods...)</a:t>
            </a:r>
            <a:endParaRPr lang="hr-HR" sz="1600" dirty="0">
              <a:cs typeface="Times New Roman" panose="02020603050405020304" pitchFamily="18" charset="0"/>
            </a:endParaRPr>
          </a:p>
          <a:p>
            <a:pPr lvl="1"/>
            <a:r>
              <a:rPr lang="en-US" sz="1600" dirty="0">
                <a:cs typeface="Times New Roman" panose="02020603050405020304" pitchFamily="18" charset="0"/>
              </a:rPr>
              <a:t>Events and activities are connected by links (there is a sequence of activities)</a:t>
            </a:r>
            <a:endParaRPr lang="hr-HR" sz="1600" dirty="0">
              <a:cs typeface="Times New Roman" panose="02020603050405020304" pitchFamily="18" charset="0"/>
            </a:endParaRPr>
          </a:p>
          <a:p>
            <a:endParaRPr lang="hr-HR" sz="2000" kern="100" dirty="0">
              <a:effectLst/>
              <a:latin typeface="Tahoma" panose="020B060403050404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2DAA1BF8-DAF8-089E-5287-931BE4FEE7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8917" y="4057096"/>
            <a:ext cx="5094166" cy="1640494"/>
          </a:xfrm>
          <a:prstGeom prst="rect">
            <a:avLst/>
          </a:prstGeom>
          <a:noFill/>
          <a:extLst>
            <a:ext uri="{909E8E84-426E-40DD-AFC4-6F175D3DCCD1}">
              <a14:hiddenFill xmlns:a14="http://schemas.microsoft.com/office/drawing/2010/main">
                <a:solidFill>
                  <a:srgbClr val="FFFFFF"/>
                </a:solidFill>
              </a14:hiddenFill>
            </a:ext>
          </a:extLst>
        </p:spPr>
      </p:pic>
      <p:sp>
        <p:nvSpPr>
          <p:cNvPr id="2" name="Symbol zastępczy zawartości 4">
            <a:extLst>
              <a:ext uri="{FF2B5EF4-FFF2-40B4-BE49-F238E27FC236}">
                <a16:creationId xmlns:a16="http://schemas.microsoft.com/office/drawing/2014/main" id="{7E01231F-B348-EA39-D4C7-708DA82CFE83}"/>
              </a:ext>
            </a:extLst>
          </p:cNvPr>
          <p:cNvSpPr txBox="1">
            <a:spLocks/>
          </p:cNvSpPr>
          <p:nvPr/>
        </p:nvSpPr>
        <p:spPr>
          <a:xfrm>
            <a:off x="3399366" y="5938309"/>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27498416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 Modeling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dirty="0">
                <a:cs typeface="Times New Roman" panose="02020603050405020304" pitchFamily="18" charset="0"/>
              </a:rPr>
              <a:t>BPMN </a:t>
            </a:r>
            <a:r>
              <a:rPr lang="hr-HR" dirty="0" err="1">
                <a:cs typeface="Times New Roman" panose="02020603050405020304" pitchFamily="18" charset="0"/>
              </a:rPr>
              <a:t>elements</a:t>
            </a:r>
            <a:r>
              <a:rPr lang="hr-HR" dirty="0">
                <a:cs typeface="Times New Roman" panose="02020603050405020304" pitchFamily="18" charset="0"/>
              </a:rPr>
              <a:t>:</a:t>
            </a:r>
          </a:p>
          <a:p>
            <a:pPr lvl="1"/>
            <a:r>
              <a:rPr lang="en-US" sz="2800" b="1" dirty="0">
                <a:solidFill>
                  <a:srgbClr val="015BA6"/>
                </a:solidFill>
                <a:cs typeface="Times New Roman" panose="02020603050405020304" pitchFamily="18" charset="0"/>
              </a:rPr>
              <a:t>Flow objects</a:t>
            </a:r>
            <a:r>
              <a:rPr lang="en-US" sz="2800" dirty="0">
                <a:cs typeface="Times New Roman" panose="02020603050405020304" pitchFamily="18" charset="0"/>
              </a:rPr>
              <a:t>: events, tasks (activities), and gateways</a:t>
            </a:r>
            <a:endParaRPr lang="hr-HR" sz="2800" dirty="0">
              <a:cs typeface="Times New Roman" panose="02020603050405020304" pitchFamily="18" charset="0"/>
            </a:endParaRPr>
          </a:p>
          <a:p>
            <a:pPr lvl="1"/>
            <a:r>
              <a:rPr lang="en-US" sz="2800" b="1" kern="100" dirty="0">
                <a:solidFill>
                  <a:srgbClr val="1065AB"/>
                </a:solidFill>
                <a:cs typeface="Times New Roman" panose="02020603050405020304" pitchFamily="18" charset="0"/>
              </a:rPr>
              <a:t>Connecting</a:t>
            </a:r>
            <a:r>
              <a:rPr lang="en-US" sz="2800" dirty="0">
                <a:cs typeface="Times New Roman" panose="02020603050405020304" pitchFamily="18" charset="0"/>
              </a:rPr>
              <a:t> objects: sequence </a:t>
            </a:r>
            <a:r>
              <a:rPr lang="en-US" kern="100" dirty="0">
                <a:effectLst/>
                <a:latin typeface="Tahoma" panose="020B0604030504040204" pitchFamily="34" charset="0"/>
                <a:ea typeface="Calibri" panose="020F0502020204030204" pitchFamily="34" charset="0"/>
                <a:cs typeface="Times New Roman" panose="02020603050405020304" pitchFamily="18" charset="0"/>
              </a:rPr>
              <a:t>flow, message flow and association</a:t>
            </a:r>
            <a:endParaRPr lang="hr-HR" kern="100" dirty="0">
              <a:ea typeface="Calibri" panose="020F0502020204030204" pitchFamily="34" charset="0"/>
              <a:cs typeface="Times New Roman" panose="02020603050405020304" pitchFamily="18" charset="0"/>
            </a:endParaRPr>
          </a:p>
          <a:p>
            <a:pPr lvl="1"/>
            <a:r>
              <a:rPr lang="en-US" sz="2800" b="1" kern="100"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Participants</a:t>
            </a:r>
            <a:r>
              <a:rPr lang="en-US" sz="2800" kern="100" dirty="0">
                <a:effectLst/>
                <a:latin typeface="Tahoma" panose="020B0604030504040204" pitchFamily="34" charset="0"/>
                <a:ea typeface="Calibri" panose="020F0502020204030204" pitchFamily="34" charset="0"/>
                <a:cs typeface="Times New Roman" panose="02020603050405020304" pitchFamily="18" charset="0"/>
              </a:rPr>
              <a:t>: pool and lanes</a:t>
            </a:r>
            <a:endParaRPr lang="hr-HR" sz="2800" kern="100" dirty="0">
              <a:ea typeface="Calibri" panose="020F0502020204030204" pitchFamily="34" charset="0"/>
              <a:cs typeface="Times New Roman" panose="02020603050405020304" pitchFamily="18" charset="0"/>
            </a:endParaRPr>
          </a:p>
          <a:p>
            <a:pPr lvl="1"/>
            <a:r>
              <a:rPr lang="en-US" sz="2800" b="1" kern="100" dirty="0">
                <a:solidFill>
                  <a:srgbClr val="1065AB"/>
                </a:solidFill>
                <a:effectLst/>
                <a:latin typeface="Tahoma" panose="020B0604030504040204" pitchFamily="34" charset="0"/>
                <a:ea typeface="Times New Roman" panose="02020603050405020304" pitchFamily="18" charset="0"/>
                <a:cs typeface="Times New Roman" panose="02020603050405020304" pitchFamily="18" charset="0"/>
              </a:rPr>
              <a:t>Artifacts</a:t>
            </a:r>
            <a:r>
              <a:rPr lang="en-US" sz="2800" kern="100" dirty="0">
                <a:effectLst/>
                <a:latin typeface="Tahoma" panose="020B0604030504040204" pitchFamily="34" charset="0"/>
                <a:ea typeface="Calibri" panose="020F0502020204030204" pitchFamily="34" charset="0"/>
                <a:cs typeface="Times New Roman" panose="02020603050405020304" pitchFamily="18" charset="0"/>
              </a:rPr>
              <a:t>: data objects, data store and annotations</a:t>
            </a:r>
            <a:endParaRPr lang="hr-HR" sz="2800" kern="100" dirty="0">
              <a:effectLst/>
              <a:latin typeface="Tahoma" panose="020B0604030504040204" pitchFamily="34" charset="0"/>
              <a:ea typeface="Calibri" panose="020F0502020204030204" pitchFamily="34" charset="0"/>
              <a:cs typeface="Times New Roman" panose="02020603050405020304" pitchFamily="18" charset="0"/>
            </a:endParaRPr>
          </a:p>
        </p:txBody>
      </p:sp>
      <p:sp>
        <p:nvSpPr>
          <p:cNvPr id="2" name="Symbol zastępczy zawartości 4">
            <a:extLst>
              <a:ext uri="{FF2B5EF4-FFF2-40B4-BE49-F238E27FC236}">
                <a16:creationId xmlns:a16="http://schemas.microsoft.com/office/drawing/2014/main" id="{580672C5-862B-3106-74EC-536395BF4C10}"/>
              </a:ext>
            </a:extLst>
          </p:cNvPr>
          <p:cNvSpPr txBox="1">
            <a:spLocks/>
          </p:cNvSpPr>
          <p:nvPr/>
        </p:nvSpPr>
        <p:spPr>
          <a:xfrm>
            <a:off x="501396" y="62542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pl-PL" sz="1200" dirty="0">
                <a:solidFill>
                  <a:srgbClr val="7F7F7F"/>
                </a:solidFill>
              </a:rPr>
              <a:t>Source: Brackett (2015); Dalkir (2023); Cotton (2023)</a:t>
            </a:r>
          </a:p>
        </p:txBody>
      </p:sp>
    </p:spTree>
    <p:extLst>
      <p:ext uri="{BB962C8B-B14F-4D97-AF65-F5344CB8AC3E}">
        <p14:creationId xmlns:p14="http://schemas.microsoft.com/office/powerpoint/2010/main" val="37309657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Events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a:xfrm>
            <a:off x="838200" y="1825625"/>
            <a:ext cx="10515600" cy="4351338"/>
          </a:xfrm>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something that happens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in a process</a:t>
            </a:r>
            <a:endPar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Start</a:t>
            </a:r>
            <a:r>
              <a:rPr lang="en-US" sz="1800" b="1" dirty="0">
                <a:solidFill>
                  <a:srgbClr val="00B050"/>
                </a:solidFill>
                <a:effectLst/>
                <a:latin typeface="Tahoma" panose="020B0604030504040204" pitchFamily="34" charset="0"/>
                <a:ea typeface="Calibri" panose="020F0502020204030204" pitchFamily="34" charset="0"/>
                <a:cs typeface="Times New Roman" panose="02020603050405020304" pitchFamily="18" charset="0"/>
              </a:rPr>
              <a:t> events </a:t>
            </a:r>
            <a:r>
              <a:rPr lang="en-US" sz="1800" dirty="0">
                <a:effectLst/>
                <a:latin typeface="Tahoma" panose="020B0604030504040204" pitchFamily="34" charset="0"/>
                <a:ea typeface="Calibri" panose="020F0502020204030204" pitchFamily="34" charset="0"/>
                <a:cs typeface="Times New Roman" panose="02020603050405020304" pitchFamily="18" charset="0"/>
              </a:rPr>
              <a:t>determine where the process begins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It must exist in the business process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I</a:t>
            </a:r>
            <a:r>
              <a:rPr lang="en-US" sz="1800" b="1" dirty="0" err="1">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ntermediate</a:t>
            </a:r>
            <a:r>
              <a:rPr lang="en-US"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 event</a:t>
            </a:r>
            <a:r>
              <a:rPr lang="hr-HR"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s</a:t>
            </a:r>
            <a:r>
              <a:rPr lang="en-US" sz="1800" b="1" dirty="0">
                <a:solidFill>
                  <a:schemeClr val="accent2"/>
                </a:solidFill>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occur within a process, between the </a:t>
            </a:r>
            <a:r>
              <a:rPr lang="hr-HR" sz="1800" dirty="0">
                <a:effectLst/>
                <a:latin typeface="Tahoma" panose="020B0604030504040204" pitchFamily="34" charset="0"/>
                <a:ea typeface="Calibri" panose="020F0502020204030204" pitchFamily="34" charset="0"/>
                <a:cs typeface="Times New Roman" panose="02020603050405020304" pitchFamily="18" charset="0"/>
              </a:rPr>
              <a:t>start</a:t>
            </a:r>
            <a:r>
              <a:rPr lang="en-US" sz="1800" dirty="0">
                <a:effectLst/>
                <a:latin typeface="Tahoma" panose="020B0604030504040204" pitchFamily="34" charset="0"/>
                <a:ea typeface="Calibri" panose="020F0502020204030204" pitchFamily="34" charset="0"/>
                <a:cs typeface="Times New Roman" panose="02020603050405020304" pitchFamily="18" charset="0"/>
              </a:rPr>
              <a:t> and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end</a:t>
            </a:r>
            <a:r>
              <a:rPr lang="en-US" sz="1800" dirty="0">
                <a:effectLst/>
                <a:latin typeface="Tahoma" panose="020B0604030504040204" pitchFamily="34" charset="0"/>
                <a:ea typeface="Calibri" panose="020F0502020204030204" pitchFamily="34" charset="0"/>
                <a:cs typeface="Times New Roman" panose="02020603050405020304" pitchFamily="18" charset="0"/>
              </a:rPr>
              <a:t> event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It affects the flow of the process, but will not start or end it</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They can mark milestones</a:t>
            </a:r>
            <a:r>
              <a:rPr lang="hr-HR" sz="1400" dirty="0">
                <a:effectLst/>
                <a:latin typeface="Tahoma" panose="020B0604030504040204" pitchFamily="34" charset="0"/>
                <a:ea typeface="Calibri" panose="020F0502020204030204" pitchFamily="34" charset="0"/>
                <a:cs typeface="Times New Roman" panose="02020603050405020304" pitchFamily="18" charset="0"/>
              </a:rPr>
              <a:t> </a:t>
            </a:r>
            <a:r>
              <a:rPr lang="en-US" sz="1400" dirty="0">
                <a:effectLst/>
                <a:latin typeface="Tahoma" panose="020B0604030504040204" pitchFamily="34" charset="0"/>
                <a:ea typeface="Calibri" panose="020F0502020204030204" pitchFamily="34" charset="0"/>
                <a:cs typeface="Times New Roman" panose="02020603050405020304" pitchFamily="18" charset="0"/>
              </a:rPr>
              <a:t>in processes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They are most often used to show the time difference (waiting) within the process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solidFill>
                  <a:srgbClr val="C00000"/>
                </a:solidFill>
                <a:effectLst/>
                <a:latin typeface="Tahoma" panose="020B0604030504040204" pitchFamily="34" charset="0"/>
                <a:ea typeface="Calibri" panose="020F0502020204030204" pitchFamily="34" charset="0"/>
                <a:cs typeface="Times New Roman" panose="02020603050405020304" pitchFamily="18" charset="0"/>
              </a:rPr>
              <a:t>End events </a:t>
            </a:r>
            <a:r>
              <a:rPr lang="en-US" sz="1800" dirty="0">
                <a:effectLst/>
                <a:latin typeface="Tahoma" panose="020B0604030504040204" pitchFamily="34" charset="0"/>
                <a:ea typeface="Calibri" panose="020F0502020204030204" pitchFamily="34" charset="0"/>
                <a:cs typeface="Times New Roman" panose="02020603050405020304" pitchFamily="18" charset="0"/>
              </a:rPr>
              <a:t>determine when a process ends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400" dirty="0">
                <a:effectLst/>
                <a:latin typeface="Tahoma" panose="020B0604030504040204" pitchFamily="34" charset="0"/>
                <a:ea typeface="Calibri" panose="020F0502020204030204" pitchFamily="34" charset="0"/>
                <a:cs typeface="Times New Roman" panose="02020603050405020304" pitchFamily="18" charset="0"/>
              </a:rPr>
              <a:t>It must exist in the business process</a:t>
            </a:r>
            <a:endParaRPr lang="hr-HR" sz="1400" dirty="0">
              <a:effectLst/>
              <a:latin typeface="Tahoma" panose="020B0604030504040204" pitchFamily="34" charset="0"/>
              <a:ea typeface="Calibri" panose="020F0502020204030204" pitchFamily="34" charset="0"/>
              <a:cs typeface="Times New Roman" panose="02020603050405020304" pitchFamily="18" charset="0"/>
            </a:endParaRPr>
          </a:p>
          <a:p>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[object] + [verb in past participle]</a:t>
            </a:r>
            <a:endParaRPr lang="hr-HR" sz="1800" dirty="0">
              <a:ea typeface="Calibri" panose="020F0502020204030204" pitchFamily="34" charset="0"/>
              <a:cs typeface="Times New Roman" panose="02020603050405020304" pitchFamily="18" charset="0"/>
            </a:endParaRPr>
          </a:p>
          <a:p>
            <a:pPr lvl="1"/>
            <a:r>
              <a:rPr lang="hr-HR" sz="1600" dirty="0" err="1">
                <a:cs typeface="Times New Roman" panose="02020603050405020304" pitchFamily="18" charset="0"/>
              </a:rPr>
              <a:t>Invoice</a:t>
            </a:r>
            <a:r>
              <a:rPr lang="hr-HR" sz="1600" dirty="0">
                <a:cs typeface="Times New Roman" panose="02020603050405020304" pitchFamily="18" charset="0"/>
              </a:rPr>
              <a:t> </a:t>
            </a:r>
            <a:r>
              <a:rPr lang="hr-HR" sz="1600" dirty="0" err="1">
                <a:cs typeface="Times New Roman" panose="02020603050405020304" pitchFamily="18" charset="0"/>
              </a:rPr>
              <a:t>sent</a:t>
            </a:r>
            <a:endParaRPr lang="hr-HR" sz="1600" dirty="0">
              <a:cs typeface="Times New Roman" panose="02020603050405020304" pitchFamily="18" charset="0"/>
            </a:endParaRPr>
          </a:p>
          <a:p>
            <a:pPr lvl="1"/>
            <a:r>
              <a:rPr lang="hr-HR" sz="1600" dirty="0" err="1">
                <a:cs typeface="Times New Roman" panose="02020603050405020304" pitchFamily="18" charset="0"/>
              </a:rPr>
              <a:t>Order</a:t>
            </a:r>
            <a:r>
              <a:rPr lang="hr-HR" sz="1600" dirty="0">
                <a:cs typeface="Times New Roman" panose="02020603050405020304" pitchFamily="18" charset="0"/>
              </a:rPr>
              <a:t> </a:t>
            </a:r>
            <a:r>
              <a:rPr lang="hr-HR" sz="1600" dirty="0" err="1">
                <a:cs typeface="Times New Roman" panose="02020603050405020304" pitchFamily="18" charset="0"/>
              </a:rPr>
              <a:t>submitted</a:t>
            </a:r>
            <a:endParaRPr lang="pl-PL" sz="1600" dirty="0"/>
          </a:p>
        </p:txBody>
      </p:sp>
      <p:pic>
        <p:nvPicPr>
          <p:cNvPr id="2" name="Picture 1" descr="A logo with a circle&#10;&#10;Description automatically generated">
            <a:extLst>
              <a:ext uri="{FF2B5EF4-FFF2-40B4-BE49-F238E27FC236}">
                <a16:creationId xmlns:a16="http://schemas.microsoft.com/office/drawing/2014/main" id="{397EBD0A-6560-5F86-6A59-226A08E9E9DC}"/>
              </a:ext>
            </a:extLst>
          </p:cNvPr>
          <p:cNvPicPr>
            <a:picLocks noChangeAspect="1"/>
          </p:cNvPicPr>
          <p:nvPr/>
        </p:nvPicPr>
        <p:blipFill rotWithShape="1">
          <a:blip r:embed="rId2">
            <a:extLst>
              <a:ext uri="{28A0092B-C50C-407E-A947-70E740481C1C}">
                <a14:useLocalDpi xmlns:a14="http://schemas.microsoft.com/office/drawing/2010/main" val="0"/>
              </a:ext>
            </a:extLst>
          </a:blip>
          <a:srcRect t="13676" b="14530"/>
          <a:stretch/>
        </p:blipFill>
        <p:spPr bwMode="auto">
          <a:xfrm>
            <a:off x="6481232" y="4363651"/>
            <a:ext cx="4576894" cy="1294475"/>
          </a:xfrm>
          <a:prstGeom prst="rect">
            <a:avLst/>
          </a:prstGeom>
          <a:noFill/>
          <a:ln>
            <a:noFill/>
          </a:ln>
          <a:extLst>
            <a:ext uri="{53640926-AAD7-44D8-BBD7-CCE9431645EC}">
              <a14:shadowObscured xmlns:a14="http://schemas.microsoft.com/office/drawing/2010/main"/>
            </a:ext>
          </a:extLst>
        </p:spPr>
      </p:pic>
      <p:sp>
        <p:nvSpPr>
          <p:cNvPr id="3" name="Symbol zastępczy zawartości 4">
            <a:extLst>
              <a:ext uri="{FF2B5EF4-FFF2-40B4-BE49-F238E27FC236}">
                <a16:creationId xmlns:a16="http://schemas.microsoft.com/office/drawing/2014/main" id="{5E0B2B22-64BD-83DF-0E8D-6BDF22758F17}"/>
              </a:ext>
            </a:extLst>
          </p:cNvPr>
          <p:cNvSpPr txBox="1">
            <a:spLocks/>
          </p:cNvSpPr>
          <p:nvPr/>
        </p:nvSpPr>
        <p:spPr>
          <a:xfrm>
            <a:off x="3399366" y="5938309"/>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10889482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B5CD9-85D8-1502-8721-3597A349337D}"/>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E54C63D-E61D-3FDA-CF67-C784EF9EDD77}"/>
              </a:ext>
            </a:extLst>
          </p:cNvPr>
          <p:cNvSpPr>
            <a:spLocks noGrp="1"/>
          </p:cNvSpPr>
          <p:nvPr>
            <p:ph type="title"/>
          </p:nvPr>
        </p:nvSpPr>
        <p:spPr/>
        <p:txBody>
          <a:bodyPr/>
          <a:lstStyle/>
          <a:p>
            <a:r>
              <a:rPr lang="pl-PL" dirty="0"/>
              <a:t>Task</a:t>
            </a:r>
          </a:p>
        </p:txBody>
      </p:sp>
      <p:sp>
        <p:nvSpPr>
          <p:cNvPr id="5" name="Symbol zastępczy zawartości 4">
            <a:extLst>
              <a:ext uri="{FF2B5EF4-FFF2-40B4-BE49-F238E27FC236}">
                <a16:creationId xmlns:a16="http://schemas.microsoft.com/office/drawing/2014/main" id="{FC376734-2EF4-B329-3F1B-DF07F4A196C6}"/>
              </a:ext>
            </a:extLst>
          </p:cNvPr>
          <p:cNvSpPr>
            <a:spLocks noGrp="1"/>
          </p:cNvSpPr>
          <p:nvPr>
            <p:ph idx="1"/>
          </p:nvPr>
        </p:nvSpPr>
        <p:spPr/>
        <p:txBody>
          <a:bodyPr>
            <a:normAutofit/>
          </a:bodyPr>
          <a:lstStyle/>
          <a:p>
            <a:r>
              <a:rPr lang="en-US" sz="2400" dirty="0">
                <a:effectLst/>
                <a:latin typeface="Tahoma" panose="020B0604030504040204" pitchFamily="34" charset="0"/>
                <a:ea typeface="Calibri" panose="020F0502020204030204" pitchFamily="34" charset="0"/>
                <a:cs typeface="Times New Roman" panose="02020603050405020304" pitchFamily="18" charset="0"/>
              </a:rPr>
              <a:t>something that is carried out during a process, </a:t>
            </a:r>
            <a:r>
              <a:rPr lang="en-US" sz="24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activities</a:t>
            </a:r>
            <a:r>
              <a:rPr lang="en-US" sz="2400" dirty="0">
                <a:effectLst/>
                <a:latin typeface="Tahoma" panose="020B0604030504040204" pitchFamily="34" charset="0"/>
                <a:ea typeface="Calibri" panose="020F0502020204030204" pitchFamily="34" charset="0"/>
                <a:cs typeface="Times New Roman" panose="02020603050405020304" pitchFamily="18" charset="0"/>
              </a:rPr>
              <a:t> performed by a person or system</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hr-HR" sz="2400" dirty="0" err="1">
                <a:effectLst/>
                <a:latin typeface="Tahoma" panose="020B0604030504040204" pitchFamily="34" charset="0"/>
                <a:ea typeface="Calibri" panose="020F0502020204030204" pitchFamily="34" charset="0"/>
                <a:cs typeface="Times New Roman" panose="02020603050405020304" pitchFamily="18" charset="0"/>
              </a:rPr>
              <a:t>Task</a:t>
            </a:r>
            <a:r>
              <a:rPr lang="hr-HR" sz="2400" dirty="0">
                <a:effectLst/>
                <a:latin typeface="Tahoma" panose="020B0604030504040204" pitchFamily="34" charset="0"/>
                <a:ea typeface="Calibri" panose="020F0502020204030204" pitchFamily="34" charset="0"/>
                <a:cs typeface="Times New Roman" panose="02020603050405020304" pitchFamily="18" charset="0"/>
              </a:rPr>
              <a:t> vs. Sub-</a:t>
            </a:r>
            <a:r>
              <a:rPr lang="hr-HR" sz="2400" dirty="0" err="1">
                <a:effectLst/>
                <a:latin typeface="Tahoma" panose="020B0604030504040204" pitchFamily="34" charset="0"/>
                <a:ea typeface="Calibri" panose="020F0502020204030204" pitchFamily="34" charset="0"/>
                <a:cs typeface="Times New Roman" panose="02020603050405020304" pitchFamily="18" charset="0"/>
              </a:rPr>
              <a:t>process</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r>
              <a:rPr lang="en-US" sz="2400" dirty="0">
                <a:effectLst/>
                <a:latin typeface="Tahoma" panose="020B0604030504040204" pitchFamily="34" charset="0"/>
                <a:ea typeface="Calibri" panose="020F0502020204030204" pitchFamily="34" charset="0"/>
                <a:cs typeface="Times New Roman" panose="02020603050405020304" pitchFamily="18" charset="0"/>
              </a:rPr>
              <a:t>[verb in imperative] + [object] </a:t>
            </a:r>
            <a:endParaRPr lang="hr-HR" sz="24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2000" dirty="0" err="1">
                <a:cs typeface="Times New Roman" panose="02020603050405020304" pitchFamily="18" charset="0"/>
              </a:rPr>
              <a:t>Send</a:t>
            </a:r>
            <a:r>
              <a:rPr lang="hr-HR" sz="2000" dirty="0">
                <a:cs typeface="Times New Roman" panose="02020603050405020304" pitchFamily="18" charset="0"/>
              </a:rPr>
              <a:t> </a:t>
            </a:r>
            <a:r>
              <a:rPr lang="hr-HR" sz="2000" dirty="0" err="1">
                <a:cs typeface="Times New Roman" panose="02020603050405020304" pitchFamily="18" charset="0"/>
              </a:rPr>
              <a:t>the</a:t>
            </a:r>
            <a:r>
              <a:rPr lang="hr-HR" sz="2000" dirty="0">
                <a:cs typeface="Times New Roman" panose="02020603050405020304" pitchFamily="18" charset="0"/>
              </a:rPr>
              <a:t> </a:t>
            </a:r>
            <a:r>
              <a:rPr lang="hr-HR" sz="2000" dirty="0" err="1">
                <a:cs typeface="Times New Roman" panose="02020603050405020304" pitchFamily="18" charset="0"/>
              </a:rPr>
              <a:t>invoice</a:t>
            </a:r>
            <a:endParaRPr lang="hr-HR" sz="2000" dirty="0">
              <a:cs typeface="Times New Roman" panose="02020603050405020304" pitchFamily="18" charset="0"/>
            </a:endParaRPr>
          </a:p>
          <a:p>
            <a:pPr lvl="1"/>
            <a:r>
              <a:rPr lang="hr-HR" sz="2000" dirty="0" err="1">
                <a:cs typeface="Times New Roman" panose="02020603050405020304" pitchFamily="18" charset="0"/>
              </a:rPr>
              <a:t>Submit</a:t>
            </a:r>
            <a:r>
              <a:rPr lang="hr-HR" sz="2000" dirty="0">
                <a:cs typeface="Times New Roman" panose="02020603050405020304" pitchFamily="18" charset="0"/>
              </a:rPr>
              <a:t> </a:t>
            </a:r>
            <a:r>
              <a:rPr lang="hr-HR" sz="2000" dirty="0" err="1">
                <a:cs typeface="Times New Roman" panose="02020603050405020304" pitchFamily="18" charset="0"/>
              </a:rPr>
              <a:t>the</a:t>
            </a:r>
            <a:r>
              <a:rPr lang="hr-HR" sz="2000" dirty="0">
                <a:cs typeface="Times New Roman" panose="02020603050405020304" pitchFamily="18" charset="0"/>
              </a:rPr>
              <a:t> </a:t>
            </a:r>
            <a:r>
              <a:rPr lang="hr-HR" sz="2000" dirty="0" err="1">
                <a:cs typeface="Times New Roman" panose="02020603050405020304" pitchFamily="18" charset="0"/>
              </a:rPr>
              <a:t>order</a:t>
            </a:r>
            <a:endParaRPr lang="pl-PL" sz="2000" dirty="0"/>
          </a:p>
        </p:txBody>
      </p:sp>
      <p:pic>
        <p:nvPicPr>
          <p:cNvPr id="3" name="Picture 2" descr="A close-up of a keyboard&#10;&#10;Description automatically generated">
            <a:extLst>
              <a:ext uri="{FF2B5EF4-FFF2-40B4-BE49-F238E27FC236}">
                <a16:creationId xmlns:a16="http://schemas.microsoft.com/office/drawing/2014/main" id="{950AFFA0-45B8-B2D0-D5E7-1CF24E09E7F0}"/>
              </a:ext>
            </a:extLst>
          </p:cNvPr>
          <p:cNvPicPr>
            <a:picLocks noChangeAspect="1"/>
          </p:cNvPicPr>
          <p:nvPr/>
        </p:nvPicPr>
        <p:blipFill rotWithShape="1">
          <a:blip r:embed="rId2">
            <a:extLst>
              <a:ext uri="{28A0092B-C50C-407E-A947-70E740481C1C}">
                <a14:useLocalDpi xmlns:a14="http://schemas.microsoft.com/office/drawing/2010/main" val="0"/>
              </a:ext>
            </a:extLst>
          </a:blip>
          <a:srcRect l="3945" t="12783" r="50000" b="12781"/>
          <a:stretch/>
        </p:blipFill>
        <p:spPr bwMode="auto">
          <a:xfrm>
            <a:off x="4509856" y="3735326"/>
            <a:ext cx="2731363" cy="1486431"/>
          </a:xfrm>
          <a:prstGeom prst="rect">
            <a:avLst/>
          </a:prstGeom>
          <a:noFill/>
          <a:ln>
            <a:noFill/>
          </a:ln>
          <a:extLst>
            <a:ext uri="{53640926-AAD7-44D8-BBD7-CCE9431645EC}">
              <a14:shadowObscured xmlns:a14="http://schemas.microsoft.com/office/drawing/2010/main"/>
            </a:ext>
          </a:extLst>
        </p:spPr>
      </p:pic>
      <p:sp>
        <p:nvSpPr>
          <p:cNvPr id="2" name="Symbol zastępczy zawartości 4">
            <a:extLst>
              <a:ext uri="{FF2B5EF4-FFF2-40B4-BE49-F238E27FC236}">
                <a16:creationId xmlns:a16="http://schemas.microsoft.com/office/drawing/2014/main" id="{31A90561-BE5E-662A-E14C-E6826695C8A6}"/>
              </a:ext>
            </a:extLst>
          </p:cNvPr>
          <p:cNvSpPr txBox="1">
            <a:spLocks/>
          </p:cNvSpPr>
          <p:nvPr/>
        </p:nvSpPr>
        <p:spPr>
          <a:xfrm>
            <a:off x="3585303" y="5699655"/>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41419712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811B4-2480-A1A0-6980-A8FE81E0481F}"/>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CD497B87-B9BC-7FCC-75A3-99815A1B6765}"/>
              </a:ext>
            </a:extLst>
          </p:cNvPr>
          <p:cNvSpPr>
            <a:spLocks noGrp="1"/>
          </p:cNvSpPr>
          <p:nvPr>
            <p:ph type="title"/>
          </p:nvPr>
        </p:nvSpPr>
        <p:spPr/>
        <p:txBody>
          <a:bodyPr/>
          <a:lstStyle/>
          <a:p>
            <a:r>
              <a:rPr lang="pl-PL" dirty="0"/>
              <a:t>Gateway</a:t>
            </a:r>
          </a:p>
        </p:txBody>
      </p:sp>
      <p:sp>
        <p:nvSpPr>
          <p:cNvPr id="5" name="Symbol zastępczy zawartości 4">
            <a:extLst>
              <a:ext uri="{FF2B5EF4-FFF2-40B4-BE49-F238E27FC236}">
                <a16:creationId xmlns:a16="http://schemas.microsoft.com/office/drawing/2014/main" id="{2A94F77F-1EAD-391B-B268-719AD6647711}"/>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locations where processes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split or merge</a:t>
            </a:r>
            <a:endPar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ffectLst/>
                <a:latin typeface="Tahoma" panose="020B0604030504040204" pitchFamily="34" charset="0"/>
                <a:ea typeface="Calibri" panose="020F0502020204030204" pitchFamily="34" charset="0"/>
                <a:cs typeface="Times New Roman" panose="02020603050405020304" pitchFamily="18" charset="0"/>
              </a:rPr>
              <a:t>XOR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exclusive</a:t>
            </a:r>
            <a:r>
              <a:rPr lang="hr-HR" sz="1800" dirty="0">
                <a:effectLst/>
                <a:latin typeface="Tahoma" panose="020B0604030504040204" pitchFamily="34" charset="0"/>
                <a:ea typeface="Calibri" panose="020F0502020204030204" pitchFamily="34" charset="0"/>
                <a:cs typeface="Times New Roman" panose="02020603050405020304" pitchFamily="18" charset="0"/>
              </a:rPr>
              <a:t>), OR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inclusive</a:t>
            </a:r>
            <a:r>
              <a:rPr lang="hr-HR" sz="1800" dirty="0">
                <a:effectLst/>
                <a:latin typeface="Tahoma" panose="020B0604030504040204" pitchFamily="34" charset="0"/>
                <a:ea typeface="Calibri" panose="020F0502020204030204" pitchFamily="34" charset="0"/>
                <a:cs typeface="Times New Roman" panose="02020603050405020304" pitchFamily="18" charset="0"/>
              </a:rPr>
              <a:t>), AND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parallel</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gateway</a:t>
            </a:r>
            <a:endParaRPr lang="pl-PL" sz="1400" dirty="0"/>
          </a:p>
        </p:txBody>
      </p:sp>
      <p:pic>
        <p:nvPicPr>
          <p:cNvPr id="2" name="Picture 1" descr="A group of black and white logos&#10;&#10;Description automatically generated">
            <a:extLst>
              <a:ext uri="{FF2B5EF4-FFF2-40B4-BE49-F238E27FC236}">
                <a16:creationId xmlns:a16="http://schemas.microsoft.com/office/drawing/2014/main" id="{4BFA3789-314B-0B03-8B4A-71F5F9F3FB23}"/>
              </a:ext>
            </a:extLst>
          </p:cNvPr>
          <p:cNvPicPr>
            <a:picLocks noChangeAspect="1"/>
          </p:cNvPicPr>
          <p:nvPr/>
        </p:nvPicPr>
        <p:blipFill rotWithShape="1">
          <a:blip r:embed="rId2">
            <a:extLst>
              <a:ext uri="{28A0092B-C50C-407E-A947-70E740481C1C}">
                <a14:useLocalDpi xmlns:a14="http://schemas.microsoft.com/office/drawing/2010/main" val="0"/>
              </a:ext>
            </a:extLst>
          </a:blip>
          <a:srcRect t="12823" b="14702"/>
          <a:stretch/>
        </p:blipFill>
        <p:spPr bwMode="auto">
          <a:xfrm>
            <a:off x="3656091" y="2999104"/>
            <a:ext cx="5080239" cy="1649095"/>
          </a:xfrm>
          <a:prstGeom prst="rect">
            <a:avLst/>
          </a:prstGeom>
          <a:noFill/>
          <a:ln>
            <a:noFill/>
          </a:ln>
          <a:extLst>
            <a:ext uri="{53640926-AAD7-44D8-BBD7-CCE9431645EC}">
              <a14:shadowObscured xmlns:a14="http://schemas.microsoft.com/office/drawing/2010/main"/>
            </a:ext>
          </a:extLst>
        </p:spPr>
      </p:pic>
      <p:sp>
        <p:nvSpPr>
          <p:cNvPr id="3" name="Symbol zastępczy zawartości 4">
            <a:extLst>
              <a:ext uri="{FF2B5EF4-FFF2-40B4-BE49-F238E27FC236}">
                <a16:creationId xmlns:a16="http://schemas.microsoft.com/office/drawing/2014/main" id="{84989418-9472-0335-4553-81C16A2CBAF7}"/>
              </a:ext>
            </a:extLst>
          </p:cNvPr>
          <p:cNvSpPr txBox="1">
            <a:spLocks/>
          </p:cNvSpPr>
          <p:nvPr/>
        </p:nvSpPr>
        <p:spPr>
          <a:xfrm>
            <a:off x="3905976" y="534437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4123997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a:t>Agenda</a:t>
            </a:r>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947400" cy="3626908"/>
          </a:xfrm>
          <a:solidFill>
            <a:schemeClr val="bg1">
              <a:lumMod val="95000"/>
            </a:schemeClr>
          </a:solidFill>
        </p:spPr>
        <p:txBody>
          <a:bodyPr>
            <a:normAutofit/>
          </a:bodyPr>
          <a:lstStyle/>
          <a:p>
            <a:r>
              <a:rPr lang="pl-PL" sz="2000" dirty="0"/>
              <a:t>Business process</a:t>
            </a:r>
          </a:p>
          <a:p>
            <a:r>
              <a:rPr lang="pl-PL" sz="2000" dirty="0"/>
              <a:t>Business Process Management</a:t>
            </a:r>
          </a:p>
          <a:p>
            <a:r>
              <a:rPr lang="pl-PL" sz="2000" dirty="0"/>
              <a:t>Business Process Modeling</a:t>
            </a:r>
          </a:p>
          <a:p>
            <a:r>
              <a:rPr lang="pl-PL" sz="2000" dirty="0"/>
              <a:t>Process Mining</a:t>
            </a:r>
          </a:p>
        </p:txBody>
      </p:sp>
    </p:spTree>
    <p:extLst>
      <p:ext uri="{BB962C8B-B14F-4D97-AF65-F5344CB8AC3E}">
        <p14:creationId xmlns:p14="http://schemas.microsoft.com/office/powerpoint/2010/main" val="12549309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DC5C4F-3961-6F07-5C72-0F42C590FAE5}"/>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689713B0-CE7C-109C-A269-1E8C03889175}"/>
              </a:ext>
            </a:extLst>
          </p:cNvPr>
          <p:cNvSpPr>
            <a:spLocks noGrp="1"/>
          </p:cNvSpPr>
          <p:nvPr>
            <p:ph type="title"/>
          </p:nvPr>
        </p:nvSpPr>
        <p:spPr/>
        <p:txBody>
          <a:bodyPr/>
          <a:lstStyle/>
          <a:p>
            <a:r>
              <a:rPr lang="pl-PL" dirty="0"/>
              <a:t>OR gateway</a:t>
            </a:r>
          </a:p>
        </p:txBody>
      </p:sp>
      <p:sp>
        <p:nvSpPr>
          <p:cNvPr id="5" name="Symbol zastępczy zawartości 4">
            <a:extLst>
              <a:ext uri="{FF2B5EF4-FFF2-40B4-BE49-F238E27FC236}">
                <a16:creationId xmlns:a16="http://schemas.microsoft.com/office/drawing/2014/main" id="{688FCF40-9EF2-0B61-FAA5-C38B35DF1A77}"/>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The correct alternative path does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not exclude </a:t>
            </a:r>
            <a:r>
              <a:rPr lang="en-US" sz="1800" dirty="0">
                <a:effectLst/>
                <a:latin typeface="Tahoma" panose="020B0604030504040204" pitchFamily="34" charset="0"/>
                <a:ea typeface="Calibri" panose="020F0502020204030204" pitchFamily="34" charset="0"/>
                <a:cs typeface="Times New Roman" panose="02020603050405020304" pitchFamily="18" charset="0"/>
              </a:rPr>
              <a:t>others, all paths can be considered</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It is possible to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take only one route or all of them </a:t>
            </a:r>
            <a:r>
              <a:rPr lang="en-US" sz="1800" dirty="0">
                <a:effectLst/>
                <a:latin typeface="Tahoma" panose="020B0604030504040204" pitchFamily="34" charset="0"/>
                <a:ea typeface="Calibri" panose="020F0502020204030204" pitchFamily="34" charset="0"/>
                <a:cs typeface="Times New Roman" panose="02020603050405020304" pitchFamily="18" charset="0"/>
              </a:rPr>
              <a:t>at the same time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ea typeface="Calibri" panose="020F0502020204030204" pitchFamily="34" charset="0"/>
                <a:cs typeface="Times New Roman" panose="02020603050405020304" pitchFamily="18" charset="0"/>
              </a:rPr>
              <a:t>B</a:t>
            </a:r>
            <a:r>
              <a:rPr lang="en-US" sz="1800" dirty="0" err="1">
                <a:effectLst/>
                <a:latin typeface="Tahoma" panose="020B0604030504040204" pitchFamily="34" charset="0"/>
                <a:ea typeface="Calibri" panose="020F0502020204030204" pitchFamily="34" charset="0"/>
                <a:cs typeface="Times New Roman" panose="02020603050405020304" pitchFamily="18" charset="0"/>
              </a:rPr>
              <a:t>efore</a:t>
            </a:r>
            <a:r>
              <a:rPr lang="en-US" sz="1800" dirty="0">
                <a:effectLst/>
                <a:latin typeface="Tahoma" panose="020B0604030504040204" pitchFamily="34" charset="0"/>
                <a:ea typeface="Calibri" panose="020F0502020204030204" pitchFamily="34" charset="0"/>
                <a:cs typeface="Times New Roman" panose="02020603050405020304" pitchFamily="18" charset="0"/>
              </a:rPr>
              <a:t> merging, all active incoming branches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must be completed </a:t>
            </a:r>
            <a:r>
              <a:rPr lang="en-US" sz="1800" dirty="0">
                <a:effectLst/>
                <a:latin typeface="Tahoma" panose="020B0604030504040204" pitchFamily="34" charset="0"/>
                <a:ea typeface="Calibri" panose="020F0502020204030204" pitchFamily="34" charset="0"/>
                <a:cs typeface="Times New Roman" panose="02020603050405020304" pitchFamily="18" charset="0"/>
              </a:rPr>
              <a:t>in order to continue the flow</a:t>
            </a:r>
            <a:endParaRPr lang="pl-PL" sz="1400" dirty="0"/>
          </a:p>
        </p:txBody>
      </p:sp>
      <p:pic>
        <p:nvPicPr>
          <p:cNvPr id="3" name="Picture 2" descr="A diagram of a warehouse&#10;&#10;Description automatically generated">
            <a:extLst>
              <a:ext uri="{FF2B5EF4-FFF2-40B4-BE49-F238E27FC236}">
                <a16:creationId xmlns:a16="http://schemas.microsoft.com/office/drawing/2014/main" id="{9E02D92D-65BD-FFBB-4377-B7AE7791313E}"/>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794" t="6714" r="5467" b="7009"/>
          <a:stretch/>
        </p:blipFill>
        <p:spPr bwMode="auto">
          <a:xfrm>
            <a:off x="1227569" y="3286957"/>
            <a:ext cx="9504354" cy="2647950"/>
          </a:xfrm>
          <a:prstGeom prst="rect">
            <a:avLst/>
          </a:prstGeom>
          <a:noFill/>
          <a:ln>
            <a:noFill/>
          </a:ln>
          <a:extLst>
            <a:ext uri="{53640926-AAD7-44D8-BBD7-CCE9431645EC}">
              <a14:shadowObscured xmlns:a14="http://schemas.microsoft.com/office/drawing/2010/main"/>
            </a:ext>
          </a:extLst>
        </p:spPr>
      </p:pic>
      <p:sp>
        <p:nvSpPr>
          <p:cNvPr id="2" name="Symbol zastępczy zawartości 4">
            <a:extLst>
              <a:ext uri="{FF2B5EF4-FFF2-40B4-BE49-F238E27FC236}">
                <a16:creationId xmlns:a16="http://schemas.microsoft.com/office/drawing/2014/main" id="{66311CF4-8DF8-FEFD-8568-619912B89D4D}"/>
              </a:ext>
            </a:extLst>
          </p:cNvPr>
          <p:cNvSpPr txBox="1">
            <a:spLocks/>
          </p:cNvSpPr>
          <p:nvPr/>
        </p:nvSpPr>
        <p:spPr>
          <a:xfrm>
            <a:off x="3697178" y="58478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Dumas et al. (2018)</a:t>
            </a:r>
          </a:p>
        </p:txBody>
      </p:sp>
    </p:spTree>
    <p:extLst>
      <p:ext uri="{BB962C8B-B14F-4D97-AF65-F5344CB8AC3E}">
        <p14:creationId xmlns:p14="http://schemas.microsoft.com/office/powerpoint/2010/main" val="1790657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D41744-2BBD-816B-8565-3D7FA85720C8}"/>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74DA830A-7EB2-A3BB-4F58-2E75A1E0C5FC}"/>
              </a:ext>
            </a:extLst>
          </p:cNvPr>
          <p:cNvSpPr>
            <a:spLocks noGrp="1"/>
          </p:cNvSpPr>
          <p:nvPr>
            <p:ph type="title"/>
          </p:nvPr>
        </p:nvSpPr>
        <p:spPr/>
        <p:txBody>
          <a:bodyPr/>
          <a:lstStyle/>
          <a:p>
            <a:r>
              <a:rPr lang="pl-PL" dirty="0"/>
              <a:t>XOR and AND gateways</a:t>
            </a:r>
          </a:p>
        </p:txBody>
      </p:sp>
      <p:sp>
        <p:nvSpPr>
          <p:cNvPr id="5" name="Symbol zastępczy zawartości 4">
            <a:extLst>
              <a:ext uri="{FF2B5EF4-FFF2-40B4-BE49-F238E27FC236}">
                <a16:creationId xmlns:a16="http://schemas.microsoft.com/office/drawing/2014/main" id="{AC706639-797E-0076-6D09-22797BAE57FB}"/>
              </a:ext>
            </a:extLst>
          </p:cNvPr>
          <p:cNvSpPr>
            <a:spLocks noGrp="1"/>
          </p:cNvSpPr>
          <p:nvPr>
            <p:ph idx="1"/>
          </p:nvPr>
        </p:nvSpPr>
        <p:spPr/>
        <p:txBody>
          <a:bodyPr>
            <a:normAutofit/>
          </a:bodyPr>
          <a:lstStyle/>
          <a:p>
            <a:r>
              <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XOR</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routes sequence flow to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only one </a:t>
            </a:r>
            <a:r>
              <a:rPr lang="en-US" sz="1800" dirty="0">
                <a:effectLst/>
                <a:latin typeface="Tahoma" panose="020B0604030504040204" pitchFamily="34" charset="0"/>
                <a:ea typeface="Calibri" panose="020F0502020204030204" pitchFamily="34" charset="0"/>
                <a:cs typeface="Times New Roman" panose="02020603050405020304" pitchFamily="18" charset="0"/>
              </a:rPr>
              <a:t>of the outgoing branches, based on conditions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w</a:t>
            </a:r>
            <a:r>
              <a:rPr lang="en-US" sz="1800" dirty="0">
                <a:effectLst/>
                <a:latin typeface="Tahoma" panose="020B0604030504040204" pitchFamily="34" charset="0"/>
                <a:ea typeface="Calibri" panose="020F0502020204030204" pitchFamily="34" charset="0"/>
                <a:cs typeface="Times New Roman" panose="02020603050405020304" pitchFamily="18" charset="0"/>
              </a:rPr>
              <a:t>hen merging, it awaits one incoming branch to complete before continuing the flow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AND</a:t>
            </a: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used to execute two or more tasks that do not have any order dependencies on each other and can be executed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simultaneously</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w</a:t>
            </a:r>
            <a:r>
              <a:rPr lang="en-US" sz="1800" dirty="0">
                <a:effectLst/>
                <a:latin typeface="Tahoma" panose="020B0604030504040204" pitchFamily="34" charset="0"/>
                <a:ea typeface="Calibri" panose="020F0502020204030204" pitchFamily="34" charset="0"/>
                <a:cs typeface="Times New Roman" panose="02020603050405020304" pitchFamily="18" charset="0"/>
              </a:rPr>
              <a:t>hen merging,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it awaits </a:t>
            </a:r>
            <a:r>
              <a:rPr lang="en-US" sz="1800" dirty="0">
                <a:effectLst/>
                <a:latin typeface="Tahoma" panose="020B0604030504040204" pitchFamily="34" charset="0"/>
                <a:ea typeface="Calibri" panose="020F0502020204030204" pitchFamily="34" charset="0"/>
                <a:cs typeface="Times New Roman" panose="02020603050405020304" pitchFamily="18" charset="0"/>
              </a:rPr>
              <a:t>all the in branches to complete before continuing the ﬂow </a:t>
            </a:r>
            <a:endParaRPr lang="pl-PL" sz="1000" dirty="0"/>
          </a:p>
        </p:txBody>
      </p:sp>
      <p:pic>
        <p:nvPicPr>
          <p:cNvPr id="2" name="Picture 1" descr="A diagram of a process&#10;&#10;Description automatically generated">
            <a:extLst>
              <a:ext uri="{FF2B5EF4-FFF2-40B4-BE49-F238E27FC236}">
                <a16:creationId xmlns:a16="http://schemas.microsoft.com/office/drawing/2014/main" id="{F82A812D-C513-87C9-5C92-015625C49D3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05" b="6514"/>
          <a:stretch/>
        </p:blipFill>
        <p:spPr bwMode="auto">
          <a:xfrm>
            <a:off x="1796192" y="3945878"/>
            <a:ext cx="8599616" cy="2291398"/>
          </a:xfrm>
          <a:prstGeom prst="rect">
            <a:avLst/>
          </a:prstGeom>
          <a:noFill/>
          <a:ln>
            <a:noFill/>
          </a:ln>
          <a:extLst>
            <a:ext uri="{53640926-AAD7-44D8-BBD7-CCE9431645EC}">
              <a14:shadowObscured xmlns:a14="http://schemas.microsoft.com/office/drawing/2010/main"/>
            </a:ext>
          </a:extLst>
        </p:spPr>
      </p:pic>
      <p:sp>
        <p:nvSpPr>
          <p:cNvPr id="3" name="Symbol zastępczy zawartości 4">
            <a:extLst>
              <a:ext uri="{FF2B5EF4-FFF2-40B4-BE49-F238E27FC236}">
                <a16:creationId xmlns:a16="http://schemas.microsoft.com/office/drawing/2014/main" id="{1E860940-09A6-20A5-56A1-D4AB9860AE55}"/>
              </a:ext>
            </a:extLst>
          </p:cNvPr>
          <p:cNvSpPr txBox="1">
            <a:spLocks/>
          </p:cNvSpPr>
          <p:nvPr/>
        </p:nvSpPr>
        <p:spPr>
          <a:xfrm>
            <a:off x="3669469" y="645865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Dumas et al. (2018)</a:t>
            </a:r>
          </a:p>
        </p:txBody>
      </p:sp>
    </p:spTree>
    <p:extLst>
      <p:ext uri="{BB962C8B-B14F-4D97-AF65-F5344CB8AC3E}">
        <p14:creationId xmlns:p14="http://schemas.microsoft.com/office/powerpoint/2010/main" val="3131273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E05D82-7980-D5C0-AF69-3B147188A20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F8A287DA-C328-96BA-3CA5-515474829ABA}"/>
              </a:ext>
            </a:extLst>
          </p:cNvPr>
          <p:cNvSpPr>
            <a:spLocks noGrp="1"/>
          </p:cNvSpPr>
          <p:nvPr>
            <p:ph type="title"/>
          </p:nvPr>
        </p:nvSpPr>
        <p:spPr/>
        <p:txBody>
          <a:bodyPr/>
          <a:lstStyle/>
          <a:p>
            <a:r>
              <a:rPr lang="pl-PL" dirty="0"/>
              <a:t>Connecting objects</a:t>
            </a:r>
          </a:p>
        </p:txBody>
      </p:sp>
      <p:sp>
        <p:nvSpPr>
          <p:cNvPr id="5" name="Symbol zastępczy zawartości 4">
            <a:extLst>
              <a:ext uri="{FF2B5EF4-FFF2-40B4-BE49-F238E27FC236}">
                <a16:creationId xmlns:a16="http://schemas.microsoft.com/office/drawing/2014/main" id="{A2EEF00A-89D3-B9C0-EC44-8CC9C4B0C217}"/>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three types of connecting objects: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sequence flow</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message flow </a:t>
            </a:r>
            <a:r>
              <a:rPr lang="en-US" sz="1800" dirty="0">
                <a:effectLst/>
                <a:latin typeface="Tahoma" panose="020B0604030504040204" pitchFamily="34" charset="0"/>
                <a:ea typeface="Calibri" panose="020F0502020204030204" pitchFamily="34" charset="0"/>
                <a:cs typeface="Times New Roman" panose="02020603050405020304" pitchFamily="18" charset="0"/>
              </a:rPr>
              <a:t>and </a:t>
            </a:r>
            <a:r>
              <a:rPr lang="en-US" sz="1800" b="1" dirty="0">
                <a:solidFill>
                  <a:srgbClr val="015BA6"/>
                </a:solidFill>
                <a:effectLst/>
                <a:latin typeface="Tahoma" panose="020B0604030504040204" pitchFamily="34" charset="0"/>
                <a:ea typeface="Calibri" panose="020F0502020204030204" pitchFamily="34" charset="0"/>
                <a:cs typeface="Times New Roman" panose="02020603050405020304" pitchFamily="18" charset="0"/>
              </a:rPr>
              <a:t>association</a:t>
            </a:r>
            <a:endParaRPr lang="pl-PL" sz="1000" b="1" dirty="0">
              <a:solidFill>
                <a:srgbClr val="015BA6"/>
              </a:solidFill>
            </a:endParaRPr>
          </a:p>
        </p:txBody>
      </p:sp>
      <p:pic>
        <p:nvPicPr>
          <p:cNvPr id="3" name="Picture 2" descr="A black and white text&#10;&#10;Description automatically generated with medium confidence">
            <a:extLst>
              <a:ext uri="{FF2B5EF4-FFF2-40B4-BE49-F238E27FC236}">
                <a16:creationId xmlns:a16="http://schemas.microsoft.com/office/drawing/2014/main" id="{2521BC3B-8F1C-AAE8-FD53-A5C950F87ED3}"/>
              </a:ext>
            </a:extLst>
          </p:cNvPr>
          <p:cNvPicPr>
            <a:picLocks noChangeAspect="1"/>
          </p:cNvPicPr>
          <p:nvPr/>
        </p:nvPicPr>
        <p:blipFill rotWithShape="1">
          <a:blip r:embed="rId2">
            <a:extLst>
              <a:ext uri="{28A0092B-C50C-407E-A947-70E740481C1C}">
                <a14:useLocalDpi xmlns:a14="http://schemas.microsoft.com/office/drawing/2010/main" val="0"/>
              </a:ext>
            </a:extLst>
          </a:blip>
          <a:srcRect b="28705"/>
          <a:stretch/>
        </p:blipFill>
        <p:spPr bwMode="auto">
          <a:xfrm>
            <a:off x="1608666" y="2884752"/>
            <a:ext cx="8845186" cy="1116542"/>
          </a:xfrm>
          <a:prstGeom prst="rect">
            <a:avLst/>
          </a:prstGeom>
          <a:noFill/>
          <a:ln>
            <a:noFill/>
          </a:ln>
          <a:extLst>
            <a:ext uri="{53640926-AAD7-44D8-BBD7-CCE9431645EC}">
              <a14:shadowObscured xmlns:a14="http://schemas.microsoft.com/office/drawing/2010/main"/>
            </a:ext>
          </a:extLst>
        </p:spPr>
      </p:pic>
      <p:sp>
        <p:nvSpPr>
          <p:cNvPr id="2" name="Symbol zastępczy zawartości 4">
            <a:extLst>
              <a:ext uri="{FF2B5EF4-FFF2-40B4-BE49-F238E27FC236}">
                <a16:creationId xmlns:a16="http://schemas.microsoft.com/office/drawing/2014/main" id="{69442243-FC6A-BBD7-387E-9EDB2B845904}"/>
              </a:ext>
            </a:extLst>
          </p:cNvPr>
          <p:cNvSpPr txBox="1">
            <a:spLocks/>
          </p:cNvSpPr>
          <p:nvPr/>
        </p:nvSpPr>
        <p:spPr>
          <a:xfrm>
            <a:off x="3630275" y="5304988"/>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von </a:t>
            </a:r>
            <a:r>
              <a:rPr lang="pl-PL" sz="1200" dirty="0" err="1">
                <a:solidFill>
                  <a:srgbClr val="7F7F7F"/>
                </a:solidFill>
              </a:rPr>
              <a:t>Rosing</a:t>
            </a:r>
            <a:r>
              <a:rPr lang="pl-PL" sz="1200" dirty="0">
                <a:solidFill>
                  <a:srgbClr val="7F7F7F"/>
                </a:solidFill>
              </a:rPr>
              <a:t> et al. (2015)</a:t>
            </a:r>
          </a:p>
        </p:txBody>
      </p:sp>
    </p:spTree>
    <p:extLst>
      <p:ext uri="{BB962C8B-B14F-4D97-AF65-F5344CB8AC3E}">
        <p14:creationId xmlns:p14="http://schemas.microsoft.com/office/powerpoint/2010/main" val="3798171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AF653-7D2D-4303-9B77-4F67E1441D1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A2B0D42F-CB7E-BF31-0D97-5C0DA84819D8}"/>
              </a:ext>
            </a:extLst>
          </p:cNvPr>
          <p:cNvSpPr>
            <a:spLocks noGrp="1"/>
          </p:cNvSpPr>
          <p:nvPr>
            <p:ph type="title"/>
          </p:nvPr>
        </p:nvSpPr>
        <p:spPr/>
        <p:txBody>
          <a:bodyPr/>
          <a:lstStyle/>
          <a:p>
            <a:r>
              <a:rPr lang="pl-PL" dirty="0"/>
              <a:t>Participants</a:t>
            </a:r>
          </a:p>
        </p:txBody>
      </p:sp>
      <p:sp>
        <p:nvSpPr>
          <p:cNvPr id="5" name="Symbol zastępczy zawartości 4">
            <a:extLst>
              <a:ext uri="{FF2B5EF4-FFF2-40B4-BE49-F238E27FC236}">
                <a16:creationId xmlns:a16="http://schemas.microsoft.com/office/drawing/2014/main" id="{AD08B604-C766-2F11-2554-C96C3CC3E9E3}"/>
              </a:ext>
            </a:extLst>
          </p:cNvPr>
          <p:cNvSpPr>
            <a:spLocks noGrp="1"/>
          </p:cNvSpPr>
          <p:nvPr>
            <p:ph idx="1"/>
          </p:nvPr>
        </p:nvSpPr>
        <p:spPr/>
        <p:txBody>
          <a:bodyPr>
            <a:normAutofit/>
          </a:bodyPr>
          <a:lstStyle/>
          <a:p>
            <a:r>
              <a:rPr lang="hr-HR" sz="2000" dirty="0" err="1">
                <a:effectLst/>
                <a:latin typeface="Tahoma" panose="020B0604030504040204" pitchFamily="34" charset="0"/>
                <a:ea typeface="Calibri" panose="020F0502020204030204" pitchFamily="34" charset="0"/>
                <a:cs typeface="Times New Roman" panose="02020603050405020304" pitchFamily="18" charset="0"/>
              </a:rPr>
              <a:t>Pools</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hr-HR" sz="2000" dirty="0" err="1">
                <a:effectLst/>
                <a:latin typeface="Tahoma" panose="020B0604030504040204" pitchFamily="34" charset="0"/>
                <a:ea typeface="Calibri" panose="020F0502020204030204" pitchFamily="34" charset="0"/>
                <a:cs typeface="Times New Roman" panose="02020603050405020304" pitchFamily="18" charset="0"/>
              </a:rPr>
              <a:t>and</a:t>
            </a:r>
            <a:r>
              <a:rPr lang="hr-HR" sz="2000" dirty="0">
                <a:effectLst/>
                <a:latin typeface="Tahoma" panose="020B0604030504040204" pitchFamily="34" charset="0"/>
                <a:ea typeface="Calibri" panose="020F0502020204030204" pitchFamily="34" charset="0"/>
                <a:cs typeface="Times New Roman" panose="02020603050405020304" pitchFamily="18" charset="0"/>
              </a:rPr>
              <a:t> </a:t>
            </a:r>
            <a:r>
              <a:rPr lang="hr-HR" sz="2000" dirty="0" err="1">
                <a:effectLst/>
                <a:latin typeface="Tahoma" panose="020B0604030504040204" pitchFamily="34" charset="0"/>
                <a:ea typeface="Calibri" panose="020F0502020204030204" pitchFamily="34" charset="0"/>
                <a:cs typeface="Times New Roman" panose="02020603050405020304" pitchFamily="18" charset="0"/>
              </a:rPr>
              <a:t>lanes</a:t>
            </a:r>
            <a:endParaRPr lang="hr-HR" sz="2000" dirty="0">
              <a:effectLst/>
              <a:latin typeface="Tahoma" panose="020B0604030504040204" pitchFamily="34" charset="0"/>
              <a:ea typeface="Calibri" panose="020F0502020204030204" pitchFamily="34" charset="0"/>
              <a:cs typeface="Times New Roman" panose="02020603050405020304" pitchFamily="18" charset="0"/>
            </a:endParaRPr>
          </a:p>
          <a:p>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pools</a:t>
            </a:r>
            <a:r>
              <a:rPr lang="en-US" sz="2000" dirty="0">
                <a:effectLst/>
                <a:latin typeface="Tahoma" panose="020B0604030504040204" pitchFamily="34" charset="0"/>
                <a:ea typeface="Calibri" panose="020F0502020204030204" pitchFamily="34" charset="0"/>
                <a:cs typeface="Times New Roman" panose="02020603050405020304" pitchFamily="18" charset="0"/>
              </a:rPr>
              <a:t> are used to model a whole organization, and a </a:t>
            </a:r>
            <a:r>
              <a:rPr lang="en-US" sz="20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lane</a:t>
            </a:r>
            <a:r>
              <a:rPr lang="en-US" sz="2000" dirty="0">
                <a:effectLst/>
                <a:latin typeface="Tahoma" panose="020B0604030504040204" pitchFamily="34" charset="0"/>
                <a:ea typeface="Calibri" panose="020F0502020204030204" pitchFamily="34" charset="0"/>
                <a:cs typeface="Times New Roman" panose="02020603050405020304" pitchFamily="18" charset="0"/>
              </a:rPr>
              <a:t> to model a department or business unit</a:t>
            </a:r>
            <a:endParaRPr lang="hr-HR" sz="2000" dirty="0">
              <a:ea typeface="Calibri" panose="020F0502020204030204" pitchFamily="34" charset="0"/>
              <a:cs typeface="Times New Roman" panose="02020603050405020304" pitchFamily="18" charset="0"/>
            </a:endParaRPr>
          </a:p>
          <a:p>
            <a:pPr lvl="1"/>
            <a:r>
              <a:rPr lang="hr-HR" sz="1800" dirty="0" err="1">
                <a:effectLst/>
                <a:latin typeface="Tahoma" panose="020B0604030504040204" pitchFamily="34" charset="0"/>
                <a:ea typeface="Calibri" panose="020F0502020204030204" pitchFamily="34" charset="0"/>
                <a:cs typeface="Times New Roman" panose="02020603050405020304" pitchFamily="18" charset="0"/>
              </a:rPr>
              <a:t>Pool</a:t>
            </a:r>
            <a:r>
              <a:rPr lang="hr-HR" sz="1800" dirty="0">
                <a:effectLst/>
                <a:latin typeface="Tahoma" panose="020B0604030504040204" pitchFamily="34" charset="0"/>
                <a:ea typeface="Calibri" panose="020F0502020204030204" pitchFamily="34" charset="0"/>
                <a:cs typeface="Times New Roman" panose="02020603050405020304" pitchFamily="18" charset="0"/>
              </a:rPr>
              <a:t> –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company</a:t>
            </a:r>
            <a:r>
              <a:rPr lang="hr-HR" sz="1800" dirty="0">
                <a:effectLst/>
                <a:latin typeface="Tahoma" panose="020B0604030504040204" pitchFamily="34" charset="0"/>
                <a:ea typeface="Calibri" panose="020F0502020204030204" pitchFamily="34" charset="0"/>
                <a:cs typeface="Times New Roman" panose="02020603050405020304" pitchFamily="18" charset="0"/>
              </a:rPr>
              <a:t> X</a:t>
            </a:r>
          </a:p>
          <a:p>
            <a:pPr lvl="1"/>
            <a:r>
              <a:rPr lang="hr-HR" sz="1800" dirty="0">
                <a:ea typeface="Calibri" panose="020F0502020204030204" pitchFamily="34" charset="0"/>
                <a:cs typeface="Times New Roman" panose="02020603050405020304" pitchFamily="18" charset="0"/>
              </a:rPr>
              <a:t>Lane – Sales </a:t>
            </a:r>
            <a:r>
              <a:rPr lang="hr-HR" sz="1800" dirty="0" err="1">
                <a:ea typeface="Calibri" panose="020F0502020204030204" pitchFamily="34" charset="0"/>
                <a:cs typeface="Times New Roman" panose="02020603050405020304" pitchFamily="18" charset="0"/>
              </a:rPr>
              <a:t>department</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endParaRPr lang="pl-PL" sz="1050" dirty="0"/>
          </a:p>
        </p:txBody>
      </p:sp>
      <p:pic>
        <p:nvPicPr>
          <p:cNvPr id="2" name="Picture 1" descr="A white rectangular object with black lines&#10;&#10;Description automatically generated">
            <a:extLst>
              <a:ext uri="{FF2B5EF4-FFF2-40B4-BE49-F238E27FC236}">
                <a16:creationId xmlns:a16="http://schemas.microsoft.com/office/drawing/2014/main" id="{E27B10F4-8565-23CF-3ACF-B4589849C802}"/>
              </a:ext>
            </a:extLst>
          </p:cNvPr>
          <p:cNvPicPr>
            <a:picLocks noChangeAspect="1"/>
          </p:cNvPicPr>
          <p:nvPr/>
        </p:nvPicPr>
        <p:blipFill rotWithShape="1">
          <a:blip r:embed="rId2">
            <a:extLst>
              <a:ext uri="{28A0092B-C50C-407E-A947-70E740481C1C}">
                <a14:useLocalDpi xmlns:a14="http://schemas.microsoft.com/office/drawing/2010/main" val="0"/>
              </a:ext>
            </a:extLst>
          </a:blip>
          <a:srcRect t="8377" b="6953"/>
          <a:stretch/>
        </p:blipFill>
        <p:spPr bwMode="auto">
          <a:xfrm>
            <a:off x="2069817" y="3587432"/>
            <a:ext cx="8052366" cy="2194243"/>
          </a:xfrm>
          <a:prstGeom prst="rect">
            <a:avLst/>
          </a:prstGeom>
          <a:noFill/>
          <a:ln>
            <a:noFill/>
          </a:ln>
          <a:extLst>
            <a:ext uri="{53640926-AAD7-44D8-BBD7-CCE9431645EC}">
              <a14:shadowObscured xmlns:a14="http://schemas.microsoft.com/office/drawing/2010/main"/>
            </a:ext>
          </a:extLst>
        </p:spPr>
      </p:pic>
      <p:sp>
        <p:nvSpPr>
          <p:cNvPr id="3" name="Symbol zastępczy zawartości 4">
            <a:extLst>
              <a:ext uri="{FF2B5EF4-FFF2-40B4-BE49-F238E27FC236}">
                <a16:creationId xmlns:a16="http://schemas.microsoft.com/office/drawing/2014/main" id="{E72B836F-2FC4-6634-BCF1-CC5058F73ADA}"/>
              </a:ext>
            </a:extLst>
          </p:cNvPr>
          <p:cNvSpPr txBox="1">
            <a:spLocks/>
          </p:cNvSpPr>
          <p:nvPr/>
        </p:nvSpPr>
        <p:spPr>
          <a:xfrm>
            <a:off x="3630275" y="6090078"/>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427918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90B264-D600-6A87-3708-835DA331A98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492D032-BE7C-41FD-F62F-B6B0EC0B6B30}"/>
              </a:ext>
            </a:extLst>
          </p:cNvPr>
          <p:cNvSpPr>
            <a:spLocks noGrp="1"/>
          </p:cNvSpPr>
          <p:nvPr>
            <p:ph type="title"/>
          </p:nvPr>
        </p:nvSpPr>
        <p:spPr/>
        <p:txBody>
          <a:bodyPr/>
          <a:lstStyle/>
          <a:p>
            <a:r>
              <a:rPr lang="pl-PL" dirty="0"/>
              <a:t>Artifacts</a:t>
            </a:r>
          </a:p>
        </p:txBody>
      </p:sp>
      <p:sp>
        <p:nvSpPr>
          <p:cNvPr id="5" name="Symbol zastępczy zawartości 4">
            <a:extLst>
              <a:ext uri="{FF2B5EF4-FFF2-40B4-BE49-F238E27FC236}">
                <a16:creationId xmlns:a16="http://schemas.microsoft.com/office/drawing/2014/main" id="{14FB00C7-AC6B-E7FB-E20E-A6C0F99052ED}"/>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data objects, data store and annotations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Data objects</a:t>
            </a:r>
            <a:r>
              <a:rPr lang="en-US" sz="1800" dirty="0">
                <a:effectLst/>
                <a:latin typeface="Tahoma" panose="020B0604030504040204" pitchFamily="34" charset="0"/>
                <a:ea typeface="Calibri" panose="020F0502020204030204" pitchFamily="34" charset="0"/>
                <a:cs typeface="Times New Roman" panose="02020603050405020304" pitchFamily="18" charset="0"/>
              </a:rPr>
              <a:t> represent the data that is required to perform certain tasks (data as input) or is a result of the task execution (data as output)</a:t>
            </a:r>
            <a:endParaRPr lang="hr-HR" sz="1800" dirty="0">
              <a:ea typeface="Calibri" panose="020F0502020204030204" pitchFamily="34" charset="0"/>
              <a:cs typeface="Times New Roman" panose="02020603050405020304" pitchFamily="18" charset="0"/>
            </a:endParaRPr>
          </a:p>
          <a:p>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data store</a:t>
            </a:r>
            <a:r>
              <a:rPr lang="en-US" sz="1800" dirty="0">
                <a:effectLst/>
                <a:latin typeface="Tahoma" panose="020B0604030504040204" pitchFamily="34" charset="0"/>
                <a:ea typeface="Calibri" panose="020F0502020204030204" pitchFamily="34" charset="0"/>
                <a:cs typeface="Times New Roman" panose="02020603050405020304" pitchFamily="18" charset="0"/>
              </a:rPr>
              <a:t> is a place which contains data objects, e.g. database for electronic objects or a filling cabinet for physical ones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Annotations</a:t>
            </a:r>
            <a:r>
              <a:rPr lang="en-US" sz="1800" dirty="0">
                <a:effectLst/>
                <a:latin typeface="Tahoma" panose="020B0604030504040204" pitchFamily="34" charset="0"/>
                <a:ea typeface="Calibri" panose="020F0502020204030204" pitchFamily="34" charset="0"/>
                <a:cs typeface="Times New Roman" panose="02020603050405020304" pitchFamily="18" charset="0"/>
              </a:rPr>
              <a:t> are a mechanism for a modeler to provide additional text information for the reader of the BPMN diagram </a:t>
            </a:r>
            <a:endParaRPr lang="pl-PL" sz="1050" dirty="0"/>
          </a:p>
        </p:txBody>
      </p:sp>
      <p:pic>
        <p:nvPicPr>
          <p:cNvPr id="3" name="Picture 2" descr="A close-up of a computer screen&#10;&#10;Description automatically generated">
            <a:extLst>
              <a:ext uri="{FF2B5EF4-FFF2-40B4-BE49-F238E27FC236}">
                <a16:creationId xmlns:a16="http://schemas.microsoft.com/office/drawing/2014/main" id="{812F5C10-B2BC-7FAF-161A-20B07B411001}"/>
              </a:ext>
            </a:extLst>
          </p:cNvPr>
          <p:cNvPicPr>
            <a:picLocks noChangeAspect="1"/>
          </p:cNvPicPr>
          <p:nvPr/>
        </p:nvPicPr>
        <p:blipFill rotWithShape="1">
          <a:blip r:embed="rId2">
            <a:extLst>
              <a:ext uri="{28A0092B-C50C-407E-A947-70E740481C1C}">
                <a14:useLocalDpi xmlns:a14="http://schemas.microsoft.com/office/drawing/2010/main" val="0"/>
              </a:ext>
            </a:extLst>
          </a:blip>
          <a:srcRect t="15874" b="16682"/>
          <a:stretch/>
        </p:blipFill>
        <p:spPr bwMode="auto">
          <a:xfrm>
            <a:off x="749300" y="4352641"/>
            <a:ext cx="5346700" cy="732790"/>
          </a:xfrm>
          <a:prstGeom prst="rect">
            <a:avLst/>
          </a:prstGeom>
          <a:noFill/>
          <a:ln>
            <a:noFill/>
          </a:ln>
          <a:extLst>
            <a:ext uri="{53640926-AAD7-44D8-BBD7-CCE9431645EC}">
              <a14:shadowObscured xmlns:a14="http://schemas.microsoft.com/office/drawing/2010/main"/>
            </a:ext>
          </a:extLst>
        </p:spPr>
      </p:pic>
      <p:pic>
        <p:nvPicPr>
          <p:cNvPr id="6" name="Picture 5" descr="A diagram of a diagram of a diagram&#10;&#10;Description automatically generated">
            <a:extLst>
              <a:ext uri="{FF2B5EF4-FFF2-40B4-BE49-F238E27FC236}">
                <a16:creationId xmlns:a16="http://schemas.microsoft.com/office/drawing/2014/main" id="{D1833F0B-D3CC-CC12-003F-36A657E82084}"/>
              </a:ext>
            </a:extLst>
          </p:cNvPr>
          <p:cNvPicPr>
            <a:picLocks noChangeAspect="1"/>
          </p:cNvPicPr>
          <p:nvPr/>
        </p:nvPicPr>
        <p:blipFill rotWithShape="1">
          <a:blip r:embed="rId3">
            <a:extLst>
              <a:ext uri="{28A0092B-C50C-407E-A947-70E740481C1C}">
                <a14:useLocalDpi xmlns:a14="http://schemas.microsoft.com/office/drawing/2010/main" val="0"/>
              </a:ext>
            </a:extLst>
          </a:blip>
          <a:srcRect t="13497" b="13507"/>
          <a:stretch/>
        </p:blipFill>
        <p:spPr bwMode="auto">
          <a:xfrm>
            <a:off x="2251392" y="5468938"/>
            <a:ext cx="2717165" cy="708025"/>
          </a:xfrm>
          <a:prstGeom prst="rect">
            <a:avLst/>
          </a:prstGeom>
          <a:noFill/>
          <a:ln>
            <a:noFill/>
          </a:ln>
          <a:extLst>
            <a:ext uri="{53640926-AAD7-44D8-BBD7-CCE9431645EC}">
              <a14:shadowObscured xmlns:a14="http://schemas.microsoft.com/office/drawing/2010/main"/>
            </a:ext>
          </a:extLst>
        </p:spPr>
      </p:pic>
      <p:pic>
        <p:nvPicPr>
          <p:cNvPr id="7" name="Picture 6" descr="A diagram of a note&#10;&#10;Description automatically generated">
            <a:extLst>
              <a:ext uri="{FF2B5EF4-FFF2-40B4-BE49-F238E27FC236}">
                <a16:creationId xmlns:a16="http://schemas.microsoft.com/office/drawing/2014/main" id="{4AA738E1-96FC-4DAC-8C1D-70174FD17384}"/>
              </a:ext>
            </a:extLst>
          </p:cNvPr>
          <p:cNvPicPr>
            <a:picLocks noChangeAspect="1"/>
          </p:cNvPicPr>
          <p:nvPr/>
        </p:nvPicPr>
        <p:blipFill rotWithShape="1">
          <a:blip r:embed="rId4">
            <a:extLst>
              <a:ext uri="{28A0092B-C50C-407E-A947-70E740481C1C}">
                <a14:useLocalDpi xmlns:a14="http://schemas.microsoft.com/office/drawing/2010/main" val="0"/>
              </a:ext>
            </a:extLst>
          </a:blip>
          <a:srcRect t="10638" b="9033"/>
          <a:stretch/>
        </p:blipFill>
        <p:spPr bwMode="auto">
          <a:xfrm>
            <a:off x="7066597" y="4114516"/>
            <a:ext cx="2630805" cy="970915"/>
          </a:xfrm>
          <a:prstGeom prst="rect">
            <a:avLst/>
          </a:prstGeom>
          <a:noFill/>
          <a:ln>
            <a:noFill/>
          </a:ln>
          <a:extLst>
            <a:ext uri="{53640926-AAD7-44D8-BBD7-CCE9431645EC}">
              <a14:shadowObscured xmlns:a14="http://schemas.microsoft.com/office/drawing/2010/main"/>
            </a:ext>
          </a:extLst>
        </p:spPr>
      </p:pic>
      <p:sp>
        <p:nvSpPr>
          <p:cNvPr id="2" name="Symbol zastępczy zawartości 4">
            <a:extLst>
              <a:ext uri="{FF2B5EF4-FFF2-40B4-BE49-F238E27FC236}">
                <a16:creationId xmlns:a16="http://schemas.microsoft.com/office/drawing/2014/main" id="{36722214-4745-C2C6-FB5B-413B1CE5BA54}"/>
              </a:ext>
            </a:extLst>
          </p:cNvPr>
          <p:cNvSpPr txBox="1">
            <a:spLocks/>
          </p:cNvSpPr>
          <p:nvPr/>
        </p:nvSpPr>
        <p:spPr>
          <a:xfrm>
            <a:off x="3805765" y="628226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err="1">
                <a:solidFill>
                  <a:srgbClr val="7F7F7F"/>
                </a:solidFill>
              </a:rPr>
              <a:t>Sources</a:t>
            </a:r>
            <a:r>
              <a:rPr lang="pl-PL" sz="1200" dirty="0">
                <a:solidFill>
                  <a:srgbClr val="7F7F7F"/>
                </a:solidFill>
              </a:rPr>
              <a:t>: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21387529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1B264-EE1E-ECCD-1B1C-F63276BFE1D1}"/>
              </a:ext>
            </a:extLst>
          </p:cNvPr>
          <p:cNvSpPr>
            <a:spLocks noGrp="1"/>
          </p:cNvSpPr>
          <p:nvPr>
            <p:ph type="title"/>
          </p:nvPr>
        </p:nvSpPr>
        <p:spPr/>
        <p:txBody>
          <a:bodyPr/>
          <a:lstStyle/>
          <a:p>
            <a:r>
              <a:rPr lang="hr-HR" dirty="0" err="1"/>
              <a:t>Process</a:t>
            </a:r>
            <a:r>
              <a:rPr lang="hr-HR" dirty="0"/>
              <a:t> </a:t>
            </a:r>
            <a:r>
              <a:rPr lang="hr-HR" dirty="0" err="1"/>
              <a:t>decomposition</a:t>
            </a:r>
            <a:endParaRPr lang="hr-HR" dirty="0"/>
          </a:p>
        </p:txBody>
      </p:sp>
      <p:sp>
        <p:nvSpPr>
          <p:cNvPr id="3" name="Content Placeholder 2">
            <a:extLst>
              <a:ext uri="{FF2B5EF4-FFF2-40B4-BE49-F238E27FC236}">
                <a16:creationId xmlns:a16="http://schemas.microsoft.com/office/drawing/2014/main" id="{A00C06FC-41C3-D55C-DBF4-4D1B7D33CDC5}"/>
              </a:ext>
            </a:extLst>
          </p:cNvPr>
          <p:cNvSpPr>
            <a:spLocks noGrp="1"/>
          </p:cNvSpPr>
          <p:nvPr>
            <p:ph idx="1"/>
          </p:nvPr>
        </p:nvSpPr>
        <p:spPr/>
        <p:txBody>
          <a:bodyPr>
            <a:normAutofit/>
          </a:bodyPr>
          <a:lstStyle/>
          <a:p>
            <a:r>
              <a:rPr lang="en-US" sz="2000" dirty="0"/>
              <a:t>Breaking down processes into smaller parts – </a:t>
            </a:r>
            <a:r>
              <a:rPr lang="en-US" sz="2000" b="1" dirty="0">
                <a:solidFill>
                  <a:srgbClr val="015BA6"/>
                </a:solidFill>
              </a:rPr>
              <a:t>subprocesses</a:t>
            </a:r>
            <a:endParaRPr lang="hr-HR" sz="2000" b="1" dirty="0">
              <a:solidFill>
                <a:srgbClr val="015BA6"/>
              </a:solidFill>
            </a:endParaRPr>
          </a:p>
          <a:p>
            <a:r>
              <a:rPr lang="en-US" sz="2000" dirty="0"/>
              <a:t>Each subprocess must have a </a:t>
            </a:r>
            <a:r>
              <a:rPr lang="en-US" sz="2000" b="1" dirty="0">
                <a:solidFill>
                  <a:srgbClr val="015BA6"/>
                </a:solidFill>
              </a:rPr>
              <a:t>start and end event</a:t>
            </a:r>
            <a:endParaRPr lang="hr-HR" sz="2000" b="1" dirty="0">
              <a:solidFill>
                <a:srgbClr val="015BA6"/>
              </a:solidFill>
            </a:endParaRPr>
          </a:p>
          <a:p>
            <a:r>
              <a:rPr lang="en-US" sz="2000" dirty="0"/>
              <a:t>It is used to visually </a:t>
            </a:r>
            <a:r>
              <a:rPr lang="en-US" sz="2000" b="1" dirty="0">
                <a:solidFill>
                  <a:srgbClr val="015BA6"/>
                </a:solidFill>
              </a:rPr>
              <a:t>simplify</a:t>
            </a:r>
            <a:r>
              <a:rPr lang="en-US" sz="2000" dirty="0"/>
              <a:t> the model</a:t>
            </a:r>
            <a:endParaRPr lang="hr-HR" sz="2000" dirty="0"/>
          </a:p>
          <a:p>
            <a:r>
              <a:rPr lang="en-US" sz="2000" dirty="0"/>
              <a:t>When to decompose a process?</a:t>
            </a:r>
            <a:endParaRPr lang="hr-HR" sz="2000" dirty="0"/>
          </a:p>
          <a:p>
            <a:pPr lvl="1"/>
            <a:r>
              <a:rPr lang="en-US" sz="1600" dirty="0"/>
              <a:t>When the model becomes </a:t>
            </a:r>
            <a:r>
              <a:rPr lang="en-US" sz="1600" b="1" dirty="0">
                <a:solidFill>
                  <a:srgbClr val="015BA6"/>
                </a:solidFill>
              </a:rPr>
              <a:t>too large </a:t>
            </a:r>
            <a:r>
              <a:rPr lang="en-US" sz="1600" dirty="0"/>
              <a:t>so that it is difficult to understand</a:t>
            </a:r>
            <a:endParaRPr lang="hr-HR" sz="1600" dirty="0"/>
          </a:p>
          <a:p>
            <a:pPr lvl="1"/>
            <a:r>
              <a:rPr lang="en-US" sz="1600" dirty="0"/>
              <a:t>If there are </a:t>
            </a:r>
            <a:r>
              <a:rPr lang="en-US" sz="1600" b="1" dirty="0">
                <a:solidFill>
                  <a:srgbClr val="015BA6"/>
                </a:solidFill>
              </a:rPr>
              <a:t>more than 30 </a:t>
            </a:r>
            <a:r>
              <a:rPr lang="en-US" sz="1600" dirty="0"/>
              <a:t>flow objects (activities, events, decisions)</a:t>
            </a:r>
            <a:endParaRPr lang="hr-HR" sz="1600" dirty="0"/>
          </a:p>
        </p:txBody>
      </p:sp>
      <p:pic>
        <p:nvPicPr>
          <p:cNvPr id="2050" name="Picture 2">
            <a:extLst>
              <a:ext uri="{FF2B5EF4-FFF2-40B4-BE49-F238E27FC236}">
                <a16:creationId xmlns:a16="http://schemas.microsoft.com/office/drawing/2014/main" id="{B069AD32-CEB0-D25E-689A-70E82BB32C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9460" y="4098062"/>
            <a:ext cx="8286750" cy="1733550"/>
          </a:xfrm>
          <a:prstGeom prst="rect">
            <a:avLst/>
          </a:prstGeom>
          <a:noFill/>
          <a:extLst>
            <a:ext uri="{909E8E84-426E-40DD-AFC4-6F175D3DCCD1}">
              <a14:hiddenFill xmlns:a14="http://schemas.microsoft.com/office/drawing/2010/main">
                <a:solidFill>
                  <a:srgbClr val="FFFFFF"/>
                </a:solidFill>
              </a14:hiddenFill>
            </a:ext>
          </a:extLst>
        </p:spPr>
      </p:pic>
      <p:sp>
        <p:nvSpPr>
          <p:cNvPr id="4" name="Symbol zastępczy zawartości 4">
            <a:extLst>
              <a:ext uri="{FF2B5EF4-FFF2-40B4-BE49-F238E27FC236}">
                <a16:creationId xmlns:a16="http://schemas.microsoft.com/office/drawing/2014/main" id="{16B9F6A8-57FF-C520-BF8E-7F1FD288DA6A}"/>
              </a:ext>
            </a:extLst>
          </p:cNvPr>
          <p:cNvSpPr txBox="1">
            <a:spLocks/>
          </p:cNvSpPr>
          <p:nvPr/>
        </p:nvSpPr>
        <p:spPr>
          <a:xfrm>
            <a:off x="3805765" y="628226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err="1">
                <a:solidFill>
                  <a:srgbClr val="7F7F7F"/>
                </a:solidFill>
              </a:rPr>
              <a:t>Sources</a:t>
            </a:r>
            <a:r>
              <a:rPr lang="pl-PL" sz="1200" dirty="0">
                <a:solidFill>
                  <a:srgbClr val="7F7F7F"/>
                </a:solidFill>
              </a:rPr>
              <a:t>: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20926641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E62F1-D3F4-65C8-170E-3F0408D274D9}"/>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D1EB6CE9-83B6-DED3-5853-BBA8BF7B6A68}"/>
              </a:ext>
            </a:extLst>
          </p:cNvPr>
          <p:cNvSpPr>
            <a:spLocks noGrp="1"/>
          </p:cNvSpPr>
          <p:nvPr>
            <p:ph type="title"/>
          </p:nvPr>
        </p:nvSpPr>
        <p:spPr/>
        <p:txBody>
          <a:bodyPr/>
          <a:lstStyle/>
          <a:p>
            <a:r>
              <a:rPr lang="pl-PL" dirty="0"/>
              <a:t>Process Mining</a:t>
            </a:r>
          </a:p>
        </p:txBody>
      </p:sp>
      <p:sp>
        <p:nvSpPr>
          <p:cNvPr id="5" name="Symbol zastępczy zawartości 4">
            <a:extLst>
              <a:ext uri="{FF2B5EF4-FFF2-40B4-BE49-F238E27FC236}">
                <a16:creationId xmlns:a16="http://schemas.microsoft.com/office/drawing/2014/main" id="{00ACC098-2A85-9951-429A-C08A08B3D3B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intersection of data mining and process modeling</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an innovative approach to understanding and enhancing business processes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techniques, tools, and methods to discover, monitor and improve real processes (i.e., not assumed processes) by extracting knowledge from event logs commonly available in today's (information) systems</a:t>
            </a:r>
            <a:endParaRPr lang="pl-PL" sz="1050" dirty="0"/>
          </a:p>
        </p:txBody>
      </p:sp>
      <p:pic>
        <p:nvPicPr>
          <p:cNvPr id="2" name="Picture 1" descr="A screenshot of a video game&#10;&#10;Description automatically generated">
            <a:extLst>
              <a:ext uri="{FF2B5EF4-FFF2-40B4-BE49-F238E27FC236}">
                <a16:creationId xmlns:a16="http://schemas.microsoft.com/office/drawing/2014/main" id="{4E1A90F6-D653-B70D-6EA9-27E3F270490C}"/>
              </a:ext>
            </a:extLst>
          </p:cNvPr>
          <p:cNvPicPr>
            <a:picLocks noChangeAspect="1"/>
          </p:cNvPicPr>
          <p:nvPr/>
        </p:nvPicPr>
        <p:blipFill>
          <a:blip r:embed="rId2"/>
          <a:stretch>
            <a:fillRect/>
          </a:stretch>
        </p:blipFill>
        <p:spPr>
          <a:xfrm>
            <a:off x="2455471" y="3681159"/>
            <a:ext cx="7281057" cy="2206308"/>
          </a:xfrm>
          <a:prstGeom prst="rect">
            <a:avLst/>
          </a:prstGeom>
        </p:spPr>
      </p:pic>
      <p:sp>
        <p:nvSpPr>
          <p:cNvPr id="3" name="Symbol zastępczy zawartości 4">
            <a:extLst>
              <a:ext uri="{FF2B5EF4-FFF2-40B4-BE49-F238E27FC236}">
                <a16:creationId xmlns:a16="http://schemas.microsoft.com/office/drawing/2014/main" id="{0358B335-EBE3-6B27-EE33-A70E28EE261B}"/>
              </a:ext>
            </a:extLst>
          </p:cNvPr>
          <p:cNvSpPr txBox="1">
            <a:spLocks/>
          </p:cNvSpPr>
          <p:nvPr/>
        </p:nvSpPr>
        <p:spPr>
          <a:xfrm>
            <a:off x="3805765" y="6282266"/>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err="1">
                <a:solidFill>
                  <a:srgbClr val="7F7F7F"/>
                </a:solidFill>
              </a:rPr>
              <a:t>Sources</a:t>
            </a:r>
            <a:r>
              <a:rPr lang="pl-PL" sz="1200" dirty="0">
                <a:solidFill>
                  <a:srgbClr val="7F7F7F"/>
                </a:solidFill>
              </a:rPr>
              <a:t>: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3495950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C856F6-5FC7-5F7F-BC67-0535B3A43E43}"/>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9AC2370D-769A-5A91-4F98-B93473921D89}"/>
              </a:ext>
            </a:extLst>
          </p:cNvPr>
          <p:cNvSpPr>
            <a:spLocks noGrp="1"/>
          </p:cNvSpPr>
          <p:nvPr>
            <p:ph type="title"/>
          </p:nvPr>
        </p:nvSpPr>
        <p:spPr/>
        <p:txBody>
          <a:bodyPr/>
          <a:lstStyle/>
          <a:p>
            <a:r>
              <a:rPr lang="pl-PL" dirty="0"/>
              <a:t>Event log example</a:t>
            </a:r>
          </a:p>
        </p:txBody>
      </p:sp>
      <p:graphicFrame>
        <p:nvGraphicFramePr>
          <p:cNvPr id="3" name="Table 2">
            <a:extLst>
              <a:ext uri="{FF2B5EF4-FFF2-40B4-BE49-F238E27FC236}">
                <a16:creationId xmlns:a16="http://schemas.microsoft.com/office/drawing/2014/main" id="{E4F36D49-6EB2-FDAC-7B71-2E29A0FE12E5}"/>
              </a:ext>
            </a:extLst>
          </p:cNvPr>
          <p:cNvGraphicFramePr>
            <a:graphicFrameLocks noGrp="1"/>
          </p:cNvGraphicFramePr>
          <p:nvPr>
            <p:extLst>
              <p:ext uri="{D42A27DB-BD31-4B8C-83A1-F6EECF244321}">
                <p14:modId xmlns:p14="http://schemas.microsoft.com/office/powerpoint/2010/main" val="704508565"/>
              </p:ext>
            </p:extLst>
          </p:nvPr>
        </p:nvGraphicFramePr>
        <p:xfrm>
          <a:off x="2323570" y="3429000"/>
          <a:ext cx="7544859" cy="2563182"/>
        </p:xfrm>
        <a:graphic>
          <a:graphicData uri="http://schemas.openxmlformats.org/drawingml/2006/table">
            <a:tbl>
              <a:tblPr firstRow="1" firstCol="1" bandRow="1">
                <a:tableStyleId>{5C22544A-7EE6-4342-B048-85BDC9FD1C3A}</a:tableStyleId>
              </a:tblPr>
              <a:tblGrid>
                <a:gridCol w="1327269">
                  <a:extLst>
                    <a:ext uri="{9D8B030D-6E8A-4147-A177-3AD203B41FA5}">
                      <a16:colId xmlns:a16="http://schemas.microsoft.com/office/drawing/2014/main" val="3811519966"/>
                    </a:ext>
                  </a:extLst>
                </a:gridCol>
                <a:gridCol w="2664980">
                  <a:extLst>
                    <a:ext uri="{9D8B030D-6E8A-4147-A177-3AD203B41FA5}">
                      <a16:colId xmlns:a16="http://schemas.microsoft.com/office/drawing/2014/main" val="2746150660"/>
                    </a:ext>
                  </a:extLst>
                </a:gridCol>
                <a:gridCol w="2071834">
                  <a:extLst>
                    <a:ext uri="{9D8B030D-6E8A-4147-A177-3AD203B41FA5}">
                      <a16:colId xmlns:a16="http://schemas.microsoft.com/office/drawing/2014/main" val="1114958275"/>
                    </a:ext>
                  </a:extLst>
                </a:gridCol>
                <a:gridCol w="1480776">
                  <a:extLst>
                    <a:ext uri="{9D8B030D-6E8A-4147-A177-3AD203B41FA5}">
                      <a16:colId xmlns:a16="http://schemas.microsoft.com/office/drawing/2014/main" val="3705078929"/>
                    </a:ext>
                  </a:extLst>
                </a:gridCol>
              </a:tblGrid>
              <a:tr h="0">
                <a:tc>
                  <a:txBody>
                    <a:bodyPr/>
                    <a:lstStyle/>
                    <a:p>
                      <a:pPr algn="l">
                        <a:lnSpc>
                          <a:spcPct val="150000"/>
                        </a:lnSpc>
                        <a:spcAft>
                          <a:spcPts val="600"/>
                        </a:spcAft>
                      </a:pPr>
                      <a:r>
                        <a:rPr lang="en-US" sz="1400" kern="100">
                          <a:effectLst/>
                        </a:rPr>
                        <a:t>Case ID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600"/>
                        </a:spcAft>
                      </a:pPr>
                      <a:r>
                        <a:rPr lang="en-US" sz="1400" kern="100">
                          <a:effectLst/>
                        </a:rPr>
                        <a:t>Activity Name</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600"/>
                        </a:spcAft>
                      </a:pPr>
                      <a:r>
                        <a:rPr lang="en-US" sz="1400" kern="100">
                          <a:effectLst/>
                        </a:rPr>
                        <a:t>Timestamp</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l">
                        <a:lnSpc>
                          <a:spcPct val="150000"/>
                        </a:lnSpc>
                        <a:spcAft>
                          <a:spcPts val="600"/>
                        </a:spcAft>
                      </a:pPr>
                      <a:r>
                        <a:rPr lang="en-US" sz="1400" kern="100">
                          <a:effectLst/>
                        </a:rPr>
                        <a:t>Resource</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2898855"/>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Call Received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09:00</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A</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9351478"/>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Issue Identified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09:15</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A</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2672729"/>
                  </a:ext>
                </a:extLst>
              </a:tr>
              <a:tr h="0">
                <a:tc>
                  <a:txBody>
                    <a:bodyPr/>
                    <a:lstStyle/>
                    <a:p>
                      <a:pPr algn="just">
                        <a:lnSpc>
                          <a:spcPct val="150000"/>
                        </a:lnSpc>
                        <a:spcAft>
                          <a:spcPts val="600"/>
                        </a:spcAft>
                      </a:pPr>
                      <a:r>
                        <a:rPr lang="en-US" sz="1400" kern="100">
                          <a:effectLst/>
                        </a:rPr>
                        <a:t>1002</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Call Received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10:17</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C</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2648020"/>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Escalation</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10:20</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A</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4784523"/>
                  </a:ext>
                </a:extLst>
              </a:tr>
              <a:tr h="0">
                <a:tc>
                  <a:txBody>
                    <a:bodyPr/>
                    <a:lstStyle/>
                    <a:p>
                      <a:pPr algn="just">
                        <a:lnSpc>
                          <a:spcPct val="150000"/>
                        </a:lnSpc>
                        <a:spcAft>
                          <a:spcPts val="600"/>
                        </a:spcAft>
                      </a:pPr>
                      <a:r>
                        <a:rPr lang="en-US" sz="1400" kern="100">
                          <a:effectLst/>
                        </a:rPr>
                        <a:t>1002</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Information Given</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10:26</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C</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731044"/>
                  </a:ext>
                </a:extLst>
              </a:tr>
              <a:tr h="0">
                <a:tc>
                  <a:txBody>
                    <a:bodyPr/>
                    <a:lstStyle/>
                    <a:p>
                      <a:pPr algn="just">
                        <a:lnSpc>
                          <a:spcPct val="150000"/>
                        </a:lnSpc>
                        <a:spcAft>
                          <a:spcPts val="600"/>
                        </a:spcAft>
                      </a:pPr>
                      <a:r>
                        <a:rPr lang="en-US" sz="1400" kern="100">
                          <a:effectLst/>
                        </a:rPr>
                        <a:t>1002</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Call Concluded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10:28</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C</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6784738"/>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Tech Support Call</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11:43</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Agent B</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86432282"/>
                  </a:ext>
                </a:extLst>
              </a:tr>
              <a:tr h="0">
                <a:tc>
                  <a:txBody>
                    <a:bodyPr/>
                    <a:lstStyle/>
                    <a:p>
                      <a:pPr algn="just">
                        <a:lnSpc>
                          <a:spcPct val="150000"/>
                        </a:lnSpc>
                        <a:spcAft>
                          <a:spcPts val="600"/>
                        </a:spcAft>
                      </a:pPr>
                      <a:r>
                        <a:rPr lang="en-US" sz="1400" kern="100">
                          <a:effectLst/>
                        </a:rPr>
                        <a:t>1001</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Issue Resolved</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a:effectLst/>
                        </a:rPr>
                        <a:t>2023-15-12 11:59</a:t>
                      </a:r>
                      <a:endParaRPr lang="hr-HR" sz="1800" kern="10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600"/>
                        </a:spcAft>
                      </a:pPr>
                      <a:r>
                        <a:rPr lang="en-US" sz="1400" kern="100" dirty="0">
                          <a:effectLst/>
                        </a:rPr>
                        <a:t>Agent B</a:t>
                      </a:r>
                      <a:endParaRPr lang="hr-HR" sz="1800" kern="100" dirty="0">
                        <a:effectLst/>
                        <a:latin typeface="Tahoma" panose="020B060403050404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55562168"/>
                  </a:ext>
                </a:extLst>
              </a:tr>
            </a:tbl>
          </a:graphicData>
        </a:graphic>
      </p:graphicFrame>
      <p:sp>
        <p:nvSpPr>
          <p:cNvPr id="6" name="Symbol zastępczy zawartości 4">
            <a:extLst>
              <a:ext uri="{FF2B5EF4-FFF2-40B4-BE49-F238E27FC236}">
                <a16:creationId xmlns:a16="http://schemas.microsoft.com/office/drawing/2014/main" id="{DA456B3F-52A8-CE2C-D838-B60AF24947C1}"/>
              </a:ext>
            </a:extLst>
          </p:cNvPr>
          <p:cNvSpPr>
            <a:spLocks noGrp="1"/>
          </p:cNvSpPr>
          <p:nvPr>
            <p:ph idx="1"/>
          </p:nvPr>
        </p:nvSpPr>
        <p:spPr>
          <a:xfrm>
            <a:off x="838200" y="1825625"/>
            <a:ext cx="10515600" cy="4351338"/>
          </a:xfrm>
        </p:spPr>
        <p:txBody>
          <a:bodyPr>
            <a:normAutofit/>
          </a:bodyPr>
          <a:lstStyle/>
          <a:p>
            <a:r>
              <a:rPr lang="hr-HR" sz="1800" dirty="0">
                <a:effectLst/>
                <a:latin typeface="Tahoma" panose="020B0604030504040204" pitchFamily="34" charset="0"/>
                <a:ea typeface="Calibri" panose="020F0502020204030204" pitchFamily="34" charset="0"/>
                <a:cs typeface="Times New Roman" panose="02020603050405020304" pitchFamily="18" charset="0"/>
              </a:rPr>
              <a:t>Event log must </a:t>
            </a:r>
            <a:r>
              <a:rPr lang="hr-HR" sz="1800" dirty="0" err="1">
                <a:effectLst/>
                <a:latin typeface="Tahoma" panose="020B0604030504040204" pitchFamily="34" charset="0"/>
                <a:ea typeface="Calibri" panose="020F0502020204030204" pitchFamily="34" charset="0"/>
                <a:cs typeface="Times New Roman" panose="02020603050405020304" pitchFamily="18" charset="0"/>
              </a:rPr>
              <a:t>contain</a:t>
            </a:r>
            <a:r>
              <a:rPr lang="hr-HR"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dirty="0">
                <a:effectLst/>
                <a:latin typeface="Tahoma" panose="020B0604030504040204" pitchFamily="34" charset="0"/>
                <a:ea typeface="Calibri" panose="020F0502020204030204" pitchFamily="34" charset="0"/>
                <a:cs typeface="Times New Roman" panose="02020603050405020304" pitchFamily="18" charset="0"/>
              </a:rPr>
              <a:t>a case ID, an activity name and a timestamp</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case</a:t>
            </a:r>
            <a:r>
              <a:rPr lang="en-US" sz="1800" dirty="0">
                <a:effectLst/>
                <a:latin typeface="Tahoma" panose="020B0604030504040204" pitchFamily="34" charset="0"/>
                <a:ea typeface="Calibri" panose="020F0502020204030204" pitchFamily="34" charset="0"/>
                <a:cs typeface="Times New Roman" panose="02020603050405020304" pitchFamily="18" charset="0"/>
              </a:rPr>
              <a:t> (process instance) is the entity being handled by the process that is analyzed</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an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activity</a:t>
            </a:r>
            <a:r>
              <a:rPr lang="en-US" sz="1800" dirty="0">
                <a:effectLst/>
                <a:latin typeface="Tahoma" panose="020B0604030504040204" pitchFamily="34" charset="0"/>
                <a:ea typeface="Calibri" panose="020F0502020204030204" pitchFamily="34" charset="0"/>
                <a:cs typeface="Times New Roman" panose="02020603050405020304" pitchFamily="18" charset="0"/>
              </a:rPr>
              <a:t> is a well-defined step in the process </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a</a:t>
            </a:r>
            <a:r>
              <a:rPr lang="en-US" sz="1800" dirty="0">
                <a:effectLst/>
                <a:latin typeface="Tahoma" panose="020B0604030504040204" pitchFamily="34" charset="0"/>
                <a:ea typeface="Calibri" panose="020F0502020204030204" pitchFamily="34" charset="0"/>
                <a:cs typeface="Times New Roman" panose="02020603050405020304" pitchFamily="18" charset="0"/>
              </a:rPr>
              <a:t> </a:t>
            </a:r>
            <a:r>
              <a:rPr lang="en-US" sz="1800" b="1" dirty="0">
                <a:solidFill>
                  <a:srgbClr val="1065AB"/>
                </a:solidFill>
                <a:effectLst/>
                <a:latin typeface="Tahoma" panose="020B0604030504040204" pitchFamily="34" charset="0"/>
                <a:ea typeface="Calibri" panose="020F0502020204030204" pitchFamily="34" charset="0"/>
                <a:cs typeface="Times New Roman" panose="02020603050405020304" pitchFamily="18" charset="0"/>
              </a:rPr>
              <a:t>timestamp</a:t>
            </a:r>
            <a:r>
              <a:rPr lang="en-US" sz="1800" dirty="0">
                <a:effectLst/>
                <a:latin typeface="Tahoma" panose="020B0604030504040204" pitchFamily="34" charset="0"/>
                <a:ea typeface="Calibri" panose="020F0502020204030204" pitchFamily="34" charset="0"/>
                <a:cs typeface="Times New Roman" panose="02020603050405020304" pitchFamily="18" charset="0"/>
              </a:rPr>
              <a:t> is the date and time at which the activity is performed</a:t>
            </a:r>
            <a:endParaRPr lang="pl-PL" sz="650" dirty="0"/>
          </a:p>
        </p:txBody>
      </p:sp>
    </p:spTree>
    <p:extLst>
      <p:ext uri="{BB962C8B-B14F-4D97-AF65-F5344CB8AC3E}">
        <p14:creationId xmlns:p14="http://schemas.microsoft.com/office/powerpoint/2010/main" val="11196161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Process mining</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After extracting the data (event logs) from the information systems (e.g. as a CSV or XLS file), the data is imported into special process mining software</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Based on the imported data, the process mining software discovers a process model</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This model can then be analyzed to determine whether there are some bottlenecks, problems or opportunities for improvement</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Process Mining is applicable to all kinds of operational processes (organizations and systems)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Analyzing hospital treatment procedures</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enhancing customer service procedures in a multinational</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comprehending booking site users' browsing habits</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assessing baggage handling system malfunctions</a:t>
            </a:r>
            <a:endParaRPr lang="pl-PL" sz="1600" dirty="0"/>
          </a:p>
        </p:txBody>
      </p:sp>
    </p:spTree>
    <p:extLst>
      <p:ext uri="{BB962C8B-B14F-4D97-AF65-F5344CB8AC3E}">
        <p14:creationId xmlns:p14="http://schemas.microsoft.com/office/powerpoint/2010/main" val="3534311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ytuł 6">
            <a:extLst>
              <a:ext uri="{FF2B5EF4-FFF2-40B4-BE49-F238E27FC236}">
                <a16:creationId xmlns:a16="http://schemas.microsoft.com/office/drawing/2014/main" id="{0CB6B79D-13A1-418A-3CD7-076077286145}"/>
              </a:ext>
            </a:extLst>
          </p:cNvPr>
          <p:cNvSpPr>
            <a:spLocks noGrp="1"/>
          </p:cNvSpPr>
          <p:nvPr>
            <p:ph type="title"/>
          </p:nvPr>
        </p:nvSpPr>
        <p:spPr/>
        <p:txBody>
          <a:bodyPr/>
          <a:lstStyle/>
          <a:p>
            <a:r>
              <a:rPr lang="pl-PL" dirty="0" err="1"/>
              <a:t>Summary</a:t>
            </a:r>
            <a:endParaRPr lang="pl-PL" dirty="0"/>
          </a:p>
        </p:txBody>
      </p:sp>
      <p:sp>
        <p:nvSpPr>
          <p:cNvPr id="8" name="Symbol zastępczy zawartości 7">
            <a:extLst>
              <a:ext uri="{FF2B5EF4-FFF2-40B4-BE49-F238E27FC236}">
                <a16:creationId xmlns:a16="http://schemas.microsoft.com/office/drawing/2014/main" id="{BA68647D-8959-AECA-FF1C-384AA40B609E}"/>
              </a:ext>
            </a:extLst>
          </p:cNvPr>
          <p:cNvSpPr>
            <a:spLocks noGrp="1"/>
          </p:cNvSpPr>
          <p:nvPr>
            <p:ph idx="1"/>
          </p:nvPr>
        </p:nvSpPr>
        <p:spPr>
          <a:xfrm>
            <a:off x="1244600" y="1842559"/>
            <a:ext cx="10298651" cy="3626908"/>
          </a:xfrm>
          <a:solidFill>
            <a:schemeClr val="bg1">
              <a:lumMod val="95000"/>
            </a:schemeClr>
          </a:solidFill>
        </p:spPr>
        <p:txBody>
          <a:bodyPr>
            <a:normAutofit/>
          </a:bodyPr>
          <a:lstStyle/>
          <a:p>
            <a:r>
              <a:rPr lang="en-US" sz="1800" dirty="0">
                <a:effectLst/>
                <a:latin typeface="Tahoma" panose="020B0604030504040204" pitchFamily="34" charset="0"/>
                <a:ea typeface="Calibri" panose="020F0502020204030204" pitchFamily="34" charset="0"/>
                <a:cs typeface="Times New Roman" panose="02020603050405020304" pitchFamily="18" charset="0"/>
              </a:rPr>
              <a:t>To stay competitive in today's business environment, effective management and ongoing process improvement are critical</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Business Process Management (BPM) and Process Mining</a:t>
            </a:r>
            <a:r>
              <a:rPr lang="hr-HR" sz="1800" dirty="0">
                <a:effectLst/>
                <a:latin typeface="Tahoma" panose="020B0604030504040204" pitchFamily="34" charset="0"/>
                <a:ea typeface="Calibri" panose="020F0502020204030204" pitchFamily="34" charset="0"/>
                <a:cs typeface="Times New Roman" panose="02020603050405020304" pitchFamily="18" charset="0"/>
              </a:rPr>
              <a:t> are</a:t>
            </a:r>
            <a:r>
              <a:rPr lang="en-US" sz="1800" dirty="0">
                <a:effectLst/>
                <a:latin typeface="Tahoma" panose="020B0604030504040204" pitchFamily="34" charset="0"/>
                <a:ea typeface="Calibri" panose="020F0502020204030204" pitchFamily="34" charset="0"/>
                <a:cs typeface="Times New Roman" panose="02020603050405020304" pitchFamily="18" charset="0"/>
              </a:rPr>
              <a:t> two important parts of business intelligence that help companies analyze, optimize, and enhance their operational processes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BPM provides an organized and structured method for identifying, designing, executing, monitoring, and improving business processes while aligning them with the organization's strategic objectives</a:t>
            </a:r>
            <a:endParaRPr lang="hr-HR" sz="1800" dirty="0">
              <a:ea typeface="Calibri" panose="020F0502020204030204" pitchFamily="34" charset="0"/>
              <a:cs typeface="Times New Roman" panose="02020603050405020304" pitchFamily="18" charset="0"/>
            </a:endParaRPr>
          </a:p>
          <a:p>
            <a:r>
              <a:rPr lang="en-US" sz="1800" dirty="0">
                <a:effectLst/>
                <a:latin typeface="Tahoma" panose="020B0604030504040204" pitchFamily="34" charset="0"/>
                <a:ea typeface="Calibri" panose="020F0502020204030204" pitchFamily="34" charset="0"/>
                <a:cs typeface="Times New Roman" panose="02020603050405020304" pitchFamily="18" charset="0"/>
              </a:rPr>
              <a:t>Process mining, on the other hand, is a tool for identifying and enhancing actual processes through the extraction of knowledge from event logs found in modern business information systems</a:t>
            </a:r>
            <a:endParaRPr lang="pl-PL" sz="1800" dirty="0">
              <a:effectLst/>
              <a:latin typeface="Tahoma"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8298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1800" dirty="0" err="1"/>
              <a:t>Every</a:t>
            </a:r>
            <a:r>
              <a:rPr lang="hr-HR" sz="1800" dirty="0"/>
              <a:t> </a:t>
            </a:r>
            <a:r>
              <a:rPr lang="hr-HR" sz="1800" dirty="0" err="1"/>
              <a:t>organization</a:t>
            </a:r>
            <a:r>
              <a:rPr lang="hr-HR" sz="1800" dirty="0"/>
              <a:t> </a:t>
            </a:r>
            <a:r>
              <a:rPr lang="en-US" sz="1800" dirty="0">
                <a:effectLst/>
                <a:latin typeface="Tahoma" panose="020B0604030504040204" pitchFamily="34" charset="0"/>
                <a:ea typeface="Calibri" panose="020F0502020204030204" pitchFamily="34" charset="0"/>
                <a:cs typeface="Times New Roman" panose="02020603050405020304" pitchFamily="18" charset="0"/>
              </a:rPr>
              <a:t>is a complex system of interconnected processes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b="1" dirty="0" err="1">
                <a:solidFill>
                  <a:srgbClr val="015BA6"/>
                </a:solidFill>
                <a:cs typeface="Times New Roman" panose="02020603050405020304" pitchFamily="18" charset="0"/>
              </a:rPr>
              <a:t>Processes</a:t>
            </a:r>
            <a:r>
              <a:rPr lang="hr-HR" sz="1800" dirty="0">
                <a:cs typeface="Times New Roman" panose="02020603050405020304" pitchFamily="18" charset="0"/>
              </a:rPr>
              <a:t> - </a:t>
            </a:r>
            <a:r>
              <a:rPr lang="en-US" sz="1800" dirty="0">
                <a:effectLst/>
                <a:latin typeface="Tahoma" panose="020B0604030504040204" pitchFamily="34" charset="0"/>
                <a:ea typeface="Calibri" panose="020F0502020204030204" pitchFamily="34" charset="0"/>
                <a:cs typeface="Times New Roman" panose="02020603050405020304" pitchFamily="18" charset="0"/>
              </a:rPr>
              <a:t>structured activities undertaken to accomplish a specific organizational goal</a:t>
            </a:r>
            <a:endParaRPr lang="hr-HR" sz="1800" dirty="0">
              <a:ea typeface="Calibri" panose="020F0502020204030204" pitchFamily="34" charset="0"/>
              <a:cs typeface="Times New Roman" panose="02020603050405020304" pitchFamily="18" charset="0"/>
            </a:endParaRPr>
          </a:p>
          <a:p>
            <a:pPr lvl="1"/>
            <a:r>
              <a:rPr lang="en-US" sz="1800" dirty="0">
                <a:effectLst/>
                <a:latin typeface="Tahoma" panose="020B0604030504040204" pitchFamily="34" charset="0"/>
                <a:ea typeface="Calibri" panose="020F0502020204030204" pitchFamily="34" charset="0"/>
                <a:cs typeface="Times New Roman" panose="02020603050405020304" pitchFamily="18" charset="0"/>
              </a:rPr>
              <a:t>in a manufacturing company, key processes might include product design, raw materials procurement, manufacturing, quality control, and distribution</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pPr lvl="1"/>
            <a:r>
              <a:rPr lang="hr-HR" sz="1800" dirty="0">
                <a:effectLst/>
                <a:latin typeface="Tahoma" panose="020B0604030504040204" pitchFamily="34" charset="0"/>
                <a:ea typeface="Calibri" panose="020F0502020204030204" pitchFamily="34" charset="0"/>
                <a:cs typeface="Times New Roman" panose="02020603050405020304" pitchFamily="18" charset="0"/>
              </a:rPr>
              <a:t>i</a:t>
            </a:r>
            <a:r>
              <a:rPr lang="en-US" sz="1800" dirty="0">
                <a:effectLst/>
                <a:latin typeface="Tahoma" panose="020B0604030504040204" pitchFamily="34" charset="0"/>
                <a:ea typeface="Calibri" panose="020F0502020204030204" pitchFamily="34" charset="0"/>
                <a:cs typeface="Times New Roman" panose="02020603050405020304" pitchFamily="18" charset="0"/>
              </a:rPr>
              <a:t>n a service-oriented business like a bank, processes include account opening, loan processing, customer service, and compliance checks</a:t>
            </a:r>
            <a:endParaRPr lang="hr-HR" sz="1800" dirty="0">
              <a:effectLst/>
              <a:latin typeface="Tahoma" panose="020B0604030504040204" pitchFamily="34" charset="0"/>
              <a:ea typeface="Calibri" panose="020F0502020204030204" pitchFamily="34" charset="0"/>
              <a:cs typeface="Times New Roman" panose="02020603050405020304" pitchFamily="18" charset="0"/>
            </a:endParaRPr>
          </a:p>
          <a:p>
            <a:r>
              <a:rPr lang="hr-HR" sz="1800" dirty="0">
                <a:cs typeface="Times New Roman" panose="02020603050405020304" pitchFamily="18" charset="0"/>
              </a:rPr>
              <a:t>Business </a:t>
            </a:r>
            <a:r>
              <a:rPr lang="hr-HR" sz="1800" dirty="0" err="1">
                <a:cs typeface="Times New Roman" panose="02020603050405020304" pitchFamily="18" charset="0"/>
              </a:rPr>
              <a:t>process</a:t>
            </a:r>
            <a:r>
              <a:rPr lang="hr-HR" sz="1800" dirty="0">
                <a:cs typeface="Times New Roman" panose="02020603050405020304" pitchFamily="18" charset="0"/>
              </a:rPr>
              <a:t> </a:t>
            </a:r>
            <a:r>
              <a:rPr lang="hr-HR" sz="1800" dirty="0" err="1">
                <a:cs typeface="Times New Roman" panose="02020603050405020304" pitchFamily="18" charset="0"/>
              </a:rPr>
              <a:t>consists</a:t>
            </a:r>
            <a:r>
              <a:rPr lang="hr-HR" sz="1800" dirty="0">
                <a:cs typeface="Times New Roman" panose="02020603050405020304" pitchFamily="18" charset="0"/>
              </a:rPr>
              <a:t> </a:t>
            </a:r>
            <a:r>
              <a:rPr lang="hr-HR" sz="1800" dirty="0" err="1">
                <a:cs typeface="Times New Roman" panose="02020603050405020304" pitchFamily="18" charset="0"/>
              </a:rPr>
              <a:t>of</a:t>
            </a:r>
            <a:r>
              <a:rPr lang="hr-HR" sz="1800" dirty="0">
                <a:cs typeface="Times New Roman" panose="02020603050405020304" pitchFamily="18" charset="0"/>
              </a:rPr>
              <a:t>:</a:t>
            </a:r>
          </a:p>
          <a:p>
            <a:pPr lvl="1"/>
            <a:r>
              <a:rPr lang="hr-HR" sz="1400" b="1" dirty="0" err="1">
                <a:solidFill>
                  <a:srgbClr val="015BA6"/>
                </a:solidFill>
                <a:cs typeface="Times New Roman" panose="02020603050405020304" pitchFamily="18" charset="0"/>
              </a:rPr>
              <a:t>Events</a:t>
            </a:r>
            <a:r>
              <a:rPr lang="hr-HR" sz="1400" dirty="0">
                <a:cs typeface="Times New Roman" panose="02020603050405020304" pitchFamily="18" charset="0"/>
              </a:rPr>
              <a:t> - t</a:t>
            </a:r>
            <a:r>
              <a:rPr lang="en-US" sz="1400" dirty="0" err="1">
                <a:cs typeface="Times New Roman" panose="02020603050405020304" pitchFamily="18" charset="0"/>
              </a:rPr>
              <a:t>hings</a:t>
            </a:r>
            <a:r>
              <a:rPr lang="en-US" sz="1400" dirty="0">
                <a:cs typeface="Times New Roman" panose="02020603050405020304" pitchFamily="18" charset="0"/>
              </a:rPr>
              <a:t> which do not have a duration and happen atomically (e.g. ‘Order received’)</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Activities</a:t>
            </a:r>
            <a:r>
              <a:rPr lang="hr-HR" sz="1400" dirty="0">
                <a:cs typeface="Times New Roman" panose="02020603050405020304" pitchFamily="18" charset="0"/>
              </a:rPr>
              <a:t> - </a:t>
            </a:r>
            <a:r>
              <a:rPr lang="en-US" sz="1400" dirty="0">
                <a:cs typeface="Times New Roman" panose="02020603050405020304" pitchFamily="18" charset="0"/>
              </a:rPr>
              <a:t>tasks or operations that are interconnected and whose execution fulfills the goal of the business process (e.g. ‘Pay the invoice’)</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Decisions</a:t>
            </a:r>
            <a:r>
              <a:rPr lang="hr-HR" sz="1400" dirty="0">
                <a:cs typeface="Times New Roman" panose="02020603050405020304" pitchFamily="18" charset="0"/>
              </a:rPr>
              <a:t> - </a:t>
            </a:r>
            <a:r>
              <a:rPr lang="en-US" sz="1400" dirty="0">
                <a:cs typeface="Times New Roman" panose="02020603050405020304" pitchFamily="18" charset="0"/>
              </a:rPr>
              <a:t>stage at which the process decides which direction it will go in the future</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Actors</a:t>
            </a:r>
            <a:r>
              <a:rPr lang="hr-HR" sz="1400" dirty="0">
                <a:cs typeface="Times New Roman" panose="02020603050405020304" pitchFamily="18" charset="0"/>
              </a:rPr>
              <a:t> - </a:t>
            </a:r>
            <a:r>
              <a:rPr lang="en-US" sz="1400" dirty="0">
                <a:cs typeface="Times New Roman" panose="02020603050405020304" pitchFamily="18" charset="0"/>
              </a:rPr>
              <a:t>people, organizations or software systems that perform the process activities</a:t>
            </a:r>
            <a:endParaRPr lang="hr-HR" sz="1400" dirty="0">
              <a:cs typeface="Times New Roman" panose="02020603050405020304" pitchFamily="18" charset="0"/>
            </a:endParaRPr>
          </a:p>
          <a:p>
            <a:pPr lvl="1"/>
            <a:r>
              <a:rPr lang="hr-HR" sz="1400" b="1" dirty="0" err="1">
                <a:solidFill>
                  <a:srgbClr val="015BA6"/>
                </a:solidFill>
                <a:cs typeface="Times New Roman" panose="02020603050405020304" pitchFamily="18" charset="0"/>
              </a:rPr>
              <a:t>Objects</a:t>
            </a:r>
            <a:r>
              <a:rPr lang="hr-HR" sz="1400" dirty="0">
                <a:cs typeface="Times New Roman" panose="02020603050405020304" pitchFamily="18" charset="0"/>
              </a:rPr>
              <a:t> - </a:t>
            </a:r>
            <a:r>
              <a:rPr lang="en-US" sz="1400" dirty="0">
                <a:cs typeface="Times New Roman" panose="02020603050405020304" pitchFamily="18" charset="0"/>
              </a:rPr>
              <a:t>equipment, materials, paper documents (physical objects), electronic documents and records (informational objects)</a:t>
            </a:r>
            <a:endParaRPr lang="pl-PL" sz="1400" dirty="0">
              <a:cs typeface="Times New Roman" panose="02020603050405020304" pitchFamily="18" charset="0"/>
            </a:endParaRPr>
          </a:p>
        </p:txBody>
      </p:sp>
    </p:spTree>
    <p:extLst>
      <p:ext uri="{BB962C8B-B14F-4D97-AF65-F5344CB8AC3E}">
        <p14:creationId xmlns:p14="http://schemas.microsoft.com/office/powerpoint/2010/main" val="19527729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E85824-A001-2263-7D8B-EE06AD68A5F2}"/>
            </a:ext>
          </a:extLst>
        </p:cNvPr>
        <p:cNvGrpSpPr/>
        <p:nvPr/>
      </p:nvGrpSpPr>
      <p:grpSpPr>
        <a:xfrm>
          <a:off x="0" y="0"/>
          <a:ext cx="0" cy="0"/>
          <a:chOff x="0" y="0"/>
          <a:chExt cx="0" cy="0"/>
        </a:xfrm>
      </p:grpSpPr>
      <p:sp>
        <p:nvSpPr>
          <p:cNvPr id="3" name="Tytuł 2">
            <a:extLst>
              <a:ext uri="{FF2B5EF4-FFF2-40B4-BE49-F238E27FC236}">
                <a16:creationId xmlns:a16="http://schemas.microsoft.com/office/drawing/2014/main" id="{4C80B287-0931-FC86-7ACD-C67A59D713C4}"/>
              </a:ext>
            </a:extLst>
          </p:cNvPr>
          <p:cNvSpPr>
            <a:spLocks noGrp="1"/>
          </p:cNvSpPr>
          <p:nvPr>
            <p:ph type="ctrTitle"/>
          </p:nvPr>
        </p:nvSpPr>
        <p:spPr>
          <a:xfrm>
            <a:off x="1524000" y="1335773"/>
            <a:ext cx="9144000" cy="4186454"/>
          </a:xfrm>
        </p:spPr>
        <p:txBody>
          <a:bodyPr>
            <a:normAutofit fontScale="90000"/>
          </a:bodyPr>
          <a:lstStyle/>
          <a:p>
            <a:r>
              <a:rPr lang="pl-PL" sz="4000" dirty="0" err="1"/>
              <a:t>Authors</a:t>
            </a:r>
            <a:r>
              <a:rPr lang="pl-PL" sz="4000" dirty="0"/>
              <a:t>:</a:t>
            </a:r>
            <a:br>
              <a:rPr lang="pl-PL" sz="4000" dirty="0"/>
            </a:br>
            <a:br>
              <a:rPr lang="pl-PL" sz="4000" dirty="0"/>
            </a:br>
            <a:r>
              <a:rPr lang="pl-PL" sz="4000" b="0" dirty="0">
                <a:solidFill>
                  <a:schemeClr val="tx1"/>
                </a:solidFill>
              </a:rPr>
              <a:t>Dario Šebalj</a:t>
            </a:r>
            <a:br>
              <a:rPr lang="pl-PL" sz="4000" b="0" dirty="0">
                <a:solidFill>
                  <a:schemeClr val="tx1"/>
                </a:solidFill>
              </a:rPr>
            </a:br>
            <a:r>
              <a:rPr lang="pl-PL" sz="4000" b="0" dirty="0">
                <a:solidFill>
                  <a:schemeClr val="tx1"/>
                </a:solidFill>
              </a:rPr>
              <a:t>Dejan </a:t>
            </a:r>
            <a:r>
              <a:rPr lang="pl-PL" sz="4000" b="0" dirty="0" err="1">
                <a:solidFill>
                  <a:schemeClr val="tx1"/>
                </a:solidFill>
              </a:rPr>
              <a:t>Mirčetić</a:t>
            </a:r>
            <a:br>
              <a:rPr lang="pl-PL" sz="4000" b="0" dirty="0">
                <a:solidFill>
                  <a:schemeClr val="tx1"/>
                </a:solidFill>
              </a:rPr>
            </a:br>
            <a:r>
              <a:rPr lang="pl-PL" sz="4000" b="0" dirty="0">
                <a:solidFill>
                  <a:schemeClr val="tx1"/>
                </a:solidFill>
              </a:rPr>
              <a:t>Michał Adamczak</a:t>
            </a:r>
            <a:br>
              <a:rPr lang="pl-PL" sz="4000" dirty="0"/>
            </a:br>
            <a:br>
              <a:rPr lang="pl-PL" sz="4000" b="0" dirty="0">
                <a:solidFill>
                  <a:schemeClr val="tx1"/>
                </a:solidFill>
              </a:rPr>
            </a:br>
            <a:br>
              <a:rPr lang="pl-PL" sz="4000" dirty="0"/>
            </a:br>
            <a:r>
              <a:rPr lang="pl-PL" sz="4000" dirty="0" err="1"/>
              <a:t>Final</a:t>
            </a:r>
            <a:r>
              <a:rPr lang="pl-PL" sz="4000" dirty="0"/>
              <a:t> version: </a:t>
            </a:r>
            <a:r>
              <a:rPr lang="pl-PL" sz="4000" dirty="0" err="1"/>
              <a:t>June</a:t>
            </a:r>
            <a:r>
              <a:rPr lang="pl-PL" sz="4000" dirty="0"/>
              <a:t> 2025</a:t>
            </a:r>
          </a:p>
        </p:txBody>
      </p:sp>
    </p:spTree>
    <p:extLst>
      <p:ext uri="{BB962C8B-B14F-4D97-AF65-F5344CB8AC3E}">
        <p14:creationId xmlns:p14="http://schemas.microsoft.com/office/powerpoint/2010/main" val="31136281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a:extLst>
              <a:ext uri="{FF2B5EF4-FFF2-40B4-BE49-F238E27FC236}">
                <a16:creationId xmlns:a16="http://schemas.microsoft.com/office/drawing/2014/main" id="{5736179A-2A6B-1BB5-3527-A969A8C3E86B}"/>
              </a:ext>
            </a:extLst>
          </p:cNvPr>
          <p:cNvSpPr>
            <a:spLocks noGrp="1"/>
          </p:cNvSpPr>
          <p:nvPr>
            <p:ph type="ctrTitle"/>
          </p:nvPr>
        </p:nvSpPr>
        <p:spPr/>
        <p:txBody>
          <a:bodyPr/>
          <a:lstStyle/>
          <a:p>
            <a:r>
              <a:rPr lang="pl-PL" dirty="0" err="1"/>
              <a:t>Thank</a:t>
            </a:r>
            <a:r>
              <a:rPr lang="pl-PL" dirty="0"/>
              <a:t> </a:t>
            </a:r>
            <a:r>
              <a:rPr lang="pl-PL" dirty="0" err="1"/>
              <a:t>you</a:t>
            </a:r>
            <a:r>
              <a:rPr lang="pl-PL" dirty="0"/>
              <a:t> for </a:t>
            </a:r>
            <a:r>
              <a:rPr lang="pl-PL" dirty="0" err="1"/>
              <a:t>your</a:t>
            </a:r>
            <a:r>
              <a:rPr lang="pl-PL" dirty="0"/>
              <a:t> </a:t>
            </a:r>
            <a:r>
              <a:rPr lang="pl-PL" dirty="0" err="1"/>
              <a:t>attention</a:t>
            </a:r>
            <a:endParaRPr lang="pl-PL" dirty="0"/>
          </a:p>
        </p:txBody>
      </p:sp>
      <p:pic>
        <p:nvPicPr>
          <p:cNvPr id="5" name="Obraz 4" descr="Obraz zawierający symbol, Czcionka, Grafika, zrzut ekranu&#10;&#10;Opis wygenerowany automatycznie">
            <a:extLst>
              <a:ext uri="{FF2B5EF4-FFF2-40B4-BE49-F238E27FC236}">
                <a16:creationId xmlns:a16="http://schemas.microsoft.com/office/drawing/2014/main" id="{219FB407-FBDE-B3A7-7F61-3F9311B8C7B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4589" y="0"/>
            <a:ext cx="1227411" cy="429442"/>
          </a:xfrm>
          <a:prstGeom prst="rect">
            <a:avLst/>
          </a:prstGeom>
        </p:spPr>
      </p:pic>
    </p:spTree>
    <p:extLst>
      <p:ext uri="{BB962C8B-B14F-4D97-AF65-F5344CB8AC3E}">
        <p14:creationId xmlns:p14="http://schemas.microsoft.com/office/powerpoint/2010/main" val="4020019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ytuł 3">
            <a:extLst>
              <a:ext uri="{FF2B5EF4-FFF2-40B4-BE49-F238E27FC236}">
                <a16:creationId xmlns:a16="http://schemas.microsoft.com/office/drawing/2014/main" id="{1B53A616-BC45-7003-D00A-64BD15781752}"/>
              </a:ext>
            </a:extLst>
          </p:cNvPr>
          <p:cNvSpPr>
            <a:spLocks noGrp="1"/>
          </p:cNvSpPr>
          <p:nvPr>
            <p:ph type="title"/>
          </p:nvPr>
        </p:nvSpPr>
        <p:spPr/>
        <p:txBody>
          <a:bodyPr/>
          <a:lstStyle/>
          <a:p>
            <a:r>
              <a:rPr lang="pl-PL" dirty="0"/>
              <a:t>Business process</a:t>
            </a:r>
          </a:p>
        </p:txBody>
      </p:sp>
      <p:sp>
        <p:nvSpPr>
          <p:cNvPr id="5" name="Symbol zastępczy zawartości 4">
            <a:extLst>
              <a:ext uri="{FF2B5EF4-FFF2-40B4-BE49-F238E27FC236}">
                <a16:creationId xmlns:a16="http://schemas.microsoft.com/office/drawing/2014/main" id="{08B1E3E4-9C4A-4CF8-DBD2-8A61BD597723}"/>
              </a:ext>
            </a:extLst>
          </p:cNvPr>
          <p:cNvSpPr>
            <a:spLocks noGrp="1"/>
          </p:cNvSpPr>
          <p:nvPr>
            <p:ph idx="1"/>
          </p:nvPr>
        </p:nvSpPr>
        <p:spPr/>
        <p:txBody>
          <a:bodyPr>
            <a:normAutofit/>
          </a:bodyPr>
          <a:lstStyle/>
          <a:p>
            <a:r>
              <a:rPr lang="hr-HR" sz="2400" dirty="0"/>
              <a:t>T</a:t>
            </a:r>
            <a:r>
              <a:rPr lang="en-US" sz="2400" dirty="0"/>
              <a:t>he execution of a process results in one or more </a:t>
            </a:r>
            <a:r>
              <a:rPr lang="en-US" sz="2400" b="1" dirty="0">
                <a:solidFill>
                  <a:srgbClr val="015BA6"/>
                </a:solidFill>
              </a:rPr>
              <a:t>outcomes</a:t>
            </a:r>
            <a:r>
              <a:rPr lang="en-US" sz="2400" dirty="0"/>
              <a:t>. </a:t>
            </a:r>
            <a:endParaRPr lang="hr-HR" sz="2400" dirty="0"/>
          </a:p>
          <a:p>
            <a:r>
              <a:rPr lang="en-US" sz="2400" dirty="0"/>
              <a:t>An outcome should, in theory, benefit all parties involved in the process (</a:t>
            </a:r>
            <a:r>
              <a:rPr lang="en-US" sz="2400" b="1" dirty="0">
                <a:solidFill>
                  <a:srgbClr val="015BA6"/>
                </a:solidFill>
              </a:rPr>
              <a:t>positive outcome</a:t>
            </a:r>
            <a:r>
              <a:rPr lang="en-US" sz="2400" dirty="0"/>
              <a:t>). Sometimes this value is only partially or never reached (</a:t>
            </a:r>
            <a:r>
              <a:rPr lang="en-US" sz="2400" b="1" dirty="0">
                <a:solidFill>
                  <a:srgbClr val="015BA6"/>
                </a:solidFill>
              </a:rPr>
              <a:t>negative outcome</a:t>
            </a:r>
            <a:r>
              <a:rPr lang="en-US" sz="2400" dirty="0"/>
              <a:t>).</a:t>
            </a:r>
            <a:endParaRPr lang="hr-HR" sz="2400" dirty="0"/>
          </a:p>
          <a:p>
            <a:r>
              <a:rPr lang="pl-PL" sz="2400" dirty="0">
                <a:cs typeface="Times New Roman" panose="02020603050405020304" pitchFamily="18" charset="0"/>
              </a:rPr>
              <a:t>Business process is </a:t>
            </a:r>
            <a:r>
              <a:rPr lang="en-US" sz="2400" dirty="0">
                <a:cs typeface="Times New Roman" panose="02020603050405020304" pitchFamily="18" charset="0"/>
              </a:rPr>
              <a:t>a </a:t>
            </a:r>
            <a:r>
              <a:rPr lang="en-US" sz="2400" b="1" dirty="0">
                <a:solidFill>
                  <a:srgbClr val="015BA6"/>
                </a:solidFill>
                <a:cs typeface="Times New Roman" panose="02020603050405020304" pitchFamily="18" charset="0"/>
              </a:rPr>
              <a:t>collection of tasks and activities </a:t>
            </a:r>
            <a:r>
              <a:rPr lang="en-US" sz="2400" dirty="0">
                <a:cs typeface="Times New Roman" panose="02020603050405020304" pitchFamily="18" charset="0"/>
              </a:rPr>
              <a:t>(business operations and actions) consisting of employees, materials, machines, systems, and methods that are being structured in such a way as to design, create, and deliver a product or a service to the consumer</a:t>
            </a:r>
            <a:r>
              <a:rPr lang="hr-HR" sz="2400" dirty="0">
                <a:cs typeface="Times New Roman" panose="02020603050405020304" pitchFamily="18" charset="0"/>
              </a:rPr>
              <a:t> (von </a:t>
            </a:r>
            <a:r>
              <a:rPr lang="hr-HR" sz="2400" dirty="0" err="1">
                <a:cs typeface="Times New Roman" panose="02020603050405020304" pitchFamily="18" charset="0"/>
              </a:rPr>
              <a:t>Scheel</a:t>
            </a:r>
            <a:r>
              <a:rPr lang="hr-HR" sz="2400" dirty="0">
                <a:cs typeface="Times New Roman" panose="02020603050405020304" pitchFamily="18" charset="0"/>
              </a:rPr>
              <a:t> </a:t>
            </a:r>
            <a:r>
              <a:rPr lang="hr-HR" sz="2400" dirty="0" err="1">
                <a:cs typeface="Times New Roman" panose="02020603050405020304" pitchFamily="18" charset="0"/>
              </a:rPr>
              <a:t>et</a:t>
            </a:r>
            <a:r>
              <a:rPr lang="hr-HR" sz="2400" dirty="0">
                <a:cs typeface="Times New Roman" panose="02020603050405020304" pitchFamily="18" charset="0"/>
              </a:rPr>
              <a:t> </a:t>
            </a:r>
            <a:r>
              <a:rPr lang="hr-HR" sz="2400" dirty="0" err="1">
                <a:cs typeface="Times New Roman" panose="02020603050405020304" pitchFamily="18" charset="0"/>
              </a:rPr>
              <a:t>al</a:t>
            </a:r>
            <a:r>
              <a:rPr lang="hr-HR" sz="2400" dirty="0">
                <a:cs typeface="Times New Roman" panose="02020603050405020304" pitchFamily="18" charset="0"/>
              </a:rPr>
              <a:t>., 2015)</a:t>
            </a:r>
            <a:endParaRPr lang="pl-PL" sz="2400" dirty="0">
              <a:cs typeface="Times New Roman" panose="02020603050405020304" pitchFamily="18" charset="0"/>
            </a:endParaRPr>
          </a:p>
        </p:txBody>
      </p:sp>
    </p:spTree>
    <p:extLst>
      <p:ext uri="{BB962C8B-B14F-4D97-AF65-F5344CB8AC3E}">
        <p14:creationId xmlns:p14="http://schemas.microsoft.com/office/powerpoint/2010/main" val="24807597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6794-8D52-5DEA-3BFE-2EC1590CDA7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5CD10A6-189E-F900-0C4A-F7EEAC005AB7}"/>
              </a:ext>
            </a:extLst>
          </p:cNvPr>
          <p:cNvSpPr>
            <a:spLocks noGrp="1"/>
          </p:cNvSpPr>
          <p:nvPr>
            <p:ph type="title"/>
          </p:nvPr>
        </p:nvSpPr>
        <p:spPr/>
        <p:txBody>
          <a:bodyPr/>
          <a:lstStyle/>
          <a:p>
            <a:r>
              <a:rPr lang="pl-PL" dirty="0"/>
              <a:t>Business process management</a:t>
            </a:r>
          </a:p>
        </p:txBody>
      </p:sp>
      <p:sp>
        <p:nvSpPr>
          <p:cNvPr id="5" name="Symbol zastępczy zawartości 4">
            <a:extLst>
              <a:ext uri="{FF2B5EF4-FFF2-40B4-BE49-F238E27FC236}">
                <a16:creationId xmlns:a16="http://schemas.microsoft.com/office/drawing/2014/main" id="{78D05A6E-E597-90C8-EB60-9168CD61DB58}"/>
              </a:ext>
            </a:extLst>
          </p:cNvPr>
          <p:cNvSpPr>
            <a:spLocks noGrp="1"/>
          </p:cNvSpPr>
          <p:nvPr>
            <p:ph idx="1"/>
          </p:nvPr>
        </p:nvSpPr>
        <p:spPr/>
        <p:txBody>
          <a:bodyPr>
            <a:normAutofit/>
          </a:bodyPr>
          <a:lstStyle/>
          <a:p>
            <a:r>
              <a:rPr lang="en-US" sz="2400" dirty="0"/>
              <a:t>a discipline that uses various methods to </a:t>
            </a:r>
            <a:r>
              <a:rPr lang="en-US" sz="2400" b="1" dirty="0">
                <a:solidFill>
                  <a:srgbClr val="015BA6"/>
                </a:solidFill>
              </a:rPr>
              <a:t>discover, model, analyze, measure, improve and optimize </a:t>
            </a:r>
            <a:r>
              <a:rPr lang="en-US" sz="2400" dirty="0"/>
              <a:t>business processes</a:t>
            </a:r>
            <a:r>
              <a:rPr lang="hr-HR" sz="2400" dirty="0"/>
              <a:t> (Gartner, </a:t>
            </a:r>
            <a:r>
              <a:rPr lang="hr-HR" sz="2400" dirty="0" err="1"/>
              <a:t>n.d</a:t>
            </a:r>
            <a:r>
              <a:rPr lang="hr-HR" sz="2400" dirty="0"/>
              <a:t>.)</a:t>
            </a:r>
          </a:p>
          <a:p>
            <a:r>
              <a:rPr lang="en-US" sz="2400" dirty="0"/>
              <a:t>a systemic approach for capturing, designing, executing, documenting, measuring, monitoring, and controlling both automated and non-automated processes to meet the objectives and business strategies of a company</a:t>
            </a:r>
            <a:r>
              <a:rPr lang="hr-HR" sz="2400" dirty="0"/>
              <a:t> (</a:t>
            </a:r>
            <a:r>
              <a:rPr lang="hr-HR" sz="2400" dirty="0" err="1"/>
              <a:t>Camunda</a:t>
            </a:r>
            <a:r>
              <a:rPr lang="hr-HR" sz="2400" dirty="0"/>
              <a:t>, </a:t>
            </a:r>
            <a:r>
              <a:rPr lang="hr-HR" sz="2400" dirty="0" err="1"/>
              <a:t>n.d</a:t>
            </a:r>
            <a:r>
              <a:rPr lang="hr-HR" sz="2400" dirty="0"/>
              <a:t>.)</a:t>
            </a:r>
          </a:p>
          <a:p>
            <a:r>
              <a:rPr lang="en-US" sz="2400" dirty="0"/>
              <a:t>a discipline involving any combination of modeling, automation, execution, control, measurement, and optimization of business activity flows in applicable combination to support enterprise goals, spanning organizational and system boundaries, and involving employees, customers, and partners within and beyond the enterprise boundaries</a:t>
            </a:r>
            <a:r>
              <a:rPr lang="hr-HR" sz="2400" dirty="0"/>
              <a:t> (</a:t>
            </a:r>
            <a:r>
              <a:rPr lang="hr-HR" sz="2400" dirty="0" err="1"/>
              <a:t>Swenson</a:t>
            </a:r>
            <a:r>
              <a:rPr lang="hr-HR" sz="2400" dirty="0"/>
              <a:t> </a:t>
            </a:r>
            <a:r>
              <a:rPr lang="hr-HR" sz="2400" dirty="0" err="1"/>
              <a:t>and</a:t>
            </a:r>
            <a:r>
              <a:rPr lang="hr-HR" sz="2400" dirty="0"/>
              <a:t> </a:t>
            </a:r>
            <a:r>
              <a:rPr lang="hr-HR" sz="2400" dirty="0" err="1"/>
              <a:t>Rosing</a:t>
            </a:r>
            <a:r>
              <a:rPr lang="hr-HR" sz="2400" dirty="0"/>
              <a:t>, 2015)</a:t>
            </a:r>
            <a:endParaRPr lang="pl-PL" sz="2400" dirty="0"/>
          </a:p>
        </p:txBody>
      </p:sp>
    </p:spTree>
    <p:extLst>
      <p:ext uri="{BB962C8B-B14F-4D97-AF65-F5344CB8AC3E}">
        <p14:creationId xmlns:p14="http://schemas.microsoft.com/office/powerpoint/2010/main" val="3016960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06794-8D52-5DEA-3BFE-2EC1590CDA77}"/>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25CD10A6-189E-F900-0C4A-F7EEAC005AB7}"/>
              </a:ext>
            </a:extLst>
          </p:cNvPr>
          <p:cNvSpPr>
            <a:spLocks noGrp="1"/>
          </p:cNvSpPr>
          <p:nvPr>
            <p:ph type="title"/>
          </p:nvPr>
        </p:nvSpPr>
        <p:spPr/>
        <p:txBody>
          <a:bodyPr/>
          <a:lstStyle/>
          <a:p>
            <a:r>
              <a:rPr lang="pl-PL" dirty="0"/>
              <a:t>Business process management</a:t>
            </a:r>
          </a:p>
        </p:txBody>
      </p:sp>
      <p:sp>
        <p:nvSpPr>
          <p:cNvPr id="5" name="Symbol zastępczy zawartości 4">
            <a:extLst>
              <a:ext uri="{FF2B5EF4-FFF2-40B4-BE49-F238E27FC236}">
                <a16:creationId xmlns:a16="http://schemas.microsoft.com/office/drawing/2014/main" id="{78D05A6E-E597-90C8-EB60-9168CD61DB58}"/>
              </a:ext>
            </a:extLst>
          </p:cNvPr>
          <p:cNvSpPr>
            <a:spLocks noGrp="1"/>
          </p:cNvSpPr>
          <p:nvPr>
            <p:ph idx="1"/>
          </p:nvPr>
        </p:nvSpPr>
        <p:spPr/>
        <p:txBody>
          <a:bodyPr>
            <a:normAutofit/>
          </a:bodyPr>
          <a:lstStyle/>
          <a:p>
            <a:r>
              <a:rPr lang="en-US" sz="1800" dirty="0"/>
              <a:t>A set of methods, techniques and tools for identification, detection, analysis, redesign, execution and monitoring of </a:t>
            </a:r>
            <a:r>
              <a:rPr lang="en-US" sz="1800" b="1" dirty="0">
                <a:solidFill>
                  <a:srgbClr val="015BA6"/>
                </a:solidFill>
              </a:rPr>
              <a:t>business processes </a:t>
            </a:r>
            <a:r>
              <a:rPr lang="en-US" sz="1800" dirty="0"/>
              <a:t>with the aim of </a:t>
            </a:r>
            <a:r>
              <a:rPr lang="en-US" sz="1800" b="1" dirty="0">
                <a:solidFill>
                  <a:srgbClr val="015BA6"/>
                </a:solidFill>
              </a:rPr>
              <a:t>improving</a:t>
            </a:r>
            <a:r>
              <a:rPr lang="en-US" sz="1800" dirty="0"/>
              <a:t> their performance.</a:t>
            </a:r>
            <a:endParaRPr lang="hr-HR" sz="1800" dirty="0"/>
          </a:p>
          <a:p>
            <a:pPr lvl="1"/>
            <a:r>
              <a:rPr lang="hr-HR" sz="1800" b="1" dirty="0" err="1">
                <a:solidFill>
                  <a:srgbClr val="015BA6"/>
                </a:solidFill>
              </a:rPr>
              <a:t>Improving</a:t>
            </a:r>
            <a:r>
              <a:rPr lang="hr-HR" sz="1800" b="1" dirty="0">
                <a:solidFill>
                  <a:srgbClr val="015BA6"/>
                </a:solidFill>
              </a:rPr>
              <a:t> </a:t>
            </a:r>
            <a:r>
              <a:rPr lang="hr-HR" sz="1800" b="1" dirty="0" err="1">
                <a:solidFill>
                  <a:srgbClr val="015BA6"/>
                </a:solidFill>
              </a:rPr>
              <a:t>performance</a:t>
            </a:r>
            <a:r>
              <a:rPr lang="hr-HR" sz="1800" b="1" dirty="0">
                <a:solidFill>
                  <a:srgbClr val="015BA6"/>
                </a:solidFill>
              </a:rPr>
              <a:t> </a:t>
            </a:r>
            <a:r>
              <a:rPr lang="hr-HR" sz="1800" dirty="0">
                <a:sym typeface="Wingdings" panose="05000000000000000000" pitchFamily="2" charset="2"/>
              </a:rPr>
              <a:t> </a:t>
            </a:r>
            <a:r>
              <a:rPr lang="hr-HR" sz="1800" dirty="0" err="1">
                <a:sym typeface="Wingdings" panose="05000000000000000000" pitchFamily="2" charset="2"/>
              </a:rPr>
              <a:t>cost</a:t>
            </a:r>
            <a:r>
              <a:rPr lang="hr-HR" sz="1800" dirty="0">
                <a:sym typeface="Wingdings" panose="05000000000000000000" pitchFamily="2" charset="2"/>
              </a:rPr>
              <a:t> </a:t>
            </a:r>
            <a:r>
              <a:rPr lang="hr-HR" sz="1800" dirty="0" err="1">
                <a:sym typeface="Wingdings" panose="05000000000000000000" pitchFamily="2" charset="2"/>
              </a:rPr>
              <a:t>reduction</a:t>
            </a:r>
            <a:r>
              <a:rPr lang="hr-HR" sz="1800" dirty="0">
                <a:sym typeface="Wingdings" panose="05000000000000000000" pitchFamily="2" charset="2"/>
              </a:rPr>
              <a:t>, </a:t>
            </a:r>
            <a:r>
              <a:rPr lang="hr-HR" sz="1800" dirty="0" err="1">
                <a:sym typeface="Wingdings" panose="05000000000000000000" pitchFamily="2" charset="2"/>
              </a:rPr>
              <a:t>reduction</a:t>
            </a:r>
            <a:r>
              <a:rPr lang="hr-HR" sz="1800" dirty="0">
                <a:sym typeface="Wingdings" panose="05000000000000000000" pitchFamily="2" charset="2"/>
              </a:rPr>
              <a:t> </a:t>
            </a:r>
            <a:r>
              <a:rPr lang="hr-HR" sz="1800" dirty="0" err="1">
                <a:sym typeface="Wingdings" panose="05000000000000000000" pitchFamily="2" charset="2"/>
              </a:rPr>
              <a:t>of</a:t>
            </a:r>
            <a:r>
              <a:rPr lang="hr-HR" sz="1800" dirty="0">
                <a:sym typeface="Wingdings" panose="05000000000000000000" pitchFamily="2" charset="2"/>
              </a:rPr>
              <a:t> </a:t>
            </a:r>
            <a:r>
              <a:rPr lang="hr-HR" sz="1800" dirty="0" err="1">
                <a:sym typeface="Wingdings" panose="05000000000000000000" pitchFamily="2" charset="2"/>
              </a:rPr>
              <a:t>activity</a:t>
            </a:r>
            <a:r>
              <a:rPr lang="hr-HR" sz="1800" dirty="0">
                <a:sym typeface="Wingdings" panose="05000000000000000000" pitchFamily="2" charset="2"/>
              </a:rPr>
              <a:t> </a:t>
            </a:r>
            <a:r>
              <a:rPr lang="hr-HR" sz="1800" dirty="0" err="1">
                <a:sym typeface="Wingdings" panose="05000000000000000000" pitchFamily="2" charset="2"/>
              </a:rPr>
              <a:t>execution</a:t>
            </a:r>
            <a:r>
              <a:rPr lang="hr-HR" sz="1800" dirty="0">
                <a:sym typeface="Wingdings" panose="05000000000000000000" pitchFamily="2" charset="2"/>
              </a:rPr>
              <a:t> time, </a:t>
            </a:r>
            <a:r>
              <a:rPr lang="hr-HR" sz="1800" dirty="0" err="1">
                <a:sym typeface="Wingdings" panose="05000000000000000000" pitchFamily="2" charset="2"/>
              </a:rPr>
              <a:t>errors</a:t>
            </a:r>
            <a:r>
              <a:rPr lang="hr-HR" sz="1800" dirty="0">
                <a:sym typeface="Wingdings" panose="05000000000000000000" pitchFamily="2" charset="2"/>
              </a:rPr>
              <a:t>/</a:t>
            </a:r>
            <a:r>
              <a:rPr lang="hr-HR" sz="1800" dirty="0" err="1">
                <a:sym typeface="Wingdings" panose="05000000000000000000" pitchFamily="2" charset="2"/>
              </a:rPr>
              <a:t>problems</a:t>
            </a:r>
            <a:r>
              <a:rPr lang="hr-HR" sz="1800" dirty="0">
                <a:sym typeface="Wingdings" panose="05000000000000000000" pitchFamily="2" charset="2"/>
              </a:rPr>
              <a:t> </a:t>
            </a:r>
            <a:r>
              <a:rPr lang="hr-HR" sz="1800" dirty="0" err="1">
                <a:sym typeface="Wingdings" panose="05000000000000000000" pitchFamily="2" charset="2"/>
              </a:rPr>
              <a:t>reduction</a:t>
            </a:r>
            <a:endParaRPr lang="hr-HR" sz="1800" dirty="0">
              <a:sym typeface="Wingdings" panose="05000000000000000000" pitchFamily="2" charset="2"/>
            </a:endParaRPr>
          </a:p>
          <a:p>
            <a:endParaRPr lang="hr-HR" sz="2200" dirty="0">
              <a:sym typeface="Wingdings" panose="05000000000000000000" pitchFamily="2" charset="2"/>
            </a:endParaRPr>
          </a:p>
          <a:p>
            <a:r>
              <a:rPr lang="en-US" sz="2200" dirty="0"/>
              <a:t>BPM is not about improving </a:t>
            </a:r>
            <a:r>
              <a:rPr lang="en-US" sz="2200" b="1" dirty="0">
                <a:solidFill>
                  <a:srgbClr val="015BA6"/>
                </a:solidFill>
              </a:rPr>
              <a:t>individual activities</a:t>
            </a:r>
            <a:r>
              <a:rPr lang="en-US" sz="2200" dirty="0"/>
              <a:t>, but about managing the </a:t>
            </a:r>
            <a:r>
              <a:rPr lang="en-US" sz="2200" b="1" dirty="0">
                <a:solidFill>
                  <a:srgbClr val="015BA6"/>
                </a:solidFill>
              </a:rPr>
              <a:t>entire chain </a:t>
            </a:r>
            <a:r>
              <a:rPr lang="en-US" sz="2200" dirty="0"/>
              <a:t>of events, activities and decisions that add value to the company and its customers.</a:t>
            </a:r>
            <a:endParaRPr lang="pl-PL" sz="2200" dirty="0"/>
          </a:p>
        </p:txBody>
      </p:sp>
      <p:pic>
        <p:nvPicPr>
          <p:cNvPr id="3" name="Picture 2">
            <a:extLst>
              <a:ext uri="{FF2B5EF4-FFF2-40B4-BE49-F238E27FC236}">
                <a16:creationId xmlns:a16="http://schemas.microsoft.com/office/drawing/2014/main" id="{0D6BC72C-07BE-DCCD-9205-F490AC508F71}"/>
              </a:ext>
            </a:extLst>
          </p:cNvPr>
          <p:cNvPicPr>
            <a:picLocks noChangeAspect="1"/>
          </p:cNvPicPr>
          <p:nvPr/>
        </p:nvPicPr>
        <p:blipFill>
          <a:blip r:embed="rId2"/>
          <a:stretch>
            <a:fillRect/>
          </a:stretch>
        </p:blipFill>
        <p:spPr>
          <a:xfrm>
            <a:off x="3187082" y="4397145"/>
            <a:ext cx="4571885" cy="2123775"/>
          </a:xfrm>
          <a:prstGeom prst="rect">
            <a:avLst/>
          </a:prstGeom>
        </p:spPr>
      </p:pic>
      <p:sp>
        <p:nvSpPr>
          <p:cNvPr id="2" name="Symbol zastępczy zawartości 4">
            <a:extLst>
              <a:ext uri="{FF2B5EF4-FFF2-40B4-BE49-F238E27FC236}">
                <a16:creationId xmlns:a16="http://schemas.microsoft.com/office/drawing/2014/main" id="{0C17C94F-5A17-62D5-B1F7-4D0DAB7AEC4B}"/>
              </a:ext>
            </a:extLst>
          </p:cNvPr>
          <p:cNvSpPr txBox="1">
            <a:spLocks/>
          </p:cNvSpPr>
          <p:nvPr/>
        </p:nvSpPr>
        <p:spPr>
          <a:xfrm>
            <a:off x="1543501" y="6353689"/>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2035892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73650-EB2C-8E3E-6F64-9995A741912C}"/>
            </a:ext>
          </a:extLst>
        </p:cNvPr>
        <p:cNvGrpSpPr/>
        <p:nvPr/>
      </p:nvGrpSpPr>
      <p:grpSpPr>
        <a:xfrm>
          <a:off x="0" y="0"/>
          <a:ext cx="0" cy="0"/>
          <a:chOff x="0" y="0"/>
          <a:chExt cx="0" cy="0"/>
        </a:xfrm>
      </p:grpSpPr>
      <p:sp>
        <p:nvSpPr>
          <p:cNvPr id="4" name="Tytuł 3">
            <a:extLst>
              <a:ext uri="{FF2B5EF4-FFF2-40B4-BE49-F238E27FC236}">
                <a16:creationId xmlns:a16="http://schemas.microsoft.com/office/drawing/2014/main" id="{F5CCBE77-9B6D-5F7B-90A4-14A283186B00}"/>
              </a:ext>
            </a:extLst>
          </p:cNvPr>
          <p:cNvSpPr>
            <a:spLocks noGrp="1"/>
          </p:cNvSpPr>
          <p:nvPr>
            <p:ph type="title"/>
          </p:nvPr>
        </p:nvSpPr>
        <p:spPr/>
        <p:txBody>
          <a:bodyPr/>
          <a:lstStyle/>
          <a:p>
            <a:r>
              <a:rPr lang="pl-PL" dirty="0"/>
              <a:t>BPM lifecycle</a:t>
            </a:r>
          </a:p>
        </p:txBody>
      </p:sp>
      <p:pic>
        <p:nvPicPr>
          <p:cNvPr id="6" name="Picture 5" descr="A diagram of process&#10;&#10;Description automatically generated">
            <a:extLst>
              <a:ext uri="{FF2B5EF4-FFF2-40B4-BE49-F238E27FC236}">
                <a16:creationId xmlns:a16="http://schemas.microsoft.com/office/drawing/2014/main" id="{62ED9870-0ED5-32AB-3246-7BD0F4027693}"/>
              </a:ext>
            </a:extLst>
          </p:cNvPr>
          <p:cNvPicPr>
            <a:picLocks noChangeAspect="1"/>
          </p:cNvPicPr>
          <p:nvPr/>
        </p:nvPicPr>
        <p:blipFill>
          <a:blip r:embed="rId2"/>
          <a:stretch>
            <a:fillRect/>
          </a:stretch>
        </p:blipFill>
        <p:spPr>
          <a:xfrm>
            <a:off x="3287638" y="1481668"/>
            <a:ext cx="6000347" cy="4298497"/>
          </a:xfrm>
          <a:prstGeom prst="rect">
            <a:avLst/>
          </a:prstGeom>
        </p:spPr>
      </p:pic>
      <p:sp>
        <p:nvSpPr>
          <p:cNvPr id="2" name="Symbol zastępczy zawartości 4">
            <a:extLst>
              <a:ext uri="{FF2B5EF4-FFF2-40B4-BE49-F238E27FC236}">
                <a16:creationId xmlns:a16="http://schemas.microsoft.com/office/drawing/2014/main" id="{CD3EFAB0-B67D-FD9D-10C3-AB8B15D3E75A}"/>
              </a:ext>
            </a:extLst>
          </p:cNvPr>
          <p:cNvSpPr txBox="1">
            <a:spLocks/>
          </p:cNvSpPr>
          <p:nvPr/>
        </p:nvSpPr>
        <p:spPr>
          <a:xfrm>
            <a:off x="3697178" y="5847820"/>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Dumas et al. (2018)</a:t>
            </a:r>
          </a:p>
        </p:txBody>
      </p:sp>
    </p:spTree>
    <p:extLst>
      <p:ext uri="{BB962C8B-B14F-4D97-AF65-F5344CB8AC3E}">
        <p14:creationId xmlns:p14="http://schemas.microsoft.com/office/powerpoint/2010/main" val="8542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4C89-7CFA-8F1B-AD92-5A5236495A65}"/>
              </a:ext>
            </a:extLst>
          </p:cNvPr>
          <p:cNvSpPr>
            <a:spLocks noGrp="1"/>
          </p:cNvSpPr>
          <p:nvPr>
            <p:ph type="title"/>
          </p:nvPr>
        </p:nvSpPr>
        <p:spPr/>
        <p:txBody>
          <a:bodyPr/>
          <a:lstStyle/>
          <a:p>
            <a:r>
              <a:rPr lang="hr-HR" dirty="0" err="1"/>
              <a:t>Process</a:t>
            </a:r>
            <a:r>
              <a:rPr lang="hr-HR" dirty="0"/>
              <a:t> </a:t>
            </a:r>
            <a:r>
              <a:rPr lang="hr-HR" dirty="0" err="1"/>
              <a:t>categories</a:t>
            </a:r>
            <a:endParaRPr lang="hr-HR" dirty="0"/>
          </a:p>
        </p:txBody>
      </p:sp>
      <p:sp>
        <p:nvSpPr>
          <p:cNvPr id="3" name="Content Placeholder 2">
            <a:extLst>
              <a:ext uri="{FF2B5EF4-FFF2-40B4-BE49-F238E27FC236}">
                <a16:creationId xmlns:a16="http://schemas.microsoft.com/office/drawing/2014/main" id="{9A9DA0C9-32D1-F863-4927-7412B1EE8C1A}"/>
              </a:ext>
            </a:extLst>
          </p:cNvPr>
          <p:cNvSpPr>
            <a:spLocks noGrp="1"/>
          </p:cNvSpPr>
          <p:nvPr>
            <p:ph idx="1"/>
          </p:nvPr>
        </p:nvSpPr>
        <p:spPr/>
        <p:txBody>
          <a:bodyPr>
            <a:normAutofit/>
          </a:bodyPr>
          <a:lstStyle/>
          <a:p>
            <a:r>
              <a:rPr lang="en-US" sz="2400" b="1" dirty="0">
                <a:solidFill>
                  <a:srgbClr val="015BA6"/>
                </a:solidFill>
              </a:rPr>
              <a:t>Key processes (primary activities) </a:t>
            </a:r>
            <a:r>
              <a:rPr lang="en-US" sz="2400" dirty="0"/>
              <a:t>– refer to the creation of company value, i.e. the production of goods and services paid for by customers. This includes design and development, production, marketing and sales, delivery, </a:t>
            </a:r>
            <a:r>
              <a:rPr lang="hr-HR" sz="2400" dirty="0"/>
              <a:t>post-</a:t>
            </a:r>
            <a:r>
              <a:rPr lang="en-US" sz="2400" dirty="0"/>
              <a:t>sales activities and direct procurement (procurement of materials for the manufacture of products or delivery of services).</a:t>
            </a:r>
            <a:endParaRPr lang="hr-HR" sz="2400" dirty="0"/>
          </a:p>
          <a:p>
            <a:r>
              <a:rPr lang="en-US" sz="2400" b="1" dirty="0">
                <a:solidFill>
                  <a:srgbClr val="015BA6"/>
                </a:solidFill>
              </a:rPr>
              <a:t>Support processes (support activities)</a:t>
            </a:r>
            <a:r>
              <a:rPr lang="en-US" sz="2400" dirty="0"/>
              <a:t> - enable the execution of key processes. They include indirect procurement (procurement of hardware, furniture, etc.), HRM, IT management, accounting, legal services, etc.</a:t>
            </a:r>
            <a:endParaRPr lang="hr-HR" sz="2400" dirty="0"/>
          </a:p>
          <a:p>
            <a:r>
              <a:rPr lang="en-US" sz="2400" b="1" dirty="0">
                <a:solidFill>
                  <a:srgbClr val="015BA6"/>
                </a:solidFill>
              </a:rPr>
              <a:t>Management processes </a:t>
            </a:r>
            <a:r>
              <a:rPr lang="en-US" sz="2400" dirty="0"/>
              <a:t>– provide rules and directives for key and support processes. They include strategic planning, budgeting, risk management and management of suppliers, investors and partners.</a:t>
            </a:r>
            <a:endParaRPr lang="hr-HR" sz="2400" dirty="0"/>
          </a:p>
        </p:txBody>
      </p:sp>
    </p:spTree>
    <p:extLst>
      <p:ext uri="{BB962C8B-B14F-4D97-AF65-F5344CB8AC3E}">
        <p14:creationId xmlns:p14="http://schemas.microsoft.com/office/powerpoint/2010/main" val="789755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4C89-7CFA-8F1B-AD92-5A5236495A65}"/>
              </a:ext>
            </a:extLst>
          </p:cNvPr>
          <p:cNvSpPr>
            <a:spLocks noGrp="1"/>
          </p:cNvSpPr>
          <p:nvPr>
            <p:ph type="title"/>
          </p:nvPr>
        </p:nvSpPr>
        <p:spPr/>
        <p:txBody>
          <a:bodyPr/>
          <a:lstStyle/>
          <a:p>
            <a:r>
              <a:rPr lang="hr-HR" dirty="0" err="1"/>
              <a:t>Process</a:t>
            </a:r>
            <a:r>
              <a:rPr lang="hr-HR" dirty="0"/>
              <a:t> </a:t>
            </a:r>
            <a:r>
              <a:rPr lang="hr-HR" dirty="0" err="1"/>
              <a:t>categories</a:t>
            </a:r>
            <a:endParaRPr lang="hr-HR" dirty="0"/>
          </a:p>
        </p:txBody>
      </p:sp>
      <p:pic>
        <p:nvPicPr>
          <p:cNvPr id="9" name="Picture 8">
            <a:extLst>
              <a:ext uri="{FF2B5EF4-FFF2-40B4-BE49-F238E27FC236}">
                <a16:creationId xmlns:a16="http://schemas.microsoft.com/office/drawing/2014/main" id="{9EE67705-97BA-FF39-BEA8-20F493D15862}"/>
              </a:ext>
            </a:extLst>
          </p:cNvPr>
          <p:cNvPicPr>
            <a:picLocks noChangeAspect="1"/>
          </p:cNvPicPr>
          <p:nvPr/>
        </p:nvPicPr>
        <p:blipFill>
          <a:blip r:embed="rId2"/>
          <a:stretch>
            <a:fillRect/>
          </a:stretch>
        </p:blipFill>
        <p:spPr>
          <a:xfrm>
            <a:off x="2080938" y="1731145"/>
            <a:ext cx="8030123" cy="4063642"/>
          </a:xfrm>
          <a:prstGeom prst="rect">
            <a:avLst/>
          </a:prstGeom>
        </p:spPr>
      </p:pic>
      <p:sp>
        <p:nvSpPr>
          <p:cNvPr id="3" name="Symbol zastępczy zawartości 4">
            <a:extLst>
              <a:ext uri="{FF2B5EF4-FFF2-40B4-BE49-F238E27FC236}">
                <a16:creationId xmlns:a16="http://schemas.microsoft.com/office/drawing/2014/main" id="{E139DB41-3C2B-D067-6857-C143535D642F}"/>
              </a:ext>
            </a:extLst>
          </p:cNvPr>
          <p:cNvSpPr txBox="1">
            <a:spLocks/>
          </p:cNvSpPr>
          <p:nvPr/>
        </p:nvSpPr>
        <p:spPr>
          <a:xfrm>
            <a:off x="3936839" y="5970427"/>
            <a:ext cx="4580467" cy="47730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5BA6"/>
              </a:buClr>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Clr>
                <a:srgbClr val="015BA6"/>
              </a:buClr>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Clr>
                <a:srgbClr val="015BA6"/>
              </a:buClr>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Clr>
                <a:srgbClr val="015BA6"/>
              </a:buClr>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pl-PL" sz="1200" dirty="0">
                <a:solidFill>
                  <a:srgbClr val="7F7F7F"/>
                </a:solidFill>
              </a:rPr>
              <a:t>Source: </a:t>
            </a:r>
            <a:r>
              <a:rPr lang="pl-PL" sz="1200" dirty="0" err="1">
                <a:solidFill>
                  <a:srgbClr val="7F7F7F"/>
                </a:solidFill>
              </a:rPr>
              <a:t>Authors</a:t>
            </a:r>
            <a:endParaRPr lang="pl-PL" sz="1200" dirty="0">
              <a:solidFill>
                <a:srgbClr val="7F7F7F"/>
              </a:solidFill>
            </a:endParaRPr>
          </a:p>
        </p:txBody>
      </p:sp>
    </p:spTree>
    <p:extLst>
      <p:ext uri="{BB962C8B-B14F-4D97-AF65-F5344CB8AC3E}">
        <p14:creationId xmlns:p14="http://schemas.microsoft.com/office/powerpoint/2010/main" val="663781685"/>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92fe6ce-cc5e-4661-b3e6-d9d5535f70b5">
      <Terms xmlns="http://schemas.microsoft.com/office/infopath/2007/PartnerControls"/>
    </lcf76f155ced4ddcb4097134ff3c332f>
    <TaxCatchAll xmlns="d9bddfac-6dc9-4958-8f35-4d0da3af229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5D1A4C46F9DF340B00409C6B9ED12C1" ma:contentTypeVersion="15" ma:contentTypeDescription="Create a new document." ma:contentTypeScope="" ma:versionID="f77c99be7a86767cf8852e2977576506">
  <xsd:schema xmlns:xsd="http://www.w3.org/2001/XMLSchema" xmlns:xs="http://www.w3.org/2001/XMLSchema" xmlns:p="http://schemas.microsoft.com/office/2006/metadata/properties" xmlns:ns2="a92fe6ce-cc5e-4661-b3e6-d9d5535f70b5" xmlns:ns3="d9bddfac-6dc9-4958-8f35-4d0da3af229b" targetNamespace="http://schemas.microsoft.com/office/2006/metadata/properties" ma:root="true" ma:fieldsID="1290e7152641fe702006229a94e3f9e1" ns2:_="" ns3:_="">
    <xsd:import namespace="a92fe6ce-cc5e-4661-b3e6-d9d5535f70b5"/>
    <xsd:import namespace="d9bddfac-6dc9-4958-8f35-4d0da3af229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2fe6ce-cc5e-4661-b3e6-d9d5535f7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fb4df37-903f-415b-817d-12eb03f331f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9bddfac-6dc9-4958-8f35-4d0da3af229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4652e19-0f91-4064-a28d-12f01e91685a}" ma:internalName="TaxCatchAll" ma:showField="CatchAllData" ma:web="d9bddfac-6dc9-4958-8f35-4d0da3af229b">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409C96-AFBA-4E6E-B02B-1A32F856FE92}">
  <ds:schemaRefs>
    <ds:schemaRef ds:uri="http://schemas.microsoft.com/sharepoint/v3/contenttype/forms"/>
  </ds:schemaRefs>
</ds:datastoreItem>
</file>

<file path=customXml/itemProps2.xml><?xml version="1.0" encoding="utf-8"?>
<ds:datastoreItem xmlns:ds="http://schemas.openxmlformats.org/officeDocument/2006/customXml" ds:itemID="{81A76C46-9B09-438D-B5F8-A1AC0A7C518F}">
  <ds:schemaRefs>
    <ds:schemaRef ds:uri="http://schemas.microsoft.com/office/2006/metadata/properties"/>
    <ds:schemaRef ds:uri="http://schemas.microsoft.com/office/infopath/2007/PartnerControls"/>
    <ds:schemaRef ds:uri="a92fe6ce-cc5e-4661-b3e6-d9d5535f70b5"/>
    <ds:schemaRef ds:uri="d9bddfac-6dc9-4958-8f35-4d0da3af229b"/>
  </ds:schemaRefs>
</ds:datastoreItem>
</file>

<file path=customXml/itemProps3.xml><?xml version="1.0" encoding="utf-8"?>
<ds:datastoreItem xmlns:ds="http://schemas.openxmlformats.org/officeDocument/2006/customXml" ds:itemID="{DA3B350F-8291-42FE-9D2F-6741E87752F7}"/>
</file>

<file path=docProps/app.xml><?xml version="1.0" encoding="utf-8"?>
<Properties xmlns="http://schemas.openxmlformats.org/officeDocument/2006/extended-properties" xmlns:vt="http://schemas.openxmlformats.org/officeDocument/2006/docPropsVTypes">
  <TotalTime>2874</TotalTime>
  <Words>2327</Words>
  <Application>Microsoft Office PowerPoint</Application>
  <PresentationFormat>Widescreen</PresentationFormat>
  <Paragraphs>220</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Motyw pakietu Office</vt:lpstr>
      <vt:lpstr>Business Intelligence</vt:lpstr>
      <vt:lpstr>Agenda</vt:lpstr>
      <vt:lpstr>Business process</vt:lpstr>
      <vt:lpstr>Business process</vt:lpstr>
      <vt:lpstr>Business process management</vt:lpstr>
      <vt:lpstr>Business process management</vt:lpstr>
      <vt:lpstr>BPM lifecycle</vt:lpstr>
      <vt:lpstr>Process categories</vt:lpstr>
      <vt:lpstr>Process categories</vt:lpstr>
      <vt:lpstr>Choosing the process</vt:lpstr>
      <vt:lpstr>Process performance measurement</vt:lpstr>
      <vt:lpstr>Process performance measurement</vt:lpstr>
      <vt:lpstr>Process performance measurement</vt:lpstr>
      <vt:lpstr>Roles in BPM projects</vt:lpstr>
      <vt:lpstr>Business Process Modeling</vt:lpstr>
      <vt:lpstr>Business Process Modeling</vt:lpstr>
      <vt:lpstr>Events</vt:lpstr>
      <vt:lpstr>Task</vt:lpstr>
      <vt:lpstr>Gateway</vt:lpstr>
      <vt:lpstr>OR gateway</vt:lpstr>
      <vt:lpstr>XOR and AND gateways</vt:lpstr>
      <vt:lpstr>Connecting objects</vt:lpstr>
      <vt:lpstr>Participants</vt:lpstr>
      <vt:lpstr>Artifacts</vt:lpstr>
      <vt:lpstr>Process decomposition</vt:lpstr>
      <vt:lpstr>Process Mining</vt:lpstr>
      <vt:lpstr>Event log example</vt:lpstr>
      <vt:lpstr>Process mining</vt:lpstr>
      <vt:lpstr>Summary</vt:lpstr>
      <vt:lpstr>Authors:  Dario Šebalj Dejan Mirčetić Michał Adamczak   Final version: June 2025</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Michał Adamczak | Wyższa Szkoła Logistyki</dc:creator>
  <cp:lastModifiedBy>Adrianna Toboła | Wyższa Szkoła Logistyki</cp:lastModifiedBy>
  <cp:revision>17</cp:revision>
  <dcterms:created xsi:type="dcterms:W3CDTF">2023-07-06T12:09:08Z</dcterms:created>
  <dcterms:modified xsi:type="dcterms:W3CDTF">2025-10-16T07:15:53Z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0x010100C5D1A4C46F9DF340B00409C6B9ED12C1</vt:lpwstr>
  </property>
  <property fmtid="{D5CDD505-2E9C-101B-9397-08002B2CF9AE}" pid="3" name="MediaServiceImageTags">
    <vt:lpwstr/>
  </property>
</Properties>
</file>