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2" r:id="rId7"/>
    <p:sldId id="295" r:id="rId8"/>
    <p:sldId id="294" r:id="rId9"/>
    <p:sldId id="296" r:id="rId10"/>
    <p:sldId id="281" r:id="rId11"/>
    <p:sldId id="284" r:id="rId12"/>
    <p:sldId id="309" r:id="rId13"/>
    <p:sldId id="310" r:id="rId14"/>
    <p:sldId id="311" r:id="rId15"/>
    <p:sldId id="286" r:id="rId16"/>
    <p:sldId id="298" r:id="rId17"/>
    <p:sldId id="301" r:id="rId18"/>
    <p:sldId id="304" r:id="rId19"/>
    <p:sldId id="305" r:id="rId20"/>
    <p:sldId id="306" r:id="rId21"/>
    <p:sldId id="307" r:id="rId22"/>
    <p:sldId id="299" r:id="rId23"/>
    <p:sldId id="308" r:id="rId24"/>
    <p:sldId id="300" r:id="rId25"/>
    <p:sldId id="266" r:id="rId26"/>
    <p:sldId id="335" r:id="rId27"/>
    <p:sldId id="263" r:id="rId2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7F7F7F"/>
    <a:srgbClr val="AEAEAE"/>
    <a:srgbClr val="FFFFFF"/>
    <a:srgbClr val="292928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642BD1-80C4-45D0-A3A8-3D39E3EC4677}" v="6" dt="2025-11-07T11:38:00.0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39" autoAdjust="0"/>
    <p:restoredTop sz="94660"/>
  </p:normalViewPr>
  <p:slideViewPr>
    <p:cSldViewPr snapToGrid="0">
      <p:cViewPr varScale="1">
        <p:scale>
          <a:sx n="142" d="100"/>
          <a:sy n="142" d="100"/>
        </p:scale>
        <p:origin x="76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arzyna Siemieniak" userId="S::katarzyna.siemieniak@put.poznan.pl::538121d7-eb2f-445b-a440-fa2218d8cb7d" providerId="AD" clId="Web-{96642BD1-80C4-45D0-A3A8-3D39E3EC4677}"/>
    <pc:docChg chg="modSld">
      <pc:chgData name="Katarzyna Siemieniak" userId="S::katarzyna.siemieniak@put.poznan.pl::538121d7-eb2f-445b-a440-fa2218d8cb7d" providerId="AD" clId="Web-{96642BD1-80C4-45D0-A3A8-3D39E3EC4677}" dt="2025-11-07T11:38:00.073" v="4"/>
      <pc:docMkLst>
        <pc:docMk/>
      </pc:docMkLst>
      <pc:sldChg chg="addSp delSp modSp">
        <pc:chgData name="Katarzyna Siemieniak" userId="S::katarzyna.siemieniak@put.poznan.pl::538121d7-eb2f-445b-a440-fa2218d8cb7d" providerId="AD" clId="Web-{96642BD1-80C4-45D0-A3A8-3D39E3EC4677}" dt="2025-11-07T11:38:00.073" v="4"/>
        <pc:sldMkLst>
          <pc:docMk/>
          <pc:sldMk cId="2920479427" sldId="256"/>
        </pc:sldMkLst>
        <pc:spChg chg="mod">
          <ac:chgData name="Katarzyna Siemieniak" userId="S::katarzyna.siemieniak@put.poznan.pl::538121d7-eb2f-445b-a440-fa2218d8cb7d" providerId="AD" clId="Web-{96642BD1-80C4-45D0-A3A8-3D39E3EC4677}" dt="2025-11-07T11:37:37.088" v="0" actId="1076"/>
          <ac:spMkLst>
            <pc:docMk/>
            <pc:sldMk cId="2920479427" sldId="256"/>
            <ac:spMk id="8" creationId="{19348FEB-0D15-F9D5-CC56-88E3DC56F6F1}"/>
          </ac:spMkLst>
        </pc:spChg>
        <pc:picChg chg="add del mod">
          <ac:chgData name="Katarzyna Siemieniak" userId="S::katarzyna.siemieniak@put.poznan.pl::538121d7-eb2f-445b-a440-fa2218d8cb7d" providerId="AD" clId="Web-{96642BD1-80C4-45D0-A3A8-3D39E3EC4677}" dt="2025-11-07T11:38:00.073" v="4"/>
          <ac:picMkLst>
            <pc:docMk/>
            <pc:sldMk cId="2920479427" sldId="256"/>
            <ac:picMk id="3" creationId="{A98F622B-3B8A-3948-DF25-34AF85FDE6F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5A4856-E655-43BB-C31B-FEF6F45A5FBC}"/>
              </a:ext>
            </a:extLst>
          </p:cNvPr>
          <p:cNvSpPr txBox="1"/>
          <p:nvPr userDrawn="1"/>
        </p:nvSpPr>
        <p:spPr>
          <a:xfrm>
            <a:off x="8297587" y="6228532"/>
            <a:ext cx="31360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 err="1"/>
              <a:t>Sufinansirano</a:t>
            </a:r>
            <a:r>
              <a:rPr lang="en-US" sz="800" dirty="0"/>
              <a:t> od </a:t>
            </a:r>
            <a:r>
              <a:rPr lang="en-US" sz="800" dirty="0" err="1"/>
              <a:t>strane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. </a:t>
            </a:r>
            <a:r>
              <a:rPr lang="en-US" sz="800" dirty="0" err="1"/>
              <a:t>Stavovi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</a:t>
            </a:r>
            <a:r>
              <a:rPr lang="en-US" sz="800" dirty="0" err="1"/>
              <a:t>mišljenja</a:t>
            </a:r>
            <a:r>
              <a:rPr lang="en-US" sz="800" dirty="0"/>
              <a:t> </a:t>
            </a:r>
            <a:r>
              <a:rPr lang="en-US" sz="800" dirty="0" err="1"/>
              <a:t>izneti</a:t>
            </a:r>
            <a:r>
              <a:rPr lang="en-US" sz="800" dirty="0"/>
              <a:t> u </a:t>
            </a:r>
            <a:r>
              <a:rPr lang="en-US" sz="800" dirty="0" err="1"/>
              <a:t>ovoj</a:t>
            </a:r>
            <a:r>
              <a:rPr lang="en-US" sz="800" dirty="0"/>
              <a:t> </a:t>
            </a:r>
            <a:r>
              <a:rPr lang="en-US" sz="800" dirty="0" err="1"/>
              <a:t>publikaciji</a:t>
            </a:r>
            <a:r>
              <a:rPr lang="en-US" sz="800" dirty="0"/>
              <a:t> </a:t>
            </a:r>
            <a:r>
              <a:rPr lang="en-US" sz="800" dirty="0" err="1"/>
              <a:t>isključiva</a:t>
            </a:r>
            <a:r>
              <a:rPr lang="en-US" sz="800" dirty="0"/>
              <a:t> </a:t>
            </a:r>
            <a:r>
              <a:rPr lang="en-US" sz="800" dirty="0" err="1"/>
              <a:t>su</a:t>
            </a:r>
            <a:r>
              <a:rPr lang="en-US" sz="800" dirty="0"/>
              <a:t> </a:t>
            </a:r>
            <a:r>
              <a:rPr lang="en-US" sz="800" dirty="0" err="1"/>
              <a:t>odgovornost</a:t>
            </a:r>
            <a:r>
              <a:rPr lang="en-US" sz="800" dirty="0"/>
              <a:t> </a:t>
            </a:r>
            <a:r>
              <a:rPr lang="en-US" sz="800" dirty="0" err="1"/>
              <a:t>autora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ne </a:t>
            </a:r>
            <a:r>
              <a:rPr lang="en-US" sz="800" dirty="0" err="1"/>
              <a:t>odražavaju</a:t>
            </a:r>
            <a:r>
              <a:rPr lang="en-US" sz="800" dirty="0"/>
              <a:t> </a:t>
            </a:r>
            <a:r>
              <a:rPr lang="en-US" sz="800" dirty="0" err="1"/>
              <a:t>nužno</a:t>
            </a:r>
            <a:r>
              <a:rPr lang="en-US" sz="800" dirty="0"/>
              <a:t> </a:t>
            </a:r>
            <a:r>
              <a:rPr lang="en-US" sz="800" dirty="0" err="1"/>
              <a:t>stavove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 </a:t>
            </a:r>
            <a:r>
              <a:rPr lang="en-US" sz="800" dirty="0" err="1"/>
              <a:t>ili</a:t>
            </a:r>
            <a:r>
              <a:rPr lang="en-US" sz="800" dirty="0"/>
              <a:t> </a:t>
            </a:r>
            <a:r>
              <a:rPr lang="en-US" sz="800" dirty="0" err="1"/>
              <a:t>Nacionalne</a:t>
            </a:r>
            <a:r>
              <a:rPr lang="en-US" sz="800" dirty="0"/>
              <a:t> </a:t>
            </a:r>
            <a:r>
              <a:rPr lang="en-US" sz="800" dirty="0" err="1"/>
              <a:t>agencije</a:t>
            </a:r>
            <a:r>
              <a:rPr lang="en-US" sz="800" dirty="0"/>
              <a:t>. </a:t>
            </a:r>
            <a:r>
              <a:rPr lang="en-US" sz="800" dirty="0" err="1"/>
              <a:t>Evropska</a:t>
            </a:r>
            <a:r>
              <a:rPr lang="en-US" sz="800" dirty="0"/>
              <a:t> </a:t>
            </a:r>
            <a:r>
              <a:rPr lang="en-US" sz="800" dirty="0" err="1"/>
              <a:t>unija</a:t>
            </a:r>
            <a:r>
              <a:rPr lang="en-US" sz="800" dirty="0"/>
              <a:t> </a:t>
            </a:r>
            <a:r>
              <a:rPr lang="en-US" sz="800" dirty="0" err="1"/>
              <a:t>niti</a:t>
            </a:r>
            <a:r>
              <a:rPr lang="en-US" sz="800" dirty="0"/>
              <a:t> </a:t>
            </a:r>
            <a:r>
              <a:rPr lang="en-US" sz="800" dirty="0" err="1"/>
              <a:t>telo</a:t>
            </a:r>
            <a:r>
              <a:rPr lang="en-US" sz="800" dirty="0"/>
              <a:t> </a:t>
            </a:r>
            <a:r>
              <a:rPr lang="en-US" sz="800" dirty="0" err="1"/>
              <a:t>koje</a:t>
            </a:r>
            <a:r>
              <a:rPr lang="en-US" sz="800" dirty="0"/>
              <a:t> </a:t>
            </a:r>
            <a:r>
              <a:rPr lang="en-US" sz="800" dirty="0" err="1"/>
              <a:t>dodeljuje</a:t>
            </a:r>
            <a:r>
              <a:rPr lang="en-US" sz="800" dirty="0"/>
              <a:t> </a:t>
            </a:r>
            <a:r>
              <a:rPr lang="en-US" sz="800" dirty="0" err="1"/>
              <a:t>sredstva</a:t>
            </a:r>
            <a:r>
              <a:rPr lang="en-US" sz="800" dirty="0"/>
              <a:t> ne </a:t>
            </a:r>
            <a:r>
              <a:rPr lang="en-US" sz="800" dirty="0" err="1"/>
              <a:t>mogu</a:t>
            </a:r>
            <a:r>
              <a:rPr lang="en-US" sz="800" dirty="0"/>
              <a:t> se </a:t>
            </a:r>
            <a:r>
              <a:rPr lang="en-US" sz="800" dirty="0" err="1"/>
              <a:t>smatrati</a:t>
            </a:r>
            <a:r>
              <a:rPr lang="en-US" sz="800" dirty="0"/>
              <a:t> </a:t>
            </a:r>
            <a:r>
              <a:rPr lang="en-US" sz="800" dirty="0" err="1"/>
              <a:t>odgovornim</a:t>
            </a:r>
            <a:r>
              <a:rPr lang="en-US" sz="800" dirty="0"/>
              <a:t> za </a:t>
            </a:r>
            <a:r>
              <a:rPr lang="en-US" sz="800" dirty="0" err="1"/>
              <a:t>njih</a:t>
            </a:r>
            <a:r>
              <a:rPr lang="en-US" sz="800" dirty="0"/>
              <a:t>.</a:t>
            </a:r>
          </a:p>
        </p:txBody>
      </p:sp>
      <p:pic>
        <p:nvPicPr>
          <p:cNvPr id="5" name="Obraz 8">
            <a:extLst>
              <a:ext uri="{FF2B5EF4-FFF2-40B4-BE49-F238E27FC236}">
                <a16:creationId xmlns:a16="http://schemas.microsoft.com/office/drawing/2014/main" id="{F7AB329A-4F07-69C8-58A0-8C491021B0C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1275" y="6088380"/>
            <a:ext cx="720725" cy="7696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0634" y="345175"/>
            <a:ext cx="4967366" cy="1752566"/>
          </a:xfrm>
        </p:spPr>
        <p:txBody>
          <a:bodyPr/>
          <a:lstStyle/>
          <a:p>
            <a:r>
              <a:rPr lang="pl-PL" b="1" dirty="0"/>
              <a:t>Poslovna </a:t>
            </a:r>
            <a:r>
              <a:rPr lang="en-US" b="1" dirty="0"/>
              <a:t>I</a:t>
            </a:r>
            <a:r>
              <a:rPr lang="pl-PL" b="1" dirty="0"/>
              <a:t>nteligencija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pl-PL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924752" y="2610291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pl-PL" sz="4400" b="1" dirty="0"/>
              <a:t>Veštačka inteligencija i mašinsko učenje u lancima snabdevanja</a:t>
            </a:r>
            <a:endParaRPr lang="en-GB" sz="4400" b="1" dirty="0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00634" y="407504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B553B7-3C2E-E7D1-433B-CDE4555173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8200" y="6077662"/>
            <a:ext cx="3692151" cy="780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ML algoritam neuronske mreže</a:t>
            </a:r>
            <a:endParaRPr lang="pl-PL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8CCA873D-B511-603F-28AA-EB8E8D29B2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3729" y="5702803"/>
            <a:ext cx="267733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Figura</a:t>
            </a:r>
            <a:r>
              <a:rPr kumimoji="0" lang="sr-Latn-RS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.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kumimoji="0" lang="sr-Latn-BA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Petlja ažuriranja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(Chollet, 2021).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69ED97-F760-C9F7-1C71-B98638F026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3909" y="1348228"/>
            <a:ext cx="6467623" cy="4161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945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Gradientni spust neuronske mreže mašinskog učenja</a:t>
            </a:r>
            <a:endParaRPr lang="pl-PL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8CCA873D-B511-603F-28AA-EB8E8D29B2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9345" y="5702803"/>
            <a:ext cx="2666114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Figure</a:t>
            </a:r>
            <a:r>
              <a:rPr kumimoji="0" lang="sr-Latn-RS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.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kumimoji="0" lang="sr-Latn-BA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Gradientni spust 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(Chollet, 2021).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465FE8-C9CF-2E9A-BD06-700A71E71B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5864" y="1168884"/>
            <a:ext cx="6442602" cy="436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6101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Studija</a:t>
            </a:r>
            <a:r>
              <a:rPr lang="en-GB" dirty="0"/>
              <a:t> </a:t>
            </a:r>
            <a:r>
              <a:rPr lang="en-GB" dirty="0" err="1"/>
              <a:t>slučaja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/>
              <a:t>U </a:t>
            </a:r>
            <a:r>
              <a:rPr lang="en-GB" sz="1800" dirty="0" err="1"/>
              <a:t>centralnom</a:t>
            </a:r>
            <a:r>
              <a:rPr lang="en-GB" sz="1800" dirty="0"/>
              <a:t> </a:t>
            </a:r>
            <a:r>
              <a:rPr lang="en-GB" sz="1800" dirty="0" err="1"/>
              <a:t>skladištu</a:t>
            </a:r>
            <a:r>
              <a:rPr lang="en-GB" sz="1800" dirty="0"/>
              <a:t> </a:t>
            </a:r>
            <a:r>
              <a:rPr lang="en-GB" sz="1800" dirty="0" err="1"/>
              <a:t>fabrike</a:t>
            </a:r>
            <a:r>
              <a:rPr lang="en-GB" sz="1800" dirty="0"/>
              <a:t> </a:t>
            </a:r>
            <a:r>
              <a:rPr lang="en-GB" sz="1800" dirty="0" err="1"/>
              <a:t>hrane</a:t>
            </a:r>
            <a:r>
              <a:rPr lang="en-GB" sz="1800" dirty="0"/>
              <a:t>, AI </a:t>
            </a:r>
            <a:r>
              <a:rPr lang="en-GB" sz="1800" dirty="0" err="1"/>
              <a:t>i</a:t>
            </a:r>
            <a:r>
              <a:rPr lang="en-GB" sz="1800" dirty="0"/>
              <a:t> ML </a:t>
            </a:r>
            <a:r>
              <a:rPr lang="en-GB" sz="1800" dirty="0" err="1"/>
              <a:t>tehnologije</a:t>
            </a:r>
            <a:r>
              <a:rPr lang="en-GB" sz="1800" dirty="0"/>
              <a:t> </a:t>
            </a:r>
            <a:r>
              <a:rPr lang="en-GB" sz="1800" dirty="0" err="1"/>
              <a:t>optimizuju</a:t>
            </a:r>
            <a:r>
              <a:rPr lang="en-GB" sz="1800" dirty="0"/>
              <a:t> </a:t>
            </a:r>
            <a:r>
              <a:rPr lang="en-GB" sz="1800" dirty="0" err="1"/>
              <a:t>upotrebu</a:t>
            </a:r>
            <a:r>
              <a:rPr lang="en-GB" sz="1800" dirty="0"/>
              <a:t> 30 </a:t>
            </a:r>
            <a:r>
              <a:rPr lang="en-GB" sz="1800" dirty="0" err="1"/>
              <a:t>viličara</a:t>
            </a:r>
            <a:r>
              <a:rPr lang="en-GB" sz="1800" dirty="0"/>
              <a:t>, koji </a:t>
            </a:r>
            <a:r>
              <a:rPr lang="en-GB" sz="1800" dirty="0" err="1"/>
              <a:t>su</a:t>
            </a:r>
            <a:r>
              <a:rPr lang="en-GB" sz="1800" dirty="0"/>
              <a:t> </a:t>
            </a:r>
            <a:r>
              <a:rPr lang="en-GB" sz="1800" dirty="0" err="1"/>
              <a:t>ključni</a:t>
            </a:r>
            <a:r>
              <a:rPr lang="en-GB" sz="1800" dirty="0"/>
              <a:t> za </a:t>
            </a:r>
            <a:r>
              <a:rPr lang="en-GB" sz="1800" dirty="0" err="1"/>
              <a:t>logističke</a:t>
            </a:r>
            <a:r>
              <a:rPr lang="en-GB" sz="1800" dirty="0"/>
              <a:t> </a:t>
            </a:r>
            <a:r>
              <a:rPr lang="en-GB" sz="1800" dirty="0" err="1"/>
              <a:t>zadatke</a:t>
            </a:r>
            <a:r>
              <a:rPr lang="en-GB" sz="1800" dirty="0"/>
              <a:t> u </a:t>
            </a:r>
            <a:r>
              <a:rPr lang="en-GB" sz="1800" dirty="0" err="1"/>
              <a:t>proizvodnji</a:t>
            </a:r>
            <a:r>
              <a:rPr lang="en-GB" sz="1800" dirty="0"/>
              <a:t>, </a:t>
            </a:r>
            <a:r>
              <a:rPr lang="en-GB" sz="1800" dirty="0" err="1"/>
              <a:t>skladištenju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otpremi</a:t>
            </a:r>
            <a:r>
              <a:rPr lang="en-GB" sz="1800" dirty="0"/>
              <a:t> (</a:t>
            </a:r>
            <a:r>
              <a:rPr lang="en-GB" sz="1800" dirty="0" err="1"/>
              <a:t>Mirčetić</a:t>
            </a:r>
            <a:r>
              <a:rPr lang="en-GB" sz="1800" dirty="0"/>
              <a:t> et al., 2016; </a:t>
            </a:r>
            <a:r>
              <a:rPr lang="en-GB" sz="1800" dirty="0" err="1"/>
              <a:t>Mirčetić</a:t>
            </a:r>
            <a:r>
              <a:rPr lang="en-GB" sz="1800" dirty="0"/>
              <a:t> et al., 2014). </a:t>
            </a:r>
            <a:r>
              <a:rPr lang="en-GB" sz="1800" dirty="0" err="1"/>
              <a:t>Skladište</a:t>
            </a:r>
            <a:r>
              <a:rPr lang="en-GB" sz="1800" dirty="0"/>
              <a:t>, </a:t>
            </a:r>
            <a:r>
              <a:rPr lang="en-GB" sz="1800" dirty="0" err="1"/>
              <a:t>sa</a:t>
            </a:r>
            <a:r>
              <a:rPr lang="en-GB" sz="1800" dirty="0"/>
              <a:t> </a:t>
            </a:r>
            <a:r>
              <a:rPr lang="en-GB" sz="1800" dirty="0" err="1"/>
              <a:t>kapacitetom</a:t>
            </a:r>
            <a:r>
              <a:rPr lang="en-GB" sz="1800" dirty="0"/>
              <a:t> od 11.100 </a:t>
            </a:r>
            <a:r>
              <a:rPr lang="en-GB" sz="1800" dirty="0" err="1"/>
              <a:t>mesta</a:t>
            </a:r>
            <a:r>
              <a:rPr lang="en-GB" sz="1800" dirty="0"/>
              <a:t> za </a:t>
            </a:r>
            <a:r>
              <a:rPr lang="en-GB" sz="1800" dirty="0" err="1"/>
              <a:t>palete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godišnjom</a:t>
            </a:r>
            <a:r>
              <a:rPr lang="en-GB" sz="1800" dirty="0"/>
              <a:t> </a:t>
            </a:r>
            <a:r>
              <a:rPr lang="en-GB" sz="1800" dirty="0" err="1"/>
              <a:t>proizvodnjom</a:t>
            </a:r>
            <a:r>
              <a:rPr lang="en-GB" sz="1800" dirty="0"/>
              <a:t> od 300.000 do 350.000 paleta, </a:t>
            </a:r>
            <a:r>
              <a:rPr lang="en-GB" sz="1800" dirty="0" err="1"/>
              <a:t>opslužuje</a:t>
            </a:r>
            <a:r>
              <a:rPr lang="en-GB" sz="1800" dirty="0"/>
              <a:t> </a:t>
            </a:r>
            <a:r>
              <a:rPr lang="en-GB" sz="1800" dirty="0" err="1"/>
              <a:t>oko</a:t>
            </a:r>
            <a:r>
              <a:rPr lang="en-GB" sz="1800" dirty="0"/>
              <a:t> 20.000 </a:t>
            </a:r>
            <a:r>
              <a:rPr lang="en-GB" sz="1800" dirty="0" err="1"/>
              <a:t>supermarketa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Trenutni</a:t>
            </a:r>
            <a:r>
              <a:rPr lang="en-GB" sz="1800" dirty="0"/>
              <a:t> </a:t>
            </a:r>
            <a:r>
              <a:rPr lang="en-GB" sz="1800" dirty="0" err="1"/>
              <a:t>proces</a:t>
            </a:r>
            <a:r>
              <a:rPr lang="en-GB" sz="1800" dirty="0"/>
              <a:t> </a:t>
            </a:r>
            <a:r>
              <a:rPr lang="en-GB" sz="1800" dirty="0" err="1"/>
              <a:t>donošenja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 za </a:t>
            </a:r>
            <a:r>
              <a:rPr lang="en-GB" sz="1800" dirty="0" err="1"/>
              <a:t>raspodelu</a:t>
            </a:r>
            <a:r>
              <a:rPr lang="en-GB" sz="1800" dirty="0"/>
              <a:t> </a:t>
            </a:r>
            <a:r>
              <a:rPr lang="en-GB" sz="1800" dirty="0" err="1"/>
              <a:t>viličara</a:t>
            </a:r>
            <a:r>
              <a:rPr lang="en-GB" sz="1800" dirty="0"/>
              <a:t> </a:t>
            </a:r>
            <a:r>
              <a:rPr lang="en-GB" sz="1800" dirty="0" err="1"/>
              <a:t>oslanja</a:t>
            </a:r>
            <a:r>
              <a:rPr lang="en-GB" sz="1800" dirty="0"/>
              <a:t> se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menadžersku</a:t>
            </a:r>
            <a:r>
              <a:rPr lang="en-GB" sz="1800" dirty="0"/>
              <a:t> </a:t>
            </a:r>
            <a:r>
              <a:rPr lang="en-GB" sz="1800" dirty="0" err="1"/>
              <a:t>ekspertizu</a:t>
            </a:r>
            <a:r>
              <a:rPr lang="en-GB" sz="1800" dirty="0"/>
              <a:t>, </a:t>
            </a:r>
            <a:r>
              <a:rPr lang="en-GB" sz="1800" dirty="0" err="1"/>
              <a:t>koja</a:t>
            </a:r>
            <a:r>
              <a:rPr lang="en-GB" sz="1800" dirty="0"/>
              <a:t> </a:t>
            </a:r>
            <a:r>
              <a:rPr lang="en-GB" sz="1800" dirty="0" err="1"/>
              <a:t>može</a:t>
            </a:r>
            <a:r>
              <a:rPr lang="en-GB" sz="1800" dirty="0"/>
              <a:t> </a:t>
            </a:r>
            <a:r>
              <a:rPr lang="en-GB" sz="1800" dirty="0" err="1"/>
              <a:t>biti</a:t>
            </a:r>
            <a:r>
              <a:rPr lang="en-GB" sz="1800" dirty="0"/>
              <a:t> </a:t>
            </a:r>
            <a:r>
              <a:rPr lang="en-GB" sz="1800" dirty="0" err="1"/>
              <a:t>pogrešna</a:t>
            </a:r>
            <a:r>
              <a:rPr lang="en-GB" sz="1800" dirty="0"/>
              <a:t> pod </a:t>
            </a:r>
            <a:r>
              <a:rPr lang="en-GB" sz="1800" dirty="0" err="1"/>
              <a:t>stresom</a:t>
            </a:r>
            <a:r>
              <a:rPr lang="en-GB" sz="1800" dirty="0"/>
              <a:t> (</a:t>
            </a:r>
            <a:r>
              <a:rPr lang="en-GB" sz="1800" dirty="0" err="1"/>
              <a:t>Druzdzel</a:t>
            </a:r>
            <a:r>
              <a:rPr lang="en-GB" sz="1800" dirty="0"/>
              <a:t> &amp; Flynn, 2002). Ova </a:t>
            </a:r>
            <a:r>
              <a:rPr lang="en-GB" sz="1800" dirty="0" err="1"/>
              <a:t>situacija</a:t>
            </a:r>
            <a:r>
              <a:rPr lang="en-GB" sz="1800" dirty="0"/>
              <a:t> </a:t>
            </a:r>
            <a:r>
              <a:rPr lang="en-GB" sz="1800" dirty="0" err="1"/>
              <a:t>naglašava</a:t>
            </a:r>
            <a:r>
              <a:rPr lang="en-GB" sz="1800" dirty="0"/>
              <a:t> </a:t>
            </a:r>
            <a:r>
              <a:rPr lang="en-GB" sz="1800" dirty="0" err="1"/>
              <a:t>potrebu</a:t>
            </a:r>
            <a:r>
              <a:rPr lang="en-GB" sz="1800" dirty="0"/>
              <a:t> za </a:t>
            </a:r>
            <a:r>
              <a:rPr lang="en-GB" sz="1800" dirty="0" err="1"/>
              <a:t>sistemom</a:t>
            </a:r>
            <a:r>
              <a:rPr lang="en-GB" sz="1800" dirty="0"/>
              <a:t> </a:t>
            </a:r>
            <a:r>
              <a:rPr lang="en-GB" sz="1800" dirty="0" err="1"/>
              <a:t>podrške</a:t>
            </a:r>
            <a:r>
              <a:rPr lang="en-GB" sz="1800" dirty="0"/>
              <a:t> </a:t>
            </a:r>
            <a:r>
              <a:rPr lang="en-GB" sz="1800" dirty="0" err="1"/>
              <a:t>odlučivanju</a:t>
            </a:r>
            <a:r>
              <a:rPr lang="en-GB" sz="1800" dirty="0"/>
              <a:t> (DSS) koji bi </a:t>
            </a:r>
            <a:r>
              <a:rPr lang="en-GB" sz="1800" dirty="0" err="1"/>
              <a:t>poboljšao</a:t>
            </a:r>
            <a:r>
              <a:rPr lang="en-GB" sz="1800" dirty="0"/>
              <a:t> </a:t>
            </a:r>
            <a:r>
              <a:rPr lang="en-GB" sz="1800" dirty="0" err="1"/>
              <a:t>donošenje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Okvir</a:t>
            </a:r>
            <a:r>
              <a:rPr lang="en-GB" sz="1800" dirty="0"/>
              <a:t> za </a:t>
            </a:r>
            <a:r>
              <a:rPr lang="en-GB" sz="1800" dirty="0" err="1"/>
              <a:t>donošenje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 </a:t>
            </a:r>
            <a:r>
              <a:rPr lang="en-GB" sz="1800" dirty="0" err="1"/>
              <a:t>korišćenjem</a:t>
            </a:r>
            <a:r>
              <a:rPr lang="en-GB" sz="1800" dirty="0"/>
              <a:t> ML </a:t>
            </a:r>
            <a:r>
              <a:rPr lang="en-GB" sz="1800" dirty="0" err="1"/>
              <a:t>algoritama</a:t>
            </a:r>
            <a:r>
              <a:rPr lang="en-GB" sz="1800" dirty="0"/>
              <a:t> </a:t>
            </a:r>
            <a:r>
              <a:rPr lang="en-GB" sz="1800" dirty="0" err="1"/>
              <a:t>razvijen</a:t>
            </a:r>
            <a:r>
              <a:rPr lang="en-GB" sz="1800" dirty="0"/>
              <a:t> je </a:t>
            </a:r>
            <a:r>
              <a:rPr lang="en-GB" sz="1800" dirty="0" err="1"/>
              <a:t>kao</a:t>
            </a:r>
            <a:r>
              <a:rPr lang="en-GB" sz="1800" dirty="0"/>
              <a:t> DSS </a:t>
            </a:r>
            <a:r>
              <a:rPr lang="en-GB" sz="1800" dirty="0" err="1"/>
              <a:t>kako</a:t>
            </a:r>
            <a:r>
              <a:rPr lang="en-GB" sz="1800" dirty="0"/>
              <a:t> bi </a:t>
            </a:r>
            <a:r>
              <a:rPr lang="en-GB" sz="1800" dirty="0" err="1"/>
              <a:t>pomogao</a:t>
            </a:r>
            <a:r>
              <a:rPr lang="en-GB" sz="1800" dirty="0"/>
              <a:t> </a:t>
            </a:r>
            <a:r>
              <a:rPr lang="en-GB" sz="1800" dirty="0" err="1"/>
              <a:t>menadžerima</a:t>
            </a:r>
            <a:r>
              <a:rPr lang="en-GB" sz="1800" dirty="0"/>
              <a:t>. Ova AI </a:t>
            </a:r>
            <a:r>
              <a:rPr lang="en-GB" sz="1800" dirty="0" err="1"/>
              <a:t>platforma</a:t>
            </a:r>
            <a:r>
              <a:rPr lang="en-GB" sz="1800" dirty="0"/>
              <a:t> </a:t>
            </a:r>
            <a:r>
              <a:rPr lang="en-GB" sz="1800" dirty="0" err="1"/>
              <a:t>kontinuirano</a:t>
            </a:r>
            <a:r>
              <a:rPr lang="en-GB" sz="1800" dirty="0"/>
              <a:t> </a:t>
            </a:r>
            <a:r>
              <a:rPr lang="en-GB" sz="1800" dirty="0" err="1"/>
              <a:t>preračunava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predlaže</a:t>
            </a:r>
            <a:r>
              <a:rPr lang="en-GB" sz="1800" dirty="0"/>
              <a:t> </a:t>
            </a:r>
            <a:r>
              <a:rPr lang="en-GB" sz="1800" dirty="0" err="1"/>
              <a:t>optimalne</a:t>
            </a:r>
            <a:r>
              <a:rPr lang="en-GB" sz="1800" dirty="0"/>
              <a:t> </a:t>
            </a:r>
            <a:r>
              <a:rPr lang="en-GB" sz="1800" dirty="0" err="1"/>
              <a:t>raspodele</a:t>
            </a:r>
            <a:r>
              <a:rPr lang="en-GB" sz="1800" dirty="0"/>
              <a:t> </a:t>
            </a:r>
            <a:r>
              <a:rPr lang="en-GB" sz="1800" dirty="0" err="1"/>
              <a:t>viličara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osnovu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u </a:t>
            </a:r>
            <a:r>
              <a:rPr lang="en-GB" sz="1800" dirty="0" err="1"/>
              <a:t>realnom</a:t>
            </a:r>
            <a:r>
              <a:rPr lang="en-GB" sz="1800" dirty="0"/>
              <a:t> </a:t>
            </a:r>
            <a:r>
              <a:rPr lang="en-GB" sz="1800" dirty="0" err="1"/>
              <a:t>vremenu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unosa</a:t>
            </a:r>
            <a:r>
              <a:rPr lang="en-GB" sz="1800" dirty="0"/>
              <a:t> </a:t>
            </a:r>
            <a:r>
              <a:rPr lang="en-GB" sz="1800" dirty="0" err="1"/>
              <a:t>operatera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Efikasno</a:t>
            </a:r>
            <a:r>
              <a:rPr lang="en-GB" sz="1800" dirty="0"/>
              <a:t> </a:t>
            </a:r>
            <a:r>
              <a:rPr lang="en-GB" sz="1800" dirty="0" err="1"/>
              <a:t>upravljanje</a:t>
            </a:r>
            <a:r>
              <a:rPr lang="en-GB" sz="1800" dirty="0"/>
              <a:t> </a:t>
            </a:r>
            <a:r>
              <a:rPr lang="en-GB" sz="1800" dirty="0" err="1"/>
              <a:t>viličarima</a:t>
            </a:r>
            <a:r>
              <a:rPr lang="en-GB" sz="1800" dirty="0"/>
              <a:t> je </a:t>
            </a:r>
            <a:r>
              <a:rPr lang="en-GB" sz="1800" dirty="0" err="1"/>
              <a:t>ključno</a:t>
            </a:r>
            <a:r>
              <a:rPr lang="en-GB" sz="1800" dirty="0"/>
              <a:t> za </a:t>
            </a:r>
            <a:r>
              <a:rPr lang="en-GB" sz="1800" dirty="0" err="1"/>
              <a:t>izbegavanje</a:t>
            </a:r>
            <a:r>
              <a:rPr lang="en-GB" sz="1800" dirty="0"/>
              <a:t> </a:t>
            </a:r>
            <a:r>
              <a:rPr lang="en-GB" sz="1800" dirty="0" err="1"/>
              <a:t>prekida</a:t>
            </a:r>
            <a:r>
              <a:rPr lang="en-GB" sz="1800" dirty="0"/>
              <a:t>, </a:t>
            </a:r>
            <a:r>
              <a:rPr lang="en-GB" sz="1800" dirty="0" err="1"/>
              <a:t>obezbeđivanje</a:t>
            </a:r>
            <a:r>
              <a:rPr lang="en-GB" sz="1800" dirty="0"/>
              <a:t> </a:t>
            </a:r>
            <a:r>
              <a:rPr lang="en-GB" sz="1800" dirty="0" err="1"/>
              <a:t>pravovremenog</a:t>
            </a:r>
            <a:r>
              <a:rPr lang="en-GB" sz="1800" dirty="0"/>
              <a:t> </a:t>
            </a:r>
            <a:r>
              <a:rPr lang="en-GB" sz="1800" dirty="0" err="1"/>
              <a:t>završetka</a:t>
            </a:r>
            <a:r>
              <a:rPr lang="en-GB" sz="1800" dirty="0"/>
              <a:t> </a:t>
            </a:r>
            <a:r>
              <a:rPr lang="en-GB" sz="1800" dirty="0" err="1"/>
              <a:t>zadataka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koordinaciju</a:t>
            </a:r>
            <a:r>
              <a:rPr lang="en-GB" sz="1800" dirty="0"/>
              <a:t> </a:t>
            </a:r>
            <a:r>
              <a:rPr lang="en-GB" sz="1800" dirty="0" err="1"/>
              <a:t>rasporeda</a:t>
            </a:r>
            <a:r>
              <a:rPr lang="en-GB" sz="1800" dirty="0"/>
              <a:t> </a:t>
            </a:r>
            <a:r>
              <a:rPr lang="en-GB" sz="1800" dirty="0" err="1"/>
              <a:t>održavanja</a:t>
            </a:r>
            <a:r>
              <a:rPr lang="en-GB" sz="1800" dirty="0"/>
              <a:t>. Pogrešna </a:t>
            </a:r>
            <a:r>
              <a:rPr lang="en-GB" sz="1800" dirty="0" err="1"/>
              <a:t>raspodela</a:t>
            </a:r>
            <a:r>
              <a:rPr lang="en-GB" sz="1800" dirty="0"/>
              <a:t> </a:t>
            </a:r>
            <a:r>
              <a:rPr lang="en-GB" sz="1800" dirty="0" err="1"/>
              <a:t>može</a:t>
            </a:r>
            <a:r>
              <a:rPr lang="en-GB" sz="1800" dirty="0"/>
              <a:t> </a:t>
            </a:r>
            <a:r>
              <a:rPr lang="en-GB" sz="1800" dirty="0" err="1"/>
              <a:t>dovesti</a:t>
            </a:r>
            <a:r>
              <a:rPr lang="en-GB" sz="1800" dirty="0"/>
              <a:t> do </a:t>
            </a:r>
            <a:r>
              <a:rPr lang="en-GB" sz="1800" dirty="0" err="1"/>
              <a:t>neiskorišćenih</a:t>
            </a:r>
            <a:r>
              <a:rPr lang="en-GB" sz="1800" dirty="0"/>
              <a:t> </a:t>
            </a:r>
            <a:r>
              <a:rPr lang="en-GB" sz="1800" dirty="0" err="1"/>
              <a:t>resursa</a:t>
            </a:r>
            <a:r>
              <a:rPr lang="en-GB" sz="1800" dirty="0"/>
              <a:t>, </a:t>
            </a:r>
            <a:r>
              <a:rPr lang="en-GB" sz="1800" dirty="0" err="1"/>
              <a:t>problema</a:t>
            </a:r>
            <a:r>
              <a:rPr lang="en-GB" sz="1800" dirty="0"/>
              <a:t> </a:t>
            </a:r>
            <a:r>
              <a:rPr lang="en-GB" sz="1800" dirty="0" err="1"/>
              <a:t>sa</a:t>
            </a:r>
            <a:r>
              <a:rPr lang="en-GB" sz="1800" dirty="0"/>
              <a:t> </a:t>
            </a:r>
            <a:r>
              <a:rPr lang="en-GB" sz="1800" dirty="0" err="1"/>
              <a:t>nivoom</a:t>
            </a:r>
            <a:r>
              <a:rPr lang="en-GB" sz="1800" dirty="0"/>
              <a:t> </a:t>
            </a:r>
            <a:r>
              <a:rPr lang="en-GB" sz="1800" dirty="0" err="1"/>
              <a:t>usluge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kazni</a:t>
            </a:r>
            <a:r>
              <a:rPr lang="en-GB" sz="1800" dirty="0"/>
              <a:t> </a:t>
            </a:r>
            <a:r>
              <a:rPr lang="en-GB" sz="1800" dirty="0" err="1"/>
              <a:t>zbog</a:t>
            </a:r>
            <a:r>
              <a:rPr lang="en-GB" sz="1800" dirty="0"/>
              <a:t> </a:t>
            </a:r>
            <a:r>
              <a:rPr lang="en-GB" sz="1800" dirty="0" err="1"/>
              <a:t>kašnjenja.DSS</a:t>
            </a:r>
            <a:r>
              <a:rPr lang="en-GB" sz="1800" dirty="0"/>
              <a:t> </a:t>
            </a:r>
            <a:r>
              <a:rPr lang="en-GB" sz="1800" dirty="0" err="1"/>
              <a:t>pomaže</a:t>
            </a:r>
            <a:r>
              <a:rPr lang="en-GB" sz="1800" dirty="0"/>
              <a:t> u </a:t>
            </a:r>
            <a:r>
              <a:rPr lang="en-GB" sz="1800" dirty="0" err="1"/>
              <a:t>upravljanju</a:t>
            </a:r>
            <a:r>
              <a:rPr lang="en-GB" sz="1800" dirty="0"/>
              <a:t> </a:t>
            </a:r>
            <a:r>
              <a:rPr lang="en-GB" sz="1800" dirty="0" err="1"/>
              <a:t>ovim</a:t>
            </a:r>
            <a:r>
              <a:rPr lang="en-GB" sz="1800" dirty="0"/>
              <a:t> </a:t>
            </a:r>
            <a:r>
              <a:rPr lang="en-GB" sz="1800" dirty="0" err="1"/>
              <a:t>faktorima</a:t>
            </a:r>
            <a:r>
              <a:rPr lang="en-GB" sz="1800" dirty="0"/>
              <a:t> </a:t>
            </a:r>
            <a:r>
              <a:rPr lang="en-GB" sz="1800" dirty="0" err="1"/>
              <a:t>pružajući</a:t>
            </a:r>
            <a:r>
              <a:rPr lang="en-GB" sz="1800" dirty="0"/>
              <a:t> </a:t>
            </a:r>
            <a:r>
              <a:rPr lang="en-GB" sz="1800" dirty="0" err="1"/>
              <a:t>tačne</a:t>
            </a:r>
            <a:r>
              <a:rPr lang="en-GB" sz="1800" dirty="0"/>
              <a:t> </a:t>
            </a:r>
            <a:r>
              <a:rPr lang="en-GB" sz="1800" dirty="0" err="1"/>
              <a:t>preporuke</a:t>
            </a:r>
            <a:r>
              <a:rPr lang="en-GB" sz="1800" dirty="0"/>
              <a:t>, </a:t>
            </a:r>
            <a:r>
              <a:rPr lang="en-GB" sz="1800" dirty="0" err="1"/>
              <a:t>čime</a:t>
            </a:r>
            <a:r>
              <a:rPr lang="en-GB" sz="1800" dirty="0"/>
              <a:t> </a:t>
            </a:r>
            <a:r>
              <a:rPr lang="en-GB" sz="1800" dirty="0" err="1"/>
              <a:t>poboljšava</a:t>
            </a:r>
            <a:r>
              <a:rPr lang="en-GB" sz="1800" dirty="0"/>
              <a:t> </a:t>
            </a:r>
            <a:r>
              <a:rPr lang="en-GB" sz="1800" dirty="0" err="1"/>
              <a:t>poverenje</a:t>
            </a:r>
            <a:r>
              <a:rPr lang="en-GB" sz="1800" dirty="0"/>
              <a:t> u </a:t>
            </a:r>
            <a:r>
              <a:rPr lang="en-GB" sz="1800" dirty="0" err="1"/>
              <a:t>donošenje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operativnu</a:t>
            </a:r>
            <a:r>
              <a:rPr lang="en-GB" sz="1800" dirty="0"/>
              <a:t> </a:t>
            </a:r>
            <a:r>
              <a:rPr lang="en-GB" sz="1800" dirty="0" err="1"/>
              <a:t>efikasnost</a:t>
            </a:r>
            <a:r>
              <a:rPr lang="en-GB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383751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Studija</a:t>
            </a:r>
            <a:r>
              <a:rPr lang="en-GB" dirty="0"/>
              <a:t> </a:t>
            </a:r>
            <a:r>
              <a:rPr lang="en-GB" dirty="0" err="1"/>
              <a:t>slučaja</a:t>
            </a:r>
            <a:endParaRPr lang="pl-PL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718734"/>
            <a:ext cx="7507817" cy="363484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571440" y="5222774"/>
            <a:ext cx="5086649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Figure</a:t>
            </a:r>
            <a:r>
              <a:rPr kumimoji="0" lang="sr-Latn-RS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.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lang="en-GB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Building structure of warehouse DSS based on the AI &amp; ML algorithms.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29254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Studija</a:t>
            </a:r>
            <a:r>
              <a:rPr lang="en-GB" dirty="0"/>
              <a:t> </a:t>
            </a:r>
            <a:r>
              <a:rPr lang="en-GB" dirty="0" err="1"/>
              <a:t>slučaja</a:t>
            </a:r>
            <a:endParaRPr lang="pl-PL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E6ADFFD-EFBC-700C-EEE4-3A990C3CE4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216" y="1557735"/>
            <a:ext cx="9357049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Kontekst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problema:Uključen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proces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endParaRPr kumimoji="0" lang="sr-Latn-RS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Pretraga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evidencije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skladišta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donošenje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odluka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angažovanju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viličara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endParaRPr kumimoji="0" lang="sr-Latn-RS" altLang="en-US" sz="1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Izazovi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u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vođenju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evidencije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zahtevaju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Ekspertski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Sistem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(ES) za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bolje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upravljanje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endParaRPr kumimoji="0" lang="sr-Latn-RS" altLang="en-US" sz="1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Razvoj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baze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znanja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endParaRPr kumimoji="0" lang="sr-Latn-RS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Formirane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dve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odvojene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baze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znanja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Baza 1: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Odluke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broju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viličara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angažovanih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u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zoni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utovara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(434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ekspertske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odluke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).</a:t>
            </a:r>
            <a:endParaRPr kumimoji="0" lang="sr-Latn-RS" altLang="en-US" sz="1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Baza 2: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Odluke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 tome koji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viličari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angažovani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(368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ekspertskih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odluka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).</a:t>
            </a:r>
            <a:endParaRPr kumimoji="0" lang="sr-Latn-RS" altLang="en-US" sz="1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Mašinsko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učenje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za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izvođenje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znanja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Primenjene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tehnike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uključuju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Proširena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linearna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regresija</a:t>
            </a:r>
            <a:endParaRPr kumimoji="0" lang="sr-Latn-R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Logistička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regresija</a:t>
            </a:r>
            <a:endParaRPr kumimoji="0" lang="sr-Latn-R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k-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najbližih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suseda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(KNN)</a:t>
            </a:r>
            <a:endParaRPr kumimoji="0" lang="sr-Latn-R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Linearna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diskriminantna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analiza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(LDA)</a:t>
            </a:r>
            <a:endParaRPr kumimoji="0" lang="sr-Latn-R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CART</a:t>
            </a:r>
            <a:endParaRPr kumimoji="0" lang="sr-Latn-R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Soft</a:t>
            </a:r>
            <a:r>
              <a:rPr kumimoji="0" lang="sr-Latn-R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MATLAB.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Najbolje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performanse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ANFIS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CART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izabrani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za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implementaciju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3210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2492" y="-117732"/>
            <a:ext cx="9745133" cy="1116542"/>
          </a:xfrm>
        </p:spPr>
        <p:txBody>
          <a:bodyPr/>
          <a:lstStyle/>
          <a:p>
            <a:r>
              <a:rPr lang="en-GB" dirty="0" err="1"/>
              <a:t>Studija</a:t>
            </a:r>
            <a:r>
              <a:rPr lang="en-GB" dirty="0"/>
              <a:t> </a:t>
            </a:r>
            <a:r>
              <a:rPr lang="en-GB" dirty="0" err="1"/>
              <a:t>slučaja</a:t>
            </a:r>
            <a:endParaRPr lang="pl-PL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FA4AF7-CF88-689C-846A-9366EA4F552B}"/>
              </a:ext>
            </a:extLst>
          </p:cNvPr>
          <p:cNvSpPr txBox="1"/>
          <p:nvPr/>
        </p:nvSpPr>
        <p:spPr>
          <a:xfrm>
            <a:off x="1376836" y="583721"/>
            <a:ext cx="8368744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/>
              <a:t>Ulazni faktori za donošenje odluka</a:t>
            </a:r>
            <a:r>
              <a:rPr lang="en-US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Broj</a:t>
            </a:r>
            <a:r>
              <a:rPr lang="en-US" b="1" dirty="0"/>
              <a:t> </a:t>
            </a:r>
            <a:r>
              <a:rPr lang="en-US" b="1" dirty="0" err="1"/>
              <a:t>angažovanih</a:t>
            </a:r>
            <a:r>
              <a:rPr lang="en-US" b="1" dirty="0"/>
              <a:t> vi</a:t>
            </a:r>
            <a:r>
              <a:rPr lang="sr-Latn-RS" b="1" dirty="0"/>
              <a:t>ljuškara</a:t>
            </a:r>
            <a:r>
              <a:rPr lang="en-US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/>
              <a:t>Ulazne</a:t>
            </a:r>
            <a:r>
              <a:rPr lang="en-US" dirty="0"/>
              <a:t> </a:t>
            </a:r>
            <a:r>
              <a:rPr lang="en-US" dirty="0" err="1"/>
              <a:t>promenljive</a:t>
            </a:r>
            <a:r>
              <a:rPr lang="en-US" dirty="0"/>
              <a:t>: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pl-PL" b="1" dirty="0"/>
              <a:t>Vreme utovara: </a:t>
            </a:r>
            <a:r>
              <a:rPr lang="pl-PL" dirty="0"/>
              <a:t>Opseg od 15 do 135 minuta</a:t>
            </a:r>
            <a:r>
              <a:rPr lang="pl-PL" b="1" dirty="0"/>
              <a:t>.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pl-PL" b="1" dirty="0"/>
              <a:t>Količina tereta: </a:t>
            </a:r>
            <a:r>
              <a:rPr lang="pl-PL" dirty="0"/>
              <a:t>Opseg od 15 do 225 paleta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Latn-RS" b="1" dirty="0"/>
              <a:t>Izbor viljuškara</a:t>
            </a:r>
            <a:r>
              <a:rPr lang="en-US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/>
              <a:t>Razmatrani</a:t>
            </a:r>
            <a:r>
              <a:rPr lang="en-US" dirty="0"/>
              <a:t> </a:t>
            </a:r>
            <a:r>
              <a:rPr lang="en-US" dirty="0" err="1"/>
              <a:t>faktori</a:t>
            </a:r>
            <a:r>
              <a:rPr lang="en-US" dirty="0"/>
              <a:t>: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en-US" dirty="0" err="1"/>
              <a:t>Važnost</a:t>
            </a:r>
            <a:r>
              <a:rPr lang="en-US" dirty="0"/>
              <a:t> </a:t>
            </a:r>
            <a:r>
              <a:rPr lang="en-US" dirty="0" err="1"/>
              <a:t>aktivnosti</a:t>
            </a:r>
            <a:r>
              <a:rPr lang="en-US" dirty="0"/>
              <a:t> (</a:t>
            </a:r>
            <a:r>
              <a:rPr lang="en-US" dirty="0" err="1"/>
              <a:t>skala</a:t>
            </a:r>
            <a:r>
              <a:rPr lang="en-US" dirty="0"/>
              <a:t>: 1–9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politici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).</a:t>
            </a:r>
            <a:endParaRPr lang="sr-Latn-RS" dirty="0"/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en-US" dirty="0" err="1"/>
              <a:t>Iskorišćenost</a:t>
            </a:r>
            <a:r>
              <a:rPr lang="en-US" dirty="0"/>
              <a:t> </a:t>
            </a:r>
            <a:r>
              <a:rPr lang="en-US" dirty="0" err="1"/>
              <a:t>viličara</a:t>
            </a:r>
            <a:r>
              <a:rPr lang="en-US" dirty="0"/>
              <a:t> (</a:t>
            </a:r>
            <a:r>
              <a:rPr lang="en-US" dirty="0" err="1"/>
              <a:t>procenat</a:t>
            </a:r>
            <a:r>
              <a:rPr lang="en-US" dirty="0"/>
              <a:t> </a:t>
            </a:r>
            <a:r>
              <a:rPr lang="en-US" dirty="0" err="1"/>
              <a:t>ukupnih</a:t>
            </a:r>
            <a:r>
              <a:rPr lang="en-US" dirty="0"/>
              <a:t> </a:t>
            </a:r>
            <a:r>
              <a:rPr lang="en-US" dirty="0" err="1"/>
              <a:t>radnih</a:t>
            </a:r>
            <a:r>
              <a:rPr lang="en-US" dirty="0"/>
              <a:t> sati).</a:t>
            </a:r>
            <a:endParaRPr lang="sr-Latn-RS" dirty="0"/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en-US" dirty="0" err="1"/>
              <a:t>Udaljenost</a:t>
            </a:r>
            <a:r>
              <a:rPr lang="en-US" dirty="0"/>
              <a:t> od </a:t>
            </a:r>
            <a:r>
              <a:rPr lang="en-US" dirty="0" err="1"/>
              <a:t>utovarne</a:t>
            </a:r>
            <a:r>
              <a:rPr lang="en-US" dirty="0"/>
              <a:t> </a:t>
            </a:r>
            <a:r>
              <a:rPr lang="en-US" dirty="0" err="1"/>
              <a:t>rampe</a:t>
            </a:r>
            <a:r>
              <a:rPr lang="en-US" dirty="0"/>
              <a:t>.</a:t>
            </a:r>
            <a:endParaRPr lang="sr-Latn-RS" dirty="0"/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en-US" dirty="0" err="1"/>
              <a:t>Prosečna</a:t>
            </a:r>
            <a:r>
              <a:rPr lang="en-US" dirty="0"/>
              <a:t> </a:t>
            </a:r>
            <a:r>
              <a:rPr lang="en-US" dirty="0" err="1"/>
              <a:t>iskorišćenost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viličara</a:t>
            </a:r>
            <a:r>
              <a:rPr lang="en-US" dirty="0"/>
              <a:t>..</a:t>
            </a:r>
            <a:endParaRPr lang="sr-Latn-BA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Skala </a:t>
            </a:r>
            <a:r>
              <a:rPr lang="en-US" b="1" dirty="0" err="1"/>
              <a:t>važnosti</a:t>
            </a:r>
            <a:r>
              <a:rPr lang="en-US" b="1" dirty="0"/>
              <a:t> </a:t>
            </a:r>
            <a:r>
              <a:rPr lang="en-US" b="1" dirty="0" err="1"/>
              <a:t>aktivnosti</a:t>
            </a:r>
            <a:r>
              <a:rPr lang="en-US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9: </a:t>
            </a:r>
            <a:r>
              <a:rPr lang="en-US" dirty="0" err="1"/>
              <a:t>Pomoć</a:t>
            </a:r>
            <a:r>
              <a:rPr lang="en-US" dirty="0"/>
              <a:t> u punim </a:t>
            </a:r>
            <a:r>
              <a:rPr lang="en-US" dirty="0" err="1"/>
              <a:t>proizvodnim</a:t>
            </a:r>
            <a:r>
              <a:rPr lang="en-US" dirty="0"/>
              <a:t> </a:t>
            </a:r>
            <a:r>
              <a:rPr lang="en-US" dirty="0" err="1"/>
              <a:t>aktivnostima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8: </a:t>
            </a:r>
            <a:r>
              <a:rPr lang="en-US" dirty="0" err="1"/>
              <a:t>Pomoć</a:t>
            </a:r>
            <a:r>
              <a:rPr lang="en-US" dirty="0"/>
              <a:t> u </a:t>
            </a:r>
            <a:r>
              <a:rPr lang="en-US" dirty="0" err="1"/>
              <a:t>poluproizvodnim</a:t>
            </a:r>
            <a:r>
              <a:rPr lang="en-US" dirty="0"/>
              <a:t> </a:t>
            </a:r>
            <a:r>
              <a:rPr lang="en-US" dirty="0" err="1"/>
              <a:t>aktivnostima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7: </a:t>
            </a:r>
            <a:r>
              <a:rPr lang="en-US" dirty="0" err="1"/>
              <a:t>Komisioniranje</a:t>
            </a:r>
            <a:r>
              <a:rPr lang="en-US" dirty="0"/>
              <a:t> za </a:t>
            </a:r>
            <a:r>
              <a:rPr lang="en-US" dirty="0" err="1"/>
              <a:t>otpremu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6: </a:t>
            </a:r>
            <a:r>
              <a:rPr lang="en-US" dirty="0" err="1"/>
              <a:t>Utovar</a:t>
            </a:r>
            <a:r>
              <a:rPr lang="en-US" dirty="0"/>
              <a:t>/</a:t>
            </a:r>
            <a:r>
              <a:rPr lang="en-US" dirty="0" err="1"/>
              <a:t>istovar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5: </a:t>
            </a:r>
            <a:r>
              <a:rPr lang="en-US" dirty="0" err="1"/>
              <a:t>Raspoređivanje</a:t>
            </a:r>
            <a:r>
              <a:rPr lang="en-US" dirty="0"/>
              <a:t> </a:t>
            </a:r>
            <a:r>
              <a:rPr lang="en-US" dirty="0" err="1"/>
              <a:t>proizvoda</a:t>
            </a:r>
            <a:r>
              <a:rPr lang="en-US" dirty="0"/>
              <a:t> u </a:t>
            </a:r>
            <a:r>
              <a:rPr lang="en-US" dirty="0" err="1"/>
              <a:t>skladištu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4: </a:t>
            </a:r>
            <a:r>
              <a:rPr lang="en-US" dirty="0" err="1"/>
              <a:t>Razni</a:t>
            </a:r>
            <a:r>
              <a:rPr lang="en-US" dirty="0"/>
              <a:t> </a:t>
            </a:r>
            <a:r>
              <a:rPr lang="en-US" dirty="0" err="1"/>
              <a:t>zadaci</a:t>
            </a:r>
            <a:r>
              <a:rPr lang="en-US" dirty="0"/>
              <a:t> u </a:t>
            </a:r>
            <a:r>
              <a:rPr lang="en-US" dirty="0" err="1"/>
              <a:t>centralnom</a:t>
            </a:r>
            <a:r>
              <a:rPr lang="en-US" dirty="0"/>
              <a:t> </a:t>
            </a:r>
            <a:r>
              <a:rPr lang="en-US" dirty="0" err="1"/>
              <a:t>skladištu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3: </a:t>
            </a:r>
            <a:r>
              <a:rPr lang="en-US" dirty="0" err="1"/>
              <a:t>Zbrinjavanje</a:t>
            </a:r>
            <a:r>
              <a:rPr lang="en-US" dirty="0"/>
              <a:t> </a:t>
            </a:r>
            <a:r>
              <a:rPr lang="en-US" dirty="0" err="1"/>
              <a:t>vraćenih</a:t>
            </a:r>
            <a:r>
              <a:rPr lang="en-US" dirty="0"/>
              <a:t> </a:t>
            </a:r>
            <a:r>
              <a:rPr lang="en-US" dirty="0" err="1"/>
              <a:t>proizvoda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2: </a:t>
            </a:r>
            <a:r>
              <a:rPr lang="en-US" dirty="0" err="1"/>
              <a:t>Zadaci</a:t>
            </a:r>
            <a:r>
              <a:rPr lang="en-US" dirty="0"/>
              <a:t> u </a:t>
            </a:r>
            <a:r>
              <a:rPr lang="en-US" dirty="0" err="1"/>
              <a:t>komercijalnom</a:t>
            </a:r>
            <a:r>
              <a:rPr lang="en-US" dirty="0"/>
              <a:t> </a:t>
            </a:r>
            <a:r>
              <a:rPr lang="en-US" dirty="0" err="1"/>
              <a:t>skladištu</a:t>
            </a:r>
            <a:r>
              <a:rPr lang="en-US" dirty="0"/>
              <a:t>/za </a:t>
            </a:r>
            <a:r>
              <a:rPr lang="en-US" dirty="0" err="1"/>
              <a:t>sirovine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1: </a:t>
            </a:r>
            <a:r>
              <a:rPr lang="en-US" dirty="0" err="1"/>
              <a:t>Ostale</a:t>
            </a:r>
            <a:r>
              <a:rPr lang="en-US" dirty="0"/>
              <a:t> </a:t>
            </a:r>
            <a:r>
              <a:rPr lang="en-US" dirty="0" err="1"/>
              <a:t>aktivnosti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762892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2492" y="-117732"/>
            <a:ext cx="9745133" cy="1116542"/>
          </a:xfrm>
        </p:spPr>
        <p:txBody>
          <a:bodyPr/>
          <a:lstStyle/>
          <a:p>
            <a:r>
              <a:rPr lang="en-GB" dirty="0" err="1"/>
              <a:t>Studija</a:t>
            </a:r>
            <a:r>
              <a:rPr lang="en-GB" dirty="0"/>
              <a:t> </a:t>
            </a:r>
            <a:r>
              <a:rPr lang="en-GB" dirty="0" err="1"/>
              <a:t>slučaja</a:t>
            </a:r>
            <a:endParaRPr lang="pl-PL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41F4309-B19C-74E4-277A-C6845E48CA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885" y="2010008"/>
            <a:ext cx="9635010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Ograničenja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za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vilju</a:t>
            </a:r>
            <a:r>
              <a:rPr kumimoji="0" lang="sr-Latn-R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škare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Radni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sati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ograničeni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planiranim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remontima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Upotreba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je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zabranjena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van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dozvoljenih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radnih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sati.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Primena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Implementirana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putem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korisnički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pristupačnih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interfejsa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Modeli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(ANFIS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CART)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pokazali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superiorna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svojstva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zaključivanja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prenosa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znanja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Ključni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rezultati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uvidi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Modeli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nude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optimizovane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strategije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raspodele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viličara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za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različite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operativne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scenarije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Obuhvaćena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je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efikasnost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dugotrajnost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resursa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u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procesu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donošenja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odluka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6610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2492" y="-117732"/>
            <a:ext cx="9745133" cy="1116542"/>
          </a:xfrm>
        </p:spPr>
        <p:txBody>
          <a:bodyPr/>
          <a:lstStyle/>
          <a:p>
            <a:r>
              <a:rPr lang="en-GB" dirty="0" err="1"/>
              <a:t>Studija</a:t>
            </a:r>
            <a:r>
              <a:rPr lang="en-GB" dirty="0"/>
              <a:t> </a:t>
            </a:r>
            <a:r>
              <a:rPr lang="en-GB" dirty="0" err="1"/>
              <a:t>slučaja</a:t>
            </a:r>
            <a:endParaRPr lang="pl-P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9257ED-E36D-594E-3E4E-40E5485169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2492" y="1470229"/>
            <a:ext cx="8901363" cy="3714617"/>
          </a:xfrm>
          <a:prstGeom prst="rect">
            <a:avLst/>
          </a:prstGeom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697DFC72-7AC0-BB45-9C4B-2F280C05A0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3913" y="5256966"/>
            <a:ext cx="3318537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Figure</a:t>
            </a:r>
            <a:r>
              <a:rPr kumimoji="0" lang="sr-Latn-RS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.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lang="pl-PL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Metodologija za izgradnju ANFIS modela: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6941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2492" y="-117732"/>
            <a:ext cx="9745133" cy="1116542"/>
          </a:xfrm>
        </p:spPr>
        <p:txBody>
          <a:bodyPr/>
          <a:lstStyle/>
          <a:p>
            <a:r>
              <a:rPr lang="en-GB" dirty="0" err="1"/>
              <a:t>Studija</a:t>
            </a:r>
            <a:r>
              <a:rPr lang="en-GB" dirty="0"/>
              <a:t> </a:t>
            </a:r>
            <a:r>
              <a:rPr lang="en-GB" dirty="0" err="1"/>
              <a:t>slučaja</a:t>
            </a:r>
            <a:endParaRPr lang="pl-PL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EB5882-4885-D812-FC3A-E06C100284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0948" y="2048259"/>
            <a:ext cx="9426284" cy="3811119"/>
          </a:xfrm>
          <a:prstGeom prst="rect">
            <a:avLst/>
          </a:prstGeom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D12B534E-0DC7-1AAF-27DD-0D3F30739C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1614" y="1848018"/>
            <a:ext cx="2808782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sr-Latn-BA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Table</a:t>
            </a:r>
            <a:r>
              <a:rPr kumimoji="0" lang="sr-Latn-RS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.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lang="en-US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‘</a:t>
            </a:r>
            <a:r>
              <a:rPr kumimoji="0" lang="sr-Latn-BA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Fuzzy inference system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’</a:t>
            </a:r>
            <a:r>
              <a:rPr kumimoji="0" lang="sr-Latn-BA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u</a:t>
            </a:r>
            <a:r>
              <a:rPr kumimoji="0" lang="sr-Latn-BA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ANFIS.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9022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Studija</a:t>
            </a:r>
            <a:r>
              <a:rPr lang="en-GB" dirty="0"/>
              <a:t> </a:t>
            </a:r>
            <a:r>
              <a:rPr lang="en-GB" dirty="0" err="1"/>
              <a:t>slučaja</a:t>
            </a:r>
            <a:endParaRPr lang="pl-PL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5630500" y="5222774"/>
            <a:ext cx="968534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Figure</a:t>
            </a:r>
            <a:r>
              <a:rPr kumimoji="0" lang="sr-Latn-RS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.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lang="sr-Latn-RS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ES 1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2424195" y="1242337"/>
            <a:ext cx="6960436" cy="3980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459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en-GB" sz="2000" dirty="0" err="1"/>
              <a:t>Šta</a:t>
            </a:r>
            <a:r>
              <a:rPr lang="en-GB" sz="2000" dirty="0"/>
              <a:t> je </a:t>
            </a:r>
            <a:r>
              <a:rPr lang="en-GB" sz="2000" dirty="0" err="1"/>
              <a:t>veštačka</a:t>
            </a:r>
            <a:r>
              <a:rPr lang="en-GB" sz="2000" dirty="0"/>
              <a:t> </a:t>
            </a:r>
            <a:r>
              <a:rPr lang="en-GB" sz="2000" dirty="0" err="1"/>
              <a:t>inteligencija</a:t>
            </a:r>
            <a:r>
              <a:rPr lang="en-GB" sz="2000" dirty="0"/>
              <a:t> (AI, Artificial </a:t>
            </a:r>
            <a:r>
              <a:rPr lang="en-GB" sz="2000" dirty="0" err="1"/>
              <a:t>Inteligence</a:t>
            </a:r>
            <a:r>
              <a:rPr lang="en-GB" sz="2000" dirty="0"/>
              <a:t>)? Da li je </a:t>
            </a:r>
            <a:r>
              <a:rPr lang="en-GB" sz="2000" dirty="0" err="1"/>
              <a:t>zaista</a:t>
            </a:r>
            <a:r>
              <a:rPr lang="en-GB" sz="2000" dirty="0"/>
              <a:t> „</a:t>
            </a:r>
            <a:r>
              <a:rPr lang="en-GB" sz="2000" dirty="0" err="1"/>
              <a:t>živo</a:t>
            </a:r>
            <a:r>
              <a:rPr lang="en-GB" sz="2000" dirty="0"/>
              <a:t>“ </a:t>
            </a:r>
            <a:r>
              <a:rPr lang="en-GB" sz="2000" dirty="0" err="1"/>
              <a:t>biće</a:t>
            </a:r>
            <a:r>
              <a:rPr lang="en-GB" sz="2000" dirty="0"/>
              <a:t> </a:t>
            </a:r>
            <a:r>
              <a:rPr lang="en-GB" sz="2000" dirty="0" err="1"/>
              <a:t>sposobno</a:t>
            </a:r>
            <a:r>
              <a:rPr lang="en-GB" sz="2000" dirty="0"/>
              <a:t> da </a:t>
            </a:r>
            <a:r>
              <a:rPr lang="en-GB" sz="2000" dirty="0" err="1"/>
              <a:t>razmišlja</a:t>
            </a:r>
            <a:r>
              <a:rPr lang="en-GB" sz="2000" dirty="0"/>
              <a:t> </a:t>
            </a:r>
            <a:r>
              <a:rPr lang="en-GB" sz="2000" dirty="0" err="1"/>
              <a:t>i</a:t>
            </a:r>
            <a:r>
              <a:rPr lang="en-GB" sz="2000" dirty="0"/>
              <a:t> </a:t>
            </a:r>
            <a:r>
              <a:rPr lang="en-GB" sz="2000" dirty="0" err="1"/>
              <a:t>donosi</a:t>
            </a:r>
            <a:r>
              <a:rPr lang="en-GB" sz="2000" dirty="0"/>
              <a:t> </a:t>
            </a:r>
            <a:r>
              <a:rPr lang="en-GB" sz="2000" dirty="0" err="1"/>
              <a:t>sopstvene</a:t>
            </a:r>
            <a:r>
              <a:rPr lang="en-GB" sz="2000" dirty="0"/>
              <a:t> </a:t>
            </a:r>
            <a:r>
              <a:rPr lang="en-GB" sz="2000" dirty="0" err="1"/>
              <a:t>odluke</a:t>
            </a:r>
            <a:r>
              <a:rPr lang="en-GB" sz="2000" dirty="0"/>
              <a:t> </a:t>
            </a:r>
            <a:r>
              <a:rPr lang="en-GB" sz="2000" dirty="0" err="1"/>
              <a:t>na</a:t>
            </a:r>
            <a:r>
              <a:rPr lang="en-GB" sz="2000" dirty="0"/>
              <a:t> </a:t>
            </a:r>
            <a:r>
              <a:rPr lang="en-GB" sz="2000" dirty="0" err="1"/>
              <a:t>osnovu</a:t>
            </a:r>
            <a:r>
              <a:rPr lang="en-GB" sz="2000" dirty="0"/>
              <a:t> </a:t>
            </a:r>
            <a:r>
              <a:rPr lang="en-GB" sz="2000" dirty="0" err="1"/>
              <a:t>svog</a:t>
            </a:r>
            <a:r>
              <a:rPr lang="en-GB" sz="2000" dirty="0"/>
              <a:t> </a:t>
            </a:r>
            <a:r>
              <a:rPr lang="en-GB" sz="2000" dirty="0" err="1"/>
              <a:t>uma</a:t>
            </a:r>
            <a:r>
              <a:rPr lang="en-GB" sz="2000" dirty="0"/>
              <a:t>, </a:t>
            </a:r>
            <a:r>
              <a:rPr lang="en-GB" sz="2000" dirty="0" err="1"/>
              <a:t>prethodnih</a:t>
            </a:r>
            <a:r>
              <a:rPr lang="en-GB" sz="2000" dirty="0"/>
              <a:t> </a:t>
            </a:r>
            <a:r>
              <a:rPr lang="en-GB" sz="2000" dirty="0" err="1"/>
              <a:t>iskustava</a:t>
            </a:r>
            <a:r>
              <a:rPr lang="en-GB" sz="2000" dirty="0"/>
              <a:t>, </a:t>
            </a:r>
            <a:r>
              <a:rPr lang="en-GB" sz="2000" dirty="0" err="1"/>
              <a:t>etike</a:t>
            </a:r>
            <a:r>
              <a:rPr lang="en-GB" sz="2000" dirty="0"/>
              <a:t>, </a:t>
            </a:r>
            <a:r>
              <a:rPr lang="en-GB" sz="2000" dirty="0" err="1"/>
              <a:t>uverenja</a:t>
            </a:r>
            <a:r>
              <a:rPr lang="en-GB" sz="2000" dirty="0"/>
              <a:t> </a:t>
            </a:r>
            <a:r>
              <a:rPr lang="en-GB" sz="2000" dirty="0" err="1"/>
              <a:t>itd</a:t>
            </a:r>
            <a:r>
              <a:rPr lang="en-GB" sz="2000" dirty="0"/>
              <a:t>.? Kako je </a:t>
            </a:r>
            <a:r>
              <a:rPr lang="en-GB" sz="2000" dirty="0" err="1"/>
              <a:t>povezana</a:t>
            </a:r>
            <a:r>
              <a:rPr lang="en-GB" sz="2000" dirty="0"/>
              <a:t> </a:t>
            </a:r>
            <a:r>
              <a:rPr lang="en-GB" sz="2000" dirty="0" err="1"/>
              <a:t>sa</a:t>
            </a:r>
            <a:r>
              <a:rPr lang="en-GB" sz="2000" dirty="0"/>
              <a:t> </a:t>
            </a:r>
            <a:r>
              <a:rPr lang="en-GB" sz="2000" dirty="0" err="1"/>
              <a:t>mašinskim</a:t>
            </a:r>
            <a:r>
              <a:rPr lang="en-GB" sz="2000" dirty="0"/>
              <a:t> </a:t>
            </a:r>
            <a:r>
              <a:rPr lang="en-GB" sz="2000" dirty="0" err="1"/>
              <a:t>učenjem</a:t>
            </a:r>
            <a:r>
              <a:rPr lang="en-GB" sz="2000" dirty="0"/>
              <a:t> (ML, Machine Learning)? Da li </a:t>
            </a:r>
            <a:r>
              <a:rPr lang="en-GB" sz="2000" dirty="0" err="1"/>
              <a:t>su</a:t>
            </a:r>
            <a:r>
              <a:rPr lang="en-GB" sz="2000" dirty="0"/>
              <a:t> AI </a:t>
            </a:r>
            <a:r>
              <a:rPr lang="en-GB" sz="2000" dirty="0" err="1"/>
              <a:t>i</a:t>
            </a:r>
            <a:r>
              <a:rPr lang="en-GB" sz="2000" dirty="0"/>
              <a:t> ML </a:t>
            </a:r>
            <a:r>
              <a:rPr lang="en-GB" sz="2000" dirty="0" err="1"/>
              <a:t>ista</a:t>
            </a:r>
            <a:r>
              <a:rPr lang="en-GB" sz="2000" dirty="0"/>
              <a:t> </a:t>
            </a:r>
            <a:r>
              <a:rPr lang="en-GB" sz="2000" dirty="0" err="1"/>
              <a:t>stvar</a:t>
            </a:r>
            <a:r>
              <a:rPr lang="en-GB" sz="2000" dirty="0"/>
              <a:t>?</a:t>
            </a:r>
          </a:p>
          <a:p>
            <a:r>
              <a:rPr lang="en-GB" sz="2000" dirty="0"/>
              <a:t>Koji se </a:t>
            </a:r>
            <a:r>
              <a:rPr lang="en-GB" sz="2000" dirty="0" err="1"/>
              <a:t>alati</a:t>
            </a:r>
            <a:r>
              <a:rPr lang="en-GB" sz="2000" dirty="0"/>
              <a:t> </a:t>
            </a:r>
            <a:r>
              <a:rPr lang="en-GB" sz="2000" dirty="0" err="1"/>
              <a:t>koriste</a:t>
            </a:r>
            <a:r>
              <a:rPr lang="en-GB" sz="2000" dirty="0"/>
              <a:t> u </a:t>
            </a:r>
            <a:r>
              <a:rPr lang="en-GB" sz="2000" dirty="0" err="1"/>
              <a:t>veštačkoj</a:t>
            </a:r>
            <a:r>
              <a:rPr lang="en-GB" sz="2000" dirty="0"/>
              <a:t> </a:t>
            </a:r>
            <a:r>
              <a:rPr lang="en-GB" sz="2000" dirty="0" err="1"/>
              <a:t>inteligenciji</a:t>
            </a:r>
            <a:r>
              <a:rPr lang="en-GB" sz="2000" dirty="0"/>
              <a:t> </a:t>
            </a:r>
            <a:r>
              <a:rPr lang="en-GB" sz="2000" dirty="0" err="1"/>
              <a:t>i</a:t>
            </a:r>
            <a:r>
              <a:rPr lang="en-GB" sz="2000" dirty="0"/>
              <a:t> </a:t>
            </a:r>
            <a:r>
              <a:rPr lang="en-GB" sz="2000" dirty="0" err="1"/>
              <a:t>mašinskom</a:t>
            </a:r>
            <a:r>
              <a:rPr lang="en-GB" sz="2000" dirty="0"/>
              <a:t> </a:t>
            </a:r>
            <a:r>
              <a:rPr lang="en-GB" sz="2000" dirty="0" err="1"/>
              <a:t>učenju</a:t>
            </a:r>
            <a:r>
              <a:rPr lang="en-GB" sz="2000" dirty="0"/>
              <a:t>? </a:t>
            </a:r>
            <a:r>
              <a:rPr lang="en-GB" sz="2000" dirty="0" err="1"/>
              <a:t>Kakvu</a:t>
            </a:r>
            <a:r>
              <a:rPr lang="en-GB" sz="2000" dirty="0"/>
              <a:t> </a:t>
            </a:r>
            <a:r>
              <a:rPr lang="en-GB" sz="2000" dirty="0" err="1"/>
              <a:t>ulogu</a:t>
            </a:r>
            <a:r>
              <a:rPr lang="en-GB" sz="2000" dirty="0"/>
              <a:t> AI </a:t>
            </a:r>
            <a:r>
              <a:rPr lang="en-GB" sz="2000" dirty="0" err="1"/>
              <a:t>i</a:t>
            </a:r>
            <a:r>
              <a:rPr lang="en-GB" sz="2000" dirty="0"/>
              <a:t> ML </a:t>
            </a:r>
            <a:r>
              <a:rPr lang="en-GB" sz="2000" dirty="0" err="1"/>
              <a:t>imaju</a:t>
            </a:r>
            <a:r>
              <a:rPr lang="en-GB" sz="2000" dirty="0"/>
              <a:t> u </a:t>
            </a:r>
            <a:r>
              <a:rPr lang="en-GB" sz="2000" dirty="0" err="1"/>
              <a:t>poslovnom</a:t>
            </a:r>
            <a:r>
              <a:rPr lang="en-GB" sz="2000" dirty="0"/>
              <a:t> </a:t>
            </a:r>
            <a:r>
              <a:rPr lang="en-GB" sz="2000" dirty="0" err="1"/>
              <a:t>kontekstu</a:t>
            </a:r>
            <a:r>
              <a:rPr lang="en-GB" sz="2000" dirty="0"/>
              <a:t> </a:t>
            </a:r>
            <a:r>
              <a:rPr lang="en-GB" sz="2000" dirty="0" err="1"/>
              <a:t>i</a:t>
            </a:r>
            <a:r>
              <a:rPr lang="en-GB" sz="2000" dirty="0"/>
              <a:t> </a:t>
            </a:r>
            <a:r>
              <a:rPr lang="en-GB" sz="2000" dirty="0" err="1"/>
              <a:t>kako</a:t>
            </a:r>
            <a:r>
              <a:rPr lang="en-GB" sz="2000" dirty="0"/>
              <a:t> se </a:t>
            </a:r>
            <a:r>
              <a:rPr lang="en-GB" sz="2000" dirty="0" err="1"/>
              <a:t>mogu</a:t>
            </a:r>
            <a:r>
              <a:rPr lang="en-GB" sz="2000" dirty="0"/>
              <a:t> </a:t>
            </a:r>
            <a:r>
              <a:rPr lang="en-GB" sz="2000" dirty="0" err="1"/>
              <a:t>koristiti</a:t>
            </a:r>
            <a:r>
              <a:rPr lang="en-GB" sz="2000" dirty="0"/>
              <a:t> u </a:t>
            </a:r>
            <a:r>
              <a:rPr lang="en-GB" sz="2000" dirty="0" err="1"/>
              <a:t>svakodnevnim</a:t>
            </a:r>
            <a:r>
              <a:rPr lang="en-GB" sz="2000" dirty="0"/>
              <a:t> </a:t>
            </a:r>
            <a:r>
              <a:rPr lang="en-GB" sz="2000" dirty="0" err="1"/>
              <a:t>poslovnim</a:t>
            </a:r>
            <a:r>
              <a:rPr lang="en-GB" sz="2000" dirty="0"/>
              <a:t> </a:t>
            </a:r>
            <a:r>
              <a:rPr lang="en-GB" sz="2000" dirty="0" err="1"/>
              <a:t>operacijama</a:t>
            </a:r>
            <a:r>
              <a:rPr lang="en-GB" sz="2000" dirty="0"/>
              <a:t> </a:t>
            </a:r>
            <a:r>
              <a:rPr lang="en-GB" sz="2000" dirty="0" err="1"/>
              <a:t>i</a:t>
            </a:r>
            <a:r>
              <a:rPr lang="en-GB" sz="2000" dirty="0"/>
              <a:t> </a:t>
            </a:r>
            <a:r>
              <a:rPr lang="en-GB" sz="2000" dirty="0" err="1"/>
              <a:t>optimizacijama</a:t>
            </a:r>
            <a:r>
              <a:rPr lang="en-GB" sz="2000" dirty="0"/>
              <a:t>? Da li </a:t>
            </a:r>
            <a:r>
              <a:rPr lang="en-GB" sz="2000" dirty="0" err="1"/>
              <a:t>postoje</a:t>
            </a:r>
            <a:r>
              <a:rPr lang="en-GB" sz="2000" dirty="0"/>
              <a:t> </a:t>
            </a:r>
            <a:r>
              <a:rPr lang="en-GB" sz="2000" dirty="0" err="1"/>
              <a:t>specifične</a:t>
            </a:r>
            <a:r>
              <a:rPr lang="en-GB" sz="2000" dirty="0"/>
              <a:t> </a:t>
            </a:r>
            <a:r>
              <a:rPr lang="en-GB" sz="2000" dirty="0" err="1"/>
              <a:t>arhitekture</a:t>
            </a:r>
            <a:r>
              <a:rPr lang="en-GB" sz="2000" dirty="0"/>
              <a:t> </a:t>
            </a:r>
            <a:r>
              <a:rPr lang="en-GB" sz="2000" dirty="0" err="1"/>
              <a:t>i</a:t>
            </a:r>
            <a:r>
              <a:rPr lang="en-GB" sz="2000" dirty="0"/>
              <a:t> </a:t>
            </a:r>
            <a:r>
              <a:rPr lang="en-GB" sz="2000" dirty="0" err="1"/>
              <a:t>primeri</a:t>
            </a:r>
            <a:r>
              <a:rPr lang="en-GB" sz="2000" dirty="0"/>
              <a:t> </a:t>
            </a:r>
            <a:r>
              <a:rPr lang="en-GB" sz="2000" dirty="0" err="1"/>
              <a:t>primene</a:t>
            </a:r>
            <a:r>
              <a:rPr lang="en-GB" sz="2000" dirty="0"/>
              <a:t> </a:t>
            </a:r>
            <a:r>
              <a:rPr lang="en-GB" sz="2000" dirty="0" err="1"/>
              <a:t>veštačke</a:t>
            </a:r>
            <a:r>
              <a:rPr lang="en-GB" sz="2000" dirty="0"/>
              <a:t> </a:t>
            </a:r>
            <a:r>
              <a:rPr lang="en-GB" sz="2000" dirty="0" err="1"/>
              <a:t>inteligencije</a:t>
            </a:r>
            <a:r>
              <a:rPr lang="en-GB" sz="2000" dirty="0"/>
              <a:t> </a:t>
            </a:r>
            <a:r>
              <a:rPr lang="en-GB" sz="2000" dirty="0" err="1"/>
              <a:t>i</a:t>
            </a:r>
            <a:r>
              <a:rPr lang="en-GB" sz="2000" dirty="0"/>
              <a:t> </a:t>
            </a:r>
            <a:r>
              <a:rPr lang="en-GB" sz="2000" dirty="0" err="1"/>
              <a:t>mašinskog</a:t>
            </a:r>
            <a:r>
              <a:rPr lang="en-GB" sz="2000" dirty="0"/>
              <a:t> </a:t>
            </a:r>
            <a:r>
              <a:rPr lang="en-GB" sz="2000" dirty="0" err="1"/>
              <a:t>učenja</a:t>
            </a:r>
            <a:r>
              <a:rPr lang="en-GB" sz="2000" dirty="0"/>
              <a:t> u </a:t>
            </a:r>
            <a:r>
              <a:rPr lang="en-GB" sz="2000" dirty="0" err="1"/>
              <a:t>lancima</a:t>
            </a:r>
            <a:r>
              <a:rPr lang="en-GB" sz="2000" dirty="0"/>
              <a:t> </a:t>
            </a:r>
            <a:r>
              <a:rPr lang="en-GB" sz="2000" dirty="0" err="1"/>
              <a:t>snabdevanja</a:t>
            </a:r>
            <a:r>
              <a:rPr lang="en-GB" sz="2000" dirty="0"/>
              <a:t>?</a:t>
            </a:r>
            <a:endParaRPr lang="sr-Latn-RS" sz="2000" dirty="0"/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Studija</a:t>
            </a:r>
            <a:r>
              <a:rPr lang="en-GB" dirty="0"/>
              <a:t> </a:t>
            </a:r>
            <a:r>
              <a:rPr lang="en-GB" dirty="0" err="1"/>
              <a:t>slučaja</a:t>
            </a:r>
            <a:endParaRPr lang="pl-PL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952167" y="5222774"/>
            <a:ext cx="4325223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Figur</a:t>
            </a:r>
            <a:r>
              <a:rPr kumimoji="0" lang="sr-Latn-RS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a.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lang="sr-Latn-RS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Metodološki koraci za izgradnju optimalnog CART modela.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D171EC-F2AA-C2D2-F9B9-F815569399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70685"/>
            <a:ext cx="12192000" cy="2316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7989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Studija</a:t>
            </a:r>
            <a:r>
              <a:rPr lang="en-GB" dirty="0"/>
              <a:t> </a:t>
            </a:r>
            <a:r>
              <a:rPr lang="en-GB" dirty="0" err="1"/>
              <a:t>slučaja</a:t>
            </a:r>
            <a:endParaRPr lang="pl-PL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5611262" y="5222774"/>
            <a:ext cx="1007007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Figur</a:t>
            </a:r>
            <a:r>
              <a:rPr kumimoji="0" lang="sr-Latn-RS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a.</a:t>
            </a:r>
            <a:r>
              <a:rPr lang="sr-Latn-RS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 ES 2.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/>
          <p:nvPr/>
        </p:nvPicPr>
        <p:blipFill>
          <a:blip r:embed="rId2"/>
          <a:stretch>
            <a:fillRect/>
          </a:stretch>
        </p:blipFill>
        <p:spPr>
          <a:xfrm>
            <a:off x="1487475" y="1373616"/>
            <a:ext cx="8209102" cy="3915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8841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Zaklju</a:t>
            </a:r>
            <a:r>
              <a:rPr lang="sr-Latn-RS" dirty="0"/>
              <a:t>č</a:t>
            </a:r>
            <a:r>
              <a:rPr lang="en-US" dirty="0" err="1"/>
              <a:t>ak</a:t>
            </a:r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298651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Primena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AI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ML: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Koristi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se u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centralnom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skladištu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fabrike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hrane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optimizaciju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rada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viličara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Latn-RS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Detalji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skladišta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Upravljanje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30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viličara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obrada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do 350.000 paleta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godišnje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Latn-RS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Trenutni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proces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Odluke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donose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menadžeri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ručno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što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može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dovesti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do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grešaka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pod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stresom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Latn-RS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Rešenje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Implementacija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sistema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podršku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odlučivanju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(DSS)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ML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algoritmima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Latn-RS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Funkcija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DSS: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Pruža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preporuke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zasnovane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podacima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optimalnu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raspodelu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viličara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Latn-RS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Prednosti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Povećava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efikasnost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smanjuje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pogrešnu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raspodelu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resursa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minimizuje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operativne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prekide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l-PL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Autori:</a:t>
            </a:r>
            <a:br>
              <a:rPr lang="pl-PL" sz="4000" dirty="0"/>
            </a:br>
            <a:br>
              <a:rPr lang="pl-PL" sz="4000" dirty="0"/>
            </a:br>
            <a:r>
              <a:rPr lang="en-GB" sz="4000" b="0" dirty="0">
                <a:solidFill>
                  <a:schemeClr val="tx1"/>
                </a:solidFill>
              </a:rPr>
              <a:t>Sanja Bojić, </a:t>
            </a:r>
            <a:r>
              <a:rPr lang="sr-Latn-BA" sz="4000" b="0" dirty="0">
                <a:solidFill>
                  <a:schemeClr val="tx1"/>
                </a:solidFill>
              </a:rPr>
              <a:t>Svetlana Nikoličić, </a:t>
            </a:r>
            <a:r>
              <a:rPr lang="en-GB" sz="4000" b="0" dirty="0" err="1">
                <a:solidFill>
                  <a:schemeClr val="tx1"/>
                </a:solidFill>
              </a:rPr>
              <a:t>Kristijan</a:t>
            </a:r>
            <a:r>
              <a:rPr lang="en-GB" sz="4000" b="0" dirty="0">
                <a:solidFill>
                  <a:schemeClr val="tx1"/>
                </a:solidFill>
              </a:rPr>
              <a:t> Brglez , Maja </a:t>
            </a:r>
            <a:r>
              <a:rPr lang="en-GB" sz="4000" b="0" dirty="0" err="1">
                <a:solidFill>
                  <a:schemeClr val="tx1"/>
                </a:solidFill>
              </a:rPr>
              <a:t>Fošner</a:t>
            </a:r>
            <a:r>
              <a:rPr lang="en-GB" sz="4000" b="0" dirty="0">
                <a:solidFill>
                  <a:schemeClr val="tx1"/>
                </a:solidFill>
              </a:rPr>
              <a:t>, Roman </a:t>
            </a:r>
            <a:r>
              <a:rPr lang="en-GB" sz="4000" b="0" dirty="0" err="1">
                <a:solidFill>
                  <a:schemeClr val="tx1"/>
                </a:solidFill>
              </a:rPr>
              <a:t>Gumzej</a:t>
            </a:r>
            <a:r>
              <a:rPr lang="en-GB" sz="4000" b="0" dirty="0">
                <a:solidFill>
                  <a:schemeClr val="tx1"/>
                </a:solidFill>
              </a:rPr>
              <a:t>, Rebeka Kovačič Lukman, Benjamin </a:t>
            </a:r>
            <a:r>
              <a:rPr lang="en-GB" sz="4000" b="0" dirty="0" err="1">
                <a:solidFill>
                  <a:schemeClr val="tx1"/>
                </a:solidFill>
              </a:rPr>
              <a:t>Marcen</a:t>
            </a:r>
            <a:r>
              <a:rPr lang="en-GB" sz="4000" b="0" dirty="0">
                <a:solidFill>
                  <a:schemeClr val="tx1"/>
                </a:solidFill>
              </a:rPr>
              <a:t>, Marinko </a:t>
            </a:r>
            <a:r>
              <a:rPr lang="en-GB" sz="4000" b="0" dirty="0" err="1">
                <a:solidFill>
                  <a:schemeClr val="tx1"/>
                </a:solidFill>
              </a:rPr>
              <a:t>Maslarić</a:t>
            </a:r>
            <a:r>
              <a:rPr lang="en-GB" sz="4000" b="0" dirty="0">
                <a:solidFill>
                  <a:schemeClr val="tx1"/>
                </a:solidFill>
              </a:rPr>
              <a:t>, Boško </a:t>
            </a:r>
            <a:r>
              <a:rPr lang="en-GB" sz="4000" b="0" dirty="0" err="1">
                <a:solidFill>
                  <a:schemeClr val="tx1"/>
                </a:solidFill>
              </a:rPr>
              <a:t>Matović</a:t>
            </a:r>
            <a:r>
              <a:rPr lang="en-GB" sz="4000" b="0" dirty="0">
                <a:solidFill>
                  <a:schemeClr val="tx1"/>
                </a:solidFill>
              </a:rPr>
              <a:t>, Dejan </a:t>
            </a:r>
            <a:r>
              <a:rPr lang="en-GB" sz="4000" b="0" dirty="0" err="1">
                <a:solidFill>
                  <a:schemeClr val="tx1"/>
                </a:solidFill>
              </a:rPr>
              <a:t>Mirčetić</a:t>
            </a: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Finala verzija: jun 2025</a:t>
            </a:r>
          </a:p>
        </p:txBody>
      </p:sp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Hvala </a:t>
            </a:r>
            <a:r>
              <a:rPr lang="en-US" dirty="0" err="1"/>
              <a:t>na</a:t>
            </a:r>
            <a:r>
              <a:rPr lang="en-US" dirty="0"/>
              <a:t> pa</a:t>
            </a:r>
            <a:r>
              <a:rPr lang="sr-Latn-RS" dirty="0"/>
              <a:t>žnji!</a:t>
            </a:r>
            <a:endParaRPr lang="pl-PL" dirty="0"/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Šta</a:t>
            </a:r>
            <a:r>
              <a:rPr lang="en-GB" dirty="0"/>
              <a:t> je </a:t>
            </a:r>
            <a:r>
              <a:rPr lang="en-GB" dirty="0" err="1"/>
              <a:t>veštačka</a:t>
            </a:r>
            <a:r>
              <a:rPr lang="en-GB" dirty="0"/>
              <a:t> </a:t>
            </a:r>
            <a:r>
              <a:rPr lang="en-GB" dirty="0" err="1"/>
              <a:t>inteligencija</a:t>
            </a:r>
            <a:r>
              <a:rPr lang="en-GB" dirty="0"/>
              <a:t>?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 err="1"/>
              <a:t>Veštačka</a:t>
            </a:r>
            <a:r>
              <a:rPr lang="en-GB" sz="1800" dirty="0"/>
              <a:t> </a:t>
            </a:r>
            <a:r>
              <a:rPr lang="en-GB" sz="1800" dirty="0" err="1"/>
              <a:t>inteligencija</a:t>
            </a:r>
            <a:r>
              <a:rPr lang="en-GB" sz="1800" dirty="0"/>
              <a:t> (AI) </a:t>
            </a:r>
            <a:r>
              <a:rPr lang="en-GB" sz="1800" dirty="0" err="1"/>
              <a:t>započela</a:t>
            </a:r>
            <a:r>
              <a:rPr lang="en-GB" sz="1800" dirty="0"/>
              <a:t> je </a:t>
            </a:r>
            <a:r>
              <a:rPr lang="en-GB" sz="1800" dirty="0" err="1"/>
              <a:t>pedesetih</a:t>
            </a:r>
            <a:r>
              <a:rPr lang="en-GB" sz="1800" dirty="0"/>
              <a:t> </a:t>
            </a:r>
            <a:r>
              <a:rPr lang="en-GB" sz="1800" dirty="0" err="1"/>
              <a:t>godina</a:t>
            </a:r>
            <a:r>
              <a:rPr lang="en-GB" sz="1800" dirty="0"/>
              <a:t> 20. </a:t>
            </a:r>
            <a:r>
              <a:rPr lang="en-GB" sz="1800" dirty="0" err="1"/>
              <a:t>veka</a:t>
            </a:r>
            <a:r>
              <a:rPr lang="en-GB" sz="1800" dirty="0"/>
              <a:t> </a:t>
            </a:r>
            <a:r>
              <a:rPr lang="en-GB" sz="1800" dirty="0" err="1"/>
              <a:t>sa</a:t>
            </a:r>
            <a:r>
              <a:rPr lang="en-GB" sz="1800" dirty="0"/>
              <a:t> </a:t>
            </a:r>
            <a:r>
              <a:rPr lang="en-GB" sz="1800" dirty="0" err="1"/>
              <a:t>ciljem</a:t>
            </a:r>
            <a:r>
              <a:rPr lang="en-GB" sz="1800" dirty="0"/>
              <a:t> da se </a:t>
            </a:r>
            <a:r>
              <a:rPr lang="en-GB" sz="1800" dirty="0" err="1"/>
              <a:t>računari</a:t>
            </a:r>
            <a:r>
              <a:rPr lang="en-GB" sz="1800" dirty="0"/>
              <a:t> </a:t>
            </a:r>
            <a:r>
              <a:rPr lang="en-GB" sz="1800" dirty="0" err="1"/>
              <a:t>nauče</a:t>
            </a:r>
            <a:r>
              <a:rPr lang="en-GB" sz="1800" dirty="0"/>
              <a:t> da </a:t>
            </a:r>
            <a:r>
              <a:rPr lang="en-GB" sz="1800" dirty="0" err="1"/>
              <a:t>razmišljaju</a:t>
            </a:r>
            <a:r>
              <a:rPr lang="en-GB" sz="1800" dirty="0"/>
              <a:t> </a:t>
            </a:r>
            <a:r>
              <a:rPr lang="en-GB" sz="1800" dirty="0" err="1"/>
              <a:t>kao</a:t>
            </a:r>
            <a:r>
              <a:rPr lang="en-GB" sz="1800" dirty="0"/>
              <a:t> </a:t>
            </a:r>
            <a:r>
              <a:rPr lang="en-GB" sz="1800" dirty="0" err="1"/>
              <a:t>ljudi</a:t>
            </a:r>
            <a:r>
              <a:rPr lang="en-GB" sz="1800" dirty="0"/>
              <a:t>. </a:t>
            </a:r>
            <a:r>
              <a:rPr lang="en-GB" sz="1800" dirty="0" err="1"/>
              <a:t>Istraživači</a:t>
            </a:r>
            <a:r>
              <a:rPr lang="en-GB" sz="1800" dirty="0"/>
              <a:t> </a:t>
            </a:r>
            <a:r>
              <a:rPr lang="en-GB" sz="1800" dirty="0" err="1"/>
              <a:t>su</a:t>
            </a:r>
            <a:r>
              <a:rPr lang="en-GB" sz="1800" dirty="0"/>
              <a:t> </a:t>
            </a:r>
            <a:r>
              <a:rPr lang="en-GB" sz="1800" dirty="0" err="1"/>
              <a:t>razvili</a:t>
            </a:r>
            <a:r>
              <a:rPr lang="en-GB" sz="1800" dirty="0"/>
              <a:t> </a:t>
            </a:r>
            <a:r>
              <a:rPr lang="en-GB" sz="1800" dirty="0" err="1"/>
              <a:t>različite</a:t>
            </a:r>
            <a:r>
              <a:rPr lang="en-GB" sz="1800" dirty="0"/>
              <a:t> </a:t>
            </a:r>
            <a:r>
              <a:rPr lang="en-GB" sz="1800" dirty="0" err="1"/>
              <a:t>algoritme</a:t>
            </a:r>
            <a:r>
              <a:rPr lang="en-GB" sz="1800" dirty="0"/>
              <a:t>, </a:t>
            </a:r>
            <a:r>
              <a:rPr lang="en-GB" sz="1800" dirty="0" err="1"/>
              <a:t>što</a:t>
            </a:r>
            <a:r>
              <a:rPr lang="en-GB" sz="1800" dirty="0"/>
              <a:t> je </a:t>
            </a:r>
            <a:r>
              <a:rPr lang="en-GB" sz="1800" dirty="0" err="1"/>
              <a:t>dovelo</a:t>
            </a:r>
            <a:r>
              <a:rPr lang="en-GB" sz="1800" dirty="0"/>
              <a:t> do </a:t>
            </a:r>
            <a:r>
              <a:rPr lang="en-GB" sz="1800" dirty="0" err="1"/>
              <a:t>definisanja</a:t>
            </a:r>
            <a:r>
              <a:rPr lang="en-GB" sz="1800" dirty="0"/>
              <a:t> AI </a:t>
            </a:r>
            <a:r>
              <a:rPr lang="en-GB" sz="1800" dirty="0" err="1"/>
              <a:t>kao</a:t>
            </a:r>
            <a:r>
              <a:rPr lang="en-GB" sz="1800" dirty="0"/>
              <a:t> </a:t>
            </a:r>
            <a:r>
              <a:rPr lang="en-GB" sz="1800" dirty="0" err="1"/>
              <a:t>napora</a:t>
            </a:r>
            <a:r>
              <a:rPr lang="en-GB" sz="1800" dirty="0"/>
              <a:t> da se </a:t>
            </a:r>
            <a:r>
              <a:rPr lang="en-GB" sz="1800" dirty="0" err="1"/>
              <a:t>automatizuju</a:t>
            </a:r>
            <a:r>
              <a:rPr lang="en-GB" sz="1800" dirty="0"/>
              <a:t> </a:t>
            </a:r>
            <a:r>
              <a:rPr lang="en-GB" sz="1800" dirty="0" err="1"/>
              <a:t>intelektualni</a:t>
            </a:r>
            <a:r>
              <a:rPr lang="en-GB" sz="1800" dirty="0"/>
              <a:t> </a:t>
            </a:r>
            <a:r>
              <a:rPr lang="en-GB" sz="1800" dirty="0" err="1"/>
              <a:t>zadaci</a:t>
            </a:r>
            <a:r>
              <a:rPr lang="en-GB" sz="1800" dirty="0"/>
              <a:t> </a:t>
            </a:r>
            <a:r>
              <a:rPr lang="en-GB" sz="1800" dirty="0" err="1"/>
              <a:t>koje</a:t>
            </a:r>
            <a:r>
              <a:rPr lang="en-GB" sz="1800" dirty="0"/>
              <a:t> </a:t>
            </a:r>
            <a:r>
              <a:rPr lang="en-GB" sz="1800" dirty="0" err="1"/>
              <a:t>obično</a:t>
            </a:r>
            <a:r>
              <a:rPr lang="en-GB" sz="1800" dirty="0"/>
              <a:t> </a:t>
            </a:r>
            <a:r>
              <a:rPr lang="en-GB" sz="1800" dirty="0" err="1"/>
              <a:t>obavljaju</a:t>
            </a:r>
            <a:r>
              <a:rPr lang="en-GB" sz="1800" dirty="0"/>
              <a:t> </a:t>
            </a:r>
            <a:r>
              <a:rPr lang="en-GB" sz="1800" dirty="0" err="1"/>
              <a:t>ljudi</a:t>
            </a:r>
            <a:r>
              <a:rPr lang="en-GB" sz="1800" dirty="0"/>
              <a:t> (Chollet, 2021). Danas </a:t>
            </a:r>
            <a:r>
              <a:rPr lang="en-GB" sz="1800" dirty="0" err="1"/>
              <a:t>su</a:t>
            </a:r>
            <a:r>
              <a:rPr lang="en-GB" sz="1800" dirty="0"/>
              <a:t> </a:t>
            </a:r>
            <a:r>
              <a:rPr lang="en-GB" sz="1800" dirty="0" err="1"/>
              <a:t>mašinsko</a:t>
            </a:r>
            <a:r>
              <a:rPr lang="en-GB" sz="1800" dirty="0"/>
              <a:t> </a:t>
            </a:r>
            <a:r>
              <a:rPr lang="en-GB" sz="1800" dirty="0" err="1"/>
              <a:t>učenje</a:t>
            </a:r>
            <a:r>
              <a:rPr lang="en-GB" sz="1800" dirty="0"/>
              <a:t> (ML)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duboko</a:t>
            </a:r>
            <a:r>
              <a:rPr lang="en-GB" sz="1800" dirty="0"/>
              <a:t> </a:t>
            </a:r>
            <a:r>
              <a:rPr lang="en-GB" sz="1800" dirty="0" err="1"/>
              <a:t>učenje</a:t>
            </a:r>
            <a:r>
              <a:rPr lang="en-GB" sz="1800" dirty="0"/>
              <a:t> </a:t>
            </a:r>
            <a:r>
              <a:rPr lang="en-GB" sz="1800" dirty="0" err="1"/>
              <a:t>najistaknutiji</a:t>
            </a:r>
            <a:r>
              <a:rPr lang="en-GB" sz="1800" dirty="0"/>
              <a:t> </a:t>
            </a:r>
            <a:r>
              <a:rPr lang="en-GB" sz="1800" dirty="0" err="1"/>
              <a:t>podskupovi</a:t>
            </a:r>
            <a:r>
              <a:rPr lang="en-GB" sz="1800" dirty="0"/>
              <a:t> AI, </a:t>
            </a:r>
            <a:r>
              <a:rPr lang="en-GB" sz="1800" dirty="0" err="1"/>
              <a:t>ali</a:t>
            </a:r>
            <a:r>
              <a:rPr lang="en-GB" sz="1800" dirty="0"/>
              <a:t> je </a:t>
            </a:r>
            <a:r>
              <a:rPr lang="en-GB" sz="1800" dirty="0" err="1"/>
              <a:t>ranu</a:t>
            </a:r>
            <a:r>
              <a:rPr lang="en-GB" sz="1800" dirty="0"/>
              <a:t> </a:t>
            </a:r>
            <a:r>
              <a:rPr lang="en-GB" sz="1800" dirty="0" err="1"/>
              <a:t>veštačku</a:t>
            </a:r>
            <a:r>
              <a:rPr lang="en-GB" sz="1800" dirty="0"/>
              <a:t> </a:t>
            </a:r>
            <a:r>
              <a:rPr lang="en-GB" sz="1800" dirty="0" err="1"/>
              <a:t>inteligenciju</a:t>
            </a:r>
            <a:r>
              <a:rPr lang="en-GB" sz="1800" dirty="0"/>
              <a:t> </a:t>
            </a:r>
            <a:r>
              <a:rPr lang="en-GB" sz="1800" dirty="0" err="1"/>
              <a:t>dominiralo</a:t>
            </a:r>
            <a:r>
              <a:rPr lang="en-GB" sz="1800" dirty="0"/>
              <a:t> </a:t>
            </a:r>
            <a:r>
              <a:rPr lang="en-GB" sz="1800" dirty="0" err="1"/>
              <a:t>učenje</a:t>
            </a:r>
            <a:r>
              <a:rPr lang="en-GB" sz="1800" dirty="0"/>
              <a:t> bez </a:t>
            </a:r>
            <a:r>
              <a:rPr lang="en-GB" sz="1800" dirty="0" err="1"/>
              <a:t>učenja</a:t>
            </a:r>
            <a:r>
              <a:rPr lang="en-GB" sz="1800" dirty="0"/>
              <a:t>.</a:t>
            </a:r>
          </a:p>
          <a:p>
            <a:r>
              <a:rPr lang="en-GB" sz="1800" dirty="0"/>
              <a:t>Ova rana </a:t>
            </a:r>
            <a:r>
              <a:rPr lang="en-GB" sz="1800" dirty="0" err="1"/>
              <a:t>faza</a:t>
            </a:r>
            <a:r>
              <a:rPr lang="en-GB" sz="1800" dirty="0"/>
              <a:t>, </a:t>
            </a:r>
            <a:r>
              <a:rPr lang="en-GB" sz="1800" dirty="0" err="1"/>
              <a:t>poznata</a:t>
            </a:r>
            <a:r>
              <a:rPr lang="en-GB" sz="1800" dirty="0"/>
              <a:t> </a:t>
            </a:r>
            <a:r>
              <a:rPr lang="en-GB" sz="1800" dirty="0" err="1"/>
              <a:t>kao</a:t>
            </a:r>
            <a:r>
              <a:rPr lang="en-GB" sz="1800" dirty="0"/>
              <a:t> </a:t>
            </a:r>
            <a:r>
              <a:rPr lang="en-GB" sz="1800" dirty="0" err="1"/>
              <a:t>simbolička</a:t>
            </a:r>
            <a:r>
              <a:rPr lang="en-GB" sz="1800" dirty="0"/>
              <a:t> AI, </a:t>
            </a:r>
            <a:r>
              <a:rPr lang="en-GB" sz="1800" dirty="0" err="1"/>
              <a:t>fokusirala</a:t>
            </a:r>
            <a:r>
              <a:rPr lang="en-GB" sz="1800" dirty="0"/>
              <a:t> se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programiranje</a:t>
            </a:r>
            <a:r>
              <a:rPr lang="en-GB" sz="1800" dirty="0"/>
              <a:t> </a:t>
            </a:r>
            <a:r>
              <a:rPr lang="en-GB" sz="1800" dirty="0" err="1"/>
              <a:t>računara</a:t>
            </a:r>
            <a:r>
              <a:rPr lang="en-GB" sz="1800" dirty="0"/>
              <a:t> </a:t>
            </a:r>
            <a:r>
              <a:rPr lang="en-GB" sz="1800" dirty="0" err="1"/>
              <a:t>eksplicitnim</a:t>
            </a:r>
            <a:r>
              <a:rPr lang="en-GB" sz="1800" dirty="0"/>
              <a:t> </a:t>
            </a:r>
            <a:r>
              <a:rPr lang="en-GB" sz="1800" dirty="0" err="1"/>
              <a:t>pravilima</a:t>
            </a:r>
            <a:r>
              <a:rPr lang="en-GB" sz="1800" dirty="0"/>
              <a:t> za </a:t>
            </a:r>
            <a:r>
              <a:rPr lang="en-GB" sz="1800" dirty="0" err="1"/>
              <a:t>rešavanje</a:t>
            </a:r>
            <a:r>
              <a:rPr lang="en-GB" sz="1800" dirty="0"/>
              <a:t> </a:t>
            </a:r>
            <a:r>
              <a:rPr lang="en-GB" sz="1800" dirty="0" err="1"/>
              <a:t>problema</a:t>
            </a:r>
            <a:r>
              <a:rPr lang="en-GB" sz="1800" dirty="0"/>
              <a:t>. </a:t>
            </a:r>
            <a:r>
              <a:rPr lang="en-GB" sz="1800" dirty="0" err="1"/>
              <a:t>Simbolička</a:t>
            </a:r>
            <a:r>
              <a:rPr lang="en-GB" sz="1800" dirty="0"/>
              <a:t> AI </a:t>
            </a:r>
            <a:r>
              <a:rPr lang="en-GB" sz="1800" dirty="0" err="1"/>
              <a:t>bila</a:t>
            </a:r>
            <a:r>
              <a:rPr lang="en-GB" sz="1800" dirty="0"/>
              <a:t> je </a:t>
            </a:r>
            <a:r>
              <a:rPr lang="en-GB" sz="1800" dirty="0" err="1"/>
              <a:t>efikasna</a:t>
            </a:r>
            <a:r>
              <a:rPr lang="en-GB" sz="1800" dirty="0"/>
              <a:t> </a:t>
            </a:r>
            <a:r>
              <a:rPr lang="en-GB" sz="1800" dirty="0" err="1"/>
              <a:t>kod</a:t>
            </a:r>
            <a:r>
              <a:rPr lang="en-GB" sz="1800" dirty="0"/>
              <a:t> </a:t>
            </a:r>
            <a:r>
              <a:rPr lang="en-GB" sz="1800" dirty="0" err="1"/>
              <a:t>logičkih</a:t>
            </a:r>
            <a:r>
              <a:rPr lang="en-GB" sz="1800" dirty="0"/>
              <a:t>, </a:t>
            </a:r>
            <a:r>
              <a:rPr lang="en-GB" sz="1800" dirty="0" err="1"/>
              <a:t>jasno</a:t>
            </a:r>
            <a:r>
              <a:rPr lang="en-GB" sz="1800" dirty="0"/>
              <a:t> </a:t>
            </a:r>
            <a:r>
              <a:rPr lang="en-GB" sz="1800" dirty="0" err="1"/>
              <a:t>definisanih</a:t>
            </a:r>
            <a:r>
              <a:rPr lang="en-GB" sz="1800" dirty="0"/>
              <a:t> </a:t>
            </a:r>
            <a:r>
              <a:rPr lang="en-GB" sz="1800" dirty="0" err="1"/>
              <a:t>zadataka</a:t>
            </a:r>
            <a:r>
              <a:rPr lang="en-GB" sz="1800" dirty="0"/>
              <a:t> </a:t>
            </a:r>
            <a:r>
              <a:rPr lang="en-GB" sz="1800" dirty="0" err="1"/>
              <a:t>poput</a:t>
            </a:r>
            <a:r>
              <a:rPr lang="en-GB" sz="1800" dirty="0"/>
              <a:t> </a:t>
            </a:r>
            <a:r>
              <a:rPr lang="en-GB" sz="1800" dirty="0" err="1"/>
              <a:t>igranja</a:t>
            </a:r>
            <a:r>
              <a:rPr lang="en-GB" sz="1800" dirty="0"/>
              <a:t> </a:t>
            </a:r>
            <a:r>
              <a:rPr lang="en-GB" sz="1800" dirty="0" err="1"/>
              <a:t>šaha</a:t>
            </a:r>
            <a:r>
              <a:rPr lang="en-GB" sz="1800" dirty="0"/>
              <a:t>, </a:t>
            </a:r>
            <a:r>
              <a:rPr lang="en-GB" sz="1800" dirty="0" err="1"/>
              <a:t>ali</a:t>
            </a:r>
            <a:r>
              <a:rPr lang="en-GB" sz="1800" dirty="0"/>
              <a:t> je </a:t>
            </a:r>
            <a:r>
              <a:rPr lang="en-GB" sz="1800" dirty="0" err="1"/>
              <a:t>imala</a:t>
            </a:r>
            <a:r>
              <a:rPr lang="en-GB" sz="1800" dirty="0"/>
              <a:t> </a:t>
            </a:r>
            <a:r>
              <a:rPr lang="en-GB" sz="1800" dirty="0" err="1"/>
              <a:t>poteškoća</a:t>
            </a:r>
            <a:r>
              <a:rPr lang="en-GB" sz="1800" dirty="0"/>
              <a:t> </a:t>
            </a:r>
            <a:r>
              <a:rPr lang="en-GB" sz="1800" dirty="0" err="1"/>
              <a:t>sa</a:t>
            </a:r>
            <a:r>
              <a:rPr lang="en-GB" sz="1800" dirty="0"/>
              <a:t> </a:t>
            </a:r>
            <a:r>
              <a:rPr lang="en-GB" sz="1800" dirty="0" err="1"/>
              <a:t>složenim</a:t>
            </a:r>
            <a:r>
              <a:rPr lang="en-GB" sz="1800" dirty="0"/>
              <a:t> </a:t>
            </a:r>
            <a:r>
              <a:rPr lang="en-GB" sz="1800" dirty="0" err="1"/>
              <a:t>problemima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en-GB" sz="1800" dirty="0"/>
              <a:t> </a:t>
            </a:r>
            <a:r>
              <a:rPr lang="en-GB" sz="1800" dirty="0" err="1"/>
              <a:t>stvarnog</a:t>
            </a:r>
            <a:r>
              <a:rPr lang="en-GB" sz="1800" dirty="0"/>
              <a:t> </a:t>
            </a:r>
            <a:r>
              <a:rPr lang="en-GB" sz="1800" dirty="0" err="1"/>
              <a:t>sveta</a:t>
            </a:r>
            <a:r>
              <a:rPr lang="en-GB" sz="1800" dirty="0"/>
              <a:t>. </a:t>
            </a:r>
            <a:r>
              <a:rPr lang="en-GB" sz="1800" dirty="0" err="1"/>
              <a:t>Pristup</a:t>
            </a:r>
            <a:r>
              <a:rPr lang="en-GB" sz="1800" dirty="0"/>
              <a:t> se </a:t>
            </a:r>
            <a:r>
              <a:rPr lang="en-GB" sz="1800" dirty="0" err="1"/>
              <a:t>oslanjao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pravila</a:t>
            </a:r>
            <a:r>
              <a:rPr lang="en-GB" sz="1800" dirty="0"/>
              <a:t> „</a:t>
            </a:r>
            <a:r>
              <a:rPr lang="en-GB" sz="1800" dirty="0" err="1"/>
              <a:t>ako-onda</a:t>
            </a:r>
            <a:r>
              <a:rPr lang="en-GB" sz="1800" dirty="0"/>
              <a:t>“, </a:t>
            </a:r>
            <a:r>
              <a:rPr lang="en-GB" sz="1800" dirty="0" err="1"/>
              <a:t>koja</a:t>
            </a:r>
            <a:r>
              <a:rPr lang="en-GB" sz="1800" dirty="0"/>
              <a:t> </a:t>
            </a:r>
            <a:r>
              <a:rPr lang="en-GB" sz="1800" dirty="0" err="1"/>
              <a:t>su</a:t>
            </a:r>
            <a:r>
              <a:rPr lang="en-GB" sz="1800" dirty="0"/>
              <a:t> </a:t>
            </a:r>
            <a:r>
              <a:rPr lang="en-GB" sz="1800" dirty="0" err="1"/>
              <a:t>bila</a:t>
            </a:r>
            <a:r>
              <a:rPr lang="en-GB" sz="1800" dirty="0"/>
              <a:t> </a:t>
            </a:r>
            <a:r>
              <a:rPr lang="en-GB" sz="1800" dirty="0" err="1"/>
              <a:t>laka</a:t>
            </a:r>
            <a:r>
              <a:rPr lang="en-GB" sz="1800" dirty="0"/>
              <a:t> za </a:t>
            </a:r>
            <a:r>
              <a:rPr lang="en-GB" sz="1800" dirty="0" err="1"/>
              <a:t>razumevanje</a:t>
            </a:r>
            <a:r>
              <a:rPr lang="en-GB" sz="1800" dirty="0"/>
              <a:t>, </a:t>
            </a:r>
            <a:r>
              <a:rPr lang="en-GB" sz="1800" dirty="0" err="1"/>
              <a:t>ali</a:t>
            </a:r>
            <a:r>
              <a:rPr lang="en-GB" sz="1800" dirty="0"/>
              <a:t> </a:t>
            </a:r>
            <a:r>
              <a:rPr lang="en-GB" sz="1800" dirty="0" err="1"/>
              <a:t>teška</a:t>
            </a:r>
            <a:r>
              <a:rPr lang="en-GB" sz="1800" dirty="0"/>
              <a:t> za </a:t>
            </a:r>
            <a:r>
              <a:rPr lang="en-GB" sz="1800" dirty="0" err="1"/>
              <a:t>primenu</a:t>
            </a:r>
            <a:r>
              <a:rPr lang="en-GB" sz="1800" dirty="0"/>
              <a:t> u </a:t>
            </a:r>
            <a:r>
              <a:rPr lang="en-GB" sz="1800" dirty="0" err="1"/>
              <a:t>svim</a:t>
            </a:r>
            <a:r>
              <a:rPr lang="en-GB" sz="1800" dirty="0"/>
              <a:t> </a:t>
            </a:r>
            <a:r>
              <a:rPr lang="en-GB" sz="1800" dirty="0" err="1"/>
              <a:t>mogućim</a:t>
            </a:r>
            <a:r>
              <a:rPr lang="en-GB" sz="1800" dirty="0"/>
              <a:t> </a:t>
            </a:r>
            <a:r>
              <a:rPr lang="en-GB" sz="1800" dirty="0" err="1"/>
              <a:t>situacijama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Simbolička</a:t>
            </a:r>
            <a:r>
              <a:rPr lang="en-GB" sz="1800" dirty="0"/>
              <a:t> AI </a:t>
            </a:r>
            <a:r>
              <a:rPr lang="en-GB" sz="1800" dirty="0" err="1"/>
              <a:t>dostigla</a:t>
            </a:r>
            <a:r>
              <a:rPr lang="en-GB" sz="1800" dirty="0"/>
              <a:t> je </a:t>
            </a:r>
            <a:r>
              <a:rPr lang="en-GB" sz="1800" dirty="0" err="1"/>
              <a:t>vrhunac</a:t>
            </a:r>
            <a:r>
              <a:rPr lang="en-GB" sz="1800" dirty="0"/>
              <a:t> </a:t>
            </a:r>
            <a:r>
              <a:rPr lang="en-GB" sz="1800" dirty="0" err="1"/>
              <a:t>osamdesetih</a:t>
            </a:r>
            <a:r>
              <a:rPr lang="en-GB" sz="1800" dirty="0"/>
              <a:t> </a:t>
            </a:r>
            <a:r>
              <a:rPr lang="en-GB" sz="1800" dirty="0" err="1"/>
              <a:t>godina</a:t>
            </a:r>
            <a:r>
              <a:rPr lang="en-GB" sz="1800" dirty="0"/>
              <a:t> 20. </a:t>
            </a:r>
            <a:r>
              <a:rPr lang="en-GB" sz="1800" dirty="0" err="1"/>
              <a:t>veka</a:t>
            </a:r>
            <a:r>
              <a:rPr lang="en-GB" sz="1800" dirty="0"/>
              <a:t> </a:t>
            </a:r>
            <a:r>
              <a:rPr lang="en-GB" sz="1800" dirty="0" err="1"/>
              <a:t>sa</a:t>
            </a:r>
            <a:r>
              <a:rPr lang="en-GB" sz="1800" dirty="0"/>
              <a:t> </a:t>
            </a:r>
            <a:r>
              <a:rPr lang="en-GB" sz="1800" dirty="0" err="1"/>
              <a:t>ekspertskim</a:t>
            </a:r>
            <a:r>
              <a:rPr lang="en-GB" sz="1800" dirty="0"/>
              <a:t> </a:t>
            </a:r>
            <a:r>
              <a:rPr lang="en-GB" sz="1800" dirty="0" err="1"/>
              <a:t>sistemima</a:t>
            </a:r>
            <a:r>
              <a:rPr lang="en-GB" sz="1800" dirty="0"/>
              <a:t> (ES), </a:t>
            </a:r>
            <a:r>
              <a:rPr lang="en-GB" sz="1800" dirty="0" err="1"/>
              <a:t>podskupom</a:t>
            </a:r>
            <a:r>
              <a:rPr lang="en-GB" sz="1800" dirty="0"/>
              <a:t> </a:t>
            </a:r>
            <a:r>
              <a:rPr lang="en-GB" sz="1800" dirty="0" err="1"/>
              <a:t>sistema</a:t>
            </a:r>
            <a:r>
              <a:rPr lang="en-GB" sz="1800" dirty="0"/>
              <a:t> za </a:t>
            </a:r>
            <a:r>
              <a:rPr lang="en-GB" sz="1800" dirty="0" err="1"/>
              <a:t>podršku</a:t>
            </a:r>
            <a:r>
              <a:rPr lang="en-GB" sz="1800" dirty="0"/>
              <a:t> </a:t>
            </a:r>
            <a:r>
              <a:rPr lang="en-GB" sz="1800" dirty="0" err="1"/>
              <a:t>odlučivanju</a:t>
            </a:r>
            <a:r>
              <a:rPr lang="en-GB" sz="1800" dirty="0"/>
              <a:t> (DSS). Ovi </a:t>
            </a:r>
            <a:r>
              <a:rPr lang="en-GB" sz="1800" dirty="0" err="1"/>
              <a:t>sistemi</a:t>
            </a:r>
            <a:r>
              <a:rPr lang="en-GB" sz="1800" dirty="0"/>
              <a:t> </a:t>
            </a:r>
            <a:r>
              <a:rPr lang="en-GB" sz="1800" dirty="0" err="1"/>
              <a:t>su</a:t>
            </a:r>
            <a:r>
              <a:rPr lang="en-GB" sz="1800" dirty="0"/>
              <a:t> </a:t>
            </a:r>
            <a:r>
              <a:rPr lang="en-GB" sz="1800" dirty="0" err="1"/>
              <a:t>oponašali</a:t>
            </a:r>
            <a:r>
              <a:rPr lang="en-GB" sz="1800" dirty="0"/>
              <a:t> </a:t>
            </a:r>
            <a:r>
              <a:rPr lang="en-GB" sz="1800" dirty="0" err="1"/>
              <a:t>ljudsko</a:t>
            </a:r>
            <a:r>
              <a:rPr lang="en-GB" sz="1800" dirty="0"/>
              <a:t> </a:t>
            </a:r>
            <a:r>
              <a:rPr lang="en-GB" sz="1800" dirty="0" err="1"/>
              <a:t>rasuđivanje</a:t>
            </a:r>
            <a:r>
              <a:rPr lang="en-GB" sz="1800" dirty="0"/>
              <a:t> </a:t>
            </a:r>
            <a:r>
              <a:rPr lang="en-GB" sz="1800" dirty="0" err="1"/>
              <a:t>kako</a:t>
            </a:r>
            <a:r>
              <a:rPr lang="en-GB" sz="1800" dirty="0"/>
              <a:t> bi </a:t>
            </a:r>
            <a:r>
              <a:rPr lang="en-GB" sz="1800" dirty="0" err="1"/>
              <a:t>rešavali</a:t>
            </a:r>
            <a:r>
              <a:rPr lang="en-GB" sz="1800" dirty="0"/>
              <a:t> </a:t>
            </a:r>
            <a:r>
              <a:rPr lang="en-GB" sz="1800" dirty="0" err="1"/>
              <a:t>složene</a:t>
            </a:r>
            <a:r>
              <a:rPr lang="en-GB" sz="1800" dirty="0"/>
              <a:t> </a:t>
            </a:r>
            <a:r>
              <a:rPr lang="en-GB" sz="1800" dirty="0" err="1"/>
              <a:t>probleme</a:t>
            </a:r>
            <a:r>
              <a:rPr lang="en-GB" sz="1800" dirty="0"/>
              <a:t>, </a:t>
            </a:r>
            <a:r>
              <a:rPr lang="en-GB" sz="1800" dirty="0" err="1"/>
              <a:t>nudeći</a:t>
            </a:r>
            <a:r>
              <a:rPr lang="en-GB" sz="1800" dirty="0"/>
              <a:t> </a:t>
            </a:r>
            <a:r>
              <a:rPr lang="en-GB" sz="1800" dirty="0" err="1"/>
              <a:t>kompjutersko</a:t>
            </a:r>
            <a:r>
              <a:rPr lang="en-GB" sz="1800" dirty="0"/>
              <a:t> </a:t>
            </a:r>
            <a:r>
              <a:rPr lang="en-GB" sz="1800" dirty="0" err="1"/>
              <a:t>donošenje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 </a:t>
            </a:r>
            <a:r>
              <a:rPr lang="en-GB" sz="1800" dirty="0" err="1"/>
              <a:t>slično</a:t>
            </a:r>
            <a:r>
              <a:rPr lang="en-GB" sz="1800" dirty="0"/>
              <a:t> </a:t>
            </a:r>
            <a:r>
              <a:rPr lang="en-GB" sz="1800" dirty="0" err="1"/>
              <a:t>onom</a:t>
            </a:r>
            <a:r>
              <a:rPr lang="en-GB" sz="1800" dirty="0"/>
              <a:t> </a:t>
            </a:r>
            <a:r>
              <a:rPr lang="en-GB" sz="1800" dirty="0" err="1"/>
              <a:t>kod</a:t>
            </a:r>
            <a:r>
              <a:rPr lang="en-GB" sz="1800" dirty="0"/>
              <a:t> </a:t>
            </a:r>
            <a:r>
              <a:rPr lang="en-GB" sz="1800" dirty="0" err="1"/>
              <a:t>ljudskih</a:t>
            </a:r>
            <a:r>
              <a:rPr lang="en-GB" sz="1800" dirty="0"/>
              <a:t> </a:t>
            </a:r>
            <a:r>
              <a:rPr lang="en-GB" sz="1800" dirty="0" err="1"/>
              <a:t>stručnjaka</a:t>
            </a:r>
            <a:r>
              <a:rPr lang="en-GB" sz="1800" dirty="0"/>
              <a:t>. </a:t>
            </a:r>
            <a:r>
              <a:rPr lang="en-GB" sz="1800" dirty="0" err="1"/>
              <a:t>Ekspertski</a:t>
            </a:r>
            <a:r>
              <a:rPr lang="en-GB" sz="1800" dirty="0"/>
              <a:t> </a:t>
            </a:r>
            <a:r>
              <a:rPr lang="en-GB" sz="1800" dirty="0" err="1"/>
              <a:t>sistemi</a:t>
            </a:r>
            <a:r>
              <a:rPr lang="en-GB" sz="1800" dirty="0"/>
              <a:t> </a:t>
            </a:r>
            <a:r>
              <a:rPr lang="en-GB" sz="1800" dirty="0" err="1"/>
              <a:t>su</a:t>
            </a:r>
            <a:r>
              <a:rPr lang="en-GB" sz="1800" dirty="0"/>
              <a:t> </a:t>
            </a:r>
            <a:r>
              <a:rPr lang="en-GB" sz="1800" dirty="0" err="1"/>
              <a:t>bili</a:t>
            </a:r>
            <a:r>
              <a:rPr lang="en-GB" sz="1800" dirty="0"/>
              <a:t> </a:t>
            </a:r>
            <a:r>
              <a:rPr lang="en-GB" sz="1800" dirty="0" err="1"/>
              <a:t>široko</a:t>
            </a:r>
            <a:r>
              <a:rPr lang="en-GB" sz="1800" dirty="0"/>
              <a:t> </a:t>
            </a:r>
            <a:r>
              <a:rPr lang="en-GB" sz="1800" dirty="0" err="1"/>
              <a:t>primenjivani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komercijalno</a:t>
            </a:r>
            <a:r>
              <a:rPr lang="en-GB" sz="1800" dirty="0"/>
              <a:t> </a:t>
            </a:r>
            <a:r>
              <a:rPr lang="en-GB" sz="1800" dirty="0" err="1"/>
              <a:t>uspešni</a:t>
            </a:r>
            <a:r>
              <a:rPr lang="en-GB" sz="1800" dirty="0"/>
              <a:t>, </a:t>
            </a:r>
            <a:r>
              <a:rPr lang="en-GB" sz="1800" dirty="0" err="1"/>
              <a:t>hvatajući</a:t>
            </a:r>
            <a:r>
              <a:rPr lang="en-GB" sz="1800" dirty="0"/>
              <a:t> </a:t>
            </a:r>
            <a:r>
              <a:rPr lang="en-GB" sz="1800" dirty="0" err="1"/>
              <a:t>znanje</a:t>
            </a:r>
            <a:r>
              <a:rPr lang="en-GB" sz="1800" dirty="0"/>
              <a:t> </a:t>
            </a:r>
            <a:r>
              <a:rPr lang="en-GB" sz="1800" dirty="0" err="1"/>
              <a:t>eksperata</a:t>
            </a:r>
            <a:r>
              <a:rPr lang="en-GB" sz="1800" dirty="0"/>
              <a:t> </a:t>
            </a:r>
            <a:r>
              <a:rPr lang="en-GB" sz="1800" dirty="0" err="1"/>
              <a:t>kako</a:t>
            </a:r>
            <a:r>
              <a:rPr lang="en-GB" sz="1800" dirty="0"/>
              <a:t> bi </a:t>
            </a:r>
            <a:r>
              <a:rPr lang="en-GB" sz="1800" dirty="0" err="1"/>
              <a:t>pomogli</a:t>
            </a:r>
            <a:r>
              <a:rPr lang="en-GB" sz="1800" dirty="0"/>
              <a:t> </a:t>
            </a:r>
            <a:r>
              <a:rPr lang="en-GB" sz="1800" dirty="0" err="1"/>
              <a:t>ili</a:t>
            </a:r>
            <a:r>
              <a:rPr lang="en-GB" sz="1800" dirty="0"/>
              <a:t> </a:t>
            </a:r>
            <a:r>
              <a:rPr lang="en-GB" sz="1800" dirty="0" err="1"/>
              <a:t>čak</a:t>
            </a:r>
            <a:r>
              <a:rPr lang="en-GB" sz="1800" dirty="0"/>
              <a:t> </a:t>
            </a:r>
            <a:r>
              <a:rPr lang="en-GB" sz="1800" dirty="0" err="1"/>
              <a:t>zamenili</a:t>
            </a:r>
            <a:r>
              <a:rPr lang="en-GB" sz="1800" dirty="0"/>
              <a:t> </a:t>
            </a:r>
            <a:r>
              <a:rPr lang="en-GB" sz="1800" dirty="0" err="1"/>
              <a:t>ljudske</a:t>
            </a:r>
            <a:r>
              <a:rPr lang="en-GB" sz="1800" dirty="0"/>
              <a:t> </a:t>
            </a:r>
            <a:r>
              <a:rPr lang="en-GB" sz="1800" dirty="0" err="1"/>
              <a:t>donosioce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.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Šta</a:t>
            </a:r>
            <a:r>
              <a:rPr lang="en-GB" dirty="0"/>
              <a:t> je </a:t>
            </a:r>
            <a:r>
              <a:rPr lang="en-GB" dirty="0" err="1"/>
              <a:t>veštačka</a:t>
            </a:r>
            <a:r>
              <a:rPr lang="en-GB" dirty="0"/>
              <a:t> </a:t>
            </a:r>
            <a:r>
              <a:rPr lang="en-GB" dirty="0" err="1"/>
              <a:t>inteligencija</a:t>
            </a:r>
            <a:r>
              <a:rPr lang="en-GB" dirty="0"/>
              <a:t>?</a:t>
            </a:r>
            <a:endParaRPr lang="pl-PL" dirty="0"/>
          </a:p>
        </p:txBody>
      </p:sp>
      <p:pic>
        <p:nvPicPr>
          <p:cNvPr id="6" name="Picture 5" descr="C:\Users\Logistika\Desktop\Artificial_Intelligence_The_Milestone_in_Modern_Bi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896" y="1254231"/>
            <a:ext cx="5260235" cy="415597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747820" y="5610338"/>
            <a:ext cx="3684022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Figura</a:t>
            </a:r>
            <a:r>
              <a:rPr kumimoji="0" lang="sr-Latn-RS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.</a:t>
            </a:r>
            <a:r>
              <a:rPr lang="sr-Latn-RS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lang="en-GB" sz="1100" dirty="0" err="1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Glavne</a:t>
            </a:r>
            <a:r>
              <a:rPr lang="en-GB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lang="en-GB" sz="1100" dirty="0" err="1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oblasti</a:t>
            </a:r>
            <a:r>
              <a:rPr lang="en-GB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lang="en-GB" sz="1100" dirty="0" err="1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i</a:t>
            </a:r>
            <a:r>
              <a:rPr lang="en-GB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lang="en-GB" sz="1100" dirty="0" err="1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podoblasti</a:t>
            </a:r>
            <a:r>
              <a:rPr lang="en-GB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lang="en-GB" sz="1100" dirty="0" err="1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veštačke</a:t>
            </a:r>
            <a:r>
              <a:rPr lang="en-GB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lang="en-GB" sz="1100" dirty="0" err="1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inteligencije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60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Šta je ekosistem AI i ML?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sz="1800" dirty="0" err="1"/>
              <a:t>Ekosistem</a:t>
            </a:r>
            <a:r>
              <a:rPr lang="en-GB" sz="1800" dirty="0"/>
              <a:t> AI </a:t>
            </a:r>
            <a:r>
              <a:rPr lang="en-GB" sz="1800" dirty="0" err="1"/>
              <a:t>i</a:t>
            </a:r>
            <a:r>
              <a:rPr lang="en-GB" sz="1800" dirty="0"/>
              <a:t> ML </a:t>
            </a:r>
            <a:r>
              <a:rPr lang="en-GB" sz="1800" dirty="0" err="1"/>
              <a:t>algoritama</a:t>
            </a:r>
            <a:r>
              <a:rPr lang="en-GB" sz="1800" dirty="0"/>
              <a:t> </a:t>
            </a:r>
            <a:r>
              <a:rPr lang="en-GB" sz="1800" dirty="0" err="1"/>
              <a:t>sastoji</a:t>
            </a:r>
            <a:r>
              <a:rPr lang="en-GB" sz="1800" dirty="0"/>
              <a:t> se od tri </a:t>
            </a:r>
            <a:r>
              <a:rPr lang="en-GB" sz="1800" dirty="0" err="1"/>
              <a:t>ključna</a:t>
            </a:r>
            <a:r>
              <a:rPr lang="en-GB" sz="1800" dirty="0"/>
              <a:t> </a:t>
            </a:r>
            <a:r>
              <a:rPr lang="en-GB" sz="1800" dirty="0" err="1"/>
              <a:t>stuba</a:t>
            </a:r>
            <a:r>
              <a:rPr lang="en-GB" sz="1800" dirty="0"/>
              <a:t>:</a:t>
            </a:r>
          </a:p>
          <a:p>
            <a:pPr marL="896938"/>
            <a:r>
              <a:rPr lang="pl-PL" sz="1800" dirty="0"/>
              <a:t>Ulazni podaci;</a:t>
            </a:r>
            <a:endParaRPr lang="en-US" sz="1800" dirty="0"/>
          </a:p>
          <a:p>
            <a:pPr marL="896938"/>
            <a:r>
              <a:rPr lang="pl-PL" sz="1800" dirty="0"/>
              <a:t>Izlazni podaci;</a:t>
            </a:r>
            <a:endParaRPr lang="en-US" sz="1800" dirty="0"/>
          </a:p>
          <a:p>
            <a:pPr marL="896938"/>
            <a:r>
              <a:rPr lang="pl-PL" sz="1800" dirty="0"/>
              <a:t>Funkcija troška.</a:t>
            </a:r>
            <a:endParaRPr lang="en-GB" sz="1800" dirty="0"/>
          </a:p>
          <a:p>
            <a:r>
              <a:rPr lang="en-GB" sz="1800" dirty="0" err="1"/>
              <a:t>Ulazni</a:t>
            </a:r>
            <a:r>
              <a:rPr lang="en-GB" sz="1800" dirty="0"/>
              <a:t> </a:t>
            </a:r>
            <a:r>
              <a:rPr lang="en-GB" sz="1800" dirty="0" err="1"/>
              <a:t>podaci</a:t>
            </a:r>
            <a:r>
              <a:rPr lang="en-GB" sz="1800" dirty="0"/>
              <a:t> </a:t>
            </a:r>
            <a:r>
              <a:rPr lang="en-GB" sz="1800" dirty="0" err="1"/>
              <a:t>su</a:t>
            </a:r>
            <a:r>
              <a:rPr lang="en-GB" sz="1800" dirty="0"/>
              <a:t> </a:t>
            </a:r>
            <a:r>
              <a:rPr lang="en-GB" sz="1800" dirty="0" err="1"/>
              <a:t>ključni</a:t>
            </a:r>
            <a:r>
              <a:rPr lang="en-GB" sz="1800" dirty="0"/>
              <a:t> za </a:t>
            </a:r>
            <a:r>
              <a:rPr lang="en-GB" sz="1800" dirty="0" err="1"/>
              <a:t>izgradnju</a:t>
            </a:r>
            <a:r>
              <a:rPr lang="en-GB" sz="1800" dirty="0"/>
              <a:t> </a:t>
            </a:r>
            <a:r>
              <a:rPr lang="en-GB" sz="1800" dirty="0" err="1"/>
              <a:t>tačnih</a:t>
            </a:r>
            <a:r>
              <a:rPr lang="en-GB" sz="1800" dirty="0"/>
              <a:t> ML </a:t>
            </a:r>
            <a:r>
              <a:rPr lang="en-GB" sz="1800" dirty="0" err="1"/>
              <a:t>algoritama</a:t>
            </a:r>
            <a:r>
              <a:rPr lang="en-GB" sz="1800" dirty="0"/>
              <a:t>, </a:t>
            </a:r>
            <a:r>
              <a:rPr lang="en-GB" sz="1800" dirty="0" err="1"/>
              <a:t>zahtevajući</a:t>
            </a:r>
            <a:r>
              <a:rPr lang="en-GB" sz="1800" dirty="0"/>
              <a:t> </a:t>
            </a:r>
            <a:r>
              <a:rPr lang="en-GB" sz="1800" dirty="0" err="1"/>
              <a:t>pažljivo</a:t>
            </a:r>
            <a:r>
              <a:rPr lang="en-GB" sz="1800" dirty="0"/>
              <a:t> </a:t>
            </a:r>
            <a:r>
              <a:rPr lang="en-GB" sz="1800" dirty="0" err="1"/>
              <a:t>prikupljanje</a:t>
            </a:r>
            <a:r>
              <a:rPr lang="en-GB" sz="1800" dirty="0"/>
              <a:t>, </a:t>
            </a:r>
            <a:r>
              <a:rPr lang="en-GB" sz="1800" dirty="0" err="1"/>
              <a:t>čišćenje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kodiranje</a:t>
            </a:r>
            <a:r>
              <a:rPr lang="en-GB" sz="1800" dirty="0"/>
              <a:t> </a:t>
            </a:r>
            <a:r>
              <a:rPr lang="en-GB" sz="1800" dirty="0" err="1"/>
              <a:t>kako</a:t>
            </a:r>
            <a:r>
              <a:rPr lang="en-GB" sz="1800" dirty="0"/>
              <a:t> bi se </a:t>
            </a:r>
            <a:r>
              <a:rPr lang="en-GB" sz="1800" dirty="0" err="1"/>
              <a:t>efikasno</a:t>
            </a:r>
            <a:r>
              <a:rPr lang="en-GB" sz="1800" dirty="0"/>
              <a:t> </a:t>
            </a:r>
            <a:r>
              <a:rPr lang="en-GB" sz="1800" dirty="0" err="1"/>
              <a:t>otkrili</a:t>
            </a:r>
            <a:r>
              <a:rPr lang="en-GB" sz="1800" dirty="0"/>
              <a:t> </a:t>
            </a:r>
            <a:r>
              <a:rPr lang="en-GB" sz="1800" dirty="0" err="1"/>
              <a:t>skriveni</a:t>
            </a:r>
            <a:r>
              <a:rPr lang="en-GB" sz="1800" dirty="0"/>
              <a:t> </a:t>
            </a:r>
            <a:r>
              <a:rPr lang="en-GB" sz="1800" dirty="0" err="1"/>
              <a:t>obrasci</a:t>
            </a:r>
            <a:r>
              <a:rPr lang="en-GB" sz="1800" dirty="0"/>
              <a:t>. </a:t>
            </a:r>
            <a:r>
              <a:rPr lang="en-GB" sz="1800" dirty="0" err="1"/>
              <a:t>Često</a:t>
            </a:r>
            <a:r>
              <a:rPr lang="en-GB" sz="1800" dirty="0"/>
              <a:t> se </a:t>
            </a:r>
            <a:r>
              <a:rPr lang="en-GB" sz="1800" dirty="0" err="1"/>
              <a:t>previše</a:t>
            </a:r>
            <a:r>
              <a:rPr lang="en-GB" sz="1800" dirty="0"/>
              <a:t> </a:t>
            </a:r>
            <a:r>
              <a:rPr lang="en-GB" sz="1800" dirty="0" err="1"/>
              <a:t>pažnje</a:t>
            </a:r>
            <a:r>
              <a:rPr lang="en-GB" sz="1800" dirty="0"/>
              <a:t> </a:t>
            </a:r>
            <a:r>
              <a:rPr lang="en-GB" sz="1800" dirty="0" err="1"/>
              <a:t>posvećuje</a:t>
            </a:r>
            <a:r>
              <a:rPr lang="en-GB" sz="1800" dirty="0"/>
              <a:t> </a:t>
            </a:r>
            <a:r>
              <a:rPr lang="en-GB" sz="1800" dirty="0" err="1"/>
              <a:t>razvoju</a:t>
            </a:r>
            <a:r>
              <a:rPr lang="en-GB" sz="1800" dirty="0"/>
              <a:t> </a:t>
            </a:r>
            <a:r>
              <a:rPr lang="en-GB" sz="1800" dirty="0" err="1"/>
              <a:t>algoritama</a:t>
            </a:r>
            <a:r>
              <a:rPr lang="en-GB" sz="1800" dirty="0"/>
              <a:t>, a ne </a:t>
            </a:r>
            <a:r>
              <a:rPr lang="en-GB" sz="1800" dirty="0" err="1"/>
              <a:t>obezbeđivanju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</a:t>
            </a:r>
            <a:r>
              <a:rPr lang="en-GB" sz="1800" dirty="0" err="1"/>
              <a:t>visoke</a:t>
            </a:r>
            <a:r>
              <a:rPr lang="en-GB" sz="1800" dirty="0"/>
              <a:t> </a:t>
            </a:r>
            <a:r>
              <a:rPr lang="en-GB" sz="1800" dirty="0" err="1"/>
              <a:t>kvaliteta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Izlazni</a:t>
            </a:r>
            <a:r>
              <a:rPr lang="en-GB" sz="1800" dirty="0"/>
              <a:t> </a:t>
            </a:r>
            <a:r>
              <a:rPr lang="en-GB" sz="1800" dirty="0" err="1"/>
              <a:t>podaci</a:t>
            </a:r>
            <a:r>
              <a:rPr lang="en-GB" sz="1800" dirty="0"/>
              <a:t> </a:t>
            </a:r>
            <a:r>
              <a:rPr lang="en-GB" sz="1800" dirty="0" err="1"/>
              <a:t>odražavaju</a:t>
            </a:r>
            <a:r>
              <a:rPr lang="en-GB" sz="1800" dirty="0"/>
              <a:t> </a:t>
            </a:r>
            <a:r>
              <a:rPr lang="en-GB" sz="1800" dirty="0" err="1"/>
              <a:t>rezultate</a:t>
            </a:r>
            <a:r>
              <a:rPr lang="en-GB" sz="1800" dirty="0"/>
              <a:t> ML </a:t>
            </a:r>
            <a:r>
              <a:rPr lang="en-GB" sz="1800" dirty="0" err="1"/>
              <a:t>modela</a:t>
            </a:r>
            <a:r>
              <a:rPr lang="en-GB" sz="1800" dirty="0"/>
              <a:t>, </a:t>
            </a:r>
            <a:r>
              <a:rPr lang="en-GB" sz="1800" dirty="0" err="1"/>
              <a:t>kao</a:t>
            </a:r>
            <a:r>
              <a:rPr lang="en-GB" sz="1800" dirty="0"/>
              <a:t> </a:t>
            </a:r>
            <a:r>
              <a:rPr lang="en-GB" sz="1800" dirty="0" err="1"/>
              <a:t>što</a:t>
            </a:r>
            <a:r>
              <a:rPr lang="en-GB" sz="1800" dirty="0"/>
              <a:t> </a:t>
            </a:r>
            <a:r>
              <a:rPr lang="en-GB" sz="1800" dirty="0" err="1"/>
              <a:t>su</a:t>
            </a:r>
            <a:r>
              <a:rPr lang="en-GB" sz="1800" dirty="0"/>
              <a:t> </a:t>
            </a:r>
            <a:r>
              <a:rPr lang="en-GB" sz="1800" dirty="0" err="1"/>
              <a:t>oznake</a:t>
            </a:r>
            <a:r>
              <a:rPr lang="en-GB" sz="1800" dirty="0"/>
              <a:t> </a:t>
            </a:r>
            <a:r>
              <a:rPr lang="en-GB" sz="1800" dirty="0" err="1"/>
              <a:t>klasa</a:t>
            </a:r>
            <a:r>
              <a:rPr lang="en-GB" sz="1800" dirty="0"/>
              <a:t> u </a:t>
            </a:r>
            <a:r>
              <a:rPr lang="en-GB" sz="1800" dirty="0" err="1"/>
              <a:t>klasifikaciji</a:t>
            </a:r>
            <a:r>
              <a:rPr lang="en-GB" sz="1800" dirty="0"/>
              <a:t> </a:t>
            </a:r>
            <a:r>
              <a:rPr lang="en-GB" sz="1800" dirty="0" err="1"/>
              <a:t>ili</a:t>
            </a:r>
            <a:r>
              <a:rPr lang="en-GB" sz="1800" dirty="0"/>
              <a:t> </a:t>
            </a:r>
            <a:r>
              <a:rPr lang="en-GB" sz="1800" dirty="0" err="1"/>
              <a:t>predviđene</a:t>
            </a:r>
            <a:r>
              <a:rPr lang="en-GB" sz="1800" dirty="0"/>
              <a:t> </a:t>
            </a:r>
            <a:r>
              <a:rPr lang="en-GB" sz="1800" dirty="0" err="1"/>
              <a:t>vrednosti</a:t>
            </a:r>
            <a:r>
              <a:rPr lang="en-GB" sz="1800" dirty="0"/>
              <a:t> u </a:t>
            </a:r>
            <a:r>
              <a:rPr lang="en-GB" sz="1800" dirty="0" err="1"/>
              <a:t>regresiji</a:t>
            </a:r>
            <a:r>
              <a:rPr lang="en-GB" sz="1800" dirty="0"/>
              <a:t>. </a:t>
            </a:r>
            <a:r>
              <a:rPr lang="en-GB" sz="1800" dirty="0" err="1"/>
              <a:t>Funkcija</a:t>
            </a:r>
            <a:r>
              <a:rPr lang="en-GB" sz="1800" dirty="0"/>
              <a:t> </a:t>
            </a:r>
            <a:r>
              <a:rPr lang="en-GB" sz="1800" dirty="0" err="1"/>
              <a:t>troška</a:t>
            </a:r>
            <a:r>
              <a:rPr lang="en-GB" sz="1800" dirty="0"/>
              <a:t> meri </a:t>
            </a:r>
            <a:r>
              <a:rPr lang="en-GB" sz="1800" dirty="0" err="1"/>
              <a:t>koliko</a:t>
            </a:r>
            <a:r>
              <a:rPr lang="en-GB" sz="1800" dirty="0"/>
              <a:t> dobro </a:t>
            </a:r>
            <a:r>
              <a:rPr lang="en-GB" sz="1800" dirty="0" err="1"/>
              <a:t>predikcije</a:t>
            </a:r>
            <a:r>
              <a:rPr lang="en-GB" sz="1800" dirty="0"/>
              <a:t> </a:t>
            </a:r>
            <a:r>
              <a:rPr lang="en-GB" sz="1800" dirty="0" err="1"/>
              <a:t>modela</a:t>
            </a:r>
            <a:r>
              <a:rPr lang="en-GB" sz="1800" dirty="0"/>
              <a:t> </a:t>
            </a:r>
            <a:r>
              <a:rPr lang="en-GB" sz="1800" dirty="0" err="1"/>
              <a:t>odgovaraju</a:t>
            </a:r>
            <a:r>
              <a:rPr lang="en-GB" sz="1800" dirty="0"/>
              <a:t> </a:t>
            </a:r>
            <a:r>
              <a:rPr lang="en-GB" sz="1800" dirty="0" err="1"/>
              <a:t>stvarnom</a:t>
            </a:r>
            <a:r>
              <a:rPr lang="en-GB" sz="1800" dirty="0"/>
              <a:t> </a:t>
            </a:r>
            <a:r>
              <a:rPr lang="en-GB" sz="1800" dirty="0" err="1"/>
              <a:t>izlazu</a:t>
            </a:r>
            <a:r>
              <a:rPr lang="en-GB" sz="1800" dirty="0"/>
              <a:t>, </a:t>
            </a:r>
            <a:r>
              <a:rPr lang="en-GB" sz="1800" dirty="0" err="1"/>
              <a:t>usmeravajući</a:t>
            </a:r>
            <a:r>
              <a:rPr lang="en-GB" sz="1800" dirty="0"/>
              <a:t> </a:t>
            </a:r>
            <a:r>
              <a:rPr lang="en-GB" sz="1800" dirty="0" err="1"/>
              <a:t>optimizaciju</a:t>
            </a:r>
            <a:r>
              <a:rPr lang="en-GB" sz="1800" dirty="0"/>
              <a:t> </a:t>
            </a:r>
            <a:r>
              <a:rPr lang="en-GB" sz="1800" dirty="0" err="1"/>
              <a:t>performansi</a:t>
            </a:r>
            <a:r>
              <a:rPr lang="en-GB" sz="1800" dirty="0"/>
              <a:t> </a:t>
            </a:r>
            <a:r>
              <a:rPr lang="en-GB" sz="1800" dirty="0" err="1"/>
              <a:t>modela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Funkcija</a:t>
            </a:r>
            <a:r>
              <a:rPr lang="en-GB" sz="1800" dirty="0"/>
              <a:t> </a:t>
            </a:r>
            <a:r>
              <a:rPr lang="en-GB" sz="1800" dirty="0" err="1"/>
              <a:t>troška</a:t>
            </a:r>
            <a:r>
              <a:rPr lang="en-GB" sz="1800" dirty="0"/>
              <a:t> </a:t>
            </a:r>
            <a:r>
              <a:rPr lang="en-GB" sz="1800" dirty="0" err="1"/>
              <a:t>predstavlja</a:t>
            </a:r>
            <a:r>
              <a:rPr lang="en-GB" sz="1800" dirty="0"/>
              <a:t> </a:t>
            </a:r>
            <a:r>
              <a:rPr lang="en-GB" sz="1800" dirty="0" err="1"/>
              <a:t>način</a:t>
            </a:r>
            <a:r>
              <a:rPr lang="en-GB" sz="1800" dirty="0"/>
              <a:t> </a:t>
            </a:r>
            <a:r>
              <a:rPr lang="en-GB" sz="1800" dirty="0" err="1"/>
              <a:t>merenja</a:t>
            </a:r>
            <a:r>
              <a:rPr lang="en-GB" sz="1800" dirty="0"/>
              <a:t> </a:t>
            </a:r>
            <a:r>
              <a:rPr lang="en-GB" sz="1800" dirty="0" err="1"/>
              <a:t>kako</a:t>
            </a:r>
            <a:r>
              <a:rPr lang="en-GB" sz="1800" dirty="0"/>
              <a:t> AI </a:t>
            </a:r>
            <a:r>
              <a:rPr lang="en-GB" sz="1800" dirty="0" err="1"/>
              <a:t>i</a:t>
            </a:r>
            <a:r>
              <a:rPr lang="en-GB" sz="1800" dirty="0"/>
              <a:t> ML </a:t>
            </a:r>
            <a:r>
              <a:rPr lang="en-GB" sz="1800" dirty="0" err="1"/>
              <a:t>funkcionišu</a:t>
            </a:r>
            <a:r>
              <a:rPr lang="en-GB" sz="1800" dirty="0"/>
              <a:t>. U </a:t>
            </a:r>
            <a:r>
              <a:rPr lang="en-GB" sz="1800" dirty="0" err="1"/>
              <a:t>suštini</a:t>
            </a:r>
            <a:r>
              <a:rPr lang="en-GB" sz="1800" dirty="0"/>
              <a:t>, </a:t>
            </a:r>
            <a:r>
              <a:rPr lang="en-GB" sz="1800" dirty="0" err="1"/>
              <a:t>želeli</a:t>
            </a:r>
            <a:r>
              <a:rPr lang="en-GB" sz="1800" dirty="0"/>
              <a:t> </a:t>
            </a:r>
            <a:r>
              <a:rPr lang="en-GB" sz="1800" dirty="0" err="1"/>
              <a:t>bismo</a:t>
            </a:r>
            <a:r>
              <a:rPr lang="en-GB" sz="1800" dirty="0"/>
              <a:t> da </a:t>
            </a:r>
            <a:r>
              <a:rPr lang="en-GB" sz="1800" dirty="0" err="1"/>
              <a:t>odgovori</a:t>
            </a:r>
            <a:r>
              <a:rPr lang="en-GB" sz="1800" dirty="0"/>
              <a:t> </a:t>
            </a:r>
            <a:r>
              <a:rPr lang="en-GB" sz="1800" dirty="0" err="1"/>
              <a:t>algoritama</a:t>
            </a:r>
            <a:r>
              <a:rPr lang="en-GB" sz="1800" dirty="0"/>
              <a:t> </a:t>
            </a:r>
            <a:r>
              <a:rPr lang="en-GB" sz="1800" dirty="0" err="1"/>
              <a:t>odgovaraju</a:t>
            </a:r>
            <a:r>
              <a:rPr lang="en-GB" sz="1800" dirty="0"/>
              <a:t> </a:t>
            </a:r>
            <a:r>
              <a:rPr lang="en-GB" sz="1800" dirty="0" err="1"/>
              <a:t>izlaznim</a:t>
            </a:r>
            <a:r>
              <a:rPr lang="en-GB" sz="1800" dirty="0"/>
              <a:t> </a:t>
            </a:r>
            <a:r>
              <a:rPr lang="en-GB" sz="1800" dirty="0" err="1"/>
              <a:t>podacima</a:t>
            </a:r>
            <a:r>
              <a:rPr lang="en-GB" sz="1800" dirty="0"/>
              <a:t> za </a:t>
            </a:r>
            <a:r>
              <a:rPr lang="en-GB" sz="1800" dirty="0" err="1"/>
              <a:t>dati</a:t>
            </a:r>
            <a:r>
              <a:rPr lang="en-GB" sz="1800" dirty="0"/>
              <a:t> </a:t>
            </a:r>
            <a:r>
              <a:rPr lang="en-GB" sz="1800" dirty="0" err="1"/>
              <a:t>skup</a:t>
            </a:r>
            <a:r>
              <a:rPr lang="en-GB" sz="1800" dirty="0"/>
              <a:t> </a:t>
            </a:r>
            <a:r>
              <a:rPr lang="en-GB" sz="1800" dirty="0" err="1"/>
              <a:t>ulaznih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. </a:t>
            </a:r>
            <a:r>
              <a:rPr lang="en-GB" sz="1800" dirty="0" err="1"/>
              <a:t>Funkcija</a:t>
            </a:r>
            <a:r>
              <a:rPr lang="en-GB" sz="1800" dirty="0"/>
              <a:t> </a:t>
            </a:r>
            <a:r>
              <a:rPr lang="en-GB" sz="1800" dirty="0" err="1"/>
              <a:t>troška</a:t>
            </a:r>
            <a:r>
              <a:rPr lang="en-GB" sz="1800" dirty="0"/>
              <a:t> je </a:t>
            </a:r>
            <a:r>
              <a:rPr lang="en-GB" sz="1800" dirty="0" err="1"/>
              <a:t>takođe</a:t>
            </a:r>
            <a:r>
              <a:rPr lang="en-GB" sz="1800" dirty="0"/>
              <a:t> signal za </a:t>
            </a:r>
            <a:r>
              <a:rPr lang="en-GB" sz="1800" dirty="0" err="1"/>
              <a:t>povratnu</a:t>
            </a:r>
            <a:r>
              <a:rPr lang="en-GB" sz="1800" dirty="0"/>
              <a:t> </a:t>
            </a:r>
            <a:r>
              <a:rPr lang="en-GB" sz="1800" dirty="0" err="1"/>
              <a:t>informaciju</a:t>
            </a:r>
            <a:r>
              <a:rPr lang="en-GB" sz="1800" dirty="0"/>
              <a:t> za </a:t>
            </a:r>
            <a:r>
              <a:rPr lang="en-GB" sz="1800" dirty="0" err="1"/>
              <a:t>skup</a:t>
            </a:r>
            <a:r>
              <a:rPr lang="en-GB" sz="1800" dirty="0"/>
              <a:t> </a:t>
            </a:r>
            <a:r>
              <a:rPr lang="en-GB" sz="1800" dirty="0" err="1"/>
              <a:t>parametara</a:t>
            </a:r>
            <a:r>
              <a:rPr lang="en-GB" sz="1800" dirty="0"/>
              <a:t> koji </a:t>
            </a:r>
            <a:r>
              <a:rPr lang="en-GB" sz="1800" dirty="0" err="1"/>
              <a:t>vode</a:t>
            </a:r>
            <a:r>
              <a:rPr lang="en-GB" sz="1800" dirty="0"/>
              <a:t> rad </a:t>
            </a:r>
            <a:r>
              <a:rPr lang="en-GB" sz="1800" dirty="0" err="1"/>
              <a:t>algoritma</a:t>
            </a:r>
            <a:r>
              <a:rPr lang="en-GB" sz="1800" dirty="0"/>
              <a:t>, </a:t>
            </a:r>
            <a:r>
              <a:rPr lang="en-GB" sz="1800" dirty="0" err="1"/>
              <a:t>tj</a:t>
            </a:r>
            <a:r>
              <a:rPr lang="en-GB" sz="1800" dirty="0"/>
              <a:t>. </a:t>
            </a:r>
            <a:r>
              <a:rPr lang="en-GB" sz="1800" dirty="0" err="1"/>
              <a:t>omogućava</a:t>
            </a:r>
            <a:r>
              <a:rPr lang="en-GB" sz="1800" dirty="0"/>
              <a:t> </a:t>
            </a:r>
            <a:r>
              <a:rPr lang="en-GB" sz="1800" dirty="0" err="1"/>
              <a:t>optimizaciju</a:t>
            </a:r>
            <a:r>
              <a:rPr lang="en-GB" sz="1800" dirty="0"/>
              <a:t> </a:t>
            </a:r>
            <a:r>
              <a:rPr lang="en-GB" sz="1800" dirty="0" err="1"/>
              <a:t>ukupnih</a:t>
            </a:r>
            <a:r>
              <a:rPr lang="en-GB" sz="1800" dirty="0"/>
              <a:t> </a:t>
            </a:r>
            <a:r>
              <a:rPr lang="en-GB" sz="1800" dirty="0" err="1"/>
              <a:t>performansi</a:t>
            </a:r>
            <a:r>
              <a:rPr lang="en-GB" sz="1800" dirty="0"/>
              <a:t> </a:t>
            </a:r>
            <a:r>
              <a:rPr lang="en-GB" sz="1800" dirty="0" err="1"/>
              <a:t>algoritma</a:t>
            </a:r>
            <a:r>
              <a:rPr lang="en-GB" sz="1800" dirty="0"/>
              <a:t> </a:t>
            </a:r>
            <a:r>
              <a:rPr lang="en-GB" sz="1800" dirty="0" err="1"/>
              <a:t>putem</a:t>
            </a:r>
            <a:r>
              <a:rPr lang="en-GB" sz="1800" dirty="0"/>
              <a:t> </a:t>
            </a:r>
            <a:r>
              <a:rPr lang="en-GB" sz="1800" dirty="0" err="1"/>
              <a:t>procesa</a:t>
            </a:r>
            <a:r>
              <a:rPr lang="en-GB" sz="1800" dirty="0"/>
              <a:t> </a:t>
            </a:r>
            <a:r>
              <a:rPr lang="en-GB" sz="1800" dirty="0" err="1"/>
              <a:t>učenja</a:t>
            </a:r>
            <a:r>
              <a:rPr lang="en-GB" sz="1800" dirty="0"/>
              <a:t> (</a:t>
            </a:r>
            <a:r>
              <a:rPr lang="en-GB" sz="1800" dirty="0" err="1"/>
              <a:t>pronalaženje</a:t>
            </a:r>
            <a:r>
              <a:rPr lang="en-GB" sz="1800" dirty="0"/>
              <a:t> </a:t>
            </a:r>
            <a:r>
              <a:rPr lang="en-GB" sz="1800" dirty="0" err="1"/>
              <a:t>optimalnog</a:t>
            </a:r>
            <a:r>
              <a:rPr lang="en-GB" sz="1800" dirty="0"/>
              <a:t> </a:t>
            </a:r>
            <a:r>
              <a:rPr lang="en-GB" sz="1800" dirty="0" err="1"/>
              <a:t>skupa</a:t>
            </a:r>
            <a:r>
              <a:rPr lang="en-GB" sz="1800" dirty="0"/>
              <a:t> </a:t>
            </a:r>
            <a:r>
              <a:rPr lang="en-GB" sz="1800" dirty="0" err="1"/>
              <a:t>parametara</a:t>
            </a:r>
            <a:r>
              <a:rPr lang="en-GB" sz="18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164625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Šta je mašinsko učenje?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 err="1"/>
              <a:t>Mašinsko</a:t>
            </a:r>
            <a:r>
              <a:rPr lang="en-GB" sz="1800" dirty="0"/>
              <a:t> </a:t>
            </a:r>
            <a:r>
              <a:rPr lang="en-GB" sz="1800" dirty="0" err="1"/>
              <a:t>učenje</a:t>
            </a:r>
            <a:r>
              <a:rPr lang="en-GB" sz="1800" dirty="0"/>
              <a:t> je </a:t>
            </a:r>
            <a:r>
              <a:rPr lang="en-GB" sz="1800" dirty="0" err="1"/>
              <a:t>podskup</a:t>
            </a:r>
            <a:r>
              <a:rPr lang="en-GB" sz="1800" dirty="0"/>
              <a:t> </a:t>
            </a:r>
            <a:r>
              <a:rPr lang="en-GB" sz="1800" dirty="0" err="1"/>
              <a:t>veštačke</a:t>
            </a:r>
            <a:r>
              <a:rPr lang="en-GB" sz="1800" dirty="0"/>
              <a:t> </a:t>
            </a:r>
            <a:r>
              <a:rPr lang="en-GB" sz="1800" dirty="0" err="1"/>
              <a:t>inteligencije</a:t>
            </a:r>
            <a:r>
              <a:rPr lang="en-GB" sz="1800" dirty="0"/>
              <a:t> (AI) koji </a:t>
            </a:r>
            <a:r>
              <a:rPr lang="en-GB" sz="1800" dirty="0" err="1"/>
              <a:t>uključuje</a:t>
            </a:r>
            <a:r>
              <a:rPr lang="en-GB" sz="1800" dirty="0"/>
              <a:t> </a:t>
            </a:r>
            <a:r>
              <a:rPr lang="en-GB" sz="1800" dirty="0" err="1"/>
              <a:t>razvoj</a:t>
            </a:r>
            <a:r>
              <a:rPr lang="en-GB" sz="1800" dirty="0"/>
              <a:t> </a:t>
            </a:r>
            <a:r>
              <a:rPr lang="en-GB" sz="1800" dirty="0" err="1"/>
              <a:t>algoritama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statističkih</a:t>
            </a:r>
            <a:r>
              <a:rPr lang="en-GB" sz="1800" dirty="0"/>
              <a:t> </a:t>
            </a:r>
            <a:r>
              <a:rPr lang="en-GB" sz="1800" dirty="0" err="1"/>
              <a:t>modela</a:t>
            </a:r>
            <a:r>
              <a:rPr lang="en-GB" sz="1800" dirty="0"/>
              <a:t> koji </a:t>
            </a:r>
            <a:r>
              <a:rPr lang="en-GB" sz="1800" dirty="0" err="1"/>
              <a:t>omogućavaju</a:t>
            </a:r>
            <a:r>
              <a:rPr lang="en-GB" sz="1800" dirty="0"/>
              <a:t> </a:t>
            </a:r>
            <a:r>
              <a:rPr lang="en-GB" sz="1800" dirty="0" err="1"/>
              <a:t>računarima</a:t>
            </a:r>
            <a:r>
              <a:rPr lang="en-GB" sz="1800" dirty="0"/>
              <a:t> da </a:t>
            </a:r>
            <a:r>
              <a:rPr lang="en-GB" sz="1800" dirty="0" err="1"/>
              <a:t>obavljaju</a:t>
            </a:r>
            <a:r>
              <a:rPr lang="en-GB" sz="1800" dirty="0"/>
              <a:t> </a:t>
            </a:r>
            <a:r>
              <a:rPr lang="en-GB" sz="1800" dirty="0" err="1"/>
              <a:t>zadatke</a:t>
            </a:r>
            <a:r>
              <a:rPr lang="en-GB" sz="1800" dirty="0"/>
              <a:t> bez </a:t>
            </a:r>
            <a:r>
              <a:rPr lang="en-GB" sz="1800" dirty="0" err="1"/>
              <a:t>eksplicitnog</a:t>
            </a:r>
            <a:r>
              <a:rPr lang="en-GB" sz="1800" dirty="0"/>
              <a:t> </a:t>
            </a:r>
            <a:r>
              <a:rPr lang="en-GB" sz="1800" dirty="0" err="1"/>
              <a:t>programiranja</a:t>
            </a:r>
            <a:r>
              <a:rPr lang="en-GB" sz="1800" dirty="0"/>
              <a:t> za </a:t>
            </a:r>
            <a:r>
              <a:rPr lang="en-GB" sz="1800" dirty="0" err="1"/>
              <a:t>te</a:t>
            </a:r>
            <a:r>
              <a:rPr lang="en-GB" sz="1800" dirty="0"/>
              <a:t> </a:t>
            </a:r>
            <a:r>
              <a:rPr lang="en-GB" sz="1800" dirty="0" err="1"/>
              <a:t>zadatke</a:t>
            </a:r>
            <a:r>
              <a:rPr lang="en-GB" sz="1800" dirty="0"/>
              <a:t>. </a:t>
            </a:r>
            <a:r>
              <a:rPr lang="en-GB" sz="1800" dirty="0" err="1"/>
              <a:t>Glavni</a:t>
            </a:r>
            <a:r>
              <a:rPr lang="en-GB" sz="1800" dirty="0"/>
              <a:t> </a:t>
            </a:r>
            <a:r>
              <a:rPr lang="en-GB" sz="1800" dirty="0" err="1"/>
              <a:t>cilj</a:t>
            </a:r>
            <a:r>
              <a:rPr lang="en-GB" sz="1800" dirty="0"/>
              <a:t> </a:t>
            </a:r>
            <a:r>
              <a:rPr lang="en-GB" sz="1800" dirty="0" err="1"/>
              <a:t>mašinskog</a:t>
            </a:r>
            <a:r>
              <a:rPr lang="en-GB" sz="1800" dirty="0"/>
              <a:t> </a:t>
            </a:r>
            <a:r>
              <a:rPr lang="en-GB" sz="1800" dirty="0" err="1"/>
              <a:t>učenja</a:t>
            </a:r>
            <a:r>
              <a:rPr lang="en-GB" sz="1800" dirty="0"/>
              <a:t> je </a:t>
            </a:r>
            <a:r>
              <a:rPr lang="en-GB" sz="1800" dirty="0" err="1"/>
              <a:t>omogućiti</a:t>
            </a:r>
            <a:r>
              <a:rPr lang="en-GB" sz="1800" dirty="0"/>
              <a:t> </a:t>
            </a:r>
            <a:r>
              <a:rPr lang="en-GB" sz="1800" dirty="0" err="1"/>
              <a:t>računarima</a:t>
            </a:r>
            <a:r>
              <a:rPr lang="en-GB" sz="1800" dirty="0"/>
              <a:t> da </a:t>
            </a:r>
            <a:r>
              <a:rPr lang="en-GB" sz="1800" dirty="0" err="1"/>
              <a:t>uče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poboljšaju</a:t>
            </a:r>
            <a:r>
              <a:rPr lang="en-GB" sz="1800" dirty="0"/>
              <a:t> </a:t>
            </a:r>
            <a:r>
              <a:rPr lang="en-GB" sz="1800" dirty="0" err="1"/>
              <a:t>svoje</a:t>
            </a:r>
            <a:r>
              <a:rPr lang="en-GB" sz="1800" dirty="0"/>
              <a:t> </a:t>
            </a:r>
            <a:r>
              <a:rPr lang="en-GB" sz="1800" dirty="0" err="1"/>
              <a:t>performanse</a:t>
            </a:r>
            <a:r>
              <a:rPr lang="en-GB" sz="1800" dirty="0"/>
              <a:t> </a:t>
            </a:r>
            <a:r>
              <a:rPr lang="en-GB" sz="1800" dirty="0" err="1"/>
              <a:t>tokom</a:t>
            </a:r>
            <a:r>
              <a:rPr lang="en-GB" sz="1800" dirty="0"/>
              <a:t> </a:t>
            </a:r>
            <a:r>
              <a:rPr lang="en-GB" sz="1800" dirty="0" err="1"/>
              <a:t>vremena</a:t>
            </a:r>
            <a:r>
              <a:rPr lang="en-GB" sz="1800" dirty="0"/>
              <a:t> bez </a:t>
            </a:r>
            <a:r>
              <a:rPr lang="en-GB" sz="1800" dirty="0" err="1"/>
              <a:t>ljudske</a:t>
            </a:r>
            <a:r>
              <a:rPr lang="en-GB" sz="1800" dirty="0"/>
              <a:t> </a:t>
            </a:r>
            <a:r>
              <a:rPr lang="en-GB" sz="1800" dirty="0" err="1"/>
              <a:t>intervencije</a:t>
            </a:r>
            <a:r>
              <a:rPr lang="en-GB" sz="1800" dirty="0"/>
              <a:t>.</a:t>
            </a:r>
          </a:p>
          <a:p>
            <a:r>
              <a:rPr lang="en-GB" sz="1800" dirty="0"/>
              <a:t>ML </a:t>
            </a:r>
            <a:r>
              <a:rPr lang="en-GB" sz="1800" dirty="0" err="1"/>
              <a:t>nastaje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en-GB" sz="1800" dirty="0"/>
              <a:t> </a:t>
            </a:r>
            <a:r>
              <a:rPr lang="en-GB" sz="1800" dirty="0" err="1"/>
              <a:t>pitanja</a:t>
            </a:r>
            <a:r>
              <a:rPr lang="en-GB" sz="1800" dirty="0"/>
              <a:t>: da li bi </a:t>
            </a:r>
            <a:r>
              <a:rPr lang="en-GB" sz="1800" dirty="0" err="1"/>
              <a:t>računar</a:t>
            </a:r>
            <a:r>
              <a:rPr lang="en-GB" sz="1800" dirty="0"/>
              <a:t> </a:t>
            </a:r>
            <a:r>
              <a:rPr lang="en-GB" sz="1800" dirty="0" err="1"/>
              <a:t>mogao</a:t>
            </a:r>
            <a:r>
              <a:rPr lang="en-GB" sz="1800" dirty="0"/>
              <a:t> da ide </a:t>
            </a:r>
            <a:r>
              <a:rPr lang="en-GB" sz="1800" dirty="0" err="1"/>
              <a:t>dalje</a:t>
            </a:r>
            <a:r>
              <a:rPr lang="en-GB" sz="1800" dirty="0"/>
              <a:t> od "</a:t>
            </a:r>
            <a:r>
              <a:rPr lang="en-GB" sz="1800" dirty="0" err="1"/>
              <a:t>onoga</a:t>
            </a:r>
            <a:r>
              <a:rPr lang="en-GB" sz="1800" dirty="0"/>
              <a:t> </a:t>
            </a:r>
            <a:r>
              <a:rPr lang="en-GB" sz="1800" dirty="0" err="1"/>
              <a:t>što</a:t>
            </a:r>
            <a:r>
              <a:rPr lang="en-GB" sz="1800" dirty="0"/>
              <a:t> </a:t>
            </a:r>
            <a:r>
              <a:rPr lang="en-GB" sz="1800" dirty="0" err="1"/>
              <a:t>znamo</a:t>
            </a:r>
            <a:r>
              <a:rPr lang="en-GB" sz="1800" dirty="0"/>
              <a:t> </a:t>
            </a:r>
            <a:r>
              <a:rPr lang="en-GB" sz="1800" dirty="0" err="1"/>
              <a:t>kako</a:t>
            </a:r>
            <a:r>
              <a:rPr lang="en-GB" sz="1800" dirty="0"/>
              <a:t> da mu </a:t>
            </a:r>
            <a:r>
              <a:rPr lang="en-GB" sz="1800" dirty="0" err="1"/>
              <a:t>naredimo</a:t>
            </a:r>
            <a:r>
              <a:rPr lang="en-GB" sz="1800" dirty="0"/>
              <a:t> da </a:t>
            </a:r>
            <a:r>
              <a:rPr lang="en-GB" sz="1800" dirty="0" err="1"/>
              <a:t>uradi</a:t>
            </a:r>
            <a:r>
              <a:rPr lang="en-GB" sz="1800" dirty="0"/>
              <a:t>"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nauči</a:t>
            </a:r>
            <a:r>
              <a:rPr lang="en-GB" sz="1800" dirty="0"/>
              <a:t> </a:t>
            </a:r>
            <a:r>
              <a:rPr lang="en-GB" sz="1800" dirty="0" err="1"/>
              <a:t>sam</a:t>
            </a:r>
            <a:r>
              <a:rPr lang="en-GB" sz="1800" dirty="0"/>
              <a:t> </a:t>
            </a:r>
            <a:r>
              <a:rPr lang="en-GB" sz="1800" dirty="0" err="1"/>
              <a:t>kako</a:t>
            </a:r>
            <a:r>
              <a:rPr lang="en-GB" sz="1800" dirty="0"/>
              <a:t> da </a:t>
            </a:r>
            <a:r>
              <a:rPr lang="en-GB" sz="1800" dirty="0" err="1"/>
              <a:t>obavi</a:t>
            </a:r>
            <a:r>
              <a:rPr lang="en-GB" sz="1800" dirty="0"/>
              <a:t> </a:t>
            </a:r>
            <a:r>
              <a:rPr lang="en-GB" sz="1800" dirty="0" err="1"/>
              <a:t>određeni</a:t>
            </a:r>
            <a:r>
              <a:rPr lang="en-GB" sz="1800" dirty="0"/>
              <a:t> </a:t>
            </a:r>
            <a:r>
              <a:rPr lang="en-GB" sz="1800" dirty="0" err="1"/>
              <a:t>zadatak</a:t>
            </a:r>
            <a:r>
              <a:rPr lang="en-GB" sz="1800" dirty="0"/>
              <a:t>? Da li bi </a:t>
            </a:r>
            <a:r>
              <a:rPr lang="en-GB" sz="1800" dirty="0" err="1"/>
              <a:t>računar</a:t>
            </a:r>
            <a:r>
              <a:rPr lang="en-GB" sz="1800" dirty="0"/>
              <a:t> </a:t>
            </a:r>
            <a:r>
              <a:rPr lang="en-GB" sz="1800" dirty="0" err="1"/>
              <a:t>mogao</a:t>
            </a:r>
            <a:r>
              <a:rPr lang="en-GB" sz="1800" dirty="0"/>
              <a:t> da </a:t>
            </a:r>
            <a:r>
              <a:rPr lang="en-GB" sz="1800" dirty="0" err="1"/>
              <a:t>nas</a:t>
            </a:r>
            <a:r>
              <a:rPr lang="en-GB" sz="1800" dirty="0"/>
              <a:t> </a:t>
            </a:r>
            <a:r>
              <a:rPr lang="en-GB" sz="1800" dirty="0" err="1"/>
              <a:t>iznenadi</a:t>
            </a:r>
            <a:r>
              <a:rPr lang="en-GB" sz="1800" dirty="0"/>
              <a:t>? </a:t>
            </a:r>
            <a:r>
              <a:rPr lang="en-GB" sz="1800" dirty="0" err="1"/>
              <a:t>Umesto</a:t>
            </a:r>
            <a:r>
              <a:rPr lang="en-GB" sz="1800" dirty="0"/>
              <a:t> da </a:t>
            </a:r>
            <a:r>
              <a:rPr lang="en-GB" sz="1800" dirty="0" err="1"/>
              <a:t>programeri</a:t>
            </a:r>
            <a:r>
              <a:rPr lang="en-GB" sz="1800" dirty="0"/>
              <a:t> </a:t>
            </a:r>
            <a:r>
              <a:rPr lang="en-GB" sz="1800" dirty="0" err="1"/>
              <a:t>ručno</a:t>
            </a:r>
            <a:r>
              <a:rPr lang="en-GB" sz="1800" dirty="0"/>
              <a:t> </a:t>
            </a:r>
            <a:r>
              <a:rPr lang="en-GB" sz="1800" dirty="0" err="1"/>
              <a:t>kreiraju</a:t>
            </a:r>
            <a:r>
              <a:rPr lang="en-GB" sz="1800" dirty="0"/>
              <a:t> </a:t>
            </a:r>
            <a:r>
              <a:rPr lang="en-GB" sz="1800" dirty="0" err="1"/>
              <a:t>pravila</a:t>
            </a:r>
            <a:r>
              <a:rPr lang="en-GB" sz="1800" dirty="0"/>
              <a:t> za </a:t>
            </a:r>
            <a:r>
              <a:rPr lang="en-GB" sz="1800" dirty="0" err="1"/>
              <a:t>obrada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, da li bi </a:t>
            </a:r>
            <a:r>
              <a:rPr lang="en-GB" sz="1800" dirty="0" err="1"/>
              <a:t>računar</a:t>
            </a:r>
            <a:r>
              <a:rPr lang="en-GB" sz="1800" dirty="0"/>
              <a:t> </a:t>
            </a:r>
            <a:r>
              <a:rPr lang="en-GB" sz="1800" dirty="0" err="1"/>
              <a:t>mogao</a:t>
            </a:r>
            <a:r>
              <a:rPr lang="en-GB" sz="1800" dirty="0"/>
              <a:t> </a:t>
            </a:r>
            <a:r>
              <a:rPr lang="en-GB" sz="1800" dirty="0" err="1"/>
              <a:t>automatski</a:t>
            </a:r>
            <a:r>
              <a:rPr lang="en-GB" sz="1800" dirty="0"/>
              <a:t> da </a:t>
            </a:r>
            <a:r>
              <a:rPr lang="en-GB" sz="1800" dirty="0" err="1"/>
              <a:t>nauči</a:t>
            </a:r>
            <a:r>
              <a:rPr lang="en-GB" sz="1800" dirty="0"/>
              <a:t> ta </a:t>
            </a:r>
            <a:r>
              <a:rPr lang="en-GB" sz="1800" dirty="0" err="1"/>
              <a:t>pravila</a:t>
            </a:r>
            <a:r>
              <a:rPr lang="en-GB" sz="1800" dirty="0"/>
              <a:t> </a:t>
            </a:r>
            <a:r>
              <a:rPr lang="en-GB" sz="1800" dirty="0" err="1"/>
              <a:t>gledajući</a:t>
            </a:r>
            <a:r>
              <a:rPr lang="en-GB" sz="1800" dirty="0"/>
              <a:t> </a:t>
            </a:r>
            <a:r>
              <a:rPr lang="en-GB" sz="1800" dirty="0" err="1"/>
              <a:t>podatke</a:t>
            </a:r>
            <a:r>
              <a:rPr lang="en-GB" sz="1800" dirty="0"/>
              <a:t>?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491112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Šta je mašinsko učenje?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25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735" y="2294238"/>
            <a:ext cx="4886325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613640" y="5576471"/>
            <a:ext cx="544251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Figura</a:t>
            </a:r>
            <a:r>
              <a:rPr kumimoji="0" lang="sr-Latn-RS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.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Klasično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programiranje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vs. 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obuka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sistema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mašinskog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učenja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(Chollet, 2021).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1420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Osnove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teorijska</a:t>
            </a:r>
            <a:r>
              <a:rPr lang="en-GB" dirty="0"/>
              <a:t> </a:t>
            </a:r>
            <a:r>
              <a:rPr lang="en-GB" dirty="0" err="1"/>
              <a:t>pretpostavka</a:t>
            </a:r>
            <a:r>
              <a:rPr lang="en-GB" dirty="0"/>
              <a:t> </a:t>
            </a:r>
            <a:r>
              <a:rPr lang="en-GB" dirty="0" err="1"/>
              <a:t>mašinskog</a:t>
            </a:r>
            <a:r>
              <a:rPr lang="en-GB" dirty="0"/>
              <a:t> </a:t>
            </a:r>
            <a:r>
              <a:rPr lang="en-GB" dirty="0" err="1"/>
              <a:t>učenja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 err="1"/>
              <a:t>Integracija</a:t>
            </a:r>
            <a:r>
              <a:rPr lang="en-GB" sz="1800" dirty="0"/>
              <a:t> </a:t>
            </a:r>
            <a:r>
              <a:rPr lang="en-GB" sz="1800" dirty="0" err="1"/>
              <a:t>mašinskog</a:t>
            </a:r>
            <a:r>
              <a:rPr lang="en-GB" sz="1800" dirty="0"/>
              <a:t> </a:t>
            </a:r>
            <a:r>
              <a:rPr lang="en-GB" sz="1800" dirty="0" err="1"/>
              <a:t>učenja</a:t>
            </a:r>
            <a:r>
              <a:rPr lang="en-GB" sz="1800" dirty="0"/>
              <a:t> u </a:t>
            </a:r>
            <a:r>
              <a:rPr lang="en-GB" sz="1800" dirty="0" err="1"/>
              <a:t>poslovnu</a:t>
            </a:r>
            <a:r>
              <a:rPr lang="en-GB" sz="1800" dirty="0"/>
              <a:t> </a:t>
            </a:r>
            <a:r>
              <a:rPr lang="en-GB" sz="1800" dirty="0" err="1"/>
              <a:t>inteligenciju</a:t>
            </a:r>
            <a:r>
              <a:rPr lang="en-GB" sz="1800" dirty="0"/>
              <a:t> (BI, </a:t>
            </a:r>
            <a:r>
              <a:rPr lang="en-GB" sz="1800" dirty="0" err="1"/>
              <a:t>Buisness</a:t>
            </a:r>
            <a:r>
              <a:rPr lang="en-GB" sz="1800" dirty="0"/>
              <a:t> </a:t>
            </a:r>
            <a:r>
              <a:rPr lang="en-GB" sz="1800" dirty="0" err="1"/>
              <a:t>Inteligence</a:t>
            </a:r>
            <a:r>
              <a:rPr lang="en-GB" sz="1800" dirty="0"/>
              <a:t>) </a:t>
            </a:r>
            <a:r>
              <a:rPr lang="en-GB" sz="1800" dirty="0" err="1"/>
              <a:t>transformisala</a:t>
            </a:r>
            <a:r>
              <a:rPr lang="en-GB" sz="1800" dirty="0"/>
              <a:t> je </a:t>
            </a:r>
            <a:r>
              <a:rPr lang="en-GB" sz="1800" dirty="0" err="1"/>
              <a:t>donošenje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.</a:t>
            </a:r>
          </a:p>
          <a:p>
            <a:r>
              <a:rPr lang="en-GB" sz="1800" dirty="0"/>
              <a:t>ML je </a:t>
            </a:r>
            <a:r>
              <a:rPr lang="en-GB" sz="1800" dirty="0" err="1"/>
              <a:t>zasnovan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matematici</a:t>
            </a:r>
            <a:r>
              <a:rPr lang="en-GB" sz="1800" dirty="0"/>
              <a:t>, </a:t>
            </a:r>
            <a:r>
              <a:rPr lang="en-GB" sz="1800" dirty="0" err="1"/>
              <a:t>posebno</a:t>
            </a:r>
            <a:r>
              <a:rPr lang="en-GB" sz="1800" dirty="0"/>
              <a:t> </a:t>
            </a:r>
            <a:r>
              <a:rPr lang="en-GB" sz="1800" dirty="0" err="1"/>
              <a:t>statistici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Trenutna</a:t>
            </a:r>
            <a:r>
              <a:rPr lang="en-GB" sz="1800" dirty="0"/>
              <a:t> </a:t>
            </a:r>
            <a:r>
              <a:rPr lang="en-GB" sz="1800" dirty="0" err="1"/>
              <a:t>debata</a:t>
            </a:r>
            <a:r>
              <a:rPr lang="en-GB" sz="1800" dirty="0"/>
              <a:t>: Da li je ML </a:t>
            </a:r>
            <a:r>
              <a:rPr lang="en-GB" sz="1800" dirty="0" err="1"/>
              <a:t>njegova</a:t>
            </a:r>
            <a:r>
              <a:rPr lang="en-GB" sz="1800" dirty="0"/>
              <a:t> </a:t>
            </a:r>
            <a:r>
              <a:rPr lang="en-GB" sz="1800" dirty="0" err="1"/>
              <a:t>sopstvena</a:t>
            </a:r>
            <a:r>
              <a:rPr lang="en-GB" sz="1800" dirty="0"/>
              <a:t> oblast </a:t>
            </a:r>
            <a:r>
              <a:rPr lang="en-GB" sz="1800" dirty="0" err="1"/>
              <a:t>ili</a:t>
            </a:r>
            <a:r>
              <a:rPr lang="en-GB" sz="1800" dirty="0"/>
              <a:t> deo </a:t>
            </a:r>
            <a:r>
              <a:rPr lang="en-GB" sz="1800" dirty="0" err="1"/>
              <a:t>statistike</a:t>
            </a:r>
            <a:r>
              <a:rPr lang="en-GB" sz="1800" dirty="0"/>
              <a:t>?</a:t>
            </a:r>
          </a:p>
          <a:p>
            <a:r>
              <a:rPr lang="en-GB" sz="1800" dirty="0"/>
              <a:t>ML </a:t>
            </a:r>
            <a:r>
              <a:rPr lang="en-GB" sz="1800" dirty="0" err="1"/>
              <a:t>algoritmi</a:t>
            </a:r>
            <a:r>
              <a:rPr lang="en-GB" sz="1800" dirty="0"/>
              <a:t> </a:t>
            </a:r>
            <a:r>
              <a:rPr lang="en-GB" sz="1800" dirty="0" err="1"/>
              <a:t>često</a:t>
            </a:r>
            <a:r>
              <a:rPr lang="en-GB" sz="1800" dirty="0"/>
              <a:t> </a:t>
            </a:r>
            <a:r>
              <a:rPr lang="en-GB" sz="1800" dirty="0" err="1"/>
              <a:t>funkcionišu</a:t>
            </a:r>
            <a:r>
              <a:rPr lang="en-GB" sz="1800" dirty="0"/>
              <a:t> </a:t>
            </a:r>
            <a:r>
              <a:rPr lang="en-GB" sz="1800" dirty="0" err="1"/>
              <a:t>izvan</a:t>
            </a:r>
            <a:r>
              <a:rPr lang="en-GB" sz="1800" dirty="0"/>
              <a:t> </a:t>
            </a:r>
            <a:r>
              <a:rPr lang="en-GB" sz="1800" dirty="0" err="1"/>
              <a:t>tradicionalnih</a:t>
            </a:r>
            <a:r>
              <a:rPr lang="en-GB" sz="1800" dirty="0"/>
              <a:t> </a:t>
            </a:r>
            <a:r>
              <a:rPr lang="en-GB" sz="1800" dirty="0" err="1"/>
              <a:t>matematičkih</a:t>
            </a:r>
            <a:r>
              <a:rPr lang="en-GB" sz="1800" dirty="0"/>
              <a:t> </a:t>
            </a:r>
            <a:r>
              <a:rPr lang="en-GB" sz="1800" dirty="0" err="1"/>
              <a:t>granica</a:t>
            </a:r>
            <a:r>
              <a:rPr lang="en-GB" sz="1800" dirty="0"/>
              <a:t>.</a:t>
            </a:r>
          </a:p>
          <a:p>
            <a:r>
              <a:rPr lang="en-GB" sz="1800" dirty="0"/>
              <a:t>ML je od </a:t>
            </a:r>
            <a:r>
              <a:rPr lang="en-GB" sz="1800" dirty="0" err="1"/>
              <a:t>suštinskog</a:t>
            </a:r>
            <a:r>
              <a:rPr lang="en-GB" sz="1800" dirty="0"/>
              <a:t> </a:t>
            </a:r>
            <a:r>
              <a:rPr lang="en-GB" sz="1800" dirty="0" err="1"/>
              <a:t>značaja</a:t>
            </a:r>
            <a:r>
              <a:rPr lang="en-GB" sz="1800" dirty="0"/>
              <a:t> u BI za </a:t>
            </a:r>
            <a:r>
              <a:rPr lang="en-GB" sz="1800" dirty="0" err="1"/>
              <a:t>predobradu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, </a:t>
            </a:r>
            <a:r>
              <a:rPr lang="en-GB" sz="1800" dirty="0" err="1"/>
              <a:t>rudarenje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primenu</a:t>
            </a:r>
            <a:r>
              <a:rPr lang="en-GB" sz="1800" dirty="0"/>
              <a:t> </a:t>
            </a:r>
            <a:r>
              <a:rPr lang="en-GB" sz="1800" dirty="0" err="1"/>
              <a:t>uvida</a:t>
            </a:r>
            <a:r>
              <a:rPr lang="en-GB" sz="1800" dirty="0"/>
              <a:t>.</a:t>
            </a:r>
          </a:p>
          <a:p>
            <a:r>
              <a:rPr lang="en-GB" sz="1800" dirty="0"/>
              <a:t>ML </a:t>
            </a:r>
            <a:r>
              <a:rPr lang="en-GB" sz="1800" dirty="0" err="1"/>
              <a:t>poboljšava</a:t>
            </a:r>
            <a:r>
              <a:rPr lang="en-GB" sz="1800" dirty="0"/>
              <a:t> </a:t>
            </a:r>
            <a:r>
              <a:rPr lang="en-GB" sz="1800" dirty="0" err="1"/>
              <a:t>donošenje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 u </a:t>
            </a:r>
            <a:r>
              <a:rPr lang="en-GB" sz="1800" dirty="0" err="1"/>
              <a:t>organizacijama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Integracija</a:t>
            </a:r>
            <a:r>
              <a:rPr lang="en-GB" sz="1800" dirty="0"/>
              <a:t> ML u BI </a:t>
            </a:r>
            <a:r>
              <a:rPr lang="en-GB" sz="1800" dirty="0" err="1"/>
              <a:t>tokove</a:t>
            </a:r>
            <a:r>
              <a:rPr lang="en-GB" sz="1800" dirty="0"/>
              <a:t> </a:t>
            </a:r>
            <a:r>
              <a:rPr lang="en-GB" sz="1800" dirty="0" err="1"/>
              <a:t>rada</a:t>
            </a:r>
            <a:r>
              <a:rPr lang="en-GB" sz="1800" dirty="0"/>
              <a:t> za </a:t>
            </a:r>
            <a:r>
              <a:rPr lang="en-GB" sz="1800" dirty="0" err="1"/>
              <a:t>akcione</a:t>
            </a:r>
            <a:r>
              <a:rPr lang="en-GB" sz="1800" dirty="0"/>
              <a:t> </a:t>
            </a:r>
            <a:r>
              <a:rPr lang="en-GB" sz="1800" dirty="0" err="1"/>
              <a:t>uvide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Povezivanje</a:t>
            </a:r>
            <a:r>
              <a:rPr lang="en-GB" sz="1800" dirty="0"/>
              <a:t> </a:t>
            </a:r>
            <a:r>
              <a:rPr lang="en-GB" sz="1800" dirty="0" err="1"/>
              <a:t>matematike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prakse</a:t>
            </a:r>
            <a:r>
              <a:rPr lang="en-GB" sz="1800" dirty="0"/>
              <a:t> u ML za </a:t>
            </a:r>
            <a:r>
              <a:rPr lang="en-GB" sz="1800" dirty="0" err="1"/>
              <a:t>efikasnu</a:t>
            </a:r>
            <a:r>
              <a:rPr lang="en-GB" sz="1800" dirty="0"/>
              <a:t> BI.</a:t>
            </a:r>
          </a:p>
          <a:p>
            <a:r>
              <a:rPr lang="en-GB" sz="1800" dirty="0" err="1"/>
              <a:t>Strategije</a:t>
            </a:r>
            <a:r>
              <a:rPr lang="en-GB" sz="1800" dirty="0"/>
              <a:t> za </a:t>
            </a:r>
            <a:r>
              <a:rPr lang="en-GB" sz="1800" dirty="0" err="1"/>
              <a:t>optimizaciju</a:t>
            </a:r>
            <a:r>
              <a:rPr lang="en-GB" sz="1800" dirty="0"/>
              <a:t> ML </a:t>
            </a:r>
            <a:r>
              <a:rPr lang="en-GB" sz="1800" dirty="0" err="1"/>
              <a:t>algoritama</a:t>
            </a:r>
            <a:r>
              <a:rPr lang="en-GB" sz="1800" dirty="0"/>
              <a:t> za </a:t>
            </a:r>
            <a:r>
              <a:rPr lang="en-GB" sz="1800" dirty="0" err="1"/>
              <a:t>primene</a:t>
            </a:r>
            <a:r>
              <a:rPr lang="en-GB" sz="1800" dirty="0"/>
              <a:t> u </a:t>
            </a:r>
            <a:r>
              <a:rPr lang="en-GB" sz="1800" dirty="0" err="1"/>
              <a:t>stvarnom</a:t>
            </a:r>
            <a:r>
              <a:rPr lang="en-GB" sz="1800" dirty="0"/>
              <a:t> </a:t>
            </a:r>
            <a:r>
              <a:rPr lang="en-GB" sz="1800" dirty="0" err="1"/>
              <a:t>svetu</a:t>
            </a:r>
            <a:r>
              <a:rPr lang="en-GB" sz="1800" dirty="0"/>
              <a:t> u BI.</a:t>
            </a:r>
          </a:p>
          <a:p>
            <a:r>
              <a:rPr lang="en-GB" sz="1800" dirty="0" err="1"/>
              <a:t>Važnost</a:t>
            </a:r>
            <a:r>
              <a:rPr lang="en-GB" sz="1800" dirty="0"/>
              <a:t> </a:t>
            </a:r>
            <a:r>
              <a:rPr lang="en-GB" sz="1800" dirty="0" err="1"/>
              <a:t>korišćenja</a:t>
            </a:r>
            <a:r>
              <a:rPr lang="en-GB" sz="1800" dirty="0"/>
              <a:t> </a:t>
            </a:r>
            <a:r>
              <a:rPr lang="en-GB" sz="1800" dirty="0" err="1"/>
              <a:t>izlaza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en-GB" sz="1800" dirty="0"/>
              <a:t> ML u </a:t>
            </a:r>
            <a:r>
              <a:rPr lang="en-GB" sz="1800" dirty="0" err="1"/>
              <a:t>donošenju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9849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6421" y="214205"/>
            <a:ext cx="9745133" cy="1215099"/>
          </a:xfrm>
        </p:spPr>
        <p:txBody>
          <a:bodyPr/>
          <a:lstStyle/>
          <a:p>
            <a:r>
              <a:rPr lang="sr-Latn-BA" dirty="0"/>
              <a:t>Arhitektura algoritma neuronske mreže mašinskog učenja</a:t>
            </a:r>
            <a:endParaRPr lang="pl-PL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83111E0-2143-8F2D-536A-C28A33E9F9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8879" y="1239724"/>
            <a:ext cx="8338230" cy="4378552"/>
          </a:xfrm>
          <a:prstGeom prst="rect">
            <a:avLst/>
          </a:prstGeom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id="{8CCA873D-B511-603F-28AA-EB8E8D29B2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8423" y="5702803"/>
            <a:ext cx="2787943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Figure</a:t>
            </a:r>
            <a:r>
              <a:rPr kumimoji="0" lang="sr-Latn-RS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.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kumimoji="0" lang="sr-Latn-BA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Klasifikacija cifara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(Chollet, 2021).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94648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twórz nowy dokument." ma:contentTypeScope="" ma:versionID="86103960ca44d5c9df2a8fb84c243902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f0b528dcbc4ce96b8fc80b5cec964086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Tagi obrazów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customXml/itemProps3.xml><?xml version="1.0" encoding="utf-8"?>
<ds:datastoreItem xmlns:ds="http://schemas.openxmlformats.org/officeDocument/2006/customXml" ds:itemID="{23A7EE5E-A962-4883-8ED3-D3ADE21F6748}"/>
</file>

<file path=docProps/app.xml><?xml version="1.0" encoding="utf-8"?>
<Properties xmlns="http://schemas.openxmlformats.org/officeDocument/2006/extended-properties" xmlns:vt="http://schemas.openxmlformats.org/officeDocument/2006/docPropsVTypes">
  <TotalTime>2888</TotalTime>
  <Words>1568</Words>
  <Application>Microsoft Office PowerPoint</Application>
  <PresentationFormat>Panoramiczny</PresentationFormat>
  <Paragraphs>119</Paragraphs>
  <Slides>24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25" baseType="lpstr">
      <vt:lpstr>Motyw pakietu Office</vt:lpstr>
      <vt:lpstr>Poslovna Inteligencija</vt:lpstr>
      <vt:lpstr>Agenda</vt:lpstr>
      <vt:lpstr>Šta je veštačka inteligencija?</vt:lpstr>
      <vt:lpstr>Šta je veštačka inteligencija?</vt:lpstr>
      <vt:lpstr>Šta je ekosistem AI i ML?</vt:lpstr>
      <vt:lpstr>Šta je mašinsko učenje?</vt:lpstr>
      <vt:lpstr>Šta je mašinsko učenje?</vt:lpstr>
      <vt:lpstr>Osnove i teorijska pretpostavka mašinskog učenja</vt:lpstr>
      <vt:lpstr>Arhitektura algoritma neuronske mreže mašinskog učenja</vt:lpstr>
      <vt:lpstr>ML algoritam neuronske mreže</vt:lpstr>
      <vt:lpstr>Gradientni spust neuronske mreže mašinskog učenja</vt:lpstr>
      <vt:lpstr>Studija slučaja</vt:lpstr>
      <vt:lpstr>Studija slučaja</vt:lpstr>
      <vt:lpstr>Studija slučaja</vt:lpstr>
      <vt:lpstr>Studija slučaja</vt:lpstr>
      <vt:lpstr>Studija slučaja</vt:lpstr>
      <vt:lpstr>Studija slučaja</vt:lpstr>
      <vt:lpstr>Studija slučaja</vt:lpstr>
      <vt:lpstr>Studija slučaja</vt:lpstr>
      <vt:lpstr>Studija slučaja</vt:lpstr>
      <vt:lpstr>Studija slučaja</vt:lpstr>
      <vt:lpstr>Zaključak</vt:lpstr>
      <vt:lpstr>Autori:  Sanja Bojić, Svetlana Nikoličić, Kristijan Brglez , Maja Fošner, Roman Gumzej, Rebeka Kovačič Lukman, Benjamin Marcen, Marinko Maslarić, Boško Matović, Dejan Mirčetić  Finala verzija: jun 2025</vt:lpstr>
      <vt:lpstr>Hvala na pažnji!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Dejan Mircetic</cp:lastModifiedBy>
  <cp:revision>38</cp:revision>
  <dcterms:created xsi:type="dcterms:W3CDTF">2023-07-06T12:09:08Z</dcterms:created>
  <dcterms:modified xsi:type="dcterms:W3CDTF">2025-11-07T11:38:01Z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