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5" r:id="rId5"/>
  </p:sldMasterIdLst>
  <p:sldIdLst>
    <p:sldId id="381" r:id="rId6"/>
    <p:sldId id="382" r:id="rId7"/>
    <p:sldId id="383" r:id="rId8"/>
    <p:sldId id="384" r:id="rId9"/>
    <p:sldId id="385" r:id="rId10"/>
    <p:sldId id="386" r:id="rId11"/>
    <p:sldId id="387" r:id="rId12"/>
    <p:sldId id="388" r:id="rId13"/>
    <p:sldId id="389" r:id="rId14"/>
    <p:sldId id="390" r:id="rId15"/>
    <p:sldId id="391" r:id="rId16"/>
    <p:sldId id="392" r:id="rId17"/>
    <p:sldId id="393" r:id="rId18"/>
    <p:sldId id="394" r:id="rId19"/>
    <p:sldId id="395" r:id="rId20"/>
    <p:sldId id="396" r:id="rId21"/>
    <p:sldId id="397" r:id="rId22"/>
    <p:sldId id="398" r:id="rId23"/>
    <p:sldId id="399" r:id="rId24"/>
    <p:sldId id="400" r:id="rId25"/>
    <p:sldId id="401" r:id="rId26"/>
    <p:sldId id="402" r:id="rId27"/>
    <p:sldId id="403" r:id="rId28"/>
    <p:sldId id="404" r:id="rId29"/>
    <p:sldId id="405" r:id="rId30"/>
    <p:sldId id="406" r:id="rId31"/>
    <p:sldId id="407" r:id="rId32"/>
    <p:sldId id="408" r:id="rId33"/>
    <p:sldId id="409" r:id="rId34"/>
    <p:sldId id="410" r:id="rId35"/>
    <p:sldId id="411" r:id="rId36"/>
    <p:sldId id="412" r:id="rId37"/>
    <p:sldId id="413" r:id="rId38"/>
    <p:sldId id="414" r:id="rId39"/>
    <p:sldId id="415" r:id="rId40"/>
    <p:sldId id="335" r:id="rId41"/>
    <p:sldId id="416" r:id="rId4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65AB"/>
    <a:srgbClr val="4472C4"/>
    <a:srgbClr val="7E898A"/>
    <a:srgbClr val="BA4C4C"/>
    <a:srgbClr val="B9B9B9"/>
    <a:srgbClr val="8ABD51"/>
    <a:srgbClr val="45455B"/>
    <a:srgbClr val="595959"/>
    <a:srgbClr val="6A6A6A"/>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93" d="100"/>
          <a:sy n="93" d="100"/>
        </p:scale>
        <p:origin x="32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41395-6864-4C02-ACBC-3B8001E40610}" type="doc">
      <dgm:prSet loTypeId="urn:microsoft.com/office/officeart/2005/8/layout/hProcess9" loCatId="process" qsTypeId="urn:microsoft.com/office/officeart/2005/8/quickstyle/simple1" qsCatId="simple" csTypeId="urn:microsoft.com/office/officeart/2005/8/colors/accent1_2" csCatId="accent1" phldr="1"/>
      <dgm:spPr/>
    </dgm:pt>
    <dgm:pt modelId="{457BF57A-11CD-40AC-A094-43B64E6370A5}">
      <dgm:prSet phldrT="[Tekst]"/>
      <dgm:spPr/>
      <dgm:t>
        <a:bodyPr/>
        <a:lstStyle/>
        <a:p>
          <a:r>
            <a:rPr lang="en-US" dirty="0"/>
            <a:t>notranje priprave podjetja </a:t>
          </a:r>
          <a:endParaRPr lang="pl-PL" dirty="0"/>
        </a:p>
      </dgm:t>
    </dgm:pt>
    <dgm:pt modelId="{954B1D18-2016-4775-89ED-FE998A2ED46D}" type="parTrans" cxnId="{A7E0E796-AC9E-4E9F-B42D-007DDFF587B0}">
      <dgm:prSet/>
      <dgm:spPr/>
      <dgm:t>
        <a:bodyPr/>
        <a:lstStyle/>
        <a:p>
          <a:endParaRPr lang="pl-PL"/>
        </a:p>
      </dgm:t>
    </dgm:pt>
    <dgm:pt modelId="{822651B6-3570-437B-A9D5-EAB8FC926007}" type="sibTrans" cxnId="{A7E0E796-AC9E-4E9F-B42D-007DDFF587B0}">
      <dgm:prSet/>
      <dgm:spPr/>
      <dgm:t>
        <a:bodyPr/>
        <a:lstStyle/>
        <a:p>
          <a:endParaRPr lang="pl-PL"/>
        </a:p>
      </dgm:t>
    </dgm:pt>
    <dgm:pt modelId="{7B5D7F30-CA0B-4FF8-8C83-166D2713AE0C}">
      <dgm:prSet phldrT="[Tekst]"/>
      <dgm:spPr/>
      <dgm:t>
        <a:bodyPr/>
        <a:lstStyle/>
        <a:p>
          <a:r>
            <a:rPr lang="pl-PL" dirty="0"/>
            <a:t>vabljenje zunanjih podjetij</a:t>
          </a:r>
        </a:p>
      </dgm:t>
    </dgm:pt>
    <dgm:pt modelId="{938FAB7A-4B21-4B0E-909D-5E841D910605}" type="parTrans" cxnId="{0E48215C-21DC-4767-9BC0-12F16FD4EF01}">
      <dgm:prSet/>
      <dgm:spPr/>
      <dgm:t>
        <a:bodyPr/>
        <a:lstStyle/>
        <a:p>
          <a:endParaRPr lang="pl-PL"/>
        </a:p>
      </dgm:t>
    </dgm:pt>
    <dgm:pt modelId="{97F87DEA-45C3-42AD-85E2-29EC9F9DA5DE}" type="sibTrans" cxnId="{0E48215C-21DC-4767-9BC0-12F16FD4EF01}">
      <dgm:prSet/>
      <dgm:spPr/>
      <dgm:t>
        <a:bodyPr/>
        <a:lstStyle/>
        <a:p>
          <a:endParaRPr lang="pl-PL"/>
        </a:p>
      </dgm:t>
    </dgm:pt>
    <dgm:pt modelId="{E52BACBA-32B8-4A5B-81E4-67EBAE864340}">
      <dgm:prSet phldrT="[Tekst]"/>
      <dgm:spPr/>
      <dgm:t>
        <a:bodyPr/>
        <a:lstStyle/>
        <a:p>
          <a:r>
            <a:rPr lang="pl-PL" dirty="0" err="1"/>
            <a:t>izvajanje</a:t>
          </a:r>
          <a:endParaRPr lang="pl-PL" dirty="0"/>
        </a:p>
      </dgm:t>
    </dgm:pt>
    <dgm:pt modelId="{79539773-E715-49C7-8155-4BA9C9B65400}" type="parTrans" cxnId="{F9F4DC48-215C-4916-9856-00EC70221806}">
      <dgm:prSet/>
      <dgm:spPr/>
      <dgm:t>
        <a:bodyPr/>
        <a:lstStyle/>
        <a:p>
          <a:endParaRPr lang="pl-PL"/>
        </a:p>
      </dgm:t>
    </dgm:pt>
    <dgm:pt modelId="{1AE2BF8A-50F5-4200-BFAE-786B8B573192}" type="sibTrans" cxnId="{F9F4DC48-215C-4916-9856-00EC70221806}">
      <dgm:prSet/>
      <dgm:spPr/>
      <dgm:t>
        <a:bodyPr/>
        <a:lstStyle/>
        <a:p>
          <a:endParaRPr lang="pl-PL"/>
        </a:p>
      </dgm:t>
    </dgm:pt>
    <dgm:pt modelId="{92FE67B7-2A7B-40C4-B190-4C2FED453667}" type="pres">
      <dgm:prSet presAssocID="{45241395-6864-4C02-ACBC-3B8001E40610}" presName="CompostProcess" presStyleCnt="0">
        <dgm:presLayoutVars>
          <dgm:dir/>
          <dgm:resizeHandles val="exact"/>
        </dgm:presLayoutVars>
      </dgm:prSet>
      <dgm:spPr/>
    </dgm:pt>
    <dgm:pt modelId="{CF2F278B-286E-4143-925D-290720B5E4E1}" type="pres">
      <dgm:prSet presAssocID="{45241395-6864-4C02-ACBC-3B8001E40610}" presName="arrow" presStyleLbl="bgShp" presStyleIdx="0" presStyleCnt="1"/>
      <dgm:spPr/>
    </dgm:pt>
    <dgm:pt modelId="{99E8DA77-C4DE-4400-A86C-D75B7346DF9E}" type="pres">
      <dgm:prSet presAssocID="{45241395-6864-4C02-ACBC-3B8001E40610}" presName="linearProcess" presStyleCnt="0"/>
      <dgm:spPr/>
    </dgm:pt>
    <dgm:pt modelId="{699C704E-8947-4D15-8C5F-F266209D74BD}" type="pres">
      <dgm:prSet presAssocID="{457BF57A-11CD-40AC-A094-43B64E6370A5}" presName="textNode" presStyleLbl="node1" presStyleIdx="0" presStyleCnt="3">
        <dgm:presLayoutVars>
          <dgm:bulletEnabled val="1"/>
        </dgm:presLayoutVars>
      </dgm:prSet>
      <dgm:spPr/>
    </dgm:pt>
    <dgm:pt modelId="{90E4514D-FEC0-45FF-8669-BBBF71C6D25D}" type="pres">
      <dgm:prSet presAssocID="{822651B6-3570-437B-A9D5-EAB8FC926007}" presName="sibTrans" presStyleCnt="0"/>
      <dgm:spPr/>
    </dgm:pt>
    <dgm:pt modelId="{85DA56F2-FF8E-4311-B9F0-BFE5E42087A1}" type="pres">
      <dgm:prSet presAssocID="{7B5D7F30-CA0B-4FF8-8C83-166D2713AE0C}" presName="textNode" presStyleLbl="node1" presStyleIdx="1" presStyleCnt="3">
        <dgm:presLayoutVars>
          <dgm:bulletEnabled val="1"/>
        </dgm:presLayoutVars>
      </dgm:prSet>
      <dgm:spPr/>
    </dgm:pt>
    <dgm:pt modelId="{C8F7348A-9C0D-476E-B928-72DBCC14AC74}" type="pres">
      <dgm:prSet presAssocID="{97F87DEA-45C3-42AD-85E2-29EC9F9DA5DE}" presName="sibTrans" presStyleCnt="0"/>
      <dgm:spPr/>
    </dgm:pt>
    <dgm:pt modelId="{9D2FADA7-EC0B-4BF4-940C-B423E1C01719}" type="pres">
      <dgm:prSet presAssocID="{E52BACBA-32B8-4A5B-81E4-67EBAE864340}" presName="textNode" presStyleLbl="node1" presStyleIdx="2" presStyleCnt="3">
        <dgm:presLayoutVars>
          <dgm:bulletEnabled val="1"/>
        </dgm:presLayoutVars>
      </dgm:prSet>
      <dgm:spPr/>
    </dgm:pt>
  </dgm:ptLst>
  <dgm:cxnLst>
    <dgm:cxn modelId="{7E90D233-D626-447A-A4E0-7939FB73BBA5}" type="presOf" srcId="{457BF57A-11CD-40AC-A094-43B64E6370A5}" destId="{699C704E-8947-4D15-8C5F-F266209D74BD}" srcOrd="0" destOrd="0" presId="urn:microsoft.com/office/officeart/2005/8/layout/hProcess9"/>
    <dgm:cxn modelId="{0E48215C-21DC-4767-9BC0-12F16FD4EF01}" srcId="{45241395-6864-4C02-ACBC-3B8001E40610}" destId="{7B5D7F30-CA0B-4FF8-8C83-166D2713AE0C}" srcOrd="1" destOrd="0" parTransId="{938FAB7A-4B21-4B0E-909D-5E841D910605}" sibTransId="{97F87DEA-45C3-42AD-85E2-29EC9F9DA5DE}"/>
    <dgm:cxn modelId="{9283BE67-0BBA-4184-88DF-AB57B74D7AC4}" type="presOf" srcId="{E52BACBA-32B8-4A5B-81E4-67EBAE864340}" destId="{9D2FADA7-EC0B-4BF4-940C-B423E1C01719}" srcOrd="0" destOrd="0" presId="urn:microsoft.com/office/officeart/2005/8/layout/hProcess9"/>
    <dgm:cxn modelId="{F9F4DC48-215C-4916-9856-00EC70221806}" srcId="{45241395-6864-4C02-ACBC-3B8001E40610}" destId="{E52BACBA-32B8-4A5B-81E4-67EBAE864340}" srcOrd="2" destOrd="0" parTransId="{79539773-E715-49C7-8155-4BA9C9B65400}" sibTransId="{1AE2BF8A-50F5-4200-BFAE-786B8B573192}"/>
    <dgm:cxn modelId="{3ED53C79-FD8A-4CE1-89F7-9D4E2489E51A}" type="presOf" srcId="{45241395-6864-4C02-ACBC-3B8001E40610}" destId="{92FE67B7-2A7B-40C4-B190-4C2FED453667}" srcOrd="0" destOrd="0" presId="urn:microsoft.com/office/officeart/2005/8/layout/hProcess9"/>
    <dgm:cxn modelId="{A7E0E796-AC9E-4E9F-B42D-007DDFF587B0}" srcId="{45241395-6864-4C02-ACBC-3B8001E40610}" destId="{457BF57A-11CD-40AC-A094-43B64E6370A5}" srcOrd="0" destOrd="0" parTransId="{954B1D18-2016-4775-89ED-FE998A2ED46D}" sibTransId="{822651B6-3570-437B-A9D5-EAB8FC926007}"/>
    <dgm:cxn modelId="{41F1259E-B0A5-418B-87A9-E37851AE86C4}" type="presOf" srcId="{7B5D7F30-CA0B-4FF8-8C83-166D2713AE0C}" destId="{85DA56F2-FF8E-4311-B9F0-BFE5E42087A1}" srcOrd="0" destOrd="0" presId="urn:microsoft.com/office/officeart/2005/8/layout/hProcess9"/>
    <dgm:cxn modelId="{065E9353-0FAA-4629-8A5B-66C91A45B930}" type="presParOf" srcId="{92FE67B7-2A7B-40C4-B190-4C2FED453667}" destId="{CF2F278B-286E-4143-925D-290720B5E4E1}" srcOrd="0" destOrd="0" presId="urn:microsoft.com/office/officeart/2005/8/layout/hProcess9"/>
    <dgm:cxn modelId="{27791215-9AFB-4A28-A73D-7D5BA8AA88DB}" type="presParOf" srcId="{92FE67B7-2A7B-40C4-B190-4C2FED453667}" destId="{99E8DA77-C4DE-4400-A86C-D75B7346DF9E}" srcOrd="1" destOrd="0" presId="urn:microsoft.com/office/officeart/2005/8/layout/hProcess9"/>
    <dgm:cxn modelId="{EB286B17-01A0-47A4-92FA-CE23E44D62CD}" type="presParOf" srcId="{99E8DA77-C4DE-4400-A86C-D75B7346DF9E}" destId="{699C704E-8947-4D15-8C5F-F266209D74BD}" srcOrd="0" destOrd="0" presId="urn:microsoft.com/office/officeart/2005/8/layout/hProcess9"/>
    <dgm:cxn modelId="{6A46506B-4EE3-4989-8883-5108D7277B18}" type="presParOf" srcId="{99E8DA77-C4DE-4400-A86C-D75B7346DF9E}" destId="{90E4514D-FEC0-45FF-8669-BBBF71C6D25D}" srcOrd="1" destOrd="0" presId="urn:microsoft.com/office/officeart/2005/8/layout/hProcess9"/>
    <dgm:cxn modelId="{0DF0E661-B991-4859-B305-9768D096F9A2}" type="presParOf" srcId="{99E8DA77-C4DE-4400-A86C-D75B7346DF9E}" destId="{85DA56F2-FF8E-4311-B9F0-BFE5E42087A1}" srcOrd="2" destOrd="0" presId="urn:microsoft.com/office/officeart/2005/8/layout/hProcess9"/>
    <dgm:cxn modelId="{F3457FB0-CC20-49E0-9E31-39818E8FA176}" type="presParOf" srcId="{99E8DA77-C4DE-4400-A86C-D75B7346DF9E}" destId="{C8F7348A-9C0D-476E-B928-72DBCC14AC74}" srcOrd="3" destOrd="0" presId="urn:microsoft.com/office/officeart/2005/8/layout/hProcess9"/>
    <dgm:cxn modelId="{9C32C5BF-F8D5-494D-9901-4C0C7A52E583}" type="presParOf" srcId="{99E8DA77-C4DE-4400-A86C-D75B7346DF9E}" destId="{9D2FADA7-EC0B-4BF4-940C-B423E1C01719}"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F278B-286E-4143-925D-290720B5E4E1}">
      <dsp:nvSpPr>
        <dsp:cNvPr id="0" name=""/>
        <dsp:cNvSpPr/>
      </dsp:nvSpPr>
      <dsp:spPr>
        <a:xfrm>
          <a:off x="788669" y="0"/>
          <a:ext cx="8938260" cy="301386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9C704E-8947-4D15-8C5F-F266209D74BD}">
      <dsp:nvSpPr>
        <dsp:cNvPr id="0" name=""/>
        <dsp:cNvSpPr/>
      </dsp:nvSpPr>
      <dsp:spPr>
        <a:xfrm>
          <a:off x="340678" y="904160"/>
          <a:ext cx="3154680" cy="120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notranje priprave podjetja </a:t>
          </a:r>
          <a:endParaRPr lang="pl-PL" sz="3000" kern="1200" dirty="0"/>
        </a:p>
      </dsp:txBody>
      <dsp:txXfrm>
        <a:off x="399528" y="963010"/>
        <a:ext cx="3036980" cy="1087847"/>
      </dsp:txXfrm>
    </dsp:sp>
    <dsp:sp modelId="{85DA56F2-FF8E-4311-B9F0-BFE5E42087A1}">
      <dsp:nvSpPr>
        <dsp:cNvPr id="0" name=""/>
        <dsp:cNvSpPr/>
      </dsp:nvSpPr>
      <dsp:spPr>
        <a:xfrm>
          <a:off x="3680460" y="904160"/>
          <a:ext cx="3154680" cy="120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a:t>vabljenje zunanjih podjetij</a:t>
          </a:r>
        </a:p>
      </dsp:txBody>
      <dsp:txXfrm>
        <a:off x="3739310" y="963010"/>
        <a:ext cx="3036980" cy="1087847"/>
      </dsp:txXfrm>
    </dsp:sp>
    <dsp:sp modelId="{9D2FADA7-EC0B-4BF4-940C-B423E1C01719}">
      <dsp:nvSpPr>
        <dsp:cNvPr id="0" name=""/>
        <dsp:cNvSpPr/>
      </dsp:nvSpPr>
      <dsp:spPr>
        <a:xfrm>
          <a:off x="7020241" y="904160"/>
          <a:ext cx="3154680" cy="120554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pl-PL" sz="3000" kern="1200" dirty="0" err="1"/>
            <a:t>izvajanje</a:t>
          </a:r>
          <a:endParaRPr lang="pl-PL" sz="3000" kern="1200" dirty="0"/>
        </a:p>
      </dsp:txBody>
      <dsp:txXfrm>
        <a:off x="7079091" y="963010"/>
        <a:ext cx="3036980" cy="108784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085683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1723143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9253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562836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9902785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image" Target="../media/image1.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da je bil</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4"/>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DB8B49A-91DD-E2E0-C046-13FDB51AFF31}"/>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377506686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8.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8" name="Tytuł 1">
            <a:extLst>
              <a:ext uri="{FF2B5EF4-FFF2-40B4-BE49-F238E27FC236}">
                <a16:creationId xmlns:a16="http://schemas.microsoft.com/office/drawing/2014/main" id="{19348FEB-0D15-F9D5-CC56-88E3DC56F6F1}"/>
              </a:ext>
            </a:extLst>
          </p:cNvPr>
          <p:cNvSpPr txBox="1">
            <a:spLocks/>
          </p:cNvSpPr>
          <p:nvPr/>
        </p:nvSpPr>
        <p:spPr>
          <a:xfrm>
            <a:off x="5774589" y="2565580"/>
            <a:ext cx="5263955" cy="163755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Outsourcing </a:t>
            </a:r>
          </a:p>
          <a:p>
            <a:r>
              <a:rPr lang="pl-PL" sz="4400" dirty="0">
                <a:latin typeface="Tahoma" panose="020B0604030504040204" pitchFamily="34" charset="0"/>
                <a:ea typeface="Tahoma" panose="020B0604030504040204" pitchFamily="34" charset="0"/>
                <a:cs typeface="Tahoma" panose="020B0604030504040204" pitchFamily="34" charset="0"/>
              </a:rPr>
              <a:t>(zunanje izvajanje/izvajalec)</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a:latin typeface="Tahoma" panose="020B0604030504040204" pitchFamily="34" charset="0"/>
                <a:ea typeface="Tahoma" panose="020B0604030504040204" pitchFamily="34" charset="0"/>
                <a:cs typeface="Tahoma" panose="020B0604030504040204" pitchFamily="34" charset="0"/>
              </a:rPr>
              <a:t>Predavanja</a:t>
            </a:r>
            <a:endParaRPr lang="pl-PL" sz="2800" dirty="0">
              <a:latin typeface="Tahoma" panose="020B0604030504040204" pitchFamily="34" charset="0"/>
              <a:ea typeface="Tahoma" panose="020B0604030504040204" pitchFamily="34" charset="0"/>
              <a:cs typeface="Tahoma" panose="020B0604030504040204" pitchFamily="34" charset="0"/>
            </a:endParaRP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12" name="Tytuł 1">
            <a:extLst>
              <a:ext uri="{FF2B5EF4-FFF2-40B4-BE49-F238E27FC236}">
                <a16:creationId xmlns:a16="http://schemas.microsoft.com/office/drawing/2014/main" id="{FE18AD2B-1CEF-B6FD-3058-1736C5CAD059}"/>
              </a:ext>
            </a:extLst>
          </p:cNvPr>
          <p:cNvSpPr>
            <a:spLocks noGrp="1"/>
          </p:cNvSpPr>
          <p:nvPr>
            <p:ph type="ctrTitle"/>
          </p:nvPr>
        </p:nvSpPr>
        <p:spPr>
          <a:xfrm>
            <a:off x="4811697" y="546867"/>
            <a:ext cx="7306347" cy="1752566"/>
          </a:xfrm>
        </p:spPr>
        <p:txBody>
          <a:bodyPr>
            <a:normAutofit fontScale="90000"/>
          </a:bodyPr>
          <a:lstStyle/>
          <a:p>
            <a:r>
              <a:rPr lang="sl-SI" b="1" dirty="0"/>
              <a:t>N</a:t>
            </a:r>
            <a:r>
              <a:rPr lang="en-US" b="1" dirty="0" err="1"/>
              <a:t>apredna</a:t>
            </a:r>
            <a:r>
              <a:rPr lang="en-US" b="1" dirty="0"/>
              <a:t> uporaba preglednic za analizo logističnih podatkov</a:t>
            </a:r>
            <a:endParaRPr lang="pl-PL" b="1" dirty="0"/>
          </a:p>
        </p:txBody>
      </p:sp>
      <p:pic>
        <p:nvPicPr>
          <p:cNvPr id="2" name="Slika 1">
            <a:extLst>
              <a:ext uri="{FF2B5EF4-FFF2-40B4-BE49-F238E27FC236}">
                <a16:creationId xmlns:a16="http://schemas.microsoft.com/office/drawing/2014/main" id="{CEE25876-F521-C3DB-0090-3780001EF5AD}"/>
              </a:ext>
            </a:extLst>
          </p:cNvPr>
          <p:cNvPicPr>
            <a:picLocks noChangeAspect="1"/>
          </p:cNvPicPr>
          <p:nvPr/>
        </p:nvPicPr>
        <p:blipFill>
          <a:blip r:embed="rId6"/>
          <a:stretch>
            <a:fillRect/>
          </a:stretch>
        </p:blipFill>
        <p:spPr>
          <a:xfrm>
            <a:off x="11054113" y="5652601"/>
            <a:ext cx="1063931" cy="1079889"/>
          </a:xfrm>
          <a:prstGeom prst="rect">
            <a:avLst/>
          </a:prstGeom>
          <a:solidFill>
            <a:schemeClr val="bg1"/>
          </a:solidFill>
        </p:spPr>
      </p:pic>
      <p:sp>
        <p:nvSpPr>
          <p:cNvPr id="3" name="PoljeZBesedilom 8">
            <a:extLst>
              <a:ext uri="{FF2B5EF4-FFF2-40B4-BE49-F238E27FC236}">
                <a16:creationId xmlns:a16="http://schemas.microsoft.com/office/drawing/2014/main" id="{8F7EE76B-759E-1E1B-5D96-0F559E78E875}"/>
              </a:ext>
            </a:extLst>
          </p:cNvPr>
          <p:cNvSpPr txBox="1"/>
          <p:nvPr/>
        </p:nvSpPr>
        <p:spPr>
          <a:xfrm>
            <a:off x="5987973" y="5749861"/>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105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endParaRPr lang="en-GB" sz="1050" dirty="0">
              <a:latin typeface="Tahoma" panose="020B0604030504040204" pitchFamily="34" charset="0"/>
              <a:ea typeface="Tahoma" panose="020B0604030504040204" pitchFamily="34" charset="0"/>
              <a:cs typeface="Tahoma" panose="020B0604030504040204" pitchFamily="34" charset="0"/>
            </a:endParaRPr>
          </a:p>
        </p:txBody>
      </p:sp>
      <p:grpSp>
        <p:nvGrpSpPr>
          <p:cNvPr id="6" name="Grupa 5">
            <a:extLst>
              <a:ext uri="{FF2B5EF4-FFF2-40B4-BE49-F238E27FC236}">
                <a16:creationId xmlns:a16="http://schemas.microsoft.com/office/drawing/2014/main" id="{B743D3E7-A783-9C65-23A6-E3EA4E0F3E1E}"/>
              </a:ext>
            </a:extLst>
          </p:cNvPr>
          <p:cNvGrpSpPr/>
          <p:nvPr/>
        </p:nvGrpSpPr>
        <p:grpSpPr>
          <a:xfrm>
            <a:off x="-331554" y="5285195"/>
            <a:ext cx="6096000" cy="1422929"/>
            <a:chOff x="-170560" y="5378273"/>
            <a:chExt cx="6096000" cy="1422929"/>
          </a:xfrm>
        </p:grpSpPr>
        <p:sp>
          <p:nvSpPr>
            <p:cNvPr id="13" name="pole tekstowe 12">
              <a:extLst>
                <a:ext uri="{FF2B5EF4-FFF2-40B4-BE49-F238E27FC236}">
                  <a16:creationId xmlns:a16="http://schemas.microsoft.com/office/drawing/2014/main" id="{0947ACD2-94C8-33F1-CC47-58387511E960}"/>
                </a:ext>
              </a:extLst>
            </p:cNvPr>
            <p:cNvSpPr txBox="1"/>
            <p:nvPr/>
          </p:nvSpPr>
          <p:spPr>
            <a:xfrm>
              <a:off x="411916" y="5378273"/>
              <a:ext cx="4997035" cy="135421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16" name="pole tekstowe 15">
              <a:extLst>
                <a:ext uri="{FF2B5EF4-FFF2-40B4-BE49-F238E27FC236}">
                  <a16:creationId xmlns:a16="http://schemas.microsoft.com/office/drawing/2014/main" id="{98CAECFD-7BC1-7A7B-15F3-0D27807EF861}"/>
                </a:ext>
              </a:extLst>
            </p:cNvPr>
            <p:cNvSpPr txBox="1"/>
            <p:nvPr/>
          </p:nvSpPr>
          <p:spPr>
            <a:xfrm>
              <a:off x="-170560" y="6462648"/>
              <a:ext cx="6096000" cy="338554"/>
            </a:xfrm>
            <a:prstGeom prst="rect">
              <a:avLst/>
            </a:prstGeom>
            <a:noFill/>
          </p:spPr>
          <p:txBody>
            <a:bodyPr wrap="square" rtlCol="0">
              <a:spAutoFit/>
            </a:bodyPr>
            <a:lstStyle>
              <a:defPPr>
                <a:defRPr lang="pl-PL"/>
              </a:defPPr>
              <a:lvl1pPr marL="0" algn="ctr" defTabSz="914400" rtl="0" eaLnBrk="1" latinLnBrk="0" hangingPunct="1">
                <a:defRPr sz="28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grpSp>
    </p:spTree>
    <p:extLst>
      <p:ext uri="{BB962C8B-B14F-4D97-AF65-F5344CB8AC3E}">
        <p14:creationId xmlns:p14="http://schemas.microsoft.com/office/powerpoint/2010/main" val="3680368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999BBEAD-525B-58DC-62E5-E3EBF6405856}"/>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FD95C6C-FD77-BBE0-3BC2-065F14968BBC}"/>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Osnovne </a:t>
            </a:r>
            <a:r>
              <a:rPr lang="pl-PL" dirty="0" err="1"/>
              <a:t>vrste </a:t>
            </a:r>
            <a:r>
              <a:rPr lang="pl-PL" dirty="0"/>
              <a:t>zunanjega izvajanja</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21452" y="6545828"/>
            <a:ext cx="4580467" cy="312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Matejun</a:t>
            </a:r>
            <a:r>
              <a:rPr lang="pl-PL" sz="1200" dirty="0">
                <a:solidFill>
                  <a:srgbClr val="7F7F7F"/>
                </a:solidFill>
              </a:rPr>
              <a:t>, 2006</a:t>
            </a:r>
          </a:p>
        </p:txBody>
      </p:sp>
      <p:sp>
        <p:nvSpPr>
          <p:cNvPr id="2" name="pole tekstowe 1">
            <a:extLst>
              <a:ext uri="{FF2B5EF4-FFF2-40B4-BE49-F238E27FC236}">
                <a16:creationId xmlns:a16="http://schemas.microsoft.com/office/drawing/2014/main" id="{6CDEB2BC-399E-EEE8-B3ED-EE9C23097971}"/>
              </a:ext>
            </a:extLst>
          </p:cNvPr>
          <p:cNvSpPr txBox="1"/>
          <p:nvPr/>
        </p:nvSpPr>
        <p:spPr>
          <a:xfrm>
            <a:off x="621452" y="6180702"/>
            <a:ext cx="4016177" cy="307777"/>
          </a:xfrm>
          <a:prstGeom prst="rect">
            <a:avLst/>
          </a:prstGeom>
          <a:noFill/>
        </p:spPr>
        <p:txBody>
          <a:bodyPr wrap="square">
            <a:spAutoFit/>
          </a:bodyPr>
          <a:lstStyle/>
          <a:p>
            <a:r>
              <a:rPr lang="pl-PL" sz="1400" dirty="0" err="1">
                <a:latin typeface="Tahoma" panose="020B0604030504040204" pitchFamily="34" charset="0"/>
                <a:ea typeface="Tahoma" panose="020B0604030504040204" pitchFamily="34" charset="0"/>
                <a:cs typeface="Tahoma" panose="020B0604030504040204" pitchFamily="34" charset="0"/>
              </a:rPr>
              <a:t>Tabela </a:t>
            </a:r>
            <a:r>
              <a:rPr lang="pl-PL" sz="1400" dirty="0">
                <a:latin typeface="Tahoma" panose="020B0604030504040204" pitchFamily="34" charset="0"/>
                <a:ea typeface="Tahoma" panose="020B0604030504040204" pitchFamily="34" charset="0"/>
                <a:cs typeface="Tahoma" panose="020B0604030504040204" pitchFamily="34" charset="0"/>
              </a:rPr>
              <a:t>1: Osnovne </a:t>
            </a:r>
            <a:r>
              <a:rPr lang="pl-PL" sz="1400" dirty="0" err="1">
                <a:latin typeface="Tahoma" panose="020B0604030504040204" pitchFamily="34" charset="0"/>
                <a:ea typeface="Tahoma" panose="020B0604030504040204" pitchFamily="34" charset="0"/>
                <a:cs typeface="Tahoma" panose="020B0604030504040204" pitchFamily="34" charset="0"/>
              </a:rPr>
              <a:t>vrste </a:t>
            </a:r>
            <a:r>
              <a:rPr lang="pl-PL" sz="1400" dirty="0">
                <a:latin typeface="Tahoma" panose="020B0604030504040204" pitchFamily="34" charset="0"/>
                <a:ea typeface="Tahoma" panose="020B0604030504040204" pitchFamily="34" charset="0"/>
                <a:cs typeface="Tahoma" panose="020B0604030504040204" pitchFamily="34" charset="0"/>
              </a:rPr>
              <a:t>zunanjega izvajanja</a:t>
            </a:r>
          </a:p>
        </p:txBody>
      </p:sp>
      <p:sp>
        <p:nvSpPr>
          <p:cNvPr id="8" name="PoljeZBesedilom 7">
            <a:extLst>
              <a:ext uri="{FF2B5EF4-FFF2-40B4-BE49-F238E27FC236}">
                <a16:creationId xmlns:a16="http://schemas.microsoft.com/office/drawing/2014/main" id="{225206A9-ABF6-FC0E-5629-46872A2E0281}"/>
              </a:ext>
            </a:extLst>
          </p:cNvPr>
          <p:cNvSpPr txBox="1"/>
          <p:nvPr/>
        </p:nvSpPr>
        <p:spPr>
          <a:xfrm>
            <a:off x="6453971" y="6171566"/>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graphicFrame>
        <p:nvGraphicFramePr>
          <p:cNvPr id="7" name="Symbol zastępczy zawartości 6">
            <a:extLst>
              <a:ext uri="{FF2B5EF4-FFF2-40B4-BE49-F238E27FC236}">
                <a16:creationId xmlns:a16="http://schemas.microsoft.com/office/drawing/2014/main" id="{571CDBA4-0320-107A-FE2D-B7C225DB2643}"/>
              </a:ext>
            </a:extLst>
          </p:cNvPr>
          <p:cNvGraphicFramePr>
            <a:graphicFrameLocks noGrp="1"/>
          </p:cNvGraphicFramePr>
          <p:nvPr>
            <p:ph idx="1"/>
          </p:nvPr>
        </p:nvGraphicFramePr>
        <p:xfrm>
          <a:off x="754380" y="1705188"/>
          <a:ext cx="10683240" cy="4503454"/>
        </p:xfrm>
        <a:graphic>
          <a:graphicData uri="http://schemas.openxmlformats.org/drawingml/2006/table">
            <a:tbl>
              <a:tblPr firstRow="1" bandRow="1">
                <a:tableStyleId>{5C22544A-7EE6-4342-B048-85BDC9FD1C3A}</a:tableStyleId>
              </a:tblPr>
              <a:tblGrid>
                <a:gridCol w="3561080">
                  <a:extLst>
                    <a:ext uri="{9D8B030D-6E8A-4147-A177-3AD203B41FA5}">
                      <a16:colId xmlns:a16="http://schemas.microsoft.com/office/drawing/2014/main" val="2319446816"/>
                    </a:ext>
                  </a:extLst>
                </a:gridCol>
                <a:gridCol w="3561080">
                  <a:extLst>
                    <a:ext uri="{9D8B030D-6E8A-4147-A177-3AD203B41FA5}">
                      <a16:colId xmlns:a16="http://schemas.microsoft.com/office/drawing/2014/main" val="2479941172"/>
                    </a:ext>
                  </a:extLst>
                </a:gridCol>
                <a:gridCol w="3561080">
                  <a:extLst>
                    <a:ext uri="{9D8B030D-6E8A-4147-A177-3AD203B41FA5}">
                      <a16:colId xmlns:a16="http://schemas.microsoft.com/office/drawing/2014/main" val="3911146147"/>
                    </a:ext>
                  </a:extLst>
                </a:gridCol>
              </a:tblGrid>
              <a:tr h="633536">
                <a:tc>
                  <a:txBody>
                    <a:bodyPr/>
                    <a:lstStyle/>
                    <a:p>
                      <a:pPr algn="ctr"/>
                      <a:r>
                        <a:rPr lang="pl-PL" sz="1600" dirty="0" err="1">
                          <a:latin typeface="Tahoma" panose="020B0604030504040204" pitchFamily="34" charset="0"/>
                          <a:ea typeface="Tahoma" panose="020B0604030504040204" pitchFamily="34" charset="0"/>
                          <a:cs typeface="Tahoma" panose="020B0604030504040204" pitchFamily="34" charset="0"/>
                        </a:rPr>
                        <a:t>Merilo za razdelitev</a:t>
                      </a:r>
                      <a:endParaRPr lang="pl-PL" sz="1600" dirty="0">
                        <a:latin typeface="Tahoma" panose="020B0604030504040204" pitchFamily="34" charset="0"/>
                        <a:ea typeface="Tahoma" panose="020B0604030504040204" pitchFamily="34" charset="0"/>
                        <a:cs typeface="Tahoma" panose="020B0604030504040204" pitchFamily="34" charset="0"/>
                      </a:endParaRPr>
                    </a:p>
                  </a:txBody>
                  <a:tcPr anchor="ctr"/>
                </a:tc>
                <a:tc gridSpan="2">
                  <a:txBody>
                    <a:bodyPr/>
                    <a:lstStyle/>
                    <a:p>
                      <a:pPr algn="ctr"/>
                      <a:r>
                        <a:rPr lang="pl-PL" sz="1600" dirty="0" err="1">
                          <a:latin typeface="Tahoma" panose="020B0604030504040204" pitchFamily="34" charset="0"/>
                          <a:ea typeface="Tahoma" panose="020B0604030504040204" pitchFamily="34" charset="0"/>
                          <a:cs typeface="Tahoma" panose="020B0604030504040204" pitchFamily="34" charset="0"/>
                        </a:rPr>
                        <a:t>Vrste </a:t>
                      </a:r>
                      <a:r>
                        <a:rPr lang="pl-PL" sz="1600" dirty="0">
                          <a:latin typeface="Tahoma" panose="020B0604030504040204" pitchFamily="34" charset="0"/>
                          <a:ea typeface="Tahoma" panose="020B0604030504040204" pitchFamily="34" charset="0"/>
                          <a:cs typeface="Tahoma" panose="020B0604030504040204" pitchFamily="34" charset="0"/>
                        </a:rPr>
                        <a:t>zunanjega izvajanja</a:t>
                      </a:r>
                    </a:p>
                  </a:txBody>
                  <a:tcPr anchor="ctr"/>
                </a:tc>
                <a:tc hMerge="1">
                  <a:txBody>
                    <a:bodyPr/>
                    <a:lstStyle/>
                    <a:p>
                      <a:pPr algn="ctr"/>
                      <a:endParaRPr lang="pl-PL" sz="16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743188773"/>
                  </a:ext>
                </a:extLst>
              </a:tr>
              <a:tr h="419578">
                <a:tc>
                  <a:txBody>
                    <a:bodyPr/>
                    <a:lstStyle/>
                    <a:p>
                      <a:pPr algn="just">
                        <a:lnSpc>
                          <a:spcPct val="150000"/>
                        </a:lnSpc>
                        <a:spcAft>
                          <a:spcPts val="600"/>
                        </a:spcAft>
                      </a:pPr>
                      <a:r>
                        <a:rPr lang="pl-PL" sz="1100" kern="100" dirty="0" err="1">
                          <a:effectLst/>
                          <a:latin typeface="Tahoma" panose="020B0604030504040204" pitchFamily="34" charset="0"/>
                          <a:ea typeface="Tahoma" panose="020B0604030504040204" pitchFamily="34" charset="0"/>
                          <a:cs typeface="Tahoma" panose="020B0604030504040204" pitchFamily="34" charset="0"/>
                        </a:rPr>
                        <a:t>Vrsta ločenih funkcij</a:t>
                      </a:r>
                      <a:endParaRPr lang="pl-PL" sz="1100" kern="1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pomožnih funkcij</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upravljavskih </a:t>
                      </a:r>
                      <a:r>
                        <a:rPr lang="pl-PL" sz="1100" kern="100" dirty="0" err="1">
                          <a:effectLst/>
                          <a:latin typeface="Tahoma" panose="020B0604030504040204" pitchFamily="34" charset="0"/>
                          <a:ea typeface="Tahoma" panose="020B0604030504040204" pitchFamily="34" charset="0"/>
                          <a:cs typeface="Tahoma" panose="020B0604030504040204" pitchFamily="34" charset="0"/>
                        </a:rPr>
                        <a:t>funkcij</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R w="12700" cap="flat" cmpd="sng" algn="ctr">
                      <a:solidFill>
                        <a:srgbClr val="CFD5EA"/>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osnovnih funkcij</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rgbClr val="CFD5EA"/>
                      </a:solidFill>
                      <a:prstDash val="solid"/>
                      <a:round/>
                      <a:headEnd type="none" w="med" len="med"/>
                      <a:tailEnd type="none" w="med" len="med"/>
                    </a:lnL>
                  </a:tcPr>
                </a:tc>
                <a:extLst>
                  <a:ext uri="{0D108BD9-81ED-4DB2-BD59-A6C34878D82A}">
                    <a16:rowId xmlns:a16="http://schemas.microsoft.com/office/drawing/2014/main" val="2101439144"/>
                  </a:ext>
                </a:extLst>
              </a:tr>
              <a:tr h="419578">
                <a:tc>
                  <a:txBody>
                    <a:bodyPr/>
                    <a:lstStyle/>
                    <a:p>
                      <a:pPr algn="just">
                        <a:lnSpc>
                          <a:spcPct val="150000"/>
                        </a:lnSpc>
                        <a:spcAft>
                          <a:spcPts val="600"/>
                        </a:spcAft>
                      </a:pPr>
                      <a:r>
                        <a:rPr lang="pl-PL" sz="1100" kern="100">
                          <a:effectLst/>
                          <a:latin typeface="Tahoma" panose="020B0604030504040204" pitchFamily="34" charset="0"/>
                          <a:ea typeface="Tahoma" panose="020B0604030504040204" pitchFamily="34" charset="0"/>
                          <a:cs typeface="Tahoma" panose="020B0604030504040204" pitchFamily="34" charset="0"/>
                        </a:rPr>
                        <a:t>Vrsta ločene dejavnosti</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stranskih dejavnosti</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pomožnih dejavnosti</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R w="12700" cap="flat" cmpd="sng" algn="ctr">
                      <a:solidFill>
                        <a:srgbClr val="E9EBF5"/>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a:effectLst/>
                          <a:latin typeface="Tahoma" panose="020B0604030504040204" pitchFamily="34" charset="0"/>
                          <a:ea typeface="Tahoma" panose="020B0604030504040204" pitchFamily="34" charset="0"/>
                          <a:cs typeface="Tahoma" panose="020B0604030504040204" pitchFamily="34" charset="0"/>
                        </a:rPr>
                        <a:t>oddajanje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ključnih dejavnosti </a:t>
                      </a:r>
                      <a:r>
                        <a:rPr lang="pl-PL" sz="1100" kern="100" dirty="0">
                          <a:effectLst/>
                          <a:latin typeface="Tahoma" panose="020B0604030504040204" pitchFamily="34" charset="0"/>
                          <a:ea typeface="Tahoma" panose="020B0604030504040204" pitchFamily="34" charset="0"/>
                          <a:cs typeface="Tahoma" panose="020B0604030504040204" pitchFamily="34" charset="0"/>
                        </a:rPr>
                        <a:t>v zunanje izvajanje;</a:t>
                      </a:r>
                    </a:p>
                  </a:txBody>
                  <a:tcPr marL="68580" marR="68580" marT="0" marB="0" anchor="ctr">
                    <a:lnL w="12700" cap="flat" cmpd="sng" algn="ctr">
                      <a:solidFill>
                        <a:srgbClr val="E9EBF5"/>
                      </a:solidFill>
                      <a:prstDash val="solid"/>
                      <a:round/>
                      <a:headEnd type="none" w="med" len="med"/>
                      <a:tailEnd type="none" w="med" len="med"/>
                    </a:lnL>
                  </a:tcPr>
                </a:tc>
                <a:extLst>
                  <a:ext uri="{0D108BD9-81ED-4DB2-BD59-A6C34878D82A}">
                    <a16:rowId xmlns:a16="http://schemas.microsoft.com/office/drawing/2014/main" val="548115733"/>
                  </a:ext>
                </a:extLst>
              </a:tr>
              <a:tr h="512734">
                <a:tc>
                  <a:txBody>
                    <a:bodyPr/>
                    <a:lstStyle/>
                    <a:p>
                      <a:pPr algn="just">
                        <a:lnSpc>
                          <a:spcPct val="150000"/>
                        </a:lnSpc>
                        <a:spcAft>
                          <a:spcPts val="600"/>
                        </a:spcAft>
                      </a:pPr>
                      <a:r>
                        <a:rPr lang="en-US" sz="1100" kern="100">
                          <a:effectLst/>
                          <a:latin typeface="Tahoma" panose="020B0604030504040204" pitchFamily="34" charset="0"/>
                          <a:ea typeface="Tahoma" panose="020B0604030504040204" pitchFamily="34" charset="0"/>
                          <a:cs typeface="Tahoma" panose="020B0604030504040204" pitchFamily="34" charset="0"/>
                        </a:rPr>
                        <a:t>Vrsta zunanjega izvajanja glede na funkcijo</a:t>
                      </a:r>
                      <a:endParaRPr lang="pl-PL" sz="11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oddajanje storitev IT v zunanje izvajanje;</a:t>
                      </a:r>
                    </a:p>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finančnih </a:t>
                      </a:r>
                      <a:r>
                        <a:rPr lang="pl-PL" sz="1100" kern="100" dirty="0">
                          <a:effectLst/>
                          <a:latin typeface="Tahoma" panose="020B0604030504040204" pitchFamily="34" charset="0"/>
                          <a:ea typeface="Tahoma" panose="020B0604030504040204" pitchFamily="34" charset="0"/>
                          <a:cs typeface="Tahoma" panose="020B0604030504040204" pitchFamily="34" charset="0"/>
                        </a:rPr>
                        <a:t>storitev;</a:t>
                      </a:r>
                    </a:p>
                  </a:txBody>
                  <a:tcPr marL="68580" marR="68580" marT="0" marB="0" anchor="ctr">
                    <a:lnR w="12700" cap="flat" cmpd="sng" algn="ctr">
                      <a:solidFill>
                        <a:srgbClr val="CFD5EA"/>
                      </a:solidFill>
                      <a:prstDash val="solid"/>
                      <a:round/>
                      <a:headEnd type="none" w="med" len="med"/>
                      <a:tailEnd type="none" w="med" len="med"/>
                    </a:lnR>
                  </a:tcP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logistike</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spcAft>
                          <a:spcPts val="600"/>
                        </a:spcAft>
                        <a:buClr>
                          <a:srgbClr val="1065AB"/>
                        </a:buClr>
                        <a:buFont typeface="Symbol" panose="05050102010706020507" pitchFamily="18" charset="2"/>
                        <a:buChar char=""/>
                      </a:pPr>
                      <a:r>
                        <a:rPr lang="en-US" sz="1100" kern="100" dirty="0">
                          <a:effectLst/>
                          <a:latin typeface="Tahoma" panose="020B0604030504040204" pitchFamily="34" charset="0"/>
                          <a:ea typeface="Tahoma" panose="020B0604030504040204" pitchFamily="34" charset="0"/>
                          <a:cs typeface="Tahoma" panose="020B0604030504040204" pitchFamily="34" charset="0"/>
                        </a:rPr>
                        <a:t>zunanje izvajanje človeških virov in drugo</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rgbClr val="CFD5EA"/>
                      </a:solidFill>
                      <a:prstDash val="solid"/>
                      <a:round/>
                      <a:headEnd type="none" w="med" len="med"/>
                      <a:tailEnd type="none" w="med" len="med"/>
                    </a:lnL>
                  </a:tcPr>
                </a:tc>
                <a:extLst>
                  <a:ext uri="{0D108BD9-81ED-4DB2-BD59-A6C34878D82A}">
                    <a16:rowId xmlns:a16="http://schemas.microsoft.com/office/drawing/2014/main" val="2863295036"/>
                  </a:ext>
                </a:extLst>
              </a:tr>
              <a:tr h="419578">
                <a:tc>
                  <a:txBody>
                    <a:bodyPr/>
                    <a:lstStyle/>
                    <a:p>
                      <a:pPr algn="just">
                        <a:lnSpc>
                          <a:spcPct val="150000"/>
                        </a:lnSpc>
                        <a:spcAft>
                          <a:spcPts val="600"/>
                        </a:spcAft>
                      </a:pPr>
                      <a:r>
                        <a:rPr lang="pl-PL" sz="1100" kern="100">
                          <a:effectLst/>
                          <a:latin typeface="Tahoma" panose="020B0604030504040204" pitchFamily="34" charset="0"/>
                          <a:ea typeface="Tahoma" panose="020B0604030504040204" pitchFamily="34" charset="0"/>
                          <a:cs typeface="Tahoma" panose="020B0604030504040204" pitchFamily="34" charset="0"/>
                        </a:rPr>
                        <a:t>Kompleksnost ločenih funkcij</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oddajanje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posameznih funkcij </a:t>
                      </a:r>
                      <a:r>
                        <a:rPr lang="pl-PL" sz="1100" kern="100" dirty="0">
                          <a:effectLst/>
                          <a:latin typeface="Tahoma" panose="020B0604030504040204" pitchFamily="34" charset="0"/>
                          <a:ea typeface="Tahoma" panose="020B0604030504040204" pitchFamily="34" charset="0"/>
                          <a:cs typeface="Tahoma" panose="020B0604030504040204" pitchFamily="34" charset="0"/>
                        </a:rPr>
                        <a:t>v zunanje izvajanje;</a:t>
                      </a:r>
                    </a:p>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procesov </a:t>
                      </a:r>
                      <a:r>
                        <a:rPr lang="pl-PL" sz="1100" kern="100" dirty="0">
                          <a:effectLst/>
                          <a:latin typeface="Tahoma" panose="020B0604030504040204" pitchFamily="34" charset="0"/>
                          <a:ea typeface="Tahoma" panose="020B0604030504040204" pitchFamily="34" charset="0"/>
                          <a:cs typeface="Tahoma" panose="020B0604030504040204" pitchFamily="34" charset="0"/>
                        </a:rPr>
                        <a:t>(BPO);</a:t>
                      </a:r>
                    </a:p>
                  </a:txBody>
                  <a:tcPr marL="68580" marR="68580" marT="0" marB="0" anchor="ctr">
                    <a:lnR w="12700" cap="flat" cmpd="sng" algn="ctr">
                      <a:solidFill>
                        <a:srgbClr val="E9EBF5"/>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funkcionalnih področij</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L w="12700" cap="flat" cmpd="sng" algn="ctr">
                      <a:solidFill>
                        <a:srgbClr val="E9EBF5"/>
                      </a:solidFill>
                      <a:prstDash val="solid"/>
                      <a:round/>
                      <a:headEnd type="none" w="med" len="med"/>
                      <a:tailEnd type="none" w="med" len="med"/>
                    </a:lnL>
                  </a:tcPr>
                </a:tc>
                <a:extLst>
                  <a:ext uri="{0D108BD9-81ED-4DB2-BD59-A6C34878D82A}">
                    <a16:rowId xmlns:a16="http://schemas.microsoft.com/office/drawing/2014/main" val="4057255660"/>
                  </a:ext>
                </a:extLst>
              </a:tr>
              <a:tr h="419578">
                <a:tc>
                  <a:txBody>
                    <a:bodyPr/>
                    <a:lstStyle/>
                    <a:p>
                      <a:pPr algn="just">
                        <a:lnSpc>
                          <a:spcPct val="150000"/>
                        </a:lnSpc>
                        <a:spcAft>
                          <a:spcPts val="600"/>
                        </a:spcAft>
                      </a:pPr>
                      <a:r>
                        <a:rPr lang="pl-PL" sz="1100" kern="100">
                          <a:effectLst/>
                          <a:latin typeface="Tahoma" panose="020B0604030504040204" pitchFamily="34" charset="0"/>
                          <a:ea typeface="Tahoma" panose="020B0604030504040204" pitchFamily="34" charset="0"/>
                          <a:cs typeface="Tahoma" panose="020B0604030504040204" pitchFamily="34" charset="0"/>
                        </a:rPr>
                        <a:t>Namen ločitve</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popravil</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a:t>
                      </a:r>
                      <a:r>
                        <a:rPr lang="pl-PL" sz="1100" kern="100" dirty="0" err="1">
                          <a:effectLst/>
                          <a:latin typeface="Tahoma" panose="020B0604030504040204" pitchFamily="34" charset="0"/>
                          <a:ea typeface="Tahoma" panose="020B0604030504040204" pitchFamily="34" charset="0"/>
                          <a:cs typeface="Tahoma" panose="020B0604030504040204" pitchFamily="34" charset="0"/>
                        </a:rPr>
                        <a:t>prilagajanja</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R w="12700" cap="flat" cmpd="sng" algn="ctr">
                      <a:solidFill>
                        <a:srgbClr val="CFD5EA"/>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 razvoja;</a:t>
                      </a:r>
                    </a:p>
                  </a:txBody>
                  <a:tcPr marL="68580" marR="68580" marT="0" marB="0" anchor="ctr">
                    <a:lnL w="12700" cap="flat" cmpd="sng" algn="ctr">
                      <a:solidFill>
                        <a:srgbClr val="CFD5EA"/>
                      </a:solidFill>
                      <a:prstDash val="solid"/>
                      <a:round/>
                      <a:headEnd type="none" w="med" len="med"/>
                      <a:tailEnd type="none" w="med" len="med"/>
                    </a:lnL>
                  </a:tcPr>
                </a:tc>
                <a:extLst>
                  <a:ext uri="{0D108BD9-81ED-4DB2-BD59-A6C34878D82A}">
                    <a16:rowId xmlns:a16="http://schemas.microsoft.com/office/drawing/2014/main" val="1568859522"/>
                  </a:ext>
                </a:extLst>
              </a:tr>
              <a:tr h="405685">
                <a:tc>
                  <a:txBody>
                    <a:bodyPr/>
                    <a:lstStyle/>
                    <a:p>
                      <a:pPr algn="just">
                        <a:lnSpc>
                          <a:spcPct val="150000"/>
                        </a:lnSpc>
                        <a:spcAft>
                          <a:spcPts val="600"/>
                        </a:spcAft>
                      </a:pPr>
                      <a:r>
                        <a:rPr lang="pl-PL" sz="1100" kern="100">
                          <a:effectLst/>
                          <a:latin typeface="Tahoma" panose="020B0604030504040204" pitchFamily="34" charset="0"/>
                          <a:ea typeface="Tahoma" panose="020B0604030504040204" pitchFamily="34" charset="0"/>
                          <a:cs typeface="Tahoma" panose="020B0604030504040204" pitchFamily="34" charset="0"/>
                        </a:rPr>
                        <a:t>Vztrajnost ločitve</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err="1">
                          <a:effectLst/>
                          <a:latin typeface="Tahoma" panose="020B0604030504040204" pitchFamily="34" charset="0"/>
                          <a:ea typeface="Tahoma" panose="020B0604030504040204" pitchFamily="34" charset="0"/>
                          <a:cs typeface="Tahoma" panose="020B0604030504040204" pitchFamily="34" charset="0"/>
                        </a:rPr>
                        <a:t>strateško </a:t>
                      </a: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a:t>
                      </a:r>
                    </a:p>
                  </a:txBody>
                  <a:tcPr marL="68580" marR="68580" marT="0" marB="0" anchor="ctr">
                    <a:lnR w="12700" cap="flat" cmpd="sng" algn="ctr">
                      <a:solidFill>
                        <a:srgbClr val="E9EBF5"/>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err="1">
                          <a:effectLst/>
                          <a:latin typeface="Tahoma" panose="020B0604030504040204" pitchFamily="34" charset="0"/>
                          <a:ea typeface="Tahoma" panose="020B0604030504040204" pitchFamily="34" charset="0"/>
                          <a:cs typeface="Tahoma" panose="020B0604030504040204" pitchFamily="34" charset="0"/>
                        </a:rPr>
                        <a:t>taktično </a:t>
                      </a: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a:t>
                      </a:r>
                    </a:p>
                  </a:txBody>
                  <a:tcPr marL="68580" marR="68580" marT="0" marB="0" anchor="ctr">
                    <a:lnL w="12700" cap="flat" cmpd="sng" algn="ctr">
                      <a:solidFill>
                        <a:srgbClr val="E9EBF5"/>
                      </a:solidFill>
                      <a:prstDash val="solid"/>
                      <a:round/>
                      <a:headEnd type="none" w="med" len="med"/>
                      <a:tailEnd type="none" w="med" len="med"/>
                    </a:lnL>
                  </a:tcPr>
                </a:tc>
                <a:extLst>
                  <a:ext uri="{0D108BD9-81ED-4DB2-BD59-A6C34878D82A}">
                    <a16:rowId xmlns:a16="http://schemas.microsoft.com/office/drawing/2014/main" val="3662453521"/>
                  </a:ext>
                </a:extLst>
              </a:tr>
              <a:tr h="419578">
                <a:tc>
                  <a:txBody>
                    <a:bodyPr/>
                    <a:lstStyle/>
                    <a:p>
                      <a:pPr algn="just">
                        <a:lnSpc>
                          <a:spcPct val="150000"/>
                        </a:lnSpc>
                        <a:spcAft>
                          <a:spcPts val="600"/>
                        </a:spcAft>
                      </a:pPr>
                      <a:r>
                        <a:rPr lang="en-US" sz="1100" kern="100">
                          <a:effectLst/>
                          <a:latin typeface="Tahoma" panose="020B0604030504040204" pitchFamily="34" charset="0"/>
                          <a:ea typeface="Tahoma" panose="020B0604030504040204" pitchFamily="34" charset="0"/>
                          <a:cs typeface="Tahoma" panose="020B0604030504040204" pitchFamily="34" charset="0"/>
                        </a:rPr>
                        <a:t>Kraj izvajanja storitev zunanjega izvajanja</a:t>
                      </a:r>
                      <a:endParaRPr lang="pl-PL" sz="1100" kern="10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a:effectLst/>
                          <a:latin typeface="Tahoma" panose="020B0604030504040204" pitchFamily="34" charset="0"/>
                          <a:ea typeface="Tahoma" panose="020B0604030504040204" pitchFamily="34" charset="0"/>
                          <a:cs typeface="Tahoma" panose="020B0604030504040204" pitchFamily="34" charset="0"/>
                        </a:rPr>
                        <a:t>storitve, ki </a:t>
                      </a:r>
                      <a:r>
                        <a:rPr lang="pl-PL" sz="1100" kern="100" dirty="0" err="1">
                          <a:effectLst/>
                          <a:latin typeface="Tahoma" panose="020B0604030504040204" pitchFamily="34" charset="0"/>
                          <a:ea typeface="Tahoma" panose="020B0604030504040204" pitchFamily="34" charset="0"/>
                          <a:cs typeface="Tahoma" panose="020B0604030504040204" pitchFamily="34" charset="0"/>
                        </a:rPr>
                        <a:t>se zagotavljajo centralno</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p>
                  </a:txBody>
                  <a:tcPr marL="68580" marR="68580" marT="0" marB="0" anchor="ctr">
                    <a:lnR w="12700" cap="flat" cmpd="sng" algn="ctr">
                      <a:solidFill>
                        <a:srgbClr val="CFD5EA"/>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err="1">
                          <a:effectLst/>
                          <a:latin typeface="Tahoma" panose="020B0604030504040204" pitchFamily="34" charset="0"/>
                          <a:ea typeface="Tahoma" panose="020B0604030504040204" pitchFamily="34" charset="0"/>
                          <a:cs typeface="Tahoma" panose="020B0604030504040204" pitchFamily="34" charset="0"/>
                        </a:rPr>
                        <a:t>lokalne </a:t>
                      </a:r>
                      <a:r>
                        <a:rPr lang="pl-PL" sz="1100" kern="100" dirty="0">
                          <a:effectLst/>
                          <a:latin typeface="Tahoma" panose="020B0604030504040204" pitchFamily="34" charset="0"/>
                          <a:ea typeface="Tahoma" panose="020B0604030504040204" pitchFamily="34" charset="0"/>
                          <a:cs typeface="Tahoma" panose="020B0604030504040204" pitchFamily="34" charset="0"/>
                        </a:rPr>
                        <a:t>storitve;</a:t>
                      </a:r>
                    </a:p>
                  </a:txBody>
                  <a:tcPr marL="68580" marR="68580" marT="0" marB="0" anchor="ctr">
                    <a:lnL w="12700" cap="flat" cmpd="sng" algn="ctr">
                      <a:solidFill>
                        <a:srgbClr val="CFD5EA"/>
                      </a:solidFill>
                      <a:prstDash val="solid"/>
                      <a:round/>
                      <a:headEnd type="none" w="med" len="med"/>
                      <a:tailEnd type="none" w="med" len="med"/>
                    </a:lnL>
                  </a:tcPr>
                </a:tc>
                <a:extLst>
                  <a:ext uri="{0D108BD9-81ED-4DB2-BD59-A6C34878D82A}">
                    <a16:rowId xmlns:a16="http://schemas.microsoft.com/office/drawing/2014/main" val="268168079"/>
                  </a:ext>
                </a:extLst>
              </a:tr>
              <a:tr h="405685">
                <a:tc>
                  <a:txBody>
                    <a:bodyPr/>
                    <a:lstStyle/>
                    <a:p>
                      <a:pPr algn="just">
                        <a:lnSpc>
                          <a:spcPct val="150000"/>
                        </a:lnSpc>
                        <a:spcAft>
                          <a:spcPts val="600"/>
                        </a:spcAft>
                      </a:pPr>
                      <a:r>
                        <a:rPr lang="pl-PL" sz="1100" kern="100">
                          <a:effectLst/>
                          <a:latin typeface="Tahoma" panose="020B0604030504040204" pitchFamily="34" charset="0"/>
                          <a:ea typeface="Tahoma" panose="020B0604030504040204" pitchFamily="34" charset="0"/>
                          <a:cs typeface="Tahoma" panose="020B0604030504040204" pitchFamily="34" charset="0"/>
                        </a:rPr>
                        <a:t>Obseg ločevanja</a:t>
                      </a:r>
                    </a:p>
                  </a:txBody>
                  <a:tcPr marL="68580" marR="68580" marT="0" marB="0" anchor="ctr"/>
                </a:tc>
                <a:tc>
                  <a:txBody>
                    <a:bodyPr/>
                    <a:lstStyle/>
                    <a:p>
                      <a:pPr marL="342900" lvl="0" indent="-342900" algn="just">
                        <a:lnSpc>
                          <a:spcPct val="150000"/>
                        </a:lnSpc>
                        <a:buClr>
                          <a:srgbClr val="1065AB"/>
                        </a:buClr>
                        <a:buFont typeface="Symbol" panose="05050102010706020507" pitchFamily="18" charset="2"/>
                        <a:buChar char=""/>
                      </a:pPr>
                      <a:r>
                        <a:rPr lang="pl-PL" sz="1100" kern="100" dirty="0" err="1">
                          <a:effectLst/>
                          <a:latin typeface="Tahoma" panose="020B0604030504040204" pitchFamily="34" charset="0"/>
                          <a:ea typeface="Tahoma" panose="020B0604030504040204" pitchFamily="34" charset="0"/>
                          <a:cs typeface="Tahoma" panose="020B0604030504040204" pitchFamily="34" charset="0"/>
                        </a:rPr>
                        <a:t>skupno </a:t>
                      </a:r>
                      <a:r>
                        <a:rPr lang="pl-PL" sz="1100" kern="100" dirty="0">
                          <a:effectLst/>
                          <a:latin typeface="Tahoma" panose="020B0604030504040204" pitchFamily="34" charset="0"/>
                          <a:ea typeface="Tahoma" panose="020B0604030504040204" pitchFamily="34" charset="0"/>
                          <a:cs typeface="Tahoma" panose="020B0604030504040204" pitchFamily="34" charset="0"/>
                        </a:rPr>
                        <a:t>zunanje izvajanje;</a:t>
                      </a:r>
                    </a:p>
                  </a:txBody>
                  <a:tcPr marL="68580" marR="68580" marT="0" marB="0" anchor="ctr">
                    <a:lnR w="12700" cap="flat" cmpd="sng" algn="ctr">
                      <a:solidFill>
                        <a:srgbClr val="E9EBF5"/>
                      </a:solidFill>
                      <a:prstDash val="solid"/>
                      <a:round/>
                      <a:headEnd type="none" w="med" len="med"/>
                      <a:tailEnd type="none" w="med" len="med"/>
                    </a:lnR>
                  </a:tcPr>
                </a:tc>
                <a:tc>
                  <a:txBody>
                    <a:bodyPr/>
                    <a:lstStyle/>
                    <a:p>
                      <a:pPr marL="342900" marR="0" lvl="0" indent="-342900" algn="just" defTabSz="914400" rtl="0" eaLnBrk="1" fontAlgn="auto" latinLnBrk="0" hangingPunct="1">
                        <a:lnSpc>
                          <a:spcPct val="150000"/>
                        </a:lnSpc>
                        <a:spcBef>
                          <a:spcPts val="0"/>
                        </a:spcBef>
                        <a:spcAft>
                          <a:spcPts val="600"/>
                        </a:spcAft>
                        <a:buClr>
                          <a:srgbClr val="1065AB"/>
                        </a:buClr>
                        <a:buSzTx/>
                        <a:buFont typeface="Symbol" panose="05050102010706020507" pitchFamily="18" charset="2"/>
                        <a:buChar char=""/>
                        <a:tabLst/>
                        <a:defRPr/>
                      </a:pPr>
                      <a:r>
                        <a:rPr lang="pl-PL" sz="1100" kern="100" dirty="0" err="1">
                          <a:effectLst/>
                          <a:latin typeface="Tahoma" panose="020B0604030504040204" pitchFamily="34" charset="0"/>
                          <a:ea typeface="Tahoma" panose="020B0604030504040204" pitchFamily="34" charset="0"/>
                          <a:cs typeface="Tahoma" panose="020B0604030504040204" pitchFamily="34" charset="0"/>
                        </a:rPr>
                        <a:t>delno </a:t>
                      </a:r>
                      <a:r>
                        <a:rPr lang="pl-PL" sz="1100" kern="100" dirty="0">
                          <a:effectLst/>
                          <a:latin typeface="Tahoma" panose="020B0604030504040204" pitchFamily="34" charset="0"/>
                          <a:ea typeface="Tahoma" panose="020B0604030504040204" pitchFamily="34" charset="0"/>
                          <a:cs typeface="Tahoma" panose="020B0604030504040204" pitchFamily="34" charset="0"/>
                        </a:rPr>
                        <a:t>(</a:t>
                      </a:r>
                      <a:r>
                        <a:rPr lang="pl-PL" sz="1100" kern="100" dirty="0" err="1">
                          <a:effectLst/>
                          <a:latin typeface="Tahoma" panose="020B0604030504040204" pitchFamily="34" charset="0"/>
                          <a:ea typeface="Tahoma" panose="020B0604030504040204" pitchFamily="34" charset="0"/>
                          <a:cs typeface="Tahoma" panose="020B0604030504040204" pitchFamily="34" charset="0"/>
                        </a:rPr>
                        <a:t>selektivno</a:t>
                      </a:r>
                      <a:r>
                        <a:rPr lang="pl-PL" sz="1100" kern="100" dirty="0">
                          <a:effectLst/>
                          <a:latin typeface="Tahoma" panose="020B0604030504040204" pitchFamily="34" charset="0"/>
                          <a:ea typeface="Tahoma" panose="020B0604030504040204" pitchFamily="34" charset="0"/>
                          <a:cs typeface="Tahoma" panose="020B0604030504040204" pitchFamily="34" charset="0"/>
                        </a:rPr>
                        <a:t>) zunanje izvajanje.</a:t>
                      </a:r>
                    </a:p>
                  </a:txBody>
                  <a:tcPr marL="68580" marR="68580" marT="0" marB="0" anchor="ctr">
                    <a:lnL w="12700" cap="flat" cmpd="sng" algn="ctr">
                      <a:solidFill>
                        <a:srgbClr val="E9EBF5"/>
                      </a:solidFill>
                      <a:prstDash val="solid"/>
                      <a:round/>
                      <a:headEnd type="none" w="med" len="med"/>
                      <a:tailEnd type="none" w="med" len="med"/>
                    </a:lnL>
                  </a:tcPr>
                </a:tc>
                <a:extLst>
                  <a:ext uri="{0D108BD9-81ED-4DB2-BD59-A6C34878D82A}">
                    <a16:rowId xmlns:a16="http://schemas.microsoft.com/office/drawing/2014/main" val="1266826724"/>
                  </a:ext>
                </a:extLst>
              </a:tr>
            </a:tbl>
          </a:graphicData>
        </a:graphic>
      </p:graphicFrame>
    </p:spTree>
    <p:extLst>
      <p:ext uri="{BB962C8B-B14F-4D97-AF65-F5344CB8AC3E}">
        <p14:creationId xmlns:p14="http://schemas.microsoft.com/office/powerpoint/2010/main" val="1294244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Prednosti uporabe zunanjega izvajanja v sodobnih podjetjih</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Trocki, 2001; Górska, 2002; </a:t>
            </a:r>
            <a:r>
              <a:rPr lang="pl-PL" sz="1200" dirty="0" err="1">
                <a:solidFill>
                  <a:srgbClr val="7F7F7F"/>
                </a:solidFill>
              </a:rPr>
              <a:t>Małkus</a:t>
            </a:r>
            <a:r>
              <a:rPr lang="pl-PL" sz="1200" dirty="0">
                <a:solidFill>
                  <a:srgbClr val="7F7F7F"/>
                </a:solidFill>
              </a:rPr>
              <a:t>, 2002; </a:t>
            </a:r>
            <a:r>
              <a:rPr lang="pl-PL" sz="1200" dirty="0" err="1">
                <a:solidFill>
                  <a:srgbClr val="7F7F7F"/>
                </a:solidFill>
              </a:rPr>
              <a:t>Matejun</a:t>
            </a:r>
            <a:r>
              <a:rPr lang="pl-PL" sz="1200" dirty="0">
                <a:solidFill>
                  <a:srgbClr val="7F7F7F"/>
                </a:solidFill>
              </a:rPr>
              <a:t>, 2009; </a:t>
            </a:r>
            <a:r>
              <a:rPr lang="pl-PL" sz="1200" dirty="0" err="1">
                <a:solidFill>
                  <a:srgbClr val="7F7F7F"/>
                </a:solidFill>
              </a:rPr>
              <a:t>Lachiewicz</a:t>
            </a:r>
            <a:r>
              <a:rPr lang="pl-PL" sz="1200" dirty="0">
                <a:solidFill>
                  <a:srgbClr val="7F7F7F"/>
                </a:solidFill>
              </a:rPr>
              <a:t>, </a:t>
            </a:r>
            <a:r>
              <a:rPr lang="pl-PL" sz="1200" dirty="0" err="1">
                <a:solidFill>
                  <a:srgbClr val="7F7F7F"/>
                </a:solidFill>
              </a:rPr>
              <a:t>Matejun</a:t>
            </a:r>
            <a:r>
              <a:rPr lang="pl-PL" sz="1200" dirty="0">
                <a:solidFill>
                  <a:srgbClr val="7F7F7F"/>
                </a:solidFill>
              </a:rPr>
              <a:t>, 2012 </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655516"/>
            <a:ext cx="10515600" cy="4623364"/>
          </a:xfrm>
        </p:spPr>
        <p:txBody>
          <a:bodyPr>
            <a:normAutofit fontScale="92500" lnSpcReduction="20000"/>
          </a:bodyPr>
          <a:lstStyle/>
          <a:p>
            <a:pPr algn="just"/>
            <a:r>
              <a:rPr lang="en-US" dirty="0"/>
              <a:t>Neposredne koristi</a:t>
            </a:r>
            <a:r>
              <a:rPr lang="pl-PL" dirty="0"/>
              <a:t>:</a:t>
            </a:r>
            <a:endParaRPr lang="en-US" dirty="0"/>
          </a:p>
          <a:p>
            <a:pPr lvl="1" algn="just"/>
            <a:r>
              <a:rPr lang="en-US" dirty="0"/>
              <a:t>Pravne koristi</a:t>
            </a:r>
            <a:r>
              <a:rPr lang="pl-PL" dirty="0"/>
              <a:t>:</a:t>
            </a:r>
            <a:endParaRPr lang="en-US" dirty="0"/>
          </a:p>
          <a:p>
            <a:pPr lvl="2" algn="just"/>
            <a:r>
              <a:rPr lang="en-US" dirty="0"/>
              <a:t>občutek varnosti zaradi stalnega sodelovanja z zunanjim podjetjem</a:t>
            </a:r>
            <a:r>
              <a:rPr lang="pl-PL" dirty="0"/>
              <a:t>;</a:t>
            </a:r>
            <a:endParaRPr lang="en-US" dirty="0"/>
          </a:p>
          <a:p>
            <a:pPr lvl="2" algn="just"/>
            <a:r>
              <a:rPr lang="en-US" dirty="0"/>
              <a:t>delitev tveganja med storitveno družbo in matično </a:t>
            </a:r>
            <a:r>
              <a:rPr lang="pl-PL" dirty="0"/>
              <a:t>družbo</a:t>
            </a:r>
            <a:r>
              <a:rPr lang="en-US" dirty="0"/>
              <a:t>; </a:t>
            </a:r>
          </a:p>
          <a:p>
            <a:pPr lvl="2" algn="just"/>
            <a:r>
              <a:rPr lang="en-US" dirty="0"/>
              <a:t>prenos odgovornosti za opravljanje storitev na ponudnika</a:t>
            </a:r>
            <a:r>
              <a:rPr lang="pl-PL" dirty="0"/>
              <a:t>;</a:t>
            </a:r>
            <a:endParaRPr lang="en-US" dirty="0"/>
          </a:p>
          <a:p>
            <a:pPr lvl="1" algn="just"/>
            <a:r>
              <a:rPr lang="en-US" dirty="0"/>
              <a:t>Motivacijske koristi</a:t>
            </a:r>
            <a:r>
              <a:rPr lang="pl-PL" dirty="0"/>
              <a:t>:</a:t>
            </a:r>
            <a:endParaRPr lang="en-US" dirty="0"/>
          </a:p>
          <a:p>
            <a:pPr lvl="2" algn="just"/>
            <a:r>
              <a:rPr lang="en-US" dirty="0"/>
              <a:t>večja tržna usmerjenost vodstva in zaposlenih</a:t>
            </a:r>
            <a:r>
              <a:rPr lang="pl-PL" dirty="0"/>
              <a:t>;</a:t>
            </a:r>
            <a:endParaRPr lang="en-US" dirty="0"/>
          </a:p>
          <a:p>
            <a:pPr lvl="2" algn="just"/>
            <a:r>
              <a:rPr lang="en-US" dirty="0"/>
              <a:t>večje zadovoljstvo in psihološko udobje pri vodenju organizacije</a:t>
            </a:r>
            <a:r>
              <a:rPr lang="pl-PL" dirty="0"/>
              <a:t>;</a:t>
            </a:r>
            <a:endParaRPr lang="en-US" dirty="0"/>
          </a:p>
          <a:p>
            <a:pPr lvl="2" algn="just"/>
            <a:r>
              <a:rPr lang="en-US" dirty="0"/>
              <a:t>povečanje motivacije vodstva in zaposlenih</a:t>
            </a:r>
            <a:r>
              <a:rPr lang="pl-PL" dirty="0"/>
              <a:t>;</a:t>
            </a:r>
          </a:p>
          <a:p>
            <a:pPr lvl="1" algn="just"/>
            <a:r>
              <a:rPr lang="en-US" dirty="0"/>
              <a:t>Tehnične in tehnološke prednosti</a:t>
            </a:r>
            <a:r>
              <a:rPr lang="pl-PL" dirty="0"/>
              <a:t>:</a:t>
            </a:r>
            <a:endParaRPr lang="en-US" dirty="0"/>
          </a:p>
          <a:p>
            <a:pPr lvl="2" algn="just"/>
            <a:r>
              <a:rPr lang="en-US" dirty="0"/>
              <a:t>vzpostavitev sodelovanja s partnerskimi podjetji z ustreznimi kvalifikacijami, potrjenimi s certifikati</a:t>
            </a:r>
            <a:r>
              <a:rPr lang="pl-PL" dirty="0"/>
              <a:t>;</a:t>
            </a:r>
            <a:endParaRPr lang="en-US" dirty="0"/>
          </a:p>
          <a:p>
            <a:pPr lvl="2" algn="just"/>
            <a:r>
              <a:rPr lang="en-US" dirty="0"/>
              <a:t>povečanje ravni uporabe virov podjetja</a:t>
            </a:r>
            <a:r>
              <a:rPr lang="pl-PL" dirty="0"/>
              <a:t>;</a:t>
            </a:r>
            <a:endParaRPr lang="en-US" dirty="0"/>
          </a:p>
          <a:p>
            <a:pPr lvl="2" algn="just"/>
            <a:r>
              <a:rPr lang="en-US" dirty="0"/>
              <a:t>razpoložljivost zunanjih tehnoloških virov (know-how)</a:t>
            </a:r>
            <a:r>
              <a:rPr lang="pl-PL" dirty="0"/>
              <a:t>;</a:t>
            </a:r>
            <a:endParaRPr lang="en-US" dirty="0"/>
          </a:p>
          <a:p>
            <a:pPr lvl="2" algn="just"/>
            <a:r>
              <a:rPr lang="en-US" dirty="0"/>
              <a:t>izboljšanje parametrov uspešnosti področij delovanja, ki so bila oddana v zunanje izvajanje (njihovo izvajanje, stroški, vložek virov, kakovost, čas itd.)</a:t>
            </a:r>
            <a:r>
              <a:rPr lang="pl-PL" dirty="0"/>
              <a:t>;</a:t>
            </a:r>
            <a:endParaRPr lang="en-US" dirty="0"/>
          </a:p>
          <a:p>
            <a:pPr lvl="1" algn="just"/>
            <a:endParaRPr lang="en-US" dirty="0"/>
          </a:p>
        </p:txBody>
      </p:sp>
      <p:pic>
        <p:nvPicPr>
          <p:cNvPr id="2" name="Slika 1">
            <a:extLst>
              <a:ext uri="{FF2B5EF4-FFF2-40B4-BE49-F238E27FC236}">
                <a16:creationId xmlns:a16="http://schemas.microsoft.com/office/drawing/2014/main" id="{9D36C16C-E710-4BC4-82CE-7B62D1B110D0}"/>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B38C0B70-B3F1-249A-56D9-B602C7236424}"/>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BF7C560B-0F41-6C33-9F4D-0FD575FB6D65}"/>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978233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Prednosti uporabe zunanjega izvajanja v sodobnih podjetjih</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Trocki, 2001; Górska, 2002; </a:t>
            </a:r>
            <a:r>
              <a:rPr lang="pl-PL" sz="1200" dirty="0" err="1">
                <a:solidFill>
                  <a:srgbClr val="7F7F7F"/>
                </a:solidFill>
              </a:rPr>
              <a:t>Małkus</a:t>
            </a:r>
            <a:r>
              <a:rPr lang="pl-PL" sz="1200" dirty="0">
                <a:solidFill>
                  <a:srgbClr val="7F7F7F"/>
                </a:solidFill>
              </a:rPr>
              <a:t>, 2002; </a:t>
            </a:r>
            <a:r>
              <a:rPr lang="pl-PL" sz="1200" dirty="0" err="1">
                <a:solidFill>
                  <a:srgbClr val="7F7F7F"/>
                </a:solidFill>
              </a:rPr>
              <a:t>Matejun</a:t>
            </a:r>
            <a:r>
              <a:rPr lang="pl-PL" sz="1200" dirty="0">
                <a:solidFill>
                  <a:srgbClr val="7F7F7F"/>
                </a:solidFill>
              </a:rPr>
              <a:t>, 2009; </a:t>
            </a:r>
            <a:r>
              <a:rPr lang="pl-PL" sz="1200" dirty="0" err="1">
                <a:solidFill>
                  <a:srgbClr val="7F7F7F"/>
                </a:solidFill>
              </a:rPr>
              <a:t>Lachiewicz</a:t>
            </a:r>
            <a:r>
              <a:rPr lang="pl-PL" sz="1200" dirty="0">
                <a:solidFill>
                  <a:srgbClr val="7F7F7F"/>
                </a:solidFill>
              </a:rPr>
              <a:t>, </a:t>
            </a:r>
            <a:r>
              <a:rPr lang="pl-PL" sz="1200" dirty="0" err="1">
                <a:solidFill>
                  <a:srgbClr val="7F7F7F"/>
                </a:solidFill>
              </a:rPr>
              <a:t>Matejun</a:t>
            </a:r>
            <a:r>
              <a:rPr lang="pl-PL" sz="1200" dirty="0">
                <a:solidFill>
                  <a:srgbClr val="7F7F7F"/>
                </a:solidFill>
              </a:rPr>
              <a:t>, 2012 </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655516"/>
            <a:ext cx="10515600" cy="4623364"/>
          </a:xfrm>
        </p:spPr>
        <p:txBody>
          <a:bodyPr>
            <a:normAutofit fontScale="92500" lnSpcReduction="10000"/>
          </a:bodyPr>
          <a:lstStyle/>
          <a:p>
            <a:pPr algn="just"/>
            <a:r>
              <a:rPr lang="en-US" dirty="0"/>
              <a:t>Neposredne koristi</a:t>
            </a:r>
            <a:r>
              <a:rPr lang="pl-PL" dirty="0"/>
              <a:t>:</a:t>
            </a:r>
            <a:endParaRPr lang="en-US" dirty="0"/>
          </a:p>
          <a:p>
            <a:pPr lvl="1" algn="just"/>
            <a:r>
              <a:rPr lang="sl-SI" dirty="0"/>
              <a:t>K</a:t>
            </a:r>
            <a:r>
              <a:rPr lang="en-US" dirty="0" err="1"/>
              <a:t>oristi</a:t>
            </a:r>
            <a:r>
              <a:rPr lang="en-US" dirty="0"/>
              <a:t> za organizacijo in človeške vire</a:t>
            </a:r>
            <a:r>
              <a:rPr lang="pl-PL" dirty="0"/>
              <a:t>:</a:t>
            </a:r>
            <a:endParaRPr lang="en-US" dirty="0"/>
          </a:p>
          <a:p>
            <a:pPr lvl="2" algn="just"/>
            <a:r>
              <a:rPr lang="en-US" dirty="0"/>
              <a:t>poenostavitev organizacijske strukture in organizacijskih postopkov, ki se uporabljajo v podjetju</a:t>
            </a:r>
            <a:r>
              <a:rPr lang="pl-PL" dirty="0"/>
              <a:t>;</a:t>
            </a:r>
            <a:endParaRPr lang="en-US" dirty="0"/>
          </a:p>
          <a:p>
            <a:pPr lvl="2" algn="just"/>
            <a:r>
              <a:rPr lang="en-US" dirty="0"/>
              <a:t>hitrejši pretok informacij in boljša komunikacija v organizaciji</a:t>
            </a:r>
            <a:r>
              <a:rPr lang="pl-PL" dirty="0"/>
              <a:t>;</a:t>
            </a:r>
            <a:endParaRPr lang="en-US" dirty="0"/>
          </a:p>
          <a:p>
            <a:pPr lvl="2" algn="just"/>
            <a:r>
              <a:rPr lang="en-US" dirty="0"/>
              <a:t>sprostitev notranjih virov in prihranek časa vodstva, ki ga lahko porabi za razvoj ključnih dejavnosti</a:t>
            </a:r>
            <a:r>
              <a:rPr lang="pl-PL" dirty="0"/>
              <a:t>;</a:t>
            </a:r>
            <a:endParaRPr lang="en-US" dirty="0"/>
          </a:p>
          <a:p>
            <a:pPr lvl="2" algn="just"/>
            <a:r>
              <a:rPr lang="en-US" dirty="0"/>
              <a:t>zmanjšanje potrebe po angažiranju lastnih zaposlenih za opravljanje določenih nalog</a:t>
            </a:r>
            <a:r>
              <a:rPr lang="pl-PL" dirty="0"/>
              <a:t>;</a:t>
            </a:r>
            <a:endParaRPr lang="en-US" dirty="0"/>
          </a:p>
          <a:p>
            <a:pPr lvl="1" algn="just"/>
            <a:r>
              <a:rPr lang="en-US" dirty="0"/>
              <a:t>Gospodarske in finančne koristi</a:t>
            </a:r>
            <a:r>
              <a:rPr lang="pl-PL" dirty="0"/>
              <a:t>:</a:t>
            </a:r>
            <a:endParaRPr lang="en-US" dirty="0"/>
          </a:p>
          <a:p>
            <a:pPr lvl="2" algn="just"/>
            <a:r>
              <a:rPr lang="en-US" dirty="0"/>
              <a:t>večjo finančno disciplino ter večji nadzor nad stroški in prihodki</a:t>
            </a:r>
            <a:r>
              <a:rPr lang="pl-PL" dirty="0"/>
              <a:t>;</a:t>
            </a:r>
            <a:endParaRPr lang="en-US" dirty="0"/>
          </a:p>
          <a:p>
            <a:pPr lvl="2" algn="just"/>
            <a:r>
              <a:rPr lang="en-US" dirty="0"/>
              <a:t>zmanjšanje finančnih izdatkov za izvajanje nalog (predvsem z zmanjšanjem števila zaposlenih in drugih virov, potrebnih za njihovo izvajanje)</a:t>
            </a:r>
            <a:r>
              <a:rPr lang="pl-PL" dirty="0"/>
              <a:t>;</a:t>
            </a:r>
            <a:endParaRPr lang="en-US" dirty="0"/>
          </a:p>
          <a:p>
            <a:pPr lvl="2" algn="just"/>
            <a:r>
              <a:rPr lang="en-US" dirty="0"/>
              <a:t>boljša struktura stroškov podjetja</a:t>
            </a:r>
            <a:r>
              <a:rPr lang="pl-PL" dirty="0"/>
              <a:t>;</a:t>
            </a:r>
            <a:endParaRPr lang="en-US" dirty="0"/>
          </a:p>
          <a:p>
            <a:pPr lvl="2" algn="just"/>
            <a:r>
              <a:rPr lang="en-US" dirty="0"/>
              <a:t>preoblikovanje fiksnih stroškov v variabilne stroške zaradi plačila samo za storitev, ki jo opravi zunanje podjetje, ne da bi za njeno izvedbo nastali fiksni stroški</a:t>
            </a:r>
            <a:r>
              <a:rPr lang="pl-PL" dirty="0"/>
              <a:t>;</a:t>
            </a:r>
            <a:endParaRPr lang="en-US" dirty="0"/>
          </a:p>
          <a:p>
            <a:pPr lvl="1" algn="just"/>
            <a:endParaRPr lang="en-US" dirty="0"/>
          </a:p>
        </p:txBody>
      </p:sp>
      <p:pic>
        <p:nvPicPr>
          <p:cNvPr id="2" name="Slika 1">
            <a:extLst>
              <a:ext uri="{FF2B5EF4-FFF2-40B4-BE49-F238E27FC236}">
                <a16:creationId xmlns:a16="http://schemas.microsoft.com/office/drawing/2014/main" id="{1F10486A-A604-ABF4-E35E-811C281C96DE}"/>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55E16952-FCA8-27E9-B7D5-4D1C19250145}"/>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2E986BCA-7B9A-D470-0538-7C37D2A13EBB}"/>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56920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Prednosti uporabe zunanjega izvajanja v sodobnih podjetjih</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Trocki, 2001; Górska, 2002; </a:t>
            </a:r>
            <a:r>
              <a:rPr lang="pl-PL" sz="1200" dirty="0" err="1">
                <a:solidFill>
                  <a:srgbClr val="7F7F7F"/>
                </a:solidFill>
              </a:rPr>
              <a:t>Małkus</a:t>
            </a:r>
            <a:r>
              <a:rPr lang="pl-PL" sz="1200" dirty="0">
                <a:solidFill>
                  <a:srgbClr val="7F7F7F"/>
                </a:solidFill>
              </a:rPr>
              <a:t>, 2002; </a:t>
            </a:r>
            <a:r>
              <a:rPr lang="pl-PL" sz="1200" dirty="0" err="1">
                <a:solidFill>
                  <a:srgbClr val="7F7F7F"/>
                </a:solidFill>
              </a:rPr>
              <a:t>Matejun</a:t>
            </a:r>
            <a:r>
              <a:rPr lang="pl-PL" sz="1200" dirty="0">
                <a:solidFill>
                  <a:srgbClr val="7F7F7F"/>
                </a:solidFill>
              </a:rPr>
              <a:t>, 2009; </a:t>
            </a:r>
            <a:r>
              <a:rPr lang="pl-PL" sz="1200" dirty="0" err="1">
                <a:solidFill>
                  <a:srgbClr val="7F7F7F"/>
                </a:solidFill>
              </a:rPr>
              <a:t>Lachiewicz</a:t>
            </a:r>
            <a:r>
              <a:rPr lang="pl-PL" sz="1200" dirty="0">
                <a:solidFill>
                  <a:srgbClr val="7F7F7F"/>
                </a:solidFill>
              </a:rPr>
              <a:t>, </a:t>
            </a:r>
            <a:r>
              <a:rPr lang="pl-PL" sz="1200" dirty="0" err="1">
                <a:solidFill>
                  <a:srgbClr val="7F7F7F"/>
                </a:solidFill>
              </a:rPr>
              <a:t>Matejun</a:t>
            </a:r>
            <a:r>
              <a:rPr lang="pl-PL" sz="1200" dirty="0">
                <a:solidFill>
                  <a:srgbClr val="7F7F7F"/>
                </a:solidFill>
              </a:rPr>
              <a:t>, 2012 </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655516"/>
            <a:ext cx="10515600" cy="4623364"/>
          </a:xfrm>
        </p:spPr>
        <p:txBody>
          <a:bodyPr>
            <a:normAutofit/>
          </a:bodyPr>
          <a:lstStyle/>
          <a:p>
            <a:pPr algn="just"/>
            <a:r>
              <a:rPr lang="en-US" dirty="0"/>
              <a:t>Neposredne koristi</a:t>
            </a:r>
            <a:r>
              <a:rPr lang="pl-PL" dirty="0"/>
              <a:t>:</a:t>
            </a:r>
            <a:endParaRPr lang="en-US" dirty="0"/>
          </a:p>
          <a:p>
            <a:pPr lvl="1" algn="just"/>
            <a:r>
              <a:rPr lang="en-US" dirty="0"/>
              <a:t>Operativne koristi</a:t>
            </a:r>
            <a:r>
              <a:rPr lang="pl-PL" dirty="0"/>
              <a:t>:</a:t>
            </a:r>
            <a:endParaRPr lang="en-US" dirty="0"/>
          </a:p>
          <a:p>
            <a:pPr lvl="2" algn="just"/>
            <a:r>
              <a:rPr lang="en-US" dirty="0"/>
              <a:t>izboljšanje kakovosti in učinkovitosti operativnih procesov v podjetju</a:t>
            </a:r>
            <a:r>
              <a:rPr lang="pl-PL" dirty="0"/>
              <a:t>;</a:t>
            </a:r>
            <a:endParaRPr lang="en-US" dirty="0"/>
          </a:p>
          <a:p>
            <a:pPr lvl="2" algn="just"/>
            <a:r>
              <a:rPr lang="en-US" dirty="0"/>
              <a:t>zmanjšanje težav pri delovanju</a:t>
            </a:r>
            <a:r>
              <a:rPr lang="pl-PL" dirty="0"/>
              <a:t>;</a:t>
            </a:r>
            <a:endParaRPr lang="en-US" dirty="0"/>
          </a:p>
          <a:p>
            <a:pPr lvl="1" algn="just"/>
            <a:r>
              <a:rPr lang="en-US" dirty="0"/>
              <a:t>Strateške koristi</a:t>
            </a:r>
            <a:r>
              <a:rPr lang="pl-PL" dirty="0"/>
              <a:t>:</a:t>
            </a:r>
            <a:endParaRPr lang="en-US" dirty="0"/>
          </a:p>
          <a:p>
            <a:pPr lvl="2" algn="just"/>
            <a:r>
              <a:rPr lang="en-US" dirty="0"/>
              <a:t>večja strateška prožnost poslovanja</a:t>
            </a:r>
            <a:r>
              <a:rPr lang="pl-PL" dirty="0"/>
              <a:t>;</a:t>
            </a:r>
            <a:endParaRPr lang="en-US" dirty="0"/>
          </a:p>
          <a:p>
            <a:pPr lvl="2" algn="just"/>
            <a:r>
              <a:rPr lang="en-US" dirty="0"/>
              <a:t>razvoj določenih področij organizacije brez potrebe po vlaganju - ponudnik storitev sam vlaga v tehnologijo in vire, potrebne za izvajanje določenih funkcij</a:t>
            </a:r>
            <a:r>
              <a:rPr lang="pl-PL" dirty="0"/>
              <a:t>;</a:t>
            </a:r>
            <a:endParaRPr lang="en-US" dirty="0"/>
          </a:p>
          <a:p>
            <a:pPr lvl="2" algn="just"/>
            <a:r>
              <a:rPr lang="en-US" dirty="0"/>
              <a:t>dostop do virov ali kvalifikacij, ki jih podjetje nima v svoji strukturi ali jih ne more financirati</a:t>
            </a:r>
            <a:r>
              <a:rPr lang="pl-PL" dirty="0"/>
              <a:t>;</a:t>
            </a:r>
            <a:endParaRPr lang="en-US" dirty="0"/>
          </a:p>
          <a:p>
            <a:pPr lvl="2" algn="just"/>
            <a:r>
              <a:rPr lang="en-US" dirty="0"/>
              <a:t>osredotočenost gospodarskega subjekta na njegovo osnovno dejavnost in razvoj ključnih kompetenc (področij dejavnosti)</a:t>
            </a:r>
            <a:r>
              <a:rPr lang="pl-PL" dirty="0"/>
              <a:t>.</a:t>
            </a:r>
            <a:endParaRPr lang="en-US" dirty="0"/>
          </a:p>
          <a:p>
            <a:pPr lvl="1" algn="just"/>
            <a:endParaRPr lang="en-US" dirty="0"/>
          </a:p>
        </p:txBody>
      </p:sp>
      <p:pic>
        <p:nvPicPr>
          <p:cNvPr id="2" name="Slika 1">
            <a:extLst>
              <a:ext uri="{FF2B5EF4-FFF2-40B4-BE49-F238E27FC236}">
                <a16:creationId xmlns:a16="http://schemas.microsoft.com/office/drawing/2014/main" id="{73E2D83A-3FBB-BAD7-6DF7-B4646190839E}"/>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4CFBF607-6DC2-078A-D54A-3433F25919D1}"/>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AF34049A-11BE-6178-8D05-83DF7EDF1831}"/>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69941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US" dirty="0"/>
              <a:t>Prednosti uporabe zunanjega izvajanja v sodobnih podjetjih</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Trocki, 2001; Górska, 2002; </a:t>
            </a:r>
            <a:r>
              <a:rPr lang="pl-PL" sz="1200" dirty="0" err="1">
                <a:solidFill>
                  <a:srgbClr val="7F7F7F"/>
                </a:solidFill>
              </a:rPr>
              <a:t>Małkus</a:t>
            </a:r>
            <a:r>
              <a:rPr lang="pl-PL" sz="1200" dirty="0">
                <a:solidFill>
                  <a:srgbClr val="7F7F7F"/>
                </a:solidFill>
              </a:rPr>
              <a:t>, 2002; </a:t>
            </a:r>
            <a:r>
              <a:rPr lang="pl-PL" sz="1200" dirty="0" err="1">
                <a:solidFill>
                  <a:srgbClr val="7F7F7F"/>
                </a:solidFill>
              </a:rPr>
              <a:t>Matejun</a:t>
            </a:r>
            <a:r>
              <a:rPr lang="pl-PL" sz="1200" dirty="0">
                <a:solidFill>
                  <a:srgbClr val="7F7F7F"/>
                </a:solidFill>
              </a:rPr>
              <a:t>, 2009; </a:t>
            </a:r>
            <a:r>
              <a:rPr lang="pl-PL" sz="1200" dirty="0" err="1">
                <a:solidFill>
                  <a:srgbClr val="7F7F7F"/>
                </a:solidFill>
              </a:rPr>
              <a:t>Lachiewicz</a:t>
            </a:r>
            <a:r>
              <a:rPr lang="pl-PL" sz="1200" dirty="0">
                <a:solidFill>
                  <a:srgbClr val="7F7F7F"/>
                </a:solidFill>
              </a:rPr>
              <a:t>, </a:t>
            </a:r>
            <a:r>
              <a:rPr lang="pl-PL" sz="1200" dirty="0" err="1">
                <a:solidFill>
                  <a:srgbClr val="7F7F7F"/>
                </a:solidFill>
              </a:rPr>
              <a:t>Matejun</a:t>
            </a:r>
            <a:r>
              <a:rPr lang="pl-PL" sz="1200" dirty="0">
                <a:solidFill>
                  <a:srgbClr val="7F7F7F"/>
                </a:solidFill>
              </a:rPr>
              <a:t>, 2012 </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655516"/>
            <a:ext cx="10515600" cy="4623364"/>
          </a:xfrm>
        </p:spPr>
        <p:txBody>
          <a:bodyPr>
            <a:normAutofit/>
          </a:bodyPr>
          <a:lstStyle/>
          <a:p>
            <a:pPr algn="just"/>
            <a:r>
              <a:rPr lang="en-US" sz="3200" dirty="0"/>
              <a:t>Posredne koristi </a:t>
            </a:r>
          </a:p>
          <a:p>
            <a:pPr lvl="1" algn="just"/>
            <a:r>
              <a:rPr lang="en-US" sz="2800" dirty="0"/>
              <a:t>diverzifikacija ali obogatitev tržne ponudbe podjetja</a:t>
            </a:r>
            <a:r>
              <a:rPr lang="pl-PL" sz="2800" dirty="0"/>
              <a:t>;</a:t>
            </a:r>
            <a:endParaRPr lang="en-US" sz="2800" dirty="0"/>
          </a:p>
          <a:p>
            <a:pPr lvl="1" algn="just"/>
            <a:r>
              <a:rPr lang="en-US" sz="2800" dirty="0"/>
              <a:t>povečanje tržnega deleža</a:t>
            </a:r>
            <a:r>
              <a:rPr lang="pl-PL" sz="2800" dirty="0"/>
              <a:t>;</a:t>
            </a:r>
            <a:endParaRPr lang="en-US" sz="2800" dirty="0"/>
          </a:p>
          <a:p>
            <a:pPr lvl="1" algn="just"/>
            <a:r>
              <a:rPr lang="en-US" sz="2800" dirty="0"/>
              <a:t>pridobivanje novih potrošnikov</a:t>
            </a:r>
            <a:r>
              <a:rPr lang="pl-PL" sz="2800" dirty="0"/>
              <a:t>;</a:t>
            </a:r>
            <a:endParaRPr lang="en-US" sz="2800" dirty="0"/>
          </a:p>
          <a:p>
            <a:pPr lvl="1" algn="just"/>
            <a:r>
              <a:rPr lang="en-US" sz="2800" dirty="0"/>
              <a:t>večje zadovoljstvo in zadovoljstvo obstoječih </a:t>
            </a:r>
            <a:r>
              <a:rPr lang="pl-PL" sz="2800" dirty="0"/>
              <a:t>strank</a:t>
            </a:r>
            <a:r>
              <a:rPr lang="en-US" sz="2800" dirty="0"/>
              <a:t>; </a:t>
            </a:r>
          </a:p>
          <a:p>
            <a:pPr lvl="1" algn="just"/>
            <a:r>
              <a:rPr lang="en-US" sz="2800" dirty="0"/>
              <a:t>boljši konkurenčni položaj</a:t>
            </a:r>
            <a:r>
              <a:rPr lang="pl-PL" sz="2800" dirty="0"/>
              <a:t>.</a:t>
            </a:r>
            <a:endParaRPr lang="en-US" sz="2800" dirty="0"/>
          </a:p>
          <a:p>
            <a:pPr lvl="1" algn="just"/>
            <a:endParaRPr lang="en-US" sz="2800" dirty="0"/>
          </a:p>
        </p:txBody>
      </p:sp>
      <p:pic>
        <p:nvPicPr>
          <p:cNvPr id="2" name="Slika 1">
            <a:extLst>
              <a:ext uri="{FF2B5EF4-FFF2-40B4-BE49-F238E27FC236}">
                <a16:creationId xmlns:a16="http://schemas.microsoft.com/office/drawing/2014/main" id="{555B49C4-ACAF-92CE-9280-99A0D2CDB218}"/>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E800F9A4-3BFD-50F9-3F0A-35C88DE9DD21}"/>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3139A12F-D2C9-0A6C-1293-C31098736475}"/>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706592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Perechuda</a:t>
            </a:r>
            <a:r>
              <a:rPr lang="pl-PL" sz="1200" dirty="0">
                <a:solidFill>
                  <a:srgbClr val="7F7F7F"/>
                </a:solidFill>
              </a:rPr>
              <a:t>, 2000</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701078" y="1802677"/>
            <a:ext cx="5715795" cy="4057015"/>
          </a:xfrm>
        </p:spPr>
        <p:txBody>
          <a:bodyPr>
            <a:normAutofit/>
          </a:bodyPr>
          <a:lstStyle/>
          <a:p>
            <a:pPr marL="0" indent="0" algn="just">
              <a:buNone/>
            </a:pPr>
            <a:r>
              <a:rPr lang="en-US" dirty="0"/>
              <a:t>Eden od najpomembnejših konceptov, ki upravičujejo uporabo zunanjega izvajanja, je koncept </a:t>
            </a:r>
            <a:r>
              <a:rPr lang="en-US" dirty="0" err="1"/>
              <a:t>dileme</a:t>
            </a:r>
            <a:r>
              <a:rPr lang="en-US" dirty="0"/>
              <a:t> „</a:t>
            </a:r>
            <a:r>
              <a:rPr lang="sl-SI" dirty="0">
                <a:solidFill>
                  <a:srgbClr val="4472C4"/>
                </a:solidFill>
              </a:rPr>
              <a:t>izdelati</a:t>
            </a:r>
            <a:r>
              <a:rPr lang="en-US" dirty="0">
                <a:solidFill>
                  <a:srgbClr val="4472C4"/>
                </a:solidFill>
              </a:rPr>
              <a:t> ali kupiti", </a:t>
            </a:r>
            <a:r>
              <a:rPr lang="en-US" dirty="0"/>
              <a:t>ki je povezan s temeljnimi problemi delovanja vsakega podjetja: </a:t>
            </a:r>
            <a:endParaRPr lang="pl-PL" dirty="0"/>
          </a:p>
          <a:p>
            <a:pPr algn="just"/>
            <a:r>
              <a:rPr lang="en-US" dirty="0"/>
              <a:t>za samostojno izvedbo (</a:t>
            </a:r>
            <a:r>
              <a:rPr lang="en-US" dirty="0">
                <a:solidFill>
                  <a:srgbClr val="4472C4"/>
                </a:solidFill>
              </a:rPr>
              <a:t>make</a:t>
            </a:r>
            <a:r>
              <a:rPr lang="en-US" dirty="0"/>
              <a:t>) </a:t>
            </a:r>
            <a:r>
              <a:rPr lang="pl-PL" dirty="0" err="1"/>
              <a:t>ali</a:t>
            </a:r>
            <a:endParaRPr lang="pl-PL" dirty="0"/>
          </a:p>
          <a:p>
            <a:pPr algn="just"/>
            <a:r>
              <a:rPr lang="en-US" dirty="0"/>
              <a:t>oddajo dela zunanjemu </a:t>
            </a:r>
            <a:r>
              <a:rPr lang="en-US" dirty="0" err="1"/>
              <a:t>podjetju</a:t>
            </a:r>
            <a:r>
              <a:rPr lang="en-US" dirty="0"/>
              <a:t> ()</a:t>
            </a:r>
            <a:r>
              <a:rPr lang="pl-PL" dirty="0"/>
              <a:t>.</a:t>
            </a:r>
          </a:p>
        </p:txBody>
      </p:sp>
      <p:pic>
        <p:nvPicPr>
          <p:cNvPr id="5" name="Obraz 4" descr="Obraz zawierający koło zębate, krąg, wyroby z metalu, koło&#10;&#10;Opis wygenerowany automatycznie">
            <a:extLst>
              <a:ext uri="{FF2B5EF4-FFF2-40B4-BE49-F238E27FC236}">
                <a16:creationId xmlns:a16="http://schemas.microsoft.com/office/drawing/2014/main" id="{694D2724-C4D0-C21C-3C24-ECBD8FFD6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9139" y="2931184"/>
            <a:ext cx="1722656" cy="1800000"/>
          </a:xfrm>
          <a:prstGeom prst="rect">
            <a:avLst/>
          </a:prstGeom>
        </p:spPr>
      </p:pic>
      <p:pic>
        <p:nvPicPr>
          <p:cNvPr id="8" name="Obraz 7" descr="Obraz zawierający symbol, logo, Grafika, Czcionka&#10;&#10;Opis wygenerowany automatycznie">
            <a:extLst>
              <a:ext uri="{FF2B5EF4-FFF2-40B4-BE49-F238E27FC236}">
                <a16:creationId xmlns:a16="http://schemas.microsoft.com/office/drawing/2014/main" id="{698DDB57-4E34-1C82-2A9E-BB8C48E6FC4C}"/>
              </a:ext>
            </a:extLst>
          </p:cNvPr>
          <p:cNvPicPr>
            <a:picLocks noChangeAspect="1"/>
          </p:cNvPicPr>
          <p:nvPr/>
        </p:nvPicPr>
        <p:blipFill rotWithShape="1">
          <a:blip r:embed="rId3">
            <a:extLst>
              <a:ext uri="{28A0092B-C50C-407E-A947-70E740481C1C}">
                <a14:useLocalDpi xmlns:a14="http://schemas.microsoft.com/office/drawing/2010/main" val="0"/>
              </a:ext>
            </a:extLst>
          </a:blip>
          <a:srcRect l="23220" t="22231" r="17817" b="23546"/>
          <a:stretch/>
        </p:blipFill>
        <p:spPr>
          <a:xfrm>
            <a:off x="10234622" y="2931184"/>
            <a:ext cx="1957378" cy="1800000"/>
          </a:xfrm>
          <a:prstGeom prst="rect">
            <a:avLst/>
          </a:prstGeom>
        </p:spPr>
      </p:pic>
      <p:pic>
        <p:nvPicPr>
          <p:cNvPr id="10" name="Grafika 9" descr="Znaczek — znak zapytania kontur">
            <a:extLst>
              <a:ext uri="{FF2B5EF4-FFF2-40B4-BE49-F238E27FC236}">
                <a16:creationId xmlns:a16="http://schemas.microsoft.com/office/drawing/2014/main" id="{CBFA7F50-36AC-475E-F5D0-0732CC948F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865345" y="3291184"/>
            <a:ext cx="1080000" cy="1080000"/>
          </a:xfrm>
          <a:prstGeom prst="rect">
            <a:avLst/>
          </a:prstGeom>
        </p:spPr>
      </p:pic>
      <p:sp>
        <p:nvSpPr>
          <p:cNvPr id="11" name="pole tekstowe 10">
            <a:extLst>
              <a:ext uri="{FF2B5EF4-FFF2-40B4-BE49-F238E27FC236}">
                <a16:creationId xmlns:a16="http://schemas.microsoft.com/office/drawing/2014/main" id="{A6567218-318E-1BAF-5D8E-C3A56C9B7375}"/>
              </a:ext>
            </a:extLst>
          </p:cNvPr>
          <p:cNvSpPr txBox="1"/>
          <p:nvPr/>
        </p:nvSpPr>
        <p:spPr>
          <a:xfrm>
            <a:off x="6785529" y="2392757"/>
            <a:ext cx="1796265" cy="461665"/>
          </a:xfrm>
          <a:prstGeom prst="rect">
            <a:avLst/>
          </a:prstGeom>
          <a:noFill/>
        </p:spPr>
        <p:txBody>
          <a:bodyPr wrap="square" rtlCol="0">
            <a:spAutoFit/>
          </a:bodyPr>
          <a:lstStyle/>
          <a:p>
            <a:pPr algn="ctr"/>
            <a:r>
              <a:rPr lang="pl-PL" sz="2400" b="1" dirty="0">
                <a:solidFill>
                  <a:srgbClr val="00C0E9"/>
                </a:solidFill>
                <a:latin typeface="Tahoma" panose="020B0604030504040204" pitchFamily="34" charset="0"/>
                <a:ea typeface="Tahoma" panose="020B0604030504040204" pitchFamily="34" charset="0"/>
                <a:cs typeface="Tahoma" panose="020B0604030504040204" pitchFamily="34" charset="0"/>
              </a:rPr>
              <a:t>Izdelati</a:t>
            </a:r>
          </a:p>
        </p:txBody>
      </p:sp>
      <p:sp>
        <p:nvSpPr>
          <p:cNvPr id="12" name="pole tekstowe 11">
            <a:extLst>
              <a:ext uri="{FF2B5EF4-FFF2-40B4-BE49-F238E27FC236}">
                <a16:creationId xmlns:a16="http://schemas.microsoft.com/office/drawing/2014/main" id="{CFB91660-5ABD-2F9B-93BE-DE24FA528028}"/>
              </a:ext>
            </a:extLst>
          </p:cNvPr>
          <p:cNvSpPr txBox="1"/>
          <p:nvPr/>
        </p:nvSpPr>
        <p:spPr>
          <a:xfrm>
            <a:off x="10497031" y="2392758"/>
            <a:ext cx="1432560" cy="461665"/>
          </a:xfrm>
          <a:prstGeom prst="rect">
            <a:avLst/>
          </a:prstGeom>
          <a:noFill/>
        </p:spPr>
        <p:txBody>
          <a:bodyPr wrap="square" rtlCol="0">
            <a:spAutoFit/>
          </a:bodyPr>
          <a:lstStyle/>
          <a:p>
            <a:pPr algn="ctr"/>
            <a:r>
              <a:rPr lang="pl-PL" sz="2400" b="1" dirty="0">
                <a:solidFill>
                  <a:srgbClr val="0673E1"/>
                </a:solidFill>
                <a:latin typeface="Tahoma" panose="020B0604030504040204" pitchFamily="34" charset="0"/>
                <a:ea typeface="Tahoma" panose="020B0604030504040204" pitchFamily="34" charset="0"/>
                <a:cs typeface="Tahoma" panose="020B0604030504040204" pitchFamily="34" charset="0"/>
              </a:rPr>
              <a:t>Kupiti</a:t>
            </a:r>
          </a:p>
        </p:txBody>
      </p:sp>
      <p:sp>
        <p:nvSpPr>
          <p:cNvPr id="13" name="pole tekstowe 12">
            <a:extLst>
              <a:ext uri="{FF2B5EF4-FFF2-40B4-BE49-F238E27FC236}">
                <a16:creationId xmlns:a16="http://schemas.microsoft.com/office/drawing/2014/main" id="{0D566007-048A-FE2A-B31F-6763E1EE2FE8}"/>
              </a:ext>
            </a:extLst>
          </p:cNvPr>
          <p:cNvSpPr txBox="1"/>
          <p:nvPr/>
        </p:nvSpPr>
        <p:spPr>
          <a:xfrm>
            <a:off x="8728450" y="2392759"/>
            <a:ext cx="1432560" cy="461665"/>
          </a:xfrm>
          <a:prstGeom prst="rect">
            <a:avLst/>
          </a:prstGeom>
          <a:noFill/>
        </p:spPr>
        <p:txBody>
          <a:bodyPr wrap="square" rtlCol="0">
            <a:spAutoFit/>
          </a:bodyPr>
          <a:lstStyle/>
          <a:p>
            <a:pPr algn="ctr"/>
            <a:r>
              <a:rPr lang="pl-PL" sz="2400" b="1" dirty="0" err="1">
                <a:solidFill>
                  <a:srgbClr val="AFAFAF"/>
                </a:solidFill>
                <a:latin typeface="Tahoma" panose="020B0604030504040204" pitchFamily="34" charset="0"/>
                <a:ea typeface="Tahoma" panose="020B0604030504040204" pitchFamily="34" charset="0"/>
                <a:cs typeface="Tahoma" panose="020B0604030504040204" pitchFamily="34" charset="0"/>
              </a:rPr>
              <a:t>ali</a:t>
            </a:r>
            <a:endParaRPr lang="pl-PL" sz="2400" b="1" dirty="0">
              <a:solidFill>
                <a:srgbClr val="AFAFAF"/>
              </a:solidFill>
              <a:latin typeface="Tahoma" panose="020B0604030504040204" pitchFamily="34" charset="0"/>
              <a:ea typeface="Tahoma" panose="020B0604030504040204" pitchFamily="34" charset="0"/>
              <a:cs typeface="Tahoma" panose="020B0604030504040204" pitchFamily="34" charset="0"/>
            </a:endParaRPr>
          </a:p>
        </p:txBody>
      </p:sp>
      <p:pic>
        <p:nvPicPr>
          <p:cNvPr id="2" name="Slika 1">
            <a:extLst>
              <a:ext uri="{FF2B5EF4-FFF2-40B4-BE49-F238E27FC236}">
                <a16:creationId xmlns:a16="http://schemas.microsoft.com/office/drawing/2014/main" id="{3764ECC2-D2B6-9EED-7ED7-E1814AF3F3AA}"/>
              </a:ext>
            </a:extLst>
          </p:cNvPr>
          <p:cNvPicPr>
            <a:picLocks noChangeAspect="1"/>
          </p:cNvPicPr>
          <p:nvPr/>
        </p:nvPicPr>
        <p:blipFill>
          <a:blip r:embed="rId6"/>
          <a:stretch>
            <a:fillRect/>
          </a:stretch>
        </p:blipFill>
        <p:spPr>
          <a:xfrm>
            <a:off x="11493106" y="6134490"/>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85F2D030-50DE-873D-CFBB-5AB4C77C9350}"/>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9" name="PoljeZBesedilom 8">
            <a:extLst>
              <a:ext uri="{FF2B5EF4-FFF2-40B4-BE49-F238E27FC236}">
                <a16:creationId xmlns:a16="http://schemas.microsoft.com/office/drawing/2014/main" id="{E85D5982-3EC8-F1A4-156C-6FF29A81EDB6}"/>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23204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Blaut.</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p:txBody>
          <a:bodyPr>
            <a:normAutofit/>
          </a:bodyPr>
          <a:lstStyle/>
          <a:p>
            <a:pPr marL="0" indent="0" algn="just">
              <a:buNone/>
            </a:pPr>
            <a:r>
              <a:rPr lang="en-US" dirty="0">
                <a:solidFill>
                  <a:srgbClr val="4472C4"/>
                </a:solidFill>
              </a:rPr>
              <a:t>Make (proizvodnja) </a:t>
            </a:r>
            <a:r>
              <a:rPr lang="en-US" dirty="0"/>
              <a:t>- omogoča organizaciji, da nadzoruje svoje dejavnosti. Še posebej je priporočljiva, kadar ima podjetje lastniške izdelke ali postopke. Priporoča se, kadar:</a:t>
            </a:r>
          </a:p>
          <a:p>
            <a:pPr algn="just"/>
            <a:r>
              <a:rPr lang="en-US" dirty="0"/>
              <a:t>izdelek je dragocen in ga ni lahko ponoviti</a:t>
            </a:r>
            <a:r>
              <a:rPr lang="pl-PL" dirty="0"/>
              <a:t>;</a:t>
            </a:r>
            <a:endParaRPr lang="en-US" dirty="0"/>
          </a:p>
          <a:p>
            <a:pPr algn="just"/>
            <a:r>
              <a:rPr lang="en-US" dirty="0"/>
              <a:t>trg dobaviteljev ni dobro razvit</a:t>
            </a:r>
            <a:r>
              <a:rPr lang="pl-PL" dirty="0"/>
              <a:t>;</a:t>
            </a:r>
            <a:endParaRPr lang="en-US" dirty="0"/>
          </a:p>
          <a:p>
            <a:pPr algn="just"/>
            <a:r>
              <a:rPr lang="en-US" dirty="0"/>
              <a:t>okolje je stabilno</a:t>
            </a:r>
            <a:r>
              <a:rPr lang="pl-PL" dirty="0"/>
              <a:t>.</a:t>
            </a:r>
            <a:endParaRPr lang="en-US" dirty="0"/>
          </a:p>
        </p:txBody>
      </p:sp>
      <p:pic>
        <p:nvPicPr>
          <p:cNvPr id="2" name="Slika 1">
            <a:extLst>
              <a:ext uri="{FF2B5EF4-FFF2-40B4-BE49-F238E27FC236}">
                <a16:creationId xmlns:a16="http://schemas.microsoft.com/office/drawing/2014/main" id="{EB345AF9-997F-FE2A-5D17-E66A70F114EB}"/>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D1E87CAA-7504-3194-E2FD-65D79A307FCF}"/>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45DA8847-E3E2-F174-A1E8-27C9D023A0F7}"/>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85316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Blaut.</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p:txBody>
          <a:bodyPr>
            <a:normAutofit/>
          </a:bodyPr>
          <a:lstStyle/>
          <a:p>
            <a:pPr marL="0" indent="0" algn="just">
              <a:buNone/>
            </a:pPr>
            <a:r>
              <a:rPr lang="sl-SI" dirty="0">
                <a:solidFill>
                  <a:srgbClr val="4472C4"/>
                </a:solidFill>
              </a:rPr>
              <a:t>Kupiti</a:t>
            </a:r>
            <a:r>
              <a:rPr lang="en-US" dirty="0">
                <a:solidFill>
                  <a:srgbClr val="4472C4"/>
                </a:solidFill>
              </a:rPr>
              <a:t> (buy) </a:t>
            </a:r>
            <a:r>
              <a:rPr lang="en-US" dirty="0"/>
              <a:t>- nakup storitev in izdelkov od zunanjih podjetij v </a:t>
            </a:r>
            <a:r>
              <a:rPr lang="en-US" dirty="0" err="1"/>
              <a:t>oskrbovalni</a:t>
            </a:r>
            <a:r>
              <a:rPr lang="en-US" dirty="0"/>
              <a:t> verigi prispeva k večji prilagodljivosti podjetja in mu omogoča dostop do najsodobnejših izdelkov. Ta koncept je priporočljiv</a:t>
            </a:r>
            <a:r>
              <a:rPr lang="pl-PL" dirty="0"/>
              <a:t>, kadar:</a:t>
            </a:r>
            <a:endParaRPr lang="en-US" dirty="0"/>
          </a:p>
          <a:p>
            <a:pPr algn="just"/>
            <a:r>
              <a:rPr lang="en-US" dirty="0"/>
              <a:t>okoljska nestabilnost povzroča veliko tveganje za notranje naložbe</a:t>
            </a:r>
            <a:r>
              <a:rPr lang="pl-PL" dirty="0"/>
              <a:t>;</a:t>
            </a:r>
            <a:endParaRPr lang="en-US" dirty="0"/>
          </a:p>
          <a:p>
            <a:pPr algn="just"/>
            <a:r>
              <a:rPr lang="en-US" dirty="0"/>
              <a:t>imamo opravka s konkurenco na trgu dobaviteljev</a:t>
            </a:r>
            <a:r>
              <a:rPr lang="pl-PL" dirty="0"/>
              <a:t>;</a:t>
            </a:r>
            <a:endParaRPr lang="en-US" dirty="0"/>
          </a:p>
          <a:p>
            <a:pPr algn="just"/>
            <a:r>
              <a:rPr lang="en-US" dirty="0"/>
              <a:t>izdelek se ne obravnava kot strateško pomemben.</a:t>
            </a:r>
          </a:p>
        </p:txBody>
      </p:sp>
      <p:pic>
        <p:nvPicPr>
          <p:cNvPr id="2" name="Slika 1">
            <a:extLst>
              <a:ext uri="{FF2B5EF4-FFF2-40B4-BE49-F238E27FC236}">
                <a16:creationId xmlns:a16="http://schemas.microsoft.com/office/drawing/2014/main" id="{DD670DFD-857D-F0A6-9149-19E694F13997}"/>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95B9529D-C52A-F6C2-BAFD-A10B7DA2160A}"/>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18BF3286-13E9-E29B-EB7D-4075BFF82904}"/>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64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Stroški izdelave </a:t>
            </a:r>
            <a:r>
              <a:rPr lang="pl-PL" dirty="0"/>
              <a:t>in </a:t>
            </a:r>
            <a:r>
              <a:rPr lang="pl-PL" dirty="0" err="1"/>
              <a:t>nakupa</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Vir: https://projectskillsmentor.com.</a:t>
            </a:r>
          </a:p>
        </p:txBody>
      </p:sp>
      <p:sp>
        <p:nvSpPr>
          <p:cNvPr id="2" name="Owal 1">
            <a:extLst>
              <a:ext uri="{FF2B5EF4-FFF2-40B4-BE49-F238E27FC236}">
                <a16:creationId xmlns:a16="http://schemas.microsoft.com/office/drawing/2014/main" id="{43962DFE-D085-C24D-1BEE-7AA17A25894B}"/>
              </a:ext>
            </a:extLst>
          </p:cNvPr>
          <p:cNvSpPr/>
          <p:nvPr/>
        </p:nvSpPr>
        <p:spPr>
          <a:xfrm>
            <a:off x="5695200" y="1401945"/>
            <a:ext cx="1620000" cy="16200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sz="2000" dirty="0">
                <a:latin typeface="Tahoma" panose="020B0604030504040204" pitchFamily="34" charset="0"/>
                <a:ea typeface="Tahoma" panose="020B0604030504040204" pitchFamily="34" charset="0"/>
                <a:cs typeface="Tahoma" panose="020B0604030504040204" pitchFamily="34" charset="0"/>
              </a:rPr>
              <a:t>NAKUP</a:t>
            </a:r>
          </a:p>
        </p:txBody>
      </p:sp>
      <p:sp>
        <p:nvSpPr>
          <p:cNvPr id="8" name="Owal 7">
            <a:extLst>
              <a:ext uri="{FF2B5EF4-FFF2-40B4-BE49-F238E27FC236}">
                <a16:creationId xmlns:a16="http://schemas.microsoft.com/office/drawing/2014/main" id="{0DEFDEBD-F5EF-6C55-D5B4-74C9187BA164}"/>
              </a:ext>
            </a:extLst>
          </p:cNvPr>
          <p:cNvSpPr/>
          <p:nvPr/>
        </p:nvSpPr>
        <p:spPr>
          <a:xfrm>
            <a:off x="4043680" y="1401945"/>
            <a:ext cx="1620000" cy="1620000"/>
          </a:xfrm>
          <a:prstGeom prst="ellipse">
            <a:avLst/>
          </a:prstGeom>
          <a:solidFill>
            <a:srgbClr val="8B8B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latin typeface="Tahoma" panose="020B0604030504040204" pitchFamily="34" charset="0"/>
                <a:ea typeface="Tahoma" panose="020B0604030504040204" pitchFamily="34" charset="0"/>
                <a:cs typeface="Tahoma" panose="020B0604030504040204" pitchFamily="34" charset="0"/>
              </a:rPr>
              <a:t>PROIZVESTI SAMI</a:t>
            </a:r>
          </a:p>
        </p:txBody>
      </p:sp>
      <p:sp>
        <p:nvSpPr>
          <p:cNvPr id="9" name="Prostokąt 8">
            <a:extLst>
              <a:ext uri="{FF2B5EF4-FFF2-40B4-BE49-F238E27FC236}">
                <a16:creationId xmlns:a16="http://schemas.microsoft.com/office/drawing/2014/main" id="{1F4E5722-B5FC-189C-97BB-23889B096027}"/>
              </a:ext>
            </a:extLst>
          </p:cNvPr>
          <p:cNvSpPr/>
          <p:nvPr/>
        </p:nvSpPr>
        <p:spPr>
          <a:xfrm>
            <a:off x="2550160" y="3128055"/>
            <a:ext cx="3060000" cy="2520000"/>
          </a:xfrm>
          <a:prstGeom prst="rect">
            <a:avLst/>
          </a:prstGeom>
          <a:solidFill>
            <a:srgbClr val="8B8B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B399C020-305E-D0CF-2A0A-2C856F5329B2}"/>
              </a:ext>
            </a:extLst>
          </p:cNvPr>
          <p:cNvSpPr/>
          <p:nvPr/>
        </p:nvSpPr>
        <p:spPr>
          <a:xfrm>
            <a:off x="5695200" y="3128054"/>
            <a:ext cx="3060000" cy="2520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Symbol zastępczy zawartości 2">
            <a:extLst>
              <a:ext uri="{FF2B5EF4-FFF2-40B4-BE49-F238E27FC236}">
                <a16:creationId xmlns:a16="http://schemas.microsoft.com/office/drawing/2014/main" id="{B821E332-F912-B5AF-79DF-909ED62C6F59}"/>
              </a:ext>
            </a:extLst>
          </p:cNvPr>
          <p:cNvSpPr>
            <a:spLocks noGrp="1"/>
          </p:cNvSpPr>
          <p:nvPr>
            <p:ph idx="1"/>
          </p:nvPr>
        </p:nvSpPr>
        <p:spPr>
          <a:xfrm>
            <a:off x="2626099" y="3290546"/>
            <a:ext cx="1996441" cy="438174"/>
          </a:xfrm>
        </p:spPr>
        <p:txBody>
          <a:bodyPr>
            <a:normAutofit fontScale="77500" lnSpcReduction="20000"/>
          </a:bodyPr>
          <a:lstStyle/>
          <a:p>
            <a:pPr algn="just">
              <a:buClr>
                <a:schemeClr val="bg1"/>
              </a:buClr>
            </a:pPr>
            <a:r>
              <a:rPr lang="pl-PL" sz="2000" dirty="0" err="1">
                <a:solidFill>
                  <a:schemeClr val="bg1"/>
                </a:solidFill>
              </a:rPr>
              <a:t>Proizvodni stroški</a:t>
            </a:r>
            <a:endParaRPr lang="en-US" sz="2000" dirty="0">
              <a:solidFill>
                <a:schemeClr val="bg1"/>
              </a:solidFill>
            </a:endParaRPr>
          </a:p>
        </p:txBody>
      </p:sp>
      <p:sp>
        <p:nvSpPr>
          <p:cNvPr id="13" name="Symbol zastępczy zawartości 2">
            <a:extLst>
              <a:ext uri="{FF2B5EF4-FFF2-40B4-BE49-F238E27FC236}">
                <a16:creationId xmlns:a16="http://schemas.microsoft.com/office/drawing/2014/main" id="{47A28B7C-2BD1-3C71-DAC4-FE7868478D6D}"/>
              </a:ext>
            </a:extLst>
          </p:cNvPr>
          <p:cNvSpPr txBox="1">
            <a:spLocks/>
          </p:cNvSpPr>
          <p:nvPr/>
        </p:nvSpPr>
        <p:spPr>
          <a:xfrm>
            <a:off x="5861472" y="3290546"/>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600" dirty="0" err="1">
                <a:solidFill>
                  <a:schemeClr val="bg1"/>
                </a:solidFill>
              </a:rPr>
              <a:t>Nakupna cena</a:t>
            </a:r>
            <a:endParaRPr lang="en-US" sz="1600" dirty="0">
              <a:solidFill>
                <a:schemeClr val="bg1"/>
              </a:solidFill>
            </a:endParaRPr>
          </a:p>
        </p:txBody>
      </p:sp>
      <p:sp>
        <p:nvSpPr>
          <p:cNvPr id="14" name="Symbol zastępczy zawartości 2">
            <a:extLst>
              <a:ext uri="{FF2B5EF4-FFF2-40B4-BE49-F238E27FC236}">
                <a16:creationId xmlns:a16="http://schemas.microsoft.com/office/drawing/2014/main" id="{6699BA5F-AC3F-9410-A8CF-6F335B845D8E}"/>
              </a:ext>
            </a:extLst>
          </p:cNvPr>
          <p:cNvSpPr txBox="1">
            <a:spLocks/>
          </p:cNvSpPr>
          <p:nvPr/>
        </p:nvSpPr>
        <p:spPr>
          <a:xfrm>
            <a:off x="2626098" y="3809762"/>
            <a:ext cx="1996441" cy="43817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2000" dirty="0">
                <a:solidFill>
                  <a:schemeClr val="bg1"/>
                </a:solidFill>
              </a:rPr>
              <a:t>Dodatni </a:t>
            </a:r>
            <a:r>
              <a:rPr lang="pl-PL" sz="2000" dirty="0" err="1">
                <a:solidFill>
                  <a:schemeClr val="bg1"/>
                </a:solidFill>
              </a:rPr>
              <a:t>stroški dela</a:t>
            </a:r>
            <a:endParaRPr lang="en-US" sz="2000" dirty="0">
              <a:solidFill>
                <a:schemeClr val="bg1"/>
              </a:solidFill>
            </a:endParaRPr>
          </a:p>
        </p:txBody>
      </p:sp>
      <p:sp>
        <p:nvSpPr>
          <p:cNvPr id="15" name="Symbol zastępczy zawartości 2">
            <a:extLst>
              <a:ext uri="{FF2B5EF4-FFF2-40B4-BE49-F238E27FC236}">
                <a16:creationId xmlns:a16="http://schemas.microsoft.com/office/drawing/2014/main" id="{99B417C5-BEC6-A08D-FAFC-EE20D17DE33E}"/>
              </a:ext>
            </a:extLst>
          </p:cNvPr>
          <p:cNvSpPr txBox="1">
            <a:spLocks/>
          </p:cNvSpPr>
          <p:nvPr/>
        </p:nvSpPr>
        <p:spPr>
          <a:xfrm>
            <a:off x="5861471" y="3728720"/>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600" dirty="0">
                <a:solidFill>
                  <a:schemeClr val="bg1"/>
                </a:solidFill>
              </a:rPr>
              <a:t>Prodajni </a:t>
            </a:r>
            <a:r>
              <a:rPr lang="pl-PL" sz="1600" dirty="0" err="1">
                <a:solidFill>
                  <a:schemeClr val="bg1"/>
                </a:solidFill>
              </a:rPr>
              <a:t>davek</a:t>
            </a:r>
            <a:endParaRPr lang="en-US" sz="1600" dirty="0">
              <a:solidFill>
                <a:schemeClr val="bg1"/>
              </a:solidFill>
            </a:endParaRPr>
          </a:p>
        </p:txBody>
      </p:sp>
      <p:sp>
        <p:nvSpPr>
          <p:cNvPr id="16" name="Symbol zastępczy zawartości 2">
            <a:extLst>
              <a:ext uri="{FF2B5EF4-FFF2-40B4-BE49-F238E27FC236}">
                <a16:creationId xmlns:a16="http://schemas.microsoft.com/office/drawing/2014/main" id="{44E18F83-6203-BBDF-74DD-6979DBD13400}"/>
              </a:ext>
            </a:extLst>
          </p:cNvPr>
          <p:cNvSpPr txBox="1">
            <a:spLocks/>
          </p:cNvSpPr>
          <p:nvPr/>
        </p:nvSpPr>
        <p:spPr>
          <a:xfrm>
            <a:off x="2626098" y="4224124"/>
            <a:ext cx="1996441" cy="438174"/>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2000" dirty="0" err="1">
                <a:solidFill>
                  <a:schemeClr val="bg1"/>
                </a:solidFill>
              </a:rPr>
              <a:t>Stroški </a:t>
            </a:r>
            <a:r>
              <a:rPr lang="pl-PL" sz="2000" dirty="0">
                <a:solidFill>
                  <a:schemeClr val="bg1"/>
                </a:solidFill>
              </a:rPr>
              <a:t>spremljanja</a:t>
            </a:r>
            <a:endParaRPr lang="en-US" sz="2000" dirty="0">
              <a:solidFill>
                <a:schemeClr val="bg1"/>
              </a:solidFill>
            </a:endParaRPr>
          </a:p>
        </p:txBody>
      </p:sp>
      <p:sp>
        <p:nvSpPr>
          <p:cNvPr id="17" name="Symbol zastępczy zawartości 2">
            <a:extLst>
              <a:ext uri="{FF2B5EF4-FFF2-40B4-BE49-F238E27FC236}">
                <a16:creationId xmlns:a16="http://schemas.microsoft.com/office/drawing/2014/main" id="{EF09DD08-E8A8-A7CD-FEBA-DB2E03688C6B}"/>
              </a:ext>
            </a:extLst>
          </p:cNvPr>
          <p:cNvSpPr txBox="1">
            <a:spLocks/>
          </p:cNvSpPr>
          <p:nvPr/>
        </p:nvSpPr>
        <p:spPr>
          <a:xfrm>
            <a:off x="5861471" y="4143082"/>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600" dirty="0" err="1">
                <a:solidFill>
                  <a:schemeClr val="bg1"/>
                </a:solidFill>
              </a:rPr>
              <a:t>Stroški pošiljanja</a:t>
            </a:r>
            <a:endParaRPr lang="en-US" sz="1600" dirty="0">
              <a:solidFill>
                <a:schemeClr val="bg1"/>
              </a:solidFill>
            </a:endParaRPr>
          </a:p>
        </p:txBody>
      </p:sp>
      <p:sp>
        <p:nvSpPr>
          <p:cNvPr id="18" name="Symbol zastępczy zawartości 2">
            <a:extLst>
              <a:ext uri="{FF2B5EF4-FFF2-40B4-BE49-F238E27FC236}">
                <a16:creationId xmlns:a16="http://schemas.microsoft.com/office/drawing/2014/main" id="{99EB5BFC-8447-571E-C0BA-7A4067A402B3}"/>
              </a:ext>
            </a:extLst>
          </p:cNvPr>
          <p:cNvSpPr txBox="1">
            <a:spLocks/>
          </p:cNvSpPr>
          <p:nvPr/>
        </p:nvSpPr>
        <p:spPr>
          <a:xfrm>
            <a:off x="2626098" y="4594767"/>
            <a:ext cx="1996441" cy="43817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700" dirty="0" err="1">
                <a:solidFill>
                  <a:schemeClr val="bg1"/>
                </a:solidFill>
              </a:rPr>
              <a:t>Stroški </a:t>
            </a:r>
            <a:r>
              <a:rPr lang="pl-PL" sz="1700" dirty="0">
                <a:solidFill>
                  <a:schemeClr val="bg1"/>
                </a:solidFill>
              </a:rPr>
              <a:t>skladiščenja</a:t>
            </a:r>
            <a:endParaRPr lang="en-US" sz="1700" dirty="0">
              <a:solidFill>
                <a:schemeClr val="bg1"/>
              </a:solidFill>
            </a:endParaRPr>
          </a:p>
        </p:txBody>
      </p:sp>
      <p:sp>
        <p:nvSpPr>
          <p:cNvPr id="19" name="Symbol zastępczy zawartości 2">
            <a:extLst>
              <a:ext uri="{FF2B5EF4-FFF2-40B4-BE49-F238E27FC236}">
                <a16:creationId xmlns:a16="http://schemas.microsoft.com/office/drawing/2014/main" id="{C42698F3-F63F-5714-09F1-507056288471}"/>
              </a:ext>
            </a:extLst>
          </p:cNvPr>
          <p:cNvSpPr txBox="1">
            <a:spLocks/>
          </p:cNvSpPr>
          <p:nvPr/>
        </p:nvSpPr>
        <p:spPr>
          <a:xfrm>
            <a:off x="5861471" y="4605831"/>
            <a:ext cx="1996441" cy="43817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600" dirty="0" err="1">
                <a:solidFill>
                  <a:schemeClr val="bg1"/>
                </a:solidFill>
              </a:rPr>
              <a:t>Stroški </a:t>
            </a:r>
            <a:r>
              <a:rPr lang="pl-PL" sz="1600" dirty="0">
                <a:solidFill>
                  <a:schemeClr val="bg1"/>
                </a:solidFill>
              </a:rPr>
              <a:t>skladiščenja</a:t>
            </a:r>
            <a:endParaRPr lang="en-US" sz="1600" dirty="0">
              <a:solidFill>
                <a:schemeClr val="bg1"/>
              </a:solidFill>
            </a:endParaRPr>
          </a:p>
        </p:txBody>
      </p:sp>
      <p:sp>
        <p:nvSpPr>
          <p:cNvPr id="20" name="Symbol zastępczy zawartości 2">
            <a:extLst>
              <a:ext uri="{FF2B5EF4-FFF2-40B4-BE49-F238E27FC236}">
                <a16:creationId xmlns:a16="http://schemas.microsoft.com/office/drawing/2014/main" id="{3B4B9DEA-3A8F-440C-E04D-54A565821BE7}"/>
              </a:ext>
            </a:extLst>
          </p:cNvPr>
          <p:cNvSpPr txBox="1">
            <a:spLocks/>
          </p:cNvSpPr>
          <p:nvPr/>
        </p:nvSpPr>
        <p:spPr>
          <a:xfrm>
            <a:off x="2625837" y="5082739"/>
            <a:ext cx="2515123" cy="43817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700" dirty="0" err="1">
                <a:solidFill>
                  <a:schemeClr val="bg1"/>
                </a:solidFill>
              </a:rPr>
              <a:t>Stroški odstranjevanja </a:t>
            </a:r>
            <a:r>
              <a:rPr lang="pl-PL" sz="1700" dirty="0">
                <a:solidFill>
                  <a:schemeClr val="bg1"/>
                </a:solidFill>
              </a:rPr>
              <a:t>odpadkov</a:t>
            </a:r>
            <a:endParaRPr lang="en-US" sz="1700" dirty="0">
              <a:solidFill>
                <a:schemeClr val="bg1"/>
              </a:solidFill>
            </a:endParaRPr>
          </a:p>
        </p:txBody>
      </p:sp>
      <p:sp>
        <p:nvSpPr>
          <p:cNvPr id="21" name="Symbol zastępczy zawartości 2">
            <a:extLst>
              <a:ext uri="{FF2B5EF4-FFF2-40B4-BE49-F238E27FC236}">
                <a16:creationId xmlns:a16="http://schemas.microsoft.com/office/drawing/2014/main" id="{5010641C-0536-8B07-C415-27D3B169E921}"/>
              </a:ext>
            </a:extLst>
          </p:cNvPr>
          <p:cNvSpPr txBox="1">
            <a:spLocks/>
          </p:cNvSpPr>
          <p:nvPr/>
        </p:nvSpPr>
        <p:spPr>
          <a:xfrm>
            <a:off x="5861470" y="5082739"/>
            <a:ext cx="1996441" cy="4381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Clr>
                <a:schemeClr val="bg1"/>
              </a:buClr>
            </a:pPr>
            <a:r>
              <a:rPr lang="pl-PL" sz="1600" dirty="0" err="1">
                <a:solidFill>
                  <a:schemeClr val="bg1"/>
                </a:solidFill>
              </a:rPr>
              <a:t>Stroški naročanja</a:t>
            </a:r>
            <a:endParaRPr lang="en-US" sz="1600" dirty="0">
              <a:solidFill>
                <a:schemeClr val="bg1"/>
              </a:solidFill>
            </a:endParaRPr>
          </a:p>
        </p:txBody>
      </p:sp>
      <p:sp>
        <p:nvSpPr>
          <p:cNvPr id="22" name="pole tekstowe 21">
            <a:extLst>
              <a:ext uri="{FF2B5EF4-FFF2-40B4-BE49-F238E27FC236}">
                <a16:creationId xmlns:a16="http://schemas.microsoft.com/office/drawing/2014/main" id="{1919960F-DCD8-23A1-1885-CF274990E129}"/>
              </a:ext>
            </a:extLst>
          </p:cNvPr>
          <p:cNvSpPr txBox="1"/>
          <p:nvPr/>
        </p:nvSpPr>
        <p:spPr>
          <a:xfrm>
            <a:off x="662092" y="5845867"/>
            <a:ext cx="4016177" cy="307777"/>
          </a:xfrm>
          <a:prstGeom prst="rect">
            <a:avLst/>
          </a:prstGeom>
          <a:noFill/>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Slika </a:t>
            </a:r>
            <a:r>
              <a:rPr lang="pl-PL" sz="1400" dirty="0">
                <a:latin typeface="Tahoma" panose="020B0604030504040204" pitchFamily="34" charset="0"/>
                <a:ea typeface="Tahoma" panose="020B0604030504040204" pitchFamily="34" charset="0"/>
                <a:cs typeface="Tahoma" panose="020B0604030504040204" pitchFamily="34" charset="0"/>
              </a:rPr>
              <a:t>3: </a:t>
            </a:r>
            <a:r>
              <a:rPr lang="en-GB" sz="1400" dirty="0">
                <a:latin typeface="Tahoma" panose="020B0604030504040204" pitchFamily="34" charset="0"/>
                <a:ea typeface="Tahoma" panose="020B0604030504040204" pitchFamily="34" charset="0"/>
                <a:cs typeface="Tahoma" panose="020B0604030504040204" pitchFamily="34" charset="0"/>
              </a:rPr>
              <a:t>Razlike med stroški izdelave in nakupa</a:t>
            </a:r>
          </a:p>
        </p:txBody>
      </p:sp>
      <p:pic>
        <p:nvPicPr>
          <p:cNvPr id="7" name="Slika 6">
            <a:extLst>
              <a:ext uri="{FF2B5EF4-FFF2-40B4-BE49-F238E27FC236}">
                <a16:creationId xmlns:a16="http://schemas.microsoft.com/office/drawing/2014/main" id="{380B27D2-71B3-BF8C-4E2A-6710E59D440E}"/>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11" name="PoljeZBesedilom 10">
            <a:extLst>
              <a:ext uri="{FF2B5EF4-FFF2-40B4-BE49-F238E27FC236}">
                <a16:creationId xmlns:a16="http://schemas.microsoft.com/office/drawing/2014/main" id="{14BD31DD-D0A0-CE2B-B6EF-51774694BBE4}"/>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3" name="PoljeZBesedilom 2">
            <a:extLst>
              <a:ext uri="{FF2B5EF4-FFF2-40B4-BE49-F238E27FC236}">
                <a16:creationId xmlns:a16="http://schemas.microsoft.com/office/drawing/2014/main" id="{58ED3380-C345-3DA4-5290-4D4BDC9E23FD}"/>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5970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p:bldP spid="14" grpId="0"/>
      <p:bldP spid="15" grpId="0"/>
      <p:bldP spid="16" grpId="0"/>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Blaut.</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p:txBody>
          <a:bodyPr>
            <a:normAutofit lnSpcReduction="10000"/>
          </a:bodyPr>
          <a:lstStyle/>
          <a:p>
            <a:pPr marL="0" indent="0" algn="just">
              <a:buNone/>
            </a:pPr>
            <a:r>
              <a:rPr lang="en-US" dirty="0"/>
              <a:t>Ključna strategija podjetja je </a:t>
            </a:r>
            <a:r>
              <a:rPr lang="en-US" dirty="0">
                <a:solidFill>
                  <a:srgbClr val="4472C4"/>
                </a:solidFill>
              </a:rPr>
              <a:t>Make-or-buy</a:t>
            </a:r>
            <a:r>
              <a:rPr lang="en-US" dirty="0"/>
              <a:t>, ki med drugim vključuje:</a:t>
            </a:r>
          </a:p>
          <a:p>
            <a:pPr algn="just"/>
            <a:r>
              <a:rPr lang="en-US" dirty="0"/>
              <a:t>uvajanje novega izdelka na trg</a:t>
            </a:r>
            <a:r>
              <a:rPr lang="pl-PL" dirty="0"/>
              <a:t>;</a:t>
            </a:r>
            <a:endParaRPr lang="en-US" dirty="0"/>
          </a:p>
          <a:p>
            <a:pPr algn="just"/>
            <a:r>
              <a:rPr lang="en-US" dirty="0"/>
              <a:t>nadzor proizvodnje</a:t>
            </a:r>
            <a:r>
              <a:rPr lang="pl-PL" dirty="0"/>
              <a:t>;</a:t>
            </a:r>
            <a:endParaRPr lang="en-US" dirty="0"/>
          </a:p>
          <a:p>
            <a:pPr algn="just"/>
            <a:r>
              <a:rPr lang="en-US" dirty="0"/>
              <a:t>sistemi kakovosti</a:t>
            </a:r>
            <a:r>
              <a:rPr lang="pl-PL" dirty="0"/>
              <a:t>;</a:t>
            </a:r>
            <a:endParaRPr lang="en-US" dirty="0"/>
          </a:p>
          <a:p>
            <a:pPr algn="just"/>
            <a:r>
              <a:rPr lang="en-US" dirty="0"/>
              <a:t>človeški viri</a:t>
            </a:r>
            <a:r>
              <a:rPr lang="pl-PL" dirty="0"/>
              <a:t>;</a:t>
            </a:r>
            <a:endParaRPr lang="en-US" dirty="0"/>
          </a:p>
          <a:p>
            <a:pPr algn="just"/>
            <a:r>
              <a:rPr lang="en-US" dirty="0"/>
              <a:t>proizvodni proces</a:t>
            </a:r>
            <a:r>
              <a:rPr lang="pl-PL" dirty="0"/>
              <a:t>;</a:t>
            </a:r>
            <a:endParaRPr lang="en-US" dirty="0"/>
          </a:p>
          <a:p>
            <a:pPr algn="just"/>
            <a:r>
              <a:rPr lang="en-US" dirty="0"/>
              <a:t>velikost podjetja in njegova lokacija</a:t>
            </a:r>
            <a:r>
              <a:rPr lang="pl-PL" dirty="0"/>
              <a:t>;</a:t>
            </a:r>
            <a:endParaRPr lang="en-US" dirty="0"/>
          </a:p>
          <a:p>
            <a:pPr algn="just"/>
            <a:r>
              <a:rPr lang="en-US" dirty="0"/>
              <a:t>merjenje učinkovitosti.</a:t>
            </a:r>
          </a:p>
        </p:txBody>
      </p:sp>
      <p:pic>
        <p:nvPicPr>
          <p:cNvPr id="2" name="Slika 1">
            <a:extLst>
              <a:ext uri="{FF2B5EF4-FFF2-40B4-BE49-F238E27FC236}">
                <a16:creationId xmlns:a16="http://schemas.microsoft.com/office/drawing/2014/main" id="{67B6514A-62FC-1BAD-4C58-03872FE25281}"/>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AA23B92F-9EFA-C180-7CF7-93B08992688E}"/>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BE956060-7348-7E8D-1760-C2892C749D6D}"/>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36686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sl-SI" sz="2000" dirty="0"/>
              <a:t>O</a:t>
            </a:r>
            <a:r>
              <a:rPr lang="en-US" sz="2000" dirty="0" err="1"/>
              <a:t>snovne</a:t>
            </a:r>
            <a:r>
              <a:rPr lang="en-US" sz="2000" dirty="0"/>
              <a:t> opredelitve</a:t>
            </a:r>
            <a:r>
              <a:rPr lang="pl-PL" sz="2000" dirty="0"/>
              <a:t>;</a:t>
            </a:r>
            <a:endParaRPr lang="en-US" sz="2000" dirty="0"/>
          </a:p>
          <a:p>
            <a:r>
              <a:rPr lang="sl-SI" sz="2000" dirty="0"/>
              <a:t>V</a:t>
            </a:r>
            <a:r>
              <a:rPr lang="en-US" sz="2000" dirty="0" err="1"/>
              <a:t>rste</a:t>
            </a:r>
            <a:r>
              <a:rPr lang="en-US" sz="2000" dirty="0"/>
              <a:t> zunanjega izvajanja</a:t>
            </a:r>
            <a:r>
              <a:rPr lang="pl-PL" sz="2000" dirty="0"/>
              <a:t>;</a:t>
            </a:r>
            <a:endParaRPr lang="en-US" sz="2000" dirty="0"/>
          </a:p>
          <a:p>
            <a:r>
              <a:rPr lang="sl-SI" sz="2000" dirty="0"/>
              <a:t>P</a:t>
            </a:r>
            <a:r>
              <a:rPr lang="en-US" sz="2000" dirty="0" err="1"/>
              <a:t>rednosti</a:t>
            </a:r>
            <a:r>
              <a:rPr lang="en-US" sz="2000" dirty="0"/>
              <a:t> in slabosti zunanjega izvajanja</a:t>
            </a:r>
            <a:r>
              <a:rPr lang="pl-PL" sz="2000" dirty="0"/>
              <a:t>;</a:t>
            </a:r>
            <a:endParaRPr lang="en-US" sz="2000" dirty="0"/>
          </a:p>
          <a:p>
            <a:r>
              <a:rPr lang="sl-SI" sz="2000" dirty="0"/>
              <a:t>O</a:t>
            </a:r>
            <a:r>
              <a:rPr lang="en-US" sz="2000" dirty="0" err="1"/>
              <a:t>pis</a:t>
            </a:r>
            <a:r>
              <a:rPr lang="en-US" sz="2000" dirty="0"/>
              <a:t> analize "naredi ali kupi"</a:t>
            </a:r>
            <a:r>
              <a:rPr lang="pl-PL" sz="2000" dirty="0"/>
              <a:t>;</a:t>
            </a:r>
            <a:endParaRPr lang="en-US" sz="2000" dirty="0"/>
          </a:p>
          <a:p>
            <a:r>
              <a:rPr lang="sl-SI" sz="2000" dirty="0"/>
              <a:t>Z</a:t>
            </a:r>
            <a:r>
              <a:rPr lang="en-US" sz="2000" dirty="0" err="1"/>
              <a:t>unanje</a:t>
            </a:r>
            <a:r>
              <a:rPr lang="en-US" sz="2000" dirty="0"/>
              <a:t> izvajanje logistike.</a:t>
            </a:r>
          </a:p>
          <a:p>
            <a:endParaRPr lang="pl-PL" sz="2000" dirty="0"/>
          </a:p>
        </p:txBody>
      </p:sp>
      <p:pic>
        <p:nvPicPr>
          <p:cNvPr id="2" name="Slika 1">
            <a:extLst>
              <a:ext uri="{FF2B5EF4-FFF2-40B4-BE49-F238E27FC236}">
                <a16:creationId xmlns:a16="http://schemas.microsoft.com/office/drawing/2014/main" id="{78DAE3ED-8E2B-F46F-D94D-2BB1D55936E7}"/>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8A0AC11-BE58-3453-1931-1481C324901C}"/>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A3F437EF-5582-0815-B6B8-C46ABA5464C4}"/>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7145075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Blaut.</a:t>
            </a:r>
          </a:p>
        </p:txBody>
      </p:sp>
      <p:sp>
        <p:nvSpPr>
          <p:cNvPr id="8" name="pole tekstowe 7">
            <a:extLst>
              <a:ext uri="{FF2B5EF4-FFF2-40B4-BE49-F238E27FC236}">
                <a16:creationId xmlns:a16="http://schemas.microsoft.com/office/drawing/2014/main" id="{A40D3F9A-3235-72AC-8274-DA2A9BC7F134}"/>
              </a:ext>
            </a:extLst>
          </p:cNvPr>
          <p:cNvSpPr txBox="1"/>
          <p:nvPr/>
        </p:nvSpPr>
        <p:spPr>
          <a:xfrm>
            <a:off x="1462192" y="1783252"/>
            <a:ext cx="5588000" cy="3722879"/>
          </a:xfrm>
          <a:prstGeom prst="rect">
            <a:avLst/>
          </a:prstGeom>
          <a:noFill/>
        </p:spPr>
        <p:txBody>
          <a:bodyPr wrap="square">
            <a:spAutoFit/>
          </a:bodyPr>
          <a:lstStyle/>
          <a:p>
            <a:pPr algn="just">
              <a:lnSpc>
                <a:spcPct val="150000"/>
              </a:lnSpc>
              <a:spcAft>
                <a:spcPts val="600"/>
              </a:spcAft>
            </a:pP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Izračuni proizvodnih stroškov kažejo, da:</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Aft>
                <a:spcPts val="600"/>
              </a:spcAft>
            </a:pPr>
            <a:r>
              <a:rPr lang="pl-PL" sz="20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pl-PL" sz="20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p</a:t>
            </a:r>
            <a:r>
              <a:rPr lang="pl-PL" sz="20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pl-PL" sz="20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 K</a:t>
            </a:r>
            <a:r>
              <a:rPr lang="pl-PL" sz="20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s</a:t>
            </a:r>
            <a:r>
              <a:rPr lang="pl-PL" sz="20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a:t>
            </a:r>
            <a:r>
              <a:rPr lang="pl-PL" sz="20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 +X* k</a:t>
            </a:r>
            <a:r>
              <a:rPr lang="pl-PL" sz="20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v</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600"/>
              </a:spcAft>
            </a:pPr>
            <a:r>
              <a:rPr lang="en-US" sz="2000"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kjer:</a:t>
            </a:r>
            <a:endParaRPr lang="pl-PL" sz="2000" kern="100" dirty="0">
              <a:effectLs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en-US" sz="20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0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p</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skupni stroški proizvodnje x enot blaga</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en-US"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0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s</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fiksni stroški proizvodnje</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en-US"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X </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pričakovani obseg proizvodnje</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en-US" sz="20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0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v</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spremenljivi stroški na enoto</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p:txBody>
      </p:sp>
      <p:pic>
        <p:nvPicPr>
          <p:cNvPr id="9" name="Obraz 8">
            <a:extLst>
              <a:ext uri="{FF2B5EF4-FFF2-40B4-BE49-F238E27FC236}">
                <a16:creationId xmlns:a16="http://schemas.microsoft.com/office/drawing/2014/main" id="{848ACE9F-DC24-A9E2-2570-D27FCD7C43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067" y="1652864"/>
            <a:ext cx="939165" cy="939165"/>
          </a:xfrm>
          <a:prstGeom prst="rect">
            <a:avLst/>
          </a:prstGeom>
          <a:noFill/>
        </p:spPr>
      </p:pic>
      <p:sp>
        <p:nvSpPr>
          <p:cNvPr id="10" name="pole tekstowe 9">
            <a:extLst>
              <a:ext uri="{FF2B5EF4-FFF2-40B4-BE49-F238E27FC236}">
                <a16:creationId xmlns:a16="http://schemas.microsoft.com/office/drawing/2014/main" id="{B822DB95-3B59-34E1-2DA2-841358D1DE6D}"/>
              </a:ext>
            </a:extLst>
          </p:cNvPr>
          <p:cNvSpPr txBox="1"/>
          <p:nvPr/>
        </p:nvSpPr>
        <p:spPr>
          <a:xfrm>
            <a:off x="7389706" y="1871844"/>
            <a:ext cx="4523107" cy="3261214"/>
          </a:xfrm>
          <a:prstGeom prst="rect">
            <a:avLst/>
          </a:prstGeom>
          <a:noFill/>
        </p:spPr>
        <p:txBody>
          <a:bodyPr wrap="square">
            <a:spAutoFit/>
          </a:bodyPr>
          <a:lstStyle/>
          <a:p>
            <a:pPr>
              <a:spcBef>
                <a:spcPts val="1200"/>
              </a:spcBef>
              <a:spcAft>
                <a:spcPts val="1200"/>
              </a:spcAft>
            </a:pPr>
            <a:r>
              <a:rPr lang="en-US" sz="2000" dirty="0">
                <a:solidFill>
                  <a:srgbClr val="000000"/>
                </a:solidFill>
                <a:effectLst/>
                <a:highlight>
                  <a:srgbClr val="FFFFFF"/>
                </a:highlight>
                <a:latin typeface="Tahoma" panose="020B0604030504040204" pitchFamily="34" charset="0"/>
                <a:ea typeface="Times New Roman" panose="02020603050405020304" pitchFamily="18" charset="0"/>
              </a:rPr>
              <a:t>Za nakupe:</a:t>
            </a:r>
            <a:endParaRPr lang="pl-PL" sz="2000" dirty="0">
              <a:effectLst/>
              <a:highlight>
                <a:srgbClr val="FFFFFF"/>
              </a:highlight>
              <a:latin typeface="Times New Roman" panose="02020603050405020304" pitchFamily="18" charset="0"/>
              <a:ea typeface="Times New Roman" panose="02020603050405020304" pitchFamily="18" charset="0"/>
            </a:endParaRPr>
          </a:p>
          <a:p>
            <a:pPr algn="ctr">
              <a:spcBef>
                <a:spcPts val="1200"/>
              </a:spcBef>
              <a:spcAft>
                <a:spcPts val="1200"/>
              </a:spcAft>
            </a:pPr>
            <a:r>
              <a:rPr lang="pl-PL" sz="2000" b="1" dirty="0" err="1">
                <a:solidFill>
                  <a:srgbClr val="000000"/>
                </a:solidFill>
                <a:effectLst/>
                <a:highlight>
                  <a:srgbClr val="FFFFFF"/>
                </a:highlight>
                <a:latin typeface="Tahoma" panose="020B0604030504040204" pitchFamily="34" charset="0"/>
                <a:ea typeface="Times New Roman" panose="02020603050405020304" pitchFamily="18" charset="0"/>
              </a:rPr>
              <a:t>K c*x</a:t>
            </a:r>
            <a:r>
              <a:rPr lang="pl-PL" sz="2000" b="1" baseline="-25000" dirty="0" err="1">
                <a:solidFill>
                  <a:srgbClr val="000000"/>
                </a:solidFill>
                <a:effectLst/>
                <a:highlight>
                  <a:srgbClr val="FFFFFF"/>
                </a:highlight>
                <a:latin typeface="Tahoma" panose="020B0604030504040204" pitchFamily="34" charset="0"/>
                <a:ea typeface="Times New Roman" panose="02020603050405020304" pitchFamily="18" charset="0"/>
              </a:rPr>
              <a:t>z</a:t>
            </a:r>
            <a:r>
              <a:rPr lang="pl-PL" sz="2000" b="1" baseline="-25000" dirty="0">
                <a:solidFill>
                  <a:srgbClr val="000000"/>
                </a:solidFill>
                <a:effectLst/>
                <a:highlight>
                  <a:srgbClr val="FFFFFF"/>
                </a:highlight>
                <a:latin typeface="Tahoma" panose="020B0604030504040204" pitchFamily="34" charset="0"/>
                <a:ea typeface="Times New Roman" panose="02020603050405020304" pitchFamily="18" charset="0"/>
              </a:rPr>
              <a:t>= </a:t>
            </a:r>
            <a:endParaRPr lang="pl-PL" sz="2000" dirty="0">
              <a:effectLst/>
              <a:highlight>
                <a:srgbClr val="FFFFFF"/>
              </a:highlight>
              <a:latin typeface="Times New Roman" panose="02020603050405020304" pitchFamily="18" charset="0"/>
              <a:ea typeface="Times New Roman" panose="02020603050405020304" pitchFamily="18" charset="0"/>
            </a:endParaRPr>
          </a:p>
          <a:p>
            <a:pPr>
              <a:spcBef>
                <a:spcPts val="1200"/>
              </a:spcBef>
              <a:spcAft>
                <a:spcPts val="1200"/>
              </a:spcAft>
            </a:pPr>
            <a:r>
              <a:rPr lang="en-US" sz="2000" dirty="0">
                <a:solidFill>
                  <a:srgbClr val="000000"/>
                </a:solidFill>
                <a:effectLst/>
                <a:highlight>
                  <a:srgbClr val="FFFFFF"/>
                </a:highlight>
                <a:latin typeface="Tahoma" panose="020B0604030504040204" pitchFamily="34" charset="0"/>
                <a:ea typeface="Times New Roman" panose="02020603050405020304" pitchFamily="18" charset="0"/>
              </a:rPr>
              <a:t>kjer:</a:t>
            </a:r>
            <a:endParaRPr lang="pl-PL" sz="2000" dirty="0">
              <a:effectLst/>
              <a:highlight>
                <a:srgbClr val="FFFFFF"/>
              </a:highlight>
              <a:latin typeface="Times New Roman" panose="02020603050405020304" pitchFamily="18" charset="0"/>
              <a:ea typeface="Times New Roman" panose="02020603050405020304" pitchFamily="18" charset="0"/>
            </a:endParaRPr>
          </a:p>
          <a:p>
            <a:pPr marL="472440" algn="l">
              <a:lnSpc>
                <a:spcPct val="150000"/>
              </a:lnSpc>
              <a:spcAft>
                <a:spcPts val="600"/>
              </a:spcAft>
            </a:pPr>
            <a:r>
              <a:rPr lang="en-US" sz="20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20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z</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stroški nakupa</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en-US"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c </a:t>
            </a:r>
            <a:r>
              <a:rPr lang="en-US"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cena na enoto,</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marL="472440" algn="l">
              <a:lnSpc>
                <a:spcPct val="150000"/>
              </a:lnSpc>
              <a:spcAft>
                <a:spcPts val="600"/>
              </a:spcAft>
            </a:pPr>
            <a:r>
              <a:rPr lang="pl-PL" sz="20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x </a:t>
            </a:r>
            <a:r>
              <a:rPr lang="pl-PL"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t>
            </a:r>
            <a:r>
              <a:rPr lang="pl-PL" sz="2000"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obseg nakupa </a:t>
            </a:r>
            <a:r>
              <a:rPr lang="pl-PL"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a:t>
            </a:r>
            <a:r>
              <a:rPr lang="pl-PL" sz="2000"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proizvodnje</a:t>
            </a:r>
            <a:r>
              <a:rPr lang="pl-PL" sz="20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a:t>
            </a:r>
            <a:endParaRPr lang="pl-PL" sz="20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D35292AA-F05F-D4CE-1A7A-5C89183E589E}"/>
              </a:ext>
            </a:extLst>
          </p:cNvPr>
          <p:cNvPicPr>
            <a:picLocks noChangeAspect="1"/>
          </p:cNvPicPr>
          <p:nvPr/>
        </p:nvPicPr>
        <p:blipFill>
          <a:blip r:embed="rId3"/>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80510FB0-ED1A-6D2C-B37B-259FA16356DA}"/>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57FE5E46-556B-8E95-FF0A-BAF49C48CCB0}"/>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630834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546462"/>
            <a:ext cx="4580467" cy="2099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Blaut.</a:t>
            </a:r>
          </a:p>
        </p:txBody>
      </p:sp>
      <p:pic>
        <p:nvPicPr>
          <p:cNvPr id="2" name="Obraz 1">
            <a:extLst>
              <a:ext uri="{FF2B5EF4-FFF2-40B4-BE49-F238E27FC236}">
                <a16:creationId xmlns:a16="http://schemas.microsoft.com/office/drawing/2014/main" id="{BA255D97-245B-D760-C4C6-8C67D2D7A671}"/>
              </a:ext>
            </a:extLst>
          </p:cNvPr>
          <p:cNvPicPr>
            <a:picLocks noChangeAspect="1"/>
          </p:cNvPicPr>
          <p:nvPr/>
        </p:nvPicPr>
        <p:blipFill>
          <a:blip r:embed="rId2"/>
          <a:stretch>
            <a:fillRect/>
          </a:stretch>
        </p:blipFill>
        <p:spPr>
          <a:xfrm>
            <a:off x="162560" y="1238310"/>
            <a:ext cx="5652135" cy="4942392"/>
          </a:xfrm>
          <a:prstGeom prst="rect">
            <a:avLst/>
          </a:prstGeom>
        </p:spPr>
      </p:pic>
      <p:sp>
        <p:nvSpPr>
          <p:cNvPr id="7" name="pole tekstowe 6">
            <a:extLst>
              <a:ext uri="{FF2B5EF4-FFF2-40B4-BE49-F238E27FC236}">
                <a16:creationId xmlns:a16="http://schemas.microsoft.com/office/drawing/2014/main" id="{F5D97FCC-F6DF-4665-F498-506F994A5E5F}"/>
              </a:ext>
            </a:extLst>
          </p:cNvPr>
          <p:cNvSpPr txBox="1"/>
          <p:nvPr/>
        </p:nvSpPr>
        <p:spPr>
          <a:xfrm>
            <a:off x="662092" y="6211627"/>
            <a:ext cx="4016177" cy="307777"/>
          </a:xfrm>
          <a:prstGeom prst="rect">
            <a:avLst/>
          </a:prstGeom>
          <a:noFill/>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Slika </a:t>
            </a:r>
            <a:r>
              <a:rPr lang="pl-PL" sz="1400" dirty="0">
                <a:latin typeface="Tahoma" panose="020B0604030504040204" pitchFamily="34" charset="0"/>
                <a:ea typeface="Tahoma" panose="020B0604030504040204" pitchFamily="34" charset="0"/>
                <a:cs typeface="Tahoma" panose="020B0604030504040204" pitchFamily="34" charset="0"/>
              </a:rPr>
              <a:t>4: </a:t>
            </a:r>
            <a:r>
              <a:rPr lang="en-GB" sz="1400" dirty="0">
                <a:latin typeface="Tahoma" panose="020B0604030504040204" pitchFamily="34" charset="0"/>
                <a:ea typeface="Tahoma" panose="020B0604030504040204" pitchFamily="34" charset="0"/>
                <a:cs typeface="Tahoma" panose="020B0604030504040204" pitchFamily="34" charset="0"/>
              </a:rPr>
              <a:t>Kritični obseg proizvodnje</a:t>
            </a:r>
          </a:p>
        </p:txBody>
      </p:sp>
      <p:sp>
        <p:nvSpPr>
          <p:cNvPr id="10" name="Owal 9">
            <a:extLst>
              <a:ext uri="{FF2B5EF4-FFF2-40B4-BE49-F238E27FC236}">
                <a16:creationId xmlns:a16="http://schemas.microsoft.com/office/drawing/2014/main" id="{549E597E-323F-DB48-AB69-3C4E30FF82E2}"/>
              </a:ext>
            </a:extLst>
          </p:cNvPr>
          <p:cNvSpPr/>
          <p:nvPr/>
        </p:nvSpPr>
        <p:spPr>
          <a:xfrm>
            <a:off x="3068319" y="3069426"/>
            <a:ext cx="690881" cy="640080"/>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ole tekstowe 11">
            <a:extLst>
              <a:ext uri="{FF2B5EF4-FFF2-40B4-BE49-F238E27FC236}">
                <a16:creationId xmlns:a16="http://schemas.microsoft.com/office/drawing/2014/main" id="{ADE07C6C-7376-7EB1-70D3-A5A5EFABB486}"/>
              </a:ext>
            </a:extLst>
          </p:cNvPr>
          <p:cNvSpPr txBox="1"/>
          <p:nvPr/>
        </p:nvSpPr>
        <p:spPr>
          <a:xfrm>
            <a:off x="6664959" y="1012954"/>
            <a:ext cx="5255893" cy="4832092"/>
          </a:xfrm>
          <a:prstGeom prst="rect">
            <a:avLst/>
          </a:prstGeom>
          <a:noFill/>
        </p:spPr>
        <p:txBody>
          <a:bodyPr wrap="square">
            <a:spAutoFit/>
          </a:bodyPr>
          <a:lstStyle/>
          <a:p>
            <a:pPr marL="457200" indent="-457200" algn="just">
              <a:buClr>
                <a:srgbClr val="4472C4"/>
              </a:buClr>
              <a:buFont typeface="Arial" panose="020B0604020202020204" pitchFamily="34" charset="0"/>
              <a:buChar char="•"/>
            </a:pPr>
            <a:r>
              <a:rPr lang="en-US" sz="2200" b="1" dirty="0" err="1">
                <a:effectLst/>
                <a:latin typeface="Tahoma" panose="020B0604030504040204" pitchFamily="34" charset="0"/>
                <a:ea typeface="Calibri" panose="020F0502020204030204" pitchFamily="34" charset="0"/>
                <a:cs typeface="Times New Roman" panose="02020603050405020304" pitchFamily="18" charset="0"/>
              </a:rPr>
              <a:t>X</a:t>
            </a:r>
            <a:r>
              <a:rPr lang="en-US" sz="2200" b="1" baseline="-25000" dirty="0" err="1">
                <a:effectLst/>
                <a:latin typeface="Tahoma" panose="020B0604030504040204" pitchFamily="34" charset="0"/>
                <a:ea typeface="Calibri" panose="020F0502020204030204" pitchFamily="34" charset="0"/>
                <a:cs typeface="Times New Roman" panose="02020603050405020304" pitchFamily="18" charset="0"/>
              </a:rPr>
              <a:t>k</a:t>
            </a:r>
            <a:r>
              <a:rPr lang="en-US" sz="2200" dirty="0">
                <a:effectLst/>
                <a:latin typeface="Tahoma" panose="020B0604030504040204" pitchFamily="34" charset="0"/>
                <a:ea typeface="Calibri" panose="020F0502020204030204" pitchFamily="34" charset="0"/>
                <a:cs typeface="Times New Roman" panose="02020603050405020304" pitchFamily="18" charset="0"/>
              </a:rPr>
              <a:t> je opredeljen kot kritični obseg proizvodnje, pri katerem so stroški nakupa enaki stroškom lastne proizvodnje. To je vrednost, pod katero se proizvodnja ne izplača</a:t>
            </a:r>
            <a:r>
              <a:rPr lang="pl-PL" sz="2200" dirty="0">
                <a:latin typeface="Tahoma" panose="020B0604030504040204" pitchFamily="34" charset="0"/>
                <a:ea typeface="Calibri" panose="020F0502020204030204" pitchFamily="34" charset="0"/>
                <a:cs typeface="Times New Roman" panose="02020603050405020304" pitchFamily="18" charset="0"/>
              </a:rPr>
              <a:t>;</a:t>
            </a:r>
            <a:endParaRPr lang="pl-PL" sz="2200" dirty="0">
              <a:effectLst/>
              <a:latin typeface="Tahoma" panose="020B0604030504040204" pitchFamily="34" charset="0"/>
              <a:ea typeface="Calibri" panose="020F0502020204030204" pitchFamily="34" charset="0"/>
              <a:cs typeface="Times New Roman" panose="02020603050405020304" pitchFamily="18" charset="0"/>
            </a:endParaRPr>
          </a:p>
          <a:p>
            <a:pPr marL="457200" indent="-457200" algn="just">
              <a:buClr>
                <a:srgbClr val="4472C4"/>
              </a:buClr>
              <a:buFont typeface="Arial" panose="020B0604020202020204" pitchFamily="34" charset="0"/>
              <a:buChar char="•"/>
            </a:pPr>
            <a:r>
              <a:rPr lang="en-US" sz="2200" dirty="0">
                <a:effectLst/>
                <a:latin typeface="Tahoma" panose="020B0604030504040204" pitchFamily="34" charset="0"/>
                <a:ea typeface="Calibri" panose="020F0502020204030204" pitchFamily="34" charset="0"/>
                <a:cs typeface="Times New Roman" panose="02020603050405020304" pitchFamily="18" charset="0"/>
              </a:rPr>
              <a:t>Odločitev o začetku proizvodnje je upravičena šele, ko je presežena vrednost</a:t>
            </a:r>
            <a:r>
              <a:rPr lang="en-US" sz="2200" b="1" dirty="0" err="1">
                <a:effectLst/>
                <a:latin typeface="Tahoma" panose="020B0604030504040204" pitchFamily="34" charset="0"/>
                <a:ea typeface="Calibri" panose="020F0502020204030204" pitchFamily="34" charset="0"/>
                <a:cs typeface="Times New Roman" panose="02020603050405020304" pitchFamily="18" charset="0"/>
              </a:rPr>
              <a:t> X</a:t>
            </a:r>
            <a:r>
              <a:rPr lang="en-US" sz="2200" b="1" baseline="-25000" dirty="0" err="1">
                <a:effectLst/>
                <a:latin typeface="Tahoma" panose="020B0604030504040204" pitchFamily="34" charset="0"/>
                <a:ea typeface="Calibri" panose="020F0502020204030204" pitchFamily="34" charset="0"/>
                <a:cs typeface="Times New Roman" panose="02020603050405020304" pitchFamily="18" charset="0"/>
              </a:rPr>
              <a:t>k</a:t>
            </a:r>
            <a:r>
              <a:rPr lang="pl-PL" sz="2200" dirty="0">
                <a:latin typeface="Tahoma" panose="020B0604030504040204" pitchFamily="34" charset="0"/>
                <a:ea typeface="Calibri" panose="020F0502020204030204" pitchFamily="34" charset="0"/>
                <a:cs typeface="Times New Roman" panose="02020603050405020304" pitchFamily="18" charset="0"/>
              </a:rPr>
              <a:t> ;</a:t>
            </a:r>
            <a:endParaRPr lang="pl-PL" sz="2200" dirty="0">
              <a:effectLst/>
              <a:latin typeface="Tahoma" panose="020B0604030504040204" pitchFamily="34" charset="0"/>
              <a:ea typeface="Calibri" panose="020F0502020204030204" pitchFamily="34" charset="0"/>
              <a:cs typeface="Times New Roman" panose="02020603050405020304" pitchFamily="18" charset="0"/>
            </a:endParaRPr>
          </a:p>
          <a:p>
            <a:pPr marL="457200" indent="-457200" algn="just">
              <a:buClr>
                <a:srgbClr val="4472C4"/>
              </a:buClr>
              <a:buFont typeface="Arial" panose="020B0604020202020204" pitchFamily="34" charset="0"/>
              <a:buChar char="•"/>
            </a:pPr>
            <a:r>
              <a:rPr lang="en-US" sz="2200" dirty="0">
                <a:effectLst/>
                <a:latin typeface="Tahoma" panose="020B0604030504040204" pitchFamily="34" charset="0"/>
                <a:ea typeface="Calibri" panose="020F0502020204030204" pitchFamily="34" charset="0"/>
                <a:cs typeface="Times New Roman" panose="02020603050405020304" pitchFamily="18" charset="0"/>
              </a:rPr>
              <a:t>Če nakup spremljajo dodatni finančni izdatki (npr. stroški prevoza), je treba vzorec spremeniti tako, da se razširi z ustreznimi sestavinami.</a:t>
            </a:r>
            <a:endParaRPr lang="pl-PL" sz="2200" dirty="0"/>
          </a:p>
        </p:txBody>
      </p:sp>
      <p:pic>
        <p:nvPicPr>
          <p:cNvPr id="3" name="Slika 2">
            <a:extLst>
              <a:ext uri="{FF2B5EF4-FFF2-40B4-BE49-F238E27FC236}">
                <a16:creationId xmlns:a16="http://schemas.microsoft.com/office/drawing/2014/main" id="{62E987B8-A169-D7B1-7443-C7CD14BE6C78}"/>
              </a:ext>
            </a:extLst>
          </p:cNvPr>
          <p:cNvPicPr>
            <a:picLocks noChangeAspect="1"/>
          </p:cNvPicPr>
          <p:nvPr/>
        </p:nvPicPr>
        <p:blipFill>
          <a:blip r:embed="rId3"/>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7BBE5172-5008-59DD-75EF-F93E715345B5}"/>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76DC5AB9-DB28-C719-A107-A36816920DA9}"/>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4136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10"/>
                                        </p:tgtEl>
                                      </p:cBhvr>
                                    </p:animEffect>
                                    <p:anim calcmode="lin" valueType="num">
                                      <p:cBhvr>
                                        <p:cTn id="14" dur="1000"/>
                                        <p:tgtEl>
                                          <p:spTgt spid="10"/>
                                        </p:tgtEl>
                                        <p:attrNameLst>
                                          <p:attrName>ppt_x</p:attrName>
                                        </p:attrNameLst>
                                      </p:cBhvr>
                                      <p:tavLst>
                                        <p:tav tm="0">
                                          <p:val>
                                            <p:strVal val="ppt_x"/>
                                          </p:val>
                                        </p:tav>
                                        <p:tav tm="100000">
                                          <p:val>
                                            <p:strVal val="ppt_x"/>
                                          </p:val>
                                        </p:tav>
                                      </p:tavLst>
                                    </p:anim>
                                    <p:anim calcmode="lin" valueType="num">
                                      <p:cBhvr>
                                        <p:cTn id="15" dur="1000"/>
                                        <p:tgtEl>
                                          <p:spTgt spid="10"/>
                                        </p:tgtEl>
                                        <p:attrNameLst>
                                          <p:attrName>ppt_y</p:attrName>
                                        </p:attrNameLst>
                                      </p:cBhvr>
                                      <p:tavLst>
                                        <p:tav tm="0">
                                          <p:val>
                                            <p:strVal val="ppt_y"/>
                                          </p:val>
                                        </p:tav>
                                        <p:tav tm="100000">
                                          <p:val>
                                            <p:strVal val="ppt_y+.1"/>
                                          </p:val>
                                        </p:tav>
                                      </p:tavLst>
                                    </p:anim>
                                    <p:set>
                                      <p:cBhvr>
                                        <p:cTn id="16"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546462"/>
            <a:ext cx="4580467" cy="2099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Avtor</a:t>
            </a:r>
          </a:p>
        </p:txBody>
      </p:sp>
      <p:sp>
        <p:nvSpPr>
          <p:cNvPr id="12" name="pole tekstowe 11">
            <a:extLst>
              <a:ext uri="{FF2B5EF4-FFF2-40B4-BE49-F238E27FC236}">
                <a16:creationId xmlns:a16="http://schemas.microsoft.com/office/drawing/2014/main" id="{ADE07C6C-7376-7EB1-70D3-A5A5EFABB486}"/>
              </a:ext>
            </a:extLst>
          </p:cNvPr>
          <p:cNvSpPr txBox="1"/>
          <p:nvPr/>
        </p:nvSpPr>
        <p:spPr>
          <a:xfrm>
            <a:off x="6664959" y="1012954"/>
            <a:ext cx="5255893" cy="2800767"/>
          </a:xfrm>
          <a:prstGeom prst="rect">
            <a:avLst/>
          </a:prstGeom>
          <a:noFill/>
        </p:spPr>
        <p:txBody>
          <a:bodyPr wrap="square">
            <a:spAutoFit/>
          </a:bodyPr>
          <a:lstStyle/>
          <a:p>
            <a:pPr marL="457200" indent="-457200" algn="just">
              <a:buClr>
                <a:srgbClr val="4472C4"/>
              </a:buClr>
              <a:buFont typeface="Arial" panose="020B0604020202020204" pitchFamily="34" charset="0"/>
              <a:buChar char="•"/>
            </a:pPr>
            <a:r>
              <a:rPr lang="en-US" sz="2200" dirty="0">
                <a:latin typeface="Tahoma" panose="020B0604030504040204" pitchFamily="34" charset="0"/>
                <a:ea typeface="Tahoma" panose="020B0604030504040204" pitchFamily="34" charset="0"/>
                <a:cs typeface="Tahoma" panose="020B0604030504040204" pitchFamily="34" charset="0"/>
              </a:rPr>
              <a:t>Točka preloma je točka, kjer je celotna prodaja enaka celotnim stroškom. Najti mejni obseg proizvodnje, pri katerem bo podjetje ustvarilo dobiček, je glavni cilj analize rentabilnosti.</a:t>
            </a:r>
          </a:p>
          <a:p>
            <a:pPr marL="457200" indent="-457200" algn="just">
              <a:buClr>
                <a:srgbClr val="4472C4"/>
              </a:buClr>
              <a:buFont typeface="Arial" panose="020B0604020202020204" pitchFamily="34" charset="0"/>
              <a:buChar char="•"/>
            </a:pPr>
            <a:endParaRPr lang="en-US" sz="2200" dirty="0">
              <a:latin typeface="Tahoma" panose="020B0604030504040204" pitchFamily="34" charset="0"/>
              <a:ea typeface="Tahoma" panose="020B0604030504040204" pitchFamily="34" charset="0"/>
              <a:cs typeface="Tahoma" panose="020B0604030504040204" pitchFamily="34" charset="0"/>
            </a:endParaRPr>
          </a:p>
          <a:p>
            <a:pPr marL="457200" indent="-457200" algn="just">
              <a:buClr>
                <a:srgbClr val="4472C4"/>
              </a:buClr>
              <a:buFont typeface="Arial" panose="020B0604020202020204" pitchFamily="34" charset="0"/>
              <a:buChar char="•"/>
            </a:pPr>
            <a:endParaRPr lang="pl-PL" sz="2200" dirty="0">
              <a:latin typeface="Tahoma" panose="020B0604030504040204" pitchFamily="34" charset="0"/>
              <a:ea typeface="Tahoma" panose="020B0604030504040204" pitchFamily="34" charset="0"/>
              <a:cs typeface="Tahoma" panose="020B0604030504040204" pitchFamily="34" charset="0"/>
            </a:endParaRPr>
          </a:p>
        </p:txBody>
      </p:sp>
      <p:pic>
        <p:nvPicPr>
          <p:cNvPr id="3" name="Obraz 2">
            <a:extLst>
              <a:ext uri="{FF2B5EF4-FFF2-40B4-BE49-F238E27FC236}">
                <a16:creationId xmlns:a16="http://schemas.microsoft.com/office/drawing/2014/main" id="{96203708-761C-AEAA-53B3-5BAE01E8D093}"/>
              </a:ext>
            </a:extLst>
          </p:cNvPr>
          <p:cNvPicPr>
            <a:picLocks noChangeAspect="1"/>
          </p:cNvPicPr>
          <p:nvPr/>
        </p:nvPicPr>
        <p:blipFill>
          <a:blip r:embed="rId2"/>
          <a:stretch>
            <a:fillRect/>
          </a:stretch>
        </p:blipFill>
        <p:spPr>
          <a:xfrm>
            <a:off x="620204" y="2111907"/>
            <a:ext cx="5475796" cy="3401625"/>
          </a:xfrm>
          <a:prstGeom prst="rect">
            <a:avLst/>
          </a:prstGeom>
        </p:spPr>
      </p:pic>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74F528A8-FBAC-4759-F034-8D6A9B1B3FD3}"/>
                  </a:ext>
                </a:extLst>
              </p:cNvPr>
              <p:cNvSpPr txBox="1"/>
              <p:nvPr/>
            </p:nvSpPr>
            <p:spPr>
              <a:xfrm>
                <a:off x="7248731" y="2888195"/>
                <a:ext cx="2427177" cy="790537"/>
              </a:xfrm>
              <a:prstGeom prst="rect">
                <a:avLst/>
              </a:prstGeom>
              <a:noFill/>
            </p:spPr>
            <p:txBody>
              <a:bodyPr wrap="square" lIns="0" tIns="0" rIns="0" bIns="0" rtlCol="0">
                <a:spAutoFit/>
              </a:bodyPr>
              <a:lstStyle/>
              <a:p>
                <a:r>
                  <a:rPr lang="pl-PL" sz="3600" dirty="0"/>
                  <a:t>BEP </a:t>
                </a:r>
              </a:p>
            </p:txBody>
          </p:sp>
        </mc:Choice>
        <mc:Fallback xmlns:p14="http://schemas.microsoft.com/office/powerpoint/2010/main" xmlns:a16="http://schemas.microsoft.com/office/drawing/2014/main" xmlns="">
          <p:sp>
            <p:nvSpPr>
              <p:cNvPr id="5" name="pole tekstowe 4">
                <a:extLst>
                  <a:ext uri="{FF2B5EF4-FFF2-40B4-BE49-F238E27FC236}">
                    <a16:creationId xmlns:a16="http://schemas.microsoft.com/office/drawing/2014/main" id="{74F528A8-FBAC-4759-F034-8D6A9B1B3FD3}"/>
                  </a:ext>
                </a:extLst>
              </p:cNvPr>
              <p:cNvSpPr txBox="1">
                <a:spLocks noRot="1" noChangeAspect="1" noMove="1" noResize="1" noEditPoints="1" noAdjustHandles="1" noChangeArrowheads="1" noChangeShapeType="1" noTextEdit="1"/>
              </p:cNvSpPr>
              <p:nvPr/>
            </p:nvSpPr>
            <p:spPr>
              <a:xfrm>
                <a:off x="7248731" y="2888195"/>
                <a:ext cx="2427177" cy="790537"/>
              </a:xfrm>
              <a:prstGeom prst="rect">
                <a:avLst/>
              </a:prstGeom>
              <a:blipFill>
                <a:blip r:embed="rId3"/>
                <a:stretch>
                  <a:fillRect l="-11307" t="-2326" b="-20155"/>
                </a:stretch>
              </a:blipFill>
            </p:spPr>
            <p:txBody>
              <a:bodyPr/>
              <a:lstStyle/>
              <a:p>
                <a:r>
                  <a:rPr lang="en-GB">
                    <a:noFill/>
                  </a:rPr>
                  <a:t> </a:t>
                </a:r>
              </a:p>
            </p:txBody>
          </p:sp>
        </mc:Fallback>
      </mc:AlternateContent>
      <p:sp>
        <p:nvSpPr>
          <p:cNvPr id="14" name="pole tekstowe 13">
            <a:extLst>
              <a:ext uri="{FF2B5EF4-FFF2-40B4-BE49-F238E27FC236}">
                <a16:creationId xmlns:a16="http://schemas.microsoft.com/office/drawing/2014/main" id="{1FE4B5EC-304E-B06A-4785-0C1C53707387}"/>
              </a:ext>
            </a:extLst>
          </p:cNvPr>
          <p:cNvSpPr txBox="1"/>
          <p:nvPr/>
        </p:nvSpPr>
        <p:spPr>
          <a:xfrm>
            <a:off x="7248731" y="4158419"/>
            <a:ext cx="5255893" cy="1446550"/>
          </a:xfrm>
          <a:prstGeom prst="rect">
            <a:avLst/>
          </a:prstGeom>
          <a:noFill/>
        </p:spPr>
        <p:txBody>
          <a:bodyPr wrap="square">
            <a:spAutoFit/>
          </a:bodyPr>
          <a:lstStyle/>
          <a:p>
            <a:pPr algn="just">
              <a:buClr>
                <a:srgbClr val="4472C4"/>
              </a:buClr>
            </a:pPr>
            <a:r>
              <a:rPr lang="pl-PL" sz="2200" b="1" dirty="0">
                <a:latin typeface="Tahoma" panose="020B0604030504040204" pitchFamily="34" charset="0"/>
                <a:ea typeface="Tahoma" panose="020B0604030504040204" pitchFamily="34" charset="0"/>
                <a:cs typeface="Tahoma" panose="020B0604030504040204" pitchFamily="34" charset="0"/>
              </a:rPr>
              <a:t>BEP </a:t>
            </a:r>
            <a:r>
              <a:rPr lang="pl-PL" sz="2200" dirty="0">
                <a:latin typeface="Tahoma" panose="020B0604030504040204" pitchFamily="34" charset="0"/>
                <a:ea typeface="Tahoma" panose="020B0604030504040204" pitchFamily="34" charset="0"/>
                <a:cs typeface="Tahoma" panose="020B0604030504040204" pitchFamily="34" charset="0"/>
              </a:rPr>
              <a:t>- točka </a:t>
            </a:r>
            <a:r>
              <a:rPr lang="pl-PL" sz="2200" dirty="0" err="1">
                <a:latin typeface="Tahoma" panose="020B0604030504040204" pitchFamily="34" charset="0"/>
                <a:ea typeface="Tahoma" panose="020B0604030504040204" pitchFamily="34" charset="0"/>
                <a:cs typeface="Tahoma" panose="020B0604030504040204" pitchFamily="34" charset="0"/>
              </a:rPr>
              <a:t>preloma</a:t>
            </a:r>
          </a:p>
          <a:p>
            <a:pPr algn="just">
              <a:buClr>
                <a:srgbClr val="4472C4"/>
              </a:buClr>
            </a:pPr>
            <a:r>
              <a:rPr lang="pl-PL" sz="2200" b="1" dirty="0">
                <a:latin typeface="Tahoma" panose="020B0604030504040204" pitchFamily="34" charset="0"/>
                <a:ea typeface="Tahoma" panose="020B0604030504040204" pitchFamily="34" charset="0"/>
                <a:cs typeface="Tahoma" panose="020B0604030504040204" pitchFamily="34" charset="0"/>
              </a:rPr>
              <a:t>FC </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fiksni stroški</a:t>
            </a:r>
            <a:endParaRPr lang="pl-PL" sz="2200" dirty="0">
              <a:latin typeface="Tahoma" panose="020B0604030504040204" pitchFamily="34" charset="0"/>
              <a:ea typeface="Tahoma" panose="020B0604030504040204" pitchFamily="34" charset="0"/>
              <a:cs typeface="Tahoma" panose="020B0604030504040204" pitchFamily="34" charset="0"/>
            </a:endParaRPr>
          </a:p>
          <a:p>
            <a:pPr algn="just">
              <a:buClr>
                <a:srgbClr val="4472C4"/>
              </a:buClr>
            </a:pPr>
            <a:r>
              <a:rPr lang="pl-PL" sz="2200" b="1" dirty="0">
                <a:latin typeface="Tahoma" panose="020B0604030504040204" pitchFamily="34" charset="0"/>
                <a:ea typeface="Tahoma" panose="020B0604030504040204" pitchFamily="34" charset="0"/>
                <a:cs typeface="Tahoma" panose="020B0604030504040204" pitchFamily="34" charset="0"/>
              </a:rPr>
              <a:t>P </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cena </a:t>
            </a:r>
            <a:r>
              <a:rPr lang="pl-PL" sz="2200" dirty="0">
                <a:latin typeface="Tahoma" panose="020B0604030504040204" pitchFamily="34" charset="0"/>
                <a:ea typeface="Tahoma" panose="020B0604030504040204" pitchFamily="34" charset="0"/>
                <a:cs typeface="Tahoma" panose="020B0604030504040204" pitchFamily="34" charset="0"/>
              </a:rPr>
              <a:t>na enoto</a:t>
            </a:r>
          </a:p>
          <a:p>
            <a:pPr algn="just">
              <a:buClr>
                <a:srgbClr val="4472C4"/>
              </a:buClr>
            </a:pPr>
            <a:r>
              <a:rPr lang="pl-PL" sz="2200" b="1" dirty="0">
                <a:latin typeface="Tahoma" panose="020B0604030504040204" pitchFamily="34" charset="0"/>
                <a:ea typeface="Tahoma" panose="020B0604030504040204" pitchFamily="34" charset="0"/>
                <a:cs typeface="Tahoma" panose="020B0604030504040204" pitchFamily="34" charset="0"/>
              </a:rPr>
              <a:t>UVC </a:t>
            </a:r>
            <a:r>
              <a:rPr lang="pl-PL" sz="2200" dirty="0">
                <a:latin typeface="Tahoma" panose="020B0604030504040204" pitchFamily="34" charset="0"/>
                <a:ea typeface="Tahoma" panose="020B0604030504040204" pitchFamily="34" charset="0"/>
                <a:cs typeface="Tahoma" panose="020B0604030504040204" pitchFamily="34" charset="0"/>
              </a:rPr>
              <a:t>- </a:t>
            </a:r>
            <a:r>
              <a:rPr lang="pl-PL" sz="2200" dirty="0" err="1">
                <a:latin typeface="Tahoma" panose="020B0604030504040204" pitchFamily="34" charset="0"/>
                <a:ea typeface="Tahoma" panose="020B0604030504040204" pitchFamily="34" charset="0"/>
                <a:cs typeface="Tahoma" panose="020B0604030504040204" pitchFamily="34" charset="0"/>
              </a:rPr>
              <a:t>variabilni stroški </a:t>
            </a:r>
            <a:r>
              <a:rPr lang="pl-PL" sz="2200" dirty="0">
                <a:latin typeface="Tahoma" panose="020B0604030504040204" pitchFamily="34" charset="0"/>
                <a:ea typeface="Tahoma" panose="020B0604030504040204" pitchFamily="34" charset="0"/>
                <a:cs typeface="Tahoma" panose="020B0604030504040204" pitchFamily="34" charset="0"/>
              </a:rPr>
              <a:t>na enoto</a:t>
            </a:r>
          </a:p>
        </p:txBody>
      </p:sp>
      <p:pic>
        <p:nvPicPr>
          <p:cNvPr id="2" name="Slika 1">
            <a:extLst>
              <a:ext uri="{FF2B5EF4-FFF2-40B4-BE49-F238E27FC236}">
                <a16:creationId xmlns:a16="http://schemas.microsoft.com/office/drawing/2014/main" id="{868C9A61-12E8-8613-78CF-485EB8DA13EA}"/>
              </a:ext>
            </a:extLst>
          </p:cNvPr>
          <p:cNvPicPr>
            <a:picLocks noChangeAspect="1"/>
          </p:cNvPicPr>
          <p:nvPr/>
        </p:nvPicPr>
        <p:blipFill>
          <a:blip r:embed="rId4"/>
          <a:stretch>
            <a:fillRect/>
          </a:stretch>
        </p:blipFill>
        <p:spPr>
          <a:xfrm>
            <a:off x="11493106" y="6134490"/>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DE936B22-71F5-6C62-DC14-59D54D8FFBB0}"/>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5997A4CF-83AE-995C-9520-413EAEB6BB32}"/>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0206538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 v </a:t>
            </a:r>
            <a:r>
              <a:rPr lang="en-US" dirty="0"/>
              <a:t>okviru investicijskih izdatkov za proizvodnjo</a:t>
            </a:r>
            <a:endParaRPr lang="pl-PL" dirty="0"/>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Blaut.</a:t>
            </a:r>
          </a:p>
        </p:txBody>
      </p:sp>
      <p:pic>
        <p:nvPicPr>
          <p:cNvPr id="9" name="Obraz 8">
            <a:extLst>
              <a:ext uri="{FF2B5EF4-FFF2-40B4-BE49-F238E27FC236}">
                <a16:creationId xmlns:a16="http://schemas.microsoft.com/office/drawing/2014/main" id="{848ACE9F-DC24-A9E2-2570-D27FCD7C43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067" y="1652864"/>
            <a:ext cx="939165" cy="939165"/>
          </a:xfrm>
          <a:prstGeom prst="rect">
            <a:avLst/>
          </a:prstGeom>
          <a:noFill/>
        </p:spPr>
      </p:pic>
      <mc:AlternateContent xmlns:mc="http://schemas.openxmlformats.org/markup-compatibility/2006" xmlns:a14="http://schemas.microsoft.com/office/drawing/2010/main">
        <mc:Choice Requires="a14">
          <p:sp>
            <p:nvSpPr>
              <p:cNvPr id="3" name="pole tekstowe 2">
                <a:extLst>
                  <a:ext uri="{FF2B5EF4-FFF2-40B4-BE49-F238E27FC236}">
                    <a16:creationId xmlns:a16="http://schemas.microsoft.com/office/drawing/2014/main" id="{DA4B27A7-DEE2-CBFA-64D3-8352F39ADCC8}"/>
                  </a:ext>
                </a:extLst>
              </p:cNvPr>
              <p:cNvSpPr txBox="1"/>
              <p:nvPr/>
            </p:nvSpPr>
            <p:spPr>
              <a:xfrm>
                <a:off x="462067" y="1764624"/>
                <a:ext cx="5562813" cy="4286110"/>
              </a:xfrm>
              <a:prstGeom prst="rect">
                <a:avLst/>
              </a:prstGeom>
              <a:noFill/>
            </p:spPr>
            <p:txBody>
              <a:bodyPr wrap="square">
                <a:spAutoFit/>
              </a:bodyPr>
              <a:lstStyle/>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pl-PL" sz="1800" i="1" kern="0" smtClea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sSubPr>
                        <m:e>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𝑘</m:t>
                          </m:r>
                        </m:e>
                        <m:sub>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𝑖</m:t>
                          </m:r>
                        </m:sub>
                      </m:sSub>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m:t>
                      </m:r>
                      <m:f>
                        <m:fPr>
                          <m:ctrlP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fPr>
                        <m:num>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𝑟</m:t>
                          </m:r>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m:t>
                          </m:r>
                          <m:sSup>
                            <m:sSupPr>
                              <m:ctrlP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sSupPr>
                            <m:e>
                              <m:d>
                                <m:dPr>
                                  <m:ctrlP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dPr>
                                <m:e>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1+</m:t>
                                  </m:r>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𝑟</m:t>
                                  </m:r>
                                </m:e>
                              </m:d>
                            </m:e>
                            <m:sup>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𝑚</m:t>
                              </m:r>
                            </m:sup>
                          </m:sSup>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m:t>
                          </m:r>
                          <m:sSub>
                            <m:sSubPr>
                              <m:ctrlP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sSubPr>
                            <m:e>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𝑘</m:t>
                              </m:r>
                            </m:e>
                            <m:sub>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𝑑</m:t>
                              </m:r>
                            </m:sub>
                          </m:sSub>
                        </m:num>
                        <m:den>
                          <m:sSup>
                            <m:sSupPr>
                              <m:ctrlP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ctrlPr>
                            </m:sSupPr>
                            <m:e>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(1+</m:t>
                              </m:r>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𝑟</m:t>
                              </m:r>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m:t>
                              </m:r>
                            </m:e>
                            <m:sup>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𝑚</m:t>
                              </m:r>
                            </m:sup>
                          </m:sSup>
                          <m:r>
                            <a:rPr lang="pl-PL" sz="1800" i="1" kern="0">
                              <a:solidFill>
                                <a:srgbClr val="000000"/>
                              </a:solidFill>
                              <a:effectLst/>
                              <a:highlight>
                                <a:srgbClr val="FFFFFF"/>
                              </a:highlight>
                              <a:latin typeface="Cambria Math" panose="02040503050406030204" pitchFamily="18" charset="0"/>
                              <a:ea typeface="Times New Roman" panose="02020603050405020304" pitchFamily="18" charset="0"/>
                              <a:cs typeface="Segoe UI" panose="020B0502040204020203" pitchFamily="34" charset="0"/>
                            </a:rPr>
                            <m:t>−1</m:t>
                          </m:r>
                        </m:den>
                      </m:f>
                    </m:oMath>
                  </m:oMathPara>
                </a14:m>
                <a:endParaRPr lang="pl-PL"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endParaRPr>
              </a:p>
              <a:p>
                <a:pPr algn="just">
                  <a:lnSpc>
                    <a:spcPct val="150000"/>
                  </a:lnSpc>
                  <a:spcAft>
                    <a:spcPts val="600"/>
                  </a:spcAft>
                </a:pP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a</a:t>
                </a:r>
                <a:r>
                  <a:rPr lang="en-US" sz="18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0</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obseg investicijskih izdatkov</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r </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obrestna mera</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m </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obdobje uporabe naložbe</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d</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dodatni letni stroški, povezani z upravljanjem naložb</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i</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stroški naložb</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US" sz="18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p</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 proizvodni stroški</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p14="http://schemas.microsoft.com/office/powerpoint/2010/main" xmlns:a16="http://schemas.microsoft.com/office/drawing/2014/main" xmlns="">
          <p:sp>
            <p:nvSpPr>
              <p:cNvPr id="3" name="pole tekstowe 2">
                <a:extLst>
                  <a:ext uri="{FF2B5EF4-FFF2-40B4-BE49-F238E27FC236}">
                    <a16:creationId xmlns:a16="http://schemas.microsoft.com/office/drawing/2014/main" id="{DA4B27A7-DEE2-CBFA-64D3-8352F39ADCC8}"/>
                  </a:ext>
                </a:extLst>
              </p:cNvPr>
              <p:cNvSpPr txBox="1">
                <a:spLocks noRot="1" noChangeAspect="1" noMove="1" noResize="1" noEditPoints="1" noAdjustHandles="1" noChangeArrowheads="1" noChangeShapeType="1" noTextEdit="1"/>
              </p:cNvSpPr>
              <p:nvPr/>
            </p:nvSpPr>
            <p:spPr>
              <a:xfrm>
                <a:off x="462067" y="1764624"/>
                <a:ext cx="5562813" cy="4286110"/>
              </a:xfrm>
              <a:prstGeom prst="rect">
                <a:avLst/>
              </a:prstGeom>
              <a:blipFill>
                <a:blip r:embed="rId3"/>
                <a:stretch>
                  <a:fillRect l="-987" r="-2083" b="-1278"/>
                </a:stretch>
              </a:blipFill>
            </p:spPr>
            <p:txBody>
              <a:bodyPr/>
              <a:lstStyle/>
              <a:p>
                <a:r>
                  <a:rPr lang="en-GB">
                    <a:noFill/>
                  </a:rPr>
                  <a:t> </a:t>
                </a:r>
              </a:p>
            </p:txBody>
          </p:sp>
        </mc:Fallback>
      </mc:AlternateContent>
      <p:sp>
        <p:nvSpPr>
          <p:cNvPr id="7" name="pole tekstowe 6">
            <a:extLst>
              <a:ext uri="{FF2B5EF4-FFF2-40B4-BE49-F238E27FC236}">
                <a16:creationId xmlns:a16="http://schemas.microsoft.com/office/drawing/2014/main" id="{E4A6D50E-6A27-4613-1611-DC8AB97F18BB}"/>
              </a:ext>
            </a:extLst>
          </p:cNvPr>
          <p:cNvSpPr txBox="1"/>
          <p:nvPr/>
        </p:nvSpPr>
        <p:spPr>
          <a:xfrm>
            <a:off x="6481232" y="1868659"/>
            <a:ext cx="5181600" cy="4078039"/>
          </a:xfrm>
          <a:prstGeom prst="rect">
            <a:avLst/>
          </a:prstGeom>
          <a:noFill/>
        </p:spPr>
        <p:txBody>
          <a:bodyPr wrap="square">
            <a:spAutoFit/>
          </a:bodyPr>
          <a:lstStyle/>
          <a:p>
            <a:pPr algn="l">
              <a:lnSpc>
                <a:spcPct val="150000"/>
              </a:lnSpc>
              <a:spcBef>
                <a:spcPts val="1200"/>
              </a:spcBef>
              <a:spcAft>
                <a:spcPts val="1200"/>
              </a:spcAft>
            </a:pP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Zato se proizvodni stroški izračunajo v skladu s formulo:</a:t>
            </a:r>
            <a:endParaRPr lang="pl-PL" sz="18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Bef>
                <a:spcPts val="1200"/>
              </a:spcBef>
              <a:spcAft>
                <a:spcPts val="1200"/>
              </a:spcAft>
            </a:pPr>
            <a:r>
              <a:rPr lang="en-US" sz="1800" b="1" kern="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K</a:t>
            </a:r>
            <a:r>
              <a:rPr lang="en-US" sz="1800" b="1" kern="0" baseline="-2500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p</a:t>
            </a:r>
            <a:r>
              <a:rPr lang="en-US" sz="1800" b="1" kern="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 =k +x+k </a:t>
            </a:r>
            <a:r>
              <a:rPr lang="en-US" sz="1800" b="1" kern="0" baseline="-25000" dirty="0" err="1">
                <a:solidFill>
                  <a:srgbClr val="000000"/>
                </a:solidFill>
                <a:effectLst/>
                <a:highlight>
                  <a:srgbClr val="FFFFFF"/>
                </a:highlight>
                <a:latin typeface="Tahoma" panose="020B0604030504040204" pitchFamily="34" charset="0"/>
                <a:ea typeface="Times New Roman" panose="02020603050405020304" pitchFamily="18" charset="0"/>
                <a:cs typeface="Tahoma" panose="020B0604030504040204" pitchFamily="34" charset="0"/>
              </a:rPr>
              <a:t>iv</a:t>
            </a:r>
            <a:endParaRPr lang="pl-PL" sz="18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Bef>
                <a:spcPts val="1200"/>
              </a:spcBef>
              <a:spcAft>
                <a:spcPts val="1200"/>
              </a:spcAft>
            </a:pP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in nabavna vrednost</a:t>
            </a:r>
            <a:endParaRPr lang="pl-PL" sz="18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pPr algn="ctr">
              <a:lnSpc>
                <a:spcPct val="150000"/>
              </a:lnSpc>
              <a:spcBef>
                <a:spcPts val="1200"/>
              </a:spcBef>
              <a:spcAft>
                <a:spcPts val="1200"/>
              </a:spcAft>
            </a:pPr>
            <a:r>
              <a:rPr lang="en-US" sz="18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 c*x</a:t>
            </a:r>
            <a:r>
              <a:rPr lang="en-US" sz="18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z</a:t>
            </a:r>
            <a:r>
              <a:rPr lang="en-US" sz="18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a:t>
            </a:r>
            <a:endParaRPr lang="pl-PL" sz="1800" kern="100" dirty="0">
              <a:effectLst/>
              <a:highlight>
                <a:srgbClr val="FFFFFF"/>
              </a:highlight>
              <a:latin typeface="Tahoma" panose="020B0604030504040204" pitchFamily="34" charset="0"/>
              <a:ea typeface="Calibri" panose="020F0502020204030204" pitchFamily="34" charset="0"/>
              <a:cs typeface="Times New Roman" panose="02020603050405020304" pitchFamily="18" charset="0"/>
            </a:endParaRPr>
          </a:p>
          <a:p>
            <a:r>
              <a:rPr lang="en-US" sz="1800" dirty="0">
                <a:solidFill>
                  <a:srgbClr val="000000"/>
                </a:solidFill>
                <a:effectLst/>
                <a:highlight>
                  <a:srgbClr val="FFFFFF"/>
                </a:highlight>
                <a:latin typeface="Tahoma" panose="020B0604030504040204" pitchFamily="34" charset="0"/>
                <a:ea typeface="Calibri" panose="020F0502020204030204" pitchFamily="34" charset="0"/>
              </a:rPr>
              <a:t>Če je izpolnjena neenakost </a:t>
            </a:r>
            <a:r>
              <a:rPr lang="en-US" sz="1800" b="1" dirty="0" err="1">
                <a:solidFill>
                  <a:srgbClr val="000000"/>
                </a:solidFill>
                <a:effectLst/>
                <a:highlight>
                  <a:srgbClr val="FFFFFF"/>
                </a:highlight>
                <a:latin typeface="Tahoma" panose="020B0604030504040204" pitchFamily="34" charset="0"/>
                <a:ea typeface="Calibri" panose="020F0502020204030204" pitchFamily="34" charset="0"/>
              </a:rPr>
              <a:t>K</a:t>
            </a:r>
            <a:r>
              <a:rPr lang="en-US" sz="1800" b="1" baseline="-25000" dirty="0" err="1">
                <a:solidFill>
                  <a:srgbClr val="000000"/>
                </a:solidFill>
                <a:effectLst/>
                <a:highlight>
                  <a:srgbClr val="FFFFFF"/>
                </a:highlight>
                <a:latin typeface="Tahoma" panose="020B0604030504040204" pitchFamily="34" charset="0"/>
                <a:ea typeface="Calibri" panose="020F0502020204030204" pitchFamily="34" charset="0"/>
              </a:rPr>
              <a:t>z</a:t>
            </a:r>
            <a:r>
              <a:rPr lang="en-US" sz="1800" b="1" dirty="0">
                <a:solidFill>
                  <a:srgbClr val="000000"/>
                </a:solidFill>
                <a:effectLst/>
                <a:highlight>
                  <a:srgbClr val="FFFFFF"/>
                </a:highlight>
                <a:latin typeface="Tahoma" panose="020B0604030504040204" pitchFamily="34" charset="0"/>
                <a:ea typeface="Calibri" panose="020F0502020204030204" pitchFamily="34" charset="0"/>
              </a:rPr>
              <a:t> &lt; </a:t>
            </a:r>
            <a:r>
              <a:rPr lang="en-US" sz="1800" b="1" dirty="0" err="1">
                <a:solidFill>
                  <a:srgbClr val="000000"/>
                </a:solidFill>
                <a:effectLst/>
                <a:highlight>
                  <a:srgbClr val="FFFFFF"/>
                </a:highlight>
                <a:latin typeface="Tahoma" panose="020B0604030504040204" pitchFamily="34" charset="0"/>
                <a:ea typeface="Calibri" panose="020F0502020204030204" pitchFamily="34" charset="0"/>
              </a:rPr>
              <a:t>K</a:t>
            </a:r>
            <a:r>
              <a:rPr lang="en-US" sz="1800" b="1" baseline="-25000" dirty="0" err="1">
                <a:solidFill>
                  <a:srgbClr val="000000"/>
                </a:solidFill>
                <a:effectLst/>
                <a:highlight>
                  <a:srgbClr val="FFFFFF"/>
                </a:highlight>
                <a:latin typeface="Tahoma" panose="020B0604030504040204" pitchFamily="34" charset="0"/>
                <a:ea typeface="Calibri" panose="020F0502020204030204" pitchFamily="34" charset="0"/>
              </a:rPr>
              <a:t>p</a:t>
            </a:r>
            <a:r>
              <a:rPr lang="en-US" sz="1800" dirty="0">
                <a:solidFill>
                  <a:srgbClr val="000000"/>
                </a:solidFill>
                <a:effectLst/>
                <a:highlight>
                  <a:srgbClr val="FFFFFF"/>
                </a:highlight>
                <a:latin typeface="Tahoma" panose="020B0604030504040204" pitchFamily="34" charset="0"/>
                <a:ea typeface="Calibri" panose="020F0502020204030204" pitchFamily="34" charset="0"/>
              </a:rPr>
              <a:t> , obstajajo razlogi za odločitev o nakupu določenega izdelka.</a:t>
            </a:r>
            <a:endParaRPr lang="pl-PL" dirty="0"/>
          </a:p>
        </p:txBody>
      </p:sp>
      <p:pic>
        <p:nvPicPr>
          <p:cNvPr id="2" name="Slika 1">
            <a:extLst>
              <a:ext uri="{FF2B5EF4-FFF2-40B4-BE49-F238E27FC236}">
                <a16:creationId xmlns:a16="http://schemas.microsoft.com/office/drawing/2014/main" id="{7F7A1189-F7E6-57A7-E3B0-4A2355965426}"/>
              </a:ext>
            </a:extLst>
          </p:cNvPr>
          <p:cNvPicPr>
            <a:picLocks noChangeAspect="1"/>
          </p:cNvPicPr>
          <p:nvPr/>
        </p:nvPicPr>
        <p:blipFill>
          <a:blip r:embed="rId4"/>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147EB794-F962-0F1B-138B-8B872789DA8C}"/>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7">
            <a:extLst>
              <a:ext uri="{FF2B5EF4-FFF2-40B4-BE49-F238E27FC236}">
                <a16:creationId xmlns:a16="http://schemas.microsoft.com/office/drawing/2014/main" id="{15B99BDC-67BF-9833-4D5E-62FF21A788ED}"/>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49192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Blaut.</a:t>
            </a:r>
          </a:p>
        </p:txBody>
      </p:sp>
      <p:pic>
        <p:nvPicPr>
          <p:cNvPr id="9" name="Obraz 8">
            <a:extLst>
              <a:ext uri="{FF2B5EF4-FFF2-40B4-BE49-F238E27FC236}">
                <a16:creationId xmlns:a16="http://schemas.microsoft.com/office/drawing/2014/main" id="{848ACE9F-DC24-A9E2-2570-D27FCD7C43E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2067" y="1652864"/>
            <a:ext cx="939165" cy="939165"/>
          </a:xfrm>
          <a:prstGeom prst="rect">
            <a:avLst/>
          </a:prstGeom>
          <a:noFill/>
        </p:spPr>
      </p:pic>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25368E29-9B32-9C9D-69A0-FCC08DF11B8E}"/>
                  </a:ext>
                </a:extLst>
              </p:cNvPr>
              <p:cNvSpPr txBox="1"/>
              <p:nvPr/>
            </p:nvSpPr>
            <p:spPr>
              <a:xfrm>
                <a:off x="1406947" y="1815537"/>
                <a:ext cx="4378960" cy="4031296"/>
              </a:xfrm>
              <a:prstGeom prst="rect">
                <a:avLst/>
              </a:prstGeom>
              <a:noFill/>
            </p:spPr>
            <p:txBody>
              <a:bodyPr wrap="square">
                <a:spAutoFit/>
              </a:bodyPr>
              <a:lstStyle/>
              <a:p>
                <a:pPr algn="just">
                  <a:lnSpc>
                    <a:spcPct val="150000"/>
                  </a:lnSpc>
                  <a:spcAft>
                    <a:spcPts val="600"/>
                  </a:spcAft>
                </a:pP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Zaradi možnosti spreminjanja obsega povpraševanja </a:t>
                </a: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x </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in tržne cene je priporočljivo določiti </a:t>
                </a: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kritično ceno c</a:t>
                </a:r>
                <a:r>
                  <a:rPr lang="en-US" sz="1800" b="1" kern="100" baseline="-250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in </a:t>
                </a:r>
                <a:r>
                  <a:rPr lang="en-US" sz="1800" b="1"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kritični obseg proizvodnje </a:t>
                </a:r>
                <a:r>
                  <a:rPr lang="en-US" sz="1800" b="1" kern="1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X</a:t>
                </a:r>
                <a:r>
                  <a:rPr lang="en-US" sz="1800" b="1" kern="100" baseline="-25000" dirty="0" err="1">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k</a:t>
                </a:r>
                <a:r>
                  <a:rPr lang="en-US" sz="1800" kern="100" dirty="0">
                    <a:solidFill>
                      <a:srgbClr val="000000"/>
                    </a:solidFill>
                    <a:effectLst/>
                    <a:highlight>
                      <a:srgbClr val="FFFFFF"/>
                    </a:highlight>
                    <a:latin typeface="Tahoma" panose="020B0604030504040204" pitchFamily="34" charset="0"/>
                    <a:ea typeface="Calibri" panose="020F0502020204030204" pitchFamily="34" charset="0"/>
                    <a:cs typeface="Tahoma" panose="020B0604030504040204" pitchFamily="34" charset="0"/>
                  </a:rPr>
                  <a:t> kot vrednosti, pri katerih so stroški lastne proizvodnje in stroški nakupa enaki.</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14:m>
                  <m:oMathPara xmlns:m="http://schemas.openxmlformats.org/officeDocument/2006/math">
                    <m:oMathParaPr>
                      <m:jc m:val="centerGroup"/>
                    </m:oMathParaPr>
                    <m:oMath xmlns:m="http://schemas.openxmlformats.org/officeDocument/2006/math">
                      <m:sSub>
                        <m:sSubPr>
                          <m:ctrlP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ctrlPr>
                        </m:sSubPr>
                        <m:e>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𝑐</m:t>
                          </m:r>
                        </m:e>
                        <m:sub>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𝑘</m:t>
                          </m:r>
                        </m:sub>
                      </m:sSub>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m:t>
                      </m:r>
                      <m:f>
                        <m:fPr>
                          <m:ctrlP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ctrlPr>
                        </m:fPr>
                        <m:num>
                          <m:sSub>
                            <m:sSubPr>
                              <m:ctrlP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ctrlPr>
                            </m:sSubPr>
                            <m:e>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𝑘</m:t>
                              </m:r>
                            </m:e>
                            <m:sub>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𝑖</m:t>
                              </m:r>
                            </m:sub>
                          </m:sSub>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m:t>
                          </m:r>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𝑥</m:t>
                          </m:r>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m:t>
                          </m:r>
                          <m:sSub>
                            <m:sSubPr>
                              <m:ctrlP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ctrlPr>
                            </m:sSubPr>
                            <m:e>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𝑘</m:t>
                              </m:r>
                            </m:e>
                            <m:sub>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𝑣</m:t>
                              </m:r>
                            </m:sub>
                          </m:sSub>
                        </m:num>
                        <m:den>
                          <m:r>
                            <a:rPr lang="pl-PL" sz="2000" i="1" kern="100">
                              <a:solidFill>
                                <a:srgbClr val="000000"/>
                              </a:solidFill>
                              <a:effectLst/>
                              <a:highlight>
                                <a:srgbClr val="FFFFFF"/>
                              </a:highlight>
                              <a:latin typeface="Cambria Math" panose="02040503050406030204" pitchFamily="18" charset="0"/>
                              <a:ea typeface="Calibri" panose="020F0502020204030204" pitchFamily="34" charset="0"/>
                              <a:cs typeface="Tahoma" panose="020B0604030504040204" pitchFamily="34" charset="0"/>
                            </a:rPr>
                            <m:t>𝑥</m:t>
                          </m:r>
                        </m:den>
                      </m:f>
                    </m:oMath>
                  </m:oMathPara>
                </a14:m>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mc:Choice>
        <mc:Fallback xmlns:p14="http://schemas.microsoft.com/office/powerpoint/2010/main" xmlns:a16="http://schemas.microsoft.com/office/drawing/2014/main" xmlns="">
          <p:sp>
            <p:nvSpPr>
              <p:cNvPr id="5" name="pole tekstowe 4">
                <a:extLst>
                  <a:ext uri="{FF2B5EF4-FFF2-40B4-BE49-F238E27FC236}">
                    <a16:creationId xmlns:a16="http://schemas.microsoft.com/office/drawing/2014/main" id="{25368E29-9B32-9C9D-69A0-FCC08DF11B8E}"/>
                  </a:ext>
                </a:extLst>
              </p:cNvPr>
              <p:cNvSpPr txBox="1">
                <a:spLocks noRot="1" noChangeAspect="1" noMove="1" noResize="1" noEditPoints="1" noAdjustHandles="1" noChangeArrowheads="1" noChangeShapeType="1" noTextEdit="1"/>
              </p:cNvSpPr>
              <p:nvPr/>
            </p:nvSpPr>
            <p:spPr>
              <a:xfrm>
                <a:off x="1406947" y="1815537"/>
                <a:ext cx="4378960" cy="4031296"/>
              </a:xfrm>
              <a:prstGeom prst="rect">
                <a:avLst/>
              </a:prstGeom>
              <a:blipFill>
                <a:blip r:embed="rId3"/>
                <a:stretch>
                  <a:fillRect l="-1253" r="-264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pole tekstowe 9">
                <a:extLst>
                  <a:ext uri="{FF2B5EF4-FFF2-40B4-BE49-F238E27FC236}">
                    <a16:creationId xmlns:a16="http://schemas.microsoft.com/office/drawing/2014/main" id="{E3A55C85-5F28-94D0-8F2D-9CC1C2836EB5}"/>
                  </a:ext>
                </a:extLst>
              </p:cNvPr>
              <p:cNvSpPr txBox="1"/>
              <p:nvPr/>
            </p:nvSpPr>
            <p:spPr>
              <a:xfrm>
                <a:off x="6837680" y="1832754"/>
                <a:ext cx="4632960" cy="2882969"/>
              </a:xfrm>
              <a:prstGeom prst="rect">
                <a:avLst/>
              </a:prstGeom>
              <a:noFill/>
            </p:spPr>
            <p:txBody>
              <a:bodyPr wrap="square">
                <a:spAutoFit/>
              </a:bodyPr>
              <a:lstStyle/>
              <a:p>
                <a:pPr algn="just">
                  <a:lnSpc>
                    <a:spcPct val="150000"/>
                  </a:lnSpc>
                  <a:spcAft>
                    <a:spcPts val="600"/>
                  </a:spcAft>
                </a:pPr>
                <a:r>
                  <a:rPr lang="en-US" sz="1800" dirty="0">
                    <a:solidFill>
                      <a:srgbClr val="000000"/>
                    </a:solidFill>
                    <a:effectLst/>
                    <a:highlight>
                      <a:srgbClr val="FFFFFF"/>
                    </a:highlight>
                    <a:latin typeface="Tahoma" panose="020B0604030504040204" pitchFamily="34" charset="0"/>
                    <a:ea typeface="Calibri" panose="020F0502020204030204" pitchFamily="34" charset="0"/>
                  </a:rPr>
                  <a:t>V primeru, ko so začetni izračuni pokazali, da je nakup priporočljiv, je vrednost kritične cene kazalnik, do katere ravni se lahko tržna cena poveča, ne da bi to ogrozilo odločitev o nakupu.</a:t>
                </a:r>
                <a:endParaRPr lang="pl-PL" sz="2000" dirty="0">
                  <a:effectLst/>
                  <a:highlight>
                    <a:srgbClr val="FFFFFF"/>
                  </a:highlight>
                  <a:latin typeface="Times New Roman" panose="02020603050405020304" pitchFamily="18" charset="0"/>
                  <a:ea typeface="Times New Roman" panose="02020603050405020304" pitchFamily="18" charset="0"/>
                </a:endParaRPr>
              </a:p>
              <a:p>
                <a:pPr/>
                <a14:m>
                  <m:oMathPara xmlns:m="http://schemas.openxmlformats.org/officeDocument/2006/math">
                    <m:oMathParaPr>
                      <m:jc m:val="centerGroup"/>
                    </m:oMathParaPr>
                    <m:oMath xmlns:m="http://schemas.openxmlformats.org/officeDocument/2006/math">
                      <m:sSub>
                        <m:sSubPr>
                          <m:ctrlPr>
                            <a:rPr lang="pl-PL" sz="2000" i="1">
                              <a:solidFill>
                                <a:srgbClr val="000000"/>
                              </a:solidFill>
                              <a:effectLst/>
                              <a:latin typeface="Cambria Math" panose="02040503050406030204" pitchFamily="18" charset="0"/>
                              <a:cs typeface="Segoe UI" panose="020B0502040204020203" pitchFamily="34" charset="0"/>
                            </a:rPr>
                          </m:ctrlPr>
                        </m:sSubPr>
                        <m:e>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𝑋</m:t>
                          </m:r>
                        </m:e>
                        <m:sub>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𝑘</m:t>
                          </m:r>
                        </m:sub>
                      </m:sSub>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m:t>
                      </m:r>
                      <m:f>
                        <m:fPr>
                          <m:ctrlPr>
                            <a:rPr lang="pl-PL" sz="2000" i="1">
                              <a:solidFill>
                                <a:srgbClr val="000000"/>
                              </a:solidFill>
                              <a:effectLst/>
                              <a:latin typeface="Cambria Math" panose="02040503050406030204" pitchFamily="18" charset="0"/>
                              <a:cs typeface="Segoe UI" panose="020B0502040204020203" pitchFamily="34" charset="0"/>
                            </a:rPr>
                          </m:ctrlPr>
                        </m:fPr>
                        <m:num>
                          <m:sSub>
                            <m:sSubPr>
                              <m:ctrlPr>
                                <a:rPr lang="pl-PL" sz="2000" i="1">
                                  <a:solidFill>
                                    <a:srgbClr val="000000"/>
                                  </a:solidFill>
                                  <a:effectLst/>
                                  <a:latin typeface="Cambria Math" panose="02040503050406030204" pitchFamily="18" charset="0"/>
                                  <a:cs typeface="Segoe UI" panose="020B0502040204020203" pitchFamily="34" charset="0"/>
                                </a:rPr>
                              </m:ctrlPr>
                            </m:sSubPr>
                            <m:e>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𝑘</m:t>
                              </m:r>
                            </m:e>
                            <m:sub>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𝑖</m:t>
                              </m:r>
                            </m:sub>
                          </m:sSub>
                        </m:num>
                        <m:den>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𝐶</m:t>
                          </m:r>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m:t>
                          </m:r>
                          <m:sSub>
                            <m:sSubPr>
                              <m:ctrlPr>
                                <a:rPr lang="pl-PL" sz="2000" i="1">
                                  <a:solidFill>
                                    <a:srgbClr val="000000"/>
                                  </a:solidFill>
                                  <a:effectLst/>
                                  <a:latin typeface="Cambria Math" panose="02040503050406030204" pitchFamily="18" charset="0"/>
                                  <a:cs typeface="Segoe UI" panose="020B0502040204020203" pitchFamily="34" charset="0"/>
                                </a:rPr>
                              </m:ctrlPr>
                            </m:sSubPr>
                            <m:e>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𝑘</m:t>
                              </m:r>
                            </m:e>
                            <m:sub>
                              <m:r>
                                <a:rPr lang="pl-PL" sz="2000" i="1">
                                  <a:solidFill>
                                    <a:srgbClr val="000000"/>
                                  </a:solidFill>
                                  <a:effectLst/>
                                  <a:latin typeface="Cambria Math" panose="02040503050406030204" pitchFamily="18" charset="0"/>
                                  <a:ea typeface="Calibri" panose="020F0502020204030204" pitchFamily="34" charset="0"/>
                                  <a:cs typeface="Segoe UI" panose="020B0502040204020203" pitchFamily="34" charset="0"/>
                                </a:rPr>
                                <m:t>𝑣</m:t>
                              </m:r>
                            </m:sub>
                          </m:sSub>
                        </m:den>
                      </m:f>
                    </m:oMath>
                  </m:oMathPara>
                </a14:m>
                <a:endParaRPr lang="pl-PL" dirty="0"/>
              </a:p>
            </p:txBody>
          </p:sp>
        </mc:Choice>
        <mc:Fallback xmlns:p14="http://schemas.microsoft.com/office/powerpoint/2010/main" xmlns:a16="http://schemas.microsoft.com/office/drawing/2014/main" xmlns="">
          <p:sp>
            <p:nvSpPr>
              <p:cNvPr id="10" name="pole tekstowe 9">
                <a:extLst>
                  <a:ext uri="{FF2B5EF4-FFF2-40B4-BE49-F238E27FC236}">
                    <a16:creationId xmlns:a16="http://schemas.microsoft.com/office/drawing/2014/main" id="{E3A55C85-5F28-94D0-8F2D-9CC1C2836EB5}"/>
                  </a:ext>
                </a:extLst>
              </p:cNvPr>
              <p:cNvSpPr txBox="1">
                <a:spLocks noRot="1" noChangeAspect="1" noMove="1" noResize="1" noEditPoints="1" noAdjustHandles="1" noChangeArrowheads="1" noChangeShapeType="1" noTextEdit="1"/>
              </p:cNvSpPr>
              <p:nvPr/>
            </p:nvSpPr>
            <p:spPr>
              <a:xfrm>
                <a:off x="6837680" y="1832754"/>
                <a:ext cx="4632960" cy="2882969"/>
              </a:xfrm>
              <a:prstGeom prst="rect">
                <a:avLst/>
              </a:prstGeom>
              <a:blipFill>
                <a:blip r:embed="rId4"/>
                <a:stretch>
                  <a:fillRect l="-1184" r="-2500"/>
                </a:stretch>
              </a:blipFill>
            </p:spPr>
            <p:txBody>
              <a:bodyPr/>
              <a:lstStyle/>
              <a:p>
                <a:r>
                  <a:rPr lang="en-GB">
                    <a:noFill/>
                  </a:rPr>
                  <a:t> </a:t>
                </a:r>
              </a:p>
            </p:txBody>
          </p:sp>
        </mc:Fallback>
      </mc:AlternateContent>
      <p:pic>
        <p:nvPicPr>
          <p:cNvPr id="2" name="Slika 1">
            <a:extLst>
              <a:ext uri="{FF2B5EF4-FFF2-40B4-BE49-F238E27FC236}">
                <a16:creationId xmlns:a16="http://schemas.microsoft.com/office/drawing/2014/main" id="{46AFD310-3DA4-15D2-C1EE-0AA50D7A30FF}"/>
              </a:ext>
            </a:extLst>
          </p:cNvPr>
          <p:cNvPicPr>
            <a:picLocks noChangeAspect="1"/>
          </p:cNvPicPr>
          <p:nvPr/>
        </p:nvPicPr>
        <p:blipFill>
          <a:blip r:embed="rId5"/>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EA81E296-C1E0-C1FF-9D69-DB4B1552EECA}"/>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4F592A92-4461-D32D-6399-B9CED6DDE712}"/>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34232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Faze </a:t>
            </a:r>
            <a:r>
              <a:rPr lang="pl-PL" dirty="0"/>
              <a:t>analize </a:t>
            </a:r>
            <a:r>
              <a:rPr lang="pl-PL" dirty="0" err="1"/>
              <a:t>Make-or-Buy </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21452" y="6545828"/>
            <a:ext cx="4580467" cy="312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Vir: </a:t>
            </a:r>
            <a:r>
              <a:rPr lang="pl-PL" sz="1200" dirty="0" err="1">
                <a:solidFill>
                  <a:srgbClr val="7F7F7F"/>
                </a:solidFill>
              </a:rPr>
              <a:t>Müller-Die </a:t>
            </a:r>
            <a:r>
              <a:rPr lang="pl-PL" sz="1200" dirty="0">
                <a:solidFill>
                  <a:srgbClr val="7F7F7F"/>
                </a:solidFill>
              </a:rPr>
              <a:t>lila </a:t>
            </a:r>
            <a:r>
              <a:rPr lang="pl-PL" sz="1200" dirty="0" err="1">
                <a:solidFill>
                  <a:srgbClr val="7F7F7F"/>
                </a:solidFill>
              </a:rPr>
              <a:t>Logistik</a:t>
            </a:r>
            <a:endParaRPr lang="pl-PL" sz="1200" dirty="0">
              <a:solidFill>
                <a:srgbClr val="7F7F7F"/>
              </a:solidFill>
            </a:endParaRP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1353819" y="3618293"/>
            <a:ext cx="2504441" cy="2852967"/>
          </a:xfrm>
        </p:spPr>
        <p:txBody>
          <a:bodyPr>
            <a:normAutofit/>
          </a:bodyPr>
          <a:lstStyle/>
          <a:p>
            <a:pPr marL="0" indent="0" algn="just">
              <a:buNone/>
            </a:pPr>
            <a:r>
              <a:rPr lang="en-US" sz="1400" dirty="0"/>
              <a:t>Obstajajo standardni logistični procesi, kot so prevoz, skladiščenje, pošiljanje, uvoz, izvoz in carinjenje, ter podporni logistični procesi, ki vključujejo na primer pripravo, zagon, pakiranje, vračila in zaloge. Ta delitev je potrebna za odločitev o </a:t>
            </a:r>
            <a:r>
              <a:rPr lang="en-US" sz="1400" dirty="0">
                <a:solidFill>
                  <a:srgbClr val="4472C4"/>
                </a:solidFill>
              </a:rPr>
              <a:t>obsegu zunanjega izvajanja </a:t>
            </a:r>
            <a:r>
              <a:rPr lang="en-US" sz="1400" dirty="0"/>
              <a:t>in modelu delovanja.</a:t>
            </a:r>
          </a:p>
        </p:txBody>
      </p:sp>
      <p:pic>
        <p:nvPicPr>
          <p:cNvPr id="2" name="Obraz 1">
            <a:extLst>
              <a:ext uri="{FF2B5EF4-FFF2-40B4-BE49-F238E27FC236}">
                <a16:creationId xmlns:a16="http://schemas.microsoft.com/office/drawing/2014/main" id="{EF7B8826-9B11-7FA8-F3B3-B67895691569}"/>
              </a:ext>
            </a:extLst>
          </p:cNvPr>
          <p:cNvPicPr>
            <a:picLocks noChangeAspect="1"/>
          </p:cNvPicPr>
          <p:nvPr/>
        </p:nvPicPr>
        <p:blipFill rotWithShape="1">
          <a:blip r:embed="rId2"/>
          <a:srcRect b="8393"/>
          <a:stretch/>
        </p:blipFill>
        <p:spPr>
          <a:xfrm>
            <a:off x="1497751" y="1129433"/>
            <a:ext cx="9966961" cy="2426567"/>
          </a:xfrm>
          <a:prstGeom prst="rect">
            <a:avLst/>
          </a:prstGeom>
        </p:spPr>
      </p:pic>
      <p:sp>
        <p:nvSpPr>
          <p:cNvPr id="7" name="Prostokąt 6">
            <a:extLst>
              <a:ext uri="{FF2B5EF4-FFF2-40B4-BE49-F238E27FC236}">
                <a16:creationId xmlns:a16="http://schemas.microsoft.com/office/drawing/2014/main" id="{D9AA279D-8346-AC41-2B06-5CDCDEEFBD9B}"/>
              </a:ext>
            </a:extLst>
          </p:cNvPr>
          <p:cNvSpPr/>
          <p:nvPr/>
        </p:nvSpPr>
        <p:spPr>
          <a:xfrm>
            <a:off x="1865376" y="2868369"/>
            <a:ext cx="1481328" cy="217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zawartości 2">
            <a:extLst>
              <a:ext uri="{FF2B5EF4-FFF2-40B4-BE49-F238E27FC236}">
                <a16:creationId xmlns:a16="http://schemas.microsoft.com/office/drawing/2014/main" id="{A450977D-F526-48D9-4C2F-1A18164345F7}"/>
              </a:ext>
            </a:extLst>
          </p:cNvPr>
          <p:cNvSpPr txBox="1">
            <a:spLocks/>
          </p:cNvSpPr>
          <p:nvPr/>
        </p:nvSpPr>
        <p:spPr>
          <a:xfrm>
            <a:off x="1787993" y="2793802"/>
            <a:ext cx="2011681" cy="291970"/>
          </a:xfrm>
          <a:prstGeom prst="rect">
            <a:avLst/>
          </a:prstGeom>
          <a:no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800" b="1" dirty="0" err="1">
                <a:solidFill>
                  <a:srgbClr val="B342D9"/>
                </a:solidFill>
              </a:rPr>
              <a:t>Priprava</a:t>
            </a:r>
            <a:endParaRPr lang="en-US" sz="1800" b="1" dirty="0">
              <a:solidFill>
                <a:srgbClr val="B342D9"/>
              </a:solidFill>
            </a:endParaRPr>
          </a:p>
        </p:txBody>
      </p:sp>
      <p:sp>
        <p:nvSpPr>
          <p:cNvPr id="8" name="Prostokąt 7">
            <a:extLst>
              <a:ext uri="{FF2B5EF4-FFF2-40B4-BE49-F238E27FC236}">
                <a16:creationId xmlns:a16="http://schemas.microsoft.com/office/drawing/2014/main" id="{56636306-4823-3E0B-140D-6E64391EF390}"/>
              </a:ext>
            </a:extLst>
          </p:cNvPr>
          <p:cNvSpPr/>
          <p:nvPr/>
        </p:nvSpPr>
        <p:spPr>
          <a:xfrm>
            <a:off x="3982721" y="2793802"/>
            <a:ext cx="1481328" cy="217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zawartości 2">
            <a:extLst>
              <a:ext uri="{FF2B5EF4-FFF2-40B4-BE49-F238E27FC236}">
                <a16:creationId xmlns:a16="http://schemas.microsoft.com/office/drawing/2014/main" id="{A6CA007F-D636-1197-4A95-D88026562002}"/>
              </a:ext>
            </a:extLst>
          </p:cNvPr>
          <p:cNvSpPr txBox="1">
            <a:spLocks/>
          </p:cNvSpPr>
          <p:nvPr/>
        </p:nvSpPr>
        <p:spPr>
          <a:xfrm>
            <a:off x="4002873" y="2756518"/>
            <a:ext cx="2011681" cy="291970"/>
          </a:xfrm>
          <a:prstGeom prst="rect">
            <a:avLst/>
          </a:prstGeom>
          <a:noFill/>
          <a:ln>
            <a:solidFill>
              <a:schemeClr val="bg1"/>
            </a:solidFill>
          </a:ln>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800" b="1" dirty="0" err="1">
                <a:solidFill>
                  <a:srgbClr val="B342D9"/>
                </a:solidFill>
              </a:rPr>
              <a:t>Zbiranje </a:t>
            </a:r>
            <a:r>
              <a:rPr lang="pl-PL" sz="1800" b="1" dirty="0">
                <a:solidFill>
                  <a:srgbClr val="B342D9"/>
                </a:solidFill>
              </a:rPr>
              <a:t>podatkov</a:t>
            </a:r>
            <a:endParaRPr lang="en-US" sz="1800" b="1" dirty="0">
              <a:solidFill>
                <a:srgbClr val="B342D9"/>
              </a:solidFill>
            </a:endParaRPr>
          </a:p>
        </p:txBody>
      </p:sp>
      <p:sp>
        <p:nvSpPr>
          <p:cNvPr id="10" name="Prostokąt 9">
            <a:extLst>
              <a:ext uri="{FF2B5EF4-FFF2-40B4-BE49-F238E27FC236}">
                <a16:creationId xmlns:a16="http://schemas.microsoft.com/office/drawing/2014/main" id="{2DEDE17A-75A3-C9EF-9F75-39C1876F1BDF}"/>
              </a:ext>
            </a:extLst>
          </p:cNvPr>
          <p:cNvSpPr/>
          <p:nvPr/>
        </p:nvSpPr>
        <p:spPr>
          <a:xfrm>
            <a:off x="6388609" y="2831085"/>
            <a:ext cx="1481328" cy="217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zawartości 2">
            <a:extLst>
              <a:ext uri="{FF2B5EF4-FFF2-40B4-BE49-F238E27FC236}">
                <a16:creationId xmlns:a16="http://schemas.microsoft.com/office/drawing/2014/main" id="{0E3389C4-B669-D65C-D214-9FE493E0020A}"/>
              </a:ext>
            </a:extLst>
          </p:cNvPr>
          <p:cNvSpPr txBox="1">
            <a:spLocks/>
          </p:cNvSpPr>
          <p:nvPr/>
        </p:nvSpPr>
        <p:spPr>
          <a:xfrm>
            <a:off x="6418589" y="2750382"/>
            <a:ext cx="2011681" cy="291970"/>
          </a:xfrm>
          <a:prstGeom prst="rect">
            <a:avLst/>
          </a:prstGeom>
          <a:no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800" b="1" dirty="0">
                <a:solidFill>
                  <a:srgbClr val="B342D9"/>
                </a:solidFill>
              </a:rPr>
              <a:t>Analiza</a:t>
            </a:r>
            <a:endParaRPr lang="en-US" sz="1800" b="1" dirty="0">
              <a:solidFill>
                <a:srgbClr val="B342D9"/>
              </a:solidFill>
            </a:endParaRPr>
          </a:p>
        </p:txBody>
      </p:sp>
      <p:sp>
        <p:nvSpPr>
          <p:cNvPr id="12" name="Prostokąt 11">
            <a:extLst>
              <a:ext uri="{FF2B5EF4-FFF2-40B4-BE49-F238E27FC236}">
                <a16:creationId xmlns:a16="http://schemas.microsoft.com/office/drawing/2014/main" id="{4023C607-BD9B-4913-D0AC-CA345F7FC84E}"/>
              </a:ext>
            </a:extLst>
          </p:cNvPr>
          <p:cNvSpPr/>
          <p:nvPr/>
        </p:nvSpPr>
        <p:spPr>
          <a:xfrm>
            <a:off x="8970948" y="2863229"/>
            <a:ext cx="1481328" cy="2174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ymbol zastępczy zawartości 2">
            <a:extLst>
              <a:ext uri="{FF2B5EF4-FFF2-40B4-BE49-F238E27FC236}">
                <a16:creationId xmlns:a16="http://schemas.microsoft.com/office/drawing/2014/main" id="{F71C36C2-28D6-8868-F85D-30FB83A4E533}"/>
              </a:ext>
            </a:extLst>
          </p:cNvPr>
          <p:cNvSpPr txBox="1">
            <a:spLocks/>
          </p:cNvSpPr>
          <p:nvPr/>
        </p:nvSpPr>
        <p:spPr>
          <a:xfrm>
            <a:off x="8705771" y="2750382"/>
            <a:ext cx="2011681" cy="291970"/>
          </a:xfrm>
          <a:prstGeom prst="rect">
            <a:avLst/>
          </a:prstGeom>
          <a:noFill/>
          <a:ln>
            <a:solidFill>
              <a:schemeClr val="bg1"/>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800" b="1" dirty="0" err="1">
                <a:solidFill>
                  <a:srgbClr val="B342D9"/>
                </a:solidFill>
              </a:rPr>
              <a:t>Primerjava</a:t>
            </a:r>
            <a:endParaRPr lang="en-US" sz="1800" b="1" dirty="0">
              <a:solidFill>
                <a:srgbClr val="B342D9"/>
              </a:solidFill>
            </a:endParaRPr>
          </a:p>
        </p:txBody>
      </p:sp>
      <p:sp>
        <p:nvSpPr>
          <p:cNvPr id="14" name="Symbol zastępczy zawartości 2">
            <a:extLst>
              <a:ext uri="{FF2B5EF4-FFF2-40B4-BE49-F238E27FC236}">
                <a16:creationId xmlns:a16="http://schemas.microsoft.com/office/drawing/2014/main" id="{F54B394D-12F1-AA0C-FF6D-6C7B0D19876D}"/>
              </a:ext>
            </a:extLst>
          </p:cNvPr>
          <p:cNvSpPr txBox="1">
            <a:spLocks/>
          </p:cNvSpPr>
          <p:nvPr/>
        </p:nvSpPr>
        <p:spPr>
          <a:xfrm>
            <a:off x="1787992" y="3109904"/>
            <a:ext cx="2011681" cy="447100"/>
          </a:xfrm>
          <a:prstGeom prst="rect">
            <a:avLst/>
          </a:prstGeom>
          <a:solidFill>
            <a:schemeClr val="bg1"/>
          </a:solidFill>
          <a:ln>
            <a:solidFill>
              <a:schemeClr val="bg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800" b="1" dirty="0">
                <a:solidFill>
                  <a:srgbClr val="000000"/>
                </a:solidFill>
              </a:rPr>
              <a:t>na analizo Make-or-Buy</a:t>
            </a:r>
            <a:endParaRPr lang="en-US" sz="1800" b="1" dirty="0">
              <a:solidFill>
                <a:srgbClr val="000000"/>
              </a:solidFill>
            </a:endParaRPr>
          </a:p>
        </p:txBody>
      </p:sp>
      <p:sp>
        <p:nvSpPr>
          <p:cNvPr id="15" name="Symbol zastępczy zawartości 2">
            <a:extLst>
              <a:ext uri="{FF2B5EF4-FFF2-40B4-BE49-F238E27FC236}">
                <a16:creationId xmlns:a16="http://schemas.microsoft.com/office/drawing/2014/main" id="{BB805CB5-DEFB-78D2-D06B-D806634F6DB3}"/>
              </a:ext>
            </a:extLst>
          </p:cNvPr>
          <p:cNvSpPr txBox="1">
            <a:spLocks/>
          </p:cNvSpPr>
          <p:nvPr/>
        </p:nvSpPr>
        <p:spPr>
          <a:xfrm>
            <a:off x="3894843" y="3082096"/>
            <a:ext cx="2119711" cy="536198"/>
          </a:xfrm>
          <a:prstGeom prst="rect">
            <a:avLst/>
          </a:prstGeom>
          <a:solidFill>
            <a:schemeClr val="bg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500" b="1" dirty="0">
                <a:solidFill>
                  <a:srgbClr val="000000"/>
                </a:solidFill>
              </a:rPr>
              <a:t>s postavljanjem pravih vprašanj</a:t>
            </a:r>
            <a:endParaRPr lang="en-US" sz="1500" b="1" dirty="0">
              <a:solidFill>
                <a:srgbClr val="000000"/>
              </a:solidFill>
            </a:endParaRPr>
          </a:p>
        </p:txBody>
      </p:sp>
      <p:sp>
        <p:nvSpPr>
          <p:cNvPr id="16" name="Symbol zastępczy zawartości 2">
            <a:extLst>
              <a:ext uri="{FF2B5EF4-FFF2-40B4-BE49-F238E27FC236}">
                <a16:creationId xmlns:a16="http://schemas.microsoft.com/office/drawing/2014/main" id="{99AEBEBF-89FD-1305-89BA-E3F514D699D8}"/>
              </a:ext>
            </a:extLst>
          </p:cNvPr>
          <p:cNvSpPr txBox="1">
            <a:spLocks/>
          </p:cNvSpPr>
          <p:nvPr/>
        </p:nvSpPr>
        <p:spPr>
          <a:xfrm>
            <a:off x="6481231" y="3028009"/>
            <a:ext cx="2119711" cy="536198"/>
          </a:xfrm>
          <a:prstGeom prst="rect">
            <a:avLst/>
          </a:prstGeom>
          <a:solidFill>
            <a:schemeClr val="bg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500" b="1" dirty="0" err="1">
                <a:solidFill>
                  <a:srgbClr val="000000"/>
                </a:solidFill>
              </a:rPr>
              <a:t>zbranih </a:t>
            </a:r>
            <a:r>
              <a:rPr lang="pl-PL" sz="1500" b="1" dirty="0">
                <a:solidFill>
                  <a:srgbClr val="000000"/>
                </a:solidFill>
              </a:rPr>
              <a:t>podatkovnih </a:t>
            </a:r>
            <a:r>
              <a:rPr lang="pl-PL" sz="1500" b="1" dirty="0" err="1">
                <a:solidFill>
                  <a:srgbClr val="000000"/>
                </a:solidFill>
              </a:rPr>
              <a:t>nizov</a:t>
            </a:r>
            <a:endParaRPr lang="en-US" sz="1500" b="1" dirty="0">
              <a:solidFill>
                <a:srgbClr val="000000"/>
              </a:solidFill>
            </a:endParaRPr>
          </a:p>
        </p:txBody>
      </p:sp>
      <p:sp>
        <p:nvSpPr>
          <p:cNvPr id="17" name="Symbol zastępczy zawartości 2">
            <a:extLst>
              <a:ext uri="{FF2B5EF4-FFF2-40B4-BE49-F238E27FC236}">
                <a16:creationId xmlns:a16="http://schemas.microsoft.com/office/drawing/2014/main" id="{7E0CB2F6-7239-51E5-CB0C-48BB91540EB5}"/>
              </a:ext>
            </a:extLst>
          </p:cNvPr>
          <p:cNvSpPr txBox="1">
            <a:spLocks/>
          </p:cNvSpPr>
          <p:nvPr/>
        </p:nvSpPr>
        <p:spPr>
          <a:xfrm>
            <a:off x="8929472" y="3065355"/>
            <a:ext cx="2119711" cy="536198"/>
          </a:xfrm>
          <a:prstGeom prst="rect">
            <a:avLst/>
          </a:prstGeom>
          <a:solidFill>
            <a:schemeClr val="bg1"/>
          </a:solidFill>
          <a:ln>
            <a:solidFill>
              <a:schemeClr val="bg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500" b="1" dirty="0" err="1">
                <a:solidFill>
                  <a:srgbClr val="000000"/>
                </a:solidFill>
              </a:rPr>
              <a:t>skupnih stroškov</a:t>
            </a:r>
            <a:endParaRPr lang="en-US" sz="1500" b="1" dirty="0">
              <a:solidFill>
                <a:srgbClr val="000000"/>
              </a:solidFill>
            </a:endParaRPr>
          </a:p>
        </p:txBody>
      </p:sp>
      <p:sp>
        <p:nvSpPr>
          <p:cNvPr id="18" name="Symbol zastępczy zawartości 2">
            <a:extLst>
              <a:ext uri="{FF2B5EF4-FFF2-40B4-BE49-F238E27FC236}">
                <a16:creationId xmlns:a16="http://schemas.microsoft.com/office/drawing/2014/main" id="{CE41580B-4E97-A26B-EB56-82A863109DEB}"/>
              </a:ext>
            </a:extLst>
          </p:cNvPr>
          <p:cNvSpPr txBox="1">
            <a:spLocks/>
          </p:cNvSpPr>
          <p:nvPr/>
        </p:nvSpPr>
        <p:spPr>
          <a:xfrm>
            <a:off x="3874523" y="3618293"/>
            <a:ext cx="2504441" cy="2852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solidFill>
                  <a:srgbClr val="4472C4"/>
                </a:solidFill>
              </a:rPr>
              <a:t>Kakovost </a:t>
            </a:r>
            <a:r>
              <a:rPr lang="en-US" sz="1400" dirty="0"/>
              <a:t>nadaljnjih rezultatov analize je odvisna le od pravilnosti podatkov. Zato je treba v podjetju zbrati ali shraniti vse potrebne podatke o zaposlenih in tistih, ki odgovarjajo na vprašanje, ali je treba logistične sisteme, npr. industrijske tovornjake ali upravljanje skladišč, prenesti ali opraviti z zunanjimi subjekti</a:t>
            </a:r>
          </a:p>
        </p:txBody>
      </p:sp>
      <p:sp>
        <p:nvSpPr>
          <p:cNvPr id="19" name="Symbol zastępczy zawartości 2">
            <a:extLst>
              <a:ext uri="{FF2B5EF4-FFF2-40B4-BE49-F238E27FC236}">
                <a16:creationId xmlns:a16="http://schemas.microsoft.com/office/drawing/2014/main" id="{ACB03878-B168-93BC-9F88-2E0E4B69EDDF}"/>
              </a:ext>
            </a:extLst>
          </p:cNvPr>
          <p:cNvSpPr txBox="1">
            <a:spLocks/>
          </p:cNvSpPr>
          <p:nvPr/>
        </p:nvSpPr>
        <p:spPr>
          <a:xfrm>
            <a:off x="6388609" y="3618292"/>
            <a:ext cx="2504441" cy="2852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pl-PL" sz="1400" dirty="0" err="1"/>
              <a:t>V tej </a:t>
            </a:r>
            <a:r>
              <a:rPr lang="en-US" sz="1400" dirty="0"/>
              <a:t>fazi se podatki </a:t>
            </a:r>
            <a:r>
              <a:rPr lang="en-US" sz="1400" dirty="0">
                <a:solidFill>
                  <a:srgbClr val="4472C4"/>
                </a:solidFill>
              </a:rPr>
              <a:t>ocenijo in analizirajo</a:t>
            </a:r>
            <a:r>
              <a:rPr lang="en-US" sz="1400" dirty="0"/>
              <a:t>. Rezultati analize make-or-buy se najpogosteje izvedejo z uporabo nabora vrednosti kazalnikov iz primerjalne analize (benchmark), ki se zbirajo med operativnim izvajanjem naročil za stranke</a:t>
            </a:r>
          </a:p>
        </p:txBody>
      </p:sp>
      <p:sp>
        <p:nvSpPr>
          <p:cNvPr id="20" name="Symbol zastępczy zawartości 2">
            <a:extLst>
              <a:ext uri="{FF2B5EF4-FFF2-40B4-BE49-F238E27FC236}">
                <a16:creationId xmlns:a16="http://schemas.microsoft.com/office/drawing/2014/main" id="{C9FF991D-E060-0D4E-87AD-451937D2C730}"/>
              </a:ext>
            </a:extLst>
          </p:cNvPr>
          <p:cNvSpPr txBox="1">
            <a:spLocks/>
          </p:cNvSpPr>
          <p:nvPr/>
        </p:nvSpPr>
        <p:spPr>
          <a:xfrm>
            <a:off x="8849358" y="3556000"/>
            <a:ext cx="2504441" cy="28529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1400" dirty="0"/>
              <a:t>Narejena je jasna </a:t>
            </a:r>
            <a:r>
              <a:rPr lang="en-US" sz="1400" dirty="0">
                <a:solidFill>
                  <a:srgbClr val="4472C4"/>
                </a:solidFill>
              </a:rPr>
              <a:t>primerjava </a:t>
            </a:r>
            <a:r>
              <a:rPr lang="en-US" sz="1400" dirty="0"/>
              <a:t>med logističnimi stroški v podjetju in logističnimi stroški zunanjega ponudnika storitev. V zvezi z zaposlenimi se na primer primerjajo skupni stroški osebja v organizaciji s skupnimi stroški osebja zunanjega subjekta.</a:t>
            </a:r>
          </a:p>
        </p:txBody>
      </p:sp>
      <p:pic>
        <p:nvPicPr>
          <p:cNvPr id="21" name="Slika 20">
            <a:extLst>
              <a:ext uri="{FF2B5EF4-FFF2-40B4-BE49-F238E27FC236}">
                <a16:creationId xmlns:a16="http://schemas.microsoft.com/office/drawing/2014/main" id="{F546A0D4-E325-10D6-7477-0277DD98959F}"/>
              </a:ext>
            </a:extLst>
          </p:cNvPr>
          <p:cNvPicPr>
            <a:picLocks noChangeAspect="1"/>
          </p:cNvPicPr>
          <p:nvPr/>
        </p:nvPicPr>
        <p:blipFill>
          <a:blip r:embed="rId3"/>
          <a:stretch>
            <a:fillRect/>
          </a:stretch>
        </p:blipFill>
        <p:spPr>
          <a:xfrm>
            <a:off x="11493106" y="6134490"/>
            <a:ext cx="635235" cy="644763"/>
          </a:xfrm>
          <a:prstGeom prst="rect">
            <a:avLst/>
          </a:prstGeom>
          <a:solidFill>
            <a:schemeClr val="bg1"/>
          </a:solidFill>
        </p:spPr>
      </p:pic>
      <p:sp>
        <p:nvSpPr>
          <p:cNvPr id="22" name="PoljeZBesedilom 21">
            <a:extLst>
              <a:ext uri="{FF2B5EF4-FFF2-40B4-BE49-F238E27FC236}">
                <a16:creationId xmlns:a16="http://schemas.microsoft.com/office/drawing/2014/main" id="{43888FA8-9712-B747-4214-62E2C891483F}"/>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23" name="PoljeZBesedilom 22">
            <a:extLst>
              <a:ext uri="{FF2B5EF4-FFF2-40B4-BE49-F238E27FC236}">
                <a16:creationId xmlns:a16="http://schemas.microsoft.com/office/drawing/2014/main" id="{9F17D7A6-9BFB-8182-6D09-5DF1F1B75A05}"/>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46757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p:bldP spid="19"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Zunanje izvajanje logistike</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Witkowski, 2008</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655516"/>
            <a:ext cx="10515600" cy="4351338"/>
          </a:xfrm>
        </p:spPr>
        <p:txBody>
          <a:bodyPr>
            <a:normAutofit/>
          </a:bodyPr>
          <a:lstStyle/>
          <a:p>
            <a:pPr algn="just"/>
            <a:r>
              <a:rPr lang="en-US" dirty="0"/>
              <a:t>V okviru zunanjega izvajanja so najpogosteje oddana področja, ki niso ključne kompetence podjetja, temveč ga le podpirajo</a:t>
            </a:r>
            <a:r>
              <a:rPr lang="pl-PL" dirty="0"/>
              <a:t>;</a:t>
            </a:r>
          </a:p>
          <a:p>
            <a:pPr algn="just"/>
            <a:r>
              <a:rPr lang="en-US" dirty="0"/>
              <a:t>Če logistika ni temeljna dejavnost podjetja, lahko prenos organizacije in/ali izvedbe vseh ali dela logističnih procesov na pristojne dobavitelje, specializirane za zagotavljanje logističnih storitev, znatno poveča učinkovitost logističnih procesov</a:t>
            </a:r>
            <a:r>
              <a:rPr lang="pl-PL" dirty="0"/>
              <a:t>.</a:t>
            </a:r>
            <a:endParaRPr lang="en-US" dirty="0"/>
          </a:p>
        </p:txBody>
      </p:sp>
      <p:pic>
        <p:nvPicPr>
          <p:cNvPr id="2" name="Slika 1">
            <a:extLst>
              <a:ext uri="{FF2B5EF4-FFF2-40B4-BE49-F238E27FC236}">
                <a16:creationId xmlns:a16="http://schemas.microsoft.com/office/drawing/2014/main" id="{6E97F3B7-FC92-A951-A350-35681895D1EF}"/>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7906A10A-CF69-39EE-663E-8F340A584966}"/>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CA1D3086-7569-9A7E-A5F1-5220CFB36EFA}"/>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783084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Zunanje izvajanje logistike</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Gąsowska,2016</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655516"/>
            <a:ext cx="10515600" cy="4351338"/>
          </a:xfrm>
        </p:spPr>
        <p:txBody>
          <a:bodyPr>
            <a:normAutofit/>
          </a:bodyPr>
          <a:lstStyle/>
          <a:p>
            <a:pPr algn="just"/>
            <a:r>
              <a:rPr lang="en-US" sz="3200" dirty="0"/>
              <a:t>S sodelovanjem med organizacijo in logističnim operaterjem je mogoče doseči naslednje cilje</a:t>
            </a:r>
            <a:r>
              <a:rPr lang="pl-PL" sz="3200" dirty="0"/>
              <a:t>:</a:t>
            </a:r>
          </a:p>
          <a:p>
            <a:pPr lvl="1" algn="just"/>
            <a:r>
              <a:rPr lang="en-US" sz="2800" dirty="0"/>
              <a:t>izboljšanje kakovosti storitev za stranke</a:t>
            </a:r>
            <a:r>
              <a:rPr lang="pl-PL" sz="2800" dirty="0"/>
              <a:t>;</a:t>
            </a:r>
            <a:endParaRPr lang="en-US" sz="2800" dirty="0"/>
          </a:p>
          <a:p>
            <a:pPr lvl="1" algn="just"/>
            <a:r>
              <a:rPr lang="en-US" sz="2800" dirty="0"/>
              <a:t>krajši čas izvedbe cikla naročila</a:t>
            </a:r>
            <a:r>
              <a:rPr lang="pl-PL" sz="2800" dirty="0"/>
              <a:t>;</a:t>
            </a:r>
            <a:endParaRPr lang="en-US" sz="2800" dirty="0"/>
          </a:p>
          <a:p>
            <a:pPr lvl="1" algn="just"/>
            <a:r>
              <a:rPr lang="en-US" sz="2800" dirty="0"/>
              <a:t>boljša kakovost in garancija za dobavo</a:t>
            </a:r>
            <a:r>
              <a:rPr lang="pl-PL" sz="2800" dirty="0"/>
              <a:t>;</a:t>
            </a:r>
            <a:endParaRPr lang="en-US" sz="2800" dirty="0"/>
          </a:p>
          <a:p>
            <a:pPr lvl="1" algn="just"/>
            <a:r>
              <a:rPr lang="en-US" sz="2800" dirty="0"/>
              <a:t>hitrejši pretok in večja preglednost informacij</a:t>
            </a:r>
            <a:r>
              <a:rPr lang="pl-PL" sz="2800" dirty="0"/>
              <a:t>;</a:t>
            </a:r>
            <a:endParaRPr lang="en-US" sz="2800" dirty="0"/>
          </a:p>
          <a:p>
            <a:pPr lvl="1" algn="just"/>
            <a:r>
              <a:rPr lang="en-US" sz="2800" dirty="0"/>
              <a:t>učinkovitejša uporaba sredstev</a:t>
            </a:r>
            <a:r>
              <a:rPr lang="pl-PL" sz="2800" dirty="0"/>
              <a:t>.</a:t>
            </a:r>
            <a:endParaRPr lang="en-US" sz="2800" dirty="0"/>
          </a:p>
          <a:p>
            <a:pPr lvl="1" algn="just"/>
            <a:endParaRPr lang="en-US" sz="2800" dirty="0"/>
          </a:p>
        </p:txBody>
      </p:sp>
      <p:pic>
        <p:nvPicPr>
          <p:cNvPr id="2" name="Slika 1">
            <a:extLst>
              <a:ext uri="{FF2B5EF4-FFF2-40B4-BE49-F238E27FC236}">
                <a16:creationId xmlns:a16="http://schemas.microsoft.com/office/drawing/2014/main" id="{6CD244C8-A68C-485E-3C9C-48AD0CCC9A39}"/>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D01A9DED-0C7F-69C3-7915-C2F3138BBF74}"/>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6C4BFF86-8446-EDC7-D69E-55FE2950A38C}"/>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924714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Kazalniki </a:t>
            </a:r>
            <a:r>
              <a:rPr lang="pl-PL" dirty="0"/>
              <a:t>zunanjega izvajanja logističnih storitev</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Szukalski, 2016</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655516"/>
            <a:ext cx="10515600" cy="4603044"/>
          </a:xfrm>
        </p:spPr>
        <p:txBody>
          <a:bodyPr>
            <a:normAutofit/>
          </a:bodyPr>
          <a:lstStyle/>
          <a:p>
            <a:pPr algn="just"/>
            <a:r>
              <a:rPr lang="pl-PL" sz="4400" dirty="0" err="1"/>
              <a:t>Štirje kazalniki </a:t>
            </a:r>
            <a:r>
              <a:rPr lang="pl-PL" sz="4400" dirty="0"/>
              <a:t>zunanjega izvajanja </a:t>
            </a:r>
            <a:r>
              <a:rPr lang="pl-PL" sz="4400" dirty="0" err="1"/>
              <a:t>logistike</a:t>
            </a:r>
            <a:r>
              <a:rPr lang="pl-PL" sz="4400" dirty="0"/>
              <a:t>:</a:t>
            </a:r>
          </a:p>
          <a:p>
            <a:pPr lvl="1" algn="just"/>
            <a:r>
              <a:rPr lang="en-US" sz="4000" dirty="0"/>
              <a:t>spremembe </a:t>
            </a:r>
            <a:r>
              <a:rPr lang="pl-PL" sz="4000" dirty="0"/>
              <a:t>stroškov;</a:t>
            </a:r>
            <a:endParaRPr lang="en-US" sz="4000" dirty="0"/>
          </a:p>
          <a:p>
            <a:pPr lvl="1" algn="just"/>
            <a:r>
              <a:rPr lang="en-US" sz="4000" dirty="0"/>
              <a:t>spremembe donosnosti</a:t>
            </a:r>
            <a:r>
              <a:rPr lang="pl-PL" sz="4000" dirty="0"/>
              <a:t>;</a:t>
            </a:r>
            <a:endParaRPr lang="en-US" sz="4000" dirty="0"/>
          </a:p>
          <a:p>
            <a:pPr lvl="1" algn="just"/>
            <a:r>
              <a:rPr lang="en-US" sz="4000" dirty="0"/>
              <a:t>spremembe v prometu</a:t>
            </a:r>
            <a:r>
              <a:rPr lang="pl-PL" sz="4000" dirty="0"/>
              <a:t>;</a:t>
            </a:r>
            <a:endParaRPr lang="en-US" sz="4000" dirty="0"/>
          </a:p>
          <a:p>
            <a:pPr lvl="1" algn="just"/>
            <a:r>
              <a:rPr lang="en-US" sz="4000" dirty="0" err="1"/>
              <a:t>spremembe </a:t>
            </a:r>
            <a:r>
              <a:rPr lang="en-US" sz="4000" dirty="0"/>
              <a:t>točke preloma</a:t>
            </a:r>
            <a:r>
              <a:rPr lang="pl-PL" sz="4000" dirty="0"/>
              <a:t>.</a:t>
            </a:r>
            <a:endParaRPr lang="en-US" sz="4000" dirty="0"/>
          </a:p>
        </p:txBody>
      </p:sp>
      <p:pic>
        <p:nvPicPr>
          <p:cNvPr id="2" name="Slika 1">
            <a:extLst>
              <a:ext uri="{FF2B5EF4-FFF2-40B4-BE49-F238E27FC236}">
                <a16:creationId xmlns:a16="http://schemas.microsoft.com/office/drawing/2014/main" id="{F6A9F4C7-8932-A69B-FC58-79187FA50154}"/>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E97193A9-D7DD-AFD7-A84E-FDF41FD1BDA7}"/>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66970389-9625-0B51-64FE-D9674DBF0E66}"/>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9876729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Faze zunanjega izvajanja </a:t>
            </a:r>
            <a:r>
              <a:rPr lang="pl-PL" dirty="0" err="1"/>
              <a:t>logistike</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51932" y="617696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Jaworski</a:t>
            </a:r>
          </a:p>
        </p:txBody>
      </p:sp>
      <p:graphicFrame>
        <p:nvGraphicFramePr>
          <p:cNvPr id="7" name="Symbol zastępczy zawartości 6">
            <a:extLst>
              <a:ext uri="{FF2B5EF4-FFF2-40B4-BE49-F238E27FC236}">
                <a16:creationId xmlns:a16="http://schemas.microsoft.com/office/drawing/2014/main" id="{185D39FE-73F5-2342-5AD1-D554A09971CB}"/>
              </a:ext>
            </a:extLst>
          </p:cNvPr>
          <p:cNvGraphicFramePr>
            <a:graphicFrameLocks noGrp="1"/>
          </p:cNvGraphicFramePr>
          <p:nvPr>
            <p:ph idx="1"/>
            <p:extLst>
              <p:ext uri="{D42A27DB-BD31-4B8C-83A1-F6EECF244321}">
                <p14:modId xmlns:p14="http://schemas.microsoft.com/office/powerpoint/2010/main" val="3994384213"/>
              </p:ext>
            </p:extLst>
          </p:nvPr>
        </p:nvGraphicFramePr>
        <p:xfrm>
          <a:off x="990600" y="1578451"/>
          <a:ext cx="10515600" cy="30138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ole tekstowe 8">
            <a:extLst>
              <a:ext uri="{FF2B5EF4-FFF2-40B4-BE49-F238E27FC236}">
                <a16:creationId xmlns:a16="http://schemas.microsoft.com/office/drawing/2014/main" id="{57AE7424-613E-4789-DBB9-A8105C50101E}"/>
              </a:ext>
            </a:extLst>
          </p:cNvPr>
          <p:cNvSpPr txBox="1"/>
          <p:nvPr/>
        </p:nvSpPr>
        <p:spPr>
          <a:xfrm>
            <a:off x="1131145" y="4356219"/>
            <a:ext cx="3075095" cy="923330"/>
          </a:xfrm>
          <a:prstGeom prst="rect">
            <a:avLst/>
          </a:prstGeom>
          <a:noFill/>
        </p:spPr>
        <p:txBody>
          <a:bodyPr wrap="square">
            <a:spAutoFit/>
          </a:bodyPr>
          <a:lstStyle/>
          <a:p>
            <a:pPr algn="just"/>
            <a:r>
              <a:rPr lang="en-US" sz="1800" dirty="0">
                <a:effectLst/>
                <a:latin typeface="Tahoma" panose="020B0604030504040204" pitchFamily="34" charset="0"/>
                <a:ea typeface="Calibri" panose="020F0502020204030204" pitchFamily="34" charset="0"/>
                <a:cs typeface="Times New Roman" panose="02020603050405020304" pitchFamily="18" charset="0"/>
              </a:rPr>
              <a:t>Namen te faze je začeti pogovore s ponudniki logističnih storitev.</a:t>
            </a:r>
            <a:endParaRPr lang="pl-PL" dirty="0"/>
          </a:p>
        </p:txBody>
      </p:sp>
      <p:sp>
        <p:nvSpPr>
          <p:cNvPr id="11" name="pole tekstowe 10">
            <a:extLst>
              <a:ext uri="{FF2B5EF4-FFF2-40B4-BE49-F238E27FC236}">
                <a16:creationId xmlns:a16="http://schemas.microsoft.com/office/drawing/2014/main" id="{D9C619D9-F529-7DC2-2B48-59EDA4B5A559}"/>
              </a:ext>
            </a:extLst>
          </p:cNvPr>
          <p:cNvSpPr txBox="1"/>
          <p:nvPr/>
        </p:nvSpPr>
        <p:spPr>
          <a:xfrm>
            <a:off x="8278704" y="4356219"/>
            <a:ext cx="3537376" cy="1477328"/>
          </a:xfrm>
          <a:prstGeom prst="rect">
            <a:avLst/>
          </a:prstGeom>
          <a:noFill/>
        </p:spPr>
        <p:txBody>
          <a:bodyPr wrap="square">
            <a:spAutoFit/>
          </a:bodyPr>
          <a:lstStyle/>
          <a:p>
            <a:pPr algn="just"/>
            <a:r>
              <a:rPr lang="en-US" sz="1800" dirty="0" err="1">
                <a:effectLst/>
                <a:latin typeface="Tahoma" panose="020B0604030504040204" pitchFamily="34" charset="0"/>
                <a:ea typeface="Calibri" panose="020F0502020204030204" pitchFamily="34" charset="0"/>
                <a:cs typeface="Times New Roman" panose="02020603050405020304" pitchFamily="18" charset="0"/>
              </a:rPr>
              <a:t>sodelovanje </a:t>
            </a:r>
            <a:r>
              <a:rPr lang="en-US" sz="1800" dirty="0">
                <a:effectLst/>
                <a:latin typeface="Tahoma" panose="020B0604030504040204" pitchFamily="34" charset="0"/>
                <a:ea typeface="Calibri" panose="020F0502020204030204" pitchFamily="34" charset="0"/>
                <a:cs typeface="Times New Roman" panose="02020603050405020304" pitchFamily="18" charset="0"/>
              </a:rPr>
              <a:t>z izbranim poslovnim subjektom pri izvajanju projekta in fizičnem prenosu zalog v skladišču, ki ga upravlja upravljavec.</a:t>
            </a:r>
            <a:endParaRPr lang="pl-PL" dirty="0"/>
          </a:p>
        </p:txBody>
      </p:sp>
      <p:sp>
        <p:nvSpPr>
          <p:cNvPr id="12" name="pole tekstowe 11">
            <a:extLst>
              <a:ext uri="{FF2B5EF4-FFF2-40B4-BE49-F238E27FC236}">
                <a16:creationId xmlns:a16="http://schemas.microsoft.com/office/drawing/2014/main" id="{A483273A-C856-1FB0-1A0B-F76B85F17D65}"/>
              </a:ext>
            </a:extLst>
          </p:cNvPr>
          <p:cNvSpPr txBox="1"/>
          <p:nvPr/>
        </p:nvSpPr>
        <p:spPr>
          <a:xfrm>
            <a:off x="4704924" y="4356219"/>
            <a:ext cx="3075095" cy="2031325"/>
          </a:xfrm>
          <a:prstGeom prst="rect">
            <a:avLst/>
          </a:prstGeom>
          <a:noFill/>
        </p:spPr>
        <p:txBody>
          <a:bodyPr wrap="square">
            <a:spAutoFit/>
          </a:bodyPr>
          <a:lstStyle/>
          <a:p>
            <a:pPr algn="just"/>
            <a:r>
              <a:rPr lang="pl-PL" sz="1800" dirty="0" err="1">
                <a:effectLst/>
                <a:latin typeface="Tahoma" panose="020B0604030504040204" pitchFamily="34" charset="0"/>
                <a:ea typeface="Calibri" panose="020F0502020204030204" pitchFamily="34" charset="0"/>
                <a:cs typeface="Times New Roman" panose="02020603050405020304" pitchFamily="18" charset="0"/>
              </a:rPr>
              <a:t>Zunanja podjetja </a:t>
            </a:r>
            <a:r>
              <a:rPr lang="en-US" sz="1800" dirty="0">
                <a:effectLst/>
                <a:latin typeface="Tahoma" panose="020B0604030504040204" pitchFamily="34" charset="0"/>
                <a:ea typeface="Calibri" panose="020F0502020204030204" pitchFamily="34" charset="0"/>
                <a:cs typeface="Times New Roman" panose="02020603050405020304" pitchFamily="18" charset="0"/>
              </a:rPr>
              <a:t>predložijo svoje predloge za logistične storitve, trgovinska pogajanja in izbiro organizacije, ki bo dokončno prevzela logistične storitve.</a:t>
            </a:r>
            <a:endParaRPr lang="pl-PL" dirty="0"/>
          </a:p>
        </p:txBody>
      </p:sp>
      <p:pic>
        <p:nvPicPr>
          <p:cNvPr id="2" name="Slika 1">
            <a:extLst>
              <a:ext uri="{FF2B5EF4-FFF2-40B4-BE49-F238E27FC236}">
                <a16:creationId xmlns:a16="http://schemas.microsoft.com/office/drawing/2014/main" id="{E23912C2-ADB5-F75E-7587-6D20AE477970}"/>
              </a:ext>
            </a:extLst>
          </p:cNvPr>
          <p:cNvPicPr>
            <a:picLocks noChangeAspect="1"/>
          </p:cNvPicPr>
          <p:nvPr/>
        </p:nvPicPr>
        <p:blipFill>
          <a:blip r:embed="rId7"/>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AA5DDD9B-424F-65CA-F49A-A0379710F4C7}"/>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B019CD75-9E08-9DBD-72D6-390C4623370A}"/>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16198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Opredelitev </a:t>
            </a:r>
            <a:r>
              <a:rPr lang="pl-PL" dirty="0"/>
              <a:t>zunanjega izvajanja</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pPr algn="just"/>
            <a:r>
              <a:rPr lang="en-US" dirty="0" err="1">
                <a:solidFill>
                  <a:srgbClr val="1065AB"/>
                </a:solidFill>
              </a:rPr>
              <a:t>Zunanje</a:t>
            </a:r>
            <a:r>
              <a:rPr lang="pl-PL" dirty="0">
                <a:solidFill>
                  <a:srgbClr val="1065AB"/>
                </a:solidFill>
              </a:rPr>
              <a:t> izvajanje (outsourcing) </a:t>
            </a:r>
            <a:r>
              <a:rPr lang="en-US" dirty="0"/>
              <a:t>je metoda (koncept) upravljanja, ki pomeni omejitev obsega dejavnosti, ki jih neposredno izvaja določeno podjetje (imenovano matično podjetje), in njihovo trajno oddajo v izvajanje zunanjim podjetjem (imenovanim storitvena podjetja)</a:t>
            </a:r>
            <a:r>
              <a:rPr lang="pl-PL" dirty="0"/>
              <a:t>;</a:t>
            </a:r>
          </a:p>
          <a:p>
            <a:pPr algn="just"/>
            <a:r>
              <a:rPr lang="en-US" dirty="0" err="1">
                <a:solidFill>
                  <a:srgbClr val="1065AB"/>
                </a:solidFill>
              </a:rPr>
              <a:t>Zunanje</a:t>
            </a:r>
            <a:r>
              <a:rPr lang="pl-PL" dirty="0">
                <a:solidFill>
                  <a:srgbClr val="1065AB"/>
                </a:solidFill>
              </a:rPr>
              <a:t> izvajanje </a:t>
            </a:r>
            <a:r>
              <a:rPr lang="en-US" dirty="0"/>
              <a:t>je opredeljeno kot metoda stalnih zunanjih storitev specializiranih podjetij, eksternalizacija, zunanje upravljanje ali celo </a:t>
            </a:r>
            <a:r>
              <a:rPr lang="en-US" dirty="0" err="1"/>
              <a:t>dekoncentracija </a:t>
            </a:r>
            <a:r>
              <a:rPr lang="en-US" dirty="0"/>
              <a:t>delovanja organizacije</a:t>
            </a:r>
            <a:r>
              <a:rPr lang="pl-PL" dirty="0"/>
              <a:t>.</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702732" y="5864033"/>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Trocki, 2001</a:t>
            </a:r>
          </a:p>
        </p:txBody>
      </p:sp>
      <p:pic>
        <p:nvPicPr>
          <p:cNvPr id="2" name="Slika 1">
            <a:extLst>
              <a:ext uri="{FF2B5EF4-FFF2-40B4-BE49-F238E27FC236}">
                <a16:creationId xmlns:a16="http://schemas.microsoft.com/office/drawing/2014/main" id="{A51C69FB-8E44-E88A-4AF3-15DF9C9CAD0A}"/>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818A0DB-EB26-A8DD-10F9-E43032B3840D}"/>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10E46D97-C685-BFD8-B1F3-E7FBC766A30A}"/>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778402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Prednosti </a:t>
            </a:r>
            <a:r>
              <a:rPr lang="pl-PL" dirty="0"/>
              <a:t>in </a:t>
            </a:r>
            <a:r>
              <a:rPr lang="pl-PL" dirty="0" err="1"/>
              <a:t>slabosti </a:t>
            </a:r>
            <a:r>
              <a:rPr lang="pl-PL" dirty="0"/>
              <a:t>zunanjega izvajanja </a:t>
            </a:r>
            <a:r>
              <a:rPr lang="pl-PL" dirty="0" err="1"/>
              <a:t>logističnih </a:t>
            </a:r>
            <a:r>
              <a:rPr lang="pl-PL" dirty="0"/>
              <a:t>storitev</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l-PL" sz="1200" dirty="0">
                <a:solidFill>
                  <a:srgbClr val="7F7F7F"/>
                </a:solidFill>
              </a:rPr>
              <a:t>Vir: </a:t>
            </a:r>
            <a:r>
              <a:rPr lang="nn-NO" sz="1200" dirty="0">
                <a:solidFill>
                  <a:srgbClr val="7F7F7F"/>
                </a:solidFill>
              </a:rPr>
              <a:t>Khaletskaya</a:t>
            </a:r>
            <a:r>
              <a:rPr lang="pl-PL" sz="1200" dirty="0">
                <a:solidFill>
                  <a:srgbClr val="7F7F7F"/>
                </a:solidFill>
              </a:rPr>
              <a:t>, </a:t>
            </a:r>
            <a:r>
              <a:rPr lang="nn-NO" sz="1200" dirty="0">
                <a:solidFill>
                  <a:srgbClr val="7F7F7F"/>
                </a:solidFill>
              </a:rPr>
              <a:t>2021, Ware Teka</a:t>
            </a:r>
            <a:endParaRPr lang="pl-PL" sz="1200" dirty="0">
              <a:solidFill>
                <a:srgbClr val="7F7F7F"/>
              </a:solidFill>
            </a:endParaRPr>
          </a:p>
        </p:txBody>
      </p:sp>
      <p:graphicFrame>
        <p:nvGraphicFramePr>
          <p:cNvPr id="7" name="Symbol zastępczy zawartości 6">
            <a:extLst>
              <a:ext uri="{FF2B5EF4-FFF2-40B4-BE49-F238E27FC236}">
                <a16:creationId xmlns:a16="http://schemas.microsoft.com/office/drawing/2014/main" id="{7F59A8DF-A83E-3F72-55FA-AB631003E17E}"/>
              </a:ext>
            </a:extLst>
          </p:cNvPr>
          <p:cNvGraphicFramePr>
            <a:graphicFrameLocks noGrp="1"/>
          </p:cNvGraphicFramePr>
          <p:nvPr>
            <p:ph idx="1"/>
            <p:extLst>
              <p:ext uri="{D42A27DB-BD31-4B8C-83A1-F6EECF244321}">
                <p14:modId xmlns:p14="http://schemas.microsoft.com/office/powerpoint/2010/main" val="2252260103"/>
              </p:ext>
            </p:extLst>
          </p:nvPr>
        </p:nvGraphicFramePr>
        <p:xfrm>
          <a:off x="838199" y="2047240"/>
          <a:ext cx="10515600" cy="33020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3549896206"/>
                    </a:ext>
                  </a:extLst>
                </a:gridCol>
                <a:gridCol w="5257800">
                  <a:extLst>
                    <a:ext uri="{9D8B030D-6E8A-4147-A177-3AD203B41FA5}">
                      <a16:colId xmlns:a16="http://schemas.microsoft.com/office/drawing/2014/main" val="3697353276"/>
                    </a:ext>
                  </a:extLst>
                </a:gridCol>
              </a:tblGrid>
              <a:tr h="370840">
                <a:tc>
                  <a:txBody>
                    <a:bodyPr/>
                    <a:lstStyle/>
                    <a:p>
                      <a:pPr algn="ctr"/>
                      <a:r>
                        <a:rPr lang="pl-PL" dirty="0" err="1">
                          <a:latin typeface="Tahoma" panose="020B0604030504040204" pitchFamily="34" charset="0"/>
                          <a:ea typeface="Tahoma" panose="020B0604030504040204" pitchFamily="34" charset="0"/>
                          <a:cs typeface="Tahoma" panose="020B0604030504040204" pitchFamily="34" charset="0"/>
                        </a:rPr>
                        <a:t>Prednosti </a:t>
                      </a:r>
                      <a:r>
                        <a:rPr lang="pl-PL" dirty="0">
                          <a:latin typeface="Tahoma" panose="020B0604030504040204" pitchFamily="34" charset="0"/>
                          <a:ea typeface="Tahoma" panose="020B0604030504040204" pitchFamily="34" charset="0"/>
                          <a:cs typeface="Tahoma" panose="020B0604030504040204" pitchFamily="34" charset="0"/>
                        </a:rPr>
                        <a:t>zunanjega izvajanja </a:t>
                      </a:r>
                      <a:r>
                        <a:rPr lang="pl-PL" dirty="0" err="1">
                          <a:latin typeface="Tahoma" panose="020B0604030504040204" pitchFamily="34" charset="0"/>
                          <a:ea typeface="Tahoma" panose="020B0604030504040204" pitchFamily="34" charset="0"/>
                          <a:cs typeface="Tahoma" panose="020B0604030504040204" pitchFamily="34" charset="0"/>
                        </a:rPr>
                        <a:t>logističnih </a:t>
                      </a:r>
                      <a:r>
                        <a:rPr lang="pl-PL" dirty="0">
                          <a:latin typeface="Tahoma" panose="020B0604030504040204" pitchFamily="34" charset="0"/>
                          <a:ea typeface="Tahoma" panose="020B0604030504040204" pitchFamily="34" charset="0"/>
                          <a:cs typeface="Tahoma" panose="020B0604030504040204" pitchFamily="34" charset="0"/>
                        </a:rPr>
                        <a:t>storitev</a:t>
                      </a:r>
                    </a:p>
                  </a:txBody>
                  <a:tcPr anchor="ctr"/>
                </a:tc>
                <a:tc>
                  <a:txBody>
                    <a:bodyPr/>
                    <a:lstStyle/>
                    <a:p>
                      <a:pPr algn="ctr"/>
                      <a:r>
                        <a:rPr lang="pl-PL" dirty="0">
                          <a:latin typeface="Tahoma" panose="020B0604030504040204" pitchFamily="34" charset="0"/>
                          <a:ea typeface="Tahoma" panose="020B0604030504040204" pitchFamily="34" charset="0"/>
                          <a:cs typeface="Tahoma" panose="020B0604030504040204" pitchFamily="34" charset="0"/>
                        </a:rPr>
                        <a:t>Slabosti zunanjega izvajanja </a:t>
                      </a:r>
                      <a:r>
                        <a:rPr lang="pl-PL" dirty="0" err="1">
                          <a:latin typeface="Tahoma" panose="020B0604030504040204" pitchFamily="34" charset="0"/>
                          <a:ea typeface="Tahoma" panose="020B0604030504040204" pitchFamily="34" charset="0"/>
                          <a:cs typeface="Tahoma" panose="020B0604030504040204" pitchFamily="34" charset="0"/>
                        </a:rPr>
                        <a:t>logistike</a:t>
                      </a:r>
                    </a:p>
                  </a:txBody>
                  <a:tcPr anchor="ctr"/>
                </a:tc>
                <a:extLst>
                  <a:ext uri="{0D108BD9-81ED-4DB2-BD59-A6C34878D82A}">
                    <a16:rowId xmlns:a16="http://schemas.microsoft.com/office/drawing/2014/main" val="3863610861"/>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Optimizacija stroškov in zmanjšanje naložbenega tveganja</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sl-SI" dirty="0">
                          <a:latin typeface="Tahoma" panose="020B0604030504040204" pitchFamily="34" charset="0"/>
                          <a:ea typeface="Tahoma" panose="020B0604030504040204" pitchFamily="34" charset="0"/>
                          <a:cs typeface="Tahoma" panose="020B0604030504040204" pitchFamily="34" charset="0"/>
                        </a:rPr>
                        <a:t>S</a:t>
                      </a:r>
                      <a:r>
                        <a:rPr lang="en-US" dirty="0" err="1">
                          <a:latin typeface="Tahoma" panose="020B0604030504040204" pitchFamily="34" charset="0"/>
                          <a:ea typeface="Tahoma" panose="020B0604030504040204" pitchFamily="34" charset="0"/>
                          <a:cs typeface="Tahoma" panose="020B0604030504040204" pitchFamily="34" charset="0"/>
                        </a:rPr>
                        <a:t>trah</a:t>
                      </a:r>
                      <a:r>
                        <a:rPr lang="en-US" dirty="0">
                          <a:latin typeface="Tahoma" panose="020B0604030504040204" pitchFamily="34" charset="0"/>
                          <a:ea typeface="Tahoma" panose="020B0604030504040204" pitchFamily="34" charset="0"/>
                          <a:cs typeface="Tahoma" panose="020B0604030504040204" pitchFamily="34" charset="0"/>
                        </a:rPr>
                        <a:t> zaposlenih pred odpuščanjem in demotivacijo</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999396874"/>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Sposobnost osredotočanja na prave posle</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Delna izguba nadzora nad izvajanjem naročil</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317312839"/>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Izboljšanje pretoka procesov in delitve odgovornosti</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Izbira partnerja s pomanjkljivimi kompetencami</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2981522566"/>
                  </a:ext>
                </a:extLst>
              </a:tr>
              <a:tr h="370840">
                <a:tc>
                  <a:txBody>
                    <a:bodyPr/>
                    <a:lstStyle/>
                    <a:p>
                      <a:r>
                        <a:rPr lang="en-US" dirty="0">
                          <a:latin typeface="Tahoma" panose="020B0604030504040204" pitchFamily="34" charset="0"/>
                          <a:ea typeface="Tahoma" panose="020B0604030504040204" pitchFamily="34" charset="0"/>
                          <a:cs typeface="Tahoma" panose="020B0604030504040204" pitchFamily="34" charset="0"/>
                        </a:rPr>
                        <a:t>Izboljšanje kakovosti storitev za potrošnike</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sl-SI" dirty="0">
                          <a:latin typeface="Tahoma" panose="020B0604030504040204" pitchFamily="34" charset="0"/>
                          <a:ea typeface="Tahoma" panose="020B0604030504040204" pitchFamily="34" charset="0"/>
                          <a:cs typeface="Tahoma" panose="020B0604030504040204" pitchFamily="34" charset="0"/>
                        </a:rPr>
                        <a:t>O</a:t>
                      </a:r>
                      <a:r>
                        <a:rPr lang="en-US" dirty="0" err="1">
                          <a:latin typeface="Tahoma" panose="020B0604030504040204" pitchFamily="34" charset="0"/>
                          <a:ea typeface="Tahoma" panose="020B0604030504040204" pitchFamily="34" charset="0"/>
                          <a:cs typeface="Tahoma" panose="020B0604030504040204" pitchFamily="34" charset="0"/>
                        </a:rPr>
                        <a:t>dvisnost</a:t>
                      </a:r>
                      <a:r>
                        <a:rPr lang="en-US" dirty="0">
                          <a:latin typeface="Tahoma" panose="020B0604030504040204" pitchFamily="34" charset="0"/>
                          <a:ea typeface="Tahoma" panose="020B0604030504040204" pitchFamily="34" charset="0"/>
                          <a:cs typeface="Tahoma" panose="020B0604030504040204" pitchFamily="34" charset="0"/>
                        </a:rPr>
                        <a:t> od ponudnika storitev</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938763444"/>
                  </a:ext>
                </a:extLst>
              </a:tr>
              <a:tr h="370840">
                <a:tc>
                  <a:txBody>
                    <a:bodyPr/>
                    <a:lstStyle/>
                    <a:p>
                      <a:r>
                        <a:rPr lang="pl-PL" dirty="0" err="1">
                          <a:latin typeface="Tahoma" panose="020B0604030504040204" pitchFamily="34" charset="0"/>
                          <a:ea typeface="Tahoma" panose="020B0604030504040204" pitchFamily="34" charset="0"/>
                          <a:cs typeface="Tahoma" panose="020B0604030504040204" pitchFamily="34" charset="0"/>
                        </a:rPr>
                        <a:t>Povečanje konkurenčnosti</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dirty="0">
                          <a:latin typeface="Tahoma" panose="020B0604030504040204" pitchFamily="34" charset="0"/>
                          <a:ea typeface="Tahoma" panose="020B0604030504040204" pitchFamily="34" charset="0"/>
                          <a:cs typeface="Tahoma" panose="020B0604030504040204" pitchFamily="34" charset="0"/>
                        </a:rPr>
                        <a:t>Možne težave z usklajevanjem in notranjo komunikacijo</a:t>
                      </a:r>
                      <a:endParaRPr lang="pl-PL"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891706543"/>
                  </a:ext>
                </a:extLst>
              </a:tr>
            </a:tbl>
          </a:graphicData>
        </a:graphic>
      </p:graphicFrame>
      <p:pic>
        <p:nvPicPr>
          <p:cNvPr id="2" name="Slika 1">
            <a:extLst>
              <a:ext uri="{FF2B5EF4-FFF2-40B4-BE49-F238E27FC236}">
                <a16:creationId xmlns:a16="http://schemas.microsoft.com/office/drawing/2014/main" id="{8406F1D7-7043-C7CF-5D95-96BFD4691E95}"/>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B7A24BF0-7B2B-D203-4F1E-1850A3224D02}"/>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BAC0BF5F-18DE-74EE-26E1-616EA2B0D601}"/>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395236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 primer 1</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Avtor</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481668"/>
            <a:ext cx="10515600" cy="4603044"/>
          </a:xfrm>
        </p:spPr>
        <p:txBody>
          <a:bodyPr>
            <a:noAutofit/>
          </a:bodyPr>
          <a:lstStyle/>
          <a:p>
            <a:pPr algn="just"/>
            <a:r>
              <a:rPr lang="en-US" sz="2400" dirty="0"/>
              <a:t>Organizacija X se mora odločiti, ali bo sestavni del za izdelek A izdelala sama ali pa bo kupila pripravljen sestavni del</a:t>
            </a:r>
            <a:r>
              <a:rPr lang="pl-PL" sz="2400" dirty="0"/>
              <a:t>;</a:t>
            </a:r>
          </a:p>
          <a:p>
            <a:pPr algn="just"/>
            <a:r>
              <a:rPr lang="en-US" sz="2400" dirty="0"/>
              <a:t>Spodaj so določeni fiksni stroški, spremenljivi stroški na enoto in nakupna cena enega kosa sestavnega dela.</a:t>
            </a:r>
            <a:endParaRPr lang="pl-PL" sz="2400" dirty="0"/>
          </a:p>
          <a:p>
            <a:pPr lvl="1">
              <a:lnSpc>
                <a:spcPct val="150000"/>
              </a:lnSpc>
            </a:pPr>
            <a:r>
              <a:rPr lang="en-US" sz="2000" dirty="0"/>
              <a:t>Fiksni stroški</a:t>
            </a:r>
            <a:r>
              <a:rPr lang="pl-PL" sz="2000" dirty="0"/>
              <a:t>: </a:t>
            </a:r>
            <a:r>
              <a:rPr lang="pl-PL" sz="2000" dirty="0">
                <a:solidFill>
                  <a:srgbClr val="4472C4"/>
                </a:solidFill>
              </a:rPr>
              <a:t>50 000 </a:t>
            </a:r>
            <a:r>
              <a:rPr lang="pl-PL" sz="2000" dirty="0"/>
              <a:t>EUR</a:t>
            </a:r>
          </a:p>
          <a:p>
            <a:pPr lvl="1">
              <a:lnSpc>
                <a:spcPct val="150000"/>
              </a:lnSpc>
            </a:pPr>
            <a:r>
              <a:rPr lang="en-US" sz="2000" dirty="0"/>
              <a:t>Spremenljivi stroški</a:t>
            </a:r>
            <a:r>
              <a:rPr lang="pl-PL" sz="2000" dirty="0"/>
              <a:t>: </a:t>
            </a:r>
            <a:r>
              <a:rPr lang="en-US" sz="2000" dirty="0">
                <a:solidFill>
                  <a:srgbClr val="4472C4"/>
                </a:solidFill>
              </a:rPr>
              <a:t>16 </a:t>
            </a:r>
            <a:r>
              <a:rPr lang="pl-PL" sz="2000" dirty="0" err="1"/>
              <a:t>EUR/kosm</a:t>
            </a:r>
            <a:r>
              <a:rPr lang="pl-PL" sz="2000" dirty="0"/>
              <a:t>.</a:t>
            </a:r>
          </a:p>
          <a:p>
            <a:pPr lvl="1">
              <a:lnSpc>
                <a:spcPct val="150000"/>
              </a:lnSpc>
            </a:pPr>
            <a:r>
              <a:rPr lang="pl-PL" sz="2000" dirty="0" err="1"/>
              <a:t>Nakupna cena </a:t>
            </a:r>
            <a:r>
              <a:rPr lang="pl-PL" sz="2000" dirty="0"/>
              <a:t>enote: </a:t>
            </a:r>
            <a:r>
              <a:rPr lang="pl-PL" sz="2000" dirty="0">
                <a:solidFill>
                  <a:srgbClr val="4472C4"/>
                </a:solidFill>
              </a:rPr>
              <a:t>25 </a:t>
            </a:r>
            <a:r>
              <a:rPr lang="pl-PL" sz="2000" dirty="0" err="1"/>
              <a:t>EUR/kos</a:t>
            </a:r>
            <a:endParaRPr lang="en-US" sz="2000" dirty="0"/>
          </a:p>
          <a:p>
            <a:pPr>
              <a:lnSpc>
                <a:spcPct val="150000"/>
              </a:lnSpc>
            </a:pPr>
            <a:r>
              <a:rPr lang="en-US" sz="2400" dirty="0"/>
              <a:t>Katero različico izbrati, če nameravate izdelati </a:t>
            </a:r>
            <a:r>
              <a:rPr lang="en-US" sz="2400" dirty="0">
                <a:solidFill>
                  <a:srgbClr val="4472C4"/>
                </a:solidFill>
              </a:rPr>
              <a:t>10 000 </a:t>
            </a:r>
            <a:r>
              <a:rPr lang="en-US" sz="2400" dirty="0"/>
              <a:t>kosov na leto?</a:t>
            </a:r>
            <a:endParaRPr lang="pl-PL" sz="2400" dirty="0"/>
          </a:p>
          <a:p>
            <a:pPr>
              <a:lnSpc>
                <a:spcPct val="150000"/>
              </a:lnSpc>
            </a:pPr>
            <a:r>
              <a:rPr lang="en-US" sz="2400" dirty="0"/>
              <a:t>Pri kakšnem obsegu proizvodnje so </a:t>
            </a:r>
            <a:r>
              <a:rPr lang="pl-PL" sz="2400" dirty="0" err="1"/>
              <a:t>skupni </a:t>
            </a:r>
            <a:r>
              <a:rPr lang="en-US" sz="2400" dirty="0"/>
              <a:t>stroški obeh različic enaki</a:t>
            </a:r>
            <a:r>
              <a:rPr lang="pl-PL" sz="2400" dirty="0"/>
              <a:t>?</a:t>
            </a:r>
          </a:p>
        </p:txBody>
      </p:sp>
      <p:pic>
        <p:nvPicPr>
          <p:cNvPr id="2" name="Slika 1">
            <a:extLst>
              <a:ext uri="{FF2B5EF4-FFF2-40B4-BE49-F238E27FC236}">
                <a16:creationId xmlns:a16="http://schemas.microsoft.com/office/drawing/2014/main" id="{7CD48CC5-31AC-35A6-472E-6BE9CF7D3D91}"/>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5A1B072F-90B4-EA9C-4BDA-D792DC1BB81A}"/>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7D5E1096-851C-4FDD-C22C-9D21E7B09614}"/>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606322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 - primer 1 (rešitev)</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Avtor</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481668"/>
            <a:ext cx="10515600" cy="3800969"/>
          </a:xfrm>
        </p:spPr>
        <p:txBody>
          <a:bodyPr>
            <a:noAutofit/>
          </a:bodyPr>
          <a:lstStyle/>
          <a:p>
            <a:pPr marL="0" indent="0">
              <a:lnSpc>
                <a:spcPct val="150000"/>
              </a:lnSpc>
              <a:buNone/>
            </a:pPr>
            <a:r>
              <a:rPr lang="en-US" sz="2000" dirty="0"/>
              <a:t>Katero različico izbrati, če nameravate izdelati 10 000 kosov na leto?</a:t>
            </a:r>
            <a:endParaRPr lang="pl-PL" sz="2000" dirty="0"/>
          </a:p>
          <a:p>
            <a:pPr>
              <a:lnSpc>
                <a:spcPct val="150000"/>
              </a:lnSpc>
            </a:pPr>
            <a:r>
              <a:rPr lang="pl-PL" sz="2000" dirty="0" err="1"/>
              <a:t>Znamka Varianta</a:t>
            </a:r>
            <a:r>
              <a:rPr lang="pl-PL" sz="2000" dirty="0"/>
              <a:t>:</a:t>
            </a:r>
          </a:p>
          <a:p>
            <a:pPr lvl="1">
              <a:lnSpc>
                <a:spcPct val="150000"/>
              </a:lnSpc>
            </a:pPr>
            <a:r>
              <a:rPr lang="en-US" sz="2000" dirty="0"/>
              <a:t>Spremenljivi stroški</a:t>
            </a:r>
            <a:r>
              <a:rPr lang="pl-PL" sz="2000" dirty="0"/>
              <a:t>: </a:t>
            </a:r>
            <a:r>
              <a:rPr lang="en-US" sz="2000" dirty="0">
                <a:solidFill>
                  <a:srgbClr val="4472C4"/>
                </a:solidFill>
              </a:rPr>
              <a:t>16 </a:t>
            </a:r>
            <a:r>
              <a:rPr lang="pl-PL" sz="2000" dirty="0" err="1"/>
              <a:t>EUR/kosm</a:t>
            </a:r>
            <a:r>
              <a:rPr lang="pl-PL" sz="2000" dirty="0"/>
              <a:t>.</a:t>
            </a:r>
          </a:p>
          <a:p>
            <a:pPr lvl="1">
              <a:lnSpc>
                <a:spcPct val="150000"/>
              </a:lnSpc>
            </a:pPr>
            <a:r>
              <a:rPr lang="en-US" sz="2000" dirty="0">
                <a:solidFill>
                  <a:srgbClr val="4472C4"/>
                </a:solidFill>
              </a:rPr>
              <a:t>10 000 </a:t>
            </a:r>
            <a:r>
              <a:rPr lang="en-US" sz="2000" dirty="0"/>
              <a:t>kosov na leto</a:t>
            </a:r>
            <a:endParaRPr lang="pl-PL" sz="2000" dirty="0"/>
          </a:p>
          <a:p>
            <a:pPr lvl="1">
              <a:lnSpc>
                <a:spcPct val="150000"/>
              </a:lnSpc>
            </a:pPr>
            <a:r>
              <a:rPr lang="en-US" sz="2000" dirty="0"/>
              <a:t>Fiksni stroški</a:t>
            </a:r>
            <a:r>
              <a:rPr lang="pl-PL" sz="2000" dirty="0"/>
              <a:t>: </a:t>
            </a:r>
            <a:r>
              <a:rPr lang="pl-PL" sz="2000" dirty="0">
                <a:solidFill>
                  <a:srgbClr val="4472C4"/>
                </a:solidFill>
              </a:rPr>
              <a:t>50 000 </a:t>
            </a:r>
            <a:r>
              <a:rPr lang="pl-PL" sz="2000" dirty="0"/>
              <a:t>EUR</a:t>
            </a:r>
          </a:p>
          <a:p>
            <a:pPr lvl="1">
              <a:lnSpc>
                <a:spcPct val="150000"/>
              </a:lnSpc>
            </a:pPr>
            <a:endParaRPr lang="pl-PL" sz="2000" dirty="0"/>
          </a:p>
          <a:p>
            <a:pPr marL="0" indent="0">
              <a:lnSpc>
                <a:spcPct val="150000"/>
              </a:lnSpc>
              <a:buNone/>
            </a:pPr>
            <a:endParaRPr lang="pl-PL" sz="2000" dirty="0"/>
          </a:p>
        </p:txBody>
      </p:sp>
      <p:sp>
        <p:nvSpPr>
          <p:cNvPr id="5" name="pole tekstowe 4">
            <a:extLst>
              <a:ext uri="{FF2B5EF4-FFF2-40B4-BE49-F238E27FC236}">
                <a16:creationId xmlns:a16="http://schemas.microsoft.com/office/drawing/2014/main" id="{CBBDF5E6-593B-5D64-B3F3-3C71A8B8F2CB}"/>
              </a:ext>
            </a:extLst>
          </p:cNvPr>
          <p:cNvSpPr txBox="1"/>
          <p:nvPr/>
        </p:nvSpPr>
        <p:spPr>
          <a:xfrm>
            <a:off x="4961759" y="4246178"/>
            <a:ext cx="2876899" cy="451406"/>
          </a:xfrm>
          <a:prstGeom prst="rect">
            <a:avLst/>
          </a:prstGeom>
          <a:noFill/>
        </p:spPr>
        <p:txBody>
          <a:bodyPr wrap="square">
            <a:spAutoFit/>
          </a:bodyPr>
          <a:lstStyle/>
          <a:p>
            <a:pPr algn="ctr">
              <a:lnSpc>
                <a:spcPct val="150000"/>
              </a:lnSpc>
              <a:spcAft>
                <a:spcPts val="600"/>
              </a:spcAft>
            </a:pPr>
            <a:r>
              <a:rPr lang="en-US" sz="18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p</a:t>
            </a:r>
            <a:r>
              <a:rPr lang="en-US" sz="18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en-US" sz="18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K</a:t>
            </a:r>
            <a:r>
              <a:rPr lang="en-US" sz="18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s </a:t>
            </a:r>
            <a:r>
              <a:rPr lang="en-US" sz="18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 +X* k</a:t>
            </a:r>
            <a:r>
              <a:rPr lang="en-US" sz="18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v</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7" name="pole tekstowe 6">
            <a:extLst>
              <a:ext uri="{FF2B5EF4-FFF2-40B4-BE49-F238E27FC236}">
                <a16:creationId xmlns:a16="http://schemas.microsoft.com/office/drawing/2014/main" id="{8C82F9D7-623F-C6A7-3E01-A5DFD7221331}"/>
              </a:ext>
            </a:extLst>
          </p:cNvPr>
          <p:cNvSpPr txBox="1"/>
          <p:nvPr/>
        </p:nvSpPr>
        <p:spPr>
          <a:xfrm>
            <a:off x="3575877" y="4831231"/>
            <a:ext cx="5648661" cy="451406"/>
          </a:xfrm>
          <a:prstGeom prst="rect">
            <a:avLst/>
          </a:prstGeom>
          <a:noFill/>
        </p:spPr>
        <p:txBody>
          <a:bodyPr wrap="square">
            <a:spAutoFit/>
          </a:bodyPr>
          <a:lstStyle/>
          <a:p>
            <a:pPr algn="ctr">
              <a:lnSpc>
                <a:spcPct val="150000"/>
              </a:lnSpc>
              <a:spcAft>
                <a:spcPts val="600"/>
              </a:spcAft>
            </a:pPr>
            <a:r>
              <a:rPr lang="en-US" sz="1800" b="1" kern="1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en-US" sz="1800" b="1" kern="100" baseline="-25000" dirty="0" err="1">
                <a:solidFill>
                  <a:srgbClr val="000000"/>
                </a:solidFill>
                <a:effectLst/>
                <a:latin typeface="Tahoma" panose="020B0604030504040204" pitchFamily="34" charset="0"/>
                <a:ea typeface="Calibri" panose="020F0502020204030204" pitchFamily="34" charset="0"/>
                <a:cs typeface="Tahoma" panose="020B0604030504040204" pitchFamily="34" charset="0"/>
              </a:rPr>
              <a:t>p</a:t>
            </a:r>
            <a:r>
              <a:rPr lang="en-US" sz="18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pl-PL" sz="18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50 000</a:t>
            </a:r>
            <a:r>
              <a:rPr lang="en-US" sz="18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a:t>
            </a:r>
            <a:r>
              <a:rPr lang="en-US" sz="18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+10 000*16 </a:t>
            </a:r>
            <a:r>
              <a:rPr lang="pl-PL" sz="18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210 000 EUR</a:t>
            </a:r>
            <a:endParaRPr lang="pl-PL" sz="1800" kern="100" dirty="0">
              <a:effectLst/>
              <a:latin typeface="Tahoma" panose="020B0604030504040204" pitchFamily="34" charset="0"/>
              <a:ea typeface="Calibri" panose="020F0502020204030204" pitchFamily="34" charset="0"/>
              <a:cs typeface="Times New Roman" panose="02020603050405020304" pitchFamily="18" charset="0"/>
            </a:endParaRPr>
          </a:p>
        </p:txBody>
      </p:sp>
      <p:cxnSp>
        <p:nvCxnSpPr>
          <p:cNvPr id="9" name="Łącznik prosty ze strzałką 8">
            <a:extLst>
              <a:ext uri="{FF2B5EF4-FFF2-40B4-BE49-F238E27FC236}">
                <a16:creationId xmlns:a16="http://schemas.microsoft.com/office/drawing/2014/main" id="{9E82ACC5-1896-529D-A8C9-4C163AF12194}"/>
              </a:ext>
            </a:extLst>
          </p:cNvPr>
          <p:cNvCxnSpPr>
            <a:cxnSpLocks/>
          </p:cNvCxnSpPr>
          <p:nvPr/>
        </p:nvCxnSpPr>
        <p:spPr>
          <a:xfrm>
            <a:off x="4444678" y="3967092"/>
            <a:ext cx="1747778" cy="384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a:extLst>
              <a:ext uri="{FF2B5EF4-FFF2-40B4-BE49-F238E27FC236}">
                <a16:creationId xmlns:a16="http://schemas.microsoft.com/office/drawing/2014/main" id="{75CCFE8C-A290-7AA1-5ABA-5400F0687C6A}"/>
              </a:ext>
            </a:extLst>
          </p:cNvPr>
          <p:cNvCxnSpPr>
            <a:cxnSpLocks/>
          </p:cNvCxnSpPr>
          <p:nvPr/>
        </p:nvCxnSpPr>
        <p:spPr>
          <a:xfrm>
            <a:off x="3983620" y="3442560"/>
            <a:ext cx="2637099" cy="9095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A8F2C51E-6ED3-A7C2-FBA8-1B2264F26705}"/>
              </a:ext>
            </a:extLst>
          </p:cNvPr>
          <p:cNvCxnSpPr>
            <a:cxnSpLocks/>
          </p:cNvCxnSpPr>
          <p:nvPr/>
        </p:nvCxnSpPr>
        <p:spPr>
          <a:xfrm>
            <a:off x="4550779" y="2957514"/>
            <a:ext cx="2405606" cy="1394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pole tekstowe 15">
            <a:extLst>
              <a:ext uri="{FF2B5EF4-FFF2-40B4-BE49-F238E27FC236}">
                <a16:creationId xmlns:a16="http://schemas.microsoft.com/office/drawing/2014/main" id="{60C1C508-056C-BF7B-008E-8DA94AD02172}"/>
              </a:ext>
            </a:extLst>
          </p:cNvPr>
          <p:cNvSpPr txBox="1"/>
          <p:nvPr/>
        </p:nvSpPr>
        <p:spPr>
          <a:xfrm>
            <a:off x="3048965" y="5374617"/>
            <a:ext cx="6094070" cy="589072"/>
          </a:xfrm>
          <a:prstGeom prst="rect">
            <a:avLst/>
          </a:prstGeom>
          <a:noFill/>
        </p:spPr>
        <p:txBody>
          <a:bodyPr wrap="square">
            <a:spAutoFit/>
          </a:bodyPr>
          <a:lstStyle/>
          <a:p>
            <a:pPr algn="ctr">
              <a:lnSpc>
                <a:spcPct val="150000"/>
              </a:lnSpc>
            </a:pPr>
            <a:r>
              <a:rPr lang="pl-PL" sz="2400" b="1" dirty="0" err="1">
                <a:solidFill>
                  <a:srgbClr val="4472C4"/>
                </a:solidFill>
              </a:rPr>
              <a:t>Varianta znamke </a:t>
            </a:r>
            <a:r>
              <a:rPr lang="pl-PL" sz="2400" b="1" dirty="0">
                <a:solidFill>
                  <a:srgbClr val="4472C4"/>
                </a:solidFill>
              </a:rPr>
              <a:t>= 210 000 EUR / LETO</a:t>
            </a:r>
          </a:p>
        </p:txBody>
      </p:sp>
      <p:pic>
        <p:nvPicPr>
          <p:cNvPr id="2" name="Slika 1">
            <a:extLst>
              <a:ext uri="{FF2B5EF4-FFF2-40B4-BE49-F238E27FC236}">
                <a16:creationId xmlns:a16="http://schemas.microsoft.com/office/drawing/2014/main" id="{BAED043E-5A42-FC6B-B522-3D294B523F30}"/>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8" name="PoljeZBesedilom 7">
            <a:extLst>
              <a:ext uri="{FF2B5EF4-FFF2-40B4-BE49-F238E27FC236}">
                <a16:creationId xmlns:a16="http://schemas.microsoft.com/office/drawing/2014/main" id="{72CE518C-2BFC-D6F3-5621-9845BE0CC8FF}"/>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0" name="PoljeZBesedilom 9">
            <a:extLst>
              <a:ext uri="{FF2B5EF4-FFF2-40B4-BE49-F238E27FC236}">
                <a16:creationId xmlns:a16="http://schemas.microsoft.com/office/drawing/2014/main" id="{ED4A6432-46D1-4D14-7F20-2E59A79570A8}"/>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35981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 - primer 1 (rešitev)</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Avtor</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200" y="1481668"/>
            <a:ext cx="10515600" cy="3800969"/>
          </a:xfrm>
        </p:spPr>
        <p:txBody>
          <a:bodyPr>
            <a:noAutofit/>
          </a:bodyPr>
          <a:lstStyle/>
          <a:p>
            <a:pPr marL="0" indent="0">
              <a:lnSpc>
                <a:spcPct val="150000"/>
              </a:lnSpc>
              <a:buNone/>
            </a:pPr>
            <a:r>
              <a:rPr lang="en-US" sz="2000" dirty="0"/>
              <a:t>Katero različico izbrati, če nameravate izdelati 10 000 kosov na leto?</a:t>
            </a:r>
            <a:endParaRPr lang="pl-PL" sz="2000" dirty="0"/>
          </a:p>
          <a:p>
            <a:pPr>
              <a:lnSpc>
                <a:spcPct val="150000"/>
              </a:lnSpc>
            </a:pPr>
            <a:r>
              <a:rPr lang="pl-PL" sz="2000" dirty="0" err="1"/>
              <a:t>Kupite različico</a:t>
            </a:r>
            <a:r>
              <a:rPr lang="pl-PL" sz="2000" dirty="0"/>
              <a:t>:</a:t>
            </a:r>
          </a:p>
          <a:p>
            <a:pPr lvl="1">
              <a:lnSpc>
                <a:spcPct val="150000"/>
              </a:lnSpc>
            </a:pPr>
            <a:r>
              <a:rPr lang="en-US" sz="2000" dirty="0">
                <a:solidFill>
                  <a:srgbClr val="4472C4"/>
                </a:solidFill>
              </a:rPr>
              <a:t>10 000 </a:t>
            </a:r>
            <a:r>
              <a:rPr lang="en-US" sz="2000" dirty="0"/>
              <a:t>kosov na leto</a:t>
            </a:r>
            <a:endParaRPr lang="pl-PL" sz="2000" dirty="0"/>
          </a:p>
          <a:p>
            <a:pPr lvl="1">
              <a:lnSpc>
                <a:spcPct val="150000"/>
              </a:lnSpc>
            </a:pPr>
            <a:endParaRPr lang="pl-PL" sz="2000" dirty="0"/>
          </a:p>
          <a:p>
            <a:pPr marL="0" indent="0">
              <a:lnSpc>
                <a:spcPct val="150000"/>
              </a:lnSpc>
              <a:buNone/>
            </a:pPr>
            <a:endParaRPr lang="pl-PL" sz="2000" dirty="0"/>
          </a:p>
        </p:txBody>
      </p:sp>
      <p:sp>
        <p:nvSpPr>
          <p:cNvPr id="7" name="pole tekstowe 6">
            <a:extLst>
              <a:ext uri="{FF2B5EF4-FFF2-40B4-BE49-F238E27FC236}">
                <a16:creationId xmlns:a16="http://schemas.microsoft.com/office/drawing/2014/main" id="{8C82F9D7-623F-C6A7-3E01-A5DFD7221331}"/>
              </a:ext>
            </a:extLst>
          </p:cNvPr>
          <p:cNvSpPr txBox="1"/>
          <p:nvPr/>
        </p:nvSpPr>
        <p:spPr>
          <a:xfrm>
            <a:off x="3656901" y="3992786"/>
            <a:ext cx="5648661" cy="570990"/>
          </a:xfrm>
          <a:prstGeom prst="rect">
            <a:avLst/>
          </a:prstGeom>
          <a:noFill/>
        </p:spPr>
        <p:txBody>
          <a:bodyPr wrap="square">
            <a:spAutoFit/>
          </a:bodyPr>
          <a:lstStyle/>
          <a:p>
            <a:pPr algn="ctr">
              <a:lnSpc>
                <a:spcPct val="150000"/>
              </a:lnSpc>
              <a:spcAft>
                <a:spcPts val="600"/>
              </a:spcAft>
            </a:pPr>
            <a:r>
              <a:rPr lang="en-US" sz="24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K</a:t>
            </a:r>
            <a:r>
              <a:rPr lang="pl-PL" sz="24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Z</a:t>
            </a:r>
            <a:r>
              <a:rPr lang="en-US" sz="2400" b="1" kern="100" baseline="-250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a:t>
            </a:r>
            <a:r>
              <a:rPr lang="pl-PL" sz="24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10 </a:t>
            </a:r>
            <a:r>
              <a:rPr lang="pl-PL" sz="2400" b="1" kern="100" dirty="0">
                <a:solidFill>
                  <a:srgbClr val="000000"/>
                </a:solidFill>
                <a:latin typeface="Tahoma" panose="020B0604030504040204" pitchFamily="34" charset="0"/>
                <a:ea typeface="Calibri" panose="020F0502020204030204" pitchFamily="34" charset="0"/>
                <a:cs typeface="Tahoma" panose="020B0604030504040204" pitchFamily="34" charset="0"/>
              </a:rPr>
              <a:t>000*25 </a:t>
            </a:r>
            <a:r>
              <a:rPr lang="pl-PL" sz="2400" b="1" kern="100" dirty="0">
                <a:solidFill>
                  <a:srgbClr val="000000"/>
                </a:solidFill>
                <a:effectLst/>
                <a:latin typeface="Tahoma" panose="020B0604030504040204" pitchFamily="34" charset="0"/>
                <a:ea typeface="Calibri" panose="020F0502020204030204" pitchFamily="34" charset="0"/>
                <a:cs typeface="Tahoma" panose="020B0604030504040204" pitchFamily="34" charset="0"/>
              </a:rPr>
              <a:t>= 250 000 EUR</a:t>
            </a:r>
            <a:endParaRPr lang="pl-PL" sz="24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16" name="pole tekstowe 15">
            <a:extLst>
              <a:ext uri="{FF2B5EF4-FFF2-40B4-BE49-F238E27FC236}">
                <a16:creationId xmlns:a16="http://schemas.microsoft.com/office/drawing/2014/main" id="{60C1C508-056C-BF7B-008E-8DA94AD02172}"/>
              </a:ext>
            </a:extLst>
          </p:cNvPr>
          <p:cNvSpPr txBox="1"/>
          <p:nvPr/>
        </p:nvSpPr>
        <p:spPr>
          <a:xfrm>
            <a:off x="3211492" y="4493294"/>
            <a:ext cx="6094070" cy="589072"/>
          </a:xfrm>
          <a:prstGeom prst="rect">
            <a:avLst/>
          </a:prstGeom>
          <a:noFill/>
        </p:spPr>
        <p:txBody>
          <a:bodyPr wrap="square">
            <a:spAutoFit/>
          </a:bodyPr>
          <a:lstStyle/>
          <a:p>
            <a:pPr algn="ctr">
              <a:lnSpc>
                <a:spcPct val="150000"/>
              </a:lnSpc>
            </a:pPr>
            <a:r>
              <a:rPr lang="pl-PL" sz="2400" b="1" dirty="0" err="1">
                <a:solidFill>
                  <a:srgbClr val="4472C4"/>
                </a:solidFill>
              </a:rPr>
              <a:t>Varianta nakupa </a:t>
            </a:r>
            <a:r>
              <a:rPr lang="pl-PL" sz="2400" b="1" dirty="0">
                <a:solidFill>
                  <a:srgbClr val="4472C4"/>
                </a:solidFill>
              </a:rPr>
              <a:t>= 250 000 EUR / LETO</a:t>
            </a:r>
          </a:p>
        </p:txBody>
      </p:sp>
      <p:sp>
        <p:nvSpPr>
          <p:cNvPr id="8" name="pole tekstowe 7">
            <a:extLst>
              <a:ext uri="{FF2B5EF4-FFF2-40B4-BE49-F238E27FC236}">
                <a16:creationId xmlns:a16="http://schemas.microsoft.com/office/drawing/2014/main" id="{52339466-D55C-DEAD-0B3D-8B3096D254C5}"/>
              </a:ext>
            </a:extLst>
          </p:cNvPr>
          <p:cNvSpPr txBox="1"/>
          <p:nvPr/>
        </p:nvSpPr>
        <p:spPr>
          <a:xfrm>
            <a:off x="5354738" y="3649470"/>
            <a:ext cx="1883779" cy="461665"/>
          </a:xfrm>
          <a:prstGeom prst="rect">
            <a:avLst/>
          </a:prstGeom>
          <a:noFill/>
        </p:spPr>
        <p:txBody>
          <a:bodyPr wrap="square">
            <a:spAutoFit/>
          </a:bodyPr>
          <a:lstStyle/>
          <a:p>
            <a:pPr algn="ctr">
              <a:spcBef>
                <a:spcPts val="1200"/>
              </a:spcBef>
              <a:spcAft>
                <a:spcPts val="1200"/>
              </a:spcAft>
            </a:pPr>
            <a:r>
              <a:rPr lang="pl-PL" sz="2400" b="1" dirty="0" err="1">
                <a:solidFill>
                  <a:srgbClr val="000000"/>
                </a:solidFill>
                <a:effectLst/>
                <a:highlight>
                  <a:srgbClr val="FFFFFF"/>
                </a:highlight>
                <a:latin typeface="Tahoma" panose="020B0604030504040204" pitchFamily="34" charset="0"/>
                <a:ea typeface="Times New Roman" panose="02020603050405020304" pitchFamily="18" charset="0"/>
              </a:rPr>
              <a:t>K c*x,</a:t>
            </a:r>
            <a:r>
              <a:rPr lang="pl-PL" sz="2400" b="1" baseline="-25000" dirty="0" err="1">
                <a:solidFill>
                  <a:srgbClr val="000000"/>
                </a:solidFill>
                <a:effectLst/>
                <a:highlight>
                  <a:srgbClr val="FFFFFF"/>
                </a:highlight>
                <a:latin typeface="Tahoma" panose="020B0604030504040204" pitchFamily="34" charset="0"/>
                <a:ea typeface="Times New Roman" panose="02020603050405020304" pitchFamily="18" charset="0"/>
              </a:rPr>
              <a:t>z</a:t>
            </a:r>
            <a:r>
              <a:rPr lang="pl-PL" sz="2400" b="1" baseline="-25000" dirty="0">
                <a:solidFill>
                  <a:srgbClr val="000000"/>
                </a:solidFill>
                <a:effectLst/>
                <a:highlight>
                  <a:srgbClr val="FFFFFF"/>
                </a:highlight>
                <a:latin typeface="Tahoma" panose="020B0604030504040204" pitchFamily="34" charset="0"/>
                <a:ea typeface="Times New Roman" panose="02020603050405020304" pitchFamily="18" charset="0"/>
              </a:rPr>
              <a:t>= </a:t>
            </a:r>
            <a:endParaRPr lang="pl-PL" sz="2800" dirty="0">
              <a:effectLst/>
              <a:highlight>
                <a:srgbClr val="FFFFFF"/>
              </a:highlight>
              <a:latin typeface="Times New Roman" panose="02020603050405020304" pitchFamily="18" charset="0"/>
              <a:ea typeface="Times New Roman" panose="02020603050405020304" pitchFamily="18" charset="0"/>
            </a:endParaRPr>
          </a:p>
        </p:txBody>
      </p:sp>
      <p:cxnSp>
        <p:nvCxnSpPr>
          <p:cNvPr id="11" name="Łącznik prosty ze strzałką 10">
            <a:extLst>
              <a:ext uri="{FF2B5EF4-FFF2-40B4-BE49-F238E27FC236}">
                <a16:creationId xmlns:a16="http://schemas.microsoft.com/office/drawing/2014/main" id="{75CCFE8C-A290-7AA1-5ABA-5400F0687C6A}"/>
              </a:ext>
            </a:extLst>
          </p:cNvPr>
          <p:cNvCxnSpPr>
            <a:cxnSpLocks/>
          </p:cNvCxnSpPr>
          <p:nvPr/>
        </p:nvCxnSpPr>
        <p:spPr>
          <a:xfrm>
            <a:off x="5162682" y="3472677"/>
            <a:ext cx="1018199" cy="3315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A8F2C51E-6ED3-A7C2-FBA8-1B2264F26705}"/>
              </a:ext>
            </a:extLst>
          </p:cNvPr>
          <p:cNvCxnSpPr>
            <a:cxnSpLocks/>
          </p:cNvCxnSpPr>
          <p:nvPr/>
        </p:nvCxnSpPr>
        <p:spPr>
          <a:xfrm>
            <a:off x="3994601" y="2878393"/>
            <a:ext cx="2658960" cy="8338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pole tekstowe 13">
            <a:extLst>
              <a:ext uri="{FF2B5EF4-FFF2-40B4-BE49-F238E27FC236}">
                <a16:creationId xmlns:a16="http://schemas.microsoft.com/office/drawing/2014/main" id="{ED9A6140-51A6-2FD1-9786-316AC9923231}"/>
              </a:ext>
            </a:extLst>
          </p:cNvPr>
          <p:cNvSpPr txBox="1"/>
          <p:nvPr/>
        </p:nvSpPr>
        <p:spPr>
          <a:xfrm>
            <a:off x="923081" y="5081232"/>
            <a:ext cx="10515600" cy="920252"/>
          </a:xfrm>
          <a:prstGeom prst="rect">
            <a:avLst/>
          </a:prstGeom>
          <a:solidFill>
            <a:srgbClr val="4472C4"/>
          </a:solidFill>
          <a:ln>
            <a:solidFill>
              <a:srgbClr val="4472C4"/>
            </a:solidFill>
          </a:ln>
        </p:spPr>
        <p:txBody>
          <a:bodyPr wrap="square">
            <a:spAutoFit/>
          </a:bodyPr>
          <a:lstStyle/>
          <a:p>
            <a:pPr algn="ctr">
              <a:lnSpc>
                <a:spcPct val="150000"/>
              </a:lnSpc>
            </a:pPr>
            <a:r>
              <a:rPr lang="pl-PL" sz="4000" dirty="0">
                <a:solidFill>
                  <a:schemeClr val="bg1"/>
                </a:solidFill>
              </a:rPr>
              <a:t>Podjetje </a:t>
            </a:r>
            <a:r>
              <a:rPr lang="pl-PL" sz="4000" dirty="0" err="1">
                <a:solidFill>
                  <a:schemeClr val="bg1"/>
                </a:solidFill>
              </a:rPr>
              <a:t>mora izbrati </a:t>
            </a:r>
            <a:r>
              <a:rPr lang="pl-PL" sz="4000" b="1" dirty="0" err="1">
                <a:solidFill>
                  <a:schemeClr val="bg1"/>
                </a:solidFill>
              </a:rPr>
              <a:t>različico znamke</a:t>
            </a:r>
            <a:endParaRPr lang="pl-PL" sz="4000" b="1" dirty="0">
              <a:solidFill>
                <a:schemeClr val="bg1"/>
              </a:solidFill>
            </a:endParaRPr>
          </a:p>
        </p:txBody>
      </p:sp>
      <p:pic>
        <p:nvPicPr>
          <p:cNvPr id="2" name="Slika 1">
            <a:extLst>
              <a:ext uri="{FF2B5EF4-FFF2-40B4-BE49-F238E27FC236}">
                <a16:creationId xmlns:a16="http://schemas.microsoft.com/office/drawing/2014/main" id="{BE2D77E6-65EC-3073-190E-58320B215138}"/>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627D4BF-FFBC-292E-510A-A3B0AD94E9C8}"/>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9" name="PoljeZBesedilom 8">
            <a:extLst>
              <a:ext uri="{FF2B5EF4-FFF2-40B4-BE49-F238E27FC236}">
                <a16:creationId xmlns:a16="http://schemas.microsoft.com/office/drawing/2014/main" id="{929636BD-D956-3754-C701-F3870C464F63}"/>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06005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1000"/>
                                        <p:tgtEl>
                                          <p:spTgt spid="16"/>
                                        </p:tgtEl>
                                      </p:cBhvr>
                                    </p:animEffect>
                                    <p:anim calcmode="lin" valueType="num">
                                      <p:cBhvr>
                                        <p:cTn id="29" dur="1000" fill="hold"/>
                                        <p:tgtEl>
                                          <p:spTgt spid="16"/>
                                        </p:tgtEl>
                                        <p:attrNameLst>
                                          <p:attrName>ppt_x</p:attrName>
                                        </p:attrNameLst>
                                      </p:cBhvr>
                                      <p:tavLst>
                                        <p:tav tm="0">
                                          <p:val>
                                            <p:strVal val="#ppt_x"/>
                                          </p:val>
                                        </p:tav>
                                        <p:tav tm="100000">
                                          <p:val>
                                            <p:strVal val="#ppt_x"/>
                                          </p:val>
                                        </p:tav>
                                      </p:tavLst>
                                    </p:anim>
                                    <p:anim calcmode="lin" valueType="num">
                                      <p:cBhvr>
                                        <p:cTn id="3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oljeZBesedilom 8">
            <a:extLst>
              <a:ext uri="{FF2B5EF4-FFF2-40B4-BE49-F238E27FC236}">
                <a16:creationId xmlns:a16="http://schemas.microsoft.com/office/drawing/2014/main" id="{A60326B7-9060-C1AC-48CC-31AC6ACCBFF7}"/>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Analiza izdelati ali kupiti - primer 1 (rešitev)</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Avtor</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a:xfrm>
            <a:off x="838199" y="1481668"/>
            <a:ext cx="10515600" cy="4603044"/>
          </a:xfrm>
        </p:spPr>
        <p:txBody>
          <a:bodyPr>
            <a:noAutofit/>
          </a:bodyPr>
          <a:lstStyle/>
          <a:p>
            <a:pPr>
              <a:lnSpc>
                <a:spcPct val="150000"/>
              </a:lnSpc>
            </a:pPr>
            <a:r>
              <a:rPr lang="en-US" sz="2000" dirty="0"/>
              <a:t>Pri kakšnem obsegu proizvodnje so </a:t>
            </a:r>
            <a:r>
              <a:rPr lang="pl-PL" sz="2000" dirty="0" err="1"/>
              <a:t>skupni </a:t>
            </a:r>
            <a:r>
              <a:rPr lang="en-US" sz="2000" dirty="0"/>
              <a:t>stroški obeh različic enaki</a:t>
            </a:r>
            <a:r>
              <a:rPr lang="pl-PL" sz="2000" dirty="0"/>
              <a:t>?</a:t>
            </a:r>
          </a:p>
          <a:p>
            <a:pPr lvl="1">
              <a:lnSpc>
                <a:spcPct val="150000"/>
              </a:lnSpc>
            </a:pPr>
            <a:r>
              <a:rPr lang="en-US" sz="2000" dirty="0"/>
              <a:t>Fiksni stroški</a:t>
            </a:r>
            <a:r>
              <a:rPr lang="pl-PL" sz="2000" dirty="0"/>
              <a:t>: </a:t>
            </a:r>
            <a:r>
              <a:rPr lang="pl-PL" sz="2000" dirty="0">
                <a:solidFill>
                  <a:srgbClr val="4472C4"/>
                </a:solidFill>
              </a:rPr>
              <a:t>50 000 </a:t>
            </a:r>
            <a:r>
              <a:rPr lang="pl-PL" sz="2000" dirty="0"/>
              <a:t>EUR</a:t>
            </a:r>
          </a:p>
          <a:p>
            <a:pPr lvl="1">
              <a:lnSpc>
                <a:spcPct val="150000"/>
              </a:lnSpc>
            </a:pPr>
            <a:r>
              <a:rPr lang="pl-PL" sz="2000" dirty="0" err="1"/>
              <a:t>Nakupna cena </a:t>
            </a:r>
            <a:r>
              <a:rPr lang="pl-PL" sz="2000" dirty="0"/>
              <a:t>enote: </a:t>
            </a:r>
            <a:r>
              <a:rPr lang="pl-PL" sz="2000" dirty="0">
                <a:solidFill>
                  <a:srgbClr val="4472C4"/>
                </a:solidFill>
              </a:rPr>
              <a:t>25 </a:t>
            </a:r>
            <a:r>
              <a:rPr lang="pl-PL" sz="2000" dirty="0" err="1"/>
              <a:t>EUR/kos</a:t>
            </a:r>
            <a:endParaRPr lang="pl-PL" sz="2000" dirty="0"/>
          </a:p>
          <a:p>
            <a:pPr lvl="1">
              <a:lnSpc>
                <a:spcPct val="150000"/>
              </a:lnSpc>
            </a:pPr>
            <a:r>
              <a:rPr lang="en-US" sz="2000" dirty="0"/>
              <a:t>Spremenljivi stroški</a:t>
            </a:r>
            <a:r>
              <a:rPr lang="pl-PL" sz="2000" dirty="0"/>
              <a:t>: </a:t>
            </a:r>
            <a:r>
              <a:rPr lang="en-US" sz="2000" dirty="0">
                <a:solidFill>
                  <a:srgbClr val="4472C4"/>
                </a:solidFill>
              </a:rPr>
              <a:t>16 </a:t>
            </a:r>
            <a:r>
              <a:rPr lang="pl-PL" sz="2000" dirty="0" err="1"/>
              <a:t>EUR/kosm</a:t>
            </a:r>
            <a:r>
              <a:rPr lang="pl-PL" sz="2000" dirty="0"/>
              <a:t>.</a:t>
            </a:r>
          </a:p>
          <a:p>
            <a:pPr lvl="1">
              <a:lnSpc>
                <a:spcPct val="150000"/>
              </a:lnSpc>
            </a:pPr>
            <a:endParaRPr lang="en-US" sz="2000" dirty="0"/>
          </a:p>
          <a:p>
            <a:pPr lvl="1">
              <a:lnSpc>
                <a:spcPct val="150000"/>
              </a:lnSpc>
            </a:pPr>
            <a:endParaRPr lang="pl-PL" sz="2000" dirty="0"/>
          </a:p>
          <a:p>
            <a:pPr>
              <a:lnSpc>
                <a:spcPct val="150000"/>
              </a:lnSpc>
            </a:pPr>
            <a:endParaRPr lang="pl-PL" sz="2000" dirty="0"/>
          </a:p>
        </p:txBody>
      </p:sp>
      <mc:AlternateContent xmlns:mc="http://schemas.openxmlformats.org/markup-compatibility/2006" xmlns:a14="http://schemas.microsoft.com/office/drawing/2010/main">
        <mc:Choice Requires="a14">
          <p:sp>
            <p:nvSpPr>
              <p:cNvPr id="2" name="pole tekstowe 1">
                <a:extLst>
                  <a:ext uri="{FF2B5EF4-FFF2-40B4-BE49-F238E27FC236}">
                    <a16:creationId xmlns:a16="http://schemas.microsoft.com/office/drawing/2014/main" id="{45EFC06C-D40C-2754-9CD3-CD4ACF8F8EA4}"/>
                  </a:ext>
                </a:extLst>
              </p:cNvPr>
              <p:cNvSpPr txBox="1"/>
              <p:nvPr/>
            </p:nvSpPr>
            <p:spPr>
              <a:xfrm>
                <a:off x="6095996" y="2371857"/>
                <a:ext cx="2427177" cy="790537"/>
              </a:xfrm>
              <a:prstGeom prst="rect">
                <a:avLst/>
              </a:prstGeom>
              <a:noFill/>
            </p:spPr>
            <p:txBody>
              <a:bodyPr wrap="square" lIns="0" tIns="0" rIns="0" bIns="0" rtlCol="0">
                <a:spAutoFit/>
              </a:bodyPr>
              <a:lstStyle/>
              <a:p>
                <a:r>
                  <a:rPr lang="pl-PL" sz="3600" dirty="0"/>
                  <a:t>BEP </a:t>
                </a:r>
              </a:p>
            </p:txBody>
          </p:sp>
        </mc:Choice>
        <mc:Fallback xmlns:p14="http://schemas.microsoft.com/office/powerpoint/2010/main" xmlns:a16="http://schemas.microsoft.com/office/drawing/2014/main" xmlns="">
          <p:sp>
            <p:nvSpPr>
              <p:cNvPr id="2" name="pole tekstowe 1">
                <a:extLst>
                  <a:ext uri="{FF2B5EF4-FFF2-40B4-BE49-F238E27FC236}">
                    <a16:creationId xmlns:a16="http://schemas.microsoft.com/office/drawing/2014/main" id="{45EFC06C-D40C-2754-9CD3-CD4ACF8F8EA4}"/>
                  </a:ext>
                </a:extLst>
              </p:cNvPr>
              <p:cNvSpPr txBox="1">
                <a:spLocks noRot="1" noChangeAspect="1" noMove="1" noResize="1" noEditPoints="1" noAdjustHandles="1" noChangeArrowheads="1" noChangeShapeType="1" noTextEdit="1"/>
              </p:cNvSpPr>
              <p:nvPr/>
            </p:nvSpPr>
            <p:spPr>
              <a:xfrm>
                <a:off x="6095996" y="2371857"/>
                <a:ext cx="2427177" cy="790537"/>
              </a:xfrm>
              <a:prstGeom prst="rect">
                <a:avLst/>
              </a:prstGeom>
              <a:blipFill>
                <a:blip r:embed="rId2"/>
                <a:stretch>
                  <a:fillRect l="-11307" t="-2308" b="-2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 name="pole tekstowe 4">
                <a:extLst>
                  <a:ext uri="{FF2B5EF4-FFF2-40B4-BE49-F238E27FC236}">
                    <a16:creationId xmlns:a16="http://schemas.microsoft.com/office/drawing/2014/main" id="{E195074E-7675-7C7E-DAF7-4F69E489FCC3}"/>
                  </a:ext>
                </a:extLst>
              </p:cNvPr>
              <p:cNvSpPr txBox="1"/>
              <p:nvPr/>
            </p:nvSpPr>
            <p:spPr>
              <a:xfrm>
                <a:off x="3331135" y="3828719"/>
                <a:ext cx="5529721" cy="794833"/>
              </a:xfrm>
              <a:prstGeom prst="rect">
                <a:avLst/>
              </a:prstGeom>
              <a:noFill/>
            </p:spPr>
            <p:txBody>
              <a:bodyPr wrap="square" lIns="0" tIns="0" rIns="0" bIns="0" rtlCol="0">
                <a:spAutoFit/>
              </a:bodyPr>
              <a:lstStyle/>
              <a:p>
                <a:r>
                  <a:rPr lang="pl-PL" sz="3600" dirty="0"/>
                  <a:t>BEP </a:t>
                </a:r>
              </a:p>
            </p:txBody>
          </p:sp>
        </mc:Choice>
        <mc:Fallback xmlns:p14="http://schemas.microsoft.com/office/powerpoint/2010/main" xmlns:a16="http://schemas.microsoft.com/office/drawing/2014/main" xmlns="">
          <p:sp>
            <p:nvSpPr>
              <p:cNvPr id="5" name="pole tekstowe 4">
                <a:extLst>
                  <a:ext uri="{FF2B5EF4-FFF2-40B4-BE49-F238E27FC236}">
                    <a16:creationId xmlns:a16="http://schemas.microsoft.com/office/drawing/2014/main" id="{E195074E-7675-7C7E-DAF7-4F69E489FCC3}"/>
                  </a:ext>
                </a:extLst>
              </p:cNvPr>
              <p:cNvSpPr txBox="1">
                <a:spLocks noRot="1" noChangeAspect="1" noMove="1" noResize="1" noEditPoints="1" noAdjustHandles="1" noChangeArrowheads="1" noChangeShapeType="1" noTextEdit="1"/>
              </p:cNvSpPr>
              <p:nvPr/>
            </p:nvSpPr>
            <p:spPr>
              <a:xfrm>
                <a:off x="3331135" y="3828719"/>
                <a:ext cx="5529721" cy="794833"/>
              </a:xfrm>
              <a:prstGeom prst="rect">
                <a:avLst/>
              </a:prstGeom>
              <a:blipFill>
                <a:blip r:embed="rId3"/>
                <a:stretch>
                  <a:fillRect l="-4956" t="-1538" b="-20769"/>
                </a:stretch>
              </a:blipFill>
            </p:spPr>
            <p:txBody>
              <a:bodyPr/>
              <a:lstStyle/>
              <a:p>
                <a:r>
                  <a:rPr lang="en-GB">
                    <a:noFill/>
                  </a:rPr>
                  <a:t> </a:t>
                </a:r>
              </a:p>
            </p:txBody>
          </p:sp>
        </mc:Fallback>
      </mc:AlternateContent>
      <p:cxnSp>
        <p:nvCxnSpPr>
          <p:cNvPr id="8" name="Łącznik prosty ze strzałką 7">
            <a:extLst>
              <a:ext uri="{FF2B5EF4-FFF2-40B4-BE49-F238E27FC236}">
                <a16:creationId xmlns:a16="http://schemas.microsoft.com/office/drawing/2014/main" id="{E273A1B1-D727-104F-CB04-A7C994FFDCDB}"/>
              </a:ext>
            </a:extLst>
          </p:cNvPr>
          <p:cNvCxnSpPr>
            <a:cxnSpLocks/>
          </p:cNvCxnSpPr>
          <p:nvPr/>
        </p:nvCxnSpPr>
        <p:spPr>
          <a:xfrm>
            <a:off x="4479403" y="2275867"/>
            <a:ext cx="3102015" cy="201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id="{D4D7306C-4855-E361-95EF-5DEE167A1A1D}"/>
              </a:ext>
            </a:extLst>
          </p:cNvPr>
          <p:cNvCxnSpPr>
            <a:cxnSpLocks/>
          </p:cNvCxnSpPr>
          <p:nvPr/>
        </p:nvCxnSpPr>
        <p:spPr>
          <a:xfrm>
            <a:off x="5242559" y="2870522"/>
            <a:ext cx="2067025" cy="191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Łącznik prosty ze strzałką 12">
            <a:extLst>
              <a:ext uri="{FF2B5EF4-FFF2-40B4-BE49-F238E27FC236}">
                <a16:creationId xmlns:a16="http://schemas.microsoft.com/office/drawing/2014/main" id="{551178D3-5F55-155F-03E8-294FE9EFEFE1}"/>
              </a:ext>
            </a:extLst>
          </p:cNvPr>
          <p:cNvCxnSpPr>
            <a:cxnSpLocks/>
          </p:cNvCxnSpPr>
          <p:nvPr/>
        </p:nvCxnSpPr>
        <p:spPr>
          <a:xfrm flipV="1">
            <a:off x="4710896" y="3209964"/>
            <a:ext cx="3449256" cy="1572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Slika 6">
            <a:extLst>
              <a:ext uri="{FF2B5EF4-FFF2-40B4-BE49-F238E27FC236}">
                <a16:creationId xmlns:a16="http://schemas.microsoft.com/office/drawing/2014/main" id="{AE9F12D4-A163-6EEA-82D2-2992DFA3C540}"/>
              </a:ext>
            </a:extLst>
          </p:cNvPr>
          <p:cNvPicPr>
            <a:picLocks noChangeAspect="1"/>
          </p:cNvPicPr>
          <p:nvPr/>
        </p:nvPicPr>
        <p:blipFill>
          <a:blip r:embed="rId4"/>
          <a:stretch>
            <a:fillRect/>
          </a:stretch>
        </p:blipFill>
        <p:spPr>
          <a:xfrm>
            <a:off x="11493106" y="6134490"/>
            <a:ext cx="635235" cy="644763"/>
          </a:xfrm>
          <a:prstGeom prst="rect">
            <a:avLst/>
          </a:prstGeom>
          <a:solidFill>
            <a:schemeClr val="bg1"/>
          </a:solidFill>
        </p:spPr>
      </p:pic>
      <p:sp>
        <p:nvSpPr>
          <p:cNvPr id="11" name="PoljeZBesedilom 10">
            <a:extLst>
              <a:ext uri="{FF2B5EF4-FFF2-40B4-BE49-F238E27FC236}">
                <a16:creationId xmlns:a16="http://schemas.microsoft.com/office/drawing/2014/main" id="{8F735D6E-715C-E465-C03A-F0BB14540FCE}"/>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
        <p:nvSpPr>
          <p:cNvPr id="17" name="pole tekstowe 16">
            <a:extLst>
              <a:ext uri="{FF2B5EF4-FFF2-40B4-BE49-F238E27FC236}">
                <a16:creationId xmlns:a16="http://schemas.microsoft.com/office/drawing/2014/main" id="{5FA5FB69-8B1A-9F76-BC6F-68FD98715C75}"/>
              </a:ext>
            </a:extLst>
          </p:cNvPr>
          <p:cNvSpPr txBox="1"/>
          <p:nvPr/>
        </p:nvSpPr>
        <p:spPr>
          <a:xfrm>
            <a:off x="1018271" y="4687344"/>
            <a:ext cx="10515600" cy="1493358"/>
          </a:xfrm>
          <a:prstGeom prst="rect">
            <a:avLst/>
          </a:prstGeom>
          <a:solidFill>
            <a:srgbClr val="4472C4"/>
          </a:solidFill>
          <a:ln>
            <a:solidFill>
              <a:srgbClr val="4472C4"/>
            </a:solidFill>
          </a:ln>
        </p:spPr>
        <p:txBody>
          <a:bodyPr wrap="square">
            <a:spAutoFit/>
          </a:bodyPr>
          <a:lstStyle/>
          <a:p>
            <a:pPr algn="ctr">
              <a:lnSpc>
                <a:spcPct val="150000"/>
              </a:lnSpc>
            </a:pPr>
            <a:r>
              <a:rPr lang="pl-PL" sz="3200" dirty="0" err="1">
                <a:solidFill>
                  <a:schemeClr val="bg1"/>
                </a:solidFill>
              </a:rPr>
              <a:t>Različice za izdelavo </a:t>
            </a:r>
            <a:r>
              <a:rPr lang="pl-PL" sz="3200" dirty="0">
                <a:solidFill>
                  <a:schemeClr val="bg1"/>
                </a:solidFill>
              </a:rPr>
              <a:t>in </a:t>
            </a:r>
            <a:r>
              <a:rPr lang="pl-PL" sz="3200" dirty="0" err="1">
                <a:solidFill>
                  <a:schemeClr val="bg1"/>
                </a:solidFill>
              </a:rPr>
              <a:t>nakup bi </a:t>
            </a:r>
            <a:r>
              <a:rPr lang="pl-PL" sz="3200" dirty="0">
                <a:solidFill>
                  <a:schemeClr val="bg1"/>
                </a:solidFill>
              </a:rPr>
              <a:t>bile </a:t>
            </a:r>
            <a:r>
              <a:rPr lang="pl-PL" sz="3200" dirty="0" err="1">
                <a:solidFill>
                  <a:schemeClr val="bg1"/>
                </a:solidFill>
              </a:rPr>
              <a:t>enake, če je proizvodni </a:t>
            </a:r>
            <a:r>
              <a:rPr lang="pl-PL" sz="3200" dirty="0">
                <a:solidFill>
                  <a:schemeClr val="bg1"/>
                </a:solidFill>
              </a:rPr>
              <a:t>načrt </a:t>
            </a:r>
            <a:r>
              <a:rPr lang="pl-PL" sz="3200" dirty="0" err="1">
                <a:solidFill>
                  <a:schemeClr val="bg1"/>
                </a:solidFill>
              </a:rPr>
              <a:t>približno </a:t>
            </a:r>
            <a:r>
              <a:rPr lang="pl-PL" sz="3200" dirty="0">
                <a:solidFill>
                  <a:schemeClr val="bg1"/>
                </a:solidFill>
              </a:rPr>
              <a:t>5 556 </a:t>
            </a:r>
            <a:r>
              <a:rPr lang="pl-PL" sz="3200" dirty="0" err="1">
                <a:solidFill>
                  <a:schemeClr val="bg1"/>
                </a:solidFill>
              </a:rPr>
              <a:t>kosov </a:t>
            </a:r>
            <a:r>
              <a:rPr lang="pl-PL" sz="3200" dirty="0">
                <a:solidFill>
                  <a:schemeClr val="bg1"/>
                </a:solidFill>
              </a:rPr>
              <a:t>na </a:t>
            </a:r>
            <a:r>
              <a:rPr lang="pl-PL" sz="3200" dirty="0" err="1">
                <a:solidFill>
                  <a:schemeClr val="bg1"/>
                </a:solidFill>
              </a:rPr>
              <a:t>leto</a:t>
            </a:r>
            <a:r>
              <a:rPr lang="pl-PL" sz="3200" dirty="0">
                <a:solidFill>
                  <a:schemeClr val="bg1"/>
                </a:solidFill>
              </a:rPr>
              <a:t>.</a:t>
            </a:r>
            <a:endParaRPr lang="pl-PL" sz="3200" b="1" dirty="0">
              <a:solidFill>
                <a:schemeClr val="bg1"/>
              </a:solidFill>
            </a:endParaRPr>
          </a:p>
        </p:txBody>
      </p:sp>
    </p:spTree>
    <p:extLst>
      <p:ext uri="{BB962C8B-B14F-4D97-AF65-F5344CB8AC3E}">
        <p14:creationId xmlns:p14="http://schemas.microsoft.com/office/powerpoint/2010/main" val="253300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Povzetek</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pPr algn="just"/>
            <a:r>
              <a:rPr lang="en-US" sz="2000" dirty="0"/>
              <a:t>Zunanje izvajanje je metoda stalnih zunanjih storitev specializiranih podjetij, eksternalizacija, zunanje upravljanje ali celo </a:t>
            </a:r>
            <a:r>
              <a:rPr lang="en-US" sz="2000" dirty="0" err="1"/>
              <a:t>dekoncentracija </a:t>
            </a:r>
            <a:r>
              <a:rPr lang="en-US" sz="2000" dirty="0"/>
              <a:t>delovanja organizacije</a:t>
            </a:r>
            <a:r>
              <a:rPr lang="pl-PL" sz="2000" dirty="0"/>
              <a:t>;</a:t>
            </a:r>
          </a:p>
          <a:p>
            <a:pPr algn="just"/>
            <a:r>
              <a:rPr lang="en-US" sz="2000" dirty="0"/>
              <a:t>Glede na namen in stopnjo uporabe zunanjih storitev obstaja več vrst zunanjega izvajanja</a:t>
            </a:r>
            <a:r>
              <a:rPr lang="pl-PL" sz="2000" dirty="0"/>
              <a:t>;</a:t>
            </a:r>
          </a:p>
          <a:p>
            <a:pPr algn="just"/>
            <a:r>
              <a:rPr lang="en-US" sz="2000" dirty="0"/>
              <a:t>Odločitev o </a:t>
            </a:r>
            <a:r>
              <a:rPr lang="pl-PL" sz="2000" dirty="0" err="1"/>
              <a:t>oddaji </a:t>
            </a:r>
            <a:r>
              <a:rPr lang="en-US" sz="2000" dirty="0"/>
              <a:t>ali neoddaji </a:t>
            </a:r>
            <a:r>
              <a:rPr lang="pl-PL" sz="2000" dirty="0" err="1"/>
              <a:t>v zunanje izvajanje </a:t>
            </a:r>
            <a:r>
              <a:rPr lang="en-US" sz="2000" dirty="0"/>
              <a:t>olajša izvedbo </a:t>
            </a:r>
            <a:r>
              <a:rPr lang="en-US" sz="2000" dirty="0" err="1"/>
              <a:t>analize</a:t>
            </a:r>
            <a:r>
              <a:rPr lang="en-US" sz="2000" dirty="0"/>
              <a:t> „</a:t>
            </a:r>
            <a:r>
              <a:rPr lang="sl-SI" sz="2000" dirty="0"/>
              <a:t>izdelati</a:t>
            </a:r>
            <a:r>
              <a:rPr lang="en-US" sz="2000" dirty="0"/>
              <a:t> </a:t>
            </a:r>
            <a:r>
              <a:rPr lang="en-US" sz="2000" dirty="0" err="1"/>
              <a:t>ali</a:t>
            </a:r>
            <a:r>
              <a:rPr lang="en-US" sz="2000" dirty="0"/>
              <a:t> </a:t>
            </a:r>
            <a:r>
              <a:rPr lang="en-US" sz="2000" dirty="0" err="1"/>
              <a:t>kupi</a:t>
            </a:r>
            <a:r>
              <a:rPr lang="sl-SI" sz="2000" dirty="0"/>
              <a:t>ti</a:t>
            </a:r>
            <a:r>
              <a:rPr lang="en-US" sz="2000" dirty="0"/>
              <a:t>"</a:t>
            </a:r>
            <a:r>
              <a:rPr lang="pl-PL" sz="2000" dirty="0"/>
              <a:t>;</a:t>
            </a:r>
          </a:p>
          <a:p>
            <a:pPr algn="just"/>
            <a:r>
              <a:rPr lang="en-US" sz="2000" dirty="0"/>
              <a:t>Analiza „</a:t>
            </a:r>
            <a:r>
              <a:rPr lang="sl-SI" sz="2000" dirty="0"/>
              <a:t>izdelati ali kupiti</a:t>
            </a:r>
            <a:r>
              <a:rPr lang="en-US" sz="2000" dirty="0"/>
              <a:t>" primerja stroške lastnega dela in zunanjih storitev</a:t>
            </a:r>
            <a:r>
              <a:rPr lang="pl-PL" sz="2000" dirty="0"/>
              <a:t>;</a:t>
            </a:r>
          </a:p>
          <a:p>
            <a:pPr algn="just"/>
            <a:r>
              <a:rPr lang="en-US" sz="2000" dirty="0"/>
              <a:t>Točka preloma je točka, kjer je celotna prodaja enaka celotnim stroškom</a:t>
            </a:r>
            <a:r>
              <a:rPr lang="pl-PL" sz="2000" dirty="0"/>
              <a:t>;</a:t>
            </a:r>
          </a:p>
          <a:p>
            <a:pPr algn="just"/>
            <a:r>
              <a:rPr lang="en-US" sz="2000" dirty="0"/>
              <a:t>Če logistika ni temeljna dejavnost podjetja, </a:t>
            </a:r>
            <a:r>
              <a:rPr lang="pl-PL" sz="2000" dirty="0" err="1"/>
              <a:t>jo </a:t>
            </a:r>
            <a:r>
              <a:rPr lang="en-US" sz="2000" dirty="0"/>
              <a:t>je treba oddati v zunanje izvajanje zunanjemu logističnemu operaterju</a:t>
            </a:r>
            <a:r>
              <a:rPr lang="pl-PL" sz="2000" dirty="0"/>
              <a:t>.</a:t>
            </a:r>
          </a:p>
        </p:txBody>
      </p:sp>
      <p:pic>
        <p:nvPicPr>
          <p:cNvPr id="2" name="Slika 1">
            <a:extLst>
              <a:ext uri="{FF2B5EF4-FFF2-40B4-BE49-F238E27FC236}">
                <a16:creationId xmlns:a16="http://schemas.microsoft.com/office/drawing/2014/main" id="{C69F78BC-97A5-99D3-0CE0-E3832CE33195}"/>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261759CF-4436-2FB8-2C9F-AA26287A3522}"/>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PoljeZBesedilom 3">
            <a:extLst>
              <a:ext uri="{FF2B5EF4-FFF2-40B4-BE49-F238E27FC236}">
                <a16:creationId xmlns:a16="http://schemas.microsoft.com/office/drawing/2014/main" id="{1FE1A0A4-A891-6218-B3BA-E841431B8D4D}"/>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6042626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841959"/>
            <a:ext cx="9144000" cy="4186454"/>
          </a:xfrm>
        </p:spPr>
        <p:txBody>
          <a:bodyPr>
            <a:normAutofit fontScale="90000"/>
          </a:bodyPr>
          <a:lstStyle/>
          <a:p>
            <a:r>
              <a:rPr lang="pl-PL" sz="4000" dirty="0"/>
              <a:t>Avtorji:</a:t>
            </a:r>
            <a:br>
              <a:rPr lang="pl-PL" sz="4000" dirty="0"/>
            </a:br>
            <a:br>
              <a:rPr lang="pl-PL" sz="4000" dirty="0"/>
            </a:br>
            <a:r>
              <a:rPr lang="pl-PL" sz="4000" b="0" dirty="0">
                <a:solidFill>
                  <a:schemeClr val="tx1"/>
                </a:solidFill>
              </a:rPr>
              <a:t>Katarzyna Grzybowska</a:t>
            </a:r>
            <a:br>
              <a:rPr lang="pl-PL" sz="4000" b="0" dirty="0">
                <a:solidFill>
                  <a:schemeClr val="tx1"/>
                </a:solidFill>
              </a:rPr>
            </a:br>
            <a:r>
              <a:rPr lang="pl-PL" sz="4000" b="0" dirty="0">
                <a:solidFill>
                  <a:schemeClr val="tx1"/>
                </a:solidFill>
              </a:rPr>
              <a:t>Katarzyna Ragin-Skorecka</a:t>
            </a:r>
            <a:br>
              <a:rPr lang="pl-PL" sz="4000" b="0" dirty="0">
                <a:solidFill>
                  <a:schemeClr val="tx1"/>
                </a:solidFill>
              </a:rPr>
            </a:br>
            <a:r>
              <a:rPr lang="pl-PL" sz="4000" b="0" dirty="0">
                <a:solidFill>
                  <a:schemeClr val="tx1"/>
                </a:solidFill>
              </a:rPr>
              <a:t>Katarzyna Siemieniak</a:t>
            </a:r>
            <a:br>
              <a:rPr lang="pl-PL" sz="4000" b="0" dirty="0">
                <a:solidFill>
                  <a:schemeClr val="tx1"/>
                </a:solidFill>
              </a:rPr>
            </a:br>
            <a:r>
              <a:rPr lang="pl-PL" sz="4000" b="0" dirty="0">
                <a:solidFill>
                  <a:schemeClr val="tx1"/>
                </a:solidFill>
              </a:rPr>
              <a:t>Piotr Cyplik</a:t>
            </a:r>
            <a:br>
              <a:rPr lang="pl-PL" sz="4000" b="0" dirty="0">
                <a:solidFill>
                  <a:schemeClr val="tx1"/>
                </a:solidFill>
              </a:rPr>
            </a:br>
            <a:r>
              <a:rPr lang="pl-PL" sz="4000" b="0" dirty="0">
                <a:solidFill>
                  <a:schemeClr val="tx1"/>
                </a:solidFill>
              </a:rPr>
              <a:t>Michał Adamczak</a:t>
            </a:r>
            <a:br>
              <a:rPr lang="pl-PL" sz="4000" b="0" dirty="0">
                <a:solidFill>
                  <a:schemeClr val="tx1"/>
                </a:solidFill>
              </a:rPr>
            </a:br>
            <a:r>
              <a:rPr lang="pl-PL" sz="4000" b="0" dirty="0">
                <a:solidFill>
                  <a:schemeClr val="tx1"/>
                </a:solidFill>
              </a:rPr>
              <a:t>Jędrzej Jankowski-Guzy</a:t>
            </a:r>
            <a:br>
              <a:rPr lang="pl-PL" sz="4000" b="0" dirty="0">
                <a:solidFill>
                  <a:schemeClr val="tx1"/>
                </a:solidFill>
              </a:rPr>
            </a:br>
            <a:r>
              <a:rPr lang="pl-PL" sz="4000" b="0" dirty="0">
                <a:solidFill>
                  <a:schemeClr val="tx1"/>
                </a:solidFill>
              </a:rPr>
              <a:t>Adrianna Toboła-Walaszczyk</a:t>
            </a:r>
            <a:br>
              <a:rPr lang="pl-PL" sz="4000" b="0" dirty="0">
                <a:solidFill>
                  <a:schemeClr val="tx1"/>
                </a:solidFill>
              </a:rPr>
            </a:br>
            <a:br>
              <a:rPr lang="pl-PL" sz="4000" dirty="0"/>
            </a:br>
            <a:r>
              <a:rPr lang="pl-PL" sz="4000" dirty="0"/>
              <a:t>Končna verzija: Junij 2025</a:t>
            </a:r>
          </a:p>
        </p:txBody>
      </p:sp>
      <p:sp>
        <p:nvSpPr>
          <p:cNvPr id="2" name="PoljeZBesedilom 1">
            <a:extLst>
              <a:ext uri="{FF2B5EF4-FFF2-40B4-BE49-F238E27FC236}">
                <a16:creationId xmlns:a16="http://schemas.microsoft.com/office/drawing/2014/main" id="{071144C4-5BAD-C12F-C752-5C57C271D56A}"/>
              </a:ext>
            </a:extLst>
          </p:cNvPr>
          <p:cNvSpPr txBox="1"/>
          <p:nvPr/>
        </p:nvSpPr>
        <p:spPr>
          <a:xfrm>
            <a:off x="6478600" y="6219908"/>
            <a:ext cx="5011392" cy="540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4" name="Slika 3">
            <a:extLst>
              <a:ext uri="{FF2B5EF4-FFF2-40B4-BE49-F238E27FC236}">
                <a16:creationId xmlns:a16="http://schemas.microsoft.com/office/drawing/2014/main" id="{24C1D2CC-7927-7B07-F2C4-D6A25107FCBA}"/>
              </a:ext>
            </a:extLst>
          </p:cNvPr>
          <p:cNvPicPr>
            <a:picLocks noChangeAspect="1"/>
          </p:cNvPicPr>
          <p:nvPr/>
        </p:nvPicPr>
        <p:blipFill>
          <a:blip r:embed="rId2"/>
          <a:stretch>
            <a:fillRect/>
          </a:stretch>
        </p:blipFill>
        <p:spPr>
          <a:xfrm>
            <a:off x="11489992" y="6213237"/>
            <a:ext cx="635235" cy="644763"/>
          </a:xfrm>
          <a:prstGeom prst="rect">
            <a:avLst/>
          </a:prstGeom>
          <a:solidFill>
            <a:schemeClr val="bg1"/>
          </a:solidFill>
        </p:spPr>
      </p:pic>
    </p:spTree>
    <p:extLst>
      <p:ext uri="{BB962C8B-B14F-4D97-AF65-F5344CB8AC3E}">
        <p14:creationId xmlns:p14="http://schemas.microsoft.com/office/powerpoint/2010/main" val="31136281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EBACB22D-FB4F-50AC-6245-5D5D6207D333}"/>
              </a:ext>
            </a:extLst>
          </p:cNvPr>
          <p:cNvPicPr>
            <a:picLocks noChangeAspect="1"/>
          </p:cNvPicPr>
          <p:nvPr/>
        </p:nvPicPr>
        <p:blipFill>
          <a:blip r:embed="rId3"/>
          <a:stretch>
            <a:fillRect/>
          </a:stretch>
        </p:blipFill>
        <p:spPr>
          <a:xfrm>
            <a:off x="11493106" y="6134490"/>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BFDCC86F-AB5E-8BB9-A7BF-AE8742EC1794}"/>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5">
            <a:extLst>
              <a:ext uri="{FF2B5EF4-FFF2-40B4-BE49-F238E27FC236}">
                <a16:creationId xmlns:a16="http://schemas.microsoft.com/office/drawing/2014/main" id="{3B786CA3-A66D-5AB7-9E0C-2E56E4CC301B}"/>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133298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Primeri </a:t>
            </a:r>
            <a:r>
              <a:rPr lang="pl-PL" dirty="0"/>
              <a:t>storitev zunanjega izvajanja</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58343" y="638069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Matejun</a:t>
            </a:r>
            <a:r>
              <a:rPr lang="pl-PL" sz="1200" dirty="0">
                <a:solidFill>
                  <a:srgbClr val="7F7F7F"/>
                </a:solidFill>
              </a:rPr>
              <a:t>, 2007</a:t>
            </a:r>
          </a:p>
        </p:txBody>
      </p:sp>
      <p:graphicFrame>
        <p:nvGraphicFramePr>
          <p:cNvPr id="7" name="Symbol zastępczy zawartości 6">
            <a:extLst>
              <a:ext uri="{FF2B5EF4-FFF2-40B4-BE49-F238E27FC236}">
                <a16:creationId xmlns:a16="http://schemas.microsoft.com/office/drawing/2014/main" id="{E87A42E6-53E9-204E-3564-CC9B82AE1181}"/>
              </a:ext>
            </a:extLst>
          </p:cNvPr>
          <p:cNvGraphicFramePr>
            <a:graphicFrameLocks noGrp="1"/>
          </p:cNvGraphicFramePr>
          <p:nvPr>
            <p:ph idx="1"/>
          </p:nvPr>
        </p:nvGraphicFramePr>
        <p:xfrm>
          <a:off x="1223432" y="1481668"/>
          <a:ext cx="10515600" cy="4470656"/>
        </p:xfrm>
        <a:graphic>
          <a:graphicData uri="http://schemas.openxmlformats.org/drawingml/2006/table">
            <a:tbl>
              <a:tblPr firstRow="1" bandRow="1">
                <a:tableStyleId>{5C22544A-7EE6-4342-B048-85BDC9FD1C3A}</a:tableStyleId>
              </a:tblPr>
              <a:tblGrid>
                <a:gridCol w="3201140">
                  <a:extLst>
                    <a:ext uri="{9D8B030D-6E8A-4147-A177-3AD203B41FA5}">
                      <a16:colId xmlns:a16="http://schemas.microsoft.com/office/drawing/2014/main" val="2319446816"/>
                    </a:ext>
                  </a:extLst>
                </a:gridCol>
                <a:gridCol w="7314460">
                  <a:extLst>
                    <a:ext uri="{9D8B030D-6E8A-4147-A177-3AD203B41FA5}">
                      <a16:colId xmlns:a16="http://schemas.microsoft.com/office/drawing/2014/main" val="2479941172"/>
                    </a:ext>
                  </a:extLst>
                </a:gridCol>
              </a:tblGrid>
              <a:tr h="370840">
                <a:tc>
                  <a:txBody>
                    <a:bodyPr/>
                    <a:lstStyle/>
                    <a:p>
                      <a:pPr algn="ctr"/>
                      <a:r>
                        <a:rPr lang="pl-PL" sz="1600" dirty="0" err="1"/>
                        <a:t>Območje</a:t>
                      </a:r>
                      <a:endParaRPr lang="pl-PL" sz="1600" dirty="0"/>
                    </a:p>
                  </a:txBody>
                  <a:tcPr anchor="ctr"/>
                </a:tc>
                <a:tc>
                  <a:txBody>
                    <a:bodyPr/>
                    <a:lstStyle/>
                    <a:p>
                      <a:pPr algn="ctr"/>
                      <a:r>
                        <a:rPr lang="en-US" sz="1600" dirty="0"/>
                        <a:t>Primeri oddajanja nalog, funkcij ali procesov v zunanje izvajanje</a:t>
                      </a:r>
                      <a:endParaRPr lang="pl-PL" sz="1600" dirty="0"/>
                    </a:p>
                  </a:txBody>
                  <a:tcPr anchor="ctr"/>
                </a:tc>
                <a:extLst>
                  <a:ext uri="{0D108BD9-81ED-4DB2-BD59-A6C34878D82A}">
                    <a16:rowId xmlns:a16="http://schemas.microsoft.com/office/drawing/2014/main" val="1743188773"/>
                  </a:ext>
                </a:extLst>
              </a:tr>
              <a:tr h="370840">
                <a:tc>
                  <a:txBody>
                    <a:bodyPr/>
                    <a:lstStyle/>
                    <a:p>
                      <a:pPr algn="just">
                        <a:lnSpc>
                          <a:spcPct val="150000"/>
                        </a:lnSpc>
                        <a:spcAft>
                          <a:spcPts val="600"/>
                        </a:spcAft>
                      </a:pPr>
                      <a:r>
                        <a:rPr lang="pl-PL" sz="1100" kern="100" dirty="0" err="1">
                          <a:effectLst/>
                          <a:latin typeface="Tahoma" panose="020B0604030504040204" pitchFamily="34" charset="0"/>
                          <a:ea typeface="Calibri" panose="020F0502020204030204" pitchFamily="34" charset="0"/>
                          <a:cs typeface="Times New Roman" panose="02020603050405020304" pitchFamily="18" charset="0"/>
                        </a:rPr>
                        <a:t>Proizvodnja </a:t>
                      </a:r>
                      <a:r>
                        <a:rPr lang="pl-PL" sz="1100" kern="100" dirty="0">
                          <a:effectLst/>
                          <a:latin typeface="Tahoma" panose="020B0604030504040204" pitchFamily="34" charset="0"/>
                          <a:ea typeface="Calibri" panose="020F0502020204030204" pitchFamily="34" charset="0"/>
                          <a:cs typeface="Times New Roman" panose="02020603050405020304" pitchFamily="18" charset="0"/>
                        </a:rPr>
                        <a:t>in </a:t>
                      </a:r>
                      <a:r>
                        <a:rPr lang="pl-PL" sz="1100" kern="100" dirty="0" err="1">
                          <a:effectLst/>
                          <a:latin typeface="Tahoma" panose="020B0604030504040204" pitchFamily="34" charset="0"/>
                          <a:ea typeface="Calibri" panose="020F0502020204030204" pitchFamily="34" charset="0"/>
                          <a:cs typeface="Times New Roman" panose="02020603050405020304" pitchFamily="18" charset="0"/>
                        </a:rPr>
                        <a:t>dobava</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proizvodnja sestavnih delov, polizdelkov in celo končnih izdelkov, sestavljanje izdelkov, pakiranje, oblikovanje</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01439144"/>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Prevoz in logistika</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prevoz in distribucija izdelkov, kurirske storitve, skladiščenje</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48115733"/>
                  </a:ext>
                </a:extLst>
              </a:tr>
              <a:tr h="370840">
                <a:tc>
                  <a:txBody>
                    <a:bodyPr/>
                    <a:lstStyle/>
                    <a:p>
                      <a:pPr algn="just">
                        <a:lnSpc>
                          <a:spcPct val="150000"/>
                        </a:lnSpc>
                        <a:spcAft>
                          <a:spcPts val="600"/>
                        </a:spcAft>
                      </a:pPr>
                      <a:r>
                        <a:rPr lang="pl-PL" sz="1100" kern="100" dirty="0" err="1">
                          <a:effectLst/>
                          <a:latin typeface="Tahoma" panose="020B0604030504040204" pitchFamily="34" charset="0"/>
                          <a:ea typeface="Calibri" panose="020F0502020204030204" pitchFamily="34" charset="0"/>
                          <a:cs typeface="Times New Roman" panose="02020603050405020304" pitchFamily="18" charset="0"/>
                        </a:rPr>
                        <a:t>Raziskave </a:t>
                      </a:r>
                      <a:r>
                        <a:rPr lang="pl-PL" sz="1100" kern="100" dirty="0">
                          <a:effectLst/>
                          <a:latin typeface="Tahoma" panose="020B0604030504040204" pitchFamily="34" charset="0"/>
                          <a:ea typeface="Calibri" panose="020F0502020204030204" pitchFamily="34" charset="0"/>
                          <a:cs typeface="Times New Roman" panose="02020603050405020304" pitchFamily="18" charset="0"/>
                        </a:rPr>
                        <a:t>in razvoj</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raziskovalno in razvojno delo, znanstvene raziskave, izvedbeno delo.</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3295036"/>
                  </a:ext>
                </a:extLst>
              </a:tr>
              <a:tr h="370840">
                <a:tc>
                  <a:txBody>
                    <a:bodyPr/>
                    <a:lstStyle/>
                    <a:p>
                      <a:pPr algn="just">
                        <a:lnSpc>
                          <a:spcPct val="150000"/>
                        </a:lnSpc>
                        <a:spcAft>
                          <a:spcPts val="600"/>
                        </a:spcAft>
                      </a:pPr>
                      <a:r>
                        <a:rPr lang="en-US" sz="1100" kern="100">
                          <a:effectLst/>
                          <a:latin typeface="Tahoma" panose="020B0604030504040204" pitchFamily="34" charset="0"/>
                          <a:ea typeface="Calibri" panose="020F0502020204030204" pitchFamily="34" charset="0"/>
                          <a:cs typeface="Times New Roman" panose="02020603050405020304" pitchFamily="18" charset="0"/>
                        </a:rPr>
                        <a:t>Računalništvo in informacijske tehnologije</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podpora računalniškim omrežjem, podpora podatkovnim centrom, storitve vzdrževanja infrastrukture IT, podpora aplikacijam IT, podpora končnim uporabnikom, varnostne storitve ali internetne storitve.</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7255660"/>
                  </a:ext>
                </a:extLst>
              </a:tr>
              <a:tr h="370840">
                <a:tc>
                  <a:txBody>
                    <a:bodyPr/>
                    <a:lstStyle/>
                    <a:p>
                      <a:pPr algn="just">
                        <a:lnSpc>
                          <a:spcPct val="150000"/>
                        </a:lnSpc>
                        <a:spcAft>
                          <a:spcPts val="600"/>
                        </a:spcAft>
                      </a:pPr>
                      <a:r>
                        <a:rPr lang="en-US" sz="1100" kern="100">
                          <a:effectLst/>
                          <a:latin typeface="Tahoma" panose="020B0604030504040204" pitchFamily="34" charset="0"/>
                          <a:ea typeface="Calibri" panose="020F0502020204030204" pitchFamily="34" charset="0"/>
                          <a:cs typeface="Times New Roman" panose="02020603050405020304" pitchFamily="18" charset="0"/>
                        </a:rPr>
                        <a:t>Finančne, računovodske, davčne in računovodske storitve</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računovodstvo, upravljanje dolgov, kontroling, revizija, finančne in analitične storitve, razvoj poslovnih načrtov, davčno svetovanje, zastopanje davkoplačevalcev pred davčnimi organi</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68859522"/>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Pravna podpora</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pravno svetovanje na različnih področjih ali zastopanje v pravnih zadevah.</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2453521"/>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Storitve za stranke</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telemarketing, vodenje recepcije, tajništva, vroče linije ali klicnega centra</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8168079"/>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Trženje </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spremljanje sprememb na trgu, raziskovanje pričakovanj strank, oblikovanje konceptov za nove izdelke, določanje promocijskih, oglaševalskih in distribucijskih strategij ter oblikovanje področja odnosov z javnostmi.</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85460356"/>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Osebje in človeški viri,</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iskanje in izbira kandidatov, usposabljanje zaposlenih, oblikovanje motivacijskih sistemov, upravljanje s kadri, vodenje kadrovske dokumentacije, zaposlovanje za določen čas in obračun plač.</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04014409"/>
                  </a:ext>
                </a:extLst>
              </a:tr>
              <a:tr h="370840">
                <a:tc>
                  <a:txBody>
                    <a:bodyPr/>
                    <a:lstStyle/>
                    <a:p>
                      <a:pPr algn="just">
                        <a:lnSpc>
                          <a:spcPct val="150000"/>
                        </a:lnSpc>
                        <a:spcAft>
                          <a:spcPts val="600"/>
                        </a:spcAft>
                      </a:pPr>
                      <a:r>
                        <a:rPr lang="pl-PL" sz="1100" kern="100">
                          <a:effectLst/>
                          <a:latin typeface="Tahoma" panose="020B0604030504040204" pitchFamily="34" charset="0"/>
                          <a:ea typeface="Calibri" panose="020F0502020204030204" pitchFamily="34" charset="0"/>
                          <a:cs typeface="Times New Roman" panose="02020603050405020304" pitchFamily="18" charset="0"/>
                        </a:rPr>
                        <a:t>Upravljanje in vodenje</a:t>
                      </a:r>
                      <a:endParaRPr lang="pl-PL" sz="16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just">
                        <a:lnSpc>
                          <a:spcPct val="150000"/>
                        </a:lnSpc>
                        <a:spcAft>
                          <a:spcPts val="600"/>
                        </a:spcAft>
                      </a:pPr>
                      <a:r>
                        <a:rPr lang="en-US" sz="1100" kern="100" dirty="0">
                          <a:effectLst/>
                          <a:latin typeface="Tahoma" panose="020B0604030504040204" pitchFamily="34" charset="0"/>
                          <a:ea typeface="Calibri" panose="020F0502020204030204" pitchFamily="34" charset="0"/>
                          <a:cs typeface="Times New Roman" panose="02020603050405020304" pitchFamily="18" charset="0"/>
                        </a:rPr>
                        <a:t>vzdrževanje zgradb in čistoče, vodenje arhivov, varovanje ljudi in premoženja, vodstvene storitve.</a:t>
                      </a:r>
                      <a:endParaRPr lang="pl-PL" sz="16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42669592"/>
                  </a:ext>
                </a:extLst>
              </a:tr>
            </a:tbl>
          </a:graphicData>
        </a:graphic>
      </p:graphicFrame>
      <p:pic>
        <p:nvPicPr>
          <p:cNvPr id="2" name="Slika 1">
            <a:extLst>
              <a:ext uri="{FF2B5EF4-FFF2-40B4-BE49-F238E27FC236}">
                <a16:creationId xmlns:a16="http://schemas.microsoft.com/office/drawing/2014/main" id="{F4244766-258C-AD62-85E9-0CAC0BD1A636}"/>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D22B376D-FC2C-EEC3-BD9D-AE75B6539265}"/>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E578DDBC-3671-4846-2534-CE0EF6DF78F3}"/>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263334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697325-8BCA-B448-0837-308C16D93043}"/>
              </a:ext>
            </a:extLst>
          </p:cNvPr>
          <p:cNvSpPr>
            <a:spLocks noGrp="1"/>
          </p:cNvSpPr>
          <p:nvPr>
            <p:ph type="title"/>
          </p:nvPr>
        </p:nvSpPr>
        <p:spPr/>
        <p:txBody>
          <a:bodyPr/>
          <a:lstStyle/>
          <a:p>
            <a:r>
              <a:rPr lang="pl-PL" dirty="0" err="1"/>
              <a:t>Razvoj koncepta </a:t>
            </a:r>
            <a:r>
              <a:rPr lang="pl-PL" dirty="0"/>
              <a:t>zunanjega izvajanja</a:t>
            </a:r>
          </a:p>
        </p:txBody>
      </p:sp>
      <p:sp>
        <p:nvSpPr>
          <p:cNvPr id="4" name="Symbol zastępczy zawartości 4">
            <a:extLst>
              <a:ext uri="{FF2B5EF4-FFF2-40B4-BE49-F238E27FC236}">
                <a16:creationId xmlns:a16="http://schemas.microsoft.com/office/drawing/2014/main" id="{DA80D9A8-F91F-498A-4D74-FA98B65087EC}"/>
              </a:ext>
            </a:extLst>
          </p:cNvPr>
          <p:cNvSpPr>
            <a:spLocks noGrp="1"/>
          </p:cNvSpPr>
          <p:nvPr>
            <p:ph idx="1"/>
          </p:nvPr>
        </p:nvSpPr>
        <p:spPr>
          <a:xfrm>
            <a:off x="586303" y="6334366"/>
            <a:ext cx="4580467" cy="477308"/>
          </a:xfrm>
        </p:spPr>
        <p:txBody>
          <a:bodyPr>
            <a:normAutofit/>
          </a:bodyPr>
          <a:lstStyle/>
          <a:p>
            <a:pPr marL="0" indent="0">
              <a:buNone/>
            </a:pPr>
            <a:r>
              <a:rPr lang="pl-PL" sz="1200" dirty="0">
                <a:solidFill>
                  <a:srgbClr val="7F7F7F"/>
                </a:solidFill>
              </a:rPr>
              <a:t>Vir: </a:t>
            </a:r>
            <a:r>
              <a:rPr lang="pl-PL" sz="1200" dirty="0" err="1">
                <a:solidFill>
                  <a:srgbClr val="7F7F7F"/>
                </a:solidFill>
              </a:rPr>
              <a:t>Matejun</a:t>
            </a:r>
            <a:r>
              <a:rPr lang="pl-PL" sz="1200" dirty="0">
                <a:solidFill>
                  <a:srgbClr val="7F7F7F"/>
                </a:solidFill>
              </a:rPr>
              <a:t>, 2015</a:t>
            </a:r>
          </a:p>
        </p:txBody>
      </p:sp>
      <p:pic>
        <p:nvPicPr>
          <p:cNvPr id="5" name="Obraz 4">
            <a:extLst>
              <a:ext uri="{FF2B5EF4-FFF2-40B4-BE49-F238E27FC236}">
                <a16:creationId xmlns:a16="http://schemas.microsoft.com/office/drawing/2014/main" id="{370ADD20-FB3A-3CD9-77BF-3D1171ABF071}"/>
              </a:ext>
            </a:extLst>
          </p:cNvPr>
          <p:cNvPicPr>
            <a:picLocks noChangeAspect="1"/>
          </p:cNvPicPr>
          <p:nvPr/>
        </p:nvPicPr>
        <p:blipFill>
          <a:blip r:embed="rId2"/>
          <a:stretch>
            <a:fillRect/>
          </a:stretch>
        </p:blipFill>
        <p:spPr>
          <a:xfrm>
            <a:off x="441811" y="1603536"/>
            <a:ext cx="6913999" cy="4104806"/>
          </a:xfrm>
          <a:prstGeom prst="rect">
            <a:avLst/>
          </a:prstGeom>
        </p:spPr>
      </p:pic>
      <p:sp>
        <p:nvSpPr>
          <p:cNvPr id="6" name="pole tekstowe 5">
            <a:extLst>
              <a:ext uri="{FF2B5EF4-FFF2-40B4-BE49-F238E27FC236}">
                <a16:creationId xmlns:a16="http://schemas.microsoft.com/office/drawing/2014/main" id="{75CF878E-C0E5-1D3E-BE0D-9296E289E559}"/>
              </a:ext>
            </a:extLst>
          </p:cNvPr>
          <p:cNvSpPr txBox="1"/>
          <p:nvPr/>
        </p:nvSpPr>
        <p:spPr>
          <a:xfrm>
            <a:off x="6106890" y="5446732"/>
            <a:ext cx="748683" cy="261610"/>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Čas</a:t>
            </a:r>
          </a:p>
        </p:txBody>
      </p:sp>
      <p:sp>
        <p:nvSpPr>
          <p:cNvPr id="7" name="pole tekstowe 6">
            <a:extLst>
              <a:ext uri="{FF2B5EF4-FFF2-40B4-BE49-F238E27FC236}">
                <a16:creationId xmlns:a16="http://schemas.microsoft.com/office/drawing/2014/main" id="{38D506A6-3BB3-472F-FF66-90505074750A}"/>
              </a:ext>
            </a:extLst>
          </p:cNvPr>
          <p:cNvSpPr txBox="1"/>
          <p:nvPr/>
        </p:nvSpPr>
        <p:spPr>
          <a:xfrm rot="16200000">
            <a:off x="122815" y="2172448"/>
            <a:ext cx="816947" cy="261610"/>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Vrednost</a:t>
            </a:r>
          </a:p>
        </p:txBody>
      </p:sp>
      <p:sp>
        <p:nvSpPr>
          <p:cNvPr id="8" name="pole tekstowe 7">
            <a:extLst>
              <a:ext uri="{FF2B5EF4-FFF2-40B4-BE49-F238E27FC236}">
                <a16:creationId xmlns:a16="http://schemas.microsoft.com/office/drawing/2014/main" id="{2B1D8B27-2C35-03A8-0918-BE7B7D56E5AA}"/>
              </a:ext>
            </a:extLst>
          </p:cNvPr>
          <p:cNvSpPr txBox="1"/>
          <p:nvPr/>
        </p:nvSpPr>
        <p:spPr>
          <a:xfrm>
            <a:off x="5047710" y="4532332"/>
            <a:ext cx="1711230" cy="261610"/>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strateška dimenzija</a:t>
            </a:r>
          </a:p>
        </p:txBody>
      </p:sp>
      <p:sp>
        <p:nvSpPr>
          <p:cNvPr id="9" name="pole tekstowe 8">
            <a:extLst>
              <a:ext uri="{FF2B5EF4-FFF2-40B4-BE49-F238E27FC236}">
                <a16:creationId xmlns:a16="http://schemas.microsoft.com/office/drawing/2014/main" id="{C83D6EC8-A702-042C-26C6-E2C6E17C8F10}"/>
              </a:ext>
            </a:extLst>
          </p:cNvPr>
          <p:cNvSpPr txBox="1"/>
          <p:nvPr/>
        </p:nvSpPr>
        <p:spPr>
          <a:xfrm>
            <a:off x="2752301" y="4713624"/>
            <a:ext cx="1528350" cy="261610"/>
          </a:xfrm>
          <a:prstGeom prst="rect">
            <a:avLst/>
          </a:prstGeom>
          <a:solidFill>
            <a:schemeClr val="bg1"/>
          </a:solidFill>
        </p:spPr>
        <p:txBody>
          <a:bodyPr wrap="square" rtlCol="0">
            <a:spAutoFit/>
          </a:bodyPr>
          <a:lstStyle/>
          <a:p>
            <a:pPr algn="ctr"/>
            <a:r>
              <a:rPr lang="pl-PL" sz="1050" b="1" dirty="0">
                <a:solidFill>
                  <a:srgbClr val="000000"/>
                </a:solidFill>
                <a:latin typeface="Tahoma" panose="020B0604030504040204" pitchFamily="34" charset="0"/>
                <a:ea typeface="Tahoma" panose="020B0604030504040204" pitchFamily="34" charset="0"/>
                <a:cs typeface="Tahoma" panose="020B0604030504040204" pitchFamily="34" charset="0"/>
              </a:rPr>
              <a:t>taktična dimenzija</a:t>
            </a:r>
          </a:p>
        </p:txBody>
      </p:sp>
      <p:sp>
        <p:nvSpPr>
          <p:cNvPr id="10" name="pole tekstowe 9">
            <a:extLst>
              <a:ext uri="{FF2B5EF4-FFF2-40B4-BE49-F238E27FC236}">
                <a16:creationId xmlns:a16="http://schemas.microsoft.com/office/drawing/2014/main" id="{1535CB57-98FA-FD87-A541-79EC9C57CF18}"/>
              </a:ext>
            </a:extLst>
          </p:cNvPr>
          <p:cNvSpPr txBox="1"/>
          <p:nvPr/>
        </p:nvSpPr>
        <p:spPr>
          <a:xfrm>
            <a:off x="5144343" y="1894781"/>
            <a:ext cx="1711230" cy="430887"/>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strateška izbira funkcionalnosti</a:t>
            </a:r>
          </a:p>
        </p:txBody>
      </p:sp>
      <p:sp>
        <p:nvSpPr>
          <p:cNvPr id="11" name="pole tekstowe 10">
            <a:extLst>
              <a:ext uri="{FF2B5EF4-FFF2-40B4-BE49-F238E27FC236}">
                <a16:creationId xmlns:a16="http://schemas.microsoft.com/office/drawing/2014/main" id="{979C3D14-EDB3-BFC7-008F-3F381D69E521}"/>
              </a:ext>
            </a:extLst>
          </p:cNvPr>
          <p:cNvSpPr txBox="1"/>
          <p:nvPr/>
        </p:nvSpPr>
        <p:spPr>
          <a:xfrm>
            <a:off x="4192095" y="2844607"/>
            <a:ext cx="1711230" cy="430887"/>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Koncept fokusa na ključne dejavnosti</a:t>
            </a:r>
          </a:p>
        </p:txBody>
      </p:sp>
      <p:sp>
        <p:nvSpPr>
          <p:cNvPr id="12" name="pole tekstowe 11">
            <a:extLst>
              <a:ext uri="{FF2B5EF4-FFF2-40B4-BE49-F238E27FC236}">
                <a16:creationId xmlns:a16="http://schemas.microsoft.com/office/drawing/2014/main" id="{108E07E6-6E7D-144B-5DD1-6BF6C55C5D0E}"/>
              </a:ext>
            </a:extLst>
          </p:cNvPr>
          <p:cNvSpPr txBox="1"/>
          <p:nvPr/>
        </p:nvSpPr>
        <p:spPr>
          <a:xfrm>
            <a:off x="2137350" y="3655939"/>
            <a:ext cx="1711230" cy="600164"/>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Možnost zmanjšanja tveganja tehnoloških sprememb</a:t>
            </a:r>
          </a:p>
        </p:txBody>
      </p:sp>
      <p:sp>
        <p:nvSpPr>
          <p:cNvPr id="13" name="pole tekstowe 12">
            <a:extLst>
              <a:ext uri="{FF2B5EF4-FFF2-40B4-BE49-F238E27FC236}">
                <a16:creationId xmlns:a16="http://schemas.microsoft.com/office/drawing/2014/main" id="{9F9A5027-A167-1123-9A0C-3E8F90BF5E23}"/>
              </a:ext>
            </a:extLst>
          </p:cNvPr>
          <p:cNvSpPr txBox="1"/>
          <p:nvPr/>
        </p:nvSpPr>
        <p:spPr>
          <a:xfrm>
            <a:off x="945052" y="4112836"/>
            <a:ext cx="1040190" cy="600164"/>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Metoda zmanjšanja stroškov</a:t>
            </a:r>
          </a:p>
        </p:txBody>
      </p:sp>
      <p:sp>
        <p:nvSpPr>
          <p:cNvPr id="14" name="pole tekstowe 13">
            <a:extLst>
              <a:ext uri="{FF2B5EF4-FFF2-40B4-BE49-F238E27FC236}">
                <a16:creationId xmlns:a16="http://schemas.microsoft.com/office/drawing/2014/main" id="{4F6B75B0-33C0-6211-83E7-98C1A30D5C36}"/>
              </a:ext>
            </a:extLst>
          </p:cNvPr>
          <p:cNvSpPr txBox="1"/>
          <p:nvPr/>
        </p:nvSpPr>
        <p:spPr>
          <a:xfrm>
            <a:off x="1799454" y="2008874"/>
            <a:ext cx="1905694" cy="430887"/>
          </a:xfrm>
          <a:prstGeom prst="rect">
            <a:avLst/>
          </a:prstGeom>
          <a:solidFill>
            <a:schemeClr val="bg1"/>
          </a:solidFill>
        </p:spPr>
        <p:txBody>
          <a:bodyPr wrap="square" rtlCol="0">
            <a:spAutoFit/>
          </a:bodyPr>
          <a:lstStyle/>
          <a:p>
            <a:pPr algn="ctr"/>
            <a:r>
              <a:rPr lang="pl-PL" sz="1100" b="1" dirty="0">
                <a:solidFill>
                  <a:srgbClr val="000000"/>
                </a:solidFill>
                <a:latin typeface="Tahoma" panose="020B0604030504040204" pitchFamily="34" charset="0"/>
                <a:ea typeface="Tahoma" panose="020B0604030504040204" pitchFamily="34" charset="0"/>
                <a:cs typeface="Tahoma" panose="020B0604030504040204" pitchFamily="34" charset="0"/>
              </a:rPr>
              <a:t>Zunanje izvajanje opredeljeno kot</a:t>
            </a:r>
          </a:p>
        </p:txBody>
      </p:sp>
      <p:sp>
        <p:nvSpPr>
          <p:cNvPr id="16" name="pole tekstowe 15">
            <a:extLst>
              <a:ext uri="{FF2B5EF4-FFF2-40B4-BE49-F238E27FC236}">
                <a16:creationId xmlns:a16="http://schemas.microsoft.com/office/drawing/2014/main" id="{5252EB11-FB84-3DC6-5E1B-90C33F94FDD4}"/>
              </a:ext>
            </a:extLst>
          </p:cNvPr>
          <p:cNvSpPr txBox="1"/>
          <p:nvPr/>
        </p:nvSpPr>
        <p:spPr>
          <a:xfrm>
            <a:off x="586303" y="5944566"/>
            <a:ext cx="4016177" cy="307777"/>
          </a:xfrm>
          <a:prstGeom prst="rect">
            <a:avLst/>
          </a:prstGeom>
          <a:noFill/>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Slika 1</a:t>
            </a:r>
            <a:r>
              <a:rPr lang="pl-PL" sz="1400" dirty="0">
                <a:latin typeface="Tahoma" panose="020B0604030504040204" pitchFamily="34" charset="0"/>
                <a:ea typeface="Tahoma" panose="020B0604030504040204" pitchFamily="34" charset="0"/>
                <a:cs typeface="Tahoma" panose="020B0604030504040204" pitchFamily="34" charset="0"/>
              </a:rPr>
              <a:t>: </a:t>
            </a:r>
            <a:r>
              <a:rPr lang="en-US" sz="1400" dirty="0">
                <a:latin typeface="Tahoma" panose="020B0604030504040204" pitchFamily="34" charset="0"/>
                <a:ea typeface="Tahoma" panose="020B0604030504040204" pitchFamily="34" charset="0"/>
                <a:cs typeface="Tahoma" panose="020B0604030504040204" pitchFamily="34" charset="0"/>
              </a:rPr>
              <a:t>Razvoj koncepta zunanjega izvajanja</a:t>
            </a:r>
            <a:endParaRPr lang="pl-PL" sz="1400" dirty="0">
              <a:latin typeface="Tahoma" panose="020B0604030504040204" pitchFamily="34" charset="0"/>
              <a:ea typeface="Tahoma" panose="020B0604030504040204" pitchFamily="34" charset="0"/>
              <a:cs typeface="Tahoma" panose="020B0604030504040204" pitchFamily="34" charset="0"/>
            </a:endParaRPr>
          </a:p>
        </p:txBody>
      </p:sp>
      <p:sp>
        <p:nvSpPr>
          <p:cNvPr id="18" name="pole tekstowe 17">
            <a:extLst>
              <a:ext uri="{FF2B5EF4-FFF2-40B4-BE49-F238E27FC236}">
                <a16:creationId xmlns:a16="http://schemas.microsoft.com/office/drawing/2014/main" id="{B8308BC5-A21F-CA16-D4DE-12A0B86EF3D7}"/>
              </a:ext>
            </a:extLst>
          </p:cNvPr>
          <p:cNvSpPr txBox="1"/>
          <p:nvPr/>
        </p:nvSpPr>
        <p:spPr>
          <a:xfrm>
            <a:off x="8109081" y="2967335"/>
            <a:ext cx="3891138" cy="923330"/>
          </a:xfrm>
          <a:prstGeom prst="rect">
            <a:avLst/>
          </a:prstGeom>
          <a:noFill/>
        </p:spPr>
        <p:txBody>
          <a:bodyPr wrap="square">
            <a:spAutoFit/>
          </a:bodyPr>
          <a:lstStyle/>
          <a:p>
            <a:pPr algn="just"/>
            <a:r>
              <a:rPr lang="pl-PL" sz="1800" dirty="0" err="1">
                <a:effectLst/>
                <a:latin typeface="Tahoma" panose="020B0604030504040204" pitchFamily="34" charset="0"/>
                <a:ea typeface="Calibri" panose="020F0502020204030204" pitchFamily="34" charset="0"/>
                <a:cs typeface="Times New Roman" panose="02020603050405020304" pitchFamily="18" charset="0"/>
              </a:rPr>
              <a:t>Ta </a:t>
            </a:r>
            <a:r>
              <a:rPr lang="en-US" sz="1800"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diagram </a:t>
            </a:r>
            <a:r>
              <a:rPr lang="pl-PL" sz="1800" dirty="0">
                <a:effectLst/>
                <a:latin typeface="Tahoma" panose="020B0604030504040204" pitchFamily="34" charset="0"/>
                <a:ea typeface="Calibri" panose="020F0502020204030204" pitchFamily="34" charset="0"/>
                <a:cs typeface="Times New Roman" panose="02020603050405020304" pitchFamily="18" charset="0"/>
              </a:rPr>
              <a:t>prikazuje </a:t>
            </a:r>
            <a:r>
              <a:rPr lang="en-US" sz="1800" dirty="0">
                <a:effectLst/>
                <a:latin typeface="Tahoma" panose="020B0604030504040204" pitchFamily="34" charset="0"/>
                <a:ea typeface="Calibri" panose="020F0502020204030204" pitchFamily="34" charset="0"/>
                <a:cs typeface="Times New Roman" panose="02020603050405020304" pitchFamily="18" charset="0"/>
              </a:rPr>
              <a:t>razvoj in povečanje pomena zunanjega izvajanja za sodobna podjetja.</a:t>
            </a:r>
            <a:endParaRPr lang="pl-PL" dirty="0"/>
          </a:p>
        </p:txBody>
      </p:sp>
      <p:pic>
        <p:nvPicPr>
          <p:cNvPr id="3" name="Slika 2">
            <a:extLst>
              <a:ext uri="{FF2B5EF4-FFF2-40B4-BE49-F238E27FC236}">
                <a16:creationId xmlns:a16="http://schemas.microsoft.com/office/drawing/2014/main" id="{DB5C30F5-85C4-EFAF-53AD-2845C8490732}"/>
              </a:ext>
            </a:extLst>
          </p:cNvPr>
          <p:cNvPicPr>
            <a:picLocks noChangeAspect="1"/>
          </p:cNvPicPr>
          <p:nvPr/>
        </p:nvPicPr>
        <p:blipFill>
          <a:blip r:embed="rId3"/>
          <a:stretch>
            <a:fillRect/>
          </a:stretch>
        </p:blipFill>
        <p:spPr>
          <a:xfrm>
            <a:off x="11493106" y="6134490"/>
            <a:ext cx="635235" cy="644763"/>
          </a:xfrm>
          <a:prstGeom prst="rect">
            <a:avLst/>
          </a:prstGeom>
          <a:solidFill>
            <a:schemeClr val="bg1"/>
          </a:solidFill>
        </p:spPr>
      </p:pic>
      <p:sp>
        <p:nvSpPr>
          <p:cNvPr id="15" name="PoljeZBesedilom 14">
            <a:extLst>
              <a:ext uri="{FF2B5EF4-FFF2-40B4-BE49-F238E27FC236}">
                <a16:creationId xmlns:a16="http://schemas.microsoft.com/office/drawing/2014/main" id="{7985992C-7A8D-31AD-0E17-557585A54881}"/>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7" name="PoljeZBesedilom 16">
            <a:extLst>
              <a:ext uri="{FF2B5EF4-FFF2-40B4-BE49-F238E27FC236}">
                <a16:creationId xmlns:a16="http://schemas.microsoft.com/office/drawing/2014/main" id="{31CA1D63-D495-4DF5-E3A5-1E1F403EE6F9}"/>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408851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Vrste </a:t>
            </a:r>
            <a:r>
              <a:rPr lang="pl-PL" dirty="0"/>
              <a:t>zunanjega izvajanja</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Matejun</a:t>
            </a:r>
            <a:r>
              <a:rPr lang="pl-PL" sz="1200" dirty="0">
                <a:solidFill>
                  <a:srgbClr val="7F7F7F"/>
                </a:solidFill>
              </a:rPr>
              <a:t>, 2015</a:t>
            </a:r>
          </a:p>
        </p:txBody>
      </p:sp>
      <p:sp>
        <p:nvSpPr>
          <p:cNvPr id="12" name="Prostokąt 11">
            <a:extLst>
              <a:ext uri="{FF2B5EF4-FFF2-40B4-BE49-F238E27FC236}">
                <a16:creationId xmlns:a16="http://schemas.microsoft.com/office/drawing/2014/main" id="{808C61C2-5A3F-58E8-9B2A-1690FC41E8EC}"/>
              </a:ext>
            </a:extLst>
          </p:cNvPr>
          <p:cNvSpPr/>
          <p:nvPr/>
        </p:nvSpPr>
        <p:spPr>
          <a:xfrm>
            <a:off x="4257040" y="1481668"/>
            <a:ext cx="2509520" cy="83312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t>Zunanje izvajanje v poslovni </a:t>
            </a:r>
            <a:r>
              <a:rPr lang="pl-PL" dirty="0" err="1"/>
              <a:t>praksi</a:t>
            </a:r>
            <a:endParaRPr lang="pl-PL" dirty="0"/>
          </a:p>
        </p:txBody>
      </p:sp>
      <p:sp>
        <p:nvSpPr>
          <p:cNvPr id="13" name="Prostokąt 12">
            <a:extLst>
              <a:ext uri="{FF2B5EF4-FFF2-40B4-BE49-F238E27FC236}">
                <a16:creationId xmlns:a16="http://schemas.microsoft.com/office/drawing/2014/main" id="{105669E4-041F-A200-46F3-6C7D67B28814}"/>
              </a:ext>
            </a:extLst>
          </p:cNvPr>
          <p:cNvSpPr/>
          <p:nvPr/>
        </p:nvSpPr>
        <p:spPr>
          <a:xfrm>
            <a:off x="1717040" y="2976053"/>
            <a:ext cx="2509520" cy="833120"/>
          </a:xfrm>
          <a:prstGeom prst="rect">
            <a:avLst/>
          </a:prstGeom>
          <a:solidFill>
            <a:srgbClr val="CFD5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rgbClr val="1065AB"/>
                </a:solidFill>
              </a:rPr>
              <a:t>Ločevanje</a:t>
            </a:r>
            <a:endParaRPr lang="pl-PL" dirty="0">
              <a:solidFill>
                <a:srgbClr val="1065AB"/>
              </a:solidFill>
            </a:endParaRPr>
          </a:p>
        </p:txBody>
      </p:sp>
      <p:cxnSp>
        <p:nvCxnSpPr>
          <p:cNvPr id="15" name="Łącznik prosty ze strzałką 14">
            <a:extLst>
              <a:ext uri="{FF2B5EF4-FFF2-40B4-BE49-F238E27FC236}">
                <a16:creationId xmlns:a16="http://schemas.microsoft.com/office/drawing/2014/main" id="{C5169DCB-E1D9-3EC3-8E57-6287A4B82B11}"/>
              </a:ext>
            </a:extLst>
          </p:cNvPr>
          <p:cNvCxnSpPr>
            <a:stCxn id="12" idx="2"/>
            <a:endCxn id="13" idx="0"/>
          </p:cNvCxnSpPr>
          <p:nvPr/>
        </p:nvCxnSpPr>
        <p:spPr>
          <a:xfrm flipH="1">
            <a:off x="2971800" y="2314788"/>
            <a:ext cx="2540000" cy="661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Prostokąt 16">
            <a:extLst>
              <a:ext uri="{FF2B5EF4-FFF2-40B4-BE49-F238E27FC236}">
                <a16:creationId xmlns:a16="http://schemas.microsoft.com/office/drawing/2014/main" id="{8B6A5236-E267-AD5D-F0C2-998C773604A1}"/>
              </a:ext>
            </a:extLst>
          </p:cNvPr>
          <p:cNvSpPr/>
          <p:nvPr/>
        </p:nvSpPr>
        <p:spPr>
          <a:xfrm>
            <a:off x="7777479" y="3012440"/>
            <a:ext cx="2509520" cy="833120"/>
          </a:xfrm>
          <a:prstGeom prst="rect">
            <a:avLst/>
          </a:prstGeom>
          <a:solidFill>
            <a:srgbClr val="CFD5E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rgbClr val="1065AB"/>
                </a:solidFill>
              </a:rPr>
              <a:t>Komisija</a:t>
            </a:r>
            <a:endParaRPr lang="pl-PL" dirty="0">
              <a:solidFill>
                <a:srgbClr val="1065AB"/>
              </a:solidFill>
            </a:endParaRPr>
          </a:p>
        </p:txBody>
      </p:sp>
      <p:cxnSp>
        <p:nvCxnSpPr>
          <p:cNvPr id="18" name="Łącznik prosty ze strzałką 17">
            <a:extLst>
              <a:ext uri="{FF2B5EF4-FFF2-40B4-BE49-F238E27FC236}">
                <a16:creationId xmlns:a16="http://schemas.microsoft.com/office/drawing/2014/main" id="{3BB97490-BE89-FE90-BB41-4467F50E7496}"/>
              </a:ext>
            </a:extLst>
          </p:cNvPr>
          <p:cNvCxnSpPr>
            <a:cxnSpLocks/>
            <a:stCxn id="12" idx="2"/>
            <a:endCxn id="17" idx="0"/>
          </p:cNvCxnSpPr>
          <p:nvPr/>
        </p:nvCxnSpPr>
        <p:spPr>
          <a:xfrm>
            <a:off x="5511800" y="2314788"/>
            <a:ext cx="3520439" cy="697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Prostokąt 21">
            <a:extLst>
              <a:ext uri="{FF2B5EF4-FFF2-40B4-BE49-F238E27FC236}">
                <a16:creationId xmlns:a16="http://schemas.microsoft.com/office/drawing/2014/main" id="{9CFD3C46-8C2F-561B-44CB-F8DED45660E6}"/>
              </a:ext>
            </a:extLst>
          </p:cNvPr>
          <p:cNvSpPr/>
          <p:nvPr/>
        </p:nvSpPr>
        <p:spPr>
          <a:xfrm>
            <a:off x="9418320" y="4578378"/>
            <a:ext cx="2509520" cy="833120"/>
          </a:xfrm>
          <a:prstGeom prst="rect">
            <a:avLst/>
          </a:prstGeom>
          <a:solidFill>
            <a:srgbClr val="A6C6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solidFill>
                  <a:srgbClr val="1065AB"/>
                </a:solidFill>
              </a:rPr>
              <a:t>Kapitalska </a:t>
            </a:r>
            <a:r>
              <a:rPr lang="pl-PL" dirty="0" err="1">
                <a:solidFill>
                  <a:srgbClr val="1065AB"/>
                </a:solidFill>
              </a:rPr>
              <a:t>različica</a:t>
            </a:r>
            <a:endParaRPr lang="pl-PL" dirty="0">
              <a:solidFill>
                <a:srgbClr val="1065AB"/>
              </a:solidFill>
            </a:endParaRPr>
          </a:p>
        </p:txBody>
      </p:sp>
      <p:sp>
        <p:nvSpPr>
          <p:cNvPr id="23" name="Prostokąt 22">
            <a:extLst>
              <a:ext uri="{FF2B5EF4-FFF2-40B4-BE49-F238E27FC236}">
                <a16:creationId xmlns:a16="http://schemas.microsoft.com/office/drawing/2014/main" id="{2AEEF6DD-411E-C504-5F7F-EAFA74CB9FA1}"/>
              </a:ext>
            </a:extLst>
          </p:cNvPr>
          <p:cNvSpPr/>
          <p:nvPr/>
        </p:nvSpPr>
        <p:spPr>
          <a:xfrm>
            <a:off x="6151879" y="4578378"/>
            <a:ext cx="2509520" cy="833120"/>
          </a:xfrm>
          <a:prstGeom prst="rect">
            <a:avLst/>
          </a:prstGeom>
          <a:solidFill>
            <a:srgbClr val="A6C6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rgbClr val="1065AB"/>
                </a:solidFill>
              </a:rPr>
              <a:t>Različica pogodbe</a:t>
            </a:r>
            <a:endParaRPr lang="pl-PL" dirty="0">
              <a:solidFill>
                <a:srgbClr val="1065AB"/>
              </a:solidFill>
            </a:endParaRPr>
          </a:p>
        </p:txBody>
      </p:sp>
      <p:cxnSp>
        <p:nvCxnSpPr>
          <p:cNvPr id="24" name="Łącznik prosty ze strzałką 23">
            <a:extLst>
              <a:ext uri="{FF2B5EF4-FFF2-40B4-BE49-F238E27FC236}">
                <a16:creationId xmlns:a16="http://schemas.microsoft.com/office/drawing/2014/main" id="{DBD8FA75-655F-051F-7553-6BDFA9B361AA}"/>
              </a:ext>
            </a:extLst>
          </p:cNvPr>
          <p:cNvCxnSpPr>
            <a:cxnSpLocks/>
            <a:stCxn id="17" idx="2"/>
            <a:endCxn id="23" idx="0"/>
          </p:cNvCxnSpPr>
          <p:nvPr/>
        </p:nvCxnSpPr>
        <p:spPr>
          <a:xfrm flipH="1">
            <a:off x="7406639" y="3845560"/>
            <a:ext cx="1625600" cy="73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a16="http://schemas.microsoft.com/office/drawing/2014/main" id="{F346857D-ABA2-281C-1E9B-56E45FFD8A86}"/>
              </a:ext>
            </a:extLst>
          </p:cNvPr>
          <p:cNvCxnSpPr>
            <a:cxnSpLocks/>
            <a:stCxn id="17" idx="2"/>
            <a:endCxn id="22" idx="0"/>
          </p:cNvCxnSpPr>
          <p:nvPr/>
        </p:nvCxnSpPr>
        <p:spPr>
          <a:xfrm>
            <a:off x="9032239" y="3845560"/>
            <a:ext cx="1640841" cy="7328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pole tekstowe 29">
            <a:extLst>
              <a:ext uri="{FF2B5EF4-FFF2-40B4-BE49-F238E27FC236}">
                <a16:creationId xmlns:a16="http://schemas.microsoft.com/office/drawing/2014/main" id="{BEA3FDE9-EE82-E07B-E5A5-2F8E63645C6A}"/>
              </a:ext>
            </a:extLst>
          </p:cNvPr>
          <p:cNvSpPr txBox="1"/>
          <p:nvPr/>
        </p:nvSpPr>
        <p:spPr>
          <a:xfrm>
            <a:off x="662092" y="5845867"/>
            <a:ext cx="4016177" cy="307777"/>
          </a:xfrm>
          <a:prstGeom prst="rect">
            <a:avLst/>
          </a:prstGeom>
          <a:noFill/>
        </p:spPr>
        <p:txBody>
          <a:bodyPr wrap="square">
            <a:spAutoFit/>
          </a:bodyPr>
          <a:lstStyle/>
          <a:p>
            <a:r>
              <a:rPr lang="en-US" sz="1400" dirty="0">
                <a:latin typeface="Tahoma" panose="020B0604030504040204" pitchFamily="34" charset="0"/>
                <a:ea typeface="Tahoma" panose="020B0604030504040204" pitchFamily="34" charset="0"/>
                <a:cs typeface="Tahoma" panose="020B0604030504040204" pitchFamily="34" charset="0"/>
              </a:rPr>
              <a:t>Slika </a:t>
            </a:r>
            <a:r>
              <a:rPr lang="pl-PL" sz="1400" dirty="0">
                <a:latin typeface="Tahoma" panose="020B0604030504040204" pitchFamily="34" charset="0"/>
                <a:ea typeface="Tahoma" panose="020B0604030504040204" pitchFamily="34" charset="0"/>
                <a:cs typeface="Tahoma" panose="020B0604030504040204" pitchFamily="34" charset="0"/>
              </a:rPr>
              <a:t>2: </a:t>
            </a:r>
            <a:r>
              <a:rPr lang="pl-PL" sz="1400" dirty="0" err="1">
                <a:latin typeface="Tahoma" panose="020B0604030504040204" pitchFamily="34" charset="0"/>
                <a:ea typeface="Tahoma" panose="020B0604030504040204" pitchFamily="34" charset="0"/>
                <a:cs typeface="Tahoma" panose="020B0604030504040204" pitchFamily="34" charset="0"/>
              </a:rPr>
              <a:t>Vrste </a:t>
            </a:r>
            <a:r>
              <a:rPr lang="pl-PL" sz="1400" dirty="0">
                <a:latin typeface="Tahoma" panose="020B0604030504040204" pitchFamily="34" charset="0"/>
                <a:ea typeface="Tahoma" panose="020B0604030504040204" pitchFamily="34" charset="0"/>
                <a:cs typeface="Tahoma" panose="020B0604030504040204" pitchFamily="34" charset="0"/>
              </a:rPr>
              <a:t>zunanjega izvajanja</a:t>
            </a:r>
          </a:p>
        </p:txBody>
      </p:sp>
      <p:sp>
        <p:nvSpPr>
          <p:cNvPr id="31" name="Prostokąt 30">
            <a:extLst>
              <a:ext uri="{FF2B5EF4-FFF2-40B4-BE49-F238E27FC236}">
                <a16:creationId xmlns:a16="http://schemas.microsoft.com/office/drawing/2014/main" id="{F9281A2E-055F-9B7C-EDCD-3760806629D3}"/>
              </a:ext>
            </a:extLst>
          </p:cNvPr>
          <p:cNvSpPr/>
          <p:nvPr/>
        </p:nvSpPr>
        <p:spPr>
          <a:xfrm>
            <a:off x="3378200" y="4578378"/>
            <a:ext cx="2509520" cy="833120"/>
          </a:xfrm>
          <a:prstGeom prst="rect">
            <a:avLst/>
          </a:prstGeom>
          <a:solidFill>
            <a:srgbClr val="A6C6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solidFill>
                  <a:srgbClr val="1065AB"/>
                </a:solidFill>
              </a:rPr>
              <a:t>Kapitalska </a:t>
            </a:r>
            <a:r>
              <a:rPr lang="pl-PL" dirty="0" err="1">
                <a:solidFill>
                  <a:srgbClr val="1065AB"/>
                </a:solidFill>
              </a:rPr>
              <a:t>različica</a:t>
            </a:r>
            <a:endParaRPr lang="pl-PL" dirty="0">
              <a:solidFill>
                <a:srgbClr val="1065AB"/>
              </a:solidFill>
            </a:endParaRPr>
          </a:p>
        </p:txBody>
      </p:sp>
      <p:sp>
        <p:nvSpPr>
          <p:cNvPr id="32" name="Prostokąt 31">
            <a:extLst>
              <a:ext uri="{FF2B5EF4-FFF2-40B4-BE49-F238E27FC236}">
                <a16:creationId xmlns:a16="http://schemas.microsoft.com/office/drawing/2014/main" id="{7C0EEBA8-5FEA-5A74-A8CF-566E23810F6F}"/>
              </a:ext>
            </a:extLst>
          </p:cNvPr>
          <p:cNvSpPr/>
          <p:nvPr/>
        </p:nvSpPr>
        <p:spPr>
          <a:xfrm>
            <a:off x="111759" y="4578378"/>
            <a:ext cx="2509520" cy="833120"/>
          </a:xfrm>
          <a:prstGeom prst="rect">
            <a:avLst/>
          </a:prstGeom>
          <a:solidFill>
            <a:srgbClr val="A6C6E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err="1">
                <a:solidFill>
                  <a:srgbClr val="1065AB"/>
                </a:solidFill>
              </a:rPr>
              <a:t>Različica pogodbe</a:t>
            </a:r>
            <a:endParaRPr lang="pl-PL" dirty="0">
              <a:solidFill>
                <a:srgbClr val="1065AB"/>
              </a:solidFill>
            </a:endParaRPr>
          </a:p>
        </p:txBody>
      </p:sp>
      <p:cxnSp>
        <p:nvCxnSpPr>
          <p:cNvPr id="33" name="Łącznik prosty ze strzałką 32">
            <a:extLst>
              <a:ext uri="{FF2B5EF4-FFF2-40B4-BE49-F238E27FC236}">
                <a16:creationId xmlns:a16="http://schemas.microsoft.com/office/drawing/2014/main" id="{5176FE19-F3F6-B3EA-C02B-C558BBF376E5}"/>
              </a:ext>
            </a:extLst>
          </p:cNvPr>
          <p:cNvCxnSpPr>
            <a:cxnSpLocks/>
            <a:stCxn id="13" idx="2"/>
            <a:endCxn id="32" idx="0"/>
          </p:cNvCxnSpPr>
          <p:nvPr/>
        </p:nvCxnSpPr>
        <p:spPr>
          <a:xfrm flipH="1">
            <a:off x="1366519" y="3809173"/>
            <a:ext cx="1605281" cy="769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Łącznik prosty ze strzałką 33">
            <a:extLst>
              <a:ext uri="{FF2B5EF4-FFF2-40B4-BE49-F238E27FC236}">
                <a16:creationId xmlns:a16="http://schemas.microsoft.com/office/drawing/2014/main" id="{0705A141-5762-CF0F-F200-62D918B16B82}"/>
              </a:ext>
            </a:extLst>
          </p:cNvPr>
          <p:cNvCxnSpPr>
            <a:cxnSpLocks/>
            <a:stCxn id="13" idx="2"/>
            <a:endCxn id="31" idx="0"/>
          </p:cNvCxnSpPr>
          <p:nvPr/>
        </p:nvCxnSpPr>
        <p:spPr>
          <a:xfrm>
            <a:off x="2971800" y="3809173"/>
            <a:ext cx="1661160" cy="7692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Slika 1">
            <a:extLst>
              <a:ext uri="{FF2B5EF4-FFF2-40B4-BE49-F238E27FC236}">
                <a16:creationId xmlns:a16="http://schemas.microsoft.com/office/drawing/2014/main" id="{8355B4B7-C913-F84D-C2B8-465DC26B51D5}"/>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5C97B9FD-A205-B8B2-292C-DC0939F33B99}"/>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4">
            <a:extLst>
              <a:ext uri="{FF2B5EF4-FFF2-40B4-BE49-F238E27FC236}">
                <a16:creationId xmlns:a16="http://schemas.microsoft.com/office/drawing/2014/main" id="{95A58AC6-D584-5456-A7A6-AAB2445FA082}"/>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88546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1000"/>
                                        <p:tgtEl>
                                          <p:spTgt spid="31"/>
                                        </p:tgtEl>
                                      </p:cBhvr>
                                    </p:animEffect>
                                    <p:anim calcmode="lin" valueType="num">
                                      <p:cBhvr>
                                        <p:cTn id="44" dur="1000" fill="hold"/>
                                        <p:tgtEl>
                                          <p:spTgt spid="31"/>
                                        </p:tgtEl>
                                        <p:attrNameLst>
                                          <p:attrName>ppt_x</p:attrName>
                                        </p:attrNameLst>
                                      </p:cBhvr>
                                      <p:tavLst>
                                        <p:tav tm="0">
                                          <p:val>
                                            <p:strVal val="#ppt_x"/>
                                          </p:val>
                                        </p:tav>
                                        <p:tav tm="100000">
                                          <p:val>
                                            <p:strVal val="#ppt_x"/>
                                          </p:val>
                                        </p:tav>
                                      </p:tavLst>
                                    </p:anim>
                                    <p:anim calcmode="lin" valueType="num">
                                      <p:cBhvr>
                                        <p:cTn id="4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1000"/>
                                        <p:tgtEl>
                                          <p:spTgt spid="24"/>
                                        </p:tgtEl>
                                      </p:cBhvr>
                                    </p:animEffect>
                                    <p:anim calcmode="lin" valueType="num">
                                      <p:cBhvr>
                                        <p:cTn id="63" dur="1000" fill="hold"/>
                                        <p:tgtEl>
                                          <p:spTgt spid="24"/>
                                        </p:tgtEl>
                                        <p:attrNameLst>
                                          <p:attrName>ppt_x</p:attrName>
                                        </p:attrNameLst>
                                      </p:cBhvr>
                                      <p:tavLst>
                                        <p:tav tm="0">
                                          <p:val>
                                            <p:strVal val="#ppt_x"/>
                                          </p:val>
                                        </p:tav>
                                        <p:tav tm="100000">
                                          <p:val>
                                            <p:strVal val="#ppt_x"/>
                                          </p:val>
                                        </p:tav>
                                      </p:tavLst>
                                    </p:anim>
                                    <p:anim calcmode="lin" valueType="num">
                                      <p:cBhvr>
                                        <p:cTn id="64" dur="1000" fill="hold"/>
                                        <p:tgtEl>
                                          <p:spTgt spid="24"/>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fade">
                                      <p:cBhvr>
                                        <p:cTn id="67" dur="1000"/>
                                        <p:tgtEl>
                                          <p:spTgt spid="23"/>
                                        </p:tgtEl>
                                      </p:cBhvr>
                                    </p:animEffect>
                                    <p:anim calcmode="lin" valueType="num">
                                      <p:cBhvr>
                                        <p:cTn id="68" dur="1000" fill="hold"/>
                                        <p:tgtEl>
                                          <p:spTgt spid="23"/>
                                        </p:tgtEl>
                                        <p:attrNameLst>
                                          <p:attrName>ppt_x</p:attrName>
                                        </p:attrNameLst>
                                      </p:cBhvr>
                                      <p:tavLst>
                                        <p:tav tm="0">
                                          <p:val>
                                            <p:strVal val="#ppt_x"/>
                                          </p:val>
                                        </p:tav>
                                        <p:tav tm="100000">
                                          <p:val>
                                            <p:strVal val="#ppt_x"/>
                                          </p:val>
                                        </p:tav>
                                      </p:tavLst>
                                    </p:anim>
                                    <p:anim calcmode="lin" valueType="num">
                                      <p:cBhvr>
                                        <p:cTn id="6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fade">
                                      <p:cBhvr>
                                        <p:cTn id="79" dur="1000"/>
                                        <p:tgtEl>
                                          <p:spTgt spid="22"/>
                                        </p:tgtEl>
                                      </p:cBhvr>
                                    </p:animEffect>
                                    <p:anim calcmode="lin" valueType="num">
                                      <p:cBhvr>
                                        <p:cTn id="80" dur="1000" fill="hold"/>
                                        <p:tgtEl>
                                          <p:spTgt spid="22"/>
                                        </p:tgtEl>
                                        <p:attrNameLst>
                                          <p:attrName>ppt_x</p:attrName>
                                        </p:attrNameLst>
                                      </p:cBhvr>
                                      <p:tavLst>
                                        <p:tav tm="0">
                                          <p:val>
                                            <p:strVal val="#ppt_x"/>
                                          </p:val>
                                        </p:tav>
                                        <p:tav tm="100000">
                                          <p:val>
                                            <p:strVal val="#ppt_x"/>
                                          </p:val>
                                        </p:tav>
                                      </p:tavLst>
                                    </p:anim>
                                    <p:anim calcmode="lin" valueType="num">
                                      <p:cBhvr>
                                        <p:cTn id="8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7" grpId="0" animBg="1"/>
      <p:bldP spid="22" grpId="0" animBg="1"/>
      <p:bldP spid="23" grpId="0" animBg="1"/>
      <p:bldP spid="31" grpId="0" animBg="1"/>
      <p:bldP spid="3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Vrste </a:t>
            </a:r>
            <a:r>
              <a:rPr lang="pl-PL" dirty="0"/>
              <a:t>zunanjega izvajanja</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Matejun</a:t>
            </a:r>
            <a:r>
              <a:rPr lang="pl-PL" sz="1200" dirty="0">
                <a:solidFill>
                  <a:srgbClr val="7F7F7F"/>
                </a:solidFill>
              </a:rPr>
              <a:t>, 2015</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p:txBody>
          <a:bodyPr>
            <a:normAutofit/>
          </a:bodyPr>
          <a:lstStyle/>
          <a:p>
            <a:pPr algn="just"/>
            <a:r>
              <a:rPr lang="en-US" dirty="0">
                <a:solidFill>
                  <a:srgbClr val="1065AB"/>
                </a:solidFill>
              </a:rPr>
              <a:t>Ločitev </a:t>
            </a:r>
            <a:r>
              <a:rPr lang="en-US" dirty="0"/>
              <a:t>se nanaša na stanje, ko se določeno področje dejavnosti (proces, naloga, funkcija) izvaja v organizacijski strukturi podjetja, vendar ne spada med glavne pristojnosti organizacije</a:t>
            </a:r>
            <a:r>
              <a:rPr lang="pl-PL" dirty="0"/>
              <a:t>. </a:t>
            </a:r>
            <a:r>
              <a:rPr lang="en-US" dirty="0" err="1"/>
              <a:t>Analize, </a:t>
            </a:r>
            <a:r>
              <a:rPr lang="en-US" dirty="0"/>
              <a:t>povezane s stroški njenega vzdrževanja ter kakovostjo, usklajevanjem in pravočasnostjo dejavnosti, kažejo, da ne sodeluje v procesu ustvarjanja vrednosti storitev ali izdelkov.</a:t>
            </a:r>
            <a:endParaRPr lang="pl-PL" dirty="0"/>
          </a:p>
          <a:p>
            <a:pPr algn="just"/>
            <a:r>
              <a:rPr lang="en-US" dirty="0">
                <a:solidFill>
                  <a:srgbClr val="1065AB"/>
                </a:solidFill>
              </a:rPr>
              <a:t>Naročilo </a:t>
            </a:r>
            <a:r>
              <a:rPr lang="en-US" dirty="0"/>
              <a:t>se pojavi, kadar se določeno področje dejavnosti v organizacijski strukturi podjetja še ne izvaja, analiza pa pokaže, da bi bilo to potrebno zaradi določenih strateških koristi.</a:t>
            </a:r>
            <a:endParaRPr lang="pl-PL" dirty="0"/>
          </a:p>
        </p:txBody>
      </p:sp>
      <p:pic>
        <p:nvPicPr>
          <p:cNvPr id="2" name="Slika 1">
            <a:extLst>
              <a:ext uri="{FF2B5EF4-FFF2-40B4-BE49-F238E27FC236}">
                <a16:creationId xmlns:a16="http://schemas.microsoft.com/office/drawing/2014/main" id="{610B32EA-AA7D-74D3-AED9-109F4C02EAE1}"/>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3B3618B0-5658-36B1-C49D-E27E6580441C}"/>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26D665C3-0EC9-0B5B-A76B-29CDA0956C86}"/>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017960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err="1"/>
              <a:t>Vrste </a:t>
            </a:r>
            <a:r>
              <a:rPr lang="pl-PL" dirty="0"/>
              <a:t>zunanjega izvajanja</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62092" y="618070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Matejun</a:t>
            </a:r>
            <a:r>
              <a:rPr lang="pl-PL" sz="1200" dirty="0">
                <a:solidFill>
                  <a:srgbClr val="7F7F7F"/>
                </a:solidFill>
              </a:rPr>
              <a:t>, 2015</a:t>
            </a:r>
          </a:p>
        </p:txBody>
      </p:sp>
      <p:sp>
        <p:nvSpPr>
          <p:cNvPr id="3" name="Symbol zastępczy zawartości 2">
            <a:extLst>
              <a:ext uri="{FF2B5EF4-FFF2-40B4-BE49-F238E27FC236}">
                <a16:creationId xmlns:a16="http://schemas.microsoft.com/office/drawing/2014/main" id="{59540EA4-8008-4617-50A8-9B14C5DA297D}"/>
              </a:ext>
            </a:extLst>
          </p:cNvPr>
          <p:cNvSpPr>
            <a:spLocks noGrp="1"/>
          </p:cNvSpPr>
          <p:nvPr>
            <p:ph idx="1"/>
          </p:nvPr>
        </p:nvSpPr>
        <p:spPr/>
        <p:txBody>
          <a:bodyPr>
            <a:normAutofit/>
          </a:bodyPr>
          <a:lstStyle/>
          <a:p>
            <a:pPr algn="just"/>
            <a:r>
              <a:rPr lang="en-US" dirty="0"/>
              <a:t>Pri </a:t>
            </a:r>
            <a:r>
              <a:rPr lang="en-US" dirty="0">
                <a:solidFill>
                  <a:srgbClr val="1065AB"/>
                </a:solidFill>
              </a:rPr>
              <a:t>pogodbeni različici </a:t>
            </a:r>
            <a:r>
              <a:rPr lang="en-US" dirty="0"/>
              <a:t>je zunanji dobavitelj, tj. storitveno podjetje, kapitalsko neodvisno, specializirano podjetje, ki je z matičnim podjetjem povezano le na </a:t>
            </a:r>
            <a:r>
              <a:rPr lang="pl-PL" dirty="0"/>
              <a:t>podlagi </a:t>
            </a:r>
            <a:r>
              <a:rPr lang="en-US" dirty="0"/>
              <a:t>pogodbe</a:t>
            </a:r>
            <a:r>
              <a:rPr lang="pl-PL" dirty="0"/>
              <a:t>;</a:t>
            </a:r>
          </a:p>
          <a:p>
            <a:pPr algn="just"/>
            <a:r>
              <a:rPr lang="en-US" dirty="0"/>
              <a:t>Predpostavka </a:t>
            </a:r>
            <a:r>
              <a:rPr lang="en-US" dirty="0">
                <a:solidFill>
                  <a:srgbClr val="1065AB"/>
                </a:solidFill>
              </a:rPr>
              <a:t>kapitalske variante </a:t>
            </a:r>
            <a:r>
              <a:rPr lang="en-US" dirty="0"/>
              <a:t>je, da se sklene sodelovanje z družbo, ki je odvisna od lastništva in kapitala</a:t>
            </a:r>
            <a:r>
              <a:rPr lang="pl-PL" dirty="0"/>
              <a:t>;</a:t>
            </a:r>
          </a:p>
          <a:p>
            <a:pPr algn="just"/>
            <a:r>
              <a:rPr lang="en-US" dirty="0"/>
              <a:t>Kot rezultat </a:t>
            </a:r>
            <a:r>
              <a:rPr lang="en-US" dirty="0">
                <a:solidFill>
                  <a:srgbClr val="1065AB"/>
                </a:solidFill>
              </a:rPr>
              <a:t>kombinacije </a:t>
            </a:r>
            <a:r>
              <a:rPr lang="en-US" dirty="0"/>
              <a:t>kapitalskega in pogodbenega zunanjega izvajanja z dvema osnovnima metodama zunanjega izvajanja storitev pri zunanjem storitvenem podjetju lahko dobimo štiri osnovne različice te metode</a:t>
            </a:r>
            <a:r>
              <a:rPr lang="pl-PL" dirty="0"/>
              <a:t>.</a:t>
            </a:r>
          </a:p>
        </p:txBody>
      </p:sp>
      <p:pic>
        <p:nvPicPr>
          <p:cNvPr id="2" name="Slika 1">
            <a:extLst>
              <a:ext uri="{FF2B5EF4-FFF2-40B4-BE49-F238E27FC236}">
                <a16:creationId xmlns:a16="http://schemas.microsoft.com/office/drawing/2014/main" id="{77E0340A-359B-CCB9-35A7-C48DF83EE5A7}"/>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8C3447CB-3825-1804-BB5F-396A35C17D3C}"/>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6">
            <a:extLst>
              <a:ext uri="{FF2B5EF4-FFF2-40B4-BE49-F238E27FC236}">
                <a16:creationId xmlns:a16="http://schemas.microsoft.com/office/drawing/2014/main" id="{943CCC05-FC41-C0C5-ADE7-FDE4847CC47E}"/>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998811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jeZBesedilom 4">
            <a:extLst>
              <a:ext uri="{FF2B5EF4-FFF2-40B4-BE49-F238E27FC236}">
                <a16:creationId xmlns:a16="http://schemas.microsoft.com/office/drawing/2014/main" id="{5C84E5E3-2C61-7E46-923F-AF44BEE47F6F}"/>
              </a:ext>
            </a:extLst>
          </p:cNvPr>
          <p:cNvSpPr txBox="1"/>
          <p:nvPr/>
        </p:nvSpPr>
        <p:spPr>
          <a:xfrm>
            <a:off x="6481714" y="6134490"/>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Osnovne </a:t>
            </a:r>
            <a:r>
              <a:rPr lang="pl-PL" dirty="0" err="1"/>
              <a:t>vrste </a:t>
            </a:r>
            <a:r>
              <a:rPr lang="pl-PL" dirty="0"/>
              <a:t>zunanjega izvajanja</a:t>
            </a:r>
          </a:p>
        </p:txBody>
      </p:sp>
      <p:sp>
        <p:nvSpPr>
          <p:cNvPr id="6" name="Symbol zastępczy zawartości 4">
            <a:extLst>
              <a:ext uri="{FF2B5EF4-FFF2-40B4-BE49-F238E27FC236}">
                <a16:creationId xmlns:a16="http://schemas.microsoft.com/office/drawing/2014/main" id="{4D0B990B-A015-95E2-DF45-A832FF931C3B}"/>
              </a:ext>
            </a:extLst>
          </p:cNvPr>
          <p:cNvSpPr txBox="1">
            <a:spLocks/>
          </p:cNvSpPr>
          <p:nvPr/>
        </p:nvSpPr>
        <p:spPr>
          <a:xfrm>
            <a:off x="621452" y="6545828"/>
            <a:ext cx="4580467" cy="3121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Vir: </a:t>
            </a:r>
            <a:r>
              <a:rPr lang="pl-PL" sz="1200" dirty="0" err="1">
                <a:solidFill>
                  <a:srgbClr val="7F7F7F"/>
                </a:solidFill>
              </a:rPr>
              <a:t>Matejun</a:t>
            </a:r>
            <a:r>
              <a:rPr lang="pl-PL" sz="1200" dirty="0">
                <a:solidFill>
                  <a:srgbClr val="7F7F7F"/>
                </a:solidFill>
              </a:rPr>
              <a:t>, 2006</a:t>
            </a:r>
          </a:p>
        </p:txBody>
      </p:sp>
      <p:sp>
        <p:nvSpPr>
          <p:cNvPr id="2" name="pole tekstowe 1">
            <a:extLst>
              <a:ext uri="{FF2B5EF4-FFF2-40B4-BE49-F238E27FC236}">
                <a16:creationId xmlns:a16="http://schemas.microsoft.com/office/drawing/2014/main" id="{6CDEB2BC-399E-EEE8-B3ED-EE9C23097971}"/>
              </a:ext>
            </a:extLst>
          </p:cNvPr>
          <p:cNvSpPr txBox="1"/>
          <p:nvPr/>
        </p:nvSpPr>
        <p:spPr>
          <a:xfrm>
            <a:off x="229249" y="6077376"/>
            <a:ext cx="5838774" cy="415498"/>
          </a:xfrm>
          <a:prstGeom prst="rect">
            <a:avLst/>
          </a:prstGeom>
          <a:noFill/>
        </p:spPr>
        <p:txBody>
          <a:bodyPr wrap="square">
            <a:spAutoFit/>
          </a:bodyPr>
          <a:lstStyle/>
          <a:p>
            <a:r>
              <a:rPr lang="pl-PL" sz="1050" dirty="0" err="1">
                <a:latin typeface="Tahoma" panose="020B0604030504040204" pitchFamily="34" charset="0"/>
                <a:ea typeface="Tahoma" panose="020B0604030504040204" pitchFamily="34" charset="0"/>
                <a:cs typeface="Tahoma" panose="020B0604030504040204" pitchFamily="34" charset="0"/>
              </a:rPr>
              <a:t>Preglednica </a:t>
            </a:r>
            <a:r>
              <a:rPr lang="en-US" sz="1050" dirty="0">
                <a:latin typeface="Tahoma" panose="020B0604030504040204" pitchFamily="34" charset="0"/>
                <a:ea typeface="Tahoma" panose="020B0604030504040204" pitchFamily="34" charset="0"/>
                <a:cs typeface="Tahoma" panose="020B0604030504040204" pitchFamily="34" charset="0"/>
              </a:rPr>
              <a:t>2. Različice kapitalskega in pogodbenega zunanjega izvajanja glede na obliko prenosa dejavnosti na storitveno podjetje</a:t>
            </a:r>
            <a:endParaRPr lang="pl-PL" sz="105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Symbol zastępczy zawartości 7">
            <a:extLst>
              <a:ext uri="{FF2B5EF4-FFF2-40B4-BE49-F238E27FC236}">
                <a16:creationId xmlns:a16="http://schemas.microsoft.com/office/drawing/2014/main" id="{96931F54-DA36-9E8F-3D1D-BA85CAD9687A}"/>
              </a:ext>
            </a:extLst>
          </p:cNvPr>
          <p:cNvGraphicFramePr>
            <a:graphicFrameLocks noGrp="1"/>
          </p:cNvGraphicFramePr>
          <p:nvPr>
            <p:ph idx="1"/>
          </p:nvPr>
        </p:nvGraphicFramePr>
        <p:xfrm>
          <a:off x="1012348" y="1636798"/>
          <a:ext cx="10515597" cy="406908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4142546844"/>
                    </a:ext>
                  </a:extLst>
                </a:gridCol>
                <a:gridCol w="3505199">
                  <a:extLst>
                    <a:ext uri="{9D8B030D-6E8A-4147-A177-3AD203B41FA5}">
                      <a16:colId xmlns:a16="http://schemas.microsoft.com/office/drawing/2014/main" val="3658177666"/>
                    </a:ext>
                  </a:extLst>
                </a:gridCol>
                <a:gridCol w="3505199">
                  <a:extLst>
                    <a:ext uri="{9D8B030D-6E8A-4147-A177-3AD203B41FA5}">
                      <a16:colId xmlns:a16="http://schemas.microsoft.com/office/drawing/2014/main" val="1654839697"/>
                    </a:ext>
                  </a:extLst>
                </a:gridCol>
              </a:tblGrid>
              <a:tr h="370840">
                <a:tc>
                  <a:txBody>
                    <a:bodyPr/>
                    <a:lstStyle/>
                    <a:p>
                      <a:pPr algn="r"/>
                      <a:r>
                        <a:rPr lang="pl-PL" sz="1400" dirty="0">
                          <a:solidFill>
                            <a:schemeClr val="bg1"/>
                          </a:solidFill>
                          <a:latin typeface="Tahoma" panose="020B0604030504040204" pitchFamily="34" charset="0"/>
                          <a:ea typeface="Tahoma" panose="020B0604030504040204" pitchFamily="34" charset="0"/>
                          <a:cs typeface="Tahoma" panose="020B0604030504040204" pitchFamily="34" charset="0"/>
                        </a:rPr>
                        <a:t>Oddajanje v zunanje izvajanje</a:t>
                      </a:r>
                    </a:p>
                  </a:txBody>
                  <a:tcPr anchor="ctr"/>
                </a:tc>
                <a:tc>
                  <a:txBody>
                    <a:bodyPr/>
                    <a:lstStyle/>
                    <a:p>
                      <a:pPr algn="ctr"/>
                      <a:r>
                        <a:rPr lang="pl-PL" sz="1400" dirty="0">
                          <a:latin typeface="Tahoma" panose="020B0604030504040204" pitchFamily="34" charset="0"/>
                          <a:ea typeface="Tahoma" panose="020B0604030504040204" pitchFamily="34" charset="0"/>
                          <a:cs typeface="Tahoma" panose="020B0604030504040204" pitchFamily="34" charset="0"/>
                        </a:rPr>
                        <a:t>Kapitalsko zunanje izvajanje</a:t>
                      </a:r>
                    </a:p>
                  </a:txBody>
                  <a:tcPr anchor="ctr"/>
                </a:tc>
                <a:tc>
                  <a:txBody>
                    <a:bodyPr/>
                    <a:lstStyle/>
                    <a:p>
                      <a:pPr algn="ctr"/>
                      <a:r>
                        <a:rPr lang="pl-PL" sz="1400" dirty="0" err="1">
                          <a:latin typeface="Tahoma" panose="020B0604030504040204" pitchFamily="34" charset="0"/>
                          <a:ea typeface="Tahoma" panose="020B0604030504040204" pitchFamily="34" charset="0"/>
                          <a:cs typeface="Tahoma" panose="020B0604030504040204" pitchFamily="34" charset="0"/>
                        </a:rPr>
                        <a:t>Pogodbeno </a:t>
                      </a:r>
                      <a:r>
                        <a:rPr lang="pl-PL" sz="1400" dirty="0">
                          <a:latin typeface="Tahoma" panose="020B0604030504040204" pitchFamily="34" charset="0"/>
                          <a:ea typeface="Tahoma" panose="020B0604030504040204" pitchFamily="34" charset="0"/>
                          <a:cs typeface="Tahoma" panose="020B0604030504040204" pitchFamily="34" charset="0"/>
                        </a:rPr>
                        <a:t>zunanje izvajanje</a:t>
                      </a:r>
                    </a:p>
                  </a:txBody>
                  <a:tcPr anchor="ctr"/>
                </a:tc>
                <a:extLst>
                  <a:ext uri="{0D108BD9-81ED-4DB2-BD59-A6C34878D82A}">
                    <a16:rowId xmlns:a16="http://schemas.microsoft.com/office/drawing/2014/main" val="3788011779"/>
                  </a:ext>
                </a:extLst>
              </a:tr>
              <a:tr h="370840">
                <a:tc>
                  <a:txBody>
                    <a:bodyPr/>
                    <a:lstStyle/>
                    <a:p>
                      <a:r>
                        <a:rPr lang="pl-PL" sz="1400" dirty="0">
                          <a:solidFill>
                            <a:schemeClr val="tx1"/>
                          </a:solidFill>
                          <a:latin typeface="Tahoma" panose="020B0604030504040204" pitchFamily="34" charset="0"/>
                          <a:ea typeface="Tahoma" panose="020B0604030504040204" pitchFamily="34" charset="0"/>
                          <a:cs typeface="Tahoma" panose="020B0604030504040204" pitchFamily="34" charset="0"/>
                        </a:rPr>
                        <a:t>Oblika poslovanja </a:t>
                      </a:r>
                      <a:br>
                        <a:rPr lang="pl-PL" sz="14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pl-PL" sz="1400" dirty="0">
                          <a:solidFill>
                            <a:schemeClr val="tx1"/>
                          </a:solidFill>
                          <a:latin typeface="Tahoma" panose="020B0604030504040204" pitchFamily="34" charset="0"/>
                          <a:ea typeface="Tahoma" panose="020B0604030504040204" pitchFamily="34" charset="0"/>
                          <a:cs typeface="Tahoma" panose="020B0604030504040204" pitchFamily="34" charset="0"/>
                        </a:rPr>
                        <a:t>prenos </a:t>
                      </a:r>
                      <a:r>
                        <a:rPr lang="pl-PL" sz="1400" dirty="0" err="1">
                          <a:solidFill>
                            <a:schemeClr val="tx1"/>
                          </a:solidFill>
                          <a:latin typeface="Tahoma" panose="020B0604030504040204" pitchFamily="34" charset="0"/>
                          <a:ea typeface="Tahoma" panose="020B0604030504040204" pitchFamily="34" charset="0"/>
                          <a:cs typeface="Tahoma" panose="020B0604030504040204" pitchFamily="34" charset="0"/>
                        </a:rPr>
                        <a:t>dejavnosti</a:t>
                      </a:r>
                    </a:p>
                  </a:txBody>
                  <a:tcPr anchor="ctr">
                    <a:solidFill>
                      <a:srgbClr val="E9EBF5"/>
                    </a:solidFill>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stalno sodelovanje s kapitalsko in lastniško povezanim subjektom</a:t>
                      </a:r>
                      <a:endParaRPr lang="pl-PL" sz="14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9EBF5"/>
                    </a:solidFill>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stalno sodelovanje s kapitalsko neodvisnim subjektom</a:t>
                      </a:r>
                      <a:endParaRPr lang="pl-PL" sz="14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E9EBF5"/>
                    </a:solidFill>
                  </a:tcPr>
                </a:tc>
                <a:extLst>
                  <a:ext uri="{0D108BD9-81ED-4DB2-BD59-A6C34878D82A}">
                    <a16:rowId xmlns:a16="http://schemas.microsoft.com/office/drawing/2014/main" val="4014318275"/>
                  </a:ext>
                </a:extLst>
              </a:tr>
              <a:tr h="370840">
                <a:tc rowSpan="2">
                  <a:txBody>
                    <a:bodyPr/>
                    <a:lstStyle/>
                    <a:p>
                      <a:r>
                        <a:rPr lang="pl-PL" sz="1400" dirty="0" err="1">
                          <a:latin typeface="Tahoma" panose="020B0604030504040204" pitchFamily="34" charset="0"/>
                          <a:ea typeface="Tahoma" panose="020B0604030504040204" pitchFamily="34" charset="0"/>
                          <a:cs typeface="Tahoma" panose="020B0604030504040204" pitchFamily="34" charset="0"/>
                        </a:rPr>
                        <a:t>Ločevanje območij</a:t>
                      </a:r>
                      <a:endParaRPr lang="pl-PL" sz="1400" dirty="0">
                        <a:latin typeface="Tahoma" panose="020B0604030504040204" pitchFamily="34" charset="0"/>
                        <a:ea typeface="Tahoma" panose="020B0604030504040204" pitchFamily="34" charset="0"/>
                        <a:cs typeface="Tahoma" panose="020B0604030504040204" pitchFamily="34" charset="0"/>
                      </a:endParaRPr>
                    </a:p>
                  </a:txBody>
                  <a:tcPr anchor="ctr">
                    <a:solidFill>
                      <a:srgbClr val="CFD5E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Ločevanje kapitala </a:t>
                      </a:r>
                      <a:endParaRPr lang="pl-PL"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Pogodbena ločitev</a:t>
                      </a:r>
                      <a:endParaRPr lang="pl-PL"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4472C4"/>
                    </a:solidFill>
                  </a:tcPr>
                </a:tc>
                <a:extLst>
                  <a:ext uri="{0D108BD9-81ED-4DB2-BD59-A6C34878D82A}">
                    <a16:rowId xmlns:a16="http://schemas.microsoft.com/office/drawing/2014/main" val="3174087843"/>
                  </a:ext>
                </a:extLst>
              </a:tr>
              <a:tr h="370840">
                <a:tc vMerge="1">
                  <a:txBody>
                    <a:bodyPr/>
                    <a:lstStyle/>
                    <a:p>
                      <a:endParaRPr dirty="0"/>
                    </a:p>
                  </a:txBody>
                  <a:tcP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ustanovitev nove hčerinske družbe na podlagi virov, ki začne samostojno obstajati na trgu; opravlja storitve za matično družbo in zunanje subjekte.</a:t>
                      </a:r>
                      <a:endParaRPr lang="pl-PL" sz="1400" dirty="0">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r>
                        <a:rPr lang="en-US" sz="1400" dirty="0">
                          <a:latin typeface="Tahoma" panose="020B0604030504040204" pitchFamily="34" charset="0"/>
                          <a:ea typeface="Tahoma" panose="020B0604030504040204" pitchFamily="34" charset="0"/>
                          <a:cs typeface="Tahoma" panose="020B0604030504040204" pitchFamily="34" charset="0"/>
                        </a:rPr>
                        <a:t>ukinitev predhodno opravljene funkcije v podjetju in vzpostavitev formalnega sodelovanja z zunanjim, neodvisnim dobaviteljem, ki zagotavlja izvajanje nalog; možnost delnega prenosa osebja in drugih virov na dobavitelja.</a:t>
                      </a:r>
                      <a:endParaRPr lang="pl-PL" sz="1400" dirty="0">
                        <a:latin typeface="Tahoma" panose="020B0604030504040204" pitchFamily="34" charset="0"/>
                        <a:ea typeface="Tahoma" panose="020B0604030504040204" pitchFamily="34" charset="0"/>
                        <a:cs typeface="Tahoma" panose="020B0604030504040204" pitchFamily="34" charset="0"/>
                      </a:endParaRPr>
                    </a:p>
                  </a:txBody>
                  <a:tcPr anchor="ctr"/>
                </a:tc>
                <a:extLst>
                  <a:ext uri="{0D108BD9-81ED-4DB2-BD59-A6C34878D82A}">
                    <a16:rowId xmlns:a16="http://schemas.microsoft.com/office/drawing/2014/main" val="161298166"/>
                  </a:ext>
                </a:extLst>
              </a:tr>
              <a:tr h="370840">
                <a:tc rowSpan="2">
                  <a:txBody>
                    <a:bodyPr/>
                    <a:lstStyle/>
                    <a:p>
                      <a:pPr algn="just">
                        <a:lnSpc>
                          <a:spcPct val="150000"/>
                        </a:lnSpc>
                        <a:spcAft>
                          <a:spcPts val="600"/>
                        </a:spcAft>
                      </a:pPr>
                      <a:r>
                        <a:rPr lang="pl-PL" sz="1400" kern="1200" dirty="0" err="1">
                          <a:solidFill>
                            <a:schemeClr val="dk1"/>
                          </a:solidFill>
                          <a:latin typeface="Tahoma" panose="020B0604030504040204" pitchFamily="34" charset="0"/>
                          <a:ea typeface="Tahoma" panose="020B0604030504040204" pitchFamily="34" charset="0"/>
                          <a:cs typeface="Tahoma" panose="020B0604030504040204" pitchFamily="34" charset="0"/>
                        </a:rPr>
                        <a:t>Naročanje območja</a:t>
                      </a:r>
                      <a:endParaRPr lang="pl-PL" sz="14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Tahoma" panose="020B0604030504040204" pitchFamily="34" charset="0"/>
                          <a:ea typeface="Tahoma" panose="020B0604030504040204" pitchFamily="34" charset="0"/>
                          <a:cs typeface="Tahoma" panose="020B0604030504040204" pitchFamily="34" charset="0"/>
                        </a:rPr>
                        <a:t>Kapitalska provizija</a:t>
                      </a:r>
                      <a:endParaRPr lang="pl-PL"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4472C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400" b="1" kern="1200" dirty="0" err="1">
                          <a:solidFill>
                            <a:schemeClr val="bg1"/>
                          </a:solidFill>
                          <a:latin typeface="Tahoma" panose="020B0604030504040204" pitchFamily="34" charset="0"/>
                          <a:ea typeface="Tahoma" panose="020B0604030504040204" pitchFamily="34" charset="0"/>
                          <a:cs typeface="Tahoma" panose="020B0604030504040204" pitchFamily="34" charset="0"/>
                        </a:rPr>
                        <a:t>Pogodbena provizija</a:t>
                      </a:r>
                      <a:endParaRPr lang="pl-PL" sz="14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a:txBody>
                  <a:tcPr anchor="ctr">
                    <a:solidFill>
                      <a:srgbClr val="4472C4"/>
                    </a:solidFill>
                  </a:tcPr>
                </a:tc>
                <a:extLst>
                  <a:ext uri="{0D108BD9-81ED-4DB2-BD59-A6C34878D82A}">
                    <a16:rowId xmlns:a16="http://schemas.microsoft.com/office/drawing/2014/main" val="1229577477"/>
                  </a:ext>
                </a:extLst>
              </a:tr>
              <a:tr h="370840">
                <a:tc vMerge="1">
                  <a:txBody>
                    <a:bodyPr/>
                    <a:lstStyle/>
                    <a:p>
                      <a:endParaRPr dirty="0"/>
                    </a:p>
                  </a:txBody>
                  <a:tcPr marL="68580" marR="68580" marT="0" marB="0" anchor="ctr"/>
                </a:tc>
                <a:tc>
                  <a:txBody>
                    <a:bodyPr/>
                    <a:lstStyle/>
                    <a:p>
                      <a:pPr marL="0" algn="l" defTabSz="914400" rtl="0" eaLnBrk="1" latinLnBrk="0" hangingPunct="1">
                        <a:lnSpc>
                          <a:spcPct val="100000"/>
                        </a:lnSpc>
                        <a:spcAft>
                          <a:spcPts val="600"/>
                        </a:spcAft>
                      </a:pPr>
                      <a:r>
                        <a:rPr lang="en-US"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nakup delnic ali deležev v podjetju, ki zagotavlja zahtevane storitve ali opravlja posebne naloge; posledično se izvede kapitalski prevzem in ustanovi hčerinsko podjetje</a:t>
                      </a:r>
                      <a:endParaRPr lang="pl-PL" sz="14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rgbClr val="E9EBF5"/>
                    </a:solidFill>
                  </a:tcPr>
                </a:tc>
                <a:tc>
                  <a:txBody>
                    <a:bodyPr/>
                    <a:lstStyle/>
                    <a:p>
                      <a:pPr marL="0" algn="l" defTabSz="914400" rtl="0" eaLnBrk="1" latinLnBrk="0" hangingPunct="1">
                        <a:lnSpc>
                          <a:spcPct val="100000"/>
                        </a:lnSpc>
                        <a:spcAft>
                          <a:spcPts val="600"/>
                        </a:spcAft>
                      </a:pPr>
                      <a:r>
                        <a:rPr lang="en-US" sz="1400" kern="1200" dirty="0">
                          <a:solidFill>
                            <a:schemeClr val="dk1"/>
                          </a:solidFill>
                          <a:latin typeface="Tahoma" panose="020B0604030504040204" pitchFamily="34" charset="0"/>
                          <a:ea typeface="Tahoma" panose="020B0604030504040204" pitchFamily="34" charset="0"/>
                          <a:cs typeface="Tahoma" panose="020B0604030504040204" pitchFamily="34" charset="0"/>
                        </a:rPr>
                        <a:t>vzpostavitev sodelovanja z dobaviteljem, ki je kapitalsko in lastniško neodvisen in začne izvajati določeno funkcijo.</a:t>
                      </a:r>
                      <a:endParaRPr lang="pl-PL" sz="1400" kern="1200" dirty="0">
                        <a:solidFill>
                          <a:schemeClr val="dk1"/>
                        </a:solidFill>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solidFill>
                      <a:srgbClr val="E9EBF5"/>
                    </a:solidFill>
                  </a:tcPr>
                </a:tc>
                <a:extLst>
                  <a:ext uri="{0D108BD9-81ED-4DB2-BD59-A6C34878D82A}">
                    <a16:rowId xmlns:a16="http://schemas.microsoft.com/office/drawing/2014/main" val="2790078837"/>
                  </a:ext>
                </a:extLst>
              </a:tr>
            </a:tbl>
          </a:graphicData>
        </a:graphic>
      </p:graphicFrame>
      <p:cxnSp>
        <p:nvCxnSpPr>
          <p:cNvPr id="18" name="Łącznik prosty 17">
            <a:extLst>
              <a:ext uri="{FF2B5EF4-FFF2-40B4-BE49-F238E27FC236}">
                <a16:creationId xmlns:a16="http://schemas.microsoft.com/office/drawing/2014/main" id="{C93177E3-682F-51E8-EBAA-90AFA5B45B63}"/>
              </a:ext>
            </a:extLst>
          </p:cNvPr>
          <p:cNvCxnSpPr>
            <a:cxnSpLocks/>
          </p:cNvCxnSpPr>
          <p:nvPr/>
        </p:nvCxnSpPr>
        <p:spPr>
          <a:xfrm>
            <a:off x="1012348" y="1636798"/>
            <a:ext cx="3513932" cy="882382"/>
          </a:xfrm>
          <a:prstGeom prst="line">
            <a:avLst/>
          </a:prstGeom>
        </p:spPr>
        <p:style>
          <a:lnRef idx="3">
            <a:schemeClr val="accent2"/>
          </a:lnRef>
          <a:fillRef idx="0">
            <a:schemeClr val="accent2"/>
          </a:fillRef>
          <a:effectRef idx="2">
            <a:schemeClr val="accent2"/>
          </a:effectRef>
          <a:fontRef idx="minor">
            <a:schemeClr val="tx1"/>
          </a:fontRef>
        </p:style>
      </p:cxnSp>
      <p:pic>
        <p:nvPicPr>
          <p:cNvPr id="3" name="Slika 2">
            <a:extLst>
              <a:ext uri="{FF2B5EF4-FFF2-40B4-BE49-F238E27FC236}">
                <a16:creationId xmlns:a16="http://schemas.microsoft.com/office/drawing/2014/main" id="{D7F7A45B-6C2E-EB0D-5800-DD98F8B75C31}"/>
              </a:ext>
            </a:extLst>
          </p:cNvPr>
          <p:cNvPicPr>
            <a:picLocks noChangeAspect="1"/>
          </p:cNvPicPr>
          <p:nvPr/>
        </p:nvPicPr>
        <p:blipFill>
          <a:blip r:embed="rId2"/>
          <a:stretch>
            <a:fillRect/>
          </a:stretch>
        </p:blipFill>
        <p:spPr>
          <a:xfrm>
            <a:off x="11493106" y="6134490"/>
            <a:ext cx="635235" cy="644763"/>
          </a:xfrm>
          <a:prstGeom prst="rect">
            <a:avLst/>
          </a:prstGeom>
          <a:solidFill>
            <a:schemeClr val="bg1"/>
          </a:solidFill>
        </p:spPr>
      </p:pic>
      <p:sp>
        <p:nvSpPr>
          <p:cNvPr id="7" name="PoljeZBesedilom 6">
            <a:extLst>
              <a:ext uri="{FF2B5EF4-FFF2-40B4-BE49-F238E27FC236}">
                <a16:creationId xmlns:a16="http://schemas.microsoft.com/office/drawing/2014/main" id="{3812FB46-B710-8DD1-C090-DB3DC1014DB0}"/>
              </a:ext>
            </a:extLst>
          </p:cNvPr>
          <p:cNvSpPr txBox="1"/>
          <p:nvPr/>
        </p:nvSpPr>
        <p:spPr>
          <a:xfrm>
            <a:off x="6412784" y="6134489"/>
            <a:ext cx="5011392" cy="461665"/>
          </a:xfrm>
          <a:prstGeom prst="rect">
            <a:avLst/>
          </a:prstGeom>
          <a:solidFill>
            <a:schemeClr val="bg1"/>
          </a:solidFill>
        </p:spPr>
        <p:txBody>
          <a:bodyPr wrap="square" rtlCol="0">
            <a:spAutoFit/>
          </a:body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46469248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e39e5a21f07b79f5f02b47bb518c103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b4e78d507071451a3820eedd449fec3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286887E-698A-4D45-9125-771E050E1EDC}">
  <ds:schemaRefs>
    <ds:schemaRef ds:uri="http://schemas.microsoft.com/sharepoint/v3/contenttype/forms"/>
  </ds:schemaRefs>
</ds:datastoreItem>
</file>

<file path=customXml/itemProps2.xml><?xml version="1.0" encoding="utf-8"?>
<ds:datastoreItem xmlns:ds="http://schemas.openxmlformats.org/officeDocument/2006/customXml" ds:itemID="{EB307AB2-CEF4-4CE3-97BD-2736BED3D725}">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DD9F1527-6FCB-4129-B7C8-7E4C6468FB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3670</TotalTime>
  <Words>6303</Words>
  <Application>Microsoft Office PowerPoint</Application>
  <PresentationFormat>Panoramiczny</PresentationFormat>
  <Paragraphs>480</Paragraphs>
  <Slides>37</Slides>
  <Notes>0</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37</vt:i4>
      </vt:variant>
    </vt:vector>
  </HeadingPairs>
  <TitlesOfParts>
    <vt:vector size="45" baseType="lpstr">
      <vt:lpstr>Arial</vt:lpstr>
      <vt:lpstr>Calibri</vt:lpstr>
      <vt:lpstr>Cambria Math</vt:lpstr>
      <vt:lpstr>Symbol</vt:lpstr>
      <vt:lpstr>Tahoma</vt:lpstr>
      <vt:lpstr>Times New Roman</vt:lpstr>
      <vt:lpstr>Motyw pakietu Office</vt:lpstr>
      <vt:lpstr>1_Motyw pakietu Office</vt:lpstr>
      <vt:lpstr>Napredna uporaba preglednic za analizo logističnih podatkov</vt:lpstr>
      <vt:lpstr>Agenda</vt:lpstr>
      <vt:lpstr>Opredelitev zunanjega izvajanja</vt:lpstr>
      <vt:lpstr>Primeri storitev zunanjega izvajanja</vt:lpstr>
      <vt:lpstr>Razvoj koncepta zunanjega izvajanja</vt:lpstr>
      <vt:lpstr>Vrste zunanjega izvajanja</vt:lpstr>
      <vt:lpstr>Vrste zunanjega izvajanja</vt:lpstr>
      <vt:lpstr>Vrste zunanjega izvajanja</vt:lpstr>
      <vt:lpstr>Osnovne vrste zunanjega izvajanja</vt:lpstr>
      <vt:lpstr>Osnovne vrste zunanjega izvajanja</vt:lpstr>
      <vt:lpstr>Prednosti uporabe zunanjega izvajanja v sodobnih podjetjih</vt:lpstr>
      <vt:lpstr>Prednosti uporabe zunanjega izvajanja v sodobnih podjetjih</vt:lpstr>
      <vt:lpstr>Prednosti uporabe zunanjega izvajanja v sodobnih podjetjih</vt:lpstr>
      <vt:lpstr>Prednosti uporabe zunanjega izvajanja v sodobnih podjetjih</vt:lpstr>
      <vt:lpstr>Analiza izdelati ali kupiti </vt:lpstr>
      <vt:lpstr>Analiza izdelati ali kupiti </vt:lpstr>
      <vt:lpstr>Analiza izdelati ali kupiti</vt:lpstr>
      <vt:lpstr>Stroški izdelave in nakupa</vt:lpstr>
      <vt:lpstr>Analiza izdelati ali kupiti</vt:lpstr>
      <vt:lpstr>Analiza izdelati ali kupiti</vt:lpstr>
      <vt:lpstr>Analiza izdelati ali kupiti</vt:lpstr>
      <vt:lpstr>Analiza izdelati ali kupiti</vt:lpstr>
      <vt:lpstr>Analiza izdelati ali kupiti v okviru investicijskih izdatkov za proizvodnjo</vt:lpstr>
      <vt:lpstr>Analiza izdelati ali kupiti</vt:lpstr>
      <vt:lpstr>Faze analize Make-or-Buy </vt:lpstr>
      <vt:lpstr>Zunanje izvajanje logistike</vt:lpstr>
      <vt:lpstr>Zunanje izvajanje logistike</vt:lpstr>
      <vt:lpstr>Kazalniki zunanjega izvajanja logističnih storitev</vt:lpstr>
      <vt:lpstr>Faze zunanjega izvajanja logistike</vt:lpstr>
      <vt:lpstr>Prednosti in slabosti zunanjega izvajanja logističnih storitev</vt:lpstr>
      <vt:lpstr>Analiza izdelati ali kupiti- primer 1</vt:lpstr>
      <vt:lpstr>Analiza izdelati ali kupiti - primer 1 (rešitev)</vt:lpstr>
      <vt:lpstr>Analiza izdelati ali kupiti - primer 1 (rešitev)</vt:lpstr>
      <vt:lpstr>Analiza izdelati ali kupiti - primer 1 (rešitev)</vt:lpstr>
      <vt:lpstr>Povzetek</vt:lpstr>
      <vt:lpstr>Avtorji:  Katarzyna Grzybowska Katarzyna Ragin-Skorecka Katarzyna Siemieniak Piotr Cyplik Michał Adamczak Jędrzej Jankowski-Guzy Adrianna Toboła-Walaszczyk  Končna verzija: Junij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docId:4DEDDB2A59A95B86F07B338F25273964</cp:keywords>
  <cp:lastModifiedBy>KRS</cp:lastModifiedBy>
  <cp:revision>87</cp:revision>
  <dcterms:created xsi:type="dcterms:W3CDTF">2023-07-06T12:09:08Z</dcterms:created>
  <dcterms:modified xsi:type="dcterms:W3CDTF">2025-10-28T10:45:52Z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