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4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66" r:id="rId38"/>
    <p:sldId id="336" r:id="rId39"/>
    <p:sldId id="263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bs-Latn-BA" dirty="0"/>
            <a:t>Vrsta problema koji se rešava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bs-Latn-BA" dirty="0"/>
            <a:t>metode linearnog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bs-Latn-BA" dirty="0"/>
            <a:t>metode nelinearne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pl-PL" dirty="0"/>
            <a:t>Metode optimizacije</a:t>
          </a:r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bs-Latn-BA" dirty="0"/>
            <a:t>Ograničenja 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bs-Latn-BA" dirty="0"/>
            <a:t>metod neograničene optimizacije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bs-Latn-BA" dirty="0"/>
            <a:t>metode ograničene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pl-PL" dirty="0"/>
            <a:t>D</a:t>
          </a:r>
          <a:r>
            <a:rPr lang="bs-Latn-BA" dirty="0"/>
            <a:t>imenzija problema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bs-Latn-BA" dirty="0"/>
            <a:t>u</a:t>
          </a:r>
          <a:r>
            <a:rPr lang="en-US" dirty="0" err="1"/>
            <a:t>nivari</a:t>
          </a:r>
          <a:r>
            <a:rPr lang="bs-Latn-BA" dirty="0"/>
            <a:t>jantne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bs-Latn-BA" dirty="0"/>
            <a:t>multivarijantne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bs-Latn-BA" dirty="0"/>
            <a:t>Kriterijumi optimizacije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bs-Latn-BA" dirty="0"/>
            <a:t>jednokriterijumske metode</a:t>
          </a:r>
          <a:endParaRPr lang="pl-PL" dirty="0"/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bs-Latn-BA"/>
            <a:t>višekriterijumske </a:t>
          </a:r>
          <a:r>
            <a:rPr lang="bs-Latn-BA" dirty="0"/>
            <a:t>metode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Građevinsko područje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Neto površina</a:t>
          </a: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Komunikacija oblast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Oblast usluge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Korisna površina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Pomoćna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Rukovanje površina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Skladišni prostor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Prostor za prijem / puštanje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1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pl-PL"/>
            <a:t>1. Neto – projektovani na ruci je inventar na raspolaganju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pl-PL" dirty="0"/>
            <a:t>2. Lotting je proces pronalaženja veličine narudžbe ili proizvodne serije u svakoj mrežnoj distribuciji</a:t>
          </a:r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pl-PL"/>
            <a:t>3. Kompenzacija je količina porudžbine koja je planirana da se naruči u planiranom vremenskom periodu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pl-PL"/>
            <a:t>4. Eksplozija – ukupni troškovi zaliha i distribucije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Metode optimizacije</a:t>
          </a:r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Vrsta problema koji se rešava</a:t>
          </a:r>
          <a:endParaRPr lang="pl-PL" sz="14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metode linearnog programiranja</a:t>
          </a:r>
          <a:endParaRPr lang="pl-PL" sz="14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metode nelinearne optimizacije</a:t>
          </a:r>
          <a:endParaRPr lang="pl-PL" sz="14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Ograničenja </a:t>
          </a:r>
          <a:endParaRPr lang="pl-PL" sz="14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bs-Latn-BA" sz="1400" kern="1200" dirty="0"/>
            <a:t>metod neograničene optimizacije</a:t>
          </a:r>
          <a:endParaRPr lang="pl-PL" sz="14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bs-Latn-BA" sz="1400" kern="1200" dirty="0"/>
            <a:t>metode ograničene optimizacije</a:t>
          </a:r>
          <a:endParaRPr lang="pl-PL" sz="14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</a:t>
          </a:r>
          <a:r>
            <a:rPr lang="bs-Latn-BA" sz="1400" kern="1200" dirty="0"/>
            <a:t>imenzija problema</a:t>
          </a:r>
          <a:endParaRPr lang="pl-PL" sz="14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u</a:t>
          </a:r>
          <a:r>
            <a:rPr lang="en-US" sz="1400" kern="1200" dirty="0" err="1"/>
            <a:t>nivari</a:t>
          </a:r>
          <a:r>
            <a:rPr lang="bs-Latn-BA" sz="1400" kern="1200" dirty="0"/>
            <a:t>jantne metode</a:t>
          </a:r>
          <a:endParaRPr lang="pl-PL" sz="14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multivarijantne metode</a:t>
          </a:r>
          <a:endParaRPr lang="pl-PL" sz="14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Kriterijumi optimizacije</a:t>
          </a:r>
          <a:endParaRPr lang="pl-PL" sz="14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 dirty="0"/>
            <a:t>jednokriterijumske metode</a:t>
          </a:r>
          <a:endParaRPr lang="pl-PL" sz="1400" kern="1200" dirty="0"/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/>
            <a:t>višekriterijumske </a:t>
          </a:r>
          <a:r>
            <a:rPr lang="bs-Latn-BA" sz="1400" kern="1200" dirty="0"/>
            <a:t>metode</a:t>
          </a:r>
          <a:endParaRPr lang="pl-PL" sz="14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Građevinsko područje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Neto površina</a:t>
          </a: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Komunikacija oblast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Oblast usluge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Korisna površina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Pomoćna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Rukovanje površina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Skladišni prostor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Prostor za prijem / puštanje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1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1. Neto – projektovani na ruci je inventar na raspolaganju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2. Lotting je proces pronalaženja veličine narudžbe ili proizvodne serije u svakoj mrežnoj distribuciji</a:t>
          </a:r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3. Kompenzacija je količina porudžbine koja je planirana da se naruči u planiranom vremenskom periodu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4. Eksplozija – ukupni troškovi zaliha i distribucije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37F0C-DA69-9F34-488C-154298885E90}"/>
              </a:ext>
            </a:extLst>
          </p:cNvPr>
          <p:cNvSpPr txBox="1"/>
          <p:nvPr userDrawn="1"/>
        </p:nvSpPr>
        <p:spPr>
          <a:xfrm>
            <a:off x="8161867" y="6247913"/>
            <a:ext cx="335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5B142A5-A999-FD59-EC65-15EB2EF138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3" y="2195673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u upravljanju lancem snabdevanja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 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bs-Latn-BA" b="1" dirty="0"/>
              <a:t>Napredno korišćenje tabele za analizu logističkih podataka</a:t>
            </a:r>
            <a:endParaRPr lang="pl-PL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D2274D0-33F3-47F5-A787-8B46299E71B1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B6D4490A-067A-08B1-A9DE-FA2BF571D5F7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D3CA47E7-B432-0E5D-A4E4-919DFCC3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Deo </a:t>
            </a:r>
            <a:r>
              <a:rPr lang="en-US" dirty="0" err="1"/>
              <a:t>skladišnog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koji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horizontalnu</a:t>
            </a:r>
            <a:r>
              <a:rPr lang="en-US" dirty="0"/>
              <a:t> </a:t>
            </a:r>
            <a:r>
              <a:rPr lang="en-US" dirty="0" err="1"/>
              <a:t>projekciju</a:t>
            </a:r>
            <a:r>
              <a:rPr lang="en-US" dirty="0"/>
              <a:t> </a:t>
            </a:r>
            <a:r>
              <a:rPr lang="en-US" dirty="0" err="1"/>
              <a:t>najmanjeg</a:t>
            </a:r>
            <a:r>
              <a:rPr lang="en-US" dirty="0"/>
              <a:t> </a:t>
            </a:r>
            <a:r>
              <a:rPr lang="en-US" dirty="0" err="1"/>
              <a:t>ponovljivog</a:t>
            </a:r>
            <a:r>
              <a:rPr lang="en-US" dirty="0"/>
              <a:t> dela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bloka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5"/>
                </a:solidFill>
              </a:rPr>
              <a:t>teretnih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jedinica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(</a:t>
            </a:r>
            <a:r>
              <a:rPr lang="bs-Latn-BA" dirty="0"/>
              <a:t>TJ</a:t>
            </a:r>
            <a:r>
              <a:rPr lang="en-US" dirty="0"/>
              <a:t>)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zazorima</a:t>
            </a:r>
            <a:r>
              <a:rPr lang="en-US" dirty="0"/>
              <a:t>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manipulativnim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Magacinski</a:t>
            </a:r>
            <a:r>
              <a:rPr lang="en-US" dirty="0"/>
              <a:t> moduli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 bez </a:t>
            </a:r>
            <a:r>
              <a:rPr lang="en-US" dirty="0" err="1"/>
              <a:t>opreme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organizovati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Magacinski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okomitim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rasporedom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paletizovano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ihTJ</a:t>
            </a:r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3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magacinski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redno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opreme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paralelnim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rasporedom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>
                <a:solidFill>
                  <a:srgbClr val="1065AB"/>
                </a:solidFill>
              </a:rPr>
              <a:t>Površina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skladišnog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modula</a:t>
            </a:r>
            <a:r>
              <a:rPr lang="en-US" sz="2000" dirty="0">
                <a:solidFill>
                  <a:srgbClr val="1065AB"/>
                </a:solidFill>
              </a:rPr>
              <a:t> za </a:t>
            </a:r>
            <a:r>
              <a:rPr lang="en-US" sz="2000" dirty="0" err="1">
                <a:solidFill>
                  <a:srgbClr val="1065AB"/>
                </a:solidFill>
              </a:rPr>
              <a:t>skladištenje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>
                <a:solidFill>
                  <a:srgbClr val="1065AB"/>
                </a:solidFill>
              </a:rPr>
              <a:t>redova</a:t>
            </a:r>
            <a:r>
              <a:rPr lang="en-US" sz="2000" dirty="0">
                <a:solidFill>
                  <a:srgbClr val="1065AB"/>
                </a:solidFill>
              </a:rPr>
              <a:t> bez </a:t>
            </a:r>
            <a:r>
              <a:rPr lang="en-US" sz="2000" dirty="0" err="1">
                <a:solidFill>
                  <a:srgbClr val="1065AB"/>
                </a:solidFill>
              </a:rPr>
              <a:t>opreme</a:t>
            </a:r>
            <a:r>
              <a:rPr lang="en-US" sz="2000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izračunava</a:t>
            </a:r>
            <a:r>
              <a:rPr lang="en-US" sz="2000" dirty="0"/>
              <a:t> se </a:t>
            </a:r>
            <a:r>
              <a:rPr lang="en-US" sz="2000" dirty="0" err="1"/>
              <a:t>pomoću</a:t>
            </a:r>
            <a:r>
              <a:rPr lang="en-US" sz="2000" dirty="0"/>
              <a:t> </a:t>
            </a:r>
            <a:r>
              <a:rPr lang="en-US" sz="2000" dirty="0" err="1"/>
              <a:t>formule</a:t>
            </a:r>
            <a:r>
              <a:rPr lang="en-US" sz="2000" dirty="0"/>
              <a:t>: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M = (2 × d + G) × l [m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d – </a:t>
            </a:r>
            <a:r>
              <a:rPr lang="en-US" sz="2000" dirty="0" err="1"/>
              <a:t>širina</a:t>
            </a:r>
            <a:r>
              <a:rPr lang="en-US" sz="2000" dirty="0"/>
              <a:t> </a:t>
            </a:r>
            <a:r>
              <a:rPr lang="en-US" sz="2000" dirty="0" err="1"/>
              <a:t>područja</a:t>
            </a:r>
            <a:r>
              <a:rPr lang="en-US" sz="2000" dirty="0"/>
              <a:t> </a:t>
            </a:r>
            <a:r>
              <a:rPr lang="en-US" sz="2000" dirty="0" err="1"/>
              <a:t>polaganja</a:t>
            </a:r>
            <a:r>
              <a:rPr lang="en-US" sz="2000" dirty="0"/>
              <a:t>[m], </a:t>
            </a:r>
            <a:br>
              <a:rPr lang="en-US" sz="2000" dirty="0"/>
            </a:br>
            <a:r>
              <a:rPr lang="en-US" sz="2000" dirty="0"/>
              <a:t>G – </a:t>
            </a:r>
            <a:r>
              <a:rPr lang="en-US" sz="2000" dirty="0" err="1"/>
              <a:t>širina</a:t>
            </a:r>
            <a:r>
              <a:rPr lang="en-US" sz="2000" dirty="0"/>
              <a:t> </a:t>
            </a:r>
            <a:r>
              <a:rPr lang="en-US" sz="2000" dirty="0" err="1"/>
              <a:t>putanje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[m], </a:t>
            </a:r>
            <a:r>
              <a:rPr lang="bs-Latn-BA" sz="2000" dirty="0"/>
              <a:t>                                            </a:t>
            </a:r>
            <a:r>
              <a:rPr lang="en-US" sz="2000" dirty="0"/>
              <a:t>l – </a:t>
            </a:r>
            <a:r>
              <a:rPr lang="en-US" sz="2000" dirty="0" err="1"/>
              <a:t>dužina</a:t>
            </a:r>
            <a:r>
              <a:rPr lang="en-US" sz="2000" dirty="0"/>
              <a:t> </a:t>
            </a:r>
            <a:r>
              <a:rPr lang="en-US" sz="2000" dirty="0" err="1"/>
              <a:t>polja</a:t>
            </a:r>
            <a:r>
              <a:rPr lang="en-US" sz="2000" dirty="0"/>
              <a:t> za </a:t>
            </a:r>
            <a:r>
              <a:rPr lang="en-US" sz="2000" dirty="0" err="1"/>
              <a:t>skladištenje</a:t>
            </a:r>
            <a:r>
              <a:rPr lang="en-US" sz="2000" dirty="0"/>
              <a:t> [m].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en-US" sz="2000" dirty="0" err="1"/>
              <a:t>Kapacitet</a:t>
            </a:r>
            <a:r>
              <a:rPr lang="en-US" sz="2000" dirty="0"/>
              <a:t> </a:t>
            </a:r>
            <a:r>
              <a:rPr lang="en-US" sz="2000" dirty="0" err="1"/>
              <a:t>modula</a:t>
            </a:r>
            <a:r>
              <a:rPr lang="en-US" sz="2000" dirty="0"/>
              <a:t> je </a:t>
            </a:r>
            <a:r>
              <a:rPr lang="en-US" sz="2000" dirty="0" err="1"/>
              <a:t>jednak</a:t>
            </a:r>
            <a:r>
              <a:rPr lang="en-US" sz="2000" dirty="0"/>
              <a:t> 2 </a:t>
            </a:r>
            <a:r>
              <a:rPr lang="en-US" sz="2000" dirty="0" err="1"/>
              <a:t>paletizovane</a:t>
            </a:r>
            <a:r>
              <a:rPr lang="en-US" sz="2000" dirty="0"/>
              <a:t> </a:t>
            </a:r>
            <a:r>
              <a:rPr lang="en-US" sz="2000" dirty="0" err="1"/>
              <a:t>jedinice</a:t>
            </a:r>
            <a:r>
              <a:rPr lang="en-US" sz="2000" dirty="0"/>
              <a:t> </a:t>
            </a:r>
            <a:r>
              <a:rPr lang="en-US" sz="2000" dirty="0" err="1"/>
              <a:t>opterećenja</a:t>
            </a:r>
            <a:r>
              <a:rPr lang="en-US" sz="2000" dirty="0"/>
              <a:t> za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nivou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2×n </a:t>
            </a:r>
            <a:r>
              <a:rPr lang="en-US" sz="2000" dirty="0" err="1"/>
              <a:t>paletizovane</a:t>
            </a:r>
            <a:r>
              <a:rPr lang="en-US" sz="2000" dirty="0"/>
              <a:t> </a:t>
            </a:r>
            <a:r>
              <a:rPr lang="en-US" sz="2000" dirty="0" err="1"/>
              <a:t>jedinice</a:t>
            </a:r>
            <a:r>
              <a:rPr lang="en-US" sz="2000" dirty="0"/>
              <a:t> </a:t>
            </a:r>
            <a:r>
              <a:rPr lang="en-US" sz="2000" dirty="0" err="1"/>
              <a:t>opterećenja</a:t>
            </a:r>
            <a:r>
              <a:rPr lang="en-US" sz="2000" dirty="0"/>
              <a:t> za </a:t>
            </a:r>
            <a:r>
              <a:rPr lang="en-US" sz="2000" dirty="0" err="1"/>
              <a:t>naslagano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</a:t>
            </a:r>
            <a:r>
              <a:rPr lang="en-US" sz="2000" dirty="0" err="1"/>
              <a:t>prilikom</a:t>
            </a:r>
            <a:r>
              <a:rPr lang="en-US" sz="2000" dirty="0"/>
              <a:t> </a:t>
            </a:r>
            <a:r>
              <a:rPr lang="en-US" sz="2000" dirty="0" err="1"/>
              <a:t>slaganja</a:t>
            </a:r>
            <a:r>
              <a:rPr lang="en-US" sz="2000" dirty="0"/>
              <a:t> u n </a:t>
            </a:r>
            <a:r>
              <a:rPr lang="en-US" sz="2000" dirty="0" err="1"/>
              <a:t>nivoa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M = (2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polaganja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 err="1"/>
              <a:t>Magacinski</a:t>
            </a:r>
            <a:r>
              <a:rPr lang="en-US" sz="1600" dirty="0"/>
              <a:t> moduli za </a:t>
            </a:r>
            <a:r>
              <a:rPr lang="en-US" sz="1600" dirty="0" err="1"/>
              <a:t>blok</a:t>
            </a:r>
            <a:r>
              <a:rPr lang="en-US" sz="1600" dirty="0"/>
              <a:t> </a:t>
            </a:r>
            <a:r>
              <a:rPr lang="en-US" sz="1600" dirty="0" err="1"/>
              <a:t>skladištenje</a:t>
            </a:r>
            <a:r>
              <a:rPr lang="en-US" sz="1600" dirty="0"/>
              <a:t> bez </a:t>
            </a:r>
            <a:r>
              <a:rPr lang="en-US" sz="1600" dirty="0" err="1"/>
              <a:t>opreme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se </a:t>
            </a:r>
            <a:r>
              <a:rPr lang="en-US" sz="1600" dirty="0" err="1"/>
              <a:t>organizovati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je </a:t>
            </a:r>
            <a:r>
              <a:rPr lang="en-US" sz="1600" dirty="0" err="1"/>
              <a:t>prikazano</a:t>
            </a:r>
            <a:r>
              <a:rPr lang="en-US" sz="1600" dirty="0"/>
              <a:t> u </a:t>
            </a:r>
            <a:r>
              <a:rPr lang="en-US" sz="1600" dirty="0" err="1"/>
              <a:t>nastavku</a:t>
            </a:r>
            <a:r>
              <a:rPr lang="en-US" sz="1600" dirty="0"/>
              <a:t>: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4: Magacinski modul za blok skladištenje bez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Mb = (2*[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])*[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 err="1">
                <a:solidFill>
                  <a:srgbClr val="1065AB"/>
                </a:solidFill>
              </a:rPr>
              <a:t>Površina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skladišnog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modula</a:t>
            </a:r>
            <a:r>
              <a:rPr lang="en-US" sz="1600" dirty="0">
                <a:solidFill>
                  <a:srgbClr val="1065AB"/>
                </a:solidFill>
              </a:rPr>
              <a:t> za </a:t>
            </a:r>
            <a:r>
              <a:rPr lang="en-US" sz="1600" dirty="0" err="1">
                <a:solidFill>
                  <a:srgbClr val="1065AB"/>
                </a:solidFill>
              </a:rPr>
              <a:t>blok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skladištenje</a:t>
            </a:r>
            <a:r>
              <a:rPr lang="en-US" sz="1600" dirty="0">
                <a:solidFill>
                  <a:srgbClr val="1065AB"/>
                </a:solidFill>
              </a:rPr>
              <a:t> bez </a:t>
            </a:r>
            <a:r>
              <a:rPr lang="en-US" sz="1600" dirty="0" err="1">
                <a:solidFill>
                  <a:srgbClr val="1065AB"/>
                </a:solidFill>
              </a:rPr>
              <a:t>opreme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izračunava</a:t>
            </a:r>
            <a:r>
              <a:rPr lang="en-US" sz="1600" dirty="0">
                <a:solidFill>
                  <a:srgbClr val="1065AB"/>
                </a:solidFill>
              </a:rPr>
              <a:t> se </a:t>
            </a:r>
            <a:r>
              <a:rPr lang="en-US" sz="1600" dirty="0" err="1">
                <a:solidFill>
                  <a:srgbClr val="1065AB"/>
                </a:solidFill>
              </a:rPr>
              <a:t>pomoću</a:t>
            </a:r>
            <a:r>
              <a:rPr lang="en-US" sz="1600" dirty="0">
                <a:solidFill>
                  <a:srgbClr val="1065AB"/>
                </a:solidFill>
              </a:rPr>
              <a:t> </a:t>
            </a:r>
            <a:r>
              <a:rPr lang="en-US" sz="1600" dirty="0" err="1">
                <a:solidFill>
                  <a:srgbClr val="1065AB"/>
                </a:solidFill>
              </a:rPr>
              <a:t>formule</a:t>
            </a:r>
            <a:r>
              <a:rPr lang="en-US" sz="1600" dirty="0"/>
              <a:t>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Mb = (2 x f + G) × b = (2 ×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</a:t>
            </a:r>
            <a:r>
              <a:rPr lang="en-US" sz="1600" baseline="30000" dirty="0"/>
              <a:t>2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[m], 
G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putanje</a:t>
            </a:r>
            <a:r>
              <a:rPr lang="en-US" sz="1600" dirty="0"/>
              <a:t> </a:t>
            </a:r>
            <a:r>
              <a:rPr lang="en-US" sz="1600" dirty="0" err="1"/>
              <a:t>rukovanja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                        </a:t>
            </a:r>
            <a:r>
              <a:rPr lang="en-US" sz="1600" dirty="0"/>
              <a:t> b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                                      </a:t>
            </a:r>
            <a:r>
              <a:rPr lang="en-US" sz="1600" dirty="0"/>
              <a:t> </a:t>
            </a:r>
            <a:r>
              <a:rPr lang="en-US" sz="1600" dirty="0" err="1"/>
              <a:t>nLUz</a:t>
            </a:r>
            <a:r>
              <a:rPr lang="en-US" sz="1600" dirty="0"/>
              <a:t>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utovarnih</a:t>
            </a:r>
            <a:r>
              <a:rPr lang="en-US" sz="1600" dirty="0"/>
              <a:t> </a:t>
            </a:r>
            <a:r>
              <a:rPr lang="en-US" sz="1600" dirty="0" err="1"/>
              <a:t>jedinica</a:t>
            </a:r>
            <a:r>
              <a:rPr lang="en-US" sz="1600" dirty="0"/>
              <a:t> u </a:t>
            </a:r>
            <a:r>
              <a:rPr lang="en-US" sz="1600" dirty="0" err="1"/>
              <a:t>redu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, </a:t>
            </a:r>
            <a:r>
              <a:rPr lang="bs-Latn-BA" sz="1600" dirty="0"/>
              <a:t>                                    </a:t>
            </a:r>
            <a:r>
              <a:rPr lang="en-US" sz="1600" dirty="0"/>
              <a:t>d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skladišnog</a:t>
            </a:r>
            <a:r>
              <a:rPr lang="en-US" sz="1600" dirty="0"/>
              <a:t> </a:t>
            </a:r>
            <a:r>
              <a:rPr lang="en-US" sz="1600" dirty="0" err="1"/>
              <a:t>prostora</a:t>
            </a:r>
            <a:r>
              <a:rPr lang="en-US" sz="1600" dirty="0"/>
              <a:t> [m],</a:t>
            </a:r>
            <a:r>
              <a:rPr lang="bs-Latn-BA" sz="1600" dirty="0"/>
              <a:t>                                            </a:t>
            </a:r>
            <a:r>
              <a:rPr lang="en-US" sz="1600" dirty="0"/>
              <a:t> </a:t>
            </a:r>
            <a:r>
              <a:rPr lang="en-US" sz="1600" dirty="0" err="1"/>
              <a:t>nLUb</a:t>
            </a:r>
            <a:r>
              <a:rPr lang="en-US" sz="1600" dirty="0"/>
              <a:t>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redova</a:t>
            </a:r>
            <a:r>
              <a:rPr lang="en-US" sz="1600" dirty="0"/>
              <a:t> u </a:t>
            </a:r>
            <a:r>
              <a:rPr lang="en-US" sz="1600" dirty="0" err="1"/>
              <a:t>bloku</a:t>
            </a:r>
            <a:r>
              <a:rPr lang="en-US" sz="1600" dirty="0"/>
              <a:t>,</a:t>
            </a:r>
            <a:r>
              <a:rPr lang="bs-Latn-BA" sz="1600" dirty="0"/>
              <a:t>                                                                   </a:t>
            </a:r>
            <a:r>
              <a:rPr lang="en-US" sz="1600" dirty="0"/>
              <a:t> l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skladišnog</a:t>
            </a:r>
            <a:r>
              <a:rPr lang="en-US" sz="1600" dirty="0"/>
              <a:t> </a:t>
            </a:r>
            <a:r>
              <a:rPr lang="en-US" sz="1600" dirty="0" err="1"/>
              <a:t>polja</a:t>
            </a:r>
            <a:r>
              <a:rPr lang="en-US" sz="1600" dirty="0"/>
              <a:t> [m].</a:t>
            </a:r>
            <a:endParaRPr lang="bs-Latn-BA" sz="1600" dirty="0"/>
          </a:p>
          <a:p>
            <a:pPr marL="0" indent="0">
              <a:buNone/>
            </a:pPr>
            <a:r>
              <a:rPr lang="en-US" sz="1600" dirty="0" err="1"/>
              <a:t>Kapacitet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 je </a:t>
            </a:r>
            <a:r>
              <a:rPr lang="en-US" sz="1600" dirty="0" err="1"/>
              <a:t>jednak</a:t>
            </a:r>
            <a:r>
              <a:rPr lang="en-US" sz="1600" dirty="0"/>
              <a:t> 2×nLUz×nLUb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opterećenim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za </a:t>
            </a:r>
            <a:r>
              <a:rPr lang="en-US" sz="1600" dirty="0" err="1"/>
              <a:t>skladištenje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nivou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2×nLUz×nLUb×n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opterećenim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za </a:t>
            </a:r>
            <a:r>
              <a:rPr lang="en-US" sz="1600" dirty="0" err="1"/>
              <a:t>naslagano</a:t>
            </a:r>
            <a:r>
              <a:rPr lang="en-US" sz="1600" dirty="0"/>
              <a:t> </a:t>
            </a:r>
            <a:r>
              <a:rPr lang="en-US" sz="1600" dirty="0" err="1"/>
              <a:t>skladištenje</a:t>
            </a:r>
            <a:r>
              <a:rPr lang="en-US" sz="1600" dirty="0"/>
              <a:t> </a:t>
            </a:r>
            <a:r>
              <a:rPr lang="en-US" sz="1600" dirty="0" err="1"/>
              <a:t>prilikom</a:t>
            </a:r>
            <a:r>
              <a:rPr lang="en-US" sz="1600" dirty="0"/>
              <a:t> </a:t>
            </a:r>
            <a:r>
              <a:rPr lang="en-US" sz="1600" dirty="0" err="1"/>
              <a:t>slaganja</a:t>
            </a:r>
            <a:r>
              <a:rPr lang="en-US" sz="1600" dirty="0"/>
              <a:t> u n </a:t>
            </a:r>
            <a:r>
              <a:rPr lang="en-US" sz="1600" dirty="0" err="1"/>
              <a:t>nivoa</a:t>
            </a:r>
            <a:r>
              <a:rPr lang="en-US" sz="1600" dirty="0"/>
              <a:t>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solidFill>
                  <a:schemeClr val="accent1"/>
                </a:solidFill>
              </a:rPr>
              <a:t>Zapremina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modula</a:t>
            </a:r>
            <a:r>
              <a:rPr lang="en-US" sz="1600" dirty="0">
                <a:solidFill>
                  <a:schemeClr val="accent1"/>
                </a:solidFill>
              </a:rPr>
              <a:t> za </a:t>
            </a:r>
            <a:r>
              <a:rPr lang="en-US" sz="1600" dirty="0" err="1">
                <a:solidFill>
                  <a:schemeClr val="accent1"/>
                </a:solidFill>
              </a:rPr>
              <a:t>skladištenje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kapacitet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) </a:t>
            </a:r>
            <a:r>
              <a:rPr lang="en-US" sz="1600" dirty="0" err="1"/>
              <a:t>zavisi</a:t>
            </a:r>
            <a:r>
              <a:rPr lang="en-US" sz="1600" dirty="0"/>
              <a:t> od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površine</a:t>
            </a:r>
            <a:r>
              <a:rPr lang="en-US" sz="1600" dirty="0"/>
              <a:t> (Mb)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visine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kojoj</a:t>
            </a:r>
            <a:r>
              <a:rPr lang="en-US" sz="1600" dirty="0"/>
              <a:t> je </a:t>
            </a:r>
            <a:r>
              <a:rPr lang="en-US" sz="1600" dirty="0" err="1"/>
              <a:t>formirana</a:t>
            </a:r>
            <a:r>
              <a:rPr lang="en-US" sz="1600" dirty="0"/>
              <a:t> </a:t>
            </a:r>
            <a:r>
              <a:rPr lang="en-US" sz="1600" dirty="0" err="1"/>
              <a:t>jedinica</a:t>
            </a:r>
            <a:r>
              <a:rPr lang="en-US" sz="1600" dirty="0"/>
              <a:t> za </a:t>
            </a:r>
            <a:r>
              <a:rPr lang="en-US" sz="1600" dirty="0" err="1"/>
              <a:t>utovar</a:t>
            </a:r>
            <a:r>
              <a:rPr lang="en-US" sz="1600" dirty="0"/>
              <a:t> (h). </a:t>
            </a:r>
            <a:r>
              <a:rPr lang="en-US" sz="1600" dirty="0" err="1"/>
              <a:t>Obim</a:t>
            </a:r>
            <a:r>
              <a:rPr lang="en-US" sz="1600" dirty="0"/>
              <a:t> </a:t>
            </a:r>
            <a:r>
              <a:rPr lang="en-US" sz="1600" dirty="0" err="1"/>
              <a:t>modula</a:t>
            </a:r>
            <a:r>
              <a:rPr lang="en-US" sz="1600" dirty="0"/>
              <a:t> se </a:t>
            </a:r>
            <a:r>
              <a:rPr lang="en-US" sz="1600" dirty="0" err="1"/>
              <a:t>izračunava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formule</a:t>
            </a:r>
            <a:r>
              <a:rPr lang="en-US" sz="1600" dirty="0"/>
              <a:t>: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M</a:t>
            </a:r>
            <a:r>
              <a:rPr lang="en-US" sz="1600" dirty="0"/>
              <a:t> = [(2 x f + G) x b] x h [m</a:t>
            </a:r>
            <a:r>
              <a:rPr lang="en-US" sz="1600" baseline="30000" dirty="0"/>
              <a:t>3</a:t>
            </a:r>
            <a:r>
              <a:rPr lang="en-US" sz="1600" dirty="0"/>
              <a:t>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= </a:t>
            </a: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x h</a:t>
            </a:r>
            <a:r>
              <a:rPr lang="en-US" sz="1600" baseline="-25000" dirty="0"/>
              <a:t>0</a:t>
            </a:r>
            <a:r>
              <a:rPr lang="en-US" sz="1600" dirty="0"/>
              <a:t> + h</a:t>
            </a:r>
            <a:r>
              <a:rPr lang="en-US" sz="1600" baseline="-25000" dirty="0"/>
              <a:t>p</a:t>
            </a:r>
            <a:r>
              <a:rPr lang="en-US" sz="1600" dirty="0"/>
              <a:t> 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
G – </a:t>
            </a:r>
            <a:r>
              <a:rPr lang="en-US" sz="1600" dirty="0" err="1"/>
              <a:t>širina</a:t>
            </a:r>
            <a:r>
              <a:rPr lang="en-US" sz="1600" dirty="0"/>
              <a:t> </a:t>
            </a:r>
            <a:r>
              <a:rPr lang="en-US" sz="1600" dirty="0" err="1"/>
              <a:t>putanje</a:t>
            </a:r>
            <a:r>
              <a:rPr lang="en-US" sz="1600" dirty="0"/>
              <a:t> </a:t>
            </a:r>
            <a:r>
              <a:rPr lang="en-US" sz="1600" dirty="0" err="1"/>
              <a:t>rukovanja</a:t>
            </a:r>
            <a:r>
              <a:rPr lang="en-US" sz="1600" dirty="0"/>
              <a:t> [m]
b – </a:t>
            </a:r>
            <a:r>
              <a:rPr lang="en-US" sz="1600" dirty="0" err="1"/>
              <a:t>dužina</a:t>
            </a:r>
            <a:r>
              <a:rPr lang="en-US" sz="1600" dirty="0"/>
              <a:t> </a:t>
            </a:r>
            <a:r>
              <a:rPr lang="en-US" sz="1600" dirty="0" err="1"/>
              <a:t>bloka</a:t>
            </a:r>
            <a:r>
              <a:rPr lang="en-US" sz="1600" dirty="0"/>
              <a:t> [m]
h – </a:t>
            </a:r>
            <a:r>
              <a:rPr lang="en-US" sz="1600" dirty="0" err="1"/>
              <a:t>visoko</a:t>
            </a:r>
            <a:r>
              <a:rPr lang="en-US" sz="1600" dirty="0"/>
              <a:t> </a:t>
            </a:r>
            <a:r>
              <a:rPr lang="en-US" sz="1600" dirty="0" err="1"/>
              <a:t>paletizovane</a:t>
            </a:r>
            <a:r>
              <a:rPr lang="en-US" sz="1600" dirty="0"/>
              <a:t> </a:t>
            </a:r>
            <a:r>
              <a:rPr lang="en-US" sz="1600" dirty="0" err="1"/>
              <a:t>jedinice</a:t>
            </a:r>
            <a:r>
              <a:rPr lang="en-US" sz="1600" dirty="0"/>
              <a:t> </a:t>
            </a:r>
            <a:r>
              <a:rPr lang="en-US" sz="1600" dirty="0" err="1"/>
              <a:t>opterećenja</a:t>
            </a:r>
            <a:r>
              <a:rPr lang="en-US" sz="1600" dirty="0"/>
              <a:t> [m]
NRH –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slojeva</a:t>
            </a:r>
            <a:r>
              <a:rPr lang="en-US" sz="1600" dirty="0"/>
              <a:t> po </a:t>
            </a:r>
            <a:r>
              <a:rPr lang="en-US" sz="1600" dirty="0" err="1"/>
              <a:t>paletizovanim</a:t>
            </a:r>
            <a:r>
              <a:rPr lang="en-US" sz="1600" dirty="0"/>
              <a:t> </a:t>
            </a:r>
            <a:r>
              <a:rPr lang="en-US" sz="1600" dirty="0" err="1"/>
              <a:t>jedinicama</a:t>
            </a:r>
            <a:r>
              <a:rPr lang="en-US" sz="1600" dirty="0"/>
              <a:t> </a:t>
            </a:r>
            <a:r>
              <a:rPr lang="en-US" sz="1600" dirty="0" err="1"/>
              <a:t>opterećenja</a:t>
            </a:r>
            <a:r>
              <a:rPr lang="en-US" sz="1600" dirty="0"/>
              <a:t>
h0 – </a:t>
            </a:r>
            <a:r>
              <a:rPr lang="en-US" sz="1600" dirty="0" err="1"/>
              <a:t>visina</a:t>
            </a:r>
            <a:r>
              <a:rPr lang="en-US" sz="1600" dirty="0"/>
              <a:t> </a:t>
            </a:r>
            <a:r>
              <a:rPr lang="en-US" sz="1600" dirty="0" err="1"/>
              <a:t>kolektivne</a:t>
            </a:r>
            <a:r>
              <a:rPr lang="en-US" sz="1600" dirty="0"/>
              <a:t> </a:t>
            </a:r>
            <a:r>
              <a:rPr lang="en-US" sz="1600" dirty="0" err="1"/>
              <a:t>ambalaže</a:t>
            </a:r>
            <a:r>
              <a:rPr lang="en-US" sz="1600" dirty="0"/>
              <a:t> [m]
hp – </a:t>
            </a:r>
            <a:r>
              <a:rPr lang="en-US" sz="1600" dirty="0" err="1"/>
              <a:t>visina</a:t>
            </a:r>
            <a:r>
              <a:rPr lang="en-US" sz="1600" dirty="0"/>
              <a:t> </a:t>
            </a:r>
            <a:r>
              <a:rPr lang="en-US" sz="1600" dirty="0" err="1"/>
              <a:t>medija</a:t>
            </a:r>
            <a:r>
              <a:rPr lang="en-US" sz="1600" dirty="0"/>
              <a:t>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85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VM = {(2*[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
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]}*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paletizovane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jedinice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opterećenja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72932"/>
            <a:ext cx="6387229" cy="5056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 err="1"/>
              <a:t>Zapremina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 </a:t>
            </a:r>
            <a:r>
              <a:rPr lang="en-US" sz="1500" dirty="0" err="1"/>
              <a:t>skladišta</a:t>
            </a:r>
            <a:r>
              <a:rPr lang="en-US" sz="1500" dirty="0"/>
              <a:t> (</a:t>
            </a:r>
            <a:r>
              <a:rPr lang="en-US" sz="1500" dirty="0" err="1"/>
              <a:t>kapacitet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) </a:t>
            </a:r>
            <a:r>
              <a:rPr lang="en-US" sz="1500" dirty="0" err="1"/>
              <a:t>zavisi</a:t>
            </a:r>
            <a:r>
              <a:rPr lang="en-US" sz="1500" dirty="0"/>
              <a:t> od </a:t>
            </a:r>
            <a:r>
              <a:rPr lang="en-US" sz="1500" dirty="0" err="1"/>
              <a:t>njegove</a:t>
            </a:r>
            <a:r>
              <a:rPr lang="en-US" sz="1500" dirty="0"/>
              <a:t> </a:t>
            </a:r>
            <a:r>
              <a:rPr lang="en-US" sz="1500" dirty="0" err="1"/>
              <a:t>površine</a:t>
            </a:r>
            <a:r>
              <a:rPr lang="en-US" sz="1500" dirty="0"/>
              <a:t> (Mb)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visine</a:t>
            </a:r>
            <a:r>
              <a:rPr lang="en-US" sz="1500" dirty="0"/>
              <a:t> do </a:t>
            </a:r>
            <a:r>
              <a:rPr lang="en-US" sz="1500" dirty="0" err="1"/>
              <a:t>koje</a:t>
            </a:r>
            <a:r>
              <a:rPr lang="en-US" sz="1500" dirty="0"/>
              <a:t> je </a:t>
            </a:r>
            <a:r>
              <a:rPr lang="en-US" sz="1500" dirty="0" err="1"/>
              <a:t>formirana</a:t>
            </a:r>
            <a:r>
              <a:rPr lang="en-US" sz="1500" dirty="0"/>
              <a:t> </a:t>
            </a:r>
            <a:r>
              <a:rPr lang="en-US" sz="1500" dirty="0" err="1"/>
              <a:t>jedinica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 (H). </a:t>
            </a:r>
            <a:r>
              <a:rPr lang="en-US" sz="1500" dirty="0" err="1"/>
              <a:t>Obim</a:t>
            </a:r>
            <a:r>
              <a:rPr lang="en-US" sz="1500" dirty="0"/>
              <a:t> </a:t>
            </a:r>
            <a:r>
              <a:rPr lang="en-US" sz="1500" dirty="0" err="1"/>
              <a:t>modula</a:t>
            </a:r>
            <a:r>
              <a:rPr lang="en-US" sz="1500" dirty="0"/>
              <a:t> se </a:t>
            </a:r>
            <a:r>
              <a:rPr lang="en-US" sz="1500" dirty="0" err="1"/>
              <a:t>izračunava</a:t>
            </a:r>
            <a:r>
              <a:rPr lang="en-US" sz="1500" dirty="0"/>
              <a:t> </a:t>
            </a:r>
            <a:r>
              <a:rPr lang="en-US" sz="1500" dirty="0" err="1"/>
              <a:t>pomoću</a:t>
            </a:r>
            <a:r>
              <a:rPr lang="en-US" sz="1500" dirty="0"/>
              <a:t> </a:t>
            </a:r>
            <a:r>
              <a:rPr lang="en-US" sz="1500" dirty="0" err="1"/>
              <a:t>formule</a:t>
            </a:r>
            <a:r>
              <a:rPr lang="en-US" sz="1500" dirty="0"/>
              <a:t>:</a:t>
            </a:r>
            <a:endParaRPr lang="bs-Latn-BA" sz="1500" dirty="0"/>
          </a:p>
          <a:p>
            <a:pPr marL="0" indent="0" algn="just">
              <a:buNone/>
            </a:pPr>
            <a:r>
              <a:rPr lang="en-US" sz="1500" dirty="0"/>
              <a:t>V</a:t>
            </a:r>
            <a:r>
              <a:rPr lang="en-US" sz="1500" baseline="-25000" dirty="0"/>
              <a:t>M</a:t>
            </a:r>
            <a:r>
              <a:rPr lang="en-US" sz="1500" dirty="0"/>
              <a:t> = [(2 x f + G) x b] x H [m</a:t>
            </a:r>
            <a:r>
              <a:rPr lang="en-US" sz="1500" baseline="30000" dirty="0"/>
              <a:t>3</a:t>
            </a:r>
            <a:r>
              <a:rPr lang="en-US" sz="1500" dirty="0"/>
              <a:t>],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= n x h = n x (</a:t>
            </a: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x h</a:t>
            </a:r>
            <a:r>
              <a:rPr lang="en-US" sz="1500" baseline="-25000" dirty="0"/>
              <a:t>0</a:t>
            </a:r>
            <a:r>
              <a:rPr lang="en-US" sz="1500" dirty="0"/>
              <a:t> + h</a:t>
            </a:r>
            <a:r>
              <a:rPr lang="en-US" sz="1500" baseline="-25000" dirty="0"/>
              <a:t>p</a:t>
            </a:r>
            <a:r>
              <a:rPr lang="en-US" sz="1500" dirty="0"/>
              <a:t>) [m]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f – </a:t>
            </a:r>
            <a:r>
              <a:rPr lang="en-US" sz="1500" dirty="0" err="1"/>
              <a:t>širina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G – </a:t>
            </a:r>
            <a:r>
              <a:rPr lang="en-US" sz="1500" dirty="0" err="1"/>
              <a:t>širina</a:t>
            </a:r>
            <a:r>
              <a:rPr lang="en-US" sz="1500" dirty="0"/>
              <a:t> </a:t>
            </a:r>
            <a:r>
              <a:rPr lang="en-US" sz="1500" dirty="0" err="1"/>
              <a:t>putanje</a:t>
            </a:r>
            <a:r>
              <a:rPr lang="en-US" sz="1500" dirty="0"/>
              <a:t> </a:t>
            </a:r>
            <a:r>
              <a:rPr lang="en-US" sz="1500" dirty="0" err="1"/>
              <a:t>rukovanja</a:t>
            </a:r>
            <a:r>
              <a:rPr lang="en-US" sz="1500" dirty="0"/>
              <a:t> [m]
b – </a:t>
            </a:r>
            <a:r>
              <a:rPr lang="en-US" sz="1500" dirty="0" err="1"/>
              <a:t>dužina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H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bloka</a:t>
            </a:r>
            <a:r>
              <a:rPr lang="en-US" sz="1500" dirty="0"/>
              <a:t> [m]
n –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naslaganih</a:t>
            </a:r>
            <a:r>
              <a:rPr lang="en-US" sz="1500" dirty="0"/>
              <a:t> </a:t>
            </a:r>
            <a:r>
              <a:rPr lang="en-US" sz="1500" dirty="0" err="1"/>
              <a:t>paletizovanih</a:t>
            </a:r>
            <a:r>
              <a:rPr lang="en-US" sz="1500" dirty="0"/>
              <a:t> </a:t>
            </a:r>
            <a:r>
              <a:rPr lang="en-US" sz="1500" dirty="0" err="1"/>
              <a:t>jedinica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
h – Visok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paletizovanih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 [m]
NRH –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slojeva</a:t>
            </a:r>
            <a:r>
              <a:rPr lang="en-US" sz="1500" dirty="0"/>
              <a:t> po </a:t>
            </a:r>
            <a:r>
              <a:rPr lang="en-US" sz="1500" dirty="0" err="1"/>
              <a:t>paletizovanim</a:t>
            </a:r>
            <a:r>
              <a:rPr lang="en-US" sz="1500" dirty="0"/>
              <a:t> </a:t>
            </a:r>
            <a:r>
              <a:rPr lang="en-US" sz="1500" dirty="0" err="1"/>
              <a:t>jedinicama</a:t>
            </a:r>
            <a:r>
              <a:rPr lang="en-US" sz="1500" dirty="0"/>
              <a:t> </a:t>
            </a:r>
            <a:r>
              <a:rPr lang="en-US" sz="1500" dirty="0" err="1"/>
              <a:t>opterećenja</a:t>
            </a:r>
            <a:r>
              <a:rPr lang="en-US" sz="1500" dirty="0"/>
              <a:t>
h0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kolektivne</a:t>
            </a:r>
            <a:r>
              <a:rPr lang="en-US" sz="1500" dirty="0"/>
              <a:t> </a:t>
            </a:r>
            <a:r>
              <a:rPr lang="en-US" sz="1500" dirty="0" err="1"/>
              <a:t>ambalaže</a:t>
            </a:r>
            <a:r>
              <a:rPr lang="en-US" sz="1500" dirty="0"/>
              <a:t> [m]
hp – </a:t>
            </a:r>
            <a:r>
              <a:rPr lang="en-US" sz="1500" dirty="0" err="1"/>
              <a:t>visina</a:t>
            </a:r>
            <a:r>
              <a:rPr lang="en-US" sz="1500" dirty="0"/>
              <a:t> </a:t>
            </a:r>
            <a:r>
              <a:rPr lang="en-US" sz="1500" dirty="0" err="1"/>
              <a:t>medija</a:t>
            </a:r>
            <a:r>
              <a:rPr lang="en-US" sz="1500" dirty="0"/>
              <a:t> [m]</a:t>
            </a:r>
            <a:endParaRPr lang="pl-PL" sz="15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99" y="2730641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344357" y="3510968"/>
            <a:ext cx="6847643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VM = {(2*[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])*
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dužina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]}*[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Odabrane metode upravljanja zalihama u lancu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solidFill>
                  <a:srgbClr val="1065AB"/>
                </a:solidFill>
              </a:rPr>
              <a:t>Upravljanje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>
                <a:solidFill>
                  <a:srgbClr val="1065AB"/>
                </a:solidFill>
              </a:rPr>
              <a:t>zalihama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je </a:t>
            </a:r>
            <a:r>
              <a:rPr lang="en-US" dirty="0" err="1"/>
              <a:t>ključni</a:t>
            </a:r>
            <a:r>
              <a:rPr lang="en-US" dirty="0"/>
              <a:t> element koji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operativnu</a:t>
            </a:r>
            <a:r>
              <a:rPr lang="en-US" dirty="0"/>
              <a:t> </a:t>
            </a:r>
            <a:r>
              <a:rPr lang="en-US" dirty="0" err="1"/>
              <a:t>fluidnost</a:t>
            </a:r>
            <a:r>
              <a:rPr lang="en-US" dirty="0"/>
              <a:t>, </a:t>
            </a:r>
            <a:r>
              <a:rPr lang="en-US" dirty="0" err="1"/>
              <a:t>minimiziranje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pl-PL" dirty="0"/>
              <a:t>;</a:t>
            </a:r>
          </a:p>
          <a:p>
            <a:pPr algn="just"/>
            <a:r>
              <a:rPr lang="en-US" dirty="0" err="1"/>
              <a:t>Klasični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u </a:t>
            </a:r>
            <a:r>
              <a:rPr lang="en-US" dirty="0" err="1"/>
              <a:t>distributivnoj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mestima</a:t>
            </a:r>
            <a:r>
              <a:rPr lang="pl-PL" dirty="0"/>
              <a:t>;</a:t>
            </a:r>
          </a:p>
          <a:p>
            <a:pPr algn="just"/>
            <a:r>
              <a:rPr lang="pt-BR" dirty="0"/>
              <a:t>Rešavanje problema zaliha koje se nalaze na više lokacija fokusira se prvenstveno na analizu veličine sigurnosnih zaliha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Sigurnosne </a:t>
            </a:r>
            <a:r>
              <a:rPr lang="en-US" dirty="0" err="1">
                <a:solidFill>
                  <a:srgbClr val="1065AB"/>
                </a:solidFill>
              </a:rPr>
              <a:t>zalihe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varijabilnosti</a:t>
            </a:r>
            <a:r>
              <a:rPr lang="en-US" dirty="0"/>
              <a:t> </a:t>
            </a:r>
            <a:r>
              <a:rPr lang="en-US" dirty="0" err="1"/>
              <a:t>potražnje</a:t>
            </a:r>
            <a:r>
              <a:rPr lang="en-US" dirty="0"/>
              <a:t> u </a:t>
            </a:r>
            <a:r>
              <a:rPr lang="en-US" dirty="0" err="1"/>
              <a:t>ciklusu</a:t>
            </a:r>
            <a:r>
              <a:rPr lang="en-US" dirty="0"/>
              <a:t> </a:t>
            </a:r>
            <a:r>
              <a:rPr lang="en-US" dirty="0" err="1"/>
              <a:t>dopunjavanja</a:t>
            </a:r>
            <a:r>
              <a:rPr lang="en-US" dirty="0"/>
              <a:t> </a:t>
            </a:r>
            <a:r>
              <a:rPr lang="en-US" dirty="0" err="1"/>
              <a:t>zaliha</a:t>
            </a:r>
            <a:r>
              <a:rPr lang="en-US" dirty="0"/>
              <a:t>, </a:t>
            </a:r>
            <a:r>
              <a:rPr lang="en-US" dirty="0" err="1"/>
              <a:t>izražene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standardna</a:t>
            </a:r>
            <a:r>
              <a:rPr lang="en-US" dirty="0"/>
              <a:t> </a:t>
            </a:r>
            <a:r>
              <a:rPr lang="en-US" dirty="0" err="1"/>
              <a:t>devijacija</a:t>
            </a:r>
            <a:r>
              <a:rPr lang="en-US" dirty="0"/>
              <a:t> </a:t>
            </a:r>
            <a:r>
              <a:rPr lang="en-US" dirty="0" err="1"/>
              <a:t>potražnje</a:t>
            </a:r>
            <a:r>
              <a:rPr lang="en-US" dirty="0"/>
              <a:t> u tom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koji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usvojenog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izračunavanje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sigurnosnih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zaliha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DT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Dobijeni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rezultati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će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biti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tačni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pod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pretpostavkom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da je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isti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nivo</a:t>
                </a:r>
                <a:r>
                  <a:rPr lang="en-US" sz="1800" dirty="0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1065AB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usluga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... = 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pl-PL" sz="1800" kern="100" dirty="0">
                  <a:solidFill>
                    <a:srgbClr val="1065AB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izračunavanje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standardne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devijacije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zbira</a:t>
                </a:r>
                <a:r>
                  <a:rPr lang="en-US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zahteva</a:t>
                </a: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  <a:tabLst>
                    <a:tab pos="182880" algn="l"/>
                    <a:tab pos="274320" algn="l"/>
                    <a:tab pos="4572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pl-PL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(D1+D2+D3+...</a:t>
                </a:r>
                <a:r>
                  <a:rPr lang="pl-PL" sz="1800" kern="100" baseline="-250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Dn</a:t>
                </a:r>
                <a:r>
                  <a:rPr lang="pl-PL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𝐷𝑛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</a:t>
                </a:r>
                <a:r>
                  <a:rPr lang="pl-PL" sz="18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broj lokalizacije
Dn – pojedinačna vrednost potražnje u n lokalizaciji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  <a:blipFill>
                <a:blip r:embed="rId2"/>
                <a:stretch>
                  <a:fillRect l="-495" b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err="1"/>
                  <a:t>Ukupna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sigurnosna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potražnju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koja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obrađuje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npr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iz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centralnog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skladišta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može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izračunati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kao</a:t>
                </a:r>
                <a:r>
                  <a:rPr lang="en-US" sz="2000" dirty="0"/>
                  <a:t>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en-US" sz="1600" dirty="0"/>
                  <a:t>S</a:t>
                </a:r>
                <a:r>
                  <a:rPr lang="en-US" sz="1600" baseline="-25000" dirty="0"/>
                  <a:t>ST</a:t>
                </a:r>
                <a:r>
                  <a:rPr lang="en-US" sz="1600" dirty="0"/>
                  <a:t> = S</a:t>
                </a:r>
                <a:r>
                  <a:rPr lang="en-US" sz="1600" baseline="-25000" dirty="0"/>
                  <a:t>S(D1+ D2+D3+....+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</a:t>
                </a:r>
                <a:r>
                  <a:rPr lang="pl-PL" sz="1600" dirty="0"/>
                  <a:t> </a:t>
                </a:r>
                <a:r>
                  <a:rPr lang="en-US" sz="1600" dirty="0"/>
                  <a:t>× 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baseline="-25000" dirty="0"/>
                  <a:t>(D1+D2+D3+...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</a:t>
                </a:r>
                <a:r>
                  <a:rPr lang="pl-PL" sz="1600" dirty="0"/>
                  <a:t> </a:t>
                </a:r>
                <a:r>
                  <a:rPr lang="en-US" sz="1600" dirty="0"/>
                  <a:t>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pl-PL" sz="1600" dirty="0"/>
                  <a:t> </a:t>
                </a:r>
                <a:r>
                  <a:rPr lang="en-US" sz="1600" dirty="0"/>
                  <a:t>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1600" dirty="0"/>
                  <a:t> = </a:t>
                </a:r>
                <a:br>
                  <a:rPr lang="en-US" sz="1600" dirty="0"/>
                </a:b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𝑆𝐿𝑛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 </a:t>
                </a:r>
                <a:r>
                  <a:rPr lang="en-US" sz="2000" dirty="0"/>
                  <a:t>– </a:t>
                </a:r>
                <a:r>
                  <a:rPr lang="bs-Latn-BA" sz="2000" dirty="0"/>
                  <a:t>u</a:t>
                </a:r>
                <a:r>
                  <a:rPr lang="en-US" sz="2000" dirty="0" err="1"/>
                  <a:t>kupna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bezbednost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
</a:t>
                </a:r>
                <a:r>
                  <a:rPr lang="en-US" sz="2000" dirty="0" err="1"/>
                  <a:t>SSLn</a:t>
                </a:r>
                <a:r>
                  <a:rPr lang="en-US" sz="2000" dirty="0"/>
                  <a:t> – </a:t>
                </a:r>
                <a:r>
                  <a:rPr lang="en-US" sz="2000" dirty="0" err="1"/>
                  <a:t>sigurnosna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n </a:t>
                </a:r>
                <a:r>
                  <a:rPr lang="en-US" sz="2000" dirty="0" err="1"/>
                  <a:t>lokaciji</a:t>
                </a:r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Izračun sigurnosnih zaliha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U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posebnom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/>
                    </a:solidFill>
                  </a:rPr>
                  <a:t>slučaju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ako</a:t>
                </a:r>
                <a:r>
                  <a:rPr lang="en-US" sz="2000" dirty="0"/>
                  <a:t> je </a:t>
                </a:r>
                <a:r>
                  <a:rPr lang="en-US" sz="2000" dirty="0" err="1"/>
                  <a:t>bezbednosna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zaliha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svim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tačkama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lokaciji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ista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uglavnom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zbog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istog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zahteva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služi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svake</a:t>
                </a:r>
                <a:r>
                  <a:rPr lang="en-US" sz="2000" dirty="0"/>
                  <a:t> od </a:t>
                </a:r>
                <a:r>
                  <a:rPr lang="en-US" sz="2000" dirty="0" err="1"/>
                  <a:t>ovih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tačaka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SSTn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onda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centralizovana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akcija</a:t>
                </a:r>
                <a:r>
                  <a:rPr lang="en-US" sz="2000" dirty="0"/>
                  <a:t> SSTD je </a:t>
                </a:r>
                <a:r>
                  <a:rPr lang="en-US" sz="2000" dirty="0" err="1"/>
                  <a:t>jednaka</a:t>
                </a:r>
                <a:r>
                  <a:rPr lang="pl-PL" sz="2000" dirty="0"/>
                  <a:t>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000" dirty="0"/>
                  <a:t> 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/>
                  <a:t>gde je n broj tačaka lokacije zaliha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693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SST =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devijacija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zbira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tačkama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D1-Dn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ciklusu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dopunjavanja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
=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bezbednosti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]* SQRT[(STDEV.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D1])^2) + 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D2])^2) + ... + (STDEV. P([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opseg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ćelija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U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disperznih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zaliha</a:t>
            </a:r>
            <a:r>
              <a:rPr lang="en-US" sz="2000" dirty="0"/>
              <a:t>, </a:t>
            </a:r>
            <a:r>
              <a:rPr lang="en-US" sz="2000" dirty="0" err="1"/>
              <a:t>kupci</a:t>
            </a:r>
            <a:r>
              <a:rPr lang="en-US" sz="2000" dirty="0"/>
              <a:t> se </a:t>
            </a:r>
            <a:r>
              <a:rPr lang="en-US" sz="2000" dirty="0" err="1"/>
              <a:t>služe</a:t>
            </a:r>
            <a:r>
              <a:rPr lang="en-US" sz="2000" dirty="0"/>
              <a:t> </a:t>
            </a:r>
            <a:r>
              <a:rPr lang="en-US" sz="2000" dirty="0" err="1"/>
              <a:t>direktno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nalaze</a:t>
            </a:r>
            <a:r>
              <a:rPr lang="en-US" sz="2000" dirty="0"/>
              <a:t> u </a:t>
            </a:r>
            <a:r>
              <a:rPr lang="en-US" sz="2000" dirty="0" err="1"/>
              <a:t>regionalnim</a:t>
            </a:r>
            <a:r>
              <a:rPr lang="en-US" sz="2000" dirty="0"/>
              <a:t> </a:t>
            </a:r>
            <a:r>
              <a:rPr lang="en-US" sz="2000" dirty="0" err="1"/>
              <a:t>skladištima</a:t>
            </a:r>
            <a:r>
              <a:rPr lang="en-US" sz="2000" dirty="0"/>
              <a:t> (RV), </a:t>
            </a:r>
            <a:r>
              <a:rPr lang="en-US" sz="2000" dirty="0" err="1"/>
              <a:t>gde</a:t>
            </a:r>
            <a:r>
              <a:rPr lang="en-US" sz="2000" dirty="0"/>
              <a:t> se </a:t>
            </a:r>
            <a:r>
              <a:rPr lang="en-US" sz="2000" dirty="0" err="1"/>
              <a:t>održava</a:t>
            </a:r>
            <a:r>
              <a:rPr lang="en-US" sz="2000" dirty="0"/>
              <a:t>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5: Ilustracija slučaja distribuiranog inventara</a:t>
            </a:r>
            <a:endParaRPr lang="pl-PL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32329"/>
              </p:ext>
            </p:extLst>
          </p:nvPr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s-Latn-BA" sz="2000" dirty="0"/>
              <a:t>koncept optimizacjie u logistici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uloga skladišta u lancu 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određivanje magacinskog prostora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odabrane metode upravljanja zalihama u lancu snabdevanja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alat za rešavanje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održavanja sigurnosnih zaliha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S </a:t>
                </a:r>
                <a:r>
                  <a:rPr lang="en-US" sz="1800" dirty="0" err="1"/>
                  <a:t>obzirom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pretpostavke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ukupni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nedeljni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troškovi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održavanja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bezbednosnih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zaliha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mreži</a:t>
                </a:r>
                <a:r>
                  <a:rPr lang="en-US" sz="1800" dirty="0"/>
                  <a:t> je </a:t>
                </a:r>
                <a:r>
                  <a:rPr lang="en-US" sz="1800" dirty="0" err="1"/>
                  <a:t>jednak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Sa </a:t>
                </a:r>
                <a:r>
                  <a:rPr lang="en-US" sz="1800" dirty="0" err="1"/>
                  <a:t>ravnomernom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raspodelom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među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svim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skladištima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dobijamo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 err="1"/>
                  <a:t>Gde</a:t>
                </a:r>
                <a:r>
                  <a:rPr lang="en-US" sz="1800" dirty="0"/>
                  <a:t>:
</a:t>
                </a:r>
                <a:r>
                  <a:rPr lang="el-GR" sz="1800" dirty="0"/>
                  <a:t>ω – </a:t>
                </a:r>
                <a:r>
                  <a:rPr lang="en-US" sz="1800" dirty="0" err="1"/>
                  <a:t>faktor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sigurnosti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zavisan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izabranog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nivoa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usluge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vrste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distribucije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koja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opisuje</a:t>
                </a:r>
                <a:r>
                  <a:rPr lang="en-US" sz="1800" dirty="0"/>
                  <a:t> datu </a:t>
                </a:r>
                <a:r>
                  <a:rPr lang="en-US" sz="1800" dirty="0" err="1"/>
                  <a:t>frekvencijsku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distribuciju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potražnje</a:t>
                </a:r>
                <a:r>
                  <a:rPr lang="en-US" sz="1800" dirty="0"/>
                  <a:t>,
SSRW – </a:t>
                </a:r>
                <a:r>
                  <a:rPr lang="en-US" sz="1800" dirty="0" err="1"/>
                  <a:t>sigurnosne</a:t>
                </a:r>
                <a:r>
                  <a:rPr lang="en-US" sz="1800" dirty="0"/>
                  <a:t> </a:t>
                </a:r>
                <a:r>
                  <a:rPr lang="en-US" sz="1800" dirty="0" err="1"/>
                  <a:t>zalihe</a:t>
                </a:r>
                <a:r>
                  <a:rPr lang="en-US" sz="1800" dirty="0"/>
                  <a:t> u </a:t>
                </a:r>
                <a:r>
                  <a:rPr lang="en-US" sz="1800" dirty="0" err="1"/>
                  <a:t>svakom</a:t>
                </a:r>
                <a:r>
                  <a:rPr lang="en-US" sz="1800" dirty="0"/>
                  <a:t> od </a:t>
                </a:r>
                <a:r>
                  <a:rPr lang="en-US" sz="1800" dirty="0" err="1"/>
                  <a:t>regionalnih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skladišta</a:t>
                </a:r>
                <a:r>
                  <a:rPr lang="en-US" sz="1800" dirty="0"/>
                  <a:t>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 err="1"/>
                  <a:t>Pošto</a:t>
                </a:r>
                <a:r>
                  <a:rPr lang="en-US" sz="1800" dirty="0"/>
                  <a:t> </a:t>
                </a:r>
                <a:r>
                  <a:rPr lang="el-GR" sz="1800" dirty="0"/>
                  <a:t>σ_</a:t>
                </a:r>
                <a:r>
                  <a:rPr lang="en-US" sz="1800" dirty="0"/>
                  <a:t>DRW= V× D_RW, </a:t>
                </a:r>
                <a:r>
                  <a:rPr lang="en-US" sz="1800" dirty="0" err="1"/>
                  <a:t>gde</a:t>
                </a:r>
                <a:r>
                  <a:rPr lang="en-US" sz="1800" dirty="0"/>
                  <a:t> je V </a:t>
                </a:r>
                <a:r>
                  <a:rPr lang="en-US" sz="1800" dirty="0" err="1"/>
                  <a:t>koeficijent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varijacije</a:t>
                </a:r>
                <a:r>
                  <a:rPr lang="en-US" sz="1800" dirty="0"/>
                  <a:t> V = </a:t>
                </a:r>
                <a:r>
                  <a:rPr lang="el-GR" sz="1800" dirty="0"/>
                  <a:t>σ_</a:t>
                </a:r>
                <a:r>
                  <a:rPr lang="en-US" sz="1800" dirty="0"/>
                  <a:t>D/D, formula </a:t>
                </a:r>
                <a:r>
                  <a:rPr lang="en-US" sz="1800" dirty="0" err="1"/>
                  <a:t>ima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oblik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Za </a:t>
            </a:r>
            <a:r>
              <a:rPr lang="pl-PL" sz="2000" dirty="0">
                <a:solidFill>
                  <a:schemeClr val="accent1"/>
                </a:solidFill>
              </a:rPr>
              <a:t>centralizovane zalihe</a:t>
            </a:r>
            <a:r>
              <a:rPr lang="pl-PL" sz="2000" dirty="0"/>
              <a:t>, kupci se služe iz centralnog skladišta (CV) sa direktnim isporukama, kao što su kurirske pošiljke</a:t>
            </a:r>
            <a:r>
              <a:rPr lang="en-US" sz="2000" dirty="0"/>
              <a:t>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Centralizovani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ilustracija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48289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Klijent</a:t>
            </a:r>
            <a:endParaRPr lang="pl-PL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održavanja sigurnosnih zaliha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err="1"/>
                  <a:t>Nedeljni</a:t>
                </a:r>
                <a:r>
                  <a:rPr lang="en-US" dirty="0"/>
                  <a:t> </a:t>
                </a:r>
                <a:r>
                  <a:rPr lang="en-US" dirty="0" err="1"/>
                  <a:t>troškovi</a:t>
                </a:r>
                <a:r>
                  <a:rPr lang="en-US" dirty="0"/>
                  <a:t> </a:t>
                </a:r>
                <a:r>
                  <a:rPr lang="en-US" dirty="0" err="1"/>
                  <a:t>održavanja</a:t>
                </a:r>
                <a:r>
                  <a:rPr lang="en-US" dirty="0"/>
                  <a:t> </a:t>
                </a:r>
                <a:r>
                  <a:rPr lang="en-US" dirty="0" err="1"/>
                  <a:t>sigurnosnih</a:t>
                </a:r>
                <a:r>
                  <a:rPr lang="en-US" dirty="0"/>
                  <a:t> </a:t>
                </a:r>
                <a:r>
                  <a:rPr lang="en-US" dirty="0" err="1"/>
                  <a:t>zaliha</a:t>
                </a:r>
                <a:r>
                  <a:rPr lang="en-US" dirty="0"/>
                  <a:t> u </a:t>
                </a:r>
                <a:r>
                  <a:rPr lang="en-US" dirty="0" err="1"/>
                  <a:t>centralnom</a:t>
                </a:r>
                <a:r>
                  <a:rPr lang="en-US" dirty="0"/>
                  <a:t> </a:t>
                </a:r>
                <a:r>
                  <a:rPr lang="en-US" dirty="0" err="1"/>
                  <a:t>skladištu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r>
                  <a:rPr lang="en-US" dirty="0"/>
                  <a:t> </a:t>
                </a:r>
                <a:r>
                  <a:rPr lang="en-US" dirty="0" err="1"/>
                  <a:t>jednaki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nl-NL" dirty="0"/>
                  <a:t>Jer, kao što je predviđeno</a:t>
                </a:r>
                <a:r>
                  <a:rPr lang="bs-Latn-B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 err="1"/>
                  <a:t>Zato</a:t>
                </a:r>
                <a:r>
                  <a:rPr lang="en-US" dirty="0"/>
                  <a:t> </a:t>
                </a:r>
                <a:r>
                  <a:rPr lang="en-US" dirty="0" err="1"/>
                  <a:t>što</a:t>
                </a:r>
                <a:r>
                  <a:rPr lang="en-US" dirty="0"/>
                  <a:t> se </a:t>
                </a:r>
                <a:r>
                  <a:rPr lang="en-US" dirty="0" err="1"/>
                  <a:t>dešava</a:t>
                </a:r>
                <a:r>
                  <a:rPr lang="en-US" dirty="0"/>
                  <a:t> </a:t>
                </a:r>
                <a:r>
                  <a:rPr lang="el-GR" dirty="0"/>
                  <a:t>σ_</a:t>
                </a:r>
                <a:r>
                  <a:rPr lang="en-US" dirty="0"/>
                  <a:t>DRW= V× D_RW, </a:t>
                </a:r>
                <a:r>
                  <a:rPr lang="en-US" dirty="0" err="1"/>
                  <a:t>gde</a:t>
                </a:r>
                <a:r>
                  <a:rPr lang="en-US" dirty="0"/>
                  <a:t> je V </a:t>
                </a:r>
                <a:r>
                  <a:rPr lang="en-US" dirty="0" err="1"/>
                  <a:t>takozvani</a:t>
                </a:r>
                <a:r>
                  <a:rPr lang="en-US" dirty="0"/>
                  <a:t> </a:t>
                </a:r>
                <a:r>
                  <a:rPr lang="en-US" dirty="0" err="1"/>
                  <a:t>koeficijent</a:t>
                </a:r>
                <a:r>
                  <a:rPr lang="en-US" dirty="0"/>
                  <a:t> </a:t>
                </a:r>
                <a:r>
                  <a:rPr lang="en-US" dirty="0" err="1"/>
                  <a:t>varijacije</a:t>
                </a:r>
                <a:r>
                  <a:rPr lang="en-US" dirty="0"/>
                  <a:t> V = </a:t>
                </a:r>
                <a:r>
                  <a:rPr lang="el-GR" dirty="0"/>
                  <a:t>σ_</a:t>
                </a:r>
                <a:r>
                  <a:rPr lang="en-US" dirty="0"/>
                  <a:t>P/D, </a:t>
                </a:r>
                <a:r>
                  <a:rPr lang="en-US" dirty="0" err="1"/>
                  <a:t>onda</a:t>
                </a:r>
                <a:r>
                  <a:rPr lang="en-US" dirty="0"/>
                  <a:t> </a:t>
                </a:r>
                <a:r>
                  <a:rPr lang="en-US" dirty="0" err="1"/>
                  <a:t>obrazac</a:t>
                </a:r>
                <a:r>
                  <a:rPr lang="en-US" dirty="0"/>
                  <a:t> </a:t>
                </a:r>
                <a:r>
                  <a:rPr lang="en-US" dirty="0" err="1"/>
                  <a:t>poprima</a:t>
                </a:r>
                <a:r>
                  <a:rPr lang="en-US" dirty="0"/>
                  <a:t> </a:t>
                </a:r>
                <a:r>
                  <a:rPr lang="en-US" dirty="0" err="1"/>
                  <a:t>oblik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725" t="-319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slabosti klasičnog koncepta upravljanja zalihama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solidFill>
                  <a:srgbClr val="1065AB"/>
                </a:solidFill>
              </a:rPr>
              <a:t>jednostavnost i jasnoća </a:t>
            </a:r>
            <a:r>
              <a:rPr lang="pl-PL" sz="2200" dirty="0"/>
              <a:t>– lako ih je razumeti i implementirati;</a:t>
            </a:r>
            <a:endParaRPr lang="en-US" sz="2200" dirty="0"/>
          </a:p>
          <a:p>
            <a:pPr algn="just"/>
            <a:r>
              <a:rPr lang="en-US" sz="2200" dirty="0" err="1"/>
              <a:t>pomoć</a:t>
            </a:r>
            <a:r>
              <a:rPr lang="en-US" sz="2200" dirty="0"/>
              <a:t> u </a:t>
            </a:r>
            <a:r>
              <a:rPr lang="en-US" sz="2200" dirty="0" err="1">
                <a:solidFill>
                  <a:schemeClr val="accent1"/>
                </a:solidFill>
              </a:rPr>
              <a:t>minimiziranju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ukupnih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troškova</a:t>
            </a:r>
            <a:r>
              <a:rPr lang="en-US" sz="2200" dirty="0"/>
              <a:t> </a:t>
            </a:r>
            <a:r>
              <a:rPr lang="en-US" sz="2200" dirty="0" err="1"/>
              <a:t>upravljanja</a:t>
            </a:r>
            <a:r>
              <a:rPr lang="en-US" sz="2200" dirty="0"/>
              <a:t> </a:t>
            </a:r>
            <a:r>
              <a:rPr lang="en-US" sz="2200" dirty="0" err="1"/>
              <a:t>zalihama</a:t>
            </a:r>
            <a:r>
              <a:rPr lang="en-US" sz="2200" dirty="0"/>
              <a:t> </a:t>
            </a:r>
            <a:r>
              <a:rPr lang="en-US" sz="2200" dirty="0" err="1"/>
              <a:t>balansiranjem</a:t>
            </a:r>
            <a:r>
              <a:rPr lang="en-US" sz="2200" dirty="0"/>
              <a:t> </a:t>
            </a:r>
            <a:r>
              <a:rPr lang="en-US" sz="2200" dirty="0" err="1"/>
              <a:t>troškova</a:t>
            </a:r>
            <a:r>
              <a:rPr lang="en-US" sz="2200" dirty="0"/>
              <a:t> </a:t>
            </a:r>
            <a:r>
              <a:rPr lang="en-US" sz="2200" dirty="0" err="1"/>
              <a:t>naručivanja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držanja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, u </a:t>
            </a:r>
            <a:r>
              <a:rPr lang="en-US" sz="2200" dirty="0" err="1"/>
              <a:t>cilju</a:t>
            </a:r>
            <a:r>
              <a:rPr lang="en-US" sz="2200" dirty="0"/>
              <a:t> </a:t>
            </a:r>
            <a:r>
              <a:rPr lang="en-US" sz="2200" dirty="0" err="1"/>
              <a:t>ekonomske</a:t>
            </a:r>
            <a:r>
              <a:rPr lang="en-US" sz="2200" dirty="0"/>
              <a:t> </a:t>
            </a:r>
            <a:r>
              <a:rPr lang="en-US" sz="2200" dirty="0" err="1"/>
              <a:t>količine</a:t>
            </a:r>
            <a:r>
              <a:rPr lang="en-US" sz="2200" dirty="0"/>
              <a:t> </a:t>
            </a:r>
            <a:r>
              <a:rPr lang="en-US" sz="2200" dirty="0" err="1"/>
              <a:t>naloga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>
                <a:solidFill>
                  <a:srgbClr val="1065AB"/>
                </a:solidFill>
              </a:rPr>
              <a:t>jasni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definisani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procesi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donošenja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odluka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/>
              <a:t>koji </a:t>
            </a:r>
            <a:r>
              <a:rPr lang="en-US" sz="2200" dirty="0" err="1"/>
              <a:t>pomažu</a:t>
            </a:r>
            <a:r>
              <a:rPr lang="en-US" sz="2200" dirty="0"/>
              <a:t> u </a:t>
            </a:r>
            <a:r>
              <a:rPr lang="en-US" sz="2200" dirty="0" err="1"/>
              <a:t>upravljanju</a:t>
            </a:r>
            <a:r>
              <a:rPr lang="en-US" sz="2200" dirty="0"/>
              <a:t> </a:t>
            </a:r>
            <a:r>
              <a:rPr lang="en-US" sz="2200" dirty="0" err="1"/>
              <a:t>nalozima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inventarom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osnovu</a:t>
            </a:r>
            <a:r>
              <a:rPr lang="en-US" sz="2200" dirty="0"/>
              <a:t> </a:t>
            </a:r>
            <a:r>
              <a:rPr lang="en-US" sz="2200" dirty="0" err="1"/>
              <a:t>kalkulacija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unapred</a:t>
            </a:r>
            <a:r>
              <a:rPr lang="en-US" sz="2200" dirty="0"/>
              <a:t> </a:t>
            </a:r>
            <a:r>
              <a:rPr lang="en-US" sz="2200" dirty="0" err="1"/>
              <a:t>definisanih</a:t>
            </a:r>
            <a:r>
              <a:rPr lang="en-US" sz="2200" dirty="0"/>
              <a:t> </a:t>
            </a:r>
            <a:r>
              <a:rPr lang="en-US" sz="2200" dirty="0" err="1"/>
              <a:t>pravila</a:t>
            </a:r>
            <a:r>
              <a:rPr lang="en-US" sz="22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accent1"/>
                </a:solidFill>
              </a:rPr>
              <a:t>potreba</a:t>
            </a:r>
            <a:r>
              <a:rPr lang="en-US" sz="2400" dirty="0">
                <a:solidFill>
                  <a:schemeClr val="accent1"/>
                </a:solidFill>
              </a:rPr>
              <a:t> za </a:t>
            </a:r>
            <a:r>
              <a:rPr lang="en-US" sz="2400" dirty="0" err="1">
                <a:solidFill>
                  <a:schemeClr val="accent1"/>
                </a:solidFill>
              </a:rPr>
              <a:t>pretpostavkom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stalne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predvidljive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potražnje</a:t>
            </a:r>
            <a:r>
              <a:rPr lang="en-US" sz="2400" dirty="0"/>
              <a:t>, </a:t>
            </a:r>
            <a:r>
              <a:rPr lang="en-US" sz="2400" dirty="0" err="1"/>
              <a:t>koja</a:t>
            </a:r>
            <a:r>
              <a:rPr lang="en-US" sz="2400" dirty="0"/>
              <a:t> ne </a:t>
            </a:r>
            <a:r>
              <a:rPr lang="en-US" sz="2400" dirty="0" err="1"/>
              <a:t>odgovara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</a:t>
            </a:r>
            <a:r>
              <a:rPr lang="en-US" sz="2400" dirty="0" err="1"/>
              <a:t>dinamičnoj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promjenjivoj</a:t>
            </a:r>
            <a:r>
              <a:rPr lang="en-US" sz="2400" dirty="0"/>
              <a:t> </a:t>
            </a:r>
            <a:r>
              <a:rPr lang="en-US" sz="2400" dirty="0" err="1"/>
              <a:t>tržišnoj</a:t>
            </a:r>
            <a:r>
              <a:rPr lang="en-US" sz="2400" dirty="0"/>
              <a:t> </a:t>
            </a:r>
            <a:r>
              <a:rPr lang="en-US" sz="2400" dirty="0" err="1"/>
              <a:t>stvarnosti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1065AB"/>
                </a:solidFill>
              </a:rPr>
              <a:t>ne </a:t>
            </a:r>
            <a:r>
              <a:rPr lang="en-US" sz="2400" dirty="0" err="1">
                <a:solidFill>
                  <a:srgbClr val="1065AB"/>
                </a:solidFill>
              </a:rPr>
              <a:t>uzimajući</a:t>
            </a:r>
            <a:r>
              <a:rPr lang="en-US" sz="2400" dirty="0">
                <a:solidFill>
                  <a:srgbClr val="1065AB"/>
                </a:solidFill>
              </a:rPr>
              <a:t> u </a:t>
            </a:r>
            <a:r>
              <a:rPr lang="en-US" sz="2400" dirty="0" err="1">
                <a:solidFill>
                  <a:srgbClr val="1065AB"/>
                </a:solidFill>
              </a:rPr>
              <a:t>obzir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varijabilnost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potražnje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rizik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lancu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kašnjenja</a:t>
            </a:r>
            <a:r>
              <a:rPr lang="en-US" sz="2400" dirty="0"/>
              <a:t> u </a:t>
            </a:r>
            <a:r>
              <a:rPr lang="en-US" sz="2400" dirty="0" err="1"/>
              <a:t>isporuci</a:t>
            </a:r>
            <a:r>
              <a:rPr lang="en-US" sz="2400" dirty="0"/>
              <a:t>, </a:t>
            </a:r>
            <a:r>
              <a:rPr lang="en-US" sz="2400" dirty="0" err="1"/>
              <a:t>promene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tržištu</a:t>
            </a:r>
            <a:r>
              <a:rPr lang="en-US" sz="2400" dirty="0"/>
              <a:t>)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nedostatak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fleksibilnosti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/>
              <a:t>u </a:t>
            </a:r>
            <a:r>
              <a:rPr lang="en-US" sz="2400" dirty="0" err="1"/>
              <a:t>reagovanju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brze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tržištu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lancu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, </a:t>
            </a:r>
            <a:r>
              <a:rPr lang="en-US" sz="2400" dirty="0" err="1"/>
              <a:t>jer</a:t>
            </a:r>
            <a:r>
              <a:rPr lang="en-US" sz="2400" dirty="0"/>
              <a:t> se </a:t>
            </a:r>
            <a:r>
              <a:rPr lang="en-US" sz="2400" dirty="0" err="1"/>
              <a:t>zasnivaju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fiksnim</a:t>
            </a:r>
            <a:r>
              <a:rPr lang="en-US" sz="2400" dirty="0"/>
              <a:t> </a:t>
            </a:r>
            <a:r>
              <a:rPr lang="en-US" sz="2400" dirty="0" err="1"/>
              <a:t>parametrima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 </a:t>
            </a:r>
            <a:r>
              <a:rPr lang="en-US" sz="2400" dirty="0" err="1"/>
              <a:t>predviđaju</a:t>
            </a:r>
            <a:r>
              <a:rPr lang="en-US" sz="2400" dirty="0"/>
              <a:t> </a:t>
            </a:r>
            <a:r>
              <a:rPr lang="en-US" sz="2400" dirty="0" err="1"/>
              <a:t>dinamičko</a:t>
            </a:r>
            <a:r>
              <a:rPr lang="en-US" sz="2400" dirty="0"/>
              <a:t> </a:t>
            </a:r>
            <a:r>
              <a:rPr lang="en-US" sz="2400" dirty="0" err="1"/>
              <a:t>prilagođavanje</a:t>
            </a:r>
            <a:r>
              <a:rPr lang="en-US" sz="2400" dirty="0"/>
              <a:t> </a:t>
            </a:r>
            <a:r>
              <a:rPr lang="en-US" sz="2400" dirty="0" err="1"/>
              <a:t>novim</a:t>
            </a:r>
            <a:r>
              <a:rPr lang="en-US" sz="2400" dirty="0"/>
              <a:t> </a:t>
            </a:r>
            <a:r>
              <a:rPr lang="en-US" sz="2400" dirty="0" err="1"/>
              <a:t>uslovima</a:t>
            </a:r>
            <a:r>
              <a:rPr lang="pl-P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Planiranje zahteva za distribuciju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DRP (</a:t>
            </a:r>
            <a:r>
              <a:rPr lang="en-US" sz="2200" dirty="0" err="1">
                <a:solidFill>
                  <a:srgbClr val="1065AB"/>
                </a:solidFill>
              </a:rPr>
              <a:t>Planiranje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zahteva</a:t>
            </a:r>
            <a:r>
              <a:rPr lang="en-US" sz="2200" dirty="0">
                <a:solidFill>
                  <a:srgbClr val="1065AB"/>
                </a:solidFill>
              </a:rPr>
              <a:t> za </a:t>
            </a:r>
            <a:r>
              <a:rPr lang="en-US" sz="2200" dirty="0" err="1">
                <a:solidFill>
                  <a:srgbClr val="1065AB"/>
                </a:solidFill>
              </a:rPr>
              <a:t>distribuciju</a:t>
            </a:r>
            <a:r>
              <a:rPr lang="en-US" sz="2200" dirty="0">
                <a:solidFill>
                  <a:srgbClr val="1065AB"/>
                </a:solidFill>
              </a:rPr>
              <a:t>) </a:t>
            </a:r>
            <a:r>
              <a:rPr lang="en-US" sz="2200" dirty="0"/>
              <a:t>– </a:t>
            </a:r>
            <a:r>
              <a:rPr lang="en-US" sz="2200" dirty="0" err="1"/>
              <a:t>koordinira</a:t>
            </a:r>
            <a:r>
              <a:rPr lang="en-US" sz="2200" dirty="0"/>
              <a:t> </a:t>
            </a:r>
            <a:r>
              <a:rPr lang="en-US" sz="2200" dirty="0" err="1"/>
              <a:t>potražnju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nivoima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različitim</a:t>
            </a:r>
            <a:r>
              <a:rPr lang="en-US" sz="2200" dirty="0"/>
              <a:t> </a:t>
            </a:r>
            <a:r>
              <a:rPr lang="en-US" sz="2200" dirty="0" err="1"/>
              <a:t>lokacijama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 err="1">
                <a:solidFill>
                  <a:schemeClr val="accent1"/>
                </a:solidFill>
              </a:rPr>
              <a:t>Svrha</a:t>
            </a:r>
            <a:r>
              <a:rPr lang="en-US" sz="2200" dirty="0"/>
              <a:t> </a:t>
            </a:r>
            <a:r>
              <a:rPr lang="en-US" sz="2200" dirty="0" err="1"/>
              <a:t>korišćenja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planiranja</a:t>
            </a:r>
            <a:r>
              <a:rPr lang="en-US" sz="2200" dirty="0"/>
              <a:t> </a:t>
            </a:r>
            <a:r>
              <a:rPr lang="en-US" sz="2200" dirty="0" err="1"/>
              <a:t>distribucije</a:t>
            </a:r>
            <a:r>
              <a:rPr lang="en-US" sz="2200" dirty="0"/>
              <a:t> </a:t>
            </a:r>
            <a:r>
              <a:rPr lang="en-US" sz="2200" dirty="0" err="1"/>
              <a:t>potražnje</a:t>
            </a:r>
            <a:r>
              <a:rPr lang="en-US" sz="2200" dirty="0"/>
              <a:t> je da se </a:t>
            </a:r>
            <a:r>
              <a:rPr lang="en-US" sz="2200" dirty="0" err="1"/>
              <a:t>smanje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u </a:t>
            </a:r>
            <a:r>
              <a:rPr lang="en-US" sz="2200" dirty="0" err="1"/>
              <a:t>distributivnoj</a:t>
            </a:r>
            <a:r>
              <a:rPr lang="en-US" sz="2200" dirty="0"/>
              <a:t> </a:t>
            </a:r>
            <a:r>
              <a:rPr lang="en-US" sz="2200" dirty="0" err="1"/>
              <a:t>mreži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DRP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omogućava</a:t>
            </a:r>
            <a:r>
              <a:rPr lang="en-US" sz="2200" dirty="0"/>
              <a:t> </a:t>
            </a:r>
            <a:r>
              <a:rPr lang="en-US" sz="2200" dirty="0" err="1"/>
              <a:t>procenu</a:t>
            </a:r>
            <a:r>
              <a:rPr lang="en-US" sz="2200" dirty="0"/>
              <a:t> </a:t>
            </a:r>
            <a:r>
              <a:rPr lang="en-US" sz="2200" dirty="0" err="1"/>
              <a:t>rasporeda</a:t>
            </a:r>
            <a:r>
              <a:rPr lang="en-US" sz="2200" dirty="0"/>
              <a:t> </a:t>
            </a:r>
            <a:r>
              <a:rPr lang="en-US" sz="2200" dirty="0" err="1"/>
              <a:t>isporuke</a:t>
            </a:r>
            <a:r>
              <a:rPr lang="en-US" sz="2200" dirty="0"/>
              <a:t> za </a:t>
            </a:r>
            <a:r>
              <a:rPr lang="en-US" sz="2200" dirty="0" err="1"/>
              <a:t>svaku</a:t>
            </a:r>
            <a:r>
              <a:rPr lang="en-US" sz="2200" dirty="0"/>
              <a:t> </a:t>
            </a:r>
            <a:r>
              <a:rPr lang="en-US" sz="2200" dirty="0" err="1"/>
              <a:t>jedinicu</a:t>
            </a:r>
            <a:r>
              <a:rPr lang="en-US" sz="2200" dirty="0"/>
              <a:t> za </a:t>
            </a:r>
            <a:r>
              <a:rPr lang="en-US" sz="2200" dirty="0" err="1"/>
              <a:t>čuvanje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(</a:t>
            </a:r>
            <a:r>
              <a:rPr lang="en-US" sz="2200" dirty="0">
                <a:solidFill>
                  <a:schemeClr val="accent1"/>
                </a:solidFill>
              </a:rPr>
              <a:t>SKU</a:t>
            </a:r>
            <a:r>
              <a:rPr lang="en-US" sz="2200" dirty="0"/>
              <a:t>) do </a:t>
            </a:r>
            <a:r>
              <a:rPr lang="en-US" sz="2200" dirty="0" err="1"/>
              <a:t>prodajnih</a:t>
            </a:r>
            <a:r>
              <a:rPr lang="en-US" sz="2200" dirty="0"/>
              <a:t> </a:t>
            </a:r>
            <a:r>
              <a:rPr lang="en-US" sz="2200" dirty="0" err="1"/>
              <a:t>mesta</a:t>
            </a:r>
            <a:r>
              <a:rPr lang="en-US" sz="2200" dirty="0"/>
              <a:t>. To </a:t>
            </a:r>
            <a:r>
              <a:rPr lang="en-US" sz="2200" dirty="0" err="1"/>
              <a:t>zahteva</a:t>
            </a:r>
            <a:r>
              <a:rPr lang="en-US" sz="2200" dirty="0"/>
              <a:t> </a:t>
            </a:r>
            <a:r>
              <a:rPr lang="en-US" sz="2200" dirty="0" err="1"/>
              <a:t>sledeće</a:t>
            </a:r>
            <a:r>
              <a:rPr lang="en-US" sz="2200" dirty="0"/>
              <a:t> </a:t>
            </a:r>
            <a:r>
              <a:rPr lang="en-US" sz="2200" dirty="0" err="1"/>
              <a:t>informacije</a:t>
            </a:r>
            <a:r>
              <a:rPr lang="en-US" sz="2200" dirty="0"/>
              <a:t>:</a:t>
            </a:r>
          </a:p>
          <a:p>
            <a:pPr lvl="1" algn="just"/>
            <a:r>
              <a:rPr lang="en-US" sz="1800" dirty="0" err="1"/>
              <a:t>struktura</a:t>
            </a:r>
            <a:r>
              <a:rPr lang="en-US" sz="1800" dirty="0"/>
              <a:t> </a:t>
            </a:r>
            <a:r>
              <a:rPr lang="en-US" sz="1800" dirty="0" err="1"/>
              <a:t>distributivnog</a:t>
            </a:r>
            <a:r>
              <a:rPr lang="en-US" sz="1800" dirty="0"/>
              <a:t> </a:t>
            </a:r>
            <a:r>
              <a:rPr lang="en-US" sz="1800" dirty="0" err="1"/>
              <a:t>kanala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koji </a:t>
            </a:r>
            <a:r>
              <a:rPr lang="en-US" sz="1800" dirty="0" err="1"/>
              <a:t>teče</a:t>
            </a:r>
            <a:r>
              <a:rPr lang="en-US" sz="1800" dirty="0"/>
              <a:t> SKU;
</a:t>
            </a:r>
            <a:r>
              <a:rPr lang="en-US" sz="1800" dirty="0" err="1"/>
              <a:t>prognoza</a:t>
            </a:r>
            <a:r>
              <a:rPr lang="en-US" sz="1800" dirty="0"/>
              <a:t> </a:t>
            </a:r>
            <a:r>
              <a:rPr lang="en-US" sz="1800" dirty="0" err="1"/>
              <a:t>potražnje</a:t>
            </a:r>
            <a:r>
              <a:rPr lang="en-US" sz="1800" dirty="0"/>
              <a:t> za </a:t>
            </a:r>
            <a:r>
              <a:rPr lang="en-US" sz="1800" dirty="0" err="1"/>
              <a:t>pojedinačnim</a:t>
            </a:r>
            <a:r>
              <a:rPr lang="en-US" sz="1800" dirty="0"/>
              <a:t> SKU-</a:t>
            </a:r>
            <a:r>
              <a:rPr lang="en-US" sz="1800" dirty="0" err="1"/>
              <a:t>ovima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nivou</a:t>
            </a:r>
            <a:r>
              <a:rPr lang="en-US" sz="1800" dirty="0"/>
              <a:t> </a:t>
            </a:r>
            <a:r>
              <a:rPr lang="en-US" sz="1800" dirty="0" err="1"/>
              <a:t>prodajnog</a:t>
            </a:r>
            <a:r>
              <a:rPr lang="en-US" sz="1800" dirty="0"/>
              <a:t> </a:t>
            </a:r>
            <a:r>
              <a:rPr lang="en-US" sz="1800" dirty="0" err="1"/>
              <a:t>mesta</a:t>
            </a:r>
            <a:r>
              <a:rPr lang="en-US" sz="1800" dirty="0"/>
              <a:t>;
</a:t>
            </a:r>
            <a:r>
              <a:rPr lang="en-US" sz="1800" dirty="0" err="1"/>
              <a:t>trenutni</a:t>
            </a:r>
            <a:r>
              <a:rPr lang="en-US" sz="1800" dirty="0"/>
              <a:t> </a:t>
            </a:r>
            <a:r>
              <a:rPr lang="en-US" sz="1800" dirty="0" err="1"/>
              <a:t>nivo</a:t>
            </a:r>
            <a:r>
              <a:rPr lang="en-US" sz="1800" dirty="0"/>
              <a:t> </a:t>
            </a:r>
            <a:r>
              <a:rPr lang="en-US" sz="1800" dirty="0" err="1"/>
              <a:t>zaliha</a:t>
            </a:r>
            <a:r>
              <a:rPr lang="en-US" sz="1800" dirty="0"/>
              <a:t> (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raspolaganju</a:t>
            </a:r>
            <a:r>
              <a:rPr lang="en-US" sz="1800" dirty="0"/>
              <a:t>) </a:t>
            </a:r>
            <a:r>
              <a:rPr lang="en-US" sz="1800" dirty="0" err="1"/>
              <a:t>datog</a:t>
            </a:r>
            <a:r>
              <a:rPr lang="en-US" sz="1800" dirty="0"/>
              <a:t> SKU-a;
</a:t>
            </a:r>
            <a:r>
              <a:rPr lang="en-US" sz="1800" dirty="0" err="1"/>
              <a:t>ciljni</a:t>
            </a:r>
            <a:r>
              <a:rPr lang="en-US" sz="1800" dirty="0"/>
              <a:t> </a:t>
            </a:r>
            <a:r>
              <a:rPr lang="en-US" sz="1800" dirty="0" err="1"/>
              <a:t>nivo</a:t>
            </a:r>
            <a:r>
              <a:rPr lang="en-US" sz="1800" dirty="0"/>
              <a:t> </a:t>
            </a:r>
            <a:r>
              <a:rPr lang="en-US" sz="1800" dirty="0" err="1"/>
              <a:t>bezbednosnih</a:t>
            </a:r>
            <a:r>
              <a:rPr lang="en-US" sz="1800" dirty="0"/>
              <a:t> </a:t>
            </a:r>
            <a:r>
              <a:rPr lang="en-US" sz="1800" dirty="0" err="1"/>
              <a:t>zaliha</a:t>
            </a:r>
            <a:r>
              <a:rPr lang="en-US" sz="1800" dirty="0"/>
              <a:t>;
</a:t>
            </a:r>
            <a:r>
              <a:rPr lang="en-US" sz="1800" dirty="0" err="1"/>
              <a:t>preporučeni</a:t>
            </a:r>
            <a:r>
              <a:rPr lang="en-US" sz="1800" dirty="0"/>
              <a:t> </a:t>
            </a:r>
            <a:r>
              <a:rPr lang="en-US" sz="1800" dirty="0" err="1"/>
              <a:t>iznos</a:t>
            </a:r>
            <a:r>
              <a:rPr lang="en-US" sz="1800" dirty="0"/>
              <a:t> </a:t>
            </a:r>
            <a:r>
              <a:rPr lang="en-US" sz="1800" dirty="0" err="1"/>
              <a:t>dopune</a:t>
            </a:r>
            <a:r>
              <a:rPr lang="en-US" sz="1800" dirty="0"/>
              <a:t>;
</a:t>
            </a:r>
            <a:r>
              <a:rPr lang="en-US" sz="1800" dirty="0" err="1"/>
              <a:t>dopunjavanje</a:t>
            </a:r>
            <a:r>
              <a:rPr lang="en-US" sz="1800" dirty="0"/>
              <a:t>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isporuke</a:t>
            </a:r>
            <a:r>
              <a:rPr lang="en-US" sz="1800" dirty="0"/>
              <a:t>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DRP algoritam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Projektovano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=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(t-1)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naloga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–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bruto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izračunati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korišćenjem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formulacije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ispod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= (Bruto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sigurnosna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–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planirani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(t)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projektovani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ruci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(t-1)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Ngatilah</a:t>
            </a:r>
            <a:r>
              <a:rPr lang="pl-PL" sz="1200" dirty="0">
                <a:solidFill>
                  <a:srgbClr val="7F7F7F"/>
                </a:solidFill>
              </a:rPr>
              <a:t> 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793636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Ukupni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distribucije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naručivanja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+ 
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držanja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endParaRPr lang="en-U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i slabosti DRP-a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200" dirty="0" err="1"/>
              <a:t>poboljšana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koordinacija</a:t>
            </a:r>
            <a:r>
              <a:rPr lang="en-US" sz="2200" dirty="0">
                <a:solidFill>
                  <a:schemeClr val="accent1"/>
                </a:solidFill>
              </a:rPr>
              <a:t> u </a:t>
            </a:r>
            <a:r>
              <a:rPr lang="en-US" sz="2200" dirty="0" err="1">
                <a:solidFill>
                  <a:schemeClr val="accent1"/>
                </a:solidFill>
              </a:rPr>
              <a:t>lancu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snabdevanja</a:t>
            </a:r>
            <a:r>
              <a:rPr lang="en-US" sz="2200" dirty="0"/>
              <a:t> </a:t>
            </a:r>
            <a:r>
              <a:rPr lang="en-US" sz="2200" dirty="0" err="1"/>
              <a:t>kroz</a:t>
            </a:r>
            <a:r>
              <a:rPr lang="en-US" sz="2200" dirty="0"/>
              <a:t> </a:t>
            </a:r>
            <a:r>
              <a:rPr lang="en-US" sz="2200" dirty="0" err="1"/>
              <a:t>bolje</a:t>
            </a:r>
            <a:r>
              <a:rPr lang="en-US" sz="2200" dirty="0"/>
              <a:t> </a:t>
            </a:r>
            <a:r>
              <a:rPr lang="en-US" sz="2200" dirty="0" err="1"/>
              <a:t>informacije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protok</a:t>
            </a:r>
            <a:r>
              <a:rPr lang="en-US" sz="2200" dirty="0"/>
              <a:t> robe od </a:t>
            </a:r>
            <a:r>
              <a:rPr lang="en-US" sz="2200" dirty="0" err="1"/>
              <a:t>proizvođača</a:t>
            </a:r>
            <a:r>
              <a:rPr lang="en-US" sz="2200" dirty="0"/>
              <a:t> do </a:t>
            </a:r>
            <a:r>
              <a:rPr lang="en-US" sz="2200" dirty="0" err="1"/>
              <a:t>potrošača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dovodi</a:t>
            </a:r>
            <a:r>
              <a:rPr lang="en-US" sz="2200" dirty="0"/>
              <a:t> do </a:t>
            </a:r>
            <a:r>
              <a:rPr lang="en-US" sz="2200" dirty="0" err="1"/>
              <a:t>efikasnije</a:t>
            </a:r>
            <a:r>
              <a:rPr lang="en-US" sz="2200" dirty="0"/>
              <a:t> </a:t>
            </a:r>
            <a:r>
              <a:rPr lang="en-US" sz="2200" dirty="0" err="1"/>
              <a:t>distribucije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/>
              <a:t>povećana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tačnost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predviđanja</a:t>
            </a:r>
            <a:r>
              <a:rPr lang="en-US" sz="2200" dirty="0"/>
              <a:t>, </a:t>
            </a:r>
            <a:r>
              <a:rPr lang="en-US" sz="2200" dirty="0" err="1"/>
              <a:t>jer</a:t>
            </a:r>
            <a:r>
              <a:rPr lang="en-US" sz="2200" dirty="0"/>
              <a:t> </a:t>
            </a:r>
            <a:r>
              <a:rPr lang="en-US" sz="2200" dirty="0" err="1"/>
              <a:t>uzima</a:t>
            </a:r>
            <a:r>
              <a:rPr lang="en-US" sz="2200" dirty="0"/>
              <a:t> u </a:t>
            </a:r>
            <a:r>
              <a:rPr lang="en-US" sz="2200" dirty="0" err="1"/>
              <a:t>obzir</a:t>
            </a:r>
            <a:r>
              <a:rPr lang="en-US" sz="2200" dirty="0"/>
              <a:t> </a:t>
            </a:r>
            <a:r>
              <a:rPr lang="en-US" sz="2200" dirty="0" err="1"/>
              <a:t>stvarne</a:t>
            </a:r>
            <a:r>
              <a:rPr lang="en-US" sz="2200" dirty="0"/>
              <a:t> </a:t>
            </a:r>
            <a:r>
              <a:rPr lang="en-US" sz="2200" dirty="0" err="1"/>
              <a:t>podatke</a:t>
            </a:r>
            <a:r>
              <a:rPr lang="en-US" sz="2200" dirty="0"/>
              <a:t> o </a:t>
            </a:r>
            <a:r>
              <a:rPr lang="en-US" sz="2200" dirty="0" err="1"/>
              <a:t>narudžbi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nivoe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u celom </a:t>
            </a:r>
            <a:r>
              <a:rPr lang="en-US" sz="2200" dirty="0" err="1"/>
              <a:t>lancu</a:t>
            </a:r>
            <a:r>
              <a:rPr lang="en-US" sz="2200" dirty="0"/>
              <a:t>,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pomaže</a:t>
            </a:r>
            <a:r>
              <a:rPr lang="en-US" sz="2200" dirty="0"/>
              <a:t> u </a:t>
            </a:r>
            <a:r>
              <a:rPr lang="en-US" sz="2200" dirty="0" err="1"/>
              <a:t>optimizaciji</a:t>
            </a:r>
            <a:r>
              <a:rPr lang="en-US" sz="2200" dirty="0"/>
              <a:t> </a:t>
            </a:r>
            <a:r>
              <a:rPr lang="en-US" sz="2200" dirty="0" err="1"/>
              <a:t>nivoa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smanjenju</a:t>
            </a:r>
            <a:r>
              <a:rPr lang="en-US" sz="2200" dirty="0"/>
              <a:t> </a:t>
            </a:r>
            <a:r>
              <a:rPr lang="en-US" sz="2200" dirty="0" err="1"/>
              <a:t>troškova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en-US" sz="2200" dirty="0" err="1"/>
              <a:t>poboljšana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chemeClr val="accent1"/>
                </a:solidFill>
              </a:rPr>
              <a:t>dostupnost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>
                <a:solidFill>
                  <a:schemeClr val="accent1"/>
                </a:solidFill>
              </a:rPr>
              <a:t>proizvoda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 err="1"/>
              <a:t>obezbeđujući</a:t>
            </a:r>
            <a:r>
              <a:rPr lang="en-US" sz="2200" dirty="0"/>
              <a:t> da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zalihe</a:t>
            </a:r>
            <a:r>
              <a:rPr lang="en-US" sz="2200" dirty="0"/>
              <a:t> </a:t>
            </a:r>
            <a:r>
              <a:rPr lang="en-US" sz="2200" dirty="0" err="1"/>
              <a:t>postavljene</a:t>
            </a:r>
            <a:r>
              <a:rPr lang="en-US" sz="2200" dirty="0"/>
              <a:t> </a:t>
            </a:r>
            <a:r>
              <a:rPr lang="en-US" sz="2200" dirty="0" err="1"/>
              <a:t>tamo</a:t>
            </a:r>
            <a:r>
              <a:rPr lang="en-US" sz="2200" dirty="0"/>
              <a:t> </a:t>
            </a:r>
            <a:r>
              <a:rPr lang="en-US" sz="2200" dirty="0" err="1"/>
              <a:t>gde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najpotrebnije</a:t>
            </a:r>
            <a:r>
              <a:rPr lang="en-US" sz="2200" dirty="0"/>
              <a:t>, </a:t>
            </a:r>
            <a:r>
              <a:rPr lang="en-US" sz="2200" dirty="0" err="1"/>
              <a:t>čime</a:t>
            </a:r>
            <a:r>
              <a:rPr lang="en-US" sz="2200" dirty="0"/>
              <a:t> se </a:t>
            </a:r>
            <a:r>
              <a:rPr lang="en-US" sz="2200" dirty="0" err="1"/>
              <a:t>minimizira</a:t>
            </a:r>
            <a:r>
              <a:rPr lang="en-US" sz="2200" dirty="0"/>
              <a:t> </a:t>
            </a:r>
            <a:r>
              <a:rPr lang="en-US" sz="2200" dirty="0" err="1"/>
              <a:t>rizik</a:t>
            </a:r>
            <a:r>
              <a:rPr lang="en-US" sz="2200" dirty="0"/>
              <a:t> od </a:t>
            </a:r>
            <a:r>
              <a:rPr lang="en-US" sz="2200" dirty="0" err="1"/>
              <a:t>nestašica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zastoja</a:t>
            </a:r>
            <a:r>
              <a:rPr lang="en-US" sz="2200" dirty="0"/>
              <a:t> u </a:t>
            </a:r>
            <a:r>
              <a:rPr lang="en-US" sz="2200" dirty="0" err="1"/>
              <a:t>proizvodnji</a:t>
            </a:r>
            <a:r>
              <a:rPr lang="en-US" sz="22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rgbClr val="1065AB"/>
                </a:solidFill>
              </a:rPr>
              <a:t>složenost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implementacije</a:t>
            </a:r>
            <a:r>
              <a:rPr lang="en-US" sz="2400" dirty="0">
                <a:solidFill>
                  <a:srgbClr val="1065AB"/>
                </a:solidFill>
              </a:rPr>
              <a:t>, </a:t>
            </a:r>
            <a:r>
              <a:rPr lang="en-US" sz="2400" dirty="0" err="1"/>
              <a:t>posebno</a:t>
            </a:r>
            <a:r>
              <a:rPr lang="en-US" sz="2400" dirty="0"/>
              <a:t> u </a:t>
            </a:r>
            <a:r>
              <a:rPr lang="en-US" sz="2400" dirty="0" err="1"/>
              <a:t>velikim</a:t>
            </a:r>
            <a:r>
              <a:rPr lang="en-US" sz="2400" dirty="0"/>
              <a:t> </a:t>
            </a:r>
            <a:r>
              <a:rPr lang="en-US" sz="2400" dirty="0" err="1"/>
              <a:t>organizacijama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širokim</a:t>
            </a:r>
            <a:r>
              <a:rPr lang="en-US" sz="2400" dirty="0"/>
              <a:t> </a:t>
            </a:r>
            <a:r>
              <a:rPr lang="en-US" sz="2400" dirty="0" err="1"/>
              <a:t>lancima</a:t>
            </a:r>
            <a:r>
              <a:rPr lang="en-US" sz="2400" dirty="0"/>
              <a:t> </a:t>
            </a:r>
            <a:r>
              <a:rPr lang="en-US" sz="2400" dirty="0" err="1"/>
              <a:t>snabdevanja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zahteva</a:t>
            </a:r>
            <a:r>
              <a:rPr lang="en-US" sz="2400" dirty="0"/>
              <a:t> </a:t>
            </a:r>
            <a:r>
              <a:rPr lang="en-US" sz="2400" dirty="0" err="1"/>
              <a:t>precizno</a:t>
            </a:r>
            <a:r>
              <a:rPr lang="en-US" sz="2400" dirty="0"/>
              <a:t> </a:t>
            </a:r>
            <a:r>
              <a:rPr lang="en-US" sz="2400" dirty="0" err="1"/>
              <a:t>planiranje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koordinaciju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Visoki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početni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troškovi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/>
              <a:t>vezani</a:t>
            </a:r>
            <a:r>
              <a:rPr lang="en-US" sz="2400" dirty="0"/>
              <a:t> za </a:t>
            </a:r>
            <a:r>
              <a:rPr lang="en-US" sz="2400" dirty="0" err="1"/>
              <a:t>kupovinu</a:t>
            </a:r>
            <a:r>
              <a:rPr lang="en-US" sz="2400" dirty="0"/>
              <a:t> </a:t>
            </a:r>
            <a:r>
              <a:rPr lang="en-US" sz="2400" dirty="0" err="1"/>
              <a:t>softvera</a:t>
            </a:r>
            <a:r>
              <a:rPr lang="en-US" sz="2400" dirty="0"/>
              <a:t>, </a:t>
            </a:r>
            <a:r>
              <a:rPr lang="en-US" sz="2400" dirty="0" err="1"/>
              <a:t>hardvera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obuke</a:t>
            </a:r>
            <a:r>
              <a:rPr lang="en-US" sz="2400" dirty="0"/>
              <a:t> </a:t>
            </a:r>
            <a:r>
              <a:rPr lang="en-US" sz="2400" dirty="0" err="1"/>
              <a:t>zaposlenih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en-US" sz="2400" dirty="0" err="1">
                <a:solidFill>
                  <a:srgbClr val="1065AB"/>
                </a:solidFill>
              </a:rPr>
              <a:t>zavisnost</a:t>
            </a:r>
            <a:r>
              <a:rPr lang="en-US" sz="2400" dirty="0">
                <a:solidFill>
                  <a:srgbClr val="1065AB"/>
                </a:solidFill>
              </a:rPr>
              <a:t> od </a:t>
            </a:r>
            <a:r>
              <a:rPr lang="en-US" sz="2400" dirty="0" err="1">
                <a:solidFill>
                  <a:srgbClr val="1065AB"/>
                </a:solidFill>
              </a:rPr>
              <a:t>tačnosti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pravovremenosti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ulaznih</a:t>
            </a:r>
            <a:r>
              <a:rPr lang="en-US" sz="2400" dirty="0">
                <a:solidFill>
                  <a:srgbClr val="1065AB"/>
                </a:solidFill>
              </a:rPr>
              <a:t> </a:t>
            </a:r>
            <a:r>
              <a:rPr lang="en-US" sz="2400" dirty="0" err="1">
                <a:solidFill>
                  <a:srgbClr val="1065AB"/>
                </a:solidFill>
              </a:rPr>
              <a:t>podataka</a:t>
            </a:r>
            <a:r>
              <a:rPr lang="en-US" sz="2400" dirty="0">
                <a:solidFill>
                  <a:srgbClr val="1065AB"/>
                </a:solidFill>
              </a:rPr>
              <a:t>, </a:t>
            </a:r>
            <a:r>
              <a:rPr lang="en-US" sz="2400" dirty="0" err="1"/>
              <a:t>netačnosti</a:t>
            </a:r>
            <a:r>
              <a:rPr lang="en-US" sz="2400" dirty="0"/>
              <a:t> u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dovesti</a:t>
            </a:r>
            <a:r>
              <a:rPr lang="en-US" sz="2400" dirty="0"/>
              <a:t> do </a:t>
            </a:r>
            <a:r>
              <a:rPr lang="en-US" sz="2400" dirty="0" err="1"/>
              <a:t>grešaka</a:t>
            </a:r>
            <a:r>
              <a:rPr lang="en-US" sz="2400" dirty="0"/>
              <a:t> u </a:t>
            </a:r>
            <a:r>
              <a:rPr lang="en-US" sz="2400" dirty="0" err="1"/>
              <a:t>predviđanju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planiranju</a:t>
            </a:r>
            <a:r>
              <a:rPr lang="en-US" sz="2400" dirty="0"/>
              <a:t>,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dovesti</a:t>
            </a:r>
            <a:r>
              <a:rPr lang="en-US" sz="2400" dirty="0"/>
              <a:t> do </a:t>
            </a:r>
            <a:r>
              <a:rPr lang="en-US" sz="2400" dirty="0" err="1"/>
              <a:t>prekomernih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nedovoljnih</a:t>
            </a:r>
            <a:r>
              <a:rPr lang="en-US" sz="2400" dirty="0"/>
              <a:t> </a:t>
            </a:r>
            <a:r>
              <a:rPr lang="en-US" sz="2400" dirty="0" err="1"/>
              <a:t>zaliha</a:t>
            </a:r>
            <a:r>
              <a:rPr lang="pl-PL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Ekonomska količina porudžbine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EOQ (</a:t>
            </a:r>
            <a:r>
              <a:rPr lang="en-US" sz="2200" dirty="0" err="1">
                <a:solidFill>
                  <a:srgbClr val="1065AB"/>
                </a:solidFill>
              </a:rPr>
              <a:t>Ekonomska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en-US" sz="2200" dirty="0" err="1">
                <a:solidFill>
                  <a:srgbClr val="1065AB"/>
                </a:solidFill>
              </a:rPr>
              <a:t>količina</a:t>
            </a:r>
            <a:r>
              <a:rPr lang="en-US" sz="2200" dirty="0">
                <a:solidFill>
                  <a:srgbClr val="1065AB"/>
                </a:solidFill>
              </a:rPr>
              <a:t> </a:t>
            </a:r>
            <a:r>
              <a:rPr lang="bs-Latn-BA" sz="2200" dirty="0">
                <a:solidFill>
                  <a:srgbClr val="1065AB"/>
                </a:solidFill>
              </a:rPr>
              <a:t>porudžbine</a:t>
            </a:r>
            <a:r>
              <a:rPr lang="en-US" sz="2200" dirty="0">
                <a:solidFill>
                  <a:srgbClr val="1065AB"/>
                </a:solidFill>
              </a:rPr>
              <a:t>) </a:t>
            </a:r>
            <a:r>
              <a:rPr lang="en-US" sz="2200" dirty="0"/>
              <a:t>je </a:t>
            </a:r>
            <a:r>
              <a:rPr lang="en-US" sz="2200" dirty="0" err="1"/>
              <a:t>matematički</a:t>
            </a:r>
            <a:r>
              <a:rPr lang="en-US" sz="2200" dirty="0"/>
              <a:t> model koji se </a:t>
            </a:r>
            <a:r>
              <a:rPr lang="en-US" sz="2200" dirty="0" err="1"/>
              <a:t>koristi</a:t>
            </a:r>
            <a:r>
              <a:rPr lang="en-US" sz="2200" dirty="0"/>
              <a:t> za </a:t>
            </a:r>
            <a:r>
              <a:rPr lang="en-US" sz="2200" dirty="0" err="1"/>
              <a:t>određivanje</a:t>
            </a:r>
            <a:r>
              <a:rPr lang="en-US" sz="2200" dirty="0"/>
              <a:t> </a:t>
            </a:r>
            <a:r>
              <a:rPr lang="en-US" sz="2200" dirty="0" err="1"/>
              <a:t>optimalne</a:t>
            </a:r>
            <a:r>
              <a:rPr lang="en-US" sz="2200" dirty="0"/>
              <a:t> </a:t>
            </a:r>
            <a:r>
              <a:rPr lang="en-US" sz="2200" dirty="0" err="1"/>
              <a:t>količine</a:t>
            </a:r>
            <a:r>
              <a:rPr lang="en-US" sz="2200" dirty="0"/>
              <a:t> </a:t>
            </a:r>
            <a:r>
              <a:rPr lang="en-US" sz="2200" dirty="0" err="1"/>
              <a:t>naloga</a:t>
            </a:r>
            <a:r>
              <a:rPr lang="en-US" sz="2200" dirty="0"/>
              <a:t> koji </a:t>
            </a:r>
            <a:r>
              <a:rPr lang="en-US" sz="2200" dirty="0" err="1"/>
              <a:t>minimizira</a:t>
            </a:r>
            <a:r>
              <a:rPr lang="en-US" sz="2200" dirty="0"/>
              <a:t> </a:t>
            </a:r>
            <a:r>
              <a:rPr lang="en-US" sz="2200" dirty="0" err="1"/>
              <a:t>ukupne</a:t>
            </a:r>
            <a:r>
              <a:rPr lang="en-US" sz="2200" dirty="0"/>
              <a:t> </a:t>
            </a:r>
            <a:r>
              <a:rPr lang="en-US" sz="2200" dirty="0" err="1"/>
              <a:t>troškove</a:t>
            </a:r>
            <a:r>
              <a:rPr lang="en-US" sz="2200" dirty="0"/>
              <a:t> </a:t>
            </a:r>
            <a:r>
              <a:rPr lang="en-US" sz="2200" dirty="0" err="1"/>
              <a:t>povezane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naručivanjem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držanjem</a:t>
            </a:r>
            <a:r>
              <a:rPr lang="en-US" sz="2200" dirty="0"/>
              <a:t> </a:t>
            </a:r>
            <a:r>
              <a:rPr lang="en-US" sz="2200" dirty="0" err="1"/>
              <a:t>zaliha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Ova </a:t>
            </a:r>
            <a:r>
              <a:rPr lang="en-US" sz="2200" dirty="0" err="1"/>
              <a:t>metoda</a:t>
            </a:r>
            <a:r>
              <a:rPr lang="en-US" sz="2200" dirty="0"/>
              <a:t> je </a:t>
            </a:r>
            <a:r>
              <a:rPr lang="en-US" sz="2200" dirty="0" err="1"/>
              <a:t>idealna</a:t>
            </a:r>
            <a:r>
              <a:rPr lang="en-US" sz="2200" dirty="0"/>
              <a:t> za </a:t>
            </a:r>
            <a:r>
              <a:rPr lang="en-US" sz="2200" dirty="0" err="1"/>
              <a:t>proizvode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stabilnom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predvidljivom</a:t>
            </a:r>
            <a:r>
              <a:rPr lang="en-US" sz="2200" dirty="0"/>
              <a:t> </a:t>
            </a:r>
            <a:r>
              <a:rPr lang="en-US" sz="2200" dirty="0" err="1"/>
              <a:t>potražnjom</a:t>
            </a:r>
            <a:r>
              <a:rPr lang="en-US" sz="2200" dirty="0"/>
              <a:t>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izračunavanje EOQ</a:t>
                </a:r>
                <a:r>
                  <a:rPr lang="pl-PL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očekivana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potražnja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dužem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vremenskom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periodu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
CS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skladištenja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kupovina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serije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nezavisna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
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svoje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veličine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
CK –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čuvanja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jedinice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datog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lageru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određenog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vremenskog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perioda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najčešće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definisani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kao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određeni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deo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cene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samim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</a:t>
                </a:r>
                <a:r>
                  <a:rPr lang="en-US" sz="1400" kern="100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
</a:t>
                </a:r>
                <a:r>
                  <a:rPr lang="el-GR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μ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–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procenat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održavanja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kupovnoj</a:t>
                </a:r>
                <a:r>
                  <a:rPr lang="en-US" sz="1400" kern="100" dirty="0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kern="100" dirty="0" err="1">
                    <a:solidFill>
                      <a:srgbClr val="1F3864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ceni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581926" y="4977055"/>
            <a:ext cx="5432216" cy="136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
EOK = SKRT ((2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*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/ [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čuvanja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jedinice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Ekonomska količina porudžbine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minimiziranje</a:t>
            </a:r>
            <a:r>
              <a:rPr lang="en-US" sz="2400" dirty="0"/>
              <a:t> </a:t>
            </a:r>
            <a:r>
              <a:rPr lang="en-US" sz="2400" dirty="0" err="1"/>
              <a:t>ukupnih</a:t>
            </a:r>
            <a:r>
              <a:rPr lang="en-US" sz="2400" dirty="0"/>
              <a:t> </a:t>
            </a:r>
            <a:r>
              <a:rPr lang="en-US" sz="2400" dirty="0" err="1"/>
              <a:t>troškova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povećana</a:t>
            </a:r>
            <a:r>
              <a:rPr lang="en-US" sz="2400" dirty="0"/>
              <a:t> </a:t>
            </a:r>
            <a:r>
              <a:rPr lang="en-US" sz="2400" dirty="0" err="1"/>
              <a:t>operativna</a:t>
            </a:r>
            <a:r>
              <a:rPr lang="en-US" sz="2400" dirty="0"/>
              <a:t> </a:t>
            </a:r>
            <a:r>
              <a:rPr lang="en-US" sz="2400" dirty="0" err="1"/>
              <a:t>efikasnost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Pojednostavljenje</a:t>
            </a:r>
            <a:r>
              <a:rPr lang="en-US" sz="2400" dirty="0"/>
              <a:t> </a:t>
            </a:r>
            <a:r>
              <a:rPr lang="en-US" sz="2400" dirty="0" err="1"/>
              <a:t>procesa</a:t>
            </a:r>
            <a:r>
              <a:rPr lang="en-US" sz="2400" dirty="0"/>
              <a:t> </a:t>
            </a:r>
            <a:r>
              <a:rPr lang="en-US" sz="2400" dirty="0" err="1"/>
              <a:t>donošenja</a:t>
            </a:r>
            <a:r>
              <a:rPr lang="en-US" sz="2400" dirty="0"/>
              <a:t> </a:t>
            </a:r>
            <a:r>
              <a:rPr lang="en-US" sz="2400" dirty="0" err="1"/>
              <a:t>odluka</a:t>
            </a:r>
            <a:r>
              <a:rPr lang="en-US" sz="2400" dirty="0"/>
              <a:t> u </a:t>
            </a:r>
            <a:r>
              <a:rPr lang="en-US" sz="2400" dirty="0" err="1"/>
              <a:t>upravljanju</a:t>
            </a:r>
            <a:r>
              <a:rPr lang="en-US" sz="2400" dirty="0"/>
              <a:t> </a:t>
            </a:r>
            <a:r>
              <a:rPr lang="en-US" sz="2400" dirty="0" err="1"/>
              <a:t>zalihama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/>
              <a:t>Potreba za pretpostavkom stalne potražnje;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potreba</a:t>
            </a:r>
            <a:r>
              <a:rPr lang="en-US" sz="2400" dirty="0"/>
              <a:t> za </a:t>
            </a:r>
            <a:r>
              <a:rPr lang="en-US" sz="2400" dirty="0" err="1"/>
              <a:t>pretpostavkom</a:t>
            </a:r>
            <a:r>
              <a:rPr lang="en-US" sz="2400" dirty="0"/>
              <a:t> </a:t>
            </a:r>
            <a:r>
              <a:rPr lang="en-US" sz="2400" dirty="0" err="1"/>
              <a:t>fiksnih</a:t>
            </a:r>
            <a:r>
              <a:rPr lang="en-US" sz="2400" dirty="0"/>
              <a:t> </a:t>
            </a:r>
            <a:r>
              <a:rPr lang="en-US" sz="2400" dirty="0" err="1"/>
              <a:t>troškova</a:t>
            </a:r>
            <a:r>
              <a:rPr lang="en-US" sz="2400" dirty="0"/>
              <a:t> </a:t>
            </a:r>
            <a:r>
              <a:rPr lang="en-US" sz="2400" dirty="0" err="1"/>
              <a:t>naručivanja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držanja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pl-PL" sz="2400" dirty="0"/>
              <a:t>nedostatak fleksibilnosti u reagovanju na promene.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Alat Solver u rešavanju optimizacionih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je </a:t>
            </a:r>
            <a:r>
              <a:rPr lang="en-US" sz="3200" dirty="0" err="1"/>
              <a:t>dodatak</a:t>
            </a:r>
            <a:r>
              <a:rPr lang="en-US" sz="3200" dirty="0"/>
              <a:t> za Microsoft </a:t>
            </a:r>
            <a:r>
              <a:rPr lang="en-US" sz="3200" dirty="0" err="1"/>
              <a:t>Ekcel</a:t>
            </a:r>
            <a:r>
              <a:rPr lang="en-US" sz="3200" dirty="0"/>
              <a:t> koji se </a:t>
            </a:r>
            <a:r>
              <a:rPr lang="en-US" sz="3200" dirty="0" err="1"/>
              <a:t>koristi</a:t>
            </a:r>
            <a:r>
              <a:rPr lang="en-US" sz="3200" dirty="0"/>
              <a:t> za </a:t>
            </a:r>
            <a:r>
              <a:rPr lang="en-US" sz="3200" dirty="0" err="1"/>
              <a:t>napredne</a:t>
            </a:r>
            <a:r>
              <a:rPr lang="en-US" sz="3200" dirty="0"/>
              <a:t> </a:t>
            </a:r>
            <a:r>
              <a:rPr lang="en-US" sz="3200" dirty="0" err="1"/>
              <a:t>analize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rešavanje</a:t>
            </a:r>
            <a:r>
              <a:rPr lang="en-US" sz="3200" dirty="0"/>
              <a:t> </a:t>
            </a:r>
            <a:r>
              <a:rPr lang="en-US" sz="3200" dirty="0" err="1"/>
              <a:t>problema</a:t>
            </a:r>
            <a:r>
              <a:rPr lang="en-US" sz="3200" dirty="0"/>
              <a:t> </a:t>
            </a:r>
            <a:r>
              <a:rPr lang="en-US" sz="3200" dirty="0" err="1"/>
              <a:t>optimizacije</a:t>
            </a:r>
            <a:r>
              <a:rPr lang="pl-PL" sz="3200" dirty="0"/>
              <a:t>;</a:t>
            </a:r>
          </a:p>
          <a:p>
            <a:pPr algn="just"/>
            <a:r>
              <a:rPr lang="en-US" sz="3200" dirty="0" err="1"/>
              <a:t>Omogućava</a:t>
            </a:r>
            <a:r>
              <a:rPr lang="en-US" sz="3200" dirty="0"/>
              <a:t> </a:t>
            </a:r>
            <a:r>
              <a:rPr lang="en-US" sz="3200" dirty="0" err="1"/>
              <a:t>korisnicima</a:t>
            </a:r>
            <a:r>
              <a:rPr lang="en-US" sz="3200" dirty="0"/>
              <a:t> da </a:t>
            </a:r>
            <a:r>
              <a:rPr lang="en-US" sz="3200" dirty="0" err="1"/>
              <a:t>definišu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varijabli</a:t>
            </a:r>
            <a:r>
              <a:rPr lang="en-US" sz="3200" dirty="0"/>
              <a:t> </a:t>
            </a:r>
            <a:r>
              <a:rPr lang="en-US" sz="3200" dirty="0" err="1"/>
              <a:t>odlučivanja</a:t>
            </a:r>
            <a:r>
              <a:rPr lang="en-US" sz="3200" dirty="0"/>
              <a:t>, </a:t>
            </a:r>
            <a:r>
              <a:rPr lang="en-US" sz="3200" dirty="0" err="1"/>
              <a:t>ograničenja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ciljeve</a:t>
            </a:r>
            <a:r>
              <a:rPr lang="en-US" sz="3200" dirty="0"/>
              <a:t>, a </a:t>
            </a:r>
            <a:r>
              <a:rPr lang="en-US" sz="3200" dirty="0" err="1"/>
              <a:t>zatim</a:t>
            </a:r>
            <a:r>
              <a:rPr lang="en-US" sz="3200" dirty="0"/>
              <a:t> </a:t>
            </a:r>
            <a:r>
              <a:rPr lang="en-US" sz="3200" dirty="0" err="1"/>
              <a:t>koriste</a:t>
            </a:r>
            <a:r>
              <a:rPr lang="en-US" sz="3200" dirty="0"/>
              <a:t> </a:t>
            </a:r>
            <a:r>
              <a:rPr lang="en-US" sz="3200" dirty="0" err="1"/>
              <a:t>različite</a:t>
            </a:r>
            <a:r>
              <a:rPr lang="en-US" sz="3200" dirty="0"/>
              <a:t> </a:t>
            </a:r>
            <a:r>
              <a:rPr lang="en-US" sz="3200" dirty="0" err="1"/>
              <a:t>matematičke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za </a:t>
            </a:r>
            <a:r>
              <a:rPr lang="en-US" sz="3200" dirty="0" err="1"/>
              <a:t>pronalaženje</a:t>
            </a:r>
            <a:r>
              <a:rPr lang="en-US" sz="3200" dirty="0"/>
              <a:t> </a:t>
            </a:r>
            <a:r>
              <a:rPr lang="en-US" sz="3200" dirty="0" err="1"/>
              <a:t>optimalnih</a:t>
            </a:r>
            <a:r>
              <a:rPr lang="en-US" sz="3200" dirty="0"/>
              <a:t> </a:t>
            </a:r>
            <a:r>
              <a:rPr lang="en-US" sz="3200" dirty="0" err="1"/>
              <a:t>rešenja</a:t>
            </a:r>
            <a:r>
              <a:rPr lang="pl-PL" sz="3200" dirty="0"/>
              <a:t>;</a:t>
            </a:r>
          </a:p>
          <a:p>
            <a:pPr lvl="1" algn="just"/>
            <a:r>
              <a:rPr lang="en-US" sz="2800" dirty="0"/>
              <a:t>Model </a:t>
            </a:r>
            <a:r>
              <a:rPr lang="en-US" sz="2800" dirty="0" err="1"/>
              <a:t>optimizacije</a:t>
            </a:r>
            <a:r>
              <a:rPr lang="en-US" sz="2800" dirty="0"/>
              <a:t> se </a:t>
            </a:r>
            <a:r>
              <a:rPr lang="en-US" sz="2800" dirty="0" err="1"/>
              <a:t>sastoji</a:t>
            </a:r>
            <a:r>
              <a:rPr lang="en-US" sz="2800" dirty="0"/>
              <a:t> od tri </a:t>
            </a:r>
            <a:r>
              <a:rPr lang="en-US" sz="2800" dirty="0" err="1"/>
              <a:t>elementa</a:t>
            </a:r>
            <a:r>
              <a:rPr lang="en-US" sz="2800" dirty="0"/>
              <a:t>:</a:t>
            </a:r>
          </a:p>
          <a:p>
            <a:pPr lvl="2" algn="just"/>
            <a:r>
              <a:rPr lang="bs-Latn-BA" dirty="0"/>
              <a:t>o</a:t>
            </a:r>
            <a:r>
              <a:rPr lang="en-US" dirty="0" err="1"/>
              <a:t>bjektivne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(</a:t>
            </a:r>
            <a:r>
              <a:rPr lang="en-US" dirty="0" err="1"/>
              <a:t>objektivna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pl-PL" dirty="0"/>
              <a:t>);</a:t>
            </a:r>
            <a:endParaRPr lang="en-US" dirty="0"/>
          </a:p>
          <a:p>
            <a:pPr lvl="2" algn="just"/>
            <a:r>
              <a:rPr lang="bs-Latn-BA" dirty="0"/>
              <a:t>v</a:t>
            </a:r>
            <a:r>
              <a:rPr lang="en-US" dirty="0" err="1"/>
              <a:t>arijabilne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(</a:t>
            </a:r>
            <a:r>
              <a:rPr lang="en-US" dirty="0" err="1"/>
              <a:t>varijable</a:t>
            </a:r>
            <a:r>
              <a:rPr lang="en-US" dirty="0"/>
              <a:t> </a:t>
            </a:r>
            <a:r>
              <a:rPr lang="en-US" dirty="0" err="1"/>
              <a:t>odlučivanja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bs-Latn-BA" dirty="0"/>
              <a:t>ć</a:t>
            </a:r>
            <a:r>
              <a:rPr lang="en-US" dirty="0" err="1"/>
              <a:t>elije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Bomba &amp; Kwiecień, 2012, Mason, 2013; MacDonald, 1995; Mason, 2012; Baj-Rogowska,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Optimizacija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bs-Latn-BA" dirty="0">
                <a:solidFill>
                  <a:srgbClr val="1065AB"/>
                </a:solidFill>
              </a:rPr>
              <a:t>Optimizacija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bs-Latn-BA" dirty="0"/>
              <a:t>u logistici je proces pronalaženja najefikasnijeg načina organizovanja protoka robe, informacija i resursa kroz čitav lanac snabdevanja</a:t>
            </a:r>
            <a:r>
              <a:rPr lang="pl-PL" dirty="0"/>
              <a:t>;</a:t>
            </a:r>
          </a:p>
          <a:p>
            <a:pPr algn="just"/>
            <a:r>
              <a:rPr lang="bs-Latn-BA" dirty="0"/>
              <a:t>Cilj optimizacije u logistici je unapređenje različitih aspekata aktivnosti, kao što su</a:t>
            </a:r>
            <a:r>
              <a:rPr lang="pl-PL" dirty="0"/>
              <a:t>:</a:t>
            </a:r>
          </a:p>
          <a:p>
            <a:pPr lvl="1" algn="just"/>
            <a:r>
              <a:rPr lang="bs-Latn-BA" dirty="0"/>
              <a:t>smanjenje vremena protoka robe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optimizacija troškova transporta, skladištenja i manipulisanja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poboljšanje kvaliteta logističkih usluga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povećana fleksibilnost i odziv na promene u potražnji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smanjenje nivoa zaliha uz obezbeđivanje kontinuiteta snabdevanja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poboljšano upravljanje magacinskim prostorom i transportnim resursima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bs-Latn-BA" dirty="0"/>
              <a:t>integracija i automatizacija logističkih procesa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Reszka, 2012;</a:t>
            </a:r>
            <a:r>
              <a:rPr lang="da-DK" sz="1200" dirty="0">
                <a:solidFill>
                  <a:srgbClr val="7F7F7F"/>
                </a:solidFill>
              </a:rPr>
              <a:t> Antoniuk et al., 2021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2020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Alat Solver u rešavanju optimizacionih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</a:t>
            </a:r>
            <a:r>
              <a:rPr lang="en-US" sz="3200" dirty="0" err="1"/>
              <a:t>omogućava</a:t>
            </a:r>
            <a:r>
              <a:rPr lang="en-US" sz="3200" dirty="0"/>
              <a:t> </a:t>
            </a:r>
            <a:r>
              <a:rPr lang="en-US" sz="3200" dirty="0" err="1"/>
              <a:t>korisniku</a:t>
            </a:r>
            <a:r>
              <a:rPr lang="en-US" sz="3200" dirty="0"/>
              <a:t> da </a:t>
            </a:r>
            <a:r>
              <a:rPr lang="en-US" sz="3200" dirty="0" err="1"/>
              <a:t>izabere</a:t>
            </a:r>
            <a:r>
              <a:rPr lang="en-US" sz="3200" dirty="0"/>
              <a:t> </a:t>
            </a:r>
            <a:r>
              <a:rPr lang="en-US" sz="3200" dirty="0" err="1"/>
              <a:t>odgovarajući</a:t>
            </a:r>
            <a:r>
              <a:rPr lang="en-US" sz="3200" dirty="0"/>
              <a:t> </a:t>
            </a:r>
            <a:r>
              <a:rPr lang="en-US" sz="3200" dirty="0" err="1"/>
              <a:t>metod</a:t>
            </a:r>
            <a:r>
              <a:rPr lang="en-US" sz="3200" dirty="0"/>
              <a:t> u </a:t>
            </a:r>
            <a:r>
              <a:rPr lang="en-US" sz="3200" dirty="0" err="1"/>
              <a:t>zavisnosti</a:t>
            </a:r>
            <a:r>
              <a:rPr lang="en-US" sz="3200" dirty="0"/>
              <a:t> od </a:t>
            </a:r>
            <a:r>
              <a:rPr lang="en-US" sz="3200" dirty="0" err="1"/>
              <a:t>karakteristika</a:t>
            </a:r>
            <a:r>
              <a:rPr lang="en-US" sz="3200" dirty="0"/>
              <a:t> </a:t>
            </a:r>
            <a:r>
              <a:rPr lang="en-US" sz="3200" dirty="0" err="1"/>
              <a:t>problema</a:t>
            </a:r>
            <a:r>
              <a:rPr lang="en-US" sz="3200" dirty="0"/>
              <a:t> koji treba </a:t>
            </a:r>
            <a:r>
              <a:rPr lang="en-US" sz="3200" dirty="0" err="1"/>
              <a:t>rešiti</a:t>
            </a:r>
            <a:r>
              <a:rPr lang="en-US" sz="3200" dirty="0"/>
              <a:t>. </a:t>
            </a:r>
            <a:r>
              <a:rPr lang="en-US" sz="3200" dirty="0" err="1"/>
              <a:t>Glavne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uključuju</a:t>
            </a:r>
            <a:r>
              <a:rPr lang="en-US" sz="3200" dirty="0"/>
              <a:t>:</a:t>
            </a:r>
          </a:p>
          <a:p>
            <a:pPr lvl="1" algn="just"/>
            <a:r>
              <a:rPr lang="en-US" sz="2800" dirty="0"/>
              <a:t>Simplex Metod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GRG Metod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 err="1"/>
              <a:t>Evolucioni</a:t>
            </a:r>
            <a:r>
              <a:rPr lang="en-US" sz="2800" dirty="0"/>
              <a:t> </a:t>
            </a:r>
            <a:r>
              <a:rPr lang="en-US" sz="2800" dirty="0" err="1"/>
              <a:t>metod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 err="1"/>
              <a:t>Ograničenja</a:t>
            </a:r>
            <a:r>
              <a:rPr lang="en-US" sz="2800" dirty="0"/>
              <a:t> </a:t>
            </a:r>
            <a:r>
              <a:rPr lang="en-US" sz="2800" dirty="0" err="1"/>
              <a:t>celih</a:t>
            </a:r>
            <a:r>
              <a:rPr lang="en-US" sz="2800" dirty="0"/>
              <a:t> </a:t>
            </a:r>
            <a:r>
              <a:rPr lang="en-US" sz="2800" dirty="0" err="1"/>
              <a:t>brojeva</a:t>
            </a:r>
            <a:r>
              <a:rPr lang="en-US" sz="2800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</a:t>
            </a:r>
            <a:r>
              <a:rPr lang="pl-PL" sz="1200" dirty="0">
                <a:solidFill>
                  <a:srgbClr val="7F7F7F"/>
                </a:solidFill>
              </a:rPr>
              <a:t> 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Kompanija</a:t>
            </a:r>
            <a:r>
              <a:rPr lang="en-US" dirty="0"/>
              <a:t> Alfa </a:t>
            </a:r>
            <a:r>
              <a:rPr lang="en-US" dirty="0" err="1"/>
              <a:t>raspolaže</a:t>
            </a:r>
            <a:r>
              <a:rPr lang="en-US" dirty="0"/>
              <a:t> </a:t>
            </a:r>
            <a:r>
              <a:rPr lang="en-US" dirty="0" err="1"/>
              <a:t>skladištem</a:t>
            </a:r>
            <a:r>
              <a:rPr lang="en-US" dirty="0"/>
              <a:t> </a:t>
            </a:r>
            <a:r>
              <a:rPr lang="en-US" dirty="0" err="1"/>
              <a:t>ukupne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10.000 m², u </a:t>
            </a:r>
            <a:r>
              <a:rPr lang="en-US" dirty="0" err="1"/>
              <a:t>koje</a:t>
            </a:r>
            <a:r>
              <a:rPr lang="en-US" dirty="0"/>
              <a:t> mora da </a:t>
            </a:r>
            <a:r>
              <a:rPr lang="en-US" dirty="0" err="1"/>
              <a:t>stane</a:t>
            </a:r>
            <a:r>
              <a:rPr lang="en-US" dirty="0"/>
              <a:t> tri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: A, B </a:t>
            </a:r>
            <a:r>
              <a:rPr lang="en-US" dirty="0" err="1"/>
              <a:t>i</a:t>
            </a:r>
            <a:r>
              <a:rPr lang="en-US" dirty="0"/>
              <a:t> C.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za </a:t>
            </a:r>
            <a:r>
              <a:rPr lang="en-US" dirty="0" err="1"/>
              <a:t>skladišni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specifičnu</a:t>
            </a:r>
            <a:r>
              <a:rPr lang="en-US" dirty="0"/>
              <a:t> </a:t>
            </a:r>
            <a:r>
              <a:rPr lang="en-US" dirty="0" err="1"/>
              <a:t>sigurnosnu</a:t>
            </a:r>
            <a:r>
              <a:rPr lang="en-US" dirty="0"/>
              <a:t> </a:t>
            </a:r>
            <a:r>
              <a:rPr lang="en-US" dirty="0" err="1"/>
              <a:t>zalihu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profite</a:t>
            </a:r>
            <a:r>
              <a:rPr lang="en-US" dirty="0"/>
              <a:t> po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:</a:t>
            </a:r>
          </a:p>
          <a:p>
            <a:pPr lvl="1" algn="just"/>
            <a:r>
              <a:rPr lang="en-US" sz="2000" dirty="0" err="1"/>
              <a:t>proizvod</a:t>
            </a:r>
            <a:r>
              <a:rPr lang="en-US" sz="2000" dirty="0"/>
              <a:t> A: </a:t>
            </a:r>
            <a:r>
              <a:rPr lang="en-US" sz="2000" dirty="0" err="1"/>
              <a:t>zahteva</a:t>
            </a:r>
            <a:r>
              <a:rPr lang="en-US" sz="2000" dirty="0"/>
              <a:t> 14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40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Ostvaruje</a:t>
            </a:r>
            <a:r>
              <a:rPr lang="en-US" sz="2000" dirty="0"/>
              <a:t> profit od 30 </a:t>
            </a:r>
            <a:r>
              <a:rPr lang="en-US" sz="2000" dirty="0" err="1"/>
              <a:t>evra</a:t>
            </a:r>
            <a:r>
              <a:rPr lang="en-US" sz="2000" dirty="0"/>
              <a:t>;
</a:t>
            </a:r>
            <a:r>
              <a:rPr lang="en-US" sz="2000" dirty="0" err="1"/>
              <a:t>proizvod</a:t>
            </a:r>
            <a:r>
              <a:rPr lang="en-US" sz="2000" dirty="0"/>
              <a:t> B: </a:t>
            </a:r>
            <a:r>
              <a:rPr lang="en-US" sz="2000" dirty="0" err="1"/>
              <a:t>zahteva</a:t>
            </a:r>
            <a:r>
              <a:rPr lang="en-US" sz="2000" dirty="0"/>
              <a:t> 12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60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Ostvaruje</a:t>
            </a:r>
            <a:r>
              <a:rPr lang="en-US" sz="2000" dirty="0"/>
              <a:t> profit od 32 </a:t>
            </a:r>
            <a:r>
              <a:rPr lang="en-US" sz="2000" dirty="0" err="1"/>
              <a:t>evra</a:t>
            </a:r>
            <a:r>
              <a:rPr lang="en-US" sz="2000" dirty="0"/>
              <a:t>;
</a:t>
            </a:r>
            <a:r>
              <a:rPr lang="en-US" sz="2000" dirty="0" err="1"/>
              <a:t>proizvod</a:t>
            </a:r>
            <a:r>
              <a:rPr lang="en-US" sz="2000" dirty="0"/>
              <a:t> C: </a:t>
            </a:r>
            <a:r>
              <a:rPr lang="en-US" sz="2000" dirty="0" err="1"/>
              <a:t>zahteva</a:t>
            </a:r>
            <a:r>
              <a:rPr lang="en-US" sz="2000" dirty="0"/>
              <a:t> 18 m² po </a:t>
            </a:r>
            <a:r>
              <a:rPr lang="en-US" sz="2000" dirty="0" err="1"/>
              <a:t>jedinici</a:t>
            </a:r>
            <a:r>
              <a:rPr lang="en-US" sz="2000" dirty="0"/>
              <a:t>,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je 90 </a:t>
            </a:r>
            <a:r>
              <a:rPr lang="en-US" sz="2000" dirty="0" err="1"/>
              <a:t>kom</a:t>
            </a:r>
            <a:r>
              <a:rPr lang="en-US" sz="2000" dirty="0"/>
              <a:t>., </a:t>
            </a:r>
            <a:r>
              <a:rPr lang="en-US" sz="2000" dirty="0" err="1"/>
              <a:t>Generiše</a:t>
            </a:r>
            <a:r>
              <a:rPr lang="en-US" sz="2000" dirty="0"/>
              <a:t> profit od 23 </a:t>
            </a:r>
            <a:r>
              <a:rPr lang="en-US" sz="2000" dirty="0" err="1"/>
              <a:t>evra</a:t>
            </a: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Proizvodi A, B i C idu na tržišta </a:t>
            </a:r>
            <a:r>
              <a:rPr lang="en-US" dirty="0"/>
              <a:t>X, Y </a:t>
            </a:r>
            <a:r>
              <a:rPr lang="bs-Latn-BA" dirty="0"/>
              <a:t>i</a:t>
            </a:r>
            <a:r>
              <a:rPr lang="en-US" dirty="0"/>
              <a:t> Z. </a:t>
            </a:r>
            <a:r>
              <a:rPr lang="pl-PL" dirty="0"/>
              <a:t>Ukupna potražnja za svim proizvodima na tržištima je</a:t>
            </a:r>
            <a:r>
              <a:rPr lang="en-US" dirty="0"/>
              <a:t>: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X: 220 pcs.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Y: 230 pcs.</a:t>
            </a:r>
          </a:p>
          <a:p>
            <a:pPr lvl="1" algn="just"/>
            <a:r>
              <a:rPr lang="bs-Latn-BA" dirty="0"/>
              <a:t>t</a:t>
            </a:r>
            <a:r>
              <a:rPr lang="en-US" dirty="0" err="1"/>
              <a:t>ržišt</a:t>
            </a:r>
            <a:r>
              <a:rPr lang="bs-Latn-BA" dirty="0"/>
              <a:t>e</a:t>
            </a:r>
            <a:r>
              <a:rPr lang="en-US" dirty="0"/>
              <a:t> X: 332 pcs.</a:t>
            </a:r>
          </a:p>
          <a:p>
            <a:pPr algn="just"/>
            <a:r>
              <a:rPr lang="en-US" b="1" dirty="0"/>
              <a:t>Koliko </a:t>
            </a:r>
            <a:r>
              <a:rPr lang="en-US" b="1" dirty="0" err="1"/>
              <a:t>jedinica</a:t>
            </a:r>
            <a:r>
              <a:rPr lang="en-US" b="1" dirty="0"/>
              <a:t> </a:t>
            </a:r>
            <a:r>
              <a:rPr lang="en-US" b="1" dirty="0" err="1"/>
              <a:t>svakog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treba da se </a:t>
            </a:r>
            <a:r>
              <a:rPr lang="en-US" b="1" dirty="0" err="1"/>
              <a:t>drži</a:t>
            </a:r>
            <a:r>
              <a:rPr lang="en-US" b="1" dirty="0"/>
              <a:t> u </a:t>
            </a:r>
            <a:r>
              <a:rPr lang="en-US" b="1" dirty="0" err="1"/>
              <a:t>skladištu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bi se </a:t>
            </a:r>
            <a:r>
              <a:rPr lang="en-US" b="1" dirty="0" err="1"/>
              <a:t>maksimizirao</a:t>
            </a:r>
            <a:r>
              <a:rPr lang="en-US" b="1" dirty="0"/>
              <a:t> </a:t>
            </a:r>
            <a:r>
              <a:rPr lang="en-US" b="1" dirty="0" err="1"/>
              <a:t>ukupan</a:t>
            </a:r>
            <a:r>
              <a:rPr lang="en-US" b="1" dirty="0"/>
              <a:t> profit od </a:t>
            </a:r>
            <a:r>
              <a:rPr lang="en-US" b="1" dirty="0" err="1"/>
              <a:t>korišćenog</a:t>
            </a:r>
            <a:r>
              <a:rPr lang="en-US" b="1" dirty="0"/>
              <a:t> </a:t>
            </a:r>
            <a:r>
              <a:rPr lang="en-US" b="1" dirty="0" err="1"/>
              <a:t>skladišnog</a:t>
            </a:r>
            <a:r>
              <a:rPr lang="en-US" b="1" dirty="0"/>
              <a:t> </a:t>
            </a:r>
            <a:r>
              <a:rPr lang="en-US" b="1" dirty="0" err="1"/>
              <a:t>prostora</a:t>
            </a:r>
            <a:r>
              <a:rPr lang="en-US" b="1" dirty="0"/>
              <a:t> bez </a:t>
            </a:r>
            <a:r>
              <a:rPr lang="en-US" b="1" dirty="0" err="1"/>
              <a:t>prekoračenja</a:t>
            </a:r>
            <a:r>
              <a:rPr lang="en-US" b="1" dirty="0"/>
              <a:t> </a:t>
            </a:r>
            <a:r>
              <a:rPr lang="en-US" b="1" dirty="0" err="1"/>
              <a:t>ukupnog</a:t>
            </a:r>
            <a:r>
              <a:rPr lang="en-US" b="1" dirty="0"/>
              <a:t> </a:t>
            </a:r>
            <a:r>
              <a:rPr lang="en-US" b="1" dirty="0" err="1"/>
              <a:t>skladišnog</a:t>
            </a:r>
            <a:r>
              <a:rPr lang="en-US" b="1" dirty="0"/>
              <a:t> </a:t>
            </a:r>
            <a:r>
              <a:rPr lang="en-US" b="1" dirty="0" err="1"/>
              <a:t>prostora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raspolaganju</a:t>
            </a:r>
            <a:r>
              <a:rPr lang="en-US" b="1" dirty="0"/>
              <a:t>, pod </a:t>
            </a:r>
            <a:r>
              <a:rPr lang="en-US" b="1" dirty="0" err="1"/>
              <a:t>pretpostavkom</a:t>
            </a:r>
            <a:r>
              <a:rPr lang="en-US" b="1" dirty="0"/>
              <a:t> da Alfa </a:t>
            </a:r>
            <a:r>
              <a:rPr lang="en-US" b="1" dirty="0" err="1"/>
              <a:t>zadovoljava</a:t>
            </a:r>
            <a:r>
              <a:rPr lang="en-US" b="1" dirty="0"/>
              <a:t> </a:t>
            </a:r>
            <a:r>
              <a:rPr lang="en-US" b="1" dirty="0" err="1"/>
              <a:t>svu</a:t>
            </a:r>
            <a:r>
              <a:rPr lang="en-US" b="1" dirty="0"/>
              <a:t> </a:t>
            </a:r>
            <a:r>
              <a:rPr lang="en-US" b="1" dirty="0" err="1"/>
              <a:t>potražnju</a:t>
            </a:r>
            <a:r>
              <a:rPr lang="en-US" b="1" dirty="0"/>
              <a:t>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Optimizacija korišćenja skladišnog prostora – primer korišćenja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/>
              <a:t>Rešenje</a:t>
            </a:r>
            <a:r>
              <a:rPr lang="en-US" sz="3200" b="1" dirty="0"/>
              <a:t>:</a:t>
            </a:r>
          </a:p>
          <a:p>
            <a:pPr lvl="1" algn="just"/>
            <a:r>
              <a:rPr lang="en-US" sz="2800" dirty="0" err="1"/>
              <a:t>Ciljna</a:t>
            </a:r>
            <a:r>
              <a:rPr lang="en-US" sz="2800" dirty="0"/>
              <a:t> </a:t>
            </a:r>
            <a:r>
              <a:rPr lang="en-US" sz="2800" dirty="0" err="1"/>
              <a:t>funkcija</a:t>
            </a:r>
            <a:r>
              <a:rPr lang="en-US" sz="2800" dirty="0"/>
              <a:t>: </a:t>
            </a:r>
            <a:r>
              <a:rPr lang="en-US" sz="2800" dirty="0" err="1"/>
              <a:t>maksimiziranje</a:t>
            </a:r>
            <a:r>
              <a:rPr lang="en-US" sz="2800" dirty="0"/>
              <a:t> </a:t>
            </a:r>
            <a:r>
              <a:rPr lang="en-US" sz="2800" dirty="0" err="1"/>
              <a:t>ukupnog</a:t>
            </a:r>
            <a:r>
              <a:rPr lang="en-US" sz="2800" dirty="0"/>
              <a:t> </a:t>
            </a:r>
            <a:r>
              <a:rPr lang="en-US" sz="2800" dirty="0" err="1"/>
              <a:t>profita</a:t>
            </a:r>
            <a:r>
              <a:rPr lang="en-US" sz="2800" dirty="0"/>
              <a:t> od </a:t>
            </a:r>
            <a:r>
              <a:rPr lang="en-US" sz="2800" dirty="0" err="1"/>
              <a:t>proizvoda</a:t>
            </a:r>
            <a:r>
              <a:rPr lang="en-US" sz="2800" dirty="0"/>
              <a:t>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en-US" sz="2800" dirty="0" err="1"/>
              <a:t>Ograničenje</a:t>
            </a:r>
            <a:r>
              <a:rPr lang="en-US" sz="2800" dirty="0"/>
              <a:t>: </a:t>
            </a:r>
            <a:r>
              <a:rPr lang="en-US" sz="2800" dirty="0" err="1"/>
              <a:t>veličina</a:t>
            </a:r>
            <a:r>
              <a:rPr lang="en-US" sz="2800" dirty="0"/>
              <a:t> </a:t>
            </a:r>
            <a:r>
              <a:rPr lang="en-US" sz="2800" dirty="0" err="1"/>
              <a:t>skladišnog</a:t>
            </a:r>
            <a:r>
              <a:rPr lang="en-US" sz="2800" dirty="0"/>
              <a:t> </a:t>
            </a:r>
            <a:r>
              <a:rPr lang="en-US" sz="2800" dirty="0" err="1"/>
              <a:t>prostora</a:t>
            </a:r>
            <a:r>
              <a:rPr lang="en-US" sz="2800" dirty="0"/>
              <a:t>, </a:t>
            </a:r>
            <a:r>
              <a:rPr lang="en-US" sz="2800" dirty="0" err="1"/>
              <a:t>skladišni</a:t>
            </a:r>
            <a:r>
              <a:rPr lang="en-US" sz="2800" dirty="0"/>
              <a:t> </a:t>
            </a:r>
            <a:r>
              <a:rPr lang="en-US" sz="2800" dirty="0" err="1"/>
              <a:t>prostor</a:t>
            </a:r>
            <a:r>
              <a:rPr lang="en-US" sz="2800" dirty="0"/>
              <a:t> za </a:t>
            </a:r>
            <a:r>
              <a:rPr lang="en-US" sz="2800" dirty="0" err="1"/>
              <a:t>jedinicu</a:t>
            </a:r>
            <a:r>
              <a:rPr lang="en-US" sz="2800" dirty="0"/>
              <a:t> </a:t>
            </a:r>
            <a:r>
              <a:rPr lang="en-US" sz="2800" dirty="0" err="1"/>
              <a:t>proizvoda</a:t>
            </a:r>
            <a:r>
              <a:rPr lang="en-US" sz="2800" dirty="0"/>
              <a:t>, </a:t>
            </a:r>
            <a:r>
              <a:rPr lang="en-US" sz="2800" dirty="0" err="1"/>
              <a:t>obim</a:t>
            </a:r>
            <a:r>
              <a:rPr lang="en-US" sz="2800" dirty="0"/>
              <a:t> </a:t>
            </a:r>
            <a:r>
              <a:rPr lang="en-US" sz="2800" dirty="0" err="1"/>
              <a:t>potražnje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pl-PL" sz="3200" b="1" dirty="0"/>
              <a:t>Stavite podatke u MS Ekcel list i koristite alat Solver da biste izračunali Koliko jedinica svakog proizvoda treba da se drži u skladištu</a:t>
            </a: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90" y="5555110"/>
            <a:ext cx="811735" cy="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6827822" y="5590790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51437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Optimizacija</a:t>
            </a:r>
            <a:r>
              <a:rPr lang="en-US" sz="2000" dirty="0"/>
              <a:t> u </a:t>
            </a:r>
            <a:r>
              <a:rPr lang="en-US" sz="2000" dirty="0" err="1"/>
              <a:t>logistici</a:t>
            </a:r>
            <a:r>
              <a:rPr lang="en-US" sz="2000" dirty="0"/>
              <a:t> je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pronalaženja</a:t>
            </a:r>
            <a:r>
              <a:rPr lang="en-US" sz="2000" dirty="0"/>
              <a:t> </a:t>
            </a:r>
            <a:r>
              <a:rPr lang="en-US" sz="2000" dirty="0" err="1"/>
              <a:t>najefikasnijeg</a:t>
            </a:r>
            <a:r>
              <a:rPr lang="en-US" sz="2000" dirty="0"/>
              <a:t> </a:t>
            </a:r>
            <a:r>
              <a:rPr lang="en-US" sz="2000" dirty="0" err="1"/>
              <a:t>načina</a:t>
            </a:r>
            <a:r>
              <a:rPr lang="en-US" sz="2000" dirty="0"/>
              <a:t> </a:t>
            </a:r>
            <a:r>
              <a:rPr lang="en-US" sz="2000" dirty="0" err="1"/>
              <a:t>organizovanja</a:t>
            </a:r>
            <a:r>
              <a:rPr lang="en-US" sz="2000" dirty="0"/>
              <a:t> </a:t>
            </a:r>
            <a:r>
              <a:rPr lang="en-US" sz="2000" dirty="0" err="1"/>
              <a:t>protoka</a:t>
            </a:r>
            <a:r>
              <a:rPr lang="en-US" sz="2000" dirty="0"/>
              <a:t> robe,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resursa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čitav</a:t>
            </a:r>
            <a:r>
              <a:rPr lang="en-US" sz="2000" dirty="0"/>
              <a:t> </a:t>
            </a:r>
            <a:r>
              <a:rPr lang="en-US" sz="2000" dirty="0" err="1"/>
              <a:t>lanac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U </a:t>
            </a:r>
            <a:r>
              <a:rPr lang="en-US" sz="2000" dirty="0" err="1"/>
              <a:t>kontekstu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, </a:t>
            </a:r>
            <a:r>
              <a:rPr lang="en-US" sz="2000" dirty="0" err="1"/>
              <a:t>skladište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izuzetno</a:t>
            </a:r>
            <a:r>
              <a:rPr lang="en-US" sz="2000" dirty="0"/>
              <a:t> </a:t>
            </a:r>
            <a:r>
              <a:rPr lang="en-US" sz="2000" dirty="0" err="1"/>
              <a:t>važnu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zalihama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je </a:t>
            </a:r>
            <a:r>
              <a:rPr lang="en-US" sz="2000" dirty="0" err="1"/>
              <a:t>ključni</a:t>
            </a:r>
            <a:r>
              <a:rPr lang="en-US" sz="2000" dirty="0"/>
              <a:t> element koji </a:t>
            </a:r>
            <a:r>
              <a:rPr lang="en-US" sz="2000" dirty="0" err="1"/>
              <a:t>obezbeđuje</a:t>
            </a:r>
            <a:r>
              <a:rPr lang="en-US" sz="2000" dirty="0"/>
              <a:t> </a:t>
            </a:r>
            <a:r>
              <a:rPr lang="en-US" sz="2000" dirty="0" err="1"/>
              <a:t>operativnu</a:t>
            </a:r>
            <a:r>
              <a:rPr lang="en-US" sz="2000" dirty="0"/>
              <a:t> </a:t>
            </a:r>
            <a:r>
              <a:rPr lang="en-US" sz="2000" dirty="0" err="1"/>
              <a:t>fluidnost</a:t>
            </a:r>
            <a:r>
              <a:rPr lang="en-US" sz="2000" dirty="0"/>
              <a:t>, </a:t>
            </a:r>
            <a:r>
              <a:rPr lang="en-US" sz="2000" dirty="0" err="1"/>
              <a:t>minimiziranje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DRP – </a:t>
            </a:r>
            <a:r>
              <a:rPr lang="en-US" sz="2000" dirty="0" err="1"/>
              <a:t>koordinira</a:t>
            </a:r>
            <a:r>
              <a:rPr lang="en-US" sz="2000" dirty="0"/>
              <a:t> </a:t>
            </a:r>
            <a:r>
              <a:rPr lang="en-US" sz="2000" dirty="0" err="1"/>
              <a:t>potražnju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nivoima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lokacijama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EOQ je </a:t>
            </a:r>
            <a:r>
              <a:rPr lang="en-US" sz="2000" dirty="0" err="1"/>
              <a:t>matematički</a:t>
            </a:r>
            <a:r>
              <a:rPr lang="en-US" sz="2000" dirty="0"/>
              <a:t> model koji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određivanje</a:t>
            </a:r>
            <a:r>
              <a:rPr lang="en-US" sz="2000" dirty="0"/>
              <a:t> </a:t>
            </a:r>
            <a:r>
              <a:rPr lang="en-US" sz="2000" dirty="0" err="1"/>
              <a:t>optimalne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naloga</a:t>
            </a:r>
            <a:r>
              <a:rPr lang="en-US" sz="2000" dirty="0"/>
              <a:t> koji </a:t>
            </a:r>
            <a:r>
              <a:rPr lang="en-US" sz="2000" dirty="0" err="1"/>
              <a:t>minimizira</a:t>
            </a:r>
            <a:r>
              <a:rPr lang="en-US" sz="2000" dirty="0"/>
              <a:t>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naručivanjem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držanjem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Solver omogućava korisnicima da definišu više varijabli odlučivanja, ograničenja i ciljeva, a zatim koriste različite matematičke metode za pronalaženje optimalnih rešenja.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 logističke optimizacije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dirty="0"/>
              <a:t>Projektovanje distributivne mreže </a:t>
            </a:r>
            <a:r>
              <a:rPr lang="en-US" dirty="0"/>
              <a:t>(</a:t>
            </a:r>
            <a:r>
              <a:rPr lang="bs-Latn-BA" dirty="0"/>
              <a:t>određivanje lokacija distributivnih centara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bs-Latn-BA" dirty="0"/>
              <a:t>Projektovanje transportnih sistema </a:t>
            </a:r>
            <a:r>
              <a:rPr lang="en-US" dirty="0"/>
              <a:t>(</a:t>
            </a:r>
            <a:r>
              <a:rPr lang="en-US" dirty="0" err="1"/>
              <a:t>optimiza</a:t>
            </a:r>
            <a:r>
              <a:rPr lang="bs-Latn-BA" dirty="0"/>
              <a:t>cija transportnih zadataka, minimizacija praznih vožnji, određivanje ruta isporuke</a:t>
            </a:r>
            <a:r>
              <a:rPr lang="en-US" dirty="0"/>
              <a:t>)</a:t>
            </a:r>
            <a:r>
              <a:rPr lang="pl-PL" dirty="0"/>
              <a:t>;</a:t>
            </a:r>
          </a:p>
          <a:p>
            <a:pPr algn="just"/>
            <a:r>
              <a:rPr lang="bs-Latn-BA" dirty="0"/>
              <a:t>Upravljanje zalihama </a:t>
            </a:r>
            <a:r>
              <a:rPr lang="en-US" dirty="0"/>
              <a:t>(</a:t>
            </a:r>
            <a:r>
              <a:rPr lang="bs-Latn-BA" dirty="0"/>
              <a:t>dodela zaliha, procena njihove veličine, određivanje vremena za isporuku porudžbina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bs-Latn-BA" dirty="0"/>
              <a:t>Projektovanje i vođenje magacinskih aktivnosti </a:t>
            </a:r>
            <a:r>
              <a:rPr lang="en-US" dirty="0"/>
              <a:t>(ma</a:t>
            </a:r>
            <a:r>
              <a:rPr lang="bs-Latn-BA" dirty="0"/>
              <a:t>ksimiziranje efikasnosti skladišnog prostora</a:t>
            </a:r>
            <a:r>
              <a:rPr lang="pl-PL" dirty="0"/>
              <a:t>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Metode optimizacije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Glavna klasifikacija metoda optimizacije zasniva se na vrsti zadatka optimizacije koji se rešava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029097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Uloga skladišta u lancu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Skladište</a:t>
            </a:r>
            <a:r>
              <a:rPr lang="en-US" dirty="0"/>
              <a:t> je </a:t>
            </a:r>
            <a:r>
              <a:rPr lang="en-US" dirty="0" err="1"/>
              <a:t>namenjeno</a:t>
            </a:r>
            <a:r>
              <a:rPr lang="en-US" dirty="0"/>
              <a:t> </a:t>
            </a:r>
            <a:r>
              <a:rPr lang="en-US" dirty="0" err="1"/>
              <a:t>skladištenju</a:t>
            </a:r>
            <a:r>
              <a:rPr lang="en-US" dirty="0"/>
              <a:t> </a:t>
            </a:r>
            <a:r>
              <a:rPr lang="en-US" dirty="0" err="1"/>
              <a:t>materijalnih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u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</a:t>
            </a:r>
            <a:r>
              <a:rPr lang="en-US" dirty="0" err="1"/>
              <a:t>zgrade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utvrđenoj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, </a:t>
            </a:r>
            <a:r>
              <a:rPr lang="en-US" dirty="0" err="1"/>
              <a:t>opremljenom</a:t>
            </a:r>
            <a:r>
              <a:rPr lang="en-US" dirty="0"/>
              <a:t>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tehničkim</a:t>
            </a:r>
            <a:r>
              <a:rPr lang="en-US" dirty="0"/>
              <a:t> </a:t>
            </a:r>
            <a:r>
              <a:rPr lang="en-US" dirty="0" err="1"/>
              <a:t>sredstvima</a:t>
            </a:r>
            <a:r>
              <a:rPr lang="en-US" dirty="0"/>
              <a:t>,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servisira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opremljenih</a:t>
            </a:r>
            <a:r>
              <a:rPr lang="en-US" dirty="0"/>
              <a:t> </a:t>
            </a:r>
            <a:r>
              <a:rPr lang="en-US" dirty="0" err="1"/>
              <a:t>potrebnim</a:t>
            </a:r>
            <a:r>
              <a:rPr lang="en-US" dirty="0"/>
              <a:t> </a:t>
            </a:r>
            <a:r>
              <a:rPr lang="en-US" dirty="0" err="1"/>
              <a:t>veštinama</a:t>
            </a:r>
            <a:r>
              <a:rPr lang="en-US" dirty="0"/>
              <a:t>;</a:t>
            </a:r>
            <a:endParaRPr lang="bs-Latn-BA" dirty="0"/>
          </a:p>
          <a:p>
            <a:pPr algn="just"/>
            <a:r>
              <a:rPr lang="en-US" dirty="0"/>
              <a:t>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lanca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skladište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važnu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, </a:t>
            </a:r>
            <a:r>
              <a:rPr lang="en-US" dirty="0" err="1"/>
              <a:t>služeći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za </a:t>
            </a:r>
            <a:r>
              <a:rPr lang="en-US" dirty="0" err="1"/>
              <a:t>koordinaciju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skladištenje</a:t>
            </a:r>
            <a:r>
              <a:rPr lang="en-US" dirty="0"/>
              <a:t> robe, </a:t>
            </a:r>
            <a:r>
              <a:rPr lang="en-US" dirty="0" err="1"/>
              <a:t>što</a:t>
            </a:r>
            <a:r>
              <a:rPr lang="en-US" dirty="0"/>
              <a:t> je od </a:t>
            </a:r>
            <a:r>
              <a:rPr lang="en-US" dirty="0" err="1"/>
              <a:t>suštinskog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za </a:t>
            </a:r>
            <a:r>
              <a:rPr lang="en-US" dirty="0" err="1"/>
              <a:t>obezbeđivanje</a:t>
            </a:r>
            <a:r>
              <a:rPr lang="en-US" dirty="0"/>
              <a:t> </a:t>
            </a:r>
            <a:r>
              <a:rPr lang="en-US" dirty="0" err="1"/>
              <a:t>nesmetanog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proizvođača</a:t>
            </a:r>
            <a:r>
              <a:rPr lang="en-US" dirty="0"/>
              <a:t> do </a:t>
            </a:r>
            <a:r>
              <a:rPr lang="en-US" dirty="0" err="1"/>
              <a:t>potrošača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Mason et al., 2003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da-DK" sz="1200" dirty="0">
                <a:solidFill>
                  <a:srgbClr val="7F7F7F"/>
                </a:solidFill>
              </a:rPr>
              <a:t> 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Izračunavanje</a:t>
            </a:r>
            <a:r>
              <a:rPr lang="en-US" dirty="0"/>
              <a:t> </a:t>
            </a:r>
            <a:r>
              <a:rPr lang="en-US" dirty="0" err="1"/>
              <a:t>skladišnog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93412"/>
              </p:ext>
            </p:extLst>
          </p:nvPr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Division of warehouse space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nn-NO" dirty="0"/>
              <a:t>Veličina i oblik skladišta zavise od sledećih varijabli</a:t>
            </a:r>
            <a:r>
              <a:rPr lang="en-US" dirty="0"/>
              <a:t>:</a:t>
            </a:r>
          </a:p>
          <a:p>
            <a:pPr lvl="1" algn="just"/>
            <a:r>
              <a:rPr lang="en-US" dirty="0" err="1"/>
              <a:t>vrste</a:t>
            </a:r>
            <a:r>
              <a:rPr lang="en-US" dirty="0"/>
              <a:t>,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pozicija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skladišne</a:t>
            </a:r>
            <a:r>
              <a:rPr lang="en-US" dirty="0"/>
              <a:t> </a:t>
            </a:r>
            <a:r>
              <a:rPr lang="en-US" dirty="0" err="1"/>
              <a:t>delatnosti</a:t>
            </a:r>
            <a:r>
              <a:rPr lang="en-US" dirty="0"/>
              <a:t> u </a:t>
            </a:r>
            <a:r>
              <a:rPr lang="en-US" dirty="0" err="1"/>
              <a:t>prihvatnoj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otpremnoj</a:t>
            </a:r>
            <a:r>
              <a:rPr lang="en-US" dirty="0"/>
              <a:t> </a:t>
            </a:r>
            <a:r>
              <a:rPr lang="en-US" dirty="0" err="1"/>
              <a:t>zoni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skladišnih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u </a:t>
            </a:r>
            <a:r>
              <a:rPr lang="en-US" dirty="0" err="1"/>
              <a:t>skladišnom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it-IT" dirty="0"/>
              <a:t>Parametri regala redova i broj kolona u redovima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pl-PL" dirty="0"/>
              <a:t>širina radnog prolaza za izabrani viljuškar;</a:t>
            </a:r>
            <a:endParaRPr lang="en-US" dirty="0"/>
          </a:p>
          <a:p>
            <a:pPr lvl="1" algn="just"/>
            <a:r>
              <a:rPr lang="pl-PL" dirty="0"/>
              <a:t>širina komunikacionih puteva za opremu i osoblje.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</a:t>
            </a:r>
            <a:r>
              <a:rPr lang="pl-PL" sz="1200" dirty="0">
                <a:solidFill>
                  <a:srgbClr val="7F7F7F"/>
                </a:solidFill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Skladišni prostor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/>
              <a:t>Ukupna</a:t>
            </a:r>
            <a:r>
              <a:rPr lang="en-US" sz="2400" dirty="0"/>
              <a:t> </a:t>
            </a:r>
            <a:r>
              <a:rPr lang="en-US" sz="2400" dirty="0" err="1"/>
              <a:t>površina</a:t>
            </a:r>
            <a:r>
              <a:rPr lang="en-US" sz="2400" dirty="0"/>
              <a:t> </a:t>
            </a:r>
            <a:r>
              <a:rPr lang="en-US" sz="2400" dirty="0" err="1"/>
              <a:t>skladišta</a:t>
            </a:r>
            <a:r>
              <a:rPr lang="en-US" sz="2400" dirty="0"/>
              <a:t> S </a:t>
            </a:r>
            <a:r>
              <a:rPr lang="en-US" sz="2400" dirty="0" err="1"/>
              <a:t>može</a:t>
            </a:r>
            <a:r>
              <a:rPr lang="en-US" sz="2400" dirty="0"/>
              <a:t> se </a:t>
            </a:r>
            <a:r>
              <a:rPr lang="en-US" sz="2400" dirty="0" err="1"/>
              <a:t>izraziti</a:t>
            </a:r>
            <a:r>
              <a:rPr lang="en-US" sz="2400" dirty="0"/>
              <a:t> </a:t>
            </a:r>
            <a:r>
              <a:rPr lang="en-US" sz="2400" dirty="0" err="1"/>
              <a:t>formulom</a:t>
            </a:r>
            <a:r>
              <a:rPr lang="en-US" sz="2400" dirty="0"/>
              <a:t>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S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+ f</a:t>
            </a:r>
            <a:r>
              <a:rPr lang="en-US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s</a:t>
            </a:r>
            <a:r>
              <a:rPr lang="en-US" sz="2400" dirty="0"/>
              <a:t> – </a:t>
            </a:r>
            <a:r>
              <a:rPr lang="en-US" sz="2400" dirty="0" err="1"/>
              <a:t>skladišni</a:t>
            </a:r>
            <a:r>
              <a:rPr lang="en-US" sz="2400" dirty="0"/>
              <a:t> proctor</a:t>
            </a:r>
            <a:endParaRPr lang="bs-Latn-BA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– </a:t>
            </a:r>
            <a:r>
              <a:rPr lang="en-US" sz="2400" dirty="0" err="1"/>
              <a:t>pomoćni</a:t>
            </a:r>
            <a:r>
              <a:rPr lang="en-US" sz="2400" dirty="0"/>
              <a:t> proctor</a:t>
            </a:r>
            <a:endParaRPr lang="bs-Latn-BA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– </a:t>
            </a:r>
            <a:r>
              <a:rPr lang="pl-PL" sz="2400" dirty="0"/>
              <a:t>prostor predviđen za prijem, sortiranje i otpremu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elaboration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2200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</a:t>
            </a:r>
            <a:r>
              <a:rPr lang="en-US" kern="100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Ekcelu</a:t>
            </a: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s-Latn-BA" kern="100" dirty="0">
              <a:solidFill>
                <a:srgbClr val="00206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= =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prijem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sortiranje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materijala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zauzimaju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prolazi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prilazi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]+ [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socijalno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područje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54357-B22B-412E-BC5E-2837F072AC72}"/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3553</Words>
  <Application>Microsoft Office PowerPoint</Application>
  <PresentationFormat>Panoramiczny</PresentationFormat>
  <Paragraphs>309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Napredno korišćenje tabele za analizu logističkih podataka</vt:lpstr>
      <vt:lpstr>Agenda</vt:lpstr>
      <vt:lpstr>Optimizacija</vt:lpstr>
      <vt:lpstr>Modeli logističke optimizacije</vt:lpstr>
      <vt:lpstr>Metode optimizacije</vt:lpstr>
      <vt:lpstr>Uloga skladišta u lancu snabdevanja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Skladišni prostor</vt:lpstr>
      <vt:lpstr>Odabrane metode upravljanja zalihama u lancu snabdevanja</vt:lpstr>
      <vt:lpstr>Izračun sigurnosnih zaliha</vt:lpstr>
      <vt:lpstr>Izračun sigurnosnih zaliha</vt:lpstr>
      <vt:lpstr>Izračun sigurnosnih zaliha</vt:lpstr>
      <vt:lpstr>Skladišni prostor</vt:lpstr>
      <vt:lpstr>Troškovi održavanja sigurnosnih zaliha</vt:lpstr>
      <vt:lpstr>Skladišni prostor</vt:lpstr>
      <vt:lpstr>Troškovi održavanja sigurnosnih zaliha</vt:lpstr>
      <vt:lpstr>Prednosti i slabosti klasičnog koncepta upravljanja zalihama</vt:lpstr>
      <vt:lpstr>Planiranje zahteva za distribuciju</vt:lpstr>
      <vt:lpstr>DRP algoritam</vt:lpstr>
      <vt:lpstr>Prednosti i slabosti DRP-a</vt:lpstr>
      <vt:lpstr>Ekonomska količina porudžbine</vt:lpstr>
      <vt:lpstr>Ekonomska količina porudžbine</vt:lpstr>
      <vt:lpstr>Alat Solver u rešavanju optimizacionih problema</vt:lpstr>
      <vt:lpstr>Alat Solver u rešavanju optimizacionih problema</vt:lpstr>
      <vt:lpstr>Optimizacija korišćenja skladišnog prostora – primer korišćenja alata Solver</vt:lpstr>
      <vt:lpstr>Optimizacija korišćenja skladišnog prostora – primer korišćenja alata Solver</vt:lpstr>
      <vt:lpstr>Optimizacija korišćenja skladišnog prostora – primer korišćenja alata Solver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109</cp:revision>
  <dcterms:created xsi:type="dcterms:W3CDTF">2023-07-06T12:09:08Z</dcterms:created>
  <dcterms:modified xsi:type="dcterms:W3CDTF">2025-11-07T10:22:59Z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