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61" r:id="rId8"/>
    <p:sldId id="267" r:id="rId9"/>
    <p:sldId id="268" r:id="rId10"/>
    <p:sldId id="269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90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66" r:id="rId30"/>
    <p:sldId id="334" r:id="rId31"/>
    <p:sldId id="263" r:id="rId3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065AB"/>
    <a:srgbClr val="7F7F7F"/>
    <a:srgbClr val="AEAEAE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81" d="100"/>
          <a:sy n="81" d="100"/>
        </p:scale>
        <p:origin x="59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CBD8A6-94ED-4D25-92E6-F5BE6D56476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6037A51-7F24-461C-A156-60F2BF33191C}">
      <dgm:prSet phldrT="[Tekst]"/>
      <dgm:spPr/>
      <dgm:t>
        <a:bodyPr/>
        <a:lstStyle/>
        <a:p>
          <a:r>
            <a:rPr lang="pl-PL" dirty="0"/>
            <a:t>Controlling Łańcucha Dostaw</a:t>
          </a:r>
        </a:p>
      </dgm:t>
    </dgm:pt>
    <dgm:pt modelId="{0EE7B269-B1A6-4AC1-893D-36D27C268FA4}" type="parTrans" cxnId="{DACABC3F-E054-4F66-852A-342AB95237E8}">
      <dgm:prSet/>
      <dgm:spPr/>
      <dgm:t>
        <a:bodyPr/>
        <a:lstStyle/>
        <a:p>
          <a:endParaRPr lang="pl-PL"/>
        </a:p>
      </dgm:t>
    </dgm:pt>
    <dgm:pt modelId="{28072B9E-9512-49A6-A84E-8F0849AE9132}" type="sibTrans" cxnId="{DACABC3F-E054-4F66-852A-342AB95237E8}">
      <dgm:prSet/>
      <dgm:spPr/>
      <dgm:t>
        <a:bodyPr/>
        <a:lstStyle/>
        <a:p>
          <a:endParaRPr lang="pl-PL"/>
        </a:p>
      </dgm:t>
    </dgm:pt>
    <dgm:pt modelId="{04D47031-EF40-4BBD-A418-1734507BC837}">
      <dgm:prSet phldrT="[Tekst]"/>
      <dgm:spPr/>
      <dgm:t>
        <a:bodyPr/>
        <a:lstStyle/>
        <a:p>
          <a:r>
            <a:rPr lang="pl-PL" dirty="0"/>
            <a:t>analiza danych</a:t>
          </a:r>
        </a:p>
      </dgm:t>
    </dgm:pt>
    <dgm:pt modelId="{61A529EF-955C-4954-8D3A-E3CD2B98B332}" type="parTrans" cxnId="{79BD4F44-1E9C-4C83-A1A7-C38EF014FE06}">
      <dgm:prSet/>
      <dgm:spPr/>
      <dgm:t>
        <a:bodyPr/>
        <a:lstStyle/>
        <a:p>
          <a:endParaRPr lang="pl-PL"/>
        </a:p>
      </dgm:t>
    </dgm:pt>
    <dgm:pt modelId="{8F9F0D3D-A4F6-4EF8-97D1-8DDD61F6D3E0}" type="sibTrans" cxnId="{79BD4F44-1E9C-4C83-A1A7-C38EF014FE06}">
      <dgm:prSet/>
      <dgm:spPr/>
      <dgm:t>
        <a:bodyPr/>
        <a:lstStyle/>
        <a:p>
          <a:endParaRPr lang="pl-PL"/>
        </a:p>
      </dgm:t>
    </dgm:pt>
    <dgm:pt modelId="{4DEE9D35-07C1-4316-B082-B87B34A5A4E9}">
      <dgm:prSet phldrT="[Tekst]"/>
      <dgm:spPr/>
      <dgm:t>
        <a:bodyPr/>
        <a:lstStyle/>
        <a:p>
          <a:r>
            <a:rPr lang="pl-PL" dirty="0"/>
            <a:t>prognozowanie</a:t>
          </a:r>
        </a:p>
      </dgm:t>
    </dgm:pt>
    <dgm:pt modelId="{8E7FD148-9AE1-4B14-952D-57151F580563}" type="parTrans" cxnId="{F51414C4-F696-47A2-BC29-55374821F7AE}">
      <dgm:prSet/>
      <dgm:spPr/>
      <dgm:t>
        <a:bodyPr/>
        <a:lstStyle/>
        <a:p>
          <a:endParaRPr lang="pl-PL"/>
        </a:p>
      </dgm:t>
    </dgm:pt>
    <dgm:pt modelId="{ACE97585-FE60-4363-9CAA-A721FD7E433B}" type="sibTrans" cxnId="{F51414C4-F696-47A2-BC29-55374821F7AE}">
      <dgm:prSet/>
      <dgm:spPr/>
      <dgm:t>
        <a:bodyPr/>
        <a:lstStyle/>
        <a:p>
          <a:endParaRPr lang="pl-PL"/>
        </a:p>
      </dgm:t>
    </dgm:pt>
    <dgm:pt modelId="{62406792-2ACE-4496-963A-89A0B4575498}">
      <dgm:prSet phldrT="[Tekst]"/>
      <dgm:spPr/>
      <dgm:t>
        <a:bodyPr/>
        <a:lstStyle/>
        <a:p>
          <a:r>
            <a:rPr lang="pl-PL"/>
            <a:t>monitorowanie wydajności</a:t>
          </a:r>
          <a:endParaRPr lang="pl-PL" dirty="0"/>
        </a:p>
      </dgm:t>
    </dgm:pt>
    <dgm:pt modelId="{7F40C393-0A62-4370-9ACE-5E43924511E4}" type="parTrans" cxnId="{4FBF09BD-0068-4DE8-BE10-A6A88983A60D}">
      <dgm:prSet/>
      <dgm:spPr/>
      <dgm:t>
        <a:bodyPr/>
        <a:lstStyle/>
        <a:p>
          <a:endParaRPr lang="pl-PL"/>
        </a:p>
      </dgm:t>
    </dgm:pt>
    <dgm:pt modelId="{0803F2FF-2DF0-4C41-9281-8F975E0B43B6}" type="sibTrans" cxnId="{4FBF09BD-0068-4DE8-BE10-A6A88983A60D}">
      <dgm:prSet/>
      <dgm:spPr/>
      <dgm:t>
        <a:bodyPr/>
        <a:lstStyle/>
        <a:p>
          <a:endParaRPr lang="pl-PL"/>
        </a:p>
      </dgm:t>
    </dgm:pt>
    <dgm:pt modelId="{BF14B202-014E-481E-B8BC-EA632F25F67A}">
      <dgm:prSet phldrT="[Tekst]"/>
      <dgm:spPr/>
      <dgm:t>
        <a:bodyPr/>
        <a:lstStyle/>
        <a:p>
          <a:r>
            <a:rPr lang="pl-PL" dirty="0"/>
            <a:t>interwencje naprawcze</a:t>
          </a:r>
        </a:p>
      </dgm:t>
    </dgm:pt>
    <dgm:pt modelId="{00DFDB98-C72A-43CA-ABD7-36AE772C8F5C}" type="parTrans" cxnId="{93695BEF-A84A-40C6-ABD6-2AD951BB28A8}">
      <dgm:prSet/>
      <dgm:spPr/>
      <dgm:t>
        <a:bodyPr/>
        <a:lstStyle/>
        <a:p>
          <a:endParaRPr lang="pl-PL"/>
        </a:p>
      </dgm:t>
    </dgm:pt>
    <dgm:pt modelId="{AA83F4F9-E0AC-418F-A339-909F3C36DD25}" type="sibTrans" cxnId="{93695BEF-A84A-40C6-ABD6-2AD951BB28A8}">
      <dgm:prSet/>
      <dgm:spPr/>
      <dgm:t>
        <a:bodyPr/>
        <a:lstStyle/>
        <a:p>
          <a:endParaRPr lang="pl-PL"/>
        </a:p>
      </dgm:t>
    </dgm:pt>
    <dgm:pt modelId="{84CBFCB2-0BFD-4BC5-8800-1E6DD16BEFA7}" type="pres">
      <dgm:prSet presAssocID="{A3CBD8A6-94ED-4D25-92E6-F5BE6D56476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64A3DAA-BB5F-48D8-A45F-0525C7B82837}" type="pres">
      <dgm:prSet presAssocID="{86037A51-7F24-461C-A156-60F2BF33191C}" presName="root1" presStyleCnt="0"/>
      <dgm:spPr/>
    </dgm:pt>
    <dgm:pt modelId="{162DDE4C-FA50-4505-9B7B-174A0EF84772}" type="pres">
      <dgm:prSet presAssocID="{86037A51-7F24-461C-A156-60F2BF33191C}" presName="LevelOneTextNode" presStyleLbl="node0" presStyleIdx="0" presStyleCnt="1">
        <dgm:presLayoutVars>
          <dgm:chPref val="3"/>
        </dgm:presLayoutVars>
      </dgm:prSet>
      <dgm:spPr/>
    </dgm:pt>
    <dgm:pt modelId="{6414329C-CA8E-426A-82CD-6605F16C14F1}" type="pres">
      <dgm:prSet presAssocID="{86037A51-7F24-461C-A156-60F2BF33191C}" presName="level2hierChild" presStyleCnt="0"/>
      <dgm:spPr/>
    </dgm:pt>
    <dgm:pt modelId="{E429FD45-A81C-4ADE-9ECC-0D0183B1DA65}" type="pres">
      <dgm:prSet presAssocID="{61A529EF-955C-4954-8D3A-E3CD2B98B332}" presName="conn2-1" presStyleLbl="parChTrans1D2" presStyleIdx="0" presStyleCnt="4"/>
      <dgm:spPr/>
    </dgm:pt>
    <dgm:pt modelId="{1EDBDFBB-1076-4A9D-989F-D46A51191C24}" type="pres">
      <dgm:prSet presAssocID="{61A529EF-955C-4954-8D3A-E3CD2B98B332}" presName="connTx" presStyleLbl="parChTrans1D2" presStyleIdx="0" presStyleCnt="4"/>
      <dgm:spPr/>
    </dgm:pt>
    <dgm:pt modelId="{EC0C8974-2355-4F1B-93B2-E8BF4518CC1D}" type="pres">
      <dgm:prSet presAssocID="{04D47031-EF40-4BBD-A418-1734507BC837}" presName="root2" presStyleCnt="0"/>
      <dgm:spPr/>
    </dgm:pt>
    <dgm:pt modelId="{E29EB888-E589-42F0-844B-D4CDF57BC48C}" type="pres">
      <dgm:prSet presAssocID="{04D47031-EF40-4BBD-A418-1734507BC837}" presName="LevelTwoTextNode" presStyleLbl="node2" presStyleIdx="0" presStyleCnt="4">
        <dgm:presLayoutVars>
          <dgm:chPref val="3"/>
        </dgm:presLayoutVars>
      </dgm:prSet>
      <dgm:spPr/>
    </dgm:pt>
    <dgm:pt modelId="{2265901B-F9FD-4224-84DD-41F7F7D16C31}" type="pres">
      <dgm:prSet presAssocID="{04D47031-EF40-4BBD-A418-1734507BC837}" presName="level3hierChild" presStyleCnt="0"/>
      <dgm:spPr/>
    </dgm:pt>
    <dgm:pt modelId="{AC48DB26-CD48-4E97-B98A-AF91E8B514E5}" type="pres">
      <dgm:prSet presAssocID="{8E7FD148-9AE1-4B14-952D-57151F580563}" presName="conn2-1" presStyleLbl="parChTrans1D2" presStyleIdx="1" presStyleCnt="4"/>
      <dgm:spPr/>
    </dgm:pt>
    <dgm:pt modelId="{608D0435-92E4-4A1D-A91E-B319084A4C54}" type="pres">
      <dgm:prSet presAssocID="{8E7FD148-9AE1-4B14-952D-57151F580563}" presName="connTx" presStyleLbl="parChTrans1D2" presStyleIdx="1" presStyleCnt="4"/>
      <dgm:spPr/>
    </dgm:pt>
    <dgm:pt modelId="{056A77B0-FD06-4E1C-9E76-17DD618CFF12}" type="pres">
      <dgm:prSet presAssocID="{4DEE9D35-07C1-4316-B082-B87B34A5A4E9}" presName="root2" presStyleCnt="0"/>
      <dgm:spPr/>
    </dgm:pt>
    <dgm:pt modelId="{98154A11-4B43-4E89-84D9-A5FFC426FD18}" type="pres">
      <dgm:prSet presAssocID="{4DEE9D35-07C1-4316-B082-B87B34A5A4E9}" presName="LevelTwoTextNode" presStyleLbl="node2" presStyleIdx="1" presStyleCnt="4">
        <dgm:presLayoutVars>
          <dgm:chPref val="3"/>
        </dgm:presLayoutVars>
      </dgm:prSet>
      <dgm:spPr/>
    </dgm:pt>
    <dgm:pt modelId="{31F0D469-941F-4AA6-8F29-CB0045A76506}" type="pres">
      <dgm:prSet presAssocID="{4DEE9D35-07C1-4316-B082-B87B34A5A4E9}" presName="level3hierChild" presStyleCnt="0"/>
      <dgm:spPr/>
    </dgm:pt>
    <dgm:pt modelId="{82B998F3-5516-418B-8CEC-ED26A97A569E}" type="pres">
      <dgm:prSet presAssocID="{7F40C393-0A62-4370-9ACE-5E43924511E4}" presName="conn2-1" presStyleLbl="parChTrans1D2" presStyleIdx="2" presStyleCnt="4"/>
      <dgm:spPr/>
    </dgm:pt>
    <dgm:pt modelId="{8CDD8292-43DE-444E-9657-634D6C5E28CD}" type="pres">
      <dgm:prSet presAssocID="{7F40C393-0A62-4370-9ACE-5E43924511E4}" presName="connTx" presStyleLbl="parChTrans1D2" presStyleIdx="2" presStyleCnt="4"/>
      <dgm:spPr/>
    </dgm:pt>
    <dgm:pt modelId="{07894D4C-9965-4BBE-B0AC-ED0DDCFB893A}" type="pres">
      <dgm:prSet presAssocID="{62406792-2ACE-4496-963A-89A0B4575498}" presName="root2" presStyleCnt="0"/>
      <dgm:spPr/>
    </dgm:pt>
    <dgm:pt modelId="{F225F748-E2E2-48AD-9A83-2AC61A89F175}" type="pres">
      <dgm:prSet presAssocID="{62406792-2ACE-4496-963A-89A0B4575498}" presName="LevelTwoTextNode" presStyleLbl="node2" presStyleIdx="2" presStyleCnt="4">
        <dgm:presLayoutVars>
          <dgm:chPref val="3"/>
        </dgm:presLayoutVars>
      </dgm:prSet>
      <dgm:spPr/>
    </dgm:pt>
    <dgm:pt modelId="{AEDA7610-ED60-4031-ABAC-AD3A39F3BD0D}" type="pres">
      <dgm:prSet presAssocID="{62406792-2ACE-4496-963A-89A0B4575498}" presName="level3hierChild" presStyleCnt="0"/>
      <dgm:spPr/>
    </dgm:pt>
    <dgm:pt modelId="{4B165FD8-9D9F-4965-8CBD-7FAE474A7A73}" type="pres">
      <dgm:prSet presAssocID="{00DFDB98-C72A-43CA-ABD7-36AE772C8F5C}" presName="conn2-1" presStyleLbl="parChTrans1D2" presStyleIdx="3" presStyleCnt="4"/>
      <dgm:spPr/>
    </dgm:pt>
    <dgm:pt modelId="{9F28EF65-9553-434C-858A-A41855924149}" type="pres">
      <dgm:prSet presAssocID="{00DFDB98-C72A-43CA-ABD7-36AE772C8F5C}" presName="connTx" presStyleLbl="parChTrans1D2" presStyleIdx="3" presStyleCnt="4"/>
      <dgm:spPr/>
    </dgm:pt>
    <dgm:pt modelId="{A45927C3-D302-46CD-A848-CDFC8C8A4384}" type="pres">
      <dgm:prSet presAssocID="{BF14B202-014E-481E-B8BC-EA632F25F67A}" presName="root2" presStyleCnt="0"/>
      <dgm:spPr/>
    </dgm:pt>
    <dgm:pt modelId="{F3954B68-288B-409F-AD3C-1832C759F62A}" type="pres">
      <dgm:prSet presAssocID="{BF14B202-014E-481E-B8BC-EA632F25F67A}" presName="LevelTwoTextNode" presStyleLbl="node2" presStyleIdx="3" presStyleCnt="4">
        <dgm:presLayoutVars>
          <dgm:chPref val="3"/>
        </dgm:presLayoutVars>
      </dgm:prSet>
      <dgm:spPr/>
    </dgm:pt>
    <dgm:pt modelId="{12EE6A97-2B5A-4B11-BB45-B2045E2DD49C}" type="pres">
      <dgm:prSet presAssocID="{BF14B202-014E-481E-B8BC-EA632F25F67A}" presName="level3hierChild" presStyleCnt="0"/>
      <dgm:spPr/>
    </dgm:pt>
  </dgm:ptLst>
  <dgm:cxnLst>
    <dgm:cxn modelId="{9059A60C-8EDC-443B-A6C3-BBF0CDEE5FF7}" type="presOf" srcId="{86037A51-7F24-461C-A156-60F2BF33191C}" destId="{162DDE4C-FA50-4505-9B7B-174A0EF84772}" srcOrd="0" destOrd="0" presId="urn:microsoft.com/office/officeart/2008/layout/HorizontalMultiLevelHierarchy"/>
    <dgm:cxn modelId="{164A6314-B3DB-4E51-811E-396DCAD36855}" type="presOf" srcId="{BF14B202-014E-481E-B8BC-EA632F25F67A}" destId="{F3954B68-288B-409F-AD3C-1832C759F62A}" srcOrd="0" destOrd="0" presId="urn:microsoft.com/office/officeart/2008/layout/HorizontalMultiLevelHierarchy"/>
    <dgm:cxn modelId="{24E8AC27-3F68-498E-BBA9-5AEAC18D7CEE}" type="presOf" srcId="{04D47031-EF40-4BBD-A418-1734507BC837}" destId="{E29EB888-E589-42F0-844B-D4CDF57BC48C}" srcOrd="0" destOrd="0" presId="urn:microsoft.com/office/officeart/2008/layout/HorizontalMultiLevelHierarchy"/>
    <dgm:cxn modelId="{8D2F3534-971B-4EF1-9DE2-24AF9FE0A443}" type="presOf" srcId="{4DEE9D35-07C1-4316-B082-B87B34A5A4E9}" destId="{98154A11-4B43-4E89-84D9-A5FFC426FD18}" srcOrd="0" destOrd="0" presId="urn:microsoft.com/office/officeart/2008/layout/HorizontalMultiLevelHierarchy"/>
    <dgm:cxn modelId="{DACABC3F-E054-4F66-852A-342AB95237E8}" srcId="{A3CBD8A6-94ED-4D25-92E6-F5BE6D564769}" destId="{86037A51-7F24-461C-A156-60F2BF33191C}" srcOrd="0" destOrd="0" parTransId="{0EE7B269-B1A6-4AC1-893D-36D27C268FA4}" sibTransId="{28072B9E-9512-49A6-A84E-8F0849AE9132}"/>
    <dgm:cxn modelId="{59AD0262-E545-4304-A6D9-1A5D90F51E8A}" type="presOf" srcId="{8E7FD148-9AE1-4B14-952D-57151F580563}" destId="{AC48DB26-CD48-4E97-B98A-AF91E8B514E5}" srcOrd="0" destOrd="0" presId="urn:microsoft.com/office/officeart/2008/layout/HorizontalMultiLevelHierarchy"/>
    <dgm:cxn modelId="{42B2EB43-97D7-42C3-9DDA-F793FD627D22}" type="presOf" srcId="{00DFDB98-C72A-43CA-ABD7-36AE772C8F5C}" destId="{9F28EF65-9553-434C-858A-A41855924149}" srcOrd="1" destOrd="0" presId="urn:microsoft.com/office/officeart/2008/layout/HorizontalMultiLevelHierarchy"/>
    <dgm:cxn modelId="{79BD4F44-1E9C-4C83-A1A7-C38EF014FE06}" srcId="{86037A51-7F24-461C-A156-60F2BF33191C}" destId="{04D47031-EF40-4BBD-A418-1734507BC837}" srcOrd="0" destOrd="0" parTransId="{61A529EF-955C-4954-8D3A-E3CD2B98B332}" sibTransId="{8F9F0D3D-A4F6-4EF8-97D1-8DDD61F6D3E0}"/>
    <dgm:cxn modelId="{35566A49-CE39-4C07-9EE7-36436E2DB43B}" type="presOf" srcId="{61A529EF-955C-4954-8D3A-E3CD2B98B332}" destId="{1EDBDFBB-1076-4A9D-989F-D46A51191C24}" srcOrd="1" destOrd="0" presId="urn:microsoft.com/office/officeart/2008/layout/HorizontalMultiLevelHierarchy"/>
    <dgm:cxn modelId="{A0856D69-B581-4DF9-8758-1CC137B993DE}" type="presOf" srcId="{62406792-2ACE-4496-963A-89A0B4575498}" destId="{F225F748-E2E2-48AD-9A83-2AC61A89F175}" srcOrd="0" destOrd="0" presId="urn:microsoft.com/office/officeart/2008/layout/HorizontalMultiLevelHierarchy"/>
    <dgm:cxn modelId="{7484C66D-E17E-4DA4-8079-1F771CD9E558}" type="presOf" srcId="{7F40C393-0A62-4370-9ACE-5E43924511E4}" destId="{8CDD8292-43DE-444E-9657-634D6C5E28CD}" srcOrd="1" destOrd="0" presId="urn:microsoft.com/office/officeart/2008/layout/HorizontalMultiLevelHierarchy"/>
    <dgm:cxn modelId="{51C4024F-BABE-4451-B9A6-D24240E66739}" type="presOf" srcId="{7F40C393-0A62-4370-9ACE-5E43924511E4}" destId="{82B998F3-5516-418B-8CEC-ED26A97A569E}" srcOrd="0" destOrd="0" presId="urn:microsoft.com/office/officeart/2008/layout/HorizontalMultiLevelHierarchy"/>
    <dgm:cxn modelId="{4428DC96-D6DF-4231-B2ED-22C0E9B13897}" type="presOf" srcId="{A3CBD8A6-94ED-4D25-92E6-F5BE6D564769}" destId="{84CBFCB2-0BFD-4BC5-8800-1E6DD16BEFA7}" srcOrd="0" destOrd="0" presId="urn:microsoft.com/office/officeart/2008/layout/HorizontalMultiLevelHierarchy"/>
    <dgm:cxn modelId="{BE12CE8A-ECC7-471B-91E2-5017FB6EAEB2}" type="presOf" srcId="{61A529EF-955C-4954-8D3A-E3CD2B98B332}" destId="{E429FD45-A81C-4ADE-9ECC-0D0183B1DA65}" srcOrd="0" destOrd="0" presId="urn:microsoft.com/office/officeart/2008/layout/HorizontalMultiLevelHierarchy"/>
    <dgm:cxn modelId="{4FBF09BD-0068-4DE8-BE10-A6A88983A60D}" srcId="{86037A51-7F24-461C-A156-60F2BF33191C}" destId="{62406792-2ACE-4496-963A-89A0B4575498}" srcOrd="2" destOrd="0" parTransId="{7F40C393-0A62-4370-9ACE-5E43924511E4}" sibTransId="{0803F2FF-2DF0-4C41-9281-8F975E0B43B6}"/>
    <dgm:cxn modelId="{F51414C4-F696-47A2-BC29-55374821F7AE}" srcId="{86037A51-7F24-461C-A156-60F2BF33191C}" destId="{4DEE9D35-07C1-4316-B082-B87B34A5A4E9}" srcOrd="1" destOrd="0" parTransId="{8E7FD148-9AE1-4B14-952D-57151F580563}" sibTransId="{ACE97585-FE60-4363-9CAA-A721FD7E433B}"/>
    <dgm:cxn modelId="{F1C644CE-B9A7-4261-BEF3-BB9D8E9A324A}" type="presOf" srcId="{00DFDB98-C72A-43CA-ABD7-36AE772C8F5C}" destId="{4B165FD8-9D9F-4965-8CBD-7FAE474A7A73}" srcOrd="0" destOrd="0" presId="urn:microsoft.com/office/officeart/2008/layout/HorizontalMultiLevelHierarchy"/>
    <dgm:cxn modelId="{93695BEF-A84A-40C6-ABD6-2AD951BB28A8}" srcId="{86037A51-7F24-461C-A156-60F2BF33191C}" destId="{BF14B202-014E-481E-B8BC-EA632F25F67A}" srcOrd="3" destOrd="0" parTransId="{00DFDB98-C72A-43CA-ABD7-36AE772C8F5C}" sibTransId="{AA83F4F9-E0AC-418F-A339-909F3C36DD25}"/>
    <dgm:cxn modelId="{83A4FDF5-25B7-4D1E-BE97-CA505436E752}" type="presOf" srcId="{8E7FD148-9AE1-4B14-952D-57151F580563}" destId="{608D0435-92E4-4A1D-A91E-B319084A4C54}" srcOrd="1" destOrd="0" presId="urn:microsoft.com/office/officeart/2008/layout/HorizontalMultiLevelHierarchy"/>
    <dgm:cxn modelId="{5AC7A1D9-2C53-4368-9701-D9BA5D300888}" type="presParOf" srcId="{84CBFCB2-0BFD-4BC5-8800-1E6DD16BEFA7}" destId="{B64A3DAA-BB5F-48D8-A45F-0525C7B82837}" srcOrd="0" destOrd="0" presId="urn:microsoft.com/office/officeart/2008/layout/HorizontalMultiLevelHierarchy"/>
    <dgm:cxn modelId="{167222DC-C5AF-4300-9181-15371CF0EF93}" type="presParOf" srcId="{B64A3DAA-BB5F-48D8-A45F-0525C7B82837}" destId="{162DDE4C-FA50-4505-9B7B-174A0EF84772}" srcOrd="0" destOrd="0" presId="urn:microsoft.com/office/officeart/2008/layout/HorizontalMultiLevelHierarchy"/>
    <dgm:cxn modelId="{9763A439-42AB-4515-9E7C-7A31C1603EEF}" type="presParOf" srcId="{B64A3DAA-BB5F-48D8-A45F-0525C7B82837}" destId="{6414329C-CA8E-426A-82CD-6605F16C14F1}" srcOrd="1" destOrd="0" presId="urn:microsoft.com/office/officeart/2008/layout/HorizontalMultiLevelHierarchy"/>
    <dgm:cxn modelId="{CDE9726C-B71B-4D51-B44F-60A9D3B30370}" type="presParOf" srcId="{6414329C-CA8E-426A-82CD-6605F16C14F1}" destId="{E429FD45-A81C-4ADE-9ECC-0D0183B1DA65}" srcOrd="0" destOrd="0" presId="urn:microsoft.com/office/officeart/2008/layout/HorizontalMultiLevelHierarchy"/>
    <dgm:cxn modelId="{89B62C88-C6BA-4180-94BC-CDA755C8DF32}" type="presParOf" srcId="{E429FD45-A81C-4ADE-9ECC-0D0183B1DA65}" destId="{1EDBDFBB-1076-4A9D-989F-D46A51191C24}" srcOrd="0" destOrd="0" presId="urn:microsoft.com/office/officeart/2008/layout/HorizontalMultiLevelHierarchy"/>
    <dgm:cxn modelId="{01F69BA7-8FEE-4CE2-8717-29D6829D1BD8}" type="presParOf" srcId="{6414329C-CA8E-426A-82CD-6605F16C14F1}" destId="{EC0C8974-2355-4F1B-93B2-E8BF4518CC1D}" srcOrd="1" destOrd="0" presId="urn:microsoft.com/office/officeart/2008/layout/HorizontalMultiLevelHierarchy"/>
    <dgm:cxn modelId="{D1CA7F86-64E3-4617-AD54-E7B4F3BDA14F}" type="presParOf" srcId="{EC0C8974-2355-4F1B-93B2-E8BF4518CC1D}" destId="{E29EB888-E589-42F0-844B-D4CDF57BC48C}" srcOrd="0" destOrd="0" presId="urn:microsoft.com/office/officeart/2008/layout/HorizontalMultiLevelHierarchy"/>
    <dgm:cxn modelId="{311D058B-F66A-492F-B01F-4FDEAE490734}" type="presParOf" srcId="{EC0C8974-2355-4F1B-93B2-E8BF4518CC1D}" destId="{2265901B-F9FD-4224-84DD-41F7F7D16C31}" srcOrd="1" destOrd="0" presId="urn:microsoft.com/office/officeart/2008/layout/HorizontalMultiLevelHierarchy"/>
    <dgm:cxn modelId="{F686536A-8D8E-42F3-BAC1-8B3BE0348C75}" type="presParOf" srcId="{6414329C-CA8E-426A-82CD-6605F16C14F1}" destId="{AC48DB26-CD48-4E97-B98A-AF91E8B514E5}" srcOrd="2" destOrd="0" presId="urn:microsoft.com/office/officeart/2008/layout/HorizontalMultiLevelHierarchy"/>
    <dgm:cxn modelId="{E604119E-96B0-4F95-A66B-572CD64FC2BB}" type="presParOf" srcId="{AC48DB26-CD48-4E97-B98A-AF91E8B514E5}" destId="{608D0435-92E4-4A1D-A91E-B319084A4C54}" srcOrd="0" destOrd="0" presId="urn:microsoft.com/office/officeart/2008/layout/HorizontalMultiLevelHierarchy"/>
    <dgm:cxn modelId="{6B016297-1FAB-46DE-9F84-01E038798BB1}" type="presParOf" srcId="{6414329C-CA8E-426A-82CD-6605F16C14F1}" destId="{056A77B0-FD06-4E1C-9E76-17DD618CFF12}" srcOrd="3" destOrd="0" presId="urn:microsoft.com/office/officeart/2008/layout/HorizontalMultiLevelHierarchy"/>
    <dgm:cxn modelId="{FD9B1D7D-C3B9-411D-8537-9CDD5B24B7FB}" type="presParOf" srcId="{056A77B0-FD06-4E1C-9E76-17DD618CFF12}" destId="{98154A11-4B43-4E89-84D9-A5FFC426FD18}" srcOrd="0" destOrd="0" presId="urn:microsoft.com/office/officeart/2008/layout/HorizontalMultiLevelHierarchy"/>
    <dgm:cxn modelId="{6798502B-BF89-4443-9A74-81231EA34F93}" type="presParOf" srcId="{056A77B0-FD06-4E1C-9E76-17DD618CFF12}" destId="{31F0D469-941F-4AA6-8F29-CB0045A76506}" srcOrd="1" destOrd="0" presId="urn:microsoft.com/office/officeart/2008/layout/HorizontalMultiLevelHierarchy"/>
    <dgm:cxn modelId="{10704759-B1E8-4363-A120-DCF35F4E764D}" type="presParOf" srcId="{6414329C-CA8E-426A-82CD-6605F16C14F1}" destId="{82B998F3-5516-418B-8CEC-ED26A97A569E}" srcOrd="4" destOrd="0" presId="urn:microsoft.com/office/officeart/2008/layout/HorizontalMultiLevelHierarchy"/>
    <dgm:cxn modelId="{A526AF91-C06E-4E24-A0E9-D69BA67CA1C4}" type="presParOf" srcId="{82B998F3-5516-418B-8CEC-ED26A97A569E}" destId="{8CDD8292-43DE-444E-9657-634D6C5E28CD}" srcOrd="0" destOrd="0" presId="urn:microsoft.com/office/officeart/2008/layout/HorizontalMultiLevelHierarchy"/>
    <dgm:cxn modelId="{FA088FF9-3D9A-40B3-AC11-F179D1E6CD8F}" type="presParOf" srcId="{6414329C-CA8E-426A-82CD-6605F16C14F1}" destId="{07894D4C-9965-4BBE-B0AC-ED0DDCFB893A}" srcOrd="5" destOrd="0" presId="urn:microsoft.com/office/officeart/2008/layout/HorizontalMultiLevelHierarchy"/>
    <dgm:cxn modelId="{EA8F743C-B2F6-4B80-A3FC-ABD8B8C1F36D}" type="presParOf" srcId="{07894D4C-9965-4BBE-B0AC-ED0DDCFB893A}" destId="{F225F748-E2E2-48AD-9A83-2AC61A89F175}" srcOrd="0" destOrd="0" presId="urn:microsoft.com/office/officeart/2008/layout/HorizontalMultiLevelHierarchy"/>
    <dgm:cxn modelId="{CB4859C7-52EF-4EC3-8668-F90D20B83A06}" type="presParOf" srcId="{07894D4C-9965-4BBE-B0AC-ED0DDCFB893A}" destId="{AEDA7610-ED60-4031-ABAC-AD3A39F3BD0D}" srcOrd="1" destOrd="0" presId="urn:microsoft.com/office/officeart/2008/layout/HorizontalMultiLevelHierarchy"/>
    <dgm:cxn modelId="{7DCD224E-9680-40C2-AAD1-83161E83FDA1}" type="presParOf" srcId="{6414329C-CA8E-426A-82CD-6605F16C14F1}" destId="{4B165FD8-9D9F-4965-8CBD-7FAE474A7A73}" srcOrd="6" destOrd="0" presId="urn:microsoft.com/office/officeart/2008/layout/HorizontalMultiLevelHierarchy"/>
    <dgm:cxn modelId="{D4A83478-AF68-4B70-A7F6-7A53EFD9A071}" type="presParOf" srcId="{4B165FD8-9D9F-4965-8CBD-7FAE474A7A73}" destId="{9F28EF65-9553-434C-858A-A41855924149}" srcOrd="0" destOrd="0" presId="urn:microsoft.com/office/officeart/2008/layout/HorizontalMultiLevelHierarchy"/>
    <dgm:cxn modelId="{0A640504-202F-4A27-8904-8E11715861ED}" type="presParOf" srcId="{6414329C-CA8E-426A-82CD-6605F16C14F1}" destId="{A45927C3-D302-46CD-A848-CDFC8C8A4384}" srcOrd="7" destOrd="0" presId="urn:microsoft.com/office/officeart/2008/layout/HorizontalMultiLevelHierarchy"/>
    <dgm:cxn modelId="{4942929A-5C83-40B0-A664-E10C8FB353A7}" type="presParOf" srcId="{A45927C3-D302-46CD-A848-CDFC8C8A4384}" destId="{F3954B68-288B-409F-AD3C-1832C759F62A}" srcOrd="0" destOrd="0" presId="urn:microsoft.com/office/officeart/2008/layout/HorizontalMultiLevelHierarchy"/>
    <dgm:cxn modelId="{409FC0BF-7F75-48CC-B421-F6FBDB9D5264}" type="presParOf" srcId="{A45927C3-D302-46CD-A848-CDFC8C8A4384}" destId="{12EE6A97-2B5A-4B11-BB45-B2045E2DD49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062337-9E04-42F7-9433-9A1D66A6EA3B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3910AB86-6D1B-4D97-9961-A50C464E3D24}">
      <dgm:prSet phldrT="[Tekst]"/>
      <dgm:spPr/>
      <dgm:t>
        <a:bodyPr/>
        <a:lstStyle/>
        <a:p>
          <a:r>
            <a:rPr lang="pl-PL" dirty="0"/>
            <a:t>KPI</a:t>
          </a:r>
        </a:p>
      </dgm:t>
    </dgm:pt>
    <dgm:pt modelId="{1841D621-EA8C-4451-9310-6BBA18AEB906}" type="parTrans" cxnId="{D874AFBD-C89B-4095-834A-A41DEAA99E01}">
      <dgm:prSet/>
      <dgm:spPr/>
      <dgm:t>
        <a:bodyPr/>
        <a:lstStyle/>
        <a:p>
          <a:endParaRPr lang="pl-PL"/>
        </a:p>
      </dgm:t>
    </dgm:pt>
    <dgm:pt modelId="{41345650-E5DE-4A24-B606-99D9C2BA047E}" type="sibTrans" cxnId="{D874AFBD-C89B-4095-834A-A41DEAA99E01}">
      <dgm:prSet/>
      <dgm:spPr/>
      <dgm:t>
        <a:bodyPr/>
        <a:lstStyle/>
        <a:p>
          <a:endParaRPr lang="pl-PL"/>
        </a:p>
      </dgm:t>
    </dgm:pt>
    <dgm:pt modelId="{A33046D5-892A-4D47-B32D-4C631BD0DB27}">
      <dgm:prSet phldrT="[Tekst]"/>
      <dgm:spPr/>
      <dgm:t>
        <a:bodyPr/>
        <a:lstStyle/>
        <a:p>
          <a:r>
            <a:rPr lang="pl-PL" dirty="0"/>
            <a:t>Konkretny</a:t>
          </a:r>
        </a:p>
      </dgm:t>
    </dgm:pt>
    <dgm:pt modelId="{CEEC48E8-FC38-4313-B11B-5E603F6EE2CC}" type="parTrans" cxnId="{F311F14F-5BBC-4BDE-9985-E6E4E7A8D51C}">
      <dgm:prSet/>
      <dgm:spPr/>
      <dgm:t>
        <a:bodyPr/>
        <a:lstStyle/>
        <a:p>
          <a:endParaRPr lang="pl-PL"/>
        </a:p>
      </dgm:t>
    </dgm:pt>
    <dgm:pt modelId="{4B2B5D49-6442-4E5A-BD03-4C0629547F23}" type="sibTrans" cxnId="{F311F14F-5BBC-4BDE-9985-E6E4E7A8D51C}">
      <dgm:prSet/>
      <dgm:spPr/>
      <dgm:t>
        <a:bodyPr/>
        <a:lstStyle/>
        <a:p>
          <a:endParaRPr lang="pl-PL"/>
        </a:p>
      </dgm:t>
    </dgm:pt>
    <dgm:pt modelId="{46868B2F-0F96-48FC-B704-54A5D4C4C1DB}">
      <dgm:prSet/>
      <dgm:spPr/>
      <dgm:t>
        <a:bodyPr/>
        <a:lstStyle/>
        <a:p>
          <a:r>
            <a:rPr lang="pl-PL" dirty="0" err="1"/>
            <a:t>Mierzalny</a:t>
          </a:r>
        </a:p>
      </dgm:t>
    </dgm:pt>
    <dgm:pt modelId="{FB0F68A6-8464-45D2-AC38-3A4A9F73916C}" type="parTrans" cxnId="{5829D206-4172-4255-80E5-1FC18EFB14EB}">
      <dgm:prSet/>
      <dgm:spPr/>
      <dgm:t>
        <a:bodyPr/>
        <a:lstStyle/>
        <a:p>
          <a:endParaRPr lang="pl-PL"/>
        </a:p>
      </dgm:t>
    </dgm:pt>
    <dgm:pt modelId="{D5704801-B364-4353-9CD2-B877B0F7BA0B}" type="sibTrans" cxnId="{5829D206-4172-4255-80E5-1FC18EFB14EB}">
      <dgm:prSet/>
      <dgm:spPr/>
      <dgm:t>
        <a:bodyPr/>
        <a:lstStyle/>
        <a:p>
          <a:endParaRPr lang="pl-PL"/>
        </a:p>
      </dgm:t>
    </dgm:pt>
    <dgm:pt modelId="{7F7D3C84-1035-4135-A577-F0E6F8D6BF8A}">
      <dgm:prSet/>
      <dgm:spPr/>
      <dgm:t>
        <a:bodyPr/>
        <a:lstStyle/>
        <a:p>
          <a:r>
            <a:rPr lang="pl-PL" dirty="0" err="1"/>
            <a:t>Osiągalny</a:t>
          </a:r>
        </a:p>
      </dgm:t>
    </dgm:pt>
    <dgm:pt modelId="{11E481FC-E801-4D21-A38B-462A63E840D4}" type="parTrans" cxnId="{62B0DD71-9308-4ACC-B971-5EA34E615523}">
      <dgm:prSet/>
      <dgm:spPr/>
      <dgm:t>
        <a:bodyPr/>
        <a:lstStyle/>
        <a:p>
          <a:endParaRPr lang="pl-PL"/>
        </a:p>
      </dgm:t>
    </dgm:pt>
    <dgm:pt modelId="{A00E761E-2A55-422C-9875-2BD912269B90}" type="sibTrans" cxnId="{62B0DD71-9308-4ACC-B971-5EA34E615523}">
      <dgm:prSet/>
      <dgm:spPr/>
      <dgm:t>
        <a:bodyPr/>
        <a:lstStyle/>
        <a:p>
          <a:endParaRPr lang="pl-PL"/>
        </a:p>
      </dgm:t>
    </dgm:pt>
    <dgm:pt modelId="{A8E87EF4-4C45-48EA-9C6A-DA90B8685B93}">
      <dgm:prSet/>
      <dgm:spPr/>
      <dgm:t>
        <a:bodyPr/>
        <a:lstStyle/>
        <a:p>
          <a:r>
            <a:rPr lang="pl-PL" dirty="0" err="1"/>
            <a:t>Określony w czasie</a:t>
          </a:r>
        </a:p>
      </dgm:t>
    </dgm:pt>
    <dgm:pt modelId="{49498587-7A3F-43CA-9340-38682B49FB6F}" type="parTrans" cxnId="{09EA9A12-B189-4A6A-84DD-C3245325E9DC}">
      <dgm:prSet/>
      <dgm:spPr/>
      <dgm:t>
        <a:bodyPr/>
        <a:lstStyle/>
        <a:p>
          <a:endParaRPr lang="pl-PL"/>
        </a:p>
      </dgm:t>
    </dgm:pt>
    <dgm:pt modelId="{200492E3-A468-4144-B979-7FBB01754BE9}" type="sibTrans" cxnId="{09EA9A12-B189-4A6A-84DD-C3245325E9DC}">
      <dgm:prSet/>
      <dgm:spPr/>
      <dgm:t>
        <a:bodyPr/>
        <a:lstStyle/>
        <a:p>
          <a:endParaRPr lang="pl-PL"/>
        </a:p>
      </dgm:t>
    </dgm:pt>
    <dgm:pt modelId="{29535834-C536-4BE6-BD68-0030FEDE8B67}">
      <dgm:prSet/>
      <dgm:spPr/>
      <dgm:t>
        <a:bodyPr/>
        <a:lstStyle/>
        <a:p>
          <a:r>
            <a:rPr lang="pl-PL" dirty="0" err="1"/>
            <a:t>Istotny</a:t>
          </a:r>
        </a:p>
      </dgm:t>
    </dgm:pt>
    <dgm:pt modelId="{C6CF1CC3-5FE2-46E2-801E-15922885A984}" type="parTrans" cxnId="{16581478-8DA9-443D-9E6D-16D3086EB87F}">
      <dgm:prSet/>
      <dgm:spPr/>
      <dgm:t>
        <a:bodyPr/>
        <a:lstStyle/>
        <a:p>
          <a:endParaRPr lang="pl-PL"/>
        </a:p>
      </dgm:t>
    </dgm:pt>
    <dgm:pt modelId="{5AC00D6E-40E9-456D-8D00-655ACFC02723}" type="sibTrans" cxnId="{16581478-8DA9-443D-9E6D-16D3086EB87F}">
      <dgm:prSet/>
      <dgm:spPr/>
      <dgm:t>
        <a:bodyPr/>
        <a:lstStyle/>
        <a:p>
          <a:endParaRPr lang="pl-PL"/>
        </a:p>
      </dgm:t>
    </dgm:pt>
    <dgm:pt modelId="{FE2EB03F-6D37-4FE8-9DFA-F14931F82833}" type="pres">
      <dgm:prSet presAssocID="{57062337-9E04-42F7-9433-9A1D66A6EA3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D6E81B5-B1BF-4E63-A44A-3AF3003FDE4B}" type="pres">
      <dgm:prSet presAssocID="{3910AB86-6D1B-4D97-9961-A50C464E3D24}" presName="centerShape" presStyleLbl="node0" presStyleIdx="0" presStyleCnt="1"/>
      <dgm:spPr/>
    </dgm:pt>
    <dgm:pt modelId="{F4AC7F19-AB36-4147-B330-5C0C8505F4FA}" type="pres">
      <dgm:prSet presAssocID="{A33046D5-892A-4D47-B32D-4C631BD0DB27}" presName="node" presStyleLbl="node1" presStyleIdx="0" presStyleCnt="5">
        <dgm:presLayoutVars>
          <dgm:bulletEnabled val="1"/>
        </dgm:presLayoutVars>
      </dgm:prSet>
      <dgm:spPr/>
    </dgm:pt>
    <dgm:pt modelId="{A3843029-A32A-4FE8-93D2-81BCE8FEB882}" type="pres">
      <dgm:prSet presAssocID="{A33046D5-892A-4D47-B32D-4C631BD0DB27}" presName="dummy" presStyleCnt="0"/>
      <dgm:spPr/>
    </dgm:pt>
    <dgm:pt modelId="{41B8CA72-41A9-41B8-886B-274F1AC9AD06}" type="pres">
      <dgm:prSet presAssocID="{4B2B5D49-6442-4E5A-BD03-4C0629547F23}" presName="sibTrans" presStyleLbl="sibTrans2D1" presStyleIdx="0" presStyleCnt="5"/>
      <dgm:spPr/>
    </dgm:pt>
    <dgm:pt modelId="{86F4593C-01A9-44F5-A25F-EA44DF9A2DA7}" type="pres">
      <dgm:prSet presAssocID="{46868B2F-0F96-48FC-B704-54A5D4C4C1DB}" presName="node" presStyleLbl="node1" presStyleIdx="1" presStyleCnt="5">
        <dgm:presLayoutVars>
          <dgm:bulletEnabled val="1"/>
        </dgm:presLayoutVars>
      </dgm:prSet>
      <dgm:spPr/>
    </dgm:pt>
    <dgm:pt modelId="{17FF9468-90E1-4868-9CC7-196C73371F0D}" type="pres">
      <dgm:prSet presAssocID="{46868B2F-0F96-48FC-B704-54A5D4C4C1DB}" presName="dummy" presStyleCnt="0"/>
      <dgm:spPr/>
    </dgm:pt>
    <dgm:pt modelId="{9A345AF9-FD51-4A9B-9904-99A72FD32A71}" type="pres">
      <dgm:prSet presAssocID="{D5704801-B364-4353-9CD2-B877B0F7BA0B}" presName="sibTrans" presStyleLbl="sibTrans2D1" presStyleIdx="1" presStyleCnt="5"/>
      <dgm:spPr/>
    </dgm:pt>
    <dgm:pt modelId="{ADC28FB8-99EA-4D90-AADB-0B9A4F5750F2}" type="pres">
      <dgm:prSet presAssocID="{7F7D3C84-1035-4135-A577-F0E6F8D6BF8A}" presName="node" presStyleLbl="node1" presStyleIdx="2" presStyleCnt="5">
        <dgm:presLayoutVars>
          <dgm:bulletEnabled val="1"/>
        </dgm:presLayoutVars>
      </dgm:prSet>
      <dgm:spPr/>
    </dgm:pt>
    <dgm:pt modelId="{FF6D0789-8ABA-4058-980A-290F3E2F824D}" type="pres">
      <dgm:prSet presAssocID="{7F7D3C84-1035-4135-A577-F0E6F8D6BF8A}" presName="dummy" presStyleCnt="0"/>
      <dgm:spPr/>
    </dgm:pt>
    <dgm:pt modelId="{09A94049-442D-4F04-8288-FA8EC0BC993C}" type="pres">
      <dgm:prSet presAssocID="{A00E761E-2A55-422C-9875-2BD912269B90}" presName="sibTrans" presStyleLbl="sibTrans2D1" presStyleIdx="2" presStyleCnt="5"/>
      <dgm:spPr/>
    </dgm:pt>
    <dgm:pt modelId="{1820DD7D-05CC-45D5-98E4-B8BC94B4CCF5}" type="pres">
      <dgm:prSet presAssocID="{A8E87EF4-4C45-48EA-9C6A-DA90B8685B93}" presName="node" presStyleLbl="node1" presStyleIdx="3" presStyleCnt="5">
        <dgm:presLayoutVars>
          <dgm:bulletEnabled val="1"/>
        </dgm:presLayoutVars>
      </dgm:prSet>
      <dgm:spPr/>
    </dgm:pt>
    <dgm:pt modelId="{98DDB7BB-557C-4898-AA12-400787A6F59B}" type="pres">
      <dgm:prSet presAssocID="{A8E87EF4-4C45-48EA-9C6A-DA90B8685B93}" presName="dummy" presStyleCnt="0"/>
      <dgm:spPr/>
    </dgm:pt>
    <dgm:pt modelId="{AD8131EB-759C-4B4C-B90F-56AC3A340938}" type="pres">
      <dgm:prSet presAssocID="{200492E3-A468-4144-B979-7FBB01754BE9}" presName="sibTrans" presStyleLbl="sibTrans2D1" presStyleIdx="3" presStyleCnt="5"/>
      <dgm:spPr/>
    </dgm:pt>
    <dgm:pt modelId="{76CC1631-A63A-436E-B0A0-5B4B6DE152B7}" type="pres">
      <dgm:prSet presAssocID="{29535834-C536-4BE6-BD68-0030FEDE8B67}" presName="node" presStyleLbl="node1" presStyleIdx="4" presStyleCnt="5">
        <dgm:presLayoutVars>
          <dgm:bulletEnabled val="1"/>
        </dgm:presLayoutVars>
      </dgm:prSet>
      <dgm:spPr/>
    </dgm:pt>
    <dgm:pt modelId="{CC88161A-0439-4B49-BE4A-7EC18EAD4F79}" type="pres">
      <dgm:prSet presAssocID="{29535834-C536-4BE6-BD68-0030FEDE8B67}" presName="dummy" presStyleCnt="0"/>
      <dgm:spPr/>
    </dgm:pt>
    <dgm:pt modelId="{FD557766-E1CA-45BA-A4C0-AAC35582204D}" type="pres">
      <dgm:prSet presAssocID="{5AC00D6E-40E9-456D-8D00-655ACFC02723}" presName="sibTrans" presStyleLbl="sibTrans2D1" presStyleIdx="4" presStyleCnt="5"/>
      <dgm:spPr/>
    </dgm:pt>
  </dgm:ptLst>
  <dgm:cxnLst>
    <dgm:cxn modelId="{5829D206-4172-4255-80E5-1FC18EFB14EB}" srcId="{3910AB86-6D1B-4D97-9961-A50C464E3D24}" destId="{46868B2F-0F96-48FC-B704-54A5D4C4C1DB}" srcOrd="1" destOrd="0" parTransId="{FB0F68A6-8464-45D2-AC38-3A4A9F73916C}" sibTransId="{D5704801-B364-4353-9CD2-B877B0F7BA0B}"/>
    <dgm:cxn modelId="{26DB5E09-9215-43D4-9AA8-7B50ED07B369}" type="presOf" srcId="{D5704801-B364-4353-9CD2-B877B0F7BA0B}" destId="{9A345AF9-FD51-4A9B-9904-99A72FD32A71}" srcOrd="0" destOrd="0" presId="urn:microsoft.com/office/officeart/2005/8/layout/radial6"/>
    <dgm:cxn modelId="{09EA9A12-B189-4A6A-84DD-C3245325E9DC}" srcId="{3910AB86-6D1B-4D97-9961-A50C464E3D24}" destId="{A8E87EF4-4C45-48EA-9C6A-DA90B8685B93}" srcOrd="3" destOrd="0" parTransId="{49498587-7A3F-43CA-9340-38682B49FB6F}" sibTransId="{200492E3-A468-4144-B979-7FBB01754BE9}"/>
    <dgm:cxn modelId="{CC50F313-74B6-49A3-A39E-1EB381CF87A4}" type="presOf" srcId="{5AC00D6E-40E9-456D-8D00-655ACFC02723}" destId="{FD557766-E1CA-45BA-A4C0-AAC35582204D}" srcOrd="0" destOrd="0" presId="urn:microsoft.com/office/officeart/2005/8/layout/radial6"/>
    <dgm:cxn modelId="{DB097348-A61D-445E-A95D-D899AB9191B1}" type="presOf" srcId="{200492E3-A468-4144-B979-7FBB01754BE9}" destId="{AD8131EB-759C-4B4C-B90F-56AC3A340938}" srcOrd="0" destOrd="0" presId="urn:microsoft.com/office/officeart/2005/8/layout/radial6"/>
    <dgm:cxn modelId="{F311F14F-5BBC-4BDE-9985-E6E4E7A8D51C}" srcId="{3910AB86-6D1B-4D97-9961-A50C464E3D24}" destId="{A33046D5-892A-4D47-B32D-4C631BD0DB27}" srcOrd="0" destOrd="0" parTransId="{CEEC48E8-FC38-4313-B11B-5E603F6EE2CC}" sibTransId="{4B2B5D49-6442-4E5A-BD03-4C0629547F23}"/>
    <dgm:cxn modelId="{62B0DD71-9308-4ACC-B971-5EA34E615523}" srcId="{3910AB86-6D1B-4D97-9961-A50C464E3D24}" destId="{7F7D3C84-1035-4135-A577-F0E6F8D6BF8A}" srcOrd="2" destOrd="0" parTransId="{11E481FC-E801-4D21-A38B-462A63E840D4}" sibTransId="{A00E761E-2A55-422C-9875-2BD912269B90}"/>
    <dgm:cxn modelId="{16581478-8DA9-443D-9E6D-16D3086EB87F}" srcId="{3910AB86-6D1B-4D97-9961-A50C464E3D24}" destId="{29535834-C536-4BE6-BD68-0030FEDE8B67}" srcOrd="4" destOrd="0" parTransId="{C6CF1CC3-5FE2-46E2-801E-15922885A984}" sibTransId="{5AC00D6E-40E9-456D-8D00-655ACFC02723}"/>
    <dgm:cxn modelId="{958E1280-D8D8-4D7E-9FA4-80417992BFEA}" type="presOf" srcId="{7F7D3C84-1035-4135-A577-F0E6F8D6BF8A}" destId="{ADC28FB8-99EA-4D90-AADB-0B9A4F5750F2}" srcOrd="0" destOrd="0" presId="urn:microsoft.com/office/officeart/2005/8/layout/radial6"/>
    <dgm:cxn modelId="{1D648D88-D8D2-4489-882C-088968020663}" type="presOf" srcId="{29535834-C536-4BE6-BD68-0030FEDE8B67}" destId="{76CC1631-A63A-436E-B0A0-5B4B6DE152B7}" srcOrd="0" destOrd="0" presId="urn:microsoft.com/office/officeart/2005/8/layout/radial6"/>
    <dgm:cxn modelId="{C5A41F94-836E-4B0C-9D28-C7EF586CD6FC}" type="presOf" srcId="{46868B2F-0F96-48FC-B704-54A5D4C4C1DB}" destId="{86F4593C-01A9-44F5-A25F-EA44DF9A2DA7}" srcOrd="0" destOrd="0" presId="urn:microsoft.com/office/officeart/2005/8/layout/radial6"/>
    <dgm:cxn modelId="{08FF8EA6-38A0-48C8-B821-6CA08560B941}" type="presOf" srcId="{A33046D5-892A-4D47-B32D-4C631BD0DB27}" destId="{F4AC7F19-AB36-4147-B330-5C0C8505F4FA}" srcOrd="0" destOrd="0" presId="urn:microsoft.com/office/officeart/2005/8/layout/radial6"/>
    <dgm:cxn modelId="{D874AFBD-C89B-4095-834A-A41DEAA99E01}" srcId="{57062337-9E04-42F7-9433-9A1D66A6EA3B}" destId="{3910AB86-6D1B-4D97-9961-A50C464E3D24}" srcOrd="0" destOrd="0" parTransId="{1841D621-EA8C-4451-9310-6BBA18AEB906}" sibTransId="{41345650-E5DE-4A24-B606-99D9C2BA047E}"/>
    <dgm:cxn modelId="{471F2BAF-825B-416C-9555-A558168E4B62}" type="presOf" srcId="{A8E87EF4-4C45-48EA-9C6A-DA90B8685B93}" destId="{1820DD7D-05CC-45D5-98E4-B8BC94B4CCF5}" srcOrd="0" destOrd="0" presId="urn:microsoft.com/office/officeart/2005/8/layout/radial6"/>
    <dgm:cxn modelId="{BF2A46E0-D0E2-4BEE-974D-AA863E6A3930}" type="presOf" srcId="{57062337-9E04-42F7-9433-9A1D66A6EA3B}" destId="{FE2EB03F-6D37-4FE8-9DFA-F14931F82833}" srcOrd="0" destOrd="0" presId="urn:microsoft.com/office/officeart/2005/8/layout/radial6"/>
    <dgm:cxn modelId="{39FD8CC0-403D-473D-892F-FD9DAB654C64}" type="presOf" srcId="{4B2B5D49-6442-4E5A-BD03-4C0629547F23}" destId="{41B8CA72-41A9-41B8-886B-274F1AC9AD06}" srcOrd="0" destOrd="0" presId="urn:microsoft.com/office/officeart/2005/8/layout/radial6"/>
    <dgm:cxn modelId="{C9AB55E8-DC8B-48AD-B7B3-054F88DFF0EC}" type="presOf" srcId="{3910AB86-6D1B-4D97-9961-A50C464E3D24}" destId="{4D6E81B5-B1BF-4E63-A44A-3AF3003FDE4B}" srcOrd="0" destOrd="0" presId="urn:microsoft.com/office/officeart/2005/8/layout/radial6"/>
    <dgm:cxn modelId="{19DC8DD6-3124-4030-BA9D-B0492E0C7933}" type="presOf" srcId="{A00E761E-2A55-422C-9875-2BD912269B90}" destId="{09A94049-442D-4F04-8288-FA8EC0BC993C}" srcOrd="0" destOrd="0" presId="urn:microsoft.com/office/officeart/2005/8/layout/radial6"/>
    <dgm:cxn modelId="{448C0FDE-6067-4C85-804B-545D4C3BCA47}" type="presParOf" srcId="{FE2EB03F-6D37-4FE8-9DFA-F14931F82833}" destId="{4D6E81B5-B1BF-4E63-A44A-3AF3003FDE4B}" srcOrd="0" destOrd="0" presId="urn:microsoft.com/office/officeart/2005/8/layout/radial6"/>
    <dgm:cxn modelId="{E24E6828-1EC0-4183-B339-0F323FA705F0}" type="presParOf" srcId="{FE2EB03F-6D37-4FE8-9DFA-F14931F82833}" destId="{F4AC7F19-AB36-4147-B330-5C0C8505F4FA}" srcOrd="1" destOrd="0" presId="urn:microsoft.com/office/officeart/2005/8/layout/radial6"/>
    <dgm:cxn modelId="{32ADD38F-4F0D-4AC0-8AAB-912C56DDA733}" type="presParOf" srcId="{FE2EB03F-6D37-4FE8-9DFA-F14931F82833}" destId="{A3843029-A32A-4FE8-93D2-81BCE8FEB882}" srcOrd="2" destOrd="0" presId="urn:microsoft.com/office/officeart/2005/8/layout/radial6"/>
    <dgm:cxn modelId="{58B9D9D6-911C-432C-88EA-C6BA70E0AEE5}" type="presParOf" srcId="{FE2EB03F-6D37-4FE8-9DFA-F14931F82833}" destId="{41B8CA72-41A9-41B8-886B-274F1AC9AD06}" srcOrd="3" destOrd="0" presId="urn:microsoft.com/office/officeart/2005/8/layout/radial6"/>
    <dgm:cxn modelId="{FAFE00A3-88BB-4C97-A097-CD0EE5FDCB53}" type="presParOf" srcId="{FE2EB03F-6D37-4FE8-9DFA-F14931F82833}" destId="{86F4593C-01A9-44F5-A25F-EA44DF9A2DA7}" srcOrd="4" destOrd="0" presId="urn:microsoft.com/office/officeart/2005/8/layout/radial6"/>
    <dgm:cxn modelId="{61E9240B-2EBD-47E0-8BFE-4B005CCDDC24}" type="presParOf" srcId="{FE2EB03F-6D37-4FE8-9DFA-F14931F82833}" destId="{17FF9468-90E1-4868-9CC7-196C73371F0D}" srcOrd="5" destOrd="0" presId="urn:microsoft.com/office/officeart/2005/8/layout/radial6"/>
    <dgm:cxn modelId="{78ED7325-6BAF-47D2-A9FD-5ED338A11F2C}" type="presParOf" srcId="{FE2EB03F-6D37-4FE8-9DFA-F14931F82833}" destId="{9A345AF9-FD51-4A9B-9904-99A72FD32A71}" srcOrd="6" destOrd="0" presId="urn:microsoft.com/office/officeart/2005/8/layout/radial6"/>
    <dgm:cxn modelId="{F3C3E510-0628-4C3D-B86C-92FCA9BE859E}" type="presParOf" srcId="{FE2EB03F-6D37-4FE8-9DFA-F14931F82833}" destId="{ADC28FB8-99EA-4D90-AADB-0B9A4F5750F2}" srcOrd="7" destOrd="0" presId="urn:microsoft.com/office/officeart/2005/8/layout/radial6"/>
    <dgm:cxn modelId="{073F05A3-D3BC-4416-8D10-D3524AD9C3E1}" type="presParOf" srcId="{FE2EB03F-6D37-4FE8-9DFA-F14931F82833}" destId="{FF6D0789-8ABA-4058-980A-290F3E2F824D}" srcOrd="8" destOrd="0" presId="urn:microsoft.com/office/officeart/2005/8/layout/radial6"/>
    <dgm:cxn modelId="{62EFBF89-B740-4B5D-8D2B-744CCA8A0746}" type="presParOf" srcId="{FE2EB03F-6D37-4FE8-9DFA-F14931F82833}" destId="{09A94049-442D-4F04-8288-FA8EC0BC993C}" srcOrd="9" destOrd="0" presId="urn:microsoft.com/office/officeart/2005/8/layout/radial6"/>
    <dgm:cxn modelId="{8BFCF52A-7D01-495F-8CDF-9A9F27CEC43B}" type="presParOf" srcId="{FE2EB03F-6D37-4FE8-9DFA-F14931F82833}" destId="{1820DD7D-05CC-45D5-98E4-B8BC94B4CCF5}" srcOrd="10" destOrd="0" presId="urn:microsoft.com/office/officeart/2005/8/layout/radial6"/>
    <dgm:cxn modelId="{34EDC32D-BE39-4270-B756-EDB10284C644}" type="presParOf" srcId="{FE2EB03F-6D37-4FE8-9DFA-F14931F82833}" destId="{98DDB7BB-557C-4898-AA12-400787A6F59B}" srcOrd="11" destOrd="0" presId="urn:microsoft.com/office/officeart/2005/8/layout/radial6"/>
    <dgm:cxn modelId="{35AAB16E-BA2B-4930-9BCC-352624560071}" type="presParOf" srcId="{FE2EB03F-6D37-4FE8-9DFA-F14931F82833}" destId="{AD8131EB-759C-4B4C-B90F-56AC3A340938}" srcOrd="12" destOrd="0" presId="urn:microsoft.com/office/officeart/2005/8/layout/radial6"/>
    <dgm:cxn modelId="{00204937-46ED-45D6-9FBB-80E8E3B9344B}" type="presParOf" srcId="{FE2EB03F-6D37-4FE8-9DFA-F14931F82833}" destId="{76CC1631-A63A-436E-B0A0-5B4B6DE152B7}" srcOrd="13" destOrd="0" presId="urn:microsoft.com/office/officeart/2005/8/layout/radial6"/>
    <dgm:cxn modelId="{1E44CFEC-51DD-4090-9C7D-D9818BF4270C}" type="presParOf" srcId="{FE2EB03F-6D37-4FE8-9DFA-F14931F82833}" destId="{CC88161A-0439-4B49-BE4A-7EC18EAD4F79}" srcOrd="14" destOrd="0" presId="urn:microsoft.com/office/officeart/2005/8/layout/radial6"/>
    <dgm:cxn modelId="{3B8BFDC5-4C36-440C-97A3-858AF0CD131D}" type="presParOf" srcId="{FE2EB03F-6D37-4FE8-9DFA-F14931F82833}" destId="{FD557766-E1CA-45BA-A4C0-AAC35582204D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062337-9E04-42F7-9433-9A1D66A6EA3B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3910AB86-6D1B-4D97-9961-A50C464E3D24}">
      <dgm:prSet phldrT="[Tekst]"/>
      <dgm:spPr/>
      <dgm:t>
        <a:bodyPr/>
        <a:lstStyle/>
        <a:p>
          <a:r>
            <a:rPr lang="pl-PL"/>
            <a:t>KPI</a:t>
          </a:r>
          <a:endParaRPr lang="pl-PL" dirty="0"/>
        </a:p>
      </dgm:t>
    </dgm:pt>
    <dgm:pt modelId="{1841D621-EA8C-4451-9310-6BBA18AEB906}" type="parTrans" cxnId="{D874AFBD-C89B-4095-834A-A41DEAA99E01}">
      <dgm:prSet/>
      <dgm:spPr/>
      <dgm:t>
        <a:bodyPr/>
        <a:lstStyle/>
        <a:p>
          <a:endParaRPr lang="pl-PL"/>
        </a:p>
      </dgm:t>
    </dgm:pt>
    <dgm:pt modelId="{41345650-E5DE-4A24-B606-99D9C2BA047E}" type="sibTrans" cxnId="{D874AFBD-C89B-4095-834A-A41DEAA99E01}">
      <dgm:prSet/>
      <dgm:spPr/>
      <dgm:t>
        <a:bodyPr/>
        <a:lstStyle/>
        <a:p>
          <a:endParaRPr lang="pl-PL"/>
        </a:p>
      </dgm:t>
    </dgm:pt>
    <dgm:pt modelId="{4D4FC88C-09DA-484F-A8DB-A56FD761AC06}">
      <dgm:prSet phldrT="[Tekst]"/>
      <dgm:spPr/>
      <dgm:t>
        <a:bodyPr/>
        <a:lstStyle/>
        <a:p>
          <a:r>
            <a:rPr lang="pl-PL" dirty="0"/>
            <a:t>Konkretny</a:t>
          </a:r>
        </a:p>
      </dgm:t>
    </dgm:pt>
    <dgm:pt modelId="{72BC0E59-D367-45C5-AA29-A34A80BAEC5A}" type="parTrans" cxnId="{44D9CAFE-FE36-4587-A950-35A627432C0D}">
      <dgm:prSet/>
      <dgm:spPr/>
      <dgm:t>
        <a:bodyPr/>
        <a:lstStyle/>
        <a:p>
          <a:endParaRPr lang="pl-PL"/>
        </a:p>
      </dgm:t>
    </dgm:pt>
    <dgm:pt modelId="{4A0C2AD0-15E6-4209-BB72-3694F6127E16}" type="sibTrans" cxnId="{44D9CAFE-FE36-4587-A950-35A627432C0D}">
      <dgm:prSet/>
      <dgm:spPr/>
      <dgm:t>
        <a:bodyPr/>
        <a:lstStyle/>
        <a:p>
          <a:endParaRPr lang="pl-PL"/>
        </a:p>
      </dgm:t>
    </dgm:pt>
    <dgm:pt modelId="{5DDE7C45-3159-4C56-8447-F49624663D69}">
      <dgm:prSet/>
      <dgm:spPr/>
      <dgm:t>
        <a:bodyPr/>
        <a:lstStyle/>
        <a:p>
          <a:r>
            <a:rPr lang="pl-PL" dirty="0" err="1"/>
            <a:t>Mierzalny</a:t>
          </a:r>
        </a:p>
      </dgm:t>
    </dgm:pt>
    <dgm:pt modelId="{0DDFC406-4EA7-4BE8-B5A3-8340872F07B4}" type="parTrans" cxnId="{0221370C-362C-42CA-A283-D1DB6E863BCF}">
      <dgm:prSet/>
      <dgm:spPr/>
      <dgm:t>
        <a:bodyPr/>
        <a:lstStyle/>
        <a:p>
          <a:endParaRPr lang="pl-PL"/>
        </a:p>
      </dgm:t>
    </dgm:pt>
    <dgm:pt modelId="{E3A57DA2-88A3-47F8-A526-13059ABFF819}" type="sibTrans" cxnId="{0221370C-362C-42CA-A283-D1DB6E863BCF}">
      <dgm:prSet/>
      <dgm:spPr/>
      <dgm:t>
        <a:bodyPr/>
        <a:lstStyle/>
        <a:p>
          <a:endParaRPr lang="pl-PL"/>
        </a:p>
      </dgm:t>
    </dgm:pt>
    <dgm:pt modelId="{1F174F98-5C04-4605-98FD-8EF8339C8CD4}">
      <dgm:prSet/>
      <dgm:spPr/>
      <dgm:t>
        <a:bodyPr/>
        <a:lstStyle/>
        <a:p>
          <a:r>
            <a:rPr lang="pl-PL" dirty="0" err="1"/>
            <a:t>Osiągalny</a:t>
          </a:r>
        </a:p>
      </dgm:t>
    </dgm:pt>
    <dgm:pt modelId="{FFF79AA5-25EB-4B20-8070-7D3466A3FB30}" type="parTrans" cxnId="{FD1D2859-74A8-480C-9F71-D34636B10FE7}">
      <dgm:prSet/>
      <dgm:spPr/>
      <dgm:t>
        <a:bodyPr/>
        <a:lstStyle/>
        <a:p>
          <a:endParaRPr lang="pl-PL"/>
        </a:p>
      </dgm:t>
    </dgm:pt>
    <dgm:pt modelId="{30065BE0-68FD-4D3C-A9F1-F5A216C86BED}" type="sibTrans" cxnId="{FD1D2859-74A8-480C-9F71-D34636B10FE7}">
      <dgm:prSet/>
      <dgm:spPr/>
      <dgm:t>
        <a:bodyPr/>
        <a:lstStyle/>
        <a:p>
          <a:endParaRPr lang="pl-PL"/>
        </a:p>
      </dgm:t>
    </dgm:pt>
    <dgm:pt modelId="{97BF90D6-E97A-40C2-A93B-D477AEB957F9}">
      <dgm:prSet/>
      <dgm:spPr/>
      <dgm:t>
        <a:bodyPr/>
        <a:lstStyle/>
        <a:p>
          <a:r>
            <a:rPr lang="pl-PL" dirty="0" err="1"/>
            <a:t>Określony w czasie</a:t>
          </a:r>
        </a:p>
      </dgm:t>
    </dgm:pt>
    <dgm:pt modelId="{80C5FB59-2BB0-4F30-8DC9-D828E15190A4}" type="parTrans" cxnId="{6A2B89DE-0DA3-4A7A-BA25-751216B226C8}">
      <dgm:prSet/>
      <dgm:spPr/>
      <dgm:t>
        <a:bodyPr/>
        <a:lstStyle/>
        <a:p>
          <a:endParaRPr lang="pl-PL"/>
        </a:p>
      </dgm:t>
    </dgm:pt>
    <dgm:pt modelId="{29D8D3EC-680E-4C71-A0B4-80C9468F0E2C}" type="sibTrans" cxnId="{6A2B89DE-0DA3-4A7A-BA25-751216B226C8}">
      <dgm:prSet/>
      <dgm:spPr/>
      <dgm:t>
        <a:bodyPr/>
        <a:lstStyle/>
        <a:p>
          <a:endParaRPr lang="pl-PL"/>
        </a:p>
      </dgm:t>
    </dgm:pt>
    <dgm:pt modelId="{73AE556B-EA3A-4A25-972D-CDC7FA3910EB}">
      <dgm:prSet/>
      <dgm:spPr/>
      <dgm:t>
        <a:bodyPr/>
        <a:lstStyle/>
        <a:p>
          <a:r>
            <a:rPr lang="pl-PL" dirty="0" err="1"/>
            <a:t>Istotny</a:t>
          </a:r>
        </a:p>
      </dgm:t>
    </dgm:pt>
    <dgm:pt modelId="{8CF3DBC6-172A-402D-99B0-7C8D781D3C02}" type="parTrans" cxnId="{C01EEBDD-FCD5-4CE7-976D-8DA989B1026C}">
      <dgm:prSet/>
      <dgm:spPr/>
      <dgm:t>
        <a:bodyPr/>
        <a:lstStyle/>
        <a:p>
          <a:endParaRPr lang="pl-PL"/>
        </a:p>
      </dgm:t>
    </dgm:pt>
    <dgm:pt modelId="{FFF0E222-4852-48CC-A6DE-9B2D58CE22B5}" type="sibTrans" cxnId="{C01EEBDD-FCD5-4CE7-976D-8DA989B1026C}">
      <dgm:prSet/>
      <dgm:spPr/>
      <dgm:t>
        <a:bodyPr/>
        <a:lstStyle/>
        <a:p>
          <a:endParaRPr lang="pl-PL"/>
        </a:p>
      </dgm:t>
    </dgm:pt>
    <dgm:pt modelId="{FE2EB03F-6D37-4FE8-9DFA-F14931F82833}" type="pres">
      <dgm:prSet presAssocID="{57062337-9E04-42F7-9433-9A1D66A6EA3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D6E81B5-B1BF-4E63-A44A-3AF3003FDE4B}" type="pres">
      <dgm:prSet presAssocID="{3910AB86-6D1B-4D97-9961-A50C464E3D24}" presName="centerShape" presStyleLbl="node0" presStyleIdx="0" presStyleCnt="1"/>
      <dgm:spPr/>
    </dgm:pt>
    <dgm:pt modelId="{00C1A190-3F65-4767-973C-B682B0DD81FD}" type="pres">
      <dgm:prSet presAssocID="{4D4FC88C-09DA-484F-A8DB-A56FD761AC06}" presName="node" presStyleLbl="node1" presStyleIdx="0" presStyleCnt="5">
        <dgm:presLayoutVars>
          <dgm:bulletEnabled val="1"/>
        </dgm:presLayoutVars>
      </dgm:prSet>
      <dgm:spPr/>
    </dgm:pt>
    <dgm:pt modelId="{3440A5E8-1C22-4F5C-845D-B639FC1B8F45}" type="pres">
      <dgm:prSet presAssocID="{4D4FC88C-09DA-484F-A8DB-A56FD761AC06}" presName="dummy" presStyleCnt="0"/>
      <dgm:spPr/>
    </dgm:pt>
    <dgm:pt modelId="{DC297731-3231-4EE8-834F-19958814114C}" type="pres">
      <dgm:prSet presAssocID="{4A0C2AD0-15E6-4209-BB72-3694F6127E16}" presName="sibTrans" presStyleLbl="sibTrans2D1" presStyleIdx="0" presStyleCnt="5"/>
      <dgm:spPr/>
    </dgm:pt>
    <dgm:pt modelId="{B583DE37-025C-4529-A347-87F5167E932C}" type="pres">
      <dgm:prSet presAssocID="{5DDE7C45-3159-4C56-8447-F49624663D69}" presName="node" presStyleLbl="node1" presStyleIdx="1" presStyleCnt="5">
        <dgm:presLayoutVars>
          <dgm:bulletEnabled val="1"/>
        </dgm:presLayoutVars>
      </dgm:prSet>
      <dgm:spPr/>
    </dgm:pt>
    <dgm:pt modelId="{4D3598CC-95A5-428D-BEEF-25485C6D0FC1}" type="pres">
      <dgm:prSet presAssocID="{5DDE7C45-3159-4C56-8447-F49624663D69}" presName="dummy" presStyleCnt="0"/>
      <dgm:spPr/>
    </dgm:pt>
    <dgm:pt modelId="{951F5E47-DFCC-44AF-B0EF-0382735B9183}" type="pres">
      <dgm:prSet presAssocID="{E3A57DA2-88A3-47F8-A526-13059ABFF819}" presName="sibTrans" presStyleLbl="sibTrans2D1" presStyleIdx="1" presStyleCnt="5"/>
      <dgm:spPr/>
    </dgm:pt>
    <dgm:pt modelId="{6EDE16D8-CB8E-42B7-A1E2-57FFEC6BCE54}" type="pres">
      <dgm:prSet presAssocID="{1F174F98-5C04-4605-98FD-8EF8339C8CD4}" presName="node" presStyleLbl="node1" presStyleIdx="2" presStyleCnt="5">
        <dgm:presLayoutVars>
          <dgm:bulletEnabled val="1"/>
        </dgm:presLayoutVars>
      </dgm:prSet>
      <dgm:spPr/>
    </dgm:pt>
    <dgm:pt modelId="{4AC7AB58-758D-4BA2-A4C0-09A0AB57F2CF}" type="pres">
      <dgm:prSet presAssocID="{1F174F98-5C04-4605-98FD-8EF8339C8CD4}" presName="dummy" presStyleCnt="0"/>
      <dgm:spPr/>
    </dgm:pt>
    <dgm:pt modelId="{5B94AE04-4A0F-482E-BA1D-2195EF5C98B5}" type="pres">
      <dgm:prSet presAssocID="{30065BE0-68FD-4D3C-A9F1-F5A216C86BED}" presName="sibTrans" presStyleLbl="sibTrans2D1" presStyleIdx="2" presStyleCnt="5"/>
      <dgm:spPr/>
    </dgm:pt>
    <dgm:pt modelId="{88D7B4AF-AD31-454F-BB5F-C32015819F5E}" type="pres">
      <dgm:prSet presAssocID="{97BF90D6-E97A-40C2-A93B-D477AEB957F9}" presName="node" presStyleLbl="node1" presStyleIdx="3" presStyleCnt="5">
        <dgm:presLayoutVars>
          <dgm:bulletEnabled val="1"/>
        </dgm:presLayoutVars>
      </dgm:prSet>
      <dgm:spPr/>
    </dgm:pt>
    <dgm:pt modelId="{EB8EFCED-1E20-4B5D-8AC5-30681B802326}" type="pres">
      <dgm:prSet presAssocID="{97BF90D6-E97A-40C2-A93B-D477AEB957F9}" presName="dummy" presStyleCnt="0"/>
      <dgm:spPr/>
    </dgm:pt>
    <dgm:pt modelId="{F067F6F7-86E8-4D91-9C2D-1A16AE797F3B}" type="pres">
      <dgm:prSet presAssocID="{29D8D3EC-680E-4C71-A0B4-80C9468F0E2C}" presName="sibTrans" presStyleLbl="sibTrans2D1" presStyleIdx="3" presStyleCnt="5"/>
      <dgm:spPr/>
    </dgm:pt>
    <dgm:pt modelId="{AC21958A-77FD-482A-8D77-668B863991A4}" type="pres">
      <dgm:prSet presAssocID="{73AE556B-EA3A-4A25-972D-CDC7FA3910EB}" presName="node" presStyleLbl="node1" presStyleIdx="4" presStyleCnt="5">
        <dgm:presLayoutVars>
          <dgm:bulletEnabled val="1"/>
        </dgm:presLayoutVars>
      </dgm:prSet>
      <dgm:spPr/>
    </dgm:pt>
    <dgm:pt modelId="{CB7D67A3-A381-4EF2-8B17-6445F4A96896}" type="pres">
      <dgm:prSet presAssocID="{73AE556B-EA3A-4A25-972D-CDC7FA3910EB}" presName="dummy" presStyleCnt="0"/>
      <dgm:spPr/>
    </dgm:pt>
    <dgm:pt modelId="{805F7C62-B5EB-471A-AA84-5DE6E9EE4E9A}" type="pres">
      <dgm:prSet presAssocID="{FFF0E222-4852-48CC-A6DE-9B2D58CE22B5}" presName="sibTrans" presStyleLbl="sibTrans2D1" presStyleIdx="4" presStyleCnt="5"/>
      <dgm:spPr/>
    </dgm:pt>
  </dgm:ptLst>
  <dgm:cxnLst>
    <dgm:cxn modelId="{0221370C-362C-42CA-A283-D1DB6E863BCF}" srcId="{3910AB86-6D1B-4D97-9961-A50C464E3D24}" destId="{5DDE7C45-3159-4C56-8447-F49624663D69}" srcOrd="1" destOrd="0" parTransId="{0DDFC406-4EA7-4BE8-B5A3-8340872F07B4}" sibTransId="{E3A57DA2-88A3-47F8-A526-13059ABFF819}"/>
    <dgm:cxn modelId="{4BC2A511-598A-4C98-B025-077A6456539F}" type="presOf" srcId="{1F174F98-5C04-4605-98FD-8EF8339C8CD4}" destId="{6EDE16D8-CB8E-42B7-A1E2-57FFEC6BCE54}" srcOrd="0" destOrd="0" presId="urn:microsoft.com/office/officeart/2005/8/layout/radial6"/>
    <dgm:cxn modelId="{D1163361-7D5F-4951-A1E1-5FB56D994305}" type="presOf" srcId="{4A0C2AD0-15E6-4209-BB72-3694F6127E16}" destId="{DC297731-3231-4EE8-834F-19958814114C}" srcOrd="0" destOrd="0" presId="urn:microsoft.com/office/officeart/2005/8/layout/radial6"/>
    <dgm:cxn modelId="{10018B57-F1B0-471E-AFCA-450F1368369C}" type="presOf" srcId="{97BF90D6-E97A-40C2-A93B-D477AEB957F9}" destId="{88D7B4AF-AD31-454F-BB5F-C32015819F5E}" srcOrd="0" destOrd="0" presId="urn:microsoft.com/office/officeart/2005/8/layout/radial6"/>
    <dgm:cxn modelId="{FD1D2859-74A8-480C-9F71-D34636B10FE7}" srcId="{3910AB86-6D1B-4D97-9961-A50C464E3D24}" destId="{1F174F98-5C04-4605-98FD-8EF8339C8CD4}" srcOrd="2" destOrd="0" parTransId="{FFF79AA5-25EB-4B20-8070-7D3466A3FB30}" sibTransId="{30065BE0-68FD-4D3C-A9F1-F5A216C86BED}"/>
    <dgm:cxn modelId="{879E3196-BBA7-404C-A872-8BEE3068D8FB}" type="presOf" srcId="{29D8D3EC-680E-4C71-A0B4-80C9468F0E2C}" destId="{F067F6F7-86E8-4D91-9C2D-1A16AE797F3B}" srcOrd="0" destOrd="0" presId="urn:microsoft.com/office/officeart/2005/8/layout/radial6"/>
    <dgm:cxn modelId="{A273F88C-959A-4FDB-A8AE-EFD06876B885}" type="presOf" srcId="{4D4FC88C-09DA-484F-A8DB-A56FD761AC06}" destId="{00C1A190-3F65-4767-973C-B682B0DD81FD}" srcOrd="0" destOrd="0" presId="urn:microsoft.com/office/officeart/2005/8/layout/radial6"/>
    <dgm:cxn modelId="{6083D89C-F766-4F2E-9839-E80998786849}" type="presOf" srcId="{E3A57DA2-88A3-47F8-A526-13059ABFF819}" destId="{951F5E47-DFCC-44AF-B0EF-0382735B9183}" srcOrd="0" destOrd="0" presId="urn:microsoft.com/office/officeart/2005/8/layout/radial6"/>
    <dgm:cxn modelId="{57EF57A3-A1E7-44D9-983B-1FA6E6F5952B}" type="presOf" srcId="{73AE556B-EA3A-4A25-972D-CDC7FA3910EB}" destId="{AC21958A-77FD-482A-8D77-668B863991A4}" srcOrd="0" destOrd="0" presId="urn:microsoft.com/office/officeart/2005/8/layout/radial6"/>
    <dgm:cxn modelId="{D874AFBD-C89B-4095-834A-A41DEAA99E01}" srcId="{57062337-9E04-42F7-9433-9A1D66A6EA3B}" destId="{3910AB86-6D1B-4D97-9961-A50C464E3D24}" srcOrd="0" destOrd="0" parTransId="{1841D621-EA8C-4451-9310-6BBA18AEB906}" sibTransId="{41345650-E5DE-4A24-B606-99D9C2BA047E}"/>
    <dgm:cxn modelId="{439D28D7-566F-4569-9CFA-6EF7CF0D6316}" type="presOf" srcId="{30065BE0-68FD-4D3C-A9F1-F5A216C86BED}" destId="{5B94AE04-4A0F-482E-BA1D-2195EF5C98B5}" srcOrd="0" destOrd="0" presId="urn:microsoft.com/office/officeart/2005/8/layout/radial6"/>
    <dgm:cxn modelId="{BF2A46E0-D0E2-4BEE-974D-AA863E6A3930}" type="presOf" srcId="{57062337-9E04-42F7-9433-9A1D66A6EA3B}" destId="{FE2EB03F-6D37-4FE8-9DFA-F14931F82833}" srcOrd="0" destOrd="0" presId="urn:microsoft.com/office/officeart/2005/8/layout/radial6"/>
    <dgm:cxn modelId="{C9AB55E8-DC8B-48AD-B7B3-054F88DFF0EC}" type="presOf" srcId="{3910AB86-6D1B-4D97-9961-A50C464E3D24}" destId="{4D6E81B5-B1BF-4E63-A44A-3AF3003FDE4B}" srcOrd="0" destOrd="0" presId="urn:microsoft.com/office/officeart/2005/8/layout/radial6"/>
    <dgm:cxn modelId="{993353CD-3E7B-4E03-A045-9E0E643ACF5C}" type="presOf" srcId="{5DDE7C45-3159-4C56-8447-F49624663D69}" destId="{B583DE37-025C-4529-A347-87F5167E932C}" srcOrd="0" destOrd="0" presId="urn:microsoft.com/office/officeart/2005/8/layout/radial6"/>
    <dgm:cxn modelId="{6D6B7DEF-9BF8-4E5D-8785-292A0B289FF0}" type="presOf" srcId="{FFF0E222-4852-48CC-A6DE-9B2D58CE22B5}" destId="{805F7C62-B5EB-471A-AA84-5DE6E9EE4E9A}" srcOrd="0" destOrd="0" presId="urn:microsoft.com/office/officeart/2005/8/layout/radial6"/>
    <dgm:cxn modelId="{C01EEBDD-FCD5-4CE7-976D-8DA989B1026C}" srcId="{3910AB86-6D1B-4D97-9961-A50C464E3D24}" destId="{73AE556B-EA3A-4A25-972D-CDC7FA3910EB}" srcOrd="4" destOrd="0" parTransId="{8CF3DBC6-172A-402D-99B0-7C8D781D3C02}" sibTransId="{FFF0E222-4852-48CC-A6DE-9B2D58CE22B5}"/>
    <dgm:cxn modelId="{6A2B89DE-0DA3-4A7A-BA25-751216B226C8}" srcId="{3910AB86-6D1B-4D97-9961-A50C464E3D24}" destId="{97BF90D6-E97A-40C2-A93B-D477AEB957F9}" srcOrd="3" destOrd="0" parTransId="{80C5FB59-2BB0-4F30-8DC9-D828E15190A4}" sibTransId="{29D8D3EC-680E-4C71-A0B4-80C9468F0E2C}"/>
    <dgm:cxn modelId="{44D9CAFE-FE36-4587-A950-35A627432C0D}" srcId="{3910AB86-6D1B-4D97-9961-A50C464E3D24}" destId="{4D4FC88C-09DA-484F-A8DB-A56FD761AC06}" srcOrd="0" destOrd="0" parTransId="{72BC0E59-D367-45C5-AA29-A34A80BAEC5A}" sibTransId="{4A0C2AD0-15E6-4209-BB72-3694F6127E16}"/>
    <dgm:cxn modelId="{448C0FDE-6067-4C85-804B-545D4C3BCA47}" type="presParOf" srcId="{FE2EB03F-6D37-4FE8-9DFA-F14931F82833}" destId="{4D6E81B5-B1BF-4E63-A44A-3AF3003FDE4B}" srcOrd="0" destOrd="0" presId="urn:microsoft.com/office/officeart/2005/8/layout/radial6"/>
    <dgm:cxn modelId="{9140B174-B71E-465C-8DA1-96EF4635C16A}" type="presParOf" srcId="{FE2EB03F-6D37-4FE8-9DFA-F14931F82833}" destId="{00C1A190-3F65-4767-973C-B682B0DD81FD}" srcOrd="1" destOrd="0" presId="urn:microsoft.com/office/officeart/2005/8/layout/radial6"/>
    <dgm:cxn modelId="{959EE04F-1C6F-4D53-95EE-B6A4BA9929F3}" type="presParOf" srcId="{FE2EB03F-6D37-4FE8-9DFA-F14931F82833}" destId="{3440A5E8-1C22-4F5C-845D-B639FC1B8F45}" srcOrd="2" destOrd="0" presId="urn:microsoft.com/office/officeart/2005/8/layout/radial6"/>
    <dgm:cxn modelId="{5982A991-A866-4754-9BB3-A846B5160820}" type="presParOf" srcId="{FE2EB03F-6D37-4FE8-9DFA-F14931F82833}" destId="{DC297731-3231-4EE8-834F-19958814114C}" srcOrd="3" destOrd="0" presId="urn:microsoft.com/office/officeart/2005/8/layout/radial6"/>
    <dgm:cxn modelId="{D6D8F8CD-CFDD-4711-ABD3-DFE7A36262F7}" type="presParOf" srcId="{FE2EB03F-6D37-4FE8-9DFA-F14931F82833}" destId="{B583DE37-025C-4529-A347-87F5167E932C}" srcOrd="4" destOrd="0" presId="urn:microsoft.com/office/officeart/2005/8/layout/radial6"/>
    <dgm:cxn modelId="{2369BF84-0661-40F0-908F-6F61E054E76A}" type="presParOf" srcId="{FE2EB03F-6D37-4FE8-9DFA-F14931F82833}" destId="{4D3598CC-95A5-428D-BEEF-25485C6D0FC1}" srcOrd="5" destOrd="0" presId="urn:microsoft.com/office/officeart/2005/8/layout/radial6"/>
    <dgm:cxn modelId="{07F6AD47-599B-4755-A7E6-64DF5E0DCE80}" type="presParOf" srcId="{FE2EB03F-6D37-4FE8-9DFA-F14931F82833}" destId="{951F5E47-DFCC-44AF-B0EF-0382735B9183}" srcOrd="6" destOrd="0" presId="urn:microsoft.com/office/officeart/2005/8/layout/radial6"/>
    <dgm:cxn modelId="{DD06C5B3-4590-465A-B68C-381F8D088A46}" type="presParOf" srcId="{FE2EB03F-6D37-4FE8-9DFA-F14931F82833}" destId="{6EDE16D8-CB8E-42B7-A1E2-57FFEC6BCE54}" srcOrd="7" destOrd="0" presId="urn:microsoft.com/office/officeart/2005/8/layout/radial6"/>
    <dgm:cxn modelId="{E975C40F-C5F8-4C64-A498-45E74C335DE2}" type="presParOf" srcId="{FE2EB03F-6D37-4FE8-9DFA-F14931F82833}" destId="{4AC7AB58-758D-4BA2-A4C0-09A0AB57F2CF}" srcOrd="8" destOrd="0" presId="urn:microsoft.com/office/officeart/2005/8/layout/radial6"/>
    <dgm:cxn modelId="{B435AFC6-95FF-4005-919F-F8B22E9BB67A}" type="presParOf" srcId="{FE2EB03F-6D37-4FE8-9DFA-F14931F82833}" destId="{5B94AE04-4A0F-482E-BA1D-2195EF5C98B5}" srcOrd="9" destOrd="0" presId="urn:microsoft.com/office/officeart/2005/8/layout/radial6"/>
    <dgm:cxn modelId="{09226A31-D52B-4E8F-A089-CD57650EA76F}" type="presParOf" srcId="{FE2EB03F-6D37-4FE8-9DFA-F14931F82833}" destId="{88D7B4AF-AD31-454F-BB5F-C32015819F5E}" srcOrd="10" destOrd="0" presId="urn:microsoft.com/office/officeart/2005/8/layout/radial6"/>
    <dgm:cxn modelId="{F618CA3C-DFAC-4119-9771-FC03B3E37412}" type="presParOf" srcId="{FE2EB03F-6D37-4FE8-9DFA-F14931F82833}" destId="{EB8EFCED-1E20-4B5D-8AC5-30681B802326}" srcOrd="11" destOrd="0" presId="urn:microsoft.com/office/officeart/2005/8/layout/radial6"/>
    <dgm:cxn modelId="{C1CDA2C9-2732-4154-96A7-59F843805767}" type="presParOf" srcId="{FE2EB03F-6D37-4FE8-9DFA-F14931F82833}" destId="{F067F6F7-86E8-4D91-9C2D-1A16AE797F3B}" srcOrd="12" destOrd="0" presId="urn:microsoft.com/office/officeart/2005/8/layout/radial6"/>
    <dgm:cxn modelId="{49BEBFA1-CA26-468A-A3FD-E5804D747E7A}" type="presParOf" srcId="{FE2EB03F-6D37-4FE8-9DFA-F14931F82833}" destId="{AC21958A-77FD-482A-8D77-668B863991A4}" srcOrd="13" destOrd="0" presId="urn:microsoft.com/office/officeart/2005/8/layout/radial6"/>
    <dgm:cxn modelId="{1DE71C81-9289-4AAE-83A4-B0D2FDC8EC75}" type="presParOf" srcId="{FE2EB03F-6D37-4FE8-9DFA-F14931F82833}" destId="{CB7D67A3-A381-4EF2-8B17-6445F4A96896}" srcOrd="14" destOrd="0" presId="urn:microsoft.com/office/officeart/2005/8/layout/radial6"/>
    <dgm:cxn modelId="{B4D57920-6CC8-4290-A8E6-3E964E9F1BD4}" type="presParOf" srcId="{FE2EB03F-6D37-4FE8-9DFA-F14931F82833}" destId="{805F7C62-B5EB-471A-AA84-5DE6E9EE4E9A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65FD8-9D9F-4965-8CBD-7FAE474A7A73}">
      <dsp:nvSpPr>
        <dsp:cNvPr id="0" name=""/>
        <dsp:cNvSpPr/>
      </dsp:nvSpPr>
      <dsp:spPr>
        <a:xfrm>
          <a:off x="2345860" y="2256859"/>
          <a:ext cx="562589" cy="1608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1294" y="0"/>
              </a:lnTo>
              <a:lnTo>
                <a:pt x="281294" y="1608012"/>
              </a:lnTo>
              <a:lnTo>
                <a:pt x="562589" y="16080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00" kern="1200"/>
        </a:p>
      </dsp:txBody>
      <dsp:txXfrm>
        <a:off x="2584565" y="3018276"/>
        <a:ext cx="85179" cy="85179"/>
      </dsp:txXfrm>
    </dsp:sp>
    <dsp:sp modelId="{82B998F3-5516-418B-8CEC-ED26A97A569E}">
      <dsp:nvSpPr>
        <dsp:cNvPr id="0" name=""/>
        <dsp:cNvSpPr/>
      </dsp:nvSpPr>
      <dsp:spPr>
        <a:xfrm>
          <a:off x="2345860" y="2256859"/>
          <a:ext cx="562589" cy="536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1294" y="0"/>
              </a:lnTo>
              <a:lnTo>
                <a:pt x="281294" y="536004"/>
              </a:lnTo>
              <a:lnTo>
                <a:pt x="562589" y="5360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2607729" y="2505435"/>
        <a:ext cx="38852" cy="38852"/>
      </dsp:txXfrm>
    </dsp:sp>
    <dsp:sp modelId="{AC48DB26-CD48-4E97-B98A-AF91E8B514E5}">
      <dsp:nvSpPr>
        <dsp:cNvPr id="0" name=""/>
        <dsp:cNvSpPr/>
      </dsp:nvSpPr>
      <dsp:spPr>
        <a:xfrm>
          <a:off x="2345860" y="1720855"/>
          <a:ext cx="562589" cy="536004"/>
        </a:xfrm>
        <a:custGeom>
          <a:avLst/>
          <a:gdLst/>
          <a:ahLst/>
          <a:cxnLst/>
          <a:rect l="0" t="0" r="0" b="0"/>
          <a:pathLst>
            <a:path>
              <a:moveTo>
                <a:pt x="0" y="536004"/>
              </a:moveTo>
              <a:lnTo>
                <a:pt x="281294" y="536004"/>
              </a:lnTo>
              <a:lnTo>
                <a:pt x="281294" y="0"/>
              </a:lnTo>
              <a:lnTo>
                <a:pt x="56258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2607729" y="1969431"/>
        <a:ext cx="38852" cy="38852"/>
      </dsp:txXfrm>
    </dsp:sp>
    <dsp:sp modelId="{E429FD45-A81C-4ADE-9ECC-0D0183B1DA65}">
      <dsp:nvSpPr>
        <dsp:cNvPr id="0" name=""/>
        <dsp:cNvSpPr/>
      </dsp:nvSpPr>
      <dsp:spPr>
        <a:xfrm>
          <a:off x="2345860" y="648847"/>
          <a:ext cx="562589" cy="1608012"/>
        </a:xfrm>
        <a:custGeom>
          <a:avLst/>
          <a:gdLst/>
          <a:ahLst/>
          <a:cxnLst/>
          <a:rect l="0" t="0" r="0" b="0"/>
          <a:pathLst>
            <a:path>
              <a:moveTo>
                <a:pt x="0" y="1608012"/>
              </a:moveTo>
              <a:lnTo>
                <a:pt x="281294" y="1608012"/>
              </a:lnTo>
              <a:lnTo>
                <a:pt x="281294" y="0"/>
              </a:lnTo>
              <a:lnTo>
                <a:pt x="56258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00" kern="1200"/>
        </a:p>
      </dsp:txBody>
      <dsp:txXfrm>
        <a:off x="2584565" y="1410263"/>
        <a:ext cx="85179" cy="85179"/>
      </dsp:txXfrm>
    </dsp:sp>
    <dsp:sp modelId="{162DDE4C-FA50-4505-9B7B-174A0EF84772}">
      <dsp:nvSpPr>
        <dsp:cNvPr id="0" name=""/>
        <dsp:cNvSpPr/>
      </dsp:nvSpPr>
      <dsp:spPr>
        <a:xfrm rot="16200000">
          <a:off x="-339802" y="1828056"/>
          <a:ext cx="4513719" cy="857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Controlling Łańcucha Dostaw</a:t>
          </a:r>
        </a:p>
      </dsp:txBody>
      <dsp:txXfrm>
        <a:off x="-339802" y="1828056"/>
        <a:ext cx="4513719" cy="857606"/>
      </dsp:txXfrm>
    </dsp:sp>
    <dsp:sp modelId="{E29EB888-E589-42F0-844B-D4CDF57BC48C}">
      <dsp:nvSpPr>
        <dsp:cNvPr id="0" name=""/>
        <dsp:cNvSpPr/>
      </dsp:nvSpPr>
      <dsp:spPr>
        <a:xfrm>
          <a:off x="2908450" y="220043"/>
          <a:ext cx="2812949" cy="857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analiza danych</a:t>
          </a:r>
        </a:p>
      </dsp:txBody>
      <dsp:txXfrm>
        <a:off x="2908450" y="220043"/>
        <a:ext cx="2812949" cy="857606"/>
      </dsp:txXfrm>
    </dsp:sp>
    <dsp:sp modelId="{98154A11-4B43-4E89-84D9-A5FFC426FD18}">
      <dsp:nvSpPr>
        <dsp:cNvPr id="0" name=""/>
        <dsp:cNvSpPr/>
      </dsp:nvSpPr>
      <dsp:spPr>
        <a:xfrm>
          <a:off x="2908450" y="1292052"/>
          <a:ext cx="2812949" cy="857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prognozowanie</a:t>
          </a:r>
        </a:p>
      </dsp:txBody>
      <dsp:txXfrm>
        <a:off x="2908450" y="1292052"/>
        <a:ext cx="2812949" cy="857606"/>
      </dsp:txXfrm>
    </dsp:sp>
    <dsp:sp modelId="{F225F748-E2E2-48AD-9A83-2AC61A89F175}">
      <dsp:nvSpPr>
        <dsp:cNvPr id="0" name=""/>
        <dsp:cNvSpPr/>
      </dsp:nvSpPr>
      <dsp:spPr>
        <a:xfrm>
          <a:off x="2908450" y="2364060"/>
          <a:ext cx="2812949" cy="857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/>
            <a:t>monitorowanie wydajności</a:t>
          </a:r>
          <a:endParaRPr lang="pl-PL" sz="2900" kern="1200" dirty="0"/>
        </a:p>
      </dsp:txBody>
      <dsp:txXfrm>
        <a:off x="2908450" y="2364060"/>
        <a:ext cx="2812949" cy="857606"/>
      </dsp:txXfrm>
    </dsp:sp>
    <dsp:sp modelId="{F3954B68-288B-409F-AD3C-1832C759F62A}">
      <dsp:nvSpPr>
        <dsp:cNvPr id="0" name=""/>
        <dsp:cNvSpPr/>
      </dsp:nvSpPr>
      <dsp:spPr>
        <a:xfrm>
          <a:off x="2908450" y="3436068"/>
          <a:ext cx="2812949" cy="8576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interwencje naprawcze</a:t>
          </a:r>
        </a:p>
      </dsp:txBody>
      <dsp:txXfrm>
        <a:off x="2908450" y="3436068"/>
        <a:ext cx="2812949" cy="8576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57766-E1CA-45BA-A4C0-AAC35582204D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131EB-759C-4B4C-B90F-56AC3A340938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94049-442D-4F04-8288-FA8EC0BC993C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345AF9-FD51-4A9B-9904-99A72FD32A71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8CA72-41A9-41B8-886B-274F1AC9AD06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E81B5-B1BF-4E63-A44A-3AF3003FDE4B}">
      <dsp:nvSpPr>
        <dsp:cNvPr id="0" name=""/>
        <dsp:cNvSpPr/>
      </dsp:nvSpPr>
      <dsp:spPr>
        <a:xfrm>
          <a:off x="2261926" y="1363521"/>
          <a:ext cx="1496193" cy="14961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500" kern="1200" dirty="0"/>
            <a:t>KPI</a:t>
          </a:r>
        </a:p>
      </dsp:txBody>
      <dsp:txXfrm>
        <a:off x="2481038" y="1582633"/>
        <a:ext cx="1057969" cy="1057969"/>
      </dsp:txXfrm>
    </dsp:sp>
    <dsp:sp modelId="{F4AC7F19-AB36-4147-B330-5C0C8505F4FA}">
      <dsp:nvSpPr>
        <dsp:cNvPr id="0" name=""/>
        <dsp:cNvSpPr/>
      </dsp:nvSpPr>
      <dsp:spPr>
        <a:xfrm>
          <a:off x="2486355" y="1636"/>
          <a:ext cx="1047335" cy="10473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Konkretny</a:t>
          </a:r>
        </a:p>
      </dsp:txBody>
      <dsp:txXfrm>
        <a:off x="2639734" y="155015"/>
        <a:ext cx="740577" cy="740577"/>
      </dsp:txXfrm>
    </dsp:sp>
    <dsp:sp modelId="{86F4593C-01A9-44F5-A25F-EA44DF9A2DA7}">
      <dsp:nvSpPr>
        <dsp:cNvPr id="0" name=""/>
        <dsp:cNvSpPr/>
      </dsp:nvSpPr>
      <dsp:spPr>
        <a:xfrm>
          <a:off x="3995030" y="1097752"/>
          <a:ext cx="1047335" cy="104733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 err="1"/>
            <a:t>Mierzalny</a:t>
          </a:r>
        </a:p>
      </dsp:txBody>
      <dsp:txXfrm>
        <a:off x="4148409" y="1251131"/>
        <a:ext cx="740577" cy="740577"/>
      </dsp:txXfrm>
    </dsp:sp>
    <dsp:sp modelId="{ADC28FB8-99EA-4D90-AADB-0B9A4F5750F2}">
      <dsp:nvSpPr>
        <dsp:cNvPr id="0" name=""/>
        <dsp:cNvSpPr/>
      </dsp:nvSpPr>
      <dsp:spPr>
        <a:xfrm>
          <a:off x="3418768" y="2871306"/>
          <a:ext cx="1047335" cy="104733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 err="1"/>
            <a:t>Osiągalny</a:t>
          </a:r>
        </a:p>
      </dsp:txBody>
      <dsp:txXfrm>
        <a:off x="3572147" y="3024685"/>
        <a:ext cx="740577" cy="740577"/>
      </dsp:txXfrm>
    </dsp:sp>
    <dsp:sp modelId="{1820DD7D-05CC-45D5-98E4-B8BC94B4CCF5}">
      <dsp:nvSpPr>
        <dsp:cNvPr id="0" name=""/>
        <dsp:cNvSpPr/>
      </dsp:nvSpPr>
      <dsp:spPr>
        <a:xfrm>
          <a:off x="1553943" y="2871306"/>
          <a:ext cx="1047335" cy="104733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 err="1"/>
            <a:t>Określony w czasie</a:t>
          </a:r>
        </a:p>
      </dsp:txBody>
      <dsp:txXfrm>
        <a:off x="1707322" y="3024685"/>
        <a:ext cx="740577" cy="740577"/>
      </dsp:txXfrm>
    </dsp:sp>
    <dsp:sp modelId="{76CC1631-A63A-436E-B0A0-5B4B6DE152B7}">
      <dsp:nvSpPr>
        <dsp:cNvPr id="0" name=""/>
        <dsp:cNvSpPr/>
      </dsp:nvSpPr>
      <dsp:spPr>
        <a:xfrm>
          <a:off x="977680" y="1097752"/>
          <a:ext cx="1047335" cy="104733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 err="1"/>
            <a:t>Istotny</a:t>
          </a:r>
        </a:p>
      </dsp:txBody>
      <dsp:txXfrm>
        <a:off x="1131059" y="1251131"/>
        <a:ext cx="740577" cy="7405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F7C62-B5EB-471A-AA84-5DE6E9EE4E9A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7F6F7-86E8-4D91-9C2D-1A16AE797F3B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4AE04-4A0F-482E-BA1D-2195EF5C98B5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3240000"/>
            <a:gd name="adj2" fmla="val 7560000"/>
            <a:gd name="adj3" fmla="val 46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F5E47-DFCC-44AF-B0EF-0382735B9183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20520000"/>
            <a:gd name="adj2" fmla="val 3240000"/>
            <a:gd name="adj3" fmla="val 464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297731-3231-4EE8-834F-19958814114C}">
      <dsp:nvSpPr>
        <dsp:cNvPr id="0" name=""/>
        <dsp:cNvSpPr/>
      </dsp:nvSpPr>
      <dsp:spPr>
        <a:xfrm>
          <a:off x="1386004" y="487599"/>
          <a:ext cx="3248037" cy="3248037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E81B5-B1BF-4E63-A44A-3AF3003FDE4B}">
      <dsp:nvSpPr>
        <dsp:cNvPr id="0" name=""/>
        <dsp:cNvSpPr/>
      </dsp:nvSpPr>
      <dsp:spPr>
        <a:xfrm>
          <a:off x="2261926" y="1363521"/>
          <a:ext cx="1496193" cy="14961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500" kern="1200"/>
            <a:t>KPI</a:t>
          </a:r>
          <a:endParaRPr lang="pl-PL" sz="5500" kern="1200" dirty="0"/>
        </a:p>
      </dsp:txBody>
      <dsp:txXfrm>
        <a:off x="2481038" y="1582633"/>
        <a:ext cx="1057969" cy="1057969"/>
      </dsp:txXfrm>
    </dsp:sp>
    <dsp:sp modelId="{00C1A190-3F65-4767-973C-B682B0DD81FD}">
      <dsp:nvSpPr>
        <dsp:cNvPr id="0" name=""/>
        <dsp:cNvSpPr/>
      </dsp:nvSpPr>
      <dsp:spPr>
        <a:xfrm>
          <a:off x="2486355" y="1636"/>
          <a:ext cx="1047335" cy="10473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Konkretny</a:t>
          </a:r>
        </a:p>
      </dsp:txBody>
      <dsp:txXfrm>
        <a:off x="2639734" y="155015"/>
        <a:ext cx="740577" cy="740577"/>
      </dsp:txXfrm>
    </dsp:sp>
    <dsp:sp modelId="{B583DE37-025C-4529-A347-87F5167E932C}">
      <dsp:nvSpPr>
        <dsp:cNvPr id="0" name=""/>
        <dsp:cNvSpPr/>
      </dsp:nvSpPr>
      <dsp:spPr>
        <a:xfrm>
          <a:off x="3995030" y="1097752"/>
          <a:ext cx="1047335" cy="104733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 err="1"/>
            <a:t>Mierzalny</a:t>
          </a:r>
        </a:p>
      </dsp:txBody>
      <dsp:txXfrm>
        <a:off x="4148409" y="1251131"/>
        <a:ext cx="740577" cy="740577"/>
      </dsp:txXfrm>
    </dsp:sp>
    <dsp:sp modelId="{6EDE16D8-CB8E-42B7-A1E2-57FFEC6BCE54}">
      <dsp:nvSpPr>
        <dsp:cNvPr id="0" name=""/>
        <dsp:cNvSpPr/>
      </dsp:nvSpPr>
      <dsp:spPr>
        <a:xfrm>
          <a:off x="3418768" y="2871306"/>
          <a:ext cx="1047335" cy="104733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 err="1"/>
            <a:t>Osiągalny</a:t>
          </a:r>
        </a:p>
      </dsp:txBody>
      <dsp:txXfrm>
        <a:off x="3572147" y="3024685"/>
        <a:ext cx="740577" cy="740577"/>
      </dsp:txXfrm>
    </dsp:sp>
    <dsp:sp modelId="{88D7B4AF-AD31-454F-BB5F-C32015819F5E}">
      <dsp:nvSpPr>
        <dsp:cNvPr id="0" name=""/>
        <dsp:cNvSpPr/>
      </dsp:nvSpPr>
      <dsp:spPr>
        <a:xfrm>
          <a:off x="1553943" y="2871306"/>
          <a:ext cx="1047335" cy="104733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 err="1"/>
            <a:t>Określony w czasie</a:t>
          </a:r>
        </a:p>
      </dsp:txBody>
      <dsp:txXfrm>
        <a:off x="1707322" y="3024685"/>
        <a:ext cx="740577" cy="740577"/>
      </dsp:txXfrm>
    </dsp:sp>
    <dsp:sp modelId="{AC21958A-77FD-482A-8D77-668B863991A4}">
      <dsp:nvSpPr>
        <dsp:cNvPr id="0" name=""/>
        <dsp:cNvSpPr/>
      </dsp:nvSpPr>
      <dsp:spPr>
        <a:xfrm>
          <a:off x="977680" y="1097752"/>
          <a:ext cx="1047335" cy="104733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 err="1"/>
            <a:t>Istotny</a:t>
          </a:r>
        </a:p>
      </dsp:txBody>
      <dsp:txXfrm>
        <a:off x="1131059" y="1251131"/>
        <a:ext cx="740577" cy="740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2" name="Picture 2" descr="PL V-Dofinansowane przez Unię Europejską_POS | Uniwersytet Śląski w  Katowicach">
            <a:extLst>
              <a:ext uri="{FF2B5EF4-FFF2-40B4-BE49-F238E27FC236}">
                <a16:creationId xmlns:a16="http://schemas.microsoft.com/office/drawing/2014/main" id="{BE2D659A-9AC9-418E-8569-EF55E07A4B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3231" y="6178889"/>
            <a:ext cx="647860" cy="62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80C0045-4B15-4E6C-B57C-9230494F539A}"/>
              </a:ext>
            </a:extLst>
          </p:cNvPr>
          <p:cNvSpPr txBox="1"/>
          <p:nvPr userDrawn="1"/>
        </p:nvSpPr>
        <p:spPr>
          <a:xfrm>
            <a:off x="7392450" y="6198255"/>
            <a:ext cx="39613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 defTabSz="914400" rtl="0" eaLnBrk="1" latinLnBrk="0" hangingPunct="1"/>
            <a:r>
              <a:rPr lang="pl-PL" sz="700" b="0" i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Dofinansowane ze środków UE.</a:t>
            </a:r>
          </a:p>
          <a:p>
            <a:pPr marL="0" algn="just" defTabSz="914400" rtl="0" eaLnBrk="1" latinLnBrk="0" hangingPunct="1"/>
            <a:r>
              <a:rPr lang="pl-PL" sz="700" b="0" i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Wyrażone poglądy i opinie są jedynie opiniami autora lub autorów i niekoniecznie odzwierciedlają poglądy i opinie Unii Europejskiej lub Fundacji Rozwoju Systemu Edukacji. Unia Europejska ani Fundacja Rozwoju Systemu Edukacji nie ponoszą za nie odpowiedzialności.</a:t>
            </a:r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16268&amp;jazyk=s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16268&amp;jazyk=s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https://publicdomainpictures.net/view-image.php?image=16268&amp;jazyk=s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925440" y="2794338"/>
            <a:ext cx="4967366" cy="18337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pl-PL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Controlling </a:t>
            </a:r>
            <a:br>
              <a:rPr lang="pl-PL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zarządzaniu łańcuchem dostaw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907000" y="4817162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Wykład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523FFE2-4CD2-99E2-90A9-88EB06448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4049" y="364740"/>
            <a:ext cx="6735520" cy="221131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3400" b="1" dirty="0"/>
              <a:t>Zaawansowane wykorzystanie arkusza kalkulacyjnego do analizy danych logistycznych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FA12BF-7326-49E8-8A70-A070DD57823A}"/>
              </a:ext>
            </a:extLst>
          </p:cNvPr>
          <p:cNvSpPr txBox="1"/>
          <p:nvPr/>
        </p:nvSpPr>
        <p:spPr>
          <a:xfrm>
            <a:off x="7145398" y="6055381"/>
            <a:ext cx="39613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 defTabSz="914400" rtl="0" eaLnBrk="1" latinLnBrk="0" hangingPunct="1"/>
            <a:r>
              <a:rPr lang="pl-PL" sz="800" b="0" i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Dofinansowane ze środków UE.</a:t>
            </a:r>
          </a:p>
          <a:p>
            <a:pPr marL="0" algn="just" defTabSz="914400" rtl="0" eaLnBrk="1" latinLnBrk="0" hangingPunct="1"/>
            <a:r>
              <a:rPr lang="pl-PL" sz="800" b="0" i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Wyrażone poglądy i opinie są jedynie opiniami autora lub autorów i niekoniecznie odzwierciedlają poglądy i opinie Unii Europejskiej lub Fundacji Rozwoju Systemu Edukacji. Unia Europejska ani Fundacja Rozwoju Systemu Edukacji nie ponoszą za nie odpowiedzialności</a:t>
            </a:r>
            <a:r>
              <a:rPr lang="pl-PL" sz="700" b="0" i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16" name="Picture 2" descr="PL V-Dofinansowane przez Unię Europejską_POS | Uniwersytet Śląski w  Katowicach">
            <a:extLst>
              <a:ext uri="{FF2B5EF4-FFF2-40B4-BE49-F238E27FC236}">
                <a16:creationId xmlns:a16="http://schemas.microsoft.com/office/drawing/2014/main" id="{36E04816-D737-4500-9223-E47EECE81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604" y="6016408"/>
            <a:ext cx="815487" cy="79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Kluczowe Wskaźniki Efektywności (KPI) </a:t>
            </a:r>
            <a:br>
              <a:rPr lang="pl-PL" dirty="0"/>
            </a:br>
            <a:r>
              <a:rPr lang="pl-PL" dirty="0"/>
              <a:t>w Zarządzaniu Łańcuchem Dostaw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872" y="1833207"/>
            <a:ext cx="5891073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5000"/>
              </a:lnSpc>
              <a:buNone/>
            </a:pPr>
            <a:r>
              <a:rPr lang="pl-PL" sz="3000" dirty="0"/>
              <a:t>Kluczowe wskaźniki efektywności (KPI) - wskaźniki finansowe </a:t>
            </a:r>
            <a:br>
              <a:rPr lang="pl-PL" sz="3000" dirty="0"/>
            </a:br>
            <a:r>
              <a:rPr lang="pl-PL" sz="3000" dirty="0"/>
              <a:t>i niefinansowe wykorzystywane jako mierniki w procesach pomiaru stopnia realizacji celów organizacji</a:t>
            </a:r>
            <a:r>
              <a:rPr lang="pl-PL" dirty="0"/>
              <a:t>.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93306" y="6184545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Dobroszek</a:t>
            </a:r>
            <a:r>
              <a:rPr lang="pl-PL" sz="1200" dirty="0">
                <a:solidFill>
                  <a:srgbClr val="7F7F7F"/>
                </a:solidFill>
              </a:rPr>
              <a:t>, 2011; https://www.salesbook.com/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735C647-45BC-DA29-048D-5F3DBE7AF2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0614837"/>
              </p:ext>
            </p:extLst>
          </p:nvPr>
        </p:nvGraphicFramePr>
        <p:xfrm>
          <a:off x="6216341" y="1553593"/>
          <a:ext cx="6020047" cy="3946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7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Kluczowe Wskaźniki Efektywności (KPI) </a:t>
            </a:r>
            <a:br>
              <a:rPr lang="pl-PL" dirty="0"/>
            </a:br>
            <a:r>
              <a:rPr lang="pl-PL" dirty="0"/>
              <a:t>w Zarządzaniu Łańcuchem Dostaw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157" y="1702385"/>
            <a:ext cx="4788503" cy="435133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pl-PL" sz="3200" dirty="0"/>
              <a:t>filar łańcucha dostaw;</a:t>
            </a:r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pl-PL" sz="3200" dirty="0"/>
              <a:t>filar relacji partnerskich;</a:t>
            </a:r>
          </a:p>
          <a:p>
            <a:pPr algn="just">
              <a:lnSpc>
                <a:spcPct val="120000"/>
              </a:lnSpc>
            </a:pPr>
            <a:r>
              <a:rPr lang="pl-PL" sz="3200" dirty="0"/>
              <a:t>indywidualny podmiot gospodarczy w filarze łańcucha dostaw.</a:t>
            </a:r>
            <a:endParaRPr lang="en-US" sz="32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31013" y="6035786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Dobroszek</a:t>
            </a:r>
            <a:r>
              <a:rPr lang="pl-PL" sz="1200" dirty="0">
                <a:solidFill>
                  <a:srgbClr val="7F7F7F"/>
                </a:solidFill>
              </a:rPr>
              <a:t>, 2011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787A42D-6071-EF51-14D4-D067EB96F3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0546854"/>
              </p:ext>
            </p:extLst>
          </p:nvPr>
        </p:nvGraphicFramePr>
        <p:xfrm>
          <a:off x="6216341" y="1553593"/>
          <a:ext cx="6020047" cy="3946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76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Kluczowe Wskaźniki Efektywności (KPI) </a:t>
            </a:r>
            <a:br>
              <a:rPr lang="pl-PL" dirty="0"/>
            </a:br>
            <a:r>
              <a:rPr lang="pl-PL" dirty="0"/>
              <a:t>w Zarządzaniu Łańcuchem Dostaw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446" y="1621438"/>
                <a:ext cx="7154630" cy="4351338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pl-PL" sz="2200" dirty="0"/>
                  <a:t>OTIF (On-Time In-Full) - mierzy procent zamówień dostarczonych do klienta na czas i w pełni, zgodnie z jego specyfikacją;</a:t>
                </a:r>
              </a:p>
              <a:p>
                <a:pPr algn="just">
                  <a:lnSpc>
                    <a:spcPct val="120000"/>
                  </a:lnSpc>
                </a:pPr>
                <a:endParaRPr lang="pl-PL" sz="2200" dirty="0"/>
              </a:p>
              <a:p>
                <a:pPr algn="just">
                  <a:lnSpc>
                    <a:spcPct val="120000"/>
                  </a:lnSpc>
                </a:pPr>
                <a:r>
                  <a:rPr lang="pl-PL" sz="2200" dirty="0"/>
                  <a:t>Wzór</a:t>
                </a:r>
                <a:r>
                  <a:rPr lang="en-US" sz="2200" dirty="0"/>
                  <a:t>:</a:t>
                </a:r>
                <a:endParaRPr lang="pl-PL" sz="2200" dirty="0"/>
              </a:p>
              <a:p>
                <a:endParaRPr lang="pl-PL" sz="1800" dirty="0"/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𝑂𝑇𝐼𝐹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= </m:t>
                    </m:r>
                    <m:d>
                      <m:d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sz="2000" b="0" i="1" smtClean="0">
                                <a:latin typeface="Cambria Math" panose="02040503050406030204" pitchFamily="18" charset="0"/>
                              </a:rPr>
                              <m:t>𝑙𝑖𝑐𝑧𝑏𝑎</m:t>
                            </m:r>
                            <m:r>
                              <a:rPr lang="pl-PL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2000" b="0" i="1" smtClean="0">
                                <a:latin typeface="Cambria Math" panose="02040503050406030204" pitchFamily="18" charset="0"/>
                              </a:rPr>
                              <m:t>𝑧𝑎𝑚</m:t>
                            </m:r>
                            <m:r>
                              <a:rPr lang="pl-PL" sz="2000" b="0" i="1" smtClean="0">
                                <a:latin typeface="Cambria Math" panose="02040503050406030204" pitchFamily="18" charset="0"/>
                              </a:rPr>
                              <m:t>ó</m:t>
                            </m:r>
                            <m:r>
                              <a:rPr lang="pl-PL" sz="2000" b="0" i="1" smtClean="0">
                                <a:latin typeface="Cambria Math" panose="02040503050406030204" pitchFamily="18" charset="0"/>
                              </a:rPr>
                              <m:t>𝑤𝑖𝑒</m:t>
                            </m:r>
                            <m:r>
                              <a:rPr lang="pl-PL" sz="2000" b="0" i="1" smtClean="0">
                                <a:latin typeface="Cambria Math" panose="02040503050406030204" pitchFamily="18" charset="0"/>
                              </a:rPr>
                              <m:t>ń </m:t>
                            </m:r>
                            <m:r>
                              <a:rPr lang="pl-PL" sz="2000" b="0" i="1" smtClean="0">
                                <a:latin typeface="Cambria Math" panose="02040503050406030204" pitchFamily="18" charset="0"/>
                              </a:rPr>
                              <m:t>𝑑𝑜𝑠𝑡𝑎𝑟𝑐𝑧𝑜𝑛𝑦𝑐h</m:t>
                            </m:r>
                            <m:r>
                              <a:rPr lang="pl-PL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2000" b="0" i="1" smtClean="0">
                                <a:latin typeface="Cambria Math" panose="02040503050406030204" pitchFamily="18" charset="0"/>
                              </a:rPr>
                              <m:t>𝑛𝑎</m:t>
                            </m:r>
                            <m:r>
                              <a:rPr lang="pl-PL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2000" b="0" i="1" smtClean="0">
                                <a:latin typeface="Cambria Math" panose="02040503050406030204" pitchFamily="18" charset="0"/>
                              </a:rPr>
                              <m:t>𝑐𝑧𝑎𝑠</m:t>
                            </m:r>
                            <m:r>
                              <a:rPr lang="pl-PL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l-PL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pl-PL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2000" b="0" i="1" smtClean="0">
                                <a:latin typeface="Cambria Math" panose="02040503050406030204" pitchFamily="18" charset="0"/>
                              </a:rPr>
                              <m:t>𝑝𝑒</m:t>
                            </m:r>
                            <m:r>
                              <a:rPr lang="pl-PL" sz="2000" b="0" i="1" smtClean="0">
                                <a:latin typeface="Cambria Math" panose="02040503050406030204" pitchFamily="18" charset="0"/>
                              </a:rPr>
                              <m:t>ł</m:t>
                            </m:r>
                            <m:r>
                              <a:rPr lang="pl-PL" sz="2000" b="0" i="1" smtClean="0">
                                <a:latin typeface="Cambria Math" panose="02040503050406030204" pitchFamily="18" charset="0"/>
                              </a:rPr>
                              <m:t>𝑛𝑖</m:t>
                            </m:r>
                          </m:num>
                          <m:den>
                            <m:r>
                              <a:rPr lang="pl-PL" sz="2000" b="0" i="1" smtClean="0">
                                <a:latin typeface="Cambria Math" panose="02040503050406030204" pitchFamily="18" charset="0"/>
                              </a:rPr>
                              <m:t>𝑐𝑎</m:t>
                            </m:r>
                            <m:r>
                              <a:rPr lang="pl-PL" sz="2000" b="0" i="1" smtClean="0">
                                <a:latin typeface="Cambria Math" panose="02040503050406030204" pitchFamily="18" charset="0"/>
                              </a:rPr>
                              <m:t>ł</m:t>
                            </m:r>
                            <m:r>
                              <a:rPr lang="pl-PL" sz="2000" b="0" i="1" smtClean="0">
                                <a:latin typeface="Cambria Math" panose="02040503050406030204" pitchFamily="18" charset="0"/>
                              </a:rPr>
                              <m:t>𝑘𝑜𝑤𝑖𝑡𝑎</m:t>
                            </m:r>
                            <m:r>
                              <a:rPr lang="pl-PL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2000" b="0" i="1" smtClean="0">
                                <a:latin typeface="Cambria Math" panose="02040503050406030204" pitchFamily="18" charset="0"/>
                              </a:rPr>
                              <m:t>𝑙𝑖𝑐𝑧𝑏𝑎</m:t>
                            </m:r>
                            <m:r>
                              <a:rPr lang="pl-PL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l-PL" sz="2000" b="0" i="1" smtClean="0">
                                <a:latin typeface="Cambria Math" panose="02040503050406030204" pitchFamily="18" charset="0"/>
                              </a:rPr>
                              <m:t>𝑧𝑎𝑚</m:t>
                            </m:r>
                            <m:r>
                              <a:rPr lang="pl-PL" sz="2000" b="0" i="1" smtClean="0">
                                <a:latin typeface="Cambria Math" panose="02040503050406030204" pitchFamily="18" charset="0"/>
                              </a:rPr>
                              <m:t>ó</m:t>
                            </m:r>
                            <m:r>
                              <a:rPr lang="pl-PL" sz="2000" b="0" i="1" smtClean="0">
                                <a:latin typeface="Cambria Math" panose="02040503050406030204" pitchFamily="18" charset="0"/>
                              </a:rPr>
                              <m:t>𝑤𝑖𝑒</m:t>
                            </m:r>
                            <m:r>
                              <a:rPr lang="pl-PL" sz="2000" b="0" i="1" smtClean="0">
                                <a:latin typeface="Cambria Math" panose="02040503050406030204" pitchFamily="18" charset="0"/>
                              </a:rPr>
                              <m:t>ń</m:t>
                            </m:r>
                          </m:den>
                        </m:f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×100%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446" y="1621438"/>
                <a:ext cx="7154630" cy="4351338"/>
              </a:xfrm>
              <a:blipFill>
                <a:blip r:embed="rId2"/>
                <a:stretch>
                  <a:fillRect l="-1023" t="-280" r="-11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12159" y="5972775"/>
            <a:ext cx="5009911" cy="697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Ahi</a:t>
            </a:r>
            <a:r>
              <a:rPr lang="pl-PL" sz="1200" dirty="0">
                <a:solidFill>
                  <a:srgbClr val="7F7F7F"/>
                </a:solidFill>
              </a:rPr>
              <a:t> i in., 2015; </a:t>
            </a:r>
            <a:r>
              <a:rPr lang="pl-PL" sz="1200" dirty="0" err="1">
                <a:solidFill>
                  <a:srgbClr val="7F7F7F"/>
                </a:solidFill>
              </a:rPr>
              <a:t>Anand</a:t>
            </a:r>
            <a:r>
              <a:rPr lang="pl-PL" sz="1200" dirty="0">
                <a:solidFill>
                  <a:srgbClr val="7F7F7F"/>
                </a:solidFill>
              </a:rPr>
              <a:t> i Grover, 2015; Dias i Silva 2021; </a:t>
            </a:r>
            <a:r>
              <a:rPr lang="pl-PL" sz="1200" dirty="0" err="1">
                <a:solidFill>
                  <a:srgbClr val="7F7F7F"/>
                </a:solidFill>
              </a:rPr>
              <a:t>Lehyani</a:t>
            </a:r>
            <a:r>
              <a:rPr lang="pl-PL" sz="1200" dirty="0">
                <a:solidFill>
                  <a:srgbClr val="7F7F7F"/>
                </a:solidFill>
              </a:rPr>
              <a:t> i in., 2018; </a:t>
            </a:r>
            <a:r>
              <a:rPr lang="pl-PL" sz="1200" dirty="0" err="1">
                <a:solidFill>
                  <a:srgbClr val="7F7F7F"/>
                </a:solidFill>
              </a:rPr>
              <a:t>Rasool</a:t>
            </a:r>
            <a:r>
              <a:rPr lang="pl-PL" sz="1200" dirty="0">
                <a:solidFill>
                  <a:srgbClr val="7F7F7F"/>
                </a:solidFill>
              </a:rPr>
              <a:t> i in., 2023; </a:t>
            </a:r>
            <a:r>
              <a:rPr lang="pl-PL" sz="1200" dirty="0" err="1">
                <a:solidFill>
                  <a:srgbClr val="7F7F7F"/>
                </a:solidFill>
              </a:rPr>
              <a:t>Yurtay</a:t>
            </a:r>
            <a:r>
              <a:rPr lang="pl-PL" sz="1200" dirty="0">
                <a:solidFill>
                  <a:srgbClr val="7F7F7F"/>
                </a:solidFill>
              </a:rPr>
              <a:t> i in., 2023; </a:t>
            </a:r>
            <a:r>
              <a:rPr lang="pl-PL" sz="1200" dirty="0" err="1">
                <a:solidFill>
                  <a:srgbClr val="7F7F7F"/>
                </a:solidFill>
              </a:rPr>
              <a:t>Zhu</a:t>
            </a:r>
            <a:r>
              <a:rPr lang="pl-PL" sz="1200" dirty="0">
                <a:solidFill>
                  <a:srgbClr val="7F7F7F"/>
                </a:solidFill>
              </a:rPr>
              <a:t> i in., 2017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9886" y="3516754"/>
            <a:ext cx="670560" cy="56070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5D5280-79AB-2604-9D9A-40FBA7CE9ECB}"/>
              </a:ext>
            </a:extLst>
          </p:cNvPr>
          <p:cNvSpPr txBox="1"/>
          <p:nvPr/>
        </p:nvSpPr>
        <p:spPr>
          <a:xfrm>
            <a:off x="8209349" y="3677906"/>
            <a:ext cx="3671947" cy="2061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Wysoki poziom wdrożenia OTIF wskazuje na skuteczność zarządzania zapasami, planowania produkcji, zarządzania czasem transportu i dokładności w procesie przyjmowania zamówień.</a:t>
            </a:r>
            <a:endParaRPr lang="pl-PL" dirty="0">
              <a:solidFill>
                <a:srgbClr val="1065AB"/>
              </a:soli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BC728D-C055-69FA-E019-5599EC766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11" y="2241977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213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Kluczowe Wskaźniki Efektywności (KPI) </a:t>
            </a:r>
            <a:br>
              <a:rPr lang="pl-PL" dirty="0"/>
            </a:br>
            <a:r>
              <a:rPr lang="pl-PL" dirty="0"/>
              <a:t>w Zarządzaniu Łańcuchem Dostaw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pl-PL" sz="2200" dirty="0"/>
                  <a:t>czas realizacji zamówienia LT (</a:t>
                </a:r>
                <a:r>
                  <a:rPr lang="pl-PL" sz="2200" dirty="0" err="1"/>
                  <a:t>Lead</a:t>
                </a:r>
                <a:r>
                  <a:rPr lang="pl-PL" sz="2200" dirty="0"/>
                  <a:t> Time, Order </a:t>
                </a:r>
                <a:r>
                  <a:rPr lang="pl-PL" sz="2200" dirty="0" err="1"/>
                  <a:t>Fulfilment</a:t>
                </a:r>
                <a:r>
                  <a:rPr lang="pl-PL" sz="2200" dirty="0"/>
                  <a:t> Time) - mierzy czas od przyjęcia zamówienia do jego dostarczenia do klienta;</a:t>
                </a:r>
              </a:p>
              <a:p>
                <a:pPr algn="just">
                  <a:lnSpc>
                    <a:spcPct val="120000"/>
                  </a:lnSpc>
                </a:pPr>
                <a:endParaRPr lang="pl-PL" sz="2200" dirty="0"/>
              </a:p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pl-PL" sz="2200" dirty="0"/>
                  <a:t>Wzór</a:t>
                </a:r>
                <a:r>
                  <a:rPr lang="en-US" sz="2200" dirty="0"/>
                  <a:t>:</a:t>
                </a:r>
                <a:endParaRPr lang="pl-PL" sz="2200" dirty="0"/>
              </a:p>
              <a:p>
                <a:endParaRPr lang="pl-PL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𝐿𝑇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pl-PL" sz="2200" b="0" i="1" smtClean="0">
                          <a:latin typeface="Cambria Math" panose="02040503050406030204" pitchFamily="18" charset="0"/>
                        </a:rPr>
                        <m:t>𝑑𝑎𝑡𝑎</m:t>
                      </m:r>
                      <m:r>
                        <a:rPr lang="pl-PL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sz="2200" b="0" i="1" smtClean="0">
                          <a:latin typeface="Cambria Math" panose="02040503050406030204" pitchFamily="18" charset="0"/>
                        </a:rPr>
                        <m:t>𝑑𝑜𝑠𝑡𝑎𝑤𝑦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l-PL" sz="2200" b="0" i="1" smtClean="0">
                          <a:latin typeface="Cambria Math" panose="02040503050406030204" pitchFamily="18" charset="0"/>
                        </a:rPr>
                        <m:t>𝑧𝑎𝑡𝑎</m:t>
                      </m:r>
                      <m:r>
                        <a:rPr lang="pl-PL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sz="2200" b="0" i="1" smtClean="0">
                          <a:latin typeface="Cambria Math" panose="02040503050406030204" pitchFamily="18" charset="0"/>
                        </a:rPr>
                        <m:t>𝑝𝑟𝑧𝑦𝑗</m:t>
                      </m:r>
                      <m:r>
                        <a:rPr lang="pl-PL" sz="2200" b="0" i="1" smtClean="0">
                          <a:latin typeface="Cambria Math" panose="02040503050406030204" pitchFamily="18" charset="0"/>
                        </a:rPr>
                        <m:t>ę</m:t>
                      </m:r>
                      <m:r>
                        <a:rPr lang="pl-PL" sz="2200" b="0" i="1" smtClean="0">
                          <a:latin typeface="Cambria Math" panose="02040503050406030204" pitchFamily="18" charset="0"/>
                        </a:rPr>
                        <m:t>𝑐𝑖𝑎</m:t>
                      </m:r>
                      <m:r>
                        <a:rPr lang="pl-PL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sz="2200" b="0" i="1" smtClean="0">
                          <a:latin typeface="Cambria Math" panose="02040503050406030204" pitchFamily="18" charset="0"/>
                        </a:rPr>
                        <m:t>𝑧𝑎𝑚</m:t>
                      </m:r>
                      <m:r>
                        <a:rPr lang="pl-PL" sz="2200" b="0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pl-PL" sz="2200" b="0" i="1" smtClean="0">
                          <a:latin typeface="Cambria Math" panose="02040503050406030204" pitchFamily="18" charset="0"/>
                        </a:rPr>
                        <m:t>𝑤𝑖𝑒𝑛𝑖𝑎</m:t>
                      </m:r>
                    </m:oMath>
                  </m:oMathPara>
                </a14:m>
                <a:endParaRPr lang="pl-PL" sz="22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  <a:blipFill>
                <a:blip r:embed="rId2"/>
                <a:stretch>
                  <a:fillRect l="-1094" t="-280" r="-11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Ahi</a:t>
            </a:r>
            <a:r>
              <a:rPr lang="pl-PL" sz="1200" dirty="0">
                <a:solidFill>
                  <a:srgbClr val="7F7F7F"/>
                </a:solidFill>
              </a:rPr>
              <a:t> i in., 2015; </a:t>
            </a:r>
            <a:r>
              <a:rPr lang="pl-PL" sz="1200" dirty="0" err="1">
                <a:solidFill>
                  <a:srgbClr val="7F7F7F"/>
                </a:solidFill>
              </a:rPr>
              <a:t>Anand</a:t>
            </a:r>
            <a:r>
              <a:rPr lang="pl-PL" sz="1200" dirty="0">
                <a:solidFill>
                  <a:srgbClr val="7F7F7F"/>
                </a:solidFill>
              </a:rPr>
              <a:t> i Grover, 2015; Dias i Silva 2021; </a:t>
            </a:r>
            <a:r>
              <a:rPr lang="pl-PL" sz="1200" dirty="0" err="1">
                <a:solidFill>
                  <a:srgbClr val="7F7F7F"/>
                </a:solidFill>
              </a:rPr>
              <a:t>Lehyani</a:t>
            </a:r>
            <a:r>
              <a:rPr lang="pl-PL" sz="1200" dirty="0">
                <a:solidFill>
                  <a:srgbClr val="7F7F7F"/>
                </a:solidFill>
              </a:rPr>
              <a:t> i in., 2018; </a:t>
            </a:r>
            <a:r>
              <a:rPr lang="pl-PL" sz="1200" dirty="0" err="1">
                <a:solidFill>
                  <a:srgbClr val="7F7F7F"/>
                </a:solidFill>
              </a:rPr>
              <a:t>Rasool</a:t>
            </a:r>
            <a:r>
              <a:rPr lang="pl-PL" sz="1200" dirty="0">
                <a:solidFill>
                  <a:srgbClr val="7F7F7F"/>
                </a:solidFill>
              </a:rPr>
              <a:t> i in., 2023; </a:t>
            </a:r>
            <a:r>
              <a:rPr lang="pl-PL" sz="1200" dirty="0" err="1">
                <a:solidFill>
                  <a:srgbClr val="7F7F7F"/>
                </a:solidFill>
              </a:rPr>
              <a:t>Yurtay</a:t>
            </a:r>
            <a:r>
              <a:rPr lang="pl-PL" sz="1200" dirty="0">
                <a:solidFill>
                  <a:srgbClr val="7F7F7F"/>
                </a:solidFill>
              </a:rPr>
              <a:t> i in., 2023; </a:t>
            </a:r>
            <a:r>
              <a:rPr lang="pl-PL" sz="1200" dirty="0" err="1">
                <a:solidFill>
                  <a:srgbClr val="7F7F7F"/>
                </a:solidFill>
              </a:rPr>
              <a:t>Zhu</a:t>
            </a:r>
            <a:r>
              <a:rPr lang="pl-PL" sz="1200" dirty="0">
                <a:solidFill>
                  <a:srgbClr val="7F7F7F"/>
                </a:solidFill>
              </a:rPr>
              <a:t> i in., 2017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9886" y="3516754"/>
            <a:ext cx="670560" cy="56070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5D5280-79AB-2604-9D9A-40FBA7CE9ECB}"/>
              </a:ext>
            </a:extLst>
          </p:cNvPr>
          <p:cNvSpPr txBox="1"/>
          <p:nvPr/>
        </p:nvSpPr>
        <p:spPr>
          <a:xfrm>
            <a:off x="7510510" y="3429000"/>
            <a:ext cx="4325941" cy="1683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en-US" sz="2000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 time </a:t>
            </a:r>
            <a:r>
              <a:rPr lang="pl-PL" sz="2000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obejmuje</a:t>
            </a:r>
            <a:r>
              <a:rPr lang="en-US" sz="2000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czas przygotowania zamówienia;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czas produkcji;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czas dostawy.</a:t>
            </a:r>
            <a:endParaRPr lang="en-US" sz="2000" dirty="0">
              <a:solidFill>
                <a:srgbClr val="1065AB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BC728D-C055-69FA-E019-5599EC766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11" y="2222385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556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Kluczowe Wskaźniki Efektywności (KPI) </a:t>
            </a:r>
            <a:br>
              <a:rPr lang="pl-PL" dirty="0"/>
            </a:br>
            <a:r>
              <a:rPr lang="pl-PL" dirty="0"/>
              <a:t>w Zarządzaniu Łańcuchem Dostaw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5" y="1481668"/>
            <a:ext cx="4512706" cy="4491108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pl-PL" sz="1800" dirty="0"/>
              <a:t>poziom obsługi klienta - mierzy zdolność organizacji do spełnienia wymagań klienta, często definiowany jako procent zamówień zrealizowanych bez błędów;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pl-PL" sz="1800" dirty="0"/>
              <a:t>można rozważyć poziom obsługi klienta (CSL) z punktu widzenia pojedynczego asortymentu produktów</a:t>
            </a:r>
            <a:r>
              <a:rPr lang="en-US" sz="1800" dirty="0"/>
              <a:t>:</a:t>
            </a:r>
          </a:p>
          <a:p>
            <a:pPr lvl="1">
              <a:lnSpc>
                <a:spcPct val="130000"/>
              </a:lnSpc>
            </a:pPr>
            <a:r>
              <a:rPr lang="pl-PL" sz="1600" dirty="0">
                <a:solidFill>
                  <a:srgbClr val="1065AB"/>
                </a:solidFill>
              </a:rPr>
              <a:t>probabilistycznie </a:t>
            </a:r>
            <a:r>
              <a:rPr lang="pl-PL" sz="1600" dirty="0"/>
              <a:t>– jako prawdopodobieństwo, że w danym cyklu uzupełniania zapasu nie wystąpi żaden niedobór (PSL)</a:t>
            </a:r>
            <a:r>
              <a:rPr lang="en-US" sz="1600" dirty="0"/>
              <a:t>,</a:t>
            </a:r>
          </a:p>
          <a:p>
            <a:pPr lvl="1">
              <a:lnSpc>
                <a:spcPct val="130000"/>
              </a:lnSpc>
            </a:pPr>
            <a:r>
              <a:rPr lang="pl-PL" sz="1600" dirty="0">
                <a:solidFill>
                  <a:srgbClr val="1065AB"/>
                </a:solidFill>
              </a:rPr>
              <a:t>ilościowo </a:t>
            </a:r>
            <a:r>
              <a:rPr lang="pl-PL" sz="1600" dirty="0"/>
              <a:t>- jako stopień ilościowego zaspokojenia popytu (DFR).</a:t>
            </a:r>
            <a:endParaRPr lang="en-US" sz="1600" dirty="0"/>
          </a:p>
          <a:p>
            <a:pPr algn="just"/>
            <a:endParaRPr lang="pl-PL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4452" y="6046025"/>
            <a:ext cx="4658699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Ahi</a:t>
            </a:r>
            <a:r>
              <a:rPr lang="pl-PL" sz="1200" dirty="0">
                <a:solidFill>
                  <a:srgbClr val="7F7F7F"/>
                </a:solidFill>
              </a:rPr>
              <a:t> i in., 2015; </a:t>
            </a:r>
            <a:r>
              <a:rPr lang="pl-PL" sz="1200" dirty="0" err="1">
                <a:solidFill>
                  <a:srgbClr val="7F7F7F"/>
                </a:solidFill>
              </a:rPr>
              <a:t>Anand</a:t>
            </a:r>
            <a:r>
              <a:rPr lang="pl-PL" sz="1200" dirty="0">
                <a:solidFill>
                  <a:srgbClr val="7F7F7F"/>
                </a:solidFill>
              </a:rPr>
              <a:t> i Grover, 2015; Dias i Silva 2021; </a:t>
            </a:r>
            <a:r>
              <a:rPr lang="pl-PL" sz="1200" dirty="0" err="1">
                <a:solidFill>
                  <a:srgbClr val="7F7F7F"/>
                </a:solidFill>
              </a:rPr>
              <a:t>Lehyani</a:t>
            </a:r>
            <a:r>
              <a:rPr lang="pl-PL" sz="1200" dirty="0">
                <a:solidFill>
                  <a:srgbClr val="7F7F7F"/>
                </a:solidFill>
              </a:rPr>
              <a:t> i in., 2018; </a:t>
            </a:r>
            <a:r>
              <a:rPr lang="pl-PL" sz="1200" dirty="0" err="1">
                <a:solidFill>
                  <a:srgbClr val="7F7F7F"/>
                </a:solidFill>
              </a:rPr>
              <a:t>Rasool</a:t>
            </a:r>
            <a:r>
              <a:rPr lang="pl-PL" sz="1200" dirty="0">
                <a:solidFill>
                  <a:srgbClr val="7F7F7F"/>
                </a:solidFill>
              </a:rPr>
              <a:t> i in., 2023; </a:t>
            </a:r>
            <a:r>
              <a:rPr lang="pl-PL" sz="1200" dirty="0" err="1">
                <a:solidFill>
                  <a:srgbClr val="7F7F7F"/>
                </a:solidFill>
              </a:rPr>
              <a:t>Yurtay</a:t>
            </a:r>
            <a:r>
              <a:rPr lang="pl-PL" sz="1200" dirty="0">
                <a:solidFill>
                  <a:srgbClr val="7F7F7F"/>
                </a:solidFill>
              </a:rPr>
              <a:t> i in., 2023; </a:t>
            </a:r>
            <a:r>
              <a:rPr lang="pl-PL" sz="1200" dirty="0" err="1">
                <a:solidFill>
                  <a:srgbClr val="7F7F7F"/>
                </a:solidFill>
              </a:rPr>
              <a:t>Zhu</a:t>
            </a:r>
            <a:r>
              <a:rPr lang="pl-PL" sz="1200" dirty="0">
                <a:solidFill>
                  <a:srgbClr val="7F7F7F"/>
                </a:solidFill>
              </a:rPr>
              <a:t> i in., 2017; </a:t>
            </a:r>
            <a:r>
              <a:rPr lang="en-US" sz="1200" dirty="0">
                <a:solidFill>
                  <a:srgbClr val="7F7F7F"/>
                </a:solidFill>
              </a:rPr>
              <a:t>Bowersox and Closs, 1996</a:t>
            </a:r>
            <a:r>
              <a:rPr lang="pl-PL" sz="1200" dirty="0">
                <a:solidFill>
                  <a:srgbClr val="7F7F7F"/>
                </a:solidFill>
              </a:rPr>
              <a:t>;</a:t>
            </a:r>
            <a:r>
              <a:rPr lang="en-US" sz="1200" dirty="0">
                <a:solidFill>
                  <a:srgbClr val="7F7F7F"/>
                </a:solidFill>
              </a:rPr>
              <a:t> Cyplik &amp; Hadaś, 2012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33151" y="1481668"/>
            <a:ext cx="1148081" cy="95999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9474343-AD06-D1E1-C9E3-F68E1142A243}"/>
              </a:ext>
            </a:extLst>
          </p:cNvPr>
          <p:cNvSpPr txBox="1"/>
          <p:nvPr/>
        </p:nvSpPr>
        <p:spPr>
          <a:xfrm>
            <a:off x="6481232" y="1618262"/>
            <a:ext cx="5556888" cy="4496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l-PL" sz="22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Probabilistyczny poziom obsługi klienta można obliczyć ze wzoru</a:t>
            </a:r>
            <a:r>
              <a:rPr lang="en-US" sz="22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pl-PL" sz="22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US" sz="22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PSL = (</a:t>
            </a:r>
            <a:r>
              <a:rPr lang="en-US" sz="22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2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2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2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2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</a:t>
            </a:r>
            <a:r>
              <a:rPr lang="en-US" sz="22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2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/ </a:t>
            </a:r>
            <a:r>
              <a:rPr lang="en-US" sz="22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2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2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× 100%</a:t>
            </a:r>
            <a:endParaRPr lang="pl-PL" sz="22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l-PL" sz="2200" kern="1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gdzie</a:t>
            </a:r>
            <a:endParaRPr lang="pl-PL" sz="22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sz="22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PSL – </a:t>
            </a:r>
            <a:r>
              <a:rPr lang="en-US" sz="2200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probabilistyczny</a:t>
            </a:r>
            <a:r>
              <a:rPr lang="en-US" sz="22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poziom</a:t>
            </a:r>
            <a:r>
              <a:rPr lang="en-US" sz="22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usług</a:t>
            </a:r>
            <a:r>
              <a:rPr lang="en-US" sz="22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pl-PL" sz="22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sz="22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2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2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l-PL" sz="22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liczba cykli uzupełniania zapasów w badanym okresie</a:t>
            </a:r>
            <a:r>
              <a:rPr lang="en-US" sz="22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pl-PL" sz="22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sz="22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2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</a:t>
            </a:r>
            <a:r>
              <a:rPr lang="en-US" sz="22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l-PL" sz="22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liczba cykli uzupełniania zapasów, w których odnotowano braki w badanym okresie</a:t>
            </a:r>
            <a:r>
              <a:rPr lang="en-US" sz="22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22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31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3F5A1-0580-EFC1-4A9C-1B6DAEB27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99D9586E-514A-047A-D2F9-96A8EA371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Kluczowe Wskaźniki Efektywności (KPI) </a:t>
            </a:r>
            <a:br>
              <a:rPr lang="pl-PL" dirty="0"/>
            </a:br>
            <a:r>
              <a:rPr lang="pl-PL" dirty="0"/>
              <a:t>w Zarządzaniu Łańcuchem Dostaw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D583D5CA-8708-794C-8286-5B688A085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5" y="1621438"/>
            <a:ext cx="4512705" cy="4351338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pl-PL" sz="1800" dirty="0"/>
              <a:t>poziom obsługi klienta - mierzy zdolność organizacji do spełnienia wymagań klienta, często definiowany jako procent zamówień zrealizowanych bez błędów;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pl-PL" sz="1800" dirty="0"/>
              <a:t>można rozważyć poziom obsługi klienta (CSL) z punktu widzenia pojedynczego asortymentu produktów</a:t>
            </a:r>
            <a:r>
              <a:rPr lang="en-US" sz="1800" dirty="0"/>
              <a:t>:</a:t>
            </a:r>
          </a:p>
          <a:p>
            <a:pPr lvl="1">
              <a:lnSpc>
                <a:spcPct val="120000"/>
              </a:lnSpc>
            </a:pPr>
            <a:r>
              <a:rPr lang="pl-PL" sz="1600" dirty="0">
                <a:solidFill>
                  <a:srgbClr val="1065AB"/>
                </a:solidFill>
              </a:rPr>
              <a:t>probabilistycznie </a:t>
            </a:r>
            <a:r>
              <a:rPr lang="pl-PL" sz="1600" dirty="0"/>
              <a:t>- jako prawdopodobieństwo, że w danym cyklu uzupełniania zapasu nie wystąpi żaden niedobór (PSL)</a:t>
            </a:r>
            <a:r>
              <a:rPr lang="en-US" sz="1600" dirty="0"/>
              <a:t>,</a:t>
            </a:r>
          </a:p>
          <a:p>
            <a:pPr lvl="1" algn="just">
              <a:lnSpc>
                <a:spcPct val="120000"/>
              </a:lnSpc>
            </a:pPr>
            <a:r>
              <a:rPr lang="pl-PL" sz="1600" dirty="0">
                <a:solidFill>
                  <a:srgbClr val="1065AB"/>
                </a:solidFill>
              </a:rPr>
              <a:t>ilościowo </a:t>
            </a:r>
            <a:r>
              <a:rPr lang="pl-PL" sz="1600" dirty="0"/>
              <a:t>- jako stopień ilościowego zaspokojenia popytu (DFR).</a:t>
            </a:r>
            <a:endParaRPr lang="en-US" sz="1600" dirty="0"/>
          </a:p>
          <a:p>
            <a:pPr algn="just"/>
            <a:endParaRPr lang="pl-PL" sz="18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635249F7-DAEC-0524-59B1-3FA8C5FA74C8}"/>
              </a:ext>
            </a:extLst>
          </p:cNvPr>
          <p:cNvSpPr txBox="1">
            <a:spLocks/>
          </p:cNvSpPr>
          <p:nvPr/>
        </p:nvSpPr>
        <p:spPr>
          <a:xfrm>
            <a:off x="672587" y="5972776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Ahi</a:t>
            </a:r>
            <a:r>
              <a:rPr lang="pl-PL" sz="1200" dirty="0">
                <a:solidFill>
                  <a:srgbClr val="7F7F7F"/>
                </a:solidFill>
              </a:rPr>
              <a:t> i in., 2015; </a:t>
            </a:r>
            <a:r>
              <a:rPr lang="pl-PL" sz="1200" dirty="0" err="1">
                <a:solidFill>
                  <a:srgbClr val="7F7F7F"/>
                </a:solidFill>
              </a:rPr>
              <a:t>Anand</a:t>
            </a:r>
            <a:r>
              <a:rPr lang="pl-PL" sz="1200" dirty="0">
                <a:solidFill>
                  <a:srgbClr val="7F7F7F"/>
                </a:solidFill>
              </a:rPr>
              <a:t> i Grover, 2015; Dias i Silva 2021; </a:t>
            </a:r>
            <a:r>
              <a:rPr lang="pl-PL" sz="1200" dirty="0" err="1">
                <a:solidFill>
                  <a:srgbClr val="7F7F7F"/>
                </a:solidFill>
              </a:rPr>
              <a:t>Lehyani</a:t>
            </a:r>
            <a:r>
              <a:rPr lang="pl-PL" sz="1200" dirty="0">
                <a:solidFill>
                  <a:srgbClr val="7F7F7F"/>
                </a:solidFill>
              </a:rPr>
              <a:t> i in., 2018; </a:t>
            </a:r>
            <a:r>
              <a:rPr lang="pl-PL" sz="1200" dirty="0" err="1">
                <a:solidFill>
                  <a:srgbClr val="7F7F7F"/>
                </a:solidFill>
              </a:rPr>
              <a:t>Rasool</a:t>
            </a:r>
            <a:r>
              <a:rPr lang="pl-PL" sz="1200" dirty="0">
                <a:solidFill>
                  <a:srgbClr val="7F7F7F"/>
                </a:solidFill>
              </a:rPr>
              <a:t> i in., 2023; </a:t>
            </a:r>
            <a:r>
              <a:rPr lang="pl-PL" sz="1200" dirty="0" err="1">
                <a:solidFill>
                  <a:srgbClr val="7F7F7F"/>
                </a:solidFill>
              </a:rPr>
              <a:t>Yurtay</a:t>
            </a:r>
            <a:r>
              <a:rPr lang="pl-PL" sz="1200" dirty="0">
                <a:solidFill>
                  <a:srgbClr val="7F7F7F"/>
                </a:solidFill>
              </a:rPr>
              <a:t> i in., 2023; </a:t>
            </a:r>
            <a:r>
              <a:rPr lang="pl-PL" sz="1200" dirty="0" err="1">
                <a:solidFill>
                  <a:srgbClr val="7F7F7F"/>
                </a:solidFill>
              </a:rPr>
              <a:t>Zhu</a:t>
            </a:r>
            <a:r>
              <a:rPr lang="pl-PL" sz="1200" dirty="0">
                <a:solidFill>
                  <a:srgbClr val="7F7F7F"/>
                </a:solidFill>
              </a:rPr>
              <a:t> i in., 2017; </a:t>
            </a:r>
            <a:r>
              <a:rPr lang="en-US" sz="1200" dirty="0">
                <a:solidFill>
                  <a:srgbClr val="7F7F7F"/>
                </a:solidFill>
              </a:rPr>
              <a:t>Bowersox and Closs, 1996</a:t>
            </a:r>
            <a:r>
              <a:rPr lang="pl-PL" sz="1200" dirty="0">
                <a:solidFill>
                  <a:srgbClr val="7F7F7F"/>
                </a:solidFill>
              </a:rPr>
              <a:t>;</a:t>
            </a:r>
            <a:r>
              <a:rPr lang="en-US" sz="1200" dirty="0">
                <a:solidFill>
                  <a:srgbClr val="7F7F7F"/>
                </a:solidFill>
              </a:rPr>
              <a:t> Cyplik &amp; Hadaś, 2012</a:t>
            </a: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33971CC4-05F8-1862-603D-5B50FFB5A5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33151" y="1481668"/>
            <a:ext cx="1148081" cy="95999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27DD4BB-929F-8568-9295-F79658C53EED}"/>
              </a:ext>
            </a:extLst>
          </p:cNvPr>
          <p:cNvSpPr txBox="1"/>
          <p:nvPr/>
        </p:nvSpPr>
        <p:spPr>
          <a:xfrm>
            <a:off x="6481232" y="1618262"/>
            <a:ext cx="5556888" cy="3837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pl-PL" sz="22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Współczynnik wypełnienia zapotrzebowania można obliczyć za pomocą wzoru</a:t>
            </a:r>
            <a:r>
              <a:rPr lang="en-US" sz="22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pl-PL" sz="22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US" sz="22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DFR = (PR – NB) / PR</a:t>
            </a:r>
            <a:endParaRPr lang="pl-PL" sz="2200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pl-PL" sz="2200" kern="1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gdzie:</a:t>
            </a:r>
            <a:endParaRPr lang="pl-PL" sz="22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l-PL" sz="22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DFR - wskaźnik realizacji popytu,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l-PL" sz="22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 - popyt, całkowita liczba zamówionych jednostek,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pl-PL" sz="22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NB - liczba braków</a:t>
            </a:r>
            <a:r>
              <a:rPr lang="en-US" sz="22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22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89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Kluczowe Wskaźniki Efektywności (KPI) </a:t>
            </a:r>
            <a:br>
              <a:rPr lang="pl-PL" dirty="0"/>
            </a:br>
            <a:r>
              <a:rPr lang="pl-PL" dirty="0"/>
              <a:t>w Zarządzaniu Łańcuchem Dostaw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</p:spPr>
            <p:txBody>
              <a:bodyPr>
                <a:normAutofit lnSpcReduction="10000"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pl-PL" sz="2200" dirty="0"/>
                  <a:t>wskaźnik dostępności zapasów (IA) - procent czasu, w którym zapasy są dostępne dla klientów bez opóźnień;</a:t>
                </a:r>
              </a:p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pl-PL" sz="2200" dirty="0"/>
                  <a:t>Wzór</a:t>
                </a:r>
                <a:r>
                  <a:rPr lang="en-US" sz="2200" dirty="0"/>
                  <a:t>:</a:t>
                </a:r>
                <a:endParaRPr lang="pl-PL" sz="2200" dirty="0"/>
              </a:p>
              <a:p>
                <a:pPr marL="0" indent="0">
                  <a:lnSpc>
                    <a:spcPct val="120000"/>
                  </a:lnSpc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𝐼𝐴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𝑙𝑖𝑐𝑧𝑏𝑎</m:t>
                              </m:r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𝑑𝑛𝑖</m:t>
                              </m:r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𝑘𝑡</m:t>
                              </m:r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ó</m:t>
                              </m:r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𝑟𝑦𝑐h</m:t>
                              </m:r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𝑧𝑎𝑝𝑎𝑠𝑦</m:t>
                              </m:r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𝑏𝑦</m:t>
                              </m:r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ł</m:t>
                              </m:r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𝑑𝑜𝑠𝑡</m:t>
                              </m:r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ę</m:t>
                              </m:r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𝑝𝑛𝑒</m:t>
                              </m:r>
                            </m:num>
                            <m:den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𝑐𝑎</m:t>
                              </m:r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ł</m:t>
                              </m:r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𝑘𝑜𝑤𝑖𝑡𝑎</m:t>
                              </m:r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𝑙𝑖𝑐𝑧𝑏𝑎</m:t>
                              </m:r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𝑑𝑛𝑖</m:t>
                              </m:r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𝑜𝑘𝑟𝑒𝑠𝑖𝑒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×100%</m:t>
                      </m:r>
                    </m:oMath>
                  </m:oMathPara>
                </a14:m>
                <a:endParaRPr lang="pl-PL" sz="1800" dirty="0"/>
              </a:p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pl-PL" sz="2000" dirty="0"/>
                  <a:t>lub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𝐼𝐴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2000" b="0" i="1" smtClean="0">
                                  <a:latin typeface="Cambria Math" panose="02040503050406030204" pitchFamily="18" charset="0"/>
                                </a:rPr>
                                <m:t>𝑑𝑜𝑠𝑡</m:t>
                              </m:r>
                              <m:r>
                                <a:rPr lang="pl-PL" sz="2000" b="0" i="1" smtClean="0">
                                  <a:latin typeface="Cambria Math" panose="02040503050406030204" pitchFamily="18" charset="0"/>
                                </a:rPr>
                                <m:t>ę</m:t>
                              </m:r>
                              <m:r>
                                <a:rPr lang="pl-PL" sz="2000" b="0" i="1" smtClean="0">
                                  <a:latin typeface="Cambria Math" panose="02040503050406030204" pitchFamily="18" charset="0"/>
                                </a:rPr>
                                <m:t>𝑝𝑛𝑎</m:t>
                              </m:r>
                              <m:r>
                                <a:rPr lang="pl-PL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sz="2000" b="0" i="1" smtClean="0">
                                  <a:latin typeface="Cambria Math" panose="02040503050406030204" pitchFamily="18" charset="0"/>
                                </a:rPr>
                                <m:t>𝑖𝑙𝑜</m:t>
                              </m:r>
                              <m:r>
                                <a:rPr lang="pl-PL" sz="2000" b="0" i="1" smtClean="0">
                                  <a:latin typeface="Cambria Math" panose="02040503050406030204" pitchFamily="18" charset="0"/>
                                </a:rPr>
                                <m:t>ść </m:t>
                              </m:r>
                              <m:r>
                                <a:rPr lang="pl-PL" sz="2000" b="0" i="1" smtClean="0">
                                  <a:latin typeface="Cambria Math" panose="02040503050406030204" pitchFamily="18" charset="0"/>
                                </a:rPr>
                                <m:t>𝑧𝑎𝑝𝑎𝑠</m:t>
                              </m:r>
                              <m:r>
                                <a:rPr lang="pl-PL" sz="2000" b="0" i="1" smtClean="0">
                                  <a:latin typeface="Cambria Math" panose="02040503050406030204" pitchFamily="18" charset="0"/>
                                </a:rPr>
                                <m:t>ó</m:t>
                              </m:r>
                              <m:r>
                                <a:rPr lang="pl-PL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pl-PL" sz="2000" b="0" i="1" smtClean="0">
                                  <a:latin typeface="Cambria Math" panose="02040503050406030204" pitchFamily="18" charset="0"/>
                                </a:rPr>
                                <m:t>żą</m:t>
                              </m:r>
                              <m:r>
                                <a:rPr lang="pl-PL" sz="2000" b="0" i="1" smtClean="0">
                                  <a:latin typeface="Cambria Math" panose="02040503050406030204" pitchFamily="18" charset="0"/>
                                </a:rPr>
                                <m:t>𝑑𝑎𝑛𝑎</m:t>
                              </m:r>
                              <m:r>
                                <a:rPr lang="pl-PL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sz="2000" b="0" i="1" smtClean="0">
                                  <a:latin typeface="Cambria Math" panose="02040503050406030204" pitchFamily="18" charset="0"/>
                                </a:rPr>
                                <m:t>𝑖𝑙𝑜</m:t>
                              </m:r>
                              <m:r>
                                <a:rPr lang="pl-PL" sz="2000" b="0" i="1" smtClean="0">
                                  <a:latin typeface="Cambria Math" panose="02040503050406030204" pitchFamily="18" charset="0"/>
                                </a:rPr>
                                <m:t>ść </m:t>
                              </m:r>
                              <m:r>
                                <a:rPr lang="pl-PL" sz="2000" b="0" i="1" smtClean="0">
                                  <a:latin typeface="Cambria Math" panose="02040503050406030204" pitchFamily="18" charset="0"/>
                                </a:rPr>
                                <m:t>𝑧𝑎𝑝𝑎𝑠</m:t>
                              </m:r>
                              <m:r>
                                <a:rPr lang="pl-PL" sz="2000" b="0" i="1" smtClean="0">
                                  <a:latin typeface="Cambria Math" panose="02040503050406030204" pitchFamily="18" charset="0"/>
                                </a:rPr>
                                <m:t>ó</m:t>
                              </m:r>
                              <m:r>
                                <a:rPr lang="pl-PL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×100%</m:t>
                      </m:r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  <a:blipFill>
                <a:blip r:embed="rId2"/>
                <a:stretch>
                  <a:fillRect l="-1094" t="-980" r="-11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6046025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Ahi</a:t>
            </a:r>
            <a:r>
              <a:rPr lang="pl-PL" sz="1200" dirty="0">
                <a:solidFill>
                  <a:srgbClr val="7F7F7F"/>
                </a:solidFill>
              </a:rPr>
              <a:t> i in., 2015; </a:t>
            </a:r>
            <a:r>
              <a:rPr lang="pl-PL" sz="1200" dirty="0" err="1">
                <a:solidFill>
                  <a:srgbClr val="7F7F7F"/>
                </a:solidFill>
              </a:rPr>
              <a:t>Anand</a:t>
            </a:r>
            <a:r>
              <a:rPr lang="pl-PL" sz="1200" dirty="0">
                <a:solidFill>
                  <a:srgbClr val="7F7F7F"/>
                </a:solidFill>
              </a:rPr>
              <a:t> i Grover, 2015; Dias i Silva 2021; </a:t>
            </a:r>
            <a:r>
              <a:rPr lang="pl-PL" sz="1200" dirty="0" err="1">
                <a:solidFill>
                  <a:srgbClr val="7F7F7F"/>
                </a:solidFill>
              </a:rPr>
              <a:t>Lehyani</a:t>
            </a:r>
            <a:r>
              <a:rPr lang="pl-PL" sz="1200" dirty="0">
                <a:solidFill>
                  <a:srgbClr val="7F7F7F"/>
                </a:solidFill>
              </a:rPr>
              <a:t> i in., 2018; </a:t>
            </a:r>
            <a:r>
              <a:rPr lang="pl-PL" sz="1200" dirty="0" err="1">
                <a:solidFill>
                  <a:srgbClr val="7F7F7F"/>
                </a:solidFill>
              </a:rPr>
              <a:t>Rasool</a:t>
            </a:r>
            <a:r>
              <a:rPr lang="pl-PL" sz="1200" dirty="0">
                <a:solidFill>
                  <a:srgbClr val="7F7F7F"/>
                </a:solidFill>
              </a:rPr>
              <a:t> i in., 2023; </a:t>
            </a:r>
            <a:r>
              <a:rPr lang="pl-PL" sz="1200" dirty="0" err="1">
                <a:solidFill>
                  <a:srgbClr val="7F7F7F"/>
                </a:solidFill>
              </a:rPr>
              <a:t>Yurtay</a:t>
            </a:r>
            <a:r>
              <a:rPr lang="pl-PL" sz="1200" dirty="0">
                <a:solidFill>
                  <a:srgbClr val="7F7F7F"/>
                </a:solidFill>
              </a:rPr>
              <a:t> i in., 2023; </a:t>
            </a:r>
            <a:r>
              <a:rPr lang="pl-PL" sz="1200" dirty="0" err="1">
                <a:solidFill>
                  <a:srgbClr val="7F7F7F"/>
                </a:solidFill>
              </a:rPr>
              <a:t>Zhu</a:t>
            </a:r>
            <a:r>
              <a:rPr lang="pl-PL" sz="1200" dirty="0">
                <a:solidFill>
                  <a:srgbClr val="7F7F7F"/>
                </a:solidFill>
              </a:rPr>
              <a:t> i in., 2017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172" y="3348078"/>
            <a:ext cx="670560" cy="56070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5D5280-79AB-2604-9D9A-40FBA7CE9ECB}"/>
              </a:ext>
            </a:extLst>
          </p:cNvPr>
          <p:cNvSpPr txBox="1"/>
          <p:nvPr/>
        </p:nvSpPr>
        <p:spPr>
          <a:xfrm>
            <a:off x="7510510" y="3429975"/>
            <a:ext cx="4325941" cy="2268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l-PL" sz="2000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Wskaźnik ten mierzy procent dni lub przypadków, w których zapasy były dostępne do natychmiastowej realizacji w stosunku do ogólnego popytu lub liczby dni w określonym okresie.</a:t>
            </a:r>
            <a:endParaRPr lang="en-US" sz="2000" dirty="0">
              <a:solidFill>
                <a:srgbClr val="1065AB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BC728D-C055-69FA-E019-5599EC766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718" y="2170397"/>
            <a:ext cx="939165" cy="939165"/>
          </a:xfrm>
          <a:prstGeom prst="rect">
            <a:avLst/>
          </a:prstGeom>
          <a:noFill/>
        </p:spPr>
      </p:pic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F8A573E4-E8ED-AB30-9469-1E0DC36E2F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172" y="4965293"/>
            <a:ext cx="670560" cy="56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2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Kluczowe Wskaźniki Efektywności (KPI) </a:t>
            </a:r>
            <a:br>
              <a:rPr lang="pl-PL" dirty="0"/>
            </a:br>
            <a:r>
              <a:rPr lang="pl-PL" dirty="0"/>
              <a:t>w Zarządzaniu Łańcuchem Dostaw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25000"/>
                  </a:lnSpc>
                  <a:spcAft>
                    <a:spcPts val="1200"/>
                  </a:spcAft>
                </a:pPr>
                <a:r>
                  <a:rPr lang="pl-PL" sz="2200" dirty="0"/>
                  <a:t>wskaźnik rotacji zapasów (IT) - mierzy, jak często firma wykorzystuje i zastępuje zapasy w danym okresie, pokazuje, jak skutecznie organizacja zarządza swoimi zasobami i reaguje na popyt rynkowy;</a:t>
                </a:r>
              </a:p>
              <a:p>
                <a:pPr>
                  <a:lnSpc>
                    <a:spcPct val="125000"/>
                  </a:lnSpc>
                </a:pPr>
                <a:r>
                  <a:rPr lang="pl-PL" sz="2200" dirty="0"/>
                  <a:t>Wzór</a:t>
                </a:r>
                <a:r>
                  <a:rPr lang="en-US" sz="2200" dirty="0"/>
                  <a:t>:</a:t>
                </a:r>
                <a:endParaRPr lang="pl-PL" sz="1800" dirty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𝐼𝑇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ctrlPr>
                            <a:rPr lang="pl-PL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2200" b="0" i="1" smtClean="0">
                                  <a:latin typeface="Cambria Math" panose="02040503050406030204" pitchFamily="18" charset="0"/>
                                </a:rPr>
                                <m:t>𝑘𝑜𝑠𝑧𝑡</m:t>
                              </m:r>
                              <m:r>
                                <a:rPr lang="pl-PL" sz="2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sz="2200" b="0" i="1" smtClean="0">
                                  <a:latin typeface="Cambria Math" panose="02040503050406030204" pitchFamily="18" charset="0"/>
                                </a:rPr>
                                <m:t>𝑠𝑝𝑟𝑧𝑒𝑑𝑎𝑛𝑦𝑐h</m:t>
                              </m:r>
                              <m:r>
                                <a:rPr lang="pl-PL" sz="2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sz="2200" b="0" i="1" smtClean="0">
                                  <a:latin typeface="Cambria Math" panose="02040503050406030204" pitchFamily="18" charset="0"/>
                                </a:rPr>
                                <m:t>𝑡𝑜𝑤𝑎𝑟</m:t>
                              </m:r>
                              <m:r>
                                <a:rPr lang="pl-PL" sz="2200" b="0" i="1" smtClean="0">
                                  <a:latin typeface="Cambria Math" panose="02040503050406030204" pitchFamily="18" charset="0"/>
                                </a:rPr>
                                <m:t>ó</m:t>
                              </m:r>
                              <m:r>
                                <a:rPr lang="pl-PL" sz="2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pl-PL" sz="2200" b="0" i="1" smtClean="0">
                                  <a:latin typeface="Cambria Math" panose="02040503050406030204" pitchFamily="18" charset="0"/>
                                </a:rPr>
                                <m:t>ś</m:t>
                              </m:r>
                              <m:r>
                                <a:rPr lang="pl-PL" sz="2200" b="0" i="1" smtClean="0">
                                  <a:latin typeface="Cambria Math" panose="02040503050406030204" pitchFamily="18" charset="0"/>
                                </a:rPr>
                                <m:t>𝑟𝑒𝑑𝑛𝑖</m:t>
                              </m:r>
                              <m:r>
                                <a:rPr lang="pl-PL" sz="2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sz="2200" b="0" i="1" smtClean="0">
                                  <a:latin typeface="Cambria Math" panose="02040503050406030204" pitchFamily="18" charset="0"/>
                                </a:rPr>
                                <m:t>𝑝𝑜𝑧𝑖𝑜𝑚</m:t>
                              </m:r>
                              <m:r>
                                <a:rPr lang="pl-PL" sz="2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sz="2200" b="0" i="1" smtClean="0">
                                  <a:latin typeface="Cambria Math" panose="02040503050406030204" pitchFamily="18" charset="0"/>
                                </a:rPr>
                                <m:t>𝑧𝑎𝑝𝑎𝑠</m:t>
                              </m:r>
                              <m:r>
                                <a:rPr lang="pl-PL" sz="2200" b="0" i="1" smtClean="0">
                                  <a:latin typeface="Cambria Math" panose="02040503050406030204" pitchFamily="18" charset="0"/>
                                </a:rPr>
                                <m:t>ó</m:t>
                              </m:r>
                              <m:r>
                                <a:rPr lang="pl-PL" sz="2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den>
                          </m:f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×100%</m:t>
                      </m:r>
                    </m:oMath>
                  </m:oMathPara>
                </a14:m>
                <a:endParaRPr lang="pl-PL" sz="22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  <a:blipFill>
                <a:blip r:embed="rId2"/>
                <a:stretch>
                  <a:fillRect l="-1094" r="-11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Ahi</a:t>
            </a:r>
            <a:r>
              <a:rPr lang="pl-PL" sz="1200" dirty="0">
                <a:solidFill>
                  <a:srgbClr val="7F7F7F"/>
                </a:solidFill>
              </a:rPr>
              <a:t> i in., 2015; </a:t>
            </a:r>
            <a:r>
              <a:rPr lang="pl-PL" sz="1200" dirty="0" err="1">
                <a:solidFill>
                  <a:srgbClr val="7F7F7F"/>
                </a:solidFill>
              </a:rPr>
              <a:t>Anand</a:t>
            </a:r>
            <a:r>
              <a:rPr lang="pl-PL" sz="1200" dirty="0">
                <a:solidFill>
                  <a:srgbClr val="7F7F7F"/>
                </a:solidFill>
              </a:rPr>
              <a:t> i Grover, 2015; Dias i Silva 2021; </a:t>
            </a:r>
            <a:r>
              <a:rPr lang="pl-PL" sz="1200" dirty="0" err="1">
                <a:solidFill>
                  <a:srgbClr val="7F7F7F"/>
                </a:solidFill>
              </a:rPr>
              <a:t>Lehyani</a:t>
            </a:r>
            <a:r>
              <a:rPr lang="pl-PL" sz="1200" dirty="0">
                <a:solidFill>
                  <a:srgbClr val="7F7F7F"/>
                </a:solidFill>
              </a:rPr>
              <a:t> i in., 2018; </a:t>
            </a:r>
            <a:r>
              <a:rPr lang="pl-PL" sz="1200" dirty="0" err="1">
                <a:solidFill>
                  <a:srgbClr val="7F7F7F"/>
                </a:solidFill>
              </a:rPr>
              <a:t>Rasool</a:t>
            </a:r>
            <a:r>
              <a:rPr lang="pl-PL" sz="1200" dirty="0">
                <a:solidFill>
                  <a:srgbClr val="7F7F7F"/>
                </a:solidFill>
              </a:rPr>
              <a:t> i in., 2023; </a:t>
            </a:r>
            <a:r>
              <a:rPr lang="pl-PL" sz="1200" dirty="0" err="1">
                <a:solidFill>
                  <a:srgbClr val="7F7F7F"/>
                </a:solidFill>
              </a:rPr>
              <a:t>Yurtay</a:t>
            </a:r>
            <a:r>
              <a:rPr lang="pl-PL" sz="1200" dirty="0">
                <a:solidFill>
                  <a:srgbClr val="7F7F7F"/>
                </a:solidFill>
              </a:rPr>
              <a:t> i in., 2023; </a:t>
            </a:r>
            <a:r>
              <a:rPr lang="pl-PL" sz="1200" dirty="0" err="1">
                <a:solidFill>
                  <a:srgbClr val="7F7F7F"/>
                </a:solidFill>
              </a:rPr>
              <a:t>Zhu</a:t>
            </a:r>
            <a:r>
              <a:rPr lang="pl-PL" sz="1200" dirty="0">
                <a:solidFill>
                  <a:srgbClr val="7F7F7F"/>
                </a:solidFill>
              </a:rPr>
              <a:t> i in., 2017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172" y="3836479"/>
            <a:ext cx="670560" cy="56070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5D5280-79AB-2604-9D9A-40FBA7CE9ECB}"/>
              </a:ext>
            </a:extLst>
          </p:cNvPr>
          <p:cNvSpPr txBox="1"/>
          <p:nvPr/>
        </p:nvSpPr>
        <p:spPr>
          <a:xfrm>
            <a:off x="7510510" y="3334810"/>
            <a:ext cx="4325941" cy="2422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pl-PL" sz="2000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Zbyt wysoki wskaźnik może wskazywać na ryzyko braków w zapasach.</a:t>
            </a:r>
          </a:p>
          <a:p>
            <a:pPr algn="just">
              <a:lnSpc>
                <a:spcPct val="120000"/>
              </a:lnSpc>
            </a:pPr>
            <a:r>
              <a:rPr lang="pl-PL" sz="2000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Zbyt niski wskaźnik może oznaczać nadmierne zapasy lub słabą sprzedaż</a:t>
            </a:r>
            <a:r>
              <a:rPr lang="en-US" sz="2000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BC728D-C055-69FA-E019-5599EC766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862" y="2170397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839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Kluczowe Wskaźniki Efektywności (KPI) </a:t>
            </a:r>
            <a:br>
              <a:rPr lang="pl-PL" dirty="0"/>
            </a:br>
            <a:r>
              <a:rPr lang="pl-PL" dirty="0"/>
              <a:t>w Zarządzaniu Łańcuchem Dostaw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pl-PL" sz="2200" dirty="0"/>
                  <a:t>Stopa zwrotu (</a:t>
                </a:r>
                <a:r>
                  <a:rPr lang="pl-PL" sz="2200" dirty="0" err="1"/>
                  <a:t>RoR</a:t>
                </a:r>
                <a:r>
                  <a:rPr lang="pl-PL" sz="2200" dirty="0"/>
                  <a:t>) - procent produktów zwróconych przez klientów w stosunku do całkowitej liczby sprzedanych produktów;</a:t>
                </a:r>
              </a:p>
              <a:p>
                <a:pPr algn="just">
                  <a:lnSpc>
                    <a:spcPct val="120000"/>
                  </a:lnSpc>
                </a:pPr>
                <a:endParaRPr lang="pl-PL" sz="2200" dirty="0"/>
              </a:p>
              <a:p>
                <a:pPr>
                  <a:lnSpc>
                    <a:spcPct val="120000"/>
                  </a:lnSpc>
                </a:pPr>
                <a:r>
                  <a:rPr lang="pl-PL" sz="2200" dirty="0"/>
                  <a:t>Wzór</a:t>
                </a:r>
                <a:r>
                  <a:rPr lang="en-US" sz="2200" dirty="0"/>
                  <a:t>:</a:t>
                </a:r>
                <a:endParaRPr lang="pl-PL" sz="2200" dirty="0"/>
              </a:p>
              <a:p>
                <a:endParaRPr lang="pl-PL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𝑅𝑜𝑅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𝑙𝑖𝑐𝑧𝑏𝑎</m:t>
                              </m:r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𝑧𝑤𝑟</m:t>
                              </m:r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ó</m:t>
                              </m:r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𝑐𝑜𝑛𝑦𝑐h</m:t>
                              </m:r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𝑗𝑒𝑑𝑛𝑜𝑠𝑡𝑒𝑘</m:t>
                              </m:r>
                            </m:num>
                            <m:den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𝑐𝑎</m:t>
                              </m:r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ł</m:t>
                              </m:r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𝑘𝑜𝑤𝑖𝑡𝑎</m:t>
                              </m:r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𝑙𝑜𝑖𝑐𝑧𝑏𝑎</m:t>
                              </m:r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𝑠𝑝𝑟𝑧𝑒𝑑𝑎𝑛𝑦𝑐h</m:t>
                              </m:r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sz="1800" b="0" i="1" smtClean="0">
                                  <a:latin typeface="Cambria Math" panose="02040503050406030204" pitchFamily="18" charset="0"/>
                                </a:rPr>
                                <m:t>𝑗𝑒𝑑𝑛𝑜𝑠𝑡𝑒𝑘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×100%</m:t>
                      </m:r>
                    </m:oMath>
                  </m:oMathPara>
                </a14:m>
                <a:endParaRPr lang="pl-PL" sz="18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  <a:blipFill>
                <a:blip r:embed="rId2"/>
                <a:stretch>
                  <a:fillRect l="-1094" t="-280" r="-11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Ahi</a:t>
            </a:r>
            <a:r>
              <a:rPr lang="pl-PL" sz="1200" dirty="0">
                <a:solidFill>
                  <a:srgbClr val="7F7F7F"/>
                </a:solidFill>
              </a:rPr>
              <a:t> i in., 2015; </a:t>
            </a:r>
            <a:r>
              <a:rPr lang="pl-PL" sz="1200" dirty="0" err="1">
                <a:solidFill>
                  <a:srgbClr val="7F7F7F"/>
                </a:solidFill>
              </a:rPr>
              <a:t>Anand</a:t>
            </a:r>
            <a:r>
              <a:rPr lang="pl-PL" sz="1200" dirty="0">
                <a:solidFill>
                  <a:srgbClr val="7F7F7F"/>
                </a:solidFill>
              </a:rPr>
              <a:t> i Grover, 2015; Dias i Silva 2021; </a:t>
            </a:r>
            <a:r>
              <a:rPr lang="pl-PL" sz="1200" dirty="0" err="1">
                <a:solidFill>
                  <a:srgbClr val="7F7F7F"/>
                </a:solidFill>
              </a:rPr>
              <a:t>Lehyani</a:t>
            </a:r>
            <a:r>
              <a:rPr lang="pl-PL" sz="1200" dirty="0">
                <a:solidFill>
                  <a:srgbClr val="7F7F7F"/>
                </a:solidFill>
              </a:rPr>
              <a:t> i in., 2018; </a:t>
            </a:r>
            <a:r>
              <a:rPr lang="pl-PL" sz="1200" dirty="0" err="1">
                <a:solidFill>
                  <a:srgbClr val="7F7F7F"/>
                </a:solidFill>
              </a:rPr>
              <a:t>Rasool</a:t>
            </a:r>
            <a:r>
              <a:rPr lang="pl-PL" sz="1200" dirty="0">
                <a:solidFill>
                  <a:srgbClr val="7F7F7F"/>
                </a:solidFill>
              </a:rPr>
              <a:t> i in., 2023; </a:t>
            </a:r>
            <a:r>
              <a:rPr lang="pl-PL" sz="1200" dirty="0" err="1">
                <a:solidFill>
                  <a:srgbClr val="7F7F7F"/>
                </a:solidFill>
              </a:rPr>
              <a:t>Yurtay</a:t>
            </a:r>
            <a:r>
              <a:rPr lang="pl-PL" sz="1200" dirty="0">
                <a:solidFill>
                  <a:srgbClr val="7F7F7F"/>
                </a:solidFill>
              </a:rPr>
              <a:t> i in., 2023; </a:t>
            </a:r>
            <a:r>
              <a:rPr lang="pl-PL" sz="1200" dirty="0" err="1">
                <a:solidFill>
                  <a:srgbClr val="7F7F7F"/>
                </a:solidFill>
              </a:rPr>
              <a:t>Zhu</a:t>
            </a:r>
            <a:r>
              <a:rPr lang="pl-PL" sz="1200" dirty="0">
                <a:solidFill>
                  <a:srgbClr val="7F7F7F"/>
                </a:solidFill>
              </a:rPr>
              <a:t> i in., 2017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3303819"/>
            <a:ext cx="670560" cy="56070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5D5280-79AB-2604-9D9A-40FBA7CE9ECB}"/>
              </a:ext>
            </a:extLst>
          </p:cNvPr>
          <p:cNvSpPr txBox="1"/>
          <p:nvPr/>
        </p:nvSpPr>
        <p:spPr>
          <a:xfrm>
            <a:off x="7403977" y="3658520"/>
            <a:ext cx="4325941" cy="2051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Wysoki wskaźnik zwrotów może wskazywać na problemy z jakością produktów, niezgodności z opisem lub niewłaściwe spełnienie oczekiwań klientów, co negatywnie wpływa na ich zadowolenie.</a:t>
            </a:r>
            <a:endParaRPr lang="en-US" dirty="0">
              <a:solidFill>
                <a:srgbClr val="1065AB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BC728D-C055-69FA-E019-5599EC766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11" y="2541978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669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Kluczowe Wskaźniki Efektywności (KPI) </a:t>
            </a:r>
            <a:br>
              <a:rPr lang="pl-PL" dirty="0"/>
            </a:br>
            <a:r>
              <a:rPr lang="pl-PL" dirty="0"/>
              <a:t>w Zarządzaniu Łańcuchem Dostaw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pl-PL" sz="1800" dirty="0"/>
                  <a:t>wskaźnik wydajności dostawców (SPI) - ocena </a:t>
                </a:r>
                <a:br>
                  <a:rPr lang="pl-PL" sz="1800" dirty="0"/>
                </a:br>
                <a:r>
                  <a:rPr lang="pl-PL" sz="1800" dirty="0"/>
                  <a:t>i monitorowanie wydajności dostawców w łańcuchu dostaw; określenie, w jakim stopniu dostawcy spełniają ustalone kryteria, takie jak jakość dostarczanych produktów, terminowość dostaw lub zdolność do realizacji zamówień bez błędów;</a:t>
                </a: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pl-PL" sz="1800" dirty="0"/>
                  <a:t>Wzór</a:t>
                </a:r>
                <a:r>
                  <a:rPr lang="en-US" sz="1800" dirty="0"/>
                  <a:t>:</a:t>
                </a:r>
                <a:endParaRPr lang="pl-PL" sz="1800" dirty="0"/>
              </a:p>
              <a:p>
                <a:endParaRPr lang="pl-PL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𝑆𝑃𝐼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ctrlPr>
                            <a:rPr lang="pl-PL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𝑠𝑢𝑚𝑎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𝑝𝑢𝑛𝑘𝑡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ó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𝑧𝑎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𝑤𝑠𝑧𝑦𝑠𝑡𝑘𝑖𝑒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𝑘𝑟𝑦𝑡𝑒𝑟𝑖𝑎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𝑚𝑎𝑘𝑠𝑦𝑚𝑎𝑙𝑛𝑎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𝑚𝑜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ż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𝑙𝑖𝑤𝑎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𝑙𝑖𝑐𝑧𝑏𝑎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𝑝𝑢𝑛𝑘𝑡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ó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den>
                          </m:f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×100%</m:t>
                      </m:r>
                    </m:oMath>
                  </m:oMathPara>
                </a14:m>
                <a:endParaRPr lang="pl-PL" sz="18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446" y="1621438"/>
                <a:ext cx="6690064" cy="4351338"/>
              </a:xfrm>
              <a:blipFill>
                <a:blip r:embed="rId2"/>
                <a:stretch>
                  <a:fillRect l="-638" t="-280" r="-7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2"/>
            <a:ext cx="4580467" cy="81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Ahi</a:t>
            </a:r>
            <a:r>
              <a:rPr lang="pl-PL" sz="1200" dirty="0">
                <a:solidFill>
                  <a:srgbClr val="7F7F7F"/>
                </a:solidFill>
              </a:rPr>
              <a:t> i in., 2015; </a:t>
            </a:r>
            <a:r>
              <a:rPr lang="pl-PL" sz="1200" dirty="0" err="1">
                <a:solidFill>
                  <a:srgbClr val="7F7F7F"/>
                </a:solidFill>
              </a:rPr>
              <a:t>Anand</a:t>
            </a:r>
            <a:r>
              <a:rPr lang="pl-PL" sz="1200" dirty="0">
                <a:solidFill>
                  <a:srgbClr val="7F7F7F"/>
                </a:solidFill>
              </a:rPr>
              <a:t> i Grover, 2015; Dias i Silva 2021; </a:t>
            </a:r>
            <a:r>
              <a:rPr lang="pl-PL" sz="1200" dirty="0" err="1">
                <a:solidFill>
                  <a:srgbClr val="7F7F7F"/>
                </a:solidFill>
              </a:rPr>
              <a:t>Lehyani</a:t>
            </a:r>
            <a:r>
              <a:rPr lang="pl-PL" sz="1200" dirty="0">
                <a:solidFill>
                  <a:srgbClr val="7F7F7F"/>
                </a:solidFill>
              </a:rPr>
              <a:t> i in., 2018; </a:t>
            </a:r>
            <a:r>
              <a:rPr lang="pl-PL" sz="1200" dirty="0" err="1">
                <a:solidFill>
                  <a:srgbClr val="7F7F7F"/>
                </a:solidFill>
              </a:rPr>
              <a:t>Rasool</a:t>
            </a:r>
            <a:r>
              <a:rPr lang="pl-PL" sz="1200" dirty="0">
                <a:solidFill>
                  <a:srgbClr val="7F7F7F"/>
                </a:solidFill>
              </a:rPr>
              <a:t> i in., 2023; </a:t>
            </a:r>
            <a:r>
              <a:rPr lang="pl-PL" sz="1200" dirty="0" err="1">
                <a:solidFill>
                  <a:srgbClr val="7F7F7F"/>
                </a:solidFill>
              </a:rPr>
              <a:t>Yurtay</a:t>
            </a:r>
            <a:r>
              <a:rPr lang="pl-PL" sz="1200" dirty="0">
                <a:solidFill>
                  <a:srgbClr val="7F7F7F"/>
                </a:solidFill>
              </a:rPr>
              <a:t> i in., 2023; </a:t>
            </a:r>
            <a:r>
              <a:rPr lang="pl-PL" sz="1200" dirty="0" err="1">
                <a:solidFill>
                  <a:srgbClr val="7F7F7F"/>
                </a:solidFill>
              </a:rPr>
              <a:t>Zhu</a:t>
            </a:r>
            <a:r>
              <a:rPr lang="pl-PL" sz="1200" dirty="0">
                <a:solidFill>
                  <a:srgbClr val="7F7F7F"/>
                </a:solidFill>
              </a:rPr>
              <a:t> i in., 2017</a:t>
            </a:r>
          </a:p>
        </p:txBody>
      </p:sp>
      <p:pic>
        <p:nvPicPr>
          <p:cNvPr id="3" name="Obraz 2" descr="Obraz zawierający design&#10;&#10;Opis wygenerowany automatycznie">
            <a:extLst>
              <a:ext uri="{FF2B5EF4-FFF2-40B4-BE49-F238E27FC236}">
                <a16:creationId xmlns:a16="http://schemas.microsoft.com/office/drawing/2014/main" id="{B06F6C43-09A3-722F-EEC1-4C03379BA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4029164"/>
            <a:ext cx="670560" cy="56070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C5D5280-79AB-2604-9D9A-40FBA7CE9ECB}"/>
              </a:ext>
            </a:extLst>
          </p:cNvPr>
          <p:cNvSpPr txBox="1"/>
          <p:nvPr/>
        </p:nvSpPr>
        <p:spPr>
          <a:xfrm>
            <a:off x="7403977" y="3658520"/>
            <a:ext cx="4325941" cy="1529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l-PL" sz="2000" dirty="0">
                <a:solidFill>
                  <a:srgbClr val="1065AB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 jest zazwyczaj obliczany na podstawie kilku indywidualnych wskaźników wydajności, np. jakość dostaw, terminowość i elastyczność.</a:t>
            </a:r>
            <a:endParaRPr lang="en-US" sz="2000" dirty="0">
              <a:solidFill>
                <a:srgbClr val="1065AB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9BC728D-C055-69FA-E019-5599EC766F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11" y="2541978"/>
            <a:ext cx="939165" cy="939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042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pl-PL" sz="3000" dirty="0"/>
              <a:t>pojęcie controllingu;</a:t>
            </a:r>
          </a:p>
          <a:p>
            <a:pPr>
              <a:lnSpc>
                <a:spcPct val="125000"/>
              </a:lnSpc>
            </a:pPr>
            <a:r>
              <a:rPr lang="pl-PL" sz="3000" dirty="0"/>
              <a:t>cele i zakres controllingu w łańcuchu dostaw;</a:t>
            </a:r>
          </a:p>
          <a:p>
            <a:pPr>
              <a:lnSpc>
                <a:spcPct val="125000"/>
              </a:lnSpc>
            </a:pPr>
            <a:r>
              <a:rPr lang="pl-PL" sz="3000" dirty="0"/>
              <a:t>podstawowe kluczowe wskaźniki wydajności (KPI) w łańcuchu dostaw.</a:t>
            </a: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Kluczowe Wskaźniki Efektywności (KPI) </a:t>
            </a:r>
            <a:br>
              <a:rPr lang="pl-PL" dirty="0"/>
            </a:br>
            <a:r>
              <a:rPr lang="pl-PL" dirty="0"/>
              <a:t>w Zarządzaniu Łańcuchem Dostaw – Przykład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31" y="1556189"/>
            <a:ext cx="11353801" cy="10418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dirty="0"/>
              <a:t>Zamówienia złożone przez klientów i planowane terminy ich realizacji przedstawia poniższa tabela</a:t>
            </a:r>
            <a:endParaRPr lang="en-US" sz="20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E38CED5-FDE1-C0FD-594D-77499BFA7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354667"/>
              </p:ext>
            </p:extLst>
          </p:nvPr>
        </p:nvGraphicFramePr>
        <p:xfrm>
          <a:off x="2636853" y="2077121"/>
          <a:ext cx="6263356" cy="406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818">
                  <a:extLst>
                    <a:ext uri="{9D8B030D-6E8A-4147-A177-3AD203B41FA5}">
                      <a16:colId xmlns:a16="http://schemas.microsoft.com/office/drawing/2014/main" val="237260658"/>
                    </a:ext>
                  </a:extLst>
                </a:gridCol>
                <a:gridCol w="2809769">
                  <a:extLst>
                    <a:ext uri="{9D8B030D-6E8A-4147-A177-3AD203B41FA5}">
                      <a16:colId xmlns:a16="http://schemas.microsoft.com/office/drawing/2014/main" val="1089559589"/>
                    </a:ext>
                  </a:extLst>
                </a:gridCol>
                <a:gridCol w="2809769">
                  <a:extLst>
                    <a:ext uri="{9D8B030D-6E8A-4147-A177-3AD203B41FA5}">
                      <a16:colId xmlns:a16="http://schemas.microsoft.com/office/drawing/2014/main" val="3292723896"/>
                    </a:ext>
                  </a:extLst>
                </a:gridCol>
              </a:tblGrid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Lp.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Wielkość zamówienia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Planowana data dostawy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38614586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2440165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23.02.2023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27168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10160978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59356725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04328603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098489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1454991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85386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4082712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02347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55840969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96270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8508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Kluczowe Wskaźniki Efektywności (KPI) </a:t>
            </a:r>
            <a:br>
              <a:rPr lang="pl-PL" dirty="0"/>
            </a:br>
            <a:r>
              <a:rPr lang="pl-PL" dirty="0"/>
              <a:t>w Zarządzaniu Łańcuchem Dostaw – Przykład</a:t>
            </a:r>
            <a:endParaRPr lang="en-GB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5610"/>
            <a:ext cx="11182166" cy="10418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000" dirty="0"/>
              <a:t>Ilości dostarczone do klienta wraz z faktyczną datą dostawy przedstawiono w poniższej tabeli</a:t>
            </a:r>
            <a:endParaRPr lang="en-US" sz="20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E38CED5-FDE1-C0FD-594D-77499BFA7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256578"/>
              </p:ext>
            </p:extLst>
          </p:nvPr>
        </p:nvGraphicFramePr>
        <p:xfrm>
          <a:off x="838197" y="1875347"/>
          <a:ext cx="10924717" cy="436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905">
                  <a:extLst>
                    <a:ext uri="{9D8B030D-6E8A-4147-A177-3AD203B41FA5}">
                      <a16:colId xmlns:a16="http://schemas.microsoft.com/office/drawing/2014/main" val="237260658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089559589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292723896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153920355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741629107"/>
                    </a:ext>
                  </a:extLst>
                </a:gridCol>
              </a:tblGrid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Lp.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Wielkość zamówienia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Planowana data dostawy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Dostarczona ilość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Rzeczywista data dostawy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38614586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2440165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23.02.2023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27.02.2023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27168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0160978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9356725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4328603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98489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454991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5386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4082712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02347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5840969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96270829"/>
                  </a:ext>
                </a:extLst>
              </a:tr>
            </a:tbl>
          </a:graphicData>
        </a:graphic>
      </p:graphicFrame>
      <p:sp>
        <p:nvSpPr>
          <p:cNvPr id="2" name="Prostokąt 1">
            <a:extLst>
              <a:ext uri="{FF2B5EF4-FFF2-40B4-BE49-F238E27FC236}">
                <a16:creationId xmlns:a16="http://schemas.microsoft.com/office/drawing/2014/main" id="{4F95415C-F9F4-50D4-B6DD-ADD903A10F22}"/>
              </a:ext>
            </a:extLst>
          </p:cNvPr>
          <p:cNvSpPr/>
          <p:nvPr/>
        </p:nvSpPr>
        <p:spPr>
          <a:xfrm>
            <a:off x="1784412" y="3492606"/>
            <a:ext cx="9472473" cy="8199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podstawie danych podanych w tabeli oblicz OTIF</a:t>
            </a:r>
          </a:p>
        </p:txBody>
      </p:sp>
    </p:spTree>
    <p:extLst>
      <p:ext uri="{BB962C8B-B14F-4D97-AF65-F5344CB8AC3E}">
        <p14:creationId xmlns:p14="http://schemas.microsoft.com/office/powerpoint/2010/main" val="32123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8" y="244545"/>
            <a:ext cx="9745133" cy="1116542"/>
          </a:xfrm>
        </p:spPr>
        <p:txBody>
          <a:bodyPr/>
          <a:lstStyle/>
          <a:p>
            <a:r>
              <a:rPr lang="pl-PL" dirty="0"/>
              <a:t>Kluczowe Wskaźniki Efektywności (KPI) </a:t>
            </a:r>
            <a:br>
              <a:rPr lang="pl-PL" dirty="0"/>
            </a:br>
            <a:r>
              <a:rPr lang="pl-PL" dirty="0"/>
              <a:t>w Zarządzaniu Łańcuchem Dostaw – Przykład</a:t>
            </a:r>
            <a:endParaRPr lang="en-GB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5610"/>
            <a:ext cx="11182166" cy="1041863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l-PL" sz="2200" dirty="0"/>
              <a:t>Weryfikacja ilości dostarczonych do klienta</a:t>
            </a:r>
            <a:endParaRPr lang="en-US" sz="22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E38CED5-FDE1-C0FD-594D-77499BFA7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709991"/>
              </p:ext>
            </p:extLst>
          </p:nvPr>
        </p:nvGraphicFramePr>
        <p:xfrm>
          <a:off x="838199" y="1841633"/>
          <a:ext cx="10924717" cy="436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905">
                  <a:extLst>
                    <a:ext uri="{9D8B030D-6E8A-4147-A177-3AD203B41FA5}">
                      <a16:colId xmlns:a16="http://schemas.microsoft.com/office/drawing/2014/main" val="237260658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089559589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292723896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153920355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741629107"/>
                    </a:ext>
                  </a:extLst>
                </a:gridCol>
              </a:tblGrid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Lp.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Wielkość zamówienia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Planowana data dostawy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Dostarczona ilość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Rzeczywista data dostawy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38614586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2440165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23.02.2023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27.02.2023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27168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0160978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9356725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4328603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98489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454991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5386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4082712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02347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5840969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96270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253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5" y="242630"/>
            <a:ext cx="9745133" cy="1116542"/>
          </a:xfrm>
        </p:spPr>
        <p:txBody>
          <a:bodyPr/>
          <a:lstStyle/>
          <a:p>
            <a:r>
              <a:rPr lang="pl-PL" dirty="0"/>
              <a:t>Kluczowe Wskaźniki Efektywności (KPI) </a:t>
            </a:r>
            <a:br>
              <a:rPr lang="pl-PL" dirty="0"/>
            </a:br>
            <a:r>
              <a:rPr lang="pl-PL" dirty="0"/>
              <a:t>w Zarządzaniu Łańcuchem Dostaw – Przykład</a:t>
            </a:r>
            <a:endParaRPr lang="en-GB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5610"/>
            <a:ext cx="11182166" cy="1041863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l-PL" sz="2200" dirty="0"/>
              <a:t>Weryfikacja ilości dostarczonych do klienta</a:t>
            </a:r>
            <a:endParaRPr lang="en-US" sz="22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E38CED5-FDE1-C0FD-594D-77499BFA7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697595"/>
              </p:ext>
            </p:extLst>
          </p:nvPr>
        </p:nvGraphicFramePr>
        <p:xfrm>
          <a:off x="838199" y="1861556"/>
          <a:ext cx="10924717" cy="436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905">
                  <a:extLst>
                    <a:ext uri="{9D8B030D-6E8A-4147-A177-3AD203B41FA5}">
                      <a16:colId xmlns:a16="http://schemas.microsoft.com/office/drawing/2014/main" val="237260658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089559589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292723896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153920355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741629107"/>
                    </a:ext>
                  </a:extLst>
                </a:gridCol>
              </a:tblGrid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Lp.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Wielkość zamówienia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Planowana data dostawy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Dostarczona ilość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Rzeczywista data dostawy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38614586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2440165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23.02.2023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27.02.2023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27168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0160978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9356725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4328603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98489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454991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53860"/>
                  </a:ext>
                </a:extLst>
              </a:tr>
              <a:tr h="289452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4082712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02347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5840969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96270829"/>
                  </a:ext>
                </a:extLst>
              </a:tr>
            </a:tbl>
          </a:graphicData>
        </a:graphic>
      </p:graphicFrame>
      <p:sp>
        <p:nvSpPr>
          <p:cNvPr id="2" name="Strzałka: w prawo 1">
            <a:extLst>
              <a:ext uri="{FF2B5EF4-FFF2-40B4-BE49-F238E27FC236}">
                <a16:creationId xmlns:a16="http://schemas.microsoft.com/office/drawing/2014/main" id="{192CF152-2D92-129F-289B-1F8F4F4A26DC}"/>
              </a:ext>
            </a:extLst>
          </p:cNvPr>
          <p:cNvSpPr/>
          <p:nvPr/>
        </p:nvSpPr>
        <p:spPr>
          <a:xfrm>
            <a:off x="1608665" y="3806032"/>
            <a:ext cx="726161" cy="4773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0D9DCC8B-0B58-76FA-7F36-46A44102591A}"/>
              </a:ext>
            </a:extLst>
          </p:cNvPr>
          <p:cNvSpPr/>
          <p:nvPr/>
        </p:nvSpPr>
        <p:spPr>
          <a:xfrm>
            <a:off x="6794705" y="3806032"/>
            <a:ext cx="726161" cy="4773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546AF2D7-D0B4-DAD6-0519-5A779D7CDBC2}"/>
              </a:ext>
            </a:extLst>
          </p:cNvPr>
          <p:cNvSpPr/>
          <p:nvPr/>
        </p:nvSpPr>
        <p:spPr>
          <a:xfrm>
            <a:off x="1608665" y="5035766"/>
            <a:ext cx="726161" cy="4773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D98105EB-847D-F98F-0233-CB655FF81D46}"/>
              </a:ext>
            </a:extLst>
          </p:cNvPr>
          <p:cNvSpPr/>
          <p:nvPr/>
        </p:nvSpPr>
        <p:spPr>
          <a:xfrm>
            <a:off x="6794705" y="5035766"/>
            <a:ext cx="726161" cy="4773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402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715" y="248711"/>
            <a:ext cx="9745133" cy="1116542"/>
          </a:xfrm>
        </p:spPr>
        <p:txBody>
          <a:bodyPr/>
          <a:lstStyle/>
          <a:p>
            <a:r>
              <a:rPr lang="pl-PL" dirty="0"/>
              <a:t>Kluczowe Wskaźniki Efektywności (KPI) </a:t>
            </a:r>
            <a:br>
              <a:rPr lang="pl-PL" dirty="0"/>
            </a:br>
            <a:r>
              <a:rPr lang="pl-PL" dirty="0"/>
              <a:t>w Zarządzaniu Łańcuchem Dostaw – Przykład</a:t>
            </a:r>
            <a:endParaRPr lang="en-GB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5610"/>
            <a:ext cx="11182166" cy="1041863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en-US" sz="2200" dirty="0" err="1"/>
              <a:t>Weryfikacja</a:t>
            </a:r>
            <a:r>
              <a:rPr lang="en-US" sz="2200" dirty="0"/>
              <a:t> </a:t>
            </a:r>
            <a:r>
              <a:rPr lang="en-US" sz="2200" dirty="0" err="1"/>
              <a:t>terminów</a:t>
            </a:r>
            <a:r>
              <a:rPr lang="en-US" sz="2200" dirty="0"/>
              <a:t> </a:t>
            </a:r>
            <a:r>
              <a:rPr lang="en-US" sz="2200" dirty="0" err="1"/>
              <a:t>dostaw</a:t>
            </a:r>
            <a:endParaRPr lang="en-US" sz="22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E38CED5-FDE1-C0FD-594D-77499BFA7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50927"/>
              </p:ext>
            </p:extLst>
          </p:nvPr>
        </p:nvGraphicFramePr>
        <p:xfrm>
          <a:off x="838199" y="1864737"/>
          <a:ext cx="10924717" cy="436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905">
                  <a:extLst>
                    <a:ext uri="{9D8B030D-6E8A-4147-A177-3AD203B41FA5}">
                      <a16:colId xmlns:a16="http://schemas.microsoft.com/office/drawing/2014/main" val="237260658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089559589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292723896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1153920355"/>
                    </a:ext>
                  </a:extLst>
                </a:gridCol>
                <a:gridCol w="2583203">
                  <a:extLst>
                    <a:ext uri="{9D8B030D-6E8A-4147-A177-3AD203B41FA5}">
                      <a16:colId xmlns:a16="http://schemas.microsoft.com/office/drawing/2014/main" val="3741629107"/>
                    </a:ext>
                  </a:extLst>
                </a:gridCol>
              </a:tblGrid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Lp.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Wielkość zamówienia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Planowana data dostawy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Dostarczona ilość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Rzeczywista data dostawy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38614586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16.01.2023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2440165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23.02.2023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27.02.2023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27168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08.03.2023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10160978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12.04.2023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59356725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10.05.2023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4328603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21.06.2023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98489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19.07.2023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4549910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11.08.2023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853860"/>
                  </a:ext>
                </a:extLst>
              </a:tr>
              <a:tr h="289452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20.09.2023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4082712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06.10.2023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02347341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13.11.2023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55840969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08.12.2023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96270829"/>
                  </a:ext>
                </a:extLst>
              </a:tr>
            </a:tbl>
          </a:graphicData>
        </a:graphic>
      </p:graphicFrame>
      <p:sp>
        <p:nvSpPr>
          <p:cNvPr id="2" name="Strzałka: w prawo 1">
            <a:extLst>
              <a:ext uri="{FF2B5EF4-FFF2-40B4-BE49-F238E27FC236}">
                <a16:creationId xmlns:a16="http://schemas.microsoft.com/office/drawing/2014/main" id="{192CF152-2D92-129F-289B-1F8F4F4A26DC}"/>
              </a:ext>
            </a:extLst>
          </p:cNvPr>
          <p:cNvSpPr/>
          <p:nvPr/>
        </p:nvSpPr>
        <p:spPr>
          <a:xfrm>
            <a:off x="3888350" y="2618187"/>
            <a:ext cx="726161" cy="4773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0D9DCC8B-0B58-76FA-7F36-46A44102591A}"/>
              </a:ext>
            </a:extLst>
          </p:cNvPr>
          <p:cNvSpPr/>
          <p:nvPr/>
        </p:nvSpPr>
        <p:spPr>
          <a:xfrm>
            <a:off x="9102899" y="2618187"/>
            <a:ext cx="726161" cy="4773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7B467D41-01A0-9B9F-C798-FD72E906E779}"/>
              </a:ext>
            </a:extLst>
          </p:cNvPr>
          <p:cNvSpPr/>
          <p:nvPr/>
        </p:nvSpPr>
        <p:spPr>
          <a:xfrm>
            <a:off x="1359761" y="2727314"/>
            <a:ext cx="9472473" cy="8199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Liczba dostaw z nieprawidłową ilością = 2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7E9C246A-7EE5-4BCF-37C4-A3AF277A53F3}"/>
              </a:ext>
            </a:extLst>
          </p:cNvPr>
          <p:cNvSpPr/>
          <p:nvPr/>
        </p:nvSpPr>
        <p:spPr>
          <a:xfrm>
            <a:off x="1359763" y="3797145"/>
            <a:ext cx="9472473" cy="8199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 of delayed deliveries = 1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8BE915F8-354C-B124-81B2-C7A05DCC113B}"/>
              </a:ext>
            </a:extLst>
          </p:cNvPr>
          <p:cNvSpPr/>
          <p:nvPr/>
        </p:nvSpPr>
        <p:spPr>
          <a:xfrm>
            <a:off x="1359762" y="4866976"/>
            <a:ext cx="9472473" cy="8199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Całkowita liczba nieprawidłowych dostaw = 3</a:t>
            </a:r>
          </a:p>
        </p:txBody>
      </p:sp>
    </p:spTree>
    <p:extLst>
      <p:ext uri="{BB962C8B-B14F-4D97-AF65-F5344CB8AC3E}">
        <p14:creationId xmlns:p14="http://schemas.microsoft.com/office/powerpoint/2010/main" val="2661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Kluczowe Wskaźniki Efektywności (KPI) </a:t>
            </a:r>
            <a:br>
              <a:rPr lang="pl-PL" dirty="0"/>
            </a:br>
            <a:r>
              <a:rPr lang="pl-PL" dirty="0"/>
              <a:t>w Zarządzaniu Łańcuchem Dostaw – Przykład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35610"/>
            <a:ext cx="10951347" cy="1993390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40000"/>
              </a:lnSpc>
              <a:spcAft>
                <a:spcPts val="1200"/>
              </a:spcAft>
              <a:buFont typeface="+mj-lt"/>
              <a:buAutoNum type="arabicPeriod" startAt="3"/>
            </a:pPr>
            <a:r>
              <a:rPr lang="pl-PL" dirty="0"/>
              <a:t>Obliczenie wskaźnika OTIF:</a:t>
            </a:r>
          </a:p>
          <a:p>
            <a:pPr lvl="1" algn="just">
              <a:lnSpc>
                <a:spcPct val="110000"/>
              </a:lnSpc>
            </a:pPr>
            <a:r>
              <a:rPr lang="pl-PL" sz="1800" dirty="0"/>
              <a:t>Całkowita liczba zamówień = 12</a:t>
            </a:r>
          </a:p>
          <a:p>
            <a:pPr lvl="1" algn="just">
              <a:lnSpc>
                <a:spcPct val="110000"/>
              </a:lnSpc>
            </a:pPr>
            <a:endParaRPr lang="pl-PL" sz="1800" dirty="0"/>
          </a:p>
          <a:p>
            <a:pPr lvl="1" algn="just">
              <a:lnSpc>
                <a:spcPct val="110000"/>
              </a:lnSpc>
            </a:pPr>
            <a:r>
              <a:rPr lang="pl-PL" sz="1800" dirty="0"/>
              <a:t>Liczba zamówień dostarczonych na czas i w pełnej ilości = 12 – 3 = 9</a:t>
            </a:r>
          </a:p>
          <a:p>
            <a:pPr lvl="1" algn="just"/>
            <a:endParaRPr lang="pl-PL" sz="20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76099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opracowanie własne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8DA45330-91B1-780E-44DC-A6D7F7043DFE}"/>
                  </a:ext>
                </a:extLst>
              </p:cNvPr>
              <p:cNvSpPr txBox="1"/>
              <p:nvPr/>
            </p:nvSpPr>
            <p:spPr>
              <a:xfrm>
                <a:off x="1795877" y="3498178"/>
                <a:ext cx="860024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𝑂𝑇𝐼𝐹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𝑙𝑖𝑐𝑧𝑏𝑎</m:t>
                              </m:r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𝑧𝑎𝑚</m:t>
                              </m:r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ó</m:t>
                              </m:r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𝑤𝑖𝑒</m:t>
                              </m:r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ń </m:t>
                              </m:r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𝑑𝑜𝑠𝑡𝑎𝑟𝑐𝑧𝑜𝑛𝑦𝑐h</m:t>
                              </m:r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𝑛𝑎</m:t>
                              </m:r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𝑐𝑧𝑎𝑠</m:t>
                              </m:r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𝑝𝑒</m:t>
                              </m:r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ł</m:t>
                              </m:r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𝑛𝑖</m:t>
                              </m:r>
                            </m:num>
                            <m:den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𝑐𝑎</m:t>
                              </m:r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ł</m:t>
                              </m:r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𝑘𝑜𝑤𝑖𝑡𝑎</m:t>
                              </m:r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𝑙𝑖𝑐𝑧𝑏𝑎</m:t>
                              </m:r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𝑧𝑎𝑚</m:t>
                              </m:r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ó</m:t>
                              </m:r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𝑤𝑖𝑒</m:t>
                              </m:r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ń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×100%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pole tekstowe 6">
                <a:extLst>
                  <a:ext uri="{FF2B5EF4-FFF2-40B4-BE49-F238E27FC236}">
                    <a16:creationId xmlns:a16="http://schemas.microsoft.com/office/drawing/2014/main" id="{8DA45330-91B1-780E-44DC-A6D7F7043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877" y="3498178"/>
                <a:ext cx="8600243" cy="7838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158E1748-3E63-DA09-CB29-6081ECD5460D}"/>
                  </a:ext>
                </a:extLst>
              </p:cNvPr>
              <p:cNvSpPr txBox="1"/>
              <p:nvPr/>
            </p:nvSpPr>
            <p:spPr>
              <a:xfrm>
                <a:off x="1795877" y="4350365"/>
                <a:ext cx="860024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𝑂𝑇𝐼𝐹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l-PL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pl-PL" sz="20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×100%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158E1748-3E63-DA09-CB29-6081ECD54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877" y="4350365"/>
                <a:ext cx="8600243" cy="783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Łącznik: łamany 9">
            <a:extLst>
              <a:ext uri="{FF2B5EF4-FFF2-40B4-BE49-F238E27FC236}">
                <a16:creationId xmlns:a16="http://schemas.microsoft.com/office/drawing/2014/main" id="{2399E5DD-14D1-66EB-A664-47891D33BB24}"/>
              </a:ext>
            </a:extLst>
          </p:cNvPr>
          <p:cNvCxnSpPr>
            <a:cxnSpLocks/>
          </p:cNvCxnSpPr>
          <p:nvPr/>
        </p:nvCxnSpPr>
        <p:spPr>
          <a:xfrm>
            <a:off x="1100831" y="2059619"/>
            <a:ext cx="4793942" cy="2877118"/>
          </a:xfrm>
          <a:prstGeom prst="bentConnector3">
            <a:avLst>
              <a:gd name="adj1" fmla="val -15556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: łamany 16">
            <a:extLst>
              <a:ext uri="{FF2B5EF4-FFF2-40B4-BE49-F238E27FC236}">
                <a16:creationId xmlns:a16="http://schemas.microsoft.com/office/drawing/2014/main" id="{E35EA008-0379-7162-0E7A-96C0335CFCEF}"/>
              </a:ext>
            </a:extLst>
          </p:cNvPr>
          <p:cNvCxnSpPr>
            <a:cxnSpLocks/>
          </p:cNvCxnSpPr>
          <p:nvPr/>
        </p:nvCxnSpPr>
        <p:spPr>
          <a:xfrm>
            <a:off x="1260629" y="2716567"/>
            <a:ext cx="4731798" cy="1736918"/>
          </a:xfrm>
          <a:prstGeom prst="bentConnector3">
            <a:avLst>
              <a:gd name="adj1" fmla="val -5722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pole tekstowe 20">
                <a:extLst>
                  <a:ext uri="{FF2B5EF4-FFF2-40B4-BE49-F238E27FC236}">
                    <a16:creationId xmlns:a16="http://schemas.microsoft.com/office/drawing/2014/main" id="{95E6B339-1D3A-867F-B03D-66E734375C52}"/>
                  </a:ext>
                </a:extLst>
              </p:cNvPr>
              <p:cNvSpPr txBox="1"/>
              <p:nvPr/>
            </p:nvSpPr>
            <p:spPr>
              <a:xfrm>
                <a:off x="1795877" y="5366327"/>
                <a:ext cx="860024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𝑶𝑻𝑰𝑭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pl-PL" sz="3200" b="1" i="1" smtClean="0"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pl-PL" sz="3200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1" name="pole tekstowe 20">
                <a:extLst>
                  <a:ext uri="{FF2B5EF4-FFF2-40B4-BE49-F238E27FC236}">
                    <a16:creationId xmlns:a16="http://schemas.microsoft.com/office/drawing/2014/main" id="{95E6B339-1D3A-867F-B03D-66E734375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877" y="5366327"/>
                <a:ext cx="860024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474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615546"/>
            <a:ext cx="10947400" cy="449385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pl-PL" sz="2200" dirty="0"/>
              <a:t>Controlling w łańcuchu dostaw to proces zarządzania i optymalizacji przepływów finansowych, materiałowych i informacyjnych w całym łańcuchu dostaw;</a:t>
            </a:r>
          </a:p>
          <a:p>
            <a:pPr algn="just">
              <a:lnSpc>
                <a:spcPct val="120000"/>
              </a:lnSpc>
            </a:pPr>
            <a:r>
              <a:rPr lang="pl-PL" sz="2200" dirty="0"/>
              <a:t>Kluczowe Wskaźniki Efektywności (KPI) - wskaźniki finansowe i niefinansowe wykorzystywane jako mierniki w procesach pomiaru stopnia realizacji celów organizacji;</a:t>
            </a:r>
          </a:p>
          <a:p>
            <a:pPr algn="just">
              <a:lnSpc>
                <a:spcPct val="120000"/>
              </a:lnSpc>
            </a:pPr>
            <a:r>
              <a:rPr lang="pl-PL" sz="2200" dirty="0"/>
              <a:t>KPI są wykorzystywane jako wskaźniki do kontroli realizacji procesów w łańcuchu dostaw;</a:t>
            </a:r>
          </a:p>
          <a:p>
            <a:pPr algn="just">
              <a:lnSpc>
                <a:spcPct val="120000"/>
              </a:lnSpc>
            </a:pPr>
            <a:r>
              <a:rPr lang="pl-PL" sz="2200" dirty="0"/>
              <a:t>Wskaźnik OTIF, jako jeden z najważniejszych wskaźników, jest narzędziem, które pozwala organizacjom monitorować i oceniać ich skuteczność, efektywność i produktywność w kluczowych obszarach działalności.</a:t>
            </a: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57D00-F010-9F0C-DE20-EBF6CB96B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079AD55-8FA1-21D9-D1A5-ECE082BFB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84703"/>
            <a:ext cx="9144000" cy="508859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Autorzy:</a:t>
            </a:r>
            <a:br>
              <a:rPr lang="pl-PL" sz="4000" dirty="0"/>
            </a:br>
            <a:br>
              <a:rPr lang="pl-PL" sz="4000" dirty="0"/>
            </a:br>
            <a:r>
              <a:rPr lang="pl-PL" sz="2900" b="0" dirty="0">
                <a:solidFill>
                  <a:schemeClr val="tx1"/>
                </a:solidFill>
              </a:rPr>
              <a:t>Katarzyna Grzybowska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Katarzyna </a:t>
            </a:r>
            <a:r>
              <a:rPr lang="pl-PL" sz="2900" b="0" dirty="0" err="1">
                <a:solidFill>
                  <a:schemeClr val="tx1"/>
                </a:solidFill>
              </a:rPr>
              <a:t>Ragin</a:t>
            </a:r>
            <a:r>
              <a:rPr lang="pl-PL" sz="2900" b="0" dirty="0">
                <a:solidFill>
                  <a:schemeClr val="tx1"/>
                </a:solidFill>
              </a:rPr>
              <a:t>-Skorecka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Katarzyna Siemieniak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Piotr </a:t>
            </a:r>
            <a:r>
              <a:rPr lang="pl-PL" sz="2900" b="0" dirty="0" err="1">
                <a:solidFill>
                  <a:schemeClr val="tx1"/>
                </a:solidFill>
              </a:rPr>
              <a:t>Cyplik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Michał Adamczak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Jędrzej Jankowski-Guzy</a:t>
            </a:r>
            <a:br>
              <a:rPr lang="pl-PL" sz="2900" b="0" dirty="0">
                <a:solidFill>
                  <a:schemeClr val="tx1"/>
                </a:solidFill>
              </a:rPr>
            </a:br>
            <a:r>
              <a:rPr lang="pl-PL" sz="2900" b="0" dirty="0">
                <a:solidFill>
                  <a:schemeClr val="tx1"/>
                </a:solidFill>
              </a:rPr>
              <a:t>Adrianna </a:t>
            </a:r>
            <a:r>
              <a:rPr lang="pl-PL" sz="2900" b="0" dirty="0" err="1">
                <a:solidFill>
                  <a:schemeClr val="tx1"/>
                </a:solidFill>
              </a:rPr>
              <a:t>Toboła</a:t>
            </a:r>
            <a:r>
              <a:rPr lang="pl-PL" sz="2900" b="0" dirty="0">
                <a:solidFill>
                  <a:schemeClr val="tx1"/>
                </a:solidFill>
              </a:rPr>
              <a:t>-Walaszczyk</a:t>
            </a:r>
            <a:br>
              <a:rPr lang="pl-PL" sz="2900" b="0" dirty="0">
                <a:solidFill>
                  <a:schemeClr val="tx1"/>
                </a:solidFill>
              </a:rPr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Wersja finalna: czerwiec 2025</a:t>
            </a:r>
          </a:p>
        </p:txBody>
      </p:sp>
    </p:spTree>
    <p:extLst>
      <p:ext uri="{BB962C8B-B14F-4D97-AF65-F5344CB8AC3E}">
        <p14:creationId xmlns:p14="http://schemas.microsoft.com/office/powerpoint/2010/main" val="3232869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Controlling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2695"/>
            <a:ext cx="10515600" cy="435133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pl-PL" sz="3000" dirty="0">
                <a:solidFill>
                  <a:srgbClr val="1065AB"/>
                </a:solidFill>
              </a:rPr>
              <a:t>Controlling </a:t>
            </a:r>
            <a:r>
              <a:rPr lang="pl-PL" sz="3000" dirty="0"/>
              <a:t>można opisać jako „system wzajemnie uzgodnionych środków, zasad, celów, metod i technik, który służy wewnętrznej kontroli i zarządzaniu celami związanymi </a:t>
            </a:r>
            <a:br>
              <a:rPr lang="pl-PL" sz="3000" dirty="0"/>
            </a:br>
            <a:r>
              <a:rPr lang="pl-PL" sz="3000" dirty="0"/>
              <a:t>z wynikami”;</a:t>
            </a:r>
            <a:endParaRPr lang="pl-PL" sz="3000" dirty="0">
              <a:solidFill>
                <a:srgbClr val="1065AB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pl-PL" sz="3000" dirty="0"/>
              <a:t>Controlling w </a:t>
            </a:r>
            <a:r>
              <a:rPr lang="pl-PL" sz="3000" dirty="0">
                <a:solidFill>
                  <a:srgbClr val="1065AB"/>
                </a:solidFill>
              </a:rPr>
              <a:t>łańcuchu dostaw </a:t>
            </a:r>
            <a:r>
              <a:rPr lang="pl-PL" sz="3000" dirty="0"/>
              <a:t>to proces zarządzania </a:t>
            </a:r>
            <a:br>
              <a:rPr lang="pl-PL" sz="3000" dirty="0"/>
            </a:br>
            <a:r>
              <a:rPr lang="pl-PL" sz="3000" dirty="0"/>
              <a:t>i optymalizacji przepływów finansowych, materiałowych </a:t>
            </a:r>
            <a:br>
              <a:rPr lang="pl-PL" sz="3000" dirty="0"/>
            </a:br>
            <a:r>
              <a:rPr lang="pl-PL" sz="3000" dirty="0"/>
              <a:t>i informacyjnych w całym łańcuchu dostaw.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59293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Nowak, 2015; </a:t>
            </a:r>
            <a:r>
              <a:rPr lang="pl-PL" sz="1200" dirty="0" err="1">
                <a:solidFill>
                  <a:srgbClr val="7F7F7F"/>
                </a:solidFill>
              </a:rPr>
              <a:t>Chopra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Meindl</a:t>
            </a:r>
            <a:r>
              <a:rPr lang="pl-PL" sz="1200" dirty="0">
                <a:solidFill>
                  <a:srgbClr val="7F7F7F"/>
                </a:solidFill>
              </a:rPr>
              <a:t>, 2007</a:t>
            </a: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Controlling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2" y="5974099"/>
            <a:ext cx="4580467" cy="477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Cigolini</a:t>
            </a:r>
            <a:r>
              <a:rPr lang="pl-PL" sz="1200" dirty="0">
                <a:solidFill>
                  <a:srgbClr val="7F7F7F"/>
                </a:solidFill>
              </a:rPr>
              <a:t> i in., 2004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1EE31D2-041D-C804-9439-3857D61784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5152637"/>
              </p:ext>
            </p:extLst>
          </p:nvPr>
        </p:nvGraphicFramePr>
        <p:xfrm>
          <a:off x="0" y="1278672"/>
          <a:ext cx="7209654" cy="4513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trzałka: w prawo 7">
            <a:extLst>
              <a:ext uri="{FF2B5EF4-FFF2-40B4-BE49-F238E27FC236}">
                <a16:creationId xmlns:a16="http://schemas.microsoft.com/office/drawing/2014/main" id="{AFE67DCA-4188-6230-DE84-AECD28E31689}"/>
              </a:ext>
            </a:extLst>
          </p:cNvPr>
          <p:cNvSpPr/>
          <p:nvPr/>
        </p:nvSpPr>
        <p:spPr>
          <a:xfrm>
            <a:off x="6096000" y="3036163"/>
            <a:ext cx="2210540" cy="90552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B4EEA27-045D-02D6-17A7-564A9BF81AB6}"/>
              </a:ext>
            </a:extLst>
          </p:cNvPr>
          <p:cNvSpPr txBox="1"/>
          <p:nvPr/>
        </p:nvSpPr>
        <p:spPr>
          <a:xfrm>
            <a:off x="8540318" y="3036163"/>
            <a:ext cx="3142695" cy="1396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l-PL" b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Ciągłe dostosowywanie działań do zmieniających się warunków rynkowych i operacyjnych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86369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697325-8BCA-B448-0837-308C16D9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Controlling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DA80D9A8-F91F-498A-4D74-FA98B6508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732" y="6396503"/>
            <a:ext cx="5289695" cy="2386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Mazur i in., 2021, </a:t>
            </a:r>
            <a:r>
              <a:rPr lang="pl-PL" sz="1200" dirty="0" err="1">
                <a:solidFill>
                  <a:srgbClr val="7F7F7F"/>
                </a:solidFill>
              </a:rPr>
              <a:t>Nesterak</a:t>
            </a:r>
            <a:r>
              <a:rPr lang="pl-PL" sz="1200" dirty="0">
                <a:solidFill>
                  <a:srgbClr val="7F7F7F"/>
                </a:solidFill>
              </a:rPr>
              <a:t> i in., 2020, </a:t>
            </a:r>
            <a:r>
              <a:rPr lang="pl-PL" sz="1200" dirty="0" err="1">
                <a:solidFill>
                  <a:srgbClr val="7F7F7F"/>
                </a:solidFill>
              </a:rPr>
              <a:t>Vollmuth</a:t>
            </a:r>
            <a:r>
              <a:rPr lang="pl-PL" sz="1200" dirty="0">
                <a:solidFill>
                  <a:srgbClr val="7F7F7F"/>
                </a:solidFill>
              </a:rPr>
              <a:t>, 2000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88196126-5C7F-7771-E393-691642A06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572522"/>
              </p:ext>
            </p:extLst>
          </p:nvPr>
        </p:nvGraphicFramePr>
        <p:xfrm>
          <a:off x="225039" y="1481669"/>
          <a:ext cx="11741922" cy="4431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3974">
                  <a:extLst>
                    <a:ext uri="{9D8B030D-6E8A-4147-A177-3AD203B41FA5}">
                      <a16:colId xmlns:a16="http://schemas.microsoft.com/office/drawing/2014/main" val="2681700093"/>
                    </a:ext>
                  </a:extLst>
                </a:gridCol>
                <a:gridCol w="3913974">
                  <a:extLst>
                    <a:ext uri="{9D8B030D-6E8A-4147-A177-3AD203B41FA5}">
                      <a16:colId xmlns:a16="http://schemas.microsoft.com/office/drawing/2014/main" val="2271514789"/>
                    </a:ext>
                  </a:extLst>
                </a:gridCol>
                <a:gridCol w="3913974">
                  <a:extLst>
                    <a:ext uri="{9D8B030D-6E8A-4147-A177-3AD203B41FA5}">
                      <a16:colId xmlns:a16="http://schemas.microsoft.com/office/drawing/2014/main" val="3364593022"/>
                    </a:ext>
                  </a:extLst>
                </a:gridCol>
              </a:tblGrid>
              <a:tr h="430752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Kryterium różnicujące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Controlling w łańcuchu dostaw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Controlling w przedsiębiorstwie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977989"/>
                  </a:ext>
                </a:extLst>
              </a:tr>
              <a:tr h="1000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Zakres działalności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obejmuje </a:t>
                      </a:r>
                      <a:r>
                        <a:rPr lang="pl-PL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zarządzanie i koordynację </a:t>
                      </a:r>
                      <a:r>
                        <a:rPr lang="pl-PL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działań w wielu niezależnych organizacjach, które współpracują w celu wytworzenia i dostarczenia produktów do odbiorcy końcowego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koncentruje się na </a:t>
                      </a:r>
                      <a:r>
                        <a:rPr lang="pl-PL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wewnętrznych procesach </a:t>
                      </a:r>
                      <a:r>
                        <a:rPr lang="pl-PL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jednej organizacji, skupiając się na optymalizacji i wydajności operacyjnej w samym przedsiębiorstwie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8728511"/>
                  </a:ext>
                </a:extLst>
              </a:tr>
              <a:tr h="1000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 strategiczny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dąży do </a:t>
                      </a:r>
                      <a:r>
                        <a:rPr lang="pl-PL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optymalizacji całego procesu </a:t>
                      </a:r>
                      <a:r>
                        <a:rPr lang="pl-PL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 dostawców do klientów, koncentrując się na integracji i synchronizacji działań między różnymi podmiotami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koncentruje się na osiąganiu </a:t>
                      </a:r>
                      <a:r>
                        <a:rPr lang="pl-PL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celów finansowych </a:t>
                      </a:r>
                      <a:br>
                        <a:rPr lang="pl-PL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operacyjnych </a:t>
                      </a:r>
                      <a:r>
                        <a:rPr lang="pl-PL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samego przedsiębiorstwa, takich jak rentowność, wydajność operacyjna i zgodność z budżetem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88961906"/>
                  </a:ext>
                </a:extLst>
              </a:tr>
              <a:tr h="1000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Obszary interwencji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zajmuje się takimi aspektami jak</a:t>
                      </a:r>
                      <a:r>
                        <a:rPr lang="pl-PL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czas realizacji zamówień, koszty logistyczne, jakość współpracy między partnerami oraz zarządzanie zapasami </a:t>
                      </a:r>
                      <a:r>
                        <a:rPr lang="pl-PL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 poziomie całego łańcucha.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może koncentrować się na </a:t>
                      </a:r>
                      <a:r>
                        <a:rPr lang="pl-PL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controllingu kosztów wewnętrznych</a:t>
                      </a:r>
                      <a:r>
                        <a:rPr lang="pl-PL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analizowaniu rentowności produktów lub działów oraz optymalizacji procesów biznesowych w firmie.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2832223"/>
                  </a:ext>
                </a:extLst>
              </a:tr>
              <a:tr h="1000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Zastosowane narzędzia i metodologie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często korzysta z </a:t>
                      </a:r>
                      <a:r>
                        <a:rPr lang="pl-PL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zaawansowanych systemów informatycznych</a:t>
                      </a:r>
                      <a:r>
                        <a:rPr lang="pl-PL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które integrują dane z różnych przedsiębiorstw, takich jak systemy ERP lub SCM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mogą korzystać z </a:t>
                      </a:r>
                      <a:r>
                        <a:rPr lang="pl-PL" sz="1400" kern="100" dirty="0">
                          <a:solidFill>
                            <a:srgbClr val="1065AB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narzędzi i systemów bardziej skoncentrowanych na firmie</a:t>
                      </a:r>
                      <a:r>
                        <a:rPr lang="pl-PL" sz="1400" kern="100" dirty="0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które niekoniecznie muszą być zintegrowane z zewnętrznymi partnerami biznesowymi</a:t>
                      </a:r>
                      <a:endParaRPr lang="pl-PL" sz="18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85055901"/>
                  </a:ext>
                </a:extLst>
              </a:tr>
            </a:tbl>
          </a:graphicData>
        </a:graphic>
      </p:graphicFrame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62705BD-22E4-1999-991D-C3DF84841563}"/>
              </a:ext>
            </a:extLst>
          </p:cNvPr>
          <p:cNvSpPr txBox="1"/>
          <p:nvPr/>
        </p:nvSpPr>
        <p:spPr>
          <a:xfrm>
            <a:off x="881842" y="5975830"/>
            <a:ext cx="99740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Tabela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Różnice między controllingiem w łańcuchu dostaw i w przedsiębiorstwie</a:t>
            </a:r>
          </a:p>
        </p:txBody>
      </p:sp>
    </p:spTree>
    <p:extLst>
      <p:ext uri="{BB962C8B-B14F-4D97-AF65-F5344CB8AC3E}">
        <p14:creationId xmlns:p14="http://schemas.microsoft.com/office/powerpoint/2010/main" val="2478015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Sprzężenie zwrotne Controllingu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557"/>
            <a:ext cx="10515600" cy="457440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</a:pPr>
            <a:r>
              <a:rPr lang="en-US" dirty="0">
                <a:solidFill>
                  <a:srgbClr val="1065AB"/>
                </a:solidFill>
              </a:rPr>
              <a:t>feedback (feed-back</a:t>
            </a:r>
            <a:r>
              <a:rPr lang="pl-PL" dirty="0">
                <a:solidFill>
                  <a:srgbClr val="1065AB"/>
                </a:solidFill>
              </a:rPr>
              <a:t> – sprzężenie zwrotne</a:t>
            </a:r>
            <a:r>
              <a:rPr lang="en-US" dirty="0">
                <a:solidFill>
                  <a:srgbClr val="1065AB"/>
                </a:solidFill>
              </a:rPr>
              <a:t>) – </a:t>
            </a:r>
            <a:r>
              <a:rPr lang="pl-PL" dirty="0"/>
              <a:t>regulacja umożliwiająca identyfikację odchyleń w systemie realizacji planu oraz podejmowanie odpowiednich działań korygujących </a:t>
            </a:r>
            <a:br>
              <a:rPr lang="pl-PL" dirty="0"/>
            </a:br>
            <a:r>
              <a:rPr lang="pl-PL" dirty="0"/>
              <a:t>i zapobiegawczych w celu uniknięcia odchyleń od wyznaczonego celu;</a:t>
            </a:r>
            <a:endParaRPr lang="en-US" dirty="0"/>
          </a:p>
          <a:p>
            <a:pPr algn="just">
              <a:lnSpc>
                <a:spcPct val="120000"/>
              </a:lnSpc>
            </a:pPr>
            <a:r>
              <a:rPr lang="en-US" dirty="0">
                <a:solidFill>
                  <a:srgbClr val="1065AB"/>
                </a:solidFill>
              </a:rPr>
              <a:t>feed-forward</a:t>
            </a:r>
            <a:r>
              <a:rPr lang="pl-PL" dirty="0">
                <a:solidFill>
                  <a:srgbClr val="1065AB"/>
                </a:solidFill>
              </a:rPr>
              <a:t> (sprzężenie w przód)</a:t>
            </a:r>
            <a:r>
              <a:rPr lang="en-US" dirty="0">
                <a:solidFill>
                  <a:srgbClr val="1065AB"/>
                </a:solidFill>
              </a:rPr>
              <a:t> – </a:t>
            </a:r>
            <a:r>
              <a:rPr lang="pl-PL" dirty="0"/>
              <a:t>rozumiana jako kontrola związana z wykorzystaniem prognozowanych wielkości </a:t>
            </a:r>
            <a:br>
              <a:rPr lang="pl-PL" dirty="0"/>
            </a:br>
            <a:r>
              <a:rPr lang="pl-PL" dirty="0"/>
              <a:t>i informacji o przeszłych działaniach w celu określenia, jakie działania należy podjąć w przyszłości</a:t>
            </a:r>
            <a:r>
              <a:rPr lang="en-US" dirty="0"/>
              <a:t>. 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93306" y="617696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Nesterak</a:t>
            </a:r>
            <a:r>
              <a:rPr lang="pl-PL" sz="1200" dirty="0">
                <a:solidFill>
                  <a:srgbClr val="7F7F7F"/>
                </a:solidFill>
              </a:rPr>
              <a:t>, 2002</a:t>
            </a:r>
          </a:p>
        </p:txBody>
      </p:sp>
    </p:spTree>
    <p:extLst>
      <p:ext uri="{BB962C8B-B14F-4D97-AF65-F5344CB8AC3E}">
        <p14:creationId xmlns:p14="http://schemas.microsoft.com/office/powerpoint/2010/main" val="178797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Kluczowe cele Controllingu Łańcucha Dostaw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4" y="1621438"/>
            <a:ext cx="8889164" cy="4351338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30000"/>
              </a:lnSpc>
            </a:pPr>
            <a:r>
              <a:rPr lang="pl-PL" dirty="0">
                <a:solidFill>
                  <a:srgbClr val="1065AB"/>
                </a:solidFill>
              </a:rPr>
              <a:t>Zwiększenie wydajności operacyjnej </a:t>
            </a:r>
            <a:r>
              <a:rPr lang="pl-PL" dirty="0"/>
              <a:t>poprzez analizę procesów, optymalizację przepływu pracy i minimalizację odpadów, co poprawia ogólną wydajność łańcucha dostaw;</a:t>
            </a:r>
          </a:p>
          <a:p>
            <a:pPr algn="just">
              <a:lnSpc>
                <a:spcPct val="130000"/>
              </a:lnSpc>
            </a:pPr>
            <a:r>
              <a:rPr lang="pl-PL" dirty="0">
                <a:solidFill>
                  <a:srgbClr val="1065AB"/>
                </a:solidFill>
              </a:rPr>
              <a:t>Redukcja kosztów</a:t>
            </a:r>
            <a:r>
              <a:rPr lang="pl-PL" dirty="0"/>
              <a:t>, ponieważ kontrolowanie i ciągłe monitorowanie kosztów w łańcuchu dostaw pomaga zidentyfikować obszary, w których można osiągnąć oszczędności bez uszczerbku dla jakości;</a:t>
            </a:r>
          </a:p>
          <a:p>
            <a:pPr algn="just">
              <a:lnSpc>
                <a:spcPct val="130000"/>
              </a:lnSpc>
            </a:pPr>
            <a:r>
              <a:rPr lang="pl-PL" dirty="0">
                <a:solidFill>
                  <a:srgbClr val="1065AB"/>
                </a:solidFill>
              </a:rPr>
              <a:t>Zapewnienie zgodności i jakości </a:t>
            </a:r>
            <a:r>
              <a:rPr lang="pl-PL" dirty="0"/>
              <a:t>poprzez monitorowanie i zapewnienie zgodności z przepisami i normami jakości w całym łańcuchu dostaw;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84559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Chopra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Meindl</a:t>
            </a:r>
            <a:r>
              <a:rPr lang="pl-PL" sz="1200" dirty="0">
                <a:solidFill>
                  <a:srgbClr val="7F7F7F"/>
                </a:solidFill>
              </a:rPr>
              <a:t>, 2007</a:t>
            </a:r>
          </a:p>
        </p:txBody>
      </p:sp>
      <p:pic>
        <p:nvPicPr>
          <p:cNvPr id="3" name="Grafika 2" descr="Strzał w dziesiątkę z wypełnieniem pełnym">
            <a:extLst>
              <a:ext uri="{FF2B5EF4-FFF2-40B4-BE49-F238E27FC236}">
                <a16:creationId xmlns:a16="http://schemas.microsoft.com/office/drawing/2014/main" id="{97EEE692-1B6A-F0CC-C2B2-3FB5048FD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43640" y="2331020"/>
            <a:ext cx="2195960" cy="219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4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Kluczowe cele Controllingu Łańcucha Dostaw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4" y="1621438"/>
            <a:ext cx="8794895" cy="4477704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pl-PL" dirty="0">
                <a:solidFill>
                  <a:srgbClr val="1065AB"/>
                </a:solidFill>
              </a:rPr>
              <a:t>Poprawa współpracy między partnerami </a:t>
            </a:r>
            <a:r>
              <a:rPr lang="pl-PL" dirty="0"/>
              <a:t>poprzez lepsze planowanie, komunikację i koordynację działań;</a:t>
            </a:r>
          </a:p>
          <a:p>
            <a:pPr algn="just">
              <a:lnSpc>
                <a:spcPct val="120000"/>
              </a:lnSpc>
            </a:pPr>
            <a:r>
              <a:rPr lang="pl-PL" dirty="0">
                <a:solidFill>
                  <a:srgbClr val="1065AB"/>
                </a:solidFill>
              </a:rPr>
              <a:t>Zwiększenie elastyczności i odporności łańcucha dostaw </a:t>
            </a:r>
            <a:r>
              <a:rPr lang="pl-PL" dirty="0"/>
              <a:t>poprzez rozwijanie zdolności do szybkiego dostosowywania się do zmian rynkowych lub środowisk operacyjnych oraz minimalizowanie ryzyka przestojów lub zakłóceń;</a:t>
            </a:r>
          </a:p>
          <a:p>
            <a:pPr algn="just">
              <a:lnSpc>
                <a:spcPct val="120000"/>
              </a:lnSpc>
            </a:pPr>
            <a:r>
              <a:rPr lang="pl-PL" dirty="0">
                <a:solidFill>
                  <a:srgbClr val="1065AB"/>
                </a:solidFill>
              </a:rPr>
              <a:t>Optymalizacja zarządzania zapasami</a:t>
            </a:r>
            <a:r>
              <a:rPr lang="pl-PL" dirty="0"/>
              <a:t>, która równoważy potrzeby redukcji kosztów z wymaganiami dotyczącymi dostępności produktów;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83878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 err="1">
                <a:solidFill>
                  <a:srgbClr val="7F7F7F"/>
                </a:solidFill>
              </a:rPr>
              <a:t>Żródło</a:t>
            </a:r>
            <a:r>
              <a:rPr lang="pl-PL" sz="1200" dirty="0">
                <a:solidFill>
                  <a:srgbClr val="7F7F7F"/>
                </a:solidFill>
              </a:rPr>
              <a:t>: </a:t>
            </a:r>
            <a:r>
              <a:rPr lang="pl-PL" sz="1200" dirty="0" err="1">
                <a:solidFill>
                  <a:srgbClr val="7F7F7F"/>
                </a:solidFill>
              </a:rPr>
              <a:t>Chopra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Meindl</a:t>
            </a:r>
            <a:r>
              <a:rPr lang="pl-PL" sz="1200" dirty="0">
                <a:solidFill>
                  <a:srgbClr val="7F7F7F"/>
                </a:solidFill>
              </a:rPr>
              <a:t>, 2007</a:t>
            </a:r>
          </a:p>
        </p:txBody>
      </p:sp>
      <p:pic>
        <p:nvPicPr>
          <p:cNvPr id="3" name="Grafika 2" descr="Strzał w dziesiątkę z wypełnieniem pełnym">
            <a:extLst>
              <a:ext uri="{FF2B5EF4-FFF2-40B4-BE49-F238E27FC236}">
                <a16:creationId xmlns:a16="http://schemas.microsoft.com/office/drawing/2014/main" id="{97EEE692-1B6A-F0CC-C2B2-3FB5048FD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43640" y="2331020"/>
            <a:ext cx="2195960" cy="219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Kluczowe cele Controllingu Łańcucha Dostaw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445" y="1621438"/>
            <a:ext cx="8474476" cy="435133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pl-PL" dirty="0">
                <a:solidFill>
                  <a:srgbClr val="1065AB"/>
                </a:solidFill>
              </a:rPr>
              <a:t>Usprawnienie procesu decyzyjnego </a:t>
            </a:r>
            <a:r>
              <a:rPr lang="pl-PL" dirty="0"/>
              <a:t>poprzez dostarczanie kluczowych danych i analiz, które wspierają strategiczne i taktyczne decyzje zarządcze;</a:t>
            </a:r>
          </a:p>
          <a:p>
            <a:pPr algn="just">
              <a:lnSpc>
                <a:spcPct val="120000"/>
              </a:lnSpc>
            </a:pPr>
            <a:r>
              <a:rPr lang="pl-PL" dirty="0">
                <a:solidFill>
                  <a:srgbClr val="1065AB"/>
                </a:solidFill>
              </a:rPr>
              <a:t>Zapewnienie ciągłego doskonalenia </a:t>
            </a:r>
            <a:r>
              <a:rPr lang="pl-PL" dirty="0"/>
              <a:t>poprzez promowanie kultury ciągłego doskonalenia w łańcuchu dostaw poprzez regularne przeglądy, oceny i aktualizacje procesów.</a:t>
            </a:r>
            <a:endParaRPr lang="en-US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31013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Źródło: </a:t>
            </a:r>
            <a:r>
              <a:rPr lang="pl-PL" sz="1200" dirty="0" err="1">
                <a:solidFill>
                  <a:srgbClr val="7F7F7F"/>
                </a:solidFill>
              </a:rPr>
              <a:t>Chopra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Meindl</a:t>
            </a:r>
            <a:r>
              <a:rPr lang="pl-PL" sz="1200" dirty="0">
                <a:solidFill>
                  <a:srgbClr val="7F7F7F"/>
                </a:solidFill>
              </a:rPr>
              <a:t>, 2007</a:t>
            </a:r>
          </a:p>
        </p:txBody>
      </p:sp>
      <p:pic>
        <p:nvPicPr>
          <p:cNvPr id="3" name="Grafika 2" descr="Strzał w dziesiątkę z wypełnieniem pełnym">
            <a:extLst>
              <a:ext uri="{FF2B5EF4-FFF2-40B4-BE49-F238E27FC236}">
                <a16:creationId xmlns:a16="http://schemas.microsoft.com/office/drawing/2014/main" id="{97EEE692-1B6A-F0CC-C2B2-3FB5048FD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43640" y="2331020"/>
            <a:ext cx="2195960" cy="219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2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61548916-6BE2-4C2A-ACFF-94D639D373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3192</TotalTime>
  <Words>2450</Words>
  <Application>Microsoft Office PowerPoint</Application>
  <PresentationFormat>Widescreen</PresentationFormat>
  <Paragraphs>487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</vt:lpstr>
      <vt:lpstr>Calibri</vt:lpstr>
      <vt:lpstr>Cambria Math</vt:lpstr>
      <vt:lpstr>Tahoma</vt:lpstr>
      <vt:lpstr>Motyw pakietu Office</vt:lpstr>
      <vt:lpstr>Zaawansowane wykorzystanie arkusza kalkulacyjnego do analizy danych logistycznych</vt:lpstr>
      <vt:lpstr>Agenda</vt:lpstr>
      <vt:lpstr>Controlling</vt:lpstr>
      <vt:lpstr>Controlling</vt:lpstr>
      <vt:lpstr>Controlling</vt:lpstr>
      <vt:lpstr>Sprzężenie zwrotne Controllingu</vt:lpstr>
      <vt:lpstr>Kluczowe cele Controllingu Łańcucha Dostaw</vt:lpstr>
      <vt:lpstr>Kluczowe cele Controllingu Łańcucha Dostaw</vt:lpstr>
      <vt:lpstr>Kluczowe cele Controllingu Łańcucha Dostaw</vt:lpstr>
      <vt:lpstr>Kluczowe Wskaźniki Efektywności (KPI)  w Zarządzaniu Łańcuchem Dostaw</vt:lpstr>
      <vt:lpstr>Kluczowe Wskaźniki Efektywności (KPI)  w Zarządzaniu Łańcuchem Dostaw</vt:lpstr>
      <vt:lpstr>Kluczowe Wskaźniki Efektywności (KPI)  w Zarządzaniu Łańcuchem Dostaw</vt:lpstr>
      <vt:lpstr>Kluczowe Wskaźniki Efektywności (KPI)  w Zarządzaniu Łańcuchem Dostaw</vt:lpstr>
      <vt:lpstr>Kluczowe Wskaźniki Efektywności (KPI)  w Zarządzaniu Łańcuchem Dostaw</vt:lpstr>
      <vt:lpstr>Kluczowe Wskaźniki Efektywności (KPI)  w Zarządzaniu Łańcuchem Dostaw</vt:lpstr>
      <vt:lpstr>Kluczowe Wskaźniki Efektywności (KPI)  w Zarządzaniu Łańcuchem Dostaw</vt:lpstr>
      <vt:lpstr>Kluczowe Wskaźniki Efektywności (KPI)  w Zarządzaniu Łańcuchem Dostaw</vt:lpstr>
      <vt:lpstr>Kluczowe Wskaźniki Efektywności (KPI)  w Zarządzaniu Łańcuchem Dostaw</vt:lpstr>
      <vt:lpstr>Kluczowe Wskaźniki Efektywności (KPI)  w Zarządzaniu Łańcuchem Dostaw</vt:lpstr>
      <vt:lpstr>Kluczowe Wskaźniki Efektywności (KPI)  w Zarządzaniu Łańcuchem Dostaw – Przykład</vt:lpstr>
      <vt:lpstr>Kluczowe Wskaźniki Efektywności (KPI)  w Zarządzaniu Łańcuchem Dostaw – Przykład</vt:lpstr>
      <vt:lpstr>Kluczowe Wskaźniki Efektywności (KPI)  w Zarządzaniu Łańcuchem Dostaw – Przykład</vt:lpstr>
      <vt:lpstr>Kluczowe Wskaźniki Efektywności (KPI)  w Zarządzaniu Łańcuchem Dostaw – Przykład</vt:lpstr>
      <vt:lpstr>Kluczowe Wskaźniki Efektywności (KPI)  w Zarządzaniu Łańcuchem Dostaw – Przykład</vt:lpstr>
      <vt:lpstr>Kluczowe Wskaźniki Efektywności (KPI)  w Zarządzaniu Łańcuchem Dostaw – Przykład</vt:lpstr>
      <vt:lpstr>Podsumowanie</vt:lpstr>
      <vt:lpstr>Autorzy:  Katarzyna Grzybowska Katarzyna Ragin-Skorecka Katarzyna Siemieniak Piotr Cyplik Michał Adamczak Jędrzej Jankowski-Guzy Adrianna Toboła-Walaszczyk   Wersja finalna: czerwiec 2025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Katarzyna Siemieniak</cp:lastModifiedBy>
  <cp:revision>82</cp:revision>
  <dcterms:created xsi:type="dcterms:W3CDTF">2023-07-06T12:09:08Z</dcterms:created>
  <dcterms:modified xsi:type="dcterms:W3CDTF">2025-10-21T15:50:11Z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