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12" r:id="rId25"/>
    <p:sldId id="266" r:id="rId26"/>
    <p:sldId id="334" r:id="rId27"/>
    <p:sldId id="300"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E1947BB5-9890-4395-B94D-6AF8B8EC0E0D}"/>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30040823-B6F0-F2E8-C353-AC048F399D6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BB38AB41-0031-7410-A714-7C8DA3C33D79}"/>
              </a:ext>
            </a:extLst>
          </p:cNvPr>
          <p:cNvSpPr>
            <a:spLocks noGrp="1"/>
          </p:cNvSpPr>
          <p:nvPr>
            <p:ph type="ctrTitle"/>
          </p:nvPr>
        </p:nvSpPr>
        <p:spPr>
          <a:xfrm>
            <a:off x="5701587" y="778933"/>
            <a:ext cx="5872309" cy="2185077"/>
          </a:xfrm>
        </p:spPr>
        <p:txBody>
          <a:bodyPr>
            <a:noAutofit/>
          </a:bodyPr>
          <a:lstStyle/>
          <a:p>
            <a:pPr lvl="0">
              <a:lnSpc>
                <a:spcPct val="100000"/>
              </a:lnSpc>
            </a:pPr>
            <a:r>
              <a:rPr lang="pl-PL" sz="4400" b="1" dirty="0"/>
              <a:t>Business </a:t>
            </a:r>
            <a:r>
              <a:rPr lang="pl-PL" sz="4400" b="1" dirty="0" err="1"/>
              <a:t>Intelligence</a:t>
            </a:r>
            <a:r>
              <a:rPr lang="pl-PL" sz="4400" b="1" dirty="0"/>
              <a:t> (analiza biznesowa)</a:t>
            </a:r>
            <a:endParaRPr lang="sl-SI" sz="4400" dirty="0"/>
          </a:p>
        </p:txBody>
      </p:sp>
      <p:sp>
        <p:nvSpPr>
          <p:cNvPr id="13" name="Tytuł 1">
            <a:extLst>
              <a:ext uri="{FF2B5EF4-FFF2-40B4-BE49-F238E27FC236}">
                <a16:creationId xmlns:a16="http://schemas.microsoft.com/office/drawing/2014/main" id="{A6668148-ED05-B906-F353-E945307B6B2A}"/>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6" name="Tytuł 1">
            <a:extLst>
              <a:ext uri="{FF2B5EF4-FFF2-40B4-BE49-F238E27FC236}">
                <a16:creationId xmlns:a16="http://schemas.microsoft.com/office/drawing/2014/main" id="{CFD265DA-14AC-4A78-ECE1-601385856C2C}"/>
              </a:ext>
            </a:extLst>
          </p:cNvPr>
          <p:cNvSpPr txBox="1">
            <a:spLocks/>
          </p:cNvSpPr>
          <p:nvPr/>
        </p:nvSpPr>
        <p:spPr>
          <a:xfrm>
            <a:off x="6096000" y="3309297"/>
            <a:ext cx="5872309" cy="842557"/>
          </a:xfrm>
          <a:prstGeom prst="rect">
            <a:avLst/>
          </a:prstGeom>
        </p:spPr>
        <p:txBody>
          <a:bodyPr vert="horz" lIns="91440" tIns="45720" rIns="91440" bIns="45720" rtlCol="0"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pl-PL" sz="2600" dirty="0">
                <a:latin typeface="Tahoma" panose="020B0604030504040204" pitchFamily="34" charset="0"/>
                <a:ea typeface="Tahoma" panose="020B0604030504040204" pitchFamily="34" charset="0"/>
                <a:cs typeface="Tahoma" panose="020B0604030504040204" pitchFamily="34" charset="0"/>
              </a:rPr>
              <a:t>Sztuczna inteligencja i uczenie maszynowe w łańcuchu dostaw</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Algorytm sieci neuronowej ML</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662755" y="5719737"/>
            <a:ext cx="28664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Rysunek</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Pętla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aktualizacji</a:t>
            </a: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9EBDDD0C-1FD7-1C01-72F4-09B54DF15FE5}"/>
              </a:ext>
            </a:extLst>
          </p:cNvPr>
          <p:cNvPicPr>
            <a:picLocks noChangeAspect="1"/>
          </p:cNvPicPr>
          <p:nvPr/>
        </p:nvPicPr>
        <p:blipFill>
          <a:blip r:embed="rId2"/>
          <a:stretch>
            <a:fillRect/>
          </a:stretch>
        </p:blipFill>
        <p:spPr>
          <a:xfrm>
            <a:off x="3318933" y="1344803"/>
            <a:ext cx="5495866" cy="4124664"/>
          </a:xfrm>
          <a:prstGeom prst="rect">
            <a:avLst/>
          </a:prstGeom>
        </p:spPr>
      </p:pic>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Zejście gradientowe sieci neuronowej ML</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607372" y="5702803"/>
            <a:ext cx="30700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Zejście gradientowe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A6829DFE-1102-74CF-B53F-94B02BFFDAF6}"/>
              </a:ext>
            </a:extLst>
          </p:cNvPr>
          <p:cNvPicPr>
            <a:picLocks noChangeAspect="1"/>
          </p:cNvPicPr>
          <p:nvPr/>
        </p:nvPicPr>
        <p:blipFill>
          <a:blip r:embed="rId2"/>
          <a:stretch>
            <a:fillRect/>
          </a:stretch>
        </p:blipFill>
        <p:spPr>
          <a:xfrm>
            <a:off x="3657600" y="1362967"/>
            <a:ext cx="4886595" cy="4140366"/>
          </a:xfrm>
          <a:prstGeom prst="rect">
            <a:avLst/>
          </a:prstGeom>
        </p:spPr>
      </p:pic>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4762114"/>
          </a:xfrm>
        </p:spPr>
        <p:txBody>
          <a:bodyPr>
            <a:normAutofit lnSpcReduction="10000"/>
          </a:bodyPr>
          <a:lstStyle/>
          <a:p>
            <a:pPr algn="just">
              <a:lnSpc>
                <a:spcPct val="100000"/>
              </a:lnSpc>
            </a:pPr>
            <a:r>
              <a:rPr lang="pl-PL" sz="1800" dirty="0"/>
              <a:t>W centralnym magazynie fabryki żywności, technologie AI i ML optymalizują wykorzystanie 30 wózków widłowych, niezbędnych do zadań logistycznych w zakresie produkcji, magazynowania i wysyłki (</a:t>
            </a:r>
            <a:r>
              <a:rPr lang="pl-PL" sz="1800" dirty="0" err="1"/>
              <a:t>Mirčetić</a:t>
            </a:r>
            <a:r>
              <a:rPr lang="pl-PL" sz="1800" dirty="0"/>
              <a:t> i in., 2016; </a:t>
            </a:r>
            <a:r>
              <a:rPr lang="pl-PL" sz="1800" dirty="0" err="1"/>
              <a:t>Mircetic</a:t>
            </a:r>
            <a:r>
              <a:rPr lang="pl-PL" sz="1800" dirty="0"/>
              <a:t> i in., 2014). Magazyn, o pojemności 11 100 miejsc paletowych i rocznej produkcji od 300 000 do 350 000 palet, obsługuje około 20 000 supermarketów</a:t>
            </a:r>
            <a:r>
              <a:rPr lang="en-GB" sz="1800" dirty="0"/>
              <a:t>.</a:t>
            </a:r>
            <a:endParaRPr lang="sr-Latn-RS" sz="1800" dirty="0"/>
          </a:p>
          <a:p>
            <a:pPr algn="just">
              <a:lnSpc>
                <a:spcPct val="100000"/>
              </a:lnSpc>
            </a:pPr>
            <a:r>
              <a:rPr lang="pl-PL" sz="1800" dirty="0"/>
              <a:t>Obecny proces podejmowania decyzji dotyczących alokacji wózków widłowych opiera się na wiedzy menedżerskiej, która może być wadliwa pod wpływem stresu (</a:t>
            </a:r>
            <a:r>
              <a:rPr lang="pl-PL" sz="1800" dirty="0" err="1"/>
              <a:t>Druzdzel</a:t>
            </a:r>
            <a:r>
              <a:rPr lang="pl-PL" sz="1800" dirty="0"/>
              <a:t> &amp; Flynn, 2002). Sytuacja ta podkreśla potrzebę systemu wspomagania decyzji (DSS) w celu usprawnienia procesu decyzyjnego</a:t>
            </a:r>
            <a:r>
              <a:rPr lang="en-GB" sz="1800" dirty="0"/>
              <a:t>.</a:t>
            </a:r>
            <a:endParaRPr lang="sr-Latn-RS" sz="1800" dirty="0"/>
          </a:p>
          <a:p>
            <a:pPr algn="just">
              <a:lnSpc>
                <a:spcPct val="100000"/>
              </a:lnSpc>
            </a:pPr>
            <a:r>
              <a:rPr lang="pl-PL" sz="1800" dirty="0"/>
              <a:t>Ramy decyzyjne wykorzystujące algorytmy ML zostały opracowane jako DSS, aby pomóc menedżerom. Ta platforma sztucznej inteligencji stale przelicza i sugeruje optymalne alokacje wózków widłowych w oparciu o dane w czasie rzeczywistym i dane wejściowe operatora</a:t>
            </a:r>
            <a:r>
              <a:rPr lang="en-GB" sz="1800" dirty="0"/>
              <a:t>.</a:t>
            </a:r>
            <a:endParaRPr lang="sr-Latn-RS" sz="1800" dirty="0"/>
          </a:p>
          <a:p>
            <a:pPr algn="just">
              <a:lnSpc>
                <a:spcPct val="100000"/>
              </a:lnSpc>
            </a:pPr>
            <a:r>
              <a:rPr lang="pl-PL" sz="1800" dirty="0"/>
              <a:t>Skuteczne zarządzanie wózkami widłowymi ma kluczowe znaczenie dla uniknięcia zakłóceń, zapewnienia terminowej realizacji zadań i koordynacji harmonogramów konserwacji. Niewłaściwa alokacja może prowadzić do niewykorzystania zasobów, problemów z poziomem usług i kar za opóźnienia</a:t>
            </a:r>
            <a:r>
              <a:rPr lang="en-GB" sz="1800" dirty="0"/>
              <a:t>.</a:t>
            </a:r>
            <a:endParaRPr lang="sr-Latn-RS" sz="1800" dirty="0"/>
          </a:p>
          <a:p>
            <a:pPr algn="just">
              <a:lnSpc>
                <a:spcPct val="100000"/>
              </a:lnSpc>
            </a:pPr>
            <a:r>
              <a:rPr lang="pl-PL" sz="1800" dirty="0"/>
              <a:t>DSS pomaga zarządzać tymi czynnikami poprzez dostarczanie dokładnych zaleceń, zwiększając tym samym pewność podejmowania decyzji i wydajność operacyjną</a:t>
            </a:r>
            <a:r>
              <a:rPr lang="en-GB" sz="1800" dirty="0"/>
              <a:t>.</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2503189" y="5633804"/>
            <a:ext cx="71856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lang="pl-PL" sz="1600" dirty="0">
                <a:solidFill>
                  <a:srgbClr val="231F20"/>
                </a:solidFill>
                <a:latin typeface="Tahoma" panose="020B0604030504040204" pitchFamily="34" charset="0"/>
                <a:ea typeface="Tahoma" panose="020B0604030504040204" pitchFamily="34" charset="0"/>
                <a:cs typeface="Tahoma" panose="020B0604030504040204" pitchFamily="34" charset="0"/>
              </a:rPr>
              <a:t>Budowanie struktury magazynu DSS w oparciu o algorytmy AI i ML</a:t>
            </a:r>
            <a:r>
              <a:rPr lang="en-GB" sz="1600" dirty="0">
                <a:solidFill>
                  <a:srgbClr val="231F20"/>
                </a:solidFill>
                <a:latin typeface="Tahoma" panose="020B0604030504040204" pitchFamily="34" charset="0"/>
                <a:ea typeface="Tahoma" panose="020B0604030504040204" pitchFamily="34" charset="0"/>
                <a:cs typeface="Tahoma" panose="020B0604030504040204" pitchFamily="34" charset="0"/>
              </a:rPr>
              <a:t>.</a:t>
            </a:r>
            <a:endParaRPr kumimoji="0" lang="en-GB"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BCF1B041-D680-05D3-CA1D-8BC2C68FDF46}"/>
              </a:ext>
            </a:extLst>
          </p:cNvPr>
          <p:cNvPicPr>
            <a:picLocks noChangeAspect="1"/>
          </p:cNvPicPr>
          <p:nvPr/>
        </p:nvPicPr>
        <p:blipFill>
          <a:blip r:embed="rId2"/>
          <a:stretch>
            <a:fillRect/>
          </a:stretch>
        </p:blipFill>
        <p:spPr>
          <a:xfrm>
            <a:off x="2009319" y="1481667"/>
            <a:ext cx="8559420" cy="4078624"/>
          </a:xfrm>
          <a:prstGeom prst="rect">
            <a:avLst/>
          </a:prstGeom>
        </p:spPr>
      </p:pic>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142235"/>
            <a:ext cx="1155945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Kontekst</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problemu</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Związany z tym proces: Przeszukiwanie dokumentacji magazynowej i podejmowanie decyzji dotyczących rozmieszczenia wózków widłowych</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Wyzwania związane z prowadzeniem dokumentacji wymagają systemu eksperckiego (ES) w celu lepszego zarządzania.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Rozwój</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bazy</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wiedzy</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Utworzono dwie oddzielne bazy wiedzy</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Ba</a:t>
            </a:r>
            <a:r>
              <a:rPr kumimoji="0" lang="pl-PL" altLang="en-US" sz="1800" b="1" i="0" u="none" strike="noStrike" cap="none" normalizeH="0" baseline="0" dirty="0">
                <a:ln>
                  <a:noFill/>
                </a:ln>
                <a:solidFill>
                  <a:schemeClr val="tx1"/>
                </a:solidFill>
                <a:effectLst/>
                <a:latin typeface="Arial" panose="020B0604020202020204" pitchFamily="34" charset="0"/>
              </a:rPr>
              <a:t>za</a:t>
            </a:r>
            <a:r>
              <a:rPr kumimoji="0" lang="en-US" altLang="en-US" sz="1800" b="1" i="0" u="none" strike="noStrike" cap="none" normalizeH="0" baseline="0" dirty="0">
                <a:ln>
                  <a:noFill/>
                </a:ln>
                <a:solidFill>
                  <a:schemeClr val="tx1"/>
                </a:solidFill>
                <a:effectLst/>
                <a:latin typeface="Arial" panose="020B0604020202020204" pitchFamily="34" charset="0"/>
              </a:rPr>
              <a:t> 1</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pl-PL" altLang="en-US" sz="1800" b="0" i="0" u="none" strike="noStrike" cap="none" normalizeH="0" baseline="0" dirty="0">
                <a:ln>
                  <a:noFill/>
                </a:ln>
                <a:solidFill>
                  <a:schemeClr val="tx1"/>
                </a:solidFill>
                <a:effectLst/>
                <a:latin typeface="Arial" panose="020B0604020202020204" pitchFamily="34" charset="0"/>
              </a:rPr>
              <a:t>Decyzje o liczbie wózków widłowych zaangażowanych w strefę przeładunkową (434 decyzje eksperckie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Ba</a:t>
            </a:r>
            <a:r>
              <a:rPr kumimoji="0" lang="pl-PL" altLang="en-US" sz="1800" b="1" i="0" u="none" strike="noStrike" cap="none" normalizeH="0" baseline="0" dirty="0">
                <a:ln>
                  <a:noFill/>
                </a:ln>
                <a:solidFill>
                  <a:schemeClr val="tx1"/>
                </a:solidFill>
                <a:effectLst/>
                <a:latin typeface="Arial" panose="020B0604020202020204" pitchFamily="34" charset="0"/>
              </a:rPr>
              <a:t>za</a:t>
            </a:r>
            <a:r>
              <a:rPr kumimoji="0" lang="en-US" altLang="en-US" sz="1800" b="1" i="0" u="none" strike="noStrike" cap="none" normalizeH="0" baseline="0" dirty="0">
                <a:ln>
                  <a:noFill/>
                </a:ln>
                <a:solidFill>
                  <a:schemeClr val="tx1"/>
                </a:solidFill>
                <a:effectLst/>
                <a:latin typeface="Arial" panose="020B0604020202020204" pitchFamily="34" charset="0"/>
              </a:rPr>
              <a:t> 2</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pl-PL" altLang="en-US" sz="1800" b="0" i="0" u="none" strike="noStrike" cap="none" normalizeH="0" baseline="0" dirty="0">
                <a:ln>
                  <a:noFill/>
                </a:ln>
                <a:solidFill>
                  <a:schemeClr val="tx1"/>
                </a:solidFill>
                <a:effectLst/>
                <a:latin typeface="Arial" panose="020B0604020202020204" pitchFamily="34" charset="0"/>
              </a:rPr>
              <a:t>Decyzje o tym, które wózki widłowe zostały zaangażowane (368 decyzji ekspertów)</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Uczenie maszynowe do wnioskowania o wiedzy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Zastosowane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techniki</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obejmują</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Rozszerzon</a:t>
            </a:r>
            <a:r>
              <a:rPr kumimoji="0" lang="pl-PL" altLang="en-US" sz="1800" b="0" i="0" u="none" strike="noStrike" cap="none" normalizeH="0" baseline="0" dirty="0">
                <a:ln>
                  <a:noFill/>
                </a:ln>
                <a:solidFill>
                  <a:schemeClr val="tx1"/>
                </a:solidFill>
                <a:effectLst/>
                <a:latin typeface="Arial" panose="020B0604020202020204" pitchFamily="34" charset="0"/>
              </a:rPr>
              <a:t>ą</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regresj</a:t>
            </a:r>
            <a:r>
              <a:rPr kumimoji="0" lang="pl-PL" altLang="en-US" sz="1800" b="0" i="0" u="none" strike="noStrike" cap="none" normalizeH="0" baseline="0" dirty="0">
                <a:ln>
                  <a:noFill/>
                </a:ln>
                <a:solidFill>
                  <a:schemeClr val="tx1"/>
                </a:solidFill>
                <a:effectLst/>
                <a:latin typeface="Arial" panose="020B0604020202020204" pitchFamily="34" charset="0"/>
              </a:rPr>
              <a:t>ę</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liniow</a:t>
            </a:r>
            <a:r>
              <a:rPr kumimoji="0" lang="pl-PL" altLang="en-US" sz="1800" b="0" i="0" u="none" strike="noStrike" cap="none" normalizeH="0" baseline="0" dirty="0">
                <a:ln>
                  <a:noFill/>
                </a:ln>
                <a:solidFill>
                  <a:schemeClr val="tx1"/>
                </a:solidFill>
                <a:effectLst/>
                <a:latin typeface="Arial" panose="020B0604020202020204" pitchFamily="34" charset="0"/>
              </a:rPr>
              <a:t>ą,</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Regresj</a:t>
            </a:r>
            <a:r>
              <a:rPr kumimoji="0" lang="pl-PL" altLang="en-US" sz="1800" b="0" i="0" u="none" strike="noStrike" cap="none" normalizeH="0" baseline="0" dirty="0">
                <a:ln>
                  <a:noFill/>
                </a:ln>
                <a:solidFill>
                  <a:schemeClr val="tx1"/>
                </a:solidFill>
                <a:effectLst/>
                <a:latin typeface="Arial" panose="020B0604020202020204" pitchFamily="34" charset="0"/>
              </a:rPr>
              <a:t>ę</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logistyczn</a:t>
            </a:r>
            <a:r>
              <a:rPr kumimoji="0" lang="pl-PL" altLang="en-US" sz="1800" b="0" i="0" u="none" strike="noStrike" cap="none" normalizeH="0" baseline="0" dirty="0">
                <a:ln>
                  <a:noFill/>
                </a:ln>
                <a:solidFill>
                  <a:schemeClr val="tx1"/>
                </a:solidFill>
                <a:effectLst/>
                <a:latin typeface="Arial" panose="020B0604020202020204" pitchFamily="34" charset="0"/>
              </a:rPr>
              <a:t>ą</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k-</a:t>
            </a:r>
            <a:r>
              <a:rPr kumimoji="0" lang="en-US" altLang="en-US" sz="1800" b="0" i="0" u="none" strike="noStrike" cap="none" normalizeH="0" baseline="0" dirty="0" err="1">
                <a:ln>
                  <a:noFill/>
                </a:ln>
                <a:solidFill>
                  <a:schemeClr val="tx1"/>
                </a:solidFill>
                <a:effectLst/>
                <a:latin typeface="Arial" panose="020B0604020202020204" pitchFamily="34" charset="0"/>
              </a:rPr>
              <a:t>najbliższych</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sąsiadów</a:t>
            </a:r>
            <a:r>
              <a:rPr kumimoji="0" lang="en-US" altLang="en-US" sz="1800" b="0" i="0" u="none" strike="noStrike" cap="none" normalizeH="0" baseline="0" dirty="0">
                <a:ln>
                  <a:noFill/>
                </a:ln>
                <a:solidFill>
                  <a:schemeClr val="tx1"/>
                </a:solidFill>
                <a:effectLst/>
                <a:latin typeface="Arial" panose="020B0604020202020204" pitchFamily="34" charset="0"/>
              </a:rPr>
              <a:t> (KNN)</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Liniowa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analiza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dyskryminacyjna</a:t>
            </a:r>
            <a:r>
              <a:rPr kumimoji="0" lang="en-US" altLang="en-US" sz="1800" b="0" i="0" u="none" strike="noStrike" cap="none" normalizeH="0" baseline="0" dirty="0">
                <a:ln>
                  <a:noFill/>
                </a:ln>
                <a:solidFill>
                  <a:schemeClr val="tx1"/>
                </a:solidFill>
                <a:effectLst/>
                <a:latin typeface="Arial" panose="020B0604020202020204" pitchFamily="34" charset="0"/>
              </a:rPr>
              <a:t> (LDA)</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CART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Oprogramowanie</a:t>
            </a:r>
            <a:r>
              <a:rPr kumimoji="0" lang="en-US" altLang="en-US" sz="1800" b="0" i="0" u="none" strike="noStrike" cap="none" normalizeH="0" baseline="0" dirty="0">
                <a:ln>
                  <a:noFill/>
                </a:ln>
                <a:solidFill>
                  <a:schemeClr val="tx1"/>
                </a:solidFill>
                <a:effectLst/>
                <a:latin typeface="Arial" panose="020B0604020202020204" pitchFamily="34" charset="0"/>
              </a:rPr>
              <a:t>: MATLAB.</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Najlepiej działające modele: </a:t>
            </a:r>
            <a:r>
              <a:rPr kumimoji="0" lang="pl-PL" altLang="en-US" sz="1800" b="1" i="0" u="none" strike="noStrike" cap="none" normalizeH="0" baseline="0" dirty="0">
                <a:ln>
                  <a:noFill/>
                </a:ln>
                <a:solidFill>
                  <a:schemeClr val="tx1"/>
                </a:solidFill>
                <a:effectLst/>
                <a:latin typeface="Arial" panose="020B0604020202020204" pitchFamily="34" charset="0"/>
              </a:rPr>
              <a:t>ANFIS</a:t>
            </a:r>
            <a:r>
              <a:rPr kumimoji="0" lang="pl-PL" altLang="en-US" sz="1800" b="0" i="0" u="none" strike="noStrike" cap="none" normalizeH="0" baseline="0" dirty="0">
                <a:ln>
                  <a:noFill/>
                </a:ln>
                <a:solidFill>
                  <a:schemeClr val="tx1"/>
                </a:solidFill>
                <a:effectLst/>
                <a:latin typeface="Arial" panose="020B0604020202020204" pitchFamily="34" charset="0"/>
              </a:rPr>
              <a:t> i </a:t>
            </a:r>
            <a:r>
              <a:rPr kumimoji="0" lang="pl-PL" altLang="en-US" sz="1800" b="1" i="0" u="none" strike="noStrike" cap="none" normalizeH="0" baseline="0" dirty="0">
                <a:ln>
                  <a:noFill/>
                </a:ln>
                <a:solidFill>
                  <a:schemeClr val="tx1"/>
                </a:solidFill>
                <a:effectLst/>
                <a:latin typeface="Arial" panose="020B0604020202020204" pitchFamily="34" charset="0"/>
              </a:rPr>
              <a:t>CART</a:t>
            </a:r>
            <a:r>
              <a:rPr kumimoji="0" lang="pl-PL" altLang="en-US" sz="1800" b="0" i="0" u="none" strike="noStrike" cap="none" normalizeH="0" baseline="0" dirty="0">
                <a:ln>
                  <a:noFill/>
                </a:ln>
                <a:solidFill>
                  <a:schemeClr val="tx1"/>
                </a:solidFill>
                <a:effectLst/>
                <a:latin typeface="Arial" panose="020B0604020202020204" pitchFamily="34" charset="0"/>
              </a:rPr>
              <a:t>, wybrane do wdrożenia</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463308"/>
          </a:xfrm>
          <a:prstGeom prst="rect">
            <a:avLst/>
          </a:prstGeom>
          <a:noFill/>
        </p:spPr>
        <p:txBody>
          <a:bodyPr wrap="square">
            <a:spAutoFit/>
          </a:bodyPr>
          <a:lstStyle/>
          <a:p>
            <a:pPr algn="just"/>
            <a:r>
              <a:rPr lang="pl-PL" b="1" dirty="0"/>
              <a:t>Czynniki wejściowe dla procesu decyzyjnego </a:t>
            </a:r>
            <a:r>
              <a:rPr lang="en-US" dirty="0"/>
              <a:t>:</a:t>
            </a:r>
          </a:p>
          <a:p>
            <a:pPr algn="just">
              <a:buFont typeface="Arial" panose="020B0604020202020204" pitchFamily="34" charset="0"/>
              <a:buChar char="•"/>
            </a:pPr>
            <a:r>
              <a:rPr lang="pl-PL" b="1" dirty="0"/>
              <a:t> </a:t>
            </a:r>
            <a:r>
              <a:rPr lang="en-US" b="1" dirty="0" err="1"/>
              <a:t>Liczba</a:t>
            </a:r>
            <a:r>
              <a:rPr lang="en-US" b="1" dirty="0"/>
              <a:t> </a:t>
            </a:r>
            <a:r>
              <a:rPr lang="en-US" b="1" dirty="0" err="1"/>
              <a:t>wdrożonych</a:t>
            </a:r>
            <a:r>
              <a:rPr lang="en-US" b="1" dirty="0"/>
              <a:t> </a:t>
            </a:r>
            <a:r>
              <a:rPr lang="en-US" b="1" dirty="0" err="1"/>
              <a:t>wózków</a:t>
            </a:r>
            <a:r>
              <a:rPr lang="en-US" b="1" dirty="0"/>
              <a:t> </a:t>
            </a:r>
            <a:r>
              <a:rPr lang="en-US" b="1" dirty="0" err="1"/>
              <a:t>widłowych</a:t>
            </a:r>
            <a:r>
              <a:rPr lang="en-US" b="1" dirty="0"/>
              <a:t> </a:t>
            </a:r>
            <a:r>
              <a:rPr lang="en-US" dirty="0"/>
              <a:t>:</a:t>
            </a:r>
          </a:p>
          <a:p>
            <a:pPr marL="742950" lvl="1" indent="-285750" algn="just">
              <a:buFont typeface="Arial" panose="020B0604020202020204" pitchFamily="34" charset="0"/>
              <a:buChar char="•"/>
            </a:pPr>
            <a:r>
              <a:rPr lang="en-US" dirty="0" err="1"/>
              <a:t>Zmienne</a:t>
            </a:r>
            <a:r>
              <a:rPr lang="en-US" dirty="0"/>
              <a:t> </a:t>
            </a:r>
            <a:r>
              <a:rPr lang="en-US" dirty="0" err="1"/>
              <a:t>wejściowe</a:t>
            </a:r>
            <a:r>
              <a:rPr lang="en-US" dirty="0"/>
              <a:t> :</a:t>
            </a:r>
          </a:p>
          <a:p>
            <a:pPr marL="1143000" lvl="2" indent="-228600" algn="just">
              <a:buFont typeface="Arial" panose="020B0604020202020204" pitchFamily="34" charset="0"/>
              <a:buChar char="•"/>
            </a:pPr>
            <a:r>
              <a:rPr lang="en-US" b="1" dirty="0" err="1"/>
              <a:t>Czas</a:t>
            </a:r>
            <a:r>
              <a:rPr lang="en-US" b="1" dirty="0"/>
              <a:t> </a:t>
            </a:r>
            <a:r>
              <a:rPr lang="en-US" b="1" dirty="0" err="1"/>
              <a:t>ładowania</a:t>
            </a:r>
            <a:r>
              <a:rPr lang="en-US" b="1" dirty="0"/>
              <a:t> </a:t>
            </a:r>
            <a:r>
              <a:rPr lang="en-US" dirty="0"/>
              <a:t>: </a:t>
            </a:r>
            <a:r>
              <a:rPr lang="pl-PL" dirty="0"/>
              <a:t>Zakres od 15 do 135 minut</a:t>
            </a:r>
            <a:r>
              <a:rPr lang="en-US" dirty="0"/>
              <a:t>.</a:t>
            </a:r>
          </a:p>
          <a:p>
            <a:pPr marL="1143000" lvl="2" indent="-228600" algn="just">
              <a:buFont typeface="Arial" panose="020B0604020202020204" pitchFamily="34" charset="0"/>
              <a:buChar char="•"/>
            </a:pPr>
            <a:r>
              <a:rPr lang="en-US" b="1" dirty="0" err="1"/>
              <a:t>Ilość</a:t>
            </a:r>
            <a:r>
              <a:rPr lang="en-US" b="1" dirty="0"/>
              <a:t> </a:t>
            </a:r>
            <a:r>
              <a:rPr lang="en-US" b="1" dirty="0" err="1"/>
              <a:t>ładunku</a:t>
            </a:r>
            <a:r>
              <a:rPr lang="en-US" b="1" dirty="0"/>
              <a:t> </a:t>
            </a:r>
            <a:r>
              <a:rPr lang="pl-PL" dirty="0"/>
              <a:t>Zakres od </a:t>
            </a:r>
            <a:r>
              <a:rPr lang="en-US" dirty="0"/>
              <a:t>15 </a:t>
            </a:r>
            <a:r>
              <a:rPr lang="pl-PL" dirty="0"/>
              <a:t>d</a:t>
            </a:r>
            <a:r>
              <a:rPr lang="en-US" dirty="0"/>
              <a:t>o 225 </a:t>
            </a:r>
            <a:r>
              <a:rPr lang="en-US" dirty="0" err="1"/>
              <a:t>palet</a:t>
            </a:r>
            <a:r>
              <a:rPr lang="en-US" dirty="0"/>
              <a:t>.</a:t>
            </a:r>
          </a:p>
          <a:p>
            <a:pPr algn="just">
              <a:buFont typeface="Arial" panose="020B0604020202020204" pitchFamily="34" charset="0"/>
              <a:buChar char="•"/>
            </a:pPr>
            <a:r>
              <a:rPr lang="pl-PL" b="1" dirty="0"/>
              <a:t> </a:t>
            </a:r>
            <a:r>
              <a:rPr lang="en-US" b="1" dirty="0" err="1"/>
              <a:t>Wybór</a:t>
            </a:r>
            <a:r>
              <a:rPr lang="en-US" b="1" dirty="0"/>
              <a:t> </a:t>
            </a:r>
            <a:r>
              <a:rPr lang="en-US" b="1" dirty="0" err="1"/>
              <a:t>wózka</a:t>
            </a:r>
            <a:r>
              <a:rPr lang="en-US" b="1" dirty="0"/>
              <a:t> </a:t>
            </a:r>
            <a:r>
              <a:rPr lang="en-US" b="1" dirty="0" err="1"/>
              <a:t>widłowego</a:t>
            </a:r>
            <a:r>
              <a:rPr lang="en-US" b="1" dirty="0"/>
              <a:t> </a:t>
            </a:r>
            <a:r>
              <a:rPr lang="en-US" dirty="0"/>
              <a:t>:</a:t>
            </a:r>
          </a:p>
          <a:p>
            <a:pPr marL="742950" lvl="1" indent="-285750" algn="just">
              <a:buFont typeface="Arial" panose="020B0604020202020204" pitchFamily="34" charset="0"/>
              <a:buChar char="•"/>
            </a:pPr>
            <a:r>
              <a:rPr lang="en-US" dirty="0" err="1"/>
              <a:t>Rozważane</a:t>
            </a:r>
            <a:r>
              <a:rPr lang="en-US" dirty="0"/>
              <a:t> </a:t>
            </a:r>
            <a:r>
              <a:rPr lang="en-US" dirty="0" err="1"/>
              <a:t>czynniki</a:t>
            </a:r>
            <a:r>
              <a:rPr lang="en-US" dirty="0"/>
              <a:t> :</a:t>
            </a:r>
          </a:p>
          <a:p>
            <a:pPr marL="1143000" lvl="2" indent="-228600" algn="just">
              <a:buFont typeface="Arial" panose="020B0604020202020204" pitchFamily="34" charset="0"/>
              <a:buChar char="•"/>
            </a:pPr>
            <a:r>
              <a:rPr lang="pl-PL" dirty="0"/>
              <a:t>Znaczenie aktywności (skala: 1–9 w oparciu o politykę firmy</a:t>
            </a:r>
            <a:r>
              <a:rPr lang="en-US" dirty="0"/>
              <a:t>).</a:t>
            </a:r>
          </a:p>
          <a:p>
            <a:pPr marL="1143000" lvl="2" indent="-228600" algn="just">
              <a:buFont typeface="Arial" panose="020B0604020202020204" pitchFamily="34" charset="0"/>
              <a:buChar char="•"/>
            </a:pPr>
            <a:r>
              <a:rPr lang="pl-PL" dirty="0"/>
              <a:t>Wykorzystanie wózków widłowych (procent całkowitej liczby wykorzystanych godzin pracy)</a:t>
            </a:r>
            <a:r>
              <a:rPr lang="en-US" dirty="0"/>
              <a:t>).</a:t>
            </a:r>
          </a:p>
          <a:p>
            <a:pPr marL="1143000" lvl="2" indent="-228600" algn="just">
              <a:buFont typeface="Arial" panose="020B0604020202020204" pitchFamily="34" charset="0"/>
              <a:buChar char="•"/>
            </a:pPr>
            <a:r>
              <a:rPr lang="en-US" dirty="0" err="1"/>
              <a:t>Odległość</a:t>
            </a:r>
            <a:r>
              <a:rPr lang="en-US" dirty="0"/>
              <a:t> od </a:t>
            </a:r>
            <a:r>
              <a:rPr lang="en-US" dirty="0" err="1"/>
              <a:t>rampy</a:t>
            </a:r>
            <a:r>
              <a:rPr lang="en-US" dirty="0"/>
              <a:t> </a:t>
            </a:r>
            <a:r>
              <a:rPr lang="en-US" dirty="0" err="1"/>
              <a:t>załadunkowej</a:t>
            </a:r>
            <a:r>
              <a:rPr lang="en-US" dirty="0"/>
              <a:t>.</a:t>
            </a:r>
          </a:p>
          <a:p>
            <a:pPr marL="1143000" lvl="2" indent="-228600" algn="just">
              <a:buFont typeface="Arial" panose="020B0604020202020204" pitchFamily="34" charset="0"/>
              <a:buChar char="•"/>
            </a:pPr>
            <a:r>
              <a:rPr lang="pl-PL" dirty="0"/>
              <a:t>Średnie wykorzystanie wszystkich wózków widłowych</a:t>
            </a:r>
            <a:r>
              <a:rPr lang="en-US" dirty="0"/>
              <a:t>.</a:t>
            </a:r>
            <a:endParaRPr lang="sr-Latn-BA" dirty="0"/>
          </a:p>
          <a:p>
            <a:pPr marL="285750" indent="-285750" algn="just">
              <a:buFont typeface="Arial" panose="020B0604020202020204" pitchFamily="34" charset="0"/>
              <a:buChar char="•"/>
            </a:pPr>
            <a:r>
              <a:rPr lang="en-US" b="1" dirty="0"/>
              <a:t>Skala </a:t>
            </a:r>
            <a:r>
              <a:rPr lang="en-US" b="1" dirty="0" err="1"/>
              <a:t>ważności</a:t>
            </a:r>
            <a:r>
              <a:rPr lang="en-US" b="1" dirty="0"/>
              <a:t> </a:t>
            </a:r>
            <a:r>
              <a:rPr lang="en-US" b="1" dirty="0" err="1"/>
              <a:t>aktywności</a:t>
            </a:r>
            <a:r>
              <a:rPr lang="en-US" b="1" dirty="0"/>
              <a:t> </a:t>
            </a:r>
            <a:r>
              <a:rPr lang="en-US" dirty="0"/>
              <a:t>:</a:t>
            </a:r>
          </a:p>
          <a:p>
            <a:pPr algn="just">
              <a:buFont typeface="Arial" panose="020B0604020202020204" pitchFamily="34" charset="0"/>
              <a:buChar char="•"/>
            </a:pPr>
            <a:r>
              <a:rPr lang="en-US" dirty="0"/>
              <a:t>9: </a:t>
            </a:r>
            <a:r>
              <a:rPr lang="pl-PL" dirty="0"/>
              <a:t>Pomoc w pełnych działaniach produkcyjnych</a:t>
            </a:r>
            <a:r>
              <a:rPr lang="en-US" dirty="0"/>
              <a:t>.</a:t>
            </a:r>
          </a:p>
          <a:p>
            <a:pPr algn="just">
              <a:buFont typeface="Arial" panose="020B0604020202020204" pitchFamily="34" charset="0"/>
              <a:buChar char="•"/>
            </a:pPr>
            <a:r>
              <a:rPr lang="en-US" dirty="0"/>
              <a:t>8: </a:t>
            </a:r>
            <a:r>
              <a:rPr lang="en-US" dirty="0" err="1"/>
              <a:t>Pomoc</a:t>
            </a:r>
            <a:r>
              <a:rPr lang="en-US" dirty="0"/>
              <a:t> w </a:t>
            </a:r>
            <a:r>
              <a:rPr lang="en-US" dirty="0" err="1"/>
              <a:t>działaniach</a:t>
            </a:r>
            <a:r>
              <a:rPr lang="en-US" dirty="0"/>
              <a:t> </a:t>
            </a:r>
            <a:r>
              <a:rPr lang="en-US" dirty="0" err="1"/>
              <a:t>półprodukcyjnych</a:t>
            </a:r>
            <a:r>
              <a:rPr lang="en-US" dirty="0"/>
              <a:t>.</a:t>
            </a:r>
          </a:p>
          <a:p>
            <a:pPr algn="just">
              <a:buFont typeface="Arial" panose="020B0604020202020204" pitchFamily="34" charset="0"/>
              <a:buChar char="•"/>
            </a:pPr>
            <a:r>
              <a:rPr lang="en-US" dirty="0"/>
              <a:t>7: </a:t>
            </a:r>
            <a:r>
              <a:rPr lang="en-US" dirty="0" err="1"/>
              <a:t>Przekazanie</a:t>
            </a:r>
            <a:r>
              <a:rPr lang="en-US" dirty="0"/>
              <a:t> do </a:t>
            </a:r>
            <a:r>
              <a:rPr lang="en-US" dirty="0" err="1"/>
              <a:t>eksploatacji</a:t>
            </a:r>
            <a:r>
              <a:rPr lang="en-US" dirty="0"/>
              <a:t>.</a:t>
            </a:r>
          </a:p>
          <a:p>
            <a:pPr algn="just">
              <a:buFont typeface="Arial" panose="020B0604020202020204" pitchFamily="34" charset="0"/>
              <a:buChar char="•"/>
            </a:pPr>
            <a:r>
              <a:rPr lang="en-US" dirty="0"/>
              <a:t>6: </a:t>
            </a:r>
            <a:r>
              <a:rPr lang="en-US" dirty="0" err="1"/>
              <a:t>Załadunek</a:t>
            </a:r>
            <a:r>
              <a:rPr lang="en-US" dirty="0"/>
              <a:t>/</a:t>
            </a:r>
            <a:r>
              <a:rPr lang="en-US" dirty="0" err="1"/>
              <a:t>rozładunek</a:t>
            </a:r>
            <a:r>
              <a:rPr lang="en-US" dirty="0"/>
              <a:t>.</a:t>
            </a:r>
          </a:p>
          <a:p>
            <a:pPr algn="just">
              <a:buFont typeface="Arial" panose="020B0604020202020204" pitchFamily="34" charset="0"/>
              <a:buChar char="•"/>
            </a:pPr>
            <a:r>
              <a:rPr lang="en-US" dirty="0"/>
              <a:t>5: </a:t>
            </a:r>
            <a:r>
              <a:rPr lang="pl-PL" dirty="0"/>
              <a:t>Zmiana układu produktów w magazynie</a:t>
            </a:r>
            <a:r>
              <a:rPr lang="en-US" dirty="0"/>
              <a:t>.</a:t>
            </a:r>
          </a:p>
          <a:p>
            <a:pPr algn="just">
              <a:buFont typeface="Arial" panose="020B0604020202020204" pitchFamily="34" charset="0"/>
              <a:buChar char="•"/>
            </a:pPr>
            <a:r>
              <a:rPr lang="en-US" dirty="0"/>
              <a:t>4: </a:t>
            </a:r>
            <a:r>
              <a:rPr lang="pl-PL" dirty="0"/>
              <a:t>Różne zadania w magazynie centralnym</a:t>
            </a:r>
            <a:r>
              <a:rPr lang="en-US" dirty="0"/>
              <a:t>.</a:t>
            </a:r>
          </a:p>
          <a:p>
            <a:pPr algn="just">
              <a:buFont typeface="Arial" panose="020B0604020202020204" pitchFamily="34" charset="0"/>
              <a:buChar char="•"/>
            </a:pPr>
            <a:r>
              <a:rPr lang="en-US" dirty="0"/>
              <a:t>3: </a:t>
            </a:r>
            <a:r>
              <a:rPr lang="en-US" dirty="0" err="1"/>
              <a:t>Utylizacja</a:t>
            </a:r>
            <a:r>
              <a:rPr lang="en-US" dirty="0"/>
              <a:t> </a:t>
            </a:r>
            <a:r>
              <a:rPr lang="en-US" dirty="0" err="1"/>
              <a:t>zwróconych</a:t>
            </a:r>
            <a:r>
              <a:rPr lang="en-US" dirty="0"/>
              <a:t> </a:t>
            </a:r>
            <a:r>
              <a:rPr lang="en-US" dirty="0" err="1"/>
              <a:t>produktów</a:t>
            </a:r>
            <a:r>
              <a:rPr lang="en-US" dirty="0"/>
              <a:t> </a:t>
            </a:r>
            <a:r>
              <a:rPr lang="en-US" dirty="0" err="1"/>
              <a:t>rynkowych</a:t>
            </a:r>
            <a:r>
              <a:rPr lang="en-US" dirty="0"/>
              <a:t>.</a:t>
            </a:r>
          </a:p>
          <a:p>
            <a:pPr algn="just">
              <a:buFont typeface="Arial" panose="020B0604020202020204" pitchFamily="34" charset="0"/>
              <a:buChar char="•"/>
            </a:pPr>
            <a:r>
              <a:rPr lang="en-US" dirty="0"/>
              <a:t>2: </a:t>
            </a:r>
            <a:r>
              <a:rPr lang="pl-PL" dirty="0"/>
              <a:t>Zadania w magazynie handlowym/surowcowym</a:t>
            </a:r>
            <a:r>
              <a:rPr lang="en-US" dirty="0"/>
              <a:t>.</a:t>
            </a:r>
          </a:p>
          <a:p>
            <a:pPr algn="just">
              <a:buFont typeface="Arial" panose="020B0604020202020204" pitchFamily="34" charset="0"/>
              <a:buChar char="•"/>
            </a:pPr>
            <a:r>
              <a:rPr lang="en-US" dirty="0"/>
              <a:t>1: Inne </a:t>
            </a:r>
            <a:r>
              <a:rPr lang="en-US" dirty="0" err="1"/>
              <a:t>działania</a:t>
            </a:r>
            <a:r>
              <a:rPr lang="en-US" dirty="0"/>
              <a:t>.</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546767" y="1471568"/>
            <a:ext cx="1173658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Ograniczenia</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dotyczące</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wózków</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widłowych</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Godziny pracy są ograniczone przez zaplanowane przeglądy</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Użytkowanie jest zabronione poza dozwolonymi godzinami pracy</a:t>
            </a:r>
            <a:r>
              <a:rPr lang="pl-PL" altLang="en-US" sz="2000" dirty="0">
                <a:latin typeface="Arial" panose="020B0604020202020204" pitchFamily="34" charset="0"/>
              </a:rPr>
              <a:t>.</a:t>
            </a:r>
          </a:p>
          <a:p>
            <a:pPr lvl="1" eaLnBrk="0" fontAlgn="base" hangingPunct="0">
              <a:spcBef>
                <a:spcPct val="0"/>
              </a:spcBef>
              <a:spcAft>
                <a:spcPct val="0"/>
              </a:spcAft>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Wdrożenie</a:t>
            </a:r>
            <a:r>
              <a:rPr kumimoji="0" lang="en-US" altLang="en-US" sz="2000" b="1" i="0" u="none" strike="noStrike" cap="none" normalizeH="0" baseline="0" dirty="0">
                <a:ln>
                  <a:noFill/>
                </a:ln>
                <a:solidFill>
                  <a:schemeClr val="tx1"/>
                </a:solidFill>
                <a:effectLst/>
                <a:latin typeface="Arial" panose="020B0604020202020204" pitchFamily="34" charset="0"/>
              </a:rPr>
              <a:t> ES </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Wdrożony za pomocą przyjaznych dla użytkownika interfejsów</a:t>
            </a:r>
            <a:r>
              <a:rPr lang="en-US" altLang="en-US" sz="2000" dirty="0">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Modele (ANFIS i CART) wykazały lepsze właściwości wnioskowania i transferu wiedzy</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Kluczowe</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wyniki</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i</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spostrzeżenia</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Modele oferują zoptymalizowane strategie rozmieszczania wózków widłowych dla różnych scenariuszy operacyjnych</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W procesie decyzyjnym uwzględniono zarówno wydajność, jak i trwałość zasobów.</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33913" y="5256966"/>
            <a:ext cx="33185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 Metodologia tworzenia modelu ANFIS</a:t>
            </a:r>
            <a:r>
              <a:rPr lang="sr-Latn-BA"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E23808A9-4BE8-6E16-0143-70A7BFF9DB7E}"/>
              </a:ext>
            </a:extLst>
          </p:cNvPr>
          <p:cNvPicPr>
            <a:picLocks noChangeAspect="1"/>
          </p:cNvPicPr>
          <p:nvPr/>
        </p:nvPicPr>
        <p:blipFill>
          <a:blip r:embed="rId2"/>
          <a:stretch>
            <a:fillRect/>
          </a:stretch>
        </p:blipFill>
        <p:spPr>
          <a:xfrm>
            <a:off x="1620681" y="1235863"/>
            <a:ext cx="9745133" cy="4021103"/>
          </a:xfrm>
          <a:prstGeom prst="rect">
            <a:avLst/>
          </a:prstGeom>
        </p:spPr>
      </p:pic>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21523" y="73085"/>
            <a:ext cx="9745133" cy="1116542"/>
          </a:xfrm>
        </p:spPr>
        <p:txBody>
          <a:bodyPr/>
          <a:lstStyle/>
          <a:p>
            <a:r>
              <a:rPr lang="pl-PL" dirty="0"/>
              <a:t>Studium przypadku</a:t>
            </a:r>
          </a:p>
        </p:txBody>
      </p:sp>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3973111" y="1189627"/>
            <a:ext cx="42457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4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Tabela. System wnioskowania rozmytego w ANFIS</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893DDC9A-A2DE-B463-487F-56A067475DB9}"/>
              </a:ext>
            </a:extLst>
          </p:cNvPr>
          <p:cNvPicPr>
            <a:picLocks noChangeAspect="1"/>
          </p:cNvPicPr>
          <p:nvPr/>
        </p:nvPicPr>
        <p:blipFill>
          <a:blip r:embed="rId2"/>
          <a:stretch>
            <a:fillRect/>
          </a:stretch>
        </p:blipFill>
        <p:spPr>
          <a:xfrm>
            <a:off x="511906" y="1879600"/>
            <a:ext cx="10699053" cy="4301067"/>
          </a:xfrm>
          <a:prstGeom prst="rect">
            <a:avLst/>
          </a:prstGeom>
        </p:spPr>
      </p:pic>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5053319" y="5614774"/>
            <a:ext cx="20731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Model </a:t>
            </a:r>
            <a:r>
              <a:rPr lang="sr-Latn-RS" sz="1600" dirty="0">
                <a:solidFill>
                  <a:srgbClr val="231F20"/>
                </a:solidFill>
                <a:latin typeface="Tahoma" panose="020B0604030504040204" pitchFamily="34" charset="0"/>
                <a:ea typeface="Tahoma" panose="020B0604030504040204" pitchFamily="34" charset="0"/>
                <a:cs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2636B268-55D9-146A-6688-D651594320BB}"/>
              </a:ext>
            </a:extLst>
          </p:cNvPr>
          <p:cNvPicPr>
            <a:picLocks noChangeAspect="1"/>
          </p:cNvPicPr>
          <p:nvPr/>
        </p:nvPicPr>
        <p:blipFill>
          <a:blip r:embed="rId2"/>
          <a:stretch>
            <a:fillRect/>
          </a:stretch>
        </p:blipFill>
        <p:spPr>
          <a:xfrm>
            <a:off x="2817320" y="1531780"/>
            <a:ext cx="6308063" cy="3794440"/>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97892"/>
            <a:ext cx="9745133" cy="4405744"/>
          </a:xfrm>
          <a:solidFill>
            <a:schemeClr val="bg1">
              <a:lumMod val="95000"/>
            </a:schemeClr>
          </a:solidFill>
        </p:spPr>
        <p:txBody>
          <a:bodyPr>
            <a:normAutofit lnSpcReduction="10000"/>
          </a:bodyPr>
          <a:lstStyle/>
          <a:p>
            <a:pPr algn="just">
              <a:lnSpc>
                <a:spcPct val="120000"/>
              </a:lnSpc>
            </a:pPr>
            <a:r>
              <a:rPr lang="pl-PL" sz="2400" dirty="0"/>
              <a:t>Czym jest sztuczna inteligencja (AI)? Czy naprawdę jest to „żywa” istota zdolna do myślenia i podejmowania własnych decyzji w oparciu o swój umysł, przeszłe doświadczenia, etykę, przekonania itp. W jaki sposób jest ona powiązana z uczeniem maszynowym (ML)? Czy AI i ML to to samo</a:t>
            </a:r>
            <a:r>
              <a:rPr lang="en-GB" sz="2400" dirty="0"/>
              <a:t>? </a:t>
            </a:r>
          </a:p>
          <a:p>
            <a:pPr algn="just">
              <a:lnSpc>
                <a:spcPct val="120000"/>
              </a:lnSpc>
            </a:pPr>
            <a:r>
              <a:rPr lang="pl-PL" sz="2400" dirty="0"/>
              <a:t>Jakie narzędzia są wykorzystywane w AI i ML? Jaką rolę odgrywają AI i ML w kontekście biznesowym i jak można je wykorzystać w codziennych operacjach biznesowych i optymalizacjach? Czy istnieją konkretne architektury i przykłady zastosowania AI i ML w łańcuchach dostaw</a:t>
            </a:r>
            <a:r>
              <a:rPr lang="en-GB" sz="2400" dirty="0"/>
              <a:t>?</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3920908" y="5222774"/>
            <a:ext cx="4387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 Etapy metodologii tworzenia optymalnego modelu CART</a:t>
            </a:r>
            <a:r>
              <a:rPr lang="sr-Latn-RS"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DD800AC2-80EC-3F03-9711-55AF53BE3C50}"/>
              </a:ext>
            </a:extLst>
          </p:cNvPr>
          <p:cNvPicPr>
            <a:picLocks noChangeAspect="1"/>
          </p:cNvPicPr>
          <p:nvPr/>
        </p:nvPicPr>
        <p:blipFill>
          <a:blip r:embed="rId2"/>
          <a:stretch>
            <a:fillRect/>
          </a:stretch>
        </p:blipFill>
        <p:spPr>
          <a:xfrm>
            <a:off x="580474" y="1862668"/>
            <a:ext cx="11031052" cy="2580216"/>
          </a:xfrm>
          <a:prstGeom prst="rect">
            <a:avLst/>
          </a:prstGeom>
        </p:spPr>
      </p:pic>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5517956" y="5586842"/>
            <a:ext cx="11560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F6D0FE20-ED04-3855-F15F-2123D9A1D062}"/>
              </a:ext>
            </a:extLst>
          </p:cNvPr>
          <p:cNvPicPr>
            <a:picLocks noChangeAspect="1"/>
          </p:cNvPicPr>
          <p:nvPr/>
        </p:nvPicPr>
        <p:blipFill>
          <a:blip r:embed="rId2"/>
          <a:stretch>
            <a:fillRect/>
          </a:stretch>
        </p:blipFill>
        <p:spPr>
          <a:xfrm>
            <a:off x="1131627" y="1490136"/>
            <a:ext cx="9451707" cy="408823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79418"/>
            <a:ext cx="9745133" cy="4359564"/>
          </a:xfrm>
          <a:solidFill>
            <a:schemeClr val="bg1">
              <a:lumMod val="95000"/>
            </a:schemeClr>
          </a:solidFill>
        </p:spPr>
        <p:txBody>
          <a:bodyPr>
            <a:normAutofit lnSpcReduction="10000"/>
          </a:bodyPr>
          <a:lstStyle/>
          <a:p>
            <a:pPr algn="just">
              <a:lnSpc>
                <a:spcPct val="100000"/>
              </a:lnSpc>
            </a:pPr>
            <a:r>
              <a:rPr lang="pl-PL" sz="2200" dirty="0">
                <a:ea typeface="Calibri" panose="020F0502020204030204" pitchFamily="34" charset="0"/>
                <a:cs typeface="Times New Roman" panose="02020603050405020304" pitchFamily="18" charset="0"/>
              </a:rPr>
              <a:t>Aplikacja AI i ML: Wykorzystanie w centralnym magazynie fabryki żywności do optymalizacji pracy wózków widłowych</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Szczegóły dotyczące magazynu: Zarządza 30 wózkami widłowymi i obsługuje do 350000 palet rocznie</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Obecny proces: Decyzje podejmowane ręcznie przez menedżerów, co może być podatne na błędy pod wpływem stresu</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Rozwiązanie: Wdrożenie systemu wspomagania decyzji (DSS) z algorytmami ML</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Rozwiązanie: Wdrożenie systemu wspomagania decyzji (DSS) z algorytmami ML</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Korzyści: Zwiększa wydajność, ogranicza niewłaściwą alokację zasobów i minimalizuje zakłócenia operacyjne</a:t>
            </a:r>
            <a:r>
              <a:rPr lang="en-GB" sz="2200" dirty="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dirty="0"/>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195853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488594" y="106508"/>
            <a:ext cx="9745133" cy="1116542"/>
          </a:xfrm>
        </p:spPr>
        <p:txBody>
          <a:bodyPr/>
          <a:lstStyle/>
          <a:p>
            <a:r>
              <a:rPr lang="pl-PL" dirty="0"/>
              <a:t>Czym jest sztuczna inteligencja</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03360" y="1130686"/>
            <a:ext cx="10515600" cy="5427132"/>
          </a:xfrm>
        </p:spPr>
        <p:txBody>
          <a:bodyPr>
            <a:noAutofit/>
          </a:bodyPr>
          <a:lstStyle/>
          <a:p>
            <a:pPr algn="just">
              <a:lnSpc>
                <a:spcPct val="100000"/>
              </a:lnSpc>
            </a:pPr>
            <a:r>
              <a:rPr lang="pl-PL" sz="1800" dirty="0"/>
              <a:t>Sztuczna inteligencja rozpoczęła się w latach 50. XX wieku w celu nauczenia komputerów myślenia jak ludzie. Naukowcy opracowali różne algorytmy, co doprowadziło do zdefiniowania sztucznej inteligencji jako wysiłku mającego na celu automatyzację zadań intelektualnych zwykle wykonywanych przez ludzi (</a:t>
            </a:r>
            <a:r>
              <a:rPr lang="pl-PL" sz="1800" dirty="0" err="1"/>
              <a:t>Chollet</a:t>
            </a:r>
            <a:r>
              <a:rPr lang="pl-PL" sz="1800" dirty="0"/>
              <a:t>, 2021). Obecnie uczenie maszynowe (ML) i głębokie uczenie są najbardziej znanymi podzbiorami sztucznej inteligencji, ale wczesna sztuczna inteligencja była zdominowana przez algorytmy nieuczące się</a:t>
            </a:r>
            <a:r>
              <a:rPr lang="en-GB" sz="1800" dirty="0"/>
              <a:t>.</a:t>
            </a:r>
            <a:endParaRPr lang="sr-Latn-RS" sz="1800" dirty="0"/>
          </a:p>
          <a:p>
            <a:pPr algn="just">
              <a:lnSpc>
                <a:spcPct val="100000"/>
              </a:lnSpc>
            </a:pPr>
            <a:r>
              <a:rPr lang="pl-PL" sz="1800" dirty="0"/>
              <a:t>Ta wczesna faza, znana jako symboliczna sztuczna inteligencja, koncentrowała się na programowaniu komputerów z wyraźnymi regułami rozwiązywania problemów. Symboliczna sztuczna inteligencja była skuteczna w logicznych, dobrze zdefiniowanych zadaniach, takich jak gra w szachy, ale zmagała się ze złożonymi problemami w świecie rzeczywistym. Podejście to opierało się na regułach „jeśli-to”, które były łatwe do zrozumienia, ale trudne do zastosowania we wszystkich możliwych scenariuszach</a:t>
            </a:r>
            <a:r>
              <a:rPr lang="en-GB" sz="1800" dirty="0"/>
              <a:t>.</a:t>
            </a:r>
            <a:endParaRPr lang="sr-Latn-RS" sz="1800" dirty="0"/>
          </a:p>
          <a:p>
            <a:pPr algn="just">
              <a:lnSpc>
                <a:spcPct val="100000"/>
              </a:lnSpc>
            </a:pPr>
            <a:r>
              <a:rPr lang="pl-PL" sz="1800" dirty="0"/>
              <a:t>Symboliczna sztuczna inteligencja osiągnęła swój szczyt w latach 80. wraz z systemami eksperckimi (ES), podzbiorem systemów wspomagania decyzji (DSS). Systemy te naśladowały ludzkie rozumowanie w celu rozwiązywania złożonych problemów, oferując skomputeryzowane podejmowanie decyzji podobne do tego, jakie podejmują ludzcy eksperci. Systemy eksperckie były szeroko stosowane i odniosły sukces komercyjny, przechwytując wiedzę ekspercką w celu wspomagania lub nawet zastępowania ludzkich decydentów</a:t>
            </a:r>
            <a:r>
              <a:rPr lang="en-GB" sz="1800" dirty="0"/>
              <a:t>.</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sztuczna inteligencja</a:t>
            </a:r>
            <a:r>
              <a:rPr lang="en-GB" dirty="0"/>
              <a:t>?</a:t>
            </a:r>
            <a:endParaRPr lang="pl-PL" dirty="0"/>
          </a:p>
        </p:txBody>
      </p:sp>
      <p:sp>
        <p:nvSpPr>
          <p:cNvPr id="7" name="Rectangle 3"/>
          <p:cNvSpPr>
            <a:spLocks noChangeArrowheads="1"/>
          </p:cNvSpPr>
          <p:nvPr/>
        </p:nvSpPr>
        <p:spPr bwMode="auto">
          <a:xfrm>
            <a:off x="2836559" y="5868176"/>
            <a:ext cx="58944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lang="sr-Latn-RS" sz="1600" dirty="0">
                <a:solidFill>
                  <a:srgbClr val="231F20"/>
                </a:solidFill>
                <a:latin typeface="Tahoma" panose="020B0604030504040204" pitchFamily="34" charset="0"/>
                <a:ea typeface="Tahoma" panose="020B0604030504040204" pitchFamily="34" charset="0"/>
                <a:cs typeface="Tahoma" panose="020B0604030504040204" pitchFamily="34" charset="0"/>
              </a:rPr>
              <a:t> </a:t>
            </a:r>
            <a:r>
              <a:rPr lang="pl-PL" sz="1600" dirty="0">
                <a:solidFill>
                  <a:srgbClr val="231F20"/>
                </a:solidFill>
                <a:latin typeface="Tahoma" panose="020B0604030504040204" pitchFamily="34" charset="0"/>
                <a:ea typeface="Tahoma" panose="020B0604030504040204" pitchFamily="34" charset="0"/>
                <a:cs typeface="Tahoma" panose="020B0604030504040204" pitchFamily="34" charset="0"/>
              </a:rPr>
              <a:t>Główne dziedziny i poddziedziny sztucznej inteligencji</a:t>
            </a:r>
            <a:endParaRPr kumimoji="0" lang="en-GB"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50F60284-4C1E-E0BA-DC44-F7B29D8C81E2}"/>
              </a:ext>
            </a:extLst>
          </p:cNvPr>
          <p:cNvPicPr>
            <a:picLocks noChangeAspect="1"/>
          </p:cNvPicPr>
          <p:nvPr/>
        </p:nvPicPr>
        <p:blipFill>
          <a:blip r:embed="rId2"/>
          <a:stretch>
            <a:fillRect/>
          </a:stretch>
        </p:blipFill>
        <p:spPr>
          <a:xfrm>
            <a:off x="2733087" y="1271269"/>
            <a:ext cx="6243273" cy="4676949"/>
          </a:xfrm>
          <a:prstGeom prst="rect">
            <a:avLst/>
          </a:prstGeom>
        </p:spPr>
      </p:pic>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4806" y="84185"/>
            <a:ext cx="9745133" cy="1116542"/>
          </a:xfrm>
        </p:spPr>
        <p:txBody>
          <a:bodyPr/>
          <a:lstStyle/>
          <a:p>
            <a:r>
              <a:rPr lang="pl-PL" b="1" dirty="0"/>
              <a:t>Czym jest ekosystem AI i ML</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246908" y="997527"/>
            <a:ext cx="10420928" cy="5449455"/>
          </a:xfrm>
        </p:spPr>
        <p:txBody>
          <a:bodyPr>
            <a:noAutofit/>
          </a:bodyPr>
          <a:lstStyle/>
          <a:p>
            <a:pPr algn="just">
              <a:lnSpc>
                <a:spcPct val="110000"/>
              </a:lnSpc>
            </a:pPr>
            <a:r>
              <a:rPr lang="pl-PL" sz="1700" dirty="0"/>
              <a:t>Ekosystem algorytmów AI i ML składa się z trzech kluczowych filarów </a:t>
            </a:r>
            <a:r>
              <a:rPr lang="en-GB" sz="1700" dirty="0"/>
              <a:t>:</a:t>
            </a:r>
          </a:p>
          <a:p>
            <a:pPr marL="896938" algn="just">
              <a:lnSpc>
                <a:spcPct val="110000"/>
              </a:lnSpc>
            </a:pPr>
            <a:r>
              <a:rPr lang="en-GB" sz="1700" dirty="0"/>
              <a:t>Dan</a:t>
            </a:r>
            <a:r>
              <a:rPr lang="pl-PL" sz="1700" dirty="0"/>
              <a:t>ych</a:t>
            </a:r>
            <a:r>
              <a:rPr lang="en-GB" sz="1700" dirty="0"/>
              <a:t> wejściow</a:t>
            </a:r>
            <a:r>
              <a:rPr lang="pl-PL" sz="1700" dirty="0"/>
              <a:t>ych</a:t>
            </a:r>
            <a:r>
              <a:rPr lang="en-GB" sz="1700" dirty="0"/>
              <a:t>;</a:t>
            </a:r>
          </a:p>
          <a:p>
            <a:pPr marL="896938" algn="just">
              <a:lnSpc>
                <a:spcPct val="110000"/>
              </a:lnSpc>
            </a:pPr>
            <a:r>
              <a:rPr lang="pl-PL" sz="1700" dirty="0"/>
              <a:t>Danych wyjściowych</a:t>
            </a:r>
            <a:r>
              <a:rPr lang="en-GB" sz="1700" dirty="0"/>
              <a:t>;</a:t>
            </a:r>
          </a:p>
          <a:p>
            <a:pPr marL="896938" algn="just">
              <a:lnSpc>
                <a:spcPct val="110000"/>
              </a:lnSpc>
            </a:pPr>
            <a:r>
              <a:rPr lang="pl-PL" sz="1700" dirty="0"/>
              <a:t>Funkcji kosztów</a:t>
            </a:r>
            <a:r>
              <a:rPr lang="en-GB" sz="1700" dirty="0"/>
              <a:t>.</a:t>
            </a:r>
          </a:p>
          <a:p>
            <a:pPr algn="just">
              <a:lnSpc>
                <a:spcPct val="110000"/>
              </a:lnSpc>
            </a:pPr>
            <a:r>
              <a:rPr lang="pl-PL" sz="1700" dirty="0"/>
              <a:t>Dane wejściowe są niezbędne do tworzenia dokładnych algorytmów uczenia maszynowego, wymagając starannego gromadzenia, czyszczenia i kodowania w celu skutecznego ujawniania ukrytych wzorców. Często zbyt wiele uwagi poświęca się opracowywaniu algorytmów, a nie zapewnianiu wysokiej jakości danych wejściowych</a:t>
            </a:r>
            <a:r>
              <a:rPr lang="en-GB" sz="1700" dirty="0"/>
              <a:t>.</a:t>
            </a:r>
          </a:p>
          <a:p>
            <a:pPr algn="just">
              <a:lnSpc>
                <a:spcPct val="110000"/>
              </a:lnSpc>
            </a:pPr>
            <a:r>
              <a:rPr lang="pl-PL" sz="1700" dirty="0"/>
              <a:t>Dane wyjściowe odzwierciedlają wyniki modeli ML, takie jak etykiety klas w klasyfikacji lub przewidywane wartości w regresji. Funkcja kosztu mierzy, jak dobrze przewidywania modelu pasują do rzeczywistych danych wyjściowych, kierując optymalizacją wydajności modelu</a:t>
            </a:r>
            <a:r>
              <a:rPr lang="en-GB" sz="1700" dirty="0"/>
              <a:t>.</a:t>
            </a:r>
            <a:endParaRPr lang="sr-Latn-RS" sz="1700" dirty="0"/>
          </a:p>
          <a:p>
            <a:pPr algn="just">
              <a:lnSpc>
                <a:spcPct val="110000"/>
              </a:lnSpc>
            </a:pPr>
            <a:r>
              <a:rPr lang="pl-PL" sz="1700" dirty="0"/>
              <a:t>Funkcja kosztu reprezentuje sposób pomiaru wydajności AI i ML. Zasadniczo chcielibyśmy, aby odpowiedzi algorytmów pasowały do danych wyjściowych dla danych wejściowych. Funkcja kosztu jest również sygnałem zwrotnym do zestawu parametrów, które kierują pracą algorytmu, tj. pozwala na optymalizację ogólnej wydajności algorytmu poprzez proces uczenia się (znalezienie optymalnego zestawu parametrów)</a:t>
            </a:r>
            <a:r>
              <a:rPr lang="en-GB" sz="1800" dirty="0"/>
              <a:t>.</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48533"/>
            <a:ext cx="10515600" cy="4676775"/>
          </a:xfrm>
        </p:spPr>
        <p:txBody>
          <a:bodyPr>
            <a:noAutofit/>
          </a:bodyPr>
          <a:lstStyle/>
          <a:p>
            <a:pPr algn="just">
              <a:lnSpc>
                <a:spcPct val="100000"/>
              </a:lnSpc>
            </a:pPr>
            <a:r>
              <a:rPr lang="pl-PL" sz="2400" dirty="0"/>
              <a:t>Uczenie maszynowe to podzbiór sztucznej inteligencji (AI), który obejmuje rozwój algorytmów i modeli statystycznych, które umożliwiają komputerom wykonywanie zadań bez ich wyraźnego zaprogramowania. Głównym celem uczenia maszynowego jest umożliwienie komputerom uczenia się na podstawie danych i poprawy ich wydajności w czasie bez interwencji człowieka</a:t>
            </a:r>
            <a:r>
              <a:rPr lang="en-GB" sz="2400" dirty="0"/>
              <a:t>.</a:t>
            </a:r>
            <a:endParaRPr lang="sr-Latn-RS" sz="2400" dirty="0"/>
          </a:p>
          <a:p>
            <a:pPr algn="just">
              <a:lnSpc>
                <a:spcPct val="100000"/>
              </a:lnSpc>
            </a:pPr>
            <a:r>
              <a:rPr lang="pl-PL" sz="2400" dirty="0"/>
              <a:t>ML wynika z tego pytania: czy komputer może wyjść poza „to, co wiemy, jak mu nakazać” i samodzielnie nauczyć się, jak wykonać określone zadanie? Czy komputer mógłby nas zaskoczyć? Zamiast ręcznie tworzyć reguły przetwarzania danych przez programistów, czy komputer mógłby automatycznie nauczyć się tych reguł, patrząc na dane</a:t>
            </a:r>
            <a:r>
              <a:rPr lang="en-GB" sz="2400" dirty="0"/>
              <a:t>?</a:t>
            </a:r>
            <a:endParaRPr lang="pl-PL" sz="24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1856020" y="5658072"/>
            <a:ext cx="88099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Klasyczne programowanie a szkolenie systemu uczenia maszynowego</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(Chollet, 2021</a:t>
            </a:r>
            <a:r>
              <a:rPr kumimoji="0" lang="en-GB" sz="14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endParaRPr kumimoji="0" lang="en-GB"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BF626EF0-84FC-446C-EF41-2F092B59E9F1}"/>
              </a:ext>
            </a:extLst>
          </p:cNvPr>
          <p:cNvPicPr>
            <a:picLocks noChangeAspect="1"/>
          </p:cNvPicPr>
          <p:nvPr/>
        </p:nvPicPr>
        <p:blipFill>
          <a:blip r:embed="rId2"/>
          <a:stretch>
            <a:fillRect/>
          </a:stretch>
        </p:blipFill>
        <p:spPr>
          <a:xfrm>
            <a:off x="2905125" y="1376362"/>
            <a:ext cx="6381750" cy="4105275"/>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217344"/>
            <a:ext cx="9745133" cy="1116542"/>
          </a:xfrm>
        </p:spPr>
        <p:txBody>
          <a:bodyPr/>
          <a:lstStyle/>
          <a:p>
            <a:r>
              <a:rPr lang="pl-PL" b="1" dirty="0"/>
              <a:t>Podstawy i założenia teoretyczne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3879"/>
            <a:ext cx="10515600" cy="4750666"/>
          </a:xfrm>
        </p:spPr>
        <p:txBody>
          <a:bodyPr>
            <a:noAutofit/>
          </a:bodyPr>
          <a:lstStyle/>
          <a:p>
            <a:pPr algn="just"/>
            <a:r>
              <a:rPr lang="pl-PL" sz="2000" dirty="0"/>
              <a:t>Integracja uczenia maszynowego z analityką biznesową (BI) zmieniła proces podejmowania decyzji</a:t>
            </a:r>
            <a:r>
              <a:rPr lang="en-GB" sz="2000" dirty="0"/>
              <a:t>.</a:t>
            </a:r>
            <a:endParaRPr lang="sr-Latn-RS" sz="2000" dirty="0"/>
          </a:p>
          <a:p>
            <a:pPr algn="just"/>
            <a:r>
              <a:rPr lang="pl-PL" sz="2000" dirty="0"/>
              <a:t>ML zakorzeniony w matematyce, zwłaszcza w statystyce</a:t>
            </a:r>
            <a:r>
              <a:rPr lang="en-GB" sz="2000" dirty="0"/>
              <a:t>.</a:t>
            </a:r>
          </a:p>
          <a:p>
            <a:pPr algn="just"/>
            <a:r>
              <a:rPr lang="pl-PL" sz="2000" dirty="0"/>
              <a:t>Trwająca debata: czy ML jest dziedziną czy częścią statystyki</a:t>
            </a:r>
            <a:r>
              <a:rPr lang="en-GB" sz="2000" dirty="0"/>
              <a:t>?</a:t>
            </a:r>
          </a:p>
          <a:p>
            <a:pPr algn="just"/>
            <a:r>
              <a:rPr lang="pl-PL" sz="2000" dirty="0"/>
              <a:t>Algorytmy ML często działają poza tradycyjnymi granicami matematycznymi</a:t>
            </a:r>
            <a:r>
              <a:rPr lang="en-GB" sz="2000" dirty="0"/>
              <a:t>.</a:t>
            </a:r>
          </a:p>
          <a:p>
            <a:pPr algn="just"/>
            <a:r>
              <a:rPr lang="pl-PL" sz="2000" dirty="0"/>
              <a:t>ML ma kluczowe znaczenie w BI dla wstępnego przetwarzania danych, eksploracji i stosowania spostrzeżeń</a:t>
            </a:r>
            <a:r>
              <a:rPr lang="en-GB" sz="2000" dirty="0"/>
              <a:t>.</a:t>
            </a:r>
          </a:p>
          <a:p>
            <a:pPr algn="just"/>
            <a:r>
              <a:rPr lang="pl-PL" sz="2000" dirty="0"/>
              <a:t>ML usprawnia podejmowanie decyzji w organizacjach</a:t>
            </a:r>
            <a:r>
              <a:rPr lang="en-GB" sz="2000" dirty="0"/>
              <a:t>.</a:t>
            </a:r>
          </a:p>
          <a:p>
            <a:pPr algn="just"/>
            <a:r>
              <a:rPr lang="pl-PL" sz="2000" dirty="0"/>
              <a:t>Integracja uczenia maszynowego z przepływami pracy BI w celu uzyskania praktycznych informacji</a:t>
            </a:r>
            <a:r>
              <a:rPr lang="en-GB" sz="2000" dirty="0"/>
              <a:t>.</a:t>
            </a:r>
          </a:p>
          <a:p>
            <a:pPr algn="just"/>
            <a:r>
              <a:rPr lang="pl-PL" sz="2000" dirty="0"/>
              <a:t>Łączenie matematyki z praktyką w ML dla efektywnego BI</a:t>
            </a:r>
            <a:r>
              <a:rPr lang="en-GB" sz="2000" dirty="0"/>
              <a:t>.</a:t>
            </a:r>
          </a:p>
          <a:p>
            <a:pPr algn="just"/>
            <a:r>
              <a:rPr lang="pl-PL" sz="2000" dirty="0"/>
              <a:t>Strategie optymalizacji algorytmów ML dla rzeczywistych aplikacji BI</a:t>
            </a:r>
            <a:r>
              <a:rPr lang="en-GB" sz="2000" dirty="0"/>
              <a:t>.</a:t>
            </a:r>
          </a:p>
          <a:p>
            <a:pPr algn="just"/>
            <a:r>
              <a:rPr lang="pl-PL" sz="2000" dirty="0"/>
              <a:t>Znaczenie wykorzystania wyników uczenia maszynowego w podejmowaniu decyzji</a:t>
            </a:r>
            <a:r>
              <a:rPr lang="en-GB" sz="2000" dirty="0"/>
              <a:t>.</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Architektura algorytmu sieci neuronowej ML</a:t>
            </a:r>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729989" y="5702803"/>
            <a:ext cx="28248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Rysunek</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Klasyfikacja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cyfr</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16CBE5C2-6163-E70A-78DF-DE0E7E1D4BB6}"/>
              </a:ext>
            </a:extLst>
          </p:cNvPr>
          <p:cNvPicPr>
            <a:picLocks noChangeAspect="1"/>
          </p:cNvPicPr>
          <p:nvPr/>
        </p:nvPicPr>
        <p:blipFill>
          <a:blip r:embed="rId2"/>
          <a:stretch>
            <a:fillRect/>
          </a:stretch>
        </p:blipFill>
        <p:spPr>
          <a:xfrm>
            <a:off x="2080943" y="1286933"/>
            <a:ext cx="7639319" cy="4075642"/>
          </a:xfrm>
          <a:prstGeom prst="rect">
            <a:avLst/>
          </a:prstGeom>
        </p:spPr>
      </p:pic>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13B81-B553-4B38-9307-9A0395203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6136</TotalTime>
  <Words>1601</Words>
  <Application>Microsoft Office PowerPoint</Application>
  <PresentationFormat>Panoramiczny</PresentationFormat>
  <Paragraphs>125</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Tahoma</vt:lpstr>
      <vt:lpstr>Motyw pakietu Office</vt:lpstr>
      <vt:lpstr>Business Intelligence (analiza biznesowa)</vt:lpstr>
      <vt:lpstr>Agenda</vt:lpstr>
      <vt:lpstr>Czym jest sztuczna inteligencja?</vt:lpstr>
      <vt:lpstr>Czym jest sztuczna inteligencja?</vt:lpstr>
      <vt:lpstr>Czym jest ekosystem AI i ML?</vt:lpstr>
      <vt:lpstr>Czym jest uczenie maszynowe?</vt:lpstr>
      <vt:lpstr>Czym jest uczenie maszynowe?</vt:lpstr>
      <vt:lpstr>Podstawy i założenia teoretyczne ML</vt:lpstr>
      <vt:lpstr>Architektura algorytmu sieci neuronowej ML</vt:lpstr>
      <vt:lpstr>Algorytm sieci neuronowej ML</vt:lpstr>
      <vt:lpstr>Zejście gradientowe sieci neuronowej ML</vt:lpstr>
      <vt:lpstr>Studium przypadku</vt:lpstr>
      <vt:lpstr>Studium przypadku</vt:lpstr>
      <vt:lpstr>Studium przypadku</vt:lpstr>
      <vt:lpstr>Studium przypadku</vt:lpstr>
      <vt:lpstr>Studium przypadku</vt:lpstr>
      <vt:lpstr>Studium przypadku</vt:lpstr>
      <vt:lpstr>Studium przypadku</vt:lpstr>
      <vt:lpstr>Studium przypadku</vt:lpstr>
      <vt:lpstr>Studium przypadku</vt:lpstr>
      <vt:lpstr>Studium przypadku</vt:lpstr>
      <vt:lpstr>Podsumowanie</vt:lpstr>
      <vt:lpstr>Autorzy:  Sanja Bojić, Kristijan Brglez , Maja Fošner, Roman Gumzej, Rebeka Kovačič Lukman, Benjamin Marcen, Marinko Maslarić, Boško Matović, Dejan Mirčetić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44</cp:revision>
  <dcterms:created xsi:type="dcterms:W3CDTF">2023-07-06T12:09:08Z</dcterms:created>
  <dcterms:modified xsi:type="dcterms:W3CDTF">2025-10-16T11:38:05Z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