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3" r:id="rId8"/>
    <p:sldId id="281" r:id="rId9"/>
    <p:sldId id="294" r:id="rId10"/>
    <p:sldId id="282" r:id="rId11"/>
    <p:sldId id="295" r:id="rId12"/>
    <p:sldId id="296" r:id="rId13"/>
    <p:sldId id="299" r:id="rId14"/>
    <p:sldId id="300" r:id="rId15"/>
    <p:sldId id="301" r:id="rId16"/>
    <p:sldId id="302" r:id="rId17"/>
    <p:sldId id="283" r:id="rId18"/>
    <p:sldId id="267" r:id="rId19"/>
    <p:sldId id="297" r:id="rId20"/>
    <p:sldId id="27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8" r:id="rId29"/>
    <p:sldId id="291" r:id="rId30"/>
    <p:sldId id="292" r:id="rId31"/>
    <p:sldId id="272" r:id="rId32"/>
    <p:sldId id="266" r:id="rId33"/>
    <p:sldId id="334" r:id="rId34"/>
    <p:sldId id="263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77E"/>
    <a:srgbClr val="015BA6"/>
    <a:srgbClr val="0CA789"/>
    <a:srgbClr val="F24726"/>
    <a:srgbClr val="FEF445"/>
    <a:srgbClr val="FFFFFF"/>
    <a:srgbClr val="E2F18D"/>
    <a:srgbClr val="FEF88F"/>
    <a:srgbClr val="F7917D"/>
    <a:srgbClr val="8F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A386E-9221-9732-73CA-7287340D2575}" v="4" dt="2025-10-16T07:06:44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Cyplik" userId="S::piotr.cyplik@put.poznan.pl::21bb8c41-e480-4f34-92de-aa52479c6f55" providerId="AD" clId="Web-{E3FA386E-9221-9732-73CA-7287340D2575}"/>
    <pc:docChg chg="modSld">
      <pc:chgData name="Piotr Cyplik" userId="S::piotr.cyplik@put.poznan.pl::21bb8c41-e480-4f34-92de-aa52479c6f55" providerId="AD" clId="Web-{E3FA386E-9221-9732-73CA-7287340D2575}" dt="2025-10-16T07:06:42.741" v="0" actId="20577"/>
      <pc:docMkLst>
        <pc:docMk/>
      </pc:docMkLst>
      <pc:sldChg chg="modSp">
        <pc:chgData name="Piotr Cyplik" userId="S::piotr.cyplik@put.poznan.pl::21bb8c41-e480-4f34-92de-aa52479c6f55" providerId="AD" clId="Web-{E3FA386E-9221-9732-73CA-7287340D2575}" dt="2025-10-16T07:06:42.741" v="0" actId="20577"/>
        <pc:sldMkLst>
          <pc:docMk/>
          <pc:sldMk cId="2920479427" sldId="256"/>
        </pc:sldMkLst>
        <pc:spChg chg="mod">
          <ac:chgData name="Piotr Cyplik" userId="S::piotr.cyplik@put.poznan.pl::21bb8c41-e480-4f34-92de-aa52479c6f55" providerId="AD" clId="Web-{E3FA386E-9221-9732-73CA-7287340D2575}" dt="2025-10-16T07:06:42.741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9AD3BF-8536-AA2B-5F56-30B50FA9D3B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38B86624-F2FC-1F4F-EADF-A925EB5DD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Zarządzanie procesami biznesowymi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eksploracja procesów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06F577-A896-D8A0-C3FB-03E1E8921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6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0C09393F-F520-FF71-5217-9306AB0E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Wybór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>
                <a:solidFill>
                  <a:srgbClr val="015BA6"/>
                </a:solidFill>
              </a:rPr>
              <a:t>CEL</a:t>
            </a:r>
            <a:r>
              <a:rPr lang="en-US" sz="2400" b="1" dirty="0">
                <a:solidFill>
                  <a:srgbClr val="015BA6"/>
                </a:solidFill>
              </a:rPr>
              <a:t>:</a:t>
            </a:r>
            <a:r>
              <a:rPr lang="en-US" sz="2400" dirty="0"/>
              <a:t> </a:t>
            </a:r>
            <a:r>
              <a:rPr lang="pl-PL" sz="2400" dirty="0"/>
              <a:t>zdefiniowanie kryteriów oceny wydajności zidentyfikowanych procesów biznesowych</a:t>
            </a:r>
            <a:endParaRPr lang="hr-HR" sz="2400" dirty="0"/>
          </a:p>
          <a:p>
            <a:endParaRPr lang="hr-HR" sz="2400" b="1" dirty="0">
              <a:solidFill>
                <a:srgbClr val="015BA6"/>
              </a:solidFill>
            </a:endParaRPr>
          </a:p>
          <a:p>
            <a:r>
              <a:rPr lang="en-US" sz="2400" b="1" dirty="0">
                <a:solidFill>
                  <a:srgbClr val="015BA6"/>
                </a:solidFill>
              </a:rPr>
              <a:t>Selection criteria:</a:t>
            </a:r>
            <a:endParaRPr lang="hr-HR" sz="2400" b="1" dirty="0">
              <a:solidFill>
                <a:srgbClr val="015BA6"/>
              </a:solidFill>
            </a:endParaRP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Znaczenie strategiczne </a:t>
            </a:r>
            <a:r>
              <a:rPr lang="pl-PL" sz="1800" dirty="0"/>
              <a:t>- znalezienie procesów, które mają największy wpływ na cele strategiczne organizacji (np. które są najbardziej dochodowe).</a:t>
            </a:r>
          </a:p>
          <a:p>
            <a:pPr lvl="1"/>
            <a:endParaRPr lang="pl-PL" sz="1800" dirty="0"/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Zdrowie </a:t>
            </a:r>
            <a:r>
              <a:rPr lang="pl-PL" sz="1800" dirty="0"/>
              <a:t>- znajdź procesy, które mają największe problemy, tj. procesy, które są nieefektywne, wytwarzają produkty niskiej jakości lub nie spełniają potrzeb klientów (takie procesy powinny być przedmiotem zainteresowania BPM).</a:t>
            </a:r>
          </a:p>
          <a:p>
            <a:pPr lvl="1"/>
            <a:endParaRPr lang="pl-PL" sz="1800" dirty="0"/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Wykonalność </a:t>
            </a:r>
            <a:r>
              <a:rPr lang="pl-PL" sz="1800" dirty="0"/>
              <a:t>- dla każdego procesu należy określić, czy proces można w ogóle usprawnić, czy mamy niezbędne zasoby ludzkie, zasoby finansowe, czy w ogóle można zainwestować pewien poziom wysiłku </a:t>
            </a:r>
            <a:br>
              <a:rPr lang="pl-PL" sz="1800" dirty="0"/>
            </a:br>
            <a:r>
              <a:rPr lang="pl-PL" sz="1800" dirty="0"/>
              <a:t>w usprawnienie.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Pomiar wydajności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Konieczne jest dokładne zmierzenie kondycji procesu biznesowego</a:t>
            </a:r>
            <a:endParaRPr lang="hr-HR" sz="20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ŚRODKI OGÓLNE: </a:t>
            </a:r>
            <a:r>
              <a:rPr lang="en-US" sz="1600" dirty="0" err="1"/>
              <a:t>czas</a:t>
            </a:r>
            <a:r>
              <a:rPr lang="en-US" sz="1600" dirty="0"/>
              <a:t>, </a:t>
            </a:r>
            <a:r>
              <a:rPr lang="en-US" sz="1600" dirty="0" err="1"/>
              <a:t>koszt</a:t>
            </a:r>
            <a:r>
              <a:rPr lang="en-US" sz="1600" dirty="0"/>
              <a:t> i </a:t>
            </a:r>
            <a:r>
              <a:rPr lang="en-US" sz="1600" dirty="0" err="1"/>
              <a:t>jakość</a:t>
            </a:r>
            <a:endParaRPr lang="hr-HR" sz="1600" dirty="0"/>
          </a:p>
          <a:p>
            <a:pPr lvl="1"/>
            <a:endParaRPr lang="hr-HR" sz="1600" dirty="0"/>
          </a:p>
          <a:p>
            <a:r>
              <a:rPr lang="hr-HR" sz="2000" b="1" dirty="0">
                <a:solidFill>
                  <a:srgbClr val="015BA6"/>
                </a:solidFill>
              </a:rPr>
              <a:t>CZAS</a:t>
            </a:r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Czas cyklu </a:t>
            </a:r>
            <a:r>
              <a:rPr lang="en-US" sz="1600" dirty="0"/>
              <a:t>– </a:t>
            </a:r>
            <a:r>
              <a:rPr lang="pl-PL" sz="1600" dirty="0"/>
              <a:t>czas wymagany do rozpatrzenia sprawy od początku do końca</a:t>
            </a:r>
            <a:endParaRPr lang="hr-HR" sz="1600" dirty="0"/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Czas procesowania </a:t>
            </a:r>
            <a:r>
              <a:rPr lang="en-US" sz="1600" dirty="0"/>
              <a:t>– </a:t>
            </a:r>
            <a:r>
              <a:rPr lang="pl-PL" sz="1600" dirty="0"/>
              <a:t>efektywny czas, jaki zasób (uczestnik procesu lub oprogramowanie) spędza na przetwarzaniu sprawy</a:t>
            </a:r>
            <a:endParaRPr lang="hr-HR" sz="1600" dirty="0"/>
          </a:p>
          <a:p>
            <a:pPr lvl="1"/>
            <a:r>
              <a:rPr lang="pl-PL" sz="1600" b="1" dirty="0">
                <a:solidFill>
                  <a:srgbClr val="015BA6"/>
                </a:solidFill>
              </a:rPr>
              <a:t>Czas oczekiwania </a:t>
            </a:r>
            <a:r>
              <a:rPr lang="en-US" sz="1600" dirty="0"/>
              <a:t>– </a:t>
            </a:r>
            <a:r>
              <a:rPr lang="pl-PL" sz="1600" dirty="0"/>
              <a:t>czas oczekiwania sprawy na przetworzenie (np. oczekiwanie w kolejce)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1E9BE-163D-4E23-EAC6-70EE7423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618607"/>
            <a:ext cx="6096000" cy="9428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EEA52D-8E6B-4296-1117-71B24F12FBAB}"/>
              </a:ext>
            </a:extLst>
          </p:cNvPr>
          <p:cNvSpPr txBox="1"/>
          <p:nvPr/>
        </p:nvSpPr>
        <p:spPr>
          <a:xfrm>
            <a:off x="5521836" y="4650402"/>
            <a:ext cx="1148328" cy="369332"/>
          </a:xfrm>
          <a:prstGeom prst="rect">
            <a:avLst/>
          </a:prstGeom>
          <a:solidFill>
            <a:srgbClr val="FEF445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Czas cyklu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995855-866D-C177-D8E0-0B5FFE634B99}"/>
              </a:ext>
            </a:extLst>
          </p:cNvPr>
          <p:cNvSpPr txBox="1"/>
          <p:nvPr/>
        </p:nvSpPr>
        <p:spPr>
          <a:xfrm>
            <a:off x="3095121" y="5150829"/>
            <a:ext cx="1817998" cy="369332"/>
          </a:xfrm>
          <a:prstGeom prst="rect">
            <a:avLst/>
          </a:prstGeom>
          <a:solidFill>
            <a:srgbClr val="F24726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Czas oczekiwania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89CEAC-0E16-DF82-85B2-347F92CF8ECC}"/>
              </a:ext>
            </a:extLst>
          </p:cNvPr>
          <p:cNvSpPr txBox="1"/>
          <p:nvPr/>
        </p:nvSpPr>
        <p:spPr>
          <a:xfrm>
            <a:off x="5900714" y="5142831"/>
            <a:ext cx="1980928" cy="369332"/>
          </a:xfrm>
          <a:prstGeom prst="rect">
            <a:avLst/>
          </a:prstGeom>
          <a:solidFill>
            <a:srgbClr val="0CA78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Czas procesowania</a:t>
            </a: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0458CE76-6EDE-E82B-350F-A5458A760A45}"/>
              </a:ext>
            </a:extLst>
          </p:cNvPr>
          <p:cNvSpPr txBox="1">
            <a:spLocks/>
          </p:cNvSpPr>
          <p:nvPr/>
        </p:nvSpPr>
        <p:spPr>
          <a:xfrm>
            <a:off x="3805766" y="582275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Pomiar wydajności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KOSZT</a:t>
            </a:r>
          </a:p>
          <a:p>
            <a:r>
              <a:rPr lang="pl-PL" sz="2000" dirty="0"/>
              <a:t>Usprawnienie procesu jest najczęściej powiązane z redukcją kosztów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bezpośrednie </a:t>
            </a:r>
            <a:r>
              <a:rPr lang="en-US" sz="2000" dirty="0"/>
              <a:t>– </a:t>
            </a:r>
            <a:r>
              <a:rPr lang="pl-PL" sz="2000" dirty="0"/>
              <a:t>koszty bezpośrednio związane z procesem (koszt robocizny, materiałów, sprzętu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pośrednie </a:t>
            </a:r>
            <a:r>
              <a:rPr lang="en-US" sz="2000" dirty="0"/>
              <a:t>– </a:t>
            </a:r>
            <a:r>
              <a:rPr lang="pl-PL" sz="2000" dirty="0"/>
              <a:t>koszty niezwiązane z procesem (czynsz, media, koszty administracyjne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stałe </a:t>
            </a:r>
            <a:r>
              <a:rPr lang="en-US" sz="2000" dirty="0"/>
              <a:t>– </a:t>
            </a:r>
            <a:r>
              <a:rPr lang="pl-PL" sz="2000" dirty="0"/>
              <a:t>koszty, które się nie zmieniają (czynsz, wynagrodzenia, utrzymanie oprogramowania…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Koszty zmienne </a:t>
            </a:r>
            <a:r>
              <a:rPr lang="en-US" sz="2000" dirty="0"/>
              <a:t>– </a:t>
            </a:r>
            <a:r>
              <a:rPr lang="pl-PL" sz="2000" dirty="0"/>
              <a:t>koszty, które zmieniają się wraz ze zmianą poziomu produkcji (koszty materiałów, koszty transportu</a:t>
            </a:r>
            <a:r>
              <a:rPr lang="en-US" sz="2000" dirty="0"/>
              <a:t>...)</a:t>
            </a:r>
            <a:endParaRPr lang="hr-HR" sz="2000" dirty="0"/>
          </a:p>
          <a:p>
            <a:pPr lvl="1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Pomiar wydajności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Jest obserwowany z punktu widzenia klienta i z punktu widzenia uczestników procesu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015BA6"/>
                </a:solidFill>
              </a:rPr>
              <a:t>Jakość zewnętrzna </a:t>
            </a:r>
            <a:r>
              <a:rPr lang="pl-PL" sz="1800" dirty="0"/>
              <a:t>- zadowolenie klienta z produktu lub procesu</a:t>
            </a:r>
            <a:endParaRPr lang="hr-HR" sz="1800" dirty="0"/>
          </a:p>
          <a:p>
            <a:pPr lvl="1"/>
            <a:r>
              <a:rPr lang="pl-PL" sz="1600" dirty="0"/>
              <a:t>Zadowolenie z produktu - w jakim stopniu produkt spełnił jego oczekiwania. </a:t>
            </a:r>
          </a:p>
          <a:p>
            <a:pPr lvl="1"/>
            <a:r>
              <a:rPr lang="pl-PL" sz="1600" dirty="0"/>
              <a:t>Zadowolenie z procesu - w jaki sposób proces został przeprowadzony (ilość, znaczenie, jakość </a:t>
            </a:r>
            <a:br>
              <a:rPr lang="pl-PL" sz="1600" dirty="0"/>
            </a:br>
            <a:r>
              <a:rPr lang="pl-PL" sz="1600" dirty="0"/>
              <a:t>i terminowość informacji, które klient otrzymuje podczas realizacji procesu).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Zewnętrzne miary jakości</a:t>
            </a:r>
            <a:r>
              <a:rPr lang="en-US" sz="1600" b="1" dirty="0">
                <a:solidFill>
                  <a:srgbClr val="015BA6"/>
                </a:solidFill>
              </a:rPr>
              <a:t>:</a:t>
            </a:r>
            <a:endParaRPr lang="hr-HR" sz="1600" b="1" dirty="0">
              <a:solidFill>
                <a:srgbClr val="015BA6"/>
              </a:solidFill>
            </a:endParaRPr>
          </a:p>
          <a:p>
            <a:pPr lvl="2"/>
            <a:r>
              <a:rPr lang="pl-PL" sz="1400" b="1" dirty="0">
                <a:solidFill>
                  <a:srgbClr val="015BA6"/>
                </a:solidFill>
              </a:rPr>
              <a:t>Wskaźnik rezygnacji </a:t>
            </a:r>
            <a:r>
              <a:rPr lang="pl-PL" sz="1400" dirty="0"/>
              <a:t>- odnosi się do komunikacji z klientem za pośrednictwem Internetu. Pokazuje ilu klientów </a:t>
            </a:r>
            <a:br>
              <a:rPr lang="pl-PL" sz="1400" dirty="0"/>
            </a:br>
            <a:r>
              <a:rPr lang="pl-PL" sz="1400" dirty="0"/>
              <a:t>w jakiś sposób przerwało współpracę w trakcie realizacji procesu (zakupów online).</a:t>
            </a:r>
          </a:p>
          <a:p>
            <a:pPr lvl="2"/>
            <a:r>
              <a:rPr lang="pl-PL" sz="1400" b="1" dirty="0">
                <a:solidFill>
                  <a:srgbClr val="015BA6"/>
                </a:solidFill>
              </a:rPr>
              <a:t>Wskaźnik rekomendacji netto </a:t>
            </a:r>
            <a:r>
              <a:rPr lang="pl-PL" sz="1400" dirty="0"/>
              <a:t>- najczęściej definiowany w zakresie od 1 do 10 i mierzy jak bardzo klient jest skłonny polecić produkt lub usługę komuś innemu.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pl-PL" sz="1800" b="1" dirty="0">
                <a:solidFill>
                  <a:srgbClr val="015BA6"/>
                </a:solidFill>
              </a:rPr>
              <a:t>Jakość wewnętrzna </a:t>
            </a:r>
            <a:r>
              <a:rPr lang="pl-PL" sz="1800" dirty="0"/>
              <a:t>- w jakim stopniu uczestnik procesu jest zadowolony z tego, jak proces jest realizowany - czy jest wydajny, czy można go dostosować do zmian w otoczeniu, czy jest zgodny </a:t>
            </a:r>
            <a:br>
              <a:rPr lang="pl-PL" sz="1800" dirty="0"/>
            </a:br>
            <a:r>
              <a:rPr lang="pl-PL" sz="1800" dirty="0"/>
              <a:t>z polityką i zasadami firmy itp.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Role osób zaangażowanych w projekty BPM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Właściciel procesu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osoba, która ma strategiczną odpowiedzialność za procesy. Posiada uprawnienia budżetowe i często jest członkiem pierwszego lub drugiego szczebla zarządzania. Na przykład właścicielem procesu może być CEO firmy</a:t>
            </a:r>
            <a:r>
              <a:rPr lang="en-US" sz="2400" dirty="0"/>
              <a:t>.</a:t>
            </a:r>
          </a:p>
          <a:p>
            <a:r>
              <a:rPr lang="pl-PL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Menedżer procesów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osoba, która ponosi odpowiedzialność operacyjną za procesy. Często jest menedżerem niskiego lub średniego szczebla. Na przykład menedżer sprzedaży może być menedżerem procesów</a:t>
            </a:r>
            <a:r>
              <a:rPr lang="en-US" sz="2400" dirty="0"/>
              <a:t>.</a:t>
            </a:r>
          </a:p>
          <a:p>
            <a:r>
              <a:rPr lang="pl-PL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Uczestnik procesu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 pracująca z procesem i tworząca wartość (np. sprzedawca</a:t>
            </a:r>
            <a:r>
              <a:rPr lang="en-US" sz="2400" dirty="0"/>
              <a:t>).</a:t>
            </a:r>
          </a:p>
          <a:p>
            <a:r>
              <a:rPr lang="pl-PL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Analityk procesów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osoba rozumiejąca w sposób ogólny BPM i BPMN w szczegółach, będąca centrum każdego projektu BPM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Procesów Biznesowych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</a:t>
            </a:r>
            <a:r>
              <a:rPr lang="pl-PL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Notacja i Model Procesu Biznesowego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pl-PL" sz="2000" dirty="0">
                <a:cs typeface="Times New Roman" panose="02020603050405020304" pitchFamily="18" charset="0"/>
              </a:rPr>
              <a:t>Proces biznesowy składa się ze </a:t>
            </a:r>
            <a:r>
              <a:rPr lang="pl-PL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zdarzeń </a:t>
            </a:r>
            <a:r>
              <a:rPr lang="pl-PL" sz="2000" dirty="0"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czynności</a:t>
            </a:r>
            <a:endParaRPr lang="hr-HR" sz="2000" b="1" dirty="0">
              <a:solidFill>
                <a:srgbClr val="015BA6"/>
              </a:solidFill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cs typeface="Times New Roman" panose="02020603050405020304" pitchFamily="18" charset="0"/>
              </a:rPr>
              <a:t>Zdarzenia są wykonywane natychmiastowo (np. otrzymanie faktury).</a:t>
            </a:r>
          </a:p>
          <a:p>
            <a:pPr lvl="1"/>
            <a:r>
              <a:rPr lang="pl-PL" sz="1600" dirty="0">
                <a:cs typeface="Times New Roman" panose="02020603050405020304" pitchFamily="18" charset="0"/>
              </a:rPr>
              <a:t>Działania reprezentują jednostki pracy, które mają określony czas trwania (np. płatność faktur, odbiór towarów...)</a:t>
            </a:r>
          </a:p>
          <a:p>
            <a:pPr lvl="1"/>
            <a:r>
              <a:rPr lang="pl-PL" sz="1600" dirty="0">
                <a:cs typeface="Times New Roman" panose="02020603050405020304" pitchFamily="18" charset="0"/>
              </a:rPr>
              <a:t>Zdarzenia i działania są połączone strzałkami (istnieje sekwencja działań</a:t>
            </a:r>
            <a:r>
              <a:rPr lang="en-US" sz="1600" dirty="0">
                <a:cs typeface="Times New Roman" panose="02020603050405020304" pitchFamily="18" charset="0"/>
              </a:rPr>
              <a:t>)</a:t>
            </a:r>
            <a:endParaRPr lang="hr-HR" sz="1600" dirty="0">
              <a:cs typeface="Times New Roman" panose="02020603050405020304" pitchFamily="18" charset="0"/>
            </a:endParaRPr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9FD1DFA-4E85-0E69-97F5-A732CD60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50" y="4377489"/>
            <a:ext cx="4651651" cy="1225402"/>
          </a:xfrm>
          <a:prstGeom prst="rect">
            <a:avLst/>
          </a:prstGeom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6941A92C-6E79-9028-52FE-FAA63E6304FB}"/>
              </a:ext>
            </a:extLst>
          </p:cNvPr>
          <p:cNvSpPr txBox="1">
            <a:spLocks/>
          </p:cNvSpPr>
          <p:nvPr/>
        </p:nvSpPr>
        <p:spPr>
          <a:xfrm>
            <a:off x="3399366" y="5938309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Procesów Biznesowych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cs typeface="Times New Roman" panose="02020603050405020304" pitchFamily="18" charset="0"/>
              </a:rPr>
              <a:t>Elementy BPMN:</a:t>
            </a:r>
          </a:p>
          <a:p>
            <a:pPr lvl="1"/>
            <a:r>
              <a:rPr lang="pl-PL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Obiekty przepływu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zdarzenia, zadania (czynności) i bramki </a:t>
            </a:r>
          </a:p>
          <a:p>
            <a:pPr lvl="1"/>
            <a:r>
              <a:rPr lang="pl-PL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Obiekty łączące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przepływ sekwencji, przepływ wiadomości i połączenia </a:t>
            </a:r>
          </a:p>
          <a:p>
            <a:pPr lvl="1"/>
            <a:r>
              <a:rPr lang="pl-PL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Uczestnicy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baseny i tory </a:t>
            </a:r>
          </a:p>
          <a:p>
            <a:pPr lvl="1"/>
            <a:r>
              <a:rPr lang="pl-PL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Artefakty</a:t>
            </a:r>
            <a:r>
              <a:rPr lang="pl-P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obiekty danych, magazyn danych i adnotacje</a:t>
            </a:r>
            <a:endParaRPr lang="hr-HR" sz="2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Zdarzenia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8"/>
            <a:ext cx="10515600" cy="4351338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coś, co dzieje się w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procesie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Zdarzenia początkowe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określają, kiedy rozpoczyna się 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 istnieć w procesie biznesowym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Zdarzenia pośrednie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występują w ramach procesu, między zdarzeniem początkowym a końcowym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Wpływa na przebieg procesu, ale nie rozpoczyna go ani nie kończy.</a:t>
            </a: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Mogą oznaczać kamienie milowe w procesach</a:t>
            </a: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najczęściej używane do pokazania różnicy czasu (oczekiwania) w ramach procesu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Zdarzenia końcowe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określają, kiedy kończy się 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 istnieć w procesie biznesowym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obiekt] + [czasownik w imiesłowie biernym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Faktura wysłana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Zamówienie złożone</a:t>
            </a:r>
            <a:endParaRPr lang="pl-PL" sz="1600" dirty="0"/>
          </a:p>
        </p:txBody>
      </p:sp>
      <p:pic>
        <p:nvPicPr>
          <p:cNvPr id="3" name="Obraz 2" descr="Obraz zawierający tekst, krąg, Czcionka, design&#10;&#10;Opis wygenerowany automatycznie">
            <a:extLst>
              <a:ext uri="{FF2B5EF4-FFF2-40B4-BE49-F238E27FC236}">
                <a16:creationId xmlns:a16="http://schemas.microsoft.com/office/drawing/2014/main" id="{7C4D6EB0-D132-FD0D-FC97-1E125A7A5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15333" r="8522" b="17333"/>
          <a:stretch/>
        </p:blipFill>
        <p:spPr bwMode="auto">
          <a:xfrm>
            <a:off x="6907924" y="4707364"/>
            <a:ext cx="4445875" cy="1351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353795C4-82BB-F524-3734-EEE11CEFD130}"/>
              </a:ext>
            </a:extLst>
          </p:cNvPr>
          <p:cNvSpPr txBox="1">
            <a:spLocks/>
          </p:cNvSpPr>
          <p:nvPr/>
        </p:nvSpPr>
        <p:spPr>
          <a:xfrm>
            <a:off x="3936839" y="640411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Czynność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coś, co jest wykonywane podczas procesu, </a:t>
            </a:r>
            <a:r>
              <a:rPr lang="pl-PL" sz="2400" b="1" dirty="0">
                <a:solidFill>
                  <a:srgbClr val="015BA6"/>
                </a:solidFill>
                <a:cs typeface="Times New Roman" panose="02020603050405020304" pitchFamily="18" charset="0"/>
              </a:rPr>
              <a:t>czynności 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wykonywane przez osobę lub system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Czynność vs. Podproces</a:t>
            </a:r>
          </a:p>
          <a:p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czasownik w trybie rozkazującym] + [obiekt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lvl="1"/>
            <a:r>
              <a:rPr lang="hr-HR" sz="2000" dirty="0">
                <a:cs typeface="Times New Roman" panose="02020603050405020304" pitchFamily="18" charset="0"/>
              </a:rPr>
              <a:t>Wyślij fakturę</a:t>
            </a:r>
          </a:p>
          <a:p>
            <a:pPr lvl="1"/>
            <a:r>
              <a:rPr lang="hr-HR" sz="2000" dirty="0">
                <a:cs typeface="Times New Roman" panose="02020603050405020304" pitchFamily="18" charset="0"/>
              </a:rPr>
              <a:t>Złóż zamówienie</a:t>
            </a:r>
            <a:endParaRPr lang="pl-PL" sz="2000" dirty="0"/>
          </a:p>
        </p:txBody>
      </p:sp>
      <p:pic>
        <p:nvPicPr>
          <p:cNvPr id="2" name="Obraz 1" descr="Obraz zawierający tekst, Czcionka, Prostokąt, zrzut ekranu">
            <a:extLst>
              <a:ext uri="{FF2B5EF4-FFF2-40B4-BE49-F238E27FC236}">
                <a16:creationId xmlns:a16="http://schemas.microsoft.com/office/drawing/2014/main" id="{2174574A-C7AB-728B-1270-C0DA58775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3254" r="52800" b="12650"/>
          <a:stretch/>
        </p:blipFill>
        <p:spPr bwMode="auto">
          <a:xfrm>
            <a:off x="4472013" y="3635488"/>
            <a:ext cx="2937190" cy="182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AAFA417-FAB8-AFFF-35A7-0EFA68A35B06}"/>
              </a:ext>
            </a:extLst>
          </p:cNvPr>
          <p:cNvSpPr txBox="1">
            <a:spLocks/>
          </p:cNvSpPr>
          <p:nvPr/>
        </p:nvSpPr>
        <p:spPr>
          <a:xfrm>
            <a:off x="3576483" y="5699655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Bramka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lokalizacje, w których procesy </a:t>
            </a:r>
            <a:r>
              <a:rPr lang="pl-PL" sz="2400" b="1" dirty="0">
                <a:solidFill>
                  <a:srgbClr val="015BA6"/>
                </a:solidFill>
                <a:cs typeface="Times New Roman" panose="02020603050405020304" pitchFamily="18" charset="0"/>
              </a:rPr>
              <a:t>rozdzielają się lub łączą</a:t>
            </a:r>
          </a:p>
          <a:p>
            <a:r>
              <a:rPr lang="pl-PL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Bramka LUB (włączająca), ALBO (wykluczająca), ORAZ (równoległa)</a:t>
            </a:r>
            <a:endParaRPr lang="pl-PL" sz="1800" dirty="0"/>
          </a:p>
        </p:txBody>
      </p:sp>
      <p:pic>
        <p:nvPicPr>
          <p:cNvPr id="3" name="Obraz 2" descr="Obraz zawierający diagram, Czcionka, linia, biały&#10;&#10;Opis wygenerowany automatycznie">
            <a:extLst>
              <a:ext uri="{FF2B5EF4-FFF2-40B4-BE49-F238E27FC236}">
                <a16:creationId xmlns:a16="http://schemas.microsoft.com/office/drawing/2014/main" id="{CC512943-CF53-BC85-2177-775F6B68D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13208"/>
          <a:stretch/>
        </p:blipFill>
        <p:spPr bwMode="auto">
          <a:xfrm>
            <a:off x="3352259" y="3173655"/>
            <a:ext cx="5487482" cy="1748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742781BD-127C-AAC6-44D4-CB88B56EEAE8}"/>
              </a:ext>
            </a:extLst>
          </p:cNvPr>
          <p:cNvSpPr txBox="1">
            <a:spLocks/>
          </p:cNvSpPr>
          <p:nvPr/>
        </p:nvSpPr>
        <p:spPr>
          <a:xfrm>
            <a:off x="3805766" y="5868407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Procesy biznesowe</a:t>
            </a:r>
          </a:p>
          <a:p>
            <a:r>
              <a:rPr lang="pl-PL" sz="2000" dirty="0"/>
              <a:t>Zarządzanie Procesami Biznesowymi</a:t>
            </a:r>
          </a:p>
          <a:p>
            <a:r>
              <a:rPr lang="pl-PL" sz="2000" dirty="0"/>
              <a:t>Modelowanie Procesów Biznesowych</a:t>
            </a:r>
          </a:p>
          <a:p>
            <a:r>
              <a:rPr lang="pl-PL" sz="2000" dirty="0"/>
              <a:t>Eksploracja procesów – </a:t>
            </a:r>
            <a:r>
              <a:rPr lang="pl-PL" sz="2000" dirty="0" err="1"/>
              <a:t>Process</a:t>
            </a:r>
            <a:r>
              <a:rPr lang="pl-PL" sz="2000" dirty="0"/>
              <a:t> </a:t>
            </a:r>
            <a:r>
              <a:rPr lang="pl-PL" sz="2000" dirty="0" err="1"/>
              <a:t>Mining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Bramka LUB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ścieżka alternatywna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nie wyklucza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innych, można rozważyć wszystkie ścieżki.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Możliwe jest wybranie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tylko jednej trasy lub wszystkich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jednocześnie.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scaleniem wszystkie aktywne gałęzie przychodzące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muszą zostać zakończone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kontynuować przepływ.</a:t>
            </a:r>
            <a:endParaRPr lang="pl-PL" sz="1400" dirty="0"/>
          </a:p>
        </p:txBody>
      </p:sp>
      <p:pic>
        <p:nvPicPr>
          <p:cNvPr id="2" name="Obraz 1" descr="Obraz zawierający tekst, diagram, Czcionka, szkic&#10;&#10;Opis wygenerowany automatycznie">
            <a:extLst>
              <a:ext uri="{FF2B5EF4-FFF2-40B4-BE49-F238E27FC236}">
                <a16:creationId xmlns:a16="http://schemas.microsoft.com/office/drawing/2014/main" id="{D2CA5E33-2B48-5011-0193-781409054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50" y="3074873"/>
            <a:ext cx="10405100" cy="296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63727374-640C-371E-9652-ECA751F55ECC}"/>
              </a:ext>
            </a:extLst>
          </p:cNvPr>
          <p:cNvSpPr txBox="1">
            <a:spLocks/>
          </p:cNvSpPr>
          <p:nvPr/>
        </p:nvSpPr>
        <p:spPr>
          <a:xfrm>
            <a:off x="3697178" y="58478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Dumas i in. (2018)</a:t>
            </a:r>
          </a:p>
        </p:txBody>
      </p:sp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diagram, Plan, Rysunek techniczny&#10;&#10;Opis wygenerowany automatycznie">
            <a:extLst>
              <a:ext uri="{FF2B5EF4-FFF2-40B4-BE49-F238E27FC236}">
                <a16:creationId xmlns:a16="http://schemas.microsoft.com/office/drawing/2014/main" id="{A7EBB15A-F0AD-567D-4475-26749F0BF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26" y="3939209"/>
            <a:ext cx="7964748" cy="23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Bramki ALBO i ORAZ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44" y="1481668"/>
            <a:ext cx="11108821" cy="4351338"/>
          </a:xfrm>
        </p:spPr>
        <p:txBody>
          <a:bodyPr>
            <a:normAutofit/>
          </a:bodyPr>
          <a:lstStyle/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ALBO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kieruje przepływ sekwencji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tylko do jednej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gałęzi wychodzących, w oparciu o warunki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scalania oczekuje na zakończenie jednej gałęzi przychodzącej przed kontynuowaniem przepływu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służy do wykonywania dwóch lub więcej zadań, które nie mają od siebie żadnych zależności i mogą być wykonywane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jednocześnie 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łączenia </a:t>
            </a:r>
            <a:r>
              <a:rPr lang="pl-PL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oczekuje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zakończenie wszystkich gałęzi przed kontynuowaniem przepływu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FAB8A51-8F99-5983-9290-DD16BF4E220C}"/>
              </a:ext>
            </a:extLst>
          </p:cNvPr>
          <p:cNvSpPr txBox="1">
            <a:spLocks/>
          </p:cNvSpPr>
          <p:nvPr/>
        </p:nvSpPr>
        <p:spPr>
          <a:xfrm>
            <a:off x="3641760" y="630352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Dumas i in. (2018)</a:t>
            </a:r>
          </a:p>
        </p:txBody>
      </p:sp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Obiekty łączące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 typy obiektów łączących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przepływ sekwencji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przepływ wiadomości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pl-PL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połączenie</a:t>
            </a:r>
            <a:endParaRPr lang="pl-PL" sz="1000" b="1" dirty="0">
              <a:solidFill>
                <a:srgbClr val="015BA6"/>
              </a:solidFill>
            </a:endParaRPr>
          </a:p>
        </p:txBody>
      </p:sp>
      <p:pic>
        <p:nvPicPr>
          <p:cNvPr id="7" name="Obraz 6" descr="Obraz zawierający tekst, Czcionka, zrzut ekranu, linia&#10;&#10;Opis wygenerowany automatycznie">
            <a:extLst>
              <a:ext uri="{FF2B5EF4-FFF2-40B4-BE49-F238E27FC236}">
                <a16:creationId xmlns:a16="http://schemas.microsoft.com/office/drawing/2014/main" id="{E33BDF36-722C-5F6E-D790-5A640E7F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21333" r="5564" b="18667"/>
          <a:stretch/>
        </p:blipFill>
        <p:spPr bwMode="auto">
          <a:xfrm>
            <a:off x="810478" y="3137375"/>
            <a:ext cx="10571044" cy="1502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DCC2697B-BE19-0CB7-2EC8-AEFD22C9C48E}"/>
              </a:ext>
            </a:extLst>
          </p:cNvPr>
          <p:cNvSpPr txBox="1">
            <a:spLocks/>
          </p:cNvSpPr>
          <p:nvPr/>
        </p:nvSpPr>
        <p:spPr>
          <a:xfrm>
            <a:off x="3630275" y="530498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von </a:t>
            </a:r>
            <a:r>
              <a:rPr lang="pl-PL" sz="1200" dirty="0" err="1">
                <a:solidFill>
                  <a:srgbClr val="7F7F7F"/>
                </a:solidFill>
              </a:rPr>
              <a:t>Rosing</a:t>
            </a:r>
            <a:r>
              <a:rPr lang="pl-PL" sz="1200">
                <a:solidFill>
                  <a:srgbClr val="7F7F7F"/>
                </a:solidFill>
              </a:rPr>
              <a:t> i in. </a:t>
            </a:r>
            <a:r>
              <a:rPr lang="pl-PL" sz="1200" dirty="0">
                <a:solidFill>
                  <a:srgbClr val="7F7F7F"/>
                </a:solidFill>
              </a:rPr>
              <a:t>(2015)</a:t>
            </a:r>
          </a:p>
        </p:txBody>
      </p:sp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Uczestnicy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Baseny i tory</a:t>
            </a:r>
          </a:p>
          <a:p>
            <a:r>
              <a:rPr lang="pl-PL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baseny 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służą do modelowania całej organizacji, a 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tory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modelowania działu lub jednostki biznesowej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Basen –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Przedsiębiorstwo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Tor – Dział sprzedaży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3" name="Obraz 2" descr="Obraz zawierający tekst, zrzut ekranu, linia, Prostokąt&#10;&#10;Opis wygenerowany automatycznie">
            <a:extLst>
              <a:ext uri="{FF2B5EF4-FFF2-40B4-BE49-F238E27FC236}">
                <a16:creationId xmlns:a16="http://schemas.microsoft.com/office/drawing/2014/main" id="{F0C580F4-F71A-0F9C-6128-C0E5E15E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7539" r="5291" b="7016"/>
          <a:stretch/>
        </p:blipFill>
        <p:spPr bwMode="auto">
          <a:xfrm>
            <a:off x="1764447" y="3555541"/>
            <a:ext cx="8663105" cy="2621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51AAA496-1966-3DC4-7C29-C7FC9FD5A1FD}"/>
              </a:ext>
            </a:extLst>
          </p:cNvPr>
          <p:cNvSpPr txBox="1">
            <a:spLocks/>
          </p:cNvSpPr>
          <p:nvPr/>
        </p:nvSpPr>
        <p:spPr>
          <a:xfrm>
            <a:off x="3805765" y="628226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Artefakty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obiekty danych, magazyn danych i adnotacje</a:t>
            </a:r>
          </a:p>
          <a:p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Obiekty danych</a:t>
            </a:r>
            <a:r>
              <a:rPr lang="pl-PL" sz="2000" dirty="0">
                <a:cs typeface="Times New Roman" panose="02020603050405020304" pitchFamily="18" charset="0"/>
              </a:rPr>
              <a:t> reprezentują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dane, które są wymagane do wykonania określonych zadań (dane wejściowe) lub są wynikiem wykonania zadania (dane wyjściowe).</a:t>
            </a:r>
          </a:p>
          <a:p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magazyn danych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miejsce, które zawiera obiekty danych, np. baza danych dla obiektów elektronicznych lub szafa sterownicza dla obiektów fizycznych.</a:t>
            </a:r>
          </a:p>
          <a:p>
            <a:r>
              <a:rPr lang="pl-PL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dnotacje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mechanizm służący modelarzowi do dostarczania dodatkowych informacji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18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A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ekstowych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czytelnika diagramu BPMN. </a:t>
            </a:r>
            <a:endParaRPr lang="pl-PL" sz="1050" dirty="0"/>
          </a:p>
        </p:txBody>
      </p:sp>
      <p:pic>
        <p:nvPicPr>
          <p:cNvPr id="2" name="Obraz 1" descr="Obraz zawierający tekst, diagram, Czcionka, szkic&#10;&#10;Opis wygenerowany automatycznie">
            <a:extLst>
              <a:ext uri="{FF2B5EF4-FFF2-40B4-BE49-F238E27FC236}">
                <a16:creationId xmlns:a16="http://schemas.microsoft.com/office/drawing/2014/main" id="{32120894-1707-613D-D0B7-78F00137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4686" r="6695" b="14685"/>
          <a:stretch/>
        </p:blipFill>
        <p:spPr bwMode="auto">
          <a:xfrm>
            <a:off x="838200" y="4261381"/>
            <a:ext cx="5192395" cy="86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Obraz zawierający tekst, Czcionka, design&#10;&#10;Opis wygenerowany automatycznie">
            <a:extLst>
              <a:ext uri="{FF2B5EF4-FFF2-40B4-BE49-F238E27FC236}">
                <a16:creationId xmlns:a16="http://schemas.microsoft.com/office/drawing/2014/main" id="{A706BE92-AE1E-3DF7-6F1B-B617AAD94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5385" r="8000" b="15385"/>
          <a:stretch/>
        </p:blipFill>
        <p:spPr bwMode="auto">
          <a:xfrm>
            <a:off x="2154237" y="5571384"/>
            <a:ext cx="2560320" cy="75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Obraz zawierający tekst, Czcionka, zrzut ekranu, diagram&#10;&#10;Opis wygenerowany automatycznie">
            <a:extLst>
              <a:ext uri="{FF2B5EF4-FFF2-40B4-BE49-F238E27FC236}">
                <a16:creationId xmlns:a16="http://schemas.microsoft.com/office/drawing/2014/main" id="{1DC0AA8D-CBEB-6367-BB63-99770D68F9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12263" r="15767" b="11793"/>
          <a:stretch/>
        </p:blipFill>
        <p:spPr bwMode="auto">
          <a:xfrm>
            <a:off x="7494905" y="4045481"/>
            <a:ext cx="239458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7D01504-2A73-59DB-59EE-4EA7FEB8C973}"/>
              </a:ext>
            </a:extLst>
          </p:cNvPr>
          <p:cNvSpPr txBox="1">
            <a:spLocks/>
          </p:cNvSpPr>
          <p:nvPr/>
        </p:nvSpPr>
        <p:spPr>
          <a:xfrm>
            <a:off x="3805765" y="628226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Dekompozycja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Podział procesów na mniejsze części - </a:t>
            </a:r>
            <a:r>
              <a:rPr lang="pl-PL" sz="2000" b="1" dirty="0">
                <a:solidFill>
                  <a:srgbClr val="015BA6"/>
                </a:solidFill>
              </a:rPr>
              <a:t>podprocesy</a:t>
            </a:r>
          </a:p>
          <a:p>
            <a:r>
              <a:rPr lang="pl-PL" sz="2000" dirty="0"/>
              <a:t>Każdy podproces musi mieć </a:t>
            </a:r>
            <a:r>
              <a:rPr lang="pl-PL" sz="2000" b="1" dirty="0">
                <a:solidFill>
                  <a:srgbClr val="015BA6"/>
                </a:solidFill>
              </a:rPr>
              <a:t>zdarzenie początkowe i końcowe</a:t>
            </a:r>
            <a:endParaRPr lang="pl-PL" sz="2000" dirty="0"/>
          </a:p>
          <a:p>
            <a:r>
              <a:rPr lang="pl-PL" sz="2000" dirty="0"/>
              <a:t>Służy do wizualnego </a:t>
            </a:r>
            <a:r>
              <a:rPr lang="pl-PL" sz="2000" b="1" dirty="0">
                <a:solidFill>
                  <a:srgbClr val="015BA6"/>
                </a:solidFill>
              </a:rPr>
              <a:t>uproszczenia</a:t>
            </a:r>
            <a:r>
              <a:rPr lang="pl-PL" sz="2000" dirty="0"/>
              <a:t> modelu</a:t>
            </a:r>
          </a:p>
          <a:p>
            <a:r>
              <a:rPr lang="pl-PL" sz="2000" dirty="0"/>
              <a:t>Kiedy dekomponować proces</a:t>
            </a:r>
            <a:r>
              <a:rPr lang="en-US" sz="2000" dirty="0"/>
              <a:t>?</a:t>
            </a:r>
            <a:endParaRPr lang="hr-HR" sz="2000" dirty="0"/>
          </a:p>
          <a:p>
            <a:pPr lvl="1"/>
            <a:r>
              <a:rPr lang="pl-PL" sz="1600" dirty="0"/>
              <a:t>Gdy model staje się </a:t>
            </a:r>
            <a:r>
              <a:rPr lang="pl-PL" sz="1600" b="1" dirty="0">
                <a:solidFill>
                  <a:srgbClr val="015BA6"/>
                </a:solidFill>
              </a:rPr>
              <a:t>zbyt duży</a:t>
            </a:r>
            <a:r>
              <a:rPr lang="pl-PL" sz="1600" dirty="0"/>
              <a:t>, przez co trudny do zrozumienia</a:t>
            </a:r>
          </a:p>
          <a:p>
            <a:pPr lvl="1"/>
            <a:r>
              <a:rPr lang="pl-PL" sz="1600" dirty="0"/>
              <a:t>Jeśli istnieje </a:t>
            </a:r>
            <a:r>
              <a:rPr lang="pl-PL" sz="1600" b="1" dirty="0">
                <a:solidFill>
                  <a:srgbClr val="015BA6"/>
                </a:solidFill>
              </a:rPr>
              <a:t>więcej niż 30 obiektów </a:t>
            </a:r>
            <a:r>
              <a:rPr lang="pl-PL" sz="1600" dirty="0"/>
              <a:t>przepływu (działań, zdarzeń, decyzji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6C42C88-0E46-3EAC-7E10-93553640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26" y="4084244"/>
            <a:ext cx="8291279" cy="1737511"/>
          </a:xfrm>
          <a:prstGeom prst="rect">
            <a:avLst/>
          </a:prstGeom>
        </p:spPr>
      </p:pic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2AE8C911-AF86-77CD-CBD1-DF645456AEFA}"/>
              </a:ext>
            </a:extLst>
          </p:cNvPr>
          <p:cNvSpPr txBox="1">
            <a:spLocks/>
          </p:cNvSpPr>
          <p:nvPr/>
        </p:nvSpPr>
        <p:spPr>
          <a:xfrm>
            <a:off x="3805765" y="628226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Eksploracja procesów (ang. </a:t>
            </a: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Mining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skrzyżowanie eksploracji danych i modelowania procesów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innowacyjne podejście do zrozumienia i usprawnienia procesów biznesowych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techniki, narzędzia i metody odkrywania, monitorowania i ulepszania rzeczywistych procesów poprzez wydobywanie wiedzy z dzienników zdarzeń powszechnie dostępnych w dzisiejszych systemach (informatycznych).</a:t>
            </a:r>
            <a:endParaRPr lang="pl-PL" sz="1050" dirty="0"/>
          </a:p>
        </p:txBody>
      </p:sp>
      <p:pic>
        <p:nvPicPr>
          <p:cNvPr id="3" name="Obraz 2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B1143866-D2A1-8768-C881-165219D4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48" y="3642042"/>
            <a:ext cx="7347499" cy="2349183"/>
          </a:xfrm>
          <a:prstGeom prst="rect">
            <a:avLst/>
          </a:prstGeom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88CE82E-B973-E854-BB7E-745090B0932D}"/>
              </a:ext>
            </a:extLst>
          </p:cNvPr>
          <p:cNvSpPr txBox="1">
            <a:spLocks/>
          </p:cNvSpPr>
          <p:nvPr/>
        </p:nvSpPr>
        <p:spPr>
          <a:xfrm>
            <a:off x="3805765" y="628226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dziennika zdarzeń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F36D49-6EB2-FDAC-7B71-2E29A0FE1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49816"/>
              </p:ext>
            </p:extLst>
          </p:nvPr>
        </p:nvGraphicFramePr>
        <p:xfrm>
          <a:off x="2323570" y="3429000"/>
          <a:ext cx="7544859" cy="2580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269">
                  <a:extLst>
                    <a:ext uri="{9D8B030D-6E8A-4147-A177-3AD203B41FA5}">
                      <a16:colId xmlns:a16="http://schemas.microsoft.com/office/drawing/2014/main" val="3811519966"/>
                    </a:ext>
                  </a:extLst>
                </a:gridCol>
                <a:gridCol w="2664980">
                  <a:extLst>
                    <a:ext uri="{9D8B030D-6E8A-4147-A177-3AD203B41FA5}">
                      <a16:colId xmlns:a16="http://schemas.microsoft.com/office/drawing/2014/main" val="2746150660"/>
                    </a:ext>
                  </a:extLst>
                </a:gridCol>
                <a:gridCol w="2071834">
                  <a:extLst>
                    <a:ext uri="{9D8B030D-6E8A-4147-A177-3AD203B41FA5}">
                      <a16:colId xmlns:a16="http://schemas.microsoft.com/office/drawing/2014/main" val="1114958275"/>
                    </a:ext>
                  </a:extLst>
                </a:gridCol>
                <a:gridCol w="1480776">
                  <a:extLst>
                    <a:ext uri="{9D8B030D-6E8A-4147-A177-3AD203B41FA5}">
                      <a16:colId xmlns:a16="http://schemas.microsoft.com/office/drawing/2014/main" val="3705078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ID</a:t>
                      </a:r>
                      <a:r>
                        <a:rPr lang="pl-PL" sz="1400" kern="100" dirty="0">
                          <a:effectLst/>
                        </a:rPr>
                        <a:t> przypadki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Nazwa czynności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Znacznik czasu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Źródło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898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1001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Połączenie odebrane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351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zidentyfikowany </a:t>
                      </a:r>
                      <a:endParaRPr lang="pl-PL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67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Połączenie odebrane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Eskalacja</a:t>
                      </a:r>
                      <a:endParaRPr lang="pl-PL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78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Podane informacje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73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1002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Połączenie zakończone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78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 do obsługi techn.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43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rozwiązany</a:t>
                      </a:r>
                      <a:endParaRPr lang="pl-P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562168"/>
                  </a:ext>
                </a:extLst>
              </a:tr>
            </a:tbl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Dziennik zdarzeń musi zawierać identyfikator przypadku, nazwę aktywności i znacznik czasu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przypadek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(instancja procesu) to jednostka obsługiwana przez analizowany proces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aktywność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dobrze zdefiniowanym krokiem w procesie </a:t>
            </a:r>
          </a:p>
          <a:p>
            <a:pPr lvl="1"/>
            <a:r>
              <a:rPr lang="pl-PL" sz="1800" b="1" dirty="0">
                <a:solidFill>
                  <a:srgbClr val="015BA6"/>
                </a:solidFill>
              </a:rPr>
              <a:t>znacznik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cs typeface="Times New Roman" panose="02020603050405020304" pitchFamily="18" charset="0"/>
              </a:rPr>
              <a:t>czasu to data i godzina wykonania działania</a:t>
            </a:r>
          </a:p>
        </p:txBody>
      </p:sp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Eksploracja procesów (ang. </a:t>
            </a: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Mining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wyodrębnieniu danych (dzienników zdarzeń) z systemów informatycznych (np. w postaci pliku CSV lub XLS), dane są importowane do specjalnego oprogramowania do eksploracji procesów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podstawie zaimportowanych danych oprogramowanie do eksploracji procesów odkrywa model procesu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ten można następnie przeanalizować w celu określenia, czy istnieją jakieś wąskie gardła, problemy lub możliwości poprawy.</a:t>
            </a:r>
          </a:p>
          <a:p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Mining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zastosowanie do wszystkich rodzajów procesów operacyjnych (organizacji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systemów)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procedur leczenia szpitalnego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ulepszanie procedur obsługi klienta w międzynarodowym przedsiębiorstwie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zrozumienie nawyków przeglądania stron przez ich użytkowników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wadliwego działania systemu obsługi bagażu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pozostać konkurencyjnym w dzisiejszym środowisku biznesowym, skuteczne zarządzanie i ciągłe doskonalenie procesów ma kluczowe znaczenie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procesami biznesowymi (BPM) i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Mining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dwie ważne części analityki biznesowej, które pomagają firmom analizować, optymalizować i ulepszać procesy operacyjne.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zapewnia zorganizowaną i ustrukturyzowaną metodę identyfikacji, projektowania, wykonywania, monitorowania i ulepszania procesów biznesowych przy jednoczesnym dostosowaniu ich do strategicznych celów organizacji.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drugiej strony, eksploracja procesów jest narzędziem do identyfikowania i ulepszania rzeczywistych procesów poprzez wydobywanie wiedzy z dzienników zdarzeń znajdujących się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nowoczesnych systemach informacji biznesowej.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biznesowy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Każda organizacja jest złożonym systemem powiązanych ze sobą procesów</a:t>
            </a:r>
          </a:p>
          <a:p>
            <a:r>
              <a:rPr lang="hr-HR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Procesy</a:t>
            </a:r>
            <a:r>
              <a:rPr lang="hr-HR" sz="1800" dirty="0">
                <a:cs typeface="Times New Roman" panose="02020603050405020304" pitchFamily="18" charset="0"/>
              </a:rPr>
              <a:t> -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ustrukturyzowane działania podejmowane w celu osiągnięcia określonego celu organizacyjnego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przedsiębiorstwie produkcyjnym kluczowe procesy mogą obejmować projektowanie produktu, zaopatrzenie w surowce, produkcję, kontrolę jakości i dystrybucję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przedsiębiorstwie zorientowanym na usługi, takim jak bank, procesy obejmują otwieranie kont, przetwarzanie pożyczek, obsługę klienta i kontrolę zgodności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cs typeface="Times New Roman" panose="02020603050405020304" pitchFamily="18" charset="0"/>
              </a:rPr>
              <a:t>Proces biznesowy składa się z:</a:t>
            </a: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Zdarzenia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pl-PL" sz="1400" dirty="0">
                <a:cs typeface="Times New Roman" panose="02020603050405020304" pitchFamily="18" charset="0"/>
              </a:rPr>
              <a:t>elementy, które nie mają czasu trwania i dzieją się automatycznie (np. „Otrzymano zamówienie”</a:t>
            </a:r>
            <a:r>
              <a:rPr lang="en-US" sz="1400" dirty="0">
                <a:cs typeface="Times New Roman" panose="02020603050405020304" pitchFamily="18" charset="0"/>
              </a:rPr>
              <a:t>)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Czynności</a:t>
            </a:r>
            <a:r>
              <a:rPr lang="hr-HR" sz="1400" dirty="0">
                <a:cs typeface="Times New Roman" panose="02020603050405020304" pitchFamily="18" charset="0"/>
              </a:rPr>
              <a:t> - z</a:t>
            </a:r>
            <a:r>
              <a:rPr lang="pl-PL" sz="1400" dirty="0" err="1">
                <a:cs typeface="Times New Roman" panose="02020603050405020304" pitchFamily="18" charset="0"/>
              </a:rPr>
              <a:t>adania</a:t>
            </a:r>
            <a:r>
              <a:rPr lang="pl-PL" sz="1400" dirty="0">
                <a:cs typeface="Times New Roman" panose="02020603050405020304" pitchFamily="18" charset="0"/>
              </a:rPr>
              <a:t> lub operacje, które są ze sobą powiązane i których wykonanie spełnia cel procesu biznesowego (np. „Zapłać fakturę”</a:t>
            </a:r>
            <a:r>
              <a:rPr lang="en-US" sz="1400" dirty="0">
                <a:cs typeface="Times New Roman" panose="02020603050405020304" pitchFamily="18" charset="0"/>
              </a:rPr>
              <a:t>)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Decyzje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pl-PL" sz="1400" dirty="0">
                <a:cs typeface="Times New Roman" panose="02020603050405020304" pitchFamily="18" charset="0"/>
              </a:rPr>
              <a:t>etap, na którym proces decyduje, w którym kierunku pójdzie w przyszłości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Aktorzy</a:t>
            </a:r>
            <a:r>
              <a:rPr lang="hr-HR" sz="1400" dirty="0">
                <a:cs typeface="Times New Roman" panose="02020603050405020304" pitchFamily="18" charset="0"/>
              </a:rPr>
              <a:t> - </a:t>
            </a:r>
            <a:r>
              <a:rPr lang="pl-PL" sz="1400" dirty="0">
                <a:cs typeface="Times New Roman" panose="02020603050405020304" pitchFamily="18" charset="0"/>
              </a:rPr>
              <a:t>osoby, organizacje lub systemy oprogramowania, które wykonują czynności procesowe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Obiekty</a:t>
            </a:r>
            <a:r>
              <a:rPr lang="hr-HR" sz="1400" dirty="0">
                <a:cs typeface="Times New Roman" panose="02020603050405020304" pitchFamily="18" charset="0"/>
              </a:rPr>
              <a:t> - </a:t>
            </a:r>
            <a:r>
              <a:rPr lang="pl-PL" sz="1400" dirty="0">
                <a:cs typeface="Times New Roman" panose="02020603050405020304" pitchFamily="18" charset="0"/>
              </a:rPr>
              <a:t>urządzenia, materiały, dokumenty papierowe (obiekty fizyczne), dokumenty elektroniczne i zapisy (obiekty informacyjne</a:t>
            </a:r>
            <a:r>
              <a:rPr lang="en-US" sz="1400" dirty="0">
                <a:cs typeface="Times New Roman" panose="02020603050405020304" pitchFamily="18" charset="0"/>
              </a:rPr>
              <a:t>)</a:t>
            </a:r>
            <a:endParaRPr lang="pl-PL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biznesowy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Wykonanie procesu skutkuje jednym lub większą liczbą </a:t>
            </a:r>
            <a:r>
              <a:rPr lang="pl-PL" sz="2400" b="1" dirty="0">
                <a:solidFill>
                  <a:srgbClr val="015BA6"/>
                </a:solidFill>
              </a:rPr>
              <a:t>wyników</a:t>
            </a:r>
            <a:r>
              <a:rPr lang="pl-PL" sz="2400" dirty="0"/>
              <a:t>. </a:t>
            </a:r>
          </a:p>
          <a:p>
            <a:r>
              <a:rPr lang="pl-PL" sz="2400" dirty="0"/>
              <a:t>Teoretycznie wynik powinien przynieść korzyści wszystkim stronom zaangażowanym w proces (</a:t>
            </a:r>
            <a:r>
              <a:rPr lang="pl-PL" sz="2400" b="1" dirty="0">
                <a:solidFill>
                  <a:srgbClr val="015BA6"/>
                </a:solidFill>
              </a:rPr>
              <a:t>wynik pozytywny</a:t>
            </a:r>
            <a:r>
              <a:rPr lang="pl-PL" sz="2400" dirty="0"/>
              <a:t>). Czasami wartość ta jest osiągana tylko częściowo lub nigdy (</a:t>
            </a:r>
            <a:r>
              <a:rPr lang="pl-PL" sz="2400" b="1" dirty="0">
                <a:solidFill>
                  <a:srgbClr val="015BA6"/>
                </a:solidFill>
              </a:rPr>
              <a:t>wynik negatywny</a:t>
            </a:r>
            <a:r>
              <a:rPr lang="pl-PL" sz="2400" dirty="0"/>
              <a:t>).</a:t>
            </a:r>
          </a:p>
          <a:p>
            <a:r>
              <a:rPr lang="pl-PL" sz="2400" dirty="0"/>
              <a:t>Proces biznesowy to </a:t>
            </a:r>
            <a:r>
              <a:rPr lang="pl-PL" sz="2400" b="1" dirty="0">
                <a:solidFill>
                  <a:srgbClr val="015BA6"/>
                </a:solidFill>
              </a:rPr>
              <a:t>zbiór zadań i działań </a:t>
            </a:r>
            <a:r>
              <a:rPr lang="pl-PL" sz="2400" dirty="0"/>
              <a:t>(operacji biznesowych i działań) składający się </a:t>
            </a:r>
            <a:br>
              <a:rPr lang="pl-PL" sz="2400" dirty="0"/>
            </a:br>
            <a:r>
              <a:rPr lang="pl-PL" sz="2400" dirty="0"/>
              <a:t>z pracowników, materiałów, maszyn, systemów i metod, które są zorganizowane w taki sposób, aby zaprojektować, stworzyć i dostarczyć produkt lub usługę konsumentowi (von Scheel i in., 2015).</a:t>
            </a:r>
            <a:endParaRPr lang="pl-PL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procesami biznesowymi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dyscyplina, która wykorzystuje różne metody do </a:t>
            </a:r>
            <a:r>
              <a:rPr lang="pl-PL" sz="2000" b="1" dirty="0">
                <a:solidFill>
                  <a:srgbClr val="015BA6"/>
                </a:solidFill>
              </a:rPr>
              <a:t>odkrywania, modelowania, analizowania, mierzenia, ulepszania i optymalizacji </a:t>
            </a:r>
            <a:r>
              <a:rPr lang="pl-PL" sz="2000" dirty="0"/>
              <a:t>procesów biznesowych </a:t>
            </a:r>
            <a:r>
              <a:rPr lang="hr-HR" sz="2000" dirty="0"/>
              <a:t>(Gartner, b.d.)</a:t>
            </a:r>
          </a:p>
          <a:p>
            <a:r>
              <a:rPr lang="pl-PL" sz="2000" dirty="0"/>
              <a:t>systemowe podejście do rejestrowania, projektowania, wykonywania, dokumentowania, mierzenia, monitorowania i kontrolowania zarówno zautomatyzowanych, jak i niezautomatyzowanych procesów w celu spełnienia celów i strategii biznesowych firmy </a:t>
            </a:r>
            <a:r>
              <a:rPr lang="hr-HR" sz="2000" dirty="0"/>
              <a:t>(Camunda, b.d.)</a:t>
            </a:r>
          </a:p>
          <a:p>
            <a:r>
              <a:rPr lang="pl-PL" sz="2000" dirty="0"/>
              <a:t>dyscyplina obejmująca dowolną kombinację modelowania, automatyzacji, wykonywania, kontroli, pomiaru i optymalizacji przepływów działań biznesowych w odpowiedniej kombinacji w celu wspierania celów przedsiębiorstwa, obejmująca granice organizacyjne i systemowe oraz angażująca pracowników, klientów i partnerów w obrębie przedsiębiorstwa i poza jego granicami </a:t>
            </a:r>
            <a:r>
              <a:rPr lang="hr-HR" sz="2000" dirty="0"/>
              <a:t>(Swenson </a:t>
            </a:r>
            <a:br>
              <a:rPr lang="hr-HR" sz="2000" dirty="0"/>
            </a:br>
            <a:r>
              <a:rPr lang="hr-HR" sz="2000" dirty="0"/>
              <a:t>i Rosing, 2015)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procesami biznesowymi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Zestaw metod, technik i narzędzi do identyfikacji, wykrywania, analizy, przeprojektowywania, realizacji i monitorowania </a:t>
            </a:r>
            <a:r>
              <a:rPr lang="pl-PL" sz="1800" b="1" dirty="0">
                <a:solidFill>
                  <a:srgbClr val="015BA6"/>
                </a:solidFill>
              </a:rPr>
              <a:t>procesów biznesowych </a:t>
            </a:r>
            <a:r>
              <a:rPr lang="pl-PL" sz="1800" dirty="0"/>
              <a:t>w celu poprawy ich </a:t>
            </a:r>
            <a:r>
              <a:rPr lang="pl-PL" sz="1800" b="1" dirty="0">
                <a:solidFill>
                  <a:srgbClr val="015BA6"/>
                </a:solidFill>
              </a:rPr>
              <a:t>wydajności</a:t>
            </a:r>
            <a:r>
              <a:rPr lang="en-US" sz="1800" dirty="0"/>
              <a:t>.</a:t>
            </a:r>
            <a:endParaRPr lang="hr-HR" sz="1800" dirty="0"/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Poprawa wydajności </a:t>
            </a:r>
            <a:r>
              <a:rPr lang="hr-HR" sz="1800" dirty="0">
                <a:sym typeface="Wingdings" panose="05000000000000000000" pitchFamily="2" charset="2"/>
              </a:rPr>
              <a:t> </a:t>
            </a:r>
            <a:r>
              <a:rPr lang="pl-PL" sz="1800" dirty="0">
                <a:sym typeface="Wingdings" panose="05000000000000000000" pitchFamily="2" charset="2"/>
              </a:rPr>
              <a:t>redukcja kosztów, skrócenie czasu realizacji działań, redukcja błędów/problemów.</a:t>
            </a:r>
            <a:endParaRPr lang="hr-HR" sz="1800" dirty="0">
              <a:sym typeface="Wingdings" panose="05000000000000000000" pitchFamily="2" charset="2"/>
            </a:endParaRPr>
          </a:p>
          <a:p>
            <a:endParaRPr lang="hr-HR" sz="2200" dirty="0">
              <a:sym typeface="Wingdings" panose="05000000000000000000" pitchFamily="2" charset="2"/>
            </a:endParaRPr>
          </a:p>
          <a:p>
            <a:r>
              <a:rPr lang="pl-PL" sz="2200" dirty="0"/>
              <a:t>BPM nie polega na usprawnianiu </a:t>
            </a:r>
            <a:r>
              <a:rPr lang="pl-PL" sz="2200" b="1" dirty="0">
                <a:solidFill>
                  <a:srgbClr val="015BA6"/>
                </a:solidFill>
              </a:rPr>
              <a:t>poszczególnych działań</a:t>
            </a:r>
            <a:r>
              <a:rPr lang="pl-PL" sz="2200" dirty="0"/>
              <a:t>, ale na zarządzaniu </a:t>
            </a:r>
            <a:r>
              <a:rPr lang="pl-PL" sz="2200" b="1" dirty="0">
                <a:solidFill>
                  <a:srgbClr val="015BA6"/>
                </a:solidFill>
              </a:rPr>
              <a:t>całym łańcuchem </a:t>
            </a:r>
            <a:r>
              <a:rPr lang="pl-PL" sz="2200" dirty="0"/>
              <a:t>zdarzeń, działań i decyzji, które dodają wartość firmie i jej klientom</a:t>
            </a:r>
            <a:r>
              <a:rPr lang="en-US" sz="2200" dirty="0"/>
              <a:t>.</a:t>
            </a:r>
            <a:endParaRPr lang="pl-PL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BC72C-07BE-DCCD-9205-F490AC50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82" y="4397145"/>
            <a:ext cx="4571885" cy="212377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1ABA8C5-1A46-E631-EC7B-F1EA4129EFE8}"/>
              </a:ext>
            </a:extLst>
          </p:cNvPr>
          <p:cNvSpPr txBox="1"/>
          <p:nvPr/>
        </p:nvSpPr>
        <p:spPr>
          <a:xfrm>
            <a:off x="3401225" y="4884538"/>
            <a:ext cx="1281870" cy="461665"/>
          </a:xfrm>
          <a:prstGeom prst="rect">
            <a:avLst/>
          </a:prstGeom>
          <a:solidFill>
            <a:srgbClr val="C0E1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Technologia informacyjna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6E3E74D-968A-4F8D-818E-CF53FF72A58C}"/>
              </a:ext>
            </a:extLst>
          </p:cNvPr>
          <p:cNvSpPr txBox="1"/>
          <p:nvPr/>
        </p:nvSpPr>
        <p:spPr>
          <a:xfrm>
            <a:off x="6481232" y="4866875"/>
            <a:ext cx="1111153" cy="461665"/>
          </a:xfrm>
          <a:prstGeom prst="rect">
            <a:avLst/>
          </a:prstGeom>
          <a:solidFill>
            <a:srgbClr val="8FD1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Wartość biznesowa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DC45552-DA28-099C-7666-5DFC1F542A2B}"/>
              </a:ext>
            </a:extLst>
          </p:cNvPr>
          <p:cNvSpPr/>
          <p:nvPr/>
        </p:nvSpPr>
        <p:spPr>
          <a:xfrm>
            <a:off x="5486400" y="5988955"/>
            <a:ext cx="726393" cy="376015"/>
          </a:xfrm>
          <a:prstGeom prst="ellipse">
            <a:avLst/>
          </a:prstGeom>
          <a:solidFill>
            <a:srgbClr val="FEF445"/>
          </a:solidFill>
          <a:ln>
            <a:solidFill>
              <a:srgbClr val="FEF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10310D-65A8-AFEC-A6CF-0DCF372411BA}"/>
              </a:ext>
            </a:extLst>
          </p:cNvPr>
          <p:cNvSpPr txBox="1"/>
          <p:nvPr/>
        </p:nvSpPr>
        <p:spPr>
          <a:xfrm>
            <a:off x="5417512" y="5935841"/>
            <a:ext cx="81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Zmiana procesu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12C2F89-76ED-6757-5DAA-493E04A7960C}"/>
              </a:ext>
            </a:extLst>
          </p:cNvPr>
          <p:cNvSpPr txBox="1"/>
          <p:nvPr/>
        </p:nvSpPr>
        <p:spPr>
          <a:xfrm>
            <a:off x="4042160" y="5797341"/>
            <a:ext cx="812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umożliwia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562F105-CD96-B6E5-85CB-16325D9E095E}"/>
              </a:ext>
            </a:extLst>
          </p:cNvPr>
          <p:cNvSpPr txBox="1"/>
          <p:nvPr/>
        </p:nvSpPr>
        <p:spPr>
          <a:xfrm>
            <a:off x="6563340" y="5797341"/>
            <a:ext cx="10627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prowadzi do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ECF2AF-A527-9B6C-25A1-B984D3645865}"/>
              </a:ext>
            </a:extLst>
          </p:cNvPr>
          <p:cNvSpPr txBox="1"/>
          <p:nvPr/>
        </p:nvSpPr>
        <p:spPr>
          <a:xfrm>
            <a:off x="5037358" y="4564696"/>
            <a:ext cx="10627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prowadzi do</a:t>
            </a:r>
          </a:p>
        </p:txBody>
      </p:sp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id="{90FE2F23-A605-73B0-8388-4C27B01F4378}"/>
              </a:ext>
            </a:extLst>
          </p:cNvPr>
          <p:cNvSpPr txBox="1">
            <a:spLocks/>
          </p:cNvSpPr>
          <p:nvPr/>
        </p:nvSpPr>
        <p:spPr>
          <a:xfrm>
            <a:off x="1543501" y="6353689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Cykl życia BPM</a:t>
            </a:r>
          </a:p>
        </p:txBody>
      </p:sp>
      <p:pic>
        <p:nvPicPr>
          <p:cNvPr id="2" name="Obraz 1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4FDBC2C5-EFFB-97B9-68E4-99533B28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41" y="1314779"/>
            <a:ext cx="5902117" cy="4228442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9D17E8AC-EF1A-69B8-7E15-1EBA47738CBE}"/>
              </a:ext>
            </a:extLst>
          </p:cNvPr>
          <p:cNvSpPr txBox="1">
            <a:spLocks/>
          </p:cNvSpPr>
          <p:nvPr/>
        </p:nvSpPr>
        <p:spPr>
          <a:xfrm>
            <a:off x="3697178" y="58478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Dumas i in. (2018)</a:t>
            </a:r>
          </a:p>
        </p:txBody>
      </p:sp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Kategorie procesów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15BA6"/>
                </a:solidFill>
              </a:rPr>
              <a:t>Kluczowe procesy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en-US" sz="2000" b="1" dirty="0" err="1">
                <a:solidFill>
                  <a:srgbClr val="015BA6"/>
                </a:solidFill>
              </a:rPr>
              <a:t>podstawowe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działania</a:t>
            </a:r>
            <a:r>
              <a:rPr lang="en-US" sz="2000" b="1" dirty="0">
                <a:solidFill>
                  <a:srgbClr val="015BA6"/>
                </a:solidFill>
              </a:rPr>
              <a:t>) </a:t>
            </a:r>
            <a:r>
              <a:rPr lang="en-US" sz="2000" dirty="0"/>
              <a:t>– </a:t>
            </a:r>
            <a:r>
              <a:rPr lang="pl-PL" sz="2000" dirty="0"/>
              <a:t>odnoszą się do tworzenia wartości firmy, tj. produkcji towarów i usług, za które płacą klienci. Obejmuje to projektowanie i rozwój, produkcję, marketing i sprzedaż, dostawę, działania posprzedażowe i bezpośrednie zaopatrzenie (zaopatrzenie w materiały do wytwarzania produktów lub świadczenia usług</a:t>
            </a:r>
            <a:r>
              <a:rPr lang="en-US" sz="2000" dirty="0"/>
              <a:t>).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Procesy pomocnicze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en-US" sz="2000" b="1" dirty="0" err="1">
                <a:solidFill>
                  <a:srgbClr val="015BA6"/>
                </a:solidFill>
              </a:rPr>
              <a:t>działania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wspierające</a:t>
            </a:r>
            <a:r>
              <a:rPr lang="en-US" sz="2000" b="1" dirty="0">
                <a:solidFill>
                  <a:srgbClr val="015BA6"/>
                </a:solidFill>
              </a:rPr>
              <a:t>)</a:t>
            </a:r>
            <a:r>
              <a:rPr lang="en-US" sz="2000" dirty="0"/>
              <a:t> - </a:t>
            </a:r>
            <a:r>
              <a:rPr lang="pl-PL" sz="2000" dirty="0"/>
              <a:t>umożliwiają realizację kluczowych procesów. Obejmują one zamówienia pośrednie (zakup sprzętu, mebli itp.), HRM, zarządzanie IT, księgowość, usługi prawne </a:t>
            </a:r>
            <a:r>
              <a:rPr lang="pl-PL" sz="2000" dirty="0" err="1"/>
              <a:t>itp</a:t>
            </a:r>
            <a:r>
              <a:rPr lang="en-US" sz="2000" dirty="0"/>
              <a:t>.</a:t>
            </a:r>
            <a:endParaRPr lang="hr-HR" sz="2000" dirty="0"/>
          </a:p>
          <a:p>
            <a:r>
              <a:rPr lang="pl-PL" sz="2000" b="1" dirty="0">
                <a:solidFill>
                  <a:srgbClr val="015BA6"/>
                </a:solidFill>
              </a:rPr>
              <a:t>Procesy zarządcze </a:t>
            </a:r>
            <a:r>
              <a:rPr lang="en-US" sz="2000" dirty="0"/>
              <a:t>– </a:t>
            </a:r>
            <a:r>
              <a:rPr lang="pl-PL" sz="2000" dirty="0"/>
              <a:t>zapewniają zasady i wytyczne dla kluczowych i wspierających procesów. Obejmują one planowanie strategiczne, budżetowanie, zarządzanie ryzykiem oraz zarządzanie dostawcami, inwestorami i partnerami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Kategorie procesów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67705-97BA-FF39-BEA8-20F493D1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38" y="1731145"/>
            <a:ext cx="8030123" cy="406364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4A4F0CD-79A3-A4E5-7051-BBCA98B0C4A4}"/>
              </a:ext>
            </a:extLst>
          </p:cNvPr>
          <p:cNvSpPr txBox="1"/>
          <p:nvPr/>
        </p:nvSpPr>
        <p:spPr>
          <a:xfrm>
            <a:off x="4127617" y="3455189"/>
            <a:ext cx="10853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Produkcja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45C5C2-F553-6FB5-F522-42BAEE41D224}"/>
              </a:ext>
            </a:extLst>
          </p:cNvPr>
          <p:cNvSpPr txBox="1"/>
          <p:nvPr/>
        </p:nvSpPr>
        <p:spPr>
          <a:xfrm>
            <a:off x="5553340" y="3455189"/>
            <a:ext cx="10853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Marketing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54D18EA-B665-DFB4-9CF3-443982A66845}"/>
              </a:ext>
            </a:extLst>
          </p:cNvPr>
          <p:cNvSpPr txBox="1"/>
          <p:nvPr/>
        </p:nvSpPr>
        <p:spPr>
          <a:xfrm>
            <a:off x="8517306" y="2035164"/>
            <a:ext cx="12249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Zarządzanie ryzykiem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892E705-2021-3B27-70ED-F24961D2EA56}"/>
              </a:ext>
            </a:extLst>
          </p:cNvPr>
          <p:cNvSpPr/>
          <p:nvPr/>
        </p:nvSpPr>
        <p:spPr>
          <a:xfrm>
            <a:off x="6375163" y="2035164"/>
            <a:ext cx="1461330" cy="52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097CA62-3FBC-3026-177E-8D900595A9AA}"/>
              </a:ext>
            </a:extLst>
          </p:cNvPr>
          <p:cNvSpPr txBox="1"/>
          <p:nvPr/>
        </p:nvSpPr>
        <p:spPr>
          <a:xfrm>
            <a:off x="6375163" y="2022432"/>
            <a:ext cx="146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Implementacja strategii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E6D044-9F3E-9017-BB3C-89913CDD937F}"/>
              </a:ext>
            </a:extLst>
          </p:cNvPr>
          <p:cNvSpPr txBox="1"/>
          <p:nvPr/>
        </p:nvSpPr>
        <p:spPr>
          <a:xfrm>
            <a:off x="4406787" y="2022431"/>
            <a:ext cx="12875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50" b="1" dirty="0"/>
              <a:t>Opracowanie strategii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13073B-1AEC-CDB6-75AB-D9E5D6705700}"/>
              </a:ext>
            </a:extLst>
          </p:cNvPr>
          <p:cNvSpPr txBox="1"/>
          <p:nvPr/>
        </p:nvSpPr>
        <p:spPr>
          <a:xfrm>
            <a:off x="2438411" y="2042857"/>
            <a:ext cx="1287564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50" b="1" dirty="0"/>
              <a:t>Definicja wizji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A759ECF-015E-D859-E6C7-E05009211D4E}"/>
              </a:ext>
            </a:extLst>
          </p:cNvPr>
          <p:cNvSpPr txBox="1"/>
          <p:nvPr/>
        </p:nvSpPr>
        <p:spPr>
          <a:xfrm>
            <a:off x="2772401" y="3362856"/>
            <a:ext cx="108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Zakup materiałów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F801C53-5237-4780-BE78-B6B0FAB0BD2F}"/>
              </a:ext>
            </a:extLst>
          </p:cNvPr>
          <p:cNvSpPr txBox="1"/>
          <p:nvPr/>
        </p:nvSpPr>
        <p:spPr>
          <a:xfrm>
            <a:off x="6872958" y="3362856"/>
            <a:ext cx="108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Dostawa produktu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2F5B9C8-16A5-BD40-1A47-280395A22CD4}"/>
              </a:ext>
            </a:extLst>
          </p:cNvPr>
          <p:cNvSpPr txBox="1"/>
          <p:nvPr/>
        </p:nvSpPr>
        <p:spPr>
          <a:xfrm>
            <a:off x="8228174" y="3362856"/>
            <a:ext cx="108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Wsparcie klienta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F34188-940E-8344-9285-4B9A06063C22}"/>
              </a:ext>
            </a:extLst>
          </p:cNvPr>
          <p:cNvSpPr txBox="1"/>
          <p:nvPr/>
        </p:nvSpPr>
        <p:spPr>
          <a:xfrm>
            <a:off x="5426579" y="4693739"/>
            <a:ext cx="137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Zarządzanie informacją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E44E14-B95A-BCD7-0559-9FC172EBCC3C}"/>
              </a:ext>
            </a:extLst>
          </p:cNvPr>
          <p:cNvSpPr txBox="1"/>
          <p:nvPr/>
        </p:nvSpPr>
        <p:spPr>
          <a:xfrm>
            <a:off x="7597211" y="4687291"/>
            <a:ext cx="17162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Zarządzanie aktywami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10EDD19-528A-E9A3-EC24-F6E5489A6E69}"/>
              </a:ext>
            </a:extLst>
          </p:cNvPr>
          <p:cNvSpPr txBox="1"/>
          <p:nvPr/>
        </p:nvSpPr>
        <p:spPr>
          <a:xfrm>
            <a:off x="2895618" y="4687291"/>
            <a:ext cx="17162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Zarządzanie zasobami ludzkimi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DA653FC-1976-89A9-EA4F-2D7F167A9667}"/>
              </a:ext>
            </a:extLst>
          </p:cNvPr>
          <p:cNvSpPr txBox="1"/>
          <p:nvPr/>
        </p:nvSpPr>
        <p:spPr>
          <a:xfrm>
            <a:off x="5256374" y="4059805"/>
            <a:ext cx="1716281" cy="307777"/>
          </a:xfrm>
          <a:prstGeom prst="rect">
            <a:avLst/>
          </a:prstGeom>
          <a:solidFill>
            <a:srgbClr val="F791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Kluczowe procesy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F86BF3F-BF2F-904A-D863-EA2A420F0C02}"/>
              </a:ext>
            </a:extLst>
          </p:cNvPr>
          <p:cNvSpPr txBox="1"/>
          <p:nvPr/>
        </p:nvSpPr>
        <p:spPr>
          <a:xfrm>
            <a:off x="4909557" y="2733118"/>
            <a:ext cx="2409914" cy="307777"/>
          </a:xfrm>
          <a:prstGeom prst="rect">
            <a:avLst/>
          </a:prstGeom>
          <a:solidFill>
            <a:srgbClr val="FEF8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Procesy zarządcze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C9199CC-76F4-AA07-D55B-A9D76D8F7880}"/>
              </a:ext>
            </a:extLst>
          </p:cNvPr>
          <p:cNvSpPr txBox="1"/>
          <p:nvPr/>
        </p:nvSpPr>
        <p:spPr>
          <a:xfrm>
            <a:off x="4909557" y="5419986"/>
            <a:ext cx="2409914" cy="307777"/>
          </a:xfrm>
          <a:prstGeom prst="rect">
            <a:avLst/>
          </a:prstGeom>
          <a:solidFill>
            <a:srgbClr val="E2F1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Procesy pomocnicze</a:t>
            </a:r>
          </a:p>
        </p:txBody>
      </p:sp>
      <p:sp>
        <p:nvSpPr>
          <p:cNvPr id="20" name="Symbol zastępczy zawartości 4">
            <a:extLst>
              <a:ext uri="{FF2B5EF4-FFF2-40B4-BE49-F238E27FC236}">
                <a16:creationId xmlns:a16="http://schemas.microsoft.com/office/drawing/2014/main" id="{1007BE89-35C3-D579-6F33-01A5A6A5E241}"/>
              </a:ext>
            </a:extLst>
          </p:cNvPr>
          <p:cNvSpPr txBox="1">
            <a:spLocks/>
          </p:cNvSpPr>
          <p:nvPr/>
        </p:nvSpPr>
        <p:spPr>
          <a:xfrm>
            <a:off x="3936839" y="5970427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D51621-214B-4781-A015-CE38137D3573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2178</Words>
  <Application>Microsoft Office PowerPoint</Application>
  <PresentationFormat>Widescreen</PresentationFormat>
  <Paragraphs>246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Motyw pakietu Office</vt:lpstr>
      <vt:lpstr>Business Intelligence</vt:lpstr>
      <vt:lpstr>Agenda</vt:lpstr>
      <vt:lpstr>Proces biznesowy</vt:lpstr>
      <vt:lpstr>Proces biznesowy</vt:lpstr>
      <vt:lpstr>Zarządzanie procesami biznesowymi</vt:lpstr>
      <vt:lpstr>Zarządzanie procesami biznesowymi</vt:lpstr>
      <vt:lpstr>Cykl życia BPM</vt:lpstr>
      <vt:lpstr>Kategorie procesów</vt:lpstr>
      <vt:lpstr>Kategorie procesów</vt:lpstr>
      <vt:lpstr>Wybór procesu</vt:lpstr>
      <vt:lpstr>Pomiar wydajności procesu</vt:lpstr>
      <vt:lpstr>Pomiar wydajności procesu</vt:lpstr>
      <vt:lpstr>Pomiar wydajności procesu</vt:lpstr>
      <vt:lpstr>Role osób zaangażowanych w projekty BPM</vt:lpstr>
      <vt:lpstr>Modelowanie Procesów Biznesowych</vt:lpstr>
      <vt:lpstr>Modelowanie Procesów Biznesowych</vt:lpstr>
      <vt:lpstr>Zdarzenia</vt:lpstr>
      <vt:lpstr>Czynność</vt:lpstr>
      <vt:lpstr>Bramka</vt:lpstr>
      <vt:lpstr>Bramka LUB</vt:lpstr>
      <vt:lpstr>Bramki ALBO i ORAZ</vt:lpstr>
      <vt:lpstr>Obiekty łączące</vt:lpstr>
      <vt:lpstr>Uczestnicy</vt:lpstr>
      <vt:lpstr>Artefakty</vt:lpstr>
      <vt:lpstr>Dekompozycja procesu</vt:lpstr>
      <vt:lpstr>Eksploracja procesów (ang. Process Mining)</vt:lpstr>
      <vt:lpstr>Przykład dziennika zdarzeń</vt:lpstr>
      <vt:lpstr>Eksploracja procesów (ang. Process Mining)</vt:lpstr>
      <vt:lpstr>Podsumowanie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75</cp:revision>
  <dcterms:created xsi:type="dcterms:W3CDTF">2023-07-06T12:09:08Z</dcterms:created>
  <dcterms:modified xsi:type="dcterms:W3CDTF">2025-10-16T07:06:46Z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