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262" r:id="rId6"/>
    <p:sldId id="295" r:id="rId7"/>
    <p:sldId id="305" r:id="rId8"/>
    <p:sldId id="296" r:id="rId9"/>
    <p:sldId id="307" r:id="rId10"/>
    <p:sldId id="308" r:id="rId11"/>
    <p:sldId id="309" r:id="rId12"/>
    <p:sldId id="281" r:id="rId13"/>
    <p:sldId id="311" r:id="rId14"/>
    <p:sldId id="310" r:id="rId15"/>
    <p:sldId id="312" r:id="rId16"/>
    <p:sldId id="284" r:id="rId17"/>
    <p:sldId id="313" r:id="rId18"/>
    <p:sldId id="297" r:id="rId19"/>
    <p:sldId id="299" r:id="rId20"/>
    <p:sldId id="335" r:id="rId21"/>
    <p:sldId id="263" r:id="rId22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B9E8A-2484-4D9E-8F4A-F3658B108928}" v="9" dt="2023-11-15T12:03:04.3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  <pc:spChg chg="mod">
          <ac:chgData name="Dario Šebalj" userId="a71eced3-786e-4eb6-80ca-f62c4fda7d06" providerId="ADAL" clId="{7F8B9E8A-2484-4D9E-8F4A-F3658B108928}" dt="2023-11-15T08:29:59.071" v="20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7F8B9E8A-2484-4D9E-8F4A-F3658B108928}" dt="2023-11-15T08:30:08.744" v="61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7F8B9E8A-2484-4D9E-8F4A-F3658B108928}" dt="2023-11-15T08:30:26.285" v="68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  <pc:spChg chg="mod">
          <ac:chgData name="Dario Šebalj" userId="a71eced3-786e-4eb6-80ca-f62c4fda7d06" providerId="ADAL" clId="{7F8B9E8A-2484-4D9E-8F4A-F3658B108928}" dt="2023-11-15T08:43:11.091" v="852" actId="20577"/>
          <ac:spMkLst>
            <pc:docMk/>
            <pc:sldMk cId="2863694609" sldId="261"/>
            <ac:spMk id="2" creationId="{AF697325-8BCA-B448-0837-308C16D93043}"/>
          </ac:spMkLst>
        </pc:spChg>
        <pc:spChg chg="mod">
          <ac:chgData name="Dario Šebalj" userId="a71eced3-786e-4eb6-80ca-f62c4fda7d06" providerId="ADAL" clId="{7F8B9E8A-2484-4D9E-8F4A-F3658B108928}" dt="2023-11-15T08:43:28.768" v="865" actId="20577"/>
          <ac:spMkLst>
            <pc:docMk/>
            <pc:sldMk cId="2863694609" sldId="261"/>
            <ac:spMk id="4" creationId="{DA80D9A8-F91F-498A-4D74-FA98B65087EC}"/>
          </ac:spMkLst>
        </pc:spChg>
        <pc:picChg chg="del">
          <ac:chgData name="Dario Šebalj" userId="a71eced3-786e-4eb6-80ca-f62c4fda7d06" providerId="ADAL" clId="{7F8B9E8A-2484-4D9E-8F4A-F3658B108928}" dt="2023-11-15T08:43:12.091" v="853" actId="478"/>
          <ac:picMkLst>
            <pc:docMk/>
            <pc:sldMk cId="2863694609" sldId="261"/>
            <ac:picMk id="3" creationId="{5E77643A-CFB1-E7E6-9523-A1109680183C}"/>
          </ac:picMkLst>
        </pc:picChg>
        <pc:picChg chg="add mod">
          <ac:chgData name="Dario Šebalj" userId="a71eced3-786e-4eb6-80ca-f62c4fda7d06" providerId="ADAL" clId="{7F8B9E8A-2484-4D9E-8F4A-F3658B108928}" dt="2023-11-15T08:43:21.591" v="857" actId="1076"/>
          <ac:picMkLst>
            <pc:docMk/>
            <pc:sldMk cId="2863694609" sldId="261"/>
            <ac:picMk id="5" creationId="{DF96AF43-EBBA-2AE3-3E63-E1A81493589E}"/>
          </ac:picMkLst>
        </pc:picChg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  <pc:spChg chg="mod">
          <ac:chgData name="Dario Šebalj" userId="a71eced3-786e-4eb6-80ca-f62c4fda7d06" providerId="ADAL" clId="{7F8B9E8A-2484-4D9E-8F4A-F3658B108928}" dt="2023-11-15T08:32:19.601" v="238" actId="20577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34:31.073" v="365" actId="20577"/>
          <ac:spMkLst>
            <pc:docMk/>
            <pc:sldMk cId="1952772968" sldId="262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08:34:54.043" v="373" actId="478"/>
          <ac:spMkLst>
            <pc:docMk/>
            <pc:sldMk cId="1952772968" sldId="262"/>
            <ac:spMk id="6" creationId="{4D0B990B-A015-95E2-DF45-A832FF931C3B}"/>
          </ac:spMkLst>
        </pc:spChg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  <pc:spChg chg="mod">
          <ac:chgData name="Dario Šebalj" userId="a71eced3-786e-4eb6-80ca-f62c4fda7d06" providerId="ADAL" clId="{7F8B9E8A-2484-4D9E-8F4A-F3658B108928}" dt="2023-11-15T08:31:36.410" v="207" actId="20577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  <pc:spChg chg="mod">
          <ac:chgData name="Dario Šebalj" userId="a71eced3-786e-4eb6-80ca-f62c4fda7d06" providerId="ADAL" clId="{7F8B9E8A-2484-4D9E-8F4A-F3658B108928}" dt="2023-11-15T12:09:15.971" v="1834" actId="14100"/>
          <ac:spMkLst>
            <pc:docMk/>
            <pc:sldMk cId="3298298427" sldId="266"/>
            <ac:spMk id="8" creationId="{BA68647D-8959-AECA-FF1C-384AA40B609E}"/>
          </ac:spMkLst>
        </pc:spChg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  <pc:spChg chg="mod">
          <ac:chgData name="Dario Šebalj" userId="a71eced3-786e-4eb6-80ca-f62c4fda7d06" providerId="ADAL" clId="{7F8B9E8A-2484-4D9E-8F4A-F3658B108928}" dt="2023-11-15T08:35:59.474" v="425" actId="20577"/>
          <ac:spMkLst>
            <pc:docMk/>
            <pc:sldMk cId="2749841692" sldId="267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8.203" v="1848" actId="27636"/>
          <ac:spMkLst>
            <pc:docMk/>
            <pc:sldMk cId="2749841692" sldId="267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9:27.886" v="567" actId="20577"/>
          <ac:spMkLst>
            <pc:docMk/>
            <pc:sldMk cId="2749841692" sldId="267"/>
            <ac:spMk id="6" creationId="{4D0B990B-A015-95E2-DF45-A832FF931C3B}"/>
          </ac:spMkLst>
        </pc:spChg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  <pc:spChg chg="add del mod">
          <ac:chgData name="Dario Šebalj" userId="a71eced3-786e-4eb6-80ca-f62c4fda7d06" providerId="ADAL" clId="{7F8B9E8A-2484-4D9E-8F4A-F3658B108928}" dt="2023-11-15T08:35:17.661" v="390" actId="478"/>
          <ac:spMkLst>
            <pc:docMk/>
            <pc:sldMk cId="113690816" sldId="268"/>
            <ac:spMk id="3" creationId="{1FB6F12A-8073-1407-83C2-3358B39794D5}"/>
          </ac:spMkLst>
        </pc:spChg>
        <pc:spChg chg="mod">
          <ac:chgData name="Dario Šebalj" userId="a71eced3-786e-4eb6-80ca-f62c4fda7d06" providerId="ADAL" clId="{7F8B9E8A-2484-4D9E-8F4A-F3658B108928}" dt="2023-11-15T08:35:09.388" v="388" actId="20577"/>
          <ac:spMkLst>
            <pc:docMk/>
            <pc:sldMk cId="113690816" sldId="268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35:14.522" v="389" actId="478"/>
          <ac:spMkLst>
            <pc:docMk/>
            <pc:sldMk cId="113690816" sldId="268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5:32.501" v="408" actId="20577"/>
          <ac:spMkLst>
            <pc:docMk/>
            <pc:sldMk cId="113690816" sldId="268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35:26.032" v="395" actId="1076"/>
          <ac:picMkLst>
            <pc:docMk/>
            <pc:sldMk cId="113690816" sldId="268"/>
            <ac:picMk id="7" creationId="{98ECB439-F90E-B979-0C13-75CB6839D7A7}"/>
          </ac:picMkLst>
        </pc:picChg>
        <pc:picChg chg="add mod">
          <ac:chgData name="Dario Šebalj" userId="a71eced3-786e-4eb6-80ca-f62c4fda7d06" providerId="ADAL" clId="{7F8B9E8A-2484-4D9E-8F4A-F3658B108928}" dt="2023-11-15T08:35:51.337" v="410"/>
          <ac:picMkLst>
            <pc:docMk/>
            <pc:sldMk cId="113690816" sldId="268"/>
            <ac:picMk id="8" creationId="{07C08915-3052-9F4E-F7B8-945907DB7103}"/>
          </ac:picMkLst>
        </pc:picChg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  <pc:spChg chg="mod">
          <ac:chgData name="Dario Šebalj" userId="a71eced3-786e-4eb6-80ca-f62c4fda7d06" providerId="ADAL" clId="{7F8B9E8A-2484-4D9E-8F4A-F3658B108928}" dt="2023-11-15T08:40:02.780" v="599" actId="20577"/>
          <ac:spMkLst>
            <pc:docMk/>
            <pc:sldMk cId="1088948264" sldId="27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1.174" v="1846" actId="403"/>
          <ac:spMkLst>
            <pc:docMk/>
            <pc:sldMk cId="1088948264" sldId="270"/>
            <ac:spMk id="5" creationId="{08B1E3E4-9C4A-4CF8-DBD2-8A61BD597723}"/>
          </ac:spMkLst>
        </pc:spChg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  <pc:spChg chg="mod">
          <ac:chgData name="Dario Šebalj" userId="a71eced3-786e-4eb6-80ca-f62c4fda7d06" providerId="ADAL" clId="{7F8B9E8A-2484-4D9E-8F4A-F3658B108928}" dt="2023-11-15T08:43:47.151" v="878" actId="20577"/>
          <ac:spMkLst>
            <pc:docMk/>
            <pc:sldMk cId="353431143" sldId="27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45:53.684" v="995" actId="207"/>
          <ac:spMkLst>
            <pc:docMk/>
            <pc:sldMk cId="353431143" sldId="272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1:21.176" v="1015" actId="20577"/>
          <ac:spMkLst>
            <pc:docMk/>
            <pc:sldMk cId="353431143" sldId="272"/>
            <ac:spMk id="6" creationId="{4D0B990B-A015-95E2-DF45-A832FF931C3B}"/>
          </ac:spMkLst>
        </pc:spChg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  <pc:spChg chg="mod">
          <ac:chgData name="Dario Šebalj" userId="a71eced3-786e-4eb6-80ca-f62c4fda7d06" providerId="ADAL" clId="{7F8B9E8A-2484-4D9E-8F4A-F3658B108928}" dt="2023-11-15T08:51:33.326" v="1023" actId="20577"/>
          <ac:spMkLst>
            <pc:docMk/>
            <pc:sldMk cId="890883010" sldId="273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8.019" v="1844" actId="207"/>
          <ac:spMkLst>
            <pc:docMk/>
            <pc:sldMk cId="890883010" sldId="273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3:09.432" v="1109"/>
          <ac:spMkLst>
            <pc:docMk/>
            <pc:sldMk cId="890883010" sldId="273"/>
            <ac:spMk id="6" creationId="{4D0B990B-A015-95E2-DF45-A832FF931C3B}"/>
          </ac:spMkLst>
        </pc:spChg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  <pc:spChg chg="mod">
          <ac:chgData name="Dario Šebalj" userId="a71eced3-786e-4eb6-80ca-f62c4fda7d06" providerId="ADAL" clId="{7F8B9E8A-2484-4D9E-8F4A-F3658B108928}" dt="2023-11-15T08:53:29.898" v="1136" actId="20577"/>
          <ac:spMkLst>
            <pc:docMk/>
            <pc:sldMk cId="603866943" sldId="274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2.309" v="1841" actId="207"/>
          <ac:spMkLst>
            <pc:docMk/>
            <pc:sldMk cId="603866943" sldId="274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4:52.828" v="1162" actId="20577"/>
          <ac:spMkLst>
            <pc:docMk/>
            <pc:sldMk cId="603866943" sldId="274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4:31.103" v="1150" actId="1076"/>
          <ac:picMkLst>
            <pc:docMk/>
            <pc:sldMk cId="603866943" sldId="274"/>
            <ac:picMk id="2" creationId="{753D4D77-F2E1-CE4C-B8F2-9F9381A79FAB}"/>
          </ac:picMkLst>
        </pc:picChg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  <pc:spChg chg="mod">
          <ac:chgData name="Dario Šebalj" userId="a71eced3-786e-4eb6-80ca-f62c4fda7d06" providerId="ADAL" clId="{7F8B9E8A-2484-4D9E-8F4A-F3658B108928}" dt="2023-11-15T11:57:53.700" v="1446" actId="207"/>
          <ac:spMkLst>
            <pc:docMk/>
            <pc:sldMk cId="3327966016" sldId="275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47.294" v="1258" actId="6549"/>
          <ac:spMkLst>
            <pc:docMk/>
            <pc:sldMk cId="3327966016" sldId="275"/>
            <ac:spMk id="6" creationId="{4D0B990B-A015-95E2-DF45-A832FF931C3B}"/>
          </ac:spMkLst>
        </pc:spChg>
        <pc:picChg chg="del">
          <ac:chgData name="Dario Šebalj" userId="a71eced3-786e-4eb6-80ca-f62c4fda7d06" providerId="ADAL" clId="{7F8B9E8A-2484-4D9E-8F4A-F3658B108928}" dt="2023-11-15T08:57:07.794" v="1188" actId="478"/>
          <ac:picMkLst>
            <pc:docMk/>
            <pc:sldMk cId="3327966016" sldId="275"/>
            <ac:picMk id="2" creationId="{753D4D77-F2E1-CE4C-B8F2-9F9381A79FAB}"/>
          </ac:picMkLst>
        </pc:picChg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  <pc:spChg chg="add del mod">
          <ac:chgData name="Dario Šebalj" userId="a71eced3-786e-4eb6-80ca-f62c4fda7d06" providerId="ADAL" clId="{7F8B9E8A-2484-4D9E-8F4A-F3658B108928}" dt="2023-11-15T08:58:17.877" v="1230" actId="478"/>
          <ac:spMkLst>
            <pc:docMk/>
            <pc:sldMk cId="926587062" sldId="276"/>
            <ac:spMk id="3" creationId="{10C26F8E-4B66-3E3F-D618-75DD501D09B2}"/>
          </ac:spMkLst>
        </pc:spChg>
        <pc:spChg chg="mod">
          <ac:chgData name="Dario Šebalj" userId="a71eced3-786e-4eb6-80ca-f62c4fda7d06" providerId="ADAL" clId="{7F8B9E8A-2484-4D9E-8F4A-F3658B108928}" dt="2023-11-15T08:58:14.074" v="1228" actId="20577"/>
          <ac:spMkLst>
            <pc:docMk/>
            <pc:sldMk cId="926587062" sldId="276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58:16.300" v="1229" actId="478"/>
          <ac:spMkLst>
            <pc:docMk/>
            <pc:sldMk cId="926587062" sldId="276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27.411" v="1240" actId="20577"/>
          <ac:spMkLst>
            <pc:docMk/>
            <pc:sldMk cId="926587062" sldId="276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8:22.961" v="1233" actId="1076"/>
          <ac:picMkLst>
            <pc:docMk/>
            <pc:sldMk cId="926587062" sldId="276"/>
            <ac:picMk id="7" creationId="{B91B1701-C4E7-2745-2B5C-AA85F5112CCA}"/>
          </ac:picMkLst>
        </pc:picChg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  <pc:spChg chg="mod">
          <ac:chgData name="Dario Šebalj" userId="a71eced3-786e-4eb6-80ca-f62c4fda7d06" providerId="ADAL" clId="{7F8B9E8A-2484-4D9E-8F4A-F3658B108928}" dt="2023-11-15T11:58:04.739" v="1459" actId="20577"/>
          <ac:spMkLst>
            <pc:docMk/>
            <pc:sldMk cId="844182128" sldId="277"/>
            <ac:spMk id="4" creationId="{1B53A616-BC45-7003-D00A-64BD15781752}"/>
          </ac:spMkLst>
        </pc:spChg>
        <pc:spChg chg="del mod">
          <ac:chgData name="Dario Šebalj" userId="a71eced3-786e-4eb6-80ca-f62c4fda7d06" providerId="ADAL" clId="{7F8B9E8A-2484-4D9E-8F4A-F3658B108928}" dt="2023-11-15T11:58:09.569" v="1460" actId="478"/>
          <ac:spMkLst>
            <pc:docMk/>
            <pc:sldMk cId="844182128" sldId="277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1:58:13.805" v="1463" actId="478"/>
          <ac:spMkLst>
            <pc:docMk/>
            <pc:sldMk cId="844182128" sldId="277"/>
            <ac:spMk id="6" creationId="{4D0B990B-A015-95E2-DF45-A832FF931C3B}"/>
          </ac:spMkLst>
        </pc:spChg>
        <pc:spChg chg="add del mod">
          <ac:chgData name="Dario Šebalj" userId="a71eced3-786e-4eb6-80ca-f62c4fda7d06" providerId="ADAL" clId="{7F8B9E8A-2484-4D9E-8F4A-F3658B108928}" dt="2023-11-15T11:58:12.272" v="1461" actId="478"/>
          <ac:spMkLst>
            <pc:docMk/>
            <pc:sldMk cId="844182128" sldId="277"/>
            <ac:spMk id="8" creationId="{0275BB52-C385-25BB-1610-12B37D7B3FDC}"/>
          </ac:spMkLst>
        </pc:spChg>
        <pc:picChg chg="add del mod">
          <ac:chgData name="Dario Šebalj" userId="a71eced3-786e-4eb6-80ca-f62c4fda7d06" providerId="ADAL" clId="{7F8B9E8A-2484-4D9E-8F4A-F3658B108928}" dt="2023-11-15T11:58:13.031" v="1462" actId="478"/>
          <ac:picMkLst>
            <pc:docMk/>
            <pc:sldMk cId="844182128" sldId="277"/>
            <ac:picMk id="3" creationId="{8798FD58-30ED-B3C6-50FE-F7FFE884BD19}"/>
          </ac:picMkLst>
        </pc:picChg>
        <pc:picChg chg="add mod">
          <ac:chgData name="Dario Šebalj" userId="a71eced3-786e-4eb6-80ca-f62c4fda7d06" providerId="ADAL" clId="{7F8B9E8A-2484-4D9E-8F4A-F3658B108928}" dt="2023-11-15T11:58:18.300" v="1466" actId="1076"/>
          <ac:picMkLst>
            <pc:docMk/>
            <pc:sldMk cId="844182128" sldId="277"/>
            <ac:picMk id="9" creationId="{EC9AFFFE-888B-9D3E-A30C-434E8CFF718B}"/>
          </ac:picMkLst>
        </pc:picChg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  <pc:spChg chg="mod">
          <ac:chgData name="Dario Šebalj" userId="a71eced3-786e-4eb6-80ca-f62c4fda7d06" providerId="ADAL" clId="{7F8B9E8A-2484-4D9E-8F4A-F3658B108928}" dt="2023-11-15T11:58:01.064" v="1449" actId="20577"/>
          <ac:spMkLst>
            <pc:docMk/>
            <pc:sldMk cId="1935663326" sldId="278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1:57:44.772" v="1442" actId="207"/>
          <ac:spMkLst>
            <pc:docMk/>
            <pc:sldMk cId="1935663326" sldId="278"/>
            <ac:spMk id="5" creationId="{08B1E3E4-9C4A-4CF8-DBD2-8A61BD597723}"/>
          </ac:spMkLst>
        </pc:spChg>
        <pc:picChg chg="mod">
          <ac:chgData name="Dario Šebalj" userId="a71eced3-786e-4eb6-80ca-f62c4fda7d06" providerId="ADAL" clId="{7F8B9E8A-2484-4D9E-8F4A-F3658B108928}" dt="2023-11-15T11:57:39.347" v="1438" actId="1076"/>
          <ac:picMkLst>
            <pc:docMk/>
            <pc:sldMk cId="1935663326" sldId="278"/>
            <ac:picMk id="3" creationId="{8798FD58-30ED-B3C6-50FE-F7FFE884BD19}"/>
          </ac:picMkLst>
        </pc:picChg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  <pc:spChg chg="mod">
          <ac:chgData name="Dario Šebalj" userId="a71eced3-786e-4eb6-80ca-f62c4fda7d06" providerId="ADAL" clId="{7F8B9E8A-2484-4D9E-8F4A-F3658B108928}" dt="2023-11-15T11:59:01.125" v="1506" actId="20577"/>
          <ac:spMkLst>
            <pc:docMk/>
            <pc:sldMk cId="2690682958" sldId="279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7.635" v="1838" actId="20577"/>
          <ac:spMkLst>
            <pc:docMk/>
            <pc:sldMk cId="2690682958" sldId="279"/>
            <ac:spMk id="5" creationId="{08B1E3E4-9C4A-4CF8-DBD2-8A61BD597723}"/>
          </ac:spMkLst>
        </pc:spChg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  <pc:spChg chg="mod">
          <ac:chgData name="Dario Šebalj" userId="a71eced3-786e-4eb6-80ca-f62c4fda7d06" providerId="ADAL" clId="{7F8B9E8A-2484-4D9E-8F4A-F3658B108928}" dt="2023-11-15T12:01:03.511" v="1665" actId="20577"/>
          <ac:spMkLst>
            <pc:docMk/>
            <pc:sldMk cId="821778306" sldId="28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3.535" v="1835" actId="20577"/>
          <ac:spMkLst>
            <pc:docMk/>
            <pc:sldMk cId="821778306" sldId="280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2:03:11.894" v="1731" actId="478"/>
          <ac:spMkLst>
            <pc:docMk/>
            <pc:sldMk cId="821778306" sldId="280"/>
            <ac:spMk id="6" creationId="{4D0B990B-A015-95E2-DF45-A832FF931C3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AB234-64BE-4DE7-976E-398884DCFC69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E68D2-E4AF-4E82-8DBB-389B49001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783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3E8F503E-0973-8ACB-9249-281879202CF4}"/>
              </a:ext>
            </a:extLst>
          </p:cNvPr>
          <p:cNvGrpSpPr/>
          <p:nvPr userDrawn="1"/>
        </p:nvGrpSpPr>
        <p:grpSpPr>
          <a:xfrm>
            <a:off x="5793615" y="6081197"/>
            <a:ext cx="6306628" cy="809055"/>
            <a:chOff x="5793615" y="6081197"/>
            <a:chExt cx="6306628" cy="809055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1F212289-8B82-758D-D513-1579C63B94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80914" y="6081197"/>
              <a:ext cx="719329" cy="768098"/>
            </a:xfrm>
            <a:prstGeom prst="rect">
              <a:avLst/>
            </a:prstGeom>
          </p:spPr>
        </p:pic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A716D1D8-1B23-AE5D-100F-AAB3B9D7FA87}"/>
                </a:ext>
              </a:extLst>
            </p:cNvPr>
            <p:cNvSpPr txBox="1"/>
            <p:nvPr userDrawn="1"/>
          </p:nvSpPr>
          <p:spPr>
            <a:xfrm>
              <a:off x="5793615" y="6151588"/>
              <a:ext cx="5872674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hr-HR" sz="1050" b="0" i="0" kern="1200" dirty="0">
                  <a:solidFill>
                    <a:srgbClr val="000000"/>
                  </a:solidFill>
                  <a:effectLst/>
                  <a:latin typeface="+mn-lt"/>
                  <a:ea typeface="+mn-ea"/>
                  <a:cs typeface="+mn-cs"/>
                </a:rPr>
                <a:t>Suf</a:t>
              </a:r>
              <a:r>
                <a:rPr lang="en-US" sz="1050" b="0" i="0" kern="1200" dirty="0" err="1">
                  <a:solidFill>
                    <a:srgbClr val="000000"/>
                  </a:solidFill>
                  <a:effectLst/>
                  <a:latin typeface="+mn-lt"/>
                  <a:ea typeface="+mn-ea"/>
                  <a:cs typeface="+mn-cs"/>
                </a:rPr>
                <a:t>inancirano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sredstvima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Europske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unije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.</a:t>
              </a:r>
            </a:p>
            <a:p>
              <a:pPr>
                <a:buNone/>
              </a:pP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Izneseni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stavovi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i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mišljenja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su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stavovi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i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mišljenja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autora i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ne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moraju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se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podudarati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sa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stavovima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i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mišljenjima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Europske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unije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ili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Nacionalne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agencije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(NA). Ni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Europska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unija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ni NA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ne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mogu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se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smatrati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odgovornima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 za </a:t>
              </a:r>
              <a:r>
                <a:rPr lang="pl-PL" sz="1050" b="0" i="0" dirty="0" err="1">
                  <a:solidFill>
                    <a:srgbClr val="000000"/>
                  </a:solidFill>
                  <a:effectLst/>
                </a:rPr>
                <a:t>njih</a:t>
              </a:r>
              <a:r>
                <a:rPr lang="pl-PL" sz="1050" b="0" i="0" dirty="0">
                  <a:solidFill>
                    <a:srgbClr val="000000"/>
                  </a:solidFill>
                  <a:effectLst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hr" b="1" dirty="0"/>
              <a:t>Demo umjetne inteligencije</a:t>
            </a:r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hr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ISKORIŠTAVANJE UMJETNE INTELIGENCIJE U LANCU OPSKRBE HRANOM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866" y="95391"/>
            <a:ext cx="9745133" cy="1116542"/>
          </a:xfrm>
        </p:spPr>
        <p:txBody>
          <a:bodyPr/>
          <a:lstStyle/>
          <a:p>
            <a:r>
              <a:rPr lang="hr" i="1" dirty="0">
                <a:latin typeface="Arial"/>
                <a:ea typeface="Arial"/>
                <a:cs typeface="Arial"/>
                <a:sym typeface="Arial"/>
              </a:rPr>
              <a:t>STUDIJA SLUČAJA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Google Shape;336;p6"/>
          <p:cNvSpPr txBox="1">
            <a:spLocks/>
          </p:cNvSpPr>
          <p:nvPr/>
        </p:nvSpPr>
        <p:spPr>
          <a:xfrm>
            <a:off x="1290572" y="679065"/>
            <a:ext cx="9610855" cy="61523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0175" indent="0" algn="just"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None/>
            </a:pPr>
            <a:endParaRPr lang="en-GB" sz="1400" dirty="0"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r>
              <a:rPr lang="hr" sz="2400" dirty="0">
                <a:latin typeface="Arial"/>
                <a:ea typeface="Arial"/>
                <a:cs typeface="Arial"/>
                <a:sym typeface="Arial"/>
              </a:rPr>
              <a:t>Dnevna potražnja za </a:t>
            </a:r>
            <a:r>
              <a:rPr lang="hr" sz="2400" dirty="0" err="1">
                <a:latin typeface="Arial"/>
                <a:ea typeface="Arial"/>
                <a:cs typeface="Arial"/>
                <a:sym typeface="Arial"/>
              </a:rPr>
              <a:t>prethodno narezanim </a:t>
            </a:r>
            <a:r>
              <a:rPr lang="hr" sz="2400" dirty="0">
                <a:latin typeface="Arial"/>
                <a:ea typeface="Arial"/>
                <a:cs typeface="Arial"/>
                <a:sym typeface="Arial"/>
              </a:rPr>
              <a:t>šunkama (2015.-2022.)</a:t>
            </a: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algn="just">
              <a:buClr>
                <a:srgbClr val="8AD0D6"/>
              </a:buClr>
              <a:buSzPts val="1400"/>
            </a:pPr>
            <a:r>
              <a:rPr lang="hr" sz="1400" dirty="0">
                <a:latin typeface="Arial"/>
                <a:ea typeface="Arial"/>
                <a:cs typeface="Arial"/>
                <a:sym typeface="Arial"/>
              </a:rPr>
              <a:t>Došlo je do značajne promjene u potražnji za šunkom od početka pandemije koronavirusa. Prvo zatvaranje u Italiji bilo je 21. veljače 2020., nakon čega je potražnja za </a:t>
            </a:r>
            <a:r>
              <a:rPr lang="hr" sz="1400" dirty="0" err="1">
                <a:latin typeface="Arial"/>
                <a:ea typeface="Arial"/>
                <a:cs typeface="Arial"/>
                <a:sym typeface="Arial"/>
              </a:rPr>
              <a:t>prethodno narezanim </a:t>
            </a:r>
            <a:r>
              <a:rPr lang="hr" sz="1400" dirty="0">
                <a:latin typeface="Arial"/>
                <a:ea typeface="Arial"/>
                <a:cs typeface="Arial"/>
                <a:sym typeface="Arial"/>
              </a:rPr>
              <a:t>šunkama narasla i dosegla povijesni maksimum. Potražnja je stalno rasla, dosegnuvši najviši vrhunac 20. prosinca 2021., s </a:t>
            </a:r>
            <a:r>
              <a:rPr lang="hr" sz="1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21280 </a:t>
            </a:r>
            <a:r>
              <a:rPr lang="hr" sz="1400" dirty="0">
                <a:latin typeface="Arial"/>
                <a:ea typeface="Arial"/>
                <a:cs typeface="Arial"/>
                <a:sym typeface="Arial"/>
              </a:rPr>
              <a:t>prodanih narezanih komada.</a:t>
            </a:r>
          </a:p>
          <a:p>
            <a:pPr algn="just">
              <a:buClr>
                <a:srgbClr val="8AD0D6"/>
              </a:buClr>
              <a:buSzPts val="1400"/>
            </a:pPr>
            <a:r>
              <a:rPr lang="hr" sz="1400" dirty="0">
                <a:latin typeface="Arial"/>
                <a:ea typeface="Arial"/>
                <a:cs typeface="Arial"/>
                <a:sym typeface="Arial"/>
              </a:rPr>
              <a:t>Dnevna potražnja pokazuje vrlo </a:t>
            </a:r>
            <a:r>
              <a:rPr lang="hr" sz="1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volatilno ponašanje </a:t>
            </a:r>
            <a:r>
              <a:rPr lang="hr" sz="1400" dirty="0">
                <a:latin typeface="Arial"/>
                <a:ea typeface="Arial"/>
                <a:cs typeface="Arial"/>
                <a:sym typeface="Arial"/>
              </a:rPr>
              <a:t>, stoga agregacija potražnje kroz različite vremenske horizonte (tjedno, mjesečno </a:t>
            </a:r>
            <a:r>
              <a:rPr lang="hr" sz="1400" dirty="0" err="1">
                <a:latin typeface="Arial"/>
                <a:ea typeface="Arial"/>
                <a:cs typeface="Arial"/>
                <a:sym typeface="Arial"/>
              </a:rPr>
              <a:t>itd </a:t>
            </a:r>
            <a:r>
              <a:rPr lang="hr" sz="1400" dirty="0">
                <a:latin typeface="Arial"/>
                <a:ea typeface="Arial"/>
                <a:cs typeface="Arial"/>
                <a:sym typeface="Arial"/>
              </a:rPr>
              <a:t>.) pokazuje jasan </a:t>
            </a:r>
            <a:r>
              <a:rPr lang="hr" sz="1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galopirajući trend potražnje </a:t>
            </a:r>
            <a:r>
              <a:rPr lang="hr" sz="1400" dirty="0">
                <a:latin typeface="Arial"/>
                <a:ea typeface="Arial"/>
                <a:cs typeface="Arial"/>
                <a:sym typeface="Arial"/>
              </a:rPr>
              <a:t>.</a:t>
            </a:r>
            <a:endParaRPr lang="en-GB" sz="20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340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55689" y="1446577"/>
            <a:ext cx="7003602" cy="3595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717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634066" y="358114"/>
            <a:ext cx="926253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" b="1" i="1" dirty="0">
                <a:latin typeface="Arial"/>
                <a:ea typeface="Arial"/>
                <a:cs typeface="Arial"/>
                <a:sym typeface="Arial"/>
              </a:rPr>
              <a:t>Slika 3</a:t>
            </a:r>
            <a:r>
              <a:rPr lang="hr" sz="20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r" i="1" dirty="0">
                <a:latin typeface="Arial"/>
                <a:ea typeface="Arial"/>
                <a:cs typeface="Arial"/>
                <a:sym typeface="Arial"/>
              </a:rPr>
              <a:t>Usporedni prikaz različitih vremenskih agregacija podataka (prvi panel - tjedni, drugi - mjesečni, treći - potražnja i povijesni prosjeci za svaki mjesec)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8BA2DE5-D5FD-5071-B96A-6BC1EC9018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912" y="1423555"/>
            <a:ext cx="8867071" cy="4728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3625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4FF7B1-9496-337B-C64F-58DDE763F4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3" y="1043158"/>
            <a:ext cx="7453203" cy="5589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8703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5;p7"/>
          <p:cNvSpPr txBox="1">
            <a:spLocks/>
          </p:cNvSpPr>
          <p:nvPr/>
        </p:nvSpPr>
        <p:spPr>
          <a:xfrm>
            <a:off x="1229791" y="1548649"/>
            <a:ext cx="9402274" cy="74088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800"/>
              <a:buFont typeface="Arial"/>
              <a:buNone/>
            </a:pPr>
            <a:endParaRPr lang="en-GB" sz="2200" i="1" dirty="0"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346;p7"/>
              <p:cNvSpPr txBox="1">
                <a:spLocks/>
              </p:cNvSpPr>
              <p:nvPr/>
            </p:nvSpPr>
            <p:spPr>
              <a:xfrm>
                <a:off x="1390062" y="227289"/>
                <a:ext cx="9610855" cy="62888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vert="horz" wrap="square" lIns="91425" tIns="45700" rIns="91425" bIns="45700" rtlCol="0" anchor="t" anchorCtr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Font typeface="Arial" panose="020B0604020202020204" pitchFamily="34" charset="0"/>
                  <a:buNone/>
                </a:pPr>
                <a:endParaRPr lang="en-US" sz="1800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  <a:p>
                <a:pPr marL="285750" indent="-285750" algn="just"/>
                <a:r>
                  <a:rPr lang="hr" sz="12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Skup za učenje 1: siječanj 2015. – prosinac 2017.; skup za testiranje 1: siječanj 2018. – prosinac 2018.</a:t>
                </a:r>
              </a:p>
              <a:p>
                <a:pPr marL="285750" indent="-285750" algn="just"/>
                <a:r>
                  <a:rPr lang="hr" sz="12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Skup za obuku 2: siječanj 2015. – prosinac 2018.; skup za testiranje 2: siječanj 2019. – prosinac 2019.</a:t>
                </a:r>
              </a:p>
              <a:p>
                <a:pPr marL="285750" indent="-285750" algn="just"/>
                <a:r>
                  <a:rPr lang="hr" sz="12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Skup za obuku 3: siječanj 2015. – prosinac 2019.; skup za testiranje 3: siječanj 2020. – prosinac 2020.</a:t>
                </a:r>
              </a:p>
              <a:p>
                <a:pPr marL="285750" indent="-285750" algn="just"/>
                <a:r>
                  <a:rPr lang="hr" sz="12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Skup za obuku 4: siječanj 2015. – prosinac 2020.; skup za testiranje 4: siječanj 2021. – prosinac 2021.</a:t>
                </a:r>
              </a:p>
              <a:p>
                <a:pPr marL="285750" indent="-285750" algn="just"/>
                <a:r>
                  <a:rPr lang="hr" sz="12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Skup za obuku 5: siječanj 2015. – prosinac 2021.; skup za testiranje 5: siječanj 2022. – prosinac 2022.</a:t>
                </a: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endPara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hr" sz="12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Kako bismo usporedili zadane modele, koristili smo sljedeće metrike predviđanja:</a:t>
                </a:r>
              </a:p>
              <a:p>
                <a:pPr marL="285750" indent="-285750" algn="just"/>
                <a:r>
                  <a:rPr lang="hr" sz="12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srednja skalirana kvadratna pogreška (RMSSE)</a:t>
                </a:r>
              </a:p>
              <a:p>
                <a:pPr marL="285750" indent="-285750" algn="just"/>
                <a:r>
                  <a:rPr lang="hr" sz="12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srednja apsolutna postotna pogreška (MAPE) i</a:t>
                </a:r>
              </a:p>
              <a:p>
                <a:pPr marL="285750" indent="-285750" algn="just"/>
                <a:r>
                  <a:rPr lang="hr" sz="12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pogreške predviđanja srednje apsolutne skalirane pogreške (MASE).</a:t>
                </a:r>
              </a:p>
              <a:p>
                <a:pPr marL="0" indent="0" algn="just" fontAlgn="base">
                  <a:buSzPts val="1000"/>
                  <a:buFont typeface="Arial" panose="020B0604020202020204" pitchFamily="34" charset="0"/>
                  <a:buNone/>
                  <a:tabLst>
                    <a:tab pos="457200" algn="l"/>
                  </a:tabLst>
                </a:pPr>
                <a:r>
                  <a:rPr lang="hr" sz="12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 </a:t>
                </a:r>
              </a:p>
              <a:p>
                <a:pPr marL="0" indent="0" algn="just" fontAlgn="base">
                  <a:buSzPts val="1000"/>
                  <a:buFont typeface="Arial" panose="020B0604020202020204" pitchFamily="34" charset="0"/>
                  <a:buNone/>
                  <a:tabLst>
                    <a:tab pos="457200" algn="l"/>
                  </a:tabLst>
                </a:pPr>
                <a:r>
                  <a:rPr lang="hr" sz="12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Metrike su prikazane u jednadžbi 5.</a:t>
                </a:r>
              </a:p>
              <a:p>
                <a:pPr indent="0" algn="ctr" fontAlgn="base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𝑅𝑀𝑆𝑆𝐸</m:t>
                    </m:r>
                    <m:r>
                      <a:rPr lang="en-US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ar-A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ar-A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ar-A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ar-A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ar-A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ar-AE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ar-AE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ar-AE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ar-AE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e>
                    </m:rad>
                  </m:oMath>
                </a14:m>
                <a:r>
                  <a:rPr lang="hr" sz="1200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( 5 </a:t>
                </a:r>
                <a14:m>
                  <m:oMath xmlns:m="http://schemas.openxmlformats.org/officeDocument/2006/math">
                    <m:r>
                      <a:rPr lang="ar-AE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𝑀𝐴𝑃𝐸</m:t>
                    </m:r>
                    <m:r>
                      <a:rPr lang="ar-AE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𝑁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</m:t>
                        </m:r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ar-A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AE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ar-AE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hr" sz="1200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ar-AE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𝑀𝐴𝑆𝐸</m:t>
                    </m:r>
                    <m:r>
                      <a:rPr lang="ar-AE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limLoc m:val="undOvr"/>
                        <m:ctrlP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</m:t>
                        </m:r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ar-A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AE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ar-AE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hr" sz="12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​</a:t>
                </a:r>
              </a:p>
              <a:p>
                <a:pPr indent="0" algn="ctr" fontAlgn="base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ar-AE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ar-AE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ar-A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ar-A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ar-AE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hr" sz="1200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</a:t>
                </a:r>
                <a:endParaRPr lang="ar-AE" sz="1200" dirty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114300" indent="0" algn="just"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endParaRPr lang="ar-AE" sz="1200" i="1" dirty="0">
                  <a:solidFill>
                    <a:schemeClr val="tx1"/>
                  </a:solidFill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114300" indent="0" algn="just"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ar-AE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ar-AE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ar-AE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ar-AE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  <m:r>
                        <a:rPr lang="ar-AE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f>
                            <m:fPr>
                              <m:ctrlP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  <m:nary>
                            <m:naryPr>
                              <m:chr m:val="∑"/>
                              <m:limLoc m:val="undOvr"/>
                              <m:ctrlP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</m:t>
                              </m:r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ar-AE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ar-AE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ar-AE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ar-AE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ar-AE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ar-AE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ar-AE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ar-AE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ar-AE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ar-AE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ar-AE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ar-AE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ar-AE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;</m:t>
                      </m:r>
                      <m:sSub>
                        <m:sSubPr>
                          <m:ctrlPr>
                            <a:rPr lang="ar-AE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ar-AE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ar-AE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𝑗</m:t>
                          </m:r>
                        </m:sub>
                      </m:sSub>
                      <m:r>
                        <a:rPr lang="ar-AE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  <m:nary>
                            <m:naryPr>
                              <m:chr m:val="∑"/>
                              <m:limLoc m:val="undOvr"/>
                              <m:ctrlP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ar-AE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</m:sup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ar-AE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ar-AE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ar-AE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ar-AE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ar-AE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ar-AE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ar-AE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ar-AE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den>
                      </m:f>
                    </m:oMath>
                  </m:oMathPara>
                </a14:m>
                <a:endParaRPr lang="ar-AE" sz="1200" dirty="0">
                  <a:solidFill>
                    <a:schemeClr val="tx1"/>
                  </a:solidFill>
                  <a:latin typeface="+mn-lt"/>
                  <a:ea typeface="Times New Roman" panose="02020603050405020304" pitchFamily="18" charset="0"/>
                </a:endParaRPr>
              </a:p>
              <a:p>
                <a:pPr marL="114300" indent="0" algn="just"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hr" sz="1200" spc="15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Gdje </a:t>
                </a:r>
                <a:r>
                  <a:rPr lang="hr" sz="1200" i="1" dirty="0" err="1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y </a:t>
                </a:r>
                <a:r>
                  <a:rPr lang="hr" sz="1200" i="1" baseline="-25000" dirty="0" err="1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t </a:t>
                </a:r>
                <a:r>
                  <a:rPr lang="hr" sz="1200" spc="15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predstavlja stvarni ishod promatrane potražnje,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ar-A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ar-A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hr" sz="12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 je predviđena vrijednost, </a:t>
                </a:r>
                <a:r>
                  <a:rPr lang="hr" sz="1200" i="1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m </a:t>
                </a:r>
                <a:r>
                  <a:rPr lang="hr" sz="12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je broj sezonskih razdoblja, </a:t>
                </a:r>
                <a:r>
                  <a:rPr lang="hr" sz="1200" i="1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e </a:t>
                </a:r>
                <a:r>
                  <a:rPr lang="hr" sz="1200" i="1" baseline="-250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j </a:t>
                </a:r>
                <a:r>
                  <a:rPr lang="hr" sz="12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je </a:t>
                </a:r>
                <a:r>
                  <a:rPr lang="hr" sz="1200" i="1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j </a:t>
                </a:r>
                <a:r>
                  <a:rPr lang="hr" sz="12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-ti rezidual,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Helvetica" panose="020B0604020202020204" pitchFamily="34" charset="0"/>
                      </a:rPr>
                      <m:t>𝑗</m:t>
                    </m:r>
                    <m:r>
                      <a:rPr lang="en-US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Helvetica" panose="020B0604020202020204" pitchFamily="34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</m:ctrlPr>
                      </m:dPr>
                      <m:e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  <m:t>1</m:t>
                        </m:r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  <m:t>, </m:t>
                        </m:r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  <m:t>2</m:t>
                        </m:r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  <m:t>, …</m:t>
                        </m:r>
                        <m:r>
                          <a:rPr lang="ar-AE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hr" sz="12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.</a:t>
                </a:r>
                <a:endParaRPr lang="ar-AE" sz="1200" dirty="0">
                  <a:solidFill>
                    <a:schemeClr val="tx1"/>
                  </a:solidFill>
                  <a:latin typeface="+mn-lt"/>
                  <a:ea typeface="Times New Roman" panose="02020603050405020304" pitchFamily="18" charset="0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18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18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18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18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18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139700" algn="just">
                  <a:buClr>
                    <a:srgbClr val="8AD0D6"/>
                  </a:buClr>
                  <a:buSzPts val="1400"/>
                  <a:buFont typeface="Arial" panose="020B0604020202020204" pitchFamily="34" charset="0"/>
                  <a:buNone/>
                </a:pPr>
                <a:endParaRPr lang="ar-AE" sz="10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1800" dirty="0"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2" name="Google Shape;346;p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062" y="227289"/>
                <a:ext cx="9610855" cy="628887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Google Shape;34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sp>
        <p:nvSpPr>
          <p:cNvPr id="14" name="Google Shape;348;p7"/>
          <p:cNvSpPr txBox="1"/>
          <p:nvPr/>
        </p:nvSpPr>
        <p:spPr>
          <a:xfrm>
            <a:off x="3612112" y="3097410"/>
            <a:ext cx="3772752" cy="740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1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49;p7"/>
          <p:cNvSpPr txBox="1"/>
          <p:nvPr/>
        </p:nvSpPr>
        <p:spPr>
          <a:xfrm>
            <a:off x="5321385" y="4488347"/>
            <a:ext cx="4363924" cy="265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1397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D0D6"/>
              </a:buClr>
              <a:buSzPts val="1400"/>
              <a:buFont typeface="Noto Sans Symbols"/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0175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508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D0D6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D0D6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508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22922" y="-109026"/>
            <a:ext cx="9745133" cy="1116542"/>
          </a:xfrm>
        </p:spPr>
        <p:txBody>
          <a:bodyPr/>
          <a:lstStyle/>
          <a:p>
            <a:r>
              <a:rPr lang="hr" i="1" dirty="0">
                <a:latin typeface="Arial"/>
                <a:ea typeface="Arial"/>
                <a:cs typeface="Arial"/>
                <a:sym typeface="Arial"/>
              </a:rPr>
              <a:t>Podaci za obuku i testiranje (unakrsna validacija)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634066" y="358114"/>
            <a:ext cx="9262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" b="1" i="1" dirty="0">
                <a:latin typeface="Arial"/>
                <a:ea typeface="Arial"/>
                <a:cs typeface="Arial"/>
                <a:sym typeface="Arial"/>
              </a:rPr>
              <a:t>Slika 4. </a:t>
            </a:r>
            <a:r>
              <a:rPr lang="hr" i="1" dirty="0">
                <a:latin typeface="Arial"/>
                <a:ea typeface="Arial"/>
                <a:cs typeface="Arial"/>
                <a:sym typeface="Arial"/>
              </a:rPr>
              <a:t>Predviđanje uspješnosti prediktivnih algoritama u h-koraka unaprijed (prvi panel - RMSSE, drugi panel - MAPE, treći panel - MASE)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C7962B-C2D6-4A40-7443-E47E6C39D4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622" y="1156955"/>
            <a:ext cx="6819038" cy="5114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3592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5949" y="635001"/>
            <a:ext cx="5975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" b="1" i="1" dirty="0">
                <a:ea typeface="Times New Roman" panose="02020603050405020304" pitchFamily="18" charset="0"/>
              </a:rPr>
              <a:t>Tablica 1 </a:t>
            </a:r>
            <a:r>
              <a:rPr lang="hr" i="1" dirty="0">
                <a:ea typeface="Times New Roman" panose="02020603050405020304" pitchFamily="18" charset="0"/>
              </a:rPr>
              <a:t>Usporedni pregled različitih prediktivnih algoritama.</a:t>
            </a: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A68A612-DEE5-65EC-9E52-06C525DD7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963605"/>
              </p:ext>
            </p:extLst>
          </p:nvPr>
        </p:nvGraphicFramePr>
        <p:xfrm>
          <a:off x="1465949" y="1120931"/>
          <a:ext cx="10515601" cy="998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9525">
                  <a:extLst>
                    <a:ext uri="{9D8B030D-6E8A-4147-A177-3AD203B41FA5}">
                      <a16:colId xmlns:a16="http://schemas.microsoft.com/office/drawing/2014/main" val="3516097228"/>
                    </a:ext>
                  </a:extLst>
                </a:gridCol>
                <a:gridCol w="3339755">
                  <a:extLst>
                    <a:ext uri="{9D8B030D-6E8A-4147-A177-3AD203B41FA5}">
                      <a16:colId xmlns:a16="http://schemas.microsoft.com/office/drawing/2014/main" val="1039801964"/>
                    </a:ext>
                  </a:extLst>
                </a:gridCol>
                <a:gridCol w="2839212">
                  <a:extLst>
                    <a:ext uri="{9D8B030D-6E8A-4147-A177-3AD203B41FA5}">
                      <a16:colId xmlns:a16="http://schemas.microsoft.com/office/drawing/2014/main" val="3767539436"/>
                    </a:ext>
                  </a:extLst>
                </a:gridCol>
                <a:gridCol w="2837109">
                  <a:extLst>
                    <a:ext uri="{9D8B030D-6E8A-4147-A177-3AD203B41FA5}">
                      <a16:colId xmlns:a16="http://schemas.microsoft.com/office/drawing/2014/main" val="666099416"/>
                    </a:ext>
                  </a:extLst>
                </a:gridCol>
              </a:tblGrid>
              <a:tr h="249555">
                <a:tc>
                  <a:txBody>
                    <a:bodyPr/>
                    <a:lstStyle/>
                    <a:p>
                      <a:pPr algn="just"/>
                      <a:r>
                        <a:rPr lang="hr" sz="16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>
                          <a:effectLst/>
                        </a:rPr>
                        <a:t>RMSSE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>
                          <a:effectLst/>
                        </a:rPr>
                        <a:t>MAPE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>
                          <a:effectLst/>
                        </a:rPr>
                        <a:t>MASE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59982273"/>
                  </a:ext>
                </a:extLst>
              </a:tr>
              <a:tr h="249555">
                <a:tc>
                  <a:txBody>
                    <a:bodyPr/>
                    <a:lstStyle/>
                    <a:p>
                      <a:pPr algn="just"/>
                      <a:r>
                        <a:rPr lang="hr" sz="1600" dirty="0">
                          <a:effectLst/>
                        </a:rPr>
                        <a:t>NN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>
                          <a:effectLst/>
                        </a:rPr>
                        <a:t>0,840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>
                          <a:effectLst/>
                        </a:rPr>
                        <a:t>41,9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>
                          <a:effectLst/>
                        </a:rPr>
                        <a:t>0,970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92492150"/>
                  </a:ext>
                </a:extLst>
              </a:tr>
              <a:tr h="249555">
                <a:tc>
                  <a:txBody>
                    <a:bodyPr/>
                    <a:lstStyle/>
                    <a:p>
                      <a:pPr algn="just"/>
                      <a:r>
                        <a:rPr lang="hr" sz="1600" dirty="0">
                          <a:effectLst/>
                        </a:rPr>
                        <a:t>Prorok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 dirty="0">
                          <a:effectLst/>
                        </a:rPr>
                        <a:t>1,07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>
                          <a:effectLst/>
                        </a:rPr>
                        <a:t>38,8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>
                          <a:effectLst/>
                        </a:rPr>
                        <a:t>1.11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44964423"/>
                  </a:ext>
                </a:extLst>
              </a:tr>
              <a:tr h="249555">
                <a:tc>
                  <a:txBody>
                    <a:bodyPr/>
                    <a:lstStyle/>
                    <a:p>
                      <a:pPr algn="just"/>
                      <a:r>
                        <a:rPr lang="hr" sz="1600" dirty="0">
                          <a:effectLst/>
                        </a:rPr>
                        <a:t>ARIMA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 dirty="0">
                          <a:effectLst/>
                        </a:rPr>
                        <a:t>1,08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 dirty="0">
                          <a:effectLst/>
                        </a:rPr>
                        <a:t>41.2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" sz="1600" dirty="0">
                          <a:effectLst/>
                        </a:rPr>
                        <a:t>1.15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32697796"/>
                  </a:ext>
                </a:extLst>
              </a:tr>
            </a:tbl>
          </a:graphicData>
        </a:graphic>
      </p:graphicFrame>
      <p:sp>
        <p:nvSpPr>
          <p:cNvPr id="7" name="Google Shape;345;p7">
            <a:extLst>
              <a:ext uri="{FF2B5EF4-FFF2-40B4-BE49-F238E27FC236}">
                <a16:creationId xmlns:a16="http://schemas.microsoft.com/office/drawing/2014/main" id="{5B962E39-EA52-360D-D3D6-66E9AFC484C0}"/>
              </a:ext>
            </a:extLst>
          </p:cNvPr>
          <p:cNvSpPr txBox="1">
            <a:spLocks/>
          </p:cNvSpPr>
          <p:nvPr/>
        </p:nvSpPr>
        <p:spPr>
          <a:xfrm>
            <a:off x="1364336" y="2235819"/>
            <a:ext cx="9402274" cy="740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20000"/>
              </a:lnSpc>
              <a:buSzPts val="2800"/>
              <a:buFont typeface="Arial"/>
              <a:buNone/>
            </a:pPr>
            <a:r>
              <a:rPr lang="hr" sz="1600" b="1" i="1" dirty="0">
                <a:latin typeface="Arial"/>
                <a:ea typeface="Arial"/>
                <a:cs typeface="Arial"/>
                <a:sym typeface="Arial"/>
              </a:rPr>
              <a:t>Slika 5. </a:t>
            </a:r>
            <a:r>
              <a:rPr lang="hr" sz="1600" i="1" dirty="0">
                <a:latin typeface="Arial"/>
                <a:ea typeface="Arial"/>
                <a:cs typeface="Arial"/>
                <a:sym typeface="Arial"/>
              </a:rPr>
              <a:t>Prognoze iz NN modela za sljedećih 12 koraka, popraćene intervalima predviđanja od 80% i 95%, ukazuju na održivi porast potražnje tijekom 2023. godine.</a:t>
            </a:r>
          </a:p>
        </p:txBody>
      </p:sp>
      <p:pic>
        <p:nvPicPr>
          <p:cNvPr id="8" name="Picture 7" descr="fig5">
            <a:extLst>
              <a:ext uri="{FF2B5EF4-FFF2-40B4-BE49-F238E27FC236}">
                <a16:creationId xmlns:a16="http://schemas.microsoft.com/office/drawing/2014/main" id="{1728E4BF-210B-DAC9-A168-4CD760AA7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399" y="2976708"/>
            <a:ext cx="5596467" cy="33616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941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ZAKLJUČAK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sz="1800" dirty="0"/>
          </a:p>
          <a:p>
            <a:r>
              <a:rPr lang="hr" sz="1800" dirty="0"/>
              <a:t>Neizvjesnost oko tržišnih uvjeta i potražnje kupaca za proizvodima jedan je od temeljnih izazova u optimizaciji SC-a. Kada bi se potražnja mogla predvidjeti sa sigurnošću, SC procesi bi se u biti sveli na aktivnosti planiranja.</a:t>
            </a:r>
          </a:p>
          <a:p>
            <a:r>
              <a:rPr lang="hr" sz="1800" dirty="0"/>
              <a:t>Rezultati su pokazali značajan potencijal za trenutni i budući razvoj neuronskih mreža u kontekstu upravljačke strukture.</a:t>
            </a:r>
          </a:p>
          <a:p>
            <a:r>
              <a:rPr lang="hr" sz="1800" dirty="0"/>
              <a:t>Model neuronske mreže nadmašio je tradicionalno testirane metode, poput ARIMA-e, koja se široko koristi za predviđanje vremenskih serija, kao i Facebookov Prophet model, prepoznat kao jedna od današnjih najsuvremenijih tehnika predviđanja.</a:t>
            </a:r>
          </a:p>
          <a:p>
            <a:r>
              <a:rPr lang="hr" sz="1800" dirty="0"/>
              <a:t>Ova superiorna izvedba ističe sposobnost neuronske mreže da uhvati složene obrasce u podacima o potražnji koje konvencionalniji modeli mogu previdjeti.</a:t>
            </a:r>
          </a:p>
          <a:p>
            <a:r>
              <a:rPr lang="hr" sz="1800" dirty="0"/>
              <a:t>Model neuronske mreže trenutno je pod rigoroznim testiranjem kako bi se mogle proizvesti pouzdane buduće prognoze. Također, generiramo značajke kako bi model neuronske mreže mogao surađivati s kontrolom zaliha i generirati odluke o proizvodnji i naručivanju na temelju željene razine usluge i potražnje na tržištu.</a:t>
            </a:r>
          </a:p>
        </p:txBody>
      </p:sp>
    </p:spTree>
    <p:extLst>
      <p:ext uri="{BB962C8B-B14F-4D97-AF65-F5344CB8AC3E}">
        <p14:creationId xmlns:p14="http://schemas.microsoft.com/office/powerpoint/2010/main" val="1637471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</a:t>
            </a:r>
            <a:r>
              <a:rPr lang="pl-PL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" dirty="0"/>
              <a:t>Hvala na pažnji!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Stupovi:</a:t>
            </a:r>
            <a:endParaRPr lang="pl-PL" dirty="0"/>
          </a:p>
        </p:txBody>
      </p:sp>
      <p:sp>
        <p:nvSpPr>
          <p:cNvPr id="7" name="Google Shape;103;p2"/>
          <p:cNvSpPr txBox="1">
            <a:spLocks noGrp="1"/>
          </p:cNvSpPr>
          <p:nvPr>
            <p:ph type="sldNum" idx="12"/>
          </p:nvPr>
        </p:nvSpPr>
        <p:spPr>
          <a:xfrm>
            <a:off x="8666509" y="598486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000"/>
              <a:t>2</a:t>
            </a:fld>
            <a:endParaRPr sz="2000"/>
          </a:p>
        </p:txBody>
      </p:sp>
      <p:sp>
        <p:nvSpPr>
          <p:cNvPr id="8" name="Google Shape;174;p2"/>
          <p:cNvSpPr txBox="1"/>
          <p:nvPr/>
        </p:nvSpPr>
        <p:spPr>
          <a:xfrm>
            <a:off x="4647011" y="2140887"/>
            <a:ext cx="190618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" sz="16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OGRANIČENJA</a:t>
            </a:r>
            <a:endParaRPr sz="16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75;p2"/>
          <p:cNvSpPr txBox="1"/>
          <p:nvPr/>
        </p:nvSpPr>
        <p:spPr>
          <a:xfrm>
            <a:off x="4848836" y="2503105"/>
            <a:ext cx="7055141" cy="534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285750" marR="0" lvl="0" indent="-2857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hr" sz="1400" b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Bučni i nestabilni </a:t>
            </a:r>
            <a:r>
              <a:rPr lang="hr" sz="1400" b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podaci nakon Covida.</a:t>
            </a:r>
            <a:endParaRPr sz="1400" b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25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hr" sz="1400" b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Promjenjivi tržišni uvjeti (inflacija, cijene nafte i plina, novi oblici Covida itd.).</a:t>
            </a:r>
            <a:endParaRPr sz="1400" b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76;p2"/>
          <p:cNvSpPr/>
          <p:nvPr/>
        </p:nvSpPr>
        <p:spPr>
          <a:xfrm>
            <a:off x="3635923" y="2031687"/>
            <a:ext cx="786384" cy="7863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" name="Google Shape;177;p2"/>
          <p:cNvSpPr txBox="1"/>
          <p:nvPr/>
        </p:nvSpPr>
        <p:spPr>
          <a:xfrm>
            <a:off x="3368426" y="5081701"/>
            <a:ext cx="330212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" sz="16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TRENUTNI REZULTATI</a:t>
            </a:r>
            <a:endParaRPr sz="16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78;p2"/>
          <p:cNvSpPr txBox="1"/>
          <p:nvPr/>
        </p:nvSpPr>
        <p:spPr>
          <a:xfrm>
            <a:off x="3438865" y="5404594"/>
            <a:ext cx="8577430" cy="931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hr" dirty="0">
                <a:solidFill>
                  <a:schemeClr val="dk1"/>
                </a:solidFill>
              </a:rPr>
              <a:t>različite </a:t>
            </a:r>
            <a:r>
              <a:rPr lang="hr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modele umjetne inteligencije, a kao ključnog predstavnika odabrali smo neuronske mreže (NN) s unaprijednom povratnom vezom. Rad uključuje analizu NN u odnosu na najsuvremenije modele predviđanja, posebno Facebookov Prophet model i autoregresivni integrirani model pomičnog prosjeka .</a:t>
            </a:r>
            <a:endParaRPr lang="en-US" sz="1400" b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79;p2"/>
          <p:cNvSpPr/>
          <p:nvPr/>
        </p:nvSpPr>
        <p:spPr>
          <a:xfrm>
            <a:off x="2630807" y="5119000"/>
            <a:ext cx="786384" cy="7863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" name="Google Shape;180;p2"/>
          <p:cNvSpPr txBox="1"/>
          <p:nvPr/>
        </p:nvSpPr>
        <p:spPr>
          <a:xfrm>
            <a:off x="5062321" y="416057"/>
            <a:ext cx="13043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" sz="16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CILJEVI</a:t>
            </a:r>
            <a:endParaRPr sz="16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81;p2"/>
          <p:cNvSpPr txBox="1"/>
          <p:nvPr/>
        </p:nvSpPr>
        <p:spPr>
          <a:xfrm>
            <a:off x="5062321" y="763208"/>
            <a:ext cx="6951900" cy="112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285750" marR="0" lvl="0" indent="-2857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hr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Istražite jesu li trenutni obrasci potražnje samo privremene fluktuacije ili pokazatelj nove stvarnosti.</a:t>
            </a:r>
            <a:endParaRPr lang="sr-Cyrl-RS" sz="1400" b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hr" dirty="0">
                <a:solidFill>
                  <a:schemeClr val="dk1"/>
                </a:solidFill>
              </a:rPr>
              <a:t>Poseban </a:t>
            </a:r>
            <a:r>
              <a:rPr lang="hr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naglasak na testiranju mogućnosti i performansi algoritama umjetne inteligencije (AI) u kontekstima SC-a.</a:t>
            </a:r>
            <a:endParaRPr sz="1400" b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82;p2"/>
          <p:cNvSpPr/>
          <p:nvPr/>
        </p:nvSpPr>
        <p:spPr>
          <a:xfrm>
            <a:off x="4137986" y="763535"/>
            <a:ext cx="786384" cy="7863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" name="Google Shape;183;p2"/>
          <p:cNvSpPr txBox="1"/>
          <p:nvPr/>
        </p:nvSpPr>
        <p:spPr>
          <a:xfrm>
            <a:off x="4006313" y="3172230"/>
            <a:ext cx="30464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" sz="16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TRENUTNE AKTIVNOSTI</a:t>
            </a:r>
            <a:endParaRPr sz="16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4;p2"/>
          <p:cNvSpPr txBox="1"/>
          <p:nvPr/>
        </p:nvSpPr>
        <p:spPr>
          <a:xfrm>
            <a:off x="4035240" y="3450197"/>
            <a:ext cx="7940580" cy="1238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285750" marR="0" lvl="0" indent="-2857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hr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Provjera podataka ( </a:t>
            </a:r>
            <a:r>
              <a:rPr lang="hr" sz="1400" b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duplikati i lažni unosi </a:t>
            </a:r>
            <a:r>
              <a:rPr lang="hr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400" b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25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hr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Istraživanje </a:t>
            </a:r>
            <a:r>
              <a:rPr lang="hr" sz="1400" b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obrazaca potražnje </a:t>
            </a:r>
            <a:r>
              <a:rPr lang="hr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prije i poslije Covida.</a:t>
            </a:r>
            <a:endParaRPr sz="1400" b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25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hr" dirty="0">
                <a:solidFill>
                  <a:schemeClr val="dk1"/>
                </a:solidFill>
              </a:rPr>
              <a:t>Testiranje </a:t>
            </a:r>
            <a:r>
              <a:rPr lang="hr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različitih </a:t>
            </a:r>
            <a:r>
              <a:rPr lang="hr" sz="1400" b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modela predviđanja </a:t>
            </a:r>
            <a:r>
              <a:rPr lang="hr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25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hr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Postavljanje temelja za </a:t>
            </a:r>
            <a:r>
              <a:rPr lang="hr" sz="1400" b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optimizaciju </a:t>
            </a:r>
            <a:r>
              <a:rPr lang="hr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svih logističkih procesa.</a:t>
            </a:r>
            <a:endParaRPr sz="1400" b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85;p2"/>
          <p:cNvSpPr/>
          <p:nvPr/>
        </p:nvSpPr>
        <p:spPr>
          <a:xfrm>
            <a:off x="3091525" y="3357516"/>
            <a:ext cx="786384" cy="78638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" name="Google Shape;186;p2"/>
          <p:cNvSpPr/>
          <p:nvPr/>
        </p:nvSpPr>
        <p:spPr>
          <a:xfrm>
            <a:off x="4346219" y="965749"/>
            <a:ext cx="369919" cy="381957"/>
          </a:xfrm>
          <a:custGeom>
            <a:avLst/>
            <a:gdLst/>
            <a:ahLst/>
            <a:cxnLst/>
            <a:rect l="l" t="t" r="r" b="b"/>
            <a:pathLst>
              <a:path w="158757" h="164742" extrusionOk="0">
                <a:moveTo>
                  <a:pt x="23127" y="29340"/>
                </a:moveTo>
                <a:cubicBezTo>
                  <a:pt x="27072" y="25400"/>
                  <a:pt x="33167" y="25400"/>
                  <a:pt x="36753" y="29340"/>
                </a:cubicBezTo>
                <a:cubicBezTo>
                  <a:pt x="40697" y="32922"/>
                  <a:pt x="40697" y="39012"/>
                  <a:pt x="36753" y="42952"/>
                </a:cubicBezTo>
                <a:cubicBezTo>
                  <a:pt x="13446" y="66235"/>
                  <a:pt x="13446" y="104205"/>
                  <a:pt x="36753" y="127847"/>
                </a:cubicBezTo>
                <a:cubicBezTo>
                  <a:pt x="48227" y="138951"/>
                  <a:pt x="63287" y="145399"/>
                  <a:pt x="79423" y="145399"/>
                </a:cubicBezTo>
                <a:cubicBezTo>
                  <a:pt x="95559" y="145399"/>
                  <a:pt x="110619" y="138951"/>
                  <a:pt x="121735" y="127847"/>
                </a:cubicBezTo>
                <a:cubicBezTo>
                  <a:pt x="145401" y="104205"/>
                  <a:pt x="145401" y="66235"/>
                  <a:pt x="121735" y="42952"/>
                </a:cubicBezTo>
                <a:cubicBezTo>
                  <a:pt x="118149" y="39012"/>
                  <a:pt x="118149" y="32922"/>
                  <a:pt x="121735" y="29340"/>
                </a:cubicBezTo>
                <a:cubicBezTo>
                  <a:pt x="125321" y="25400"/>
                  <a:pt x="131775" y="25400"/>
                  <a:pt x="135361" y="29340"/>
                </a:cubicBezTo>
                <a:cubicBezTo>
                  <a:pt x="166556" y="60146"/>
                  <a:pt x="166556" y="110653"/>
                  <a:pt x="135361" y="141459"/>
                </a:cubicBezTo>
                <a:cubicBezTo>
                  <a:pt x="119942" y="156861"/>
                  <a:pt x="99503" y="164742"/>
                  <a:pt x="79423" y="164742"/>
                </a:cubicBezTo>
                <a:cubicBezTo>
                  <a:pt x="58984" y="164742"/>
                  <a:pt x="38904" y="156861"/>
                  <a:pt x="23127" y="141459"/>
                </a:cubicBezTo>
                <a:cubicBezTo>
                  <a:pt x="-7710" y="110653"/>
                  <a:pt x="-7710" y="60146"/>
                  <a:pt x="23127" y="29340"/>
                </a:cubicBezTo>
                <a:close/>
                <a:moveTo>
                  <a:pt x="79430" y="0"/>
                </a:moveTo>
                <a:cubicBezTo>
                  <a:pt x="84625" y="0"/>
                  <a:pt x="88782" y="4686"/>
                  <a:pt x="88782" y="9733"/>
                </a:cubicBezTo>
                <a:lnTo>
                  <a:pt x="88782" y="72457"/>
                </a:lnTo>
                <a:cubicBezTo>
                  <a:pt x="88782" y="77864"/>
                  <a:pt x="84625" y="82190"/>
                  <a:pt x="79430" y="82190"/>
                </a:cubicBezTo>
                <a:cubicBezTo>
                  <a:pt x="74234" y="82190"/>
                  <a:pt x="70078" y="77864"/>
                  <a:pt x="70078" y="72457"/>
                </a:cubicBezTo>
                <a:lnTo>
                  <a:pt x="70078" y="9733"/>
                </a:lnTo>
                <a:cubicBezTo>
                  <a:pt x="70078" y="4686"/>
                  <a:pt x="74234" y="0"/>
                  <a:pt x="7943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1" name="Google Shape;187;p2"/>
          <p:cNvSpPr/>
          <p:nvPr/>
        </p:nvSpPr>
        <p:spPr>
          <a:xfrm>
            <a:off x="2782297" y="5210635"/>
            <a:ext cx="493588" cy="423546"/>
          </a:xfrm>
          <a:custGeom>
            <a:avLst/>
            <a:gdLst/>
            <a:ahLst/>
            <a:cxnLst/>
            <a:rect l="l" t="t" r="r" b="b"/>
            <a:pathLst>
              <a:path w="212659" h="182199" extrusionOk="0">
                <a:moveTo>
                  <a:pt x="139821" y="109537"/>
                </a:moveTo>
                <a:cubicBezTo>
                  <a:pt x="144670" y="109537"/>
                  <a:pt x="149173" y="113872"/>
                  <a:pt x="149173" y="119290"/>
                </a:cubicBezTo>
                <a:lnTo>
                  <a:pt x="149173" y="159748"/>
                </a:lnTo>
                <a:cubicBezTo>
                  <a:pt x="149173" y="165166"/>
                  <a:pt x="144670" y="169501"/>
                  <a:pt x="139821" y="169501"/>
                </a:cubicBezTo>
                <a:cubicBezTo>
                  <a:pt x="134625" y="169501"/>
                  <a:pt x="130469" y="165166"/>
                  <a:pt x="130469" y="159748"/>
                </a:cubicBezTo>
                <a:lnTo>
                  <a:pt x="130469" y="119290"/>
                </a:lnTo>
                <a:cubicBezTo>
                  <a:pt x="130469" y="113872"/>
                  <a:pt x="134625" y="109537"/>
                  <a:pt x="139821" y="109537"/>
                </a:cubicBezTo>
                <a:close/>
                <a:moveTo>
                  <a:pt x="100129" y="98425"/>
                </a:moveTo>
                <a:cubicBezTo>
                  <a:pt x="112219" y="98425"/>
                  <a:pt x="122176" y="108579"/>
                  <a:pt x="122176" y="120910"/>
                </a:cubicBezTo>
                <a:lnTo>
                  <a:pt x="122176" y="172408"/>
                </a:lnTo>
                <a:cubicBezTo>
                  <a:pt x="122176" y="177847"/>
                  <a:pt x="117909" y="182199"/>
                  <a:pt x="112575" y="182199"/>
                </a:cubicBezTo>
                <a:cubicBezTo>
                  <a:pt x="107241" y="182199"/>
                  <a:pt x="102974" y="177847"/>
                  <a:pt x="102974" y="172408"/>
                </a:cubicBezTo>
                <a:lnTo>
                  <a:pt x="102974" y="120910"/>
                </a:lnTo>
                <a:cubicBezTo>
                  <a:pt x="102974" y="119459"/>
                  <a:pt x="101551" y="118009"/>
                  <a:pt x="100129" y="118009"/>
                </a:cubicBezTo>
                <a:cubicBezTo>
                  <a:pt x="98351" y="118009"/>
                  <a:pt x="96929" y="119459"/>
                  <a:pt x="96929" y="120910"/>
                </a:cubicBezTo>
                <a:lnTo>
                  <a:pt x="96929" y="136504"/>
                </a:lnTo>
                <a:cubicBezTo>
                  <a:pt x="96929" y="141582"/>
                  <a:pt x="93017" y="146296"/>
                  <a:pt x="87327" y="146296"/>
                </a:cubicBezTo>
                <a:cubicBezTo>
                  <a:pt x="82349" y="146296"/>
                  <a:pt x="78082" y="141582"/>
                  <a:pt x="78082" y="136504"/>
                </a:cubicBezTo>
                <a:lnTo>
                  <a:pt x="78082" y="120910"/>
                </a:lnTo>
                <a:cubicBezTo>
                  <a:pt x="78082" y="108579"/>
                  <a:pt x="88039" y="98425"/>
                  <a:pt x="100129" y="98425"/>
                </a:cubicBezTo>
                <a:close/>
                <a:moveTo>
                  <a:pt x="100455" y="63500"/>
                </a:moveTo>
                <a:cubicBezTo>
                  <a:pt x="117437" y="63500"/>
                  <a:pt x="133336" y="71760"/>
                  <a:pt x="143092" y="86126"/>
                </a:cubicBezTo>
                <a:cubicBezTo>
                  <a:pt x="145983" y="90435"/>
                  <a:pt x="144537" y="96541"/>
                  <a:pt x="140201" y="99773"/>
                </a:cubicBezTo>
                <a:cubicBezTo>
                  <a:pt x="135504" y="102646"/>
                  <a:pt x="129723" y="101209"/>
                  <a:pt x="126471" y="96900"/>
                </a:cubicBezTo>
                <a:cubicBezTo>
                  <a:pt x="121051" y="87921"/>
                  <a:pt x="110933" y="82893"/>
                  <a:pt x="100455" y="82893"/>
                </a:cubicBezTo>
                <a:cubicBezTo>
                  <a:pt x="83111" y="82893"/>
                  <a:pt x="69019" y="96541"/>
                  <a:pt x="69019" y="113779"/>
                </a:cubicBezTo>
                <a:lnTo>
                  <a:pt x="69019" y="162981"/>
                </a:lnTo>
                <a:cubicBezTo>
                  <a:pt x="69019" y="168368"/>
                  <a:pt x="64683" y="172678"/>
                  <a:pt x="59263" y="172678"/>
                </a:cubicBezTo>
                <a:cubicBezTo>
                  <a:pt x="53843" y="172678"/>
                  <a:pt x="49507" y="168368"/>
                  <a:pt x="49507" y="162981"/>
                </a:cubicBezTo>
                <a:lnTo>
                  <a:pt x="49507" y="113779"/>
                </a:lnTo>
                <a:cubicBezTo>
                  <a:pt x="49507" y="85766"/>
                  <a:pt x="72271" y="63500"/>
                  <a:pt x="100455" y="63500"/>
                </a:cubicBezTo>
                <a:close/>
                <a:moveTo>
                  <a:pt x="19937" y="46037"/>
                </a:moveTo>
                <a:cubicBezTo>
                  <a:pt x="24255" y="49212"/>
                  <a:pt x="25334" y="54856"/>
                  <a:pt x="22455" y="59090"/>
                </a:cubicBezTo>
                <a:cubicBezTo>
                  <a:pt x="20656" y="61559"/>
                  <a:pt x="19577" y="63676"/>
                  <a:pt x="18138" y="66145"/>
                </a:cubicBezTo>
                <a:cubicBezTo>
                  <a:pt x="16338" y="68967"/>
                  <a:pt x="13100" y="71084"/>
                  <a:pt x="9502" y="71084"/>
                </a:cubicBezTo>
                <a:cubicBezTo>
                  <a:pt x="8062" y="71084"/>
                  <a:pt x="6263" y="70731"/>
                  <a:pt x="4824" y="69673"/>
                </a:cubicBezTo>
                <a:cubicBezTo>
                  <a:pt x="146" y="67204"/>
                  <a:pt x="-1293" y="61206"/>
                  <a:pt x="1226" y="56620"/>
                </a:cubicBezTo>
                <a:cubicBezTo>
                  <a:pt x="2665" y="54151"/>
                  <a:pt x="4464" y="50976"/>
                  <a:pt x="6263" y="48506"/>
                </a:cubicBezTo>
                <a:cubicBezTo>
                  <a:pt x="9502" y="43920"/>
                  <a:pt x="15619" y="42862"/>
                  <a:pt x="19937" y="46037"/>
                </a:cubicBezTo>
                <a:close/>
                <a:moveTo>
                  <a:pt x="63645" y="39027"/>
                </a:moveTo>
                <a:cubicBezTo>
                  <a:pt x="68379" y="36512"/>
                  <a:pt x="74206" y="38667"/>
                  <a:pt x="76755" y="43338"/>
                </a:cubicBezTo>
                <a:cubicBezTo>
                  <a:pt x="79305" y="48367"/>
                  <a:pt x="77120" y="54115"/>
                  <a:pt x="72021" y="56630"/>
                </a:cubicBezTo>
                <a:cubicBezTo>
                  <a:pt x="50898" y="67048"/>
                  <a:pt x="37423" y="88244"/>
                  <a:pt x="37423" y="111955"/>
                </a:cubicBezTo>
                <a:lnTo>
                  <a:pt x="37423" y="143928"/>
                </a:lnTo>
                <a:cubicBezTo>
                  <a:pt x="37423" y="149317"/>
                  <a:pt x="32689" y="153628"/>
                  <a:pt x="27226" y="153628"/>
                </a:cubicBezTo>
                <a:cubicBezTo>
                  <a:pt x="22127" y="153628"/>
                  <a:pt x="17757" y="149317"/>
                  <a:pt x="17757" y="143928"/>
                </a:cubicBezTo>
                <a:lnTo>
                  <a:pt x="17757" y="111955"/>
                </a:lnTo>
                <a:cubicBezTo>
                  <a:pt x="17757" y="80700"/>
                  <a:pt x="35238" y="53037"/>
                  <a:pt x="63645" y="39027"/>
                </a:cubicBezTo>
                <a:close/>
                <a:moveTo>
                  <a:pt x="98981" y="31750"/>
                </a:moveTo>
                <a:cubicBezTo>
                  <a:pt x="143932" y="31750"/>
                  <a:pt x="180907" y="68297"/>
                  <a:pt x="180907" y="113529"/>
                </a:cubicBezTo>
                <a:lnTo>
                  <a:pt x="180907" y="169255"/>
                </a:lnTo>
                <a:cubicBezTo>
                  <a:pt x="180907" y="174683"/>
                  <a:pt x="176557" y="179025"/>
                  <a:pt x="171119" y="179025"/>
                </a:cubicBezTo>
                <a:cubicBezTo>
                  <a:pt x="165682" y="179025"/>
                  <a:pt x="161332" y="174683"/>
                  <a:pt x="161332" y="169255"/>
                </a:cubicBezTo>
                <a:lnTo>
                  <a:pt x="161332" y="113529"/>
                </a:lnTo>
                <a:cubicBezTo>
                  <a:pt x="161332" y="79153"/>
                  <a:pt x="133419" y="51290"/>
                  <a:pt x="98981" y="51290"/>
                </a:cubicBezTo>
                <a:cubicBezTo>
                  <a:pt x="93544" y="51290"/>
                  <a:pt x="89194" y="46948"/>
                  <a:pt x="89194" y="41520"/>
                </a:cubicBezTo>
                <a:cubicBezTo>
                  <a:pt x="89194" y="36092"/>
                  <a:pt x="93544" y="31750"/>
                  <a:pt x="98981" y="31750"/>
                </a:cubicBezTo>
                <a:close/>
                <a:moveTo>
                  <a:pt x="99273" y="0"/>
                </a:moveTo>
                <a:cubicBezTo>
                  <a:pt x="161546" y="0"/>
                  <a:pt x="212659" y="50902"/>
                  <a:pt x="212659" y="113717"/>
                </a:cubicBezTo>
                <a:cubicBezTo>
                  <a:pt x="212659" y="119132"/>
                  <a:pt x="208340" y="123464"/>
                  <a:pt x="202940" y="123464"/>
                </a:cubicBezTo>
                <a:cubicBezTo>
                  <a:pt x="197541" y="123464"/>
                  <a:pt x="193222" y="119132"/>
                  <a:pt x="193222" y="113717"/>
                </a:cubicBezTo>
                <a:cubicBezTo>
                  <a:pt x="193222" y="61732"/>
                  <a:pt x="151107" y="19494"/>
                  <a:pt x="99273" y="19494"/>
                </a:cubicBezTo>
                <a:cubicBezTo>
                  <a:pt x="79475" y="19494"/>
                  <a:pt x="60038" y="25631"/>
                  <a:pt x="44200" y="37184"/>
                </a:cubicBezTo>
                <a:cubicBezTo>
                  <a:pt x="39880" y="40433"/>
                  <a:pt x="33761" y="39350"/>
                  <a:pt x="30522" y="35379"/>
                </a:cubicBezTo>
                <a:cubicBezTo>
                  <a:pt x="27282" y="30685"/>
                  <a:pt x="28362" y="24548"/>
                  <a:pt x="32681" y="21660"/>
                </a:cubicBezTo>
                <a:cubicBezTo>
                  <a:pt x="52119" y="7220"/>
                  <a:pt x="75156" y="0"/>
                  <a:pt x="992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2" name="Google Shape;188;p2"/>
          <p:cNvSpPr/>
          <p:nvPr/>
        </p:nvSpPr>
        <p:spPr>
          <a:xfrm>
            <a:off x="3326024" y="3532657"/>
            <a:ext cx="317386" cy="419168"/>
          </a:xfrm>
          <a:custGeom>
            <a:avLst/>
            <a:gdLst/>
            <a:ahLst/>
            <a:cxnLst/>
            <a:rect l="l" t="t" r="r" b="b"/>
            <a:pathLst>
              <a:path w="136167" h="180612" extrusionOk="0">
                <a:moveTo>
                  <a:pt x="9675" y="73025"/>
                </a:moveTo>
                <a:cubicBezTo>
                  <a:pt x="15050" y="73025"/>
                  <a:pt x="19350" y="77307"/>
                  <a:pt x="19350" y="82302"/>
                </a:cubicBezTo>
                <a:cubicBezTo>
                  <a:pt x="19350" y="109421"/>
                  <a:pt x="41208" y="131187"/>
                  <a:pt x="68084" y="131187"/>
                </a:cubicBezTo>
                <a:cubicBezTo>
                  <a:pt x="94959" y="131187"/>
                  <a:pt x="116817" y="109421"/>
                  <a:pt x="116817" y="82302"/>
                </a:cubicBezTo>
                <a:cubicBezTo>
                  <a:pt x="116817" y="77307"/>
                  <a:pt x="121117" y="73025"/>
                  <a:pt x="126492" y="73025"/>
                </a:cubicBezTo>
                <a:cubicBezTo>
                  <a:pt x="131867" y="73025"/>
                  <a:pt x="136167" y="77307"/>
                  <a:pt x="136167" y="82302"/>
                </a:cubicBezTo>
                <a:cubicBezTo>
                  <a:pt x="136167" y="110670"/>
                  <a:pt x="119034" y="134822"/>
                  <a:pt x="94595" y="145125"/>
                </a:cubicBezTo>
                <a:lnTo>
                  <a:pt x="77442" y="148574"/>
                </a:lnTo>
                <a:lnTo>
                  <a:pt x="77442" y="170796"/>
                </a:lnTo>
                <a:cubicBezTo>
                  <a:pt x="77442" y="176249"/>
                  <a:pt x="73286" y="180612"/>
                  <a:pt x="68090" y="180612"/>
                </a:cubicBezTo>
                <a:cubicBezTo>
                  <a:pt x="62895" y="180612"/>
                  <a:pt x="58738" y="176249"/>
                  <a:pt x="58738" y="170796"/>
                </a:cubicBezTo>
                <a:lnTo>
                  <a:pt x="58738" y="148566"/>
                </a:lnTo>
                <a:lnTo>
                  <a:pt x="41723" y="145125"/>
                </a:lnTo>
                <a:cubicBezTo>
                  <a:pt x="17334" y="134822"/>
                  <a:pt x="0" y="110670"/>
                  <a:pt x="0" y="82302"/>
                </a:cubicBezTo>
                <a:cubicBezTo>
                  <a:pt x="0" y="77307"/>
                  <a:pt x="4300" y="73025"/>
                  <a:pt x="9675" y="73025"/>
                </a:cubicBezTo>
                <a:close/>
                <a:moveTo>
                  <a:pt x="67291" y="19434"/>
                </a:moveTo>
                <a:cubicBezTo>
                  <a:pt x="59428" y="19434"/>
                  <a:pt x="52637" y="25913"/>
                  <a:pt x="52637" y="34190"/>
                </a:cubicBezTo>
                <a:lnTo>
                  <a:pt x="52637" y="81337"/>
                </a:lnTo>
                <a:cubicBezTo>
                  <a:pt x="52637" y="89255"/>
                  <a:pt x="59428" y="96093"/>
                  <a:pt x="67291" y="96093"/>
                </a:cubicBezTo>
                <a:cubicBezTo>
                  <a:pt x="75511" y="96093"/>
                  <a:pt x="81944" y="89255"/>
                  <a:pt x="81944" y="81337"/>
                </a:cubicBezTo>
                <a:lnTo>
                  <a:pt x="81944" y="34190"/>
                </a:lnTo>
                <a:cubicBezTo>
                  <a:pt x="81944" y="25913"/>
                  <a:pt x="75511" y="19434"/>
                  <a:pt x="67291" y="19434"/>
                </a:cubicBezTo>
                <a:close/>
                <a:moveTo>
                  <a:pt x="67291" y="0"/>
                </a:moveTo>
                <a:cubicBezTo>
                  <a:pt x="86232" y="0"/>
                  <a:pt x="101243" y="15476"/>
                  <a:pt x="101243" y="34190"/>
                </a:cubicBezTo>
                <a:lnTo>
                  <a:pt x="101243" y="81337"/>
                </a:lnTo>
                <a:cubicBezTo>
                  <a:pt x="101243" y="100051"/>
                  <a:pt x="86232" y="115527"/>
                  <a:pt x="67291" y="115527"/>
                </a:cubicBezTo>
                <a:cubicBezTo>
                  <a:pt x="48706" y="115527"/>
                  <a:pt x="33338" y="100051"/>
                  <a:pt x="33338" y="81337"/>
                </a:cubicBezTo>
                <a:lnTo>
                  <a:pt x="33338" y="34190"/>
                </a:lnTo>
                <a:cubicBezTo>
                  <a:pt x="33338" y="15476"/>
                  <a:pt x="48706" y="0"/>
                  <a:pt x="6729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" name="Google Shape;189;p2"/>
          <p:cNvSpPr/>
          <p:nvPr/>
        </p:nvSpPr>
        <p:spPr>
          <a:xfrm>
            <a:off x="3831570" y="2315249"/>
            <a:ext cx="395089" cy="241869"/>
          </a:xfrm>
          <a:custGeom>
            <a:avLst/>
            <a:gdLst/>
            <a:ahLst/>
            <a:cxnLst/>
            <a:rect l="l" t="t" r="r" b="b"/>
            <a:pathLst>
              <a:path w="169501" h="104417" extrusionOk="0">
                <a:moveTo>
                  <a:pt x="66502" y="23812"/>
                </a:moveTo>
                <a:cubicBezTo>
                  <a:pt x="71351" y="23812"/>
                  <a:pt x="75854" y="28073"/>
                  <a:pt x="75854" y="33400"/>
                </a:cubicBezTo>
                <a:lnTo>
                  <a:pt x="75854" y="67844"/>
                </a:lnTo>
                <a:cubicBezTo>
                  <a:pt x="75854" y="73171"/>
                  <a:pt x="71351" y="77432"/>
                  <a:pt x="66502" y="77432"/>
                </a:cubicBezTo>
                <a:cubicBezTo>
                  <a:pt x="61307" y="77432"/>
                  <a:pt x="57150" y="73171"/>
                  <a:pt x="57150" y="67844"/>
                </a:cubicBezTo>
                <a:lnTo>
                  <a:pt x="57150" y="33400"/>
                </a:lnTo>
                <a:cubicBezTo>
                  <a:pt x="57150" y="28073"/>
                  <a:pt x="61307" y="23812"/>
                  <a:pt x="66502" y="23812"/>
                </a:cubicBezTo>
                <a:close/>
                <a:moveTo>
                  <a:pt x="36937" y="23812"/>
                </a:moveTo>
                <a:cubicBezTo>
                  <a:pt x="42465" y="23812"/>
                  <a:pt x="47256" y="28073"/>
                  <a:pt x="47256" y="33400"/>
                </a:cubicBezTo>
                <a:lnTo>
                  <a:pt x="47256" y="67844"/>
                </a:lnTo>
                <a:cubicBezTo>
                  <a:pt x="47256" y="73171"/>
                  <a:pt x="42465" y="77432"/>
                  <a:pt x="36937" y="77432"/>
                </a:cubicBezTo>
                <a:cubicBezTo>
                  <a:pt x="31409" y="77432"/>
                  <a:pt x="26987" y="73171"/>
                  <a:pt x="26987" y="67844"/>
                </a:cubicBezTo>
                <a:lnTo>
                  <a:pt x="26987" y="33400"/>
                </a:lnTo>
                <a:cubicBezTo>
                  <a:pt x="26987" y="28073"/>
                  <a:pt x="31409" y="23812"/>
                  <a:pt x="36937" y="23812"/>
                </a:cubicBezTo>
                <a:close/>
                <a:moveTo>
                  <a:pt x="19877" y="19310"/>
                </a:moveTo>
                <a:lnTo>
                  <a:pt x="19877" y="85107"/>
                </a:lnTo>
                <a:lnTo>
                  <a:pt x="137335" y="85107"/>
                </a:lnTo>
                <a:lnTo>
                  <a:pt x="137335" y="70804"/>
                </a:lnTo>
                <a:cubicBezTo>
                  <a:pt x="137335" y="65797"/>
                  <a:pt x="140227" y="60791"/>
                  <a:pt x="145286" y="60791"/>
                </a:cubicBezTo>
                <a:lnTo>
                  <a:pt x="149623" y="60791"/>
                </a:lnTo>
                <a:lnTo>
                  <a:pt x="149623" y="41123"/>
                </a:lnTo>
                <a:lnTo>
                  <a:pt x="145286" y="41123"/>
                </a:lnTo>
                <a:cubicBezTo>
                  <a:pt x="140227" y="41123"/>
                  <a:pt x="137335" y="37547"/>
                  <a:pt x="137335" y="32184"/>
                </a:cubicBezTo>
                <a:lnTo>
                  <a:pt x="137335" y="19310"/>
                </a:lnTo>
                <a:lnTo>
                  <a:pt x="19877" y="19310"/>
                </a:lnTo>
                <a:close/>
                <a:moveTo>
                  <a:pt x="9035" y="0"/>
                </a:moveTo>
                <a:lnTo>
                  <a:pt x="145286" y="0"/>
                </a:lnTo>
                <a:cubicBezTo>
                  <a:pt x="150708" y="0"/>
                  <a:pt x="157213" y="3933"/>
                  <a:pt x="157213" y="9297"/>
                </a:cubicBezTo>
                <a:lnTo>
                  <a:pt x="157213" y="21813"/>
                </a:lnTo>
                <a:lnTo>
                  <a:pt x="156852" y="21813"/>
                </a:lnTo>
                <a:cubicBezTo>
                  <a:pt x="162634" y="21813"/>
                  <a:pt x="169501" y="27177"/>
                  <a:pt x="169501" y="32184"/>
                </a:cubicBezTo>
                <a:lnTo>
                  <a:pt x="169501" y="70804"/>
                </a:lnTo>
                <a:cubicBezTo>
                  <a:pt x="169501" y="76168"/>
                  <a:pt x="162634" y="80101"/>
                  <a:pt x="156852" y="80101"/>
                </a:cubicBezTo>
                <a:lnTo>
                  <a:pt x="157213" y="80101"/>
                </a:lnTo>
                <a:lnTo>
                  <a:pt x="157213" y="94047"/>
                </a:lnTo>
                <a:cubicBezTo>
                  <a:pt x="157213" y="99411"/>
                  <a:pt x="150708" y="104417"/>
                  <a:pt x="145286" y="104417"/>
                </a:cubicBezTo>
                <a:lnTo>
                  <a:pt x="9035" y="104417"/>
                </a:lnTo>
                <a:cubicBezTo>
                  <a:pt x="3252" y="104417"/>
                  <a:pt x="0" y="99411"/>
                  <a:pt x="0" y="94047"/>
                </a:cubicBezTo>
                <a:lnTo>
                  <a:pt x="0" y="9297"/>
                </a:lnTo>
                <a:cubicBezTo>
                  <a:pt x="0" y="3933"/>
                  <a:pt x="3252" y="0"/>
                  <a:pt x="903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Metodologija: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7" name="Google Shape;33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7934" y="1224624"/>
            <a:ext cx="8715375" cy="4352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003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Facebookov prorok u akciji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2" name="Rectangle 1"/>
          <p:cNvSpPr/>
          <p:nvPr/>
        </p:nvSpPr>
        <p:spPr>
          <a:xfrm>
            <a:off x="1608665" y="1358181"/>
            <a:ext cx="8314267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Clr>
                <a:srgbClr val="8AD0D6"/>
              </a:buClr>
              <a:buSzPts val="2400"/>
              <a:buChar char="•"/>
            </a:pPr>
            <a:r>
              <a:rPr lang="hr" dirty="0">
                <a:latin typeface="Arial"/>
                <a:ea typeface="Arial"/>
                <a:cs typeface="Arial"/>
                <a:sym typeface="Arial"/>
              </a:rPr>
              <a:t>U </a:t>
            </a:r>
            <a:r>
              <a:rPr lang="hr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fazi razvoja </a:t>
            </a:r>
            <a:r>
              <a:rPr lang="hr" dirty="0">
                <a:latin typeface="Arial"/>
                <a:ea typeface="Arial"/>
                <a:cs typeface="Arial"/>
                <a:sym typeface="Arial"/>
              </a:rPr>
              <a:t>, trenutni otvoreni kod na </a:t>
            </a:r>
            <a:r>
              <a:rPr lang="hr" dirty="0" err="1">
                <a:latin typeface="Arial"/>
                <a:ea typeface="Arial"/>
                <a:cs typeface="Arial"/>
                <a:sym typeface="Arial"/>
              </a:rPr>
              <a:t>GitHubu </a:t>
            </a:r>
            <a:r>
              <a:rPr lang="hr" dirty="0">
                <a:latin typeface="Arial"/>
                <a:ea typeface="Arial"/>
                <a:cs typeface="Arial"/>
                <a:sym typeface="Arial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FF4EFB-1681-CB02-20B8-0AF984183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630" y="1920155"/>
            <a:ext cx="6553716" cy="358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4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i="1" dirty="0">
                <a:latin typeface="Arial"/>
                <a:ea typeface="Arial"/>
                <a:cs typeface="Arial"/>
                <a:sym typeface="Arial"/>
              </a:rPr>
              <a:t>Facebookov Prorok u 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" sz="1800" dirty="0"/>
              <a:t>Prophet se može smatrati nelinearnim regresijskim modelom oblika:</a:t>
            </a:r>
          </a:p>
          <a:p>
            <a:pPr marL="0" indent="0">
              <a:buNone/>
            </a:pPr>
            <a:br>
              <a:rPr lang="en-GB" sz="1800" dirty="0"/>
            </a:br>
            <a:br>
              <a:rPr lang="en-GB" sz="1800" dirty="0"/>
            </a:br>
            <a:endParaRPr lang="en-GB" sz="1800" dirty="0"/>
          </a:p>
          <a:p>
            <a:r>
              <a:rPr lang="hr" sz="1800" dirty="0"/>
              <a:t>gdje g</a:t>
            </a:r>
            <a:r>
              <a:rPr lang="hr" sz="1800" baseline="-25000" dirty="0"/>
              <a:t>t</a:t>
            </a:r>
            <a:r>
              <a:rPr lang="hr" sz="1800" dirty="0"/>
              <a:t> opisuje segmentno-linearni trend (ili „izraz rasta“), s</a:t>
            </a:r>
            <a:r>
              <a:rPr lang="hr" sz="1800" baseline="-25000" dirty="0"/>
              <a:t>t</a:t>
            </a:r>
            <a:r>
              <a:rPr lang="hr" sz="1800" dirty="0"/>
              <a:t> opisuje različite sezonske obrasce, h</a:t>
            </a:r>
            <a:r>
              <a:rPr lang="hr" sz="1800" baseline="-25000" dirty="0"/>
              <a:t>t</a:t>
            </a:r>
            <a:r>
              <a:rPr lang="hr" sz="1800" dirty="0"/>
              <a:t> obuhvaća učinke praznika, a ε</a:t>
            </a:r>
            <a:r>
              <a:rPr lang="hr" sz="1800" baseline="-25000" dirty="0"/>
              <a:t>t</a:t>
            </a:r>
            <a:r>
              <a:rPr lang="hr" sz="1800" dirty="0"/>
              <a:t> je izraz pogreške bijelog šuma. Prorok se koristi u mnogim aplikacijama na Facebooku za izradu pouzdanih prognoza za planiranje i postavljanje ciljeva. Facebook je otkrio da u većini slučajeva daje bolje rezultate od bilo kojeg drugog pristupa.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996" y="2383895"/>
            <a:ext cx="2962275" cy="447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397A3D-EEE6-2A0E-C6DA-6AF9F8EF1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995" y="4283785"/>
            <a:ext cx="3782071" cy="215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9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i="1" dirty="0">
                <a:latin typeface="Arial"/>
                <a:ea typeface="Arial"/>
                <a:cs typeface="Arial"/>
                <a:sym typeface="Arial"/>
              </a:rPr>
              <a:t>Struktura umjetne inteligencije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" sz="1800" dirty="0"/>
              <a:t>Glavna područja i podoblasti umjetne inteligencije</a:t>
            </a:r>
          </a:p>
          <a:p>
            <a:pPr marL="0" indent="0">
              <a:buNone/>
            </a:pPr>
            <a:br>
              <a:rPr lang="en-GB" sz="1800" dirty="0"/>
            </a:br>
            <a:br>
              <a:rPr lang="en-GB" sz="1800" dirty="0"/>
            </a:b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3370B5-4822-E9D0-78DC-E5C8F9FEAE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502" y="2213446"/>
            <a:ext cx="5650565" cy="4307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504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i="1" dirty="0">
                <a:latin typeface="Arial"/>
                <a:ea typeface="Arial"/>
                <a:cs typeface="Arial"/>
                <a:sym typeface="Arial"/>
              </a:rPr>
              <a:t>Struktura umjetne inteligencije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buClr>
                <a:srgbClr val="8AD0D6"/>
              </a:buClr>
              <a:buSzPts val="2400"/>
            </a:pPr>
            <a:r>
              <a:rPr lang="hr" sz="1800" dirty="0">
                <a:latin typeface="Arial"/>
                <a:ea typeface="Arial"/>
                <a:cs typeface="Arial"/>
                <a:sym typeface="Arial"/>
              </a:rPr>
              <a:t>Struktura metodologije:</a:t>
            </a:r>
          </a:p>
          <a:p>
            <a:pPr marL="0" indent="0">
              <a:buNone/>
            </a:pPr>
            <a:br>
              <a:rPr lang="en-GB" sz="1800" dirty="0"/>
            </a:br>
            <a:br>
              <a:rPr lang="en-GB" sz="1800" dirty="0"/>
            </a:b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28E703-69E8-6BD8-872C-0E9CB3EB7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667" y="2292489"/>
            <a:ext cx="4859867" cy="40310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833534" y="1860689"/>
                <a:ext cx="5215466" cy="3563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270510" algn="just"/>
                <a:r>
                  <a:rPr lang="hr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Modeli neuronskih mreža nude širok raspon mogućnosti, ali za potrebe ovog istraživanja suzili smo fokus na mreže s unaprijednom vezom i jednim skrivenim slojem. Neuronizirana mreža predstavljena je jednadžbom:</a:t>
                </a:r>
              </a:p>
              <a:p>
                <a:pPr indent="270510" algn="just"/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𝑖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GB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h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just"/>
                <a:r>
                  <a:rPr lang="h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270510"/>
                <a:r>
                  <a:rPr lang="h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 aktivacijskom funkcijom u svakom čvoru mreže: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𝑧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534" y="1860689"/>
                <a:ext cx="5215466" cy="3563540"/>
              </a:xfrm>
              <a:prstGeom prst="rect">
                <a:avLst/>
              </a:prstGeom>
              <a:blipFill rotWithShape="0">
                <a:blip r:embed="rId3"/>
                <a:stretch>
                  <a:fillRect l="-1051" t="-855" r="-935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049867" y="2404533"/>
            <a:ext cx="1397000" cy="5725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dirty="0">
                <a:solidFill>
                  <a:schemeClr val="tx1"/>
                </a:solidFill>
              </a:rPr>
              <a:t>Ulazni sloj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23067" y="2404533"/>
            <a:ext cx="1397000" cy="5725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dirty="0">
                <a:solidFill>
                  <a:schemeClr val="tx1"/>
                </a:solidFill>
              </a:rPr>
              <a:t>Skriveni sloj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55534" y="2404533"/>
            <a:ext cx="1397000" cy="5725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dirty="0">
                <a:solidFill>
                  <a:schemeClr val="tx1"/>
                </a:solidFill>
              </a:rPr>
              <a:t>Izlazni sloj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41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i="1" dirty="0">
                <a:latin typeface="Arial"/>
                <a:ea typeface="Arial"/>
                <a:cs typeface="Arial"/>
                <a:sym typeface="Arial"/>
              </a:rPr>
              <a:t>STUDIJA SLUČAJA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613958"/>
            <a:ext cx="10515600" cy="4351338"/>
          </a:xfrm>
        </p:spPr>
        <p:txBody>
          <a:bodyPr>
            <a:normAutofit/>
          </a:bodyPr>
          <a:lstStyle/>
          <a:p>
            <a:endParaRPr lang="en-GB" sz="1800" dirty="0"/>
          </a:p>
          <a:p>
            <a:r>
              <a:rPr lang="hr" sz="1800" dirty="0"/>
              <a:t>Imajući u vidu tržišno okruženje koje mijenja način razmišljanja, neuronska mreža će koristiti različite ulazne podatke (povijesne podatke, društvene čimbenike, podatke o </a:t>
            </a:r>
            <a:r>
              <a:rPr lang="hr" sz="1800" dirty="0" err="1"/>
              <a:t>Covidu </a:t>
            </a:r>
            <a:r>
              <a:rPr lang="hr" sz="1800" dirty="0"/>
              <a:t>-19, indeks potrošačkih cijena, maloprodajne cijene, promocije itd.).</a:t>
            </a:r>
          </a:p>
          <a:p>
            <a:r>
              <a:rPr lang="hr" sz="1800" dirty="0"/>
              <a:t>NN će generirati buduće prognoze potražnje za svaki proizvod od šunke, svaku kategoriju proizvoda od šunke, svakog kupca i na ukupnoj razini (razini proizvodnje).</a:t>
            </a:r>
          </a:p>
          <a:p>
            <a:endParaRPr lang="en-GB" sz="1800" dirty="0"/>
          </a:p>
          <a:p>
            <a:r>
              <a:rPr lang="hr" sz="1800" b="1" dirty="0"/>
              <a:t>Buduće akcije (koje će se dogoditi):</a:t>
            </a:r>
          </a:p>
          <a:p>
            <a:r>
              <a:rPr lang="hr" sz="1800" dirty="0"/>
              <a:t>DSS će odmah odrediti optimalne razine zaliha za svaki proizvod od šunke (Dizajn zaliha).</a:t>
            </a:r>
          </a:p>
          <a:p>
            <a:r>
              <a:rPr lang="hr" sz="1800" dirty="0"/>
              <a:t>Osim toga, DSS će moći pokrenuti proizvodnju (pametnu proizvodnju) šunke.</a:t>
            </a:r>
          </a:p>
          <a:p>
            <a:r>
              <a:rPr lang="hr" sz="1800" dirty="0"/>
              <a:t>Konačno, DSS će generirati narudžbe šunke putem plana materijalnih resursa (MRP), što će generirati buduće narudžbe od lokalnih proizvođača sirove šunke.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16243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i="1" dirty="0">
                <a:latin typeface="Arial"/>
                <a:ea typeface="Arial"/>
                <a:cs typeface="Arial"/>
                <a:sym typeface="Arial"/>
              </a:rPr>
              <a:t>STUDIJA SLUČAJA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" name="Google Shape;318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49134" y="1354666"/>
            <a:ext cx="4080933" cy="5282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aca9c3aed638770792e41d51f5b3002c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579197615d40f596e549fe3ba82ec0f2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806D3E-4FCE-4363-B6B6-DAB6CB88FD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infopath/2007/PartnerControls"/>
    <ds:schemaRef ds:uri="a92fe6ce-cc5e-4661-b3e6-d9d5535f70b5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terms/"/>
    <ds:schemaRef ds:uri="http://www.w3.org/XML/1998/namespace"/>
    <ds:schemaRef ds:uri="d9bddfac-6dc9-4958-8f35-4d0da3af229b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4280</TotalTime>
  <Words>1088</Words>
  <Application>Microsoft Office PowerPoint</Application>
  <PresentationFormat>Panoramiczny</PresentationFormat>
  <Paragraphs>137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 Math</vt:lpstr>
      <vt:lpstr>Lato Light</vt:lpstr>
      <vt:lpstr>Noto Sans Symbols</vt:lpstr>
      <vt:lpstr>Tahoma</vt:lpstr>
      <vt:lpstr>Times New Roman</vt:lpstr>
      <vt:lpstr>Motyw pakietu Office</vt:lpstr>
      <vt:lpstr>Demo umjetne inteligencije</vt:lpstr>
      <vt:lpstr>Stupovi:</vt:lpstr>
      <vt:lpstr>Metodologija:</vt:lpstr>
      <vt:lpstr>Facebookov prorok u akciji</vt:lpstr>
      <vt:lpstr>Facebookov Prorok u </vt:lpstr>
      <vt:lpstr>Struktura umjetne inteligencije</vt:lpstr>
      <vt:lpstr>Struktura umjetne inteligencije</vt:lpstr>
      <vt:lpstr>STUDIJA SLUČAJA</vt:lpstr>
      <vt:lpstr>STUDIJA SLUČAJA</vt:lpstr>
      <vt:lpstr>STUDIJA SLUČAJA</vt:lpstr>
      <vt:lpstr>Prezentacja programu PowerPoint</vt:lpstr>
      <vt:lpstr>Prezentacja programu PowerPoint</vt:lpstr>
      <vt:lpstr>Podaci za obuku i testiranje (unakrsna validacija)</vt:lpstr>
      <vt:lpstr>Prezentacja programu PowerPoint</vt:lpstr>
      <vt:lpstr>Prezentacja programu PowerPoint</vt:lpstr>
      <vt:lpstr>ZAKLJUČAK</vt:lpstr>
      <vt:lpstr>Authors:  Dario Šebalj Dejan Mirčetić Michał Adamczak   Final version: June 2025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43</cp:revision>
  <dcterms:created xsi:type="dcterms:W3CDTF">2023-07-06T12:09:08Z</dcterms:created>
  <dcterms:modified xsi:type="dcterms:W3CDTF">2025-11-06T10:44:55Z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