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95" r:id="rId7"/>
    <p:sldId id="305" r:id="rId8"/>
    <p:sldId id="296" r:id="rId9"/>
    <p:sldId id="307" r:id="rId10"/>
    <p:sldId id="308" r:id="rId11"/>
    <p:sldId id="309" r:id="rId12"/>
    <p:sldId id="281" r:id="rId13"/>
    <p:sldId id="311" r:id="rId14"/>
    <p:sldId id="310" r:id="rId15"/>
    <p:sldId id="312" r:id="rId16"/>
    <p:sldId id="284" r:id="rId17"/>
    <p:sldId id="313" r:id="rId18"/>
    <p:sldId id="297" r:id="rId19"/>
    <p:sldId id="299" r:id="rId20"/>
    <p:sldId id="335" r:id="rId21"/>
    <p:sldId id="263" r:id="rId22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B234-64BE-4DE7-976E-398884DCFC6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68D2-E4AF-4E82-8DBB-389B49001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8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E8F503E-0973-8ACB-9249-281879202CF4}"/>
              </a:ext>
            </a:extLst>
          </p:cNvPr>
          <p:cNvGrpSpPr/>
          <p:nvPr userDrawn="1"/>
        </p:nvGrpSpPr>
        <p:grpSpPr>
          <a:xfrm>
            <a:off x="5793615" y="6081197"/>
            <a:ext cx="6306628" cy="809055"/>
            <a:chOff x="5793615" y="6081197"/>
            <a:chExt cx="6306628" cy="809055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1F212289-8B82-758D-D513-1579C63B9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0914" y="6081197"/>
              <a:ext cx="719329" cy="768098"/>
            </a:xfrm>
            <a:prstGeom prst="rect">
              <a:avLst/>
            </a:prstGeom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A716D1D8-1B23-AE5D-100F-AAB3B9D7FA87}"/>
                </a:ext>
              </a:extLst>
            </p:cNvPr>
            <p:cNvSpPr txBox="1"/>
            <p:nvPr userDrawn="1"/>
          </p:nvSpPr>
          <p:spPr>
            <a:xfrm>
              <a:off x="5793615" y="6151588"/>
              <a:ext cx="587267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hr-HR" sz="1050" b="0" i="0" kern="1200" dirty="0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</a:rPr>
                <a:t>Suf</a:t>
              </a:r>
              <a:r>
                <a:rPr lang="en-US" sz="1050" b="0" i="0" kern="1200" dirty="0" err="1">
                  <a:solidFill>
                    <a:srgbClr val="000000"/>
                  </a:solidFill>
                  <a:effectLst/>
                  <a:latin typeface="+mn-lt"/>
                  <a:ea typeface="+mn-ea"/>
                  <a:cs typeface="+mn-cs"/>
                </a:rPr>
                <a:t>inancirano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sredstvima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Europske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unije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.</a:t>
              </a:r>
            </a:p>
            <a:p>
              <a:pPr>
                <a:buNone/>
              </a:pP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Izneseni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stavovi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i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mišljenja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su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stavovi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i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mišljenja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autora i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ne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moraju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podudarati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stavovima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i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mišljenjima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Europske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unije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ili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Nacionalne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agencije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(NA). Ni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Europska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unija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ni NA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ne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mogu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se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smatrati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odgovornima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 za </a:t>
              </a:r>
              <a:r>
                <a:rPr lang="pl-PL" sz="1050" b="0" i="0" dirty="0" err="1">
                  <a:solidFill>
                    <a:srgbClr val="000000"/>
                  </a:solidFill>
                  <a:effectLst/>
                </a:rPr>
                <a:t>njih</a:t>
              </a:r>
              <a:r>
                <a:rPr lang="pl-PL" sz="1050" b="0" i="0" dirty="0">
                  <a:solidFill>
                    <a:srgbClr val="000000"/>
                  </a:solidFill>
                  <a:effectLst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hr" b="1" dirty="0"/>
              <a:t>Demo umjetne inteligencije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ISKORIŠTAVANJE UMJETNE INTELIGENCIJE U LANCU OPSKRBE HRANOM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866" y="95391"/>
            <a:ext cx="9745133" cy="1116542"/>
          </a:xfrm>
        </p:spPr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STUDIJA SLUČAJA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Google Shape;336;p6"/>
          <p:cNvSpPr txBox="1">
            <a:spLocks/>
          </p:cNvSpPr>
          <p:nvPr/>
        </p:nvSpPr>
        <p:spPr>
          <a:xfrm>
            <a:off x="1290572" y="679065"/>
            <a:ext cx="9610855" cy="6152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 algn="just">
              <a:spcBef>
                <a:spcPts val="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None/>
            </a:pPr>
            <a:endParaRPr lang="en-GB" sz="1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r>
              <a:rPr lang="hr" sz="2400" dirty="0">
                <a:latin typeface="Arial"/>
                <a:ea typeface="Arial"/>
                <a:cs typeface="Arial"/>
                <a:sym typeface="Arial"/>
              </a:rPr>
              <a:t>Dnevna potražnja za </a:t>
            </a:r>
            <a:r>
              <a:rPr lang="hr" sz="2400" dirty="0" err="1">
                <a:latin typeface="Arial"/>
                <a:ea typeface="Arial"/>
                <a:cs typeface="Arial"/>
                <a:sym typeface="Arial"/>
              </a:rPr>
              <a:t>prethodno narezanim </a:t>
            </a:r>
            <a:r>
              <a:rPr lang="hr" sz="2400" dirty="0">
                <a:latin typeface="Arial"/>
                <a:ea typeface="Arial"/>
                <a:cs typeface="Arial"/>
                <a:sym typeface="Arial"/>
              </a:rPr>
              <a:t>šunkama (2015.-2022.)</a:t>
            </a: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indent="-76200" algn="just">
              <a:buClr>
                <a:srgbClr val="8AD0D6"/>
              </a:buClr>
              <a:buSzPts val="2400"/>
              <a:buFont typeface="Arial" panose="020B0604020202020204" pitchFamily="34" charset="0"/>
              <a:buNone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8AD0D6"/>
              </a:buClr>
              <a:buSzPts val="1400"/>
            </a:pP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Došlo je do značajne promjene u potražnji za šunkom od početka pandemije koronavirusa. Prvo zatvaranje u Italiji bilo je 21. veljače 2020., nakon čega je potražnja za </a:t>
            </a:r>
            <a:r>
              <a:rPr lang="hr" sz="1400" dirty="0" err="1">
                <a:latin typeface="Arial"/>
                <a:ea typeface="Arial"/>
                <a:cs typeface="Arial"/>
                <a:sym typeface="Arial"/>
              </a:rPr>
              <a:t>prethodno narezanim </a:t>
            </a: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šunkama narasla i dosegla povijesni maksimum. Potražnja je stalno rasla, dosegnuvši najviši vrhunac 20. prosinca 2021., s </a:t>
            </a:r>
            <a:r>
              <a:rPr lang="hr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21280 </a:t>
            </a: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prodanih narezanih komada.</a:t>
            </a:r>
          </a:p>
          <a:p>
            <a:pPr algn="just">
              <a:buClr>
                <a:srgbClr val="8AD0D6"/>
              </a:buClr>
              <a:buSzPts val="1400"/>
            </a:pP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Dnevna potražnja pokazuje vrlo </a:t>
            </a:r>
            <a:r>
              <a:rPr lang="hr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volatilno ponašanje </a:t>
            </a: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, stoga agregacija potražnje kroz različite vremenske horizonte (tjedno, mjesečno </a:t>
            </a:r>
            <a:r>
              <a:rPr lang="hr" sz="1400" dirty="0" err="1">
                <a:latin typeface="Arial"/>
                <a:ea typeface="Arial"/>
                <a:cs typeface="Arial"/>
                <a:sym typeface="Arial"/>
              </a:rPr>
              <a:t>itd </a:t>
            </a: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.) pokazuje jasan </a:t>
            </a:r>
            <a:r>
              <a:rPr lang="hr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galopirajući trend potražnje </a:t>
            </a:r>
            <a:r>
              <a:rPr lang="hr" sz="1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3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5689" y="1446577"/>
            <a:ext cx="7003602" cy="359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1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34066" y="358114"/>
            <a:ext cx="92625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b="1" i="1" dirty="0">
                <a:latin typeface="Arial"/>
                <a:ea typeface="Arial"/>
                <a:cs typeface="Arial"/>
                <a:sym typeface="Arial"/>
              </a:rPr>
              <a:t>Slika 3</a:t>
            </a:r>
            <a:r>
              <a:rPr lang="hr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" i="1" dirty="0">
                <a:latin typeface="Arial"/>
                <a:ea typeface="Arial"/>
                <a:cs typeface="Arial"/>
                <a:sym typeface="Arial"/>
              </a:rPr>
              <a:t>Usporedni prikaz različitih vremenskih agregacija podataka (prvi panel - tjedni, drugi - mjesečni, treći - potražnja i povijesni prosjeci za svaki mjesec)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BA2DE5-D5FD-5071-B96A-6BC1EC901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12" y="1423555"/>
            <a:ext cx="8867071" cy="472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62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FF7B1-9496-337B-C64F-58DDE763F4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3" y="1043158"/>
            <a:ext cx="7453203" cy="5589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70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5;p7"/>
          <p:cNvSpPr txBox="1">
            <a:spLocks/>
          </p:cNvSpPr>
          <p:nvPr/>
        </p:nvSpPr>
        <p:spPr>
          <a:xfrm>
            <a:off x="1229791" y="1548649"/>
            <a:ext cx="9402274" cy="7408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</a:pPr>
            <a:endParaRPr lang="en-GB" sz="2200" i="1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346;p7"/>
              <p:cNvSpPr txBox="1">
                <a:spLocks/>
              </p:cNvSpPr>
              <p:nvPr/>
            </p:nvSpPr>
            <p:spPr>
              <a:xfrm>
                <a:off x="1390062" y="227289"/>
                <a:ext cx="9610855" cy="6288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Skup za učenje 1: siječanj 2015. – prosinac 2017.; skup za testiranje 1: siječanj 2018. – prosinac 2018.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Skup za obuku 2: siječanj 2015. – prosinac 2018.; skup za testiranje 2: siječanj 2019. – prosinac 2019.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Skup za obuku 3: siječanj 2015. – prosinac 2019.; skup za testiranje 3: siječanj 2020. – prosinac 2020.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Skup za obuku 4: siječanj 2015. – prosinac 2020.; skup za testiranje 4: siječanj 2021. – prosinac 2021.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Skup za obuku 5: siječanj 2015. – prosinac 2021.; skup za testiranje 5: siječanj 2022. – prosinac 2022.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Kako bismo usporedili zadane modele, koristili smo sljedeće metrike predviđanja: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srednja skalirana kvadratna pogreška (RMSSE)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srednja apsolutna postotna pogreška (MAPE) i</a:t>
                </a:r>
              </a:p>
              <a:p>
                <a:pPr marL="285750" indent="-285750" algn="just"/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pogreške predviđanja srednje apsolutne skalirane pogreške (MASE).</a:t>
                </a:r>
              </a:p>
              <a:p>
                <a:pPr marL="0" indent="0" algn="just" fontAlgn="base">
                  <a:buSzPts val="1000"/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 </a:t>
                </a:r>
              </a:p>
              <a:p>
                <a:pPr marL="0" indent="0" algn="just" fontAlgn="base">
                  <a:buSzPts val="1000"/>
                  <a:buFont typeface="Arial" panose="020B0604020202020204" pitchFamily="34" charset="0"/>
                  <a:buNone/>
                  <a:tabLst>
                    <a:tab pos="457200" algn="l"/>
                  </a:tabLst>
                </a:pPr>
                <a:r>
                  <a:rPr lang="hr" sz="1200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</a:rPr>
                  <a:t>Metrike su prikazane u jednadžbi 5.</a:t>
                </a:r>
              </a:p>
              <a:p>
                <a:pPr indent="0" algn="ctr" fontAlgn="base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𝑅𝑀𝑆𝑆𝐸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r>
                  <a:rPr lang="hr" sz="1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( 5 </a:t>
                </a:r>
                <a14:m>
                  <m:oMath xmlns:m="http://schemas.openxmlformats.org/officeDocument/2006/math"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𝑀𝐴𝑃𝐸</m:t>
                    </m:r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hr" sz="1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𝑀𝐴𝑆𝐸</m:t>
                    </m:r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ar-AE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hr" sz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​</a:t>
                </a:r>
              </a:p>
              <a:p>
                <a:pPr indent="0" algn="ctr" fontAlgn="base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hr" sz="12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endParaRPr lang="ar-AE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endParaRPr lang="ar-AE" sz="1200" i="1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r-A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ar-A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ar-AE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ar-AE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ar-AE" sz="1200" dirty="0">
                  <a:solidFill>
                    <a:schemeClr val="tx1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marL="114300" indent="0" algn="just"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hr" sz="1200" spc="1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Gdje </a:t>
                </a:r>
                <a:r>
                  <a:rPr lang="hr" sz="1200" i="1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y </a:t>
                </a:r>
                <a:r>
                  <a:rPr lang="hr" sz="1200" i="1" baseline="-25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t </a:t>
                </a:r>
                <a:r>
                  <a:rPr lang="hr" sz="1200" spc="15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predstavlja stvarni ishod promatrane potražnje,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sz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 je predviđena vrijednost, </a:t>
                </a:r>
                <a:r>
                  <a:rPr lang="hr" sz="1200" i="1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m </a:t>
                </a:r>
                <a:r>
                  <a:rPr lang="hr" sz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je broj sezonskih razdoblja, </a:t>
                </a:r>
                <a:r>
                  <a:rPr lang="hr" sz="1200" i="1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e </a:t>
                </a:r>
                <a:r>
                  <a:rPr lang="hr" sz="1200" i="1" baseline="-25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j </a:t>
                </a:r>
                <a:r>
                  <a:rPr lang="hr" sz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je </a:t>
                </a:r>
                <a:r>
                  <a:rPr lang="hr" sz="1200" i="1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j </a:t>
                </a:r>
                <a:r>
                  <a:rPr lang="hr" sz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-ti rezidual,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Helvetica" panose="020B0604020202020204" pitchFamily="34" charset="0"/>
                      </a:rPr>
                      <m:t>𝑗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Helvetica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1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, 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2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, …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r" sz="12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Helvetica" panose="020B0604020202020204" pitchFamily="34" charset="0"/>
                  </a:rPr>
                  <a:t>.</a:t>
                </a:r>
                <a:endParaRPr lang="ar-AE" sz="1200" dirty="0">
                  <a:solidFill>
                    <a:schemeClr val="tx1"/>
                  </a:solidFill>
                  <a:latin typeface="+mn-lt"/>
                  <a:ea typeface="Times New Roman" panose="02020603050405020304" pitchFamily="18" charset="0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1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1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1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1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1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39700" algn="just">
                  <a:buClr>
                    <a:srgbClr val="8AD0D6"/>
                  </a:buClr>
                  <a:buSzPts val="1400"/>
                  <a:buFont typeface="Arial" panose="020B0604020202020204" pitchFamily="34" charset="0"/>
                  <a:buNone/>
                </a:pPr>
                <a:endParaRPr lang="ar-AE" sz="10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76200" algn="just">
                  <a:buClr>
                    <a:srgbClr val="8AD0D6"/>
                  </a:buClr>
                  <a:buSzPts val="2400"/>
                  <a:buFont typeface="Arial" panose="020B0604020202020204" pitchFamily="34" charset="0"/>
                  <a:buNone/>
                </a:pPr>
                <a:endParaRPr lang="ar-AE" sz="1800" dirty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Google Shape;346;p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62" y="227289"/>
                <a:ext cx="9610855" cy="62888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3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4" name="Google Shape;348;p7"/>
          <p:cNvSpPr txBox="1"/>
          <p:nvPr/>
        </p:nvSpPr>
        <p:spPr>
          <a:xfrm>
            <a:off x="3612112" y="3097410"/>
            <a:ext cx="3772752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49;p7"/>
          <p:cNvSpPr txBox="1"/>
          <p:nvPr/>
        </p:nvSpPr>
        <p:spPr>
          <a:xfrm>
            <a:off x="5321385" y="4488347"/>
            <a:ext cx="4363924" cy="265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ts val="1400"/>
              <a:buFont typeface="Noto Sans Symbols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0175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2922" y="-109026"/>
            <a:ext cx="9745133" cy="1116542"/>
          </a:xfrm>
        </p:spPr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Podaci za obuku i testiranje (unakrsna validacija)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34066" y="358114"/>
            <a:ext cx="926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b="1" i="1" dirty="0">
                <a:latin typeface="Arial"/>
                <a:ea typeface="Arial"/>
                <a:cs typeface="Arial"/>
                <a:sym typeface="Arial"/>
              </a:rPr>
              <a:t>Slika 4. </a:t>
            </a:r>
            <a:r>
              <a:rPr lang="hr" i="1" dirty="0">
                <a:latin typeface="Arial"/>
                <a:ea typeface="Arial"/>
                <a:cs typeface="Arial"/>
                <a:sym typeface="Arial"/>
              </a:rPr>
              <a:t>Predviđanje uspješnosti prediktivnih algoritama u h-koraka unaprijed (prvi panel - RMSSE, drugi panel - MAPE, treći panel - MASE)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7962B-C2D6-4A40-7443-E47E6C39D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22" y="1156955"/>
            <a:ext cx="6819038" cy="5114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59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949" y="635001"/>
            <a:ext cx="5975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" b="1" i="1" dirty="0">
                <a:ea typeface="Times New Roman" panose="02020603050405020304" pitchFamily="18" charset="0"/>
              </a:rPr>
              <a:t>Tablica 1 </a:t>
            </a:r>
            <a:r>
              <a:rPr lang="hr" i="1" dirty="0">
                <a:ea typeface="Times New Roman" panose="02020603050405020304" pitchFamily="18" charset="0"/>
              </a:rPr>
              <a:t>Usporedni pregled različitih prediktivnih algoritama.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68A612-DEE5-65EC-9E52-06C525DD7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63605"/>
              </p:ext>
            </p:extLst>
          </p:nvPr>
        </p:nvGraphicFramePr>
        <p:xfrm>
          <a:off x="1465949" y="1120931"/>
          <a:ext cx="10515601" cy="998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525">
                  <a:extLst>
                    <a:ext uri="{9D8B030D-6E8A-4147-A177-3AD203B41FA5}">
                      <a16:colId xmlns:a16="http://schemas.microsoft.com/office/drawing/2014/main" val="3516097228"/>
                    </a:ext>
                  </a:extLst>
                </a:gridCol>
                <a:gridCol w="3339755">
                  <a:extLst>
                    <a:ext uri="{9D8B030D-6E8A-4147-A177-3AD203B41FA5}">
                      <a16:colId xmlns:a16="http://schemas.microsoft.com/office/drawing/2014/main" val="1039801964"/>
                    </a:ext>
                  </a:extLst>
                </a:gridCol>
                <a:gridCol w="2839212">
                  <a:extLst>
                    <a:ext uri="{9D8B030D-6E8A-4147-A177-3AD203B41FA5}">
                      <a16:colId xmlns:a16="http://schemas.microsoft.com/office/drawing/2014/main" val="3767539436"/>
                    </a:ext>
                  </a:extLst>
                </a:gridCol>
                <a:gridCol w="2837109">
                  <a:extLst>
                    <a:ext uri="{9D8B030D-6E8A-4147-A177-3AD203B41FA5}">
                      <a16:colId xmlns:a16="http://schemas.microsoft.com/office/drawing/2014/main" val="666099416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RMSSE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MAPE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MASE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9982273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NN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0,840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41,9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0,970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2492150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Prorok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1,07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38,8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>
                          <a:effectLst/>
                        </a:rPr>
                        <a:t>1.11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4964423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ARIMA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1,08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41.2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" sz="1600" dirty="0">
                          <a:effectLst/>
                        </a:rPr>
                        <a:t>1.15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2697796"/>
                  </a:ext>
                </a:extLst>
              </a:tr>
            </a:tbl>
          </a:graphicData>
        </a:graphic>
      </p:graphicFrame>
      <p:sp>
        <p:nvSpPr>
          <p:cNvPr id="7" name="Google Shape;345;p7">
            <a:extLst>
              <a:ext uri="{FF2B5EF4-FFF2-40B4-BE49-F238E27FC236}">
                <a16:creationId xmlns:a16="http://schemas.microsoft.com/office/drawing/2014/main" id="{5B962E39-EA52-360D-D3D6-66E9AFC484C0}"/>
              </a:ext>
            </a:extLst>
          </p:cNvPr>
          <p:cNvSpPr txBox="1">
            <a:spLocks/>
          </p:cNvSpPr>
          <p:nvPr/>
        </p:nvSpPr>
        <p:spPr>
          <a:xfrm>
            <a:off x="1364336" y="2235819"/>
            <a:ext cx="9402274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  <a:buSzPts val="2800"/>
              <a:buFont typeface="Arial"/>
              <a:buNone/>
            </a:pPr>
            <a:r>
              <a:rPr lang="hr" sz="1600" b="1" i="1" dirty="0">
                <a:latin typeface="Arial"/>
                <a:ea typeface="Arial"/>
                <a:cs typeface="Arial"/>
                <a:sym typeface="Arial"/>
              </a:rPr>
              <a:t>Slika 5. </a:t>
            </a:r>
            <a:r>
              <a:rPr lang="hr" sz="1600" i="1" dirty="0">
                <a:latin typeface="Arial"/>
                <a:ea typeface="Arial"/>
                <a:cs typeface="Arial"/>
                <a:sym typeface="Arial"/>
              </a:rPr>
              <a:t>Prognoze iz NN modela za sljedećih 12 koraka, popraćene intervalima predviđanja od 80% i 95%, ukazuju na održivi porast potražnje tijekom 2023. godine.</a:t>
            </a:r>
          </a:p>
        </p:txBody>
      </p:sp>
      <p:pic>
        <p:nvPicPr>
          <p:cNvPr id="8" name="Picture 7" descr="fig5">
            <a:extLst>
              <a:ext uri="{FF2B5EF4-FFF2-40B4-BE49-F238E27FC236}">
                <a16:creationId xmlns:a16="http://schemas.microsoft.com/office/drawing/2014/main" id="{1728E4BF-210B-DAC9-A168-4CD760AA7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9" y="2976708"/>
            <a:ext cx="5596467" cy="336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ZAKLJUČAK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sz="1800" dirty="0"/>
          </a:p>
          <a:p>
            <a:r>
              <a:rPr lang="hr" sz="1800" dirty="0"/>
              <a:t>Neizvjesnost oko tržišnih uvjeta i potražnje kupaca za proizvodima jedan je od temeljnih izazova u optimizaciji SC-a. Kada bi se potražnja mogla predvidjeti sa sigurnošću, SC procesi bi se u biti sveli na aktivnosti planiranja.</a:t>
            </a:r>
          </a:p>
          <a:p>
            <a:r>
              <a:rPr lang="hr" sz="1800" dirty="0"/>
              <a:t>Rezultati su pokazali značajan potencijal za trenutni i budući razvoj neuronskih mreža u kontekstu upravljačke strukture.</a:t>
            </a:r>
          </a:p>
          <a:p>
            <a:r>
              <a:rPr lang="hr" sz="1800" dirty="0"/>
              <a:t>Model neuronske mreže nadmašio je tradicionalno testirane metode, poput ARIMA-e, koja se široko koristi za predviđanje vremenskih serija, kao i Facebookov Prophet model, prepoznat kao jedna od današnjih najsuvremenijih tehnika predviđanja.</a:t>
            </a:r>
          </a:p>
          <a:p>
            <a:r>
              <a:rPr lang="hr" sz="1800" dirty="0"/>
              <a:t>Ova superiorna izvedba ističe sposobnost neuronske mreže da uhvati složene obrasce u podacima o potražnji koje konvencionalniji modeli mogu previdjeti.</a:t>
            </a:r>
          </a:p>
          <a:p>
            <a:r>
              <a:rPr lang="hr" sz="1800" dirty="0"/>
              <a:t>Model neuronske mreže trenutno je pod rigoroznim testiranjem kako bi se mogle proizvesti pouzdane buduće prognoze. Također, generiramo značajke kako bi model neuronske mreže mogao surađivati s kontrolom zaliha i generirati odluke o proizvodnji i naručivanju na temelju željene razine usluge i potražnje na tržištu.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Stupovi:</a:t>
            </a:r>
            <a:endParaRPr lang="pl-PL" dirty="0"/>
          </a:p>
        </p:txBody>
      </p:sp>
      <p:sp>
        <p:nvSpPr>
          <p:cNvPr id="7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8666509" y="598486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2</a:t>
            </a:fld>
            <a:endParaRPr sz="2000"/>
          </a:p>
        </p:txBody>
      </p:sp>
      <p:sp>
        <p:nvSpPr>
          <p:cNvPr id="8" name="Google Shape;174;p2"/>
          <p:cNvSpPr txBox="1"/>
          <p:nvPr/>
        </p:nvSpPr>
        <p:spPr>
          <a:xfrm>
            <a:off x="4647011" y="2140887"/>
            <a:ext cx="1906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OGRANIČENJA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5;p2"/>
          <p:cNvSpPr txBox="1"/>
          <p:nvPr/>
        </p:nvSpPr>
        <p:spPr>
          <a:xfrm>
            <a:off x="4848836" y="2503105"/>
            <a:ext cx="7055141" cy="53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Bučni i nestabilni </a:t>
            </a:r>
            <a:r>
              <a:rPr lang="hr"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podaci nakon Covida.</a:t>
            </a:r>
            <a:endParaRPr sz="1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Promjenjivi tržišni uvjeti (inflacija, cijene nafte i plina, novi oblici Covida itd.).</a:t>
            </a:r>
            <a:endParaRPr sz="1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76;p2"/>
          <p:cNvSpPr/>
          <p:nvPr/>
        </p:nvSpPr>
        <p:spPr>
          <a:xfrm>
            <a:off x="3635923" y="2031687"/>
            <a:ext cx="786384" cy="786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177;p2"/>
          <p:cNvSpPr txBox="1"/>
          <p:nvPr/>
        </p:nvSpPr>
        <p:spPr>
          <a:xfrm>
            <a:off x="3368426" y="5081701"/>
            <a:ext cx="33021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TRENUTNI REZULTATI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8;p2"/>
          <p:cNvSpPr txBox="1"/>
          <p:nvPr/>
        </p:nvSpPr>
        <p:spPr>
          <a:xfrm>
            <a:off x="3438865" y="5404594"/>
            <a:ext cx="8577430" cy="93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" dirty="0">
                <a:solidFill>
                  <a:schemeClr val="dk1"/>
                </a:solidFill>
              </a:rPr>
              <a:t>različite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modele umjetne inteligencije, a kao ključnog predstavnika odabrali smo neuronske mreže (NN) s unaprijednom povratnom vezom. Rad uključuje analizu NN u odnosu na najsuvremenije modele predviđanja, posebno Facebookov Prophet model i autoregresivni integrirani model pomičnog prosjeka .</a:t>
            </a:r>
            <a:endParaRPr lang="en-US"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79;p2"/>
          <p:cNvSpPr/>
          <p:nvPr/>
        </p:nvSpPr>
        <p:spPr>
          <a:xfrm>
            <a:off x="2630807" y="5119000"/>
            <a:ext cx="786384" cy="786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" name="Google Shape;180;p2"/>
          <p:cNvSpPr txBox="1"/>
          <p:nvPr/>
        </p:nvSpPr>
        <p:spPr>
          <a:xfrm>
            <a:off x="5062321" y="416057"/>
            <a:ext cx="1304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CILJEVI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81;p2"/>
          <p:cNvSpPr txBox="1"/>
          <p:nvPr/>
        </p:nvSpPr>
        <p:spPr>
          <a:xfrm>
            <a:off x="5062321" y="763208"/>
            <a:ext cx="6951900" cy="112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Istražite jesu li trenutni obrasci potražnje samo privremene fluktuacije ili pokazatelj nove stvarnosti.</a:t>
            </a:r>
            <a:endParaRPr lang="sr-Cyrl-RS"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dirty="0">
                <a:solidFill>
                  <a:schemeClr val="dk1"/>
                </a:solidFill>
              </a:rPr>
              <a:t>Poseban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naglasak na testiranju mogućnosti i performansi algoritama umjetne inteligencije (AI) u kontekstima SC-a.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82;p2"/>
          <p:cNvSpPr/>
          <p:nvPr/>
        </p:nvSpPr>
        <p:spPr>
          <a:xfrm>
            <a:off x="4137986" y="763535"/>
            <a:ext cx="786384" cy="786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Google Shape;183;p2"/>
          <p:cNvSpPr txBox="1"/>
          <p:nvPr/>
        </p:nvSpPr>
        <p:spPr>
          <a:xfrm>
            <a:off x="4006313" y="3172230"/>
            <a:ext cx="30464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TRENUTNE AKTIVNOSTI</a:t>
            </a:r>
            <a:endParaRPr sz="16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4;p2"/>
          <p:cNvSpPr txBox="1"/>
          <p:nvPr/>
        </p:nvSpPr>
        <p:spPr>
          <a:xfrm>
            <a:off x="4035240" y="3450197"/>
            <a:ext cx="7940580" cy="1238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285750" marR="0" lvl="0" indent="-2857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Provjera podataka ( </a:t>
            </a:r>
            <a:r>
              <a:rPr lang="hr" sz="14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duplikati i lažni unosi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Istraživanje </a:t>
            </a:r>
            <a:r>
              <a:rPr lang="hr" sz="14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obrazaca potražnje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prije i poslije Covida.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dirty="0">
                <a:solidFill>
                  <a:schemeClr val="dk1"/>
                </a:solidFill>
              </a:rPr>
              <a:t>Testiranje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različitih </a:t>
            </a:r>
            <a:r>
              <a:rPr lang="hr" sz="14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modela predviđanja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Postavljanje temelja za </a:t>
            </a:r>
            <a:r>
              <a:rPr lang="hr" sz="1400" b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optimizaciju </a:t>
            </a:r>
            <a:r>
              <a:rPr lang="hr" sz="1400" b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svih logističkih procesa.</a:t>
            </a:r>
            <a:endParaRPr sz="14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5;p2"/>
          <p:cNvSpPr/>
          <p:nvPr/>
        </p:nvSpPr>
        <p:spPr>
          <a:xfrm>
            <a:off x="3091525" y="3357516"/>
            <a:ext cx="786384" cy="786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Google Shape;186;p2"/>
          <p:cNvSpPr/>
          <p:nvPr/>
        </p:nvSpPr>
        <p:spPr>
          <a:xfrm>
            <a:off x="4346219" y="965749"/>
            <a:ext cx="369919" cy="381957"/>
          </a:xfrm>
          <a:custGeom>
            <a:avLst/>
            <a:gdLst/>
            <a:ahLst/>
            <a:cxnLst/>
            <a:rect l="l" t="t" r="r" b="b"/>
            <a:pathLst>
              <a:path w="158757" h="164742" extrusionOk="0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187;p2"/>
          <p:cNvSpPr/>
          <p:nvPr/>
        </p:nvSpPr>
        <p:spPr>
          <a:xfrm>
            <a:off x="2782297" y="5210635"/>
            <a:ext cx="493588" cy="423546"/>
          </a:xfrm>
          <a:custGeom>
            <a:avLst/>
            <a:gdLst/>
            <a:ahLst/>
            <a:cxnLst/>
            <a:rect l="l" t="t" r="r" b="b"/>
            <a:pathLst>
              <a:path w="212659" h="182199" extrusionOk="0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188;p2"/>
          <p:cNvSpPr/>
          <p:nvPr/>
        </p:nvSpPr>
        <p:spPr>
          <a:xfrm>
            <a:off x="3326024" y="3532657"/>
            <a:ext cx="317386" cy="419168"/>
          </a:xfrm>
          <a:custGeom>
            <a:avLst/>
            <a:gdLst/>
            <a:ahLst/>
            <a:cxnLst/>
            <a:rect l="l" t="t" r="r" b="b"/>
            <a:pathLst>
              <a:path w="136167" h="180612" extrusionOk="0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89;p2"/>
          <p:cNvSpPr/>
          <p:nvPr/>
        </p:nvSpPr>
        <p:spPr>
          <a:xfrm>
            <a:off x="3831570" y="2315249"/>
            <a:ext cx="395089" cy="241869"/>
          </a:xfrm>
          <a:custGeom>
            <a:avLst/>
            <a:gdLst/>
            <a:ahLst/>
            <a:cxnLst/>
            <a:rect l="l" t="t" r="r" b="b"/>
            <a:pathLst>
              <a:path w="169501" h="104417" extrusionOk="0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Metodologija: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Google Shape;3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7934" y="1224624"/>
            <a:ext cx="8715375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Facebookov prorok u akciji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1608665" y="1358181"/>
            <a:ext cx="8314267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ts val="2400"/>
              <a:buChar char="•"/>
            </a:pPr>
            <a:r>
              <a:rPr lang="hr" dirty="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lang="hr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fazi razvoja </a:t>
            </a:r>
            <a:r>
              <a:rPr lang="hr" dirty="0">
                <a:latin typeface="Arial"/>
                <a:ea typeface="Arial"/>
                <a:cs typeface="Arial"/>
                <a:sym typeface="Arial"/>
              </a:rPr>
              <a:t>, trenutni otvoreni kod na </a:t>
            </a:r>
            <a:r>
              <a:rPr lang="hr" dirty="0" err="1">
                <a:latin typeface="Arial"/>
                <a:ea typeface="Arial"/>
                <a:cs typeface="Arial"/>
                <a:sym typeface="Arial"/>
              </a:rPr>
              <a:t>GitHubu </a:t>
            </a:r>
            <a:r>
              <a:rPr lang="hr" dirty="0"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F4EFB-1681-CB02-20B8-0AF98418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30" y="1920155"/>
            <a:ext cx="6553716" cy="35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Facebookov Prorok u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Prophet se može smatrati nelinearnim regresijskim modelom oblika:</a:t>
            </a:r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r>
              <a:rPr lang="hr" sz="1800" dirty="0"/>
              <a:t>gdje g</a:t>
            </a:r>
            <a:r>
              <a:rPr lang="hr" sz="1800" baseline="-25000" dirty="0"/>
              <a:t>t</a:t>
            </a:r>
            <a:r>
              <a:rPr lang="hr" sz="1800" dirty="0"/>
              <a:t> opisuje segmentno-linearni trend (ili „izraz rasta“), s</a:t>
            </a:r>
            <a:r>
              <a:rPr lang="hr" sz="1800" baseline="-25000" dirty="0"/>
              <a:t>t</a:t>
            </a:r>
            <a:r>
              <a:rPr lang="hr" sz="1800" dirty="0"/>
              <a:t> opisuje različite sezonske obrasce, h</a:t>
            </a:r>
            <a:r>
              <a:rPr lang="hr" sz="1800" baseline="-25000" dirty="0"/>
              <a:t>t</a:t>
            </a:r>
            <a:r>
              <a:rPr lang="hr" sz="1800" dirty="0"/>
              <a:t> obuhvaća učinke praznika, a ε</a:t>
            </a:r>
            <a:r>
              <a:rPr lang="hr" sz="1800" baseline="-25000" dirty="0"/>
              <a:t>t</a:t>
            </a:r>
            <a:r>
              <a:rPr lang="hr" sz="1800" dirty="0"/>
              <a:t> je izraz pogreške bijelog šuma. Prorok se koristi u mnogim aplikacijama na Facebooku za izradu pouzdanih prognoza za planiranje i postavljanje ciljeva. Facebook je otkrio da u većini slučajeva daje bolje rezultate od bilo kojeg drugog pristupa.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96" y="2383895"/>
            <a:ext cx="2962275" cy="447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397A3D-EEE6-2A0E-C6DA-6AF9F8EF1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95" y="4283785"/>
            <a:ext cx="3782071" cy="21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Struktura umjetne inteligencije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Glavna područja i podoblasti umjetne inteligencije</a:t>
            </a:r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370B5-4822-E9D0-78DC-E5C8F9FEA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02" y="2213446"/>
            <a:ext cx="5650565" cy="430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Struktura umjetne inteligencije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8AD0D6"/>
              </a:buClr>
              <a:buSzPts val="2400"/>
            </a:pPr>
            <a:r>
              <a:rPr lang="hr" sz="1800" dirty="0">
                <a:latin typeface="Arial"/>
                <a:ea typeface="Arial"/>
                <a:cs typeface="Arial"/>
                <a:sym typeface="Arial"/>
              </a:rPr>
              <a:t>Struktura metodologije:</a:t>
            </a:r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8E703-69E8-6BD8-872C-0E9CB3EB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2292489"/>
            <a:ext cx="4859867" cy="403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33534" y="1860689"/>
                <a:ext cx="5215466" cy="3563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0510" algn="just"/>
                <a:r>
                  <a:rPr lang="h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Modeli neuronskih mreža nude širok raspon mogućnosti, ali za potrebe ovog istraživanja suzili smo fokus na mreže s unaprijednom vezom i jednim skrivenim slojem. Neuronizirana mreža predstavljena je jednadžbom:</a:t>
                </a:r>
              </a:p>
              <a:p>
                <a:pPr indent="270510" algn="just"/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h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70510"/>
                <a:r>
                  <a:rPr lang="h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aktivacijskom funkcijom u svakom čvoru mreže:</a:t>
                </a: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534" y="1860689"/>
                <a:ext cx="5215466" cy="3563540"/>
              </a:xfrm>
              <a:prstGeom prst="rect">
                <a:avLst/>
              </a:prstGeom>
              <a:blipFill rotWithShape="0">
                <a:blip r:embed="rId3"/>
                <a:stretch>
                  <a:fillRect l="-1051" t="-855" r="-935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49867" y="2404533"/>
            <a:ext cx="1397000" cy="572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Ulazni sloj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3067" y="2404533"/>
            <a:ext cx="1397000" cy="572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Skriveni sloj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5534" y="2404533"/>
            <a:ext cx="1397000" cy="572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Izlazni sloj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STUDIJA SLUČAJA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13958"/>
            <a:ext cx="10515600" cy="4351338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hr" sz="1800" dirty="0"/>
              <a:t>Imajući u vidu tržišno okruženje koje mijenja način razmišljanja, neuronska mreža će koristiti različite ulazne podatke (povijesne podatke, društvene čimbenike, podatke o </a:t>
            </a:r>
            <a:r>
              <a:rPr lang="hr" sz="1800" dirty="0" err="1"/>
              <a:t>Covidu </a:t>
            </a:r>
            <a:r>
              <a:rPr lang="hr" sz="1800" dirty="0"/>
              <a:t>-19, indeks potrošačkih cijena, maloprodajne cijene, promocije itd.).</a:t>
            </a:r>
          </a:p>
          <a:p>
            <a:r>
              <a:rPr lang="hr" sz="1800" dirty="0"/>
              <a:t>NN će generirati buduće prognoze potražnje za svaki proizvod od šunke, svaku kategoriju proizvoda od šunke, svakog kupca i na ukupnoj razini (razini proizvodnje).</a:t>
            </a:r>
          </a:p>
          <a:p>
            <a:endParaRPr lang="en-GB" sz="1800" dirty="0"/>
          </a:p>
          <a:p>
            <a:r>
              <a:rPr lang="hr" sz="1800" b="1" dirty="0"/>
              <a:t>Buduće akcije (koje će se dogoditi):</a:t>
            </a:r>
          </a:p>
          <a:p>
            <a:r>
              <a:rPr lang="hr" sz="1800" dirty="0"/>
              <a:t>DSS će odmah odrediti optimalne razine zaliha za svaki proizvod od šunke (Dizajn zaliha).</a:t>
            </a:r>
          </a:p>
          <a:p>
            <a:r>
              <a:rPr lang="hr" sz="1800" dirty="0"/>
              <a:t>Osim toga, DSS će moći pokrenuti proizvodnju (pametnu proizvodnju) šunke.</a:t>
            </a:r>
          </a:p>
          <a:p>
            <a:r>
              <a:rPr lang="hr" sz="1800" dirty="0"/>
              <a:t>Konačno, DSS će generirati narudžbe šunke putem plana materijalnih resursa (MRP), što će generirati buduće narudžbe od lokalnih proizvođača sirove šunke.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24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i="1" dirty="0">
                <a:latin typeface="Arial"/>
                <a:ea typeface="Arial"/>
                <a:cs typeface="Arial"/>
                <a:sym typeface="Arial"/>
              </a:rPr>
              <a:t>STUDIJA SLUČAJA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Google Shape;3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9134" y="1354666"/>
            <a:ext cx="4080933" cy="528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06D3E-4FCE-4363-B6B6-DAB6CB88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infopath/2007/PartnerControls"/>
    <ds:schemaRef ds:uri="a92fe6ce-cc5e-4661-b3e6-d9d5535f70b5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d9bddfac-6dc9-4958-8f35-4d0da3af229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1088</Words>
  <Application>Microsoft Office PowerPoint</Application>
  <PresentationFormat>Panoramiczny</PresentationFormat>
  <Paragraphs>137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Lato Light</vt:lpstr>
      <vt:lpstr>Noto Sans Symbols</vt:lpstr>
      <vt:lpstr>Tahoma</vt:lpstr>
      <vt:lpstr>Times New Roman</vt:lpstr>
      <vt:lpstr>Motyw pakietu Office</vt:lpstr>
      <vt:lpstr>Demo umjetne inteligencije</vt:lpstr>
      <vt:lpstr>Stupovi:</vt:lpstr>
      <vt:lpstr>Metodologija:</vt:lpstr>
      <vt:lpstr>Facebookov prorok u akciji</vt:lpstr>
      <vt:lpstr>Facebookov Prorok u </vt:lpstr>
      <vt:lpstr>Struktura umjetne inteligencije</vt:lpstr>
      <vt:lpstr>Struktura umjetne inteligencije</vt:lpstr>
      <vt:lpstr>STUDIJA SLUČAJA</vt:lpstr>
      <vt:lpstr>STUDIJA SLUČAJA</vt:lpstr>
      <vt:lpstr>STUDIJA SLUČAJA</vt:lpstr>
      <vt:lpstr>Prezentacja programu PowerPoint</vt:lpstr>
      <vt:lpstr>Prezentacja programu PowerPoint</vt:lpstr>
      <vt:lpstr>Podaci za obuku i testiranje (unakrsna validacija)</vt:lpstr>
      <vt:lpstr>Prezentacja programu PowerPoint</vt:lpstr>
      <vt:lpstr>Prezentacja programu PowerPoint</vt:lpstr>
      <vt:lpstr>ZAKLJUČAK</vt:lpstr>
      <vt:lpstr>Authors:  Dario Šebalj Dejan Mirčetić Michał Adamczak   Final version: June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43</cp:revision>
  <dcterms:created xsi:type="dcterms:W3CDTF">2023-07-06T12:09:08Z</dcterms:created>
  <dcterms:modified xsi:type="dcterms:W3CDTF">2025-11-06T10:44:55Z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