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48" r:id="rId4"/>
  </p:sldMasterIdLst>
  <p:sldIdLst>
    <p:sldId id="256" r:id="rId5"/>
    <p:sldId id="264" r:id="rId6"/>
    <p:sldId id="262" r:id="rId7"/>
    <p:sldId id="267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90" r:id="rId21"/>
    <p:sldId id="263" r:id="rId22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AEAEAE"/>
    <a:srgbClr val="FFFFFF"/>
    <a:srgbClr val="292928"/>
    <a:srgbClr val="1065AB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Franjković" userId="db421b58-4577-4f18-b93d-16e533ccff6a" providerId="ADAL" clId="{D5BCCA3B-A04D-4175-A2A8-24D728FB488B}"/>
    <pc:docChg chg="custSel delSld modSld">
      <pc:chgData name="Jelena Franjković" userId="db421b58-4577-4f18-b93d-16e533ccff6a" providerId="ADAL" clId="{D5BCCA3B-A04D-4175-A2A8-24D728FB488B}" dt="2025-10-24T11:37:51.104" v="33" actId="2696"/>
      <pc:docMkLst>
        <pc:docMk/>
      </pc:docMkLst>
      <pc:sldChg chg="addSp delSp">
        <pc:chgData name="Jelena Franjković" userId="db421b58-4577-4f18-b93d-16e533ccff6a" providerId="ADAL" clId="{D5BCCA3B-A04D-4175-A2A8-24D728FB488B}" dt="2025-10-24T11:24:37.387" v="1"/>
        <pc:sldMkLst>
          <pc:docMk/>
          <pc:sldMk cId="2920479427" sldId="256"/>
        </pc:sldMkLst>
        <pc:spChg chg="add">
          <ac:chgData name="Jelena Franjković" userId="db421b58-4577-4f18-b93d-16e533ccff6a" providerId="ADAL" clId="{D5BCCA3B-A04D-4175-A2A8-24D728FB488B}" dt="2025-10-24T11:24:37.387" v="1"/>
          <ac:spMkLst>
            <pc:docMk/>
            <pc:sldMk cId="2920479427" sldId="256"/>
            <ac:spMk id="16" creationId="{A652B028-E509-4A62-83DB-7C434E9DFE3B}"/>
          </ac:spMkLst>
        </pc:spChg>
        <pc:picChg chg="del">
          <ac:chgData name="Jelena Franjković" userId="db421b58-4577-4f18-b93d-16e533ccff6a" providerId="ADAL" clId="{D5BCCA3B-A04D-4175-A2A8-24D728FB488B}" dt="2025-10-24T11:24:35.775" v="0" actId="478"/>
          <ac:picMkLst>
            <pc:docMk/>
            <pc:sldMk cId="2920479427" sldId="256"/>
            <ac:picMk id="15" creationId="{D7224C4C-24EB-12AA-C4A4-857DC41FB544}"/>
          </ac:picMkLst>
        </pc:picChg>
      </pc:sldChg>
      <pc:sldChg chg="addSp">
        <pc:chgData name="Jelena Franjković" userId="db421b58-4577-4f18-b93d-16e533ccff6a" providerId="ADAL" clId="{D5BCCA3B-A04D-4175-A2A8-24D728FB488B}" dt="2025-10-24T11:24:54.599" v="3"/>
        <pc:sldMkLst>
          <pc:docMk/>
          <pc:sldMk cId="1952772968" sldId="262"/>
        </pc:sldMkLst>
        <pc:spChg chg="add">
          <ac:chgData name="Jelena Franjković" userId="db421b58-4577-4f18-b93d-16e533ccff6a" providerId="ADAL" clId="{D5BCCA3B-A04D-4175-A2A8-24D728FB488B}" dt="2025-10-24T11:24:54.599" v="3"/>
          <ac:spMkLst>
            <pc:docMk/>
            <pc:sldMk cId="1952772968" sldId="262"/>
            <ac:spMk id="6" creationId="{E4174A6E-98AF-4DF1-9DDB-72FA57A657E7}"/>
          </ac:spMkLst>
        </pc:spChg>
      </pc:sldChg>
      <pc:sldChg chg="addSp">
        <pc:chgData name="Jelena Franjković" userId="db421b58-4577-4f18-b93d-16e533ccff6a" providerId="ADAL" clId="{D5BCCA3B-A04D-4175-A2A8-24D728FB488B}" dt="2025-10-24T11:25:36.992" v="17"/>
        <pc:sldMkLst>
          <pc:docMk/>
          <pc:sldMk cId="4020019421" sldId="263"/>
        </pc:sldMkLst>
        <pc:spChg chg="add">
          <ac:chgData name="Jelena Franjković" userId="db421b58-4577-4f18-b93d-16e533ccff6a" providerId="ADAL" clId="{D5BCCA3B-A04D-4175-A2A8-24D728FB488B}" dt="2025-10-24T11:25:36.992" v="17"/>
          <ac:spMkLst>
            <pc:docMk/>
            <pc:sldMk cId="4020019421" sldId="263"/>
            <ac:spMk id="4" creationId="{ECBD2994-6D28-4616-B326-4CF87A38C726}"/>
          </ac:spMkLst>
        </pc:spChg>
      </pc:sldChg>
      <pc:sldChg chg="addSp">
        <pc:chgData name="Jelena Franjković" userId="db421b58-4577-4f18-b93d-16e533ccff6a" providerId="ADAL" clId="{D5BCCA3B-A04D-4175-A2A8-24D728FB488B}" dt="2025-10-24T11:24:50.881" v="2"/>
        <pc:sldMkLst>
          <pc:docMk/>
          <pc:sldMk cId="1254930911" sldId="264"/>
        </pc:sldMkLst>
        <pc:spChg chg="add">
          <ac:chgData name="Jelena Franjković" userId="db421b58-4577-4f18-b93d-16e533ccff6a" providerId="ADAL" clId="{D5BCCA3B-A04D-4175-A2A8-24D728FB488B}" dt="2025-10-24T11:24:50.881" v="2"/>
          <ac:spMkLst>
            <pc:docMk/>
            <pc:sldMk cId="1254930911" sldId="264"/>
            <ac:spMk id="5" creationId="{A524B7BB-0B4E-4ADB-B49E-6D9474AE5857}"/>
          </ac:spMkLst>
        </pc:spChg>
      </pc:sldChg>
      <pc:sldChg chg="addSp">
        <pc:chgData name="Jelena Franjković" userId="db421b58-4577-4f18-b93d-16e533ccff6a" providerId="ADAL" clId="{D5BCCA3B-A04D-4175-A2A8-24D728FB488B}" dt="2025-10-24T11:24:57.186" v="4"/>
        <pc:sldMkLst>
          <pc:docMk/>
          <pc:sldMk cId="1329896045" sldId="267"/>
        </pc:sldMkLst>
        <pc:spChg chg="add">
          <ac:chgData name="Jelena Franjković" userId="db421b58-4577-4f18-b93d-16e533ccff6a" providerId="ADAL" clId="{D5BCCA3B-A04D-4175-A2A8-24D728FB488B}" dt="2025-10-24T11:24:57.186" v="4"/>
          <ac:spMkLst>
            <pc:docMk/>
            <pc:sldMk cId="1329896045" sldId="267"/>
            <ac:spMk id="6" creationId="{D81C4AF4-661D-4078-9E12-481F77EB136D}"/>
          </ac:spMkLst>
        </pc:spChg>
      </pc:sldChg>
      <pc:sldChg chg="addSp">
        <pc:chgData name="Jelena Franjković" userId="db421b58-4577-4f18-b93d-16e533ccff6a" providerId="ADAL" clId="{D5BCCA3B-A04D-4175-A2A8-24D728FB488B}" dt="2025-10-24T11:25:00.313" v="5"/>
        <pc:sldMkLst>
          <pc:docMk/>
          <pc:sldMk cId="3521909197" sldId="272"/>
        </pc:sldMkLst>
        <pc:spChg chg="add">
          <ac:chgData name="Jelena Franjković" userId="db421b58-4577-4f18-b93d-16e533ccff6a" providerId="ADAL" clId="{D5BCCA3B-A04D-4175-A2A8-24D728FB488B}" dt="2025-10-24T11:25:00.313" v="5"/>
          <ac:spMkLst>
            <pc:docMk/>
            <pc:sldMk cId="3521909197" sldId="272"/>
            <ac:spMk id="7" creationId="{51D21BC0-68A1-4C5D-AF08-64E953D9D606}"/>
          </ac:spMkLst>
        </pc:spChg>
      </pc:sldChg>
      <pc:sldChg chg="addSp">
        <pc:chgData name="Jelena Franjković" userId="db421b58-4577-4f18-b93d-16e533ccff6a" providerId="ADAL" clId="{D5BCCA3B-A04D-4175-A2A8-24D728FB488B}" dt="2025-10-24T11:25:02.920" v="6"/>
        <pc:sldMkLst>
          <pc:docMk/>
          <pc:sldMk cId="513750705" sldId="273"/>
        </pc:sldMkLst>
        <pc:spChg chg="add">
          <ac:chgData name="Jelena Franjković" userId="db421b58-4577-4f18-b93d-16e533ccff6a" providerId="ADAL" clId="{D5BCCA3B-A04D-4175-A2A8-24D728FB488B}" dt="2025-10-24T11:25:02.920" v="6"/>
          <ac:spMkLst>
            <pc:docMk/>
            <pc:sldMk cId="513750705" sldId="273"/>
            <ac:spMk id="11" creationId="{6126E402-4EB5-4CB0-BE09-D31AA4A2F5D6}"/>
          </ac:spMkLst>
        </pc:spChg>
      </pc:sldChg>
      <pc:sldChg chg="addSp">
        <pc:chgData name="Jelena Franjković" userId="db421b58-4577-4f18-b93d-16e533ccff6a" providerId="ADAL" clId="{D5BCCA3B-A04D-4175-A2A8-24D728FB488B}" dt="2025-10-24T11:25:05.612" v="7"/>
        <pc:sldMkLst>
          <pc:docMk/>
          <pc:sldMk cId="195660814" sldId="274"/>
        </pc:sldMkLst>
        <pc:spChg chg="add">
          <ac:chgData name="Jelena Franjković" userId="db421b58-4577-4f18-b93d-16e533ccff6a" providerId="ADAL" clId="{D5BCCA3B-A04D-4175-A2A8-24D728FB488B}" dt="2025-10-24T11:25:05.612" v="7"/>
          <ac:spMkLst>
            <pc:docMk/>
            <pc:sldMk cId="195660814" sldId="274"/>
            <ac:spMk id="10" creationId="{543D1513-3417-41A6-8F93-D3B6B59F6F7E}"/>
          </ac:spMkLst>
        </pc:spChg>
      </pc:sldChg>
      <pc:sldChg chg="addSp">
        <pc:chgData name="Jelena Franjković" userId="db421b58-4577-4f18-b93d-16e533ccff6a" providerId="ADAL" clId="{D5BCCA3B-A04D-4175-A2A8-24D728FB488B}" dt="2025-10-24T11:25:08.064" v="8"/>
        <pc:sldMkLst>
          <pc:docMk/>
          <pc:sldMk cId="4141129513" sldId="275"/>
        </pc:sldMkLst>
        <pc:spChg chg="add">
          <ac:chgData name="Jelena Franjković" userId="db421b58-4577-4f18-b93d-16e533ccff6a" providerId="ADAL" clId="{D5BCCA3B-A04D-4175-A2A8-24D728FB488B}" dt="2025-10-24T11:25:08.064" v="8"/>
          <ac:spMkLst>
            <pc:docMk/>
            <pc:sldMk cId="4141129513" sldId="275"/>
            <ac:spMk id="8" creationId="{DE6BB785-A511-4E92-9FB1-9498D105F444}"/>
          </ac:spMkLst>
        </pc:spChg>
      </pc:sldChg>
      <pc:sldChg chg="addSp">
        <pc:chgData name="Jelena Franjković" userId="db421b58-4577-4f18-b93d-16e533ccff6a" providerId="ADAL" clId="{D5BCCA3B-A04D-4175-A2A8-24D728FB488B}" dt="2025-10-24T11:25:10.396" v="9"/>
        <pc:sldMkLst>
          <pc:docMk/>
          <pc:sldMk cId="324942775" sldId="276"/>
        </pc:sldMkLst>
        <pc:spChg chg="add">
          <ac:chgData name="Jelena Franjković" userId="db421b58-4577-4f18-b93d-16e533ccff6a" providerId="ADAL" clId="{D5BCCA3B-A04D-4175-A2A8-24D728FB488B}" dt="2025-10-24T11:25:10.396" v="9"/>
          <ac:spMkLst>
            <pc:docMk/>
            <pc:sldMk cId="324942775" sldId="276"/>
            <ac:spMk id="5" creationId="{B8BDFD51-421A-49B6-B482-0CE998970CD3}"/>
          </ac:spMkLst>
        </pc:spChg>
      </pc:sldChg>
      <pc:sldChg chg="addSp">
        <pc:chgData name="Jelena Franjković" userId="db421b58-4577-4f18-b93d-16e533ccff6a" providerId="ADAL" clId="{D5BCCA3B-A04D-4175-A2A8-24D728FB488B}" dt="2025-10-24T11:25:13.311" v="10"/>
        <pc:sldMkLst>
          <pc:docMk/>
          <pc:sldMk cId="1714049655" sldId="277"/>
        </pc:sldMkLst>
        <pc:spChg chg="add">
          <ac:chgData name="Jelena Franjković" userId="db421b58-4577-4f18-b93d-16e533ccff6a" providerId="ADAL" clId="{D5BCCA3B-A04D-4175-A2A8-24D728FB488B}" dt="2025-10-24T11:25:13.311" v="10"/>
          <ac:spMkLst>
            <pc:docMk/>
            <pc:sldMk cId="1714049655" sldId="277"/>
            <ac:spMk id="8" creationId="{BE18E9BF-1A95-47DB-9A84-2D2B43AC0855}"/>
          </ac:spMkLst>
        </pc:spChg>
      </pc:sldChg>
      <pc:sldChg chg="addSp">
        <pc:chgData name="Jelena Franjković" userId="db421b58-4577-4f18-b93d-16e533ccff6a" providerId="ADAL" clId="{D5BCCA3B-A04D-4175-A2A8-24D728FB488B}" dt="2025-10-24T11:25:15.991" v="11"/>
        <pc:sldMkLst>
          <pc:docMk/>
          <pc:sldMk cId="4033219378" sldId="278"/>
        </pc:sldMkLst>
        <pc:spChg chg="add">
          <ac:chgData name="Jelena Franjković" userId="db421b58-4577-4f18-b93d-16e533ccff6a" providerId="ADAL" clId="{D5BCCA3B-A04D-4175-A2A8-24D728FB488B}" dt="2025-10-24T11:25:15.991" v="11"/>
          <ac:spMkLst>
            <pc:docMk/>
            <pc:sldMk cId="4033219378" sldId="278"/>
            <ac:spMk id="5" creationId="{6FF6F70B-F9AA-4613-BAD6-C3FA38E339A8}"/>
          </ac:spMkLst>
        </pc:spChg>
      </pc:sldChg>
      <pc:sldChg chg="addSp">
        <pc:chgData name="Jelena Franjković" userId="db421b58-4577-4f18-b93d-16e533ccff6a" providerId="ADAL" clId="{D5BCCA3B-A04D-4175-A2A8-24D728FB488B}" dt="2025-10-24T11:25:18.606" v="12"/>
        <pc:sldMkLst>
          <pc:docMk/>
          <pc:sldMk cId="2159684107" sldId="279"/>
        </pc:sldMkLst>
        <pc:spChg chg="add">
          <ac:chgData name="Jelena Franjković" userId="db421b58-4577-4f18-b93d-16e533ccff6a" providerId="ADAL" clId="{D5BCCA3B-A04D-4175-A2A8-24D728FB488B}" dt="2025-10-24T11:25:18.606" v="12"/>
          <ac:spMkLst>
            <pc:docMk/>
            <pc:sldMk cId="2159684107" sldId="279"/>
            <ac:spMk id="5" creationId="{8AA2168C-B353-45EE-981B-532E7C10460E}"/>
          </ac:spMkLst>
        </pc:spChg>
      </pc:sldChg>
      <pc:sldChg chg="addSp">
        <pc:chgData name="Jelena Franjković" userId="db421b58-4577-4f18-b93d-16e533ccff6a" providerId="ADAL" clId="{D5BCCA3B-A04D-4175-A2A8-24D728FB488B}" dt="2025-10-24T11:25:22.415" v="13"/>
        <pc:sldMkLst>
          <pc:docMk/>
          <pc:sldMk cId="101900035" sldId="280"/>
        </pc:sldMkLst>
        <pc:spChg chg="add">
          <ac:chgData name="Jelena Franjković" userId="db421b58-4577-4f18-b93d-16e533ccff6a" providerId="ADAL" clId="{D5BCCA3B-A04D-4175-A2A8-24D728FB488B}" dt="2025-10-24T11:25:22.415" v="13"/>
          <ac:spMkLst>
            <pc:docMk/>
            <pc:sldMk cId="101900035" sldId="280"/>
            <ac:spMk id="6" creationId="{ED29142D-83EE-43D2-9332-B45489F06487}"/>
          </ac:spMkLst>
        </pc:spChg>
      </pc:sldChg>
      <pc:sldChg chg="addSp">
        <pc:chgData name="Jelena Franjković" userId="db421b58-4577-4f18-b93d-16e533ccff6a" providerId="ADAL" clId="{D5BCCA3B-A04D-4175-A2A8-24D728FB488B}" dt="2025-10-24T11:25:27.019" v="14"/>
        <pc:sldMkLst>
          <pc:docMk/>
          <pc:sldMk cId="394663578" sldId="281"/>
        </pc:sldMkLst>
        <pc:spChg chg="add">
          <ac:chgData name="Jelena Franjković" userId="db421b58-4577-4f18-b93d-16e533ccff6a" providerId="ADAL" clId="{D5BCCA3B-A04D-4175-A2A8-24D728FB488B}" dt="2025-10-24T11:25:27.019" v="14"/>
          <ac:spMkLst>
            <pc:docMk/>
            <pc:sldMk cId="394663578" sldId="281"/>
            <ac:spMk id="7" creationId="{379245B5-B63E-485A-A901-6E57A7458156}"/>
          </ac:spMkLst>
        </pc:spChg>
      </pc:sldChg>
      <pc:sldChg chg="addSp">
        <pc:chgData name="Jelena Franjković" userId="db421b58-4577-4f18-b93d-16e533ccff6a" providerId="ADAL" clId="{D5BCCA3B-A04D-4175-A2A8-24D728FB488B}" dt="2025-10-24T11:25:30.023" v="15"/>
        <pc:sldMkLst>
          <pc:docMk/>
          <pc:sldMk cId="3847577616" sldId="282"/>
        </pc:sldMkLst>
        <pc:spChg chg="add">
          <ac:chgData name="Jelena Franjković" userId="db421b58-4577-4f18-b93d-16e533ccff6a" providerId="ADAL" clId="{D5BCCA3B-A04D-4175-A2A8-24D728FB488B}" dt="2025-10-24T11:25:30.023" v="15"/>
          <ac:spMkLst>
            <pc:docMk/>
            <pc:sldMk cId="3847577616" sldId="282"/>
            <ac:spMk id="3" creationId="{050DAEA6-AE12-4491-B2BB-CEC7532DF841}"/>
          </ac:spMkLst>
        </pc:spChg>
      </pc:sldChg>
      <pc:sldChg chg="addSp">
        <pc:chgData name="Jelena Franjković" userId="db421b58-4577-4f18-b93d-16e533ccff6a" providerId="ADAL" clId="{D5BCCA3B-A04D-4175-A2A8-24D728FB488B}" dt="2025-10-24T11:25:34.208" v="16"/>
        <pc:sldMkLst>
          <pc:docMk/>
          <pc:sldMk cId="1367260989" sldId="283"/>
        </pc:sldMkLst>
        <pc:spChg chg="add">
          <ac:chgData name="Jelena Franjković" userId="db421b58-4577-4f18-b93d-16e533ccff6a" providerId="ADAL" clId="{D5BCCA3B-A04D-4175-A2A8-24D728FB488B}" dt="2025-10-24T11:25:34.208" v="16"/>
          <ac:spMkLst>
            <pc:docMk/>
            <pc:sldMk cId="1367260989" sldId="283"/>
            <ac:spMk id="5" creationId="{10D7FC07-2728-4713-A315-7BC366C70AF5}"/>
          </ac:spMkLst>
        </pc:spChg>
      </pc:sldChg>
      <pc:sldChg chg="modSp del">
        <pc:chgData name="Jelena Franjković" userId="db421b58-4577-4f18-b93d-16e533ccff6a" providerId="ADAL" clId="{D5BCCA3B-A04D-4175-A2A8-24D728FB488B}" dt="2025-10-24T11:37:51.104" v="33" actId="2696"/>
        <pc:sldMkLst>
          <pc:docMk/>
          <pc:sldMk cId="1458738133" sldId="289"/>
        </pc:sldMkLst>
        <pc:spChg chg="mod">
          <ac:chgData name="Jelena Franjković" userId="db421b58-4577-4f18-b93d-16e533ccff6a" providerId="ADAL" clId="{D5BCCA3B-A04D-4175-A2A8-24D728FB488B}" dt="2025-10-24T11:26:42.877" v="32" actId="20577"/>
          <ac:spMkLst>
            <pc:docMk/>
            <pc:sldMk cId="1458738133" sldId="289"/>
            <ac:spMk id="5" creationId="{4111F4BD-3358-46B1-9609-9F31A909894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B8522C0-1B75-574B-E31F-A7048A37DD89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AD65FEF8-CD5A-0832-AFF2-5FE4B80FD51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ibbr.com/statistics/t-test/" TargetMode="External"/><Relationship Id="rId7" Type="http://schemas.openxmlformats.org/officeDocument/2006/relationships/hyperlink" Target="https://www.scribbr.com/statistics/statistical-tests/#nonparametric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cribbr.com/statistics/chi-square-tests/" TargetMode="External"/><Relationship Id="rId5" Type="http://schemas.openxmlformats.org/officeDocument/2006/relationships/hyperlink" Target="https://www.scribbr.com/statistics/one-way-anova/" TargetMode="External"/><Relationship Id="rId4" Type="http://schemas.openxmlformats.org/officeDocument/2006/relationships/hyperlink" Target="https://www.scribbr.com/statistics/simple-linear-regression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ept.clcillinois.edu/mth/oer/IntroductoryStatistics.pdf" TargetMode="External"/><Relationship Id="rId2" Type="http://schemas.openxmlformats.org/officeDocument/2006/relationships/hyperlink" Target="https://openstax.org/details/books/introductory-statistics-2e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dept.clcillinois.edu/mth/oer/IntroductoryStatistics.pdf" TargetMode="External"/><Relationship Id="rId13" Type="http://schemas.openxmlformats.org/officeDocument/2006/relationships/hyperlink" Target="https://www.khanacademy.org/math/statistics-probability" TargetMode="External"/><Relationship Id="rId3" Type="http://schemas.openxmlformats.org/officeDocument/2006/relationships/hyperlink" Target="https://www.scribbr.com/category/statistics/" TargetMode="External"/><Relationship Id="rId7" Type="http://schemas.openxmlformats.org/officeDocument/2006/relationships/hyperlink" Target="https://drive.uqu.edu.sa/_/mskhayat/files/MySubjects/20178FS%20Elementary%20Statistics/Introductory%20Statistics%20(7th%20Ed).pdf" TargetMode="External"/><Relationship Id="rId12" Type="http://schemas.openxmlformats.org/officeDocument/2006/relationships/hyperlink" Target="https://byjus.com/maths/statistics/" TargetMode="External"/><Relationship Id="rId2" Type="http://schemas.openxmlformats.org/officeDocument/2006/relationships/hyperlink" Target="https://open.umn.edu/opentextbooks/textbooks/196" TargetMode="External"/><Relationship Id="rId16" Type="http://schemas.openxmlformats.org/officeDocument/2006/relationships/hyperlink" Target="https://www.youtube.com/watch?v=VPZD_aij8H0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saylordotorg.github.io/text_introductory-statistics/" TargetMode="External"/><Relationship Id="rId11" Type="http://schemas.openxmlformats.org/officeDocument/2006/relationships/hyperlink" Target="https://www.researchgate.net/profile/Tareq-Alodat-2/publication/340511098_INTRODUCTION_TO_STATISTICS_MADE_EASY/links/5e8de3dc4585150839c7b58a/INTRODUCTION-TO-STATISTICS-MADE-EASY.pdf" TargetMode="External"/><Relationship Id="rId5" Type="http://schemas.openxmlformats.org/officeDocument/2006/relationships/hyperlink" Target="https://assets.openstax.org/oscms-prodcms/media/documents/IntroductoryStatistics-OP_i6tAI7e.pdf" TargetMode="External"/><Relationship Id="rId15" Type="http://schemas.openxmlformats.org/officeDocument/2006/relationships/hyperlink" Target="https://www.youtube.com/watch?v=LMSyiAJm99g" TargetMode="External"/><Relationship Id="rId10" Type="http://schemas.openxmlformats.org/officeDocument/2006/relationships/hyperlink" Target="https://onlinestatbook.com/Online_Statistics_Education.pdf" TargetMode="External"/><Relationship Id="rId4" Type="http://schemas.openxmlformats.org/officeDocument/2006/relationships/hyperlink" Target="https://stats.libretexts.org/Bookshelves/Introductory_Statistics" TargetMode="External"/><Relationship Id="rId9" Type="http://schemas.openxmlformats.org/officeDocument/2006/relationships/hyperlink" Target="https://www.geeksforgeeks.org/introduction-of-statistics-and-its-types/" TargetMode="External"/><Relationship Id="rId14" Type="http://schemas.openxmlformats.org/officeDocument/2006/relationships/hyperlink" Target="https://youtu.be/BWbgiJz0_TA?si=wTNnNud2uKSF_9Mg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ibbr.com/statistics/median/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www.scribbr.com/statistics/mean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hyperlink" Target="https://www.scribbr.com/statistics/standard-deviation/" TargetMode="External"/><Relationship Id="rId4" Type="http://schemas.openxmlformats.org/officeDocument/2006/relationships/hyperlink" Target="https://www.scribbr.com/statistics/mod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F6DF4095-31B2-811F-E7E2-492B8C792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659349"/>
            <a:ext cx="5648456" cy="2183467"/>
          </a:xfrm>
        </p:spPr>
        <p:txBody>
          <a:bodyPr>
            <a:normAutofit fontScale="90000"/>
          </a:bodyPr>
          <a:lstStyle/>
          <a:p>
            <a:pPr lvl="0"/>
            <a:r>
              <a:rPr lang="hr" dirty="0"/>
              <a:t>Statističke metode za analizu logističkih podataka</a:t>
            </a:r>
            <a:endParaRPr lang="sl-SI" dirty="0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A9D6BE9F-E8E2-ACFE-95A5-5930CF9F4F44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2DD8DCA9-0DF2-AE36-0894-076DEC8C888A}"/>
              </a:ext>
            </a:extLst>
          </p:cNvPr>
          <p:cNvSpPr txBox="1">
            <a:spLocks/>
          </p:cNvSpPr>
          <p:nvPr/>
        </p:nvSpPr>
        <p:spPr>
          <a:xfrm>
            <a:off x="6096000" y="3172628"/>
            <a:ext cx="5872309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Statistika za poslovnu analitiku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Centralni granični teorem i </a:t>
            </a:r>
            <a:r>
              <a:rPr lang="hr-HR" dirty="0" err="1"/>
              <a:t>sampling</a:t>
            </a:r>
            <a:r>
              <a:rPr lang="hr-HR" dirty="0"/>
              <a:t>-distribucija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rot="10800000">
            <a:off x="1331079" y="2444509"/>
            <a:ext cx="7306734" cy="108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6145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715" y="564460"/>
            <a:ext cx="1295842" cy="135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 rot="10800000" flipV="1">
            <a:off x="1629832" y="1620167"/>
            <a:ext cx="8223616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just"/>
            <a:r>
              <a:rPr lang="hr-HR" dirty="0"/>
              <a:t>Centralni granični teorem temeljni je koncept u statistici koji podupire ponašanje </a:t>
            </a:r>
            <a:r>
              <a:rPr lang="hr-HR" dirty="0" err="1"/>
              <a:t>sampling</a:t>
            </a:r>
            <a:r>
              <a:rPr lang="hr-HR" dirty="0"/>
              <a:t>-distribucije. Navodi se da se </a:t>
            </a:r>
            <a:r>
              <a:rPr lang="hr-HR" dirty="0" err="1"/>
              <a:t>sampling</a:t>
            </a:r>
            <a:r>
              <a:rPr lang="hr-HR" dirty="0"/>
              <a:t>-distribucija srednje vrijednosti uzorka približava normalnoj distribuciji kako se veličina uzorka povećava, bez obzira na oblik distribucije populacije. Ovaj teorem nam omogućuje da napravimo čvrste zaključke o parametrima populacije iz uzorka podataka.</a:t>
            </a:r>
            <a:endParaRPr lang="hr-HR" altLang="sl-SI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8666" y="3452711"/>
            <a:ext cx="7692989" cy="2996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hr-HR" sz="1600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Centralni granični teorem ocrtava dva ključna principa:</a:t>
            </a:r>
            <a:endParaRPr lang="hr-HR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hr-HR" sz="1600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endParaRPr lang="hr-HR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hr-HR" sz="1600" b="1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Zakon velikih brojeva: </a:t>
            </a:r>
            <a:r>
              <a:rPr lang="hr-HR" sz="1600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Kako se veličina uzorka ili broj uzoraka povećava, srednja vrijednost uzorka teži konvergiranju prema srednjoj vrijednosti populacije.</a:t>
            </a:r>
            <a:endParaRPr lang="hr-HR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hr-HR" sz="1600" b="1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Normalnost </a:t>
            </a:r>
            <a:r>
              <a:rPr lang="hr-HR" sz="1600" b="1" kern="1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sampling</a:t>
            </a:r>
            <a:r>
              <a:rPr lang="hr-HR" sz="1600" b="1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-distribucije: </a:t>
            </a:r>
            <a:r>
              <a:rPr lang="hr-HR" sz="1600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Unatoč distribuciji izvorne varijable, kada se radi s višestrukim velikim uzorcima, </a:t>
            </a:r>
            <a:r>
              <a:rPr lang="hr-HR" sz="1600" kern="1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sampling</a:t>
            </a:r>
            <a:r>
              <a:rPr lang="hr-HR" sz="1600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-distribucija srednje vrijednosti teži približnoj normalnoj distribuciji.</a:t>
            </a:r>
            <a:endParaRPr lang="hr-HR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049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Testna</a:t>
            </a:r>
            <a:r>
              <a:rPr lang="en-GB" dirty="0"/>
              <a:t> </a:t>
            </a:r>
            <a:r>
              <a:rPr lang="en-GB" dirty="0" err="1"/>
              <a:t>statistika</a:t>
            </a:r>
            <a:endParaRPr lang="pl-PL" dirty="0"/>
          </a:p>
        </p:txBody>
      </p:sp>
      <p:sp>
        <p:nvSpPr>
          <p:cNvPr id="3" name="Rectangle 2"/>
          <p:cNvSpPr/>
          <p:nvPr/>
        </p:nvSpPr>
        <p:spPr>
          <a:xfrm>
            <a:off x="1608666" y="1284023"/>
            <a:ext cx="9238010" cy="5032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r-HR" dirty="0"/>
              <a:t>Testna statistika predstavlja brojčanu vrijednost izvedenu iz testiranja statističke hipoteze koja ukazuje na stupanj usklađenosti između vaših opaženih podataka i distribucije očekivane prema nultoj hipotezi tog testa.</a:t>
            </a:r>
          </a:p>
          <a:p>
            <a:pPr algn="just">
              <a:lnSpc>
                <a:spcPct val="150000"/>
              </a:lnSpc>
            </a:pPr>
            <a:endParaRPr lang="hr-HR" dirty="0"/>
          </a:p>
          <a:p>
            <a:pPr algn="just">
              <a:lnSpc>
                <a:spcPct val="150000"/>
              </a:lnSpc>
            </a:pPr>
            <a:r>
              <a:rPr lang="hr-HR" dirty="0"/>
              <a:t>Ova statistika igra ključnu ulogu u izračunavanju p-vrijednosti vaših nalaza, olakšavajući odluku o prihvaćanju ili odbacivanju vaše nulte hipoteze. </a:t>
            </a:r>
          </a:p>
          <a:p>
            <a:pPr algn="just">
              <a:lnSpc>
                <a:spcPct val="150000"/>
              </a:lnSpc>
            </a:pPr>
            <a:endParaRPr lang="hr-HR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-HR" dirty="0"/>
              <a:t>Testna statistika artikulira sličnost između distribucije vaših podataka i distribucije predviđene prema nultoj hipotezi korištenog statističkog testa. Distribucija podataka razjašnjava učestalost svakog opažanja, koju karakterizira centralna tendencija i varijabilnost oko nje. Budući da različiti statistički testovi predviđaju različite vrste distribucije, odabir odgovarajućeg testa usklađen je s vašom hipotezom.</a:t>
            </a:r>
            <a:endParaRPr lang="hr-HR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219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hr" dirty="0"/>
              <a:t>Vrste testnih statistika</a:t>
            </a:r>
            <a:endParaRPr lang="pl-PL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688736"/>
              </p:ext>
            </p:extLst>
          </p:nvPr>
        </p:nvGraphicFramePr>
        <p:xfrm>
          <a:off x="1608666" y="1817178"/>
          <a:ext cx="9745133" cy="3732285"/>
        </p:xfrm>
        <a:graphic>
          <a:graphicData uri="http://schemas.openxmlformats.org/drawingml/2006/table">
            <a:tbl>
              <a:tblPr firstRow="1" firstCol="1" bandRow="1"/>
              <a:tblGrid>
                <a:gridCol w="1666797">
                  <a:extLst>
                    <a:ext uri="{9D8B030D-6E8A-4147-A177-3AD203B41FA5}">
                      <a16:colId xmlns:a16="http://schemas.microsoft.com/office/drawing/2014/main" val="3372397127"/>
                    </a:ext>
                  </a:extLst>
                </a:gridCol>
                <a:gridCol w="4364590">
                  <a:extLst>
                    <a:ext uri="{9D8B030D-6E8A-4147-A177-3AD203B41FA5}">
                      <a16:colId xmlns:a16="http://schemas.microsoft.com/office/drawing/2014/main" val="4241766257"/>
                    </a:ext>
                  </a:extLst>
                </a:gridCol>
                <a:gridCol w="3713746">
                  <a:extLst>
                    <a:ext uri="{9D8B030D-6E8A-4147-A177-3AD203B41FA5}">
                      <a16:colId xmlns:a16="http://schemas.microsoft.com/office/drawing/2014/main" val="3937085805"/>
                    </a:ext>
                  </a:extLst>
                </a:gridCol>
              </a:tblGrid>
              <a:tr h="41114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en-GB" sz="1000" b="1" kern="1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Testna</a:t>
                      </a:r>
                      <a:r>
                        <a:rPr lang="en-GB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sz="1000" b="1" kern="1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statistika</a:t>
                      </a:r>
                      <a:r>
                        <a:rPr lang="en-GB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Nulta i alternativna hipoteza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Statistički testovi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0133754"/>
                  </a:ext>
                </a:extLst>
              </a:tr>
              <a:tr h="8392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hr" sz="1000" b="1" i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t- </a:t>
                      </a:r>
                      <a:r>
                        <a:rPr lang="hr" sz="1000" b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vrijednost</a:t>
                      </a:r>
                      <a:endParaRPr lang="hr-HR" sz="1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Nul</a:t>
                      </a:r>
                      <a:r>
                        <a:rPr lang="en-GB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</a:t>
                      </a: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a: 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Srednje vrijednosti dviju grupa su jednake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Alternativa: </a:t>
                      </a:r>
                      <a:r>
                        <a:rPr lang="en-GB" sz="1000" kern="1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Srednje</a:t>
                      </a:r>
                      <a:r>
                        <a:rPr lang="en-GB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vrijednosti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dviju skupina nisu jednaka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hr" sz="1000" i="1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3"/>
                        </a:rPr>
                        <a:t>T </a:t>
                      </a:r>
                      <a:r>
                        <a:rPr lang="hr" sz="100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3"/>
                        </a:rPr>
                        <a:t>-test</a:t>
                      </a:r>
                      <a:endParaRPr lang="hr-HR" sz="1000" kern="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hr" sz="100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4"/>
                        </a:rPr>
                        <a:t>Regresijski testovi</a:t>
                      </a:r>
                      <a:endParaRPr lang="hr-HR" sz="1000" kern="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6924324"/>
                  </a:ext>
                </a:extLst>
              </a:tr>
              <a:tr h="6092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000" b="1" i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z </a:t>
                      </a:r>
                      <a:r>
                        <a:rPr lang="hr" sz="1000" b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-vrijednost</a:t>
                      </a:r>
                      <a:endParaRPr lang="hr-HR" sz="1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Nul</a:t>
                      </a:r>
                      <a:r>
                        <a:rPr lang="en-GB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</a:t>
                      </a: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a: 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Srednje vrijednosti dviju grupa su jednake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Alternativa: </a:t>
                      </a:r>
                      <a:r>
                        <a:rPr lang="en-GB" sz="1000" kern="1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Srednje</a:t>
                      </a:r>
                      <a:r>
                        <a:rPr lang="en-GB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vrijednosti 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dviju skupina nisu jednaka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hr" sz="1000" i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Z </a:t>
                      </a:r>
                      <a:r>
                        <a:rPr lang="hr" sz="1000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-test</a:t>
                      </a:r>
                      <a:endParaRPr lang="hr-HR" sz="1000" kern="1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8110022"/>
                  </a:ext>
                </a:extLst>
              </a:tr>
              <a:tr h="12034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000" b="1" i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F- </a:t>
                      </a:r>
                      <a:r>
                        <a:rPr lang="hr" sz="1000" b="1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vrijednost</a:t>
                      </a:r>
                      <a:endParaRPr lang="hr-HR" sz="1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Nul</a:t>
                      </a:r>
                      <a:r>
                        <a:rPr lang="en-GB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</a:t>
                      </a: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a: 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Varijacija između dvije ili više grupa je veća ili jednaka varijaciji između grupa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Alternativa: 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Varijacij</a:t>
                      </a:r>
                      <a:r>
                        <a:rPr lang="en-GB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e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između dvije ili više grupa su manj</a:t>
                      </a:r>
                      <a:r>
                        <a:rPr lang="en-GB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e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od varijacije između grupa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hr" sz="1000" u="none" strike="noStrike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5"/>
                        </a:rPr>
                        <a:t>ANOVA</a:t>
                      </a:r>
                      <a:endParaRPr lang="hr-HR" sz="1000" kern="1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hr" sz="1000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ANCOVA</a:t>
                      </a:r>
                      <a:endParaRPr lang="hr-HR" sz="1000" kern="1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hr" sz="1000" kern="1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MANOVA</a:t>
                      </a:r>
                      <a:endParaRPr lang="hr-HR" sz="1000" kern="1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517195"/>
                  </a:ext>
                </a:extLst>
              </a:tr>
              <a:tr h="66923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hr-HR" sz="1000" b="1" i="1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hr-HR" sz="1800" b="1" i="1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GB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v</a:t>
                      </a:r>
                      <a:r>
                        <a:rPr lang="hr-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r</a:t>
                      </a: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ijednost 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Nul</a:t>
                      </a:r>
                      <a:r>
                        <a:rPr lang="en-GB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</a:t>
                      </a: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a: 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Dva uzorka su neovisna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000" b="1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Alternativa: 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Dva uzorka nisu neovisna (tj. korelira</a:t>
                      </a:r>
                      <a:r>
                        <a:rPr lang="en-GB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j</a:t>
                      </a:r>
                      <a:r>
                        <a:rPr lang="hr-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u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hr-HR" sz="1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hr" sz="100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6"/>
                        </a:rPr>
                        <a:t>Hi-kvadrat test</a:t>
                      </a:r>
                      <a:endParaRPr lang="hr-HR" sz="1000" kern="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hr" sz="1000" u="none" strike="noStrike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  <a:hlinkClick r:id="rId7"/>
                        </a:rPr>
                        <a:t>Neparametrijski </a:t>
                      </a:r>
                      <a:r>
                        <a:rPr lang="hr" sz="1000" kern="1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testovi korelacije</a:t>
                      </a:r>
                      <a:endParaRPr lang="hr-HR" sz="1000" kern="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" marR="8747" marT="8747" marB="87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592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684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608666" y="1697865"/>
            <a:ext cx="8632621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" dirty="0"/>
              <a:t>Standardna </a:t>
            </a:r>
            <a:r>
              <a:rPr lang="hr" b="1" dirty="0"/>
              <a:t>pogreška </a:t>
            </a:r>
            <a:r>
              <a:rPr lang="hr" dirty="0"/>
              <a:t>srednje vrijednosti (SE ili SEM) služi kao pokazatelj vjerojatne razlike između srednje vrijednosti populacije i srednje vrijednosti uzorka. Pruža uvid u stupanj varijabilnosti koji bi se očekivao u srednjoj vrijednosti uzorka ako bi se studija ponovila korištenjem svježih uzoraka uzetih iz iste populacije.</a:t>
            </a:r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hr" dirty="0"/>
              <a:t>Standardnu pogrešku možete prikazati uz srednju vrijednost ili je uključiti u interval pouzdanosti kako biste prikazali nesigurnost oko srednje vrijednosti.</a:t>
            </a:r>
            <a:endParaRPr lang="sl-SI" dirty="0"/>
          </a:p>
          <a:p>
            <a:endParaRPr lang="sl-SI" dirty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10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hr" dirty="0"/>
              <a:t>Standardna pogreška </a:t>
            </a:r>
            <a:r>
              <a:rPr lang="hr" dirty="0" err="1"/>
              <a:t>i</a:t>
            </a:r>
            <a:r>
              <a:rPr lang="hr" dirty="0"/>
              <a:t> interval pouzdanosti</a:t>
            </a:r>
            <a:endParaRPr lang="pl-PL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EF90F37-79DB-44EB-AD2B-68BE848EB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666" y="3063408"/>
            <a:ext cx="5782482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00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673479" y="1700088"/>
            <a:ext cx="863262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" b="1" dirty="0"/>
              <a:t>Interval pouzdanosti </a:t>
            </a:r>
            <a:r>
              <a:rPr lang="en-GB" dirty="0" err="1"/>
              <a:t>označava</a:t>
            </a:r>
            <a:r>
              <a:rPr lang="en-GB" dirty="0"/>
              <a:t> </a:t>
            </a:r>
            <a:r>
              <a:rPr lang="en-GB" dirty="0" err="1"/>
              <a:t>raspon</a:t>
            </a:r>
            <a:r>
              <a:rPr lang="en-GB" dirty="0"/>
              <a:t> vrijednosti </a:t>
            </a:r>
            <a:r>
              <a:rPr lang="en-GB" dirty="0" err="1"/>
              <a:t>gdje</a:t>
            </a:r>
            <a:r>
              <a:rPr lang="en-GB" dirty="0"/>
              <a:t> se </a:t>
            </a:r>
            <a:r>
              <a:rPr lang="en-GB" dirty="0" err="1"/>
              <a:t>očekuje</a:t>
            </a:r>
            <a:r>
              <a:rPr lang="en-GB" dirty="0"/>
              <a:t> da će </a:t>
            </a:r>
            <a:r>
              <a:rPr lang="en-GB" dirty="0" err="1"/>
              <a:t>nepoznati</a:t>
            </a:r>
            <a:r>
              <a:rPr lang="en-GB" dirty="0"/>
              <a:t> </a:t>
            </a:r>
            <a:r>
              <a:rPr lang="en-GB" dirty="0" err="1"/>
              <a:t>parametar</a:t>
            </a:r>
            <a:r>
              <a:rPr lang="en-GB" dirty="0"/>
              <a:t> </a:t>
            </a:r>
            <a:r>
              <a:rPr lang="en-GB" dirty="0" err="1"/>
              <a:t>populacije</a:t>
            </a:r>
            <a:r>
              <a:rPr lang="en-GB" dirty="0"/>
              <a:t> </a:t>
            </a:r>
            <a:r>
              <a:rPr lang="en-GB" dirty="0" err="1"/>
              <a:t>najčešće</a:t>
            </a:r>
            <a:r>
              <a:rPr lang="en-GB" dirty="0"/>
              <a:t> biti </a:t>
            </a:r>
            <a:r>
              <a:rPr lang="en-GB" dirty="0" err="1"/>
              <a:t>ako</a:t>
            </a:r>
            <a:r>
              <a:rPr lang="en-GB" dirty="0"/>
              <a:t> bi se </a:t>
            </a:r>
            <a:r>
              <a:rPr lang="en-GB" dirty="0" err="1"/>
              <a:t>studija</a:t>
            </a:r>
            <a:r>
              <a:rPr lang="en-GB" dirty="0"/>
              <a:t> </a:t>
            </a:r>
            <a:r>
              <a:rPr lang="en-GB" dirty="0" err="1"/>
              <a:t>ponovila</a:t>
            </a:r>
            <a:r>
              <a:rPr lang="en-GB" dirty="0"/>
              <a:t> s </a:t>
            </a:r>
            <a:r>
              <a:rPr lang="en-GB" dirty="0" err="1"/>
              <a:t>novim</a:t>
            </a:r>
            <a:r>
              <a:rPr lang="en-GB" dirty="0"/>
              <a:t> </a:t>
            </a:r>
            <a:r>
              <a:rPr lang="en-GB" dirty="0" err="1"/>
              <a:t>slučajnim</a:t>
            </a:r>
            <a:r>
              <a:rPr lang="en-GB" dirty="0"/>
              <a:t> </a:t>
            </a:r>
            <a:r>
              <a:rPr lang="en-GB" dirty="0" err="1"/>
              <a:t>uzorcima</a:t>
            </a:r>
            <a:r>
              <a:rPr lang="en-GB" dirty="0"/>
              <a:t>.</a:t>
            </a:r>
          </a:p>
          <a:p>
            <a:pPr algn="just"/>
            <a:r>
              <a:rPr lang="en-GB" dirty="0"/>
              <a:t>Na </a:t>
            </a:r>
            <a:r>
              <a:rPr lang="en-GB" dirty="0" err="1"/>
              <a:t>razini</a:t>
            </a:r>
            <a:r>
              <a:rPr lang="en-GB" dirty="0"/>
              <a:t> </a:t>
            </a:r>
            <a:r>
              <a:rPr lang="en-GB" dirty="0" err="1"/>
              <a:t>pouzdanosti</a:t>
            </a:r>
            <a:r>
              <a:rPr lang="en-GB" dirty="0"/>
              <a:t> od 95%, </a:t>
            </a:r>
            <a:r>
              <a:rPr lang="en-GB" dirty="0" err="1"/>
              <a:t>očekuje</a:t>
            </a:r>
            <a:r>
              <a:rPr lang="en-GB" dirty="0"/>
              <a:t> se da će 95% </a:t>
            </a:r>
            <a:r>
              <a:rPr lang="en-GB" dirty="0" err="1"/>
              <a:t>svih</a:t>
            </a:r>
            <a:r>
              <a:rPr lang="en-GB" dirty="0"/>
              <a:t> </a:t>
            </a:r>
            <a:r>
              <a:rPr lang="en-GB" dirty="0" err="1"/>
              <a:t>srednjih</a:t>
            </a:r>
            <a:r>
              <a:rPr lang="en-GB" dirty="0"/>
              <a:t> vrijednosti </a:t>
            </a:r>
            <a:r>
              <a:rPr lang="en-GB" dirty="0" err="1"/>
              <a:t>uzorka</a:t>
            </a:r>
            <a:r>
              <a:rPr lang="en-GB" dirty="0"/>
              <a:t> </a:t>
            </a:r>
            <a:r>
              <a:rPr lang="en-GB" dirty="0" err="1"/>
              <a:t>pasti</a:t>
            </a:r>
            <a:r>
              <a:rPr lang="en-GB" dirty="0"/>
              <a:t> </a:t>
            </a:r>
            <a:r>
              <a:rPr lang="en-GB" dirty="0" err="1"/>
              <a:t>unutar</a:t>
            </a:r>
            <a:r>
              <a:rPr lang="en-GB" dirty="0"/>
              <a:t> </a:t>
            </a:r>
            <a:r>
              <a:rPr lang="en-GB" dirty="0" err="1"/>
              <a:t>intervala</a:t>
            </a:r>
            <a:r>
              <a:rPr lang="en-GB" dirty="0"/>
              <a:t> </a:t>
            </a:r>
            <a:r>
              <a:rPr lang="en-GB" dirty="0" err="1"/>
              <a:t>pouzdanosti</a:t>
            </a:r>
            <a:r>
              <a:rPr lang="en-GB" dirty="0"/>
              <a:t> koji </a:t>
            </a:r>
            <a:r>
              <a:rPr lang="en-GB" dirty="0" err="1"/>
              <a:t>obuhvaća</a:t>
            </a:r>
            <a:r>
              <a:rPr lang="en-GB" dirty="0"/>
              <a:t> ± 1,96 </a:t>
            </a:r>
            <a:r>
              <a:rPr lang="en-GB" dirty="0" err="1"/>
              <a:t>standardnih</a:t>
            </a:r>
            <a:r>
              <a:rPr lang="en-GB" dirty="0"/>
              <a:t> </a:t>
            </a:r>
            <a:r>
              <a:rPr lang="en-GB" dirty="0" err="1"/>
              <a:t>pogrešaka</a:t>
            </a:r>
            <a:r>
              <a:rPr lang="en-GB" dirty="0"/>
              <a:t> </a:t>
            </a:r>
            <a:r>
              <a:rPr lang="en-GB" dirty="0" err="1"/>
              <a:t>srednje</a:t>
            </a:r>
            <a:r>
              <a:rPr lang="en-GB" dirty="0"/>
              <a:t> vrijednosti </a:t>
            </a:r>
            <a:r>
              <a:rPr lang="en-GB" dirty="0" err="1"/>
              <a:t>uzorka</a:t>
            </a:r>
            <a:r>
              <a:rPr lang="en-GB" dirty="0"/>
              <a:t>. Ovaj interval </a:t>
            </a:r>
            <a:r>
              <a:rPr lang="en-GB" dirty="0" err="1"/>
              <a:t>služi</a:t>
            </a:r>
            <a:r>
              <a:rPr lang="en-GB" dirty="0"/>
              <a:t> kao </a:t>
            </a:r>
            <a:r>
              <a:rPr lang="en-GB" dirty="0" err="1"/>
              <a:t>procjena</a:t>
            </a:r>
            <a:r>
              <a:rPr lang="en-GB" dirty="0"/>
              <a:t> </a:t>
            </a:r>
            <a:r>
              <a:rPr lang="en-GB" dirty="0" err="1"/>
              <a:t>unutar</a:t>
            </a:r>
            <a:r>
              <a:rPr lang="en-GB" dirty="0"/>
              <a:t> koje se </a:t>
            </a:r>
            <a:r>
              <a:rPr lang="en-GB" dirty="0" err="1"/>
              <a:t>vjeruje</a:t>
            </a:r>
            <a:r>
              <a:rPr lang="en-GB" dirty="0"/>
              <a:t> da se </a:t>
            </a:r>
            <a:r>
              <a:rPr lang="en-GB" dirty="0" err="1"/>
              <a:t>stvarni</a:t>
            </a:r>
            <a:r>
              <a:rPr lang="en-GB" dirty="0"/>
              <a:t> </a:t>
            </a:r>
            <a:r>
              <a:rPr lang="en-GB" dirty="0" err="1"/>
              <a:t>parametar</a:t>
            </a:r>
            <a:r>
              <a:rPr lang="en-GB" dirty="0"/>
              <a:t> </a:t>
            </a:r>
            <a:r>
              <a:rPr lang="en-GB" dirty="0" err="1"/>
              <a:t>populacije</a:t>
            </a:r>
            <a:r>
              <a:rPr lang="en-GB" dirty="0"/>
              <a:t> </a:t>
            </a:r>
            <a:r>
              <a:rPr lang="en-GB" dirty="0" err="1"/>
              <a:t>nalazi</a:t>
            </a:r>
            <a:r>
              <a:rPr lang="en-GB" dirty="0"/>
              <a:t> </a:t>
            </a:r>
            <a:r>
              <a:rPr lang="en-GB" dirty="0" err="1"/>
              <a:t>unutar</a:t>
            </a:r>
            <a:r>
              <a:rPr lang="en-GB" dirty="0"/>
              <a:t> 95% </a:t>
            </a:r>
            <a:r>
              <a:rPr lang="en-GB" dirty="0" err="1"/>
              <a:t>pouzdanosti</a:t>
            </a:r>
            <a:r>
              <a:rPr lang="en-GB" dirty="0"/>
              <a:t>. 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10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hr" dirty="0"/>
              <a:t>Standardna pogreška </a:t>
            </a:r>
            <a:r>
              <a:rPr lang="hr" dirty="0" err="1"/>
              <a:t>i</a:t>
            </a:r>
            <a:r>
              <a:rPr lang="hr" dirty="0"/>
              <a:t> interval pouzdanosti</a:t>
            </a:r>
            <a:endParaRPr lang="pl-PL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684923"/>
              </p:ext>
            </p:extLst>
          </p:nvPr>
        </p:nvGraphicFramePr>
        <p:xfrm>
          <a:off x="1783838" y="3752654"/>
          <a:ext cx="5702414" cy="2106741"/>
        </p:xfrm>
        <a:graphic>
          <a:graphicData uri="http://schemas.openxmlformats.org/drawingml/2006/table">
            <a:tbl>
              <a:tblPr firstRow="1" firstCol="1" bandRow="1"/>
              <a:tblGrid>
                <a:gridCol w="2782396">
                  <a:extLst>
                    <a:ext uri="{9D8B030D-6E8A-4147-A177-3AD203B41FA5}">
                      <a16:colId xmlns:a16="http://schemas.microsoft.com/office/drawing/2014/main" val="1760993837"/>
                    </a:ext>
                  </a:extLst>
                </a:gridCol>
                <a:gridCol w="2920018">
                  <a:extLst>
                    <a:ext uri="{9D8B030D-6E8A-4147-A177-3AD203B41FA5}">
                      <a16:colId xmlns:a16="http://schemas.microsoft.com/office/drawing/2014/main" val="4127151896"/>
                    </a:ext>
                  </a:extLst>
                </a:gridCol>
              </a:tblGrid>
              <a:tr h="179684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2250"/>
                        </a:spcAft>
                      </a:pPr>
                      <a:r>
                        <a:rPr lang="hr" sz="1100" b="1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Formula intervala pouzdanosti</a:t>
                      </a:r>
                      <a:endParaRPr lang="hr-HR" sz="11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400121"/>
                  </a:ext>
                </a:extLst>
              </a:tr>
              <a:tr h="564359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CI </a:t>
                      </a: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= </a:t>
                      </a:r>
                      <a:r>
                        <a:rPr lang="hr" sz="11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x̄ </a:t>
                      </a: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± (1,96 × </a:t>
                      </a:r>
                      <a:r>
                        <a:rPr lang="hr" sz="11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SE </a:t>
                      </a: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hr-HR" sz="11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1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x̄ </a:t>
                      </a: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= srednja vrijedno</a:t>
                      </a:r>
                      <a:r>
                        <a:rPr lang="en-GB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</a:t>
                      </a:r>
                      <a:r>
                        <a:rPr lang="hr-HR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t </a:t>
                      </a: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uzorka = 550 </a:t>
                      </a:r>
                      <a:br>
                        <a:rPr lang="en-GB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</a:br>
                      <a:r>
                        <a:rPr lang="hr" sz="11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SE </a:t>
                      </a: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= standardna pogreška = 12,8</a:t>
                      </a:r>
                      <a:endParaRPr lang="hr-HR" sz="11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057139"/>
                  </a:ext>
                </a:extLst>
              </a:tr>
              <a:tr h="3467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100" b="1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</a:t>
                      </a:r>
                      <a:endParaRPr lang="hr-HR" sz="11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100" b="1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Donja granica</a:t>
                      </a:r>
                      <a:endParaRPr lang="hr-HR" sz="11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100" b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 </a:t>
                      </a:r>
                      <a:endParaRPr lang="hr-HR" sz="11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100" b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Gornja granica</a:t>
                      </a:r>
                      <a:endParaRPr lang="hr-HR" sz="11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192857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i="1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x̄ </a:t>
                      </a:r>
                      <a:r>
                        <a:rPr lang="hr" sz="1100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− (1,96 × </a:t>
                      </a:r>
                      <a:r>
                        <a:rPr lang="hr" sz="1100" i="1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SE </a:t>
                      </a:r>
                      <a:r>
                        <a:rPr lang="hr" sz="1100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hr-HR" sz="11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100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550 − (1,96 × 12,8) = </a:t>
                      </a:r>
                      <a:r>
                        <a:rPr lang="hr" sz="1100" b="1" kern="10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525</a:t>
                      </a:r>
                      <a:endParaRPr lang="hr-HR" sz="11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x̄ </a:t>
                      </a: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+ (1,96 × </a:t>
                      </a:r>
                      <a:r>
                        <a:rPr lang="hr" sz="1100" i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SE </a:t>
                      </a: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hr-HR" sz="11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550 + (1,96 × 12,8) = </a:t>
                      </a:r>
                      <a:r>
                        <a:rPr lang="hr" sz="1100" b="1" kern="1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575</a:t>
                      </a:r>
                      <a:endParaRPr lang="hr-HR" sz="11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9535540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55056" y="3779086"/>
            <a:ext cx="34510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Kod slučajnog uzorkovanja, 95%-tni interval pouzdanosti [525 575] govori da postoji vjerojatnost od 0,95 da je prosječni rezultat SAT testa iz matematike u populaciji između 525 i 575.</a:t>
            </a:r>
            <a:endParaRPr kumimoji="0" lang="en-GB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63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2A7ABF7B-CC9E-4058-AD66-3EB2ABD1EAEE}"/>
              </a:ext>
            </a:extLst>
          </p:cNvPr>
          <p:cNvSpPr txBox="1"/>
          <p:nvPr/>
        </p:nvSpPr>
        <p:spPr>
          <a:xfrm>
            <a:off x="1906539" y="701812"/>
            <a:ext cx="9235439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/>
              <a:t>Literatur</a:t>
            </a:r>
            <a:r>
              <a:rPr lang="hr-HR" sz="1600" dirty="0"/>
              <a:t>a</a:t>
            </a:r>
            <a:r>
              <a:rPr lang="en-GB" sz="1600" dirty="0"/>
              <a:t>:</a:t>
            </a:r>
            <a:endParaRPr lang="hr-HR" sz="1600" dirty="0"/>
          </a:p>
          <a:p>
            <a:r>
              <a:rPr lang="en-GB" sz="1600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Introductory Statistics 2e, Openstax, </a:t>
            </a:r>
            <a:r>
              <a:rPr lang="hr-HR" sz="1600" dirty="0"/>
              <a:t>Rice University, Houston, Texas 77005, </a:t>
            </a:r>
            <a:r>
              <a:rPr lang="en-GB" sz="1600" dirty="0"/>
              <a:t>Jun 23, senior contributing authors: Barbara </a:t>
            </a:r>
            <a:r>
              <a:rPr lang="en-GB" sz="1600" dirty="0" err="1"/>
              <a:t>Illowsky</a:t>
            </a:r>
            <a:r>
              <a:rPr lang="en-GB" sz="1600" dirty="0"/>
              <a:t> and Susan dean, De </a:t>
            </a:r>
            <a:r>
              <a:rPr lang="en-GB" sz="1600" dirty="0" err="1"/>
              <a:t>anza</a:t>
            </a:r>
            <a:r>
              <a:rPr lang="en-GB" sz="1600" dirty="0"/>
              <a:t> college, Publish Date: Dec 13, 2023, (</a:t>
            </a:r>
            <a:r>
              <a:rPr lang="hr-HR" sz="1600" u="sng" dirty="0">
                <a:hlinkClick r:id="rId2"/>
              </a:rPr>
              <a:t>https://openstax.org/details/books/introductory-statistics-2e</a:t>
            </a:r>
            <a:r>
              <a:rPr lang="hr-HR" sz="1600" dirty="0"/>
              <a:t>)</a:t>
            </a:r>
            <a:r>
              <a:rPr lang="en-GB" sz="1600" dirty="0"/>
              <a:t>; </a:t>
            </a:r>
            <a:endParaRPr lang="hr-HR" sz="1600" dirty="0"/>
          </a:p>
          <a:p>
            <a:r>
              <a:rPr lang="en-GB" sz="1600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Introductory Statistics 4th Edition, </a:t>
            </a:r>
            <a:r>
              <a:rPr lang="hr-HR" sz="1600" dirty="0"/>
              <a:t>Susan Dean and Barbara Illowsky, Adapted by Riyanti Boyd &amp; Natalia Casper  (Published 2013 by OpenStax College) July 2021, (</a:t>
            </a:r>
            <a:r>
              <a:rPr lang="hr-HR" sz="1600" u="sng" dirty="0">
                <a:hlinkClick r:id="rId3"/>
              </a:rPr>
              <a:t>http://dept.clcillinois.edu/mth/oer/IntroductoryStatistics.pdf</a:t>
            </a:r>
            <a:r>
              <a:rPr lang="hr-HR" sz="1600" dirty="0"/>
              <a:t> );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Introductory Statistics 7th Edition, </a:t>
            </a:r>
            <a:r>
              <a:rPr lang="hr-HR" sz="1600" dirty="0"/>
              <a:t>Prem S. Mann, eastern Connecticut state university with the help of Christopher Jay Lacke, Rowan university, John Wiley &amp; Sons, Inc., 111 River Street, Hoboken, NJ 07030-5774, 2011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Introduction to statistics, made easy second edition,</a:t>
            </a:r>
            <a:r>
              <a:rPr lang="hr-HR" sz="1600" dirty="0"/>
              <a:t> Prof. Dr. Hamid Al-Oklah Dr. Said Titi Mr. Tareq Alodat, March 2014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Statistics for Business and Economics</a:t>
            </a:r>
            <a:r>
              <a:rPr lang="hr-HR" sz="1600" dirty="0"/>
              <a:t>, </a:t>
            </a:r>
            <a:r>
              <a:rPr lang="hr-HR" sz="1600" b="1" dirty="0"/>
              <a:t>Thirteenth Edition</a:t>
            </a:r>
            <a:r>
              <a:rPr lang="hr-HR" sz="1600" dirty="0"/>
              <a:t>, David R. Anderson, Dennis J. Sweeney, Thomas A. Williams, Jeffrey D. Camm, James J. Cochran, 2017, 2015 Cengage Learning®</a:t>
            </a:r>
          </a:p>
          <a:p>
            <a:r>
              <a:rPr lang="hr-HR" sz="1600" b="1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Statistics for Business</a:t>
            </a:r>
            <a:r>
              <a:rPr lang="hr-HR" sz="1600" dirty="0"/>
              <a:t>, </a:t>
            </a:r>
            <a:r>
              <a:rPr lang="hr-HR" sz="1600" b="1" dirty="0"/>
              <a:t>First edition, </a:t>
            </a:r>
            <a:r>
              <a:rPr lang="hr-HR" sz="1600" dirty="0"/>
              <a:t>Derek L Waller,</a:t>
            </a:r>
            <a:r>
              <a:rPr lang="hr-HR" sz="1600" b="1" dirty="0"/>
              <a:t> </a:t>
            </a:r>
            <a:r>
              <a:rPr lang="hr-HR" sz="1600" dirty="0"/>
              <a:t>2008 Copyright © 2008, Derek L Waller, Published by Elsevier Inc. All rights reserved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577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55963" y="1585815"/>
            <a:ext cx="5586153" cy="4672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Internetske stranice: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https://open.umn.edu/opentextbooks/textbooks/196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https://www.scribbr.com/category/statistics/</a:t>
            </a:r>
            <a:r>
              <a:rPr kumimoji="0" lang="h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https://stats.libretexts.org/Bookshelves/Introductory_Statistics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https://assets.openstax.org/oscms-prodcms/media/documents/IntroductoryStatistics-OP_i6tAI7e.pdf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https://saylordotorg.github.io/text_introductory-statistics/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https://drive.uqu.edu.sa/_/mskhayat/files/MySubjects/20178FS%20Elementary%20Statistics/Introductory%20Statistics%20(7. izd.).pdf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https://dept.clcillinois.edu/mth/oer/IntroductoryStatistics.pdf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https://www.geeksforgeeks.org/introduction-of-statistics-and-its-types/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https://onlinestatbook.com/Online_Statistics_Education.pdf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https://www.researchgate.net/profile/Tareq-Alodat-2/publication/340511098_INTRODUCTION_TO_STATISTICS_MADE_EASY/links/5e8de3dc4585150839c7b58a/INTRODUCTION-TO-STATISTICS-MADE-EASY.pdf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https://byjus.com/maths/statistics/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https://www.khanacademy.org/math/statistics-probability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66807" y="1585815"/>
            <a:ext cx="4971011" cy="260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r>
              <a:rPr kumimoji="0" lang="h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h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poveznice </a:t>
            </a:r>
            <a:r>
              <a:rPr lang="h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(Poslovn</a:t>
            </a:r>
            <a:r>
              <a:rPr lang="en-GB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kumimoji="0" lang="h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statistika) :</a:t>
            </a:r>
            <a:endParaRPr kumimoji="0" lang="sl-S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sl-S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hr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https://youtu.be/BWbgiJz0_TA?si=wTNnNud2uKSF_9Mg​</a:t>
            </a:r>
            <a:endParaRPr lang="sl-SI" sz="1400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hr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https://youtu.be/ImpxCMX2i_k?si=BBBpkMw-T7bKABMJ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hr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https://youtu.be/-k0pZa201Ck?si=CC49sVstpo1V7RfC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hr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https://youtu.be/kyjlxsLW1Is?si=5_VSJrzMKo38tS4-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hr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https://youtu.be/8JIe_cz6qGA?si=5512orwSjxsCPNCs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hr" sz="14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https://youtu.be/eYTumjgE2IY?si=eIP6yIGbaJHMMSwv</a:t>
            </a:r>
            <a:endParaRPr kumimoji="0" lang="sl-SI" sz="14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15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https://www.youtube.com/watch?v=LMSyiAJm99g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hr" sz="1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6"/>
              </a:rPr>
              <a:t>https://www.youtube.com/watch?v=VPZD_aij8H0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260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>
            <a:extLst>
              <a:ext uri="{FF2B5EF4-FFF2-40B4-BE49-F238E27FC236}">
                <a16:creationId xmlns:a16="http://schemas.microsoft.com/office/drawing/2014/main" id="{4111F4BD-3358-46B1-9609-9F31A909894F}"/>
              </a:ext>
            </a:extLst>
          </p:cNvPr>
          <p:cNvSpPr txBox="1">
            <a:spLocks/>
          </p:cNvSpPr>
          <p:nvPr/>
        </p:nvSpPr>
        <p:spPr>
          <a:xfrm>
            <a:off x="1524000" y="1335773"/>
            <a:ext cx="9144000" cy="4769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3700" b="0" dirty="0">
                <a:solidFill>
                  <a:schemeClr val="tx1"/>
                </a:solidFill>
              </a:rPr>
              <a:t>Sanja Bojić, Kristijan Brglez, Maja Fošner, Roman Gumzej, Rebeka Kovačič Lukman, Benjamin Marcen, Marinko Maslarić, Boško Matović, Dejan Mirčetić</a:t>
            </a:r>
            <a:r>
              <a:rPr lang="pl-PL" sz="4000" b="0" dirty="0">
                <a:solidFill>
                  <a:schemeClr val="tx1"/>
                </a:solidFill>
              </a:rPr>
              <a:t>​</a:t>
            </a:r>
          </a:p>
          <a:p>
            <a:pPr algn="ctr"/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dirty="0"/>
              <a:t>Zadnja verzija: Lipanj 2025</a:t>
            </a:r>
          </a:p>
        </p:txBody>
      </p:sp>
    </p:spTree>
    <p:extLst>
      <p:ext uri="{BB962C8B-B14F-4D97-AF65-F5344CB8AC3E}">
        <p14:creationId xmlns:p14="http://schemas.microsoft.com/office/powerpoint/2010/main" val="649892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6" name="Tytuł 2">
            <a:extLst>
              <a:ext uri="{FF2B5EF4-FFF2-40B4-BE49-F238E27FC236}">
                <a16:creationId xmlns:a16="http://schemas.microsoft.com/office/drawing/2014/main" id="{6219F35B-CFF9-4D9C-A8D3-708EC804A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hr-HR" dirty="0"/>
              <a:t>Hvala na p</a:t>
            </a:r>
            <a:r>
              <a:rPr lang="hr" dirty="0"/>
              <a:t>ažnj</a:t>
            </a:r>
            <a:r>
              <a:rPr lang="en-GB" dirty="0"/>
              <a:t>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</a:t>
            </a:r>
            <a:r>
              <a:rPr lang="hr-HR" dirty="0" err="1"/>
              <a:t>genda</a:t>
            </a:r>
            <a:endParaRPr lang="hr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702" y="1779496"/>
            <a:ext cx="7536793" cy="4037979"/>
          </a:xfrm>
          <a:solidFill>
            <a:schemeClr val="bg1"/>
          </a:solidFill>
        </p:spPr>
        <p:txBody>
          <a:bodyPr>
            <a:normAutofit fontScale="55000" lnSpcReduction="20000"/>
          </a:bodyPr>
          <a:lstStyle/>
          <a:p>
            <a:r>
              <a:rPr lang="hr" sz="4800" dirty="0"/>
              <a:t>Uloga i važnost statistike u poslovnoj analitici</a:t>
            </a:r>
            <a:endParaRPr lang="sl-SI" sz="4800" dirty="0"/>
          </a:p>
          <a:p>
            <a:r>
              <a:rPr lang="hr" sz="4800" dirty="0"/>
              <a:t>Normalna distribucija</a:t>
            </a:r>
            <a:endParaRPr lang="sl-SI" sz="4800" dirty="0"/>
          </a:p>
          <a:p>
            <a:r>
              <a:rPr lang="hr" sz="4800" dirty="0"/>
              <a:t>Empirijsko pravilo</a:t>
            </a:r>
            <a:endParaRPr lang="sl-SI" sz="4800" dirty="0"/>
          </a:p>
          <a:p>
            <a:r>
              <a:rPr lang="hr" sz="4800" dirty="0"/>
              <a:t>Formula normalne krivulje</a:t>
            </a:r>
            <a:endParaRPr lang="sl-SI" sz="4800" dirty="0"/>
          </a:p>
          <a:p>
            <a:r>
              <a:rPr lang="hr" sz="4800" dirty="0"/>
              <a:t>Standardna normalna distribucija</a:t>
            </a:r>
            <a:endParaRPr lang="sl-SI" sz="4800" dirty="0"/>
          </a:p>
          <a:p>
            <a:r>
              <a:rPr lang="hr" sz="4800" dirty="0"/>
              <a:t>Određivanje vjerojatnosti pomoću </a:t>
            </a:r>
            <a:r>
              <a:rPr lang="hr" sz="4800" i="1" dirty="0"/>
              <a:t>z </a:t>
            </a:r>
            <a:r>
              <a:rPr lang="hr" sz="4800" dirty="0"/>
              <a:t>-distribucije</a:t>
            </a:r>
            <a:endParaRPr lang="sl-SI" sz="4800" dirty="0"/>
          </a:p>
          <a:p>
            <a:r>
              <a:rPr lang="en-GB" sz="4800" dirty="0"/>
              <a:t>S</a:t>
            </a:r>
            <a:r>
              <a:rPr lang="hr-HR" sz="4800" dirty="0" err="1"/>
              <a:t>ampling</a:t>
            </a:r>
            <a:r>
              <a:rPr lang="hr-HR" sz="4800" dirty="0"/>
              <a:t>-d</a:t>
            </a:r>
            <a:r>
              <a:rPr lang="hr" sz="4800" dirty="0"/>
              <a:t>istribucija</a:t>
            </a:r>
            <a:endParaRPr lang="sl-SI" sz="4800" dirty="0"/>
          </a:p>
          <a:p>
            <a:r>
              <a:rPr lang="hr" sz="4800" dirty="0"/>
              <a:t>Centralni granični teorem i </a:t>
            </a:r>
            <a:r>
              <a:rPr lang="en-GB" sz="4800" dirty="0"/>
              <a:t>s</a:t>
            </a:r>
            <a:r>
              <a:rPr lang="hr-HR" sz="4800" dirty="0" err="1"/>
              <a:t>ampling</a:t>
            </a:r>
            <a:r>
              <a:rPr lang="hr-HR" sz="4800" dirty="0"/>
              <a:t>-d</a:t>
            </a:r>
            <a:r>
              <a:rPr lang="hr" sz="4800" dirty="0"/>
              <a:t>istribucija</a:t>
            </a:r>
            <a:endParaRPr lang="sl-SI" sz="4800" dirty="0"/>
          </a:p>
          <a:p>
            <a:r>
              <a:rPr lang="hr" sz="4800" dirty="0"/>
              <a:t>Vrste </a:t>
            </a:r>
            <a:r>
              <a:rPr lang="en-GB" sz="4800" dirty="0"/>
              <a:t>t</a:t>
            </a:r>
            <a:r>
              <a:rPr lang="hr-HR" sz="4800" dirty="0" err="1"/>
              <a:t>estne</a:t>
            </a:r>
            <a:r>
              <a:rPr lang="hr-HR" sz="4800" dirty="0"/>
              <a:t> s</a:t>
            </a:r>
            <a:r>
              <a:rPr lang="hr" sz="4800" dirty="0"/>
              <a:t>tatistik</a:t>
            </a:r>
            <a:r>
              <a:rPr lang="en-GB" sz="4800" dirty="0"/>
              <a:t>e</a:t>
            </a:r>
            <a:endParaRPr lang="sl-SI" sz="4800" dirty="0"/>
          </a:p>
          <a:p>
            <a:r>
              <a:rPr lang="hr" sz="4800" dirty="0"/>
              <a:t>Standardna pogreška </a:t>
            </a:r>
            <a:r>
              <a:rPr lang="hr" sz="4800" dirty="0" err="1"/>
              <a:t>i</a:t>
            </a:r>
            <a:r>
              <a:rPr lang="hr" sz="4800" dirty="0"/>
              <a:t> interval pouzdanosti</a:t>
            </a:r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sl-SI" sz="4800" dirty="0"/>
          </a:p>
          <a:p>
            <a:endParaRPr lang="hr-HR" dirty="0"/>
          </a:p>
          <a:p>
            <a:endParaRPr lang="pl-PL" sz="2000" dirty="0"/>
          </a:p>
        </p:txBody>
      </p:sp>
      <p:pic>
        <p:nvPicPr>
          <p:cNvPr id="4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Uloga i važnost statistike u poslovnoj analitici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666" y="2289548"/>
            <a:ext cx="873147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2400"/>
              <a:t>Dobrodošli u svijet poslovne statistike, gdje se podaci pretvaraju u značajne uvide, usmjeravajući donošenje odluka i otkrivajući skrivene istine. U ovom sveobuhvatnom istraživanju krećemo na putovanje kako bismo demistificirali bitne statističke koncepte i tehnike koji podupiru rigoroznu analizu poslovnih podataka. Od razumijevanja zamršenosti distribucija do primjene testiranja hipoteza i konstruiranja intervala pouzdanosti, svako poglavlje otkriva novi aspekt statističke pismenosti. </a:t>
            </a:r>
          </a:p>
        </p:txBody>
      </p:sp>
      <p:pic>
        <p:nvPicPr>
          <p:cNvPr id="7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3687" y="1172066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Normalna distribucija</a:t>
            </a:r>
            <a:endParaRPr lang="sl-SI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658" y="1875703"/>
            <a:ext cx="9100292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" sz="2000" dirty="0"/>
              <a:t>U srži statističke analize leži normalna distribucija, sveprisutna distribucija vjerojatnosti koja služi kao mjerilo za mnoge statističke tehnike. Udubit ćemo se u njezine karakteristike, simetričnu krivulju u obliku zvona i njezin značaj u razumijevanju distribucije podataka.</a:t>
            </a:r>
            <a:endParaRPr lang="sl-SI" sz="2000" dirty="0"/>
          </a:p>
          <a:p>
            <a:pPr marL="0" indent="0">
              <a:buNone/>
            </a:pPr>
            <a:endParaRPr lang="sl-SI" sz="2000" dirty="0"/>
          </a:p>
          <a:p>
            <a:r>
              <a:rPr lang="hr" sz="1800" dirty="0"/>
              <a:t>Normalne distribucije imaju ključne karakteristike koje se lako uočavaju na grafovima:</a:t>
            </a:r>
            <a:endParaRPr lang="hr-HR" sz="1800" dirty="0"/>
          </a:p>
          <a:p>
            <a:pPr lvl="0"/>
            <a:r>
              <a:rPr lang="hr" sz="1800" dirty="0"/>
              <a:t>Srednja </a:t>
            </a:r>
            <a:r>
              <a:rPr lang="hr" sz="1800" dirty="0">
                <a:hlinkClick r:id="rId2"/>
              </a:rPr>
              <a:t>vrijednost </a:t>
            </a:r>
            <a:r>
              <a:rPr lang="hr" sz="1800" dirty="0"/>
              <a:t>, </a:t>
            </a:r>
            <a:r>
              <a:rPr lang="hr" sz="1800" dirty="0">
                <a:hlinkClick r:id="rId3"/>
              </a:rPr>
              <a:t>medijan </a:t>
            </a:r>
            <a:r>
              <a:rPr lang="hr" sz="1800" dirty="0"/>
              <a:t>i </a:t>
            </a:r>
            <a:r>
              <a:rPr lang="hr" sz="1800" dirty="0">
                <a:hlinkClick r:id="rId4"/>
              </a:rPr>
              <a:t>mod </a:t>
            </a:r>
            <a:r>
              <a:rPr lang="hr" sz="1800" dirty="0"/>
              <a:t>su potpuno isti.</a:t>
            </a:r>
            <a:endParaRPr lang="hr-HR" sz="1800" dirty="0"/>
          </a:p>
          <a:p>
            <a:pPr lvl="0"/>
            <a:r>
              <a:rPr lang="hr" sz="1800" dirty="0"/>
              <a:t>Raspodjela je simetrična oko srednje vrijednosti - polovica vrijednosti je ispod srednje vrijednosti, a polovica iznad srednje vrijednosti.</a:t>
            </a:r>
            <a:endParaRPr lang="hr-HR" sz="1800" dirty="0"/>
          </a:p>
          <a:p>
            <a:pPr lvl="0"/>
            <a:r>
              <a:rPr lang="hr" sz="1800" dirty="0"/>
              <a:t>Distribucija se može opisati s dvije vrijednosti: srednjom vrijednošću i </a:t>
            </a:r>
            <a:r>
              <a:rPr lang="hr" sz="1800" dirty="0">
                <a:hlinkClick r:id="rId5"/>
              </a:rPr>
              <a:t>standardnom devijacijom</a:t>
            </a:r>
            <a:r>
              <a:rPr lang="hr" sz="1800" dirty="0"/>
              <a:t>.</a:t>
            </a:r>
            <a:endParaRPr lang="hr-HR" sz="1800" dirty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600" dirty="0"/>
          </a:p>
        </p:txBody>
      </p:sp>
      <p:pic>
        <p:nvPicPr>
          <p:cNvPr id="7" name="Obraz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17668E9B-7262-498E-88DF-256CD04CC49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0000"/>
          <a:stretch/>
        </p:blipFill>
        <p:spPr>
          <a:xfrm>
            <a:off x="9504950" y="3069772"/>
            <a:ext cx="2619365" cy="150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96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just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hr" dirty="0"/>
              <a:t>Empirijsko pravilo</a:t>
            </a:r>
            <a:endParaRPr lang="pl-PL" altLang="sl-SI" dirty="0" bmk="_Toc150194496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rot="10800000">
            <a:off x="1306285" y="2541772"/>
            <a:ext cx="8082644" cy="7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2052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8994" y="768817"/>
            <a:ext cx="977225" cy="86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 rot="10800000" flipV="1">
            <a:off x="1608666" y="1572276"/>
            <a:ext cx="932270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lang="hr" dirty="0"/>
              <a:t>Empirijsko pravilo, poznato i kao pravilo 68-95-99,7, pruža uvid u raspodjelu vrijednosti unutar normalne distribucije:</a:t>
            </a:r>
            <a:endParaRPr lang="hr-HR" dirty="0"/>
          </a:p>
          <a:p>
            <a:r>
              <a:rPr lang="hr" dirty="0"/>
              <a:t> </a:t>
            </a:r>
            <a:endParaRPr lang="hr-HR" dirty="0"/>
          </a:p>
          <a:p>
            <a:pPr lvl="0"/>
            <a:r>
              <a:rPr lang="hr" dirty="0"/>
              <a:t>Otprilike 68% vrijednosti pada unutar 1 standardne devijacije od prosjeka.</a:t>
            </a:r>
            <a:endParaRPr lang="hr-HR" dirty="0"/>
          </a:p>
          <a:p>
            <a:pPr lvl="0"/>
            <a:r>
              <a:rPr lang="hr" dirty="0"/>
              <a:t>Otprilike 95% vrijednosti leži unutar 2 standardne devijacije od prosjeka.</a:t>
            </a:r>
            <a:endParaRPr lang="hr-HR" dirty="0"/>
          </a:p>
          <a:p>
            <a:r>
              <a:rPr lang="hr" dirty="0"/>
              <a:t>Oko 99,7% vrijednosti je unutar 3 standardne devijacije od prosjeka</a:t>
            </a:r>
            <a:endParaRPr kumimoji="0" lang="pl-PL" altLang="sl-SI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7F9C18C-24F4-4CC4-BE53-75767130D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596" y="4018427"/>
            <a:ext cx="3962576" cy="247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09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dirty="0"/>
              <a:t>Formula normalne krivulje</a:t>
            </a:r>
            <a:endParaRPr lang="sl-SI" sz="2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8666" y="1581313"/>
            <a:ext cx="974513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" dirty="0"/>
              <a:t>Za konstrukciju normalne krivulje na temelju dane srednje vrijednosti i standardne devijacije, može se upotrijebiti funkcija gustoće vjerojatnosti, čime se točno predstavlja distribucija podataka.</a:t>
            </a:r>
            <a:endParaRPr lang="sl-SI" dirty="0"/>
          </a:p>
          <a:p>
            <a:endParaRPr lang="sl-SI" dirty="0"/>
          </a:p>
          <a:p>
            <a:endParaRPr lang="sl-SI" dirty="0"/>
          </a:p>
          <a:p>
            <a:pPr algn="just"/>
            <a:r>
              <a:rPr lang="hr-HR" dirty="0"/>
              <a:t>Unutar funkcije gustoće vjerojatnosti, područje ispod krivulje predstavlja vjerojatnost. S obzirom da normalna distribucija služi kao distribucija vjerojatnosti, kumulativna površina ispod krivulje uvijek iznosi 1 ili 100%. Iako se formula za normalnu funkciju gustoće vjerojatnosti može činiti zamršenom, njeno korištenje samo zahtijeva poznavanje srednje vrijednosti populacije i standardne devijacije. Zamjenom ovih parametara u formulu, može se odrediti gustoća vjerojatnosti povezana s bilo kojom danom vrijednošću x.</a:t>
            </a:r>
          </a:p>
        </p:txBody>
      </p:sp>
      <p:pic>
        <p:nvPicPr>
          <p:cNvPr id="5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17" descr="f(x)=\dfrac{1}{\sigma\sqrt{2\pi}}e^{-\dfrac{(x-\mu)^2}{2\sigma^2}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132" y="4870821"/>
            <a:ext cx="1943100" cy="57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749972" y="4669225"/>
            <a:ext cx="1729961" cy="73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r-Latn-RS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f </a:t>
            </a: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( </a:t>
            </a:r>
            <a:r>
              <a:rPr kumimoji="0" lang="hr" altLang="sr-Latn-RS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x </a:t>
            </a: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) = vjerojatnost </a:t>
            </a:r>
            <a:endParaRPr kumimoji="0" lang="en-GB" altLang="sr-Latn-R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r" altLang="sr-Latn-RS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x </a:t>
            </a: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= vrijednost varijable</a:t>
            </a:r>
            <a:endParaRPr kumimoji="0" lang="en-GB" altLang="sr-Latn-R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748220" y="4996300"/>
            <a:ext cx="1673856" cy="907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hr" altLang="sr-Latn-RS" sz="11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μ = srednja vrijednost</a:t>
            </a:r>
            <a:endParaRPr lang="en-GB" altLang="sr-Latn-RS" sz="1100" dirty="0"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hr" altLang="sr-Latn-RS" sz="11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 = standardna devijacija</a:t>
            </a:r>
            <a:endParaRPr kumimoji="0" lang="en-GB" altLang="sr-Latn-R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σ² = </a:t>
            </a:r>
            <a:endParaRPr kumimoji="0" lang="hr-HR" altLang="sr-Latn-R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F892728-27E4-4647-B3DF-7E3FF7C5B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592" y="4294833"/>
            <a:ext cx="3005588" cy="17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50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just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hr" dirty="0"/>
              <a:t>Standardna normalna distribucija</a:t>
            </a:r>
            <a:endParaRPr lang="pl-PL" altLang="sl-SI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1861458" y="2202708"/>
            <a:ext cx="6074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152352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08666" y="1733858"/>
            <a:ext cx="877630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hr" dirty="0"/>
              <a:t>Standardna normalna distribucija, poznata kao </a:t>
            </a:r>
            <a:r>
              <a:rPr lang="hr" b="1" dirty="0"/>
              <a:t>z-distribucija</a:t>
            </a:r>
            <a:r>
              <a:rPr lang="hr" dirty="0"/>
              <a:t>, odlikuje se srednjom vrijednošću od 0 i standardnom devijacijom od 1. Bilo koja normalna distribucija može se promatrati kao transformacija standardne normalne distribucije, koja prolazi kroz prilagodbe u mjerilu, položaju ili oboje.</a:t>
            </a:r>
            <a:endParaRPr lang="hr-HR" dirty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54" descr="z=\dfrac{x-\mu}{\sigma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462" y="3621817"/>
            <a:ext cx="792163" cy="32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608666" y="3007648"/>
            <a:ext cx="716414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Trebate znati samo srednju vrijednost i standardnu devijaciju distribucije kako biste pronašli </a:t>
            </a:r>
            <a:r>
              <a:rPr kumimoji="0" lang="hr" altLang="sr-Latn-RS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z </a:t>
            </a: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-</a:t>
            </a:r>
            <a:r>
              <a:rPr lang="hr" altLang="sr-Latn-RS" sz="11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skor</a:t>
            </a: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vrijednosti.</a:t>
            </a: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endParaRPr kumimoji="0" lang="hr-HR" altLang="sr-Latn-R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608666" y="369115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r-Latn-RS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x </a:t>
            </a: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= pojedinačna vrijednost</a:t>
            </a:r>
            <a:endParaRPr kumimoji="0" lang="en-GB" altLang="sr-Latn-R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μ = srednja vrijednost</a:t>
            </a:r>
            <a:endParaRPr kumimoji="0" lang="en-GB" altLang="sr-Latn-R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r" altLang="sr-Latn-R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 = standardna devijacija</a:t>
            </a:r>
            <a:endParaRPr kumimoji="0" lang="hr-HR" altLang="sr-Latn-R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494F57B-062A-418D-8238-76F21D3B99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369" y="3591608"/>
            <a:ext cx="3707602" cy="209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hr-HR" dirty="0"/>
              <a:t>Određivanje vjerojatnosti korištenjem </a:t>
            </a:r>
            <a:br>
              <a:rPr lang="hr-HR" dirty="0"/>
            </a:br>
            <a:r>
              <a:rPr lang="hr-HR" dirty="0"/>
              <a:t>z -distribucije</a:t>
            </a:r>
            <a:endParaRPr lang="hr-HR" altLang="sl-SI" sz="1800" b="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8600" y="243295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4097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685" y="830567"/>
            <a:ext cx="939800" cy="9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76614" y="2061392"/>
            <a:ext cx="949597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r-HR" dirty="0"/>
              <a:t>Svaki z-rezultat odgovara vjerojatnosti, koja se često naziva p-vrijednost, koja ukazuje na vjerojatnost opažanja vrijednosti ispod tog specifičnog z-skora. Transformacijom pojedinačne vrijednosti u z-skor, može se odrediti vjerojatnost da se sve vrijednosti do te točke pojave unutar normalne distribucije.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ECD7384-734A-4938-B0E2-B066126D3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929" y="3841445"/>
            <a:ext cx="3889016" cy="217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29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GB" dirty="0"/>
              <a:t>Sampling-</a:t>
            </a:r>
            <a:r>
              <a:rPr lang="en-GB" dirty="0" err="1"/>
              <a:t>distribucija</a:t>
            </a:r>
            <a:endParaRPr lang="sl-SI" altLang="sl-SI" sz="1400" b="0" dirty="0">
              <a:solidFill>
                <a:schemeClr val="tx1"/>
              </a:solidFill>
            </a:endParaRPr>
          </a:p>
        </p:txBody>
      </p:sp>
      <p:pic>
        <p:nvPicPr>
          <p:cNvPr id="5121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999" y="541868"/>
            <a:ext cx="939800" cy="9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08666" y="2238345"/>
            <a:ext cx="925467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hr-HR" dirty="0" err="1"/>
              <a:t>Sampling</a:t>
            </a:r>
            <a:r>
              <a:rPr lang="hr-HR" dirty="0"/>
              <a:t>-distribucije čine okosnicu statističkog zaključivanja, omogućujući nam izvođenje zaključaka o populacijama na temelju podataka uzorka. Udubit ćemo se u zamršenost </a:t>
            </a:r>
            <a:r>
              <a:rPr lang="hr-HR" dirty="0" err="1"/>
              <a:t>sampling</a:t>
            </a:r>
            <a:r>
              <a:rPr lang="hr-HR" dirty="0"/>
              <a:t>-distribucija, razumijevajući kako odražavaju varijabilnost statistike uzorka i njihovu ključnu ulogu u testiranju hipoteza.</a:t>
            </a:r>
          </a:p>
          <a:p>
            <a:r>
              <a:rPr lang="hr-HR" dirty="0"/>
              <a:t> </a:t>
            </a:r>
          </a:p>
          <a:p>
            <a:r>
              <a:rPr lang="hr-HR" dirty="0" err="1"/>
              <a:t>Sampling</a:t>
            </a:r>
            <a:r>
              <a:rPr lang="hr-HR" dirty="0"/>
              <a:t>-distribucija odnosi se na distribuciju statističkih podataka, kao što je srednja vrijednost uzorka ili proporcija uzorka, dobivenih iz više uzoraka iste veličine izvučenih iz populacije. Pruža uvid u ponašanje statistike uzorka i njihovu varijabilnost u različitim uzorcima.</a:t>
            </a:r>
          </a:p>
        </p:txBody>
      </p:sp>
    </p:spTree>
    <p:extLst>
      <p:ext uri="{BB962C8B-B14F-4D97-AF65-F5344CB8AC3E}">
        <p14:creationId xmlns:p14="http://schemas.microsoft.com/office/powerpoint/2010/main" val="3249427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92E7B7-77FD-47BE-B5FA-21E601133D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d9bddfac-6dc9-4958-8f35-4d0da3af229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a92fe6ce-cc5e-4661-b3e6-d9d5535f70b5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2666</TotalTime>
  <Words>1828</Words>
  <Application>Microsoft Office PowerPoint</Application>
  <PresentationFormat>Panoramiczny</PresentationFormat>
  <Paragraphs>169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Calibri</vt:lpstr>
      <vt:lpstr>Symbol</vt:lpstr>
      <vt:lpstr>Tahoma</vt:lpstr>
      <vt:lpstr>Times New Roman</vt:lpstr>
      <vt:lpstr>Motyw pakietu Office</vt:lpstr>
      <vt:lpstr>Statističke metode za analizu logističkih podataka</vt:lpstr>
      <vt:lpstr>Agenda</vt:lpstr>
      <vt:lpstr>Uloga i važnost statistike u poslovnoj analitici</vt:lpstr>
      <vt:lpstr>Normalna distribucija</vt:lpstr>
      <vt:lpstr>Empirijsko pravilo</vt:lpstr>
      <vt:lpstr>Formula normalne krivulje</vt:lpstr>
      <vt:lpstr>Standardna normalna distribucija</vt:lpstr>
      <vt:lpstr>Određivanje vjerojatnosti korištenjem  z -distribucije</vt:lpstr>
      <vt:lpstr>Sampling-distribucija</vt:lpstr>
      <vt:lpstr>Centralni granični teorem i sampling-distribucija </vt:lpstr>
      <vt:lpstr>Testna statistika</vt:lpstr>
      <vt:lpstr>Vrste testnih statistika</vt:lpstr>
      <vt:lpstr>Standardna pogreška i interval pouzdanosti</vt:lpstr>
      <vt:lpstr>Standardna pogreška i interval pouzdanosti</vt:lpstr>
      <vt:lpstr>Prezentacja programu PowerPoint</vt:lpstr>
      <vt:lpstr>Prezentacja programu PowerPoint</vt:lpstr>
      <vt:lpstr>Prezentacja programu PowerPoint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61</cp:revision>
  <dcterms:created xsi:type="dcterms:W3CDTF">2023-07-06T12:09:08Z</dcterms:created>
  <dcterms:modified xsi:type="dcterms:W3CDTF">2025-11-07T15:34:47Z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