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469" r:id="rId33"/>
    <p:sldId id="470"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 id="485" r:id="rId49"/>
    <p:sldId id="486" r:id="rId50"/>
    <p:sldId id="487" r:id="rId51"/>
    <p:sldId id="488" r:id="rId52"/>
    <p:sldId id="489" r:id="rId53"/>
    <p:sldId id="490" r:id="rId54"/>
    <p:sldId id="335" r:id="rId55"/>
    <p:sldId id="491" r:id="rId5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3" d="100"/>
          <a:sy n="93" d="100"/>
        </p:scale>
        <p:origin x="3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pl-PL" dirty="0"/>
            <a:t>Metode </a:t>
          </a:r>
          <a:r>
            <a:rPr lang="pl-PL" dirty="0" err="1"/>
            <a:t>napovedovanja </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pl-PL" b="0" i="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pl-PL" b="0" i="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pl-PL" dirty="0"/>
            <a:t>Kvantitativne napovedi</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pl-PL" dirty="0"/>
            <a:t>Modeli časovnih vrst</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pl-PL" dirty="0"/>
            <a:t>Ekonometrični modeli</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pl-PL" dirty="0"/>
            <a:t>Analogni modeli</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pl-PL" dirty="0"/>
            <a:t>Modeli vodilnih spremenljivk</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pl-PL" dirty="0"/>
            <a:t>Modeli kohortne analize</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pl-PL" dirty="0"/>
            <a:t>Tržni testi</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b="0" i="0" dirty="0" err="1">
              <a:latin typeface="Arial" panose="020B0604020202020204" pitchFamily="34" charset="0"/>
              <a:cs typeface="Arial" panose="020B0604020202020204" pitchFamily="34" charset="0"/>
            </a:rPr>
            <a:t>Stalno </a:t>
          </a:r>
          <a:r>
            <a:rPr lang="pl-PL" sz="1800" dirty="0">
              <a:latin typeface="Arial" panose="020B0604020202020204" pitchFamily="34" charset="0"/>
              <a:cs typeface="Arial" panose="020B0604020202020204" pitchFamily="34" charset="0"/>
            </a:rPr>
            <a:t>povpraševanje</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i="0">
              <a:latin typeface="Arial" panose="020B0604020202020204" pitchFamily="34" charset="0"/>
              <a:cs typeface="Arial" panose="020B0604020202020204" pitchFamily="34" charset="0"/>
            </a:rPr>
            <a:t>Naivne metode</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1800" dirty="0">
              <a:latin typeface="Arial" panose="020B0604020202020204" pitchFamily="34" charset="0"/>
              <a:cs typeface="Arial" panose="020B0604020202020204" pitchFamily="34" charset="0"/>
            </a:rPr>
            <a:t>Model ARMA</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1800" b="0" i="0">
              <a:latin typeface="Arial" panose="020B0604020202020204" pitchFamily="34" charset="0"/>
              <a:cs typeface="Arial" panose="020B0604020202020204" pitchFamily="34" charset="0"/>
            </a:rPr>
            <a:t>Povprečne metode</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pl-PL" sz="1800" b="0" i="0" dirty="0">
              <a:latin typeface="Arial" panose="020B0604020202020204" pitchFamily="34" charset="0"/>
              <a:cs typeface="Arial" panose="020B0604020202020204" pitchFamily="34" charset="0"/>
            </a:rPr>
            <a:t>Trendom </a:t>
          </a:r>
          <a:r>
            <a:rPr lang="pl-PL" sz="1800" b="0" i="0" dirty="0" err="1">
              <a:latin typeface="Arial" panose="020B0604020202020204" pitchFamily="34" charset="0"/>
              <a:cs typeface="Arial" panose="020B0604020202020204" pitchFamily="34" charset="0"/>
            </a:rPr>
            <a:t>podobno povpraševanje</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1800" b="0" dirty="0" err="1">
              <a:latin typeface="Arial" panose="020B0604020202020204" pitchFamily="34" charset="0"/>
              <a:cs typeface="Arial" panose="020B0604020202020204" pitchFamily="34" charset="0"/>
            </a:rPr>
            <a:t>Metoda </a:t>
          </a:r>
          <a:r>
            <a:rPr lang="pl-PL" sz="1800" b="0" dirty="0">
              <a:latin typeface="Arial" panose="020B0604020202020204" pitchFamily="34" charset="0"/>
              <a:cs typeface="Arial" panose="020B0604020202020204" pitchFamily="34" charset="0"/>
            </a:rPr>
            <a:t>enostavne </a:t>
          </a:r>
          <a:r>
            <a:rPr lang="pl-PL" sz="1800" b="0" dirty="0" err="1">
              <a:latin typeface="Arial" panose="020B0604020202020204" pitchFamily="34" charset="0"/>
              <a:cs typeface="Arial" panose="020B0604020202020204" pitchFamily="34" charset="0"/>
            </a:rPr>
            <a:t>linearne regresije</a:t>
          </a:r>
          <a:endParaRPr lang="pl-PL" sz="18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pl-PL" sz="1800" b="0" i="0">
              <a:latin typeface="Arial" panose="020B0604020202020204" pitchFamily="34" charset="0"/>
              <a:cs typeface="Arial" panose="020B0604020202020204" pitchFamily="34" charset="0"/>
            </a:rPr>
            <a:t>Sezonsko povpraševanje</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pl-PL" sz="1800" dirty="0" err="1">
              <a:latin typeface="Arial" panose="020B0604020202020204" pitchFamily="34" charset="0"/>
              <a:cs typeface="Arial" panose="020B0604020202020204" pitchFamily="34" charset="0"/>
            </a:rPr>
            <a:t>Holt-Wintersova sezonska metoda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Holt-Winters</a:t>
          </a:r>
          <a:r>
            <a:rPr lang="pl-PL" sz="18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1800" b="0" i="0">
              <a:latin typeface="Arial" panose="020B0604020202020204" pitchFamily="34" charset="0"/>
              <a:cs typeface="Arial" panose="020B0604020202020204" pitchFamily="34" charset="0"/>
            </a:rPr>
            <a:t>Metoda eksponentnega glajenja (Brown</a:t>
          </a:r>
          <a:r>
            <a:rPr lang="pl-PL"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1800" dirty="0" err="1">
              <a:latin typeface="Arial" panose="020B0604020202020204" pitchFamily="34" charset="0"/>
              <a:cs typeface="Arial" panose="020B0604020202020204" pitchFamily="34" charset="0"/>
            </a:rPr>
            <a:t>Linearno eksponentno glajenje</a:t>
          </a:r>
          <a:r>
            <a:rPr lang="pl-PL" sz="1800" dirty="0">
              <a:latin typeface="Arial" panose="020B0604020202020204" pitchFamily="34" charset="0"/>
              <a:cs typeface="Arial" panose="020B0604020202020204" pitchFamily="34" charset="0"/>
            </a:rPr>
            <a:t>, LES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a:t>
          </a:r>
          <a:r>
            <a:rPr lang="pl-PL" sz="18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1800" dirty="0">
              <a:latin typeface="Arial" panose="020B0604020202020204" pitchFamily="34" charset="0"/>
              <a:cs typeface="Arial" panose="020B0604020202020204" pitchFamily="34" charset="0"/>
            </a:rPr>
            <a:t>Model RW</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1800" dirty="0">
              <a:latin typeface="Arial" panose="020B0604020202020204" pitchFamily="34" charset="0"/>
              <a:cs typeface="Arial" panose="020B0604020202020204" pitchFamily="34" charset="0"/>
            </a:rPr>
            <a:t>Model ARIMA</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dirty="0" err="1">
              <a:latin typeface="Arial" panose="020B0604020202020204" pitchFamily="34" charset="0"/>
              <a:cs typeface="Arial" panose="020B0604020202020204" pitchFamily="34" charset="0"/>
            </a:rPr>
            <a:t>Naivne </a:t>
          </a:r>
          <a:r>
            <a:rPr lang="pl-PL" sz="2800" dirty="0">
              <a:latin typeface="Arial" panose="020B0604020202020204" pitchFamily="34" charset="0"/>
              <a:cs typeface="Arial" panose="020B0604020202020204" pitchFamily="34" charset="0"/>
            </a:rPr>
            <a:t>metode</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Naivna napoved</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Metoda zdrsa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a:latin typeface="Arial" panose="020B0604020202020204" pitchFamily="34" charset="0"/>
              <a:cs typeface="Arial" panose="020B0604020202020204" pitchFamily="34" charset="0"/>
            </a:rPr>
            <a:t>Sezonska naivna metoda</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Povprečne metode</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Globalno povprečje ali globalno povprečje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Tehtano drseče povprečje,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Enostavno drseče povprečje,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Eksponentno </a:t>
          </a:r>
          <a:r>
            <a:rPr lang="pl-PL" sz="2800" b="0">
              <a:latin typeface="Arial" panose="020B0604020202020204" pitchFamily="34" charset="0"/>
              <a:cs typeface="Arial" panose="020B0604020202020204" pitchFamily="34" charset="0"/>
            </a:rPr>
            <a:t>drseče </a:t>
          </a:r>
          <a:r>
            <a:rPr lang="pl-PL" sz="2800" b="0" dirty="0" err="1">
              <a:latin typeface="Arial" panose="020B0604020202020204" pitchFamily="34" charset="0"/>
              <a:cs typeface="Arial" panose="020B0604020202020204" pitchFamily="34" charset="0"/>
            </a:rPr>
            <a:t>povprečje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Metode eksponentnega glajenja</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Enostavno </a:t>
          </a:r>
          <a:r>
            <a:rPr lang="pl-PL" sz="2800" b="0" dirty="0" err="1">
              <a:latin typeface="Arial" panose="020B0604020202020204" pitchFamily="34" charset="0"/>
              <a:cs typeface="Arial" panose="020B0604020202020204" pitchFamily="34" charset="0"/>
            </a:rPr>
            <a:t>eksponentno glajenje</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Brownov </a:t>
          </a:r>
          <a:r>
            <a:rPr lang="pl-PL" sz="2800" b="0" dirty="0">
              <a:latin typeface="Arial" panose="020B0604020202020204" pitchFamily="34" charset="0"/>
              <a:cs typeface="Arial" panose="020B0604020202020204" pitchFamily="34" charset="0"/>
            </a:rPr>
            <a:t>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Linearno eksponentno glajenje</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Holtov </a:t>
          </a:r>
          <a:r>
            <a:rPr lang="pl-PL" sz="2800" b="0" dirty="0">
              <a:latin typeface="Arial" panose="020B0604020202020204" pitchFamily="34" charset="0"/>
              <a:cs typeface="Arial" panose="020B0604020202020204" pitchFamily="34" charset="0"/>
            </a:rPr>
            <a:t>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a:latin typeface="Arial" panose="020B0604020202020204" pitchFamily="34" charset="0"/>
              <a:cs typeface="Arial" panose="020B0604020202020204" pitchFamily="34" charset="0"/>
            </a:rPr>
            <a:t>Holt-Wintersova </a:t>
          </a:r>
          <a:r>
            <a:rPr lang="pl-PL" sz="2800" b="0" i="0" dirty="0" err="1">
              <a:latin typeface="Arial" panose="020B0604020202020204" pitchFamily="34" charset="0"/>
              <a:cs typeface="Arial" panose="020B0604020202020204" pitchFamily="34" charset="0"/>
            </a:rPr>
            <a:t>sezonska metoda </a:t>
          </a:r>
          <a:r>
            <a:rPr lang="pl-PL" sz="2800" b="0" i="0" dirty="0">
              <a:latin typeface="Arial" panose="020B0604020202020204" pitchFamily="34" charset="0"/>
              <a:cs typeface="Arial" panose="020B0604020202020204" pitchFamily="34" charset="0"/>
            </a:rPr>
            <a:t>(</a:t>
          </a:r>
          <a:r>
            <a:rPr lang="pl-PL" sz="2800" b="0" i="0" dirty="0" err="1">
              <a:latin typeface="Arial" panose="020B0604020202020204" pitchFamily="34" charset="0"/>
              <a:cs typeface="Arial" panose="020B0604020202020204" pitchFamily="34" charset="0"/>
            </a:rPr>
            <a:t>Holt-Wintersov </a:t>
          </a:r>
          <a:r>
            <a:rPr lang="pl-PL" sz="2800" b="0" i="0" dirty="0">
              <a:latin typeface="Arial" panose="020B0604020202020204" pitchFamily="34" charset="0"/>
              <a:cs typeface="Arial" panose="020B0604020202020204" pitchFamily="34" charset="0"/>
            </a:rPr>
            <a:t>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400" b="0" i="0">
              <a:latin typeface="Arial" panose="020B0604020202020204" pitchFamily="34" charset="0"/>
              <a:cs typeface="Arial" panose="020B0604020202020204" pitchFamily="34" charset="0"/>
            </a:rPr>
            <a:t>Avtoregresijske metode</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400" b="0">
              <a:latin typeface="Arial" panose="020B0604020202020204" pitchFamily="34" charset="0"/>
              <a:cs typeface="Arial" panose="020B0604020202020204" pitchFamily="34" charset="0"/>
            </a:rPr>
            <a:t>Avtoregresijsko integrirano drseče povprečje (ARIMA</a:t>
          </a:r>
          <a:r>
            <a:rPr lang="pl-PL"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400" dirty="0" err="1">
              <a:latin typeface="Arial" panose="020B0604020202020204" pitchFamily="34" charset="0"/>
              <a:cs typeface="Arial" panose="020B0604020202020204" pitchFamily="34" charset="0"/>
            </a:rPr>
            <a:t>Avtoregresijsko drseče povprečje </a:t>
          </a:r>
          <a:r>
            <a:rPr lang="pl-PL"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400" b="0">
              <a:latin typeface="Arial" panose="020B0604020202020204" pitchFamily="34" charset="0"/>
              <a:cs typeface="Arial" panose="020B0604020202020204" pitchFamily="34" charset="0"/>
            </a:rPr>
            <a:t>Naključna hoja (RW</a:t>
          </a:r>
          <a:r>
            <a:rPr lang="pl-PL"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dirty="0">
              <a:latin typeface="Arial" panose="020B0604020202020204" pitchFamily="34" charset="0"/>
              <a:cs typeface="Arial" panose="020B0604020202020204" pitchFamily="34" charset="0"/>
            </a:rPr>
            <a:t>Regresijske metode</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a:latin typeface="Arial" panose="020B0604020202020204" pitchFamily="34" charset="0"/>
              <a:cs typeface="Arial" panose="020B0604020202020204" pitchFamily="34" charset="0"/>
            </a:rPr>
            <a:t>Metoda projekcije trendov</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Metoda enostavne linearne regresije</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Metoda večkratne linearne regresije</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custScaleX="109677"/>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Metode </a:t>
          </a:r>
          <a:r>
            <a:rPr lang="pl-PL" sz="2400" kern="1200" dirty="0" err="1"/>
            <a:t>napovedovanja </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l-PL" sz="1500" kern="1200" dirty="0"/>
            <a:t>Kvantitativne napovedi</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časovnih vrst</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Ekonometrični modeli</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Analogni modeli</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vodilnih spremenljivk</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Modeli kohortne analize</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Tržni testi</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76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76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err="1">
              <a:latin typeface="Arial" panose="020B0604020202020204" pitchFamily="34" charset="0"/>
              <a:cs typeface="Arial" panose="020B0604020202020204" pitchFamily="34" charset="0"/>
            </a:rPr>
            <a:t>Stalno </a:t>
          </a:r>
          <a:r>
            <a:rPr lang="pl-PL" sz="1800" kern="1200" dirty="0">
              <a:latin typeface="Arial" panose="020B0604020202020204" pitchFamily="34" charset="0"/>
              <a:cs typeface="Arial" panose="020B0604020202020204" pitchFamily="34" charset="0"/>
            </a:rPr>
            <a:t>povpraševanje</a:t>
          </a:r>
        </a:p>
      </dsp:txBody>
      <dsp:txXfrm>
        <a:off x="0" y="1763"/>
        <a:ext cx="1159601" cy="1202569"/>
      </dsp:txXfrm>
    </dsp:sp>
    <dsp:sp modelId="{38502B14-0636-4068-BF82-FD00319EB8FF}">
      <dsp:nvSpPr>
        <dsp:cNvPr id="0" name=""/>
        <dsp:cNvSpPr/>
      </dsp:nvSpPr>
      <dsp:spPr>
        <a:xfrm>
          <a:off x="1246571" y="1589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Naivne metode</a:t>
          </a:r>
          <a:endParaRPr lang="pl-PL" sz="1800" kern="1200" dirty="0">
            <a:latin typeface="Arial" panose="020B0604020202020204" pitchFamily="34" charset="0"/>
            <a:cs typeface="Arial" panose="020B0604020202020204" pitchFamily="34" charset="0"/>
          </a:endParaRPr>
        </a:p>
      </dsp:txBody>
      <dsp:txXfrm>
        <a:off x="1246571" y="15899"/>
        <a:ext cx="4551434" cy="282733"/>
      </dsp:txXfrm>
    </dsp:sp>
    <dsp:sp modelId="{0666C116-1EB9-4E04-934F-C783C7C54296}">
      <dsp:nvSpPr>
        <dsp:cNvPr id="0" name=""/>
        <dsp:cNvSpPr/>
      </dsp:nvSpPr>
      <dsp:spPr>
        <a:xfrm>
          <a:off x="1159601" y="298633"/>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246571" y="3127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Povprečne metode</a:t>
          </a:r>
          <a:endParaRPr lang="pl-PL" sz="1800" kern="1200" dirty="0">
            <a:latin typeface="Arial" panose="020B0604020202020204" pitchFamily="34" charset="0"/>
            <a:cs typeface="Arial" panose="020B0604020202020204" pitchFamily="34" charset="0"/>
          </a:endParaRPr>
        </a:p>
      </dsp:txBody>
      <dsp:txXfrm>
        <a:off x="1246571" y="312769"/>
        <a:ext cx="4551434" cy="282733"/>
      </dsp:txXfrm>
    </dsp:sp>
    <dsp:sp modelId="{1A4C8F95-D5FA-4D27-A602-57C2AF9827CC}">
      <dsp:nvSpPr>
        <dsp:cNvPr id="0" name=""/>
        <dsp:cNvSpPr/>
      </dsp:nvSpPr>
      <dsp:spPr>
        <a:xfrm>
          <a:off x="1159601" y="5955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246571" y="6096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Metoda eksponentnega glajenja (Brown</a:t>
          </a:r>
          <a:r>
            <a:rPr lang="pl-PL" sz="1800" b="0" i="0" kern="1200"/>
            <a:t>)</a:t>
          </a:r>
          <a:endParaRPr lang="pl-PL" sz="1800" kern="1200" dirty="0">
            <a:latin typeface="Arial" panose="020B0604020202020204" pitchFamily="34" charset="0"/>
            <a:cs typeface="Arial" panose="020B0604020202020204" pitchFamily="34" charset="0"/>
          </a:endParaRPr>
        </a:p>
      </dsp:txBody>
      <dsp:txXfrm>
        <a:off x="1246571" y="609639"/>
        <a:ext cx="4551434" cy="282733"/>
      </dsp:txXfrm>
    </dsp:sp>
    <dsp:sp modelId="{54E17A4C-992F-4604-9BF5-4D3E674BFAC4}">
      <dsp:nvSpPr>
        <dsp:cNvPr id="0" name=""/>
        <dsp:cNvSpPr/>
      </dsp:nvSpPr>
      <dsp:spPr>
        <a:xfrm>
          <a:off x="1159601" y="8923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246571" y="9065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ARMA</a:t>
          </a:r>
        </a:p>
      </dsp:txBody>
      <dsp:txXfrm>
        <a:off x="1246571" y="906509"/>
        <a:ext cx="4551434" cy="282733"/>
      </dsp:txXfrm>
    </dsp:sp>
    <dsp:sp modelId="{3FA619F6-BE32-4672-BF4A-2E5F44193847}">
      <dsp:nvSpPr>
        <dsp:cNvPr id="0" name=""/>
        <dsp:cNvSpPr/>
      </dsp:nvSpPr>
      <dsp:spPr>
        <a:xfrm>
          <a:off x="1159601" y="11892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0433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0433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a:latin typeface="Arial" panose="020B0604020202020204" pitchFamily="34" charset="0"/>
              <a:cs typeface="Arial" panose="020B0604020202020204" pitchFamily="34" charset="0"/>
            </a:rPr>
            <a:t>Trendom </a:t>
          </a:r>
          <a:r>
            <a:rPr lang="pl-PL" sz="1800" b="0" i="0" kern="1200" dirty="0" err="1">
              <a:latin typeface="Arial" panose="020B0604020202020204" pitchFamily="34" charset="0"/>
              <a:cs typeface="Arial" panose="020B0604020202020204" pitchFamily="34" charset="0"/>
            </a:rPr>
            <a:t>podobno povpraševanje</a:t>
          </a:r>
          <a:endParaRPr lang="pl-PL" sz="1800" kern="1200" dirty="0">
            <a:latin typeface="Arial" panose="020B0604020202020204" pitchFamily="34" charset="0"/>
            <a:cs typeface="Arial" panose="020B0604020202020204" pitchFamily="34" charset="0"/>
          </a:endParaRPr>
        </a:p>
      </dsp:txBody>
      <dsp:txXfrm>
        <a:off x="0" y="1204333"/>
        <a:ext cx="1159601" cy="1202569"/>
      </dsp:txXfrm>
    </dsp:sp>
    <dsp:sp modelId="{317B284B-1AB9-4FF2-9669-33EE2E1EEBB5}">
      <dsp:nvSpPr>
        <dsp:cNvPr id="0" name=""/>
        <dsp:cNvSpPr/>
      </dsp:nvSpPr>
      <dsp:spPr>
        <a:xfrm>
          <a:off x="1246571" y="12184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Linearno eksponentno glajenje</a:t>
          </a:r>
          <a:r>
            <a:rPr lang="pl-PL" sz="1800" kern="1200" dirty="0">
              <a:latin typeface="Arial" panose="020B0604020202020204" pitchFamily="34" charset="0"/>
              <a:cs typeface="Arial" panose="020B0604020202020204" pitchFamily="34" charset="0"/>
            </a:rPr>
            <a:t>, LES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a:t>
          </a:r>
          <a:r>
            <a:rPr lang="pl-PL" sz="1800" kern="1200" dirty="0">
              <a:latin typeface="Arial" panose="020B0604020202020204" pitchFamily="34" charset="0"/>
              <a:cs typeface="Arial" panose="020B0604020202020204" pitchFamily="34" charset="0"/>
            </a:rPr>
            <a:t>)</a:t>
          </a:r>
        </a:p>
      </dsp:txBody>
      <dsp:txXfrm>
        <a:off x="1246571" y="1218469"/>
        <a:ext cx="4551434" cy="282733"/>
      </dsp:txXfrm>
    </dsp:sp>
    <dsp:sp modelId="{6631F698-3823-4057-8D94-F4B8044730F2}">
      <dsp:nvSpPr>
        <dsp:cNvPr id="0" name=""/>
        <dsp:cNvSpPr/>
      </dsp:nvSpPr>
      <dsp:spPr>
        <a:xfrm>
          <a:off x="1159601" y="15012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246571" y="15153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dirty="0" err="1">
              <a:latin typeface="Arial" panose="020B0604020202020204" pitchFamily="34" charset="0"/>
              <a:cs typeface="Arial" panose="020B0604020202020204" pitchFamily="34" charset="0"/>
            </a:rPr>
            <a:t>Metoda </a:t>
          </a:r>
          <a:r>
            <a:rPr lang="pl-PL" sz="1800" b="0" kern="1200" dirty="0">
              <a:latin typeface="Arial" panose="020B0604020202020204" pitchFamily="34" charset="0"/>
              <a:cs typeface="Arial" panose="020B0604020202020204" pitchFamily="34" charset="0"/>
            </a:rPr>
            <a:t>enostavne </a:t>
          </a:r>
          <a:r>
            <a:rPr lang="pl-PL" sz="1800" b="0" kern="1200" dirty="0" err="1">
              <a:latin typeface="Arial" panose="020B0604020202020204" pitchFamily="34" charset="0"/>
              <a:cs typeface="Arial" panose="020B0604020202020204" pitchFamily="34" charset="0"/>
            </a:rPr>
            <a:t>linearne regresije</a:t>
          </a:r>
          <a:endParaRPr lang="pl-PL" sz="1800" b="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pl-PL" sz="1800" b="0" kern="1200" dirty="0">
            <a:latin typeface="Arial" panose="020B0604020202020204" pitchFamily="34" charset="0"/>
            <a:cs typeface="Arial" panose="020B0604020202020204" pitchFamily="34" charset="0"/>
          </a:endParaRPr>
        </a:p>
      </dsp:txBody>
      <dsp:txXfrm>
        <a:off x="1246571" y="1515339"/>
        <a:ext cx="4551434" cy="282733"/>
      </dsp:txXfrm>
    </dsp:sp>
    <dsp:sp modelId="{3E68DFCA-D600-4FD3-9A0B-4C1602F02227}">
      <dsp:nvSpPr>
        <dsp:cNvPr id="0" name=""/>
        <dsp:cNvSpPr/>
      </dsp:nvSpPr>
      <dsp:spPr>
        <a:xfrm>
          <a:off x="1159601" y="17980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246571" y="18122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ARIMA</a:t>
          </a:r>
        </a:p>
      </dsp:txBody>
      <dsp:txXfrm>
        <a:off x="1246571" y="1812209"/>
        <a:ext cx="4551434" cy="282733"/>
      </dsp:txXfrm>
    </dsp:sp>
    <dsp:sp modelId="{9C0D4B64-CFBA-4BFA-9C14-9C2EB02E2122}">
      <dsp:nvSpPr>
        <dsp:cNvPr id="0" name=""/>
        <dsp:cNvSpPr/>
      </dsp:nvSpPr>
      <dsp:spPr>
        <a:xfrm>
          <a:off x="1159601" y="20949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246571" y="2109078"/>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Model RW</a:t>
          </a:r>
        </a:p>
      </dsp:txBody>
      <dsp:txXfrm>
        <a:off x="1246571" y="2109078"/>
        <a:ext cx="4551434" cy="282733"/>
      </dsp:txXfrm>
    </dsp:sp>
    <dsp:sp modelId="{F92D8CC1-CFDF-469D-A776-72E2271F975E}">
      <dsp:nvSpPr>
        <dsp:cNvPr id="0" name=""/>
        <dsp:cNvSpPr/>
      </dsp:nvSpPr>
      <dsp:spPr>
        <a:xfrm>
          <a:off x="1159601" y="239181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06902"/>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06902"/>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Sezonsko povpraševanje</a:t>
          </a:r>
          <a:endParaRPr lang="pl-PL" sz="1800" kern="1200" dirty="0">
            <a:latin typeface="Arial" panose="020B0604020202020204" pitchFamily="34" charset="0"/>
            <a:cs typeface="Arial" panose="020B0604020202020204" pitchFamily="34" charset="0"/>
          </a:endParaRPr>
        </a:p>
      </dsp:txBody>
      <dsp:txXfrm>
        <a:off x="0" y="2406902"/>
        <a:ext cx="1159601" cy="1202569"/>
      </dsp:txXfrm>
    </dsp:sp>
    <dsp:sp modelId="{0E12B06E-2F49-48FE-84A3-08651AE239ED}">
      <dsp:nvSpPr>
        <dsp:cNvPr id="0" name=""/>
        <dsp:cNvSpPr/>
      </dsp:nvSpPr>
      <dsp:spPr>
        <a:xfrm>
          <a:off x="1246571" y="2461511"/>
          <a:ext cx="4551434" cy="109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Holt-Wintersova sezonska metoda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Holt-Winters</a:t>
          </a:r>
          <a:r>
            <a:rPr lang="pl-PL" sz="1800" kern="1200" dirty="0">
              <a:latin typeface="Arial" panose="020B0604020202020204" pitchFamily="34" charset="0"/>
              <a:cs typeface="Arial" panose="020B0604020202020204" pitchFamily="34" charset="0"/>
            </a:rPr>
            <a:t>)</a:t>
          </a:r>
        </a:p>
      </dsp:txBody>
      <dsp:txXfrm>
        <a:off x="1246571" y="2461511"/>
        <a:ext cx="4551434" cy="1092177"/>
      </dsp:txXfrm>
    </dsp:sp>
    <dsp:sp modelId="{0135E0A2-C6BF-4006-BBB9-E776B81C9534}">
      <dsp:nvSpPr>
        <dsp:cNvPr id="0" name=""/>
        <dsp:cNvSpPr/>
      </dsp:nvSpPr>
      <dsp:spPr>
        <a:xfrm>
          <a:off x="1159601" y="3553689"/>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Naivne </a:t>
          </a:r>
          <a:r>
            <a:rPr lang="pl-PL" sz="2800" kern="1200" dirty="0">
              <a:latin typeface="Arial" panose="020B0604020202020204" pitchFamily="34" charset="0"/>
              <a:cs typeface="Arial" panose="020B0604020202020204" pitchFamily="34" charset="0"/>
            </a:rPr>
            <a:t>metode</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Naivna napoved</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Sezonska naivna metoda</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Metoda zdrsa</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Povprečne metode</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Globalno povprečje ali globalno povprečje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Enostavno drseče povprečje,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Eksponentno </a:t>
          </a:r>
          <a:r>
            <a:rPr lang="pl-PL" sz="2800" b="0" kern="1200">
              <a:latin typeface="Arial" panose="020B0604020202020204" pitchFamily="34" charset="0"/>
              <a:cs typeface="Arial" panose="020B0604020202020204" pitchFamily="34" charset="0"/>
            </a:rPr>
            <a:t>drseče </a:t>
          </a:r>
          <a:r>
            <a:rPr lang="pl-PL" sz="2800" b="0" kern="1200" dirty="0" err="1">
              <a:latin typeface="Arial" panose="020B0604020202020204" pitchFamily="34" charset="0"/>
              <a:cs typeface="Arial" panose="020B0604020202020204" pitchFamily="34" charset="0"/>
            </a:rPr>
            <a:t>povprečje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Tehtano drseče povprečje,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1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10"/>
          <a:ext cx="2329554" cy="16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Metode eksponentnega glajenja</a:t>
          </a:r>
          <a:endParaRPr lang="pl-PL" sz="2800" kern="1200" dirty="0">
            <a:latin typeface="Arial" panose="020B0604020202020204" pitchFamily="34" charset="0"/>
            <a:cs typeface="Arial" panose="020B0604020202020204" pitchFamily="34" charset="0"/>
          </a:endParaRPr>
        </a:p>
      </dsp:txBody>
      <dsp:txXfrm>
        <a:off x="0" y="810"/>
        <a:ext cx="2329554" cy="1657321"/>
      </dsp:txXfrm>
    </dsp:sp>
    <dsp:sp modelId="{38502B14-0636-4068-BF82-FD00319EB8FF}">
      <dsp:nvSpPr>
        <dsp:cNvPr id="0" name=""/>
        <dsp:cNvSpPr/>
      </dsp:nvSpPr>
      <dsp:spPr>
        <a:xfrm>
          <a:off x="2504271" y="26705"/>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Enostavno </a:t>
          </a:r>
          <a:r>
            <a:rPr lang="pl-PL" sz="2800" b="0" kern="1200" dirty="0" err="1">
              <a:latin typeface="Arial" panose="020B0604020202020204" pitchFamily="34" charset="0"/>
              <a:cs typeface="Arial" panose="020B0604020202020204" pitchFamily="34" charset="0"/>
            </a:rPr>
            <a:t>eksponentno glajenje</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Brownov </a:t>
          </a:r>
          <a:r>
            <a:rPr lang="pl-PL" sz="2800" b="0" kern="1200" dirty="0">
              <a:latin typeface="Arial" panose="020B0604020202020204" pitchFamily="34" charset="0"/>
              <a:cs typeface="Arial" panose="020B0604020202020204" pitchFamily="34" charset="0"/>
            </a:rPr>
            <a:t>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26705"/>
        <a:ext cx="9143502" cy="517913"/>
      </dsp:txXfrm>
    </dsp:sp>
    <dsp:sp modelId="{0666C116-1EB9-4E04-934F-C783C7C54296}">
      <dsp:nvSpPr>
        <dsp:cNvPr id="0" name=""/>
        <dsp:cNvSpPr/>
      </dsp:nvSpPr>
      <dsp:spPr>
        <a:xfrm>
          <a:off x="2329554" y="544618"/>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570514"/>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kern="1200" dirty="0" err="1">
              <a:latin typeface="Arial" panose="020B0604020202020204" pitchFamily="34" charset="0"/>
              <a:cs typeface="Arial" panose="020B0604020202020204" pitchFamily="34" charset="0"/>
            </a:rPr>
            <a:t>Linearno eksponentno glajenje</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Holtov </a:t>
          </a:r>
          <a:r>
            <a:rPr lang="pl-PL" sz="2800" b="0" kern="1200" dirty="0">
              <a:latin typeface="Arial" panose="020B0604020202020204" pitchFamily="34" charset="0"/>
              <a:cs typeface="Arial" panose="020B0604020202020204" pitchFamily="34" charset="0"/>
            </a:rPr>
            <a:t>model)</a:t>
          </a:r>
          <a:endParaRPr lang="pl-PL" sz="2800" b="0" i="0" kern="1200" dirty="0">
            <a:latin typeface="Arial" panose="020B0604020202020204" pitchFamily="34" charset="0"/>
            <a:cs typeface="Arial" panose="020B0604020202020204" pitchFamily="34" charset="0"/>
          </a:endParaRPr>
        </a:p>
      </dsp:txBody>
      <dsp:txXfrm>
        <a:off x="2504271" y="570514"/>
        <a:ext cx="9143502" cy="517913"/>
      </dsp:txXfrm>
    </dsp:sp>
    <dsp:sp modelId="{451F7A10-DF48-4CF4-8CA3-B30ED2E344E0}">
      <dsp:nvSpPr>
        <dsp:cNvPr id="0" name=""/>
        <dsp:cNvSpPr/>
      </dsp:nvSpPr>
      <dsp:spPr>
        <a:xfrm>
          <a:off x="2329554" y="1088427"/>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114323"/>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i="0" kern="1200" dirty="0">
              <a:latin typeface="Arial" panose="020B0604020202020204" pitchFamily="34" charset="0"/>
              <a:cs typeface="Arial" panose="020B0604020202020204" pitchFamily="34" charset="0"/>
            </a:rPr>
            <a:t>Holt-Wintersova </a:t>
          </a:r>
          <a:r>
            <a:rPr lang="pl-PL" sz="2800" b="0" i="0" kern="1200" dirty="0" err="1">
              <a:latin typeface="Arial" panose="020B0604020202020204" pitchFamily="34" charset="0"/>
              <a:cs typeface="Arial" panose="020B0604020202020204" pitchFamily="34" charset="0"/>
            </a:rPr>
            <a:t>sezonska metoda </a:t>
          </a:r>
          <a:r>
            <a:rPr lang="pl-PL" sz="2800" b="0" i="0" kern="1200" dirty="0">
              <a:latin typeface="Arial" panose="020B0604020202020204" pitchFamily="34" charset="0"/>
              <a:cs typeface="Arial" panose="020B0604020202020204" pitchFamily="34" charset="0"/>
            </a:rPr>
            <a:t>(</a:t>
          </a:r>
          <a:r>
            <a:rPr lang="pl-PL" sz="2800" b="0" i="0" kern="1200" dirty="0" err="1">
              <a:latin typeface="Arial" panose="020B0604020202020204" pitchFamily="34" charset="0"/>
              <a:cs typeface="Arial" panose="020B0604020202020204" pitchFamily="34" charset="0"/>
            </a:rPr>
            <a:t>Holt-Wintersov </a:t>
          </a:r>
          <a:r>
            <a:rPr lang="pl-PL" sz="2800" b="0" i="0" kern="1200" dirty="0">
              <a:latin typeface="Arial" panose="020B0604020202020204" pitchFamily="34" charset="0"/>
              <a:cs typeface="Arial" panose="020B0604020202020204" pitchFamily="34" charset="0"/>
            </a:rPr>
            <a:t>model)</a:t>
          </a:r>
        </a:p>
      </dsp:txBody>
      <dsp:txXfrm>
        <a:off x="2504271" y="1114323"/>
        <a:ext cx="9143502" cy="517913"/>
      </dsp:txXfrm>
    </dsp:sp>
    <dsp:sp modelId="{86B220C7-E4D9-44C3-9FAB-F1B589C5F0AF}">
      <dsp:nvSpPr>
        <dsp:cNvPr id="0" name=""/>
        <dsp:cNvSpPr/>
      </dsp:nvSpPr>
      <dsp:spPr>
        <a:xfrm>
          <a:off x="2329554" y="1632236"/>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i="0" kern="1200">
              <a:latin typeface="Arial" panose="020B0604020202020204" pitchFamily="34" charset="0"/>
              <a:cs typeface="Arial" panose="020B0604020202020204" pitchFamily="34" charset="0"/>
            </a:rPr>
            <a:t>Avtoregresijske metode</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err="1">
              <a:latin typeface="Arial" panose="020B0604020202020204" pitchFamily="34" charset="0"/>
              <a:cs typeface="Arial" panose="020B0604020202020204" pitchFamily="34" charset="0"/>
            </a:rPr>
            <a:t>Avtoregresijsko drseče povprečje </a:t>
          </a:r>
          <a:r>
            <a:rPr lang="pl-PL"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Avtoregresijsko integrirano drseče povprečje (ARIMA</a:t>
          </a:r>
          <a:r>
            <a:rPr lang="pl-PL"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Naključna hoja (RW</a:t>
          </a:r>
          <a:r>
            <a:rPr lang="pl-PL"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392826"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Regresijske metode</a:t>
          </a:r>
        </a:p>
      </dsp:txBody>
      <dsp:txXfrm>
        <a:off x="0" y="550"/>
        <a:ext cx="1392826" cy="1126658"/>
      </dsp:txXfrm>
    </dsp:sp>
    <dsp:sp modelId="{38502B14-0636-4068-BF82-FD00319EB8FF}">
      <dsp:nvSpPr>
        <dsp:cNvPr id="0" name=""/>
        <dsp:cNvSpPr/>
      </dsp:nvSpPr>
      <dsp:spPr>
        <a:xfrm>
          <a:off x="1488071" y="18154"/>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a:latin typeface="Arial" panose="020B0604020202020204" pitchFamily="34" charset="0"/>
              <a:cs typeface="Arial" panose="020B0604020202020204" pitchFamily="34" charset="0"/>
            </a:rPr>
            <a:t>Metoda projekcije trendov</a:t>
          </a:r>
          <a:endParaRPr lang="pl-PL" sz="1800" b="0" kern="1200" dirty="0">
            <a:latin typeface="Arial" panose="020B0604020202020204" pitchFamily="34" charset="0"/>
            <a:cs typeface="Arial" panose="020B0604020202020204" pitchFamily="34" charset="0"/>
          </a:endParaRPr>
        </a:p>
      </dsp:txBody>
      <dsp:txXfrm>
        <a:off x="1488071" y="18154"/>
        <a:ext cx="4984492" cy="352080"/>
      </dsp:txXfrm>
    </dsp:sp>
    <dsp:sp modelId="{0666C116-1EB9-4E04-934F-C783C7C54296}">
      <dsp:nvSpPr>
        <dsp:cNvPr id="0" name=""/>
        <dsp:cNvSpPr/>
      </dsp:nvSpPr>
      <dsp:spPr>
        <a:xfrm>
          <a:off x="1392826" y="370235"/>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488071" y="387839"/>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Metoda enostavne linearne regresije</a:t>
          </a:r>
          <a:endParaRPr lang="pl-PL" sz="1800" b="0" i="0" kern="1200">
            <a:latin typeface="Arial" panose="020B0604020202020204" pitchFamily="34" charset="0"/>
            <a:cs typeface="Arial" panose="020B0604020202020204" pitchFamily="34" charset="0"/>
          </a:endParaRPr>
        </a:p>
      </dsp:txBody>
      <dsp:txXfrm>
        <a:off x="1488071" y="387839"/>
        <a:ext cx="4984492" cy="352080"/>
      </dsp:txXfrm>
    </dsp:sp>
    <dsp:sp modelId="{451F7A10-DF48-4CF4-8CA3-B30ED2E344E0}">
      <dsp:nvSpPr>
        <dsp:cNvPr id="0" name=""/>
        <dsp:cNvSpPr/>
      </dsp:nvSpPr>
      <dsp:spPr>
        <a:xfrm>
          <a:off x="1392826" y="739920"/>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488071" y="757524"/>
          <a:ext cx="4984492"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Metoda večkratne linearne regresije</a:t>
          </a:r>
          <a:endParaRPr lang="pl-PL" sz="1800" b="0" i="0" kern="1200">
            <a:latin typeface="Arial" panose="020B0604020202020204" pitchFamily="34" charset="0"/>
            <a:cs typeface="Arial" panose="020B0604020202020204" pitchFamily="34" charset="0"/>
          </a:endParaRPr>
        </a:p>
      </dsp:txBody>
      <dsp:txXfrm>
        <a:off x="1488071" y="757524"/>
        <a:ext cx="4984492" cy="352080"/>
      </dsp:txXfrm>
    </dsp:sp>
    <dsp:sp modelId="{86B220C7-E4D9-44C3-9FAB-F1B589C5F0AF}">
      <dsp:nvSpPr>
        <dsp:cNvPr id="0" name=""/>
        <dsp:cNvSpPr/>
      </dsp:nvSpPr>
      <dsp:spPr>
        <a:xfrm>
          <a:off x="1392826" y="1109605"/>
          <a:ext cx="50797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331269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89644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6565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77527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62999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78151405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12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7.png"/></Relationships>
</file>

<file path=ppt/slides/_rels/slide4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Napovedovanje povpraševanja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811697" y="546867"/>
            <a:ext cx="7306347" cy="1752566"/>
          </a:xfrm>
        </p:spPr>
        <p:txBody>
          <a:bodyPr>
            <a:normAutofit fontScale="90000"/>
          </a:bodyPr>
          <a:lstStyle/>
          <a:p>
            <a:r>
              <a:rPr lang="sl-SI" b="1" dirty="0"/>
              <a:t>N</a:t>
            </a:r>
            <a:r>
              <a:rPr lang="en-US" b="1" dirty="0" err="1"/>
              <a:t>apredna</a:t>
            </a:r>
            <a:r>
              <a:rPr lang="en-US" b="1" dirty="0"/>
              <a:t> uporaba preglednic za analizo logističnih podatkov</a:t>
            </a:r>
            <a:endParaRPr lang="pl-PL" b="1" dirty="0"/>
          </a:p>
        </p:txBody>
      </p:sp>
      <p:pic>
        <p:nvPicPr>
          <p:cNvPr id="2" name="Slika 1">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54113" y="5687949"/>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8F7EE76B-759E-1E1B-5D96-0F559E78E875}"/>
              </a:ext>
            </a:extLst>
          </p:cNvPr>
          <p:cNvSpPr txBox="1"/>
          <p:nvPr/>
        </p:nvSpPr>
        <p:spPr>
          <a:xfrm>
            <a:off x="5987973" y="5785209"/>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upa 5">
            <a:extLst>
              <a:ext uri="{FF2B5EF4-FFF2-40B4-BE49-F238E27FC236}">
                <a16:creationId xmlns:a16="http://schemas.microsoft.com/office/drawing/2014/main" id="{1AA6BFC5-F265-B9C8-59A2-3A78503EAB3F}"/>
              </a:ext>
            </a:extLst>
          </p:cNvPr>
          <p:cNvGrpSpPr/>
          <p:nvPr/>
        </p:nvGrpSpPr>
        <p:grpSpPr>
          <a:xfrm>
            <a:off x="-331554" y="5285195"/>
            <a:ext cx="6096000" cy="1422929"/>
            <a:chOff x="-170560" y="5378273"/>
            <a:chExt cx="6096000" cy="1422929"/>
          </a:xfrm>
        </p:grpSpPr>
        <p:sp>
          <p:nvSpPr>
            <p:cNvPr id="13" name="pole tekstowe 12">
              <a:extLst>
                <a:ext uri="{FF2B5EF4-FFF2-40B4-BE49-F238E27FC236}">
                  <a16:creationId xmlns:a16="http://schemas.microsoft.com/office/drawing/2014/main" id="{D26CA67E-15E1-1C1D-16B9-DA01DB8FA3F4}"/>
                </a:ext>
              </a:extLst>
            </p:cNvPr>
            <p:cNvSpPr txBox="1"/>
            <p:nvPr/>
          </p:nvSpPr>
          <p:spPr>
            <a:xfrm>
              <a:off x="411916" y="5378273"/>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a:extLst>
                <a:ext uri="{FF2B5EF4-FFF2-40B4-BE49-F238E27FC236}">
                  <a16:creationId xmlns:a16="http://schemas.microsoft.com/office/drawing/2014/main" id="{5D985939-9A2F-9959-143E-DF974FBDBE06}"/>
                </a:ext>
              </a:extLst>
            </p:cNvPr>
            <p:cNvSpPr txBox="1"/>
            <p:nvPr/>
          </p:nvSpPr>
          <p:spPr>
            <a:xfrm>
              <a:off x="-170560" y="6462648"/>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grpSp>
    </p:spTree>
    <p:extLst>
      <p:ext uri="{BB962C8B-B14F-4D97-AF65-F5344CB8AC3E}">
        <p14:creationId xmlns:p14="http://schemas.microsoft.com/office/powerpoint/2010/main" val="131042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razvojne tendence (trend) </a:t>
            </a:r>
            <a:r>
              <a:rPr lang="en-US" dirty="0">
                <a:latin typeface="Tahoma" panose="020B0604030504040204" pitchFamily="34" charset="0"/>
                <a:ea typeface="Tahoma" panose="020B0604030504040204" pitchFamily="34" charset="0"/>
                <a:cs typeface="Tahoma" panose="020B0604030504040204" pitchFamily="34" charset="0"/>
              </a:rPr>
              <a:t>- to so dolgoročne tendence podatkovnih vrst k enosmernim (monotonim) spremembam napovedane spremenljivke. So naraščajoče ali padajoče narave</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ciklična nihanja </a:t>
            </a:r>
            <a:r>
              <a:rPr lang="en-US" dirty="0">
                <a:latin typeface="Tahoma" panose="020B0604030504040204" pitchFamily="34" charset="0"/>
                <a:ea typeface="Tahoma" panose="020B0604030504040204" pitchFamily="34" charset="0"/>
                <a:cs typeface="Tahoma" panose="020B0604030504040204" pitchFamily="34" charset="0"/>
              </a:rPr>
              <a:t>- to so dolgoročna, ritmična nihanja vrednosti spremenljivke okoli trenda ali stalne ravni, ki trajajo dolgo časa (več kot eno leto)</a:t>
            </a:r>
            <a:r>
              <a:rPr lang="pl-PL" dirty="0">
                <a:latin typeface="Tahoma" panose="020B0604030504040204" pitchFamily="34" charset="0"/>
                <a:ea typeface="Tahoma" panose="020B0604030504040204" pitchFamily="34" charset="0"/>
                <a:cs typeface="Tahoma" panose="020B0604030504040204" pitchFamily="34" charset="0"/>
              </a:rPr>
              <a:t>.</a:t>
            </a:r>
          </a:p>
        </p:txBody>
      </p:sp>
      <p:pic>
        <p:nvPicPr>
          <p:cNvPr id="2" name="Slika 1">
            <a:extLst>
              <a:ext uri="{FF2B5EF4-FFF2-40B4-BE49-F238E27FC236}">
                <a16:creationId xmlns:a16="http://schemas.microsoft.com/office/drawing/2014/main" id="{E00EB514-87E4-24DB-CFB5-81347C8661F6}"/>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B84B88A-0975-A478-8AD3-F14021A3C64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C35BF263-23F0-A0A9-32B1-B1A60D2E822F}"/>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sezonska nihanja </a:t>
            </a:r>
            <a:r>
              <a:rPr lang="en-US" dirty="0">
                <a:latin typeface="Tahoma" panose="020B0604030504040204" pitchFamily="34" charset="0"/>
                <a:ea typeface="Tahoma" panose="020B0604030504040204" pitchFamily="34" charset="0"/>
                <a:cs typeface="Tahoma" panose="020B0604030504040204" pitchFamily="34" charset="0"/>
              </a:rPr>
              <a:t>- to so nihanja vrednosti spremenljivke časovne vrste okoli trenda ali stalne ravni, ki se ponavljajo v rednih (sezonskih) intervalih, ki niso daljši od enega leta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pic>
        <p:nvPicPr>
          <p:cNvPr id="3" name="Slika 2">
            <a:extLst>
              <a:ext uri="{FF2B5EF4-FFF2-40B4-BE49-F238E27FC236}">
                <a16:creationId xmlns:a16="http://schemas.microsoft.com/office/drawing/2014/main" id="{C1EE61A2-ECFF-AFE9-93D6-A7685657F79E}"/>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4C15D67-57C3-021F-B5D7-5ED31166E9D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639CF041-64E1-A7FA-F308-B1AEFF45A270}"/>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7274027F-A625-A32B-F525-650052142F12}"/>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1169769" cy="43833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err="1"/>
              <a:t>Izvajanje </a:t>
            </a:r>
            <a:r>
              <a:rPr lang="en-US" dirty="0"/>
              <a:t>predhodne obdelave podatkov, znane tudi kot </a:t>
            </a:r>
            <a:r>
              <a:rPr lang="pl-PL" dirty="0"/>
              <a:t>čiščenje</a:t>
            </a:r>
            <a:r>
              <a:rPr lang="en-US" dirty="0">
                <a:solidFill>
                  <a:srgbClr val="347CB8"/>
                </a:solidFill>
              </a:rPr>
              <a:t> podatkov</a:t>
            </a:r>
            <a:r>
              <a:rPr lang="en-US" dirty="0"/>
              <a:t>; </a:t>
            </a:r>
            <a:endParaRPr lang="pl-PL" dirty="0"/>
          </a:p>
          <a:p>
            <a:pPr algn="just"/>
            <a:endParaRPr lang="pl-PL" dirty="0"/>
          </a:p>
          <a:p>
            <a:pPr algn="just"/>
            <a:r>
              <a:rPr lang="en-US" dirty="0" err="1"/>
              <a:t>Različne </a:t>
            </a:r>
            <a:r>
              <a:rPr lang="en-US" dirty="0"/>
              <a:t>strategije za obravnavanje podatkov, ki odstopajo od pričakovanih vrednosti</a:t>
            </a:r>
            <a:r>
              <a:rPr lang="pl-PL" dirty="0"/>
              <a:t>:</a:t>
            </a:r>
          </a:p>
          <a:p>
            <a:pPr lvl="1" algn="just"/>
            <a:r>
              <a:rPr lang="en-US" dirty="0"/>
              <a:t>brez ukrepanja - gre za ignoriranje netipičnih podatkov;</a:t>
            </a:r>
          </a:p>
          <a:p>
            <a:pPr lvl="1" algn="just"/>
            <a:r>
              <a:rPr lang="en-US" dirty="0"/>
              <a:t>filtriranje primerov z odstopajočimi podatki - to vključuje odstranitev teh podatkov;</a:t>
            </a:r>
          </a:p>
          <a:p>
            <a:pPr lvl="1" algn="just"/>
            <a:r>
              <a:rPr lang="en-US" dirty="0"/>
              <a:t>nadomeščanje nenavadnih podatkov - to je priljubljena strategija, pri kateri se izstopajoče vrednosti nadomestijo z: (1) vrednostjo 0, (2) povprečno vrednostjo, (3) največjo/minimalno vrednostjo filtra ali (4) drugo vrednostjo, določeno </a:t>
            </a:r>
            <a:r>
              <a:rPr lang="pl-PL" dirty="0"/>
              <a:t>na</a:t>
            </a:r>
            <a:r>
              <a:rPr lang="pl-PL" dirty="0" err="1"/>
              <a:t> podlagi </a:t>
            </a:r>
            <a:r>
              <a:rPr lang="en-US" dirty="0"/>
              <a:t>vsebinskega merila.</a:t>
            </a:r>
            <a:endParaRPr lang="pl-PL" dirty="0"/>
          </a:p>
        </p:txBody>
      </p:sp>
      <p:pic>
        <p:nvPicPr>
          <p:cNvPr id="3" name="Slika 2">
            <a:extLst>
              <a:ext uri="{FF2B5EF4-FFF2-40B4-BE49-F238E27FC236}">
                <a16:creationId xmlns:a16="http://schemas.microsoft.com/office/drawing/2014/main" id="{7439B48D-229C-8578-4E2D-D466C39FCA70}"/>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D7A956F-D09C-FE80-F414-DC98E270FEF3}"/>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Izbrane vrste odstopanj</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Aditivno odstopanje </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pojavi se kot presenetljivo velika ali presenetljivo majhna vrednost za posamezno opazovanje. Na nadaljnja opazovanja ne vpliva - vrednost serije ne odstopa več.</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Inovativno odstopanje </a:t>
            </a:r>
            <a:r>
              <a:rPr lang="en-US" dirty="0">
                <a:latin typeface="Tahoma" panose="020B0604030504040204" pitchFamily="34" charset="0"/>
                <a:ea typeface="Tahoma" panose="020B0604030504040204" pitchFamily="34" charset="0"/>
                <a:cs typeface="Tahoma" panose="020B0604030504040204" pitchFamily="34" charset="0"/>
              </a:rPr>
              <a:t>- pojavi se kot odstopanje z nadaljnjimi učinki na opazovanja. Opazimo lahko začetni (prvi) učinek z zamikom in razširjenim učinkom na nadaljnja opazovanja (zmanjševanje ali povečevanje).</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lika 4">
            <a:extLst>
              <a:ext uri="{FF2B5EF4-FFF2-40B4-BE49-F238E27FC236}">
                <a16:creationId xmlns:a16="http://schemas.microsoft.com/office/drawing/2014/main" id="{CB686C9E-6695-C146-6F9E-283AE54D5489}"/>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8149D99-9FC5-4B41-6447-94533091289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C01986CA-4867-2425-D18A-0A497C8549D7}"/>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Izbrane vrste odstopanj</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Odstopanje pri prehodnih spremembah </a:t>
            </a:r>
            <a:r>
              <a:rPr lang="pl-PL"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pojavi se, ko vpliv eksponentno upada z naslednjimi opazovanji. Sčasoma se vrsta vrne na normalno raven.</a:t>
            </a: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923330"/>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Sezonsko aditivno odstopanje </a:t>
            </a:r>
            <a:r>
              <a:rPr lang="en-US" dirty="0">
                <a:latin typeface="Tahoma" panose="020B0604030504040204" pitchFamily="34" charset="0"/>
                <a:ea typeface="Tahoma" panose="020B0604030504040204" pitchFamily="34" charset="0"/>
                <a:cs typeface="Tahoma" panose="020B0604030504040204" pitchFamily="34" charset="0"/>
              </a:rPr>
              <a:t>- pojavi se kot presenetljivo velika ali presenetljivo majhna vrednost, ki se pojavlja periodično (v rednih časovnih presledkih).</a:t>
            </a: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 name="Slika 1">
            <a:extLst>
              <a:ext uri="{FF2B5EF4-FFF2-40B4-BE49-F238E27FC236}">
                <a16:creationId xmlns:a16="http://schemas.microsoft.com/office/drawing/2014/main" id="{0DE68E3E-CB06-C32D-471A-DEE8886BFD1B}"/>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5457B20-4963-8C35-A813-CBABB2D3890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1" name="PoljeZBesedilom 10">
            <a:extLst>
              <a:ext uri="{FF2B5EF4-FFF2-40B4-BE49-F238E27FC236}">
                <a16:creationId xmlns:a16="http://schemas.microsoft.com/office/drawing/2014/main" id="{CE623B8E-3DCD-534E-681F-6089DCCF3574}"/>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Zmanjšanje subjektivnosti napovedovalca pri odstranjevanju netipičnih primerov je mogoče s kvantitativnimi podatki</a:t>
            </a:r>
            <a:r>
              <a:rPr lang="pl-PL" dirty="0"/>
              <a:t>;</a:t>
            </a:r>
          </a:p>
          <a:p>
            <a:pPr algn="just"/>
            <a:r>
              <a:rPr lang="pl-PL" dirty="0"/>
              <a:t>Uporabi se</a:t>
            </a:r>
            <a:r>
              <a:rPr lang="pl-PL" dirty="0" err="1"/>
              <a:t> lahko </a:t>
            </a:r>
            <a:r>
              <a:rPr lang="en-US" dirty="0">
                <a:solidFill>
                  <a:srgbClr val="1065AB"/>
                </a:solidFill>
              </a:rPr>
              <a:t>pravilo </a:t>
            </a:r>
            <a:r>
              <a:rPr lang="en-US" dirty="0" err="1">
                <a:solidFill>
                  <a:srgbClr val="1065AB"/>
                </a:solidFill>
              </a:rPr>
              <a:t>standardnega </a:t>
            </a:r>
            <a:r>
              <a:rPr lang="en-US" dirty="0">
                <a:solidFill>
                  <a:srgbClr val="1065AB"/>
                </a:solidFill>
              </a:rPr>
              <a:t>odklona</a:t>
            </a:r>
            <a:r>
              <a:rPr lang="pl-PL" dirty="0"/>
              <a:t>:</a:t>
            </a:r>
          </a:p>
          <a:p>
            <a:pPr marL="914400" lvl="1" indent="-457200" algn="just">
              <a:buFont typeface="+mj-lt"/>
              <a:buAutoNum type="arabicPeriod"/>
            </a:pPr>
            <a:r>
              <a:rPr lang="en-US" dirty="0"/>
              <a:t>Ugotavljanje funkcionalne oblike serije, kar pomeni določanje vrste trenda</a:t>
            </a:r>
            <a:r>
              <a:rPr lang="pl-PL" dirty="0"/>
              <a:t>.</a:t>
            </a:r>
            <a:endParaRPr lang="en-US" dirty="0"/>
          </a:p>
          <a:p>
            <a:pPr marL="914400" lvl="1" indent="-457200" algn="just">
              <a:buFont typeface="+mj-lt"/>
              <a:buAutoNum type="arabicPeriod"/>
            </a:pPr>
            <a:r>
              <a:rPr lang="en-US" dirty="0"/>
              <a:t>Poiščite odstopajoča opazovanja in jih nadomestite s povprečnimi vrednostmi ali tako imenovanimi zgornjimi in/ali spodnjimi filtri</a:t>
            </a:r>
            <a:r>
              <a:rPr lang="pl-PL" dirty="0"/>
              <a:t>.</a:t>
            </a:r>
            <a:endParaRPr lang="en-US" dirty="0"/>
          </a:p>
          <a:p>
            <a:pPr marL="914400" lvl="1" indent="-457200" algn="just">
              <a:buFont typeface="+mj-lt"/>
              <a:buAutoNum type="arabicPeriod"/>
            </a:pPr>
            <a:r>
              <a:rPr lang="en-US" dirty="0"/>
              <a:t>Preveri, ali se zadnji opazovani podatek v seriji obnaša značilno; če se ne, ga očisti</a:t>
            </a:r>
            <a:r>
              <a:rPr lang="pl-PL" dirty="0"/>
              <a:t>.</a:t>
            </a:r>
            <a:endParaRPr lang="en-US" dirty="0"/>
          </a:p>
          <a:p>
            <a:pPr marL="914400" lvl="1" indent="-457200" algn="just">
              <a:buFont typeface="+mj-lt"/>
              <a:buAutoNum type="arabicPeriod"/>
            </a:pPr>
            <a:r>
              <a:rPr lang="en-US" dirty="0"/>
              <a:t>Določitev koeficienta naklona trenda, da se določi stabilnost glavnega trenda, opaženega v seriji</a:t>
            </a:r>
            <a:r>
              <a:rPr lang="pl-PL" dirty="0"/>
              <a:t>.</a:t>
            </a:r>
            <a:endParaRPr lang="en-US" dirty="0"/>
          </a:p>
          <a:p>
            <a:pPr marL="914400" lvl="1" indent="-457200" algn="just">
              <a:buFont typeface="+mj-lt"/>
              <a:buAutoNum type="arabicPeriod"/>
            </a:pPr>
            <a:r>
              <a:rPr lang="en-US" dirty="0"/>
              <a:t>Preučite stabilnost trenutnega kratkoročnega trenda.</a:t>
            </a:r>
          </a:p>
          <a:p>
            <a:pPr algn="just"/>
            <a:endParaRPr lang="pl-PL" dirty="0"/>
          </a:p>
          <a:p>
            <a:pPr algn="just"/>
            <a:endParaRPr lang="en-US" dirty="0"/>
          </a:p>
        </p:txBody>
      </p:sp>
      <p:pic>
        <p:nvPicPr>
          <p:cNvPr id="3" name="Slika 2">
            <a:extLst>
              <a:ext uri="{FF2B5EF4-FFF2-40B4-BE49-F238E27FC236}">
                <a16:creationId xmlns:a16="http://schemas.microsoft.com/office/drawing/2014/main" id="{0F022BA2-CF1B-20CF-2CE1-0D20980C9F05}"/>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7B4EFAB-9626-FCC9-88AB-DF2543D2472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64E77F82-458E-945F-7FD3-BBDD253E96B5}"/>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Filtri (minimalni ali maksimalni) so dobra rešitev, kadar </a:t>
            </a:r>
            <a:r>
              <a:rPr lang="pl-PL" dirty="0"/>
              <a:t>se pojavijo </a:t>
            </a:r>
            <a:r>
              <a:rPr lang="en-US" dirty="0"/>
              <a:t>izstopajoče vrednosti;</a:t>
            </a:r>
          </a:p>
          <a:p>
            <a:pPr marL="0" indent="0" algn="just">
              <a:buNone/>
            </a:pPr>
            <a:endParaRPr lang="pl-PL" dirty="0"/>
          </a:p>
          <a:p>
            <a:pPr marL="0" indent="0" algn="just">
              <a:buNone/>
            </a:pPr>
            <a:r>
              <a:rPr lang="en-GB" sz="2800" dirty="0">
                <a:effectLst/>
                <a:latin typeface="Tahoma" panose="020B0604030504040204" pitchFamily="34" charset="0"/>
                <a:ea typeface="Calibri" panose="020F0502020204030204" pitchFamily="34" charset="0"/>
                <a:cs typeface="Times New Roman" panose="02020603050405020304" pitchFamily="18" charset="0"/>
              </a:rPr>
              <a:t>Skrajne skrajne vrednosti so nad ali pod . Vrednosti, za katere se sumi, da so mejne, so vključene v razpone in </a:t>
            </a:r>
            <a:endParaRPr lang="en-US" dirty="0"/>
          </a:p>
          <a:p>
            <a:pPr marL="0" indent="0" algn="just">
              <a:buNone/>
            </a:pPr>
            <a:endParaRPr lang="en-US" dirty="0"/>
          </a:p>
        </p:txBody>
      </p:sp>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646331"/>
          </a:xfrm>
          <a:prstGeom prst="rect">
            <a:avLst/>
          </a:prstGeom>
          <a:noFill/>
        </p:spPr>
        <p:txBody>
          <a:bodyPr wrap="square">
            <a:spAutoFit/>
          </a:bodyPr>
          <a:lstStyle/>
          <a:p>
            <a:r>
              <a:rPr lang="en-US" dirty="0"/>
              <a:t>Slika </a:t>
            </a:r>
            <a:r>
              <a:rPr lang="pl-PL" dirty="0"/>
              <a:t>4: </a:t>
            </a:r>
            <a:r>
              <a:rPr lang="en-US" dirty="0"/>
              <a:t>Jasno neskladne vrednosti s splošno pravilnostjo časovnih vrst</a:t>
            </a:r>
            <a:endParaRPr lang="pl-PL"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Slika 7">
            <a:extLst>
              <a:ext uri="{FF2B5EF4-FFF2-40B4-BE49-F238E27FC236}">
                <a16:creationId xmlns:a16="http://schemas.microsoft.com/office/drawing/2014/main" id="{3870A20B-E9E7-9F09-EA8A-521FA76BCD37}"/>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9" name="PoljeZBesedilom 8">
            <a:extLst>
              <a:ext uri="{FF2B5EF4-FFF2-40B4-BE49-F238E27FC236}">
                <a16:creationId xmlns:a16="http://schemas.microsoft.com/office/drawing/2014/main" id="{14819E09-30A3-C887-0EAD-6875A94D6B3E}"/>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FAECF85D-B261-E3B0-2D79-70C011D514AD}"/>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Priprava podatkov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a typeface="Calibri" panose="020F0502020204030204" pitchFamily="34" charset="0"/>
                <a:cs typeface="Times New Roman" panose="02020603050405020304" pitchFamily="18" charset="0"/>
              </a:rPr>
              <a:t>To je predstavljeno z modelom</a:t>
            </a:r>
            <a:r>
              <a:rPr lang="pl-PL" sz="1800" dirty="0">
                <a:ea typeface="Calibri" panose="020F0502020204030204" pitchFamily="34" charset="0"/>
                <a:cs typeface="Times New Roman" panose="02020603050405020304" pitchFamily="18" charset="0"/>
              </a:rPr>
              <a:t>:</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369332"/>
          </a:xfrm>
          <a:prstGeom prst="rect">
            <a:avLst/>
          </a:prstGeom>
          <a:noFill/>
        </p:spPr>
        <p:txBody>
          <a:bodyPr wrap="square">
            <a:spAutoFit/>
          </a:bodyPr>
          <a:lstStyle/>
          <a:p>
            <a:r>
              <a:rPr lang="en-US" dirty="0"/>
              <a:t>Slika </a:t>
            </a:r>
            <a:r>
              <a:rPr lang="pl-PL" dirty="0"/>
              <a:t>5: </a:t>
            </a:r>
            <a:r>
              <a:rPr lang="en-US" dirty="0"/>
              <a:t>Vrednosti filtra in odstopanja</a:t>
            </a:r>
            <a:endParaRPr lang="pl-PL"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671985"/>
              </a:xfrm>
              <a:prstGeom prst="rect">
                <a:avLst/>
              </a:prstGeom>
              <a:noFill/>
            </p:spPr>
            <p:txBody>
              <a:bodyPr wrap="square">
                <a:spAutoFit/>
              </a:bodyPr>
              <a:lstStyle/>
              <a:p>
                <a:pPr marL="449580" algn="just">
                  <a:lnSpc>
                    <a:spcPct val="150000"/>
                  </a:lnSpc>
                  <a:spcAft>
                    <a:spcPts val="600"/>
                  </a:spcAft>
                </a:pPr>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kjer: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najmanjša vrednost filtra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največja vrednost filtra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najmanjša vrednost, določena na podlagi časovne vrste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največja vrednost, določena na podlagi časovne vrste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medkvartilni razpon.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p14="http://schemas.microsoft.com/office/powerpoint/2010/main" xmlns:a16="http://schemas.microsoft.com/office/drawing/2014/main"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671985"/>
              </a:xfrm>
              <a:prstGeom prst="rect">
                <a:avLst/>
              </a:prstGeom>
              <a:blipFill>
                <a:blip r:embed="rId3"/>
                <a:stretch>
                  <a:fillRect r="-900" b="-1043"/>
                </a:stretch>
              </a:blipFill>
            </p:spPr>
            <p:txBody>
              <a:bodyPr/>
              <a:lstStyle/>
              <a:p>
                <a:r>
                  <a:rPr lang="en-GB">
                    <a:noFill/>
                  </a:rPr>
                  <a:t> </a:t>
                </a:r>
              </a:p>
            </p:txBody>
          </p:sp>
        </mc:Fallback>
      </mc:AlternateContent>
      <p:pic>
        <p:nvPicPr>
          <p:cNvPr id="3" name="Slika 2">
            <a:extLst>
              <a:ext uri="{FF2B5EF4-FFF2-40B4-BE49-F238E27FC236}">
                <a16:creationId xmlns:a16="http://schemas.microsoft.com/office/drawing/2014/main" id="{856EFD00-16D5-6CEE-B8DC-1318E0DD65AD}"/>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5669143-7DCC-472F-7598-D56F608B75B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32E4513-0D06-BA13-3A91-047ABC6A900C}"/>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Napovedovanje časovnih vrst</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en-US" sz="2400" dirty="0"/>
                  <a:t>Metode napovedovanja časovnih vrst so razdeljene glede na trend podatkov. Napovedi se lahko določijo za konstantno povpraševanje, povpraševanje, podobno trendu (naraščajoče ali padajoče), in sezonsko povpraševanje (slika 6)</a:t>
                </a:r>
                <a:r>
                  <a:rPr lang="pl-PL" sz="2400" dirty="0"/>
                  <a:t>;</a:t>
                </a:r>
              </a:p>
              <a:p>
                <a:pPr algn="just"/>
                <a:endParaRPr lang="pl-PL" sz="2400" dirty="0"/>
              </a:p>
              <a:p>
                <a:pPr algn="just"/>
                <a:r>
                  <a:rPr lang="en-GB" sz="2400" dirty="0">
                    <a:effectLst/>
                    <a:latin typeface="Tahoma" panose="020B0604030504040204" pitchFamily="34" charset="0"/>
                    <a:ea typeface="Calibri" panose="020F0502020204030204" pitchFamily="34" charset="0"/>
                    <a:cs typeface="Times New Roman" panose="02020603050405020304" pitchFamily="18" charset="0"/>
                  </a:rPr>
                  <a:t>parameter </a:t>
                </a:r>
                <a:r>
                  <a:rPr lang="en-GB" sz="2400" i="1" dirty="0">
                    <a:effectLst/>
                    <a:latin typeface="Tahoma" panose="020B0604030504040204" pitchFamily="34" charset="0"/>
                    <a:ea typeface="Calibri" panose="020F0502020204030204" pitchFamily="34" charset="0"/>
                    <a:cs typeface="Times New Roman" panose="02020603050405020304" pitchFamily="18" charset="0"/>
                  </a:rPr>
                  <a:t>y </a:t>
                </a:r>
                <a:r>
                  <a:rPr lang="en-GB" sz="2400" dirty="0">
                    <a:effectLst/>
                    <a:latin typeface="Tahoma" panose="020B0604030504040204" pitchFamily="34" charset="0"/>
                    <a:ea typeface="Calibri" panose="020F0502020204030204" pitchFamily="34" charset="0"/>
                    <a:cs typeface="Times New Roman" panose="02020603050405020304" pitchFamily="18" charset="0"/>
                  </a:rPr>
                  <a:t>se vedno nanaša na dejanske vrednosti povpraševanja, parameter pa se vedno nanaša na izdelano napoved</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mc:Choice>
        <mc:Fallback xmlns:p14="http://schemas.microsoft.com/office/powerpoint/2010/main" xmlns:dgm="http://schemas.openxmlformats.org/drawingml/2006/diagram"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5402"/>
                </a:stretch>
              </a:blipFill>
            </p:spPr>
            <p:txBody>
              <a:bodyPr/>
              <a:lstStyle/>
              <a:p>
                <a:r>
                  <a:rPr lang="en-GB">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5833550"/>
            <a:ext cx="5805996" cy="369332"/>
          </a:xfrm>
          <a:prstGeom prst="rect">
            <a:avLst/>
          </a:prstGeom>
          <a:noFill/>
        </p:spPr>
        <p:txBody>
          <a:bodyPr wrap="square">
            <a:spAutoFit/>
          </a:bodyPr>
          <a:lstStyle/>
          <a:p>
            <a:r>
              <a:rPr lang="en-US" dirty="0"/>
              <a:t>Slika </a:t>
            </a:r>
            <a:r>
              <a:rPr lang="pl-PL" dirty="0"/>
              <a:t>6: </a:t>
            </a:r>
            <a:r>
              <a:rPr lang="en-US" dirty="0"/>
              <a:t>Kvantitativne metode za napovedovanje časovnih vrst</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448915" y="2098684"/>
          <a:ext cx="5798006" cy="361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lika 4">
            <a:extLst>
              <a:ext uri="{FF2B5EF4-FFF2-40B4-BE49-F238E27FC236}">
                <a16:creationId xmlns:a16="http://schemas.microsoft.com/office/drawing/2014/main" id="{C8D5059F-F548-0074-3678-729165C7752A}"/>
              </a:ext>
            </a:extLst>
          </p:cNvPr>
          <p:cNvPicPr>
            <a:picLocks noChangeAspect="1"/>
          </p:cNvPicPr>
          <p:nvPr/>
        </p:nvPicPr>
        <p:blipFill>
          <a:blip r:embed="rId8"/>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DBF55E9E-2C1E-93F6-D588-F4F38EBD454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ABF94380-9244-6987-4E57-296E5888959B}"/>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t>Za metode </a:t>
            </a:r>
            <a:r>
              <a:rPr lang="en-US" sz="2400" dirty="0">
                <a:solidFill>
                  <a:srgbClr val="1065AB"/>
                </a:solidFill>
              </a:rPr>
              <a:t>naivnega napovedovanja </a:t>
            </a:r>
            <a:r>
              <a:rPr lang="en-US" sz="2400" dirty="0"/>
              <a:t>je značilno, da so preproste, hitre in poceni. Omogočajo izdelavo napovedi na podlagi majhne količine preteklih podatkov</a:t>
            </a:r>
            <a:r>
              <a:rPr lang="pl-PL" sz="24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7436734" y="3996426"/>
            <a:ext cx="3310374" cy="369332"/>
          </a:xfrm>
          <a:prstGeom prst="rect">
            <a:avLst/>
          </a:prstGeom>
          <a:noFill/>
        </p:spPr>
        <p:txBody>
          <a:bodyPr wrap="square">
            <a:spAutoFit/>
          </a:bodyPr>
          <a:lstStyle/>
          <a:p>
            <a:r>
              <a:rPr lang="en-US" dirty="0"/>
              <a:t>Slika </a:t>
            </a:r>
            <a:r>
              <a:rPr lang="pl-PL" dirty="0"/>
              <a:t>7: </a:t>
            </a:r>
            <a:r>
              <a:rPr lang="en-US" dirty="0"/>
              <a:t>Izbrane naivne metode</a:t>
            </a:r>
            <a:endParaRPr lang="pl-PL" dirty="0"/>
          </a:p>
        </p:txBody>
      </p:sp>
      <p:graphicFrame>
        <p:nvGraphicFramePr>
          <p:cNvPr id="8" name="Diagram 7">
            <a:extLst>
              <a:ext uri="{FF2B5EF4-FFF2-40B4-BE49-F238E27FC236}">
                <a16:creationId xmlns:a16="http://schemas.microsoft.com/office/drawing/2014/main" id="{9F6E75C7-B928-45D3-B9DD-4DE10F0BE008}"/>
              </a:ext>
            </a:extLst>
          </p:cNvPr>
          <p:cNvGraphicFramePr/>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D6DABE6C-05F7-73CB-C684-61238C244F0A}"/>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16D4CC4-F5A0-76B8-A349-4823E5D31CB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B4309C1F-BA3B-F497-0AAB-17BD2659F0B1}"/>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err="1"/>
              <a:t>Opredelitev napovedovanja</a:t>
            </a:r>
            <a:r>
              <a:rPr lang="pl-PL" sz="2000" dirty="0"/>
              <a:t>;</a:t>
            </a:r>
          </a:p>
          <a:p>
            <a:r>
              <a:rPr lang="pl-PL" sz="2000" dirty="0" err="1"/>
              <a:t>Razvrstitev metod napovedovanja</a:t>
            </a:r>
            <a:r>
              <a:rPr lang="pl-PL" sz="2000" dirty="0"/>
              <a:t>;</a:t>
            </a:r>
          </a:p>
          <a:p>
            <a:r>
              <a:rPr lang="pl-PL" sz="2000" dirty="0" err="1"/>
              <a:t>Napovedovanje </a:t>
            </a:r>
            <a:r>
              <a:rPr lang="pl-PL" sz="2000" dirty="0"/>
              <a:t>in </a:t>
            </a:r>
            <a:r>
              <a:rPr lang="pl-PL" sz="2000" dirty="0" err="1"/>
              <a:t>razgradnja </a:t>
            </a:r>
            <a:r>
              <a:rPr lang="pl-PL" sz="2000" dirty="0"/>
              <a:t>časovnih </a:t>
            </a:r>
            <a:r>
              <a:rPr lang="pl-PL" sz="2000" dirty="0" err="1"/>
              <a:t>vrst</a:t>
            </a:r>
            <a:r>
              <a:rPr lang="pl-PL" sz="2000" dirty="0"/>
              <a:t>;</a:t>
            </a:r>
          </a:p>
          <a:p>
            <a:r>
              <a:rPr lang="pl-PL" sz="2000" dirty="0" err="1"/>
              <a:t>Metode napovedovanja </a:t>
            </a:r>
            <a:r>
              <a:rPr lang="pl-PL" sz="2000" dirty="0"/>
              <a:t>časovnih </a:t>
            </a:r>
            <a:r>
              <a:rPr lang="pl-PL" sz="2000" dirty="0" err="1"/>
              <a:t>vrst</a:t>
            </a:r>
            <a:r>
              <a:rPr lang="pl-PL" sz="2000" dirty="0"/>
              <a:t>;</a:t>
            </a:r>
          </a:p>
          <a:p>
            <a:r>
              <a:rPr lang="pl-PL" sz="2000" dirty="0" err="1"/>
              <a:t>Napake v napovedi</a:t>
            </a:r>
            <a:r>
              <a:rPr lang="pl-PL" sz="2000" dirty="0"/>
              <a:t>;</a:t>
            </a:r>
          </a:p>
          <a:p>
            <a:r>
              <a:rPr lang="pl-PL" sz="2000" dirty="0" err="1"/>
              <a:t>Napovedovanje </a:t>
            </a:r>
            <a:r>
              <a:rPr lang="pl-PL" sz="2000" dirty="0"/>
              <a:t>v programu Excel;</a:t>
            </a:r>
          </a:p>
          <a:p>
            <a:r>
              <a:rPr lang="pl-PL" sz="2000" dirty="0" err="1"/>
              <a:t>Povzetek</a:t>
            </a:r>
            <a:r>
              <a:rPr lang="pl-PL" sz="2000" dirty="0"/>
              <a:t>.</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4479" y="6125864"/>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73087" y="6125864"/>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24532E80-3E57-138D-F9E2-1BC8BA3D34BE}"/>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8991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pl-PL" sz="2400" dirty="0"/>
                  <a:t>Metoda, </a:t>
                </a:r>
                <a:r>
                  <a:rPr lang="en-US" sz="2400" dirty="0"/>
                  <a:t>pri kateri je napovedana vrednost za določeno obdobje preprosto enaka vrednosti, ugotovljeni v prejšnjem obdobju</a:t>
                </a:r>
                <a:r>
                  <a:rPr lang="pl-PL" sz="2400" dirty="0"/>
                  <a:t>;</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24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left"/>
                    </m:oMathParaPr>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kjer:</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kumimoji="0" lang="pl-PL" sz="24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kumimoji="0" lang="pl-PL"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GB"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acc>
                      </m:e>
                      <m:sub>
                        <m:r>
                          <a:rPr kumimoji="0" lang="en-GB" sz="24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sub>
                    </m:sSub>
                  </m:oMath>
                </a14:m>
                <a:r>
                  <a:rPr kumimoji="0" lang="en-GB" sz="2400" b="0" i="0" u="none" strike="noStrike" kern="100" cap="none" spc="0" normalizeH="0" baseline="-25000" noProof="0" dirty="0">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rPr>
                  <a:t> </a:t>
                </a:r>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napoved za prihodnje obdobje</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 dejanska vrednost povpraševanja iz prejšnjega obdobja.</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798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Naivna </a:t>
            </a:r>
            <a:r>
              <a:rPr lang="pl-PL" sz="2000" dirty="0" err="1"/>
              <a:t>napoved</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7968343" y="3623112"/>
            <a:ext cx="3811535" cy="861774"/>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r>
              <a:rPr lang="sl-SI" sz="1800" b="1"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dirty="0" err="1">
                <a:effectLst/>
                <a:latin typeface="Tahoma" panose="020B0604030504040204" pitchFamily="34" charset="0"/>
                <a:ea typeface="Calibri" panose="020F0502020204030204" pitchFamily="34" charset="0"/>
                <a:cs typeface="Times New Roman" panose="02020603050405020304" pitchFamily="18" charset="0"/>
              </a:rPr>
              <a:t>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Slika 5">
            <a:extLst>
              <a:ext uri="{FF2B5EF4-FFF2-40B4-BE49-F238E27FC236}">
                <a16:creationId xmlns:a16="http://schemas.microsoft.com/office/drawing/2014/main" id="{6E7784D5-C5EC-7124-75B1-D44C3E076427}"/>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1AA297AB-825C-E73E-10C4-9CF45180D9B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1964C076-6349-A474-5B21-F8BB23466CDA}"/>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14EB6349-1D78-FEAA-0E61-C36BA7AE3EB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118738" cy="4983171"/>
              </a:xfrm>
            </p:spPr>
            <p:txBody>
              <a:bodyPr>
                <a:noAutofit/>
              </a:bodyPr>
              <a:lstStyle/>
              <a:p>
                <a:pPr marL="0" indent="0" algn="just">
                  <a:buNone/>
                </a:pPr>
                <a:r>
                  <a:rPr lang="en-US" sz="2400" dirty="0"/>
                  <a:t>Vsaka napoved je enaka zadnji opazovani vrednosti v isti sezoni (npr. v istem mesecu prejšnjega leta). V napovedih je upoštevana vrednost, ki je bila opazovana v prejšnji sezoni</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To je predstavljeno s formalnim modelom:</a:t>
                </a: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buNone/>
                </a:pPr>
                <a:r>
                  <a:rPr lang="en-GB" sz="2400" dirty="0"/>
                  <a:t>kjer:</a:t>
                </a:r>
                <a:endParaRPr lang="pl-PL" sz="2400" dirty="0"/>
              </a:p>
              <a:p>
                <a:pPr marL="0" indent="0" algn="just">
                  <a:buNone/>
                </a:pPr>
                <a14:m>
                  <m:oMath xmlns:m="http://schemas.openxmlformats.org/officeDocument/2006/math">
                    <m:sSub>
                      <m:sSubPr>
                        <m:ctrlPr>
                          <a:rPr kumimoji="0" lang="pl-PL" sz="2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𝑇</m:t>
                        </m:r>
                      </m:sub>
                    </m:sSub>
                  </m:oMath>
                </a14:m>
                <a:r>
                  <a:rPr lang="sl-SI" sz="2400" dirty="0"/>
                  <a:t> </a:t>
                </a:r>
                <a:r>
                  <a:rPr lang="en-GB" sz="2400" dirty="0"/>
                  <a:t>- napoved za prihodnje obdobje</a:t>
                </a:r>
                <a:endParaRPr lang="pl-PL" sz="2400" dirty="0"/>
              </a:p>
              <a:p>
                <a:pPr marL="0" indent="0" algn="just">
                  <a:buNone/>
                </a:pPr>
                <a:r>
                  <a:rPr lang="en-GB" sz="2400" i="1" dirty="0"/>
                  <a:t>m </a:t>
                </a:r>
                <a:r>
                  <a:rPr lang="en-GB" sz="2400" dirty="0"/>
                  <a:t>- sezonsko obdobje</a:t>
                </a:r>
                <a:endParaRPr lang="pl-PL" sz="2400" dirty="0"/>
              </a:p>
              <a:p>
                <a:pPr marL="0" indent="0" algn="just">
                  <a:buNone/>
                </a:pPr>
                <a:r>
                  <a:rPr lang="en-GB" sz="2400" i="1" dirty="0"/>
                  <a:t>k </a:t>
                </a:r>
                <a:r>
                  <a:rPr lang="en-GB" sz="2400" dirty="0"/>
                  <a:t>- celoštevilski del </a:t>
                </a:r>
                <a:r>
                  <a:rPr lang="en-GB" sz="2400" i="1" dirty="0"/>
                  <a:t>(h-1)/m </a:t>
                </a:r>
                <a:r>
                  <a:rPr lang="en-GB" sz="2400" dirty="0"/>
                  <a:t>(tj. število celih let v obdobju napovedi pred </a:t>
                </a:r>
                <a:r>
                  <a:rPr lang="en-GB" sz="2400" i="1" dirty="0" err="1"/>
                  <a:t>T+h</a:t>
                </a:r>
                <a:r>
                  <a:rPr lang="en-GB"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118738" cy="4983171"/>
              </a:xfrm>
              <a:blipFill>
                <a:blip r:embed="rId2"/>
                <a:stretch>
                  <a:fillRect l="-1371" t="-1714" r="-1371" b="-367"/>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Sezonska naivna metoda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7399176" y="3734718"/>
            <a:ext cx="4792824" cy="12772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prejšnje leto</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pic>
        <p:nvPicPr>
          <p:cNvPr id="6" name="Slika 5">
            <a:extLst>
              <a:ext uri="{FF2B5EF4-FFF2-40B4-BE49-F238E27FC236}">
                <a16:creationId xmlns:a16="http://schemas.microsoft.com/office/drawing/2014/main" id="{AB71930C-2EAA-95CB-6DF9-AD107B5AF116}"/>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10" name="PoljeZBesedilom 9">
            <a:extLst>
              <a:ext uri="{FF2B5EF4-FFF2-40B4-BE49-F238E27FC236}">
                <a16:creationId xmlns:a16="http://schemas.microsoft.com/office/drawing/2014/main" id="{2B76E51B-101E-9CF6-E204-748F6BDFA164}"/>
              </a:ext>
            </a:extLst>
          </p:cNvPr>
          <p:cNvSpPr txBox="1"/>
          <p:nvPr/>
        </p:nvSpPr>
        <p:spPr>
          <a:xfrm>
            <a:off x="6477876" y="623232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en-US" sz="2400" dirty="0"/>
                  <a:t>Pri </a:t>
                </a:r>
                <a:r>
                  <a:rPr lang="pl-PL" sz="2400" dirty="0" err="1"/>
                  <a:t>tej </a:t>
                </a:r>
                <a:r>
                  <a:rPr lang="en-US" sz="2400" dirty="0"/>
                  <a:t>metodi je dovoljeno, da se napovedi s časom povečujejo ali zmanjšujejo, pri čemer je količina sprememb s časom (imenovana premik) nastavljena na povprečno spremembo, ki je bila zabeležena v preteklih podatkih</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en-GB" sz="2400" dirty="0"/>
                  <a:t>To predstavlja formalni model:</a:t>
                </a: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en-GB" sz="2400" dirty="0"/>
                  <a:t>kjer:</a:t>
                </a:r>
                <a:endParaRPr lang="pl-PL" sz="2400" dirty="0"/>
              </a:p>
              <a:p>
                <a:pPr marL="0" indent="0">
                  <a:buNone/>
                </a:pPr>
                <a14:m>
                  <m:oMath xmlns:m="http://schemas.openxmlformats.org/officeDocument/2006/math">
                    <m:sSub>
                      <m:sSubPr>
                        <m:ctrlPr>
                          <a:rPr kumimoji="0" lang="pl-PL" sz="2400" b="0" i="1" u="none" strike="noStrike" kern="1200" cap="none" spc="0" normalizeH="0" baseline="0" noProof="0" smtClean="0">
                            <a:ln>
                              <a:noFill/>
                            </a:ln>
                            <a:solidFill>
                              <a:prstClr val="black"/>
                            </a:solidFill>
                            <a:effectLst/>
                            <a:uLnTx/>
                            <a:uFillTx/>
                            <a:latin typeface="Cambria Math" panose="02040503050406030204" pitchFamily="18" charset="0"/>
                          </a:rPr>
                        </m:ctrlPr>
                      </m:sSubPr>
                      <m:e>
                        <m:acc>
                          <m:accPr>
                            <m:chr m:val="̌"/>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acc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acc>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 </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𝑇</m:t>
                        </m:r>
                      </m:sub>
                    </m:sSub>
                  </m:oMath>
                </a14:m>
                <a:r>
                  <a:rPr lang="sl-SI" sz="2400" dirty="0"/>
                  <a:t> </a:t>
                </a:r>
                <a:r>
                  <a:rPr lang="en-GB" sz="2400" dirty="0"/>
                  <a:t>- napoved za prihodnje obdobje</a:t>
                </a:r>
                <a:endParaRPr lang="pl-PL" sz="2400" dirty="0"/>
              </a:p>
              <a:p>
                <a:pPr marL="0" indent="0">
                  <a:buNone/>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h</m:t>
                    </m:r>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fPr>
                      <m:num>
                        <m:sSub>
                          <m:sSub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0" lang="pl-PL"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1</m:t>
                            </m:r>
                          </m:sub>
                        </m:sSub>
                      </m:num>
                      <m:den>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−1</m:t>
                        </m:r>
                      </m:den>
                    </m:f>
                    <m: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t>)</m:t>
                    </m:r>
                  </m:oMath>
                </a14:m>
                <a:r>
                  <a:rPr lang="en-GB" sz="2400" dirty="0"/>
                  <a:t> - sestavni del drifta.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6096000" y="4244494"/>
            <a:ext cx="6187432" cy="1415772"/>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zadnjega obdobja prejšnjega leta)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[h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zadnjega obdobja prejšnjega leta)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(iz prvega obdobja prejšnjega leta)</a:t>
            </a:r>
            <a:r>
              <a:rPr lang="en-GB"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pic>
        <p:nvPicPr>
          <p:cNvPr id="6" name="Slika 5">
            <a:extLst>
              <a:ext uri="{FF2B5EF4-FFF2-40B4-BE49-F238E27FC236}">
                <a16:creationId xmlns:a16="http://schemas.microsoft.com/office/drawing/2014/main" id="{2C0E2104-F006-F356-4BCD-66055CF94CFB}"/>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9D03EA97-DC24-8290-9BD6-A53B5139A3D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30F02C6D-0376-6670-CE6D-5928A8E8F5A8}"/>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en-US" sz="2400" kern="100" dirty="0">
                <a:solidFill>
                  <a:srgbClr val="1065AB"/>
                </a:solidFill>
                <a:ea typeface="Calibri" panose="020F0502020204030204" pitchFamily="34" charset="0"/>
                <a:cs typeface="Times New Roman" panose="02020603050405020304" pitchFamily="18" charset="0"/>
              </a:rPr>
              <a:t>Drsenje </a:t>
            </a:r>
            <a:r>
              <a:rPr lang="en-US" sz="2400" kern="100" dirty="0">
                <a:ea typeface="Calibri" panose="020F0502020204030204" pitchFamily="34" charset="0"/>
                <a:cs typeface="Times New Roman" panose="02020603050405020304" pitchFamily="18" charset="0"/>
              </a:rPr>
              <a:t>se nanaša na zmanjšanje učinkovitosti modela zaradi sprememb podatkov in razmerja med vhodnimi in izhodnimi spremenljivkami</a:t>
            </a:r>
            <a:r>
              <a:rPr lang="pl-PL" sz="2400" kern="100" dirty="0">
                <a:ea typeface="Calibri" panose="020F0502020204030204" pitchFamily="34" charset="0"/>
                <a:cs typeface="Times New Roman" panose="02020603050405020304" pitchFamily="18" charset="0"/>
              </a:rPr>
              <a:t>. </a:t>
            </a:r>
            <a:r>
              <a:rPr lang="en-US" sz="2400" kern="100" dirty="0">
                <a:ea typeface="Calibri" panose="020F0502020204030204" pitchFamily="34" charset="0"/>
                <a:cs typeface="Times New Roman" panose="02020603050405020304" pitchFamily="18" charset="0"/>
              </a:rPr>
              <a:t>Sprememba vhodnih podatkov je lahko:</a:t>
            </a: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nasilne (nenadne), npr. zaradi zapor med pandemijo COVID-19</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narašča (počasi se spreminja)</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a:ea typeface="Calibri" panose="020F0502020204030204" pitchFamily="34" charset="0"/>
                <a:cs typeface="Times New Roman" panose="02020603050405020304" pitchFamily="18" charset="0"/>
              </a:rPr>
              <a:t>impulz (enkraten), npr. v primeru nepravilno posredovanih podatkov</a:t>
            </a:r>
            <a:r>
              <a:rPr lang="pl-PL" sz="2400" kern="100" dirty="0">
                <a:ea typeface="Calibri" panose="020F0502020204030204" pitchFamily="34" charset="0"/>
                <a:cs typeface="Times New Roman" panose="02020603050405020304" pitchFamily="18" charset="0"/>
              </a:rPr>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Vrste ujm</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Hitra (nenadna) sprememba vhodnih podatkov</a:t>
            </a:r>
            <a:endParaRPr lang="pl-PL" sz="1800" dirty="0"/>
          </a:p>
        </p:txBody>
      </p:sp>
      <p:pic>
        <p:nvPicPr>
          <p:cNvPr id="5" name="Slika 4">
            <a:extLst>
              <a:ext uri="{FF2B5EF4-FFF2-40B4-BE49-F238E27FC236}">
                <a16:creationId xmlns:a16="http://schemas.microsoft.com/office/drawing/2014/main" id="{600C8B69-DB5F-D506-2BE0-2F21E12473B9}"/>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9B4E956D-BF83-D5D1-A002-BB760342810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C8689F4F-94CE-E641-CCD4-009FCFE77669}"/>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Metoda zdrsa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err="1">
                <a:solidFill>
                  <a:schemeClr val="tx1"/>
                </a:solidFill>
              </a:rPr>
              <a:t>Vrste ujm</a:t>
            </a:r>
            <a:r>
              <a:rPr lang="pl-PL" dirty="0">
                <a:solidFill>
                  <a:schemeClr val="tx1"/>
                </a:solidFill>
              </a:rPr>
              <a:t>:</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Sprememba vhodnih podatkov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Sprememba vhodnih podatkov - impulz</a:t>
            </a:r>
            <a:endParaRPr lang="pl-PL" sz="1800" dirty="0"/>
          </a:p>
        </p:txBody>
      </p:sp>
      <p:pic>
        <p:nvPicPr>
          <p:cNvPr id="3" name="Slika 2">
            <a:extLst>
              <a:ext uri="{FF2B5EF4-FFF2-40B4-BE49-F238E27FC236}">
                <a16:creationId xmlns:a16="http://schemas.microsoft.com/office/drawing/2014/main" id="{3E0ADC98-74B5-B69F-9DAD-05AEDB36D70F}"/>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78ACE20-86BC-4873-F452-7F6840F36F39}"/>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64477AF-EADA-3FB9-22D5-C17B701B82C7}"/>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Metode drsečega povprečja </a:t>
            </a:r>
            <a:r>
              <a:rPr lang="en-US" sz="2400" dirty="0"/>
              <a:t>delujejo kot filter, saj iz podatkovnih vrst odstranijo kratkoročna nihanja. Metode drsečega povprečja za izdelavo napovedi uporabljajo določeno število sosednjih podatkov o povpraševanju</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369332"/>
          </a:xfrm>
          <a:prstGeom prst="rect">
            <a:avLst/>
          </a:prstGeom>
          <a:noFill/>
        </p:spPr>
        <p:txBody>
          <a:bodyPr wrap="square">
            <a:spAutoFit/>
          </a:bodyPr>
          <a:lstStyle/>
          <a:p>
            <a:r>
              <a:rPr lang="en-US" dirty="0"/>
              <a:t>Slika </a:t>
            </a:r>
            <a:r>
              <a:rPr lang="pl-PL" dirty="0"/>
              <a:t>8: </a:t>
            </a:r>
            <a:r>
              <a:rPr lang="en-US" dirty="0"/>
              <a:t>Izbrane povprečne metode</a:t>
            </a:r>
            <a:endParaRPr lang="pl-PL" dirty="0"/>
          </a:p>
        </p:txBody>
      </p:sp>
      <p:pic>
        <p:nvPicPr>
          <p:cNvPr id="6" name="Slika 5">
            <a:extLst>
              <a:ext uri="{FF2B5EF4-FFF2-40B4-BE49-F238E27FC236}">
                <a16:creationId xmlns:a16="http://schemas.microsoft.com/office/drawing/2014/main" id="{66921125-BE72-B7FC-8B38-568355D7F9F9}"/>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ABBDF5FE-3B20-A305-529C-893529A5472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734C4DB2-A5D7-0711-5B76-9B8E9BF426CA}"/>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en-US" sz="2400" dirty="0"/>
                  <a:t>Napoved z uporabo metode globalnega povprečja temelji na vseh razpoložljivih preteklih opazovanjih, vključenih v serijo</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lgn="just">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kern="100" dirty="0">
                    <a:effectLst/>
                    <a:ea typeface="Calibri" panose="020F0502020204030204" pitchFamily="34" charset="0"/>
                    <a:cs typeface="Times New Roman" panose="02020603050405020304" pitchFamily="18" charset="0"/>
                  </a:rPr>
                  <a:t>kjer:</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n </a:t>
                </a:r>
                <a:r>
                  <a:rPr lang="en-GB" sz="2400" kern="100" dirty="0">
                    <a:effectLst/>
                    <a:ea typeface="Calibri" panose="020F0502020204030204" pitchFamily="34" charset="0"/>
                    <a:cs typeface="Times New Roman" panose="02020603050405020304" pitchFamily="18" charset="0"/>
                  </a:rPr>
                  <a:t>- število </a:t>
                </a:r>
                <a:r>
                  <a:rPr lang="en-GB" sz="2400" kern="100" dirty="0" err="1">
                    <a:effectLst/>
                    <a:ea typeface="Calibri" panose="020F0502020204030204" pitchFamily="34" charset="0"/>
                    <a:cs typeface="Times New Roman" panose="02020603050405020304" pitchFamily="18" charset="0"/>
                  </a:rPr>
                  <a:t>analiziranih </a:t>
                </a:r>
                <a:r>
                  <a:rPr lang="en-GB" sz="2400" kern="100" dirty="0">
                    <a:effectLst/>
                    <a:ea typeface="Calibri" panose="020F0502020204030204" pitchFamily="34" charset="0"/>
                    <a:cs typeface="Times New Roman" panose="02020603050405020304" pitchFamily="18" charset="0"/>
                  </a:rPr>
                  <a:t>obdobij.</a:t>
                </a:r>
                <a:endParaRPr lang="pl-PL" sz="2400" kern="100" dirty="0">
                  <a:effectLst/>
                  <a:ea typeface="Calibri" panose="020F0502020204030204" pitchFamily="34" charset="0"/>
                  <a:cs typeface="Times New Roman" panose="02020603050405020304" pitchFamily="18" charset="0"/>
                </a:endParaRPr>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Globalno povprečje ali globalno povprečje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861774"/>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rPr>
              <a:t> povpraševanje/n </a:t>
            </a:r>
            <a:endParaRPr lang="pl-PL" dirty="0"/>
          </a:p>
        </p:txBody>
      </p:sp>
      <p:pic>
        <p:nvPicPr>
          <p:cNvPr id="6" name="Slika 5">
            <a:extLst>
              <a:ext uri="{FF2B5EF4-FFF2-40B4-BE49-F238E27FC236}">
                <a16:creationId xmlns:a16="http://schemas.microsoft.com/office/drawing/2014/main" id="{3853A720-B669-82FF-013A-58B227AA750F}"/>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3EA466C9-EC32-AAD0-46BC-4DF74904715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D22714EA-49BA-ABDB-931D-9AB56C3A4C7A}"/>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en-US" sz="2400" dirty="0"/>
                  <a:t>Metoda enostavnega drsečega povprečja uporablja tipično aritmetično povprečje, vendar le za določeno količino zgodovinskih podatkov</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buNone/>
                </a:pPr>
                <a:r>
                  <a:rPr lang="en-GB" sz="2400" dirty="0"/>
                  <a:t>kjer:</a:t>
                </a:r>
                <a:endParaRPr lang="pl-PL" sz="2400" dirty="0"/>
              </a:p>
              <a:p>
                <a:pPr marL="0" indent="0">
                  <a:buNone/>
                </a:pPr>
                <a:r>
                  <a:rPr lang="en-GB" sz="2400" i="1" dirty="0"/>
                  <a:t>m </a:t>
                </a:r>
                <a:r>
                  <a:rPr lang="en-GB" sz="2400" dirty="0"/>
                  <a:t>- število </a:t>
                </a:r>
                <a:r>
                  <a:rPr lang="en-GB" sz="2400" dirty="0" err="1"/>
                  <a:t>analiziranih </a:t>
                </a:r>
                <a:r>
                  <a:rPr lang="en-GB" sz="2400" dirty="0"/>
                  <a:t>obdobij.</a:t>
                </a:r>
                <a:endParaRPr lang="pl-PL" sz="2400" dirty="0"/>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Enostavno drseče povprečje,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povprečje treh elementov: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SREDNINA(povpraševanje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povprečje 5 elementov:</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SREDNINA(povpraševanje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(t-4)(t-5)</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izračun drsečega povprečja lahko uporabite preprosto formulo, ki temelji na funkciji </a:t>
            </a:r>
            <a:r>
              <a:rPr lang="en-GB" sz="1400" i="1" kern="100" dirty="0">
                <a:effectLst/>
                <a:latin typeface="Tahoma" panose="020B0604030504040204" pitchFamily="34" charset="0"/>
                <a:ea typeface="Calibri" panose="020F0502020204030204" pitchFamily="34" charset="0"/>
                <a:cs typeface="Times New Roman" panose="02020603050405020304" pitchFamily="18" charset="0"/>
              </a:rPr>
              <a:t>AVERAGE </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 relativnimi referencami.</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dirty="0">
                <a:effectLst/>
                <a:latin typeface="Tahoma" panose="020B0604030504040204" pitchFamily="34" charset="0"/>
                <a:ea typeface="Calibri" panose="020F0502020204030204" pitchFamily="34" charset="0"/>
                <a:cs typeface="Times New Roman" panose="02020603050405020304" pitchFamily="18" charset="0"/>
              </a:rPr>
              <a:t>Ob kopiranju formul po stolpcu navzdol se območje v vsaki vrstici spremeni, da se upoštevajo vrednosti, ki so potrebne za vsako povprečje.</a:t>
            </a:r>
            <a:endParaRPr lang="pl-PL" sz="1400" dirty="0"/>
          </a:p>
        </p:txBody>
      </p:sp>
      <p:pic>
        <p:nvPicPr>
          <p:cNvPr id="6" name="Slika 5">
            <a:extLst>
              <a:ext uri="{FF2B5EF4-FFF2-40B4-BE49-F238E27FC236}">
                <a16:creationId xmlns:a16="http://schemas.microsoft.com/office/drawing/2014/main" id="{9E638D7C-0708-278A-FCFD-F3F22EED2438}"/>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518B7439-8584-D627-39EF-A811F20ABB1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3C400F2D-CC0B-A8C6-1100-7351E38819C1}"/>
              </a:ext>
            </a:extLst>
          </p:cNvPr>
          <p:cNvSpPr txBox="1"/>
          <p:nvPr/>
        </p:nvSpPr>
        <p:spPr>
          <a:xfrm>
            <a:off x="6477876" y="6227097"/>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en-US" sz="2400" dirty="0"/>
                  <a:t>Metoda eksponentnega drsečega povprečja omogoča zmanjšanje zakasnitve z večjim upoštevanjem nedavnih zgodovinskih vrednosti podatkov</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en-GB" sz="2400" dirty="0"/>
                  <a:t>kjer:</a:t>
                </a:r>
                <a:endParaRPr lang="pl-PL" sz="2400" dirty="0"/>
              </a:p>
              <a:p>
                <a:pPr marL="0" indent="0">
                  <a:buNone/>
                </a:pPr>
                <a14:m>
                  <m:oMath xmlns:m="http://schemas.openxmlformats.org/officeDocument/2006/math">
                    <m:r>
                      <a:rPr kumimoji="0" lang="en-GB" sz="24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en-GB" sz="2400" dirty="0"/>
                  <a:t> - multiplikator</a:t>
                </a:r>
                <a:endParaRPr lang="pl-PL" sz="2400" dirty="0"/>
              </a:p>
              <a:p>
                <a:pPr marL="0" indent="0">
                  <a:buNone/>
                </a:pPr>
                <a:r>
                  <a:rPr lang="en-GB" sz="2400" i="1" dirty="0"/>
                  <a:t>n </a:t>
                </a:r>
                <a:r>
                  <a:rPr lang="en-GB" sz="2400" dirty="0"/>
                  <a:t>- izbrano časovno obdobje.</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Eksponentno drseče povprečje,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138773"/>
          </a:xfrm>
          <a:prstGeom prst="rect">
            <a:avLst/>
          </a:prstGeom>
          <a:noFill/>
        </p:spPr>
        <p:txBody>
          <a:bodyPr wrap="square">
            <a:spAutoFit/>
          </a:bodyPr>
          <a:lstStyle/>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pojasnjuje formula, ki se uporablja v programu Excel: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multiplikator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pic>
        <p:nvPicPr>
          <p:cNvPr id="6" name="Slika 5">
            <a:extLst>
              <a:ext uri="{FF2B5EF4-FFF2-40B4-BE49-F238E27FC236}">
                <a16:creationId xmlns:a16="http://schemas.microsoft.com/office/drawing/2014/main" id="{6BCFFA9B-AFED-9AFC-C4ED-EA8227DFF5B3}"/>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5583D3A2-F635-AE9E-F698-93064D2ED9B2}"/>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EF733A10-CA87-6F7B-6CB7-4E4A051F92FA}"/>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Povprečne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en-US" sz="2400" dirty="0"/>
                  <a:t>To je različica preprostega drsečega povprečja (SMA). Metoda tehtanega drsečega povprečja (WMA) je drseče povprečje, ki daje težo zadnjim vrednostim povpraševanja. To pomeni, da imajo najnovejši podatki večji vpliv na vrednost napovedi kot starejši podatki</a:t>
                </a:r>
                <a:r>
                  <a:rPr lang="pl-PL" sz="2400" dirty="0"/>
                  <a:t>;</a:t>
                </a:r>
              </a:p>
              <a:p>
                <a:pPr marL="0" indent="0" algn="just">
                  <a:buNone/>
                </a:pPr>
                <a:endParaRPr lang="pl-PL" sz="2400" dirty="0"/>
              </a:p>
              <a:p>
                <a:pPr marL="0" indent="0" algn="just">
                  <a:buNone/>
                </a:pPr>
                <a:r>
                  <a:rPr lang="en-US" sz="2400" dirty="0"/>
                  <a:t>To predstavlja formalni model:</a:t>
                </a:r>
                <a:endParaRPr lang="pl-PL" sz="2400" dirty="0"/>
              </a:p>
              <a:p>
                <a:pPr marL="0" indent="0" algn="just">
                  <a:buNone/>
                </a:pP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r>
                  <a:rPr lang="pl-PL" sz="2400" dirty="0" err="1"/>
                  <a:t>ponderirani koeficient </a:t>
                </a:r>
                <a:r>
                  <a:rPr lang="pl-PL" sz="2400" dirty="0"/>
                  <a:t>v </a:t>
                </a:r>
                <a:r>
                  <a:rPr lang="pl-PL" sz="2400" dirty="0" err="1"/>
                  <a:t>območju </a:t>
                </a:r>
                <a:r>
                  <a:rPr lang="pl-PL" sz="2400" dirty="0"/>
                  <a:t>&lt;0;1&gt;</a:t>
                </a:r>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b="-201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Tehtano drseče povprečje,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6466114" y="3534915"/>
            <a:ext cx="5517277" cy="2662267"/>
          </a:xfrm>
          <a:prstGeom prst="rect">
            <a:avLst/>
          </a:prstGeom>
          <a:noFill/>
        </p:spPr>
        <p:txBody>
          <a:bodyPr wrap="square">
            <a:spAutoFit/>
          </a:bodyPr>
          <a:lstStyle/>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To je razloženo s formulo, ki se uporablja v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3-elementno tehtano povprečje: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sz="1400" b="1" kern="100" dirty="0">
                <a:effectLst/>
                <a:latin typeface="Tahoma" panose="020B0604030504040204" pitchFamily="34" charset="0"/>
                <a:ea typeface="Calibri" panose="020F0502020204030204" pitchFamily="34" charset="0"/>
                <a:cs typeface="Tahoma" panose="020B0604030504040204" pitchFamily="34" charset="0"/>
              </a:rPr>
              <a:t> )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 )</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za 5-elementno tehtano povprečje:</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(1)</a:t>
            </a:r>
            <a:r>
              <a:rPr lang="en-GB" sz="1400" b="1" dirty="0">
                <a:effectLst/>
                <a:latin typeface="Tahoma" panose="020B0604030504040204" pitchFamily="34" charset="0"/>
                <a:ea typeface="Calibri" panose="020F0502020204030204" pitchFamily="34"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(3)</a:t>
            </a:r>
            <a:r>
              <a:rPr lang="en-GB" sz="1400" b="1" dirty="0">
                <a:effectLst/>
                <a:latin typeface="Tahoma" panose="020B0604030504040204" pitchFamily="34" charset="0"/>
                <a:ea typeface="Calibri" panose="020F0502020204030204" pitchFamily="34"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 (povpraševanje</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 )</a:t>
            </a:r>
            <a:r>
              <a:rPr lang="en-GB" sz="1400" b="1" baseline="-25000" dirty="0">
                <a:effectLst/>
                <a:latin typeface="Tahoma" panose="020B0604030504040204" pitchFamily="34" charset="0"/>
                <a:ea typeface="Calibri" panose="020F0502020204030204" pitchFamily="34" charset="0"/>
              </a:rPr>
              <a:t>(5)</a:t>
            </a:r>
            <a:endParaRPr lang="pl-PL" sz="1400" dirty="0"/>
          </a:p>
        </p:txBody>
      </p:sp>
      <p:pic>
        <p:nvPicPr>
          <p:cNvPr id="6" name="Slika 5">
            <a:extLst>
              <a:ext uri="{FF2B5EF4-FFF2-40B4-BE49-F238E27FC236}">
                <a16:creationId xmlns:a16="http://schemas.microsoft.com/office/drawing/2014/main" id="{87690872-2195-9F9A-2742-E8AD22A2EA86}"/>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532FDBB-473F-10E6-46FA-1A2A42FA7ADF}"/>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9D5A573F-EF06-84CA-B202-1790522BE2F0}"/>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Opredelitev napovedovanja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sz="2400" dirty="0"/>
              <a:t>Napovedovanje lahko imenujemo tudi napovedovanje; napovedovanje prihodnjega povpraševanja, napovedovanje povpraševanja, napovedovanje prodaje ali novega trenda</a:t>
            </a:r>
            <a:r>
              <a:rPr lang="pl-PL" sz="2400" dirty="0"/>
              <a:t>;</a:t>
            </a:r>
          </a:p>
          <a:p>
            <a:pPr algn="just"/>
            <a:r>
              <a:rPr lang="pl-PL" sz="2400" dirty="0" err="1"/>
              <a:t>Vendar </a:t>
            </a:r>
            <a:r>
              <a:rPr lang="pl-PL" sz="2400" dirty="0"/>
              <a:t>pa </a:t>
            </a:r>
            <a:r>
              <a:rPr lang="en-US" sz="2400" dirty="0"/>
              <a:t>vsako napovedovanje ni napovedovanje, saj napovedovanje (imenovano tudi napovedovanje) </a:t>
            </a:r>
            <a:r>
              <a:rPr lang="en-US" sz="2400" dirty="0">
                <a:solidFill>
                  <a:srgbClr val="347CB8"/>
                </a:solidFill>
              </a:rPr>
              <a:t>temelji na racionalni, običajno </a:t>
            </a:r>
            <a:r>
              <a:rPr lang="en-US" sz="2400" dirty="0" err="1">
                <a:solidFill>
                  <a:srgbClr val="347CB8"/>
                </a:solidFill>
              </a:rPr>
              <a:t>znanstveni </a:t>
            </a:r>
            <a:r>
              <a:rPr lang="en-US" sz="2400" dirty="0">
                <a:solidFill>
                  <a:srgbClr val="347CB8"/>
                </a:solidFill>
              </a:rPr>
              <a:t>podlagi</a:t>
            </a:r>
            <a:r>
              <a:rPr lang="pl-PL" sz="2400" dirty="0">
                <a:solidFill>
                  <a:srgbClr val="347CB8"/>
                </a:solidFill>
              </a:rPr>
              <a:t>;</a:t>
            </a:r>
          </a:p>
          <a:p>
            <a:pPr algn="just"/>
            <a:r>
              <a:rPr lang="en-US" sz="2400" dirty="0">
                <a:solidFill>
                  <a:srgbClr val="347CB8"/>
                </a:solidFill>
              </a:rPr>
              <a:t>Napovedovanje </a:t>
            </a:r>
            <a:r>
              <a:rPr lang="en-US" sz="2400" dirty="0"/>
              <a:t>je sklepanje o neznanih dogodkih na podlagi znanih dogodkov. Tako lahko na primer napovemo, da:</a:t>
            </a:r>
          </a:p>
          <a:p>
            <a:pPr lvl="1" algn="just"/>
            <a:r>
              <a:rPr lang="en-US" sz="1800" dirty="0"/>
              <a:t>(1) dogodek se bo zgodil, ker se je zgodil v preteklosti;</a:t>
            </a:r>
          </a:p>
          <a:p>
            <a:pPr lvl="1" algn="just"/>
            <a:r>
              <a:rPr lang="en-US" sz="1800" dirty="0"/>
              <a:t>(2) dogodek se bo zgodil, ker to kaže njegova pogostost;</a:t>
            </a:r>
          </a:p>
          <a:p>
            <a:pPr lvl="1" algn="just"/>
            <a:r>
              <a:rPr lang="en-US" sz="1800" dirty="0"/>
              <a:t>(3) dogodek se bo zgodil, ker je povezan z drugimi dogodki, ki so </a:t>
            </a:r>
            <a:r>
              <a:rPr lang="pl-PL" sz="1800" dirty="0"/>
              <a:t>se </a:t>
            </a:r>
            <a:r>
              <a:rPr lang="en-US" sz="1800" dirty="0"/>
              <a:t>že </a:t>
            </a:r>
            <a:r>
              <a:rPr lang="pl-PL" sz="1800" dirty="0"/>
              <a:t>zgodili.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Cieślak, 2005; </a:t>
            </a:r>
            <a:r>
              <a:rPr lang="pl-PL" sz="1200" dirty="0" err="1">
                <a:solidFill>
                  <a:srgbClr val="7F7F7F"/>
                </a:solidFill>
              </a:rPr>
              <a:t>Dittmann</a:t>
            </a:r>
            <a:r>
              <a:rPr lang="pl-PL" sz="1200" dirty="0">
                <a:solidFill>
                  <a:srgbClr val="7F7F7F"/>
                </a:solidFill>
              </a:rPr>
              <a:t>, 2003  </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ED10E41A-00C5-D939-F9C3-F76D5AA2FAC6}"/>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t>Pogosto se </a:t>
            </a:r>
            <a:r>
              <a:rPr lang="en-US" sz="2400" dirty="0">
                <a:solidFill>
                  <a:srgbClr val="1065AB"/>
                </a:solidFill>
              </a:rPr>
              <a:t>uporabljajo metode eksponentnega glajenja</a:t>
            </a:r>
            <a:r>
              <a:rPr lang="en-US" sz="2400" dirty="0"/>
              <a:t>. Obstaja 15 različnih metod. Vsaka različica je določena za različne scenarije napovedovanja</a:t>
            </a:r>
            <a:r>
              <a:rPr lang="pl-PL" sz="2400" dirty="0"/>
              <a:t>.</a:t>
            </a:r>
          </a:p>
        </p:txBody>
      </p:sp>
      <p:graphicFrame>
        <p:nvGraphicFramePr>
          <p:cNvPr id="6" name="Diagram 5">
            <a:extLst>
              <a:ext uri="{FF2B5EF4-FFF2-40B4-BE49-F238E27FC236}">
                <a16:creationId xmlns:a16="http://schemas.microsoft.com/office/drawing/2014/main" id="{3250557D-5790-DA82-0C68-9BF22D04935C}"/>
              </a:ext>
            </a:extLst>
          </p:cNvPr>
          <p:cNvGraphicFramePr/>
          <p:nvPr/>
        </p:nvGraphicFramePr>
        <p:xfrm>
          <a:off x="474562" y="1550227"/>
          <a:ext cx="11647774" cy="165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6481232" y="3304118"/>
            <a:ext cx="5805996" cy="369332"/>
          </a:xfrm>
          <a:prstGeom prst="rect">
            <a:avLst/>
          </a:prstGeom>
          <a:noFill/>
        </p:spPr>
        <p:txBody>
          <a:bodyPr wrap="square">
            <a:spAutoFit/>
          </a:bodyPr>
          <a:lstStyle/>
          <a:p>
            <a:r>
              <a:rPr lang="en-US" dirty="0"/>
              <a:t>Slika 9</a:t>
            </a:r>
            <a:r>
              <a:rPr lang="pl-PL" dirty="0"/>
              <a:t>: </a:t>
            </a:r>
            <a:r>
              <a:rPr lang="en-US" dirty="0"/>
              <a:t>Izbrane metode eksponentnega glajenja</a:t>
            </a:r>
            <a:endParaRPr lang="pl-PL" dirty="0"/>
          </a:p>
        </p:txBody>
      </p:sp>
      <p:pic>
        <p:nvPicPr>
          <p:cNvPr id="2" name="Slika 1">
            <a:extLst>
              <a:ext uri="{FF2B5EF4-FFF2-40B4-BE49-F238E27FC236}">
                <a16:creationId xmlns:a16="http://schemas.microsoft.com/office/drawing/2014/main" id="{851C0210-D8E4-A319-CD1D-3AD5866C0DAC}"/>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E450EAE-1C38-898D-6A06-F7E92B38316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543D6D7-3D01-8A93-F3F4-44043DCA8AA4}"/>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en-US" sz="2400" dirty="0"/>
                  <a:t>Upošteva eksponentni faktor glajenja </a:t>
                </a:r>
                <a:r>
                  <a:rPr lang="en-US" sz="2400" i="1" dirty="0"/>
                  <a:t>(a)</a:t>
                </a:r>
                <a:r>
                  <a:rPr lang="en-US" sz="2400" dirty="0"/>
                  <a:t>. Hkrati metoda daje večjo težo novejšim podatkom. Ko so podatki bolj oddaljeni, se uteži eksponentno zmanjšujejo</a:t>
                </a:r>
                <a:r>
                  <a:rPr lang="pl-PL" sz="2400" dirty="0"/>
                  <a:t>;</a:t>
                </a:r>
              </a:p>
              <a:p>
                <a:pPr marL="0" indent="0" algn="just">
                  <a:buNone/>
                </a:pPr>
                <a:endParaRPr lang="pl-PL" sz="2400" dirty="0"/>
              </a:p>
              <a:p>
                <a:pPr marL="0" indent="0" algn="just">
                  <a:buNone/>
                </a:pPr>
                <a:r>
                  <a:rPr lang="en-US" sz="2400" dirty="0"/>
                  <a:t>To predstavlja formalni model:</a:t>
                </a:r>
                <a:br>
                  <a:rPr lang="pl-PL" sz="2400" dirty="0"/>
                </a:b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en-GB" sz="2400" dirty="0"/>
                  <a:t>kjer:</a:t>
                </a:r>
                <a:endParaRPr lang="pl-PL" sz="2400" dirty="0"/>
              </a:p>
              <a:p>
                <a:pPr marL="0" indent="0">
                  <a:buNone/>
                </a:pPr>
                <a:r>
                  <a:rPr lang="en-GB" sz="2400" i="1" dirty="0"/>
                  <a:t>α </a:t>
                </a:r>
                <a:r>
                  <a:rPr lang="en-GB" sz="2400" dirty="0"/>
                  <a:t>- faktor eksponentnega glajenja.</a:t>
                </a:r>
                <a:endParaRPr lang="pl-PL" sz="2400" dirty="0"/>
              </a:p>
              <a:p>
                <a:pPr marL="0" indent="0" algn="just">
                  <a:buNone/>
                </a:pPr>
                <a:endParaRPr lang="pl-PL" sz="2400" dirty="0"/>
              </a:p>
            </p:txBody>
          </p:sp>
        </mc:Choice>
        <mc:Fallback xmlns:p14="http://schemas.microsoft.com/office/powerpoint/2010/main" xmlns:a1611="http://schemas.microsoft.com/office/drawing/2016/11/main" xmlns:a16="http://schemas.microsoft.com/office/drawing/2014/main"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err="1"/>
              <a:t>Enostavno </a:t>
            </a:r>
            <a:r>
              <a:rPr lang="en-US" sz="2000" dirty="0"/>
              <a:t>eksponentno glajenje, SES (</a:t>
            </a:r>
            <a:r>
              <a:rPr lang="pl-PL" sz="2000" dirty="0"/>
              <a:t>Brownov </a:t>
            </a:r>
            <a:r>
              <a:rPr lang="en-US" sz="2000" dirty="0"/>
              <a:t>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err="1">
                <a:effectLst/>
                <a:latin typeface="Tahoma" panose="020B0604030504040204" pitchFamily="34" charset="0"/>
                <a:ea typeface="Calibri" panose="020F0502020204030204" pitchFamily="34" charset="0"/>
              </a:rPr>
              <a:t>αlfa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[(1 - </a:t>
            </a:r>
            <a:r>
              <a:rPr lang="en-GB" sz="1800" b="1" dirty="0" err="1">
                <a:effectLst/>
                <a:latin typeface="Tahoma" panose="020B0604030504040204" pitchFamily="34" charset="0"/>
                <a:ea typeface="Calibri" panose="020F0502020204030204" pitchFamily="34" charset="0"/>
              </a:rPr>
              <a:t>αlfa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napoved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pic>
        <p:nvPicPr>
          <p:cNvPr id="6" name="Slika 5">
            <a:extLst>
              <a:ext uri="{FF2B5EF4-FFF2-40B4-BE49-F238E27FC236}">
                <a16:creationId xmlns:a16="http://schemas.microsoft.com/office/drawing/2014/main" id="{FB11649F-ECD9-3616-E30A-283EB0FC0065}"/>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DE8D896-FFB1-39F0-5091-13957C790A99}"/>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9845EF24-546F-D44E-B83E-858FDACBC5F3}"/>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en-GB" sz="1800" dirty="0"/>
                  <a:t>Model dvojnega eksponentnega glajenja temelji na dveh faktorjih glajenja. Eden se nanaša na glajenje ravni spremenljivke (naključna nihanja), drugi pa na njeno povečanje (trendna nihanja). Oba koeficienta morata biti znotraj razpona</a:t>
                </a:r>
                <a:r>
                  <a:rPr lang="pl-PL" sz="1800" dirty="0"/>
                  <a:t>: ;</a:t>
                </a:r>
              </a:p>
              <a:p>
                <a:pPr marL="0" indent="0">
                  <a:buNone/>
                </a:pPr>
                <a:r>
                  <a:rPr lang="en-US" sz="1800" dirty="0"/>
                  <a:t>To je predstavljeno s formalnim modelom:</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en-GB" sz="1800" dirty="0"/>
                  <a:t>kjer:</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800" dirty="0"/>
                  <a:t> </a:t>
                </a:r>
                <a:r>
                  <a:rPr lang="en-GB" sz="1800" dirty="0"/>
                  <a:t>- faktor glajenja ravni spremenljivke</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800" dirty="0"/>
                  <a:t> </a:t>
                </a:r>
                <a:r>
                  <a:rPr lang="en-GB" sz="1800" dirty="0"/>
                  <a:t>- dejavnik glajenja rasti.</a:t>
                </a:r>
                <a:endParaRPr lang="pl-PL" sz="1800" dirty="0"/>
              </a:p>
              <a:p>
                <a:pPr marL="0" indent="0">
                  <a:buNone/>
                </a:pPr>
                <a:r>
                  <a:rPr lang="en-GB" sz="1800" dirty="0"/>
                  <a:t> </a:t>
                </a:r>
                <a:endParaRPr lang="pl-PL" sz="1800" dirty="0"/>
              </a:p>
              <a:p>
                <a:pPr marL="0" indent="0">
                  <a:buNone/>
                </a:pPr>
                <a:r>
                  <a:rPr lang="en-GB" sz="1800" dirty="0"/>
                  <a:t>V skladu z modelom sta potrebni dve začetni vrednosti </a:t>
                </a:r>
                <a:r>
                  <a:rPr lang="en-GB" sz="1800" i="1" dirty="0"/>
                  <a:t>L</a:t>
                </a:r>
                <a:r>
                  <a:rPr lang="en-GB" sz="1800" i="1" baseline="-25000" dirty="0"/>
                  <a:t>t</a:t>
                </a:r>
                <a:r>
                  <a:rPr lang="en-GB" sz="1800" dirty="0"/>
                  <a:t> i </a:t>
                </a:r>
                <a:r>
                  <a:rPr lang="en-GB" sz="1800" i="1" dirty="0"/>
                  <a:t>T</a:t>
                </a:r>
                <a:r>
                  <a:rPr lang="en-GB" sz="1800" i="1" baseline="-25000" dirty="0"/>
                  <a:t>t</a:t>
                </a:r>
                <a:r>
                  <a:rPr lang="en-GB" sz="1800" dirty="0"/>
                  <a:t> :</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m:t>
                    </m:r>
                    <m:sSub>
                      <m:sSubPr>
                        <m:ctrlPr>
                          <a:rPr kumimoji="0" lang="pl-PL" sz="18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𝑦</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−1</m:t>
                        </m:r>
                      </m:sub>
                    </m:sSub>
                  </m:oMath>
                </a14:m>
                <a:r>
                  <a:rPr lang="en-GB" sz="1800" dirty="0"/>
                  <a:t>- po naivni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Linearno eksponentno glajenje, LES (</a:t>
            </a:r>
            <a:r>
              <a:rPr lang="en-US" sz="2000" dirty="0" err="1"/>
              <a:t>Holtov </a:t>
            </a:r>
            <a:r>
              <a:rPr lang="pl-PL" sz="2000" dirty="0"/>
              <a:t>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6820678" y="3805957"/>
            <a:ext cx="5174367" cy="2381229"/>
          </a:xfrm>
          <a:prstGeom prst="rect">
            <a:avLst/>
          </a:prstGeom>
          <a:noFill/>
        </p:spPr>
        <p:txBody>
          <a:bodyPr wrap="square">
            <a:spAutoFit/>
          </a:bodyPr>
          <a:lstStyle/>
          <a:p>
            <a:pPr algn="just">
              <a:lnSpc>
                <a:spcPct val="150000"/>
              </a:lnSpc>
              <a:spcAft>
                <a:spcPts val="600"/>
              </a:spcAft>
            </a:pPr>
            <a:r>
              <a:rPr lang="en-GB" dirty="0"/>
              <a:t>Formula, uporabljena v Excelu:</a:t>
            </a:r>
            <a:endParaRPr lang="pl-PL" dirty="0"/>
          </a:p>
          <a:p>
            <a:pPr algn="just">
              <a:lnSpc>
                <a:spcPct val="15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αlfa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povpraševanje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αlfa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trendno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 [beta * (naključno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(naključno nihanje</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 (1 - beta) * nihanje trenda ]</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6" name="Slika 5">
            <a:extLst>
              <a:ext uri="{FF2B5EF4-FFF2-40B4-BE49-F238E27FC236}">
                <a16:creationId xmlns:a16="http://schemas.microsoft.com/office/drawing/2014/main" id="{37860019-1877-A1F6-1AF0-02CB55A7241D}"/>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748F8897-85CE-348D-DE06-4BAAA43C1BC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F95ABA1A-9F3D-1D9B-C4C5-A5CDEE270FA5}"/>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800" dirty="0"/>
                  <a:t>To predstavlja formalni model:</a:t>
                </a:r>
                <a:br>
                  <a:rPr lang="pl-PL" sz="1800" dirty="0"/>
                </a:b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en-GB" sz="1800" dirty="0"/>
                  <a:t>kjer:</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800" dirty="0"/>
                  <a:t> </a:t>
                </a:r>
                <a:r>
                  <a:rPr lang="en-GB" sz="1800" dirty="0"/>
                  <a:t>- faktor glajenja ravni spremenljivke</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800" dirty="0"/>
                  <a:t> </a:t>
                </a:r>
                <a:r>
                  <a:rPr lang="en-GB" sz="1800" dirty="0"/>
                  <a:t>- faktor glajenja trenda</a:t>
                </a:r>
                <a:endParaRPr lang="pl-PL" sz="1800" dirty="0"/>
              </a:p>
              <a:p>
                <a:pPr marL="0" indent="0">
                  <a:buNone/>
                </a:pPr>
                <a14:m>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𝛿</m:t>
                    </m:r>
                  </m:oMath>
                </a14:m>
                <a:r>
                  <a:rPr lang="sl-SI" sz="1800" dirty="0"/>
                  <a:t> </a:t>
                </a:r>
                <a:r>
                  <a:rPr lang="en-GB" sz="1800" dirty="0"/>
                  <a:t>- koeficient sezonske komponente</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GB" sz="1800" dirty="0"/>
                  <a:t>- komponenta na ravni v času </a:t>
                </a:r>
                <a:r>
                  <a:rPr lang="en-GB" sz="1800" i="1" dirty="0"/>
                  <a:t>t</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𝑇</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800" dirty="0"/>
                  <a:t> </a:t>
                </a:r>
                <a:r>
                  <a:rPr lang="en-GB" sz="1800" dirty="0"/>
                  <a:t>- komponenta trenda v času </a:t>
                </a:r>
                <a:r>
                  <a:rPr lang="en-GB" sz="1800" i="1" dirty="0"/>
                  <a:t>t</a:t>
                </a:r>
                <a:endParaRPr lang="pl-PL" sz="1800" dirty="0"/>
              </a:p>
              <a:p>
                <a:pPr marL="0" indent="0">
                  <a:buNone/>
                </a:pPr>
                <a14:m>
                  <m:oMath xmlns:m="http://schemas.openxmlformats.org/officeDocument/2006/math">
                    <m:sSub>
                      <m:sSubPr>
                        <m:ctrlPr>
                          <a:rPr kumimoji="0" lang="pl-PL"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800" dirty="0"/>
                  <a:t> </a:t>
                </a:r>
                <a:r>
                  <a:rPr lang="en-GB" sz="1800" dirty="0"/>
                  <a:t>- sezonska komponenta v času </a:t>
                </a:r>
                <a:r>
                  <a:rPr lang="en-GB" sz="1800" i="1" dirty="0"/>
                  <a:t>t</a:t>
                </a:r>
                <a:endParaRPr lang="pl-PL" sz="1800" dirty="0"/>
              </a:p>
              <a:p>
                <a:pPr marL="0" indent="0">
                  <a:buNone/>
                </a:pPr>
                <a14:m>
                  <m:oMath xmlns:m="http://schemas.openxmlformats.org/officeDocument/2006/math">
                    <m:r>
                      <a:rPr lang="en-GB" sz="1500" i="1">
                        <a:solidFill>
                          <a:prstClr val="black"/>
                        </a:solidFill>
                        <a:latin typeface="Cambria Math" panose="02040503050406030204" pitchFamily="18" charset="0"/>
                      </a:rPr>
                      <m:t>𝑝</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rPr>
                      <m:t>𝑝</m:t>
                    </m:r>
                  </m:oMath>
                </a14:m>
                <a:r>
                  <a:rPr lang="sl-SI" sz="1800" dirty="0"/>
                  <a:t> </a:t>
                </a:r>
                <a:r>
                  <a:rPr lang="en-GB" sz="1800" dirty="0"/>
                  <a:t>- sezonsko obdobje.</a:t>
                </a:r>
                <a:r>
                  <a:rPr lang="en-GB" sz="1500" dirty="0">
                    <a:solidFill>
                      <a:prstClr val="black"/>
                    </a:solidFill>
                  </a:rPr>
                  <a:t> </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r="-1009"/>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3170099"/>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Metoda sezonskega eksponentnega glajenja, imenovana tudi Holt-Wintersov model, je zelo primerna za napovedovanje povpraševanja za podatke, za katere sta značilna tako trend kot sezonskost</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Dodatna nihanja </a:t>
            </a:r>
            <a:r>
              <a:rPr lang="en-US" sz="2000" dirty="0">
                <a:latin typeface="Tahoma" panose="020B0604030504040204" pitchFamily="34" charset="0"/>
                <a:cs typeface="Times New Roman" panose="02020603050405020304" pitchFamily="18" charset="0"/>
              </a:rPr>
              <a:t>se pojavijo, kadar je v posameznih podobdobjih sezonskega cikla mogoče opaziti odstopanja ravni analiziranega pojava od povprečne ravni ali trenda v smislu absolutne </a:t>
            </a:r>
            <a:r>
              <a:rPr lang="en-US" sz="2000" dirty="0" err="1">
                <a:latin typeface="Tahoma" panose="020B0604030504040204" pitchFamily="34" charset="0"/>
                <a:cs typeface="Times New Roman" panose="02020603050405020304" pitchFamily="18" charset="0"/>
              </a:rPr>
              <a:t>vrednosti</a:t>
            </a:r>
            <a:r>
              <a:rPr lang="en-US" sz="2000" dirty="0">
                <a:latin typeface="Tahoma" panose="020B0604030504040204" pitchFamily="34" charset="0"/>
                <a:cs typeface="Times New Roman" panose="02020603050405020304" pitchFamily="18" charset="0"/>
              </a:rPr>
              <a:t>.</a:t>
            </a:r>
            <a:endParaRPr lang="pl-PL" sz="2000" dirty="0">
              <a:latin typeface="Tahoma" panose="020B060403050404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19098061-4EB2-0DA8-C7E3-FE8991B4375D}"/>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C86FC94-F119-D3B1-91AA-871D7DEB2A5B}"/>
              </a:ext>
            </a:extLst>
          </p:cNvPr>
          <p:cNvSpPr txBox="1"/>
          <p:nvPr/>
        </p:nvSpPr>
        <p:spPr>
          <a:xfrm>
            <a:off x="6481232" y="62260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1577042" cy="4878259"/>
          </a:xfrm>
          <a:prstGeom prst="rect">
            <a:avLst/>
          </a:prstGeom>
          <a:noFill/>
        </p:spPr>
        <p:txBody>
          <a:bodyPr wrap="square">
            <a:spAutoFit/>
          </a:bodyPr>
          <a:lstStyle/>
          <a:p>
            <a:pPr algn="l">
              <a:lnSpc>
                <a:spcPct val="150000"/>
              </a:lnSpc>
              <a:spcAft>
                <a:spcPts val="600"/>
              </a:spcAft>
            </a:pPr>
            <a:r>
              <a:rPr lang="en-GB" sz="12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trenda</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alfa) * (komponenta ravni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trenda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trenda</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beta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beta) * komponenta trenda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gama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 (1 - gama) * 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za štiri četrtletja</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200" b="1"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200" dirty="0"/>
          </a:p>
        </p:txBody>
      </p:sp>
      <p:pic>
        <p:nvPicPr>
          <p:cNvPr id="3" name="Slika 2">
            <a:extLst>
              <a:ext uri="{FF2B5EF4-FFF2-40B4-BE49-F238E27FC236}">
                <a16:creationId xmlns:a16="http://schemas.microsoft.com/office/drawing/2014/main" id="{A38D75FF-0060-290E-6B97-5C189D2BC255}"/>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77B5A743-C9C8-7688-3012-CAE789E40A2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DA0970A7-F9E9-B341-C4F5-EE728CD618E4}"/>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en-US" sz="1500" dirty="0"/>
                  <a:t>To je predstavljeno s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en-GB" sz="1500" dirty="0"/>
                  <a:t>kjer:</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500" dirty="0"/>
                  <a:t> </a:t>
                </a:r>
                <a:r>
                  <a:rPr lang="en-GB" sz="1500" dirty="0"/>
                  <a:t>- faktor glajenja ravni spremenljivke</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500" dirty="0"/>
                  <a:t> </a:t>
                </a:r>
                <a:r>
                  <a:rPr lang="en-GB" sz="1500" dirty="0"/>
                  <a:t>- faktor glajenja trenda</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𝛿</m:t>
                    </m:r>
                  </m:oMath>
                </a14:m>
                <a:r>
                  <a:rPr lang="sl-SI" sz="1500" dirty="0"/>
                  <a:t> </a:t>
                </a:r>
                <a:r>
                  <a:rPr lang="en-GB" sz="1500" dirty="0"/>
                  <a:t>- koeficient sezonske komponente</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𝐿</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 </m:t>
                    </m:r>
                  </m:oMath>
                </a14:m>
                <a:r>
                  <a:rPr lang="en-GB" sz="1500" dirty="0"/>
                  <a:t>- komponenta na ravni v času </a:t>
                </a:r>
                <a:r>
                  <a:rPr lang="en-GB" sz="1500" i="1" dirty="0"/>
                  <a:t>t</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𝑇</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500" dirty="0"/>
                  <a:t> </a:t>
                </a:r>
                <a:r>
                  <a:rPr lang="en-GB" sz="1500" dirty="0"/>
                  <a:t>- komponenta trenda v času </a:t>
                </a:r>
                <a:r>
                  <a:rPr lang="en-GB" sz="1500" i="1" dirty="0"/>
                  <a:t>t</a:t>
                </a:r>
                <a:endParaRPr lang="pl-PL" sz="1500" dirty="0"/>
              </a:p>
              <a:p>
                <a:pPr marL="0" indent="0">
                  <a:buNone/>
                </a:pPr>
                <a14:m>
                  <m:oMath xmlns:m="http://schemas.openxmlformats.org/officeDocument/2006/math">
                    <m:sSub>
                      <m:sSubPr>
                        <m:ctrlPr>
                          <a:rPr kumimoji="0" lang="pl-PL" sz="15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𝑆</m:t>
                        </m:r>
                      </m:e>
                      <m:sub>
                        <m:r>
                          <a:rPr kumimoji="0" lang="en-GB" sz="1500" b="0" i="1" u="none" strike="noStrike" kern="1200" cap="none" spc="0" normalizeH="0" baseline="0" noProof="0">
                            <a:ln>
                              <a:noFill/>
                            </a:ln>
                            <a:solidFill>
                              <a:prstClr val="black"/>
                            </a:solidFill>
                            <a:effectLst/>
                            <a:uLnTx/>
                            <a:uFillTx/>
                            <a:latin typeface="Cambria Math" panose="02040503050406030204" pitchFamily="18" charset="0"/>
                          </a:rPr>
                          <m:t>𝑡</m:t>
                        </m:r>
                      </m:sub>
                    </m:sSub>
                  </m:oMath>
                </a14:m>
                <a:r>
                  <a:rPr lang="sl-SI" sz="1500" dirty="0"/>
                  <a:t> </a:t>
                </a:r>
                <a:r>
                  <a:rPr lang="en-GB" sz="1500" dirty="0"/>
                  <a:t>- sezonska komponenta v času </a:t>
                </a:r>
                <a:r>
                  <a:rPr lang="en-GB" sz="1500" i="1" dirty="0"/>
                  <a:t>t</a:t>
                </a:r>
                <a:endParaRPr lang="pl-PL" sz="1500" dirty="0"/>
              </a:p>
              <a:p>
                <a:pPr marL="0" indent="0">
                  <a:buNone/>
                </a:pPr>
                <a14:m>
                  <m:oMath xmlns:m="http://schemas.openxmlformats.org/officeDocument/2006/math">
                    <m:r>
                      <a:rPr kumimoji="0" lang="en-GB" sz="1500" b="0" i="1" u="none" strike="noStrike" kern="1200" cap="none" spc="0" normalizeH="0" baseline="0" noProof="0" smtClean="0">
                        <a:ln>
                          <a:noFill/>
                        </a:ln>
                        <a:solidFill>
                          <a:prstClr val="black"/>
                        </a:solidFill>
                        <a:effectLst/>
                        <a:uLnTx/>
                        <a:uFillTx/>
                        <a:latin typeface="Cambria Math" panose="02040503050406030204" pitchFamily="18" charset="0"/>
                      </a:rPr>
                      <m:t>𝑝</m:t>
                    </m:r>
                  </m:oMath>
                </a14:m>
                <a:r>
                  <a:rPr lang="en-GB" sz="1500" dirty="0"/>
                  <a:t> - sezonsko obdobje.</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en-GB" sz="2000" dirty="0">
                <a:effectLst/>
                <a:latin typeface="Tahoma" panose="020B0604030504040204" pitchFamily="34" charset="0"/>
                <a:ea typeface="Calibri" panose="020F0502020204030204" pitchFamily="34" charset="0"/>
                <a:cs typeface="Times New Roman" panose="02020603050405020304" pitchFamily="18" charset="0"/>
              </a:rPr>
              <a:t>Metoda sezonskega eksponentnega glajenja, imenovana tudi Holt-Wintersov model, je zelo primerna za napovedovanje povpraševanja za podatke, za katere sta značilna tako trend kot sezonskost</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Multiplikativna nihanja </a:t>
            </a:r>
            <a:r>
              <a:rPr lang="en-US" sz="2000" dirty="0">
                <a:latin typeface="Tahoma" panose="020B0604030504040204" pitchFamily="34" charset="0"/>
                <a:cs typeface="Times New Roman" panose="02020603050405020304" pitchFamily="18" charset="0"/>
              </a:rPr>
              <a:t>se pojavijo, kadar je v posameznih podobdobjih cikla mogoče opaziti odstopanje od povprečne ravni ali trenda za določeno konstantno relativno vrednost.</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Sobczyk, 2006</a:t>
            </a:r>
          </a:p>
        </p:txBody>
      </p:sp>
      <p:pic>
        <p:nvPicPr>
          <p:cNvPr id="6" name="Slika 5">
            <a:extLst>
              <a:ext uri="{FF2B5EF4-FFF2-40B4-BE49-F238E27FC236}">
                <a16:creationId xmlns:a16="http://schemas.microsoft.com/office/drawing/2014/main" id="{FB1B724A-9121-9752-D4A7-43222F6D288B}"/>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77A54782-3FE4-082F-8920-4814395D32E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9CC5E2B5-E437-496C-129C-302869E950D8}"/>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Metode eksponentnega glajenja </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Holt-Wintersova sezonska metoda (Holt-Wintersov </a:t>
            </a:r>
            <a:r>
              <a:rPr lang="pl-PL" sz="2000" dirty="0"/>
              <a:t>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4903" y="1647194"/>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67810" y="1772482"/>
            <a:ext cx="8849809" cy="4816703"/>
          </a:xfrm>
          <a:prstGeom prst="rect">
            <a:avLst/>
          </a:prstGeom>
          <a:noFill/>
        </p:spPr>
        <p:txBody>
          <a:bodyPr wrap="square">
            <a:spAutoFit/>
          </a:bodyPr>
          <a:lstStyle/>
          <a:p>
            <a:pPr algn="l">
              <a:lnSpc>
                <a:spcPct val="150000"/>
              </a:lnSpc>
              <a:spcAft>
                <a:spcPts val="600"/>
              </a:spcAft>
            </a:pPr>
            <a:r>
              <a:rPr lang="en-GB" sz="11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trenda</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alfa)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trenda )</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trenda</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beta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beta) * komponenta trenda ]</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gama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komponenta ravni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(1 - gama) * 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za štiri četrtletja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100" b="1" dirty="0">
                <a:effectLst/>
                <a:latin typeface="Tahoma" panose="020B0604030504040204" pitchFamily="34" charset="0"/>
                <a:ea typeface="Calibri" panose="020F0502020204030204" pitchFamily="34" charset="0"/>
                <a:cs typeface="Times New Roman" panose="02020603050405020304" pitchFamily="18" charset="0"/>
              </a:rPr>
              <a:t>komponenta sezonskosti</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povprečno povpraševanje</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100" dirty="0"/>
          </a:p>
        </p:txBody>
      </p:sp>
      <p:pic>
        <p:nvPicPr>
          <p:cNvPr id="3" name="Slika 2">
            <a:extLst>
              <a:ext uri="{FF2B5EF4-FFF2-40B4-BE49-F238E27FC236}">
                <a16:creationId xmlns:a16="http://schemas.microsoft.com/office/drawing/2014/main" id="{53D75C71-5015-5744-7147-9E523447D6CD}"/>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A76852E-0103-0376-426D-A581E95CE3A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4B4C931E-1108-C9F8-2A86-C68675924A54}"/>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Avtoregresijske metode </a:t>
            </a:r>
            <a:r>
              <a:rPr lang="en-US" sz="2400" dirty="0"/>
              <a:t>so modeli, ki temeljijo na pojavu avtokorelacije in so nastali z združitvijo avtoregresijskega modela AR (</a:t>
            </a:r>
            <a:r>
              <a:rPr lang="en-US" sz="2400" dirty="0" err="1"/>
              <a:t>AutoRegressive </a:t>
            </a:r>
            <a:r>
              <a:rPr lang="en-US" sz="2400" dirty="0"/>
              <a:t>model) in modela MA (Moving Average)</a:t>
            </a:r>
            <a:r>
              <a:rPr lang="pl-PL" sz="2400" dirty="0"/>
              <a:t>.</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en-US" dirty="0"/>
              <a:t>Slika 10</a:t>
            </a:r>
            <a:r>
              <a:rPr lang="pl-PL" dirty="0"/>
              <a:t>: </a:t>
            </a:r>
            <a:r>
              <a:rPr lang="en-US" dirty="0"/>
              <a:t>Izbrane metode eksponentnega glajenja</a:t>
            </a:r>
            <a:endParaRPr lang="pl-PL" dirty="0"/>
          </a:p>
        </p:txBody>
      </p:sp>
      <p:pic>
        <p:nvPicPr>
          <p:cNvPr id="6" name="Slika 5">
            <a:extLst>
              <a:ext uri="{FF2B5EF4-FFF2-40B4-BE49-F238E27FC236}">
                <a16:creationId xmlns:a16="http://schemas.microsoft.com/office/drawing/2014/main" id="{6FC4BD2B-2369-A982-0CB2-60AD2ED3204E}"/>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0EEE6EA0-FACB-61AB-01DD-D2D2F6E6D326}"/>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63709BA5-FFE4-6C31-CCF3-D104AD0F69E3}"/>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en-US" sz="1900" dirty="0"/>
                  <a:t>Napovedana vrednost v času t je odvisna od njenih preteklih vrednosti in od razlik med preteklimi dejanskimi vrednostmi napovedane spremenljivke in njenimi vrednostmi, pridobljenimi iz modela - napake napovedi. Ta model se imenuje model ARMA</a:t>
                </a:r>
                <a:r>
                  <a:rPr lang="en-US" sz="1900" i="1" dirty="0"/>
                  <a:t>(</a:t>
                </a:r>
                <a:r>
                  <a:rPr lang="en-US" sz="1900" i="1" dirty="0" err="1"/>
                  <a:t>p,q</a:t>
                </a:r>
                <a:r>
                  <a:rPr lang="en-US" sz="1900" i="1" dirty="0"/>
                  <a:t>)</a:t>
                </a:r>
                <a:r>
                  <a:rPr lang="en-US" sz="1900" i="1" dirty="0" err="1"/>
                  <a:t>, </a:t>
                </a:r>
                <a:r>
                  <a:rPr lang="en-US" sz="1900" dirty="0"/>
                  <a:t>pri čemer se p nanaša na red avtoregresijskega polinoma, q pa je red polinoma drsečega povprečja</a:t>
                </a:r>
                <a:r>
                  <a:rPr lang="pl-PL" sz="1900" dirty="0"/>
                  <a:t>;</a:t>
                </a:r>
              </a:p>
              <a:p>
                <a:pPr marL="0" indent="0" algn="just">
                  <a:buNone/>
                </a:pPr>
                <a:endParaRPr lang="pl-PL" sz="1900" dirty="0"/>
              </a:p>
              <a:p>
                <a:pPr marL="0" indent="0">
                  <a:buNone/>
                </a:pPr>
                <a:r>
                  <a:rPr lang="en-US" sz="1900" dirty="0"/>
                  <a:t>To predstavlja formalni model:</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en-GB" sz="1900" dirty="0"/>
                  <a:t>kjer:</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900" dirty="0"/>
                  <a:t> </a:t>
                </a:r>
                <a:r>
                  <a:rPr lang="en-GB" sz="1900" dirty="0"/>
                  <a:t>- parameter avtoregresijskega modela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𝛽</m:t>
                    </m:r>
                  </m:oMath>
                </a14:m>
                <a:r>
                  <a:rPr lang="sl-SI" sz="1900" dirty="0"/>
                  <a:t> </a:t>
                </a:r>
                <a:r>
                  <a:rPr lang="en-GB" sz="1900" dirty="0"/>
                  <a:t>- parameter modela drsečega povprečja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𝜀</m:t>
                    </m:r>
                  </m:oMath>
                </a14:m>
                <a:r>
                  <a:rPr lang="sl-SI" sz="1900" dirty="0"/>
                  <a:t> </a:t>
                </a:r>
                <a:r>
                  <a:rPr lang="en-GB" sz="1900" dirty="0"/>
                  <a:t>- modelska napaka (beli šum).</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Avtoregresijsko drseče povprečje,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38950" y="1101725"/>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6924583" y="2285040"/>
            <a:ext cx="4966976" cy="3354765"/>
          </a:xfrm>
          <a:prstGeom prst="rect">
            <a:avLst/>
          </a:prstGeom>
          <a:noFill/>
        </p:spPr>
        <p:txBody>
          <a:bodyPr wrap="square">
            <a:spAutoFit/>
          </a:bodyPr>
          <a:lstStyle/>
          <a:p>
            <a:pPr algn="l">
              <a:lnSpc>
                <a:spcPct val="150000"/>
              </a:lnSpc>
              <a:spcAft>
                <a:spcPts val="600"/>
              </a:spcAft>
            </a:pPr>
            <a:r>
              <a:rPr lang="en-GB" sz="14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napoved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komponenta1 + komponenta2 + komponenta3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komponenta1 = alfa * komponenta1</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 </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komponenta2 = beta * komponenta2 </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alfa * komponenta2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napaka modela</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komponenta3 = napaka modela</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alfa * napaka modela</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pic>
        <p:nvPicPr>
          <p:cNvPr id="6" name="Slika 5">
            <a:extLst>
              <a:ext uri="{FF2B5EF4-FFF2-40B4-BE49-F238E27FC236}">
                <a16:creationId xmlns:a16="http://schemas.microsoft.com/office/drawing/2014/main" id="{DA82659E-1378-058E-0E79-8D28E29B96AB}"/>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0CDA358A-2D20-7FCC-FAD4-4A9608C9D10D}"/>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5B3CF5B0-6F1F-FACF-D007-70999BF64388}"/>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en-US" sz="1900" dirty="0"/>
                  <a:t>Pri modelih ARIMA je pozornost namenjena nestacionarnosti serije. V modelu so trije parametri: avtoregresijski parameter </a:t>
                </a:r>
                <a:r>
                  <a:rPr lang="en-US" sz="1900" i="1" dirty="0"/>
                  <a:t>(p)</a:t>
                </a:r>
                <a:r>
                  <a:rPr lang="en-US" sz="1900" dirty="0"/>
                  <a:t>, parameter drsečega povprečja </a:t>
                </a:r>
                <a:r>
                  <a:rPr lang="en-US" sz="1900" i="1" dirty="0"/>
                  <a:t>(q) </a:t>
                </a:r>
                <a:r>
                  <a:rPr lang="en-US" sz="1900" dirty="0"/>
                  <a:t>in red diferenciacije </a:t>
                </a:r>
                <a:r>
                  <a:rPr lang="en-US" sz="1900" i="1" dirty="0"/>
                  <a:t>(d)</a:t>
                </a:r>
                <a:r>
                  <a:rPr lang="en-US" sz="1900" dirty="0"/>
                  <a:t>. Model ARIMA</a:t>
                </a:r>
                <a:r>
                  <a:rPr lang="en-US" sz="1900" i="1" dirty="0"/>
                  <a:t>(</a:t>
                </a:r>
                <a:r>
                  <a:rPr lang="en-US" sz="1900" i="1" dirty="0" err="1"/>
                  <a:t>p,q,d</a:t>
                </a:r>
                <a:r>
                  <a:rPr lang="en-US" sz="1900" i="1" dirty="0"/>
                  <a:t>) </a:t>
                </a:r>
                <a:r>
                  <a:rPr lang="en-US" sz="1900" dirty="0"/>
                  <a:t>se opisuje tudi s številkami, na primer: </a:t>
                </a:r>
                <a:r>
                  <a:rPr lang="en-US" sz="1900" i="1" dirty="0"/>
                  <a:t>(1,1,0)</a:t>
                </a:r>
                <a:r>
                  <a:rPr lang="en-US" sz="1900" dirty="0"/>
                  <a:t>, kar pomeni, da je v vrsti p=1 en sam avtoregresijski parameter, q=1 en sam parameter drsečega povprečja in d =0, diferenciacije ni</a:t>
                </a:r>
                <a:r>
                  <a:rPr lang="pl-PL" sz="1900" dirty="0"/>
                  <a:t>;</a:t>
                </a:r>
              </a:p>
              <a:p>
                <a:pPr marL="0" indent="0" algn="just">
                  <a:buNone/>
                </a:pPr>
                <a:endParaRPr lang="pl-PL" sz="1900" dirty="0"/>
              </a:p>
              <a:p>
                <a:pPr marL="0" indent="0">
                  <a:buNone/>
                </a:pPr>
                <a:r>
                  <a:rPr lang="en-US" sz="1900" dirty="0"/>
                  <a:t>To je predstavljeno s formalnim modelom:</a:t>
                </a: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en-GB" sz="1900" dirty="0"/>
                  <a:t>kjer:</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𝛼</m:t>
                    </m:r>
                  </m:oMath>
                </a14:m>
                <a:r>
                  <a:rPr lang="sl-SI" sz="1900" dirty="0"/>
                  <a:t> </a:t>
                </a:r>
                <a:r>
                  <a:rPr lang="en-GB" sz="1900" dirty="0"/>
                  <a:t>- parameter avtoregresijskega modela</a:t>
                </a:r>
                <a:endParaRPr lang="pl-PL" sz="1900" dirty="0"/>
              </a:p>
              <a:p>
                <a:pPr marL="0" indent="0">
                  <a:buNone/>
                </a:pPr>
                <a14:m>
                  <m:oMath xmlns:m="http://schemas.openxmlformats.org/officeDocument/2006/math">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𝛽</m:t>
                    </m:r>
                    <m:r>
                      <a:rPr kumimoji="0" lang="en-GB" sz="19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lang="en-GB" sz="1900" dirty="0"/>
                  <a:t>- parameter drsečega povprečja.</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Avtoregresijsko integrirano drseče povprečje,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alfa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beta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endParaRPr lang="pl-PL" dirty="0"/>
          </a:p>
        </p:txBody>
      </p:sp>
      <p:pic>
        <p:nvPicPr>
          <p:cNvPr id="6" name="Slika 5">
            <a:extLst>
              <a:ext uri="{FF2B5EF4-FFF2-40B4-BE49-F238E27FC236}">
                <a16:creationId xmlns:a16="http://schemas.microsoft.com/office/drawing/2014/main" id="{1E5A36D9-3338-A8C2-5993-C624D2B6478F}"/>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C172AEEF-B655-BC10-4C22-FA5AB500815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B506A02D-855E-4CEF-B1F6-BF14D5871347}"/>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Dimenzije napovedovanja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en-US" sz="2000" dirty="0"/>
              <a:t>Napoved se vedno nanaša na določeno obdobje napovedi. Obzorje napovedi je interval , kjer je:</a:t>
            </a:r>
          </a:p>
          <a:p>
            <a:pPr lvl="1" algn="just"/>
            <a:r>
              <a:rPr lang="en-US" sz="1800" dirty="0"/>
              <a:t>T - trenutni trenutek,</a:t>
            </a:r>
          </a:p>
          <a:p>
            <a:pPr lvl="1" algn="just"/>
            <a:r>
              <a:rPr lang="en-US" sz="1800" dirty="0"/>
              <a:t>T</a:t>
            </a:r>
            <a:r>
              <a:rPr lang="en-US" sz="1800" baseline="-25000" dirty="0"/>
              <a:t>i</a:t>
            </a:r>
            <a:r>
              <a:rPr lang="en-US" sz="1800" dirty="0"/>
              <a:t> - zadnji trenutek.</a:t>
            </a:r>
            <a:endParaRPr lang="pl-PL" sz="1800" dirty="0"/>
          </a:p>
          <a:p>
            <a:pPr lvl="1" algn="just"/>
            <a:endParaRPr lang="pl-PL" sz="1800" dirty="0"/>
          </a:p>
          <a:p>
            <a:pPr algn="just"/>
            <a:r>
              <a:rPr lang="en-US" sz="2000" dirty="0"/>
              <a:t>Glede na časovno obdobje se problem napovedovanja na splošno deli na tri področja:</a:t>
            </a:r>
            <a:endParaRPr lang="pl-PL" sz="2000" dirty="0"/>
          </a:p>
          <a:p>
            <a:pPr lvl="1" algn="just"/>
            <a:r>
              <a:rPr lang="en-US" sz="1800" dirty="0">
                <a:solidFill>
                  <a:srgbClr val="347CB8"/>
                </a:solidFill>
              </a:rPr>
              <a:t>kratkoročno </a:t>
            </a:r>
            <a:r>
              <a:rPr lang="pl-PL" sz="1800" dirty="0"/>
              <a:t>- </a:t>
            </a:r>
            <a:r>
              <a:rPr lang="en-US" sz="1800" dirty="0"/>
              <a:t>zajema obdobja napovedi od ene ure do </a:t>
            </a:r>
            <a:r>
              <a:rPr lang="pl-PL" sz="1800" dirty="0"/>
              <a:t>enega tedna</a:t>
            </a:r>
            <a:r>
              <a:rPr lang="en-US" sz="1800" dirty="0"/>
              <a:t>; </a:t>
            </a:r>
            <a:endParaRPr lang="pl-PL" sz="1800" dirty="0"/>
          </a:p>
          <a:p>
            <a:pPr lvl="1" algn="just"/>
            <a:r>
              <a:rPr lang="en-US" sz="1800" dirty="0">
                <a:solidFill>
                  <a:srgbClr val="347CB8"/>
                </a:solidFill>
              </a:rPr>
              <a:t>srednjeročna </a:t>
            </a:r>
            <a:r>
              <a:rPr lang="pl-PL" sz="1800" dirty="0"/>
              <a:t>- </a:t>
            </a:r>
            <a:r>
              <a:rPr lang="en-US" sz="1800" dirty="0"/>
              <a:t>nanaša se na napovedi od enega meseca do največ enega leta</a:t>
            </a:r>
            <a:r>
              <a:rPr lang="pl-PL" sz="1800" dirty="0"/>
              <a:t>;</a:t>
            </a:r>
          </a:p>
          <a:p>
            <a:pPr lvl="1" algn="just"/>
            <a:r>
              <a:rPr lang="en-US" sz="1800" dirty="0">
                <a:solidFill>
                  <a:srgbClr val="347CB8"/>
                </a:solidFill>
              </a:rPr>
              <a:t>dolgoročno napovedovanje </a:t>
            </a:r>
            <a:r>
              <a:rPr lang="pl-PL" sz="1800" dirty="0"/>
              <a:t>- zanj </a:t>
            </a:r>
            <a:r>
              <a:rPr lang="en-US" sz="1800" dirty="0"/>
              <a:t>je značilno obdobje napovedovanja, daljše od enega leta</a:t>
            </a:r>
            <a:r>
              <a:rPr lang="pl-PL" sz="1800" dirty="0"/>
              <a:t>.</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Raza </a:t>
            </a:r>
            <a:r>
              <a:rPr lang="pl-PL" sz="1200" dirty="0">
                <a:solidFill>
                  <a:srgbClr val="7F7F7F"/>
                </a:solidFill>
              </a:rPr>
              <a:t>&amp;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8" name="Obiekt 7">
                        <a:extLst>
                          <a:ext uri="{FF2B5EF4-FFF2-40B4-BE49-F238E27FC236}">
                            <a16:creationId xmlns:a16="http://schemas.microsoft.com/office/drawing/2014/main" id="{C3F490E8-B07C-2912-F3ED-4F4EDFDC1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en-US" dirty="0"/>
              <a:t>Slika </a:t>
            </a:r>
            <a:r>
              <a:rPr lang="pl-PL" dirty="0"/>
              <a:t>1: </a:t>
            </a:r>
            <a:r>
              <a:rPr lang="en-US" dirty="0"/>
              <a:t>Splošni model napovedovanja</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954107"/>
          </a:xfrm>
          <a:prstGeom prst="rect">
            <a:avLst/>
          </a:prstGeom>
          <a:noFill/>
        </p:spPr>
        <p:txBody>
          <a:bodyPr wrap="square" rtlCol="0">
            <a:spAutoFit/>
          </a:bodyPr>
          <a:lstStyle/>
          <a:p>
            <a:pPr algn="ctr"/>
            <a:r>
              <a:rPr lang="pl-PL" dirty="0" err="1">
                <a:solidFill>
                  <a:schemeClr val="bg1"/>
                </a:solidFill>
              </a:rPr>
              <a:t>Zgodovinski </a:t>
            </a:r>
            <a:r>
              <a:rPr lang="pl-PL" dirty="0">
                <a:solidFill>
                  <a:schemeClr val="bg1"/>
                </a:solidFill>
              </a:rPr>
              <a:t>podatki </a:t>
            </a: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dirty="0" err="1">
                <a:solidFill>
                  <a:schemeClr val="bg1"/>
                </a:solidFill>
              </a:rPr>
              <a:t>Napoved</a:t>
            </a:r>
            <a:endParaRPr lang="pl-PL" sz="2000" dirty="0">
              <a:solidFill>
                <a:schemeClr val="bg1"/>
              </a:solidFill>
            </a:endParaRPr>
          </a:p>
          <a:p>
            <a:pPr algn="ctr"/>
            <a:r>
              <a:rPr lang="pl-PL" sz="2000" dirty="0">
                <a:solidFill>
                  <a:schemeClr val="bg1"/>
                </a:solidFill>
              </a:rPr>
              <a:t>podatki </a:t>
            </a:r>
          </a:p>
          <a:p>
            <a:pPr algn="ctr"/>
            <a:r>
              <a:rPr lang="pl-PL"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pl-PL" sz="1600" dirty="0" err="1"/>
              <a:t>Napovedovanje</a:t>
            </a:r>
            <a:endParaRPr lang="pl-PL" sz="1600" dirty="0"/>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pl-PL" sz="1600" dirty="0"/>
              <a:t>Model</a:t>
            </a:r>
          </a:p>
        </p:txBody>
      </p:sp>
      <p:pic>
        <p:nvPicPr>
          <p:cNvPr id="2" name="Slika 1">
            <a:extLst>
              <a:ext uri="{FF2B5EF4-FFF2-40B4-BE49-F238E27FC236}">
                <a16:creationId xmlns:a16="http://schemas.microsoft.com/office/drawing/2014/main" id="{AA7A035C-BE6C-018E-8F73-B2558372AE77}"/>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0BFD27B-8BE0-6309-1A0C-5E7D1693DB0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54E4BC51-8E34-88B9-D1B2-CE20070AB6B5}"/>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Avtoregresijske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en-US" sz="2000" dirty="0"/>
                  <a:t>V preprostem modelu RW se predpostavlja, da je vsaka napoved vsota zadnjega opazovanja in naključnega izraza napake. Zato se predpostavlja, da je zadnje opazovanje najboljši pokazatelj za izdelavo najbližje naslednje napovedi. Ta model je precej preprost za razumevanje in izvajanje. Uporablja se, kadar je v zaporedju podatkov opazen trend razvoja</a:t>
                </a:r>
                <a:r>
                  <a:rPr lang="en-GB" sz="2000" dirty="0"/>
                  <a:t>.</a:t>
                </a:r>
                <a:endParaRPr lang="pl-PL" sz="2000" dirty="0"/>
              </a:p>
              <a:p>
                <a:pPr marL="0" indent="0" algn="just">
                  <a:buNone/>
                </a:pPr>
                <a:endParaRPr lang="pl-PL" sz="2000" dirty="0"/>
              </a:p>
              <a:p>
                <a:pPr marL="0" indent="0">
                  <a:buNone/>
                </a:pPr>
                <a:r>
                  <a:rPr lang="en-US" sz="2000" dirty="0"/>
                  <a:t>To predstavlja formalni model:</a:t>
                </a:r>
                <a:endParaRPr lang="pl-PL" sz="2000" dirty="0"/>
              </a:p>
              <a:p>
                <a:pPr marL="0" indent="0">
                  <a:buNone/>
                </a:pPr>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en-GB" sz="2000" dirty="0"/>
                  <a:t>kjer:</a:t>
                </a:r>
                <a:endParaRPr lang="pl-PL" sz="2000" dirty="0"/>
              </a:p>
              <a:p>
                <a:pPr marL="0" indent="0">
                  <a:buNone/>
                </a:pPr>
                <a14:m>
                  <m:oMath xmlns:m="http://schemas.openxmlformats.org/officeDocument/2006/math">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rPr>
                      <m:t>𝜀</m:t>
                    </m:r>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lang="en-GB" sz="2000" dirty="0"/>
                  <a:t>- modelska napaka (beli šum).</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b="-620"/>
                </a:stretch>
              </a:blipFill>
            </p:spPr>
            <p:txBody>
              <a:bodyPr/>
              <a:lstStyle/>
              <a:p>
                <a:r>
                  <a:rPr lang="en-GB">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Naključni sprehod,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uporabljena v Excelu: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napoved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povpraševanje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endParaRPr lang="pl-PL" dirty="0"/>
          </a:p>
        </p:txBody>
      </p:sp>
      <p:pic>
        <p:nvPicPr>
          <p:cNvPr id="6" name="Slika 5">
            <a:extLst>
              <a:ext uri="{FF2B5EF4-FFF2-40B4-BE49-F238E27FC236}">
                <a16:creationId xmlns:a16="http://schemas.microsoft.com/office/drawing/2014/main" id="{D60F5E1F-D51C-D715-BB88-B46F800F0AA3}"/>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D67C0743-3DE9-AF6D-1700-0AA15A0A847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08D5CCE2-DAC8-4445-7F53-82ABE8C4840C}"/>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181302" y="3932954"/>
            <a:ext cx="6077455" cy="2787134"/>
          </a:xfrm>
        </p:spPr>
        <p:txBody>
          <a:bodyPr>
            <a:noAutofit/>
          </a:bodyPr>
          <a:lstStyle/>
          <a:p>
            <a:pPr algn="just"/>
            <a:r>
              <a:rPr lang="en-US" sz="2300" dirty="0"/>
              <a:t>V regresijskih modelih ni mogoče govoriti o vplivu ene spremenljivke na drugo</a:t>
            </a:r>
            <a:r>
              <a:rPr lang="pl-PL" sz="2300" dirty="0"/>
              <a:t>;</a:t>
            </a:r>
          </a:p>
          <a:p>
            <a:pPr algn="just"/>
            <a:r>
              <a:rPr lang="en-US" sz="2300" dirty="0"/>
              <a:t>Za uporabo regresijskih metod je potrebna večja količina preteklih podatkov - daljše kot je obdobje opazovanja preteklih podatkov, večja je možnost natančnega določanja napovedi</a:t>
            </a:r>
            <a:r>
              <a:rPr lang="pl-PL" sz="2300" dirty="0"/>
              <a:t>;</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369332"/>
          </a:xfrm>
          <a:prstGeom prst="rect">
            <a:avLst/>
          </a:prstGeom>
          <a:noFill/>
        </p:spPr>
        <p:txBody>
          <a:bodyPr wrap="square">
            <a:spAutoFit/>
          </a:bodyPr>
          <a:lstStyle/>
          <a:p>
            <a:r>
              <a:rPr lang="en-US" dirty="0"/>
              <a:t>Slika 11</a:t>
            </a:r>
            <a:r>
              <a:rPr lang="pl-PL" dirty="0"/>
              <a:t>: </a:t>
            </a:r>
            <a:r>
              <a:rPr lang="en-US" dirty="0"/>
              <a:t>Izbrane metode regresije</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626678794"/>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Poznamo številne različice regresijskih modelov: linearna regresija, nelinearna regresija, logistična regresija, stopenjska regresija, ordinalna regresija</a:t>
            </a:r>
            <a:r>
              <a:rPr lang="pl-PL" dirty="0"/>
              <a:t>.</a:t>
            </a:r>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01646"/>
              </a:xfrm>
              <a:prstGeom prst="rect">
                <a:avLst/>
              </a:prstGeom>
              <a:noFill/>
            </p:spPr>
            <p:txBody>
              <a:bodyPr wrap="square">
                <a:spAutoFit/>
              </a:bodyPr>
              <a:lstStyle/>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Formula za splošno obliko regresije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X </a:t>
                </a:r>
                <a:r>
                  <a:rPr lang="en-GB" kern="100" dirty="0">
                    <a:effectLst/>
                    <a:latin typeface="Tahoma" panose="020B0604030504040204" pitchFamily="34" charset="0"/>
                    <a:ea typeface="Calibri" panose="020F0502020204030204" pitchFamily="34" charset="0"/>
                    <a:cs typeface="Times New Roman" panose="02020603050405020304" pitchFamily="18" charset="0"/>
                  </a:rPr>
                  <a:t>- pojasnjevalna, napovedna spremenljivka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oMath>
                </a14:m>
                <a:r>
                  <a:rPr lang="en-GB" kern="100" dirty="0">
                    <a:effectLst/>
                    <a:latin typeface="Tahoma" panose="020B0604030504040204" pitchFamily="34" charset="0"/>
                    <a:ea typeface="Calibri" panose="020F0502020204030204" pitchFamily="34" charset="0"/>
                    <a:cs typeface="Times New Roman" panose="02020603050405020304" pitchFamily="18" charset="0"/>
                  </a:rPr>
                  <a:t> - regresijski koeficient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pl-PL"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𝑋</m:t>
                        </m:r>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e>
                    </m:d>
                  </m:oMath>
                </a14:m>
                <a:r>
                  <a:rPr lang="en-GB" kern="100" dirty="0">
                    <a:effectLst/>
                    <a:latin typeface="Tahoma" panose="020B0604030504040204" pitchFamily="34" charset="0"/>
                    <a:ea typeface="Calibri" panose="020F0502020204030204" pitchFamily="34" charset="0"/>
                    <a:cs typeface="Times New Roman" panose="02020603050405020304" pitchFamily="18" charset="0"/>
                  </a:rPr>
                  <a:t> - regresijska enačba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pl-PL"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𝜀</m:t>
                        </m:r>
                      </m:e>
                      <m:sub>
                        <m:r>
                          <a:rPr kumimoji="0" lang="en-GB" sz="1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sub>
                    </m:sSub>
                  </m:oMath>
                </a14:m>
                <a:r>
                  <a:rPr kumimoji="0" lang="en-GB" sz="1800" b="0" i="0" u="none" strike="noStrike" kern="100" cap="none" spc="0" normalizeH="0" baseline="0" noProof="0" dirty="0">
                    <a:ln>
                      <a:noFill/>
                    </a:ln>
                    <a:solidFill>
                      <a:prstClr val="black"/>
                    </a:solidFill>
                    <a:effectLst/>
                    <a:uLnTx/>
                    <a:uFillTx/>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naključna napaka.</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01646"/>
              </a:xfrm>
              <a:prstGeom prst="rect">
                <a:avLst/>
              </a:prstGeom>
              <a:blipFill>
                <a:blip r:embed="rId7"/>
                <a:stretch>
                  <a:fillRect l="-890" b="-1563"/>
                </a:stretch>
              </a:blipFill>
            </p:spPr>
            <p:txBody>
              <a:bodyPr/>
              <a:lstStyle/>
              <a:p>
                <a:r>
                  <a:rPr lang="en-GB">
                    <a:noFill/>
                  </a:rPr>
                  <a:t> </a:t>
                </a:r>
              </a:p>
            </p:txBody>
          </p:sp>
        </mc:Fallback>
      </mc:AlternateContent>
      <p:pic>
        <p:nvPicPr>
          <p:cNvPr id="2" name="Slika 1">
            <a:extLst>
              <a:ext uri="{FF2B5EF4-FFF2-40B4-BE49-F238E27FC236}">
                <a16:creationId xmlns:a16="http://schemas.microsoft.com/office/drawing/2014/main" id="{4918645F-4BDA-8D3A-B729-0ABEB84EF95F}"/>
              </a:ext>
            </a:extLst>
          </p:cNvPr>
          <p:cNvPicPr>
            <a:picLocks noChangeAspect="1"/>
          </p:cNvPicPr>
          <p:nvPr/>
        </p:nvPicPr>
        <p:blipFill>
          <a:blip r:embed="rId8"/>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2372630-CB4B-D2C4-6E3E-A01ECBD7573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9BA0B30-16BB-1FB5-815E-30C76481328E}"/>
              </a:ext>
            </a:extLst>
          </p:cNvPr>
          <p:cNvSpPr txBox="1"/>
          <p:nvPr/>
        </p:nvSpPr>
        <p:spPr>
          <a:xfrm>
            <a:off x="6477876" y="6219888"/>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en-US" sz="2000" dirty="0"/>
              <a:t>Metoda projekcije trendov je različica metode linearne projekcije. Je najbolj klasična metoda poslovnega napovedovanja, ki obravnava gibanje spremenljivk skozi čas</a:t>
            </a:r>
            <a:r>
              <a:rPr lang="pl-PL" sz="2000" dirty="0"/>
              <a:t>;</a:t>
            </a:r>
          </a:p>
          <a:p>
            <a:pPr algn="just"/>
            <a:endParaRPr lang="pl-PL" sz="2000" dirty="0"/>
          </a:p>
          <a:p>
            <a:pPr algn="just"/>
            <a:r>
              <a:rPr lang="en-US" sz="2000" dirty="0"/>
              <a:t>Razlikujemo med </a:t>
            </a:r>
            <a:r>
              <a:rPr lang="en-US" sz="2000" dirty="0">
                <a:solidFill>
                  <a:srgbClr val="1065AB"/>
                </a:solidFill>
              </a:rPr>
              <a:t>grafično metodo, </a:t>
            </a:r>
            <a:r>
              <a:rPr lang="en-US" sz="2000" dirty="0"/>
              <a:t>pri kateri se podatki prikažejo na grafu, skozi katerega se ročno potegne črta. Črta se nariše tako, da se ohrani najmanjša razdalja med označenimi točkami in črto; </a:t>
            </a:r>
            <a:r>
              <a:rPr lang="en-US" sz="2000" dirty="0">
                <a:solidFill>
                  <a:srgbClr val="1065AB"/>
                </a:solidFill>
              </a:rPr>
              <a:t>metodo prileganja enačbe trenda </a:t>
            </a:r>
            <a:r>
              <a:rPr lang="en-US" sz="2000" dirty="0"/>
              <a:t>z uporabo podatkov in enačbe ravne ali eksponentne črte</a:t>
            </a:r>
            <a:r>
              <a:rPr lang="pl-PL" sz="2000" dirty="0"/>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Metoda projekcije trendov</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606554" y="1099777"/>
            <a:ext cx="4064205"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Metoda večkratne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400800" y="1591506"/>
                <a:ext cx="5703169" cy="4970591"/>
              </a:xfrm>
              <a:prstGeom prst="rect">
                <a:avLst/>
              </a:prstGeom>
              <a:noFill/>
            </p:spPr>
            <p:txBody>
              <a:bodyPr wrap="square">
                <a:spAutoFit/>
              </a:bodyPr>
              <a:lstStyle/>
              <a:p>
                <a:pPr algn="just"/>
                <a:r>
                  <a:rPr lang="en-GB" sz="1800" dirty="0">
                    <a:effectLst/>
                    <a:latin typeface="Tahoma" panose="020B0604030504040204" pitchFamily="34" charset="0"/>
                    <a:ea typeface="Calibri" panose="020F0502020204030204" pitchFamily="34" charset="0"/>
                    <a:cs typeface="Times New Roman" panose="02020603050405020304" pitchFamily="18" charset="0"/>
                  </a:rPr>
                  <a:t>Večkratna linearna regresija omogoča oblikovanje modelov linearnih povezav med več spremenljivkami. Metoda večkratne linearne regresije se uporablja pri analizi podatkov za preučevanje zapletenih razmerij med več spremenljivkami</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spremenljivke v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analiziranem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obdobju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povečanja ali zmanjšanja odvisne spremenljivke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𝜀</m:t>
                    </m:r>
                    <m:r>
                      <a:rPr kumimoji="0" lang="en-GB" sz="1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modelska napaka (beli šum).</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400800" y="1591506"/>
                <a:ext cx="5703169" cy="4970591"/>
              </a:xfrm>
              <a:prstGeom prst="rect">
                <a:avLst/>
              </a:prstGeom>
              <a:blipFill>
                <a:blip r:embed="rId2"/>
                <a:stretch>
                  <a:fillRect l="-855" t="-613" r="-748"/>
                </a:stretch>
              </a:blipFill>
            </p:spPr>
            <p:txBody>
              <a:bodyPr/>
              <a:lstStyle/>
              <a:p>
                <a:r>
                  <a:rPr lang="en-GB">
                    <a:noFill/>
                  </a:rPr>
                  <a:t> </a:t>
                </a:r>
              </a:p>
            </p:txBody>
          </p:sp>
        </mc:Fallback>
      </mc:AlternateContent>
      <p:pic>
        <p:nvPicPr>
          <p:cNvPr id="5" name="Slika 4">
            <a:extLst>
              <a:ext uri="{FF2B5EF4-FFF2-40B4-BE49-F238E27FC236}">
                <a16:creationId xmlns:a16="http://schemas.microsoft.com/office/drawing/2014/main" id="{29515203-3D52-6834-A0EA-C4C025DB3A82}"/>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E6E7480-2571-73E4-A526-C930794919B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24E1DE39-1B24-AD1F-D811-467CFBD7E530}"/>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Enostavna metoda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Zgornje regresijske koeficiente najhitreje izračunate s funkcijo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pic>
        <p:nvPicPr>
          <p:cNvPr id="6" name="Slika 5">
            <a:extLst>
              <a:ext uri="{FF2B5EF4-FFF2-40B4-BE49-F238E27FC236}">
                <a16:creationId xmlns:a16="http://schemas.microsoft.com/office/drawing/2014/main" id="{E9C94062-3E0C-CFEE-CF46-7F01AF42A762}"/>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DDDC2F48-C037-22D1-D347-2E234BC8D241}"/>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3705990D-24F0-587F-3725-4A26939751B8}"/>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195712" cy="4922210"/>
              </a:xfrm>
            </p:spPr>
            <p:txBody>
              <a:bodyPr>
                <a:noAutofit/>
              </a:bodyPr>
              <a:lstStyle/>
              <a:p>
                <a:pPr marL="0" indent="0" algn="just">
                  <a:buNone/>
                </a:pPr>
                <a:r>
                  <a:rPr lang="en-US" sz="2000" dirty="0"/>
                  <a:t>Namen metode linearne regresije je, da se podatkom prilega ravna črta</a:t>
                </a:r>
                <a:r>
                  <a:rPr lang="en-GB" sz="2000" dirty="0"/>
                  <a:t>. </a:t>
                </a:r>
                <a:r>
                  <a:rPr lang="en-US" sz="2000" dirty="0"/>
                  <a:t>Pri metodi enostavne linearne regresije model napovedi temelji na linearni tendenci. Za določitev regresijske premice in s tem vrednosti v modelu linearne regresije morate izračunati koeficienta premice </a:t>
                </a:r>
                <a:r>
                  <a:rPr lang="en-US" sz="2000" i="1" dirty="0"/>
                  <a:t>a </a:t>
                </a:r>
                <a:r>
                  <a:rPr lang="en-US" sz="2000" dirty="0"/>
                  <a:t>in </a:t>
                </a:r>
                <a:r>
                  <a:rPr lang="en-US" sz="2000" i="1" dirty="0"/>
                  <a:t>b</a:t>
                </a:r>
                <a:r>
                  <a:rPr lang="pl-PL"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To predstavlja formalni model:</a:t>
                </a:r>
                <a:endParaRPr lang="pl-PL" sz="18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kjer:</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spremenljivke v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analiziranem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obdobju</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vrednost povečanja ali zmanjšanja odvisne spremenljivke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serijska številka </a:t>
                </a:r>
                <a:r>
                  <a:rPr lang="en-GB" sz="1800" kern="100" dirty="0" err="1">
                    <a:effectLst/>
                    <a:latin typeface="Tahoma" panose="020B0604030504040204" pitchFamily="34" charset="0"/>
                    <a:ea typeface="Calibri" panose="020F0502020204030204" pitchFamily="34" charset="0"/>
                    <a:cs typeface="Times New Roman" panose="02020603050405020304" pitchFamily="18" charset="0"/>
                  </a:rPr>
                  <a:t>analiziranega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in napovedanega obdobja.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195712" cy="4922210"/>
              </a:xfrm>
              <a:blipFill>
                <a:blip r:embed="rId5"/>
                <a:stretch>
                  <a:fillRect l="-1083" t="-1363" r="-984" b="-1115"/>
                </a:stretch>
              </a:blipFill>
            </p:spPr>
            <p:txBody>
              <a:bodyPr/>
              <a:lstStyle/>
              <a:p>
                <a:r>
                  <a:rPr lang="en-GB">
                    <a:noFill/>
                  </a:rPr>
                  <a:t> </a:t>
                </a:r>
              </a:p>
            </p:txBody>
          </p:sp>
        </mc:Fallback>
      </mc:AlternateContent>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Regresijske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Enostavna metoda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Zgornje regresijske koeficiente najhitreje izračunate s funkcijo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znan_x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],[konstanta],[statistika])</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Za določitev parametrov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in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 </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morate izračunati sistem dveh enačb. Ta ima naslednjo obliko:</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nvGraphicFramePr>
        <p:xfrm>
          <a:off x="27457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21" name="Obiekt 20">
                        <a:extLst>
                          <a:ext uri="{FF2B5EF4-FFF2-40B4-BE49-F238E27FC236}">
                            <a16:creationId xmlns:a16="http://schemas.microsoft.com/office/drawing/2014/main" id="{7D1A3252-F150-0BB0-20DD-DFCBD00CD6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77" y="2463868"/>
                        <a:ext cx="3277012" cy="1705260"/>
                      </a:xfrm>
                      <a:prstGeom prst="rect">
                        <a:avLst/>
                      </a:prstGeom>
                      <a:noFill/>
                    </p:spPr>
                  </p:pic>
                </p:oleObj>
              </mc:Fallback>
            </mc:AlternateContent>
          </a:graphicData>
        </a:graphic>
      </p:graphicFrame>
      <p:pic>
        <p:nvPicPr>
          <p:cNvPr id="3" name="Slika 2">
            <a:extLst>
              <a:ext uri="{FF2B5EF4-FFF2-40B4-BE49-F238E27FC236}">
                <a16:creationId xmlns:a16="http://schemas.microsoft.com/office/drawing/2014/main" id="{042D6200-A22C-EDDF-AA09-DDECA023D815}"/>
              </a:ext>
            </a:extLst>
          </p:cNvPr>
          <p:cNvPicPr>
            <a:picLocks noChangeAspect="1"/>
          </p:cNvPicPr>
          <p:nvPr/>
        </p:nvPicPr>
        <p:blipFill>
          <a:blip r:embed="rId6"/>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FD3FCAE-337F-256E-2349-A2F9E7E7AB44}"/>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272677"/>
            <a:ext cx="647095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kjer:</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zaporedna številka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peroda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 = 1, 2, 3, ...), ki je vrednost neodvisne časovne spremenljivke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odvisna spremenljivka (npr. povpraševanje po določeni dobrini v določenem časovnem obdobju)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spremenljivke v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analiziranem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obdobju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povečanja ali zmanjšanja odvisne spremenljivke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število vseh </a:t>
            </a:r>
            <a:r>
              <a:rPr kumimoji="0" lang="en-GB" altLang="pl-PL" b="0" i="0"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analiziranih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obdobij.</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en-US" dirty="0"/>
              <a:t>Za oceno natančnosti napovedi je treba izmeriti napake napovedi. Glede na to, da ni zagotovila za popolno napoved prihodnjega povpraševanja, je vsaka napoved podvržena napakam</a:t>
            </a:r>
            <a:r>
              <a:rPr lang="pl-PL" dirty="0"/>
              <a:t>.</a:t>
            </a:r>
          </a:p>
          <a:p>
            <a:r>
              <a:rPr lang="pl-PL" dirty="0" err="1"/>
              <a:t>Razlikujemo lahko</a:t>
            </a:r>
            <a:r>
              <a:rPr lang="pl-PL" dirty="0"/>
              <a:t>:</a:t>
            </a:r>
          </a:p>
          <a:p>
            <a:pPr lvl="1"/>
            <a:r>
              <a:rPr lang="en-US" dirty="0"/>
              <a:t>sistematično in </a:t>
            </a:r>
            <a:endParaRPr lang="pl-PL" dirty="0"/>
          </a:p>
          <a:p>
            <a:pPr lvl="1"/>
            <a:r>
              <a:rPr lang="en-US" dirty="0"/>
              <a:t>nesistematični učinki napak v napovedi</a:t>
            </a:r>
            <a:r>
              <a:rPr lang="pl-PL" dirty="0"/>
              <a:t>.</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Hopp </a:t>
            </a:r>
            <a:r>
              <a:rPr lang="pl-PL" dirty="0"/>
              <a:t>&amp; </a:t>
            </a:r>
            <a:r>
              <a:rPr lang="pl-PL" dirty="0" err="1"/>
              <a:t>Spearman</a:t>
            </a:r>
            <a:r>
              <a:rPr lang="pl-PL" dirty="0"/>
              <a:t>, 1999, </a:t>
            </a:r>
            <a:r>
              <a:rPr lang="da-DK" dirty="0"/>
              <a:t>Zeiml et al., 2019; Shcherbakov et al., 2013</a:t>
            </a:r>
            <a:endParaRPr lang="pl-PL" dirty="0"/>
          </a:p>
        </p:txBody>
      </p:sp>
      <p:pic>
        <p:nvPicPr>
          <p:cNvPr id="2" name="Slika 1">
            <a:extLst>
              <a:ext uri="{FF2B5EF4-FFF2-40B4-BE49-F238E27FC236}">
                <a16:creationId xmlns:a16="http://schemas.microsoft.com/office/drawing/2014/main" id="{EFDC5879-82C1-C5B2-711D-BDCED67788B4}"/>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9D63A05-A9DE-5882-371F-62B2A3C0F13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6F7F7B1A-70BA-F4BC-064D-3898A266060B}"/>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en-US" sz="1800" dirty="0"/>
              <a:t>Srednja kvadratna napaka je lahko le pozitivna, njena vrednost pa mora biti čim manjša. Vrednost te napake, ki je enaka </a:t>
            </a:r>
            <a:r>
              <a:rPr lang="en-US" sz="1800" i="1" dirty="0"/>
              <a:t>0</a:t>
            </a:r>
            <a:r>
              <a:rPr lang="en-US" sz="1800" dirty="0"/>
              <a:t>, pomeni odlično natančnost napovedi</a:t>
            </a:r>
            <a:r>
              <a:rPr lang="pl-PL" sz="1800" dirty="0"/>
              <a:t>.</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Srednja kvadratna napaka (MSE)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p14="http://schemas.microsoft.com/office/powerpoint/2010/main" xmlns:a16="http://schemas.microsoft.com/office/drawing/2014/main"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en-GB">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Vrednost napake mora biti čim bližje 0. Manjša kot je vrednost povprečne kvadratne napake, boljši je model. Popoln model ima vrednost, ki je enaka </a:t>
            </a:r>
            <a:r>
              <a:rPr lang="en-US" sz="1800" i="1" dirty="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Korenska srednja kvadratna napaka (RMSE)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p14="http://schemas.microsoft.com/office/powerpoint/2010/main" xmlns:a16="http://schemas.microsoft.com/office/drawing/2014/main"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en-GB">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To je ena izmed bolj priljubljenih mer napak. Vrednost </a:t>
            </a:r>
            <a:r>
              <a:rPr lang="en-US" sz="1800" i="1" dirty="0"/>
              <a:t>0 </a:t>
            </a:r>
            <a:r>
              <a:rPr lang="en-US" sz="1800" dirty="0"/>
              <a:t>pomeni, da model nima povprečne napake, kar pomeni, da mora biti vrednost čim bližje </a:t>
            </a:r>
            <a:r>
              <a:rPr lang="en-US" sz="1800" i="1" dirty="0"/>
              <a:t>0</a:t>
            </a:r>
            <a:r>
              <a:rPr lang="en-US" sz="1800" dirty="0"/>
              <a:t>. Pri enakih napakah napovedi je zaradi manjših dejanskih vrednosti relativna napaka večja.</a:t>
            </a:r>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1800" dirty="0">
                <a:ea typeface="Calibri" panose="020F0502020204030204" pitchFamily="34" charset="0"/>
                <a:cs typeface="Times New Roman" panose="02020603050405020304" pitchFamily="18" charset="0"/>
              </a:rPr>
              <a:t>Povprečna absolutna odstotna napaka (MAPE)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p14="http://schemas.microsoft.com/office/powerpoint/2010/main" xmlns:a16="http://schemas.microsoft.com/office/drawing/2014/main"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en-GB">
                    <a:noFill/>
                  </a:rPr>
                  <a:t> </a:t>
                </a:r>
              </a:p>
            </p:txBody>
          </p:sp>
        </mc:Fallback>
      </mc:AlternateContent>
      <p:pic>
        <p:nvPicPr>
          <p:cNvPr id="3" name="Slika 2">
            <a:extLst>
              <a:ext uri="{FF2B5EF4-FFF2-40B4-BE49-F238E27FC236}">
                <a16:creationId xmlns:a16="http://schemas.microsoft.com/office/drawing/2014/main" id="{FC9177E5-61D2-52B9-6B33-8987E784B444}"/>
              </a:ext>
            </a:extLst>
          </p:cNvPr>
          <p:cNvPicPr>
            <a:picLocks noChangeAspect="1"/>
          </p:cNvPicPr>
          <p:nvPr/>
        </p:nvPicPr>
        <p:blipFill>
          <a:blip r:embed="rId5"/>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F69F136C-F5D8-0E23-C971-22621ABC96CC}"/>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FE90189-937D-8152-16F5-0E79980EF529}"/>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Napake v napovedi</a:t>
            </a:r>
            <a:endParaRPr lang="pl-PL" dirty="0"/>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en-US" sz="1800" dirty="0"/>
              <a:t>To je povprečni odstotek napake (ali odstopanja). Pove, kolikšno bo povprečno odstopanje od dejanske vrednosti v obdobju napovedi.</a:t>
            </a:r>
          </a:p>
          <a:p>
            <a:pPr marL="0" indent="0" algn="just">
              <a:buNone/>
            </a:pPr>
            <a:r>
              <a:rPr lang="en-US" sz="1800" dirty="0"/>
              <a:t>MPE je uporaben, ker omogoča preverjanje, ali model napovedi sistematično podcenjuje (bolj negativna napaka) ali precenjuje (pozitivna napaka).</a:t>
            </a:r>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Povprečna odstotna napaka (MPE)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49172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1800" dirty="0">
                <a:ea typeface="Calibri" panose="020F0502020204030204" pitchFamily="34" charset="0"/>
                <a:cs typeface="Times New Roman" panose="02020603050405020304" pitchFamily="18" charset="0"/>
              </a:rPr>
              <a:t>Srednje absolutno odstopanje (MAD)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p14="http://schemas.microsoft.com/office/powerpoint/2010/main" xmlns:a16="http://schemas.microsoft.com/office/drawing/2014/main"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p14="http://schemas.microsoft.com/office/powerpoint/2010/main" xmlns:a16="http://schemas.microsoft.com/office/drawing/2014/main"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a:rPr lang="en-GB">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Gre za preprosto razširitev absolutne variance. Povprečni absolutni odklon se uporablja kot merilo variabilnosti podatkov</a:t>
            </a:r>
            <a:r>
              <a:rPr lang="pl-PL" sz="1800" dirty="0"/>
              <a:t>.</a:t>
            </a:r>
          </a:p>
        </p:txBody>
      </p:sp>
      <p:pic>
        <p:nvPicPr>
          <p:cNvPr id="3" name="Slika 2">
            <a:extLst>
              <a:ext uri="{FF2B5EF4-FFF2-40B4-BE49-F238E27FC236}">
                <a16:creationId xmlns:a16="http://schemas.microsoft.com/office/drawing/2014/main" id="{AC710F11-75F3-7BA4-3E55-A89D67F28696}"/>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21DC66C7-158B-8A73-2873-1B21196B4370}"/>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CDEEA89E-F676-89C8-2561-F3C120C1A8F7}"/>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23AA717-2CF1-17F7-DF63-BB3BDCFEE007}"/>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a:t>
            </a:r>
            <a:r>
              <a:rPr lang="pl-PL" dirty="0"/>
              <a:t>in </a:t>
            </a:r>
            <a:r>
              <a:rPr lang="pl-PL" dirty="0" err="1"/>
              <a:t>slabosti </a:t>
            </a:r>
            <a:r>
              <a:rPr lang="en-US" dirty="0"/>
              <a:t>napovedovanja v Excelu</a:t>
            </a:r>
            <a:endParaRPr lang="pl-PL" dirty="0"/>
          </a:p>
        </p:txBody>
      </p:sp>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Prednosti </a:t>
            </a:r>
            <a:r>
              <a:rPr lang="pl-PL" sz="1800" dirty="0" err="1"/>
              <a:t>uporabe </a:t>
            </a:r>
            <a:r>
              <a:rPr lang="pl-PL" sz="1800" dirty="0"/>
              <a:t>programa Excel </a:t>
            </a:r>
            <a:r>
              <a:rPr lang="pl-PL" sz="1800" dirty="0" err="1"/>
              <a:t>so</a:t>
            </a:r>
            <a:r>
              <a:rPr lang="pl-PL" sz="1800" dirty="0"/>
              <a:t>: </a:t>
            </a:r>
          </a:p>
          <a:p>
            <a:pPr algn="just"/>
            <a:r>
              <a:rPr lang="en-US" sz="1800" dirty="0"/>
              <a:t>ima na voljo številna ustrezna orodja</a:t>
            </a:r>
            <a:r>
              <a:rPr lang="pl-PL" sz="1800" dirty="0"/>
              <a:t>;</a:t>
            </a:r>
          </a:p>
          <a:p>
            <a:pPr algn="just"/>
            <a:r>
              <a:rPr lang="en-US" sz="1800" dirty="0" err="1"/>
              <a:t>podatke </a:t>
            </a:r>
            <a:r>
              <a:rPr lang="en-US" sz="1800" dirty="0"/>
              <a:t>je mogoče preprosto shraniti in </a:t>
            </a:r>
            <a:r>
              <a:rPr lang="pl-PL" sz="1800" dirty="0"/>
              <a:t>izračunati;</a:t>
            </a:r>
          </a:p>
          <a:p>
            <a:pPr algn="just"/>
            <a:r>
              <a:rPr lang="en-US" sz="1800" dirty="0"/>
              <a:t>Pridobljene in obdelane podatke lahko vizualizira na različne načine</a:t>
            </a:r>
            <a:r>
              <a:rPr lang="pl-PL" sz="1800" dirty="0"/>
              <a:t>.</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dirty="0"/>
              <a:t>Slabosti </a:t>
            </a:r>
            <a:r>
              <a:rPr lang="pl-PL" sz="1800" dirty="0" err="1"/>
              <a:t>so</a:t>
            </a:r>
            <a:r>
              <a:rPr lang="pl-PL" sz="1800" dirty="0"/>
              <a:t>:</a:t>
            </a:r>
          </a:p>
          <a:p>
            <a:pPr algn="just"/>
            <a:r>
              <a:rPr lang="pl-PL" sz="1800" dirty="0"/>
              <a:t>ni </a:t>
            </a:r>
            <a:r>
              <a:rPr lang="en-US" sz="1800" dirty="0"/>
              <a:t>treba ročno sinhronizirati in posodabljati podatkov</a:t>
            </a:r>
            <a:r>
              <a:rPr lang="pl-PL" sz="1800" dirty="0"/>
              <a:t>;</a:t>
            </a:r>
          </a:p>
          <a:p>
            <a:pPr algn="just"/>
            <a:r>
              <a:rPr lang="en-US" sz="1800" dirty="0"/>
              <a:t>možnost napak zaradi </a:t>
            </a:r>
            <a:r>
              <a:rPr lang="pl-PL" sz="1800" dirty="0"/>
              <a:t>ročnih </a:t>
            </a:r>
            <a:r>
              <a:rPr lang="pl-PL" sz="1800" dirty="0" err="1"/>
              <a:t>dejanj </a:t>
            </a:r>
            <a:r>
              <a:rPr lang="pl-PL" sz="1800" dirty="0"/>
              <a:t>s podatki</a:t>
            </a:r>
            <a:r>
              <a:rPr lang="en-US" sz="1800" dirty="0"/>
              <a:t>. </a:t>
            </a:r>
            <a:endParaRPr lang="pl-PL" sz="1800" dirty="0">
              <a:highlight>
                <a:srgbClr val="FFFF00"/>
              </a:highlight>
            </a:endParaRPr>
          </a:p>
        </p:txBody>
      </p:sp>
      <p:pic>
        <p:nvPicPr>
          <p:cNvPr id="2" name="Slika 1">
            <a:extLst>
              <a:ext uri="{FF2B5EF4-FFF2-40B4-BE49-F238E27FC236}">
                <a16:creationId xmlns:a16="http://schemas.microsoft.com/office/drawing/2014/main" id="{26D77CC6-F6A5-84AA-5EA6-431A5DD863D2}"/>
              </a:ext>
            </a:extLst>
          </p:cNvPr>
          <p:cNvPicPr>
            <a:picLocks noChangeAspect="1"/>
          </p:cNvPicPr>
          <p:nvPr/>
        </p:nvPicPr>
        <p:blipFill>
          <a:blip r:embed="rId4"/>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5BB14D3-2AAD-944E-3E5A-D94E376A9D55}"/>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4150265321"/>
              </p:ext>
            </p:extLst>
          </p:nvPr>
        </p:nvGraphicFramePr>
        <p:xfrm>
          <a:off x="100962" y="1563708"/>
          <a:ext cx="6487433" cy="5039541"/>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Razlaga:</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=ZELENINA</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Funkcija omogoča izračun povprečja na podlagi obstoječih vrednosti.</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=SUM</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omogoča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vsote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Funkcija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omogoča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napovedovanje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regresije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napoveduje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preteklih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različice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algoritma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eksponentnega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glajenja</a:t>
                      </a:r>
                      <a:r>
                        <a:rPr lang="en-GB" sz="1200" kern="100" dirty="0">
                          <a:effectLst/>
                          <a:latin typeface="Tahoma" panose="020B0604030504040204" pitchFamily="34" charset="0"/>
                          <a:ea typeface="Tahoma" panose="020B0604030504040204" pitchFamily="34" charset="0"/>
                          <a:cs typeface="Tahoma" panose="020B0604030504040204" pitchFamily="34" charset="0"/>
                        </a:rPr>
                        <a:t> (ETS).</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=LINEST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statistične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podatke</a:t>
                      </a:r>
                      <a:r>
                        <a:rPr lang="en-GB" sz="1200" kern="100" dirty="0">
                          <a:effectLst/>
                          <a:latin typeface="Tahoma" panose="020B0604030504040204" pitchFamily="34" charset="0"/>
                          <a:ea typeface="Tahoma" panose="020B0604030504040204" pitchFamily="34" charset="0"/>
                          <a:cs typeface="Tahoma" panose="020B0604030504040204" pitchFamily="34" charset="0"/>
                        </a:rPr>
                        <a:t> za </a:t>
                      </a:r>
                      <a:r>
                        <a:rPr lang="en-GB" sz="1200" kern="100" dirty="0" err="1">
                          <a:effectLst/>
                          <a:latin typeface="Tahoma" panose="020B0604030504040204" pitchFamily="34" charset="0"/>
                          <a:ea typeface="Tahoma" panose="020B0604030504040204" pitchFamily="34" charset="0"/>
                          <a:cs typeface="Tahoma" panose="020B0604030504040204" pitchFamily="34" charset="0"/>
                        </a:rPr>
                        <a:t>črte</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metode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najmanjših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kvadratov</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=FORECAST.LINEAR</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Izračuna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ali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predvidi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prihodnjo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na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podlagi</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obstoječih</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 z </a:t>
                      </a: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uporabo</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regresije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=TREND</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err="1">
                          <a:effectLst/>
                          <a:latin typeface="Tahoma" panose="020B0604030504040204" pitchFamily="34" charset="0"/>
                          <a:ea typeface="Tahoma" panose="020B0604030504040204" pitchFamily="34" charset="0"/>
                          <a:cs typeface="Tahoma" panose="020B0604030504040204" pitchFamily="34" charset="0"/>
                        </a:rPr>
                        <a:t>Uporablja</a:t>
                      </a:r>
                      <a:r>
                        <a:rPr lang="en-GB" sz="1200" kern="100" dirty="0">
                          <a:effectLst/>
                          <a:latin typeface="Tahoma" panose="020B0604030504040204" pitchFamily="34" charset="0"/>
                          <a:ea typeface="Tahoma" panose="020B0604030504040204" pitchFamily="34" charset="0"/>
                          <a:cs typeface="Tahoma" panose="020B0604030504040204" pitchFamily="34" charset="0"/>
                        </a:rPr>
                        <a:t> se za </a:t>
                      </a:r>
                      <a:r>
                        <a:rPr lang="en-GB" sz="1200" kern="100" dirty="0" err="1">
                          <a:effectLst/>
                          <a:latin typeface="Tahoma" panose="020B0604030504040204" pitchFamily="34" charset="0"/>
                          <a:ea typeface="Tahoma" panose="020B0604030504040204" pitchFamily="34" charset="0"/>
                          <a:cs typeface="Tahoma" panose="020B0604030504040204" pitchFamily="34" charset="0"/>
                        </a:rPr>
                        <a:t>določitev</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linearnega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r>
                        <a:rPr lang="en-GB" sz="1200" kern="100" dirty="0" err="1">
                          <a:effectLst/>
                          <a:latin typeface="Tahoma" panose="020B0604030504040204" pitchFamily="34" charset="0"/>
                          <a:ea typeface="Tahoma" panose="020B0604030504040204" pitchFamily="34" charset="0"/>
                          <a:cs typeface="Tahoma" panose="020B0604030504040204" pitchFamily="34" charset="0"/>
                        </a:rPr>
                        <a:t>trenda</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=FORECAST.ETS.SEASONALITY</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Izračuna dolžino sezonskega vzorca na podlagi obstoječih vrednosti in časovnice.</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Napovedovanje je sklepanje o neznanih dogodkih na podlagi znanih dogodkov</a:t>
            </a:r>
            <a:r>
              <a:rPr lang="pl-PL" sz="2000" dirty="0"/>
              <a:t>;</a:t>
            </a:r>
          </a:p>
          <a:p>
            <a:r>
              <a:rPr lang="pl-PL" sz="2000" dirty="0" err="1"/>
              <a:t>Metode napovedovanja lahko razdelimo na </a:t>
            </a:r>
            <a:r>
              <a:rPr lang="en-US" sz="2000" dirty="0" err="1">
                <a:solidFill>
                  <a:srgbClr val="1065AB"/>
                </a:solidFill>
              </a:rPr>
              <a:t>kvalitativne </a:t>
            </a:r>
            <a:r>
              <a:rPr lang="pl-PL" sz="2000" dirty="0">
                <a:solidFill>
                  <a:srgbClr val="1065AB"/>
                </a:solidFill>
              </a:rPr>
              <a:t>in </a:t>
            </a:r>
            <a:r>
              <a:rPr lang="pl-PL" sz="2000" dirty="0" err="1">
                <a:solidFill>
                  <a:srgbClr val="1065AB"/>
                </a:solidFill>
              </a:rPr>
              <a:t>kvantitativne </a:t>
            </a:r>
            <a:r>
              <a:rPr lang="en-US" sz="2000" dirty="0">
                <a:solidFill>
                  <a:srgbClr val="1065AB"/>
                </a:solidFill>
              </a:rPr>
              <a:t>napovedi</a:t>
            </a:r>
            <a:r>
              <a:rPr lang="pl-PL" sz="2000" dirty="0"/>
              <a:t>;</a:t>
            </a:r>
          </a:p>
          <a:p>
            <a:r>
              <a:rPr lang="en-US" sz="2000" dirty="0"/>
              <a:t>Časovne vrste so metodologija za raziskovanje kompleksnih in zaporednih vrst podatkov</a:t>
            </a:r>
            <a:r>
              <a:rPr lang="pl-PL" sz="2000" dirty="0"/>
              <a:t>;</a:t>
            </a:r>
          </a:p>
          <a:p>
            <a:r>
              <a:rPr lang="en-US" sz="2000" dirty="0"/>
              <a:t>Izbira prave metode je odvisna od vrste podatkov in njihove vrednosti</a:t>
            </a:r>
            <a:r>
              <a:rPr lang="pl-PL" sz="2000" dirty="0"/>
              <a:t>;</a:t>
            </a:r>
          </a:p>
          <a:p>
            <a:r>
              <a:rPr lang="en-US" sz="2000" dirty="0"/>
              <a:t>Zagotoviti je treba, da so podatki ustrezno pripravljeni;</a:t>
            </a:r>
            <a:endParaRPr lang="pl-PL" sz="2000" dirty="0"/>
          </a:p>
          <a:p>
            <a:r>
              <a:rPr lang="en-US" sz="2000" dirty="0"/>
              <a:t>Napovedi lahko določite ročno (z uporabo formul za izračun), v programu MS Excel ali z uporabo namenskih orodij.</a:t>
            </a:r>
            <a:endParaRPr lang="pl-PL" sz="2000" dirty="0"/>
          </a:p>
        </p:txBody>
      </p:sp>
      <p:pic>
        <p:nvPicPr>
          <p:cNvPr id="2" name="Slika 1">
            <a:extLst>
              <a:ext uri="{FF2B5EF4-FFF2-40B4-BE49-F238E27FC236}">
                <a16:creationId xmlns:a16="http://schemas.microsoft.com/office/drawing/2014/main" id="{1C4C35CE-AA90-D4DB-9364-8E7AF131BB30}"/>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F908882-C48B-2D0A-9070-E365052A9415}"/>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8423AF14-6B99-9F37-8CE2-9CAE5865F966}"/>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64755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Lastnosti </a:t>
            </a:r>
            <a:r>
              <a:rPr lang="pl-PL" dirty="0"/>
              <a:t>in </a:t>
            </a:r>
            <a:r>
              <a:rPr lang="pl-PL" dirty="0" err="1"/>
              <a:t>funkcije napovedi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en-US" sz="2400" dirty="0" err="1"/>
              <a:t>Lastnosti </a:t>
            </a:r>
            <a:r>
              <a:rPr lang="en-US" sz="2400" dirty="0"/>
              <a:t>napovedi:</a:t>
            </a:r>
          </a:p>
          <a:p>
            <a:pPr lvl="1" algn="just"/>
            <a:r>
              <a:rPr lang="en-US" sz="2000" dirty="0"/>
              <a:t>Napovedi se oblikujejo na podlagi dosežkov znanosti (razviti in preverjeni matematični modeli);</a:t>
            </a:r>
          </a:p>
          <a:p>
            <a:pPr lvl="1" algn="just"/>
            <a:r>
              <a:rPr lang="en-US" sz="2000" dirty="0"/>
              <a:t>Napovedi se nanašajo na določeno prihodnost;</a:t>
            </a:r>
          </a:p>
          <a:p>
            <a:pPr lvl="1" algn="just"/>
            <a:r>
              <a:rPr lang="en-US" sz="2000" dirty="0"/>
              <a:t>Napovedi se preverijo empirično (po določenem obdobju);</a:t>
            </a:r>
          </a:p>
          <a:p>
            <a:pPr lvl="1" algn="just"/>
            <a:r>
              <a:rPr lang="en-US" sz="2000" dirty="0"/>
              <a:t>Napovedi so sprejemljive za osebo, ki jih pripravlja.</a:t>
            </a:r>
            <a:endParaRPr lang="pl-PL" sz="2000" dirty="0"/>
          </a:p>
          <a:p>
            <a:pPr lvl="1" algn="just"/>
            <a:endParaRPr lang="pl-PL" sz="2000" dirty="0"/>
          </a:p>
          <a:p>
            <a:pPr algn="just"/>
            <a:r>
              <a:rPr lang="en-US" sz="2400" dirty="0"/>
              <a:t>Funkcije </a:t>
            </a:r>
            <a:r>
              <a:rPr lang="pl-PL" sz="2400" dirty="0" err="1"/>
              <a:t>napovedi</a:t>
            </a:r>
            <a:r>
              <a:rPr lang="pl-PL" sz="2400" dirty="0"/>
              <a:t>:</a:t>
            </a:r>
            <a:endParaRPr lang="en-US" sz="2400" dirty="0"/>
          </a:p>
          <a:p>
            <a:pPr lvl="1" algn="just"/>
            <a:r>
              <a:rPr lang="sl-SI" sz="2000" dirty="0"/>
              <a:t>P</a:t>
            </a:r>
            <a:r>
              <a:rPr lang="en-US" sz="2000" dirty="0" err="1"/>
              <a:t>ripravljalni</a:t>
            </a:r>
            <a:r>
              <a:rPr lang="en-US" sz="2000" dirty="0"/>
              <a:t> - napoved je spodbuda za določeno dejanje, vendar ne vpliva na napovedani pojav</a:t>
            </a:r>
            <a:r>
              <a:rPr lang="pl-PL" sz="2000" dirty="0"/>
              <a:t>;</a:t>
            </a:r>
          </a:p>
          <a:p>
            <a:pPr lvl="1" algn="just"/>
            <a:r>
              <a:rPr lang="sl-SI" sz="2000" dirty="0"/>
              <a:t>A</a:t>
            </a:r>
            <a:r>
              <a:rPr lang="en-US" sz="2000" dirty="0" err="1"/>
              <a:t>ktivacijski</a:t>
            </a:r>
            <a:r>
              <a:rPr lang="en-US" sz="2000" dirty="0"/>
              <a:t> - napoved je spodbuda za določeno dejanje in hkrati vpliva na napovedani pojav.</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Gajda, 2001</a:t>
            </a:r>
          </a:p>
        </p:txBody>
      </p:sp>
      <p:pic>
        <p:nvPicPr>
          <p:cNvPr id="3" name="Slika 2">
            <a:extLst>
              <a:ext uri="{FF2B5EF4-FFF2-40B4-BE49-F238E27FC236}">
                <a16:creationId xmlns:a16="http://schemas.microsoft.com/office/drawing/2014/main" id="{10852F18-F1BA-E757-4AC6-E5BFFA3C04C8}"/>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2D6FF1DD-0596-E26E-A0FD-D937D9AEA37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450CD16-5B63-81BC-18D9-F9F182388127}"/>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841959"/>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Katarzyna Grzybowska</a:t>
            </a:r>
            <a:br>
              <a:rPr lang="pl-PL" sz="4000" b="0" dirty="0">
                <a:solidFill>
                  <a:schemeClr val="tx1"/>
                </a:solidFill>
              </a:rPr>
            </a:br>
            <a:r>
              <a:rPr lang="pl-PL" sz="4000" b="0" dirty="0">
                <a:solidFill>
                  <a:schemeClr val="tx1"/>
                </a:solidFill>
              </a:rPr>
              <a:t>Katarzyna Ragin-Skorecka</a:t>
            </a:r>
            <a:br>
              <a:rPr lang="pl-PL" sz="4000" b="0" dirty="0">
                <a:solidFill>
                  <a:schemeClr val="tx1"/>
                </a:solidFill>
              </a:rPr>
            </a:br>
            <a:r>
              <a:rPr lang="pl-PL" sz="4000" b="0" dirty="0">
                <a:solidFill>
                  <a:schemeClr val="tx1"/>
                </a:solidFill>
              </a:rPr>
              <a:t>Katarzyna Siemieniak</a:t>
            </a:r>
            <a:br>
              <a:rPr lang="pl-PL" sz="4000" b="0" dirty="0">
                <a:solidFill>
                  <a:schemeClr val="tx1"/>
                </a:solidFill>
              </a:rPr>
            </a:br>
            <a:r>
              <a:rPr lang="pl-PL" sz="4000" b="0" dirty="0">
                <a:solidFill>
                  <a:schemeClr val="tx1"/>
                </a:solidFill>
              </a:rPr>
              <a:t>Piotr Cyplik</a:t>
            </a:r>
            <a:br>
              <a:rPr lang="pl-PL" sz="4000" b="0" dirty="0">
                <a:solidFill>
                  <a:schemeClr val="tx1"/>
                </a:solidFill>
              </a:rPr>
            </a:br>
            <a:r>
              <a:rPr lang="pl-PL" sz="4000" b="0" dirty="0">
                <a:solidFill>
                  <a:schemeClr val="tx1"/>
                </a:solidFill>
              </a:rPr>
              <a:t>Michał Adamczak</a:t>
            </a:r>
            <a:br>
              <a:rPr lang="pl-PL" sz="4000" b="0" dirty="0">
                <a:solidFill>
                  <a:schemeClr val="tx1"/>
                </a:solidFill>
              </a:rPr>
            </a:br>
            <a:r>
              <a:rPr lang="pl-PL" sz="4000" b="0" dirty="0">
                <a:solidFill>
                  <a:schemeClr val="tx1"/>
                </a:solidFill>
              </a:rPr>
              <a:t>Jędrzej Jankowski-Guzy</a:t>
            </a:r>
            <a:br>
              <a:rPr lang="pl-PL" sz="4000" b="0" dirty="0">
                <a:solidFill>
                  <a:schemeClr val="tx1"/>
                </a:solidFill>
              </a:rPr>
            </a:br>
            <a:r>
              <a:rPr lang="pl-PL" sz="4000" b="0" dirty="0">
                <a:solidFill>
                  <a:schemeClr val="tx1"/>
                </a:solidFill>
              </a:rPr>
              <a:t>Adrianna Toboła-Walaszczyk</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071144C4-5BAD-C12F-C752-5C57C271D56A}"/>
              </a:ext>
            </a:extLst>
          </p:cNvPr>
          <p:cNvSpPr txBox="1"/>
          <p:nvPr/>
        </p:nvSpPr>
        <p:spPr>
          <a:xfrm>
            <a:off x="6469270" y="6266561"/>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24C1D2CC-7927-7B07-F2C4-D6A25107FCBA}"/>
              </a:ext>
            </a:extLst>
          </p:cNvPr>
          <p:cNvPicPr>
            <a:picLocks noChangeAspect="1"/>
          </p:cNvPicPr>
          <p:nvPr/>
        </p:nvPicPr>
        <p:blipFill>
          <a:blip r:embed="rId2"/>
          <a:stretch>
            <a:fillRect/>
          </a:stretch>
        </p:blipFill>
        <p:spPr>
          <a:xfrm>
            <a:off x="11437119" y="6196179"/>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CB3FC11F-6F3B-75FD-700C-45477CC024BC}"/>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49F94FA-CABD-9AD6-6809-4F1980CB893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8E4751ED-3729-655D-D8BF-2777994C16ED}"/>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721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Razvrstitev metod napovedovanja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en-US" dirty="0" err="1">
                <a:solidFill>
                  <a:srgbClr val="1065AB"/>
                </a:solidFill>
              </a:rPr>
              <a:t>Kvalitativne</a:t>
            </a:r>
            <a:r>
              <a:rPr lang="en-US" dirty="0">
                <a:solidFill>
                  <a:srgbClr val="1065AB"/>
                </a:solidFill>
              </a:rPr>
              <a:t> </a:t>
            </a:r>
            <a:r>
              <a:rPr lang="sl-SI" dirty="0">
                <a:solidFill>
                  <a:srgbClr val="1065AB"/>
                </a:solidFill>
              </a:rPr>
              <a:t>napovedi</a:t>
            </a:r>
            <a:r>
              <a:rPr lang="en-US" dirty="0">
                <a:solidFill>
                  <a:srgbClr val="1065AB"/>
                </a:solidFill>
              </a:rPr>
              <a:t> </a:t>
            </a:r>
            <a:r>
              <a:rPr lang="en-US" dirty="0"/>
              <a:t>imajo neštevilčno obliko. Nanašajo se na analizirani pojav v prihodnosti in oceno njegovega povečanja, zmanjšanja ali nespremenitve</a:t>
            </a:r>
            <a:r>
              <a:rPr lang="pl-PL" dirty="0"/>
              <a:t>;</a:t>
            </a:r>
          </a:p>
          <a:p>
            <a:pPr algn="just"/>
            <a:endParaRPr lang="pl-PL" dirty="0"/>
          </a:p>
          <a:p>
            <a:pPr algn="just"/>
            <a:r>
              <a:rPr lang="en-US" dirty="0" err="1">
                <a:solidFill>
                  <a:srgbClr val="1065AB"/>
                </a:solidFill>
              </a:rPr>
              <a:t>Kvalitativne</a:t>
            </a:r>
            <a:r>
              <a:rPr lang="en-US" dirty="0">
                <a:solidFill>
                  <a:srgbClr val="1065AB"/>
                </a:solidFill>
              </a:rPr>
              <a:t> </a:t>
            </a:r>
            <a:r>
              <a:rPr lang="sl-SI" dirty="0">
                <a:solidFill>
                  <a:srgbClr val="1065AB"/>
                </a:solidFill>
              </a:rPr>
              <a:t>napovedi</a:t>
            </a:r>
            <a:r>
              <a:rPr lang="en-US" dirty="0">
                <a:solidFill>
                  <a:srgbClr val="1065AB"/>
                </a:solidFill>
              </a:rPr>
              <a:t> </a:t>
            </a:r>
            <a:r>
              <a:rPr lang="en-US" dirty="0"/>
              <a:t>se lahko obravnavajo kot utemeljene na mnenjih tržnih strokovnjakov</a:t>
            </a:r>
            <a:r>
              <a:rPr lang="pl-PL" dirty="0"/>
              <a:t>.</a:t>
            </a:r>
          </a:p>
        </p:txBody>
      </p:sp>
      <p:graphicFrame>
        <p:nvGraphicFramePr>
          <p:cNvPr id="6" name="Diagram 5">
            <a:extLst>
              <a:ext uri="{FF2B5EF4-FFF2-40B4-BE49-F238E27FC236}">
                <a16:creationId xmlns:a16="http://schemas.microsoft.com/office/drawing/2014/main" id="{DDE8DBDF-A2D9-4917-BB05-26A714F208A2}"/>
              </a:ext>
            </a:extLst>
          </p:cNvPr>
          <p:cNvGraphicFramePr/>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47383"/>
            <a:ext cx="4099265" cy="369332"/>
          </a:xfrm>
          <a:prstGeom prst="rect">
            <a:avLst/>
          </a:prstGeom>
          <a:noFill/>
        </p:spPr>
        <p:txBody>
          <a:bodyPr wrap="square">
            <a:spAutoFit/>
          </a:bodyPr>
          <a:lstStyle/>
          <a:p>
            <a:r>
              <a:rPr lang="en-US" dirty="0"/>
              <a:t>Slika </a:t>
            </a:r>
            <a:r>
              <a:rPr lang="pl-PL" dirty="0"/>
              <a:t>2: </a:t>
            </a:r>
            <a:r>
              <a:rPr lang="en-US" dirty="0"/>
              <a:t>Metode napovedovanja - vrste</a:t>
            </a:r>
            <a:endParaRPr lang="pl-PL" dirty="0"/>
          </a:p>
        </p:txBody>
      </p:sp>
      <p:pic>
        <p:nvPicPr>
          <p:cNvPr id="2" name="Slika 1">
            <a:extLst>
              <a:ext uri="{FF2B5EF4-FFF2-40B4-BE49-F238E27FC236}">
                <a16:creationId xmlns:a16="http://schemas.microsoft.com/office/drawing/2014/main" id="{F0089650-7824-95E7-9DE0-1E2F9E7BCC86}"/>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036DD9A-8D14-2D25-ADB4-A9D597F0372A}"/>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82DB87B2-3AB6-9E83-5E74-4A1550DB3FDD}"/>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Razvrstitev metod napovedovanja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en-US" dirty="0"/>
              <a:t>Kvantitativne napovedi je mogoče razvrstiti glede na uporabljene modele (slika 3)</a:t>
            </a:r>
            <a:r>
              <a:rPr lang="pl-PL" dirty="0"/>
              <a:t>;</a:t>
            </a:r>
          </a:p>
          <a:p>
            <a:pPr algn="just"/>
            <a:endParaRPr lang="pl-PL" dirty="0"/>
          </a:p>
          <a:p>
            <a:pPr algn="just"/>
            <a:r>
              <a:rPr lang="pl-PL" dirty="0" err="1"/>
              <a:t>To predavanje se osredotoča </a:t>
            </a:r>
            <a:r>
              <a:rPr lang="en-US" dirty="0"/>
              <a:t>na </a:t>
            </a:r>
            <a:r>
              <a:rPr lang="en-US" dirty="0">
                <a:solidFill>
                  <a:srgbClr val="347CB8"/>
                </a:solidFill>
              </a:rPr>
              <a:t>modele časovnih vrst</a:t>
            </a:r>
            <a:r>
              <a:rPr lang="pl-PL" dirty="0"/>
              <a:t>.</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Slika </a:t>
            </a:r>
            <a:r>
              <a:rPr lang="pl-PL" dirty="0"/>
              <a:t>3: </a:t>
            </a:r>
            <a:r>
              <a:rPr lang="en-US" dirty="0"/>
              <a:t>Kvantitativne metode napovedovanja</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27D396B4-3B42-A724-905D-7807A033D69F}"/>
              </a:ext>
            </a:extLst>
          </p:cNvPr>
          <p:cNvPicPr>
            <a:picLocks noChangeAspect="1"/>
          </p:cNvPicPr>
          <p:nvPr/>
        </p:nvPicPr>
        <p:blipFill>
          <a:blip r:embed="rId7"/>
          <a:stretch>
            <a:fillRect/>
          </a:stretch>
        </p:blipFill>
        <p:spPr>
          <a:xfrm>
            <a:off x="11489268" y="6176963"/>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766005F5-D471-9054-4A80-DBBEA5F66618}"/>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E97170BB-AC96-3A32-3FF8-B3942A9526FC}"/>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Napovedovanje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Časovne vrste so metodologija za raziskovanje kompleksnih in zaporednih vrst podatkov</a:t>
            </a:r>
            <a:r>
              <a:rPr lang="pl-PL" dirty="0"/>
              <a:t>;</a:t>
            </a:r>
          </a:p>
          <a:p>
            <a:pPr algn="just"/>
            <a:r>
              <a:rPr lang="en-US" dirty="0"/>
              <a:t>Pri modelih časovnih vrst se zaporedni podatki, ki so sestavljeni iz nizov številčnih podatkov, beležijo v rednih časovnih presledkih (npr. na minuto, na uro ali na dan)</a:t>
            </a:r>
            <a:r>
              <a:rPr lang="pl-PL" dirty="0"/>
              <a:t>;</a:t>
            </a:r>
          </a:p>
          <a:p>
            <a:pPr algn="just"/>
            <a:r>
              <a:rPr lang="en-US" dirty="0">
                <a:solidFill>
                  <a:srgbClr val="347CB8"/>
                </a:solidFill>
              </a:rPr>
              <a:t>Modeli </a:t>
            </a:r>
            <a:r>
              <a:rPr lang="en-US" dirty="0" err="1">
                <a:solidFill>
                  <a:srgbClr val="347CB8"/>
                </a:solidFill>
              </a:rPr>
              <a:t>časovnih </a:t>
            </a:r>
            <a:r>
              <a:rPr lang="en-US" dirty="0">
                <a:solidFill>
                  <a:srgbClr val="347CB8"/>
                </a:solidFill>
              </a:rPr>
              <a:t>vrst imajo razvojni potencial</a:t>
            </a:r>
            <a:r>
              <a:rPr lang="pl-PL" dirty="0"/>
              <a:t>.</a:t>
            </a:r>
            <a:endParaRPr lang="en-US" dirty="0"/>
          </a:p>
        </p:txBody>
      </p:sp>
      <p:pic>
        <p:nvPicPr>
          <p:cNvPr id="3" name="Slika 2">
            <a:extLst>
              <a:ext uri="{FF2B5EF4-FFF2-40B4-BE49-F238E27FC236}">
                <a16:creationId xmlns:a16="http://schemas.microsoft.com/office/drawing/2014/main" id="{2F946540-A00B-1ACA-619B-BC50A935BD93}"/>
              </a:ext>
            </a:extLst>
          </p:cNvPr>
          <p:cNvPicPr>
            <a:picLocks noChangeAspect="1"/>
          </p:cNvPicPr>
          <p:nvPr/>
        </p:nvPicPr>
        <p:blipFill>
          <a:blip r:embed="rId2"/>
          <a:stretch>
            <a:fillRect/>
          </a:stretch>
        </p:blipFill>
        <p:spPr>
          <a:xfrm>
            <a:off x="11489268" y="6176963"/>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001BBDD-A602-A802-429E-11D8FD703263}"/>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A86913A-5378-C562-7827-947004CEA6F6}"/>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Dekompozicija časovnih vrst</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t>Komponente časovne vrste so naključna nihanja, razvojna težnja (trend), ciklična nihanja in sezonska nihanja</a:t>
            </a:r>
            <a:r>
              <a:rPr lang="pl-PL" sz="2400" dirty="0"/>
              <a:t>;</a:t>
            </a:r>
          </a:p>
          <a:p>
            <a:pPr algn="just"/>
            <a:r>
              <a:rPr lang="en-US" sz="2400" dirty="0"/>
              <a:t>Identifikacija in analiza navedenih komponent časovne vrste se imenuje </a:t>
            </a:r>
            <a:r>
              <a:rPr lang="en-US" sz="2400" dirty="0">
                <a:solidFill>
                  <a:srgbClr val="347CB8"/>
                </a:solidFill>
              </a:rPr>
              <a:t>dekompozicija časovne vrste</a:t>
            </a:r>
            <a:r>
              <a:rPr lang="pl-PL"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Vir: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naključna nihanja </a:t>
            </a:r>
            <a:r>
              <a:rPr lang="en-US" dirty="0">
                <a:latin typeface="Tahoma" panose="020B0604030504040204" pitchFamily="34" charset="0"/>
                <a:ea typeface="Tahoma" panose="020B0604030504040204" pitchFamily="34" charset="0"/>
                <a:cs typeface="Tahoma" panose="020B0604030504040204" pitchFamily="34" charset="0"/>
              </a:rPr>
              <a:t>- to so naključne, naključne in nepredvidljive spremembe serijske spremenljivke z različno močjo, ki jih opazujemo skozi čas in ne kažejo nobene jasne tendence</a:t>
            </a:r>
            <a:r>
              <a:rPr lang="pl-PL" dirty="0">
                <a:latin typeface="Tahoma" panose="020B0604030504040204" pitchFamily="34" charset="0"/>
                <a:ea typeface="Tahoma" panose="020B0604030504040204" pitchFamily="34" charset="0"/>
                <a:cs typeface="Tahoma" panose="020B0604030504040204" pitchFamily="34" charset="0"/>
              </a:rPr>
              <a:t>.</a:t>
            </a:r>
          </a:p>
        </p:txBody>
      </p:sp>
      <p:pic>
        <p:nvPicPr>
          <p:cNvPr id="6" name="Slika 5">
            <a:extLst>
              <a:ext uri="{FF2B5EF4-FFF2-40B4-BE49-F238E27FC236}">
                <a16:creationId xmlns:a16="http://schemas.microsoft.com/office/drawing/2014/main" id="{E2872265-0CE3-DE92-9C61-D4760FC26ECA}"/>
              </a:ext>
            </a:extLst>
          </p:cNvPr>
          <p:cNvPicPr>
            <a:picLocks noChangeAspect="1"/>
          </p:cNvPicPr>
          <p:nvPr/>
        </p:nvPicPr>
        <p:blipFill>
          <a:blip r:embed="rId3"/>
          <a:stretch>
            <a:fillRect/>
          </a:stretch>
        </p:blipFill>
        <p:spPr>
          <a:xfrm>
            <a:off x="11489268" y="6176963"/>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F544946D-765B-98ED-DA51-324A54748C6D}"/>
              </a:ext>
            </a:extLst>
          </p:cNvPr>
          <p:cNvSpPr txBox="1"/>
          <p:nvPr/>
        </p:nvSpPr>
        <p:spPr>
          <a:xfrm>
            <a:off x="6477876" y="6176963"/>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89106287-6CAB-BC7B-2D9A-99811FF72DD1}"/>
              </a:ext>
            </a:extLst>
          </p:cNvPr>
          <p:cNvSpPr txBox="1"/>
          <p:nvPr/>
        </p:nvSpPr>
        <p:spPr>
          <a:xfrm>
            <a:off x="6473087" y="616967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B286887E-698A-4D45-9125-771E050E1EDC}">
  <ds:schemaRefs>
    <ds:schemaRef ds:uri="http://schemas.microsoft.com/sharepoint/v3/contenttype/forms"/>
  </ds:schemaRefs>
</ds:datastoreItem>
</file>

<file path=customXml/itemProps3.xml><?xml version="1.0" encoding="utf-8"?>
<ds:datastoreItem xmlns:ds="http://schemas.openxmlformats.org/officeDocument/2006/customXml" ds:itemID="{DC8B6293-3347-4B94-8771-BCA07AB12F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3663</TotalTime>
  <Words>9328</Words>
  <Application>Microsoft Office PowerPoint</Application>
  <PresentationFormat>Panoramiczny</PresentationFormat>
  <Paragraphs>675</Paragraphs>
  <Slides>51</Slides>
  <Notes>0</Notes>
  <HiddenSlides>0</HiddenSlides>
  <MMClips>0</MMClips>
  <ScaleCrop>false</ScaleCrop>
  <HeadingPairs>
    <vt:vector size="8" baseType="variant">
      <vt:variant>
        <vt:lpstr>Używane czcionki</vt:lpstr>
      </vt:variant>
      <vt:variant>
        <vt:i4>5</vt:i4>
      </vt:variant>
      <vt:variant>
        <vt:lpstr>Motyw</vt:lpstr>
      </vt:variant>
      <vt:variant>
        <vt:i4>2</vt:i4>
      </vt:variant>
      <vt:variant>
        <vt:lpstr>Osadzone serwery OLE</vt:lpstr>
      </vt:variant>
      <vt:variant>
        <vt:i4>1</vt:i4>
      </vt:variant>
      <vt:variant>
        <vt:lpstr>Tytuły slajdów</vt:lpstr>
      </vt:variant>
      <vt:variant>
        <vt:i4>51</vt:i4>
      </vt:variant>
    </vt:vector>
  </HeadingPairs>
  <TitlesOfParts>
    <vt:vector size="59" baseType="lpstr">
      <vt:lpstr>Arial</vt:lpstr>
      <vt:lpstr>Calibri</vt:lpstr>
      <vt:lpstr>Cambria Math</vt:lpstr>
      <vt:lpstr>Tahoma</vt:lpstr>
      <vt:lpstr>Wingdings</vt:lpstr>
      <vt:lpstr>Motyw pakietu Office</vt:lpstr>
      <vt:lpstr>1_Motyw pakietu Office</vt:lpstr>
      <vt:lpstr>Equation.3</vt:lpstr>
      <vt:lpstr>Napredna uporaba preglednic za analizo logističnih podatkov</vt:lpstr>
      <vt:lpstr>Agenda</vt:lpstr>
      <vt:lpstr>Opredelitev napovedovanja</vt:lpstr>
      <vt:lpstr>Dimenzije napovedovanja</vt:lpstr>
      <vt:lpstr>Lastnosti in funkcije napovedi</vt:lpstr>
      <vt:lpstr>Razvrstitev metod napovedovanja</vt:lpstr>
      <vt:lpstr>Razvrstitev metod napovedovanja</vt:lpstr>
      <vt:lpstr>Napovedovanje časovnih vrst</vt:lpstr>
      <vt:lpstr>Dekompozicija časovnih vrst</vt:lpstr>
      <vt:lpstr>Dekompozicija časovnih vrst</vt:lpstr>
      <vt:lpstr>Dekompozicija časovnih vrst</vt:lpstr>
      <vt:lpstr>Priprava podatkov časovnih vrst</vt:lpstr>
      <vt:lpstr>Izbrane vrste odstopanj</vt:lpstr>
      <vt:lpstr>Izbrane vrste odstopanj</vt:lpstr>
      <vt:lpstr>Priprava podatkov časovnih vrst</vt:lpstr>
      <vt:lpstr>Priprava podatkov časovnih vrst</vt:lpstr>
      <vt:lpstr>Priprava podatkov časovnih vrst</vt:lpstr>
      <vt:lpstr>Napovedovanje časovnih vrst</vt:lpstr>
      <vt:lpstr>Naivne metode</vt:lpstr>
      <vt:lpstr>Naivne metode</vt:lpstr>
      <vt:lpstr>Naivne metode</vt:lpstr>
      <vt:lpstr>Naivne metode</vt:lpstr>
      <vt:lpstr>Naivne metode</vt:lpstr>
      <vt:lpstr>Naivne metode</vt:lpstr>
      <vt:lpstr>Povprečne metode </vt:lpstr>
      <vt:lpstr>Povprečne metode </vt:lpstr>
      <vt:lpstr>Povprečne metode </vt:lpstr>
      <vt:lpstr>Povprečne metode </vt:lpstr>
      <vt:lpstr>Povprečne metode </vt:lpstr>
      <vt:lpstr>Metode eksponentnega glajenja </vt:lpstr>
      <vt:lpstr>Metode eksponentnega glajenja </vt:lpstr>
      <vt:lpstr>Metode eksponentnega glajenja </vt:lpstr>
      <vt:lpstr>Metode eksponentnega glajenja </vt:lpstr>
      <vt:lpstr>Metode eksponentnega glajenja </vt:lpstr>
      <vt:lpstr>Metode eksponentnega glajenja </vt:lpstr>
      <vt:lpstr>Metode eksponentnega glajenja </vt:lpstr>
      <vt:lpstr>Avtoregresijske metode</vt:lpstr>
      <vt:lpstr>Avtoregresijske metode</vt:lpstr>
      <vt:lpstr>Avtoregresijske metode</vt:lpstr>
      <vt:lpstr>Avtoregresijske metode</vt:lpstr>
      <vt:lpstr>Regresijske metode</vt:lpstr>
      <vt:lpstr>Regresijske metode</vt:lpstr>
      <vt:lpstr>Regresijske metode</vt:lpstr>
      <vt:lpstr>Regresijske metode</vt:lpstr>
      <vt:lpstr>Napake v napovedi</vt:lpstr>
      <vt:lpstr>Napake v napovedi</vt:lpstr>
      <vt:lpstr>Napake v napovedi</vt:lpstr>
      <vt:lpstr>Prednosti in slabosti napovedovanja v Excelu</vt:lpstr>
      <vt:lpstr>Povzetek</vt:lpstr>
      <vt:lpstr>Avtorji:  Katarzyna Grzybowska Katarzyna Ragin-Skorecka Katarzyna Siemieniak Piotr Cyplik Michał Adamczak Jędrzej Jankowski-Guzy Adrianna Toboła-Walaszczyk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KRS</cp:lastModifiedBy>
  <cp:revision>87</cp:revision>
  <dcterms:created xsi:type="dcterms:W3CDTF">2023-07-06T12:09:08Z</dcterms:created>
  <dcterms:modified xsi:type="dcterms:W3CDTF">2025-10-28T10:46:54Z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