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66" r:id="rId37"/>
    <p:sldId id="334" r:id="rId38"/>
    <p:sldId id="263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190C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73115-016C-180A-97BA-628193F4A989}" v="2" dt="2024-04-24T07:42:59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Adamczak" userId="S::madamczak_wslonline.onmicrosoft.com#ext#@putpoznanpl.onmicrosoft.com::6ca873f4-88b0-4847-a9b7-f40185dc56be" providerId="AD" clId="Web-{39F73115-016C-180A-97BA-628193F4A989}"/>
    <pc:docChg chg="modSld">
      <pc:chgData name="Michał Adamczak" userId="S::madamczak_wslonline.onmicrosoft.com#ext#@putpoznanpl.onmicrosoft.com::6ca873f4-88b0-4847-a9b7-f40185dc56be" providerId="AD" clId="Web-{39F73115-016C-180A-97BA-628193F4A989}" dt="2024-04-24T07:42:59.246" v="1" actId="1076"/>
      <pc:docMkLst>
        <pc:docMk/>
      </pc:docMkLst>
      <pc:sldChg chg="modSp">
        <pc:chgData name="Michał Adamczak" userId="S::madamczak_wslonline.onmicrosoft.com#ext#@putpoznanpl.onmicrosoft.com::6ca873f4-88b0-4847-a9b7-f40185dc56be" providerId="AD" clId="Web-{39F73115-016C-180A-97BA-628193F4A989}" dt="2024-04-24T07:42:59.246" v="1" actId="1076"/>
        <pc:sldMkLst>
          <pc:docMk/>
          <pc:sldMk cId="2459825909" sldId="281"/>
        </pc:sldMkLst>
        <pc:spChg chg="mod">
          <ac:chgData name="Michał Adamczak" userId="S::madamczak_wslonline.onmicrosoft.com#ext#@putpoznanpl.onmicrosoft.com::6ca873f4-88b0-4847-a9b7-f40185dc56be" providerId="AD" clId="Web-{39F73115-016C-180A-97BA-628193F4A989}" dt="2024-04-24T07:42:59.246" v="1" actId="1076"/>
          <ac:spMkLst>
            <pc:docMk/>
            <pc:sldMk cId="2459825909" sldId="281"/>
            <ac:spMk id="5" creationId="{08B1E3E4-9C4A-4CF8-DBD2-8A61BD59772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 custT="1"/>
      <dgm:spPr/>
      <dgm:t>
        <a:bodyPr/>
        <a:lstStyle/>
        <a:p>
          <a:r>
            <a:rPr lang="pl-PL" sz="1600" dirty="0"/>
            <a:t>Rodzaj rozwiązywanego zadania</a:t>
          </a:r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 custT="1"/>
      <dgm:spPr/>
      <dgm:t>
        <a:bodyPr/>
        <a:lstStyle/>
        <a:p>
          <a:r>
            <a:rPr lang="pl-PL" sz="1600" dirty="0"/>
            <a:t>Metody programowania liniowego</a:t>
          </a:r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 custT="1"/>
      <dgm:spPr/>
      <dgm:t>
        <a:bodyPr/>
        <a:lstStyle/>
        <a:p>
          <a:r>
            <a:rPr lang="pl-PL" sz="1600" dirty="0"/>
            <a:t>Metody optymalizacji nieliniowej</a:t>
          </a:r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 custT="1"/>
      <dgm:spPr/>
      <dgm:t>
        <a:bodyPr/>
        <a:lstStyle/>
        <a:p>
          <a:r>
            <a:rPr lang="pl-PL" sz="1600" dirty="0"/>
            <a:t>Metody optymalizacyjne</a:t>
          </a:r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 custT="1"/>
      <dgm:spPr/>
      <dgm:t>
        <a:bodyPr/>
        <a:lstStyle/>
        <a:p>
          <a:r>
            <a:rPr lang="pl-PL" sz="1600" dirty="0"/>
            <a:t>Ograniczenia</a:t>
          </a:r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 custT="1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600" dirty="0"/>
            <a:t>Bez ograniczeń</a:t>
          </a:r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 custT="1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600" dirty="0"/>
            <a:t>Z ograniczeniami</a:t>
          </a:r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 custT="1"/>
      <dgm:spPr/>
      <dgm:t>
        <a:bodyPr/>
        <a:lstStyle/>
        <a:p>
          <a:r>
            <a:rPr lang="pl-PL" sz="1600" dirty="0"/>
            <a:t>Wymiar problemu</a:t>
          </a:r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pl-PL" dirty="0"/>
            <a:t>Jednowymiarowe</a:t>
          </a:r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pl-PL" dirty="0"/>
            <a:t>Wielowymiarowe</a:t>
          </a:r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 custT="1"/>
      <dgm:spPr/>
      <dgm:t>
        <a:bodyPr/>
        <a:lstStyle/>
        <a:p>
          <a:r>
            <a:rPr lang="pl-PL" sz="1600" dirty="0"/>
            <a:t>Kryteria optymalizacyjne</a:t>
          </a:r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 custT="1"/>
      <dgm:spPr/>
      <dgm:t>
        <a:bodyPr/>
        <a:lstStyle/>
        <a:p>
          <a:r>
            <a:rPr lang="pl-PL" sz="1600" dirty="0"/>
            <a:t>Jednokryterialne</a:t>
          </a:r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 custT="1"/>
      <dgm:spPr/>
      <dgm:t>
        <a:bodyPr/>
        <a:lstStyle/>
        <a:p>
          <a:r>
            <a:rPr lang="pl-PL" sz="1600" dirty="0"/>
            <a:t>Wielokryterialne</a:t>
          </a:r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całkowita magazynu brutto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F5762829-54A4-4A6E-A6D3-B54815265A2D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konstrukcji </a:t>
          </a:r>
        </a:p>
      </dgm:t>
    </dgm:pt>
    <dgm:pt modelId="{87A7728A-22F2-4ADD-8C28-113D4E97B4FB}" type="parTrans" cxnId="{6D6E2A42-A28F-4AD5-A5F2-A28234489E4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C6AD4D97-A7C5-4143-907D-7482791FA423}" type="sibTrans" cxnId="{6D6E2A42-A28F-4AD5-A5F2-A28234489E4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C2E4F0D3-6856-48A1-840D-DBD13BDE78BD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 netto</a:t>
          </a:r>
        </a:p>
      </dgm:t>
    </dgm:pt>
    <dgm:pt modelId="{BE3E020D-8F4F-4FFD-867A-03CE2455D878}" type="parTrans" cxnId="{6CD82580-A96C-4E3B-B0F8-3E2C846A4B5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B0604154-1E22-4646-98B2-E1D1E5B125FD}" type="sibTrans" cxnId="{6CD82580-A96C-4E3B-B0F8-3E2C846A4B5A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ECA0F8EA-BE63-4128-8A71-5E92E41B5581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 komunikacyjna</a:t>
          </a:r>
        </a:p>
      </dgm:t>
    </dgm:pt>
    <dgm:pt modelId="{A2EB51AA-EDF2-4300-B1CB-C7DE9302E1B2}" type="parTrans" cxnId="{0A61E1CF-143B-4ADD-8E56-9D094F887433}">
      <dgm:prSet/>
      <dgm:spPr/>
      <dgm:t>
        <a:bodyPr/>
        <a:lstStyle/>
        <a:p>
          <a:endParaRPr lang="pl-PL" sz="1000"/>
        </a:p>
      </dgm:t>
    </dgm:pt>
    <dgm:pt modelId="{EE8D5B32-B0C4-4DB2-B7C9-C96681F8646C}" type="sibTrans" cxnId="{0A61E1CF-143B-4ADD-8E56-9D094F887433}">
      <dgm:prSet/>
      <dgm:spPr/>
      <dgm:t>
        <a:bodyPr/>
        <a:lstStyle/>
        <a:p>
          <a:endParaRPr lang="pl-PL" sz="1000"/>
        </a:p>
      </dgm:t>
    </dgm:pt>
    <dgm:pt modelId="{AF13CB72-B482-4477-89AA-2C6CEE163894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 usługowa</a:t>
          </a:r>
        </a:p>
      </dgm:t>
    </dgm:pt>
    <dgm:pt modelId="{2711290E-C264-4BB1-A697-6E8838FFC84E}" type="parTrans" cxnId="{1E338FCF-56D7-4346-B872-B66623E183E9}">
      <dgm:prSet/>
      <dgm:spPr/>
      <dgm:t>
        <a:bodyPr/>
        <a:lstStyle/>
        <a:p>
          <a:endParaRPr lang="pl-PL" sz="1000"/>
        </a:p>
      </dgm:t>
    </dgm:pt>
    <dgm:pt modelId="{FF684AA8-1B7A-4756-A1C5-74D8BC65E43C}" type="sibTrans" cxnId="{1E338FCF-56D7-4346-B872-B66623E183E9}">
      <dgm:prSet/>
      <dgm:spPr/>
      <dgm:t>
        <a:bodyPr/>
        <a:lstStyle/>
        <a:p>
          <a:endParaRPr lang="pl-PL" sz="1000"/>
        </a:p>
      </dgm:t>
    </dgm:pt>
    <dgm:pt modelId="{0DDAAED1-F747-4C92-BA96-1C7949520DA9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użytkowa</a:t>
          </a:r>
        </a:p>
      </dgm:t>
    </dgm:pt>
    <dgm:pt modelId="{8948B5AC-DDD2-4906-AE5D-897EAF27F1E2}" type="parTrans" cxnId="{D7A23D2F-8CDA-4E42-B236-7DCFA20C5822}">
      <dgm:prSet/>
      <dgm:spPr/>
      <dgm:t>
        <a:bodyPr/>
        <a:lstStyle/>
        <a:p>
          <a:endParaRPr lang="pl-PL" sz="1000"/>
        </a:p>
      </dgm:t>
    </dgm:pt>
    <dgm:pt modelId="{42AA3869-DD1F-4EB1-8C07-CDA4785DF726}" type="sibTrans" cxnId="{D7A23D2F-8CDA-4E42-B236-7DCFA20C5822}">
      <dgm:prSet/>
      <dgm:spPr/>
      <dgm:t>
        <a:bodyPr/>
        <a:lstStyle/>
        <a:p>
          <a:endParaRPr lang="pl-PL" sz="1000"/>
        </a:p>
      </dgm:t>
    </dgm:pt>
    <dgm:pt modelId="{9EC90DF9-20CF-40A5-8BAD-702829F5A438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 pomocnicza</a:t>
          </a:r>
        </a:p>
      </dgm:t>
    </dgm:pt>
    <dgm:pt modelId="{14DA4B16-B18E-490A-A317-8C2D34CE8F0F}" type="parTrans" cxnId="{C2941999-18BE-493D-A92B-51485B997C18}">
      <dgm:prSet/>
      <dgm:spPr/>
      <dgm:t>
        <a:bodyPr/>
        <a:lstStyle/>
        <a:p>
          <a:endParaRPr lang="pl-PL" sz="1000"/>
        </a:p>
      </dgm:t>
    </dgm:pt>
    <dgm:pt modelId="{3DBED9C5-3BF3-47E3-8B83-D73217672C10}" type="sibTrans" cxnId="{C2941999-18BE-493D-A92B-51485B997C18}">
      <dgm:prSet/>
      <dgm:spPr/>
      <dgm:t>
        <a:bodyPr/>
        <a:lstStyle/>
        <a:p>
          <a:endParaRPr lang="pl-PL" sz="1000"/>
        </a:p>
      </dgm:t>
    </dgm:pt>
    <dgm:pt modelId="{3F1D3B1B-6625-43F0-BA36-B157F40B2502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 podstawowa</a:t>
          </a:r>
        </a:p>
      </dgm:t>
    </dgm:pt>
    <dgm:pt modelId="{E1F178A2-202D-44B4-8D2D-18838136EEDB}" type="parTrans" cxnId="{7DBD8C10-A22D-4E0F-8A77-D90467CCC379}">
      <dgm:prSet/>
      <dgm:spPr/>
      <dgm:t>
        <a:bodyPr/>
        <a:lstStyle/>
        <a:p>
          <a:endParaRPr lang="pl-PL" sz="1000"/>
        </a:p>
      </dgm:t>
    </dgm:pt>
    <dgm:pt modelId="{4A65397E-21C1-4883-983A-A4643166F03F}" type="sibTrans" cxnId="{7DBD8C10-A22D-4E0F-8A77-D90467CCC379}">
      <dgm:prSet/>
      <dgm:spPr/>
      <dgm:t>
        <a:bodyPr/>
        <a:lstStyle/>
        <a:p>
          <a:endParaRPr lang="pl-PL" sz="1000"/>
        </a:p>
      </dgm:t>
    </dgm:pt>
    <dgm:pt modelId="{45EE2143-FB77-439F-A4C9-0989988C5AD1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 manipulacyjna</a:t>
          </a:r>
        </a:p>
      </dgm:t>
    </dgm:pt>
    <dgm:pt modelId="{85D66515-6175-4066-898D-EED8BAA6A790}" type="parTrans" cxnId="{4F96CFF4-5BF1-44A9-AE92-9FD46B146E7B}">
      <dgm:prSet/>
      <dgm:spPr/>
      <dgm:t>
        <a:bodyPr/>
        <a:lstStyle/>
        <a:p>
          <a:endParaRPr lang="pl-PL" sz="1000"/>
        </a:p>
      </dgm:t>
    </dgm:pt>
    <dgm:pt modelId="{0A815B5A-8C6A-4BF5-B42D-06A13B0CEB16}" type="sibTrans" cxnId="{4F96CFF4-5BF1-44A9-AE92-9FD46B146E7B}">
      <dgm:prSet/>
      <dgm:spPr/>
      <dgm:t>
        <a:bodyPr/>
        <a:lstStyle/>
        <a:p>
          <a:endParaRPr lang="pl-PL" sz="1000"/>
        </a:p>
      </dgm:t>
    </dgm:pt>
    <dgm:pt modelId="{236D004F-AF2D-403F-A4CA-06A2FA7A385B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składowania</a:t>
          </a:r>
        </a:p>
      </dgm:t>
    </dgm:pt>
    <dgm:pt modelId="{3551C05B-C468-4C75-A76C-48A86D0E0232}" type="parTrans" cxnId="{30EED68A-A1C6-494F-B2F1-0A6B4B3D683B}">
      <dgm:prSet/>
      <dgm:spPr/>
      <dgm:t>
        <a:bodyPr/>
        <a:lstStyle/>
        <a:p>
          <a:endParaRPr lang="pl-PL" sz="1000"/>
        </a:p>
      </dgm:t>
    </dgm:pt>
    <dgm:pt modelId="{D9D30D61-CE82-4C96-BC29-104277D1F6DA}" type="sibTrans" cxnId="{30EED68A-A1C6-494F-B2F1-0A6B4B3D683B}">
      <dgm:prSet/>
      <dgm:spPr/>
      <dgm:t>
        <a:bodyPr/>
        <a:lstStyle/>
        <a:p>
          <a:endParaRPr lang="pl-PL" sz="1000"/>
        </a:p>
      </dgm:t>
    </dgm:pt>
    <dgm:pt modelId="{CA25F823-F6D6-48FC-A57B-2C772DA36FE1}">
      <dgm:prSet phldrT="[Tekst]" custT="1"/>
      <dgm:spPr/>
      <dgm:t>
        <a:bodyPr/>
        <a:lstStyle/>
        <a:p>
          <a:r>
            <a:rPr lang="pl-PL" sz="1400" dirty="0">
              <a:latin typeface="Times New Roman" pitchFamily="18" charset="0"/>
              <a:cs typeface="Times New Roman" pitchFamily="18" charset="0"/>
            </a:rPr>
            <a:t>Powierzchnia  przyjęcia / wydania</a:t>
          </a:r>
        </a:p>
      </dgm:t>
    </dgm:pt>
    <dgm:pt modelId="{35BADD66-2C01-48D1-8799-E27BAE55541B}" type="parTrans" cxnId="{D4D4C9DB-65E7-4296-AAC2-E11F6D4D578F}">
      <dgm:prSet/>
      <dgm:spPr/>
      <dgm:t>
        <a:bodyPr/>
        <a:lstStyle/>
        <a:p>
          <a:endParaRPr lang="pl-PL" sz="1000"/>
        </a:p>
      </dgm:t>
    </dgm:pt>
    <dgm:pt modelId="{B6416BC2-CAB2-49CF-A818-F74B74BCB087}" type="sibTrans" cxnId="{D4D4C9DB-65E7-4296-AAC2-E11F6D4D578F}">
      <dgm:prSet/>
      <dgm:spPr/>
      <dgm:t>
        <a:bodyPr/>
        <a:lstStyle/>
        <a:p>
          <a:endParaRPr lang="pl-PL" sz="1000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3B50A2D5-B19F-4CF5-8A02-E3045A149FD8}" type="pres">
      <dgm:prSet presAssocID="{87A7728A-22F2-4ADD-8C28-113D4E97B4FB}" presName="Name19" presStyleLbl="parChTrans1D2" presStyleIdx="0" presStyleCnt="2"/>
      <dgm:spPr/>
    </dgm:pt>
    <dgm:pt modelId="{26A3EE61-86CA-4BD6-B05B-1ECA327DC69B}" type="pres">
      <dgm:prSet presAssocID="{F5762829-54A4-4A6E-A6D3-B54815265A2D}" presName="Name21" presStyleCnt="0"/>
      <dgm:spPr/>
    </dgm:pt>
    <dgm:pt modelId="{804F4A30-A814-4476-94BE-4C38C86B0BE4}" type="pres">
      <dgm:prSet presAssocID="{F5762829-54A4-4A6E-A6D3-B54815265A2D}" presName="level2Shape" presStyleLbl="node2" presStyleIdx="0" presStyleCnt="2" custScaleX="141042"/>
      <dgm:spPr/>
    </dgm:pt>
    <dgm:pt modelId="{1A29E2EC-1779-4064-9E80-929BD6860FB1}" type="pres">
      <dgm:prSet presAssocID="{F5762829-54A4-4A6E-A6D3-B54815265A2D}" presName="hierChild3" presStyleCnt="0"/>
      <dgm:spPr/>
    </dgm:pt>
    <dgm:pt modelId="{646E0ED6-B35D-47E0-AD16-4788D04CDE74}" type="pres">
      <dgm:prSet presAssocID="{BE3E020D-8F4F-4FFD-867A-03CE2455D878}" presName="Name19" presStyleLbl="parChTrans1D2" presStyleIdx="1" presStyleCnt="2"/>
      <dgm:spPr/>
    </dgm:pt>
    <dgm:pt modelId="{8403D843-08F9-4F6A-AC1F-ADA7CB094ED7}" type="pres">
      <dgm:prSet presAssocID="{C2E4F0D3-6856-48A1-840D-DBD13BDE78BD}" presName="Name21" presStyleCnt="0"/>
      <dgm:spPr/>
    </dgm:pt>
    <dgm:pt modelId="{F8A5DF1B-FF8C-471B-9820-11E5CCD520C0}" type="pres">
      <dgm:prSet presAssocID="{C2E4F0D3-6856-48A1-840D-DBD13BDE78BD}" presName="level2Shape" presStyleLbl="node2" presStyleIdx="1" presStyleCnt="2" custScaleX="138221"/>
      <dgm:spPr/>
    </dgm:pt>
    <dgm:pt modelId="{DED91F60-73F4-4BED-8731-4496D180B173}" type="pres">
      <dgm:prSet presAssocID="{C2E4F0D3-6856-48A1-840D-DBD13BDE78BD}" presName="hierChild3" presStyleCnt="0"/>
      <dgm:spPr/>
    </dgm:pt>
    <dgm:pt modelId="{1DC925A2-5A8E-4BAF-B16D-A87D84957D87}" type="pres">
      <dgm:prSet presAssocID="{A2EB51AA-EDF2-4300-B1CB-C7DE9302E1B2}" presName="Name19" presStyleLbl="parChTrans1D3" presStyleIdx="0" presStyleCnt="3"/>
      <dgm:spPr/>
    </dgm:pt>
    <dgm:pt modelId="{E929213A-9DAB-4AAA-9256-A8939D73514B}" type="pres">
      <dgm:prSet presAssocID="{ECA0F8EA-BE63-4128-8A71-5E92E41B5581}" presName="Name21" presStyleCnt="0"/>
      <dgm:spPr/>
    </dgm:pt>
    <dgm:pt modelId="{468C002C-1EA7-4921-9F82-BFAD0A982CF7}" type="pres">
      <dgm:prSet presAssocID="{ECA0F8EA-BE63-4128-8A71-5E92E41B5581}" presName="level2Shape" presStyleLbl="node3" presStyleIdx="0" presStyleCnt="3" custScaleX="162490"/>
      <dgm:spPr/>
    </dgm:pt>
    <dgm:pt modelId="{435C76A2-1B8C-45FC-89D6-4775B8DC32BE}" type="pres">
      <dgm:prSet presAssocID="{ECA0F8EA-BE63-4128-8A71-5E92E41B5581}" presName="hierChild3" presStyleCnt="0"/>
      <dgm:spPr/>
    </dgm:pt>
    <dgm:pt modelId="{E32E9B8E-771A-4C04-A022-A02559E0B848}" type="pres">
      <dgm:prSet presAssocID="{2711290E-C264-4BB1-A697-6E8838FFC84E}" presName="Name19" presStyleLbl="parChTrans1D3" presStyleIdx="1" presStyleCnt="3"/>
      <dgm:spPr/>
    </dgm:pt>
    <dgm:pt modelId="{87CB2D49-9951-4CA7-90C7-E37BF560BCAC}" type="pres">
      <dgm:prSet presAssocID="{AF13CB72-B482-4477-89AA-2C6CEE163894}" presName="Name21" presStyleCnt="0"/>
      <dgm:spPr/>
    </dgm:pt>
    <dgm:pt modelId="{22CE2E51-FE9E-44A0-B7E1-327BEE9029CA}" type="pres">
      <dgm:prSet presAssocID="{AF13CB72-B482-4477-89AA-2C6CEE163894}" presName="level2Shape" presStyleLbl="node3" presStyleIdx="1" presStyleCnt="3" custScaleX="148098"/>
      <dgm:spPr/>
    </dgm:pt>
    <dgm:pt modelId="{AF22ABD7-A8B0-4861-9EF0-FDF68EAD26EA}" type="pres">
      <dgm:prSet presAssocID="{AF13CB72-B482-4477-89AA-2C6CEE163894}" presName="hierChild3" presStyleCnt="0"/>
      <dgm:spPr/>
    </dgm:pt>
    <dgm:pt modelId="{AFC46D7F-BBF6-4051-AE7D-75A19DC4C13F}" type="pres">
      <dgm:prSet presAssocID="{8948B5AC-DDD2-4906-AE5D-897EAF27F1E2}" presName="Name19" presStyleLbl="parChTrans1D3" presStyleIdx="2" presStyleCnt="3"/>
      <dgm:spPr/>
    </dgm:pt>
    <dgm:pt modelId="{64D6BD0C-728B-4389-8075-670E8843AA02}" type="pres">
      <dgm:prSet presAssocID="{0DDAAED1-F747-4C92-BA96-1C7949520DA9}" presName="Name21" presStyleCnt="0"/>
      <dgm:spPr/>
    </dgm:pt>
    <dgm:pt modelId="{85C2C21B-097D-4D65-A057-2A36DC747A79}" type="pres">
      <dgm:prSet presAssocID="{0DDAAED1-F747-4C92-BA96-1C7949520DA9}" presName="level2Shape" presStyleLbl="node3" presStyleIdx="2" presStyleCnt="3" custScaleX="136934"/>
      <dgm:spPr/>
    </dgm:pt>
    <dgm:pt modelId="{5B58AE76-82DC-4C5A-BAA5-BABA9CADCE82}" type="pres">
      <dgm:prSet presAssocID="{0DDAAED1-F747-4C92-BA96-1C7949520DA9}" presName="hierChild3" presStyleCnt="0"/>
      <dgm:spPr/>
    </dgm:pt>
    <dgm:pt modelId="{1101BC8F-48C9-4D84-AE35-7C2DE6D4008E}" type="pres">
      <dgm:prSet presAssocID="{14DA4B16-B18E-490A-A317-8C2D34CE8F0F}" presName="Name19" presStyleLbl="parChTrans1D4" presStyleIdx="0" presStyleCnt="5"/>
      <dgm:spPr/>
    </dgm:pt>
    <dgm:pt modelId="{FCBEFEE3-D054-4A3B-A23A-796EA012111F}" type="pres">
      <dgm:prSet presAssocID="{9EC90DF9-20CF-40A5-8BAD-702829F5A438}" presName="Name21" presStyleCnt="0"/>
      <dgm:spPr/>
    </dgm:pt>
    <dgm:pt modelId="{FF8DD4A1-BFE7-486C-B63A-3D1DC7316539}" type="pres">
      <dgm:prSet presAssocID="{9EC90DF9-20CF-40A5-8BAD-702829F5A438}" presName="level2Shape" presStyleLbl="node4" presStyleIdx="0" presStyleCnt="5" custScaleX="136518"/>
      <dgm:spPr/>
    </dgm:pt>
    <dgm:pt modelId="{A2A35E23-D92A-44A2-B836-0419912B2AAC}" type="pres">
      <dgm:prSet presAssocID="{9EC90DF9-20CF-40A5-8BAD-702829F5A438}" presName="hierChild3" presStyleCnt="0"/>
      <dgm:spPr/>
    </dgm:pt>
    <dgm:pt modelId="{1C458D98-F0FD-42C4-97CA-CF1692A0379D}" type="pres">
      <dgm:prSet presAssocID="{E1F178A2-202D-44B4-8D2D-18838136EEDB}" presName="Name19" presStyleLbl="parChTrans1D4" presStyleIdx="1" presStyleCnt="5"/>
      <dgm:spPr/>
    </dgm:pt>
    <dgm:pt modelId="{A100DF40-111E-476F-84A5-B019BDBC8530}" type="pres">
      <dgm:prSet presAssocID="{3F1D3B1B-6625-43F0-BA36-B157F40B2502}" presName="Name21" presStyleCnt="0"/>
      <dgm:spPr/>
    </dgm:pt>
    <dgm:pt modelId="{65410E45-5504-4AD4-BE48-3B442972A8CB}" type="pres">
      <dgm:prSet presAssocID="{3F1D3B1B-6625-43F0-BA36-B157F40B2502}" presName="level2Shape" presStyleLbl="node4" presStyleIdx="1" presStyleCnt="5" custScaleX="131870"/>
      <dgm:spPr/>
    </dgm:pt>
    <dgm:pt modelId="{3321EA77-83F4-416F-8069-38239CA5717E}" type="pres">
      <dgm:prSet presAssocID="{3F1D3B1B-6625-43F0-BA36-B157F40B2502}" presName="hierChild3" presStyleCnt="0"/>
      <dgm:spPr/>
    </dgm:pt>
    <dgm:pt modelId="{B3F42C12-211D-4B7E-BC96-4DB06F425F3F}" type="pres">
      <dgm:prSet presAssocID="{85D66515-6175-4066-898D-EED8BAA6A790}" presName="Name19" presStyleLbl="parChTrans1D4" presStyleIdx="2" presStyleCnt="5"/>
      <dgm:spPr/>
    </dgm:pt>
    <dgm:pt modelId="{794AF9F4-0786-4888-8B17-9AEE6749D057}" type="pres">
      <dgm:prSet presAssocID="{45EE2143-FB77-439F-A4C9-0989988C5AD1}" presName="Name21" presStyleCnt="0"/>
      <dgm:spPr/>
    </dgm:pt>
    <dgm:pt modelId="{83694079-D92C-4D59-B3DF-AF81C5EF8CE4}" type="pres">
      <dgm:prSet presAssocID="{45EE2143-FB77-439F-A4C9-0989988C5AD1}" presName="level2Shape" presStyleLbl="node4" presStyleIdx="2" presStyleCnt="5" custScaleX="152827"/>
      <dgm:spPr/>
    </dgm:pt>
    <dgm:pt modelId="{666E2A0C-8EFC-4C6C-BED3-5691871337FA}" type="pres">
      <dgm:prSet presAssocID="{45EE2143-FB77-439F-A4C9-0989988C5AD1}" presName="hierChild3" presStyleCnt="0"/>
      <dgm:spPr/>
    </dgm:pt>
    <dgm:pt modelId="{4D81F3BB-104D-4A33-84A7-D52CD80CB4FA}" type="pres">
      <dgm:prSet presAssocID="{3551C05B-C468-4C75-A76C-48A86D0E0232}" presName="Name19" presStyleLbl="parChTrans1D4" presStyleIdx="3" presStyleCnt="5"/>
      <dgm:spPr/>
    </dgm:pt>
    <dgm:pt modelId="{5B4C67A6-FF19-42DC-B104-6FFDF0B9778C}" type="pres">
      <dgm:prSet presAssocID="{236D004F-AF2D-403F-A4CA-06A2FA7A385B}" presName="Name21" presStyleCnt="0"/>
      <dgm:spPr/>
    </dgm:pt>
    <dgm:pt modelId="{5BB6B534-0077-4BD8-9CCA-6FAAD5FA6E5F}" type="pres">
      <dgm:prSet presAssocID="{236D004F-AF2D-403F-A4CA-06A2FA7A385B}" presName="level2Shape" presStyleLbl="node4" presStyleIdx="3" presStyleCnt="5" custScaleX="134890"/>
      <dgm:spPr/>
    </dgm:pt>
    <dgm:pt modelId="{06110C45-686E-4E39-8AC3-6436411A413F}" type="pres">
      <dgm:prSet presAssocID="{236D004F-AF2D-403F-A4CA-06A2FA7A385B}" presName="hierChild3" presStyleCnt="0"/>
      <dgm:spPr/>
    </dgm:pt>
    <dgm:pt modelId="{62721591-D86F-4277-A8AC-0352896253E8}" type="pres">
      <dgm:prSet presAssocID="{35BADD66-2C01-48D1-8799-E27BAE55541B}" presName="Name19" presStyleLbl="parChTrans1D4" presStyleIdx="4" presStyleCnt="5"/>
      <dgm:spPr/>
    </dgm:pt>
    <dgm:pt modelId="{59032643-D951-4657-9A84-EBE31F2C071E}" type="pres">
      <dgm:prSet presAssocID="{CA25F823-F6D6-48FC-A57B-2C772DA36FE1}" presName="Name21" presStyleCnt="0"/>
      <dgm:spPr/>
    </dgm:pt>
    <dgm:pt modelId="{F1BA8151-C646-4006-A6F7-5F9B05C7E2B2}" type="pres">
      <dgm:prSet presAssocID="{CA25F823-F6D6-48FC-A57B-2C772DA36FE1}" presName="level2Shape" presStyleLbl="node4" presStyleIdx="4" presStyleCnt="5" custScaleX="134553"/>
      <dgm:spPr/>
    </dgm:pt>
    <dgm:pt modelId="{D11305DE-30F5-497C-B076-A49A9989A6DB}" type="pres">
      <dgm:prSet presAssocID="{CA25F823-F6D6-48FC-A57B-2C772DA36FE1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0845DB05-F491-46BE-BB8C-1319B943FB1A}" type="presOf" srcId="{3F1D3B1B-6625-43F0-BA36-B157F40B2502}" destId="{65410E45-5504-4AD4-BE48-3B442972A8CB}" srcOrd="0" destOrd="0" presId="urn:microsoft.com/office/officeart/2005/8/layout/hierarchy6"/>
    <dgm:cxn modelId="{7DBD8C10-A22D-4E0F-8A77-D90467CCC379}" srcId="{0DDAAED1-F747-4C92-BA96-1C7949520DA9}" destId="{3F1D3B1B-6625-43F0-BA36-B157F40B2502}" srcOrd="1" destOrd="0" parTransId="{E1F178A2-202D-44B4-8D2D-18838136EEDB}" sibTransId="{4A65397E-21C1-4883-983A-A4643166F03F}"/>
    <dgm:cxn modelId="{CB5D4A15-6CFE-4480-B6C6-BE0DB9269857}" type="presOf" srcId="{AF13CB72-B482-4477-89AA-2C6CEE163894}" destId="{22CE2E51-FE9E-44A0-B7E1-327BEE9029CA}" srcOrd="0" destOrd="0" presId="urn:microsoft.com/office/officeart/2005/8/layout/hierarchy6"/>
    <dgm:cxn modelId="{C176CA18-3C75-4C07-9224-CA20AF10DAEF}" type="presOf" srcId="{C2E4F0D3-6856-48A1-840D-DBD13BDE78BD}" destId="{F8A5DF1B-FF8C-471B-9820-11E5CCD520C0}" srcOrd="0" destOrd="0" presId="urn:microsoft.com/office/officeart/2005/8/layout/hierarchy6"/>
    <dgm:cxn modelId="{2801661D-BD2B-49F3-9D87-DC9952580A93}" type="presOf" srcId="{E1F178A2-202D-44B4-8D2D-18838136EEDB}" destId="{1C458D98-F0FD-42C4-97CA-CF1692A0379D}" srcOrd="0" destOrd="0" presId="urn:microsoft.com/office/officeart/2005/8/layout/hierarchy6"/>
    <dgm:cxn modelId="{39F82327-1B76-4949-B39A-8E29DE34AE90}" type="presOf" srcId="{2711290E-C264-4BB1-A697-6E8838FFC84E}" destId="{E32E9B8E-771A-4C04-A022-A02559E0B848}" srcOrd="0" destOrd="0" presId="urn:microsoft.com/office/officeart/2005/8/layout/hierarchy6"/>
    <dgm:cxn modelId="{1F67F028-820C-4807-842F-27D757483D11}" type="presOf" srcId="{45EE2143-FB77-439F-A4C9-0989988C5AD1}" destId="{83694079-D92C-4D59-B3DF-AF81C5EF8CE4}" srcOrd="0" destOrd="0" presId="urn:microsoft.com/office/officeart/2005/8/layout/hierarchy6"/>
    <dgm:cxn modelId="{D7A23D2F-8CDA-4E42-B236-7DCFA20C5822}" srcId="{C2E4F0D3-6856-48A1-840D-DBD13BDE78BD}" destId="{0DDAAED1-F747-4C92-BA96-1C7949520DA9}" srcOrd="2" destOrd="0" parTransId="{8948B5AC-DDD2-4906-AE5D-897EAF27F1E2}" sibTransId="{42AA3869-DD1F-4EB1-8C07-CDA4785DF726}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D8DCCD61-B008-4EF3-B6DE-74D4D2FF5EA3}" type="presOf" srcId="{BE3E020D-8F4F-4FFD-867A-03CE2455D878}" destId="{646E0ED6-B35D-47E0-AD16-4788D04CDE74}" srcOrd="0" destOrd="0" presId="urn:microsoft.com/office/officeart/2005/8/layout/hierarchy6"/>
    <dgm:cxn modelId="{6D6E2A42-A28F-4AD5-A5F2-A28234489E4A}" srcId="{1AC855AF-B9A7-446B-ABF5-441BA3632773}" destId="{F5762829-54A4-4A6E-A6D3-B54815265A2D}" srcOrd="0" destOrd="0" parTransId="{87A7728A-22F2-4ADD-8C28-113D4E97B4FB}" sibTransId="{C6AD4D97-A7C5-4143-907D-7482791FA423}"/>
    <dgm:cxn modelId="{E823B362-E427-4454-89BF-B7947F34E148}" type="presOf" srcId="{0DDAAED1-F747-4C92-BA96-1C7949520DA9}" destId="{85C2C21B-097D-4D65-A057-2A36DC747A79}" srcOrd="0" destOrd="0" presId="urn:microsoft.com/office/officeart/2005/8/layout/hierarchy6"/>
    <dgm:cxn modelId="{7A488649-A4F4-4128-B102-94F8C3343A0F}" type="presOf" srcId="{CA25F823-F6D6-48FC-A57B-2C772DA36FE1}" destId="{F1BA8151-C646-4006-A6F7-5F9B05C7E2B2}" srcOrd="0" destOrd="0" presId="urn:microsoft.com/office/officeart/2005/8/layout/hierarchy6"/>
    <dgm:cxn modelId="{84290275-56DC-413A-B80F-F6EE252F9DF5}" type="presOf" srcId="{F5762829-54A4-4A6E-A6D3-B54815265A2D}" destId="{804F4A30-A814-4476-94BE-4C38C86B0BE4}" srcOrd="0" destOrd="0" presId="urn:microsoft.com/office/officeart/2005/8/layout/hierarchy6"/>
    <dgm:cxn modelId="{7D788555-51AC-4904-A289-77DBE4788682}" type="presOf" srcId="{8948B5AC-DDD2-4906-AE5D-897EAF27F1E2}" destId="{AFC46D7F-BBF6-4051-AE7D-75A19DC4C13F}" srcOrd="0" destOrd="0" presId="urn:microsoft.com/office/officeart/2005/8/layout/hierarchy6"/>
    <dgm:cxn modelId="{879F5258-4224-4501-AC81-FCDC1A0A0DD2}" type="presOf" srcId="{236D004F-AF2D-403F-A4CA-06A2FA7A385B}" destId="{5BB6B534-0077-4BD8-9CCA-6FAAD5FA6E5F}" srcOrd="0" destOrd="0" presId="urn:microsoft.com/office/officeart/2005/8/layout/hierarchy6"/>
    <dgm:cxn modelId="{A279ED58-54C2-4152-AF7A-0A9D9DB2FD35}" type="presOf" srcId="{35BADD66-2C01-48D1-8799-E27BAE55541B}" destId="{62721591-D86F-4277-A8AC-0352896253E8}" srcOrd="0" destOrd="0" presId="urn:microsoft.com/office/officeart/2005/8/layout/hierarchy6"/>
    <dgm:cxn modelId="{6CD82580-A96C-4E3B-B0F8-3E2C846A4B5A}" srcId="{1AC855AF-B9A7-446B-ABF5-441BA3632773}" destId="{C2E4F0D3-6856-48A1-840D-DBD13BDE78BD}" srcOrd="1" destOrd="0" parTransId="{BE3E020D-8F4F-4FFD-867A-03CE2455D878}" sibTransId="{B0604154-1E22-4646-98B2-E1D1E5B125FD}"/>
    <dgm:cxn modelId="{4ABC5887-7CD3-433C-BAF9-605B3B9795D9}" type="presOf" srcId="{85D66515-6175-4066-898D-EED8BAA6A790}" destId="{B3F42C12-211D-4B7E-BC96-4DB06F425F3F}" srcOrd="0" destOrd="0" presId="urn:microsoft.com/office/officeart/2005/8/layout/hierarchy6"/>
    <dgm:cxn modelId="{FD123591-43BB-4042-BFD7-B4587753C68C}" type="presOf" srcId="{7F118DA0-E0CE-46F7-9D47-F9F70FB670F0}" destId="{2C303391-4E93-40C9-9A3B-C8FAC4E2B09E}" srcOrd="0" destOrd="0" presId="urn:microsoft.com/office/officeart/2005/8/layout/hierarchy6"/>
    <dgm:cxn modelId="{C2941999-18BE-493D-A92B-51485B997C18}" srcId="{0DDAAED1-F747-4C92-BA96-1C7949520DA9}" destId="{9EC90DF9-20CF-40A5-8BAD-702829F5A438}" srcOrd="0" destOrd="0" parTransId="{14DA4B16-B18E-490A-A317-8C2D34CE8F0F}" sibTransId="{3DBED9C5-3BF3-47E3-8B83-D73217672C10}"/>
    <dgm:cxn modelId="{30EED68A-A1C6-494F-B2F1-0A6B4B3D683B}" srcId="{3F1D3B1B-6625-43F0-BA36-B157F40B2502}" destId="{236D004F-AF2D-403F-A4CA-06A2FA7A385B}" srcOrd="1" destOrd="0" parTransId="{3551C05B-C468-4C75-A76C-48A86D0E0232}" sibTransId="{D9D30D61-CE82-4C96-BC29-104277D1F6DA}"/>
    <dgm:cxn modelId="{AEDB779C-9117-41EB-9749-93358547C834}" type="presOf" srcId="{14DA4B16-B18E-490A-A317-8C2D34CE8F0F}" destId="{1101BC8F-48C9-4D84-AE35-7C2DE6D4008E}" srcOrd="0" destOrd="0" presId="urn:microsoft.com/office/officeart/2005/8/layout/hierarchy6"/>
    <dgm:cxn modelId="{9F55989E-1BF1-445D-AEE8-5200DA4BA935}" type="presOf" srcId="{87A7728A-22F2-4ADD-8C28-113D4E97B4FB}" destId="{3B50A2D5-B19F-4CF5-8A02-E3045A149FD8}" srcOrd="0" destOrd="0" presId="urn:microsoft.com/office/officeart/2005/8/layout/hierarchy6"/>
    <dgm:cxn modelId="{E132688F-0777-469D-B4DD-98DE3273351E}" type="presOf" srcId="{A2EB51AA-EDF2-4300-B1CB-C7DE9302E1B2}" destId="{1DC925A2-5A8E-4BAF-B16D-A87D84957D87}" srcOrd="0" destOrd="0" presId="urn:microsoft.com/office/officeart/2005/8/layout/hierarchy6"/>
    <dgm:cxn modelId="{7798DEA2-81AC-4872-93A3-72D99F04E6D6}" type="presOf" srcId="{3551C05B-C468-4C75-A76C-48A86D0E0232}" destId="{4D81F3BB-104D-4A33-84A7-D52CD80CB4FA}" srcOrd="0" destOrd="0" presId="urn:microsoft.com/office/officeart/2005/8/layout/hierarchy6"/>
    <dgm:cxn modelId="{788B0FBC-7EDF-4229-BC5C-D1CB011606D3}" type="presOf" srcId="{ECA0F8EA-BE63-4128-8A71-5E92E41B5581}" destId="{468C002C-1EA7-4921-9F82-BFAD0A982CF7}" srcOrd="0" destOrd="0" presId="urn:microsoft.com/office/officeart/2005/8/layout/hierarchy6"/>
    <dgm:cxn modelId="{1E338FCF-56D7-4346-B872-B66623E183E9}" srcId="{C2E4F0D3-6856-48A1-840D-DBD13BDE78BD}" destId="{AF13CB72-B482-4477-89AA-2C6CEE163894}" srcOrd="1" destOrd="0" parTransId="{2711290E-C264-4BB1-A697-6E8838FFC84E}" sibTransId="{FF684AA8-1B7A-4756-A1C5-74D8BC65E43C}"/>
    <dgm:cxn modelId="{0A61E1CF-143B-4ADD-8E56-9D094F887433}" srcId="{C2E4F0D3-6856-48A1-840D-DBD13BDE78BD}" destId="{ECA0F8EA-BE63-4128-8A71-5E92E41B5581}" srcOrd="0" destOrd="0" parTransId="{A2EB51AA-EDF2-4300-B1CB-C7DE9302E1B2}" sibTransId="{EE8D5B32-B0C4-4DB2-B7C9-C96681F8646C}"/>
    <dgm:cxn modelId="{4F96CFF4-5BF1-44A9-AE92-9FD46B146E7B}" srcId="{3F1D3B1B-6625-43F0-BA36-B157F40B2502}" destId="{45EE2143-FB77-439F-A4C9-0989988C5AD1}" srcOrd="0" destOrd="0" parTransId="{85D66515-6175-4066-898D-EED8BAA6A790}" sibTransId="{0A815B5A-8C6A-4BF5-B42D-06A13B0CEB16}"/>
    <dgm:cxn modelId="{5EE905F5-5D03-4F99-AB2F-47D25827E307}" type="presOf" srcId="{9EC90DF9-20CF-40A5-8BAD-702829F5A438}" destId="{FF8DD4A1-BFE7-486C-B63A-3D1DC7316539}" srcOrd="0" destOrd="0" presId="urn:microsoft.com/office/officeart/2005/8/layout/hierarchy6"/>
    <dgm:cxn modelId="{171A75FA-B887-4DF2-A4A2-30F91974B3BF}" type="presOf" srcId="{1AC855AF-B9A7-446B-ABF5-441BA3632773}" destId="{AA7ABB64-BA7D-42FF-8638-1914229189D9}" srcOrd="0" destOrd="0" presId="urn:microsoft.com/office/officeart/2005/8/layout/hierarchy6"/>
    <dgm:cxn modelId="{D4D4C9DB-65E7-4296-AAC2-E11F6D4D578F}" srcId="{3F1D3B1B-6625-43F0-BA36-B157F40B2502}" destId="{CA25F823-F6D6-48FC-A57B-2C772DA36FE1}" srcOrd="2" destOrd="0" parTransId="{35BADD66-2C01-48D1-8799-E27BAE55541B}" sibTransId="{B6416BC2-CAB2-49CF-A818-F74B74BCB087}"/>
    <dgm:cxn modelId="{2101EA75-EB5C-44A6-9DB4-6532A38406E4}" type="presParOf" srcId="{2C303391-4E93-40C9-9A3B-C8FAC4E2B09E}" destId="{A1811E83-E9C8-4CC6-87F4-BBDFA82674CE}" srcOrd="0" destOrd="0" presId="urn:microsoft.com/office/officeart/2005/8/layout/hierarchy6"/>
    <dgm:cxn modelId="{036B5FCD-47A5-4411-A4C7-7470753199B0}" type="presParOf" srcId="{A1811E83-E9C8-4CC6-87F4-BBDFA82674CE}" destId="{5E54C12C-8A5E-4977-88DD-692F1624F3CC}" srcOrd="0" destOrd="0" presId="urn:microsoft.com/office/officeart/2005/8/layout/hierarchy6"/>
    <dgm:cxn modelId="{4D441020-81A4-4282-8CD2-C1D6B874B508}" type="presParOf" srcId="{5E54C12C-8A5E-4977-88DD-692F1624F3CC}" destId="{FF39AA27-B1EC-437B-9440-C7490225C225}" srcOrd="0" destOrd="0" presId="urn:microsoft.com/office/officeart/2005/8/layout/hierarchy6"/>
    <dgm:cxn modelId="{57D4EA0F-F87B-4FD0-BA99-6130142DE604}" type="presParOf" srcId="{FF39AA27-B1EC-437B-9440-C7490225C225}" destId="{AA7ABB64-BA7D-42FF-8638-1914229189D9}" srcOrd="0" destOrd="0" presId="urn:microsoft.com/office/officeart/2005/8/layout/hierarchy6"/>
    <dgm:cxn modelId="{E60941FD-62EF-4AEF-840B-982393D3ADCF}" type="presParOf" srcId="{FF39AA27-B1EC-437B-9440-C7490225C225}" destId="{D680B24D-2DEB-4166-B001-08A41401E24B}" srcOrd="1" destOrd="0" presId="urn:microsoft.com/office/officeart/2005/8/layout/hierarchy6"/>
    <dgm:cxn modelId="{F705FB32-1F18-476C-BAD9-2DF8F5AAAADF}" type="presParOf" srcId="{D680B24D-2DEB-4166-B001-08A41401E24B}" destId="{3B50A2D5-B19F-4CF5-8A02-E3045A149FD8}" srcOrd="0" destOrd="0" presId="urn:microsoft.com/office/officeart/2005/8/layout/hierarchy6"/>
    <dgm:cxn modelId="{69C90754-9CA5-4A80-8AB3-6D569B4CA4AD}" type="presParOf" srcId="{D680B24D-2DEB-4166-B001-08A41401E24B}" destId="{26A3EE61-86CA-4BD6-B05B-1ECA327DC69B}" srcOrd="1" destOrd="0" presId="urn:microsoft.com/office/officeart/2005/8/layout/hierarchy6"/>
    <dgm:cxn modelId="{C8ECA0D3-8B4A-4A0D-95C2-56DE81861A87}" type="presParOf" srcId="{26A3EE61-86CA-4BD6-B05B-1ECA327DC69B}" destId="{804F4A30-A814-4476-94BE-4C38C86B0BE4}" srcOrd="0" destOrd="0" presId="urn:microsoft.com/office/officeart/2005/8/layout/hierarchy6"/>
    <dgm:cxn modelId="{E298CDC7-9216-4FAA-BEE3-E2FD275D0729}" type="presParOf" srcId="{26A3EE61-86CA-4BD6-B05B-1ECA327DC69B}" destId="{1A29E2EC-1779-4064-9E80-929BD6860FB1}" srcOrd="1" destOrd="0" presId="urn:microsoft.com/office/officeart/2005/8/layout/hierarchy6"/>
    <dgm:cxn modelId="{9E28D0BD-EADC-4F4C-A8AA-02947B858DD3}" type="presParOf" srcId="{D680B24D-2DEB-4166-B001-08A41401E24B}" destId="{646E0ED6-B35D-47E0-AD16-4788D04CDE74}" srcOrd="2" destOrd="0" presId="urn:microsoft.com/office/officeart/2005/8/layout/hierarchy6"/>
    <dgm:cxn modelId="{CC1BC11F-9978-4C2D-813B-27D8350A57A9}" type="presParOf" srcId="{D680B24D-2DEB-4166-B001-08A41401E24B}" destId="{8403D843-08F9-4F6A-AC1F-ADA7CB094ED7}" srcOrd="3" destOrd="0" presId="urn:microsoft.com/office/officeart/2005/8/layout/hierarchy6"/>
    <dgm:cxn modelId="{88DD1E78-5EDE-4B18-9D38-5C3CE9268F10}" type="presParOf" srcId="{8403D843-08F9-4F6A-AC1F-ADA7CB094ED7}" destId="{F8A5DF1B-FF8C-471B-9820-11E5CCD520C0}" srcOrd="0" destOrd="0" presId="urn:microsoft.com/office/officeart/2005/8/layout/hierarchy6"/>
    <dgm:cxn modelId="{FE56468A-DD84-458C-A743-3E783EC26357}" type="presParOf" srcId="{8403D843-08F9-4F6A-AC1F-ADA7CB094ED7}" destId="{DED91F60-73F4-4BED-8731-4496D180B173}" srcOrd="1" destOrd="0" presId="urn:microsoft.com/office/officeart/2005/8/layout/hierarchy6"/>
    <dgm:cxn modelId="{D4951EC3-4BBF-4E2A-80B8-507F4AE2DB2B}" type="presParOf" srcId="{DED91F60-73F4-4BED-8731-4496D180B173}" destId="{1DC925A2-5A8E-4BAF-B16D-A87D84957D87}" srcOrd="0" destOrd="0" presId="urn:microsoft.com/office/officeart/2005/8/layout/hierarchy6"/>
    <dgm:cxn modelId="{1B93D83B-8F80-4D7E-9E8F-6213076AFA26}" type="presParOf" srcId="{DED91F60-73F4-4BED-8731-4496D180B173}" destId="{E929213A-9DAB-4AAA-9256-A8939D73514B}" srcOrd="1" destOrd="0" presId="urn:microsoft.com/office/officeart/2005/8/layout/hierarchy6"/>
    <dgm:cxn modelId="{52C2F31C-F83F-4C12-A4BA-0F44646D62E2}" type="presParOf" srcId="{E929213A-9DAB-4AAA-9256-A8939D73514B}" destId="{468C002C-1EA7-4921-9F82-BFAD0A982CF7}" srcOrd="0" destOrd="0" presId="urn:microsoft.com/office/officeart/2005/8/layout/hierarchy6"/>
    <dgm:cxn modelId="{18E475BC-1B4A-433A-9AB2-2EB8CD1335C1}" type="presParOf" srcId="{E929213A-9DAB-4AAA-9256-A8939D73514B}" destId="{435C76A2-1B8C-45FC-89D6-4775B8DC32BE}" srcOrd="1" destOrd="0" presId="urn:microsoft.com/office/officeart/2005/8/layout/hierarchy6"/>
    <dgm:cxn modelId="{ECA34A6E-DF0A-4905-B202-E867D64280FC}" type="presParOf" srcId="{DED91F60-73F4-4BED-8731-4496D180B173}" destId="{E32E9B8E-771A-4C04-A022-A02559E0B848}" srcOrd="2" destOrd="0" presId="urn:microsoft.com/office/officeart/2005/8/layout/hierarchy6"/>
    <dgm:cxn modelId="{0579486A-B8DA-4A1D-8D98-FE69C6E9476D}" type="presParOf" srcId="{DED91F60-73F4-4BED-8731-4496D180B173}" destId="{87CB2D49-9951-4CA7-90C7-E37BF560BCAC}" srcOrd="3" destOrd="0" presId="urn:microsoft.com/office/officeart/2005/8/layout/hierarchy6"/>
    <dgm:cxn modelId="{A10D0B99-6318-4096-AFF6-5D6F9AB78845}" type="presParOf" srcId="{87CB2D49-9951-4CA7-90C7-E37BF560BCAC}" destId="{22CE2E51-FE9E-44A0-B7E1-327BEE9029CA}" srcOrd="0" destOrd="0" presId="urn:microsoft.com/office/officeart/2005/8/layout/hierarchy6"/>
    <dgm:cxn modelId="{831D818E-2DE8-41A5-ACA6-9B1905E87068}" type="presParOf" srcId="{87CB2D49-9951-4CA7-90C7-E37BF560BCAC}" destId="{AF22ABD7-A8B0-4861-9EF0-FDF68EAD26EA}" srcOrd="1" destOrd="0" presId="urn:microsoft.com/office/officeart/2005/8/layout/hierarchy6"/>
    <dgm:cxn modelId="{CD2711BE-F856-4446-B2E8-E015EF403212}" type="presParOf" srcId="{DED91F60-73F4-4BED-8731-4496D180B173}" destId="{AFC46D7F-BBF6-4051-AE7D-75A19DC4C13F}" srcOrd="4" destOrd="0" presId="urn:microsoft.com/office/officeart/2005/8/layout/hierarchy6"/>
    <dgm:cxn modelId="{941196A7-7DA3-4EE1-82F2-A81D044206C8}" type="presParOf" srcId="{DED91F60-73F4-4BED-8731-4496D180B173}" destId="{64D6BD0C-728B-4389-8075-670E8843AA02}" srcOrd="5" destOrd="0" presId="urn:microsoft.com/office/officeart/2005/8/layout/hierarchy6"/>
    <dgm:cxn modelId="{79322B89-86F9-428C-8C04-0F3B547FAF24}" type="presParOf" srcId="{64D6BD0C-728B-4389-8075-670E8843AA02}" destId="{85C2C21B-097D-4D65-A057-2A36DC747A79}" srcOrd="0" destOrd="0" presId="urn:microsoft.com/office/officeart/2005/8/layout/hierarchy6"/>
    <dgm:cxn modelId="{A6843EDC-527D-4715-AC0D-C8AC053A9537}" type="presParOf" srcId="{64D6BD0C-728B-4389-8075-670E8843AA02}" destId="{5B58AE76-82DC-4C5A-BAA5-BABA9CADCE82}" srcOrd="1" destOrd="0" presId="urn:microsoft.com/office/officeart/2005/8/layout/hierarchy6"/>
    <dgm:cxn modelId="{2F97262C-A38E-450D-A94E-D19739462397}" type="presParOf" srcId="{5B58AE76-82DC-4C5A-BAA5-BABA9CADCE82}" destId="{1101BC8F-48C9-4D84-AE35-7C2DE6D4008E}" srcOrd="0" destOrd="0" presId="urn:microsoft.com/office/officeart/2005/8/layout/hierarchy6"/>
    <dgm:cxn modelId="{A2E0533E-77B3-42FD-86DE-17347F84E022}" type="presParOf" srcId="{5B58AE76-82DC-4C5A-BAA5-BABA9CADCE82}" destId="{FCBEFEE3-D054-4A3B-A23A-796EA012111F}" srcOrd="1" destOrd="0" presId="urn:microsoft.com/office/officeart/2005/8/layout/hierarchy6"/>
    <dgm:cxn modelId="{DF4ACD4C-C7E2-451B-ACC0-F183D4B1F907}" type="presParOf" srcId="{FCBEFEE3-D054-4A3B-A23A-796EA012111F}" destId="{FF8DD4A1-BFE7-486C-B63A-3D1DC7316539}" srcOrd="0" destOrd="0" presId="urn:microsoft.com/office/officeart/2005/8/layout/hierarchy6"/>
    <dgm:cxn modelId="{9FB4CD28-FD7F-4F5F-B98D-165FE91761FA}" type="presParOf" srcId="{FCBEFEE3-D054-4A3B-A23A-796EA012111F}" destId="{A2A35E23-D92A-44A2-B836-0419912B2AAC}" srcOrd="1" destOrd="0" presId="urn:microsoft.com/office/officeart/2005/8/layout/hierarchy6"/>
    <dgm:cxn modelId="{6D540596-28C3-4B6A-9722-065D0DD6C27B}" type="presParOf" srcId="{5B58AE76-82DC-4C5A-BAA5-BABA9CADCE82}" destId="{1C458D98-F0FD-42C4-97CA-CF1692A0379D}" srcOrd="2" destOrd="0" presId="urn:microsoft.com/office/officeart/2005/8/layout/hierarchy6"/>
    <dgm:cxn modelId="{EB996F48-CA6B-4E4E-84E7-12FB1AF5EEFD}" type="presParOf" srcId="{5B58AE76-82DC-4C5A-BAA5-BABA9CADCE82}" destId="{A100DF40-111E-476F-84A5-B019BDBC8530}" srcOrd="3" destOrd="0" presId="urn:microsoft.com/office/officeart/2005/8/layout/hierarchy6"/>
    <dgm:cxn modelId="{F485EAD5-9C58-42B1-9E76-03BE6C60C93D}" type="presParOf" srcId="{A100DF40-111E-476F-84A5-B019BDBC8530}" destId="{65410E45-5504-4AD4-BE48-3B442972A8CB}" srcOrd="0" destOrd="0" presId="urn:microsoft.com/office/officeart/2005/8/layout/hierarchy6"/>
    <dgm:cxn modelId="{45AC6311-F1EA-420D-B419-6F64AA2797E1}" type="presParOf" srcId="{A100DF40-111E-476F-84A5-B019BDBC8530}" destId="{3321EA77-83F4-416F-8069-38239CA5717E}" srcOrd="1" destOrd="0" presId="urn:microsoft.com/office/officeart/2005/8/layout/hierarchy6"/>
    <dgm:cxn modelId="{315FBA68-A115-4219-98DC-D91897B6B69F}" type="presParOf" srcId="{3321EA77-83F4-416F-8069-38239CA5717E}" destId="{B3F42C12-211D-4B7E-BC96-4DB06F425F3F}" srcOrd="0" destOrd="0" presId="urn:microsoft.com/office/officeart/2005/8/layout/hierarchy6"/>
    <dgm:cxn modelId="{48B32F6B-ADCE-43DD-8F95-1FBA5D6CBAC1}" type="presParOf" srcId="{3321EA77-83F4-416F-8069-38239CA5717E}" destId="{794AF9F4-0786-4888-8B17-9AEE6749D057}" srcOrd="1" destOrd="0" presId="urn:microsoft.com/office/officeart/2005/8/layout/hierarchy6"/>
    <dgm:cxn modelId="{2D7BDDF9-315F-49FE-8DE3-5AB9699A0A03}" type="presParOf" srcId="{794AF9F4-0786-4888-8B17-9AEE6749D057}" destId="{83694079-D92C-4D59-B3DF-AF81C5EF8CE4}" srcOrd="0" destOrd="0" presId="urn:microsoft.com/office/officeart/2005/8/layout/hierarchy6"/>
    <dgm:cxn modelId="{B526D108-A4F1-4D01-AFBC-712D668DAF1A}" type="presParOf" srcId="{794AF9F4-0786-4888-8B17-9AEE6749D057}" destId="{666E2A0C-8EFC-4C6C-BED3-5691871337FA}" srcOrd="1" destOrd="0" presId="urn:microsoft.com/office/officeart/2005/8/layout/hierarchy6"/>
    <dgm:cxn modelId="{1084AFA8-1D0D-4ABF-9695-56ADA292F098}" type="presParOf" srcId="{3321EA77-83F4-416F-8069-38239CA5717E}" destId="{4D81F3BB-104D-4A33-84A7-D52CD80CB4FA}" srcOrd="2" destOrd="0" presId="urn:microsoft.com/office/officeart/2005/8/layout/hierarchy6"/>
    <dgm:cxn modelId="{FBF3EC8F-3874-42BE-948E-B5C2B04D1A70}" type="presParOf" srcId="{3321EA77-83F4-416F-8069-38239CA5717E}" destId="{5B4C67A6-FF19-42DC-B104-6FFDF0B9778C}" srcOrd="3" destOrd="0" presId="urn:microsoft.com/office/officeart/2005/8/layout/hierarchy6"/>
    <dgm:cxn modelId="{781B5AA0-CD92-4407-82E1-6159AE9E6917}" type="presParOf" srcId="{5B4C67A6-FF19-42DC-B104-6FFDF0B9778C}" destId="{5BB6B534-0077-4BD8-9CCA-6FAAD5FA6E5F}" srcOrd="0" destOrd="0" presId="urn:microsoft.com/office/officeart/2005/8/layout/hierarchy6"/>
    <dgm:cxn modelId="{2EFDAB65-CBC1-4500-AC60-6A6047F09936}" type="presParOf" srcId="{5B4C67A6-FF19-42DC-B104-6FFDF0B9778C}" destId="{06110C45-686E-4E39-8AC3-6436411A413F}" srcOrd="1" destOrd="0" presId="urn:microsoft.com/office/officeart/2005/8/layout/hierarchy6"/>
    <dgm:cxn modelId="{F6D0D314-D50A-42FE-A8C4-55103C1C40B5}" type="presParOf" srcId="{3321EA77-83F4-416F-8069-38239CA5717E}" destId="{62721591-D86F-4277-A8AC-0352896253E8}" srcOrd="4" destOrd="0" presId="urn:microsoft.com/office/officeart/2005/8/layout/hierarchy6"/>
    <dgm:cxn modelId="{4433F415-4982-41F4-A092-F4487CC2AC29}" type="presParOf" srcId="{3321EA77-83F4-416F-8069-38239CA5717E}" destId="{59032643-D951-4657-9A84-EBE31F2C071E}" srcOrd="5" destOrd="0" presId="urn:microsoft.com/office/officeart/2005/8/layout/hierarchy6"/>
    <dgm:cxn modelId="{8F56BADD-BC0D-4632-8BCA-9757DB746716}" type="presParOf" srcId="{59032643-D951-4657-9A84-EBE31F2C071E}" destId="{F1BA8151-C646-4006-A6F7-5F9B05C7E2B2}" srcOrd="0" destOrd="0" presId="urn:microsoft.com/office/officeart/2005/8/layout/hierarchy6"/>
    <dgm:cxn modelId="{C493FCA0-AFF8-4F94-8BB6-A80C05406E37}" type="presParOf" srcId="{59032643-D951-4657-9A84-EBE31F2C071E}" destId="{D11305DE-30F5-497C-B076-A49A9989A6DB}" srcOrd="1" destOrd="0" presId="urn:microsoft.com/office/officeart/2005/8/layout/hierarchy6"/>
    <dgm:cxn modelId="{2DC345F7-39E2-4DFF-91A2-A19CE28FAEFC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 custT="1"/>
      <dgm:spPr/>
      <dgm:t>
        <a:bodyPr/>
        <a:lstStyle/>
        <a:p>
          <a:pPr algn="ctr"/>
          <a:r>
            <a:rPr lang="pl-PL" sz="1800" dirty="0"/>
            <a:t>1. Obliczenie zapotrzebowania netto – Planowanie zapasu podręcznego .</a:t>
          </a:r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 custT="1"/>
      <dgm:spPr/>
      <dgm:t>
        <a:bodyPr/>
        <a:lstStyle/>
        <a:p>
          <a:pPr algn="just"/>
          <a:r>
            <a:rPr lang="pl-PL" sz="1600" dirty="0"/>
            <a:t>2. </a:t>
          </a:r>
          <a:r>
            <a:rPr lang="pl-PL" sz="1600" dirty="0" err="1"/>
            <a:t>Partiowanie</a:t>
          </a:r>
          <a:r>
            <a:rPr lang="pl-PL" sz="1600" dirty="0"/>
            <a:t> to proces mający na celu znalezienie wielkości zamówienia lub partii produkcyjnej w każdej sieci dystrybucji. Istnieje kilka metod </a:t>
          </a:r>
          <a:r>
            <a:rPr lang="pl-PL" sz="1600" dirty="0" err="1"/>
            <a:t>partiowania</a:t>
          </a:r>
          <a:r>
            <a:rPr lang="pl-PL" sz="1600" dirty="0"/>
            <a:t>.</a:t>
          </a:r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 custT="1"/>
      <dgm:spPr/>
      <dgm:t>
        <a:bodyPr/>
        <a:lstStyle/>
        <a:p>
          <a:pPr algn="just"/>
          <a:r>
            <a:rPr lang="pl-PL" sz="1800" dirty="0"/>
            <a:t>3. </a:t>
          </a:r>
          <a:r>
            <a:rPr lang="pl-PL" sz="1800" dirty="0" err="1"/>
            <a:t>Offsetting</a:t>
          </a:r>
          <a:r>
            <a:rPr lang="pl-PL" sz="1800" dirty="0"/>
            <a:t> to ilość zamówienia, która ma zostać zamówiona w zaplanowanym okresie</a:t>
          </a:r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 custT="1"/>
      <dgm:spPr/>
      <dgm:t>
        <a:bodyPr/>
        <a:lstStyle/>
        <a:p>
          <a:r>
            <a:rPr lang="pl-PL" sz="1800" dirty="0"/>
            <a:t>4</a:t>
          </a:r>
          <a:r>
            <a:rPr lang="en-US" sz="1800" dirty="0"/>
            <a:t>. </a:t>
          </a:r>
          <a:r>
            <a:rPr lang="pl-PL" sz="1800" dirty="0"/>
            <a:t>Eksplozja – całkowity koszt zapasów i dystrybucji </a:t>
          </a:r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Metody optymalizacyjne</a:t>
          </a:r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Rodzaj rozwiązywanego zadania</a:t>
          </a:r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Metody programowania liniowego</a:t>
          </a:r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Metody optymalizacji nieliniowej</a:t>
          </a:r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Ograniczenia</a:t>
          </a:r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600" kern="1200" dirty="0"/>
            <a:t>Bez ograniczeń</a:t>
          </a:r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600" kern="1200" dirty="0"/>
            <a:t>Z ograniczeniami</a:t>
          </a:r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Wymiar problemu</a:t>
          </a:r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Jednowymiarowe</a:t>
          </a:r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Wielowymiarowe</a:t>
          </a:r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Kryteria optymalizacyjne</a:t>
          </a:r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Jednokryterialne</a:t>
          </a:r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Wielokryterialne</a:t>
          </a:r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870389" y="2353"/>
          <a:ext cx="1457200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całkowita magazynu brutto</a:t>
          </a:r>
        </a:p>
      </dsp:txBody>
      <dsp:txXfrm>
        <a:off x="887483" y="19447"/>
        <a:ext cx="1423012" cy="549447"/>
      </dsp:txXfrm>
    </dsp:sp>
    <dsp:sp modelId="{3B50A2D5-B19F-4CF5-8A02-E3045A149FD8}">
      <dsp:nvSpPr>
        <dsp:cNvPr id="0" name=""/>
        <dsp:cNvSpPr/>
      </dsp:nvSpPr>
      <dsp:spPr>
        <a:xfrm>
          <a:off x="862641" y="585988"/>
          <a:ext cx="736348" cy="233454"/>
        </a:xfrm>
        <a:custGeom>
          <a:avLst/>
          <a:gdLst/>
          <a:ahLst/>
          <a:cxnLst/>
          <a:rect l="0" t="0" r="0" b="0"/>
          <a:pathLst>
            <a:path>
              <a:moveTo>
                <a:pt x="736348" y="0"/>
              </a:moveTo>
              <a:lnTo>
                <a:pt x="736348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F4A30-A814-4476-94BE-4C38C86B0BE4}">
      <dsp:nvSpPr>
        <dsp:cNvPr id="0" name=""/>
        <dsp:cNvSpPr/>
      </dsp:nvSpPr>
      <dsp:spPr>
        <a:xfrm>
          <a:off x="245262" y="819442"/>
          <a:ext cx="1234756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konstrukcji </a:t>
          </a:r>
        </a:p>
      </dsp:txBody>
      <dsp:txXfrm>
        <a:off x="262356" y="836536"/>
        <a:ext cx="1200568" cy="549447"/>
      </dsp:txXfrm>
    </dsp:sp>
    <dsp:sp modelId="{646E0ED6-B35D-47E0-AD16-4788D04CDE74}">
      <dsp:nvSpPr>
        <dsp:cNvPr id="0" name=""/>
        <dsp:cNvSpPr/>
      </dsp:nvSpPr>
      <dsp:spPr>
        <a:xfrm>
          <a:off x="1598989" y="585988"/>
          <a:ext cx="748696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748696" y="116727"/>
              </a:lnTo>
              <a:lnTo>
                <a:pt x="748696" y="2334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5DF1B-FF8C-471B-9820-11E5CCD520C0}">
      <dsp:nvSpPr>
        <dsp:cNvPr id="0" name=""/>
        <dsp:cNvSpPr/>
      </dsp:nvSpPr>
      <dsp:spPr>
        <a:xfrm>
          <a:off x="1742655" y="819442"/>
          <a:ext cx="1210060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 netto</a:t>
          </a:r>
        </a:p>
      </dsp:txBody>
      <dsp:txXfrm>
        <a:off x="1759749" y="836536"/>
        <a:ext cx="1175872" cy="549447"/>
      </dsp:txXfrm>
    </dsp:sp>
    <dsp:sp modelId="{1DC925A2-5A8E-4BAF-B16D-A87D84957D87}">
      <dsp:nvSpPr>
        <dsp:cNvPr id="0" name=""/>
        <dsp:cNvSpPr/>
      </dsp:nvSpPr>
      <dsp:spPr>
        <a:xfrm>
          <a:off x="837388" y="1403078"/>
          <a:ext cx="1510296" cy="233454"/>
        </a:xfrm>
        <a:custGeom>
          <a:avLst/>
          <a:gdLst/>
          <a:ahLst/>
          <a:cxnLst/>
          <a:rect l="0" t="0" r="0" b="0"/>
          <a:pathLst>
            <a:path>
              <a:moveTo>
                <a:pt x="1510296" y="0"/>
              </a:moveTo>
              <a:lnTo>
                <a:pt x="1510296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002C-1EA7-4921-9F82-BFAD0A982CF7}">
      <dsp:nvSpPr>
        <dsp:cNvPr id="0" name=""/>
        <dsp:cNvSpPr/>
      </dsp:nvSpPr>
      <dsp:spPr>
        <a:xfrm>
          <a:off x="126126" y="1636532"/>
          <a:ext cx="1422524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 komunikacyjna</a:t>
          </a:r>
        </a:p>
      </dsp:txBody>
      <dsp:txXfrm>
        <a:off x="143220" y="1653626"/>
        <a:ext cx="1388336" cy="549447"/>
      </dsp:txXfrm>
    </dsp:sp>
    <dsp:sp modelId="{E32E9B8E-771A-4C04-A022-A02559E0B848}">
      <dsp:nvSpPr>
        <dsp:cNvPr id="0" name=""/>
        <dsp:cNvSpPr/>
      </dsp:nvSpPr>
      <dsp:spPr>
        <a:xfrm>
          <a:off x="2347685" y="1403078"/>
          <a:ext cx="111865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111865" y="116727"/>
              </a:lnTo>
              <a:lnTo>
                <a:pt x="111865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E2E51-FE9E-44A0-B7E1-327BEE9029CA}">
      <dsp:nvSpPr>
        <dsp:cNvPr id="0" name=""/>
        <dsp:cNvSpPr/>
      </dsp:nvSpPr>
      <dsp:spPr>
        <a:xfrm>
          <a:off x="1811286" y="1636532"/>
          <a:ext cx="1296528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 usługowa</a:t>
          </a:r>
        </a:p>
      </dsp:txBody>
      <dsp:txXfrm>
        <a:off x="1828380" y="1653626"/>
        <a:ext cx="1262340" cy="549447"/>
      </dsp:txXfrm>
    </dsp:sp>
    <dsp:sp modelId="{AFC46D7F-BBF6-4051-AE7D-75A19DC4C13F}">
      <dsp:nvSpPr>
        <dsp:cNvPr id="0" name=""/>
        <dsp:cNvSpPr/>
      </dsp:nvSpPr>
      <dsp:spPr>
        <a:xfrm>
          <a:off x="2347685" y="1403078"/>
          <a:ext cx="1622162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1622162" y="116727"/>
              </a:lnTo>
              <a:lnTo>
                <a:pt x="1622162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2C21B-097D-4D65-A057-2A36DC747A79}">
      <dsp:nvSpPr>
        <dsp:cNvPr id="0" name=""/>
        <dsp:cNvSpPr/>
      </dsp:nvSpPr>
      <dsp:spPr>
        <a:xfrm>
          <a:off x="3370451" y="1636532"/>
          <a:ext cx="1198793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użytkowa</a:t>
          </a:r>
        </a:p>
      </dsp:txBody>
      <dsp:txXfrm>
        <a:off x="3387545" y="1653626"/>
        <a:ext cx="1164605" cy="549447"/>
      </dsp:txXfrm>
    </dsp:sp>
    <dsp:sp modelId="{1101BC8F-48C9-4D84-AE35-7C2DE6D4008E}">
      <dsp:nvSpPr>
        <dsp:cNvPr id="0" name=""/>
        <dsp:cNvSpPr/>
      </dsp:nvSpPr>
      <dsp:spPr>
        <a:xfrm>
          <a:off x="3261300" y="2220168"/>
          <a:ext cx="708548" cy="233454"/>
        </a:xfrm>
        <a:custGeom>
          <a:avLst/>
          <a:gdLst/>
          <a:ahLst/>
          <a:cxnLst/>
          <a:rect l="0" t="0" r="0" b="0"/>
          <a:pathLst>
            <a:path>
              <a:moveTo>
                <a:pt x="708548" y="0"/>
              </a:moveTo>
              <a:lnTo>
                <a:pt x="708548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DD4A1-BFE7-486C-B63A-3D1DC7316539}">
      <dsp:nvSpPr>
        <dsp:cNvPr id="0" name=""/>
        <dsp:cNvSpPr/>
      </dsp:nvSpPr>
      <dsp:spPr>
        <a:xfrm>
          <a:off x="2663724" y="2453622"/>
          <a:ext cx="1195151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 pomocnicza</a:t>
          </a:r>
        </a:p>
      </dsp:txBody>
      <dsp:txXfrm>
        <a:off x="2680818" y="2470716"/>
        <a:ext cx="1160963" cy="549447"/>
      </dsp:txXfrm>
    </dsp:sp>
    <dsp:sp modelId="{1C458D98-F0FD-42C4-97CA-CF1692A0379D}">
      <dsp:nvSpPr>
        <dsp:cNvPr id="0" name=""/>
        <dsp:cNvSpPr/>
      </dsp:nvSpPr>
      <dsp:spPr>
        <a:xfrm>
          <a:off x="3969848" y="2220168"/>
          <a:ext cx="728893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728893" y="116727"/>
              </a:lnTo>
              <a:lnTo>
                <a:pt x="728893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10E45-5504-4AD4-BE48-3B442972A8CB}">
      <dsp:nvSpPr>
        <dsp:cNvPr id="0" name=""/>
        <dsp:cNvSpPr/>
      </dsp:nvSpPr>
      <dsp:spPr>
        <a:xfrm>
          <a:off x="4121511" y="2453622"/>
          <a:ext cx="1154460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 podstawowa</a:t>
          </a:r>
        </a:p>
      </dsp:txBody>
      <dsp:txXfrm>
        <a:off x="4138605" y="2470716"/>
        <a:ext cx="1120272" cy="549447"/>
      </dsp:txXfrm>
    </dsp:sp>
    <dsp:sp modelId="{B3F42C12-211D-4B7E-BC96-4DB06F425F3F}">
      <dsp:nvSpPr>
        <dsp:cNvPr id="0" name=""/>
        <dsp:cNvSpPr/>
      </dsp:nvSpPr>
      <dsp:spPr>
        <a:xfrm>
          <a:off x="3256682" y="3037258"/>
          <a:ext cx="1442059" cy="233454"/>
        </a:xfrm>
        <a:custGeom>
          <a:avLst/>
          <a:gdLst/>
          <a:ahLst/>
          <a:cxnLst/>
          <a:rect l="0" t="0" r="0" b="0"/>
          <a:pathLst>
            <a:path>
              <a:moveTo>
                <a:pt x="1442059" y="0"/>
              </a:moveTo>
              <a:lnTo>
                <a:pt x="1442059" y="116727"/>
              </a:lnTo>
              <a:lnTo>
                <a:pt x="0" y="116727"/>
              </a:lnTo>
              <a:lnTo>
                <a:pt x="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94079-D92C-4D59-B3DF-AF81C5EF8CE4}">
      <dsp:nvSpPr>
        <dsp:cNvPr id="0" name=""/>
        <dsp:cNvSpPr/>
      </dsp:nvSpPr>
      <dsp:spPr>
        <a:xfrm>
          <a:off x="2587717" y="3270712"/>
          <a:ext cx="1337929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 manipulacyjna</a:t>
          </a:r>
        </a:p>
      </dsp:txBody>
      <dsp:txXfrm>
        <a:off x="2604811" y="3287806"/>
        <a:ext cx="1303741" cy="549447"/>
      </dsp:txXfrm>
    </dsp:sp>
    <dsp:sp modelId="{4D81F3BB-104D-4A33-84A7-D52CD80CB4FA}">
      <dsp:nvSpPr>
        <dsp:cNvPr id="0" name=""/>
        <dsp:cNvSpPr/>
      </dsp:nvSpPr>
      <dsp:spPr>
        <a:xfrm>
          <a:off x="4653021" y="3037258"/>
          <a:ext cx="91440" cy="233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727"/>
              </a:lnTo>
              <a:lnTo>
                <a:pt x="125710" y="116727"/>
              </a:lnTo>
              <a:lnTo>
                <a:pt x="125710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6B534-0077-4BD8-9CCA-6FAAD5FA6E5F}">
      <dsp:nvSpPr>
        <dsp:cNvPr id="0" name=""/>
        <dsp:cNvSpPr/>
      </dsp:nvSpPr>
      <dsp:spPr>
        <a:xfrm>
          <a:off x="4188282" y="3270712"/>
          <a:ext cx="1180898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składowania</a:t>
          </a:r>
        </a:p>
      </dsp:txBody>
      <dsp:txXfrm>
        <a:off x="4205376" y="3287806"/>
        <a:ext cx="1146710" cy="549447"/>
      </dsp:txXfrm>
    </dsp:sp>
    <dsp:sp modelId="{62721591-D86F-4277-A8AC-0352896253E8}">
      <dsp:nvSpPr>
        <dsp:cNvPr id="0" name=""/>
        <dsp:cNvSpPr/>
      </dsp:nvSpPr>
      <dsp:spPr>
        <a:xfrm>
          <a:off x="4698741" y="3037258"/>
          <a:ext cx="1522049" cy="23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7"/>
              </a:lnTo>
              <a:lnTo>
                <a:pt x="1522049" y="116727"/>
              </a:lnTo>
              <a:lnTo>
                <a:pt x="1522049" y="2334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A8151-C646-4006-A6F7-5F9B05C7E2B2}">
      <dsp:nvSpPr>
        <dsp:cNvPr id="0" name=""/>
        <dsp:cNvSpPr/>
      </dsp:nvSpPr>
      <dsp:spPr>
        <a:xfrm>
          <a:off x="5631817" y="3270712"/>
          <a:ext cx="1177948" cy="5836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imes New Roman" pitchFamily="18" charset="0"/>
              <a:cs typeface="Times New Roman" pitchFamily="18" charset="0"/>
            </a:rPr>
            <a:t>Powierzchnia  przyjęcia / wydania</a:t>
          </a:r>
        </a:p>
      </dsp:txBody>
      <dsp:txXfrm>
        <a:off x="5648911" y="3287806"/>
        <a:ext cx="1143760" cy="549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61058" y="1360808"/>
          <a:ext cx="118246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sp:txBody>
      <dsp:txXfrm>
        <a:off x="878375" y="1378125"/>
        <a:ext cx="1147833" cy="556599"/>
      </dsp:txXfrm>
    </dsp:sp>
    <dsp:sp modelId="{8C1CF681-136E-45A2-98E5-01ED0100E347}">
      <dsp:nvSpPr>
        <dsp:cNvPr id="0" name=""/>
        <dsp:cNvSpPr/>
      </dsp:nvSpPr>
      <dsp:spPr>
        <a:xfrm>
          <a:off x="2043526" y="1640362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68195" y="1644600"/>
        <a:ext cx="23649" cy="23649"/>
      </dsp:txXfrm>
    </dsp:sp>
    <dsp:sp modelId="{F95906E8-9770-456D-8E25-9EDA43C5414F}">
      <dsp:nvSpPr>
        <dsp:cNvPr id="0" name=""/>
        <dsp:cNvSpPr/>
      </dsp:nvSpPr>
      <dsp:spPr>
        <a:xfrm>
          <a:off x="2516513" y="1360808"/>
          <a:ext cx="118246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sp:txBody>
      <dsp:txXfrm>
        <a:off x="2533830" y="1378125"/>
        <a:ext cx="1147833" cy="556599"/>
      </dsp:txXfrm>
    </dsp:sp>
    <dsp:sp modelId="{E2410318-E53B-47A6-A4E2-24A2261CC313}">
      <dsp:nvSpPr>
        <dsp:cNvPr id="0" name=""/>
        <dsp:cNvSpPr/>
      </dsp:nvSpPr>
      <dsp:spPr>
        <a:xfrm rot="17350740">
          <a:off x="3215600" y="960444"/>
          <a:ext cx="1439748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99480" y="940512"/>
        <a:ext cx="71987" cy="71987"/>
      </dsp:txXfrm>
    </dsp:sp>
    <dsp:sp modelId="{D336EC1D-5DCA-4C23-9050-0EE7EDC9506F}">
      <dsp:nvSpPr>
        <dsp:cNvPr id="0" name=""/>
        <dsp:cNvSpPr/>
      </dsp:nvSpPr>
      <dsp:spPr>
        <a:xfrm>
          <a:off x="4171967" y="970"/>
          <a:ext cx="127785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sp:txBody>
      <dsp:txXfrm>
        <a:off x="4189284" y="18287"/>
        <a:ext cx="1243223" cy="556599"/>
      </dsp:txXfrm>
    </dsp:sp>
    <dsp:sp modelId="{A6C828D7-324F-4227-B99F-8AEC127CAA8F}">
      <dsp:nvSpPr>
        <dsp:cNvPr id="0" name=""/>
        <dsp:cNvSpPr/>
      </dsp:nvSpPr>
      <dsp:spPr>
        <a:xfrm>
          <a:off x="5449824" y="280525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74493" y="284762"/>
        <a:ext cx="23649" cy="23649"/>
      </dsp:txXfrm>
    </dsp:sp>
    <dsp:sp modelId="{60D89080-6AC0-48EB-8894-5DE78058213E}">
      <dsp:nvSpPr>
        <dsp:cNvPr id="0" name=""/>
        <dsp:cNvSpPr/>
      </dsp:nvSpPr>
      <dsp:spPr>
        <a:xfrm>
          <a:off x="5922811" y="970"/>
          <a:ext cx="56792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39445" y="17604"/>
        <a:ext cx="534659" cy="557965"/>
      </dsp:txXfrm>
    </dsp:sp>
    <dsp:sp modelId="{D9586618-C034-4054-91F5-B08BF27D297E}">
      <dsp:nvSpPr>
        <dsp:cNvPr id="0" name=""/>
        <dsp:cNvSpPr/>
      </dsp:nvSpPr>
      <dsp:spPr>
        <a:xfrm rot="18289469">
          <a:off x="3521346" y="1300403"/>
          <a:ext cx="828254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14767" y="1295759"/>
        <a:ext cx="41412" cy="41412"/>
      </dsp:txXfrm>
    </dsp:sp>
    <dsp:sp modelId="{9A652884-EDDF-4A1B-AEE8-F78D50B6C66C}">
      <dsp:nvSpPr>
        <dsp:cNvPr id="0" name=""/>
        <dsp:cNvSpPr/>
      </dsp:nvSpPr>
      <dsp:spPr>
        <a:xfrm>
          <a:off x="4171967" y="680889"/>
          <a:ext cx="1267238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sp:txBody>
      <dsp:txXfrm>
        <a:off x="4189284" y="698206"/>
        <a:ext cx="1232604" cy="556599"/>
      </dsp:txXfrm>
    </dsp:sp>
    <dsp:sp modelId="{DE02E81F-72A1-4DD3-BAFF-5FC5546FB9FA}">
      <dsp:nvSpPr>
        <dsp:cNvPr id="0" name=""/>
        <dsp:cNvSpPr/>
      </dsp:nvSpPr>
      <dsp:spPr>
        <a:xfrm>
          <a:off x="5439206" y="960444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63874" y="964681"/>
        <a:ext cx="23649" cy="23649"/>
      </dsp:txXfrm>
    </dsp:sp>
    <dsp:sp modelId="{370765EB-D9A0-431C-9FD8-ACF54EE9127D}">
      <dsp:nvSpPr>
        <dsp:cNvPr id="0" name=""/>
        <dsp:cNvSpPr/>
      </dsp:nvSpPr>
      <dsp:spPr>
        <a:xfrm>
          <a:off x="5912193" y="680889"/>
          <a:ext cx="55418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28425" y="697121"/>
        <a:ext cx="521723" cy="558769"/>
      </dsp:txXfrm>
    </dsp:sp>
    <dsp:sp modelId="{14F28EC6-33E8-4953-9540-B291E5F29496}">
      <dsp:nvSpPr>
        <dsp:cNvPr id="0" name=""/>
        <dsp:cNvSpPr/>
      </dsp:nvSpPr>
      <dsp:spPr>
        <a:xfrm>
          <a:off x="3698980" y="1640362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23649" y="1644600"/>
        <a:ext cx="23649" cy="23649"/>
      </dsp:txXfrm>
    </dsp:sp>
    <dsp:sp modelId="{A7278AA7-A24D-4A2C-96AD-4EF7F4C08796}">
      <dsp:nvSpPr>
        <dsp:cNvPr id="0" name=""/>
        <dsp:cNvSpPr/>
      </dsp:nvSpPr>
      <dsp:spPr>
        <a:xfrm>
          <a:off x="4171967" y="1360808"/>
          <a:ext cx="1297533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sp:txBody>
      <dsp:txXfrm>
        <a:off x="4189284" y="1378125"/>
        <a:ext cx="1262899" cy="556599"/>
      </dsp:txXfrm>
    </dsp:sp>
    <dsp:sp modelId="{28F207F9-B648-446C-9F49-3FB9ACB2D4DB}">
      <dsp:nvSpPr>
        <dsp:cNvPr id="0" name=""/>
        <dsp:cNvSpPr/>
      </dsp:nvSpPr>
      <dsp:spPr>
        <a:xfrm>
          <a:off x="5469500" y="1640362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94169" y="1644600"/>
        <a:ext cx="23649" cy="23649"/>
      </dsp:txXfrm>
    </dsp:sp>
    <dsp:sp modelId="{34C53C67-4D95-4E64-AA13-6D90FC7C3B76}">
      <dsp:nvSpPr>
        <dsp:cNvPr id="0" name=""/>
        <dsp:cNvSpPr/>
      </dsp:nvSpPr>
      <dsp:spPr>
        <a:xfrm>
          <a:off x="5942487" y="1360808"/>
          <a:ext cx="527025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57923" y="1376244"/>
        <a:ext cx="496153" cy="560361"/>
      </dsp:txXfrm>
    </dsp:sp>
    <dsp:sp modelId="{E093A2CD-1AD8-49B0-9540-1427A8DCAFB1}">
      <dsp:nvSpPr>
        <dsp:cNvPr id="0" name=""/>
        <dsp:cNvSpPr/>
      </dsp:nvSpPr>
      <dsp:spPr>
        <a:xfrm rot="3310531">
          <a:off x="3521346" y="1980322"/>
          <a:ext cx="828254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14767" y="1975678"/>
        <a:ext cx="41412" cy="41412"/>
      </dsp:txXfrm>
    </dsp:sp>
    <dsp:sp modelId="{36819D74-7630-4EA0-850B-A4810A61EBB2}">
      <dsp:nvSpPr>
        <dsp:cNvPr id="0" name=""/>
        <dsp:cNvSpPr/>
      </dsp:nvSpPr>
      <dsp:spPr>
        <a:xfrm>
          <a:off x="4171967" y="2040726"/>
          <a:ext cx="1286914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sp:txBody>
      <dsp:txXfrm>
        <a:off x="4189284" y="2058043"/>
        <a:ext cx="1252280" cy="556599"/>
      </dsp:txXfrm>
    </dsp:sp>
    <dsp:sp modelId="{5C76E288-FB50-4069-A1A8-09BA21E532D3}">
      <dsp:nvSpPr>
        <dsp:cNvPr id="0" name=""/>
        <dsp:cNvSpPr/>
      </dsp:nvSpPr>
      <dsp:spPr>
        <a:xfrm>
          <a:off x="5458882" y="2320281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83551" y="2324519"/>
        <a:ext cx="23649" cy="23649"/>
      </dsp:txXfrm>
    </dsp:sp>
    <dsp:sp modelId="{AB445D95-F54B-4E99-8D64-529AFD966FF4}">
      <dsp:nvSpPr>
        <dsp:cNvPr id="0" name=""/>
        <dsp:cNvSpPr/>
      </dsp:nvSpPr>
      <dsp:spPr>
        <a:xfrm>
          <a:off x="5931869" y="2040726"/>
          <a:ext cx="53053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5947408" y="2056265"/>
        <a:ext cx="499459" cy="560155"/>
      </dsp:txXfrm>
    </dsp:sp>
    <dsp:sp modelId="{B35037FE-DFE9-4266-B6CE-D5AC769FEB5B}">
      <dsp:nvSpPr>
        <dsp:cNvPr id="0" name=""/>
        <dsp:cNvSpPr/>
      </dsp:nvSpPr>
      <dsp:spPr>
        <a:xfrm rot="4249260">
          <a:off x="3215600" y="2320281"/>
          <a:ext cx="1439748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99480" y="2300350"/>
        <a:ext cx="71987" cy="71987"/>
      </dsp:txXfrm>
    </dsp:sp>
    <dsp:sp modelId="{194CA964-9BA0-4EF1-B7D2-249985ACFEAA}">
      <dsp:nvSpPr>
        <dsp:cNvPr id="0" name=""/>
        <dsp:cNvSpPr/>
      </dsp:nvSpPr>
      <dsp:spPr>
        <a:xfrm>
          <a:off x="4171967" y="2720645"/>
          <a:ext cx="1342963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sp:txBody>
      <dsp:txXfrm>
        <a:off x="4189284" y="2737962"/>
        <a:ext cx="1308329" cy="556599"/>
      </dsp:txXfrm>
    </dsp:sp>
    <dsp:sp modelId="{2F50352A-97CD-49C0-99AD-A4100515D107}">
      <dsp:nvSpPr>
        <dsp:cNvPr id="0" name=""/>
        <dsp:cNvSpPr/>
      </dsp:nvSpPr>
      <dsp:spPr>
        <a:xfrm>
          <a:off x="5514931" y="3000200"/>
          <a:ext cx="472986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39600" y="3004437"/>
        <a:ext cx="23649" cy="23649"/>
      </dsp:txXfrm>
    </dsp:sp>
    <dsp:sp modelId="{D477A3B2-6669-4313-B36B-F57C4FA12121}">
      <dsp:nvSpPr>
        <dsp:cNvPr id="0" name=""/>
        <dsp:cNvSpPr/>
      </dsp:nvSpPr>
      <dsp:spPr>
        <a:xfrm>
          <a:off x="5987918" y="2720645"/>
          <a:ext cx="511097" cy="591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Klient</a:t>
          </a:r>
        </a:p>
      </dsp:txBody>
      <dsp:txXfrm>
        <a:off x="6002888" y="2735615"/>
        <a:ext cx="481157" cy="56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Dostawca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centralny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1</a:t>
          </a: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Magazyn regionalny n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1. Obliczenie zapotrzebowania netto – Planowanie zapasu podręcznego .</a:t>
          </a:r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2. </a:t>
          </a:r>
          <a:r>
            <a:rPr lang="pl-PL" sz="1600" kern="1200" dirty="0" err="1"/>
            <a:t>Partiowanie</a:t>
          </a:r>
          <a:r>
            <a:rPr lang="pl-PL" sz="1600" kern="1200" dirty="0"/>
            <a:t> to proces mający na celu znalezienie wielkości zamówienia lub partii produkcyjnej w każdej sieci dystrybucji. Istnieje kilka metod </a:t>
          </a:r>
          <a:r>
            <a:rPr lang="pl-PL" sz="1600" kern="1200" dirty="0" err="1"/>
            <a:t>partiowania</a:t>
          </a:r>
          <a:r>
            <a:rPr lang="pl-PL" sz="1600" kern="1200" dirty="0"/>
            <a:t>.</a:t>
          </a:r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3. </a:t>
          </a:r>
          <a:r>
            <a:rPr lang="pl-PL" sz="1800" kern="1200" dirty="0" err="1"/>
            <a:t>Offsetting</a:t>
          </a:r>
          <a:r>
            <a:rPr lang="pl-PL" sz="1800" kern="1200" dirty="0"/>
            <a:t> to ilość zamówienia, która ma zostać zamówiona w zaplanowanym okresie</a:t>
          </a:r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4</a:t>
          </a:r>
          <a:r>
            <a:rPr lang="en-US" sz="1800" kern="1200" dirty="0"/>
            <a:t>. </a:t>
          </a:r>
          <a:r>
            <a:rPr lang="pl-PL" sz="1800" kern="1200" dirty="0"/>
            <a:t>Eksplozja – całkowity koszt zapasów i dystrybucji </a:t>
          </a:r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82A69B-ECED-2B0A-905A-483347CC7E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19718"/>
            <a:ext cx="703925" cy="6024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B8C581-3BC8-45CD-95EF-5549728A54DC}"/>
              </a:ext>
            </a:extLst>
          </p:cNvPr>
          <p:cNvSpPr txBox="1"/>
          <p:nvPr userDrawn="1"/>
        </p:nvSpPr>
        <p:spPr>
          <a:xfrm>
            <a:off x="7392450" y="6166976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297317" y="3280048"/>
            <a:ext cx="5902241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</a:t>
            </a:r>
            <a:b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zarządzaniu łańcuchem dostaw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64754" y="4917601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C58C3E-4998-66B3-36C3-15D7644AF21E}"/>
              </a:ext>
            </a:extLst>
          </p:cNvPr>
          <p:cNvSpPr txBox="1">
            <a:spLocks/>
          </p:cNvSpPr>
          <p:nvPr/>
        </p:nvSpPr>
        <p:spPr>
          <a:xfrm>
            <a:off x="5532288" y="429442"/>
            <a:ext cx="5432301" cy="2585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400" dirty="0"/>
              <a:t>Zaawansowane zastosowanie arkusza kalkulacyjnego </a:t>
            </a:r>
            <a:br>
              <a:rPr lang="pl-PL" sz="3400" dirty="0"/>
            </a:br>
            <a:r>
              <a:rPr lang="pl-PL" sz="3400" dirty="0"/>
              <a:t>do analizy danych logistycznych  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pl-PL" dirty="0"/>
              <a:t>Część powierzchni magazynu, obejmująca rzut poziomy najmniejszej powtarzalnej części dwóch rzędów lub bloków jednostek ładunkowych (pjł) wraz z luzami manipulacyjnymi przy składowaniu oraz drogą manipulacyjną między nim to moduł magazynowy;</a:t>
            </a:r>
          </a:p>
          <a:p>
            <a:pPr algn="just">
              <a:lnSpc>
                <a:spcPct val="130000"/>
              </a:lnSpc>
            </a:pPr>
            <a:r>
              <a:rPr lang="pl-PL" dirty="0"/>
              <a:t>Moduły magazynowe dla składowania rzędowego bez urządzeń mogą był ułożone na dwa sposoby: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6148" y="649287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8200" y="5442567"/>
            <a:ext cx="5098879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Moduł magazynowy dla składowania rzędowego bez urządzeń z prostopadłym  ułożeniem paletowych jednostek ładunkowych</a:t>
            </a:r>
          </a:p>
          <a:p>
            <a:endParaRPr lang="pl-PL" sz="1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495235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6096000" y="5460866"/>
            <a:ext cx="6096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Moduł magazynowy dla składowania rzędowego bez urządzeń </a:t>
            </a:r>
          </a:p>
          <a:p>
            <a:pPr algn="ctr"/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równoległym ułożeniem paletowych jednostek ładunkowych</a:t>
            </a:r>
          </a:p>
          <a:p>
            <a:endParaRPr lang="pl-PL" sz="1100" dirty="0"/>
          </a:p>
        </p:txBody>
      </p:sp>
      <p:sp>
        <p:nvSpPr>
          <p:cNvPr id="11" name="Tytuł 3">
            <a:extLst>
              <a:ext uri="{FF2B5EF4-FFF2-40B4-BE49-F238E27FC236}">
                <a16:creationId xmlns:a16="http://schemas.microsoft.com/office/drawing/2014/main" id="{800BB37F-9E2F-F898-4257-ABDFB3CA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Powierzchnia magazynu - składowanie</a:t>
            </a:r>
          </a:p>
        </p:txBody>
      </p:sp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0902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200" dirty="0">
                <a:solidFill>
                  <a:srgbClr val="1065AB"/>
                </a:solidFill>
              </a:rPr>
              <a:t>Pole powierzchni modułu magazynowego dla składowania rzędowego bez urządzeń </a:t>
            </a:r>
            <a:r>
              <a:rPr lang="pl-PL" sz="2200" dirty="0"/>
              <a:t>oblicza się ze wzoru</a:t>
            </a:r>
            <a:r>
              <a:rPr lang="en-US" sz="2200" dirty="0"/>
              <a:t>: </a:t>
            </a:r>
            <a:endParaRPr lang="pl-PL" sz="2200" dirty="0"/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en-US" sz="2400" dirty="0"/>
              <a:t>M = (2 × d + G) × l [m</a:t>
            </a:r>
            <a:r>
              <a:rPr lang="en-US" sz="2400" baseline="30000" dirty="0"/>
              <a:t>2</a:t>
            </a:r>
            <a:r>
              <a:rPr lang="en-US" sz="2400" dirty="0"/>
              <a:t>]</a:t>
            </a:r>
            <a:endParaRPr lang="pl-PL" sz="24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d – szerokość pola </a:t>
            </a:r>
            <a:r>
              <a:rPr lang="pl-PL" sz="2000" dirty="0" err="1"/>
              <a:t>odkładczego</a:t>
            </a:r>
            <a:r>
              <a:rPr lang="pl-PL" sz="2000" dirty="0"/>
              <a:t> [m], </a:t>
            </a:r>
          </a:p>
          <a:p>
            <a:pPr marL="0" indent="0">
              <a:buNone/>
            </a:pPr>
            <a:r>
              <a:rPr lang="pl-PL" sz="2000" dirty="0"/>
              <a:t>G – szerokość drogi manipulacyjnej [m], </a:t>
            </a:r>
          </a:p>
          <a:p>
            <a:pPr marL="0" indent="0">
              <a:buNone/>
            </a:pPr>
            <a:r>
              <a:rPr lang="pl-PL" sz="2000" dirty="0"/>
              <a:t>l – długość pola </a:t>
            </a:r>
            <a:r>
              <a:rPr lang="pl-PL" sz="2000" dirty="0" err="1"/>
              <a:t>odkładczego</a:t>
            </a:r>
            <a:r>
              <a:rPr lang="pl-PL" sz="2000" dirty="0"/>
              <a:t> [m]. 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283385" y="2824438"/>
            <a:ext cx="4575349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20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en-US" sz="20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(2 * [szerokość pola </a:t>
            </a:r>
            <a:r>
              <a:rPr lang="pl-PL" sz="20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odkładczego</a:t>
            </a:r>
            <a:r>
              <a:rPr lang="pl-PL" sz="20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[szerokość drogi manipulacyjnej]) * [długość pola </a:t>
            </a:r>
            <a:r>
              <a:rPr lang="pl-PL" sz="20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odkładczego</a:t>
            </a:r>
            <a:r>
              <a:rPr lang="pl-PL" sz="20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2000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44C5F83E-AD00-54E8-3F14-AB8AB0C3F03F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DEE73DAB-3C5C-41A1-8A51-30650388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Powierzchnia magazynu - składowanie</a:t>
            </a:r>
          </a:p>
        </p:txBody>
      </p:sp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3655323"/>
            <a:ext cx="4678429" cy="55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Moduł magazynowy dla składowania blokowego bez urządzeń</a:t>
            </a:r>
            <a:endParaRPr lang="pl-PL" sz="14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114" y="1743033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8015" y="4259220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546011" y="4787093"/>
            <a:ext cx="4951643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(2 * [szerokość bloku] + [szerokość drogi manipulacyjnej]) * [długość bloku]</a:t>
            </a:r>
            <a:endParaRPr lang="en-US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914916" y="402129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94346" y="1411330"/>
            <a:ext cx="5786886" cy="501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pl-PL" sz="1600" dirty="0">
                <a:solidFill>
                  <a:srgbClr val="1065AB"/>
                </a:solidFill>
              </a:rPr>
              <a:t>Pole powierzchni modułu magazynowego dla składowania blokowego bez urządzeń oblicza się ze wzoru</a:t>
            </a:r>
            <a:endParaRPr lang="pl-PL" sz="1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600" dirty="0"/>
              <a:t>Mb = (2 x f + G) × b = (2 × </a:t>
            </a: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× d + G) × </a:t>
            </a: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× l [m</a:t>
            </a:r>
            <a:r>
              <a:rPr lang="en-US" sz="1600" baseline="30000" dirty="0"/>
              <a:t>2</a:t>
            </a:r>
            <a:r>
              <a:rPr lang="en-US" sz="1600" dirty="0"/>
              <a:t>]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f – szerokość bloku [m],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G – szerokość drogi manipulacyjnej [m],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b – długość bloku [m],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 err="1"/>
              <a:t>nLUz</a:t>
            </a:r>
            <a:r>
              <a:rPr lang="pl-PL" sz="1600" dirty="0"/>
              <a:t> – liczba jednostek ładunkowych w rzędzie bloku,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d – szerokość pola </a:t>
            </a:r>
            <a:r>
              <a:rPr lang="pl-PL" sz="1600" dirty="0" err="1"/>
              <a:t>odkładczego</a:t>
            </a:r>
            <a:r>
              <a:rPr lang="pl-PL" sz="1600" dirty="0"/>
              <a:t> [m],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 err="1"/>
              <a:t>nLUb</a:t>
            </a:r>
            <a:r>
              <a:rPr lang="pl-PL" sz="1600" dirty="0"/>
              <a:t> – liczba rzędów w bloku,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l – długość pola </a:t>
            </a:r>
            <a:r>
              <a:rPr lang="pl-PL" sz="1600" dirty="0" err="1"/>
              <a:t>odkładczego</a:t>
            </a:r>
            <a:r>
              <a:rPr lang="pl-PL" sz="1600" dirty="0"/>
              <a:t> [m].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1600" dirty="0"/>
              <a:t>Pojemność modułu jest równa 2×njrz×nrzb pjł dla składowania w jednym poziomie oraz 2×njrz×nrzb×n pjł dla składowania w stosach przy piętrzeniu w n poziomach</a:t>
            </a:r>
            <a:r>
              <a:rPr lang="en-US" sz="1600" dirty="0"/>
              <a:t>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40515"/>
            <a:ext cx="829499" cy="698359"/>
          </a:xfrm>
          <a:prstGeom prst="rect">
            <a:avLst/>
          </a:prstGeom>
        </p:spPr>
      </p:pic>
      <p:sp>
        <p:nvSpPr>
          <p:cNvPr id="13" name="Tytuł 3">
            <a:extLst>
              <a:ext uri="{FF2B5EF4-FFF2-40B4-BE49-F238E27FC236}">
                <a16:creationId xmlns:a16="http://schemas.microsoft.com/office/drawing/2014/main" id="{1846705E-1F31-5C31-3C20-38F63832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Powierzchnia magazynu - składowanie</a:t>
            </a:r>
          </a:p>
        </p:txBody>
      </p:sp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16818"/>
            <a:ext cx="6647824" cy="52050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1800" dirty="0"/>
              <a:t>Objętość modułu magazynowego w przypadku, gdy zachodzi piętrzenie jednostek ładunkowych, zależy od jego pola powierzchni (</a:t>
            </a:r>
            <a:r>
              <a:rPr lang="pl-PL" sz="1800" dirty="0" err="1"/>
              <a:t>Mb</a:t>
            </a:r>
            <a:r>
              <a:rPr lang="pl-PL" sz="1800" dirty="0"/>
              <a:t>) oraz wysokości, na jaką zostały sformowane </a:t>
            </a:r>
            <a:r>
              <a:rPr lang="pl-PL" sz="1800" dirty="0" err="1"/>
              <a:t>jł</a:t>
            </a:r>
            <a:r>
              <a:rPr lang="pl-PL" sz="1800" dirty="0"/>
              <a:t> (H). Objętość modułu jest obliczana ze wzoru:</a:t>
            </a:r>
          </a:p>
          <a:p>
            <a:pPr marL="0" indent="0" algn="ctr">
              <a:buNone/>
            </a:pPr>
            <a:r>
              <a:rPr lang="pt-BR" sz="1600" dirty="0"/>
              <a:t>VM = [(2 x f + G) x b] x H [m</a:t>
            </a:r>
            <a:r>
              <a:rPr lang="pt-BR" sz="1600" baseline="30000" dirty="0"/>
              <a:t>3</a:t>
            </a:r>
            <a:r>
              <a:rPr lang="pt-BR" sz="1600" dirty="0"/>
              <a:t>]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pt-BR" sz="1600" dirty="0"/>
              <a:t>H = n x h = n x (n</a:t>
            </a:r>
            <a:r>
              <a:rPr lang="pt-BR" sz="1600" baseline="-25000" dirty="0"/>
              <a:t>rh</a:t>
            </a:r>
            <a:r>
              <a:rPr lang="pt-BR" sz="1600" dirty="0"/>
              <a:t> x h</a:t>
            </a:r>
            <a:r>
              <a:rPr lang="pt-BR" sz="1600" baseline="-25000" dirty="0"/>
              <a:t>0</a:t>
            </a:r>
            <a:r>
              <a:rPr lang="pt-BR" sz="1600" dirty="0"/>
              <a:t> + h</a:t>
            </a:r>
            <a:r>
              <a:rPr lang="pt-BR" sz="1600" baseline="-25000" dirty="0"/>
              <a:t>p</a:t>
            </a:r>
            <a:r>
              <a:rPr lang="pt-BR" sz="1600" dirty="0"/>
              <a:t>) [m]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f – szerokość bloku [m], </a:t>
            </a:r>
          </a:p>
          <a:p>
            <a:pPr marL="0" indent="0">
              <a:buNone/>
            </a:pPr>
            <a:r>
              <a:rPr lang="pl-PL" sz="1600" dirty="0"/>
              <a:t>G – szerokość drogi manipulacyjnej [m], </a:t>
            </a:r>
          </a:p>
          <a:p>
            <a:pPr marL="0" indent="0">
              <a:buNone/>
            </a:pPr>
            <a:r>
              <a:rPr lang="pl-PL" sz="1600" dirty="0"/>
              <a:t>b – długość bloku [m], </a:t>
            </a:r>
          </a:p>
          <a:p>
            <a:pPr marL="0" indent="0">
              <a:buNone/>
            </a:pPr>
            <a:r>
              <a:rPr lang="pl-PL" sz="1600" dirty="0"/>
              <a:t>H – wysokość bloku [m], </a:t>
            </a:r>
          </a:p>
          <a:p>
            <a:pPr marL="0" indent="0">
              <a:buNone/>
            </a:pPr>
            <a:r>
              <a:rPr lang="pl-PL" sz="1600" dirty="0"/>
              <a:t>n – liczba spiętrzonych p</a:t>
            </a:r>
            <a:r>
              <a:rPr lang="pl-PL" sz="1600" baseline="-25000" dirty="0"/>
              <a:t>jł</a:t>
            </a:r>
            <a:r>
              <a:rPr lang="pl-PL" sz="1600" dirty="0"/>
              <a:t>,</a:t>
            </a:r>
          </a:p>
          <a:p>
            <a:pPr marL="0" indent="0">
              <a:buNone/>
            </a:pPr>
            <a:r>
              <a:rPr lang="pl-PL" sz="1600" dirty="0"/>
              <a:t>h – wysokość p</a:t>
            </a:r>
            <a:r>
              <a:rPr lang="pl-PL" sz="1600" baseline="-25000" dirty="0"/>
              <a:t>jł</a:t>
            </a:r>
            <a:r>
              <a:rPr lang="pl-PL" sz="1600" dirty="0"/>
              <a:t> [m], </a:t>
            </a:r>
          </a:p>
          <a:p>
            <a:pPr marL="0" indent="0">
              <a:buNone/>
            </a:pPr>
            <a:r>
              <a:rPr lang="pl-PL" sz="1600" dirty="0"/>
              <a:t>n</a:t>
            </a:r>
            <a:r>
              <a:rPr lang="pl-PL" sz="1600" baseline="-25000" dirty="0"/>
              <a:t>rh</a:t>
            </a:r>
            <a:r>
              <a:rPr lang="pl-PL" sz="1600" dirty="0"/>
              <a:t> – liczba warstw na p</a:t>
            </a:r>
            <a:r>
              <a:rPr lang="pl-PL" sz="1600" baseline="-25000" dirty="0"/>
              <a:t>jł </a:t>
            </a:r>
            <a:r>
              <a:rPr lang="pl-PL" sz="1600" dirty="0"/>
              <a:t>, </a:t>
            </a:r>
          </a:p>
          <a:p>
            <a:pPr marL="0" indent="0">
              <a:buNone/>
            </a:pPr>
            <a:r>
              <a:rPr lang="pl-PL" sz="1600" dirty="0"/>
              <a:t>h</a:t>
            </a:r>
            <a:r>
              <a:rPr lang="pl-PL" sz="1600" baseline="-25000" dirty="0"/>
              <a:t>0</a:t>
            </a:r>
            <a:r>
              <a:rPr lang="pl-PL" sz="1600" dirty="0"/>
              <a:t> – wysokość opakowania zbiorczego [m], </a:t>
            </a:r>
          </a:p>
          <a:p>
            <a:pPr marL="0" indent="0">
              <a:buNone/>
            </a:pPr>
            <a:r>
              <a:rPr lang="pl-PL" sz="1600" dirty="0"/>
              <a:t>h</a:t>
            </a:r>
            <a:r>
              <a:rPr lang="pl-PL" sz="1600" baseline="-25000" dirty="0"/>
              <a:t>p</a:t>
            </a:r>
            <a:r>
              <a:rPr lang="pl-PL" sz="1600" dirty="0"/>
              <a:t> – wysokość nośnika [m].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07982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 * [szerokość bloku] + [szerokość drogi manipulacyjnej]) * [długość bloku]} * [wysokość bloku]</a:t>
            </a:r>
            <a:endParaRPr lang="en-US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9A16E4A0-48FF-F1E8-0A44-C00474C274C5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Powierzchnia magazynu - składowanie</a:t>
            </a:r>
            <a:endParaRPr lang="pl-PL" dirty="0"/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F9291000-5228-C482-242E-C5652E980638}"/>
              </a:ext>
            </a:extLst>
          </p:cNvPr>
          <p:cNvSpPr txBox="1">
            <a:spLocks/>
          </p:cNvSpPr>
          <p:nvPr/>
        </p:nvSpPr>
        <p:spPr>
          <a:xfrm>
            <a:off x="4031812" y="6542796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Wybrane metody zarządzania zapasami </a:t>
            </a:r>
            <a:br>
              <a:rPr lang="pl-PL" dirty="0"/>
            </a:br>
            <a:r>
              <a:rPr lang="pl-PL" dirty="0"/>
              <a:t>w łańcuchu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pl-PL" sz="2200" dirty="0">
                <a:solidFill>
                  <a:srgbClr val="1065AB"/>
                </a:solidFill>
              </a:rPr>
              <a:t>Zarządzanie zapasami </a:t>
            </a:r>
            <a:r>
              <a:rPr lang="pl-PL" sz="2200" dirty="0"/>
              <a:t>w łańcuchu dostaw jest kluczowym elementem zapewniającym płynność operacji, minimalizację kosztów i zadowolenie klientów;</a:t>
            </a:r>
          </a:p>
          <a:p>
            <a:pPr algn="just">
              <a:lnSpc>
                <a:spcPct val="130000"/>
              </a:lnSpc>
            </a:pPr>
            <a:r>
              <a:rPr lang="pl-PL" sz="2200" dirty="0"/>
              <a:t>Klasyczna koncepcja zarządzania zapasami pozwala na zarządzanie zapasami w sieci dystrybucji, gdzie są one zazwyczaj rozmieszczone w różnych miejscach;</a:t>
            </a:r>
          </a:p>
          <a:p>
            <a:pPr algn="just">
              <a:lnSpc>
                <a:spcPct val="130000"/>
              </a:lnSpc>
            </a:pPr>
            <a:r>
              <a:rPr lang="pl-PL" sz="2200" dirty="0"/>
              <a:t>Rozwiązanie problemów zapasów znajdujących się w wielu lokalizacjach skupia się przede wszystkim na analizie wielkości zapasów bezpieczeństwa;</a:t>
            </a:r>
          </a:p>
          <a:p>
            <a:pPr algn="just">
              <a:lnSpc>
                <a:spcPct val="130000"/>
              </a:lnSpc>
            </a:pPr>
            <a:r>
              <a:rPr lang="pl-PL" sz="2200" dirty="0">
                <a:solidFill>
                  <a:srgbClr val="1065AB"/>
                </a:solidFill>
              </a:rPr>
              <a:t>Zapas bezpieczeństwa</a:t>
            </a:r>
            <a:r>
              <a:rPr lang="pl-PL" sz="2200" dirty="0"/>
              <a:t> zależy od zmienności popytu w cyklu uzupełnienia zapasu, wyrażonego odchyleniem standardowym popytu w tym okresie oraz współczynnika bezpieczeństwa zależnego od przyjętego poziomu obsługi.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Obliczanie zapasu bezpieczeństwa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349" y="1481669"/>
                <a:ext cx="11076799" cy="456402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Formuła do obliczenia zapasu bezpieczeństwa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pl-PL" sz="1800" b="1" dirty="0"/>
                  <a:t>Z</a:t>
                </a:r>
                <a:r>
                  <a:rPr lang="pl-PL" sz="1800" b="1" baseline="-25000" dirty="0"/>
                  <a:t>B</a:t>
                </a:r>
                <a:r>
                  <a:rPr lang="pl-PL" sz="1800" b="1" dirty="0"/>
                  <a:t> = </a:t>
                </a:r>
                <a:r>
                  <a:rPr lang="pl-PL" sz="1800" b="1" dirty="0">
                    <a:sym typeface="Symbol" panose="05050102010706020507" pitchFamily="18" charset="2"/>
                  </a:rPr>
                  <a:t></a:t>
                </a:r>
                <a:r>
                  <a:rPr lang="pl-PL" sz="1800" b="1" dirty="0"/>
                  <a:t> × </a:t>
                </a:r>
                <a14:m>
                  <m:oMath xmlns:m="http://schemas.openxmlformats.org/officeDocument/2006/math">
                    <m:r>
                      <a:rPr lang="pl-PL" sz="18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l-PL" sz="1800" b="1" baseline="-25000" dirty="0"/>
                  <a:t>PT</a:t>
                </a:r>
                <a:endParaRPr lang="pl-PL" sz="18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We wzorach przyjęto założenie, że we wszystkich punktach obsługi rynku przyjęto ten sam poziom obsługi </a:t>
                </a:r>
                <a:br>
                  <a:rPr lang="pl-PL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L1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L2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L3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...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pl-PL" sz="1800" kern="100" dirty="0">
                  <a:solidFill>
                    <a:srgbClr val="1065AB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Formuła do obliczenia odchylenia standardowego sumy popytów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800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18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l-PL" sz="1800" b="1" baseline="-25000" dirty="0"/>
                  <a:t>(P1+P2+P3+...</a:t>
                </a:r>
                <a:r>
                  <a:rPr lang="pl-PL" sz="1800" b="1" baseline="-25000" dirty="0" err="1"/>
                  <a:t>Pn</a:t>
                </a:r>
                <a:r>
                  <a:rPr lang="pl-PL" sz="1800" b="1" baseline="-25000" dirty="0"/>
                  <a:t>)</a:t>
                </a:r>
                <a:r>
                  <a:rPr lang="pl-PL" sz="1800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800" b="1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𝑷𝒏</m:t>
                            </m:r>
                          </m:sub>
                          <m:sup>
                            <m:r>
                              <a:rPr lang="pl-PL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800" b="1" dirty="0"/>
                  <a:t> </a:t>
                </a:r>
                <a:endParaRPr lang="pl-PL" sz="1800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pl-PL" sz="1800" dirty="0"/>
                  <a:t>n – liczba punktów lokalizacji zapasu</a:t>
                </a:r>
              </a:p>
              <a:p>
                <a:r>
                  <a:rPr lang="pl-PL" sz="1800" dirty="0" err="1"/>
                  <a:t>P</a:t>
                </a:r>
                <a:r>
                  <a:rPr lang="pl-PL" sz="1800" baseline="-25000" dirty="0" err="1"/>
                  <a:t>n</a:t>
                </a:r>
                <a:r>
                  <a:rPr lang="pl-PL" sz="1800" dirty="0"/>
                  <a:t> – indywidualna wartość popytu w n-tej lokalizacji zapasu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49" y="1481669"/>
                <a:ext cx="11076799" cy="4564024"/>
              </a:xfrm>
              <a:blipFill>
                <a:blip r:embed="rId2"/>
                <a:stretch>
                  <a:fillRect l="-495" r="-330" b="-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470884" y="139071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497205"/>
                <a:ext cx="11076799" cy="461288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30000"/>
                  </a:lnSpc>
                  <a:buNone/>
                </a:pPr>
                <a:r>
                  <a:rPr lang="pl-PL" sz="2400" dirty="0"/>
                  <a:t>Zapas bezpieczeństwa dla całkowitego popytu obsługiwanego np. z  magazynu centralnego można obliczyć jako</a:t>
                </a:r>
                <a:r>
                  <a:rPr lang="en-US" sz="2400" dirty="0"/>
                  <a:t>:</a:t>
                </a:r>
                <a:endParaRPr lang="pl-PL" sz="24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2192338" indent="0">
                  <a:buNone/>
                </a:pPr>
                <a:r>
                  <a:rPr lang="pl-PL" sz="1900" b="1" dirty="0"/>
                  <a:t>Z</a:t>
                </a:r>
                <a:r>
                  <a:rPr lang="pl-PL" sz="1900" b="1" baseline="-25000" dirty="0"/>
                  <a:t>BC</a:t>
                </a:r>
                <a:r>
                  <a:rPr lang="pl-PL" sz="1900" b="1" dirty="0"/>
                  <a:t> = Z</a:t>
                </a:r>
                <a:r>
                  <a:rPr lang="pl-PL" sz="1900" b="1" baseline="-25000" dirty="0"/>
                  <a:t>B(P1+P2+P3+....+</a:t>
                </a:r>
                <a:r>
                  <a:rPr lang="pl-PL" sz="1900" b="1" baseline="-25000" dirty="0" err="1"/>
                  <a:t>Pn</a:t>
                </a:r>
                <a:r>
                  <a:rPr lang="pl-PL" sz="1900" b="1" baseline="-25000" dirty="0"/>
                  <a:t>)</a:t>
                </a:r>
                <a:r>
                  <a:rPr lang="pl-PL" sz="1900" b="1" dirty="0"/>
                  <a:t> = </a:t>
                </a:r>
                <a:r>
                  <a:rPr lang="pl-PL" sz="1900" b="1" dirty="0">
                    <a:sym typeface="Symbol" panose="05050102010706020507" pitchFamily="18" charset="2"/>
                  </a:rPr>
                  <a:t></a:t>
                </a:r>
                <a:r>
                  <a:rPr lang="pl-PL" sz="1900" b="1" dirty="0"/>
                  <a:t> × </a:t>
                </a:r>
                <a14:m>
                  <m:oMath xmlns:m="http://schemas.openxmlformats.org/officeDocument/2006/math">
                    <m:r>
                      <a:rPr lang="pl-PL" sz="1900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pl-PL" sz="1900" b="1" baseline="-25000" dirty="0"/>
                  <a:t>(P1+P2+P3+...</a:t>
                </a:r>
                <a:r>
                  <a:rPr lang="pl-PL" sz="1900" b="1" baseline="-25000" dirty="0" err="1"/>
                  <a:t>Pn</a:t>
                </a:r>
                <a:r>
                  <a:rPr lang="pl-PL" sz="1900" b="1" baseline="-25000" dirty="0"/>
                  <a:t>) </a:t>
                </a:r>
                <a:r>
                  <a:rPr lang="pl-PL" sz="1900" b="1" dirty="0"/>
                  <a:t>= </a:t>
                </a:r>
              </a:p>
              <a:p>
                <a:pPr marL="2192338" indent="0">
                  <a:buNone/>
                </a:pPr>
                <a:br>
                  <a:rPr lang="pl-PL" sz="1900" b="1" dirty="0"/>
                </a:br>
                <a:r>
                  <a:rPr lang="pl-PL" sz="1900" b="1" dirty="0"/>
                  <a:t>= </a:t>
                </a:r>
                <a:r>
                  <a:rPr lang="pl-PL" sz="1900" b="1" dirty="0">
                    <a:sym typeface="Symbol" panose="05050102010706020507" pitchFamily="18" charset="2"/>
                  </a:rPr>
                  <a:t></a:t>
                </a:r>
                <a:r>
                  <a:rPr lang="pl-PL" sz="1900" b="1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900" b="1" dirty="0"/>
                  <a:t> =</a:t>
                </a:r>
                <a:endParaRPr lang="pl-PL" sz="1900" dirty="0"/>
              </a:p>
              <a:p>
                <a:pPr marL="2192338" indent="0">
                  <a:buNone/>
                </a:pPr>
                <a:r>
                  <a:rPr lang="pl-PL" sz="1900" dirty="0"/>
                  <a:t>=</a:t>
                </a:r>
                <a:r>
                  <a:rPr lang="pl-PL" sz="19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× 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 + ... + </m:t>
                        </m:r>
                        <m:sSup>
                          <m:s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l-PL" sz="1900" b="1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𝑷𝒏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900" b="1" dirty="0"/>
                  <a:t> = </a:t>
                </a:r>
                <a:br>
                  <a:rPr lang="pl-PL" sz="1900" b="1" dirty="0"/>
                </a:br>
                <a:r>
                  <a:rPr lang="pl-PL" sz="19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9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𝑩𝑴</m:t>
                                </m:r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𝑩𝑴</m:t>
                                </m:r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𝑩𝑴</m:t>
                                </m:r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  <m:sup>
                                <m:r>
                                  <a:rPr lang="pl-PL" sz="19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 + ... +</m:t>
                            </m:r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𝑩𝑴𝒏</m:t>
                            </m:r>
                          </m:sub>
                          <m:sup>
                            <m:r>
                              <a:rPr lang="pl-PL" sz="1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pl-PL" sz="1900" dirty="0"/>
              </a:p>
              <a:p>
                <a:pPr marL="0" indent="0" algn="ctr">
                  <a:buNone/>
                </a:pPr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r>
                  <a:rPr lang="pl-PL" sz="2400" dirty="0"/>
                  <a:t>Z</a:t>
                </a:r>
                <a:r>
                  <a:rPr lang="pl-PL" sz="2400" baseline="-25000" dirty="0"/>
                  <a:t>BMC </a:t>
                </a:r>
                <a:r>
                  <a:rPr lang="pl-PL" sz="2400" dirty="0"/>
                  <a:t>– całkowity zapas bezpieczeństwa we wszystkich magazynach,</a:t>
                </a:r>
              </a:p>
              <a:p>
                <a:r>
                  <a:rPr lang="pl-PL" sz="2400" dirty="0" err="1"/>
                  <a:t>Z</a:t>
                </a:r>
                <a:r>
                  <a:rPr lang="pl-PL" sz="2400" baseline="-25000" dirty="0" err="1"/>
                  <a:t>BMn</a:t>
                </a:r>
                <a:r>
                  <a:rPr lang="pl-PL" sz="2400" dirty="0"/>
                  <a:t> – zapas bezpieczeństwa n-tej lokalizacji</a:t>
                </a:r>
                <a:r>
                  <a:rPr lang="pl-PL" sz="1900" dirty="0"/>
                  <a:t>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497205"/>
                <a:ext cx="11076799" cy="4612882"/>
              </a:xfrm>
              <a:blipFill>
                <a:blip r:embed="rId2"/>
                <a:stretch>
                  <a:fillRect l="-715" t="-926" r="-7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E79A04BC-4F26-C593-31ED-42F32D288B5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Obliczanie zapasu bezpieczeństwa</a:t>
            </a:r>
          </a:p>
        </p:txBody>
      </p:sp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577592"/>
                <a:ext cx="5048787" cy="454963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pl-PL" sz="2000" dirty="0"/>
                  <a:t>W szczególnym przypadku, jeśli zapas bezpieczeństwa we wszystkich punktach lokalizacji jest taki sam (na ogół jako skutek takiego samego popytu obsługiwanego przez każdy z tych punktów) i jest równy </a:t>
                </a:r>
                <a:r>
                  <a:rPr lang="pl-PL" sz="2000" dirty="0" err="1"/>
                  <a:t>ZBMRi</a:t>
                </a:r>
                <a:r>
                  <a:rPr lang="pl-PL" sz="2000" dirty="0"/>
                  <a:t>, to zapas scentralizowany ZBC jest równy:</a:t>
                </a:r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pl-PL" sz="2000" dirty="0"/>
                  <a:t>Z</a:t>
                </a:r>
                <a:r>
                  <a:rPr lang="pl-PL" sz="2000" baseline="-25000" dirty="0"/>
                  <a:t>BC</a:t>
                </a:r>
                <a:r>
                  <a:rPr lang="pl-PL" sz="2000" dirty="0"/>
                  <a:t> = </a:t>
                </a:r>
                <a:r>
                  <a:rPr lang="pl-PL" sz="2000" dirty="0" err="1"/>
                  <a:t>Z</a:t>
                </a:r>
                <a:r>
                  <a:rPr lang="pl-PL" sz="2000" baseline="-25000" dirty="0" err="1"/>
                  <a:t>BMn</a:t>
                </a:r>
                <a:r>
                  <a:rPr lang="pl-PL" sz="2000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l-PL" sz="2000" dirty="0"/>
                  <a:t> 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:r>
                  <a:rPr lang="pl-PL" sz="2000" dirty="0"/>
                  <a:t>gdzie n jest liczbą punktów lokalizacji zapasu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577592"/>
                <a:ext cx="5048787" cy="4549636"/>
              </a:xfrm>
              <a:blipFill>
                <a:blip r:embed="rId2"/>
                <a:stretch>
                  <a:fillRect l="-1208" t="-268" r="-1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5988818" y="2825860"/>
            <a:ext cx="6037466" cy="319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16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16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en-US" sz="16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6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  <a:endParaRPr lang="pl-PL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6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ZBMC = [współczynnik bezpieczeństwa] * [odchylenie standardowe sumy popytów w punktach P1-Pn w cyklu uzupełnienia zapasu] =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6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[współczynnik bezpieczeństwa] * PIERWIASTEK[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6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[(ODCH.STAND.POPUL([zakres komórek dla P1])^2) + 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6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[(ODCH.STAND.POPUL([zakres komórek dla P2])^2) +…+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6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[(ODCH.STAND.POPUL([zakres komórek dla </a:t>
            </a:r>
            <a:r>
              <a:rPr lang="pl-PL" sz="16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pl-PL" sz="16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3">
            <a:extLst>
              <a:ext uri="{FF2B5EF4-FFF2-40B4-BE49-F238E27FC236}">
                <a16:creationId xmlns:a16="http://schemas.microsoft.com/office/drawing/2014/main" id="{C9FD77DE-BFBE-E4EE-8071-68E8E044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Obliczanie zapasu bezpieczeństwa</a:t>
            </a:r>
          </a:p>
        </p:txBody>
      </p:sp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/>
              <a:t>W przypadku zapasu rozproszonego klienci są obsługiwani bezpośrednio z zapasu zlokalizowanego a magazynach regionalnych (MR) i tam jest utrzymywany zapas bezpieczeństwa</a:t>
            </a:r>
            <a:r>
              <a:rPr lang="en-US" sz="2000" dirty="0"/>
              <a:t>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2535810" y="6200486"/>
            <a:ext cx="48362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sz="15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Ilustracja </a:t>
            </a:r>
            <a:r>
              <a:rPr lang="en-US" sz="15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przypadku</a:t>
            </a:r>
            <a:r>
              <a:rPr lang="en-US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zapasu</a:t>
            </a:r>
            <a:r>
              <a:rPr lang="en-US" sz="15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rozproszonego</a:t>
            </a:r>
            <a:endParaRPr lang="pl-PL" sz="1500" dirty="0"/>
          </a:p>
        </p:txBody>
      </p:sp>
      <p:sp>
        <p:nvSpPr>
          <p:cNvPr id="14" name="Tytuł 3">
            <a:extLst>
              <a:ext uri="{FF2B5EF4-FFF2-40B4-BE49-F238E27FC236}">
                <a16:creationId xmlns:a16="http://schemas.microsoft.com/office/drawing/2014/main" id="{33FCBAA6-D6DE-2443-89C0-990C0257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Obliczanie zapasu bezpieczeństwa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B34B878-4C88-5FD7-181B-5762A1FBB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386591"/>
              </p:ext>
            </p:extLst>
          </p:nvPr>
        </p:nvGraphicFramePr>
        <p:xfrm>
          <a:off x="903391" y="2702716"/>
          <a:ext cx="7360075" cy="331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utrzymania zapasu zabezpieczającego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0847" y="1481668"/>
                <a:ext cx="10663188" cy="464555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pl-PL" sz="1900" dirty="0"/>
                  <a:t>Przy przyjętych założeniach łączny tygodniowy koszt utrzymania zapasu zabezpieczającego w sieci jest równy</a:t>
                </a:r>
                <a:r>
                  <a:rPr lang="en-US" sz="1900" dirty="0"/>
                  <a:t>:</a:t>
                </a:r>
                <a:endParaRPr lang="pl-PL" sz="19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9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𝐾𝑈𝑡𝑍𝐵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𝑀𝑅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900" dirty="0"/>
              </a:p>
              <a:p>
                <a:pPr marL="0" indent="0">
                  <a:lnSpc>
                    <a:spcPct val="120000"/>
                  </a:lnSpc>
                  <a:spcAft>
                    <a:spcPts val="1800"/>
                  </a:spcAft>
                  <a:buNone/>
                </a:pPr>
                <a:r>
                  <a:rPr lang="pl-PL" sz="1900" dirty="0"/>
                  <a:t>Dla równomiernego rozłożenia popytu pomiędzy wszystkie magazyny otrzymujemy</a:t>
                </a:r>
                <a:r>
                  <a:rPr lang="en-US" sz="1900" dirty="0"/>
                  <a:t>:</a:t>
                </a:r>
                <a:endParaRPr lang="pl-PL" sz="1900" i="1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9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𝑍𝐵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𝑀𝑅</m:t>
                          </m:r>
                        </m:sub>
                      </m:sSub>
                      <m:r>
                        <a:rPr lang="pl-PL" sz="19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900"/>
                            <m:t> </m:t>
                          </m:r>
                        </m:sub>
                      </m:sSub>
                      <m:r>
                        <a:rPr lang="pl-PL" sz="19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𝑃𝑀𝑅</m:t>
                          </m:r>
                        </m:sub>
                      </m:sSub>
                      <m:r>
                        <a:rPr lang="pl-PL" sz="19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sz="19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sz="19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9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pl-PL" sz="1900" dirty="0"/>
                  <a:t>gdzie: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pl-PL" sz="1900" dirty="0"/>
                  <a:t>ω – współczynnik bezpieczeństwa, zależny od przyjętego poziomu obsługi i typu rozkładu  opisującego dany rozkład częstości występowania popytu,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pl-PL" sz="1900" dirty="0"/>
                  <a:t>ZBMR – zapas zabezpieczający w każdym z magazynów regionalnych.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pl-PL" sz="1900" dirty="0"/>
                  <a:t>Ponieważ zachodzi </a:t>
                </a:r>
                <a:r>
                  <a:rPr lang="pl-PL" sz="1900" dirty="0" err="1"/>
                  <a:t>σ_PMR</a:t>
                </a:r>
                <a:r>
                  <a:rPr lang="pl-PL" sz="1900" dirty="0"/>
                  <a:t>= V× P_MR, gdzie V jest tzw. współczynnikiem zmienności V =  </a:t>
                </a:r>
                <a:r>
                  <a:rPr lang="pl-PL" sz="1900" dirty="0" err="1"/>
                  <a:t>σ_P</a:t>
                </a:r>
                <a:r>
                  <a:rPr lang="pl-PL" sz="1900" dirty="0"/>
                  <a:t>/P, to wzór przyjmuje postać</a:t>
                </a:r>
                <a:r>
                  <a:rPr lang="en-US" sz="1900" dirty="0"/>
                  <a:t>:</a:t>
                </a:r>
                <a:endParaRPr lang="pl-PL" sz="1900" dirty="0"/>
              </a:p>
              <a:p>
                <a:pPr marL="0" indent="0">
                  <a:buNone/>
                </a:pPr>
                <a:endParaRPr lang="pl-PL" sz="19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9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9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pl-PL" sz="19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1900" b="1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19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l-PL" sz="19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9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pl-PL" sz="1900" b="1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9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900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pl-PL" sz="19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l-PL" sz="19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900" b="1" i="1">
                              <a:latin typeface="Cambria Math" panose="02040503050406030204" pitchFamily="18" charset="0"/>
                            </a:rPr>
                            <m:t>𝑴𝑹</m:t>
                          </m:r>
                        </m:sub>
                      </m:sSub>
                      <m:r>
                        <a:rPr lang="pl-PL" sz="1900" b="1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9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9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9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l-PL" sz="19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rad>
                      <m:r>
                        <a:rPr lang="pl-PL" sz="1900" b="1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pl-PL" sz="19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l-PL" sz="1900" b="1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9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9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pl-PL" sz="19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l-PL" sz="1900" dirty="0"/>
              </a:p>
              <a:p>
                <a:pPr marL="0" indent="0">
                  <a:buNone/>
                </a:pPr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847" y="1481668"/>
                <a:ext cx="10663188" cy="4645559"/>
              </a:xfrm>
              <a:blipFill>
                <a:blip r:embed="rId2"/>
                <a:stretch>
                  <a:fillRect l="-343" t="-394" r="-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7" y="221915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dirty="0"/>
              <a:t>Optymalizacja w logistyce;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pl-PL" dirty="0"/>
              <a:t>Rola magazynu w łańcuchu dostaw;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pl-PL" dirty="0"/>
              <a:t>Wyznaczenie powierzchni magazynowej;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pl-PL" dirty="0"/>
              <a:t>Wybrane metody zarządzania zapasami w łańcuchu dostaw;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pl-PL" dirty="0"/>
              <a:t>Zastosowanie narzędzia Solver.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41" y="1517231"/>
            <a:ext cx="11662118" cy="67326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/>
              <a:t>W przypadku wystąpienia zapotrzebowania ze strony odbiorców produkt jest przesyłany bezpośrednio do klienta w formie przesyłki kurierskiej</a:t>
            </a:r>
            <a:r>
              <a:rPr lang="en-US" sz="2000" dirty="0"/>
              <a:t>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556820" y="5900527"/>
            <a:ext cx="4630336" cy="48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zapasami w warunkach scentralizowanego zapasu</a:t>
            </a:r>
            <a:endParaRPr lang="pl-PL" sz="12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592807"/>
              </p:ext>
            </p:extLst>
          </p:nvPr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</a:t>
            </a: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9F04DF16-CDBA-C406-77A5-B375450C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Koszty utrzymania zapasu zabezpieczającego</a:t>
            </a:r>
          </a:p>
        </p:txBody>
      </p:sp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 utrzymania zapasu zabezpieczającego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481668"/>
                <a:ext cx="10924536" cy="464555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pl-PL" dirty="0"/>
                  <a:t>Tygodniowy koszt utrzymania zapasu zabezpieczającego w magazynie centralnym jest równy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𝑍𝐵</m:t>
                        </m:r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𝑍𝐵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𝑃𝑀𝐶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pl-PL" sz="2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2600" dirty="0"/>
                  <a:t>.</a:t>
                </a: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Ponieważ, zgodnie z założeniami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𝑍𝐵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𝑃𝑀𝐶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𝑃𝑀𝑅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pl-PL" dirty="0"/>
                  <a:t>Ponieważ zachodzi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𝑀𝑅</m:t>
                        </m:r>
                      </m:sub>
                    </m:sSub>
                  </m:oMath>
                </a14:m>
                <a:r>
                  <a:rPr lang="pl-PL" dirty="0"/>
                  <a:t>, gdzie V jest tzw. współczynnikiem zmienności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pl-PL" dirty="0"/>
                  <a:t>, to wzór przyjmuje postać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𝑍𝐵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𝑀𝑅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481668"/>
                <a:ext cx="10924536" cy="4645559"/>
              </a:xfrm>
              <a:blipFill>
                <a:blip r:embed="rId2"/>
                <a:stretch>
                  <a:fillRect l="-558" t="-2625" b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Silne i słabe strony klasycznych modeli uzupełniania zapasu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l-PL" sz="2200" dirty="0">
                <a:solidFill>
                  <a:srgbClr val="1065AB"/>
                </a:solidFill>
              </a:rPr>
              <a:t>prostota i przejrzystość </a:t>
            </a:r>
            <a:r>
              <a:rPr lang="pl-PL" sz="2200" dirty="0"/>
              <a:t>– są łatwe do zrozumienia i implementacji;</a:t>
            </a:r>
          </a:p>
          <a:p>
            <a:pPr algn="just">
              <a:lnSpc>
                <a:spcPct val="110000"/>
              </a:lnSpc>
            </a:pPr>
            <a:r>
              <a:rPr lang="pl-PL" sz="2200" dirty="0">
                <a:solidFill>
                  <a:srgbClr val="1065AB"/>
                </a:solidFill>
              </a:rPr>
              <a:t>pomagają w minimalizowaniu całkowitych kosztów zarządzania zapasami </a:t>
            </a:r>
            <a:r>
              <a:rPr lang="pl-PL" sz="2200" dirty="0"/>
              <a:t>poprzez zrównoważenie kosztów zamawiania i kosztów utrzymania zapasów, dążąc do ekonomicznej ilości zamówienia;</a:t>
            </a:r>
          </a:p>
          <a:p>
            <a:pPr algn="just">
              <a:lnSpc>
                <a:spcPct val="110000"/>
              </a:lnSpc>
            </a:pPr>
            <a:r>
              <a:rPr lang="pl-PL" sz="2200" dirty="0"/>
              <a:t>są </a:t>
            </a:r>
            <a:r>
              <a:rPr lang="pl-PL" sz="2200" dirty="0">
                <a:solidFill>
                  <a:srgbClr val="1065AB"/>
                </a:solidFill>
              </a:rPr>
              <a:t>wyraźne i zdefiniowane procesy </a:t>
            </a:r>
            <a:r>
              <a:rPr lang="pl-PL" sz="2200" dirty="0"/>
              <a:t>decyzyjne, które pomagają zarządzać zamówieniami i zapasami na podstawie obliczeń i z góry ustalonych reguł.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7002394" y="1548023"/>
            <a:ext cx="5026804" cy="4579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pl-PL" sz="1800" dirty="0"/>
              <a:t>potrzeba założenia </a:t>
            </a:r>
            <a:r>
              <a:rPr lang="pl-PL" sz="1800" dirty="0">
                <a:solidFill>
                  <a:srgbClr val="1065AB"/>
                </a:solidFill>
              </a:rPr>
              <a:t>stałego i przewidywalnego popytu</a:t>
            </a:r>
            <a:r>
              <a:rPr lang="pl-PL" sz="1800" dirty="0"/>
              <a:t>, co nie zawsze odpowiada dynamicznym i zmiennym realiom rynkowym;</a:t>
            </a:r>
          </a:p>
          <a:p>
            <a:pPr algn="just">
              <a:lnSpc>
                <a:spcPct val="130000"/>
              </a:lnSpc>
            </a:pPr>
            <a:r>
              <a:rPr lang="pl-PL" sz="1800" dirty="0">
                <a:solidFill>
                  <a:srgbClr val="1065AB"/>
                </a:solidFill>
              </a:rPr>
              <a:t>nie uwzględnienie zmienności popytu </a:t>
            </a:r>
            <a:r>
              <a:rPr lang="pl-PL" sz="1800" dirty="0"/>
              <a:t>i ryzyka w łańcuchu dostaw (np. opóźnienia w dostawach, zmiany na rynku);</a:t>
            </a:r>
          </a:p>
          <a:p>
            <a:pPr algn="just">
              <a:lnSpc>
                <a:spcPct val="130000"/>
              </a:lnSpc>
            </a:pPr>
            <a:r>
              <a:rPr lang="pl-PL" sz="1800" dirty="0">
                <a:solidFill>
                  <a:srgbClr val="1065AB"/>
                </a:solidFill>
              </a:rPr>
              <a:t>brak elastyczności w reagowaniu </a:t>
            </a:r>
            <a:r>
              <a:rPr lang="pl-PL" sz="1800" dirty="0"/>
              <a:t>na szybkie zmiany na rynku lub w łańcuchu dostaw, ponieważ są oparte na stałych parametrach i nie przewidują dynamicznego dostosowywania się do nowych warunków.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238394"/>
            <a:ext cx="9745133" cy="1116542"/>
          </a:xfrm>
        </p:spPr>
        <p:txBody>
          <a:bodyPr/>
          <a:lstStyle/>
          <a:p>
            <a:r>
              <a:rPr lang="pl-PL" dirty="0"/>
              <a:t>Planowanie zasobów dystrybucji - Distribution </a:t>
            </a:r>
            <a:r>
              <a:rPr lang="pl-PL" dirty="0" err="1"/>
              <a:t>Requirements</a:t>
            </a:r>
            <a:r>
              <a:rPr lang="pl-PL" dirty="0"/>
              <a:t> Planning (DRP)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481668"/>
            <a:ext cx="10551674" cy="464555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1065AB"/>
                </a:solidFill>
              </a:rPr>
              <a:t>DRP (Distribution Requirements Planning) </a:t>
            </a:r>
            <a:r>
              <a:rPr lang="en-US" sz="2000" dirty="0"/>
              <a:t>– </a:t>
            </a:r>
            <a:r>
              <a:rPr lang="pl-PL" sz="2000" dirty="0"/>
              <a:t>planowanie potrzeb dystrybucyjnych, koordynuje zapotrzebowanie z poziomem zapasów w różnych lokalizacjach;</a:t>
            </a:r>
          </a:p>
          <a:p>
            <a:pPr algn="just">
              <a:lnSpc>
                <a:spcPct val="110000"/>
              </a:lnSpc>
            </a:pPr>
            <a:r>
              <a:rPr lang="pl-PL" sz="2000" dirty="0"/>
              <a:t>Celem stosowania metody planowania zapotrzebowania dystrybucji jest zredukowanie zapasów w sieci dystrybucji;</a:t>
            </a:r>
          </a:p>
          <a:p>
            <a:pPr algn="just">
              <a:lnSpc>
                <a:spcPct val="110000"/>
              </a:lnSpc>
            </a:pPr>
            <a:r>
              <a:rPr lang="pl-PL" sz="2000" dirty="0"/>
              <a:t>System DRP pozwala oszacować harmonogramy dostaw każdej jednostki składowania zapasu (SKU) do punktów sprzedaży. Wymaga posiadania następujących informacji</a:t>
            </a:r>
            <a:r>
              <a:rPr lang="en-US" sz="2000" dirty="0"/>
              <a:t>:</a:t>
            </a:r>
          </a:p>
          <a:p>
            <a:pPr lvl="1" algn="just">
              <a:lnSpc>
                <a:spcPct val="110000"/>
              </a:lnSpc>
            </a:pPr>
            <a:r>
              <a:rPr lang="pl-PL" sz="2000" dirty="0"/>
              <a:t>strukturę kanału dystrybucji przez jaką przepływa SKU;</a:t>
            </a:r>
          </a:p>
          <a:p>
            <a:pPr lvl="1" algn="just">
              <a:lnSpc>
                <a:spcPct val="110000"/>
              </a:lnSpc>
            </a:pPr>
            <a:r>
              <a:rPr lang="pl-PL" sz="2000" dirty="0"/>
              <a:t>prognoza popytu na poszczególne SKU na poziomie punktów sprzedaży;</a:t>
            </a:r>
          </a:p>
          <a:p>
            <a:pPr lvl="1" algn="just">
              <a:lnSpc>
                <a:spcPct val="110000"/>
              </a:lnSpc>
            </a:pPr>
            <a:r>
              <a:rPr lang="pl-PL" sz="2000" dirty="0"/>
              <a:t>bieżący poziom zapasu (zapas dysponowany) danego SKU;</a:t>
            </a:r>
          </a:p>
          <a:p>
            <a:pPr lvl="1" algn="just">
              <a:lnSpc>
                <a:spcPct val="110000"/>
              </a:lnSpc>
            </a:pPr>
            <a:r>
              <a:rPr lang="pl-PL" sz="2000" dirty="0"/>
              <a:t>docelowy poziom zapasu zabezpieczającego;</a:t>
            </a:r>
          </a:p>
          <a:p>
            <a:pPr lvl="1" algn="just">
              <a:lnSpc>
                <a:spcPct val="110000"/>
              </a:lnSpc>
            </a:pPr>
            <a:r>
              <a:rPr lang="pl-PL" sz="2000" dirty="0"/>
              <a:t>zalecana wielkość uzupełnienia zapasu;</a:t>
            </a:r>
          </a:p>
          <a:p>
            <a:pPr lvl="1" algn="just">
              <a:lnSpc>
                <a:spcPct val="110000"/>
              </a:lnSpc>
            </a:pPr>
            <a:r>
              <a:rPr lang="pl-PL" sz="2000" dirty="0"/>
              <a:t>czas dostawy uzupełniającej zapas. 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Nugroho</a:t>
            </a:r>
            <a:r>
              <a:rPr lang="pl-PL" sz="1200" dirty="0">
                <a:solidFill>
                  <a:srgbClr val="7F7F7F"/>
                </a:solidFill>
              </a:rPr>
              <a:t>, 2019; </a:t>
            </a:r>
            <a:r>
              <a:rPr lang="pl-PL" sz="1200" dirty="0" err="1">
                <a:solidFill>
                  <a:srgbClr val="7F7F7F"/>
                </a:solidFill>
              </a:rPr>
              <a:t>Mukhsin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Sobirin</a:t>
            </a:r>
            <a:r>
              <a:rPr lang="pl-PL" sz="1200" dirty="0">
                <a:solidFill>
                  <a:srgbClr val="7F7F7F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DRP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861" y="1220362"/>
            <a:ext cx="5220071" cy="333924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Planowany Poziom Zapasu Podręcznego(t) = (Zapas Dostępny w Magazynie Podręcznym(t-1) + Zaplanowane Przyjęcie(t) + Planowane Przyjęcie Zamówienia(t) – Zapotrzebowanie Brutto(t))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Zapotrzebowanie Netto można obliczyć, korzystając z poniższego wzoru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Zapotrzebowanie Netto(t) = (Zapotrzebowanie Brutto(t) + Zapas Bezpieczeństwa) – (Zaplanowane Przyjęcie(t) + Planowany Poziom Zapasu Podręcznego(t-1)) 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Ngatilah</a:t>
            </a:r>
            <a:r>
              <a:rPr lang="pl-PL" sz="1200" dirty="0">
                <a:solidFill>
                  <a:srgbClr val="7F7F7F"/>
                </a:solidFill>
              </a:rPr>
              <a:t> 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566710"/>
              </p:ext>
            </p:extLst>
          </p:nvPr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372" y="659023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4998396"/>
            <a:ext cx="4531025" cy="111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Całkowity Koszt zapasów i Dystrybucji = Koszt zamawiania + 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+ Koszt Utrzymania Zapasu + Koszt Dostawy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9271" y="4437056"/>
            <a:ext cx="66675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Silne i słabe strony</a:t>
            </a:r>
            <a:r>
              <a:rPr lang="en-US" dirty="0"/>
              <a:t> </a:t>
            </a:r>
            <a:r>
              <a:rPr lang="pl-PL" dirty="0"/>
              <a:t>DRP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481668"/>
            <a:ext cx="5026804" cy="501120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1800" dirty="0">
                <a:solidFill>
                  <a:srgbClr val="1065AB"/>
                </a:solidFill>
              </a:rPr>
              <a:t>usprawnienie koordynacji w łańcuchu dostaw </a:t>
            </a:r>
            <a:r>
              <a:rPr lang="pl-PL" sz="1800" dirty="0"/>
              <a:t>poprzez poprawę przepływu informacji i towarów od producenta do konsumenta, co prowadzi do bardziej efektywnej dystrybucji;</a:t>
            </a:r>
          </a:p>
          <a:p>
            <a:pPr algn="just">
              <a:lnSpc>
                <a:spcPct val="120000"/>
              </a:lnSpc>
            </a:pPr>
            <a:r>
              <a:rPr lang="pl-PL" sz="1800" dirty="0">
                <a:solidFill>
                  <a:srgbClr val="1065AB"/>
                </a:solidFill>
              </a:rPr>
              <a:t>zwiększona dokładność w prognozowaniu</a:t>
            </a:r>
            <a:r>
              <a:rPr lang="pl-PL" sz="1800" dirty="0"/>
              <a:t>, ponieważ uwzględnia rzeczywiste dane zamówień i poziomy zapasów w całym łańcuchu, co pomaga w optymalizacji poziomów zapasów i zmniejsza koszty;</a:t>
            </a:r>
          </a:p>
          <a:p>
            <a:pPr algn="just">
              <a:lnSpc>
                <a:spcPct val="120000"/>
              </a:lnSpc>
            </a:pPr>
            <a:r>
              <a:rPr lang="pl-PL" sz="1800" dirty="0">
                <a:solidFill>
                  <a:srgbClr val="1065AB"/>
                </a:solidFill>
              </a:rPr>
              <a:t>lepsza dostępność produktów </a:t>
            </a:r>
            <a:r>
              <a:rPr lang="pl-PL" sz="1800" dirty="0"/>
              <a:t>poprzez zapewnienie, że zapasy są umieszczone tam, gdzie są najbardziej potrzebne, minimalizując tym samym ryzyko niedoborów i przestoje w produkcji.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96196" y="649287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7002394" y="1481668"/>
            <a:ext cx="5026804" cy="458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</a:pPr>
            <a:r>
              <a:rPr lang="pl-PL" sz="1800" dirty="0">
                <a:solidFill>
                  <a:srgbClr val="1065AB"/>
                </a:solidFill>
              </a:rPr>
              <a:t>złożoność wdrażania, szczególnie </a:t>
            </a:r>
            <a:br>
              <a:rPr lang="pl-PL" sz="1800" dirty="0">
                <a:solidFill>
                  <a:srgbClr val="1065AB"/>
                </a:solidFill>
              </a:rPr>
            </a:br>
            <a:r>
              <a:rPr lang="pl-PL" sz="1800" dirty="0">
                <a:solidFill>
                  <a:srgbClr val="1065AB"/>
                </a:solidFill>
              </a:rPr>
              <a:t>w dużych organizacjach </a:t>
            </a:r>
            <a:r>
              <a:rPr lang="pl-PL" sz="1800" dirty="0"/>
              <a:t>z rozbudowanymi łańcuchami dostaw, co wymaga dokładnego planowania i koordynacji;</a:t>
            </a:r>
          </a:p>
          <a:p>
            <a:pPr lvl="0" algn="just">
              <a:lnSpc>
                <a:spcPct val="120000"/>
              </a:lnSpc>
            </a:pPr>
            <a:r>
              <a:rPr lang="pl-PL" sz="1800" dirty="0">
                <a:solidFill>
                  <a:srgbClr val="1065AB"/>
                </a:solidFill>
              </a:rPr>
              <a:t>wysokie koszty początkowe </a:t>
            </a:r>
            <a:r>
              <a:rPr lang="pl-PL" sz="1800" dirty="0"/>
              <a:t>związane z zakupem oprogramowania, sprzętu oraz szkoleniem pracowników;</a:t>
            </a:r>
          </a:p>
          <a:p>
            <a:pPr lvl="0" algn="just">
              <a:lnSpc>
                <a:spcPct val="120000"/>
              </a:lnSpc>
            </a:pPr>
            <a:r>
              <a:rPr lang="pl-PL" sz="1800" dirty="0">
                <a:solidFill>
                  <a:srgbClr val="1065AB"/>
                </a:solidFill>
              </a:rPr>
              <a:t>zależność od dokładności aktualności danych wejściowych</a:t>
            </a:r>
            <a:r>
              <a:rPr lang="pl-PL" sz="1800" dirty="0"/>
              <a:t>, nieścisłości w danych mogą prowadzić do błędów w prognozowaniu </a:t>
            </a:r>
            <a:br>
              <a:rPr lang="pl-PL" sz="1800" dirty="0"/>
            </a:br>
            <a:r>
              <a:rPr lang="pl-PL" sz="1800" dirty="0"/>
              <a:t>i planowaniu, co ostatecznie może powodować nadmierne lub niewystarczające zapasy.</a:t>
            </a:r>
          </a:p>
        </p:txBody>
      </p:sp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Ekonomiczna wielkość dostawy (EOQ)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40" y="1595779"/>
            <a:ext cx="5432217" cy="257053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1800" dirty="0">
                <a:solidFill>
                  <a:srgbClr val="1065AB"/>
                </a:solidFill>
              </a:rPr>
              <a:t>EOQ (Economic Order Quantity) </a:t>
            </a:r>
            <a:r>
              <a:rPr lang="pl-PL" sz="1800" dirty="0"/>
              <a:t>ekonomiczna wielkość zamówienia to model matematyczny służący do wyznaczenia optymalnej wielkości zamówienia, która minimalizuje całkowite koszty związane  z zamówieniami i przechowywaniem zapasów;</a:t>
            </a:r>
          </a:p>
          <a:p>
            <a:pPr algn="just">
              <a:lnSpc>
                <a:spcPct val="110000"/>
              </a:lnSpc>
            </a:pPr>
            <a:r>
              <a:rPr lang="pl-PL" sz="1800" dirty="0"/>
              <a:t>Metoda ta jest idealna dla produktów </a:t>
            </a:r>
            <a:br>
              <a:rPr lang="pl-PL" sz="1800" dirty="0"/>
            </a:br>
            <a:r>
              <a:rPr lang="pl-PL" sz="1800" dirty="0"/>
              <a:t>o stabilnym i przewidywalnym popycie</a:t>
            </a:r>
            <a:r>
              <a:rPr lang="en-US" sz="2000" dirty="0"/>
              <a:t>.</a:t>
            </a:r>
            <a:endParaRPr lang="pl-PL" sz="20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Davis et. al., 1984; Krzyżaniak, 2005; </a:t>
            </a:r>
            <a:r>
              <a:rPr lang="pl-PL" sz="1200" dirty="0" err="1">
                <a:solidFill>
                  <a:srgbClr val="7F7F7F"/>
                </a:solidFill>
              </a:rPr>
              <a:t>Muckstadt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6"/>
                <a:ext cx="5432217" cy="489289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6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Formuła do obliczenia EOQ</a:t>
                </a:r>
                <a:r>
                  <a:rPr lang="pl-PL" sz="16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1" i="1">
                          <a:latin typeface="Cambria Math" panose="02040503050406030204" pitchFamily="18" charset="0"/>
                        </a:rPr>
                        <m:t>𝑬𝑶𝑸</m:t>
                      </m:r>
                      <m:r>
                        <a:rPr lang="pl-PL" sz="1600" b="1" i="1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sz="1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sz="1600" b="1" i="1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pl-PL" sz="16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pl-PL" sz="1600" b="1" i="1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l-PL" sz="16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l-PL" sz="1600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sz="1600" dirty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– przewidywany popyt w dłuższym okresie, 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l-PL" sz="1600" kern="100" baseline="-250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koszt gromadzenia zapasu – zakupu jednej partii, niezależny 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jej wielkości, 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l-PL" sz="1600" kern="100" baseline="-250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koszt utrzymania w zapasie jednej jednostki danego towaru w przyjętym okresie czasu, określany najczęściej jako pewien ułamek ceny zakupu, a zatem: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pl-PL" sz="2000" b="1" dirty="0"/>
                  <a:t>K</a:t>
                </a:r>
                <a:r>
                  <a:rPr lang="pl-PL" sz="2000" b="1" baseline="-25000" dirty="0"/>
                  <a:t>U</a:t>
                </a:r>
                <a:r>
                  <a:rPr lang="pl-PL" sz="2000" b="1" dirty="0"/>
                  <a:t> = µ</a:t>
                </a:r>
                <a:r>
                  <a:rPr lang="pl-PL" sz="2000" b="1" baseline="-25000" dirty="0"/>
                  <a:t>o</a:t>
                </a:r>
                <a:r>
                  <a:rPr lang="pl-PL" sz="2000" b="1" dirty="0"/>
                  <a:t>  × C</a:t>
                </a:r>
                <a:endParaRPr lang="pl-PL" sz="2000" dirty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– cena zakupu,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µ</a:t>
                </a:r>
                <a:r>
                  <a:rPr lang="pl-PL" sz="1600" kern="100" baseline="-250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pl-PL" sz="16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procentowy udział kosztu utrzymania w cenie zakupu.</a:t>
                </a: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6"/>
                <a:ext cx="5432217" cy="4892891"/>
              </a:xfrm>
              <a:prstGeom prst="rect">
                <a:avLst/>
              </a:prstGeom>
              <a:blipFill>
                <a:blip r:embed="rId2"/>
                <a:stretch>
                  <a:fillRect l="-561" b="-3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676099" y="5117236"/>
            <a:ext cx="4817684" cy="147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1800" kern="1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pl-PL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EOQ = PIERWIASTEK((2 * [przewidywany popyt] * [koszt gromadzenia zapasu]) / [koszt utrzymania zapasu])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pl-PL" dirty="0"/>
              <a:t>minimalizacja kosztów całkowitych;</a:t>
            </a:r>
            <a:endParaRPr lang="en-US" dirty="0"/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pl-PL" dirty="0"/>
              <a:t>zwiększenie efektywności operacyjnej;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pl-PL" dirty="0"/>
              <a:t>uproszczenie procesu decyzyjnego w zarządzaniu zapasami.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15483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/>
              <a:t>potrzeba </a:t>
            </a:r>
            <a:r>
              <a:rPr lang="en-US" dirty="0" err="1"/>
              <a:t>przyjęcia</a:t>
            </a:r>
            <a:r>
              <a:rPr lang="en-US" dirty="0"/>
              <a:t> </a:t>
            </a:r>
            <a:r>
              <a:rPr lang="en-US" dirty="0" err="1"/>
              <a:t>stałego</a:t>
            </a:r>
            <a:r>
              <a:rPr lang="en-US" dirty="0"/>
              <a:t> </a:t>
            </a:r>
            <a:r>
              <a:rPr lang="en-US" dirty="0" err="1"/>
              <a:t>popytu</a:t>
            </a:r>
            <a:r>
              <a:rPr lang="pl-PL" dirty="0"/>
              <a:t>;</a:t>
            </a:r>
            <a:endParaRPr lang="en-US" dirty="0"/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pl-PL" dirty="0"/>
              <a:t>potrzeba założenia stałych kosztów zamówienia i przechowywania;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pl-PL" dirty="0"/>
              <a:t>brak elastyczności w reagowaniu na zmiany.</a:t>
            </a:r>
            <a:endParaRPr lang="en-US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5319A359-978C-E211-97D9-ED65CEF4DD1E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Ekonomiczna wielkość dostawy (EOQ)</a:t>
            </a:r>
            <a:endParaRPr lang="pl-P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481668"/>
            <a:ext cx="11317633" cy="474002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/>
              <a:t>Solver </a:t>
            </a:r>
            <a:r>
              <a:rPr lang="pl-PL" sz="2500" dirty="0"/>
              <a:t>to dodatek do programu Microsoft Excel, używany do zaawansowanej analizy i rozwiązywania problemów optymalizacyjnych;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500" dirty="0"/>
              <a:t>Umożliwia on użytkownikom określenie wielu zmiennych decyzyjnych, ograniczeń i celów, a następnie wykorzystuje różne metody matematyczne do znajdowania optymalnych rozwiązań;</a:t>
            </a:r>
          </a:p>
          <a:p>
            <a:pPr lvl="1" algn="just">
              <a:spcAft>
                <a:spcPts val="1200"/>
              </a:spcAft>
            </a:pPr>
            <a:r>
              <a:rPr lang="pl-PL" sz="2500" dirty="0"/>
              <a:t>Model optymalizacji składa się z trzech elementów</a:t>
            </a:r>
            <a:r>
              <a:rPr lang="en-US" sz="2500" dirty="0"/>
              <a:t>:</a:t>
            </a:r>
          </a:p>
          <a:p>
            <a:pPr lvl="2" algn="just">
              <a:lnSpc>
                <a:spcPct val="110000"/>
              </a:lnSpc>
            </a:pPr>
            <a:r>
              <a:rPr lang="en-US" sz="2200" dirty="0"/>
              <a:t>komórki </a:t>
            </a:r>
            <a:r>
              <a:rPr lang="en-US" sz="2200" dirty="0" err="1"/>
              <a:t>celu</a:t>
            </a:r>
            <a:r>
              <a:rPr lang="en-US" sz="2200" dirty="0"/>
              <a:t> (</a:t>
            </a:r>
            <a:r>
              <a:rPr lang="en-US" sz="2200" dirty="0" err="1"/>
              <a:t>funkcja</a:t>
            </a:r>
            <a:r>
              <a:rPr lang="en-US" sz="2200" dirty="0"/>
              <a:t> </a:t>
            </a:r>
            <a:r>
              <a:rPr lang="en-US" sz="2200" dirty="0" err="1"/>
              <a:t>celu</a:t>
            </a:r>
            <a:r>
              <a:rPr lang="en-US" sz="2200" dirty="0"/>
              <a:t>)</a:t>
            </a:r>
            <a:r>
              <a:rPr lang="pl-PL" sz="2200" dirty="0"/>
              <a:t>;</a:t>
            </a:r>
            <a:endParaRPr lang="en-US" sz="2200" dirty="0"/>
          </a:p>
          <a:p>
            <a:pPr lvl="2" algn="just">
              <a:lnSpc>
                <a:spcPct val="110000"/>
              </a:lnSpc>
            </a:pPr>
            <a:r>
              <a:rPr lang="en-US" sz="2200" dirty="0" err="1"/>
              <a:t>komórek</a:t>
            </a:r>
            <a:r>
              <a:rPr lang="en-US" sz="2200" dirty="0"/>
              <a:t> </a:t>
            </a:r>
            <a:r>
              <a:rPr lang="en-US" sz="2200" dirty="0" err="1"/>
              <a:t>zmiennych</a:t>
            </a:r>
            <a:r>
              <a:rPr lang="en-US" sz="2200" dirty="0"/>
              <a:t> (</a:t>
            </a:r>
            <a:r>
              <a:rPr lang="en-US" sz="2200" dirty="0" err="1"/>
              <a:t>zmienne</a:t>
            </a:r>
            <a:r>
              <a:rPr lang="en-US" sz="2200" dirty="0"/>
              <a:t> </a:t>
            </a:r>
            <a:r>
              <a:rPr lang="en-US" sz="2200" dirty="0" err="1"/>
              <a:t>decyzyjne</a:t>
            </a:r>
            <a:r>
              <a:rPr lang="en-US" sz="2200" dirty="0"/>
              <a:t>)</a:t>
            </a:r>
            <a:r>
              <a:rPr lang="pl-PL" sz="2200" dirty="0"/>
              <a:t>;</a:t>
            </a:r>
            <a:endParaRPr lang="en-US" sz="2200" dirty="0"/>
          </a:p>
          <a:p>
            <a:pPr lvl="2" algn="just">
              <a:lnSpc>
                <a:spcPct val="110000"/>
              </a:lnSpc>
            </a:pPr>
            <a:r>
              <a:rPr lang="pl-PL" sz="2200" dirty="0"/>
              <a:t>komórek ograniczeń (mogą być zastosowane w stosunku do wartości komórki celu i komórek zmienianych).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Bomba &amp; Kwiecień, 2012, Mason, 2013; MacDonald, 1995; Mason, 2012; Baj-Rogowska,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4244729"/>
            <a:ext cx="1216734" cy="11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9C2C15F2-6BEE-B781-3E83-48E0E68A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sz="3200" dirty="0"/>
              <a:t>Solver pozwala użytkownikowi wybrać odpowiednią metodę w zależności od natury problemu, który ma być rozwiązany. Główne metody to</a:t>
            </a:r>
            <a:r>
              <a:rPr lang="en-US" sz="3200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sz="2800" dirty="0"/>
              <a:t>Simplex Method (Simplex LP)</a:t>
            </a:r>
            <a:r>
              <a:rPr lang="pl-PL" sz="2800" dirty="0"/>
              <a:t>;</a:t>
            </a:r>
            <a:endParaRPr lang="en-US" sz="2800" dirty="0"/>
          </a:p>
          <a:p>
            <a:pPr lvl="1" algn="just">
              <a:lnSpc>
                <a:spcPct val="120000"/>
              </a:lnSpc>
            </a:pPr>
            <a:r>
              <a:rPr lang="pl-PL" sz="2800" dirty="0"/>
              <a:t>Metoda </a:t>
            </a:r>
            <a:r>
              <a:rPr lang="en-US" sz="2800" dirty="0"/>
              <a:t>GRG Method (Generalized Reduced Gradient)</a:t>
            </a:r>
            <a:r>
              <a:rPr lang="pl-PL" sz="2800" dirty="0"/>
              <a:t>;</a:t>
            </a:r>
            <a:endParaRPr lang="en-US" sz="2800" dirty="0"/>
          </a:p>
          <a:p>
            <a:pPr lvl="1" algn="just">
              <a:lnSpc>
                <a:spcPct val="120000"/>
              </a:lnSpc>
            </a:pPr>
            <a:r>
              <a:rPr lang="pl-PL" sz="2800" dirty="0"/>
              <a:t>M</a:t>
            </a:r>
            <a:r>
              <a:rPr lang="en-US" sz="2800" dirty="0" err="1"/>
              <a:t>etoda</a:t>
            </a:r>
            <a:r>
              <a:rPr lang="en-US" sz="2800" dirty="0"/>
              <a:t> </a:t>
            </a:r>
            <a:r>
              <a:rPr lang="en-US" sz="2800" dirty="0" err="1"/>
              <a:t>ewolucyjna</a:t>
            </a:r>
            <a:r>
              <a:rPr lang="pl-PL" sz="2800" dirty="0"/>
              <a:t>;</a:t>
            </a:r>
            <a:endParaRPr lang="en-US" sz="2800" dirty="0"/>
          </a:p>
          <a:p>
            <a:pPr lvl="1" algn="just">
              <a:lnSpc>
                <a:spcPct val="120000"/>
              </a:lnSpc>
            </a:pPr>
            <a:r>
              <a:rPr lang="pl-PL" sz="2800" dirty="0"/>
              <a:t>R</a:t>
            </a:r>
            <a:r>
              <a:rPr lang="en-US" sz="2800" dirty="0" err="1"/>
              <a:t>ozwiązywanie</a:t>
            </a:r>
            <a:r>
              <a:rPr lang="en-US" sz="2800" dirty="0"/>
              <a:t> </a:t>
            </a:r>
            <a:r>
              <a:rPr lang="en-US" sz="2800" dirty="0" err="1"/>
              <a:t>całkowitoliczbowe</a:t>
            </a:r>
            <a:r>
              <a:rPr lang="en-US" sz="28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Baj-Rogowska, 2013; </a:t>
            </a:r>
            <a:r>
              <a:rPr lang="pl-PL" sz="1200" dirty="0" err="1">
                <a:solidFill>
                  <a:srgbClr val="7F7F7F"/>
                </a:solidFill>
              </a:rPr>
              <a:t>Delgado-Aguilar</a:t>
            </a:r>
            <a:r>
              <a:rPr lang="pl-PL" sz="1200" dirty="0">
                <a:solidFill>
                  <a:srgbClr val="7F7F7F"/>
                </a:solidFill>
              </a:rPr>
              <a:t> et al., 2018;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2668E173-1FA0-C828-5836-99A2A44D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Optymalizacja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697308" cy="469529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30000"/>
              </a:lnSpc>
            </a:pPr>
            <a:r>
              <a:rPr lang="pl-PL" sz="2200" b="1" dirty="0">
                <a:solidFill>
                  <a:srgbClr val="1065AB"/>
                </a:solidFill>
              </a:rPr>
              <a:t>Optymalizacja</a:t>
            </a:r>
            <a:r>
              <a:rPr lang="pl-PL" sz="2200" dirty="0">
                <a:solidFill>
                  <a:srgbClr val="1065AB"/>
                </a:solidFill>
              </a:rPr>
              <a:t> </a:t>
            </a:r>
            <a:r>
              <a:rPr lang="pl-PL" sz="2200" dirty="0"/>
              <a:t>w logistyce to proces polegający na znalezieniu najbardziej efektywnego sposobu organizacji przepływu towarów, informacji i zasobów w całym łańcuchu dostaw;</a:t>
            </a:r>
          </a:p>
          <a:p>
            <a:pPr algn="just">
              <a:lnSpc>
                <a:spcPct val="140000"/>
              </a:lnSpc>
              <a:spcAft>
                <a:spcPts val="1200"/>
              </a:spcAft>
            </a:pPr>
            <a:r>
              <a:rPr lang="pl-PL" sz="2200" dirty="0"/>
              <a:t>Celem optymalizacji w logistyce jest poprawa różnych takich aspektów działalności, jak:</a:t>
            </a:r>
          </a:p>
          <a:p>
            <a:pPr lvl="1" algn="just">
              <a:lnSpc>
                <a:spcPct val="130000"/>
              </a:lnSpc>
            </a:pPr>
            <a:r>
              <a:rPr lang="pl-PL" sz="2000" dirty="0"/>
              <a:t>zmniejszenie czasu przepływu towarów;</a:t>
            </a:r>
          </a:p>
          <a:p>
            <a:pPr lvl="1" algn="just">
              <a:lnSpc>
                <a:spcPct val="130000"/>
              </a:lnSpc>
            </a:pPr>
            <a:r>
              <a:rPr lang="pl-PL" sz="2000" dirty="0"/>
              <a:t>optymalizacja kosztów transportu, magazynowania i obsługi;</a:t>
            </a:r>
          </a:p>
          <a:p>
            <a:pPr lvl="1" algn="just">
              <a:lnSpc>
                <a:spcPct val="130000"/>
              </a:lnSpc>
            </a:pPr>
            <a:r>
              <a:rPr lang="pl-PL" sz="2000" dirty="0"/>
              <a:t>poprawa jakości usług logistycznych;</a:t>
            </a:r>
          </a:p>
          <a:p>
            <a:pPr lvl="1" algn="just">
              <a:lnSpc>
                <a:spcPct val="130000"/>
              </a:lnSpc>
            </a:pPr>
            <a:r>
              <a:rPr lang="pl-PL" sz="2000" dirty="0"/>
              <a:t>zwiększenie elastyczności i zdolności reagowania na zmiany w popycie;</a:t>
            </a:r>
          </a:p>
          <a:p>
            <a:pPr lvl="1" algn="just">
              <a:lnSpc>
                <a:spcPct val="130000"/>
              </a:lnSpc>
            </a:pPr>
            <a:r>
              <a:rPr lang="pl-PL" sz="2000" dirty="0"/>
              <a:t>zmniejszenie ilości zapasów przy jednoczesnym zapewnieniu ciągłości dostaw;</a:t>
            </a:r>
          </a:p>
          <a:p>
            <a:pPr lvl="1" algn="just">
              <a:lnSpc>
                <a:spcPct val="130000"/>
              </a:lnSpc>
            </a:pPr>
            <a:r>
              <a:rPr lang="pl-PL" sz="2000" dirty="0"/>
              <a:t>poprawa zarządzania przestrzenią magazynową i zasobami transportowymi;</a:t>
            </a:r>
          </a:p>
          <a:p>
            <a:pPr lvl="1" algn="just">
              <a:lnSpc>
                <a:spcPct val="130000"/>
              </a:lnSpc>
            </a:pPr>
            <a:r>
              <a:rPr lang="pl-PL" sz="2000" dirty="0"/>
              <a:t>zintegrowanie i automatyzacja procesów logistycznych.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Reszka, 2012;</a:t>
            </a:r>
            <a:r>
              <a:rPr lang="da-DK" sz="1200" dirty="0">
                <a:solidFill>
                  <a:srgbClr val="7F7F7F"/>
                </a:solidFill>
              </a:rPr>
              <a:t> Antoniuk et al., 2021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Gupta et al., 2022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Kauf &amp; Tłuczak, 2016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Konarzewska et al., 2020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r>
              <a:rPr lang="pl-PL" dirty="0"/>
              <a:t> do optymalizacji powierzchni magazynowej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567543"/>
            <a:ext cx="11317633" cy="485335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600" dirty="0"/>
              <a:t>Przedsiębiorstwo dysponuje magazynem o łącznej powierzchni 10 000 m², który musi pomieścić trzy rodzaje produktów: A, B i C. Każdy z tych produktów ma różne wymagania dotyczące powierzchni magazynowej, ma swój określony zapas bezpieczeństwa oraz generuje różne zyski na jednostkę produktu: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pl-PL" sz="2000" dirty="0"/>
              <a:t>produkt A: wymaga 14 m² na jednostkę, zapas bezpieczeństwa to 40 szt.,  generuje zysk 30 zł/szt.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produkt B: wymaga 12 m² na jednostkę, zapas bezpieczeństwa to 60 szt.,  generuje zysk 32 zł/szt.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/>
              <a:t>produkt C: wymaga 18 m² na jednostkę, zapas bezpieczeństwa to 90 szt.,  generuje zysk 23 zł/szt.</a:t>
            </a:r>
            <a:endParaRPr lang="en-US" sz="2000" dirty="0"/>
          </a:p>
          <a:p>
            <a:pPr algn="just"/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pl-PL" sz="2200" dirty="0"/>
              <a:t>Produkty A, B i C trafiają na rynki X, Y i Z. Ogólny popyt na wszystkie produkty na  rynkach wynosi</a:t>
            </a:r>
            <a:r>
              <a:rPr lang="en-US" sz="2200" dirty="0"/>
              <a:t>:</a:t>
            </a:r>
          </a:p>
          <a:p>
            <a:pPr lvl="1" algn="just">
              <a:lnSpc>
                <a:spcPct val="130000"/>
              </a:lnSpc>
            </a:pPr>
            <a:r>
              <a:rPr lang="pl-PL" sz="2200" dirty="0"/>
              <a:t>rynek X: 220 szt. </a:t>
            </a:r>
          </a:p>
          <a:p>
            <a:pPr lvl="1" algn="just">
              <a:lnSpc>
                <a:spcPct val="130000"/>
              </a:lnSpc>
            </a:pPr>
            <a:r>
              <a:rPr lang="pl-PL" sz="2200" dirty="0"/>
              <a:t>rynek Y: 230 szt. </a:t>
            </a:r>
          </a:p>
          <a:p>
            <a:pPr lvl="1" algn="just">
              <a:lnSpc>
                <a:spcPct val="130000"/>
              </a:lnSpc>
            </a:pPr>
            <a:r>
              <a:rPr lang="pl-PL" sz="2200" dirty="0"/>
              <a:t>rynek X: 332 szt. </a:t>
            </a:r>
          </a:p>
          <a:p>
            <a:pPr algn="just">
              <a:lnSpc>
                <a:spcPct val="130000"/>
              </a:lnSpc>
            </a:pPr>
            <a:r>
              <a:rPr lang="pl-PL" sz="2200" b="1" dirty="0"/>
              <a:t>Ile jednostek każdego produktu powinno być przechowywane w magazynie, aby zmaksymalizować całkowity zysk z wykorzystanej powierzchni magazynowej, nie przekraczając łącznej dostępnej powierzchni magazynowej przy założeniu, że firma Alfa zaspokaja cały popyt</a:t>
            </a:r>
            <a:r>
              <a:rPr lang="en-US" sz="2200" b="1" dirty="0"/>
              <a:t>?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872DB161-24D7-54EA-3473-0DE60E701F73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63AA5F4D-44E3-196B-4B55-8227BBC64918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r>
              <a:rPr lang="pl-PL" dirty="0"/>
              <a:t> do optymalizacji powierzchni magazynowej</a:t>
            </a:r>
          </a:p>
        </p:txBody>
      </p:sp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481668"/>
            <a:ext cx="11317633" cy="4645557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dirty="0"/>
              <a:t>Rozwiązanie:</a:t>
            </a:r>
          </a:p>
          <a:p>
            <a:pPr lvl="1" algn="just">
              <a:lnSpc>
                <a:spcPct val="130000"/>
              </a:lnSpc>
              <a:spcAft>
                <a:spcPts val="1200"/>
              </a:spcAft>
            </a:pPr>
            <a:r>
              <a:rPr lang="pl-PL" sz="2500" dirty="0"/>
              <a:t>Funkcja celu: maksymalizacja całkowitego zysku z produktów.</a:t>
            </a:r>
            <a:endParaRPr lang="en-US" sz="2500" dirty="0"/>
          </a:p>
          <a:p>
            <a:pPr lvl="1" algn="just">
              <a:lnSpc>
                <a:spcPct val="130000"/>
              </a:lnSpc>
              <a:spcAft>
                <a:spcPts val="1200"/>
              </a:spcAft>
            </a:pPr>
            <a:r>
              <a:rPr lang="pl-PL" sz="2500" dirty="0"/>
              <a:t>Ograniczenia: wielkość powierzchni magazynowej, przestrzeń magazynowa na jednostkę produktu, wielkość popytu rynkowego</a:t>
            </a:r>
            <a:r>
              <a:rPr lang="en-US" sz="2500" dirty="0"/>
              <a:t>.</a:t>
            </a:r>
            <a:endParaRPr lang="pl-PL" sz="2500" b="1" dirty="0"/>
          </a:p>
          <a:p>
            <a:pPr algn="just">
              <a:lnSpc>
                <a:spcPct val="130000"/>
              </a:lnSpc>
            </a:pPr>
            <a:r>
              <a:rPr lang="pl-PL" sz="2500" b="1" dirty="0"/>
              <a:t>Przygotuj i uzupełnij tabelę danymi wejściowymi </a:t>
            </a:r>
            <a:br>
              <a:rPr lang="pl-PL" sz="2500" b="1" dirty="0"/>
            </a:br>
            <a:r>
              <a:rPr lang="pl-PL" sz="2500" b="1" dirty="0"/>
              <a:t>z zadania: zapas bezpieczeństwa dla każdego produktu, jednostkowa powierzchnia magazynowa, zysk jednostkowy, popyt na każdym rynku, całkowita powierzchnia magazynu.</a:t>
            </a:r>
            <a:endParaRPr lang="en-US" sz="2500" dirty="0"/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13" y="5575028"/>
            <a:ext cx="593739" cy="5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5527104" y="5956952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7FD4A00-EDF9-6202-74FF-730B49C4FD62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6028F497-4ED9-31AE-4D89-2F154166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en-US" dirty="0" err="1"/>
              <a:t>Zastosowanie</a:t>
            </a:r>
            <a:r>
              <a:rPr lang="en-US" dirty="0"/>
              <a:t> </a:t>
            </a:r>
            <a:r>
              <a:rPr lang="en-US" dirty="0" err="1"/>
              <a:t>narzędzia</a:t>
            </a:r>
            <a:r>
              <a:rPr lang="en-US" dirty="0"/>
              <a:t> Solver</a:t>
            </a:r>
            <a:r>
              <a:rPr lang="pl-PL" dirty="0"/>
              <a:t> do optymalizacji powierzchni magazynowej</a:t>
            </a:r>
          </a:p>
        </p:txBody>
      </p:sp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07" y="49654"/>
            <a:ext cx="9745133" cy="1116542"/>
          </a:xfrm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36" y="1095857"/>
            <a:ext cx="10947400" cy="508387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000" dirty="0"/>
              <a:t>Optymalizacja w logistyce to proces poszukiwania najbardziej efektywnego sposobu organizacji przepływu towarów, informacji i zasobów w całym łańcuchu dostaw;
W kontekście łańcucha dostaw magazyn pełni niezwykle ważną rolę;
Zarządzanie zapasami w łańcuchu dostaw jest kluczowym elementem zapewniającym płynność operacyjną, minimalizację kosztów i satysfakcję klientów;
DRP – koordynuje popyt z poziomami zapasów w różnych lokalizacjach;
EOQ to model matematyczny używany do określenia optymalnej ilości zamówienia, </a:t>
            </a:r>
            <a:br>
              <a:rPr lang="pl-PL" sz="2000" dirty="0"/>
            </a:br>
            <a:r>
              <a:rPr lang="pl-PL" sz="2000" dirty="0"/>
              <a:t>który minimalizuje całkowite koszty związane z zamawianiem i utrzymywaniem zapasów;
Solver umożliwia użytkownikom definiowanie wielu zmiennych decyzyjnych, ograniczeń </a:t>
            </a:r>
            <a:br>
              <a:rPr lang="pl-PL" sz="2000" dirty="0"/>
            </a:br>
            <a:r>
              <a:rPr lang="pl-PL" sz="2000" dirty="0"/>
              <a:t>i celów, a następnie wykorzystuje różne metody matematyczne w celu znalezienia optymalnych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FE70AA4B-143D-C6C3-F955-0E770E22B11A}"/>
              </a:ext>
            </a:extLst>
          </p:cNvPr>
          <p:cNvSpPr txBox="1">
            <a:spLocks/>
          </p:cNvSpPr>
          <p:nvPr/>
        </p:nvSpPr>
        <p:spPr>
          <a:xfrm>
            <a:off x="1524000" y="126552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Modele optymalizacyjne wykorzystywane </a:t>
            </a:r>
            <a:br>
              <a:rPr lang="pl-PL" dirty="0"/>
            </a:br>
            <a:r>
              <a:rPr lang="pl-PL" dirty="0"/>
              <a:t>w logistyce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projektowania sieci dystrybucji (wyznaczanie lokalizacji centrów dystrybucji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pl-PL" dirty="0"/>
              <a:t>projektowania systemów transportowych (optymalizacja zadań transportowych, minimalizacja pustych przebiegów, wyznaczanie tras dostaw);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zarządzania zapasami (rozmieszczenie zapasów, szacowanie ich wielkości, wyznaczanie terminów składania zamówień);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pl-PL" dirty="0"/>
              <a:t>projektowania i zarządzania działaniami w magazynach (maksymalizacja efektywności przestrzeni magazynowej).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Powers</a:t>
            </a:r>
            <a:r>
              <a:rPr lang="pl-PL" sz="1200" dirty="0">
                <a:solidFill>
                  <a:srgbClr val="7F7F7F"/>
                </a:solidFill>
              </a:rPr>
              <a:t>, 1989; Smyk, 2023; Tylicki &amp; Bartol, 2017</a:t>
            </a:r>
          </a:p>
        </p:txBody>
      </p:sp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optymalizacyjne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Można wyróżnić następujące metody optymalizacyjne ze względu na: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nb-NO" sz="1200" dirty="0">
                <a:solidFill>
                  <a:srgbClr val="7F7F7F"/>
                </a:solidFill>
              </a:rPr>
              <a:t>Jayarathna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nb-NO" sz="1200" dirty="0">
                <a:solidFill>
                  <a:srgbClr val="7F7F7F"/>
                </a:solidFill>
              </a:rPr>
              <a:t>Kusiak et al.,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783898"/>
              </p:ext>
            </p:extLst>
          </p:nvPr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magazynu w łańcuchu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495"/>
            <a:ext cx="10515600" cy="461946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600" b="1" dirty="0">
                <a:solidFill>
                  <a:srgbClr val="1065AB"/>
                </a:solidFill>
              </a:rPr>
              <a:t>Magazyn</a:t>
            </a:r>
            <a:r>
              <a:rPr lang="pl-PL" sz="2600" dirty="0"/>
              <a:t> przeznaczony jest do magazynowania dóbr materialnych w wyodrębnionej przestrzeni budowli magazynowej, według ustalonej technologii, wyposażonej  w odpowiednie urządzenia i środki techniczne, zarządzanej i obsługiwanej przez zespół ludzi wyposażonych w odpowiednie umiejętności;</a:t>
            </a:r>
          </a:p>
          <a:p>
            <a:pPr algn="just">
              <a:lnSpc>
                <a:spcPct val="120000"/>
              </a:lnSpc>
            </a:pPr>
            <a:r>
              <a:rPr lang="pl-PL" sz="2600" dirty="0"/>
              <a:t>W kontekście łańcucha dostaw, magazyn odgrywa niezwykle istotną rolę, stanowiąc kluczowe centrum koordynacji </a:t>
            </a:r>
            <a:br>
              <a:rPr lang="pl-PL" sz="2600" dirty="0"/>
            </a:br>
            <a:r>
              <a:rPr lang="pl-PL" sz="2600" dirty="0"/>
              <a:t>i przechowywania towarów, co jest niezbędne do zapewnienia płynności przepływu produktów od producentów do konsumentów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Gołembska, 1999; Miszewski, 2019; </a:t>
            </a:r>
            <a:r>
              <a:rPr lang="da-DK" sz="1200" dirty="0">
                <a:solidFill>
                  <a:srgbClr val="7F7F7F"/>
                </a:solidFill>
              </a:rPr>
              <a:t>Gu et al., 2007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Mason et al., 2003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Ramaa et al., 2012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Powierzchnia magazynu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67310"/>
            <a:ext cx="10515600" cy="835404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pl-PL" sz="2400" dirty="0"/>
              <a:t>Obliczenie powierzchni magazynowej wymaga uwzględniania jej różnych rodzajów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608666" y="604213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Rysunek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pl-PL" sz="16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powierzchni magazynowej</a:t>
            </a:r>
            <a:endParaRPr lang="pl-PL" sz="1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A61407-35A2-8686-FD01-601A9578E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66706"/>
              </p:ext>
            </p:extLst>
          </p:nvPr>
        </p:nvGraphicFramePr>
        <p:xfrm>
          <a:off x="3302672" y="2122743"/>
          <a:ext cx="6935893" cy="385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5996"/>
            <a:ext cx="10515600" cy="441267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dirty="0"/>
              <a:t>Wielkość i kształt magazynu zależy od następujących zmiennych</a:t>
            </a:r>
            <a:r>
              <a:rPr lang="en-US" dirty="0"/>
              <a:t>: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rodzaje, liczba i wymiary stanowisk na których wykonywane są czynności magazynowe w strefie przyjęć i wydań;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pl-PL" dirty="0"/>
              <a:t>wymiary i ilości pól składowych w sferze składowania;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wymiary i ilości pól </a:t>
            </a:r>
            <a:r>
              <a:rPr lang="pl-PL" dirty="0" err="1"/>
              <a:t>odkładczych</a:t>
            </a:r>
            <a:r>
              <a:rPr lang="pl-PL" dirty="0"/>
              <a:t>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parametry rzędów regałów oraz ilości kolumn w rzędach;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szerokość korytarza roboczego dla przyjętego wózka widłowego;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szerokość dróg komunikacyjnych dla sprzętu i ludzi.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2E49463D-F2FF-A922-2951-919F7F4C39F0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Powierzchnia magazynu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57495"/>
            <a:ext cx="5257801" cy="46825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Całkowitą powierzchnię magazynową S można wyrazić wzorem</a:t>
            </a:r>
            <a:r>
              <a:rPr lang="en-US" sz="2400" dirty="0"/>
              <a:t>: 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en-US" sz="2600" dirty="0"/>
              <a:t>S = f</a:t>
            </a:r>
            <a:r>
              <a:rPr lang="en-US" sz="2600" baseline="-25000" dirty="0"/>
              <a:t>s</a:t>
            </a:r>
            <a:r>
              <a:rPr lang="en-US" sz="2600" dirty="0"/>
              <a:t> + </a:t>
            </a:r>
            <a:r>
              <a:rPr lang="en-US" sz="2600" dirty="0" err="1"/>
              <a:t>f</a:t>
            </a:r>
            <a:r>
              <a:rPr lang="en-US" sz="2600" baseline="-25000" dirty="0" err="1"/>
              <a:t>p</a:t>
            </a:r>
            <a:r>
              <a:rPr lang="en-US" sz="2600" dirty="0"/>
              <a:t> = f</a:t>
            </a:r>
            <a:r>
              <a:rPr lang="en-US" sz="2600" baseline="-25000" dirty="0"/>
              <a:t>s</a:t>
            </a:r>
            <a:r>
              <a:rPr lang="en-US" sz="2600" dirty="0"/>
              <a:t> + </a:t>
            </a:r>
            <a:r>
              <a:rPr lang="en-US" sz="2600" dirty="0" err="1"/>
              <a:t>f</a:t>
            </a:r>
            <a:r>
              <a:rPr lang="en-US" sz="2600" baseline="-25000" dirty="0" err="1"/>
              <a:t>w</a:t>
            </a:r>
            <a:r>
              <a:rPr lang="en-US" sz="2600" dirty="0"/>
              <a:t> + </a:t>
            </a:r>
            <a:r>
              <a:rPr lang="en-US" sz="2600" dirty="0" err="1"/>
              <a:t>f</a:t>
            </a:r>
            <a:r>
              <a:rPr lang="en-US" sz="2600" baseline="-25000" dirty="0" err="1"/>
              <a:t>d</a:t>
            </a:r>
            <a:r>
              <a:rPr lang="en-US" sz="2600" dirty="0"/>
              <a:t> + f</a:t>
            </a:r>
            <a:r>
              <a:rPr lang="en-US" sz="2600" baseline="-25000" dirty="0"/>
              <a:t>a</a:t>
            </a:r>
            <a:endParaRPr lang="pl-PL" sz="2600" baseline="-25000" dirty="0"/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f</a:t>
            </a:r>
            <a:r>
              <a:rPr lang="pl-PL" sz="1800" baseline="-25000" dirty="0"/>
              <a:t>s</a:t>
            </a:r>
            <a:r>
              <a:rPr lang="pl-PL" sz="1800" dirty="0"/>
              <a:t> – powierzchnia składowania,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f</a:t>
            </a:r>
            <a:r>
              <a:rPr lang="pl-PL" sz="1800" baseline="-25000" dirty="0"/>
              <a:t>p</a:t>
            </a:r>
            <a:r>
              <a:rPr lang="pl-PL" sz="1800" dirty="0"/>
              <a:t> – powierzchnia pomocnicza,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f</a:t>
            </a:r>
            <a:r>
              <a:rPr lang="pl-PL" sz="1800" baseline="-25000" dirty="0"/>
              <a:t>w</a:t>
            </a:r>
            <a:r>
              <a:rPr lang="pl-PL" sz="1800" dirty="0"/>
              <a:t> – powierzchnia przeznaczona na przyjęcie, sortowanie i wydawanie materiałów,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f</a:t>
            </a:r>
            <a:r>
              <a:rPr lang="pl-PL" sz="1800" baseline="-25000" dirty="0"/>
              <a:t>d</a:t>
            </a:r>
            <a:r>
              <a:rPr lang="pl-PL" sz="1800" dirty="0"/>
              <a:t> – powierzchnia zajęta na przejścia i przejazdy,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/>
              <a:t>f</a:t>
            </a:r>
            <a:r>
              <a:rPr lang="pl-PL" sz="1800" baseline="-25000" dirty="0"/>
              <a:t>a</a:t>
            </a:r>
            <a:r>
              <a:rPr lang="pl-PL" sz="1800" dirty="0"/>
              <a:t> – powierzchnia administracyjno-socjalna.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222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pl-PL" sz="1800" kern="1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pl-PL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[powierzchnia składowania] + [powierzchnia pomocnicza] = [powierzchnia składowania] + [powierzchnia przeznaczona na przyjęcie, sortowanie i wydawanie materiałów] + [powierzchnia zajęta na przejścia i przejazdy] + [powierzchnia administracyjno-socjalna]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5310DD26-E83F-4B79-4B0D-3FDDFF5305B0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2266CC9-01B7-6E4F-A304-72B0999B98EC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Powierzchnia magazynu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3AE89DBA-44AB-4F23-B1E2-CB5BB034B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3356</Words>
  <Application>Microsoft Office PowerPoint</Application>
  <PresentationFormat>Widescreen</PresentationFormat>
  <Paragraphs>327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PowerPoint Presentation</vt:lpstr>
      <vt:lpstr>Agenda</vt:lpstr>
      <vt:lpstr>Optymalizacja</vt:lpstr>
      <vt:lpstr>Modele optymalizacyjne wykorzystywane  w logistyce</vt:lpstr>
      <vt:lpstr>Metody optymalizacyjne</vt:lpstr>
      <vt:lpstr>Rola magazynu w łańcuchu dostaw</vt:lpstr>
      <vt:lpstr>Powierzchnia magazynu</vt:lpstr>
      <vt:lpstr>PowerPoint Presentation</vt:lpstr>
      <vt:lpstr>PowerPoint Presentation</vt:lpstr>
      <vt:lpstr>Powierzchnia magazynu - składowanie</vt:lpstr>
      <vt:lpstr>Powierzchnia magazynu - składowanie</vt:lpstr>
      <vt:lpstr>Powierzchnia magazynu - składowanie</vt:lpstr>
      <vt:lpstr>PowerPoint Presentation</vt:lpstr>
      <vt:lpstr>Wybrane metody zarządzania zapasami  w łańcuchu dostaw</vt:lpstr>
      <vt:lpstr>Obliczanie zapasu bezpieczeństwa</vt:lpstr>
      <vt:lpstr>PowerPoint Presentation</vt:lpstr>
      <vt:lpstr>Obliczanie zapasu bezpieczeństwa</vt:lpstr>
      <vt:lpstr>Obliczanie zapasu bezpieczeństwa</vt:lpstr>
      <vt:lpstr>Koszty utrzymania zapasu zabezpieczającego</vt:lpstr>
      <vt:lpstr>Koszty utrzymania zapasu zabezpieczającego</vt:lpstr>
      <vt:lpstr>Koszt utrzymania zapasu zabezpieczającego</vt:lpstr>
      <vt:lpstr>Silne i słabe strony klasycznych modeli uzupełniania zapasu</vt:lpstr>
      <vt:lpstr>Planowanie zasobów dystrybucji - Distribution Requirements Planning (DRP)</vt:lpstr>
      <vt:lpstr>Algorytm DRP</vt:lpstr>
      <vt:lpstr>Silne i słabe strony DRP</vt:lpstr>
      <vt:lpstr>Ekonomiczna wielkość dostawy (EOQ)</vt:lpstr>
      <vt:lpstr>PowerPoint Presentation</vt:lpstr>
      <vt:lpstr>Zastosowanie narzędzia Solver</vt:lpstr>
      <vt:lpstr>Zastosowanie narzędzia Solver</vt:lpstr>
      <vt:lpstr>Zastosowanie narzędzia Solver do optymalizacji powierzchni magazynowej</vt:lpstr>
      <vt:lpstr>PowerPoint Presentation</vt:lpstr>
      <vt:lpstr>Zastosowanie narzędzia Solver do optymalizacji powierzchni magazynowej</vt:lpstr>
      <vt:lpstr>Podsumowanie</vt:lpstr>
      <vt:lpstr>Autorzy:  Katarzyna Grzybowska Katarzyna Ragin-Skorecka Katarzyna Siemieniak Piotr Cyplik Michał Adamczak Jędrzej Jankowski-Guzy Adrianna Toboła-Walaszczyk   Wersja finalna: czerwiec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116</cp:revision>
  <dcterms:created xsi:type="dcterms:W3CDTF">2023-07-06T12:09:08Z</dcterms:created>
  <dcterms:modified xsi:type="dcterms:W3CDTF">2025-10-21T15:31:28Z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