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6" r:id="rId7"/>
    <p:sldId id="287" r:id="rId8"/>
    <p:sldId id="262" r:id="rId9"/>
    <p:sldId id="261" r:id="rId10"/>
    <p:sldId id="267" r:id="rId11"/>
    <p:sldId id="268" r:id="rId12"/>
    <p:sldId id="269" r:id="rId13"/>
    <p:sldId id="270" r:id="rId14"/>
    <p:sldId id="282" r:id="rId15"/>
    <p:sldId id="271" r:id="rId16"/>
    <p:sldId id="272" r:id="rId17"/>
    <p:sldId id="273" r:id="rId18"/>
    <p:sldId id="274" r:id="rId19"/>
    <p:sldId id="283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5" r:id="rId28"/>
    <p:sldId id="288" r:id="rId29"/>
    <p:sldId id="289" r:id="rId30"/>
    <p:sldId id="290" r:id="rId31"/>
    <p:sldId id="291" r:id="rId32"/>
    <p:sldId id="266" r:id="rId33"/>
    <p:sldId id="281" r:id="rId34"/>
    <p:sldId id="335" r:id="rId35"/>
    <p:sldId id="26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473"/>
    <a:srgbClr val="F6F7FB"/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EFCE2528-C296-E74E-50BF-867E80FFD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231" y="6150591"/>
            <a:ext cx="674984" cy="6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55281721-294B-9DB1-4EE5-9055F8FFCCF3}"/>
              </a:ext>
            </a:extLst>
          </p:cNvPr>
          <p:cNvSpPr txBox="1"/>
          <p:nvPr userDrawn="1"/>
        </p:nvSpPr>
        <p:spPr>
          <a:xfrm>
            <a:off x="7427166" y="6176963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Narzędzia AI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Wykorzystanie narzędzi AI w metodach statystycznych do analizy danych logistycznych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4B6A-B97E-5D0B-FD40-856D40A1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8154D90-7717-01B6-C5C4-897CD762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DataRobot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3F7C3B0-3A36-ACB9-D614-C078F67DF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Firma </a:t>
            </a:r>
            <a:r>
              <a:rPr lang="pl-PL" sz="1800" dirty="0" err="1"/>
              <a:t>DataRobot</a:t>
            </a:r>
            <a:r>
              <a:rPr lang="pl-PL" sz="1800" dirty="0"/>
              <a:t> została założona w 2012 roku przez Jeremy'ego </a:t>
            </a:r>
            <a:r>
              <a:rPr lang="pl-PL" sz="1800" dirty="0" err="1"/>
              <a:t>Achina</a:t>
            </a:r>
            <a:r>
              <a:rPr lang="pl-PL" sz="1800" dirty="0"/>
              <a:t> i Thomasa </a:t>
            </a:r>
            <a:r>
              <a:rPr lang="pl-PL" sz="1800" dirty="0" err="1"/>
              <a:t>DeGodoya</a:t>
            </a:r>
            <a:r>
              <a:rPr lang="pl-PL" sz="1800" dirty="0"/>
              <a:t>, byłych analityków danych, którzy dostrzegli potrzebę automatyzacji procesów uczenia maszynowego, po to aby modelowanie predykcyjne było dostępne dla osób niebędących ekspertami w tej dziedzinie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Początkowym celem narzędzia AI i jego twórców było uproszczenie przepływu pracy uczenia maszynowego, co z kolei mogłoby umożliwić firmom tworzenie i wdrażanie bardziej złożonych </a:t>
            </a:r>
            <a:br>
              <a:rPr lang="pl-PL" sz="1800" dirty="0"/>
            </a:br>
            <a:r>
              <a:rPr lang="pl-PL" sz="1800" dirty="0"/>
              <a:t>i niezawodnych modeli bez konieczności wcześniejszego posiadania rozległej wiedzy na temat kodowania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Z każdą iteracją oprogramowania, </a:t>
            </a:r>
            <a:r>
              <a:rPr lang="pl-PL" sz="1800" dirty="0" err="1"/>
              <a:t>DataRobot</a:t>
            </a:r>
            <a:r>
              <a:rPr lang="pl-PL" sz="1800" dirty="0"/>
              <a:t> stał się popularną platformą </a:t>
            </a:r>
            <a:r>
              <a:rPr lang="pl-PL" sz="1800" dirty="0" err="1"/>
              <a:t>AutoML</a:t>
            </a:r>
            <a:r>
              <a:rPr lang="pl-PL" sz="1800" dirty="0"/>
              <a:t> dla zespołów data science, firm i branż (np. handlu detalicznego, finansów i opieki zdrowotnej), zapewniając im niezawodne narzędzie wspomagające ich organizację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BE6CC63-C883-6E9E-32AA-9B3974F4C1CD}"/>
              </a:ext>
            </a:extLst>
          </p:cNvPr>
          <p:cNvSpPr txBox="1">
            <a:spLocks/>
          </p:cNvSpPr>
          <p:nvPr/>
        </p:nvSpPr>
        <p:spPr>
          <a:xfrm>
            <a:off x="838200" y="5952931"/>
            <a:ext cx="5674567" cy="539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DataRobot (2024). About DataRobot platform. Available at: https://www.datarobot.com/platform/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 Chaturvedi, V., Raja Mohammed, K.B.N. (2024). </a:t>
            </a:r>
            <a:r>
              <a:rPr lang="pl-PL" sz="1200" i="1" dirty="0">
                <a:solidFill>
                  <a:srgbClr val="7F7F7F"/>
                </a:solidFill>
              </a:rPr>
              <a:t>Dynamic Inventory Management Using AI: A Case on Datarobot</a:t>
            </a:r>
            <a:r>
              <a:rPr lang="pl-PL" sz="1200" dirty="0">
                <a:solidFill>
                  <a:srgbClr val="7F7F7F"/>
                </a:solidFill>
              </a:rPr>
              <a:t>. In: K, H., Rodriguez, R.V., Rege, M., Piuri, V., Xu, G., Ong, KL. (eds) Artificial Intelligence and Knowledge Processing. AIKP 2023. Communications in Computer and Information Science, vol 2127. Springer, Cham. https://doi.org/10.1007/978-3-031-68617-7_1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42E3-7F9F-AD97-1049-13A713D4A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C37549-6545-3CF4-176F-7A54FA5A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Platforma </a:t>
            </a:r>
            <a:r>
              <a:rPr lang="pl-PL" dirty="0" err="1"/>
              <a:t>DataRobot</a:t>
            </a:r>
            <a:endParaRPr lang="pl-PL" dirty="0"/>
          </a:p>
        </p:txBody>
      </p:sp>
      <p:pic>
        <p:nvPicPr>
          <p:cNvPr id="3074" name="Picture 2" descr="Accuracy tab: DataRobot docs">
            <a:extLst>
              <a:ext uri="{FF2B5EF4-FFF2-40B4-BE49-F238E27FC236}">
                <a16:creationId xmlns:a16="http://schemas.microsoft.com/office/drawing/2014/main" id="{2044A2AD-7EAD-499F-F45A-F6A531D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329685"/>
            <a:ext cx="8596745" cy="46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79E75-044A-95CB-DD06-78880E87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4911AFA-23A3-DE23-B552-99F68509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DataRobot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25D5C1E-FF5B-CDD1-11F0-C9F13479B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err="1"/>
              <a:t>DataRobot</a:t>
            </a:r>
            <a:r>
              <a:rPr lang="pl-PL" sz="1800" dirty="0"/>
              <a:t> wykorzystuje szereg algorytmów uczenia maszynowego, w tym drzewa decyzyjne, regresję logistyczną, maszyny wzmacniające gradient i sieci neuronowe, aby zidentyfikować najlepsze modele predykcyjne w oparciu o istniejące dane wejściowe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Narzędzie działa w oparciu o platformę, najpierw identyfikując, a następnie automatycznie tworząc odpowiednie funkcje. Pozwala to potencjalnym użytkownikom pominąć ręczną inżynierię cech, do której potrzebna byłaby rozległa wiedza podstawowa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Narzędzie wykorzystuje również uczenie zespołowe, łącząc wiele modeli w celu zwiększenia dokładności predykcyjnej, niezawodności i przydatności do najważniejszych zadań prognostycznych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Zidentyfikowane modele są również oparte na wstępnie ustawionych wskaźnikach wydajności, zapewniając użytkownikom kompleksowe informacje ogólne wspierające wybór przy optymalnej opcji dla rozwiązania ich problemu</a:t>
            </a:r>
            <a:r>
              <a:rPr lang="en-US" sz="1800" dirty="0"/>
              <a:t>. 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6E6D5C0-4097-394E-E1A9-598D89D8E902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DataRobot (2024). About DataRobot platform. Available at: https://www.datarobot.com/platform/</a:t>
            </a:r>
          </a:p>
        </p:txBody>
      </p:sp>
    </p:spTree>
    <p:extLst>
      <p:ext uri="{BB962C8B-B14F-4D97-AF65-F5344CB8AC3E}">
        <p14:creationId xmlns:p14="http://schemas.microsoft.com/office/powerpoint/2010/main" val="13855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6389-E970-B015-9B6B-02015FB2F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38E518B-2B71-37AD-A588-13CE42C5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DataRobot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CD7000D-914F-AC01-98DD-B260BEF34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err="1"/>
              <a:t>DataRobot</a:t>
            </a:r>
            <a:r>
              <a:rPr lang="pl-PL" sz="1800" dirty="0"/>
              <a:t> jest najczęściej wykorzystywany do pomocy w prognozowaniu popytu, przewidywaniu rezygnacji (analizowanie i prognozowanie zachowań klientów) oraz analizach oceny ryzyka </a:t>
            </a:r>
            <a:br>
              <a:rPr lang="pl-PL" sz="1800" dirty="0"/>
            </a:br>
            <a:r>
              <a:rPr lang="pl-PL" sz="1800" dirty="0"/>
              <a:t>w sektorach o dużej nieprzewidywalności (np. sektor finansowy i detaliczny</a:t>
            </a:r>
            <a:r>
              <a:rPr lang="en-US" sz="1800" dirty="0"/>
              <a:t>). </a:t>
            </a:r>
            <a:endParaRPr lang="sl-SI" sz="1800" dirty="0"/>
          </a:p>
          <a:p>
            <a:pPr algn="just"/>
            <a:r>
              <a:rPr lang="pl-PL" sz="1800" dirty="0" err="1"/>
              <a:t>DataRobot</a:t>
            </a:r>
            <a:r>
              <a:rPr lang="pl-PL" sz="1800" dirty="0"/>
              <a:t> zapewnia przepływ pracy z pomocą przewodnika dla nowych potencjalnych użytkowników, dostarczając instrukcje dotyczące przesyłania danych, szkolenia modeli, oceny </a:t>
            </a:r>
            <a:br>
              <a:rPr lang="pl-PL" sz="1800" dirty="0"/>
            </a:br>
            <a:r>
              <a:rPr lang="pl-PL" sz="1800" dirty="0"/>
              <a:t>i wdrażania modeli, co upraszcza interakcję użytkowników z narzędziem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 err="1"/>
              <a:t>DataRobot</a:t>
            </a:r>
            <a:r>
              <a:rPr lang="pl-PL" sz="1800" dirty="0"/>
              <a:t> to praktyczne narzędzie edukacyjne dla studentów programów nauki o danych. Pozwala im eksperymentować i badać różne algorytmy, rozumieć ich zastosowanie i konsekwencje oraz interpretować uzyskane wyniki</a:t>
            </a:r>
            <a:r>
              <a:rPr lang="en-US" sz="1800" dirty="0"/>
              <a:t>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9152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C8300-CC61-C46A-B349-B0247DD15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F061034-EE44-D411-C754-48160CB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DataRobot</a:t>
            </a:r>
            <a:r>
              <a:rPr lang="pl-PL" dirty="0"/>
              <a:t>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B1675A-FC62-BF17-EA39-CC695F23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Firma zajmująca się sprzedażą detaliczną powoli rozszerzała swoje portfolio produktów i musiała zoptymalizować poziomy zapasów dla produktów charakteryzujących się większym popytem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r>
              <a:rPr lang="pl-PL" sz="1800" dirty="0"/>
              <a:t>Ze względu na nadmierne zapasy i niewłaściwy ich przegląd, firma zauważyła wzrost kosztów </a:t>
            </a:r>
            <a:br>
              <a:rPr lang="pl-PL" sz="1800" dirty="0"/>
            </a:br>
            <a:r>
              <a:rPr lang="pl-PL" sz="1800" dirty="0"/>
              <a:t>i marnotrawstwo, podczas gdy niewystarczające zapasy spowodowały brak sprzedaży i utratę zysków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Firma wykorzystała funkcje </a:t>
            </a:r>
            <a:r>
              <a:rPr lang="pl-PL" sz="1800" dirty="0" err="1"/>
              <a:t>DataRobots</a:t>
            </a:r>
            <a:r>
              <a:rPr lang="pl-PL" sz="1800" dirty="0"/>
              <a:t> </a:t>
            </a:r>
            <a:r>
              <a:rPr lang="pl-PL" sz="1800" dirty="0" err="1"/>
              <a:t>AutoML</a:t>
            </a:r>
            <a:r>
              <a:rPr lang="pl-PL" sz="1800" dirty="0"/>
              <a:t>, które w oparciu o zebrane przez firmę dane stworzyły model prognozowania popytu, który przewidywał popyt na każdy z jej produktów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Dzięki zastosowaniu tego modelu firmie udało się zmniejszyć ilość odpadów, zoptymalizować poziomy zapasów, zwiększyć zyski i poprawić zadowolenie klientów poprzez utrzymywanie właściwych ilości dostępnych zapasów na potrzeby sprzedaży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604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82E4F-9409-96B4-07DE-3CAC3A89A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DBC974E-CE32-DC23-678F-FE5B14D5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Tableau z TabPy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17D9749-EB5F-90D8-7342-CD0F59F49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Tableau zostało opracowane przez współzałożycieli Chrisa </a:t>
            </a:r>
            <a:r>
              <a:rPr lang="pl-PL" sz="1800" dirty="0" err="1"/>
              <a:t>Stolte</a:t>
            </a:r>
            <a:r>
              <a:rPr lang="pl-PL" sz="1800" dirty="0"/>
              <a:t>, Pata </a:t>
            </a:r>
            <a:r>
              <a:rPr lang="pl-PL" sz="1800" dirty="0" err="1"/>
              <a:t>Hanrahana</a:t>
            </a:r>
            <a:r>
              <a:rPr lang="pl-PL" sz="1800" dirty="0"/>
              <a:t> i Christiana </a:t>
            </a:r>
            <a:r>
              <a:rPr lang="pl-PL" sz="1800" dirty="0" err="1"/>
              <a:t>Chabota</a:t>
            </a:r>
            <a:r>
              <a:rPr lang="pl-PL" sz="1800" dirty="0"/>
              <a:t>, którzy byli odpowiedzialni za opracowanie i opatentowanie podstawowej technologii </a:t>
            </a:r>
            <a:r>
              <a:rPr lang="pl-PL" sz="1800" dirty="0" err="1"/>
              <a:t>VizQL</a:t>
            </a:r>
            <a:r>
              <a:rPr lang="pl-PL" sz="1800" dirty="0"/>
              <a:t>. Technologia ta umożliwiła uproszczenie wizualizacji danych poprzez działania typu „przeciągnij i upuść”, co w późniejszym czasie poprzez integrację </a:t>
            </a:r>
            <a:r>
              <a:rPr lang="pl-PL" sz="1800" dirty="0" err="1"/>
              <a:t>TabPy</a:t>
            </a:r>
            <a:r>
              <a:rPr lang="pl-PL" sz="1800" dirty="0"/>
              <a:t>, umożliwiło również wykorzystanie analityki opartej na </a:t>
            </a:r>
            <a:r>
              <a:rPr lang="pl-PL" sz="1800" dirty="0" err="1"/>
              <a:t>Pythonie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Głównym celem narzędzia jest zapewnienie przyjaznego interfejsu do tworzenia wizualizacji zbiorów danych, jednocześnie dodając moc analityczną </a:t>
            </a:r>
            <a:r>
              <a:rPr lang="pl-PL" sz="1800" dirty="0" err="1"/>
              <a:t>Pythona</a:t>
            </a:r>
            <a:r>
              <a:rPr lang="pl-PL" sz="1800" dirty="0"/>
              <a:t>, co umożliwia wykonywanie złożonej analizy danych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Tableau jest szeroko stosowany w sferze biznesowej i akademickiej ze względu na jego zdolność do obsługi dużych zbiorów danych i uproszczonych procesów wizualizacji. Umożliwia również analizę, która zapewnia wyniki do podejmowania decyzji opartych na danych</a:t>
            </a:r>
            <a:r>
              <a:rPr lang="en-US" sz="1800" dirty="0"/>
              <a:t>. 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E4C190C-01DE-0E70-981C-43D0EC0BF9F5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6033970" cy="656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Tableau (2024). AI in Tableau. Available at: https://www.tableau.com/products/artificial-intelligence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7F7F7F"/>
                </a:solidFill>
              </a:rPr>
              <a:t>Batt, S., </a:t>
            </a:r>
            <a:r>
              <a:rPr lang="en-US" sz="1200" dirty="0" err="1">
                <a:solidFill>
                  <a:srgbClr val="7F7F7F"/>
                </a:solidFill>
              </a:rPr>
              <a:t>Grealis</a:t>
            </a:r>
            <a:r>
              <a:rPr lang="en-US" sz="1200" dirty="0">
                <a:solidFill>
                  <a:srgbClr val="7F7F7F"/>
                </a:solidFill>
              </a:rPr>
              <a:t>, T., Harmon, O., &amp; </a:t>
            </a:r>
            <a:r>
              <a:rPr lang="en-US" sz="1200" dirty="0" err="1">
                <a:solidFill>
                  <a:srgbClr val="7F7F7F"/>
                </a:solidFill>
              </a:rPr>
              <a:t>Tomolonis</a:t>
            </a:r>
            <a:r>
              <a:rPr lang="en-US" sz="1200" dirty="0">
                <a:solidFill>
                  <a:srgbClr val="7F7F7F"/>
                </a:solidFill>
              </a:rPr>
              <a:t>, P. (2020). </a:t>
            </a:r>
            <a:r>
              <a:rPr lang="en-US" sz="1200" i="1" dirty="0">
                <a:solidFill>
                  <a:srgbClr val="7F7F7F"/>
                </a:solidFill>
              </a:rPr>
              <a:t>Learning Tableau: A data visualization tool. The Journal of Economic Education</a:t>
            </a:r>
            <a:r>
              <a:rPr lang="en-US" sz="1200" dirty="0">
                <a:solidFill>
                  <a:srgbClr val="7F7F7F"/>
                </a:solidFill>
              </a:rPr>
              <a:t>, 51(3–4), 317–328. https://doi.org/10.1080/00220485.2020.1804503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847E5-0406-7A78-DE5D-D035D342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AF04B-CE6D-8C65-0C7A-AA47E410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Tableau z </a:t>
            </a:r>
            <a:r>
              <a:rPr lang="pl-PL" dirty="0" err="1"/>
              <a:t>TabPy</a:t>
            </a:r>
            <a:endParaRPr lang="pl-PL" dirty="0"/>
          </a:p>
        </p:txBody>
      </p:sp>
      <p:pic>
        <p:nvPicPr>
          <p:cNvPr id="4098" name="Picture 2" descr="Python Integration with Tableau And Running Python Scripts inside Tableau –  Technical Jockey –&gt; Powered By Instrovate.com">
            <a:extLst>
              <a:ext uri="{FF2B5EF4-FFF2-40B4-BE49-F238E27FC236}">
                <a16:creationId xmlns:a16="http://schemas.microsoft.com/office/drawing/2014/main" id="{9476E065-2833-221E-C32D-52D5E6E0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309255"/>
            <a:ext cx="7299180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9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5661-9C32-20CB-E5FA-4C70A66D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383DEB4-D7EB-996D-31A0-401332E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Tableau z </a:t>
            </a:r>
            <a:r>
              <a:rPr lang="pl-PL" dirty="0" err="1"/>
              <a:t>TabPy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D8E5B24-364D-6813-D004-FA1CA037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err="1"/>
              <a:t>TabPy</a:t>
            </a:r>
            <a:r>
              <a:rPr lang="pl-PL" sz="1800" dirty="0"/>
              <a:t> pozwala użytkownikom uruchamiać skrypty </a:t>
            </a:r>
            <a:r>
              <a:rPr lang="pl-PL" sz="1800" dirty="0" err="1"/>
              <a:t>Python</a:t>
            </a:r>
            <a:r>
              <a:rPr lang="pl-PL" sz="1800" dirty="0"/>
              <a:t> w Tableau, umożliwiając niestandardowe obliczenia i wdrażanie bardziej zaawansowanych modeli analitycznych i analiz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Platforma umożliwia również wizualizację (np. szeregów czasowych i map cieplnych), którą można dodatkowo ulepszyć, integrując prognozy oparte na języku </a:t>
            </a:r>
            <a:r>
              <a:rPr lang="pl-PL" sz="1800" dirty="0" err="1"/>
              <a:t>Python</a:t>
            </a:r>
            <a:r>
              <a:rPr lang="pl-PL" sz="1800" dirty="0"/>
              <a:t> bezpośrednio z istniejącymi wizualizacjami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Dodatkowo, pozwala na wykorzystanie i integrację różnych źródeł danych, co z kolei zapewnia bardziej dynamiczną, złożoną i wieloźródłową analitykę, którą można dodatkowo dostosować za pomocą parametrów użytkownika, umożliwiając użytkownikom większą dynamikę i elastyczność</a:t>
            </a:r>
            <a:r>
              <a:rPr lang="en-US" sz="1800" dirty="0"/>
              <a:t>. </a:t>
            </a:r>
            <a:endParaRPr lang="pl-PL" sz="18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39BEA493-7ABB-C21C-FEE0-84701E25B26A}"/>
              </a:ext>
            </a:extLst>
          </p:cNvPr>
          <p:cNvSpPr txBox="1">
            <a:spLocks/>
          </p:cNvSpPr>
          <p:nvPr/>
        </p:nvSpPr>
        <p:spPr>
          <a:xfrm>
            <a:off x="838200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7F7F7F"/>
                </a:solidFill>
              </a:rPr>
              <a:t>Tableau (version. 9.1). (2016). Journal of the Medical Library Association : JMLA, 104(2), 182–183. https://doi.org/10.3163/1536-5050.104.2.022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4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B544-8A55-2E36-9EE8-0AE214B5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81F2E11-260F-A288-1FB0-A1449FA9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Tableau z </a:t>
            </a:r>
            <a:r>
              <a:rPr lang="pl-PL" dirty="0" err="1"/>
              <a:t>TabPy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8E1C286-7C8C-C188-DCD8-EE695451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Tableau, zintegrowane z </a:t>
            </a:r>
            <a:r>
              <a:rPr lang="pl-PL" sz="1800" dirty="0" err="1"/>
              <a:t>TabPy</a:t>
            </a:r>
            <a:r>
              <a:rPr lang="pl-PL" sz="1800" dirty="0"/>
              <a:t>, jest najbardziej korzystne w opracowywaniu, testowaniu i walidacji analizy szeregów czasowych, inżynierii cech (proces wybierania, manipulowania i przekształcania surowych danych w cechy, które można wykorzystać w nadzorowanym uczeniu się) oraz bardziej zaawansowanym / złożonym modelowaniu statystycznym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r>
              <a:rPr lang="pl-PL" sz="1800" dirty="0"/>
              <a:t>Użytkownicy otrzymują wytyczne i samouczki, które pomagają w procesie uczenia się, który składa się z importowania danych do narzędzia, procesów wizualizacji i wykorzystania funkcji </a:t>
            </a:r>
            <a:r>
              <a:rPr lang="pl-PL" sz="1800" dirty="0" err="1"/>
              <a:t>Pythona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w celu dodania elementów predykcyjnych do wybranych danych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Jest często wykorzystywany w przemyśle, logistyce i finansach, gdzie może wspomagać zarówno wizualizację, jak i analizę danych</a:t>
            </a:r>
            <a:r>
              <a:rPr lang="en-US" sz="1800" dirty="0"/>
              <a:t>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8437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21AC-30B9-8EBB-A023-F12DAE986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BAA1260-271D-A488-AF37-056F0A9E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Tableau z </a:t>
            </a:r>
            <a:r>
              <a:rPr lang="pl-PL" dirty="0" err="1"/>
              <a:t>TabPy</a:t>
            </a:r>
            <a:r>
              <a:rPr lang="pl-PL" dirty="0"/>
              <a:t>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FCC9BE7-D5C0-723F-0ECD-7186E7C9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Firma logistyczna borykała się ze zmiennymi czasami dostaw ze względu na nieprzewidywalne wzorce ruchu w regionie, w którym działała.</a:t>
            </a:r>
            <a:endParaRPr lang="sl-SI" sz="1800" dirty="0"/>
          </a:p>
          <a:p>
            <a:pPr algn="just"/>
            <a:r>
              <a:rPr lang="pl-PL" sz="1800" dirty="0"/>
              <a:t>Ze względu na niespójne dostawy i kilka opóźnień w dostawach, firma stoi w obliczu znacznego niezadowolenia klientów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Aby uniknąć potencjalnej utraty klientów, firma wykorzystała zebrane dane do opracowania wizualizacji trendów ruchu w swoich regionach operacyjnych, aby przewidzieć potencjalne opóźnienia i umożliwić dynamiczne dostosowywanie tras dla swoich samochodów dostawczych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Dzięki takiemu podejściu firma skróciła czas dostawy, poprawiła terminowość dostaw oraz zwiększyła zadowolenie i satysfakcję klientów</a:t>
            </a:r>
            <a:r>
              <a:rPr lang="en-US" sz="1800" dirty="0"/>
              <a:t>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7162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Narzędzia AI w ujęciu ogólnym</a:t>
            </a:r>
          </a:p>
          <a:p>
            <a:r>
              <a:rPr lang="pl-PL" sz="2000" dirty="0" err="1"/>
              <a:t>ChatGPT</a:t>
            </a:r>
            <a:endParaRPr lang="pl-PL" sz="2000" dirty="0"/>
          </a:p>
          <a:p>
            <a:r>
              <a:rPr lang="pl-PL" sz="2000" dirty="0" err="1"/>
              <a:t>DataRobot</a:t>
            </a:r>
            <a:endParaRPr lang="pl-PL" sz="2000" dirty="0"/>
          </a:p>
          <a:p>
            <a:r>
              <a:rPr lang="pl-PL" sz="2000" dirty="0"/>
              <a:t>Tableau z </a:t>
            </a:r>
            <a:r>
              <a:rPr lang="pl-PL" sz="2000" dirty="0" err="1"/>
              <a:t>TabPy</a:t>
            </a:r>
            <a:endParaRPr lang="pl-PL" sz="2000" dirty="0"/>
          </a:p>
          <a:p>
            <a:r>
              <a:rPr lang="pl-PL" sz="2000" dirty="0"/>
              <a:t>H2O.ai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32A6-6256-0D90-DBAC-751683E8C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EEBD322-80E0-82A2-21C7-A51933B2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H2O.ai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48A9BD7-99FD-B3D6-5EAC-33DA1406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H2O.ai zostało założone w 2011 roku przez </a:t>
            </a:r>
            <a:r>
              <a:rPr lang="pl-PL" sz="1800" dirty="0" err="1"/>
              <a:t>Sry</a:t>
            </a:r>
            <a:r>
              <a:rPr lang="pl-PL" sz="1800" dirty="0"/>
              <a:t> </a:t>
            </a:r>
            <a:r>
              <a:rPr lang="pl-PL" sz="1800" dirty="0" err="1"/>
              <a:t>Ambati</a:t>
            </a:r>
            <a:r>
              <a:rPr lang="pl-PL" sz="1800" dirty="0"/>
              <a:t> z misją demokratyzacji narzędzi AI (umożliwienia szerszej bazie użytkowników technologii AI), które sprawiłyby, że uczenie maszynowe byłoby dostępne i skalowalne nie tylko dla firm, ale także instytucji edukacyjnych i osób prywatnych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Początkowo został opracowany jako platforma open-</a:t>
            </a:r>
            <a:r>
              <a:rPr lang="pl-PL" sz="1800" dirty="0" err="1"/>
              <a:t>source</a:t>
            </a:r>
            <a:r>
              <a:rPr lang="pl-PL" sz="1800" dirty="0"/>
              <a:t>, ale szybko przekształcił się w platformę open-</a:t>
            </a:r>
            <a:r>
              <a:rPr lang="pl-PL" sz="1800" dirty="0" err="1"/>
              <a:t>source</a:t>
            </a:r>
            <a:r>
              <a:rPr lang="pl-PL" sz="1800" dirty="0"/>
              <a:t> i swobodnie dostępną platformę o nazwie H2O-3 (tradycyjne modele uczenia maszynowego) oraz w komercyjny pakiet oprogramowania o nazwie H2O </a:t>
            </a:r>
            <a:r>
              <a:rPr lang="pl-PL" sz="1800" dirty="0" err="1"/>
              <a:t>Driverless</a:t>
            </a:r>
            <a:r>
              <a:rPr lang="pl-PL" sz="1800" dirty="0"/>
              <a:t> AI ze względu na łatwość użytkowania i solidne możliwości </a:t>
            </a:r>
            <a:r>
              <a:rPr lang="pl-PL" sz="1800" dirty="0" err="1"/>
              <a:t>AutoML</a:t>
            </a:r>
            <a:r>
              <a:rPr lang="pl-PL" sz="1800" dirty="0"/>
              <a:t> dostosowane do sektorów biznesowych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Głównym celem firmy H2O.ai i jej narzędzia było usunięcie istniejących barier w uczeniu maszynowym poprzez dostarczenie zarówno narzędzi automatyzujących przepływy pracy w nauce </a:t>
            </a:r>
            <a:br>
              <a:rPr lang="pl-PL" sz="1800" dirty="0"/>
            </a:br>
            <a:r>
              <a:rPr lang="pl-PL" sz="1800" dirty="0"/>
              <a:t>o danych, jak i umożliwienie korzystania z takich narzędzi również szerszej grupie użytkowników </a:t>
            </a:r>
            <a:br>
              <a:rPr lang="pl-PL" sz="1800" dirty="0"/>
            </a:br>
            <a:r>
              <a:rPr lang="pl-PL" sz="1800" dirty="0"/>
              <a:t>o ograniczonym doświadczeniu, wiedzy i możliwościach budowania i wdrażania modeli predykcyjnych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Jest on obecnie wykorzystywany w sektorach finansów, opieki zdrowotnej, handlu detalicznego </a:t>
            </a:r>
            <a:br>
              <a:rPr lang="pl-PL" sz="1800" dirty="0"/>
            </a:br>
            <a:r>
              <a:rPr lang="pl-PL" sz="1800" dirty="0"/>
              <a:t>i akademickim, ponieważ zapewnia znaczące wsparcie dla aplikacji wymagających skalowalnych rozwiązań uczenia maszynowego i wysokiej wydajności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322CBC0-D695-B929-955F-4EBB207744C2}"/>
              </a:ext>
            </a:extLst>
          </p:cNvPr>
          <p:cNvSpPr txBox="1">
            <a:spLocks/>
          </p:cNvSpPr>
          <p:nvPr/>
        </p:nvSpPr>
        <p:spPr>
          <a:xfrm>
            <a:off x="702732" y="6196540"/>
            <a:ext cx="6425856" cy="732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H2O (2024). </a:t>
            </a:r>
            <a:r>
              <a:rPr lang="pl-PL" sz="1200" i="1" dirty="0">
                <a:solidFill>
                  <a:srgbClr val="7F7F7F"/>
                </a:solidFill>
              </a:rPr>
              <a:t>Democratize AI</a:t>
            </a:r>
            <a:r>
              <a:rPr lang="pl-PL" sz="1200" dirty="0">
                <a:solidFill>
                  <a:srgbClr val="7F7F7F"/>
                </a:solidFill>
              </a:rPr>
              <a:t>. Dostępne: https://h2o.ai/company/democratize-ai/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Chen, Y., Liu, X., Gao, L., Zhu, M., Shia, B. C., Chen, M., Ye, L., &amp; Qin, L. (2023). </a:t>
            </a:r>
            <a:r>
              <a:rPr lang="pl-PL" sz="1200" i="1" dirty="0">
                <a:solidFill>
                  <a:srgbClr val="7F7F7F"/>
                </a:solidFill>
              </a:rPr>
              <a:t>Using the H2O Automatic Machine Learning Algorithms to Identify Predictors of Web-Based Medical Record Nonuse Among Patients in a Data-Rich Environment: Mixed Methods Study. JMIR medical informatics</a:t>
            </a:r>
            <a:r>
              <a:rPr lang="pl-PL" sz="1200" dirty="0">
                <a:solidFill>
                  <a:srgbClr val="7F7F7F"/>
                </a:solidFill>
              </a:rPr>
              <a:t>, 11, e41576. https://doi.org/10.2196/41576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512EF-6388-64BC-0CB4-90222860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2B25F1-371E-CAA7-1081-0CA29BEA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Platforma H2O.ai</a:t>
            </a:r>
          </a:p>
        </p:txBody>
      </p:sp>
      <p:pic>
        <p:nvPicPr>
          <p:cNvPr id="5124" name="Picture 4" descr="Understanding the Model Interpretation Page — Using Driverless AI 1.11.1  documentation">
            <a:extLst>
              <a:ext uri="{FF2B5EF4-FFF2-40B4-BE49-F238E27FC236}">
                <a16:creationId xmlns:a16="http://schemas.microsoft.com/office/drawing/2014/main" id="{B0AAED3A-ACBF-A86B-6457-95B63C12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2" y="1361209"/>
            <a:ext cx="9644216" cy="46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6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133CE-FD9F-E960-BF4B-C28A2B44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2FA418F-5621-59C8-9452-B8F11F2E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H2O.ai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C227562-D7C6-931C-C39F-E109708C0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H2O.ai wykorzystuje kilka modeli uczenia maszynowego, nie wyłączając uogólnionych modeli liniowych (GLM) (elastyczne uogólnienie zwykłej regresji liniowej), Gradient </a:t>
            </a:r>
            <a:r>
              <a:rPr lang="pl-PL" sz="1800" dirty="0" err="1"/>
              <a:t>Boosting</a:t>
            </a:r>
            <a:r>
              <a:rPr lang="pl-PL" sz="1800" dirty="0"/>
              <a:t> </a:t>
            </a:r>
            <a:r>
              <a:rPr lang="pl-PL" sz="1800" dirty="0" err="1"/>
              <a:t>Machines</a:t>
            </a:r>
            <a:r>
              <a:rPr lang="pl-PL" sz="1800" dirty="0"/>
              <a:t> (GBM) (technika uczenia maszynowego do wzmacniania w przestrzeni funkcjonalnej) i głębokich sieci neuronowych. Ponadto możliwość obsługi modeli zespołowych, które łączą wyniki wielu algorytmów, zapewnia bardziej kompleksową analizę i dokładność wyników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Struktury sieci neuronowych działają na zasadach podobnych do </a:t>
            </a:r>
            <a:r>
              <a:rPr lang="pl-PL" sz="1800" dirty="0" err="1"/>
              <a:t>ChatGPT</a:t>
            </a:r>
            <a:r>
              <a:rPr lang="pl-PL" sz="1800" dirty="0"/>
              <a:t>, ucząc się poprzez wybrane duże zbiory danych, które są przydatne w złożonych zadaniach rozpoznawania wzorców. W połączeniu z siecią neuronową i możliwościami przetwarzania danych, platforma umożliwia obsługę dużych zbiorów danych poprzez przetwarzanie równoległe i obliczenia w pamięci, umożliwiając skalowanie w celu uwzględnienia zbiorów danych w aplikacjach korporacyjnych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Jedną z jego głównych zalet jest silnik </a:t>
            </a:r>
            <a:r>
              <a:rPr lang="pl-PL" sz="1800" dirty="0" err="1"/>
              <a:t>AutoML</a:t>
            </a:r>
            <a:r>
              <a:rPr lang="pl-PL" sz="1800" dirty="0"/>
              <a:t>, który zapewnia automatyczny proces wyboru, dostrajania i szkolenia istniejących modeli. Poprzez włączenie optymalizacji </a:t>
            </a:r>
            <a:r>
              <a:rPr lang="pl-PL" sz="1800" dirty="0" err="1"/>
              <a:t>hiperparametrów</a:t>
            </a:r>
            <a:r>
              <a:rPr lang="pl-PL" sz="1800" dirty="0"/>
              <a:t> (wybór optymalnych </a:t>
            </a:r>
            <a:r>
              <a:rPr lang="pl-PL" sz="1800" dirty="0" err="1"/>
              <a:t>hiperparametrów</a:t>
            </a:r>
            <a:r>
              <a:rPr lang="pl-PL" sz="1800" dirty="0"/>
              <a:t>/parametrów, które byłyby optymalne dla algorytmu uczenia się), wydajność modelu jest maksymalizowana poprzez dostosowanie czynników (np. szybkości uczenia się i </a:t>
            </a:r>
            <a:r>
              <a:rPr lang="pl-PL" sz="1800" dirty="0" err="1"/>
              <a:t>regularyzacji</a:t>
            </a:r>
            <a:r>
              <a:rPr lang="en-US" sz="1800" dirty="0"/>
              <a:t>).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AE638538-FA16-FBF2-78E0-44B6CB126029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" dirty="0">
                <a:solidFill>
                  <a:schemeClr val="bg1">
                    <a:lumMod val="50000"/>
                  </a:schemeClr>
                </a:solidFill>
              </a:rPr>
              <a:t>Hall, P., </a:t>
            </a:r>
            <a:r>
              <a:rPr lang="sl-SI" sz="900" dirty="0" err="1">
                <a:solidFill>
                  <a:schemeClr val="bg1">
                    <a:lumMod val="50000"/>
                  </a:schemeClr>
                </a:solidFill>
              </a:rPr>
              <a:t>Gill</a:t>
            </a:r>
            <a:r>
              <a:rPr lang="sl-SI" sz="900" dirty="0">
                <a:solidFill>
                  <a:schemeClr val="bg1">
                    <a:lumMod val="50000"/>
                  </a:schemeClr>
                </a:solidFill>
              </a:rPr>
              <a:t>, N., </a:t>
            </a:r>
            <a:r>
              <a:rPr lang="sl-SI" sz="900" dirty="0" err="1">
                <a:solidFill>
                  <a:schemeClr val="bg1">
                    <a:lumMod val="50000"/>
                  </a:schemeClr>
                </a:solidFill>
              </a:rPr>
              <a:t>Kurka</a:t>
            </a:r>
            <a:r>
              <a:rPr lang="sl-SI" sz="900" dirty="0">
                <a:solidFill>
                  <a:schemeClr val="bg1">
                    <a:lumMod val="50000"/>
                  </a:schemeClr>
                </a:solidFill>
              </a:rPr>
              <a:t>, M., &amp; Phan, W. (2019). </a:t>
            </a:r>
            <a:r>
              <a:rPr lang="sl-SI" sz="900" i="1" dirty="0" err="1">
                <a:solidFill>
                  <a:schemeClr val="bg1">
                    <a:lumMod val="50000"/>
                  </a:schemeClr>
                </a:solidFill>
              </a:rPr>
              <a:t>Machine</a:t>
            </a:r>
            <a:r>
              <a:rPr lang="sl-SI" sz="9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900" i="1" dirty="0" err="1">
                <a:solidFill>
                  <a:schemeClr val="bg1">
                    <a:lumMod val="50000"/>
                  </a:schemeClr>
                </a:solidFill>
              </a:rPr>
              <a:t>learning</a:t>
            </a:r>
            <a:r>
              <a:rPr lang="sl-SI" sz="9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900" i="1" dirty="0" err="1">
                <a:solidFill>
                  <a:schemeClr val="bg1">
                    <a:lumMod val="50000"/>
                  </a:schemeClr>
                </a:solidFill>
              </a:rPr>
              <a:t>interpretability</a:t>
            </a:r>
            <a:r>
              <a:rPr lang="sl-SI" sz="9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900" i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sl-SI" sz="900" i="1" dirty="0">
                <a:solidFill>
                  <a:schemeClr val="bg1">
                    <a:lumMod val="50000"/>
                  </a:schemeClr>
                </a:solidFill>
              </a:rPr>
              <a:t> H2O </a:t>
            </a:r>
            <a:r>
              <a:rPr lang="sl-SI" sz="900" i="1" dirty="0" err="1">
                <a:solidFill>
                  <a:schemeClr val="bg1">
                    <a:lumMod val="50000"/>
                  </a:schemeClr>
                </a:solidFill>
              </a:rPr>
              <a:t>Driverless</a:t>
            </a:r>
            <a:r>
              <a:rPr lang="sl-SI" sz="900" i="1" dirty="0">
                <a:solidFill>
                  <a:schemeClr val="bg1">
                    <a:lumMod val="50000"/>
                  </a:schemeClr>
                </a:solidFill>
              </a:rPr>
              <a:t> AI</a:t>
            </a:r>
            <a:r>
              <a:rPr lang="sl-SI" sz="900" dirty="0">
                <a:solidFill>
                  <a:schemeClr val="bg1">
                    <a:lumMod val="50000"/>
                  </a:schemeClr>
                </a:solidFill>
              </a:rPr>
              <a:t> (A. </a:t>
            </a:r>
            <a:r>
              <a:rPr lang="sl-SI" sz="900" dirty="0" err="1">
                <a:solidFill>
                  <a:schemeClr val="bg1">
                    <a:lumMod val="50000"/>
                  </a:schemeClr>
                </a:solidFill>
              </a:rPr>
              <a:t>Bartz</a:t>
            </a:r>
            <a:r>
              <a:rPr lang="sl-SI" sz="900" dirty="0">
                <a:solidFill>
                  <a:schemeClr val="bg1">
                    <a:lumMod val="50000"/>
                  </a:schemeClr>
                </a:solidFill>
              </a:rPr>
              <a:t>, Ed.). H2O.ai, </a:t>
            </a:r>
            <a:r>
              <a:rPr lang="sl-SI" sz="900" dirty="0" err="1">
                <a:solidFill>
                  <a:schemeClr val="bg1">
                    <a:lumMod val="50000"/>
                  </a:schemeClr>
                </a:solidFill>
              </a:rPr>
              <a:t>Inc</a:t>
            </a:r>
            <a:r>
              <a:rPr lang="sl-SI" sz="900" dirty="0">
                <a:solidFill>
                  <a:schemeClr val="bg1">
                    <a:lumMod val="50000"/>
                  </a:schemeClr>
                </a:solidFill>
              </a:rPr>
              <a:t>. http://docs.h2o.ai</a:t>
            </a:r>
            <a:endParaRPr lang="pl-PL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0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D7B2-1E85-CE91-D03D-61E45387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6AB8989-DDF2-76B8-3E87-56EEA923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H2O.ai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C9B85BE-C9E7-65BE-F325-5EB219EA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Głównym zastosowaniem narzędzia jest analiza predykcyjna, analiza oceny ryzyka i personalizacja modeli w branżach (np. handel detaliczny</a:t>
            </a:r>
            <a:r>
              <a:rPr lang="en-US" sz="1800" dirty="0"/>
              <a:t>). </a:t>
            </a:r>
            <a:endParaRPr lang="sl-SI" sz="1800" dirty="0"/>
          </a:p>
          <a:p>
            <a:pPr algn="just"/>
            <a:r>
              <a:rPr lang="pl-PL" sz="1800" dirty="0"/>
              <a:t>Z edukacyjnego lub akademickiego punktu widzenia platforma jest wykorzystywana do nauczania koncepcji uczenia maszynowego ze względu na wizualny, przyjazny dla użytkownika interfejs </a:t>
            </a:r>
            <a:br>
              <a:rPr lang="pl-PL" sz="1800" dirty="0"/>
            </a:br>
            <a:r>
              <a:rPr lang="pl-PL" sz="1800" dirty="0"/>
              <a:t>i różnorodność dostępnych algorytmów. Zarówno studenci, jak i uczniowie mogą eksperymentować z algorytmami bez konieczności kodowania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Z punktu widzenia użytkownika, platforma zapewnia proste wytyczne dotyczące przesyłania zestawów danych, konfigurowania zmiennych docelowych i inicjowania </a:t>
            </a:r>
            <a:r>
              <a:rPr lang="pl-PL" sz="1800" dirty="0" err="1"/>
              <a:t>AutoML</a:t>
            </a:r>
            <a:r>
              <a:rPr lang="pl-PL" sz="1800" dirty="0"/>
              <a:t>, który może automatycznie generować i oceniać serię modeli. Zapewnia również bazę najlepiej działających modeli i szereguje je na listach, pozwalając użytkownikom wybrać najbardziej odpowiedni dla ich własnych problemów lub potrzeb</a:t>
            </a:r>
            <a:r>
              <a:rPr lang="en-US" sz="1800" dirty="0"/>
              <a:t>.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0766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B80D-F6BD-B484-29AD-218F1195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4E892B6-5B8E-D87B-27BD-9E436CB6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H2O.ai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88FA337-09F5-8FE5-7417-DFDE6DFCC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Instytucja finansowa musiała usprawnić swój proces </a:t>
            </a:r>
            <a:r>
              <a:rPr lang="pl-PL" sz="1800" dirty="0" err="1"/>
              <a:t>scoringu</a:t>
            </a:r>
            <a:r>
              <a:rPr lang="pl-PL" sz="1800" dirty="0"/>
              <a:t> kredytowego, aby podejmować szybsze i dokładniejsze decyzje kredytowe dotyczące swoich zobowiązań bankowych.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Wyzwanie, przed którym stoi instytucja finansowa, polega na tym, że ich tradycyjne metody </a:t>
            </a:r>
            <a:r>
              <a:rPr lang="pl-PL" sz="1800" dirty="0" err="1"/>
              <a:t>scoringu</a:t>
            </a:r>
            <a:r>
              <a:rPr lang="pl-PL" sz="1800" dirty="0"/>
              <a:t> kredytowego są powolne i niezdolne do dokładnej oceny nowych czynników w sektorach finansowych. Prowadzi to zarówno do ryzyka kredytowego, jak i utraty przychodów z powodu potencjalnych niewykorzystanych możliwości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Korzystając z funkcji H2O.ai, pracownicy instytucji finansowej przeszkolili model predykcyjny na podstawie historycznych danych klientów, co pomogło im zidentyfikować kluczowe czynniki związane ze zdolnością kredytową. Model pomógł również zautomatyzować proces </a:t>
            </a:r>
            <a:r>
              <a:rPr lang="pl-PL" sz="1800" dirty="0" err="1"/>
              <a:t>scoringu</a:t>
            </a:r>
            <a:r>
              <a:rPr lang="pl-PL" sz="1800" dirty="0"/>
              <a:t>, szeregując potencjalne zobowiązania i wnioski według poziomu ryzyka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Dzięki poprawie dokładności i wydajności oceny kredytowej, instytucja obniżyła wskaźniki niewypłacalności i poprawiła/zwiększyła swoje możliwości kredytowe. W ten sposób instytucja mogła szybciej podejmować decyzje, zwiększać zadowolenie klientów i optymalizować swoje operacje kredytowe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2497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373B-6311-7FBF-E418-62467AA4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A1AAAE-DEBC-3876-752F-C4AD56DF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 </a:t>
            </a:r>
            <a:r>
              <a:rPr lang="pl-PL" dirty="0" err="1"/>
              <a:t>ChatGPT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190806C-1BA8-FAA5-6C42-07404E06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Firma o nazwie </a:t>
            </a:r>
            <a:r>
              <a:rPr lang="pl-PL" sz="1800" dirty="0" err="1"/>
              <a:t>MerchY</a:t>
            </a:r>
            <a:r>
              <a:rPr lang="pl-PL" sz="1800" dirty="0"/>
              <a:t> zebrała dane dotyczące swoich dostaw.</a:t>
            </a:r>
          </a:p>
          <a:p>
            <a:pPr algn="just"/>
            <a:r>
              <a:rPr lang="pl-PL" sz="1800" dirty="0"/>
              <a:t>W załączonym pliku Excel zawarła dane dotyczące rodzaju ładunku, rodzaju transportu, czasu potrzebnego na dostawę, kosztów, płatności, kar za opóźnienia w dostawie i odległości dostawy.</a:t>
            </a:r>
          </a:p>
          <a:p>
            <a:pPr algn="just"/>
            <a:r>
              <a:rPr lang="pl-PL" sz="1800" dirty="0"/>
              <a:t>Firma chce przeanalizować zebrane dane za pomocą SPSS.</a:t>
            </a:r>
          </a:p>
          <a:p>
            <a:pPr algn="just"/>
            <a:r>
              <a:rPr lang="pl-PL" sz="1800" dirty="0"/>
              <a:t>Podczas gdy osoba odpowiedzialna za analizę zna długą drogę do przeprowadzenia analizy, wie również, że SPSS umożliwia korzystanie ze skryptów lub składni w oprogramowaniu.</a:t>
            </a:r>
          </a:p>
          <a:p>
            <a:pPr algn="just"/>
            <a:r>
              <a:rPr lang="pl-PL" sz="1800" dirty="0"/>
              <a:t>Aby otworzyć nową składnię, przejdź do Plik -&gt; Nowy -&gt; Składnia, co otworzy nowe okno, </a:t>
            </a:r>
            <a:br>
              <a:rPr lang="pl-PL" sz="1800" dirty="0"/>
            </a:br>
            <a:r>
              <a:rPr lang="pl-PL" sz="1800" dirty="0"/>
              <a:t>w którym możesz utworzyć kod do analizy.</a:t>
            </a:r>
          </a:p>
          <a:p>
            <a:pPr algn="just"/>
            <a:r>
              <a:rPr lang="pl-PL" sz="1800" dirty="0"/>
              <a:t>Jednak osoba odpowiedzialna w </a:t>
            </a:r>
            <a:r>
              <a:rPr lang="pl-PL" sz="1800" dirty="0" err="1"/>
              <a:t>MerchY</a:t>
            </a:r>
            <a:r>
              <a:rPr lang="pl-PL" sz="1800" dirty="0"/>
              <a:t> za analizę nie zna się na pisaniu takich kodów, dlatego do tego celu użyła </a:t>
            </a:r>
            <a:r>
              <a:rPr lang="pl-PL" sz="1800" dirty="0" err="1"/>
              <a:t>ChatGPT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948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EB45-141B-E202-2112-615C9FCE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3449C9-A116-0B03-1B4A-1DEB10C8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 </a:t>
            </a:r>
            <a:r>
              <a:rPr lang="pl-PL" dirty="0" err="1"/>
              <a:t>ChatGPT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C1E3DE1-F22D-93EA-B867-524C125D4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/>
              <a:t>Załóżmy, że chcemy przeprowadzić jednokierunkową </a:t>
            </a:r>
            <a:r>
              <a:rPr lang="pl-PL" sz="1800" dirty="0" err="1"/>
              <a:t>Anovę</a:t>
            </a:r>
            <a:r>
              <a:rPr lang="pl-PL" sz="1800" dirty="0"/>
              <a:t>, w której chcemy zmierzyć, czy typ transportu wpływa na czas potrzebny na dostawę i koszty związane z transportem. </a:t>
            </a:r>
          </a:p>
          <a:p>
            <a:r>
              <a:rPr lang="pl-PL" sz="1800" dirty="0"/>
              <a:t>Jeśli zapytamy </a:t>
            </a:r>
            <a:r>
              <a:rPr lang="pl-PL" sz="1800" dirty="0" err="1"/>
              <a:t>ChatGPT</a:t>
            </a:r>
            <a:r>
              <a:rPr lang="pl-PL" sz="1800" dirty="0"/>
              <a:t>, przygotuje on dla nas składnię jak poniżej: 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ONEWAY Time_Needed BY Transport_Type</a:t>
            </a:r>
          </a:p>
          <a:p>
            <a:r>
              <a:rPr lang="pl-PL" sz="1800" dirty="0"/>
              <a:t>  /STATISTICS = DESCRIPTIVES HOMOGENEITY</a:t>
            </a:r>
          </a:p>
          <a:p>
            <a:r>
              <a:rPr lang="pl-PL" sz="1800" dirty="0"/>
              <a:t>  /POSTHOC = TUKEY </a:t>
            </a:r>
          </a:p>
          <a:p>
            <a:r>
              <a:rPr lang="pl-PL" sz="1800" dirty="0"/>
              <a:t>  /MISSING ANALYSIS.</a:t>
            </a:r>
          </a:p>
          <a:p>
            <a:endParaRPr lang="pl-PL" sz="1800" dirty="0"/>
          </a:p>
          <a:p>
            <a:r>
              <a:rPr lang="pl-PL" sz="1800" dirty="0"/>
              <a:t>ONEWAY Costs BY Transport_Type</a:t>
            </a:r>
          </a:p>
          <a:p>
            <a:r>
              <a:rPr lang="pl-PL" sz="1800" dirty="0"/>
              <a:t>  /STATISTICS = DESCRIPTIVES HOMOGENEITY</a:t>
            </a:r>
          </a:p>
          <a:p>
            <a:r>
              <a:rPr lang="pl-PL" sz="1800" dirty="0"/>
              <a:t>  /POSTHOC = TUKEY </a:t>
            </a:r>
          </a:p>
          <a:p>
            <a:r>
              <a:rPr lang="pl-PL" sz="1800" dirty="0"/>
              <a:t>  /MISSING ANALYSIS.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2037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BBB3A-F9B1-89AB-0285-2330C9A3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999C5D7-BE43-8EA1-7618-C363AC3C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 </a:t>
            </a:r>
            <a:r>
              <a:rPr lang="pl-PL" dirty="0" err="1"/>
              <a:t>ChatGPT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B4CB64E-E23F-B10D-1A7F-DC755D40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To, co należy teraz zrobić, to przygotować wszystkie nazwy zmiennych zgodnie ze zmienną, którą chcemy analizować w SPSS. Ponadto, ze względu na to, że typ transportu jest kategoryczny, możemy dodać dodatkową linię poleceń w naszym skrypcie, która automatycznie zmieni zmienne:</a:t>
            </a:r>
          </a:p>
          <a:p>
            <a:pPr algn="just"/>
            <a:r>
              <a:rPr lang="pl-PL" sz="1800" dirty="0"/>
              <a:t>* Przypisz etykiety wartości dla </a:t>
            </a:r>
            <a:r>
              <a:rPr lang="pl-PL" sz="1800" dirty="0" err="1"/>
              <a:t>Transport_Type</a:t>
            </a:r>
            <a:r>
              <a:rPr lang="pl-PL" sz="1800" dirty="0"/>
              <a:t> (zmienna kategoryczna)).</a:t>
            </a:r>
          </a:p>
          <a:p>
            <a:pPr algn="just"/>
            <a:r>
              <a:rPr lang="pl-PL" sz="1800" dirty="0"/>
              <a:t>VALUE LABELS Transport_Type     </a:t>
            </a:r>
          </a:p>
          <a:p>
            <a:pPr algn="just"/>
            <a:r>
              <a:rPr lang="pl-PL" sz="1800" dirty="0"/>
              <a:t>1 "Truck"     </a:t>
            </a:r>
          </a:p>
          <a:p>
            <a:pPr algn="just"/>
            <a:r>
              <a:rPr lang="pl-PL" sz="1800" dirty="0"/>
              <a:t>2 "Train"    </a:t>
            </a:r>
          </a:p>
          <a:p>
            <a:pPr algn="just"/>
            <a:r>
              <a:rPr lang="pl-PL" sz="1800" dirty="0"/>
              <a:t>3 "Van"</a:t>
            </a:r>
          </a:p>
          <a:p>
            <a:pPr algn="just"/>
            <a:r>
              <a:rPr lang="pl-PL" sz="1800" dirty="0"/>
              <a:t>4 "Car"</a:t>
            </a:r>
          </a:p>
          <a:p>
            <a:pPr algn="just"/>
            <a:r>
              <a:rPr lang="pl-PL" sz="1800" dirty="0"/>
              <a:t>Jeśli ten fragment kodu zostanie dołączony przed prawdziwym poleceniem, SPSS automatycznie uzna wartości kategoryczne za liczbowe. Po otwarciu danych w oknie SPSS, możemy kliknąć na Uruchom skrypt z naszą składnią, a SPSS obliczy i przygotuje wyniki w nowym oknie.</a:t>
            </a:r>
          </a:p>
        </p:txBody>
      </p:sp>
    </p:spTree>
    <p:extLst>
      <p:ext uri="{BB962C8B-B14F-4D97-AF65-F5344CB8AC3E}">
        <p14:creationId xmlns:p14="http://schemas.microsoft.com/office/powerpoint/2010/main" val="17815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2328-6C98-8655-6CFC-547B71FA7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A990FE7-25E4-D4A8-C199-292CA147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 </a:t>
            </a:r>
            <a:r>
              <a:rPr lang="pl-PL" dirty="0" err="1"/>
              <a:t>ChatGPT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55613D2-3DFA-2EBA-EE07-6BFF3FA3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Jeśli chcesz, spróbuj poprosić </a:t>
            </a:r>
            <a:r>
              <a:rPr lang="pl-PL" sz="1800" dirty="0" err="1"/>
              <a:t>ChatGPT</a:t>
            </a:r>
            <a:r>
              <a:rPr lang="pl-PL" sz="1800" dirty="0"/>
              <a:t> o różne rodzaje analiz, które przeprowadziliśmy w naszych Ćwiczeniach. </a:t>
            </a:r>
          </a:p>
          <a:p>
            <a:pPr algn="just"/>
            <a:r>
              <a:rPr lang="pl-PL" sz="1800" dirty="0"/>
              <a:t>Ważne jest, aby określić, jakie zmienne posiadasz, jakiej metody chcesz użyć i przekazać </a:t>
            </a:r>
            <a:r>
              <a:rPr lang="pl-PL" sz="1800" dirty="0" err="1"/>
              <a:t>ChatGPT</a:t>
            </a:r>
            <a:r>
              <a:rPr lang="pl-PL" sz="1800" dirty="0"/>
              <a:t> to, co chcesz osiągnąć. </a:t>
            </a:r>
          </a:p>
          <a:p>
            <a:pPr algn="just"/>
            <a:r>
              <a:rPr lang="pl-PL" sz="1800" dirty="0"/>
              <a:t>Bądź ostrożny, ponieważ czasami uzyskany kod może nie działać. W takim przypadku sprawdź błąd dostarczony przez SPSS i dostarcz go do </a:t>
            </a:r>
            <a:r>
              <a:rPr lang="pl-PL" sz="1800" dirty="0" err="1"/>
              <a:t>ChatGPT</a:t>
            </a:r>
            <a:r>
              <a:rPr lang="pl-PL" sz="1800" dirty="0"/>
              <a:t> w celu znalezienia możliwego rozwiązania. </a:t>
            </a:r>
          </a:p>
          <a:p>
            <a:pPr algn="just"/>
            <a:r>
              <a:rPr lang="pl-PL" sz="1800" dirty="0"/>
              <a:t>Uwzględnij uzyskane rozwiązanie w składni i uruchom ponownie skrypt. </a:t>
            </a:r>
          </a:p>
          <a:p>
            <a:pPr algn="just"/>
            <a:r>
              <a:rPr lang="pl-PL" sz="1800" dirty="0"/>
              <a:t>Takie podejście ułatwia przeprowadzenie analizy, ponieważ można zmienić tylko kilka słów </a:t>
            </a:r>
            <a:br>
              <a:rPr lang="pl-PL" sz="1800" dirty="0"/>
            </a:br>
            <a:r>
              <a:rPr lang="pl-PL" sz="1800" dirty="0"/>
              <a:t>w składni, zamiast klikać i otwierać za pomocą konwencjonalnego podejścia.</a:t>
            </a:r>
          </a:p>
        </p:txBody>
      </p:sp>
    </p:spTree>
    <p:extLst>
      <p:ext uri="{BB962C8B-B14F-4D97-AF65-F5344CB8AC3E}">
        <p14:creationId xmlns:p14="http://schemas.microsoft.com/office/powerpoint/2010/main" val="215800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2000" dirty="0"/>
              <a:t>Istnieje wiele narzędzi sztucznej inteligencji, które mogą być wykorzystywane do automatyzacji procesów i modelowania w logistyce i sektorach biznesowych związanych ze statystyką. </a:t>
            </a:r>
          </a:p>
          <a:p>
            <a:pPr algn="just"/>
            <a:r>
              <a:rPr lang="pl-PL" sz="2000" dirty="0"/>
              <a:t>Większość istniejących narzędzi AI ma być łatwa w użyciu, mieć przyjazne dla użytkownika interfejsy i zapewniać kompleksową analizę i wyniki osobom o ograniczonej lub zerowej wiedzy na temat kodowania i modelowania. </a:t>
            </a:r>
          </a:p>
          <a:p>
            <a:pPr algn="just"/>
            <a:r>
              <a:rPr lang="pl-PL" sz="2000" dirty="0"/>
              <a:t>Jednak narzędzia AI nie powinny być uważane za całkowicie autonomiczne, ponieważ nadal opierają się na podejściu do uczenia się i istniejącej wiedzy, które zostały dostarczone przez twórców w początkowych procesach kodowania narzędzi.</a:t>
            </a:r>
          </a:p>
          <a:p>
            <a:pPr algn="just"/>
            <a:r>
              <a:rPr lang="pl-PL" sz="2000" dirty="0"/>
              <a:t>Narzędzia AI różnią się pod względem krzywej uczenia się, możliwości i tego, co zapewniają użytkownikowi, w zależności od jego potrzeb.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90C37-E4E6-685C-636A-DA70B28C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AC6E585-ED11-2212-57BD-8388FE13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 AI w ujęciu ogólnym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AB6207B-AECA-0C62-DEEC-F05C418A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We wczesnych początkach (od lat 50. do 80. XX wieku) podstawy sztucznej inteligencji zaczęły się od algorytmów zaprojektowanych do przeprowadzania logicznego rozumowania i rozwiązywania problemów. Jednak ze względu na ograniczoną moc obliczeniową ówczesnej technologii, tym początkowym sztucznym inteligencjom brakowało zastosowań w świecie rzeczywistym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r>
              <a:rPr lang="pl-PL" sz="1800" dirty="0"/>
              <a:t>Początkowa sztuczna inteligencja została ulepszona poprzez integrację uczenia maszynowego (lata 1990-2000), co pozwoliło komputerom uczyć się na podstawie istniejących danych, oznaczając przejście od sztucznej inteligencji opartej na regułach do podejść opartych na danych. Dzięki temu podejściu opracowano wiele znanych algorytmów, w tym drzewa decyzyjne, maszyny wektorów nośnych i wczesne sieci neuronowe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Podążając za algorytmami uczenia maszynowego, głębokie uczenie i postępy w automatycznym uczeniu maszynowym sprawiły, że sztuczna inteligencja stała się bardziej dostępna (od 2010 roku do chwili obecnej). Poprawiając automatyzację, obecna sztuczna inteligencja może zautomatyzować wybór i szkolenie modeli, co z kolei pozwala na demokratyzację wykorzystania sztucznej inteligencji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7324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EC7D-5877-94E4-55BA-41D19AC0E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7327173-848E-0E17-A095-2A9F31B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ADF8183-2B40-406F-94A1-2280491E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8"/>
            <a:ext cx="10947400" cy="4278323"/>
          </a:xfr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en-US" sz="2000" dirty="0" err="1"/>
              <a:t>Mikolov</a:t>
            </a:r>
            <a:r>
              <a:rPr lang="en-US" sz="2000" dirty="0"/>
              <a:t>, T., Chen, K., Corrado, G., &amp; Dean, J. (2013). Distributed representations of words and phrases and their compositionality. In Advances in Neural Information Processing Systems, 26, 3111–3119.</a:t>
            </a:r>
            <a:endParaRPr lang="sl-SI" sz="2000" dirty="0"/>
          </a:p>
          <a:p>
            <a:r>
              <a:rPr lang="en-US" sz="2000" dirty="0"/>
              <a:t>Goodfellow, I., Bengio, Y., &amp; Courville, A. (2016). Deep Learning. MIT Press. This text comprehensively covers the development of neural networks and their transformative impact on AI tools.</a:t>
            </a:r>
            <a:endParaRPr lang="sl-SI" sz="2000" dirty="0"/>
          </a:p>
          <a:p>
            <a:r>
              <a:rPr lang="en-US" sz="2000" dirty="0" err="1"/>
              <a:t>Schmidhuber</a:t>
            </a:r>
            <a:r>
              <a:rPr lang="en-US" sz="2000" dirty="0"/>
              <a:t>, J. (2015). Deep learning in neural networks: An overview. Neural Networks, 61, 85–117.</a:t>
            </a:r>
            <a:endParaRPr lang="sl-SI" sz="2000" dirty="0"/>
          </a:p>
          <a:p>
            <a:r>
              <a:rPr lang="pl-PL" sz="2000" dirty="0"/>
              <a:t>Wang, G., Gunasekaran, A., Ngai, E.W.T., &amp; Papadopoulos, T. (2016). Big data analytics in logistics and supply chain management: Certain investigations for research and applications. International Journal of Production Economics, 176, 98–110.</a:t>
            </a:r>
          </a:p>
          <a:p>
            <a:r>
              <a:rPr lang="pl-PL" sz="2000" dirty="0"/>
              <a:t>Dutta, D., &amp; Bose, I. (2015). Managing a big data project: The case of Ramco Cements Limited. International Journal of Production Economics, 165, 293–306. Discusses the challenges of integrating AI and big data into logistics systems.</a:t>
            </a:r>
          </a:p>
          <a:p>
            <a:r>
              <a:rPr lang="pl-PL" sz="2000" dirty="0"/>
              <a:t>Zhong, R.Y., Xu, C., Chen, C., &amp; Huang, G.Q. (2017). Big data analytics for physical internet-based intelligent manufacturing shop floors. International Journal of Production Research, 55(9), 2610–2621.</a:t>
            </a:r>
          </a:p>
          <a:p>
            <a:r>
              <a:rPr lang="en-US" sz="2000" dirty="0"/>
              <a:t>OpenAI (2024). ChatGPT. Available at: https://openai.com/research/</a:t>
            </a:r>
          </a:p>
          <a:p>
            <a:r>
              <a:rPr lang="en-US" sz="2000" dirty="0"/>
              <a:t>Ray, P. P. (2023). ChatGPT: A comprehensive review on background, applications, key challenges, bias, ethics, limitations and future scope. Internet of Things and Cyber-Physical Systems, 3, 121-154. https://doi.org/10.1016/j.iotcps.2023.04.003</a:t>
            </a:r>
          </a:p>
          <a:p>
            <a:r>
              <a:rPr lang="pl-PL" sz="2000" dirty="0"/>
              <a:t>Hall, P., Gill, N., Kurka, M., &amp; Phan, W. (2019). Machine learning interpretability with H2O Driverless AI (A. Bartz, Ed.). H2O.ai, Inc. http://docs.h2o.ai</a:t>
            </a:r>
          </a:p>
          <a:p>
            <a:r>
              <a:rPr lang="pl-PL" sz="2000" dirty="0"/>
              <a:t>H2O (2024). Democratize AI. Available at: https://h2o.ai/company/democratize-ai/</a:t>
            </a:r>
          </a:p>
          <a:p>
            <a:r>
              <a:rPr lang="pl-PL" sz="2000" dirty="0"/>
              <a:t>Chen, Y., Liu, X., Gao, L., Zhu, M., Shia, B. C., Chen, M., Ye, L., &amp; Qin, L. (2023). Using the H2O Automatic Machine Learning Algorithms to Identify Predictors of Web-Based Medical Record Nonuse Among Patients in a Data-Rich Environment: Mixed Methods Study. JMIR medical informatics, 11, e41576. https://doi.org/10.2196/41576</a:t>
            </a:r>
          </a:p>
          <a:p>
            <a:r>
              <a:rPr lang="en-US" sz="2000" dirty="0"/>
              <a:t>Tableau (version. 9.1). (2016). Journal of the Medical Library Association : JMLA, 104(2), 182–183. https://doi.org/10.3163/1536-5050.104.2.022</a:t>
            </a:r>
            <a:endParaRPr lang="sl-SI" sz="2000" dirty="0"/>
          </a:p>
          <a:p>
            <a:r>
              <a:rPr lang="en-US" sz="2000" dirty="0"/>
              <a:t>Tableau (2024). AI in Tableau. Available at: https://www.tableau.com/products/artificial-intelligence</a:t>
            </a:r>
          </a:p>
          <a:p>
            <a:r>
              <a:rPr lang="en-US" sz="2000" dirty="0"/>
              <a:t>Batt, S., </a:t>
            </a:r>
            <a:r>
              <a:rPr lang="en-US" sz="2000" dirty="0" err="1"/>
              <a:t>Grealis</a:t>
            </a:r>
            <a:r>
              <a:rPr lang="en-US" sz="2000" dirty="0"/>
              <a:t>, T., Harmon, O., &amp; </a:t>
            </a:r>
            <a:r>
              <a:rPr lang="en-US" sz="2000" dirty="0" err="1"/>
              <a:t>Tomolonis</a:t>
            </a:r>
            <a:r>
              <a:rPr lang="en-US" sz="2000" dirty="0"/>
              <a:t>, P. (2020). Learning Tableau: A data visualization tool. The Journal of Economic Education, 51(3–4), 317–328. https://doi.org/10.1080/00220485.2020.1804503</a:t>
            </a:r>
          </a:p>
          <a:p>
            <a:r>
              <a:rPr lang="en-US" sz="2000" dirty="0" err="1"/>
              <a:t>DataRobot</a:t>
            </a:r>
            <a:r>
              <a:rPr lang="en-US" sz="2000" dirty="0"/>
              <a:t> (2024). About </a:t>
            </a:r>
            <a:r>
              <a:rPr lang="en-US" sz="2000" dirty="0" err="1"/>
              <a:t>DataRobot</a:t>
            </a:r>
            <a:r>
              <a:rPr lang="en-US" sz="2000" dirty="0"/>
              <a:t> platform. Available at: https://www.datarobot.com/platform/</a:t>
            </a:r>
          </a:p>
          <a:p>
            <a:r>
              <a:rPr lang="en-US" sz="2000" dirty="0"/>
              <a:t> Chaturvedi, V., Raja Mohammed, K.B.N. (2024). Dynamic Inventory Management Using AI: A Case on </a:t>
            </a:r>
            <a:r>
              <a:rPr lang="en-US" sz="2000" dirty="0" err="1"/>
              <a:t>Datarobot</a:t>
            </a:r>
            <a:r>
              <a:rPr lang="en-US" sz="2000" dirty="0"/>
              <a:t>. In: K, H., Rodriguez, R.V., Rege, M., </a:t>
            </a:r>
            <a:r>
              <a:rPr lang="en-US" sz="2000" dirty="0" err="1"/>
              <a:t>Piuri</a:t>
            </a:r>
            <a:r>
              <a:rPr lang="en-US" sz="2000" dirty="0"/>
              <a:t>, V., Xu, G., Ong, KL. (eds) Artificial Intelligence and Knowledge Processing. AIKP 2023. Communications in Computer and Information Science, vol 2127. Springer, Cham. https://doi.org/10.1007/978-3-031-68617-7_1</a:t>
            </a:r>
          </a:p>
          <a:p>
            <a:r>
              <a:rPr lang="en-US" sz="2000" dirty="0"/>
              <a:t>OpenAI (2024). ChatGPT. Available at: https://openai.com/research/</a:t>
            </a:r>
          </a:p>
          <a:p>
            <a:r>
              <a:rPr lang="en-US" sz="2000" dirty="0"/>
              <a:t>Ray, P. P. (2023). ChatGPT: A comprehensive review on background, applications, key challenges, bias, ethics, limitations and future scope. Internet of Things and Cyber-Physical Systems, 3, 121-154. https://doi.org/10.1016/j.iotcps.2023.04.003</a:t>
            </a:r>
          </a:p>
          <a:p>
            <a:r>
              <a:rPr lang="en-US" sz="2000" dirty="0" err="1"/>
              <a:t>Banik</a:t>
            </a:r>
            <a:r>
              <a:rPr lang="en-US" sz="2000" dirty="0"/>
              <a:t>, D., Pati, N. &amp; Sharma, A. Systematic exploration and in-depth analysis of ChatGPT architectures progression. </a:t>
            </a:r>
            <a:r>
              <a:rPr lang="en-US" sz="2000" dirty="0" err="1"/>
              <a:t>Artif</a:t>
            </a:r>
            <a:r>
              <a:rPr lang="en-US" sz="2000" dirty="0"/>
              <a:t> </a:t>
            </a:r>
            <a:r>
              <a:rPr lang="en-US" sz="2000" dirty="0" err="1"/>
              <a:t>Intell</a:t>
            </a:r>
            <a:r>
              <a:rPr lang="en-US" sz="2000" dirty="0"/>
              <a:t> Rev 57, 257 (2024). https://doi.org/10.1007/s10462-024-10832-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26955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E3310-EC54-3985-A448-088D4F25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E8547B3-923C-B1EC-0A0C-6D9173EC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 AI w ujęciu ogólnym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368C233-3E6E-35BE-330E-AC9A429E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Narzędzia AI są integrowane z biznesem i logistyką w celu uzyskania szeregu korzyści, takich jak usprawnienie operacji, poprawa prognozowania i umożliwienie podejmowania decyzji w czasie rzeczywistym. W logistyce sztuczna inteligencja wspiera optymalizację tras, optymalizację zarządzania zapasami, przygotowywanie prognoz popytu i pomaga w innych krytycznych segmentach potrzebnych do poprawy wydajności łańcucha dostaw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Analityka predykcyjna może również pomóc firmom w zarządzaniu poziomami zapasów </a:t>
            </a:r>
            <a:br>
              <a:rPr lang="pl-PL" sz="1800" dirty="0"/>
            </a:br>
            <a:r>
              <a:rPr lang="pl-PL" sz="1800" dirty="0"/>
              <a:t>i proaktywnym reagowaniu na istniejące wahania popytu. Firmy logistyczne wykorzystują sztuczną inteligencję do optymalizacji tras dostaw, co zmniejsza zużycie paliwa, zwiększa zyski i poprawia obsługę klienta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Podczas gdy integracja sztucznej inteligencji w logistyce i przedsiębiorstwach może pomóc poprawić wydajność operacyjną i obniżyć koszty, wiąże się ona również z wieloma wyzwaniami związanymi </a:t>
            </a:r>
            <a:br>
              <a:rPr lang="pl-PL" sz="1800" dirty="0"/>
            </a:br>
            <a:r>
              <a:rPr lang="pl-PL" sz="1800" dirty="0"/>
              <a:t>z prywatnością danych, przejrzystością algorytmów i możliwością dostosowania starszych systemów w całym łańcuchu dostaw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5918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ChatGPT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err="1"/>
              <a:t>ChatGPT</a:t>
            </a:r>
            <a:r>
              <a:rPr lang="pl-PL" sz="1800" dirty="0"/>
              <a:t> został opracowany przez </a:t>
            </a:r>
            <a:r>
              <a:rPr lang="pl-PL" sz="1800" dirty="0" err="1"/>
              <a:t>OpenAI</a:t>
            </a:r>
            <a:r>
              <a:rPr lang="pl-PL" sz="1800" dirty="0"/>
              <a:t> i uruchomiony w 2018 roku. Początkowo opierał się na modelu GPT-2, a późniejsze iteracje na GPT-3 i GPT-4. Celem </a:t>
            </a:r>
            <a:r>
              <a:rPr lang="pl-PL" sz="1800" dirty="0" err="1"/>
              <a:t>OpenAI</a:t>
            </a:r>
            <a:r>
              <a:rPr lang="pl-PL" sz="1800" dirty="0"/>
              <a:t> było stworzenie sztucznej inteligencji zdolnej do rozumienia i generowania tekstu podobnego do ludzkiego, wypełniając lukę między maszynami a przetwarzaniem języka ludzkiego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r>
              <a:rPr lang="pl-PL" sz="1800" dirty="0" err="1"/>
              <a:t>OpenAI</a:t>
            </a:r>
            <a:r>
              <a:rPr lang="pl-PL" sz="1800" dirty="0"/>
              <a:t>, laboratorium badawcze skupiające się na zapewnieniu, że sztuczna inteligencja przyniesie korzyści ludzkości, zaprojektowało </a:t>
            </a:r>
            <a:r>
              <a:rPr lang="pl-PL" sz="1800" dirty="0" err="1"/>
              <a:t>ChatGPT</a:t>
            </a:r>
            <a:r>
              <a:rPr lang="pl-PL" sz="1800" dirty="0"/>
              <a:t>, aby zdemokratyzować dostęp do sztucznej inteligencji </a:t>
            </a:r>
            <a:br>
              <a:rPr lang="pl-PL" sz="1800" dirty="0"/>
            </a:br>
            <a:r>
              <a:rPr lang="pl-PL" sz="1800" dirty="0"/>
              <a:t>i umożliwić wykonywanie zadań, które wcześniej wymagały specjalistycznej wiedzy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r>
              <a:rPr lang="pl-PL" sz="1800" dirty="0"/>
              <a:t>Opracowany, aby pomagać w różnych zadaniach tekstowych, od odpowiadania na pytania po generowanie fragmentów kodu, obrazów i dokumentów, dzięki czemu jest wszechstronnym narzędziem zarówno dla osób uczących się, jak i profesjonalistów oraz badaczy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6164599" cy="477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OpenAI (2024). </a:t>
            </a:r>
            <a:r>
              <a:rPr lang="pl-PL" sz="1200" i="1" dirty="0">
                <a:solidFill>
                  <a:srgbClr val="7F7F7F"/>
                </a:solidFill>
              </a:rPr>
              <a:t>ChatGPT</a:t>
            </a:r>
            <a:r>
              <a:rPr lang="pl-PL" sz="1200" dirty="0">
                <a:solidFill>
                  <a:srgbClr val="7F7F7F"/>
                </a:solidFill>
              </a:rPr>
              <a:t>. Available at: https://openai.com/research/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7F7F7F"/>
                </a:solidFill>
              </a:rPr>
              <a:t>Ray, P. P. (2023). </a:t>
            </a:r>
            <a:r>
              <a:rPr lang="en-US" sz="1200" i="1" dirty="0">
                <a:solidFill>
                  <a:srgbClr val="7F7F7F"/>
                </a:solidFill>
              </a:rPr>
              <a:t>ChatGPT: A comprehensive review on background, applications, key challenges, bias, ethics, limitations and future scope. Internet of Things and Cyber-Physical Systems</a:t>
            </a:r>
            <a:r>
              <a:rPr lang="en-US" sz="1200" dirty="0">
                <a:solidFill>
                  <a:srgbClr val="7F7F7F"/>
                </a:solidFill>
              </a:rPr>
              <a:t>, 3, 121-154. https://doi.org/10.1016/j.iotcps.2023.04.003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główna </a:t>
            </a:r>
            <a:r>
              <a:rPr lang="pl-PL" dirty="0" err="1"/>
              <a:t>ChatGPT</a:t>
            </a:r>
            <a:endParaRPr lang="pl-PL" dirty="0"/>
          </a:p>
        </p:txBody>
      </p:sp>
      <p:pic>
        <p:nvPicPr>
          <p:cNvPr id="2052" name="Picture 4" descr="Complete Guide] ChatGPT Login: How to Create an Account, Log In, and  Troubleshoot">
            <a:extLst>
              <a:ext uri="{FF2B5EF4-FFF2-40B4-BE49-F238E27FC236}">
                <a16:creationId xmlns:a16="http://schemas.microsoft.com/office/drawing/2014/main" id="{AE184103-A403-04B0-DCF0-59816D48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1403546"/>
            <a:ext cx="7367155" cy="46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D61A4AD-7AAA-389A-2B0C-8B575010D83A}"/>
              </a:ext>
            </a:extLst>
          </p:cNvPr>
          <p:cNvSpPr txBox="1"/>
          <p:nvPr/>
        </p:nvSpPr>
        <p:spPr>
          <a:xfrm>
            <a:off x="3436620" y="2632710"/>
            <a:ext cx="12725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rgbClr val="787473"/>
                </a:solidFill>
              </a:rPr>
              <a:t>Przykłady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E054A6-E77C-C083-C512-166E78C0978D}"/>
              </a:ext>
            </a:extLst>
          </p:cNvPr>
          <p:cNvSpPr txBox="1"/>
          <p:nvPr/>
        </p:nvSpPr>
        <p:spPr>
          <a:xfrm>
            <a:off x="6751320" y="2632710"/>
            <a:ext cx="12725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rgbClr val="787473"/>
                </a:solidFill>
              </a:rPr>
              <a:t>Ograniczenia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A0F8AC-BC26-3863-7572-0F22E3B1DBC6}"/>
              </a:ext>
            </a:extLst>
          </p:cNvPr>
          <p:cNvSpPr txBox="1"/>
          <p:nvPr/>
        </p:nvSpPr>
        <p:spPr>
          <a:xfrm>
            <a:off x="5104705" y="2632710"/>
            <a:ext cx="127254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rgbClr val="787473"/>
                </a:solidFill>
              </a:rPr>
              <a:t>Możliwości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BAFFAF2-9898-8B4A-A270-5BBCD72FD535}"/>
              </a:ext>
            </a:extLst>
          </p:cNvPr>
          <p:cNvSpPr txBox="1"/>
          <p:nvPr/>
        </p:nvSpPr>
        <p:spPr>
          <a:xfrm>
            <a:off x="6627495" y="2971800"/>
            <a:ext cx="1520190" cy="338554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Sporadycznie może generować niepoprawne informacje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E546000-9EFE-A294-F72E-3EE242A0B109}"/>
              </a:ext>
            </a:extLst>
          </p:cNvPr>
          <p:cNvSpPr txBox="1"/>
          <p:nvPr/>
        </p:nvSpPr>
        <p:spPr>
          <a:xfrm>
            <a:off x="6627495" y="3536112"/>
            <a:ext cx="1520190" cy="461665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Może czasami tworzyć szkodliwe instrukcje lub tendencyjne treści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C71E4C7-D13B-7205-5681-DDCC964955D6}"/>
              </a:ext>
            </a:extLst>
          </p:cNvPr>
          <p:cNvSpPr txBox="1"/>
          <p:nvPr/>
        </p:nvSpPr>
        <p:spPr>
          <a:xfrm>
            <a:off x="6627495" y="4168299"/>
            <a:ext cx="1520190" cy="338554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Ograniczona wiedza o świecie i wydarzeniach po 2021 roku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58E1B8E-00C2-3CA6-740B-04FBC3A8EE3B}"/>
              </a:ext>
            </a:extLst>
          </p:cNvPr>
          <p:cNvSpPr txBox="1"/>
          <p:nvPr/>
        </p:nvSpPr>
        <p:spPr>
          <a:xfrm>
            <a:off x="3312795" y="4045362"/>
            <a:ext cx="1520190" cy="338554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„Jak wykonać żądanie HTTP w </a:t>
            </a:r>
            <a:r>
              <a:rPr lang="pl-PL" sz="800" dirty="0" err="1">
                <a:solidFill>
                  <a:srgbClr val="787473"/>
                </a:solidFill>
              </a:rPr>
              <a:t>Javascript</a:t>
            </a:r>
            <a:r>
              <a:rPr lang="pl-PL" sz="800" dirty="0">
                <a:solidFill>
                  <a:srgbClr val="787473"/>
                </a:solidFill>
              </a:rPr>
              <a:t>?”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178CF0-9BB9-081C-612A-50D46FD5F088}"/>
              </a:ext>
            </a:extLst>
          </p:cNvPr>
          <p:cNvSpPr txBox="1"/>
          <p:nvPr/>
        </p:nvSpPr>
        <p:spPr>
          <a:xfrm>
            <a:off x="3312795" y="3504823"/>
            <a:ext cx="1520190" cy="338554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„Jakieś kreatywne pomysły na urodziny 10-latka?”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222EC2-9EE6-5334-C6CB-6FAEFF655FC4}"/>
              </a:ext>
            </a:extLst>
          </p:cNvPr>
          <p:cNvSpPr txBox="1"/>
          <p:nvPr/>
        </p:nvSpPr>
        <p:spPr>
          <a:xfrm>
            <a:off x="3312795" y="2964284"/>
            <a:ext cx="1520190" cy="338554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„Wyjaśnij obliczenia kwantowe w prosty sposób”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F641317-FC09-47CD-52A3-DF29ADF067D3}"/>
              </a:ext>
            </a:extLst>
          </p:cNvPr>
          <p:cNvSpPr txBox="1"/>
          <p:nvPr/>
        </p:nvSpPr>
        <p:spPr>
          <a:xfrm>
            <a:off x="4927283" y="3983806"/>
            <a:ext cx="1520190" cy="461665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Przeszkolony w zakresie odrzucania nieodpowiednich próśb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51D37A-4756-0FA0-4D81-8468B9FB1A02}"/>
              </a:ext>
            </a:extLst>
          </p:cNvPr>
          <p:cNvSpPr txBox="1"/>
          <p:nvPr/>
        </p:nvSpPr>
        <p:spPr>
          <a:xfrm>
            <a:off x="4961042" y="3471075"/>
            <a:ext cx="1520190" cy="461665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Umożliwia użytkownikowi wprowadzanie dalszych poprawek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85A445E-DA11-28FD-53B1-E05507E2623D}"/>
              </a:ext>
            </a:extLst>
          </p:cNvPr>
          <p:cNvSpPr txBox="1"/>
          <p:nvPr/>
        </p:nvSpPr>
        <p:spPr>
          <a:xfrm>
            <a:off x="4961042" y="2925260"/>
            <a:ext cx="1520190" cy="461665"/>
          </a:xfrm>
          <a:prstGeom prst="rect">
            <a:avLst/>
          </a:prstGeom>
          <a:solidFill>
            <a:srgbClr val="F6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rgbClr val="787473"/>
                </a:solidFill>
              </a:rPr>
              <a:t>Pamięta co użytkownik powiedział wcześniej w rozmowie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0C73748-6DE4-99D0-7F0D-EA1B05587C3D}"/>
              </a:ext>
            </a:extLst>
          </p:cNvPr>
          <p:cNvSpPr txBox="1"/>
          <p:nvPr/>
        </p:nvSpPr>
        <p:spPr>
          <a:xfrm>
            <a:off x="2228442" y="5545273"/>
            <a:ext cx="70250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600" dirty="0">
                <a:solidFill>
                  <a:srgbClr val="787473"/>
                </a:solidFill>
              </a:rPr>
              <a:t>Bezpłatny podgląd badań: </a:t>
            </a:r>
            <a:r>
              <a:rPr lang="pl-PL" sz="600" dirty="0" err="1">
                <a:solidFill>
                  <a:srgbClr val="787473"/>
                </a:solidFill>
              </a:rPr>
              <a:t>ChatGPT</a:t>
            </a:r>
            <a:r>
              <a:rPr lang="pl-PL" sz="600" dirty="0">
                <a:solidFill>
                  <a:srgbClr val="787473"/>
                </a:solidFill>
              </a:rPr>
              <a:t> jest zoptymalizowany pod kątem dialogu. Naszym celem jest uczynienie systemów AI bardziej naturalnymi w interakcji, a Twoja opinia pomoże nam ulepszyć nasze systemy i uczynić je bezpieczniejszymi.</a:t>
            </a: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D9B0-AC67-E690-80D5-AA125C35A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69DC256-6F66-1F76-AE59-44B5E315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ChatGPT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9913620-EBC5-EFF3-A8BA-2B8C07CE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err="1"/>
              <a:t>ChatGPT</a:t>
            </a:r>
            <a:r>
              <a:rPr lang="pl-PL" sz="1800" dirty="0"/>
              <a:t> jest zasilany przez architekturę </a:t>
            </a:r>
            <a:r>
              <a:rPr lang="pl-PL" sz="1800" dirty="0" err="1"/>
              <a:t>Generative</a:t>
            </a:r>
            <a:r>
              <a:rPr lang="pl-PL" sz="1800" dirty="0"/>
              <a:t> </a:t>
            </a:r>
            <a:r>
              <a:rPr lang="pl-PL" sz="1800" dirty="0" err="1"/>
              <a:t>Pre-Trained</a:t>
            </a:r>
            <a:r>
              <a:rPr lang="pl-PL" sz="1800" dirty="0"/>
              <a:t> Transformer (w skrócie GPT), która wykorzystuje głębokie uczenie się i model sieci neuronowej transformatora do generowania spójnych odpowiedzi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Wykorzystuje strukturę sieci neuronowej, która jest używana jako mechanizm uwagi, który waży znaczenie różnych słów w sekwencji (zapytanie użytkownika) i jest biegły w utrzymywaniu kontekstu podczas długich rozmów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Został on przeszkolony w zakresie integracji różnych zbiorów danych, głównie z internetowych źródeł tekstowych, co pozwala mu reagować na szeroki zakres tematów, których się nauczył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Model przeszedł kilka ewolucji (uaktualnień), z każdą wersją obejmującą większe i nowsze zbiory danych oraz ulepszone architektury, które z kolei zwiększają jego dokładność i spójność </a:t>
            </a:r>
            <a:br>
              <a:rPr lang="pl-PL" sz="1800" dirty="0"/>
            </a:br>
            <a:r>
              <a:rPr lang="pl-PL" sz="1800" dirty="0"/>
              <a:t>w odpowiedziach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08D6C04-3EAB-FDD0-6DE8-FABF5E23A184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solidFill>
                  <a:srgbClr val="7F7F7F"/>
                </a:solidFill>
              </a:rPr>
              <a:t>Banik</a:t>
            </a:r>
            <a:r>
              <a:rPr lang="en-US" sz="1200" dirty="0">
                <a:solidFill>
                  <a:srgbClr val="7F7F7F"/>
                </a:solidFill>
              </a:rPr>
              <a:t>, D., Pati, N. &amp; Sharma, A. </a:t>
            </a:r>
            <a:r>
              <a:rPr lang="en-US" sz="1200" i="1" dirty="0">
                <a:solidFill>
                  <a:srgbClr val="7F7F7F"/>
                </a:solidFill>
              </a:rPr>
              <a:t>Systematic exploration and in-depth analysis of ChatGPT architectures progression. </a:t>
            </a:r>
            <a:r>
              <a:rPr lang="en-US" sz="1200" i="1" dirty="0" err="1">
                <a:solidFill>
                  <a:srgbClr val="7F7F7F"/>
                </a:solidFill>
              </a:rPr>
              <a:t>Artif</a:t>
            </a:r>
            <a:r>
              <a:rPr lang="en-US" sz="1200" i="1" dirty="0">
                <a:solidFill>
                  <a:srgbClr val="7F7F7F"/>
                </a:solidFill>
              </a:rPr>
              <a:t> </a:t>
            </a:r>
            <a:r>
              <a:rPr lang="en-US" sz="1200" i="1" dirty="0" err="1">
                <a:solidFill>
                  <a:srgbClr val="7F7F7F"/>
                </a:solidFill>
              </a:rPr>
              <a:t>Intell</a:t>
            </a:r>
            <a:r>
              <a:rPr lang="en-US" sz="1200" i="1" dirty="0">
                <a:solidFill>
                  <a:srgbClr val="7F7F7F"/>
                </a:solidFill>
              </a:rPr>
              <a:t> Rev </a:t>
            </a:r>
            <a:r>
              <a:rPr lang="en-US" sz="1200" dirty="0">
                <a:solidFill>
                  <a:srgbClr val="7F7F7F"/>
                </a:solidFill>
              </a:rPr>
              <a:t>57, 257 (2024). https://doi.org/10.1007/s10462-024-10832-0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7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66CB-7599-D049-C090-A6386C95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B4FAF3-8F55-9776-94DE-1806DFEE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ChatGPT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A0BB90A-8A8C-9E5B-360C-F0592721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Jest to jedno z najczęściej używanych narzędzi sztucznej inteligencji ze względu na jego dostępność, prostotę i łatwość użycia. W środowisku edukacyjnym jest szeroko stosowany do wyjaśniania koncepcji, wytycznych dotyczących oprogramowania, pisania, generowania kodu </a:t>
            </a:r>
            <a:br>
              <a:rPr lang="pl-PL" sz="1800" dirty="0"/>
            </a:br>
            <a:r>
              <a:rPr lang="pl-PL" sz="1800" dirty="0"/>
              <a:t>i rozwiązywania problemów. Może pomóc studentom i profesjonalistom w dziedzinach takich jak statystyka, programowanie i analityka biznesowa w rozwiązywaniu problemów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W kontekście przemysłowym lub biznesowym służy do automatyzacji obsługi klienta, dostarczania spersonalizowanych rekomendacji, pomocy w pracy biurowej i rozwiązywania innych wewnętrznych zapytań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Jest również wykorzystywany jako wirtualny opiekun, zapewniając uczniom rozmowę </a:t>
            </a:r>
            <a:br>
              <a:rPr lang="pl-PL" sz="1800" dirty="0"/>
            </a:br>
            <a:r>
              <a:rPr lang="pl-PL" sz="1800" dirty="0"/>
              <a:t>z przewodnikiem opartą na zapytaniach użytkowników, oferując wgląd, pomagając w ćwiczeniach praktycznych i wspierając badania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Chociaż narzędzie staje się bardziej niezawodne z każdą aktualizacją, nadal możliwe są błędy. Użytkownikom zaleca się przetestowanie i sprawdzenie poprawności swoich odpowiedzi przed użyciem ich w ważnych badaniach (generowanie kodu, tło informacyjne</a:t>
            </a:r>
            <a:r>
              <a:rPr lang="en-US" sz="1800" dirty="0"/>
              <a:t>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950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0A5C-EE84-B0CA-FAD0-93AB8459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6D7F5EE-1352-7F76-4DA0-1DCC3651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ChatGPT</a:t>
            </a:r>
            <a:r>
              <a:rPr lang="pl-PL" dirty="0"/>
              <a:t>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1D49BAA-BD14-2F45-3739-90409875F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Firma e-learningowa chciała stworzyć zautomatyzowane wsparcie dla studentów korzystających </a:t>
            </a:r>
            <a:br>
              <a:rPr lang="pl-PL" sz="1800" dirty="0"/>
            </a:br>
            <a:r>
              <a:rPr lang="pl-PL" sz="1800" dirty="0"/>
              <a:t>z SPSS</a:t>
            </a:r>
            <a:r>
              <a:rPr lang="en-US" sz="1800" dirty="0"/>
              <a:t>.</a:t>
            </a:r>
            <a:endParaRPr lang="sl-SI" sz="1800" dirty="0"/>
          </a:p>
          <a:p>
            <a:pPr algn="just"/>
            <a:r>
              <a:rPr lang="pl-PL" sz="1800" dirty="0"/>
              <a:t>Studenci często prosili o pomoc w zakresie składni SPSS i interpretacji statystycznej, ale ręczne wsparcie ze strony pracowników było czasochłonne i kosztowne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Integrując model </a:t>
            </a:r>
            <a:r>
              <a:rPr lang="pl-PL" sz="1800" dirty="0" err="1"/>
              <a:t>ChatGPT</a:t>
            </a:r>
            <a:r>
              <a:rPr lang="pl-PL" sz="1800" dirty="0"/>
              <a:t> z platformą e-learningową, firma zapewniła wsparcie w czasie rzeczywistym. Studenci mogli rozmawiać z botem w czasie rzeczywistym, zadawać pytania, dostarczać informacje i fragmenty swoich kodów, zadawać pytania dotyczące wyników testów statystycznych i uzyskiwać szybkie odpowiedzi</a:t>
            </a:r>
            <a:r>
              <a:rPr lang="en-US" sz="1800" dirty="0"/>
              <a:t>. </a:t>
            </a:r>
            <a:endParaRPr lang="sl-SI" sz="1800" dirty="0"/>
          </a:p>
          <a:p>
            <a:pPr algn="just"/>
            <a:r>
              <a:rPr lang="pl-PL" sz="1800" dirty="0"/>
              <a:t>Zmniejszając liczbę mniej złożonych zapytań od studentów, pracownicy mieli więcej czasu na skupienie się na bardziej złożonych wyzwaniach, z którymi musieli się zmierzyć. To z kolei skróciło czas odpowiedzi, zapewniło studentom możliwość samodzielnej nauki i zwiększyło zadowolenie użytkowników</a:t>
            </a:r>
            <a:r>
              <a:rPr lang="en-US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92806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F260E-DCD1-413B-B42F-E6D4E616A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4408</Words>
  <Application>Microsoft Office PowerPoint</Application>
  <PresentationFormat>Panoramiczny</PresentationFormat>
  <Paragraphs>183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Arial</vt:lpstr>
      <vt:lpstr>Calibri</vt:lpstr>
      <vt:lpstr>Tahoma</vt:lpstr>
      <vt:lpstr>Motyw pakietu Office</vt:lpstr>
      <vt:lpstr>Narzędzia AI</vt:lpstr>
      <vt:lpstr>Agenda</vt:lpstr>
      <vt:lpstr>Narzędzia AI w ujęciu ogólnym</vt:lpstr>
      <vt:lpstr>Narzędzia AI w ujęciu ogólnym</vt:lpstr>
      <vt:lpstr>ChatGPT</vt:lpstr>
      <vt:lpstr>Strona główna ChatGPT</vt:lpstr>
      <vt:lpstr>ChatGPT</vt:lpstr>
      <vt:lpstr>ChatGPT</vt:lpstr>
      <vt:lpstr>ChatGPT – Przykład</vt:lpstr>
      <vt:lpstr>DataRobot</vt:lpstr>
      <vt:lpstr>Platforma DataRobot</vt:lpstr>
      <vt:lpstr>DataRobot</vt:lpstr>
      <vt:lpstr>DataRobot</vt:lpstr>
      <vt:lpstr>DataRobot – Przykład</vt:lpstr>
      <vt:lpstr>Tableau z TabPy</vt:lpstr>
      <vt:lpstr>Tableau z TabPy</vt:lpstr>
      <vt:lpstr>Tableau z TabPy</vt:lpstr>
      <vt:lpstr>Tableau z TabPy</vt:lpstr>
      <vt:lpstr>Tableau z TabPy – Przykład</vt:lpstr>
      <vt:lpstr>H2O.ai</vt:lpstr>
      <vt:lpstr>Platforma H2O.ai</vt:lpstr>
      <vt:lpstr>H2O.ai</vt:lpstr>
      <vt:lpstr>H2O.ai</vt:lpstr>
      <vt:lpstr>H2O.ai – Przykład</vt:lpstr>
      <vt:lpstr>Ćwiczenie ChatGPT</vt:lpstr>
      <vt:lpstr>Ćwiczenie ChatGPT</vt:lpstr>
      <vt:lpstr>Ćwiczenie ChatGPT</vt:lpstr>
      <vt:lpstr>Ćwiczenie ChatGPT</vt:lpstr>
      <vt:lpstr>Podsumowanie</vt:lpstr>
      <vt:lpstr>Literatura</vt:lpstr>
      <vt:lpstr>Authors:  Sanja Bojić, Kristijan Brglez , Maja Fošner, Roman Gumzej, Rebeka Kovačič Lukman, Benjamin Marcen, Marinko Maslarić, Boško Matović, Dejan Mirčetić  Final version: June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60</cp:revision>
  <dcterms:created xsi:type="dcterms:W3CDTF">2023-07-06T12:09:08Z</dcterms:created>
  <dcterms:modified xsi:type="dcterms:W3CDTF">2025-11-04T14:32:59Z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