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335"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42" d="100"/>
          <a:sy n="142" d="100"/>
        </p:scale>
        <p:origin x="7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TextBox 3">
            <a:extLst>
              <a:ext uri="{FF2B5EF4-FFF2-40B4-BE49-F238E27FC236}">
                <a16:creationId xmlns:a16="http://schemas.microsoft.com/office/drawing/2014/main" id="{4B53BA2E-A021-2579-A47C-05D2FB1F059D}"/>
              </a:ext>
            </a:extLst>
          </p:cNvPr>
          <p:cNvSpPr txBox="1"/>
          <p:nvPr userDrawn="1"/>
        </p:nvSpPr>
        <p:spPr>
          <a:xfrm>
            <a:off x="8297587" y="6228532"/>
            <a:ext cx="3136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5" name="Obraz 8">
            <a:extLst>
              <a:ext uri="{FF2B5EF4-FFF2-40B4-BE49-F238E27FC236}">
                <a16:creationId xmlns:a16="http://schemas.microsoft.com/office/drawing/2014/main" id="{0A19743E-983C-36A7-A3DF-58925C1915C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088380"/>
            <a:ext cx="720725" cy="769620"/>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ribbr.com/statistics/t-test/" TargetMode="External"/><Relationship Id="rId7" Type="http://schemas.openxmlformats.org/officeDocument/2006/relationships/hyperlink" Target="https://www.scribbr.com/statistics/statistical-tests/#nonparametric"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scribbr.com/statistics/chi-square-tests/" TargetMode="External"/><Relationship Id="rId5" Type="http://schemas.openxmlformats.org/officeDocument/2006/relationships/hyperlink" Target="https://www.scribbr.com/statistics/one-way-anova/" TargetMode="External"/><Relationship Id="rId4" Type="http://schemas.openxmlformats.org/officeDocument/2006/relationships/hyperlink" Target="https://www.scribbr.com/statistics/simple-linear-regre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youtu.be/BWbgiJz0_TA?si=wTNnNud2uKSF_9M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F6DF4095-31B2-811F-E7E2-492B8C792067}"/>
              </a:ext>
            </a:extLst>
          </p:cNvPr>
          <p:cNvSpPr>
            <a:spLocks noGrp="1"/>
          </p:cNvSpPr>
          <p:nvPr>
            <p:ph type="ctrTitle"/>
          </p:nvPr>
        </p:nvSpPr>
        <p:spPr>
          <a:xfrm>
            <a:off x="5925440" y="659349"/>
            <a:ext cx="5648456" cy="2183467"/>
          </a:xfrm>
        </p:spPr>
        <p:txBody>
          <a:bodyPr>
            <a:normAutofit fontScale="90000"/>
          </a:bodyPr>
          <a:lstStyle/>
          <a:p>
            <a:pPr lvl="0"/>
            <a:r>
              <a:rPr lang="pl-PL" dirty="0"/>
              <a:t>Statističke metode za analizu logističkih podataka</a:t>
            </a:r>
            <a:endParaRPr lang="sl-SI" dirty="0"/>
          </a:p>
        </p:txBody>
      </p:sp>
      <p:sp>
        <p:nvSpPr>
          <p:cNvPr id="12" name="Tytuł 1">
            <a:extLst>
              <a:ext uri="{FF2B5EF4-FFF2-40B4-BE49-F238E27FC236}">
                <a16:creationId xmlns:a16="http://schemas.microsoft.com/office/drawing/2014/main" id="{A9D6BE9F-E8E2-ACFE-95A5-5930CF9F4F4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sp>
        <p:nvSpPr>
          <p:cNvPr id="13" name="Tytuł 1">
            <a:extLst>
              <a:ext uri="{FF2B5EF4-FFF2-40B4-BE49-F238E27FC236}">
                <a16:creationId xmlns:a16="http://schemas.microsoft.com/office/drawing/2014/main" id="{2DD8DCA9-0DF2-AE36-0894-076DEC8C888A}"/>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400" dirty="0">
                <a:latin typeface="Tahoma" panose="020B0604030504040204" pitchFamily="34" charset="0"/>
                <a:ea typeface="Tahoma" panose="020B0604030504040204" pitchFamily="34" charset="0"/>
                <a:cs typeface="Tahoma" panose="020B0604030504040204" pitchFamily="34" charset="0"/>
              </a:rPr>
              <a:t>Statistika za poslovnu analitiku</a:t>
            </a:r>
          </a:p>
        </p:txBody>
      </p:sp>
      <p:pic>
        <p:nvPicPr>
          <p:cNvPr id="3" name="Picture 2">
            <a:extLst>
              <a:ext uri="{FF2B5EF4-FFF2-40B4-BE49-F238E27FC236}">
                <a16:creationId xmlns:a16="http://schemas.microsoft.com/office/drawing/2014/main" id="{D8A1C5F3-FD90-6035-970D-2198023A0C1E}"/>
              </a:ext>
            </a:extLst>
          </p:cNvPr>
          <p:cNvPicPr>
            <a:picLocks noChangeAspect="1"/>
          </p:cNvPicPr>
          <p:nvPr/>
        </p:nvPicPr>
        <p:blipFill>
          <a:blip r:embed="rId4"/>
          <a:stretch>
            <a:fillRect/>
          </a:stretch>
        </p:blipFill>
        <p:spPr>
          <a:xfrm>
            <a:off x="8458200" y="6077662"/>
            <a:ext cx="3692151" cy="780338"/>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Central</a:t>
            </a:r>
            <a:r>
              <a:rPr lang="sr-Latn-RS" dirty="0"/>
              <a:t>na granična teorema i distribucija uzorkovanja</a:t>
            </a:r>
            <a:endParaRPr lang="pl-PL" dirty="0"/>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9"/>
            <a:ext cx="8223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r>
              <a:rPr lang="sr-Latn-RS" dirty="0"/>
              <a:t>Centralna granična teorema je fundamentalni koncept u statistici koji podupire ponašanje distribucija uzorkovanja. U njemu se navodi da se distribucija uzorkovanja srednje vrednosti uzorka približava normalnoj raspodeli kako se veličina uzorka povećava, bez obzira na oblik raspodele populacije. Ova teorema nam omogućava da iz uzorka podataka napravimo čvrste zaključke o parametrima populacije.</a:t>
            </a:r>
            <a:r>
              <a:rPr lang="en-GB" dirty="0"/>
              <a:t>.</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608666" y="3452711"/>
            <a:ext cx="7692989" cy="3046988"/>
          </a:xfrm>
          <a:prstGeom prst="rect">
            <a:avLst/>
          </a:prstGeom>
        </p:spPr>
        <p:txBody>
          <a:bodyPr wrap="square">
            <a:spAutoFit/>
          </a:bodyPr>
          <a:lstStyle/>
          <a:p>
            <a:pPr algn="just">
              <a:lnSpc>
                <a:spcPct val="150000"/>
              </a:lnSpc>
              <a:spcAft>
                <a:spcPts val="0"/>
              </a:spcAft>
            </a:pPr>
            <a:r>
              <a:rPr lang="sr-Latn-RS" sz="1600" kern="100" dirty="0">
                <a:latin typeface="Tahoma" panose="020B0604030504040204" pitchFamily="34" charset="0"/>
                <a:ea typeface="Calibri" panose="020F0502020204030204" pitchFamily="34" charset="0"/>
                <a:cs typeface="Tahoma" panose="020B0604030504040204" pitchFamily="34" charset="0"/>
              </a:rPr>
              <a:t>Centralna granična teorema opisuje dva ključna principa</a:t>
            </a:r>
            <a:r>
              <a:rPr lang="en-GB" sz="1600" kern="100" dirty="0">
                <a:latin typeface="Tahoma" panose="020B0604030504040204" pitchFamily="34" charset="0"/>
                <a:ea typeface="Calibri" panose="020F0502020204030204" pitchFamily="34" charset="0"/>
                <a:cs typeface="Tahoma" panose="020B0604030504040204" pitchFamily="34" charset="0"/>
              </a:rPr>
              <a:t>:</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 </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sr-Latn-RS" sz="1600" b="1" kern="100" dirty="0">
                <a:latin typeface="Tahoma" panose="020B0604030504040204" pitchFamily="34" charset="0"/>
                <a:ea typeface="Calibri" panose="020F0502020204030204" pitchFamily="34" charset="0"/>
                <a:cs typeface="Tahoma" panose="020B0604030504040204" pitchFamily="34" charset="0"/>
              </a:rPr>
              <a:t>Zakon velikih brojeva</a:t>
            </a:r>
            <a:r>
              <a:rPr lang="en-GB" sz="1600" b="1" kern="100" dirty="0">
                <a:latin typeface="Tahoma" panose="020B0604030504040204" pitchFamily="34" charset="0"/>
                <a:ea typeface="Calibri" panose="020F0502020204030204" pitchFamily="34" charset="0"/>
                <a:cs typeface="Tahoma" panose="020B0604030504040204" pitchFamily="34" charset="0"/>
              </a:rPr>
              <a:t>:</a:t>
            </a:r>
            <a:r>
              <a:rPr lang="sr-Latn-RS" sz="1600" b="1" kern="100" dirty="0">
                <a:latin typeface="Tahoma" panose="020B0604030504040204" pitchFamily="34" charset="0"/>
                <a:ea typeface="Calibri" panose="020F0502020204030204" pitchFamily="34" charset="0"/>
                <a:cs typeface="Tahoma" panose="020B0604030504040204" pitchFamily="34" charset="0"/>
              </a:rPr>
              <a:t> </a:t>
            </a:r>
            <a:r>
              <a:rPr lang="sr-Latn-RS" sz="1600" kern="100" dirty="0">
                <a:latin typeface="Tahoma" panose="020B0604030504040204" pitchFamily="34" charset="0"/>
                <a:ea typeface="Calibri" panose="020F0502020204030204" pitchFamily="34" charset="0"/>
                <a:cs typeface="Tahoma" panose="020B0604030504040204" pitchFamily="34" charset="0"/>
              </a:rPr>
              <a:t>Kako se veličina uzorka ili broj uzoraka povećava, srednja vrednost uzorka ima tendenciju da konvergira ka srednjoj vrednosti populacije</a:t>
            </a:r>
            <a:r>
              <a:rPr lang="en-GB" sz="1600" kern="100" dirty="0">
                <a:latin typeface="Tahoma" panose="020B0604030504040204" pitchFamily="34" charset="0"/>
                <a:ea typeface="Calibri" panose="020F0502020204030204" pitchFamily="34" charset="0"/>
                <a:cs typeface="Tahoma" panose="020B0604030504040204" pitchFamily="34" charset="0"/>
              </a:rPr>
              <a:t>.</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Normal</a:t>
            </a:r>
            <a:r>
              <a:rPr lang="sr-Latn-RS" sz="1600" b="1" kern="100" dirty="0">
                <a:latin typeface="Tahoma" panose="020B0604030504040204" pitchFamily="34" charset="0"/>
                <a:ea typeface="Calibri" panose="020F0502020204030204" pitchFamily="34" charset="0"/>
                <a:cs typeface="Tahoma" panose="020B0604030504040204" pitchFamily="34" charset="0"/>
              </a:rPr>
              <a:t>nost distribucije uzorka</a:t>
            </a:r>
            <a:r>
              <a:rPr lang="en-GB" sz="1600" b="1" kern="100" dirty="0">
                <a:latin typeface="Tahoma" panose="020B0604030504040204" pitchFamily="34" charset="0"/>
                <a:ea typeface="Calibri" panose="020F0502020204030204" pitchFamily="34" charset="0"/>
                <a:cs typeface="Tahoma" panose="020B0604030504040204" pitchFamily="34" charset="0"/>
              </a:rPr>
              <a:t>:</a:t>
            </a:r>
            <a:r>
              <a:rPr lang="sr-Latn-RS" sz="1600" b="1" kern="100" dirty="0">
                <a:latin typeface="Tahoma" panose="020B0604030504040204" pitchFamily="34" charset="0"/>
                <a:ea typeface="Calibri" panose="020F0502020204030204" pitchFamily="34" charset="0"/>
                <a:cs typeface="Tahoma" panose="020B0604030504040204" pitchFamily="34" charset="0"/>
              </a:rPr>
              <a:t> </a:t>
            </a:r>
            <a:r>
              <a:rPr lang="sr-Latn-RS" sz="1600" kern="100" dirty="0">
                <a:latin typeface="Tahoma" panose="020B0604030504040204" pitchFamily="34" charset="0"/>
                <a:ea typeface="Calibri" panose="020F0502020204030204" pitchFamily="34" charset="0"/>
                <a:cs typeface="Tahoma" panose="020B0604030504040204" pitchFamily="34" charset="0"/>
              </a:rPr>
              <a:t>Uprkos distribuciji originalne varijable, kada se radi sa više velikih uzoraka, distribucija uzorka srednje vrednosti teži da se približi normalnoj distribuciji</a:t>
            </a:r>
            <a:r>
              <a:rPr lang="en-GB" sz="1600" kern="100" dirty="0">
                <a:latin typeface="Tahoma" panose="020B0604030504040204" pitchFamily="34" charset="0"/>
                <a:ea typeface="Calibri" panose="020F0502020204030204" pitchFamily="34" charset="0"/>
                <a:cs typeface="Tahoma" panose="020B0604030504040204" pitchFamily="34" charset="0"/>
              </a:rPr>
              <a:t>.</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Statistika testa</a:t>
            </a:r>
            <a:endParaRPr lang="pl-PL" dirty="0"/>
          </a:p>
        </p:txBody>
      </p:sp>
      <p:sp>
        <p:nvSpPr>
          <p:cNvPr id="3" name="Rectangle 2"/>
          <p:cNvSpPr/>
          <p:nvPr/>
        </p:nvSpPr>
        <p:spPr>
          <a:xfrm>
            <a:off x="1608666" y="1709304"/>
            <a:ext cx="9238010" cy="4632037"/>
          </a:xfrm>
          <a:prstGeom prst="rect">
            <a:avLst/>
          </a:prstGeom>
        </p:spPr>
        <p:txBody>
          <a:bodyPr wrap="square">
            <a:spAutoFit/>
          </a:bodyPr>
          <a:lstStyle/>
          <a:p>
            <a:r>
              <a:rPr lang="sr-Latn-RS" dirty="0"/>
              <a:t>Statistika testa predstavlja numeričku vrednost izvedenu iz testa statističke hipoteze, što ukazuje na stepen uskladjenosti izmedju vaših posmatranih podataka i distribucije koja se očekuje pod nultom hipotezom tog testa</a:t>
            </a:r>
            <a:r>
              <a:rPr lang="en-GB" dirty="0"/>
              <a:t>.</a:t>
            </a:r>
            <a:endParaRPr lang="sl-SI" dirty="0"/>
          </a:p>
          <a:p>
            <a:endParaRPr lang="hr-HR" dirty="0"/>
          </a:p>
          <a:p>
            <a:pPr algn="just">
              <a:lnSpc>
                <a:spcPct val="150000"/>
              </a:lnSpc>
              <a:spcAft>
                <a:spcPts val="600"/>
              </a:spcAft>
            </a:pPr>
            <a:r>
              <a:rPr lang="sl-SI" dirty="0"/>
              <a:t>Ova statistika igra ključnu ulogu u izračunavanju p-vrednosti vaših nalaza, olakšavajući odredjivanje da li da prihvatite ili odbacite vašu nultu hipotezu.</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dirty="0"/>
              <a:t>Statistika testa artikuliše sličnost izmedju distribucije vaših podataka i distribucije predvidjene pod nultom hipotezom primenjenog statističkog testa</a:t>
            </a:r>
            <a:r>
              <a:rPr lang="en-GB" dirty="0"/>
              <a:t>.</a:t>
            </a:r>
            <a:r>
              <a:rPr lang="sr-Latn-RS" dirty="0"/>
              <a:t> Distribucija podataka razjašnjava učestalost svakog posmatranja, koju karakteriše centralna tendencija i varijabilnost oko nje. Pošto različiti statistički testovi predvidjaju različite tipove distribucije, odabir odgovarajućeg testa je u skladu sa vašom hipotezom.</a:t>
            </a:r>
            <a:endParaRPr lang="hr-HR" dirty="0"/>
          </a:p>
          <a:p>
            <a:pPr algn="just">
              <a:lnSpc>
                <a:spcPct val="150000"/>
              </a:lnSpc>
              <a:spcAft>
                <a:spcPts val="600"/>
              </a:spcAft>
            </a:pP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sr-Latn-RS" dirty="0"/>
              <a:t>Vrste statistike testova</a:t>
            </a:r>
            <a:endParaRPr lang="pl-PL" dirty="0"/>
          </a:p>
        </p:txBody>
      </p:sp>
      <p:graphicFrame>
        <p:nvGraphicFramePr>
          <p:cNvPr id="2" name="Table 1"/>
          <p:cNvGraphicFramePr>
            <a:graphicFrameLocks noGrp="1"/>
          </p:cNvGraphicFramePr>
          <p:nvPr>
            <p:extLst>
              <p:ext uri="{D42A27DB-BD31-4B8C-83A1-F6EECF244321}">
                <p14:modId xmlns:p14="http://schemas.microsoft.com/office/powerpoint/2010/main" val="361614870"/>
              </p:ext>
            </p:extLst>
          </p:nvPr>
        </p:nvGraphicFramePr>
        <p:xfrm>
          <a:off x="1608666" y="1817177"/>
          <a:ext cx="9018997" cy="3732285"/>
        </p:xfrm>
        <a:graphic>
          <a:graphicData uri="http://schemas.openxmlformats.org/drawingml/2006/table">
            <a:tbl>
              <a:tblPr firstRow="1" firstCol="1" bandRow="1"/>
              <a:tblGrid>
                <a:gridCol w="1023747">
                  <a:extLst>
                    <a:ext uri="{9D8B030D-6E8A-4147-A177-3AD203B41FA5}">
                      <a16:colId xmlns:a16="http://schemas.microsoft.com/office/drawing/2014/main" val="3372397127"/>
                    </a:ext>
                  </a:extLst>
                </a:gridCol>
                <a:gridCol w="4852675">
                  <a:extLst>
                    <a:ext uri="{9D8B030D-6E8A-4147-A177-3AD203B41FA5}">
                      <a16:colId xmlns:a16="http://schemas.microsoft.com/office/drawing/2014/main" val="4241766257"/>
                    </a:ext>
                  </a:extLst>
                </a:gridCol>
                <a:gridCol w="3142575">
                  <a:extLst>
                    <a:ext uri="{9D8B030D-6E8A-4147-A177-3AD203B41FA5}">
                      <a16:colId xmlns:a16="http://schemas.microsoft.com/office/drawing/2014/main" val="3937085805"/>
                    </a:ext>
                  </a:extLst>
                </a:gridCol>
              </a:tblGrid>
              <a:tr h="411141">
                <a:tc>
                  <a:txBody>
                    <a:bodyPr/>
                    <a:lstStyle/>
                    <a:p>
                      <a:pPr algn="just">
                        <a:lnSpc>
                          <a:spcPct val="150000"/>
                        </a:lnSpc>
                        <a:spcAft>
                          <a:spcPts val="2250"/>
                        </a:spcAft>
                      </a:pPr>
                      <a:r>
                        <a:rPr lang="sr-Latn-RS" sz="10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Statistika</a:t>
                      </a:r>
                      <a:r>
                        <a:rPr lang="sr-Latn-RS" sz="1000" b="1" kern="100" baseline="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testa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a:t>
                      </a:r>
                      <a:r>
                        <a:rPr lang="sr-Latn-RS" sz="1000" b="1"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 alternativne hipoteze</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Statisti</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čki</a:t>
                      </a:r>
                      <a:r>
                        <a:rPr lang="sr-Latn-RS" sz="1000" b="1"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testovi koji ga koriste</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220133754"/>
                  </a:ext>
                </a:extLst>
              </a:tr>
              <a:tr h="839289">
                <a:tc>
                  <a:txBody>
                    <a:bodyPr/>
                    <a:lstStyle/>
                    <a:p>
                      <a:pPr algn="just">
                        <a:lnSpc>
                          <a:spcPct val="150000"/>
                        </a:lnSpc>
                        <a:spcAft>
                          <a:spcPts val="225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 </a:t>
                      </a:r>
                      <a:r>
                        <a:rPr lang="sr-Latn-RS" sz="1000" b="1" i="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za dve grupe su jednaka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 dve grupe</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nisu jednka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 </a:t>
                      </a: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4"/>
                        </a:rPr>
                        <a:t>Regression tests</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56924324"/>
                  </a:ext>
                </a:extLst>
              </a:tr>
              <a:tr h="609210">
                <a:tc>
                  <a:txBody>
                    <a:bodyPr/>
                    <a:lstStyle/>
                    <a:p>
                      <a:pPr algn="just">
                        <a:lnSpc>
                          <a:spcPct val="150000"/>
                        </a:lnSpc>
                        <a:spcAft>
                          <a:spcPts val="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za dve grupe su jednaka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t>
                      </a:r>
                      <a:r>
                        <a:rPr lang="sr-Latn-RS" sz="1000" b="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Sredstva dve grupe</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nisu jednka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08110022"/>
                  </a:ext>
                </a:extLst>
              </a:tr>
              <a:tr h="1203414">
                <a:tc>
                  <a:txBody>
                    <a:bodyPr/>
                    <a:lstStyle/>
                    <a:p>
                      <a:pPr algn="just">
                        <a:lnSpc>
                          <a:spcPct val="150000"/>
                        </a:lnSpc>
                        <a:spcAft>
                          <a:spcPts val="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 </a:t>
                      </a:r>
                      <a:r>
                        <a:rPr lang="sr-Latn-RS" sz="1000" b="1" i="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Varijacija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izmedju dve ili više grupa je veća ili jednaka varijaciji izmedju grupa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Varijacija</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izmedju dve ili više grupa je manja od varijacije izmedju grupa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5"/>
                        </a:rPr>
                        <a:t>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ANCOVA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918517195"/>
                  </a:ext>
                </a:extLst>
              </a:tr>
              <a:tr h="669231">
                <a:tc>
                  <a:txBody>
                    <a:bodyPr/>
                    <a:lstStyle/>
                    <a:p>
                      <a:pPr algn="just">
                        <a:lnSpc>
                          <a:spcPct val="150000"/>
                        </a:lnSpc>
                        <a:spcAft>
                          <a:spcPts val="0"/>
                        </a:spcAft>
                      </a:pPr>
                      <a:r>
                        <a:rPr lang="en-GB" sz="1000" b="1" i="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a:t>
                      </a:r>
                      <a:r>
                        <a:rPr lang="en-GB" sz="1000" b="1" i="1" kern="100" baseline="300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rednost</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sr-Latn-RS" sz="1000" b="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a:t>
                      </a:r>
                      <a:r>
                        <a:rPr lang="sr-Latn-RS" sz="1000" b="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uzorka su nezavisna</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t>
                      </a:r>
                      <a:r>
                        <a:rPr lang="sr-Latn-RS"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a:t>
                      </a:r>
                      <a:r>
                        <a:rPr lang="en-GB" sz="1000" b="1"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r>
                        <a:rPr lang="sr-Latn-RS" sz="1000" b="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a:t>
                      </a:r>
                      <a:r>
                        <a:rPr lang="sr-Latn-RS" sz="1000" b="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uzorka nisu nezavisna</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(i.e., </a:t>
                      </a:r>
                      <a:r>
                        <a:rPr lang="sr-Latn-RS"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oni</a:t>
                      </a:r>
                      <a:r>
                        <a:rPr lang="sr-Latn-RS" sz="1000" kern="100" baseline="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su u korelacji)</a:t>
                      </a:r>
                      <a:endParaRPr lang="hr-HR" sz="10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6"/>
                        </a:rPr>
                        <a:t>Chi-squared test</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7"/>
                        </a:rPr>
                        <a:t>Non-parametric</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correlation tests</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27592179"/>
                  </a:ext>
                </a:extLst>
              </a:tr>
            </a:tbl>
          </a:graphicData>
        </a:graphic>
      </p:graphicFrame>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8666" y="1836365"/>
            <a:ext cx="863262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dirty="0"/>
              <a:t>Standardna greška srednje vrednosti </a:t>
            </a:r>
            <a:r>
              <a:rPr lang="en-GB" dirty="0"/>
              <a:t>(SE or SEM)</a:t>
            </a:r>
            <a:r>
              <a:rPr lang="sr-Latn-RS" dirty="0"/>
              <a:t> služi kao indikator verovatnog dispariteta izmedju srednje vrednosti populacije i srednje vrednosti uzorka. Nudi uvid u stepen varijabilnosti koji bi se očekivao u proseku uzorka ko bi se studija ponovila korišćenjem svežih uzoraka iz iste populacije.</a:t>
            </a:r>
            <a:endParaRPr lang="sl-SI" dirty="0"/>
          </a:p>
          <a:p>
            <a:endParaRPr lang="sl-SI" dirty="0"/>
          </a:p>
          <a:p>
            <a:endParaRPr lang="sl-SI" dirty="0"/>
          </a:p>
          <a:p>
            <a:endParaRPr lang="sl-SI" dirty="0"/>
          </a:p>
          <a:p>
            <a:endParaRPr lang="sl-SI" dirty="0"/>
          </a:p>
          <a:p>
            <a:endParaRPr lang="sl-SI" dirty="0"/>
          </a:p>
          <a:p>
            <a:endParaRPr lang="sl-SI" dirty="0"/>
          </a:p>
          <a:p>
            <a:endParaRPr lang="sl-SI" dirty="0"/>
          </a:p>
          <a:p>
            <a:r>
              <a:rPr lang="sr-Latn-RS" dirty="0"/>
              <a:t>Možete predstaviti standardnu grešku pored srednje vrednosti ili je ugraditi u interval poverenja da biste preneli nesigurnost koja okružuje srednju vrednost</a:t>
            </a:r>
            <a:r>
              <a:rPr lang="en-GB" dirty="0"/>
              <a:t>.</a:t>
            </a:r>
            <a:endParaRPr lang="sl-SI" dirty="0"/>
          </a:p>
          <a:p>
            <a:endParaRPr lang="sl-SI"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a:t>
            </a:r>
            <a:r>
              <a:rPr lang="sr-Latn-RS" dirty="0"/>
              <a:t>na greška i interval poverenja</a:t>
            </a:r>
            <a:r>
              <a:rPr lang="en-GB" dirty="0"/>
              <a:t> </a:t>
            </a:r>
            <a:endParaRPr lang="pl-PL" dirty="0"/>
          </a:p>
        </p:txBody>
      </p:sp>
      <p:graphicFrame>
        <p:nvGraphicFramePr>
          <p:cNvPr id="4" name="Object 3"/>
          <p:cNvGraphicFramePr>
            <a:graphicFrameLocks noChangeAspect="1"/>
          </p:cNvGraphicFramePr>
          <p:nvPr>
            <p:extLst>
              <p:ext uri="{D42A27DB-BD31-4B8C-83A1-F6EECF244321}">
                <p14:modId xmlns:p14="http://schemas.microsoft.com/office/powerpoint/2010/main" val="289971889"/>
              </p:ext>
            </p:extLst>
          </p:nvPr>
        </p:nvGraphicFramePr>
        <p:xfrm>
          <a:off x="1726380" y="3387944"/>
          <a:ext cx="5775325" cy="1844675"/>
        </p:xfrm>
        <a:graphic>
          <a:graphicData uri="http://schemas.openxmlformats.org/presentationml/2006/ole">
            <mc:AlternateContent xmlns:mc="http://schemas.openxmlformats.org/markup-compatibility/2006">
              <mc:Choice xmlns:v="urn:schemas-microsoft-com:vml" Requires="v">
                <p:oleObj name="Document" r:id="rId3" imgW="5775241" imgH="1845419" progId="Word.Document.12">
                  <p:embed/>
                </p:oleObj>
              </mc:Choice>
              <mc:Fallback>
                <p:oleObj name="Document" r:id="rId3" imgW="5775241" imgH="1845419" progId="Word.Document.12">
                  <p:embed/>
                  <p:pic>
                    <p:nvPicPr>
                      <p:cNvPr id="0" name=""/>
                      <p:cNvPicPr/>
                      <p:nvPr/>
                    </p:nvPicPr>
                    <p:blipFill>
                      <a:blip r:embed="rId4"/>
                      <a:stretch>
                        <a:fillRect/>
                      </a:stretch>
                    </p:blipFill>
                    <p:spPr>
                      <a:xfrm>
                        <a:off x="1726380" y="3387944"/>
                        <a:ext cx="5775325" cy="1844675"/>
                      </a:xfrm>
                      <a:prstGeom prst="rect">
                        <a:avLst/>
                      </a:prstGeom>
                    </p:spPr>
                  </p:pic>
                </p:oleObj>
              </mc:Fallback>
            </mc:AlternateContent>
          </a:graphicData>
        </a:graphic>
      </p:graphicFrame>
      <p:pic>
        <p:nvPicPr>
          <p:cNvPr id="7172" name="Picture 18" descr="SE = \dfrac{\sigma}{\sqr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81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19" desc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67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0" descr="\sig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9" descr="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73479" y="1838588"/>
            <a:ext cx="8632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b="1" dirty="0"/>
              <a:t>Interval poverenja </a:t>
            </a:r>
            <a:r>
              <a:rPr lang="sr-Latn-RS" dirty="0"/>
              <a:t>označava raspon vrednosti gde se predvidja da će nepoznati parametar populacije najčešće ležati ako bi studija bila replicirana sa novim nasumičnim uzorcima. Na nivou pouzdanosti od 95%, očekuje se da će 95% svih srednjih vrednosti uzorka pasti u interval poverenja koji obuhvata </a:t>
            </a:r>
            <a:r>
              <a:rPr lang="en-GB" dirty="0"/>
              <a:t>± 1.96</a:t>
            </a:r>
            <a:r>
              <a:rPr lang="sr-Latn-RS" dirty="0"/>
              <a:t>, standardnih grešaka srednje vrednosti uzorka. Ovaj interval sliži kao procena unutar koje se veruje da pravi parametar populacije leži sa 95% pouzdanosti</a:t>
            </a:r>
            <a:r>
              <a:rPr lang="en-GB" dirty="0"/>
              <a:t>. </a:t>
            </a:r>
            <a:endParaRPr lang="hr-HR"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a:t>
            </a:r>
            <a:r>
              <a:rPr lang="sr-Latn-RS" dirty="0"/>
              <a:t>n greška i interval poverenja</a:t>
            </a:r>
            <a:r>
              <a:rPr lang="en-GB" dirty="0"/>
              <a:t> </a:t>
            </a:r>
            <a:endParaRPr lang="pl-PL" dirty="0"/>
          </a:p>
        </p:txBody>
      </p:sp>
      <p:graphicFrame>
        <p:nvGraphicFramePr>
          <p:cNvPr id="4" name="Table 3"/>
          <p:cNvGraphicFramePr>
            <a:graphicFrameLocks noGrp="1"/>
          </p:cNvGraphicFramePr>
          <p:nvPr>
            <p:extLst>
              <p:ext uri="{D42A27DB-BD31-4B8C-83A1-F6EECF244321}">
                <p14:modId xmlns:p14="http://schemas.microsoft.com/office/powerpoint/2010/main" val="484907339"/>
              </p:ext>
            </p:extLst>
          </p:nvPr>
        </p:nvGraphicFramePr>
        <p:xfrm>
          <a:off x="1783838" y="3752654"/>
          <a:ext cx="5702414" cy="2106741"/>
        </p:xfrm>
        <a:graphic>
          <a:graphicData uri="http://schemas.openxmlformats.org/drawingml/2006/table">
            <a:tbl>
              <a:tblPr firstRow="1" firstCol="1" bandRow="1"/>
              <a:tblGrid>
                <a:gridCol w="2782396">
                  <a:extLst>
                    <a:ext uri="{9D8B030D-6E8A-4147-A177-3AD203B41FA5}">
                      <a16:colId xmlns:a16="http://schemas.microsoft.com/office/drawing/2014/main" val="1760993837"/>
                    </a:ext>
                  </a:extLst>
                </a:gridCol>
                <a:gridCol w="2920018">
                  <a:extLst>
                    <a:ext uri="{9D8B030D-6E8A-4147-A177-3AD203B41FA5}">
                      <a16:colId xmlns:a16="http://schemas.microsoft.com/office/drawing/2014/main" val="4127151896"/>
                    </a:ext>
                  </a:extLst>
                </a:gridCol>
              </a:tblGrid>
              <a:tr h="179684">
                <a:tc gridSpan="2">
                  <a:txBody>
                    <a:bodyPr/>
                    <a:lstStyle/>
                    <a:p>
                      <a:pPr algn="just">
                        <a:lnSpc>
                          <a:spcPct val="150000"/>
                        </a:lnSpc>
                        <a:spcAft>
                          <a:spcPts val="2250"/>
                        </a:spcAft>
                      </a:pPr>
                      <a:r>
                        <a:rPr lang="sr-Latn-RS" sz="1100" b="1" kern="100" dirty="0">
                          <a:effectLst/>
                          <a:latin typeface="Tahoma" panose="020B0604030504040204" pitchFamily="34" charset="0"/>
                          <a:ea typeface="Calibri" panose="020F0502020204030204" pitchFamily="34" charset="0"/>
                          <a:cs typeface="Tahoma" panose="020B0604030504040204" pitchFamily="34" charset="0"/>
                        </a:rPr>
                        <a:t>Formula</a:t>
                      </a:r>
                      <a:r>
                        <a:rPr lang="sr-Latn-RS" sz="1100" b="1" kern="100" baseline="0" dirty="0">
                          <a:effectLst/>
                          <a:latin typeface="Tahoma" panose="020B0604030504040204" pitchFamily="34" charset="0"/>
                          <a:ea typeface="Calibri" panose="020F0502020204030204" pitchFamily="34" charset="0"/>
                          <a:cs typeface="Tahoma" panose="020B0604030504040204" pitchFamily="34" charset="0"/>
                        </a:rPr>
                        <a:t> intervala poverenja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27400121"/>
                  </a:ext>
                </a:extLst>
              </a:tr>
              <a:tr h="564359">
                <a:tc gridSpan="2">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CI</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=s</a:t>
                      </a:r>
                      <a:r>
                        <a:rPr lang="sr-Latn-RS" sz="1100" kern="100" dirty="0">
                          <a:effectLst/>
                          <a:latin typeface="Tahoma" panose="020B0604030504040204" pitchFamily="34" charset="0"/>
                          <a:ea typeface="Times New Roman" panose="02020603050405020304" pitchFamily="18" charset="0"/>
                          <a:cs typeface="Tahoma" panose="020B0604030504040204" pitchFamily="34" charset="0"/>
                        </a:rPr>
                        <a:t>rednja</a:t>
                      </a:r>
                      <a:r>
                        <a:rPr lang="sr-Latn-RS" sz="1100" kern="100" baseline="0" dirty="0">
                          <a:effectLst/>
                          <a:latin typeface="Tahoma" panose="020B0604030504040204" pitchFamily="34" charset="0"/>
                          <a:ea typeface="Times New Roman" panose="02020603050405020304" pitchFamily="18" charset="0"/>
                          <a:cs typeface="Tahoma" panose="020B0604030504040204" pitchFamily="34" charset="0"/>
                        </a:rPr>
                        <a:t> vrednost</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550</a:t>
                      </a:r>
                      <a:br>
                        <a:rPr lang="en-GB" sz="1100" kern="100" dirty="0">
                          <a:effectLst/>
                          <a:latin typeface="Tahoma" panose="020B0604030504040204" pitchFamily="34" charset="0"/>
                          <a:ea typeface="Times New Roman" panose="02020603050405020304" pitchFamily="18" charset="0"/>
                          <a:cs typeface="Tahoma" panose="020B0604030504040204" pitchFamily="34" charset="0"/>
                        </a:rPr>
                      </a:b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a:t>
                      </a:r>
                      <a:r>
                        <a:rPr lang="en-GB" sz="1100" kern="100" dirty="0" err="1">
                          <a:effectLst/>
                          <a:latin typeface="Tahoma" panose="020B0604030504040204" pitchFamily="34" charset="0"/>
                          <a:ea typeface="Times New Roman" panose="02020603050405020304" pitchFamily="18" charset="0"/>
                          <a:cs typeface="Tahoma" panose="020B0604030504040204" pitchFamily="34" charset="0"/>
                        </a:rPr>
                        <a:t>standa</a:t>
                      </a:r>
                      <a:r>
                        <a:rPr lang="sr-Latn-RS" sz="1100" kern="100" dirty="0">
                          <a:effectLst/>
                          <a:latin typeface="Tahoma" panose="020B0604030504040204" pitchFamily="34" charset="0"/>
                          <a:ea typeface="Times New Roman" panose="02020603050405020304" pitchFamily="18" charset="0"/>
                          <a:cs typeface="Tahoma" panose="020B0604030504040204" pitchFamily="34" charset="0"/>
                        </a:rPr>
                        <a:t>rdna</a:t>
                      </a:r>
                      <a:r>
                        <a:rPr lang="sr-Latn-RS" sz="1100" kern="100" baseline="0" dirty="0">
                          <a:effectLst/>
                          <a:latin typeface="Tahoma" panose="020B0604030504040204" pitchFamily="34" charset="0"/>
                          <a:ea typeface="Times New Roman" panose="02020603050405020304" pitchFamily="18" charset="0"/>
                          <a:cs typeface="Tahoma" panose="020B0604030504040204" pitchFamily="34" charset="0"/>
                        </a:rPr>
                        <a:t> greška</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12.8</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2543057139"/>
                  </a:ext>
                </a:extLst>
              </a:tr>
              <a:tr h="346714">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sr-Latn-RS" sz="1100" b="1" kern="100" dirty="0">
                          <a:effectLst/>
                          <a:latin typeface="Tahoma" panose="020B0604030504040204" pitchFamily="34" charset="0"/>
                          <a:ea typeface="Calibri" panose="020F0502020204030204" pitchFamily="34" charset="0"/>
                          <a:cs typeface="Tahoma" panose="020B0604030504040204" pitchFamily="34" charset="0"/>
                        </a:rPr>
                        <a:t>Donja</a:t>
                      </a:r>
                      <a:r>
                        <a:rPr lang="sr-Latn-RS" sz="1100" b="1" kern="100" baseline="0" dirty="0">
                          <a:effectLst/>
                          <a:latin typeface="Tahoma" panose="020B0604030504040204" pitchFamily="34" charset="0"/>
                          <a:ea typeface="Calibri" panose="020F0502020204030204" pitchFamily="34" charset="0"/>
                          <a:cs typeface="Tahoma" panose="020B0604030504040204" pitchFamily="34" charset="0"/>
                        </a:rPr>
                        <a:t> granica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sr-Latn-RS" sz="1100" b="1" kern="100" dirty="0">
                          <a:effectLst/>
                          <a:latin typeface="Tahoma" panose="020B0604030504040204" pitchFamily="34" charset="0"/>
                          <a:ea typeface="Calibri" panose="020F0502020204030204" pitchFamily="34" charset="0"/>
                          <a:cs typeface="Tahoma" panose="020B0604030504040204" pitchFamily="34" charset="0"/>
                        </a:rPr>
                        <a:t>Gornja</a:t>
                      </a:r>
                      <a:r>
                        <a:rPr lang="sr-Latn-RS" sz="1100" b="1" kern="100" baseline="0" dirty="0">
                          <a:effectLst/>
                          <a:latin typeface="Tahoma" panose="020B0604030504040204" pitchFamily="34" charset="0"/>
                          <a:ea typeface="Calibri" panose="020F0502020204030204" pitchFamily="34" charset="0"/>
                          <a:cs typeface="Tahoma" panose="020B0604030504040204" pitchFamily="34" charset="0"/>
                        </a:rPr>
                        <a:t> graica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65192857"/>
                  </a:ext>
                </a:extLst>
              </a:tr>
              <a:tr h="397329">
                <a:tc>
                  <a:txBody>
                    <a:bodyPr/>
                    <a:lstStyle/>
                    <a:p>
                      <a:pPr algn="just">
                        <a:lnSpc>
                          <a:spcPct val="150000"/>
                        </a:lnSpc>
                        <a:spcAft>
                          <a:spcPts val="600"/>
                        </a:spcAft>
                      </a:pPr>
                      <a:r>
                        <a:rPr lang="en-GB" sz="1100" i="1" kern="100">
                          <a:effectLst/>
                          <a:latin typeface="Tahoma" panose="020B0604030504040204" pitchFamily="34" charset="0"/>
                          <a:ea typeface="Times New Roman" panose="02020603050405020304" pitchFamily="18" charset="0"/>
                          <a:cs typeface="Tahoma" panose="020B0604030504040204" pitchFamily="34" charset="0"/>
                        </a:rPr>
                        <a:t>x̄</a:t>
                      </a:r>
                      <a:r>
                        <a:rPr lang="en-GB" sz="1100" kern="10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a:effectLst/>
                          <a:latin typeface="Tahoma" panose="020B0604030504040204" pitchFamily="34" charset="0"/>
                          <a:ea typeface="Times New Roman" panose="02020603050405020304" pitchFamily="18" charset="0"/>
                          <a:cs typeface="Tahoma" panose="020B0604030504040204" pitchFamily="34" charset="0"/>
                        </a:rPr>
                        <a:t>SE</a:t>
                      </a:r>
                      <a:r>
                        <a:rPr lang="en-GB" sz="1100" kern="10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a:effectLst/>
                          <a:latin typeface="Tahoma" panose="020B0604030504040204" pitchFamily="34" charset="0"/>
                          <a:ea typeface="Times New Roman" panose="02020603050405020304" pitchFamily="18" charset="0"/>
                          <a:cs typeface="Tahoma" panose="020B0604030504040204" pitchFamily="34" charset="0"/>
                        </a:rPr>
                        <a:t>550 − (1.96 × 12.8) =</a:t>
                      </a:r>
                      <a:r>
                        <a:rPr lang="en-GB" sz="1100" b="1" kern="100">
                          <a:effectLst/>
                          <a:latin typeface="Tahoma" panose="020B0604030504040204" pitchFamily="34" charset="0"/>
                          <a:ea typeface="Times New Roman" panose="02020603050405020304" pitchFamily="18" charset="0"/>
                          <a:cs typeface="Tahoma" panose="020B0604030504040204" pitchFamily="34" charset="0"/>
                        </a:rPr>
                        <a:t> 525</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dirty="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575</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39535540"/>
                  </a:ext>
                </a:extLst>
              </a:tr>
            </a:tbl>
          </a:graphicData>
        </a:graphic>
      </p:graphicFrame>
      <p:sp>
        <p:nvSpPr>
          <p:cNvPr id="5" name="Rectangle 2"/>
          <p:cNvSpPr>
            <a:spLocks noChangeArrowheads="1"/>
          </p:cNvSpPr>
          <p:nvPr/>
        </p:nvSpPr>
        <p:spPr bwMode="auto">
          <a:xfrm>
            <a:off x="6855056" y="3779086"/>
            <a:ext cx="34510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sr-Latn-RS" altLang="sr-Latn-RS" sz="1100" dirty="0">
                <a:latin typeface="Tahoma" panose="020B0604030504040204" pitchFamily="34" charset="0"/>
                <a:ea typeface="Times New Roman" panose="02020603050405020304" pitchFamily="18" charset="0"/>
                <a:cs typeface="Tahoma" panose="020B0604030504040204" pitchFamily="34" charset="0"/>
              </a:rPr>
              <a:t>Uz nasumično uzorkovanje</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CI od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95%</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[525 575] </a:t>
            </a:r>
            <a:r>
              <a:rPr lang="sr-Latn-RS" altLang="sr-Latn-RS" sz="1100" dirty="0">
                <a:latin typeface="Tahoma" panose="020B0604030504040204" pitchFamily="34" charset="0"/>
                <a:ea typeface="Times New Roman" panose="02020603050405020304" pitchFamily="18" charset="0"/>
                <a:cs typeface="Tahoma" panose="020B0604030504040204" pitchFamily="34" charset="0"/>
              </a:rPr>
              <a:t>vam govori da postoji verovatnoća od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0.95 </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da</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je srednji matematički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SAT </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rezultat</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populacije izmedju</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525 </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575.</a:t>
            </a: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err="1"/>
              <a:t>Literatur</a:t>
            </a:r>
            <a:r>
              <a:rPr lang="sr-Latn-RS" sz="1600" dirty="0"/>
              <a:t>a</a:t>
            </a:r>
            <a:r>
              <a:rPr lang="en-GB" sz="1600" dirty="0"/>
              <a:t>:</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57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3" y="1585815"/>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Internet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66807" y="1585815"/>
            <a:ext cx="4971011" cy="26026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(Business</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statistics</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en-US" sz="1400" u="sng">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https</a:t>
            </a:r>
            <a:r>
              <a:rPr lang="en-US"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://youtu.be/BWbgiJz0_TA?si=wTNnNud2uKSF_9Mg</a:t>
            </a:r>
            <a:endPar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https://youtu.be/ImpxCMX2i_k?si=BBBpkMw-T7bKABMJ</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https://youtu.be/-k0pZa201Ck?si=CC49sVstpo1V7RfC</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https://youtu.be/kyjlxsLW1Is?si=5_VSJrzMKo38tS4-</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https://youtu.be/8JIe_cz6qGA?si=5512orwSjxsCPNCs</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https://youtu.be/eYTumjgE2IY?si=eIP6yIGbaJHMMSwv</a:t>
            </a:r>
            <a:endParaRPr kumimoji="0" lang="sl-SI"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endParaRPr>
          </a:p>
          <a:p>
            <a:pPr marL="342900" lvl="0" indent="-342900">
              <a:lnSpc>
                <a:spcPct val="107000"/>
              </a:lnSpc>
              <a:buFont typeface="Symbol" panose="05050102010706020507" pitchFamily="18" charset="2"/>
              <a:buChar char=""/>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Autori:</a:t>
            </a:r>
            <a:br>
              <a:rPr lang="pl-PL" sz="4000" dirty="0"/>
            </a:br>
            <a:br>
              <a:rPr lang="pl-PL" sz="4000" dirty="0"/>
            </a:br>
            <a:r>
              <a:rPr lang="en-GB" sz="4000" b="0" dirty="0">
                <a:solidFill>
                  <a:schemeClr val="tx1"/>
                </a:solidFill>
              </a:rPr>
              <a:t>Sanja Bojić, </a:t>
            </a:r>
            <a:r>
              <a:rPr lang="sr-Latn-BA" sz="4000" b="0" dirty="0">
                <a:solidFill>
                  <a:schemeClr val="tx1"/>
                </a:solidFill>
              </a:rPr>
              <a:t>Svetlana Nikoličić, </a:t>
            </a:r>
            <a:r>
              <a:rPr lang="en-GB" sz="4000" b="0" dirty="0" err="1">
                <a:solidFill>
                  <a:schemeClr val="tx1"/>
                </a:solidFill>
              </a:rPr>
              <a:t>Kristijan</a:t>
            </a:r>
            <a:r>
              <a:rPr lang="en-GB" sz="4000" b="0" dirty="0">
                <a:solidFill>
                  <a:schemeClr val="tx1"/>
                </a:solidFill>
              </a:rPr>
              <a:t>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a:t>Finala verzija: jun 2025</a:t>
            </a:r>
          </a:p>
        </p:txBody>
      </p:sp>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7500" lnSpcReduction="20000"/>
          </a:bodyPr>
          <a:lstStyle/>
          <a:p>
            <a:r>
              <a:rPr lang="pl-PL" sz="4800" dirty="0"/>
              <a:t>Uloga i značaj statistike u poslovnoj analitici</a:t>
            </a:r>
            <a:endParaRPr lang="sl-SI" sz="4800" dirty="0"/>
          </a:p>
          <a:p>
            <a:r>
              <a:rPr lang="en-GB" sz="4800" dirty="0"/>
              <a:t>Normal</a:t>
            </a:r>
            <a:r>
              <a:rPr lang="sr-Latn-RS" sz="4800" dirty="0"/>
              <a:t>na distribucija</a:t>
            </a:r>
            <a:endParaRPr lang="sl-SI" sz="4800" dirty="0"/>
          </a:p>
          <a:p>
            <a:r>
              <a:rPr lang="en-GB" sz="4800" dirty="0" err="1"/>
              <a:t>Empiri</a:t>
            </a:r>
            <a:r>
              <a:rPr lang="sr-Latn-RS" sz="4800" dirty="0"/>
              <a:t>jsko pravilo</a:t>
            </a:r>
            <a:endParaRPr lang="sl-SI" sz="4800" dirty="0"/>
          </a:p>
          <a:p>
            <a:r>
              <a:rPr lang="en-GB" sz="4800" dirty="0"/>
              <a:t>Formula</a:t>
            </a:r>
            <a:r>
              <a:rPr lang="sr-Latn-RS" sz="4800" dirty="0"/>
              <a:t> normalne krive</a:t>
            </a:r>
            <a:endParaRPr lang="sl-SI" sz="4800" dirty="0"/>
          </a:p>
          <a:p>
            <a:r>
              <a:rPr lang="en-GB" sz="4800" dirty="0" err="1"/>
              <a:t>Standa</a:t>
            </a:r>
            <a:r>
              <a:rPr lang="sr-Latn-RS" sz="4800" dirty="0"/>
              <a:t>rdna normalna distribucija</a:t>
            </a:r>
            <a:endParaRPr lang="sl-SI" sz="4800" dirty="0"/>
          </a:p>
          <a:p>
            <a:r>
              <a:rPr lang="sr-Latn-RS" sz="4800" dirty="0"/>
              <a:t>Pronalaženje verovatnoće pomoću z-distribucije</a:t>
            </a:r>
            <a:endParaRPr lang="sl-SI" sz="4800" dirty="0"/>
          </a:p>
          <a:p>
            <a:r>
              <a:rPr lang="sr-Latn-RS" sz="4800" dirty="0"/>
              <a:t>Distribucija uzorkovanja</a:t>
            </a:r>
            <a:endParaRPr lang="sl-SI" sz="4800" dirty="0"/>
          </a:p>
          <a:p>
            <a:r>
              <a:rPr lang="en-GB" sz="4800" dirty="0"/>
              <a:t>Central</a:t>
            </a:r>
            <a:r>
              <a:rPr lang="sr-Latn-RS" sz="4800" dirty="0"/>
              <a:t>na granična teorema i distribucija uzorkovanja</a:t>
            </a:r>
            <a:endParaRPr lang="sl-SI" sz="4800" dirty="0"/>
          </a:p>
          <a:p>
            <a:r>
              <a:rPr lang="sl-SI" sz="4800" dirty="0"/>
              <a:t>Vrste statistike testa</a:t>
            </a:r>
          </a:p>
          <a:p>
            <a:r>
              <a:rPr lang="en-GB" sz="4800" dirty="0"/>
              <a:t>Standard</a:t>
            </a:r>
            <a:r>
              <a:rPr lang="sr-Latn-RS" sz="4800" dirty="0"/>
              <a:t>na greška i interval poverenja</a:t>
            </a:r>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Uloga i značaj statistike u poslovnoj analitici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sr-Latn-RS" sz="2400" dirty="0"/>
              <a:t>Dobrodošli u svet poslovne statistike, gde se podaci pretvaraju u smislene uvide, usmeravajući donošenje odluka i otkrivajući skrivene istine</a:t>
            </a:r>
            <a:r>
              <a:rPr lang="en-GB" sz="2400" dirty="0"/>
              <a:t>.</a:t>
            </a:r>
            <a:r>
              <a:rPr lang="sr-Latn-RS" sz="2400" dirty="0"/>
              <a:t> U ovom sveobuhvtnom istraživanju, krećemo na put ka demistifikaciji osnovnih statističkih koncepata i tehnika koje podupiru rigoroznu analizu poslovnih podataka. Od razumevanja zamršenosti distribucija do primene testiranja hipoteza i konstruisanja intervala poverenja, svako poglavlje otkriva novi aspekt statističke pismenosti.</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Normal</a:t>
            </a:r>
            <a:r>
              <a:rPr lang="sr-Latn-RS" dirty="0"/>
              <a:t>na distribucija</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21394" y="1990003"/>
            <a:ext cx="8323610" cy="4351338"/>
          </a:xfrm>
        </p:spPr>
        <p:txBody>
          <a:bodyPr>
            <a:normAutofit/>
          </a:bodyPr>
          <a:lstStyle/>
          <a:p>
            <a:pPr marL="0" indent="0">
              <a:buNone/>
            </a:pPr>
            <a:r>
              <a:rPr lang="sl-SI" sz="2000" dirty="0"/>
              <a:t>U srcu statističke analize leži normalna distribucija, sveprisutna distribucija verovatnoće koja služi kao merilo za mnoge statističke tehnike. Udubićemo se u njegove karakteristike, njegovu simetričnu zvonstu krivulju i njen značaj u razumevanju distribucije podataka</a:t>
            </a:r>
          </a:p>
          <a:p>
            <a:r>
              <a:rPr lang="en-GB" sz="1800" dirty="0"/>
              <a:t>Normal</a:t>
            </a:r>
            <a:r>
              <a:rPr lang="sr-Latn-RS" sz="1800" dirty="0"/>
              <a:t>ne distribucije imaju ključne karakteristike koje je lako uočiti na grafikonima</a:t>
            </a:r>
            <a:r>
              <a:rPr lang="en-GB" sz="1800" dirty="0"/>
              <a:t>:</a:t>
            </a:r>
            <a:endParaRPr lang="hr-HR" sz="1800" dirty="0"/>
          </a:p>
          <a:p>
            <a:pPr lvl="0"/>
            <a:r>
              <a:rPr lang="sr-Latn-RS" sz="1800" u="sng" dirty="0"/>
              <a:t>Srednja vrednost</a:t>
            </a:r>
            <a:r>
              <a:rPr lang="en-GB" sz="1800" dirty="0"/>
              <a:t>, </a:t>
            </a:r>
            <a:r>
              <a:rPr lang="en-GB" sz="1800" u="sng" dirty="0" err="1"/>
              <a:t>medi</a:t>
            </a:r>
            <a:r>
              <a:rPr lang="sr-Latn-RS" sz="1800" u="sng" dirty="0"/>
              <a:t>jana</a:t>
            </a:r>
            <a:r>
              <a:rPr lang="en-GB" sz="1800" dirty="0"/>
              <a:t> </a:t>
            </a:r>
            <a:r>
              <a:rPr lang="sr-Latn-RS" sz="1800" dirty="0"/>
              <a:t>i</a:t>
            </a:r>
            <a:r>
              <a:rPr lang="en-GB" sz="1800" dirty="0"/>
              <a:t> </a:t>
            </a:r>
            <a:r>
              <a:rPr lang="en-GB" sz="1800" u="sng" dirty="0"/>
              <a:t>mod</a:t>
            </a:r>
            <a:r>
              <a:rPr lang="sr-Latn-RS" sz="1800" dirty="0"/>
              <a:t> su potpuno isti</a:t>
            </a:r>
          </a:p>
          <a:p>
            <a:pPr lvl="0"/>
            <a:r>
              <a:rPr lang="sr-Latn-RS" sz="1800" dirty="0"/>
              <a:t>Distribucija je simetrična u odnosu na srednju vrednost – polovina vrednosti pada ispod srednje vrednosti, a polovina iznad srednje vrednosti.</a:t>
            </a:r>
          </a:p>
          <a:p>
            <a:pPr lvl="0"/>
            <a:r>
              <a:rPr lang="sr-Latn-RS" sz="1800" dirty="0"/>
              <a:t>Distribucija se može opisati sa dve vrednosti: srednja vrednost i </a:t>
            </a:r>
            <a:r>
              <a:rPr lang="sr-Latn-RS" sz="1800" u="sng" dirty="0"/>
              <a:t>standardna devijacija</a:t>
            </a:r>
            <a:r>
              <a:rPr lang="en-GB" sz="1800" u="sng" dirty="0"/>
              <a:t>.</a:t>
            </a:r>
            <a:endParaRPr lang="hr-HR" sz="1800" u="sng" dirty="0"/>
          </a:p>
          <a:p>
            <a:pPr marL="0" indent="0">
              <a:buNone/>
            </a:pPr>
            <a:endParaRPr lang="pl-PL" sz="1800" dirty="0"/>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8897" t="34070" r="44803" b="28161"/>
          <a:stretch/>
        </p:blipFill>
        <p:spPr bwMode="auto">
          <a:xfrm>
            <a:off x="9504950" y="3056375"/>
            <a:ext cx="2245426" cy="1389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err="1"/>
              <a:t>Empiri</a:t>
            </a:r>
            <a:r>
              <a:rPr lang="sr-Latn-RS" dirty="0"/>
              <a:t>jsko pravilo</a:t>
            </a:r>
            <a:endParaRPr lang="pl-PL" altLang="sl-SI" dirty="0" bmk="_Toc150194496">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608666" y="1710775"/>
            <a:ext cx="932270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r>
              <a:rPr lang="sr-Latn-RS" dirty="0"/>
              <a:t>Empirijsko pravilo, takodje poznato kao pravilo</a:t>
            </a:r>
            <a:r>
              <a:rPr lang="en-GB" dirty="0"/>
              <a:t> 68-95-99.7 </a:t>
            </a:r>
            <a:r>
              <a:rPr lang="sr-Latn-RS" dirty="0"/>
              <a:t>pruža uvid u distribuciju vrednosti unutar normalne distribucije:</a:t>
            </a:r>
            <a:r>
              <a:rPr lang="en-GB" dirty="0"/>
              <a:t> </a:t>
            </a:r>
            <a:endParaRPr lang="hr-HR" dirty="0"/>
          </a:p>
          <a:p>
            <a:pPr lvl="0"/>
            <a:r>
              <a:rPr lang="sr-Latn-RS" dirty="0"/>
              <a:t>Približno</a:t>
            </a:r>
            <a:r>
              <a:rPr lang="en-GB" dirty="0"/>
              <a:t> 68% </a:t>
            </a:r>
            <a:r>
              <a:rPr lang="sr-Latn-RS" dirty="0"/>
              <a:t>vrednosti spada u 1 standardnu devijaciju od srednje vrednosti</a:t>
            </a:r>
            <a:r>
              <a:rPr lang="en-GB" dirty="0"/>
              <a:t>.</a:t>
            </a:r>
            <a:endParaRPr lang="hr-HR" dirty="0"/>
          </a:p>
          <a:p>
            <a:pPr lvl="0"/>
            <a:r>
              <a:rPr lang="sr-Latn-RS" dirty="0"/>
              <a:t>Otprilike</a:t>
            </a:r>
            <a:r>
              <a:rPr lang="en-GB" dirty="0"/>
              <a:t> 95%</a:t>
            </a:r>
            <a:r>
              <a:rPr lang="sr-Latn-RS" dirty="0"/>
              <a:t> vrednosti leži unutar 2 standardne devijacije od srednje vrednosti</a:t>
            </a:r>
            <a:r>
              <a:rPr lang="en-GB" dirty="0"/>
              <a:t>.</a:t>
            </a:r>
            <a:endParaRPr lang="hr-HR" dirty="0"/>
          </a:p>
          <a:p>
            <a:r>
              <a:rPr lang="sr-Latn-RS" dirty="0"/>
              <a:t>Oko</a:t>
            </a:r>
            <a:r>
              <a:rPr lang="en-GB" dirty="0"/>
              <a:t> 99.7%</a:t>
            </a:r>
            <a:r>
              <a:rPr lang="sr-Latn-RS" dirty="0"/>
              <a:t> vrednosti je obuhvaćeno u okviru 3 standardne devijacije od srednje vrednosti</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306" t="26288" r="45043" b="29736"/>
          <a:stretch/>
        </p:blipFill>
        <p:spPr bwMode="auto">
          <a:xfrm>
            <a:off x="2992965" y="3849662"/>
            <a:ext cx="4298496" cy="249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en-GB" dirty="0"/>
              <a:t>Formula </a:t>
            </a:r>
            <a:r>
              <a:rPr lang="sr-Latn-RS" dirty="0"/>
              <a:t>normalne krive</a:t>
            </a:r>
            <a:endParaRPr lang="sl-SI" sz="2400" kern="100" dirty="0">
              <a:ea typeface="Calibri" panose="020F0502020204030204" pitchFamily="34" charset="0"/>
              <a:cs typeface="Times New Roman" panose="02020603050405020304" pitchFamily="18" charset="0"/>
            </a:endParaRPr>
          </a:p>
        </p:txBody>
      </p:sp>
      <p:sp>
        <p:nvSpPr>
          <p:cNvPr id="3" name="Rectangle 2"/>
          <p:cNvSpPr/>
          <p:nvPr/>
        </p:nvSpPr>
        <p:spPr>
          <a:xfrm>
            <a:off x="1608666" y="1581313"/>
            <a:ext cx="9745133" cy="2585323"/>
          </a:xfrm>
          <a:prstGeom prst="rect">
            <a:avLst/>
          </a:prstGeom>
        </p:spPr>
        <p:txBody>
          <a:bodyPr wrap="square">
            <a:spAutoFit/>
          </a:bodyPr>
          <a:lstStyle/>
          <a:p>
            <a:r>
              <a:rPr lang="sl-SI" dirty="0"/>
              <a:t>Da bi se konstruisala normalna kriva na osnovu date srednje vrednosti i standardne devijacije, može se koristiti funkcija gustine verovatnoće, čime se tačno predstavlja distribucija podataka</a:t>
            </a:r>
          </a:p>
          <a:p>
            <a:endParaRPr lang="sl-SI" dirty="0"/>
          </a:p>
          <a:p>
            <a:r>
              <a:rPr lang="sr-Latn-RS" dirty="0"/>
              <a:t>Unutar funkcije gustine verovatnoće, površina ispod krive predstavlja verovatnoću</a:t>
            </a:r>
            <a:r>
              <a:rPr lang="en-GB" dirty="0"/>
              <a:t>.</a:t>
            </a:r>
            <a:r>
              <a:rPr lang="sr-Latn-RS" dirty="0"/>
              <a:t> S obzirom da normalna raspodela služi kao raspodela verovatnoće, kumulativna površina ispod krive uvek iznosi 1 ili 100%. Iako formula za normalnu funkciju gustine verovatnoće može izgledati zamršeno, njeno korišćenje samo zahteva poznavanje srednje vrednosti populacije i standardne devijacije. Zamenom ovih parametara u formulu, može se odrediti gustina verovatnoće povezana sa bilo kojom datom vrednošću x.</a:t>
            </a:r>
            <a:endParaRPr lang="hr-HR" dirty="0"/>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descr="f(x)=\dfrac{1}{\sigma\sqrt{2\pi}}e^{-\dfrac{(x-\mu)^2}{2\sig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2" y="4870821"/>
            <a:ext cx="1943100" cy="579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749972" y="4669225"/>
            <a:ext cx="2286203" cy="7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probability</a:t>
            </a:r>
            <a:r>
              <a:rPr kumimoji="0" lang="sl-SI"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density</a:t>
            </a:r>
            <a:r>
              <a:rPr kumimoji="0" lang="sl-SI"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function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value of the variable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748220" y="4996300"/>
            <a:ext cx="1673856"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μ = mean</a:t>
            </a:r>
            <a:endParaRPr lang="en-GB" altLang="sr-Latn-RS" sz="1100" dirty="0">
              <a:latin typeface="Tahoma" panose="020B0604030504040204" pitchFamily="34" charset="0"/>
              <a:ea typeface="Calibri" panose="020F0502020204030204" pitchFamily="34" charset="0"/>
              <a:cs typeface="Tahoma" panose="020B0604030504040204" pitchFamily="34" charset="0"/>
            </a:endParaRPr>
          </a:p>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σ = standard deviation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a:t>
            </a:r>
            <a:r>
              <a:rPr kumimoji="0" lang="en-GB" altLang="sr-Latn-RS" sz="1100" b="0" i="0" u="none" strike="noStrike" cap="none" normalizeH="0" baseline="3000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2</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variance</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5720" t="39450" r="47750" b="21372"/>
          <a:stretch/>
        </p:blipFill>
        <p:spPr bwMode="auto">
          <a:xfrm>
            <a:off x="7196352" y="4380142"/>
            <a:ext cx="2657096" cy="1560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Standard</a:t>
            </a:r>
            <a:r>
              <a:rPr lang="sr-Latn-RS" dirty="0"/>
              <a:t>na</a:t>
            </a:r>
            <a:r>
              <a:rPr lang="en-GB" dirty="0"/>
              <a:t> normal</a:t>
            </a:r>
            <a:r>
              <a:rPr lang="sr-Latn-RS" dirty="0"/>
              <a:t>na</a:t>
            </a:r>
            <a:r>
              <a:rPr lang="en-GB" dirty="0"/>
              <a:t> </a:t>
            </a:r>
            <a:r>
              <a:rPr lang="sr-Latn-RS" dirty="0"/>
              <a:t>distribucija</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733859"/>
            <a:ext cx="877630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dirty="0"/>
              <a:t>Standardna normalna distribucija, poznata kao z- distribucija, razlikuje se po tome što ima srednju vrednost od 0 i standardnu devijaciju od 1</a:t>
            </a:r>
            <a:r>
              <a:rPr lang="en-GB" dirty="0"/>
              <a:t>.</a:t>
            </a:r>
            <a:r>
              <a:rPr lang="sr-Latn-RS" dirty="0"/>
              <a:t> Svaka normalna distribucija se može posmatrati kao transformacija standardne normalne distribucije, koja prolazi kroz prilagodjavanja razmere, položaja ili oboje.</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descr="z=\dfrac{x-\mu}{\s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62" y="3621817"/>
            <a:ext cx="792163" cy="32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08666" y="3007648"/>
            <a:ext cx="773641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r-Latn-RS" altLang="sr-Latn-RS" sz="1100" dirty="0">
                <a:latin typeface="Tahoma" panose="020B0604030504040204" pitchFamily="34" charset="0"/>
                <a:ea typeface="Times New Roman" panose="02020603050405020304" pitchFamily="18" charset="0"/>
                <a:cs typeface="Tahoma" panose="020B0604030504040204" pitchFamily="34" charset="0"/>
              </a:rPr>
              <a:t>Potrebno je  samo da znate srednju vrednost i standardnu devijaciju vaše distribucije da biste pronašli rezultat vrednosti</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608666" y="3465793"/>
            <a:ext cx="1843774"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a:t>
            </a:r>
            <a:r>
              <a:rPr kumimoji="0" lang="en-GB"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indiv</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idualna</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vrednost</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μ =</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srednja vrednost</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 = standard</a:t>
            </a:r>
            <a:r>
              <a:rPr kumimoji="0" lang="sr-Latn-RS"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na</a:t>
            </a:r>
            <a:r>
              <a:rPr kumimoji="0" lang="sr-Latn-RS" altLang="sr-Latn-RS" sz="1100" b="0" i="0" u="none" strike="noStrike" cap="none" normalizeH="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devijacija</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40" t="27164" r="42354" b="28371"/>
          <a:stretch/>
        </p:blipFill>
        <p:spPr bwMode="auto">
          <a:xfrm>
            <a:off x="5518628" y="3643292"/>
            <a:ext cx="3861856" cy="21270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452033" y="311412"/>
            <a:ext cx="7305106" cy="1116542"/>
          </a:xfrm>
        </p:spPr>
        <p:txBody>
          <a:bodyPr/>
          <a:lstStyle/>
          <a:p>
            <a:pPr lvl="0" algn="just" eaLnBrk="0" fontAlgn="base" hangingPunct="0">
              <a:lnSpc>
                <a:spcPct val="100000"/>
              </a:lnSpc>
              <a:spcAft>
                <a:spcPct val="0"/>
              </a:spcAft>
            </a:pPr>
            <a:r>
              <a:rPr lang="sr-Latn-RS" altLang="sl-SI" dirty="0"/>
              <a:t>Pronalaženje verovatnoće pomoću z- distribucije</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685" y="83056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76614" y="2061393"/>
            <a:ext cx="94959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r-Latn-RS" dirty="0"/>
              <a:t>Svaki z-skor odgovara verovatnoći, koja se često naziva p-vrednost, što ukazuje na verovatnoću posmatranja vrednosti ispod tog specifičnog z-skora. Transformisanjem pojedinačne vrednosti u z-rezultat, može se odrediti verovatnoća da će se sve vrednosti do te tačke pojaviti unutar normalne distribucije.</a:t>
            </a:r>
            <a:endParaRPr lang="hr-HR"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8017" t="33842" r="43918" b="27791"/>
          <a:stretch/>
        </p:blipFill>
        <p:spPr bwMode="auto">
          <a:xfrm>
            <a:off x="4045486" y="3412056"/>
            <a:ext cx="3868803" cy="2301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sr-Latn-RS" altLang="sl-SI" dirty="0"/>
              <a:t>Distribucija uzorkovanja</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376846"/>
            <a:ext cx="92546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r-Latn-RS" dirty="0"/>
              <a:t>Distribucije uzorkovanja čine okosnicu statističkog zaključivanja, omogućavajući nam da izvučemo zaključke o populacijama na osnovu podataka iz uzorka. Udubićemo se u zmršenosti distribucije uzorkovanja, razumevajući kako one održavaju varijabilnost statistike uzorka i njihovu ključnu ulogu u testiranju hipoteza.</a:t>
            </a:r>
            <a:r>
              <a:rPr lang="en-GB" dirty="0"/>
              <a:t> </a:t>
            </a:r>
            <a:endParaRPr lang="sr-Latn-RS" dirty="0"/>
          </a:p>
          <a:p>
            <a:r>
              <a:rPr lang="sr-Latn-RS" dirty="0"/>
              <a:t>Distribucija uzorkovanja se odnosi na distribuciju statistike, kao što je srednja vrednost uzorka ili proporcija uzorka, dobijenih iz više uzoraka iste veličine izvučenih iz populacije. On pruža uvid u ponašanje statistike uzorka i njihovu varijbilnost u različitim uzorcima.</a:t>
            </a:r>
            <a:endParaRPr lang="hr-HR" dirty="0"/>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d9bddfac-6dc9-4958-8f35-4d0da3af229b"/>
    <ds:schemaRef ds:uri="http://schemas.openxmlformats.org/package/2006/metadata/core-properties"/>
    <ds:schemaRef ds:uri="http://schemas.microsoft.com/office/infopath/2007/PartnerControls"/>
    <ds:schemaRef ds:uri="a92fe6ce-cc5e-4661-b3e6-d9d5535f70b5"/>
  </ds:schemaRefs>
</ds:datastoreItem>
</file>

<file path=customXml/itemProps3.xml><?xml version="1.0" encoding="utf-8"?>
<ds:datastoreItem xmlns:ds="http://schemas.openxmlformats.org/officeDocument/2006/customXml" ds:itemID="{74E3446C-A164-4BA9-B5D4-81E16CEBA371}"/>
</file>

<file path=docProps/app.xml><?xml version="1.0" encoding="utf-8"?>
<Properties xmlns="http://schemas.openxmlformats.org/officeDocument/2006/extended-properties" xmlns:vt="http://schemas.openxmlformats.org/officeDocument/2006/docPropsVTypes">
  <TotalTime>3728</TotalTime>
  <Words>1857</Words>
  <Application>Microsoft Office PowerPoint</Application>
  <PresentationFormat>Widescreen</PresentationFormat>
  <Paragraphs>160</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Symbol</vt:lpstr>
      <vt:lpstr>Tahoma</vt:lpstr>
      <vt:lpstr>Motyw pakietu Office</vt:lpstr>
      <vt:lpstr>Document</vt:lpstr>
      <vt:lpstr>Statističke metode za analizu logističkih podataka</vt:lpstr>
      <vt:lpstr>Agenda</vt:lpstr>
      <vt:lpstr>Uloga i značaj statistike u poslovnoj analitici</vt:lpstr>
      <vt:lpstr>Normalna distribucija</vt:lpstr>
      <vt:lpstr>Empirijsko pravilo</vt:lpstr>
      <vt:lpstr>Formula normalne krive</vt:lpstr>
      <vt:lpstr>Standardna normalna distribucija</vt:lpstr>
      <vt:lpstr>Pronalaženje verovatnoće pomoću z- distribucije</vt:lpstr>
      <vt:lpstr>Distribucija uzorkovanja</vt:lpstr>
      <vt:lpstr>Centralna granična teorema i distribucija uzorkovanja</vt:lpstr>
      <vt:lpstr>Statistika testa</vt:lpstr>
      <vt:lpstr>Vrste statistike testova</vt:lpstr>
      <vt:lpstr>Standardna greška i interval poverenja </vt:lpstr>
      <vt:lpstr>Standardn greška i interval poverenja </vt:lpstr>
      <vt:lpstr>PowerPoint Presentation</vt:lpstr>
      <vt:lpstr>PowerPoint Presentation</vt:lpstr>
      <vt:lpstr>Autori:  Sanja Bojić, Svetlana Nikoličić, Kristijan Brglez , Maja Fošner, Roman Gumzej, Rebeka Kovačič Lukman, Benjamin Marcen, Marinko Maslarić, Boško Matović, Dejan Mirčetić  Finala verzija: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Dejan Mircetic</cp:lastModifiedBy>
  <cp:revision>76</cp:revision>
  <dcterms:created xsi:type="dcterms:W3CDTF">2023-07-06T12:09:08Z</dcterms:created>
  <dcterms:modified xsi:type="dcterms:W3CDTF">2025-11-07T10:30:04Z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