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6" r:id="rId7"/>
    <p:sldId id="287" r:id="rId8"/>
    <p:sldId id="262" r:id="rId9"/>
    <p:sldId id="261" r:id="rId10"/>
    <p:sldId id="267" r:id="rId11"/>
    <p:sldId id="268" r:id="rId12"/>
    <p:sldId id="269" r:id="rId13"/>
    <p:sldId id="270" r:id="rId14"/>
    <p:sldId id="282" r:id="rId15"/>
    <p:sldId id="271" r:id="rId16"/>
    <p:sldId id="272" r:id="rId17"/>
    <p:sldId id="273" r:id="rId18"/>
    <p:sldId id="274" r:id="rId19"/>
    <p:sldId id="283" r:id="rId20"/>
    <p:sldId id="275" r:id="rId21"/>
    <p:sldId id="276" r:id="rId22"/>
    <p:sldId id="277" r:id="rId23"/>
    <p:sldId id="278" r:id="rId24"/>
    <p:sldId id="284" r:id="rId25"/>
    <p:sldId id="279" r:id="rId26"/>
    <p:sldId id="280" r:id="rId27"/>
    <p:sldId id="285" r:id="rId28"/>
    <p:sldId id="288" r:id="rId29"/>
    <p:sldId id="289" r:id="rId30"/>
    <p:sldId id="290" r:id="rId31"/>
    <p:sldId id="291" r:id="rId32"/>
    <p:sldId id="266" r:id="rId33"/>
    <p:sldId id="281" r:id="rId34"/>
    <p:sldId id="335" r:id="rId35"/>
    <p:sldId id="263" r:id="rId36"/>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2" d="100"/>
          <a:sy n="112" d="100"/>
        </p:scale>
        <p:origin x="4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grpSp>
        <p:nvGrpSpPr>
          <p:cNvPr id="4" name="Grupa 3">
            <a:extLst>
              <a:ext uri="{FF2B5EF4-FFF2-40B4-BE49-F238E27FC236}">
                <a16:creationId xmlns:a16="http://schemas.microsoft.com/office/drawing/2014/main" id="{FFEC819F-2198-0B03-FA24-B34F480FDADF}"/>
              </a:ext>
            </a:extLst>
          </p:cNvPr>
          <p:cNvGrpSpPr/>
          <p:nvPr userDrawn="1"/>
        </p:nvGrpSpPr>
        <p:grpSpPr>
          <a:xfrm>
            <a:off x="5793615" y="6081197"/>
            <a:ext cx="6306628" cy="809055"/>
            <a:chOff x="5793615" y="6081197"/>
            <a:chExt cx="6306628" cy="809055"/>
          </a:xfrm>
        </p:grpSpPr>
        <p:pic>
          <p:nvPicPr>
            <p:cNvPr id="5" name="Obraz 4">
              <a:extLst>
                <a:ext uri="{FF2B5EF4-FFF2-40B4-BE49-F238E27FC236}">
                  <a16:creationId xmlns:a16="http://schemas.microsoft.com/office/drawing/2014/main" id="{235E90A7-3806-77E2-27B5-5BEC0A09137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80914" y="6081197"/>
              <a:ext cx="719329" cy="768098"/>
            </a:xfrm>
            <a:prstGeom prst="rect">
              <a:avLst/>
            </a:prstGeom>
          </p:spPr>
        </p:pic>
        <p:sp>
          <p:nvSpPr>
            <p:cNvPr id="9" name="pole tekstowe 8">
              <a:extLst>
                <a:ext uri="{FF2B5EF4-FFF2-40B4-BE49-F238E27FC236}">
                  <a16:creationId xmlns:a16="http://schemas.microsoft.com/office/drawing/2014/main" id="{458A5989-C187-1757-D9D1-52B0291E015A}"/>
                </a:ext>
              </a:extLst>
            </p:cNvPr>
            <p:cNvSpPr txBox="1"/>
            <p:nvPr userDrawn="1"/>
          </p:nvSpPr>
          <p:spPr>
            <a:xfrm>
              <a:off x="5793615" y="6151588"/>
              <a:ext cx="5872674" cy="738664"/>
            </a:xfrm>
            <a:prstGeom prst="rect">
              <a:avLst/>
            </a:prstGeom>
            <a:noFill/>
          </p:spPr>
          <p:txBody>
            <a:bodyPr wrap="square">
              <a:spAutoFit/>
            </a:bodyPr>
            <a:lstStyle/>
            <a:p>
              <a:pPr>
                <a:buNone/>
              </a:pPr>
              <a:r>
                <a:rPr lang="hr-HR" sz="1050" b="0" i="0" kern="1200" dirty="0">
                  <a:solidFill>
                    <a:srgbClr val="000000"/>
                  </a:solidFill>
                  <a:effectLst/>
                  <a:latin typeface="+mn-lt"/>
                  <a:ea typeface="+mn-ea"/>
                  <a:cs typeface="+mn-cs"/>
                </a:rPr>
                <a:t>Suf</a:t>
              </a:r>
              <a:r>
                <a:rPr lang="en-US" sz="1050" b="0" i="0" kern="1200" dirty="0" err="1">
                  <a:solidFill>
                    <a:srgbClr val="000000"/>
                  </a:solidFill>
                  <a:effectLst/>
                  <a:latin typeface="+mn-lt"/>
                  <a:ea typeface="+mn-ea"/>
                  <a:cs typeface="+mn-cs"/>
                </a:rPr>
                <a:t>inancirano</a:t>
              </a:r>
              <a:r>
                <a:rPr lang="pl-PL" sz="1050" b="0" i="0" kern="1200" dirty="0">
                  <a:solidFill>
                    <a:srgbClr val="000000"/>
                  </a:solidFill>
                  <a:effectLst/>
                  <a:latin typeface="+mn-lt"/>
                  <a:ea typeface="+mn-ea"/>
                  <a:cs typeface="+mn-cs"/>
                </a:rPr>
                <a:t> </a:t>
              </a:r>
              <a:r>
                <a:rPr lang="pl-PL" sz="1050" b="0" i="0" dirty="0" err="1">
                  <a:solidFill>
                    <a:srgbClr val="000000"/>
                  </a:solidFill>
                  <a:effectLst/>
                </a:rPr>
                <a:t>sredstvima</a:t>
              </a:r>
              <a:r>
                <a:rPr lang="pl-PL" sz="1050" b="0" i="0" dirty="0">
                  <a:solidFill>
                    <a:srgbClr val="000000"/>
                  </a:solidFill>
                  <a:effectLst/>
                </a:rPr>
                <a:t> </a:t>
              </a:r>
              <a:r>
                <a:rPr lang="pl-PL" sz="1050" b="0" i="0" dirty="0" err="1">
                  <a:solidFill>
                    <a:srgbClr val="000000"/>
                  </a:solidFill>
                  <a:effectLst/>
                </a:rPr>
                <a:t>Europske</a:t>
              </a:r>
              <a:r>
                <a:rPr lang="pl-PL" sz="1050" b="0" i="0" dirty="0">
                  <a:solidFill>
                    <a:srgbClr val="000000"/>
                  </a:solidFill>
                  <a:effectLst/>
                </a:rPr>
                <a:t> </a:t>
              </a:r>
              <a:r>
                <a:rPr lang="pl-PL" sz="1050" b="0" i="0" dirty="0" err="1">
                  <a:solidFill>
                    <a:srgbClr val="000000"/>
                  </a:solidFill>
                  <a:effectLst/>
                </a:rPr>
                <a:t>unije</a:t>
              </a:r>
              <a:r>
                <a:rPr lang="pl-PL" sz="1050" b="0" i="0" dirty="0">
                  <a:solidFill>
                    <a:srgbClr val="000000"/>
                  </a:solidFill>
                  <a:effectLst/>
                </a:rPr>
                <a:t>.</a:t>
              </a:r>
            </a:p>
            <a:p>
              <a:pPr>
                <a:buNone/>
              </a:pPr>
              <a:r>
                <a:rPr lang="pl-PL" sz="1050" b="0" i="0" dirty="0" err="1">
                  <a:solidFill>
                    <a:srgbClr val="000000"/>
                  </a:solidFill>
                  <a:effectLst/>
                </a:rPr>
                <a:t>Izneseni</a:t>
              </a:r>
              <a:r>
                <a:rPr lang="pl-PL" sz="1050" b="0" i="0" dirty="0">
                  <a:solidFill>
                    <a:srgbClr val="000000"/>
                  </a:solidFill>
                  <a:effectLst/>
                </a:rPr>
                <a:t> </a:t>
              </a:r>
              <a:r>
                <a:rPr lang="pl-PL" sz="1050" b="0" i="0" dirty="0" err="1">
                  <a:solidFill>
                    <a:srgbClr val="000000"/>
                  </a:solidFill>
                  <a:effectLst/>
                </a:rPr>
                <a:t>stavovi</a:t>
              </a:r>
              <a:r>
                <a:rPr lang="pl-PL" sz="1050" b="0" i="0" dirty="0">
                  <a:solidFill>
                    <a:srgbClr val="000000"/>
                  </a:solidFill>
                  <a:effectLst/>
                </a:rPr>
                <a:t> i </a:t>
              </a:r>
              <a:r>
                <a:rPr lang="pl-PL" sz="1050" b="0" i="0" dirty="0" err="1">
                  <a:solidFill>
                    <a:srgbClr val="000000"/>
                  </a:solidFill>
                  <a:effectLst/>
                </a:rPr>
                <a:t>mišljenja</a:t>
              </a:r>
              <a:r>
                <a:rPr lang="pl-PL" sz="1050" b="0" i="0" dirty="0">
                  <a:solidFill>
                    <a:srgbClr val="000000"/>
                  </a:solidFill>
                  <a:effectLst/>
                </a:rPr>
                <a:t> </a:t>
              </a:r>
              <a:r>
                <a:rPr lang="pl-PL" sz="1050" b="0" i="0" dirty="0" err="1">
                  <a:solidFill>
                    <a:srgbClr val="000000"/>
                  </a:solidFill>
                  <a:effectLst/>
                </a:rPr>
                <a:t>su</a:t>
              </a:r>
              <a:r>
                <a:rPr lang="pl-PL" sz="1050" b="0" i="0" dirty="0">
                  <a:solidFill>
                    <a:srgbClr val="000000"/>
                  </a:solidFill>
                  <a:effectLst/>
                </a:rPr>
                <a:t> </a:t>
              </a:r>
              <a:r>
                <a:rPr lang="pl-PL" sz="1050" b="0" i="0" dirty="0" err="1">
                  <a:solidFill>
                    <a:srgbClr val="000000"/>
                  </a:solidFill>
                  <a:effectLst/>
                </a:rPr>
                <a:t>stavovi</a:t>
              </a:r>
              <a:r>
                <a:rPr lang="pl-PL" sz="1050" b="0" i="0" dirty="0">
                  <a:solidFill>
                    <a:srgbClr val="000000"/>
                  </a:solidFill>
                  <a:effectLst/>
                </a:rPr>
                <a:t> i </a:t>
              </a:r>
              <a:r>
                <a:rPr lang="pl-PL" sz="1050" b="0" i="0" dirty="0" err="1">
                  <a:solidFill>
                    <a:srgbClr val="000000"/>
                  </a:solidFill>
                  <a:effectLst/>
                </a:rPr>
                <a:t>mišljenja</a:t>
              </a:r>
              <a:r>
                <a:rPr lang="pl-PL" sz="1050" b="0" i="0" dirty="0">
                  <a:solidFill>
                    <a:srgbClr val="000000"/>
                  </a:solidFill>
                  <a:effectLst/>
                </a:rPr>
                <a:t> autora i </a:t>
              </a:r>
              <a:r>
                <a:rPr lang="pl-PL" sz="1050" b="0" i="0" dirty="0" err="1">
                  <a:solidFill>
                    <a:srgbClr val="000000"/>
                  </a:solidFill>
                  <a:effectLst/>
                </a:rPr>
                <a:t>ne</a:t>
              </a:r>
              <a:r>
                <a:rPr lang="pl-PL" sz="1050" b="0" i="0" dirty="0">
                  <a:solidFill>
                    <a:srgbClr val="000000"/>
                  </a:solidFill>
                  <a:effectLst/>
                </a:rPr>
                <a:t> </a:t>
              </a:r>
              <a:r>
                <a:rPr lang="pl-PL" sz="1050" b="0" i="0" dirty="0" err="1">
                  <a:solidFill>
                    <a:srgbClr val="000000"/>
                  </a:solidFill>
                  <a:effectLst/>
                </a:rPr>
                <a:t>moraju</a:t>
              </a:r>
              <a:r>
                <a:rPr lang="pl-PL" sz="1050" b="0" i="0" dirty="0">
                  <a:solidFill>
                    <a:srgbClr val="000000"/>
                  </a:solidFill>
                  <a:effectLst/>
                </a:rPr>
                <a:t> </a:t>
              </a:r>
              <a:r>
                <a:rPr lang="pl-PL" sz="1050" b="0" i="0" dirty="0" err="1">
                  <a:solidFill>
                    <a:srgbClr val="000000"/>
                  </a:solidFill>
                  <a:effectLst/>
                </a:rPr>
                <a:t>se</a:t>
              </a:r>
              <a:r>
                <a:rPr lang="pl-PL" sz="1050" b="0" i="0" dirty="0">
                  <a:solidFill>
                    <a:srgbClr val="000000"/>
                  </a:solidFill>
                  <a:effectLst/>
                </a:rPr>
                <a:t> </a:t>
              </a:r>
              <a:r>
                <a:rPr lang="pl-PL" sz="1050" b="0" i="0" dirty="0" err="1">
                  <a:solidFill>
                    <a:srgbClr val="000000"/>
                  </a:solidFill>
                  <a:effectLst/>
                </a:rPr>
                <a:t>podudarati</a:t>
              </a:r>
              <a:r>
                <a:rPr lang="pl-PL" sz="1050" b="0" i="0" dirty="0">
                  <a:solidFill>
                    <a:srgbClr val="000000"/>
                  </a:solidFill>
                  <a:effectLst/>
                </a:rPr>
                <a:t> </a:t>
              </a:r>
              <a:r>
                <a:rPr lang="pl-PL" sz="1050" b="0" i="0" dirty="0" err="1">
                  <a:solidFill>
                    <a:srgbClr val="000000"/>
                  </a:solidFill>
                  <a:effectLst/>
                </a:rPr>
                <a:t>sa</a:t>
              </a:r>
              <a:r>
                <a:rPr lang="pl-PL" sz="1050" b="0" i="0" dirty="0">
                  <a:solidFill>
                    <a:srgbClr val="000000"/>
                  </a:solidFill>
                  <a:effectLst/>
                </a:rPr>
                <a:t> </a:t>
              </a:r>
              <a:r>
                <a:rPr lang="pl-PL" sz="1050" b="0" i="0" dirty="0" err="1">
                  <a:solidFill>
                    <a:srgbClr val="000000"/>
                  </a:solidFill>
                  <a:effectLst/>
                </a:rPr>
                <a:t>stavovima</a:t>
              </a:r>
              <a:r>
                <a:rPr lang="pl-PL" sz="1050" b="0" i="0" dirty="0">
                  <a:solidFill>
                    <a:srgbClr val="000000"/>
                  </a:solidFill>
                  <a:effectLst/>
                </a:rPr>
                <a:t> i </a:t>
              </a:r>
              <a:r>
                <a:rPr lang="pl-PL" sz="1050" b="0" i="0" dirty="0" err="1">
                  <a:solidFill>
                    <a:srgbClr val="000000"/>
                  </a:solidFill>
                  <a:effectLst/>
                </a:rPr>
                <a:t>mišljenjima</a:t>
              </a:r>
              <a:r>
                <a:rPr lang="pl-PL" sz="1050" b="0" i="0" dirty="0">
                  <a:solidFill>
                    <a:srgbClr val="000000"/>
                  </a:solidFill>
                  <a:effectLst/>
                </a:rPr>
                <a:t> </a:t>
              </a:r>
              <a:r>
                <a:rPr lang="pl-PL" sz="1050" b="0" i="0" dirty="0" err="1">
                  <a:solidFill>
                    <a:srgbClr val="000000"/>
                  </a:solidFill>
                  <a:effectLst/>
                </a:rPr>
                <a:t>Europske</a:t>
              </a:r>
              <a:r>
                <a:rPr lang="pl-PL" sz="1050" b="0" i="0" dirty="0">
                  <a:solidFill>
                    <a:srgbClr val="000000"/>
                  </a:solidFill>
                  <a:effectLst/>
                </a:rPr>
                <a:t> </a:t>
              </a:r>
              <a:r>
                <a:rPr lang="pl-PL" sz="1050" b="0" i="0" dirty="0" err="1">
                  <a:solidFill>
                    <a:srgbClr val="000000"/>
                  </a:solidFill>
                  <a:effectLst/>
                </a:rPr>
                <a:t>unije</a:t>
              </a:r>
              <a:r>
                <a:rPr lang="pl-PL" sz="1050" b="0" i="0" dirty="0">
                  <a:solidFill>
                    <a:srgbClr val="000000"/>
                  </a:solidFill>
                  <a:effectLst/>
                </a:rPr>
                <a:t> </a:t>
              </a:r>
              <a:r>
                <a:rPr lang="pl-PL" sz="1050" b="0" i="0" dirty="0" err="1">
                  <a:solidFill>
                    <a:srgbClr val="000000"/>
                  </a:solidFill>
                  <a:effectLst/>
                </a:rPr>
                <a:t>ili</a:t>
              </a:r>
              <a:r>
                <a:rPr lang="pl-PL" sz="1050" b="0" i="0" dirty="0">
                  <a:solidFill>
                    <a:srgbClr val="000000"/>
                  </a:solidFill>
                  <a:effectLst/>
                </a:rPr>
                <a:t> </a:t>
              </a:r>
              <a:r>
                <a:rPr lang="pl-PL" sz="1050" b="0" i="0" dirty="0" err="1">
                  <a:solidFill>
                    <a:srgbClr val="000000"/>
                  </a:solidFill>
                  <a:effectLst/>
                </a:rPr>
                <a:t>Nacionalne</a:t>
              </a:r>
              <a:r>
                <a:rPr lang="pl-PL" sz="1050" b="0" i="0" dirty="0">
                  <a:solidFill>
                    <a:srgbClr val="000000"/>
                  </a:solidFill>
                  <a:effectLst/>
                </a:rPr>
                <a:t> </a:t>
              </a:r>
              <a:r>
                <a:rPr lang="pl-PL" sz="1050" b="0" i="0" dirty="0" err="1">
                  <a:solidFill>
                    <a:srgbClr val="000000"/>
                  </a:solidFill>
                  <a:effectLst/>
                </a:rPr>
                <a:t>agencije</a:t>
              </a:r>
              <a:r>
                <a:rPr lang="pl-PL" sz="1050" b="0" i="0" dirty="0">
                  <a:solidFill>
                    <a:srgbClr val="000000"/>
                  </a:solidFill>
                  <a:effectLst/>
                </a:rPr>
                <a:t> (NA). Ni </a:t>
              </a:r>
              <a:r>
                <a:rPr lang="pl-PL" sz="1050" b="0" i="0" dirty="0" err="1">
                  <a:solidFill>
                    <a:srgbClr val="000000"/>
                  </a:solidFill>
                  <a:effectLst/>
                </a:rPr>
                <a:t>Europska</a:t>
              </a:r>
              <a:r>
                <a:rPr lang="pl-PL" sz="1050" b="0" i="0" dirty="0">
                  <a:solidFill>
                    <a:srgbClr val="000000"/>
                  </a:solidFill>
                  <a:effectLst/>
                </a:rPr>
                <a:t> </a:t>
              </a:r>
              <a:r>
                <a:rPr lang="pl-PL" sz="1050" b="0" i="0" dirty="0" err="1">
                  <a:solidFill>
                    <a:srgbClr val="000000"/>
                  </a:solidFill>
                  <a:effectLst/>
                </a:rPr>
                <a:t>unija</a:t>
              </a:r>
              <a:r>
                <a:rPr lang="pl-PL" sz="1050" b="0" i="0" dirty="0">
                  <a:solidFill>
                    <a:srgbClr val="000000"/>
                  </a:solidFill>
                  <a:effectLst/>
                </a:rPr>
                <a:t> ni NA </a:t>
              </a:r>
              <a:r>
                <a:rPr lang="pl-PL" sz="1050" b="0" i="0" dirty="0" err="1">
                  <a:solidFill>
                    <a:srgbClr val="000000"/>
                  </a:solidFill>
                  <a:effectLst/>
                </a:rPr>
                <a:t>ne</a:t>
              </a:r>
              <a:r>
                <a:rPr lang="pl-PL" sz="1050" b="0" i="0" dirty="0">
                  <a:solidFill>
                    <a:srgbClr val="000000"/>
                  </a:solidFill>
                  <a:effectLst/>
                </a:rPr>
                <a:t> </a:t>
              </a:r>
              <a:r>
                <a:rPr lang="pl-PL" sz="1050" b="0" i="0" dirty="0" err="1">
                  <a:solidFill>
                    <a:srgbClr val="000000"/>
                  </a:solidFill>
                  <a:effectLst/>
                </a:rPr>
                <a:t>mogu</a:t>
              </a:r>
              <a:r>
                <a:rPr lang="pl-PL" sz="1050" b="0" i="0" dirty="0">
                  <a:solidFill>
                    <a:srgbClr val="000000"/>
                  </a:solidFill>
                  <a:effectLst/>
                </a:rPr>
                <a:t> </a:t>
              </a:r>
              <a:r>
                <a:rPr lang="pl-PL" sz="1050" b="0" i="0" dirty="0" err="1">
                  <a:solidFill>
                    <a:srgbClr val="000000"/>
                  </a:solidFill>
                  <a:effectLst/>
                </a:rPr>
                <a:t>se</a:t>
              </a:r>
              <a:r>
                <a:rPr lang="pl-PL" sz="1050" b="0" i="0" dirty="0">
                  <a:solidFill>
                    <a:srgbClr val="000000"/>
                  </a:solidFill>
                  <a:effectLst/>
                </a:rPr>
                <a:t> </a:t>
              </a:r>
              <a:r>
                <a:rPr lang="pl-PL" sz="1050" b="0" i="0" dirty="0" err="1">
                  <a:solidFill>
                    <a:srgbClr val="000000"/>
                  </a:solidFill>
                  <a:effectLst/>
                </a:rPr>
                <a:t>smatrati</a:t>
              </a:r>
              <a:r>
                <a:rPr lang="pl-PL" sz="1050" b="0" i="0" dirty="0">
                  <a:solidFill>
                    <a:srgbClr val="000000"/>
                  </a:solidFill>
                  <a:effectLst/>
                </a:rPr>
                <a:t> </a:t>
              </a:r>
              <a:r>
                <a:rPr lang="pl-PL" sz="1050" b="0" i="0" dirty="0" err="1">
                  <a:solidFill>
                    <a:srgbClr val="000000"/>
                  </a:solidFill>
                  <a:effectLst/>
                </a:rPr>
                <a:t>odgovornima</a:t>
              </a:r>
              <a:r>
                <a:rPr lang="pl-PL" sz="1050" b="0" i="0" dirty="0">
                  <a:solidFill>
                    <a:srgbClr val="000000"/>
                  </a:solidFill>
                  <a:effectLst/>
                </a:rPr>
                <a:t> za </a:t>
              </a:r>
              <a:r>
                <a:rPr lang="pl-PL" sz="1050" b="0" i="0" dirty="0" err="1">
                  <a:solidFill>
                    <a:srgbClr val="000000"/>
                  </a:solidFill>
                  <a:effectLst/>
                </a:rPr>
                <a:t>njih</a:t>
              </a:r>
              <a:r>
                <a:rPr lang="pl-PL" sz="1050" b="0" i="0" dirty="0">
                  <a:solidFill>
                    <a:srgbClr val="000000"/>
                  </a:solidFill>
                  <a:effectLst/>
                </a:rPr>
                <a:t>.</a:t>
              </a:r>
            </a:p>
          </p:txBody>
        </p:sp>
      </p:gr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hr" b="1" dirty="0"/>
              <a:t>Alati umjetne inteligencije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hr"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Business Analytics Skills </a:t>
            </a:r>
            <a:br>
              <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br>
            <a:r>
              <a:rPr lang="en-US"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for the Future-proof Supply Chains</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4400" dirty="0">
                <a:latin typeface="Tahoma" panose="020B0604030504040204" pitchFamily="34" charset="0"/>
                <a:ea typeface="Tahoma" panose="020B0604030504040204" pitchFamily="34" charset="0"/>
                <a:cs typeface="Tahoma" panose="020B0604030504040204" pitchFamily="34" charset="0"/>
              </a:rPr>
              <a:t>Korištenje AI alata u statističkim metodama za analizu logističkih podataka</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800" dirty="0">
                <a:latin typeface="Tahoma" panose="020B0604030504040204" pitchFamily="34" charset="0"/>
                <a:ea typeface="Tahoma" panose="020B0604030504040204" pitchFamily="34" charset="0"/>
                <a:cs typeface="Tahoma" panose="020B0604030504040204" pitchFamily="34" charset="0"/>
              </a:rPr>
              <a:t>Predavanja</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4B6A-B97E-5D0B-FD40-856D40A1B073}"/>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8154D90-7717-01B6-C5C4-897CD762BE2A}"/>
              </a:ext>
            </a:extLst>
          </p:cNvPr>
          <p:cNvSpPr>
            <a:spLocks noGrp="1"/>
          </p:cNvSpPr>
          <p:nvPr>
            <p:ph type="title"/>
          </p:nvPr>
        </p:nvSpPr>
        <p:spPr/>
        <p:txBody>
          <a:bodyPr/>
          <a:lstStyle/>
          <a:p>
            <a:r>
              <a:rPr lang="hr" dirty="0"/>
              <a:t>DataRobot</a:t>
            </a:r>
          </a:p>
        </p:txBody>
      </p:sp>
      <p:sp>
        <p:nvSpPr>
          <p:cNvPr id="5" name="Symbol zastępczy zawartości 4">
            <a:extLst>
              <a:ext uri="{FF2B5EF4-FFF2-40B4-BE49-F238E27FC236}">
                <a16:creationId xmlns:a16="http://schemas.microsoft.com/office/drawing/2014/main" id="{73F7C3B0-3A36-ACB9-D614-C078F67DFE97}"/>
              </a:ext>
            </a:extLst>
          </p:cNvPr>
          <p:cNvSpPr>
            <a:spLocks noGrp="1"/>
          </p:cNvSpPr>
          <p:nvPr>
            <p:ph idx="1"/>
          </p:nvPr>
        </p:nvSpPr>
        <p:spPr/>
        <p:txBody>
          <a:bodyPr>
            <a:normAutofit/>
          </a:bodyPr>
          <a:lstStyle/>
          <a:p>
            <a:r>
              <a:rPr lang="hr" sz="1800" dirty="0" err="1"/>
              <a:t>DataRobot </a:t>
            </a:r>
            <a:r>
              <a:rPr lang="hr" sz="1800" dirty="0"/>
              <a:t>su 2012. godine osnovali Jeremy Achin i Thomas </a:t>
            </a:r>
            <a:r>
              <a:rPr lang="hr" sz="1800" dirty="0" err="1"/>
              <a:t>DeGodoy </a:t>
            </a:r>
            <a:r>
              <a:rPr lang="hr" sz="1800" dirty="0"/>
              <a:t>, obojica bivši znanstvenici za podatke koji su uvidjeli potrebu za automatizacijom procesa strojnog učenja kako bi prediktivno modeliranje učinili dostupnim i nestručnjacima.</a:t>
            </a:r>
            <a:endParaRPr lang="sl-SI" sz="1800" dirty="0"/>
          </a:p>
          <a:p>
            <a:r>
              <a:rPr lang="hr" sz="1800" dirty="0"/>
              <a:t>Početni cilj AI alata i njegovih kreatora bio je pojednostaviti tijek rada strojnog učenja, što bi zauzvrat moglo omogućiti tvrtkama izgradnju i implementaciju složenijih i pouzdanijih modela bez potrebe za prethodnim opsežnim znanjem kodiranja.</a:t>
            </a:r>
            <a:endParaRPr lang="sl-SI" sz="1800" dirty="0"/>
          </a:p>
          <a:p>
            <a:r>
              <a:rPr lang="hr" sz="1800" dirty="0"/>
              <a:t>Sa svakom iteracijom softvera, </a:t>
            </a:r>
            <a:r>
              <a:rPr lang="hr" sz="1800" dirty="0" err="1"/>
              <a:t>DataRobot </a:t>
            </a:r>
            <a:r>
              <a:rPr lang="hr" sz="1800" dirty="0"/>
              <a:t>je postajao popularna </a:t>
            </a:r>
            <a:r>
              <a:rPr lang="hr" sz="1800" dirty="0" err="1"/>
              <a:t>AutoML </a:t>
            </a:r>
            <a:r>
              <a:rPr lang="hr" sz="1800" dirty="0"/>
              <a:t>platforma za timove za znanost o podacima, tvrtke i industrije (npr. maloprodaju, financije i zdravstvo), pružajući im pouzdan alat za pomoć u njihovoj </a:t>
            </a:r>
            <a:r>
              <a:rPr lang="hr" sz="1800" dirty="0" err="1"/>
              <a:t>organizaciji </a:t>
            </a:r>
            <a:r>
              <a:rPr lang="hr" sz="1800" dirty="0"/>
              <a:t>.</a:t>
            </a:r>
            <a:endParaRPr lang="pl-PL" sz="1800" dirty="0"/>
          </a:p>
        </p:txBody>
      </p:sp>
      <p:sp>
        <p:nvSpPr>
          <p:cNvPr id="6" name="Symbol zastępczy zawartości 4">
            <a:extLst>
              <a:ext uri="{FF2B5EF4-FFF2-40B4-BE49-F238E27FC236}">
                <a16:creationId xmlns:a16="http://schemas.microsoft.com/office/drawing/2014/main" id="{8BE6CC63-C883-6E9E-32AA-9B3974F4C1CD}"/>
              </a:ext>
            </a:extLst>
          </p:cNvPr>
          <p:cNvSpPr txBox="1">
            <a:spLocks/>
          </p:cNvSpPr>
          <p:nvPr/>
        </p:nvSpPr>
        <p:spPr>
          <a:xfrm>
            <a:off x="838200" y="5952931"/>
            <a:ext cx="5674567" cy="53994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DataRobot (2024). O platformi DataRobot. Dostupno na: https://www.datarobot.com/platform/</a:t>
            </a:r>
          </a:p>
          <a:p>
            <a:pPr marL="0" indent="0">
              <a:buFont typeface="Arial" panose="020B0604020202020204" pitchFamily="34" charset="0"/>
              <a:buNone/>
            </a:pPr>
            <a:r>
              <a:rPr lang="hr" sz="1200" dirty="0">
                <a:solidFill>
                  <a:srgbClr val="7F7F7F"/>
                </a:solidFill>
              </a:rPr>
              <a:t>Chaturvedi, V., Raja Mohammed, KBN (2024). </a:t>
            </a:r>
            <a:r>
              <a:rPr lang="hr" sz="1200" i="1" dirty="0">
                <a:solidFill>
                  <a:srgbClr val="7F7F7F"/>
                </a:solidFill>
              </a:rPr>
              <a:t>Dinamičko upravljanje zalihama korištenjem umjetne inteligencije: Slučaj na Datarobotu </a:t>
            </a:r>
            <a:r>
              <a:rPr lang="hr" sz="1200" dirty="0">
                <a:solidFill>
                  <a:srgbClr val="7F7F7F"/>
                </a:solidFill>
              </a:rPr>
              <a:t>. U: K, H., Rodriguez, RV, Rege, M., Piuri, V., Xu, G., Ong, KL. (ur.) Umjetna inteligencija i obrada znanja. AIKP 2023. Komunikacije u računalstvu i informacijskoj znanosti, sv. 2127. Springer, Cham. https://doi.org/10.1007/978-3-031-68617-7_1</a:t>
            </a:r>
          </a:p>
          <a:p>
            <a:pPr marL="0" indent="0">
              <a:buFont typeface="Arial" panose="020B0604020202020204" pitchFamily="34" charset="0"/>
              <a:buNone/>
            </a:pPr>
            <a:endParaRPr lang="pl-PL"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6705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842E3-7F9F-AD97-1049-13A713D4A12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4C37549-6545-3CF4-176F-7A54FA5A0ACB}"/>
              </a:ext>
            </a:extLst>
          </p:cNvPr>
          <p:cNvSpPr>
            <a:spLocks noGrp="1"/>
          </p:cNvSpPr>
          <p:nvPr>
            <p:ph type="title"/>
          </p:nvPr>
        </p:nvSpPr>
        <p:spPr/>
        <p:txBody>
          <a:bodyPr/>
          <a:lstStyle/>
          <a:p>
            <a:r>
              <a:rPr lang="hr" dirty="0"/>
              <a:t>Platforma DataRobot</a:t>
            </a:r>
          </a:p>
        </p:txBody>
      </p:sp>
      <p:pic>
        <p:nvPicPr>
          <p:cNvPr id="3074" name="Picture 2" descr="Accuracy tab: DataRobot docs">
            <a:extLst>
              <a:ext uri="{FF2B5EF4-FFF2-40B4-BE49-F238E27FC236}">
                <a16:creationId xmlns:a16="http://schemas.microsoft.com/office/drawing/2014/main" id="{2044A2AD-7EAD-499F-F45A-F6A531D9E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66" y="1329685"/>
            <a:ext cx="8596745" cy="464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79E75-044A-95CB-DD06-78880E87BCCA}"/>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4911AFA-23A3-DE23-B552-99F68509C9A4}"/>
              </a:ext>
            </a:extLst>
          </p:cNvPr>
          <p:cNvSpPr>
            <a:spLocks noGrp="1"/>
          </p:cNvSpPr>
          <p:nvPr>
            <p:ph type="title"/>
          </p:nvPr>
        </p:nvSpPr>
        <p:spPr/>
        <p:txBody>
          <a:bodyPr/>
          <a:lstStyle/>
          <a:p>
            <a:r>
              <a:rPr lang="hr" dirty="0"/>
              <a:t>DataRobot</a:t>
            </a:r>
          </a:p>
        </p:txBody>
      </p:sp>
      <p:sp>
        <p:nvSpPr>
          <p:cNvPr id="5" name="Symbol zastępczy zawartości 4">
            <a:extLst>
              <a:ext uri="{FF2B5EF4-FFF2-40B4-BE49-F238E27FC236}">
                <a16:creationId xmlns:a16="http://schemas.microsoft.com/office/drawing/2014/main" id="{D25D5C1E-FF5B-CDD1-11F0-C9F13479BE6B}"/>
              </a:ext>
            </a:extLst>
          </p:cNvPr>
          <p:cNvSpPr>
            <a:spLocks noGrp="1"/>
          </p:cNvSpPr>
          <p:nvPr>
            <p:ph idx="1"/>
          </p:nvPr>
        </p:nvSpPr>
        <p:spPr/>
        <p:txBody>
          <a:bodyPr>
            <a:normAutofit/>
          </a:bodyPr>
          <a:lstStyle/>
          <a:p>
            <a:r>
              <a:rPr lang="hr" sz="1800" dirty="0" err="1"/>
              <a:t>DataRobot </a:t>
            </a:r>
            <a:r>
              <a:rPr lang="hr" sz="1800" dirty="0"/>
              <a:t>koristi niz algoritama strojnog učenja, uključujući stabla odlučivanja, logističku regresiju, strojeve za pojačavanje gradijenta i neuronske mreže, kako bi identificirao najbolje prediktivne modele na temelju postojećih ulaznih podataka.</a:t>
            </a:r>
            <a:endParaRPr lang="sl-SI" sz="1800" dirty="0"/>
          </a:p>
          <a:p>
            <a:r>
              <a:rPr lang="hr" sz="1800" dirty="0"/>
              <a:t>Alat radi na platformi, prvo identificirajući, a zatim automatski stvarajući relevantne značajke. To potencijalnim korisnicima omogućuje da izbjegnu ručno inženjerstvo značajki, za što bi bilo potrebno opsežno predznanje.</a:t>
            </a:r>
            <a:endParaRPr lang="sl-SI" sz="1800" dirty="0"/>
          </a:p>
          <a:p>
            <a:r>
              <a:rPr lang="hr" sz="1800" dirty="0"/>
              <a:t>Alat također koristi ansamblsko učenje, kombinirajući više modela kako bi se povećala prediktivna točnost, pouzdanost i prikladnost za zadatke predviđanja s visokim ulozima.</a:t>
            </a:r>
            <a:endParaRPr lang="sl-SI" sz="1800" dirty="0"/>
          </a:p>
          <a:p>
            <a:r>
              <a:rPr lang="hr" sz="1800" dirty="0"/>
              <a:t>Identificirani modeli također se temelje na unaprijed postavljenim metrikama performansi, pružajući korisnicima sveobuhvatne osnovne informacije pri odabiru najoptimalnije opcije za njihov problem.</a:t>
            </a:r>
            <a:endParaRPr lang="pl-PL" sz="1800" dirty="0"/>
          </a:p>
        </p:txBody>
      </p:sp>
      <p:sp>
        <p:nvSpPr>
          <p:cNvPr id="6" name="Symbol zastępczy zawartości 4">
            <a:extLst>
              <a:ext uri="{FF2B5EF4-FFF2-40B4-BE49-F238E27FC236}">
                <a16:creationId xmlns:a16="http://schemas.microsoft.com/office/drawing/2014/main" id="{46E6D5C0-4097-394E-E1A9-598D89D8E902}"/>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DataRobot (2024). O platformi DataRobot. Dostupno na: https://www.datarobot.com/platform/</a:t>
            </a:r>
          </a:p>
        </p:txBody>
      </p:sp>
    </p:spTree>
    <p:extLst>
      <p:ext uri="{BB962C8B-B14F-4D97-AF65-F5344CB8AC3E}">
        <p14:creationId xmlns:p14="http://schemas.microsoft.com/office/powerpoint/2010/main" val="13855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16389-E970-B015-9B6B-02015FB2FF8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38E518B-2B71-37AD-A588-13CE42C53DF8}"/>
              </a:ext>
            </a:extLst>
          </p:cNvPr>
          <p:cNvSpPr>
            <a:spLocks noGrp="1"/>
          </p:cNvSpPr>
          <p:nvPr>
            <p:ph type="title"/>
          </p:nvPr>
        </p:nvSpPr>
        <p:spPr/>
        <p:txBody>
          <a:bodyPr/>
          <a:lstStyle/>
          <a:p>
            <a:r>
              <a:rPr lang="hr" dirty="0"/>
              <a:t>DataRobot</a:t>
            </a:r>
          </a:p>
        </p:txBody>
      </p:sp>
      <p:sp>
        <p:nvSpPr>
          <p:cNvPr id="5" name="Symbol zastępczy zawartości 4">
            <a:extLst>
              <a:ext uri="{FF2B5EF4-FFF2-40B4-BE49-F238E27FC236}">
                <a16:creationId xmlns:a16="http://schemas.microsoft.com/office/drawing/2014/main" id="{ECD7000D-914F-AC01-98DD-B260BEF34DFC}"/>
              </a:ext>
            </a:extLst>
          </p:cNvPr>
          <p:cNvSpPr>
            <a:spLocks noGrp="1"/>
          </p:cNvSpPr>
          <p:nvPr>
            <p:ph idx="1"/>
          </p:nvPr>
        </p:nvSpPr>
        <p:spPr/>
        <p:txBody>
          <a:bodyPr>
            <a:normAutofit/>
          </a:bodyPr>
          <a:lstStyle/>
          <a:p>
            <a:r>
              <a:rPr lang="hr" sz="1800" dirty="0" err="1"/>
              <a:t>DataRobot </a:t>
            </a:r>
            <a:r>
              <a:rPr lang="hr" sz="1800" dirty="0"/>
              <a:t>se najčešće koristi za pomoć pri predviđanju potražnje, predviđanju odljeva kupaca (analiza i predviđanje </a:t>
            </a:r>
            <a:r>
              <a:rPr lang="hr" sz="1800" dirty="0" err="1"/>
              <a:t>ponašanja kupaca </a:t>
            </a:r>
            <a:r>
              <a:rPr lang="hr" sz="1800" dirty="0"/>
              <a:t>) i analizama procjene rizika u sektorima s visokom nepredvidljivošću (npr. financijski i maloprodajni sektor).</a:t>
            </a:r>
            <a:endParaRPr lang="sl-SI" sz="1800" dirty="0"/>
          </a:p>
          <a:p>
            <a:r>
              <a:rPr lang="hr" sz="1800" dirty="0" err="1"/>
              <a:t>DataRobot </a:t>
            </a:r>
            <a:r>
              <a:rPr lang="hr" sz="1800" dirty="0"/>
              <a:t>pruža vođeni tijek rada za nove potencijalne korisnike, dajući upute o prijenosu podataka, obuci modela, evaluaciji i implementaciji modela, što pojednostavljuje interakciju korisnika s alatom.</a:t>
            </a:r>
            <a:endParaRPr lang="sl-SI" sz="1800" dirty="0"/>
          </a:p>
          <a:p>
            <a:r>
              <a:rPr lang="hr" sz="1800" dirty="0" err="1"/>
              <a:t>DataRobot </a:t>
            </a:r>
            <a:r>
              <a:rPr lang="hr" sz="1800" dirty="0"/>
              <a:t>je praktični alat za učenje za studente programa znanosti o podacima. Omogućuje im eksperimentiranje i istraživanje različitih algoritama, razumijevanje njihove upotrebe i implikacija te interpretiranje rezultata koje dobiju.</a:t>
            </a:r>
            <a:endParaRPr lang="pl-PL" sz="1800" dirty="0"/>
          </a:p>
        </p:txBody>
      </p:sp>
    </p:spTree>
    <p:extLst>
      <p:ext uri="{BB962C8B-B14F-4D97-AF65-F5344CB8AC3E}">
        <p14:creationId xmlns:p14="http://schemas.microsoft.com/office/powerpoint/2010/main" val="189152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C8300-CC61-C46A-B349-B0247DD1501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F061034-EE44-D411-C754-48160CB40ED5}"/>
              </a:ext>
            </a:extLst>
          </p:cNvPr>
          <p:cNvSpPr>
            <a:spLocks noGrp="1"/>
          </p:cNvSpPr>
          <p:nvPr>
            <p:ph type="title"/>
          </p:nvPr>
        </p:nvSpPr>
        <p:spPr/>
        <p:txBody>
          <a:bodyPr/>
          <a:lstStyle/>
          <a:p>
            <a:r>
              <a:rPr lang="hr" dirty="0"/>
              <a:t>Primjer DataRobota</a:t>
            </a:r>
          </a:p>
        </p:txBody>
      </p:sp>
      <p:sp>
        <p:nvSpPr>
          <p:cNvPr id="5" name="Symbol zastępczy zawartości 4">
            <a:extLst>
              <a:ext uri="{FF2B5EF4-FFF2-40B4-BE49-F238E27FC236}">
                <a16:creationId xmlns:a16="http://schemas.microsoft.com/office/drawing/2014/main" id="{62B1675A-FC62-BF17-EA39-CC695F23DA78}"/>
              </a:ext>
            </a:extLst>
          </p:cNvPr>
          <p:cNvSpPr>
            <a:spLocks noGrp="1"/>
          </p:cNvSpPr>
          <p:nvPr>
            <p:ph idx="1"/>
          </p:nvPr>
        </p:nvSpPr>
        <p:spPr/>
        <p:txBody>
          <a:bodyPr>
            <a:normAutofit/>
          </a:bodyPr>
          <a:lstStyle/>
          <a:p>
            <a:r>
              <a:rPr lang="hr" sz="1800" dirty="0"/>
              <a:t>Maloprodajna tvrtka polako je širila svoj repertoar proizvoda i trebala je optimizirati razinu zaliha za svoje proizvode veće potražnje.</a:t>
            </a:r>
            <a:endParaRPr lang="sl-SI" sz="1800" dirty="0"/>
          </a:p>
          <a:p>
            <a:r>
              <a:rPr lang="hr" sz="1800" dirty="0"/>
              <a:t>Zbog prevelikih zaliha i nepravilnog pregleda zaliha, primijetili su porast troškova i otpada, dok je nedovoljne zalihe rezultirale propuštenom prodajom i gubitkom dobiti.</a:t>
            </a:r>
            <a:endParaRPr lang="sl-SI" sz="1800" dirty="0"/>
          </a:p>
          <a:p>
            <a:r>
              <a:rPr lang="hr" sz="1800" dirty="0"/>
              <a:t>Tvrtka je koristila </a:t>
            </a:r>
            <a:r>
              <a:rPr lang="hr" sz="1800" dirty="0" err="1"/>
              <a:t>DataRobots</a:t>
            </a:r>
            <a:r>
              <a:rPr lang="hr" sz="1800" dirty="0"/>
              <a:t> Značajke </a:t>
            </a:r>
            <a:r>
              <a:rPr lang="hr" sz="1800" dirty="0" err="1"/>
              <a:t>AutoML-a </a:t>
            </a:r>
            <a:r>
              <a:rPr lang="hr" sz="1800" dirty="0"/>
              <a:t>, koje su, na temelju prikupljenih podataka tvrtke, stvorile model predviđanja potražnje koji je predviđao potražnju za svakim od njezinih proizvoda.</a:t>
            </a:r>
            <a:endParaRPr lang="sl-SI" sz="1800" dirty="0"/>
          </a:p>
          <a:p>
            <a:r>
              <a:rPr lang="hr" sz="1800" dirty="0"/>
              <a:t>Korištenjem modela, tvrtka je uspjela smanjiti otpad, optimizirati razinu zaliha, povećati profit i poboljšati zadovoljstvo kupaca održavanjem dostupnih zaliha za prodaju.</a:t>
            </a:r>
            <a:endParaRPr lang="pl-PL" sz="1800" dirty="0"/>
          </a:p>
        </p:txBody>
      </p:sp>
    </p:spTree>
    <p:extLst>
      <p:ext uri="{BB962C8B-B14F-4D97-AF65-F5344CB8AC3E}">
        <p14:creationId xmlns:p14="http://schemas.microsoft.com/office/powerpoint/2010/main" val="353604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82E4F-9409-96B4-07DE-3CAC3A89A75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DBC974E-CE32-DC23-678F-FE5B14D5ACA4}"/>
              </a:ext>
            </a:extLst>
          </p:cNvPr>
          <p:cNvSpPr>
            <a:spLocks noGrp="1"/>
          </p:cNvSpPr>
          <p:nvPr>
            <p:ph type="title"/>
          </p:nvPr>
        </p:nvSpPr>
        <p:spPr/>
        <p:txBody>
          <a:bodyPr/>
          <a:lstStyle/>
          <a:p>
            <a:r>
              <a:rPr lang="hr" dirty="0"/>
              <a:t>Tableau s TabPy-jem</a:t>
            </a:r>
          </a:p>
        </p:txBody>
      </p:sp>
      <p:sp>
        <p:nvSpPr>
          <p:cNvPr id="5" name="Symbol zastępczy zawartości 4">
            <a:extLst>
              <a:ext uri="{FF2B5EF4-FFF2-40B4-BE49-F238E27FC236}">
                <a16:creationId xmlns:a16="http://schemas.microsoft.com/office/drawing/2014/main" id="{C17D9749-EB5F-90D8-7342-CD0F59F49357}"/>
              </a:ext>
            </a:extLst>
          </p:cNvPr>
          <p:cNvSpPr>
            <a:spLocks noGrp="1"/>
          </p:cNvSpPr>
          <p:nvPr>
            <p:ph idx="1"/>
          </p:nvPr>
        </p:nvSpPr>
        <p:spPr/>
        <p:txBody>
          <a:bodyPr>
            <a:normAutofit/>
          </a:bodyPr>
          <a:lstStyle/>
          <a:p>
            <a:r>
              <a:rPr lang="hr" sz="1800" dirty="0"/>
              <a:t>Tableau su razvili suosnivači Chris Stolte, Pat Hanrahan i Christian Chabot, koji su bili odgovorni za razvoj i patentiranje temeljne tehnologije </a:t>
            </a:r>
            <a:r>
              <a:rPr lang="hr" sz="1800" dirty="0" err="1"/>
              <a:t>VizQL </a:t>
            </a:r>
            <a:r>
              <a:rPr lang="hr" sz="1800" dirty="0"/>
              <a:t>. Ova tehnologija omogućila je pojednostavljenje vizualizacije podataka putem akcija povlačenja i ispuštanja, a kasnije je integriran </a:t>
            </a:r>
            <a:r>
              <a:rPr lang="hr" sz="1800" dirty="0" err="1"/>
              <a:t>TabPy </a:t>
            </a:r>
            <a:r>
              <a:rPr lang="hr" sz="1800" dirty="0"/>
              <a:t>, koji također omogućuje analitiku temeljenu na Pythonu.</a:t>
            </a:r>
            <a:endParaRPr lang="sl-SI" sz="1800" dirty="0"/>
          </a:p>
          <a:p>
            <a:r>
              <a:rPr lang="hr" sz="1800" dirty="0"/>
              <a:t>Glavna svrha alata je pružiti prijateljsko sučelje za izradu vizualizacija skupova podataka, a istovremeno dodati Pythonovu analitičku snagu, omogućujući složenu analizu podataka.</a:t>
            </a:r>
            <a:endParaRPr lang="sl-SI" sz="1800" dirty="0"/>
          </a:p>
          <a:p>
            <a:r>
              <a:rPr lang="hr" sz="1800" dirty="0"/>
              <a:t>Tableau je široko prihvaćen u poslovnim i akademskim sferama zbog svoje sposobnosti rukovanja velikim skupovima podataka i jednostavnih procesa vizualizacije. Također omogućuje analizu koja pruža rezultate za donošenje odluka temeljenih na podacima.</a:t>
            </a:r>
            <a:endParaRPr lang="pl-PL" sz="1800" dirty="0"/>
          </a:p>
        </p:txBody>
      </p:sp>
      <p:sp>
        <p:nvSpPr>
          <p:cNvPr id="6" name="Symbol zastępczy zawartości 4">
            <a:extLst>
              <a:ext uri="{FF2B5EF4-FFF2-40B4-BE49-F238E27FC236}">
                <a16:creationId xmlns:a16="http://schemas.microsoft.com/office/drawing/2014/main" id="{2E4C190C-01DE-0E70-981C-43D0EC0BF9F5}"/>
              </a:ext>
            </a:extLst>
          </p:cNvPr>
          <p:cNvSpPr txBox="1">
            <a:spLocks/>
          </p:cNvSpPr>
          <p:nvPr/>
        </p:nvSpPr>
        <p:spPr>
          <a:xfrm>
            <a:off x="702732" y="5864032"/>
            <a:ext cx="6033970" cy="65688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Tableau (2024). Umjetna inteligencija u Tableauu. Dostupno na: https://www.tableau.com/products/artificial-intelligence</a:t>
            </a:r>
          </a:p>
          <a:p>
            <a:pPr marL="0" indent="0">
              <a:buFont typeface="Arial" panose="020B0604020202020204" pitchFamily="34" charset="0"/>
              <a:buNone/>
            </a:pPr>
            <a:r>
              <a:rPr lang="hr" sz="1200" dirty="0">
                <a:solidFill>
                  <a:srgbClr val="7F7F7F"/>
                </a:solidFill>
              </a:rPr>
              <a:t>Batt, S., </a:t>
            </a:r>
            <a:r>
              <a:rPr lang="hr" sz="1200" dirty="0" err="1">
                <a:solidFill>
                  <a:srgbClr val="7F7F7F"/>
                </a:solidFill>
              </a:rPr>
              <a:t>Grealis </a:t>
            </a:r>
            <a:r>
              <a:rPr lang="hr" sz="1200" dirty="0">
                <a:solidFill>
                  <a:srgbClr val="7F7F7F"/>
                </a:solidFill>
              </a:rPr>
              <a:t>, T., Harmon, O. i </a:t>
            </a:r>
            <a:r>
              <a:rPr lang="hr" sz="1200" dirty="0" err="1">
                <a:solidFill>
                  <a:srgbClr val="7F7F7F"/>
                </a:solidFill>
              </a:rPr>
              <a:t>Tomolonis </a:t>
            </a:r>
            <a:r>
              <a:rPr lang="hr" sz="1200" dirty="0">
                <a:solidFill>
                  <a:srgbClr val="7F7F7F"/>
                </a:solidFill>
              </a:rPr>
              <a:t>, P. (2020). </a:t>
            </a:r>
            <a:r>
              <a:rPr lang="hr" sz="1200" i="1" dirty="0">
                <a:solidFill>
                  <a:srgbClr val="7F7F7F"/>
                </a:solidFill>
              </a:rPr>
              <a:t>Tablica učenja: Alat za vizualizaciju podataka. Časopis za ekonomsko obrazovanje </a:t>
            </a:r>
            <a:r>
              <a:rPr lang="hr" sz="1200" dirty="0">
                <a:solidFill>
                  <a:srgbClr val="7F7F7F"/>
                </a:solidFill>
              </a:rPr>
              <a:t>, 51(3–4), 317–328. https://doi.org/10.1080/00220485.2020.1804503</a:t>
            </a:r>
          </a:p>
          <a:p>
            <a:pPr marL="0" indent="0">
              <a:buFont typeface="Arial" panose="020B0604020202020204" pitchFamily="34" charset="0"/>
              <a:buNone/>
            </a:pPr>
            <a:endParaRPr lang="en-US"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420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847E5-0406-7A78-DE5D-D035D3428C9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ADAF04B-CE6D-8C65-0C7A-AA47E410F10F}"/>
              </a:ext>
            </a:extLst>
          </p:cNvPr>
          <p:cNvSpPr>
            <a:spLocks noGrp="1"/>
          </p:cNvSpPr>
          <p:nvPr>
            <p:ph type="title"/>
          </p:nvPr>
        </p:nvSpPr>
        <p:spPr/>
        <p:txBody>
          <a:bodyPr/>
          <a:lstStyle/>
          <a:p>
            <a:r>
              <a:rPr lang="hr" dirty="0"/>
              <a:t>Tableau s TabPy-jem</a:t>
            </a:r>
          </a:p>
        </p:txBody>
      </p:sp>
      <p:pic>
        <p:nvPicPr>
          <p:cNvPr id="4098" name="Picture 2" descr="Python Integration with Tableau And Running Python Scripts inside Tableau –  Technical Jockey –&gt; Powered By Instrovate.com">
            <a:extLst>
              <a:ext uri="{FF2B5EF4-FFF2-40B4-BE49-F238E27FC236}">
                <a16:creationId xmlns:a16="http://schemas.microsoft.com/office/drawing/2014/main" id="{9476E065-2833-221E-C32D-52D5E6E05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13" y="1309255"/>
            <a:ext cx="7299180" cy="477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79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5661-9C32-20CB-E5FA-4C70A66D918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383DEB4-D7EB-996D-31A0-401332E27CDA}"/>
              </a:ext>
            </a:extLst>
          </p:cNvPr>
          <p:cNvSpPr>
            <a:spLocks noGrp="1"/>
          </p:cNvSpPr>
          <p:nvPr>
            <p:ph type="title"/>
          </p:nvPr>
        </p:nvSpPr>
        <p:spPr/>
        <p:txBody>
          <a:bodyPr/>
          <a:lstStyle/>
          <a:p>
            <a:r>
              <a:rPr lang="hr" dirty="0"/>
              <a:t>Tableau s TabPy-jem</a:t>
            </a:r>
          </a:p>
        </p:txBody>
      </p:sp>
      <p:sp>
        <p:nvSpPr>
          <p:cNvPr id="5" name="Symbol zastępczy zawartości 4">
            <a:extLst>
              <a:ext uri="{FF2B5EF4-FFF2-40B4-BE49-F238E27FC236}">
                <a16:creationId xmlns:a16="http://schemas.microsoft.com/office/drawing/2014/main" id="{CD8E5B24-364D-6813-D004-FA1CA037764B}"/>
              </a:ext>
            </a:extLst>
          </p:cNvPr>
          <p:cNvSpPr>
            <a:spLocks noGrp="1"/>
          </p:cNvSpPr>
          <p:nvPr>
            <p:ph idx="1"/>
          </p:nvPr>
        </p:nvSpPr>
        <p:spPr/>
        <p:txBody>
          <a:bodyPr>
            <a:normAutofit/>
          </a:bodyPr>
          <a:lstStyle/>
          <a:p>
            <a:r>
              <a:rPr lang="hr" sz="1800" dirty="0" err="1"/>
              <a:t>TabPy </a:t>
            </a:r>
            <a:r>
              <a:rPr lang="hr" sz="1800" dirty="0"/>
              <a:t>omogućuje korisnicima pokretanje Python skripti u Tableauu, omogućujući prilagođene izračune i implementaciju naprednijih analitičkih modela i analiza.</a:t>
            </a:r>
            <a:endParaRPr lang="sl-SI" sz="1800" dirty="0"/>
          </a:p>
          <a:p>
            <a:r>
              <a:rPr lang="hr" sz="1800" dirty="0"/>
              <a:t>Platforma također omogućuje vizualizaciju (npr. vremenske serije i toplinske karte), što se može dodatno poboljšati integriranjem predviđanja temeljenih na Pythonu izravno u postojeće vizualizacije.</a:t>
            </a:r>
            <a:endParaRPr lang="sl-SI" sz="1800" dirty="0"/>
          </a:p>
          <a:p>
            <a:r>
              <a:rPr lang="hr" sz="1800" dirty="0"/>
              <a:t>Osim toga, omogućuje korištenje i integraciju različitih izvora podataka, što zauzvrat pruža dinamičniju, složeniju i višeizvornu analitiku koja se može dodatno prilagoditi korisničkim parametrima, omogućujući korisnicima veću dinamiku i fleksibilnost.</a:t>
            </a:r>
            <a:endParaRPr lang="pl-PL" sz="1800" dirty="0"/>
          </a:p>
          <a:p>
            <a:endParaRPr lang="pl-PL" sz="1800" dirty="0"/>
          </a:p>
        </p:txBody>
      </p:sp>
      <p:sp>
        <p:nvSpPr>
          <p:cNvPr id="6" name="Symbol zastępczy zawartości 4">
            <a:extLst>
              <a:ext uri="{FF2B5EF4-FFF2-40B4-BE49-F238E27FC236}">
                <a16:creationId xmlns:a16="http://schemas.microsoft.com/office/drawing/2014/main" id="{39BEA493-7ABB-C21C-FEE0-84701E25B26A}"/>
              </a:ext>
            </a:extLst>
          </p:cNvPr>
          <p:cNvSpPr txBox="1">
            <a:spLocks/>
          </p:cNvSpPr>
          <p:nvPr/>
        </p:nvSpPr>
        <p:spPr>
          <a:xfrm>
            <a:off x="838200" y="6176963"/>
            <a:ext cx="4580467" cy="4773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Tableau (verzija 9.1). (2016). Časopis Udruženja medicinskih knjižnica: JMLA, 104(2), 182–183. https://doi.org/10.3163/1536-5050.104.2.022</a:t>
            </a:r>
          </a:p>
          <a:p>
            <a:pPr marL="0" indent="0">
              <a:buFont typeface="Arial" panose="020B0604020202020204" pitchFamily="34" charset="0"/>
              <a:buNone/>
            </a:pPr>
            <a:endParaRPr lang="en-US" sz="1200" dirty="0">
              <a:solidFill>
                <a:srgbClr val="7F7F7F"/>
              </a:solidFill>
            </a:endParaRPr>
          </a:p>
        </p:txBody>
      </p:sp>
    </p:spTree>
    <p:extLst>
      <p:ext uri="{BB962C8B-B14F-4D97-AF65-F5344CB8AC3E}">
        <p14:creationId xmlns:p14="http://schemas.microsoft.com/office/powerpoint/2010/main" val="80714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B544-8A55-2E36-9EE8-0AE214B5FF4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81F2E11-260F-A288-1FB0-A1449FA94952}"/>
              </a:ext>
            </a:extLst>
          </p:cNvPr>
          <p:cNvSpPr>
            <a:spLocks noGrp="1"/>
          </p:cNvSpPr>
          <p:nvPr>
            <p:ph type="title"/>
          </p:nvPr>
        </p:nvSpPr>
        <p:spPr/>
        <p:txBody>
          <a:bodyPr/>
          <a:lstStyle/>
          <a:p>
            <a:r>
              <a:rPr lang="hr" dirty="0"/>
              <a:t>Tableau s TabPy-jem</a:t>
            </a:r>
          </a:p>
        </p:txBody>
      </p:sp>
      <p:sp>
        <p:nvSpPr>
          <p:cNvPr id="5" name="Symbol zastępczy zawartości 4">
            <a:extLst>
              <a:ext uri="{FF2B5EF4-FFF2-40B4-BE49-F238E27FC236}">
                <a16:creationId xmlns:a16="http://schemas.microsoft.com/office/drawing/2014/main" id="{78E1C286-7C8C-C188-DCD8-EE695451234A}"/>
              </a:ext>
            </a:extLst>
          </p:cNvPr>
          <p:cNvSpPr>
            <a:spLocks noGrp="1"/>
          </p:cNvSpPr>
          <p:nvPr>
            <p:ph idx="1"/>
          </p:nvPr>
        </p:nvSpPr>
        <p:spPr/>
        <p:txBody>
          <a:bodyPr>
            <a:normAutofit/>
          </a:bodyPr>
          <a:lstStyle/>
          <a:p>
            <a:r>
              <a:rPr lang="hr" sz="1800" dirty="0"/>
              <a:t>Tableau, uz integraciju </a:t>
            </a:r>
            <a:r>
              <a:rPr lang="hr" sz="1800" dirty="0" err="1"/>
              <a:t>TabPy-ja </a:t>
            </a:r>
            <a:r>
              <a:rPr lang="hr" sz="1800" dirty="0"/>
              <a:t>, najkorisniji je u razvoju, testiranju i validaciji analize vremenskih serija, inženjerstvu značajki (proces odabira, manipuliranja i pretvaranja sirovih podataka u značajke koje se mogu koristiti u nadziranom učenju) i naprednijem/složenijem statističkom modeliranju.</a:t>
            </a:r>
            <a:endParaRPr lang="sl-SI" sz="1800" dirty="0"/>
          </a:p>
          <a:p>
            <a:r>
              <a:rPr lang="hr" sz="1800" dirty="0"/>
              <a:t>Korisnicima se pružaju smjernice i tutorijali koji pomažu u tijeku učenja, koji se sastoji od uvoza podataka u alat, procesa vizualizacije i Python funkcionalnosti za dodavanje prediktivnih elemenata odabranim podacima.</a:t>
            </a:r>
            <a:endParaRPr lang="sl-SI" sz="1800" dirty="0"/>
          </a:p>
          <a:p>
            <a:r>
              <a:rPr lang="hr" sz="1800" dirty="0"/>
              <a:t>Često se koristi u industriji, sektorima, logistici i financijama, gdje može pomoći u vizualizaciji i analizi podataka.</a:t>
            </a:r>
            <a:endParaRPr lang="pl-PL" sz="1800" dirty="0"/>
          </a:p>
        </p:txBody>
      </p:sp>
    </p:spTree>
    <p:extLst>
      <p:ext uri="{BB962C8B-B14F-4D97-AF65-F5344CB8AC3E}">
        <p14:creationId xmlns:p14="http://schemas.microsoft.com/office/powerpoint/2010/main" val="298437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521AC-30B9-8EBB-A023-F12DAE9864A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BAA1260-271D-A488-AF37-056F0A9E4EBC}"/>
              </a:ext>
            </a:extLst>
          </p:cNvPr>
          <p:cNvSpPr>
            <a:spLocks noGrp="1"/>
          </p:cNvSpPr>
          <p:nvPr>
            <p:ph type="title"/>
          </p:nvPr>
        </p:nvSpPr>
        <p:spPr/>
        <p:txBody>
          <a:bodyPr/>
          <a:lstStyle/>
          <a:p>
            <a:r>
              <a:rPr lang="hr" dirty="0"/>
              <a:t>Tableau s TabPy-jem - primjer</a:t>
            </a:r>
          </a:p>
        </p:txBody>
      </p:sp>
      <p:sp>
        <p:nvSpPr>
          <p:cNvPr id="5" name="Symbol zastępczy zawartości 4">
            <a:extLst>
              <a:ext uri="{FF2B5EF4-FFF2-40B4-BE49-F238E27FC236}">
                <a16:creationId xmlns:a16="http://schemas.microsoft.com/office/drawing/2014/main" id="{AFCC9BE7-D5C0-723F-0ECD-7186E7C96B1E}"/>
              </a:ext>
            </a:extLst>
          </p:cNvPr>
          <p:cNvSpPr>
            <a:spLocks noGrp="1"/>
          </p:cNvSpPr>
          <p:nvPr>
            <p:ph idx="1"/>
          </p:nvPr>
        </p:nvSpPr>
        <p:spPr/>
        <p:txBody>
          <a:bodyPr>
            <a:normAutofit/>
          </a:bodyPr>
          <a:lstStyle/>
          <a:p>
            <a:r>
              <a:rPr lang="hr" sz="1800" dirty="0"/>
              <a:t>Logistička tvrtka suočila se s promjenjivim rokovima isporuke zbog nepredvidivih prometnih obrazaca u regiji u kojoj su poslovali.</a:t>
            </a:r>
            <a:endParaRPr lang="sl-SI" sz="1800" dirty="0"/>
          </a:p>
          <a:p>
            <a:r>
              <a:rPr lang="hr" sz="1800" dirty="0"/>
              <a:t>Zbog nedosljednih isporuka i nekoliko kašnjenja u isporukama, tvrtka se suočava sa značajnim nezadovoljstvom kupaca.</a:t>
            </a:r>
            <a:endParaRPr lang="sl-SI" sz="1800" dirty="0"/>
          </a:p>
          <a:p>
            <a:r>
              <a:rPr lang="hr" sz="1800" dirty="0"/>
              <a:t>Kako bi izbjegla potencijalni gubitak kupaca, tvrtka je koristila prikupljene podatke za razvoj vizualizacije prometnih trendova u svojim operativnim regijama kako bi predvidjela potencijalna kašnjenja i omogućila dinamičke prilagodbe ruta za svoje dostavne kamione.</a:t>
            </a:r>
            <a:endParaRPr lang="sl-SI" sz="1800" dirty="0"/>
          </a:p>
          <a:p>
            <a:r>
              <a:rPr lang="hr" sz="1800" dirty="0"/>
              <a:t>Takvim pristupom tvrtka je smanjila vrijeme isporuke, poboljšala točnost isporuka te poboljšala iskustva i zadovoljstvo kupaca.</a:t>
            </a:r>
            <a:endParaRPr lang="pl-PL" sz="1800" dirty="0"/>
          </a:p>
        </p:txBody>
      </p:sp>
    </p:spTree>
    <p:extLst>
      <p:ext uri="{BB962C8B-B14F-4D97-AF65-F5344CB8AC3E}">
        <p14:creationId xmlns:p14="http://schemas.microsoft.com/office/powerpoint/2010/main" val="67162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Dnevni red</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 sz="2000" dirty="0"/>
              <a:t>Alati umjetne inteligencije općenito</a:t>
            </a:r>
          </a:p>
          <a:p>
            <a:r>
              <a:rPr lang="hr" sz="2000" dirty="0"/>
              <a:t>ChatGPT</a:t>
            </a:r>
          </a:p>
          <a:p>
            <a:r>
              <a:rPr lang="hr" sz="2000" dirty="0"/>
              <a:t>DataRobot</a:t>
            </a:r>
          </a:p>
          <a:p>
            <a:r>
              <a:rPr lang="hr" sz="2000" dirty="0"/>
              <a:t>Tableau s TabPy-jem</a:t>
            </a:r>
          </a:p>
          <a:p>
            <a:r>
              <a:rPr lang="hr" sz="2000" dirty="0"/>
              <a:t>H2O.ai</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932A6-6256-0D90-DBAC-751683E8CDF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EEBD322-80E0-82A2-21C7-A51933B2517F}"/>
              </a:ext>
            </a:extLst>
          </p:cNvPr>
          <p:cNvSpPr>
            <a:spLocks noGrp="1"/>
          </p:cNvSpPr>
          <p:nvPr>
            <p:ph type="title"/>
          </p:nvPr>
        </p:nvSpPr>
        <p:spPr/>
        <p:txBody>
          <a:bodyPr/>
          <a:lstStyle/>
          <a:p>
            <a:r>
              <a:rPr lang="hr" dirty="0"/>
              <a:t>H2O.ai</a:t>
            </a:r>
          </a:p>
        </p:txBody>
      </p:sp>
      <p:sp>
        <p:nvSpPr>
          <p:cNvPr id="5" name="Symbol zastępczy zawartości 4">
            <a:extLst>
              <a:ext uri="{FF2B5EF4-FFF2-40B4-BE49-F238E27FC236}">
                <a16:creationId xmlns:a16="http://schemas.microsoft.com/office/drawing/2014/main" id="{C48A9BD7-99FD-B3D6-5EAC-33DA1406826F}"/>
              </a:ext>
            </a:extLst>
          </p:cNvPr>
          <p:cNvSpPr>
            <a:spLocks noGrp="1"/>
          </p:cNvSpPr>
          <p:nvPr>
            <p:ph idx="1"/>
          </p:nvPr>
        </p:nvSpPr>
        <p:spPr/>
        <p:txBody>
          <a:bodyPr>
            <a:normAutofit/>
          </a:bodyPr>
          <a:lstStyle/>
          <a:p>
            <a:r>
              <a:rPr lang="hr" sz="1800" dirty="0"/>
              <a:t>H2O.ai je 2011. godine osnovao </a:t>
            </a:r>
            <a:r>
              <a:rPr lang="hr" sz="1800" dirty="0" err="1"/>
              <a:t>Sry </a:t>
            </a:r>
            <a:r>
              <a:rPr lang="hr" sz="1800" dirty="0"/>
              <a:t>Ambati s misijom demokratizacije AI alata (omogućavanja šire korisničke baze AI tehnologija), što bi strojno učenje učinilo dostupnim i skalabilnim ne samo za tvrtke već i za obrazovne institucije i pojedince.</a:t>
            </a:r>
            <a:endParaRPr lang="sl-SI" sz="1800" dirty="0"/>
          </a:p>
          <a:p>
            <a:r>
              <a:rPr lang="hr" sz="1800" dirty="0"/>
              <a:t>U početku je razvijen kao platforma otvorenog koda, ali se brzo transformirao u platformu otvorenog koda i slobodno dostupnu pod nazivom H2O-3 (tradicionalni modeli strojnog učenja) te u komercijalni softverski paket pod nazivom H2O Driverless AI zbog jednostavnosti korištenja i robusnih </a:t>
            </a:r>
            <a:r>
              <a:rPr lang="hr" sz="1800" dirty="0" err="1"/>
              <a:t>AutoML </a:t>
            </a:r>
            <a:r>
              <a:rPr lang="hr" sz="1800" dirty="0"/>
              <a:t>mogućnosti pogodnih za poslovne sektore.</a:t>
            </a:r>
            <a:endParaRPr lang="sl-SI" sz="1800" dirty="0"/>
          </a:p>
          <a:p>
            <a:r>
              <a:rPr lang="hr" sz="1800" dirty="0"/>
              <a:t>Glavni cilj tvrtke H2O.ai i njenog alata bio je ukloniti postojeće barijere u strojnom učenju pružanjem alata koji automatiziraju tijekove rada u znanosti o podacima i omogućavanjem korištenja takvih alata široj korisničkoj bazi s ograničenim iskustvom, znanjem i sposobnostima za izgradnju i primjenu prediktivnih modela.</a:t>
            </a:r>
            <a:endParaRPr lang="sl-SI" sz="1800" dirty="0"/>
          </a:p>
          <a:p>
            <a:r>
              <a:rPr lang="hr" sz="1800" dirty="0"/>
              <a:t>Trenutno se koristi u financijskom, zdravstvenom, maloprodajnom i akademskom sektoru jer pruža značajnu podršku kroz aplikacije koje zahtijevaju skalabilna rješenja strojnog učenja i velike brzine.</a:t>
            </a:r>
            <a:endParaRPr lang="pl-PL" sz="1800" dirty="0"/>
          </a:p>
        </p:txBody>
      </p:sp>
      <p:sp>
        <p:nvSpPr>
          <p:cNvPr id="6" name="Symbol zastępczy zawartości 4">
            <a:extLst>
              <a:ext uri="{FF2B5EF4-FFF2-40B4-BE49-F238E27FC236}">
                <a16:creationId xmlns:a16="http://schemas.microsoft.com/office/drawing/2014/main" id="{7322CBC0-D695-B929-955F-4EBB207744C2}"/>
              </a:ext>
            </a:extLst>
          </p:cNvPr>
          <p:cNvSpPr txBox="1">
            <a:spLocks/>
          </p:cNvSpPr>
          <p:nvPr/>
        </p:nvSpPr>
        <p:spPr>
          <a:xfrm>
            <a:off x="702732" y="5864033"/>
            <a:ext cx="6425856" cy="73271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H2O (2024). </a:t>
            </a:r>
            <a:r>
              <a:rPr lang="hr" sz="1200" i="1" dirty="0">
                <a:solidFill>
                  <a:srgbClr val="7F7F7F"/>
                </a:solidFill>
              </a:rPr>
              <a:t>Demokratizirajte umjetnu inteligenciju </a:t>
            </a:r>
            <a:r>
              <a:rPr lang="hr" sz="1200" dirty="0">
                <a:solidFill>
                  <a:srgbClr val="7F7F7F"/>
                </a:solidFill>
              </a:rPr>
              <a:t>. Dostupno na: https://h2o.ai/company/democratize-ai/</a:t>
            </a:r>
          </a:p>
          <a:p>
            <a:pPr marL="0" indent="0">
              <a:buFont typeface="Arial" panose="020B0604020202020204" pitchFamily="34" charset="0"/>
              <a:buNone/>
            </a:pPr>
            <a:r>
              <a:rPr lang="hr" sz="1200" dirty="0">
                <a:solidFill>
                  <a:srgbClr val="7F7F7F"/>
                </a:solidFill>
              </a:rPr>
              <a:t>Chen, Y., Liu, X., Gao, L., Zhu, M., Shia, BC, Chen, M., Ye, L. i Qin, L. (2023). </a:t>
            </a:r>
            <a:r>
              <a:rPr lang="hr" sz="1200" i="1" dirty="0">
                <a:solidFill>
                  <a:srgbClr val="7F7F7F"/>
                </a:solidFill>
              </a:rPr>
              <a:t>Korištenje algoritama automatskog strojnog učenja H2O za identifikaciju prediktora nekorištenja web-baziranih medicinskih kartona među pacijentima u okruženju bogatom podacima: Studija mješovitih metoda. JMIR medical informatics </a:t>
            </a:r>
            <a:r>
              <a:rPr lang="hr" sz="1200" dirty="0">
                <a:solidFill>
                  <a:srgbClr val="7F7F7F"/>
                </a:solidFill>
              </a:rPr>
              <a:t>, 11, e41576. https://doi.org/10.2196/41576</a:t>
            </a: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247012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512EF-6388-64BC-0CB4-90222860C71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72B25F1-371E-CAA7-1081-0CA29BEA1F44}"/>
              </a:ext>
            </a:extLst>
          </p:cNvPr>
          <p:cNvSpPr>
            <a:spLocks noGrp="1"/>
          </p:cNvSpPr>
          <p:nvPr>
            <p:ph type="title"/>
          </p:nvPr>
        </p:nvSpPr>
        <p:spPr/>
        <p:txBody>
          <a:bodyPr/>
          <a:lstStyle/>
          <a:p>
            <a:r>
              <a:rPr lang="hr" dirty="0"/>
              <a:t>H2O.ai platforma</a:t>
            </a:r>
          </a:p>
        </p:txBody>
      </p:sp>
      <p:pic>
        <p:nvPicPr>
          <p:cNvPr id="5124" name="Picture 4" descr="Understanding the Model Interpretation Page — Using Driverless AI 1.11.1  documentation">
            <a:extLst>
              <a:ext uri="{FF2B5EF4-FFF2-40B4-BE49-F238E27FC236}">
                <a16:creationId xmlns:a16="http://schemas.microsoft.com/office/drawing/2014/main" id="{B0AAED3A-ACBF-A86B-6457-95B63C121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892" y="1361209"/>
            <a:ext cx="9644216" cy="460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96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33CE-FD9F-E960-BF4B-C28A2B441D7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2FA418F-5621-59C8-9452-B8F11F2EB6EF}"/>
              </a:ext>
            </a:extLst>
          </p:cNvPr>
          <p:cNvSpPr>
            <a:spLocks noGrp="1"/>
          </p:cNvSpPr>
          <p:nvPr>
            <p:ph type="title"/>
          </p:nvPr>
        </p:nvSpPr>
        <p:spPr/>
        <p:txBody>
          <a:bodyPr/>
          <a:lstStyle/>
          <a:p>
            <a:r>
              <a:rPr lang="hr" dirty="0"/>
              <a:t>H2O.ai</a:t>
            </a:r>
          </a:p>
        </p:txBody>
      </p:sp>
      <p:sp>
        <p:nvSpPr>
          <p:cNvPr id="5" name="Symbol zastępczy zawartości 4">
            <a:extLst>
              <a:ext uri="{FF2B5EF4-FFF2-40B4-BE49-F238E27FC236}">
                <a16:creationId xmlns:a16="http://schemas.microsoft.com/office/drawing/2014/main" id="{DC227562-D7C6-931C-C39F-E109708C031D}"/>
              </a:ext>
            </a:extLst>
          </p:cNvPr>
          <p:cNvSpPr>
            <a:spLocks noGrp="1"/>
          </p:cNvSpPr>
          <p:nvPr>
            <p:ph idx="1"/>
          </p:nvPr>
        </p:nvSpPr>
        <p:spPr/>
        <p:txBody>
          <a:bodyPr>
            <a:normAutofit/>
          </a:bodyPr>
          <a:lstStyle/>
          <a:p>
            <a:r>
              <a:rPr lang="hr" sz="1800" dirty="0"/>
              <a:t>H2O.ai koristi nekoliko modela strojnog učenja, ne isključujući generalizirane linearne modele (GLM) (fleksibilna generalizacija obične linearne regresije), gradijentne strojeve za pojačavanje (GBM) (tehnika strojnog učenja za pojačavanje u funkcionalnom prostoru) i neuronske mreže dubokog učenja. Osim toga, mogućnost podrške ansambl modelima koji kombiniraju izlaze više algoritama pruža veću sveobuhvatnu analizu i točnost rezultata.</a:t>
            </a:r>
            <a:endParaRPr lang="sl-SI" sz="1800" dirty="0"/>
          </a:p>
          <a:p>
            <a:r>
              <a:rPr lang="hr" sz="1800" dirty="0"/>
              <a:t>Okviri neuronskih mreža rade na principima sličnim ChatGPT-u učenjem kroz odabrane velike skupove podataka, koji su korisni za složene zadatke prepoznavanja uzoraka. U kombinaciji s neuronskom mrežom i mogućnostima obrade podataka, platforma omogućuje rukovanje velikim podacima paralelnom obradom i računanjem u memoriji, omogućujući skaliranje kako bi obuhvatilo skupove podataka u poslovnim aplikacijama.</a:t>
            </a:r>
            <a:endParaRPr lang="sl-SI" sz="1800" dirty="0"/>
          </a:p>
          <a:p>
            <a:r>
              <a:rPr lang="hr" sz="1800" dirty="0"/>
              <a:t>Jedna od njegovih glavnih prednosti je </a:t>
            </a:r>
            <a:r>
              <a:rPr lang="hr" sz="1800" dirty="0" err="1"/>
              <a:t>AutoML </a:t>
            </a:r>
            <a:r>
              <a:rPr lang="hr" sz="1800" dirty="0"/>
              <a:t>mehanizam, koji omogućuje automatski proces odabira, podešavanja i treniranja postojećih modela. Uključivanjem optimizacije hiperparametara (odabirom optimalnih hiperparametara/parametara koji bi bili optimalni za algoritam učenja), performanse modela se maksimiziraju podešavanjem faktora (npr. brzine učenja i regularizacije).</a:t>
            </a:r>
            <a:endParaRPr lang="pl-PL" sz="1800" dirty="0"/>
          </a:p>
        </p:txBody>
      </p:sp>
      <p:sp>
        <p:nvSpPr>
          <p:cNvPr id="6" name="Symbol zastępczy zawartości 4">
            <a:extLst>
              <a:ext uri="{FF2B5EF4-FFF2-40B4-BE49-F238E27FC236}">
                <a16:creationId xmlns:a16="http://schemas.microsoft.com/office/drawing/2014/main" id="{AE638538-FA16-FBF2-78E0-44B6CB126029}"/>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900" dirty="0">
                <a:solidFill>
                  <a:schemeClr val="bg1">
                    <a:lumMod val="50000"/>
                  </a:schemeClr>
                </a:solidFill>
              </a:rPr>
              <a:t>Hall, P., </a:t>
            </a:r>
            <a:r>
              <a:rPr lang="hr" sz="900" dirty="0" err="1">
                <a:solidFill>
                  <a:schemeClr val="bg1">
                    <a:lumMod val="50000"/>
                  </a:schemeClr>
                </a:solidFill>
              </a:rPr>
              <a:t>Gill </a:t>
            </a:r>
            <a:r>
              <a:rPr lang="hr" sz="900" dirty="0">
                <a:solidFill>
                  <a:schemeClr val="bg1">
                    <a:lumMod val="50000"/>
                  </a:schemeClr>
                </a:solidFill>
              </a:rPr>
              <a:t>, N., </a:t>
            </a:r>
            <a:r>
              <a:rPr lang="hr" sz="900" dirty="0" err="1">
                <a:solidFill>
                  <a:schemeClr val="bg1">
                    <a:lumMod val="50000"/>
                  </a:schemeClr>
                </a:solidFill>
              </a:rPr>
              <a:t>Kurka </a:t>
            </a:r>
            <a:r>
              <a:rPr lang="hr" sz="900" dirty="0">
                <a:solidFill>
                  <a:schemeClr val="bg1">
                    <a:lumMod val="50000"/>
                  </a:schemeClr>
                </a:solidFill>
              </a:rPr>
              <a:t>, M. i Phan, W. (2019). </a:t>
            </a:r>
            <a:r>
              <a:rPr lang="hr" sz="900" i="1" dirty="0" err="1">
                <a:solidFill>
                  <a:schemeClr val="bg1">
                    <a:lumMod val="50000"/>
                  </a:schemeClr>
                </a:solidFill>
              </a:rPr>
              <a:t>Stroj .</a:t>
            </a:r>
            <a:r>
              <a:rPr lang="hr" sz="900" i="1" dirty="0">
                <a:solidFill>
                  <a:schemeClr val="bg1">
                    <a:lumMod val="50000"/>
                  </a:schemeClr>
                </a:solidFill>
              </a:rPr>
              <a:t> </a:t>
            </a:r>
            <a:r>
              <a:rPr lang="hr" sz="900" i="1" dirty="0" err="1">
                <a:solidFill>
                  <a:schemeClr val="bg1">
                    <a:lumMod val="50000"/>
                  </a:schemeClr>
                </a:solidFill>
              </a:rPr>
              <a:t>učenje</a:t>
            </a:r>
            <a:r>
              <a:rPr lang="hr" sz="900" i="1" dirty="0">
                <a:solidFill>
                  <a:schemeClr val="bg1">
                    <a:lumMod val="50000"/>
                  </a:schemeClr>
                </a:solidFill>
              </a:rPr>
              <a:t> </a:t>
            </a:r>
            <a:r>
              <a:rPr lang="hr" sz="900" i="1" dirty="0" err="1">
                <a:solidFill>
                  <a:schemeClr val="bg1">
                    <a:lumMod val="50000"/>
                  </a:schemeClr>
                </a:solidFill>
              </a:rPr>
              <a:t>interpretabilnost</a:t>
            </a:r>
            <a:r>
              <a:rPr lang="hr" sz="900" i="1" dirty="0">
                <a:solidFill>
                  <a:schemeClr val="bg1">
                    <a:lumMod val="50000"/>
                  </a:schemeClr>
                </a:solidFill>
              </a:rPr>
              <a:t> </a:t>
            </a:r>
            <a:r>
              <a:rPr lang="hr" sz="900" i="1" dirty="0" err="1">
                <a:solidFill>
                  <a:schemeClr val="bg1">
                    <a:lumMod val="50000"/>
                  </a:schemeClr>
                </a:solidFill>
              </a:rPr>
              <a:t>s </a:t>
            </a:r>
            <a:r>
              <a:rPr lang="hr" sz="900" i="1" dirty="0">
                <a:solidFill>
                  <a:schemeClr val="bg1">
                    <a:lumMod val="50000"/>
                  </a:schemeClr>
                </a:solidFill>
              </a:rPr>
              <a:t>H2O </a:t>
            </a:r>
            <a:r>
              <a:rPr lang="hr" sz="900" i="1" dirty="0" err="1">
                <a:solidFill>
                  <a:schemeClr val="bg1">
                    <a:lumMod val="50000"/>
                  </a:schemeClr>
                </a:solidFill>
              </a:rPr>
              <a:t>Drivelerless </a:t>
            </a:r>
            <a:r>
              <a:rPr lang="hr" sz="900" i="1" dirty="0">
                <a:solidFill>
                  <a:schemeClr val="bg1">
                    <a:lumMod val="50000"/>
                  </a:schemeClr>
                </a:solidFill>
              </a:rPr>
              <a:t>AI </a:t>
            </a:r>
            <a:r>
              <a:rPr lang="hr" sz="900" dirty="0">
                <a:solidFill>
                  <a:schemeClr val="bg1">
                    <a:lumMod val="50000"/>
                  </a:schemeClr>
                </a:solidFill>
              </a:rPr>
              <a:t>(ur. A. </a:t>
            </a:r>
            <a:r>
              <a:rPr lang="hr" sz="900" dirty="0" err="1">
                <a:solidFill>
                  <a:schemeClr val="bg1">
                    <a:lumMod val="50000"/>
                  </a:schemeClr>
                </a:solidFill>
              </a:rPr>
              <a:t>Bartz </a:t>
            </a:r>
            <a:r>
              <a:rPr lang="hr" sz="900" dirty="0">
                <a:solidFill>
                  <a:schemeClr val="bg1">
                    <a:lumMod val="50000"/>
                  </a:schemeClr>
                </a:solidFill>
              </a:rPr>
              <a:t>). H2O.ai, </a:t>
            </a:r>
            <a:r>
              <a:rPr lang="hr" sz="900" dirty="0" err="1">
                <a:solidFill>
                  <a:schemeClr val="bg1">
                    <a:lumMod val="50000"/>
                  </a:schemeClr>
                </a:solidFill>
              </a:rPr>
              <a:t>Inc. </a:t>
            </a:r>
            <a:r>
              <a:rPr lang="hr" sz="900" dirty="0">
                <a:solidFill>
                  <a:schemeClr val="bg1">
                    <a:lumMod val="50000"/>
                  </a:schemeClr>
                </a:solidFill>
              </a:rPr>
              <a:t>http://docs.h2o.ai</a:t>
            </a:r>
            <a:endParaRPr lang="pl-PL" sz="1100" dirty="0">
              <a:solidFill>
                <a:schemeClr val="bg1">
                  <a:lumMod val="50000"/>
                </a:schemeClr>
              </a:solidFill>
            </a:endParaRPr>
          </a:p>
        </p:txBody>
      </p:sp>
    </p:spTree>
    <p:extLst>
      <p:ext uri="{BB962C8B-B14F-4D97-AF65-F5344CB8AC3E}">
        <p14:creationId xmlns:p14="http://schemas.microsoft.com/office/powerpoint/2010/main" val="4004302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6D7B2-1E85-CE91-D03D-61E45387C9D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6AB8989-DDF2-76B8-3E87-56EEA9236138}"/>
              </a:ext>
            </a:extLst>
          </p:cNvPr>
          <p:cNvSpPr>
            <a:spLocks noGrp="1"/>
          </p:cNvSpPr>
          <p:nvPr>
            <p:ph type="title"/>
          </p:nvPr>
        </p:nvSpPr>
        <p:spPr/>
        <p:txBody>
          <a:bodyPr/>
          <a:lstStyle/>
          <a:p>
            <a:r>
              <a:rPr lang="hr" dirty="0"/>
              <a:t>H2O.ai</a:t>
            </a:r>
          </a:p>
        </p:txBody>
      </p:sp>
      <p:sp>
        <p:nvSpPr>
          <p:cNvPr id="5" name="Symbol zastępczy zawartości 4">
            <a:extLst>
              <a:ext uri="{FF2B5EF4-FFF2-40B4-BE49-F238E27FC236}">
                <a16:creationId xmlns:a16="http://schemas.microsoft.com/office/drawing/2014/main" id="{DC9B85BE-C9E7-65BE-F325-5EB219EA2C7A}"/>
              </a:ext>
            </a:extLst>
          </p:cNvPr>
          <p:cNvSpPr>
            <a:spLocks noGrp="1"/>
          </p:cNvSpPr>
          <p:nvPr>
            <p:ph idx="1"/>
          </p:nvPr>
        </p:nvSpPr>
        <p:spPr/>
        <p:txBody>
          <a:bodyPr>
            <a:normAutofit/>
          </a:bodyPr>
          <a:lstStyle/>
          <a:p>
            <a:r>
              <a:rPr lang="hr" sz="1800" dirty="0"/>
              <a:t>Primarna primjena alata usmjerena je na prediktivnu analitiku, analizu procjene rizika i personalizaciju modela u industrijama (npr. maloprodaja).</a:t>
            </a:r>
            <a:endParaRPr lang="sl-SI" sz="1800" dirty="0"/>
          </a:p>
          <a:p>
            <a:r>
              <a:rPr lang="hr" sz="1800" dirty="0"/>
              <a:t>S obrazovnog ili akademskog gledišta, platforma se koristi za podučavanje koncepata strojnog učenja zbog svog vizualnog, korisničkog sučelja i raznolikosti dostupnih algoritama. Studenti i učenici mogu eksperimentirati s algoritmima bez potrebe za kodiranjem.</a:t>
            </a:r>
            <a:endParaRPr lang="sl-SI" sz="1800" dirty="0"/>
          </a:p>
          <a:p>
            <a:r>
              <a:rPr lang="hr" sz="1800" dirty="0"/>
              <a:t>S korisničkog stajališta, platforma pruža jednostavne smjernice o tome kako prenijeti skupove podataka, konfigurirati ciljne varijable i pokrenuti </a:t>
            </a:r>
            <a:r>
              <a:rPr lang="hr" sz="1800" dirty="0" err="1"/>
              <a:t>AutoML </a:t>
            </a:r>
            <a:r>
              <a:rPr lang="hr" sz="1800" dirty="0"/>
              <a:t>, koji može automatski generirati i procijeniti niz modela. Također pruža bazu za modele s najboljim performansama i rangira ih na popisima, omogućujući korisnicima da odaberu najprikladniji za vlastite probleme ili potrebe.</a:t>
            </a:r>
            <a:endParaRPr lang="pl-PL" sz="1800" dirty="0"/>
          </a:p>
        </p:txBody>
      </p:sp>
    </p:spTree>
    <p:extLst>
      <p:ext uri="{BB962C8B-B14F-4D97-AF65-F5344CB8AC3E}">
        <p14:creationId xmlns:p14="http://schemas.microsoft.com/office/powerpoint/2010/main" val="100766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B80D-F6BD-B484-29AD-218F1195C1C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4E892B6-5B8E-D87B-27BD-9E436CB66DE6}"/>
              </a:ext>
            </a:extLst>
          </p:cNvPr>
          <p:cNvSpPr>
            <a:spLocks noGrp="1"/>
          </p:cNvSpPr>
          <p:nvPr>
            <p:ph type="title"/>
          </p:nvPr>
        </p:nvSpPr>
        <p:spPr/>
        <p:txBody>
          <a:bodyPr/>
          <a:lstStyle/>
          <a:p>
            <a:r>
              <a:rPr lang="hr" dirty="0"/>
              <a:t>H2O.ai - Primjer</a:t>
            </a:r>
          </a:p>
        </p:txBody>
      </p:sp>
      <p:sp>
        <p:nvSpPr>
          <p:cNvPr id="5" name="Symbol zastępczy zawartości 4">
            <a:extLst>
              <a:ext uri="{FF2B5EF4-FFF2-40B4-BE49-F238E27FC236}">
                <a16:creationId xmlns:a16="http://schemas.microsoft.com/office/drawing/2014/main" id="{688FA337-09F5-8FE5-7417-DFDE6DFCCB3B}"/>
              </a:ext>
            </a:extLst>
          </p:cNvPr>
          <p:cNvSpPr>
            <a:spLocks noGrp="1"/>
          </p:cNvSpPr>
          <p:nvPr>
            <p:ph idx="1"/>
          </p:nvPr>
        </p:nvSpPr>
        <p:spPr/>
        <p:txBody>
          <a:bodyPr>
            <a:normAutofit/>
          </a:bodyPr>
          <a:lstStyle/>
          <a:p>
            <a:r>
              <a:rPr lang="hr" sz="1800" dirty="0"/>
              <a:t>Financijska institucija trebala je pojednostaviti svoj proces kreditnog bodovanja kako bi donosila brže i točnije odluke o kreditiranju za svoje bankovne obveze.</a:t>
            </a:r>
            <a:endParaRPr lang="sl-SI" sz="1800" dirty="0"/>
          </a:p>
          <a:p>
            <a:r>
              <a:rPr lang="hr" sz="1800" dirty="0"/>
              <a:t>Izazov s kojim se suočava financijska institucija jest da su njihove tradicionalne metode kreditnog bodovanja spore i nesposobne za točnu procjenu novih čimbenika u financijskim sektorima. To dovodi do kreditnog rizika i gubitka prihoda zbog potencijalno propuštenih prilika.</a:t>
            </a:r>
            <a:endParaRPr lang="sl-SI" sz="1800" dirty="0"/>
          </a:p>
          <a:p>
            <a:r>
              <a:rPr lang="hr" sz="1800" dirty="0"/>
              <a:t>Koristeći značajke H2O.ai, zaposlenici financijske institucije obučili su prediktivni model na podacima o prošlim klijentima, što im je pomoglo u identificiranju ključnih čimbenika povezanih s kreditnom sposobnošću. Model je također pomogao u automatizaciji procesa bodovanja, rangirajući potencijalne obveze i prijave prema razini rizika.</a:t>
            </a:r>
            <a:endParaRPr lang="sl-SI" sz="1800" dirty="0"/>
          </a:p>
          <a:p>
            <a:r>
              <a:rPr lang="hr" sz="1800" dirty="0"/>
              <a:t>Poboljšanom točnošću i učinkovitošću procjene kreditne sposobnosti, institucija je smanjila stope neplaćanja i poboljšala/povećala svoje mogućnosti kreditiranja. Na taj način institucija je mogla brže donositi odluke, povećati zadovoljstvo klijenata i optimizirati svoje kreditne operacije.</a:t>
            </a:r>
            <a:endParaRPr lang="pl-PL" sz="1800" dirty="0"/>
          </a:p>
        </p:txBody>
      </p:sp>
    </p:spTree>
    <p:extLst>
      <p:ext uri="{BB962C8B-B14F-4D97-AF65-F5344CB8AC3E}">
        <p14:creationId xmlns:p14="http://schemas.microsoft.com/office/powerpoint/2010/main" val="3224973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6373B-6311-7FBF-E418-62467AA45D6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FA1AAAE-DEBC-3876-752F-C4AD56DFCE77}"/>
              </a:ext>
            </a:extLst>
          </p:cNvPr>
          <p:cNvSpPr>
            <a:spLocks noGrp="1"/>
          </p:cNvSpPr>
          <p:nvPr>
            <p:ph type="title"/>
          </p:nvPr>
        </p:nvSpPr>
        <p:spPr/>
        <p:txBody>
          <a:bodyPr/>
          <a:lstStyle/>
          <a:p>
            <a:r>
              <a:rPr lang="hr" dirty="0"/>
              <a:t>Vježba ChatGPT-a</a:t>
            </a:r>
          </a:p>
        </p:txBody>
      </p:sp>
      <p:sp>
        <p:nvSpPr>
          <p:cNvPr id="5" name="Symbol zastępczy zawartości 4">
            <a:extLst>
              <a:ext uri="{FF2B5EF4-FFF2-40B4-BE49-F238E27FC236}">
                <a16:creationId xmlns:a16="http://schemas.microsoft.com/office/drawing/2014/main" id="{4190806C-1BA8-FAA5-6C42-07404E062A5D}"/>
              </a:ext>
            </a:extLst>
          </p:cNvPr>
          <p:cNvSpPr>
            <a:spLocks noGrp="1"/>
          </p:cNvSpPr>
          <p:nvPr>
            <p:ph idx="1"/>
          </p:nvPr>
        </p:nvSpPr>
        <p:spPr/>
        <p:txBody>
          <a:bodyPr>
            <a:normAutofit/>
          </a:bodyPr>
          <a:lstStyle/>
          <a:p>
            <a:r>
              <a:rPr lang="hr" sz="1800" dirty="0"/>
              <a:t>Tvrtka pod nazivom MerchY prikupljala je podatke za svoje dostave.</a:t>
            </a:r>
          </a:p>
          <a:p>
            <a:r>
              <a:rPr lang="hr" sz="1800" dirty="0"/>
              <a:t>U priloženoj Excel datoteci uključeni su podaci o vrsti tereta, vrsti prijevoza, vremenu potrebnom za dostavu, troškovima, plaćanju, kazni za kašnjenje u isporuci i udaljenosti dostave.</a:t>
            </a:r>
          </a:p>
          <a:p>
            <a:r>
              <a:rPr lang="hr" sz="1800" dirty="0"/>
              <a:t>Tvrtka želi analizirati prikupljene podatke uz pomoć SPSS-a</a:t>
            </a:r>
          </a:p>
          <a:p>
            <a:r>
              <a:rPr lang="hr" sz="1800" dirty="0"/>
              <a:t>Iako osoba odgovorna za analizu poznaje dug put provođenja analize, ona također zna da SPSS dopušta korištenje skripti ili sintakse u softveru.</a:t>
            </a:r>
          </a:p>
          <a:p>
            <a:r>
              <a:rPr lang="hr" sz="1800" dirty="0"/>
              <a:t>Za otvaranje nove sintakse idite na Datoteka -&gt; Novo -&gt; Sintaksa, što će otvoriti novi prozor u koji možete unijeti kod za analizu.</a:t>
            </a:r>
          </a:p>
          <a:p>
            <a:r>
              <a:rPr lang="hr" sz="1800" dirty="0"/>
              <a:t>Međutim, osoba odgovorna za analizu nije upoznata s pisanjem takvih kodova, zbog čega je koristila ChatGPT.</a:t>
            </a:r>
          </a:p>
        </p:txBody>
      </p:sp>
    </p:spTree>
    <p:extLst>
      <p:ext uri="{BB962C8B-B14F-4D97-AF65-F5344CB8AC3E}">
        <p14:creationId xmlns:p14="http://schemas.microsoft.com/office/powerpoint/2010/main" val="350294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EB45-141B-E202-2112-615C9FCEAF6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43449C9-A116-0B03-1B4A-1DEB10C881C6}"/>
              </a:ext>
            </a:extLst>
          </p:cNvPr>
          <p:cNvSpPr>
            <a:spLocks noGrp="1"/>
          </p:cNvSpPr>
          <p:nvPr>
            <p:ph type="title"/>
          </p:nvPr>
        </p:nvSpPr>
        <p:spPr/>
        <p:txBody>
          <a:bodyPr/>
          <a:lstStyle/>
          <a:p>
            <a:r>
              <a:rPr lang="hr" dirty="0"/>
              <a:t>Vježba ChatGPT-a</a:t>
            </a:r>
          </a:p>
        </p:txBody>
      </p:sp>
      <p:sp>
        <p:nvSpPr>
          <p:cNvPr id="5" name="Symbol zastępczy zawartości 4">
            <a:extLst>
              <a:ext uri="{FF2B5EF4-FFF2-40B4-BE49-F238E27FC236}">
                <a16:creationId xmlns:a16="http://schemas.microsoft.com/office/drawing/2014/main" id="{BC1E3DE1-F22D-93EA-B867-524C125D4887}"/>
              </a:ext>
            </a:extLst>
          </p:cNvPr>
          <p:cNvSpPr>
            <a:spLocks noGrp="1"/>
          </p:cNvSpPr>
          <p:nvPr>
            <p:ph idx="1"/>
          </p:nvPr>
        </p:nvSpPr>
        <p:spPr/>
        <p:txBody>
          <a:bodyPr>
            <a:normAutofit lnSpcReduction="10000"/>
          </a:bodyPr>
          <a:lstStyle/>
          <a:p>
            <a:r>
              <a:rPr lang="hr" sz="1800" dirty="0"/>
              <a:t>Recimo da želimo provesti jednosmjernu Anovu, gdje želimo izmjeriti utječe li vrsta prijevoza na vrijeme potrebno za dostavu i troškove povezane s prijevozom.</a:t>
            </a:r>
          </a:p>
          <a:p>
            <a:r>
              <a:rPr lang="hr" sz="1800" dirty="0"/>
              <a:t>Ako pitamo ChatGPT, on će nam pripremiti sintaksu kao što je prikazano u nastavku:</a:t>
            </a:r>
          </a:p>
          <a:p>
            <a:pPr marL="0" indent="0">
              <a:buNone/>
            </a:pPr>
            <a:endParaRPr lang="pl-PL" sz="1800" dirty="0"/>
          </a:p>
          <a:p>
            <a:r>
              <a:rPr lang="hr" sz="1800" dirty="0"/>
              <a:t>JEDNOSMJERNO VRIJEME_Potrebno_PO_VRSTI_PRIJEVOZA</a:t>
            </a:r>
          </a:p>
          <a:p>
            <a:r>
              <a:rPr lang="pl-PL" sz="1800" dirty="0"/>
              <a:t>/STATISTICS = DESCRIPTIVES HOMOGENEITY</a:t>
            </a:r>
          </a:p>
          <a:p>
            <a:r>
              <a:rPr lang="pl-PL" sz="1800" dirty="0"/>
              <a:t> /POSTHOC = TUKEY </a:t>
            </a:r>
          </a:p>
          <a:p>
            <a:r>
              <a:rPr lang="pl-PL" sz="1800" dirty="0"/>
              <a:t>  /MISSING ANALYSIS.</a:t>
            </a:r>
          </a:p>
          <a:p>
            <a:endParaRPr lang="pl-PL" sz="1800" dirty="0"/>
          </a:p>
          <a:p>
            <a:r>
              <a:rPr lang="hr" sz="1800" dirty="0"/>
              <a:t>Troškovi JEDNOSMJERNOG PROMETA PO VRSTI PRIJEVOZA</a:t>
            </a:r>
          </a:p>
          <a:p>
            <a:r>
              <a:rPr lang="pl-PL" sz="1800" dirty="0"/>
              <a:t>/STATISTICS = DESCRIPTIVES HOMOGENEITY</a:t>
            </a:r>
          </a:p>
          <a:p>
            <a:r>
              <a:rPr lang="pl-PL" sz="1800" dirty="0"/>
              <a:t> /POSTHOC = TUKEY </a:t>
            </a:r>
          </a:p>
          <a:p>
            <a:r>
              <a:rPr lang="pl-PL" sz="1800" dirty="0"/>
              <a:t>  /MISSING ANALYSIS.</a:t>
            </a:r>
          </a:p>
          <a:p>
            <a:endParaRPr lang="pl-PL" sz="1800" dirty="0"/>
          </a:p>
        </p:txBody>
      </p:sp>
    </p:spTree>
    <p:extLst>
      <p:ext uri="{BB962C8B-B14F-4D97-AF65-F5344CB8AC3E}">
        <p14:creationId xmlns:p14="http://schemas.microsoft.com/office/powerpoint/2010/main" val="3820370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BBB3A-F9B1-89AB-0285-2330C9A3F82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999C5D7-BE43-8EA1-7618-C363AC3CF4B0}"/>
              </a:ext>
            </a:extLst>
          </p:cNvPr>
          <p:cNvSpPr>
            <a:spLocks noGrp="1"/>
          </p:cNvSpPr>
          <p:nvPr>
            <p:ph type="title"/>
          </p:nvPr>
        </p:nvSpPr>
        <p:spPr/>
        <p:txBody>
          <a:bodyPr/>
          <a:lstStyle/>
          <a:p>
            <a:r>
              <a:rPr lang="hr" dirty="0"/>
              <a:t>Vježba ChatGPT-a</a:t>
            </a:r>
          </a:p>
        </p:txBody>
      </p:sp>
      <p:sp>
        <p:nvSpPr>
          <p:cNvPr id="5" name="Symbol zastępczy zawartości 4">
            <a:extLst>
              <a:ext uri="{FF2B5EF4-FFF2-40B4-BE49-F238E27FC236}">
                <a16:creationId xmlns:a16="http://schemas.microsoft.com/office/drawing/2014/main" id="{5B4CB64E-E23F-B10D-1A7F-DC755D40A43C}"/>
              </a:ext>
            </a:extLst>
          </p:cNvPr>
          <p:cNvSpPr>
            <a:spLocks noGrp="1"/>
          </p:cNvSpPr>
          <p:nvPr>
            <p:ph idx="1"/>
          </p:nvPr>
        </p:nvSpPr>
        <p:spPr/>
        <p:txBody>
          <a:bodyPr>
            <a:normAutofit/>
          </a:bodyPr>
          <a:lstStyle/>
          <a:p>
            <a:r>
              <a:rPr lang="hr" sz="1800" dirty="0"/>
              <a:t>Ono što sada treba učiniti jest pripremiti sve varijable i imenovati ih u skladu s varijablom koju želimo analizirati u SPSS-u. Nadalje, budući da je Vrsta prijevoza kategorična, možemo dodati dodatnu naredbu u naš skript koja će automatski promijeniti varijable:</a:t>
            </a:r>
          </a:p>
          <a:p>
            <a:r>
              <a:rPr lang="hr" sz="1800" dirty="0"/>
              <a:t>* Dodijelite oznake vrijednosti za Transport_Type (kategorička varijabla).</a:t>
            </a:r>
          </a:p>
          <a:p>
            <a:r>
              <a:rPr lang="pl-PL" sz="1800" dirty="0"/>
              <a:t>VALUE LABELS </a:t>
            </a:r>
            <a:r>
              <a:rPr lang="hr" sz="1800" dirty="0"/>
              <a:t>Vrsta_prijevoza</a:t>
            </a:r>
          </a:p>
          <a:p>
            <a:r>
              <a:rPr lang="hr" sz="1800" dirty="0"/>
              <a:t>1 "Kamion"</a:t>
            </a:r>
          </a:p>
          <a:p>
            <a:r>
              <a:rPr lang="hr" sz="1800" dirty="0"/>
              <a:t>2 "Vlak"</a:t>
            </a:r>
          </a:p>
          <a:p>
            <a:r>
              <a:rPr lang="hr" sz="1800" dirty="0"/>
              <a:t>3 "Kombi"</a:t>
            </a:r>
          </a:p>
          <a:p>
            <a:r>
              <a:rPr lang="hr" sz="1800" dirty="0"/>
              <a:t>4 "Automobil"</a:t>
            </a:r>
          </a:p>
          <a:p>
            <a:r>
              <a:rPr lang="hr" sz="1800" dirty="0"/>
              <a:t>Ako ovaj isječak koda uključimo prije stvarne naredbe, SPSS će automatski smatrati kategoričke vrijednosti numeričkim. Nakon što otvorimo podatke u prozoru SPSS-a, možemo kliknuti na Pokreni skriptu s našom sintaksom i SPSS će izračunati i pripremiti rezultate u novom prozoru.</a:t>
            </a:r>
          </a:p>
        </p:txBody>
      </p:sp>
    </p:spTree>
    <p:extLst>
      <p:ext uri="{BB962C8B-B14F-4D97-AF65-F5344CB8AC3E}">
        <p14:creationId xmlns:p14="http://schemas.microsoft.com/office/powerpoint/2010/main" val="178153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A2328-6C98-8655-6CFC-547B71FA7BEA}"/>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A990FE7-25E4-D4A8-C199-292CA1472E2B}"/>
              </a:ext>
            </a:extLst>
          </p:cNvPr>
          <p:cNvSpPr>
            <a:spLocks noGrp="1"/>
          </p:cNvSpPr>
          <p:nvPr>
            <p:ph type="title"/>
          </p:nvPr>
        </p:nvSpPr>
        <p:spPr/>
        <p:txBody>
          <a:bodyPr/>
          <a:lstStyle/>
          <a:p>
            <a:r>
              <a:rPr lang="hr" dirty="0"/>
              <a:t>Vježba ChatGPT-a</a:t>
            </a:r>
          </a:p>
        </p:txBody>
      </p:sp>
      <p:sp>
        <p:nvSpPr>
          <p:cNvPr id="5" name="Symbol zastępczy zawartości 4">
            <a:extLst>
              <a:ext uri="{FF2B5EF4-FFF2-40B4-BE49-F238E27FC236}">
                <a16:creationId xmlns:a16="http://schemas.microsoft.com/office/drawing/2014/main" id="{E55613D2-3DFA-2EBA-EE07-6BFF3FA35F75}"/>
              </a:ext>
            </a:extLst>
          </p:cNvPr>
          <p:cNvSpPr>
            <a:spLocks noGrp="1"/>
          </p:cNvSpPr>
          <p:nvPr>
            <p:ph idx="1"/>
          </p:nvPr>
        </p:nvSpPr>
        <p:spPr/>
        <p:txBody>
          <a:bodyPr>
            <a:normAutofit/>
          </a:bodyPr>
          <a:lstStyle/>
          <a:p>
            <a:r>
              <a:rPr lang="hr" sz="1800" dirty="0"/>
              <a:t>Ako želite, pokušajte pitati ChatGPT za različite vrste analiza koje smo proveli u našim vježbama.</a:t>
            </a:r>
          </a:p>
          <a:p>
            <a:r>
              <a:rPr lang="hr" sz="1800" dirty="0"/>
              <a:t>Važno je navesti koje varijable imate, koju metodu želite koristiti i pružiti ChatGPT-u što želite postići.</a:t>
            </a:r>
          </a:p>
          <a:p>
            <a:r>
              <a:rPr lang="hr" sz="1800" dirty="0"/>
              <a:t>Budite oprezni, jer ponekad kod koji dobijete možda neće raditi. U tom slučaju provjerite grešku koju SPSS prikazuje i pošaljite je ChatGPT-u radi pronalaska mogućeg rješenja.</a:t>
            </a:r>
          </a:p>
          <a:p>
            <a:r>
              <a:rPr lang="hr" sz="1800" dirty="0"/>
              <a:t>Uključite dobiveno rješenje u sintaksu i ponovno pokrenite skriptu.</a:t>
            </a:r>
          </a:p>
          <a:p>
            <a:r>
              <a:rPr lang="hr" sz="1800"/>
              <a:t>Ovaj pristup olakšava provođenje analize jer možete promijeniti samo nekoliko riječi u sintaksi, umjesto da kliknete i otvorite putem konvencionalnog pristupa.</a:t>
            </a:r>
            <a:endParaRPr lang="pl-PL" sz="1800" dirty="0"/>
          </a:p>
        </p:txBody>
      </p:sp>
    </p:spTree>
    <p:extLst>
      <p:ext uri="{BB962C8B-B14F-4D97-AF65-F5344CB8AC3E}">
        <p14:creationId xmlns:p14="http://schemas.microsoft.com/office/powerpoint/2010/main" val="215800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err="1"/>
              <a:t>Sažetak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 sz="2000" dirty="0"/>
              <a:t>Postoji više alata umjetne inteligencije koji se mogu koristiti za pomoć u procesima automatizacije i modeliranju u logistici i poslovnim sektorima povezanim sa statistikom.</a:t>
            </a:r>
          </a:p>
          <a:p>
            <a:r>
              <a:rPr lang="hr" sz="2000" dirty="0"/>
              <a:t>Većina postojećih AI alata teži jednostavnosti korištenja, korisničkom sučelju te pružanju sveobuhvatne analize i rezultata ljudima s ograničenim ili nikakvim predznanjem o kodiranju i modeliranju.</a:t>
            </a:r>
          </a:p>
          <a:p>
            <a:r>
              <a:rPr lang="hr" sz="2000" dirty="0"/>
              <a:t>Međutim, alate umjetne inteligencije ne treba smatrati potpuno autonomnima, budući da se i dalje oslanjaju na pristupe učenju i postojeće znanje koje su im pružili kreatori u početnim procesima kodiranja alata.</a:t>
            </a:r>
          </a:p>
          <a:p>
            <a:r>
              <a:rPr lang="hr" sz="2000" dirty="0"/>
              <a:t>Alati umjetne inteligencije razlikuju se po krivulji učenja, mogućnostima i onome što pružaju korisniku, ovisno o njihovim potrebama.</a:t>
            </a:r>
          </a:p>
        </p:txBody>
      </p:sp>
    </p:spTree>
    <p:extLst>
      <p:ext uri="{BB962C8B-B14F-4D97-AF65-F5344CB8AC3E}">
        <p14:creationId xmlns:p14="http://schemas.microsoft.com/office/powerpoint/2010/main" val="329829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90C37-E4E6-685C-636A-DA70B28C86A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AC6E585-ED11-2212-57BD-8388FE1354BE}"/>
              </a:ext>
            </a:extLst>
          </p:cNvPr>
          <p:cNvSpPr>
            <a:spLocks noGrp="1"/>
          </p:cNvSpPr>
          <p:nvPr>
            <p:ph type="title"/>
          </p:nvPr>
        </p:nvSpPr>
        <p:spPr/>
        <p:txBody>
          <a:bodyPr/>
          <a:lstStyle/>
          <a:p>
            <a:r>
              <a:rPr lang="hr" dirty="0"/>
              <a:t>AI alati općenito</a:t>
            </a:r>
          </a:p>
        </p:txBody>
      </p:sp>
      <p:sp>
        <p:nvSpPr>
          <p:cNvPr id="5" name="Symbol zastępczy zawartości 4">
            <a:extLst>
              <a:ext uri="{FF2B5EF4-FFF2-40B4-BE49-F238E27FC236}">
                <a16:creationId xmlns:a16="http://schemas.microsoft.com/office/drawing/2014/main" id="{FAB6207B-AECA-0C62-DEEC-F05C418AACBA}"/>
              </a:ext>
            </a:extLst>
          </p:cNvPr>
          <p:cNvSpPr>
            <a:spLocks noGrp="1"/>
          </p:cNvSpPr>
          <p:nvPr>
            <p:ph idx="1"/>
          </p:nvPr>
        </p:nvSpPr>
        <p:spPr/>
        <p:txBody>
          <a:bodyPr>
            <a:normAutofit/>
          </a:bodyPr>
          <a:lstStyle/>
          <a:p>
            <a:r>
              <a:rPr lang="hr" sz="1800" dirty="0"/>
              <a:t>U ranim počecima (od 1950-ih do 1980-ih), temelji umjetne inteligencije započeli su s algoritmima osmišljenima za logičko zaključivanje i rješavanje problema. Međutim, zbog ograničene računalne snage tehnologije u to vrijeme, tim početnim umjetnom inteligencijom nedostajala je primjena u stvarnom svijetu.</a:t>
            </a:r>
            <a:endParaRPr lang="sl-SI" sz="1800" dirty="0"/>
          </a:p>
          <a:p>
            <a:r>
              <a:rPr lang="hr" sz="1800" dirty="0"/>
              <a:t>Početna umjetna inteligencija poboljšana je integracijom strojnog učenja (od 1990-ih do 2000-ih), što je omogućilo računalima učenje iz postojećih podataka, označavajući pomak od umjetne inteligencije temeljene na pravilima prema pristupima vođenim podacima. Kroz ovaj pristup razvijeni su mnogi istaknuti algoritmi, uključujući stabla odlučivanja, strojeve potpornih vektora i rane neuronske mreže.</a:t>
            </a:r>
            <a:endParaRPr lang="sl-SI" sz="1800" dirty="0"/>
          </a:p>
          <a:p>
            <a:r>
              <a:rPr lang="hr" sz="1800" dirty="0"/>
              <a:t>Slijedeći algoritme strojnog učenja, napredak dubokog učenja i automatskog strojnog učenja učinio je umjetnu inteligenciju dostupnijom (od 2010-ih do danas). Poboljšanjem automatizacije, trenutna umjetna inteligencija može automatizirati odabir i obuku modela, što zauzvrat omogućuje demokratizaciju korištenja umjetne inteligencije.</a:t>
            </a:r>
            <a:endParaRPr lang="pl-PL" sz="1800" dirty="0"/>
          </a:p>
        </p:txBody>
      </p:sp>
    </p:spTree>
    <p:extLst>
      <p:ext uri="{BB962C8B-B14F-4D97-AF65-F5344CB8AC3E}">
        <p14:creationId xmlns:p14="http://schemas.microsoft.com/office/powerpoint/2010/main" val="23732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EC7D-5877-94E4-55BA-41D19AC0E02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7327173-848E-0E17-A095-2A9F31B72D43}"/>
              </a:ext>
            </a:extLst>
          </p:cNvPr>
          <p:cNvSpPr>
            <a:spLocks noGrp="1"/>
          </p:cNvSpPr>
          <p:nvPr>
            <p:ph type="title"/>
          </p:nvPr>
        </p:nvSpPr>
        <p:spPr/>
        <p:txBody>
          <a:bodyPr/>
          <a:lstStyle/>
          <a:p>
            <a:r>
              <a:rPr lang="hr" dirty="0"/>
              <a:t>Literatura</a:t>
            </a:r>
          </a:p>
        </p:txBody>
      </p:sp>
      <p:sp>
        <p:nvSpPr>
          <p:cNvPr id="8" name="Symbol zastępczy zawartości 7">
            <a:extLst>
              <a:ext uri="{FF2B5EF4-FFF2-40B4-BE49-F238E27FC236}">
                <a16:creationId xmlns:a16="http://schemas.microsoft.com/office/drawing/2014/main" id="{3ADF8183-2B40-406F-94A1-2280491EC92D}"/>
              </a:ext>
            </a:extLst>
          </p:cNvPr>
          <p:cNvSpPr>
            <a:spLocks noGrp="1"/>
          </p:cNvSpPr>
          <p:nvPr>
            <p:ph idx="1"/>
          </p:nvPr>
        </p:nvSpPr>
        <p:spPr>
          <a:xfrm>
            <a:off x="1244600" y="1842558"/>
            <a:ext cx="10947400" cy="4278323"/>
          </a:xfrm>
          <a:solidFill>
            <a:schemeClr val="bg1">
              <a:lumMod val="95000"/>
            </a:schemeClr>
          </a:solidFill>
        </p:spPr>
        <p:txBody>
          <a:bodyPr>
            <a:normAutofit fontScale="32500" lnSpcReduction="20000"/>
          </a:bodyPr>
          <a:lstStyle/>
          <a:p>
            <a:r>
              <a:rPr lang="hr" sz="2000" dirty="0" err="1"/>
              <a:t>Mikolov </a:t>
            </a:r>
            <a:r>
              <a:rPr lang="hr" sz="2000" dirty="0"/>
              <a:t>, T., Chen, K., Corrado, G. i Dean, J. (2013). Distribuirani prikazi riječi i fraza i njihova kompozicijska struktura. U Advances in Neural Information Processing Systems, 26, 3111–3119.</a:t>
            </a:r>
            <a:endParaRPr lang="sl-SI" sz="2000" dirty="0"/>
          </a:p>
          <a:p>
            <a:r>
              <a:rPr lang="hr" sz="2000" dirty="0"/>
              <a:t>Goodfellow, I., Bengio, Y. i Courville, A. (2016). Duboko učenje. MIT Press. Ovaj tekst sveobuhvatno pokriva razvoj neuronskih mreža i njihov transformativni utjecaj na alate umjetne inteligencije.</a:t>
            </a:r>
            <a:endParaRPr lang="sl-SI" sz="2000" dirty="0"/>
          </a:p>
          <a:p>
            <a:r>
              <a:rPr lang="hr" sz="2000" dirty="0" err="1"/>
              <a:t>Schmidhuber </a:t>
            </a:r>
            <a:r>
              <a:rPr lang="hr" sz="2000" dirty="0"/>
              <a:t>, J. (2015). Duboko učenje u neuronskim mrežama: Pregled. Neuronske mreže, 61, 85–117.</a:t>
            </a:r>
            <a:endParaRPr lang="sl-SI" sz="2000" dirty="0"/>
          </a:p>
          <a:p>
            <a:r>
              <a:rPr lang="hr" sz="2000" dirty="0"/>
              <a:t>Wang, G., Gunasekaran, A., Ngai, EWT i Papadopoulos, T. (2016). Analiza velikih podataka u logistici i upravljanju lancem opskrbe: Određena istraživanja za istraživanje i primjenu. International Journal of Production Economics, 176, 98–110.</a:t>
            </a:r>
          </a:p>
          <a:p>
            <a:r>
              <a:rPr lang="hr" sz="2000" dirty="0"/>
              <a:t>Dutta, D. i Bose, I. (2015). Upravljanje projektom velikih podataka: Slučaj tvrtke Ramco Cements Limited. International Journal of Production Economics, 165, 293–306. Raspravlja o izazovima integracije umjetne inteligencije i velikih podataka u logističke sustave.</a:t>
            </a:r>
          </a:p>
          <a:p>
            <a:r>
              <a:rPr lang="hr" sz="2000" dirty="0"/>
              <a:t>Zhong, RY, Xu, C., Chen, C. i Huang, GQ (2017). Analiza velikih podataka za fizičke inteligentne proizvodne pogone temeljene na internetu. International Journal of Production Research, 55(9), 2610–2621.</a:t>
            </a:r>
          </a:p>
          <a:p>
            <a:r>
              <a:rPr lang="hr" sz="2000" dirty="0"/>
              <a:t>OpenAI (2024). ChatGPT. Dostupno na: https://openai.com/research/</a:t>
            </a:r>
          </a:p>
          <a:p>
            <a:r>
              <a:rPr lang="hr" sz="2000" dirty="0"/>
              <a:t>Ray, PP (2023). ChatGPT: Sveobuhvatan pregled pozadine, primjena, ključnih izazova, pristranosti, etike, ograničenja i budućeg opsega. Internet stvari i kibernetičko-fizički sustavi, 3, 121-154. https://doi.org/10.1016/j.iotcps.2023.04.003</a:t>
            </a:r>
          </a:p>
          <a:p>
            <a:r>
              <a:rPr lang="hr" sz="2000" dirty="0"/>
              <a:t>Hall, P., Gill, N., Kurka, M. i Phan, W. (2019). Interpretabilnost strojnog učenja s H2O Driverless AI (A. Bartz, ur.). H2O.ai, Inc. http://docs.h2o.ai</a:t>
            </a:r>
          </a:p>
          <a:p>
            <a:r>
              <a:rPr lang="hr" sz="2000" dirty="0"/>
              <a:t>H2O (2024). Demokratizirajte umjetnu inteligenciju. Dostupno na: https://h2o.ai/company/democratize-ai/</a:t>
            </a:r>
          </a:p>
          <a:p>
            <a:r>
              <a:rPr lang="hr" sz="2000" dirty="0"/>
              <a:t>Chen, Y., Liu, X., Gao, L., Zhu, M., Shia, BC, Chen, M., Ye, L. i Qin, L. (2023). Korištenje algoritama automatskog strojnog učenja H2O za identifikaciju prediktora nekorištenja web-baziranih medicinskih kartona među pacijentima u okruženju bogatom podacima: Studija mješovitih metoda. JMIR medical informatics, 11, e41576. https://doi.org/10.2196/41576</a:t>
            </a:r>
          </a:p>
          <a:p>
            <a:r>
              <a:rPr lang="hr" sz="2000" dirty="0"/>
              <a:t>Tableau (verzija 9.1). (2016). Časopis Udruženja medicinskih knjižnica: JMLA, 104(2), 182–183. https://doi.org/10.3163/1536-5050.104.2.022</a:t>
            </a:r>
            <a:endParaRPr lang="sl-SI" sz="2000" dirty="0"/>
          </a:p>
          <a:p>
            <a:r>
              <a:rPr lang="hr" sz="2000" dirty="0"/>
              <a:t>Tableau (2024). Umjetna inteligencija u Tableauu. Dostupno na: https://www.tableau.com/products/artificial-intelligence</a:t>
            </a:r>
          </a:p>
          <a:p>
            <a:r>
              <a:rPr lang="hr" sz="2000" dirty="0"/>
              <a:t>Batt, S., </a:t>
            </a:r>
            <a:r>
              <a:rPr lang="hr" sz="2000" dirty="0" err="1"/>
              <a:t>Grealis </a:t>
            </a:r>
            <a:r>
              <a:rPr lang="hr" sz="2000" dirty="0"/>
              <a:t>, T., Harmon, O. i </a:t>
            </a:r>
            <a:r>
              <a:rPr lang="hr" sz="2000" dirty="0" err="1"/>
              <a:t>Tomolonis </a:t>
            </a:r>
            <a:r>
              <a:rPr lang="hr" sz="2000" dirty="0"/>
              <a:t>, P. (2020). Tablica učenja: Alat za vizualizaciju podataka. Časopis za ekonomsko obrazovanje, 51(3–4), 317–328. https://doi.org/10.1080/00220485.2020.1804503</a:t>
            </a:r>
          </a:p>
          <a:p>
            <a:r>
              <a:rPr lang="hr" sz="2000" dirty="0" err="1"/>
              <a:t>DataRobot </a:t>
            </a:r>
            <a:r>
              <a:rPr lang="hr" sz="2000" dirty="0"/>
              <a:t>(2024). O platformi </a:t>
            </a:r>
            <a:r>
              <a:rPr lang="hr" sz="2000" dirty="0" err="1"/>
              <a:t>DataRobot </a:t>
            </a:r>
            <a:r>
              <a:rPr lang="hr" sz="2000" dirty="0"/>
              <a:t>. Dostupno na: https://www.datarobot.com/platform/</a:t>
            </a:r>
          </a:p>
          <a:p>
            <a:r>
              <a:rPr lang="hr" sz="2000" dirty="0"/>
              <a:t>Chaturvedi, V., Raja Mohammed, KBN (2024). Dinamičko upravljanje zalihama korištenjem umjetne inteligencije: Slučaj na </a:t>
            </a:r>
            <a:r>
              <a:rPr lang="hr" sz="2000" dirty="0" err="1"/>
              <a:t>Datarobotu </a:t>
            </a:r>
            <a:r>
              <a:rPr lang="hr" sz="2000" dirty="0"/>
              <a:t>. U: K, H., Rodriguez, RV, Rege, M., </a:t>
            </a:r>
            <a:r>
              <a:rPr lang="hr" sz="2000" dirty="0" err="1"/>
              <a:t>Piuri </a:t>
            </a:r>
            <a:r>
              <a:rPr lang="hr" sz="2000" dirty="0"/>
              <a:t>, V., Xu, G., Ong, KL. (ur.) Umjetna inteligencija i obrada znanja. AIKP 2023. Komunikacije u računalstvu i informacijskoj znanosti, sv. 2127. Springer, Cham. https://doi.org/10.1007/978-3-031-68617-7_1</a:t>
            </a:r>
          </a:p>
          <a:p>
            <a:r>
              <a:rPr lang="hr" sz="2000" dirty="0"/>
              <a:t>OpenAI (2024). ChatGPT. Dostupno na: https://openai.com/research/</a:t>
            </a:r>
          </a:p>
          <a:p>
            <a:r>
              <a:rPr lang="hr" sz="2000" dirty="0"/>
              <a:t>Ray, PP (2023). ChatGPT: Sveobuhvatan pregled pozadine, primjena, ključnih izazova, pristranosti, etike, ograničenja i budućeg opsega. Internet stvari i kibernetičko-fizički sustavi, 3, 121-154. https://doi.org/10.1016/j.iotcps.2023.04.003</a:t>
            </a:r>
          </a:p>
          <a:p>
            <a:r>
              <a:rPr lang="hr" sz="2000" dirty="0" err="1"/>
              <a:t>Banik </a:t>
            </a:r>
            <a:r>
              <a:rPr lang="hr" sz="2000" dirty="0"/>
              <a:t>, D., Pati, N. i Sharma, A. Sustavno istraživanje i dubinska analiza napretka ChatGPT arhitektura. </a:t>
            </a:r>
            <a:r>
              <a:rPr lang="hr" sz="2000" dirty="0" err="1"/>
              <a:t>Artif</a:t>
            </a:r>
            <a:r>
              <a:rPr lang="hr" sz="2000" dirty="0"/>
              <a:t> </a:t>
            </a:r>
            <a:r>
              <a:rPr lang="hr" sz="2000" dirty="0" err="1"/>
              <a:t>Intell </a:t>
            </a:r>
            <a:r>
              <a:rPr lang="hr" sz="2000" dirty="0"/>
              <a:t>Rev 57, 257 (2024). https://doi.org/10.1007/s10462-024-10832-</a:t>
            </a:r>
            <a:endParaRPr lang="pl-PL" sz="2000" dirty="0"/>
          </a:p>
        </p:txBody>
      </p:sp>
    </p:spTree>
    <p:extLst>
      <p:ext uri="{BB962C8B-B14F-4D97-AF65-F5344CB8AC3E}">
        <p14:creationId xmlns:p14="http://schemas.microsoft.com/office/powerpoint/2010/main" val="926955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 dirty="0"/>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E3310-EC54-3985-A448-088D4F256205}"/>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E8547B3-923C-B1EC-0A0C-6D9173EC5A3B}"/>
              </a:ext>
            </a:extLst>
          </p:cNvPr>
          <p:cNvSpPr>
            <a:spLocks noGrp="1"/>
          </p:cNvSpPr>
          <p:nvPr>
            <p:ph type="title"/>
          </p:nvPr>
        </p:nvSpPr>
        <p:spPr/>
        <p:txBody>
          <a:bodyPr/>
          <a:lstStyle/>
          <a:p>
            <a:r>
              <a:rPr lang="hr" dirty="0"/>
              <a:t>Alati umjetne inteligencije općenito</a:t>
            </a:r>
          </a:p>
        </p:txBody>
      </p:sp>
      <p:sp>
        <p:nvSpPr>
          <p:cNvPr id="5" name="Symbol zastępczy zawartości 4">
            <a:extLst>
              <a:ext uri="{FF2B5EF4-FFF2-40B4-BE49-F238E27FC236}">
                <a16:creationId xmlns:a16="http://schemas.microsoft.com/office/drawing/2014/main" id="{F368C233-3E6E-35BE-330E-AC9A429E95CA}"/>
              </a:ext>
            </a:extLst>
          </p:cNvPr>
          <p:cNvSpPr>
            <a:spLocks noGrp="1"/>
          </p:cNvSpPr>
          <p:nvPr>
            <p:ph idx="1"/>
          </p:nvPr>
        </p:nvSpPr>
        <p:spPr/>
        <p:txBody>
          <a:bodyPr>
            <a:normAutofit/>
          </a:bodyPr>
          <a:lstStyle/>
          <a:p>
            <a:r>
              <a:rPr lang="hr" sz="1800" dirty="0"/>
              <a:t>Alati umjetne inteligencije integriraju se u poslovanje i logistiku zbog nekoliko prednosti, kao što su pojednostavljenje poslovanja, poboljšanje predviđanja i omogućavanje donošenja odluka u stvarnom vremenu. U logistici, umjetna inteligencija podržava optimizaciju ruta, optimizaciju upravljanja zalihama, pripremu predviđanja potražnje i pomoć u drugim ključnim segmentima potrebnim za poboljšanje učinkovitosti lanca opskrbe.</a:t>
            </a:r>
            <a:endParaRPr lang="sl-SI" sz="1800" dirty="0"/>
          </a:p>
          <a:p>
            <a:r>
              <a:rPr lang="hr" sz="1800" dirty="0"/>
              <a:t>Prediktivna analitika također može pomoći tvrtkama u upravljanju razinama zaliha i proaktivnom reagiranju na postojeće fluktuacije potražnje. Logističke tvrtke koriste umjetnu inteligenciju za optimizaciju svojih ruta dostave, što smanjuje potrošnju goriva, povećava profit i poboljšava uslugu za korisnike.</a:t>
            </a:r>
            <a:endParaRPr lang="sl-SI" sz="1800" dirty="0"/>
          </a:p>
          <a:p>
            <a:r>
              <a:rPr lang="hr" sz="1800" dirty="0"/>
              <a:t>Iako integracija umjetne inteligencije u logistiku i poslovanje može pomoći u poboljšanju operativne učinkovitosti i smanjenju troškova, ona također nosi mnoge izazove povezane s privatnošću podataka, algoritamskom transparentnošću i prilagodljivošću naslijeđenih sustava u cijelom lancu opskrbe.</a:t>
            </a:r>
            <a:endParaRPr lang="pl-PL" sz="1800" dirty="0"/>
          </a:p>
        </p:txBody>
      </p:sp>
    </p:spTree>
    <p:extLst>
      <p:ext uri="{BB962C8B-B14F-4D97-AF65-F5344CB8AC3E}">
        <p14:creationId xmlns:p14="http://schemas.microsoft.com/office/powerpoint/2010/main" val="185918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ChatGPT</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 sz="1800" dirty="0"/>
              <a:t>ChatGPT je razvio OpenAI i pokrenuo ga je 2018. godine. U početku se temeljio na modelu GPT-2, a kasnije na iteracijama GPT-3 i GPT-4. OpenAI je imao za cilj stvoriti umjetnu inteligenciju sposobnu razumjeti i generirati tekst sličan ljudskom, premostivši jaz između strojeva i obrade ljudskog jezika.</a:t>
            </a:r>
            <a:endParaRPr lang="sl-SI" sz="1800" dirty="0"/>
          </a:p>
          <a:p>
            <a:r>
              <a:rPr lang="hr" sz="1800" dirty="0"/>
              <a:t>OpenAI, istraživački laboratorij usmjeren na osiguravanje da umjetna inteligencija koristi čovječanstvu, osmislio je ChatGPT kako bi demokratizirao pristup umjetnoj inteligenciji i omogućio zadatke koji su prije zahtijevali specijalizirano znanje.</a:t>
            </a:r>
            <a:endParaRPr lang="sl-SI" sz="1800" dirty="0"/>
          </a:p>
          <a:p>
            <a:r>
              <a:rPr lang="hr" sz="1800" dirty="0"/>
              <a:t>Razvijen za pomoć u raznim tekstualnim zadacima, od odgovaranja na pitanja do generiranja isječaka koda, slika i dokumenata, što ga čini svestranim alatom za učenike, profesionalce i istraživače.</a:t>
            </a:r>
            <a:endParaRPr lang="sl-SI" sz="1800" dirty="0"/>
          </a:p>
          <a:p>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6164599" cy="47730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OpenAI (2024). </a:t>
            </a:r>
            <a:r>
              <a:rPr lang="hr" sz="1200" i="1" dirty="0">
                <a:solidFill>
                  <a:srgbClr val="7F7F7F"/>
                </a:solidFill>
              </a:rPr>
              <a:t>ChatGPT </a:t>
            </a:r>
            <a:r>
              <a:rPr lang="hr" sz="1200" dirty="0">
                <a:solidFill>
                  <a:srgbClr val="7F7F7F"/>
                </a:solidFill>
              </a:rPr>
              <a:t>. Dostupno na: https://openai.com/research/</a:t>
            </a:r>
          </a:p>
          <a:p>
            <a:pPr marL="0" indent="0">
              <a:buFont typeface="Arial" panose="020B0604020202020204" pitchFamily="34" charset="0"/>
              <a:buNone/>
            </a:pPr>
            <a:r>
              <a:rPr lang="hr" sz="1200" dirty="0">
                <a:solidFill>
                  <a:srgbClr val="7F7F7F"/>
                </a:solidFill>
              </a:rPr>
              <a:t>Ray, PP (2023). </a:t>
            </a:r>
            <a:r>
              <a:rPr lang="hr" sz="1200" i="1" dirty="0">
                <a:solidFill>
                  <a:srgbClr val="7F7F7F"/>
                </a:solidFill>
              </a:rPr>
              <a:t>ChatGPT: Sveobuhvatan pregled pozadine, primjena, ključnih izazova, pristranosti, etike, ograničenja i budućeg opsega. Internet stvari i kibernetičko-fizički sustavi </a:t>
            </a:r>
            <a:r>
              <a:rPr lang="hr" sz="1200" dirty="0">
                <a:solidFill>
                  <a:srgbClr val="7F7F7F"/>
                </a:solidFill>
              </a:rPr>
              <a:t>, 3, 121-154. https://doi.org/10.1016/j.iotcps.2023.04.003</a:t>
            </a:r>
            <a:endParaRPr lang="pl-PL" sz="1200" dirty="0">
              <a:solidFill>
                <a:srgbClr val="7F7F7F"/>
              </a:solidFill>
            </a:endParaRPr>
          </a:p>
        </p:txBody>
      </p:sp>
    </p:spTree>
    <p:extLst>
      <p:ext uri="{BB962C8B-B14F-4D97-AF65-F5344CB8AC3E}">
        <p14:creationId xmlns:p14="http://schemas.microsoft.com/office/powerpoint/2010/main" val="195277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hr" dirty="0"/>
              <a:t>Glavna stranica ChatGPT-a</a:t>
            </a:r>
          </a:p>
        </p:txBody>
      </p:sp>
      <p:pic>
        <p:nvPicPr>
          <p:cNvPr id="2052" name="Picture 4" descr="Complete Guide] ChatGPT Login: How to Create an Account, Log In, and  Troubleshoot">
            <a:extLst>
              <a:ext uri="{FF2B5EF4-FFF2-40B4-BE49-F238E27FC236}">
                <a16:creationId xmlns:a16="http://schemas.microsoft.com/office/drawing/2014/main" id="{AE184103-A403-04B0-DCF0-59816D48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8" y="1403546"/>
            <a:ext cx="7367155" cy="46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69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D9B0-AC67-E690-80D5-AA125C35A33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569DC256-6F66-1F76-AE59-44B5E3150D78}"/>
              </a:ext>
            </a:extLst>
          </p:cNvPr>
          <p:cNvSpPr>
            <a:spLocks noGrp="1"/>
          </p:cNvSpPr>
          <p:nvPr>
            <p:ph type="title"/>
          </p:nvPr>
        </p:nvSpPr>
        <p:spPr/>
        <p:txBody>
          <a:bodyPr/>
          <a:lstStyle/>
          <a:p>
            <a:r>
              <a:rPr lang="hr" dirty="0"/>
              <a:t>ChatGPT</a:t>
            </a:r>
          </a:p>
        </p:txBody>
      </p:sp>
      <p:sp>
        <p:nvSpPr>
          <p:cNvPr id="5" name="Symbol zastępczy zawartości 4">
            <a:extLst>
              <a:ext uri="{FF2B5EF4-FFF2-40B4-BE49-F238E27FC236}">
                <a16:creationId xmlns:a16="http://schemas.microsoft.com/office/drawing/2014/main" id="{B9913620-EBC5-EFF3-A8BA-2B8C07CE75E9}"/>
              </a:ext>
            </a:extLst>
          </p:cNvPr>
          <p:cNvSpPr>
            <a:spLocks noGrp="1"/>
          </p:cNvSpPr>
          <p:nvPr>
            <p:ph idx="1"/>
          </p:nvPr>
        </p:nvSpPr>
        <p:spPr/>
        <p:txBody>
          <a:bodyPr>
            <a:normAutofit/>
          </a:bodyPr>
          <a:lstStyle/>
          <a:p>
            <a:r>
              <a:rPr lang="hr" sz="1800" dirty="0"/>
              <a:t>ChatGPT pokreće Generativni Pre-Trained Transformer (skraćeno GPT) arhitektura koja koristi duboko učenje i model transformatorske neuronske mreže za generiranje koherentnih odgovora.</a:t>
            </a:r>
            <a:endParaRPr lang="sl-SI" sz="1800" dirty="0"/>
          </a:p>
          <a:p>
            <a:r>
              <a:rPr lang="hr" sz="1800" dirty="0"/>
              <a:t>Koristi strukturu neuronske mreže koja se koristi kao mehanizam pažnje koji procjenjuje relevantnost različitih riječi u nizu (korisnički upit) i vješt je u održavanju konteksta tijekom dugih razgovora.</a:t>
            </a:r>
            <a:endParaRPr lang="sl-SI" sz="1800" dirty="0"/>
          </a:p>
          <a:p>
            <a:r>
              <a:rPr lang="hr" sz="1800" dirty="0"/>
              <a:t>Obučen je za integraciju raznolikih skupova podataka, prvenstveno iz internetskih tekstualnih izvora, što alatu omogućuje da odgovori na širok raspon tema koje je naučio.</a:t>
            </a:r>
            <a:endParaRPr lang="sl-SI" sz="1800" dirty="0"/>
          </a:p>
          <a:p>
            <a:r>
              <a:rPr lang="hr" sz="1800" dirty="0"/>
              <a:t>Model je prošao kroz nekoliko evolucija (nadogradnji), pri čemu je svaka verzija uključivala veće i novije skupove podataka i poboljšane arhitekture, što je zauzvrat povećalo njegovu točnost i koherentnost u odgovorima.</a:t>
            </a:r>
            <a:endParaRPr lang="sl-SI" sz="1800" dirty="0"/>
          </a:p>
          <a:p>
            <a:endParaRPr lang="pl-PL" sz="1800" dirty="0"/>
          </a:p>
        </p:txBody>
      </p:sp>
      <p:sp>
        <p:nvSpPr>
          <p:cNvPr id="6" name="Symbol zastępczy zawartości 4">
            <a:extLst>
              <a:ext uri="{FF2B5EF4-FFF2-40B4-BE49-F238E27FC236}">
                <a16:creationId xmlns:a16="http://schemas.microsoft.com/office/drawing/2014/main" id="{E08D6C04-3EAB-FDD0-6DE8-FABF5E23A184}"/>
              </a:ext>
            </a:extLst>
          </p:cNvPr>
          <p:cNvSpPr txBox="1">
            <a:spLocks/>
          </p:cNvSpPr>
          <p:nvPr/>
        </p:nvSpPr>
        <p:spPr>
          <a:xfrm>
            <a:off x="702732" y="5864033"/>
            <a:ext cx="4580467" cy="4773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err="1">
                <a:solidFill>
                  <a:srgbClr val="7F7F7F"/>
                </a:solidFill>
              </a:rPr>
              <a:t>Banik </a:t>
            </a:r>
            <a:r>
              <a:rPr lang="hr" sz="1200" dirty="0">
                <a:solidFill>
                  <a:srgbClr val="7F7F7F"/>
                </a:solidFill>
              </a:rPr>
              <a:t>, D., Pati, N. i Sharma, A. </a:t>
            </a:r>
            <a:r>
              <a:rPr lang="hr" sz="1200" i="1" dirty="0">
                <a:solidFill>
                  <a:srgbClr val="7F7F7F"/>
                </a:solidFill>
              </a:rPr>
              <a:t>Sustavno istraživanje i dubinska analiza napretka ChatGPT arhitektura. </a:t>
            </a:r>
            <a:r>
              <a:rPr lang="hr" sz="1200" i="1" dirty="0" err="1">
                <a:solidFill>
                  <a:srgbClr val="7F7F7F"/>
                </a:solidFill>
              </a:rPr>
              <a:t>Artif</a:t>
            </a:r>
            <a:r>
              <a:rPr lang="hr" sz="1200" i="1" dirty="0">
                <a:solidFill>
                  <a:srgbClr val="7F7F7F"/>
                </a:solidFill>
              </a:rPr>
              <a:t> </a:t>
            </a:r>
            <a:r>
              <a:rPr lang="hr" sz="1200" i="1" dirty="0" err="1">
                <a:solidFill>
                  <a:srgbClr val="7F7F7F"/>
                </a:solidFill>
              </a:rPr>
              <a:t>Intell </a:t>
            </a:r>
            <a:r>
              <a:rPr lang="hr" sz="1200" i="1" dirty="0">
                <a:solidFill>
                  <a:srgbClr val="7F7F7F"/>
                </a:solidFill>
              </a:rPr>
              <a:t>Rev </a:t>
            </a:r>
            <a:r>
              <a:rPr lang="hr" sz="1200" dirty="0">
                <a:solidFill>
                  <a:srgbClr val="7F7F7F"/>
                </a:solidFill>
              </a:rPr>
              <a:t>57, 257 (2024). https://doi.org/10.1007/s10462-024-10832-0</a:t>
            </a:r>
          </a:p>
          <a:p>
            <a:pPr marL="0" indent="0">
              <a:buFont typeface="Arial" panose="020B0604020202020204" pitchFamily="34" charset="0"/>
              <a:buNone/>
            </a:pPr>
            <a:endParaRPr lang="en-US" sz="1200" dirty="0">
              <a:solidFill>
                <a:srgbClr val="7F7F7F"/>
              </a:solidFill>
            </a:endParaRPr>
          </a:p>
        </p:txBody>
      </p:sp>
    </p:spTree>
    <p:extLst>
      <p:ext uri="{BB962C8B-B14F-4D97-AF65-F5344CB8AC3E}">
        <p14:creationId xmlns:p14="http://schemas.microsoft.com/office/powerpoint/2010/main" val="212377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A66CB-7599-D049-C090-A6386C956F2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55B4FAF3-8F55-9776-94DE-1806DFEECF13}"/>
              </a:ext>
            </a:extLst>
          </p:cNvPr>
          <p:cNvSpPr>
            <a:spLocks noGrp="1"/>
          </p:cNvSpPr>
          <p:nvPr>
            <p:ph type="title"/>
          </p:nvPr>
        </p:nvSpPr>
        <p:spPr/>
        <p:txBody>
          <a:bodyPr/>
          <a:lstStyle/>
          <a:p>
            <a:r>
              <a:rPr lang="hr" dirty="0"/>
              <a:t>ChatGPT</a:t>
            </a:r>
          </a:p>
        </p:txBody>
      </p:sp>
      <p:sp>
        <p:nvSpPr>
          <p:cNvPr id="5" name="Symbol zastępczy zawartości 4">
            <a:extLst>
              <a:ext uri="{FF2B5EF4-FFF2-40B4-BE49-F238E27FC236}">
                <a16:creationId xmlns:a16="http://schemas.microsoft.com/office/drawing/2014/main" id="{EA0BB90A-8A8C-9E5B-360C-F05927215C5A}"/>
              </a:ext>
            </a:extLst>
          </p:cNvPr>
          <p:cNvSpPr>
            <a:spLocks noGrp="1"/>
          </p:cNvSpPr>
          <p:nvPr>
            <p:ph idx="1"/>
          </p:nvPr>
        </p:nvSpPr>
        <p:spPr/>
        <p:txBody>
          <a:bodyPr>
            <a:normAutofit/>
          </a:bodyPr>
          <a:lstStyle/>
          <a:p>
            <a:r>
              <a:rPr lang="hr" sz="1800" dirty="0"/>
              <a:t>To je jedan od najčešće korištenih alata umjetne inteligencije zbog svoje dostupnosti, jednostavnosti i lakoće korištenja. U obrazovnim okruženjima se široko koristi za objašnjenje koncepata, smjernice o softveru, pisanju, generiranju koda i rješavanju problema. Studentima i profesionalcima u područjima poput statistike, programiranja i poslovne analitike može pomoći u rješavanju problema.</a:t>
            </a:r>
            <a:endParaRPr lang="sl-SI" sz="1800" dirty="0"/>
          </a:p>
          <a:p>
            <a:r>
              <a:rPr lang="hr" sz="1800" dirty="0"/>
              <a:t>U industrijskom ili poslovnom kontekstu koristi se za automatizaciju korisničke podrške, pružanje personaliziranih preporuka, pomoć u uredskom radu i rješavanje drugih internih upita.</a:t>
            </a:r>
            <a:endParaRPr lang="sl-SI" sz="1800" dirty="0"/>
          </a:p>
          <a:p>
            <a:r>
              <a:rPr lang="hr" sz="1800" dirty="0"/>
              <a:t>Također se koristi kao virtualni učitelj, pružajući učenicima vođeni razgovor na temelju korisničkih upita, nudeći uvide, pomažući s vježbama i podržavajući istraživanje.</a:t>
            </a:r>
            <a:endParaRPr lang="sl-SI" sz="1800" dirty="0"/>
          </a:p>
          <a:p>
            <a:r>
              <a:rPr lang="hr" sz="1800" dirty="0"/>
              <a:t>Iako alat postaje pouzdaniji sa svakom nadogradnjom, pogreške su i dalje moguće. Korisnicima se savjetuje da testiraju i provjere svoje odgovore prije nego što ih koriste u važnim istraživanjima (generiranje koda, informacijske pozadine).</a:t>
            </a:r>
            <a:endParaRPr lang="pl-PL" sz="1800" dirty="0"/>
          </a:p>
        </p:txBody>
      </p:sp>
    </p:spTree>
    <p:extLst>
      <p:ext uri="{BB962C8B-B14F-4D97-AF65-F5344CB8AC3E}">
        <p14:creationId xmlns:p14="http://schemas.microsoft.com/office/powerpoint/2010/main" val="21950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E0A5C-EE84-B0CA-FAD0-93AB8459C92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6D7F5EE-1352-7F76-4DA0-1DCC365109ED}"/>
              </a:ext>
            </a:extLst>
          </p:cNvPr>
          <p:cNvSpPr>
            <a:spLocks noGrp="1"/>
          </p:cNvSpPr>
          <p:nvPr>
            <p:ph type="title"/>
          </p:nvPr>
        </p:nvSpPr>
        <p:spPr/>
        <p:txBody>
          <a:bodyPr/>
          <a:lstStyle/>
          <a:p>
            <a:r>
              <a:rPr lang="hr" dirty="0"/>
              <a:t>ChatGPT - Primjer</a:t>
            </a:r>
          </a:p>
        </p:txBody>
      </p:sp>
      <p:sp>
        <p:nvSpPr>
          <p:cNvPr id="5" name="Symbol zastępczy zawartości 4">
            <a:extLst>
              <a:ext uri="{FF2B5EF4-FFF2-40B4-BE49-F238E27FC236}">
                <a16:creationId xmlns:a16="http://schemas.microsoft.com/office/drawing/2014/main" id="{C1D49BAA-BD14-2F45-3739-90409875FC20}"/>
              </a:ext>
            </a:extLst>
          </p:cNvPr>
          <p:cNvSpPr>
            <a:spLocks noGrp="1"/>
          </p:cNvSpPr>
          <p:nvPr>
            <p:ph idx="1"/>
          </p:nvPr>
        </p:nvSpPr>
        <p:spPr/>
        <p:txBody>
          <a:bodyPr>
            <a:normAutofit/>
          </a:bodyPr>
          <a:lstStyle/>
          <a:p>
            <a:r>
              <a:rPr lang="hr" sz="1800" dirty="0"/>
              <a:t>Tvrtka za e-učenje željela je stvoriti automatiziranu podršku za studente koji koriste SPSS.</a:t>
            </a:r>
            <a:endParaRPr lang="sl-SI" sz="1800" dirty="0"/>
          </a:p>
          <a:p>
            <a:r>
              <a:rPr lang="hr" sz="1800" dirty="0"/>
              <a:t>Studenti su često tražili pomoć sa sintaksom i statističkom interpretacijom SPSS-a, ali ručna podrška zaposlenika bila je dugotrajna i skupa.</a:t>
            </a:r>
            <a:endParaRPr lang="sl-SI" sz="1800" dirty="0"/>
          </a:p>
          <a:p>
            <a:r>
              <a:rPr lang="hr" sz="1800" dirty="0"/>
              <a:t>Integracijom ChatGPT modela u platformu za e-učenje, tvrtka je pružila podršku u stvarnom vremenu. Studenti su mogli razgovarati s botom u stvarnom vremenu, postavljati pitanja, davati informacije i isječke svojih kodova, postavljati pitanja o rezultatima statističkih testova i dobivati brze odgovore.</a:t>
            </a:r>
            <a:endParaRPr lang="sl-SI" sz="1800" dirty="0"/>
          </a:p>
          <a:p>
            <a:r>
              <a:rPr lang="hr" sz="1800" dirty="0"/>
              <a:t>Smanjenjem broja manje složenih upita studenata, zaposlenici su imali više vremena usredotočiti se na složenije izazove s kojima su se suočavali. To je, zauzvrat, smanjilo vrijeme odgovora, studentima pružilo priliku za samostalno učenje i poboljšalo zadovoljstvo korisnika.</a:t>
            </a:r>
            <a:endParaRPr lang="pl-PL" sz="1800" dirty="0"/>
          </a:p>
        </p:txBody>
      </p:sp>
    </p:spTree>
    <p:extLst>
      <p:ext uri="{BB962C8B-B14F-4D97-AF65-F5344CB8AC3E}">
        <p14:creationId xmlns:p14="http://schemas.microsoft.com/office/powerpoint/2010/main" val="309280634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aca9c3aed638770792e41d51f5b3002c">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79197615d40f596e549fe3ba82ec0f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purl.org/dc/dcmitype/"/>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schemas.microsoft.com/office/infopath/2007/PartnerControls"/>
    <ds:schemaRef ds:uri="d9bddfac-6dc9-4958-8f35-4d0da3af229b"/>
    <ds:schemaRef ds:uri="a92fe6ce-cc5e-4661-b3e6-d9d5535f70b5"/>
    <ds:schemaRef ds:uri="http://schemas.microsoft.com/office/2006/metadata/properties"/>
  </ds:schemaRefs>
</ds:datastoreItem>
</file>

<file path=customXml/itemProps2.xml><?xml version="1.0" encoding="utf-8"?>
<ds:datastoreItem xmlns:ds="http://schemas.openxmlformats.org/officeDocument/2006/customXml" ds:itemID="{8A4B5C8D-EB89-43B7-99DE-3849A33FC3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2928</TotalTime>
  <Words>4120</Words>
  <Application>Microsoft Office PowerPoint</Application>
  <PresentationFormat>Panoramiczny</PresentationFormat>
  <Paragraphs>170</Paragraphs>
  <Slides>32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32</vt:i4>
      </vt:variant>
    </vt:vector>
  </HeadingPairs>
  <TitlesOfParts>
    <vt:vector size="36" baseType="lpstr">
      <vt:lpstr>Arial</vt:lpstr>
      <vt:lpstr>Calibri</vt:lpstr>
      <vt:lpstr>Tahoma</vt:lpstr>
      <vt:lpstr>Motyw pakietu Office</vt:lpstr>
      <vt:lpstr>Alati umjetne inteligencije</vt:lpstr>
      <vt:lpstr>Dnevni red</vt:lpstr>
      <vt:lpstr>AI alati općenito</vt:lpstr>
      <vt:lpstr>Alati umjetne inteligencije općenito</vt:lpstr>
      <vt:lpstr>ChatGPT</vt:lpstr>
      <vt:lpstr>Glavna stranica ChatGPT-a</vt:lpstr>
      <vt:lpstr>ChatGPT</vt:lpstr>
      <vt:lpstr>ChatGPT</vt:lpstr>
      <vt:lpstr>ChatGPT - Primjer</vt:lpstr>
      <vt:lpstr>DataRobot</vt:lpstr>
      <vt:lpstr>Platforma DataRobot</vt:lpstr>
      <vt:lpstr>DataRobot</vt:lpstr>
      <vt:lpstr>DataRobot</vt:lpstr>
      <vt:lpstr>Primjer DataRobota</vt:lpstr>
      <vt:lpstr>Tableau s TabPy-jem</vt:lpstr>
      <vt:lpstr>Tableau s TabPy-jem</vt:lpstr>
      <vt:lpstr>Tableau s TabPy-jem</vt:lpstr>
      <vt:lpstr>Tableau s TabPy-jem</vt:lpstr>
      <vt:lpstr>Tableau s TabPy-jem - primjer</vt:lpstr>
      <vt:lpstr>H2O.ai</vt:lpstr>
      <vt:lpstr>H2O.ai platforma</vt:lpstr>
      <vt:lpstr>H2O.ai</vt:lpstr>
      <vt:lpstr>H2O.ai</vt:lpstr>
      <vt:lpstr>H2O.ai - Primjer</vt:lpstr>
      <vt:lpstr>Vježba ChatGPT-a</vt:lpstr>
      <vt:lpstr>Vježba ChatGPT-a</vt:lpstr>
      <vt:lpstr>Vježba ChatGPT-a</vt:lpstr>
      <vt:lpstr>Vježba ChatGPT-a</vt:lpstr>
      <vt:lpstr>Sažetak</vt:lpstr>
      <vt:lpstr>Literatura</vt:lpstr>
      <vt:lpstr>Authors:  Sanja Bojić, Kristijan Brglez , Maja Fošner, Roman Gumzej, Rebeka Kovačič Lukman, Benjamin Marcen, Marinko Maslarić, Boško Matović, Dejan Mirčetić  Final version: June 2025</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38</cp:revision>
  <dcterms:created xsi:type="dcterms:W3CDTF">2023-07-06T12:09:08Z</dcterms:created>
  <dcterms:modified xsi:type="dcterms:W3CDTF">2025-11-06T10:47:26Z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