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2" r:id="rId8"/>
    <p:sldId id="293" r:id="rId9"/>
    <p:sldId id="294" r:id="rId10"/>
    <p:sldId id="267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1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3" r:id="rId32"/>
    <p:sldId id="284" r:id="rId33"/>
    <p:sldId id="285" r:id="rId34"/>
    <p:sldId id="266" r:id="rId35"/>
    <p:sldId id="335" r:id="rId36"/>
    <p:sldId id="263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E5502-2E1E-2312-0DF8-498C58D82DBA}" v="4" dt="2025-10-16T07:17:39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Toboła" userId="S::atobola_wslonline.onmicrosoft.com#ext#@putpoznanpl.onmicrosoft.com::e1e59dd0-8fb1-4369-89de-9f1b53c22841" providerId="AD" clId="Web-{1EFE5502-2E1E-2312-0DF8-498C58D82DBA}"/>
    <pc:docChg chg="modSld">
      <pc:chgData name="Adrianna Toboła" userId="S::atobola_wslonline.onmicrosoft.com#ext#@putpoznanpl.onmicrosoft.com::e1e59dd0-8fb1-4369-89de-9f1b53c22841" providerId="AD" clId="Web-{1EFE5502-2E1E-2312-0DF8-498C58D82DBA}" dt="2025-10-16T07:17:37.504" v="0" actId="20577"/>
      <pc:docMkLst>
        <pc:docMk/>
      </pc:docMkLst>
      <pc:sldChg chg="modSp">
        <pc:chgData name="Adrianna Toboła" userId="S::atobola_wslonline.onmicrosoft.com#ext#@putpoznanpl.onmicrosoft.com::e1e59dd0-8fb1-4369-89de-9f1b53c22841" providerId="AD" clId="Web-{1EFE5502-2E1E-2312-0DF8-498C58D82DBA}" dt="2025-10-16T07:17:37.504" v="0" actId="20577"/>
        <pc:sldMkLst>
          <pc:docMk/>
          <pc:sldMk cId="2920479427" sldId="256"/>
        </pc:sldMkLst>
        <pc:spChg chg="mod">
          <ac:chgData name="Adrianna Toboła" userId="S::atobola_wslonline.onmicrosoft.com#ext#@putpoznanpl.onmicrosoft.com::e1e59dd0-8fb1-4369-89de-9f1b53c22841" providerId="AD" clId="Web-{1EFE5502-2E1E-2312-0DF8-498C58D82DBA}" dt="2025-10-16T07:17:37.504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E0D6E9-AD06-D042-808A-11D75A1718B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37729" y="6254980"/>
            <a:ext cx="3695912" cy="5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visualization methods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1DEE13-F3C0-6D2D-9BC0-8030EFBC7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34" y="5789997"/>
            <a:ext cx="467791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Enclosure</a:t>
            </a:r>
            <a:endParaRPr lang="hr-HR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If we enclose objects, we will perceive them as a group</a:t>
            </a:r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B9393B5-0D6B-4A35-A1A2-CE9570EB11BB}"/>
              </a:ext>
            </a:extLst>
          </p:cNvPr>
          <p:cNvSpPr txBox="1"/>
          <p:nvPr/>
        </p:nvSpPr>
        <p:spPr>
          <a:xfrm>
            <a:off x="1608666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losure</a:t>
            </a:r>
            <a:endParaRPr lang="hr-HR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Our brain automatically closes certain unfinished objects or lines</a:t>
            </a: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A35F70D-ADE1-2148-2405-22EC524D0A30}"/>
              </a:ext>
            </a:extLst>
          </p:cNvPr>
          <p:cNvSpPr txBox="1"/>
          <p:nvPr/>
        </p:nvSpPr>
        <p:spPr>
          <a:xfrm>
            <a:off x="1608666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Continuity</a:t>
            </a:r>
            <a:endParaRPr lang="hr-HR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Looking at an object, our eyes look for the most logical path and naturally create continuity where it may not be indicated</a:t>
            </a:r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82B18AC-8315-6D74-75BF-ABF808CEFE18}"/>
              </a:ext>
            </a:extLst>
          </p:cNvPr>
          <p:cNvSpPr txBox="1"/>
          <p:nvPr/>
        </p:nvSpPr>
        <p:spPr>
          <a:xfrm>
            <a:off x="1183793" y="65912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Connection</a:t>
            </a:r>
            <a:endParaRPr lang="hr-HR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We perceive </a:t>
            </a:r>
            <a:r>
              <a:rPr lang="hr-HR" sz="2000" dirty="0" err="1"/>
              <a:t>connected</a:t>
            </a:r>
            <a:r>
              <a:rPr lang="en-US" sz="2000" dirty="0"/>
              <a:t> objects as belonging to the same group</a:t>
            </a: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E19F304-D751-BB12-1039-617E7ECAC6DD}"/>
              </a:ext>
            </a:extLst>
          </p:cNvPr>
          <p:cNvSpPr txBox="1"/>
          <p:nvPr/>
        </p:nvSpPr>
        <p:spPr>
          <a:xfrm>
            <a:off x="1608666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how many numbers 7 there are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06" y="2441358"/>
            <a:ext cx="5668186" cy="397514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74B891D-677D-1181-D2D1-169667A0DFDD}"/>
              </a:ext>
            </a:extLst>
          </p:cNvPr>
          <p:cNvSpPr txBox="1"/>
          <p:nvPr/>
        </p:nvSpPr>
        <p:spPr>
          <a:xfrm>
            <a:off x="1257684" y="6520920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now</a:t>
            </a:r>
            <a:r>
              <a:rPr lang="hr-HR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33" y="2497954"/>
            <a:ext cx="5981113" cy="42326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DC231BE-100E-36C1-B5C6-DB20B533DBF3}"/>
              </a:ext>
            </a:extLst>
          </p:cNvPr>
          <p:cNvSpPr txBox="1"/>
          <p:nvPr/>
        </p:nvSpPr>
        <p:spPr>
          <a:xfrm>
            <a:off x="214744" y="6602171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now</a:t>
            </a:r>
            <a:r>
              <a:rPr lang="hr-HR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89" y="2464458"/>
            <a:ext cx="5692580" cy="402841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EA57201-DA9B-ED33-1E25-1C6810186C69}"/>
              </a:ext>
            </a:extLst>
          </p:cNvPr>
          <p:cNvSpPr txBox="1"/>
          <p:nvPr/>
        </p:nvSpPr>
        <p:spPr>
          <a:xfrm>
            <a:off x="1257684" y="6520920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Preattentive</a:t>
            </a:r>
            <a:r>
              <a:rPr lang="hr-HR" dirty="0"/>
              <a:t> </a:t>
            </a:r>
            <a:r>
              <a:rPr lang="hr-HR" dirty="0" err="1"/>
              <a:t>attributes</a:t>
            </a:r>
            <a:endParaRPr lang="hr-HR" dirty="0"/>
          </a:p>
        </p:txBody>
      </p:sp>
      <p:pic>
        <p:nvPicPr>
          <p:cNvPr id="6" name="Picture 5" descr="A group of dots with different sizes&#10;&#10;Description automatically generated">
            <a:extLst>
              <a:ext uri="{FF2B5EF4-FFF2-40B4-BE49-F238E27FC236}">
                <a16:creationId xmlns:a16="http://schemas.microsoft.com/office/drawing/2014/main" id="{EAB6558B-6B2A-4FAD-23C5-F3B068CE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17" y="1719269"/>
            <a:ext cx="5571808" cy="436879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195B87C-F621-8B6F-8EF6-16B850566725}"/>
              </a:ext>
            </a:extLst>
          </p:cNvPr>
          <p:cNvSpPr txBox="1"/>
          <p:nvPr/>
        </p:nvSpPr>
        <p:spPr>
          <a:xfrm>
            <a:off x="1257684" y="6520920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Choosing the right visualization method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step in selecting the appropriate method is a thorough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the data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key messages that we want to convey?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data type?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we working with time-series data, geographic information, or hierarchical structures?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 on:</a:t>
            </a:r>
            <a:endParaRPr lang="hr-HR" sz="20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questions you plan to ask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types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 you want to present and communicate information to others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</a:t>
            </a:r>
            <a:endParaRPr lang="pl-PL" sz="1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Simple text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when you need to provide information about </a:t>
            </a:r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numbers 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(numerical indicators)</a:t>
            </a: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+ short accompanying text</a:t>
            </a: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</a:t>
            </a:r>
            <a:r>
              <a:rPr lang="hr-H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hr-H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 descr="A blue and grey numbers&#10;&#10;Description automatically generated">
            <a:extLst>
              <a:ext uri="{FF2B5EF4-FFF2-40B4-BE49-F238E27FC236}">
                <a16:creationId xmlns:a16="http://schemas.microsoft.com/office/drawing/2014/main" id="{F3165084-E1CC-CC0F-573E-772D92DC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42" y="2759729"/>
            <a:ext cx="4296956" cy="24831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357DD5-5C0C-6131-8D83-3A1AFB72B86A}"/>
              </a:ext>
            </a:extLst>
          </p:cNvPr>
          <p:cNvSpPr txBox="1"/>
          <p:nvPr/>
        </p:nvSpPr>
        <p:spPr>
          <a:xfrm>
            <a:off x="1257684" y="6520920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Understanding of the situation context</a:t>
            </a:r>
            <a:endParaRPr lang="pl-PL" sz="2000" dirty="0"/>
          </a:p>
          <a:p>
            <a:r>
              <a:rPr lang="en-US" sz="2000" dirty="0"/>
              <a:t>Methods of attracting attention</a:t>
            </a:r>
            <a:endParaRPr lang="hr-HR" sz="2000" dirty="0"/>
          </a:p>
          <a:p>
            <a:r>
              <a:rPr lang="en-US" sz="2000" dirty="0"/>
              <a:t>Choosing the right visualization method</a:t>
            </a:r>
            <a:endParaRPr lang="hr-HR" sz="2000" dirty="0"/>
          </a:p>
          <a:p>
            <a:r>
              <a:rPr lang="en-US" sz="2000" dirty="0"/>
              <a:t>The guidelines for good visualization design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if we want to see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values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​​(e.g. through years)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for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values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if we want to display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precise data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(with all decimals)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display data with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units of measure</a:t>
            </a:r>
            <a:endParaRPr lang="hr-HR" sz="24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not suitable for displaying something that the audience will immediately notice, but are useful if you want to display the data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exactly as it is</a:t>
            </a:r>
            <a:endParaRPr lang="hr-HR" sz="24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known, they are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understandable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those who read them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Formating tables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all borders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the table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lighten the gridlines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much as possible or remove them completely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the header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body of the table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 the text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table and header to the left, and the numbers to the right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an </a:t>
            </a:r>
            <a:r>
              <a:rPr lang="en-US" sz="24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level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data detail (e.g. use numbers with one decimal place if this is sufficient to understand the data)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Bar chart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for displaying numerical values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groups or categories </a:t>
            </a:r>
            <a:endParaRPr lang="hr-HR" sz="18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can be oriented vertically or horizontally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effective way to show measures related to discrete items on a nominal or ordinal scale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begin at zero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sales&#10;&#10;Description automatically generated">
            <a:extLst>
              <a:ext uri="{FF2B5EF4-FFF2-40B4-BE49-F238E27FC236}">
                <a16:creationId xmlns:a16="http://schemas.microsoft.com/office/drawing/2014/main" id="{8E7E6882-F3A2-BE3E-0833-1498202D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57" y="3429000"/>
            <a:ext cx="3644485" cy="339857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2924A68-9448-8E65-C2CE-DAB1B41A228F}"/>
              </a:ext>
            </a:extLst>
          </p:cNvPr>
          <p:cNvSpPr txBox="1"/>
          <p:nvPr/>
        </p:nvSpPr>
        <p:spPr>
          <a:xfrm>
            <a:off x="1257684" y="6520920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Line chart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show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of some quantitative value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placed on the y-axis, over time which is positioned on the horizontal x-axis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 line chart should include no more than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lines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EBADCC1D-EB47-3E87-ACE8-60932548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76" y="2512932"/>
            <a:ext cx="4062610" cy="339611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04FE7FA-7E85-44A0-3ED3-8DD28ED5BFA2}"/>
              </a:ext>
            </a:extLst>
          </p:cNvPr>
          <p:cNvSpPr txBox="1"/>
          <p:nvPr/>
        </p:nvSpPr>
        <p:spPr>
          <a:xfrm>
            <a:off x="8249611" y="5968470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Scatterplot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any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two quantitative variables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patterns seen on a scatterplot can be used to interpret the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correlation</a:t>
            </a:r>
            <a:endParaRPr lang="hr-HR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one value decreases as the other increases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 descr="A graph with blue dots&#10;&#10;Description automatically generated">
            <a:extLst>
              <a:ext uri="{FF2B5EF4-FFF2-40B4-BE49-F238E27FC236}">
                <a16:creationId xmlns:a16="http://schemas.microsoft.com/office/drawing/2014/main" id="{BD90C4D2-2248-E49B-BB86-B69DCF95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39" y="2767776"/>
            <a:ext cx="4054940" cy="344781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F73F79D-3816-788B-B12E-25D4D8B39C1F}"/>
              </a:ext>
            </a:extLst>
          </p:cNvPr>
          <p:cNvSpPr txBox="1"/>
          <p:nvPr/>
        </p:nvSpPr>
        <p:spPr>
          <a:xfrm>
            <a:off x="5661317" y="60070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Choropleth map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in shading or coloring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predefined areas to indicate the values or categories in those areas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palette on the choropleth map is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understand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smaller values correspond to lighter colors and larger values to darker colors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5E5B387-E244-CF05-6091-530475557F4B}"/>
              </a:ext>
            </a:extLst>
          </p:cNvPr>
          <p:cNvSpPr txBox="1"/>
          <p:nvPr/>
        </p:nvSpPr>
        <p:spPr>
          <a:xfrm>
            <a:off x="5081863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Heatmap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isualization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data in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tabular format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where colored cells represent the relative magnitude of the numbers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DA89B-00C3-0269-F71D-C03801B8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11" y="2883115"/>
            <a:ext cx="6943362" cy="216827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657EE75-F44E-0E87-36A8-6D29A5FDAA6F}"/>
              </a:ext>
            </a:extLst>
          </p:cNvPr>
          <p:cNvSpPr txBox="1"/>
          <p:nvPr/>
        </p:nvSpPr>
        <p:spPr>
          <a:xfrm>
            <a:off x="4628957" y="5523345"/>
            <a:ext cx="4108643" cy="37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en-US" dirty="0"/>
              <a:t>Author, adapted from Nussbaumer </a:t>
            </a:r>
            <a:r>
              <a:rPr lang="en-US" dirty="0" err="1"/>
              <a:t>Knaflic</a:t>
            </a:r>
            <a:r>
              <a:rPr lang="en-US" dirty="0"/>
              <a:t> (2015)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graph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bar chart with a single black horizontal bar which represents an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value, an additional (vertical) mark for 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 (which we want to achieve) and shaded areas in the background which represent 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 of success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poor, good, excellent)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7F735B8-BA0F-816D-AF71-015016C8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51" y="3507317"/>
            <a:ext cx="5521199" cy="266964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30D83E9-026F-48AC-2FBD-67A398CF2FDD}"/>
              </a:ext>
            </a:extLst>
          </p:cNvPr>
          <p:cNvSpPr txBox="1"/>
          <p:nvPr/>
        </p:nvSpPr>
        <p:spPr>
          <a:xfrm>
            <a:off x="1608666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guidelines</a:t>
            </a:r>
            <a:r>
              <a:rPr lang="hr-HR" dirty="0"/>
              <a:t> for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visualization</a:t>
            </a:r>
            <a:r>
              <a:rPr lang="hr-HR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Choose </a:t>
            </a:r>
            <a:r>
              <a:rPr lang="en-US" sz="2400" b="1" dirty="0">
                <a:solidFill>
                  <a:srgbClr val="1065AB"/>
                </a:solidFill>
              </a:rPr>
              <a:t>appropriate color combination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appropriate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color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schemes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/>
              <a:t>Use </a:t>
            </a:r>
            <a:r>
              <a:rPr lang="hr-HR" sz="2400" dirty="0" err="1"/>
              <a:t>color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sparingly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Consider</a:t>
            </a:r>
            <a:r>
              <a:rPr lang="hr-HR" sz="2400" dirty="0"/>
              <a:t> </a:t>
            </a:r>
            <a:r>
              <a:rPr lang="hr-HR" sz="2400" dirty="0" err="1"/>
              <a:t>color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blindness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Colors</a:t>
            </a:r>
            <a:r>
              <a:rPr lang="hr-HR" sz="2400" dirty="0"/>
              <a:t>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consistent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dirty="0"/>
              <a:t>Use color to </a:t>
            </a:r>
            <a:r>
              <a:rPr lang="en-US" sz="2400" b="1" dirty="0">
                <a:solidFill>
                  <a:srgbClr val="1065AB"/>
                </a:solidFill>
              </a:rPr>
              <a:t>highlight important data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b="1" dirty="0" err="1">
                <a:solidFill>
                  <a:srgbClr val="1065AB"/>
                </a:solidFill>
              </a:rPr>
              <a:t>Keep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it</a:t>
            </a:r>
            <a:r>
              <a:rPr lang="hr-HR" sz="2400" b="1" dirty="0">
                <a:solidFill>
                  <a:srgbClr val="1065AB"/>
                </a:solidFill>
              </a:rPr>
              <a:t> </a:t>
            </a:r>
            <a:r>
              <a:rPr lang="hr-HR" sz="2400" b="1" dirty="0" err="1">
                <a:solidFill>
                  <a:srgbClr val="1065AB"/>
                </a:solidFill>
              </a:rPr>
              <a:t>simple</a:t>
            </a:r>
            <a:endParaRPr lang="hr-HR" sz="24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Color</a:t>
            </a:r>
            <a:r>
              <a:rPr lang="hr-HR" dirty="0"/>
              <a:t> </a:t>
            </a:r>
            <a:r>
              <a:rPr lang="hr-HR" dirty="0" err="1"/>
              <a:t>theory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Color</a:t>
            </a:r>
            <a:r>
              <a:rPr lang="hr-HR" dirty="0"/>
              <a:t> </a:t>
            </a:r>
            <a:r>
              <a:rPr lang="hr-HR" dirty="0" err="1"/>
              <a:t>wheel</a:t>
            </a:r>
            <a:r>
              <a:rPr lang="hr-HR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5D656-191D-2004-1D24-DDC1E30A6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9" y="2724151"/>
            <a:ext cx="11280502" cy="274081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33E45C4-0EEF-700F-7D14-DC3B1B31BA57}"/>
              </a:ext>
            </a:extLst>
          </p:cNvPr>
          <p:cNvSpPr txBox="1"/>
          <p:nvPr/>
        </p:nvSpPr>
        <p:spPr>
          <a:xfrm>
            <a:off x="1608666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</a:t>
            </a:r>
            <a:r>
              <a:rPr lang="en-US" dirty="0"/>
              <a:t>Author, adapted from Lidwell (2023)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visualization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</a:t>
            </a:r>
            <a:r>
              <a:rPr lang="en-US" sz="1800" b="1" dirty="0">
                <a:solidFill>
                  <a:srgbClr val="1065AB"/>
                </a:solidFill>
              </a:rPr>
              <a:t>fundamental component </a:t>
            </a:r>
            <a:r>
              <a:rPr lang="en-US" sz="1800" dirty="0"/>
              <a:t>of business intelligence that helps decision-makers discern trends, outliers, and patterns hidden within raw data</a:t>
            </a:r>
            <a:endParaRPr lang="hr-HR" sz="1800" dirty="0"/>
          </a:p>
          <a:p>
            <a:r>
              <a:rPr lang="en-US" sz="1800" dirty="0"/>
              <a:t>the process of </a:t>
            </a:r>
            <a:r>
              <a:rPr lang="en-US" sz="1800" b="1" dirty="0">
                <a:solidFill>
                  <a:srgbClr val="1065AB"/>
                </a:solidFill>
              </a:rPr>
              <a:t>converting information into a visual context</a:t>
            </a:r>
            <a:r>
              <a:rPr lang="en-US" sz="1800" dirty="0"/>
              <a:t>, like a map or graph, and it is used to make data easier for the human mind to comprehend and draw conclusions from</a:t>
            </a:r>
            <a:endParaRPr lang="hr-HR" sz="1800" dirty="0"/>
          </a:p>
          <a:p>
            <a:r>
              <a:rPr lang="hr-HR" sz="1800" b="1" dirty="0">
                <a:solidFill>
                  <a:srgbClr val="1065AB"/>
                </a:solidFill>
              </a:rPr>
              <a:t>g</a:t>
            </a:r>
            <a:r>
              <a:rPr lang="en-US" sz="1800" b="1" dirty="0" err="1">
                <a:solidFill>
                  <a:srgbClr val="1065AB"/>
                </a:solidFill>
              </a:rPr>
              <a:t>eneral</a:t>
            </a:r>
            <a:r>
              <a:rPr lang="en-US" sz="1800" b="1" dirty="0">
                <a:solidFill>
                  <a:srgbClr val="1065AB"/>
                </a:solidFill>
              </a:rPr>
              <a:t> types </a:t>
            </a:r>
            <a:r>
              <a:rPr lang="en-US" sz="1800" dirty="0"/>
              <a:t>of data visualization are charts, tables, maps, and dashboards </a:t>
            </a:r>
            <a:endParaRPr lang="hr-HR" sz="1800" dirty="0"/>
          </a:p>
          <a:p>
            <a:r>
              <a:rPr lang="hr-HR" sz="1800" dirty="0"/>
              <a:t>v</a:t>
            </a:r>
            <a:r>
              <a:rPr lang="en-US" sz="1800" dirty="0" err="1"/>
              <a:t>isualization</a:t>
            </a:r>
            <a:r>
              <a:rPr lang="en-US" sz="1800" dirty="0"/>
              <a:t> is now more crucial than ever due to the growing popularity of big data and data analysis projects. </a:t>
            </a:r>
            <a:endParaRPr lang="hr-HR" sz="1800" dirty="0"/>
          </a:p>
          <a:p>
            <a:r>
              <a:rPr lang="hr-HR" sz="1800" dirty="0"/>
              <a:t>b</a:t>
            </a:r>
            <a:r>
              <a:rPr lang="en-US" sz="1800" dirty="0" err="1"/>
              <a:t>usinesses</a:t>
            </a:r>
            <a:r>
              <a:rPr lang="en-US" sz="1800" dirty="0"/>
              <a:t> are employing machine learning more and more to collect vast volumes of data that can be challenging and slow to process, understand, and explain.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Color</a:t>
            </a:r>
            <a:r>
              <a:rPr lang="hr-HR" dirty="0"/>
              <a:t> </a:t>
            </a:r>
            <a:r>
              <a:rPr lang="hr-HR" dirty="0" err="1"/>
              <a:t>schemes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D92EC-EEE5-8953-E137-3588BD3E9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9" y="1627376"/>
            <a:ext cx="4373245" cy="42495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Sequential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colors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hr-HR" sz="2000" dirty="0"/>
              <a:t>t</a:t>
            </a:r>
            <a:r>
              <a:rPr lang="en-US" sz="2000" dirty="0"/>
              <a:t>he use of one color from light to dark and is ideal for showing numerical data that progresses from low to high 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Diverging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colors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en-US" sz="2000" dirty="0"/>
              <a:t>useful for highlighting values above or below a midpoint (e.g. profit/loss)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Categorical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colors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en-US" sz="2000" dirty="0"/>
              <a:t>best for categorical data where the colors need to distinguish different groups without implying order or value </a:t>
            </a:r>
            <a:endParaRPr lang="hr-HR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F9A5464-1039-F43C-4952-25865A329430}"/>
              </a:ext>
            </a:extLst>
          </p:cNvPr>
          <p:cNvSpPr txBox="1"/>
          <p:nvPr/>
        </p:nvSpPr>
        <p:spPr>
          <a:xfrm>
            <a:off x="7757971" y="5929842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Wexler</a:t>
            </a:r>
            <a:r>
              <a:rPr lang="pl-PL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visualizations primary goal: to communicate complex information in a way that is accessible and understandable to all audiences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ffective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visualization is a critical component in the process of data-driven decision-making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chapter emphasized the importance of tailoring visualizations to fit the specific needs of the intended audience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houghtful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 representation of data is important to facilitate clearer understanding and communication of complex information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of the situation context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irst</a:t>
            </a:r>
            <a:r>
              <a:rPr lang="en-US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important step </a:t>
            </a:r>
            <a:r>
              <a:rPr lang="en-US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engaging with data visualization techniques and storytelling methods</a:t>
            </a:r>
            <a:endParaRPr lang="hr-HR" sz="3200" dirty="0"/>
          </a:p>
          <a:p>
            <a:r>
              <a:rPr lang="en-US" dirty="0"/>
              <a:t>From the collected and analyzed data, only what is important for the target audience should be displayed</a:t>
            </a:r>
            <a:endParaRPr lang="hr-HR" dirty="0"/>
          </a:p>
          <a:p>
            <a:endParaRPr lang="hr-HR" dirty="0"/>
          </a:p>
          <a:p>
            <a:pPr marL="971550" lvl="1" indent="-514350">
              <a:buFont typeface="+mj-lt"/>
              <a:buAutoNum type="arabicPeriod"/>
            </a:pPr>
            <a:r>
              <a:rPr lang="hr-HR" sz="2800" b="1" u="sng" dirty="0">
                <a:solidFill>
                  <a:srgbClr val="1065AB"/>
                </a:solidFill>
              </a:rPr>
              <a:t>Who</a:t>
            </a:r>
            <a:r>
              <a:rPr lang="hr-HR" sz="2800" b="1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our</a:t>
            </a:r>
            <a:r>
              <a:rPr lang="hr-HR" sz="2800" dirty="0"/>
              <a:t> </a:t>
            </a:r>
            <a:r>
              <a:rPr lang="hr-HR" sz="2800" dirty="0" err="1"/>
              <a:t>target</a:t>
            </a:r>
            <a:r>
              <a:rPr lang="hr-HR" sz="2800" dirty="0"/>
              <a:t> </a:t>
            </a:r>
            <a:r>
              <a:rPr lang="hr-HR" sz="2800" dirty="0" err="1"/>
              <a:t>audience</a:t>
            </a:r>
            <a:endParaRPr lang="hr-HR" sz="2800" dirty="0"/>
          </a:p>
          <a:p>
            <a:pPr marL="971550" lvl="1" indent="-514350">
              <a:buFont typeface="+mj-lt"/>
              <a:buAutoNum type="arabicPeriod"/>
            </a:pPr>
            <a:r>
              <a:rPr lang="hr-HR" sz="2800" b="1" u="sng" dirty="0" err="1">
                <a:solidFill>
                  <a:srgbClr val="1065AB"/>
                </a:solidFill>
              </a:rPr>
              <a:t>What</a:t>
            </a:r>
            <a:r>
              <a:rPr lang="hr-HR" sz="2800" b="1" dirty="0"/>
              <a:t> </a:t>
            </a:r>
            <a:r>
              <a:rPr lang="en-US" sz="2800" dirty="0"/>
              <a:t>do you want your audience to know or do?</a:t>
            </a:r>
            <a:endParaRPr lang="hr-HR" sz="2800" dirty="0"/>
          </a:p>
          <a:p>
            <a:pPr marL="971550" lvl="1" indent="-514350">
              <a:buFont typeface="+mj-lt"/>
              <a:buAutoNum type="arabicPeriod"/>
            </a:pPr>
            <a:r>
              <a:rPr lang="hr-HR" sz="2800" b="1" u="sng" dirty="0">
                <a:solidFill>
                  <a:srgbClr val="1065AB"/>
                </a:solidFill>
              </a:rPr>
              <a:t>How</a:t>
            </a:r>
            <a:r>
              <a:rPr lang="hr-HR" sz="2800" b="1" dirty="0"/>
              <a:t> </a:t>
            </a:r>
            <a:r>
              <a:rPr lang="en-US" sz="2800" dirty="0"/>
              <a:t>do you use data to prove something</a:t>
            </a:r>
            <a:r>
              <a:rPr lang="hr-HR" sz="2800" dirty="0"/>
              <a:t>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Anscombe’s</a:t>
            </a:r>
            <a:r>
              <a:rPr lang="hr-HR" dirty="0"/>
              <a:t> </a:t>
            </a:r>
            <a:r>
              <a:rPr lang="hr-HR" dirty="0" err="1"/>
              <a:t>quartet</a:t>
            </a:r>
            <a:r>
              <a:rPr lang="hr-HR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727132"/>
              </p:ext>
            </p:extLst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Variable</a:t>
                      </a:r>
                      <a:endParaRPr lang="hr-H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hr-HR" dirty="0"/>
                        <a:t>1st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2nd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3rd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4th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Mean</a:t>
                      </a:r>
                      <a:endParaRPr lang="hr-HR" dirty="0"/>
                    </a:p>
                    <a:p>
                      <a:r>
                        <a:rPr lang="hr-HR" dirty="0" err="1"/>
                        <a:t>Variance</a:t>
                      </a:r>
                      <a:endParaRPr lang="hr-HR" dirty="0"/>
                    </a:p>
                    <a:p>
                      <a:r>
                        <a:rPr lang="hr-HR" dirty="0" err="1"/>
                        <a:t>Correlation</a:t>
                      </a:r>
                      <a:endParaRPr lang="hr-HR" dirty="0"/>
                    </a:p>
                    <a:p>
                      <a:r>
                        <a:rPr lang="hr-HR" dirty="0" err="1"/>
                        <a:t>Regression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Anscombe’s</a:t>
            </a:r>
            <a:r>
              <a:rPr lang="hr-HR" dirty="0"/>
              <a:t> </a:t>
            </a:r>
            <a:r>
              <a:rPr lang="hr-HR" dirty="0" err="1"/>
              <a:t>quartet</a:t>
            </a:r>
            <a:r>
              <a:rPr lang="hr-HR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AC7A160-7CD2-E048-1D43-B1CB0E844FBA}"/>
              </a:ext>
            </a:extLst>
          </p:cNvPr>
          <p:cNvSpPr txBox="1"/>
          <p:nvPr/>
        </p:nvSpPr>
        <p:spPr>
          <a:xfrm>
            <a:off x="620376" y="6593304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 of attracting attention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Gestalt</a:t>
            </a:r>
            <a:r>
              <a:rPr lang="hr-HR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hr-HR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principles</a:t>
            </a:r>
            <a:endParaRPr lang="hr-HR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hr-HR" dirty="0" err="1">
                <a:cs typeface="Times New Roman" panose="02020603050405020304" pitchFamily="18" charset="0"/>
              </a:rPr>
              <a:t>Developed</a:t>
            </a:r>
            <a:r>
              <a:rPr lang="en-US" dirty="0">
                <a:cs typeface="Times New Roman" panose="02020603050405020304" pitchFamily="18" charset="0"/>
              </a:rPr>
              <a:t> in 1912</a:t>
            </a:r>
            <a:endParaRPr lang="hr-HR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The goal was to discover </a:t>
            </a:r>
            <a:r>
              <a:rPr lang="en-US" b="1" dirty="0">
                <a:solidFill>
                  <a:srgbClr val="1065AB"/>
                </a:solidFill>
                <a:cs typeface="Times New Roman" panose="02020603050405020304" pitchFamily="18" charset="0"/>
              </a:rPr>
              <a:t>how we perceive patterns</a:t>
            </a:r>
            <a:r>
              <a:rPr lang="en-US" dirty="0">
                <a:cs typeface="Times New Roman" panose="02020603050405020304" pitchFamily="18" charset="0"/>
              </a:rPr>
              <a:t>, shapes and how we organize the information we see</a:t>
            </a:r>
            <a:endParaRPr lang="hr-HR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Gestalt (German) </a:t>
            </a:r>
            <a:r>
              <a:rPr lang="hr-HR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065AB"/>
                </a:solidFill>
                <a:cs typeface="Times New Roman" panose="02020603050405020304" pitchFamily="18" charset="0"/>
              </a:rPr>
              <a:t>pattern</a:t>
            </a:r>
            <a:endParaRPr lang="hr-HR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Gestalt principles revealed that we try to group objects in certain ways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Proximity</a:t>
            </a:r>
            <a:endParaRPr lang="hr-HR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We perceive objects that are close to each other as belonging to a group</a:t>
            </a: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77991B0-18C6-DD31-E592-23AA298AF8F6}"/>
              </a:ext>
            </a:extLst>
          </p:cNvPr>
          <p:cNvSpPr txBox="1"/>
          <p:nvPr/>
        </p:nvSpPr>
        <p:spPr>
          <a:xfrm>
            <a:off x="1608666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Gestalt</a:t>
            </a:r>
            <a:r>
              <a:rPr lang="hr-HR" dirty="0"/>
              <a:t> </a:t>
            </a:r>
            <a:r>
              <a:rPr lang="hr-HR" dirty="0" err="1"/>
              <a:t>principles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imilarity</a:t>
            </a:r>
            <a:r>
              <a:rPr lang="en-US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Our brain groups objects that have the same color, shape, size or direction</a:t>
            </a:r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DE78BCB-F1B8-25F5-4C37-FA863ACBA401}"/>
              </a:ext>
            </a:extLst>
          </p:cNvPr>
          <p:cNvSpPr txBox="1"/>
          <p:nvPr/>
        </p:nvSpPr>
        <p:spPr>
          <a:xfrm>
            <a:off x="1608666" y="6273799"/>
            <a:ext cx="2787843" cy="247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Source: </a:t>
            </a:r>
            <a:r>
              <a:rPr lang="pl-PL" dirty="0" err="1"/>
              <a:t>Schwabish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0DEBC102-DDDD-405F-9073-605596D0E936}"/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1449</Words>
  <Application>Microsoft Office PowerPoint</Application>
  <PresentationFormat>Widescreen</PresentationFormat>
  <Paragraphs>296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Motyw pakietu Office</vt:lpstr>
      <vt:lpstr>Business Intelligence</vt:lpstr>
      <vt:lpstr>Agenda</vt:lpstr>
      <vt:lpstr>Data visualization</vt:lpstr>
      <vt:lpstr>Understanding of the situation context</vt:lpstr>
      <vt:lpstr>Anscombe’s quartet </vt:lpstr>
      <vt:lpstr>Anscombe’s quartet </vt:lpstr>
      <vt:lpstr>Methods of attracting attention</vt:lpstr>
      <vt:lpstr>Gestalt principles</vt:lpstr>
      <vt:lpstr>Gestalt principles</vt:lpstr>
      <vt:lpstr>Gestalt principles</vt:lpstr>
      <vt:lpstr>Gestalt principles</vt:lpstr>
      <vt:lpstr>Gestalt principles</vt:lpstr>
      <vt:lpstr>Gestalt principles</vt:lpstr>
      <vt:lpstr>Preattentive attributes</vt:lpstr>
      <vt:lpstr>Preattentive attributes</vt:lpstr>
      <vt:lpstr>Preattentive attributes</vt:lpstr>
      <vt:lpstr>Preattentive attributes</vt:lpstr>
      <vt:lpstr>Choosing the right visualization method</vt:lpstr>
      <vt:lpstr>Simple text</vt:lpstr>
      <vt:lpstr>Tables</vt:lpstr>
      <vt:lpstr>Formating tables</vt:lpstr>
      <vt:lpstr>Bar chart</vt:lpstr>
      <vt:lpstr>Line chart</vt:lpstr>
      <vt:lpstr>Scatterplot</vt:lpstr>
      <vt:lpstr>Choropleth map</vt:lpstr>
      <vt:lpstr>Heatmap</vt:lpstr>
      <vt:lpstr>Bullet graph</vt:lpstr>
      <vt:lpstr>The guidelines for good visualization design</vt:lpstr>
      <vt:lpstr>Color theory</vt:lpstr>
      <vt:lpstr>Color schemes</vt:lpstr>
      <vt:lpstr>Summary</vt:lpstr>
      <vt:lpstr>Authors:  Dario Šebalj Dejan Mirčetić Michał Adamczak   Final version: June 2025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17</cp:revision>
  <dcterms:created xsi:type="dcterms:W3CDTF">2023-07-06T12:09:08Z</dcterms:created>
  <dcterms:modified xsi:type="dcterms:W3CDTF">2025-10-16T07:17:41Z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