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92" r:id="rId8"/>
    <p:sldId id="293" r:id="rId9"/>
    <p:sldId id="294" r:id="rId10"/>
    <p:sldId id="267" r:id="rId11"/>
    <p:sldId id="296" r:id="rId12"/>
    <p:sldId id="295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281" r:id="rId22"/>
    <p:sldId id="282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2" r:id="rId31"/>
    <p:sldId id="283" r:id="rId32"/>
    <p:sldId id="284" r:id="rId33"/>
    <p:sldId id="285" r:id="rId34"/>
    <p:sldId id="266" r:id="rId35"/>
    <p:sldId id="335" r:id="rId36"/>
    <p:sldId id="263" r:id="rId3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FE5502-2E1E-2312-0DF8-498C58D82DBA}" v="4" dt="2025-10-16T07:17:39.4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83" d="100"/>
          <a:sy n="83" d="100"/>
        </p:scale>
        <p:origin x="60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rianna Toboła" userId="S::atobola_wslonline.onmicrosoft.com#ext#@putpoznanpl.onmicrosoft.com::e1e59dd0-8fb1-4369-89de-9f1b53c22841" providerId="AD" clId="Web-{1EFE5502-2E1E-2312-0DF8-498C58D82DBA}"/>
    <pc:docChg chg="modSld">
      <pc:chgData name="Adrianna Toboła" userId="S::atobola_wslonline.onmicrosoft.com#ext#@putpoznanpl.onmicrosoft.com::e1e59dd0-8fb1-4369-89de-9f1b53c22841" providerId="AD" clId="Web-{1EFE5502-2E1E-2312-0DF8-498C58D82DBA}" dt="2025-10-16T07:17:37.504" v="0" actId="20577"/>
      <pc:docMkLst>
        <pc:docMk/>
      </pc:docMkLst>
      <pc:sldChg chg="modSp">
        <pc:chgData name="Adrianna Toboła" userId="S::atobola_wslonline.onmicrosoft.com#ext#@putpoznanpl.onmicrosoft.com::e1e59dd0-8fb1-4369-89de-9f1b53c22841" providerId="AD" clId="Web-{1EFE5502-2E1E-2312-0DF8-498C58D82DBA}" dt="2025-10-16T07:17:37.504" v="0" actId="20577"/>
        <pc:sldMkLst>
          <pc:docMk/>
          <pc:sldMk cId="2920479427" sldId="256"/>
        </pc:sldMkLst>
        <pc:spChg chg="mod">
          <ac:chgData name="Adrianna Toboła" userId="S::atobola_wslonline.onmicrosoft.com#ext#@putpoznanpl.onmicrosoft.com::e1e59dd0-8fb1-4369-89de-9f1b53c22841" providerId="AD" clId="Web-{1EFE5502-2E1E-2312-0DF8-498C58D82DBA}" dt="2025-10-16T07:17:37.504" v="0" actId="20577"/>
          <ac:spMkLst>
            <pc:docMk/>
            <pc:sldMk cId="2920479427" sldId="256"/>
            <ac:spMk id="5" creationId="{9AC256C7-DE57-3D54-E589-F59329555D7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7E0D6E9-AD06-D042-808A-11D75A1718B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737729" y="6254980"/>
            <a:ext cx="3695912" cy="53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Business Intelligence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Business Analytics Skills </a:t>
            </a:r>
            <a:b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for the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Future-proof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/>
              <a:ea typeface="Tahoma"/>
              <a:cs typeface="Tahoma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F3823DD-8D25-872F-C72C-4C503464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38402"/>
            <a:ext cx="1079500" cy="109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 visualization methods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Lecture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D1DEE13-F3C0-6D2D-9BC0-8030EFBC77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0634" y="5789997"/>
            <a:ext cx="4677910" cy="6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Gestalt</a:t>
            </a:r>
            <a:r>
              <a:rPr lang="hr-HR" dirty="0"/>
              <a:t> </a:t>
            </a:r>
            <a:r>
              <a:rPr lang="hr-HR" dirty="0" err="1"/>
              <a:t>principles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b="1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Enclosure</a:t>
            </a:r>
            <a:endParaRPr lang="hr-HR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/>
              <a:t>If we enclose objects, we will perceive them as a group</a:t>
            </a:r>
            <a:endParaRPr lang="hr-HR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89BE8B-3A10-C96D-5116-E2BD9CA61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683" y="2869707"/>
            <a:ext cx="4749866" cy="3211512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1B9393B5-0D6B-4A35-A1A2-CE9570EB11BB}"/>
              </a:ext>
            </a:extLst>
          </p:cNvPr>
          <p:cNvSpPr txBox="1"/>
          <p:nvPr/>
        </p:nvSpPr>
        <p:spPr>
          <a:xfrm>
            <a:off x="1608666" y="6273799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</a:t>
            </a:r>
            <a:r>
              <a:rPr lang="pl-PL" dirty="0" err="1"/>
              <a:t>Schwabish</a:t>
            </a:r>
            <a:r>
              <a:rPr lang="pl-PL" dirty="0"/>
              <a:t> (2021)</a:t>
            </a:r>
          </a:p>
        </p:txBody>
      </p:sp>
    </p:spTree>
    <p:extLst>
      <p:ext uri="{BB962C8B-B14F-4D97-AF65-F5344CB8AC3E}">
        <p14:creationId xmlns:p14="http://schemas.microsoft.com/office/powerpoint/2010/main" val="1130900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Gestalt</a:t>
            </a:r>
            <a:r>
              <a:rPr lang="hr-HR" dirty="0"/>
              <a:t> </a:t>
            </a:r>
            <a:r>
              <a:rPr lang="hr-HR" dirty="0" err="1"/>
              <a:t>principles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b="1" dirty="0" err="1">
                <a:solidFill>
                  <a:srgbClr val="1065A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hr-HR" b="1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losure</a:t>
            </a:r>
            <a:endParaRPr lang="hr-HR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/>
              <a:t>Our brain automatically closes certain unfinished objects or lines</a:t>
            </a:r>
            <a:endParaRPr lang="hr-HR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F46979-FDD5-BAC4-4C4A-5861B878B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756" y="2714625"/>
            <a:ext cx="5819775" cy="1428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ECFC10-6A82-1904-60C4-B21F15B3F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481" y="4538663"/>
            <a:ext cx="5734050" cy="1638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A6E3D0-3376-B451-3B97-62475FF29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6706" y="2714625"/>
            <a:ext cx="2776438" cy="12185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54C5DD-6F86-187A-47FE-89C666A285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6706" y="4249037"/>
            <a:ext cx="2057531" cy="2073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E5D583-33EB-00F7-26F8-24C471555F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4419" y="4469044"/>
            <a:ext cx="2437813" cy="993466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FA35F70D-ADE1-2148-2405-22EC524D0A30}"/>
              </a:ext>
            </a:extLst>
          </p:cNvPr>
          <p:cNvSpPr txBox="1"/>
          <p:nvPr/>
        </p:nvSpPr>
        <p:spPr>
          <a:xfrm>
            <a:off x="1608666" y="6273799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</a:t>
            </a:r>
            <a:r>
              <a:rPr lang="pl-PL" dirty="0" err="1"/>
              <a:t>Schwabish</a:t>
            </a:r>
            <a:r>
              <a:rPr lang="pl-PL" dirty="0"/>
              <a:t> (2021)</a:t>
            </a:r>
          </a:p>
        </p:txBody>
      </p:sp>
    </p:spTree>
    <p:extLst>
      <p:ext uri="{BB962C8B-B14F-4D97-AF65-F5344CB8AC3E}">
        <p14:creationId xmlns:p14="http://schemas.microsoft.com/office/powerpoint/2010/main" val="253963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Gestalt</a:t>
            </a:r>
            <a:r>
              <a:rPr lang="hr-HR" dirty="0"/>
              <a:t> </a:t>
            </a:r>
            <a:r>
              <a:rPr lang="hr-HR" dirty="0" err="1"/>
              <a:t>principles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b="1" dirty="0" err="1">
                <a:solidFill>
                  <a:srgbClr val="1065A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Continuity</a:t>
            </a:r>
            <a:endParaRPr lang="hr-HR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/>
              <a:t>Looking at an object, our eyes look for the most logical path and naturally create continuity where it may not be indicated</a:t>
            </a:r>
            <a:endParaRPr lang="hr-HR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BEAA11-5C77-5D97-DE17-EAE94DE2A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029" y="3048792"/>
            <a:ext cx="5152737" cy="354250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782B18AC-8315-6D74-75BF-ABF808CEFE18}"/>
              </a:ext>
            </a:extLst>
          </p:cNvPr>
          <p:cNvSpPr txBox="1"/>
          <p:nvPr/>
        </p:nvSpPr>
        <p:spPr>
          <a:xfrm>
            <a:off x="1183793" y="6591299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</a:t>
            </a:r>
            <a:r>
              <a:rPr lang="pl-PL" dirty="0" err="1"/>
              <a:t>Schwabish</a:t>
            </a:r>
            <a:r>
              <a:rPr lang="pl-PL" dirty="0"/>
              <a:t> (2021)</a:t>
            </a:r>
          </a:p>
        </p:txBody>
      </p:sp>
    </p:spTree>
    <p:extLst>
      <p:ext uri="{BB962C8B-B14F-4D97-AF65-F5344CB8AC3E}">
        <p14:creationId xmlns:p14="http://schemas.microsoft.com/office/powerpoint/2010/main" val="1611137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Gestalt</a:t>
            </a:r>
            <a:r>
              <a:rPr lang="hr-HR" dirty="0"/>
              <a:t> </a:t>
            </a:r>
            <a:r>
              <a:rPr lang="hr-HR" dirty="0" err="1"/>
              <a:t>principles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b="1" dirty="0" err="1">
                <a:solidFill>
                  <a:srgbClr val="1065A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Connection</a:t>
            </a:r>
            <a:endParaRPr lang="hr-HR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/>
              <a:t>We perceive </a:t>
            </a:r>
            <a:r>
              <a:rPr lang="hr-HR" sz="2000" dirty="0" err="1"/>
              <a:t>connected</a:t>
            </a:r>
            <a:r>
              <a:rPr lang="en-US" sz="2000" dirty="0"/>
              <a:t> objects as belonging to the same group</a:t>
            </a:r>
            <a:endParaRPr lang="hr-HR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7548EE-6C30-EB98-3B35-15EBFE324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54" y="2973387"/>
            <a:ext cx="11901491" cy="1700213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1E19F304-D751-BB12-1039-617E7ECAC6DD}"/>
              </a:ext>
            </a:extLst>
          </p:cNvPr>
          <p:cNvSpPr txBox="1"/>
          <p:nvPr/>
        </p:nvSpPr>
        <p:spPr>
          <a:xfrm>
            <a:off x="1608666" y="6273799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</a:t>
            </a:r>
            <a:r>
              <a:rPr lang="pl-PL" dirty="0" err="1"/>
              <a:t>Schwabish</a:t>
            </a:r>
            <a:r>
              <a:rPr lang="pl-PL" dirty="0"/>
              <a:t> (2021)</a:t>
            </a:r>
          </a:p>
        </p:txBody>
      </p:sp>
    </p:spTree>
    <p:extLst>
      <p:ext uri="{BB962C8B-B14F-4D97-AF65-F5344CB8AC3E}">
        <p14:creationId xmlns:p14="http://schemas.microsoft.com/office/powerpoint/2010/main" val="4147321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AAFFC-F480-BE02-4877-1585CAF5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Preattentive</a:t>
            </a:r>
            <a:r>
              <a:rPr lang="hr-HR" dirty="0"/>
              <a:t> </a:t>
            </a:r>
            <a:r>
              <a:rPr lang="hr-HR" dirty="0" err="1"/>
              <a:t>attributes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F93C9-5B77-4F87-1026-26D1895C9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how many numbers 7 there are</a:t>
            </a:r>
            <a:endParaRPr lang="hr-H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41FE34-CE73-AC78-ED15-6E582C0E7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406" y="2441358"/>
            <a:ext cx="5668186" cy="397514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574B891D-677D-1181-D2D1-169667A0DFDD}"/>
              </a:ext>
            </a:extLst>
          </p:cNvPr>
          <p:cNvSpPr txBox="1"/>
          <p:nvPr/>
        </p:nvSpPr>
        <p:spPr>
          <a:xfrm>
            <a:off x="1257684" y="6520920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</a:t>
            </a:r>
            <a:r>
              <a:rPr lang="pl-PL" dirty="0" err="1"/>
              <a:t>Wexler</a:t>
            </a:r>
            <a:r>
              <a:rPr lang="pl-PL" dirty="0"/>
              <a:t> et al. (2017)</a:t>
            </a:r>
          </a:p>
        </p:txBody>
      </p:sp>
    </p:spTree>
    <p:extLst>
      <p:ext uri="{BB962C8B-B14F-4D97-AF65-F5344CB8AC3E}">
        <p14:creationId xmlns:p14="http://schemas.microsoft.com/office/powerpoint/2010/main" val="678598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AAFFC-F480-BE02-4877-1585CAF5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Preattentive</a:t>
            </a:r>
            <a:r>
              <a:rPr lang="hr-HR" dirty="0"/>
              <a:t> </a:t>
            </a:r>
            <a:r>
              <a:rPr lang="hr-HR" dirty="0" err="1"/>
              <a:t>attributes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F93C9-5B77-4F87-1026-26D1895C9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now</a:t>
            </a:r>
            <a:r>
              <a:rPr lang="hr-HR" dirty="0"/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E52F35-C56D-5742-11EE-975DEF454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033" y="2497954"/>
            <a:ext cx="5981113" cy="42326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DC231BE-100E-36C1-B5C6-DB20B533DBF3}"/>
              </a:ext>
            </a:extLst>
          </p:cNvPr>
          <p:cNvSpPr txBox="1"/>
          <p:nvPr/>
        </p:nvSpPr>
        <p:spPr>
          <a:xfrm>
            <a:off x="214744" y="6602171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</a:t>
            </a:r>
            <a:r>
              <a:rPr lang="pl-PL" dirty="0" err="1"/>
              <a:t>Wexler</a:t>
            </a:r>
            <a:r>
              <a:rPr lang="pl-PL" dirty="0"/>
              <a:t> et al. (2017)</a:t>
            </a:r>
          </a:p>
        </p:txBody>
      </p:sp>
    </p:spTree>
    <p:extLst>
      <p:ext uri="{BB962C8B-B14F-4D97-AF65-F5344CB8AC3E}">
        <p14:creationId xmlns:p14="http://schemas.microsoft.com/office/powerpoint/2010/main" val="494525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AAFFC-F480-BE02-4877-1585CAF5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Preattentive</a:t>
            </a:r>
            <a:r>
              <a:rPr lang="hr-HR" dirty="0"/>
              <a:t> </a:t>
            </a:r>
            <a:r>
              <a:rPr lang="hr-HR" dirty="0" err="1"/>
              <a:t>attributes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F93C9-5B77-4F87-1026-26D1895C9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now</a:t>
            </a:r>
            <a:r>
              <a:rPr lang="hr-HR" dirty="0"/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73CF03-BCF7-0D1C-A597-FED1EAB79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89" y="2464458"/>
            <a:ext cx="5692580" cy="4028416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3EA57201-DA9B-ED33-1E25-1C6810186C69}"/>
              </a:ext>
            </a:extLst>
          </p:cNvPr>
          <p:cNvSpPr txBox="1"/>
          <p:nvPr/>
        </p:nvSpPr>
        <p:spPr>
          <a:xfrm>
            <a:off x="1257684" y="6520920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</a:t>
            </a:r>
            <a:r>
              <a:rPr lang="pl-PL" dirty="0" err="1"/>
              <a:t>Wexler</a:t>
            </a:r>
            <a:r>
              <a:rPr lang="pl-PL" dirty="0"/>
              <a:t> et al. (2017)</a:t>
            </a:r>
          </a:p>
        </p:txBody>
      </p:sp>
    </p:spTree>
    <p:extLst>
      <p:ext uri="{BB962C8B-B14F-4D97-AF65-F5344CB8AC3E}">
        <p14:creationId xmlns:p14="http://schemas.microsoft.com/office/powerpoint/2010/main" val="375412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AAFFC-F480-BE02-4877-1585CAF5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Preattentive</a:t>
            </a:r>
            <a:r>
              <a:rPr lang="hr-HR" dirty="0"/>
              <a:t> </a:t>
            </a:r>
            <a:r>
              <a:rPr lang="hr-HR" dirty="0" err="1"/>
              <a:t>attributes</a:t>
            </a:r>
            <a:endParaRPr lang="hr-HR" dirty="0"/>
          </a:p>
        </p:txBody>
      </p:sp>
      <p:pic>
        <p:nvPicPr>
          <p:cNvPr id="6" name="Picture 5" descr="A group of dots with different sizes&#10;&#10;Description automatically generated">
            <a:extLst>
              <a:ext uri="{FF2B5EF4-FFF2-40B4-BE49-F238E27FC236}">
                <a16:creationId xmlns:a16="http://schemas.microsoft.com/office/drawing/2014/main" id="{EAB6558B-6B2A-4FAD-23C5-F3B068CED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3017" y="1719269"/>
            <a:ext cx="5571808" cy="4368793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0195B87C-F621-8B6F-8EF6-16B850566725}"/>
              </a:ext>
            </a:extLst>
          </p:cNvPr>
          <p:cNvSpPr txBox="1"/>
          <p:nvPr/>
        </p:nvSpPr>
        <p:spPr>
          <a:xfrm>
            <a:off x="1257684" y="6520920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</a:t>
            </a:r>
            <a:r>
              <a:rPr lang="pl-PL" dirty="0" err="1"/>
              <a:t>Wexler</a:t>
            </a:r>
            <a:r>
              <a:rPr lang="pl-PL" dirty="0"/>
              <a:t> et al. (2017)</a:t>
            </a:r>
          </a:p>
        </p:txBody>
      </p:sp>
    </p:spTree>
    <p:extLst>
      <p:ext uri="{BB962C8B-B14F-4D97-AF65-F5344CB8AC3E}">
        <p14:creationId xmlns:p14="http://schemas.microsoft.com/office/powerpoint/2010/main" val="874667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1BBEB-4F63-76D3-70FF-4D1C68136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C468A13-2B50-78C7-AFD6-BC6DF419F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Choosing the right visualization method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776168B-981D-2116-B422-531F834D9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first step in selecting the appropriate method is a thorough </a:t>
            </a:r>
            <a:r>
              <a:rPr lang="en-US" sz="20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understanding of the data</a:t>
            </a:r>
            <a:endParaRPr lang="hr-HR" sz="20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are the key messages that we want to convey? 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data type? 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we working with time-series data, geographic information, or hierarchical structures?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hr-HR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0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Depends on:</a:t>
            </a:r>
            <a:endParaRPr lang="hr-HR" sz="2000" b="1" kern="100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questions you plan to ask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types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way you want to present and communicate information to others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Audience</a:t>
            </a:r>
            <a:endParaRPr lang="pl-PL" sz="1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E53D3355-F2BB-2878-77DA-8B1769BD3B42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203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Simple text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151D17C-0E63-B342-857A-DD2E04C61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when you need to provide information about </a:t>
            </a:r>
            <a:r>
              <a:rPr lang="en-US" sz="20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several numbers </a:t>
            </a:r>
            <a:r>
              <a:rPr lang="en-US" sz="20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(numerical indicators)</a:t>
            </a:r>
            <a:endParaRPr lang="hr-HR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Number + short accompanying text</a:t>
            </a:r>
            <a:endParaRPr lang="hr-HR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hr-HR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BAN (Big </a:t>
            </a:r>
            <a:r>
              <a:rPr lang="hr-HR" sz="20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Ass</a:t>
            </a:r>
            <a:r>
              <a:rPr lang="hr-HR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0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Numbers</a:t>
            </a:r>
            <a:r>
              <a:rPr lang="hr-HR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2" name="Picture 1" descr="A blue and grey numbers&#10;&#10;Description automatically generated">
            <a:extLst>
              <a:ext uri="{FF2B5EF4-FFF2-40B4-BE49-F238E27FC236}">
                <a16:creationId xmlns:a16="http://schemas.microsoft.com/office/drawing/2014/main" id="{F3165084-E1CC-CC0F-573E-772D92DCB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1242" y="2759729"/>
            <a:ext cx="4296956" cy="248312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1357DD5-5C0C-6131-8D83-3A1AFB72B86A}"/>
              </a:ext>
            </a:extLst>
          </p:cNvPr>
          <p:cNvSpPr txBox="1"/>
          <p:nvPr/>
        </p:nvSpPr>
        <p:spPr>
          <a:xfrm>
            <a:off x="1257684" y="6520920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1123745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 sz="2000" dirty="0"/>
              <a:t>Understanding of the situation context</a:t>
            </a:r>
            <a:endParaRPr lang="pl-PL" sz="2000" dirty="0"/>
          </a:p>
          <a:p>
            <a:r>
              <a:rPr lang="en-US" sz="2000" dirty="0"/>
              <a:t>Methods of attracting attention</a:t>
            </a:r>
            <a:endParaRPr lang="hr-HR" sz="2000" dirty="0"/>
          </a:p>
          <a:p>
            <a:r>
              <a:rPr lang="en-US" sz="2000" dirty="0"/>
              <a:t>Choosing the right visualization method</a:t>
            </a:r>
            <a:endParaRPr lang="hr-HR" sz="2000" dirty="0"/>
          </a:p>
          <a:p>
            <a:r>
              <a:rPr lang="en-US" sz="2000" dirty="0"/>
              <a:t>The guidelines for good visualization design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Tables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151D17C-0E63-B342-857A-DD2E04C61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if we want to see </a:t>
            </a:r>
            <a:r>
              <a:rPr lang="en-US" sz="24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 values </a:t>
            </a: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​​(e.g. through years)</a:t>
            </a:r>
            <a:endParaRPr lang="hr-HR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Good for </a:t>
            </a:r>
            <a:r>
              <a:rPr lang="en-US" sz="24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comparing</a:t>
            </a: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individual values</a:t>
            </a:r>
            <a:endParaRPr lang="hr-HR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if we want to display </a:t>
            </a:r>
            <a:r>
              <a:rPr lang="en-US" sz="24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very precise data </a:t>
            </a: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(with all decimals)</a:t>
            </a:r>
            <a:endParaRPr lang="hr-HR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display data with </a:t>
            </a:r>
            <a:r>
              <a:rPr lang="en-US" sz="24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different units of measure</a:t>
            </a:r>
            <a:endParaRPr lang="hr-HR" sz="2400" b="1" kern="100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are not suitable for displaying something that the audience will immediately notice, but are useful if you want to display the data </a:t>
            </a:r>
            <a:r>
              <a:rPr lang="en-US" sz="24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exactly as it is</a:t>
            </a:r>
            <a:endParaRPr lang="hr-HR" sz="2400" b="1" kern="100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Well known, they are </a:t>
            </a:r>
            <a:r>
              <a:rPr lang="en-US" sz="24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understandable</a:t>
            </a: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those who read them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704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Formating tables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24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remove all borders </a:t>
            </a: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around the table</a:t>
            </a:r>
            <a:endParaRPr lang="hr-HR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24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lighten the gridlines </a:t>
            </a: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much as possible or remove them completely</a:t>
            </a:r>
            <a:endParaRPr lang="hr-HR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clearly </a:t>
            </a:r>
            <a:r>
              <a:rPr lang="en-US" sz="24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separate the header </a:t>
            </a: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the body of the table</a:t>
            </a:r>
            <a:endParaRPr lang="hr-HR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24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align the text </a:t>
            </a: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table and header to the left, and the numbers to the right</a:t>
            </a:r>
            <a:endParaRPr lang="hr-HR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an </a:t>
            </a:r>
            <a:r>
              <a:rPr lang="en-US" sz="24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appropriate level </a:t>
            </a: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data detail (e.g. use numbers with one decimal place if this is sufficient to understand the data)</a:t>
            </a:r>
            <a:endParaRPr lang="hr-HR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384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Bar chart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great for displaying numerical values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groups or categories </a:t>
            </a:r>
            <a:endParaRPr lang="hr-HR" sz="1800" b="1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 can be oriented vertically or horizontally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most effective way to show measures related to discrete items on a nominal or ordinal scale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needs to begin at zero</a:t>
            </a:r>
            <a:endParaRPr lang="hr-HR" sz="1800" b="1" kern="100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graph of sales&#10;&#10;Description automatically generated">
            <a:extLst>
              <a:ext uri="{FF2B5EF4-FFF2-40B4-BE49-F238E27FC236}">
                <a16:creationId xmlns:a16="http://schemas.microsoft.com/office/drawing/2014/main" id="{8E7E6882-F3A2-BE3E-0833-1498202DC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3757" y="3429000"/>
            <a:ext cx="3644485" cy="3398573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52924A68-9448-8E65-C2CE-DAB1B41A228F}"/>
              </a:ext>
            </a:extLst>
          </p:cNvPr>
          <p:cNvSpPr txBox="1"/>
          <p:nvPr/>
        </p:nvSpPr>
        <p:spPr>
          <a:xfrm>
            <a:off x="1257684" y="6520920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</a:t>
            </a:r>
            <a:r>
              <a:rPr lang="pl-PL" dirty="0" err="1"/>
              <a:t>Wexler</a:t>
            </a:r>
            <a:r>
              <a:rPr lang="pl-PL" dirty="0"/>
              <a:t> et al. (2017)</a:t>
            </a:r>
          </a:p>
        </p:txBody>
      </p:sp>
    </p:spTree>
    <p:extLst>
      <p:ext uri="{BB962C8B-B14F-4D97-AF65-F5344CB8AC3E}">
        <p14:creationId xmlns:p14="http://schemas.microsoft.com/office/powerpoint/2010/main" val="2470885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Line chart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used to show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 of some quantitative value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placed on the y-axis, over time which is positioned on the horizontal x-axis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a line chart should include no more than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five lines</a:t>
            </a:r>
            <a:endParaRPr lang="hr-HR" sz="1800" b="1" kern="100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graph of a graph with numbers and lines&#10;&#10;Description automatically generated with medium confidence">
            <a:extLst>
              <a:ext uri="{FF2B5EF4-FFF2-40B4-BE49-F238E27FC236}">
                <a16:creationId xmlns:a16="http://schemas.microsoft.com/office/drawing/2014/main" id="{EBADCC1D-EB47-3E87-ACE8-609325489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4276" y="2512932"/>
            <a:ext cx="4062610" cy="339611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504FE7FA-7E85-44A0-3ED3-8DD28ED5BFA2}"/>
              </a:ext>
            </a:extLst>
          </p:cNvPr>
          <p:cNvSpPr txBox="1"/>
          <p:nvPr/>
        </p:nvSpPr>
        <p:spPr>
          <a:xfrm>
            <a:off x="8249611" y="5968470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</a:t>
            </a:r>
            <a:r>
              <a:rPr lang="pl-PL" dirty="0" err="1"/>
              <a:t>Wexler</a:t>
            </a:r>
            <a:r>
              <a:rPr lang="pl-PL" dirty="0"/>
              <a:t> et al. (2017)</a:t>
            </a:r>
          </a:p>
        </p:txBody>
      </p:sp>
    </p:spTree>
    <p:extLst>
      <p:ext uri="{BB962C8B-B14F-4D97-AF65-F5344CB8AC3E}">
        <p14:creationId xmlns:p14="http://schemas.microsoft.com/office/powerpoint/2010/main" val="25806476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Scatterplot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there any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relationship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between two quantitative variables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patterns seen on a scatterplot can be used to interpret the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 of correlation</a:t>
            </a:r>
            <a:endParaRPr lang="hr-HR" sz="1800" b="1" dirty="0">
              <a:solidFill>
                <a:srgbClr val="1065A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6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Positive</a:t>
            </a: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hr-HR" sz="16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values</a:t>
            </a: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6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increase</a:t>
            </a: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6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together</a:t>
            </a: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600" b="1" kern="100" dirty="0">
                <a:solidFill>
                  <a:srgbClr val="1065A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Negative</a:t>
            </a:r>
            <a:r>
              <a:rPr lang="hr-HR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one value decreases as the other increases</a:t>
            </a:r>
            <a:r>
              <a:rPr lang="hr-HR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6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Null</a:t>
            </a: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(no </a:t>
            </a:r>
            <a:r>
              <a:rPr lang="hr-HR" sz="16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correlation</a:t>
            </a: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" name="Picture 1" descr="A graph with blue dots&#10;&#10;Description automatically generated">
            <a:extLst>
              <a:ext uri="{FF2B5EF4-FFF2-40B4-BE49-F238E27FC236}">
                <a16:creationId xmlns:a16="http://schemas.microsoft.com/office/drawing/2014/main" id="{BD90C4D2-2248-E49B-BB86-B69DCF95D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5239" y="2767776"/>
            <a:ext cx="4054940" cy="3447816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F73F79D-3816-788B-B12E-25D4D8B39C1F}"/>
              </a:ext>
            </a:extLst>
          </p:cNvPr>
          <p:cNvSpPr txBox="1"/>
          <p:nvPr/>
        </p:nvSpPr>
        <p:spPr>
          <a:xfrm>
            <a:off x="5661317" y="6007099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</a:t>
            </a:r>
            <a:r>
              <a:rPr lang="pl-PL" dirty="0" err="1"/>
              <a:t>Wexler</a:t>
            </a:r>
            <a:r>
              <a:rPr lang="pl-PL" dirty="0"/>
              <a:t> et al. (2017)</a:t>
            </a:r>
          </a:p>
        </p:txBody>
      </p:sp>
    </p:spTree>
    <p:extLst>
      <p:ext uri="{BB962C8B-B14F-4D97-AF65-F5344CB8AC3E}">
        <p14:creationId xmlns:p14="http://schemas.microsoft.com/office/powerpoint/2010/main" val="2162041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Choropleth map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uses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differences in shading or coloring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within predefined areas to indicate the values or categories in those areas 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color palette on the choropleth map is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easy to understand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smaller values correspond to lighter colors and larger values to darker colors</a:t>
            </a:r>
            <a:endParaRPr lang="hr-HR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map of the united states&#10;&#10;Description automatically generated">
            <a:extLst>
              <a:ext uri="{FF2B5EF4-FFF2-40B4-BE49-F238E27FC236}">
                <a16:creationId xmlns:a16="http://schemas.microsoft.com/office/drawing/2014/main" id="{CEF58835-787F-8811-081B-C9466CFDD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7271" y="3419695"/>
            <a:ext cx="4292554" cy="275726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15E5B387-E244-CF05-6091-530475557F4B}"/>
              </a:ext>
            </a:extLst>
          </p:cNvPr>
          <p:cNvSpPr txBox="1"/>
          <p:nvPr/>
        </p:nvSpPr>
        <p:spPr>
          <a:xfrm>
            <a:off x="5081863" y="6273799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</a:t>
            </a:r>
            <a:r>
              <a:rPr lang="pl-PL" dirty="0" err="1"/>
              <a:t>Wexler</a:t>
            </a:r>
            <a:r>
              <a:rPr lang="pl-PL" dirty="0"/>
              <a:t> et al. (2017)</a:t>
            </a:r>
          </a:p>
        </p:txBody>
      </p:sp>
    </p:spTree>
    <p:extLst>
      <p:ext uri="{BB962C8B-B14F-4D97-AF65-F5344CB8AC3E}">
        <p14:creationId xmlns:p14="http://schemas.microsoft.com/office/powerpoint/2010/main" val="24609778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Heatmap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isualization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data in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tabular format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where colored cells represent the relative magnitude of the numbers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hr-HR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CDA89B-00C3-0269-F71D-C03801B85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311" y="2883115"/>
            <a:ext cx="6943362" cy="216827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B657EE75-F44E-0E87-36A8-6D29A5FDAA6F}"/>
              </a:ext>
            </a:extLst>
          </p:cNvPr>
          <p:cNvSpPr txBox="1"/>
          <p:nvPr/>
        </p:nvSpPr>
        <p:spPr>
          <a:xfrm>
            <a:off x="4628957" y="5523345"/>
            <a:ext cx="4108643" cy="3786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</a:t>
            </a:r>
            <a:r>
              <a:rPr lang="en-US" dirty="0"/>
              <a:t>Author, adapted from Nussbaumer </a:t>
            </a:r>
            <a:r>
              <a:rPr lang="en-US" dirty="0" err="1"/>
              <a:t>Knaflic</a:t>
            </a:r>
            <a:r>
              <a:rPr lang="en-US" dirty="0"/>
              <a:t> (2015)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948520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Bullet graph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bar chart with a single black horizontal bar which represents an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actual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value, an additional (vertical) mark for a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target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value (which we want to achieve) and shaded areas in the background which represent a 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scale of success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(e.g. poor, good, excellent)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hr-HR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37F735B8-BA0F-816D-AF71-015016C8A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551" y="3507317"/>
            <a:ext cx="5521199" cy="2669646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130D83E9-026F-48AC-2FBD-67A398CF2FDD}"/>
              </a:ext>
            </a:extLst>
          </p:cNvPr>
          <p:cNvSpPr txBox="1"/>
          <p:nvPr/>
        </p:nvSpPr>
        <p:spPr>
          <a:xfrm>
            <a:off x="1608666" y="6273799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</a:t>
            </a:r>
            <a:r>
              <a:rPr lang="pl-PL" dirty="0" err="1"/>
              <a:t>Schwabish</a:t>
            </a:r>
            <a:r>
              <a:rPr lang="pl-PL" dirty="0"/>
              <a:t> (2021)</a:t>
            </a:r>
          </a:p>
        </p:txBody>
      </p:sp>
    </p:spTree>
    <p:extLst>
      <p:ext uri="{BB962C8B-B14F-4D97-AF65-F5344CB8AC3E}">
        <p14:creationId xmlns:p14="http://schemas.microsoft.com/office/powerpoint/2010/main" val="25575636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21516-F80F-5B10-D8F2-E44765AD2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guidelines</a:t>
            </a:r>
            <a:r>
              <a:rPr lang="hr-HR" dirty="0"/>
              <a:t> for </a:t>
            </a:r>
            <a:r>
              <a:rPr lang="hr-HR" dirty="0" err="1"/>
              <a:t>good</a:t>
            </a:r>
            <a:r>
              <a:rPr lang="hr-HR" dirty="0"/>
              <a:t> </a:t>
            </a:r>
            <a:r>
              <a:rPr lang="hr-HR" dirty="0" err="1"/>
              <a:t>visualization</a:t>
            </a:r>
            <a:r>
              <a:rPr lang="hr-HR" dirty="0"/>
              <a:t>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14C7C-41A0-3204-C9F4-EB1418117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Choose </a:t>
            </a:r>
            <a:r>
              <a:rPr lang="en-US" sz="2400" b="1" dirty="0">
                <a:solidFill>
                  <a:srgbClr val="1065AB"/>
                </a:solidFill>
              </a:rPr>
              <a:t>appropriate color combination</a:t>
            </a:r>
            <a:endParaRPr lang="hr-HR" sz="2400" b="1" dirty="0">
              <a:solidFill>
                <a:srgbClr val="1065AB"/>
              </a:solidFill>
            </a:endParaRPr>
          </a:p>
          <a:p>
            <a:r>
              <a:rPr lang="hr-HR" sz="2400" dirty="0" err="1"/>
              <a:t>Choose</a:t>
            </a:r>
            <a:r>
              <a:rPr lang="hr-HR" sz="2400" dirty="0"/>
              <a:t> </a:t>
            </a:r>
            <a:r>
              <a:rPr lang="hr-HR" sz="2400" b="1" dirty="0" err="1">
                <a:solidFill>
                  <a:srgbClr val="1065AB"/>
                </a:solidFill>
              </a:rPr>
              <a:t>appropriate</a:t>
            </a:r>
            <a:r>
              <a:rPr lang="hr-HR" sz="2400" b="1" dirty="0">
                <a:solidFill>
                  <a:srgbClr val="1065AB"/>
                </a:solidFill>
              </a:rPr>
              <a:t> </a:t>
            </a:r>
            <a:r>
              <a:rPr lang="hr-HR" sz="2400" b="1" dirty="0" err="1">
                <a:solidFill>
                  <a:srgbClr val="1065AB"/>
                </a:solidFill>
              </a:rPr>
              <a:t>color</a:t>
            </a:r>
            <a:r>
              <a:rPr lang="hr-HR" sz="2400" b="1" dirty="0">
                <a:solidFill>
                  <a:srgbClr val="1065AB"/>
                </a:solidFill>
              </a:rPr>
              <a:t> </a:t>
            </a:r>
            <a:r>
              <a:rPr lang="hr-HR" sz="2400" b="1" dirty="0" err="1">
                <a:solidFill>
                  <a:srgbClr val="1065AB"/>
                </a:solidFill>
              </a:rPr>
              <a:t>schemes</a:t>
            </a:r>
            <a:endParaRPr lang="hr-HR" sz="2400" b="1" dirty="0">
              <a:solidFill>
                <a:srgbClr val="1065AB"/>
              </a:solidFill>
            </a:endParaRPr>
          </a:p>
          <a:p>
            <a:r>
              <a:rPr lang="hr-HR" sz="2400" dirty="0"/>
              <a:t>Use </a:t>
            </a:r>
            <a:r>
              <a:rPr lang="hr-HR" sz="2400" dirty="0" err="1"/>
              <a:t>color</a:t>
            </a:r>
            <a:r>
              <a:rPr lang="hr-HR" sz="2400" dirty="0"/>
              <a:t> </a:t>
            </a:r>
            <a:r>
              <a:rPr lang="hr-HR" sz="2400" b="1" dirty="0" err="1">
                <a:solidFill>
                  <a:srgbClr val="1065AB"/>
                </a:solidFill>
              </a:rPr>
              <a:t>sparingly</a:t>
            </a:r>
            <a:endParaRPr lang="hr-HR" sz="2400" b="1" dirty="0">
              <a:solidFill>
                <a:srgbClr val="1065AB"/>
              </a:solidFill>
            </a:endParaRPr>
          </a:p>
          <a:p>
            <a:r>
              <a:rPr lang="hr-HR" sz="2400" dirty="0" err="1"/>
              <a:t>Consider</a:t>
            </a:r>
            <a:r>
              <a:rPr lang="hr-HR" sz="2400" dirty="0"/>
              <a:t> </a:t>
            </a:r>
            <a:r>
              <a:rPr lang="hr-HR" sz="2400" dirty="0" err="1"/>
              <a:t>color</a:t>
            </a:r>
            <a:r>
              <a:rPr lang="hr-HR" sz="2400" dirty="0"/>
              <a:t> </a:t>
            </a:r>
            <a:r>
              <a:rPr lang="hr-HR" sz="2400" b="1" dirty="0" err="1">
                <a:solidFill>
                  <a:srgbClr val="1065AB"/>
                </a:solidFill>
              </a:rPr>
              <a:t>blindness</a:t>
            </a:r>
            <a:endParaRPr lang="hr-HR" sz="2400" b="1" dirty="0">
              <a:solidFill>
                <a:srgbClr val="1065AB"/>
              </a:solidFill>
            </a:endParaRPr>
          </a:p>
          <a:p>
            <a:r>
              <a:rPr lang="hr-HR" sz="2400" dirty="0" err="1"/>
              <a:t>Colors</a:t>
            </a:r>
            <a:r>
              <a:rPr lang="hr-HR" sz="2400" dirty="0"/>
              <a:t> </a:t>
            </a:r>
            <a:r>
              <a:rPr lang="hr-HR" sz="2400" dirty="0" err="1"/>
              <a:t>should</a:t>
            </a:r>
            <a:r>
              <a:rPr lang="hr-HR" sz="2400" dirty="0"/>
              <a:t> </a:t>
            </a:r>
            <a:r>
              <a:rPr lang="hr-HR" sz="2400" dirty="0" err="1"/>
              <a:t>be</a:t>
            </a:r>
            <a:r>
              <a:rPr lang="hr-HR" sz="2400" dirty="0"/>
              <a:t> </a:t>
            </a:r>
            <a:r>
              <a:rPr lang="hr-HR" sz="2400" b="1" dirty="0" err="1">
                <a:solidFill>
                  <a:srgbClr val="1065AB"/>
                </a:solidFill>
              </a:rPr>
              <a:t>consistent</a:t>
            </a:r>
            <a:endParaRPr lang="hr-HR" sz="2400" b="1" dirty="0">
              <a:solidFill>
                <a:srgbClr val="1065AB"/>
              </a:solidFill>
            </a:endParaRPr>
          </a:p>
          <a:p>
            <a:r>
              <a:rPr lang="en-US" sz="2400" dirty="0"/>
              <a:t>Use color to </a:t>
            </a:r>
            <a:r>
              <a:rPr lang="en-US" sz="2400" b="1" dirty="0">
                <a:solidFill>
                  <a:srgbClr val="1065AB"/>
                </a:solidFill>
              </a:rPr>
              <a:t>highlight important data</a:t>
            </a:r>
            <a:endParaRPr lang="hr-HR" sz="2400" b="1" dirty="0">
              <a:solidFill>
                <a:srgbClr val="1065AB"/>
              </a:solidFill>
            </a:endParaRPr>
          </a:p>
          <a:p>
            <a:r>
              <a:rPr lang="hr-HR" sz="2400" b="1" dirty="0" err="1">
                <a:solidFill>
                  <a:srgbClr val="1065AB"/>
                </a:solidFill>
              </a:rPr>
              <a:t>Keep</a:t>
            </a:r>
            <a:r>
              <a:rPr lang="hr-HR" sz="2400" b="1" dirty="0">
                <a:solidFill>
                  <a:srgbClr val="1065AB"/>
                </a:solidFill>
              </a:rPr>
              <a:t> </a:t>
            </a:r>
            <a:r>
              <a:rPr lang="hr-HR" sz="2400" b="1" dirty="0" err="1">
                <a:solidFill>
                  <a:srgbClr val="1065AB"/>
                </a:solidFill>
              </a:rPr>
              <a:t>it</a:t>
            </a:r>
            <a:r>
              <a:rPr lang="hr-HR" sz="2400" b="1" dirty="0">
                <a:solidFill>
                  <a:srgbClr val="1065AB"/>
                </a:solidFill>
              </a:rPr>
              <a:t> </a:t>
            </a:r>
            <a:r>
              <a:rPr lang="hr-HR" sz="2400" b="1" dirty="0" err="1">
                <a:solidFill>
                  <a:srgbClr val="1065AB"/>
                </a:solidFill>
              </a:rPr>
              <a:t>simple</a:t>
            </a:r>
            <a:endParaRPr lang="hr-HR" sz="2400" b="1" dirty="0">
              <a:solidFill>
                <a:srgbClr val="1065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78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0BB7F-2BDB-60D1-FFFF-DF2230D59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Color</a:t>
            </a:r>
            <a:r>
              <a:rPr lang="hr-HR" dirty="0"/>
              <a:t> </a:t>
            </a:r>
            <a:r>
              <a:rPr lang="hr-HR" dirty="0" err="1"/>
              <a:t>theory</a:t>
            </a:r>
            <a:endParaRPr lang="hr-H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C56DA73-E896-3DF8-E9AF-D9D9015052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/>
              <a:t>Color</a:t>
            </a:r>
            <a:r>
              <a:rPr lang="hr-HR" dirty="0"/>
              <a:t> </a:t>
            </a:r>
            <a:r>
              <a:rPr lang="hr-HR" dirty="0" err="1"/>
              <a:t>wheel</a:t>
            </a:r>
            <a:r>
              <a:rPr lang="hr-HR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E5D656-191D-2004-1D24-DDC1E30A6E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49" y="2724151"/>
            <a:ext cx="11280502" cy="274081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133E45C4-0EEF-700F-7D14-DC3B1B31BA57}"/>
              </a:ext>
            </a:extLst>
          </p:cNvPr>
          <p:cNvSpPr txBox="1"/>
          <p:nvPr/>
        </p:nvSpPr>
        <p:spPr>
          <a:xfrm>
            <a:off x="1608666" y="6273799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</a:t>
            </a:r>
            <a:r>
              <a:rPr lang="en-US" dirty="0"/>
              <a:t>Author, adapted from Lidwell (2023)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91747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Data visualization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a </a:t>
            </a:r>
            <a:r>
              <a:rPr lang="en-US" sz="1800" b="1" dirty="0">
                <a:solidFill>
                  <a:srgbClr val="1065AB"/>
                </a:solidFill>
              </a:rPr>
              <a:t>fundamental component </a:t>
            </a:r>
            <a:r>
              <a:rPr lang="en-US" sz="1800" dirty="0"/>
              <a:t>of business intelligence that helps decision-makers discern trends, outliers, and patterns hidden within raw data</a:t>
            </a:r>
            <a:endParaRPr lang="hr-HR" sz="1800" dirty="0"/>
          </a:p>
          <a:p>
            <a:r>
              <a:rPr lang="en-US" sz="1800" dirty="0"/>
              <a:t>the process of </a:t>
            </a:r>
            <a:r>
              <a:rPr lang="en-US" sz="1800" b="1" dirty="0">
                <a:solidFill>
                  <a:srgbClr val="1065AB"/>
                </a:solidFill>
              </a:rPr>
              <a:t>converting information into a visual context</a:t>
            </a:r>
            <a:r>
              <a:rPr lang="en-US" sz="1800" dirty="0"/>
              <a:t>, like a map or graph, and it is used to make data easier for the human mind to comprehend and draw conclusions from</a:t>
            </a:r>
            <a:endParaRPr lang="hr-HR" sz="1800" dirty="0"/>
          </a:p>
          <a:p>
            <a:r>
              <a:rPr lang="hr-HR" sz="1800" b="1" dirty="0">
                <a:solidFill>
                  <a:srgbClr val="1065AB"/>
                </a:solidFill>
              </a:rPr>
              <a:t>g</a:t>
            </a:r>
            <a:r>
              <a:rPr lang="en-US" sz="1800" b="1" dirty="0" err="1">
                <a:solidFill>
                  <a:srgbClr val="1065AB"/>
                </a:solidFill>
              </a:rPr>
              <a:t>eneral</a:t>
            </a:r>
            <a:r>
              <a:rPr lang="en-US" sz="1800" b="1" dirty="0">
                <a:solidFill>
                  <a:srgbClr val="1065AB"/>
                </a:solidFill>
              </a:rPr>
              <a:t> types </a:t>
            </a:r>
            <a:r>
              <a:rPr lang="en-US" sz="1800" dirty="0"/>
              <a:t>of data visualization are charts, tables, maps, and dashboards </a:t>
            </a:r>
            <a:endParaRPr lang="hr-HR" sz="1800" dirty="0"/>
          </a:p>
          <a:p>
            <a:r>
              <a:rPr lang="hr-HR" sz="1800" dirty="0"/>
              <a:t>v</a:t>
            </a:r>
            <a:r>
              <a:rPr lang="en-US" sz="1800" dirty="0" err="1"/>
              <a:t>isualization</a:t>
            </a:r>
            <a:r>
              <a:rPr lang="en-US" sz="1800" dirty="0"/>
              <a:t> is now more crucial than ever due to the growing popularity of big data and data analysis projects. </a:t>
            </a:r>
            <a:endParaRPr lang="hr-HR" sz="1800" dirty="0"/>
          </a:p>
          <a:p>
            <a:r>
              <a:rPr lang="hr-HR" sz="1800" dirty="0"/>
              <a:t>b</a:t>
            </a:r>
            <a:r>
              <a:rPr lang="en-US" sz="1800" dirty="0" err="1"/>
              <a:t>usinesses</a:t>
            </a:r>
            <a:r>
              <a:rPr lang="en-US" sz="1800" dirty="0"/>
              <a:t> are employing machine learning more and more to collect vast volumes of data that can be challenging and slow to process, understand, and explain.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FE118-8397-DAEA-F683-F09CB35D6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E9580-C2CD-4BA6-8C64-21E6E606E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Color</a:t>
            </a:r>
            <a:r>
              <a:rPr lang="hr-HR" dirty="0"/>
              <a:t> </a:t>
            </a:r>
            <a:r>
              <a:rPr lang="hr-HR" dirty="0" err="1"/>
              <a:t>schemes</a:t>
            </a:r>
            <a:endParaRPr lang="hr-H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1D92EC-EEE5-8953-E137-3588BD3E93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129" y="1627376"/>
            <a:ext cx="4373245" cy="424954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28CAB71-DF6E-5739-BB8C-5509957E3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44845" cy="4351338"/>
          </a:xfrm>
        </p:spPr>
        <p:txBody>
          <a:bodyPr>
            <a:normAutofit/>
          </a:bodyPr>
          <a:lstStyle/>
          <a:p>
            <a:r>
              <a:rPr lang="hr-HR" sz="2000" b="1" dirty="0" err="1">
                <a:solidFill>
                  <a:srgbClr val="1065AB"/>
                </a:solidFill>
              </a:rPr>
              <a:t>Sequential</a:t>
            </a:r>
            <a:r>
              <a:rPr lang="hr-HR" sz="2000" b="1" dirty="0">
                <a:solidFill>
                  <a:srgbClr val="1065AB"/>
                </a:solidFill>
              </a:rPr>
              <a:t> </a:t>
            </a:r>
            <a:r>
              <a:rPr lang="hr-HR" sz="2000" b="1" dirty="0" err="1">
                <a:solidFill>
                  <a:srgbClr val="1065AB"/>
                </a:solidFill>
              </a:rPr>
              <a:t>colors</a:t>
            </a:r>
            <a:r>
              <a:rPr lang="hr-HR" sz="2000" b="1" dirty="0">
                <a:solidFill>
                  <a:srgbClr val="1065AB"/>
                </a:solidFill>
              </a:rPr>
              <a:t> </a:t>
            </a:r>
            <a:r>
              <a:rPr lang="hr-HR" sz="2400" dirty="0"/>
              <a:t>- </a:t>
            </a:r>
            <a:r>
              <a:rPr lang="hr-HR" sz="2000" dirty="0"/>
              <a:t>t</a:t>
            </a:r>
            <a:r>
              <a:rPr lang="en-US" sz="2000" dirty="0"/>
              <a:t>he use of one color from light to dark and is ideal for showing numerical data that progresses from low to high </a:t>
            </a:r>
            <a:endParaRPr lang="hr-HR" sz="2000" dirty="0"/>
          </a:p>
          <a:p>
            <a:r>
              <a:rPr lang="hr-HR" sz="2000" b="1" dirty="0" err="1">
                <a:solidFill>
                  <a:srgbClr val="1065AB"/>
                </a:solidFill>
              </a:rPr>
              <a:t>Diverging</a:t>
            </a:r>
            <a:r>
              <a:rPr lang="hr-HR" sz="2000" b="1" dirty="0">
                <a:solidFill>
                  <a:srgbClr val="1065AB"/>
                </a:solidFill>
              </a:rPr>
              <a:t> </a:t>
            </a:r>
            <a:r>
              <a:rPr lang="hr-HR" sz="2000" b="1" dirty="0" err="1">
                <a:solidFill>
                  <a:srgbClr val="1065AB"/>
                </a:solidFill>
              </a:rPr>
              <a:t>colors</a:t>
            </a:r>
            <a:r>
              <a:rPr lang="hr-HR" sz="2000" b="1" dirty="0">
                <a:solidFill>
                  <a:srgbClr val="1065AB"/>
                </a:solidFill>
              </a:rPr>
              <a:t> </a:t>
            </a:r>
            <a:r>
              <a:rPr lang="hr-HR" sz="2400" dirty="0"/>
              <a:t>- </a:t>
            </a:r>
            <a:r>
              <a:rPr lang="en-US" sz="2000" dirty="0"/>
              <a:t>useful for highlighting values above or below a midpoint (e.g. profit/loss)</a:t>
            </a:r>
            <a:endParaRPr lang="hr-HR" sz="2000" dirty="0"/>
          </a:p>
          <a:p>
            <a:r>
              <a:rPr lang="hr-HR" sz="2000" b="1" dirty="0" err="1">
                <a:solidFill>
                  <a:srgbClr val="1065AB"/>
                </a:solidFill>
              </a:rPr>
              <a:t>Categorical</a:t>
            </a:r>
            <a:r>
              <a:rPr lang="hr-HR" sz="2000" b="1" dirty="0">
                <a:solidFill>
                  <a:srgbClr val="1065AB"/>
                </a:solidFill>
              </a:rPr>
              <a:t> </a:t>
            </a:r>
            <a:r>
              <a:rPr lang="hr-HR" sz="2000" b="1" dirty="0" err="1">
                <a:solidFill>
                  <a:srgbClr val="1065AB"/>
                </a:solidFill>
              </a:rPr>
              <a:t>colors</a:t>
            </a:r>
            <a:r>
              <a:rPr lang="hr-HR" sz="2000" b="1" dirty="0">
                <a:solidFill>
                  <a:srgbClr val="1065AB"/>
                </a:solidFill>
              </a:rPr>
              <a:t> </a:t>
            </a:r>
            <a:r>
              <a:rPr lang="hr-HR" sz="2400" dirty="0"/>
              <a:t>- </a:t>
            </a:r>
            <a:r>
              <a:rPr lang="en-US" sz="2000" dirty="0"/>
              <a:t>best for categorical data where the colors need to distinguish different groups without implying order or value </a:t>
            </a:r>
            <a:endParaRPr lang="hr-HR" sz="24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F9A5464-1039-F43C-4952-25865A329430}"/>
              </a:ext>
            </a:extLst>
          </p:cNvPr>
          <p:cNvSpPr txBox="1"/>
          <p:nvPr/>
        </p:nvSpPr>
        <p:spPr>
          <a:xfrm>
            <a:off x="7757971" y="5929842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</a:t>
            </a:r>
            <a:r>
              <a:rPr lang="pl-PL" dirty="0" err="1"/>
              <a:t>Wexler</a:t>
            </a:r>
            <a:r>
              <a:rPr lang="pl-PL" dirty="0"/>
              <a:t> et al. (2017)</a:t>
            </a:r>
          </a:p>
        </p:txBody>
      </p:sp>
    </p:spTree>
    <p:extLst>
      <p:ext uri="{BB962C8B-B14F-4D97-AF65-F5344CB8AC3E}">
        <p14:creationId xmlns:p14="http://schemas.microsoft.com/office/powerpoint/2010/main" val="29001013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Summary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visualizations primary goal: to communicate complex information in a way that is accessible and understandable to all audiences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ffective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data visualization is a critical component in the process of data-driven decision-making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chapter emphasized the importance of tailoring visualizations to fit the specific needs of the intended audience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houghtful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visual representation of data is important to facilitate clearer understanding and communication of complex information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 err="1"/>
              <a:t>Authors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</a:t>
            </a:r>
            <a:r>
              <a:rPr lang="pl-PL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 err="1"/>
              <a:t>Final</a:t>
            </a:r>
            <a:r>
              <a:rPr lang="pl-PL" sz="4000" dirty="0"/>
              <a:t> version: </a:t>
            </a:r>
            <a:r>
              <a:rPr lang="pl-PL" sz="4000" dirty="0" err="1"/>
              <a:t>June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BDBEF-F285-F46F-C722-B5F0315CC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of the situation context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E460E-D847-93F4-DA0F-0210FFA70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irst</a:t>
            </a:r>
            <a:r>
              <a:rPr lang="en-US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 important step </a:t>
            </a:r>
            <a:r>
              <a:rPr lang="en-US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before engaging with data visualization techniques and storytelling methods</a:t>
            </a:r>
            <a:endParaRPr lang="hr-HR" sz="3200" dirty="0"/>
          </a:p>
          <a:p>
            <a:r>
              <a:rPr lang="en-US" dirty="0"/>
              <a:t>From the collected and analyzed data, only what is important for the target audience should be displayed</a:t>
            </a:r>
            <a:endParaRPr lang="hr-HR" dirty="0"/>
          </a:p>
          <a:p>
            <a:endParaRPr lang="hr-HR" dirty="0"/>
          </a:p>
          <a:p>
            <a:pPr marL="971550" lvl="1" indent="-514350">
              <a:buFont typeface="+mj-lt"/>
              <a:buAutoNum type="arabicPeriod"/>
            </a:pPr>
            <a:r>
              <a:rPr lang="hr-HR" sz="2800" b="1" u="sng" dirty="0">
                <a:solidFill>
                  <a:srgbClr val="1065AB"/>
                </a:solidFill>
              </a:rPr>
              <a:t>Who</a:t>
            </a:r>
            <a:r>
              <a:rPr lang="hr-HR" sz="2800" b="1" dirty="0"/>
              <a:t> </a:t>
            </a:r>
            <a:r>
              <a:rPr lang="hr-HR" sz="2800" dirty="0" err="1"/>
              <a:t>is</a:t>
            </a:r>
            <a:r>
              <a:rPr lang="hr-HR" sz="2800" dirty="0"/>
              <a:t> </a:t>
            </a:r>
            <a:r>
              <a:rPr lang="hr-HR" sz="2800" dirty="0" err="1"/>
              <a:t>our</a:t>
            </a:r>
            <a:r>
              <a:rPr lang="hr-HR" sz="2800" dirty="0"/>
              <a:t> </a:t>
            </a:r>
            <a:r>
              <a:rPr lang="hr-HR" sz="2800" dirty="0" err="1"/>
              <a:t>target</a:t>
            </a:r>
            <a:r>
              <a:rPr lang="hr-HR" sz="2800" dirty="0"/>
              <a:t> </a:t>
            </a:r>
            <a:r>
              <a:rPr lang="hr-HR" sz="2800" dirty="0" err="1"/>
              <a:t>audience</a:t>
            </a:r>
            <a:endParaRPr lang="hr-HR" sz="2800" dirty="0"/>
          </a:p>
          <a:p>
            <a:pPr marL="971550" lvl="1" indent="-514350">
              <a:buFont typeface="+mj-lt"/>
              <a:buAutoNum type="arabicPeriod"/>
            </a:pPr>
            <a:r>
              <a:rPr lang="hr-HR" sz="2800" b="1" u="sng" dirty="0" err="1">
                <a:solidFill>
                  <a:srgbClr val="1065AB"/>
                </a:solidFill>
              </a:rPr>
              <a:t>What</a:t>
            </a:r>
            <a:r>
              <a:rPr lang="hr-HR" sz="2800" b="1" dirty="0"/>
              <a:t> </a:t>
            </a:r>
            <a:r>
              <a:rPr lang="en-US" sz="2800" dirty="0"/>
              <a:t>do you want your audience to know or do?</a:t>
            </a:r>
            <a:endParaRPr lang="hr-HR" sz="2800" dirty="0"/>
          </a:p>
          <a:p>
            <a:pPr marL="971550" lvl="1" indent="-514350">
              <a:buFont typeface="+mj-lt"/>
              <a:buAutoNum type="arabicPeriod"/>
            </a:pPr>
            <a:r>
              <a:rPr lang="hr-HR" sz="2800" b="1" u="sng" dirty="0">
                <a:solidFill>
                  <a:srgbClr val="1065AB"/>
                </a:solidFill>
              </a:rPr>
              <a:t>How</a:t>
            </a:r>
            <a:r>
              <a:rPr lang="hr-HR" sz="2800" b="1" dirty="0"/>
              <a:t> </a:t>
            </a:r>
            <a:r>
              <a:rPr lang="en-US" sz="2800" dirty="0"/>
              <a:t>do you use data to prove something</a:t>
            </a:r>
            <a:r>
              <a:rPr lang="hr-HR" sz="2800" dirty="0"/>
              <a:t>?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58604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023E-005C-FB04-2228-643B05E73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Anscombe’s</a:t>
            </a:r>
            <a:r>
              <a:rPr lang="hr-HR" dirty="0"/>
              <a:t> </a:t>
            </a:r>
            <a:r>
              <a:rPr lang="hr-HR" dirty="0" err="1"/>
              <a:t>quartet</a:t>
            </a:r>
            <a:r>
              <a:rPr lang="hr-HR" dirty="0"/>
              <a:t>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967FFF6-182C-50FA-3C36-BFB6603B5B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8727132"/>
              </p:ext>
            </p:extLst>
          </p:nvPr>
        </p:nvGraphicFramePr>
        <p:xfrm>
          <a:off x="618847" y="1516276"/>
          <a:ext cx="10954305" cy="503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7161">
                  <a:extLst>
                    <a:ext uri="{9D8B030D-6E8A-4147-A177-3AD203B41FA5}">
                      <a16:colId xmlns:a16="http://schemas.microsoft.com/office/drawing/2014/main" val="2405114739"/>
                    </a:ext>
                  </a:extLst>
                </a:gridCol>
                <a:gridCol w="1067129">
                  <a:extLst>
                    <a:ext uri="{9D8B030D-6E8A-4147-A177-3AD203B41FA5}">
                      <a16:colId xmlns:a16="http://schemas.microsoft.com/office/drawing/2014/main" val="4194978168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4016620413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2492171503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749595443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2092805663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2431066387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1327718181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186394360"/>
                    </a:ext>
                  </a:extLst>
                </a:gridCol>
              </a:tblGrid>
              <a:tr h="158898">
                <a:tc rowSpan="2">
                  <a:txBody>
                    <a:bodyPr/>
                    <a:lstStyle/>
                    <a:p>
                      <a:pPr algn="ctr"/>
                      <a:r>
                        <a:rPr lang="hr-HR" dirty="0" err="1"/>
                        <a:t>Variable</a:t>
                      </a:r>
                      <a:endParaRPr lang="hr-HR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hr-HR" dirty="0"/>
                        <a:t>1st set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dirty="0"/>
                        <a:t>2nd set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dirty="0"/>
                        <a:t>3rd set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dirty="0"/>
                        <a:t>4th set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7564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4895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1.</a:t>
                      </a:r>
                    </a:p>
                    <a:p>
                      <a:pPr algn="ctr"/>
                      <a:r>
                        <a:rPr lang="hr-HR" dirty="0"/>
                        <a:t>2.</a:t>
                      </a:r>
                    </a:p>
                    <a:p>
                      <a:pPr algn="ctr"/>
                      <a:r>
                        <a:rPr lang="hr-HR" dirty="0"/>
                        <a:t>3.</a:t>
                      </a:r>
                    </a:p>
                    <a:p>
                      <a:pPr algn="ctr"/>
                      <a:r>
                        <a:rPr lang="hr-HR" dirty="0"/>
                        <a:t>4.</a:t>
                      </a:r>
                    </a:p>
                    <a:p>
                      <a:pPr algn="ctr"/>
                      <a:r>
                        <a:rPr lang="hr-HR" dirty="0"/>
                        <a:t>5.</a:t>
                      </a:r>
                    </a:p>
                    <a:p>
                      <a:pPr algn="ctr"/>
                      <a:r>
                        <a:rPr lang="hr-HR" dirty="0"/>
                        <a:t>6.</a:t>
                      </a:r>
                    </a:p>
                    <a:p>
                      <a:pPr algn="ctr"/>
                      <a:r>
                        <a:rPr lang="hr-HR" dirty="0"/>
                        <a:t>7.</a:t>
                      </a:r>
                    </a:p>
                    <a:p>
                      <a:pPr algn="ctr"/>
                      <a:r>
                        <a:rPr lang="hr-HR" dirty="0"/>
                        <a:t>8.</a:t>
                      </a:r>
                    </a:p>
                    <a:p>
                      <a:pPr algn="ctr"/>
                      <a:r>
                        <a:rPr lang="hr-HR" dirty="0"/>
                        <a:t>9.</a:t>
                      </a:r>
                    </a:p>
                    <a:p>
                      <a:pPr algn="ctr"/>
                      <a:r>
                        <a:rPr lang="hr-HR" dirty="0"/>
                        <a:t>10.</a:t>
                      </a:r>
                    </a:p>
                    <a:p>
                      <a:pPr algn="ctr"/>
                      <a:r>
                        <a:rPr lang="hr-HR" dirty="0"/>
                        <a:t>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10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13</a:t>
                      </a:r>
                    </a:p>
                    <a:p>
                      <a:pPr algn="r"/>
                      <a:r>
                        <a:rPr lang="hr-HR" dirty="0"/>
                        <a:t>9</a:t>
                      </a:r>
                    </a:p>
                    <a:p>
                      <a:pPr algn="r"/>
                      <a:r>
                        <a:rPr lang="hr-HR" dirty="0"/>
                        <a:t>11</a:t>
                      </a:r>
                    </a:p>
                    <a:p>
                      <a:pPr algn="r"/>
                      <a:r>
                        <a:rPr lang="hr-HR" dirty="0"/>
                        <a:t>14</a:t>
                      </a:r>
                    </a:p>
                    <a:p>
                      <a:pPr algn="r"/>
                      <a:r>
                        <a:rPr lang="hr-HR" dirty="0"/>
                        <a:t>6</a:t>
                      </a:r>
                    </a:p>
                    <a:p>
                      <a:pPr algn="r"/>
                      <a:r>
                        <a:rPr lang="hr-HR" dirty="0"/>
                        <a:t>4</a:t>
                      </a:r>
                    </a:p>
                    <a:p>
                      <a:pPr algn="r"/>
                      <a:r>
                        <a:rPr lang="hr-HR" dirty="0"/>
                        <a:t>12</a:t>
                      </a:r>
                    </a:p>
                    <a:p>
                      <a:pPr algn="r"/>
                      <a:r>
                        <a:rPr lang="hr-HR" dirty="0"/>
                        <a:t>7</a:t>
                      </a:r>
                    </a:p>
                    <a:p>
                      <a:pPr algn="r"/>
                      <a:r>
                        <a:rPr lang="hr-H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8,0</a:t>
                      </a:r>
                    </a:p>
                    <a:p>
                      <a:pPr algn="r"/>
                      <a:r>
                        <a:rPr lang="hr-HR" dirty="0"/>
                        <a:t>7,0</a:t>
                      </a:r>
                    </a:p>
                    <a:p>
                      <a:pPr algn="r"/>
                      <a:r>
                        <a:rPr lang="hr-HR" dirty="0"/>
                        <a:t>7,6</a:t>
                      </a:r>
                    </a:p>
                    <a:p>
                      <a:pPr algn="r"/>
                      <a:r>
                        <a:rPr lang="hr-HR" dirty="0"/>
                        <a:t>8,8</a:t>
                      </a:r>
                    </a:p>
                    <a:p>
                      <a:pPr algn="r"/>
                      <a:r>
                        <a:rPr lang="hr-HR" dirty="0"/>
                        <a:t>8,3</a:t>
                      </a:r>
                    </a:p>
                    <a:p>
                      <a:pPr algn="r"/>
                      <a:r>
                        <a:rPr lang="hr-HR" dirty="0"/>
                        <a:t>10,0</a:t>
                      </a:r>
                    </a:p>
                    <a:p>
                      <a:pPr algn="r"/>
                      <a:r>
                        <a:rPr lang="hr-HR" dirty="0"/>
                        <a:t>7,2</a:t>
                      </a:r>
                    </a:p>
                    <a:p>
                      <a:pPr algn="r"/>
                      <a:r>
                        <a:rPr lang="hr-HR" dirty="0"/>
                        <a:t>4,3</a:t>
                      </a:r>
                    </a:p>
                    <a:p>
                      <a:pPr algn="r"/>
                      <a:r>
                        <a:rPr lang="hr-HR" dirty="0"/>
                        <a:t>10,8</a:t>
                      </a:r>
                    </a:p>
                    <a:p>
                      <a:pPr algn="r"/>
                      <a:r>
                        <a:rPr lang="hr-HR" dirty="0"/>
                        <a:t>4,8</a:t>
                      </a:r>
                    </a:p>
                    <a:p>
                      <a:pPr algn="r"/>
                      <a:r>
                        <a:rPr lang="hr-HR" dirty="0"/>
                        <a:t>5,7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10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13</a:t>
                      </a:r>
                    </a:p>
                    <a:p>
                      <a:pPr algn="r"/>
                      <a:r>
                        <a:rPr lang="hr-HR" dirty="0"/>
                        <a:t>9</a:t>
                      </a:r>
                    </a:p>
                    <a:p>
                      <a:pPr algn="r"/>
                      <a:r>
                        <a:rPr lang="hr-HR" dirty="0"/>
                        <a:t>11</a:t>
                      </a:r>
                    </a:p>
                    <a:p>
                      <a:pPr algn="r"/>
                      <a:r>
                        <a:rPr lang="hr-HR" dirty="0"/>
                        <a:t>14</a:t>
                      </a:r>
                    </a:p>
                    <a:p>
                      <a:pPr algn="r"/>
                      <a:r>
                        <a:rPr lang="hr-HR" dirty="0"/>
                        <a:t>6</a:t>
                      </a:r>
                    </a:p>
                    <a:p>
                      <a:pPr algn="r"/>
                      <a:r>
                        <a:rPr lang="hr-HR" dirty="0"/>
                        <a:t>4</a:t>
                      </a:r>
                    </a:p>
                    <a:p>
                      <a:pPr algn="r"/>
                      <a:r>
                        <a:rPr lang="hr-HR" dirty="0"/>
                        <a:t>12</a:t>
                      </a:r>
                    </a:p>
                    <a:p>
                      <a:pPr algn="r"/>
                      <a:r>
                        <a:rPr lang="hr-HR" dirty="0"/>
                        <a:t>7</a:t>
                      </a:r>
                    </a:p>
                    <a:p>
                      <a:pPr algn="r"/>
                      <a:r>
                        <a:rPr lang="hr-H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9,1</a:t>
                      </a:r>
                    </a:p>
                    <a:p>
                      <a:pPr algn="r"/>
                      <a:r>
                        <a:rPr lang="hr-HR" dirty="0"/>
                        <a:t>8,1</a:t>
                      </a:r>
                    </a:p>
                    <a:p>
                      <a:pPr algn="r"/>
                      <a:r>
                        <a:rPr lang="hr-HR" dirty="0"/>
                        <a:t>8,7</a:t>
                      </a:r>
                    </a:p>
                    <a:p>
                      <a:pPr algn="r"/>
                      <a:r>
                        <a:rPr lang="hr-HR" dirty="0"/>
                        <a:t>8,8</a:t>
                      </a:r>
                    </a:p>
                    <a:p>
                      <a:pPr algn="r"/>
                      <a:r>
                        <a:rPr lang="hr-HR" dirty="0"/>
                        <a:t>9,3</a:t>
                      </a:r>
                    </a:p>
                    <a:p>
                      <a:pPr algn="r"/>
                      <a:r>
                        <a:rPr lang="hr-HR" dirty="0"/>
                        <a:t>8,1</a:t>
                      </a:r>
                    </a:p>
                    <a:p>
                      <a:pPr algn="r"/>
                      <a:r>
                        <a:rPr lang="hr-HR" dirty="0"/>
                        <a:t>6,1</a:t>
                      </a:r>
                    </a:p>
                    <a:p>
                      <a:pPr algn="r"/>
                      <a:r>
                        <a:rPr lang="hr-HR" dirty="0"/>
                        <a:t>3,1</a:t>
                      </a:r>
                    </a:p>
                    <a:p>
                      <a:pPr algn="r"/>
                      <a:r>
                        <a:rPr lang="hr-HR" dirty="0"/>
                        <a:t>9,1</a:t>
                      </a:r>
                    </a:p>
                    <a:p>
                      <a:pPr algn="r"/>
                      <a:r>
                        <a:rPr lang="hr-HR" dirty="0"/>
                        <a:t>7,3</a:t>
                      </a:r>
                    </a:p>
                    <a:p>
                      <a:pPr algn="r"/>
                      <a:r>
                        <a:rPr lang="hr-HR" dirty="0"/>
                        <a:t>4,7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10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13</a:t>
                      </a:r>
                    </a:p>
                    <a:p>
                      <a:pPr algn="r"/>
                      <a:r>
                        <a:rPr lang="hr-HR" dirty="0"/>
                        <a:t>9</a:t>
                      </a:r>
                    </a:p>
                    <a:p>
                      <a:pPr algn="r"/>
                      <a:r>
                        <a:rPr lang="hr-HR" dirty="0"/>
                        <a:t>11</a:t>
                      </a:r>
                    </a:p>
                    <a:p>
                      <a:pPr algn="r"/>
                      <a:r>
                        <a:rPr lang="hr-HR" dirty="0"/>
                        <a:t>14</a:t>
                      </a:r>
                    </a:p>
                    <a:p>
                      <a:pPr algn="r"/>
                      <a:r>
                        <a:rPr lang="hr-HR" dirty="0"/>
                        <a:t>6</a:t>
                      </a:r>
                    </a:p>
                    <a:p>
                      <a:pPr algn="r"/>
                      <a:r>
                        <a:rPr lang="hr-HR" dirty="0"/>
                        <a:t>4</a:t>
                      </a:r>
                    </a:p>
                    <a:p>
                      <a:pPr algn="r"/>
                      <a:r>
                        <a:rPr lang="hr-HR" dirty="0"/>
                        <a:t>12</a:t>
                      </a:r>
                    </a:p>
                    <a:p>
                      <a:pPr algn="r"/>
                      <a:r>
                        <a:rPr lang="hr-HR" dirty="0"/>
                        <a:t>7</a:t>
                      </a:r>
                    </a:p>
                    <a:p>
                      <a:pPr algn="r"/>
                      <a:r>
                        <a:rPr lang="hr-H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6,8</a:t>
                      </a:r>
                    </a:p>
                    <a:p>
                      <a:pPr algn="r"/>
                      <a:r>
                        <a:rPr lang="hr-HR" dirty="0"/>
                        <a:t>12,7</a:t>
                      </a:r>
                    </a:p>
                    <a:p>
                      <a:pPr algn="r"/>
                      <a:r>
                        <a:rPr lang="hr-HR" dirty="0"/>
                        <a:t>7,1</a:t>
                      </a:r>
                    </a:p>
                    <a:p>
                      <a:pPr algn="r"/>
                      <a:r>
                        <a:rPr lang="hr-HR" dirty="0"/>
                        <a:t>7,8</a:t>
                      </a:r>
                    </a:p>
                    <a:p>
                      <a:pPr algn="r"/>
                      <a:r>
                        <a:rPr lang="hr-HR" dirty="0"/>
                        <a:t>8,8</a:t>
                      </a:r>
                    </a:p>
                    <a:p>
                      <a:pPr algn="r"/>
                      <a:r>
                        <a:rPr lang="hr-HR" dirty="0"/>
                        <a:t>6,1</a:t>
                      </a:r>
                    </a:p>
                    <a:p>
                      <a:pPr algn="r"/>
                      <a:r>
                        <a:rPr lang="hr-HR" dirty="0"/>
                        <a:t>5,4</a:t>
                      </a:r>
                    </a:p>
                    <a:p>
                      <a:pPr algn="r"/>
                      <a:r>
                        <a:rPr lang="hr-HR" dirty="0"/>
                        <a:t>8,2</a:t>
                      </a:r>
                    </a:p>
                    <a:p>
                      <a:pPr algn="r"/>
                      <a:r>
                        <a:rPr lang="hr-HR" dirty="0"/>
                        <a:t>6,4</a:t>
                      </a:r>
                    </a:p>
                    <a:p>
                      <a:pPr algn="r"/>
                      <a:r>
                        <a:rPr lang="hr-HR" dirty="0"/>
                        <a:t>5,7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19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6,6</a:t>
                      </a:r>
                    </a:p>
                    <a:p>
                      <a:pPr algn="r"/>
                      <a:r>
                        <a:rPr lang="hr-HR" dirty="0"/>
                        <a:t>5,8</a:t>
                      </a:r>
                    </a:p>
                    <a:p>
                      <a:pPr algn="r"/>
                      <a:r>
                        <a:rPr lang="hr-HR" dirty="0"/>
                        <a:t>7,7</a:t>
                      </a:r>
                    </a:p>
                    <a:p>
                      <a:pPr algn="r"/>
                      <a:r>
                        <a:rPr lang="hr-HR" dirty="0"/>
                        <a:t>8,8</a:t>
                      </a:r>
                    </a:p>
                    <a:p>
                      <a:pPr algn="r"/>
                      <a:r>
                        <a:rPr lang="hr-HR" dirty="0"/>
                        <a:t>8,5</a:t>
                      </a:r>
                    </a:p>
                    <a:p>
                      <a:pPr algn="r"/>
                      <a:r>
                        <a:rPr lang="hr-HR" dirty="0"/>
                        <a:t>7,0</a:t>
                      </a:r>
                    </a:p>
                    <a:p>
                      <a:pPr algn="r"/>
                      <a:r>
                        <a:rPr lang="hr-HR" dirty="0"/>
                        <a:t>5,3</a:t>
                      </a:r>
                    </a:p>
                    <a:p>
                      <a:pPr algn="r"/>
                      <a:r>
                        <a:rPr lang="hr-HR" dirty="0"/>
                        <a:t>12,5</a:t>
                      </a:r>
                    </a:p>
                    <a:p>
                      <a:pPr algn="r"/>
                      <a:r>
                        <a:rPr lang="hr-HR" dirty="0"/>
                        <a:t>5,6</a:t>
                      </a:r>
                    </a:p>
                    <a:p>
                      <a:pPr algn="r"/>
                      <a:r>
                        <a:rPr lang="hr-HR" dirty="0"/>
                        <a:t>7,9</a:t>
                      </a:r>
                    </a:p>
                    <a:p>
                      <a:pPr algn="r"/>
                      <a:r>
                        <a:rPr lang="hr-HR" dirty="0"/>
                        <a:t>6,9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8243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dirty="0" err="1"/>
                        <a:t>Mean</a:t>
                      </a:r>
                      <a:endParaRPr lang="hr-HR" dirty="0"/>
                    </a:p>
                    <a:p>
                      <a:r>
                        <a:rPr lang="hr-HR" dirty="0" err="1"/>
                        <a:t>Variance</a:t>
                      </a:r>
                      <a:endParaRPr lang="hr-HR" dirty="0"/>
                    </a:p>
                    <a:p>
                      <a:r>
                        <a:rPr lang="hr-HR" dirty="0" err="1"/>
                        <a:t>Correlation</a:t>
                      </a:r>
                      <a:endParaRPr lang="hr-HR" dirty="0"/>
                    </a:p>
                    <a:p>
                      <a:r>
                        <a:rPr lang="hr-HR" dirty="0" err="1"/>
                        <a:t>Regression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9,0</a:t>
                      </a:r>
                    </a:p>
                    <a:p>
                      <a:pPr algn="r"/>
                      <a:r>
                        <a:rPr lang="hr-HR" dirty="0"/>
                        <a:t>11,0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algn="r"/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4,1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9,0</a:t>
                      </a:r>
                    </a:p>
                    <a:p>
                      <a:pPr algn="r"/>
                      <a:r>
                        <a:rPr lang="hr-HR" dirty="0"/>
                        <a:t>11,0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algn="r"/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4,1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9,0</a:t>
                      </a:r>
                    </a:p>
                    <a:p>
                      <a:pPr algn="r"/>
                      <a:r>
                        <a:rPr lang="hr-HR" dirty="0"/>
                        <a:t>11,0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algn="r"/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4,1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9,0</a:t>
                      </a:r>
                    </a:p>
                    <a:p>
                      <a:pPr algn="r"/>
                      <a:r>
                        <a:rPr lang="hr-HR" dirty="0"/>
                        <a:t>11,0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algn="r"/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4,1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43352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036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023E-005C-FB04-2228-643B05E73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Anscombe’s</a:t>
            </a:r>
            <a:r>
              <a:rPr lang="hr-HR" dirty="0"/>
              <a:t> </a:t>
            </a:r>
            <a:r>
              <a:rPr lang="hr-HR" dirty="0" err="1"/>
              <a:t>quartet</a:t>
            </a:r>
            <a:r>
              <a:rPr lang="hr-HR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54DECF-2285-1E04-BA19-E99F2C61E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919" y="1300915"/>
            <a:ext cx="7439025" cy="25717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E0DAEA-5FDB-BAA0-B49B-44635A005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5379" y="4059654"/>
            <a:ext cx="7419975" cy="253365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5AC7A160-7CD2-E048-1D43-B1CB0E844FBA}"/>
              </a:ext>
            </a:extLst>
          </p:cNvPr>
          <p:cNvSpPr txBox="1"/>
          <p:nvPr/>
        </p:nvSpPr>
        <p:spPr>
          <a:xfrm>
            <a:off x="620376" y="6593304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</a:t>
            </a:r>
            <a:r>
              <a:rPr lang="pl-PL" dirty="0" err="1"/>
              <a:t>Schwabish</a:t>
            </a:r>
            <a:r>
              <a:rPr lang="pl-PL" dirty="0"/>
              <a:t> (2021)</a:t>
            </a:r>
          </a:p>
        </p:txBody>
      </p:sp>
    </p:spTree>
    <p:extLst>
      <p:ext uri="{BB962C8B-B14F-4D97-AF65-F5344CB8AC3E}">
        <p14:creationId xmlns:p14="http://schemas.microsoft.com/office/powerpoint/2010/main" val="1375372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Methods of attracting attention</a:t>
            </a:r>
            <a:endParaRPr lang="pl-PL" sz="4800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b="1" dirty="0" err="1">
                <a:solidFill>
                  <a:srgbClr val="1065AB"/>
                </a:solidFill>
                <a:cs typeface="Times New Roman" panose="02020603050405020304" pitchFamily="18" charset="0"/>
              </a:rPr>
              <a:t>Gestalt</a:t>
            </a:r>
            <a:r>
              <a:rPr lang="hr-HR" b="1" dirty="0">
                <a:solidFill>
                  <a:srgbClr val="1065AB"/>
                </a:solidFill>
                <a:cs typeface="Times New Roman" panose="02020603050405020304" pitchFamily="18" charset="0"/>
              </a:rPr>
              <a:t> </a:t>
            </a:r>
            <a:r>
              <a:rPr lang="hr-HR" b="1" dirty="0" err="1">
                <a:solidFill>
                  <a:srgbClr val="1065AB"/>
                </a:solidFill>
                <a:cs typeface="Times New Roman" panose="02020603050405020304" pitchFamily="18" charset="0"/>
              </a:rPr>
              <a:t>principles</a:t>
            </a:r>
            <a:endParaRPr lang="hr-HR" b="1" dirty="0">
              <a:solidFill>
                <a:srgbClr val="1065AB"/>
              </a:solidFill>
              <a:cs typeface="Times New Roman" panose="02020603050405020304" pitchFamily="18" charset="0"/>
            </a:endParaRPr>
          </a:p>
          <a:p>
            <a:r>
              <a:rPr lang="hr-HR" dirty="0" err="1">
                <a:cs typeface="Times New Roman" panose="02020603050405020304" pitchFamily="18" charset="0"/>
              </a:rPr>
              <a:t>Developed</a:t>
            </a:r>
            <a:r>
              <a:rPr lang="en-US" dirty="0">
                <a:cs typeface="Times New Roman" panose="02020603050405020304" pitchFamily="18" charset="0"/>
              </a:rPr>
              <a:t> in 1912</a:t>
            </a:r>
            <a:endParaRPr lang="hr-HR" dirty="0">
              <a:cs typeface="Times New Roman" panose="02020603050405020304" pitchFamily="18" charset="0"/>
            </a:endParaRPr>
          </a:p>
          <a:p>
            <a:r>
              <a:rPr lang="en-US" dirty="0">
                <a:cs typeface="Times New Roman" panose="02020603050405020304" pitchFamily="18" charset="0"/>
              </a:rPr>
              <a:t>The goal was to discover </a:t>
            </a:r>
            <a:r>
              <a:rPr lang="en-US" b="1" dirty="0">
                <a:solidFill>
                  <a:srgbClr val="1065AB"/>
                </a:solidFill>
                <a:cs typeface="Times New Roman" panose="02020603050405020304" pitchFamily="18" charset="0"/>
              </a:rPr>
              <a:t>how we perceive patterns</a:t>
            </a:r>
            <a:r>
              <a:rPr lang="en-US" dirty="0">
                <a:cs typeface="Times New Roman" panose="02020603050405020304" pitchFamily="18" charset="0"/>
              </a:rPr>
              <a:t>, shapes and how we organize the information we see</a:t>
            </a:r>
            <a:endParaRPr lang="hr-HR" dirty="0">
              <a:cs typeface="Times New Roman" panose="02020603050405020304" pitchFamily="18" charset="0"/>
            </a:endParaRPr>
          </a:p>
          <a:p>
            <a:r>
              <a:rPr lang="en-US" dirty="0">
                <a:cs typeface="Times New Roman" panose="02020603050405020304" pitchFamily="18" charset="0"/>
              </a:rPr>
              <a:t>Gestalt (German) </a:t>
            </a:r>
            <a:r>
              <a:rPr lang="hr-HR" dirty="0"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1065AB"/>
                </a:solidFill>
                <a:cs typeface="Times New Roman" panose="02020603050405020304" pitchFamily="18" charset="0"/>
              </a:rPr>
              <a:t>pattern</a:t>
            </a:r>
            <a:endParaRPr lang="hr-HR" b="1" dirty="0">
              <a:solidFill>
                <a:srgbClr val="1065AB"/>
              </a:solidFill>
              <a:cs typeface="Times New Roman" panose="02020603050405020304" pitchFamily="18" charset="0"/>
            </a:endParaRPr>
          </a:p>
          <a:p>
            <a:r>
              <a:rPr lang="en-US" dirty="0">
                <a:cs typeface="Times New Roman" panose="02020603050405020304" pitchFamily="18" charset="0"/>
              </a:rPr>
              <a:t>Gestalt principles revealed that we try to group objects in certain ways</a:t>
            </a:r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Brackett (2015); Dalkir (2023); Cotton (2023)</a:t>
            </a:r>
          </a:p>
        </p:txBody>
      </p:sp>
    </p:spTree>
    <p:extLst>
      <p:ext uri="{BB962C8B-B14F-4D97-AF65-F5344CB8AC3E}">
        <p14:creationId xmlns:p14="http://schemas.microsoft.com/office/powerpoint/2010/main" val="2749841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Gestalt</a:t>
            </a:r>
            <a:r>
              <a:rPr lang="hr-HR" dirty="0"/>
              <a:t> </a:t>
            </a:r>
            <a:r>
              <a:rPr lang="hr-HR" dirty="0" err="1"/>
              <a:t>principles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b="1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Proximity</a:t>
            </a:r>
            <a:endParaRPr lang="hr-HR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/>
              <a:t>We perceive objects that are close to each other as belonging to a group</a:t>
            </a:r>
            <a:endParaRPr lang="hr-HR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087E30-E91F-A6F7-E41F-11D7AB907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457" y="2762250"/>
            <a:ext cx="4926274" cy="35115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577991B0-18C6-DD31-E592-23AA298AF8F6}"/>
              </a:ext>
            </a:extLst>
          </p:cNvPr>
          <p:cNvSpPr txBox="1"/>
          <p:nvPr/>
        </p:nvSpPr>
        <p:spPr>
          <a:xfrm>
            <a:off x="1608666" y="6273799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</a:t>
            </a:r>
            <a:r>
              <a:rPr lang="pl-PL" dirty="0" err="1"/>
              <a:t>Schwabish</a:t>
            </a:r>
            <a:r>
              <a:rPr lang="pl-PL" dirty="0"/>
              <a:t> (2021)</a:t>
            </a:r>
          </a:p>
        </p:txBody>
      </p:sp>
    </p:spTree>
    <p:extLst>
      <p:ext uri="{BB962C8B-B14F-4D97-AF65-F5344CB8AC3E}">
        <p14:creationId xmlns:p14="http://schemas.microsoft.com/office/powerpoint/2010/main" val="857585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Gestalt</a:t>
            </a:r>
            <a:r>
              <a:rPr lang="hr-HR" dirty="0"/>
              <a:t> </a:t>
            </a:r>
            <a:r>
              <a:rPr lang="hr-HR" dirty="0" err="1"/>
              <a:t>principles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b="1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imilarity</a:t>
            </a:r>
            <a:r>
              <a:rPr lang="en-US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hr-HR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/>
              <a:t>Our brain groups objects that have the same color, shape, size or direction</a:t>
            </a:r>
            <a:endParaRPr lang="hr-HR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1ECCC3-0945-CCA3-A87A-B7E018299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9963" y="2664438"/>
            <a:ext cx="4943475" cy="36576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EDE78BCB-F1B8-25F5-4C37-FA863ACBA401}"/>
              </a:ext>
            </a:extLst>
          </p:cNvPr>
          <p:cNvSpPr txBox="1"/>
          <p:nvPr/>
        </p:nvSpPr>
        <p:spPr>
          <a:xfrm>
            <a:off x="1608666" y="6273799"/>
            <a:ext cx="2787843" cy="2471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Source: </a:t>
            </a:r>
            <a:r>
              <a:rPr lang="pl-PL" dirty="0" err="1"/>
              <a:t>Schwabish</a:t>
            </a:r>
            <a:r>
              <a:rPr lang="pl-PL" dirty="0"/>
              <a:t> (2021)</a:t>
            </a:r>
          </a:p>
        </p:txBody>
      </p:sp>
    </p:spTree>
    <p:extLst>
      <p:ext uri="{BB962C8B-B14F-4D97-AF65-F5344CB8AC3E}">
        <p14:creationId xmlns:p14="http://schemas.microsoft.com/office/powerpoint/2010/main" val="333859537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f77c99be7a86767cf8852e297757650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290e7152641fe702006229a94e3f9e1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0DEBC102-DDDD-405F-9073-605596D0E936}"/>
</file>

<file path=docProps/app.xml><?xml version="1.0" encoding="utf-8"?>
<Properties xmlns="http://schemas.openxmlformats.org/officeDocument/2006/extended-properties" xmlns:vt="http://schemas.openxmlformats.org/officeDocument/2006/docPropsVTypes">
  <TotalTime>2824</TotalTime>
  <Words>1449</Words>
  <Application>Microsoft Office PowerPoint</Application>
  <PresentationFormat>Widescreen</PresentationFormat>
  <Paragraphs>296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Motyw pakietu Office</vt:lpstr>
      <vt:lpstr>Business Intelligence</vt:lpstr>
      <vt:lpstr>Agenda</vt:lpstr>
      <vt:lpstr>Data visualization</vt:lpstr>
      <vt:lpstr>Understanding of the situation context</vt:lpstr>
      <vt:lpstr>Anscombe’s quartet </vt:lpstr>
      <vt:lpstr>Anscombe’s quartet </vt:lpstr>
      <vt:lpstr>Methods of attracting attention</vt:lpstr>
      <vt:lpstr>Gestalt principles</vt:lpstr>
      <vt:lpstr>Gestalt principles</vt:lpstr>
      <vt:lpstr>Gestalt principles</vt:lpstr>
      <vt:lpstr>Gestalt principles</vt:lpstr>
      <vt:lpstr>Gestalt principles</vt:lpstr>
      <vt:lpstr>Gestalt principles</vt:lpstr>
      <vt:lpstr>Preattentive attributes</vt:lpstr>
      <vt:lpstr>Preattentive attributes</vt:lpstr>
      <vt:lpstr>Preattentive attributes</vt:lpstr>
      <vt:lpstr>Preattentive attributes</vt:lpstr>
      <vt:lpstr>Choosing the right visualization method</vt:lpstr>
      <vt:lpstr>Simple text</vt:lpstr>
      <vt:lpstr>Tables</vt:lpstr>
      <vt:lpstr>Formating tables</vt:lpstr>
      <vt:lpstr>Bar chart</vt:lpstr>
      <vt:lpstr>Line chart</vt:lpstr>
      <vt:lpstr>Scatterplot</vt:lpstr>
      <vt:lpstr>Choropleth map</vt:lpstr>
      <vt:lpstr>Heatmap</vt:lpstr>
      <vt:lpstr>Bullet graph</vt:lpstr>
      <vt:lpstr>The guidelines for good visualization design</vt:lpstr>
      <vt:lpstr>Color theory</vt:lpstr>
      <vt:lpstr>Color schemes</vt:lpstr>
      <vt:lpstr>Summary</vt:lpstr>
      <vt:lpstr>Authors:  Dario Šebalj Dejan Mirčetić Michał Adamczak   Final version: June 2025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Adrianna Toboła | Wyższa Szkoła Logistyki</cp:lastModifiedBy>
  <cp:revision>17</cp:revision>
  <dcterms:created xsi:type="dcterms:W3CDTF">2023-07-06T12:09:08Z</dcterms:created>
  <dcterms:modified xsi:type="dcterms:W3CDTF">2025-10-16T07:17:41Z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