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8" r:id="rId8"/>
    <p:sldId id="267" r:id="rId9"/>
    <p:sldId id="293" r:id="rId10"/>
    <p:sldId id="294" r:id="rId11"/>
    <p:sldId id="281" r:id="rId12"/>
    <p:sldId id="282" r:id="rId13"/>
    <p:sldId id="292" r:id="rId14"/>
    <p:sldId id="283" r:id="rId15"/>
    <p:sldId id="284" r:id="rId16"/>
    <p:sldId id="285" r:id="rId17"/>
    <p:sldId id="295" r:id="rId18"/>
    <p:sldId id="296" r:id="rId19"/>
    <p:sldId id="286" r:id="rId20"/>
    <p:sldId id="287" r:id="rId21"/>
    <p:sldId id="288" r:id="rId22"/>
    <p:sldId id="297" r:id="rId23"/>
    <p:sldId id="289" r:id="rId24"/>
    <p:sldId id="290" r:id="rId25"/>
    <p:sldId id="291" r:id="rId26"/>
    <p:sldId id="266" r:id="rId27"/>
    <p:sldId id="335" r:id="rId28"/>
    <p:sldId id="26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0C0B4-58D7-B6EF-53D1-ABA066F8CBFF}" v="4" dt="2025-10-16T07:16:24.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F9A0C0B4-58D7-B6EF-53D1-ABA066F8CBFF}"/>
    <pc:docChg chg="modSld">
      <pc:chgData name="Adrianna Toboła" userId="S::atobola_wslonline.onmicrosoft.com#ext#@putpoznanpl.onmicrosoft.com::e1e59dd0-8fb1-4369-89de-9f1b53c22841" providerId="AD" clId="Web-{F9A0C0B4-58D7-B6EF-53D1-ABA066F8CBFF}" dt="2025-10-16T07:16:23.466" v="0" actId="20577"/>
      <pc:docMkLst>
        <pc:docMk/>
      </pc:docMkLst>
      <pc:sldChg chg="modSp">
        <pc:chgData name="Adrianna Toboła" userId="S::atobola_wslonline.onmicrosoft.com#ext#@putpoznanpl.onmicrosoft.com::e1e59dd0-8fb1-4369-89de-9f1b53c22841" providerId="AD" clId="Web-{F9A0C0B4-58D7-B6EF-53D1-ABA066F8CBFF}" dt="2025-10-16T07:16:23.466" v="0" actId="20577"/>
        <pc:sldMkLst>
          <pc:docMk/>
          <pc:sldMk cId="2920479427" sldId="256"/>
        </pc:sldMkLst>
        <pc:spChg chg="mod">
          <ac:chgData name="Adrianna Toboła" userId="S::atobola_wslonline.onmicrosoft.com#ext#@putpoznanpl.onmicrosoft.com::e1e59dd0-8fb1-4369-89de-9f1b53c22841" providerId="AD" clId="Web-{F9A0C0B4-58D7-B6EF-53D1-ABA066F8CBFF}" dt="2025-10-16T07:16:23.466"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01D78ECE-BBF1-8F1E-EC86-3592D39345B1}"/>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Information systems in logistics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F7AE3705-7CFF-6C1E-56C9-037F5F0150AD}"/>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8F10-C389-B20D-8212-28F62ADDD03F}"/>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40E8DD3F-BD53-AB26-D01C-34B7153D96C9}"/>
              </a:ext>
            </a:extLst>
          </p:cNvPr>
          <p:cNvSpPr>
            <a:spLocks noGrp="1"/>
          </p:cNvSpPr>
          <p:nvPr>
            <p:ph idx="1"/>
          </p:nvPr>
        </p:nvSpPr>
        <p:spPr/>
        <p:txBody>
          <a:bodyPr>
            <a:normAutofit/>
          </a:bodyPr>
          <a:lstStyle/>
          <a:p>
            <a:r>
              <a:rPr lang="en-US" dirty="0">
                <a:effectLst/>
                <a:latin typeface="Tahoma" panose="020B0604030504040204" pitchFamily="34" charset="0"/>
                <a:ea typeface="Calibri" panose="020F0502020204030204" pitchFamily="34" charset="0"/>
                <a:cs typeface="Times New Roman" panose="02020603050405020304" pitchFamily="18" charset="0"/>
              </a:rPr>
              <a:t>The main reason why companies implement ERP systems is to </a:t>
            </a:r>
            <a:r>
              <a:rPr lang="en-US"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support their company’s growth</a:t>
            </a:r>
            <a:r>
              <a:rPr lang="en-US" dirty="0">
                <a:effectLst/>
                <a:latin typeface="Tahoma" panose="020B0604030504040204" pitchFamily="34" charset="0"/>
                <a:ea typeface="Calibri" panose="020F0502020204030204" pitchFamily="34" charset="0"/>
                <a:cs typeface="Times New Roman" panose="02020603050405020304" pitchFamily="18" charset="0"/>
              </a:rPr>
              <a:t>. </a:t>
            </a:r>
            <a:endParaRPr lang="hr-HR" dirty="0">
              <a:effectLst/>
              <a:latin typeface="Tahoma" panose="020B0604030504040204" pitchFamily="34" charset="0"/>
              <a:ea typeface="Calibri" panose="020F0502020204030204" pitchFamily="34" charset="0"/>
              <a:cs typeface="Times New Roman" panose="02020603050405020304" pitchFamily="18" charset="0"/>
            </a:endParaRPr>
          </a:p>
          <a:p>
            <a:r>
              <a:rPr lang="en-US" dirty="0">
                <a:effectLst/>
                <a:latin typeface="Tahoma" panose="020B0604030504040204" pitchFamily="34" charset="0"/>
                <a:ea typeface="Calibri" panose="020F0502020204030204" pitchFamily="34" charset="0"/>
                <a:cs typeface="Times New Roman" panose="02020603050405020304" pitchFamily="18" charset="0"/>
              </a:rPr>
              <a:t>Implementation of ERP systems is </a:t>
            </a:r>
            <a:r>
              <a:rPr lang="en-US"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very complex </a:t>
            </a:r>
            <a:r>
              <a:rPr lang="en-US" dirty="0">
                <a:effectLst/>
                <a:latin typeface="Tahoma" panose="020B0604030504040204" pitchFamily="34" charset="0"/>
                <a:ea typeface="Calibri" panose="020F0502020204030204" pitchFamily="34" charset="0"/>
                <a:cs typeface="Times New Roman" panose="02020603050405020304" pitchFamily="18" charset="0"/>
              </a:rPr>
              <a:t>and the most ERP projects </a:t>
            </a:r>
            <a:r>
              <a:rPr lang="en-US"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fail</a:t>
            </a:r>
            <a:r>
              <a:rPr lang="en-US" dirty="0">
                <a:effectLst/>
                <a:latin typeface="Tahoma" panose="020B0604030504040204" pitchFamily="34" charset="0"/>
                <a:ea typeface="Calibri" panose="020F0502020204030204" pitchFamily="34" charset="0"/>
                <a:cs typeface="Times New Roman" panose="02020603050405020304" pitchFamily="18" charset="0"/>
              </a:rPr>
              <a:t>. </a:t>
            </a:r>
            <a:endParaRPr lang="hr-HR" dirty="0">
              <a:effectLst/>
              <a:latin typeface="Tahoma" panose="020B0604030504040204" pitchFamily="34" charset="0"/>
              <a:ea typeface="Calibri" panose="020F0502020204030204" pitchFamily="34" charset="0"/>
              <a:cs typeface="Times New Roman" panose="02020603050405020304" pitchFamily="18" charset="0"/>
            </a:endParaRPr>
          </a:p>
          <a:p>
            <a:r>
              <a:rPr lang="en-US" dirty="0">
                <a:effectLst/>
                <a:latin typeface="Tahoma" panose="020B0604030504040204" pitchFamily="34" charset="0"/>
                <a:ea typeface="Calibri" panose="020F0502020204030204" pitchFamily="34" charset="0"/>
                <a:cs typeface="Times New Roman" panose="02020603050405020304" pitchFamily="18" charset="0"/>
              </a:rPr>
              <a:t>According to Saunders (2022), about </a:t>
            </a:r>
            <a:r>
              <a:rPr lang="en-US"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80%</a:t>
            </a:r>
            <a:r>
              <a:rPr lang="en-US" dirty="0">
                <a:effectLst/>
                <a:latin typeface="Tahoma" panose="020B0604030504040204" pitchFamily="34" charset="0"/>
                <a:ea typeface="Calibri" panose="020F0502020204030204" pitchFamily="34" charset="0"/>
                <a:cs typeface="Times New Roman" panose="02020603050405020304" pitchFamily="18" charset="0"/>
              </a:rPr>
              <a:t> of ERP projects fail. </a:t>
            </a:r>
            <a:endParaRPr lang="hr-HR" dirty="0">
              <a:effectLst/>
              <a:latin typeface="Tahoma" panose="020B0604030504040204" pitchFamily="34" charset="0"/>
              <a:ea typeface="Calibri" panose="020F0502020204030204" pitchFamily="34" charset="0"/>
              <a:cs typeface="Times New Roman" panose="02020603050405020304" pitchFamily="18" charset="0"/>
            </a:endParaRPr>
          </a:p>
          <a:p>
            <a:r>
              <a:rPr lang="en-US" dirty="0">
                <a:effectLst/>
                <a:latin typeface="Tahoma" panose="020B0604030504040204" pitchFamily="34" charset="0"/>
                <a:ea typeface="Calibri" panose="020F0502020204030204" pitchFamily="34" charset="0"/>
                <a:cs typeface="Times New Roman" panose="02020603050405020304" pitchFamily="18" charset="0"/>
              </a:rPr>
              <a:t>25% of ERP projects were </a:t>
            </a:r>
            <a:r>
              <a:rPr lang="en-US"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canceled</a:t>
            </a:r>
            <a:r>
              <a:rPr lang="en-US" dirty="0">
                <a:effectLst/>
                <a:latin typeface="Tahoma" panose="020B0604030504040204" pitchFamily="34" charset="0"/>
                <a:ea typeface="Calibri" panose="020F0502020204030204" pitchFamily="34" charset="0"/>
                <a:cs typeface="Times New Roman" panose="02020603050405020304" pitchFamily="18" charset="0"/>
              </a:rPr>
              <a:t> or delayed, and another 55% have missed the stakeholders’ </a:t>
            </a:r>
            <a:r>
              <a:rPr lang="en-US"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expectations</a:t>
            </a:r>
            <a:r>
              <a:rPr lang="en-US" dirty="0">
                <a:effectLst/>
                <a:latin typeface="Tahoma" panose="020B0604030504040204" pitchFamily="34" charset="0"/>
                <a:ea typeface="Calibri" panose="020F0502020204030204" pitchFamily="34" charset="0"/>
                <a:cs typeface="Times New Roman" panose="02020603050405020304" pitchFamily="18" charset="0"/>
              </a:rPr>
              <a:t> for the project.</a:t>
            </a:r>
            <a:endParaRPr lang="hr-HR" sz="4000" dirty="0"/>
          </a:p>
        </p:txBody>
      </p:sp>
    </p:spTree>
    <p:extLst>
      <p:ext uri="{BB962C8B-B14F-4D97-AF65-F5344CB8AC3E}">
        <p14:creationId xmlns:p14="http://schemas.microsoft.com/office/powerpoint/2010/main" val="136856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1516-F80F-5B10-D8F2-E44765AD2FAF}"/>
              </a:ext>
            </a:extLst>
          </p:cNvPr>
          <p:cNvSpPr>
            <a:spLocks noGrp="1"/>
          </p:cNvSpPr>
          <p:nvPr>
            <p:ph type="title"/>
          </p:nvPr>
        </p:nvSpPr>
        <p:spPr/>
        <p:txBody>
          <a:bodyPr/>
          <a:lstStyle/>
          <a:p>
            <a:r>
              <a:rPr lang="hr-HR" dirty="0"/>
              <a:t>Most </a:t>
            </a:r>
            <a:r>
              <a:rPr lang="hr-HR" dirty="0" err="1"/>
              <a:t>critical</a:t>
            </a:r>
            <a:r>
              <a:rPr lang="hr-HR" dirty="0"/>
              <a:t> </a:t>
            </a:r>
            <a:r>
              <a:rPr lang="hr-HR" dirty="0" err="1"/>
              <a:t>issues</a:t>
            </a:r>
            <a:r>
              <a:rPr lang="hr-HR" dirty="0"/>
              <a:t> </a:t>
            </a:r>
            <a:r>
              <a:rPr lang="hr-HR" dirty="0" err="1"/>
              <a:t>in</a:t>
            </a:r>
            <a:r>
              <a:rPr lang="hr-HR" dirty="0"/>
              <a:t> ERP </a:t>
            </a:r>
            <a:r>
              <a:rPr lang="hr-HR" dirty="0" err="1"/>
              <a:t>implementation</a:t>
            </a:r>
            <a:endParaRPr lang="hr-HR" dirty="0"/>
          </a:p>
        </p:txBody>
      </p:sp>
      <p:sp>
        <p:nvSpPr>
          <p:cNvPr id="3" name="Content Placeholder 2">
            <a:extLst>
              <a:ext uri="{FF2B5EF4-FFF2-40B4-BE49-F238E27FC236}">
                <a16:creationId xmlns:a16="http://schemas.microsoft.com/office/drawing/2014/main" id="{0A614C7C-41A0-3204-C9F4-EB1418117567}"/>
              </a:ext>
            </a:extLst>
          </p:cNvPr>
          <p:cNvSpPr>
            <a:spLocks noGrp="1"/>
          </p:cNvSpPr>
          <p:nvPr>
            <p:ph idx="1"/>
          </p:nvPr>
        </p:nvSpPr>
        <p:spPr/>
        <p:txBody>
          <a:bodyPr>
            <a:normAutofit/>
          </a:bodyPr>
          <a:lstStyle/>
          <a:p>
            <a:r>
              <a:rPr lang="en-US" sz="2000" b="1" dirty="0">
                <a:solidFill>
                  <a:srgbClr val="1065AB"/>
                </a:solidFill>
              </a:rPr>
              <a:t>Top management support</a:t>
            </a:r>
            <a:r>
              <a:rPr lang="hr-HR"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the support, strategic direction and active involvement of top management are essential for the successful implementation and management of ERP systems</a:t>
            </a:r>
            <a:r>
              <a:rPr lang="en-US" sz="2000" dirty="0"/>
              <a:t> </a:t>
            </a:r>
            <a:endParaRPr lang="hr-HR" sz="2000" dirty="0"/>
          </a:p>
          <a:p>
            <a:r>
              <a:rPr lang="en-US" sz="2000" b="1" dirty="0">
                <a:solidFill>
                  <a:srgbClr val="1065AB"/>
                </a:solidFill>
              </a:rPr>
              <a:t>Change management</a:t>
            </a:r>
            <a:r>
              <a:rPr lang="hr-HR"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resistance, particularly from middle managers accustomed to traditional methods, poses significant challenges to adopting new ERP systems</a:t>
            </a:r>
            <a:endParaRPr lang="hr-HR" sz="2000" dirty="0"/>
          </a:p>
          <a:p>
            <a:r>
              <a:rPr lang="en-US" sz="2000" b="1" dirty="0">
                <a:solidFill>
                  <a:srgbClr val="1065AB"/>
                </a:solidFill>
              </a:rPr>
              <a:t>Training and development </a:t>
            </a:r>
            <a:r>
              <a:rPr lang="hr-HR" sz="2000" dirty="0"/>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the complexity of ERP systems requires extensive and ongoing employee training, with insufficient training leading to potential ERP failures and often representing hidden costs for organizations.</a:t>
            </a:r>
            <a:endParaRPr lang="hr-HR" sz="2000" dirty="0"/>
          </a:p>
          <a:p>
            <a:r>
              <a:rPr lang="en-US" sz="2000" b="1" dirty="0">
                <a:solidFill>
                  <a:srgbClr val="1065AB"/>
                </a:solidFill>
              </a:rPr>
              <a:t>Effective communication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clear and continuous communication and coordination among various departmental users is vital for successful ERP implementation and organizational change management</a:t>
            </a:r>
            <a:endParaRPr lang="hr-HR" sz="2000" dirty="0"/>
          </a:p>
          <a:p>
            <a:r>
              <a:rPr lang="en-US" sz="2000" b="1" dirty="0">
                <a:solidFill>
                  <a:srgbClr val="1065AB"/>
                </a:solidFill>
              </a:rPr>
              <a:t>System integration</a:t>
            </a:r>
            <a:r>
              <a:rPr lang="hr-HR"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involves the complex task of integrating various ERP modules with existing business applications and legacy systems within the organization, a process essential for optimizing business processes and improving efficiency, yet often costly and complex</a:t>
            </a:r>
            <a:endParaRPr lang="hr-HR" sz="2000" dirty="0"/>
          </a:p>
        </p:txBody>
      </p:sp>
    </p:spTree>
    <p:extLst>
      <p:ext uri="{BB962C8B-B14F-4D97-AF65-F5344CB8AC3E}">
        <p14:creationId xmlns:p14="http://schemas.microsoft.com/office/powerpoint/2010/main" val="4337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BB7F-2BDB-60D1-FFFF-DF2230D5920D}"/>
              </a:ext>
            </a:extLst>
          </p:cNvPr>
          <p:cNvSpPr>
            <a:spLocks noGrp="1"/>
          </p:cNvSpPr>
          <p:nvPr>
            <p:ph type="title"/>
          </p:nvPr>
        </p:nvSpPr>
        <p:spPr/>
        <p:txBody>
          <a:bodyPr/>
          <a:lstStyle/>
          <a:p>
            <a:r>
              <a:rPr lang="hr-HR" dirty="0" err="1"/>
              <a:t>Costs</a:t>
            </a:r>
            <a:r>
              <a:rPr lang="hr-HR" dirty="0"/>
              <a:t> </a:t>
            </a:r>
            <a:r>
              <a:rPr lang="hr-HR" dirty="0" err="1"/>
              <a:t>of</a:t>
            </a:r>
            <a:r>
              <a:rPr lang="hr-HR" dirty="0"/>
              <a:t> ERP system</a:t>
            </a:r>
          </a:p>
        </p:txBody>
      </p:sp>
      <p:sp>
        <p:nvSpPr>
          <p:cNvPr id="3" name="Content Placeholder 2">
            <a:extLst>
              <a:ext uri="{FF2B5EF4-FFF2-40B4-BE49-F238E27FC236}">
                <a16:creationId xmlns:a16="http://schemas.microsoft.com/office/drawing/2014/main" id="{D6989A2B-B3D2-D44E-C88C-50C60AC9DEE8}"/>
              </a:ext>
            </a:extLst>
          </p:cNvPr>
          <p:cNvSpPr>
            <a:spLocks noGrp="1"/>
          </p:cNvSpPr>
          <p:nvPr>
            <p:ph idx="1"/>
          </p:nvPr>
        </p:nvSpPr>
        <p:spPr/>
        <p:txBody>
          <a:bodyPr>
            <a:normAutofit lnSpcReduction="10000"/>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costly and complex</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implementation</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t</a:t>
            </a:r>
            <a:r>
              <a:rPr lang="en-US" sz="1800" dirty="0">
                <a:effectLst/>
                <a:latin typeface="Tahoma" panose="020B0604030504040204" pitchFamily="34" charset="0"/>
                <a:ea typeface="Calibri" panose="020F0502020204030204" pitchFamily="34" charset="0"/>
                <a:cs typeface="Times New Roman" panose="02020603050405020304" pitchFamily="18" charset="0"/>
              </a:rPr>
              <a:t>he total cost of implementing an ERP system includes expenses related to software licensing, hardware requirements, implementation, maintenance, consulting, formal and informal training and customization</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TCO (Total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cost</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of</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ownership</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It can vary significantly depending on the scope of implementation, the complexity of the software, and the chosen ERP vendor. </a:t>
            </a:r>
            <a:endParaRPr lang="hr-HR" sz="16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For mid-sized organizations, the investment in packaged ERP software alone can amount to a </a:t>
            </a:r>
            <a:r>
              <a:rPr lang="en-US" sz="16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few million dollars </a:t>
            </a:r>
            <a:r>
              <a:rPr lang="en-US" sz="1600" dirty="0">
                <a:effectLst/>
                <a:latin typeface="Tahoma" panose="020B0604030504040204" pitchFamily="34" charset="0"/>
                <a:ea typeface="Calibri" panose="020F0502020204030204" pitchFamily="34" charset="0"/>
                <a:cs typeface="Times New Roman" panose="02020603050405020304" pitchFamily="18" charset="0"/>
              </a:rPr>
              <a:t>(Leon, 2014; Tilley, 2020)</a:t>
            </a:r>
            <a:endParaRPr lang="hr-HR" sz="12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In addition to software costs, the implementation of ERP systems often requires substantial investments in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IT infrastructure</a:t>
            </a:r>
            <a:endParaRPr lang="hr-HR" sz="1800" b="1" dirty="0">
              <a:solidFill>
                <a:srgbClr val="1065AB"/>
              </a:solidFill>
              <a:ea typeface="Calibri" panose="020F0502020204030204" pitchFamily="34" charset="0"/>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servers, storage systems, network components, and possibly upgrading existing components that are nearing the end of their life cycle </a:t>
            </a:r>
            <a:endParaRPr lang="hr-HR" sz="1800" b="1"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hr-HR" sz="1800" b="1" dirty="0" err="1">
                <a:solidFill>
                  <a:srgbClr val="1065AB"/>
                </a:solidFill>
                <a:cs typeface="Times New Roman" panose="02020603050405020304" pitchFamily="18" charset="0"/>
                <a:sym typeface="Wingdings" panose="05000000000000000000" pitchFamily="2" charset="2"/>
              </a:rPr>
              <a:t>Hidden</a:t>
            </a:r>
            <a:r>
              <a:rPr lang="hr-HR" sz="1800" b="1" dirty="0">
                <a:solidFill>
                  <a:srgbClr val="1065AB"/>
                </a:solidFill>
                <a:cs typeface="Times New Roman" panose="02020603050405020304" pitchFamily="18" charset="0"/>
                <a:sym typeface="Wingdings" panose="05000000000000000000" pitchFamily="2" charset="2"/>
              </a:rPr>
              <a:t> </a:t>
            </a:r>
            <a:r>
              <a:rPr lang="hr-HR" sz="1800" b="1" dirty="0" err="1">
                <a:solidFill>
                  <a:srgbClr val="1065AB"/>
                </a:solidFill>
                <a:cs typeface="Times New Roman" panose="02020603050405020304" pitchFamily="18" charset="0"/>
                <a:sym typeface="Wingdings" panose="05000000000000000000" pitchFamily="2" charset="2"/>
              </a:rPr>
              <a:t>costs</a:t>
            </a:r>
            <a:endParaRPr lang="hr-HR" sz="1800" b="1" dirty="0">
              <a:solidFill>
                <a:srgbClr val="1065AB"/>
              </a:solidFill>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consultancy fees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err="1">
                <a:solidFill>
                  <a:srgbClr val="1065AB"/>
                </a:solidFill>
                <a:cs typeface="Times New Roman" panose="02020603050405020304" pitchFamily="18" charset="0"/>
              </a:rPr>
              <a:t>Maintanance</a:t>
            </a:r>
            <a:r>
              <a:rPr lang="hr-HR" sz="1800" b="1" dirty="0">
                <a:solidFill>
                  <a:srgbClr val="1065AB"/>
                </a:solidFill>
                <a:cs typeface="Times New Roman" panose="02020603050405020304" pitchFamily="18" charset="0"/>
              </a:rPr>
              <a:t> </a:t>
            </a:r>
            <a:r>
              <a:rPr lang="hr-HR" sz="1800" b="1" dirty="0" err="1">
                <a:solidFill>
                  <a:srgbClr val="1065AB"/>
                </a:solidFill>
                <a:cs typeface="Times New Roman" panose="02020603050405020304" pitchFamily="18" charset="0"/>
              </a:rPr>
              <a:t>costs</a:t>
            </a:r>
            <a:endParaRPr lang="hr-HR" sz="1800" b="1" dirty="0">
              <a:solidFill>
                <a:srgbClr val="1065AB"/>
              </a:solidFill>
              <a:cs typeface="Times New Roman" panose="02020603050405020304" pitchFamily="18" charset="0"/>
            </a:endParaRPr>
          </a:p>
        </p:txBody>
      </p:sp>
    </p:spTree>
    <p:extLst>
      <p:ext uri="{BB962C8B-B14F-4D97-AF65-F5344CB8AC3E}">
        <p14:creationId xmlns:p14="http://schemas.microsoft.com/office/powerpoint/2010/main" val="149174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E118-8397-DAEA-F683-F09CB35D6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E9580-C2CD-4BA6-8C64-21E6E606E476}"/>
              </a:ext>
            </a:extLst>
          </p:cNvPr>
          <p:cNvSpPr>
            <a:spLocks noGrp="1"/>
          </p:cNvSpPr>
          <p:nvPr>
            <p:ph type="title"/>
          </p:nvPr>
        </p:nvSpPr>
        <p:spPr/>
        <p:txBody>
          <a:bodyPr/>
          <a:lstStyle/>
          <a:p>
            <a:r>
              <a:rPr lang="hr-HR" dirty="0" err="1"/>
              <a:t>Costs</a:t>
            </a:r>
            <a:r>
              <a:rPr lang="hr-HR" dirty="0"/>
              <a:t> </a:t>
            </a:r>
            <a:r>
              <a:rPr lang="hr-HR" dirty="0" err="1"/>
              <a:t>of</a:t>
            </a:r>
            <a:r>
              <a:rPr lang="hr-HR" dirty="0"/>
              <a:t> ERP system</a:t>
            </a:r>
          </a:p>
        </p:txBody>
      </p:sp>
      <p:sp>
        <p:nvSpPr>
          <p:cNvPr id="3" name="Content Placeholder 2">
            <a:extLst>
              <a:ext uri="{FF2B5EF4-FFF2-40B4-BE49-F238E27FC236}">
                <a16:creationId xmlns:a16="http://schemas.microsoft.com/office/drawing/2014/main" id="{26990851-F33A-AE80-25C2-9D417121A5A8}"/>
              </a:ext>
            </a:extLst>
          </p:cNvPr>
          <p:cNvSpPr>
            <a:spLocks noGrp="1"/>
          </p:cNvSpPr>
          <p:nvPr>
            <p:ph idx="1"/>
          </p:nvPr>
        </p:nvSpPr>
        <p:spPr/>
        <p:txBody>
          <a:bodyPr>
            <a:normAutofit/>
          </a:bodyPr>
          <a:lstStyle/>
          <a:p>
            <a:r>
              <a:rPr lang="en-US" sz="2000" dirty="0">
                <a:effectLst/>
                <a:latin typeface="Tahoma" panose="020B0604030504040204" pitchFamily="34" charset="0"/>
                <a:ea typeface="Calibri" panose="020F0502020204030204" pitchFamily="34" charset="0"/>
                <a:cs typeface="Times New Roman" panose="02020603050405020304" pitchFamily="18" charset="0"/>
              </a:rPr>
              <a:t>The cost of ERP software is influenced by various factors</a:t>
            </a:r>
            <a:r>
              <a:rPr lang="hr-HR" sz="20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20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Deployment method</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en-US" sz="2000" dirty="0">
                <a:effectLst/>
                <a:latin typeface="Tahoma" panose="020B0604030504040204" pitchFamily="34" charset="0"/>
                <a:ea typeface="Calibri" panose="020F0502020204030204" pitchFamily="34" charset="0"/>
                <a:cs typeface="Times New Roman" panose="02020603050405020304" pitchFamily="18" charset="0"/>
              </a:rPr>
              <a:t>ERP systems can be deployed on a cloud, on premise or as a combination of the two</a:t>
            </a:r>
            <a:endParaRPr lang="hr-HR" sz="2000" dirty="0">
              <a:ea typeface="Calibri" panose="020F0502020204030204" pitchFamily="34" charset="0"/>
              <a:cs typeface="Times New Roman" panose="02020603050405020304" pitchFamily="18" charset="0"/>
            </a:endParaRPr>
          </a:p>
          <a:p>
            <a:pPr lvl="1"/>
            <a:r>
              <a:rPr lang="en-US" sz="20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Number of users</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en-US" sz="2000" dirty="0">
                <a:effectLst/>
                <a:latin typeface="Tahoma" panose="020B0604030504040204" pitchFamily="34" charset="0"/>
                <a:ea typeface="Calibri" panose="020F0502020204030204" pitchFamily="34" charset="0"/>
                <a:cs typeface="Times New Roman" panose="02020603050405020304" pitchFamily="18" charset="0"/>
              </a:rPr>
              <a:t>ERP systems with a lower number of users could cost less</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20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Applications required</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en-US" sz="2000" dirty="0">
                <a:effectLst/>
                <a:latin typeface="Tahoma" panose="020B0604030504040204" pitchFamily="34" charset="0"/>
                <a:ea typeface="Calibri" panose="020F0502020204030204" pitchFamily="34" charset="0"/>
                <a:cs typeface="Times New Roman" panose="02020603050405020304" pitchFamily="18" charset="0"/>
              </a:rPr>
              <a:t>a number of modules can range from core modules to some specific modules</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20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Customization level</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en-US" sz="2000" dirty="0">
                <a:effectLst/>
                <a:latin typeface="Tahoma" panose="020B0604030504040204" pitchFamily="34" charset="0"/>
                <a:ea typeface="Calibri" panose="020F0502020204030204" pitchFamily="34" charset="0"/>
                <a:cs typeface="Times New Roman" panose="02020603050405020304" pitchFamily="18" charset="0"/>
              </a:rPr>
              <a:t>any additional upgrades of the initial software increase the price of the ERP system</a:t>
            </a:r>
            <a:endParaRPr lang="hr-HR" sz="2000" dirty="0">
              <a:ea typeface="Calibri" panose="020F0502020204030204" pitchFamily="34" charset="0"/>
              <a:cs typeface="Times New Roman" panose="02020603050405020304" pitchFamily="18" charset="0"/>
            </a:endParaRPr>
          </a:p>
          <a:p>
            <a:pPr lvl="1"/>
            <a:r>
              <a:rPr lang="en-US" sz="20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User training and support </a:t>
            </a:r>
            <a:r>
              <a:rPr lang="hr-HR" sz="20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dirty="0">
                <a:effectLst/>
                <a:latin typeface="Tahoma" panose="020B0604030504040204" pitchFamily="34" charset="0"/>
                <a:ea typeface="Calibri" panose="020F0502020204030204" pitchFamily="34" charset="0"/>
                <a:cs typeface="Times New Roman" panose="02020603050405020304" pitchFamily="18" charset="0"/>
              </a:rPr>
              <a:t>usually, but not always, implementation fees include a year of customer support</a:t>
            </a:r>
            <a:endParaRPr lang="hr-HR" sz="2000" dirty="0">
              <a:effectLst/>
              <a:latin typeface="Tahoma" panose="020B0604030504040204" pitchFamily="34" charset="0"/>
              <a:ea typeface="Times New Roman" panose="02020603050405020304" pitchFamily="18" charset="0"/>
              <a:cs typeface="Times New Roman" panose="02020603050405020304" pitchFamily="18" charset="0"/>
            </a:endParaRPr>
          </a:p>
          <a:p>
            <a:pPr lvl="1"/>
            <a:r>
              <a:rPr lang="en-US" sz="20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Hardware upgrades </a:t>
            </a:r>
            <a:r>
              <a:rPr lang="hr-HR" sz="20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kern="100" dirty="0">
                <a:effectLst/>
                <a:latin typeface="Tahoma" panose="020B0604030504040204" pitchFamily="34" charset="0"/>
                <a:ea typeface="Calibri" panose="020F0502020204030204" pitchFamily="34" charset="0"/>
                <a:cs typeface="Times New Roman" panose="02020603050405020304" pitchFamily="18" charset="0"/>
              </a:rPr>
              <a:t>companies may need to buy extra hardware (e.g. servers, storage, network infrastructure) during implementation in order to support their new ERP.</a:t>
            </a: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hr-HR" sz="1050" dirty="0">
              <a:cs typeface="Times New Roman" panose="02020603050405020304" pitchFamily="18" charset="0"/>
            </a:endParaRPr>
          </a:p>
        </p:txBody>
      </p:sp>
    </p:spTree>
    <p:extLst>
      <p:ext uri="{BB962C8B-B14F-4D97-AF65-F5344CB8AC3E}">
        <p14:creationId xmlns:p14="http://schemas.microsoft.com/office/powerpoint/2010/main" val="290010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Choosing</a:t>
            </a:r>
            <a:r>
              <a:rPr lang="hr-HR" dirty="0"/>
              <a:t> a </a:t>
            </a:r>
            <a:r>
              <a:rPr lang="hr-HR" dirty="0" err="1"/>
              <a:t>pricing</a:t>
            </a:r>
            <a:r>
              <a:rPr lang="hr-HR" dirty="0"/>
              <a:t> model</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a:bodyPr>
          <a:lstStyle/>
          <a:p>
            <a:r>
              <a:rPr lang="en-US" sz="3200" b="1" dirty="0">
                <a:solidFill>
                  <a:srgbClr val="1065AB"/>
                </a:solidFill>
              </a:rPr>
              <a:t>Permanent license </a:t>
            </a:r>
            <a:r>
              <a:rPr lang="en-US" sz="3200" dirty="0"/>
              <a:t>(on-premise model) – the user buys a license to use the software</a:t>
            </a:r>
            <a:endParaRPr lang="hr-HR" sz="3200" dirty="0"/>
          </a:p>
          <a:p>
            <a:pPr lvl="1"/>
            <a:r>
              <a:rPr lang="en-US" sz="2800" dirty="0"/>
              <a:t>The software is installed on the client's server, which is responsible for maintaining the hardware</a:t>
            </a:r>
            <a:endParaRPr lang="hr-HR" sz="2800" dirty="0"/>
          </a:p>
          <a:p>
            <a:pPr lvl="1"/>
            <a:r>
              <a:rPr lang="en-US" sz="2800" b="1" dirty="0">
                <a:solidFill>
                  <a:srgbClr val="1065AB"/>
                </a:solidFill>
              </a:rPr>
              <a:t>Advantages</a:t>
            </a:r>
            <a:r>
              <a:rPr lang="en-US" sz="2800" dirty="0"/>
              <a:t>:</a:t>
            </a:r>
            <a:endParaRPr lang="hr-HR" sz="2800" dirty="0"/>
          </a:p>
          <a:p>
            <a:pPr lvl="2"/>
            <a:r>
              <a:rPr lang="en-US" dirty="0"/>
              <a:t>Well-defined TCO</a:t>
            </a:r>
            <a:endParaRPr lang="hr-HR" dirty="0"/>
          </a:p>
          <a:p>
            <a:pPr lvl="2"/>
            <a:r>
              <a:rPr lang="en-US" dirty="0"/>
              <a:t>The license is paid once</a:t>
            </a:r>
            <a:endParaRPr lang="hr-HR" dirty="0"/>
          </a:p>
          <a:p>
            <a:pPr lvl="1"/>
            <a:r>
              <a:rPr lang="en-US" sz="2800" b="1" dirty="0">
                <a:solidFill>
                  <a:srgbClr val="1065AB"/>
                </a:solidFill>
              </a:rPr>
              <a:t>Disadvantages</a:t>
            </a:r>
            <a:r>
              <a:rPr lang="en-US" sz="2800" dirty="0"/>
              <a:t>:</a:t>
            </a:r>
            <a:endParaRPr lang="hr-HR" sz="2800" dirty="0"/>
          </a:p>
          <a:p>
            <a:pPr lvl="2"/>
            <a:r>
              <a:rPr lang="en-US" dirty="0"/>
              <a:t>Additional hardware costs for small and medium businesses</a:t>
            </a:r>
            <a:endParaRPr lang="hr-HR" dirty="0"/>
          </a:p>
          <a:p>
            <a:pPr lvl="2"/>
            <a:r>
              <a:rPr lang="en-US" dirty="0"/>
              <a:t>Questionable scalability due to company growth</a:t>
            </a:r>
            <a:endParaRPr lang="hr-HR" dirty="0"/>
          </a:p>
        </p:txBody>
      </p:sp>
    </p:spTree>
    <p:extLst>
      <p:ext uri="{BB962C8B-B14F-4D97-AF65-F5344CB8AC3E}">
        <p14:creationId xmlns:p14="http://schemas.microsoft.com/office/powerpoint/2010/main" val="178720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Choosing</a:t>
            </a:r>
            <a:r>
              <a:rPr lang="hr-HR" dirty="0"/>
              <a:t> a </a:t>
            </a:r>
            <a:r>
              <a:rPr lang="hr-HR" dirty="0" err="1"/>
              <a:t>pricing</a:t>
            </a:r>
            <a:r>
              <a:rPr lang="hr-HR" dirty="0"/>
              <a:t> model</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lnSpcReduction="10000"/>
          </a:bodyPr>
          <a:lstStyle/>
          <a:p>
            <a:r>
              <a:rPr lang="en-US" sz="3200" b="1" dirty="0">
                <a:solidFill>
                  <a:srgbClr val="1065AB"/>
                </a:solidFill>
              </a:rPr>
              <a:t>SaaS model (cloud systems) </a:t>
            </a:r>
            <a:r>
              <a:rPr lang="en-US" sz="3200" dirty="0"/>
              <a:t>– the user pays a fee for accessing the software</a:t>
            </a:r>
            <a:endParaRPr lang="hr-HR" sz="3200" dirty="0"/>
          </a:p>
          <a:p>
            <a:pPr lvl="1"/>
            <a:r>
              <a:rPr lang="en-US" sz="2800" dirty="0"/>
              <a:t>The software is located on the supplier's servers, and the user accesses the software via a browser or mobile application</a:t>
            </a:r>
            <a:endParaRPr lang="hr-HR" sz="2800" dirty="0"/>
          </a:p>
          <a:p>
            <a:pPr lvl="1"/>
            <a:r>
              <a:rPr lang="en-US" sz="2800" b="1" dirty="0">
                <a:solidFill>
                  <a:srgbClr val="1065AB"/>
                </a:solidFill>
              </a:rPr>
              <a:t>Advantages:</a:t>
            </a:r>
            <a:endParaRPr lang="hr-HR" sz="2800" b="1" dirty="0">
              <a:solidFill>
                <a:srgbClr val="1065AB"/>
              </a:solidFill>
            </a:endParaRPr>
          </a:p>
          <a:p>
            <a:pPr lvl="2"/>
            <a:r>
              <a:rPr lang="en-US" dirty="0"/>
              <a:t>The price depends on the number of users or the number of transactions</a:t>
            </a:r>
            <a:endParaRPr lang="hr-HR" dirty="0"/>
          </a:p>
          <a:p>
            <a:pPr lvl="2"/>
            <a:r>
              <a:rPr lang="en-US" dirty="0"/>
              <a:t>Lower initial costs (no server)</a:t>
            </a:r>
            <a:endParaRPr lang="hr-HR" dirty="0"/>
          </a:p>
          <a:p>
            <a:pPr lvl="1"/>
            <a:r>
              <a:rPr lang="en-US" sz="2800" b="1" dirty="0">
                <a:solidFill>
                  <a:srgbClr val="1065AB"/>
                </a:solidFill>
              </a:rPr>
              <a:t>Disadvantages</a:t>
            </a:r>
            <a:r>
              <a:rPr lang="hr-HR" sz="2800" b="1" dirty="0">
                <a:solidFill>
                  <a:srgbClr val="1065AB"/>
                </a:solidFill>
              </a:rPr>
              <a:t>:</a:t>
            </a:r>
          </a:p>
          <a:p>
            <a:pPr lvl="2"/>
            <a:r>
              <a:rPr lang="en-US" dirty="0"/>
              <a:t>The cost of a subscription can exceed the cost of a perpetual license, especially for large enterprises that have their own infrastructure</a:t>
            </a:r>
            <a:endParaRPr lang="hr-HR" sz="1000" dirty="0"/>
          </a:p>
        </p:txBody>
      </p:sp>
    </p:spTree>
    <p:extLst>
      <p:ext uri="{BB962C8B-B14F-4D97-AF65-F5344CB8AC3E}">
        <p14:creationId xmlns:p14="http://schemas.microsoft.com/office/powerpoint/2010/main" val="152479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FB25-70BD-09A0-D06F-8E7BC7981DBD}"/>
              </a:ext>
            </a:extLst>
          </p:cNvPr>
          <p:cNvSpPr>
            <a:spLocks noGrp="1"/>
          </p:cNvSpPr>
          <p:nvPr>
            <p:ph type="title"/>
          </p:nvPr>
        </p:nvSpPr>
        <p:spPr/>
        <p:txBody>
          <a:bodyPr/>
          <a:lstStyle/>
          <a:p>
            <a:r>
              <a:rPr lang="hr-HR" dirty="0"/>
              <a:t>ERP </a:t>
            </a:r>
            <a:r>
              <a:rPr lang="hr-HR" dirty="0" err="1"/>
              <a:t>trends</a:t>
            </a:r>
            <a:endParaRPr lang="hr-HR" dirty="0"/>
          </a:p>
        </p:txBody>
      </p:sp>
      <p:sp>
        <p:nvSpPr>
          <p:cNvPr id="3" name="Content Placeholder 2">
            <a:extLst>
              <a:ext uri="{FF2B5EF4-FFF2-40B4-BE49-F238E27FC236}">
                <a16:creationId xmlns:a16="http://schemas.microsoft.com/office/drawing/2014/main" id="{090B2506-FF24-DC2E-330C-CD7463AE59BE}"/>
              </a:ext>
            </a:extLst>
          </p:cNvPr>
          <p:cNvSpPr>
            <a:spLocks noGrp="1"/>
          </p:cNvSpPr>
          <p:nvPr>
            <p:ph idx="1"/>
          </p:nvPr>
        </p:nvSpPr>
        <p:spPr/>
        <p:txBody>
          <a:bodyPr>
            <a:normAutofit/>
          </a:bodyPr>
          <a:lstStyle/>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Cloud ERP</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Two-Tier ERP</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Digital transformation</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Integration with other technologies</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Personalization</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AI-Powered insights and improvements</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Predictive analytics</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Times New Roman" panose="02020603050405020304" pitchFamily="18" charset="0"/>
                <a:cs typeface="Times New Roman" panose="02020603050405020304" pitchFamily="18" charset="0"/>
              </a:rPr>
              <a:t>Mobile ERP</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hr-HR" sz="3600" dirty="0"/>
          </a:p>
        </p:txBody>
      </p:sp>
    </p:spTree>
    <p:extLst>
      <p:ext uri="{BB962C8B-B14F-4D97-AF65-F5344CB8AC3E}">
        <p14:creationId xmlns:p14="http://schemas.microsoft.com/office/powerpoint/2010/main" val="124438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5DCE-5EDD-B994-4FD8-0EA5030A84EF}"/>
              </a:ext>
            </a:extLst>
          </p:cNvPr>
          <p:cNvSpPr>
            <a:spLocks noGrp="1"/>
          </p:cNvSpPr>
          <p:nvPr>
            <p:ph type="title"/>
          </p:nvPr>
        </p:nvSpPr>
        <p:spPr/>
        <p:txBody>
          <a:bodyPr/>
          <a:lstStyle/>
          <a:p>
            <a:r>
              <a:rPr lang="hr-HR" dirty="0"/>
              <a:t>Warehouse management system</a:t>
            </a:r>
          </a:p>
        </p:txBody>
      </p:sp>
      <p:sp>
        <p:nvSpPr>
          <p:cNvPr id="3" name="Content Placeholder 2">
            <a:extLst>
              <a:ext uri="{FF2B5EF4-FFF2-40B4-BE49-F238E27FC236}">
                <a16:creationId xmlns:a16="http://schemas.microsoft.com/office/drawing/2014/main" id="{B609103A-55DC-3F64-4A17-664D56B8FFF8}"/>
              </a:ext>
            </a:extLst>
          </p:cNvPr>
          <p:cNvSpPr>
            <a:spLocks noGrp="1"/>
          </p:cNvSpPr>
          <p:nvPr>
            <p:ph idx="1"/>
          </p:nvPr>
        </p:nvSpPr>
        <p:spPr>
          <a:xfrm>
            <a:off x="838200" y="1790114"/>
            <a:ext cx="10515600" cy="4351338"/>
          </a:xfrm>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monitor</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ing</a:t>
            </a:r>
            <a:r>
              <a:rPr lang="en-US" sz="1800" dirty="0">
                <a:effectLst/>
                <a:latin typeface="Tahoma" panose="020B0604030504040204" pitchFamily="34" charset="0"/>
                <a:ea typeface="Calibri" panose="020F0502020204030204" pitchFamily="34" charset="0"/>
                <a:cs typeface="Times New Roman" panose="02020603050405020304" pitchFamily="18" charset="0"/>
              </a:rPr>
              <a:t> and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manag</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ing</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warehouse operations</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hr-HR" sz="1800" dirty="0">
                <a:effectLst/>
                <a:latin typeface="Tahoma" panose="020B0604030504040204" pitchFamily="34" charset="0"/>
                <a:ea typeface="Calibri" panose="020F0502020204030204" pitchFamily="34" charset="0"/>
                <a:cs typeface="Times New Roman" panose="02020603050405020304" pitchFamily="18" charset="0"/>
              </a:rPr>
              <a:t>f</a:t>
            </a:r>
            <a:r>
              <a:rPr lang="en-US" sz="1800" dirty="0">
                <a:effectLst/>
                <a:latin typeface="Tahoma" panose="020B0604030504040204" pitchFamily="34" charset="0"/>
                <a:ea typeface="Calibri" panose="020F0502020204030204" pitchFamily="34" charset="0"/>
                <a:cs typeface="Times New Roman" panose="02020603050405020304" pitchFamily="18" charset="0"/>
              </a:rPr>
              <a:t>rom the moment materials or goods enter a distribution or fulfillment center until they leave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provide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real-time visibility </a:t>
            </a:r>
            <a:r>
              <a:rPr lang="en-US" sz="1800" dirty="0">
                <a:effectLst/>
                <a:latin typeface="Tahoma" panose="020B0604030504040204" pitchFamily="34" charset="0"/>
                <a:ea typeface="Calibri" panose="020F0502020204030204" pitchFamily="34" charset="0"/>
                <a:cs typeface="Times New Roman" panose="02020603050405020304" pitchFamily="18" charset="0"/>
              </a:rPr>
              <a:t>into a company's entire inventory, both in transit and warehouses, and are a crucial part of supply chain management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t streamlines the receiving and put-away process using RFID technology and integrates with other software for efficient item handling</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provides real-time visibility and supports advanced analytics for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better stock control</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f</a:t>
            </a:r>
            <a:r>
              <a:rPr lang="en-US" sz="1800" dirty="0">
                <a:effectLst/>
                <a:latin typeface="Tahoma" panose="020B0604030504040204" pitchFamily="34" charset="0"/>
                <a:ea typeface="Calibri" panose="020F0502020204030204" pitchFamily="34" charset="0"/>
                <a:cs typeface="Times New Roman" panose="02020603050405020304" pitchFamily="18" charset="0"/>
              </a:rPr>
              <a:t>or order picking, packing, and fulfillment, it guides efficient storage, retrieval, and packing, employing technologies like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RF scanning and robotics </a:t>
            </a:r>
            <a:r>
              <a:rPr lang="en-US" sz="1800" dirty="0">
                <a:effectLst/>
                <a:latin typeface="Tahoma" panose="020B0604030504040204" pitchFamily="34" charset="0"/>
                <a:ea typeface="Calibri" panose="020F0502020204030204" pitchFamily="34" charset="0"/>
                <a:cs typeface="Times New Roman" panose="02020603050405020304" pitchFamily="18" charset="0"/>
              </a:rPr>
              <a:t>to optimize order processing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it facilitates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yard and dock management</a:t>
            </a:r>
            <a:r>
              <a:rPr lang="en-US" sz="1800" dirty="0">
                <a:effectLst/>
                <a:latin typeface="Tahoma" panose="020B0604030504040204" pitchFamily="34" charset="0"/>
                <a:ea typeface="Calibri" panose="020F0502020204030204" pitchFamily="34" charset="0"/>
                <a:cs typeface="Times New Roman" panose="02020603050405020304" pitchFamily="18" charset="0"/>
              </a:rPr>
              <a:t>, improving loading efficiency, and supports cross-docking for perishable goods</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provides valuable warehouse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metrics and analytics</a:t>
            </a:r>
            <a:r>
              <a:rPr lang="en-US" sz="1800" dirty="0">
                <a:effectLst/>
                <a:latin typeface="Tahoma" panose="020B0604030504040204" pitchFamily="34" charset="0"/>
                <a:ea typeface="Calibri" panose="020F0502020204030204" pitchFamily="34" charset="0"/>
                <a:cs typeface="Times New Roman" panose="02020603050405020304" pitchFamily="18" charset="0"/>
              </a:rPr>
              <a:t>, enabling better decision-making and process optimization</a:t>
            </a:r>
            <a:endParaRPr lang="hr-HR" dirty="0"/>
          </a:p>
        </p:txBody>
      </p:sp>
    </p:spTree>
    <p:extLst>
      <p:ext uri="{BB962C8B-B14F-4D97-AF65-F5344CB8AC3E}">
        <p14:creationId xmlns:p14="http://schemas.microsoft.com/office/powerpoint/2010/main" val="135736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8057-E6B0-A017-5A3F-940C03350C20}"/>
              </a:ext>
            </a:extLst>
          </p:cNvPr>
          <p:cNvSpPr>
            <a:spLocks noGrp="1"/>
          </p:cNvSpPr>
          <p:nvPr>
            <p:ph type="title"/>
          </p:nvPr>
        </p:nvSpPr>
        <p:spPr/>
        <p:txBody>
          <a:bodyPr/>
          <a:lstStyle/>
          <a:p>
            <a:r>
              <a:rPr lang="hr-HR" dirty="0"/>
              <a:t>WMS </a:t>
            </a:r>
            <a:r>
              <a:rPr lang="hr-HR" dirty="0" err="1"/>
              <a:t>benefits</a:t>
            </a:r>
            <a:r>
              <a:rPr lang="hr-HR" dirty="0"/>
              <a:t> </a:t>
            </a:r>
            <a:r>
              <a:rPr lang="hr-HR" sz="1800" dirty="0"/>
              <a:t>(SAP, </a:t>
            </a:r>
            <a:r>
              <a:rPr lang="hr-HR" sz="1800" dirty="0" err="1"/>
              <a:t>n.d</a:t>
            </a:r>
            <a:r>
              <a:rPr lang="hr-HR" sz="1800" dirty="0"/>
              <a:t>.)</a:t>
            </a:r>
            <a:endParaRPr lang="hr-HR" dirty="0"/>
          </a:p>
        </p:txBody>
      </p:sp>
      <p:sp>
        <p:nvSpPr>
          <p:cNvPr id="3" name="Content Placeholder 2">
            <a:extLst>
              <a:ext uri="{FF2B5EF4-FFF2-40B4-BE49-F238E27FC236}">
                <a16:creationId xmlns:a16="http://schemas.microsoft.com/office/drawing/2014/main" id="{BEFB85AD-1A81-7315-0F37-543D8357E24F}"/>
              </a:ext>
            </a:extLst>
          </p:cNvPr>
          <p:cNvSpPr>
            <a:spLocks noGrp="1"/>
          </p:cNvSpPr>
          <p:nvPr>
            <p:ph idx="1"/>
          </p:nvPr>
        </p:nvSpPr>
        <p:spPr/>
        <p:txBody>
          <a:bodyPr>
            <a:normAutofit/>
          </a:bodyPr>
          <a:lstStyle/>
          <a:p>
            <a:r>
              <a:rPr lang="en-US" sz="2000" b="1" dirty="0">
                <a:solidFill>
                  <a:srgbClr val="1065AB"/>
                </a:solidFill>
              </a:rPr>
              <a:t>Improved operational efficiency</a:t>
            </a:r>
            <a:r>
              <a:rPr lang="hr-HR" sz="2000" b="1" dirty="0">
                <a:solidFill>
                  <a:srgbClr val="1065AB"/>
                </a:solidFill>
              </a:rPr>
              <a: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systems enhance efficiency and handling volumes by automating and streamlining warehouse processes from inbound receipts to outbound deliveries</a:t>
            </a:r>
            <a:endParaRPr lang="hr-HR" sz="2000" dirty="0"/>
          </a:p>
          <a:p>
            <a:r>
              <a:rPr lang="en-US" sz="2000" b="1" dirty="0">
                <a:solidFill>
                  <a:srgbClr val="1065AB"/>
                </a:solidFill>
              </a:rPr>
              <a:t>Reduced waste and costs</a:t>
            </a:r>
            <a:r>
              <a:rPr lang="hr-HR" sz="2000" b="1" dirty="0">
                <a:solidFill>
                  <a:srgbClr val="1065AB"/>
                </a:solidFill>
              </a:rPr>
              <a: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helps in minimizing waste, especially for date-restricted or perishable stock, and optimizes warehouse space utilization</a:t>
            </a:r>
            <a:endParaRPr lang="hr-HR" sz="2000" dirty="0"/>
          </a:p>
          <a:p>
            <a:r>
              <a:rPr lang="en-US" sz="2000" b="1" dirty="0">
                <a:solidFill>
                  <a:srgbClr val="1065AB"/>
                </a:solidFill>
              </a:rPr>
              <a:t>Real-time inventory visibility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It offers real-time insight into inventory movement, aiding in accurate demand forecasts and improved traceability</a:t>
            </a:r>
            <a:endParaRPr lang="hr-HR" sz="2000" dirty="0"/>
          </a:p>
          <a:p>
            <a:r>
              <a:rPr lang="en-US" sz="2000" b="1" dirty="0">
                <a:solidFill>
                  <a:srgbClr val="1065AB"/>
                </a:solidFill>
              </a:rPr>
              <a:t>Improved labor management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aids in forecasting labor needs and optimizing task assignments based on various factors, thereby enhancing employee morale</a:t>
            </a:r>
            <a:endParaRPr lang="hr-HR" sz="2000" dirty="0"/>
          </a:p>
          <a:p>
            <a:r>
              <a:rPr lang="en-US" sz="2000" b="1" dirty="0">
                <a:solidFill>
                  <a:srgbClr val="1065AB"/>
                </a:solidFill>
              </a:rPr>
              <a:t>Better customer and supplier relationships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WMS leads to improved order fulfillment and faster deliveries, increasing customer satisfaction and enhancing supplier relations</a:t>
            </a:r>
            <a:endParaRPr lang="hr-HR" dirty="0"/>
          </a:p>
        </p:txBody>
      </p:sp>
    </p:spTree>
    <p:extLst>
      <p:ext uri="{BB962C8B-B14F-4D97-AF65-F5344CB8AC3E}">
        <p14:creationId xmlns:p14="http://schemas.microsoft.com/office/powerpoint/2010/main" val="337976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9702-F4E3-6729-5959-A4DC711C9735}"/>
              </a:ext>
            </a:extLst>
          </p:cNvPr>
          <p:cNvSpPr>
            <a:spLocks noGrp="1"/>
          </p:cNvSpPr>
          <p:nvPr>
            <p:ph type="title"/>
          </p:nvPr>
        </p:nvSpPr>
        <p:spPr/>
        <p:txBody>
          <a:bodyPr/>
          <a:lstStyle/>
          <a:p>
            <a:r>
              <a:rPr lang="hr-HR" dirty="0"/>
              <a:t>WMS </a:t>
            </a:r>
            <a:r>
              <a:rPr lang="hr-HR" dirty="0" err="1"/>
              <a:t>technological</a:t>
            </a:r>
            <a:r>
              <a:rPr lang="hr-HR" dirty="0"/>
              <a:t> </a:t>
            </a:r>
            <a:r>
              <a:rPr lang="hr-HR" dirty="0" err="1"/>
              <a:t>advancements</a:t>
            </a:r>
            <a:endParaRPr lang="hr-HR" dirty="0"/>
          </a:p>
        </p:txBody>
      </p:sp>
      <p:sp>
        <p:nvSpPr>
          <p:cNvPr id="3" name="Content Placeholder 2">
            <a:extLst>
              <a:ext uri="{FF2B5EF4-FFF2-40B4-BE49-F238E27FC236}">
                <a16:creationId xmlns:a16="http://schemas.microsoft.com/office/drawing/2014/main" id="{4A7C88F3-CF8D-9042-2AA6-139F3761DED4}"/>
              </a:ext>
            </a:extLst>
          </p:cNvPr>
          <p:cNvSpPr>
            <a:spLocks noGrp="1"/>
          </p:cNvSpPr>
          <p:nvPr>
            <p:ph idx="1"/>
          </p:nvPr>
        </p:nvSpPr>
        <p:spPr/>
        <p:txBody>
          <a:bodyPr>
            <a:normAutofit/>
          </a:bodyPr>
          <a:lstStyle/>
          <a:p>
            <a:r>
              <a:rPr lang="en-US" sz="2000" b="1" dirty="0">
                <a:solidFill>
                  <a:srgbClr val="1065AB"/>
                </a:solidFill>
              </a:rPr>
              <a:t>Automated picking tools </a:t>
            </a:r>
            <a:r>
              <a:rPr lang="en-US" sz="2000" dirty="0"/>
              <a:t>- technologies like voice automated order picking, robotic order picking, and pick-to-light systems, coupled with sophisticated barcoding,</a:t>
            </a:r>
          </a:p>
          <a:p>
            <a:r>
              <a:rPr lang="en-US" sz="2000" b="1" dirty="0">
                <a:solidFill>
                  <a:srgbClr val="1065AB"/>
                </a:solidFill>
              </a:rPr>
              <a:t>Automatic Guided Vehicles (AGVs) </a:t>
            </a:r>
            <a:r>
              <a:rPr lang="en-US" sz="2000" dirty="0"/>
              <a:t>- enhance storage and retrieval processes, crucial for tasks like pallet and rack storage, container management, and automating the receiving process,</a:t>
            </a:r>
          </a:p>
          <a:p>
            <a:r>
              <a:rPr lang="en-US" sz="2000" b="1" dirty="0">
                <a:solidFill>
                  <a:srgbClr val="1065AB"/>
                </a:solidFill>
              </a:rPr>
              <a:t>Internet of Things (IoT) </a:t>
            </a:r>
            <a:r>
              <a:rPr lang="en-US" sz="2000" dirty="0"/>
              <a:t>- By integrating IoT, various automated and manual elements are controlled within a unified network, enhancing inventory control, labor planning, and customer experience through faster fulfillment rates,</a:t>
            </a:r>
          </a:p>
          <a:p>
            <a:r>
              <a:rPr lang="en-US" sz="2000" b="1" dirty="0">
                <a:solidFill>
                  <a:srgbClr val="1065AB"/>
                </a:solidFill>
              </a:rPr>
              <a:t>Augmented (AR) and virtual reality (VR) </a:t>
            </a:r>
            <a:r>
              <a:rPr lang="en-US" sz="2000" dirty="0"/>
              <a:t>- AR technology, through devices like smart glasses, provides real-time overlays of instructions or information in a warehouse environment, aiding in tasks like route navigation and bin location without the use of hands. VR is utilized for training and safety purposes, such as training lift truck operators and improving delivery routes.</a:t>
            </a:r>
          </a:p>
          <a:p>
            <a:endParaRPr lang="hr-HR" sz="2000" dirty="0"/>
          </a:p>
        </p:txBody>
      </p:sp>
    </p:spTree>
    <p:extLst>
      <p:ext uri="{BB962C8B-B14F-4D97-AF65-F5344CB8AC3E}">
        <p14:creationId xmlns:p14="http://schemas.microsoft.com/office/powerpoint/2010/main" val="354447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Enterprise Resource Planning Systems </a:t>
            </a:r>
          </a:p>
          <a:p>
            <a:r>
              <a:rPr lang="pl-PL" sz="2000" dirty="0"/>
              <a:t>Costs of ERP systems</a:t>
            </a:r>
          </a:p>
          <a:p>
            <a:r>
              <a:rPr lang="pl-PL" sz="2000" dirty="0"/>
              <a:t>ERP systems trends</a:t>
            </a:r>
          </a:p>
          <a:p>
            <a:r>
              <a:rPr lang="pl-PL" sz="2000" dirty="0"/>
              <a:t>Warehouse Management Systems</a:t>
            </a:r>
          </a:p>
          <a:p>
            <a:r>
              <a:rPr lang="pl-PL" sz="2000" dirty="0"/>
              <a:t>Transportation Management Systems</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1DAE-EACD-A6AD-3515-D9414E1D75F7}"/>
              </a:ext>
            </a:extLst>
          </p:cNvPr>
          <p:cNvSpPr>
            <a:spLocks noGrp="1"/>
          </p:cNvSpPr>
          <p:nvPr>
            <p:ph type="title"/>
          </p:nvPr>
        </p:nvSpPr>
        <p:spPr/>
        <p:txBody>
          <a:bodyPr/>
          <a:lstStyle/>
          <a:p>
            <a:r>
              <a:rPr lang="hr-HR" dirty="0" err="1"/>
              <a:t>Transportation</a:t>
            </a:r>
            <a:r>
              <a:rPr lang="hr-HR" dirty="0"/>
              <a:t> Management Systems</a:t>
            </a:r>
          </a:p>
        </p:txBody>
      </p:sp>
      <p:sp>
        <p:nvSpPr>
          <p:cNvPr id="3" name="Content Placeholder 2">
            <a:extLst>
              <a:ext uri="{FF2B5EF4-FFF2-40B4-BE49-F238E27FC236}">
                <a16:creationId xmlns:a16="http://schemas.microsoft.com/office/drawing/2014/main" id="{41526FA5-A2CB-C4BE-FA7D-6BD14D1B6204}"/>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crucial software in logistics that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optimizes the movement of goods </a:t>
            </a:r>
            <a:r>
              <a:rPr lang="en-US" sz="1800" dirty="0">
                <a:effectLst/>
                <a:latin typeface="Tahoma" panose="020B0604030504040204" pitchFamily="34" charset="0"/>
                <a:ea typeface="Calibri" panose="020F0502020204030204" pitchFamily="34" charset="0"/>
                <a:cs typeface="Times New Roman" panose="02020603050405020304" pitchFamily="18" charset="0"/>
              </a:rPr>
              <a:t>across various modes of transport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optimizes load and delivery routes, tracks freight, and automates tasks like trade compliance and freight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billin</a:t>
            </a:r>
            <a:r>
              <a:rPr lang="hr-HR" sz="1800" dirty="0">
                <a:ea typeface="Calibri" panose="020F0502020204030204" pitchFamily="34" charset="0"/>
                <a:cs typeface="Times New Roman" panose="02020603050405020304" pitchFamily="18" charset="0"/>
              </a:rPr>
              <a:t>g</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t</a:t>
            </a:r>
            <a:r>
              <a:rPr lang="en-US" sz="1800" dirty="0">
                <a:effectLst/>
                <a:latin typeface="Tahoma" panose="020B0604030504040204" pitchFamily="34" charset="0"/>
                <a:ea typeface="Calibri" panose="020F0502020204030204" pitchFamily="34" charset="0"/>
                <a:cs typeface="Times New Roman" panose="02020603050405020304" pitchFamily="18" charset="0"/>
              </a:rPr>
              <a:t>here are several ways that a TMS can lower the cost of transportation</a:t>
            </a:r>
            <a:r>
              <a:rPr lang="hr-HR" sz="18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The shipping department can save a lot of time and effort by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automating</a:t>
            </a:r>
            <a:r>
              <a:rPr lang="en-US" sz="1800" dirty="0">
                <a:effectLst/>
                <a:latin typeface="Tahoma" panose="020B0604030504040204" pitchFamily="34" charset="0"/>
                <a:ea typeface="Calibri" panose="020F0502020204030204" pitchFamily="34" charset="0"/>
                <a:cs typeface="Times New Roman" panose="02020603050405020304" pitchFamily="18" charset="0"/>
              </a:rPr>
              <a:t> the process of booking and tracking shipments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Routing guide capabilities ensure that shipping clerks choose the method of transport that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costs the least </a:t>
            </a:r>
            <a:r>
              <a:rPr lang="en-US" sz="1800" dirty="0">
                <a:effectLst/>
                <a:latin typeface="Tahoma" panose="020B0604030504040204" pitchFamily="34" charset="0"/>
                <a:ea typeface="Calibri" panose="020F0502020204030204" pitchFamily="34" charset="0"/>
                <a:cs typeface="Times New Roman" panose="02020603050405020304" pitchFamily="18" charset="0"/>
              </a:rPr>
              <a:t>for each shipment</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 lot of TMS products can optimize less-than-truckload shipments into full-truckload shipments, which are much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cheaper</a:t>
            </a:r>
            <a:endParaRPr lang="hr-HR" b="1" dirty="0">
              <a:solidFill>
                <a:srgbClr val="1065AB"/>
              </a:solidFill>
            </a:endParaRPr>
          </a:p>
        </p:txBody>
      </p:sp>
    </p:spTree>
    <p:extLst>
      <p:ext uri="{BB962C8B-B14F-4D97-AF65-F5344CB8AC3E}">
        <p14:creationId xmlns:p14="http://schemas.microsoft.com/office/powerpoint/2010/main" val="99831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E465-3407-AFAD-849A-D2E4BF0B7BE8}"/>
              </a:ext>
            </a:extLst>
          </p:cNvPr>
          <p:cNvSpPr>
            <a:spLocks noGrp="1"/>
          </p:cNvSpPr>
          <p:nvPr>
            <p:ph type="title"/>
          </p:nvPr>
        </p:nvSpPr>
        <p:spPr/>
        <p:txBody>
          <a:bodyPr/>
          <a:lstStyle/>
          <a:p>
            <a:r>
              <a:rPr lang="hr-HR" dirty="0"/>
              <a:t>TMS </a:t>
            </a:r>
            <a:r>
              <a:rPr lang="hr-HR" dirty="0" err="1"/>
              <a:t>benefits</a:t>
            </a:r>
            <a:endParaRPr lang="hr-HR" dirty="0"/>
          </a:p>
        </p:txBody>
      </p:sp>
      <p:sp>
        <p:nvSpPr>
          <p:cNvPr id="3" name="Content Placeholder 2">
            <a:extLst>
              <a:ext uri="{FF2B5EF4-FFF2-40B4-BE49-F238E27FC236}">
                <a16:creationId xmlns:a16="http://schemas.microsoft.com/office/drawing/2014/main" id="{7FDA6D77-59FB-19CA-7856-63C34378AA31}"/>
              </a:ext>
            </a:extLst>
          </p:cNvPr>
          <p:cNvSpPr>
            <a:spLocks noGrp="1"/>
          </p:cNvSpPr>
          <p:nvPr>
            <p:ph idx="1"/>
          </p:nvPr>
        </p:nvSpPr>
        <p:spPr/>
        <p:txBody>
          <a:bodyPr>
            <a:normAutofit/>
          </a:bodyPr>
          <a:lstStyle/>
          <a:p>
            <a:r>
              <a:rPr lang="en-US" sz="2000" b="1" dirty="0">
                <a:solidFill>
                  <a:srgbClr val="1065AB"/>
                </a:solidFill>
              </a:rPr>
              <a:t>Cost savings </a:t>
            </a:r>
            <a:r>
              <a:rPr lang="en-US" sz="2000" dirty="0"/>
              <a:t>– TMS significantly reduces both administrative and shipping costs, optimizing load and freight management,</a:t>
            </a:r>
          </a:p>
          <a:p>
            <a:r>
              <a:rPr lang="en-US" sz="2000" b="1" dirty="0">
                <a:solidFill>
                  <a:srgbClr val="1065AB"/>
                </a:solidFill>
              </a:rPr>
              <a:t>Real-time visibility </a:t>
            </a:r>
            <a:r>
              <a:rPr lang="en-US" sz="2000" dirty="0"/>
              <a:t>– provides critical insights into the transportation process, enhancing route efficiency and tracking,</a:t>
            </a:r>
          </a:p>
          <a:p>
            <a:r>
              <a:rPr lang="en-US" sz="2000" b="1" dirty="0">
                <a:solidFill>
                  <a:srgbClr val="1065AB"/>
                </a:solidFill>
              </a:rPr>
              <a:t>Greater customer satisfaction </a:t>
            </a:r>
            <a:r>
              <a:rPr lang="en-US" sz="2000" dirty="0"/>
              <a:t>– ensures on-time delivery and improves customer experience through better tracking and billing processes,</a:t>
            </a:r>
          </a:p>
          <a:p>
            <a:r>
              <a:rPr lang="en-US" sz="2000" b="1" dirty="0">
                <a:solidFill>
                  <a:srgbClr val="1065AB"/>
                </a:solidFill>
              </a:rPr>
              <a:t>Improved efficiency </a:t>
            </a:r>
            <a:r>
              <a:rPr lang="en-US" sz="2000" dirty="0"/>
              <a:t>– TMS enhances the overall efficiency of transportation operations,</a:t>
            </a:r>
          </a:p>
          <a:p>
            <a:r>
              <a:rPr lang="en-US" sz="2000" b="1" dirty="0">
                <a:solidFill>
                  <a:srgbClr val="1065AB"/>
                </a:solidFill>
              </a:rPr>
              <a:t>Enhanced decision making </a:t>
            </a:r>
            <a:r>
              <a:rPr lang="en-US" sz="2000" dirty="0"/>
              <a:t>– offers valuable data for informed decision-making, improving strategic planning in transportation management</a:t>
            </a:r>
          </a:p>
          <a:p>
            <a:endParaRPr lang="hr-HR" sz="2000" dirty="0"/>
          </a:p>
        </p:txBody>
      </p:sp>
    </p:spTree>
    <p:extLst>
      <p:ext uri="{BB962C8B-B14F-4D97-AF65-F5344CB8AC3E}">
        <p14:creationId xmlns:p14="http://schemas.microsoft.com/office/powerpoint/2010/main" val="61614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C097-F261-06DF-3B49-479227115D90}"/>
              </a:ext>
            </a:extLst>
          </p:cNvPr>
          <p:cNvSpPr>
            <a:spLocks noGrp="1"/>
          </p:cNvSpPr>
          <p:nvPr>
            <p:ph type="title"/>
          </p:nvPr>
        </p:nvSpPr>
        <p:spPr/>
        <p:txBody>
          <a:bodyPr/>
          <a:lstStyle/>
          <a:p>
            <a:r>
              <a:rPr lang="hr-HR" dirty="0"/>
              <a:t>ERP vs. WMS vs. TMS</a:t>
            </a:r>
          </a:p>
        </p:txBody>
      </p:sp>
      <p:pic>
        <p:nvPicPr>
          <p:cNvPr id="4" name="Picture 3" descr="A diagram of a company's erp&#10;&#10;Description automatically generated">
            <a:extLst>
              <a:ext uri="{FF2B5EF4-FFF2-40B4-BE49-F238E27FC236}">
                <a16:creationId xmlns:a16="http://schemas.microsoft.com/office/drawing/2014/main" id="{26F74E09-0AEC-25C3-2EDD-94DFAEBDB13C}"/>
              </a:ext>
            </a:extLst>
          </p:cNvPr>
          <p:cNvPicPr>
            <a:picLocks noChangeAspect="1"/>
          </p:cNvPicPr>
          <p:nvPr/>
        </p:nvPicPr>
        <p:blipFill>
          <a:blip r:embed="rId2"/>
          <a:stretch>
            <a:fillRect/>
          </a:stretch>
        </p:blipFill>
        <p:spPr>
          <a:xfrm>
            <a:off x="2937410" y="1748368"/>
            <a:ext cx="7087644" cy="3750076"/>
          </a:xfrm>
          <a:prstGeom prst="rect">
            <a:avLst/>
          </a:prstGeom>
        </p:spPr>
      </p:pic>
      <p:sp>
        <p:nvSpPr>
          <p:cNvPr id="3" name="Symbol zastępczy zawartości 4">
            <a:extLst>
              <a:ext uri="{FF2B5EF4-FFF2-40B4-BE49-F238E27FC236}">
                <a16:creationId xmlns:a16="http://schemas.microsoft.com/office/drawing/2014/main" id="{16077C65-319C-2A4F-21C4-D383CE288790}"/>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Essex</a:t>
            </a:r>
            <a:r>
              <a:rPr lang="pl-PL" sz="1200" dirty="0">
                <a:solidFill>
                  <a:srgbClr val="7F7F7F"/>
                </a:solidFill>
              </a:rPr>
              <a:t> (2020)</a:t>
            </a:r>
          </a:p>
        </p:txBody>
      </p:sp>
    </p:spTree>
    <p:extLst>
      <p:ext uri="{BB962C8B-B14F-4D97-AF65-F5344CB8AC3E}">
        <p14:creationId xmlns:p14="http://schemas.microsoft.com/office/powerpoint/2010/main" val="85018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The integration of technology and management systems plays an important role in improving efficiency, accuracy and strategic decision making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Three essential systems for streamlining business operations in logistics are Enterprise Resource Planning (ERP) systems, Warehouse Management Systems (WMS) and Transportation Management Systems (TMS</a:t>
            </a:r>
            <a:r>
              <a:rPr lang="hr-HR" sz="1800" dirty="0">
                <a:ea typeface="Calibri" panose="020F0502020204030204" pitchFamily="34" charset="0"/>
                <a:cs typeface="Times New Roman" panose="02020603050405020304" pitchFamily="18" charset="0"/>
              </a:rPr>
              <a:t>)</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ERP systems form the backbone of a company, integrating various departments (such as accounting, procurement, sales, production etc.) and processes into a unified system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WMS focuses on optimizing warehouse operations, ensuring effective inventory management and storage optimization</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TMS is dedicated to the planning, execution and optimization of the transport of good</a:t>
            </a:r>
            <a:r>
              <a:rPr lang="hr-HR" sz="1800" dirty="0">
                <a:ea typeface="Calibri" panose="020F0502020204030204" pitchFamily="34" charset="0"/>
                <a:cs typeface="Times New Roman" panose="02020603050405020304" pitchFamily="18" charset="0"/>
              </a:rPr>
              <a:t>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2400" dirty="0">
                <a:effectLst/>
                <a:latin typeface="Tahoma" panose="020B0604030504040204" pitchFamily="34" charset="0"/>
                <a:ea typeface="Calibri" panose="020F0502020204030204" pitchFamily="34" charset="0"/>
                <a:cs typeface="Times New Roman" panose="02020603050405020304" pitchFamily="18" charset="0"/>
              </a:rPr>
              <a:t>ERP -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Enterprise Resource Planning</a:t>
            </a:r>
            <a:endParaRPr lang="hr-HR"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2400" dirty="0">
                <a:effectLst/>
                <a:latin typeface="Tahoma" panose="020B0604030504040204" pitchFamily="34" charset="0"/>
                <a:ea typeface="Calibri" panose="020F0502020204030204" pitchFamily="34" charset="0"/>
                <a:cs typeface="Times New Roman" panose="02020603050405020304" pitchFamily="18" charset="0"/>
              </a:rPr>
              <a:t>t</a:t>
            </a:r>
            <a:r>
              <a:rPr lang="en-US" sz="2400" dirty="0">
                <a:effectLst/>
                <a:latin typeface="Tahoma" panose="020B0604030504040204" pitchFamily="34" charset="0"/>
                <a:ea typeface="Calibri" panose="020F0502020204030204" pitchFamily="34" charset="0"/>
                <a:cs typeface="Times New Roman" panose="02020603050405020304" pitchFamily="18" charset="0"/>
              </a:rPr>
              <a:t>he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backbone</a:t>
            </a:r>
            <a:r>
              <a:rPr lang="en-US" sz="2400" dirty="0">
                <a:effectLst/>
                <a:latin typeface="Tahoma" panose="020B0604030504040204" pitchFamily="34" charset="0"/>
                <a:ea typeface="Calibri" panose="020F0502020204030204" pitchFamily="34" charset="0"/>
                <a:cs typeface="Times New Roman" panose="02020603050405020304" pitchFamily="18" charset="0"/>
              </a:rPr>
              <a:t> of a company, integrating various departments (such as accounting, procurement, sales, production etc.) and processes into a unified system</a:t>
            </a:r>
            <a:endParaRPr lang="hr-HR" sz="2400" dirty="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Calibri" panose="020F0502020204030204" pitchFamily="34" charset="0"/>
                <a:cs typeface="Times New Roman" panose="02020603050405020304" pitchFamily="18" charset="0"/>
              </a:rPr>
              <a:t>In the beginning companies were divided into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different departments</a:t>
            </a:r>
            <a:r>
              <a:rPr lang="en-US" sz="2400" dirty="0">
                <a:effectLst/>
                <a:latin typeface="Tahoma" panose="020B0604030504040204" pitchFamily="34" charset="0"/>
                <a:ea typeface="Calibri" panose="020F0502020204030204" pitchFamily="34" charset="0"/>
                <a:cs typeface="Times New Roman" panose="02020603050405020304" pitchFamily="18" charset="0"/>
              </a:rPr>
              <a:t>, depending on the functions they performed</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Calibri" panose="020F0502020204030204" pitchFamily="34" charset="0"/>
                <a:cs typeface="Times New Roman" panose="02020603050405020304" pitchFamily="18" charset="0"/>
              </a:rPr>
              <a:t>Each department operated in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isolation</a:t>
            </a:r>
            <a:r>
              <a:rPr lang="en-US" sz="2400" dirty="0">
                <a:effectLst/>
                <a:latin typeface="Tahoma" panose="020B0604030504040204" pitchFamily="34" charset="0"/>
                <a:ea typeface="Calibri" panose="020F0502020204030204" pitchFamily="34" charset="0"/>
                <a:cs typeface="Times New Roman" panose="02020603050405020304" pitchFamily="18" charset="0"/>
              </a:rPr>
              <a:t> in such a way that it had its own data collection and analysis system</a:t>
            </a:r>
            <a:endParaRPr lang="hr-HR" sz="2400" dirty="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Calibri" panose="020F0502020204030204" pitchFamily="34" charset="0"/>
                <a:cs typeface="Times New Roman" panose="02020603050405020304" pitchFamily="18" charset="0"/>
              </a:rPr>
              <a:t>Today, organizations are considered as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one system</a:t>
            </a:r>
            <a:r>
              <a:rPr lang="en-US" sz="2400" dirty="0">
                <a:effectLst/>
                <a:latin typeface="Tahoma" panose="020B0604030504040204" pitchFamily="34" charset="0"/>
                <a:ea typeface="Calibri" panose="020F0502020204030204" pitchFamily="34" charset="0"/>
                <a:cs typeface="Times New Roman" panose="02020603050405020304" pitchFamily="18" charset="0"/>
              </a:rPr>
              <a:t>, and all the departments are its sub-systems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Calibri" panose="020F0502020204030204" pitchFamily="34" charset="0"/>
                <a:cs typeface="Times New Roman" panose="02020603050405020304" pitchFamily="18" charset="0"/>
              </a:rPr>
              <a:t>They all share the same,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centralized database</a:t>
            </a:r>
            <a:endParaRPr lang="pl-PL" sz="2400" b="1" dirty="0">
              <a:solidFill>
                <a:srgbClr val="1065AB"/>
              </a:solidFill>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 systems</a:t>
            </a:r>
          </a:p>
        </p:txBody>
      </p:sp>
      <p:pic>
        <p:nvPicPr>
          <p:cNvPr id="2" name="Picture 1" descr="A diagram of a data flow&#10;&#10;Description automatically generated">
            <a:extLst>
              <a:ext uri="{FF2B5EF4-FFF2-40B4-BE49-F238E27FC236}">
                <a16:creationId xmlns:a16="http://schemas.microsoft.com/office/drawing/2014/main" id="{7904A9BC-E266-DAC2-FCD3-571E11AB0F5E}"/>
              </a:ext>
            </a:extLst>
          </p:cNvPr>
          <p:cNvPicPr>
            <a:picLocks noChangeAspect="1"/>
          </p:cNvPicPr>
          <p:nvPr/>
        </p:nvPicPr>
        <p:blipFill>
          <a:blip r:embed="rId2"/>
          <a:stretch>
            <a:fillRect/>
          </a:stretch>
        </p:blipFill>
        <p:spPr>
          <a:xfrm>
            <a:off x="4030462" y="1348105"/>
            <a:ext cx="3979231" cy="4673814"/>
          </a:xfrm>
          <a:prstGeom prst="rect">
            <a:avLst/>
          </a:prstGeom>
        </p:spPr>
      </p:pic>
      <p:sp>
        <p:nvSpPr>
          <p:cNvPr id="3" name="Symbol zastępczy zawartości 4">
            <a:extLst>
              <a:ext uri="{FF2B5EF4-FFF2-40B4-BE49-F238E27FC236}">
                <a16:creationId xmlns:a16="http://schemas.microsoft.com/office/drawing/2014/main" id="{ED654F35-D530-86C7-0A8B-EB1DB664C3F8}"/>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 </a:t>
            </a:r>
            <a:r>
              <a:rPr lang="pl-PL" sz="1200" dirty="0" err="1">
                <a:solidFill>
                  <a:srgbClr val="7F7F7F"/>
                </a:solidFill>
              </a:rPr>
              <a:t>acccording</a:t>
            </a:r>
            <a:r>
              <a:rPr lang="pl-PL" sz="1200" dirty="0">
                <a:solidFill>
                  <a:srgbClr val="7F7F7F"/>
                </a:solidFill>
              </a:rPr>
              <a:t> to Leon (2014)</a:t>
            </a:r>
          </a:p>
        </p:txBody>
      </p:sp>
    </p:spTree>
    <p:extLst>
      <p:ext uri="{BB962C8B-B14F-4D97-AF65-F5344CB8AC3E}">
        <p14:creationId xmlns:p14="http://schemas.microsoft.com/office/powerpoint/2010/main" val="11369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hr-HR" sz="2400" dirty="0">
                <a:effectLst/>
                <a:latin typeface="Tahoma" panose="020B0604030504040204" pitchFamily="34" charset="0"/>
                <a:ea typeface="Calibri" panose="020F0502020204030204" pitchFamily="34" charset="0"/>
                <a:cs typeface="Times New Roman" panose="02020603050405020304" pitchFamily="18" charset="0"/>
              </a:rPr>
              <a:t>B</a:t>
            </a:r>
            <a:r>
              <a:rPr lang="en-US" sz="2400" dirty="0" err="1">
                <a:effectLst/>
                <a:latin typeface="Tahoma" panose="020B0604030504040204" pitchFamily="34" charset="0"/>
                <a:ea typeface="Calibri" panose="020F0502020204030204" pitchFamily="34" charset="0"/>
                <a:cs typeface="Times New Roman" panose="02020603050405020304" pitchFamily="18" charset="0"/>
              </a:rPr>
              <a:t>usiness</a:t>
            </a:r>
            <a:r>
              <a:rPr lang="en-US" sz="2400" dirty="0">
                <a:effectLst/>
                <a:latin typeface="Tahoma" panose="020B0604030504040204" pitchFamily="34" charset="0"/>
                <a:ea typeface="Calibri" panose="020F0502020204030204" pitchFamily="34" charset="0"/>
                <a:cs typeface="Times New Roman" panose="02020603050405020304" pitchFamily="18" charset="0"/>
              </a:rPr>
              <a:t> systems that combine and organize data from various departments within the organization to create a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single, comprehensive system </a:t>
            </a:r>
            <a:r>
              <a:rPr lang="en-US" sz="2400" dirty="0">
                <a:effectLst/>
                <a:latin typeface="Tahoma" panose="020B0604030504040204" pitchFamily="34" charset="0"/>
                <a:ea typeface="Calibri" panose="020F0502020204030204" pitchFamily="34" charset="0"/>
                <a:cs typeface="Times New Roman" panose="02020603050405020304" pitchFamily="18" charset="0"/>
              </a:rPr>
              <a:t>that serves the needs of the whole enterprise</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Calibri" panose="020F0502020204030204" pitchFamily="34" charset="0"/>
                <a:cs typeface="Times New Roman" panose="02020603050405020304" pitchFamily="18" charset="0"/>
              </a:rPr>
              <a:t>complex, </a:t>
            </a:r>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modular</a:t>
            </a:r>
            <a:r>
              <a:rPr lang="en-US" sz="2400" dirty="0">
                <a:effectLst/>
                <a:latin typeface="Tahoma" panose="020B0604030504040204" pitchFamily="34" charset="0"/>
                <a:ea typeface="Calibri" panose="020F0502020204030204" pitchFamily="34" charset="0"/>
                <a:cs typeface="Times New Roman" panose="02020603050405020304" pitchFamily="18" charset="0"/>
              </a:rPr>
              <a:t> software solution that integrates all of the company’s business functions, helps in business process management and shares a single database for the whole system</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cross-functional</a:t>
            </a:r>
            <a:r>
              <a:rPr lang="en-US" sz="2400" dirty="0">
                <a:effectLst/>
                <a:latin typeface="Tahoma" panose="020B0604030504040204" pitchFamily="34" charset="0"/>
                <a:ea typeface="Calibri" panose="020F0502020204030204" pitchFamily="34" charset="0"/>
                <a:cs typeface="Times New Roman" panose="02020603050405020304" pitchFamily="18" charset="0"/>
              </a:rPr>
              <a:t> system that automates and integrates the essential business operations of an organization in order to maximize effectiveness and efficiency </a:t>
            </a:r>
            <a:endParaRPr lang="hr-HR" sz="2400" dirty="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Calibri" panose="020F0502020204030204" pitchFamily="34" charset="0"/>
                <a:cs typeface="Times New Roman" panose="02020603050405020304" pitchFamily="18" charset="0"/>
              </a:rPr>
              <a:t>companies can implement a module or modules of ERP software without having to buy and implement the complete package because most of it is flexible enough</a:t>
            </a:r>
            <a:endParaRPr lang="pl-PL" sz="16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Bradford (2015)</a:t>
            </a:r>
          </a:p>
        </p:txBody>
      </p:sp>
    </p:spTree>
    <p:extLst>
      <p:ext uri="{BB962C8B-B14F-4D97-AF65-F5344CB8AC3E}">
        <p14:creationId xmlns:p14="http://schemas.microsoft.com/office/powerpoint/2010/main" val="274984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p:txBody>
          <a:bodyPr>
            <a:normAutofit/>
          </a:bodyPr>
          <a:lstStyle/>
          <a:p>
            <a:r>
              <a:rPr lang="en-US" dirty="0"/>
              <a:t>They are sold in </a:t>
            </a:r>
            <a:r>
              <a:rPr lang="en-US" b="1" dirty="0">
                <a:solidFill>
                  <a:srgbClr val="1065AB"/>
                </a:solidFill>
              </a:rPr>
              <a:t>modules</a:t>
            </a:r>
            <a:r>
              <a:rPr lang="en-US" dirty="0"/>
              <a:t>, i.e. groups of connected programs that perform certain functions within the system (accounting, production...)</a:t>
            </a:r>
            <a:endParaRPr lang="hr-HR" dirty="0"/>
          </a:p>
          <a:p>
            <a:r>
              <a:rPr lang="en-US" dirty="0"/>
              <a:t>Modern ERPs are </a:t>
            </a:r>
            <a:r>
              <a:rPr lang="en-US" b="1" dirty="0">
                <a:solidFill>
                  <a:srgbClr val="1065AB"/>
                </a:solidFill>
              </a:rPr>
              <a:t>flexible</a:t>
            </a:r>
            <a:r>
              <a:rPr lang="en-US" dirty="0"/>
              <a:t>, so it is possible to buy only individual modules</a:t>
            </a:r>
            <a:endParaRPr lang="hr-HR" dirty="0"/>
          </a:p>
          <a:p>
            <a:r>
              <a:rPr lang="en-US" b="1" dirty="0">
                <a:solidFill>
                  <a:srgbClr val="1065AB"/>
                </a:solidFill>
              </a:rPr>
              <a:t>Key ERP modules</a:t>
            </a:r>
            <a:r>
              <a:rPr lang="en-US" dirty="0"/>
              <a:t>: finance, human resource management and logistics (with their subsystems)</a:t>
            </a:r>
            <a:endParaRPr lang="hr-HR" dirty="0"/>
          </a:p>
          <a:p>
            <a:r>
              <a:rPr lang="en-US" dirty="0"/>
              <a:t>It consists of </a:t>
            </a:r>
            <a:r>
              <a:rPr lang="en-US" b="1" dirty="0">
                <a:solidFill>
                  <a:srgbClr val="1065AB"/>
                </a:solidFill>
              </a:rPr>
              <a:t>several million lines </a:t>
            </a:r>
            <a:r>
              <a:rPr lang="en-US" dirty="0"/>
              <a:t>of program code</a:t>
            </a:r>
            <a:endParaRPr lang="hr-HR" dirty="0"/>
          </a:p>
        </p:txBody>
      </p:sp>
    </p:spTree>
    <p:extLst>
      <p:ext uri="{BB962C8B-B14F-4D97-AF65-F5344CB8AC3E}">
        <p14:creationId xmlns:p14="http://schemas.microsoft.com/office/powerpoint/2010/main" val="350746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en-US" dirty="0"/>
              <a:t>Why do companies choose ERP?</a:t>
            </a:r>
            <a:endParaRPr lang="hr-HR" dirty="0"/>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p:txBody>
          <a:bodyPr>
            <a:normAutofit/>
          </a:bodyPr>
          <a:lstStyle/>
          <a:p>
            <a:r>
              <a:rPr lang="en-US" sz="2000" b="1" dirty="0">
                <a:solidFill>
                  <a:srgbClr val="1065AB"/>
                </a:solidFill>
              </a:rPr>
              <a:t>Too many business problems and unresolved issues </a:t>
            </a:r>
            <a:r>
              <a:rPr lang="en-US" sz="2000" dirty="0"/>
              <a:t>- ERP can help in business decision-making, reporting, forecasting...</a:t>
            </a:r>
            <a:endParaRPr lang="hr-HR" sz="2000" dirty="0"/>
          </a:p>
          <a:p>
            <a:r>
              <a:rPr lang="en-US" sz="2000" b="1" dirty="0">
                <a:solidFill>
                  <a:srgbClr val="1065AB"/>
                </a:solidFill>
              </a:rPr>
              <a:t>Business model change </a:t>
            </a:r>
            <a:r>
              <a:rPr lang="en-US" sz="2000" dirty="0"/>
              <a:t>– the current software cannot support the company's new business model</a:t>
            </a:r>
            <a:endParaRPr lang="hr-HR" sz="2000" dirty="0"/>
          </a:p>
          <a:p>
            <a:r>
              <a:rPr lang="en-US" sz="2000" b="1" dirty="0">
                <a:solidFill>
                  <a:srgbClr val="1065AB"/>
                </a:solidFill>
              </a:rPr>
              <a:t>Desire to grow </a:t>
            </a:r>
            <a:r>
              <a:rPr lang="en-US" sz="2000" dirty="0"/>
              <a:t>– current software cannot support the growing number of users and transactions</a:t>
            </a:r>
            <a:endParaRPr lang="hr-HR" sz="2000" dirty="0"/>
          </a:p>
          <a:p>
            <a:r>
              <a:rPr lang="en-US" sz="2000" b="1" dirty="0">
                <a:solidFill>
                  <a:srgbClr val="1065AB"/>
                </a:solidFill>
              </a:rPr>
              <a:t>The need for advanced functionalities</a:t>
            </a:r>
            <a:endParaRPr lang="hr-HR" sz="2000" b="1" dirty="0">
              <a:solidFill>
                <a:srgbClr val="1065AB"/>
              </a:solidFill>
            </a:endParaRPr>
          </a:p>
          <a:p>
            <a:r>
              <a:rPr lang="en-US" sz="2000" b="1" dirty="0">
                <a:solidFill>
                  <a:srgbClr val="1065AB"/>
                </a:solidFill>
              </a:rPr>
              <a:t>Too many different business systems in use at the same time</a:t>
            </a:r>
            <a:endParaRPr lang="hr-HR" sz="2000" b="1" dirty="0">
              <a:solidFill>
                <a:srgbClr val="1065AB"/>
              </a:solidFill>
            </a:endParaRPr>
          </a:p>
          <a:p>
            <a:r>
              <a:rPr lang="en-US" sz="2000" b="1" dirty="0">
                <a:solidFill>
                  <a:srgbClr val="1065AB"/>
                </a:solidFill>
              </a:rPr>
              <a:t>Non-compliance with laws, regulations...</a:t>
            </a:r>
            <a:endParaRPr lang="hr-HR" sz="2000" b="1" dirty="0">
              <a:solidFill>
                <a:srgbClr val="1065AB"/>
              </a:solidFill>
            </a:endParaRPr>
          </a:p>
          <a:p>
            <a:r>
              <a:rPr lang="en-US" sz="2000" b="1" dirty="0">
                <a:solidFill>
                  <a:srgbClr val="1065AB"/>
                </a:solidFill>
              </a:rPr>
              <a:t>ERP </a:t>
            </a:r>
            <a:r>
              <a:rPr lang="en-US" sz="2000" b="1" dirty="0" err="1">
                <a:solidFill>
                  <a:srgbClr val="1065AB"/>
                </a:solidFill>
              </a:rPr>
              <a:t>softwares</a:t>
            </a:r>
            <a:r>
              <a:rPr lang="en-US" sz="2000" b="1" dirty="0">
                <a:solidFill>
                  <a:srgbClr val="1065AB"/>
                </a:solidFill>
              </a:rPr>
              <a:t> have multi-language and multi-currency capabilities</a:t>
            </a:r>
            <a:r>
              <a:rPr lang="en-US" sz="2000" dirty="0"/>
              <a:t>, i.e. they are suitable for the global market</a:t>
            </a:r>
            <a:endParaRPr lang="hr-HR" sz="2000" dirty="0"/>
          </a:p>
        </p:txBody>
      </p:sp>
    </p:spTree>
    <p:extLst>
      <p:ext uri="{BB962C8B-B14F-4D97-AF65-F5344CB8AC3E}">
        <p14:creationId xmlns:p14="http://schemas.microsoft.com/office/powerpoint/2010/main" val="425907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BBEB-4F63-76D3-70FF-4D1C681366C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C468A13-2B50-78C7-AFD6-BC6DF419F78D}"/>
              </a:ext>
            </a:extLst>
          </p:cNvPr>
          <p:cNvSpPr>
            <a:spLocks noGrp="1"/>
          </p:cNvSpPr>
          <p:nvPr>
            <p:ph type="title"/>
          </p:nvPr>
        </p:nvSpPr>
        <p:spPr/>
        <p:txBody>
          <a:bodyPr/>
          <a:lstStyle/>
          <a:p>
            <a:r>
              <a:rPr lang="pl-PL" dirty="0"/>
              <a:t>ERP advantages</a:t>
            </a:r>
          </a:p>
        </p:txBody>
      </p:sp>
      <p:sp>
        <p:nvSpPr>
          <p:cNvPr id="5" name="Symbol zastępczy zawartości 4">
            <a:extLst>
              <a:ext uri="{FF2B5EF4-FFF2-40B4-BE49-F238E27FC236}">
                <a16:creationId xmlns:a16="http://schemas.microsoft.com/office/drawing/2014/main" id="{8776168B-981D-2116-B422-531F834D90C0}"/>
              </a:ext>
            </a:extLst>
          </p:cNvPr>
          <p:cNvSpPr>
            <a:spLocks noGrp="1"/>
          </p:cNvSpPr>
          <p:nvPr>
            <p:ph idx="1"/>
          </p:nvPr>
        </p:nvSpPr>
        <p:spPr/>
        <p:txBody>
          <a:bodyPr>
            <a:normAutofit fontScale="92500" lnSpcReduction="10000"/>
          </a:bodyPr>
          <a:lstStyle/>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Improved transparency and insights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 from every department can be accessed by executive-level employees,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Real-time access to information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 is available in real-time to all users in all departments,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Reduction of operational costs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through lower inventory costs, production costs or purchasing costs,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Single interface through all modules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modules in ERP system look the same and provide the same way of functioning,</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Scalability</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 cloud-based ERP systems enable the use of additional computing resources in case of company and data growth,</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Improved customer service </a:t>
            </a:r>
            <a:r>
              <a:rPr lang="en-US" sz="1800" dirty="0">
                <a:effectLst/>
                <a:latin typeface="Tahoma" panose="020B0604030504040204" pitchFamily="34" charset="0"/>
                <a:ea typeface="Calibri" panose="020F0502020204030204" pitchFamily="34" charset="0"/>
                <a:cs typeface="Times New Roman" panose="02020603050405020304" pitchFamily="18" charset="0"/>
              </a:rPr>
              <a:t>- a new system such as ERP software can enable more personalized and expedited customer service because it centralizes all customer data</a:t>
            </a:r>
            <a:endParaRPr lang="pl-PL" sz="1200" dirty="0"/>
          </a:p>
        </p:txBody>
      </p:sp>
      <p:sp>
        <p:nvSpPr>
          <p:cNvPr id="6" name="Symbol zastępczy zawartości 4">
            <a:extLst>
              <a:ext uri="{FF2B5EF4-FFF2-40B4-BE49-F238E27FC236}">
                <a16:creationId xmlns:a16="http://schemas.microsoft.com/office/drawing/2014/main" id="{E53D3355-F2BB-2878-77DA-8B1769BD3B42}"/>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Brackett (2015); Dalkir (2023); Cotton (2023)</a:t>
            </a:r>
          </a:p>
        </p:txBody>
      </p:sp>
    </p:spTree>
    <p:extLst>
      <p:ext uri="{BB962C8B-B14F-4D97-AF65-F5344CB8AC3E}">
        <p14:creationId xmlns:p14="http://schemas.microsoft.com/office/powerpoint/2010/main" val="108320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ERP disadvantages</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lnSpcReduction="10000"/>
          </a:bodyPr>
          <a:lstStyle/>
          <a:p>
            <a:pPr marL="342900" lvl="0" indent="-342900" algn="just">
              <a:lnSpc>
                <a:spcPct val="150000"/>
              </a:lnSpc>
              <a:spcBef>
                <a:spcPts val="0"/>
              </a:spcBef>
              <a:buFont typeface="Symbol" panose="05050102010706020507" pitchFamily="18" charset="2"/>
              <a:buChar char=""/>
            </a:pPr>
            <a:r>
              <a:rPr lang="en-US" sz="24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Complex and time-consuming implementation</a:t>
            </a:r>
            <a:r>
              <a:rPr lang="en-US" sz="2400" kern="100" dirty="0">
                <a:effectLst/>
                <a:latin typeface="Tahoma" panose="020B0604030504040204" pitchFamily="34" charset="0"/>
                <a:ea typeface="Calibri" panose="020F0502020204030204" pitchFamily="34" charset="0"/>
                <a:cs typeface="Times New Roman" panose="02020603050405020304" pitchFamily="18" charset="0"/>
              </a:rPr>
              <a:t> – the implementation of an ERP system can take between a few months and several years, depending on the size of the company,</a:t>
            </a:r>
          </a:p>
          <a:p>
            <a:pPr marL="342900" lvl="0" indent="-342900" algn="just">
              <a:lnSpc>
                <a:spcPct val="150000"/>
              </a:lnSpc>
              <a:spcBef>
                <a:spcPts val="0"/>
              </a:spcBef>
              <a:buFont typeface="Symbol" panose="05050102010706020507" pitchFamily="18" charset="2"/>
              <a:buChar char=""/>
            </a:pPr>
            <a:r>
              <a:rPr lang="en-US" sz="24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Price </a:t>
            </a:r>
            <a:r>
              <a:rPr lang="en-US" sz="2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2400" kern="100" dirty="0">
                <a:effectLst/>
                <a:latin typeface="Tahoma" panose="020B0604030504040204" pitchFamily="34" charset="0"/>
                <a:ea typeface="Calibri" panose="020F0502020204030204" pitchFamily="34" charset="0"/>
                <a:cs typeface="Times New Roman" panose="02020603050405020304" pitchFamily="18" charset="0"/>
              </a:rPr>
              <a:t>ERP systems are often very expensive, especially the popular ones: SAP and Microsoft Dynamics NAV,</a:t>
            </a:r>
          </a:p>
          <a:p>
            <a:pPr marL="342900" lvl="0" indent="-342900" algn="just">
              <a:lnSpc>
                <a:spcPct val="150000"/>
              </a:lnSpc>
              <a:spcBef>
                <a:spcPts val="0"/>
              </a:spcBef>
              <a:buFont typeface="Symbol" panose="05050102010706020507" pitchFamily="18" charset="2"/>
              <a:buChar char=""/>
            </a:pPr>
            <a:r>
              <a:rPr lang="en-US" sz="24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Change management </a:t>
            </a:r>
            <a:r>
              <a:rPr lang="en-US" sz="2400" kern="100" dirty="0">
                <a:effectLst/>
                <a:latin typeface="Tahoma" panose="020B0604030504040204" pitchFamily="34" charset="0"/>
                <a:ea typeface="Calibri" panose="020F0502020204030204" pitchFamily="34" charset="0"/>
                <a:cs typeface="Times New Roman" panose="02020603050405020304" pitchFamily="18" charset="0"/>
              </a:rPr>
              <a:t>- it will take a lot of time and effort to make sure that every important employee is adequately trained on how to use the new system</a:t>
            </a:r>
            <a:endParaRPr lang="en-US" sz="24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Brackett (2015); Dalkir (2023); Cotton (2023)</a:t>
            </a:r>
          </a:p>
        </p:txBody>
      </p:sp>
    </p:spTree>
    <p:extLst>
      <p:ext uri="{BB962C8B-B14F-4D97-AF65-F5344CB8AC3E}">
        <p14:creationId xmlns:p14="http://schemas.microsoft.com/office/powerpoint/2010/main" val="112374534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A923FD52-AC5E-47C8-8238-82C35F3F85C0}"/>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2804</TotalTime>
  <Words>2073</Words>
  <Application>Microsoft Office PowerPoint</Application>
  <PresentationFormat>Widescreen</PresentationFormat>
  <Paragraphs>150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Motyw pakietu Office</vt:lpstr>
      <vt:lpstr>Business Intelligence</vt:lpstr>
      <vt:lpstr>Agenda</vt:lpstr>
      <vt:lpstr>ERP</vt:lpstr>
      <vt:lpstr>ERP systems</vt:lpstr>
      <vt:lpstr>ERP</vt:lpstr>
      <vt:lpstr>ERP</vt:lpstr>
      <vt:lpstr>Why do companies choose ERP?</vt:lpstr>
      <vt:lpstr>ERP advantages</vt:lpstr>
      <vt:lpstr>ERP disadvantages</vt:lpstr>
      <vt:lpstr>ERP</vt:lpstr>
      <vt:lpstr>Most critical issues in ERP implementation</vt:lpstr>
      <vt:lpstr>Costs of ERP system</vt:lpstr>
      <vt:lpstr>Costs of ERP system</vt:lpstr>
      <vt:lpstr>Choosing a pricing model</vt:lpstr>
      <vt:lpstr>Choosing a pricing model</vt:lpstr>
      <vt:lpstr>ERP trends</vt:lpstr>
      <vt:lpstr>Warehouse management system</vt:lpstr>
      <vt:lpstr>WMS benefits (SAP, n.d.)</vt:lpstr>
      <vt:lpstr>WMS technological advancements</vt:lpstr>
      <vt:lpstr>Transportation Management Systems</vt:lpstr>
      <vt:lpstr>TMS benefits</vt:lpstr>
      <vt:lpstr>ERP vs. WMS vs. TMS</vt:lpstr>
      <vt:lpstr>Summary</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17</cp:revision>
  <dcterms:created xsi:type="dcterms:W3CDTF">2023-07-06T12:09:08Z</dcterms:created>
  <dcterms:modified xsi:type="dcterms:W3CDTF">2025-10-16T07:16:29Z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